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7" r:id="rId2"/>
    <p:sldId id="283" r:id="rId3"/>
    <p:sldId id="293" r:id="rId4"/>
    <p:sldId id="340" r:id="rId5"/>
    <p:sldId id="742" r:id="rId6"/>
    <p:sldId id="313" r:id="rId7"/>
    <p:sldId id="328" r:id="rId8"/>
    <p:sldId id="558" r:id="rId9"/>
    <p:sldId id="262" r:id="rId10"/>
    <p:sldId id="720" r:id="rId11"/>
    <p:sldId id="510" r:id="rId12"/>
    <p:sldId id="719" r:id="rId13"/>
    <p:sldId id="729" r:id="rId14"/>
    <p:sldId id="373" r:id="rId15"/>
    <p:sldId id="733" r:id="rId16"/>
    <p:sldId id="268" r:id="rId17"/>
    <p:sldId id="743" r:id="rId18"/>
    <p:sldId id="730" r:id="rId19"/>
    <p:sldId id="744" r:id="rId20"/>
    <p:sldId id="319" r:id="rId21"/>
    <p:sldId id="735" r:id="rId22"/>
    <p:sldId id="358" r:id="rId23"/>
    <p:sldId id="736" r:id="rId24"/>
    <p:sldId id="739" r:id="rId25"/>
    <p:sldId id="579" r:id="rId26"/>
    <p:sldId id="734" r:id="rId27"/>
    <p:sldId id="718" r:id="rId28"/>
    <p:sldId id="714" r:id="rId29"/>
    <p:sldId id="710" r:id="rId30"/>
    <p:sldId id="257" r:id="rId31"/>
    <p:sldId id="344" r:id="rId32"/>
    <p:sldId id="333" r:id="rId33"/>
    <p:sldId id="693" r:id="rId34"/>
    <p:sldId id="731" r:id="rId35"/>
    <p:sldId id="712" r:id="rId36"/>
    <p:sldId id="738" r:id="rId37"/>
    <p:sldId id="695" r:id="rId38"/>
    <p:sldId id="694" r:id="rId39"/>
    <p:sldId id="309" r:id="rId40"/>
    <p:sldId id="6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FA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9" d="100"/>
          <a:sy n="119" d="100"/>
        </p:scale>
        <p:origin x="2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Chris\Downloads\DNXRSA.xls"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hris\CFI%20Dropbox\Chris%20Stiffler\2023%20Legislative%20Agenda\TABOR%20Rebate%20Reform\TABOR%20Cap%20with%201%20percen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560283687943261"/>
          <c:y val="5.128205128205128E-2"/>
        </c:manualLayout>
      </c:layout>
      <c:overlay val="0"/>
      <c:txPr>
        <a:bodyPr/>
        <a:lstStyle/>
        <a:p>
          <a:pPr>
            <a:defRPr sz="1800" b="1"/>
          </a:pPr>
          <a:endParaRPr lang="en-US"/>
        </a:p>
      </c:txPr>
    </c:title>
    <c:autoTitleDeleted val="0"/>
    <c:plotArea>
      <c:layout>
        <c:manualLayout>
          <c:layoutTarget val="inner"/>
          <c:xMode val="edge"/>
          <c:yMode val="edge"/>
          <c:x val="0.25311721673088733"/>
          <c:y val="0.23301938219261054"/>
          <c:w val="0.52922683866644327"/>
          <c:h val="0.63778619018776495"/>
        </c:manualLayout>
      </c:layout>
      <c:pieChart>
        <c:varyColors val="1"/>
        <c:ser>
          <c:idx val="0"/>
          <c:order val="0"/>
          <c:tx>
            <c:strRef>
              <c:f>Sheet1!$B$2</c:f>
              <c:strCache>
                <c:ptCount val="1"/>
                <c:pt idx="0">
                  <c:v>Pueblo City 60</c:v>
                </c:pt>
              </c:strCache>
            </c:strRef>
          </c:tx>
          <c:spPr>
            <a:ln w="19050">
              <a:solidFill>
                <a:schemeClr val="bg1"/>
              </a:solidFill>
            </a:ln>
          </c:spPr>
          <c:dPt>
            <c:idx val="0"/>
            <c:bubble3D val="0"/>
            <c:spPr>
              <a:solidFill>
                <a:srgbClr val="7030A0"/>
              </a:solidFill>
              <a:ln w="19050">
                <a:solidFill>
                  <a:schemeClr val="bg1"/>
                </a:solidFill>
              </a:ln>
            </c:spPr>
            <c:extLst>
              <c:ext xmlns:c16="http://schemas.microsoft.com/office/drawing/2014/chart" uri="{C3380CC4-5D6E-409C-BE32-E72D297353CC}">
                <c16:uniqueId val="{00000000-1356-4792-806A-97C0E984CEF7}"/>
              </c:ext>
            </c:extLst>
          </c:dPt>
          <c:dPt>
            <c:idx val="1"/>
            <c:bubble3D val="0"/>
            <c:spPr>
              <a:solidFill>
                <a:srgbClr val="456FA1"/>
              </a:solidFill>
              <a:ln w="19050">
                <a:solidFill>
                  <a:schemeClr val="bg1"/>
                </a:solidFill>
              </a:ln>
            </c:spPr>
            <c:extLst>
              <c:ext xmlns:c16="http://schemas.microsoft.com/office/drawing/2014/chart" uri="{C3380CC4-5D6E-409C-BE32-E72D297353CC}">
                <c16:uniqueId val="{00000000-7CA6-41AB-9AD6-4D755A910723}"/>
              </c:ext>
            </c:extLst>
          </c:dPt>
          <c:dLbls>
            <c:dLbl>
              <c:idx val="0"/>
              <c:layout>
                <c:manualLayout>
                  <c:x val="-0.15861590439492948"/>
                  <c:y val="0.21273134127464835"/>
                </c:manualLayout>
              </c:layout>
              <c:spPr>
                <a:noFill/>
                <a:ln>
                  <a:noFill/>
                </a:ln>
                <a:effectLst/>
              </c:spPr>
              <c:txPr>
                <a:bodyPr/>
                <a:lstStyle/>
                <a:p>
                  <a:pPr>
                    <a:defRPr sz="1400">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356-4792-806A-97C0E984CEF7}"/>
                </c:ext>
              </c:extLst>
            </c:dLbl>
            <c:dLbl>
              <c:idx val="1"/>
              <c:layout>
                <c:manualLayout>
                  <c:x val="0.14562084659630312"/>
                  <c:y val="-0.2338888888888889"/>
                </c:manualLayout>
              </c:layout>
              <c:spPr>
                <a:noFill/>
                <a:ln>
                  <a:noFill/>
                </a:ln>
                <a:effectLst/>
              </c:spPr>
              <c:txPr>
                <a:bodyPr/>
                <a:lstStyle/>
                <a:p>
                  <a:pPr>
                    <a:defRPr sz="1400">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CA6-41AB-9AD6-4D755A910723}"/>
                </c:ext>
              </c:extLst>
            </c:dLbl>
            <c:spPr>
              <a:noFill/>
              <a:ln>
                <a:noFill/>
              </a:ln>
              <a:effectLst/>
            </c:spPr>
            <c:txPr>
              <a:bodyPr/>
              <a:lstStyle/>
              <a:p>
                <a:pPr>
                  <a:defRPr sz="1400">
                    <a:solidFill>
                      <a:schemeClr val="tx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Sheet1!$C$1:$D$1</c:f>
              <c:strCache>
                <c:ptCount val="2"/>
                <c:pt idx="0">
                  <c:v>Local Share</c:v>
                </c:pt>
                <c:pt idx="1">
                  <c:v>State Share</c:v>
                </c:pt>
              </c:strCache>
            </c:strRef>
          </c:cat>
          <c:val>
            <c:numRef>
              <c:f>Sheet1!$C$2:$D$2</c:f>
              <c:numCache>
                <c:formatCode>0%</c:formatCode>
                <c:ptCount val="2"/>
                <c:pt idx="0">
                  <c:v>0.21999999999999997</c:v>
                </c:pt>
                <c:pt idx="1">
                  <c:v>0.78</c:v>
                </c:pt>
              </c:numCache>
            </c:numRef>
          </c:val>
          <c:extLst>
            <c:ext xmlns:c16="http://schemas.microsoft.com/office/drawing/2014/chart" uri="{C3380CC4-5D6E-409C-BE32-E72D297353CC}">
              <c16:uniqueId val="{00000001-1356-4792-806A-97C0E984CEF7}"/>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000"/>
          </a:pPr>
          <a:endParaRPr lang="en-US"/>
        </a:p>
      </c:txPr>
    </c:title>
    <c:autoTitleDeleted val="0"/>
    <c:plotArea>
      <c:layout/>
      <c:pieChart>
        <c:varyColors val="1"/>
        <c:ser>
          <c:idx val="0"/>
          <c:order val="0"/>
          <c:tx>
            <c:strRef>
              <c:f>Sheet1!$B$9</c:f>
              <c:strCache>
                <c:ptCount val="1"/>
                <c:pt idx="0">
                  <c:v>Aspen</c:v>
                </c:pt>
              </c:strCache>
            </c:strRef>
          </c:tx>
          <c:spPr>
            <a:solidFill>
              <a:srgbClr val="456FA1"/>
            </a:solidFill>
            <a:ln w="19050">
              <a:solidFill>
                <a:schemeClr val="bg1"/>
              </a:solidFill>
            </a:ln>
          </c:spPr>
          <c:dPt>
            <c:idx val="0"/>
            <c:bubble3D val="0"/>
            <c:spPr>
              <a:solidFill>
                <a:srgbClr val="7030A0"/>
              </a:solidFill>
              <a:ln w="19050">
                <a:solidFill>
                  <a:schemeClr val="bg1"/>
                </a:solidFill>
              </a:ln>
            </c:spPr>
            <c:extLst>
              <c:ext xmlns:c16="http://schemas.microsoft.com/office/drawing/2014/chart" uri="{C3380CC4-5D6E-409C-BE32-E72D297353CC}">
                <c16:uniqueId val="{00000000-E563-4622-A7E3-F36FA208D55B}"/>
              </c:ext>
            </c:extLst>
          </c:dPt>
          <c:dLbls>
            <c:dLbl>
              <c:idx val="0"/>
              <c:spPr>
                <a:noFill/>
                <a:ln>
                  <a:noFill/>
                </a:ln>
                <a:effectLst/>
              </c:spPr>
              <c:txPr>
                <a:bodyPr/>
                <a:lstStyle/>
                <a:p>
                  <a:pPr>
                    <a:defRPr sz="14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0-E563-4622-A7E3-F36FA208D55B}"/>
                </c:ext>
              </c:extLst>
            </c:dLbl>
            <c:dLbl>
              <c:idx val="1"/>
              <c:spPr>
                <a:noFill/>
                <a:ln>
                  <a:noFill/>
                </a:ln>
                <a:effectLst/>
              </c:spPr>
              <c:txPr>
                <a:bodyPr/>
                <a:lstStyle/>
                <a:p>
                  <a:pPr>
                    <a:defRPr sz="14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0-0154-49B4-A124-A6B22C2E8403}"/>
                </c:ext>
              </c:extLst>
            </c:dLbl>
            <c:spPr>
              <a:noFill/>
              <a:ln>
                <a:noFill/>
              </a:ln>
              <a:effectLst/>
            </c:spPr>
            <c:txPr>
              <a:bodyPr/>
              <a:lstStyle/>
              <a:p>
                <a:pPr>
                  <a:defRPr sz="1400">
                    <a:solidFill>
                      <a:schemeClr val="tx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Sheet1!$C$8:$D$8</c:f>
              <c:strCache>
                <c:ptCount val="2"/>
                <c:pt idx="0">
                  <c:v>Local Share</c:v>
                </c:pt>
                <c:pt idx="1">
                  <c:v>State Share</c:v>
                </c:pt>
              </c:strCache>
            </c:strRef>
          </c:cat>
          <c:val>
            <c:numRef>
              <c:f>Sheet1!$C$9:$D$9</c:f>
              <c:numCache>
                <c:formatCode>0%</c:formatCode>
                <c:ptCount val="2"/>
                <c:pt idx="0">
                  <c:v>0.76</c:v>
                </c:pt>
                <c:pt idx="1">
                  <c:v>0.24</c:v>
                </c:pt>
              </c:numCache>
            </c:numRef>
          </c:val>
          <c:extLst>
            <c:ext xmlns:c16="http://schemas.microsoft.com/office/drawing/2014/chart" uri="{C3380CC4-5D6E-409C-BE32-E72D297353CC}">
              <c16:uniqueId val="{00000000-2E40-4D83-A396-A6EAA77ADD58}"/>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50"/>
              </a:solidFill>
            </c:spPr>
            <c:extLst>
              <c:ext xmlns:c16="http://schemas.microsoft.com/office/drawing/2014/chart" uri="{C3380CC4-5D6E-409C-BE32-E72D297353CC}">
                <c16:uniqueId val="{00000001-725A-4EEF-8A7F-8832BC330DB5}"/>
              </c:ext>
            </c:extLst>
          </c:dPt>
          <c:dPt>
            <c:idx val="1"/>
            <c:bubble3D val="0"/>
            <c:spPr>
              <a:solidFill>
                <a:schemeClr val="bg1">
                  <a:lumMod val="50000"/>
                </a:schemeClr>
              </a:solidFill>
            </c:spPr>
            <c:extLst>
              <c:ext xmlns:c16="http://schemas.microsoft.com/office/drawing/2014/chart" uri="{C3380CC4-5D6E-409C-BE32-E72D297353CC}">
                <c16:uniqueId val="{00000003-725A-4EEF-8A7F-8832BC330DB5}"/>
              </c:ext>
            </c:extLst>
          </c:dPt>
          <c:val>
            <c:numRef>
              <c:f>Sheet1!$E$4:$E$5</c:f>
              <c:numCache>
                <c:formatCode>0.0%</c:formatCode>
                <c:ptCount val="2"/>
                <c:pt idx="0">
                  <c:v>2.3054027239108866E-2</c:v>
                </c:pt>
                <c:pt idx="1">
                  <c:v>0.97694597276089112</c:v>
                </c:pt>
              </c:numCache>
            </c:numRef>
          </c:val>
          <c:extLst>
            <c:ext xmlns:c16="http://schemas.microsoft.com/office/drawing/2014/chart" uri="{C3380CC4-5D6E-409C-BE32-E72D297353CC}">
              <c16:uniqueId val="{00000004-725A-4EEF-8A7F-8832BC330DB5}"/>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Case-Shiller CO-Denver Home Price Index </a:t>
            </a:r>
          </a:p>
        </c:rich>
      </c:tx>
      <c:layout>
        <c:manualLayout>
          <c:xMode val="edge"/>
          <c:yMode val="edge"/>
          <c:x val="0.16186903364352184"/>
          <c:y val="7.2727272727272727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'FRED Graph'!$A$360:$A$455</c:f>
              <c:numCache>
                <c:formatCode>yyyy\-mm\-dd</c:formatCode>
                <c:ptCount val="96"/>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numCache>
            </c:numRef>
          </c:cat>
          <c:val>
            <c:numRef>
              <c:f>'FRED Graph'!$B$360:$B$455</c:f>
              <c:numCache>
                <c:formatCode>0.000000000000000</c:formatCode>
                <c:ptCount val="96"/>
                <c:pt idx="0">
                  <c:v>177.39325620246299</c:v>
                </c:pt>
                <c:pt idx="1">
                  <c:v>179.18758612265597</c:v>
                </c:pt>
                <c:pt idx="2">
                  <c:v>180.29816230144101</c:v>
                </c:pt>
                <c:pt idx="3">
                  <c:v>181.32559892057998</c:v>
                </c:pt>
                <c:pt idx="4">
                  <c:v>182.42454453257801</c:v>
                </c:pt>
                <c:pt idx="5">
                  <c:v>183.55733191402902</c:v>
                </c:pt>
                <c:pt idx="6">
                  <c:v>185.00782931500001</c:v>
                </c:pt>
                <c:pt idx="7">
                  <c:v>186.135754889287</c:v>
                </c:pt>
                <c:pt idx="8">
                  <c:v>187.660245145299</c:v>
                </c:pt>
                <c:pt idx="9">
                  <c:v>188.78990337538301</c:v>
                </c:pt>
                <c:pt idx="10">
                  <c:v>190.82822807850602</c:v>
                </c:pt>
                <c:pt idx="11">
                  <c:v>192.03254532568198</c:v>
                </c:pt>
                <c:pt idx="12">
                  <c:v>193.56965682317403</c:v>
                </c:pt>
                <c:pt idx="13">
                  <c:v>194.43528494074698</c:v>
                </c:pt>
                <c:pt idx="14">
                  <c:v>194.754132502602</c:v>
                </c:pt>
                <c:pt idx="15">
                  <c:v>195.58069897585401</c:v>
                </c:pt>
                <c:pt idx="16">
                  <c:v>196.53113579741401</c:v>
                </c:pt>
                <c:pt idx="17">
                  <c:v>197.424460763534</c:v>
                </c:pt>
                <c:pt idx="18">
                  <c:v>198.57132126243198</c:v>
                </c:pt>
                <c:pt idx="19">
                  <c:v>199.89834719530899</c:v>
                </c:pt>
                <c:pt idx="20">
                  <c:v>201.27201238356801</c:v>
                </c:pt>
                <c:pt idx="21">
                  <c:v>202.64360547653899</c:v>
                </c:pt>
                <c:pt idx="22">
                  <c:v>204.34816595425801</c:v>
                </c:pt>
                <c:pt idx="23">
                  <c:v>206.53227683337897</c:v>
                </c:pt>
                <c:pt idx="24">
                  <c:v>208.35625440845797</c:v>
                </c:pt>
                <c:pt idx="25">
                  <c:v>210.54581889208697</c:v>
                </c:pt>
                <c:pt idx="26">
                  <c:v>211.01809158836602</c:v>
                </c:pt>
                <c:pt idx="27">
                  <c:v>211.91022677965302</c:v>
                </c:pt>
                <c:pt idx="28">
                  <c:v>212.84487296069699</c:v>
                </c:pt>
                <c:pt idx="29">
                  <c:v>213.56151155726897</c:v>
                </c:pt>
                <c:pt idx="30">
                  <c:v>214.48544538632498</c:v>
                </c:pt>
                <c:pt idx="31">
                  <c:v>215.379019370321</c:v>
                </c:pt>
                <c:pt idx="32">
                  <c:v>216.303013778555</c:v>
                </c:pt>
                <c:pt idx="33">
                  <c:v>217.080092814789</c:v>
                </c:pt>
                <c:pt idx="34">
                  <c:v>217.464695106227</c:v>
                </c:pt>
                <c:pt idx="35">
                  <c:v>218.20572888128601</c:v>
                </c:pt>
                <c:pt idx="36">
                  <c:v>218.98595475039599</c:v>
                </c:pt>
                <c:pt idx="37">
                  <c:v>220.45832352036598</c:v>
                </c:pt>
                <c:pt idx="38">
                  <c:v>219.62794952796099</c:v>
                </c:pt>
                <c:pt idx="39">
                  <c:v>219.554172034407</c:v>
                </c:pt>
                <c:pt idx="40">
                  <c:v>219.94662939032099</c:v>
                </c:pt>
                <c:pt idx="41">
                  <c:v>220.429286596352</c:v>
                </c:pt>
                <c:pt idx="42">
                  <c:v>220.88442494959099</c:v>
                </c:pt>
                <c:pt idx="43">
                  <c:v>221.72454485477402</c:v>
                </c:pt>
                <c:pt idx="44">
                  <c:v>223.01514745675399</c:v>
                </c:pt>
                <c:pt idx="45">
                  <c:v>224.58413694879502</c:v>
                </c:pt>
                <c:pt idx="46">
                  <c:v>225.80796969796299</c:v>
                </c:pt>
                <c:pt idx="47">
                  <c:v>226.74607862087899</c:v>
                </c:pt>
                <c:pt idx="48">
                  <c:v>227.46925491241001</c:v>
                </c:pt>
                <c:pt idx="49">
                  <c:v>228.24646321377102</c:v>
                </c:pt>
                <c:pt idx="50">
                  <c:v>227.58148385579</c:v>
                </c:pt>
                <c:pt idx="51">
                  <c:v>227.77825040458501</c:v>
                </c:pt>
                <c:pt idx="52">
                  <c:v>228.039369803656</c:v>
                </c:pt>
                <c:pt idx="53">
                  <c:v>228.856855488485</c:v>
                </c:pt>
                <c:pt idx="54">
                  <c:v>230.287017531983</c:v>
                </c:pt>
                <c:pt idx="55">
                  <c:v>233.48580772168</c:v>
                </c:pt>
                <c:pt idx="56">
                  <c:v>236.64309858984501</c:v>
                </c:pt>
                <c:pt idx="57">
                  <c:v>240.74831992300599</c:v>
                </c:pt>
                <c:pt idx="58">
                  <c:v>244.52842069665201</c:v>
                </c:pt>
                <c:pt idx="59">
                  <c:v>248.23411174213501</c:v>
                </c:pt>
                <c:pt idx="60">
                  <c:v>250.82892926780201</c:v>
                </c:pt>
                <c:pt idx="61">
                  <c:v>254.609898015298</c:v>
                </c:pt>
                <c:pt idx="62">
                  <c:v>258.32096362742601</c:v>
                </c:pt>
                <c:pt idx="63">
                  <c:v>262.322796585167</c:v>
                </c:pt>
                <c:pt idx="64">
                  <c:v>267.26627580486002</c:v>
                </c:pt>
                <c:pt idx="65">
                  <c:v>273.34100063557901</c:v>
                </c:pt>
                <c:pt idx="66">
                  <c:v>278.99505791833099</c:v>
                </c:pt>
                <c:pt idx="67">
                  <c:v>283.713111086288</c:v>
                </c:pt>
                <c:pt idx="68">
                  <c:v>287.01058469494097</c:v>
                </c:pt>
                <c:pt idx="69">
                  <c:v>289.96558943060199</c:v>
                </c:pt>
                <c:pt idx="70">
                  <c:v>293.99152806023602</c:v>
                </c:pt>
                <c:pt idx="71">
                  <c:v>299.10966336949701</c:v>
                </c:pt>
                <c:pt idx="72">
                  <c:v>303.26937343190798</c:v>
                </c:pt>
                <c:pt idx="73">
                  <c:v>311.51429087662899</c:v>
                </c:pt>
                <c:pt idx="74">
                  <c:v>319.18670926879201</c:v>
                </c:pt>
                <c:pt idx="75">
                  <c:v>323.73747345330503</c:v>
                </c:pt>
                <c:pt idx="76">
                  <c:v>326.029381672314</c:v>
                </c:pt>
                <c:pt idx="77">
                  <c:v>325.6823944102</c:v>
                </c:pt>
                <c:pt idx="78">
                  <c:v>322.16357190243502</c:v>
                </c:pt>
                <c:pt idx="79">
                  <c:v>317.64109925363095</c:v>
                </c:pt>
                <c:pt idx="80">
                  <c:v>313.80983398409097</c:v>
                </c:pt>
                <c:pt idx="81">
                  <c:v>313.14322585217002</c:v>
                </c:pt>
                <c:pt idx="82">
                  <c:v>312.327426656694</c:v>
                </c:pt>
                <c:pt idx="83">
                  <c:v>310.163936345553</c:v>
                </c:pt>
                <c:pt idx="84">
                  <c:v>306.55985037716204</c:v>
                </c:pt>
                <c:pt idx="85">
                  <c:v>307.87059022842101</c:v>
                </c:pt>
                <c:pt idx="86">
                  <c:v>307.68974232963899</c:v>
                </c:pt>
                <c:pt idx="87">
                  <c:v>308.77264170070902</c:v>
                </c:pt>
                <c:pt idx="88">
                  <c:v>309.908407818375</c:v>
                </c:pt>
                <c:pt idx="89">
                  <c:v>311.223892290751</c:v>
                </c:pt>
                <c:pt idx="90">
                  <c:v>312.84473616972696</c:v>
                </c:pt>
                <c:pt idx="91">
                  <c:v>315.623918872079</c:v>
                </c:pt>
                <c:pt idx="92">
                  <c:v>317.14454997153899</c:v>
                </c:pt>
                <c:pt idx="93">
                  <c:v>318.23748631764801</c:v>
                </c:pt>
                <c:pt idx="94">
                  <c:v>317.13084792934001</c:v>
                </c:pt>
                <c:pt idx="95">
                  <c:v>317.50703079865298</c:v>
                </c:pt>
              </c:numCache>
            </c:numRef>
          </c:val>
          <c:smooth val="0"/>
          <c:extLst>
            <c:ext xmlns:c16="http://schemas.microsoft.com/office/drawing/2014/chart" uri="{C3380CC4-5D6E-409C-BE32-E72D297353CC}">
              <c16:uniqueId val="{00000000-860A-4382-B294-918CA93CD59F}"/>
            </c:ext>
          </c:extLst>
        </c:ser>
        <c:dLbls>
          <c:showLegendKey val="0"/>
          <c:showVal val="0"/>
          <c:showCatName val="0"/>
          <c:showSerName val="0"/>
          <c:showPercent val="0"/>
          <c:showBubbleSize val="0"/>
        </c:dLbls>
        <c:smooth val="0"/>
        <c:axId val="1183232655"/>
        <c:axId val="1183235055"/>
      </c:lineChart>
      <c:dateAx>
        <c:axId val="1183232655"/>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235055"/>
        <c:crosses val="autoZero"/>
        <c:auto val="1"/>
        <c:lblOffset val="100"/>
        <c:baseTimeUnit val="months"/>
      </c:dateAx>
      <c:valAx>
        <c:axId val="1183235055"/>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232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Current</a:t>
            </a:r>
            <a:r>
              <a:rPr lang="en-US" sz="2000" baseline="0"/>
              <a:t> TABOR Cap vs. Prop HH Cap</a:t>
            </a:r>
            <a:endParaRPr lang="en-US" sz="2000"/>
          </a:p>
        </c:rich>
      </c:tx>
      <c:layout>
        <c:manualLayout>
          <c:xMode val="edge"/>
          <c:yMode val="edge"/>
          <c:x val="0.28444519588425682"/>
          <c:y val="3.29439952081461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Sheet1!$B$29</c:f>
              <c:strCache>
                <c:ptCount val="1"/>
                <c:pt idx="0">
                  <c:v>TABOR Revenue</c:v>
                </c:pt>
              </c:strCache>
            </c:strRef>
          </c:tx>
          <c:spPr>
            <a:solidFill>
              <a:schemeClr val="bg1">
                <a:lumMod val="75000"/>
              </a:schemeClr>
            </a:solidFill>
            <a:ln>
              <a:noFill/>
            </a:ln>
            <a:effectLst/>
          </c:spPr>
          <c:invertIfNegative val="0"/>
          <c:cat>
            <c:strRef>
              <c:f>Sheet1!$C$26:$M$26</c:f>
              <c:strCache>
                <c:ptCount val="11"/>
                <c:pt idx="0">
                  <c:v>FY21-22</c:v>
                </c:pt>
                <c:pt idx="1">
                  <c:v>22-23</c:v>
                </c:pt>
                <c:pt idx="2">
                  <c:v>23-24</c:v>
                </c:pt>
                <c:pt idx="3">
                  <c:v>24-25</c:v>
                </c:pt>
                <c:pt idx="4">
                  <c:v>25-26</c:v>
                </c:pt>
                <c:pt idx="5">
                  <c:v>26-27</c:v>
                </c:pt>
                <c:pt idx="6">
                  <c:v>27-28</c:v>
                </c:pt>
                <c:pt idx="7">
                  <c:v>28-29</c:v>
                </c:pt>
                <c:pt idx="8">
                  <c:v>29-30</c:v>
                </c:pt>
                <c:pt idx="9">
                  <c:v>30-31</c:v>
                </c:pt>
                <c:pt idx="10">
                  <c:v>31-32</c:v>
                </c:pt>
              </c:strCache>
            </c:strRef>
          </c:cat>
          <c:val>
            <c:numRef>
              <c:f>Sheet1!$C$29:$M$29</c:f>
              <c:numCache>
                <c:formatCode>_(* #,##0_);_(* \(#,##0\);_(* "-"??_);_(@_)</c:formatCode>
                <c:ptCount val="11"/>
                <c:pt idx="0">
                  <c:v>19741.3</c:v>
                </c:pt>
                <c:pt idx="1">
                  <c:v>19408</c:v>
                </c:pt>
                <c:pt idx="2">
                  <c:v>20096.7</c:v>
                </c:pt>
                <c:pt idx="3">
                  <c:v>20868.7</c:v>
                </c:pt>
                <c:pt idx="4" formatCode="_(* #,##0.00_);_(* \(#,##0.00\);_(* &quot;-&quot;??_);_(@_)">
                  <c:v>21494.761000000002</c:v>
                </c:pt>
                <c:pt idx="5" formatCode="_(* #,##0.00_);_(* \(#,##0.00\);_(* &quot;-&quot;??_);_(@_)">
                  <c:v>22139.603830000004</c:v>
                </c:pt>
                <c:pt idx="6" formatCode="_(* #,##0.00_);_(* \(#,##0.00\);_(* &quot;-&quot;??_);_(@_)">
                  <c:v>22803.791944900004</c:v>
                </c:pt>
                <c:pt idx="7" formatCode="_(* #,##0.00_);_(* \(#,##0.00\);_(* &quot;-&quot;??_);_(@_)">
                  <c:v>23943.981542145004</c:v>
                </c:pt>
                <c:pt idx="8" formatCode="_(* #,##0.00_);_(* \(#,##0.00\);_(* &quot;-&quot;??_);_(@_)">
                  <c:v>24901.740803830806</c:v>
                </c:pt>
                <c:pt idx="9" formatCode="_(* #,##0.00_);_(* \(#,##0.00\);_(* &quot;-&quot;??_);_(@_)">
                  <c:v>25648.793027945732</c:v>
                </c:pt>
                <c:pt idx="10" formatCode="_(* #,##0.00_);_(* \(#,##0.00\);_(* &quot;-&quot;??_);_(@_)">
                  <c:v>26931.232679343018</c:v>
                </c:pt>
              </c:numCache>
            </c:numRef>
          </c:val>
          <c:extLst>
            <c:ext xmlns:c16="http://schemas.microsoft.com/office/drawing/2014/chart" uri="{C3380CC4-5D6E-409C-BE32-E72D297353CC}">
              <c16:uniqueId val="{00000000-A382-4E0D-9D5C-90D5477254FA}"/>
            </c:ext>
          </c:extLst>
        </c:ser>
        <c:dLbls>
          <c:showLegendKey val="0"/>
          <c:showVal val="0"/>
          <c:showCatName val="0"/>
          <c:showSerName val="0"/>
          <c:showPercent val="0"/>
          <c:showBubbleSize val="0"/>
        </c:dLbls>
        <c:gapWidth val="219"/>
        <c:overlap val="-27"/>
        <c:axId val="195032127"/>
        <c:axId val="195034047"/>
      </c:barChart>
      <c:lineChart>
        <c:grouping val="standard"/>
        <c:varyColors val="0"/>
        <c:ser>
          <c:idx val="0"/>
          <c:order val="0"/>
          <c:tx>
            <c:strRef>
              <c:f>Sheet1!$B$27</c:f>
              <c:strCache>
                <c:ptCount val="1"/>
                <c:pt idx="0">
                  <c:v> Ref C Cap </c:v>
                </c:pt>
              </c:strCache>
            </c:strRef>
          </c:tx>
          <c:spPr>
            <a:ln w="28575" cap="rnd">
              <a:solidFill>
                <a:schemeClr val="accent1"/>
              </a:solidFill>
              <a:round/>
            </a:ln>
            <a:effectLst/>
          </c:spPr>
          <c:marker>
            <c:symbol val="none"/>
          </c:marker>
          <c:cat>
            <c:strRef>
              <c:f>Sheet1!$C$26:$M$26</c:f>
              <c:strCache>
                <c:ptCount val="11"/>
                <c:pt idx="0">
                  <c:v>FY21-22</c:v>
                </c:pt>
                <c:pt idx="1">
                  <c:v>22-23</c:v>
                </c:pt>
                <c:pt idx="2">
                  <c:v>23-24</c:v>
                </c:pt>
                <c:pt idx="3">
                  <c:v>24-25</c:v>
                </c:pt>
                <c:pt idx="4">
                  <c:v>25-26</c:v>
                </c:pt>
                <c:pt idx="5">
                  <c:v>26-27</c:v>
                </c:pt>
                <c:pt idx="6">
                  <c:v>27-28</c:v>
                </c:pt>
                <c:pt idx="7">
                  <c:v>28-29</c:v>
                </c:pt>
                <c:pt idx="8">
                  <c:v>29-30</c:v>
                </c:pt>
                <c:pt idx="9">
                  <c:v>30-31</c:v>
                </c:pt>
                <c:pt idx="10">
                  <c:v>31-32</c:v>
                </c:pt>
              </c:strCache>
            </c:strRef>
          </c:cat>
          <c:val>
            <c:numRef>
              <c:f>Sheet1!$C$27:$M$27</c:f>
              <c:numCache>
                <c:formatCode>_(* #,##0_);_(* \(#,##0\);_(* "-"??_);_(@_)</c:formatCode>
                <c:ptCount val="11"/>
                <c:pt idx="0">
                  <c:v>16012.9</c:v>
                </c:pt>
                <c:pt idx="1">
                  <c:v>16657.099999999999</c:v>
                </c:pt>
                <c:pt idx="2">
                  <c:v>18072.900000000001</c:v>
                </c:pt>
                <c:pt idx="3">
                  <c:v>19121.099999999999</c:v>
                </c:pt>
                <c:pt idx="4">
                  <c:v>19790.338499999998</c:v>
                </c:pt>
                <c:pt idx="5">
                  <c:v>20483.000347499998</c:v>
                </c:pt>
                <c:pt idx="6">
                  <c:v>21199.905359662494</c:v>
                </c:pt>
                <c:pt idx="7">
                  <c:v>21941.902047250682</c:v>
                </c:pt>
                <c:pt idx="8">
                  <c:v>22709.868618904453</c:v>
                </c:pt>
                <c:pt idx="9">
                  <c:v>23504.714020566105</c:v>
                </c:pt>
                <c:pt idx="10">
                  <c:v>24327.379011285917</c:v>
                </c:pt>
              </c:numCache>
            </c:numRef>
          </c:val>
          <c:smooth val="0"/>
          <c:extLst>
            <c:ext xmlns:c16="http://schemas.microsoft.com/office/drawing/2014/chart" uri="{C3380CC4-5D6E-409C-BE32-E72D297353CC}">
              <c16:uniqueId val="{00000001-A382-4E0D-9D5C-90D5477254FA}"/>
            </c:ext>
          </c:extLst>
        </c:ser>
        <c:ser>
          <c:idx val="1"/>
          <c:order val="1"/>
          <c:tx>
            <c:strRef>
              <c:f>Sheet1!$B$28</c:f>
              <c:strCache>
                <c:ptCount val="1"/>
                <c:pt idx="0">
                  <c:v> Cap plus 1% </c:v>
                </c:pt>
              </c:strCache>
            </c:strRef>
          </c:tx>
          <c:spPr>
            <a:ln w="28575" cap="rnd">
              <a:solidFill>
                <a:srgbClr val="7030A0"/>
              </a:solidFill>
              <a:round/>
            </a:ln>
            <a:effectLst/>
          </c:spPr>
          <c:marker>
            <c:symbol val="none"/>
          </c:marker>
          <c:cat>
            <c:strRef>
              <c:f>Sheet1!$C$26:$M$26</c:f>
              <c:strCache>
                <c:ptCount val="11"/>
                <c:pt idx="0">
                  <c:v>FY21-22</c:v>
                </c:pt>
                <c:pt idx="1">
                  <c:v>22-23</c:v>
                </c:pt>
                <c:pt idx="2">
                  <c:v>23-24</c:v>
                </c:pt>
                <c:pt idx="3">
                  <c:v>24-25</c:v>
                </c:pt>
                <c:pt idx="4">
                  <c:v>25-26</c:v>
                </c:pt>
                <c:pt idx="5">
                  <c:v>26-27</c:v>
                </c:pt>
                <c:pt idx="6">
                  <c:v>27-28</c:v>
                </c:pt>
                <c:pt idx="7">
                  <c:v>28-29</c:v>
                </c:pt>
                <c:pt idx="8">
                  <c:v>29-30</c:v>
                </c:pt>
                <c:pt idx="9">
                  <c:v>30-31</c:v>
                </c:pt>
                <c:pt idx="10">
                  <c:v>31-32</c:v>
                </c:pt>
              </c:strCache>
            </c:strRef>
          </c:cat>
          <c:val>
            <c:numRef>
              <c:f>Sheet1!$C$28:$M$28</c:f>
              <c:numCache>
                <c:formatCode>_(* #,##0_);_(* \(#,##0\);_(* "-"??_);_(@_)</c:formatCode>
                <c:ptCount val="11"/>
                <c:pt idx="0">
                  <c:v>16012.9</c:v>
                </c:pt>
                <c:pt idx="1">
                  <c:v>16845.570800000001</c:v>
                </c:pt>
                <c:pt idx="2">
                  <c:v>18445.900025999999</c:v>
                </c:pt>
                <c:pt idx="3">
                  <c:v>19700.221227768001</c:v>
                </c:pt>
                <c:pt idx="4">
                  <c:v>20586.73118301756</c:v>
                </c:pt>
                <c:pt idx="5">
                  <c:v>21513.134086253351</c:v>
                </c:pt>
                <c:pt idx="6">
                  <c:v>22481.22512013475</c:v>
                </c:pt>
                <c:pt idx="7">
                  <c:v>23492.880250540813</c:v>
                </c:pt>
                <c:pt idx="8">
                  <c:v>24550.059861815149</c:v>
                </c:pt>
                <c:pt idx="9">
                  <c:v>25654.812555596829</c:v>
                </c:pt>
                <c:pt idx="10">
                  <c:v>26809.279120598683</c:v>
                </c:pt>
              </c:numCache>
            </c:numRef>
          </c:val>
          <c:smooth val="0"/>
          <c:extLst>
            <c:ext xmlns:c16="http://schemas.microsoft.com/office/drawing/2014/chart" uri="{C3380CC4-5D6E-409C-BE32-E72D297353CC}">
              <c16:uniqueId val="{00000002-A382-4E0D-9D5C-90D5477254FA}"/>
            </c:ext>
          </c:extLst>
        </c:ser>
        <c:dLbls>
          <c:showLegendKey val="0"/>
          <c:showVal val="0"/>
          <c:showCatName val="0"/>
          <c:showSerName val="0"/>
          <c:showPercent val="0"/>
          <c:showBubbleSize val="0"/>
        </c:dLbls>
        <c:marker val="1"/>
        <c:smooth val="0"/>
        <c:axId val="195032127"/>
        <c:axId val="195034047"/>
      </c:lineChart>
      <c:catAx>
        <c:axId val="19503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034047"/>
        <c:crosses val="autoZero"/>
        <c:auto val="1"/>
        <c:lblAlgn val="ctr"/>
        <c:lblOffset val="100"/>
        <c:noMultiLvlLbl val="0"/>
      </c:catAx>
      <c:valAx>
        <c:axId val="195034047"/>
        <c:scaling>
          <c:orientation val="minMax"/>
          <c:max val="28000"/>
          <c:min val="1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5032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3B07F-6F66-45C1-B445-BC3AEE4CB072}"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35115-4CD0-4E9D-A013-421CB57951A6}" type="slidenum">
              <a:rPr lang="en-US" smtClean="0"/>
              <a:t>‹#›</a:t>
            </a:fld>
            <a:endParaRPr lang="en-US"/>
          </a:p>
        </p:txBody>
      </p:sp>
    </p:spTree>
    <p:extLst>
      <p:ext uri="{BB962C8B-B14F-4D97-AF65-F5344CB8AC3E}">
        <p14:creationId xmlns:p14="http://schemas.microsoft.com/office/powerpoint/2010/main" val="19222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axfoundation.org/state-and-local-sales-tax-rates-in-201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9F7E6-9923-40A6-8058-268A69F51F7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14261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what those collective tax dollars buy:</a:t>
            </a:r>
            <a:r>
              <a:rPr lang="en-US" baseline="0" dirty="0"/>
              <a:t>  K-12 is the biggest piece, followed by healthcare (most of that spending is for Medicaid). </a:t>
            </a:r>
          </a:p>
          <a:p>
            <a:endParaRPr lang="en-US" baseline="0" dirty="0"/>
          </a:p>
        </p:txBody>
      </p:sp>
      <p:sp>
        <p:nvSpPr>
          <p:cNvPr id="4" name="Slide Number Placeholder 3"/>
          <p:cNvSpPr>
            <a:spLocks noGrp="1"/>
          </p:cNvSpPr>
          <p:nvPr>
            <p:ph type="sldNum" sz="quarter" idx="10"/>
          </p:nvPr>
        </p:nvSpPr>
        <p:spPr/>
        <p:txBody>
          <a:bodyPr/>
          <a:lstStyle/>
          <a:p>
            <a:fld id="{BEC1A644-E0D8-4D0B-8F2E-E8E5E4B2160A}" type="slidenum">
              <a:rPr lang="en-US" smtClean="0"/>
              <a:t>13</a:t>
            </a:fld>
            <a:endParaRPr lang="en-US"/>
          </a:p>
        </p:txBody>
      </p:sp>
    </p:spTree>
    <p:extLst>
      <p:ext uri="{BB962C8B-B14F-4D97-AF65-F5344CB8AC3E}">
        <p14:creationId xmlns:p14="http://schemas.microsoft.com/office/powerpoint/2010/main" val="350920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Firstly, as we learned last time, the Gallagher Amendment in 1982 began to drive down how much property taxes go to schools. It did so by locking in our residential property assessment rate at 7.15%. Even though that was repealed in 2020, we still can’t raise that assessment rate without a vote of the people because of… TABOR! TABOR limits how much we can grow revenue-wise, and limits the pot of money from which we take school funding dollars out.</a:t>
            </a:r>
          </a:p>
          <a:p>
            <a:endParaRPr lang="en-US" dirty="0"/>
          </a:p>
          <a:p>
            <a:r>
              <a:rPr lang="en-US" dirty="0"/>
              <a:t>The School Finance Act dictates how the school finance formula is calculated and hasn’t been updated in a long time, so there are perhaps more ways we could adjust the base funding to include more factors that could increase what the base is. </a:t>
            </a:r>
          </a:p>
          <a:p>
            <a:endParaRPr lang="en-US" dirty="0"/>
          </a:p>
          <a:p>
            <a:r>
              <a:rPr lang="en-US" dirty="0"/>
              <a:t>There was  a span of ten years or so where it looked like we were getting back on track:</a:t>
            </a:r>
          </a:p>
          <a:p>
            <a:endParaRPr lang="en-US" dirty="0"/>
          </a:p>
          <a:p>
            <a:r>
              <a:rPr lang="en-US" dirty="0"/>
              <a:t>Amendment 23 required per-pupil funding for schools to increase every year, to try and reach a spending goal that would put us back on track with the national average. Since Gallagher, our per pupil funding had been dropping – and TABOR made it worse. </a:t>
            </a:r>
          </a:p>
          <a:p>
            <a:endParaRPr lang="en-US" dirty="0"/>
          </a:p>
          <a:p>
            <a:r>
              <a:rPr lang="en-US" dirty="0"/>
              <a:t>Ref C, as I went over earlier, allowed the state to keep up a little better with costs, but not quite enough. </a:t>
            </a:r>
          </a:p>
          <a:p>
            <a:endParaRPr lang="en-US" dirty="0"/>
          </a:p>
          <a:p>
            <a:r>
              <a:rPr lang="en-US" dirty="0"/>
              <a:t>Mill </a:t>
            </a:r>
            <a:r>
              <a:rPr lang="en-US" dirty="0" err="1"/>
              <a:t>stablisation</a:t>
            </a:r>
            <a:r>
              <a:rPr lang="en-US" dirty="0"/>
              <a:t> law said that school districts no longer had to cut property tax rates to avoid exceeding the TABOR cap.</a:t>
            </a:r>
          </a:p>
          <a:p>
            <a:endParaRPr lang="en-US" dirty="0"/>
          </a:p>
          <a:p>
            <a:r>
              <a:rPr lang="en-US" dirty="0"/>
              <a:t>Then, the great recession happens. This takes all the progress we had been making working around TABOR and </a:t>
            </a:r>
            <a:r>
              <a:rPr lang="en-US" dirty="0" err="1"/>
              <a:t>gallgher</a:t>
            </a:r>
            <a:r>
              <a:rPr lang="en-US" dirty="0"/>
              <a:t>, and kind of throws it out the window. the negative </a:t>
            </a:r>
            <a:r>
              <a:rPr lang="en-US" dirty="0" err="1"/>
              <a:t>fctor</a:t>
            </a:r>
            <a:r>
              <a:rPr lang="en-US" dirty="0"/>
              <a:t>, which I’m about to discuss, created a tool to cut funding for school </a:t>
            </a:r>
            <a:r>
              <a:rPr lang="en-US" dirty="0" err="1"/>
              <a:t>idstricts</a:t>
            </a:r>
            <a:r>
              <a:rPr lang="en-US" dirty="0"/>
              <a:t> to help balance the state budget in the midst of the financial crisis.</a:t>
            </a:r>
          </a:p>
        </p:txBody>
      </p:sp>
      <p:sp>
        <p:nvSpPr>
          <p:cNvPr id="4" name="Slide Number Placeholder 3"/>
          <p:cNvSpPr>
            <a:spLocks noGrp="1"/>
          </p:cNvSpPr>
          <p:nvPr>
            <p:ph type="sldNum" sz="quarter" idx="10"/>
          </p:nvPr>
        </p:nvSpPr>
        <p:spPr/>
        <p:txBody>
          <a:bodyPr/>
          <a:lstStyle/>
          <a:p>
            <a:fld id="{6CF44544-DFCF-454A-B4B5-653B04CA4314}" type="slidenum">
              <a:rPr lang="en-US" smtClean="0"/>
              <a:t>14</a:t>
            </a:fld>
            <a:endParaRPr lang="en-US"/>
          </a:p>
        </p:txBody>
      </p:sp>
    </p:spTree>
    <p:extLst>
      <p:ext uri="{BB962C8B-B14F-4D97-AF65-F5344CB8AC3E}">
        <p14:creationId xmlns:p14="http://schemas.microsoft.com/office/powerpoint/2010/main" val="161387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TABOR elections can occur in both odd and even years whereas non-TABOR-related elections can only occur in even years. </a:t>
            </a:r>
          </a:p>
          <a:p>
            <a:pPr marL="448575" lvl="1"/>
            <a:endParaRPr lang="en-US" dirty="0"/>
          </a:p>
          <a:p>
            <a:r>
              <a:rPr lang="en-US" dirty="0"/>
              <a:t>A TABOR ballot measure must begin with </a:t>
            </a:r>
            <a:r>
              <a:rPr lang="en-US" b="1" dirty="0"/>
              <a:t>“shall taxes/debt be increased by $_____ annually”</a:t>
            </a:r>
          </a:p>
          <a:p>
            <a:r>
              <a:rPr lang="en-US" b="1" dirty="0">
                <a:solidFill>
                  <a:srgbClr val="FF0000"/>
                </a:solidFill>
              </a:rPr>
              <a:t>Blue Book Requirements</a:t>
            </a:r>
          </a:p>
          <a:p>
            <a:endParaRPr lang="en-US" dirty="0"/>
          </a:p>
        </p:txBody>
      </p:sp>
      <p:sp>
        <p:nvSpPr>
          <p:cNvPr id="4" name="Slide Number Placeholder 3"/>
          <p:cNvSpPr>
            <a:spLocks noGrp="1"/>
          </p:cNvSpPr>
          <p:nvPr>
            <p:ph type="sldNum" sz="quarter" idx="10"/>
          </p:nvPr>
        </p:nvSpPr>
        <p:spPr/>
        <p:txBody>
          <a:bodyPr/>
          <a:lstStyle/>
          <a:p>
            <a:fld id="{4793E73D-E8C6-477A-99B0-DDCD07D28F8A}" type="slidenum">
              <a:rPr lang="en-US" smtClean="0"/>
              <a:t>16</a:t>
            </a:fld>
            <a:endParaRPr lang="en-US" dirty="0"/>
          </a:p>
        </p:txBody>
      </p:sp>
    </p:spTree>
    <p:extLst>
      <p:ext uri="{BB962C8B-B14F-4D97-AF65-F5344CB8AC3E}">
        <p14:creationId xmlns:p14="http://schemas.microsoft.com/office/powerpoint/2010/main" val="141190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7095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35115-4CD0-4E9D-A013-421CB57951A6}" type="slidenum">
              <a:rPr lang="en-US" smtClean="0"/>
              <a:t>18</a:t>
            </a:fld>
            <a:endParaRPr lang="en-US"/>
          </a:p>
        </p:txBody>
      </p:sp>
    </p:spTree>
    <p:extLst>
      <p:ext uri="{BB962C8B-B14F-4D97-AF65-F5344CB8AC3E}">
        <p14:creationId xmlns:p14="http://schemas.microsoft.com/office/powerpoint/2010/main" val="132231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88DAA-C706-4FE1-9B6D-F2788460549C}" type="slidenum">
              <a:rPr lang="en-US" smtClean="0"/>
              <a:t>20</a:t>
            </a:fld>
            <a:endParaRPr lang="en-US"/>
          </a:p>
        </p:txBody>
      </p:sp>
    </p:spTree>
    <p:extLst>
      <p:ext uri="{BB962C8B-B14F-4D97-AF65-F5344CB8AC3E}">
        <p14:creationId xmlns:p14="http://schemas.microsoft.com/office/powerpoint/2010/main" val="2706376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C7716-CA8F-4F6A-975D-7C2395DE2F2F}" type="slidenum">
              <a:rPr lang="en-US" smtClean="0"/>
              <a:t>25</a:t>
            </a:fld>
            <a:endParaRPr lang="en-US"/>
          </a:p>
        </p:txBody>
      </p:sp>
    </p:spTree>
    <p:extLst>
      <p:ext uri="{BB962C8B-B14F-4D97-AF65-F5344CB8AC3E}">
        <p14:creationId xmlns:p14="http://schemas.microsoft.com/office/powerpoint/2010/main" val="1598060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9F7E6-9923-40A6-8058-268A69F51F75}"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831600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Backfills local governments based on a growth formula to avoid having to cut critical local government services</a:t>
            </a:r>
          </a:p>
          <a:p>
            <a:endParaRPr lang="en-US" dirty="0"/>
          </a:p>
          <a:p>
            <a:r>
              <a:rPr lang="en-US" dirty="0"/>
              <a:t>Homestead notes:  allows 65-year-old to get it without having the 10-year residence requirement</a:t>
            </a:r>
          </a:p>
          <a:p>
            <a:endParaRPr lang="en-US" dirty="0"/>
          </a:p>
        </p:txBody>
      </p:sp>
      <p:sp>
        <p:nvSpPr>
          <p:cNvPr id="4" name="Slide Number Placeholder 3"/>
          <p:cNvSpPr>
            <a:spLocks noGrp="1"/>
          </p:cNvSpPr>
          <p:nvPr>
            <p:ph type="sldNum" sz="quarter" idx="5"/>
          </p:nvPr>
        </p:nvSpPr>
        <p:spPr/>
        <p:txBody>
          <a:bodyPr/>
          <a:lstStyle/>
          <a:p>
            <a:fld id="{DA835115-4CD0-4E9D-A013-421CB57951A6}" type="slidenum">
              <a:rPr lang="en-US" smtClean="0"/>
              <a:t>36</a:t>
            </a:fld>
            <a:endParaRPr lang="en-US"/>
          </a:p>
        </p:txBody>
      </p:sp>
    </p:spTree>
    <p:extLst>
      <p:ext uri="{BB962C8B-B14F-4D97-AF65-F5344CB8AC3E}">
        <p14:creationId xmlns:p14="http://schemas.microsoft.com/office/powerpoint/2010/main" val="391860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broad</a:t>
            </a:r>
            <a:r>
              <a:rPr lang="en-US" baseline="0" dirty="0"/>
              <a:t>-based measure of the CPI calculates the prices of a bunch of items.  This doesn’t accurately reflect what government needs to buy.  In fact the stuff government buys tends to have its prices grow faster than the broad-based measure that TABOR dictates in the formula.</a:t>
            </a:r>
          </a:p>
          <a:p>
            <a:endParaRPr lang="en-US" baseline="0" dirty="0"/>
          </a:p>
          <a:p>
            <a:r>
              <a:rPr lang="en-US" baseline="0" dirty="0"/>
              <a:t>The a grocery cart of goods that contains phone bills, shirts, toothpaste, hair cuts, medical services, plane tickets, food.  The CPI measures the prices of all of them.  </a:t>
            </a:r>
          </a:p>
          <a:p>
            <a:endParaRPr lang="en-US" baseline="0" dirty="0"/>
          </a:p>
          <a:p>
            <a:r>
              <a:rPr lang="en-US" baseline="0" dirty="0"/>
              <a:t>But the grocery cart that government buys is roads, teachers, healthcare.  They all grow faster.</a:t>
            </a:r>
          </a:p>
          <a:p>
            <a:endParaRPr lang="en-US" baseline="0" dirty="0"/>
          </a:p>
          <a:p>
            <a:r>
              <a:rPr lang="en-US" baseline="0" dirty="0"/>
              <a:t>Using a consumer based price index to calculate how much the government can spend on its  own collection of goods and services is not an accurate or precise way of determining how much money it will need.</a:t>
            </a:r>
          </a:p>
          <a:p>
            <a:endParaRPr lang="en-US" baseline="0" dirty="0"/>
          </a:p>
        </p:txBody>
      </p:sp>
      <p:sp>
        <p:nvSpPr>
          <p:cNvPr id="4" name="Slide Number Placeholder 3"/>
          <p:cNvSpPr>
            <a:spLocks noGrp="1"/>
          </p:cNvSpPr>
          <p:nvPr>
            <p:ph type="sldNum" sz="quarter" idx="10"/>
          </p:nvPr>
        </p:nvSpPr>
        <p:spPr/>
        <p:txBody>
          <a:bodyPr/>
          <a:lstStyle/>
          <a:p>
            <a:fld id="{D3788DAA-C706-4FE1-9B6D-F2788460549C}" type="slidenum">
              <a:rPr lang="en-US" smtClean="0"/>
              <a:t>39</a:t>
            </a:fld>
            <a:endParaRPr lang="en-US"/>
          </a:p>
        </p:txBody>
      </p:sp>
    </p:spTree>
    <p:extLst>
      <p:ext uri="{BB962C8B-B14F-4D97-AF65-F5344CB8AC3E}">
        <p14:creationId xmlns:p14="http://schemas.microsoft.com/office/powerpoint/2010/main" val="126369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2692C3-5E18-42A6-87AE-B6C4111CB763}" type="slidenum">
              <a:rPr lang="en-US" smtClean="0"/>
              <a:t>5</a:t>
            </a:fld>
            <a:endParaRPr lang="en-US"/>
          </a:p>
        </p:txBody>
      </p:sp>
    </p:spTree>
    <p:extLst>
      <p:ext uri="{BB962C8B-B14F-4D97-AF65-F5344CB8AC3E}">
        <p14:creationId xmlns:p14="http://schemas.microsoft.com/office/powerpoint/2010/main" val="210533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3</a:t>
            </a:r>
            <a:r>
              <a:rPr lang="en-US" baseline="0" dirty="0"/>
              <a:t> basic pots of money in the entire state budget:  federal $$$, cash funds, and taxes</a:t>
            </a:r>
          </a:p>
          <a:p>
            <a:endParaRPr lang="en-US" baseline="0" dirty="0"/>
          </a:p>
          <a:p>
            <a:pPr marL="171450" indent="-171450">
              <a:buFont typeface="Arial" panose="020B0604020202020204" pitchFamily="34" charset="0"/>
              <a:buChar char="•"/>
            </a:pPr>
            <a:r>
              <a:rPr lang="en-US" baseline="0" dirty="0"/>
              <a:t>Cash Funds: are the specific fees raised for specific purposes---think motor vehicle fees when you register your car every year.</a:t>
            </a:r>
          </a:p>
          <a:p>
            <a:r>
              <a:rPr lang="en-US" baseline="0" dirty="0"/>
              <a:t>	Can’t raise a fee on a farmer and use it for “general purposes” that’s what the General Fund is for.</a:t>
            </a:r>
          </a:p>
          <a:p>
            <a:endParaRPr lang="en-US" baseline="0" dirty="0"/>
          </a:p>
          <a:p>
            <a:pPr marL="171450" indent="-171450">
              <a:buFont typeface="Arial" panose="020B0604020202020204" pitchFamily="34" charset="0"/>
              <a:buChar char="•"/>
            </a:pPr>
            <a:r>
              <a:rPr lang="en-US" baseline="0" dirty="0"/>
              <a:t>General Fund is the pot of money that our elected officials have the most discretion over.  </a:t>
            </a:r>
          </a:p>
          <a:p>
            <a:endParaRPr lang="en-US" baseline="0" dirty="0"/>
          </a:p>
        </p:txBody>
      </p:sp>
      <p:sp>
        <p:nvSpPr>
          <p:cNvPr id="4" name="Slide Number Placeholder 3"/>
          <p:cNvSpPr>
            <a:spLocks noGrp="1"/>
          </p:cNvSpPr>
          <p:nvPr>
            <p:ph type="sldNum" sz="quarter" idx="10"/>
          </p:nvPr>
        </p:nvSpPr>
        <p:spPr/>
        <p:txBody>
          <a:bodyPr/>
          <a:lstStyle/>
          <a:p>
            <a:fld id="{BEC1A644-E0D8-4D0B-8F2E-E8E5E4B2160A}" type="slidenum">
              <a:rPr lang="en-US" smtClean="0"/>
              <a:t>6</a:t>
            </a:fld>
            <a:endParaRPr lang="en-US" dirty="0"/>
          </a:p>
        </p:txBody>
      </p:sp>
    </p:spTree>
    <p:extLst>
      <p:ext uri="{BB962C8B-B14F-4D97-AF65-F5344CB8AC3E}">
        <p14:creationId xmlns:p14="http://schemas.microsoft.com/office/powerpoint/2010/main" val="229904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About</a:t>
            </a:r>
            <a:r>
              <a:rPr lang="en-US" baseline="0" dirty="0"/>
              <a:t> 30 percent comes from the state sales tax (that’s the 2.9% states sales tax you pay on items subject to sales tax in CO). </a:t>
            </a:r>
          </a:p>
          <a:p>
            <a:endParaRPr lang="en-US" baseline="0" dirty="0"/>
          </a:p>
          <a:p>
            <a:pPr marL="171450" indent="-171450">
              <a:buFont typeface="Arial" panose="020B0604020202020204" pitchFamily="34" charset="0"/>
              <a:buChar char="•"/>
            </a:pPr>
            <a:r>
              <a:rPr lang="en-US" baseline="0" dirty="0"/>
              <a:t>Most of the General Fund comes from individual and corporate income taxes. </a:t>
            </a:r>
          </a:p>
          <a:p>
            <a:endParaRPr lang="en-US" baseline="0" dirty="0"/>
          </a:p>
          <a:p>
            <a:pPr marL="171450" indent="-171450">
              <a:buFont typeface="Arial" panose="020B0604020202020204" pitchFamily="34" charset="0"/>
              <a:buChar char="•"/>
            </a:pPr>
            <a:r>
              <a:rPr lang="en-US" baseline="0" dirty="0"/>
              <a:t>Think of the GF as the collective pot of money that Coloradans throw their tax dollars into. </a:t>
            </a:r>
          </a:p>
          <a:p>
            <a:endParaRPr lang="en-US" dirty="0"/>
          </a:p>
        </p:txBody>
      </p:sp>
      <p:sp>
        <p:nvSpPr>
          <p:cNvPr id="4" name="Slide Number Placeholder 3"/>
          <p:cNvSpPr>
            <a:spLocks noGrp="1"/>
          </p:cNvSpPr>
          <p:nvPr>
            <p:ph type="sldNum" sz="quarter" idx="10"/>
          </p:nvPr>
        </p:nvSpPr>
        <p:spPr/>
        <p:txBody>
          <a:bodyPr/>
          <a:lstStyle/>
          <a:p>
            <a:fld id="{32C7C01F-4EE1-44A7-99E5-DA0704CED321}" type="slidenum">
              <a:rPr lang="en-US" smtClean="0"/>
              <a:t>7</a:t>
            </a:fld>
            <a:endParaRPr lang="en-US" dirty="0"/>
          </a:p>
        </p:txBody>
      </p:sp>
    </p:spTree>
    <p:extLst>
      <p:ext uri="{BB962C8B-B14F-4D97-AF65-F5344CB8AC3E}">
        <p14:creationId xmlns:p14="http://schemas.microsoft.com/office/powerpoint/2010/main" val="381184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states collect a state sales tax and 38 states collect local sales tax.  Delaware, New Hampshire, Alaska, Oregon, and Montana have no state sales tax.</a:t>
            </a:r>
          </a:p>
          <a:p>
            <a:r>
              <a:rPr lang="en-US" dirty="0"/>
              <a:t>The state sales tax rate is 2.9 percent, the lowest in the country among states collecting sales tax.</a:t>
            </a:r>
          </a:p>
          <a:p>
            <a:endParaRPr lang="en-US" dirty="0"/>
          </a:p>
          <a:p>
            <a:r>
              <a:rPr lang="en-US" dirty="0"/>
              <a:t>Local sales tax rates in Colorado averaged an additional 4.6 percent on a population-weighted basis, the nation’s third-highest local sales tax rate after Alabama and Louisiana.</a:t>
            </a:r>
          </a:p>
          <a:p>
            <a:endParaRPr lang="en-US" dirty="0"/>
          </a:p>
          <a:p>
            <a:r>
              <a:rPr lang="en-US" dirty="0"/>
              <a:t>When combining both the state and local sales taxes together, Colorado ranks 16</a:t>
            </a:r>
            <a:r>
              <a:rPr lang="en-US" baseline="30000" dirty="0"/>
              <a:t>th</a:t>
            </a:r>
            <a:r>
              <a:rPr lang="en-US" dirty="0"/>
              <a:t> at a combined rate of 7.5 percent.  Louisiana ranks highest with a combined weighted rate of 9.98 percent.  </a:t>
            </a:r>
          </a:p>
          <a:p>
            <a:r>
              <a:rPr lang="en-US" u="sng" dirty="0">
                <a:hlinkClick r:id="rId3"/>
              </a:rPr>
              <a:t>https://taxfoundation.org/state-and-local-sales-tax-rates-in-2017/</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A54FE103-1660-49AF-8695-416D5863D554}" type="slidenum">
              <a:rPr lang="en-US" smtClean="0"/>
              <a:t>8</a:t>
            </a:fld>
            <a:endParaRPr lang="en-US"/>
          </a:p>
        </p:txBody>
      </p:sp>
    </p:spTree>
    <p:extLst>
      <p:ext uri="{BB962C8B-B14F-4D97-AF65-F5344CB8AC3E}">
        <p14:creationId xmlns:p14="http://schemas.microsoft.com/office/powerpoint/2010/main" val="84799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EXERCISE-------Should be between 30 and 35 minutes in.</a:t>
            </a:r>
          </a:p>
          <a:p>
            <a:endParaRPr lang="en-US" dirty="0"/>
          </a:p>
          <a:p>
            <a:endParaRPr lang="en-US" dirty="0"/>
          </a:p>
          <a:p>
            <a:r>
              <a:rPr lang="en-US" dirty="0"/>
              <a:t>EXPLAIN exercise </a:t>
            </a:r>
          </a:p>
          <a:p>
            <a:endParaRPr lang="en-US" dirty="0"/>
          </a:p>
          <a:p>
            <a:r>
              <a:rPr lang="en-US" dirty="0"/>
              <a:t>Ask them to work individually first – about 5 </a:t>
            </a:r>
            <a:r>
              <a:rPr lang="en-US" dirty="0" err="1"/>
              <a:t>minures</a:t>
            </a:r>
            <a:endParaRPr lang="en-US" dirty="0"/>
          </a:p>
          <a:p>
            <a:endParaRPr lang="en-US" dirty="0"/>
          </a:p>
          <a:p>
            <a:r>
              <a:rPr lang="en-US" dirty="0"/>
              <a:t>then work in a group.. About 10 </a:t>
            </a:r>
            <a:r>
              <a:rPr lang="en-US" dirty="0" err="1"/>
              <a:t>minures</a:t>
            </a:r>
            <a:endParaRPr lang="en-US" dirty="0"/>
          </a:p>
          <a:p>
            <a:endParaRPr lang="en-US" dirty="0"/>
          </a:p>
          <a:p>
            <a:r>
              <a:rPr lang="en-US" dirty="0"/>
              <a:t>Ask them to turn in their work and take a break 10 minute break</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ECEC1A-725C-4E56-BC11-215E20289302}" type="slidenum">
              <a:rPr lang="en-US" smtClean="0"/>
              <a:t>9</a:t>
            </a:fld>
            <a:endParaRPr lang="en-US" dirty="0"/>
          </a:p>
        </p:txBody>
      </p:sp>
    </p:spTree>
    <p:extLst>
      <p:ext uri="{BB962C8B-B14F-4D97-AF65-F5344CB8AC3E}">
        <p14:creationId xmlns:p14="http://schemas.microsoft.com/office/powerpoint/2010/main" val="8658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what those collective tax dollars buy:</a:t>
            </a:r>
            <a:r>
              <a:rPr lang="en-US" baseline="0" dirty="0"/>
              <a:t>  K-12 is the biggest piece, followed by healthcare (most of that spending is for Medicaid). </a:t>
            </a:r>
          </a:p>
          <a:p>
            <a:endParaRPr lang="en-US" baseline="0" dirty="0"/>
          </a:p>
        </p:txBody>
      </p:sp>
      <p:sp>
        <p:nvSpPr>
          <p:cNvPr id="4" name="Slide Number Placeholder 3"/>
          <p:cNvSpPr>
            <a:spLocks noGrp="1"/>
          </p:cNvSpPr>
          <p:nvPr>
            <p:ph type="sldNum" sz="quarter" idx="10"/>
          </p:nvPr>
        </p:nvSpPr>
        <p:spPr/>
        <p:txBody>
          <a:bodyPr/>
          <a:lstStyle/>
          <a:p>
            <a:fld id="{BEC1A644-E0D8-4D0B-8F2E-E8E5E4B2160A}" type="slidenum">
              <a:rPr lang="en-US" smtClean="0"/>
              <a:t>10</a:t>
            </a:fld>
            <a:endParaRPr lang="en-US"/>
          </a:p>
        </p:txBody>
      </p:sp>
    </p:spTree>
    <p:extLst>
      <p:ext uri="{BB962C8B-B14F-4D97-AF65-F5344CB8AC3E}">
        <p14:creationId xmlns:p14="http://schemas.microsoft.com/office/powerpoint/2010/main" val="2892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what those collective tax dollars buy:</a:t>
            </a:r>
            <a:r>
              <a:rPr lang="en-US" baseline="0" dirty="0"/>
              <a:t>  K-12 is the biggest piece, followed by healthcare (most of that spending is for Medicaid). </a:t>
            </a:r>
          </a:p>
          <a:p>
            <a:endParaRPr lang="en-US" baseline="0" dirty="0"/>
          </a:p>
        </p:txBody>
      </p:sp>
      <p:sp>
        <p:nvSpPr>
          <p:cNvPr id="4" name="Slide Number Placeholder 3"/>
          <p:cNvSpPr>
            <a:spLocks noGrp="1"/>
          </p:cNvSpPr>
          <p:nvPr>
            <p:ph type="sldNum" sz="quarter" idx="10"/>
          </p:nvPr>
        </p:nvSpPr>
        <p:spPr/>
        <p:txBody>
          <a:bodyPr/>
          <a:lstStyle/>
          <a:p>
            <a:fld id="{BEC1A644-E0D8-4D0B-8F2E-E8E5E4B2160A}" type="slidenum">
              <a:rPr lang="en-US" smtClean="0"/>
              <a:t>11</a:t>
            </a:fld>
            <a:endParaRPr lang="en-US"/>
          </a:p>
        </p:txBody>
      </p:sp>
    </p:spTree>
    <p:extLst>
      <p:ext uri="{BB962C8B-B14F-4D97-AF65-F5344CB8AC3E}">
        <p14:creationId xmlns:p14="http://schemas.microsoft.com/office/powerpoint/2010/main" val="2892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talked about earlier, schools are funded in part by property taxes. How much a district can shell out for schools depends hugely on the value of the property in that district. The state tends to pay much more to school districts with low property values, whereas wealthier districts can pay for a lot more of their share.</a:t>
            </a:r>
          </a:p>
          <a:p>
            <a:endParaRPr lang="en-US" dirty="0"/>
          </a:p>
          <a:p>
            <a:r>
              <a:rPr lang="en-US" dirty="0"/>
              <a:t>Wealthier districts end up spending more per pupil for this and other reasons that I’ll go into soon.</a:t>
            </a:r>
          </a:p>
        </p:txBody>
      </p:sp>
      <p:sp>
        <p:nvSpPr>
          <p:cNvPr id="4" name="Slide Number Placeholder 3"/>
          <p:cNvSpPr>
            <a:spLocks noGrp="1"/>
          </p:cNvSpPr>
          <p:nvPr>
            <p:ph type="sldNum" sz="quarter" idx="10"/>
          </p:nvPr>
        </p:nvSpPr>
        <p:spPr/>
        <p:txBody>
          <a:bodyPr/>
          <a:lstStyle/>
          <a:p>
            <a:fld id="{D3788DAA-C706-4FE1-9B6D-F2788460549C}" type="slidenum">
              <a:rPr lang="en-US" smtClean="0"/>
              <a:t>12</a:t>
            </a:fld>
            <a:endParaRPr lang="en-US"/>
          </a:p>
        </p:txBody>
      </p:sp>
    </p:spTree>
    <p:extLst>
      <p:ext uri="{BB962C8B-B14F-4D97-AF65-F5344CB8AC3E}">
        <p14:creationId xmlns:p14="http://schemas.microsoft.com/office/powerpoint/2010/main" val="1169395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DC8-023D-D5FF-8498-8EB514D50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1E18AA-79C3-5349-BA27-C8578CA455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EACF43-42B6-B0C0-7988-2F66B28A3521}"/>
              </a:ext>
            </a:extLst>
          </p:cNvPr>
          <p:cNvSpPr>
            <a:spLocks noGrp="1"/>
          </p:cNvSpPr>
          <p:nvPr>
            <p:ph type="dt" sz="half" idx="10"/>
          </p:nvPr>
        </p:nvSpPr>
        <p:spPr/>
        <p:txBody>
          <a:bodyPr/>
          <a:lstStyle/>
          <a:p>
            <a:fld id="{0F535FCB-7232-4166-9C26-8263B9538175}" type="datetimeFigureOut">
              <a:rPr lang="en-US" smtClean="0"/>
              <a:t>10/16/2024</a:t>
            </a:fld>
            <a:endParaRPr lang="en-US"/>
          </a:p>
        </p:txBody>
      </p:sp>
      <p:sp>
        <p:nvSpPr>
          <p:cNvPr id="5" name="Footer Placeholder 4">
            <a:extLst>
              <a:ext uri="{FF2B5EF4-FFF2-40B4-BE49-F238E27FC236}">
                <a16:creationId xmlns:a16="http://schemas.microsoft.com/office/drawing/2014/main" id="{2EE8455F-B6DD-F0B1-BDFF-AF98F61B7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E5775-275F-8A93-0C7C-E8D967C3A41B}"/>
              </a:ext>
            </a:extLst>
          </p:cNvPr>
          <p:cNvSpPr>
            <a:spLocks noGrp="1"/>
          </p:cNvSpPr>
          <p:nvPr>
            <p:ph type="sldNum" sz="quarter" idx="12"/>
          </p:nvPr>
        </p:nvSpPr>
        <p:spPr/>
        <p:txBody>
          <a:bodyPr/>
          <a:lstStyle/>
          <a:p>
            <a:fld id="{3C9716B8-0E70-4B66-93DA-913EE0150CF2}" type="slidenum">
              <a:rPr lang="en-US" smtClean="0"/>
              <a:t>‹#›</a:t>
            </a:fld>
            <a:endParaRPr lang="en-US"/>
          </a:p>
        </p:txBody>
      </p:sp>
    </p:spTree>
    <p:extLst>
      <p:ext uri="{BB962C8B-B14F-4D97-AF65-F5344CB8AC3E}">
        <p14:creationId xmlns:p14="http://schemas.microsoft.com/office/powerpoint/2010/main" val="346137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CC25-A7CE-1403-983C-A94AE78EE4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D3E667-2BB5-A557-B5F6-99F4208441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F3CB8-53D1-A41B-BE9B-15332521D62C}"/>
              </a:ext>
            </a:extLst>
          </p:cNvPr>
          <p:cNvSpPr>
            <a:spLocks noGrp="1"/>
          </p:cNvSpPr>
          <p:nvPr>
            <p:ph type="dt" sz="half" idx="10"/>
          </p:nvPr>
        </p:nvSpPr>
        <p:spPr/>
        <p:txBody>
          <a:bodyPr/>
          <a:lstStyle/>
          <a:p>
            <a:fld id="{0F535FCB-7232-4166-9C26-8263B9538175}" type="datetimeFigureOut">
              <a:rPr lang="en-US" smtClean="0"/>
              <a:t>10/16/2024</a:t>
            </a:fld>
            <a:endParaRPr lang="en-US"/>
          </a:p>
        </p:txBody>
      </p:sp>
      <p:sp>
        <p:nvSpPr>
          <p:cNvPr id="5" name="Footer Placeholder 4">
            <a:extLst>
              <a:ext uri="{FF2B5EF4-FFF2-40B4-BE49-F238E27FC236}">
                <a16:creationId xmlns:a16="http://schemas.microsoft.com/office/drawing/2014/main" id="{3BB82B33-25CE-B39A-9115-46843AE4E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1756C-59B9-CCF3-C0C2-08AB9AACF284}"/>
              </a:ext>
            </a:extLst>
          </p:cNvPr>
          <p:cNvSpPr>
            <a:spLocks noGrp="1"/>
          </p:cNvSpPr>
          <p:nvPr>
            <p:ph type="sldNum" sz="quarter" idx="12"/>
          </p:nvPr>
        </p:nvSpPr>
        <p:spPr/>
        <p:txBody>
          <a:bodyPr/>
          <a:lstStyle/>
          <a:p>
            <a:fld id="{3C9716B8-0E70-4B66-93DA-913EE0150CF2}" type="slidenum">
              <a:rPr lang="en-US" smtClean="0"/>
              <a:t>‹#›</a:t>
            </a:fld>
            <a:endParaRPr lang="en-US"/>
          </a:p>
        </p:txBody>
      </p:sp>
    </p:spTree>
    <p:extLst>
      <p:ext uri="{BB962C8B-B14F-4D97-AF65-F5344CB8AC3E}">
        <p14:creationId xmlns:p14="http://schemas.microsoft.com/office/powerpoint/2010/main" val="56365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F01E5-7562-6A34-8390-7676002C7F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16436-04C1-2DE5-BFD1-0756EE4E4B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98338-200D-7708-D960-534852C5609E}"/>
              </a:ext>
            </a:extLst>
          </p:cNvPr>
          <p:cNvSpPr>
            <a:spLocks noGrp="1"/>
          </p:cNvSpPr>
          <p:nvPr>
            <p:ph type="dt" sz="half" idx="10"/>
          </p:nvPr>
        </p:nvSpPr>
        <p:spPr/>
        <p:txBody>
          <a:bodyPr/>
          <a:lstStyle/>
          <a:p>
            <a:fld id="{0F535FCB-7232-4166-9C26-8263B9538175}" type="datetimeFigureOut">
              <a:rPr lang="en-US" smtClean="0"/>
              <a:t>10/16/2024</a:t>
            </a:fld>
            <a:endParaRPr lang="en-US"/>
          </a:p>
        </p:txBody>
      </p:sp>
      <p:sp>
        <p:nvSpPr>
          <p:cNvPr id="5" name="Footer Placeholder 4">
            <a:extLst>
              <a:ext uri="{FF2B5EF4-FFF2-40B4-BE49-F238E27FC236}">
                <a16:creationId xmlns:a16="http://schemas.microsoft.com/office/drawing/2014/main" id="{ECF53445-AFFE-7857-83D5-A69263065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37382-D8A3-E348-E52F-FD867B93D4B1}"/>
              </a:ext>
            </a:extLst>
          </p:cNvPr>
          <p:cNvSpPr>
            <a:spLocks noGrp="1"/>
          </p:cNvSpPr>
          <p:nvPr>
            <p:ph type="sldNum" sz="quarter" idx="12"/>
          </p:nvPr>
        </p:nvSpPr>
        <p:spPr/>
        <p:txBody>
          <a:bodyPr/>
          <a:lstStyle/>
          <a:p>
            <a:fld id="{3C9716B8-0E70-4B66-93DA-913EE0150CF2}" type="slidenum">
              <a:rPr lang="en-US" smtClean="0"/>
              <a:t>‹#›</a:t>
            </a:fld>
            <a:endParaRPr lang="en-US"/>
          </a:p>
        </p:txBody>
      </p:sp>
    </p:spTree>
    <p:extLst>
      <p:ext uri="{BB962C8B-B14F-4D97-AF65-F5344CB8AC3E}">
        <p14:creationId xmlns:p14="http://schemas.microsoft.com/office/powerpoint/2010/main" val="302362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7E3D-5A24-821E-08F7-440812EFD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DB745-209E-D11A-88B1-173E1D486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B2767-DE2F-1475-5A77-540F77361797}"/>
              </a:ext>
            </a:extLst>
          </p:cNvPr>
          <p:cNvSpPr>
            <a:spLocks noGrp="1"/>
          </p:cNvSpPr>
          <p:nvPr>
            <p:ph type="dt" sz="half" idx="10"/>
          </p:nvPr>
        </p:nvSpPr>
        <p:spPr/>
        <p:txBody>
          <a:bodyPr/>
          <a:lstStyle/>
          <a:p>
            <a:fld id="{0F535FCB-7232-4166-9C26-8263B9538175}" type="datetimeFigureOut">
              <a:rPr lang="en-US" smtClean="0"/>
              <a:t>10/16/2024</a:t>
            </a:fld>
            <a:endParaRPr lang="en-US"/>
          </a:p>
        </p:txBody>
      </p:sp>
      <p:sp>
        <p:nvSpPr>
          <p:cNvPr id="5" name="Footer Placeholder 4">
            <a:extLst>
              <a:ext uri="{FF2B5EF4-FFF2-40B4-BE49-F238E27FC236}">
                <a16:creationId xmlns:a16="http://schemas.microsoft.com/office/drawing/2014/main" id="{D6021CEA-CE49-2DF6-0FCA-237E6A326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15B95-F555-3158-5752-72F8A8A75991}"/>
              </a:ext>
            </a:extLst>
          </p:cNvPr>
          <p:cNvSpPr>
            <a:spLocks noGrp="1"/>
          </p:cNvSpPr>
          <p:nvPr>
            <p:ph type="sldNum" sz="quarter" idx="12"/>
          </p:nvPr>
        </p:nvSpPr>
        <p:spPr/>
        <p:txBody>
          <a:bodyPr/>
          <a:lstStyle/>
          <a:p>
            <a:fld id="{3C9716B8-0E70-4B66-93DA-913EE0150CF2}" type="slidenum">
              <a:rPr lang="en-US" smtClean="0"/>
              <a:t>‹#›</a:t>
            </a:fld>
            <a:endParaRPr lang="en-US"/>
          </a:p>
        </p:txBody>
      </p:sp>
    </p:spTree>
    <p:extLst>
      <p:ext uri="{BB962C8B-B14F-4D97-AF65-F5344CB8AC3E}">
        <p14:creationId xmlns:p14="http://schemas.microsoft.com/office/powerpoint/2010/main" val="147419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C75A-FABD-3168-8933-C289A644F6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93B7B6-14C3-F721-DBEF-4B23A78798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C7B47C-F330-EC40-195E-145D66E40ACB}"/>
              </a:ext>
            </a:extLst>
          </p:cNvPr>
          <p:cNvSpPr>
            <a:spLocks noGrp="1"/>
          </p:cNvSpPr>
          <p:nvPr>
            <p:ph type="dt" sz="half" idx="10"/>
          </p:nvPr>
        </p:nvSpPr>
        <p:spPr/>
        <p:txBody>
          <a:bodyPr/>
          <a:lstStyle/>
          <a:p>
            <a:fld id="{0F535FCB-7232-4166-9C26-8263B9538175}" type="datetimeFigureOut">
              <a:rPr lang="en-US" smtClean="0"/>
              <a:t>10/16/2024</a:t>
            </a:fld>
            <a:endParaRPr lang="en-US"/>
          </a:p>
        </p:txBody>
      </p:sp>
      <p:sp>
        <p:nvSpPr>
          <p:cNvPr id="5" name="Footer Placeholder 4">
            <a:extLst>
              <a:ext uri="{FF2B5EF4-FFF2-40B4-BE49-F238E27FC236}">
                <a16:creationId xmlns:a16="http://schemas.microsoft.com/office/drawing/2014/main" id="{14CAF52D-3DF2-A00D-6D73-747A14AF2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D2BC2-F1BD-1322-F352-E09E0190275C}"/>
              </a:ext>
            </a:extLst>
          </p:cNvPr>
          <p:cNvSpPr>
            <a:spLocks noGrp="1"/>
          </p:cNvSpPr>
          <p:nvPr>
            <p:ph type="sldNum" sz="quarter" idx="12"/>
          </p:nvPr>
        </p:nvSpPr>
        <p:spPr/>
        <p:txBody>
          <a:bodyPr/>
          <a:lstStyle/>
          <a:p>
            <a:fld id="{3C9716B8-0E70-4B66-93DA-913EE0150CF2}" type="slidenum">
              <a:rPr lang="en-US" smtClean="0"/>
              <a:t>‹#›</a:t>
            </a:fld>
            <a:endParaRPr lang="en-US"/>
          </a:p>
        </p:txBody>
      </p:sp>
    </p:spTree>
    <p:extLst>
      <p:ext uri="{BB962C8B-B14F-4D97-AF65-F5344CB8AC3E}">
        <p14:creationId xmlns:p14="http://schemas.microsoft.com/office/powerpoint/2010/main" val="247871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B0AE-3E47-A394-5580-A0D3DAEB0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71BA2-9D25-D44C-EC08-7E01A3E675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FB540-DBC2-E2BB-6D6E-27576E8D67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0799-B24F-75B2-02FA-75FF69556D68}"/>
              </a:ext>
            </a:extLst>
          </p:cNvPr>
          <p:cNvSpPr>
            <a:spLocks noGrp="1"/>
          </p:cNvSpPr>
          <p:nvPr>
            <p:ph type="dt" sz="half" idx="10"/>
          </p:nvPr>
        </p:nvSpPr>
        <p:spPr/>
        <p:txBody>
          <a:bodyPr/>
          <a:lstStyle/>
          <a:p>
            <a:fld id="{0F535FCB-7232-4166-9C26-8263B9538175}" type="datetimeFigureOut">
              <a:rPr lang="en-US" smtClean="0"/>
              <a:t>10/16/2024</a:t>
            </a:fld>
            <a:endParaRPr lang="en-US"/>
          </a:p>
        </p:txBody>
      </p:sp>
      <p:sp>
        <p:nvSpPr>
          <p:cNvPr id="6" name="Footer Placeholder 5">
            <a:extLst>
              <a:ext uri="{FF2B5EF4-FFF2-40B4-BE49-F238E27FC236}">
                <a16:creationId xmlns:a16="http://schemas.microsoft.com/office/drawing/2014/main" id="{D634E10E-6109-8D5A-BBD2-F81277543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4EC303-A306-1774-66F8-81D0D8B0A38D}"/>
              </a:ext>
            </a:extLst>
          </p:cNvPr>
          <p:cNvSpPr>
            <a:spLocks noGrp="1"/>
          </p:cNvSpPr>
          <p:nvPr>
            <p:ph type="sldNum" sz="quarter" idx="12"/>
          </p:nvPr>
        </p:nvSpPr>
        <p:spPr/>
        <p:txBody>
          <a:bodyPr/>
          <a:lstStyle/>
          <a:p>
            <a:fld id="{3C9716B8-0E70-4B66-93DA-913EE0150CF2}" type="slidenum">
              <a:rPr lang="en-US" smtClean="0"/>
              <a:t>‹#›</a:t>
            </a:fld>
            <a:endParaRPr lang="en-US"/>
          </a:p>
        </p:txBody>
      </p:sp>
    </p:spTree>
    <p:extLst>
      <p:ext uri="{BB962C8B-B14F-4D97-AF65-F5344CB8AC3E}">
        <p14:creationId xmlns:p14="http://schemas.microsoft.com/office/powerpoint/2010/main" val="347799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8321-05ED-430D-B31A-C85179C4D4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44FDB-6306-C40B-CE65-47E6D1D81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538F7A-C73F-D337-01A9-14977DA270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AB47C2-5978-B62A-5B57-DA2CAB452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3A550-1607-0FDF-5F3A-819C624154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43D16B-09EF-619E-751E-F7E60485BFE9}"/>
              </a:ext>
            </a:extLst>
          </p:cNvPr>
          <p:cNvSpPr>
            <a:spLocks noGrp="1"/>
          </p:cNvSpPr>
          <p:nvPr>
            <p:ph type="dt" sz="half" idx="10"/>
          </p:nvPr>
        </p:nvSpPr>
        <p:spPr/>
        <p:txBody>
          <a:bodyPr/>
          <a:lstStyle/>
          <a:p>
            <a:fld id="{0F535FCB-7232-4166-9C26-8263B9538175}" type="datetimeFigureOut">
              <a:rPr lang="en-US" smtClean="0"/>
              <a:t>10/16/2024</a:t>
            </a:fld>
            <a:endParaRPr lang="en-US"/>
          </a:p>
        </p:txBody>
      </p:sp>
      <p:sp>
        <p:nvSpPr>
          <p:cNvPr id="8" name="Footer Placeholder 7">
            <a:extLst>
              <a:ext uri="{FF2B5EF4-FFF2-40B4-BE49-F238E27FC236}">
                <a16:creationId xmlns:a16="http://schemas.microsoft.com/office/drawing/2014/main" id="{3C237B46-AC72-B31D-3981-D1B5FFDCEB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971CF-E31F-EB40-0965-BE8BA4CA0B5B}"/>
              </a:ext>
            </a:extLst>
          </p:cNvPr>
          <p:cNvSpPr>
            <a:spLocks noGrp="1"/>
          </p:cNvSpPr>
          <p:nvPr>
            <p:ph type="sldNum" sz="quarter" idx="12"/>
          </p:nvPr>
        </p:nvSpPr>
        <p:spPr/>
        <p:txBody>
          <a:bodyPr/>
          <a:lstStyle/>
          <a:p>
            <a:fld id="{3C9716B8-0E70-4B66-93DA-913EE0150CF2}" type="slidenum">
              <a:rPr lang="en-US" smtClean="0"/>
              <a:t>‹#›</a:t>
            </a:fld>
            <a:endParaRPr lang="en-US"/>
          </a:p>
        </p:txBody>
      </p:sp>
    </p:spTree>
    <p:extLst>
      <p:ext uri="{BB962C8B-B14F-4D97-AF65-F5344CB8AC3E}">
        <p14:creationId xmlns:p14="http://schemas.microsoft.com/office/powerpoint/2010/main" val="264225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3776-575D-5C6D-59CD-37BF1C1A89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E3393-A5FF-53DF-013F-40E0485280A6}"/>
              </a:ext>
            </a:extLst>
          </p:cNvPr>
          <p:cNvSpPr>
            <a:spLocks noGrp="1"/>
          </p:cNvSpPr>
          <p:nvPr>
            <p:ph type="dt" sz="half" idx="10"/>
          </p:nvPr>
        </p:nvSpPr>
        <p:spPr/>
        <p:txBody>
          <a:bodyPr/>
          <a:lstStyle/>
          <a:p>
            <a:fld id="{0F535FCB-7232-4166-9C26-8263B9538175}" type="datetimeFigureOut">
              <a:rPr lang="en-US" smtClean="0"/>
              <a:t>10/16/2024</a:t>
            </a:fld>
            <a:endParaRPr lang="en-US"/>
          </a:p>
        </p:txBody>
      </p:sp>
      <p:sp>
        <p:nvSpPr>
          <p:cNvPr id="4" name="Footer Placeholder 3">
            <a:extLst>
              <a:ext uri="{FF2B5EF4-FFF2-40B4-BE49-F238E27FC236}">
                <a16:creationId xmlns:a16="http://schemas.microsoft.com/office/drawing/2014/main" id="{CD1E4087-1C24-2E00-DD78-64991277AE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E1CB2-C590-9F03-624A-1EB591C0FEBC}"/>
              </a:ext>
            </a:extLst>
          </p:cNvPr>
          <p:cNvSpPr>
            <a:spLocks noGrp="1"/>
          </p:cNvSpPr>
          <p:nvPr>
            <p:ph type="sldNum" sz="quarter" idx="12"/>
          </p:nvPr>
        </p:nvSpPr>
        <p:spPr/>
        <p:txBody>
          <a:bodyPr/>
          <a:lstStyle/>
          <a:p>
            <a:fld id="{3C9716B8-0E70-4B66-93DA-913EE0150CF2}" type="slidenum">
              <a:rPr lang="en-US" smtClean="0"/>
              <a:t>‹#›</a:t>
            </a:fld>
            <a:endParaRPr lang="en-US"/>
          </a:p>
        </p:txBody>
      </p:sp>
    </p:spTree>
    <p:extLst>
      <p:ext uri="{BB962C8B-B14F-4D97-AF65-F5344CB8AC3E}">
        <p14:creationId xmlns:p14="http://schemas.microsoft.com/office/powerpoint/2010/main" val="49910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07B9C-8D60-FD30-0B0E-A419CCD3C55A}"/>
              </a:ext>
            </a:extLst>
          </p:cNvPr>
          <p:cNvSpPr>
            <a:spLocks noGrp="1"/>
          </p:cNvSpPr>
          <p:nvPr>
            <p:ph type="dt" sz="half" idx="10"/>
          </p:nvPr>
        </p:nvSpPr>
        <p:spPr/>
        <p:txBody>
          <a:bodyPr/>
          <a:lstStyle/>
          <a:p>
            <a:fld id="{0F535FCB-7232-4166-9C26-8263B9538175}" type="datetimeFigureOut">
              <a:rPr lang="en-US" smtClean="0"/>
              <a:t>10/16/2024</a:t>
            </a:fld>
            <a:endParaRPr lang="en-US"/>
          </a:p>
        </p:txBody>
      </p:sp>
      <p:sp>
        <p:nvSpPr>
          <p:cNvPr id="3" name="Footer Placeholder 2">
            <a:extLst>
              <a:ext uri="{FF2B5EF4-FFF2-40B4-BE49-F238E27FC236}">
                <a16:creationId xmlns:a16="http://schemas.microsoft.com/office/drawing/2014/main" id="{5A3ECA21-3774-DD32-697D-FF574F9835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41380-37FB-7F0F-BD41-475DB661043C}"/>
              </a:ext>
            </a:extLst>
          </p:cNvPr>
          <p:cNvSpPr>
            <a:spLocks noGrp="1"/>
          </p:cNvSpPr>
          <p:nvPr>
            <p:ph type="sldNum" sz="quarter" idx="12"/>
          </p:nvPr>
        </p:nvSpPr>
        <p:spPr/>
        <p:txBody>
          <a:bodyPr/>
          <a:lstStyle/>
          <a:p>
            <a:fld id="{3C9716B8-0E70-4B66-93DA-913EE0150CF2}" type="slidenum">
              <a:rPr lang="en-US" smtClean="0"/>
              <a:t>‹#›</a:t>
            </a:fld>
            <a:endParaRPr lang="en-US"/>
          </a:p>
        </p:txBody>
      </p:sp>
    </p:spTree>
    <p:extLst>
      <p:ext uri="{BB962C8B-B14F-4D97-AF65-F5344CB8AC3E}">
        <p14:creationId xmlns:p14="http://schemas.microsoft.com/office/powerpoint/2010/main" val="94348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0024-522D-40A4-8098-6282712A0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665451-5904-9082-F7F8-89F5C8CC9C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71CBC4-3D1E-C31F-0A32-FEB3A873B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5E25F-D31F-0E4F-17D2-56304AF723FA}"/>
              </a:ext>
            </a:extLst>
          </p:cNvPr>
          <p:cNvSpPr>
            <a:spLocks noGrp="1"/>
          </p:cNvSpPr>
          <p:nvPr>
            <p:ph type="dt" sz="half" idx="10"/>
          </p:nvPr>
        </p:nvSpPr>
        <p:spPr/>
        <p:txBody>
          <a:bodyPr/>
          <a:lstStyle/>
          <a:p>
            <a:fld id="{0F535FCB-7232-4166-9C26-8263B9538175}" type="datetimeFigureOut">
              <a:rPr lang="en-US" smtClean="0"/>
              <a:t>10/16/2024</a:t>
            </a:fld>
            <a:endParaRPr lang="en-US"/>
          </a:p>
        </p:txBody>
      </p:sp>
      <p:sp>
        <p:nvSpPr>
          <p:cNvPr id="6" name="Footer Placeholder 5">
            <a:extLst>
              <a:ext uri="{FF2B5EF4-FFF2-40B4-BE49-F238E27FC236}">
                <a16:creationId xmlns:a16="http://schemas.microsoft.com/office/drawing/2014/main" id="{B4758276-011B-2B52-0B51-2F3BB5AAF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42C1B-D9FD-F3E5-425F-5061F72BD7B9}"/>
              </a:ext>
            </a:extLst>
          </p:cNvPr>
          <p:cNvSpPr>
            <a:spLocks noGrp="1"/>
          </p:cNvSpPr>
          <p:nvPr>
            <p:ph type="sldNum" sz="quarter" idx="12"/>
          </p:nvPr>
        </p:nvSpPr>
        <p:spPr/>
        <p:txBody>
          <a:bodyPr/>
          <a:lstStyle/>
          <a:p>
            <a:fld id="{3C9716B8-0E70-4B66-93DA-913EE0150CF2}" type="slidenum">
              <a:rPr lang="en-US" smtClean="0"/>
              <a:t>‹#›</a:t>
            </a:fld>
            <a:endParaRPr lang="en-US"/>
          </a:p>
        </p:txBody>
      </p:sp>
    </p:spTree>
    <p:extLst>
      <p:ext uri="{BB962C8B-B14F-4D97-AF65-F5344CB8AC3E}">
        <p14:creationId xmlns:p14="http://schemas.microsoft.com/office/powerpoint/2010/main" val="78329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2802-29C2-6E6A-F94E-A8130F82B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D8DEB7-F39A-0021-4DD8-3E9A192BA3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AF9D09-3ECA-EC9E-5598-FD9C79B0D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13D605-17BE-E1BF-4DE9-A7BA60D58973}"/>
              </a:ext>
            </a:extLst>
          </p:cNvPr>
          <p:cNvSpPr>
            <a:spLocks noGrp="1"/>
          </p:cNvSpPr>
          <p:nvPr>
            <p:ph type="dt" sz="half" idx="10"/>
          </p:nvPr>
        </p:nvSpPr>
        <p:spPr/>
        <p:txBody>
          <a:bodyPr/>
          <a:lstStyle/>
          <a:p>
            <a:fld id="{0F535FCB-7232-4166-9C26-8263B9538175}" type="datetimeFigureOut">
              <a:rPr lang="en-US" smtClean="0"/>
              <a:t>10/16/2024</a:t>
            </a:fld>
            <a:endParaRPr lang="en-US"/>
          </a:p>
        </p:txBody>
      </p:sp>
      <p:sp>
        <p:nvSpPr>
          <p:cNvPr id="6" name="Footer Placeholder 5">
            <a:extLst>
              <a:ext uri="{FF2B5EF4-FFF2-40B4-BE49-F238E27FC236}">
                <a16:creationId xmlns:a16="http://schemas.microsoft.com/office/drawing/2014/main" id="{2FD8294E-24B4-1B63-0ED6-0070F21AC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F984B-7068-E29D-DBA0-9E600F42EFB5}"/>
              </a:ext>
            </a:extLst>
          </p:cNvPr>
          <p:cNvSpPr>
            <a:spLocks noGrp="1"/>
          </p:cNvSpPr>
          <p:nvPr>
            <p:ph type="sldNum" sz="quarter" idx="12"/>
          </p:nvPr>
        </p:nvSpPr>
        <p:spPr/>
        <p:txBody>
          <a:bodyPr/>
          <a:lstStyle/>
          <a:p>
            <a:fld id="{3C9716B8-0E70-4B66-93DA-913EE0150CF2}" type="slidenum">
              <a:rPr lang="en-US" smtClean="0"/>
              <a:t>‹#›</a:t>
            </a:fld>
            <a:endParaRPr lang="en-US"/>
          </a:p>
        </p:txBody>
      </p:sp>
    </p:spTree>
    <p:extLst>
      <p:ext uri="{BB962C8B-B14F-4D97-AF65-F5344CB8AC3E}">
        <p14:creationId xmlns:p14="http://schemas.microsoft.com/office/powerpoint/2010/main" val="104901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C37BEA-F65B-B7CC-F250-5A05DD589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EDA79C-EBFD-DA68-16D2-F878DFF22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E5104-1D38-7260-8EC2-2EA5B8E16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35FCB-7232-4166-9C26-8263B9538175}" type="datetimeFigureOut">
              <a:rPr lang="en-US" smtClean="0"/>
              <a:t>10/16/2024</a:t>
            </a:fld>
            <a:endParaRPr lang="en-US"/>
          </a:p>
        </p:txBody>
      </p:sp>
      <p:sp>
        <p:nvSpPr>
          <p:cNvPr id="5" name="Footer Placeholder 4">
            <a:extLst>
              <a:ext uri="{FF2B5EF4-FFF2-40B4-BE49-F238E27FC236}">
                <a16:creationId xmlns:a16="http://schemas.microsoft.com/office/drawing/2014/main" id="{EAB7CA09-CA03-4358-B55B-B91F323138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D5616-BEE4-D098-057A-8C2C978BE6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716B8-0E70-4B66-93DA-913EE0150CF2}" type="slidenum">
              <a:rPr lang="en-US" smtClean="0"/>
              <a:t>‹#›</a:t>
            </a:fld>
            <a:endParaRPr lang="en-US"/>
          </a:p>
        </p:txBody>
      </p:sp>
    </p:spTree>
    <p:extLst>
      <p:ext uri="{BB962C8B-B14F-4D97-AF65-F5344CB8AC3E}">
        <p14:creationId xmlns:p14="http://schemas.microsoft.com/office/powerpoint/2010/main" val="3220783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808" y="657530"/>
            <a:ext cx="8355724" cy="17912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7030A0"/>
                </a:solidFill>
              </a:rPr>
              <a:t>Colorado’s Budget Made Easy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572000"/>
            <a:ext cx="5562600" cy="1628470"/>
          </a:xfrm>
          <a:prstGeom prst="rect">
            <a:avLst/>
          </a:prstGeom>
        </p:spPr>
      </p:pic>
      <p:sp>
        <p:nvSpPr>
          <p:cNvPr id="2" name="TextBox 1">
            <a:extLst>
              <a:ext uri="{FF2B5EF4-FFF2-40B4-BE49-F238E27FC236}">
                <a16:creationId xmlns:a16="http://schemas.microsoft.com/office/drawing/2014/main" id="{7F72BF17-9B5F-240D-57DA-0C4946BBC378}"/>
              </a:ext>
            </a:extLst>
          </p:cNvPr>
          <p:cNvSpPr txBox="1"/>
          <p:nvPr/>
        </p:nvSpPr>
        <p:spPr>
          <a:xfrm>
            <a:off x="4444063" y="2800697"/>
            <a:ext cx="2565918" cy="830997"/>
          </a:xfrm>
          <a:prstGeom prst="rect">
            <a:avLst/>
          </a:prstGeom>
          <a:noFill/>
        </p:spPr>
        <p:txBody>
          <a:bodyPr wrap="square" rtlCol="0">
            <a:spAutoFit/>
          </a:bodyPr>
          <a:lstStyle/>
          <a:p>
            <a:r>
              <a:rPr lang="en-US" sz="2400" dirty="0">
                <a:solidFill>
                  <a:srgbClr val="456FA1"/>
                </a:solidFill>
              </a:rPr>
              <a:t>Christopher Stiffler</a:t>
            </a:r>
          </a:p>
          <a:p>
            <a:r>
              <a:rPr lang="en-US" sz="2400" dirty="0">
                <a:solidFill>
                  <a:srgbClr val="456FA1"/>
                </a:solidFill>
              </a:rPr>
              <a:t> Senior Economist</a:t>
            </a:r>
          </a:p>
        </p:txBody>
      </p:sp>
    </p:spTree>
    <p:extLst>
      <p:ext uri="{BB962C8B-B14F-4D97-AF65-F5344CB8AC3E}">
        <p14:creationId xmlns:p14="http://schemas.microsoft.com/office/powerpoint/2010/main" val="3109895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430" y="6172200"/>
            <a:ext cx="1908570" cy="558740"/>
          </a:xfrm>
          <a:prstGeom prst="rect">
            <a:avLst/>
          </a:prstGeom>
        </p:spPr>
      </p:pic>
      <p:pic>
        <p:nvPicPr>
          <p:cNvPr id="3" name="Picture 2">
            <a:extLst>
              <a:ext uri="{FF2B5EF4-FFF2-40B4-BE49-F238E27FC236}">
                <a16:creationId xmlns:a16="http://schemas.microsoft.com/office/drawing/2014/main" id="{E84F8895-4FA1-6E6F-07BD-FF10FB016AA6}"/>
              </a:ext>
            </a:extLst>
          </p:cNvPr>
          <p:cNvPicPr>
            <a:picLocks noChangeAspect="1"/>
          </p:cNvPicPr>
          <p:nvPr/>
        </p:nvPicPr>
        <p:blipFill>
          <a:blip r:embed="rId4"/>
          <a:stretch>
            <a:fillRect/>
          </a:stretch>
        </p:blipFill>
        <p:spPr>
          <a:xfrm>
            <a:off x="791298" y="372952"/>
            <a:ext cx="9444975" cy="5799248"/>
          </a:xfrm>
          <a:prstGeom prst="rect">
            <a:avLst/>
          </a:prstGeom>
        </p:spPr>
      </p:pic>
    </p:spTree>
    <p:extLst>
      <p:ext uri="{BB962C8B-B14F-4D97-AF65-F5344CB8AC3E}">
        <p14:creationId xmlns:p14="http://schemas.microsoft.com/office/powerpoint/2010/main" val="367533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2191" y="6076950"/>
            <a:ext cx="1908570" cy="558740"/>
          </a:xfrm>
          <a:prstGeom prst="rect">
            <a:avLst/>
          </a:prstGeom>
        </p:spPr>
      </p:pic>
      <p:pic>
        <p:nvPicPr>
          <p:cNvPr id="3" name="Picture 2">
            <a:extLst>
              <a:ext uri="{FF2B5EF4-FFF2-40B4-BE49-F238E27FC236}">
                <a16:creationId xmlns:a16="http://schemas.microsoft.com/office/drawing/2014/main" id="{04F0F4D7-AE7B-5987-F4B9-504F9F462E48}"/>
              </a:ext>
            </a:extLst>
          </p:cNvPr>
          <p:cNvPicPr>
            <a:picLocks noChangeAspect="1"/>
          </p:cNvPicPr>
          <p:nvPr/>
        </p:nvPicPr>
        <p:blipFill>
          <a:blip r:embed="rId4"/>
          <a:stretch>
            <a:fillRect/>
          </a:stretch>
        </p:blipFill>
        <p:spPr>
          <a:xfrm>
            <a:off x="730829" y="390913"/>
            <a:ext cx="9028726" cy="5965407"/>
          </a:xfrm>
          <a:prstGeom prst="rect">
            <a:avLst/>
          </a:prstGeom>
        </p:spPr>
      </p:pic>
    </p:spTree>
    <p:extLst>
      <p:ext uri="{BB962C8B-B14F-4D97-AF65-F5344CB8AC3E}">
        <p14:creationId xmlns:p14="http://schemas.microsoft.com/office/powerpoint/2010/main" val="251822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439" y="31218"/>
            <a:ext cx="9372600" cy="1143000"/>
          </a:xfrm>
        </p:spPr>
        <p:txBody>
          <a:bodyPr>
            <a:noAutofit/>
          </a:bodyPr>
          <a:lstStyle/>
          <a:p>
            <a:r>
              <a:rPr lang="en-US" sz="4000" b="1" dirty="0">
                <a:solidFill>
                  <a:srgbClr val="723A77"/>
                </a:solidFill>
              </a:rPr>
              <a:t>Shares Vary Depending on Property Taxes</a:t>
            </a:r>
          </a:p>
        </p:txBody>
      </p:sp>
      <p:graphicFrame>
        <p:nvGraphicFramePr>
          <p:cNvPr id="11" name="Chart 10"/>
          <p:cNvGraphicFramePr>
            <a:graphicFrameLocks/>
          </p:cNvGraphicFramePr>
          <p:nvPr>
            <p:extLst>
              <p:ext uri="{D42A27DB-BD31-4B8C-83A1-F6EECF244321}">
                <p14:modId xmlns:p14="http://schemas.microsoft.com/office/powerpoint/2010/main" val="2437525960"/>
              </p:ext>
            </p:extLst>
          </p:nvPr>
        </p:nvGraphicFramePr>
        <p:xfrm>
          <a:off x="7086600" y="1295400"/>
          <a:ext cx="35814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4140068130"/>
              </p:ext>
            </p:extLst>
          </p:nvPr>
        </p:nvGraphicFramePr>
        <p:xfrm>
          <a:off x="-259080" y="1409700"/>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491" y="2280576"/>
            <a:ext cx="4437240" cy="338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27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e chart with numbers and text&#10;&#10;Description automatically generated">
            <a:extLst>
              <a:ext uri="{FF2B5EF4-FFF2-40B4-BE49-F238E27FC236}">
                <a16:creationId xmlns:a16="http://schemas.microsoft.com/office/drawing/2014/main" id="{DB87A8EB-DFB9-E141-32DD-2DAADBC20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1" y="924652"/>
            <a:ext cx="5862012" cy="451256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9555" y="6076950"/>
            <a:ext cx="1908570" cy="558740"/>
          </a:xfrm>
          <a:prstGeom prst="rect">
            <a:avLst/>
          </a:prstGeom>
        </p:spPr>
      </p:pic>
      <p:pic>
        <p:nvPicPr>
          <p:cNvPr id="3" name="Picture 2">
            <a:extLst>
              <a:ext uri="{FF2B5EF4-FFF2-40B4-BE49-F238E27FC236}">
                <a16:creationId xmlns:a16="http://schemas.microsoft.com/office/drawing/2014/main" id="{04F0F4D7-AE7B-5987-F4B9-504F9F462E48}"/>
              </a:ext>
            </a:extLst>
          </p:cNvPr>
          <p:cNvPicPr>
            <a:picLocks noChangeAspect="1"/>
          </p:cNvPicPr>
          <p:nvPr/>
        </p:nvPicPr>
        <p:blipFill>
          <a:blip r:embed="rId5"/>
          <a:stretch>
            <a:fillRect/>
          </a:stretch>
        </p:blipFill>
        <p:spPr>
          <a:xfrm>
            <a:off x="6078629" y="1083334"/>
            <a:ext cx="6181281" cy="4084060"/>
          </a:xfrm>
          <a:prstGeom prst="rect">
            <a:avLst/>
          </a:prstGeom>
        </p:spPr>
      </p:pic>
      <p:cxnSp>
        <p:nvCxnSpPr>
          <p:cNvPr id="8" name="Straight Connector 7">
            <a:extLst>
              <a:ext uri="{FF2B5EF4-FFF2-40B4-BE49-F238E27FC236}">
                <a16:creationId xmlns:a16="http://schemas.microsoft.com/office/drawing/2014/main" id="{4A81F913-F36E-50B6-3E89-9223CCE20DBB}"/>
              </a:ext>
            </a:extLst>
          </p:cNvPr>
          <p:cNvCxnSpPr/>
          <p:nvPr/>
        </p:nvCxnSpPr>
        <p:spPr>
          <a:xfrm>
            <a:off x="6177570" y="300789"/>
            <a:ext cx="0" cy="6334901"/>
          </a:xfrm>
          <a:prstGeom prst="line">
            <a:avLst/>
          </a:prstGeom>
          <a:ln w="57150">
            <a:solidFill>
              <a:srgbClr val="723A78"/>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EFE6BA-B542-CEAF-CB71-CB5D19538EDC}"/>
              </a:ext>
            </a:extLst>
          </p:cNvPr>
          <p:cNvSpPr txBox="1"/>
          <p:nvPr/>
        </p:nvSpPr>
        <p:spPr>
          <a:xfrm>
            <a:off x="2641883" y="300789"/>
            <a:ext cx="1250065" cy="646331"/>
          </a:xfrm>
          <a:prstGeom prst="rect">
            <a:avLst/>
          </a:prstGeom>
          <a:noFill/>
        </p:spPr>
        <p:txBody>
          <a:bodyPr wrap="square" rtlCol="0">
            <a:spAutoFit/>
          </a:bodyPr>
          <a:lstStyle/>
          <a:p>
            <a:r>
              <a:rPr lang="en-US" sz="3600" b="1" dirty="0">
                <a:solidFill>
                  <a:srgbClr val="456FA1"/>
                </a:solidFill>
              </a:rPr>
              <a:t>2018</a:t>
            </a:r>
          </a:p>
        </p:txBody>
      </p:sp>
      <p:sp>
        <p:nvSpPr>
          <p:cNvPr id="10" name="TextBox 9">
            <a:extLst>
              <a:ext uri="{FF2B5EF4-FFF2-40B4-BE49-F238E27FC236}">
                <a16:creationId xmlns:a16="http://schemas.microsoft.com/office/drawing/2014/main" id="{491EFF1B-FE79-1529-6505-B4527FAA895D}"/>
              </a:ext>
            </a:extLst>
          </p:cNvPr>
          <p:cNvSpPr txBox="1"/>
          <p:nvPr/>
        </p:nvSpPr>
        <p:spPr>
          <a:xfrm>
            <a:off x="8547072" y="278321"/>
            <a:ext cx="1244396" cy="646331"/>
          </a:xfrm>
          <a:prstGeom prst="rect">
            <a:avLst/>
          </a:prstGeom>
          <a:noFill/>
        </p:spPr>
        <p:txBody>
          <a:bodyPr wrap="square" rtlCol="0">
            <a:spAutoFit/>
          </a:bodyPr>
          <a:lstStyle/>
          <a:p>
            <a:r>
              <a:rPr lang="en-US" sz="3600" b="1" dirty="0">
                <a:solidFill>
                  <a:srgbClr val="456FA1"/>
                </a:solidFill>
              </a:rPr>
              <a:t>2024</a:t>
            </a:r>
          </a:p>
        </p:txBody>
      </p:sp>
      <p:sp>
        <p:nvSpPr>
          <p:cNvPr id="11" name="Oval 10">
            <a:extLst>
              <a:ext uri="{FF2B5EF4-FFF2-40B4-BE49-F238E27FC236}">
                <a16:creationId xmlns:a16="http://schemas.microsoft.com/office/drawing/2014/main" id="{F9DABEF6-3F41-E639-C53E-F72DCD5107A1}"/>
              </a:ext>
            </a:extLst>
          </p:cNvPr>
          <p:cNvSpPr/>
          <p:nvPr/>
        </p:nvSpPr>
        <p:spPr>
          <a:xfrm>
            <a:off x="4321746" y="3240911"/>
            <a:ext cx="1226916" cy="3703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FA47F90-7286-0A56-4CB5-0044D368C1AD}"/>
              </a:ext>
            </a:extLst>
          </p:cNvPr>
          <p:cNvSpPr/>
          <p:nvPr/>
        </p:nvSpPr>
        <p:spPr>
          <a:xfrm>
            <a:off x="10271133" y="3379806"/>
            <a:ext cx="1226916" cy="3703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54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01877" y="4792999"/>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477" y="4411999"/>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72546" y="3919537"/>
            <a:ext cx="1841091" cy="369332"/>
          </a:xfrm>
          <a:prstGeom prst="rect">
            <a:avLst/>
          </a:prstGeom>
          <a:noFill/>
        </p:spPr>
        <p:txBody>
          <a:bodyPr wrap="square" rtlCol="0">
            <a:spAutoFit/>
          </a:bodyPr>
          <a:lstStyle/>
          <a:p>
            <a:r>
              <a:rPr lang="en-US" dirty="0"/>
              <a:t>Gallagher</a:t>
            </a:r>
          </a:p>
        </p:txBody>
      </p:sp>
      <p:sp>
        <p:nvSpPr>
          <p:cNvPr id="12" name="TextBox 11"/>
          <p:cNvSpPr txBox="1"/>
          <p:nvPr/>
        </p:nvSpPr>
        <p:spPr>
          <a:xfrm>
            <a:off x="1757515" y="4888551"/>
            <a:ext cx="1181100" cy="369332"/>
          </a:xfrm>
          <a:prstGeom prst="rect">
            <a:avLst/>
          </a:prstGeom>
          <a:noFill/>
        </p:spPr>
        <p:txBody>
          <a:bodyPr wrap="square" rtlCol="0">
            <a:spAutoFit/>
          </a:bodyPr>
          <a:lstStyle/>
          <a:p>
            <a:r>
              <a:rPr lang="en-US" dirty="0">
                <a:solidFill>
                  <a:srgbClr val="35588C"/>
                </a:solidFill>
              </a:rPr>
              <a:t>1982</a:t>
            </a:r>
          </a:p>
        </p:txBody>
      </p:sp>
      <p:cxnSp>
        <p:nvCxnSpPr>
          <p:cNvPr id="13" name="Straight Connector 12"/>
          <p:cNvCxnSpPr/>
          <p:nvPr/>
        </p:nvCxnSpPr>
        <p:spPr>
          <a:xfrm>
            <a:off x="3427770" y="4400331"/>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6770" y="4777644"/>
            <a:ext cx="762000" cy="369332"/>
          </a:xfrm>
          <a:prstGeom prst="rect">
            <a:avLst/>
          </a:prstGeom>
          <a:noFill/>
        </p:spPr>
        <p:txBody>
          <a:bodyPr wrap="square" rtlCol="0">
            <a:spAutoFit/>
          </a:bodyPr>
          <a:lstStyle/>
          <a:p>
            <a:r>
              <a:rPr lang="en-US" dirty="0">
                <a:solidFill>
                  <a:srgbClr val="35588C"/>
                </a:solidFill>
              </a:rPr>
              <a:t>1992</a:t>
            </a:r>
          </a:p>
        </p:txBody>
      </p:sp>
      <p:sp>
        <p:nvSpPr>
          <p:cNvPr id="15" name="TextBox 14"/>
          <p:cNvSpPr txBox="1"/>
          <p:nvPr/>
        </p:nvSpPr>
        <p:spPr>
          <a:xfrm>
            <a:off x="2938615" y="4107199"/>
            <a:ext cx="1219200" cy="369332"/>
          </a:xfrm>
          <a:prstGeom prst="rect">
            <a:avLst/>
          </a:prstGeom>
          <a:noFill/>
        </p:spPr>
        <p:txBody>
          <a:bodyPr wrap="square" rtlCol="0">
            <a:spAutoFit/>
          </a:bodyPr>
          <a:lstStyle/>
          <a:p>
            <a:r>
              <a:rPr lang="en-US" dirty="0"/>
              <a:t>TABOR</a:t>
            </a:r>
          </a:p>
        </p:txBody>
      </p:sp>
      <p:cxnSp>
        <p:nvCxnSpPr>
          <p:cNvPr id="16" name="Straight Connector 15"/>
          <p:cNvCxnSpPr/>
          <p:nvPr/>
        </p:nvCxnSpPr>
        <p:spPr>
          <a:xfrm>
            <a:off x="4016477" y="3277930"/>
            <a:ext cx="0" cy="15285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44080" y="2354599"/>
            <a:ext cx="990600" cy="923330"/>
          </a:xfrm>
          <a:prstGeom prst="rect">
            <a:avLst/>
          </a:prstGeom>
          <a:noFill/>
        </p:spPr>
        <p:txBody>
          <a:bodyPr wrap="square" rtlCol="0">
            <a:spAutoFit/>
          </a:bodyPr>
          <a:lstStyle/>
          <a:p>
            <a:r>
              <a:rPr lang="en-US" dirty="0"/>
              <a:t>School Finance Act</a:t>
            </a:r>
          </a:p>
        </p:txBody>
      </p:sp>
      <p:sp>
        <p:nvSpPr>
          <p:cNvPr id="18" name="TextBox 17"/>
          <p:cNvSpPr txBox="1"/>
          <p:nvPr/>
        </p:nvSpPr>
        <p:spPr>
          <a:xfrm>
            <a:off x="3758380" y="4800684"/>
            <a:ext cx="762000" cy="369332"/>
          </a:xfrm>
          <a:prstGeom prst="rect">
            <a:avLst/>
          </a:prstGeom>
          <a:noFill/>
        </p:spPr>
        <p:txBody>
          <a:bodyPr wrap="square" rtlCol="0">
            <a:spAutoFit/>
          </a:bodyPr>
          <a:lstStyle/>
          <a:p>
            <a:r>
              <a:rPr lang="en-US" dirty="0">
                <a:solidFill>
                  <a:srgbClr val="35588C"/>
                </a:solidFill>
              </a:rPr>
              <a:t>1994</a:t>
            </a:r>
          </a:p>
        </p:txBody>
      </p:sp>
      <p:cxnSp>
        <p:nvCxnSpPr>
          <p:cNvPr id="19" name="Straight Connector 18"/>
          <p:cNvCxnSpPr/>
          <p:nvPr/>
        </p:nvCxnSpPr>
        <p:spPr>
          <a:xfrm>
            <a:off x="5769077" y="4425518"/>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11877" y="4846850"/>
            <a:ext cx="762000" cy="369332"/>
          </a:xfrm>
          <a:prstGeom prst="rect">
            <a:avLst/>
          </a:prstGeom>
          <a:noFill/>
        </p:spPr>
        <p:txBody>
          <a:bodyPr wrap="square" rtlCol="0">
            <a:spAutoFit/>
          </a:bodyPr>
          <a:lstStyle/>
          <a:p>
            <a:r>
              <a:rPr lang="en-US" dirty="0">
                <a:solidFill>
                  <a:srgbClr val="35588C"/>
                </a:solidFill>
              </a:rPr>
              <a:t>2000</a:t>
            </a:r>
          </a:p>
        </p:txBody>
      </p:sp>
      <p:sp>
        <p:nvSpPr>
          <p:cNvPr id="21" name="TextBox 20"/>
          <p:cNvSpPr txBox="1"/>
          <p:nvPr/>
        </p:nvSpPr>
        <p:spPr>
          <a:xfrm>
            <a:off x="5045177" y="3825510"/>
            <a:ext cx="1447800" cy="646331"/>
          </a:xfrm>
          <a:prstGeom prst="rect">
            <a:avLst/>
          </a:prstGeom>
          <a:noFill/>
        </p:spPr>
        <p:txBody>
          <a:bodyPr wrap="square" rtlCol="0">
            <a:spAutoFit/>
          </a:bodyPr>
          <a:lstStyle/>
          <a:p>
            <a:pPr algn="ctr"/>
            <a:r>
              <a:rPr lang="en-US" dirty="0"/>
              <a:t>Amendment 23</a:t>
            </a:r>
          </a:p>
        </p:txBody>
      </p:sp>
      <p:cxnSp>
        <p:nvCxnSpPr>
          <p:cNvPr id="22" name="Straight Connector 21"/>
          <p:cNvCxnSpPr/>
          <p:nvPr/>
        </p:nvCxnSpPr>
        <p:spPr>
          <a:xfrm>
            <a:off x="7361903" y="4411999"/>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90735" y="4842385"/>
            <a:ext cx="762000" cy="369332"/>
          </a:xfrm>
          <a:prstGeom prst="rect">
            <a:avLst/>
          </a:prstGeom>
          <a:noFill/>
        </p:spPr>
        <p:txBody>
          <a:bodyPr wrap="square" rtlCol="0">
            <a:spAutoFit/>
          </a:bodyPr>
          <a:lstStyle/>
          <a:p>
            <a:r>
              <a:rPr lang="en-US" dirty="0">
                <a:solidFill>
                  <a:srgbClr val="35588C"/>
                </a:solidFill>
              </a:rPr>
              <a:t>2005</a:t>
            </a:r>
          </a:p>
        </p:txBody>
      </p:sp>
      <p:sp>
        <p:nvSpPr>
          <p:cNvPr id="24" name="TextBox 23"/>
          <p:cNvSpPr txBox="1"/>
          <p:nvPr/>
        </p:nvSpPr>
        <p:spPr>
          <a:xfrm>
            <a:off x="6990735" y="4030999"/>
            <a:ext cx="1219200" cy="369332"/>
          </a:xfrm>
          <a:prstGeom prst="rect">
            <a:avLst/>
          </a:prstGeom>
          <a:noFill/>
        </p:spPr>
        <p:txBody>
          <a:bodyPr wrap="square" rtlCol="0">
            <a:spAutoFit/>
          </a:bodyPr>
          <a:lstStyle/>
          <a:p>
            <a:r>
              <a:rPr lang="en-US" dirty="0"/>
              <a:t>Ref. C</a:t>
            </a:r>
          </a:p>
        </p:txBody>
      </p:sp>
      <p:cxnSp>
        <p:nvCxnSpPr>
          <p:cNvPr id="25" name="Straight Connector 24"/>
          <p:cNvCxnSpPr/>
          <p:nvPr/>
        </p:nvCxnSpPr>
        <p:spPr>
          <a:xfrm>
            <a:off x="8249264" y="3601095"/>
            <a:ext cx="0" cy="11802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924800" y="4842385"/>
            <a:ext cx="762000" cy="369332"/>
          </a:xfrm>
          <a:prstGeom prst="rect">
            <a:avLst/>
          </a:prstGeom>
          <a:noFill/>
        </p:spPr>
        <p:txBody>
          <a:bodyPr wrap="square" rtlCol="0">
            <a:spAutoFit/>
          </a:bodyPr>
          <a:lstStyle/>
          <a:p>
            <a:r>
              <a:rPr lang="en-US" dirty="0">
                <a:solidFill>
                  <a:srgbClr val="35588C"/>
                </a:solidFill>
              </a:rPr>
              <a:t>2007</a:t>
            </a:r>
          </a:p>
        </p:txBody>
      </p:sp>
      <p:sp>
        <p:nvSpPr>
          <p:cNvPr id="28" name="TextBox 27"/>
          <p:cNvSpPr txBox="1"/>
          <p:nvPr/>
        </p:nvSpPr>
        <p:spPr>
          <a:xfrm>
            <a:off x="7942006" y="2954764"/>
            <a:ext cx="1445342" cy="646331"/>
          </a:xfrm>
          <a:prstGeom prst="rect">
            <a:avLst/>
          </a:prstGeom>
          <a:noFill/>
        </p:spPr>
        <p:txBody>
          <a:bodyPr wrap="square" rtlCol="0">
            <a:spAutoFit/>
          </a:bodyPr>
          <a:lstStyle/>
          <a:p>
            <a:r>
              <a:rPr lang="en-US" dirty="0"/>
              <a:t>Mill Stabilization</a:t>
            </a:r>
          </a:p>
        </p:txBody>
      </p:sp>
      <p:sp>
        <p:nvSpPr>
          <p:cNvPr id="29" name="TextBox 28"/>
          <p:cNvSpPr txBox="1"/>
          <p:nvPr/>
        </p:nvSpPr>
        <p:spPr>
          <a:xfrm>
            <a:off x="9345561" y="4846850"/>
            <a:ext cx="762000" cy="369332"/>
          </a:xfrm>
          <a:prstGeom prst="rect">
            <a:avLst/>
          </a:prstGeom>
          <a:noFill/>
        </p:spPr>
        <p:txBody>
          <a:bodyPr wrap="square" rtlCol="0">
            <a:spAutoFit/>
          </a:bodyPr>
          <a:lstStyle/>
          <a:p>
            <a:r>
              <a:rPr lang="en-US" dirty="0">
                <a:solidFill>
                  <a:srgbClr val="35588C"/>
                </a:solidFill>
              </a:rPr>
              <a:t>2009</a:t>
            </a:r>
          </a:p>
        </p:txBody>
      </p:sp>
      <p:cxnSp>
        <p:nvCxnSpPr>
          <p:cNvPr id="31" name="Straight Connector 30"/>
          <p:cNvCxnSpPr/>
          <p:nvPr/>
        </p:nvCxnSpPr>
        <p:spPr>
          <a:xfrm>
            <a:off x="9677400" y="4400331"/>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212211" y="3802400"/>
            <a:ext cx="1028700" cy="646331"/>
          </a:xfrm>
          <a:prstGeom prst="rect">
            <a:avLst/>
          </a:prstGeom>
          <a:noFill/>
        </p:spPr>
        <p:txBody>
          <a:bodyPr wrap="square" rtlCol="0">
            <a:spAutoFit/>
          </a:bodyPr>
          <a:lstStyle/>
          <a:p>
            <a:r>
              <a:rPr lang="en-US" dirty="0"/>
              <a:t>Negative</a:t>
            </a:r>
          </a:p>
          <a:p>
            <a:r>
              <a:rPr lang="en-US" dirty="0"/>
              <a:t>Factor</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230" y="6172200"/>
            <a:ext cx="1908570" cy="558740"/>
          </a:xfrm>
          <a:prstGeom prst="rect">
            <a:avLst/>
          </a:prstGeom>
        </p:spPr>
      </p:pic>
      <p:sp>
        <p:nvSpPr>
          <p:cNvPr id="27" name="Title 1"/>
          <p:cNvSpPr>
            <a:spLocks noGrp="1"/>
          </p:cNvSpPr>
          <p:nvPr>
            <p:ph type="title"/>
          </p:nvPr>
        </p:nvSpPr>
        <p:spPr>
          <a:xfrm>
            <a:off x="1757515" y="568024"/>
            <a:ext cx="8229600" cy="1143000"/>
          </a:xfrm>
        </p:spPr>
        <p:txBody>
          <a:bodyPr>
            <a:normAutofit fontScale="90000"/>
          </a:bodyPr>
          <a:lstStyle/>
          <a:p>
            <a:r>
              <a:rPr lang="en-US" dirty="0">
                <a:solidFill>
                  <a:srgbClr val="7030A0"/>
                </a:solidFill>
              </a:rPr>
              <a:t>The timeline to understand the fiscal discussion today</a:t>
            </a:r>
          </a:p>
        </p:txBody>
      </p:sp>
    </p:spTree>
    <p:extLst>
      <p:ext uri="{BB962C8B-B14F-4D97-AF65-F5344CB8AC3E}">
        <p14:creationId xmlns:p14="http://schemas.microsoft.com/office/powerpoint/2010/main" val="215830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4804F6-7D75-3C9C-38F6-1FD82822E73B}"/>
              </a:ext>
            </a:extLst>
          </p:cNvPr>
          <p:cNvPicPr>
            <a:picLocks noChangeAspect="1"/>
          </p:cNvPicPr>
          <p:nvPr/>
        </p:nvPicPr>
        <p:blipFill>
          <a:blip r:embed="rId2"/>
          <a:stretch>
            <a:fillRect/>
          </a:stretch>
        </p:blipFill>
        <p:spPr>
          <a:xfrm>
            <a:off x="659123" y="815009"/>
            <a:ext cx="10584131" cy="5041618"/>
          </a:xfrm>
          <a:prstGeom prst="rect">
            <a:avLst/>
          </a:prstGeom>
        </p:spPr>
      </p:pic>
    </p:spTree>
    <p:extLst>
      <p:ext uri="{BB962C8B-B14F-4D97-AF65-F5344CB8AC3E}">
        <p14:creationId xmlns:p14="http://schemas.microsoft.com/office/powerpoint/2010/main" val="334903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38647" y="3821084"/>
            <a:ext cx="3429000" cy="2013068"/>
          </a:xfrm>
          <a:prstGeom prst="rect">
            <a:avLst/>
          </a:prstGeom>
          <a:solidFill>
            <a:srgbClr val="35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Limits Tax Options</a:t>
            </a:r>
          </a:p>
        </p:txBody>
      </p:sp>
      <p:sp>
        <p:nvSpPr>
          <p:cNvPr id="2" name="Title 1"/>
          <p:cNvSpPr>
            <a:spLocks noGrp="1"/>
          </p:cNvSpPr>
          <p:nvPr>
            <p:ph type="title"/>
          </p:nvPr>
        </p:nvSpPr>
        <p:spPr>
          <a:xfrm>
            <a:off x="1981200" y="152400"/>
            <a:ext cx="8229600" cy="1143000"/>
          </a:xfrm>
        </p:spPr>
        <p:txBody>
          <a:bodyPr>
            <a:noAutofit/>
          </a:bodyPr>
          <a:lstStyle/>
          <a:p>
            <a:r>
              <a:rPr lang="en-US" sz="4000" dirty="0">
                <a:solidFill>
                  <a:srgbClr val="35588C"/>
                </a:solidFill>
                <a:latin typeface="+mn-lt"/>
              </a:rPr>
              <a:t>Explanation: </a:t>
            </a:r>
            <a:r>
              <a:rPr lang="en-US" sz="4000" dirty="0">
                <a:solidFill>
                  <a:srgbClr val="723A77"/>
                </a:solidFill>
                <a:latin typeface="+mn-lt"/>
              </a:rPr>
              <a:t>TABOR</a:t>
            </a:r>
            <a:br>
              <a:rPr lang="en-US" sz="3600" dirty="0">
                <a:solidFill>
                  <a:srgbClr val="723A77"/>
                </a:solidFill>
                <a:latin typeface="+mn-lt"/>
              </a:rPr>
            </a:br>
            <a:r>
              <a:rPr lang="en-US" sz="2800" dirty="0">
                <a:solidFill>
                  <a:srgbClr val="002060"/>
                </a:solidFill>
                <a:latin typeface="+mn-lt"/>
              </a:rPr>
              <a:t>Major Provisions</a:t>
            </a:r>
          </a:p>
        </p:txBody>
      </p:sp>
      <p:sp>
        <p:nvSpPr>
          <p:cNvPr id="7" name="Rectangle 6"/>
          <p:cNvSpPr/>
          <p:nvPr/>
        </p:nvSpPr>
        <p:spPr>
          <a:xfrm>
            <a:off x="2338647" y="1612670"/>
            <a:ext cx="3429000" cy="1905000"/>
          </a:xfrm>
          <a:prstGeom prst="rect">
            <a:avLst/>
          </a:prstGeom>
          <a:solidFill>
            <a:srgbClr val="35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Limits The Legislature’s Ability to Raise Revenue</a:t>
            </a:r>
          </a:p>
        </p:txBody>
      </p:sp>
      <p:sp>
        <p:nvSpPr>
          <p:cNvPr id="8" name="Rectangle 7"/>
          <p:cNvSpPr/>
          <p:nvPr/>
        </p:nvSpPr>
        <p:spPr>
          <a:xfrm>
            <a:off x="6096000" y="1590502"/>
            <a:ext cx="3810000" cy="1927168"/>
          </a:xfrm>
          <a:prstGeom prst="rect">
            <a:avLst/>
          </a:prstGeom>
          <a:solidFill>
            <a:srgbClr val="35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Limits Revenue Collections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230" y="6172200"/>
            <a:ext cx="1908570" cy="558740"/>
          </a:xfrm>
          <a:prstGeom prst="rect">
            <a:avLst/>
          </a:prstGeom>
        </p:spPr>
      </p:pic>
      <p:sp>
        <p:nvSpPr>
          <p:cNvPr id="9" name="Rectangle 8"/>
          <p:cNvSpPr/>
          <p:nvPr/>
        </p:nvSpPr>
        <p:spPr>
          <a:xfrm>
            <a:off x="6096000" y="3821084"/>
            <a:ext cx="3810000" cy="2013068"/>
          </a:xfrm>
          <a:prstGeom prst="rect">
            <a:avLst/>
          </a:prstGeom>
          <a:solidFill>
            <a:srgbClr val="35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Sets Election Provisions</a:t>
            </a:r>
          </a:p>
        </p:txBody>
      </p:sp>
    </p:spTree>
    <p:extLst>
      <p:ext uri="{BB962C8B-B14F-4D97-AF65-F5344CB8AC3E}">
        <p14:creationId xmlns:p14="http://schemas.microsoft.com/office/powerpoint/2010/main" val="355983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052DF9-C17F-D53B-D5FF-22941D476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430" y="6040584"/>
            <a:ext cx="2304804" cy="674739"/>
          </a:xfrm>
          <a:prstGeom prst="rect">
            <a:avLst/>
          </a:prstGeom>
        </p:spPr>
      </p:pic>
      <p:pic>
        <p:nvPicPr>
          <p:cNvPr id="4" name="Picture 3">
            <a:extLst>
              <a:ext uri="{FF2B5EF4-FFF2-40B4-BE49-F238E27FC236}">
                <a16:creationId xmlns:a16="http://schemas.microsoft.com/office/drawing/2014/main" id="{99BD4863-A629-ADA2-63CC-B0A3C2A5CFB7}"/>
              </a:ext>
            </a:extLst>
          </p:cNvPr>
          <p:cNvPicPr>
            <a:picLocks noChangeAspect="1"/>
          </p:cNvPicPr>
          <p:nvPr/>
        </p:nvPicPr>
        <p:blipFill>
          <a:blip r:embed="rId4"/>
          <a:stretch>
            <a:fillRect/>
          </a:stretch>
        </p:blipFill>
        <p:spPr>
          <a:xfrm>
            <a:off x="1421617" y="374642"/>
            <a:ext cx="8779659" cy="5665943"/>
          </a:xfrm>
          <a:prstGeom prst="rect">
            <a:avLst/>
          </a:prstGeom>
        </p:spPr>
      </p:pic>
    </p:spTree>
    <p:extLst>
      <p:ext uri="{BB962C8B-B14F-4D97-AF65-F5344CB8AC3E}">
        <p14:creationId xmlns:p14="http://schemas.microsoft.com/office/powerpoint/2010/main" val="208487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B573-CA56-422B-ACD6-4A7FF7A86337}"/>
              </a:ext>
            </a:extLst>
          </p:cNvPr>
          <p:cNvSpPr>
            <a:spLocks noGrp="1"/>
          </p:cNvSpPr>
          <p:nvPr>
            <p:ph type="title"/>
          </p:nvPr>
        </p:nvSpPr>
        <p:spPr>
          <a:xfrm>
            <a:off x="1981200" y="-16212"/>
            <a:ext cx="8229600" cy="1143000"/>
          </a:xfrm>
        </p:spPr>
        <p:txBody>
          <a:bodyPr>
            <a:normAutofit/>
          </a:bodyPr>
          <a:lstStyle/>
          <a:p>
            <a:r>
              <a:rPr lang="en-US" sz="3600" b="1" dirty="0">
                <a:solidFill>
                  <a:srgbClr val="456FA1"/>
                </a:solidFill>
                <a:latin typeface="Amasis MT Pro" panose="02040504050005020304" pitchFamily="18" charset="77"/>
              </a:rPr>
              <a:t>Historically Large TABOR Rebates</a:t>
            </a:r>
          </a:p>
        </p:txBody>
      </p:sp>
      <p:pic>
        <p:nvPicPr>
          <p:cNvPr id="3" name="Picture 2">
            <a:extLst>
              <a:ext uri="{FF2B5EF4-FFF2-40B4-BE49-F238E27FC236}">
                <a16:creationId xmlns:a16="http://schemas.microsoft.com/office/drawing/2014/main" id="{0B1ADE62-DD30-C7AA-7932-C22FFB5C4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298" y="6039817"/>
            <a:ext cx="2304804" cy="674739"/>
          </a:xfrm>
          <a:prstGeom prst="rect">
            <a:avLst/>
          </a:prstGeom>
        </p:spPr>
      </p:pic>
      <p:pic>
        <p:nvPicPr>
          <p:cNvPr id="6" name="Picture 5" descr="A table with numbers and a number of people&#10;&#10;Description automatically generated with medium confidence">
            <a:extLst>
              <a:ext uri="{FF2B5EF4-FFF2-40B4-BE49-F238E27FC236}">
                <a16:creationId xmlns:a16="http://schemas.microsoft.com/office/drawing/2014/main" id="{898CD038-6E32-8ED3-0539-CC999B61E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800" y="999788"/>
            <a:ext cx="7264400" cy="5040029"/>
          </a:xfrm>
          <a:prstGeom prst="rect">
            <a:avLst/>
          </a:prstGeom>
        </p:spPr>
      </p:pic>
    </p:spTree>
    <p:extLst>
      <p:ext uri="{BB962C8B-B14F-4D97-AF65-F5344CB8AC3E}">
        <p14:creationId xmlns:p14="http://schemas.microsoft.com/office/powerpoint/2010/main" val="404568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BD68-8FE8-44C3-9B89-C91F3086C83E}"/>
              </a:ext>
            </a:extLst>
          </p:cNvPr>
          <p:cNvSpPr>
            <a:spLocks noGrp="1"/>
          </p:cNvSpPr>
          <p:nvPr>
            <p:ph type="title"/>
          </p:nvPr>
        </p:nvSpPr>
        <p:spPr>
          <a:xfrm>
            <a:off x="1611087" y="58987"/>
            <a:ext cx="8969828" cy="1143000"/>
          </a:xfrm>
        </p:spPr>
        <p:txBody>
          <a:bodyPr>
            <a:noAutofit/>
          </a:bodyPr>
          <a:lstStyle/>
          <a:p>
            <a:r>
              <a:rPr lang="en-US" sz="3600" b="1" dirty="0">
                <a:solidFill>
                  <a:srgbClr val="723A78"/>
                </a:solidFill>
                <a:latin typeface="Amasis MT Pro" panose="02040504050005020304" pitchFamily="18" charset="77"/>
              </a:rPr>
              <a:t>How the TABOR Rebates are Distributed</a:t>
            </a:r>
          </a:p>
        </p:txBody>
      </p:sp>
      <p:pic>
        <p:nvPicPr>
          <p:cNvPr id="7" name="Picture 6">
            <a:extLst>
              <a:ext uri="{FF2B5EF4-FFF2-40B4-BE49-F238E27FC236}">
                <a16:creationId xmlns:a16="http://schemas.microsoft.com/office/drawing/2014/main" id="{DB132311-7340-8DD4-23E1-3895CA114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099" y="5941192"/>
            <a:ext cx="2304804" cy="674739"/>
          </a:xfrm>
          <a:prstGeom prst="rect">
            <a:avLst/>
          </a:prstGeom>
        </p:spPr>
      </p:pic>
      <p:pic>
        <p:nvPicPr>
          <p:cNvPr id="6" name="Picture 5">
            <a:extLst>
              <a:ext uri="{FF2B5EF4-FFF2-40B4-BE49-F238E27FC236}">
                <a16:creationId xmlns:a16="http://schemas.microsoft.com/office/drawing/2014/main" id="{8DBEF9A9-0C09-EC9C-917A-FEA0CC362983}"/>
              </a:ext>
            </a:extLst>
          </p:cNvPr>
          <p:cNvPicPr>
            <a:picLocks noChangeAspect="1"/>
          </p:cNvPicPr>
          <p:nvPr/>
        </p:nvPicPr>
        <p:blipFill>
          <a:blip r:embed="rId3"/>
          <a:stretch>
            <a:fillRect/>
          </a:stretch>
        </p:blipFill>
        <p:spPr>
          <a:xfrm>
            <a:off x="333932" y="1225090"/>
            <a:ext cx="3692765" cy="4613341"/>
          </a:xfrm>
          <a:prstGeom prst="rect">
            <a:avLst/>
          </a:prstGeom>
        </p:spPr>
      </p:pic>
      <p:pic>
        <p:nvPicPr>
          <p:cNvPr id="4" name="Picture 3">
            <a:extLst>
              <a:ext uri="{FF2B5EF4-FFF2-40B4-BE49-F238E27FC236}">
                <a16:creationId xmlns:a16="http://schemas.microsoft.com/office/drawing/2014/main" id="{F480379D-BED6-95B8-124F-E5291709C1C5}"/>
              </a:ext>
            </a:extLst>
          </p:cNvPr>
          <p:cNvPicPr>
            <a:picLocks noChangeAspect="1"/>
          </p:cNvPicPr>
          <p:nvPr/>
        </p:nvPicPr>
        <p:blipFill>
          <a:blip r:embed="rId4"/>
          <a:stretch>
            <a:fillRect/>
          </a:stretch>
        </p:blipFill>
        <p:spPr>
          <a:xfrm>
            <a:off x="4318767" y="1181402"/>
            <a:ext cx="7407195" cy="4393135"/>
          </a:xfrm>
          <a:prstGeom prst="rect">
            <a:avLst/>
          </a:prstGeom>
        </p:spPr>
      </p:pic>
    </p:spTree>
    <p:extLst>
      <p:ext uri="{BB962C8B-B14F-4D97-AF65-F5344CB8AC3E}">
        <p14:creationId xmlns:p14="http://schemas.microsoft.com/office/powerpoint/2010/main" val="39430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66" y="165617"/>
            <a:ext cx="10140820" cy="1299290"/>
          </a:xfrm>
        </p:spPr>
        <p:txBody>
          <a:bodyPr>
            <a:normAutofit/>
          </a:bodyPr>
          <a:lstStyle/>
          <a:p>
            <a:r>
              <a:rPr lang="en-US" dirty="0">
                <a:solidFill>
                  <a:srgbClr val="456FA1"/>
                </a:solidFill>
              </a:rPr>
              <a:t>Why is there Braille on drive-thru ATMs?</a:t>
            </a:r>
          </a:p>
        </p:txBody>
      </p:sp>
      <p:pic>
        <p:nvPicPr>
          <p:cNvPr id="1026" name="Picture 2" descr="http://i243.photobucket.com/albums/ff196/justapoman/Comments/funny/bankatmkeypa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918" y="1576632"/>
            <a:ext cx="6627264" cy="447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02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727" y="160337"/>
            <a:ext cx="8229600" cy="1143000"/>
          </a:xfrm>
        </p:spPr>
        <p:txBody>
          <a:bodyPr>
            <a:normAutofit/>
          </a:bodyPr>
          <a:lstStyle/>
          <a:p>
            <a:r>
              <a:rPr lang="en-US" dirty="0">
                <a:solidFill>
                  <a:srgbClr val="0070C0"/>
                </a:solidFill>
              </a:rPr>
              <a:t>Property Tax Explained….</a:t>
            </a:r>
            <a:endParaRPr lang="en-US" dirty="0">
              <a:solidFill>
                <a:srgbClr val="7030A0"/>
              </a:solidFill>
            </a:endParaRPr>
          </a:p>
        </p:txBody>
      </p:sp>
      <p:sp>
        <p:nvSpPr>
          <p:cNvPr id="4" name="TextBox 3"/>
          <p:cNvSpPr txBox="1"/>
          <p:nvPr/>
        </p:nvSpPr>
        <p:spPr>
          <a:xfrm>
            <a:off x="1676400" y="1863439"/>
            <a:ext cx="9220200" cy="461665"/>
          </a:xfrm>
          <a:prstGeom prst="rect">
            <a:avLst/>
          </a:prstGeom>
          <a:noFill/>
        </p:spPr>
        <p:txBody>
          <a:bodyPr wrap="square" rtlCol="0">
            <a:spAutoFit/>
          </a:bodyPr>
          <a:lstStyle/>
          <a:p>
            <a:r>
              <a:rPr lang="en-US" sz="2400" b="1" dirty="0">
                <a:solidFill>
                  <a:srgbClr val="00B050"/>
                </a:solidFill>
              </a:rPr>
              <a:t>  Property Tax </a:t>
            </a:r>
            <a:r>
              <a:rPr lang="en-US" sz="2400" dirty="0"/>
              <a:t>=  Property Value X </a:t>
            </a:r>
            <a:r>
              <a:rPr lang="en-US" sz="2400" b="1" dirty="0">
                <a:solidFill>
                  <a:srgbClr val="35588C"/>
                </a:solidFill>
              </a:rPr>
              <a:t>Assessment Rate </a:t>
            </a:r>
            <a:r>
              <a:rPr lang="en-US" sz="2400" dirty="0">
                <a:solidFill>
                  <a:srgbClr val="35588C"/>
                </a:solidFill>
              </a:rPr>
              <a:t>  </a:t>
            </a:r>
            <a:r>
              <a:rPr lang="en-US" sz="2400" dirty="0"/>
              <a:t>X   </a:t>
            </a:r>
            <a:r>
              <a:rPr lang="en-US" sz="2400" b="1" dirty="0">
                <a:solidFill>
                  <a:srgbClr val="FF0000"/>
                </a:solidFill>
              </a:rPr>
              <a:t>Mill Levy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230" y="6172200"/>
            <a:ext cx="1908570" cy="558740"/>
          </a:xfrm>
          <a:prstGeom prst="rect">
            <a:avLst/>
          </a:prstGeom>
        </p:spPr>
      </p:pic>
      <p:grpSp>
        <p:nvGrpSpPr>
          <p:cNvPr id="17" name="Group 16"/>
          <p:cNvGrpSpPr/>
          <p:nvPr/>
        </p:nvGrpSpPr>
        <p:grpSpPr>
          <a:xfrm>
            <a:off x="2310784" y="2325103"/>
            <a:ext cx="8162122" cy="1444840"/>
            <a:chOff x="786784" y="2325103"/>
            <a:chExt cx="8162122" cy="1444840"/>
          </a:xfrm>
        </p:grpSpPr>
        <p:cxnSp>
          <p:nvCxnSpPr>
            <p:cNvPr id="9" name="Straight Arrow Connector 8"/>
            <p:cNvCxnSpPr/>
            <p:nvPr/>
          </p:nvCxnSpPr>
          <p:spPr>
            <a:xfrm flipV="1">
              <a:off x="2441205" y="2325104"/>
              <a:ext cx="378195" cy="2656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86784" y="2579592"/>
              <a:ext cx="1984005" cy="646331"/>
            </a:xfrm>
            <a:prstGeom prst="rect">
              <a:avLst/>
            </a:prstGeom>
          </p:spPr>
          <p:txBody>
            <a:bodyPr wrap="none">
              <a:spAutoFit/>
            </a:bodyPr>
            <a:lstStyle/>
            <a:p>
              <a:r>
                <a:rPr lang="en-US" dirty="0"/>
                <a:t>determined locally </a:t>
              </a:r>
            </a:p>
            <a:p>
              <a:r>
                <a:rPr lang="en-US" dirty="0"/>
                <a:t>by market value</a:t>
              </a:r>
            </a:p>
          </p:txBody>
        </p:sp>
        <p:cxnSp>
          <p:nvCxnSpPr>
            <p:cNvPr id="12" name="Straight Arrow Connector 11"/>
            <p:cNvCxnSpPr/>
            <p:nvPr/>
          </p:nvCxnSpPr>
          <p:spPr>
            <a:xfrm flipV="1">
              <a:off x="5257800" y="2325103"/>
              <a:ext cx="0" cy="513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18891" y="2846613"/>
              <a:ext cx="3177870" cy="923330"/>
            </a:xfrm>
            <a:prstGeom prst="rect">
              <a:avLst/>
            </a:prstGeom>
          </p:spPr>
          <p:txBody>
            <a:bodyPr wrap="square">
              <a:spAutoFit/>
            </a:bodyPr>
            <a:lstStyle/>
            <a:p>
              <a:r>
                <a:rPr lang="en-US" dirty="0"/>
                <a:t>set by the state </a:t>
              </a:r>
            </a:p>
            <a:p>
              <a:r>
                <a:rPr lang="en-US" dirty="0"/>
                <a:t>by property  category</a:t>
              </a:r>
            </a:p>
            <a:p>
              <a:r>
                <a:rPr lang="en-US" dirty="0"/>
                <a:t>—e.g. residential, commercial </a:t>
              </a:r>
            </a:p>
          </p:txBody>
        </p:sp>
        <p:cxnSp>
          <p:nvCxnSpPr>
            <p:cNvPr id="15" name="Straight Arrow Connector 14"/>
            <p:cNvCxnSpPr/>
            <p:nvPr/>
          </p:nvCxnSpPr>
          <p:spPr>
            <a:xfrm flipH="1" flipV="1">
              <a:off x="7620000" y="2325104"/>
              <a:ext cx="228600" cy="513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140269" y="2838951"/>
              <a:ext cx="1808637" cy="646331"/>
            </a:xfrm>
            <a:prstGeom prst="rect">
              <a:avLst/>
            </a:prstGeom>
          </p:spPr>
          <p:txBody>
            <a:bodyPr wrap="none">
              <a:spAutoFit/>
            </a:bodyPr>
            <a:lstStyle/>
            <a:p>
              <a:r>
                <a:rPr lang="en-US" dirty="0"/>
                <a:t>established at </a:t>
              </a:r>
            </a:p>
            <a:p>
              <a:r>
                <a:rPr lang="en-US" dirty="0"/>
                <a:t>local district level</a:t>
              </a:r>
            </a:p>
          </p:txBody>
        </p:sp>
      </p:grpSp>
      <p:sp>
        <p:nvSpPr>
          <p:cNvPr id="3" name="TextBox 2"/>
          <p:cNvSpPr txBox="1"/>
          <p:nvPr/>
        </p:nvSpPr>
        <p:spPr>
          <a:xfrm>
            <a:off x="3840781" y="4710275"/>
            <a:ext cx="2466776" cy="830997"/>
          </a:xfrm>
          <a:prstGeom prst="rect">
            <a:avLst/>
          </a:prstGeom>
          <a:noFill/>
        </p:spPr>
        <p:txBody>
          <a:bodyPr wrap="square" rtlCol="0">
            <a:spAutoFit/>
          </a:bodyPr>
          <a:lstStyle/>
          <a:p>
            <a:r>
              <a:rPr lang="en-US" sz="1400" dirty="0"/>
              <a:t>   </a:t>
            </a:r>
            <a:r>
              <a:rPr lang="en-US" sz="2400" dirty="0"/>
              <a:t> </a:t>
            </a:r>
            <a:r>
              <a:rPr lang="en-US" sz="4800" dirty="0"/>
              <a:t>X </a:t>
            </a:r>
            <a:r>
              <a:rPr lang="en-US" sz="3200" b="1" dirty="0">
                <a:solidFill>
                  <a:srgbClr val="35588C"/>
                </a:solidFill>
              </a:rPr>
              <a:t>6.7%</a:t>
            </a:r>
            <a:endParaRPr lang="en-US" sz="3200" dirty="0"/>
          </a:p>
        </p:txBody>
      </p:sp>
      <p:sp>
        <p:nvSpPr>
          <p:cNvPr id="6" name="AutoShape 2" descr="Image result for house ico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house icon"/>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house icon"/>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openclipart.org/image/2400px/svg_to_png/220760/143432779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1975" y="3769944"/>
            <a:ext cx="2008806" cy="17677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153836" y="5531082"/>
            <a:ext cx="1856389" cy="461665"/>
          </a:xfrm>
          <a:prstGeom prst="rect">
            <a:avLst/>
          </a:prstGeom>
          <a:noFill/>
        </p:spPr>
        <p:txBody>
          <a:bodyPr wrap="square" rtlCol="0">
            <a:spAutoFit/>
          </a:bodyPr>
          <a:lstStyle/>
          <a:p>
            <a:r>
              <a:rPr lang="en-US" sz="2400" dirty="0"/>
              <a:t>$550,000</a:t>
            </a:r>
          </a:p>
        </p:txBody>
      </p:sp>
      <p:sp>
        <p:nvSpPr>
          <p:cNvPr id="21" name="TextBox 20"/>
          <p:cNvSpPr txBox="1"/>
          <p:nvPr/>
        </p:nvSpPr>
        <p:spPr>
          <a:xfrm>
            <a:off x="5410200" y="4876801"/>
            <a:ext cx="2819400" cy="584775"/>
          </a:xfrm>
          <a:prstGeom prst="rect">
            <a:avLst/>
          </a:prstGeom>
          <a:noFill/>
        </p:spPr>
        <p:txBody>
          <a:bodyPr wrap="square" rtlCol="0">
            <a:spAutoFit/>
          </a:bodyPr>
          <a:lstStyle/>
          <a:p>
            <a:r>
              <a:rPr lang="en-US" sz="1400" dirty="0"/>
              <a:t>    </a:t>
            </a:r>
            <a:r>
              <a:rPr lang="en-US" sz="3200" dirty="0"/>
              <a:t>= $36,850  </a:t>
            </a:r>
          </a:p>
        </p:txBody>
      </p:sp>
      <p:sp>
        <p:nvSpPr>
          <p:cNvPr id="22" name="TextBox 21"/>
          <p:cNvSpPr txBox="1"/>
          <p:nvPr/>
        </p:nvSpPr>
        <p:spPr>
          <a:xfrm>
            <a:off x="7315200" y="4756428"/>
            <a:ext cx="3886200" cy="769441"/>
          </a:xfrm>
          <a:prstGeom prst="rect">
            <a:avLst/>
          </a:prstGeom>
          <a:noFill/>
        </p:spPr>
        <p:txBody>
          <a:bodyPr wrap="square" rtlCol="0">
            <a:spAutoFit/>
          </a:bodyPr>
          <a:lstStyle/>
          <a:p>
            <a:r>
              <a:rPr lang="en-US" sz="1400" dirty="0"/>
              <a:t>   </a:t>
            </a:r>
            <a:r>
              <a:rPr lang="en-US" sz="4400" dirty="0"/>
              <a:t>X</a:t>
            </a:r>
            <a:r>
              <a:rPr lang="en-US" sz="3200" dirty="0"/>
              <a:t>  90 mills = </a:t>
            </a:r>
            <a:r>
              <a:rPr lang="en-US" sz="3200" b="1" dirty="0">
                <a:solidFill>
                  <a:srgbClr val="00B050"/>
                </a:solidFill>
              </a:rPr>
              <a:t>$3,316</a:t>
            </a:r>
          </a:p>
        </p:txBody>
      </p:sp>
    </p:spTree>
    <p:extLst>
      <p:ext uri="{BB962C8B-B14F-4D97-AF65-F5344CB8AC3E}">
        <p14:creationId xmlns:p14="http://schemas.microsoft.com/office/powerpoint/2010/main" val="74402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221DD7-DDFB-E08A-C5DD-5CFBC701E9EF}"/>
              </a:ext>
            </a:extLst>
          </p:cNvPr>
          <p:cNvPicPr>
            <a:picLocks noChangeAspect="1"/>
          </p:cNvPicPr>
          <p:nvPr/>
        </p:nvPicPr>
        <p:blipFill>
          <a:blip r:embed="rId2"/>
          <a:stretch>
            <a:fillRect/>
          </a:stretch>
        </p:blipFill>
        <p:spPr>
          <a:xfrm>
            <a:off x="1278294" y="233276"/>
            <a:ext cx="6464295" cy="6624724"/>
          </a:xfrm>
          <a:prstGeom prst="rect">
            <a:avLst/>
          </a:prstGeom>
        </p:spPr>
      </p:pic>
      <p:pic>
        <p:nvPicPr>
          <p:cNvPr id="2" name="Picture 1">
            <a:extLst>
              <a:ext uri="{FF2B5EF4-FFF2-40B4-BE49-F238E27FC236}">
                <a16:creationId xmlns:a16="http://schemas.microsoft.com/office/drawing/2014/main" id="{EC53D7A6-98AB-C1B7-3002-8B46BF131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230" y="6172200"/>
            <a:ext cx="1908570" cy="558740"/>
          </a:xfrm>
          <a:prstGeom prst="rect">
            <a:avLst/>
          </a:prstGeom>
        </p:spPr>
      </p:pic>
    </p:spTree>
    <p:extLst>
      <p:ext uri="{BB962C8B-B14F-4D97-AF65-F5344CB8AC3E}">
        <p14:creationId xmlns:p14="http://schemas.microsoft.com/office/powerpoint/2010/main" val="207722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9921-F3BE-4FF7-A6C6-4D0F93544C00}"/>
              </a:ext>
            </a:extLst>
          </p:cNvPr>
          <p:cNvSpPr>
            <a:spLocks noGrp="1"/>
          </p:cNvSpPr>
          <p:nvPr>
            <p:ph type="title"/>
          </p:nvPr>
        </p:nvSpPr>
        <p:spPr/>
        <p:txBody>
          <a:bodyPr>
            <a:normAutofit/>
          </a:bodyPr>
          <a:lstStyle/>
          <a:p>
            <a:r>
              <a:rPr lang="en-US" sz="4800" b="1" dirty="0">
                <a:solidFill>
                  <a:srgbClr val="35588C"/>
                </a:solidFill>
              </a:rPr>
              <a:t>Property Taxes are all Local</a:t>
            </a:r>
          </a:p>
        </p:txBody>
      </p:sp>
      <p:sp>
        <p:nvSpPr>
          <p:cNvPr id="3" name="Content Placeholder 2">
            <a:extLst>
              <a:ext uri="{FF2B5EF4-FFF2-40B4-BE49-F238E27FC236}">
                <a16:creationId xmlns:a16="http://schemas.microsoft.com/office/drawing/2014/main" id="{4E69B9BD-6003-4E99-B69E-DA40C37EC08D}"/>
              </a:ext>
            </a:extLst>
          </p:cNvPr>
          <p:cNvSpPr>
            <a:spLocks noGrp="1"/>
          </p:cNvSpPr>
          <p:nvPr>
            <p:ph idx="1"/>
          </p:nvPr>
        </p:nvSpPr>
        <p:spPr>
          <a:xfrm>
            <a:off x="1139142" y="1889959"/>
            <a:ext cx="8641466" cy="3078082"/>
          </a:xfrm>
        </p:spPr>
        <p:txBody>
          <a:bodyPr>
            <a:normAutofit/>
          </a:bodyPr>
          <a:lstStyle/>
          <a:p>
            <a:pPr marL="0" indent="0">
              <a:buNone/>
            </a:pPr>
            <a:r>
              <a:rPr lang="en-US" dirty="0"/>
              <a:t>Schools: </a:t>
            </a:r>
            <a:r>
              <a:rPr lang="en-US" dirty="0">
                <a:solidFill>
                  <a:srgbClr val="35588C"/>
                </a:solidFill>
              </a:rPr>
              <a:t>51.1 percent</a:t>
            </a:r>
            <a:endParaRPr lang="en-US" dirty="0"/>
          </a:p>
          <a:p>
            <a:pPr marL="0" indent="0">
              <a:buNone/>
            </a:pPr>
            <a:r>
              <a:rPr lang="en-US" dirty="0"/>
              <a:t>Counties:  </a:t>
            </a:r>
            <a:r>
              <a:rPr lang="en-US" dirty="0">
                <a:solidFill>
                  <a:srgbClr val="35588C"/>
                </a:solidFill>
              </a:rPr>
              <a:t>19.5 percent</a:t>
            </a:r>
            <a:endParaRPr lang="en-US" dirty="0"/>
          </a:p>
          <a:p>
            <a:pPr marL="0" indent="0">
              <a:buNone/>
            </a:pPr>
            <a:r>
              <a:rPr lang="en-US" dirty="0"/>
              <a:t>Special Districts:  </a:t>
            </a:r>
            <a:r>
              <a:rPr lang="en-US" dirty="0">
                <a:solidFill>
                  <a:srgbClr val="35588C"/>
                </a:solidFill>
              </a:rPr>
              <a:t>18.8 percent </a:t>
            </a:r>
            <a:endParaRPr lang="en-US" dirty="0"/>
          </a:p>
          <a:p>
            <a:pPr marL="0" indent="0">
              <a:buNone/>
            </a:pPr>
            <a:r>
              <a:rPr lang="en-US" dirty="0"/>
              <a:t>City and County of Denver: </a:t>
            </a:r>
            <a:r>
              <a:rPr lang="en-US" dirty="0">
                <a:solidFill>
                  <a:srgbClr val="35588C"/>
                </a:solidFill>
              </a:rPr>
              <a:t>4.9 percent</a:t>
            </a:r>
            <a:endParaRPr lang="en-US" dirty="0"/>
          </a:p>
          <a:p>
            <a:pPr marL="0" indent="0">
              <a:buNone/>
            </a:pPr>
            <a:r>
              <a:rPr lang="en-US" dirty="0"/>
              <a:t>Municipal governments:  </a:t>
            </a:r>
            <a:r>
              <a:rPr lang="en-US" dirty="0">
                <a:solidFill>
                  <a:srgbClr val="35588C"/>
                </a:solidFill>
              </a:rPr>
              <a:t>4.6 percent</a:t>
            </a:r>
            <a:endParaRPr lang="en-US" dirty="0"/>
          </a:p>
          <a:p>
            <a:pPr marL="0" indent="0">
              <a:buNone/>
            </a:pPr>
            <a:r>
              <a:rPr lang="en-US" dirty="0"/>
              <a:t>Local district colleges: </a:t>
            </a:r>
            <a:r>
              <a:rPr lang="en-US" dirty="0">
                <a:solidFill>
                  <a:srgbClr val="35588C"/>
                </a:solidFill>
              </a:rPr>
              <a:t>1.2 percent</a:t>
            </a:r>
          </a:p>
        </p:txBody>
      </p:sp>
      <p:pic>
        <p:nvPicPr>
          <p:cNvPr id="4" name="Picture 3">
            <a:extLst>
              <a:ext uri="{FF2B5EF4-FFF2-40B4-BE49-F238E27FC236}">
                <a16:creationId xmlns:a16="http://schemas.microsoft.com/office/drawing/2014/main" id="{F316CE8D-126F-4139-B00F-B93C69C8C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9429" y="6040583"/>
            <a:ext cx="2304804" cy="674739"/>
          </a:xfrm>
          <a:prstGeom prst="rect">
            <a:avLst/>
          </a:prstGeom>
        </p:spPr>
      </p:pic>
    </p:spTree>
    <p:extLst>
      <p:ext uri="{BB962C8B-B14F-4D97-AF65-F5344CB8AC3E}">
        <p14:creationId xmlns:p14="http://schemas.microsoft.com/office/powerpoint/2010/main" val="287608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FB3C02-EC47-E67B-82D5-D770B6BC9C9D}"/>
              </a:ext>
            </a:extLst>
          </p:cNvPr>
          <p:cNvPicPr>
            <a:picLocks noChangeAspect="1"/>
          </p:cNvPicPr>
          <p:nvPr/>
        </p:nvPicPr>
        <p:blipFill>
          <a:blip r:embed="rId2"/>
          <a:stretch>
            <a:fillRect/>
          </a:stretch>
        </p:blipFill>
        <p:spPr>
          <a:xfrm>
            <a:off x="1423223" y="351718"/>
            <a:ext cx="8953670" cy="6154563"/>
          </a:xfrm>
          <a:prstGeom prst="rect">
            <a:avLst/>
          </a:prstGeom>
        </p:spPr>
      </p:pic>
      <p:pic>
        <p:nvPicPr>
          <p:cNvPr id="6" name="Picture 5">
            <a:extLst>
              <a:ext uri="{FF2B5EF4-FFF2-40B4-BE49-F238E27FC236}">
                <a16:creationId xmlns:a16="http://schemas.microsoft.com/office/drawing/2014/main" id="{47008977-3526-2288-9D68-579F5E8B9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429" y="6040583"/>
            <a:ext cx="2304804" cy="674739"/>
          </a:xfrm>
          <a:prstGeom prst="rect">
            <a:avLst/>
          </a:prstGeom>
        </p:spPr>
      </p:pic>
    </p:spTree>
    <p:extLst>
      <p:ext uri="{BB962C8B-B14F-4D97-AF65-F5344CB8AC3E}">
        <p14:creationId xmlns:p14="http://schemas.microsoft.com/office/powerpoint/2010/main" val="2005354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72E330-A42A-D6EE-8CD0-202985010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9429" y="6040583"/>
            <a:ext cx="2304804" cy="674739"/>
          </a:xfrm>
          <a:prstGeom prst="rect">
            <a:avLst/>
          </a:prstGeom>
        </p:spPr>
      </p:pic>
      <p:pic>
        <p:nvPicPr>
          <p:cNvPr id="3" name="Picture 2">
            <a:extLst>
              <a:ext uri="{FF2B5EF4-FFF2-40B4-BE49-F238E27FC236}">
                <a16:creationId xmlns:a16="http://schemas.microsoft.com/office/drawing/2014/main" id="{22582ABF-4215-2663-B8D0-0FC6E85726D8}"/>
              </a:ext>
            </a:extLst>
          </p:cNvPr>
          <p:cNvPicPr>
            <a:picLocks noChangeAspect="1"/>
          </p:cNvPicPr>
          <p:nvPr/>
        </p:nvPicPr>
        <p:blipFill>
          <a:blip r:embed="rId3"/>
          <a:stretch>
            <a:fillRect/>
          </a:stretch>
        </p:blipFill>
        <p:spPr>
          <a:xfrm>
            <a:off x="1371025" y="363191"/>
            <a:ext cx="7544454" cy="5677392"/>
          </a:xfrm>
          <a:prstGeom prst="rect">
            <a:avLst/>
          </a:prstGeom>
        </p:spPr>
      </p:pic>
    </p:spTree>
    <p:extLst>
      <p:ext uri="{BB962C8B-B14F-4D97-AF65-F5344CB8AC3E}">
        <p14:creationId xmlns:p14="http://schemas.microsoft.com/office/powerpoint/2010/main" val="97316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213" y="28033"/>
            <a:ext cx="10377160" cy="1143000"/>
          </a:xfrm>
        </p:spPr>
        <p:txBody>
          <a:bodyPr>
            <a:noAutofit/>
          </a:bodyPr>
          <a:lstStyle/>
          <a:p>
            <a:pPr algn="ctr"/>
            <a:r>
              <a:rPr lang="en-US" sz="2400" dirty="0">
                <a:solidFill>
                  <a:srgbClr val="7030A0"/>
                </a:solidFill>
                <a:latin typeface="+mn-lt"/>
              </a:rPr>
              <a:t>Retail Marijuana Revenue is about 1.6% of Gross General Fund</a:t>
            </a:r>
          </a:p>
        </p:txBody>
      </p:sp>
      <p:graphicFrame>
        <p:nvGraphicFramePr>
          <p:cNvPr id="4" name="Chart 3"/>
          <p:cNvGraphicFramePr>
            <a:graphicFrameLocks/>
          </p:cNvGraphicFramePr>
          <p:nvPr/>
        </p:nvGraphicFramePr>
        <p:xfrm>
          <a:off x="1729648" y="1981200"/>
          <a:ext cx="79248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15000" y="1503865"/>
            <a:ext cx="2286000" cy="523220"/>
          </a:xfrm>
          <a:prstGeom prst="rect">
            <a:avLst/>
          </a:prstGeom>
          <a:noFill/>
        </p:spPr>
        <p:txBody>
          <a:bodyPr wrap="square" rtlCol="0">
            <a:spAutoFit/>
          </a:bodyPr>
          <a:lstStyle/>
          <a:p>
            <a:r>
              <a:rPr lang="en-US" sz="2800" b="1" dirty="0">
                <a:solidFill>
                  <a:srgbClr val="00B050"/>
                </a:solidFill>
              </a:rPr>
              <a:t>$285 million</a:t>
            </a:r>
          </a:p>
        </p:txBody>
      </p:sp>
      <p:sp>
        <p:nvSpPr>
          <p:cNvPr id="7" name="TextBox 6"/>
          <p:cNvSpPr txBox="1"/>
          <p:nvPr/>
        </p:nvSpPr>
        <p:spPr>
          <a:xfrm>
            <a:off x="7162800" y="4876800"/>
            <a:ext cx="3657600" cy="523220"/>
          </a:xfrm>
          <a:prstGeom prst="rect">
            <a:avLst/>
          </a:prstGeom>
          <a:noFill/>
        </p:spPr>
        <p:txBody>
          <a:bodyPr wrap="square" rtlCol="0">
            <a:spAutoFit/>
          </a:bodyPr>
          <a:lstStyle/>
          <a:p>
            <a:r>
              <a:rPr lang="en-US" sz="2800" b="1" dirty="0">
                <a:solidFill>
                  <a:schemeClr val="bg1">
                    <a:lumMod val="50000"/>
                  </a:schemeClr>
                </a:solidFill>
              </a:rPr>
              <a:t>$17.2 billion</a:t>
            </a:r>
          </a:p>
        </p:txBody>
      </p:sp>
      <p:sp>
        <p:nvSpPr>
          <p:cNvPr id="8" name="TextBox 7"/>
          <p:cNvSpPr txBox="1"/>
          <p:nvPr/>
        </p:nvSpPr>
        <p:spPr>
          <a:xfrm>
            <a:off x="1600200" y="6344735"/>
            <a:ext cx="6459482" cy="369332"/>
          </a:xfrm>
          <a:prstGeom prst="rect">
            <a:avLst/>
          </a:prstGeom>
          <a:noFill/>
        </p:spPr>
        <p:txBody>
          <a:bodyPr wrap="square" rtlCol="0">
            <a:spAutoFit/>
          </a:bodyPr>
          <a:lstStyle/>
          <a:p>
            <a:r>
              <a:rPr lang="en-US" i="1" dirty="0">
                <a:solidFill>
                  <a:schemeClr val="bg1">
                    <a:lumMod val="50000"/>
                  </a:schemeClr>
                </a:solidFill>
              </a:rPr>
              <a:t>March 2023 Legislative Council Forecast for FY2021-22</a:t>
            </a:r>
          </a:p>
        </p:txBody>
      </p:sp>
      <p:pic>
        <p:nvPicPr>
          <p:cNvPr id="10" name="Picture 9">
            <a:extLst>
              <a:ext uri="{FF2B5EF4-FFF2-40B4-BE49-F238E27FC236}">
                <a16:creationId xmlns:a16="http://schemas.microsoft.com/office/drawing/2014/main" id="{7F9E4895-A977-4543-B9D4-29AEF045A7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3230" y="6172200"/>
            <a:ext cx="1908570" cy="558740"/>
          </a:xfrm>
          <a:prstGeom prst="rect">
            <a:avLst/>
          </a:prstGeom>
        </p:spPr>
      </p:pic>
    </p:spTree>
    <p:extLst>
      <p:ext uri="{BB962C8B-B14F-4D97-AF65-F5344CB8AC3E}">
        <p14:creationId xmlns:p14="http://schemas.microsoft.com/office/powerpoint/2010/main" val="709803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ACBFEF-18C6-D8C0-D53C-BC4FA6CC22F8}"/>
              </a:ext>
            </a:extLst>
          </p:cNvPr>
          <p:cNvPicPr>
            <a:picLocks noChangeAspect="1"/>
          </p:cNvPicPr>
          <p:nvPr/>
        </p:nvPicPr>
        <p:blipFill>
          <a:blip r:embed="rId2"/>
          <a:stretch>
            <a:fillRect/>
          </a:stretch>
        </p:blipFill>
        <p:spPr>
          <a:xfrm>
            <a:off x="1451114" y="267301"/>
            <a:ext cx="8905660" cy="6323397"/>
          </a:xfrm>
          <a:prstGeom prst="rect">
            <a:avLst/>
          </a:prstGeom>
        </p:spPr>
      </p:pic>
    </p:spTree>
    <p:extLst>
      <p:ext uri="{BB962C8B-B14F-4D97-AF65-F5344CB8AC3E}">
        <p14:creationId xmlns:p14="http://schemas.microsoft.com/office/powerpoint/2010/main" val="1156447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Brace 4">
            <a:extLst>
              <a:ext uri="{FF2B5EF4-FFF2-40B4-BE49-F238E27FC236}">
                <a16:creationId xmlns:a16="http://schemas.microsoft.com/office/drawing/2014/main" id="{456C98A2-289F-D53C-5664-18B3FBCE73D0}"/>
              </a:ext>
            </a:extLst>
          </p:cNvPr>
          <p:cNvSpPr/>
          <p:nvPr/>
        </p:nvSpPr>
        <p:spPr>
          <a:xfrm>
            <a:off x="9190297" y="2199190"/>
            <a:ext cx="358816" cy="1229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BB845263-05E7-56E3-3BC8-8FE515CDBF01}"/>
              </a:ext>
            </a:extLst>
          </p:cNvPr>
          <p:cNvPicPr>
            <a:picLocks noChangeAspect="1"/>
          </p:cNvPicPr>
          <p:nvPr/>
        </p:nvPicPr>
        <p:blipFill>
          <a:blip r:embed="rId2"/>
          <a:stretch>
            <a:fillRect/>
          </a:stretch>
        </p:blipFill>
        <p:spPr>
          <a:xfrm>
            <a:off x="1471015" y="782316"/>
            <a:ext cx="9008805" cy="5444030"/>
          </a:xfrm>
          <a:prstGeom prst="rect">
            <a:avLst/>
          </a:prstGeom>
        </p:spPr>
      </p:pic>
    </p:spTree>
    <p:extLst>
      <p:ext uri="{BB962C8B-B14F-4D97-AF65-F5344CB8AC3E}">
        <p14:creationId xmlns:p14="http://schemas.microsoft.com/office/powerpoint/2010/main" val="1462794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964512-D696-9F3E-85E0-3A07AEA2DD66}"/>
              </a:ext>
            </a:extLst>
          </p:cNvPr>
          <p:cNvPicPr>
            <a:picLocks noChangeAspect="1"/>
          </p:cNvPicPr>
          <p:nvPr/>
        </p:nvPicPr>
        <p:blipFill>
          <a:blip r:embed="rId2"/>
          <a:stretch>
            <a:fillRect/>
          </a:stretch>
        </p:blipFill>
        <p:spPr>
          <a:xfrm>
            <a:off x="286026" y="1811855"/>
            <a:ext cx="11127130" cy="4211632"/>
          </a:xfrm>
          <a:prstGeom prst="rect">
            <a:avLst/>
          </a:prstGeom>
        </p:spPr>
      </p:pic>
      <p:sp>
        <p:nvSpPr>
          <p:cNvPr id="2" name="Title 1">
            <a:extLst>
              <a:ext uri="{FF2B5EF4-FFF2-40B4-BE49-F238E27FC236}">
                <a16:creationId xmlns:a16="http://schemas.microsoft.com/office/drawing/2014/main" id="{50580E37-B4D4-A936-3781-11CDD20A651C}"/>
              </a:ext>
            </a:extLst>
          </p:cNvPr>
          <p:cNvSpPr>
            <a:spLocks noGrp="1"/>
          </p:cNvSpPr>
          <p:nvPr>
            <p:ph type="title"/>
          </p:nvPr>
        </p:nvSpPr>
        <p:spPr>
          <a:xfrm>
            <a:off x="895058" y="218961"/>
            <a:ext cx="10215272" cy="1325563"/>
          </a:xfrm>
        </p:spPr>
        <p:txBody>
          <a:bodyPr>
            <a:noAutofit/>
          </a:bodyPr>
          <a:lstStyle/>
          <a:p>
            <a:r>
              <a:rPr lang="en-US" sz="6600" b="1" dirty="0">
                <a:solidFill>
                  <a:srgbClr val="456FA1"/>
                </a:solidFill>
              </a:rPr>
              <a:t>What about the 2024 Ballot?</a:t>
            </a:r>
          </a:p>
        </p:txBody>
      </p:sp>
    </p:spTree>
    <p:extLst>
      <p:ext uri="{BB962C8B-B14F-4D97-AF65-F5344CB8AC3E}">
        <p14:creationId xmlns:p14="http://schemas.microsoft.com/office/powerpoint/2010/main" val="3164287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on a table&#10;&#10;Description automatically generated">
            <a:extLst>
              <a:ext uri="{FF2B5EF4-FFF2-40B4-BE49-F238E27FC236}">
                <a16:creationId xmlns:a16="http://schemas.microsoft.com/office/drawing/2014/main" id="{AACAE496-A18A-4007-728E-FCB12933B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87251">
            <a:off x="522568" y="498168"/>
            <a:ext cx="6130725" cy="4598044"/>
          </a:xfrm>
          <a:prstGeom prst="rect">
            <a:avLst/>
          </a:prstGeom>
        </p:spPr>
      </p:pic>
      <p:pic>
        <p:nvPicPr>
          <p:cNvPr id="7" name="Picture 6" descr="A person holding a book open&#10;&#10;Description automatically generated">
            <a:extLst>
              <a:ext uri="{FF2B5EF4-FFF2-40B4-BE49-F238E27FC236}">
                <a16:creationId xmlns:a16="http://schemas.microsoft.com/office/drawing/2014/main" id="{A79F6D80-9E07-0B55-2625-6108D6E55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49577">
            <a:off x="7150154" y="259870"/>
            <a:ext cx="3468725" cy="2601543"/>
          </a:xfrm>
          <a:prstGeom prst="rect">
            <a:avLst/>
          </a:prstGeom>
        </p:spPr>
      </p:pic>
      <p:pic>
        <p:nvPicPr>
          <p:cNvPr id="9" name="Picture 8" descr="An open book with a cartoon&#10;&#10;Description automatically generated">
            <a:extLst>
              <a:ext uri="{FF2B5EF4-FFF2-40B4-BE49-F238E27FC236}">
                <a16:creationId xmlns:a16="http://schemas.microsoft.com/office/drawing/2014/main" id="{864B573C-1865-EEE6-2F8B-5A2B4BA93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957" y="3220656"/>
            <a:ext cx="4525701" cy="3394276"/>
          </a:xfrm>
          <a:prstGeom prst="rect">
            <a:avLst/>
          </a:prstGeom>
        </p:spPr>
      </p:pic>
    </p:spTree>
    <p:extLst>
      <p:ext uri="{BB962C8B-B14F-4D97-AF65-F5344CB8AC3E}">
        <p14:creationId xmlns:p14="http://schemas.microsoft.com/office/powerpoint/2010/main" val="362281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D3A2-FE71-4A41-8789-7936A3E383AD}"/>
              </a:ext>
            </a:extLst>
          </p:cNvPr>
          <p:cNvSpPr>
            <a:spLocks noGrp="1"/>
          </p:cNvSpPr>
          <p:nvPr>
            <p:ph type="title"/>
          </p:nvPr>
        </p:nvSpPr>
        <p:spPr/>
        <p:txBody>
          <a:bodyPr>
            <a:normAutofit/>
          </a:bodyPr>
          <a:lstStyle/>
          <a:p>
            <a:r>
              <a:rPr lang="en-US" dirty="0"/>
              <a:t>Why is milk sold in rectangular containers while soda and beer are sold in round?</a:t>
            </a:r>
          </a:p>
        </p:txBody>
      </p:sp>
      <p:pic>
        <p:nvPicPr>
          <p:cNvPr id="5" name="Picture 4" descr="A picture containing building, artifact, brick&#10;&#10;Description automatically generated">
            <a:extLst>
              <a:ext uri="{FF2B5EF4-FFF2-40B4-BE49-F238E27FC236}">
                <a16:creationId xmlns:a16="http://schemas.microsoft.com/office/drawing/2014/main" id="{85469E9D-D979-4DA5-8540-53DA34229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447" y="2185209"/>
            <a:ext cx="4225186" cy="3962400"/>
          </a:xfrm>
          <a:prstGeom prst="rect">
            <a:avLst/>
          </a:prstGeom>
        </p:spPr>
      </p:pic>
      <p:pic>
        <p:nvPicPr>
          <p:cNvPr id="7" name="Picture 6" descr="A bottle of wine&#10;&#10;Description automatically generated">
            <a:extLst>
              <a:ext uri="{FF2B5EF4-FFF2-40B4-BE49-F238E27FC236}">
                <a16:creationId xmlns:a16="http://schemas.microsoft.com/office/drawing/2014/main" id="{6F175E18-BF89-4A30-9206-A2C0692E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363" y="2099484"/>
            <a:ext cx="4048125" cy="4048125"/>
          </a:xfrm>
          <a:prstGeom prst="rect">
            <a:avLst/>
          </a:prstGeom>
        </p:spPr>
      </p:pic>
    </p:spTree>
    <p:extLst>
      <p:ext uri="{BB962C8B-B14F-4D97-AF65-F5344CB8AC3E}">
        <p14:creationId xmlns:p14="http://schemas.microsoft.com/office/powerpoint/2010/main" val="2922053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A6C1F2-427B-7A9E-EB29-95C52ABA10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6739" y="532865"/>
            <a:ext cx="9198787" cy="5792269"/>
          </a:xfrm>
        </p:spPr>
      </p:pic>
    </p:spTree>
    <p:extLst>
      <p:ext uri="{BB962C8B-B14F-4D97-AF65-F5344CB8AC3E}">
        <p14:creationId xmlns:p14="http://schemas.microsoft.com/office/powerpoint/2010/main" val="1934789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1294F8-D34B-5718-5C57-0EF9EE28788C}"/>
              </a:ext>
            </a:extLst>
          </p:cNvPr>
          <p:cNvSpPr>
            <a:spLocks noGrp="1"/>
          </p:cNvSpPr>
          <p:nvPr>
            <p:ph idx="1"/>
          </p:nvPr>
        </p:nvSpPr>
        <p:spPr>
          <a:xfrm>
            <a:off x="498120" y="1473717"/>
            <a:ext cx="5031973" cy="2124248"/>
          </a:xfrm>
        </p:spPr>
        <p:txBody>
          <a:bodyPr>
            <a:normAutofit/>
          </a:bodyPr>
          <a:lstStyle/>
          <a:p>
            <a:pPr marL="0" indent="0">
              <a:buNone/>
            </a:pPr>
            <a:r>
              <a:rPr lang="en-US" sz="3200" b="1" dirty="0">
                <a:effectLst/>
                <a:latin typeface="Calibri" panose="020F0502020204030204" pitchFamily="34" charset="0"/>
                <a:ea typeface="Times New Roman" panose="02020603050405020304" pitchFamily="18" charset="0"/>
                <a:cs typeface="Calibri" panose="020F0502020204030204" pitchFamily="34" charset="0"/>
              </a:rPr>
              <a:t>moral hazard: </a:t>
            </a:r>
            <a:r>
              <a:rPr lang="en-US" dirty="0">
                <a:effectLst/>
                <a:latin typeface="Calibri" panose="020F0502020204030204" pitchFamily="34" charset="0"/>
                <a:ea typeface="Times New Roman" panose="02020603050405020304" pitchFamily="18" charset="0"/>
                <a:cs typeface="Calibri" panose="020F0502020204030204" pitchFamily="34" charset="0"/>
              </a:rPr>
              <a:t>used to describe a correlation between the incidence of the insured event and the possession of insurance for that event. </a:t>
            </a:r>
            <a:endParaRPr lang="en-US"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3F79903D-4D3E-860F-0435-845F7646E263}"/>
              </a:ext>
            </a:extLst>
          </p:cNvPr>
          <p:cNvSpPr txBox="1"/>
          <p:nvPr/>
        </p:nvSpPr>
        <p:spPr>
          <a:xfrm>
            <a:off x="702906" y="272678"/>
            <a:ext cx="10786188" cy="646331"/>
          </a:xfrm>
          <a:prstGeom prst="rect">
            <a:avLst/>
          </a:prstGeom>
          <a:noFill/>
        </p:spPr>
        <p:txBody>
          <a:bodyPr wrap="square" rtlCol="0">
            <a:spAutoFit/>
          </a:bodyPr>
          <a:lstStyle/>
          <a:p>
            <a:r>
              <a:rPr lang="en-US" sz="3600" dirty="0"/>
              <a:t>The Book’s Goal: Lead with the </a:t>
            </a:r>
            <a:r>
              <a:rPr lang="en-US" sz="3600" i="1" dirty="0"/>
              <a:t>In-Other-Words Words</a:t>
            </a:r>
          </a:p>
        </p:txBody>
      </p:sp>
      <p:pic>
        <p:nvPicPr>
          <p:cNvPr id="6" name="Picture 5" descr="Cartoon of a person standing next to a sign with a person in a hat and a person in a dress and a person in a hat and a person in a hat and a person in a dress&#10;&#10;Description automatically generated">
            <a:extLst>
              <a:ext uri="{FF2B5EF4-FFF2-40B4-BE49-F238E27FC236}">
                <a16:creationId xmlns:a16="http://schemas.microsoft.com/office/drawing/2014/main" id="{21DAA495-EC9D-F736-482F-080CB6CA9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119" y="1473717"/>
            <a:ext cx="6304639" cy="4867890"/>
          </a:xfrm>
          <a:prstGeom prst="rect">
            <a:avLst/>
          </a:prstGeom>
        </p:spPr>
      </p:pic>
      <p:sp>
        <p:nvSpPr>
          <p:cNvPr id="7" name="Content Placeholder 2">
            <a:extLst>
              <a:ext uri="{FF2B5EF4-FFF2-40B4-BE49-F238E27FC236}">
                <a16:creationId xmlns:a16="http://schemas.microsoft.com/office/drawing/2014/main" id="{850B9D32-9EAD-0C8A-515D-6ECDFF9C4793}"/>
              </a:ext>
            </a:extLst>
          </p:cNvPr>
          <p:cNvSpPr txBox="1">
            <a:spLocks/>
          </p:cNvSpPr>
          <p:nvPr/>
        </p:nvSpPr>
        <p:spPr>
          <a:xfrm>
            <a:off x="385747" y="4015408"/>
            <a:ext cx="5031973" cy="194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In other words, people with fire insurance are more likely to burn down their house.</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909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t lying on a book&#10;&#10;Description automatically generated">
            <a:extLst>
              <a:ext uri="{FF2B5EF4-FFF2-40B4-BE49-F238E27FC236}">
                <a16:creationId xmlns:a16="http://schemas.microsoft.com/office/drawing/2014/main" id="{D9F349FD-361F-DE28-7278-A7A35B72D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09107" y="857250"/>
            <a:ext cx="6858000" cy="5143500"/>
          </a:xfrm>
          <a:prstGeom prst="rect">
            <a:avLst/>
          </a:prstGeom>
        </p:spPr>
      </p:pic>
      <p:grpSp>
        <p:nvGrpSpPr>
          <p:cNvPr id="10" name="Group 9">
            <a:extLst>
              <a:ext uri="{FF2B5EF4-FFF2-40B4-BE49-F238E27FC236}">
                <a16:creationId xmlns:a16="http://schemas.microsoft.com/office/drawing/2014/main" id="{7BE94506-C192-9BEF-7476-DB0EBFE8AD57}"/>
              </a:ext>
            </a:extLst>
          </p:cNvPr>
          <p:cNvGrpSpPr/>
          <p:nvPr/>
        </p:nvGrpSpPr>
        <p:grpSpPr>
          <a:xfrm>
            <a:off x="6817276" y="76692"/>
            <a:ext cx="4816734" cy="1959428"/>
            <a:chOff x="6547952" y="401217"/>
            <a:chExt cx="4816734" cy="1959428"/>
          </a:xfrm>
        </p:grpSpPr>
        <p:sp>
          <p:nvSpPr>
            <p:cNvPr id="9" name="Speech Bubble: Oval 8">
              <a:extLst>
                <a:ext uri="{FF2B5EF4-FFF2-40B4-BE49-F238E27FC236}">
                  <a16:creationId xmlns:a16="http://schemas.microsoft.com/office/drawing/2014/main" id="{EAB427B1-07B1-D967-3E3E-EB3242493A8F}"/>
                </a:ext>
              </a:extLst>
            </p:cNvPr>
            <p:cNvSpPr/>
            <p:nvPr/>
          </p:nvSpPr>
          <p:spPr>
            <a:xfrm>
              <a:off x="6547952" y="401217"/>
              <a:ext cx="4816734" cy="1959428"/>
            </a:xfrm>
            <a:prstGeom prst="wedgeEllipseCallout">
              <a:avLst/>
            </a:prstGeom>
            <a:solidFill>
              <a:srgbClr val="F7D6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AA9E5B1-737F-9617-67F4-AB02BBEDDE03}"/>
                </a:ext>
              </a:extLst>
            </p:cNvPr>
            <p:cNvSpPr txBox="1"/>
            <p:nvPr/>
          </p:nvSpPr>
          <p:spPr>
            <a:xfrm>
              <a:off x="6706572" y="1007048"/>
              <a:ext cx="4532928" cy="523220"/>
            </a:xfrm>
            <a:prstGeom prst="rect">
              <a:avLst/>
            </a:prstGeom>
            <a:noFill/>
          </p:spPr>
          <p:txBody>
            <a:bodyPr wrap="square" rtlCol="0">
              <a:spAutoFit/>
            </a:bodyPr>
            <a:lstStyle/>
            <a:p>
              <a:r>
                <a:rPr lang="en-US" sz="2800" dirty="0"/>
                <a:t>“Economics by </a:t>
              </a:r>
              <a:r>
                <a:rPr lang="en-US" sz="2800" dirty="0" err="1"/>
                <a:t>Os</a:t>
              </a:r>
              <a:r>
                <a:rPr lang="en-US" sz="2800" dirty="0"/>
                <a:t>-meow-sis”</a:t>
              </a:r>
            </a:p>
          </p:txBody>
        </p:sp>
      </p:grpSp>
      <p:grpSp>
        <p:nvGrpSpPr>
          <p:cNvPr id="11" name="Group 10">
            <a:extLst>
              <a:ext uri="{FF2B5EF4-FFF2-40B4-BE49-F238E27FC236}">
                <a16:creationId xmlns:a16="http://schemas.microsoft.com/office/drawing/2014/main" id="{3ED287A2-A749-4FEF-18FE-28B76C7FB06B}"/>
              </a:ext>
            </a:extLst>
          </p:cNvPr>
          <p:cNvGrpSpPr/>
          <p:nvPr/>
        </p:nvGrpSpPr>
        <p:grpSpPr>
          <a:xfrm flipH="1">
            <a:off x="108392" y="991610"/>
            <a:ext cx="3579460" cy="1959428"/>
            <a:chOff x="5957713" y="401217"/>
            <a:chExt cx="5406973" cy="1959428"/>
          </a:xfrm>
        </p:grpSpPr>
        <p:sp>
          <p:nvSpPr>
            <p:cNvPr id="12" name="Speech Bubble: Oval 11">
              <a:extLst>
                <a:ext uri="{FF2B5EF4-FFF2-40B4-BE49-F238E27FC236}">
                  <a16:creationId xmlns:a16="http://schemas.microsoft.com/office/drawing/2014/main" id="{E5416BAD-6DE4-2257-72E6-467D4440C413}"/>
                </a:ext>
              </a:extLst>
            </p:cNvPr>
            <p:cNvSpPr/>
            <p:nvPr/>
          </p:nvSpPr>
          <p:spPr>
            <a:xfrm>
              <a:off x="6547952" y="401217"/>
              <a:ext cx="4816734" cy="1959428"/>
            </a:xfrm>
            <a:prstGeom prst="wedgeEllipseCallout">
              <a:avLst/>
            </a:prstGeom>
            <a:solidFill>
              <a:srgbClr val="F7D6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6304F96-C668-1F40-2E05-8CBE57A9CD84}"/>
                </a:ext>
              </a:extLst>
            </p:cNvPr>
            <p:cNvSpPr txBox="1"/>
            <p:nvPr/>
          </p:nvSpPr>
          <p:spPr>
            <a:xfrm>
              <a:off x="5957713" y="567197"/>
              <a:ext cx="4532927" cy="1384995"/>
            </a:xfrm>
            <a:prstGeom prst="rect">
              <a:avLst/>
            </a:prstGeom>
            <a:noFill/>
          </p:spPr>
          <p:txBody>
            <a:bodyPr wrap="square" rtlCol="0">
              <a:spAutoFit/>
            </a:bodyPr>
            <a:lstStyle/>
            <a:p>
              <a:r>
                <a:rPr lang="en-US" sz="2800" dirty="0"/>
                <a:t>“Talk about </a:t>
              </a:r>
            </a:p>
            <a:p>
              <a:r>
                <a:rPr lang="en-US" sz="2800" dirty="0"/>
                <a:t>  Purr-</a:t>
              </a:r>
              <a:r>
                <a:rPr lang="en-US" sz="2800" dirty="0" err="1"/>
                <a:t>fect</a:t>
              </a:r>
              <a:r>
                <a:rPr lang="en-US" sz="2800" dirty="0"/>
                <a:t> Competition”</a:t>
              </a:r>
            </a:p>
          </p:txBody>
        </p:sp>
      </p:grpSp>
      <p:grpSp>
        <p:nvGrpSpPr>
          <p:cNvPr id="14" name="Group 13">
            <a:extLst>
              <a:ext uri="{FF2B5EF4-FFF2-40B4-BE49-F238E27FC236}">
                <a16:creationId xmlns:a16="http://schemas.microsoft.com/office/drawing/2014/main" id="{6FB1488C-0142-5378-76D2-1C090E97D90E}"/>
              </a:ext>
            </a:extLst>
          </p:cNvPr>
          <p:cNvGrpSpPr/>
          <p:nvPr/>
        </p:nvGrpSpPr>
        <p:grpSpPr>
          <a:xfrm>
            <a:off x="7078533" y="3657600"/>
            <a:ext cx="3650557" cy="2635875"/>
            <a:chOff x="6547952" y="401217"/>
            <a:chExt cx="5004960" cy="1959428"/>
          </a:xfrm>
        </p:grpSpPr>
        <p:sp>
          <p:nvSpPr>
            <p:cNvPr id="15" name="Speech Bubble: Oval 14">
              <a:extLst>
                <a:ext uri="{FF2B5EF4-FFF2-40B4-BE49-F238E27FC236}">
                  <a16:creationId xmlns:a16="http://schemas.microsoft.com/office/drawing/2014/main" id="{56CACE62-6B35-BD49-B879-7C3E46057B6D}"/>
                </a:ext>
              </a:extLst>
            </p:cNvPr>
            <p:cNvSpPr/>
            <p:nvPr/>
          </p:nvSpPr>
          <p:spPr>
            <a:xfrm>
              <a:off x="6547952" y="401217"/>
              <a:ext cx="4816734" cy="1959428"/>
            </a:xfrm>
            <a:prstGeom prst="wedgeEllipseCallout">
              <a:avLst/>
            </a:prstGeom>
            <a:solidFill>
              <a:srgbClr val="F7D6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9E3600-2D47-19D0-47F7-CBE4C29495C0}"/>
                </a:ext>
              </a:extLst>
            </p:cNvPr>
            <p:cNvSpPr txBox="1"/>
            <p:nvPr/>
          </p:nvSpPr>
          <p:spPr>
            <a:xfrm>
              <a:off x="7019985" y="903877"/>
              <a:ext cx="4532927" cy="1029562"/>
            </a:xfrm>
            <a:prstGeom prst="rect">
              <a:avLst/>
            </a:prstGeom>
            <a:noFill/>
          </p:spPr>
          <p:txBody>
            <a:bodyPr wrap="square" rtlCol="0">
              <a:spAutoFit/>
            </a:bodyPr>
            <a:lstStyle/>
            <a:p>
              <a:r>
                <a:rPr lang="en-US" sz="2800" dirty="0"/>
                <a:t>“I thought you said     ‘lazy-faire’”</a:t>
              </a:r>
            </a:p>
            <a:p>
              <a:endParaRPr lang="en-US" sz="2800" dirty="0"/>
            </a:p>
          </p:txBody>
        </p:sp>
      </p:grpSp>
    </p:spTree>
    <p:extLst>
      <p:ext uri="{BB962C8B-B14F-4D97-AF65-F5344CB8AC3E}">
        <p14:creationId xmlns:p14="http://schemas.microsoft.com/office/powerpoint/2010/main" val="35828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5535" y="328328"/>
            <a:ext cx="8355724" cy="10947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solidFill>
                  <a:srgbClr val="7030A0"/>
                </a:solidFill>
              </a:rPr>
              <a:t>Questions?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572000"/>
            <a:ext cx="5562600" cy="1628470"/>
          </a:xfrm>
          <a:prstGeom prst="rect">
            <a:avLst/>
          </a:prstGeom>
        </p:spPr>
      </p:pic>
      <p:sp>
        <p:nvSpPr>
          <p:cNvPr id="2" name="TextBox 1">
            <a:extLst>
              <a:ext uri="{FF2B5EF4-FFF2-40B4-BE49-F238E27FC236}">
                <a16:creationId xmlns:a16="http://schemas.microsoft.com/office/drawing/2014/main" id="{7F72BF17-9B5F-240D-57DA-0C4946BBC378}"/>
              </a:ext>
            </a:extLst>
          </p:cNvPr>
          <p:cNvSpPr txBox="1"/>
          <p:nvPr/>
        </p:nvSpPr>
        <p:spPr>
          <a:xfrm>
            <a:off x="4030826" y="2381939"/>
            <a:ext cx="3918856" cy="830997"/>
          </a:xfrm>
          <a:prstGeom prst="rect">
            <a:avLst/>
          </a:prstGeom>
          <a:noFill/>
        </p:spPr>
        <p:txBody>
          <a:bodyPr wrap="square" rtlCol="0">
            <a:spAutoFit/>
          </a:bodyPr>
          <a:lstStyle/>
          <a:p>
            <a:r>
              <a:rPr lang="en-US" sz="2400" dirty="0">
                <a:solidFill>
                  <a:srgbClr val="456FA1"/>
                </a:solidFill>
              </a:rPr>
              <a:t>Christopher Stiffler</a:t>
            </a:r>
          </a:p>
          <a:p>
            <a:r>
              <a:rPr lang="en-US" sz="2400" dirty="0">
                <a:solidFill>
                  <a:srgbClr val="456FA1"/>
                </a:solidFill>
              </a:rPr>
              <a:t>Stiffler@coloradofiscal.org</a:t>
            </a:r>
          </a:p>
        </p:txBody>
      </p:sp>
    </p:spTree>
    <p:extLst>
      <p:ext uri="{BB962C8B-B14F-4D97-AF65-F5344CB8AC3E}">
        <p14:creationId xmlns:p14="http://schemas.microsoft.com/office/powerpoint/2010/main" val="75170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ABA913C-10FF-A4EA-B811-4CEE94A2E4B0}"/>
              </a:ext>
            </a:extLst>
          </p:cNvPr>
          <p:cNvGraphicFramePr>
            <a:graphicFrameLocks/>
          </p:cNvGraphicFramePr>
          <p:nvPr>
            <p:extLst>
              <p:ext uri="{D42A27DB-BD31-4B8C-83A1-F6EECF244321}">
                <p14:modId xmlns:p14="http://schemas.microsoft.com/office/powerpoint/2010/main" val="2923966833"/>
              </p:ext>
            </p:extLst>
          </p:nvPr>
        </p:nvGraphicFramePr>
        <p:xfrm>
          <a:off x="1501775" y="428625"/>
          <a:ext cx="8731250" cy="52387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C9BCC2C-47B3-66B0-7A6E-D13B331BE7E7}"/>
              </a:ext>
            </a:extLst>
          </p:cNvPr>
          <p:cNvSpPr txBox="1"/>
          <p:nvPr/>
        </p:nvSpPr>
        <p:spPr>
          <a:xfrm>
            <a:off x="8358285" y="428625"/>
            <a:ext cx="1476375" cy="369332"/>
          </a:xfrm>
          <a:prstGeom prst="rect">
            <a:avLst/>
          </a:prstGeom>
          <a:noFill/>
        </p:spPr>
        <p:txBody>
          <a:bodyPr wrap="square" rtlCol="0">
            <a:spAutoFit/>
          </a:bodyPr>
          <a:lstStyle/>
          <a:p>
            <a:r>
              <a:rPr lang="en-US" b="1" dirty="0">
                <a:solidFill>
                  <a:srgbClr val="456FA1"/>
                </a:solidFill>
              </a:rPr>
              <a:t>May 2022</a:t>
            </a:r>
          </a:p>
        </p:txBody>
      </p:sp>
      <p:cxnSp>
        <p:nvCxnSpPr>
          <p:cNvPr id="7" name="Straight Arrow Connector 6">
            <a:extLst>
              <a:ext uri="{FF2B5EF4-FFF2-40B4-BE49-F238E27FC236}">
                <a16:creationId xmlns:a16="http://schemas.microsoft.com/office/drawing/2014/main" id="{584A90C1-7F4D-1004-3B16-23992A1A1E2F}"/>
              </a:ext>
            </a:extLst>
          </p:cNvPr>
          <p:cNvCxnSpPr/>
          <p:nvPr/>
        </p:nvCxnSpPr>
        <p:spPr>
          <a:xfrm>
            <a:off x="8434873" y="797957"/>
            <a:ext cx="0" cy="51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DC79D2F-F7E2-A227-2990-0AF8311AC4B4}"/>
              </a:ext>
            </a:extLst>
          </p:cNvPr>
          <p:cNvSpPr/>
          <p:nvPr/>
        </p:nvSpPr>
        <p:spPr>
          <a:xfrm>
            <a:off x="6484777" y="797957"/>
            <a:ext cx="2034072" cy="3708729"/>
          </a:xfrm>
          <a:prstGeom prst="rect">
            <a:avLst/>
          </a:prstGeom>
          <a:solidFill>
            <a:srgbClr val="D9D9D9">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6BE4919-579E-C733-6C6F-AE0BE1B99D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230" y="6172200"/>
            <a:ext cx="1908570" cy="558740"/>
          </a:xfrm>
          <a:prstGeom prst="rect">
            <a:avLst/>
          </a:prstGeom>
        </p:spPr>
      </p:pic>
    </p:spTree>
    <p:extLst>
      <p:ext uri="{BB962C8B-B14F-4D97-AF65-F5344CB8AC3E}">
        <p14:creationId xmlns:p14="http://schemas.microsoft.com/office/powerpoint/2010/main" val="3735258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211376-C3C8-8346-5896-997E59DC02EA}"/>
              </a:ext>
            </a:extLst>
          </p:cNvPr>
          <p:cNvPicPr>
            <a:picLocks noChangeAspect="1"/>
          </p:cNvPicPr>
          <p:nvPr/>
        </p:nvPicPr>
        <p:blipFill>
          <a:blip r:embed="rId2"/>
          <a:stretch>
            <a:fillRect/>
          </a:stretch>
        </p:blipFill>
        <p:spPr>
          <a:xfrm>
            <a:off x="1257980" y="340190"/>
            <a:ext cx="7252625" cy="6003684"/>
          </a:xfrm>
          <a:prstGeom prst="rect">
            <a:avLst/>
          </a:prstGeom>
        </p:spPr>
      </p:pic>
      <p:pic>
        <p:nvPicPr>
          <p:cNvPr id="6" name="Picture 5">
            <a:extLst>
              <a:ext uri="{FF2B5EF4-FFF2-40B4-BE49-F238E27FC236}">
                <a16:creationId xmlns:a16="http://schemas.microsoft.com/office/drawing/2014/main" id="{2494A9F0-E68F-BFC7-8319-3C0AAE376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0098" y="5941191"/>
            <a:ext cx="2304804" cy="674739"/>
          </a:xfrm>
          <a:prstGeom prst="rect">
            <a:avLst/>
          </a:prstGeom>
        </p:spPr>
      </p:pic>
    </p:spTree>
    <p:extLst>
      <p:ext uri="{BB962C8B-B14F-4D97-AF65-F5344CB8AC3E}">
        <p14:creationId xmlns:p14="http://schemas.microsoft.com/office/powerpoint/2010/main" val="3980917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AABB-34F4-0831-BA9B-A35D6F1C3426}"/>
              </a:ext>
            </a:extLst>
          </p:cNvPr>
          <p:cNvSpPr>
            <a:spLocks noGrp="1"/>
          </p:cNvSpPr>
          <p:nvPr>
            <p:ph type="title"/>
          </p:nvPr>
        </p:nvSpPr>
        <p:spPr>
          <a:xfrm>
            <a:off x="838200" y="142678"/>
            <a:ext cx="10515600" cy="1325563"/>
          </a:xfrm>
        </p:spPr>
        <p:txBody>
          <a:bodyPr/>
          <a:lstStyle/>
          <a:p>
            <a:pPr algn="ctr"/>
            <a:r>
              <a:rPr lang="en-US" dirty="0">
                <a:solidFill>
                  <a:srgbClr val="456FA1"/>
                </a:solidFill>
              </a:rPr>
              <a:t>Prop HH (Chris Notes)</a:t>
            </a:r>
          </a:p>
        </p:txBody>
      </p:sp>
      <p:sp>
        <p:nvSpPr>
          <p:cNvPr id="3" name="Content Placeholder 2">
            <a:extLst>
              <a:ext uri="{FF2B5EF4-FFF2-40B4-BE49-F238E27FC236}">
                <a16:creationId xmlns:a16="http://schemas.microsoft.com/office/drawing/2014/main" id="{75CA7869-00E4-349C-4DD6-10BCD9ACC331}"/>
              </a:ext>
            </a:extLst>
          </p:cNvPr>
          <p:cNvSpPr>
            <a:spLocks noGrp="1"/>
          </p:cNvSpPr>
          <p:nvPr>
            <p:ph idx="1"/>
          </p:nvPr>
        </p:nvSpPr>
        <p:spPr>
          <a:xfrm>
            <a:off x="710879" y="1593409"/>
            <a:ext cx="10748058" cy="4351338"/>
          </a:xfrm>
        </p:spPr>
        <p:txBody>
          <a:bodyPr>
            <a:normAutofit/>
          </a:bodyPr>
          <a:lstStyle/>
          <a:p>
            <a:r>
              <a:rPr lang="en-US" b="1" dirty="0">
                <a:solidFill>
                  <a:srgbClr val="456FA1"/>
                </a:solidFill>
              </a:rPr>
              <a:t>Provides Property Tax relief </a:t>
            </a:r>
            <a:r>
              <a:rPr lang="en-US" dirty="0"/>
              <a:t>(by lowering assessment rates and exempting some market value)</a:t>
            </a:r>
          </a:p>
          <a:p>
            <a:r>
              <a:rPr lang="en-US" b="1" dirty="0">
                <a:solidFill>
                  <a:srgbClr val="456FA1"/>
                </a:solidFill>
              </a:rPr>
              <a:t>Changes the revenue cap </a:t>
            </a:r>
            <a:r>
              <a:rPr lang="en-US" dirty="0"/>
              <a:t>(allows cap to grow by an extra 1%)</a:t>
            </a:r>
          </a:p>
          <a:p>
            <a:pPr lvl="1"/>
            <a:r>
              <a:rPr lang="en-US" b="1" dirty="0">
                <a:solidFill>
                  <a:srgbClr val="456FA1"/>
                </a:solidFill>
              </a:rPr>
              <a:t>Reimburses some local governments</a:t>
            </a:r>
          </a:p>
          <a:p>
            <a:pPr lvl="1"/>
            <a:r>
              <a:rPr lang="en-US" b="1" dirty="0">
                <a:solidFill>
                  <a:srgbClr val="456FA1"/>
                </a:solidFill>
              </a:rPr>
              <a:t>More money dedicated to schools</a:t>
            </a:r>
            <a:endParaRPr lang="en-US" dirty="0"/>
          </a:p>
          <a:p>
            <a:pPr lvl="1"/>
            <a:r>
              <a:rPr lang="en-US" b="1" dirty="0">
                <a:solidFill>
                  <a:srgbClr val="456FA1"/>
                </a:solidFill>
              </a:rPr>
              <a:t>More money for affordable housing</a:t>
            </a:r>
          </a:p>
          <a:p>
            <a:r>
              <a:rPr lang="en-US" b="1" dirty="0">
                <a:solidFill>
                  <a:srgbClr val="456FA1"/>
                </a:solidFill>
              </a:rPr>
              <a:t>Creates limit on local property tax collection</a:t>
            </a:r>
          </a:p>
          <a:p>
            <a:r>
              <a:rPr lang="en-US" b="1" dirty="0">
                <a:solidFill>
                  <a:srgbClr val="456FA1"/>
                </a:solidFill>
              </a:rPr>
              <a:t>Creates Property Tax Break for those who lost Homestead Exemption</a:t>
            </a:r>
            <a:endParaRPr lang="en-US" dirty="0"/>
          </a:p>
        </p:txBody>
      </p:sp>
      <p:pic>
        <p:nvPicPr>
          <p:cNvPr id="4" name="Picture 3">
            <a:extLst>
              <a:ext uri="{FF2B5EF4-FFF2-40B4-BE49-F238E27FC236}">
                <a16:creationId xmlns:a16="http://schemas.microsoft.com/office/drawing/2014/main" id="{86402D15-57CA-88FE-3366-AE99B2BC2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429" y="6040583"/>
            <a:ext cx="2304804" cy="674739"/>
          </a:xfrm>
          <a:prstGeom prst="rect">
            <a:avLst/>
          </a:prstGeom>
        </p:spPr>
      </p:pic>
    </p:spTree>
    <p:extLst>
      <p:ext uri="{BB962C8B-B14F-4D97-AF65-F5344CB8AC3E}">
        <p14:creationId xmlns:p14="http://schemas.microsoft.com/office/powerpoint/2010/main" val="135291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AABB-34F4-0831-BA9B-A35D6F1C3426}"/>
              </a:ext>
            </a:extLst>
          </p:cNvPr>
          <p:cNvSpPr>
            <a:spLocks noGrp="1"/>
          </p:cNvSpPr>
          <p:nvPr>
            <p:ph type="title"/>
          </p:nvPr>
        </p:nvSpPr>
        <p:spPr/>
        <p:txBody>
          <a:bodyPr/>
          <a:lstStyle/>
          <a:p>
            <a:pPr algn="ctr"/>
            <a:r>
              <a:rPr lang="en-US" dirty="0">
                <a:solidFill>
                  <a:srgbClr val="456FA1"/>
                </a:solidFill>
              </a:rPr>
              <a:t>Prop HH (CFI Notes)</a:t>
            </a:r>
          </a:p>
        </p:txBody>
      </p:sp>
      <p:sp>
        <p:nvSpPr>
          <p:cNvPr id="3" name="Content Placeholder 2">
            <a:extLst>
              <a:ext uri="{FF2B5EF4-FFF2-40B4-BE49-F238E27FC236}">
                <a16:creationId xmlns:a16="http://schemas.microsoft.com/office/drawing/2014/main" id="{75CA7869-00E4-349C-4DD6-10BCD9ACC331}"/>
              </a:ext>
            </a:extLst>
          </p:cNvPr>
          <p:cNvSpPr>
            <a:spLocks noGrp="1"/>
          </p:cNvSpPr>
          <p:nvPr>
            <p:ph idx="1"/>
          </p:nvPr>
        </p:nvSpPr>
        <p:spPr>
          <a:xfrm>
            <a:off x="838200" y="1882775"/>
            <a:ext cx="10515600" cy="4351338"/>
          </a:xfrm>
        </p:spPr>
        <p:txBody>
          <a:bodyPr/>
          <a:lstStyle/>
          <a:p>
            <a:r>
              <a:rPr lang="en-US" dirty="0"/>
              <a:t>Gives Property Tax Cut by lowering assessment rates</a:t>
            </a:r>
          </a:p>
          <a:p>
            <a:r>
              <a:rPr lang="en-US" dirty="0"/>
              <a:t>Backfills some local governments</a:t>
            </a:r>
          </a:p>
          <a:p>
            <a:r>
              <a:rPr lang="en-US" dirty="0"/>
              <a:t>Allows state to keep more TABOR revenue by allowing revenue cap to growth by an extra 1%</a:t>
            </a:r>
          </a:p>
          <a:p>
            <a:endParaRPr lang="en-US" dirty="0"/>
          </a:p>
        </p:txBody>
      </p:sp>
      <p:pic>
        <p:nvPicPr>
          <p:cNvPr id="4" name="Picture 3">
            <a:extLst>
              <a:ext uri="{FF2B5EF4-FFF2-40B4-BE49-F238E27FC236}">
                <a16:creationId xmlns:a16="http://schemas.microsoft.com/office/drawing/2014/main" id="{86402D15-57CA-88FE-3366-AE99B2BC2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9429" y="6040583"/>
            <a:ext cx="2304804" cy="674739"/>
          </a:xfrm>
          <a:prstGeom prst="rect">
            <a:avLst/>
          </a:prstGeom>
        </p:spPr>
      </p:pic>
    </p:spTree>
    <p:extLst>
      <p:ext uri="{BB962C8B-B14F-4D97-AF65-F5344CB8AC3E}">
        <p14:creationId xmlns:p14="http://schemas.microsoft.com/office/powerpoint/2010/main" val="3390772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E7AC-A5BF-358C-9F13-C7D39EEC81FA}"/>
              </a:ext>
            </a:extLst>
          </p:cNvPr>
          <p:cNvSpPr>
            <a:spLocks noGrp="1"/>
          </p:cNvSpPr>
          <p:nvPr>
            <p:ph type="title"/>
          </p:nvPr>
        </p:nvSpPr>
        <p:spPr>
          <a:xfrm>
            <a:off x="838200" y="245855"/>
            <a:ext cx="10515600" cy="1145623"/>
          </a:xfrm>
        </p:spPr>
        <p:txBody>
          <a:bodyPr>
            <a:noAutofit/>
          </a:bodyPr>
          <a:lstStyle/>
          <a:p>
            <a:pPr algn="ctr"/>
            <a:r>
              <a:rPr lang="en-US" sz="3200" dirty="0">
                <a:solidFill>
                  <a:srgbClr val="456FA1"/>
                </a:solidFill>
              </a:rPr>
              <a:t>Prop HH (1% extra Growth on Revenue Cap Compounds)</a:t>
            </a:r>
          </a:p>
        </p:txBody>
      </p:sp>
      <p:graphicFrame>
        <p:nvGraphicFramePr>
          <p:cNvPr id="4" name="Chart 3">
            <a:extLst>
              <a:ext uri="{FF2B5EF4-FFF2-40B4-BE49-F238E27FC236}">
                <a16:creationId xmlns:a16="http://schemas.microsoft.com/office/drawing/2014/main" id="{99C626DF-5A77-B728-6FD7-3B785A73C2D7}"/>
              </a:ext>
            </a:extLst>
          </p:cNvPr>
          <p:cNvGraphicFramePr>
            <a:graphicFrameLocks/>
          </p:cNvGraphicFramePr>
          <p:nvPr>
            <p:extLst>
              <p:ext uri="{D42A27DB-BD31-4B8C-83A1-F6EECF244321}">
                <p14:modId xmlns:p14="http://schemas.microsoft.com/office/powerpoint/2010/main" val="4018519236"/>
              </p:ext>
            </p:extLst>
          </p:nvPr>
        </p:nvGraphicFramePr>
        <p:xfrm>
          <a:off x="1162766" y="1183264"/>
          <a:ext cx="8414137" cy="506553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7E3422D6-11D9-530D-24D9-B767D8D36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429" y="6040583"/>
            <a:ext cx="2304804" cy="674739"/>
          </a:xfrm>
          <a:prstGeom prst="rect">
            <a:avLst/>
          </a:prstGeom>
        </p:spPr>
      </p:pic>
      <p:sp>
        <p:nvSpPr>
          <p:cNvPr id="6" name="TextBox 5">
            <a:extLst>
              <a:ext uri="{FF2B5EF4-FFF2-40B4-BE49-F238E27FC236}">
                <a16:creationId xmlns:a16="http://schemas.microsoft.com/office/drawing/2014/main" id="{6B4CD12B-19C3-DDE8-52BA-9D5D5D687C6F}"/>
              </a:ext>
            </a:extLst>
          </p:cNvPr>
          <p:cNvSpPr txBox="1"/>
          <p:nvPr/>
        </p:nvSpPr>
        <p:spPr>
          <a:xfrm>
            <a:off x="2615097" y="2328887"/>
            <a:ext cx="2920482" cy="369332"/>
          </a:xfrm>
          <a:prstGeom prst="rect">
            <a:avLst/>
          </a:prstGeom>
          <a:noFill/>
        </p:spPr>
        <p:txBody>
          <a:bodyPr wrap="square" rtlCol="0">
            <a:spAutoFit/>
          </a:bodyPr>
          <a:lstStyle/>
          <a:p>
            <a:r>
              <a:rPr lang="en-US" dirty="0"/>
              <a:t>$1 billion extra by FY26-27</a:t>
            </a:r>
          </a:p>
        </p:txBody>
      </p:sp>
      <p:cxnSp>
        <p:nvCxnSpPr>
          <p:cNvPr id="8" name="Straight Arrow Connector 7">
            <a:extLst>
              <a:ext uri="{FF2B5EF4-FFF2-40B4-BE49-F238E27FC236}">
                <a16:creationId xmlns:a16="http://schemas.microsoft.com/office/drawing/2014/main" id="{5B6012DF-1C1B-6628-5FB5-E65FA40E35A0}"/>
              </a:ext>
            </a:extLst>
          </p:cNvPr>
          <p:cNvCxnSpPr/>
          <p:nvPr/>
        </p:nvCxnSpPr>
        <p:spPr>
          <a:xfrm>
            <a:off x="4068147" y="2696547"/>
            <a:ext cx="1530220" cy="550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432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1945" y="633845"/>
            <a:ext cx="10848109" cy="1223323"/>
          </a:xfrm>
        </p:spPr>
        <p:txBody>
          <a:bodyPr>
            <a:noAutofit/>
          </a:bodyPr>
          <a:lstStyle/>
          <a:p>
            <a:pPr algn="ctr"/>
            <a:r>
              <a:rPr lang="en-US" sz="4000" b="1" dirty="0">
                <a:solidFill>
                  <a:srgbClr val="723A78"/>
                </a:solidFill>
              </a:rPr>
              <a:t>Formula Doesn’t Measure What Government Buys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1" y="2733012"/>
            <a:ext cx="3898899" cy="3146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102" y="1796055"/>
            <a:ext cx="3116922" cy="442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0-#ppt_w/2"/>
                                          </p:val>
                                        </p:tav>
                                        <p:tav tm="100000">
                                          <p:val>
                                            <p:strVal val="#ppt_x"/>
                                          </p:val>
                                        </p:tav>
                                      </p:tavLst>
                                    </p:anim>
                                    <p:anim calcmode="lin" valueType="num">
                                      <p:cBhvr additive="base">
                                        <p:cTn id="14"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0858-A9C2-4E64-8FCC-D1F33668F2E6}"/>
              </a:ext>
            </a:extLst>
          </p:cNvPr>
          <p:cNvSpPr>
            <a:spLocks noGrp="1"/>
          </p:cNvSpPr>
          <p:nvPr>
            <p:ph type="title"/>
          </p:nvPr>
        </p:nvSpPr>
        <p:spPr/>
        <p:txBody>
          <a:bodyPr/>
          <a:lstStyle/>
          <a:p>
            <a:r>
              <a:rPr lang="en-US" dirty="0"/>
              <a:t>Wasted shelf space</a:t>
            </a:r>
          </a:p>
        </p:txBody>
      </p:sp>
      <p:sp>
        <p:nvSpPr>
          <p:cNvPr id="4" name="Rectangle 3">
            <a:extLst>
              <a:ext uri="{FF2B5EF4-FFF2-40B4-BE49-F238E27FC236}">
                <a16:creationId xmlns:a16="http://schemas.microsoft.com/office/drawing/2014/main" id="{DAF1C91C-6B5E-442C-9DB7-631FAF46612C}"/>
              </a:ext>
            </a:extLst>
          </p:cNvPr>
          <p:cNvSpPr/>
          <p:nvPr/>
        </p:nvSpPr>
        <p:spPr>
          <a:xfrm>
            <a:off x="4114800" y="1905000"/>
            <a:ext cx="4191000" cy="4191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3704C58-9C16-43E6-A2A3-AB912BD5D51F}"/>
              </a:ext>
            </a:extLst>
          </p:cNvPr>
          <p:cNvSpPr/>
          <p:nvPr/>
        </p:nvSpPr>
        <p:spPr>
          <a:xfrm>
            <a:off x="4191000" y="1981200"/>
            <a:ext cx="4038600" cy="403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20A7E28-CF84-4B76-AE9F-E46582684342}"/>
              </a:ext>
            </a:extLst>
          </p:cNvPr>
          <p:cNvCxnSpPr/>
          <p:nvPr/>
        </p:nvCxnSpPr>
        <p:spPr>
          <a:xfrm>
            <a:off x="4114800" y="1417638"/>
            <a:ext cx="304800" cy="868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19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0DAC-4BC6-E74A-1A8B-64E5C1A41C65}"/>
              </a:ext>
            </a:extLst>
          </p:cNvPr>
          <p:cNvSpPr>
            <a:spLocks noGrp="1"/>
          </p:cNvSpPr>
          <p:nvPr>
            <p:ph type="title"/>
          </p:nvPr>
        </p:nvSpPr>
        <p:spPr/>
        <p:txBody>
          <a:bodyPr/>
          <a:lstStyle/>
          <a:p>
            <a:pPr algn="ctr"/>
            <a:r>
              <a:rPr lang="en-US" dirty="0">
                <a:solidFill>
                  <a:srgbClr val="456FA1"/>
                </a:solidFill>
              </a:rPr>
              <a:t>Prop HH (Details)</a:t>
            </a:r>
          </a:p>
        </p:txBody>
      </p:sp>
      <p:pic>
        <p:nvPicPr>
          <p:cNvPr id="4" name="Picture 8" descr="https://openclipart.org/image/2400px/svg_to_png/220760/1434327792.png">
            <a:extLst>
              <a:ext uri="{FF2B5EF4-FFF2-40B4-BE49-F238E27FC236}">
                <a16:creationId xmlns:a16="http://schemas.microsoft.com/office/drawing/2014/main" id="{D91AF349-0E03-C695-2D11-772ECED710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3191" y="1690688"/>
            <a:ext cx="2008806" cy="1767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C27DB5-D6AC-70D8-AC0F-619E574D9EEC}"/>
              </a:ext>
            </a:extLst>
          </p:cNvPr>
          <p:cNvSpPr txBox="1"/>
          <p:nvPr/>
        </p:nvSpPr>
        <p:spPr>
          <a:xfrm>
            <a:off x="1934762" y="3511782"/>
            <a:ext cx="1465664" cy="830997"/>
          </a:xfrm>
          <a:prstGeom prst="rect">
            <a:avLst/>
          </a:prstGeom>
          <a:noFill/>
        </p:spPr>
        <p:txBody>
          <a:bodyPr wrap="square" rtlCol="0">
            <a:spAutoFit/>
          </a:bodyPr>
          <a:lstStyle/>
          <a:p>
            <a:r>
              <a:rPr lang="en-US" sz="2400" dirty="0"/>
              <a:t>$550,000</a:t>
            </a:r>
          </a:p>
          <a:p>
            <a:r>
              <a:rPr lang="en-US" sz="2400" dirty="0"/>
              <a:t>  Denver</a:t>
            </a:r>
          </a:p>
        </p:txBody>
      </p:sp>
      <p:sp>
        <p:nvSpPr>
          <p:cNvPr id="6" name="TextBox 5">
            <a:extLst>
              <a:ext uri="{FF2B5EF4-FFF2-40B4-BE49-F238E27FC236}">
                <a16:creationId xmlns:a16="http://schemas.microsoft.com/office/drawing/2014/main" id="{9BFBB2C8-91FC-1B0B-4077-5D569C658531}"/>
              </a:ext>
            </a:extLst>
          </p:cNvPr>
          <p:cNvSpPr txBox="1"/>
          <p:nvPr/>
        </p:nvSpPr>
        <p:spPr>
          <a:xfrm>
            <a:off x="117226" y="4396124"/>
            <a:ext cx="4876800" cy="646331"/>
          </a:xfrm>
          <a:prstGeom prst="rect">
            <a:avLst/>
          </a:prstGeom>
          <a:noFill/>
        </p:spPr>
        <p:txBody>
          <a:bodyPr wrap="square" rtlCol="0">
            <a:spAutoFit/>
          </a:bodyPr>
          <a:lstStyle/>
          <a:p>
            <a:r>
              <a:rPr lang="en-US" dirty="0"/>
              <a:t>                                            </a:t>
            </a:r>
            <a:r>
              <a:rPr lang="en-US" u="sng" dirty="0"/>
              <a:t>2023</a:t>
            </a:r>
            <a:r>
              <a:rPr lang="en-US" dirty="0"/>
              <a:t>       </a:t>
            </a:r>
            <a:r>
              <a:rPr lang="en-US" u="sng" dirty="0"/>
              <a:t>2024</a:t>
            </a:r>
            <a:r>
              <a:rPr lang="en-US" dirty="0"/>
              <a:t>      </a:t>
            </a:r>
            <a:r>
              <a:rPr lang="en-US" u="sng" dirty="0"/>
              <a:t>2025</a:t>
            </a:r>
          </a:p>
          <a:p>
            <a:r>
              <a:rPr lang="en-US" dirty="0"/>
              <a:t>Savings if HH Passes:       $171       $357      $436 </a:t>
            </a:r>
          </a:p>
        </p:txBody>
      </p:sp>
      <p:graphicFrame>
        <p:nvGraphicFramePr>
          <p:cNvPr id="7" name="Table 6">
            <a:extLst>
              <a:ext uri="{FF2B5EF4-FFF2-40B4-BE49-F238E27FC236}">
                <a16:creationId xmlns:a16="http://schemas.microsoft.com/office/drawing/2014/main" id="{07106175-B70E-FFB4-F435-B3E68B664FBA}"/>
              </a:ext>
            </a:extLst>
          </p:cNvPr>
          <p:cNvGraphicFramePr>
            <a:graphicFrameLocks noGrp="1"/>
          </p:cNvGraphicFramePr>
          <p:nvPr>
            <p:extLst>
              <p:ext uri="{D42A27DB-BD31-4B8C-83A1-F6EECF244321}">
                <p14:modId xmlns:p14="http://schemas.microsoft.com/office/powerpoint/2010/main" val="3800206013"/>
              </p:ext>
            </p:extLst>
          </p:nvPr>
        </p:nvGraphicFramePr>
        <p:xfrm>
          <a:off x="5105994" y="1805986"/>
          <a:ext cx="6247807" cy="2047180"/>
        </p:xfrm>
        <a:graphic>
          <a:graphicData uri="http://schemas.openxmlformats.org/drawingml/2006/table">
            <a:tbl>
              <a:tblPr/>
              <a:tblGrid>
                <a:gridCol w="3244904">
                  <a:extLst>
                    <a:ext uri="{9D8B030D-6E8A-4147-A177-3AD203B41FA5}">
                      <a16:colId xmlns:a16="http://schemas.microsoft.com/office/drawing/2014/main" val="2748805510"/>
                    </a:ext>
                  </a:extLst>
                </a:gridCol>
                <a:gridCol w="1138335">
                  <a:extLst>
                    <a:ext uri="{9D8B030D-6E8A-4147-A177-3AD203B41FA5}">
                      <a16:colId xmlns:a16="http://schemas.microsoft.com/office/drawing/2014/main" val="361196664"/>
                    </a:ext>
                  </a:extLst>
                </a:gridCol>
                <a:gridCol w="811763">
                  <a:extLst>
                    <a:ext uri="{9D8B030D-6E8A-4147-A177-3AD203B41FA5}">
                      <a16:colId xmlns:a16="http://schemas.microsoft.com/office/drawing/2014/main" val="4031722962"/>
                    </a:ext>
                  </a:extLst>
                </a:gridCol>
                <a:gridCol w="1052805">
                  <a:extLst>
                    <a:ext uri="{9D8B030D-6E8A-4147-A177-3AD203B41FA5}">
                      <a16:colId xmlns:a16="http://schemas.microsoft.com/office/drawing/2014/main" val="3995225488"/>
                    </a:ext>
                  </a:extLst>
                </a:gridCol>
              </a:tblGrid>
              <a:tr h="294625">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2023</a:t>
                      </a:r>
                    </a:p>
                  </a:txBody>
                  <a:tcPr marL="7620" marR="7620" marT="7620" marB="0" anchor="b">
                    <a:lnL>
                      <a:noFill/>
                    </a:lnL>
                    <a:lnR>
                      <a:noFill/>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2024</a:t>
                      </a:r>
                    </a:p>
                  </a:txBody>
                  <a:tcPr marL="7620" marR="7620" marT="7620" marB="0" anchor="b">
                    <a:lnL>
                      <a:noFill/>
                    </a:lnL>
                    <a:lnR>
                      <a:noFill/>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2025-2032</a:t>
                      </a:r>
                    </a:p>
                  </a:txBody>
                  <a:tcPr marL="7620" marR="7620" marT="7620" marB="0" anchor="b">
                    <a:lnL>
                      <a:noFill/>
                    </a:lnL>
                    <a:lnR>
                      <a:noFill/>
                    </a:lnR>
                    <a:lnT>
                      <a:noFill/>
                    </a:lnT>
                    <a:lnB>
                      <a:noFill/>
                    </a:lnB>
                  </a:tcPr>
                </a:tc>
                <a:extLst>
                  <a:ext uri="{0D108BD9-81ED-4DB2-BD59-A6C34878D82A}">
                    <a16:rowId xmlns:a16="http://schemas.microsoft.com/office/drawing/2014/main" val="2543684681"/>
                  </a:ext>
                </a:extLst>
              </a:tr>
              <a:tr h="294625">
                <a:tc>
                  <a:txBody>
                    <a:bodyPr/>
                    <a:lstStyle/>
                    <a:p>
                      <a:pPr algn="l" fontAlgn="b"/>
                      <a:r>
                        <a:rPr lang="en-US" sz="1400" b="0" i="0" u="none" strike="noStrike">
                          <a:solidFill>
                            <a:srgbClr val="000000"/>
                          </a:solidFill>
                          <a:effectLst/>
                          <a:latin typeface="Calibri" panose="020F0502020204030204" pitchFamily="34" charset="0"/>
                        </a:rPr>
                        <a:t>Residential Assessment Rate (Current Law)</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6.765%</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6.98%</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7.15%</a:t>
                      </a:r>
                    </a:p>
                  </a:txBody>
                  <a:tcPr marL="7620" marR="7620" marT="7620" marB="0" anchor="b">
                    <a:lnL>
                      <a:noFill/>
                    </a:lnL>
                    <a:lnR>
                      <a:noFill/>
                    </a:lnR>
                    <a:lnT>
                      <a:noFill/>
                    </a:lnT>
                    <a:lnB>
                      <a:noFill/>
                    </a:lnB>
                  </a:tcPr>
                </a:tc>
                <a:extLst>
                  <a:ext uri="{0D108BD9-81ED-4DB2-BD59-A6C34878D82A}">
                    <a16:rowId xmlns:a16="http://schemas.microsoft.com/office/drawing/2014/main" val="4210912625"/>
                  </a:ext>
                </a:extLst>
              </a:tr>
              <a:tr h="294625">
                <a:tc>
                  <a:txBody>
                    <a:bodyPr/>
                    <a:lstStyle/>
                    <a:p>
                      <a:pPr algn="l" fontAlgn="b"/>
                      <a:r>
                        <a:rPr lang="en-US" sz="1400" b="0" i="0" u="none" strike="noStrike">
                          <a:solidFill>
                            <a:srgbClr val="000000"/>
                          </a:solidFill>
                          <a:effectLst/>
                          <a:latin typeface="Calibri" panose="020F0502020204030204" pitchFamily="34" charset="0"/>
                        </a:rPr>
                        <a:t>Residential Assessment Rate (Prop HH)</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6.700%</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6.700%</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6.700%</a:t>
                      </a:r>
                    </a:p>
                  </a:txBody>
                  <a:tcPr marL="7620" marR="7620" marT="7620" marB="0" anchor="b">
                    <a:lnL>
                      <a:noFill/>
                    </a:lnL>
                    <a:lnR>
                      <a:noFill/>
                    </a:lnR>
                    <a:lnT>
                      <a:noFill/>
                    </a:lnT>
                    <a:lnB>
                      <a:noFill/>
                    </a:lnB>
                  </a:tcPr>
                </a:tc>
                <a:extLst>
                  <a:ext uri="{0D108BD9-81ED-4DB2-BD59-A6C34878D82A}">
                    <a16:rowId xmlns:a16="http://schemas.microsoft.com/office/drawing/2014/main" val="167064474"/>
                  </a:ext>
                </a:extLst>
              </a:tr>
              <a:tr h="294625">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981856958"/>
                  </a:ext>
                </a:extLst>
              </a:tr>
              <a:tr h="294625">
                <a:tc>
                  <a:txBody>
                    <a:bodyPr/>
                    <a:lstStyle/>
                    <a:p>
                      <a:pPr algn="l" fontAlgn="b"/>
                      <a:r>
                        <a:rPr lang="en-US" sz="1400" b="0" i="0" u="none" strike="noStrike">
                          <a:solidFill>
                            <a:srgbClr val="000000"/>
                          </a:solidFill>
                          <a:effectLst/>
                          <a:latin typeface="Calibri" panose="020F0502020204030204" pitchFamily="34" charset="0"/>
                        </a:rPr>
                        <a:t>Exempted Market Value (Current Law)</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15,000 </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tcPr>
                </a:tc>
                <a:extLst>
                  <a:ext uri="{0D108BD9-81ED-4DB2-BD59-A6C34878D82A}">
                    <a16:rowId xmlns:a16="http://schemas.microsoft.com/office/drawing/2014/main" val="2396642285"/>
                  </a:ext>
                </a:extLst>
              </a:tr>
              <a:tr h="294625">
                <a:tc>
                  <a:txBody>
                    <a:bodyPr/>
                    <a:lstStyle/>
                    <a:p>
                      <a:pPr algn="l" fontAlgn="b"/>
                      <a:r>
                        <a:rPr lang="en-US" sz="1400" b="0" i="0" u="none" strike="noStrike">
                          <a:solidFill>
                            <a:srgbClr val="000000"/>
                          </a:solidFill>
                          <a:effectLst/>
                          <a:latin typeface="Calibri" panose="020F0502020204030204" pitchFamily="34" charset="0"/>
                        </a:rPr>
                        <a:t>Exempted Market Value (Prop HH)</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40,000 </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40,000 </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40,000 </a:t>
                      </a:r>
                    </a:p>
                  </a:txBody>
                  <a:tcPr marL="7620" marR="7620" marT="7620" marB="0" anchor="b">
                    <a:lnL>
                      <a:noFill/>
                    </a:lnL>
                    <a:lnR>
                      <a:noFill/>
                    </a:lnR>
                    <a:lnT>
                      <a:noFill/>
                    </a:lnT>
                    <a:lnB>
                      <a:noFill/>
                    </a:lnB>
                  </a:tcPr>
                </a:tc>
                <a:extLst>
                  <a:ext uri="{0D108BD9-81ED-4DB2-BD59-A6C34878D82A}">
                    <a16:rowId xmlns:a16="http://schemas.microsoft.com/office/drawing/2014/main" val="2588341619"/>
                  </a:ext>
                </a:extLst>
              </a:tr>
            </a:tbl>
          </a:graphicData>
        </a:graphic>
      </p:graphicFrame>
      <p:graphicFrame>
        <p:nvGraphicFramePr>
          <p:cNvPr id="9" name="Table 8">
            <a:extLst>
              <a:ext uri="{FF2B5EF4-FFF2-40B4-BE49-F238E27FC236}">
                <a16:creationId xmlns:a16="http://schemas.microsoft.com/office/drawing/2014/main" id="{3B372F59-4732-9311-6B06-39182913EFB3}"/>
              </a:ext>
            </a:extLst>
          </p:cNvPr>
          <p:cNvGraphicFramePr>
            <a:graphicFrameLocks noGrp="1"/>
          </p:cNvGraphicFramePr>
          <p:nvPr>
            <p:extLst>
              <p:ext uri="{D42A27DB-BD31-4B8C-83A1-F6EECF244321}">
                <p14:modId xmlns:p14="http://schemas.microsoft.com/office/powerpoint/2010/main" val="1348491581"/>
              </p:ext>
            </p:extLst>
          </p:nvPr>
        </p:nvGraphicFramePr>
        <p:xfrm>
          <a:off x="5256893" y="5449459"/>
          <a:ext cx="6247806" cy="548640"/>
        </p:xfrm>
        <a:graphic>
          <a:graphicData uri="http://schemas.openxmlformats.org/drawingml/2006/table">
            <a:tbl>
              <a:tblPr/>
              <a:tblGrid>
                <a:gridCol w="2756792">
                  <a:extLst>
                    <a:ext uri="{9D8B030D-6E8A-4147-A177-3AD203B41FA5}">
                      <a16:colId xmlns:a16="http://schemas.microsoft.com/office/drawing/2014/main" val="618718169"/>
                    </a:ext>
                  </a:extLst>
                </a:gridCol>
                <a:gridCol w="1302203">
                  <a:extLst>
                    <a:ext uri="{9D8B030D-6E8A-4147-A177-3AD203B41FA5}">
                      <a16:colId xmlns:a16="http://schemas.microsoft.com/office/drawing/2014/main" val="3545514326"/>
                    </a:ext>
                  </a:extLst>
                </a:gridCol>
                <a:gridCol w="761928">
                  <a:extLst>
                    <a:ext uri="{9D8B030D-6E8A-4147-A177-3AD203B41FA5}">
                      <a16:colId xmlns:a16="http://schemas.microsoft.com/office/drawing/2014/main" val="1068751965"/>
                    </a:ext>
                  </a:extLst>
                </a:gridCol>
                <a:gridCol w="761928">
                  <a:extLst>
                    <a:ext uri="{9D8B030D-6E8A-4147-A177-3AD203B41FA5}">
                      <a16:colId xmlns:a16="http://schemas.microsoft.com/office/drawing/2014/main" val="2034743152"/>
                    </a:ext>
                  </a:extLst>
                </a:gridCol>
                <a:gridCol w="664955">
                  <a:extLst>
                    <a:ext uri="{9D8B030D-6E8A-4147-A177-3AD203B41FA5}">
                      <a16:colId xmlns:a16="http://schemas.microsoft.com/office/drawing/2014/main" val="3143819828"/>
                    </a:ext>
                  </a:extLst>
                </a:gridCol>
              </a:tblGrid>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2024-2026</a:t>
                      </a:r>
                    </a:p>
                  </a:txBody>
                  <a:tcPr marL="7620" marR="7620" marT="7620"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2017-2028</a:t>
                      </a:r>
                    </a:p>
                  </a:txBody>
                  <a:tcPr marL="7620" marR="7620" marT="7620"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2029-2030</a:t>
                      </a:r>
                    </a:p>
                  </a:txBody>
                  <a:tcPr marL="7620" marR="7620" marT="7620"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2031-2032</a:t>
                      </a:r>
                    </a:p>
                  </a:txBody>
                  <a:tcPr marL="7620" marR="7620" marT="7620" marB="0" anchor="b">
                    <a:lnL>
                      <a:noFill/>
                    </a:lnL>
                    <a:lnR>
                      <a:noFill/>
                    </a:lnR>
                    <a:lnT>
                      <a:noFill/>
                    </a:lnT>
                    <a:lnB>
                      <a:noFill/>
                    </a:lnB>
                  </a:tcPr>
                </a:tc>
                <a:extLst>
                  <a:ext uri="{0D108BD9-81ED-4DB2-BD59-A6C34878D82A}">
                    <a16:rowId xmlns:a16="http://schemas.microsoft.com/office/drawing/2014/main" val="291976518"/>
                  </a:ext>
                </a:extLst>
              </a:tr>
              <a:tr h="182880">
                <a:tc>
                  <a:txBody>
                    <a:bodyPr/>
                    <a:lstStyle/>
                    <a:p>
                      <a:pPr algn="l" fontAlgn="b"/>
                      <a:r>
                        <a:rPr lang="en-US" sz="1100" b="0" i="0" u="none" strike="noStrike" dirty="0">
                          <a:solidFill>
                            <a:srgbClr val="000000"/>
                          </a:solidFill>
                          <a:effectLst/>
                          <a:latin typeface="Calibri" panose="020F0502020204030204" pitchFamily="34" charset="0"/>
                        </a:rPr>
                        <a:t>Non-Res Assessment Rate (Current Law)</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27.90%</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29.00%</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29.00%</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29.00%</a:t>
                      </a:r>
                    </a:p>
                  </a:txBody>
                  <a:tcPr marL="7620" marR="7620" marT="7620" marB="0" anchor="b">
                    <a:lnL>
                      <a:noFill/>
                    </a:lnL>
                    <a:lnR>
                      <a:noFill/>
                    </a:lnR>
                    <a:lnT>
                      <a:noFill/>
                    </a:lnT>
                    <a:lnB>
                      <a:noFill/>
                    </a:lnB>
                  </a:tcPr>
                </a:tc>
                <a:extLst>
                  <a:ext uri="{0D108BD9-81ED-4DB2-BD59-A6C34878D82A}">
                    <a16:rowId xmlns:a16="http://schemas.microsoft.com/office/drawing/2014/main" val="1435678376"/>
                  </a:ext>
                </a:extLst>
              </a:tr>
              <a:tr h="182880">
                <a:tc>
                  <a:txBody>
                    <a:bodyPr/>
                    <a:lstStyle/>
                    <a:p>
                      <a:pPr algn="l" fontAlgn="b"/>
                      <a:r>
                        <a:rPr lang="en-US" sz="1100" b="0" i="0" u="none" strike="noStrike">
                          <a:solidFill>
                            <a:srgbClr val="000000"/>
                          </a:solidFill>
                          <a:effectLst/>
                          <a:latin typeface="Calibri" panose="020F0502020204030204" pitchFamily="34" charset="0"/>
                        </a:rPr>
                        <a:t>Non-Res Assessment Rate (Prop HH)</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27.85%</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27.65%</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26.90%</a:t>
                      </a:r>
                    </a:p>
                  </a:txBody>
                  <a:tcPr marL="7620" marR="7620" marT="7620" marB="0" anchor="b">
                    <a:lnL>
                      <a:noFill/>
                    </a:lnL>
                    <a:lnR>
                      <a:noFill/>
                    </a:lnR>
                    <a:lnT>
                      <a:noFill/>
                    </a:lnT>
                    <a:lnB>
                      <a:noFill/>
                    </a:lnB>
                  </a:tcPr>
                </a:tc>
                <a:tc>
                  <a:txBody>
                    <a:bodyPr/>
                    <a:lstStyle/>
                    <a:p>
                      <a:pPr algn="r" fontAlgn="b"/>
                      <a:r>
                        <a:rPr lang="en-US" sz="1100" b="0" i="0" u="none" strike="noStrike" dirty="0">
                          <a:solidFill>
                            <a:srgbClr val="0070C0"/>
                          </a:solidFill>
                          <a:effectLst/>
                          <a:latin typeface="Calibri" panose="020F0502020204030204" pitchFamily="34" charset="0"/>
                        </a:rPr>
                        <a:t>26.90%</a:t>
                      </a:r>
                    </a:p>
                  </a:txBody>
                  <a:tcPr marL="7620" marR="7620" marT="7620" marB="0" anchor="b">
                    <a:lnL>
                      <a:noFill/>
                    </a:lnL>
                    <a:lnR>
                      <a:noFill/>
                    </a:lnR>
                    <a:lnT>
                      <a:noFill/>
                    </a:lnT>
                    <a:lnB>
                      <a:noFill/>
                    </a:lnB>
                  </a:tcPr>
                </a:tc>
                <a:extLst>
                  <a:ext uri="{0D108BD9-81ED-4DB2-BD59-A6C34878D82A}">
                    <a16:rowId xmlns:a16="http://schemas.microsoft.com/office/drawing/2014/main" val="2338994760"/>
                  </a:ext>
                </a:extLst>
              </a:tr>
            </a:tbl>
          </a:graphicData>
        </a:graphic>
      </p:graphicFrame>
    </p:spTree>
    <p:extLst>
      <p:ext uri="{BB962C8B-B14F-4D97-AF65-F5344CB8AC3E}">
        <p14:creationId xmlns:p14="http://schemas.microsoft.com/office/powerpoint/2010/main" val="209799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26177" y="1243548"/>
            <a:ext cx="6513239" cy="4832092"/>
          </a:xfrm>
          <a:prstGeom prst="rect">
            <a:avLst/>
          </a:prstGeom>
          <a:noFill/>
          <a:ln w="38100">
            <a:solidFill>
              <a:srgbClr val="35588C"/>
            </a:solidFill>
          </a:ln>
        </p:spPr>
        <p:txBody>
          <a:bodyPr wrap="square" rtlCol="0">
            <a:spAutoFit/>
          </a:bodyPr>
          <a:lstStyle/>
          <a:p>
            <a:r>
              <a:rPr lang="en-US" sz="3200" u="sng" dirty="0"/>
              <a:t>Graduated Tax Example:</a:t>
            </a:r>
          </a:p>
          <a:p>
            <a:r>
              <a:rPr lang="en-US" sz="3200" dirty="0"/>
              <a:t>$0-$10 is taxed at 2%</a:t>
            </a:r>
          </a:p>
          <a:p>
            <a:r>
              <a:rPr lang="en-US" sz="3200" dirty="0"/>
              <a:t>$11-$20 is taxed at 3%</a:t>
            </a:r>
          </a:p>
          <a:p>
            <a:r>
              <a:rPr lang="en-US" sz="3200" dirty="0"/>
              <a:t>$21-$30 is taxed at 4%</a:t>
            </a:r>
          </a:p>
          <a:p>
            <a:r>
              <a:rPr lang="en-US" sz="3200" dirty="0"/>
              <a:t>$31+ is taxed at 5%</a:t>
            </a:r>
          </a:p>
          <a:p>
            <a:endParaRPr lang="en-US" sz="2000" dirty="0"/>
          </a:p>
          <a:p>
            <a:r>
              <a:rPr lang="en-US" sz="3200" dirty="0"/>
              <a:t>What are taxes if Person A earns $25? </a:t>
            </a:r>
          </a:p>
          <a:p>
            <a:r>
              <a:rPr lang="en-US" sz="3200" dirty="0"/>
              <a:t>=$10(.02) + $10(.03) +$5(.04)</a:t>
            </a:r>
          </a:p>
          <a:p>
            <a:r>
              <a:rPr lang="en-US" sz="3200" dirty="0"/>
              <a:t>=   $.20     +  $.30    +   $.20 </a:t>
            </a:r>
          </a:p>
          <a:p>
            <a:r>
              <a:rPr lang="en-US" sz="3200" dirty="0"/>
              <a:t>=$0.70 in taxes</a:t>
            </a:r>
          </a:p>
        </p:txBody>
      </p:sp>
    </p:spTree>
    <p:extLst>
      <p:ext uri="{BB962C8B-B14F-4D97-AF65-F5344CB8AC3E}">
        <p14:creationId xmlns:p14="http://schemas.microsoft.com/office/powerpoint/2010/main" val="428390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1000"/>
                                        <p:tgtEl>
                                          <p:spTgt spid="6">
                                            <p:txEl>
                                              <p:pRg st="7" end="7"/>
                                            </p:txEl>
                                          </p:spTgt>
                                        </p:tgtEl>
                                      </p:cBhvr>
                                    </p:animEffect>
                                    <p:anim calcmode="lin" valueType="num">
                                      <p:cBhvr>
                                        <p:cTn id="2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fade">
                                      <p:cBhvr>
                                        <p:cTn id="33" dur="1000"/>
                                        <p:tgtEl>
                                          <p:spTgt spid="6">
                                            <p:txEl>
                                              <p:pRg st="9" end="9"/>
                                            </p:txEl>
                                          </p:spTgt>
                                        </p:tgtEl>
                                      </p:cBhvr>
                                    </p:animEffect>
                                    <p:anim calcmode="lin" valueType="num">
                                      <p:cBhvr>
                                        <p:cTn id="3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8E2458-A110-51FB-3D6A-C45910E7D41A}"/>
              </a:ext>
            </a:extLst>
          </p:cNvPr>
          <p:cNvPicPr>
            <a:picLocks noChangeAspect="1"/>
          </p:cNvPicPr>
          <p:nvPr/>
        </p:nvPicPr>
        <p:blipFill>
          <a:blip r:embed="rId3"/>
          <a:stretch>
            <a:fillRect/>
          </a:stretch>
        </p:blipFill>
        <p:spPr>
          <a:xfrm>
            <a:off x="494196" y="172863"/>
            <a:ext cx="8715117" cy="6293102"/>
          </a:xfrm>
          <a:prstGeom prst="rect">
            <a:avLst/>
          </a:prstGeom>
        </p:spPr>
      </p:pic>
      <p:pic>
        <p:nvPicPr>
          <p:cNvPr id="7" name="Picture 6">
            <a:extLst>
              <a:ext uri="{FF2B5EF4-FFF2-40B4-BE49-F238E27FC236}">
                <a16:creationId xmlns:a16="http://schemas.microsoft.com/office/drawing/2014/main" id="{41B38F67-2AC4-440B-D5C5-1005F07E4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430" y="6172200"/>
            <a:ext cx="1908570" cy="558740"/>
          </a:xfrm>
          <a:prstGeom prst="rect">
            <a:avLst/>
          </a:prstGeom>
        </p:spPr>
      </p:pic>
    </p:spTree>
    <p:extLst>
      <p:ext uri="{BB962C8B-B14F-4D97-AF65-F5344CB8AC3E}">
        <p14:creationId xmlns:p14="http://schemas.microsoft.com/office/powerpoint/2010/main" val="3446509666"/>
      </p:ext>
    </p:extLst>
  </p:cSld>
  <p:clrMapOvr>
    <a:masterClrMapping/>
  </p:clrMapOvr>
  <mc:AlternateContent xmlns:mc="http://schemas.openxmlformats.org/markup-compatibility/2006" xmlns:p14="http://schemas.microsoft.com/office/powerpoint/2010/main">
    <mc:Choice Requires="p14">
      <p:transition spd="slow" p14:dur="2000" advTm="516"/>
    </mc:Choice>
    <mc:Fallback xmlns="">
      <p:transition spd="slow" advTm="51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a16="http://schemas.microsoft.com/office/drawing/2014/main" id="{D5825C1A-38B1-B94D-A5B5-104083DAB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2380" y="6210301"/>
            <a:ext cx="1446989" cy="424451"/>
          </a:xfrm>
          <a:prstGeom prst="rect">
            <a:avLst/>
          </a:prstGeom>
        </p:spPr>
      </p:pic>
      <p:pic>
        <p:nvPicPr>
          <p:cNvPr id="7" name="Picture 6">
            <a:extLst>
              <a:ext uri="{FF2B5EF4-FFF2-40B4-BE49-F238E27FC236}">
                <a16:creationId xmlns:a16="http://schemas.microsoft.com/office/drawing/2014/main" id="{C38E3F4F-698B-48F9-8E84-F49471183FE9}"/>
              </a:ext>
            </a:extLst>
          </p:cNvPr>
          <p:cNvPicPr>
            <a:picLocks noChangeAspect="1"/>
          </p:cNvPicPr>
          <p:nvPr/>
        </p:nvPicPr>
        <p:blipFill>
          <a:blip r:embed="rId4"/>
          <a:stretch>
            <a:fillRect/>
          </a:stretch>
        </p:blipFill>
        <p:spPr>
          <a:xfrm>
            <a:off x="463587" y="386850"/>
            <a:ext cx="9191771" cy="5823451"/>
          </a:xfrm>
          <a:prstGeom prst="rect">
            <a:avLst/>
          </a:prstGeom>
        </p:spPr>
      </p:pic>
    </p:spTree>
    <p:extLst>
      <p:ext uri="{BB962C8B-B14F-4D97-AF65-F5344CB8AC3E}">
        <p14:creationId xmlns:p14="http://schemas.microsoft.com/office/powerpoint/2010/main" val="263866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387" y="-138023"/>
            <a:ext cx="7886700" cy="1325563"/>
          </a:xfrm>
        </p:spPr>
        <p:txBody>
          <a:bodyPr>
            <a:normAutofit/>
          </a:bodyPr>
          <a:lstStyle/>
          <a:p>
            <a:pPr algn="ctr"/>
            <a:r>
              <a:rPr lang="en-US" sz="3600" dirty="0">
                <a:solidFill>
                  <a:srgbClr val="7030A0"/>
                </a:solidFill>
              </a:rPr>
              <a:t> Sales Taxes Across Colorado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230" y="6172200"/>
            <a:ext cx="1908570" cy="55874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669767252"/>
              </p:ext>
            </p:extLst>
          </p:nvPr>
        </p:nvGraphicFramePr>
        <p:xfrm>
          <a:off x="1679511" y="990601"/>
          <a:ext cx="8273578" cy="5114910"/>
        </p:xfrm>
        <a:graphic>
          <a:graphicData uri="http://schemas.openxmlformats.org/drawingml/2006/table">
            <a:tbl>
              <a:tblPr firstRow="1" firstCol="1" bandRow="1"/>
              <a:tblGrid>
                <a:gridCol w="1421265">
                  <a:extLst>
                    <a:ext uri="{9D8B030D-6E8A-4147-A177-3AD203B41FA5}">
                      <a16:colId xmlns:a16="http://schemas.microsoft.com/office/drawing/2014/main" val="20000"/>
                    </a:ext>
                  </a:extLst>
                </a:gridCol>
                <a:gridCol w="896823">
                  <a:extLst>
                    <a:ext uri="{9D8B030D-6E8A-4147-A177-3AD203B41FA5}">
                      <a16:colId xmlns:a16="http://schemas.microsoft.com/office/drawing/2014/main" val="20001"/>
                    </a:ext>
                  </a:extLst>
                </a:gridCol>
                <a:gridCol w="896823">
                  <a:extLst>
                    <a:ext uri="{9D8B030D-6E8A-4147-A177-3AD203B41FA5}">
                      <a16:colId xmlns:a16="http://schemas.microsoft.com/office/drawing/2014/main" val="20002"/>
                    </a:ext>
                  </a:extLst>
                </a:gridCol>
                <a:gridCol w="845846">
                  <a:extLst>
                    <a:ext uri="{9D8B030D-6E8A-4147-A177-3AD203B41FA5}">
                      <a16:colId xmlns:a16="http://schemas.microsoft.com/office/drawing/2014/main" val="20003"/>
                    </a:ext>
                  </a:extLst>
                </a:gridCol>
                <a:gridCol w="1605050">
                  <a:extLst>
                    <a:ext uri="{9D8B030D-6E8A-4147-A177-3AD203B41FA5}">
                      <a16:colId xmlns:a16="http://schemas.microsoft.com/office/drawing/2014/main" val="20004"/>
                    </a:ext>
                  </a:extLst>
                </a:gridCol>
                <a:gridCol w="863004">
                  <a:extLst>
                    <a:ext uri="{9D8B030D-6E8A-4147-A177-3AD203B41FA5}">
                      <a16:colId xmlns:a16="http://schemas.microsoft.com/office/drawing/2014/main" val="20005"/>
                    </a:ext>
                  </a:extLst>
                </a:gridCol>
                <a:gridCol w="793513">
                  <a:extLst>
                    <a:ext uri="{9D8B030D-6E8A-4147-A177-3AD203B41FA5}">
                      <a16:colId xmlns:a16="http://schemas.microsoft.com/office/drawing/2014/main" val="20006"/>
                    </a:ext>
                  </a:extLst>
                </a:gridCol>
                <a:gridCol w="951254">
                  <a:extLst>
                    <a:ext uri="{9D8B030D-6E8A-4147-A177-3AD203B41FA5}">
                      <a16:colId xmlns:a16="http://schemas.microsoft.com/office/drawing/2014/main" val="20007"/>
                    </a:ext>
                  </a:extLst>
                </a:gridCol>
              </a:tblGrid>
              <a:tr h="394830">
                <a:tc gridSpan="8">
                  <a:txBody>
                    <a:bodyPr/>
                    <a:lstStyle/>
                    <a:p>
                      <a:pPr marL="0" marR="0" algn="ctr">
                        <a:lnSpc>
                          <a:spcPct val="115000"/>
                        </a:lnSpc>
                        <a:spcBef>
                          <a:spcPts val="0"/>
                        </a:spcBef>
                        <a:spcAft>
                          <a:spcPts val="0"/>
                        </a:spcAft>
                      </a:pPr>
                      <a:r>
                        <a:rPr lang="en-US" sz="2200" b="1" dirty="0">
                          <a:solidFill>
                            <a:srgbClr val="FFFFFF"/>
                          </a:solidFill>
                          <a:effectLst/>
                          <a:latin typeface="Calibri"/>
                          <a:ea typeface="Calibri"/>
                          <a:cs typeface="Times New Roman"/>
                        </a:rPr>
                        <a:t>Sales Tax Rates In Selected Cities across Colorado</a:t>
                      </a:r>
                      <a:endParaRPr lang="en-US" sz="2000" dirty="0">
                        <a:effectLst/>
                        <a:latin typeface="Calibri"/>
                        <a:ea typeface="Calibri"/>
                        <a:cs typeface="Times New Roman"/>
                      </a:endParaRPr>
                    </a:p>
                  </a:txBody>
                  <a:tcPr marL="99433" marR="99433" marT="49717" marB="497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58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1903">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b="1" dirty="0">
                          <a:effectLst/>
                          <a:latin typeface="Calibri"/>
                          <a:ea typeface="Calibri"/>
                          <a:cs typeface="Times New Roman"/>
                        </a:rPr>
                        <a:t>State</a:t>
                      </a:r>
                      <a:endParaRPr lang="en-US" sz="1700" dirty="0">
                        <a:effectLst/>
                        <a:latin typeface="Calibri"/>
                        <a:ea typeface="Calibri"/>
                        <a:cs typeface="Times New Roman"/>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b="1">
                          <a:effectLst/>
                          <a:latin typeface="Calibri"/>
                          <a:ea typeface="Calibri"/>
                          <a:cs typeface="Times New Roman"/>
                        </a:rPr>
                        <a:t>County</a:t>
                      </a:r>
                      <a:endParaRPr lang="en-US" sz="1700">
                        <a:effectLst/>
                        <a:latin typeface="Calibri"/>
                        <a:ea typeface="Calibri"/>
                        <a:cs typeface="Times New Roman"/>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b="1">
                          <a:effectLst/>
                          <a:latin typeface="Calibri"/>
                          <a:ea typeface="Calibri"/>
                          <a:cs typeface="Times New Roman"/>
                        </a:rPr>
                        <a:t>City</a:t>
                      </a:r>
                      <a:endParaRPr lang="en-US" sz="1700">
                        <a:effectLst/>
                        <a:latin typeface="Calibri"/>
                        <a:ea typeface="Calibri"/>
                        <a:cs typeface="Times New Roman"/>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a:effectLst/>
                          <a:latin typeface="Calibri"/>
                          <a:ea typeface="Calibri"/>
                          <a:cs typeface="Times New Roman"/>
                        </a:rPr>
                        <a:t>Regional Transportation</a:t>
                      </a:r>
                      <a:endParaRPr lang="en-US" sz="1500">
                        <a:effectLst/>
                        <a:latin typeface="Calibri"/>
                        <a:ea typeface="Calibri"/>
                        <a:cs typeface="Times New Roman"/>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effectLst/>
                          <a:latin typeface="Calibri"/>
                          <a:ea typeface="Calibri"/>
                          <a:cs typeface="Times New Roman"/>
                        </a:rPr>
                        <a:t>Cultural District</a:t>
                      </a:r>
                      <a:endParaRPr lang="en-US" sz="1500" dirty="0">
                        <a:effectLst/>
                        <a:latin typeface="Calibri"/>
                        <a:ea typeface="Calibri"/>
                        <a:cs typeface="Times New Roman"/>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b="1">
                          <a:effectLst/>
                          <a:latin typeface="Calibri"/>
                          <a:ea typeface="Calibri"/>
                          <a:cs typeface="Times New Roman"/>
                        </a:rPr>
                        <a:t>Mass Transit</a:t>
                      </a:r>
                      <a:endParaRPr lang="en-US" sz="1700">
                        <a:effectLst/>
                        <a:latin typeface="Calibri"/>
                        <a:ea typeface="Calibri"/>
                        <a:cs typeface="Times New Roman"/>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b="1" dirty="0">
                          <a:effectLst/>
                          <a:latin typeface="Calibri"/>
                          <a:ea typeface="Calibri"/>
                          <a:cs typeface="Times New Roman"/>
                        </a:rPr>
                        <a:t>Total</a:t>
                      </a:r>
                      <a:endParaRPr lang="en-US" sz="1700" dirty="0">
                        <a:effectLst/>
                        <a:latin typeface="Calibri"/>
                        <a:ea typeface="Calibri"/>
                        <a:cs typeface="Times New Roman"/>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86975">
                <a:tc>
                  <a:txBody>
                    <a:bodyPr/>
                    <a:lstStyle/>
                    <a:p>
                      <a:pPr marL="0" marR="0">
                        <a:lnSpc>
                          <a:spcPct val="115000"/>
                        </a:lnSpc>
                        <a:spcBef>
                          <a:spcPts val="0"/>
                        </a:spcBef>
                        <a:spcAft>
                          <a:spcPts val="0"/>
                        </a:spcAft>
                      </a:pPr>
                      <a:r>
                        <a:rPr lang="en-US" sz="1700">
                          <a:effectLst/>
                          <a:latin typeface="Calibri"/>
                          <a:ea typeface="Calibri"/>
                          <a:cs typeface="Times New Roman"/>
                        </a:rPr>
                        <a:t>Aspen</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2.9%</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3.1%</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2.4%</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0.4%</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0.5%</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9.30%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86975">
                <a:tc>
                  <a:txBody>
                    <a:bodyPr/>
                    <a:lstStyle/>
                    <a:p>
                      <a:pPr marL="0" marR="0">
                        <a:lnSpc>
                          <a:spcPct val="115000"/>
                        </a:lnSpc>
                        <a:spcBef>
                          <a:spcPts val="0"/>
                        </a:spcBef>
                        <a:spcAft>
                          <a:spcPts val="0"/>
                        </a:spcAft>
                      </a:pPr>
                      <a:r>
                        <a:rPr lang="en-US" sz="1700">
                          <a:effectLst/>
                          <a:latin typeface="Calibri"/>
                          <a:ea typeface="Calibri"/>
                          <a:cs typeface="Times New Roman"/>
                        </a:rPr>
                        <a:t>Boulder</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2.9%</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0.985%</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3.86%</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1.0%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0.1%</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8.85%</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91903">
                <a:tc>
                  <a:txBody>
                    <a:bodyPr/>
                    <a:lstStyle/>
                    <a:p>
                      <a:pPr marL="0" marR="0">
                        <a:lnSpc>
                          <a:spcPct val="115000"/>
                        </a:lnSpc>
                        <a:spcBef>
                          <a:spcPts val="0"/>
                        </a:spcBef>
                        <a:spcAft>
                          <a:spcPts val="0"/>
                        </a:spcAft>
                      </a:pPr>
                      <a:r>
                        <a:rPr lang="en-US" sz="1700">
                          <a:effectLst/>
                          <a:latin typeface="Calibri"/>
                          <a:ea typeface="Calibri"/>
                          <a:cs typeface="Times New Roman"/>
                        </a:rPr>
                        <a:t>Colorado Springs</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2.9%</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1.23%</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3.12%</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1.0%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8.25%</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86975">
                <a:tc>
                  <a:txBody>
                    <a:bodyPr/>
                    <a:lstStyle/>
                    <a:p>
                      <a:pPr marL="0" marR="0">
                        <a:lnSpc>
                          <a:spcPct val="115000"/>
                        </a:lnSpc>
                        <a:spcBef>
                          <a:spcPts val="0"/>
                        </a:spcBef>
                        <a:spcAft>
                          <a:spcPts val="0"/>
                        </a:spcAft>
                      </a:pPr>
                      <a:r>
                        <a:rPr lang="en-US" sz="1700" dirty="0">
                          <a:effectLst/>
                          <a:latin typeface="Calibri"/>
                          <a:ea typeface="Calibri"/>
                          <a:cs typeface="Times New Roman"/>
                        </a:rPr>
                        <a:t>Denver</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2.9%</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chemeClr val="tx1"/>
                          </a:solidFill>
                          <a:effectLst/>
                          <a:latin typeface="Calibri"/>
                          <a:ea typeface="Calibri"/>
                          <a:cs typeface="Times New Roman"/>
                        </a:rPr>
                        <a:t>4.81%</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1.0%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0.1%</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chemeClr val="tx1"/>
                          </a:solidFill>
                          <a:effectLst/>
                          <a:latin typeface="Calibri"/>
                          <a:ea typeface="Calibri"/>
                          <a:cs typeface="Times New Roman"/>
                        </a:rPr>
                        <a:t>8.81</a:t>
                      </a:r>
                      <a:r>
                        <a:rPr lang="en-US" sz="1700" dirty="0">
                          <a:effectLst/>
                          <a:latin typeface="Calibri"/>
                          <a:ea typeface="Calibri"/>
                          <a:cs typeface="Times New Roman"/>
                        </a:rPr>
                        <a:t>%</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286975">
                <a:tc>
                  <a:txBody>
                    <a:bodyPr/>
                    <a:lstStyle/>
                    <a:p>
                      <a:pPr marL="0" marR="0">
                        <a:lnSpc>
                          <a:spcPct val="115000"/>
                        </a:lnSpc>
                        <a:spcBef>
                          <a:spcPts val="0"/>
                        </a:spcBef>
                        <a:spcAft>
                          <a:spcPts val="0"/>
                        </a:spcAft>
                      </a:pPr>
                      <a:r>
                        <a:rPr lang="en-US" sz="1700" dirty="0">
                          <a:effectLst/>
                          <a:latin typeface="Calibri"/>
                          <a:ea typeface="Calibri"/>
                          <a:cs typeface="Times New Roman"/>
                        </a:rPr>
                        <a:t>Durango</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2.9%</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2.0%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3.0%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7.90%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286975">
                <a:tc>
                  <a:txBody>
                    <a:bodyPr/>
                    <a:lstStyle/>
                    <a:p>
                      <a:pPr marL="0" marR="0">
                        <a:lnSpc>
                          <a:spcPct val="115000"/>
                        </a:lnSpc>
                        <a:spcBef>
                          <a:spcPts val="0"/>
                        </a:spcBef>
                        <a:spcAft>
                          <a:spcPts val="0"/>
                        </a:spcAft>
                      </a:pPr>
                      <a:r>
                        <a:rPr lang="en-US" sz="1700">
                          <a:effectLst/>
                          <a:latin typeface="Calibri"/>
                          <a:ea typeface="Calibri"/>
                          <a:cs typeface="Times New Roman"/>
                        </a:rPr>
                        <a:t>Evergreen</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2.9%</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0.5%</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1.0%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0.1%</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4.50%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286975">
                <a:tc>
                  <a:txBody>
                    <a:bodyPr/>
                    <a:lstStyle/>
                    <a:p>
                      <a:pPr marL="0" marR="0">
                        <a:lnSpc>
                          <a:spcPct val="115000"/>
                        </a:lnSpc>
                        <a:spcBef>
                          <a:spcPts val="0"/>
                        </a:spcBef>
                        <a:spcAft>
                          <a:spcPts val="0"/>
                        </a:spcAft>
                      </a:pPr>
                      <a:r>
                        <a:rPr lang="en-US" sz="1700">
                          <a:effectLst/>
                          <a:latin typeface="Calibri"/>
                          <a:ea typeface="Calibri"/>
                          <a:cs typeface="Times New Roman"/>
                        </a:rPr>
                        <a:t>Fort Collins</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2.9%</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0.65%</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3.85%</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7.40%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86975">
                <a:tc>
                  <a:txBody>
                    <a:bodyPr/>
                    <a:lstStyle/>
                    <a:p>
                      <a:pPr marL="0" marR="0">
                        <a:lnSpc>
                          <a:spcPct val="115000"/>
                        </a:lnSpc>
                        <a:spcBef>
                          <a:spcPts val="0"/>
                        </a:spcBef>
                        <a:spcAft>
                          <a:spcPts val="0"/>
                        </a:spcAft>
                      </a:pPr>
                      <a:r>
                        <a:rPr lang="en-US" sz="1700" dirty="0">
                          <a:effectLst/>
                          <a:latin typeface="Calibri"/>
                          <a:ea typeface="Calibri"/>
                          <a:cs typeface="Times New Roman"/>
                        </a:rPr>
                        <a:t>Pueblo</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2.9%</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1</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3.5%</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7.40%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286975">
                <a:tc>
                  <a:txBody>
                    <a:bodyPr/>
                    <a:lstStyle/>
                    <a:p>
                      <a:pPr marL="0" marR="0">
                        <a:lnSpc>
                          <a:spcPct val="115000"/>
                        </a:lnSpc>
                        <a:spcBef>
                          <a:spcPts val="0"/>
                        </a:spcBef>
                        <a:spcAft>
                          <a:spcPts val="0"/>
                        </a:spcAft>
                      </a:pPr>
                      <a:r>
                        <a:rPr lang="en-US" sz="1700">
                          <a:effectLst/>
                          <a:latin typeface="Calibri"/>
                          <a:ea typeface="Calibri"/>
                          <a:cs typeface="Times New Roman"/>
                        </a:rPr>
                        <a:t>Gunnison</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2.9%</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1%</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4%</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1.0%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8.90%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286975">
                <a:tc>
                  <a:txBody>
                    <a:bodyPr/>
                    <a:lstStyle/>
                    <a:p>
                      <a:pPr marL="0" marR="0">
                        <a:lnSpc>
                          <a:spcPct val="115000"/>
                        </a:lnSpc>
                        <a:spcBef>
                          <a:spcPts val="0"/>
                        </a:spcBef>
                        <a:spcAft>
                          <a:spcPts val="0"/>
                        </a:spcAft>
                      </a:pPr>
                      <a:r>
                        <a:rPr lang="en-US" sz="1700" dirty="0">
                          <a:effectLst/>
                          <a:latin typeface="Calibri"/>
                          <a:ea typeface="Calibri"/>
                          <a:cs typeface="Times New Roman"/>
                        </a:rPr>
                        <a:t>Winter Park</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2.9%</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1.3%</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effectLst/>
                          <a:latin typeface="Calibri"/>
                          <a:ea typeface="Calibri"/>
                          <a:cs typeface="Times New Roman"/>
                        </a:rPr>
                        <a:t>7.0%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11.20%</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591903">
                <a:tc>
                  <a:txBody>
                    <a:bodyPr/>
                    <a:lstStyle/>
                    <a:p>
                      <a:pPr marL="0" marR="0">
                        <a:lnSpc>
                          <a:spcPct val="115000"/>
                        </a:lnSpc>
                        <a:spcBef>
                          <a:spcPts val="0"/>
                        </a:spcBef>
                        <a:spcAft>
                          <a:spcPts val="0"/>
                        </a:spcAft>
                      </a:pPr>
                      <a:r>
                        <a:rPr lang="en-US" sz="1700" b="1" dirty="0">
                          <a:effectLst/>
                          <a:latin typeface="Calibri"/>
                          <a:ea typeface="Calibri"/>
                          <a:cs typeface="Times New Roman"/>
                        </a:rPr>
                        <a:t>COLORADO Ave.</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b="1" dirty="0">
                          <a:effectLst/>
                          <a:latin typeface="Calibri"/>
                          <a:ea typeface="Calibri"/>
                          <a:cs typeface="Times New Roman"/>
                        </a:rPr>
                        <a:t>2.9%</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700" b="1" dirty="0">
                        <a:effectLst/>
                        <a:latin typeface="Calibri"/>
                        <a:ea typeface="Calibri"/>
                        <a:cs typeface="Times New Roman"/>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700" b="1" dirty="0">
                        <a:effectLst/>
                        <a:latin typeface="Calibri"/>
                        <a:ea typeface="Calibri"/>
                        <a:cs typeface="Times New Roman"/>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b="1"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b="1"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700" b="1" dirty="0">
                        <a:effectLst/>
                        <a:latin typeface="Calibri"/>
                      </a:endParaRP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b="1" dirty="0">
                          <a:effectLst/>
                          <a:latin typeface="Calibri"/>
                          <a:ea typeface="Calibri"/>
                          <a:cs typeface="Times New Roman"/>
                        </a:rPr>
                        <a:t>7.72%</a:t>
                      </a:r>
                    </a:p>
                  </a:txBody>
                  <a:tcPr marL="71908" marR="7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94026">
                <a:tc gridSpan="8">
                  <a:txBody>
                    <a:bodyPr/>
                    <a:lstStyle/>
                    <a:p>
                      <a:pPr marL="0" marR="0" algn="r">
                        <a:lnSpc>
                          <a:spcPct val="115000"/>
                        </a:lnSpc>
                        <a:spcBef>
                          <a:spcPts val="0"/>
                        </a:spcBef>
                        <a:spcAft>
                          <a:spcPts val="0"/>
                        </a:spcAft>
                      </a:pPr>
                      <a:r>
                        <a:rPr lang="en-US" sz="500" dirty="0">
                          <a:solidFill>
                            <a:srgbClr val="7F7F7F"/>
                          </a:solidFill>
                          <a:effectLst/>
                          <a:latin typeface="Calibri"/>
                          <a:ea typeface="Calibri"/>
                          <a:cs typeface="Times New Roman"/>
                        </a:rPr>
                        <a:t> </a:t>
                      </a:r>
                      <a:endParaRPr lang="en-US" sz="1200" dirty="0">
                        <a:effectLst/>
                        <a:latin typeface="Calibri"/>
                        <a:ea typeface="Calibri"/>
                        <a:cs typeface="Times New Roman"/>
                      </a:endParaRPr>
                    </a:p>
                  </a:txBody>
                  <a:tcPr marL="99433" marR="99433" marT="49717" marB="497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37362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908" y="58091"/>
            <a:ext cx="7886700" cy="1325563"/>
          </a:xfrm>
        </p:spPr>
        <p:txBody>
          <a:bodyPr/>
          <a:lstStyle/>
          <a:p>
            <a:r>
              <a:rPr lang="en-US" dirty="0">
                <a:solidFill>
                  <a:srgbClr val="7030A0"/>
                </a:solidFill>
              </a:rPr>
              <a:t>What do you think?</a:t>
            </a:r>
          </a:p>
        </p:txBody>
      </p:sp>
      <p:sp>
        <p:nvSpPr>
          <p:cNvPr id="4" name="Slide Number Placeholder 3"/>
          <p:cNvSpPr>
            <a:spLocks noGrp="1"/>
          </p:cNvSpPr>
          <p:nvPr>
            <p:ph type="sldNum" sz="quarter" idx="12"/>
          </p:nvPr>
        </p:nvSpPr>
        <p:spPr/>
        <p:txBody>
          <a:bodyPr/>
          <a:lstStyle/>
          <a:p>
            <a:fld id="{479ABFE2-C387-44D3-95F2-9338F6A2BCA5}" type="slidenum">
              <a:rPr lang="en-US" smtClean="0"/>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878" y="3881568"/>
            <a:ext cx="7270761" cy="2474782"/>
          </a:xfrm>
          <a:prstGeom prst="rect">
            <a:avLst/>
          </a:prstGeom>
        </p:spPr>
      </p:pic>
      <p:sp>
        <p:nvSpPr>
          <p:cNvPr id="6" name="Content Placeholder 2"/>
          <p:cNvSpPr txBox="1">
            <a:spLocks/>
          </p:cNvSpPr>
          <p:nvPr/>
        </p:nvSpPr>
        <p:spPr>
          <a:xfrm>
            <a:off x="2145908" y="1494040"/>
            <a:ext cx="8293492" cy="22345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How do you think Colorado spends your tax dollar?  </a:t>
            </a:r>
          </a:p>
          <a:p>
            <a:pPr marL="0" indent="0">
              <a:buNone/>
            </a:pPr>
            <a:endParaRPr lang="en-US" sz="2400" dirty="0"/>
          </a:p>
          <a:p>
            <a:pPr marL="0" indent="0">
              <a:buNone/>
            </a:pPr>
            <a:r>
              <a:rPr lang="en-US" sz="2400" dirty="0"/>
              <a:t>Higher Education, K-12, Roads, Courts, Prisons, </a:t>
            </a:r>
          </a:p>
          <a:p>
            <a:pPr marL="0" indent="0">
              <a:buNone/>
            </a:pPr>
            <a:r>
              <a:rPr lang="en-US" sz="2400" dirty="0"/>
              <a:t>Human Services, Healthcare, Other?</a:t>
            </a:r>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1602927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29343</TotalTime>
  <Words>1839</Words>
  <Application>Microsoft Office PowerPoint</Application>
  <PresentationFormat>Widescreen</PresentationFormat>
  <Paragraphs>304</Paragraphs>
  <Slides>40</Slides>
  <Notes>19</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Amasis MT Pro</vt:lpstr>
      <vt:lpstr>Arial</vt:lpstr>
      <vt:lpstr>Calibri</vt:lpstr>
      <vt:lpstr>Calibri Light</vt:lpstr>
      <vt:lpstr>Office Theme</vt:lpstr>
      <vt:lpstr>PowerPoint Presentation</vt:lpstr>
      <vt:lpstr>Why is there Braille on drive-thru ATMs?</vt:lpstr>
      <vt:lpstr>Why is milk sold in rectangular containers while soda and beer are sold in round?</vt:lpstr>
      <vt:lpstr>Wasted shelf space</vt:lpstr>
      <vt:lpstr>PowerPoint Presentation</vt:lpstr>
      <vt:lpstr>PowerPoint Presentation</vt:lpstr>
      <vt:lpstr>PowerPoint Presentation</vt:lpstr>
      <vt:lpstr> Sales Taxes Across Colorado</vt:lpstr>
      <vt:lpstr>What do you think?</vt:lpstr>
      <vt:lpstr>PowerPoint Presentation</vt:lpstr>
      <vt:lpstr>PowerPoint Presentation</vt:lpstr>
      <vt:lpstr>Shares Vary Depending on Property Taxes</vt:lpstr>
      <vt:lpstr>PowerPoint Presentation</vt:lpstr>
      <vt:lpstr>The timeline to understand the fiscal discussion today</vt:lpstr>
      <vt:lpstr>PowerPoint Presentation</vt:lpstr>
      <vt:lpstr>Explanation: TABOR Major Provisions</vt:lpstr>
      <vt:lpstr>PowerPoint Presentation</vt:lpstr>
      <vt:lpstr>Historically Large TABOR Rebates</vt:lpstr>
      <vt:lpstr>How the TABOR Rebates are Distributed</vt:lpstr>
      <vt:lpstr>Property Tax Explained….</vt:lpstr>
      <vt:lpstr>PowerPoint Presentation</vt:lpstr>
      <vt:lpstr>Property Taxes are all Local</vt:lpstr>
      <vt:lpstr>PowerPoint Presentation</vt:lpstr>
      <vt:lpstr>PowerPoint Presentation</vt:lpstr>
      <vt:lpstr>Retail Marijuana Revenue is about 1.6% of Gross General Fund</vt:lpstr>
      <vt:lpstr>PowerPoint Presentation</vt:lpstr>
      <vt:lpstr>PowerPoint Presentation</vt:lpstr>
      <vt:lpstr>What about the 2024 Ballot?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 HH (Chris Notes)</vt:lpstr>
      <vt:lpstr>Prop HH (CFI Notes)</vt:lpstr>
      <vt:lpstr>Prop HH (1% extra Growth on Revenue Cap Compounds)</vt:lpstr>
      <vt:lpstr>Formula Doesn’t Measure What Government Buys</vt:lpstr>
      <vt:lpstr>Prop HH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stiffler</dc:creator>
  <cp:lastModifiedBy>Cathy Shull</cp:lastModifiedBy>
  <cp:revision>40</cp:revision>
  <dcterms:created xsi:type="dcterms:W3CDTF">2023-01-24T01:38:28Z</dcterms:created>
  <dcterms:modified xsi:type="dcterms:W3CDTF">2024-10-16T22:18:18Z</dcterms:modified>
</cp:coreProperties>
</file>