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14" r:id="rId2"/>
    <p:sldId id="287" r:id="rId3"/>
    <p:sldId id="269" r:id="rId4"/>
    <p:sldId id="315" r:id="rId5"/>
    <p:sldId id="419" r:id="rId6"/>
    <p:sldId id="311" r:id="rId7"/>
    <p:sldId id="320" r:id="rId8"/>
    <p:sldId id="421" r:id="rId9"/>
    <p:sldId id="413" r:id="rId10"/>
    <p:sldId id="346" r:id="rId11"/>
    <p:sldId id="415" r:id="rId12"/>
    <p:sldId id="420" r:id="rId13"/>
    <p:sldId id="418" r:id="rId14"/>
    <p:sldId id="371" r:id="rId15"/>
    <p:sldId id="410" r:id="rId16"/>
    <p:sldId id="411" r:id="rId17"/>
    <p:sldId id="41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83C"/>
    <a:srgbClr val="01783D"/>
    <a:srgbClr val="026D35"/>
    <a:srgbClr val="072964"/>
    <a:srgbClr val="DC1C24"/>
    <a:srgbClr val="521B93"/>
    <a:srgbClr val="000080"/>
    <a:srgbClr val="108080"/>
    <a:srgbClr val="DA8A40"/>
    <a:srgbClr val="223B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8F44A2F1-9E1F-4B54-A3A2-5F16C0AD49E2}" styleName="">
    <a:tblBg/>
    <a:wholeTbl>
      <a:tcTxStyle b="off" i="off">
        <a:font>
          <a:latin typeface="Helvetica Neue UltraLight"/>
          <a:ea typeface="Helvetica Neue UltraLight"/>
          <a:cs typeface="Helvetica Neue UltraLight"/>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0" autoAdjust="0"/>
    <p:restoredTop sz="86429" autoAdjust="0"/>
  </p:normalViewPr>
  <p:slideViewPr>
    <p:cSldViewPr snapToGrid="0" snapToObjects="1">
      <p:cViewPr varScale="1">
        <p:scale>
          <a:sx n="50" d="100"/>
          <a:sy n="50" d="100"/>
        </p:scale>
        <p:origin x="1104" y="48"/>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1" d="100"/>
          <a:sy n="111" d="100"/>
        </p:scale>
        <p:origin x="410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22F2DE-6162-2746-B3DB-695152FDA4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CC7A21F-F345-1D45-8AE4-728DAC1EB0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D3AA3F-5631-3D40-9BA7-10370DA0866E}" type="datetimeFigureOut">
              <a:rPr lang="en-US" smtClean="0"/>
              <a:t>3/16/2020</a:t>
            </a:fld>
            <a:endParaRPr lang="en-US" dirty="0"/>
          </a:p>
        </p:txBody>
      </p:sp>
      <p:sp>
        <p:nvSpPr>
          <p:cNvPr id="4" name="Footer Placeholder 3">
            <a:extLst>
              <a:ext uri="{FF2B5EF4-FFF2-40B4-BE49-F238E27FC236}">
                <a16:creationId xmlns:a16="http://schemas.microsoft.com/office/drawing/2014/main" id="{9B114E18-B104-614C-A474-D711E2291B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36C3790-F510-904D-9498-AE513738F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30FE25-F2C7-B346-A122-F81B6010726C}" type="slidenum">
              <a:rPr lang="en-US" smtClean="0"/>
              <a:t>‹#›</a:t>
            </a:fld>
            <a:endParaRPr lang="en-US" dirty="0"/>
          </a:p>
        </p:txBody>
      </p:sp>
    </p:spTree>
    <p:extLst>
      <p:ext uri="{BB962C8B-B14F-4D97-AF65-F5344CB8AC3E}">
        <p14:creationId xmlns:p14="http://schemas.microsoft.com/office/powerpoint/2010/main" val="4002012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1700108"/>
      </p:ext>
    </p:extLst>
  </p:cSld>
  <p:clrMap bg1="lt1" tx1="dk1" bg2="lt2" tx2="dk2" accent1="accent1" accent2="accent2" accent3="accent3" accent4="accent4" accent5="accent5" accent6="accent6" hlink="hlink" folHlink="folHlink"/>
  <p:notesStyle>
    <a:lvl1pPr defTabSz="825500" latinLnBrk="0">
      <a:defRPr sz="3000">
        <a:latin typeface="Arial"/>
        <a:ea typeface="Arial"/>
        <a:cs typeface="Arial"/>
        <a:sym typeface="Lucida Grande"/>
      </a:defRPr>
    </a:lvl1pPr>
    <a:lvl2pPr indent="228600" defTabSz="825500" latinLnBrk="0">
      <a:defRPr sz="3000">
        <a:latin typeface="Lucida Grande"/>
        <a:ea typeface="Lucida Grande"/>
        <a:cs typeface="Lucida Grande"/>
        <a:sym typeface="Lucida Grande"/>
      </a:defRPr>
    </a:lvl2pPr>
    <a:lvl3pPr indent="457200" defTabSz="825500" latinLnBrk="0">
      <a:defRPr sz="3000">
        <a:latin typeface="Lucida Grande"/>
        <a:ea typeface="Lucida Grande"/>
        <a:cs typeface="Lucida Grande"/>
        <a:sym typeface="Lucida Grande"/>
      </a:defRPr>
    </a:lvl3pPr>
    <a:lvl4pPr indent="685800" defTabSz="825500" latinLnBrk="0">
      <a:defRPr sz="3000">
        <a:latin typeface="Lucida Grande"/>
        <a:ea typeface="Lucida Grande"/>
        <a:cs typeface="Lucida Grande"/>
        <a:sym typeface="Lucida Grande"/>
      </a:defRPr>
    </a:lvl4pPr>
    <a:lvl5pPr indent="914400" defTabSz="825500" latinLnBrk="0">
      <a:defRPr sz="3000">
        <a:latin typeface="Lucida Grande"/>
        <a:ea typeface="Lucida Grande"/>
        <a:cs typeface="Lucida Grande"/>
        <a:sym typeface="Lucida Grande"/>
      </a:defRPr>
    </a:lvl5pPr>
    <a:lvl6pPr indent="1143000" defTabSz="825500" latinLnBrk="0">
      <a:defRPr sz="3000">
        <a:latin typeface="Lucida Grande"/>
        <a:ea typeface="Lucida Grande"/>
        <a:cs typeface="Lucida Grande"/>
        <a:sym typeface="Lucida Grande"/>
      </a:defRPr>
    </a:lvl6pPr>
    <a:lvl7pPr indent="1371600" defTabSz="825500" latinLnBrk="0">
      <a:defRPr sz="3000">
        <a:latin typeface="Lucida Grande"/>
        <a:ea typeface="Lucida Grande"/>
        <a:cs typeface="Lucida Grande"/>
        <a:sym typeface="Lucida Grande"/>
      </a:defRPr>
    </a:lvl7pPr>
    <a:lvl8pPr indent="1600200" defTabSz="825500" latinLnBrk="0">
      <a:defRPr sz="3000">
        <a:latin typeface="Lucida Grande"/>
        <a:ea typeface="Lucida Grande"/>
        <a:cs typeface="Lucida Grande"/>
        <a:sym typeface="Lucida Grande"/>
      </a:defRPr>
    </a:lvl8pPr>
    <a:lvl9pPr indent="1828800" defTabSz="825500" latinLnBrk="0">
      <a:defRPr sz="30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Shape 94"/>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95" name="Shape 95"/>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176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b="1" dirty="0">
                <a:solidFill>
                  <a:schemeClr val="accent1"/>
                </a:solidFill>
              </a:rPr>
              <a:t>It is believed that there are at least 1.5 million people in HTC populations in Colorado with over 538k in the Pro 15 area. </a:t>
            </a:r>
          </a:p>
        </p:txBody>
      </p:sp>
    </p:spTree>
    <p:extLst>
      <p:ext uri="{BB962C8B-B14F-4D97-AF65-F5344CB8AC3E}">
        <p14:creationId xmlns:p14="http://schemas.microsoft.com/office/powerpoint/2010/main" val="183354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957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a:solidFill>
                  <a:schemeClr val="tx1"/>
                </a:solidFill>
              </a:rPr>
              <a:t>Four cohorts - Update Leave in areas with post office box or county road addresses - some get questionnaires (lack of broadband)</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8D2766-C49B-4C1A-9FEE-6F146754B02B}" type="slidenum">
              <a:rPr lang="en-US" smtClean="0"/>
              <a:t>12</a:t>
            </a:fld>
            <a:endParaRPr lang="en-US" dirty="0"/>
          </a:p>
        </p:txBody>
      </p:sp>
    </p:spTree>
    <p:extLst>
      <p:ext uri="{BB962C8B-B14F-4D97-AF65-F5344CB8AC3E}">
        <p14:creationId xmlns:p14="http://schemas.microsoft.com/office/powerpoint/2010/main" val="181410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b="1" dirty="0">
                <a:solidFill>
                  <a:schemeClr val="tx1"/>
                </a:solidFill>
              </a:rPr>
              <a:t>May starts the door-to-door campaign for those that have not responded and that process ends in July.</a:t>
            </a:r>
          </a:p>
          <a:p>
            <a:endParaRPr lang="en-US" sz="1400" b="1" dirty="0">
              <a:solidFill>
                <a:schemeClr val="tx1"/>
              </a:solidFill>
            </a:endParaRPr>
          </a:p>
          <a:p>
            <a:r>
              <a:rPr lang="en-US" sz="1400" b="1" dirty="0">
                <a:solidFill>
                  <a:schemeClr val="tx1"/>
                </a:solidFill>
              </a:rPr>
              <a:t>Census Bureau predicts that the self-response rate – or the rate of those who respond without direct outreach – will be in the 50-60% range, so very low </a:t>
            </a:r>
          </a:p>
          <a:p>
            <a:endParaRPr lang="en-US" sz="1400" b="1" dirty="0">
              <a:solidFill>
                <a:schemeClr val="tx1"/>
              </a:solidFill>
            </a:endParaRPr>
          </a:p>
          <a:p>
            <a:r>
              <a:rPr lang="en-US" sz="1400" b="1" dirty="0">
                <a:solidFill>
                  <a:schemeClr val="tx1"/>
                </a:solidFill>
              </a:rPr>
              <a:t>We have our work cut out for us.</a:t>
            </a:r>
          </a:p>
          <a:p>
            <a:endParaRPr lang="en-US" sz="1400" b="1" dirty="0">
              <a:solidFill>
                <a:schemeClr val="tx1"/>
              </a:solidFill>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8D2766-C49B-4C1A-9FEE-6F146754B02B}" type="slidenum">
              <a:rPr lang="en-US" smtClean="0"/>
              <a:t>13</a:t>
            </a:fld>
            <a:endParaRPr lang="en-US" dirty="0"/>
          </a:p>
        </p:txBody>
      </p:sp>
    </p:spTree>
    <p:extLst>
      <p:ext uri="{BB962C8B-B14F-4D97-AF65-F5344CB8AC3E}">
        <p14:creationId xmlns:p14="http://schemas.microsoft.com/office/powerpoint/2010/main" val="320441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29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953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921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b="1" dirty="0">
                <a:solidFill>
                  <a:schemeClr val="accent1"/>
                </a:solidFill>
              </a:rPr>
              <a:t>DOLA has a designer that is willing to adapt this logo to individual cities and towns so if interested they will help and has set aside funds for Printing resources and suggest working through CCCs to coordinate printing needs</a:t>
            </a:r>
          </a:p>
          <a:p>
            <a:endParaRPr lang="en-US" sz="1400" b="1" dirty="0">
              <a:solidFill>
                <a:schemeClr val="accent1"/>
              </a:solidFill>
            </a:endParaRPr>
          </a:p>
          <a:p>
            <a:r>
              <a:rPr lang="en-US" sz="1400" b="1" dirty="0">
                <a:solidFill>
                  <a:schemeClr val="accent1"/>
                </a:solidFill>
              </a:rPr>
              <a:t>CLOSING: In addition to the fiscal and political loss potential, Cities and Towns need accurate data to make decisions about growth and development, including economic development. You need it to plan for new and improved infrastructure. </a:t>
            </a:r>
          </a:p>
          <a:p>
            <a:endParaRPr lang="en-US" sz="1400" b="1" dirty="0">
              <a:solidFill>
                <a:schemeClr val="accent1"/>
              </a:solidFill>
            </a:endParaRPr>
          </a:p>
          <a:p>
            <a:r>
              <a:rPr lang="en-US" sz="1400" b="1" dirty="0">
                <a:solidFill>
                  <a:schemeClr val="accent1"/>
                </a:solidFill>
              </a:rPr>
              <a:t>Bottom line is that this is not about how the Government will spend for the next 10 years, but where, and we need to do all we can to preserve what belongs to Colorado. </a:t>
            </a:r>
          </a:p>
          <a:p>
            <a:endParaRPr lang="en-US" sz="1400" b="1" dirty="0">
              <a:solidFill>
                <a:schemeClr val="accent1"/>
              </a:solidFill>
            </a:endParaRPr>
          </a:p>
          <a:p>
            <a:r>
              <a:rPr lang="en-US" sz="1400" b="1" dirty="0">
                <a:solidFill>
                  <a:schemeClr val="accent1"/>
                </a:solidFill>
              </a:rPr>
              <a:t>Message = It’s Important, Easy, Safe &amp; Required</a:t>
            </a:r>
          </a:p>
          <a:p>
            <a:endParaRPr lang="en-US" sz="1400" b="1" dirty="0">
              <a:solidFill>
                <a:schemeClr val="accent1"/>
              </a:solidFill>
            </a:endParaRPr>
          </a:p>
          <a:p>
            <a:endParaRPr lang="en-US" dirty="0"/>
          </a:p>
        </p:txBody>
      </p:sp>
    </p:spTree>
    <p:extLst>
      <p:ext uri="{BB962C8B-B14F-4D97-AF65-F5344CB8AC3E}">
        <p14:creationId xmlns:p14="http://schemas.microsoft.com/office/powerpoint/2010/main" val="356643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chemeClr val="accent1"/>
                </a:solidFill>
              </a:rPr>
              <a:t>CSA is a national, bipartisan nonprofit that unites five membership groups made up of law enforcement officials, business leaders, retired admirals &amp; generals, faith based leaders, &amp; coaches &amp; athletes, promoting solutions that prepare kids to succeed in school, work &amp; life.</a:t>
            </a:r>
          </a:p>
          <a:p>
            <a:endParaRPr lang="en-US" dirty="0"/>
          </a:p>
        </p:txBody>
      </p:sp>
    </p:spTree>
    <p:extLst>
      <p:ext uri="{BB962C8B-B14F-4D97-AF65-F5344CB8AC3E}">
        <p14:creationId xmlns:p14="http://schemas.microsoft.com/office/powerpoint/2010/main" val="21353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4EEE9F-78EF-4E3A-A440-169E51F01552}" type="slidenum">
              <a:rPr lang="en-US" smtClean="0"/>
              <a:pPr>
                <a:defRPr/>
              </a:pPr>
              <a:t>3</a:t>
            </a:fld>
            <a:endParaRPr lang="en-US" dirty="0"/>
          </a:p>
        </p:txBody>
      </p:sp>
    </p:spTree>
    <p:extLst>
      <p:ext uri="{BB962C8B-B14F-4D97-AF65-F5344CB8AC3E}">
        <p14:creationId xmlns:p14="http://schemas.microsoft.com/office/powerpoint/2010/main" val="367098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70956-FDFE-459C-B1DC-BF41F53A35C1}" type="slidenum">
              <a:rPr lang="en-US" smtClean="0"/>
              <a:pPr/>
              <a:t>4</a:t>
            </a:fld>
            <a:endParaRPr lang="en-US" dirty="0"/>
          </a:p>
        </p:txBody>
      </p:sp>
    </p:spTree>
    <p:extLst>
      <p:ext uri="{BB962C8B-B14F-4D97-AF65-F5344CB8AC3E}">
        <p14:creationId xmlns:p14="http://schemas.microsoft.com/office/powerpoint/2010/main" val="73610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825500" eaLnBrk="1" fontAlgn="auto" latinLnBrk="0" hangingPunct="1">
              <a:lnSpc>
                <a:spcPct val="100000"/>
              </a:lnSpc>
              <a:spcBef>
                <a:spcPts val="0"/>
              </a:spcBef>
              <a:spcAft>
                <a:spcPts val="0"/>
              </a:spcAft>
              <a:buClrTx/>
              <a:buSzTx/>
              <a:buFontTx/>
              <a:buNone/>
              <a:tabLst/>
              <a:defRPr/>
            </a:pPr>
            <a:r>
              <a:rPr lang="en-US" sz="1400" b="1" dirty="0"/>
              <a:t>Every household will have the option of responding online, by mail, or by phone. Nearly every household will receive an invitation to participate in the 2020 Census from either a postal worker or a census worker. </a:t>
            </a:r>
          </a:p>
          <a:p>
            <a:endParaRPr lang="en-US" dirty="0"/>
          </a:p>
        </p:txBody>
      </p:sp>
    </p:spTree>
    <p:extLst>
      <p:ext uri="{BB962C8B-B14F-4D97-AF65-F5344CB8AC3E}">
        <p14:creationId xmlns:p14="http://schemas.microsoft.com/office/powerpoint/2010/main" val="255392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chemeClr val="tx1"/>
                </a:solidFill>
              </a:rPr>
              <a:t>Internet and phone options offered in 13 languages – Paper form in English and Spanish only</a:t>
            </a:r>
          </a:p>
        </p:txBody>
      </p:sp>
      <p:sp>
        <p:nvSpPr>
          <p:cNvPr id="4" name="Slide Number Placeholder 3"/>
          <p:cNvSpPr>
            <a:spLocks noGrp="1"/>
          </p:cNvSpPr>
          <p:nvPr>
            <p:ph type="sldNum" sz="quarter" idx="10"/>
          </p:nvPr>
        </p:nvSpPr>
        <p:spPr/>
        <p:txBody>
          <a:bodyPr/>
          <a:lstStyle/>
          <a:p>
            <a:fld id="{F3B70956-FDFE-459C-B1DC-BF41F53A35C1}" type="slidenum">
              <a:rPr lang="en-US" smtClean="0"/>
              <a:pPr/>
              <a:t>6</a:t>
            </a:fld>
            <a:endParaRPr lang="en-US" dirty="0"/>
          </a:p>
        </p:txBody>
      </p:sp>
    </p:spTree>
    <p:extLst>
      <p:ext uri="{BB962C8B-B14F-4D97-AF65-F5344CB8AC3E}">
        <p14:creationId xmlns:p14="http://schemas.microsoft.com/office/powerpoint/2010/main" val="33482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4EEE9F-78EF-4E3A-A440-169E51F01552}" type="slidenum">
              <a:rPr lang="en-US" smtClean="0"/>
              <a:pPr>
                <a:defRPr/>
              </a:pPr>
              <a:t>7</a:t>
            </a:fld>
            <a:endParaRPr lang="en-US" dirty="0"/>
          </a:p>
        </p:txBody>
      </p:sp>
    </p:spTree>
    <p:extLst>
      <p:ext uri="{BB962C8B-B14F-4D97-AF65-F5344CB8AC3E}">
        <p14:creationId xmlns:p14="http://schemas.microsoft.com/office/powerpoint/2010/main" val="1260959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196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b="1" dirty="0">
                <a:solidFill>
                  <a:schemeClr val="accent1"/>
                </a:solidFill>
              </a:rPr>
              <a:t>According to projected population, blue states, including Colorado should gain a Congressional seat. The orange states are projected to lose at least one seat (NY likely two), and the grays are even, with the exception of California, which may lose a seat.  An small undercount could cost us that seat. </a:t>
            </a:r>
          </a:p>
          <a:p>
            <a:endParaRPr lang="en-US" sz="1400" b="1" dirty="0">
              <a:solidFill>
                <a:schemeClr val="accent1"/>
              </a:solidFill>
            </a:endParaRPr>
          </a:p>
          <a:p>
            <a:r>
              <a:rPr lang="en-US" sz="1400" b="1" dirty="0">
                <a:solidFill>
                  <a:schemeClr val="accent1"/>
                </a:solidFill>
              </a:rPr>
              <a:t>States are fighting (with significant dollars) for their Congressional seats and we know it’s a zero sum game. </a:t>
            </a:r>
          </a:p>
          <a:p>
            <a:endParaRPr lang="en-US" sz="1400" b="1" dirty="0">
              <a:solidFill>
                <a:schemeClr val="accent1"/>
              </a:solidFill>
            </a:endParaRPr>
          </a:p>
          <a:p>
            <a:r>
              <a:rPr lang="en-US" sz="1400" b="1" dirty="0">
                <a:solidFill>
                  <a:schemeClr val="accent1"/>
                </a:solidFill>
              </a:rPr>
              <a:t>Bottom line – a small undercount will have a huge impact on Colorado from a fiscal and a representation standpoint and it is important that we understand how few we need to miss in order to be negatively impacted.</a:t>
            </a:r>
          </a:p>
          <a:p>
            <a:endParaRPr lang="en-US" dirty="0"/>
          </a:p>
        </p:txBody>
      </p:sp>
    </p:spTree>
    <p:extLst>
      <p:ext uri="{BB962C8B-B14F-4D97-AF65-F5344CB8AC3E}">
        <p14:creationId xmlns:p14="http://schemas.microsoft.com/office/powerpoint/2010/main" val="31842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slide">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24384000" cy="3505200"/>
          </a:xfrm>
          <a:solidFill>
            <a:srgbClr val="108080"/>
          </a:solidFill>
        </p:spPr>
        <p:txBody>
          <a:bodyPr vert="horz"/>
          <a:lstStyle>
            <a:lvl1pPr algn="ctr">
              <a:defRPr>
                <a:solidFill>
                  <a:schemeClr val="bg1"/>
                </a:solidFil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N Content">
  <p:cSld name="RN Content">
    <p:spTree>
      <p:nvGrpSpPr>
        <p:cNvPr id="1" name="Shape 23"/>
        <p:cNvGrpSpPr/>
        <p:nvPr/>
      </p:nvGrpSpPr>
      <p:grpSpPr>
        <a:xfrm>
          <a:off x="0" y="0"/>
          <a:ext cx="0" cy="0"/>
          <a:chOff x="0" y="0"/>
          <a:chExt cx="0" cy="0"/>
        </a:xfrm>
      </p:grpSpPr>
      <p:sp>
        <p:nvSpPr>
          <p:cNvPr id="25" name="Shape 25"/>
          <p:cNvSpPr/>
          <p:nvPr/>
        </p:nvSpPr>
        <p:spPr>
          <a:xfrm>
            <a:off x="0" y="0"/>
            <a:ext cx="24384000" cy="3175000"/>
          </a:xfrm>
          <a:prstGeom prst="rect">
            <a:avLst/>
          </a:prstGeom>
          <a:solidFill>
            <a:srgbClr val="1080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4300" b="0" i="0" u="none" strike="noStrike" cap="none" dirty="0">
              <a:solidFill>
                <a:schemeClr val="lt1"/>
              </a:solidFill>
              <a:latin typeface="Calibri"/>
              <a:ea typeface="Calibri"/>
              <a:cs typeface="Calibri"/>
              <a:sym typeface="Calibri"/>
            </a:endParaRPr>
          </a:p>
        </p:txBody>
      </p:sp>
      <p:sp>
        <p:nvSpPr>
          <p:cNvPr id="27" name="Shape 27"/>
          <p:cNvSpPr txBox="1">
            <a:spLocks noGrp="1"/>
          </p:cNvSpPr>
          <p:nvPr>
            <p:ph type="title"/>
          </p:nvPr>
        </p:nvSpPr>
        <p:spPr>
          <a:xfrm>
            <a:off x="878085" y="431800"/>
            <a:ext cx="21945600" cy="2260600"/>
          </a:xfrm>
          <a:prstGeom prst="rect">
            <a:avLst/>
          </a:prstGeom>
          <a:noFill/>
          <a:ln>
            <a:noFill/>
          </a:ln>
        </p:spPr>
        <p:txBody>
          <a:bodyPr spcFirstLastPara="1" wrap="square" lIns="217674" tIns="217674" rIns="217674" bIns="217674" anchor="ctr" anchorCtr="0"/>
          <a:lstStyle>
            <a:lvl1pPr marR="0" lvl="0" algn="ctr" rtl="0">
              <a:lnSpc>
                <a:spcPct val="80000"/>
              </a:lnSpc>
              <a:spcBef>
                <a:spcPts val="0"/>
              </a:spcBef>
              <a:spcAft>
                <a:spcPts val="0"/>
              </a:spcAft>
              <a:buClr>
                <a:schemeClr val="lt1"/>
              </a:buClr>
              <a:buSzPts val="2500"/>
              <a:buFont typeface="Calibri"/>
              <a:buNone/>
              <a:defRPr sz="9600" b="1" i="0" u="none" strike="noStrike" cap="none">
                <a:solidFill>
                  <a:schemeClr val="lt1"/>
                </a:solidFill>
                <a:latin typeface="Arial"/>
                <a:ea typeface="Calibri"/>
                <a:cs typeface="Arial"/>
                <a:sym typeface="Calibri"/>
              </a:defRPr>
            </a:lvl1pPr>
            <a:lvl2pPr lvl="1">
              <a:spcBef>
                <a:spcPts val="0"/>
              </a:spcBef>
              <a:spcAft>
                <a:spcPts val="0"/>
              </a:spcAft>
              <a:buSzPts val="1800"/>
              <a:buFont typeface="Arial"/>
              <a:buNone/>
              <a:defRPr sz="4300"/>
            </a:lvl2pPr>
            <a:lvl3pPr lvl="2">
              <a:spcBef>
                <a:spcPts val="0"/>
              </a:spcBef>
              <a:spcAft>
                <a:spcPts val="0"/>
              </a:spcAft>
              <a:buSzPts val="1800"/>
              <a:buFont typeface="Arial"/>
              <a:buNone/>
              <a:defRPr sz="4300"/>
            </a:lvl3pPr>
            <a:lvl4pPr lvl="3">
              <a:spcBef>
                <a:spcPts val="0"/>
              </a:spcBef>
              <a:spcAft>
                <a:spcPts val="0"/>
              </a:spcAft>
              <a:buSzPts val="1800"/>
              <a:buFont typeface="Arial"/>
              <a:buNone/>
              <a:defRPr sz="4300"/>
            </a:lvl4pPr>
            <a:lvl5pPr lvl="4">
              <a:spcBef>
                <a:spcPts val="0"/>
              </a:spcBef>
              <a:spcAft>
                <a:spcPts val="0"/>
              </a:spcAft>
              <a:buSzPts val="1800"/>
              <a:buFont typeface="Arial"/>
              <a:buNone/>
              <a:defRPr sz="4300"/>
            </a:lvl5pPr>
            <a:lvl6pPr lvl="5">
              <a:spcBef>
                <a:spcPts val="0"/>
              </a:spcBef>
              <a:spcAft>
                <a:spcPts val="0"/>
              </a:spcAft>
              <a:buSzPts val="1800"/>
              <a:buFont typeface="Arial"/>
              <a:buNone/>
              <a:defRPr sz="4300"/>
            </a:lvl6pPr>
            <a:lvl7pPr lvl="6">
              <a:spcBef>
                <a:spcPts val="0"/>
              </a:spcBef>
              <a:spcAft>
                <a:spcPts val="0"/>
              </a:spcAft>
              <a:buSzPts val="1800"/>
              <a:buFont typeface="Arial"/>
              <a:buNone/>
              <a:defRPr sz="4300"/>
            </a:lvl7pPr>
            <a:lvl8pPr lvl="7">
              <a:spcBef>
                <a:spcPts val="0"/>
              </a:spcBef>
              <a:spcAft>
                <a:spcPts val="0"/>
              </a:spcAft>
              <a:buSzPts val="1800"/>
              <a:buFont typeface="Arial"/>
              <a:buNone/>
              <a:defRPr sz="4300"/>
            </a:lvl8pPr>
            <a:lvl9pPr lvl="8">
              <a:spcBef>
                <a:spcPts val="0"/>
              </a:spcBef>
              <a:spcAft>
                <a:spcPts val="0"/>
              </a:spcAft>
              <a:buSzPts val="1800"/>
              <a:buFont typeface="Arial"/>
              <a:buNone/>
              <a:defRPr sz="4300"/>
            </a:lvl9pPr>
          </a:lstStyle>
          <a:p>
            <a:endParaRPr dirty="0"/>
          </a:p>
        </p:txBody>
      </p:sp>
      <p:sp>
        <p:nvSpPr>
          <p:cNvPr id="30" name="Shape 30"/>
          <p:cNvSpPr txBox="1">
            <a:spLocks noGrp="1"/>
          </p:cNvSpPr>
          <p:nvPr>
            <p:ph type="body" idx="1"/>
          </p:nvPr>
        </p:nvSpPr>
        <p:spPr>
          <a:xfrm>
            <a:off x="912974" y="2966444"/>
            <a:ext cx="22177931" cy="9534996"/>
          </a:xfrm>
          <a:prstGeom prst="rect">
            <a:avLst/>
          </a:prstGeom>
          <a:noFill/>
          <a:ln>
            <a:noFill/>
          </a:ln>
        </p:spPr>
        <p:txBody>
          <a:bodyPr spcFirstLastPara="1" wrap="square" lIns="217674" tIns="217674" rIns="217674" bIns="217674" anchor="t" anchorCtr="0"/>
          <a:lstStyle>
            <a:lvl1pPr marL="1088547" marR="0" lvl="0" indent="-1028073" algn="l" rtl="0">
              <a:lnSpc>
                <a:spcPct val="100000"/>
              </a:lnSpc>
              <a:spcBef>
                <a:spcPts val="1524"/>
              </a:spcBef>
              <a:spcAft>
                <a:spcPts val="0"/>
              </a:spcAft>
              <a:buClr>
                <a:schemeClr val="dk1"/>
              </a:buClr>
              <a:buSzPts val="3200"/>
              <a:buFont typeface="Arial"/>
              <a:buChar char="•"/>
              <a:defRPr sz="7600" b="0" i="0" u="none" strike="noStrike" cap="none">
                <a:solidFill>
                  <a:schemeClr val="dk1"/>
                </a:solidFill>
                <a:latin typeface="Arial"/>
                <a:ea typeface="Calibri"/>
                <a:cs typeface="Arial"/>
                <a:sym typeface="Calibri"/>
              </a:defRPr>
            </a:lvl1pPr>
            <a:lvl2pPr marL="2177095" marR="0" lvl="1" indent="-967598" algn="l" rtl="0">
              <a:lnSpc>
                <a:spcPct val="100000"/>
              </a:lnSpc>
              <a:spcBef>
                <a:spcPts val="1333"/>
              </a:spcBef>
              <a:spcAft>
                <a:spcPts val="0"/>
              </a:spcAft>
              <a:buClr>
                <a:schemeClr val="dk1"/>
              </a:buClr>
              <a:buSzPts val="2800"/>
              <a:buFont typeface="Arial"/>
              <a:buChar char="–"/>
              <a:defRPr sz="6700" b="0" i="0" u="none" strike="noStrike" cap="none">
                <a:solidFill>
                  <a:schemeClr val="dk1"/>
                </a:solidFill>
                <a:latin typeface="Calibri"/>
                <a:ea typeface="Calibri"/>
                <a:cs typeface="Calibri"/>
                <a:sym typeface="Calibri"/>
              </a:defRPr>
            </a:lvl2pPr>
            <a:lvl3pPr marL="3265642" marR="0" lvl="2" indent="-907123" algn="l" rtl="0">
              <a:lnSpc>
                <a:spcPct val="100000"/>
              </a:lnSpc>
              <a:spcBef>
                <a:spcPts val="1143"/>
              </a:spcBef>
              <a:spcAft>
                <a:spcPts val="0"/>
              </a:spcAft>
              <a:buClr>
                <a:schemeClr val="dk1"/>
              </a:buClr>
              <a:buSzPts val="2400"/>
              <a:buFont typeface="Arial"/>
              <a:buChar char="•"/>
              <a:defRPr sz="5700" b="0" i="0" u="none" strike="noStrike" cap="none">
                <a:solidFill>
                  <a:schemeClr val="dk1"/>
                </a:solidFill>
                <a:latin typeface="Calibri"/>
                <a:ea typeface="Calibri"/>
                <a:cs typeface="Calibri"/>
                <a:sym typeface="Calibri"/>
              </a:defRPr>
            </a:lvl3pPr>
            <a:lvl4pPr marL="4354190" marR="0" lvl="3" indent="-846648" algn="l" rtl="0">
              <a:lnSpc>
                <a:spcPct val="100000"/>
              </a:lnSpc>
              <a:spcBef>
                <a:spcPts val="952"/>
              </a:spcBef>
              <a:spcAft>
                <a:spcPts val="0"/>
              </a:spcAft>
              <a:buClr>
                <a:schemeClr val="dk1"/>
              </a:buClr>
              <a:buSzPts val="2000"/>
              <a:buFont typeface="Arial"/>
              <a:buChar char="–"/>
              <a:defRPr sz="4800" b="0" i="0" u="none" strike="noStrike" cap="none">
                <a:solidFill>
                  <a:schemeClr val="dk1"/>
                </a:solidFill>
                <a:latin typeface="Calibri"/>
                <a:ea typeface="Calibri"/>
                <a:cs typeface="Calibri"/>
                <a:sym typeface="Calibri"/>
              </a:defRPr>
            </a:lvl4pPr>
            <a:lvl5pPr marL="5442737" marR="0" lvl="4" indent="-846648" algn="l" rtl="0">
              <a:lnSpc>
                <a:spcPct val="100000"/>
              </a:lnSpc>
              <a:spcBef>
                <a:spcPts val="952"/>
              </a:spcBef>
              <a:spcAft>
                <a:spcPts val="0"/>
              </a:spcAft>
              <a:buClr>
                <a:schemeClr val="dk1"/>
              </a:buClr>
              <a:buSzPts val="2000"/>
              <a:buFont typeface="Arial"/>
              <a:buChar char="»"/>
              <a:defRPr sz="4800" b="0" i="0" u="none" strike="noStrike" cap="none">
                <a:solidFill>
                  <a:schemeClr val="dk1"/>
                </a:solidFill>
                <a:latin typeface="Calibri"/>
                <a:ea typeface="Calibri"/>
                <a:cs typeface="Calibri"/>
                <a:sym typeface="Calibri"/>
              </a:defRPr>
            </a:lvl5pPr>
            <a:lvl6pPr marL="6531285" marR="0" lvl="5" indent="-846648" algn="l" rtl="0">
              <a:lnSpc>
                <a:spcPct val="100000"/>
              </a:lnSpc>
              <a:spcBef>
                <a:spcPts val="952"/>
              </a:spcBef>
              <a:spcAft>
                <a:spcPts val="0"/>
              </a:spcAft>
              <a:buClr>
                <a:schemeClr val="dk1"/>
              </a:buClr>
              <a:buSzPts val="2000"/>
              <a:buFont typeface="Arial"/>
              <a:buChar char="•"/>
              <a:defRPr sz="4800" b="0" i="0" u="none" strike="noStrike" cap="none">
                <a:solidFill>
                  <a:schemeClr val="dk1"/>
                </a:solidFill>
                <a:latin typeface="Calibri"/>
                <a:ea typeface="Calibri"/>
                <a:cs typeface="Calibri"/>
                <a:sym typeface="Calibri"/>
              </a:defRPr>
            </a:lvl6pPr>
            <a:lvl7pPr marL="7619832" marR="0" lvl="6" indent="-846648" algn="l" rtl="0">
              <a:lnSpc>
                <a:spcPct val="100000"/>
              </a:lnSpc>
              <a:spcBef>
                <a:spcPts val="952"/>
              </a:spcBef>
              <a:spcAft>
                <a:spcPts val="0"/>
              </a:spcAft>
              <a:buClr>
                <a:schemeClr val="dk1"/>
              </a:buClr>
              <a:buSzPts val="2000"/>
              <a:buFont typeface="Arial"/>
              <a:buChar char="•"/>
              <a:defRPr sz="4800" b="0" i="0" u="none" strike="noStrike" cap="none">
                <a:solidFill>
                  <a:schemeClr val="dk1"/>
                </a:solidFill>
                <a:latin typeface="Calibri"/>
                <a:ea typeface="Calibri"/>
                <a:cs typeface="Calibri"/>
                <a:sym typeface="Calibri"/>
              </a:defRPr>
            </a:lvl7pPr>
            <a:lvl8pPr marL="8708380" marR="0" lvl="7" indent="-846648" algn="l" rtl="0">
              <a:lnSpc>
                <a:spcPct val="100000"/>
              </a:lnSpc>
              <a:spcBef>
                <a:spcPts val="952"/>
              </a:spcBef>
              <a:spcAft>
                <a:spcPts val="0"/>
              </a:spcAft>
              <a:buClr>
                <a:schemeClr val="dk1"/>
              </a:buClr>
              <a:buSzPts val="2000"/>
              <a:buFont typeface="Arial"/>
              <a:buChar char="•"/>
              <a:defRPr sz="4800" b="0" i="0" u="none" strike="noStrike" cap="none">
                <a:solidFill>
                  <a:schemeClr val="dk1"/>
                </a:solidFill>
                <a:latin typeface="Calibri"/>
                <a:ea typeface="Calibri"/>
                <a:cs typeface="Calibri"/>
                <a:sym typeface="Calibri"/>
              </a:defRPr>
            </a:lvl8pPr>
            <a:lvl9pPr marL="9796927" marR="0" lvl="8" indent="-846648" algn="l" rtl="0">
              <a:lnSpc>
                <a:spcPct val="100000"/>
              </a:lnSpc>
              <a:spcBef>
                <a:spcPts val="952"/>
              </a:spcBef>
              <a:spcAft>
                <a:spcPts val="0"/>
              </a:spcAft>
              <a:buClr>
                <a:schemeClr val="dk1"/>
              </a:buClr>
              <a:buSzPts val="2000"/>
              <a:buFont typeface="Arial"/>
              <a:buChar char="•"/>
              <a:defRPr sz="4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75353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N Closing">
  <p:cSld name="RN Closing">
    <p:spTree>
      <p:nvGrpSpPr>
        <p:cNvPr id="1" name="Shape 15"/>
        <p:cNvGrpSpPr/>
        <p:nvPr/>
      </p:nvGrpSpPr>
      <p:grpSpPr>
        <a:xfrm>
          <a:off x="0" y="0"/>
          <a:ext cx="0" cy="0"/>
          <a:chOff x="0" y="0"/>
          <a:chExt cx="0" cy="0"/>
        </a:xfrm>
      </p:grpSpPr>
      <p:sp>
        <p:nvSpPr>
          <p:cNvPr id="16" name="Shape 16"/>
          <p:cNvSpPr/>
          <p:nvPr/>
        </p:nvSpPr>
        <p:spPr>
          <a:xfrm>
            <a:off x="2" y="11731120"/>
            <a:ext cx="24407437" cy="2003152"/>
          </a:xfrm>
          <a:prstGeom prst="rect">
            <a:avLst/>
          </a:prstGeom>
          <a:solidFill>
            <a:srgbClr val="008344"/>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3600" b="0" i="0" u="none" strike="noStrike" cap="none" dirty="0">
              <a:solidFill>
                <a:schemeClr val="lt1"/>
              </a:solidFill>
              <a:latin typeface="Calibri"/>
              <a:ea typeface="Calibri"/>
              <a:cs typeface="Calibri"/>
              <a:sym typeface="Calibri"/>
            </a:endParaRPr>
          </a:p>
        </p:txBody>
      </p:sp>
      <p:sp>
        <p:nvSpPr>
          <p:cNvPr id="17" name="Shape 17"/>
          <p:cNvSpPr txBox="1"/>
          <p:nvPr/>
        </p:nvSpPr>
        <p:spPr>
          <a:xfrm>
            <a:off x="19985075" y="12529174"/>
            <a:ext cx="4891056" cy="511636"/>
          </a:xfrm>
          <a:prstGeom prst="rect">
            <a:avLst/>
          </a:prstGeom>
          <a:noFill/>
          <a:ln>
            <a:noFill/>
          </a:ln>
        </p:spPr>
        <p:txBody>
          <a:bodyPr spcFirstLastPara="1" wrap="square" lIns="182850" tIns="91400" rIns="182850" bIns="91400" anchor="ctr" anchorCtr="0">
            <a:noAutofit/>
          </a:bodyPr>
          <a:lstStyle/>
          <a:p>
            <a:pPr marL="0" marR="0" lvl="0" indent="0" algn="l" rtl="0">
              <a:lnSpc>
                <a:spcPct val="100000"/>
              </a:lnSpc>
              <a:spcBef>
                <a:spcPts val="0"/>
              </a:spcBef>
              <a:spcAft>
                <a:spcPts val="0"/>
              </a:spcAft>
              <a:buClr>
                <a:srgbClr val="FFFFFF"/>
              </a:buClr>
              <a:buSzPts val="350"/>
              <a:buFont typeface="Arial"/>
              <a:buNone/>
            </a:pPr>
            <a:r>
              <a:rPr lang="en-US" sz="2800" b="1" i="0" u="none" strike="noStrike" cap="none" dirty="0">
                <a:solidFill>
                  <a:srgbClr val="FFFFFF"/>
                </a:solidFill>
                <a:latin typeface="Arial"/>
                <a:ea typeface="Arial"/>
                <a:cs typeface="Arial"/>
                <a:sym typeface="Arial"/>
              </a:rPr>
              <a:t>ReadyNation</a:t>
            </a:r>
            <a:endParaRPr sz="11200" dirty="0"/>
          </a:p>
        </p:txBody>
      </p:sp>
      <p:sp>
        <p:nvSpPr>
          <p:cNvPr id="18" name="Shape 18"/>
          <p:cNvSpPr txBox="1"/>
          <p:nvPr/>
        </p:nvSpPr>
        <p:spPr>
          <a:xfrm>
            <a:off x="15285138" y="12537403"/>
            <a:ext cx="4461245" cy="472810"/>
          </a:xfrm>
          <a:prstGeom prst="rect">
            <a:avLst/>
          </a:prstGeom>
          <a:noFill/>
          <a:ln>
            <a:noFill/>
          </a:ln>
        </p:spPr>
        <p:txBody>
          <a:bodyPr spcFirstLastPara="1" wrap="square" lIns="182850" tIns="91400" rIns="182850" bIns="91400" anchor="ctr" anchorCtr="0">
            <a:noAutofit/>
          </a:bodyPr>
          <a:lstStyle/>
          <a:p>
            <a:pPr marL="0" marR="0" lvl="0" indent="0" algn="l" rtl="0">
              <a:lnSpc>
                <a:spcPct val="100000"/>
              </a:lnSpc>
              <a:spcBef>
                <a:spcPts val="0"/>
              </a:spcBef>
              <a:spcAft>
                <a:spcPts val="0"/>
              </a:spcAft>
              <a:buClr>
                <a:srgbClr val="FFFFFF"/>
              </a:buClr>
              <a:buSzPts val="350"/>
              <a:buFont typeface="Arial"/>
              <a:buNone/>
            </a:pPr>
            <a:r>
              <a:rPr lang="en-US" sz="2800" b="1" i="0" u="none" strike="noStrike" cap="none" dirty="0">
                <a:solidFill>
                  <a:srgbClr val="FFFFFF"/>
                </a:solidFill>
                <a:latin typeface="Arial"/>
                <a:ea typeface="Arial"/>
                <a:cs typeface="Arial"/>
                <a:sym typeface="Arial"/>
              </a:rPr>
              <a:t>Ready_Nation</a:t>
            </a:r>
            <a:endParaRPr sz="11200" dirty="0"/>
          </a:p>
        </p:txBody>
      </p:sp>
      <p:sp>
        <p:nvSpPr>
          <p:cNvPr id="19" name="Shape 19"/>
          <p:cNvSpPr txBox="1"/>
          <p:nvPr/>
        </p:nvSpPr>
        <p:spPr>
          <a:xfrm>
            <a:off x="935723" y="12489650"/>
            <a:ext cx="8155200" cy="538800"/>
          </a:xfrm>
          <a:prstGeom prst="rect">
            <a:avLst/>
          </a:prstGeom>
          <a:noFill/>
          <a:ln>
            <a:noFill/>
          </a:ln>
        </p:spPr>
        <p:txBody>
          <a:bodyPr spcFirstLastPara="1" wrap="square" lIns="182850" tIns="91400" rIns="182850" bIns="91400" anchor="ctr" anchorCtr="0">
            <a:noAutofit/>
          </a:bodyPr>
          <a:lstStyle/>
          <a:p>
            <a:pPr marL="0" marR="0" lvl="0" indent="0" algn="l" rtl="0">
              <a:lnSpc>
                <a:spcPct val="100000"/>
              </a:lnSpc>
              <a:spcBef>
                <a:spcPts val="0"/>
              </a:spcBef>
              <a:spcAft>
                <a:spcPts val="0"/>
              </a:spcAft>
              <a:buClr>
                <a:srgbClr val="FFFFFF"/>
              </a:buClr>
              <a:buSzPts val="350"/>
              <a:buFont typeface="Arial"/>
              <a:buNone/>
            </a:pPr>
            <a:r>
              <a:rPr lang="en-US" sz="2800" b="0" i="0" u="none" strike="noStrike" cap="none" dirty="0">
                <a:solidFill>
                  <a:srgbClr val="FFFFFF"/>
                </a:solidFill>
                <a:latin typeface="Arial"/>
                <a:ea typeface="Arial"/>
                <a:cs typeface="Arial"/>
                <a:sym typeface="Arial"/>
              </a:rPr>
              <a:t>StrongNation.org</a:t>
            </a:r>
            <a:r>
              <a:rPr lang="en-US" sz="2800" b="1" i="0" u="none" strike="noStrike" cap="none" dirty="0">
                <a:solidFill>
                  <a:srgbClr val="FFFFFF"/>
                </a:solidFill>
                <a:latin typeface="Arial"/>
                <a:ea typeface="Arial"/>
                <a:cs typeface="Arial"/>
                <a:sym typeface="Arial"/>
              </a:rPr>
              <a:t>/ReadyNation</a:t>
            </a:r>
            <a:endParaRPr sz="11200" dirty="0"/>
          </a:p>
        </p:txBody>
      </p:sp>
      <p:pic>
        <p:nvPicPr>
          <p:cNvPr id="20" name="Shape 20"/>
          <p:cNvPicPr preferRelativeResize="0"/>
          <p:nvPr/>
        </p:nvPicPr>
        <p:blipFill rotWithShape="1">
          <a:blip r:embed="rId2">
            <a:alphaModFix/>
          </a:blip>
          <a:srcRect/>
          <a:stretch/>
        </p:blipFill>
        <p:spPr>
          <a:xfrm>
            <a:off x="804951" y="9008474"/>
            <a:ext cx="10502531" cy="2381388"/>
          </a:xfrm>
          <a:prstGeom prst="rect">
            <a:avLst/>
          </a:prstGeom>
          <a:noFill/>
          <a:ln>
            <a:noFill/>
          </a:ln>
        </p:spPr>
      </p:pic>
      <p:pic>
        <p:nvPicPr>
          <p:cNvPr id="21" name="Shape 21"/>
          <p:cNvPicPr preferRelativeResize="0"/>
          <p:nvPr/>
        </p:nvPicPr>
        <p:blipFill rotWithShape="1">
          <a:blip r:embed="rId3">
            <a:alphaModFix/>
          </a:blip>
          <a:srcRect/>
          <a:stretch/>
        </p:blipFill>
        <p:spPr>
          <a:xfrm>
            <a:off x="19627075" y="12637164"/>
            <a:ext cx="445013" cy="333760"/>
          </a:xfrm>
          <a:prstGeom prst="rect">
            <a:avLst/>
          </a:prstGeom>
          <a:noFill/>
          <a:ln>
            <a:noFill/>
          </a:ln>
        </p:spPr>
      </p:pic>
      <p:pic>
        <p:nvPicPr>
          <p:cNvPr id="22" name="Shape 22"/>
          <p:cNvPicPr preferRelativeResize="0"/>
          <p:nvPr/>
        </p:nvPicPr>
        <p:blipFill rotWithShape="1">
          <a:blip r:embed="rId4">
            <a:alphaModFix/>
          </a:blip>
          <a:srcRect/>
          <a:stretch/>
        </p:blipFill>
        <p:spPr>
          <a:xfrm>
            <a:off x="14900899" y="12637164"/>
            <a:ext cx="445013" cy="333760"/>
          </a:xfrm>
          <a:prstGeom prst="rect">
            <a:avLst/>
          </a:prstGeom>
          <a:noFill/>
          <a:ln>
            <a:noFill/>
          </a:ln>
        </p:spPr>
      </p:pic>
    </p:spTree>
    <p:extLst>
      <p:ext uri="{BB962C8B-B14F-4D97-AF65-F5344CB8AC3E}">
        <p14:creationId xmlns:p14="http://schemas.microsoft.com/office/powerpoint/2010/main" val="192481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9C74-6D0A-46E6-BFD7-28F5EA487AFE}"/>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96ECC2AB-7C61-480D-9E3D-C143E9407D8A}"/>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9229A7-EA98-4A4C-901E-326E98356FF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57BBF6C-73E2-4255-8D49-DB1EF684DDB6}"/>
              </a:ext>
            </a:extLst>
          </p:cNvPr>
          <p:cNvSpPr>
            <a:spLocks noGrp="1"/>
          </p:cNvSpPr>
          <p:nvPr>
            <p:ph type="dt" sz="half" idx="10"/>
          </p:nvPr>
        </p:nvSpPr>
        <p:spPr/>
        <p:txBody>
          <a:bodyPr/>
          <a:lstStyle/>
          <a:p>
            <a:fld id="{1D4A9E49-37C4-436A-9B2F-F6B239F42E5E}" type="datetimeFigureOut">
              <a:rPr lang="en-US" smtClean="0"/>
              <a:t>3/16/2020</a:t>
            </a:fld>
            <a:endParaRPr lang="en-US" dirty="0"/>
          </a:p>
        </p:txBody>
      </p:sp>
      <p:sp>
        <p:nvSpPr>
          <p:cNvPr id="6" name="Footer Placeholder 5">
            <a:extLst>
              <a:ext uri="{FF2B5EF4-FFF2-40B4-BE49-F238E27FC236}">
                <a16:creationId xmlns:a16="http://schemas.microsoft.com/office/drawing/2014/main" id="{6A0C3619-6DA1-417B-B462-5752CF9D02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DEC342-8F1F-4ED4-BC1F-C9DA52CA7AD0}"/>
              </a:ext>
            </a:extLst>
          </p:cNvPr>
          <p:cNvSpPr>
            <a:spLocks noGrp="1"/>
          </p:cNvSpPr>
          <p:nvPr>
            <p:ph type="sldNum" sz="quarter" idx="12"/>
          </p:nvPr>
        </p:nvSpPr>
        <p:spPr/>
        <p:txBody>
          <a:bodyPr/>
          <a:lstStyle/>
          <a:p>
            <a:fld id="{B06533DD-967F-4DC6-8A01-83CACBC227C1}" type="slidenum">
              <a:rPr lang="en-US" smtClean="0"/>
              <a:t>‹#›</a:t>
            </a:fld>
            <a:endParaRPr lang="en-US" dirty="0"/>
          </a:p>
        </p:txBody>
      </p:sp>
    </p:spTree>
    <p:extLst>
      <p:ext uri="{BB962C8B-B14F-4D97-AF65-F5344CB8AC3E}">
        <p14:creationId xmlns:p14="http://schemas.microsoft.com/office/powerpoint/2010/main" val="38727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D839-FC16-42AA-9C9E-517E01E9C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02ACE-53FD-4B31-896B-69FBECCD07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5B354-8010-4865-A9DF-F5B9AF100970}"/>
              </a:ext>
            </a:extLst>
          </p:cNvPr>
          <p:cNvSpPr>
            <a:spLocks noGrp="1"/>
          </p:cNvSpPr>
          <p:nvPr>
            <p:ph type="dt" sz="half" idx="10"/>
          </p:nvPr>
        </p:nvSpPr>
        <p:spPr/>
        <p:txBody>
          <a:bodyPr/>
          <a:lstStyle/>
          <a:p>
            <a:fld id="{1D4A9E49-37C4-436A-9B2F-F6B239F42E5E}" type="datetimeFigureOut">
              <a:rPr lang="en-US" smtClean="0"/>
              <a:t>3/16/2020</a:t>
            </a:fld>
            <a:endParaRPr lang="en-US" dirty="0"/>
          </a:p>
        </p:txBody>
      </p:sp>
      <p:sp>
        <p:nvSpPr>
          <p:cNvPr id="5" name="Footer Placeholder 4">
            <a:extLst>
              <a:ext uri="{FF2B5EF4-FFF2-40B4-BE49-F238E27FC236}">
                <a16:creationId xmlns:a16="http://schemas.microsoft.com/office/drawing/2014/main" id="{000E7D08-4493-4DF2-9B6A-05FFAB35F1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540730-67EB-44B1-AD8F-6F7238FACD41}"/>
              </a:ext>
            </a:extLst>
          </p:cNvPr>
          <p:cNvSpPr>
            <a:spLocks noGrp="1"/>
          </p:cNvSpPr>
          <p:nvPr>
            <p:ph type="sldNum" sz="quarter" idx="12"/>
          </p:nvPr>
        </p:nvSpPr>
        <p:spPr/>
        <p:txBody>
          <a:bodyPr/>
          <a:lstStyle/>
          <a:p>
            <a:fld id="{B06533DD-967F-4DC6-8A01-83CACBC227C1}" type="slidenum">
              <a:rPr lang="en-US" smtClean="0"/>
              <a:t>‹#›</a:t>
            </a:fld>
            <a:endParaRPr lang="en-US" dirty="0"/>
          </a:p>
        </p:txBody>
      </p:sp>
    </p:spTree>
    <p:extLst>
      <p:ext uri="{BB962C8B-B14F-4D97-AF65-F5344CB8AC3E}">
        <p14:creationId xmlns:p14="http://schemas.microsoft.com/office/powerpoint/2010/main" val="406169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7AAA-1326-4538-A7E3-18F34948D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11D57-1A27-4FE7-BCFA-DD17755245F4}"/>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F1F07B-8858-4D44-9E7E-4E42D7B67C55}"/>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380EBE-06C7-4CF1-B106-E515C549DBCA}"/>
              </a:ext>
            </a:extLst>
          </p:cNvPr>
          <p:cNvSpPr>
            <a:spLocks noGrp="1"/>
          </p:cNvSpPr>
          <p:nvPr>
            <p:ph type="dt" sz="half" idx="10"/>
          </p:nvPr>
        </p:nvSpPr>
        <p:spPr/>
        <p:txBody>
          <a:bodyPr/>
          <a:lstStyle/>
          <a:p>
            <a:fld id="{1D4A9E49-37C4-436A-9B2F-F6B239F42E5E}" type="datetimeFigureOut">
              <a:rPr lang="en-US" smtClean="0"/>
              <a:t>3/16/2020</a:t>
            </a:fld>
            <a:endParaRPr lang="en-US" dirty="0"/>
          </a:p>
        </p:txBody>
      </p:sp>
      <p:sp>
        <p:nvSpPr>
          <p:cNvPr id="6" name="Footer Placeholder 5">
            <a:extLst>
              <a:ext uri="{FF2B5EF4-FFF2-40B4-BE49-F238E27FC236}">
                <a16:creationId xmlns:a16="http://schemas.microsoft.com/office/drawing/2014/main" id="{AEBE1B37-1F2C-47AD-9909-4617CC569E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B5F0FE-FD42-498B-9B48-702980500EF9}"/>
              </a:ext>
            </a:extLst>
          </p:cNvPr>
          <p:cNvSpPr>
            <a:spLocks noGrp="1"/>
          </p:cNvSpPr>
          <p:nvPr>
            <p:ph type="sldNum" sz="quarter" idx="12"/>
          </p:nvPr>
        </p:nvSpPr>
        <p:spPr/>
        <p:txBody>
          <a:bodyPr/>
          <a:lstStyle/>
          <a:p>
            <a:fld id="{B06533DD-967F-4DC6-8A01-83CACBC227C1}" type="slidenum">
              <a:rPr lang="en-US" smtClean="0"/>
              <a:t>‹#›</a:t>
            </a:fld>
            <a:endParaRPr lang="en-US" dirty="0"/>
          </a:p>
        </p:txBody>
      </p:sp>
    </p:spTree>
    <p:extLst>
      <p:ext uri="{BB962C8B-B14F-4D97-AF65-F5344CB8AC3E}">
        <p14:creationId xmlns:p14="http://schemas.microsoft.com/office/powerpoint/2010/main" val="2847376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title"/>
          </p:nvPr>
        </p:nvSpPr>
        <p:spPr>
          <a:xfrm>
            <a:off x="1739900" y="2298700"/>
            <a:ext cx="20904200" cy="4635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rPr dirty="0"/>
              <a:t>Title Text</a:t>
            </a:r>
          </a:p>
        </p:txBody>
      </p:sp>
      <p:sp>
        <p:nvSpPr>
          <p:cNvPr id="5" name="Shape 5"/>
          <p:cNvSpPr>
            <a:spLocks noGrp="1"/>
          </p:cNvSpPr>
          <p:nvPr>
            <p:ph type="body" idx="1"/>
          </p:nvPr>
        </p:nvSpPr>
        <p:spPr>
          <a:xfrm>
            <a:off x="1739900" y="7061200"/>
            <a:ext cx="20904200" cy="158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marL="0" marR="0" indent="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Helvetica Neue"/>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9pPr>
    </p:titleStyle>
    <p:bodyStyle>
      <a:lvl1pPr marL="0" marR="0" indent="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Arial"/>
          <a:ea typeface="Arial"/>
          <a:cs typeface="Arial"/>
          <a:sym typeface="Helvetica Neue"/>
        </a:defRPr>
      </a:lvl1pPr>
      <a:lvl2pPr marL="0" marR="0" indent="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Arial"/>
          <a:ea typeface="Arial"/>
          <a:cs typeface="Arial"/>
          <a:sym typeface="Helvetica Neue"/>
        </a:defRPr>
      </a:lvl2pPr>
      <a:lvl3pPr marL="0" marR="0" indent="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Arial"/>
          <a:ea typeface="Arial"/>
          <a:cs typeface="Arial"/>
          <a:sym typeface="Helvetica Neue"/>
        </a:defRPr>
      </a:lvl3pPr>
      <a:lvl4pPr marL="0" marR="0" indent="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Arial"/>
          <a:ea typeface="Arial"/>
          <a:cs typeface="Arial"/>
          <a:sym typeface="Helvetica Neue"/>
        </a:defRPr>
      </a:lvl4pPr>
      <a:lvl5pPr marL="0" marR="0" indent="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Arial"/>
          <a:ea typeface="Arial"/>
          <a:cs typeface="Arial"/>
          <a:sym typeface="Helvetica Neue"/>
        </a:defRPr>
      </a:lvl5pPr>
      <a:lvl6pPr marL="0" marR="0" indent="35560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0" marR="0" indent="71120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0" marR="0" indent="106680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0" marR="0" indent="1422400" algn="ctr" defTabSz="825500" latinLnBrk="0">
        <a:lnSpc>
          <a:spcPct val="100000"/>
        </a:lnSpc>
        <a:spcBef>
          <a:spcPts val="0"/>
        </a:spcBef>
        <a:spcAft>
          <a:spcPts val="0"/>
        </a:spcAft>
        <a:buClrTx/>
        <a:buSzTx/>
        <a:buFontTx/>
        <a:buNone/>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Helvetica Neue"/>
        </a:defRPr>
      </a:lvl1pPr>
      <a:lvl2pPr marL="0" marR="0" indent="228600" algn="ctr" defTabSz="825500" latinLnBrk="0">
        <a:lnSpc>
          <a:spcPct val="10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Helvetica Neue"/>
        </a:defRPr>
      </a:lvl2pPr>
      <a:lvl3pPr marL="0" marR="0" indent="457200" algn="ctr" defTabSz="825500" latinLnBrk="0">
        <a:lnSpc>
          <a:spcPct val="10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Helvetica Neue"/>
        </a:defRPr>
      </a:lvl3pPr>
      <a:lvl4pPr marL="0" marR="0" indent="685800" algn="ctr" defTabSz="825500" latinLnBrk="0">
        <a:lnSpc>
          <a:spcPct val="10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Helvetica Neue"/>
        </a:defRPr>
      </a:lvl4pPr>
      <a:lvl5pPr marL="0" marR="0" indent="914400" algn="ctr" defTabSz="825500" latinLnBrk="0">
        <a:lnSpc>
          <a:spcPct val="10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Helvetica Neue"/>
        </a:defRPr>
      </a:lvl5pPr>
      <a:lvl6pPr marL="0" marR="0" indent="1143000" algn="ctr" defTabSz="825500" latinLnBrk="0">
        <a:lnSpc>
          <a:spcPct val="10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Helvetica Neue"/>
        </a:defRPr>
      </a:lvl6pPr>
      <a:lvl7pPr marL="0" marR="0" indent="1371600" algn="ctr" defTabSz="825500" latinLnBrk="0">
        <a:lnSpc>
          <a:spcPct val="10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Helvetica Neue"/>
        </a:defRPr>
      </a:lvl7pPr>
      <a:lvl8pPr marL="0" marR="0" indent="1600200" algn="ctr" defTabSz="825500" latinLnBrk="0">
        <a:lnSpc>
          <a:spcPct val="10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Helvetica Neue"/>
        </a:defRPr>
      </a:lvl8pPr>
      <a:lvl9pPr marL="0" marR="0" indent="1828800" algn="ctr" defTabSz="825500" latinLnBrk="0">
        <a:lnSpc>
          <a:spcPct val="10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p:nvPr/>
        </p:nvSpPr>
        <p:spPr>
          <a:xfrm>
            <a:off x="0" y="0"/>
            <a:ext cx="24384000" cy="8149590"/>
          </a:xfrm>
          <a:prstGeom prst="rect">
            <a:avLst/>
          </a:prstGeom>
          <a:noFill/>
          <a:ln>
            <a:noFill/>
          </a:ln>
        </p:spPr>
        <p:txBody>
          <a:bodyPr spcFirstLastPara="1" wrap="square" lIns="182850" tIns="91400" rIns="182850" bIns="91400" anchor="t" anchorCtr="0">
            <a:noAutofit/>
          </a:bodyPr>
          <a:lstStyle/>
          <a:p>
            <a:pPr>
              <a:buClr>
                <a:srgbClr val="000000"/>
              </a:buClr>
              <a:buSzPts val="1600"/>
            </a:pPr>
            <a:endParaRPr sz="3200" b="1" dirty="0">
              <a:solidFill>
                <a:schemeClr val="dk1"/>
              </a:solidFill>
              <a:latin typeface="Arial"/>
              <a:ea typeface="Arial"/>
              <a:cs typeface="Arial"/>
              <a:sym typeface="Arial"/>
            </a:endParaRPr>
          </a:p>
          <a:p>
            <a:pPr>
              <a:buClr>
                <a:srgbClr val="008542"/>
              </a:buClr>
              <a:buSzPts val="4000"/>
            </a:pPr>
            <a:endParaRPr sz="3200" b="1" dirty="0">
              <a:solidFill>
                <a:srgbClr val="026D35"/>
              </a:solidFill>
              <a:latin typeface="Arial"/>
              <a:ea typeface="Arial"/>
              <a:cs typeface="Arial"/>
              <a:sym typeface="Arial"/>
            </a:endParaRPr>
          </a:p>
          <a:p>
            <a:pPr>
              <a:buClr>
                <a:srgbClr val="000000"/>
              </a:buClr>
              <a:buSzPts val="3200"/>
            </a:pPr>
            <a:r>
              <a:rPr lang="en-US" sz="6400" b="1" i="1" dirty="0">
                <a:solidFill>
                  <a:srgbClr val="636363"/>
                </a:solidFill>
                <a:sym typeface="Arial"/>
              </a:rPr>
              <a:t>Securing an Accurate 2020 Census</a:t>
            </a:r>
            <a:endParaRPr lang="en-US" sz="11200" b="1" dirty="0">
              <a:solidFill>
                <a:srgbClr val="636363"/>
              </a:solidFill>
            </a:endParaRPr>
          </a:p>
          <a:p>
            <a:pPr>
              <a:buClr>
                <a:srgbClr val="000000"/>
              </a:buClr>
              <a:buSzPts val="3200"/>
            </a:pPr>
            <a:endParaRPr lang="en-US" sz="6400" b="1" dirty="0">
              <a:latin typeface="Arial"/>
              <a:ea typeface="Arial"/>
              <a:cs typeface="Arial"/>
              <a:sym typeface="Arial"/>
            </a:endParaRPr>
          </a:p>
          <a:p>
            <a:pPr>
              <a:buClr>
                <a:srgbClr val="000000"/>
              </a:buClr>
              <a:buSzPts val="3200"/>
            </a:pPr>
            <a:r>
              <a:rPr lang="en-US" sz="6400" b="1" i="1" dirty="0">
                <a:solidFill>
                  <a:srgbClr val="636363"/>
                </a:solidFill>
                <a:sym typeface="Arial"/>
              </a:rPr>
              <a:t>Pro15 Board of Directors</a:t>
            </a:r>
          </a:p>
          <a:p>
            <a:pPr>
              <a:buClr>
                <a:srgbClr val="000000"/>
              </a:buClr>
              <a:buSzPts val="3200"/>
            </a:pPr>
            <a:r>
              <a:rPr lang="en-US" sz="6400" b="1" i="1" dirty="0">
                <a:solidFill>
                  <a:srgbClr val="636363"/>
                </a:solidFill>
                <a:sym typeface="Arial"/>
              </a:rPr>
              <a:t>Rural Healthcare Discussion</a:t>
            </a:r>
            <a:br>
              <a:rPr lang="en-US" sz="6400" b="1" i="1" dirty="0">
                <a:solidFill>
                  <a:srgbClr val="636363"/>
                </a:solidFill>
                <a:sym typeface="Arial"/>
              </a:rPr>
            </a:br>
            <a:endParaRPr lang="en-US" sz="6400" b="1" i="1" dirty="0">
              <a:solidFill>
                <a:srgbClr val="636363"/>
              </a:solidFill>
              <a:sym typeface="Arial"/>
            </a:endParaRPr>
          </a:p>
          <a:p>
            <a:pPr>
              <a:buClr>
                <a:srgbClr val="000000"/>
              </a:buClr>
              <a:buSzPts val="3200"/>
            </a:pPr>
            <a:r>
              <a:rPr lang="en-US" sz="4800" b="1" dirty="0">
                <a:solidFill>
                  <a:srgbClr val="636363"/>
                </a:solidFill>
                <a:sym typeface="Arial"/>
              </a:rPr>
              <a:t>Melanie Worley</a:t>
            </a:r>
          </a:p>
          <a:p>
            <a:pPr>
              <a:buClr>
                <a:srgbClr val="000000"/>
              </a:buClr>
              <a:buSzPts val="3200"/>
            </a:pPr>
            <a:r>
              <a:rPr lang="en-US" sz="4800" b="1" dirty="0">
                <a:solidFill>
                  <a:srgbClr val="636363"/>
                </a:solidFill>
              </a:rPr>
              <a:t>Deputy Director - Colorado</a:t>
            </a:r>
            <a:endParaRPr sz="3600" b="1" dirty="0">
              <a:solidFill>
                <a:srgbClr val="636363"/>
              </a:solidFill>
            </a:endParaRPr>
          </a:p>
          <a:p>
            <a:pPr>
              <a:buClr>
                <a:srgbClr val="000000"/>
              </a:buClr>
              <a:buSzPts val="3200"/>
            </a:pPr>
            <a:endParaRPr sz="6400" b="1" dirty="0">
              <a:solidFill>
                <a:schemeClr val="dk1"/>
              </a:solidFill>
              <a:latin typeface="Arial"/>
              <a:ea typeface="Arial"/>
              <a:cs typeface="Arial"/>
              <a:sym typeface="Arial"/>
            </a:endParaRPr>
          </a:p>
          <a:p>
            <a:pPr>
              <a:buClr>
                <a:srgbClr val="000000"/>
              </a:buClr>
              <a:buSzPts val="2400"/>
            </a:pPr>
            <a:endParaRPr sz="4800" dirty="0">
              <a:solidFill>
                <a:schemeClr val="dk1"/>
              </a:solidFill>
              <a:latin typeface="Arial"/>
              <a:ea typeface="Arial"/>
              <a:cs typeface="Arial"/>
              <a:sym typeface="Arial"/>
            </a:endParaRPr>
          </a:p>
          <a:p>
            <a:pPr>
              <a:buClr>
                <a:schemeClr val="dk1"/>
              </a:buClr>
              <a:buSzPts val="450"/>
            </a:pPr>
            <a:r>
              <a:rPr lang="en-US" sz="3600" dirty="0">
                <a:solidFill>
                  <a:schemeClr val="dk1"/>
                </a:solidFill>
                <a:latin typeface="Arial"/>
                <a:ea typeface="Arial"/>
                <a:cs typeface="Arial"/>
                <a:sym typeface="Arial"/>
              </a:rPr>
              <a:t> </a:t>
            </a:r>
            <a:endParaRPr sz="11200" dirty="0"/>
          </a:p>
          <a:p>
            <a:pPr>
              <a:buClr>
                <a:srgbClr val="000000"/>
              </a:buClr>
              <a:buSzPts val="2400"/>
            </a:pPr>
            <a:endParaRPr sz="4800" dirty="0">
              <a:solidFill>
                <a:schemeClr val="dk1"/>
              </a:solidFill>
              <a:latin typeface="Arial"/>
              <a:ea typeface="Arial"/>
              <a:cs typeface="Arial"/>
              <a:sym typeface="Arial"/>
            </a:endParaRPr>
          </a:p>
          <a:p>
            <a:pPr algn="l">
              <a:buClr>
                <a:srgbClr val="000000"/>
              </a:buClr>
              <a:buSzPts val="1800"/>
            </a:pPr>
            <a:endParaRPr sz="3600"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D88A2A50-FD24-FF45-8850-3A59175057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38926" y="8044470"/>
            <a:ext cx="8345074" cy="3781612"/>
          </a:xfrm>
          <a:prstGeom prst="rect">
            <a:avLst/>
          </a:prstGeom>
        </p:spPr>
      </p:pic>
    </p:spTree>
    <p:extLst>
      <p:ext uri="{BB962C8B-B14F-4D97-AF65-F5344CB8AC3E}">
        <p14:creationId xmlns:p14="http://schemas.microsoft.com/office/powerpoint/2010/main" val="359347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384000" cy="2768600"/>
          </a:xfrm>
          <a:solidFill>
            <a:srgbClr val="01783C"/>
          </a:solidFill>
        </p:spPr>
        <p:txBody>
          <a:bodyPr anchor="ctr"/>
          <a:lstStyle/>
          <a:p>
            <a:r>
              <a:rPr lang="en-US" sz="10000" b="1" dirty="0"/>
              <a:t>Hard-to-Count Population</a:t>
            </a:r>
          </a:p>
        </p:txBody>
      </p:sp>
      <p:grpSp>
        <p:nvGrpSpPr>
          <p:cNvPr id="3" name="Group 2"/>
          <p:cNvGrpSpPr/>
          <p:nvPr/>
        </p:nvGrpSpPr>
        <p:grpSpPr>
          <a:xfrm>
            <a:off x="598406" y="8145964"/>
            <a:ext cx="8857877" cy="1301739"/>
            <a:chOff x="3925455" y="1191491"/>
            <a:chExt cx="6400799" cy="969818"/>
          </a:xfrm>
        </p:grpSpPr>
        <p:sp>
          <p:nvSpPr>
            <p:cNvPr id="4" name="Rectangle 3"/>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nvGrpSpPr>
            <p:cNvPr id="5" name="Group 4"/>
            <p:cNvGrpSpPr/>
            <p:nvPr/>
          </p:nvGrpSpPr>
          <p:grpSpPr>
            <a:xfrm>
              <a:off x="3925455" y="1191491"/>
              <a:ext cx="1178646" cy="969818"/>
              <a:chOff x="3925455" y="1191491"/>
              <a:chExt cx="1178646" cy="969818"/>
            </a:xfrm>
          </p:grpSpPr>
          <p:sp>
            <p:nvSpPr>
              <p:cNvPr id="6" name="Rectangle 5"/>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600" b="1" dirty="0">
                  <a:effectLst>
                    <a:outerShdw blurRad="38100" dist="38100" dir="2700000" algn="tl">
                      <a:srgbClr val="000000">
                        <a:alpha val="43137"/>
                      </a:srgbClr>
                    </a:outerShdw>
                  </a:effectLst>
                </a:endParaRPr>
              </a:p>
            </p:txBody>
          </p:sp>
          <p:sp>
            <p:nvSpPr>
              <p:cNvPr id="7" name="Isosceles Triangle 6"/>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grpSp>
      <p:grpSp>
        <p:nvGrpSpPr>
          <p:cNvPr id="8" name="Group 7"/>
          <p:cNvGrpSpPr/>
          <p:nvPr/>
        </p:nvGrpSpPr>
        <p:grpSpPr>
          <a:xfrm>
            <a:off x="677152" y="4793451"/>
            <a:ext cx="10480041" cy="1301739"/>
            <a:chOff x="3925455" y="1191491"/>
            <a:chExt cx="7629975" cy="969818"/>
          </a:xfrm>
        </p:grpSpPr>
        <p:sp>
          <p:nvSpPr>
            <p:cNvPr id="9" name="Rectangle 8"/>
            <p:cNvSpPr/>
            <p:nvPr/>
          </p:nvSpPr>
          <p:spPr>
            <a:xfrm>
              <a:off x="6124447"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nvGrpSpPr>
            <p:cNvPr id="10" name="Group 9"/>
            <p:cNvGrpSpPr/>
            <p:nvPr/>
          </p:nvGrpSpPr>
          <p:grpSpPr>
            <a:xfrm>
              <a:off x="3925455" y="1191491"/>
              <a:ext cx="1178646" cy="969818"/>
              <a:chOff x="3925455" y="1191491"/>
              <a:chExt cx="1178646" cy="969818"/>
            </a:xfrm>
          </p:grpSpPr>
          <p:sp>
            <p:nvSpPr>
              <p:cNvPr id="11" name="Rectangle 10"/>
              <p:cNvSpPr/>
              <p:nvPr/>
            </p:nvSpPr>
            <p:spPr>
              <a:xfrm>
                <a:off x="3925455" y="1191491"/>
                <a:ext cx="969818" cy="96981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600" b="1" dirty="0">
                  <a:effectLst>
                    <a:outerShdw blurRad="38100" dist="38100" dir="2700000" algn="tl">
                      <a:srgbClr val="000000">
                        <a:alpha val="43137"/>
                      </a:srgbClr>
                    </a:outerShdw>
                  </a:effectLst>
                </a:endParaRPr>
              </a:p>
            </p:txBody>
          </p:sp>
          <p:sp>
            <p:nvSpPr>
              <p:cNvPr id="12" name="Isosceles Triangle 11"/>
              <p:cNvSpPr/>
              <p:nvPr/>
            </p:nvSpPr>
            <p:spPr>
              <a:xfrm rot="5400000">
                <a:off x="4803124" y="1537059"/>
                <a:ext cx="323272" cy="278683"/>
              </a:xfrm>
              <a:prstGeom prst="triangle">
                <a:avLst/>
              </a:prstGeom>
              <a:solidFill>
                <a:srgbClr val="2C2E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grpSp>
      <p:grpSp>
        <p:nvGrpSpPr>
          <p:cNvPr id="13" name="Group 12"/>
          <p:cNvGrpSpPr/>
          <p:nvPr/>
        </p:nvGrpSpPr>
        <p:grpSpPr>
          <a:xfrm>
            <a:off x="598407" y="6450625"/>
            <a:ext cx="8791723" cy="1301739"/>
            <a:chOff x="3925455" y="1191491"/>
            <a:chExt cx="6400799" cy="969818"/>
          </a:xfrm>
        </p:grpSpPr>
        <p:sp>
          <p:nvSpPr>
            <p:cNvPr id="14" name="Rectangle 13"/>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nvGrpSpPr>
            <p:cNvPr id="15" name="Group 14"/>
            <p:cNvGrpSpPr/>
            <p:nvPr/>
          </p:nvGrpSpPr>
          <p:grpSpPr>
            <a:xfrm>
              <a:off x="3925455" y="1191491"/>
              <a:ext cx="1178646" cy="969818"/>
              <a:chOff x="3925455" y="1191491"/>
              <a:chExt cx="1178646" cy="969818"/>
            </a:xfrm>
          </p:grpSpPr>
          <p:sp>
            <p:nvSpPr>
              <p:cNvPr id="16" name="Rectangle 15"/>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600" b="1" dirty="0">
                  <a:effectLst>
                    <a:outerShdw blurRad="38100" dist="38100" dir="2700000" algn="tl">
                      <a:srgbClr val="000000">
                        <a:alpha val="43137"/>
                      </a:srgbClr>
                    </a:outerShdw>
                  </a:effectLst>
                </a:endParaRPr>
              </a:p>
            </p:txBody>
          </p:sp>
          <p:sp>
            <p:nvSpPr>
              <p:cNvPr id="17" name="Isosceles Triangle 16"/>
              <p:cNvSpPr/>
              <p:nvPr/>
            </p:nvSpPr>
            <p:spPr>
              <a:xfrm rot="5400000">
                <a:off x="4803124" y="1537059"/>
                <a:ext cx="323272" cy="278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grpSp>
      <p:grpSp>
        <p:nvGrpSpPr>
          <p:cNvPr id="18" name="Group 17"/>
          <p:cNvGrpSpPr/>
          <p:nvPr/>
        </p:nvGrpSpPr>
        <p:grpSpPr>
          <a:xfrm>
            <a:off x="629580" y="9850541"/>
            <a:ext cx="8791725" cy="1301739"/>
            <a:chOff x="3925455" y="1191491"/>
            <a:chExt cx="6212205" cy="969818"/>
          </a:xfrm>
        </p:grpSpPr>
        <p:sp>
          <p:nvSpPr>
            <p:cNvPr id="19" name="Rectangle 18"/>
            <p:cNvSpPr/>
            <p:nvPr/>
          </p:nvSpPr>
          <p:spPr>
            <a:xfrm>
              <a:off x="4895271" y="1191491"/>
              <a:ext cx="5242389"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nvGrpSpPr>
            <p:cNvPr id="20" name="Group 19"/>
            <p:cNvGrpSpPr/>
            <p:nvPr/>
          </p:nvGrpSpPr>
          <p:grpSpPr>
            <a:xfrm>
              <a:off x="3925455" y="1191491"/>
              <a:ext cx="1178646" cy="969818"/>
              <a:chOff x="3925455" y="1191491"/>
              <a:chExt cx="1178646" cy="969818"/>
            </a:xfrm>
          </p:grpSpPr>
          <p:sp>
            <p:nvSpPr>
              <p:cNvPr id="21" name="Rectangle 20"/>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600" b="1" dirty="0">
                  <a:effectLst>
                    <a:outerShdw blurRad="38100" dist="38100" dir="2700000" algn="tl">
                      <a:srgbClr val="000000">
                        <a:alpha val="43137"/>
                      </a:srgbClr>
                    </a:outerShdw>
                  </a:effectLst>
                </a:endParaRPr>
              </a:p>
            </p:txBody>
          </p:sp>
          <p:sp>
            <p:nvSpPr>
              <p:cNvPr id="22" name="Isosceles Triangle 21"/>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grpSp>
      <p:sp>
        <p:nvSpPr>
          <p:cNvPr id="23" name="TextBox 22"/>
          <p:cNvSpPr txBox="1"/>
          <p:nvPr/>
        </p:nvSpPr>
        <p:spPr>
          <a:xfrm>
            <a:off x="2737343" y="4896021"/>
            <a:ext cx="4454610" cy="969496"/>
          </a:xfrm>
          <a:prstGeom prst="rect">
            <a:avLst/>
          </a:prstGeom>
          <a:noFill/>
        </p:spPr>
        <p:txBody>
          <a:bodyPr wrap="square" lIns="0" rtlCol="0" anchor="b">
            <a:spAutoFit/>
          </a:bodyPr>
          <a:lstStyle/>
          <a:p>
            <a:pPr algn="l"/>
            <a:r>
              <a:rPr lang="en-US" sz="5700" b="1" dirty="0">
                <a:latin typeface="Arial"/>
                <a:cs typeface="Arial"/>
              </a:rPr>
              <a:t>Low Income</a:t>
            </a:r>
          </a:p>
        </p:txBody>
      </p:sp>
      <p:sp>
        <p:nvSpPr>
          <p:cNvPr id="24" name="TextBox 23"/>
          <p:cNvSpPr txBox="1"/>
          <p:nvPr/>
        </p:nvSpPr>
        <p:spPr>
          <a:xfrm>
            <a:off x="2737343" y="6450625"/>
            <a:ext cx="4454610" cy="969496"/>
          </a:xfrm>
          <a:prstGeom prst="rect">
            <a:avLst/>
          </a:prstGeom>
          <a:noFill/>
        </p:spPr>
        <p:txBody>
          <a:bodyPr wrap="square" lIns="0" rtlCol="0" anchor="b">
            <a:spAutoFit/>
          </a:bodyPr>
          <a:lstStyle/>
          <a:p>
            <a:pPr algn="l"/>
            <a:r>
              <a:rPr lang="en-US" sz="5700" b="1" dirty="0">
                <a:latin typeface="Arial"/>
                <a:cs typeface="Arial"/>
              </a:rPr>
              <a:t>Renters</a:t>
            </a:r>
          </a:p>
        </p:txBody>
      </p:sp>
      <p:sp>
        <p:nvSpPr>
          <p:cNvPr id="25" name="TextBox 24"/>
          <p:cNvSpPr txBox="1"/>
          <p:nvPr/>
        </p:nvSpPr>
        <p:spPr>
          <a:xfrm>
            <a:off x="2737343" y="8145964"/>
            <a:ext cx="4454610" cy="969496"/>
          </a:xfrm>
          <a:prstGeom prst="rect">
            <a:avLst/>
          </a:prstGeom>
          <a:noFill/>
        </p:spPr>
        <p:txBody>
          <a:bodyPr wrap="square" lIns="0" rtlCol="0" anchor="b">
            <a:spAutoFit/>
          </a:bodyPr>
          <a:lstStyle/>
          <a:p>
            <a:pPr algn="l"/>
            <a:r>
              <a:rPr lang="en-US" sz="5700" b="1" dirty="0">
                <a:latin typeface="Arial"/>
                <a:cs typeface="Arial"/>
              </a:rPr>
              <a:t>Immigrants</a:t>
            </a:r>
          </a:p>
        </p:txBody>
      </p:sp>
      <p:sp>
        <p:nvSpPr>
          <p:cNvPr id="26" name="TextBox 25"/>
          <p:cNvSpPr txBox="1"/>
          <p:nvPr/>
        </p:nvSpPr>
        <p:spPr>
          <a:xfrm>
            <a:off x="2737343" y="9904051"/>
            <a:ext cx="4454610" cy="969496"/>
          </a:xfrm>
          <a:prstGeom prst="rect">
            <a:avLst/>
          </a:prstGeom>
          <a:noFill/>
        </p:spPr>
        <p:txBody>
          <a:bodyPr wrap="square" lIns="0" rtlCol="0" anchor="b">
            <a:spAutoFit/>
          </a:bodyPr>
          <a:lstStyle/>
          <a:p>
            <a:pPr algn="l"/>
            <a:r>
              <a:rPr lang="en-US" sz="5700" b="1" dirty="0">
                <a:latin typeface="Arial"/>
                <a:cs typeface="Arial"/>
              </a:rPr>
              <a:t>Rural</a:t>
            </a:r>
          </a:p>
        </p:txBody>
      </p:sp>
      <p:grpSp>
        <p:nvGrpSpPr>
          <p:cNvPr id="27" name="Group 26"/>
          <p:cNvGrpSpPr/>
          <p:nvPr/>
        </p:nvGrpSpPr>
        <p:grpSpPr>
          <a:xfrm>
            <a:off x="7837371" y="4793451"/>
            <a:ext cx="8791724" cy="1301739"/>
            <a:chOff x="3925455" y="1191491"/>
            <a:chExt cx="6400799" cy="969818"/>
          </a:xfrm>
        </p:grpSpPr>
        <p:sp>
          <p:nvSpPr>
            <p:cNvPr id="28" name="Rectangle 27"/>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nvGrpSpPr>
            <p:cNvPr id="29" name="Group 28"/>
            <p:cNvGrpSpPr/>
            <p:nvPr/>
          </p:nvGrpSpPr>
          <p:grpSpPr>
            <a:xfrm>
              <a:off x="3925455" y="1191491"/>
              <a:ext cx="1178646" cy="969818"/>
              <a:chOff x="3925455" y="1191491"/>
              <a:chExt cx="1178646" cy="969818"/>
            </a:xfrm>
          </p:grpSpPr>
          <p:sp>
            <p:nvSpPr>
              <p:cNvPr id="30" name="Rectangle 29"/>
              <p:cNvSpPr/>
              <p:nvPr/>
            </p:nvSpPr>
            <p:spPr>
              <a:xfrm>
                <a:off x="3925455" y="1191491"/>
                <a:ext cx="969818" cy="969818"/>
              </a:xfrm>
              <a:prstGeom prst="rect">
                <a:avLst/>
              </a:prstGeom>
              <a:solidFill>
                <a:srgbClr val="2C2E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600" b="1" dirty="0">
                  <a:effectLst>
                    <a:outerShdw blurRad="38100" dist="38100" dir="2700000" algn="tl">
                      <a:srgbClr val="000000">
                        <a:alpha val="43137"/>
                      </a:srgbClr>
                    </a:outerShdw>
                  </a:effectLst>
                </a:endParaRPr>
              </a:p>
            </p:txBody>
          </p:sp>
          <p:sp>
            <p:nvSpPr>
              <p:cNvPr id="31" name="Isosceles Triangle 30"/>
              <p:cNvSpPr/>
              <p:nvPr/>
            </p:nvSpPr>
            <p:spPr>
              <a:xfrm rot="5400000">
                <a:off x="4803124" y="1537059"/>
                <a:ext cx="323272" cy="278683"/>
              </a:xfrm>
              <a:prstGeom prst="triangle">
                <a:avLst/>
              </a:prstGeom>
              <a:solidFill>
                <a:srgbClr val="2C2E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grpSp>
      <p:grpSp>
        <p:nvGrpSpPr>
          <p:cNvPr id="32" name="Group 31"/>
          <p:cNvGrpSpPr/>
          <p:nvPr/>
        </p:nvGrpSpPr>
        <p:grpSpPr>
          <a:xfrm>
            <a:off x="7810991" y="6609681"/>
            <a:ext cx="10540452" cy="1359640"/>
            <a:chOff x="3925455" y="1191491"/>
            <a:chExt cx="7673958" cy="1012955"/>
          </a:xfrm>
        </p:grpSpPr>
        <p:sp>
          <p:nvSpPr>
            <p:cNvPr id="33" name="Rectangle 32"/>
            <p:cNvSpPr/>
            <p:nvPr/>
          </p:nvSpPr>
          <p:spPr>
            <a:xfrm>
              <a:off x="6168430" y="1234628"/>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nvGrpSpPr>
            <p:cNvPr id="34" name="Group 33"/>
            <p:cNvGrpSpPr/>
            <p:nvPr/>
          </p:nvGrpSpPr>
          <p:grpSpPr>
            <a:xfrm>
              <a:off x="3925455" y="1191491"/>
              <a:ext cx="1178646" cy="969818"/>
              <a:chOff x="3925455" y="1191491"/>
              <a:chExt cx="1178646" cy="969818"/>
            </a:xfrm>
          </p:grpSpPr>
          <p:sp>
            <p:nvSpPr>
              <p:cNvPr id="35" name="Rectangle 34"/>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600" b="1" dirty="0">
                  <a:effectLst>
                    <a:outerShdw blurRad="38100" dist="38100" dir="2700000" algn="tl">
                      <a:srgbClr val="000000">
                        <a:alpha val="43137"/>
                      </a:srgbClr>
                    </a:outerShdw>
                  </a:effectLst>
                </a:endParaRPr>
              </a:p>
            </p:txBody>
          </p:sp>
          <p:sp>
            <p:nvSpPr>
              <p:cNvPr id="36" name="Isosceles Triangle 35"/>
              <p:cNvSpPr/>
              <p:nvPr/>
            </p:nvSpPr>
            <p:spPr>
              <a:xfrm rot="5400000">
                <a:off x="4803124" y="1537059"/>
                <a:ext cx="323272" cy="278683"/>
              </a:xfrm>
              <a:prstGeom prst="triangle">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grpSp>
      <p:sp>
        <p:nvSpPr>
          <p:cNvPr id="37" name="TextBox 36"/>
          <p:cNvSpPr txBox="1"/>
          <p:nvPr/>
        </p:nvSpPr>
        <p:spPr>
          <a:xfrm>
            <a:off x="10126993" y="6694086"/>
            <a:ext cx="5742047" cy="969496"/>
          </a:xfrm>
          <a:prstGeom prst="rect">
            <a:avLst/>
          </a:prstGeom>
          <a:noFill/>
        </p:spPr>
        <p:txBody>
          <a:bodyPr wrap="square" lIns="0" rtlCol="0" anchor="b">
            <a:spAutoFit/>
          </a:bodyPr>
          <a:lstStyle/>
          <a:p>
            <a:pPr algn="l"/>
            <a:r>
              <a:rPr lang="en-US" sz="5700" b="1" dirty="0">
                <a:latin typeface="Arial"/>
                <a:cs typeface="Arial"/>
              </a:rPr>
              <a:t>Older Adults</a:t>
            </a:r>
          </a:p>
        </p:txBody>
      </p:sp>
      <p:grpSp>
        <p:nvGrpSpPr>
          <p:cNvPr id="38" name="Group 37"/>
          <p:cNvGrpSpPr/>
          <p:nvPr/>
        </p:nvGrpSpPr>
        <p:grpSpPr>
          <a:xfrm>
            <a:off x="5675689" y="9850541"/>
            <a:ext cx="7064110" cy="4308394"/>
            <a:chOff x="4340485" y="389538"/>
            <a:chExt cx="5430983" cy="3192213"/>
          </a:xfrm>
        </p:grpSpPr>
        <p:sp>
          <p:nvSpPr>
            <p:cNvPr id="39" name="Rectangle 38"/>
            <p:cNvSpPr/>
            <p:nvPr/>
          </p:nvSpPr>
          <p:spPr>
            <a:xfrm>
              <a:off x="4340485" y="2611933"/>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nvGrpSpPr>
            <p:cNvPr id="40" name="Group 39"/>
            <p:cNvGrpSpPr/>
            <p:nvPr/>
          </p:nvGrpSpPr>
          <p:grpSpPr>
            <a:xfrm>
              <a:off x="5942730" y="389538"/>
              <a:ext cx="1238030" cy="969818"/>
              <a:chOff x="5942730" y="389538"/>
              <a:chExt cx="1238030" cy="969818"/>
            </a:xfrm>
          </p:grpSpPr>
          <p:sp>
            <p:nvSpPr>
              <p:cNvPr id="41" name="Rectangle 40"/>
              <p:cNvSpPr/>
              <p:nvPr/>
            </p:nvSpPr>
            <p:spPr>
              <a:xfrm>
                <a:off x="5942730" y="389538"/>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600" b="1" dirty="0">
                  <a:effectLst>
                    <a:outerShdw blurRad="38100" dist="38100" dir="2700000" algn="tl">
                      <a:srgbClr val="000000">
                        <a:alpha val="43137"/>
                      </a:srgbClr>
                    </a:outerShdw>
                  </a:effectLst>
                </a:endParaRPr>
              </a:p>
            </p:txBody>
          </p:sp>
          <p:sp>
            <p:nvSpPr>
              <p:cNvPr id="42" name="Isosceles Triangle 41"/>
              <p:cNvSpPr/>
              <p:nvPr/>
            </p:nvSpPr>
            <p:spPr>
              <a:xfrm rot="16200000" flipV="1">
                <a:off x="6808410" y="736265"/>
                <a:ext cx="455728" cy="28897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grpSp>
      <p:sp>
        <p:nvSpPr>
          <p:cNvPr id="43" name="TextBox 42"/>
          <p:cNvSpPr txBox="1"/>
          <p:nvPr/>
        </p:nvSpPr>
        <p:spPr>
          <a:xfrm>
            <a:off x="10126993" y="9904051"/>
            <a:ext cx="5782063" cy="969496"/>
          </a:xfrm>
          <a:prstGeom prst="rect">
            <a:avLst/>
          </a:prstGeom>
          <a:noFill/>
        </p:spPr>
        <p:txBody>
          <a:bodyPr wrap="square" lIns="0" rtlCol="0" anchor="b">
            <a:spAutoFit/>
          </a:bodyPr>
          <a:lstStyle/>
          <a:p>
            <a:pPr algn="l"/>
            <a:r>
              <a:rPr lang="en-US" sz="5700" b="1" dirty="0">
                <a:latin typeface="Arial"/>
                <a:cs typeface="Arial"/>
              </a:rPr>
              <a:t>Young Children</a:t>
            </a:r>
          </a:p>
        </p:txBody>
      </p:sp>
      <p:sp>
        <p:nvSpPr>
          <p:cNvPr id="44" name="Right Brace 43"/>
          <p:cNvSpPr/>
          <p:nvPr/>
        </p:nvSpPr>
        <p:spPr>
          <a:xfrm>
            <a:off x="15369546" y="3810000"/>
            <a:ext cx="3124200" cy="9402541"/>
          </a:xfrm>
          <a:prstGeom prst="rightBrace">
            <a:avLst>
              <a:gd name="adj1" fmla="val 8333"/>
              <a:gd name="adj2" fmla="val 50259"/>
            </a:avLst>
          </a:prstGeom>
          <a:noFill/>
          <a:ln w="279400" cap="flat" cmpd="sng">
            <a:solidFill>
              <a:schemeClr val="tx1">
                <a:alpha val="75000"/>
              </a:schemeClr>
            </a:solidFill>
            <a:prstDash val="solid"/>
            <a:miter lim="400000"/>
          </a:ln>
          <a:effectLst/>
          <a:sp3d/>
        </p:spPr>
        <p:style>
          <a:lnRef idx="0">
            <a:scrgbClr r="0" g="0" b="0"/>
          </a:lnRef>
          <a:fillRef idx="0">
            <a:scrgbClr r="0" g="0" b="0"/>
          </a:fillRef>
          <a:effectRef idx="0">
            <a:scrgbClr r="0" g="0" b="0"/>
          </a:effectRef>
          <a:fontRef idx="none"/>
        </p:style>
        <p:txBody>
          <a:bodyPr/>
          <a:lstStyle/>
          <a:p>
            <a:endParaRPr lang="en-US" dirty="0"/>
          </a:p>
        </p:txBody>
      </p:sp>
      <p:sp>
        <p:nvSpPr>
          <p:cNvPr id="45" name="TextBox 44"/>
          <p:cNvSpPr txBox="1"/>
          <p:nvPr/>
        </p:nvSpPr>
        <p:spPr>
          <a:xfrm>
            <a:off x="18722346" y="6442372"/>
            <a:ext cx="5359400"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b="1" dirty="0">
                <a:latin typeface="Arial"/>
                <a:cs typeface="Arial"/>
              </a:rPr>
              <a:t>538,533 Estimated HTC population in Pro-15 Counties</a:t>
            </a:r>
            <a:endParaRPr kumimoji="0" lang="en-US" sz="5600" b="1" i="0" u="none" strike="noStrike" cap="none" spc="0" normalizeH="0" baseline="0" dirty="0">
              <a:ln>
                <a:noFill/>
              </a:ln>
              <a:solidFill>
                <a:srgbClr val="000000"/>
              </a:solidFill>
              <a:effectLst/>
              <a:uFillTx/>
              <a:latin typeface="Arial"/>
              <a:cs typeface="Arial"/>
              <a:sym typeface="Helvetica Neue UltraLight"/>
            </a:endParaRPr>
          </a:p>
        </p:txBody>
      </p:sp>
      <p:sp>
        <p:nvSpPr>
          <p:cNvPr id="46" name="TextBox 45"/>
          <p:cNvSpPr txBox="1"/>
          <p:nvPr/>
        </p:nvSpPr>
        <p:spPr>
          <a:xfrm>
            <a:off x="10167010" y="4793451"/>
            <a:ext cx="4454610" cy="969496"/>
          </a:xfrm>
          <a:prstGeom prst="rect">
            <a:avLst/>
          </a:prstGeom>
          <a:noFill/>
        </p:spPr>
        <p:txBody>
          <a:bodyPr wrap="square" lIns="0" rtlCol="0" anchor="b">
            <a:spAutoFit/>
          </a:bodyPr>
          <a:lstStyle/>
          <a:p>
            <a:pPr algn="l"/>
            <a:r>
              <a:rPr lang="en-US" sz="5700" b="1" dirty="0">
                <a:latin typeface="Arial"/>
                <a:cs typeface="Arial"/>
              </a:rPr>
              <a:t>Homeless</a:t>
            </a:r>
          </a:p>
        </p:txBody>
      </p:sp>
      <p:grpSp>
        <p:nvGrpSpPr>
          <p:cNvPr id="47" name="Group 46"/>
          <p:cNvGrpSpPr/>
          <p:nvPr/>
        </p:nvGrpSpPr>
        <p:grpSpPr>
          <a:xfrm>
            <a:off x="7810990" y="8145964"/>
            <a:ext cx="8791724" cy="1301739"/>
            <a:chOff x="3925455" y="1191491"/>
            <a:chExt cx="6400799" cy="969818"/>
          </a:xfrm>
        </p:grpSpPr>
        <p:sp>
          <p:nvSpPr>
            <p:cNvPr id="48" name="Rectangle 47"/>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nvGrpSpPr>
            <p:cNvPr id="49" name="Group 48"/>
            <p:cNvGrpSpPr/>
            <p:nvPr/>
          </p:nvGrpSpPr>
          <p:grpSpPr>
            <a:xfrm>
              <a:off x="3925455" y="1191491"/>
              <a:ext cx="1178646" cy="969818"/>
              <a:chOff x="3925455" y="1191491"/>
              <a:chExt cx="1178646" cy="969818"/>
            </a:xfrm>
          </p:grpSpPr>
          <p:sp>
            <p:nvSpPr>
              <p:cNvPr id="50" name="Rectangle 49"/>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600" b="1" dirty="0">
                  <a:effectLst>
                    <a:outerShdw blurRad="38100" dist="38100" dir="2700000" algn="tl">
                      <a:srgbClr val="000000">
                        <a:alpha val="43137"/>
                      </a:srgbClr>
                    </a:outerShdw>
                  </a:effectLst>
                </a:endParaRPr>
              </a:p>
            </p:txBody>
          </p:sp>
          <p:sp>
            <p:nvSpPr>
              <p:cNvPr id="51" name="Isosceles Triangle 50"/>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grpSp>
      <p:sp>
        <p:nvSpPr>
          <p:cNvPr id="52" name="TextBox 51"/>
          <p:cNvSpPr txBox="1"/>
          <p:nvPr/>
        </p:nvSpPr>
        <p:spPr>
          <a:xfrm>
            <a:off x="10167010" y="8220245"/>
            <a:ext cx="4789274" cy="9643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600" b="1" i="0" u="none" strike="noStrike" cap="none" spc="0" normalizeH="0" baseline="0" dirty="0">
                <a:ln>
                  <a:noFill/>
                </a:ln>
                <a:solidFill>
                  <a:srgbClr val="000000"/>
                </a:solidFill>
                <a:effectLst/>
                <a:uFillTx/>
                <a:latin typeface="Arial"/>
                <a:ea typeface="Helvetica Neue UltraLight"/>
                <a:cs typeface="Arial"/>
                <a:sym typeface="Helvetica Neue UltraLight"/>
              </a:rPr>
              <a:t>Refugees</a:t>
            </a:r>
          </a:p>
        </p:txBody>
      </p:sp>
    </p:spTree>
    <p:extLst>
      <p:ext uri="{BB962C8B-B14F-4D97-AF65-F5344CB8AC3E}">
        <p14:creationId xmlns:p14="http://schemas.microsoft.com/office/powerpoint/2010/main" val="81424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384000" cy="2117558"/>
          </a:xfrm>
          <a:solidFill>
            <a:srgbClr val="01783C"/>
          </a:solidFill>
        </p:spPr>
        <p:txBody>
          <a:bodyPr anchor="ctr"/>
          <a:lstStyle/>
          <a:p>
            <a:r>
              <a:rPr lang="en-US" sz="10000" b="1" dirty="0"/>
              <a:t>Hard-to-Count by Pro-15 County</a:t>
            </a:r>
          </a:p>
        </p:txBody>
      </p:sp>
      <p:graphicFrame>
        <p:nvGraphicFramePr>
          <p:cNvPr id="3" name="Object 2"/>
          <p:cNvGraphicFramePr>
            <a:graphicFrameLocks noChangeAspect="1"/>
          </p:cNvGraphicFramePr>
          <p:nvPr>
            <p:extLst>
              <p:ext uri="{D42A27DB-BD31-4B8C-83A1-F6EECF244321}">
                <p14:modId xmlns:p14="http://schemas.microsoft.com/office/powerpoint/2010/main" val="623913872"/>
              </p:ext>
            </p:extLst>
          </p:nvPr>
        </p:nvGraphicFramePr>
        <p:xfrm>
          <a:off x="2591802" y="2425691"/>
          <a:ext cx="19200395" cy="11458751"/>
        </p:xfrm>
        <a:graphic>
          <a:graphicData uri="http://schemas.openxmlformats.org/presentationml/2006/ole">
            <mc:AlternateContent xmlns:mc="http://schemas.openxmlformats.org/markup-compatibility/2006">
              <mc:Choice xmlns:v="urn:schemas-microsoft-com:vml" Requires="v">
                <p:oleObj spid="_x0000_s2079" name="Document" r:id="rId4" imgW="7658100" imgH="4572000" progId="Word.Document.12">
                  <p:embed/>
                </p:oleObj>
              </mc:Choice>
              <mc:Fallback>
                <p:oleObj name="Document" r:id="rId4" imgW="7658100" imgH="4572000" progId="Word.Document.12">
                  <p:embed/>
                  <p:pic>
                    <p:nvPicPr>
                      <p:cNvPr id="3" name="Object 2"/>
                      <p:cNvPicPr/>
                      <p:nvPr/>
                    </p:nvPicPr>
                    <p:blipFill>
                      <a:blip r:embed="rId5"/>
                      <a:stretch>
                        <a:fillRect/>
                      </a:stretch>
                    </p:blipFill>
                    <p:spPr>
                      <a:xfrm>
                        <a:off x="2591802" y="2425691"/>
                        <a:ext cx="19200395" cy="11458751"/>
                      </a:xfrm>
                      <a:prstGeom prst="rect">
                        <a:avLst/>
                      </a:prstGeom>
                      <a:noFill/>
                    </p:spPr>
                  </p:pic>
                </p:oleObj>
              </mc:Fallback>
            </mc:AlternateContent>
          </a:graphicData>
        </a:graphic>
      </p:graphicFrame>
    </p:spTree>
    <p:extLst>
      <p:ext uri="{BB962C8B-B14F-4D97-AF65-F5344CB8AC3E}">
        <p14:creationId xmlns:p14="http://schemas.microsoft.com/office/powerpoint/2010/main" val="4289723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0" y="-16899"/>
            <a:ext cx="24384000" cy="3505200"/>
          </a:xfrm>
          <a:solidFill>
            <a:srgbClr val="01783D"/>
          </a:solidFill>
        </p:spPr>
        <p:txBody>
          <a:bodyPr anchor="ctr">
            <a:normAutofit/>
          </a:bodyPr>
          <a:lstStyle/>
          <a:p>
            <a:r>
              <a:rPr lang="en-US" sz="10000" b="1" dirty="0"/>
              <a:t>2020 Census Timeline </a:t>
            </a:r>
            <a:br>
              <a:rPr lang="en-US" sz="10000" b="1" dirty="0"/>
            </a:br>
            <a:r>
              <a:rPr lang="en-US" sz="10000" b="1" dirty="0"/>
              <a:t>Census Day - April 1st</a:t>
            </a:r>
          </a:p>
        </p:txBody>
      </p:sp>
      <p:grpSp>
        <p:nvGrpSpPr>
          <p:cNvPr id="7" name="Group 6">
            <a:extLst>
              <a:ext uri="{FF2B5EF4-FFF2-40B4-BE49-F238E27FC236}">
                <a16:creationId xmlns:a16="http://schemas.microsoft.com/office/drawing/2014/main" id="{28BC21E8-DB10-46B9-A46B-F460CAACFABB}"/>
              </a:ext>
            </a:extLst>
          </p:cNvPr>
          <p:cNvGrpSpPr/>
          <p:nvPr/>
        </p:nvGrpSpPr>
        <p:grpSpPr>
          <a:xfrm>
            <a:off x="2590454" y="8196575"/>
            <a:ext cx="2819398" cy="3612077"/>
            <a:chOff x="480291" y="2270789"/>
            <a:chExt cx="1939636" cy="1170996"/>
          </a:xfrm>
        </p:grpSpPr>
        <p:sp>
          <p:nvSpPr>
            <p:cNvPr id="5" name="Rectangle 4">
              <a:extLst>
                <a:ext uri="{FF2B5EF4-FFF2-40B4-BE49-F238E27FC236}">
                  <a16:creationId xmlns:a16="http://schemas.microsoft.com/office/drawing/2014/main" id="{1F6D9FB4-A954-4093-8D9D-4E0A478B23AE}"/>
                </a:ext>
              </a:extLst>
            </p:cNvPr>
            <p:cNvSpPr/>
            <p:nvPr/>
          </p:nvSpPr>
          <p:spPr>
            <a:xfrm>
              <a:off x="480291" y="2435023"/>
              <a:ext cx="1939636" cy="1006762"/>
            </a:xfrm>
            <a:prstGeom prst="rect">
              <a:avLst/>
            </a:prstGeom>
            <a:solidFill>
              <a:schemeClr val="bg1"/>
            </a:solidFill>
            <a:ln w="38100"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cs typeface="Arial" panose="020B0604020202020204" pitchFamily="34" charset="0"/>
                </a:rPr>
                <a:t>First mailer sent to households</a:t>
              </a:r>
            </a:p>
          </p:txBody>
        </p:sp>
        <p:sp>
          <p:nvSpPr>
            <p:cNvPr id="6" name="Isosceles Triangle 5">
              <a:extLst>
                <a:ext uri="{FF2B5EF4-FFF2-40B4-BE49-F238E27FC236}">
                  <a16:creationId xmlns:a16="http://schemas.microsoft.com/office/drawing/2014/main" id="{AB247DC4-851A-47F0-98E2-60F65F77017F}"/>
                </a:ext>
              </a:extLst>
            </p:cNvPr>
            <p:cNvSpPr/>
            <p:nvPr/>
          </p:nvSpPr>
          <p:spPr>
            <a:xfrm>
              <a:off x="1182254" y="2270789"/>
              <a:ext cx="535709" cy="16423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sp>
        <p:nvSpPr>
          <p:cNvPr id="12" name="Oval 11">
            <a:extLst>
              <a:ext uri="{FF2B5EF4-FFF2-40B4-BE49-F238E27FC236}">
                <a16:creationId xmlns:a16="http://schemas.microsoft.com/office/drawing/2014/main" id="{AA9167C2-FEB5-4555-81C2-0D5D156510BF}"/>
              </a:ext>
            </a:extLst>
          </p:cNvPr>
          <p:cNvSpPr/>
          <p:nvPr/>
        </p:nvSpPr>
        <p:spPr>
          <a:xfrm>
            <a:off x="2552735" y="5133889"/>
            <a:ext cx="2894839" cy="29055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82" tIns="0" rIns="163282" bIns="0" numCol="1" spcCol="0" rtlCol="0" fromWordArt="0" anchor="ctr" anchorCtr="0" forceAA="0" compatLnSpc="1">
            <a:prstTxWarp prst="textNoShape">
              <a:avLst/>
            </a:prstTxWarp>
            <a:noAutofit/>
          </a:bodyPr>
          <a:lstStyle/>
          <a:p>
            <a:pPr algn="ctr"/>
            <a:endParaRPr lang="en-US" sz="2400" b="1" dirty="0"/>
          </a:p>
          <a:p>
            <a:pPr algn="ctr"/>
            <a:endParaRPr lang="en-US" sz="2900" b="1" dirty="0"/>
          </a:p>
          <a:p>
            <a:pPr algn="ctr"/>
            <a:endParaRPr lang="en-US" sz="2900" b="1" dirty="0"/>
          </a:p>
          <a:p>
            <a:pPr algn="ctr"/>
            <a:r>
              <a:rPr lang="en-US" sz="4000" b="1" dirty="0">
                <a:latin typeface="Arial" panose="020B0604020202020204" pitchFamily="34" charset="0"/>
                <a:cs typeface="Arial" panose="020B0604020202020204" pitchFamily="34" charset="0"/>
              </a:rPr>
              <a:t>March 12-20</a:t>
            </a:r>
          </a:p>
        </p:txBody>
      </p:sp>
      <p:sp>
        <p:nvSpPr>
          <p:cNvPr id="54" name="Oval 53">
            <a:extLst>
              <a:ext uri="{FF2B5EF4-FFF2-40B4-BE49-F238E27FC236}">
                <a16:creationId xmlns:a16="http://schemas.microsoft.com/office/drawing/2014/main" id="{AA9167C2-FEB5-4555-81C2-0D5D156510BF}"/>
              </a:ext>
            </a:extLst>
          </p:cNvPr>
          <p:cNvSpPr/>
          <p:nvPr/>
        </p:nvSpPr>
        <p:spPr>
          <a:xfrm>
            <a:off x="6717246" y="5133890"/>
            <a:ext cx="2894839" cy="290559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82" tIns="0" rIns="163282" bIns="0" numCol="1" spcCol="0" rtlCol="0" fromWordArt="0" anchor="ctr" anchorCtr="0" forceAA="0" compatLnSpc="1">
            <a:prstTxWarp prst="textNoShape">
              <a:avLst/>
            </a:prstTxWarp>
            <a:noAutofit/>
          </a:bodyPr>
          <a:lstStyle/>
          <a:p>
            <a:pPr algn="ctr"/>
            <a:endParaRPr lang="en-US" sz="2900" b="1" dirty="0"/>
          </a:p>
        </p:txBody>
      </p:sp>
      <p:sp>
        <p:nvSpPr>
          <p:cNvPr id="55" name="Rectangle 54">
            <a:extLst>
              <a:ext uri="{FF2B5EF4-FFF2-40B4-BE49-F238E27FC236}">
                <a16:creationId xmlns:a16="http://schemas.microsoft.com/office/drawing/2014/main" id="{41EE5BE4-1913-4671-8E09-06E0951954D0}"/>
              </a:ext>
            </a:extLst>
          </p:cNvPr>
          <p:cNvSpPr/>
          <p:nvPr/>
        </p:nvSpPr>
        <p:spPr>
          <a:xfrm>
            <a:off x="6865500" y="6479613"/>
            <a:ext cx="2645089" cy="1450942"/>
          </a:xfrm>
          <a:prstGeom prst="rect">
            <a:avLst/>
          </a:prstGeom>
          <a:ln>
            <a:noFill/>
          </a:ln>
        </p:spPr>
        <p:txBody>
          <a:bodyPr wrap="square" lIns="217709" tIns="108855" rIns="217709" bIns="108855">
            <a:spAutoFit/>
          </a:bodyPr>
          <a:lstStyle/>
          <a:p>
            <a:pPr algn="ctr"/>
            <a:r>
              <a:rPr lang="en-US" sz="4000" b="1" dirty="0">
                <a:solidFill>
                  <a:prstClr val="white"/>
                </a:solidFill>
                <a:latin typeface="Arial"/>
                <a:cs typeface="Arial"/>
              </a:rPr>
              <a:t>March 16-24</a:t>
            </a:r>
            <a:endParaRPr lang="en-US" sz="4000" dirty="0">
              <a:latin typeface="Arial"/>
              <a:cs typeface="Arial"/>
            </a:endParaRPr>
          </a:p>
        </p:txBody>
      </p:sp>
      <p:grpSp>
        <p:nvGrpSpPr>
          <p:cNvPr id="56" name="Group 55">
            <a:extLst>
              <a:ext uri="{FF2B5EF4-FFF2-40B4-BE49-F238E27FC236}">
                <a16:creationId xmlns:a16="http://schemas.microsoft.com/office/drawing/2014/main" id="{28BC21E8-DB10-46B9-A46B-F460CAACFABB}"/>
              </a:ext>
            </a:extLst>
          </p:cNvPr>
          <p:cNvGrpSpPr/>
          <p:nvPr/>
        </p:nvGrpSpPr>
        <p:grpSpPr>
          <a:xfrm>
            <a:off x="10846580" y="8249978"/>
            <a:ext cx="2819398" cy="3558677"/>
            <a:chOff x="480291" y="2215205"/>
            <a:chExt cx="1939636" cy="1241494"/>
          </a:xfrm>
        </p:grpSpPr>
        <p:sp>
          <p:nvSpPr>
            <p:cNvPr id="57" name="Rectangle 56">
              <a:extLst>
                <a:ext uri="{FF2B5EF4-FFF2-40B4-BE49-F238E27FC236}">
                  <a16:creationId xmlns:a16="http://schemas.microsoft.com/office/drawing/2014/main" id="{1F6D9FB4-A954-4093-8D9D-4E0A478B23AE}"/>
                </a:ext>
              </a:extLst>
            </p:cNvPr>
            <p:cNvSpPr/>
            <p:nvPr/>
          </p:nvSpPr>
          <p:spPr>
            <a:xfrm>
              <a:off x="480291" y="2371358"/>
              <a:ext cx="1939636" cy="1085341"/>
            </a:xfrm>
            <a:prstGeom prst="rect">
              <a:avLst/>
            </a:prstGeom>
            <a:solidFill>
              <a:srgbClr val="FFFFFF"/>
            </a:solidFill>
            <a:ln w="38100" cmpd="sng">
              <a:solidFill>
                <a:srgbClr val="DA8A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dirty="0">
                  <a:solidFill>
                    <a:srgbClr val="262E31"/>
                  </a:solidFill>
                  <a:latin typeface="Arial" panose="020B0604020202020204" pitchFamily="34" charset="0"/>
                  <a:cs typeface="Arial" panose="020B0604020202020204" pitchFamily="34" charset="0"/>
                </a:rPr>
                <a:t>Postcard reminder</a:t>
              </a:r>
            </a:p>
          </p:txBody>
        </p:sp>
        <p:sp>
          <p:nvSpPr>
            <p:cNvPr id="58" name="Isosceles Triangle 57">
              <a:extLst>
                <a:ext uri="{FF2B5EF4-FFF2-40B4-BE49-F238E27FC236}">
                  <a16:creationId xmlns:a16="http://schemas.microsoft.com/office/drawing/2014/main" id="{AB247DC4-851A-47F0-98E2-60F65F77017F}"/>
                </a:ext>
              </a:extLst>
            </p:cNvPr>
            <p:cNvSpPr/>
            <p:nvPr/>
          </p:nvSpPr>
          <p:spPr>
            <a:xfrm>
              <a:off x="1182254" y="2215205"/>
              <a:ext cx="535709" cy="156153"/>
            </a:xfrm>
            <a:prstGeom prst="triangle">
              <a:avLst/>
            </a:prstGeom>
            <a:solidFill>
              <a:srgbClr val="DA8A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sp>
        <p:nvSpPr>
          <p:cNvPr id="59" name="Oval 58">
            <a:extLst>
              <a:ext uri="{FF2B5EF4-FFF2-40B4-BE49-F238E27FC236}">
                <a16:creationId xmlns:a16="http://schemas.microsoft.com/office/drawing/2014/main" id="{AA9167C2-FEB5-4555-81C2-0D5D156510BF}"/>
              </a:ext>
            </a:extLst>
          </p:cNvPr>
          <p:cNvSpPr/>
          <p:nvPr/>
        </p:nvSpPr>
        <p:spPr>
          <a:xfrm>
            <a:off x="10846580" y="5158767"/>
            <a:ext cx="2894839" cy="2905591"/>
          </a:xfrm>
          <a:prstGeom prst="ellipse">
            <a:avLst/>
          </a:prstGeom>
          <a:solidFill>
            <a:srgbClr val="DA8A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82" tIns="0" rIns="163282" bIns="0" numCol="1" spcCol="0" rtlCol="0" fromWordArt="0" anchor="ctr" anchorCtr="0" forceAA="0" compatLnSpc="1">
            <a:prstTxWarp prst="textNoShape">
              <a:avLst/>
            </a:prstTxWarp>
            <a:noAutofit/>
          </a:bodyPr>
          <a:lstStyle/>
          <a:p>
            <a:pPr algn="ctr"/>
            <a:endParaRPr lang="en-US" sz="2900" b="1" dirty="0"/>
          </a:p>
        </p:txBody>
      </p:sp>
      <p:sp>
        <p:nvSpPr>
          <p:cNvPr id="60" name="Rectangle 59">
            <a:extLst>
              <a:ext uri="{FF2B5EF4-FFF2-40B4-BE49-F238E27FC236}">
                <a16:creationId xmlns:a16="http://schemas.microsoft.com/office/drawing/2014/main" id="{41EE5BE4-1913-4671-8E09-06E0951954D0}"/>
              </a:ext>
            </a:extLst>
          </p:cNvPr>
          <p:cNvSpPr/>
          <p:nvPr/>
        </p:nvSpPr>
        <p:spPr>
          <a:xfrm>
            <a:off x="11150912" y="6369695"/>
            <a:ext cx="2322664" cy="1450942"/>
          </a:xfrm>
          <a:prstGeom prst="rect">
            <a:avLst/>
          </a:prstGeom>
          <a:ln>
            <a:noFill/>
          </a:ln>
        </p:spPr>
        <p:txBody>
          <a:bodyPr wrap="square" lIns="217709" tIns="108855" rIns="217709" bIns="108855">
            <a:spAutoFit/>
          </a:bodyPr>
          <a:lstStyle/>
          <a:p>
            <a:pPr algn="ctr"/>
            <a:r>
              <a:rPr lang="en-US" sz="4000" b="1" dirty="0">
                <a:solidFill>
                  <a:schemeClr val="bg1"/>
                </a:solidFill>
                <a:latin typeface="Arial"/>
                <a:cs typeface="Arial"/>
              </a:rPr>
              <a:t>Mar 26- Apr 3</a:t>
            </a:r>
            <a:endParaRPr lang="en-US" sz="4000" dirty="0">
              <a:solidFill>
                <a:schemeClr val="bg1"/>
              </a:solidFill>
              <a:latin typeface="Arial"/>
              <a:cs typeface="Arial"/>
            </a:endParaRPr>
          </a:p>
        </p:txBody>
      </p:sp>
      <p:grpSp>
        <p:nvGrpSpPr>
          <p:cNvPr id="61" name="Group 60">
            <a:extLst>
              <a:ext uri="{FF2B5EF4-FFF2-40B4-BE49-F238E27FC236}">
                <a16:creationId xmlns:a16="http://schemas.microsoft.com/office/drawing/2014/main" id="{28BC21E8-DB10-46B9-A46B-F460CAACFABB}"/>
              </a:ext>
            </a:extLst>
          </p:cNvPr>
          <p:cNvGrpSpPr/>
          <p:nvPr/>
        </p:nvGrpSpPr>
        <p:grpSpPr>
          <a:xfrm>
            <a:off x="15121710" y="8190070"/>
            <a:ext cx="2819398" cy="3618583"/>
            <a:chOff x="480291" y="2226951"/>
            <a:chExt cx="1939636" cy="1227622"/>
          </a:xfrm>
        </p:grpSpPr>
        <p:sp>
          <p:nvSpPr>
            <p:cNvPr id="62" name="Rectangle 61">
              <a:extLst>
                <a:ext uri="{FF2B5EF4-FFF2-40B4-BE49-F238E27FC236}">
                  <a16:creationId xmlns:a16="http://schemas.microsoft.com/office/drawing/2014/main" id="{1F6D9FB4-A954-4093-8D9D-4E0A478B23AE}"/>
                </a:ext>
              </a:extLst>
            </p:cNvPr>
            <p:cNvSpPr/>
            <p:nvPr/>
          </p:nvSpPr>
          <p:spPr>
            <a:xfrm>
              <a:off x="480291" y="2404003"/>
              <a:ext cx="1939636" cy="1050570"/>
            </a:xfrm>
            <a:prstGeom prst="rect">
              <a:avLst/>
            </a:prstGeom>
            <a:solidFill>
              <a:schemeClr val="bg2"/>
            </a:solid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cs typeface="Arial" panose="020B0604020202020204" pitchFamily="34" charset="0"/>
                </a:rPr>
                <a:t>Mailer with paper questionnaire</a:t>
              </a:r>
            </a:p>
          </p:txBody>
        </p:sp>
        <p:sp>
          <p:nvSpPr>
            <p:cNvPr id="63" name="Isosceles Triangle 62">
              <a:extLst>
                <a:ext uri="{FF2B5EF4-FFF2-40B4-BE49-F238E27FC236}">
                  <a16:creationId xmlns:a16="http://schemas.microsoft.com/office/drawing/2014/main" id="{AB247DC4-851A-47F0-98E2-60F65F77017F}"/>
                </a:ext>
              </a:extLst>
            </p:cNvPr>
            <p:cNvSpPr/>
            <p:nvPr/>
          </p:nvSpPr>
          <p:spPr>
            <a:xfrm>
              <a:off x="1182254" y="2226951"/>
              <a:ext cx="535709" cy="177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sp>
        <p:nvSpPr>
          <p:cNvPr id="64" name="Oval 63">
            <a:extLst>
              <a:ext uri="{FF2B5EF4-FFF2-40B4-BE49-F238E27FC236}">
                <a16:creationId xmlns:a16="http://schemas.microsoft.com/office/drawing/2014/main" id="{AA9167C2-FEB5-4555-81C2-0D5D156510BF}"/>
              </a:ext>
            </a:extLst>
          </p:cNvPr>
          <p:cNvSpPr/>
          <p:nvPr/>
        </p:nvSpPr>
        <p:spPr>
          <a:xfrm>
            <a:off x="15121710" y="5158767"/>
            <a:ext cx="2894839" cy="2905591"/>
          </a:xfrm>
          <a:prstGeom prst="ellipse">
            <a:avLst/>
          </a:prstGeom>
          <a:solidFill>
            <a:srgbClr val="DC1C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82" tIns="0" rIns="163282" bIns="0" numCol="1" spcCol="0" rtlCol="0" fromWordArt="0" anchor="ctr" anchorCtr="0" forceAA="0" compatLnSpc="1">
            <a:prstTxWarp prst="textNoShape">
              <a:avLst/>
            </a:prstTxWarp>
            <a:noAutofit/>
          </a:bodyPr>
          <a:lstStyle/>
          <a:p>
            <a:pPr algn="ctr"/>
            <a:endParaRPr lang="en-US" sz="2900" b="1" dirty="0">
              <a:solidFill>
                <a:schemeClr val="accent5"/>
              </a:solidFill>
            </a:endParaRPr>
          </a:p>
        </p:txBody>
      </p:sp>
      <p:sp>
        <p:nvSpPr>
          <p:cNvPr id="65" name="Rectangle 64">
            <a:extLst>
              <a:ext uri="{FF2B5EF4-FFF2-40B4-BE49-F238E27FC236}">
                <a16:creationId xmlns:a16="http://schemas.microsoft.com/office/drawing/2014/main" id="{41EE5BE4-1913-4671-8E09-06E0951954D0}"/>
              </a:ext>
            </a:extLst>
          </p:cNvPr>
          <p:cNvSpPr/>
          <p:nvPr/>
        </p:nvSpPr>
        <p:spPr>
          <a:xfrm>
            <a:off x="15550019" y="6397947"/>
            <a:ext cx="2090541" cy="1450942"/>
          </a:xfrm>
          <a:prstGeom prst="rect">
            <a:avLst/>
          </a:prstGeom>
          <a:ln>
            <a:noFill/>
          </a:ln>
        </p:spPr>
        <p:txBody>
          <a:bodyPr wrap="square" lIns="217709" tIns="108855" rIns="217709" bIns="108855">
            <a:spAutoFit/>
          </a:bodyPr>
          <a:lstStyle/>
          <a:p>
            <a:pPr algn="ctr"/>
            <a:r>
              <a:rPr lang="en-US" sz="4000" b="1" dirty="0">
                <a:solidFill>
                  <a:prstClr val="white"/>
                </a:solidFill>
                <a:latin typeface="Arial"/>
                <a:cs typeface="Arial"/>
              </a:rPr>
              <a:t>April 8-16</a:t>
            </a:r>
            <a:endParaRPr lang="en-US" sz="4000" dirty="0">
              <a:latin typeface="Arial"/>
              <a:cs typeface="Arial"/>
            </a:endParaRPr>
          </a:p>
        </p:txBody>
      </p:sp>
      <p:grpSp>
        <p:nvGrpSpPr>
          <p:cNvPr id="66" name="Group 65">
            <a:extLst>
              <a:ext uri="{FF2B5EF4-FFF2-40B4-BE49-F238E27FC236}">
                <a16:creationId xmlns:a16="http://schemas.microsoft.com/office/drawing/2014/main" id="{28BC21E8-DB10-46B9-A46B-F460CAACFABB}"/>
              </a:ext>
            </a:extLst>
          </p:cNvPr>
          <p:cNvGrpSpPr/>
          <p:nvPr/>
        </p:nvGrpSpPr>
        <p:grpSpPr>
          <a:xfrm>
            <a:off x="19102706" y="8196575"/>
            <a:ext cx="2819398" cy="3612077"/>
            <a:chOff x="480290" y="2226951"/>
            <a:chExt cx="1939636" cy="1234738"/>
          </a:xfrm>
        </p:grpSpPr>
        <p:sp>
          <p:nvSpPr>
            <p:cNvPr id="67" name="Rectangle 66">
              <a:extLst>
                <a:ext uri="{FF2B5EF4-FFF2-40B4-BE49-F238E27FC236}">
                  <a16:creationId xmlns:a16="http://schemas.microsoft.com/office/drawing/2014/main" id="{1F6D9FB4-A954-4093-8D9D-4E0A478B23AE}"/>
                </a:ext>
              </a:extLst>
            </p:cNvPr>
            <p:cNvSpPr/>
            <p:nvPr/>
          </p:nvSpPr>
          <p:spPr>
            <a:xfrm>
              <a:off x="480290" y="2401734"/>
              <a:ext cx="1939636" cy="1059955"/>
            </a:xfrm>
            <a:prstGeom prst="rect">
              <a:avLst/>
            </a:prstGeom>
            <a:solidFill>
              <a:schemeClr val="bg1"/>
            </a:solidFill>
            <a:ln w="381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cs typeface="Arial" panose="020B0604020202020204" pitchFamily="34" charset="0"/>
                </a:rPr>
                <a:t>"It’s Not Too Late” postcard</a:t>
              </a:r>
            </a:p>
          </p:txBody>
        </p:sp>
        <p:sp>
          <p:nvSpPr>
            <p:cNvPr id="68" name="Isosceles Triangle 67">
              <a:extLst>
                <a:ext uri="{FF2B5EF4-FFF2-40B4-BE49-F238E27FC236}">
                  <a16:creationId xmlns:a16="http://schemas.microsoft.com/office/drawing/2014/main" id="{AB247DC4-851A-47F0-98E2-60F65F77017F}"/>
                </a:ext>
              </a:extLst>
            </p:cNvPr>
            <p:cNvSpPr/>
            <p:nvPr/>
          </p:nvSpPr>
          <p:spPr>
            <a:xfrm>
              <a:off x="1182254" y="2226951"/>
              <a:ext cx="535709" cy="17478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sp>
        <p:nvSpPr>
          <p:cNvPr id="69" name="Oval 68">
            <a:extLst>
              <a:ext uri="{FF2B5EF4-FFF2-40B4-BE49-F238E27FC236}">
                <a16:creationId xmlns:a16="http://schemas.microsoft.com/office/drawing/2014/main" id="{AA9167C2-FEB5-4555-81C2-0D5D156510BF}"/>
              </a:ext>
            </a:extLst>
          </p:cNvPr>
          <p:cNvSpPr/>
          <p:nvPr/>
        </p:nvSpPr>
        <p:spPr>
          <a:xfrm>
            <a:off x="19008670" y="5133891"/>
            <a:ext cx="2894839" cy="290559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82" tIns="0" rIns="163282" bIns="0" numCol="1" spcCol="0" rtlCol="0" fromWordArt="0" anchor="ctr" anchorCtr="0" forceAA="0" compatLnSpc="1">
            <a:prstTxWarp prst="textNoShape">
              <a:avLst/>
            </a:prstTxWarp>
            <a:noAutofit/>
          </a:bodyPr>
          <a:lstStyle/>
          <a:p>
            <a:pPr algn="ctr"/>
            <a:endParaRPr lang="en-US" sz="2900" b="1" dirty="0"/>
          </a:p>
        </p:txBody>
      </p:sp>
      <p:sp>
        <p:nvSpPr>
          <p:cNvPr id="70" name="Rectangle 69">
            <a:extLst>
              <a:ext uri="{FF2B5EF4-FFF2-40B4-BE49-F238E27FC236}">
                <a16:creationId xmlns:a16="http://schemas.microsoft.com/office/drawing/2014/main" id="{41EE5BE4-1913-4671-8E09-06E0951954D0}"/>
              </a:ext>
            </a:extLst>
          </p:cNvPr>
          <p:cNvSpPr/>
          <p:nvPr/>
        </p:nvSpPr>
        <p:spPr>
          <a:xfrm>
            <a:off x="19008670" y="6369695"/>
            <a:ext cx="2894839" cy="1450942"/>
          </a:xfrm>
          <a:prstGeom prst="rect">
            <a:avLst/>
          </a:prstGeom>
          <a:ln>
            <a:noFill/>
          </a:ln>
        </p:spPr>
        <p:txBody>
          <a:bodyPr wrap="square" lIns="217709" tIns="108855" rIns="217709" bIns="108855">
            <a:spAutoFit/>
          </a:bodyPr>
          <a:lstStyle/>
          <a:p>
            <a:pPr algn="ctr"/>
            <a:r>
              <a:rPr lang="en-US" sz="4000" b="1" dirty="0">
                <a:solidFill>
                  <a:schemeClr val="bg1"/>
                </a:solidFill>
                <a:latin typeface="Arial"/>
                <a:cs typeface="Arial"/>
              </a:rPr>
              <a:t>April </a:t>
            </a:r>
          </a:p>
          <a:p>
            <a:pPr algn="ctr"/>
            <a:r>
              <a:rPr lang="en-US" sz="4000" b="1" dirty="0">
                <a:solidFill>
                  <a:schemeClr val="bg1"/>
                </a:solidFill>
                <a:latin typeface="Arial"/>
                <a:cs typeface="Arial"/>
              </a:rPr>
              <a:t>20-27</a:t>
            </a:r>
            <a:endParaRPr lang="en-US" sz="4000" dirty="0">
              <a:solidFill>
                <a:schemeClr val="bg1"/>
              </a:solidFill>
              <a:latin typeface="Arial"/>
              <a:cs typeface="Arial"/>
            </a:endParaRPr>
          </a:p>
        </p:txBody>
      </p:sp>
      <p:pic>
        <p:nvPicPr>
          <p:cNvPr id="30" name="Picture 29" descr="noun_Mail Contents_320232_000000.png">
            <a:extLst>
              <a:ext uri="{FF2B5EF4-FFF2-40B4-BE49-F238E27FC236}">
                <a16:creationId xmlns:a16="http://schemas.microsoft.com/office/drawing/2014/main" id="{290DCEF2-1943-204F-A1DD-7CD46A6398F7}"/>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395593" y="5324472"/>
            <a:ext cx="1209121" cy="1209121"/>
          </a:xfrm>
          <a:prstGeom prst="rect">
            <a:avLst/>
          </a:prstGeom>
        </p:spPr>
      </p:pic>
      <p:grpSp>
        <p:nvGrpSpPr>
          <p:cNvPr id="31" name="Group 30">
            <a:extLst>
              <a:ext uri="{FF2B5EF4-FFF2-40B4-BE49-F238E27FC236}">
                <a16:creationId xmlns:a16="http://schemas.microsoft.com/office/drawing/2014/main" id="{AD018DBA-5345-B341-8D4B-F0619D80EC37}"/>
              </a:ext>
            </a:extLst>
          </p:cNvPr>
          <p:cNvGrpSpPr/>
          <p:nvPr/>
        </p:nvGrpSpPr>
        <p:grpSpPr>
          <a:xfrm>
            <a:off x="6729074" y="8190071"/>
            <a:ext cx="2819398" cy="3618581"/>
            <a:chOff x="480291" y="2270789"/>
            <a:chExt cx="1939636" cy="1170996"/>
          </a:xfrm>
        </p:grpSpPr>
        <p:sp>
          <p:nvSpPr>
            <p:cNvPr id="32" name="Rectangle 31">
              <a:extLst>
                <a:ext uri="{FF2B5EF4-FFF2-40B4-BE49-F238E27FC236}">
                  <a16:creationId xmlns:a16="http://schemas.microsoft.com/office/drawing/2014/main" id="{28DB2C0A-450C-2D46-A150-8A7A39AB867A}"/>
                </a:ext>
              </a:extLst>
            </p:cNvPr>
            <p:cNvSpPr/>
            <p:nvPr/>
          </p:nvSpPr>
          <p:spPr>
            <a:xfrm>
              <a:off x="480291" y="2435023"/>
              <a:ext cx="1939636" cy="1006762"/>
            </a:xfrm>
            <a:prstGeom prst="rect">
              <a:avLst/>
            </a:prstGeom>
            <a:solidFill>
              <a:schemeClr val="bg1"/>
            </a:solidFill>
            <a:ln w="381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cs typeface="Arial" panose="020B0604020202020204" pitchFamily="34" charset="0"/>
                </a:rPr>
                <a:t>Second mailer sent </a:t>
              </a:r>
            </a:p>
            <a:p>
              <a:pPr algn="ctr"/>
              <a:r>
                <a:rPr lang="en-US" sz="3200" b="1" dirty="0">
                  <a:solidFill>
                    <a:schemeClr val="tx1"/>
                  </a:solidFill>
                  <a:latin typeface="Arial" panose="020B0604020202020204" pitchFamily="34" charset="0"/>
                  <a:cs typeface="Arial" panose="020B0604020202020204" pitchFamily="34" charset="0"/>
                </a:rPr>
                <a:t>to households</a:t>
              </a:r>
            </a:p>
          </p:txBody>
        </p:sp>
        <p:sp>
          <p:nvSpPr>
            <p:cNvPr id="33" name="Isosceles Triangle 5">
              <a:extLst>
                <a:ext uri="{FF2B5EF4-FFF2-40B4-BE49-F238E27FC236}">
                  <a16:creationId xmlns:a16="http://schemas.microsoft.com/office/drawing/2014/main" id="{42EA506B-7A2A-6243-8942-A3D9AFBB0465}"/>
                </a:ext>
              </a:extLst>
            </p:cNvPr>
            <p:cNvSpPr/>
            <p:nvPr/>
          </p:nvSpPr>
          <p:spPr>
            <a:xfrm>
              <a:off x="1182254" y="2270789"/>
              <a:ext cx="535709" cy="164234"/>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pic>
        <p:nvPicPr>
          <p:cNvPr id="34" name="Picture 33" descr="noun_Mail Contents_320232_000000.png">
            <a:extLst>
              <a:ext uri="{FF2B5EF4-FFF2-40B4-BE49-F238E27FC236}">
                <a16:creationId xmlns:a16="http://schemas.microsoft.com/office/drawing/2014/main" id="{52A378A8-D4C9-6348-8F16-6B14AECC65C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534213" y="5348396"/>
            <a:ext cx="1209121" cy="1209121"/>
          </a:xfrm>
          <a:prstGeom prst="rect">
            <a:avLst/>
          </a:prstGeom>
        </p:spPr>
      </p:pic>
      <p:pic>
        <p:nvPicPr>
          <p:cNvPr id="39" name="Picture 38" descr="noun_Mail Contents_320232_000000.png">
            <a:extLst>
              <a:ext uri="{FF2B5EF4-FFF2-40B4-BE49-F238E27FC236}">
                <a16:creationId xmlns:a16="http://schemas.microsoft.com/office/drawing/2014/main" id="{F182EF18-3460-6245-83A9-9E97FF125679}"/>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5964568" y="5270492"/>
            <a:ext cx="1209121" cy="1209121"/>
          </a:xfrm>
          <a:prstGeom prst="rect">
            <a:avLst/>
          </a:prstGeom>
        </p:spPr>
      </p:pic>
      <p:pic>
        <p:nvPicPr>
          <p:cNvPr id="3" name="Picture 2">
            <a:extLst>
              <a:ext uri="{FF2B5EF4-FFF2-40B4-BE49-F238E27FC236}">
                <a16:creationId xmlns:a16="http://schemas.microsoft.com/office/drawing/2014/main" id="{8E77D8BD-80B7-234F-B959-53EA28C35975}"/>
              </a:ext>
            </a:extLst>
          </p:cNvPr>
          <p:cNvPicPr>
            <a:picLocks noChangeAspect="1"/>
          </p:cNvPicPr>
          <p:nvPr/>
        </p:nvPicPr>
        <p:blipFill rotWithShape="1">
          <a:blip r:embed="rId4">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a14:imgEffect>
                      <a14:saturation sat="400000"/>
                    </a14:imgEffect>
                  </a14:imgLayer>
                </a14:imgProps>
              </a:ext>
            </a:extLst>
          </a:blip>
          <a:srcRect t="4102" b="5171"/>
          <a:stretch/>
        </p:blipFill>
        <p:spPr>
          <a:xfrm>
            <a:off x="11622623" y="5472696"/>
            <a:ext cx="1309538" cy="916544"/>
          </a:xfrm>
          <a:prstGeom prst="rect">
            <a:avLst/>
          </a:prstGeom>
        </p:spPr>
      </p:pic>
      <p:pic>
        <p:nvPicPr>
          <p:cNvPr id="40" name="Picture 39">
            <a:extLst>
              <a:ext uri="{FF2B5EF4-FFF2-40B4-BE49-F238E27FC236}">
                <a16:creationId xmlns:a16="http://schemas.microsoft.com/office/drawing/2014/main" id="{67698C6F-9125-5443-BDDB-85860ADFE554}"/>
              </a:ext>
            </a:extLst>
          </p:cNvPr>
          <p:cNvPicPr>
            <a:picLocks noChangeAspect="1"/>
          </p:cNvPicPr>
          <p:nvPr/>
        </p:nvPicPr>
        <p:blipFill rotWithShape="1">
          <a:blip r:embed="rId4">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a14:imgEffect>
                      <a14:saturation sat="400000"/>
                    </a14:imgEffect>
                  </a14:imgLayer>
                </a14:imgProps>
              </a:ext>
            </a:extLst>
          </a:blip>
          <a:srcRect t="4102" b="5171"/>
          <a:stretch/>
        </p:blipFill>
        <p:spPr>
          <a:xfrm>
            <a:off x="19801320" y="5475364"/>
            <a:ext cx="1309538" cy="916544"/>
          </a:xfrm>
          <a:prstGeom prst="rect">
            <a:avLst/>
          </a:prstGeom>
        </p:spPr>
      </p:pic>
    </p:spTree>
    <p:extLst>
      <p:ext uri="{BB962C8B-B14F-4D97-AF65-F5344CB8AC3E}">
        <p14:creationId xmlns:p14="http://schemas.microsoft.com/office/powerpoint/2010/main" val="57938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0" y="0"/>
            <a:ext cx="24384000" cy="3505200"/>
          </a:xfrm>
          <a:solidFill>
            <a:srgbClr val="01783D"/>
          </a:solidFill>
        </p:spPr>
        <p:txBody>
          <a:bodyPr anchor="ctr">
            <a:normAutofit/>
          </a:bodyPr>
          <a:lstStyle/>
          <a:p>
            <a:r>
              <a:rPr lang="en-US" sz="10000" b="1" dirty="0"/>
              <a:t>Census Timeline</a:t>
            </a:r>
          </a:p>
        </p:txBody>
      </p:sp>
      <p:grpSp>
        <p:nvGrpSpPr>
          <p:cNvPr id="56" name="Group 55">
            <a:extLst>
              <a:ext uri="{FF2B5EF4-FFF2-40B4-BE49-F238E27FC236}">
                <a16:creationId xmlns:a16="http://schemas.microsoft.com/office/drawing/2014/main" id="{28BC21E8-DB10-46B9-A46B-F460CAACFABB}"/>
              </a:ext>
            </a:extLst>
          </p:cNvPr>
          <p:cNvGrpSpPr/>
          <p:nvPr/>
        </p:nvGrpSpPr>
        <p:grpSpPr>
          <a:xfrm>
            <a:off x="3768379" y="8639211"/>
            <a:ext cx="2819398" cy="3515927"/>
            <a:chOff x="480291" y="2232698"/>
            <a:chExt cx="1939636" cy="1226580"/>
          </a:xfrm>
        </p:grpSpPr>
        <p:sp>
          <p:nvSpPr>
            <p:cNvPr id="57" name="Rectangle 56">
              <a:extLst>
                <a:ext uri="{FF2B5EF4-FFF2-40B4-BE49-F238E27FC236}">
                  <a16:creationId xmlns:a16="http://schemas.microsoft.com/office/drawing/2014/main" id="{1F6D9FB4-A954-4093-8D9D-4E0A478B23AE}"/>
                </a:ext>
              </a:extLst>
            </p:cNvPr>
            <p:cNvSpPr/>
            <p:nvPr/>
          </p:nvSpPr>
          <p:spPr>
            <a:xfrm>
              <a:off x="480291" y="2452516"/>
              <a:ext cx="1939636" cy="1006762"/>
            </a:xfrm>
            <a:prstGeom prst="rect">
              <a:avLst/>
            </a:prstGeom>
            <a:solidFill>
              <a:srgbClr val="FFFFFF"/>
            </a:solidFill>
            <a:ln w="381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dirty="0">
                  <a:solidFill>
                    <a:schemeClr val="tx1"/>
                  </a:solidFill>
                </a:rPr>
                <a:t>Door-to-door enumeration begins</a:t>
              </a:r>
            </a:p>
          </p:txBody>
        </p:sp>
        <p:sp>
          <p:nvSpPr>
            <p:cNvPr id="58" name="Isosceles Triangle 57">
              <a:extLst>
                <a:ext uri="{FF2B5EF4-FFF2-40B4-BE49-F238E27FC236}">
                  <a16:creationId xmlns:a16="http://schemas.microsoft.com/office/drawing/2014/main" id="{AB247DC4-851A-47F0-98E2-60F65F77017F}"/>
                </a:ext>
              </a:extLst>
            </p:cNvPr>
            <p:cNvSpPr/>
            <p:nvPr/>
          </p:nvSpPr>
          <p:spPr>
            <a:xfrm>
              <a:off x="1182254" y="2232698"/>
              <a:ext cx="535709" cy="22089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sp>
        <p:nvSpPr>
          <p:cNvPr id="59" name="Oval 58">
            <a:extLst>
              <a:ext uri="{FF2B5EF4-FFF2-40B4-BE49-F238E27FC236}">
                <a16:creationId xmlns:a16="http://schemas.microsoft.com/office/drawing/2014/main" id="{AA9167C2-FEB5-4555-81C2-0D5D156510BF}"/>
              </a:ext>
            </a:extLst>
          </p:cNvPr>
          <p:cNvSpPr/>
          <p:nvPr/>
        </p:nvSpPr>
        <p:spPr>
          <a:xfrm>
            <a:off x="3768379" y="5626540"/>
            <a:ext cx="2894839" cy="29055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82" tIns="0" rIns="163282" bIns="0" numCol="1" spcCol="0" rtlCol="0" fromWordArt="0" anchor="ctr" anchorCtr="0" forceAA="0" compatLnSpc="1">
            <a:prstTxWarp prst="textNoShape">
              <a:avLst/>
            </a:prstTxWarp>
            <a:noAutofit/>
          </a:bodyPr>
          <a:lstStyle/>
          <a:p>
            <a:pPr algn="ctr"/>
            <a:endParaRPr lang="en-US" sz="2900" b="1" dirty="0"/>
          </a:p>
        </p:txBody>
      </p:sp>
      <p:sp>
        <p:nvSpPr>
          <p:cNvPr id="60" name="Rectangle 59">
            <a:extLst>
              <a:ext uri="{FF2B5EF4-FFF2-40B4-BE49-F238E27FC236}">
                <a16:creationId xmlns:a16="http://schemas.microsoft.com/office/drawing/2014/main" id="{41EE5BE4-1913-4671-8E09-06E0951954D0}"/>
              </a:ext>
            </a:extLst>
          </p:cNvPr>
          <p:cNvSpPr/>
          <p:nvPr/>
        </p:nvSpPr>
        <p:spPr>
          <a:xfrm>
            <a:off x="4054466" y="7163956"/>
            <a:ext cx="2322664" cy="835389"/>
          </a:xfrm>
          <a:prstGeom prst="rect">
            <a:avLst/>
          </a:prstGeom>
          <a:ln>
            <a:noFill/>
          </a:ln>
        </p:spPr>
        <p:txBody>
          <a:bodyPr wrap="square" lIns="217709" tIns="108855" rIns="217709" bIns="108855">
            <a:spAutoFit/>
          </a:bodyPr>
          <a:lstStyle/>
          <a:p>
            <a:pPr algn="ctr"/>
            <a:r>
              <a:rPr lang="en-US" sz="4000" b="1" dirty="0">
                <a:solidFill>
                  <a:srgbClr val="262E31"/>
                </a:solidFill>
                <a:latin typeface="Arial"/>
                <a:cs typeface="Arial"/>
              </a:rPr>
              <a:t>May 13</a:t>
            </a:r>
            <a:endParaRPr lang="en-US" sz="4000" dirty="0">
              <a:solidFill>
                <a:srgbClr val="262E31"/>
              </a:solidFill>
              <a:latin typeface="Arial"/>
              <a:cs typeface="Arial"/>
            </a:endParaRPr>
          </a:p>
        </p:txBody>
      </p:sp>
      <p:grpSp>
        <p:nvGrpSpPr>
          <p:cNvPr id="61" name="Group 60">
            <a:extLst>
              <a:ext uri="{FF2B5EF4-FFF2-40B4-BE49-F238E27FC236}">
                <a16:creationId xmlns:a16="http://schemas.microsoft.com/office/drawing/2014/main" id="{28BC21E8-DB10-46B9-A46B-F460CAACFABB}"/>
              </a:ext>
            </a:extLst>
          </p:cNvPr>
          <p:cNvGrpSpPr/>
          <p:nvPr/>
        </p:nvGrpSpPr>
        <p:grpSpPr>
          <a:xfrm>
            <a:off x="11091908" y="8658951"/>
            <a:ext cx="2819398" cy="3545275"/>
            <a:chOff x="483667" y="2270736"/>
            <a:chExt cx="1939636" cy="1236818"/>
          </a:xfrm>
        </p:grpSpPr>
        <p:sp>
          <p:nvSpPr>
            <p:cNvPr id="62" name="Rectangle 61">
              <a:extLst>
                <a:ext uri="{FF2B5EF4-FFF2-40B4-BE49-F238E27FC236}">
                  <a16:creationId xmlns:a16="http://schemas.microsoft.com/office/drawing/2014/main" id="{1F6D9FB4-A954-4093-8D9D-4E0A478B23AE}"/>
                </a:ext>
              </a:extLst>
            </p:cNvPr>
            <p:cNvSpPr/>
            <p:nvPr/>
          </p:nvSpPr>
          <p:spPr>
            <a:xfrm>
              <a:off x="483667" y="2500792"/>
              <a:ext cx="1939636" cy="1006762"/>
            </a:xfrm>
            <a:prstGeom prst="rect">
              <a:avLst/>
            </a:prstGeom>
            <a:solidFill>
              <a:schemeClr val="bg2"/>
            </a:solid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dirty="0">
                  <a:solidFill>
                    <a:schemeClr val="tx1"/>
                  </a:solidFill>
                </a:rPr>
                <a:t>Door-to-Door Enumeration ends</a:t>
              </a:r>
            </a:p>
          </p:txBody>
        </p:sp>
        <p:sp>
          <p:nvSpPr>
            <p:cNvPr id="63" name="Isosceles Triangle 62">
              <a:extLst>
                <a:ext uri="{FF2B5EF4-FFF2-40B4-BE49-F238E27FC236}">
                  <a16:creationId xmlns:a16="http://schemas.microsoft.com/office/drawing/2014/main" id="{AB247DC4-851A-47F0-98E2-60F65F77017F}"/>
                </a:ext>
              </a:extLst>
            </p:cNvPr>
            <p:cNvSpPr/>
            <p:nvPr/>
          </p:nvSpPr>
          <p:spPr>
            <a:xfrm>
              <a:off x="1182254" y="2270736"/>
              <a:ext cx="535709" cy="220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sp>
        <p:nvSpPr>
          <p:cNvPr id="64" name="Oval 63">
            <a:extLst>
              <a:ext uri="{FF2B5EF4-FFF2-40B4-BE49-F238E27FC236}">
                <a16:creationId xmlns:a16="http://schemas.microsoft.com/office/drawing/2014/main" id="{AA9167C2-FEB5-4555-81C2-0D5D156510BF}"/>
              </a:ext>
            </a:extLst>
          </p:cNvPr>
          <p:cNvSpPr/>
          <p:nvPr/>
        </p:nvSpPr>
        <p:spPr>
          <a:xfrm>
            <a:off x="11049279" y="5672993"/>
            <a:ext cx="2894839" cy="2905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82" tIns="0" rIns="163282" bIns="0" numCol="1" spcCol="0" rtlCol="0" fromWordArt="0" anchor="ctr" anchorCtr="0" forceAA="0" compatLnSpc="1">
            <a:prstTxWarp prst="textNoShape">
              <a:avLst/>
            </a:prstTxWarp>
            <a:noAutofit/>
          </a:bodyPr>
          <a:lstStyle/>
          <a:p>
            <a:pPr algn="ctr"/>
            <a:endParaRPr lang="en-US" sz="2900" b="1" dirty="0">
              <a:solidFill>
                <a:schemeClr val="accent5"/>
              </a:solidFill>
            </a:endParaRPr>
          </a:p>
          <a:p>
            <a:pPr algn="ctr"/>
            <a:endParaRPr lang="en-US" sz="2900" b="1" dirty="0">
              <a:solidFill>
                <a:schemeClr val="accent5"/>
              </a:solidFill>
            </a:endParaRPr>
          </a:p>
          <a:p>
            <a:r>
              <a:rPr lang="en-US" sz="2900" b="1" dirty="0">
                <a:solidFill>
                  <a:schemeClr val="accent5"/>
                </a:solidFill>
              </a:rPr>
              <a:t> </a:t>
            </a:r>
          </a:p>
          <a:p>
            <a:r>
              <a:rPr lang="en-US" sz="3600" b="1" dirty="0">
                <a:solidFill>
                  <a:srgbClr val="262E31"/>
                </a:solidFill>
                <a:latin typeface="Arial" panose="020B0604020202020204" pitchFamily="34" charset="0"/>
                <a:cs typeface="Arial" panose="020B0604020202020204" pitchFamily="34" charset="0"/>
              </a:rPr>
              <a:t>July 31</a:t>
            </a:r>
            <a:endParaRPr lang="en-US" sz="3600" dirty="0">
              <a:solidFill>
                <a:srgbClr val="262E31"/>
              </a:solidFill>
              <a:latin typeface="Arial" panose="020B0604020202020204" pitchFamily="34" charset="0"/>
              <a:cs typeface="Arial" panose="020B0604020202020204" pitchFamily="34" charset="0"/>
            </a:endParaRPr>
          </a:p>
          <a:p>
            <a:pPr algn="ctr"/>
            <a:endParaRPr lang="en-US" sz="2900" b="1" dirty="0">
              <a:solidFill>
                <a:schemeClr val="accent5"/>
              </a:solidFill>
            </a:endParaRPr>
          </a:p>
        </p:txBody>
      </p:sp>
      <p:grpSp>
        <p:nvGrpSpPr>
          <p:cNvPr id="66" name="Group 65">
            <a:extLst>
              <a:ext uri="{FF2B5EF4-FFF2-40B4-BE49-F238E27FC236}">
                <a16:creationId xmlns:a16="http://schemas.microsoft.com/office/drawing/2014/main" id="{28BC21E8-DB10-46B9-A46B-F460CAACFABB}"/>
              </a:ext>
            </a:extLst>
          </p:cNvPr>
          <p:cNvGrpSpPr/>
          <p:nvPr/>
        </p:nvGrpSpPr>
        <p:grpSpPr>
          <a:xfrm>
            <a:off x="18298457" y="8644849"/>
            <a:ext cx="2819398" cy="3517798"/>
            <a:chOff x="-136338" y="2232063"/>
            <a:chExt cx="1939636" cy="1227233"/>
          </a:xfrm>
        </p:grpSpPr>
        <p:sp>
          <p:nvSpPr>
            <p:cNvPr id="67" name="Rectangle 66">
              <a:extLst>
                <a:ext uri="{FF2B5EF4-FFF2-40B4-BE49-F238E27FC236}">
                  <a16:creationId xmlns:a16="http://schemas.microsoft.com/office/drawing/2014/main" id="{1F6D9FB4-A954-4093-8D9D-4E0A478B23AE}"/>
                </a:ext>
              </a:extLst>
            </p:cNvPr>
            <p:cNvSpPr/>
            <p:nvPr/>
          </p:nvSpPr>
          <p:spPr>
            <a:xfrm>
              <a:off x="-136338" y="2452534"/>
              <a:ext cx="1939636" cy="1006762"/>
            </a:xfrm>
            <a:prstGeom prst="rect">
              <a:avLst/>
            </a:prstGeom>
            <a:solidFill>
              <a:schemeClr val="bg1"/>
            </a:solidFill>
            <a:ln w="381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dirty="0">
                  <a:solidFill>
                    <a:schemeClr val="tx1"/>
                  </a:solidFill>
                </a:rPr>
                <a:t>Census numbers delivered to President</a:t>
              </a:r>
            </a:p>
          </p:txBody>
        </p:sp>
        <p:sp>
          <p:nvSpPr>
            <p:cNvPr id="68" name="Isosceles Triangle 67">
              <a:extLst>
                <a:ext uri="{FF2B5EF4-FFF2-40B4-BE49-F238E27FC236}">
                  <a16:creationId xmlns:a16="http://schemas.microsoft.com/office/drawing/2014/main" id="{AB247DC4-851A-47F0-98E2-60F65F77017F}"/>
                </a:ext>
              </a:extLst>
            </p:cNvPr>
            <p:cNvSpPr/>
            <p:nvPr/>
          </p:nvSpPr>
          <p:spPr>
            <a:xfrm>
              <a:off x="517666" y="2232063"/>
              <a:ext cx="535709" cy="22089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200" dirty="0"/>
            </a:p>
          </p:txBody>
        </p:sp>
      </p:grpSp>
      <p:sp>
        <p:nvSpPr>
          <p:cNvPr id="69" name="Oval 68">
            <a:extLst>
              <a:ext uri="{FF2B5EF4-FFF2-40B4-BE49-F238E27FC236}">
                <a16:creationId xmlns:a16="http://schemas.microsoft.com/office/drawing/2014/main" id="{AA9167C2-FEB5-4555-81C2-0D5D156510BF}"/>
              </a:ext>
            </a:extLst>
          </p:cNvPr>
          <p:cNvSpPr/>
          <p:nvPr/>
        </p:nvSpPr>
        <p:spPr>
          <a:xfrm>
            <a:off x="18191023" y="5626540"/>
            <a:ext cx="2894839" cy="290559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82" tIns="0" rIns="163282" bIns="0" numCol="1" spcCol="0" rtlCol="0" fromWordArt="0" anchor="ctr" anchorCtr="0" forceAA="0" compatLnSpc="1">
            <a:prstTxWarp prst="textNoShape">
              <a:avLst/>
            </a:prstTxWarp>
            <a:noAutofit/>
          </a:bodyPr>
          <a:lstStyle/>
          <a:p>
            <a:pPr algn="ctr"/>
            <a:endParaRPr lang="en-US" sz="2900" b="1" dirty="0"/>
          </a:p>
        </p:txBody>
      </p:sp>
      <p:sp>
        <p:nvSpPr>
          <p:cNvPr id="70" name="Rectangle 69">
            <a:extLst>
              <a:ext uri="{FF2B5EF4-FFF2-40B4-BE49-F238E27FC236}">
                <a16:creationId xmlns:a16="http://schemas.microsoft.com/office/drawing/2014/main" id="{41EE5BE4-1913-4671-8E09-06E0951954D0}"/>
              </a:ext>
            </a:extLst>
          </p:cNvPr>
          <p:cNvSpPr/>
          <p:nvPr/>
        </p:nvSpPr>
        <p:spPr>
          <a:xfrm>
            <a:off x="18135971" y="6728061"/>
            <a:ext cx="3004941" cy="1450942"/>
          </a:xfrm>
          <a:prstGeom prst="rect">
            <a:avLst/>
          </a:prstGeom>
          <a:ln>
            <a:noFill/>
          </a:ln>
        </p:spPr>
        <p:txBody>
          <a:bodyPr wrap="square" lIns="217709" tIns="108855" rIns="217709" bIns="108855">
            <a:spAutoFit/>
          </a:bodyPr>
          <a:lstStyle/>
          <a:p>
            <a:pPr algn="ctr"/>
            <a:r>
              <a:rPr lang="en-US" sz="4000" b="1" dirty="0">
                <a:solidFill>
                  <a:schemeClr val="tx1"/>
                </a:solidFill>
                <a:latin typeface="Arial"/>
                <a:cs typeface="Arial"/>
              </a:rPr>
              <a:t>December 2020</a:t>
            </a:r>
            <a:endParaRPr lang="en-US" sz="4000" dirty="0">
              <a:solidFill>
                <a:schemeClr val="tx1"/>
              </a:solidFill>
              <a:latin typeface="Arial"/>
              <a:cs typeface="Arial"/>
            </a:endParaRPr>
          </a:p>
        </p:txBody>
      </p:sp>
      <p:pic>
        <p:nvPicPr>
          <p:cNvPr id="72" name="Picture 71" descr="noun_going home_1352737_000000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0674" y="6029782"/>
            <a:ext cx="1129405" cy="1129405"/>
          </a:xfrm>
          <a:prstGeom prst="rect">
            <a:avLst/>
          </a:prstGeom>
        </p:spPr>
      </p:pic>
      <p:pic>
        <p:nvPicPr>
          <p:cNvPr id="97" name="Picture 96" descr="noun_Count_989831_00000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6675" y="5887586"/>
            <a:ext cx="1413799" cy="1413799"/>
          </a:xfrm>
          <a:prstGeom prst="rect">
            <a:avLst/>
          </a:prstGeom>
        </p:spPr>
      </p:pic>
      <p:pic>
        <p:nvPicPr>
          <p:cNvPr id="98" name="Picture 97" descr="noun_point_1929580_00000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2231" y="5851240"/>
            <a:ext cx="992420" cy="992420"/>
          </a:xfrm>
          <a:prstGeom prst="rect">
            <a:avLst/>
          </a:prstGeom>
        </p:spPr>
      </p:pic>
    </p:spTree>
    <p:extLst>
      <p:ext uri="{BB962C8B-B14F-4D97-AF65-F5344CB8AC3E}">
        <p14:creationId xmlns:p14="http://schemas.microsoft.com/office/powerpoint/2010/main" val="341589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912E-D851-2846-A112-56308681E842}"/>
              </a:ext>
            </a:extLst>
          </p:cNvPr>
          <p:cNvSpPr>
            <a:spLocks noGrp="1"/>
          </p:cNvSpPr>
          <p:nvPr>
            <p:ph type="title"/>
          </p:nvPr>
        </p:nvSpPr>
        <p:spPr>
          <a:xfrm>
            <a:off x="0" y="-1"/>
            <a:ext cx="24384000" cy="3138617"/>
          </a:xfrm>
          <a:solidFill>
            <a:srgbClr val="01783C"/>
          </a:solidFill>
        </p:spPr>
        <p:txBody>
          <a:bodyPr/>
          <a:lstStyle/>
          <a:p>
            <a:r>
              <a:rPr lang="en-US" sz="10000" dirty="0"/>
              <a:t>Ways to Engage</a:t>
            </a:r>
          </a:p>
        </p:txBody>
      </p:sp>
      <p:sp>
        <p:nvSpPr>
          <p:cNvPr id="3" name="Text Placeholder 2">
            <a:extLst>
              <a:ext uri="{FF2B5EF4-FFF2-40B4-BE49-F238E27FC236}">
                <a16:creationId xmlns:a16="http://schemas.microsoft.com/office/drawing/2014/main" id="{FE1FC99C-5631-6648-B676-25F57DF95082}"/>
              </a:ext>
            </a:extLst>
          </p:cNvPr>
          <p:cNvSpPr>
            <a:spLocks noGrp="1"/>
          </p:cNvSpPr>
          <p:nvPr>
            <p:ph type="body" idx="1"/>
          </p:nvPr>
        </p:nvSpPr>
        <p:spPr>
          <a:xfrm>
            <a:off x="878084" y="3138616"/>
            <a:ext cx="22177931" cy="10181968"/>
          </a:xfrm>
        </p:spPr>
        <p:txBody>
          <a:bodyPr/>
          <a:lstStyle/>
          <a:p>
            <a:pPr marL="60474" indent="0">
              <a:buNone/>
            </a:pPr>
            <a:r>
              <a:rPr lang="en-US" sz="8800" dirty="0"/>
              <a:t>	</a:t>
            </a:r>
            <a:r>
              <a:rPr lang="en-US" sz="8800" b="1" dirty="0"/>
              <a:t>Externally</a:t>
            </a:r>
            <a:r>
              <a:rPr lang="en-US" sz="8800" dirty="0"/>
              <a:t> 							</a:t>
            </a:r>
          </a:p>
          <a:p>
            <a:r>
              <a:rPr lang="en-US" sz="6000" dirty="0"/>
              <a:t>Community Members</a:t>
            </a:r>
          </a:p>
          <a:p>
            <a:r>
              <a:rPr lang="en-US" sz="6000" dirty="0"/>
              <a:t>Local Businesses</a:t>
            </a:r>
          </a:p>
          <a:p>
            <a:pPr marL="60474" indent="0">
              <a:buNone/>
            </a:pPr>
            <a:endParaRPr lang="en-US" sz="5400" dirty="0"/>
          </a:p>
          <a:p>
            <a:pPr marL="60474" indent="0">
              <a:buNone/>
            </a:pPr>
            <a:r>
              <a:rPr lang="en-US" sz="8800" dirty="0"/>
              <a:t>	</a:t>
            </a:r>
            <a:r>
              <a:rPr lang="en-US" sz="8800" b="1" dirty="0"/>
              <a:t>Internally</a:t>
            </a:r>
          </a:p>
          <a:p>
            <a:r>
              <a:rPr lang="en-US" sz="6000" dirty="0"/>
              <a:t>Employees</a:t>
            </a:r>
          </a:p>
          <a:p>
            <a:r>
              <a:rPr lang="en-US" sz="6000" dirty="0"/>
              <a:t>Contractors</a:t>
            </a:r>
          </a:p>
        </p:txBody>
      </p:sp>
      <p:sp>
        <p:nvSpPr>
          <p:cNvPr id="4" name="Right Arrow 3">
            <a:extLst>
              <a:ext uri="{FF2B5EF4-FFF2-40B4-BE49-F238E27FC236}">
                <a16:creationId xmlns:a16="http://schemas.microsoft.com/office/drawing/2014/main" id="{4F65F931-B791-154F-B260-DC8ADFF45B22}"/>
              </a:ext>
            </a:extLst>
          </p:cNvPr>
          <p:cNvSpPr/>
          <p:nvPr/>
        </p:nvSpPr>
        <p:spPr>
          <a:xfrm>
            <a:off x="9861802" y="8475925"/>
            <a:ext cx="2105247" cy="1426567"/>
          </a:xfrm>
          <a:prstGeom prst="rightArrow">
            <a:avLst/>
          </a:prstGeom>
          <a:solidFill>
            <a:srgbClr val="07296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endParaRPr>
          </a:p>
        </p:txBody>
      </p:sp>
      <p:sp>
        <p:nvSpPr>
          <p:cNvPr id="5" name="Right Arrow 4">
            <a:extLst>
              <a:ext uri="{FF2B5EF4-FFF2-40B4-BE49-F238E27FC236}">
                <a16:creationId xmlns:a16="http://schemas.microsoft.com/office/drawing/2014/main" id="{4AA59497-F7BF-1445-87B4-0D884746E264}"/>
              </a:ext>
            </a:extLst>
          </p:cNvPr>
          <p:cNvSpPr/>
          <p:nvPr/>
        </p:nvSpPr>
        <p:spPr>
          <a:xfrm>
            <a:off x="9861802" y="3648388"/>
            <a:ext cx="2105247" cy="1426567"/>
          </a:xfrm>
          <a:prstGeom prst="rightArrow">
            <a:avLst/>
          </a:prstGeom>
          <a:solidFill>
            <a:srgbClr val="07296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endParaRPr>
          </a:p>
        </p:txBody>
      </p:sp>
      <p:pic>
        <p:nvPicPr>
          <p:cNvPr id="9" name="Picture 8">
            <a:extLst>
              <a:ext uri="{FF2B5EF4-FFF2-40B4-BE49-F238E27FC236}">
                <a16:creationId xmlns:a16="http://schemas.microsoft.com/office/drawing/2014/main" id="{8570AAA9-183F-D34A-8C7F-B74CF13A735D}"/>
              </a:ext>
            </a:extLst>
          </p:cNvPr>
          <p:cNvPicPr>
            <a:picLocks noChangeAspect="1"/>
          </p:cNvPicPr>
          <p:nvPr/>
        </p:nvPicPr>
        <p:blipFill>
          <a:blip r:embed="rId3"/>
          <a:stretch>
            <a:fillRect/>
          </a:stretch>
        </p:blipFill>
        <p:spPr>
          <a:xfrm>
            <a:off x="14259697" y="3648388"/>
            <a:ext cx="8796318" cy="8796318"/>
          </a:xfrm>
          <a:prstGeom prst="rect">
            <a:avLst/>
          </a:prstGeom>
        </p:spPr>
      </p:pic>
    </p:spTree>
    <p:extLst>
      <p:ext uri="{BB962C8B-B14F-4D97-AF65-F5344CB8AC3E}">
        <p14:creationId xmlns:p14="http://schemas.microsoft.com/office/powerpoint/2010/main" val="176347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E29F-C4FF-6243-8D46-5DB4B8D5A115}"/>
              </a:ext>
            </a:extLst>
          </p:cNvPr>
          <p:cNvSpPr>
            <a:spLocks noGrp="1"/>
          </p:cNvSpPr>
          <p:nvPr>
            <p:ph type="title"/>
          </p:nvPr>
        </p:nvSpPr>
        <p:spPr>
          <a:xfrm>
            <a:off x="0" y="0"/>
            <a:ext cx="24384000" cy="3163330"/>
          </a:xfrm>
          <a:solidFill>
            <a:srgbClr val="01783C"/>
          </a:solidFill>
        </p:spPr>
        <p:txBody>
          <a:bodyPr/>
          <a:lstStyle/>
          <a:p>
            <a:r>
              <a:rPr lang="en-US" sz="10000" dirty="0"/>
              <a:t>External Engagement</a:t>
            </a:r>
          </a:p>
        </p:txBody>
      </p:sp>
      <p:sp>
        <p:nvSpPr>
          <p:cNvPr id="5" name="Rectangle 4">
            <a:extLst>
              <a:ext uri="{FF2B5EF4-FFF2-40B4-BE49-F238E27FC236}">
                <a16:creationId xmlns:a16="http://schemas.microsoft.com/office/drawing/2014/main" id="{C0D54591-7561-044A-B8A0-70379745A282}"/>
              </a:ext>
            </a:extLst>
          </p:cNvPr>
          <p:cNvSpPr/>
          <p:nvPr/>
        </p:nvSpPr>
        <p:spPr>
          <a:xfrm>
            <a:off x="1566542" y="3416299"/>
            <a:ext cx="22207858" cy="9795203"/>
          </a:xfrm>
          <a:prstGeom prst="rect">
            <a:avLst/>
          </a:prstGeom>
        </p:spPr>
        <p:txBody>
          <a:bodyPr/>
          <a:lstStyle/>
          <a:p>
            <a:pPr lvl="0" algn="l"/>
            <a:r>
              <a:rPr lang="en-US" dirty="0">
                <a:latin typeface="+mj-lt"/>
              </a:rPr>
              <a:t>Paid Advertising</a:t>
            </a:r>
          </a:p>
          <a:p>
            <a:pPr lvl="0" algn="l"/>
            <a:endParaRPr lang="en-US" sz="3500" dirty="0">
              <a:latin typeface="+mj-lt"/>
            </a:endParaRPr>
          </a:p>
          <a:p>
            <a:pPr lvl="0" algn="l"/>
            <a:r>
              <a:rPr lang="en-US" dirty="0">
                <a:latin typeface="+mj-lt"/>
              </a:rPr>
              <a:t>Census message on mailers, fliers, newsletters, billings</a:t>
            </a:r>
          </a:p>
          <a:p>
            <a:pPr lvl="0" algn="l"/>
            <a:endParaRPr lang="en-US" sz="3500" dirty="0">
              <a:latin typeface="+mj-lt"/>
            </a:endParaRPr>
          </a:p>
          <a:p>
            <a:pPr lvl="0" algn="l"/>
            <a:r>
              <a:rPr lang="en-US" dirty="0">
                <a:latin typeface="+mj-lt"/>
              </a:rPr>
              <a:t>2020 Census information on website - link to DOLA website</a:t>
            </a:r>
          </a:p>
          <a:p>
            <a:pPr lvl="0" algn="l"/>
            <a:endParaRPr lang="en-US" sz="3500" dirty="0">
              <a:latin typeface="+mj-lt"/>
            </a:endParaRPr>
          </a:p>
          <a:p>
            <a:pPr lvl="0" algn="l"/>
            <a:r>
              <a:rPr lang="en-US" dirty="0">
                <a:latin typeface="+mj-lt"/>
              </a:rPr>
              <a:t>Social media messaging</a:t>
            </a:r>
          </a:p>
          <a:p>
            <a:pPr algn="l"/>
            <a:endParaRPr lang="en-US" sz="3500" dirty="0">
              <a:latin typeface="+mj-lt"/>
            </a:endParaRPr>
          </a:p>
          <a:p>
            <a:pPr algn="l"/>
            <a:r>
              <a:rPr lang="en-US" dirty="0">
                <a:latin typeface="+mj-lt"/>
              </a:rPr>
              <a:t>Tie Census message to business priorities (construction, housing, healthcare)</a:t>
            </a:r>
          </a:p>
          <a:p>
            <a:pPr algn="l"/>
            <a:endParaRPr lang="en-US" sz="3500" dirty="0">
              <a:latin typeface="+mj-lt"/>
            </a:endParaRPr>
          </a:p>
          <a:p>
            <a:pPr algn="l"/>
            <a:r>
              <a:rPr lang="en-US" dirty="0">
                <a:latin typeface="+mj-lt"/>
              </a:rPr>
              <a:t>Place Census response kiosks in public areas of facilities for customers</a:t>
            </a:r>
          </a:p>
          <a:p>
            <a:pPr algn="l"/>
            <a:endParaRPr lang="en-US" dirty="0"/>
          </a:p>
          <a:p>
            <a:pPr lvl="0" algn="l"/>
            <a:endParaRPr lang="en-US" dirty="0">
              <a:latin typeface="+mj-lt"/>
            </a:endParaRPr>
          </a:p>
        </p:txBody>
      </p:sp>
      <p:pic>
        <p:nvPicPr>
          <p:cNvPr id="6" name="Picture 5" descr="noun_tick_1611518_000000.png">
            <a:extLst>
              <a:ext uri="{FF2B5EF4-FFF2-40B4-BE49-F238E27FC236}">
                <a16:creationId xmlns:a16="http://schemas.microsoft.com/office/drawing/2014/main" id="{802C9289-7B41-224A-A779-7A4EA87A53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08" y="3416300"/>
            <a:ext cx="939134" cy="939134"/>
          </a:xfrm>
          <a:prstGeom prst="rect">
            <a:avLst/>
          </a:prstGeom>
        </p:spPr>
      </p:pic>
      <p:pic>
        <p:nvPicPr>
          <p:cNvPr id="7" name="Picture 6" descr="noun_tick_1611518_000000.png">
            <a:extLst>
              <a:ext uri="{FF2B5EF4-FFF2-40B4-BE49-F238E27FC236}">
                <a16:creationId xmlns:a16="http://schemas.microsoft.com/office/drawing/2014/main" id="{CF8AAC0A-9163-B543-8644-49A6020B9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08" y="4818878"/>
            <a:ext cx="939134" cy="939134"/>
          </a:xfrm>
          <a:prstGeom prst="rect">
            <a:avLst/>
          </a:prstGeom>
        </p:spPr>
      </p:pic>
      <p:pic>
        <p:nvPicPr>
          <p:cNvPr id="8" name="Picture 7" descr="noun_tick_1611518_000000.png">
            <a:extLst>
              <a:ext uri="{FF2B5EF4-FFF2-40B4-BE49-F238E27FC236}">
                <a16:creationId xmlns:a16="http://schemas.microsoft.com/office/drawing/2014/main" id="{776EE1AB-93C2-FF48-8203-5A783079A5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08" y="6199124"/>
            <a:ext cx="939134" cy="939134"/>
          </a:xfrm>
          <a:prstGeom prst="rect">
            <a:avLst/>
          </a:prstGeom>
        </p:spPr>
      </p:pic>
      <p:pic>
        <p:nvPicPr>
          <p:cNvPr id="9" name="Picture 8" descr="noun_tick_1611518_000000.png">
            <a:extLst>
              <a:ext uri="{FF2B5EF4-FFF2-40B4-BE49-F238E27FC236}">
                <a16:creationId xmlns:a16="http://schemas.microsoft.com/office/drawing/2014/main" id="{FF79F026-83CE-1C47-BC24-C662E3C1A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75" y="7669821"/>
            <a:ext cx="939134" cy="939134"/>
          </a:xfrm>
          <a:prstGeom prst="rect">
            <a:avLst/>
          </a:prstGeom>
        </p:spPr>
      </p:pic>
      <p:pic>
        <p:nvPicPr>
          <p:cNvPr id="10" name="Picture 9" descr="noun_tick_1611518_000000.png">
            <a:extLst>
              <a:ext uri="{FF2B5EF4-FFF2-40B4-BE49-F238E27FC236}">
                <a16:creationId xmlns:a16="http://schemas.microsoft.com/office/drawing/2014/main" id="{EEC7EFE4-B163-AC42-B610-035B22461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133" y="8978252"/>
            <a:ext cx="939134" cy="939134"/>
          </a:xfrm>
          <a:prstGeom prst="rect">
            <a:avLst/>
          </a:prstGeom>
        </p:spPr>
      </p:pic>
      <p:pic>
        <p:nvPicPr>
          <p:cNvPr id="11" name="Picture 10" descr="noun_tick_1611518_000000.png">
            <a:extLst>
              <a:ext uri="{FF2B5EF4-FFF2-40B4-BE49-F238E27FC236}">
                <a16:creationId xmlns:a16="http://schemas.microsoft.com/office/drawing/2014/main" id="{15CD17FB-AA9A-4E41-9ADC-D9404A5EB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133" y="11175182"/>
            <a:ext cx="939134" cy="939134"/>
          </a:xfrm>
          <a:prstGeom prst="rect">
            <a:avLst/>
          </a:prstGeom>
        </p:spPr>
      </p:pic>
    </p:spTree>
    <p:extLst>
      <p:ext uri="{BB962C8B-B14F-4D97-AF65-F5344CB8AC3E}">
        <p14:creationId xmlns:p14="http://schemas.microsoft.com/office/powerpoint/2010/main" val="67329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3813-1914-1144-8BE3-BECF553810AF}"/>
              </a:ext>
            </a:extLst>
          </p:cNvPr>
          <p:cNvSpPr>
            <a:spLocks noGrp="1"/>
          </p:cNvSpPr>
          <p:nvPr>
            <p:ph type="title"/>
          </p:nvPr>
        </p:nvSpPr>
        <p:spPr>
          <a:xfrm>
            <a:off x="0" y="0"/>
            <a:ext cx="24384000" cy="3163330"/>
          </a:xfrm>
          <a:solidFill>
            <a:srgbClr val="01783C"/>
          </a:solidFill>
        </p:spPr>
        <p:txBody>
          <a:bodyPr/>
          <a:lstStyle/>
          <a:p>
            <a:r>
              <a:rPr lang="en-US" sz="10000" dirty="0"/>
              <a:t>Internal Engagement</a:t>
            </a:r>
          </a:p>
        </p:txBody>
      </p:sp>
      <p:sp>
        <p:nvSpPr>
          <p:cNvPr id="11" name="Text Placeholder 2">
            <a:extLst>
              <a:ext uri="{FF2B5EF4-FFF2-40B4-BE49-F238E27FC236}">
                <a16:creationId xmlns:a16="http://schemas.microsoft.com/office/drawing/2014/main" id="{E2EAC52B-171A-D14A-8861-9A44D722D4EF}"/>
              </a:ext>
            </a:extLst>
          </p:cNvPr>
          <p:cNvSpPr txBox="1">
            <a:spLocks/>
          </p:cNvSpPr>
          <p:nvPr/>
        </p:nvSpPr>
        <p:spPr>
          <a:xfrm>
            <a:off x="1541828" y="3163330"/>
            <a:ext cx="22588171" cy="9534996"/>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217674" tIns="217674" rIns="217674" bIns="217674" anchor="t" anchorCtr="0"/>
          <a:lstStyle>
            <a:lvl1pPr marL="1088547" marR="0" lvl="0" indent="-1028073" algn="l" defTabSz="825500" rtl="0" latinLnBrk="0">
              <a:lnSpc>
                <a:spcPct val="100000"/>
              </a:lnSpc>
              <a:spcBef>
                <a:spcPts val="1524"/>
              </a:spcBef>
              <a:spcAft>
                <a:spcPts val="0"/>
              </a:spcAft>
              <a:buClr>
                <a:schemeClr val="dk1"/>
              </a:buClr>
              <a:buSzPts val="3200"/>
              <a:buFont typeface="Arial"/>
              <a:buChar char="•"/>
              <a:tabLst/>
              <a:defRPr sz="7600" b="0" i="0" u="none" strike="noStrike" cap="none" spc="0" baseline="0">
                <a:ln>
                  <a:noFill/>
                </a:ln>
                <a:solidFill>
                  <a:schemeClr val="dk1"/>
                </a:solidFill>
                <a:uFillTx/>
                <a:latin typeface="Arial"/>
                <a:ea typeface="Calibri"/>
                <a:cs typeface="Arial"/>
                <a:sym typeface="Calibri"/>
              </a:defRPr>
            </a:lvl1pPr>
            <a:lvl2pPr marL="2177095" marR="0" lvl="1" indent="-967598" algn="l" defTabSz="825500" rtl="0" latinLnBrk="0">
              <a:lnSpc>
                <a:spcPct val="100000"/>
              </a:lnSpc>
              <a:spcBef>
                <a:spcPts val="1333"/>
              </a:spcBef>
              <a:spcAft>
                <a:spcPts val="0"/>
              </a:spcAft>
              <a:buClr>
                <a:schemeClr val="dk1"/>
              </a:buClr>
              <a:buSzPts val="2800"/>
              <a:buFont typeface="Arial"/>
              <a:buChar char="–"/>
              <a:tabLst/>
              <a:defRPr sz="6700" b="0" i="0" u="none" strike="noStrike" cap="none" spc="0" baseline="0">
                <a:ln>
                  <a:noFill/>
                </a:ln>
                <a:solidFill>
                  <a:schemeClr val="dk1"/>
                </a:solidFill>
                <a:uFillTx/>
                <a:latin typeface="Calibri"/>
                <a:ea typeface="Calibri"/>
                <a:cs typeface="Calibri"/>
                <a:sym typeface="Calibri"/>
              </a:defRPr>
            </a:lvl2pPr>
            <a:lvl3pPr marL="3265642" marR="0" lvl="2" indent="-907123" algn="l" defTabSz="825500" rtl="0" latinLnBrk="0">
              <a:lnSpc>
                <a:spcPct val="100000"/>
              </a:lnSpc>
              <a:spcBef>
                <a:spcPts val="1143"/>
              </a:spcBef>
              <a:spcAft>
                <a:spcPts val="0"/>
              </a:spcAft>
              <a:buClr>
                <a:schemeClr val="dk1"/>
              </a:buClr>
              <a:buSzPts val="2400"/>
              <a:buFont typeface="Arial"/>
              <a:buChar char="•"/>
              <a:tabLst/>
              <a:defRPr sz="5700" b="0" i="0" u="none" strike="noStrike" cap="none" spc="0" baseline="0">
                <a:ln>
                  <a:noFill/>
                </a:ln>
                <a:solidFill>
                  <a:schemeClr val="dk1"/>
                </a:solidFill>
                <a:uFillTx/>
                <a:latin typeface="Calibri"/>
                <a:ea typeface="Calibri"/>
                <a:cs typeface="Calibri"/>
                <a:sym typeface="Calibri"/>
              </a:defRPr>
            </a:lvl3pPr>
            <a:lvl4pPr marL="4354190" marR="0" lvl="3" indent="-846648" algn="l" defTabSz="825500" rtl="0" latinLnBrk="0">
              <a:lnSpc>
                <a:spcPct val="100000"/>
              </a:lnSpc>
              <a:spcBef>
                <a:spcPts val="952"/>
              </a:spcBef>
              <a:spcAft>
                <a:spcPts val="0"/>
              </a:spcAft>
              <a:buClr>
                <a:schemeClr val="dk1"/>
              </a:buClr>
              <a:buSzPts val="2000"/>
              <a:buFont typeface="Arial"/>
              <a:buChar char="–"/>
              <a:tabLst/>
              <a:defRPr sz="4800" b="0" i="0" u="none" strike="noStrike" cap="none" spc="0" baseline="0">
                <a:ln>
                  <a:noFill/>
                </a:ln>
                <a:solidFill>
                  <a:schemeClr val="dk1"/>
                </a:solidFill>
                <a:uFillTx/>
                <a:latin typeface="Calibri"/>
                <a:ea typeface="Calibri"/>
                <a:cs typeface="Calibri"/>
                <a:sym typeface="Calibri"/>
              </a:defRPr>
            </a:lvl4pPr>
            <a:lvl5pPr marL="5442737" marR="0" lvl="4" indent="-846648" algn="l" defTabSz="825500" rtl="0" latinLnBrk="0">
              <a:lnSpc>
                <a:spcPct val="100000"/>
              </a:lnSpc>
              <a:spcBef>
                <a:spcPts val="952"/>
              </a:spcBef>
              <a:spcAft>
                <a:spcPts val="0"/>
              </a:spcAft>
              <a:buClr>
                <a:schemeClr val="dk1"/>
              </a:buClr>
              <a:buSzPts val="2000"/>
              <a:buFont typeface="Arial"/>
              <a:buChar char="»"/>
              <a:tabLst/>
              <a:defRPr sz="4800" b="0" i="0" u="none" strike="noStrike" cap="none" spc="0" baseline="0">
                <a:ln>
                  <a:noFill/>
                </a:ln>
                <a:solidFill>
                  <a:schemeClr val="dk1"/>
                </a:solidFill>
                <a:uFillTx/>
                <a:latin typeface="Calibri"/>
                <a:ea typeface="Calibri"/>
                <a:cs typeface="Calibri"/>
                <a:sym typeface="Calibri"/>
              </a:defRPr>
            </a:lvl5pPr>
            <a:lvl6pPr marL="6531285" marR="0" lvl="5" indent="-846648" algn="l" defTabSz="825500" rtl="0" latinLnBrk="0">
              <a:lnSpc>
                <a:spcPct val="100000"/>
              </a:lnSpc>
              <a:spcBef>
                <a:spcPts val="952"/>
              </a:spcBef>
              <a:spcAft>
                <a:spcPts val="0"/>
              </a:spcAft>
              <a:buClr>
                <a:schemeClr val="dk1"/>
              </a:buClr>
              <a:buSzPts val="2000"/>
              <a:buFont typeface="Arial"/>
              <a:buChar char="•"/>
              <a:tabLst/>
              <a:defRPr sz="4800" b="0" i="0" u="none" strike="noStrike" cap="none" spc="0" baseline="0">
                <a:ln>
                  <a:noFill/>
                </a:ln>
                <a:solidFill>
                  <a:schemeClr val="dk1"/>
                </a:solidFill>
                <a:uFillTx/>
                <a:latin typeface="Calibri"/>
                <a:ea typeface="Calibri"/>
                <a:cs typeface="Calibri"/>
                <a:sym typeface="Calibri"/>
              </a:defRPr>
            </a:lvl6pPr>
            <a:lvl7pPr marL="7619832" marR="0" lvl="6" indent="-846648" algn="l" defTabSz="825500" rtl="0" latinLnBrk="0">
              <a:lnSpc>
                <a:spcPct val="100000"/>
              </a:lnSpc>
              <a:spcBef>
                <a:spcPts val="952"/>
              </a:spcBef>
              <a:spcAft>
                <a:spcPts val="0"/>
              </a:spcAft>
              <a:buClr>
                <a:schemeClr val="dk1"/>
              </a:buClr>
              <a:buSzPts val="2000"/>
              <a:buFont typeface="Arial"/>
              <a:buChar char="•"/>
              <a:tabLst/>
              <a:defRPr sz="4800" b="0" i="0" u="none" strike="noStrike" cap="none" spc="0" baseline="0">
                <a:ln>
                  <a:noFill/>
                </a:ln>
                <a:solidFill>
                  <a:schemeClr val="dk1"/>
                </a:solidFill>
                <a:uFillTx/>
                <a:latin typeface="Calibri"/>
                <a:ea typeface="Calibri"/>
                <a:cs typeface="Calibri"/>
                <a:sym typeface="Calibri"/>
              </a:defRPr>
            </a:lvl7pPr>
            <a:lvl8pPr marL="8708380" marR="0" lvl="7" indent="-846648" algn="l" defTabSz="825500" rtl="0" latinLnBrk="0">
              <a:lnSpc>
                <a:spcPct val="100000"/>
              </a:lnSpc>
              <a:spcBef>
                <a:spcPts val="952"/>
              </a:spcBef>
              <a:spcAft>
                <a:spcPts val="0"/>
              </a:spcAft>
              <a:buClr>
                <a:schemeClr val="dk1"/>
              </a:buClr>
              <a:buSzPts val="2000"/>
              <a:buFont typeface="Arial"/>
              <a:buChar char="•"/>
              <a:tabLst/>
              <a:defRPr sz="4800" b="0" i="0" u="none" strike="noStrike" cap="none" spc="0" baseline="0">
                <a:ln>
                  <a:noFill/>
                </a:ln>
                <a:solidFill>
                  <a:schemeClr val="dk1"/>
                </a:solidFill>
                <a:uFillTx/>
                <a:latin typeface="Calibri"/>
                <a:ea typeface="Calibri"/>
                <a:cs typeface="Calibri"/>
                <a:sym typeface="Calibri"/>
              </a:defRPr>
            </a:lvl8pPr>
            <a:lvl9pPr marL="9796927" marR="0" lvl="8" indent="-846648" algn="l" defTabSz="825500" rtl="0" latinLnBrk="0">
              <a:lnSpc>
                <a:spcPct val="100000"/>
              </a:lnSpc>
              <a:spcBef>
                <a:spcPts val="952"/>
              </a:spcBef>
              <a:spcAft>
                <a:spcPts val="0"/>
              </a:spcAft>
              <a:buClr>
                <a:schemeClr val="dk1"/>
              </a:buClr>
              <a:buSzPts val="2000"/>
              <a:buFont typeface="Arial"/>
              <a:buChar char="•"/>
              <a:tabLst/>
              <a:defRPr sz="4800" b="0" i="0" u="none" strike="noStrike" cap="none" spc="0" baseline="0">
                <a:ln>
                  <a:noFill/>
                </a:ln>
                <a:solidFill>
                  <a:schemeClr val="dk1"/>
                </a:solidFill>
                <a:uFillTx/>
                <a:latin typeface="Calibri"/>
                <a:ea typeface="Calibri"/>
                <a:cs typeface="Calibri"/>
                <a:sym typeface="Calibri"/>
              </a:defRPr>
            </a:lvl9pPr>
          </a:lstStyle>
          <a:p>
            <a:pPr marL="0" lvl="1" indent="0">
              <a:spcBef>
                <a:spcPts val="0"/>
              </a:spcBef>
              <a:buClrTx/>
              <a:buSzTx/>
              <a:buNone/>
            </a:pPr>
            <a:r>
              <a:rPr lang="en-US" sz="5600" dirty="0">
                <a:solidFill>
                  <a:srgbClr val="000000"/>
                </a:solidFill>
                <a:latin typeface="+mj-lt"/>
                <a:ea typeface="Helvetica Neue UltraLight"/>
                <a:sym typeface="Helvetica Neue UltraLight"/>
              </a:rPr>
              <a:t>Educate/train employees on the importance of the 2020 Census</a:t>
            </a:r>
          </a:p>
          <a:p>
            <a:pPr marL="0" lvl="1" indent="0">
              <a:spcBef>
                <a:spcPts val="0"/>
              </a:spcBef>
              <a:buClrTx/>
              <a:buSzTx/>
              <a:buNone/>
            </a:pPr>
            <a:endParaRPr lang="en-US" sz="3500" dirty="0">
              <a:solidFill>
                <a:srgbClr val="000000"/>
              </a:solidFill>
              <a:latin typeface="+mj-lt"/>
              <a:ea typeface="Helvetica Neue UltraLight"/>
              <a:sym typeface="Helvetica Neue UltraLight"/>
            </a:endParaRPr>
          </a:p>
          <a:p>
            <a:pPr marL="0" lvl="1" indent="0">
              <a:spcBef>
                <a:spcPts val="0"/>
              </a:spcBef>
              <a:buClrTx/>
              <a:buSzTx/>
              <a:buNone/>
            </a:pPr>
            <a:r>
              <a:rPr lang="en-US" sz="5600" dirty="0">
                <a:solidFill>
                  <a:srgbClr val="000000"/>
                </a:solidFill>
                <a:latin typeface="+mj-lt"/>
                <a:ea typeface="Helvetica Neue UltraLight"/>
                <a:sym typeface="Helvetica Neue UltraLight"/>
              </a:rPr>
              <a:t>Census information in break rooms</a:t>
            </a:r>
          </a:p>
          <a:p>
            <a:pPr marL="0" lvl="1" indent="0">
              <a:spcBef>
                <a:spcPts val="0"/>
              </a:spcBef>
              <a:buClrTx/>
              <a:buSzTx/>
              <a:buNone/>
            </a:pPr>
            <a:endParaRPr lang="en-US" sz="3500" dirty="0">
              <a:solidFill>
                <a:srgbClr val="000000"/>
              </a:solidFill>
              <a:latin typeface="+mj-lt"/>
              <a:ea typeface="Helvetica Neue UltraLight"/>
              <a:sym typeface="Helvetica Neue UltraLight"/>
            </a:endParaRPr>
          </a:p>
          <a:p>
            <a:pPr marL="0" lvl="1" indent="0">
              <a:spcBef>
                <a:spcPts val="0"/>
              </a:spcBef>
              <a:buClrTx/>
              <a:buSzTx/>
              <a:buNone/>
            </a:pPr>
            <a:r>
              <a:rPr lang="en-US" sz="5600" dirty="0">
                <a:solidFill>
                  <a:srgbClr val="000000"/>
                </a:solidFill>
                <a:latin typeface="+mj-lt"/>
                <a:ea typeface="Helvetica Neue UltraLight"/>
                <a:sym typeface="Helvetica Neue UltraLight"/>
              </a:rPr>
              <a:t>Employee bulletins</a:t>
            </a:r>
          </a:p>
          <a:p>
            <a:pPr marL="0" lvl="1" indent="0">
              <a:spcBef>
                <a:spcPts val="0"/>
              </a:spcBef>
              <a:buClrTx/>
              <a:buSzTx/>
              <a:buNone/>
            </a:pPr>
            <a:endParaRPr lang="en-US" sz="3500" dirty="0">
              <a:solidFill>
                <a:srgbClr val="000000"/>
              </a:solidFill>
              <a:latin typeface="+mj-lt"/>
              <a:ea typeface="Helvetica Neue UltraLight"/>
              <a:sym typeface="Helvetica Neue UltraLight"/>
            </a:endParaRPr>
          </a:p>
          <a:p>
            <a:pPr marL="0" lvl="1" indent="0">
              <a:spcBef>
                <a:spcPts val="0"/>
              </a:spcBef>
              <a:buClrTx/>
              <a:buSzTx/>
              <a:buNone/>
            </a:pPr>
            <a:r>
              <a:rPr lang="en-US" sz="5600" dirty="0">
                <a:solidFill>
                  <a:srgbClr val="000000"/>
                </a:solidFill>
                <a:latin typeface="+mj-lt"/>
                <a:ea typeface="Helvetica Neue UltraLight"/>
                <a:sym typeface="Helvetica Neue UltraLight"/>
              </a:rPr>
              <a:t>Employee Intranet</a:t>
            </a:r>
          </a:p>
          <a:p>
            <a:pPr marL="0" lvl="1" indent="0">
              <a:spcBef>
                <a:spcPts val="0"/>
              </a:spcBef>
              <a:buClrTx/>
              <a:buSzTx/>
              <a:buNone/>
            </a:pPr>
            <a:endParaRPr lang="en-US" sz="3500" dirty="0">
              <a:solidFill>
                <a:srgbClr val="000000"/>
              </a:solidFill>
              <a:latin typeface="+mj-lt"/>
              <a:ea typeface="Helvetica Neue UltraLight"/>
              <a:sym typeface="Helvetica Neue UltraLight"/>
            </a:endParaRPr>
          </a:p>
          <a:p>
            <a:pPr marL="0" lvl="1" indent="0">
              <a:spcBef>
                <a:spcPts val="0"/>
              </a:spcBef>
              <a:buClrTx/>
              <a:buSzTx/>
              <a:buNone/>
            </a:pPr>
            <a:r>
              <a:rPr lang="en-US" sz="5600" dirty="0">
                <a:solidFill>
                  <a:srgbClr val="000000"/>
                </a:solidFill>
                <a:latin typeface="+mj-lt"/>
                <a:ea typeface="Helvetica Neue UltraLight"/>
                <a:sym typeface="Helvetica Neue UltraLight"/>
              </a:rPr>
              <a:t>Messaging with paychecks</a:t>
            </a:r>
          </a:p>
          <a:p>
            <a:pPr marL="0" lvl="1" indent="0">
              <a:spcBef>
                <a:spcPts val="0"/>
              </a:spcBef>
              <a:buClrTx/>
              <a:buSzTx/>
              <a:buNone/>
            </a:pPr>
            <a:endParaRPr lang="en-US" sz="3500" dirty="0">
              <a:solidFill>
                <a:srgbClr val="000000"/>
              </a:solidFill>
              <a:latin typeface="+mj-lt"/>
              <a:ea typeface="Helvetica Neue UltraLight"/>
              <a:sym typeface="Helvetica Neue UltraLight"/>
            </a:endParaRPr>
          </a:p>
          <a:p>
            <a:pPr marL="0" lvl="1" indent="0">
              <a:spcBef>
                <a:spcPts val="0"/>
              </a:spcBef>
              <a:buClrTx/>
              <a:buSzTx/>
              <a:buNone/>
            </a:pPr>
            <a:r>
              <a:rPr lang="en-US" sz="5600" dirty="0">
                <a:solidFill>
                  <a:srgbClr val="000000"/>
                </a:solidFill>
                <a:latin typeface="+mj-lt"/>
                <a:ea typeface="Helvetica Neue UltraLight"/>
                <a:sym typeface="Helvetica Neue UltraLight"/>
              </a:rPr>
              <a:t>Provide time, space, and equipment (tablets, computers) for employees to complete the form</a:t>
            </a:r>
          </a:p>
          <a:p>
            <a:pPr marL="0" lvl="1" indent="0">
              <a:spcBef>
                <a:spcPts val="0"/>
              </a:spcBef>
              <a:buClrTx/>
              <a:buSzTx/>
              <a:buNone/>
            </a:pPr>
            <a:endParaRPr lang="en-US" sz="5600" dirty="0">
              <a:solidFill>
                <a:srgbClr val="000000"/>
              </a:solidFill>
              <a:latin typeface="+mj-lt"/>
              <a:ea typeface="Helvetica Neue UltraLight"/>
              <a:sym typeface="Helvetica Neue UltraLight"/>
            </a:endParaRPr>
          </a:p>
          <a:p>
            <a:pPr hangingPunct="1"/>
            <a:endParaRPr lang="en-US" dirty="0"/>
          </a:p>
        </p:txBody>
      </p:sp>
      <p:pic>
        <p:nvPicPr>
          <p:cNvPr id="12" name="Picture 11" descr="noun_tick_1611518_000000.png">
            <a:extLst>
              <a:ext uri="{FF2B5EF4-FFF2-40B4-BE49-F238E27FC236}">
                <a16:creationId xmlns:a16="http://schemas.microsoft.com/office/drawing/2014/main" id="{3EB1CE17-3EBC-6347-94AD-E3514CA9E1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93" y="3469536"/>
            <a:ext cx="939134" cy="939134"/>
          </a:xfrm>
          <a:prstGeom prst="rect">
            <a:avLst/>
          </a:prstGeom>
        </p:spPr>
      </p:pic>
      <p:pic>
        <p:nvPicPr>
          <p:cNvPr id="13" name="Picture 12" descr="noun_tick_1611518_000000.png">
            <a:extLst>
              <a:ext uri="{FF2B5EF4-FFF2-40B4-BE49-F238E27FC236}">
                <a16:creationId xmlns:a16="http://schemas.microsoft.com/office/drawing/2014/main" id="{34334E0D-7725-434F-A28F-F31792095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93" y="4714877"/>
            <a:ext cx="939134" cy="939134"/>
          </a:xfrm>
          <a:prstGeom prst="rect">
            <a:avLst/>
          </a:prstGeom>
        </p:spPr>
      </p:pic>
      <p:pic>
        <p:nvPicPr>
          <p:cNvPr id="14" name="Picture 13" descr="noun_tick_1611518_000000.png">
            <a:extLst>
              <a:ext uri="{FF2B5EF4-FFF2-40B4-BE49-F238E27FC236}">
                <a16:creationId xmlns:a16="http://schemas.microsoft.com/office/drawing/2014/main" id="{08C5855E-3A08-8B47-B1E3-89D29D584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93" y="6113164"/>
            <a:ext cx="939134" cy="939134"/>
          </a:xfrm>
          <a:prstGeom prst="rect">
            <a:avLst/>
          </a:prstGeom>
        </p:spPr>
      </p:pic>
      <p:pic>
        <p:nvPicPr>
          <p:cNvPr id="15" name="Picture 14" descr="noun_tick_1611518_000000.png">
            <a:extLst>
              <a:ext uri="{FF2B5EF4-FFF2-40B4-BE49-F238E27FC236}">
                <a16:creationId xmlns:a16="http://schemas.microsoft.com/office/drawing/2014/main" id="{CBEB686B-C2F9-6743-AACE-17EE8BBB0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93" y="7506027"/>
            <a:ext cx="939134" cy="939134"/>
          </a:xfrm>
          <a:prstGeom prst="rect">
            <a:avLst/>
          </a:prstGeom>
        </p:spPr>
      </p:pic>
      <p:pic>
        <p:nvPicPr>
          <p:cNvPr id="16" name="Picture 15" descr="noun_tick_1611518_000000.png">
            <a:extLst>
              <a:ext uri="{FF2B5EF4-FFF2-40B4-BE49-F238E27FC236}">
                <a16:creationId xmlns:a16="http://schemas.microsoft.com/office/drawing/2014/main" id="{14696F93-F428-284C-B11D-8EC7ACD93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93" y="8898890"/>
            <a:ext cx="939134" cy="939134"/>
          </a:xfrm>
          <a:prstGeom prst="rect">
            <a:avLst/>
          </a:prstGeom>
        </p:spPr>
      </p:pic>
      <p:pic>
        <p:nvPicPr>
          <p:cNvPr id="17" name="Picture 16" descr="noun_tick_1611518_000000.png">
            <a:extLst>
              <a:ext uri="{FF2B5EF4-FFF2-40B4-BE49-F238E27FC236}">
                <a16:creationId xmlns:a16="http://schemas.microsoft.com/office/drawing/2014/main" id="{2CC2CC2B-10E5-E44F-AA10-0809D5E74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93" y="10283839"/>
            <a:ext cx="939134" cy="939134"/>
          </a:xfrm>
          <a:prstGeom prst="rect">
            <a:avLst/>
          </a:prstGeom>
        </p:spPr>
      </p:pic>
    </p:spTree>
    <p:extLst>
      <p:ext uri="{BB962C8B-B14F-4D97-AF65-F5344CB8AC3E}">
        <p14:creationId xmlns:p14="http://schemas.microsoft.com/office/powerpoint/2010/main" val="94524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F35D-6126-2B47-B7E7-57C1522034E8}"/>
              </a:ext>
            </a:extLst>
          </p:cNvPr>
          <p:cNvSpPr>
            <a:spLocks noGrp="1"/>
          </p:cNvSpPr>
          <p:nvPr>
            <p:ph type="title"/>
          </p:nvPr>
        </p:nvSpPr>
        <p:spPr>
          <a:xfrm>
            <a:off x="0" y="0"/>
            <a:ext cx="24384000" cy="3163330"/>
          </a:xfrm>
          <a:solidFill>
            <a:srgbClr val="01783C"/>
          </a:solidFill>
        </p:spPr>
        <p:txBody>
          <a:bodyPr/>
          <a:lstStyle/>
          <a:p>
            <a:r>
              <a:rPr lang="en-US" sz="10000" dirty="0"/>
              <a:t>Utilizing Existing Census Resources</a:t>
            </a:r>
          </a:p>
        </p:txBody>
      </p:sp>
      <p:sp>
        <p:nvSpPr>
          <p:cNvPr id="3" name="Text Placeholder 2">
            <a:extLst>
              <a:ext uri="{FF2B5EF4-FFF2-40B4-BE49-F238E27FC236}">
                <a16:creationId xmlns:a16="http://schemas.microsoft.com/office/drawing/2014/main" id="{DE88557E-9BED-5144-AE15-0231DCA91147}"/>
              </a:ext>
            </a:extLst>
          </p:cNvPr>
          <p:cNvSpPr>
            <a:spLocks noGrp="1"/>
          </p:cNvSpPr>
          <p:nvPr>
            <p:ph type="body" idx="1"/>
          </p:nvPr>
        </p:nvSpPr>
        <p:spPr>
          <a:xfrm>
            <a:off x="914400" y="3359020"/>
            <a:ext cx="22176505" cy="9694828"/>
          </a:xfrm>
        </p:spPr>
        <p:txBody>
          <a:bodyPr/>
          <a:lstStyle/>
          <a:p>
            <a:r>
              <a:rPr lang="en-US" sz="6600" dirty="0"/>
              <a:t>Existing Designs - Logo</a:t>
            </a:r>
          </a:p>
          <a:p>
            <a:pPr marL="60474" indent="0">
              <a:buNone/>
            </a:pPr>
            <a:endParaRPr lang="en-US" sz="6600" dirty="0"/>
          </a:p>
          <a:p>
            <a:r>
              <a:rPr lang="en-US" sz="6600" dirty="0"/>
              <a:t>Department of Local Affairs Census 2020 Website</a:t>
            </a:r>
          </a:p>
          <a:p>
            <a:endParaRPr lang="en-US" sz="6600" dirty="0"/>
          </a:p>
          <a:p>
            <a:r>
              <a:rPr lang="en-US" sz="6600" dirty="0"/>
              <a:t>Complete Count Committees – Printing Resource</a:t>
            </a:r>
          </a:p>
          <a:p>
            <a:pPr marL="1088547" lvl="1" indent="-1028073">
              <a:spcBef>
                <a:spcPts val="1524"/>
              </a:spcBef>
              <a:buSzPts val="3200"/>
              <a:buFont typeface="Arial"/>
              <a:buChar char="•"/>
            </a:pPr>
            <a:endParaRPr lang="en-US" sz="6600" dirty="0">
              <a:latin typeface="Arial"/>
              <a:cs typeface="Arial"/>
            </a:endParaRPr>
          </a:p>
          <a:p>
            <a:pPr marL="1088547" lvl="1" indent="-1028073">
              <a:spcBef>
                <a:spcPts val="1524"/>
              </a:spcBef>
              <a:buSzPts val="3200"/>
              <a:buFont typeface="Arial"/>
              <a:buChar char="•"/>
            </a:pPr>
            <a:r>
              <a:rPr lang="en-US" sz="6600" dirty="0">
                <a:latin typeface="Arial"/>
                <a:cs typeface="Arial"/>
              </a:rPr>
              <a:t>ReadyNation Business Toolkit – </a:t>
            </a:r>
            <a:r>
              <a:rPr lang="en-US" sz="6600" dirty="0"/>
              <a:t>TPs, Social Media Graphics, Draft Communication, Customizable Flier</a:t>
            </a:r>
          </a:p>
          <a:p>
            <a:pPr marL="1088547" lvl="1" indent="-1028073">
              <a:spcBef>
                <a:spcPts val="1524"/>
              </a:spcBef>
              <a:buSzPts val="3200"/>
              <a:buFont typeface="Arial"/>
              <a:buChar char="•"/>
            </a:pPr>
            <a:endParaRPr lang="en-US" sz="6600" dirty="0">
              <a:latin typeface="Arial"/>
              <a:cs typeface="Arial"/>
            </a:endParaRPr>
          </a:p>
          <a:p>
            <a:pPr marL="1209497" lvl="1" indent="0">
              <a:buNone/>
            </a:pPr>
            <a:endParaRPr lang="en-US" dirty="0"/>
          </a:p>
        </p:txBody>
      </p:sp>
      <p:pic>
        <p:nvPicPr>
          <p:cNvPr id="4" name="Picture 3" descr="CO_Census2020_v3-01.png">
            <a:extLst>
              <a:ext uri="{FF2B5EF4-FFF2-40B4-BE49-F238E27FC236}">
                <a16:creationId xmlns:a16="http://schemas.microsoft.com/office/drawing/2014/main" id="{00064A56-4B22-D04B-8509-52BD27A41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0191" y="3359020"/>
            <a:ext cx="6010858" cy="2114241"/>
          </a:xfrm>
          <a:prstGeom prst="rect">
            <a:avLst/>
          </a:prstGeom>
        </p:spPr>
      </p:pic>
    </p:spTree>
    <p:extLst>
      <p:ext uri="{BB962C8B-B14F-4D97-AF65-F5344CB8AC3E}">
        <p14:creationId xmlns:p14="http://schemas.microsoft.com/office/powerpoint/2010/main" val="215241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AFAD-DBAE-A446-9472-F511EF32049F}"/>
              </a:ext>
            </a:extLst>
          </p:cNvPr>
          <p:cNvSpPr>
            <a:spLocks noGrp="1"/>
          </p:cNvSpPr>
          <p:nvPr>
            <p:ph type="title"/>
          </p:nvPr>
        </p:nvSpPr>
        <p:spPr>
          <a:xfrm>
            <a:off x="0" y="0"/>
            <a:ext cx="24384000" cy="3153747"/>
          </a:xfrm>
          <a:solidFill>
            <a:srgbClr val="01783C"/>
          </a:solidFill>
        </p:spPr>
        <p:txBody>
          <a:bodyPr/>
          <a:lstStyle/>
          <a:p>
            <a:pPr algn="ctr"/>
            <a:r>
              <a:rPr lang="en-US" sz="10000" dirty="0"/>
              <a:t>Council for a Strong America ReadyNation</a:t>
            </a:r>
          </a:p>
        </p:txBody>
      </p:sp>
      <p:sp>
        <p:nvSpPr>
          <p:cNvPr id="3" name="Text Placeholder 2">
            <a:extLst>
              <a:ext uri="{FF2B5EF4-FFF2-40B4-BE49-F238E27FC236}">
                <a16:creationId xmlns:a16="http://schemas.microsoft.com/office/drawing/2014/main" id="{325A8591-4DA8-F24D-937C-461FDE4B40A8}"/>
              </a:ext>
            </a:extLst>
          </p:cNvPr>
          <p:cNvSpPr>
            <a:spLocks noGrp="1"/>
          </p:cNvSpPr>
          <p:nvPr>
            <p:ph type="body" idx="1"/>
          </p:nvPr>
        </p:nvSpPr>
        <p:spPr>
          <a:xfrm>
            <a:off x="912974" y="3862872"/>
            <a:ext cx="22177931" cy="8825869"/>
          </a:xfrm>
        </p:spPr>
        <p:txBody>
          <a:bodyPr/>
          <a:lstStyle/>
          <a:p>
            <a:r>
              <a:rPr lang="en-US" sz="6600" dirty="0">
                <a:solidFill>
                  <a:schemeClr val="tx1"/>
                </a:solidFill>
              </a:rPr>
              <a:t>Nation</a:t>
            </a:r>
            <a:r>
              <a:rPr lang="en-US" sz="6600" dirty="0"/>
              <a:t>al bipartisan nonprofit promoting solutions that prepare children to succeed in education, work, and life. </a:t>
            </a:r>
          </a:p>
          <a:p>
            <a:endParaRPr lang="en-US" sz="6600" dirty="0"/>
          </a:p>
          <a:p>
            <a:r>
              <a:rPr lang="en-US" sz="6600" dirty="0"/>
              <a:t>ReadyNation - Business membership group building a skilled workforce and strong economy by helping to put kids on the right path to productive lives.</a:t>
            </a:r>
          </a:p>
        </p:txBody>
      </p:sp>
    </p:spTree>
    <p:extLst>
      <p:ext uri="{BB962C8B-B14F-4D97-AF65-F5344CB8AC3E}">
        <p14:creationId xmlns:p14="http://schemas.microsoft.com/office/powerpoint/2010/main" val="183539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B7AB-C382-4C89-A9AA-8EB353841EEA}"/>
              </a:ext>
            </a:extLst>
          </p:cNvPr>
          <p:cNvSpPr>
            <a:spLocks noGrp="1"/>
          </p:cNvSpPr>
          <p:nvPr>
            <p:ph type="title"/>
          </p:nvPr>
        </p:nvSpPr>
        <p:spPr>
          <a:xfrm>
            <a:off x="516304" y="366978"/>
            <a:ext cx="6821424" cy="2212848"/>
          </a:xfrm>
        </p:spPr>
        <p:txBody>
          <a:bodyPr vert="horz" lIns="182880" tIns="91440" rIns="182880" bIns="91440" rtlCol="0" anchor="ctr">
            <a:normAutofit/>
          </a:bodyPr>
          <a:lstStyle/>
          <a:p>
            <a:r>
              <a:rPr lang="en-US" sz="5600" b="1" kern="1200" dirty="0">
                <a:solidFill>
                  <a:schemeClr val="tx1"/>
                </a:solidFill>
              </a:rPr>
              <a:t>	</a:t>
            </a:r>
          </a:p>
        </p:txBody>
      </p:sp>
      <p:sp>
        <p:nvSpPr>
          <p:cNvPr id="4" name="Text Placeholder 3">
            <a:extLst>
              <a:ext uri="{FF2B5EF4-FFF2-40B4-BE49-F238E27FC236}">
                <a16:creationId xmlns:a16="http://schemas.microsoft.com/office/drawing/2014/main" id="{101453BF-8DC1-4A84-A8C3-525B7994F57B}"/>
              </a:ext>
            </a:extLst>
          </p:cNvPr>
          <p:cNvSpPr>
            <a:spLocks noGrp="1"/>
          </p:cNvSpPr>
          <p:nvPr>
            <p:ph type="body" sz="half" idx="2"/>
          </p:nvPr>
        </p:nvSpPr>
        <p:spPr>
          <a:xfrm>
            <a:off x="516305" y="3713583"/>
            <a:ext cx="13647564" cy="9635439"/>
          </a:xfrm>
        </p:spPr>
        <p:txBody>
          <a:bodyPr vert="horz" lIns="182880" tIns="91440" rIns="182880" bIns="91440" rtlCol="0">
            <a:normAutofit lnSpcReduction="10000"/>
          </a:bodyPr>
          <a:lstStyle/>
          <a:p>
            <a:pPr marL="342900" indent="-228600" algn="l">
              <a:buFont typeface="Arial" panose="020B0604020202020204" pitchFamily="34" charset="0"/>
              <a:buChar char="•"/>
            </a:pPr>
            <a:r>
              <a:rPr lang="en-US" sz="4400" dirty="0"/>
              <a:t>Determines </a:t>
            </a:r>
            <a:r>
              <a:rPr lang="en-US" sz="4400" b="1" dirty="0"/>
              <a:t>apportionment</a:t>
            </a:r>
            <a:r>
              <a:rPr lang="en-US" sz="4400" dirty="0"/>
              <a:t> in Congress.</a:t>
            </a:r>
          </a:p>
          <a:p>
            <a:pPr marL="342900" indent="-228600" algn="l">
              <a:buFont typeface="Arial" panose="020B0604020202020204" pitchFamily="34" charset="0"/>
              <a:buChar char="•"/>
            </a:pPr>
            <a:endParaRPr lang="en-US" sz="4400" dirty="0"/>
          </a:p>
          <a:p>
            <a:pPr marL="342900" indent="-228600" algn="l">
              <a:buFont typeface="Arial" panose="020B0604020202020204" pitchFamily="34" charset="0"/>
              <a:buChar char="•"/>
            </a:pPr>
            <a:r>
              <a:rPr lang="en-US" sz="4400" dirty="0"/>
              <a:t>Provides data for distribution of more than </a:t>
            </a:r>
            <a:r>
              <a:rPr lang="en-US" sz="4400" b="1" dirty="0"/>
              <a:t>$1.5 Trillion in Federal Funds (FY 2017).</a:t>
            </a:r>
          </a:p>
          <a:p>
            <a:pPr marL="342900" indent="-228600" algn="l">
              <a:buFont typeface="Arial" panose="020B0604020202020204" pitchFamily="34" charset="0"/>
              <a:buChar char="•"/>
            </a:pPr>
            <a:endParaRPr lang="en-US" sz="4400" b="1" dirty="0"/>
          </a:p>
          <a:p>
            <a:pPr marL="342900" indent="-228600" algn="l">
              <a:buFont typeface="Arial" panose="020B0604020202020204" pitchFamily="34" charset="0"/>
              <a:buChar char="•"/>
            </a:pPr>
            <a:r>
              <a:rPr lang="en-US" sz="4400" dirty="0"/>
              <a:t>Provides data essential for </a:t>
            </a:r>
            <a:r>
              <a:rPr lang="en-US" sz="4400" b="1" dirty="0"/>
              <a:t>redistricting</a:t>
            </a:r>
            <a:r>
              <a:rPr lang="en-US" sz="4400" dirty="0"/>
              <a:t> in 2021. This includes congressional and state legislative districts, school districts, and more. </a:t>
            </a:r>
          </a:p>
          <a:p>
            <a:pPr marL="342900" indent="-228600" algn="l">
              <a:buFont typeface="Arial" panose="020B0604020202020204" pitchFamily="34" charset="0"/>
              <a:buChar char="•"/>
            </a:pPr>
            <a:endParaRPr lang="en-US" sz="4400" dirty="0"/>
          </a:p>
          <a:p>
            <a:pPr marL="342900" indent="-228600" algn="l">
              <a:buFont typeface="Arial" panose="020B0604020202020204" pitchFamily="34" charset="0"/>
              <a:buChar char="•"/>
            </a:pPr>
            <a:r>
              <a:rPr lang="en-US" sz="4400" dirty="0"/>
              <a:t>Informs government, nonprofit and business </a:t>
            </a:r>
            <a:r>
              <a:rPr lang="en-US" sz="4400" b="1" dirty="0"/>
              <a:t>decision making. </a:t>
            </a:r>
            <a:r>
              <a:rPr lang="en-US" sz="4400" dirty="0"/>
              <a:t> Especially important when it comes to planning for growth and development. </a:t>
            </a:r>
          </a:p>
          <a:p>
            <a:pPr marL="342900" indent="-228600" algn="l">
              <a:buFont typeface="Arial" panose="020B0604020202020204" pitchFamily="34" charset="0"/>
              <a:buChar char="•"/>
            </a:pPr>
            <a:endParaRPr lang="en-US" sz="4400" dirty="0"/>
          </a:p>
          <a:p>
            <a:pPr marL="342900" indent="-228600" algn="l">
              <a:buFont typeface="Arial" panose="020B0604020202020204" pitchFamily="34" charset="0"/>
              <a:buChar char="•"/>
            </a:pPr>
            <a:r>
              <a:rPr lang="en-US" sz="4400" dirty="0"/>
              <a:t>Provides </a:t>
            </a:r>
            <a:r>
              <a:rPr lang="en-US" sz="4400" b="1" dirty="0"/>
              <a:t>population benchmark </a:t>
            </a:r>
            <a:r>
              <a:rPr lang="en-US" sz="4400" dirty="0"/>
              <a:t>for nearly every other U.S. based survey. </a:t>
            </a:r>
          </a:p>
          <a:p>
            <a:pPr indent="-457200">
              <a:buFont typeface="Arial" panose="020B0604020202020204" pitchFamily="34" charset="0"/>
              <a:buChar char="•"/>
            </a:pPr>
            <a:endParaRPr lang="en-US" sz="2800" dirty="0"/>
          </a:p>
        </p:txBody>
      </p:sp>
      <p:sp>
        <p:nvSpPr>
          <p:cNvPr id="5" name="Title 1">
            <a:extLst>
              <a:ext uri="{FF2B5EF4-FFF2-40B4-BE49-F238E27FC236}">
                <a16:creationId xmlns:a16="http://schemas.microsoft.com/office/drawing/2014/main" id="{9A2E8859-E313-4C45-BC8C-F222D8AC54E8}"/>
              </a:ext>
            </a:extLst>
          </p:cNvPr>
          <p:cNvSpPr txBox="1">
            <a:spLocks/>
          </p:cNvSpPr>
          <p:nvPr/>
        </p:nvSpPr>
        <p:spPr>
          <a:xfrm>
            <a:off x="0" y="0"/>
            <a:ext cx="24384000" cy="2768600"/>
          </a:xfrm>
          <a:prstGeom prst="rect">
            <a:avLst/>
          </a:prstGeom>
          <a:solidFill>
            <a:srgbClr val="01783D"/>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ctr" defTabSz="82550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Arial"/>
                <a:ea typeface="Arial"/>
                <a:cs typeface="Arial"/>
                <a:sym typeface="Helvetica Neue"/>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US" sz="10000" b="1" dirty="0">
                <a:solidFill>
                  <a:schemeClr val="bg1"/>
                </a:solidFill>
              </a:rPr>
              <a:t>What Does the Census Do</a:t>
            </a:r>
          </a:p>
        </p:txBody>
      </p:sp>
      <p:pic>
        <p:nvPicPr>
          <p:cNvPr id="6" name="Picture 5">
            <a:extLst>
              <a:ext uri="{FF2B5EF4-FFF2-40B4-BE49-F238E27FC236}">
                <a16:creationId xmlns:a16="http://schemas.microsoft.com/office/drawing/2014/main" id="{391159F3-1A48-8140-A541-022D4248CDD9}"/>
              </a:ext>
            </a:extLst>
          </p:cNvPr>
          <p:cNvPicPr>
            <a:picLocks noChangeAspect="1"/>
          </p:cNvPicPr>
          <p:nvPr/>
        </p:nvPicPr>
        <p:blipFill>
          <a:blip r:embed="rId3"/>
          <a:stretch>
            <a:fillRect/>
          </a:stretch>
        </p:blipFill>
        <p:spPr>
          <a:xfrm>
            <a:off x="14614590" y="5493917"/>
            <a:ext cx="8255000" cy="4445000"/>
          </a:xfrm>
          <a:prstGeom prst="rect">
            <a:avLst/>
          </a:prstGeom>
        </p:spPr>
      </p:pic>
    </p:spTree>
    <p:extLst>
      <p:ext uri="{BB962C8B-B14F-4D97-AF65-F5344CB8AC3E}">
        <p14:creationId xmlns:p14="http://schemas.microsoft.com/office/powerpoint/2010/main" val="289639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465" y="4236098"/>
            <a:ext cx="23046613" cy="7856376"/>
          </a:xfrm>
        </p:spPr>
        <p:txBody>
          <a:bodyPr anchor="ctr">
            <a:normAutofit/>
          </a:bodyPr>
          <a:lstStyle/>
          <a:p>
            <a:endParaRPr lang="en-US" b="1" dirty="0"/>
          </a:p>
          <a:p>
            <a:pPr algn="l"/>
            <a:r>
              <a:rPr lang="en-US" b="1" dirty="0"/>
              <a:t>Federal Law </a:t>
            </a:r>
            <a:r>
              <a:rPr lang="en-US" dirty="0"/>
              <a:t>– Title 13 of the US Code protects the confidentiality of all information.</a:t>
            </a:r>
          </a:p>
          <a:p>
            <a:pPr algn="l"/>
            <a:endParaRPr lang="en-US" b="1" dirty="0"/>
          </a:p>
          <a:p>
            <a:pPr algn="l"/>
            <a:r>
              <a:rPr lang="en-US" b="1" dirty="0"/>
              <a:t>Employee Oath </a:t>
            </a:r>
            <a:r>
              <a:rPr lang="en-US" dirty="0"/>
              <a:t>– Protect confidentiality for life. Penalties if violated can be 5 years in prison and/or $250,000 fine.</a:t>
            </a:r>
          </a:p>
          <a:p>
            <a:pPr algn="l"/>
            <a:endParaRPr lang="en-US" b="1" dirty="0"/>
          </a:p>
          <a:p>
            <a:pPr algn="l"/>
            <a:r>
              <a:rPr lang="en-US" b="1" dirty="0"/>
              <a:t>Statistical Safeguards </a:t>
            </a:r>
            <a:r>
              <a:rPr lang="en-US" dirty="0"/>
              <a:t>– Ensure that statistics released do not identify individuals.</a:t>
            </a:r>
          </a:p>
          <a:p>
            <a:pPr algn="l"/>
            <a:r>
              <a:rPr lang="en-US" dirty="0"/>
              <a:t>Records are confidential for 72 years by law (Title 44, U.S. Code).</a:t>
            </a:r>
          </a:p>
          <a:p>
            <a:pPr algn="l"/>
            <a:endParaRPr lang="en-US" dirty="0"/>
          </a:p>
          <a:p>
            <a:endParaRPr lang="en-US" sz="3800" dirty="0"/>
          </a:p>
        </p:txBody>
      </p:sp>
      <p:sp>
        <p:nvSpPr>
          <p:cNvPr id="5" name="Title 1">
            <a:extLst>
              <a:ext uri="{FF2B5EF4-FFF2-40B4-BE49-F238E27FC236}">
                <a16:creationId xmlns:a16="http://schemas.microsoft.com/office/drawing/2014/main" id="{E59B0D82-D104-F24E-9719-BEB49F0BD45E}"/>
              </a:ext>
            </a:extLst>
          </p:cNvPr>
          <p:cNvSpPr txBox="1">
            <a:spLocks/>
          </p:cNvSpPr>
          <p:nvPr/>
        </p:nvSpPr>
        <p:spPr>
          <a:xfrm>
            <a:off x="0" y="0"/>
            <a:ext cx="24384000" cy="2768600"/>
          </a:xfrm>
          <a:prstGeom prst="rect">
            <a:avLst/>
          </a:prstGeom>
          <a:solidFill>
            <a:srgbClr val="01783D"/>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ctr" defTabSz="82550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Arial"/>
                <a:ea typeface="Arial"/>
                <a:cs typeface="Arial"/>
                <a:sym typeface="Helvetica Neue"/>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endParaRPr lang="en-US" sz="10000" b="1" dirty="0"/>
          </a:p>
        </p:txBody>
      </p:sp>
      <p:sp>
        <p:nvSpPr>
          <p:cNvPr id="2" name="Title 1"/>
          <p:cNvSpPr>
            <a:spLocks noGrp="1"/>
          </p:cNvSpPr>
          <p:nvPr>
            <p:ph type="title"/>
          </p:nvPr>
        </p:nvSpPr>
        <p:spPr>
          <a:xfrm>
            <a:off x="0" y="0"/>
            <a:ext cx="24384000" cy="2768600"/>
          </a:xfrm>
        </p:spPr>
        <p:txBody>
          <a:bodyPr anchor="ctr">
            <a:normAutofit/>
          </a:bodyPr>
          <a:lstStyle/>
          <a:p>
            <a:r>
              <a:rPr lang="en-US" sz="12000" b="1" dirty="0">
                <a:solidFill>
                  <a:schemeClr val="bg1"/>
                </a:solidFill>
                <a:latin typeface="+mn-lt"/>
              </a:rPr>
              <a:t>Confidentiality</a:t>
            </a:r>
          </a:p>
        </p:txBody>
      </p:sp>
    </p:spTree>
    <p:extLst>
      <p:ext uri="{BB962C8B-B14F-4D97-AF65-F5344CB8AC3E}">
        <p14:creationId xmlns:p14="http://schemas.microsoft.com/office/powerpoint/2010/main" val="11761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F045-86C9-8246-B723-E0E2506A972D}"/>
              </a:ext>
            </a:extLst>
          </p:cNvPr>
          <p:cNvSpPr>
            <a:spLocks noGrp="1"/>
          </p:cNvSpPr>
          <p:nvPr>
            <p:ph type="title"/>
          </p:nvPr>
        </p:nvSpPr>
        <p:spPr>
          <a:xfrm>
            <a:off x="0" y="0"/>
            <a:ext cx="24384000" cy="3116424"/>
          </a:xfrm>
          <a:solidFill>
            <a:srgbClr val="01783D"/>
          </a:solidFill>
        </p:spPr>
        <p:txBody>
          <a:bodyPr/>
          <a:lstStyle/>
          <a:p>
            <a:r>
              <a:rPr lang="en-US" dirty="0"/>
              <a:t>How You Will Be Counted</a:t>
            </a:r>
          </a:p>
        </p:txBody>
      </p:sp>
      <p:sp>
        <p:nvSpPr>
          <p:cNvPr id="3" name="Text Placeholder 2">
            <a:extLst>
              <a:ext uri="{FF2B5EF4-FFF2-40B4-BE49-F238E27FC236}">
                <a16:creationId xmlns:a16="http://schemas.microsoft.com/office/drawing/2014/main" id="{E02EC08F-C209-DD4F-BF56-D018551B88E3}"/>
              </a:ext>
            </a:extLst>
          </p:cNvPr>
          <p:cNvSpPr>
            <a:spLocks noGrp="1"/>
          </p:cNvSpPr>
          <p:nvPr>
            <p:ph type="body" idx="1"/>
          </p:nvPr>
        </p:nvSpPr>
        <p:spPr>
          <a:xfrm>
            <a:off x="1230216" y="3116424"/>
            <a:ext cx="22177931" cy="10431624"/>
          </a:xfrm>
        </p:spPr>
        <p:txBody>
          <a:bodyPr anchor="ctr"/>
          <a:lstStyle/>
          <a:p>
            <a:r>
              <a:rPr lang="en-US" sz="5400" dirty="0"/>
              <a:t>95% of households will receive their census invitation in the mail. </a:t>
            </a:r>
          </a:p>
          <a:p>
            <a:endParaRPr lang="en-US" sz="5400" dirty="0"/>
          </a:p>
          <a:p>
            <a:r>
              <a:rPr lang="en-US" sz="5400" dirty="0"/>
              <a:t>Almost 5% of households will receive their census invitation when a census taker drops it off. In these areas, the majority of households may not receive mail at their home’s physical location (like households that use PO boxes or areas recently affected by natural disasters). </a:t>
            </a:r>
          </a:p>
          <a:p>
            <a:endParaRPr lang="en-US" sz="5400" dirty="0"/>
          </a:p>
          <a:p>
            <a:r>
              <a:rPr lang="en-US" sz="5400" dirty="0"/>
              <a:t>Less than 1% of households will be counted in person by a census taker, instead of being invited to respond on their own (very remote areas). </a:t>
            </a:r>
          </a:p>
        </p:txBody>
      </p:sp>
    </p:spTree>
    <p:extLst>
      <p:ext uri="{BB962C8B-B14F-4D97-AF65-F5344CB8AC3E}">
        <p14:creationId xmlns:p14="http://schemas.microsoft.com/office/powerpoint/2010/main" val="54353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DD1EC32-0035-AD47-8CE1-B815252A925F}"/>
              </a:ext>
            </a:extLst>
          </p:cNvPr>
          <p:cNvSpPr txBox="1">
            <a:spLocks/>
          </p:cNvSpPr>
          <p:nvPr/>
        </p:nvSpPr>
        <p:spPr>
          <a:xfrm>
            <a:off x="0" y="0"/>
            <a:ext cx="24384000" cy="2768600"/>
          </a:xfrm>
          <a:prstGeom prst="rect">
            <a:avLst/>
          </a:prstGeom>
          <a:solidFill>
            <a:srgbClr val="DC1C2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ctr" defTabSz="82550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Arial"/>
                <a:ea typeface="Arial"/>
                <a:cs typeface="Arial"/>
                <a:sym typeface="Helvetica Neue"/>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endParaRPr lang="en-US" sz="10000" b="1" dirty="0"/>
          </a:p>
        </p:txBody>
      </p:sp>
      <p:pic>
        <p:nvPicPr>
          <p:cNvPr id="9" name="Picture 8" descr="Truffe luce e gas: ecco come ci imbrogliano - Wir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1591" y="8394167"/>
            <a:ext cx="4939902" cy="3315224"/>
          </a:xfrm>
          <a:prstGeom prst="rect">
            <a:avLst/>
          </a:prstGeom>
        </p:spPr>
      </p:pic>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71591" y="4133364"/>
            <a:ext cx="4939902" cy="2896038"/>
          </a:xfrm>
          <a:prstGeom prst="rect">
            <a:avLst/>
          </a:prstGeom>
          <a:solidFill>
            <a:srgbClr val="FFFFFF">
              <a:shade val="85000"/>
            </a:srgbClr>
          </a:solidFill>
        </p:spPr>
      </p:pic>
      <p:graphicFrame>
        <p:nvGraphicFramePr>
          <p:cNvPr id="6" name="Table 10">
            <a:extLst>
              <a:ext uri="{FF2B5EF4-FFF2-40B4-BE49-F238E27FC236}">
                <a16:creationId xmlns:a16="http://schemas.microsoft.com/office/drawing/2014/main" id="{25B2B2CF-4611-40C3-8C47-C9B336C9D8B6}"/>
              </a:ext>
            </a:extLst>
          </p:cNvPr>
          <p:cNvGraphicFramePr>
            <a:graphicFrameLocks noGrp="1"/>
          </p:cNvGraphicFramePr>
          <p:nvPr/>
        </p:nvGraphicFramePr>
        <p:xfrm>
          <a:off x="4781420" y="3247053"/>
          <a:ext cx="13975224" cy="9615840"/>
        </p:xfrm>
        <a:graphic>
          <a:graphicData uri="http://schemas.openxmlformats.org/drawingml/2006/table">
            <a:tbl>
              <a:tblPr firstRow="1" bandRow="1">
                <a:tableStyleId>{5940675A-B579-460E-94D1-54222C63F5DA}</a:tableStyleId>
              </a:tblPr>
              <a:tblGrid>
                <a:gridCol w="4658408">
                  <a:extLst>
                    <a:ext uri="{9D8B030D-6E8A-4147-A177-3AD203B41FA5}">
                      <a16:colId xmlns:a16="http://schemas.microsoft.com/office/drawing/2014/main" val="1245565257"/>
                    </a:ext>
                  </a:extLst>
                </a:gridCol>
                <a:gridCol w="4658408">
                  <a:extLst>
                    <a:ext uri="{9D8B030D-6E8A-4147-A177-3AD203B41FA5}">
                      <a16:colId xmlns:a16="http://schemas.microsoft.com/office/drawing/2014/main" val="2731458518"/>
                    </a:ext>
                  </a:extLst>
                </a:gridCol>
                <a:gridCol w="4658408">
                  <a:extLst>
                    <a:ext uri="{9D8B030D-6E8A-4147-A177-3AD203B41FA5}">
                      <a16:colId xmlns:a16="http://schemas.microsoft.com/office/drawing/2014/main" val="2446916724"/>
                    </a:ext>
                  </a:extLst>
                </a:gridCol>
              </a:tblGrid>
              <a:tr h="1205726">
                <a:tc>
                  <a:txBody>
                    <a:bodyPr/>
                    <a:lstStyle/>
                    <a:p>
                      <a:r>
                        <a:rPr lang="en-US" sz="3200" b="1" dirty="0"/>
                        <a:t>Internet &amp; Phone</a:t>
                      </a:r>
                      <a:endParaRPr lang="en-US" sz="3200" b="1" dirty="0">
                        <a:latin typeface="Calibri (Body)"/>
                      </a:endParaRPr>
                    </a:p>
                  </a:txBody>
                  <a:tcPr marL="182880" marR="182880" marT="91440" marB="91440" anchor="ctr">
                    <a:solidFill>
                      <a:schemeClr val="tx2">
                        <a:lumMod val="20000"/>
                        <a:lumOff val="80000"/>
                      </a:schemeClr>
                    </a:solidFill>
                  </a:tcPr>
                </a:tc>
                <a:tc>
                  <a:txBody>
                    <a:bodyPr/>
                    <a:lstStyle/>
                    <a:p>
                      <a:r>
                        <a:rPr lang="en-US" sz="3200" b="1" dirty="0"/>
                        <a:t>Paper Mailer</a:t>
                      </a:r>
                      <a:endParaRPr lang="en-US" sz="3200" b="1" dirty="0">
                        <a:latin typeface="Calibri (Body)"/>
                      </a:endParaRPr>
                    </a:p>
                  </a:txBody>
                  <a:tcPr marL="182880" marR="182880" marT="91440" marB="91440" anchor="ctr">
                    <a:solidFill>
                      <a:schemeClr val="tx2">
                        <a:lumMod val="20000"/>
                        <a:lumOff val="80000"/>
                      </a:schemeClr>
                    </a:solidFill>
                  </a:tcPr>
                </a:tc>
                <a:tc>
                  <a:txBody>
                    <a:bodyPr/>
                    <a:lstStyle/>
                    <a:p>
                      <a:r>
                        <a:rPr lang="en-US" sz="3200" b="1" dirty="0"/>
                        <a:t>In-Person Interview </a:t>
                      </a:r>
                      <a:endParaRPr lang="en-US" sz="3200" b="1" dirty="0">
                        <a:latin typeface="Calibri (Body)"/>
                      </a:endParaRPr>
                    </a:p>
                  </a:txBody>
                  <a:tcPr marL="182880" marR="182880" marT="91440" marB="91440" anchor="ctr">
                    <a:solidFill>
                      <a:schemeClr val="tx2">
                        <a:lumMod val="20000"/>
                        <a:lumOff val="80000"/>
                      </a:schemeClr>
                    </a:solidFill>
                  </a:tcPr>
                </a:tc>
                <a:extLst>
                  <a:ext uri="{0D108BD9-81ED-4DB2-BD59-A6C34878D82A}">
                    <a16:rowId xmlns:a16="http://schemas.microsoft.com/office/drawing/2014/main" val="2566341861"/>
                  </a:ext>
                </a:extLst>
              </a:tr>
              <a:tr h="7703921">
                <a:tc>
                  <a:txBody>
                    <a:bodyPr/>
                    <a:lstStyle/>
                    <a:p>
                      <a:r>
                        <a:rPr lang="en-US" sz="3600" dirty="0"/>
                        <a:t>Arabic</a:t>
                      </a:r>
                    </a:p>
                    <a:p>
                      <a:r>
                        <a:rPr lang="en-US" sz="3600" dirty="0"/>
                        <a:t>Chinese </a:t>
                      </a:r>
                    </a:p>
                    <a:p>
                      <a:r>
                        <a:rPr lang="en-US" sz="3600" dirty="0"/>
                        <a:t>English </a:t>
                      </a:r>
                    </a:p>
                    <a:p>
                      <a:r>
                        <a:rPr lang="en-US" sz="3600" dirty="0"/>
                        <a:t>French </a:t>
                      </a:r>
                    </a:p>
                    <a:p>
                      <a:r>
                        <a:rPr lang="en-US" sz="3600" dirty="0"/>
                        <a:t>Haitian Creole </a:t>
                      </a:r>
                    </a:p>
                    <a:p>
                      <a:r>
                        <a:rPr lang="en-US" sz="3600" dirty="0"/>
                        <a:t>Japanese </a:t>
                      </a:r>
                    </a:p>
                    <a:p>
                      <a:r>
                        <a:rPr lang="en-US" sz="3600" dirty="0"/>
                        <a:t>Korean </a:t>
                      </a:r>
                    </a:p>
                    <a:p>
                      <a:r>
                        <a:rPr lang="en-US" sz="3600" dirty="0"/>
                        <a:t>Polish </a:t>
                      </a:r>
                    </a:p>
                    <a:p>
                      <a:r>
                        <a:rPr lang="en-US" sz="3600" dirty="0"/>
                        <a:t>Portuguese </a:t>
                      </a:r>
                    </a:p>
                    <a:p>
                      <a:r>
                        <a:rPr lang="en-US" sz="3600" dirty="0"/>
                        <a:t>Russian </a:t>
                      </a:r>
                    </a:p>
                    <a:p>
                      <a:r>
                        <a:rPr lang="en-US" sz="3600" dirty="0"/>
                        <a:t>Spanish</a:t>
                      </a:r>
                    </a:p>
                    <a:p>
                      <a:r>
                        <a:rPr lang="en-US" sz="3600" dirty="0"/>
                        <a:t>Tagalog  </a:t>
                      </a:r>
                    </a:p>
                    <a:p>
                      <a:r>
                        <a:rPr lang="en-US" sz="3600" dirty="0"/>
                        <a:t>Vietnamese </a:t>
                      </a:r>
                    </a:p>
                  </a:txBody>
                  <a:tcPr marL="182880" marR="182880" marT="91440" marB="91440"/>
                </a:tc>
                <a:tc>
                  <a:txBody>
                    <a:bodyPr/>
                    <a:lstStyle/>
                    <a:p>
                      <a:r>
                        <a:rPr lang="en-US" sz="3600" dirty="0"/>
                        <a:t>English &amp; Spanish </a:t>
                      </a:r>
                      <a:endParaRPr lang="en-US" sz="3600" dirty="0">
                        <a:latin typeface="Calibri (Body)"/>
                      </a:endParaRPr>
                    </a:p>
                  </a:txBody>
                  <a:tcPr marL="182880" marR="182880" marT="91440" marB="91440"/>
                </a:tc>
                <a:tc>
                  <a:txBody>
                    <a:bodyPr/>
                    <a:lstStyle/>
                    <a:p>
                      <a:r>
                        <a:rPr lang="en-US" sz="3600" dirty="0"/>
                        <a:t>Numerous community individuals hired to interview others in their own community and language </a:t>
                      </a:r>
                      <a:endParaRPr lang="en-US" sz="3600" dirty="0">
                        <a:latin typeface="Calibri (Body)"/>
                      </a:endParaRPr>
                    </a:p>
                  </a:txBody>
                  <a:tcPr marL="182880" marR="182880" marT="91440" marB="91440"/>
                </a:tc>
                <a:extLst>
                  <a:ext uri="{0D108BD9-81ED-4DB2-BD59-A6C34878D82A}">
                    <a16:rowId xmlns:a16="http://schemas.microsoft.com/office/drawing/2014/main" val="2915789382"/>
                  </a:ext>
                </a:extLst>
              </a:tr>
              <a:tr h="706193">
                <a:tc gridSpan="3">
                  <a:txBody>
                    <a:bodyPr/>
                    <a:lstStyle/>
                    <a:p>
                      <a:pPr marL="0" indent="0" algn="ctr">
                        <a:buNone/>
                      </a:pPr>
                      <a:r>
                        <a:rPr lang="en-US" sz="3200" b="1" dirty="0"/>
                        <a:t>Encouraging Self Response Yields Best Data ~ More Accuracy</a:t>
                      </a:r>
                    </a:p>
                  </a:txBody>
                  <a:tcPr marL="182880" marR="182880" marT="91440" marB="91440"/>
                </a:tc>
                <a:tc hMerge="1">
                  <a:txBody>
                    <a:bodyPr/>
                    <a:lstStyle/>
                    <a:p>
                      <a:endParaRPr lang="en-US" dirty="0">
                        <a:latin typeface="Calibri (Body)"/>
                      </a:endParaRPr>
                    </a:p>
                  </a:txBody>
                  <a:tcPr/>
                </a:tc>
                <a:tc hMerge="1">
                  <a:txBody>
                    <a:bodyPr/>
                    <a:lstStyle/>
                    <a:p>
                      <a:endParaRPr lang="en-US" dirty="0">
                        <a:latin typeface="Calibri (Body)"/>
                      </a:endParaRPr>
                    </a:p>
                  </a:txBody>
                  <a:tcPr/>
                </a:tc>
                <a:extLst>
                  <a:ext uri="{0D108BD9-81ED-4DB2-BD59-A6C34878D82A}">
                    <a16:rowId xmlns:a16="http://schemas.microsoft.com/office/drawing/2014/main" val="2952069606"/>
                  </a:ext>
                </a:extLst>
              </a:tr>
            </a:tbl>
          </a:graphicData>
        </a:graphic>
      </p:graphicFrame>
      <p:sp>
        <p:nvSpPr>
          <p:cNvPr id="16" name="Title 1">
            <a:extLst>
              <a:ext uri="{FF2B5EF4-FFF2-40B4-BE49-F238E27FC236}">
                <a16:creationId xmlns:a16="http://schemas.microsoft.com/office/drawing/2014/main" id="{C01822CF-CC89-4681-A260-21E943FBAD50}"/>
              </a:ext>
            </a:extLst>
          </p:cNvPr>
          <p:cNvSpPr txBox="1">
            <a:spLocks/>
          </p:cNvSpPr>
          <p:nvPr/>
        </p:nvSpPr>
        <p:spPr bwMode="auto">
          <a:xfrm>
            <a:off x="0" y="0"/>
            <a:ext cx="24384000" cy="2770553"/>
          </a:xfrm>
          <a:prstGeom prst="rect">
            <a:avLst/>
          </a:prstGeom>
          <a:solidFill>
            <a:srgbClr val="01783D"/>
          </a:solidFill>
          <a:ln>
            <a:noFill/>
          </a:ln>
        </p:spPr>
        <p:txBody>
          <a:bodyPr vert="horz" wrap="square" lIns="182880" tIns="91440" rIns="182880" bIns="9144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8800" b="1" dirty="0">
                <a:solidFill>
                  <a:schemeClr val="bg1"/>
                </a:solidFill>
                <a:latin typeface="+mn-lt"/>
              </a:rPr>
              <a:t>4 Ways to Respond </a:t>
            </a:r>
          </a:p>
        </p:txBody>
      </p:sp>
      <p:pic>
        <p:nvPicPr>
          <p:cNvPr id="2" name="Picture 1">
            <a:extLst>
              <a:ext uri="{FF2B5EF4-FFF2-40B4-BE49-F238E27FC236}">
                <a16:creationId xmlns:a16="http://schemas.microsoft.com/office/drawing/2014/main" id="{7F148F04-F608-A543-AB56-9BE86AA1E08B}"/>
              </a:ext>
            </a:extLst>
          </p:cNvPr>
          <p:cNvPicPr>
            <a:picLocks noChangeAspect="1"/>
          </p:cNvPicPr>
          <p:nvPr/>
        </p:nvPicPr>
        <p:blipFill>
          <a:blip r:embed="rId5">
            <a:clrChange>
              <a:clrFrom>
                <a:srgbClr val="F7F7F7"/>
              </a:clrFrom>
              <a:clrTo>
                <a:srgbClr val="F7F7F7">
                  <a:alpha val="0"/>
                </a:srgbClr>
              </a:clrTo>
            </a:clrChange>
          </a:blip>
          <a:stretch>
            <a:fillRect/>
          </a:stretch>
        </p:blipFill>
        <p:spPr>
          <a:xfrm>
            <a:off x="369878" y="4133364"/>
            <a:ext cx="4062314" cy="3408811"/>
          </a:xfrm>
          <a:prstGeom prst="rect">
            <a:avLst/>
          </a:prstGeom>
        </p:spPr>
      </p:pic>
      <p:pic>
        <p:nvPicPr>
          <p:cNvPr id="3" name="Picture 2">
            <a:extLst>
              <a:ext uri="{FF2B5EF4-FFF2-40B4-BE49-F238E27FC236}">
                <a16:creationId xmlns:a16="http://schemas.microsoft.com/office/drawing/2014/main" id="{4583CA6B-5B4D-6B40-9EA5-9E14CBB5059B}"/>
              </a:ext>
            </a:extLst>
          </p:cNvPr>
          <p:cNvPicPr>
            <a:picLocks noChangeAspect="1"/>
          </p:cNvPicPr>
          <p:nvPr/>
        </p:nvPicPr>
        <p:blipFill>
          <a:blip r:embed="rId6"/>
          <a:stretch>
            <a:fillRect/>
          </a:stretch>
        </p:blipFill>
        <p:spPr>
          <a:xfrm>
            <a:off x="1459897" y="8394167"/>
            <a:ext cx="1764565" cy="3440902"/>
          </a:xfrm>
          <a:prstGeom prst="rect">
            <a:avLst/>
          </a:prstGeom>
        </p:spPr>
      </p:pic>
    </p:spTree>
    <p:extLst>
      <p:ext uri="{BB962C8B-B14F-4D97-AF65-F5344CB8AC3E}">
        <p14:creationId xmlns:p14="http://schemas.microsoft.com/office/powerpoint/2010/main" val="202223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34AE57-BBF5-2342-96DF-2824DD784092}"/>
              </a:ext>
            </a:extLst>
          </p:cNvPr>
          <p:cNvSpPr txBox="1">
            <a:spLocks/>
          </p:cNvSpPr>
          <p:nvPr/>
        </p:nvSpPr>
        <p:spPr>
          <a:xfrm>
            <a:off x="0" y="0"/>
            <a:ext cx="24384000" cy="2768600"/>
          </a:xfrm>
          <a:prstGeom prst="rect">
            <a:avLst/>
          </a:prstGeom>
          <a:solidFill>
            <a:srgbClr val="DC1C2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ctr" defTabSz="82550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Arial"/>
                <a:ea typeface="Arial"/>
                <a:cs typeface="Arial"/>
                <a:sym typeface="Helvetica Neue"/>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endParaRPr lang="en-US" sz="10000" b="1" dirty="0"/>
          </a:p>
        </p:txBody>
      </p:sp>
      <p:sp>
        <p:nvSpPr>
          <p:cNvPr id="3" name="Content Placeholder 2">
            <a:extLst>
              <a:ext uri="{FF2B5EF4-FFF2-40B4-BE49-F238E27FC236}">
                <a16:creationId xmlns:a16="http://schemas.microsoft.com/office/drawing/2014/main" id="{E10901E1-07D1-4AE0-926D-8A3EA50F9005}"/>
              </a:ext>
            </a:extLst>
          </p:cNvPr>
          <p:cNvSpPr>
            <a:spLocks noGrp="1"/>
          </p:cNvSpPr>
          <p:nvPr>
            <p:ph sz="half" idx="1"/>
          </p:nvPr>
        </p:nvSpPr>
        <p:spPr>
          <a:xfrm>
            <a:off x="1138332" y="3424023"/>
            <a:ext cx="10363200" cy="9137942"/>
          </a:xfrm>
        </p:spPr>
        <p:txBody>
          <a:bodyPr>
            <a:normAutofit fontScale="92500"/>
          </a:bodyPr>
          <a:lstStyle/>
          <a:p>
            <a:r>
              <a:rPr lang="en-US" b="1" dirty="0"/>
              <a:t>2020 Census will ASK: </a:t>
            </a:r>
          </a:p>
          <a:p>
            <a:pPr marL="685800" lvl="1" indent="-685800" algn="l">
              <a:buFont typeface="Arial" panose="020B0604020202020204" pitchFamily="34" charset="0"/>
              <a:buChar char="•"/>
            </a:pPr>
            <a:endParaRPr lang="en-US" dirty="0"/>
          </a:p>
          <a:p>
            <a:pPr marL="685800" lvl="1" indent="-685800" algn="l">
              <a:buFont typeface="Arial" panose="020B0604020202020204" pitchFamily="34" charset="0"/>
              <a:buChar char="•"/>
            </a:pPr>
            <a:r>
              <a:rPr lang="en-US" dirty="0"/>
              <a:t>How many people are living/staying at your home on April 1, 2020</a:t>
            </a:r>
          </a:p>
          <a:p>
            <a:pPr marL="685800" lvl="1" indent="-685800" algn="l">
              <a:buFont typeface="Arial" panose="020B0604020202020204" pitchFamily="34" charset="0"/>
              <a:buChar char="•"/>
            </a:pPr>
            <a:r>
              <a:rPr lang="en-US" dirty="0"/>
              <a:t>Whether the home is owned or rented </a:t>
            </a:r>
          </a:p>
          <a:p>
            <a:pPr marL="685800" lvl="1" indent="-685800" algn="l">
              <a:buFont typeface="Arial" panose="020B0604020202020204" pitchFamily="34" charset="0"/>
              <a:buChar char="•"/>
            </a:pPr>
            <a:r>
              <a:rPr lang="en-US" dirty="0"/>
              <a:t>For each person in your home, you will be asked to report the: </a:t>
            </a:r>
          </a:p>
          <a:p>
            <a:pPr marL="685800" lvl="2" indent="-685800" algn="l">
              <a:buFont typeface="Arial" panose="020B0604020202020204" pitchFamily="34" charset="0"/>
              <a:buChar char="•"/>
            </a:pPr>
            <a:r>
              <a:rPr lang="en-US" dirty="0"/>
              <a:t>Sex</a:t>
            </a:r>
          </a:p>
          <a:p>
            <a:pPr marL="685800" lvl="2" indent="-685800" algn="l">
              <a:buFont typeface="Arial" panose="020B0604020202020204" pitchFamily="34" charset="0"/>
              <a:buChar char="•"/>
            </a:pPr>
            <a:r>
              <a:rPr lang="en-US" dirty="0"/>
              <a:t>Age </a:t>
            </a:r>
          </a:p>
          <a:p>
            <a:pPr marL="685800" lvl="2" indent="-685800" algn="l">
              <a:buFont typeface="Arial" panose="020B0604020202020204" pitchFamily="34" charset="0"/>
              <a:buChar char="•"/>
            </a:pPr>
            <a:r>
              <a:rPr lang="en-US" dirty="0"/>
              <a:t>Race (including whether of Hispanic, Latino, or Spanish origin</a:t>
            </a:r>
          </a:p>
          <a:p>
            <a:pPr marL="685800" lvl="2" indent="-685800" algn="l">
              <a:buFont typeface="Arial" panose="020B0604020202020204" pitchFamily="34" charset="0"/>
              <a:buChar char="•"/>
            </a:pPr>
            <a:r>
              <a:rPr lang="en-US" dirty="0"/>
              <a:t>Relationship to other household members </a:t>
            </a:r>
          </a:p>
          <a:p>
            <a:endParaRPr lang="en-US" dirty="0"/>
          </a:p>
        </p:txBody>
      </p:sp>
      <p:sp>
        <p:nvSpPr>
          <p:cNvPr id="4" name="Content Placeholder 3">
            <a:extLst>
              <a:ext uri="{FF2B5EF4-FFF2-40B4-BE49-F238E27FC236}">
                <a16:creationId xmlns:a16="http://schemas.microsoft.com/office/drawing/2014/main" id="{B084893D-E116-40BC-AF6B-A7A88A326DFF}"/>
              </a:ext>
            </a:extLst>
          </p:cNvPr>
          <p:cNvSpPr>
            <a:spLocks noGrp="1"/>
          </p:cNvSpPr>
          <p:nvPr>
            <p:ph sz="half" idx="2"/>
          </p:nvPr>
        </p:nvSpPr>
        <p:spPr>
          <a:xfrm>
            <a:off x="12715291" y="3424023"/>
            <a:ext cx="10363200" cy="9137942"/>
          </a:xfrm>
        </p:spPr>
        <p:txBody>
          <a:bodyPr>
            <a:normAutofit fontScale="92500"/>
          </a:bodyPr>
          <a:lstStyle/>
          <a:p>
            <a:r>
              <a:rPr lang="en-US" b="1" dirty="0"/>
              <a:t>2020 Census will NEVER ask for: </a:t>
            </a:r>
          </a:p>
          <a:p>
            <a:pPr marL="685800" lvl="1" indent="-685800" algn="l">
              <a:buFont typeface="Arial" panose="020B0604020202020204" pitchFamily="34" charset="0"/>
              <a:buChar char="•"/>
            </a:pPr>
            <a:endParaRPr lang="en-US" dirty="0"/>
          </a:p>
          <a:p>
            <a:pPr marL="685800" lvl="1" indent="-685800" algn="l">
              <a:buFont typeface="Arial" panose="020B0604020202020204" pitchFamily="34" charset="0"/>
              <a:buChar char="•"/>
            </a:pPr>
            <a:r>
              <a:rPr lang="en-US" dirty="0"/>
              <a:t>Your social security number </a:t>
            </a:r>
          </a:p>
          <a:p>
            <a:pPr marL="685800" lvl="1" indent="-685800" algn="l">
              <a:buFont typeface="Arial" panose="020B0604020202020204" pitchFamily="34" charset="0"/>
              <a:buChar char="•"/>
            </a:pPr>
            <a:r>
              <a:rPr lang="en-US" dirty="0"/>
              <a:t>Money/donations</a:t>
            </a:r>
          </a:p>
          <a:p>
            <a:pPr marL="685800" lvl="1" indent="-685800" algn="l">
              <a:buFont typeface="Arial" panose="020B0604020202020204" pitchFamily="34" charset="0"/>
              <a:buChar char="•"/>
            </a:pPr>
            <a:r>
              <a:rPr lang="en-US" dirty="0"/>
              <a:t>Anything on behalf of a political party </a:t>
            </a:r>
          </a:p>
          <a:p>
            <a:pPr marL="685800" lvl="1" indent="-685800" algn="l">
              <a:buFont typeface="Arial" panose="020B0604020202020204" pitchFamily="34" charset="0"/>
              <a:buChar char="•"/>
            </a:pPr>
            <a:r>
              <a:rPr lang="en-US" dirty="0"/>
              <a:t>Bank/credit card account info</a:t>
            </a:r>
          </a:p>
          <a:p>
            <a:pPr lvl="1"/>
            <a:endParaRPr lang="en-US" dirty="0"/>
          </a:p>
        </p:txBody>
      </p:sp>
      <p:sp>
        <p:nvSpPr>
          <p:cNvPr id="5" name="Title 1">
            <a:extLst>
              <a:ext uri="{FF2B5EF4-FFF2-40B4-BE49-F238E27FC236}">
                <a16:creationId xmlns:a16="http://schemas.microsoft.com/office/drawing/2014/main" id="{BC37448E-A1C5-4479-8E4F-E1CB32BF8428}"/>
              </a:ext>
            </a:extLst>
          </p:cNvPr>
          <p:cNvSpPr txBox="1">
            <a:spLocks/>
          </p:cNvSpPr>
          <p:nvPr/>
        </p:nvSpPr>
        <p:spPr bwMode="auto">
          <a:xfrm>
            <a:off x="0" y="0"/>
            <a:ext cx="24384000" cy="2768600"/>
          </a:xfrm>
          <a:prstGeom prst="rect">
            <a:avLst/>
          </a:prstGeom>
          <a:solidFill>
            <a:srgbClr val="01783D"/>
          </a:solidFill>
          <a:ln>
            <a:noFill/>
          </a:ln>
        </p:spPr>
        <p:txBody>
          <a:bodyPr vert="horz" wrap="square" lIns="182880" tIns="91440" rIns="182880" bIns="9144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8800" b="1" dirty="0">
                <a:solidFill>
                  <a:schemeClr val="bg1"/>
                </a:solidFill>
                <a:latin typeface="+mn-lt"/>
              </a:rPr>
              <a:t>Questions Asked</a:t>
            </a:r>
          </a:p>
        </p:txBody>
      </p:sp>
      <p:cxnSp>
        <p:nvCxnSpPr>
          <p:cNvPr id="7" name="Straight Connector 6">
            <a:extLst>
              <a:ext uri="{FF2B5EF4-FFF2-40B4-BE49-F238E27FC236}">
                <a16:creationId xmlns:a16="http://schemas.microsoft.com/office/drawing/2014/main" id="{81036839-9279-404C-BCC1-D2869AEE16B6}"/>
              </a:ext>
            </a:extLst>
          </p:cNvPr>
          <p:cNvCxnSpPr/>
          <p:nvPr/>
        </p:nvCxnSpPr>
        <p:spPr>
          <a:xfrm>
            <a:off x="12192000" y="3424023"/>
            <a:ext cx="0" cy="9573208"/>
          </a:xfrm>
          <a:prstGeom prst="line">
            <a:avLst/>
          </a:prstGeom>
          <a:noFill/>
          <a:ln w="57150" cap="flat">
            <a:solidFill>
              <a:schemeClr val="tx1">
                <a:alpha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2345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24F88D-ED3B-3446-9720-EF7F1D632ED7}"/>
              </a:ext>
            </a:extLst>
          </p:cNvPr>
          <p:cNvSpPr txBox="1">
            <a:spLocks/>
          </p:cNvSpPr>
          <p:nvPr/>
        </p:nvSpPr>
        <p:spPr bwMode="auto">
          <a:xfrm>
            <a:off x="0" y="0"/>
            <a:ext cx="24384000" cy="2770553"/>
          </a:xfrm>
          <a:prstGeom prst="rect">
            <a:avLst/>
          </a:prstGeom>
          <a:solidFill>
            <a:srgbClr val="01783D"/>
          </a:solidFill>
          <a:ln>
            <a:noFill/>
          </a:ln>
        </p:spPr>
        <p:txBody>
          <a:bodyPr vert="horz" wrap="square" lIns="182880" tIns="91440" rIns="182880" bIns="9144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9600" b="1" dirty="0">
                <a:solidFill>
                  <a:schemeClr val="bg1"/>
                </a:solidFill>
              </a:rPr>
              <a:t>Colorado Has a Lot to Lose</a:t>
            </a:r>
            <a:endParaRPr lang="en-US" sz="8800" b="1" dirty="0">
              <a:solidFill>
                <a:schemeClr val="bg1"/>
              </a:solidFill>
              <a:latin typeface="+mn-lt"/>
            </a:endParaRPr>
          </a:p>
        </p:txBody>
      </p:sp>
      <p:pic>
        <p:nvPicPr>
          <p:cNvPr id="6" name="Picture 5">
            <a:extLst>
              <a:ext uri="{FF2B5EF4-FFF2-40B4-BE49-F238E27FC236}">
                <a16:creationId xmlns:a16="http://schemas.microsoft.com/office/drawing/2014/main" id="{040D184C-1523-0744-BDAD-E5EE23211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65" y="3022856"/>
            <a:ext cx="20758111" cy="10350244"/>
          </a:xfrm>
          <a:prstGeom prst="rect">
            <a:avLst/>
          </a:prstGeom>
        </p:spPr>
      </p:pic>
      <p:sp>
        <p:nvSpPr>
          <p:cNvPr id="7" name="TextBox 6">
            <a:extLst>
              <a:ext uri="{FF2B5EF4-FFF2-40B4-BE49-F238E27FC236}">
                <a16:creationId xmlns:a16="http://schemas.microsoft.com/office/drawing/2014/main" id="{E7A653F7-6546-A843-B496-9C24D2C02D95}"/>
              </a:ext>
            </a:extLst>
          </p:cNvPr>
          <p:cNvSpPr txBox="1"/>
          <p:nvPr/>
        </p:nvSpPr>
        <p:spPr>
          <a:xfrm>
            <a:off x="21017776" y="5404267"/>
            <a:ext cx="2985870"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normalizeH="0" baseline="0" dirty="0">
                <a:uFillTx/>
                <a:latin typeface="Arial"/>
                <a:ea typeface="Helvetica Neue UltraLight"/>
                <a:cs typeface="Arial"/>
                <a:sym typeface="Helvetica Neue UltraLight"/>
              </a:rPr>
              <a:t>= $3,300</a:t>
            </a:r>
            <a:r>
              <a:rPr kumimoji="0" lang="en-US" sz="4000" b="1" i="0" u="none" strike="noStrike" normalizeH="0" dirty="0">
                <a:uFillTx/>
                <a:latin typeface="Arial"/>
                <a:ea typeface="Helvetica Neue UltraLight"/>
                <a:cs typeface="Arial"/>
                <a:sym typeface="Helvetica Neue UltraLight"/>
              </a:rPr>
              <a:t> per person, per year x10 years</a:t>
            </a:r>
            <a:endParaRPr kumimoji="0" lang="en-US" sz="4000" b="1" i="0" u="none" strike="noStrike" normalizeH="0" baseline="0" dirty="0">
              <a:uFillTx/>
              <a:latin typeface="Arial"/>
              <a:ea typeface="Helvetica Neue UltraLight"/>
              <a:cs typeface="Arial"/>
              <a:sym typeface="Helvetica Neue UltraLight"/>
            </a:endParaRPr>
          </a:p>
        </p:txBody>
      </p:sp>
      <p:sp>
        <p:nvSpPr>
          <p:cNvPr id="5" name="Notched Right Arrow 4">
            <a:extLst>
              <a:ext uri="{FF2B5EF4-FFF2-40B4-BE49-F238E27FC236}">
                <a16:creationId xmlns:a16="http://schemas.microsoft.com/office/drawing/2014/main" id="{2FEA865E-6167-3044-9104-5153D9B74163}"/>
              </a:ext>
            </a:extLst>
          </p:cNvPr>
          <p:cNvSpPr/>
          <p:nvPr/>
        </p:nvSpPr>
        <p:spPr>
          <a:xfrm>
            <a:off x="16194505" y="5151964"/>
            <a:ext cx="5082936" cy="1165256"/>
          </a:xfrm>
          <a:prstGeom prst="notchedRightArrow">
            <a:avLst/>
          </a:prstGeom>
          <a:solidFill>
            <a:srgbClr val="DC1C2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endParaRPr>
          </a:p>
        </p:txBody>
      </p:sp>
    </p:spTree>
    <p:extLst>
      <p:ext uri="{BB962C8B-B14F-4D97-AF65-F5344CB8AC3E}">
        <p14:creationId xmlns:p14="http://schemas.microsoft.com/office/powerpoint/2010/main" val="421471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B49B-FDB2-4D41-AC63-0D91D7DB1602}"/>
              </a:ext>
            </a:extLst>
          </p:cNvPr>
          <p:cNvSpPr>
            <a:spLocks noGrp="1"/>
          </p:cNvSpPr>
          <p:nvPr>
            <p:ph type="title"/>
          </p:nvPr>
        </p:nvSpPr>
        <p:spPr>
          <a:xfrm>
            <a:off x="0" y="0"/>
            <a:ext cx="24384000" cy="3163330"/>
          </a:xfrm>
          <a:solidFill>
            <a:srgbClr val="01783C"/>
          </a:solidFill>
        </p:spPr>
        <p:txBody>
          <a:bodyPr/>
          <a:lstStyle/>
          <a:p>
            <a:r>
              <a:rPr lang="en-US" sz="10000" dirty="0"/>
              <a:t>Political Gain for Colorado</a:t>
            </a:r>
          </a:p>
        </p:txBody>
      </p:sp>
      <p:pic>
        <p:nvPicPr>
          <p:cNvPr id="5" name="Picture 4" descr="Screen Shot 2019-03-29 at 12.35.24.png">
            <a:extLst>
              <a:ext uri="{FF2B5EF4-FFF2-40B4-BE49-F238E27FC236}">
                <a16:creationId xmlns:a16="http://schemas.microsoft.com/office/drawing/2014/main" id="{FBF1B764-E746-2141-9C0B-117F47455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518" y="3285508"/>
            <a:ext cx="16112963" cy="10430492"/>
          </a:xfrm>
          <a:prstGeom prst="rect">
            <a:avLst/>
          </a:prstGeom>
        </p:spPr>
      </p:pic>
    </p:spTree>
    <p:extLst>
      <p:ext uri="{BB962C8B-B14F-4D97-AF65-F5344CB8AC3E}">
        <p14:creationId xmlns:p14="http://schemas.microsoft.com/office/powerpoint/2010/main" val="4029703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8">
  <a:themeElements>
    <a:clrScheme name="BasicSlides_blue">
      <a:dk1>
        <a:srgbClr val="262E31"/>
      </a:dk1>
      <a:lt1>
        <a:srgbClr val="FFFFFF"/>
      </a:lt1>
      <a:dk2>
        <a:srgbClr val="262E31"/>
      </a:dk2>
      <a:lt2>
        <a:srgbClr val="FFFFFF"/>
      </a:lt2>
      <a:accent1>
        <a:srgbClr val="1E63B8"/>
      </a:accent1>
      <a:accent2>
        <a:srgbClr val="3D72A3"/>
      </a:accent2>
      <a:accent3>
        <a:srgbClr val="93AFCA"/>
      </a:accent3>
      <a:accent4>
        <a:srgbClr val="D7DEE4"/>
      </a:accent4>
      <a:accent5>
        <a:srgbClr val="575C67"/>
      </a:accent5>
      <a:accent6>
        <a:srgbClr val="3D7FD5"/>
      </a:accent6>
      <a:hlink>
        <a:srgbClr val="262E31"/>
      </a:hlink>
      <a:folHlink>
        <a:srgbClr val="575C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22257</TotalTime>
  <Words>1187</Words>
  <Application>Microsoft Office PowerPoint</Application>
  <PresentationFormat>Custom</PresentationFormat>
  <Paragraphs>185</Paragraphs>
  <Slides>17</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(Body)</vt:lpstr>
      <vt:lpstr>Helvetica Neue</vt:lpstr>
      <vt:lpstr>Helvetica Neue UltraLight</vt:lpstr>
      <vt:lpstr>New_Template8</vt:lpstr>
      <vt:lpstr>Document</vt:lpstr>
      <vt:lpstr>PowerPoint Presentation</vt:lpstr>
      <vt:lpstr>Council for a Strong America ReadyNation</vt:lpstr>
      <vt:lpstr> </vt:lpstr>
      <vt:lpstr>Confidentiality</vt:lpstr>
      <vt:lpstr>How You Will Be Counted</vt:lpstr>
      <vt:lpstr>PowerPoint Presentation</vt:lpstr>
      <vt:lpstr>PowerPoint Presentation</vt:lpstr>
      <vt:lpstr>PowerPoint Presentation</vt:lpstr>
      <vt:lpstr>Political Gain for Colorado</vt:lpstr>
      <vt:lpstr>Hard-to-Count Population</vt:lpstr>
      <vt:lpstr>Hard-to-Count by Pro-15 County</vt:lpstr>
      <vt:lpstr>2020 Census Timeline  Census Day - April 1st</vt:lpstr>
      <vt:lpstr>Census Timeline</vt:lpstr>
      <vt:lpstr>Ways to Engage</vt:lpstr>
      <vt:lpstr>External Engagement</vt:lpstr>
      <vt:lpstr>Internal Engagement</vt:lpstr>
      <vt:lpstr>Utilizing Existing Census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Cathy Shull</cp:lastModifiedBy>
  <cp:revision>258</cp:revision>
  <cp:lastPrinted>2019-10-23T19:18:24Z</cp:lastPrinted>
  <dcterms:modified xsi:type="dcterms:W3CDTF">2020-03-16T16:05:05Z</dcterms:modified>
</cp:coreProperties>
</file>