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60" r:id="rId2"/>
    <p:sldMasterId id="2147483671" r:id="rId3"/>
  </p:sldMasterIdLst>
  <p:notesMasterIdLst>
    <p:notesMasterId r:id="rId17"/>
  </p:notesMasterIdLst>
  <p:sldIdLst>
    <p:sldId id="273" r:id="rId4"/>
    <p:sldId id="257" r:id="rId5"/>
    <p:sldId id="260" r:id="rId6"/>
    <p:sldId id="274" r:id="rId7"/>
    <p:sldId id="261" r:id="rId8"/>
    <p:sldId id="262" r:id="rId9"/>
    <p:sldId id="275" r:id="rId10"/>
    <p:sldId id="276" r:id="rId11"/>
    <p:sldId id="263" r:id="rId12"/>
    <p:sldId id="265" r:id="rId13"/>
    <p:sldId id="269" r:id="rId14"/>
    <p:sldId id="270"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373"/>
    <a:srgbClr val="484E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p:scale>
          <a:sx n="95" d="100"/>
          <a:sy n="95" d="100"/>
        </p:scale>
        <p:origin x="-1080" y="101"/>
      </p:cViewPr>
      <p:guideLst>
        <p:guide orient="horz" pos="2169"/>
        <p:guide pos="1064"/>
        <p:guide pos="283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n-US" dirty="0" smtClean="0">
                <a:solidFill>
                  <a:schemeClr val="accent6"/>
                </a:solidFill>
              </a:rPr>
              <a:t>Labor</a:t>
            </a:r>
            <a:r>
              <a:rPr lang="en-US" baseline="0" dirty="0" smtClean="0">
                <a:solidFill>
                  <a:schemeClr val="accent6"/>
                </a:solidFill>
              </a:rPr>
              <a:t> Utilization Fort Collins-Loveland MSA</a:t>
            </a:r>
            <a:endParaRPr lang="en-US" dirty="0">
              <a:solidFill>
                <a:schemeClr val="accent6"/>
              </a:solidFill>
            </a:endParaRPr>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bar"/>
        <c:grouping val="clustered"/>
        <c:varyColors val="0"/>
        <c:ser>
          <c:idx val="0"/>
          <c:order val="0"/>
          <c:tx>
            <c:strRef>
              <c:f>Sheet1!$B$1</c:f>
              <c:strCache>
                <c:ptCount val="1"/>
                <c:pt idx="0">
                  <c:v>All Available Workers</c:v>
                </c:pt>
              </c:strCache>
            </c:strRef>
          </c:tx>
          <c:spPr>
            <a:solidFill>
              <a:schemeClr val="accent6">
                <a:lumMod val="75000"/>
              </a:schemeClr>
            </a:solidFill>
          </c:spPr>
          <c:invertIfNegative val="0"/>
          <c:dLbls>
            <c:dLbl>
              <c:idx val="1"/>
              <c:layout>
                <c:manualLayout>
                  <c:x val="1.3468013468013467E-2"/>
                  <c:y val="2.2518975668581968E-3"/>
                </c:manualLayout>
              </c:layout>
              <c:showLegendKey val="0"/>
              <c:showVal val="1"/>
              <c:showCatName val="0"/>
              <c:showSerName val="0"/>
              <c:showPercent val="0"/>
              <c:showBubbleSize val="0"/>
            </c:dLbl>
            <c:spPr>
              <a:solidFill>
                <a:schemeClr val="accent6">
                  <a:lumMod val="75000"/>
                </a:schemeClr>
              </a:solidFill>
            </c:spPr>
            <c:showLegendKey val="0"/>
            <c:showVal val="1"/>
            <c:showCatName val="0"/>
            <c:showSerName val="0"/>
            <c:showPercent val="0"/>
            <c:showBubbleSize val="0"/>
            <c:showLeaderLines val="0"/>
          </c:dLbls>
          <c:cat>
            <c:strRef>
              <c:f>Sheet1!$A$2:$A$3</c:f>
              <c:strCache>
                <c:ptCount val="2"/>
                <c:pt idx="0">
                  <c:v>Jobs Requiring a Bachelors Degree</c:v>
                </c:pt>
                <c:pt idx="1">
                  <c:v>Total Employment</c:v>
                </c:pt>
              </c:strCache>
            </c:strRef>
          </c:cat>
          <c:val>
            <c:numRef>
              <c:f>Sheet1!$B$2:$B$3</c:f>
              <c:numCache>
                <c:formatCode>0%</c:formatCode>
                <c:ptCount val="2"/>
                <c:pt idx="0">
                  <c:v>0.45</c:v>
                </c:pt>
                <c:pt idx="1">
                  <c:v>1</c:v>
                </c:pt>
              </c:numCache>
            </c:numRef>
          </c:val>
        </c:ser>
        <c:ser>
          <c:idx val="1"/>
          <c:order val="1"/>
          <c:tx>
            <c:strRef>
              <c:f>Sheet1!$C$1</c:f>
              <c:strCache>
                <c:ptCount val="1"/>
                <c:pt idx="0">
                  <c:v>All Available Jobs</c:v>
                </c:pt>
              </c:strCache>
            </c:strRef>
          </c:tx>
          <c:spPr>
            <a:solidFill>
              <a:schemeClr val="accent6"/>
            </a:solidFill>
          </c:spPr>
          <c:invertIfNegative val="0"/>
          <c:dLbls>
            <c:dLbl>
              <c:idx val="1"/>
              <c:layout>
                <c:manualLayout>
                  <c:x val="1.8518518518518517E-2"/>
                  <c:y val="4.5045045045045045E-3"/>
                </c:manualLayout>
              </c:layout>
              <c:showLegendKey val="0"/>
              <c:showVal val="1"/>
              <c:showCatName val="0"/>
              <c:showSerName val="0"/>
              <c:showPercent val="0"/>
              <c:showBubbleSize val="0"/>
            </c:dLbl>
            <c:spPr>
              <a:solidFill>
                <a:schemeClr val="accent6">
                  <a:lumMod val="60000"/>
                  <a:lumOff val="40000"/>
                </a:schemeClr>
              </a:solidFill>
            </c:spPr>
            <c:showLegendKey val="0"/>
            <c:showVal val="1"/>
            <c:showCatName val="0"/>
            <c:showSerName val="0"/>
            <c:showPercent val="0"/>
            <c:showBubbleSize val="0"/>
            <c:showLeaderLines val="0"/>
          </c:dLbls>
          <c:cat>
            <c:strRef>
              <c:f>Sheet1!$A$2:$A$3</c:f>
              <c:strCache>
                <c:ptCount val="2"/>
                <c:pt idx="0">
                  <c:v>Jobs Requiring a Bachelors Degree</c:v>
                </c:pt>
                <c:pt idx="1">
                  <c:v>Total Employment</c:v>
                </c:pt>
              </c:strCache>
            </c:strRef>
          </c:cat>
          <c:val>
            <c:numRef>
              <c:f>Sheet1!$C$2:$C$3</c:f>
              <c:numCache>
                <c:formatCode>0%</c:formatCode>
                <c:ptCount val="2"/>
                <c:pt idx="0">
                  <c:v>0.24</c:v>
                </c:pt>
                <c:pt idx="1">
                  <c:v>0.98</c:v>
                </c:pt>
              </c:numCache>
            </c:numRef>
          </c:val>
        </c:ser>
        <c:dLbls>
          <c:showLegendKey val="0"/>
          <c:showVal val="0"/>
          <c:showCatName val="0"/>
          <c:showSerName val="0"/>
          <c:showPercent val="0"/>
          <c:showBubbleSize val="0"/>
        </c:dLbls>
        <c:gapWidth val="150"/>
        <c:shape val="box"/>
        <c:axId val="125396096"/>
        <c:axId val="125397632"/>
        <c:axId val="0"/>
      </c:bar3DChart>
      <c:catAx>
        <c:axId val="125396096"/>
        <c:scaling>
          <c:orientation val="minMax"/>
        </c:scaling>
        <c:delete val="0"/>
        <c:axPos val="l"/>
        <c:majorTickMark val="none"/>
        <c:minorTickMark val="none"/>
        <c:tickLblPos val="nextTo"/>
        <c:crossAx val="125397632"/>
        <c:crosses val="autoZero"/>
        <c:auto val="1"/>
        <c:lblAlgn val="ctr"/>
        <c:lblOffset val="100"/>
        <c:noMultiLvlLbl val="0"/>
      </c:catAx>
      <c:valAx>
        <c:axId val="125397632"/>
        <c:scaling>
          <c:orientation val="minMax"/>
        </c:scaling>
        <c:delete val="0"/>
        <c:axPos val="b"/>
        <c:majorGridlines/>
        <c:numFmt formatCode="0%" sourceLinked="1"/>
        <c:majorTickMark val="none"/>
        <c:minorTickMark val="none"/>
        <c:tickLblPos val="nextTo"/>
        <c:crossAx val="12539609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Workforce with Bachelor's Degree</c:v>
                </c:pt>
              </c:strCache>
            </c:strRef>
          </c:tx>
          <c:spPr>
            <a:solidFill>
              <a:schemeClr val="accent6">
                <a:lumMod val="75000"/>
              </a:schemeClr>
            </a:solidFill>
            <a:ln>
              <a:solidFill>
                <a:schemeClr val="accent6">
                  <a:lumMod val="75000"/>
                </a:schemeClr>
              </a:solidFill>
            </a:ln>
          </c:spPr>
          <c:invertIfNegative val="0"/>
          <c:cat>
            <c:strRef>
              <c:f>Sheet1!$A$2</c:f>
              <c:strCache>
                <c:ptCount val="1"/>
                <c:pt idx="0">
                  <c:v>Labor Utilization</c:v>
                </c:pt>
              </c:strCache>
            </c:strRef>
          </c:cat>
          <c:val>
            <c:numRef>
              <c:f>Sheet1!$B$2</c:f>
              <c:numCache>
                <c:formatCode>0%</c:formatCode>
                <c:ptCount val="1"/>
                <c:pt idx="0">
                  <c:v>0.45</c:v>
                </c:pt>
              </c:numCache>
            </c:numRef>
          </c:val>
        </c:ser>
        <c:ser>
          <c:idx val="1"/>
          <c:order val="1"/>
          <c:tx>
            <c:strRef>
              <c:f>Sheet1!$C$1</c:f>
              <c:strCache>
                <c:ptCount val="1"/>
                <c:pt idx="0">
                  <c:v>Jobs Requiring Bachelor's Degree</c:v>
                </c:pt>
              </c:strCache>
            </c:strRef>
          </c:tx>
          <c:spPr>
            <a:solidFill>
              <a:schemeClr val="accent6"/>
            </a:solidFill>
          </c:spPr>
          <c:invertIfNegative val="0"/>
          <c:cat>
            <c:strRef>
              <c:f>Sheet1!$A$2</c:f>
              <c:strCache>
                <c:ptCount val="1"/>
                <c:pt idx="0">
                  <c:v>Labor Utilization</c:v>
                </c:pt>
              </c:strCache>
            </c:strRef>
          </c:cat>
          <c:val>
            <c:numRef>
              <c:f>Sheet1!$C$2</c:f>
              <c:numCache>
                <c:formatCode>0%</c:formatCode>
                <c:ptCount val="1"/>
                <c:pt idx="0">
                  <c:v>0.24</c:v>
                </c:pt>
              </c:numCache>
            </c:numRef>
          </c:val>
        </c:ser>
        <c:dLbls>
          <c:showLegendKey val="0"/>
          <c:showVal val="0"/>
          <c:showCatName val="0"/>
          <c:showSerName val="0"/>
          <c:showPercent val="0"/>
          <c:showBubbleSize val="0"/>
        </c:dLbls>
        <c:gapWidth val="150"/>
        <c:axId val="132718592"/>
        <c:axId val="132720128"/>
      </c:barChart>
      <c:catAx>
        <c:axId val="132718592"/>
        <c:scaling>
          <c:orientation val="minMax"/>
        </c:scaling>
        <c:delete val="0"/>
        <c:axPos val="b"/>
        <c:majorTickMark val="out"/>
        <c:minorTickMark val="none"/>
        <c:tickLblPos val="nextTo"/>
        <c:crossAx val="132720128"/>
        <c:crosses val="autoZero"/>
        <c:auto val="1"/>
        <c:lblAlgn val="ctr"/>
        <c:lblOffset val="100"/>
        <c:noMultiLvlLbl val="0"/>
      </c:catAx>
      <c:valAx>
        <c:axId val="132720128"/>
        <c:scaling>
          <c:orientation val="minMax"/>
        </c:scaling>
        <c:delete val="0"/>
        <c:axPos val="l"/>
        <c:majorGridlines/>
        <c:numFmt formatCode="0%" sourceLinked="1"/>
        <c:majorTickMark val="out"/>
        <c:minorTickMark val="none"/>
        <c:tickLblPos val="nextTo"/>
        <c:crossAx val="132718592"/>
        <c:crosses val="autoZero"/>
        <c:crossBetween val="between"/>
      </c:valAx>
    </c:plotArea>
    <c:legend>
      <c:legendPos val="r"/>
      <c:layout/>
      <c:overlay val="0"/>
    </c:legend>
    <c:plotVisOnly val="1"/>
    <c:dispBlanksAs val="gap"/>
    <c:showDLblsOverMax val="0"/>
  </c:chart>
  <c:spPr>
    <a:effectLst>
      <a:outerShdw blurRad="50800" dist="38100" dir="2700000" algn="tl" rotWithShape="0">
        <a:prstClr val="black">
          <a:alpha val="40000"/>
        </a:prstClr>
      </a:outerShdw>
    </a:effectLst>
  </c:spPr>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258AFA-E652-4F3F-9FC5-B93E00361D63}" type="doc">
      <dgm:prSet loTypeId="urn:microsoft.com/office/officeart/2005/8/layout/funnel1" loCatId="relationship" qsTypeId="urn:microsoft.com/office/officeart/2005/8/quickstyle/simple1" qsCatId="simple" csTypeId="urn:microsoft.com/office/officeart/2005/8/colors/colorful2" csCatId="colorful" phldr="1"/>
      <dgm:spPr/>
      <dgm:t>
        <a:bodyPr/>
        <a:lstStyle/>
        <a:p>
          <a:endParaRPr lang="en-US"/>
        </a:p>
      </dgm:t>
    </dgm:pt>
    <dgm:pt modelId="{7B1E96F8-6A23-4D59-94D6-85B197E9DDD2}">
      <dgm:prSet phldrT="[Text]"/>
      <dgm:spPr/>
      <dgm:t>
        <a:bodyPr/>
        <a:lstStyle/>
        <a:p>
          <a:r>
            <a:rPr lang="en-US" dirty="0" smtClean="0">
              <a:solidFill>
                <a:schemeClr val="tx1"/>
              </a:solidFill>
              <a:effectLst/>
            </a:rPr>
            <a:t>Low Unemployment</a:t>
          </a:r>
          <a:endParaRPr lang="en-US" dirty="0">
            <a:solidFill>
              <a:schemeClr val="tx1"/>
            </a:solidFill>
            <a:effectLst/>
          </a:endParaRPr>
        </a:p>
      </dgm:t>
    </dgm:pt>
    <dgm:pt modelId="{6D688B13-F150-4406-89D8-EB38FACF4CA3}" type="parTrans" cxnId="{9C132353-1253-4BE7-A046-1EC6082D9D38}">
      <dgm:prSet/>
      <dgm:spPr/>
      <dgm:t>
        <a:bodyPr/>
        <a:lstStyle/>
        <a:p>
          <a:endParaRPr lang="en-US"/>
        </a:p>
      </dgm:t>
    </dgm:pt>
    <dgm:pt modelId="{2387E26E-86DB-4EAB-ABEE-A5C6A09E8CFE}" type="sibTrans" cxnId="{9C132353-1253-4BE7-A046-1EC6082D9D38}">
      <dgm:prSet/>
      <dgm:spPr/>
      <dgm:t>
        <a:bodyPr/>
        <a:lstStyle/>
        <a:p>
          <a:endParaRPr lang="en-US"/>
        </a:p>
      </dgm:t>
    </dgm:pt>
    <dgm:pt modelId="{1D48ABDC-1241-4C59-8C91-76655A4A7051}">
      <dgm:prSet phldrT="[Text]"/>
      <dgm:spPr/>
      <dgm:t>
        <a:bodyPr/>
        <a:lstStyle/>
        <a:p>
          <a:r>
            <a:rPr lang="en-US" dirty="0" smtClean="0">
              <a:solidFill>
                <a:schemeClr val="tx1"/>
              </a:solidFill>
            </a:rPr>
            <a:t>Housing Costs</a:t>
          </a:r>
          <a:endParaRPr lang="en-US" dirty="0">
            <a:solidFill>
              <a:schemeClr val="tx1"/>
            </a:solidFill>
          </a:endParaRPr>
        </a:p>
      </dgm:t>
    </dgm:pt>
    <dgm:pt modelId="{B73DC38E-2905-4EA5-8425-2AE96F007F7B}" type="parTrans" cxnId="{EC29BCD6-10EC-4781-A5B9-6F3BB1FD35DA}">
      <dgm:prSet/>
      <dgm:spPr/>
      <dgm:t>
        <a:bodyPr/>
        <a:lstStyle/>
        <a:p>
          <a:endParaRPr lang="en-US"/>
        </a:p>
      </dgm:t>
    </dgm:pt>
    <dgm:pt modelId="{E9788546-29E6-4A45-A2BE-F63545D66ED4}" type="sibTrans" cxnId="{EC29BCD6-10EC-4781-A5B9-6F3BB1FD35DA}">
      <dgm:prSet/>
      <dgm:spPr/>
      <dgm:t>
        <a:bodyPr/>
        <a:lstStyle/>
        <a:p>
          <a:endParaRPr lang="en-US"/>
        </a:p>
      </dgm:t>
    </dgm:pt>
    <dgm:pt modelId="{F4827D3A-D397-45FA-8C2E-07F3555E06EA}">
      <dgm:prSet phldrT="[Text]"/>
      <dgm:spPr/>
      <dgm:t>
        <a:bodyPr/>
        <a:lstStyle/>
        <a:p>
          <a:r>
            <a:rPr lang="en-US" b="1" dirty="0" smtClean="0">
              <a:solidFill>
                <a:schemeClr val="tx1"/>
              </a:solidFill>
            </a:rPr>
            <a:t>Costs of Doing Business</a:t>
          </a:r>
          <a:endParaRPr lang="en-US" b="1" dirty="0">
            <a:solidFill>
              <a:schemeClr val="tx1"/>
            </a:solidFill>
          </a:endParaRPr>
        </a:p>
      </dgm:t>
    </dgm:pt>
    <dgm:pt modelId="{0F2D91E5-14BD-4DBC-9354-61C7920A8CE9}" type="parTrans" cxnId="{9F999220-B66E-49F1-8095-4784DA45BDB6}">
      <dgm:prSet/>
      <dgm:spPr/>
      <dgm:t>
        <a:bodyPr/>
        <a:lstStyle/>
        <a:p>
          <a:endParaRPr lang="en-US"/>
        </a:p>
      </dgm:t>
    </dgm:pt>
    <dgm:pt modelId="{F8DDD384-CE92-4FD4-82E1-95A0B6A50194}" type="sibTrans" cxnId="{9F999220-B66E-49F1-8095-4784DA45BDB6}">
      <dgm:prSet/>
      <dgm:spPr/>
      <dgm:t>
        <a:bodyPr/>
        <a:lstStyle/>
        <a:p>
          <a:endParaRPr lang="en-US"/>
        </a:p>
      </dgm:t>
    </dgm:pt>
    <dgm:pt modelId="{7BD7A993-6379-4828-9166-A0F3F3192B80}">
      <dgm:prSet phldrT="[Text]"/>
      <dgm:spPr/>
      <dgm:t>
        <a:bodyPr/>
        <a:lstStyle/>
        <a:p>
          <a:r>
            <a:rPr lang="en-US" dirty="0" smtClean="0">
              <a:solidFill>
                <a:schemeClr val="accent6"/>
              </a:solidFill>
            </a:rPr>
            <a:t>Relocation Decision</a:t>
          </a:r>
          <a:endParaRPr lang="en-US" dirty="0">
            <a:solidFill>
              <a:schemeClr val="accent6"/>
            </a:solidFill>
          </a:endParaRPr>
        </a:p>
      </dgm:t>
    </dgm:pt>
    <dgm:pt modelId="{6FCF11A4-2FC1-4546-9EFC-0E8B36E69A40}" type="parTrans" cxnId="{96FC63D7-96CA-4393-8578-FF56EEE174FD}">
      <dgm:prSet/>
      <dgm:spPr/>
      <dgm:t>
        <a:bodyPr/>
        <a:lstStyle/>
        <a:p>
          <a:endParaRPr lang="en-US"/>
        </a:p>
      </dgm:t>
    </dgm:pt>
    <dgm:pt modelId="{61287FF2-1B9A-4559-8F2E-1D455A529E5A}" type="sibTrans" cxnId="{96FC63D7-96CA-4393-8578-FF56EEE174FD}">
      <dgm:prSet/>
      <dgm:spPr/>
      <dgm:t>
        <a:bodyPr/>
        <a:lstStyle/>
        <a:p>
          <a:endParaRPr lang="en-US"/>
        </a:p>
      </dgm:t>
    </dgm:pt>
    <dgm:pt modelId="{470E8B9F-7CA8-4F5A-A09E-210706D07979}" type="pres">
      <dgm:prSet presAssocID="{F5258AFA-E652-4F3F-9FC5-B93E00361D63}" presName="Name0" presStyleCnt="0">
        <dgm:presLayoutVars>
          <dgm:chMax val="4"/>
          <dgm:resizeHandles val="exact"/>
        </dgm:presLayoutVars>
      </dgm:prSet>
      <dgm:spPr/>
      <dgm:t>
        <a:bodyPr/>
        <a:lstStyle/>
        <a:p>
          <a:endParaRPr lang="en-US"/>
        </a:p>
      </dgm:t>
    </dgm:pt>
    <dgm:pt modelId="{542823C6-65B7-4F2B-AF27-C639B5CBBFC2}" type="pres">
      <dgm:prSet presAssocID="{F5258AFA-E652-4F3F-9FC5-B93E00361D63}" presName="ellipse" presStyleLbl="trBgShp" presStyleIdx="0" presStyleCnt="1"/>
      <dgm:spPr/>
    </dgm:pt>
    <dgm:pt modelId="{649EBE98-2CCE-4935-8E95-954612E60BE1}" type="pres">
      <dgm:prSet presAssocID="{F5258AFA-E652-4F3F-9FC5-B93E00361D63}" presName="arrow1" presStyleLbl="fgShp" presStyleIdx="0" presStyleCnt="1"/>
      <dgm:spPr/>
    </dgm:pt>
    <dgm:pt modelId="{852D6B7D-29E9-4463-BB4A-D3E103AED752}" type="pres">
      <dgm:prSet presAssocID="{F5258AFA-E652-4F3F-9FC5-B93E00361D63}" presName="rectangle" presStyleLbl="revTx" presStyleIdx="0" presStyleCnt="1">
        <dgm:presLayoutVars>
          <dgm:bulletEnabled val="1"/>
        </dgm:presLayoutVars>
      </dgm:prSet>
      <dgm:spPr/>
      <dgm:t>
        <a:bodyPr/>
        <a:lstStyle/>
        <a:p>
          <a:endParaRPr lang="en-US"/>
        </a:p>
      </dgm:t>
    </dgm:pt>
    <dgm:pt modelId="{2C3525CC-9964-403F-9420-336BE836EBF8}" type="pres">
      <dgm:prSet presAssocID="{1D48ABDC-1241-4C59-8C91-76655A4A7051}" presName="item1" presStyleLbl="node1" presStyleIdx="0" presStyleCnt="3">
        <dgm:presLayoutVars>
          <dgm:bulletEnabled val="1"/>
        </dgm:presLayoutVars>
      </dgm:prSet>
      <dgm:spPr/>
      <dgm:t>
        <a:bodyPr/>
        <a:lstStyle/>
        <a:p>
          <a:endParaRPr lang="en-US"/>
        </a:p>
      </dgm:t>
    </dgm:pt>
    <dgm:pt modelId="{47C7B944-A743-4C41-B6DA-CA7FBA82158B}" type="pres">
      <dgm:prSet presAssocID="{F4827D3A-D397-45FA-8C2E-07F3555E06EA}" presName="item2" presStyleLbl="node1" presStyleIdx="1" presStyleCnt="3">
        <dgm:presLayoutVars>
          <dgm:bulletEnabled val="1"/>
        </dgm:presLayoutVars>
      </dgm:prSet>
      <dgm:spPr/>
      <dgm:t>
        <a:bodyPr/>
        <a:lstStyle/>
        <a:p>
          <a:endParaRPr lang="en-US"/>
        </a:p>
      </dgm:t>
    </dgm:pt>
    <dgm:pt modelId="{1F68B8AE-A96B-42C7-BBD7-69CEBA5D58A0}" type="pres">
      <dgm:prSet presAssocID="{7BD7A993-6379-4828-9166-A0F3F3192B80}" presName="item3" presStyleLbl="node1" presStyleIdx="2" presStyleCnt="3">
        <dgm:presLayoutVars>
          <dgm:bulletEnabled val="1"/>
        </dgm:presLayoutVars>
      </dgm:prSet>
      <dgm:spPr/>
      <dgm:t>
        <a:bodyPr/>
        <a:lstStyle/>
        <a:p>
          <a:endParaRPr lang="en-US"/>
        </a:p>
      </dgm:t>
    </dgm:pt>
    <dgm:pt modelId="{02216B7D-F722-415A-A67E-C6DD384D4EF1}" type="pres">
      <dgm:prSet presAssocID="{F5258AFA-E652-4F3F-9FC5-B93E00361D63}" presName="funnel" presStyleLbl="trAlignAcc1" presStyleIdx="0" presStyleCnt="1" custLinFactNeighborX="678" custLinFactNeighborY="-8305"/>
      <dgm:spPr/>
    </dgm:pt>
  </dgm:ptLst>
  <dgm:cxnLst>
    <dgm:cxn modelId="{9C132353-1253-4BE7-A046-1EC6082D9D38}" srcId="{F5258AFA-E652-4F3F-9FC5-B93E00361D63}" destId="{7B1E96F8-6A23-4D59-94D6-85B197E9DDD2}" srcOrd="0" destOrd="0" parTransId="{6D688B13-F150-4406-89D8-EB38FACF4CA3}" sibTransId="{2387E26E-86DB-4EAB-ABEE-A5C6A09E8CFE}"/>
    <dgm:cxn modelId="{F9DC6674-0A2C-4159-B872-3752F5B94E54}" type="presOf" srcId="{F5258AFA-E652-4F3F-9FC5-B93E00361D63}" destId="{470E8B9F-7CA8-4F5A-A09E-210706D07979}" srcOrd="0" destOrd="0" presId="urn:microsoft.com/office/officeart/2005/8/layout/funnel1"/>
    <dgm:cxn modelId="{2F8A0811-BC55-4BEE-B12B-A73EBD999919}" type="presOf" srcId="{7B1E96F8-6A23-4D59-94D6-85B197E9DDD2}" destId="{1F68B8AE-A96B-42C7-BBD7-69CEBA5D58A0}" srcOrd="0" destOrd="0" presId="urn:microsoft.com/office/officeart/2005/8/layout/funnel1"/>
    <dgm:cxn modelId="{EC29BCD6-10EC-4781-A5B9-6F3BB1FD35DA}" srcId="{F5258AFA-E652-4F3F-9FC5-B93E00361D63}" destId="{1D48ABDC-1241-4C59-8C91-76655A4A7051}" srcOrd="1" destOrd="0" parTransId="{B73DC38E-2905-4EA5-8425-2AE96F007F7B}" sibTransId="{E9788546-29E6-4A45-A2BE-F63545D66ED4}"/>
    <dgm:cxn modelId="{9A483197-6A52-4CCE-83D2-A264E3C77897}" type="presOf" srcId="{7BD7A993-6379-4828-9166-A0F3F3192B80}" destId="{852D6B7D-29E9-4463-BB4A-D3E103AED752}" srcOrd="0" destOrd="0" presId="urn:microsoft.com/office/officeart/2005/8/layout/funnel1"/>
    <dgm:cxn modelId="{9F999220-B66E-49F1-8095-4784DA45BDB6}" srcId="{F5258AFA-E652-4F3F-9FC5-B93E00361D63}" destId="{F4827D3A-D397-45FA-8C2E-07F3555E06EA}" srcOrd="2" destOrd="0" parTransId="{0F2D91E5-14BD-4DBC-9354-61C7920A8CE9}" sibTransId="{F8DDD384-CE92-4FD4-82E1-95A0B6A50194}"/>
    <dgm:cxn modelId="{96FC63D7-96CA-4393-8578-FF56EEE174FD}" srcId="{F5258AFA-E652-4F3F-9FC5-B93E00361D63}" destId="{7BD7A993-6379-4828-9166-A0F3F3192B80}" srcOrd="3" destOrd="0" parTransId="{6FCF11A4-2FC1-4546-9EFC-0E8B36E69A40}" sibTransId="{61287FF2-1B9A-4559-8F2E-1D455A529E5A}"/>
    <dgm:cxn modelId="{36EC6C02-0D00-46CE-8F75-21D039D40BB8}" type="presOf" srcId="{F4827D3A-D397-45FA-8C2E-07F3555E06EA}" destId="{2C3525CC-9964-403F-9420-336BE836EBF8}" srcOrd="0" destOrd="0" presId="urn:microsoft.com/office/officeart/2005/8/layout/funnel1"/>
    <dgm:cxn modelId="{E977066C-E80D-4AEC-947C-05256C266387}" type="presOf" srcId="{1D48ABDC-1241-4C59-8C91-76655A4A7051}" destId="{47C7B944-A743-4C41-B6DA-CA7FBA82158B}" srcOrd="0" destOrd="0" presId="urn:microsoft.com/office/officeart/2005/8/layout/funnel1"/>
    <dgm:cxn modelId="{5F941D7A-DB78-44B8-AAAB-D5DC1FD0AA6B}" type="presParOf" srcId="{470E8B9F-7CA8-4F5A-A09E-210706D07979}" destId="{542823C6-65B7-4F2B-AF27-C639B5CBBFC2}" srcOrd="0" destOrd="0" presId="urn:microsoft.com/office/officeart/2005/8/layout/funnel1"/>
    <dgm:cxn modelId="{B765BE9B-67C4-4106-B3F2-4E1A1161E537}" type="presParOf" srcId="{470E8B9F-7CA8-4F5A-A09E-210706D07979}" destId="{649EBE98-2CCE-4935-8E95-954612E60BE1}" srcOrd="1" destOrd="0" presId="urn:microsoft.com/office/officeart/2005/8/layout/funnel1"/>
    <dgm:cxn modelId="{3575AE3E-EA3F-4678-AC3B-44A7E6723CB1}" type="presParOf" srcId="{470E8B9F-7CA8-4F5A-A09E-210706D07979}" destId="{852D6B7D-29E9-4463-BB4A-D3E103AED752}" srcOrd="2" destOrd="0" presId="urn:microsoft.com/office/officeart/2005/8/layout/funnel1"/>
    <dgm:cxn modelId="{02D02FFD-AA09-489D-951D-3B2A62A1A862}" type="presParOf" srcId="{470E8B9F-7CA8-4F5A-A09E-210706D07979}" destId="{2C3525CC-9964-403F-9420-336BE836EBF8}" srcOrd="3" destOrd="0" presId="urn:microsoft.com/office/officeart/2005/8/layout/funnel1"/>
    <dgm:cxn modelId="{4A13DD4D-17C2-4DFD-AD0F-FE4F63BDCBCE}" type="presParOf" srcId="{470E8B9F-7CA8-4F5A-A09E-210706D07979}" destId="{47C7B944-A743-4C41-B6DA-CA7FBA82158B}" srcOrd="4" destOrd="0" presId="urn:microsoft.com/office/officeart/2005/8/layout/funnel1"/>
    <dgm:cxn modelId="{2B33098F-6B4D-468F-82E6-522F707A69A2}" type="presParOf" srcId="{470E8B9F-7CA8-4F5A-A09E-210706D07979}" destId="{1F68B8AE-A96B-42C7-BBD7-69CEBA5D58A0}" srcOrd="5" destOrd="0" presId="urn:microsoft.com/office/officeart/2005/8/layout/funnel1"/>
    <dgm:cxn modelId="{43834A4B-6C4D-4A2B-90DE-CE22362D74DA}" type="presParOf" srcId="{470E8B9F-7CA8-4F5A-A09E-210706D07979}" destId="{02216B7D-F722-415A-A67E-C6DD384D4EF1}"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0.41935</cdr:x>
      <cdr:y>0.32813</cdr:y>
    </cdr:from>
    <cdr:to>
      <cdr:x>0.56452</cdr:x>
      <cdr:y>0.45938</cdr:y>
    </cdr:to>
    <cdr:cxnSp macro="">
      <cdr:nvCxnSpPr>
        <cdr:cNvPr id="5" name="Straight Arrow Connector 4"/>
        <cdr:cNvCxnSpPr/>
      </cdr:nvCxnSpPr>
      <cdr:spPr>
        <a:xfrm xmlns:a="http://schemas.openxmlformats.org/drawingml/2006/main" flipH="1" flipV="1">
          <a:off x="1981200" y="1333500"/>
          <a:ext cx="685800" cy="533400"/>
        </a:xfrm>
        <a:prstGeom xmlns:a="http://schemas.openxmlformats.org/drawingml/2006/main" prst="straightConnector1">
          <a:avLst/>
        </a:prstGeom>
        <a:ln xmlns:a="http://schemas.openxmlformats.org/drawingml/2006/main" w="28575">
          <a:solidFill>
            <a:schemeClr val="accent6"/>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E0632C-F0D3-4BD3-8368-4E46544FD8C5}" type="datetimeFigureOut">
              <a:rPr lang="en-US" smtClean="0"/>
              <a:t>10/18/2017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93D1C-A9C8-4610-B429-90C89A035E2C}" type="slidenum">
              <a:rPr lang="en-US" smtClean="0"/>
              <a:t>‹#›</a:t>
            </a:fld>
            <a:endParaRPr lang="en-US"/>
          </a:p>
        </p:txBody>
      </p:sp>
    </p:spTree>
    <p:extLst>
      <p:ext uri="{BB962C8B-B14F-4D97-AF65-F5344CB8AC3E}">
        <p14:creationId xmlns:p14="http://schemas.microsoft.com/office/powerpoint/2010/main" val="65290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48B7D3-2DE6-4481-A565-305C82B598A8}" type="slidenum">
              <a:rPr lang="en-US"/>
              <a:pPr/>
              <a:t>13</a:t>
            </a:fld>
            <a:endParaRPr lang="en-US"/>
          </a:p>
        </p:txBody>
      </p:sp>
      <p:sp>
        <p:nvSpPr>
          <p:cNvPr id="1203202" name="Rectangle 2"/>
          <p:cNvSpPr>
            <a:spLocks noGrp="1" noRot="1" noChangeAspect="1" noChangeArrowheads="1" noTextEdit="1"/>
          </p:cNvSpPr>
          <p:nvPr>
            <p:ph type="sldImg"/>
          </p:nvPr>
        </p:nvSpPr>
        <p:spPr>
          <a:ln/>
        </p:spPr>
      </p:sp>
      <p:sp>
        <p:nvSpPr>
          <p:cNvPr id="12032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438" y="2857500"/>
            <a:ext cx="8229600" cy="1143000"/>
          </a:xfrm>
          <a:prstGeom prst="rect">
            <a:avLst/>
          </a:prstGeom>
        </p:spPr>
        <p:txBody>
          <a:bodyPr lIns="0" tIns="0" rIns="0" bIns="0">
            <a:normAutofit/>
          </a:bodyPr>
          <a:lstStyle>
            <a:lvl1pPr algn="l">
              <a:lnSpc>
                <a:spcPct val="80000"/>
              </a:lnSpc>
              <a:defRPr sz="3800" b="0" i="0" baseline="0">
                <a:solidFill>
                  <a:srgbClr val="484E53"/>
                </a:solidFill>
                <a:latin typeface="Raleway ExtraBold"/>
                <a:cs typeface="Raleway ExtraBold"/>
              </a:defRPr>
            </a:lvl1pPr>
          </a:lstStyle>
          <a:p>
            <a:r>
              <a:rPr lang="en-US" dirty="0" smtClean="0"/>
              <a:t>Presentation Headline</a:t>
            </a:r>
            <a:br>
              <a:rPr lang="en-US" dirty="0" smtClean="0"/>
            </a:br>
            <a:r>
              <a:rPr lang="en-US" dirty="0" smtClean="0"/>
              <a:t>goes in this area</a:t>
            </a:r>
            <a:endParaRPr lang="en-US" dirty="0"/>
          </a:p>
        </p:txBody>
      </p:sp>
      <p:sp>
        <p:nvSpPr>
          <p:cNvPr id="3" name="Content Placeholder 2"/>
          <p:cNvSpPr>
            <a:spLocks noGrp="1"/>
          </p:cNvSpPr>
          <p:nvPr>
            <p:ph idx="1" hasCustomPrompt="1"/>
          </p:nvPr>
        </p:nvSpPr>
        <p:spPr>
          <a:xfrm>
            <a:off x="579439" y="4204368"/>
            <a:ext cx="6733088" cy="755316"/>
          </a:xfrm>
          <a:prstGeom prst="rect">
            <a:avLst/>
          </a:prstGeom>
        </p:spPr>
        <p:txBody>
          <a:bodyPr lIns="0" tIns="0" bIns="0">
            <a:normAutofit/>
          </a:bodyPr>
          <a:lstStyle>
            <a:lvl1pPr marL="0" indent="0">
              <a:buNone/>
              <a:defRPr sz="2200" b="1" i="0">
                <a:solidFill>
                  <a:srgbClr val="2B9373"/>
                </a:solidFill>
                <a:latin typeface="Raleway"/>
                <a:cs typeface="Raleway"/>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SUBHEADLINE IN THIS AREA</a:t>
            </a:r>
            <a:endParaRPr lang="en-US" dirty="0"/>
          </a:p>
        </p:txBody>
      </p:sp>
    </p:spTree>
    <p:extLst>
      <p:ext uri="{BB962C8B-B14F-4D97-AF65-F5344CB8AC3E}">
        <p14:creationId xmlns:p14="http://schemas.microsoft.com/office/powerpoint/2010/main" val="3729439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 name="Right Triangle 6"/>
          <p:cNvSpPr/>
          <p:nvPr/>
        </p:nvSpPr>
        <p:spPr>
          <a:xfrm>
            <a:off x="2" y="2647949"/>
            <a:ext cx="3571875" cy="421005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4" y="1730403"/>
            <a:ext cx="5648623" cy="1204307"/>
          </a:xfrm>
          <a:prstGeom prst="rect">
            <a:avLst/>
          </a:prstGeo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9" y="2470925"/>
            <a:ext cx="6511131" cy="329259"/>
          </a:xfrm>
          <a:prstGeom prst="rect">
            <a:avLst/>
          </a:prstGeo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98AF03-7270-45C2-A683-C5E353EF01A5}" type="datetime4">
              <a:rPr lang="en-US" smtClean="0"/>
              <a:pPr/>
              <a:t>October 18,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extLst>
      <p:ext uri="{BB962C8B-B14F-4D97-AF65-F5344CB8AC3E}">
        <p14:creationId xmlns:p14="http://schemas.microsoft.com/office/powerpoint/2010/main" val="78481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2532" y="4292481"/>
            <a:ext cx="7772400" cy="1362075"/>
          </a:xfrm>
          <a:prstGeom prst="rect">
            <a:avLst/>
          </a:prstGeom>
        </p:spPr>
        <p:txBody>
          <a:bodyPr lIns="0" tIns="0" bIns="0" anchor="t"/>
          <a:lstStyle>
            <a:lvl1pPr algn="l">
              <a:defRPr sz="4000" b="1" i="0" cap="all">
                <a:latin typeface="Raleway"/>
                <a:cs typeface="Raleway"/>
              </a:defRPr>
            </a:lvl1pPr>
          </a:lstStyle>
          <a:p>
            <a:r>
              <a:rPr lang="en-US" dirty="0" smtClean="0"/>
              <a:t>Section</a:t>
            </a:r>
            <a:br>
              <a:rPr lang="en-US" dirty="0" smtClean="0"/>
            </a:br>
            <a:r>
              <a:rPr lang="en-US" dirty="0" smtClean="0"/>
              <a:t>break design</a:t>
            </a:r>
            <a:endParaRPr lang="en-US" dirty="0"/>
          </a:p>
        </p:txBody>
      </p:sp>
    </p:spTree>
    <p:extLst>
      <p:ext uri="{BB962C8B-B14F-4D97-AF65-F5344CB8AC3E}">
        <p14:creationId xmlns:p14="http://schemas.microsoft.com/office/powerpoint/2010/main" val="414125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82532" y="4292481"/>
            <a:ext cx="7772400" cy="1362075"/>
          </a:xfrm>
          <a:prstGeom prst="rect">
            <a:avLst/>
          </a:prstGeom>
        </p:spPr>
        <p:txBody>
          <a:bodyPr lIns="0" tIns="0" bIns="0" anchor="t"/>
          <a:lstStyle>
            <a:lvl1pPr algn="l">
              <a:defRPr sz="4000" b="1" i="0" cap="all">
                <a:latin typeface="Raleway"/>
                <a:cs typeface="Raleway"/>
              </a:defRPr>
            </a:lvl1pPr>
          </a:lstStyle>
          <a:p>
            <a:r>
              <a:rPr lang="en-US" dirty="0" smtClean="0"/>
              <a:t>Section</a:t>
            </a:r>
            <a:br>
              <a:rPr lang="en-US" dirty="0" smtClean="0"/>
            </a:br>
            <a:r>
              <a:rPr lang="en-US" dirty="0" smtClean="0"/>
              <a:t>break design</a:t>
            </a:r>
            <a:endParaRPr lang="en-US" dirty="0"/>
          </a:p>
        </p:txBody>
      </p:sp>
    </p:spTree>
    <p:extLst>
      <p:ext uri="{BB962C8B-B14F-4D97-AF65-F5344CB8AC3E}">
        <p14:creationId xmlns:p14="http://schemas.microsoft.com/office/powerpoint/2010/main" val="31410788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54864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22960" y="1100629"/>
            <a:ext cx="7520940" cy="357984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October 18,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extLst>
      <p:ext uri="{BB962C8B-B14F-4D97-AF65-F5344CB8AC3E}">
        <p14:creationId xmlns:p14="http://schemas.microsoft.com/office/powerpoint/2010/main" val="374676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SECTION HEADLINE GOES</a:t>
            </a:r>
            <a:br>
              <a:rPr lang="en-US" dirty="0" smtClean="0"/>
            </a:br>
            <a:r>
              <a:rPr lang="en-US" dirty="0" smtClean="0"/>
              <a:t>IN THIS AREA</a:t>
            </a:r>
            <a:endParaRPr lang="en-US" dirty="0"/>
          </a:p>
        </p:txBody>
      </p:sp>
      <p:sp>
        <p:nvSpPr>
          <p:cNvPr id="3" name="Content Placeholder 2"/>
          <p:cNvSpPr>
            <a:spLocks noGrp="1"/>
          </p:cNvSpPr>
          <p:nvPr>
            <p:ph idx="1" hasCustomPrompt="1"/>
          </p:nvPr>
        </p:nvSpPr>
        <p:spPr/>
        <p:txBody>
          <a:bodyPr/>
          <a:lstStyle>
            <a:lvl1pPr marL="0" marR="0" indent="227013" algn="l" defTabSz="457200" rtl="0" eaLnBrk="1" fontAlgn="auto" latinLnBrk="0" hangingPunct="1">
              <a:lnSpc>
                <a:spcPct val="100000"/>
              </a:lnSpc>
              <a:spcBef>
                <a:spcPct val="20000"/>
              </a:spcBef>
              <a:spcAft>
                <a:spcPts val="0"/>
              </a:spcAft>
              <a:buClrTx/>
              <a:buSzTx/>
              <a:buFont typeface="Arial"/>
              <a:buChar char="•"/>
              <a:tabLst>
                <a:tab pos="227013" algn="l"/>
              </a:tabLst>
              <a:defRPr lang="en-US" sz="3200" b="1" i="0" u="none" strike="noStrike" baseline="0" smtClean="0">
                <a:solidFill>
                  <a:srgbClr val="484E53"/>
                </a:solidFill>
                <a:latin typeface="Raleway"/>
                <a:cs typeface="Raleway"/>
              </a:defRPr>
            </a:lvl1pPr>
            <a:lvl2pPr>
              <a:defRPr>
                <a:solidFill>
                  <a:srgbClr val="484E53"/>
                </a:solidFill>
              </a:defRPr>
            </a:lvl2pPr>
            <a:lvl3pPr>
              <a:defRPr>
                <a:solidFill>
                  <a:srgbClr val="484E53"/>
                </a:solidFill>
              </a:defRPr>
            </a:lvl3pPr>
            <a:lvl4pPr>
              <a:defRPr>
                <a:solidFill>
                  <a:srgbClr val="484E53"/>
                </a:solidFill>
              </a:defRPr>
            </a:lvl4pPr>
          </a:lstStyle>
          <a:p>
            <a:pPr marL="0" marR="0" lvl="0" indent="0" algn="l" defTabSz="457200" rtl="0" eaLnBrk="1" fontAlgn="auto" latinLnBrk="0" hangingPunct="1">
              <a:lnSpc>
                <a:spcPct val="100000"/>
              </a:lnSpc>
              <a:spcBef>
                <a:spcPct val="20000"/>
              </a:spcBef>
              <a:spcAft>
                <a:spcPts val="0"/>
              </a:spcAft>
              <a:buClrTx/>
              <a:buSzTx/>
              <a:tabLst/>
              <a:defRPr/>
            </a:pPr>
            <a:r>
              <a:rPr lang="en-US" dirty="0" smtClean="0"/>
              <a:t> Click to edit Master text styles text here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8B74A3-6D75-A44A-B904-64B88243C763}" type="datetimeFigureOut">
              <a:rPr lang="en-US" smtClean="0"/>
              <a:t>10/18/2017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86C45F-C887-C244-A1ED-91F1C4DBD50B}" type="slidenum">
              <a:rPr lang="en-US" smtClean="0"/>
              <a:t>‹#›</a:t>
            </a:fld>
            <a:endParaRPr lang="en-US" dirty="0"/>
          </a:p>
        </p:txBody>
      </p:sp>
    </p:spTree>
    <p:extLst>
      <p:ext uri="{BB962C8B-B14F-4D97-AF65-F5344CB8AC3E}">
        <p14:creationId xmlns:p14="http://schemas.microsoft.com/office/powerpoint/2010/main" val="2486017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E4FB859-484F-490C-8854-8D9A5B4B7817}" type="datetimeFigureOut">
              <a:rPr lang="en-US" smtClean="0">
                <a:solidFill>
                  <a:prstClr val="black">
                    <a:tint val="75000"/>
                  </a:prstClr>
                </a:solidFill>
              </a:rPr>
              <a:pPr/>
              <a:t>10/18/2017</a:t>
            </a:fld>
            <a:endParaRPr lang="en-US">
              <a:solidFill>
                <a:prstClr val="black">
                  <a:tint val="75000"/>
                </a:prstClr>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F4660B4-A4E7-4C1C-9647-50FDE17195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64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1" y="6356355"/>
            <a:ext cx="2133600" cy="365125"/>
          </a:xfrm>
          <a:prstGeom prst="rect">
            <a:avLst/>
          </a:prstGeom>
        </p:spPr>
        <p:txBody>
          <a:bodyPr/>
          <a:lstStyle/>
          <a:p>
            <a:fld id="{809423E8-4A12-4B78-A0F5-5A1E4E2C0283}" type="datetimeFigureOut">
              <a:rPr lang="en-US" smtClean="0"/>
              <a:t>10/18/2017</a:t>
            </a:fld>
            <a:endParaRPr lang="en-US"/>
          </a:p>
        </p:txBody>
      </p:sp>
      <p:sp>
        <p:nvSpPr>
          <p:cNvPr id="3" name="Footer Placeholder 2"/>
          <p:cNvSpPr>
            <a:spLocks noGrp="1"/>
          </p:cNvSpPr>
          <p:nvPr>
            <p:ph type="ftr" sz="quarter" idx="11"/>
          </p:nvPr>
        </p:nvSpPr>
        <p:spPr>
          <a:xfrm>
            <a:off x="3124200" y="6356355"/>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7" y="6356355"/>
            <a:ext cx="2133600" cy="365125"/>
          </a:xfrm>
          <a:prstGeom prst="rect">
            <a:avLst/>
          </a:prstGeom>
        </p:spPr>
        <p:txBody>
          <a:bodyPr/>
          <a:lstStyle/>
          <a:p>
            <a:fld id="{C84B30B6-F912-41AE-A076-833671491F34}" type="slidenum">
              <a:rPr lang="en-US" smtClean="0"/>
              <a:t>‹#›</a:t>
            </a:fld>
            <a:endParaRPr lang="en-US"/>
          </a:p>
        </p:txBody>
      </p:sp>
    </p:spTree>
    <p:extLst>
      <p:ext uri="{BB962C8B-B14F-4D97-AF65-F5344CB8AC3E}">
        <p14:creationId xmlns:p14="http://schemas.microsoft.com/office/powerpoint/2010/main" val="495462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stretch>
            <a:fillRect/>
          </a:stretch>
        </p:blipFill>
        <p:spPr>
          <a:xfrm>
            <a:off x="1" y="-80209"/>
            <a:ext cx="9144000" cy="7066969"/>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89025-3CCD-5C40-B937-CC2CF3FA5EC1}" type="datetimeFigureOut">
              <a:rPr lang="en-US" smtClean="0"/>
              <a:t>10/18/2017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27BE2-81BC-F249-9819-C0B5721E9365}" type="slidenum">
              <a:rPr lang="en-US" smtClean="0"/>
              <a:t>‹#›</a:t>
            </a:fld>
            <a:endParaRPr lang="en-US" dirty="0"/>
          </a:p>
        </p:txBody>
      </p:sp>
    </p:spTree>
    <p:extLst>
      <p:ext uri="{BB962C8B-B14F-4D97-AF65-F5344CB8AC3E}">
        <p14:creationId xmlns:p14="http://schemas.microsoft.com/office/powerpoint/2010/main" val="833368194"/>
      </p:ext>
    </p:extLst>
  </p:cSld>
  <p:clrMap bg1="lt1" tx1="dk1" bg2="lt2" tx2="dk2" accent1="accent1" accent2="accent2" accent3="accent3" accent4="accent4" accent5="accent5" accent6="accent6" hlink="hlink" folHlink="folHlink"/>
  <p:sldLayoutIdLst>
    <p:sldLayoutId id="2147483666" r:id="rId1"/>
    <p:sldLayoutId id="214748367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516" y="-197374"/>
            <a:ext cx="9130484" cy="7055374"/>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CB58E-06D8-5349-9626-C43F89F78C29}" type="datetimeFigureOut">
              <a:rPr lang="en-US" smtClean="0"/>
              <a:t>10/18/2017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8D88D-5FD1-2D49-90F7-394D372CAD01}" type="slidenum">
              <a:rPr lang="en-US" smtClean="0"/>
              <a:t>‹#›</a:t>
            </a:fld>
            <a:endParaRPr lang="en-US" dirty="0"/>
          </a:p>
        </p:txBody>
      </p:sp>
    </p:spTree>
    <p:extLst>
      <p:ext uri="{BB962C8B-B14F-4D97-AF65-F5344CB8AC3E}">
        <p14:creationId xmlns:p14="http://schemas.microsoft.com/office/powerpoint/2010/main" val="3990340375"/>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74"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stretch>
            <a:fillRect/>
          </a:stretch>
        </p:blipFill>
        <p:spPr>
          <a:xfrm>
            <a:off x="127000" y="0"/>
            <a:ext cx="9017000" cy="696312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SECTION HEADLINE GOES</a:t>
            </a:r>
            <a:br>
              <a:rPr lang="en-US" dirty="0" smtClean="0"/>
            </a:br>
            <a:r>
              <a:rPr lang="en-US" dirty="0" smtClean="0"/>
              <a:t>IN THIS AREA</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0" bIns="0" rtlCol="0">
            <a:normAutofit/>
          </a:bodyPr>
          <a:lstStyle/>
          <a:p>
            <a:pPr lvl="0"/>
            <a:r>
              <a:rPr lang="en-US" dirty="0" smtClean="0"/>
              <a:t>Click to edit Master text styles</a:t>
            </a:r>
          </a:p>
        </p:txBody>
      </p:sp>
    </p:spTree>
    <p:extLst>
      <p:ext uri="{BB962C8B-B14F-4D97-AF65-F5344CB8AC3E}">
        <p14:creationId xmlns:p14="http://schemas.microsoft.com/office/powerpoint/2010/main" val="4019073491"/>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7" r:id="rId3"/>
  </p:sldLayoutIdLst>
  <p:timing>
    <p:tnLst>
      <p:par>
        <p:cTn id="1" dur="indefinite" restart="never" nodeType="tmRoot"/>
      </p:par>
    </p:tnLst>
  </p:timing>
  <p:txStyles>
    <p:titleStyle>
      <a:lvl1pPr algn="l" defTabSz="457200" rtl="0" eaLnBrk="1" latinLnBrk="0" hangingPunct="1">
        <a:spcBef>
          <a:spcPct val="0"/>
        </a:spcBef>
        <a:buNone/>
        <a:defRPr sz="3000" b="1" i="0" kern="1200" baseline="0">
          <a:solidFill>
            <a:srgbClr val="2B9373"/>
          </a:solidFill>
          <a:latin typeface="Raleway"/>
          <a:ea typeface="+mj-ea"/>
          <a:cs typeface="Raleway"/>
        </a:defRPr>
      </a:lvl1pPr>
    </p:titleStyle>
    <p:bodyStyle>
      <a:lvl1pPr marL="227013" indent="-227013" algn="l" defTabSz="457200" rtl="0" eaLnBrk="1" latinLnBrk="0" hangingPunct="1">
        <a:spcBef>
          <a:spcPct val="20000"/>
        </a:spcBef>
        <a:buFont typeface="Arial"/>
        <a:buChar char="•"/>
        <a:defRPr sz="3200" b="0" i="0" kern="1200" baseline="0">
          <a:solidFill>
            <a:srgbClr val="484E53"/>
          </a:solidFill>
          <a:latin typeface="Raleway SemiBold"/>
          <a:ea typeface="+mn-ea"/>
          <a:cs typeface="Raleway SemiBold"/>
        </a:defRPr>
      </a:lvl1pPr>
      <a:lvl2pPr marL="457200" indent="0" algn="l" defTabSz="457200" rtl="0" eaLnBrk="1" latinLnBrk="0" hangingPunct="1">
        <a:spcBef>
          <a:spcPct val="20000"/>
        </a:spcBef>
        <a:buFont typeface="Arial"/>
        <a:buNone/>
        <a:defRPr sz="2800" b="0" i="0" kern="1200">
          <a:solidFill>
            <a:schemeClr val="tx1"/>
          </a:solidFill>
          <a:latin typeface="Raleway Light"/>
          <a:ea typeface="+mn-ea"/>
          <a:cs typeface="Raleway Light"/>
        </a:defRPr>
      </a:lvl2pPr>
      <a:lvl3pPr marL="914400" indent="0" algn="l" defTabSz="457200" rtl="0" eaLnBrk="1" latinLnBrk="0" hangingPunct="1">
        <a:spcBef>
          <a:spcPct val="20000"/>
        </a:spcBef>
        <a:buFont typeface="Arial"/>
        <a:buNone/>
        <a:defRPr sz="2400" b="0" i="0" kern="1200">
          <a:solidFill>
            <a:schemeClr val="tx1"/>
          </a:solidFill>
          <a:latin typeface="Raleway Light"/>
          <a:ea typeface="+mn-ea"/>
          <a:cs typeface="Raleway Light"/>
        </a:defRPr>
      </a:lvl3pPr>
      <a:lvl4pPr marL="1371600" indent="0" algn="l" defTabSz="457200" rtl="0" eaLnBrk="1" latinLnBrk="0" hangingPunct="1">
        <a:spcBef>
          <a:spcPct val="20000"/>
        </a:spcBef>
        <a:buFont typeface="Arial"/>
        <a:buNone/>
        <a:defRPr sz="2000" b="0" i="0" kern="1200">
          <a:solidFill>
            <a:schemeClr val="tx1"/>
          </a:solidFill>
          <a:latin typeface="Raleway Light"/>
          <a:ea typeface="+mn-ea"/>
          <a:cs typeface="Raleway Light"/>
        </a:defRPr>
      </a:lvl4pPr>
      <a:lvl5pPr marL="1828800" indent="0" algn="l" defTabSz="457200" rtl="0" eaLnBrk="1" latinLnBrk="0" hangingPunct="1">
        <a:spcBef>
          <a:spcPct val="20000"/>
        </a:spcBef>
        <a:buFont typeface="Arial"/>
        <a:buNone/>
        <a:defRPr sz="2000" b="0" i="0" kern="1200">
          <a:solidFill>
            <a:schemeClr val="tx1"/>
          </a:solidFill>
          <a:latin typeface="Raleway Light"/>
          <a:ea typeface="+mn-ea"/>
          <a:cs typeface="Raleway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65.png"/><Relationship Id="rId5" Type="http://schemas.microsoft.com/office/2007/relationships/hdphoto" Target="../media/hdphoto2.wdp"/><Relationship Id="rId4" Type="http://schemas.openxmlformats.org/officeDocument/2006/relationships/image" Target="../media/image64.png"/><Relationship Id="rId9" Type="http://schemas.microsoft.com/office/2007/relationships/hdphoto" Target="../media/hdphoto4.wdp"/></Relationships>
</file>

<file path=ppt/slides/_rels/slide11.xml.rels><?xml version="1.0" encoding="UTF-8" standalone="yes"?>
<Relationships xmlns="http://schemas.openxmlformats.org/package/2006/relationships"><Relationship Id="rId8" Type="http://schemas.openxmlformats.org/officeDocument/2006/relationships/image" Target="../media/image73.jpg"/><Relationship Id="rId3" Type="http://schemas.openxmlformats.org/officeDocument/2006/relationships/image" Target="../media/image68.jpg"/><Relationship Id="rId7" Type="http://schemas.openxmlformats.org/officeDocument/2006/relationships/image" Target="../media/image72.jpg"/><Relationship Id="rId2" Type="http://schemas.openxmlformats.org/officeDocument/2006/relationships/image" Target="../media/image67.jpg"/><Relationship Id="rId1" Type="http://schemas.openxmlformats.org/officeDocument/2006/relationships/slideLayout" Target="../slideLayouts/slideLayout6.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 Id="rId9" Type="http://schemas.openxmlformats.org/officeDocument/2006/relationships/image" Target="../media/image62.jp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g"/><Relationship Id="rId18" Type="http://schemas.openxmlformats.org/officeDocument/2006/relationships/image" Target="../media/image31.jpg"/><Relationship Id="rId26" Type="http://schemas.openxmlformats.org/officeDocument/2006/relationships/image" Target="../media/image39.jpg"/><Relationship Id="rId3" Type="http://schemas.openxmlformats.org/officeDocument/2006/relationships/image" Target="../media/image16.gif"/><Relationship Id="rId21" Type="http://schemas.openxmlformats.org/officeDocument/2006/relationships/image" Target="../media/image34.jpg"/><Relationship Id="rId7" Type="http://schemas.openxmlformats.org/officeDocument/2006/relationships/image" Target="../media/image20.png"/><Relationship Id="rId12" Type="http://schemas.openxmlformats.org/officeDocument/2006/relationships/image" Target="../media/image25.jpg"/><Relationship Id="rId17" Type="http://schemas.openxmlformats.org/officeDocument/2006/relationships/image" Target="../media/image30.gif"/><Relationship Id="rId25" Type="http://schemas.openxmlformats.org/officeDocument/2006/relationships/image" Target="../media/image38.jpeg"/><Relationship Id="rId33" Type="http://schemas.openxmlformats.org/officeDocument/2006/relationships/image" Target="../media/image46.png"/><Relationship Id="rId2" Type="http://schemas.openxmlformats.org/officeDocument/2006/relationships/image" Target="../media/image15.jpg"/><Relationship Id="rId16" Type="http://schemas.openxmlformats.org/officeDocument/2006/relationships/image" Target="../media/image29.gif"/><Relationship Id="rId20" Type="http://schemas.openxmlformats.org/officeDocument/2006/relationships/image" Target="../media/image33.gif"/><Relationship Id="rId29" Type="http://schemas.openxmlformats.org/officeDocument/2006/relationships/image" Target="../media/image42.gif"/><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jpg"/><Relationship Id="rId24" Type="http://schemas.openxmlformats.org/officeDocument/2006/relationships/image" Target="../media/image37.gif"/><Relationship Id="rId32" Type="http://schemas.openxmlformats.org/officeDocument/2006/relationships/image" Target="../media/image45.gif"/><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jpg"/><Relationship Id="rId28" Type="http://schemas.openxmlformats.org/officeDocument/2006/relationships/image" Target="../media/image41.png"/><Relationship Id="rId10" Type="http://schemas.openxmlformats.org/officeDocument/2006/relationships/image" Target="../media/image23.jpg"/><Relationship Id="rId19" Type="http://schemas.openxmlformats.org/officeDocument/2006/relationships/image" Target="../media/image32.jpg"/><Relationship Id="rId31" Type="http://schemas.openxmlformats.org/officeDocument/2006/relationships/image" Target="../media/image44.png"/><Relationship Id="rId4" Type="http://schemas.openxmlformats.org/officeDocument/2006/relationships/image" Target="../media/image17.gif"/><Relationship Id="rId9" Type="http://schemas.openxmlformats.org/officeDocument/2006/relationships/image" Target="../media/image22.jpg"/><Relationship Id="rId14" Type="http://schemas.openxmlformats.org/officeDocument/2006/relationships/image" Target="../media/image27.jpg"/><Relationship Id="rId22" Type="http://schemas.openxmlformats.org/officeDocument/2006/relationships/image" Target="../media/image35.jpg"/><Relationship Id="rId27" Type="http://schemas.openxmlformats.org/officeDocument/2006/relationships/image" Target="../media/image40.jpg"/><Relationship Id="rId30" Type="http://schemas.openxmlformats.org/officeDocument/2006/relationships/image" Target="../media/image43.jpg"/></Relationships>
</file>

<file path=ppt/slides/_rels/slide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6.jp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5.png"/><Relationship Id="rId2" Type="http://schemas.openxmlformats.org/officeDocument/2006/relationships/image" Target="../media/image47.png"/><Relationship Id="rId1" Type="http://schemas.openxmlformats.org/officeDocument/2006/relationships/slideLayout" Target="../slideLayouts/slideLayout6.xml"/><Relationship Id="rId6" Type="http://schemas.openxmlformats.org/officeDocument/2006/relationships/image" Target="../media/image51.png"/><Relationship Id="rId11" Type="http://schemas.openxmlformats.org/officeDocument/2006/relationships/image" Target="../media/image39.jpg"/><Relationship Id="rId5" Type="http://schemas.openxmlformats.org/officeDocument/2006/relationships/image" Target="../media/image50.png"/><Relationship Id="rId10" Type="http://schemas.openxmlformats.org/officeDocument/2006/relationships/image" Target="../media/image4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8.jpg"/><Relationship Id="rId7" Type="http://schemas.openxmlformats.org/officeDocument/2006/relationships/image" Target="../media/image62.jpg"/><Relationship Id="rId2" Type="http://schemas.openxmlformats.org/officeDocument/2006/relationships/image" Target="../media/image57.jpg"/><Relationship Id="rId1" Type="http://schemas.openxmlformats.org/officeDocument/2006/relationships/slideLayout" Target="../slideLayouts/slideLayout6.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smtClean="0">
                <a:solidFill>
                  <a:schemeClr val="accent2"/>
                </a:solidFill>
              </a:rPr>
              <a:t>Visit WWW.NORTHERNCOLORADO.COM</a:t>
            </a:r>
            <a:endParaRPr lang="en-US" sz="2400" dirty="0">
              <a:solidFill>
                <a:schemeClr val="accent2"/>
              </a:solidFill>
            </a:endParaRPr>
          </a:p>
        </p:txBody>
      </p:sp>
      <p:sp>
        <p:nvSpPr>
          <p:cNvPr id="3" name="Subtitle 2"/>
          <p:cNvSpPr>
            <a:spLocks noGrp="1"/>
          </p:cNvSpPr>
          <p:nvPr>
            <p:ph type="subTitle" idx="1"/>
          </p:nvPr>
        </p:nvSpPr>
        <p:spPr/>
        <p:txBody>
          <a:bodyPr>
            <a:normAutofit/>
          </a:bodyPr>
          <a:lstStyle/>
          <a:p>
            <a:r>
              <a:rPr lang="en-US" sz="1200" b="1" dirty="0" smtClean="0">
                <a:solidFill>
                  <a:schemeClr val="accent2"/>
                </a:solidFill>
              </a:rPr>
              <a:t>Northern Colorado Economic Alliance</a:t>
            </a:r>
            <a:endParaRPr lang="en-US" sz="1200" b="1" dirty="0">
              <a:solidFill>
                <a:schemeClr val="accent2"/>
              </a:solidFill>
            </a:endParaRPr>
          </a:p>
        </p:txBody>
      </p:sp>
      <p:pic>
        <p:nvPicPr>
          <p:cNvPr id="4" name="Picture 2" descr="C:\Users\andy\Dropbox\NCEA_Mary\Marketing and PR\Logos, Templates\Locked 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59589" cy="131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608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9"/>
          <p:cNvSpPr>
            <a:spLocks/>
          </p:cNvSpPr>
          <p:nvPr/>
        </p:nvSpPr>
        <p:spPr bwMode="auto">
          <a:xfrm rot="5400000">
            <a:off x="-1532746" y="2612616"/>
            <a:ext cx="4693227" cy="1658216"/>
          </a:xfrm>
          <a:custGeom>
            <a:avLst/>
            <a:gdLst>
              <a:gd name="T0" fmla="*/ 2871 w 2871"/>
              <a:gd name="T1" fmla="*/ 1341 h 1352"/>
              <a:gd name="T2" fmla="*/ 1435 w 2871"/>
              <a:gd name="T3" fmla="*/ 0 h 1352"/>
              <a:gd name="T4" fmla="*/ 0 w 2871"/>
              <a:gd name="T5" fmla="*/ 1343 h 1352"/>
              <a:gd name="T6" fmla="*/ 2871 w 2871"/>
              <a:gd name="T7" fmla="*/ 1341 h 1352"/>
            </a:gdLst>
            <a:ahLst/>
            <a:cxnLst>
              <a:cxn ang="0">
                <a:pos x="T0" y="T1"/>
              </a:cxn>
              <a:cxn ang="0">
                <a:pos x="T2" y="T3"/>
              </a:cxn>
              <a:cxn ang="0">
                <a:pos x="T4" y="T5"/>
              </a:cxn>
              <a:cxn ang="0">
                <a:pos x="T6" y="T7"/>
              </a:cxn>
            </a:cxnLst>
            <a:rect l="0" t="0" r="r" b="b"/>
            <a:pathLst>
              <a:path w="2871" h="1352">
                <a:moveTo>
                  <a:pt x="2871" y="1341"/>
                </a:moveTo>
                <a:cubicBezTo>
                  <a:pt x="2820" y="592"/>
                  <a:pt x="2197" y="0"/>
                  <a:pt x="1435" y="0"/>
                </a:cubicBezTo>
                <a:cubicBezTo>
                  <a:pt x="673" y="0"/>
                  <a:pt x="49" y="593"/>
                  <a:pt x="0" y="1343"/>
                </a:cubicBezTo>
                <a:cubicBezTo>
                  <a:pt x="957" y="1352"/>
                  <a:pt x="1914" y="1346"/>
                  <a:pt x="2871" y="1341"/>
                </a:cubicBezTo>
                <a:close/>
              </a:path>
            </a:pathLst>
          </a:custGeom>
          <a:solidFill>
            <a:srgbClr val="02CE72"/>
          </a:solidFill>
          <a:ln>
            <a:noFill/>
          </a:ln>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18" name="Freeform 20"/>
          <p:cNvSpPr>
            <a:spLocks/>
          </p:cNvSpPr>
          <p:nvPr/>
        </p:nvSpPr>
        <p:spPr bwMode="auto">
          <a:xfrm rot="5400000">
            <a:off x="-1193183" y="2827497"/>
            <a:ext cx="3640317" cy="1284432"/>
          </a:xfrm>
          <a:custGeom>
            <a:avLst/>
            <a:gdLst>
              <a:gd name="T0" fmla="*/ 2449 w 2449"/>
              <a:gd name="T1" fmla="*/ 1144 h 1153"/>
              <a:gd name="T2" fmla="*/ 1224 w 2449"/>
              <a:gd name="T3" fmla="*/ 0 h 1153"/>
              <a:gd name="T4" fmla="*/ 0 w 2449"/>
              <a:gd name="T5" fmla="*/ 1146 h 1153"/>
              <a:gd name="T6" fmla="*/ 2449 w 2449"/>
              <a:gd name="T7" fmla="*/ 1144 h 1153"/>
            </a:gdLst>
            <a:ahLst/>
            <a:cxnLst>
              <a:cxn ang="0">
                <a:pos x="T0" y="T1"/>
              </a:cxn>
              <a:cxn ang="0">
                <a:pos x="T2" y="T3"/>
              </a:cxn>
              <a:cxn ang="0">
                <a:pos x="T4" y="T5"/>
              </a:cxn>
              <a:cxn ang="0">
                <a:pos x="T6" y="T7"/>
              </a:cxn>
            </a:cxnLst>
            <a:rect l="0" t="0" r="r" b="b"/>
            <a:pathLst>
              <a:path w="2449" h="1153">
                <a:moveTo>
                  <a:pt x="2449" y="1144"/>
                </a:moveTo>
                <a:cubicBezTo>
                  <a:pt x="2406" y="505"/>
                  <a:pt x="1874" y="0"/>
                  <a:pt x="1224" y="0"/>
                </a:cubicBezTo>
                <a:cubicBezTo>
                  <a:pt x="574" y="0"/>
                  <a:pt x="42" y="506"/>
                  <a:pt x="0" y="1146"/>
                </a:cubicBezTo>
                <a:cubicBezTo>
                  <a:pt x="816" y="1153"/>
                  <a:pt x="1632" y="1149"/>
                  <a:pt x="2449" y="1144"/>
                </a:cubicBezTo>
                <a:close/>
              </a:path>
            </a:pathLst>
          </a:custGeom>
          <a:solidFill>
            <a:srgbClr val="078B43"/>
          </a:solidFill>
          <a:ln>
            <a:noFill/>
          </a:ln>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19" name="Freeform 21"/>
          <p:cNvSpPr>
            <a:spLocks/>
          </p:cNvSpPr>
          <p:nvPr/>
        </p:nvSpPr>
        <p:spPr bwMode="auto">
          <a:xfrm rot="5400000">
            <a:off x="-833332" y="3009536"/>
            <a:ext cx="2528549" cy="892366"/>
          </a:xfrm>
          <a:custGeom>
            <a:avLst/>
            <a:gdLst>
              <a:gd name="T0" fmla="*/ 2059 w 2059"/>
              <a:gd name="T1" fmla="*/ 962 h 969"/>
              <a:gd name="T2" fmla="*/ 1030 w 2059"/>
              <a:gd name="T3" fmla="*/ 0 h 969"/>
              <a:gd name="T4" fmla="*/ 0 w 2059"/>
              <a:gd name="T5" fmla="*/ 963 h 969"/>
              <a:gd name="T6" fmla="*/ 2059 w 2059"/>
              <a:gd name="T7" fmla="*/ 962 h 969"/>
            </a:gdLst>
            <a:ahLst/>
            <a:cxnLst>
              <a:cxn ang="0">
                <a:pos x="T0" y="T1"/>
              </a:cxn>
              <a:cxn ang="0">
                <a:pos x="T2" y="T3"/>
              </a:cxn>
              <a:cxn ang="0">
                <a:pos x="T4" y="T5"/>
              </a:cxn>
              <a:cxn ang="0">
                <a:pos x="T6" y="T7"/>
              </a:cxn>
            </a:cxnLst>
            <a:rect l="0" t="0" r="r" b="b"/>
            <a:pathLst>
              <a:path w="2059" h="969">
                <a:moveTo>
                  <a:pt x="2059" y="962"/>
                </a:moveTo>
                <a:cubicBezTo>
                  <a:pt x="2023" y="425"/>
                  <a:pt x="1576" y="0"/>
                  <a:pt x="1030" y="0"/>
                </a:cubicBezTo>
                <a:cubicBezTo>
                  <a:pt x="483" y="0"/>
                  <a:pt x="36" y="426"/>
                  <a:pt x="0" y="963"/>
                </a:cubicBezTo>
                <a:cubicBezTo>
                  <a:pt x="686" y="969"/>
                  <a:pt x="1373" y="966"/>
                  <a:pt x="2059" y="962"/>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normAutofit/>
          </a:bodyPr>
          <a:lstStyle/>
          <a:p>
            <a:endParaRPr lang="en-US">
              <a:solidFill>
                <a:schemeClr val="accent2">
                  <a:lumMod val="40000"/>
                  <a:lumOff val="60000"/>
                </a:schemeClr>
              </a:solidFill>
            </a:endParaRPr>
          </a:p>
        </p:txBody>
      </p:sp>
      <p:grpSp>
        <p:nvGrpSpPr>
          <p:cNvPr id="42" name="Group 41"/>
          <p:cNvGrpSpPr/>
          <p:nvPr/>
        </p:nvGrpSpPr>
        <p:grpSpPr>
          <a:xfrm>
            <a:off x="-8513" y="331175"/>
            <a:ext cx="2203702" cy="6242303"/>
            <a:chOff x="-8513" y="176022"/>
            <a:chExt cx="2203702" cy="4681727"/>
          </a:xfrm>
        </p:grpSpPr>
        <p:sp>
          <p:nvSpPr>
            <p:cNvPr id="20" name="Freeform 22"/>
            <p:cNvSpPr>
              <a:spLocks/>
            </p:cNvSpPr>
            <p:nvPr/>
          </p:nvSpPr>
          <p:spPr bwMode="auto">
            <a:xfrm rot="5400000">
              <a:off x="366065" y="-198556"/>
              <a:ext cx="351245" cy="1100402"/>
            </a:xfrm>
            <a:custGeom>
              <a:avLst/>
              <a:gdLst>
                <a:gd name="T0" fmla="*/ 268 w 268"/>
                <a:gd name="T1" fmla="*/ 16 h 893"/>
                <a:gd name="T2" fmla="*/ 248 w 268"/>
                <a:gd name="T3" fmla="*/ 50 h 893"/>
                <a:gd name="T4" fmla="*/ 238 w 268"/>
                <a:gd name="T5" fmla="*/ 69 h 893"/>
                <a:gd name="T6" fmla="*/ 227 w 268"/>
                <a:gd name="T7" fmla="*/ 91 h 893"/>
                <a:gd name="T8" fmla="*/ 215 w 268"/>
                <a:gd name="T9" fmla="*/ 115 h 893"/>
                <a:gd name="T10" fmla="*/ 201 w 268"/>
                <a:gd name="T11" fmla="*/ 143 h 893"/>
                <a:gd name="T12" fmla="*/ 92 w 268"/>
                <a:gd name="T13" fmla="*/ 440 h 893"/>
                <a:gd name="T14" fmla="*/ 89 w 268"/>
                <a:gd name="T15" fmla="*/ 450 h 893"/>
                <a:gd name="T16" fmla="*/ 88 w 268"/>
                <a:gd name="T17" fmla="*/ 455 h 893"/>
                <a:gd name="T18" fmla="*/ 87 w 268"/>
                <a:gd name="T19" fmla="*/ 460 h 893"/>
                <a:gd name="T20" fmla="*/ 82 w 268"/>
                <a:gd name="T21" fmla="*/ 481 h 893"/>
                <a:gd name="T22" fmla="*/ 72 w 268"/>
                <a:gd name="T23" fmla="*/ 523 h 893"/>
                <a:gd name="T24" fmla="*/ 68 w 268"/>
                <a:gd name="T25" fmla="*/ 544 h 893"/>
                <a:gd name="T26" fmla="*/ 64 w 268"/>
                <a:gd name="T27" fmla="*/ 564 h 893"/>
                <a:gd name="T28" fmla="*/ 57 w 268"/>
                <a:gd name="T29" fmla="*/ 605 h 893"/>
                <a:gd name="T30" fmla="*/ 53 w 268"/>
                <a:gd name="T31" fmla="*/ 624 h 893"/>
                <a:gd name="T32" fmla="*/ 51 w 268"/>
                <a:gd name="T33" fmla="*/ 644 h 893"/>
                <a:gd name="T34" fmla="*/ 46 w 268"/>
                <a:gd name="T35" fmla="*/ 682 h 893"/>
                <a:gd name="T36" fmla="*/ 41 w 268"/>
                <a:gd name="T37" fmla="*/ 717 h 893"/>
                <a:gd name="T38" fmla="*/ 39 w 268"/>
                <a:gd name="T39" fmla="*/ 751 h 893"/>
                <a:gd name="T40" fmla="*/ 36 w 268"/>
                <a:gd name="T41" fmla="*/ 782 h 893"/>
                <a:gd name="T42" fmla="*/ 35 w 268"/>
                <a:gd name="T43" fmla="*/ 796 h 893"/>
                <a:gd name="T44" fmla="*/ 35 w 268"/>
                <a:gd name="T45" fmla="*/ 809 h 893"/>
                <a:gd name="T46" fmla="*/ 33 w 268"/>
                <a:gd name="T47" fmla="*/ 854 h 893"/>
                <a:gd name="T48" fmla="*/ 32 w 268"/>
                <a:gd name="T49" fmla="*/ 893 h 893"/>
                <a:gd name="T50" fmla="*/ 0 w 268"/>
                <a:gd name="T51" fmla="*/ 893 h 893"/>
                <a:gd name="T52" fmla="*/ 1 w 268"/>
                <a:gd name="T53" fmla="*/ 853 h 893"/>
                <a:gd name="T54" fmla="*/ 3 w 268"/>
                <a:gd name="T55" fmla="*/ 808 h 893"/>
                <a:gd name="T56" fmla="*/ 3 w 268"/>
                <a:gd name="T57" fmla="*/ 794 h 893"/>
                <a:gd name="T58" fmla="*/ 4 w 268"/>
                <a:gd name="T59" fmla="*/ 780 h 893"/>
                <a:gd name="T60" fmla="*/ 7 w 268"/>
                <a:gd name="T61" fmla="*/ 748 h 893"/>
                <a:gd name="T62" fmla="*/ 9 w 268"/>
                <a:gd name="T63" fmla="*/ 714 h 893"/>
                <a:gd name="T64" fmla="*/ 14 w 268"/>
                <a:gd name="T65" fmla="*/ 678 h 893"/>
                <a:gd name="T66" fmla="*/ 19 w 268"/>
                <a:gd name="T67" fmla="*/ 639 h 893"/>
                <a:gd name="T68" fmla="*/ 21 w 268"/>
                <a:gd name="T69" fmla="*/ 619 h 893"/>
                <a:gd name="T70" fmla="*/ 25 w 268"/>
                <a:gd name="T71" fmla="*/ 599 h 893"/>
                <a:gd name="T72" fmla="*/ 32 w 268"/>
                <a:gd name="T73" fmla="*/ 558 h 893"/>
                <a:gd name="T74" fmla="*/ 36 w 268"/>
                <a:gd name="T75" fmla="*/ 537 h 893"/>
                <a:gd name="T76" fmla="*/ 41 w 268"/>
                <a:gd name="T77" fmla="*/ 516 h 893"/>
                <a:gd name="T78" fmla="*/ 51 w 268"/>
                <a:gd name="T79" fmla="*/ 474 h 893"/>
                <a:gd name="T80" fmla="*/ 56 w 268"/>
                <a:gd name="T81" fmla="*/ 452 h 893"/>
                <a:gd name="T82" fmla="*/ 57 w 268"/>
                <a:gd name="T83" fmla="*/ 447 h 893"/>
                <a:gd name="T84" fmla="*/ 58 w 268"/>
                <a:gd name="T85" fmla="*/ 442 h 893"/>
                <a:gd name="T86" fmla="*/ 61 w 268"/>
                <a:gd name="T87" fmla="*/ 431 h 893"/>
                <a:gd name="T88" fmla="*/ 172 w 268"/>
                <a:gd name="T89" fmla="*/ 129 h 893"/>
                <a:gd name="T90" fmla="*/ 186 w 268"/>
                <a:gd name="T91" fmla="*/ 101 h 893"/>
                <a:gd name="T92" fmla="*/ 199 w 268"/>
                <a:gd name="T93" fmla="*/ 76 h 893"/>
                <a:gd name="T94" fmla="*/ 210 w 268"/>
                <a:gd name="T95" fmla="*/ 54 h 893"/>
                <a:gd name="T96" fmla="*/ 220 w 268"/>
                <a:gd name="T97" fmla="*/ 35 h 893"/>
                <a:gd name="T98" fmla="*/ 240 w 268"/>
                <a:gd name="T99" fmla="*/ 0 h 893"/>
                <a:gd name="T100" fmla="*/ 268 w 268"/>
                <a:gd name="T101" fmla="*/ 16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8" h="893">
                  <a:moveTo>
                    <a:pt x="268" y="16"/>
                  </a:moveTo>
                  <a:cubicBezTo>
                    <a:pt x="268" y="16"/>
                    <a:pt x="261" y="28"/>
                    <a:pt x="248" y="50"/>
                  </a:cubicBezTo>
                  <a:cubicBezTo>
                    <a:pt x="245" y="56"/>
                    <a:pt x="242" y="62"/>
                    <a:pt x="238" y="69"/>
                  </a:cubicBezTo>
                  <a:cubicBezTo>
                    <a:pt x="235" y="75"/>
                    <a:pt x="231" y="83"/>
                    <a:pt x="227" y="91"/>
                  </a:cubicBezTo>
                  <a:cubicBezTo>
                    <a:pt x="223" y="98"/>
                    <a:pt x="219" y="107"/>
                    <a:pt x="215" y="115"/>
                  </a:cubicBezTo>
                  <a:cubicBezTo>
                    <a:pt x="210" y="124"/>
                    <a:pt x="205" y="133"/>
                    <a:pt x="201" y="143"/>
                  </a:cubicBezTo>
                  <a:cubicBezTo>
                    <a:pt x="163" y="221"/>
                    <a:pt x="122" y="328"/>
                    <a:pt x="92" y="440"/>
                  </a:cubicBezTo>
                  <a:cubicBezTo>
                    <a:pt x="89" y="450"/>
                    <a:pt x="89" y="450"/>
                    <a:pt x="89" y="450"/>
                  </a:cubicBezTo>
                  <a:cubicBezTo>
                    <a:pt x="88" y="455"/>
                    <a:pt x="88" y="455"/>
                    <a:pt x="88" y="455"/>
                  </a:cubicBezTo>
                  <a:cubicBezTo>
                    <a:pt x="87" y="460"/>
                    <a:pt x="87" y="460"/>
                    <a:pt x="87" y="460"/>
                  </a:cubicBezTo>
                  <a:cubicBezTo>
                    <a:pt x="85" y="467"/>
                    <a:pt x="83" y="474"/>
                    <a:pt x="82" y="481"/>
                  </a:cubicBezTo>
                  <a:cubicBezTo>
                    <a:pt x="79" y="495"/>
                    <a:pt x="75" y="509"/>
                    <a:pt x="72" y="523"/>
                  </a:cubicBezTo>
                  <a:cubicBezTo>
                    <a:pt x="71" y="530"/>
                    <a:pt x="69" y="537"/>
                    <a:pt x="68" y="544"/>
                  </a:cubicBezTo>
                  <a:cubicBezTo>
                    <a:pt x="66" y="550"/>
                    <a:pt x="65" y="557"/>
                    <a:pt x="64" y="564"/>
                  </a:cubicBezTo>
                  <a:cubicBezTo>
                    <a:pt x="61" y="578"/>
                    <a:pt x="59" y="591"/>
                    <a:pt x="57" y="605"/>
                  </a:cubicBezTo>
                  <a:cubicBezTo>
                    <a:pt x="55" y="611"/>
                    <a:pt x="54" y="618"/>
                    <a:pt x="53" y="624"/>
                  </a:cubicBezTo>
                  <a:cubicBezTo>
                    <a:pt x="52" y="631"/>
                    <a:pt x="51" y="637"/>
                    <a:pt x="51" y="644"/>
                  </a:cubicBezTo>
                  <a:cubicBezTo>
                    <a:pt x="49" y="657"/>
                    <a:pt x="47" y="669"/>
                    <a:pt x="46" y="682"/>
                  </a:cubicBezTo>
                  <a:cubicBezTo>
                    <a:pt x="44" y="694"/>
                    <a:pt x="43" y="706"/>
                    <a:pt x="41" y="717"/>
                  </a:cubicBezTo>
                  <a:cubicBezTo>
                    <a:pt x="40" y="729"/>
                    <a:pt x="40" y="740"/>
                    <a:pt x="39" y="751"/>
                  </a:cubicBezTo>
                  <a:cubicBezTo>
                    <a:pt x="38" y="762"/>
                    <a:pt x="37" y="772"/>
                    <a:pt x="36" y="782"/>
                  </a:cubicBezTo>
                  <a:cubicBezTo>
                    <a:pt x="36" y="787"/>
                    <a:pt x="36" y="791"/>
                    <a:pt x="35" y="796"/>
                  </a:cubicBezTo>
                  <a:cubicBezTo>
                    <a:pt x="35" y="801"/>
                    <a:pt x="35" y="805"/>
                    <a:pt x="35" y="809"/>
                  </a:cubicBezTo>
                  <a:cubicBezTo>
                    <a:pt x="34" y="827"/>
                    <a:pt x="34" y="842"/>
                    <a:pt x="33" y="854"/>
                  </a:cubicBezTo>
                  <a:cubicBezTo>
                    <a:pt x="33" y="879"/>
                    <a:pt x="32" y="893"/>
                    <a:pt x="32" y="893"/>
                  </a:cubicBezTo>
                  <a:cubicBezTo>
                    <a:pt x="0" y="893"/>
                    <a:pt x="0" y="893"/>
                    <a:pt x="0" y="893"/>
                  </a:cubicBezTo>
                  <a:cubicBezTo>
                    <a:pt x="0" y="893"/>
                    <a:pt x="1" y="879"/>
                    <a:pt x="1" y="853"/>
                  </a:cubicBezTo>
                  <a:cubicBezTo>
                    <a:pt x="2" y="841"/>
                    <a:pt x="2" y="825"/>
                    <a:pt x="3" y="808"/>
                  </a:cubicBezTo>
                  <a:cubicBezTo>
                    <a:pt x="3" y="803"/>
                    <a:pt x="3" y="799"/>
                    <a:pt x="3" y="794"/>
                  </a:cubicBezTo>
                  <a:cubicBezTo>
                    <a:pt x="4" y="789"/>
                    <a:pt x="4" y="784"/>
                    <a:pt x="4" y="780"/>
                  </a:cubicBezTo>
                  <a:cubicBezTo>
                    <a:pt x="5" y="770"/>
                    <a:pt x="6" y="759"/>
                    <a:pt x="7" y="748"/>
                  </a:cubicBezTo>
                  <a:cubicBezTo>
                    <a:pt x="8" y="737"/>
                    <a:pt x="9" y="726"/>
                    <a:pt x="9" y="714"/>
                  </a:cubicBezTo>
                  <a:cubicBezTo>
                    <a:pt x="11" y="702"/>
                    <a:pt x="12" y="690"/>
                    <a:pt x="14" y="678"/>
                  </a:cubicBezTo>
                  <a:cubicBezTo>
                    <a:pt x="16" y="665"/>
                    <a:pt x="17" y="652"/>
                    <a:pt x="19" y="639"/>
                  </a:cubicBezTo>
                  <a:cubicBezTo>
                    <a:pt x="20" y="633"/>
                    <a:pt x="20" y="626"/>
                    <a:pt x="21" y="619"/>
                  </a:cubicBezTo>
                  <a:cubicBezTo>
                    <a:pt x="23" y="613"/>
                    <a:pt x="24" y="606"/>
                    <a:pt x="25" y="599"/>
                  </a:cubicBezTo>
                  <a:cubicBezTo>
                    <a:pt x="27" y="586"/>
                    <a:pt x="30" y="572"/>
                    <a:pt x="32" y="558"/>
                  </a:cubicBezTo>
                  <a:cubicBezTo>
                    <a:pt x="34" y="551"/>
                    <a:pt x="35" y="544"/>
                    <a:pt x="36" y="537"/>
                  </a:cubicBezTo>
                  <a:cubicBezTo>
                    <a:pt x="37" y="530"/>
                    <a:pt x="39" y="523"/>
                    <a:pt x="41" y="516"/>
                  </a:cubicBezTo>
                  <a:cubicBezTo>
                    <a:pt x="44" y="502"/>
                    <a:pt x="47" y="488"/>
                    <a:pt x="51" y="474"/>
                  </a:cubicBezTo>
                  <a:cubicBezTo>
                    <a:pt x="52" y="467"/>
                    <a:pt x="54" y="460"/>
                    <a:pt x="56" y="452"/>
                  </a:cubicBezTo>
                  <a:cubicBezTo>
                    <a:pt x="57" y="447"/>
                    <a:pt x="57" y="447"/>
                    <a:pt x="57" y="447"/>
                  </a:cubicBezTo>
                  <a:cubicBezTo>
                    <a:pt x="58" y="442"/>
                    <a:pt x="58" y="442"/>
                    <a:pt x="58" y="442"/>
                  </a:cubicBezTo>
                  <a:cubicBezTo>
                    <a:pt x="61" y="431"/>
                    <a:pt x="61" y="431"/>
                    <a:pt x="61" y="431"/>
                  </a:cubicBezTo>
                  <a:cubicBezTo>
                    <a:pt x="91" y="318"/>
                    <a:pt x="134" y="208"/>
                    <a:pt x="172" y="129"/>
                  </a:cubicBezTo>
                  <a:cubicBezTo>
                    <a:pt x="176" y="119"/>
                    <a:pt x="181" y="110"/>
                    <a:pt x="186" y="101"/>
                  </a:cubicBezTo>
                  <a:cubicBezTo>
                    <a:pt x="190" y="92"/>
                    <a:pt x="195" y="84"/>
                    <a:pt x="199" y="76"/>
                  </a:cubicBezTo>
                  <a:cubicBezTo>
                    <a:pt x="203" y="68"/>
                    <a:pt x="207" y="60"/>
                    <a:pt x="210" y="54"/>
                  </a:cubicBezTo>
                  <a:cubicBezTo>
                    <a:pt x="214" y="47"/>
                    <a:pt x="217" y="40"/>
                    <a:pt x="220" y="35"/>
                  </a:cubicBezTo>
                  <a:cubicBezTo>
                    <a:pt x="233" y="13"/>
                    <a:pt x="240" y="0"/>
                    <a:pt x="240" y="0"/>
                  </a:cubicBezTo>
                  <a:lnTo>
                    <a:pt x="268" y="16"/>
                  </a:lnTo>
                  <a:close/>
                </a:path>
              </a:pathLst>
            </a:custGeom>
            <a:solidFill>
              <a:srgbClr val="002060"/>
            </a:solidFill>
            <a:ln>
              <a:noFill/>
            </a:ln>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21" name="Freeform 23"/>
            <p:cNvSpPr>
              <a:spLocks/>
            </p:cNvSpPr>
            <p:nvPr/>
          </p:nvSpPr>
          <p:spPr bwMode="auto">
            <a:xfrm rot="5400000">
              <a:off x="1047179" y="516156"/>
              <a:ext cx="878112" cy="826388"/>
            </a:xfrm>
            <a:custGeom>
              <a:avLst/>
              <a:gdLst>
                <a:gd name="T0" fmla="*/ 28 w 671"/>
                <a:gd name="T1" fmla="*/ 671 h 671"/>
                <a:gd name="T2" fmla="*/ 48 w 671"/>
                <a:gd name="T3" fmla="*/ 637 h 671"/>
                <a:gd name="T4" fmla="*/ 72 w 671"/>
                <a:gd name="T5" fmla="*/ 599 h 671"/>
                <a:gd name="T6" fmla="*/ 105 w 671"/>
                <a:gd name="T7" fmla="*/ 550 h 671"/>
                <a:gd name="T8" fmla="*/ 124 w 671"/>
                <a:gd name="T9" fmla="*/ 522 h 671"/>
                <a:gd name="T10" fmla="*/ 135 w 671"/>
                <a:gd name="T11" fmla="*/ 508 h 671"/>
                <a:gd name="T12" fmla="*/ 145 w 671"/>
                <a:gd name="T13" fmla="*/ 493 h 671"/>
                <a:gd name="T14" fmla="*/ 193 w 671"/>
                <a:gd name="T15" fmla="*/ 432 h 671"/>
                <a:gd name="T16" fmla="*/ 248 w 671"/>
                <a:gd name="T17" fmla="*/ 369 h 671"/>
                <a:gd name="T18" fmla="*/ 307 w 671"/>
                <a:gd name="T19" fmla="*/ 307 h 671"/>
                <a:gd name="T20" fmla="*/ 369 w 671"/>
                <a:gd name="T21" fmla="*/ 248 h 671"/>
                <a:gd name="T22" fmla="*/ 432 w 671"/>
                <a:gd name="T23" fmla="*/ 193 h 671"/>
                <a:gd name="T24" fmla="*/ 493 w 671"/>
                <a:gd name="T25" fmla="*/ 145 h 671"/>
                <a:gd name="T26" fmla="*/ 508 w 671"/>
                <a:gd name="T27" fmla="*/ 135 h 671"/>
                <a:gd name="T28" fmla="*/ 522 w 671"/>
                <a:gd name="T29" fmla="*/ 124 h 671"/>
                <a:gd name="T30" fmla="*/ 550 w 671"/>
                <a:gd name="T31" fmla="*/ 105 h 671"/>
                <a:gd name="T32" fmla="*/ 599 w 671"/>
                <a:gd name="T33" fmla="*/ 72 h 671"/>
                <a:gd name="T34" fmla="*/ 637 w 671"/>
                <a:gd name="T35" fmla="*/ 48 h 671"/>
                <a:gd name="T36" fmla="*/ 671 w 671"/>
                <a:gd name="T37" fmla="*/ 28 h 671"/>
                <a:gd name="T38" fmla="*/ 655 w 671"/>
                <a:gd name="T39" fmla="*/ 0 h 671"/>
                <a:gd name="T40" fmla="*/ 620 w 671"/>
                <a:gd name="T41" fmla="*/ 20 h 671"/>
                <a:gd name="T42" fmla="*/ 581 w 671"/>
                <a:gd name="T43" fmla="*/ 45 h 671"/>
                <a:gd name="T44" fmla="*/ 531 w 671"/>
                <a:gd name="T45" fmla="*/ 79 h 671"/>
                <a:gd name="T46" fmla="*/ 504 w 671"/>
                <a:gd name="T47" fmla="*/ 98 h 671"/>
                <a:gd name="T48" fmla="*/ 489 w 671"/>
                <a:gd name="T49" fmla="*/ 109 h 671"/>
                <a:gd name="T50" fmla="*/ 474 w 671"/>
                <a:gd name="T51" fmla="*/ 120 h 671"/>
                <a:gd name="T52" fmla="*/ 412 w 671"/>
                <a:gd name="T53" fmla="*/ 169 h 671"/>
                <a:gd name="T54" fmla="*/ 348 w 671"/>
                <a:gd name="T55" fmla="*/ 224 h 671"/>
                <a:gd name="T56" fmla="*/ 284 w 671"/>
                <a:gd name="T57" fmla="*/ 284 h 671"/>
                <a:gd name="T58" fmla="*/ 224 w 671"/>
                <a:gd name="T59" fmla="*/ 348 h 671"/>
                <a:gd name="T60" fmla="*/ 169 w 671"/>
                <a:gd name="T61" fmla="*/ 412 h 671"/>
                <a:gd name="T62" fmla="*/ 120 w 671"/>
                <a:gd name="T63" fmla="*/ 474 h 671"/>
                <a:gd name="T64" fmla="*/ 109 w 671"/>
                <a:gd name="T65" fmla="*/ 489 h 671"/>
                <a:gd name="T66" fmla="*/ 98 w 671"/>
                <a:gd name="T67" fmla="*/ 504 h 671"/>
                <a:gd name="T68" fmla="*/ 79 w 671"/>
                <a:gd name="T69" fmla="*/ 531 h 671"/>
                <a:gd name="T70" fmla="*/ 45 w 671"/>
                <a:gd name="T71" fmla="*/ 581 h 671"/>
                <a:gd name="T72" fmla="*/ 20 w 671"/>
                <a:gd name="T73" fmla="*/ 620 h 671"/>
                <a:gd name="T74" fmla="*/ 0 w 671"/>
                <a:gd name="T75" fmla="*/ 655 h 671"/>
                <a:gd name="T76" fmla="*/ 28 w 671"/>
                <a:gd name="T77" fmla="*/ 671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1" h="671">
                  <a:moveTo>
                    <a:pt x="28" y="671"/>
                  </a:moveTo>
                  <a:cubicBezTo>
                    <a:pt x="28" y="671"/>
                    <a:pt x="35" y="659"/>
                    <a:pt x="48" y="637"/>
                  </a:cubicBezTo>
                  <a:cubicBezTo>
                    <a:pt x="55" y="626"/>
                    <a:pt x="63" y="613"/>
                    <a:pt x="72" y="599"/>
                  </a:cubicBezTo>
                  <a:cubicBezTo>
                    <a:pt x="82" y="584"/>
                    <a:pt x="92" y="567"/>
                    <a:pt x="105" y="550"/>
                  </a:cubicBezTo>
                  <a:cubicBezTo>
                    <a:pt x="111" y="541"/>
                    <a:pt x="118" y="532"/>
                    <a:pt x="124" y="522"/>
                  </a:cubicBezTo>
                  <a:cubicBezTo>
                    <a:pt x="128" y="518"/>
                    <a:pt x="131" y="513"/>
                    <a:pt x="135" y="508"/>
                  </a:cubicBezTo>
                  <a:cubicBezTo>
                    <a:pt x="138" y="503"/>
                    <a:pt x="142" y="498"/>
                    <a:pt x="145" y="493"/>
                  </a:cubicBezTo>
                  <a:cubicBezTo>
                    <a:pt x="161" y="474"/>
                    <a:pt x="177" y="453"/>
                    <a:pt x="193" y="432"/>
                  </a:cubicBezTo>
                  <a:cubicBezTo>
                    <a:pt x="211" y="412"/>
                    <a:pt x="229" y="391"/>
                    <a:pt x="248" y="369"/>
                  </a:cubicBezTo>
                  <a:cubicBezTo>
                    <a:pt x="267" y="349"/>
                    <a:pt x="287" y="328"/>
                    <a:pt x="307" y="307"/>
                  </a:cubicBezTo>
                  <a:cubicBezTo>
                    <a:pt x="328" y="287"/>
                    <a:pt x="349" y="267"/>
                    <a:pt x="369" y="248"/>
                  </a:cubicBezTo>
                  <a:cubicBezTo>
                    <a:pt x="391" y="229"/>
                    <a:pt x="412" y="211"/>
                    <a:pt x="432" y="193"/>
                  </a:cubicBezTo>
                  <a:cubicBezTo>
                    <a:pt x="453" y="177"/>
                    <a:pt x="474" y="161"/>
                    <a:pt x="493" y="145"/>
                  </a:cubicBezTo>
                  <a:cubicBezTo>
                    <a:pt x="498" y="142"/>
                    <a:pt x="503" y="138"/>
                    <a:pt x="508" y="135"/>
                  </a:cubicBezTo>
                  <a:cubicBezTo>
                    <a:pt x="513" y="131"/>
                    <a:pt x="518" y="128"/>
                    <a:pt x="522" y="124"/>
                  </a:cubicBezTo>
                  <a:cubicBezTo>
                    <a:pt x="532" y="118"/>
                    <a:pt x="541" y="111"/>
                    <a:pt x="550" y="105"/>
                  </a:cubicBezTo>
                  <a:cubicBezTo>
                    <a:pt x="567" y="92"/>
                    <a:pt x="584" y="82"/>
                    <a:pt x="599" y="72"/>
                  </a:cubicBezTo>
                  <a:cubicBezTo>
                    <a:pt x="613" y="63"/>
                    <a:pt x="626" y="55"/>
                    <a:pt x="637" y="48"/>
                  </a:cubicBezTo>
                  <a:cubicBezTo>
                    <a:pt x="659" y="35"/>
                    <a:pt x="671" y="28"/>
                    <a:pt x="671" y="28"/>
                  </a:cubicBezTo>
                  <a:cubicBezTo>
                    <a:pt x="655" y="0"/>
                    <a:pt x="655" y="0"/>
                    <a:pt x="655" y="0"/>
                  </a:cubicBezTo>
                  <a:cubicBezTo>
                    <a:pt x="655" y="0"/>
                    <a:pt x="642" y="8"/>
                    <a:pt x="620" y="20"/>
                  </a:cubicBezTo>
                  <a:cubicBezTo>
                    <a:pt x="609" y="27"/>
                    <a:pt x="596" y="36"/>
                    <a:pt x="581" y="45"/>
                  </a:cubicBezTo>
                  <a:cubicBezTo>
                    <a:pt x="566" y="55"/>
                    <a:pt x="549" y="65"/>
                    <a:pt x="531" y="79"/>
                  </a:cubicBezTo>
                  <a:cubicBezTo>
                    <a:pt x="522" y="85"/>
                    <a:pt x="513" y="92"/>
                    <a:pt x="504" y="98"/>
                  </a:cubicBezTo>
                  <a:cubicBezTo>
                    <a:pt x="499" y="102"/>
                    <a:pt x="494" y="105"/>
                    <a:pt x="489" y="109"/>
                  </a:cubicBezTo>
                  <a:cubicBezTo>
                    <a:pt x="484" y="112"/>
                    <a:pt x="479" y="116"/>
                    <a:pt x="474" y="120"/>
                  </a:cubicBezTo>
                  <a:cubicBezTo>
                    <a:pt x="454" y="135"/>
                    <a:pt x="433" y="152"/>
                    <a:pt x="412" y="169"/>
                  </a:cubicBezTo>
                  <a:cubicBezTo>
                    <a:pt x="391" y="187"/>
                    <a:pt x="369" y="205"/>
                    <a:pt x="348" y="224"/>
                  </a:cubicBezTo>
                  <a:cubicBezTo>
                    <a:pt x="327" y="244"/>
                    <a:pt x="306" y="264"/>
                    <a:pt x="284" y="284"/>
                  </a:cubicBezTo>
                  <a:cubicBezTo>
                    <a:pt x="264" y="306"/>
                    <a:pt x="244" y="327"/>
                    <a:pt x="224" y="348"/>
                  </a:cubicBezTo>
                  <a:cubicBezTo>
                    <a:pt x="205" y="369"/>
                    <a:pt x="187" y="391"/>
                    <a:pt x="169" y="412"/>
                  </a:cubicBezTo>
                  <a:cubicBezTo>
                    <a:pt x="152" y="433"/>
                    <a:pt x="135" y="454"/>
                    <a:pt x="120" y="474"/>
                  </a:cubicBezTo>
                  <a:cubicBezTo>
                    <a:pt x="116" y="479"/>
                    <a:pt x="112" y="484"/>
                    <a:pt x="109" y="489"/>
                  </a:cubicBezTo>
                  <a:cubicBezTo>
                    <a:pt x="105" y="494"/>
                    <a:pt x="102" y="499"/>
                    <a:pt x="98" y="504"/>
                  </a:cubicBezTo>
                  <a:cubicBezTo>
                    <a:pt x="92" y="513"/>
                    <a:pt x="85" y="522"/>
                    <a:pt x="79" y="531"/>
                  </a:cubicBezTo>
                  <a:cubicBezTo>
                    <a:pt x="65" y="549"/>
                    <a:pt x="55" y="566"/>
                    <a:pt x="45" y="581"/>
                  </a:cubicBezTo>
                  <a:cubicBezTo>
                    <a:pt x="36" y="596"/>
                    <a:pt x="27" y="609"/>
                    <a:pt x="20" y="620"/>
                  </a:cubicBezTo>
                  <a:cubicBezTo>
                    <a:pt x="8" y="642"/>
                    <a:pt x="0" y="655"/>
                    <a:pt x="0" y="655"/>
                  </a:cubicBezTo>
                  <a:lnTo>
                    <a:pt x="28" y="671"/>
                  </a:lnTo>
                  <a:close/>
                </a:path>
              </a:pathLst>
            </a:custGeom>
            <a:solidFill>
              <a:srgbClr val="0070C0"/>
            </a:solidFill>
            <a:ln>
              <a:noFill/>
            </a:ln>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22" name="Freeform 24"/>
            <p:cNvSpPr>
              <a:spLocks/>
            </p:cNvSpPr>
            <p:nvPr/>
          </p:nvSpPr>
          <p:spPr bwMode="auto">
            <a:xfrm rot="5400000">
              <a:off x="1445273" y="1766200"/>
              <a:ext cx="1169277" cy="330555"/>
            </a:xfrm>
            <a:custGeom>
              <a:avLst/>
              <a:gdLst>
                <a:gd name="T0" fmla="*/ 893 w 893"/>
                <a:gd name="T1" fmla="*/ 32 h 268"/>
                <a:gd name="T2" fmla="*/ 854 w 893"/>
                <a:gd name="T3" fmla="*/ 33 h 268"/>
                <a:gd name="T4" fmla="*/ 809 w 893"/>
                <a:gd name="T5" fmla="*/ 35 h 268"/>
                <a:gd name="T6" fmla="*/ 796 w 893"/>
                <a:gd name="T7" fmla="*/ 35 h 268"/>
                <a:gd name="T8" fmla="*/ 782 w 893"/>
                <a:gd name="T9" fmla="*/ 36 h 268"/>
                <a:gd name="T10" fmla="*/ 751 w 893"/>
                <a:gd name="T11" fmla="*/ 39 h 268"/>
                <a:gd name="T12" fmla="*/ 717 w 893"/>
                <a:gd name="T13" fmla="*/ 41 h 268"/>
                <a:gd name="T14" fmla="*/ 682 w 893"/>
                <a:gd name="T15" fmla="*/ 46 h 268"/>
                <a:gd name="T16" fmla="*/ 644 w 893"/>
                <a:gd name="T17" fmla="*/ 51 h 268"/>
                <a:gd name="T18" fmla="*/ 624 w 893"/>
                <a:gd name="T19" fmla="*/ 53 h 268"/>
                <a:gd name="T20" fmla="*/ 605 w 893"/>
                <a:gd name="T21" fmla="*/ 57 h 268"/>
                <a:gd name="T22" fmla="*/ 564 w 893"/>
                <a:gd name="T23" fmla="*/ 64 h 268"/>
                <a:gd name="T24" fmla="*/ 544 w 893"/>
                <a:gd name="T25" fmla="*/ 68 h 268"/>
                <a:gd name="T26" fmla="*/ 523 w 893"/>
                <a:gd name="T27" fmla="*/ 72 h 268"/>
                <a:gd name="T28" fmla="*/ 481 w 893"/>
                <a:gd name="T29" fmla="*/ 82 h 268"/>
                <a:gd name="T30" fmla="*/ 460 w 893"/>
                <a:gd name="T31" fmla="*/ 87 h 268"/>
                <a:gd name="T32" fmla="*/ 455 w 893"/>
                <a:gd name="T33" fmla="*/ 88 h 268"/>
                <a:gd name="T34" fmla="*/ 450 w 893"/>
                <a:gd name="T35" fmla="*/ 89 h 268"/>
                <a:gd name="T36" fmla="*/ 440 w 893"/>
                <a:gd name="T37" fmla="*/ 92 h 268"/>
                <a:gd name="T38" fmla="*/ 143 w 893"/>
                <a:gd name="T39" fmla="*/ 201 h 268"/>
                <a:gd name="T40" fmla="*/ 115 w 893"/>
                <a:gd name="T41" fmla="*/ 215 h 268"/>
                <a:gd name="T42" fmla="*/ 91 w 893"/>
                <a:gd name="T43" fmla="*/ 227 h 268"/>
                <a:gd name="T44" fmla="*/ 69 w 893"/>
                <a:gd name="T45" fmla="*/ 238 h 268"/>
                <a:gd name="T46" fmla="*/ 50 w 893"/>
                <a:gd name="T47" fmla="*/ 248 h 268"/>
                <a:gd name="T48" fmla="*/ 16 w 893"/>
                <a:gd name="T49" fmla="*/ 268 h 268"/>
                <a:gd name="T50" fmla="*/ 0 w 893"/>
                <a:gd name="T51" fmla="*/ 240 h 268"/>
                <a:gd name="T52" fmla="*/ 35 w 893"/>
                <a:gd name="T53" fmla="*/ 220 h 268"/>
                <a:gd name="T54" fmla="*/ 54 w 893"/>
                <a:gd name="T55" fmla="*/ 210 h 268"/>
                <a:gd name="T56" fmla="*/ 76 w 893"/>
                <a:gd name="T57" fmla="*/ 199 h 268"/>
                <a:gd name="T58" fmla="*/ 101 w 893"/>
                <a:gd name="T59" fmla="*/ 186 h 268"/>
                <a:gd name="T60" fmla="*/ 129 w 893"/>
                <a:gd name="T61" fmla="*/ 172 h 268"/>
                <a:gd name="T62" fmla="*/ 431 w 893"/>
                <a:gd name="T63" fmla="*/ 61 h 268"/>
                <a:gd name="T64" fmla="*/ 442 w 893"/>
                <a:gd name="T65" fmla="*/ 58 h 268"/>
                <a:gd name="T66" fmla="*/ 447 w 893"/>
                <a:gd name="T67" fmla="*/ 57 h 268"/>
                <a:gd name="T68" fmla="*/ 452 w 893"/>
                <a:gd name="T69" fmla="*/ 56 h 268"/>
                <a:gd name="T70" fmla="*/ 474 w 893"/>
                <a:gd name="T71" fmla="*/ 51 h 268"/>
                <a:gd name="T72" fmla="*/ 516 w 893"/>
                <a:gd name="T73" fmla="*/ 41 h 268"/>
                <a:gd name="T74" fmla="*/ 537 w 893"/>
                <a:gd name="T75" fmla="*/ 36 h 268"/>
                <a:gd name="T76" fmla="*/ 558 w 893"/>
                <a:gd name="T77" fmla="*/ 32 h 268"/>
                <a:gd name="T78" fmla="*/ 599 w 893"/>
                <a:gd name="T79" fmla="*/ 25 h 268"/>
                <a:gd name="T80" fmla="*/ 619 w 893"/>
                <a:gd name="T81" fmla="*/ 21 h 268"/>
                <a:gd name="T82" fmla="*/ 639 w 893"/>
                <a:gd name="T83" fmla="*/ 19 h 268"/>
                <a:gd name="T84" fmla="*/ 678 w 893"/>
                <a:gd name="T85" fmla="*/ 14 h 268"/>
                <a:gd name="T86" fmla="*/ 714 w 893"/>
                <a:gd name="T87" fmla="*/ 9 h 268"/>
                <a:gd name="T88" fmla="*/ 748 w 893"/>
                <a:gd name="T89" fmla="*/ 7 h 268"/>
                <a:gd name="T90" fmla="*/ 780 w 893"/>
                <a:gd name="T91" fmla="*/ 4 h 268"/>
                <a:gd name="T92" fmla="*/ 794 w 893"/>
                <a:gd name="T93" fmla="*/ 3 h 268"/>
                <a:gd name="T94" fmla="*/ 808 w 893"/>
                <a:gd name="T95" fmla="*/ 3 h 268"/>
                <a:gd name="T96" fmla="*/ 853 w 893"/>
                <a:gd name="T97" fmla="*/ 1 h 268"/>
                <a:gd name="T98" fmla="*/ 893 w 893"/>
                <a:gd name="T99" fmla="*/ 0 h 268"/>
                <a:gd name="T100" fmla="*/ 893 w 893"/>
                <a:gd name="T101" fmla="*/ 3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3" h="268">
                  <a:moveTo>
                    <a:pt x="893" y="32"/>
                  </a:moveTo>
                  <a:cubicBezTo>
                    <a:pt x="893" y="32"/>
                    <a:pt x="879" y="33"/>
                    <a:pt x="854" y="33"/>
                  </a:cubicBezTo>
                  <a:cubicBezTo>
                    <a:pt x="842" y="34"/>
                    <a:pt x="827" y="34"/>
                    <a:pt x="809" y="35"/>
                  </a:cubicBezTo>
                  <a:cubicBezTo>
                    <a:pt x="805" y="35"/>
                    <a:pt x="800" y="35"/>
                    <a:pt x="796" y="35"/>
                  </a:cubicBezTo>
                  <a:cubicBezTo>
                    <a:pt x="791" y="36"/>
                    <a:pt x="786" y="36"/>
                    <a:pt x="782" y="36"/>
                  </a:cubicBezTo>
                  <a:cubicBezTo>
                    <a:pt x="772" y="37"/>
                    <a:pt x="761" y="38"/>
                    <a:pt x="751" y="39"/>
                  </a:cubicBezTo>
                  <a:cubicBezTo>
                    <a:pt x="740" y="40"/>
                    <a:pt x="729" y="40"/>
                    <a:pt x="717" y="41"/>
                  </a:cubicBezTo>
                  <a:cubicBezTo>
                    <a:pt x="706" y="43"/>
                    <a:pt x="694" y="44"/>
                    <a:pt x="682" y="46"/>
                  </a:cubicBezTo>
                  <a:cubicBezTo>
                    <a:pt x="669" y="47"/>
                    <a:pt x="657" y="49"/>
                    <a:pt x="644" y="51"/>
                  </a:cubicBezTo>
                  <a:cubicBezTo>
                    <a:pt x="637" y="51"/>
                    <a:pt x="631" y="52"/>
                    <a:pt x="624" y="53"/>
                  </a:cubicBezTo>
                  <a:cubicBezTo>
                    <a:pt x="618" y="54"/>
                    <a:pt x="611" y="55"/>
                    <a:pt x="605" y="57"/>
                  </a:cubicBezTo>
                  <a:cubicBezTo>
                    <a:pt x="591" y="59"/>
                    <a:pt x="578" y="61"/>
                    <a:pt x="564" y="64"/>
                  </a:cubicBezTo>
                  <a:cubicBezTo>
                    <a:pt x="557" y="65"/>
                    <a:pt x="550" y="66"/>
                    <a:pt x="544" y="68"/>
                  </a:cubicBezTo>
                  <a:cubicBezTo>
                    <a:pt x="537" y="69"/>
                    <a:pt x="530" y="71"/>
                    <a:pt x="523" y="72"/>
                  </a:cubicBezTo>
                  <a:cubicBezTo>
                    <a:pt x="509" y="75"/>
                    <a:pt x="495" y="79"/>
                    <a:pt x="481" y="82"/>
                  </a:cubicBezTo>
                  <a:cubicBezTo>
                    <a:pt x="474" y="83"/>
                    <a:pt x="467" y="85"/>
                    <a:pt x="460" y="87"/>
                  </a:cubicBezTo>
                  <a:cubicBezTo>
                    <a:pt x="455" y="88"/>
                    <a:pt x="455" y="88"/>
                    <a:pt x="455" y="88"/>
                  </a:cubicBezTo>
                  <a:cubicBezTo>
                    <a:pt x="450" y="89"/>
                    <a:pt x="450" y="89"/>
                    <a:pt x="450" y="89"/>
                  </a:cubicBezTo>
                  <a:cubicBezTo>
                    <a:pt x="440" y="92"/>
                    <a:pt x="440" y="92"/>
                    <a:pt x="440" y="92"/>
                  </a:cubicBezTo>
                  <a:cubicBezTo>
                    <a:pt x="328" y="122"/>
                    <a:pt x="221" y="163"/>
                    <a:pt x="143" y="201"/>
                  </a:cubicBezTo>
                  <a:cubicBezTo>
                    <a:pt x="133" y="205"/>
                    <a:pt x="124" y="210"/>
                    <a:pt x="115" y="215"/>
                  </a:cubicBezTo>
                  <a:cubicBezTo>
                    <a:pt x="107" y="219"/>
                    <a:pt x="98" y="223"/>
                    <a:pt x="91" y="227"/>
                  </a:cubicBezTo>
                  <a:cubicBezTo>
                    <a:pt x="83" y="231"/>
                    <a:pt x="75" y="235"/>
                    <a:pt x="69" y="238"/>
                  </a:cubicBezTo>
                  <a:cubicBezTo>
                    <a:pt x="62" y="242"/>
                    <a:pt x="56" y="245"/>
                    <a:pt x="50" y="248"/>
                  </a:cubicBezTo>
                  <a:cubicBezTo>
                    <a:pt x="29" y="261"/>
                    <a:pt x="16" y="268"/>
                    <a:pt x="16" y="268"/>
                  </a:cubicBezTo>
                  <a:cubicBezTo>
                    <a:pt x="0" y="240"/>
                    <a:pt x="0" y="240"/>
                    <a:pt x="0" y="240"/>
                  </a:cubicBezTo>
                  <a:cubicBezTo>
                    <a:pt x="0" y="240"/>
                    <a:pt x="13" y="233"/>
                    <a:pt x="35" y="220"/>
                  </a:cubicBezTo>
                  <a:cubicBezTo>
                    <a:pt x="40" y="217"/>
                    <a:pt x="47" y="214"/>
                    <a:pt x="54" y="210"/>
                  </a:cubicBezTo>
                  <a:cubicBezTo>
                    <a:pt x="60" y="207"/>
                    <a:pt x="68" y="203"/>
                    <a:pt x="76" y="199"/>
                  </a:cubicBezTo>
                  <a:cubicBezTo>
                    <a:pt x="84" y="195"/>
                    <a:pt x="92" y="190"/>
                    <a:pt x="101" y="186"/>
                  </a:cubicBezTo>
                  <a:cubicBezTo>
                    <a:pt x="110" y="181"/>
                    <a:pt x="119" y="176"/>
                    <a:pt x="129" y="172"/>
                  </a:cubicBezTo>
                  <a:cubicBezTo>
                    <a:pt x="208" y="134"/>
                    <a:pt x="318" y="91"/>
                    <a:pt x="431" y="61"/>
                  </a:cubicBezTo>
                  <a:cubicBezTo>
                    <a:pt x="442" y="58"/>
                    <a:pt x="442" y="58"/>
                    <a:pt x="442" y="58"/>
                  </a:cubicBezTo>
                  <a:cubicBezTo>
                    <a:pt x="447" y="57"/>
                    <a:pt x="447" y="57"/>
                    <a:pt x="447" y="57"/>
                  </a:cubicBezTo>
                  <a:cubicBezTo>
                    <a:pt x="452" y="56"/>
                    <a:pt x="452" y="56"/>
                    <a:pt x="452" y="56"/>
                  </a:cubicBezTo>
                  <a:cubicBezTo>
                    <a:pt x="460" y="54"/>
                    <a:pt x="467" y="52"/>
                    <a:pt x="474" y="51"/>
                  </a:cubicBezTo>
                  <a:cubicBezTo>
                    <a:pt x="488" y="47"/>
                    <a:pt x="502" y="44"/>
                    <a:pt x="516" y="41"/>
                  </a:cubicBezTo>
                  <a:cubicBezTo>
                    <a:pt x="523" y="39"/>
                    <a:pt x="530" y="37"/>
                    <a:pt x="537" y="36"/>
                  </a:cubicBezTo>
                  <a:cubicBezTo>
                    <a:pt x="544" y="35"/>
                    <a:pt x="551" y="34"/>
                    <a:pt x="558" y="32"/>
                  </a:cubicBezTo>
                  <a:cubicBezTo>
                    <a:pt x="572" y="30"/>
                    <a:pt x="586" y="27"/>
                    <a:pt x="599" y="25"/>
                  </a:cubicBezTo>
                  <a:cubicBezTo>
                    <a:pt x="606" y="24"/>
                    <a:pt x="613" y="23"/>
                    <a:pt x="619" y="21"/>
                  </a:cubicBezTo>
                  <a:cubicBezTo>
                    <a:pt x="626" y="20"/>
                    <a:pt x="633" y="20"/>
                    <a:pt x="639" y="19"/>
                  </a:cubicBezTo>
                  <a:cubicBezTo>
                    <a:pt x="652" y="17"/>
                    <a:pt x="665" y="16"/>
                    <a:pt x="678" y="14"/>
                  </a:cubicBezTo>
                  <a:cubicBezTo>
                    <a:pt x="690" y="12"/>
                    <a:pt x="702" y="11"/>
                    <a:pt x="714" y="9"/>
                  </a:cubicBezTo>
                  <a:cubicBezTo>
                    <a:pt x="726" y="9"/>
                    <a:pt x="737" y="8"/>
                    <a:pt x="748" y="7"/>
                  </a:cubicBezTo>
                  <a:cubicBezTo>
                    <a:pt x="759" y="6"/>
                    <a:pt x="770" y="5"/>
                    <a:pt x="780" y="4"/>
                  </a:cubicBezTo>
                  <a:cubicBezTo>
                    <a:pt x="785" y="4"/>
                    <a:pt x="789" y="4"/>
                    <a:pt x="794" y="3"/>
                  </a:cubicBezTo>
                  <a:cubicBezTo>
                    <a:pt x="799" y="3"/>
                    <a:pt x="803" y="3"/>
                    <a:pt x="808" y="3"/>
                  </a:cubicBezTo>
                  <a:cubicBezTo>
                    <a:pt x="826" y="2"/>
                    <a:pt x="841" y="2"/>
                    <a:pt x="853" y="1"/>
                  </a:cubicBezTo>
                  <a:cubicBezTo>
                    <a:pt x="879" y="1"/>
                    <a:pt x="893" y="0"/>
                    <a:pt x="893" y="0"/>
                  </a:cubicBezTo>
                  <a:lnTo>
                    <a:pt x="893" y="32"/>
                  </a:lnTo>
                  <a:close/>
                </a:path>
              </a:pathLst>
            </a:custGeom>
            <a:solidFill>
              <a:srgbClr val="00B050"/>
            </a:solidFill>
            <a:ln>
              <a:noFill/>
            </a:ln>
          </p:spPr>
          <p:txBody>
            <a:bodyPr vert="horz" wrap="square" lIns="91440" tIns="45720" rIns="91440" bIns="45720" numCol="1" anchor="t" anchorCtr="0" compatLnSpc="1">
              <a:prstTxWarp prst="textNoShape">
                <a:avLst/>
              </a:prstTxWarp>
              <a:normAutofit fontScale="92500" lnSpcReduction="10000"/>
            </a:bodyPr>
            <a:lstStyle/>
            <a:p>
              <a:endParaRPr lang="en-US">
                <a:solidFill>
                  <a:prstClr val="black"/>
                </a:solidFill>
              </a:endParaRPr>
            </a:p>
          </p:txBody>
        </p:sp>
        <p:sp>
          <p:nvSpPr>
            <p:cNvPr id="23" name="Freeform 25"/>
            <p:cNvSpPr>
              <a:spLocks/>
            </p:cNvSpPr>
            <p:nvPr/>
          </p:nvSpPr>
          <p:spPr bwMode="auto">
            <a:xfrm rot="5400000">
              <a:off x="1443733" y="2937017"/>
              <a:ext cx="1172358" cy="330555"/>
            </a:xfrm>
            <a:custGeom>
              <a:avLst/>
              <a:gdLst>
                <a:gd name="T0" fmla="*/ 0 w 896"/>
                <a:gd name="T1" fmla="*/ 32 h 268"/>
                <a:gd name="T2" fmla="*/ 40 w 896"/>
                <a:gd name="T3" fmla="*/ 33 h 268"/>
                <a:gd name="T4" fmla="*/ 86 w 896"/>
                <a:gd name="T5" fmla="*/ 35 h 268"/>
                <a:gd name="T6" fmla="*/ 100 w 896"/>
                <a:gd name="T7" fmla="*/ 35 h 268"/>
                <a:gd name="T8" fmla="*/ 114 w 896"/>
                <a:gd name="T9" fmla="*/ 36 h 268"/>
                <a:gd name="T10" fmla="*/ 145 w 896"/>
                <a:gd name="T11" fmla="*/ 39 h 268"/>
                <a:gd name="T12" fmla="*/ 178 w 896"/>
                <a:gd name="T13" fmla="*/ 41 h 268"/>
                <a:gd name="T14" fmla="*/ 214 w 896"/>
                <a:gd name="T15" fmla="*/ 46 h 268"/>
                <a:gd name="T16" fmla="*/ 252 w 896"/>
                <a:gd name="T17" fmla="*/ 51 h 268"/>
                <a:gd name="T18" fmla="*/ 271 w 896"/>
                <a:gd name="T19" fmla="*/ 53 h 268"/>
                <a:gd name="T20" fmla="*/ 291 w 896"/>
                <a:gd name="T21" fmla="*/ 57 h 268"/>
                <a:gd name="T22" fmla="*/ 332 w 896"/>
                <a:gd name="T23" fmla="*/ 64 h 268"/>
                <a:gd name="T24" fmla="*/ 352 w 896"/>
                <a:gd name="T25" fmla="*/ 68 h 268"/>
                <a:gd name="T26" fmla="*/ 373 w 896"/>
                <a:gd name="T27" fmla="*/ 72 h 268"/>
                <a:gd name="T28" fmla="*/ 414 w 896"/>
                <a:gd name="T29" fmla="*/ 82 h 268"/>
                <a:gd name="T30" fmla="*/ 435 w 896"/>
                <a:gd name="T31" fmla="*/ 87 h 268"/>
                <a:gd name="T32" fmla="*/ 441 w 896"/>
                <a:gd name="T33" fmla="*/ 88 h 268"/>
                <a:gd name="T34" fmla="*/ 446 w 896"/>
                <a:gd name="T35" fmla="*/ 89 h 268"/>
                <a:gd name="T36" fmla="*/ 456 w 896"/>
                <a:gd name="T37" fmla="*/ 92 h 268"/>
                <a:gd name="T38" fmla="*/ 753 w 896"/>
                <a:gd name="T39" fmla="*/ 201 h 268"/>
                <a:gd name="T40" fmla="*/ 780 w 896"/>
                <a:gd name="T41" fmla="*/ 215 h 268"/>
                <a:gd name="T42" fmla="*/ 805 w 896"/>
                <a:gd name="T43" fmla="*/ 227 h 268"/>
                <a:gd name="T44" fmla="*/ 827 w 896"/>
                <a:gd name="T45" fmla="*/ 238 h 268"/>
                <a:gd name="T46" fmla="*/ 845 w 896"/>
                <a:gd name="T47" fmla="*/ 248 h 268"/>
                <a:gd name="T48" fmla="*/ 880 w 896"/>
                <a:gd name="T49" fmla="*/ 268 h 268"/>
                <a:gd name="T50" fmla="*/ 896 w 896"/>
                <a:gd name="T51" fmla="*/ 240 h 268"/>
                <a:gd name="T52" fmla="*/ 861 w 896"/>
                <a:gd name="T53" fmla="*/ 220 h 268"/>
                <a:gd name="T54" fmla="*/ 842 w 896"/>
                <a:gd name="T55" fmla="*/ 210 h 268"/>
                <a:gd name="T56" fmla="*/ 820 w 896"/>
                <a:gd name="T57" fmla="*/ 199 h 268"/>
                <a:gd name="T58" fmla="*/ 795 w 896"/>
                <a:gd name="T59" fmla="*/ 186 h 268"/>
                <a:gd name="T60" fmla="*/ 766 w 896"/>
                <a:gd name="T61" fmla="*/ 172 h 268"/>
                <a:gd name="T62" fmla="*/ 464 w 896"/>
                <a:gd name="T63" fmla="*/ 61 h 268"/>
                <a:gd name="T64" fmla="*/ 454 w 896"/>
                <a:gd name="T65" fmla="*/ 58 h 268"/>
                <a:gd name="T66" fmla="*/ 449 w 896"/>
                <a:gd name="T67" fmla="*/ 57 h 268"/>
                <a:gd name="T68" fmla="*/ 443 w 896"/>
                <a:gd name="T69" fmla="*/ 56 h 268"/>
                <a:gd name="T70" fmla="*/ 422 w 896"/>
                <a:gd name="T71" fmla="*/ 51 h 268"/>
                <a:gd name="T72" fmla="*/ 379 w 896"/>
                <a:gd name="T73" fmla="*/ 41 h 268"/>
                <a:gd name="T74" fmla="*/ 358 w 896"/>
                <a:gd name="T75" fmla="*/ 36 h 268"/>
                <a:gd name="T76" fmla="*/ 337 w 896"/>
                <a:gd name="T77" fmla="*/ 32 h 268"/>
                <a:gd name="T78" fmla="*/ 296 w 896"/>
                <a:gd name="T79" fmla="*/ 25 h 268"/>
                <a:gd name="T80" fmla="*/ 276 w 896"/>
                <a:gd name="T81" fmla="*/ 21 h 268"/>
                <a:gd name="T82" fmla="*/ 256 w 896"/>
                <a:gd name="T83" fmla="*/ 19 h 268"/>
                <a:gd name="T84" fmla="*/ 218 w 896"/>
                <a:gd name="T85" fmla="*/ 14 h 268"/>
                <a:gd name="T86" fmla="*/ 182 w 896"/>
                <a:gd name="T87" fmla="*/ 9 h 268"/>
                <a:gd name="T88" fmla="*/ 148 w 896"/>
                <a:gd name="T89" fmla="*/ 7 h 268"/>
                <a:gd name="T90" fmla="*/ 116 w 896"/>
                <a:gd name="T91" fmla="*/ 4 h 268"/>
                <a:gd name="T92" fmla="*/ 102 w 896"/>
                <a:gd name="T93" fmla="*/ 3 h 268"/>
                <a:gd name="T94" fmla="*/ 88 w 896"/>
                <a:gd name="T95" fmla="*/ 3 h 268"/>
                <a:gd name="T96" fmla="*/ 41 w 896"/>
                <a:gd name="T97" fmla="*/ 1 h 268"/>
                <a:gd name="T98" fmla="*/ 0 w 896"/>
                <a:gd name="T99" fmla="*/ 0 h 268"/>
                <a:gd name="T100" fmla="*/ 0 w 896"/>
                <a:gd name="T101" fmla="*/ 3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6" h="268">
                  <a:moveTo>
                    <a:pt x="0" y="32"/>
                  </a:moveTo>
                  <a:cubicBezTo>
                    <a:pt x="0" y="32"/>
                    <a:pt x="15" y="33"/>
                    <a:pt x="40" y="33"/>
                  </a:cubicBezTo>
                  <a:cubicBezTo>
                    <a:pt x="53" y="34"/>
                    <a:pt x="68" y="34"/>
                    <a:pt x="86" y="35"/>
                  </a:cubicBezTo>
                  <a:cubicBezTo>
                    <a:pt x="90" y="35"/>
                    <a:pt x="95" y="35"/>
                    <a:pt x="100" y="35"/>
                  </a:cubicBezTo>
                  <a:cubicBezTo>
                    <a:pt x="104" y="36"/>
                    <a:pt x="109" y="36"/>
                    <a:pt x="114" y="36"/>
                  </a:cubicBezTo>
                  <a:cubicBezTo>
                    <a:pt x="124" y="37"/>
                    <a:pt x="134" y="38"/>
                    <a:pt x="145" y="39"/>
                  </a:cubicBezTo>
                  <a:cubicBezTo>
                    <a:pt x="156" y="40"/>
                    <a:pt x="167" y="40"/>
                    <a:pt x="178" y="41"/>
                  </a:cubicBezTo>
                  <a:cubicBezTo>
                    <a:pt x="190" y="43"/>
                    <a:pt x="202" y="44"/>
                    <a:pt x="214" y="46"/>
                  </a:cubicBezTo>
                  <a:cubicBezTo>
                    <a:pt x="226" y="47"/>
                    <a:pt x="239" y="49"/>
                    <a:pt x="252" y="51"/>
                  </a:cubicBezTo>
                  <a:cubicBezTo>
                    <a:pt x="258" y="51"/>
                    <a:pt x="265" y="52"/>
                    <a:pt x="271" y="53"/>
                  </a:cubicBezTo>
                  <a:cubicBezTo>
                    <a:pt x="278" y="54"/>
                    <a:pt x="284" y="55"/>
                    <a:pt x="291" y="57"/>
                  </a:cubicBezTo>
                  <a:cubicBezTo>
                    <a:pt x="304" y="59"/>
                    <a:pt x="318" y="61"/>
                    <a:pt x="332" y="64"/>
                  </a:cubicBezTo>
                  <a:cubicBezTo>
                    <a:pt x="338" y="65"/>
                    <a:pt x="345" y="66"/>
                    <a:pt x="352" y="68"/>
                  </a:cubicBezTo>
                  <a:cubicBezTo>
                    <a:pt x="359" y="69"/>
                    <a:pt x="366" y="71"/>
                    <a:pt x="373" y="72"/>
                  </a:cubicBezTo>
                  <a:cubicBezTo>
                    <a:pt x="387" y="75"/>
                    <a:pt x="400" y="79"/>
                    <a:pt x="414" y="82"/>
                  </a:cubicBezTo>
                  <a:cubicBezTo>
                    <a:pt x="421" y="83"/>
                    <a:pt x="428" y="85"/>
                    <a:pt x="435" y="87"/>
                  </a:cubicBezTo>
                  <a:cubicBezTo>
                    <a:pt x="441" y="88"/>
                    <a:pt x="441" y="88"/>
                    <a:pt x="441" y="88"/>
                  </a:cubicBezTo>
                  <a:cubicBezTo>
                    <a:pt x="446" y="89"/>
                    <a:pt x="446" y="89"/>
                    <a:pt x="446" y="89"/>
                  </a:cubicBezTo>
                  <a:cubicBezTo>
                    <a:pt x="456" y="92"/>
                    <a:pt x="456" y="92"/>
                    <a:pt x="456" y="92"/>
                  </a:cubicBezTo>
                  <a:cubicBezTo>
                    <a:pt x="567" y="122"/>
                    <a:pt x="675" y="163"/>
                    <a:pt x="753" y="201"/>
                  </a:cubicBezTo>
                  <a:cubicBezTo>
                    <a:pt x="762" y="205"/>
                    <a:pt x="772" y="210"/>
                    <a:pt x="780" y="215"/>
                  </a:cubicBezTo>
                  <a:cubicBezTo>
                    <a:pt x="789" y="219"/>
                    <a:pt x="797" y="223"/>
                    <a:pt x="805" y="227"/>
                  </a:cubicBezTo>
                  <a:cubicBezTo>
                    <a:pt x="813" y="231"/>
                    <a:pt x="820" y="235"/>
                    <a:pt x="827" y="238"/>
                  </a:cubicBezTo>
                  <a:cubicBezTo>
                    <a:pt x="834" y="242"/>
                    <a:pt x="840" y="245"/>
                    <a:pt x="845" y="248"/>
                  </a:cubicBezTo>
                  <a:cubicBezTo>
                    <a:pt x="867" y="261"/>
                    <a:pt x="880" y="268"/>
                    <a:pt x="880" y="268"/>
                  </a:cubicBezTo>
                  <a:cubicBezTo>
                    <a:pt x="896" y="240"/>
                    <a:pt x="896" y="240"/>
                    <a:pt x="896" y="240"/>
                  </a:cubicBezTo>
                  <a:cubicBezTo>
                    <a:pt x="896" y="240"/>
                    <a:pt x="883" y="233"/>
                    <a:pt x="861" y="220"/>
                  </a:cubicBezTo>
                  <a:cubicBezTo>
                    <a:pt x="855" y="217"/>
                    <a:pt x="849" y="214"/>
                    <a:pt x="842" y="210"/>
                  </a:cubicBezTo>
                  <a:cubicBezTo>
                    <a:pt x="835" y="207"/>
                    <a:pt x="828" y="203"/>
                    <a:pt x="820" y="199"/>
                  </a:cubicBezTo>
                  <a:cubicBezTo>
                    <a:pt x="812" y="195"/>
                    <a:pt x="803" y="190"/>
                    <a:pt x="795" y="186"/>
                  </a:cubicBezTo>
                  <a:cubicBezTo>
                    <a:pt x="786" y="181"/>
                    <a:pt x="776" y="176"/>
                    <a:pt x="766" y="172"/>
                  </a:cubicBezTo>
                  <a:cubicBezTo>
                    <a:pt x="687" y="134"/>
                    <a:pt x="578" y="91"/>
                    <a:pt x="464" y="61"/>
                  </a:cubicBezTo>
                  <a:cubicBezTo>
                    <a:pt x="454" y="58"/>
                    <a:pt x="454" y="58"/>
                    <a:pt x="454" y="58"/>
                  </a:cubicBezTo>
                  <a:cubicBezTo>
                    <a:pt x="449" y="57"/>
                    <a:pt x="449" y="57"/>
                    <a:pt x="449" y="57"/>
                  </a:cubicBezTo>
                  <a:cubicBezTo>
                    <a:pt x="443" y="56"/>
                    <a:pt x="443" y="56"/>
                    <a:pt x="443" y="56"/>
                  </a:cubicBezTo>
                  <a:cubicBezTo>
                    <a:pt x="436" y="54"/>
                    <a:pt x="429" y="52"/>
                    <a:pt x="422" y="51"/>
                  </a:cubicBezTo>
                  <a:cubicBezTo>
                    <a:pt x="408" y="47"/>
                    <a:pt x="394" y="44"/>
                    <a:pt x="379" y="41"/>
                  </a:cubicBezTo>
                  <a:cubicBezTo>
                    <a:pt x="372" y="39"/>
                    <a:pt x="365" y="37"/>
                    <a:pt x="358" y="36"/>
                  </a:cubicBezTo>
                  <a:cubicBezTo>
                    <a:pt x="351" y="35"/>
                    <a:pt x="344" y="34"/>
                    <a:pt x="337" y="32"/>
                  </a:cubicBezTo>
                  <a:cubicBezTo>
                    <a:pt x="324" y="30"/>
                    <a:pt x="310" y="27"/>
                    <a:pt x="296" y="25"/>
                  </a:cubicBezTo>
                  <a:cubicBezTo>
                    <a:pt x="290" y="24"/>
                    <a:pt x="283" y="23"/>
                    <a:pt x="276" y="21"/>
                  </a:cubicBezTo>
                  <a:cubicBezTo>
                    <a:pt x="270" y="20"/>
                    <a:pt x="263" y="20"/>
                    <a:pt x="256" y="19"/>
                  </a:cubicBezTo>
                  <a:cubicBezTo>
                    <a:pt x="243" y="17"/>
                    <a:pt x="231" y="16"/>
                    <a:pt x="218" y="14"/>
                  </a:cubicBezTo>
                  <a:cubicBezTo>
                    <a:pt x="206" y="12"/>
                    <a:pt x="193" y="11"/>
                    <a:pt x="182" y="9"/>
                  </a:cubicBezTo>
                  <a:cubicBezTo>
                    <a:pt x="170" y="9"/>
                    <a:pt x="158" y="8"/>
                    <a:pt x="148" y="7"/>
                  </a:cubicBezTo>
                  <a:cubicBezTo>
                    <a:pt x="137" y="6"/>
                    <a:pt x="126" y="5"/>
                    <a:pt x="116" y="4"/>
                  </a:cubicBezTo>
                  <a:cubicBezTo>
                    <a:pt x="111" y="4"/>
                    <a:pt x="106" y="4"/>
                    <a:pt x="102" y="3"/>
                  </a:cubicBezTo>
                  <a:cubicBezTo>
                    <a:pt x="97" y="3"/>
                    <a:pt x="92" y="3"/>
                    <a:pt x="88" y="3"/>
                  </a:cubicBezTo>
                  <a:cubicBezTo>
                    <a:pt x="70" y="2"/>
                    <a:pt x="54" y="2"/>
                    <a:pt x="41" y="1"/>
                  </a:cubicBezTo>
                  <a:cubicBezTo>
                    <a:pt x="15" y="1"/>
                    <a:pt x="0" y="0"/>
                    <a:pt x="0" y="0"/>
                  </a:cubicBezTo>
                  <a:lnTo>
                    <a:pt x="0" y="32"/>
                  </a:lnTo>
                  <a:close/>
                </a:path>
              </a:pathLst>
            </a:custGeom>
            <a:solidFill>
              <a:srgbClr val="92D050"/>
            </a:solidFill>
            <a:ln>
              <a:noFill/>
            </a:ln>
          </p:spPr>
          <p:txBody>
            <a:bodyPr vert="horz" wrap="square" lIns="91440" tIns="45720" rIns="91440" bIns="45720" numCol="1" anchor="t" anchorCtr="0" compatLnSpc="1">
              <a:prstTxWarp prst="textNoShape">
                <a:avLst/>
              </a:prstTxWarp>
              <a:normAutofit fontScale="92500" lnSpcReduction="10000"/>
            </a:bodyPr>
            <a:lstStyle/>
            <a:p>
              <a:endParaRPr lang="en-US">
                <a:solidFill>
                  <a:prstClr val="black"/>
                </a:solidFill>
              </a:endParaRPr>
            </a:p>
          </p:txBody>
        </p:sp>
        <p:sp>
          <p:nvSpPr>
            <p:cNvPr id="24" name="Freeform 26"/>
            <p:cNvSpPr>
              <a:spLocks/>
            </p:cNvSpPr>
            <p:nvPr/>
          </p:nvSpPr>
          <p:spPr bwMode="auto">
            <a:xfrm rot="5400000">
              <a:off x="1047949" y="3691998"/>
              <a:ext cx="876573" cy="826388"/>
            </a:xfrm>
            <a:custGeom>
              <a:avLst/>
              <a:gdLst>
                <a:gd name="T0" fmla="*/ 643 w 670"/>
                <a:gd name="T1" fmla="*/ 671 h 671"/>
                <a:gd name="T2" fmla="*/ 623 w 670"/>
                <a:gd name="T3" fmla="*/ 637 h 671"/>
                <a:gd name="T4" fmla="*/ 598 w 670"/>
                <a:gd name="T5" fmla="*/ 599 h 671"/>
                <a:gd name="T6" fmla="*/ 566 w 670"/>
                <a:gd name="T7" fmla="*/ 550 h 671"/>
                <a:gd name="T8" fmla="*/ 546 w 670"/>
                <a:gd name="T9" fmla="*/ 522 h 671"/>
                <a:gd name="T10" fmla="*/ 536 w 670"/>
                <a:gd name="T11" fmla="*/ 508 h 671"/>
                <a:gd name="T12" fmla="*/ 525 w 670"/>
                <a:gd name="T13" fmla="*/ 493 h 671"/>
                <a:gd name="T14" fmla="*/ 477 w 670"/>
                <a:gd name="T15" fmla="*/ 432 h 671"/>
                <a:gd name="T16" fmla="*/ 423 w 670"/>
                <a:gd name="T17" fmla="*/ 369 h 671"/>
                <a:gd name="T18" fmla="*/ 364 w 670"/>
                <a:gd name="T19" fmla="*/ 307 h 671"/>
                <a:gd name="T20" fmla="*/ 302 w 670"/>
                <a:gd name="T21" fmla="*/ 248 h 671"/>
                <a:gd name="T22" fmla="*/ 239 w 670"/>
                <a:gd name="T23" fmla="*/ 193 h 671"/>
                <a:gd name="T24" fmla="*/ 178 w 670"/>
                <a:gd name="T25" fmla="*/ 145 h 671"/>
                <a:gd name="T26" fmla="*/ 163 w 670"/>
                <a:gd name="T27" fmla="*/ 135 h 671"/>
                <a:gd name="T28" fmla="*/ 148 w 670"/>
                <a:gd name="T29" fmla="*/ 124 h 671"/>
                <a:gd name="T30" fmla="*/ 121 w 670"/>
                <a:gd name="T31" fmla="*/ 105 h 671"/>
                <a:gd name="T32" fmla="*/ 72 w 670"/>
                <a:gd name="T33" fmla="*/ 72 h 671"/>
                <a:gd name="T34" fmla="*/ 34 w 670"/>
                <a:gd name="T35" fmla="*/ 48 h 671"/>
                <a:gd name="T36" fmla="*/ 0 w 670"/>
                <a:gd name="T37" fmla="*/ 28 h 671"/>
                <a:gd name="T38" fmla="*/ 16 w 670"/>
                <a:gd name="T39" fmla="*/ 0 h 671"/>
                <a:gd name="T40" fmla="*/ 51 w 670"/>
                <a:gd name="T41" fmla="*/ 20 h 671"/>
                <a:gd name="T42" fmla="*/ 89 w 670"/>
                <a:gd name="T43" fmla="*/ 45 h 671"/>
                <a:gd name="T44" fmla="*/ 139 w 670"/>
                <a:gd name="T45" fmla="*/ 79 h 671"/>
                <a:gd name="T46" fmla="*/ 167 w 670"/>
                <a:gd name="T47" fmla="*/ 98 h 671"/>
                <a:gd name="T48" fmla="*/ 182 w 670"/>
                <a:gd name="T49" fmla="*/ 109 h 671"/>
                <a:gd name="T50" fmla="*/ 197 w 670"/>
                <a:gd name="T51" fmla="*/ 120 h 671"/>
                <a:gd name="T52" fmla="*/ 259 w 670"/>
                <a:gd name="T53" fmla="*/ 169 h 671"/>
                <a:gd name="T54" fmla="*/ 323 w 670"/>
                <a:gd name="T55" fmla="*/ 224 h 671"/>
                <a:gd name="T56" fmla="*/ 386 w 670"/>
                <a:gd name="T57" fmla="*/ 284 h 671"/>
                <a:gd name="T58" fmla="*/ 447 w 670"/>
                <a:gd name="T59" fmla="*/ 348 h 671"/>
                <a:gd name="T60" fmla="*/ 502 w 670"/>
                <a:gd name="T61" fmla="*/ 412 h 671"/>
                <a:gd name="T62" fmla="*/ 551 w 670"/>
                <a:gd name="T63" fmla="*/ 474 h 671"/>
                <a:gd name="T64" fmla="*/ 562 w 670"/>
                <a:gd name="T65" fmla="*/ 489 h 671"/>
                <a:gd name="T66" fmla="*/ 572 w 670"/>
                <a:gd name="T67" fmla="*/ 504 h 671"/>
                <a:gd name="T68" fmla="*/ 592 w 670"/>
                <a:gd name="T69" fmla="*/ 531 h 671"/>
                <a:gd name="T70" fmla="*/ 625 w 670"/>
                <a:gd name="T71" fmla="*/ 581 h 671"/>
                <a:gd name="T72" fmla="*/ 650 w 670"/>
                <a:gd name="T73" fmla="*/ 620 h 671"/>
                <a:gd name="T74" fmla="*/ 670 w 670"/>
                <a:gd name="T75" fmla="*/ 655 h 671"/>
                <a:gd name="T76" fmla="*/ 643 w 670"/>
                <a:gd name="T77" fmla="*/ 671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0" h="671">
                  <a:moveTo>
                    <a:pt x="643" y="671"/>
                  </a:moveTo>
                  <a:cubicBezTo>
                    <a:pt x="643" y="671"/>
                    <a:pt x="636" y="659"/>
                    <a:pt x="623" y="637"/>
                  </a:cubicBezTo>
                  <a:cubicBezTo>
                    <a:pt x="616" y="626"/>
                    <a:pt x="608" y="613"/>
                    <a:pt x="598" y="599"/>
                  </a:cubicBezTo>
                  <a:cubicBezTo>
                    <a:pt x="589" y="584"/>
                    <a:pt x="579" y="567"/>
                    <a:pt x="566" y="550"/>
                  </a:cubicBezTo>
                  <a:cubicBezTo>
                    <a:pt x="560" y="541"/>
                    <a:pt x="553" y="532"/>
                    <a:pt x="546" y="522"/>
                  </a:cubicBezTo>
                  <a:cubicBezTo>
                    <a:pt x="543" y="518"/>
                    <a:pt x="540" y="513"/>
                    <a:pt x="536" y="508"/>
                  </a:cubicBezTo>
                  <a:cubicBezTo>
                    <a:pt x="533" y="503"/>
                    <a:pt x="529" y="498"/>
                    <a:pt x="525" y="493"/>
                  </a:cubicBezTo>
                  <a:cubicBezTo>
                    <a:pt x="510" y="474"/>
                    <a:pt x="494" y="453"/>
                    <a:pt x="477" y="432"/>
                  </a:cubicBezTo>
                  <a:cubicBezTo>
                    <a:pt x="460" y="412"/>
                    <a:pt x="441" y="391"/>
                    <a:pt x="423" y="369"/>
                  </a:cubicBezTo>
                  <a:cubicBezTo>
                    <a:pt x="403" y="349"/>
                    <a:pt x="383" y="328"/>
                    <a:pt x="364" y="307"/>
                  </a:cubicBezTo>
                  <a:cubicBezTo>
                    <a:pt x="343" y="287"/>
                    <a:pt x="322" y="267"/>
                    <a:pt x="302" y="248"/>
                  </a:cubicBezTo>
                  <a:cubicBezTo>
                    <a:pt x="280" y="229"/>
                    <a:pt x="259" y="211"/>
                    <a:pt x="239" y="193"/>
                  </a:cubicBezTo>
                  <a:cubicBezTo>
                    <a:pt x="218" y="177"/>
                    <a:pt x="197" y="161"/>
                    <a:pt x="178" y="145"/>
                  </a:cubicBezTo>
                  <a:cubicBezTo>
                    <a:pt x="173" y="142"/>
                    <a:pt x="168" y="138"/>
                    <a:pt x="163" y="135"/>
                  </a:cubicBezTo>
                  <a:cubicBezTo>
                    <a:pt x="158" y="131"/>
                    <a:pt x="153" y="128"/>
                    <a:pt x="148" y="124"/>
                  </a:cubicBezTo>
                  <a:cubicBezTo>
                    <a:pt x="139" y="118"/>
                    <a:pt x="130" y="111"/>
                    <a:pt x="121" y="105"/>
                  </a:cubicBezTo>
                  <a:cubicBezTo>
                    <a:pt x="104" y="92"/>
                    <a:pt x="87" y="82"/>
                    <a:pt x="72" y="72"/>
                  </a:cubicBezTo>
                  <a:cubicBezTo>
                    <a:pt x="57" y="63"/>
                    <a:pt x="44" y="55"/>
                    <a:pt x="34" y="48"/>
                  </a:cubicBezTo>
                  <a:cubicBezTo>
                    <a:pt x="12" y="35"/>
                    <a:pt x="0" y="28"/>
                    <a:pt x="0" y="28"/>
                  </a:cubicBezTo>
                  <a:cubicBezTo>
                    <a:pt x="16" y="0"/>
                    <a:pt x="16" y="0"/>
                    <a:pt x="16" y="0"/>
                  </a:cubicBezTo>
                  <a:cubicBezTo>
                    <a:pt x="16" y="0"/>
                    <a:pt x="28" y="8"/>
                    <a:pt x="51" y="20"/>
                  </a:cubicBezTo>
                  <a:cubicBezTo>
                    <a:pt x="61" y="27"/>
                    <a:pt x="74" y="36"/>
                    <a:pt x="89" y="45"/>
                  </a:cubicBezTo>
                  <a:cubicBezTo>
                    <a:pt x="104" y="55"/>
                    <a:pt x="122" y="65"/>
                    <a:pt x="139" y="79"/>
                  </a:cubicBezTo>
                  <a:cubicBezTo>
                    <a:pt x="148" y="85"/>
                    <a:pt x="158" y="92"/>
                    <a:pt x="167" y="98"/>
                  </a:cubicBezTo>
                  <a:cubicBezTo>
                    <a:pt x="172" y="102"/>
                    <a:pt x="177" y="105"/>
                    <a:pt x="182" y="109"/>
                  </a:cubicBezTo>
                  <a:cubicBezTo>
                    <a:pt x="187" y="112"/>
                    <a:pt x="192" y="116"/>
                    <a:pt x="197" y="120"/>
                  </a:cubicBezTo>
                  <a:cubicBezTo>
                    <a:pt x="217" y="135"/>
                    <a:pt x="237" y="152"/>
                    <a:pt x="259" y="169"/>
                  </a:cubicBezTo>
                  <a:cubicBezTo>
                    <a:pt x="280" y="187"/>
                    <a:pt x="301" y="205"/>
                    <a:pt x="323" y="224"/>
                  </a:cubicBezTo>
                  <a:cubicBezTo>
                    <a:pt x="344" y="244"/>
                    <a:pt x="365" y="264"/>
                    <a:pt x="386" y="284"/>
                  </a:cubicBezTo>
                  <a:cubicBezTo>
                    <a:pt x="406" y="306"/>
                    <a:pt x="427" y="327"/>
                    <a:pt x="447" y="348"/>
                  </a:cubicBezTo>
                  <a:cubicBezTo>
                    <a:pt x="465" y="369"/>
                    <a:pt x="484" y="391"/>
                    <a:pt x="502" y="412"/>
                  </a:cubicBezTo>
                  <a:cubicBezTo>
                    <a:pt x="519" y="433"/>
                    <a:pt x="535" y="454"/>
                    <a:pt x="551" y="474"/>
                  </a:cubicBezTo>
                  <a:cubicBezTo>
                    <a:pt x="555" y="479"/>
                    <a:pt x="558" y="484"/>
                    <a:pt x="562" y="489"/>
                  </a:cubicBezTo>
                  <a:cubicBezTo>
                    <a:pt x="565" y="494"/>
                    <a:pt x="569" y="499"/>
                    <a:pt x="572" y="504"/>
                  </a:cubicBezTo>
                  <a:cubicBezTo>
                    <a:pt x="579" y="513"/>
                    <a:pt x="586" y="522"/>
                    <a:pt x="592" y="531"/>
                  </a:cubicBezTo>
                  <a:cubicBezTo>
                    <a:pt x="605" y="549"/>
                    <a:pt x="616" y="566"/>
                    <a:pt x="625" y="581"/>
                  </a:cubicBezTo>
                  <a:cubicBezTo>
                    <a:pt x="635" y="596"/>
                    <a:pt x="643" y="609"/>
                    <a:pt x="650" y="620"/>
                  </a:cubicBezTo>
                  <a:cubicBezTo>
                    <a:pt x="663" y="642"/>
                    <a:pt x="670" y="655"/>
                    <a:pt x="670" y="655"/>
                  </a:cubicBezTo>
                  <a:lnTo>
                    <a:pt x="643" y="671"/>
                  </a:lnTo>
                  <a:close/>
                </a:path>
              </a:pathLst>
            </a:custGeom>
            <a:solidFill>
              <a:srgbClr val="FFFF00"/>
            </a:solidFill>
            <a:ln>
              <a:noFill/>
            </a:ln>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25" name="Freeform 27"/>
            <p:cNvSpPr>
              <a:spLocks/>
            </p:cNvSpPr>
            <p:nvPr/>
          </p:nvSpPr>
          <p:spPr bwMode="auto">
            <a:xfrm rot="5400000">
              <a:off x="366835" y="4132696"/>
              <a:ext cx="349705" cy="1100402"/>
            </a:xfrm>
            <a:custGeom>
              <a:avLst/>
              <a:gdLst>
                <a:gd name="T0" fmla="*/ 0 w 267"/>
                <a:gd name="T1" fmla="*/ 16 h 893"/>
                <a:gd name="T2" fmla="*/ 19 w 267"/>
                <a:gd name="T3" fmla="*/ 50 h 893"/>
                <a:gd name="T4" fmla="*/ 29 w 267"/>
                <a:gd name="T5" fmla="*/ 69 h 893"/>
                <a:gd name="T6" fmla="*/ 40 w 267"/>
                <a:gd name="T7" fmla="*/ 91 h 893"/>
                <a:gd name="T8" fmla="*/ 53 w 267"/>
                <a:gd name="T9" fmla="*/ 115 h 893"/>
                <a:gd name="T10" fmla="*/ 67 w 267"/>
                <a:gd name="T11" fmla="*/ 143 h 893"/>
                <a:gd name="T12" fmla="*/ 175 w 267"/>
                <a:gd name="T13" fmla="*/ 440 h 893"/>
                <a:gd name="T14" fmla="*/ 178 w 267"/>
                <a:gd name="T15" fmla="*/ 450 h 893"/>
                <a:gd name="T16" fmla="*/ 180 w 267"/>
                <a:gd name="T17" fmla="*/ 455 h 893"/>
                <a:gd name="T18" fmla="*/ 181 w 267"/>
                <a:gd name="T19" fmla="*/ 460 h 893"/>
                <a:gd name="T20" fmla="*/ 186 w 267"/>
                <a:gd name="T21" fmla="*/ 481 h 893"/>
                <a:gd name="T22" fmla="*/ 196 w 267"/>
                <a:gd name="T23" fmla="*/ 523 h 893"/>
                <a:gd name="T24" fmla="*/ 200 w 267"/>
                <a:gd name="T25" fmla="*/ 544 h 893"/>
                <a:gd name="T26" fmla="*/ 204 w 267"/>
                <a:gd name="T27" fmla="*/ 564 h 893"/>
                <a:gd name="T28" fmla="*/ 211 w 267"/>
                <a:gd name="T29" fmla="*/ 605 h 893"/>
                <a:gd name="T30" fmla="*/ 215 w 267"/>
                <a:gd name="T31" fmla="*/ 624 h 893"/>
                <a:gd name="T32" fmla="*/ 217 w 267"/>
                <a:gd name="T33" fmla="*/ 644 h 893"/>
                <a:gd name="T34" fmla="*/ 222 w 267"/>
                <a:gd name="T35" fmla="*/ 682 h 893"/>
                <a:gd name="T36" fmla="*/ 226 w 267"/>
                <a:gd name="T37" fmla="*/ 717 h 893"/>
                <a:gd name="T38" fmla="*/ 229 w 267"/>
                <a:gd name="T39" fmla="*/ 751 h 893"/>
                <a:gd name="T40" fmla="*/ 231 w 267"/>
                <a:gd name="T41" fmla="*/ 782 h 893"/>
                <a:gd name="T42" fmla="*/ 232 w 267"/>
                <a:gd name="T43" fmla="*/ 796 h 893"/>
                <a:gd name="T44" fmla="*/ 233 w 267"/>
                <a:gd name="T45" fmla="*/ 809 h 893"/>
                <a:gd name="T46" fmla="*/ 234 w 267"/>
                <a:gd name="T47" fmla="*/ 854 h 893"/>
                <a:gd name="T48" fmla="*/ 235 w 267"/>
                <a:gd name="T49" fmla="*/ 893 h 893"/>
                <a:gd name="T50" fmla="*/ 267 w 267"/>
                <a:gd name="T51" fmla="*/ 893 h 893"/>
                <a:gd name="T52" fmla="*/ 266 w 267"/>
                <a:gd name="T53" fmla="*/ 853 h 893"/>
                <a:gd name="T54" fmla="*/ 265 w 267"/>
                <a:gd name="T55" fmla="*/ 808 h 893"/>
                <a:gd name="T56" fmla="*/ 264 w 267"/>
                <a:gd name="T57" fmla="*/ 794 h 893"/>
                <a:gd name="T58" fmla="*/ 263 w 267"/>
                <a:gd name="T59" fmla="*/ 780 h 893"/>
                <a:gd name="T60" fmla="*/ 261 w 267"/>
                <a:gd name="T61" fmla="*/ 748 h 893"/>
                <a:gd name="T62" fmla="*/ 258 w 267"/>
                <a:gd name="T63" fmla="*/ 714 h 893"/>
                <a:gd name="T64" fmla="*/ 254 w 267"/>
                <a:gd name="T65" fmla="*/ 678 h 893"/>
                <a:gd name="T66" fmla="*/ 249 w 267"/>
                <a:gd name="T67" fmla="*/ 639 h 893"/>
                <a:gd name="T68" fmla="*/ 246 w 267"/>
                <a:gd name="T69" fmla="*/ 619 h 893"/>
                <a:gd name="T70" fmla="*/ 243 w 267"/>
                <a:gd name="T71" fmla="*/ 599 h 893"/>
                <a:gd name="T72" fmla="*/ 235 w 267"/>
                <a:gd name="T73" fmla="*/ 558 h 893"/>
                <a:gd name="T74" fmla="*/ 232 w 267"/>
                <a:gd name="T75" fmla="*/ 537 h 893"/>
                <a:gd name="T76" fmla="*/ 227 w 267"/>
                <a:gd name="T77" fmla="*/ 516 h 893"/>
                <a:gd name="T78" fmla="*/ 217 w 267"/>
                <a:gd name="T79" fmla="*/ 474 h 893"/>
                <a:gd name="T80" fmla="*/ 212 w 267"/>
                <a:gd name="T81" fmla="*/ 452 h 893"/>
                <a:gd name="T82" fmla="*/ 211 w 267"/>
                <a:gd name="T83" fmla="*/ 447 h 893"/>
                <a:gd name="T84" fmla="*/ 209 w 267"/>
                <a:gd name="T85" fmla="*/ 442 h 893"/>
                <a:gd name="T86" fmla="*/ 206 w 267"/>
                <a:gd name="T87" fmla="*/ 431 h 893"/>
                <a:gd name="T88" fmla="*/ 96 w 267"/>
                <a:gd name="T89" fmla="*/ 129 h 893"/>
                <a:gd name="T90" fmla="*/ 82 w 267"/>
                <a:gd name="T91" fmla="*/ 101 h 893"/>
                <a:gd name="T92" fmla="*/ 69 w 267"/>
                <a:gd name="T93" fmla="*/ 76 h 893"/>
                <a:gd name="T94" fmla="*/ 57 w 267"/>
                <a:gd name="T95" fmla="*/ 54 h 893"/>
                <a:gd name="T96" fmla="*/ 47 w 267"/>
                <a:gd name="T97" fmla="*/ 35 h 893"/>
                <a:gd name="T98" fmla="*/ 27 w 267"/>
                <a:gd name="T99" fmla="*/ 0 h 893"/>
                <a:gd name="T100" fmla="*/ 0 w 267"/>
                <a:gd name="T101" fmla="*/ 16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7" h="893">
                  <a:moveTo>
                    <a:pt x="0" y="16"/>
                  </a:moveTo>
                  <a:cubicBezTo>
                    <a:pt x="0" y="16"/>
                    <a:pt x="7" y="28"/>
                    <a:pt x="19" y="50"/>
                  </a:cubicBezTo>
                  <a:cubicBezTo>
                    <a:pt x="23" y="56"/>
                    <a:pt x="26" y="62"/>
                    <a:pt x="29" y="69"/>
                  </a:cubicBezTo>
                  <a:cubicBezTo>
                    <a:pt x="33" y="75"/>
                    <a:pt x="36" y="83"/>
                    <a:pt x="40" y="91"/>
                  </a:cubicBezTo>
                  <a:cubicBezTo>
                    <a:pt x="44" y="98"/>
                    <a:pt x="49" y="107"/>
                    <a:pt x="53" y="115"/>
                  </a:cubicBezTo>
                  <a:cubicBezTo>
                    <a:pt x="58" y="124"/>
                    <a:pt x="63" y="133"/>
                    <a:pt x="67" y="143"/>
                  </a:cubicBezTo>
                  <a:cubicBezTo>
                    <a:pt x="104" y="221"/>
                    <a:pt x="146" y="328"/>
                    <a:pt x="175" y="440"/>
                  </a:cubicBezTo>
                  <a:cubicBezTo>
                    <a:pt x="178" y="450"/>
                    <a:pt x="178" y="450"/>
                    <a:pt x="178" y="450"/>
                  </a:cubicBezTo>
                  <a:cubicBezTo>
                    <a:pt x="180" y="455"/>
                    <a:pt x="180" y="455"/>
                    <a:pt x="180" y="455"/>
                  </a:cubicBezTo>
                  <a:cubicBezTo>
                    <a:pt x="181" y="460"/>
                    <a:pt x="181" y="460"/>
                    <a:pt x="181" y="460"/>
                  </a:cubicBezTo>
                  <a:cubicBezTo>
                    <a:pt x="183" y="467"/>
                    <a:pt x="184" y="474"/>
                    <a:pt x="186" y="481"/>
                  </a:cubicBezTo>
                  <a:cubicBezTo>
                    <a:pt x="189" y="495"/>
                    <a:pt x="192" y="509"/>
                    <a:pt x="196" y="523"/>
                  </a:cubicBezTo>
                  <a:cubicBezTo>
                    <a:pt x="197" y="530"/>
                    <a:pt x="199" y="537"/>
                    <a:pt x="200" y="544"/>
                  </a:cubicBezTo>
                  <a:cubicBezTo>
                    <a:pt x="201" y="550"/>
                    <a:pt x="203" y="557"/>
                    <a:pt x="204" y="564"/>
                  </a:cubicBezTo>
                  <a:cubicBezTo>
                    <a:pt x="206" y="578"/>
                    <a:pt x="209" y="591"/>
                    <a:pt x="211" y="605"/>
                  </a:cubicBezTo>
                  <a:cubicBezTo>
                    <a:pt x="212" y="611"/>
                    <a:pt x="213" y="618"/>
                    <a:pt x="215" y="624"/>
                  </a:cubicBezTo>
                  <a:cubicBezTo>
                    <a:pt x="216" y="631"/>
                    <a:pt x="216" y="637"/>
                    <a:pt x="217" y="644"/>
                  </a:cubicBezTo>
                  <a:cubicBezTo>
                    <a:pt x="219" y="657"/>
                    <a:pt x="220" y="669"/>
                    <a:pt x="222" y="682"/>
                  </a:cubicBezTo>
                  <a:cubicBezTo>
                    <a:pt x="223" y="694"/>
                    <a:pt x="225" y="706"/>
                    <a:pt x="226" y="717"/>
                  </a:cubicBezTo>
                  <a:cubicBezTo>
                    <a:pt x="227" y="729"/>
                    <a:pt x="228" y="740"/>
                    <a:pt x="229" y="751"/>
                  </a:cubicBezTo>
                  <a:cubicBezTo>
                    <a:pt x="230" y="762"/>
                    <a:pt x="231" y="772"/>
                    <a:pt x="231" y="782"/>
                  </a:cubicBezTo>
                  <a:cubicBezTo>
                    <a:pt x="232" y="787"/>
                    <a:pt x="232" y="791"/>
                    <a:pt x="232" y="796"/>
                  </a:cubicBezTo>
                  <a:cubicBezTo>
                    <a:pt x="233" y="801"/>
                    <a:pt x="233" y="805"/>
                    <a:pt x="233" y="809"/>
                  </a:cubicBezTo>
                  <a:cubicBezTo>
                    <a:pt x="234" y="827"/>
                    <a:pt x="234" y="842"/>
                    <a:pt x="234" y="854"/>
                  </a:cubicBezTo>
                  <a:cubicBezTo>
                    <a:pt x="235" y="879"/>
                    <a:pt x="235" y="893"/>
                    <a:pt x="235" y="893"/>
                  </a:cubicBezTo>
                  <a:cubicBezTo>
                    <a:pt x="267" y="893"/>
                    <a:pt x="267" y="893"/>
                    <a:pt x="267" y="893"/>
                  </a:cubicBezTo>
                  <a:cubicBezTo>
                    <a:pt x="267" y="893"/>
                    <a:pt x="267" y="879"/>
                    <a:pt x="266" y="853"/>
                  </a:cubicBezTo>
                  <a:cubicBezTo>
                    <a:pt x="266" y="841"/>
                    <a:pt x="266" y="825"/>
                    <a:pt x="265" y="808"/>
                  </a:cubicBezTo>
                  <a:cubicBezTo>
                    <a:pt x="265" y="803"/>
                    <a:pt x="265" y="799"/>
                    <a:pt x="264" y="794"/>
                  </a:cubicBezTo>
                  <a:cubicBezTo>
                    <a:pt x="264" y="789"/>
                    <a:pt x="264" y="784"/>
                    <a:pt x="263" y="780"/>
                  </a:cubicBezTo>
                  <a:cubicBezTo>
                    <a:pt x="262" y="770"/>
                    <a:pt x="262" y="759"/>
                    <a:pt x="261" y="748"/>
                  </a:cubicBezTo>
                  <a:cubicBezTo>
                    <a:pt x="260" y="737"/>
                    <a:pt x="259" y="726"/>
                    <a:pt x="258" y="714"/>
                  </a:cubicBezTo>
                  <a:cubicBezTo>
                    <a:pt x="257" y="702"/>
                    <a:pt x="255" y="690"/>
                    <a:pt x="254" y="678"/>
                  </a:cubicBezTo>
                  <a:cubicBezTo>
                    <a:pt x="252" y="665"/>
                    <a:pt x="251" y="652"/>
                    <a:pt x="249" y="639"/>
                  </a:cubicBezTo>
                  <a:cubicBezTo>
                    <a:pt x="248" y="633"/>
                    <a:pt x="247" y="626"/>
                    <a:pt x="246" y="619"/>
                  </a:cubicBezTo>
                  <a:cubicBezTo>
                    <a:pt x="245" y="613"/>
                    <a:pt x="244" y="606"/>
                    <a:pt x="243" y="599"/>
                  </a:cubicBezTo>
                  <a:cubicBezTo>
                    <a:pt x="240" y="586"/>
                    <a:pt x="238" y="572"/>
                    <a:pt x="235" y="558"/>
                  </a:cubicBezTo>
                  <a:cubicBezTo>
                    <a:pt x="234" y="551"/>
                    <a:pt x="233" y="544"/>
                    <a:pt x="232" y="537"/>
                  </a:cubicBezTo>
                  <a:cubicBezTo>
                    <a:pt x="230" y="530"/>
                    <a:pt x="228" y="523"/>
                    <a:pt x="227" y="516"/>
                  </a:cubicBezTo>
                  <a:cubicBezTo>
                    <a:pt x="224" y="502"/>
                    <a:pt x="220" y="488"/>
                    <a:pt x="217" y="474"/>
                  </a:cubicBezTo>
                  <a:cubicBezTo>
                    <a:pt x="215" y="467"/>
                    <a:pt x="214" y="460"/>
                    <a:pt x="212" y="452"/>
                  </a:cubicBezTo>
                  <a:cubicBezTo>
                    <a:pt x="211" y="447"/>
                    <a:pt x="211" y="447"/>
                    <a:pt x="211" y="447"/>
                  </a:cubicBezTo>
                  <a:cubicBezTo>
                    <a:pt x="209" y="442"/>
                    <a:pt x="209" y="442"/>
                    <a:pt x="209" y="442"/>
                  </a:cubicBezTo>
                  <a:cubicBezTo>
                    <a:pt x="206" y="431"/>
                    <a:pt x="206" y="431"/>
                    <a:pt x="206" y="431"/>
                  </a:cubicBezTo>
                  <a:cubicBezTo>
                    <a:pt x="176" y="318"/>
                    <a:pt x="134" y="208"/>
                    <a:pt x="96" y="129"/>
                  </a:cubicBezTo>
                  <a:cubicBezTo>
                    <a:pt x="91" y="119"/>
                    <a:pt x="86" y="110"/>
                    <a:pt x="82" y="101"/>
                  </a:cubicBezTo>
                  <a:cubicBezTo>
                    <a:pt x="77" y="92"/>
                    <a:pt x="73" y="84"/>
                    <a:pt x="69" y="76"/>
                  </a:cubicBezTo>
                  <a:cubicBezTo>
                    <a:pt x="65" y="68"/>
                    <a:pt x="61" y="60"/>
                    <a:pt x="57" y="54"/>
                  </a:cubicBezTo>
                  <a:cubicBezTo>
                    <a:pt x="54" y="47"/>
                    <a:pt x="51" y="40"/>
                    <a:pt x="47" y="35"/>
                  </a:cubicBezTo>
                  <a:cubicBezTo>
                    <a:pt x="35" y="13"/>
                    <a:pt x="27" y="0"/>
                    <a:pt x="27" y="0"/>
                  </a:cubicBezTo>
                  <a:lnTo>
                    <a:pt x="0" y="16"/>
                  </a:lnTo>
                  <a:close/>
                </a:path>
              </a:pathLst>
            </a:custGeom>
            <a:solidFill>
              <a:srgbClr val="DEA900"/>
            </a:solidFill>
            <a:ln>
              <a:noFill/>
            </a:ln>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28" name="Oval 27"/>
            <p:cNvSpPr/>
            <p:nvPr/>
          </p:nvSpPr>
          <p:spPr>
            <a:xfrm rot="5400000">
              <a:off x="994972" y="412226"/>
              <a:ext cx="156136" cy="156136"/>
            </a:xfrm>
            <a:prstGeom prst="ellipse">
              <a:avLst/>
            </a:prstGeom>
            <a:solidFill>
              <a:srgbClr val="002060"/>
            </a:solidFill>
            <a:ln>
              <a:noFill/>
            </a:ln>
          </p:spPr>
          <p:txBody>
            <a:bodyPr vert="horz" wrap="square" lIns="91440" tIns="45720" rIns="91440" bIns="45720" numCol="1" anchor="t" anchorCtr="0" compatLnSpc="1">
              <a:prstTxWarp prst="textNoShape">
                <a:avLst/>
              </a:prstTxWarp>
              <a:normAutofit fontScale="25000" lnSpcReduction="20000"/>
            </a:bodyPr>
            <a:lstStyle/>
            <a:p>
              <a:endParaRPr lang="en-US">
                <a:solidFill>
                  <a:prstClr val="black"/>
                </a:solidFill>
              </a:endParaRPr>
            </a:p>
          </p:txBody>
        </p:sp>
        <p:sp>
          <p:nvSpPr>
            <p:cNvPr id="31" name="Oval 30"/>
            <p:cNvSpPr/>
            <p:nvPr/>
          </p:nvSpPr>
          <p:spPr>
            <a:xfrm rot="5400000">
              <a:off x="1955297" y="1622356"/>
              <a:ext cx="156136" cy="156136"/>
            </a:xfrm>
            <a:prstGeom prst="ellipse">
              <a:avLst/>
            </a:prstGeom>
            <a:solidFill>
              <a:srgbClr val="00B050"/>
            </a:solidFill>
            <a:ln>
              <a:noFill/>
            </a:ln>
          </p:spPr>
          <p:txBody>
            <a:bodyPr vert="horz" wrap="square" lIns="91440" tIns="45720" rIns="91440" bIns="45720" numCol="1" anchor="t" anchorCtr="0" compatLnSpc="1">
              <a:prstTxWarp prst="textNoShape">
                <a:avLst/>
              </a:prstTxWarp>
              <a:normAutofit fontScale="25000" lnSpcReduction="20000"/>
            </a:bodyPr>
            <a:lstStyle/>
            <a:p>
              <a:endParaRPr lang="en-US">
                <a:solidFill>
                  <a:prstClr val="black"/>
                </a:solidFill>
              </a:endParaRPr>
            </a:p>
          </p:txBody>
        </p:sp>
        <p:sp>
          <p:nvSpPr>
            <p:cNvPr id="33" name="Oval 32"/>
            <p:cNvSpPr/>
            <p:nvPr/>
          </p:nvSpPr>
          <p:spPr>
            <a:xfrm rot="5400000">
              <a:off x="2028913" y="3047981"/>
              <a:ext cx="156136" cy="156136"/>
            </a:xfrm>
            <a:prstGeom prst="ellipse">
              <a:avLst/>
            </a:prstGeom>
            <a:solidFill>
              <a:srgbClr val="FFFF00"/>
            </a:solidFill>
            <a:ln>
              <a:noFill/>
            </a:ln>
          </p:spPr>
          <p:txBody>
            <a:bodyPr vert="horz" wrap="square" lIns="91440" tIns="45720" rIns="91440" bIns="45720" numCol="1" anchor="t" anchorCtr="0" compatLnSpc="1">
              <a:prstTxWarp prst="textNoShape">
                <a:avLst/>
              </a:prstTxWarp>
              <a:normAutofit fontScale="25000" lnSpcReduction="20000"/>
            </a:bodyPr>
            <a:lstStyle/>
            <a:p>
              <a:endParaRPr lang="en-US">
                <a:solidFill>
                  <a:prstClr val="black"/>
                </a:solidFill>
              </a:endParaRPr>
            </a:p>
          </p:txBody>
        </p:sp>
        <p:sp>
          <p:nvSpPr>
            <p:cNvPr id="34" name="Oval 33"/>
            <p:cNvSpPr/>
            <p:nvPr/>
          </p:nvSpPr>
          <p:spPr>
            <a:xfrm rot="5400000">
              <a:off x="1408167" y="4159176"/>
              <a:ext cx="156136" cy="156136"/>
            </a:xfrm>
            <a:prstGeom prst="ellipse">
              <a:avLst/>
            </a:prstGeom>
            <a:solidFill>
              <a:srgbClr val="DEA900"/>
            </a:solidFill>
            <a:ln>
              <a:noFill/>
            </a:ln>
          </p:spPr>
          <p:txBody>
            <a:bodyPr vert="horz" wrap="square" lIns="91440" tIns="45720" rIns="91440" bIns="45720" numCol="1" anchor="t" anchorCtr="0" compatLnSpc="1">
              <a:prstTxWarp prst="textNoShape">
                <a:avLst/>
              </a:prstTxWarp>
              <a:normAutofit fontScale="25000" lnSpcReduction="20000"/>
            </a:bodyPr>
            <a:lstStyle/>
            <a:p>
              <a:endParaRPr lang="en-US">
                <a:solidFill>
                  <a:prstClr val="black"/>
                </a:solidFill>
              </a:endParaRPr>
            </a:p>
          </p:txBody>
        </p:sp>
      </p:grpSp>
      <p:sp>
        <p:nvSpPr>
          <p:cNvPr id="30" name="Shape 29"/>
          <p:cNvSpPr/>
          <p:nvPr/>
        </p:nvSpPr>
        <p:spPr>
          <a:xfrm rot="2700000">
            <a:off x="2423018" y="393700"/>
            <a:ext cx="914400" cy="685800"/>
          </a:xfrm>
          <a:prstGeom prst="roundRect">
            <a:avLst/>
          </a:prstGeom>
          <a:solidFill>
            <a:srgbClr val="00206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44" name="Shape 43"/>
          <p:cNvSpPr/>
          <p:nvPr/>
        </p:nvSpPr>
        <p:spPr>
          <a:xfrm rot="2700000">
            <a:off x="2276520" y="400847"/>
            <a:ext cx="914400" cy="685800"/>
          </a:xfrm>
          <a:prstGeom prst="roundRect">
            <a:avLst/>
          </a:pr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57" name="Shape 56"/>
          <p:cNvSpPr/>
          <p:nvPr/>
        </p:nvSpPr>
        <p:spPr>
          <a:xfrm rot="2700000">
            <a:off x="3501839" y="3797593"/>
            <a:ext cx="914400" cy="685800"/>
          </a:xfrm>
          <a:prstGeom prst="roundRect">
            <a:avLst/>
          </a:prstGeom>
          <a:solidFill>
            <a:srgbClr val="FFFF0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58" name="Shape 57"/>
          <p:cNvSpPr/>
          <p:nvPr/>
        </p:nvSpPr>
        <p:spPr>
          <a:xfrm rot="2700000">
            <a:off x="3329601" y="3765233"/>
            <a:ext cx="914400" cy="685800"/>
          </a:xfrm>
          <a:prstGeom prst="roundRect">
            <a:avLst/>
          </a:pr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60" name="Shape 59"/>
          <p:cNvSpPr/>
          <p:nvPr/>
        </p:nvSpPr>
        <p:spPr>
          <a:xfrm rot="2700000">
            <a:off x="2784271" y="5299144"/>
            <a:ext cx="914400" cy="685800"/>
          </a:xfrm>
          <a:prstGeom prst="roundRect">
            <a:avLst/>
          </a:prstGeom>
          <a:solidFill>
            <a:srgbClr val="C0920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61" name="Shape 60"/>
          <p:cNvSpPr/>
          <p:nvPr/>
        </p:nvSpPr>
        <p:spPr>
          <a:xfrm rot="2700000">
            <a:off x="2620337" y="5256581"/>
            <a:ext cx="914400" cy="685800"/>
          </a:xfrm>
          <a:prstGeom prst="roundRect">
            <a:avLst/>
          </a:pr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49" name="Text 48"/>
          <p:cNvSpPr txBox="1"/>
          <p:nvPr/>
        </p:nvSpPr>
        <p:spPr>
          <a:xfrm>
            <a:off x="0" y="576128"/>
            <a:ext cx="1000006" cy="410369"/>
          </a:xfrm>
          <a:prstGeom prst="rect">
            <a:avLst/>
          </a:prstGeom>
          <a:noFill/>
        </p:spPr>
        <p:txBody>
          <a:bodyPr wrap="square" rtlCol="0">
            <a:noAutofit/>
          </a:bodyPr>
          <a:lstStyle/>
          <a:p>
            <a:pPr algn="ctr"/>
            <a:r>
              <a:rPr lang="en-US" sz="1400" dirty="0" smtClean="0">
                <a:solidFill>
                  <a:srgbClr val="002060"/>
                </a:solidFill>
                <a:effectLst>
                  <a:outerShdw blurRad="38100" dist="38100" dir="2700000" algn="tl">
                    <a:srgbClr val="000000">
                      <a:alpha val="43137"/>
                    </a:srgbClr>
                  </a:outerShdw>
                </a:effectLst>
                <a:latin typeface="Arial"/>
              </a:rPr>
              <a:t>WINTER</a:t>
            </a:r>
            <a:endParaRPr lang="en-US" sz="1400" dirty="0">
              <a:solidFill>
                <a:srgbClr val="002060"/>
              </a:solidFill>
              <a:effectLst>
                <a:outerShdw blurRad="38100" dist="38100" dir="2700000" algn="tl">
                  <a:srgbClr val="000000">
                    <a:alpha val="43137"/>
                  </a:srgbClr>
                </a:outerShdw>
              </a:effectLst>
              <a:latin typeface="Arial"/>
            </a:endParaRPr>
          </a:p>
        </p:txBody>
      </p:sp>
      <p:sp>
        <p:nvSpPr>
          <p:cNvPr id="76" name="Text 75"/>
          <p:cNvSpPr txBox="1"/>
          <p:nvPr/>
        </p:nvSpPr>
        <p:spPr>
          <a:xfrm>
            <a:off x="856224" y="2144705"/>
            <a:ext cx="1008413" cy="410369"/>
          </a:xfrm>
          <a:prstGeom prst="rect">
            <a:avLst/>
          </a:prstGeom>
          <a:noFill/>
        </p:spPr>
        <p:txBody>
          <a:bodyPr wrap="square" rtlCol="0">
            <a:noAutofit/>
          </a:bodyPr>
          <a:lstStyle/>
          <a:p>
            <a:pPr algn="ctr"/>
            <a:r>
              <a:rPr lang="en-US" sz="1400" dirty="0" smtClean="0">
                <a:solidFill>
                  <a:srgbClr val="00B050"/>
                </a:solidFill>
                <a:effectLst>
                  <a:outerShdw blurRad="38100" dist="38100" dir="2700000" algn="tl">
                    <a:srgbClr val="000000">
                      <a:alpha val="43137"/>
                    </a:srgbClr>
                  </a:outerShdw>
                </a:effectLst>
                <a:latin typeface="Arial"/>
              </a:rPr>
              <a:t>SPRING</a:t>
            </a:r>
            <a:endParaRPr lang="en-US" sz="1400" dirty="0">
              <a:solidFill>
                <a:srgbClr val="00B050"/>
              </a:solidFill>
              <a:effectLst>
                <a:outerShdw blurRad="38100" dist="38100" dir="2700000" algn="tl">
                  <a:srgbClr val="000000">
                    <a:alpha val="43137"/>
                  </a:srgbClr>
                </a:outerShdw>
              </a:effectLst>
              <a:latin typeface="Arial"/>
            </a:endParaRPr>
          </a:p>
        </p:txBody>
      </p:sp>
      <p:sp>
        <p:nvSpPr>
          <p:cNvPr id="78" name="Text 77"/>
          <p:cNvSpPr txBox="1"/>
          <p:nvPr/>
        </p:nvSpPr>
        <p:spPr>
          <a:xfrm>
            <a:off x="907839" y="4027685"/>
            <a:ext cx="1047458" cy="410369"/>
          </a:xfrm>
          <a:prstGeom prst="rect">
            <a:avLst/>
          </a:prstGeom>
          <a:noFill/>
        </p:spPr>
        <p:txBody>
          <a:bodyPr wrap="square" rtlCol="0">
            <a:noAutofit/>
          </a:bodyPr>
          <a:lstStyle/>
          <a:p>
            <a:pPr algn="ctr"/>
            <a:r>
              <a:rPr lang="en-US" sz="1400" dirty="0" smtClean="0">
                <a:solidFill>
                  <a:srgbClr val="FFFF00"/>
                </a:solidFill>
                <a:effectLst>
                  <a:outerShdw blurRad="38100" dist="38100" dir="2700000" algn="tl">
                    <a:srgbClr val="000000">
                      <a:alpha val="43137"/>
                    </a:srgbClr>
                  </a:outerShdw>
                </a:effectLst>
                <a:latin typeface="Arial"/>
              </a:rPr>
              <a:t>SUMMER</a:t>
            </a:r>
            <a:endParaRPr lang="en-US" sz="1400" dirty="0">
              <a:solidFill>
                <a:srgbClr val="FFFF00"/>
              </a:solidFill>
              <a:effectLst>
                <a:outerShdw blurRad="38100" dist="38100" dir="2700000" algn="tl">
                  <a:srgbClr val="000000">
                    <a:alpha val="43137"/>
                  </a:srgbClr>
                </a:outerShdw>
              </a:effectLst>
              <a:latin typeface="Arial"/>
            </a:endParaRPr>
          </a:p>
        </p:txBody>
      </p:sp>
      <p:sp>
        <p:nvSpPr>
          <p:cNvPr id="79" name="Text 78"/>
          <p:cNvSpPr txBox="1"/>
          <p:nvPr/>
        </p:nvSpPr>
        <p:spPr>
          <a:xfrm>
            <a:off x="569967" y="5503048"/>
            <a:ext cx="838200" cy="410369"/>
          </a:xfrm>
          <a:prstGeom prst="rect">
            <a:avLst/>
          </a:prstGeom>
          <a:noFill/>
        </p:spPr>
        <p:txBody>
          <a:bodyPr wrap="square" rtlCol="0">
            <a:normAutofit/>
          </a:bodyPr>
          <a:lstStyle/>
          <a:p>
            <a:pPr algn="ctr"/>
            <a:r>
              <a:rPr lang="en-US" sz="1400" dirty="0" smtClean="0">
                <a:solidFill>
                  <a:srgbClr val="DEA900"/>
                </a:solidFill>
                <a:effectLst>
                  <a:outerShdw blurRad="38100" dist="38100" dir="2700000" algn="tl">
                    <a:srgbClr val="000000">
                      <a:alpha val="43137"/>
                    </a:srgbClr>
                  </a:outerShdw>
                </a:effectLst>
                <a:latin typeface="Arial"/>
              </a:rPr>
              <a:t>FALL</a:t>
            </a:r>
            <a:endParaRPr lang="en-US" sz="1400" dirty="0">
              <a:solidFill>
                <a:srgbClr val="DEA900"/>
              </a:solidFill>
              <a:effectLst>
                <a:outerShdw blurRad="38100" dist="38100" dir="2700000" algn="tl">
                  <a:srgbClr val="000000">
                    <a:alpha val="43137"/>
                  </a:srgbClr>
                </a:outerShdw>
              </a:effectLst>
              <a:latin typeface="Arial"/>
            </a:endParaRPr>
          </a:p>
        </p:txBody>
      </p:sp>
      <p:cxnSp>
        <p:nvCxnSpPr>
          <p:cNvPr id="75" name="Line74"/>
          <p:cNvCxnSpPr>
            <a:stCxn id="28" idx="0"/>
          </p:cNvCxnSpPr>
          <p:nvPr/>
        </p:nvCxnSpPr>
        <p:spPr>
          <a:xfrm>
            <a:off x="1151109" y="750203"/>
            <a:ext cx="1137601" cy="0"/>
          </a:xfrm>
          <a:prstGeom prst="line">
            <a:avLst/>
          </a:prstGeom>
          <a:ln>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84" name="Line 83"/>
          <p:cNvCxnSpPr>
            <a:stCxn id="31" idx="0"/>
          </p:cNvCxnSpPr>
          <p:nvPr/>
        </p:nvCxnSpPr>
        <p:spPr>
          <a:xfrm flipV="1">
            <a:off x="2111436" y="2363710"/>
            <a:ext cx="1092703" cy="1"/>
          </a:xfrm>
          <a:prstGeom prst="line">
            <a:avLst/>
          </a:prstGeom>
          <a:ln>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51" name="Shape 50"/>
          <p:cNvSpPr/>
          <p:nvPr/>
        </p:nvSpPr>
        <p:spPr>
          <a:xfrm rot="2700000">
            <a:off x="3231870" y="1869775"/>
            <a:ext cx="914400" cy="685800"/>
          </a:xfrm>
          <a:prstGeom prst="roundRect">
            <a:avLst/>
          </a:prstGeom>
          <a:solidFill>
            <a:srgbClr val="00B05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sp>
        <p:nvSpPr>
          <p:cNvPr id="52" name="Shape 51"/>
          <p:cNvSpPr/>
          <p:nvPr/>
        </p:nvSpPr>
        <p:spPr>
          <a:xfrm rot="2700000">
            <a:off x="3073055" y="1848544"/>
            <a:ext cx="914400" cy="685800"/>
          </a:xfrm>
          <a:prstGeom prst="roundRect">
            <a:avLst/>
          </a:pr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rmAutofit/>
          </a:bodyPr>
          <a:lstStyle/>
          <a:p>
            <a:endParaRPr lang="en-US">
              <a:solidFill>
                <a:prstClr val="black"/>
              </a:solidFill>
            </a:endParaRPr>
          </a:p>
        </p:txBody>
      </p:sp>
      <p:cxnSp>
        <p:nvCxnSpPr>
          <p:cNvPr id="93" name="Line92"/>
          <p:cNvCxnSpPr/>
          <p:nvPr/>
        </p:nvCxnSpPr>
        <p:spPr>
          <a:xfrm flipV="1">
            <a:off x="2157210" y="4271692"/>
            <a:ext cx="1092703" cy="1"/>
          </a:xfrm>
          <a:prstGeom prst="line">
            <a:avLst/>
          </a:prstGeom>
          <a:ln>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94" name="Line 93"/>
          <p:cNvCxnSpPr/>
          <p:nvPr/>
        </p:nvCxnSpPr>
        <p:spPr>
          <a:xfrm flipV="1">
            <a:off x="1546449" y="5737308"/>
            <a:ext cx="1092703" cy="1"/>
          </a:xfrm>
          <a:prstGeom prst="line">
            <a:avLst/>
          </a:prstGeom>
          <a:ln>
            <a:solidFill>
              <a:srgbClr val="C09200"/>
            </a:solidFill>
            <a:prstDash val="sysDot"/>
          </a:ln>
        </p:spPr>
        <p:style>
          <a:lnRef idx="1">
            <a:schemeClr val="accent1"/>
          </a:lnRef>
          <a:fillRef idx="0">
            <a:schemeClr val="accent1"/>
          </a:fillRef>
          <a:effectRef idx="0">
            <a:schemeClr val="accent1"/>
          </a:effectRef>
          <a:fontRef idx="minor">
            <a:schemeClr val="tx1"/>
          </a:fontRef>
        </p:style>
      </p:cxnSp>
      <p:sp>
        <p:nvSpPr>
          <p:cNvPr id="135" name="Text 134"/>
          <p:cNvSpPr txBox="1"/>
          <p:nvPr/>
        </p:nvSpPr>
        <p:spPr>
          <a:xfrm>
            <a:off x="3436980" y="177802"/>
            <a:ext cx="2743200" cy="1212524"/>
          </a:xfrm>
          <a:prstGeom prst="rect">
            <a:avLst/>
          </a:prstGeom>
          <a:noFill/>
        </p:spPr>
        <p:txBody>
          <a:bodyPr wrap="square" rtlCol="0">
            <a:normAutofit/>
          </a:bodyPr>
          <a:lstStyle/>
          <a:p>
            <a:r>
              <a:rPr lang="en-US" sz="1000" dirty="0" smtClean="0">
                <a:solidFill>
                  <a:prstClr val="black">
                    <a:lumMod val="75000"/>
                    <a:lumOff val="25000"/>
                  </a:prstClr>
                </a:solidFill>
                <a:latin typeface="Calibri" panose="020F0502020204030204" pitchFamily="34" charset="0"/>
              </a:rPr>
              <a:t>NEW CEO/MOVE INTO OFFICE</a:t>
            </a:r>
          </a:p>
          <a:p>
            <a:r>
              <a:rPr lang="en-US" sz="1000" dirty="0" smtClean="0">
                <a:solidFill>
                  <a:prstClr val="black">
                    <a:lumMod val="75000"/>
                    <a:lumOff val="25000"/>
                  </a:prstClr>
                </a:solidFill>
                <a:latin typeface="Calibri" panose="020F0502020204030204" pitchFamily="34" charset="0"/>
              </a:rPr>
              <a:t>SITE SECTORS GUILD NASHVILLE</a:t>
            </a:r>
          </a:p>
          <a:p>
            <a:r>
              <a:rPr lang="en-US" sz="1000" dirty="0" smtClean="0">
                <a:solidFill>
                  <a:prstClr val="black">
                    <a:lumMod val="75000"/>
                    <a:lumOff val="25000"/>
                  </a:prstClr>
                </a:solidFill>
                <a:latin typeface="Calibri" panose="020F0502020204030204" pitchFamily="34" charset="0"/>
              </a:rPr>
              <a:t>OIL AND GAS SEMINAR</a:t>
            </a:r>
          </a:p>
          <a:p>
            <a:r>
              <a:rPr lang="en-US" sz="1000" dirty="0" smtClean="0">
                <a:solidFill>
                  <a:prstClr val="black">
                    <a:lumMod val="75000"/>
                    <a:lumOff val="25000"/>
                  </a:prstClr>
                </a:solidFill>
                <a:latin typeface="Calibri" panose="020F0502020204030204" pitchFamily="34" charset="0"/>
              </a:rPr>
              <a:t>IAMC CONFERENCE NEW ORLEANS</a:t>
            </a:r>
          </a:p>
          <a:p>
            <a:r>
              <a:rPr lang="en-US" sz="1000" dirty="0" smtClean="0">
                <a:solidFill>
                  <a:prstClr val="black">
                    <a:lumMod val="75000"/>
                    <a:lumOff val="25000"/>
                  </a:prstClr>
                </a:solidFill>
                <a:latin typeface="Calibri" panose="020F0502020204030204" pitchFamily="34" charset="0"/>
              </a:rPr>
              <a:t>ROLL OUT OF WEB SITE AND MARKETING PLAN</a:t>
            </a:r>
            <a:endParaRPr lang="en-US" sz="1000" dirty="0">
              <a:solidFill>
                <a:prstClr val="black">
                  <a:lumMod val="75000"/>
                  <a:lumOff val="25000"/>
                </a:prstClr>
              </a:solidFill>
              <a:latin typeface="Calibri" panose="020F0502020204030204" pitchFamily="34" charset="0"/>
            </a:endParaRPr>
          </a:p>
          <a:p>
            <a:endParaRPr lang="en-US" sz="1000" dirty="0">
              <a:solidFill>
                <a:prstClr val="black">
                  <a:lumMod val="75000"/>
                  <a:lumOff val="25000"/>
                </a:prstClr>
              </a:solidFill>
              <a:latin typeface="Arial"/>
            </a:endParaRPr>
          </a:p>
        </p:txBody>
      </p:sp>
      <p:sp>
        <p:nvSpPr>
          <p:cNvPr id="126" name="Text 125"/>
          <p:cNvSpPr txBox="1"/>
          <p:nvPr/>
        </p:nvSpPr>
        <p:spPr>
          <a:xfrm rot="5400000">
            <a:off x="-1401680" y="3311509"/>
            <a:ext cx="3150313" cy="369332"/>
          </a:xfrm>
          <a:prstGeom prst="rect">
            <a:avLst/>
          </a:prstGeom>
          <a:noFill/>
        </p:spPr>
        <p:txBody>
          <a:bodyPr wrap="square" rtlCol="0">
            <a:normAutofit/>
          </a:bodyPr>
          <a:lstStyle/>
          <a:p>
            <a:pPr algn="ctr"/>
            <a:r>
              <a:rPr lang="en-US" dirty="0" smtClean="0">
                <a:solidFill>
                  <a:srgbClr val="002060"/>
                </a:solidFill>
              </a:rPr>
              <a:t>YEAR ONE</a:t>
            </a:r>
            <a:endParaRPr lang="en-US" dirty="0">
              <a:solidFill>
                <a:srgbClr val="002060"/>
              </a:solidFill>
            </a:endParaRPr>
          </a:p>
        </p:txBody>
      </p:sp>
      <p:sp>
        <p:nvSpPr>
          <p:cNvPr id="137" name="Text 136"/>
          <p:cNvSpPr txBox="1"/>
          <p:nvPr/>
        </p:nvSpPr>
        <p:spPr>
          <a:xfrm>
            <a:off x="4208896" y="1611225"/>
            <a:ext cx="2743200" cy="1207920"/>
          </a:xfrm>
          <a:prstGeom prst="rect">
            <a:avLst/>
          </a:prstGeom>
          <a:noFill/>
        </p:spPr>
        <p:txBody>
          <a:bodyPr wrap="square" rtlCol="0">
            <a:normAutofit/>
          </a:bodyPr>
          <a:lstStyle/>
          <a:p>
            <a:r>
              <a:rPr lang="en-US" sz="1000" dirty="0" smtClean="0">
                <a:solidFill>
                  <a:prstClr val="black">
                    <a:lumMod val="75000"/>
                    <a:lumOff val="25000"/>
                  </a:prstClr>
                </a:solidFill>
                <a:latin typeface="Calibri" panose="020F0502020204030204" pitchFamily="34" charset="0"/>
              </a:rPr>
              <a:t>INVESTOR EVENT ROCKIES</a:t>
            </a:r>
          </a:p>
          <a:p>
            <a:r>
              <a:rPr lang="en-US" sz="1000" dirty="0" smtClean="0">
                <a:solidFill>
                  <a:prstClr val="black">
                    <a:lumMod val="75000"/>
                    <a:lumOff val="25000"/>
                  </a:prstClr>
                </a:solidFill>
                <a:latin typeface="Calibri" panose="020F0502020204030204" pitchFamily="34" charset="0"/>
              </a:rPr>
              <a:t>MAYORS /CITY MANAGERS BREAKFAST</a:t>
            </a:r>
          </a:p>
          <a:p>
            <a:r>
              <a:rPr lang="en-US" sz="1000" dirty="0" smtClean="0">
                <a:solidFill>
                  <a:prstClr val="black">
                    <a:lumMod val="75000"/>
                    <a:lumOff val="25000"/>
                  </a:prstClr>
                </a:solidFill>
                <a:latin typeface="Calibri" panose="020F0502020204030204" pitchFamily="34" charset="0"/>
              </a:rPr>
              <a:t>BROADBAND DINNER</a:t>
            </a:r>
          </a:p>
          <a:p>
            <a:r>
              <a:rPr lang="en-US" sz="1000" dirty="0" smtClean="0">
                <a:solidFill>
                  <a:prstClr val="black">
                    <a:lumMod val="75000"/>
                    <a:lumOff val="25000"/>
                  </a:prstClr>
                </a:solidFill>
                <a:latin typeface="Calibri" panose="020F0502020204030204" pitchFamily="34" charset="0"/>
              </a:rPr>
              <a:t>PROSPECT FAMILIARIZATION TOUR</a:t>
            </a:r>
          </a:p>
          <a:p>
            <a:r>
              <a:rPr lang="en-US" sz="1000" dirty="0" smtClean="0">
                <a:solidFill>
                  <a:prstClr val="black">
                    <a:lumMod val="75000"/>
                    <a:lumOff val="25000"/>
                  </a:prstClr>
                </a:solidFill>
                <a:latin typeface="Calibri" panose="020F0502020204030204" pitchFamily="34" charset="0"/>
              </a:rPr>
              <a:t>KALAMAZOO TRIP</a:t>
            </a:r>
          </a:p>
          <a:p>
            <a:endParaRPr lang="en-US" sz="1000" dirty="0" smtClean="0">
              <a:solidFill>
                <a:prstClr val="black">
                  <a:lumMod val="75000"/>
                  <a:lumOff val="25000"/>
                </a:prstClr>
              </a:solidFill>
              <a:latin typeface="Calibri" panose="020F0502020204030204" pitchFamily="34" charset="0"/>
            </a:endParaRPr>
          </a:p>
          <a:p>
            <a:endParaRPr lang="en-US" sz="1000" dirty="0">
              <a:solidFill>
                <a:prstClr val="black">
                  <a:lumMod val="75000"/>
                  <a:lumOff val="25000"/>
                </a:prstClr>
              </a:solidFill>
              <a:latin typeface="Calibri" panose="020F0502020204030204" pitchFamily="34" charset="0"/>
            </a:endParaRPr>
          </a:p>
          <a:p>
            <a:endParaRPr lang="en-US" sz="1000" dirty="0">
              <a:solidFill>
                <a:prstClr val="black">
                  <a:lumMod val="75000"/>
                  <a:lumOff val="25000"/>
                </a:prstClr>
              </a:solidFill>
              <a:latin typeface="Arial"/>
            </a:endParaRPr>
          </a:p>
        </p:txBody>
      </p:sp>
      <p:sp>
        <p:nvSpPr>
          <p:cNvPr id="141" name="Text 140"/>
          <p:cNvSpPr txBox="1"/>
          <p:nvPr/>
        </p:nvSpPr>
        <p:spPr>
          <a:xfrm>
            <a:off x="4572000" y="3373702"/>
            <a:ext cx="2743200" cy="1468865"/>
          </a:xfrm>
          <a:prstGeom prst="rect">
            <a:avLst/>
          </a:prstGeom>
          <a:noFill/>
        </p:spPr>
        <p:txBody>
          <a:bodyPr wrap="square" rtlCol="0">
            <a:normAutofit/>
          </a:bodyPr>
          <a:lstStyle/>
          <a:p>
            <a:r>
              <a:rPr lang="en-US" sz="1000" dirty="0" smtClean="0">
                <a:solidFill>
                  <a:prstClr val="black">
                    <a:lumMod val="75000"/>
                    <a:lumOff val="25000"/>
                  </a:prstClr>
                </a:solidFill>
                <a:latin typeface="Calibri" panose="020F0502020204030204" pitchFamily="34" charset="0"/>
              </a:rPr>
              <a:t>LAND AND DEVELOPMENT CONFERENCE</a:t>
            </a:r>
          </a:p>
          <a:p>
            <a:r>
              <a:rPr lang="en-US" sz="1000" dirty="0" smtClean="0">
                <a:solidFill>
                  <a:prstClr val="black">
                    <a:lumMod val="75000"/>
                    <a:lumOff val="25000"/>
                  </a:prstClr>
                </a:solidFill>
                <a:latin typeface="Calibri" panose="020F0502020204030204" pitchFamily="34" charset="0"/>
              </a:rPr>
              <a:t>OUTDOOR INDUSTRY CONFERENCE/LEADERSHIP</a:t>
            </a:r>
          </a:p>
          <a:p>
            <a:r>
              <a:rPr lang="en-US" sz="1000" dirty="0" smtClean="0">
                <a:solidFill>
                  <a:prstClr val="black">
                    <a:lumMod val="75000"/>
                    <a:lumOff val="25000"/>
                  </a:prstClr>
                </a:solidFill>
                <a:latin typeface="Calibri" panose="020F0502020204030204" pitchFamily="34" charset="0"/>
              </a:rPr>
              <a:t>NOCO CEO VISITS</a:t>
            </a:r>
          </a:p>
          <a:p>
            <a:r>
              <a:rPr lang="en-US" sz="1000" dirty="0" smtClean="0">
                <a:solidFill>
                  <a:prstClr val="black">
                    <a:lumMod val="75000"/>
                    <a:lumOff val="25000"/>
                  </a:prstClr>
                </a:solidFill>
                <a:latin typeface="Calibri" panose="020F0502020204030204" pitchFamily="34" charset="0"/>
              </a:rPr>
              <a:t>AEROSPACE CONFERENCE</a:t>
            </a:r>
          </a:p>
          <a:p>
            <a:r>
              <a:rPr lang="en-US" sz="1000" dirty="0" smtClean="0">
                <a:solidFill>
                  <a:prstClr val="black">
                    <a:lumMod val="75000"/>
                    <a:lumOff val="25000"/>
                  </a:prstClr>
                </a:solidFill>
                <a:latin typeface="Calibri" panose="020F0502020204030204" pitchFamily="34" charset="0"/>
              </a:rPr>
              <a:t>ADVANCED ENERGY CONFERENCE</a:t>
            </a:r>
          </a:p>
          <a:p>
            <a:r>
              <a:rPr lang="en-US" sz="1000" dirty="0" smtClean="0">
                <a:solidFill>
                  <a:prstClr val="black">
                    <a:lumMod val="75000"/>
                    <a:lumOff val="25000"/>
                  </a:prstClr>
                </a:solidFill>
                <a:latin typeface="Calibri" panose="020F0502020204030204" pitchFamily="34" charset="0"/>
              </a:rPr>
              <a:t>DENVER SITE SELECTORS FAMILIARIZATION TOUR</a:t>
            </a:r>
          </a:p>
          <a:p>
            <a:endParaRPr lang="en-US" sz="1000" dirty="0" smtClean="0">
              <a:solidFill>
                <a:prstClr val="black">
                  <a:lumMod val="75000"/>
                  <a:lumOff val="25000"/>
                </a:prstClr>
              </a:solidFill>
              <a:latin typeface="Calibri" panose="020F0502020204030204" pitchFamily="34" charset="0"/>
            </a:endParaRPr>
          </a:p>
          <a:p>
            <a:endParaRPr lang="en-US" sz="1000" dirty="0" smtClean="0">
              <a:solidFill>
                <a:prstClr val="black">
                  <a:lumMod val="75000"/>
                  <a:lumOff val="25000"/>
                </a:prstClr>
              </a:solidFill>
              <a:latin typeface="Calibri" panose="020F0502020204030204" pitchFamily="34" charset="0"/>
            </a:endParaRPr>
          </a:p>
          <a:p>
            <a:endParaRPr lang="en-US" sz="1000" dirty="0" smtClean="0">
              <a:solidFill>
                <a:prstClr val="black">
                  <a:lumMod val="75000"/>
                  <a:lumOff val="25000"/>
                </a:prstClr>
              </a:solidFill>
              <a:latin typeface="Calibri" panose="020F0502020204030204" pitchFamily="34" charset="0"/>
            </a:endParaRPr>
          </a:p>
          <a:p>
            <a:endParaRPr lang="en-US" sz="1000" dirty="0" smtClean="0">
              <a:solidFill>
                <a:prstClr val="black">
                  <a:lumMod val="75000"/>
                  <a:lumOff val="25000"/>
                </a:prstClr>
              </a:solidFill>
              <a:latin typeface="Calibri" panose="020F0502020204030204" pitchFamily="34" charset="0"/>
            </a:endParaRPr>
          </a:p>
          <a:p>
            <a:endParaRPr lang="en-US" sz="1000" dirty="0" smtClean="0">
              <a:solidFill>
                <a:prstClr val="black">
                  <a:lumMod val="75000"/>
                  <a:lumOff val="25000"/>
                </a:prstClr>
              </a:solidFill>
              <a:latin typeface="Calibri" panose="020F0502020204030204" pitchFamily="34" charset="0"/>
            </a:endParaRPr>
          </a:p>
          <a:p>
            <a:endParaRPr lang="en-US" sz="1000" dirty="0">
              <a:solidFill>
                <a:prstClr val="black">
                  <a:lumMod val="75000"/>
                  <a:lumOff val="25000"/>
                </a:prstClr>
              </a:solidFill>
              <a:latin typeface="Calibri" panose="020F0502020204030204" pitchFamily="34" charset="0"/>
            </a:endParaRPr>
          </a:p>
          <a:p>
            <a:endParaRPr lang="en-US" sz="1000" dirty="0">
              <a:solidFill>
                <a:prstClr val="black">
                  <a:lumMod val="75000"/>
                  <a:lumOff val="25000"/>
                </a:prstClr>
              </a:solidFill>
              <a:latin typeface="Arial"/>
            </a:endParaRPr>
          </a:p>
        </p:txBody>
      </p:sp>
      <p:sp>
        <p:nvSpPr>
          <p:cNvPr id="143" name="Text 142"/>
          <p:cNvSpPr txBox="1"/>
          <p:nvPr/>
        </p:nvSpPr>
        <p:spPr>
          <a:xfrm>
            <a:off x="3786801" y="5119270"/>
            <a:ext cx="2743200" cy="1461916"/>
          </a:xfrm>
          <a:prstGeom prst="rect">
            <a:avLst/>
          </a:prstGeom>
          <a:noFill/>
        </p:spPr>
        <p:txBody>
          <a:bodyPr wrap="square" rtlCol="0">
            <a:normAutofit/>
          </a:bodyPr>
          <a:lstStyle/>
          <a:p>
            <a:r>
              <a:rPr lang="en-US" sz="1000" dirty="0" smtClean="0">
                <a:solidFill>
                  <a:prstClr val="black">
                    <a:lumMod val="75000"/>
                    <a:lumOff val="25000"/>
                  </a:prstClr>
                </a:solidFill>
                <a:latin typeface="Calibri" panose="020F0502020204030204" pitchFamily="34" charset="0"/>
              </a:rPr>
              <a:t>SITE SELCTORS GUILD LITTLE ROCK</a:t>
            </a:r>
          </a:p>
          <a:p>
            <a:r>
              <a:rPr lang="en-US" sz="1000" dirty="0" smtClean="0">
                <a:solidFill>
                  <a:prstClr val="black">
                    <a:lumMod val="75000"/>
                    <a:lumOff val="25000"/>
                  </a:prstClr>
                </a:solidFill>
                <a:latin typeface="Calibri" panose="020F0502020204030204" pitchFamily="34" charset="0"/>
              </a:rPr>
              <a:t>IAMC INDIANAPOLIS</a:t>
            </a:r>
          </a:p>
          <a:p>
            <a:r>
              <a:rPr lang="en-US" sz="1000" dirty="0" smtClean="0">
                <a:solidFill>
                  <a:prstClr val="black">
                    <a:lumMod val="75000"/>
                    <a:lumOff val="25000"/>
                  </a:prstClr>
                </a:solidFill>
                <a:latin typeface="Calibri" panose="020F0502020204030204" pitchFamily="34" charset="0"/>
              </a:rPr>
              <a:t>CORENET PHILADELPHIA</a:t>
            </a:r>
          </a:p>
          <a:p>
            <a:r>
              <a:rPr lang="en-US" sz="1000" dirty="0" smtClean="0">
                <a:solidFill>
                  <a:prstClr val="black">
                    <a:lumMod val="75000"/>
                    <a:lumOff val="25000"/>
                  </a:prstClr>
                </a:solidFill>
                <a:latin typeface="Calibri" panose="020F0502020204030204" pitchFamily="34" charset="0"/>
              </a:rPr>
              <a:t>PROSPECT NO CO TOUR</a:t>
            </a:r>
          </a:p>
          <a:p>
            <a:r>
              <a:rPr lang="en-US" sz="1000" dirty="0" smtClean="0">
                <a:solidFill>
                  <a:prstClr val="black">
                    <a:lumMod val="75000"/>
                    <a:lumOff val="25000"/>
                  </a:prstClr>
                </a:solidFill>
                <a:latin typeface="Calibri" panose="020F0502020204030204" pitchFamily="34" charset="0"/>
              </a:rPr>
              <a:t>MINNEAPOLIS TRADE MISSION</a:t>
            </a:r>
          </a:p>
          <a:p>
            <a:r>
              <a:rPr lang="en-US" sz="1000" dirty="0" smtClean="0">
                <a:solidFill>
                  <a:prstClr val="black">
                    <a:lumMod val="75000"/>
                    <a:lumOff val="25000"/>
                  </a:prstClr>
                </a:solidFill>
                <a:latin typeface="Calibri" panose="020F0502020204030204" pitchFamily="34" charset="0"/>
              </a:rPr>
              <a:t>SOUTHERN CALIFORNIA SITE SELECTOR VISITS</a:t>
            </a:r>
          </a:p>
          <a:p>
            <a:endParaRPr lang="en-US" sz="1000" dirty="0">
              <a:solidFill>
                <a:prstClr val="black">
                  <a:lumMod val="75000"/>
                  <a:lumOff val="25000"/>
                </a:prstClr>
              </a:solidFill>
              <a:latin typeface="Calibri" panose="020F0502020204030204" pitchFamily="34" charset="0"/>
            </a:endParaRPr>
          </a:p>
          <a:p>
            <a:endParaRPr lang="en-US" sz="1000" dirty="0">
              <a:solidFill>
                <a:prstClr val="black">
                  <a:lumMod val="75000"/>
                  <a:lumOff val="25000"/>
                </a:prstClr>
              </a:solidFill>
              <a:latin typeface="Arial"/>
            </a:endParaRPr>
          </a:p>
        </p:txBody>
      </p:sp>
      <p:pic>
        <p:nvPicPr>
          <p:cNvPr id="2" name="Picture 1"/>
          <p:cNvPicPr>
            <a:picLocks noChangeAspect="1"/>
          </p:cNvPicPr>
          <p:nvPr/>
        </p:nvPicPr>
        <p:blipFill>
          <a:blip r:embed="rId2" cstate="email">
            <a:extLst>
              <a:ext uri="{BEBA8EAE-BF5A-486C-A8C5-ECC9F3942E4B}">
                <a14:imgProps xmlns:a14="http://schemas.microsoft.com/office/drawing/2010/main">
                  <a14:imgLayer r:embed="rId3">
                    <a14:imgEffect>
                      <a14:saturation sat="375000"/>
                    </a14:imgEffect>
                    <a14:imgEffect>
                      <a14:brightnessContrast bright="-51000"/>
                    </a14:imgEffect>
                  </a14:imgLayer>
                </a14:imgProps>
              </a:ext>
              <a:ext uri="{28A0092B-C50C-407E-A947-70E740481C1C}">
                <a14:useLocalDpi xmlns:a14="http://schemas.microsoft.com/office/drawing/2010/main" val="0"/>
              </a:ext>
            </a:extLst>
          </a:blip>
          <a:stretch>
            <a:fillRect/>
          </a:stretch>
        </p:blipFill>
        <p:spPr>
          <a:xfrm>
            <a:off x="2590800" y="482602"/>
            <a:ext cx="286488" cy="503895"/>
          </a:xfrm>
          <a:prstGeom prst="rect">
            <a:avLst/>
          </a:prstGeom>
          <a:effectLst>
            <a:innerShdw blurRad="25400" dist="19050" dir="15480000">
              <a:prstClr val="black">
                <a:alpha val="29000"/>
              </a:prstClr>
            </a:innerShdw>
          </a:effectLst>
        </p:spPr>
      </p:pic>
      <p:pic>
        <p:nvPicPr>
          <p:cNvPr id="4" name="Picture 3"/>
          <p:cNvPicPr>
            <a:picLocks noChangeAspect="1"/>
          </p:cNvPicPr>
          <p:nvPr/>
        </p:nvPicPr>
        <p:blipFill>
          <a:blip r:embed="rId4" cstate="email">
            <a:duotone>
              <a:prstClr val="black"/>
              <a:schemeClr val="accent6">
                <a:tint val="45000"/>
                <a:satMod val="400000"/>
              </a:schemeClr>
            </a:duotone>
            <a:extLst>
              <a:ext uri="{BEBA8EAE-BF5A-486C-A8C5-ECC9F3942E4B}">
                <a14:imgProps xmlns:a14="http://schemas.microsoft.com/office/drawing/2010/main">
                  <a14:imgLayer r:embed="rId5">
                    <a14:imgEffect>
                      <a14:brightnessContrast bright="-51000"/>
                    </a14:imgEffect>
                  </a14:imgLayer>
                </a14:imgProps>
              </a:ext>
              <a:ext uri="{28A0092B-C50C-407E-A947-70E740481C1C}">
                <a14:useLocalDpi xmlns:a14="http://schemas.microsoft.com/office/drawing/2010/main" val="0"/>
              </a:ext>
            </a:extLst>
          </a:blip>
          <a:stretch>
            <a:fillRect/>
          </a:stretch>
        </p:blipFill>
        <p:spPr>
          <a:xfrm>
            <a:off x="3530255" y="3857196"/>
            <a:ext cx="390112" cy="414493"/>
          </a:xfrm>
          <a:prstGeom prst="rect">
            <a:avLst/>
          </a:prstGeom>
          <a:effectLst>
            <a:innerShdw blurRad="25400" dist="19050" dir="15480000">
              <a:prstClr val="black">
                <a:alpha val="29000"/>
              </a:prstClr>
            </a:innerShdw>
          </a:effectLst>
        </p:spPr>
      </p:pic>
      <p:pic>
        <p:nvPicPr>
          <p:cNvPr id="5" name="Picture 4"/>
          <p:cNvPicPr>
            <a:picLocks noChangeAspect="1"/>
          </p:cNvPicPr>
          <p:nvPr/>
        </p:nvPicPr>
        <p:blipFill>
          <a:blip r:embed="rId6" cstate="email">
            <a:duotone>
              <a:prstClr val="black"/>
              <a:schemeClr val="accent6">
                <a:tint val="45000"/>
                <a:satMod val="400000"/>
              </a:schemeClr>
            </a:duotone>
            <a:extLst>
              <a:ext uri="{BEBA8EAE-BF5A-486C-A8C5-ECC9F3942E4B}">
                <a14:imgProps xmlns:a14="http://schemas.microsoft.com/office/drawing/2010/main">
                  <a14:imgLayer r:embed="rId7">
                    <a14:imgEffect>
                      <a14:brightnessContrast bright="-51000"/>
                    </a14:imgEffect>
                  </a14:imgLayer>
                </a14:imgProps>
              </a:ext>
              <a:ext uri="{28A0092B-C50C-407E-A947-70E740481C1C}">
                <a14:useLocalDpi xmlns:a14="http://schemas.microsoft.com/office/drawing/2010/main" val="0"/>
              </a:ext>
            </a:extLst>
          </a:blip>
          <a:stretch>
            <a:fillRect/>
          </a:stretch>
        </p:blipFill>
        <p:spPr>
          <a:xfrm>
            <a:off x="2888578" y="5318121"/>
            <a:ext cx="377921" cy="503895"/>
          </a:xfrm>
          <a:prstGeom prst="rect">
            <a:avLst/>
          </a:prstGeom>
          <a:effectLst>
            <a:innerShdw blurRad="25400" dist="19050" dir="15480000">
              <a:prstClr val="black">
                <a:alpha val="29000"/>
              </a:prstClr>
            </a:innerShdw>
          </a:effectLst>
        </p:spPr>
      </p:pic>
      <p:pic>
        <p:nvPicPr>
          <p:cNvPr id="6" name="Picture 5"/>
          <p:cNvPicPr>
            <a:picLocks noChangeAspect="1"/>
          </p:cNvPicPr>
          <p:nvPr/>
        </p:nvPicPr>
        <p:blipFill>
          <a:blip r:embed="rId8" cstate="email">
            <a:extLst>
              <a:ext uri="{BEBA8EAE-BF5A-486C-A8C5-ECC9F3942E4B}">
                <a14:imgProps xmlns:a14="http://schemas.microsoft.com/office/drawing/2010/main">
                  <a14:imgLayer r:embed="rId9">
                    <a14:imgEffect>
                      <a14:saturation sat="400000"/>
                    </a14:imgEffect>
                    <a14:imgEffect>
                      <a14:brightnessContrast bright="-51000"/>
                    </a14:imgEffect>
                  </a14:imgLayer>
                </a14:imgProps>
              </a:ext>
              <a:ext uri="{28A0092B-C50C-407E-A947-70E740481C1C}">
                <a14:useLocalDpi xmlns:a14="http://schemas.microsoft.com/office/drawing/2010/main" val="0"/>
              </a:ext>
            </a:extLst>
          </a:blip>
          <a:stretch>
            <a:fillRect/>
          </a:stretch>
        </p:blipFill>
        <p:spPr>
          <a:xfrm>
            <a:off x="3340774" y="1921021"/>
            <a:ext cx="446027" cy="546781"/>
          </a:xfrm>
          <a:prstGeom prst="rect">
            <a:avLst/>
          </a:prstGeom>
          <a:effectLst>
            <a:innerShdw blurRad="25400" dist="19050" dir="15480000">
              <a:prstClr val="black">
                <a:alpha val="29000"/>
              </a:prstClr>
            </a:innerShdw>
          </a:effectLst>
        </p:spPr>
      </p:pic>
      <p:sp>
        <p:nvSpPr>
          <p:cNvPr id="3" name="TextBox 2"/>
          <p:cNvSpPr txBox="1"/>
          <p:nvPr/>
        </p:nvSpPr>
        <p:spPr>
          <a:xfrm>
            <a:off x="6400800" y="333515"/>
            <a:ext cx="2354220" cy="1492716"/>
          </a:xfrm>
          <a:prstGeom prst="rect">
            <a:avLst/>
          </a:prstGeom>
          <a:noFill/>
          <a:ln>
            <a:solidFill>
              <a:schemeClr val="tx1"/>
            </a:solidFill>
            <a:prstDash val="sysDot"/>
          </a:ln>
        </p:spPr>
        <p:txBody>
          <a:bodyPr wrap="square" rtlCol="0">
            <a:spAutoFit/>
          </a:bodyPr>
          <a:lstStyle/>
          <a:p>
            <a:r>
              <a:rPr lang="en-US" sz="1400" b="1" dirty="0" smtClean="0">
                <a:solidFill>
                  <a:prstClr val="black"/>
                </a:solidFill>
                <a:latin typeface="Arial"/>
              </a:rPr>
              <a:t>ONGOING:</a:t>
            </a:r>
          </a:p>
          <a:p>
            <a:r>
              <a:rPr lang="en-US" sz="1100" dirty="0" smtClean="0">
                <a:solidFill>
                  <a:prstClr val="black"/>
                </a:solidFill>
                <a:latin typeface="Arial"/>
              </a:rPr>
              <a:t>Larimer County Econ Dev Meeting</a:t>
            </a:r>
          </a:p>
          <a:p>
            <a:r>
              <a:rPr lang="en-US" sz="1100" dirty="0" smtClean="0">
                <a:solidFill>
                  <a:prstClr val="black"/>
                </a:solidFill>
                <a:latin typeface="Arial"/>
              </a:rPr>
              <a:t>Denver Econ Dev Meeting</a:t>
            </a:r>
          </a:p>
          <a:p>
            <a:r>
              <a:rPr lang="en-US" sz="1100" dirty="0" smtClean="0">
                <a:solidFill>
                  <a:prstClr val="black"/>
                </a:solidFill>
                <a:latin typeface="Arial"/>
              </a:rPr>
              <a:t>Larimer BR&amp;E</a:t>
            </a:r>
          </a:p>
          <a:p>
            <a:r>
              <a:rPr lang="en-US" sz="1100" dirty="0" smtClean="0">
                <a:solidFill>
                  <a:prstClr val="black"/>
                </a:solidFill>
                <a:latin typeface="Arial"/>
              </a:rPr>
              <a:t>Larimer Workforce</a:t>
            </a:r>
          </a:p>
          <a:p>
            <a:r>
              <a:rPr lang="en-US" sz="1100" dirty="0" smtClean="0">
                <a:solidFill>
                  <a:prstClr val="black"/>
                </a:solidFill>
                <a:latin typeface="Arial"/>
              </a:rPr>
              <a:t>Affordable Housing Committee</a:t>
            </a:r>
          </a:p>
          <a:p>
            <a:r>
              <a:rPr lang="en-US" sz="1100" dirty="0" smtClean="0">
                <a:solidFill>
                  <a:prstClr val="black"/>
                </a:solidFill>
                <a:latin typeface="Arial"/>
              </a:rPr>
              <a:t>NCLA</a:t>
            </a:r>
          </a:p>
          <a:p>
            <a:r>
              <a:rPr lang="en-US" sz="1100" dirty="0" smtClean="0">
                <a:solidFill>
                  <a:prstClr val="black"/>
                </a:solidFill>
                <a:latin typeface="Arial"/>
              </a:rPr>
              <a:t>No Co Manufacturing Association</a:t>
            </a:r>
            <a:endParaRPr lang="en-US" sz="1100" dirty="0">
              <a:solidFill>
                <a:prstClr val="black"/>
              </a:solidFill>
              <a:latin typeface="Arial"/>
            </a:endParaRPr>
          </a:p>
        </p:txBody>
      </p:sp>
      <p:sp>
        <p:nvSpPr>
          <p:cNvPr id="7" name="TextBox 6"/>
          <p:cNvSpPr txBox="1"/>
          <p:nvPr/>
        </p:nvSpPr>
        <p:spPr>
          <a:xfrm>
            <a:off x="697492" y="93454"/>
            <a:ext cx="1697913" cy="369332"/>
          </a:xfrm>
          <a:prstGeom prst="rect">
            <a:avLst/>
          </a:prstGeom>
          <a:noFill/>
        </p:spPr>
        <p:txBody>
          <a:bodyPr wrap="square" rtlCol="0">
            <a:spAutoFit/>
          </a:bodyPr>
          <a:lstStyle/>
          <a:p>
            <a:r>
              <a:rPr lang="en-US" dirty="0" smtClean="0">
                <a:solidFill>
                  <a:srgbClr val="002060"/>
                </a:solidFill>
              </a:rPr>
              <a:t>2016 In Review</a:t>
            </a:r>
            <a:endParaRPr lang="en-US" dirty="0">
              <a:solidFill>
                <a:srgbClr val="002060"/>
              </a:solidFill>
            </a:endParaRPr>
          </a:p>
        </p:txBody>
      </p:sp>
    </p:spTree>
    <p:extLst>
      <p:ext uri="{BB962C8B-B14F-4D97-AF65-F5344CB8AC3E}">
        <p14:creationId xmlns:p14="http://schemas.microsoft.com/office/powerpoint/2010/main" val="329225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fill="hold"/>
                                        <p:tgtEl>
                                          <p:spTgt spid="126"/>
                                        </p:tgtEl>
                                        <p:attrNameLst>
                                          <p:attrName>ppt_x</p:attrName>
                                        </p:attrNameLst>
                                      </p:cBhvr>
                                      <p:tavLst>
                                        <p:tav tm="0">
                                          <p:val>
                                            <p:strVal val="0-#ppt_w/2"/>
                                          </p:val>
                                        </p:tav>
                                        <p:tav tm="100000">
                                          <p:val>
                                            <p:strVal val="#ppt_x"/>
                                          </p:val>
                                        </p:tav>
                                      </p:tavLst>
                                    </p:anim>
                                    <p:anim calcmode="lin" valueType="num">
                                      <p:cBhvr additive="base">
                                        <p:cTn id="8" dur="500" fill="hold"/>
                                        <p:tgtEl>
                                          <p:spTgt spid="1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nodeType="afterEffect">
                                  <p:stCondLst>
                                    <p:cond delay="25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1000"/>
                                        <p:tgtEl>
                                          <p:spTgt spid="42"/>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par>
                          <p:cTn id="32" fill="hold">
                            <p:stCondLst>
                              <p:cond delay="3750"/>
                            </p:stCondLst>
                            <p:childTnLst>
                              <p:par>
                                <p:cTn id="33" presetID="10"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500"/>
                                        <p:tgtEl>
                                          <p:spTgt spid="76"/>
                                        </p:tgtEl>
                                      </p:cBhvr>
                                    </p:animEffect>
                                  </p:childTnLst>
                                </p:cTn>
                              </p:par>
                            </p:childTnLst>
                          </p:cTn>
                        </p:par>
                        <p:par>
                          <p:cTn id="36" fill="hold">
                            <p:stCondLst>
                              <p:cond delay="4250"/>
                            </p:stCondLst>
                            <p:childTnLst>
                              <p:par>
                                <p:cTn id="37" presetID="10" presetClass="entr" presetSubtype="0"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childTnLst>
                          </p:cTn>
                        </p:par>
                        <p:par>
                          <p:cTn id="40" fill="hold">
                            <p:stCondLst>
                              <p:cond delay="4750"/>
                            </p:stCondLst>
                            <p:childTnLst>
                              <p:par>
                                <p:cTn id="41" presetID="10" presetClass="entr" presetSubtype="0" fill="hold" grpId="0" nodeType="after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500"/>
                                        <p:tgtEl>
                                          <p:spTgt spid="7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wipe(left)">
                                      <p:cBhvr>
                                        <p:cTn id="48" dur="500"/>
                                        <p:tgtEl>
                                          <p:spTgt spid="75"/>
                                        </p:tgtEl>
                                      </p:cBhvr>
                                    </p:animEffect>
                                  </p:childTnLst>
                                </p:cTn>
                              </p:par>
                            </p:childTnLst>
                          </p:cTn>
                        </p:par>
                        <p:par>
                          <p:cTn id="49" fill="hold">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1+#ppt_w/2"/>
                                          </p:val>
                                        </p:tav>
                                        <p:tav tm="100000">
                                          <p:val>
                                            <p:strVal val="#ppt_x"/>
                                          </p:val>
                                        </p:tav>
                                      </p:tavLst>
                                    </p:anim>
                                    <p:anim calcmode="lin" valueType="num">
                                      <p:cBhvr additive="base">
                                        <p:cTn id="53" dur="500" fill="hold"/>
                                        <p:tgtEl>
                                          <p:spTgt spid="44"/>
                                        </p:tgtEl>
                                        <p:attrNameLst>
                                          <p:attrName>ppt_y</p:attrName>
                                        </p:attrNameLst>
                                      </p:cBhvr>
                                      <p:tavLst>
                                        <p:tav tm="0">
                                          <p:val>
                                            <p:strVal val="#ppt_y"/>
                                          </p:val>
                                        </p:tav>
                                        <p:tav tm="100000">
                                          <p:val>
                                            <p:strVal val="#ppt_y"/>
                                          </p:val>
                                        </p:tav>
                                      </p:tavLst>
                                    </p:anim>
                                  </p:childTnLst>
                                </p:cTn>
                              </p:par>
                              <p:par>
                                <p:cTn id="54" presetID="2" presetClass="entr" presetSubtype="2"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1+#ppt_w/2"/>
                                          </p:val>
                                        </p:tav>
                                        <p:tav tm="100000">
                                          <p:val>
                                            <p:strVal val="#ppt_x"/>
                                          </p:val>
                                        </p:tav>
                                      </p:tavLst>
                                    </p:anim>
                                    <p:anim calcmode="lin" valueType="num">
                                      <p:cBhvr additive="base">
                                        <p:cTn id="57" dur="500" fill="hold"/>
                                        <p:tgtEl>
                                          <p:spTgt spid="2"/>
                                        </p:tgtEl>
                                        <p:attrNameLst>
                                          <p:attrName>ppt_y</p:attrName>
                                        </p:attrNameLst>
                                      </p:cBhvr>
                                      <p:tavLst>
                                        <p:tav tm="0">
                                          <p:val>
                                            <p:strVal val="#ppt_y"/>
                                          </p:val>
                                        </p:tav>
                                        <p:tav tm="100000">
                                          <p:val>
                                            <p:strVal val="#ppt_y"/>
                                          </p:val>
                                        </p:tav>
                                      </p:tavLst>
                                    </p:anim>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135"/>
                                        </p:tgtEl>
                                        <p:attrNameLst>
                                          <p:attrName>style.visibility</p:attrName>
                                        </p:attrNameLst>
                                      </p:cBhvr>
                                      <p:to>
                                        <p:strVal val="visible"/>
                                      </p:to>
                                    </p:set>
                                    <p:animEffect transition="in" filter="fade">
                                      <p:cBhvr>
                                        <p:cTn id="64" dur="1000"/>
                                        <p:tgtEl>
                                          <p:spTgt spid="135"/>
                                        </p:tgtEl>
                                      </p:cBhvr>
                                    </p:animEffect>
                                    <p:anim calcmode="lin" valueType="num">
                                      <p:cBhvr>
                                        <p:cTn id="65" dur="1000" fill="hold"/>
                                        <p:tgtEl>
                                          <p:spTgt spid="135"/>
                                        </p:tgtEl>
                                        <p:attrNameLst>
                                          <p:attrName>ppt_x</p:attrName>
                                        </p:attrNameLst>
                                      </p:cBhvr>
                                      <p:tavLst>
                                        <p:tav tm="0">
                                          <p:val>
                                            <p:strVal val="#ppt_x"/>
                                          </p:val>
                                        </p:tav>
                                        <p:tav tm="100000">
                                          <p:val>
                                            <p:strVal val="#ppt_x"/>
                                          </p:val>
                                        </p:tav>
                                      </p:tavLst>
                                    </p:anim>
                                    <p:anim calcmode="lin" valueType="num">
                                      <p:cBhvr>
                                        <p:cTn id="66"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84"/>
                                        </p:tgtEl>
                                        <p:attrNameLst>
                                          <p:attrName>style.visibility</p:attrName>
                                        </p:attrNameLst>
                                      </p:cBhvr>
                                      <p:to>
                                        <p:strVal val="visible"/>
                                      </p:to>
                                    </p:set>
                                    <p:animEffect transition="in" filter="wipe(left)">
                                      <p:cBhvr>
                                        <p:cTn id="71" dur="500"/>
                                        <p:tgtEl>
                                          <p:spTgt spid="84"/>
                                        </p:tgtEl>
                                      </p:cBhvr>
                                    </p:animEffect>
                                  </p:childTnLst>
                                </p:cTn>
                              </p:par>
                            </p:childTnLst>
                          </p:cTn>
                        </p:par>
                        <p:par>
                          <p:cTn id="72" fill="hold">
                            <p:stCondLst>
                              <p:cond delay="500"/>
                            </p:stCondLst>
                            <p:childTnLst>
                              <p:par>
                                <p:cTn id="73" presetID="2" presetClass="entr" presetSubtype="2"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additive="base">
                                        <p:cTn id="75" dur="500" fill="hold"/>
                                        <p:tgtEl>
                                          <p:spTgt spid="6"/>
                                        </p:tgtEl>
                                        <p:attrNameLst>
                                          <p:attrName>ppt_x</p:attrName>
                                        </p:attrNameLst>
                                      </p:cBhvr>
                                      <p:tavLst>
                                        <p:tav tm="0">
                                          <p:val>
                                            <p:strVal val="1+#ppt_w/2"/>
                                          </p:val>
                                        </p:tav>
                                        <p:tav tm="100000">
                                          <p:val>
                                            <p:strVal val="#ppt_x"/>
                                          </p:val>
                                        </p:tav>
                                      </p:tavLst>
                                    </p:anim>
                                    <p:anim calcmode="lin" valueType="num">
                                      <p:cBhvr additive="base">
                                        <p:cTn id="76" dur="500" fill="hold"/>
                                        <p:tgtEl>
                                          <p:spTgt spid="6"/>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 calcmode="lin" valueType="num">
                                      <p:cBhvr additive="base">
                                        <p:cTn id="79" dur="500" fill="hold"/>
                                        <p:tgtEl>
                                          <p:spTgt spid="52"/>
                                        </p:tgtEl>
                                        <p:attrNameLst>
                                          <p:attrName>ppt_x</p:attrName>
                                        </p:attrNameLst>
                                      </p:cBhvr>
                                      <p:tavLst>
                                        <p:tav tm="0">
                                          <p:val>
                                            <p:strVal val="1+#ppt_w/2"/>
                                          </p:val>
                                        </p:tav>
                                        <p:tav tm="100000">
                                          <p:val>
                                            <p:strVal val="#ppt_x"/>
                                          </p:val>
                                        </p:tav>
                                      </p:tavLst>
                                    </p:anim>
                                    <p:anim calcmode="lin" valueType="num">
                                      <p:cBhvr additive="base">
                                        <p:cTn id="80" dur="500" fill="hold"/>
                                        <p:tgtEl>
                                          <p:spTgt spid="52"/>
                                        </p:tgtEl>
                                        <p:attrNameLst>
                                          <p:attrName>ppt_y</p:attrName>
                                        </p:attrNameLst>
                                      </p:cBhvr>
                                      <p:tavLst>
                                        <p:tav tm="0">
                                          <p:val>
                                            <p:strVal val="#ppt_y"/>
                                          </p:val>
                                        </p:tav>
                                        <p:tav tm="100000">
                                          <p:val>
                                            <p:strVal val="#ppt_y"/>
                                          </p:val>
                                        </p:tav>
                                      </p:tavLst>
                                    </p:anim>
                                  </p:childTnLst>
                                </p:cTn>
                              </p:par>
                            </p:childTnLst>
                          </p:cTn>
                        </p:par>
                        <p:par>
                          <p:cTn id="81" fill="hold">
                            <p:stCondLst>
                              <p:cond delay="1000"/>
                            </p:stCondLst>
                            <p:childTnLst>
                              <p:par>
                                <p:cTn id="82" presetID="10" presetClass="entr" presetSubtype="0"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500"/>
                                        <p:tgtEl>
                                          <p:spTgt spid="51"/>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137"/>
                                        </p:tgtEl>
                                        <p:attrNameLst>
                                          <p:attrName>style.visibility</p:attrName>
                                        </p:attrNameLst>
                                      </p:cBhvr>
                                      <p:to>
                                        <p:strVal val="visible"/>
                                      </p:to>
                                    </p:set>
                                    <p:animEffect transition="in" filter="fade">
                                      <p:cBhvr>
                                        <p:cTn id="87" dur="1000"/>
                                        <p:tgtEl>
                                          <p:spTgt spid="137"/>
                                        </p:tgtEl>
                                      </p:cBhvr>
                                    </p:animEffect>
                                    <p:anim calcmode="lin" valueType="num">
                                      <p:cBhvr>
                                        <p:cTn id="88" dur="1000" fill="hold"/>
                                        <p:tgtEl>
                                          <p:spTgt spid="137"/>
                                        </p:tgtEl>
                                        <p:attrNameLst>
                                          <p:attrName>ppt_x</p:attrName>
                                        </p:attrNameLst>
                                      </p:cBhvr>
                                      <p:tavLst>
                                        <p:tav tm="0">
                                          <p:val>
                                            <p:strVal val="#ppt_x"/>
                                          </p:val>
                                        </p:tav>
                                        <p:tav tm="100000">
                                          <p:val>
                                            <p:strVal val="#ppt_x"/>
                                          </p:val>
                                        </p:tav>
                                      </p:tavLst>
                                    </p:anim>
                                    <p:anim calcmode="lin" valueType="num">
                                      <p:cBhvr>
                                        <p:cTn id="89" dur="1000" fill="hold"/>
                                        <p:tgtEl>
                                          <p:spTgt spid="137"/>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left)">
                                      <p:cBhvr>
                                        <p:cTn id="94" dur="500"/>
                                        <p:tgtEl>
                                          <p:spTgt spid="93"/>
                                        </p:tgtEl>
                                      </p:cBhvr>
                                    </p:animEffect>
                                  </p:childTnLst>
                                </p:cTn>
                              </p:par>
                            </p:childTnLst>
                          </p:cTn>
                        </p:par>
                        <p:par>
                          <p:cTn id="95" fill="hold">
                            <p:stCondLst>
                              <p:cond delay="500"/>
                            </p:stCondLst>
                            <p:childTnLst>
                              <p:par>
                                <p:cTn id="96" presetID="2" presetClass="entr" presetSubtype="2"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additive="base">
                                        <p:cTn id="98" dur="500" fill="hold"/>
                                        <p:tgtEl>
                                          <p:spTgt spid="4"/>
                                        </p:tgtEl>
                                        <p:attrNameLst>
                                          <p:attrName>ppt_x</p:attrName>
                                        </p:attrNameLst>
                                      </p:cBhvr>
                                      <p:tavLst>
                                        <p:tav tm="0">
                                          <p:val>
                                            <p:strVal val="1+#ppt_w/2"/>
                                          </p:val>
                                        </p:tav>
                                        <p:tav tm="100000">
                                          <p:val>
                                            <p:strVal val="#ppt_x"/>
                                          </p:val>
                                        </p:tav>
                                      </p:tavLst>
                                    </p:anim>
                                    <p:anim calcmode="lin" valueType="num">
                                      <p:cBhvr additive="base">
                                        <p:cTn id="99" dur="500" fill="hold"/>
                                        <p:tgtEl>
                                          <p:spTgt spid="4"/>
                                        </p:tgtEl>
                                        <p:attrNameLst>
                                          <p:attrName>ppt_y</p:attrName>
                                        </p:attrNameLst>
                                      </p:cBhvr>
                                      <p:tavLst>
                                        <p:tav tm="0">
                                          <p:val>
                                            <p:strVal val="#ppt_y"/>
                                          </p:val>
                                        </p:tav>
                                        <p:tav tm="100000">
                                          <p:val>
                                            <p:strVal val="#ppt_y"/>
                                          </p:val>
                                        </p:tav>
                                      </p:tavLst>
                                    </p:anim>
                                  </p:childTnLst>
                                </p:cTn>
                              </p:par>
                              <p:par>
                                <p:cTn id="100" presetID="2" presetClass="entr" presetSubtype="2" fill="hold" grpId="0" nodeType="withEffect">
                                  <p:stCondLst>
                                    <p:cond delay="0"/>
                                  </p:stCondLst>
                                  <p:childTnLst>
                                    <p:set>
                                      <p:cBhvr>
                                        <p:cTn id="101" dur="1" fill="hold">
                                          <p:stCondLst>
                                            <p:cond delay="0"/>
                                          </p:stCondLst>
                                        </p:cTn>
                                        <p:tgtEl>
                                          <p:spTgt spid="58"/>
                                        </p:tgtEl>
                                        <p:attrNameLst>
                                          <p:attrName>style.visibility</p:attrName>
                                        </p:attrNameLst>
                                      </p:cBhvr>
                                      <p:to>
                                        <p:strVal val="visible"/>
                                      </p:to>
                                    </p:set>
                                    <p:anim calcmode="lin" valueType="num">
                                      <p:cBhvr additive="base">
                                        <p:cTn id="102" dur="500" fill="hold"/>
                                        <p:tgtEl>
                                          <p:spTgt spid="58"/>
                                        </p:tgtEl>
                                        <p:attrNameLst>
                                          <p:attrName>ppt_x</p:attrName>
                                        </p:attrNameLst>
                                      </p:cBhvr>
                                      <p:tavLst>
                                        <p:tav tm="0">
                                          <p:val>
                                            <p:strVal val="1+#ppt_w/2"/>
                                          </p:val>
                                        </p:tav>
                                        <p:tav tm="100000">
                                          <p:val>
                                            <p:strVal val="#ppt_x"/>
                                          </p:val>
                                        </p:tav>
                                      </p:tavLst>
                                    </p:anim>
                                    <p:anim calcmode="lin" valueType="num">
                                      <p:cBhvr additive="base">
                                        <p:cTn id="103" dur="500" fill="hold"/>
                                        <p:tgtEl>
                                          <p:spTgt spid="58"/>
                                        </p:tgtEl>
                                        <p:attrNameLst>
                                          <p:attrName>ppt_y</p:attrName>
                                        </p:attrNameLst>
                                      </p:cBhvr>
                                      <p:tavLst>
                                        <p:tav tm="0">
                                          <p:val>
                                            <p:strVal val="#ppt_y"/>
                                          </p:val>
                                        </p:tav>
                                        <p:tav tm="100000">
                                          <p:val>
                                            <p:strVal val="#ppt_y"/>
                                          </p:val>
                                        </p:tav>
                                      </p:tavLst>
                                    </p:anim>
                                  </p:childTnLst>
                                </p:cTn>
                              </p:par>
                            </p:childTnLst>
                          </p:cTn>
                        </p:par>
                        <p:par>
                          <p:cTn id="104" fill="hold">
                            <p:stCondLst>
                              <p:cond delay="1000"/>
                            </p:stCondLst>
                            <p:childTnLst>
                              <p:par>
                                <p:cTn id="105" presetID="10" presetClass="entr" presetSubtype="0"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fade">
                                      <p:cBhvr>
                                        <p:cTn id="107" dur="500"/>
                                        <p:tgtEl>
                                          <p:spTgt spid="57"/>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141"/>
                                        </p:tgtEl>
                                        <p:attrNameLst>
                                          <p:attrName>style.visibility</p:attrName>
                                        </p:attrNameLst>
                                      </p:cBhvr>
                                      <p:to>
                                        <p:strVal val="visible"/>
                                      </p:to>
                                    </p:set>
                                    <p:animEffect transition="in" filter="fade">
                                      <p:cBhvr>
                                        <p:cTn id="110" dur="1000"/>
                                        <p:tgtEl>
                                          <p:spTgt spid="141"/>
                                        </p:tgtEl>
                                      </p:cBhvr>
                                    </p:animEffect>
                                    <p:anim calcmode="lin" valueType="num">
                                      <p:cBhvr>
                                        <p:cTn id="111" dur="1000" fill="hold"/>
                                        <p:tgtEl>
                                          <p:spTgt spid="141"/>
                                        </p:tgtEl>
                                        <p:attrNameLst>
                                          <p:attrName>ppt_x</p:attrName>
                                        </p:attrNameLst>
                                      </p:cBhvr>
                                      <p:tavLst>
                                        <p:tav tm="0">
                                          <p:val>
                                            <p:strVal val="#ppt_x"/>
                                          </p:val>
                                        </p:tav>
                                        <p:tav tm="100000">
                                          <p:val>
                                            <p:strVal val="#ppt_x"/>
                                          </p:val>
                                        </p:tav>
                                      </p:tavLst>
                                    </p:anim>
                                    <p:anim calcmode="lin" valueType="num">
                                      <p:cBhvr>
                                        <p:cTn id="112"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94"/>
                                        </p:tgtEl>
                                        <p:attrNameLst>
                                          <p:attrName>style.visibility</p:attrName>
                                        </p:attrNameLst>
                                      </p:cBhvr>
                                      <p:to>
                                        <p:strVal val="visible"/>
                                      </p:to>
                                    </p:set>
                                    <p:animEffect transition="in" filter="wipe(left)">
                                      <p:cBhvr>
                                        <p:cTn id="117" dur="500"/>
                                        <p:tgtEl>
                                          <p:spTgt spid="94"/>
                                        </p:tgtEl>
                                      </p:cBhvr>
                                    </p:animEffect>
                                  </p:childTnLst>
                                </p:cTn>
                              </p:par>
                            </p:childTnLst>
                          </p:cTn>
                        </p:par>
                        <p:par>
                          <p:cTn id="118" fill="hold">
                            <p:stCondLst>
                              <p:cond delay="500"/>
                            </p:stCondLst>
                            <p:childTnLst>
                              <p:par>
                                <p:cTn id="119" presetID="2" presetClass="entr" presetSubtype="2" fill="hold" nodeType="afterEffect">
                                  <p:stCondLst>
                                    <p:cond delay="0"/>
                                  </p:stCondLst>
                                  <p:childTnLst>
                                    <p:set>
                                      <p:cBhvr>
                                        <p:cTn id="120" dur="1" fill="hold">
                                          <p:stCondLst>
                                            <p:cond delay="0"/>
                                          </p:stCondLst>
                                        </p:cTn>
                                        <p:tgtEl>
                                          <p:spTgt spid="5"/>
                                        </p:tgtEl>
                                        <p:attrNameLst>
                                          <p:attrName>style.visibility</p:attrName>
                                        </p:attrNameLst>
                                      </p:cBhvr>
                                      <p:to>
                                        <p:strVal val="visible"/>
                                      </p:to>
                                    </p:set>
                                    <p:anim calcmode="lin" valueType="num">
                                      <p:cBhvr additive="base">
                                        <p:cTn id="121" dur="500" fill="hold"/>
                                        <p:tgtEl>
                                          <p:spTgt spid="5"/>
                                        </p:tgtEl>
                                        <p:attrNameLst>
                                          <p:attrName>ppt_x</p:attrName>
                                        </p:attrNameLst>
                                      </p:cBhvr>
                                      <p:tavLst>
                                        <p:tav tm="0">
                                          <p:val>
                                            <p:strVal val="1+#ppt_w/2"/>
                                          </p:val>
                                        </p:tav>
                                        <p:tav tm="100000">
                                          <p:val>
                                            <p:strVal val="#ppt_x"/>
                                          </p:val>
                                        </p:tav>
                                      </p:tavLst>
                                    </p:anim>
                                    <p:anim calcmode="lin" valueType="num">
                                      <p:cBhvr additive="base">
                                        <p:cTn id="122" dur="500" fill="hold"/>
                                        <p:tgtEl>
                                          <p:spTgt spid="5"/>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61"/>
                                        </p:tgtEl>
                                        <p:attrNameLst>
                                          <p:attrName>style.visibility</p:attrName>
                                        </p:attrNameLst>
                                      </p:cBhvr>
                                      <p:to>
                                        <p:strVal val="visible"/>
                                      </p:to>
                                    </p:set>
                                    <p:anim calcmode="lin" valueType="num">
                                      <p:cBhvr additive="base">
                                        <p:cTn id="125" dur="500" fill="hold"/>
                                        <p:tgtEl>
                                          <p:spTgt spid="61"/>
                                        </p:tgtEl>
                                        <p:attrNameLst>
                                          <p:attrName>ppt_x</p:attrName>
                                        </p:attrNameLst>
                                      </p:cBhvr>
                                      <p:tavLst>
                                        <p:tav tm="0">
                                          <p:val>
                                            <p:strVal val="1+#ppt_w/2"/>
                                          </p:val>
                                        </p:tav>
                                        <p:tav tm="100000">
                                          <p:val>
                                            <p:strVal val="#ppt_x"/>
                                          </p:val>
                                        </p:tav>
                                      </p:tavLst>
                                    </p:anim>
                                    <p:anim calcmode="lin" valueType="num">
                                      <p:cBhvr additive="base">
                                        <p:cTn id="126" dur="500" fill="hold"/>
                                        <p:tgtEl>
                                          <p:spTgt spid="61"/>
                                        </p:tgtEl>
                                        <p:attrNameLst>
                                          <p:attrName>ppt_y</p:attrName>
                                        </p:attrNameLst>
                                      </p:cBhvr>
                                      <p:tavLst>
                                        <p:tav tm="0">
                                          <p:val>
                                            <p:strVal val="#ppt_y"/>
                                          </p:val>
                                        </p:tav>
                                        <p:tav tm="100000">
                                          <p:val>
                                            <p:strVal val="#ppt_y"/>
                                          </p:val>
                                        </p:tav>
                                      </p:tavLst>
                                    </p:anim>
                                  </p:childTnLst>
                                </p:cTn>
                              </p:par>
                            </p:childTnLst>
                          </p:cTn>
                        </p:par>
                        <p:par>
                          <p:cTn id="127" fill="hold">
                            <p:stCondLst>
                              <p:cond delay="1000"/>
                            </p:stCondLst>
                            <p:childTnLst>
                              <p:par>
                                <p:cTn id="128" presetID="10" presetClass="entr" presetSubtype="0" fill="hold" grpId="0" nodeType="afterEffect">
                                  <p:stCondLst>
                                    <p:cond delay="0"/>
                                  </p:stCondLst>
                                  <p:childTnLst>
                                    <p:set>
                                      <p:cBhvr>
                                        <p:cTn id="129" dur="1" fill="hold">
                                          <p:stCondLst>
                                            <p:cond delay="0"/>
                                          </p:stCondLst>
                                        </p:cTn>
                                        <p:tgtEl>
                                          <p:spTgt spid="60"/>
                                        </p:tgtEl>
                                        <p:attrNameLst>
                                          <p:attrName>style.visibility</p:attrName>
                                        </p:attrNameLst>
                                      </p:cBhvr>
                                      <p:to>
                                        <p:strVal val="visible"/>
                                      </p:to>
                                    </p:set>
                                    <p:animEffect transition="in" filter="fade">
                                      <p:cBhvr>
                                        <p:cTn id="130" dur="500"/>
                                        <p:tgtEl>
                                          <p:spTgt spid="60"/>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143"/>
                                        </p:tgtEl>
                                        <p:attrNameLst>
                                          <p:attrName>style.visibility</p:attrName>
                                        </p:attrNameLst>
                                      </p:cBhvr>
                                      <p:to>
                                        <p:strVal val="visible"/>
                                      </p:to>
                                    </p:set>
                                    <p:animEffect transition="in" filter="fade">
                                      <p:cBhvr>
                                        <p:cTn id="133" dur="1000"/>
                                        <p:tgtEl>
                                          <p:spTgt spid="143"/>
                                        </p:tgtEl>
                                      </p:cBhvr>
                                    </p:animEffect>
                                    <p:anim calcmode="lin" valueType="num">
                                      <p:cBhvr>
                                        <p:cTn id="134" dur="1000" fill="hold"/>
                                        <p:tgtEl>
                                          <p:spTgt spid="143"/>
                                        </p:tgtEl>
                                        <p:attrNameLst>
                                          <p:attrName>ppt_x</p:attrName>
                                        </p:attrNameLst>
                                      </p:cBhvr>
                                      <p:tavLst>
                                        <p:tav tm="0">
                                          <p:val>
                                            <p:strVal val="#ppt_x"/>
                                          </p:val>
                                        </p:tav>
                                        <p:tav tm="100000">
                                          <p:val>
                                            <p:strVal val="#ppt_x"/>
                                          </p:val>
                                        </p:tav>
                                      </p:tavLst>
                                    </p:anim>
                                    <p:anim calcmode="lin" valueType="num">
                                      <p:cBhvr>
                                        <p:cTn id="135"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0" grpId="0" animBg="1"/>
      <p:bldP spid="44" grpId="0" animBg="1"/>
      <p:bldP spid="57" grpId="0" animBg="1"/>
      <p:bldP spid="58" grpId="0" animBg="1"/>
      <p:bldP spid="60" grpId="0" animBg="1"/>
      <p:bldP spid="61" grpId="0" animBg="1"/>
      <p:bldP spid="49" grpId="0"/>
      <p:bldP spid="76" grpId="0"/>
      <p:bldP spid="78" grpId="0"/>
      <p:bldP spid="79" grpId="0"/>
      <p:bldP spid="51" grpId="0" animBg="1"/>
      <p:bldP spid="52" grpId="0" animBg="1"/>
      <p:bldP spid="135" grpId="0"/>
      <p:bldP spid="126" grpId="0"/>
      <p:bldP spid="137" grpId="0"/>
      <p:bldP spid="141" grpId="0"/>
      <p:bldP spid="1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88553"/>
          </a:xfrm>
        </p:spPr>
        <p:txBody>
          <a:bodyPr>
            <a:normAutofit fontScale="90000"/>
          </a:bodyPr>
          <a:lstStyle/>
          <a:p>
            <a:pPr algn="ctr"/>
            <a:r>
              <a:rPr lang="en-US" sz="2400" dirty="0"/>
              <a:t/>
            </a:r>
            <a:br>
              <a:rPr lang="en-US" sz="2400" dirty="0"/>
            </a:br>
            <a:r>
              <a:rPr lang="en-US" sz="2400" dirty="0" smtClean="0"/>
              <a:t>DIVERSITY OF INDUSTRY CLUSTERS IN REGION</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645" y="1431093"/>
            <a:ext cx="2529276" cy="150378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625" y="1440356"/>
            <a:ext cx="2748224" cy="14766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795" y="2896888"/>
            <a:ext cx="2938245" cy="154451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8298" y="2875546"/>
            <a:ext cx="2830951" cy="148303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1677" y="4358575"/>
            <a:ext cx="3185907" cy="158565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201705" y="4358575"/>
            <a:ext cx="3149972" cy="1575843"/>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70920" y="1431093"/>
            <a:ext cx="3165705" cy="148590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9249" y="2914021"/>
            <a:ext cx="2707953" cy="1444554"/>
          </a:xfrm>
          <a:prstGeom prst="rect">
            <a:avLst/>
          </a:prstGeom>
        </p:spPr>
      </p:pic>
      <p:sp>
        <p:nvSpPr>
          <p:cNvPr id="12" name="TextBox 11"/>
          <p:cNvSpPr txBox="1"/>
          <p:nvPr/>
        </p:nvSpPr>
        <p:spPr>
          <a:xfrm>
            <a:off x="985275" y="2474911"/>
            <a:ext cx="1718269" cy="307777"/>
          </a:xfrm>
          <a:prstGeom prst="rect">
            <a:avLst/>
          </a:prstGeom>
          <a:noFill/>
        </p:spPr>
        <p:txBody>
          <a:bodyPr wrap="square" rtlCol="0">
            <a:spAutoFit/>
          </a:bodyPr>
          <a:lstStyle/>
          <a:p>
            <a:r>
              <a:rPr lang="en-US" sz="1400" dirty="0" smtClean="0">
                <a:solidFill>
                  <a:schemeClr val="bg1"/>
                </a:solidFill>
                <a:effectLst>
                  <a:outerShdw blurRad="38100" dist="38100" dir="2700000" algn="tl">
                    <a:srgbClr val="000000">
                      <a:alpha val="43137"/>
                    </a:srgbClr>
                  </a:outerShdw>
                </a:effectLst>
              </a:rPr>
              <a:t>AEROSPACE</a:t>
            </a:r>
            <a:endParaRPr lang="en-US" sz="1400"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3242398" y="2474454"/>
            <a:ext cx="2331219" cy="307777"/>
          </a:xfrm>
          <a:prstGeom prst="rect">
            <a:avLst/>
          </a:prstGeom>
          <a:noFill/>
        </p:spPr>
        <p:txBody>
          <a:bodyPr wrap="square" rtlCol="0">
            <a:spAutoFit/>
          </a:bodyPr>
          <a:lstStyle/>
          <a:p>
            <a:r>
              <a:rPr lang="en-US" sz="1400" dirty="0" smtClean="0">
                <a:solidFill>
                  <a:schemeClr val="bg1"/>
                </a:solidFill>
                <a:effectLst>
                  <a:outerShdw blurRad="38100" dist="38100" dir="2700000" algn="tl">
                    <a:srgbClr val="000000">
                      <a:alpha val="43137"/>
                    </a:srgbClr>
                  </a:outerShdw>
                </a:effectLst>
              </a:rPr>
              <a:t>INFORMATION TECHNOLOGY</a:t>
            </a:r>
            <a:endParaRPr lang="en-US" sz="1400" dirty="0">
              <a:solidFill>
                <a:schemeClr val="bg1"/>
              </a:solidFill>
              <a:effectLst>
                <a:outerShdw blurRad="38100" dist="38100" dir="2700000" algn="tl">
                  <a:srgbClr val="000000">
                    <a:alpha val="43137"/>
                  </a:srgbClr>
                </a:outerShdw>
              </a:effectLst>
            </a:endParaRPr>
          </a:p>
        </p:txBody>
      </p:sp>
      <p:sp>
        <p:nvSpPr>
          <p:cNvPr id="15" name="TextBox 14"/>
          <p:cNvSpPr txBox="1"/>
          <p:nvPr/>
        </p:nvSpPr>
        <p:spPr>
          <a:xfrm>
            <a:off x="6199910" y="2455978"/>
            <a:ext cx="2421653" cy="307777"/>
          </a:xfrm>
          <a:prstGeom prst="rect">
            <a:avLst/>
          </a:prstGeom>
          <a:noFill/>
        </p:spPr>
        <p:txBody>
          <a:bodyPr wrap="square" rtlCol="0">
            <a:spAutoFit/>
          </a:bodyPr>
          <a:lstStyle/>
          <a:p>
            <a:r>
              <a:rPr lang="en-US" sz="1400" dirty="0" smtClean="0">
                <a:solidFill>
                  <a:schemeClr val="bg1"/>
                </a:solidFill>
                <a:effectLst>
                  <a:outerShdw blurRad="38100" dist="38100" dir="2700000" algn="tl">
                    <a:srgbClr val="000000">
                      <a:alpha val="43137"/>
                    </a:srgbClr>
                  </a:outerShdw>
                </a:effectLst>
              </a:rPr>
              <a:t>ADVANCED MANUFACTURING</a:t>
            </a:r>
            <a:endParaRPr lang="en-US" sz="1400" dirty="0">
              <a:solidFill>
                <a:schemeClr val="bg1"/>
              </a:solidFill>
              <a:effectLst>
                <a:outerShdw blurRad="38100" dist="38100" dir="2700000" algn="tl">
                  <a:srgbClr val="000000">
                    <a:alpha val="43137"/>
                  </a:srgbClr>
                </a:outerShdw>
              </a:effectLst>
            </a:endParaRPr>
          </a:p>
        </p:txBody>
      </p:sp>
      <p:sp>
        <p:nvSpPr>
          <p:cNvPr id="16" name="TextBox 15"/>
          <p:cNvSpPr txBox="1"/>
          <p:nvPr/>
        </p:nvSpPr>
        <p:spPr>
          <a:xfrm>
            <a:off x="985275" y="3919190"/>
            <a:ext cx="2140298" cy="307777"/>
          </a:xfrm>
          <a:prstGeom prst="rect">
            <a:avLst/>
          </a:prstGeom>
          <a:noFill/>
        </p:spPr>
        <p:txBody>
          <a:bodyPr wrap="square" rtlCol="0">
            <a:spAutoFit/>
          </a:bodyPr>
          <a:lstStyle/>
          <a:p>
            <a:r>
              <a:rPr lang="en-US" sz="1400" dirty="0" smtClean="0">
                <a:solidFill>
                  <a:schemeClr val="bg1"/>
                </a:solidFill>
                <a:effectLst>
                  <a:outerShdw blurRad="38100" dist="38100" dir="2700000" algn="tl">
                    <a:srgbClr val="000000">
                      <a:alpha val="43137"/>
                    </a:srgbClr>
                  </a:outerShdw>
                </a:effectLst>
              </a:rPr>
              <a:t>BIOSCIENCES</a:t>
            </a:r>
            <a:endParaRPr lang="en-US" sz="1400"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3416439" y="3907394"/>
            <a:ext cx="2247613" cy="307777"/>
          </a:xfrm>
          <a:prstGeom prst="rect">
            <a:avLst/>
          </a:prstGeom>
          <a:noFill/>
        </p:spPr>
        <p:txBody>
          <a:bodyPr wrap="square" rtlCol="0">
            <a:spAutoFit/>
          </a:bodyPr>
          <a:lstStyle/>
          <a:p>
            <a:r>
              <a:rPr lang="en-US" sz="1400" dirty="0" smtClean="0">
                <a:solidFill>
                  <a:schemeClr val="bg1"/>
                </a:solidFill>
                <a:effectLst>
                  <a:outerShdw blurRad="38100" dist="38100" dir="2700000" algn="tl">
                    <a:srgbClr val="000000">
                      <a:alpha val="43137"/>
                    </a:srgbClr>
                  </a:outerShdw>
                </a:effectLst>
              </a:rPr>
              <a:t>CREATIVE INDUSTRIES</a:t>
            </a:r>
            <a:endParaRPr lang="en-US" sz="1400" dirty="0">
              <a:solidFill>
                <a:schemeClr val="bg1"/>
              </a:solidFill>
              <a:effectLst>
                <a:outerShdw blurRad="38100" dist="38100" dir="2700000" algn="tl">
                  <a:srgbClr val="000000">
                    <a:alpha val="43137"/>
                  </a:srgbClr>
                </a:outerShdw>
              </a:effectLst>
            </a:endParaRPr>
          </a:p>
        </p:txBody>
      </p:sp>
      <p:sp>
        <p:nvSpPr>
          <p:cNvPr id="18" name="TextBox 17"/>
          <p:cNvSpPr txBox="1"/>
          <p:nvPr/>
        </p:nvSpPr>
        <p:spPr>
          <a:xfrm>
            <a:off x="6320413" y="3907394"/>
            <a:ext cx="1939332" cy="307777"/>
          </a:xfrm>
          <a:prstGeom prst="rect">
            <a:avLst/>
          </a:prstGeom>
          <a:noFill/>
        </p:spPr>
        <p:txBody>
          <a:bodyPr wrap="square" rtlCol="0">
            <a:spAutoFit/>
          </a:bodyPr>
          <a:lstStyle/>
          <a:p>
            <a:r>
              <a:rPr lang="en-US" sz="1400" dirty="0" smtClean="0">
                <a:solidFill>
                  <a:schemeClr val="bg1"/>
                </a:solidFill>
                <a:effectLst>
                  <a:outerShdw blurRad="38100" dist="38100" dir="2700000" algn="tl">
                    <a:srgbClr val="000000">
                      <a:alpha val="43137"/>
                    </a:srgbClr>
                  </a:outerShdw>
                </a:effectLst>
              </a:rPr>
              <a:t>HEALTH AND WELLNESS</a:t>
            </a:r>
            <a:endParaRPr lang="en-US" sz="1400"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2250831" y="5542969"/>
            <a:ext cx="1165608" cy="307777"/>
          </a:xfrm>
          <a:prstGeom prst="rect">
            <a:avLst/>
          </a:prstGeom>
          <a:noFill/>
        </p:spPr>
        <p:txBody>
          <a:bodyPr wrap="square" rtlCol="0">
            <a:spAutoFit/>
          </a:bodyPr>
          <a:lstStyle/>
          <a:p>
            <a:r>
              <a:rPr lang="en-US" sz="1400" dirty="0" smtClean="0">
                <a:solidFill>
                  <a:schemeClr val="bg1"/>
                </a:solidFill>
                <a:effectLst>
                  <a:outerShdw blurRad="38100" dist="38100" dir="2700000" algn="tl">
                    <a:srgbClr val="000000">
                      <a:alpha val="43137"/>
                    </a:srgbClr>
                  </a:outerShdw>
                </a:effectLst>
              </a:rPr>
              <a:t>ENERGY</a:t>
            </a:r>
            <a:endParaRPr lang="en-US" sz="1400" dirty="0">
              <a:solidFill>
                <a:schemeClr val="bg1"/>
              </a:solidFill>
              <a:effectLst>
                <a:outerShdw blurRad="38100" dist="38100" dir="2700000" algn="tl">
                  <a:srgbClr val="000000">
                    <a:alpha val="43137"/>
                  </a:srgbClr>
                </a:outerShdw>
              </a:effectLst>
            </a:endParaRPr>
          </a:p>
        </p:txBody>
      </p:sp>
      <p:sp>
        <p:nvSpPr>
          <p:cNvPr id="20" name="TextBox 19"/>
          <p:cNvSpPr txBox="1"/>
          <p:nvPr/>
        </p:nvSpPr>
        <p:spPr>
          <a:xfrm>
            <a:off x="4943789" y="5542969"/>
            <a:ext cx="2160396" cy="307777"/>
          </a:xfrm>
          <a:prstGeom prst="rect">
            <a:avLst/>
          </a:prstGeom>
          <a:noFill/>
        </p:spPr>
        <p:txBody>
          <a:bodyPr wrap="square" rtlCol="0">
            <a:spAutoFit/>
          </a:bodyPr>
          <a:lstStyle/>
          <a:p>
            <a:r>
              <a:rPr lang="en-US" sz="1400" dirty="0" smtClean="0">
                <a:solidFill>
                  <a:schemeClr val="bg1"/>
                </a:solidFill>
                <a:effectLst>
                  <a:outerShdw blurRad="38100" dist="38100" dir="2700000" algn="tl">
                    <a:srgbClr val="000000">
                      <a:alpha val="43137"/>
                    </a:srgbClr>
                  </a:outerShdw>
                </a:effectLst>
              </a:rPr>
              <a:t>FOOD AND AGRICULTURE</a:t>
            </a:r>
            <a:endParaRPr lang="en-US" sz="1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2381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cap="none" dirty="0" smtClean="0">
                <a:solidFill>
                  <a:schemeClr val="accent6"/>
                </a:solidFill>
              </a:rPr>
              <a:t>Barriers </a:t>
            </a:r>
            <a:r>
              <a:rPr lang="en-US" cap="none" dirty="0">
                <a:solidFill>
                  <a:schemeClr val="accent6"/>
                </a:solidFill>
              </a:rPr>
              <a:t>T</a:t>
            </a:r>
            <a:r>
              <a:rPr lang="en-US" cap="none" dirty="0" smtClean="0">
                <a:solidFill>
                  <a:schemeClr val="accent6"/>
                </a:solidFill>
              </a:rPr>
              <a:t>o </a:t>
            </a:r>
            <a:r>
              <a:rPr lang="en-US" cap="none" dirty="0">
                <a:solidFill>
                  <a:schemeClr val="accent6"/>
                </a:solidFill>
              </a:rPr>
              <a:t>P</a:t>
            </a:r>
            <a:r>
              <a:rPr lang="en-US" cap="none" dirty="0" smtClean="0">
                <a:solidFill>
                  <a:schemeClr val="accent6"/>
                </a:solidFill>
              </a:rPr>
              <a:t>rimary </a:t>
            </a:r>
            <a:r>
              <a:rPr lang="en-US" cap="none" dirty="0">
                <a:solidFill>
                  <a:schemeClr val="accent6"/>
                </a:solidFill>
              </a:rPr>
              <a:t>I</a:t>
            </a:r>
            <a:r>
              <a:rPr lang="en-US" cap="none" dirty="0" smtClean="0">
                <a:solidFill>
                  <a:schemeClr val="accent6"/>
                </a:solidFill>
              </a:rPr>
              <a:t>ndustry </a:t>
            </a:r>
            <a:r>
              <a:rPr lang="en-US" cap="none" dirty="0">
                <a:solidFill>
                  <a:schemeClr val="accent6"/>
                </a:solidFill>
              </a:rPr>
              <a:t>G</a:t>
            </a:r>
            <a:r>
              <a:rPr lang="en-US" cap="none" dirty="0" smtClean="0">
                <a:solidFill>
                  <a:schemeClr val="accent6"/>
                </a:solidFill>
              </a:rPr>
              <a:t>rowth</a:t>
            </a:r>
            <a:endParaRPr lang="en-US" cap="none" dirty="0">
              <a:solidFill>
                <a:schemeClr val="accent6"/>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6156289"/>
              </p:ext>
            </p:extLst>
          </p:nvPr>
        </p:nvGraphicFramePr>
        <p:xfrm>
          <a:off x="822327" y="1250865"/>
          <a:ext cx="7521575" cy="357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44179" y="5531005"/>
            <a:ext cx="8120318" cy="523220"/>
          </a:xfrm>
          <a:prstGeom prst="rect">
            <a:avLst/>
          </a:prstGeom>
          <a:noFill/>
        </p:spPr>
        <p:txBody>
          <a:bodyPr wrap="square" rtlCol="0">
            <a:spAutoFit/>
          </a:bodyPr>
          <a:lstStyle/>
          <a:p>
            <a:pPr algn="ctr"/>
            <a:r>
              <a:rPr lang="en-US" sz="2800" b="1" dirty="0" smtClean="0">
                <a:solidFill>
                  <a:schemeClr val="accent6"/>
                </a:solidFill>
                <a:effectLst>
                  <a:outerShdw blurRad="38100" dist="38100" dir="2700000" algn="tl">
                    <a:srgbClr val="000000">
                      <a:alpha val="43137"/>
                    </a:srgbClr>
                  </a:outerShdw>
                </a:effectLst>
              </a:rPr>
              <a:t>WE NEED TO BE ABLE TO TELL THE WHOLE STORY!</a:t>
            </a:r>
            <a:endParaRPr lang="en-US" sz="2800"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5411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Rectangle 2"/>
          <p:cNvSpPr>
            <a:spLocks noGrp="1" noChangeArrowheads="1"/>
          </p:cNvSpPr>
          <p:nvPr>
            <p:ph type="title"/>
          </p:nvPr>
        </p:nvSpPr>
        <p:spPr>
          <a:xfrm>
            <a:off x="145700" y="227762"/>
            <a:ext cx="8839200" cy="1143000"/>
          </a:xfrm>
        </p:spPr>
        <p:txBody>
          <a:bodyPr>
            <a:normAutofit/>
          </a:bodyPr>
          <a:lstStyle/>
          <a:p>
            <a:pPr algn="ctr"/>
            <a:r>
              <a:rPr lang="en-US" sz="2400" dirty="0" smtClean="0"/>
              <a:t>NCEA BOARD OF DIRECTORS </a:t>
            </a:r>
            <a:endParaRPr lang="en-US" sz="2400" dirty="0"/>
          </a:p>
        </p:txBody>
      </p:sp>
      <p:sp>
        <p:nvSpPr>
          <p:cNvPr id="1202179" name="Rectangle 3"/>
          <p:cNvSpPr>
            <a:spLocks noChangeArrowheads="1"/>
          </p:cNvSpPr>
          <p:nvPr/>
        </p:nvSpPr>
        <p:spPr bwMode="auto">
          <a:xfrm>
            <a:off x="4565300" y="1733342"/>
            <a:ext cx="4267200" cy="5791200"/>
          </a:xfrm>
          <a:prstGeom prst="rect">
            <a:avLst/>
          </a:prstGeom>
          <a:noFill/>
          <a:ln w="9525">
            <a:noFill/>
            <a:miter lim="800000"/>
            <a:headEnd/>
            <a:tailEnd/>
          </a:ln>
        </p:spPr>
        <p:txBody>
          <a:bodyPr/>
          <a:lstStyle/>
          <a:p>
            <a:pPr eaLnBrk="1" hangingPunct="1">
              <a:spcBef>
                <a:spcPts val="600"/>
              </a:spcBef>
            </a:pPr>
            <a:r>
              <a:rPr lang="en-US" sz="1400" dirty="0" smtClean="0"/>
              <a:t>Tom Gendron, Woodward, Inc. (Vice Chairman)</a:t>
            </a:r>
          </a:p>
          <a:p>
            <a:pPr eaLnBrk="1" hangingPunct="1">
              <a:spcBef>
                <a:spcPts val="600"/>
              </a:spcBef>
            </a:pPr>
            <a:r>
              <a:rPr lang="en-US" sz="1400" dirty="0" smtClean="0"/>
              <a:t>John </a:t>
            </a:r>
            <a:r>
              <a:rPr lang="en-US" sz="1400" dirty="0" err="1" smtClean="0"/>
              <a:t>Pawlikowski</a:t>
            </a:r>
            <a:r>
              <a:rPr lang="en-US" sz="1400" dirty="0" smtClean="0"/>
              <a:t>,  In-Situ, Inc. (Treasurer)</a:t>
            </a:r>
            <a:endParaRPr lang="en-US" sz="1400" dirty="0"/>
          </a:p>
          <a:p>
            <a:pPr eaLnBrk="1" hangingPunct="1">
              <a:spcBef>
                <a:spcPts val="600"/>
              </a:spcBef>
            </a:pPr>
            <a:r>
              <a:rPr lang="en-US" sz="1400" dirty="0" smtClean="0"/>
              <a:t>Mark Driscoll,  First National Bank</a:t>
            </a:r>
          </a:p>
          <a:p>
            <a:pPr eaLnBrk="1" hangingPunct="1">
              <a:spcBef>
                <a:spcPts val="600"/>
              </a:spcBef>
            </a:pPr>
            <a:r>
              <a:rPr lang="en-US" sz="1400" dirty="0" smtClean="0"/>
              <a:t>Alison Larsen, Phase 2 Company</a:t>
            </a:r>
          </a:p>
          <a:p>
            <a:pPr eaLnBrk="1" hangingPunct="1">
              <a:spcBef>
                <a:spcPts val="600"/>
              </a:spcBef>
            </a:pPr>
            <a:r>
              <a:rPr lang="en-US" sz="1400" dirty="0" smtClean="0"/>
              <a:t>Troy McWhinney,  McWhinney</a:t>
            </a:r>
            <a:endParaRPr lang="en-US" sz="1400" dirty="0"/>
          </a:p>
          <a:p>
            <a:pPr eaLnBrk="1" hangingPunct="1">
              <a:spcBef>
                <a:spcPts val="600"/>
              </a:spcBef>
            </a:pPr>
            <a:r>
              <a:rPr lang="en-US" sz="1400" dirty="0" smtClean="0"/>
              <a:t>Kevin Unger, U.C. Health</a:t>
            </a:r>
          </a:p>
          <a:p>
            <a:pPr eaLnBrk="1" hangingPunct="1">
              <a:spcBef>
                <a:spcPts val="600"/>
              </a:spcBef>
            </a:pPr>
            <a:r>
              <a:rPr lang="en-US" sz="1400" dirty="0" smtClean="0"/>
              <a:t>Dave Yowell, MM Solutions</a:t>
            </a:r>
          </a:p>
          <a:p>
            <a:pPr eaLnBrk="1" hangingPunct="1">
              <a:spcBef>
                <a:spcPts val="600"/>
              </a:spcBef>
            </a:pPr>
            <a:r>
              <a:rPr lang="en-US" sz="1400" dirty="0" smtClean="0"/>
              <a:t>Evan Hyatt, Kaiser Permanente</a:t>
            </a:r>
            <a:endParaRPr lang="en-US" sz="1400" dirty="0"/>
          </a:p>
          <a:p>
            <a:pPr eaLnBrk="1" hangingPunct="1">
              <a:spcBef>
                <a:spcPct val="20000"/>
              </a:spcBef>
            </a:pPr>
            <a:endParaRPr lang="en-US" sz="1600" dirty="0"/>
          </a:p>
        </p:txBody>
      </p:sp>
      <p:sp>
        <p:nvSpPr>
          <p:cNvPr id="1202180" name="Rectangle 4"/>
          <p:cNvSpPr>
            <a:spLocks noChangeArrowheads="1"/>
          </p:cNvSpPr>
          <p:nvPr/>
        </p:nvSpPr>
        <p:spPr bwMode="auto">
          <a:xfrm>
            <a:off x="304800" y="1733342"/>
            <a:ext cx="4038600" cy="5791200"/>
          </a:xfrm>
          <a:prstGeom prst="rect">
            <a:avLst/>
          </a:prstGeom>
          <a:noFill/>
          <a:ln w="9525">
            <a:noFill/>
            <a:miter lim="800000"/>
            <a:headEnd/>
            <a:tailEnd/>
          </a:ln>
        </p:spPr>
        <p:txBody>
          <a:bodyPr/>
          <a:lstStyle/>
          <a:p>
            <a:pPr eaLnBrk="1" hangingPunct="1">
              <a:spcBef>
                <a:spcPts val="600"/>
              </a:spcBef>
            </a:pPr>
            <a:r>
              <a:rPr lang="en-US" sz="1400" dirty="0" smtClean="0"/>
              <a:t>Scott Ehrlich, Ehrlich Motors (Chairman)</a:t>
            </a:r>
            <a:endParaRPr lang="en-US" sz="1400" dirty="0"/>
          </a:p>
          <a:p>
            <a:pPr eaLnBrk="1" hangingPunct="1">
              <a:spcBef>
                <a:spcPts val="600"/>
              </a:spcBef>
            </a:pPr>
            <a:r>
              <a:rPr lang="en-US" sz="1400" dirty="0" smtClean="0"/>
              <a:t>Charlie Monfort, Colorado Rockies</a:t>
            </a:r>
          </a:p>
          <a:p>
            <a:pPr eaLnBrk="1" hangingPunct="1">
              <a:spcBef>
                <a:spcPts val="600"/>
              </a:spcBef>
            </a:pPr>
            <a:r>
              <a:rPr lang="en-US" sz="1400" dirty="0" smtClean="0"/>
              <a:t>Roger </a:t>
            </a:r>
            <a:r>
              <a:rPr lang="en-US" sz="1400" dirty="0" err="1" smtClean="0"/>
              <a:t>Knoph</a:t>
            </a:r>
            <a:r>
              <a:rPr lang="en-US" sz="1400" dirty="0" smtClean="0"/>
              <a:t>,  </a:t>
            </a:r>
            <a:r>
              <a:rPr lang="en-US" sz="1400" dirty="0" err="1" smtClean="0"/>
              <a:t>Envirotech</a:t>
            </a:r>
            <a:r>
              <a:rPr lang="en-US" sz="1400" dirty="0" smtClean="0"/>
              <a:t> Services, Inc.</a:t>
            </a:r>
          </a:p>
          <a:p>
            <a:pPr eaLnBrk="1" hangingPunct="1">
              <a:spcBef>
                <a:spcPts val="600"/>
              </a:spcBef>
            </a:pPr>
            <a:r>
              <a:rPr lang="en-US" sz="1400" dirty="0" smtClean="0"/>
              <a:t>Ed Holloway, Petroleum Management</a:t>
            </a:r>
          </a:p>
          <a:p>
            <a:pPr eaLnBrk="1" hangingPunct="1">
              <a:spcBef>
                <a:spcPts val="600"/>
              </a:spcBef>
            </a:pPr>
            <a:r>
              <a:rPr lang="en-US" sz="1400" dirty="0" smtClean="0"/>
              <a:t>Royal Lovell, Flood and Peterson</a:t>
            </a:r>
          </a:p>
          <a:p>
            <a:pPr eaLnBrk="1" hangingPunct="1">
              <a:spcBef>
                <a:spcPts val="600"/>
              </a:spcBef>
            </a:pPr>
            <a:r>
              <a:rPr lang="en-US" sz="1400" dirty="0" smtClean="0"/>
              <a:t>Margo </a:t>
            </a:r>
            <a:r>
              <a:rPr lang="en-US" sz="1400" dirty="0" err="1" smtClean="0"/>
              <a:t>Karsten</a:t>
            </a:r>
            <a:r>
              <a:rPr lang="en-US" sz="1400" dirty="0" smtClean="0"/>
              <a:t>, Banner Health</a:t>
            </a:r>
          </a:p>
          <a:p>
            <a:pPr eaLnBrk="1" hangingPunct="1">
              <a:spcBef>
                <a:spcPts val="600"/>
              </a:spcBef>
            </a:pPr>
            <a:r>
              <a:rPr lang="en-US" sz="1400" dirty="0" smtClean="0"/>
              <a:t>Dan Sanders, Front Range Energy</a:t>
            </a:r>
          </a:p>
          <a:p>
            <a:pPr eaLnBrk="1" hangingPunct="1">
              <a:spcBef>
                <a:spcPts val="600"/>
              </a:spcBef>
            </a:pPr>
            <a:endParaRPr lang="en-US" sz="1400" dirty="0" smtClean="0"/>
          </a:p>
        </p:txBody>
      </p:sp>
      <p:sp>
        <p:nvSpPr>
          <p:cNvPr id="3" name="TextBox 2"/>
          <p:cNvSpPr txBox="1"/>
          <p:nvPr/>
        </p:nvSpPr>
        <p:spPr>
          <a:xfrm>
            <a:off x="1065125" y="1364010"/>
            <a:ext cx="1858945" cy="369332"/>
          </a:xfrm>
          <a:prstGeom prst="rect">
            <a:avLst/>
          </a:prstGeom>
          <a:noFill/>
        </p:spPr>
        <p:txBody>
          <a:bodyPr wrap="square" rtlCol="0">
            <a:spAutoFit/>
          </a:bodyPr>
          <a:lstStyle/>
          <a:p>
            <a:r>
              <a:rPr lang="en-US" dirty="0" smtClean="0"/>
              <a:t>Weld County</a:t>
            </a:r>
            <a:endParaRPr lang="en-US" dirty="0"/>
          </a:p>
        </p:txBody>
      </p:sp>
      <p:sp>
        <p:nvSpPr>
          <p:cNvPr id="7" name="TextBox 6"/>
          <p:cNvSpPr txBox="1"/>
          <p:nvPr/>
        </p:nvSpPr>
        <p:spPr>
          <a:xfrm>
            <a:off x="5397639" y="1364010"/>
            <a:ext cx="1858945" cy="369332"/>
          </a:xfrm>
          <a:prstGeom prst="rect">
            <a:avLst/>
          </a:prstGeom>
          <a:noFill/>
        </p:spPr>
        <p:txBody>
          <a:bodyPr wrap="square" rtlCol="0">
            <a:spAutoFit/>
          </a:bodyPr>
          <a:lstStyle/>
          <a:p>
            <a:r>
              <a:rPr lang="en-US" dirty="0" smtClean="0"/>
              <a:t>Larimer County</a:t>
            </a:r>
            <a:endParaRPr lang="en-US" dirty="0"/>
          </a:p>
        </p:txBody>
      </p:sp>
    </p:spTree>
    <p:extLst>
      <p:ext uri="{BB962C8B-B14F-4D97-AF65-F5344CB8AC3E}">
        <p14:creationId xmlns:p14="http://schemas.microsoft.com/office/powerpoint/2010/main" val="390329579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323" y="4615526"/>
            <a:ext cx="8229600" cy="1143000"/>
          </a:xfrm>
        </p:spPr>
        <p:txBody>
          <a:bodyPr>
            <a:normAutofit fontScale="90000"/>
          </a:bodyPr>
          <a:lstStyle/>
          <a:p>
            <a:pPr algn="ctr"/>
            <a:r>
              <a:rPr lang="en-US" sz="2400" dirty="0" smtClean="0"/>
              <a:t/>
            </a:r>
            <a:br>
              <a:rPr lang="en-US" sz="2400" dirty="0" smtClean="0"/>
            </a:br>
            <a:r>
              <a:rPr lang="en-US" sz="2400" dirty="0" smtClean="0"/>
              <a:t>NORTHERN COLORADO ECONOMIC ALLIANCE</a:t>
            </a:r>
            <a:br>
              <a:rPr lang="en-US" sz="2400" dirty="0" smtClean="0"/>
            </a:br>
            <a:r>
              <a:rPr lang="en-US" sz="2400" dirty="0" smtClean="0"/>
              <a:t/>
            </a:r>
            <a:br>
              <a:rPr lang="en-US" sz="2400" dirty="0" smtClean="0"/>
            </a:br>
            <a:r>
              <a:rPr lang="en-US" sz="2400" dirty="0"/>
              <a:t/>
            </a:r>
            <a:br>
              <a:rPr lang="en-US" sz="2400" dirty="0"/>
            </a:br>
            <a:r>
              <a:rPr lang="en-US" sz="2400" dirty="0" smtClean="0"/>
              <a:t/>
            </a:r>
            <a:br>
              <a:rPr lang="en-US" sz="2400" dirty="0" smtClean="0"/>
            </a:b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04" y="55261"/>
            <a:ext cx="5536643" cy="3858567"/>
          </a:xfrm>
          <a:prstGeom prst="rect">
            <a:avLst/>
          </a:prstGeom>
        </p:spPr>
      </p:pic>
      <p:sp>
        <p:nvSpPr>
          <p:cNvPr id="6" name="Oval 5"/>
          <p:cNvSpPr/>
          <p:nvPr/>
        </p:nvSpPr>
        <p:spPr>
          <a:xfrm>
            <a:off x="1768509" y="125602"/>
            <a:ext cx="3416440" cy="3788226"/>
          </a:xfrm>
          <a:prstGeom prst="ellipse">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Multiply 7"/>
          <p:cNvSpPr/>
          <p:nvPr/>
        </p:nvSpPr>
        <p:spPr>
          <a:xfrm>
            <a:off x="2903962" y="2080006"/>
            <a:ext cx="241161" cy="301451"/>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Arrow Connector 9"/>
          <p:cNvCxnSpPr>
            <a:stCxn id="8" idx="3"/>
          </p:cNvCxnSpPr>
          <p:nvPr/>
        </p:nvCxnSpPr>
        <p:spPr>
          <a:xfrm>
            <a:off x="2961883" y="2309056"/>
            <a:ext cx="62659" cy="146912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678065" y="2549295"/>
            <a:ext cx="1286188" cy="4154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50" dirty="0" smtClean="0"/>
              <a:t>1 hour  drive from Denver</a:t>
            </a:r>
            <a:endParaRPr lang="en-US" sz="1050" dirty="0"/>
          </a:p>
        </p:txBody>
      </p:sp>
      <p:cxnSp>
        <p:nvCxnSpPr>
          <p:cNvPr id="14" name="Straight Arrow Connector 13"/>
          <p:cNvCxnSpPr>
            <a:stCxn id="8" idx="3"/>
          </p:cNvCxnSpPr>
          <p:nvPr/>
        </p:nvCxnSpPr>
        <p:spPr>
          <a:xfrm>
            <a:off x="2961883" y="2309056"/>
            <a:ext cx="776104" cy="160477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349935" y="2529728"/>
            <a:ext cx="1286188" cy="4154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050" dirty="0" smtClean="0"/>
              <a:t>Less than 1 hour drive  from DIA</a:t>
            </a:r>
            <a:endParaRPr lang="en-US" sz="1050" dirty="0"/>
          </a:p>
        </p:txBody>
      </p:sp>
      <p:sp>
        <p:nvSpPr>
          <p:cNvPr id="17" name="TextBox 16"/>
          <p:cNvSpPr txBox="1"/>
          <p:nvPr/>
        </p:nvSpPr>
        <p:spPr>
          <a:xfrm>
            <a:off x="5978768" y="1118810"/>
            <a:ext cx="2376163" cy="1938992"/>
          </a:xfrm>
          <a:prstGeom prst="rect">
            <a:avLst/>
          </a:prstGeom>
          <a:noFill/>
        </p:spPr>
        <p:txBody>
          <a:bodyPr wrap="square" rtlCol="0">
            <a:spAutoFit/>
          </a:bodyPr>
          <a:lstStyle/>
          <a:p>
            <a:r>
              <a:rPr lang="en-US" sz="2400" b="1" dirty="0" smtClean="0">
                <a:solidFill>
                  <a:srgbClr val="2B9373"/>
                </a:solidFill>
              </a:rPr>
              <a:t>WHO?</a:t>
            </a:r>
          </a:p>
          <a:p>
            <a:endParaRPr lang="en-US" sz="2400" b="1" dirty="0">
              <a:solidFill>
                <a:srgbClr val="2B9373"/>
              </a:solidFill>
            </a:endParaRPr>
          </a:p>
          <a:p>
            <a:r>
              <a:rPr lang="en-US" sz="2400" b="1" dirty="0" smtClean="0">
                <a:solidFill>
                  <a:srgbClr val="2B9373"/>
                </a:solidFill>
              </a:rPr>
              <a:t>WHY?</a:t>
            </a:r>
          </a:p>
          <a:p>
            <a:endParaRPr lang="en-US" sz="2400" b="1" dirty="0">
              <a:solidFill>
                <a:srgbClr val="2B9373"/>
              </a:solidFill>
            </a:endParaRPr>
          </a:p>
          <a:p>
            <a:r>
              <a:rPr lang="en-US" sz="2400" b="1" dirty="0" smtClean="0">
                <a:solidFill>
                  <a:srgbClr val="2B9373"/>
                </a:solidFill>
              </a:rPr>
              <a:t>HOW?</a:t>
            </a:r>
            <a:endParaRPr lang="en-US" sz="2400" b="1" dirty="0">
              <a:solidFill>
                <a:srgbClr val="2B9373"/>
              </a:solidFill>
            </a:endParaRPr>
          </a:p>
        </p:txBody>
      </p:sp>
    </p:spTree>
    <p:extLst>
      <p:ext uri="{BB962C8B-B14F-4D97-AF65-F5344CB8AC3E}">
        <p14:creationId xmlns:p14="http://schemas.microsoft.com/office/powerpoint/2010/main" val="2512572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2400" dirty="0" smtClean="0"/>
              <a:t>NCEA Mission</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5" name="Subtitle 4"/>
          <p:cNvSpPr>
            <a:spLocks noGrp="1"/>
          </p:cNvSpPr>
          <p:nvPr>
            <p:ph type="subTitle" idx="1"/>
          </p:nvPr>
        </p:nvSpPr>
        <p:spPr>
          <a:xfrm>
            <a:off x="1089272" y="4507354"/>
            <a:ext cx="6858000" cy="1655762"/>
          </a:xfrm>
          <a:ln>
            <a:solidFill>
              <a:srgbClr val="2B9373"/>
            </a:solidFill>
          </a:ln>
        </p:spPr>
        <p:txBody>
          <a:bodyPr/>
          <a:lstStyle/>
          <a:p>
            <a:r>
              <a:rPr lang="en-US" b="1" dirty="0">
                <a:solidFill>
                  <a:srgbClr val="2B9373"/>
                </a:solidFill>
              </a:rPr>
              <a:t>NCEA </a:t>
            </a:r>
            <a:r>
              <a:rPr lang="en-US" b="1" dirty="0" smtClean="0">
                <a:solidFill>
                  <a:srgbClr val="2B9373"/>
                </a:solidFill>
              </a:rPr>
              <a:t>MISSION</a:t>
            </a:r>
            <a:endParaRPr lang="en-US" b="1" dirty="0">
              <a:solidFill>
                <a:srgbClr val="2B9373"/>
              </a:solidFill>
            </a:endParaRPr>
          </a:p>
        </p:txBody>
      </p:sp>
      <p:pic>
        <p:nvPicPr>
          <p:cNvPr id="1026" name="Picture 2" descr="C:\Users\andy\Desktop\Northern Colorado Economic Alliance _ NCEA _ Northern Colorado Economic Alliance_files\Presentations\NCEA HOME 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9744"/>
            <a:ext cx="7620000" cy="4295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6719" y="4960090"/>
            <a:ext cx="7871481" cy="646331"/>
          </a:xfrm>
          <a:prstGeom prst="rect">
            <a:avLst/>
          </a:prstGeom>
          <a:noFill/>
        </p:spPr>
        <p:txBody>
          <a:bodyPr wrap="square" rtlCol="0">
            <a:spAutoFit/>
          </a:bodyPr>
          <a:lstStyle/>
          <a:p>
            <a:pPr algn="ctr"/>
            <a:r>
              <a:rPr lang="en-US" dirty="0" smtClean="0"/>
              <a:t>Our primary goal is to market Northern Colorado as a region and to attract and facilitate the relocation of primary employers to the region.</a:t>
            </a:r>
            <a:endParaRPr lang="en-US" dirty="0"/>
          </a:p>
        </p:txBody>
      </p:sp>
    </p:spTree>
    <p:extLst>
      <p:ext uri="{BB962C8B-B14F-4D97-AF65-F5344CB8AC3E}">
        <p14:creationId xmlns:p14="http://schemas.microsoft.com/office/powerpoint/2010/main" val="1295755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1" y="24"/>
            <a:ext cx="9144000" cy="123955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323" tIns="27162" rIns="54323" bIns="27162" rtlCol="0" anchor="ctr"/>
          <a:lstStyle/>
          <a:p>
            <a:pPr algn="ctr"/>
            <a:endParaRPr lang="en-US" sz="1400"/>
          </a:p>
        </p:txBody>
      </p:sp>
      <p:sp>
        <p:nvSpPr>
          <p:cNvPr id="40" name="CasetăText 17"/>
          <p:cNvSpPr txBox="1"/>
          <p:nvPr/>
        </p:nvSpPr>
        <p:spPr>
          <a:xfrm>
            <a:off x="348471" y="367995"/>
            <a:ext cx="6119016" cy="331853"/>
          </a:xfrm>
          <a:prstGeom prst="rect">
            <a:avLst/>
          </a:prstGeom>
          <a:noFill/>
        </p:spPr>
        <p:txBody>
          <a:bodyPr wrap="square" lIns="54323" tIns="27162" rIns="54323" bIns="27162" rtlCol="0">
            <a:spAutoFit/>
          </a:bodyPr>
          <a:lstStyle/>
          <a:p>
            <a:r>
              <a:rPr lang="en-US" b="1" dirty="0">
                <a:solidFill>
                  <a:schemeClr val="accent1"/>
                </a:solidFill>
                <a:cs typeface="Arial" panose="020B0604020202020204" pitchFamily="34" charset="0"/>
              </a:rPr>
              <a:t>6 Reasons Why </a:t>
            </a:r>
            <a:r>
              <a:rPr lang="en-US" b="1" dirty="0" smtClean="0">
                <a:solidFill>
                  <a:schemeClr val="accent1"/>
                </a:solidFill>
                <a:cs typeface="Arial" panose="020B0604020202020204" pitchFamily="34" charset="0"/>
              </a:rPr>
              <a:t>Economic </a:t>
            </a:r>
            <a:r>
              <a:rPr lang="en-US" b="1" dirty="0">
                <a:solidFill>
                  <a:schemeClr val="accent1"/>
                </a:solidFill>
                <a:cs typeface="Arial" panose="020B0604020202020204" pitchFamily="34" charset="0"/>
              </a:rPr>
              <a:t>Development</a:t>
            </a:r>
            <a:r>
              <a:rPr lang="en-US" sz="1400" b="1" dirty="0">
                <a:solidFill>
                  <a:schemeClr val="accent1"/>
                </a:solidFill>
                <a:cs typeface="Arial" panose="020B0604020202020204" pitchFamily="34" charset="0"/>
              </a:rPr>
              <a:t>!</a:t>
            </a:r>
          </a:p>
        </p:txBody>
      </p:sp>
      <p:pic>
        <p:nvPicPr>
          <p:cNvPr id="42" name="Picture 4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79748" y="234706"/>
            <a:ext cx="1600889" cy="699023"/>
          </a:xfrm>
          <a:prstGeom prst="rect">
            <a:avLst/>
          </a:prstGeom>
        </p:spPr>
      </p:pic>
      <p:sp>
        <p:nvSpPr>
          <p:cNvPr id="3112" name="Freeform 95"/>
          <p:cNvSpPr>
            <a:spLocks/>
          </p:cNvSpPr>
          <p:nvPr/>
        </p:nvSpPr>
        <p:spPr bwMode="auto">
          <a:xfrm>
            <a:off x="4397270" y="3428686"/>
            <a:ext cx="2389" cy="0"/>
          </a:xfrm>
          <a:custGeom>
            <a:avLst/>
            <a:gdLst>
              <a:gd name="T0" fmla="*/ 2 w 2"/>
              <a:gd name="T1" fmla="*/ 0 w 2"/>
              <a:gd name="T2" fmla="*/ 1 w 2"/>
              <a:gd name="T3" fmla="*/ 1 w 2"/>
              <a:gd name="T4" fmla="*/ 1 w 2"/>
              <a:gd name="T5" fmla="*/ 1 w 2"/>
              <a:gd name="T6" fmla="*/ 2 w 2"/>
            </a:gdLst>
            <a:ahLst/>
            <a:cxnLst>
              <a:cxn ang="0">
                <a:pos x="T0" y="0"/>
              </a:cxn>
              <a:cxn ang="0">
                <a:pos x="T1" y="0"/>
              </a:cxn>
              <a:cxn ang="0">
                <a:pos x="T2" y="0"/>
              </a:cxn>
              <a:cxn ang="0">
                <a:pos x="T3" y="0"/>
              </a:cxn>
              <a:cxn ang="0">
                <a:pos x="T4" y="0"/>
              </a:cxn>
              <a:cxn ang="0">
                <a:pos x="T5" y="0"/>
              </a:cxn>
              <a:cxn ang="0">
                <a:pos x="T6" y="0"/>
              </a:cxn>
            </a:cxnLst>
            <a:rect l="0" t="0" r="r" b="b"/>
            <a:pathLst>
              <a:path w="2">
                <a:moveTo>
                  <a:pt x="2" y="0"/>
                </a:moveTo>
                <a:lnTo>
                  <a:pt x="0" y="0"/>
                </a:lnTo>
                <a:lnTo>
                  <a:pt x="1" y="0"/>
                </a:lnTo>
                <a:lnTo>
                  <a:pt x="1" y="0"/>
                </a:lnTo>
                <a:lnTo>
                  <a:pt x="1" y="0"/>
                </a:lnTo>
                <a:lnTo>
                  <a:pt x="1" y="0"/>
                </a:lnTo>
                <a:lnTo>
                  <a:pt x="2" y="0"/>
                </a:lnTo>
                <a:close/>
              </a:path>
            </a:pathLst>
          </a:custGeom>
          <a:solidFill>
            <a:srgbClr val="FF2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432" tIns="36217" rIns="72432" bIns="36217" numCol="1" anchor="t" anchorCtr="0" compatLnSpc="1">
            <a:prstTxWarp prst="textNoShape">
              <a:avLst/>
            </a:prstTxWarp>
          </a:bodyPr>
          <a:lstStyle/>
          <a:p>
            <a:endParaRPr lang="en-US" sz="1400"/>
          </a:p>
        </p:txBody>
      </p:sp>
      <p:sp>
        <p:nvSpPr>
          <p:cNvPr id="3114" name="Rectangle 97"/>
          <p:cNvSpPr>
            <a:spLocks noChangeArrowheads="1"/>
          </p:cNvSpPr>
          <p:nvPr/>
        </p:nvSpPr>
        <p:spPr bwMode="auto">
          <a:xfrm>
            <a:off x="5067562" y="4990371"/>
            <a:ext cx="1196" cy="1591"/>
          </a:xfrm>
          <a:prstGeom prst="rect">
            <a:avLst/>
          </a:prstGeom>
          <a:solidFill>
            <a:srgbClr val="BF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432" tIns="36217" rIns="72432" bIns="36217" numCol="1" anchor="t" anchorCtr="0" compatLnSpc="1">
            <a:prstTxWarp prst="textNoShape">
              <a:avLst/>
            </a:prstTxWarp>
          </a:bodyPr>
          <a:lstStyle/>
          <a:p>
            <a:endParaRPr lang="en-US" sz="1400"/>
          </a:p>
        </p:txBody>
      </p:sp>
      <p:sp>
        <p:nvSpPr>
          <p:cNvPr id="3146" name="Freeform 129"/>
          <p:cNvSpPr>
            <a:spLocks/>
          </p:cNvSpPr>
          <p:nvPr/>
        </p:nvSpPr>
        <p:spPr bwMode="auto">
          <a:xfrm>
            <a:off x="4398455" y="3430299"/>
            <a:ext cx="1196" cy="1591"/>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solidFill>
            <a:srgbClr val="97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432" tIns="36217" rIns="72432" bIns="36217" numCol="1" anchor="t" anchorCtr="0" compatLnSpc="1">
            <a:prstTxWarp prst="textNoShape">
              <a:avLst/>
            </a:prstTxWarp>
          </a:bodyPr>
          <a:lstStyle/>
          <a:p>
            <a:endParaRPr lang="en-US" sz="1400"/>
          </a:p>
        </p:txBody>
      </p:sp>
      <p:sp>
        <p:nvSpPr>
          <p:cNvPr id="3148" name="Freeform 131"/>
          <p:cNvSpPr>
            <a:spLocks/>
          </p:cNvSpPr>
          <p:nvPr/>
        </p:nvSpPr>
        <p:spPr bwMode="auto">
          <a:xfrm>
            <a:off x="4398455" y="3428686"/>
            <a:ext cx="1196"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solidFill>
            <a:srgbClr val="F5E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432" tIns="36217" rIns="72432" bIns="36217" numCol="1" anchor="t" anchorCtr="0" compatLnSpc="1">
            <a:prstTxWarp prst="textNoShape">
              <a:avLst/>
            </a:prstTxWarp>
          </a:bodyPr>
          <a:lstStyle/>
          <a:p>
            <a:endParaRPr lang="en-US" sz="1400"/>
          </a:p>
        </p:txBody>
      </p:sp>
      <p:sp>
        <p:nvSpPr>
          <p:cNvPr id="3157" name="Freeform 140"/>
          <p:cNvSpPr>
            <a:spLocks/>
          </p:cNvSpPr>
          <p:nvPr/>
        </p:nvSpPr>
        <p:spPr bwMode="auto">
          <a:xfrm>
            <a:off x="4398455" y="3428686"/>
            <a:ext cx="1196" cy="0"/>
          </a:xfrm>
          <a:custGeom>
            <a:avLst/>
            <a:gdLst>
              <a:gd name="T0" fmla="*/ 1 w 1"/>
              <a:gd name="T1" fmla="*/ 0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0" y="0"/>
                </a:lnTo>
                <a:lnTo>
                  <a:pt x="0" y="0"/>
                </a:lnTo>
                <a:lnTo>
                  <a:pt x="0" y="0"/>
                </a:lnTo>
                <a:lnTo>
                  <a:pt x="0" y="0"/>
                </a:lnTo>
                <a:lnTo>
                  <a:pt x="1" y="0"/>
                </a:lnTo>
                <a:close/>
              </a:path>
            </a:pathLst>
          </a:custGeom>
          <a:solidFill>
            <a:srgbClr val="8A0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432" tIns="36217" rIns="72432" bIns="36217" numCol="1" anchor="t" anchorCtr="0" compatLnSpc="1">
            <a:prstTxWarp prst="textNoShape">
              <a:avLst/>
            </a:prstTxWarp>
          </a:bodyPr>
          <a:lstStyle/>
          <a:p>
            <a:endParaRPr lang="en-US" sz="1400"/>
          </a:p>
        </p:txBody>
      </p:sp>
      <p:sp>
        <p:nvSpPr>
          <p:cNvPr id="3166" name="Rectangle 148"/>
          <p:cNvSpPr>
            <a:spLocks noChangeArrowheads="1"/>
          </p:cNvSpPr>
          <p:nvPr/>
        </p:nvSpPr>
        <p:spPr bwMode="auto">
          <a:xfrm>
            <a:off x="5067562" y="4990371"/>
            <a:ext cx="1196" cy="1591"/>
          </a:xfrm>
          <a:prstGeom prst="rect">
            <a:avLst/>
          </a:prstGeom>
          <a:solidFill>
            <a:srgbClr val="27B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432" tIns="36217" rIns="72432" bIns="36217" numCol="1" anchor="t" anchorCtr="0" compatLnSpc="1">
            <a:prstTxWarp prst="textNoShape">
              <a:avLst/>
            </a:prstTxWarp>
          </a:bodyPr>
          <a:lstStyle/>
          <a:p>
            <a:endParaRPr lang="en-US" sz="1400"/>
          </a:p>
        </p:txBody>
      </p:sp>
      <p:sp>
        <p:nvSpPr>
          <p:cNvPr id="3193" name="Freeform 177"/>
          <p:cNvSpPr>
            <a:spLocks/>
          </p:cNvSpPr>
          <p:nvPr/>
        </p:nvSpPr>
        <p:spPr bwMode="auto">
          <a:xfrm>
            <a:off x="4560670" y="3784930"/>
            <a:ext cx="2389" cy="1591"/>
          </a:xfrm>
          <a:custGeom>
            <a:avLst/>
            <a:gdLst>
              <a:gd name="T0" fmla="*/ 2 w 2"/>
              <a:gd name="T1" fmla="*/ 1 h 1"/>
              <a:gd name="T2" fmla="*/ 0 w 2"/>
              <a:gd name="T3" fmla="*/ 1 h 1"/>
              <a:gd name="T4" fmla="*/ 1 w 2"/>
              <a:gd name="T5" fmla="*/ 1 h 1"/>
              <a:gd name="T6" fmla="*/ 1 w 2"/>
              <a:gd name="T7" fmla="*/ 0 h 1"/>
              <a:gd name="T8" fmla="*/ 1 w 2"/>
              <a:gd name="T9" fmla="*/ 1 h 1"/>
              <a:gd name="T10" fmla="*/ 1 w 2"/>
              <a:gd name="T11" fmla="*/ 1 h 1"/>
              <a:gd name="T12" fmla="*/ 2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1"/>
                </a:moveTo>
                <a:lnTo>
                  <a:pt x="0" y="1"/>
                </a:lnTo>
                <a:lnTo>
                  <a:pt x="1" y="1"/>
                </a:lnTo>
                <a:lnTo>
                  <a:pt x="1" y="0"/>
                </a:lnTo>
                <a:lnTo>
                  <a:pt x="1" y="1"/>
                </a:lnTo>
                <a:lnTo>
                  <a:pt x="1" y="1"/>
                </a:lnTo>
                <a:lnTo>
                  <a:pt x="2" y="1"/>
                </a:lnTo>
                <a:close/>
              </a:path>
            </a:pathLst>
          </a:custGeom>
          <a:solidFill>
            <a:srgbClr val="FF2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432" tIns="36217" rIns="72432" bIns="36217" numCol="1" anchor="t" anchorCtr="0" compatLnSpc="1">
            <a:prstTxWarp prst="textNoShape">
              <a:avLst/>
            </a:prstTxWarp>
          </a:bodyPr>
          <a:lstStyle/>
          <a:p>
            <a:endParaRPr lang="en-US" sz="1400"/>
          </a:p>
        </p:txBody>
      </p:sp>
      <p:sp>
        <p:nvSpPr>
          <p:cNvPr id="3195" name="Rectangle 179"/>
          <p:cNvSpPr>
            <a:spLocks noChangeArrowheads="1"/>
          </p:cNvSpPr>
          <p:nvPr/>
        </p:nvSpPr>
        <p:spPr bwMode="auto">
          <a:xfrm>
            <a:off x="5297760" y="5504033"/>
            <a:ext cx="1196" cy="1591"/>
          </a:xfrm>
          <a:prstGeom prst="rect">
            <a:avLst/>
          </a:prstGeom>
          <a:solidFill>
            <a:srgbClr val="BF3D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432" tIns="36217" rIns="72432" bIns="36217" numCol="1" anchor="t" anchorCtr="0" compatLnSpc="1">
            <a:prstTxWarp prst="textNoShape">
              <a:avLst/>
            </a:prstTxWarp>
          </a:bodyPr>
          <a:lstStyle/>
          <a:p>
            <a:endParaRPr lang="en-US" sz="1400"/>
          </a:p>
        </p:txBody>
      </p:sp>
      <p:sp>
        <p:nvSpPr>
          <p:cNvPr id="3227" name="Freeform 211"/>
          <p:cNvSpPr>
            <a:spLocks/>
          </p:cNvSpPr>
          <p:nvPr/>
        </p:nvSpPr>
        <p:spPr bwMode="auto">
          <a:xfrm>
            <a:off x="4561858" y="3788110"/>
            <a:ext cx="1196" cy="1591"/>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1"/>
                </a:lnTo>
                <a:lnTo>
                  <a:pt x="1" y="1"/>
                </a:lnTo>
                <a:lnTo>
                  <a:pt x="0" y="0"/>
                </a:lnTo>
                <a:close/>
              </a:path>
            </a:pathLst>
          </a:custGeom>
          <a:solidFill>
            <a:srgbClr val="97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432" tIns="36217" rIns="72432" bIns="36217" numCol="1" anchor="t" anchorCtr="0" compatLnSpc="1">
            <a:prstTxWarp prst="textNoShape">
              <a:avLst/>
            </a:prstTxWarp>
          </a:bodyPr>
          <a:lstStyle/>
          <a:p>
            <a:endParaRPr lang="en-US" sz="1400"/>
          </a:p>
        </p:txBody>
      </p:sp>
      <p:sp>
        <p:nvSpPr>
          <p:cNvPr id="3229" name="Freeform 213"/>
          <p:cNvSpPr>
            <a:spLocks/>
          </p:cNvSpPr>
          <p:nvPr/>
        </p:nvSpPr>
        <p:spPr bwMode="auto">
          <a:xfrm>
            <a:off x="4561858" y="3786504"/>
            <a:ext cx="1196"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solidFill>
            <a:srgbClr val="F5E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432" tIns="36217" rIns="72432" bIns="36217" numCol="1" anchor="t" anchorCtr="0" compatLnSpc="1">
            <a:prstTxWarp prst="textNoShape">
              <a:avLst/>
            </a:prstTxWarp>
          </a:bodyPr>
          <a:lstStyle/>
          <a:p>
            <a:endParaRPr lang="en-US" sz="1400"/>
          </a:p>
        </p:txBody>
      </p:sp>
      <p:sp>
        <p:nvSpPr>
          <p:cNvPr id="3237" name="Freeform 221"/>
          <p:cNvSpPr>
            <a:spLocks/>
          </p:cNvSpPr>
          <p:nvPr/>
        </p:nvSpPr>
        <p:spPr bwMode="auto">
          <a:xfrm>
            <a:off x="4561858" y="3786504"/>
            <a:ext cx="1196" cy="0"/>
          </a:xfrm>
          <a:custGeom>
            <a:avLst/>
            <a:gdLst>
              <a:gd name="T0" fmla="*/ 1 w 1"/>
              <a:gd name="T1" fmla="*/ 0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lnTo>
                  <a:pt x="0" y="0"/>
                </a:lnTo>
                <a:lnTo>
                  <a:pt x="0" y="0"/>
                </a:lnTo>
                <a:lnTo>
                  <a:pt x="0" y="0"/>
                </a:lnTo>
                <a:lnTo>
                  <a:pt x="0" y="0"/>
                </a:lnTo>
                <a:lnTo>
                  <a:pt x="1" y="0"/>
                </a:lnTo>
                <a:close/>
              </a:path>
            </a:pathLst>
          </a:custGeom>
          <a:solidFill>
            <a:srgbClr val="8A00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432" tIns="36217" rIns="72432" bIns="36217" numCol="1" anchor="t" anchorCtr="0" compatLnSpc="1">
            <a:prstTxWarp prst="textNoShape">
              <a:avLst/>
            </a:prstTxWarp>
          </a:bodyPr>
          <a:lstStyle/>
          <a:p>
            <a:endParaRPr lang="en-US" sz="1400"/>
          </a:p>
        </p:txBody>
      </p:sp>
      <p:sp>
        <p:nvSpPr>
          <p:cNvPr id="3246" name="Rectangle 229"/>
          <p:cNvSpPr>
            <a:spLocks noChangeArrowheads="1"/>
          </p:cNvSpPr>
          <p:nvPr/>
        </p:nvSpPr>
        <p:spPr bwMode="auto">
          <a:xfrm>
            <a:off x="5297760" y="5504033"/>
            <a:ext cx="1196" cy="1591"/>
          </a:xfrm>
          <a:prstGeom prst="rect">
            <a:avLst/>
          </a:prstGeom>
          <a:solidFill>
            <a:srgbClr val="27B7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432" tIns="36217" rIns="72432" bIns="36217" numCol="1" anchor="t" anchorCtr="0" compatLnSpc="1">
            <a:prstTxWarp prst="textNoShape">
              <a:avLst/>
            </a:prstTxWarp>
          </a:bodyPr>
          <a:lstStyle/>
          <a:p>
            <a:endParaRPr lang="en-US" sz="1400"/>
          </a:p>
        </p:txBody>
      </p:sp>
      <p:grpSp>
        <p:nvGrpSpPr>
          <p:cNvPr id="7" name="Group 6"/>
          <p:cNvGrpSpPr/>
          <p:nvPr/>
        </p:nvGrpSpPr>
        <p:grpSpPr>
          <a:xfrm>
            <a:off x="3096015" y="1621580"/>
            <a:ext cx="1465846" cy="2475445"/>
            <a:chOff x="3095995" y="1216162"/>
            <a:chExt cx="1465844" cy="1856581"/>
          </a:xfrm>
        </p:grpSpPr>
        <p:sp>
          <p:nvSpPr>
            <p:cNvPr id="3191" name="Freeform 175"/>
            <p:cNvSpPr>
              <a:spLocks/>
            </p:cNvSpPr>
            <p:nvPr/>
          </p:nvSpPr>
          <p:spPr bwMode="auto">
            <a:xfrm>
              <a:off x="3095995" y="1572024"/>
              <a:ext cx="1465844" cy="1270239"/>
            </a:xfrm>
            <a:custGeom>
              <a:avLst/>
              <a:gdLst>
                <a:gd name="T0" fmla="*/ 1754 w 1754"/>
                <a:gd name="T1" fmla="*/ 1514 h 1516"/>
                <a:gd name="T2" fmla="*/ 1754 w 1754"/>
                <a:gd name="T3" fmla="*/ 1514 h 1516"/>
                <a:gd name="T4" fmla="*/ 1753 w 1754"/>
                <a:gd name="T5" fmla="*/ 1516 h 1516"/>
                <a:gd name="T6" fmla="*/ 939 w 1754"/>
                <a:gd name="T7" fmla="*/ 1516 h 1516"/>
                <a:gd name="T8" fmla="*/ 969 w 1754"/>
                <a:gd name="T9" fmla="*/ 1424 h 1516"/>
                <a:gd name="T10" fmla="*/ 813 w 1754"/>
                <a:gd name="T11" fmla="*/ 1268 h 1516"/>
                <a:gd name="T12" fmla="*/ 657 w 1754"/>
                <a:gd name="T13" fmla="*/ 1424 h 1516"/>
                <a:gd name="T14" fmla="*/ 686 w 1754"/>
                <a:gd name="T15" fmla="*/ 1516 h 1516"/>
                <a:gd name="T16" fmla="*/ 0 w 1754"/>
                <a:gd name="T17" fmla="*/ 1516 h 1516"/>
                <a:gd name="T18" fmla="*/ 874 w 1754"/>
                <a:gd name="T19" fmla="*/ 0 h 1516"/>
                <a:gd name="T20" fmla="*/ 887 w 1754"/>
                <a:gd name="T21" fmla="*/ 0 h 1516"/>
                <a:gd name="T22" fmla="*/ 1258 w 1754"/>
                <a:gd name="T23" fmla="*/ 648 h 1516"/>
                <a:gd name="T24" fmla="*/ 1137 w 1754"/>
                <a:gd name="T25" fmla="*/ 800 h 1516"/>
                <a:gd name="T26" fmla="*/ 1293 w 1754"/>
                <a:gd name="T27" fmla="*/ 956 h 1516"/>
                <a:gd name="T28" fmla="*/ 1406 w 1754"/>
                <a:gd name="T29" fmla="*/ 907 h 1516"/>
                <a:gd name="T30" fmla="*/ 1754 w 1754"/>
                <a:gd name="T31" fmla="*/ 1514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4" h="1516">
                  <a:moveTo>
                    <a:pt x="1754" y="1514"/>
                  </a:moveTo>
                  <a:cubicBezTo>
                    <a:pt x="1754" y="1514"/>
                    <a:pt x="1754" y="1514"/>
                    <a:pt x="1754" y="1514"/>
                  </a:cubicBezTo>
                  <a:cubicBezTo>
                    <a:pt x="1753" y="1516"/>
                    <a:pt x="1753" y="1516"/>
                    <a:pt x="1753" y="1516"/>
                  </a:cubicBezTo>
                  <a:cubicBezTo>
                    <a:pt x="939" y="1516"/>
                    <a:pt x="939" y="1516"/>
                    <a:pt x="939" y="1516"/>
                  </a:cubicBezTo>
                  <a:cubicBezTo>
                    <a:pt x="957" y="1490"/>
                    <a:pt x="969" y="1459"/>
                    <a:pt x="969" y="1424"/>
                  </a:cubicBezTo>
                  <a:cubicBezTo>
                    <a:pt x="969" y="1338"/>
                    <a:pt x="899" y="1268"/>
                    <a:pt x="813" y="1268"/>
                  </a:cubicBezTo>
                  <a:cubicBezTo>
                    <a:pt x="726" y="1268"/>
                    <a:pt x="657" y="1338"/>
                    <a:pt x="657" y="1424"/>
                  </a:cubicBezTo>
                  <a:cubicBezTo>
                    <a:pt x="657" y="1459"/>
                    <a:pt x="668" y="1490"/>
                    <a:pt x="686" y="1516"/>
                  </a:cubicBezTo>
                  <a:cubicBezTo>
                    <a:pt x="0" y="1516"/>
                    <a:pt x="0" y="1516"/>
                    <a:pt x="0" y="1516"/>
                  </a:cubicBezTo>
                  <a:cubicBezTo>
                    <a:pt x="874" y="0"/>
                    <a:pt x="874" y="0"/>
                    <a:pt x="874" y="0"/>
                  </a:cubicBezTo>
                  <a:cubicBezTo>
                    <a:pt x="887" y="0"/>
                    <a:pt x="887" y="0"/>
                    <a:pt x="887" y="0"/>
                  </a:cubicBezTo>
                  <a:cubicBezTo>
                    <a:pt x="1258" y="648"/>
                    <a:pt x="1258" y="648"/>
                    <a:pt x="1258" y="648"/>
                  </a:cubicBezTo>
                  <a:cubicBezTo>
                    <a:pt x="1189" y="664"/>
                    <a:pt x="1137" y="726"/>
                    <a:pt x="1137" y="800"/>
                  </a:cubicBezTo>
                  <a:cubicBezTo>
                    <a:pt x="1137" y="887"/>
                    <a:pt x="1206" y="956"/>
                    <a:pt x="1293" y="956"/>
                  </a:cubicBezTo>
                  <a:cubicBezTo>
                    <a:pt x="1337" y="956"/>
                    <a:pt x="1378" y="937"/>
                    <a:pt x="1406" y="907"/>
                  </a:cubicBezTo>
                  <a:cubicBezTo>
                    <a:pt x="1754" y="1514"/>
                    <a:pt x="1754" y="1514"/>
                    <a:pt x="1754" y="1514"/>
                  </a:cubicBezTo>
                  <a:close/>
                </a:path>
              </a:pathLst>
            </a:custGeom>
            <a:solidFill>
              <a:srgbClr val="92D050"/>
            </a:solidFill>
            <a:ln w="19050">
              <a:solidFill>
                <a:schemeClr val="accent6">
                  <a:lumMod val="20000"/>
                  <a:lumOff val="80000"/>
                </a:schemeClr>
              </a:solidFill>
            </a:ln>
            <a:effectLst/>
          </p:spPr>
          <p:txBody>
            <a:bodyPr vert="horz" wrap="square" lIns="121920" tIns="60960" rIns="121920" bIns="60960" numCol="1" anchor="t" anchorCtr="0" compatLnSpc="1">
              <a:prstTxWarp prst="textNoShape">
                <a:avLst/>
              </a:prstTxWarp>
            </a:bodyPr>
            <a:lstStyle/>
            <a:p>
              <a:endParaRPr lang="en-US" sz="1400"/>
            </a:p>
          </p:txBody>
        </p:sp>
        <p:sp>
          <p:nvSpPr>
            <p:cNvPr id="265" name="CasetăText 264"/>
            <p:cNvSpPr txBox="1"/>
            <p:nvPr/>
          </p:nvSpPr>
          <p:spPr>
            <a:xfrm rot="17994625">
              <a:off x="2344256" y="2036731"/>
              <a:ext cx="1856581" cy="215444"/>
            </a:xfrm>
            <a:prstGeom prst="rect">
              <a:avLst/>
            </a:prstGeom>
            <a:noFill/>
          </p:spPr>
          <p:txBody>
            <a:bodyPr wrap="square" rtlCol="0">
              <a:spAutoFit/>
            </a:bodyPr>
            <a:lstStyle/>
            <a:p>
              <a:pPr algn="ctr"/>
              <a:r>
                <a:rPr lang="en-US" sz="800" b="1" dirty="0">
                  <a:solidFill>
                    <a:schemeClr val="accent1">
                      <a:lumMod val="50000"/>
                    </a:schemeClr>
                  </a:solidFill>
                  <a:latin typeface="Arial" panose="020B0604020202020204" pitchFamily="34" charset="0"/>
                  <a:cs typeface="Arial" panose="020B0604020202020204" pitchFamily="34" charset="0"/>
                </a:rPr>
                <a:t>GROW</a:t>
              </a:r>
            </a:p>
          </p:txBody>
        </p:sp>
      </p:grpSp>
      <p:grpSp>
        <p:nvGrpSpPr>
          <p:cNvPr id="3" name="Group 2"/>
          <p:cNvGrpSpPr/>
          <p:nvPr/>
        </p:nvGrpSpPr>
        <p:grpSpPr>
          <a:xfrm>
            <a:off x="4561862" y="1654006"/>
            <a:ext cx="1467037" cy="2475445"/>
            <a:chOff x="4561838" y="1240475"/>
            <a:chExt cx="1467036" cy="1856581"/>
          </a:xfrm>
        </p:grpSpPr>
        <p:sp>
          <p:nvSpPr>
            <p:cNvPr id="3228" name="Freeform 212"/>
            <p:cNvSpPr>
              <a:spLocks noEditPoints="1"/>
            </p:cNvSpPr>
            <p:nvPr/>
          </p:nvSpPr>
          <p:spPr bwMode="auto">
            <a:xfrm>
              <a:off x="4561838" y="1572024"/>
              <a:ext cx="1467036" cy="1453917"/>
            </a:xfrm>
            <a:custGeom>
              <a:avLst/>
              <a:gdLst>
                <a:gd name="T0" fmla="*/ 862 w 1755"/>
                <a:gd name="T1" fmla="*/ 0 h 1736"/>
                <a:gd name="T2" fmla="*/ 742 w 1755"/>
                <a:gd name="T3" fmla="*/ 212 h 1736"/>
                <a:gd name="T4" fmla="*/ 742 w 1755"/>
                <a:gd name="T5" fmla="*/ 212 h 1736"/>
                <a:gd name="T6" fmla="*/ 741 w 1755"/>
                <a:gd name="T7" fmla="*/ 210 h 1736"/>
                <a:gd name="T8" fmla="*/ 733 w 1755"/>
                <a:gd name="T9" fmla="*/ 200 h 1736"/>
                <a:gd name="T10" fmla="*/ 718 w 1755"/>
                <a:gd name="T11" fmla="*/ 183 h 1736"/>
                <a:gd name="T12" fmla="*/ 701 w 1755"/>
                <a:gd name="T13" fmla="*/ 169 h 1736"/>
                <a:gd name="T14" fmla="*/ 693 w 1755"/>
                <a:gd name="T15" fmla="*/ 164 h 1736"/>
                <a:gd name="T16" fmla="*/ 682 w 1755"/>
                <a:gd name="T17" fmla="*/ 158 h 1736"/>
                <a:gd name="T18" fmla="*/ 678 w 1755"/>
                <a:gd name="T19" fmla="*/ 156 h 1736"/>
                <a:gd name="T20" fmla="*/ 677 w 1755"/>
                <a:gd name="T21" fmla="*/ 155 h 1736"/>
                <a:gd name="T22" fmla="*/ 668 w 1755"/>
                <a:gd name="T23" fmla="*/ 151 h 1736"/>
                <a:gd name="T24" fmla="*/ 646 w 1755"/>
                <a:gd name="T25" fmla="*/ 144 h 1736"/>
                <a:gd name="T26" fmla="*/ 638 w 1755"/>
                <a:gd name="T27" fmla="*/ 143 h 1736"/>
                <a:gd name="T28" fmla="*/ 598 w 1755"/>
                <a:gd name="T29" fmla="*/ 141 h 1736"/>
                <a:gd name="T30" fmla="*/ 590 w 1755"/>
                <a:gd name="T31" fmla="*/ 142 h 1736"/>
                <a:gd name="T32" fmla="*/ 581 w 1755"/>
                <a:gd name="T33" fmla="*/ 143 h 1736"/>
                <a:gd name="T34" fmla="*/ 562 w 1755"/>
                <a:gd name="T35" fmla="*/ 148 h 1736"/>
                <a:gd name="T36" fmla="*/ 534 w 1755"/>
                <a:gd name="T37" fmla="*/ 161 h 1736"/>
                <a:gd name="T38" fmla="*/ 520 w 1755"/>
                <a:gd name="T39" fmla="*/ 169 h 1736"/>
                <a:gd name="T40" fmla="*/ 497 w 1755"/>
                <a:gd name="T41" fmla="*/ 190 h 1736"/>
                <a:gd name="T42" fmla="*/ 488 w 1755"/>
                <a:gd name="T43" fmla="*/ 199 h 1736"/>
                <a:gd name="T44" fmla="*/ 483 w 1755"/>
                <a:gd name="T45" fmla="*/ 206 h 1736"/>
                <a:gd name="T46" fmla="*/ 475 w 1755"/>
                <a:gd name="T47" fmla="*/ 218 h 1736"/>
                <a:gd name="T48" fmla="*/ 465 w 1755"/>
                <a:gd name="T49" fmla="*/ 239 h 1736"/>
                <a:gd name="T50" fmla="*/ 458 w 1755"/>
                <a:gd name="T51" fmla="*/ 258 h 1736"/>
                <a:gd name="T52" fmla="*/ 455 w 1755"/>
                <a:gd name="T53" fmla="*/ 317 h 1736"/>
                <a:gd name="T54" fmla="*/ 458 w 1755"/>
                <a:gd name="T55" fmla="*/ 333 h 1736"/>
                <a:gd name="T56" fmla="*/ 485 w 1755"/>
                <a:gd name="T57" fmla="*/ 389 h 1736"/>
                <a:gd name="T58" fmla="*/ 605 w 1755"/>
                <a:gd name="T59" fmla="*/ 451 h 1736"/>
                <a:gd name="T60" fmla="*/ 605 w 1755"/>
                <a:gd name="T61" fmla="*/ 452 h 1736"/>
                <a:gd name="T62" fmla="*/ 605 w 1755"/>
                <a:gd name="T63" fmla="*/ 452 h 1736"/>
                <a:gd name="T64" fmla="*/ 318 w 1755"/>
                <a:gd name="T65" fmla="*/ 958 h 1736"/>
                <a:gd name="T66" fmla="*/ 330 w 1755"/>
                <a:gd name="T67" fmla="*/ 957 h 1736"/>
                <a:gd name="T68" fmla="*/ 336 w 1755"/>
                <a:gd name="T69" fmla="*/ 956 h 1736"/>
                <a:gd name="T70" fmla="*/ 346 w 1755"/>
                <a:gd name="T71" fmla="*/ 957 h 1736"/>
                <a:gd name="T72" fmla="*/ 359 w 1755"/>
                <a:gd name="T73" fmla="*/ 958 h 1736"/>
                <a:gd name="T74" fmla="*/ 466 w 1755"/>
                <a:gd name="T75" fmla="*/ 1022 h 1736"/>
                <a:gd name="T76" fmla="*/ 476 w 1755"/>
                <a:gd name="T77" fmla="*/ 1038 h 1736"/>
                <a:gd name="T78" fmla="*/ 482 w 1755"/>
                <a:gd name="T79" fmla="*/ 1050 h 1736"/>
                <a:gd name="T80" fmla="*/ 486 w 1755"/>
                <a:gd name="T81" fmla="*/ 1061 h 1736"/>
                <a:gd name="T82" fmla="*/ 490 w 1755"/>
                <a:gd name="T83" fmla="*/ 1074 h 1736"/>
                <a:gd name="T84" fmla="*/ 494 w 1755"/>
                <a:gd name="T85" fmla="*/ 1108 h 1736"/>
                <a:gd name="T86" fmla="*/ 494 w 1755"/>
                <a:gd name="T87" fmla="*/ 1119 h 1736"/>
                <a:gd name="T88" fmla="*/ 493 w 1755"/>
                <a:gd name="T89" fmla="*/ 1135 h 1736"/>
                <a:gd name="T90" fmla="*/ 490 w 1755"/>
                <a:gd name="T91" fmla="*/ 1151 h 1736"/>
                <a:gd name="T92" fmla="*/ 486 w 1755"/>
                <a:gd name="T93" fmla="*/ 1162 h 1736"/>
                <a:gd name="T94" fmla="*/ 339 w 1755"/>
                <a:gd name="T95" fmla="*/ 1269 h 1736"/>
                <a:gd name="T96" fmla="*/ 1 w 1755"/>
                <a:gd name="T97" fmla="*/ 1516 h 1736"/>
                <a:gd name="T98" fmla="*/ 455 w 1755"/>
                <a:gd name="T99" fmla="*/ 1736 h 1736"/>
                <a:gd name="T100" fmla="*/ 1088 w 1755"/>
                <a:gd name="T101" fmla="*/ 1516 h 1736"/>
                <a:gd name="T102" fmla="*/ 1371 w 1755"/>
                <a:gd name="T103" fmla="*/ 1424 h 1736"/>
                <a:gd name="T104" fmla="*/ 493 w 1755"/>
                <a:gd name="T105" fmla="*/ 1130 h 1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55" h="1736">
                  <a:moveTo>
                    <a:pt x="1755" y="1516"/>
                  </a:moveTo>
                  <a:cubicBezTo>
                    <a:pt x="881" y="0"/>
                    <a:pt x="881" y="0"/>
                    <a:pt x="881" y="0"/>
                  </a:cubicBezTo>
                  <a:cubicBezTo>
                    <a:pt x="862" y="0"/>
                    <a:pt x="862" y="0"/>
                    <a:pt x="862" y="0"/>
                  </a:cubicBezTo>
                  <a:cubicBezTo>
                    <a:pt x="742" y="212"/>
                    <a:pt x="742" y="212"/>
                    <a:pt x="742" y="212"/>
                  </a:cubicBezTo>
                  <a:cubicBezTo>
                    <a:pt x="742" y="212"/>
                    <a:pt x="742" y="212"/>
                    <a:pt x="742" y="212"/>
                  </a:cubicBezTo>
                  <a:cubicBezTo>
                    <a:pt x="742" y="212"/>
                    <a:pt x="742" y="212"/>
                    <a:pt x="742" y="212"/>
                  </a:cubicBezTo>
                  <a:cubicBezTo>
                    <a:pt x="742" y="212"/>
                    <a:pt x="742" y="212"/>
                    <a:pt x="742" y="212"/>
                  </a:cubicBezTo>
                  <a:cubicBezTo>
                    <a:pt x="742" y="212"/>
                    <a:pt x="742" y="212"/>
                    <a:pt x="742" y="212"/>
                  </a:cubicBezTo>
                  <a:cubicBezTo>
                    <a:pt x="742" y="212"/>
                    <a:pt x="742" y="212"/>
                    <a:pt x="742" y="212"/>
                  </a:cubicBezTo>
                  <a:cubicBezTo>
                    <a:pt x="742" y="212"/>
                    <a:pt x="742" y="212"/>
                    <a:pt x="742" y="212"/>
                  </a:cubicBezTo>
                  <a:cubicBezTo>
                    <a:pt x="742" y="212"/>
                    <a:pt x="742" y="212"/>
                    <a:pt x="742" y="212"/>
                  </a:cubicBezTo>
                  <a:cubicBezTo>
                    <a:pt x="741" y="211"/>
                    <a:pt x="741" y="211"/>
                    <a:pt x="741" y="210"/>
                  </a:cubicBezTo>
                  <a:cubicBezTo>
                    <a:pt x="741" y="210"/>
                    <a:pt x="741" y="210"/>
                    <a:pt x="741" y="210"/>
                  </a:cubicBezTo>
                  <a:cubicBezTo>
                    <a:pt x="739" y="208"/>
                    <a:pt x="737" y="206"/>
                    <a:pt x="736" y="204"/>
                  </a:cubicBezTo>
                  <a:cubicBezTo>
                    <a:pt x="735" y="203"/>
                    <a:pt x="734" y="201"/>
                    <a:pt x="733" y="200"/>
                  </a:cubicBezTo>
                  <a:cubicBezTo>
                    <a:pt x="732" y="199"/>
                    <a:pt x="731" y="198"/>
                    <a:pt x="730" y="196"/>
                  </a:cubicBezTo>
                  <a:cubicBezTo>
                    <a:pt x="727" y="193"/>
                    <a:pt x="724" y="189"/>
                    <a:pt x="721" y="186"/>
                  </a:cubicBezTo>
                  <a:cubicBezTo>
                    <a:pt x="720" y="185"/>
                    <a:pt x="719" y="184"/>
                    <a:pt x="718" y="183"/>
                  </a:cubicBezTo>
                  <a:cubicBezTo>
                    <a:pt x="714" y="180"/>
                    <a:pt x="711" y="177"/>
                    <a:pt x="707" y="173"/>
                  </a:cubicBezTo>
                  <a:cubicBezTo>
                    <a:pt x="706" y="173"/>
                    <a:pt x="705" y="172"/>
                    <a:pt x="704" y="171"/>
                  </a:cubicBezTo>
                  <a:cubicBezTo>
                    <a:pt x="703" y="171"/>
                    <a:pt x="702" y="170"/>
                    <a:pt x="701" y="169"/>
                  </a:cubicBezTo>
                  <a:cubicBezTo>
                    <a:pt x="700" y="169"/>
                    <a:pt x="700" y="168"/>
                    <a:pt x="699" y="168"/>
                  </a:cubicBezTo>
                  <a:cubicBezTo>
                    <a:pt x="698" y="167"/>
                    <a:pt x="697" y="167"/>
                    <a:pt x="696" y="166"/>
                  </a:cubicBezTo>
                  <a:cubicBezTo>
                    <a:pt x="695" y="165"/>
                    <a:pt x="694" y="165"/>
                    <a:pt x="693" y="164"/>
                  </a:cubicBezTo>
                  <a:cubicBezTo>
                    <a:pt x="692" y="163"/>
                    <a:pt x="690" y="162"/>
                    <a:pt x="688" y="161"/>
                  </a:cubicBezTo>
                  <a:cubicBezTo>
                    <a:pt x="687" y="160"/>
                    <a:pt x="685" y="159"/>
                    <a:pt x="683" y="159"/>
                  </a:cubicBezTo>
                  <a:cubicBezTo>
                    <a:pt x="683" y="158"/>
                    <a:pt x="682" y="158"/>
                    <a:pt x="682" y="158"/>
                  </a:cubicBezTo>
                  <a:cubicBezTo>
                    <a:pt x="682" y="158"/>
                    <a:pt x="682" y="158"/>
                    <a:pt x="682" y="158"/>
                  </a:cubicBezTo>
                  <a:cubicBezTo>
                    <a:pt x="682" y="157"/>
                    <a:pt x="680" y="157"/>
                    <a:pt x="678" y="156"/>
                  </a:cubicBezTo>
                  <a:cubicBezTo>
                    <a:pt x="678" y="156"/>
                    <a:pt x="678" y="156"/>
                    <a:pt x="678" y="156"/>
                  </a:cubicBezTo>
                  <a:cubicBezTo>
                    <a:pt x="678" y="156"/>
                    <a:pt x="678" y="155"/>
                    <a:pt x="677" y="155"/>
                  </a:cubicBezTo>
                  <a:cubicBezTo>
                    <a:pt x="677" y="155"/>
                    <a:pt x="677" y="155"/>
                    <a:pt x="677" y="155"/>
                  </a:cubicBezTo>
                  <a:cubicBezTo>
                    <a:pt x="677" y="155"/>
                    <a:pt x="677" y="155"/>
                    <a:pt x="677" y="155"/>
                  </a:cubicBezTo>
                  <a:cubicBezTo>
                    <a:pt x="677" y="155"/>
                    <a:pt x="677" y="155"/>
                    <a:pt x="677" y="155"/>
                  </a:cubicBezTo>
                  <a:cubicBezTo>
                    <a:pt x="675" y="154"/>
                    <a:pt x="673" y="154"/>
                    <a:pt x="672" y="153"/>
                  </a:cubicBezTo>
                  <a:cubicBezTo>
                    <a:pt x="671" y="152"/>
                    <a:pt x="670" y="152"/>
                    <a:pt x="668" y="151"/>
                  </a:cubicBezTo>
                  <a:cubicBezTo>
                    <a:pt x="668" y="151"/>
                    <a:pt x="668" y="151"/>
                    <a:pt x="668" y="151"/>
                  </a:cubicBezTo>
                  <a:cubicBezTo>
                    <a:pt x="667" y="151"/>
                    <a:pt x="666" y="151"/>
                    <a:pt x="665" y="150"/>
                  </a:cubicBezTo>
                  <a:cubicBezTo>
                    <a:pt x="659" y="148"/>
                    <a:pt x="653" y="146"/>
                    <a:pt x="646" y="144"/>
                  </a:cubicBezTo>
                  <a:cubicBezTo>
                    <a:pt x="645" y="144"/>
                    <a:pt x="644" y="144"/>
                    <a:pt x="642" y="144"/>
                  </a:cubicBezTo>
                  <a:cubicBezTo>
                    <a:pt x="641" y="143"/>
                    <a:pt x="640" y="143"/>
                    <a:pt x="639" y="143"/>
                  </a:cubicBezTo>
                  <a:cubicBezTo>
                    <a:pt x="638" y="143"/>
                    <a:pt x="638" y="143"/>
                    <a:pt x="638" y="143"/>
                  </a:cubicBezTo>
                  <a:cubicBezTo>
                    <a:pt x="629" y="141"/>
                    <a:pt x="620" y="140"/>
                    <a:pt x="611" y="140"/>
                  </a:cubicBezTo>
                  <a:cubicBezTo>
                    <a:pt x="607" y="140"/>
                    <a:pt x="604" y="140"/>
                    <a:pt x="601" y="141"/>
                  </a:cubicBezTo>
                  <a:cubicBezTo>
                    <a:pt x="600" y="141"/>
                    <a:pt x="599" y="141"/>
                    <a:pt x="598" y="141"/>
                  </a:cubicBezTo>
                  <a:cubicBezTo>
                    <a:pt x="596" y="141"/>
                    <a:pt x="595" y="141"/>
                    <a:pt x="594" y="141"/>
                  </a:cubicBezTo>
                  <a:cubicBezTo>
                    <a:pt x="593" y="141"/>
                    <a:pt x="592" y="141"/>
                    <a:pt x="591" y="142"/>
                  </a:cubicBezTo>
                  <a:cubicBezTo>
                    <a:pt x="590" y="142"/>
                    <a:pt x="590" y="142"/>
                    <a:pt x="590" y="142"/>
                  </a:cubicBezTo>
                  <a:cubicBezTo>
                    <a:pt x="589" y="142"/>
                    <a:pt x="587" y="142"/>
                    <a:pt x="586" y="142"/>
                  </a:cubicBezTo>
                  <a:cubicBezTo>
                    <a:pt x="586" y="142"/>
                    <a:pt x="585" y="142"/>
                    <a:pt x="585" y="142"/>
                  </a:cubicBezTo>
                  <a:cubicBezTo>
                    <a:pt x="584" y="143"/>
                    <a:pt x="582" y="143"/>
                    <a:pt x="581" y="143"/>
                  </a:cubicBezTo>
                  <a:cubicBezTo>
                    <a:pt x="579" y="144"/>
                    <a:pt x="577" y="144"/>
                    <a:pt x="576" y="144"/>
                  </a:cubicBezTo>
                  <a:cubicBezTo>
                    <a:pt x="574" y="145"/>
                    <a:pt x="573" y="145"/>
                    <a:pt x="571" y="145"/>
                  </a:cubicBezTo>
                  <a:cubicBezTo>
                    <a:pt x="568" y="146"/>
                    <a:pt x="565" y="147"/>
                    <a:pt x="562" y="148"/>
                  </a:cubicBezTo>
                  <a:cubicBezTo>
                    <a:pt x="560" y="149"/>
                    <a:pt x="559" y="149"/>
                    <a:pt x="557" y="150"/>
                  </a:cubicBezTo>
                  <a:cubicBezTo>
                    <a:pt x="550" y="153"/>
                    <a:pt x="542" y="156"/>
                    <a:pt x="535" y="160"/>
                  </a:cubicBezTo>
                  <a:cubicBezTo>
                    <a:pt x="535" y="160"/>
                    <a:pt x="534" y="160"/>
                    <a:pt x="534" y="161"/>
                  </a:cubicBezTo>
                  <a:cubicBezTo>
                    <a:pt x="531" y="162"/>
                    <a:pt x="529" y="163"/>
                    <a:pt x="527" y="165"/>
                  </a:cubicBezTo>
                  <a:cubicBezTo>
                    <a:pt x="527" y="165"/>
                    <a:pt x="526" y="165"/>
                    <a:pt x="526" y="166"/>
                  </a:cubicBezTo>
                  <a:cubicBezTo>
                    <a:pt x="524" y="167"/>
                    <a:pt x="522" y="168"/>
                    <a:pt x="520" y="169"/>
                  </a:cubicBezTo>
                  <a:cubicBezTo>
                    <a:pt x="515" y="173"/>
                    <a:pt x="510" y="177"/>
                    <a:pt x="506" y="181"/>
                  </a:cubicBezTo>
                  <a:cubicBezTo>
                    <a:pt x="504" y="182"/>
                    <a:pt x="503" y="184"/>
                    <a:pt x="501" y="185"/>
                  </a:cubicBezTo>
                  <a:cubicBezTo>
                    <a:pt x="500" y="186"/>
                    <a:pt x="498" y="188"/>
                    <a:pt x="497" y="190"/>
                  </a:cubicBezTo>
                  <a:cubicBezTo>
                    <a:pt x="497" y="190"/>
                    <a:pt x="497" y="190"/>
                    <a:pt x="497" y="190"/>
                  </a:cubicBezTo>
                  <a:cubicBezTo>
                    <a:pt x="495" y="191"/>
                    <a:pt x="494" y="193"/>
                    <a:pt x="492" y="195"/>
                  </a:cubicBezTo>
                  <a:cubicBezTo>
                    <a:pt x="491" y="196"/>
                    <a:pt x="490" y="198"/>
                    <a:pt x="488" y="199"/>
                  </a:cubicBezTo>
                  <a:cubicBezTo>
                    <a:pt x="487" y="201"/>
                    <a:pt x="486" y="202"/>
                    <a:pt x="485" y="204"/>
                  </a:cubicBezTo>
                  <a:cubicBezTo>
                    <a:pt x="485" y="204"/>
                    <a:pt x="485" y="204"/>
                    <a:pt x="485" y="204"/>
                  </a:cubicBezTo>
                  <a:cubicBezTo>
                    <a:pt x="484" y="205"/>
                    <a:pt x="484" y="206"/>
                    <a:pt x="483" y="206"/>
                  </a:cubicBezTo>
                  <a:cubicBezTo>
                    <a:pt x="483" y="207"/>
                    <a:pt x="482" y="208"/>
                    <a:pt x="482" y="209"/>
                  </a:cubicBezTo>
                  <a:cubicBezTo>
                    <a:pt x="480" y="210"/>
                    <a:pt x="479" y="212"/>
                    <a:pt x="478" y="213"/>
                  </a:cubicBezTo>
                  <a:cubicBezTo>
                    <a:pt x="477" y="215"/>
                    <a:pt x="476" y="217"/>
                    <a:pt x="475" y="218"/>
                  </a:cubicBezTo>
                  <a:cubicBezTo>
                    <a:pt x="474" y="221"/>
                    <a:pt x="473" y="223"/>
                    <a:pt x="472" y="225"/>
                  </a:cubicBezTo>
                  <a:cubicBezTo>
                    <a:pt x="471" y="226"/>
                    <a:pt x="471" y="227"/>
                    <a:pt x="470" y="229"/>
                  </a:cubicBezTo>
                  <a:cubicBezTo>
                    <a:pt x="468" y="232"/>
                    <a:pt x="467" y="236"/>
                    <a:pt x="465" y="239"/>
                  </a:cubicBezTo>
                  <a:cubicBezTo>
                    <a:pt x="464" y="243"/>
                    <a:pt x="462" y="248"/>
                    <a:pt x="460" y="252"/>
                  </a:cubicBezTo>
                  <a:cubicBezTo>
                    <a:pt x="460" y="254"/>
                    <a:pt x="458" y="256"/>
                    <a:pt x="458" y="258"/>
                  </a:cubicBezTo>
                  <a:cubicBezTo>
                    <a:pt x="458" y="258"/>
                    <a:pt x="458" y="258"/>
                    <a:pt x="458" y="258"/>
                  </a:cubicBezTo>
                  <a:cubicBezTo>
                    <a:pt x="458" y="261"/>
                    <a:pt x="458" y="263"/>
                    <a:pt x="457" y="265"/>
                  </a:cubicBezTo>
                  <a:cubicBezTo>
                    <a:pt x="455" y="275"/>
                    <a:pt x="454" y="286"/>
                    <a:pt x="454" y="296"/>
                  </a:cubicBezTo>
                  <a:cubicBezTo>
                    <a:pt x="454" y="303"/>
                    <a:pt x="454" y="310"/>
                    <a:pt x="455" y="317"/>
                  </a:cubicBezTo>
                  <a:cubicBezTo>
                    <a:pt x="455" y="318"/>
                    <a:pt x="456" y="319"/>
                    <a:pt x="456" y="320"/>
                  </a:cubicBezTo>
                  <a:cubicBezTo>
                    <a:pt x="456" y="324"/>
                    <a:pt x="458" y="329"/>
                    <a:pt x="458" y="333"/>
                  </a:cubicBezTo>
                  <a:cubicBezTo>
                    <a:pt x="458" y="333"/>
                    <a:pt x="458" y="333"/>
                    <a:pt x="458" y="333"/>
                  </a:cubicBezTo>
                  <a:cubicBezTo>
                    <a:pt x="458" y="334"/>
                    <a:pt x="458" y="335"/>
                    <a:pt x="459" y="336"/>
                  </a:cubicBezTo>
                  <a:cubicBezTo>
                    <a:pt x="459" y="337"/>
                    <a:pt x="460" y="338"/>
                    <a:pt x="460" y="339"/>
                  </a:cubicBezTo>
                  <a:cubicBezTo>
                    <a:pt x="465" y="358"/>
                    <a:pt x="474" y="374"/>
                    <a:pt x="485" y="389"/>
                  </a:cubicBezTo>
                  <a:cubicBezTo>
                    <a:pt x="486" y="390"/>
                    <a:pt x="487" y="392"/>
                    <a:pt x="488" y="393"/>
                  </a:cubicBezTo>
                  <a:cubicBezTo>
                    <a:pt x="516" y="427"/>
                    <a:pt x="557" y="450"/>
                    <a:pt x="604" y="452"/>
                  </a:cubicBezTo>
                  <a:cubicBezTo>
                    <a:pt x="605" y="451"/>
                    <a:pt x="605" y="451"/>
                    <a:pt x="605" y="451"/>
                  </a:cubicBezTo>
                  <a:cubicBezTo>
                    <a:pt x="605" y="451"/>
                    <a:pt x="605" y="452"/>
                    <a:pt x="605" y="452"/>
                  </a:cubicBezTo>
                  <a:cubicBezTo>
                    <a:pt x="605" y="452"/>
                    <a:pt x="605" y="452"/>
                    <a:pt x="605" y="452"/>
                  </a:cubicBezTo>
                  <a:cubicBezTo>
                    <a:pt x="605" y="452"/>
                    <a:pt x="605" y="452"/>
                    <a:pt x="605" y="452"/>
                  </a:cubicBezTo>
                  <a:cubicBezTo>
                    <a:pt x="605" y="452"/>
                    <a:pt x="605" y="452"/>
                    <a:pt x="605" y="452"/>
                  </a:cubicBezTo>
                  <a:cubicBezTo>
                    <a:pt x="605" y="452"/>
                    <a:pt x="605" y="452"/>
                    <a:pt x="605" y="452"/>
                  </a:cubicBezTo>
                  <a:cubicBezTo>
                    <a:pt x="605" y="452"/>
                    <a:pt x="605" y="452"/>
                    <a:pt x="605" y="452"/>
                  </a:cubicBezTo>
                  <a:cubicBezTo>
                    <a:pt x="318" y="956"/>
                    <a:pt x="318" y="956"/>
                    <a:pt x="318" y="956"/>
                  </a:cubicBezTo>
                  <a:cubicBezTo>
                    <a:pt x="318" y="956"/>
                    <a:pt x="318" y="956"/>
                    <a:pt x="318" y="956"/>
                  </a:cubicBezTo>
                  <a:cubicBezTo>
                    <a:pt x="318" y="958"/>
                    <a:pt x="318" y="958"/>
                    <a:pt x="318" y="958"/>
                  </a:cubicBezTo>
                  <a:cubicBezTo>
                    <a:pt x="319" y="958"/>
                    <a:pt x="320" y="958"/>
                    <a:pt x="321" y="957"/>
                  </a:cubicBezTo>
                  <a:cubicBezTo>
                    <a:pt x="323" y="957"/>
                    <a:pt x="325" y="957"/>
                    <a:pt x="327" y="957"/>
                  </a:cubicBezTo>
                  <a:cubicBezTo>
                    <a:pt x="328" y="957"/>
                    <a:pt x="329" y="957"/>
                    <a:pt x="330" y="957"/>
                  </a:cubicBezTo>
                  <a:cubicBezTo>
                    <a:pt x="332" y="957"/>
                    <a:pt x="333" y="956"/>
                    <a:pt x="334" y="956"/>
                  </a:cubicBezTo>
                  <a:cubicBezTo>
                    <a:pt x="335" y="956"/>
                    <a:pt x="335" y="956"/>
                    <a:pt x="336" y="956"/>
                  </a:cubicBezTo>
                  <a:cubicBezTo>
                    <a:pt x="336" y="956"/>
                    <a:pt x="336" y="956"/>
                    <a:pt x="336" y="956"/>
                  </a:cubicBezTo>
                  <a:cubicBezTo>
                    <a:pt x="336" y="956"/>
                    <a:pt x="337" y="956"/>
                    <a:pt x="337" y="956"/>
                  </a:cubicBezTo>
                  <a:cubicBezTo>
                    <a:pt x="338" y="956"/>
                    <a:pt x="338" y="956"/>
                    <a:pt x="339" y="956"/>
                  </a:cubicBezTo>
                  <a:cubicBezTo>
                    <a:pt x="341" y="956"/>
                    <a:pt x="344" y="956"/>
                    <a:pt x="346" y="957"/>
                  </a:cubicBezTo>
                  <a:cubicBezTo>
                    <a:pt x="348" y="957"/>
                    <a:pt x="350" y="957"/>
                    <a:pt x="352" y="957"/>
                  </a:cubicBezTo>
                  <a:cubicBezTo>
                    <a:pt x="353" y="957"/>
                    <a:pt x="354" y="957"/>
                    <a:pt x="354" y="957"/>
                  </a:cubicBezTo>
                  <a:cubicBezTo>
                    <a:pt x="356" y="957"/>
                    <a:pt x="357" y="958"/>
                    <a:pt x="359" y="958"/>
                  </a:cubicBezTo>
                  <a:cubicBezTo>
                    <a:pt x="360" y="958"/>
                    <a:pt x="361" y="958"/>
                    <a:pt x="362" y="958"/>
                  </a:cubicBezTo>
                  <a:cubicBezTo>
                    <a:pt x="364" y="958"/>
                    <a:pt x="365" y="959"/>
                    <a:pt x="366" y="959"/>
                  </a:cubicBezTo>
                  <a:cubicBezTo>
                    <a:pt x="407" y="966"/>
                    <a:pt x="443" y="989"/>
                    <a:pt x="466" y="1022"/>
                  </a:cubicBezTo>
                  <a:cubicBezTo>
                    <a:pt x="466" y="1023"/>
                    <a:pt x="467" y="1024"/>
                    <a:pt x="468" y="1025"/>
                  </a:cubicBezTo>
                  <a:cubicBezTo>
                    <a:pt x="470" y="1028"/>
                    <a:pt x="472" y="1031"/>
                    <a:pt x="474" y="1035"/>
                  </a:cubicBezTo>
                  <a:cubicBezTo>
                    <a:pt x="475" y="1036"/>
                    <a:pt x="475" y="1037"/>
                    <a:pt x="476" y="1038"/>
                  </a:cubicBezTo>
                  <a:cubicBezTo>
                    <a:pt x="476" y="1039"/>
                    <a:pt x="477" y="1041"/>
                    <a:pt x="478" y="1042"/>
                  </a:cubicBezTo>
                  <a:cubicBezTo>
                    <a:pt x="478" y="1043"/>
                    <a:pt x="479" y="1044"/>
                    <a:pt x="479" y="1044"/>
                  </a:cubicBezTo>
                  <a:cubicBezTo>
                    <a:pt x="480" y="1046"/>
                    <a:pt x="481" y="1048"/>
                    <a:pt x="482" y="1050"/>
                  </a:cubicBezTo>
                  <a:cubicBezTo>
                    <a:pt x="482" y="1052"/>
                    <a:pt x="483" y="1053"/>
                    <a:pt x="484" y="1055"/>
                  </a:cubicBezTo>
                  <a:cubicBezTo>
                    <a:pt x="484" y="1055"/>
                    <a:pt x="484" y="1055"/>
                    <a:pt x="484" y="1055"/>
                  </a:cubicBezTo>
                  <a:cubicBezTo>
                    <a:pt x="485" y="1057"/>
                    <a:pt x="485" y="1059"/>
                    <a:pt x="486" y="1061"/>
                  </a:cubicBezTo>
                  <a:cubicBezTo>
                    <a:pt x="486" y="1062"/>
                    <a:pt x="486" y="1062"/>
                    <a:pt x="486" y="1062"/>
                  </a:cubicBezTo>
                  <a:cubicBezTo>
                    <a:pt x="487" y="1064"/>
                    <a:pt x="488" y="1066"/>
                    <a:pt x="488" y="1068"/>
                  </a:cubicBezTo>
                  <a:cubicBezTo>
                    <a:pt x="489" y="1070"/>
                    <a:pt x="489" y="1072"/>
                    <a:pt x="490" y="1074"/>
                  </a:cubicBezTo>
                  <a:cubicBezTo>
                    <a:pt x="490" y="1077"/>
                    <a:pt x="491" y="1079"/>
                    <a:pt x="491" y="1081"/>
                  </a:cubicBezTo>
                  <a:cubicBezTo>
                    <a:pt x="493" y="1087"/>
                    <a:pt x="493" y="1094"/>
                    <a:pt x="494" y="1100"/>
                  </a:cubicBezTo>
                  <a:cubicBezTo>
                    <a:pt x="494" y="1103"/>
                    <a:pt x="494" y="1106"/>
                    <a:pt x="494" y="1108"/>
                  </a:cubicBezTo>
                  <a:cubicBezTo>
                    <a:pt x="494" y="1110"/>
                    <a:pt x="494" y="1111"/>
                    <a:pt x="494" y="1112"/>
                  </a:cubicBezTo>
                  <a:cubicBezTo>
                    <a:pt x="494" y="1114"/>
                    <a:pt x="494" y="1116"/>
                    <a:pt x="494" y="1118"/>
                  </a:cubicBezTo>
                  <a:cubicBezTo>
                    <a:pt x="494" y="1119"/>
                    <a:pt x="494" y="1119"/>
                    <a:pt x="494" y="1119"/>
                  </a:cubicBezTo>
                  <a:cubicBezTo>
                    <a:pt x="494" y="1123"/>
                    <a:pt x="494" y="1126"/>
                    <a:pt x="493" y="1130"/>
                  </a:cubicBezTo>
                  <a:cubicBezTo>
                    <a:pt x="493" y="1131"/>
                    <a:pt x="493" y="1131"/>
                    <a:pt x="493" y="1132"/>
                  </a:cubicBezTo>
                  <a:cubicBezTo>
                    <a:pt x="493" y="1133"/>
                    <a:pt x="493" y="1134"/>
                    <a:pt x="493" y="1135"/>
                  </a:cubicBezTo>
                  <a:cubicBezTo>
                    <a:pt x="492" y="1138"/>
                    <a:pt x="492" y="1142"/>
                    <a:pt x="491" y="1145"/>
                  </a:cubicBezTo>
                  <a:cubicBezTo>
                    <a:pt x="491" y="1146"/>
                    <a:pt x="491" y="1147"/>
                    <a:pt x="490" y="1148"/>
                  </a:cubicBezTo>
                  <a:cubicBezTo>
                    <a:pt x="490" y="1149"/>
                    <a:pt x="490" y="1150"/>
                    <a:pt x="490" y="1151"/>
                  </a:cubicBezTo>
                  <a:cubicBezTo>
                    <a:pt x="489" y="1154"/>
                    <a:pt x="488" y="1156"/>
                    <a:pt x="488" y="1158"/>
                  </a:cubicBezTo>
                  <a:cubicBezTo>
                    <a:pt x="487" y="1159"/>
                    <a:pt x="487" y="1160"/>
                    <a:pt x="487" y="1161"/>
                  </a:cubicBezTo>
                  <a:cubicBezTo>
                    <a:pt x="487" y="1162"/>
                    <a:pt x="486" y="1162"/>
                    <a:pt x="486" y="1162"/>
                  </a:cubicBezTo>
                  <a:cubicBezTo>
                    <a:pt x="486" y="1164"/>
                    <a:pt x="486" y="1165"/>
                    <a:pt x="485" y="1166"/>
                  </a:cubicBezTo>
                  <a:cubicBezTo>
                    <a:pt x="484" y="1168"/>
                    <a:pt x="483" y="1171"/>
                    <a:pt x="482" y="1173"/>
                  </a:cubicBezTo>
                  <a:cubicBezTo>
                    <a:pt x="459" y="1229"/>
                    <a:pt x="403" y="1269"/>
                    <a:pt x="339" y="1269"/>
                  </a:cubicBezTo>
                  <a:cubicBezTo>
                    <a:pt x="274" y="1269"/>
                    <a:pt x="218" y="1229"/>
                    <a:pt x="195" y="1173"/>
                  </a:cubicBezTo>
                  <a:cubicBezTo>
                    <a:pt x="0" y="1515"/>
                    <a:pt x="0" y="1515"/>
                    <a:pt x="0" y="1515"/>
                  </a:cubicBezTo>
                  <a:cubicBezTo>
                    <a:pt x="1" y="1516"/>
                    <a:pt x="1" y="1516"/>
                    <a:pt x="1" y="1516"/>
                  </a:cubicBezTo>
                  <a:cubicBezTo>
                    <a:pt x="312" y="1516"/>
                    <a:pt x="312" y="1516"/>
                    <a:pt x="312" y="1516"/>
                  </a:cubicBezTo>
                  <a:cubicBezTo>
                    <a:pt x="303" y="1536"/>
                    <a:pt x="299" y="1557"/>
                    <a:pt x="299" y="1580"/>
                  </a:cubicBezTo>
                  <a:cubicBezTo>
                    <a:pt x="299" y="1667"/>
                    <a:pt x="368" y="1736"/>
                    <a:pt x="455" y="1736"/>
                  </a:cubicBezTo>
                  <a:cubicBezTo>
                    <a:pt x="541" y="1736"/>
                    <a:pt x="611" y="1667"/>
                    <a:pt x="611" y="1580"/>
                  </a:cubicBezTo>
                  <a:cubicBezTo>
                    <a:pt x="611" y="1557"/>
                    <a:pt x="606" y="1536"/>
                    <a:pt x="597" y="1516"/>
                  </a:cubicBezTo>
                  <a:cubicBezTo>
                    <a:pt x="1088" y="1516"/>
                    <a:pt x="1088" y="1516"/>
                    <a:pt x="1088" y="1516"/>
                  </a:cubicBezTo>
                  <a:cubicBezTo>
                    <a:pt x="1070" y="1490"/>
                    <a:pt x="1059" y="1459"/>
                    <a:pt x="1059" y="1424"/>
                  </a:cubicBezTo>
                  <a:cubicBezTo>
                    <a:pt x="1059" y="1338"/>
                    <a:pt x="1128" y="1268"/>
                    <a:pt x="1215" y="1268"/>
                  </a:cubicBezTo>
                  <a:cubicBezTo>
                    <a:pt x="1301" y="1268"/>
                    <a:pt x="1371" y="1338"/>
                    <a:pt x="1371" y="1424"/>
                  </a:cubicBezTo>
                  <a:cubicBezTo>
                    <a:pt x="1371" y="1459"/>
                    <a:pt x="1359" y="1490"/>
                    <a:pt x="1341" y="1516"/>
                  </a:cubicBezTo>
                  <a:lnTo>
                    <a:pt x="1755" y="1516"/>
                  </a:lnTo>
                  <a:close/>
                  <a:moveTo>
                    <a:pt x="493" y="1130"/>
                  </a:moveTo>
                  <a:cubicBezTo>
                    <a:pt x="494" y="1126"/>
                    <a:pt x="494" y="1123"/>
                    <a:pt x="494" y="1119"/>
                  </a:cubicBezTo>
                  <a:cubicBezTo>
                    <a:pt x="494" y="1123"/>
                    <a:pt x="494" y="1126"/>
                    <a:pt x="493" y="1130"/>
                  </a:cubicBezTo>
                  <a:close/>
                </a:path>
              </a:pathLst>
            </a:custGeom>
            <a:gradFill flip="none" rotWithShape="1">
              <a:gsLst>
                <a:gs pos="0">
                  <a:schemeClr val="accent4">
                    <a:lumMod val="50000"/>
                  </a:schemeClr>
                </a:gs>
                <a:gs pos="50000">
                  <a:schemeClr val="accent4">
                    <a:lumMod val="75000"/>
                  </a:schemeClr>
                </a:gs>
                <a:gs pos="100000">
                  <a:schemeClr val="accent4"/>
                </a:gs>
              </a:gsLst>
              <a:lin ang="10800000" scaled="1"/>
              <a:tileRect/>
            </a:gradFill>
            <a:ln w="19050">
              <a:solidFill>
                <a:schemeClr val="accent6">
                  <a:lumMod val="20000"/>
                  <a:lumOff val="80000"/>
                </a:schemeClr>
              </a:solidFill>
            </a:ln>
            <a:effectLst/>
          </p:spPr>
          <p:txBody>
            <a:bodyPr vert="horz" wrap="square" lIns="121920" tIns="60960" rIns="121920" bIns="60960" numCol="1" anchor="t" anchorCtr="0" compatLnSpc="1">
              <a:prstTxWarp prst="textNoShape">
                <a:avLst/>
              </a:prstTxWarp>
            </a:bodyPr>
            <a:lstStyle/>
            <a:p>
              <a:endParaRPr lang="en-US" sz="1400"/>
            </a:p>
          </p:txBody>
        </p:sp>
        <p:pic>
          <p:nvPicPr>
            <p:cNvPr id="3325" name="Picture 253" descr="E:\Andrei\work\UpWork\infographics vs\29.02.2016\28.02.2016\Infographics_v2\26.02.2016\Infographics_v2\infographics vs\vectors\basic15.png"/>
            <p:cNvPicPr>
              <a:picLocks noChangeAspect="1" noChangeArrowheads="1"/>
            </p:cNvPicPr>
            <p:nvPr/>
          </p:nvPicPr>
          <p:blipFill>
            <a:blip r:embed="rId3" cstate="print">
              <a:lum bright="70000" contrast="-70000"/>
              <a:extLst>
                <a:ext uri="{28A0092B-C50C-407E-A947-70E740481C1C}">
                  <a14:useLocalDpi xmlns:a14="http://schemas.microsoft.com/office/drawing/2010/main"/>
                </a:ext>
              </a:extLst>
            </a:blip>
            <a:srcRect/>
            <a:stretch>
              <a:fillRect/>
            </a:stretch>
          </p:blipFill>
          <p:spPr bwMode="auto">
            <a:xfrm>
              <a:off x="5051426" y="2059623"/>
              <a:ext cx="571589" cy="571589"/>
            </a:xfrm>
            <a:prstGeom prst="rect">
              <a:avLst/>
            </a:prstGeom>
            <a:noFill/>
            <a:effectLst/>
            <a:extLst>
              <a:ext uri="{909E8E84-426E-40DD-AFC4-6F175D3DCCD1}">
                <a14:hiddenFill xmlns:a14="http://schemas.microsoft.com/office/drawing/2010/main">
                  <a:solidFill>
                    <a:srgbClr val="FFFFFF"/>
                  </a:solidFill>
                </a14:hiddenFill>
              </a:ext>
            </a:extLst>
          </p:spPr>
        </p:pic>
        <p:sp>
          <p:nvSpPr>
            <p:cNvPr id="266" name="CasetăText 265"/>
            <p:cNvSpPr txBox="1"/>
            <p:nvPr/>
          </p:nvSpPr>
          <p:spPr>
            <a:xfrm rot="3620083">
              <a:off x="4915494" y="2061044"/>
              <a:ext cx="1856581" cy="215444"/>
            </a:xfrm>
            <a:prstGeom prst="rect">
              <a:avLst/>
            </a:prstGeom>
            <a:noFill/>
          </p:spPr>
          <p:txBody>
            <a:bodyPr wrap="square" rtlCol="0">
              <a:spAutoFit/>
            </a:bodyPr>
            <a:lstStyle/>
            <a:p>
              <a:pPr algn="ctr"/>
              <a:r>
                <a:rPr lang="en-US" sz="800" b="1" dirty="0">
                  <a:solidFill>
                    <a:schemeClr val="accent1">
                      <a:lumMod val="50000"/>
                    </a:schemeClr>
                  </a:solidFill>
                  <a:latin typeface="Arial" panose="020B0604020202020204" pitchFamily="34" charset="0"/>
                  <a:cs typeface="Arial" panose="020B0604020202020204" pitchFamily="34" charset="0"/>
                </a:rPr>
                <a:t>CREATE</a:t>
              </a:r>
            </a:p>
          </p:txBody>
        </p:sp>
      </p:grpSp>
      <p:grpSp>
        <p:nvGrpSpPr>
          <p:cNvPr id="6" name="Group 5"/>
          <p:cNvGrpSpPr/>
          <p:nvPr/>
        </p:nvGrpSpPr>
        <p:grpSpPr>
          <a:xfrm>
            <a:off x="3091244" y="3511405"/>
            <a:ext cx="1476578" cy="2505838"/>
            <a:chOff x="3091224" y="2633538"/>
            <a:chExt cx="1476578" cy="1879379"/>
          </a:xfrm>
        </p:grpSpPr>
        <p:sp>
          <p:nvSpPr>
            <p:cNvPr id="3192" name="Freeform 176"/>
            <p:cNvSpPr>
              <a:spLocks/>
            </p:cNvSpPr>
            <p:nvPr/>
          </p:nvSpPr>
          <p:spPr bwMode="auto">
            <a:xfrm>
              <a:off x="3091224" y="2633538"/>
              <a:ext cx="1476578" cy="1494469"/>
            </a:xfrm>
            <a:custGeom>
              <a:avLst/>
              <a:gdLst>
                <a:gd name="T0" fmla="*/ 1767 w 1767"/>
                <a:gd name="T1" fmla="*/ 660 h 1784"/>
                <a:gd name="T2" fmla="*/ 1611 w 1767"/>
                <a:gd name="T3" fmla="*/ 816 h 1784"/>
                <a:gd name="T4" fmla="*/ 1478 w 1767"/>
                <a:gd name="T5" fmla="*/ 742 h 1784"/>
                <a:gd name="T6" fmla="*/ 1178 w 1767"/>
                <a:gd name="T7" fmla="*/ 1267 h 1784"/>
                <a:gd name="T8" fmla="*/ 1051 w 1767"/>
                <a:gd name="T9" fmla="*/ 1200 h 1784"/>
                <a:gd name="T10" fmla="*/ 895 w 1767"/>
                <a:gd name="T11" fmla="*/ 1356 h 1784"/>
                <a:gd name="T12" fmla="*/ 1038 w 1767"/>
                <a:gd name="T13" fmla="*/ 1512 h 1784"/>
                <a:gd name="T14" fmla="*/ 883 w 1767"/>
                <a:gd name="T15" fmla="*/ 1784 h 1784"/>
                <a:gd name="T16" fmla="*/ 880 w 1767"/>
                <a:gd name="T17" fmla="*/ 1784 h 1784"/>
                <a:gd name="T18" fmla="*/ 0 w 1767"/>
                <a:gd name="T19" fmla="*/ 259 h 1784"/>
                <a:gd name="T20" fmla="*/ 6 w 1767"/>
                <a:gd name="T21" fmla="*/ 248 h 1784"/>
                <a:gd name="T22" fmla="*/ 692 w 1767"/>
                <a:gd name="T23" fmla="*/ 248 h 1784"/>
                <a:gd name="T24" fmla="*/ 663 w 1767"/>
                <a:gd name="T25" fmla="*/ 156 h 1784"/>
                <a:gd name="T26" fmla="*/ 819 w 1767"/>
                <a:gd name="T27" fmla="*/ 0 h 1784"/>
                <a:gd name="T28" fmla="*/ 975 w 1767"/>
                <a:gd name="T29" fmla="*/ 156 h 1784"/>
                <a:gd name="T30" fmla="*/ 945 w 1767"/>
                <a:gd name="T31" fmla="*/ 248 h 1784"/>
                <a:gd name="T32" fmla="*/ 1759 w 1767"/>
                <a:gd name="T33" fmla="*/ 248 h 1784"/>
                <a:gd name="T34" fmla="*/ 1613 w 1767"/>
                <a:gd name="T35" fmla="*/ 504 h 1784"/>
                <a:gd name="T36" fmla="*/ 1767 w 1767"/>
                <a:gd name="T37" fmla="*/ 660 h 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7" h="1784">
                  <a:moveTo>
                    <a:pt x="1767" y="660"/>
                  </a:moveTo>
                  <a:cubicBezTo>
                    <a:pt x="1767" y="747"/>
                    <a:pt x="1697" y="816"/>
                    <a:pt x="1611" y="816"/>
                  </a:cubicBezTo>
                  <a:cubicBezTo>
                    <a:pt x="1554" y="816"/>
                    <a:pt x="1505" y="787"/>
                    <a:pt x="1478" y="742"/>
                  </a:cubicBezTo>
                  <a:cubicBezTo>
                    <a:pt x="1178" y="1267"/>
                    <a:pt x="1178" y="1267"/>
                    <a:pt x="1178" y="1267"/>
                  </a:cubicBezTo>
                  <a:cubicBezTo>
                    <a:pt x="1150" y="1227"/>
                    <a:pt x="1103" y="1200"/>
                    <a:pt x="1051" y="1200"/>
                  </a:cubicBezTo>
                  <a:cubicBezTo>
                    <a:pt x="964" y="1200"/>
                    <a:pt x="895" y="1270"/>
                    <a:pt x="895" y="1356"/>
                  </a:cubicBezTo>
                  <a:cubicBezTo>
                    <a:pt x="895" y="1438"/>
                    <a:pt x="958" y="1506"/>
                    <a:pt x="1038" y="1512"/>
                  </a:cubicBezTo>
                  <a:cubicBezTo>
                    <a:pt x="883" y="1784"/>
                    <a:pt x="883" y="1784"/>
                    <a:pt x="883" y="1784"/>
                  </a:cubicBezTo>
                  <a:cubicBezTo>
                    <a:pt x="880" y="1784"/>
                    <a:pt x="880" y="1784"/>
                    <a:pt x="880" y="1784"/>
                  </a:cubicBezTo>
                  <a:cubicBezTo>
                    <a:pt x="0" y="259"/>
                    <a:pt x="0" y="259"/>
                    <a:pt x="0" y="259"/>
                  </a:cubicBezTo>
                  <a:cubicBezTo>
                    <a:pt x="6" y="248"/>
                    <a:pt x="6" y="248"/>
                    <a:pt x="6" y="248"/>
                  </a:cubicBezTo>
                  <a:cubicBezTo>
                    <a:pt x="692" y="248"/>
                    <a:pt x="692" y="248"/>
                    <a:pt x="692" y="248"/>
                  </a:cubicBezTo>
                  <a:cubicBezTo>
                    <a:pt x="674" y="222"/>
                    <a:pt x="663" y="191"/>
                    <a:pt x="663" y="156"/>
                  </a:cubicBezTo>
                  <a:cubicBezTo>
                    <a:pt x="663" y="70"/>
                    <a:pt x="732" y="0"/>
                    <a:pt x="819" y="0"/>
                  </a:cubicBezTo>
                  <a:cubicBezTo>
                    <a:pt x="905" y="0"/>
                    <a:pt x="975" y="70"/>
                    <a:pt x="975" y="156"/>
                  </a:cubicBezTo>
                  <a:cubicBezTo>
                    <a:pt x="975" y="191"/>
                    <a:pt x="963" y="222"/>
                    <a:pt x="945" y="248"/>
                  </a:cubicBezTo>
                  <a:cubicBezTo>
                    <a:pt x="1759" y="248"/>
                    <a:pt x="1759" y="248"/>
                    <a:pt x="1759" y="248"/>
                  </a:cubicBezTo>
                  <a:cubicBezTo>
                    <a:pt x="1613" y="504"/>
                    <a:pt x="1613" y="504"/>
                    <a:pt x="1613" y="504"/>
                  </a:cubicBezTo>
                  <a:cubicBezTo>
                    <a:pt x="1698" y="506"/>
                    <a:pt x="1767" y="575"/>
                    <a:pt x="1767" y="660"/>
                  </a:cubicBezTo>
                  <a:close/>
                </a:path>
              </a:pathLst>
            </a:custGeom>
            <a:gradFill flip="none" rotWithShape="1">
              <a:gsLst>
                <a:gs pos="0">
                  <a:schemeClr val="accent1">
                    <a:lumMod val="50000"/>
                  </a:schemeClr>
                </a:gs>
                <a:gs pos="50000">
                  <a:schemeClr val="accent1">
                    <a:lumMod val="75000"/>
                  </a:schemeClr>
                </a:gs>
                <a:gs pos="100000">
                  <a:schemeClr val="accent1"/>
                </a:gs>
              </a:gsLst>
              <a:lin ang="10800000" scaled="1"/>
              <a:tileRect/>
            </a:gradFill>
            <a:ln w="19050">
              <a:solidFill>
                <a:schemeClr val="accent6">
                  <a:lumMod val="20000"/>
                  <a:lumOff val="80000"/>
                </a:schemeClr>
              </a:solidFill>
            </a:ln>
            <a:effectLst/>
          </p:spPr>
          <p:txBody>
            <a:bodyPr vert="horz" wrap="square" lIns="121920" tIns="60960" rIns="121920" bIns="60960" numCol="1" anchor="t" anchorCtr="0" compatLnSpc="1">
              <a:prstTxWarp prst="textNoShape">
                <a:avLst/>
              </a:prstTxWarp>
            </a:bodyPr>
            <a:lstStyle/>
            <a:p>
              <a:endParaRPr lang="en-US" sz="1400"/>
            </a:p>
          </p:txBody>
        </p:sp>
        <p:sp>
          <p:nvSpPr>
            <p:cNvPr id="267" name="CasetăText 266"/>
            <p:cNvSpPr txBox="1"/>
            <p:nvPr/>
          </p:nvSpPr>
          <p:spPr>
            <a:xfrm rot="3605375" flipV="1">
              <a:off x="2344255" y="3476906"/>
              <a:ext cx="1856578" cy="215444"/>
            </a:xfrm>
            <a:prstGeom prst="rect">
              <a:avLst/>
            </a:prstGeom>
            <a:noFill/>
          </p:spPr>
          <p:txBody>
            <a:bodyPr wrap="square" rtlCol="0">
              <a:spAutoFit/>
            </a:bodyPr>
            <a:lstStyle/>
            <a:p>
              <a:pPr algn="ctr"/>
              <a:r>
                <a:rPr lang="en-US" sz="800" b="1" dirty="0">
                  <a:solidFill>
                    <a:schemeClr val="accent1">
                      <a:lumMod val="50000"/>
                    </a:schemeClr>
                  </a:solidFill>
                  <a:latin typeface="Arial" panose="020B0604020202020204" pitchFamily="34" charset="0"/>
                  <a:cs typeface="Arial" panose="020B0604020202020204" pitchFamily="34" charset="0"/>
                </a:rPr>
                <a:t>INVEST</a:t>
              </a:r>
            </a:p>
          </p:txBody>
        </p:sp>
      </p:grpSp>
      <p:grpSp>
        <p:nvGrpSpPr>
          <p:cNvPr id="4" name="Group 3"/>
          <p:cNvGrpSpPr/>
          <p:nvPr/>
        </p:nvGrpSpPr>
        <p:grpSpPr>
          <a:xfrm>
            <a:off x="4563041" y="3511401"/>
            <a:ext cx="1470616" cy="2538271"/>
            <a:chOff x="4563031" y="2633538"/>
            <a:chExt cx="1470615" cy="1903699"/>
          </a:xfrm>
        </p:grpSpPr>
        <p:sp>
          <p:nvSpPr>
            <p:cNvPr id="3245" name="Freeform 228"/>
            <p:cNvSpPr>
              <a:spLocks/>
            </p:cNvSpPr>
            <p:nvPr/>
          </p:nvSpPr>
          <p:spPr bwMode="auto">
            <a:xfrm>
              <a:off x="4563031" y="2633538"/>
              <a:ext cx="1470615" cy="1495661"/>
            </a:xfrm>
            <a:custGeom>
              <a:avLst/>
              <a:gdLst>
                <a:gd name="T0" fmla="*/ 1760 w 1760"/>
                <a:gd name="T1" fmla="*/ 259 h 1785"/>
                <a:gd name="T2" fmla="*/ 880 w 1760"/>
                <a:gd name="T3" fmla="*/ 1785 h 1785"/>
                <a:gd name="T4" fmla="*/ 880 w 1760"/>
                <a:gd name="T5" fmla="*/ 1784 h 1785"/>
                <a:gd name="T6" fmla="*/ 880 w 1760"/>
                <a:gd name="T7" fmla="*/ 1784 h 1785"/>
                <a:gd name="T8" fmla="*/ 634 w 1760"/>
                <a:gd name="T9" fmla="*/ 1355 h 1785"/>
                <a:gd name="T10" fmla="*/ 766 w 1760"/>
                <a:gd name="T11" fmla="*/ 1200 h 1785"/>
                <a:gd name="T12" fmla="*/ 610 w 1760"/>
                <a:gd name="T13" fmla="*/ 1044 h 1785"/>
                <a:gd name="T14" fmla="*/ 489 w 1760"/>
                <a:gd name="T15" fmla="*/ 1102 h 1785"/>
                <a:gd name="T16" fmla="*/ 0 w 1760"/>
                <a:gd name="T17" fmla="*/ 248 h 1785"/>
                <a:gd name="T18" fmla="*/ 311 w 1760"/>
                <a:gd name="T19" fmla="*/ 248 h 1785"/>
                <a:gd name="T20" fmla="*/ 298 w 1760"/>
                <a:gd name="T21" fmla="*/ 312 h 1785"/>
                <a:gd name="T22" fmla="*/ 454 w 1760"/>
                <a:gd name="T23" fmla="*/ 468 h 1785"/>
                <a:gd name="T24" fmla="*/ 610 w 1760"/>
                <a:gd name="T25" fmla="*/ 312 h 1785"/>
                <a:gd name="T26" fmla="*/ 596 w 1760"/>
                <a:gd name="T27" fmla="*/ 248 h 1785"/>
                <a:gd name="T28" fmla="*/ 1087 w 1760"/>
                <a:gd name="T29" fmla="*/ 248 h 1785"/>
                <a:gd name="T30" fmla="*/ 1058 w 1760"/>
                <a:gd name="T31" fmla="*/ 156 h 1785"/>
                <a:gd name="T32" fmla="*/ 1214 w 1760"/>
                <a:gd name="T33" fmla="*/ 0 h 1785"/>
                <a:gd name="T34" fmla="*/ 1370 w 1760"/>
                <a:gd name="T35" fmla="*/ 156 h 1785"/>
                <a:gd name="T36" fmla="*/ 1340 w 1760"/>
                <a:gd name="T37" fmla="*/ 248 h 1785"/>
                <a:gd name="T38" fmla="*/ 1754 w 1760"/>
                <a:gd name="T39" fmla="*/ 248 h 1785"/>
                <a:gd name="T40" fmla="*/ 1760 w 1760"/>
                <a:gd name="T41" fmla="*/ 259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0" h="1785">
                  <a:moveTo>
                    <a:pt x="1760" y="259"/>
                  </a:moveTo>
                  <a:cubicBezTo>
                    <a:pt x="880" y="1785"/>
                    <a:pt x="880" y="1785"/>
                    <a:pt x="880" y="1785"/>
                  </a:cubicBezTo>
                  <a:cubicBezTo>
                    <a:pt x="880" y="1784"/>
                    <a:pt x="880" y="1784"/>
                    <a:pt x="880" y="1784"/>
                  </a:cubicBezTo>
                  <a:cubicBezTo>
                    <a:pt x="880" y="1784"/>
                    <a:pt x="880" y="1784"/>
                    <a:pt x="880" y="1784"/>
                  </a:cubicBezTo>
                  <a:cubicBezTo>
                    <a:pt x="634" y="1355"/>
                    <a:pt x="634" y="1355"/>
                    <a:pt x="634" y="1355"/>
                  </a:cubicBezTo>
                  <a:cubicBezTo>
                    <a:pt x="708" y="1343"/>
                    <a:pt x="766" y="1278"/>
                    <a:pt x="766" y="1200"/>
                  </a:cubicBezTo>
                  <a:cubicBezTo>
                    <a:pt x="766" y="1114"/>
                    <a:pt x="696" y="1044"/>
                    <a:pt x="610" y="1044"/>
                  </a:cubicBezTo>
                  <a:cubicBezTo>
                    <a:pt x="561" y="1044"/>
                    <a:pt x="517" y="1067"/>
                    <a:pt x="489" y="1102"/>
                  </a:cubicBezTo>
                  <a:cubicBezTo>
                    <a:pt x="0" y="248"/>
                    <a:pt x="0" y="248"/>
                    <a:pt x="0" y="248"/>
                  </a:cubicBezTo>
                  <a:cubicBezTo>
                    <a:pt x="311" y="248"/>
                    <a:pt x="311" y="248"/>
                    <a:pt x="311" y="248"/>
                  </a:cubicBezTo>
                  <a:cubicBezTo>
                    <a:pt x="302" y="268"/>
                    <a:pt x="298" y="289"/>
                    <a:pt x="298" y="312"/>
                  </a:cubicBezTo>
                  <a:cubicBezTo>
                    <a:pt x="298" y="399"/>
                    <a:pt x="367" y="468"/>
                    <a:pt x="454" y="468"/>
                  </a:cubicBezTo>
                  <a:cubicBezTo>
                    <a:pt x="540" y="468"/>
                    <a:pt x="610" y="399"/>
                    <a:pt x="610" y="312"/>
                  </a:cubicBezTo>
                  <a:cubicBezTo>
                    <a:pt x="610" y="289"/>
                    <a:pt x="605" y="268"/>
                    <a:pt x="596" y="248"/>
                  </a:cubicBezTo>
                  <a:cubicBezTo>
                    <a:pt x="1087" y="248"/>
                    <a:pt x="1087" y="248"/>
                    <a:pt x="1087" y="248"/>
                  </a:cubicBezTo>
                  <a:cubicBezTo>
                    <a:pt x="1069" y="222"/>
                    <a:pt x="1058" y="191"/>
                    <a:pt x="1058" y="156"/>
                  </a:cubicBezTo>
                  <a:cubicBezTo>
                    <a:pt x="1058" y="70"/>
                    <a:pt x="1127" y="0"/>
                    <a:pt x="1214" y="0"/>
                  </a:cubicBezTo>
                  <a:cubicBezTo>
                    <a:pt x="1300" y="0"/>
                    <a:pt x="1370" y="70"/>
                    <a:pt x="1370" y="156"/>
                  </a:cubicBezTo>
                  <a:cubicBezTo>
                    <a:pt x="1370" y="191"/>
                    <a:pt x="1358" y="222"/>
                    <a:pt x="1340" y="248"/>
                  </a:cubicBezTo>
                  <a:cubicBezTo>
                    <a:pt x="1754" y="248"/>
                    <a:pt x="1754" y="248"/>
                    <a:pt x="1754" y="248"/>
                  </a:cubicBezTo>
                  <a:lnTo>
                    <a:pt x="1760" y="259"/>
                  </a:lnTo>
                  <a:close/>
                </a:path>
              </a:pathLst>
            </a:custGeom>
            <a:gradFill flip="none" rotWithShape="1">
              <a:gsLst>
                <a:gs pos="0">
                  <a:schemeClr val="accent6">
                    <a:lumMod val="50000"/>
                  </a:schemeClr>
                </a:gs>
                <a:gs pos="50000">
                  <a:schemeClr val="accent6">
                    <a:lumMod val="75000"/>
                  </a:schemeClr>
                </a:gs>
                <a:gs pos="100000">
                  <a:schemeClr val="accent6"/>
                </a:gs>
              </a:gsLst>
              <a:lin ang="10800000" scaled="1"/>
              <a:tileRect/>
            </a:gradFill>
            <a:ln w="19050">
              <a:solidFill>
                <a:schemeClr val="accent6">
                  <a:lumMod val="20000"/>
                  <a:lumOff val="80000"/>
                </a:schemeClr>
              </a:solidFill>
            </a:ln>
            <a:effectLst/>
          </p:spPr>
          <p:txBody>
            <a:bodyPr vert="horz" wrap="square" lIns="121920" tIns="60960" rIns="121920" bIns="60960" numCol="1" anchor="t" anchorCtr="0" compatLnSpc="1">
              <a:prstTxWarp prst="textNoShape">
                <a:avLst/>
              </a:prstTxWarp>
            </a:bodyPr>
            <a:lstStyle/>
            <a:p>
              <a:endParaRPr lang="en-US" sz="1400"/>
            </a:p>
          </p:txBody>
        </p:sp>
        <p:pic>
          <p:nvPicPr>
            <p:cNvPr id="3326" name="Picture 254" descr="E:\Andrei\work\UpWork\infographics vs\29.02.2016\28.02.2016\Infographics_v2\26.02.2016\Infographics_v2\infographics vs\vectors\best-choice.png"/>
            <p:cNvPicPr>
              <a:picLocks noChangeAspect="1" noChangeArrowheads="1"/>
            </p:cNvPicPr>
            <p:nvPr/>
          </p:nvPicPr>
          <p:blipFill>
            <a:blip r:embed="rId4" cstate="print">
              <a:lum bright="70000" contrast="-70000"/>
              <a:extLst>
                <a:ext uri="{28A0092B-C50C-407E-A947-70E740481C1C}">
                  <a14:useLocalDpi xmlns:a14="http://schemas.microsoft.com/office/drawing/2010/main"/>
                </a:ext>
              </a:extLst>
            </a:blip>
            <a:srcRect/>
            <a:stretch>
              <a:fillRect/>
            </a:stretch>
          </p:blipFill>
          <p:spPr bwMode="auto">
            <a:xfrm>
              <a:off x="5139766" y="3025941"/>
              <a:ext cx="394907" cy="39490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68" name="CasetăText 267"/>
            <p:cNvSpPr txBox="1"/>
            <p:nvPr/>
          </p:nvSpPr>
          <p:spPr>
            <a:xfrm rot="17979917" flipV="1">
              <a:off x="4915493" y="3501225"/>
              <a:ext cx="1856580" cy="215444"/>
            </a:xfrm>
            <a:prstGeom prst="rect">
              <a:avLst/>
            </a:prstGeom>
            <a:noFill/>
          </p:spPr>
          <p:txBody>
            <a:bodyPr wrap="square" rtlCol="0">
              <a:spAutoFit/>
            </a:bodyPr>
            <a:lstStyle/>
            <a:p>
              <a:pPr algn="ctr"/>
              <a:r>
                <a:rPr lang="en-US" sz="800" b="1" dirty="0">
                  <a:solidFill>
                    <a:schemeClr val="accent1">
                      <a:lumMod val="50000"/>
                    </a:schemeClr>
                  </a:solidFill>
                  <a:latin typeface="Arial" panose="020B0604020202020204" pitchFamily="34" charset="0"/>
                  <a:cs typeface="Arial" panose="020B0604020202020204" pitchFamily="34" charset="0"/>
                </a:rPr>
                <a:t>MAINTAIN</a:t>
              </a:r>
            </a:p>
          </p:txBody>
        </p:sp>
      </p:grpSp>
      <p:grpSp>
        <p:nvGrpSpPr>
          <p:cNvPr id="2" name="Group 1"/>
          <p:cNvGrpSpPr/>
          <p:nvPr/>
        </p:nvGrpSpPr>
        <p:grpSpPr>
          <a:xfrm>
            <a:off x="3631497" y="1748963"/>
            <a:ext cx="1856581" cy="2035966"/>
            <a:chOff x="3631463" y="1311710"/>
            <a:chExt cx="1856581" cy="1526974"/>
          </a:xfrm>
        </p:grpSpPr>
        <p:sp>
          <p:nvSpPr>
            <p:cNvPr id="3196" name="Freeform 180"/>
            <p:cNvSpPr>
              <a:spLocks/>
            </p:cNvSpPr>
            <p:nvPr/>
          </p:nvSpPr>
          <p:spPr bwMode="auto">
            <a:xfrm>
              <a:off x="3837862" y="1572024"/>
              <a:ext cx="1444375" cy="1266660"/>
            </a:xfrm>
            <a:custGeom>
              <a:avLst/>
              <a:gdLst>
                <a:gd name="T0" fmla="*/ 1609 w 1729"/>
                <a:gd name="T1" fmla="*/ 212 h 1513"/>
                <a:gd name="T2" fmla="*/ 1602 w 1729"/>
                <a:gd name="T3" fmla="*/ 203 h 1513"/>
                <a:gd name="T4" fmla="*/ 1597 w 1729"/>
                <a:gd name="T5" fmla="*/ 196 h 1513"/>
                <a:gd name="T6" fmla="*/ 1574 w 1729"/>
                <a:gd name="T7" fmla="*/ 173 h 1513"/>
                <a:gd name="T8" fmla="*/ 1566 w 1729"/>
                <a:gd name="T9" fmla="*/ 168 h 1513"/>
                <a:gd name="T10" fmla="*/ 1555 w 1729"/>
                <a:gd name="T11" fmla="*/ 161 h 1513"/>
                <a:gd name="T12" fmla="*/ 1550 w 1729"/>
                <a:gd name="T13" fmla="*/ 158 h 1513"/>
                <a:gd name="T14" fmla="*/ 1544 w 1729"/>
                <a:gd name="T15" fmla="*/ 155 h 1513"/>
                <a:gd name="T16" fmla="*/ 1544 w 1729"/>
                <a:gd name="T17" fmla="*/ 155 h 1513"/>
                <a:gd name="T18" fmla="*/ 1538 w 1729"/>
                <a:gd name="T19" fmla="*/ 152 h 1513"/>
                <a:gd name="T20" fmla="*/ 1533 w 1729"/>
                <a:gd name="T21" fmla="*/ 150 h 1513"/>
                <a:gd name="T22" fmla="*/ 1520 w 1729"/>
                <a:gd name="T23" fmla="*/ 146 h 1513"/>
                <a:gd name="T24" fmla="*/ 1513 w 1729"/>
                <a:gd name="T25" fmla="*/ 144 h 1513"/>
                <a:gd name="T26" fmla="*/ 1505 w 1729"/>
                <a:gd name="T27" fmla="*/ 143 h 1513"/>
                <a:gd name="T28" fmla="*/ 1492 w 1729"/>
                <a:gd name="T29" fmla="*/ 141 h 1513"/>
                <a:gd name="T30" fmla="*/ 1483 w 1729"/>
                <a:gd name="T31" fmla="*/ 140 h 1513"/>
                <a:gd name="T32" fmla="*/ 1466 w 1729"/>
                <a:gd name="T33" fmla="*/ 141 h 1513"/>
                <a:gd name="T34" fmla="*/ 1454 w 1729"/>
                <a:gd name="T35" fmla="*/ 142 h 1513"/>
                <a:gd name="T36" fmla="*/ 1447 w 1729"/>
                <a:gd name="T37" fmla="*/ 143 h 1513"/>
                <a:gd name="T38" fmla="*/ 1436 w 1729"/>
                <a:gd name="T39" fmla="*/ 146 h 1513"/>
                <a:gd name="T40" fmla="*/ 1420 w 1729"/>
                <a:gd name="T41" fmla="*/ 151 h 1513"/>
                <a:gd name="T42" fmla="*/ 1414 w 1729"/>
                <a:gd name="T43" fmla="*/ 154 h 1513"/>
                <a:gd name="T44" fmla="*/ 1407 w 1729"/>
                <a:gd name="T45" fmla="*/ 157 h 1513"/>
                <a:gd name="T46" fmla="*/ 1405 w 1729"/>
                <a:gd name="T47" fmla="*/ 158 h 1513"/>
                <a:gd name="T48" fmla="*/ 1381 w 1729"/>
                <a:gd name="T49" fmla="*/ 174 h 1513"/>
                <a:gd name="T50" fmla="*/ 1374 w 1729"/>
                <a:gd name="T51" fmla="*/ 179 h 1513"/>
                <a:gd name="T52" fmla="*/ 1364 w 1729"/>
                <a:gd name="T53" fmla="*/ 190 h 1513"/>
                <a:gd name="T54" fmla="*/ 1361 w 1729"/>
                <a:gd name="T55" fmla="*/ 193 h 1513"/>
                <a:gd name="T56" fmla="*/ 1355 w 1729"/>
                <a:gd name="T57" fmla="*/ 200 h 1513"/>
                <a:gd name="T58" fmla="*/ 1352 w 1729"/>
                <a:gd name="T59" fmla="*/ 204 h 1513"/>
                <a:gd name="T60" fmla="*/ 1350 w 1729"/>
                <a:gd name="T61" fmla="*/ 206 h 1513"/>
                <a:gd name="T62" fmla="*/ 1345 w 1729"/>
                <a:gd name="T63" fmla="*/ 213 h 1513"/>
                <a:gd name="T64" fmla="*/ 1335 w 1729"/>
                <a:gd name="T65" fmla="*/ 232 h 1513"/>
                <a:gd name="T66" fmla="*/ 1325 w 1729"/>
                <a:gd name="T67" fmla="*/ 265 h 1513"/>
                <a:gd name="T68" fmla="*/ 1323 w 1729"/>
                <a:gd name="T69" fmla="*/ 320 h 1513"/>
                <a:gd name="T70" fmla="*/ 1325 w 1729"/>
                <a:gd name="T71" fmla="*/ 334 h 1513"/>
                <a:gd name="T72" fmla="*/ 1352 w 1729"/>
                <a:gd name="T73" fmla="*/ 389 h 1513"/>
                <a:gd name="T74" fmla="*/ 1184 w 1729"/>
                <a:gd name="T75" fmla="*/ 956 h 1513"/>
                <a:gd name="T76" fmla="*/ 1184 w 1729"/>
                <a:gd name="T77" fmla="*/ 958 h 1513"/>
                <a:gd name="T78" fmla="*/ 1188 w 1729"/>
                <a:gd name="T79" fmla="*/ 957 h 1513"/>
                <a:gd name="T80" fmla="*/ 1201 w 1729"/>
                <a:gd name="T81" fmla="*/ 956 h 1513"/>
                <a:gd name="T82" fmla="*/ 1204 w 1729"/>
                <a:gd name="T83" fmla="*/ 956 h 1513"/>
                <a:gd name="T84" fmla="*/ 1219 w 1729"/>
                <a:gd name="T85" fmla="*/ 957 h 1513"/>
                <a:gd name="T86" fmla="*/ 1229 w 1729"/>
                <a:gd name="T87" fmla="*/ 958 h 1513"/>
                <a:gd name="T88" fmla="*/ 1335 w 1729"/>
                <a:gd name="T89" fmla="*/ 1025 h 1513"/>
                <a:gd name="T90" fmla="*/ 1345 w 1729"/>
                <a:gd name="T91" fmla="*/ 1042 h 1513"/>
                <a:gd name="T92" fmla="*/ 1351 w 1729"/>
                <a:gd name="T93" fmla="*/ 1055 h 1513"/>
                <a:gd name="T94" fmla="*/ 1353 w 1729"/>
                <a:gd name="T95" fmla="*/ 1062 h 1513"/>
                <a:gd name="T96" fmla="*/ 1358 w 1729"/>
                <a:gd name="T97" fmla="*/ 1081 h 1513"/>
                <a:gd name="T98" fmla="*/ 1361 w 1729"/>
                <a:gd name="T99" fmla="*/ 1112 h 1513"/>
                <a:gd name="T100" fmla="*/ 1360 w 1729"/>
                <a:gd name="T101" fmla="*/ 1130 h 1513"/>
                <a:gd name="T102" fmla="*/ 1358 w 1729"/>
                <a:gd name="T103" fmla="*/ 1145 h 1513"/>
                <a:gd name="T104" fmla="*/ 1355 w 1729"/>
                <a:gd name="T105" fmla="*/ 1158 h 1513"/>
                <a:gd name="T106" fmla="*/ 1352 w 1729"/>
                <a:gd name="T107" fmla="*/ 1166 h 1513"/>
                <a:gd name="T108" fmla="*/ 1062 w 1729"/>
                <a:gd name="T109" fmla="*/ 1172 h 1513"/>
                <a:gd name="T110" fmla="*/ 520 w 1729"/>
                <a:gd name="T111" fmla="*/ 907 h 1513"/>
                <a:gd name="T112" fmla="*/ 250 w 1729"/>
                <a:gd name="T113" fmla="*/ 800 h 1513"/>
                <a:gd name="T114" fmla="*/ 0 w 1729"/>
                <a:gd name="T115" fmla="*/ 0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29" h="1513">
                  <a:moveTo>
                    <a:pt x="1729" y="0"/>
                  </a:moveTo>
                  <a:cubicBezTo>
                    <a:pt x="1609" y="211"/>
                    <a:pt x="1609" y="211"/>
                    <a:pt x="1609" y="211"/>
                  </a:cubicBezTo>
                  <a:cubicBezTo>
                    <a:pt x="1609" y="212"/>
                    <a:pt x="1609" y="212"/>
                    <a:pt x="1609" y="212"/>
                  </a:cubicBezTo>
                  <a:cubicBezTo>
                    <a:pt x="1609" y="211"/>
                    <a:pt x="1608" y="211"/>
                    <a:pt x="1608" y="211"/>
                  </a:cubicBezTo>
                  <a:cubicBezTo>
                    <a:pt x="1608" y="210"/>
                    <a:pt x="1607" y="209"/>
                    <a:pt x="1606" y="208"/>
                  </a:cubicBezTo>
                  <a:cubicBezTo>
                    <a:pt x="1605" y="206"/>
                    <a:pt x="1604" y="205"/>
                    <a:pt x="1602" y="203"/>
                  </a:cubicBezTo>
                  <a:cubicBezTo>
                    <a:pt x="1603" y="203"/>
                    <a:pt x="1602" y="203"/>
                    <a:pt x="1602" y="203"/>
                  </a:cubicBezTo>
                  <a:cubicBezTo>
                    <a:pt x="1602" y="202"/>
                    <a:pt x="1601" y="201"/>
                    <a:pt x="1600" y="200"/>
                  </a:cubicBezTo>
                  <a:cubicBezTo>
                    <a:pt x="1599" y="199"/>
                    <a:pt x="1598" y="198"/>
                    <a:pt x="1597" y="196"/>
                  </a:cubicBezTo>
                  <a:cubicBezTo>
                    <a:pt x="1594" y="193"/>
                    <a:pt x="1591" y="189"/>
                    <a:pt x="1588" y="186"/>
                  </a:cubicBezTo>
                  <a:cubicBezTo>
                    <a:pt x="1587" y="185"/>
                    <a:pt x="1586" y="184"/>
                    <a:pt x="1585" y="183"/>
                  </a:cubicBezTo>
                  <a:cubicBezTo>
                    <a:pt x="1581" y="180"/>
                    <a:pt x="1578" y="177"/>
                    <a:pt x="1574" y="173"/>
                  </a:cubicBezTo>
                  <a:cubicBezTo>
                    <a:pt x="1573" y="173"/>
                    <a:pt x="1572" y="172"/>
                    <a:pt x="1571" y="171"/>
                  </a:cubicBezTo>
                  <a:cubicBezTo>
                    <a:pt x="1570" y="171"/>
                    <a:pt x="1569" y="170"/>
                    <a:pt x="1568" y="169"/>
                  </a:cubicBezTo>
                  <a:cubicBezTo>
                    <a:pt x="1567" y="169"/>
                    <a:pt x="1567" y="168"/>
                    <a:pt x="1566" y="168"/>
                  </a:cubicBezTo>
                  <a:cubicBezTo>
                    <a:pt x="1565" y="167"/>
                    <a:pt x="1564" y="166"/>
                    <a:pt x="1563" y="166"/>
                  </a:cubicBezTo>
                  <a:cubicBezTo>
                    <a:pt x="1562" y="165"/>
                    <a:pt x="1561" y="165"/>
                    <a:pt x="1560" y="164"/>
                  </a:cubicBezTo>
                  <a:cubicBezTo>
                    <a:pt x="1559" y="163"/>
                    <a:pt x="1557" y="162"/>
                    <a:pt x="1555" y="161"/>
                  </a:cubicBezTo>
                  <a:cubicBezTo>
                    <a:pt x="1554" y="161"/>
                    <a:pt x="1553" y="160"/>
                    <a:pt x="1553" y="160"/>
                  </a:cubicBezTo>
                  <a:cubicBezTo>
                    <a:pt x="1552" y="159"/>
                    <a:pt x="1551" y="159"/>
                    <a:pt x="1551" y="159"/>
                  </a:cubicBezTo>
                  <a:cubicBezTo>
                    <a:pt x="1550" y="158"/>
                    <a:pt x="1550" y="158"/>
                    <a:pt x="1550" y="158"/>
                  </a:cubicBezTo>
                  <a:cubicBezTo>
                    <a:pt x="1549" y="158"/>
                    <a:pt x="1549" y="157"/>
                    <a:pt x="1548" y="157"/>
                  </a:cubicBezTo>
                  <a:cubicBezTo>
                    <a:pt x="1547" y="157"/>
                    <a:pt x="1547" y="156"/>
                    <a:pt x="1546" y="156"/>
                  </a:cubicBezTo>
                  <a:cubicBezTo>
                    <a:pt x="1545" y="156"/>
                    <a:pt x="1545" y="156"/>
                    <a:pt x="1544" y="155"/>
                  </a:cubicBezTo>
                  <a:cubicBezTo>
                    <a:pt x="1544" y="155"/>
                    <a:pt x="1544" y="155"/>
                    <a:pt x="1544" y="155"/>
                  </a:cubicBezTo>
                  <a:cubicBezTo>
                    <a:pt x="1544" y="155"/>
                    <a:pt x="1544" y="155"/>
                    <a:pt x="1544" y="155"/>
                  </a:cubicBezTo>
                  <a:cubicBezTo>
                    <a:pt x="1544" y="155"/>
                    <a:pt x="1544" y="155"/>
                    <a:pt x="1544" y="155"/>
                  </a:cubicBezTo>
                  <a:cubicBezTo>
                    <a:pt x="1543" y="155"/>
                    <a:pt x="1543" y="155"/>
                    <a:pt x="1542" y="154"/>
                  </a:cubicBezTo>
                  <a:cubicBezTo>
                    <a:pt x="1541" y="154"/>
                    <a:pt x="1541" y="154"/>
                    <a:pt x="1540" y="153"/>
                  </a:cubicBezTo>
                  <a:cubicBezTo>
                    <a:pt x="1539" y="153"/>
                    <a:pt x="1538" y="153"/>
                    <a:pt x="1538" y="152"/>
                  </a:cubicBezTo>
                  <a:cubicBezTo>
                    <a:pt x="1537" y="152"/>
                    <a:pt x="1536" y="152"/>
                    <a:pt x="1535" y="151"/>
                  </a:cubicBezTo>
                  <a:cubicBezTo>
                    <a:pt x="1535" y="151"/>
                    <a:pt x="1535" y="151"/>
                    <a:pt x="1535" y="151"/>
                  </a:cubicBezTo>
                  <a:cubicBezTo>
                    <a:pt x="1534" y="151"/>
                    <a:pt x="1534" y="151"/>
                    <a:pt x="1533" y="150"/>
                  </a:cubicBezTo>
                  <a:cubicBezTo>
                    <a:pt x="1532" y="150"/>
                    <a:pt x="1532" y="150"/>
                    <a:pt x="1532" y="150"/>
                  </a:cubicBezTo>
                  <a:cubicBezTo>
                    <a:pt x="1529" y="149"/>
                    <a:pt x="1526" y="148"/>
                    <a:pt x="1522" y="147"/>
                  </a:cubicBezTo>
                  <a:cubicBezTo>
                    <a:pt x="1522" y="147"/>
                    <a:pt x="1521" y="146"/>
                    <a:pt x="1520" y="146"/>
                  </a:cubicBezTo>
                  <a:cubicBezTo>
                    <a:pt x="1519" y="146"/>
                    <a:pt x="1518" y="146"/>
                    <a:pt x="1517" y="145"/>
                  </a:cubicBezTo>
                  <a:cubicBezTo>
                    <a:pt x="1516" y="145"/>
                    <a:pt x="1515" y="145"/>
                    <a:pt x="1514" y="145"/>
                  </a:cubicBezTo>
                  <a:cubicBezTo>
                    <a:pt x="1514" y="145"/>
                    <a:pt x="1513" y="145"/>
                    <a:pt x="1513" y="144"/>
                  </a:cubicBezTo>
                  <a:cubicBezTo>
                    <a:pt x="1512" y="144"/>
                    <a:pt x="1511" y="144"/>
                    <a:pt x="1509" y="144"/>
                  </a:cubicBezTo>
                  <a:cubicBezTo>
                    <a:pt x="1508" y="143"/>
                    <a:pt x="1507" y="143"/>
                    <a:pt x="1506" y="143"/>
                  </a:cubicBezTo>
                  <a:cubicBezTo>
                    <a:pt x="1505" y="143"/>
                    <a:pt x="1505" y="143"/>
                    <a:pt x="1505" y="143"/>
                  </a:cubicBezTo>
                  <a:cubicBezTo>
                    <a:pt x="1504" y="143"/>
                    <a:pt x="1502" y="142"/>
                    <a:pt x="1501" y="142"/>
                  </a:cubicBezTo>
                  <a:cubicBezTo>
                    <a:pt x="1500" y="142"/>
                    <a:pt x="1499" y="142"/>
                    <a:pt x="1497" y="142"/>
                  </a:cubicBezTo>
                  <a:cubicBezTo>
                    <a:pt x="1496" y="141"/>
                    <a:pt x="1494" y="141"/>
                    <a:pt x="1492" y="141"/>
                  </a:cubicBezTo>
                  <a:cubicBezTo>
                    <a:pt x="1491" y="141"/>
                    <a:pt x="1490" y="141"/>
                    <a:pt x="1489" y="141"/>
                  </a:cubicBezTo>
                  <a:cubicBezTo>
                    <a:pt x="1488" y="141"/>
                    <a:pt x="1487" y="141"/>
                    <a:pt x="1487" y="141"/>
                  </a:cubicBezTo>
                  <a:cubicBezTo>
                    <a:pt x="1486" y="141"/>
                    <a:pt x="1485" y="140"/>
                    <a:pt x="1483" y="140"/>
                  </a:cubicBezTo>
                  <a:cubicBezTo>
                    <a:pt x="1481" y="140"/>
                    <a:pt x="1479" y="140"/>
                    <a:pt x="1478" y="140"/>
                  </a:cubicBezTo>
                  <a:cubicBezTo>
                    <a:pt x="1475" y="140"/>
                    <a:pt x="1473" y="140"/>
                    <a:pt x="1471" y="140"/>
                  </a:cubicBezTo>
                  <a:cubicBezTo>
                    <a:pt x="1469" y="141"/>
                    <a:pt x="1467" y="141"/>
                    <a:pt x="1466" y="141"/>
                  </a:cubicBezTo>
                  <a:cubicBezTo>
                    <a:pt x="1465" y="141"/>
                    <a:pt x="1465" y="141"/>
                    <a:pt x="1465" y="141"/>
                  </a:cubicBezTo>
                  <a:cubicBezTo>
                    <a:pt x="1463" y="141"/>
                    <a:pt x="1461" y="141"/>
                    <a:pt x="1459" y="141"/>
                  </a:cubicBezTo>
                  <a:cubicBezTo>
                    <a:pt x="1457" y="142"/>
                    <a:pt x="1456" y="142"/>
                    <a:pt x="1454" y="142"/>
                  </a:cubicBezTo>
                  <a:cubicBezTo>
                    <a:pt x="1454" y="142"/>
                    <a:pt x="1453" y="142"/>
                    <a:pt x="1453" y="142"/>
                  </a:cubicBezTo>
                  <a:cubicBezTo>
                    <a:pt x="1451" y="143"/>
                    <a:pt x="1450" y="143"/>
                    <a:pt x="1448" y="143"/>
                  </a:cubicBezTo>
                  <a:cubicBezTo>
                    <a:pt x="1448" y="143"/>
                    <a:pt x="1447" y="143"/>
                    <a:pt x="1447" y="143"/>
                  </a:cubicBezTo>
                  <a:cubicBezTo>
                    <a:pt x="1445" y="144"/>
                    <a:pt x="1443" y="144"/>
                    <a:pt x="1442" y="144"/>
                  </a:cubicBezTo>
                  <a:cubicBezTo>
                    <a:pt x="1442" y="144"/>
                    <a:pt x="1442" y="144"/>
                    <a:pt x="1442" y="144"/>
                  </a:cubicBezTo>
                  <a:cubicBezTo>
                    <a:pt x="1440" y="145"/>
                    <a:pt x="1438" y="145"/>
                    <a:pt x="1436" y="146"/>
                  </a:cubicBezTo>
                  <a:cubicBezTo>
                    <a:pt x="1434" y="146"/>
                    <a:pt x="1432" y="147"/>
                    <a:pt x="1430" y="148"/>
                  </a:cubicBezTo>
                  <a:cubicBezTo>
                    <a:pt x="1428" y="148"/>
                    <a:pt x="1426" y="149"/>
                    <a:pt x="1425" y="150"/>
                  </a:cubicBezTo>
                  <a:cubicBezTo>
                    <a:pt x="1423" y="150"/>
                    <a:pt x="1421" y="151"/>
                    <a:pt x="1420" y="151"/>
                  </a:cubicBezTo>
                  <a:cubicBezTo>
                    <a:pt x="1419" y="152"/>
                    <a:pt x="1419" y="152"/>
                    <a:pt x="1418" y="152"/>
                  </a:cubicBezTo>
                  <a:cubicBezTo>
                    <a:pt x="1418" y="152"/>
                    <a:pt x="1417" y="152"/>
                    <a:pt x="1417" y="153"/>
                  </a:cubicBezTo>
                  <a:cubicBezTo>
                    <a:pt x="1416" y="153"/>
                    <a:pt x="1415" y="153"/>
                    <a:pt x="1414" y="154"/>
                  </a:cubicBezTo>
                  <a:cubicBezTo>
                    <a:pt x="1414" y="154"/>
                    <a:pt x="1414" y="154"/>
                    <a:pt x="1414" y="154"/>
                  </a:cubicBezTo>
                  <a:cubicBezTo>
                    <a:pt x="1412" y="154"/>
                    <a:pt x="1411" y="155"/>
                    <a:pt x="1410" y="156"/>
                  </a:cubicBezTo>
                  <a:cubicBezTo>
                    <a:pt x="1409" y="156"/>
                    <a:pt x="1408" y="156"/>
                    <a:pt x="1407" y="157"/>
                  </a:cubicBezTo>
                  <a:cubicBezTo>
                    <a:pt x="1407" y="157"/>
                    <a:pt x="1406" y="158"/>
                    <a:pt x="1406" y="158"/>
                  </a:cubicBezTo>
                  <a:cubicBezTo>
                    <a:pt x="1405" y="158"/>
                    <a:pt x="1405" y="158"/>
                    <a:pt x="1405" y="158"/>
                  </a:cubicBezTo>
                  <a:cubicBezTo>
                    <a:pt x="1405" y="158"/>
                    <a:pt x="1405" y="158"/>
                    <a:pt x="1405" y="158"/>
                  </a:cubicBezTo>
                  <a:cubicBezTo>
                    <a:pt x="1399" y="161"/>
                    <a:pt x="1393" y="165"/>
                    <a:pt x="1388" y="168"/>
                  </a:cubicBezTo>
                  <a:cubicBezTo>
                    <a:pt x="1387" y="169"/>
                    <a:pt x="1386" y="170"/>
                    <a:pt x="1385" y="171"/>
                  </a:cubicBezTo>
                  <a:cubicBezTo>
                    <a:pt x="1383" y="172"/>
                    <a:pt x="1382" y="173"/>
                    <a:pt x="1381" y="174"/>
                  </a:cubicBezTo>
                  <a:cubicBezTo>
                    <a:pt x="1380" y="174"/>
                    <a:pt x="1379" y="175"/>
                    <a:pt x="1378" y="176"/>
                  </a:cubicBezTo>
                  <a:cubicBezTo>
                    <a:pt x="1378" y="176"/>
                    <a:pt x="1378" y="176"/>
                    <a:pt x="1378" y="177"/>
                  </a:cubicBezTo>
                  <a:cubicBezTo>
                    <a:pt x="1376" y="177"/>
                    <a:pt x="1375" y="178"/>
                    <a:pt x="1374" y="179"/>
                  </a:cubicBezTo>
                  <a:cubicBezTo>
                    <a:pt x="1373" y="181"/>
                    <a:pt x="1371" y="182"/>
                    <a:pt x="1369" y="184"/>
                  </a:cubicBezTo>
                  <a:cubicBezTo>
                    <a:pt x="1368" y="185"/>
                    <a:pt x="1368" y="186"/>
                    <a:pt x="1367" y="186"/>
                  </a:cubicBezTo>
                  <a:cubicBezTo>
                    <a:pt x="1366" y="188"/>
                    <a:pt x="1365" y="189"/>
                    <a:pt x="1364" y="190"/>
                  </a:cubicBezTo>
                  <a:cubicBezTo>
                    <a:pt x="1364" y="190"/>
                    <a:pt x="1364" y="190"/>
                    <a:pt x="1364" y="190"/>
                  </a:cubicBezTo>
                  <a:cubicBezTo>
                    <a:pt x="1363" y="190"/>
                    <a:pt x="1363" y="191"/>
                    <a:pt x="1362" y="191"/>
                  </a:cubicBezTo>
                  <a:cubicBezTo>
                    <a:pt x="1362" y="192"/>
                    <a:pt x="1361" y="192"/>
                    <a:pt x="1361" y="193"/>
                  </a:cubicBezTo>
                  <a:cubicBezTo>
                    <a:pt x="1360" y="193"/>
                    <a:pt x="1360" y="194"/>
                    <a:pt x="1359" y="195"/>
                  </a:cubicBezTo>
                  <a:cubicBezTo>
                    <a:pt x="1358" y="196"/>
                    <a:pt x="1357" y="197"/>
                    <a:pt x="1356" y="198"/>
                  </a:cubicBezTo>
                  <a:cubicBezTo>
                    <a:pt x="1356" y="199"/>
                    <a:pt x="1355" y="199"/>
                    <a:pt x="1355" y="200"/>
                  </a:cubicBezTo>
                  <a:cubicBezTo>
                    <a:pt x="1355" y="200"/>
                    <a:pt x="1354" y="201"/>
                    <a:pt x="1354" y="201"/>
                  </a:cubicBezTo>
                  <a:cubicBezTo>
                    <a:pt x="1354" y="201"/>
                    <a:pt x="1353" y="202"/>
                    <a:pt x="1353" y="202"/>
                  </a:cubicBezTo>
                  <a:cubicBezTo>
                    <a:pt x="1353" y="203"/>
                    <a:pt x="1352" y="203"/>
                    <a:pt x="1352" y="204"/>
                  </a:cubicBezTo>
                  <a:cubicBezTo>
                    <a:pt x="1352" y="204"/>
                    <a:pt x="1352" y="204"/>
                    <a:pt x="1352" y="204"/>
                  </a:cubicBezTo>
                  <a:cubicBezTo>
                    <a:pt x="1351" y="205"/>
                    <a:pt x="1351" y="205"/>
                    <a:pt x="1351" y="206"/>
                  </a:cubicBezTo>
                  <a:cubicBezTo>
                    <a:pt x="1350" y="206"/>
                    <a:pt x="1350" y="206"/>
                    <a:pt x="1350" y="206"/>
                  </a:cubicBezTo>
                  <a:cubicBezTo>
                    <a:pt x="1349" y="207"/>
                    <a:pt x="1349" y="208"/>
                    <a:pt x="1348" y="209"/>
                  </a:cubicBezTo>
                  <a:cubicBezTo>
                    <a:pt x="1348" y="209"/>
                    <a:pt x="1348" y="209"/>
                    <a:pt x="1348" y="209"/>
                  </a:cubicBezTo>
                  <a:cubicBezTo>
                    <a:pt x="1347" y="211"/>
                    <a:pt x="1346" y="212"/>
                    <a:pt x="1345" y="213"/>
                  </a:cubicBezTo>
                  <a:cubicBezTo>
                    <a:pt x="1344" y="215"/>
                    <a:pt x="1343" y="217"/>
                    <a:pt x="1342" y="218"/>
                  </a:cubicBezTo>
                  <a:cubicBezTo>
                    <a:pt x="1341" y="221"/>
                    <a:pt x="1340" y="223"/>
                    <a:pt x="1339" y="225"/>
                  </a:cubicBezTo>
                  <a:cubicBezTo>
                    <a:pt x="1338" y="227"/>
                    <a:pt x="1336" y="230"/>
                    <a:pt x="1335" y="232"/>
                  </a:cubicBezTo>
                  <a:cubicBezTo>
                    <a:pt x="1334" y="234"/>
                    <a:pt x="1333" y="237"/>
                    <a:pt x="1332" y="239"/>
                  </a:cubicBezTo>
                  <a:cubicBezTo>
                    <a:pt x="1331" y="243"/>
                    <a:pt x="1329" y="248"/>
                    <a:pt x="1328" y="252"/>
                  </a:cubicBezTo>
                  <a:cubicBezTo>
                    <a:pt x="1327" y="256"/>
                    <a:pt x="1325" y="261"/>
                    <a:pt x="1325" y="265"/>
                  </a:cubicBezTo>
                  <a:cubicBezTo>
                    <a:pt x="1322" y="275"/>
                    <a:pt x="1321" y="286"/>
                    <a:pt x="1321" y="296"/>
                  </a:cubicBezTo>
                  <a:cubicBezTo>
                    <a:pt x="1321" y="303"/>
                    <a:pt x="1322" y="310"/>
                    <a:pt x="1322" y="317"/>
                  </a:cubicBezTo>
                  <a:cubicBezTo>
                    <a:pt x="1323" y="318"/>
                    <a:pt x="1323" y="319"/>
                    <a:pt x="1323" y="320"/>
                  </a:cubicBezTo>
                  <a:cubicBezTo>
                    <a:pt x="1323" y="324"/>
                    <a:pt x="1325" y="329"/>
                    <a:pt x="1325" y="333"/>
                  </a:cubicBezTo>
                  <a:cubicBezTo>
                    <a:pt x="1325" y="333"/>
                    <a:pt x="1325" y="333"/>
                    <a:pt x="1325" y="333"/>
                  </a:cubicBezTo>
                  <a:cubicBezTo>
                    <a:pt x="1325" y="334"/>
                    <a:pt x="1325" y="334"/>
                    <a:pt x="1325" y="334"/>
                  </a:cubicBezTo>
                  <a:cubicBezTo>
                    <a:pt x="1325" y="335"/>
                    <a:pt x="1325" y="335"/>
                    <a:pt x="1326" y="336"/>
                  </a:cubicBezTo>
                  <a:cubicBezTo>
                    <a:pt x="1326" y="337"/>
                    <a:pt x="1327" y="338"/>
                    <a:pt x="1327" y="339"/>
                  </a:cubicBezTo>
                  <a:cubicBezTo>
                    <a:pt x="1332" y="358"/>
                    <a:pt x="1341" y="374"/>
                    <a:pt x="1352" y="389"/>
                  </a:cubicBezTo>
                  <a:cubicBezTo>
                    <a:pt x="1353" y="390"/>
                    <a:pt x="1354" y="392"/>
                    <a:pt x="1355" y="393"/>
                  </a:cubicBezTo>
                  <a:cubicBezTo>
                    <a:pt x="1382" y="428"/>
                    <a:pt x="1424" y="450"/>
                    <a:pt x="1471" y="452"/>
                  </a:cubicBezTo>
                  <a:cubicBezTo>
                    <a:pt x="1184" y="956"/>
                    <a:pt x="1184" y="956"/>
                    <a:pt x="1184" y="956"/>
                  </a:cubicBezTo>
                  <a:cubicBezTo>
                    <a:pt x="1185" y="956"/>
                    <a:pt x="1185" y="956"/>
                    <a:pt x="1185" y="956"/>
                  </a:cubicBezTo>
                  <a:cubicBezTo>
                    <a:pt x="1183" y="958"/>
                    <a:pt x="1183" y="958"/>
                    <a:pt x="1183" y="958"/>
                  </a:cubicBezTo>
                  <a:cubicBezTo>
                    <a:pt x="1183" y="958"/>
                    <a:pt x="1184" y="958"/>
                    <a:pt x="1184" y="958"/>
                  </a:cubicBezTo>
                  <a:cubicBezTo>
                    <a:pt x="1184" y="958"/>
                    <a:pt x="1185" y="958"/>
                    <a:pt x="1185" y="958"/>
                  </a:cubicBezTo>
                  <a:cubicBezTo>
                    <a:pt x="1185" y="958"/>
                    <a:pt x="1185" y="958"/>
                    <a:pt x="1185" y="958"/>
                  </a:cubicBezTo>
                  <a:cubicBezTo>
                    <a:pt x="1186" y="958"/>
                    <a:pt x="1187" y="958"/>
                    <a:pt x="1188" y="957"/>
                  </a:cubicBezTo>
                  <a:cubicBezTo>
                    <a:pt x="1190" y="957"/>
                    <a:pt x="1192" y="957"/>
                    <a:pt x="1194" y="957"/>
                  </a:cubicBezTo>
                  <a:cubicBezTo>
                    <a:pt x="1195" y="957"/>
                    <a:pt x="1196" y="957"/>
                    <a:pt x="1197" y="957"/>
                  </a:cubicBezTo>
                  <a:cubicBezTo>
                    <a:pt x="1199" y="957"/>
                    <a:pt x="1200" y="956"/>
                    <a:pt x="1201" y="956"/>
                  </a:cubicBezTo>
                  <a:cubicBezTo>
                    <a:pt x="1202" y="956"/>
                    <a:pt x="1202" y="956"/>
                    <a:pt x="1203" y="956"/>
                  </a:cubicBezTo>
                  <a:cubicBezTo>
                    <a:pt x="1203" y="956"/>
                    <a:pt x="1203" y="956"/>
                    <a:pt x="1203" y="956"/>
                  </a:cubicBezTo>
                  <a:cubicBezTo>
                    <a:pt x="1203" y="956"/>
                    <a:pt x="1204" y="956"/>
                    <a:pt x="1204" y="956"/>
                  </a:cubicBezTo>
                  <a:cubicBezTo>
                    <a:pt x="1206" y="956"/>
                    <a:pt x="1206" y="956"/>
                    <a:pt x="1206" y="956"/>
                  </a:cubicBezTo>
                  <a:cubicBezTo>
                    <a:pt x="1209" y="956"/>
                    <a:pt x="1211" y="956"/>
                    <a:pt x="1213" y="956"/>
                  </a:cubicBezTo>
                  <a:cubicBezTo>
                    <a:pt x="1215" y="956"/>
                    <a:pt x="1217" y="957"/>
                    <a:pt x="1219" y="957"/>
                  </a:cubicBezTo>
                  <a:cubicBezTo>
                    <a:pt x="1220" y="957"/>
                    <a:pt x="1221" y="957"/>
                    <a:pt x="1221" y="957"/>
                  </a:cubicBezTo>
                  <a:cubicBezTo>
                    <a:pt x="1223" y="957"/>
                    <a:pt x="1224" y="957"/>
                    <a:pt x="1226" y="958"/>
                  </a:cubicBezTo>
                  <a:cubicBezTo>
                    <a:pt x="1227" y="958"/>
                    <a:pt x="1228" y="958"/>
                    <a:pt x="1229" y="958"/>
                  </a:cubicBezTo>
                  <a:cubicBezTo>
                    <a:pt x="1231" y="958"/>
                    <a:pt x="1232" y="959"/>
                    <a:pt x="1233" y="959"/>
                  </a:cubicBezTo>
                  <a:cubicBezTo>
                    <a:pt x="1274" y="966"/>
                    <a:pt x="1309" y="989"/>
                    <a:pt x="1333" y="1022"/>
                  </a:cubicBezTo>
                  <a:cubicBezTo>
                    <a:pt x="1333" y="1023"/>
                    <a:pt x="1334" y="1024"/>
                    <a:pt x="1335" y="1025"/>
                  </a:cubicBezTo>
                  <a:cubicBezTo>
                    <a:pt x="1337" y="1028"/>
                    <a:pt x="1339" y="1031"/>
                    <a:pt x="1341" y="1035"/>
                  </a:cubicBezTo>
                  <a:cubicBezTo>
                    <a:pt x="1341" y="1036"/>
                    <a:pt x="1342" y="1037"/>
                    <a:pt x="1343" y="1038"/>
                  </a:cubicBezTo>
                  <a:cubicBezTo>
                    <a:pt x="1343" y="1039"/>
                    <a:pt x="1344" y="1041"/>
                    <a:pt x="1345" y="1042"/>
                  </a:cubicBezTo>
                  <a:cubicBezTo>
                    <a:pt x="1345" y="1043"/>
                    <a:pt x="1346" y="1044"/>
                    <a:pt x="1346" y="1044"/>
                  </a:cubicBezTo>
                  <a:cubicBezTo>
                    <a:pt x="1347" y="1046"/>
                    <a:pt x="1348" y="1048"/>
                    <a:pt x="1349" y="1050"/>
                  </a:cubicBezTo>
                  <a:cubicBezTo>
                    <a:pt x="1349" y="1052"/>
                    <a:pt x="1350" y="1053"/>
                    <a:pt x="1351" y="1055"/>
                  </a:cubicBezTo>
                  <a:cubicBezTo>
                    <a:pt x="1351" y="1055"/>
                    <a:pt x="1351" y="1055"/>
                    <a:pt x="1351" y="1055"/>
                  </a:cubicBezTo>
                  <a:cubicBezTo>
                    <a:pt x="1352" y="1057"/>
                    <a:pt x="1352" y="1059"/>
                    <a:pt x="1353" y="1061"/>
                  </a:cubicBezTo>
                  <a:cubicBezTo>
                    <a:pt x="1353" y="1062"/>
                    <a:pt x="1353" y="1062"/>
                    <a:pt x="1353" y="1062"/>
                  </a:cubicBezTo>
                  <a:cubicBezTo>
                    <a:pt x="1354" y="1064"/>
                    <a:pt x="1355" y="1066"/>
                    <a:pt x="1355" y="1068"/>
                  </a:cubicBezTo>
                  <a:cubicBezTo>
                    <a:pt x="1356" y="1070"/>
                    <a:pt x="1356" y="1072"/>
                    <a:pt x="1357" y="1074"/>
                  </a:cubicBezTo>
                  <a:cubicBezTo>
                    <a:pt x="1357" y="1077"/>
                    <a:pt x="1358" y="1079"/>
                    <a:pt x="1358" y="1081"/>
                  </a:cubicBezTo>
                  <a:cubicBezTo>
                    <a:pt x="1360" y="1087"/>
                    <a:pt x="1360" y="1094"/>
                    <a:pt x="1361" y="1100"/>
                  </a:cubicBezTo>
                  <a:cubicBezTo>
                    <a:pt x="1361" y="1103"/>
                    <a:pt x="1361" y="1106"/>
                    <a:pt x="1361" y="1108"/>
                  </a:cubicBezTo>
                  <a:cubicBezTo>
                    <a:pt x="1361" y="1110"/>
                    <a:pt x="1361" y="1111"/>
                    <a:pt x="1361" y="1112"/>
                  </a:cubicBezTo>
                  <a:cubicBezTo>
                    <a:pt x="1361" y="1114"/>
                    <a:pt x="1361" y="1116"/>
                    <a:pt x="1361" y="1118"/>
                  </a:cubicBezTo>
                  <a:cubicBezTo>
                    <a:pt x="1361" y="1119"/>
                    <a:pt x="1361" y="1119"/>
                    <a:pt x="1361" y="1119"/>
                  </a:cubicBezTo>
                  <a:cubicBezTo>
                    <a:pt x="1361" y="1123"/>
                    <a:pt x="1361" y="1126"/>
                    <a:pt x="1360" y="1130"/>
                  </a:cubicBezTo>
                  <a:cubicBezTo>
                    <a:pt x="1360" y="1131"/>
                    <a:pt x="1360" y="1131"/>
                    <a:pt x="1360" y="1132"/>
                  </a:cubicBezTo>
                  <a:cubicBezTo>
                    <a:pt x="1360" y="1133"/>
                    <a:pt x="1360" y="1134"/>
                    <a:pt x="1360" y="1135"/>
                  </a:cubicBezTo>
                  <a:cubicBezTo>
                    <a:pt x="1359" y="1138"/>
                    <a:pt x="1359" y="1142"/>
                    <a:pt x="1358" y="1145"/>
                  </a:cubicBezTo>
                  <a:cubicBezTo>
                    <a:pt x="1358" y="1146"/>
                    <a:pt x="1358" y="1147"/>
                    <a:pt x="1357" y="1148"/>
                  </a:cubicBezTo>
                  <a:cubicBezTo>
                    <a:pt x="1357" y="1149"/>
                    <a:pt x="1357" y="1150"/>
                    <a:pt x="1357" y="1151"/>
                  </a:cubicBezTo>
                  <a:cubicBezTo>
                    <a:pt x="1356" y="1154"/>
                    <a:pt x="1355" y="1156"/>
                    <a:pt x="1355" y="1158"/>
                  </a:cubicBezTo>
                  <a:cubicBezTo>
                    <a:pt x="1354" y="1159"/>
                    <a:pt x="1354" y="1160"/>
                    <a:pt x="1354" y="1161"/>
                  </a:cubicBezTo>
                  <a:cubicBezTo>
                    <a:pt x="1354" y="1162"/>
                    <a:pt x="1353" y="1162"/>
                    <a:pt x="1353" y="1162"/>
                  </a:cubicBezTo>
                  <a:cubicBezTo>
                    <a:pt x="1353" y="1164"/>
                    <a:pt x="1352" y="1165"/>
                    <a:pt x="1352" y="1166"/>
                  </a:cubicBezTo>
                  <a:cubicBezTo>
                    <a:pt x="1351" y="1168"/>
                    <a:pt x="1350" y="1171"/>
                    <a:pt x="1349" y="1173"/>
                  </a:cubicBezTo>
                  <a:cubicBezTo>
                    <a:pt x="1326" y="1229"/>
                    <a:pt x="1270" y="1268"/>
                    <a:pt x="1206" y="1268"/>
                  </a:cubicBezTo>
                  <a:cubicBezTo>
                    <a:pt x="1141" y="1268"/>
                    <a:pt x="1085" y="1229"/>
                    <a:pt x="1062" y="1172"/>
                  </a:cubicBezTo>
                  <a:cubicBezTo>
                    <a:pt x="1061" y="1172"/>
                    <a:pt x="1061" y="1172"/>
                    <a:pt x="1061" y="1172"/>
                  </a:cubicBezTo>
                  <a:cubicBezTo>
                    <a:pt x="867" y="1513"/>
                    <a:pt x="867" y="1513"/>
                    <a:pt x="867" y="1513"/>
                  </a:cubicBezTo>
                  <a:cubicBezTo>
                    <a:pt x="520" y="907"/>
                    <a:pt x="520" y="907"/>
                    <a:pt x="520" y="907"/>
                  </a:cubicBezTo>
                  <a:cubicBezTo>
                    <a:pt x="520" y="907"/>
                    <a:pt x="520" y="907"/>
                    <a:pt x="519" y="907"/>
                  </a:cubicBezTo>
                  <a:cubicBezTo>
                    <a:pt x="491" y="937"/>
                    <a:pt x="450" y="956"/>
                    <a:pt x="406" y="956"/>
                  </a:cubicBezTo>
                  <a:cubicBezTo>
                    <a:pt x="319" y="956"/>
                    <a:pt x="250" y="887"/>
                    <a:pt x="250" y="800"/>
                  </a:cubicBezTo>
                  <a:cubicBezTo>
                    <a:pt x="250" y="726"/>
                    <a:pt x="302" y="664"/>
                    <a:pt x="371" y="648"/>
                  </a:cubicBezTo>
                  <a:cubicBezTo>
                    <a:pt x="371" y="648"/>
                    <a:pt x="371" y="648"/>
                    <a:pt x="372" y="648"/>
                  </a:cubicBezTo>
                  <a:cubicBezTo>
                    <a:pt x="0" y="0"/>
                    <a:pt x="0" y="0"/>
                    <a:pt x="0" y="0"/>
                  </a:cubicBezTo>
                  <a:lnTo>
                    <a:pt x="1729" y="0"/>
                  </a:lnTo>
                  <a:close/>
                </a:path>
              </a:pathLst>
            </a:custGeom>
            <a:gradFill flip="none" rotWithShape="1">
              <a:gsLst>
                <a:gs pos="0">
                  <a:schemeClr val="tx2">
                    <a:lumMod val="50000"/>
                  </a:schemeClr>
                </a:gs>
                <a:gs pos="50000">
                  <a:schemeClr val="tx2">
                    <a:lumMod val="75000"/>
                  </a:schemeClr>
                </a:gs>
                <a:gs pos="100000">
                  <a:schemeClr val="tx2"/>
                </a:gs>
              </a:gsLst>
              <a:lin ang="10800000" scaled="1"/>
              <a:tileRect/>
            </a:gradFill>
            <a:ln w="19050">
              <a:solidFill>
                <a:schemeClr val="accent6">
                  <a:lumMod val="20000"/>
                  <a:lumOff val="80000"/>
                </a:schemeClr>
              </a:solidFill>
            </a:ln>
            <a:effectLst/>
          </p:spPr>
          <p:txBody>
            <a:bodyPr vert="horz" wrap="square" lIns="121920" tIns="60960" rIns="121920" bIns="60960" numCol="1" anchor="t" anchorCtr="0" compatLnSpc="1">
              <a:prstTxWarp prst="textNoShape">
                <a:avLst/>
              </a:prstTxWarp>
            </a:bodyPr>
            <a:lstStyle/>
            <a:p>
              <a:endParaRPr lang="en-US" sz="1400"/>
            </a:p>
          </p:txBody>
        </p:sp>
        <p:pic>
          <p:nvPicPr>
            <p:cNvPr id="3324" name="Picture 252" descr="E:\Andrei\work\UpWork\infographics vs\29.02.2016\28.02.2016\Infographics_v2\26.02.2016\Infographics_v2\infographics vs\vectors\basic14.png"/>
            <p:cNvPicPr>
              <a:picLocks noChangeAspect="1" noChangeArrowheads="1"/>
            </p:cNvPicPr>
            <p:nvPr/>
          </p:nvPicPr>
          <p:blipFill>
            <a:blip r:embed="rId5" cstate="print">
              <a:lum bright="70000" contrast="-70000"/>
              <a:extLst>
                <a:ext uri="{28A0092B-C50C-407E-A947-70E740481C1C}">
                  <a14:useLocalDpi xmlns:a14="http://schemas.microsoft.com/office/drawing/2010/main"/>
                </a:ext>
              </a:extLst>
            </a:blip>
            <a:srcRect/>
            <a:stretch>
              <a:fillRect/>
            </a:stretch>
          </p:blipFill>
          <p:spPr bwMode="auto">
            <a:xfrm>
              <a:off x="4301884" y="1835962"/>
              <a:ext cx="624005" cy="624005"/>
            </a:xfrm>
            <a:prstGeom prst="rect">
              <a:avLst/>
            </a:prstGeom>
            <a:noFill/>
            <a:effectLst/>
            <a:extLst>
              <a:ext uri="{909E8E84-426E-40DD-AFC4-6F175D3DCCD1}">
                <a14:hiddenFill xmlns:a14="http://schemas.microsoft.com/office/drawing/2010/main">
                  <a:solidFill>
                    <a:srgbClr val="FFFFFF"/>
                  </a:solidFill>
                </a14:hiddenFill>
              </a:ext>
            </a:extLst>
          </p:spPr>
        </p:pic>
        <p:sp>
          <p:nvSpPr>
            <p:cNvPr id="269" name="CasetăText 268"/>
            <p:cNvSpPr txBox="1"/>
            <p:nvPr/>
          </p:nvSpPr>
          <p:spPr>
            <a:xfrm>
              <a:off x="3631463" y="1311710"/>
              <a:ext cx="1856581" cy="161583"/>
            </a:xfrm>
            <a:prstGeom prst="rect">
              <a:avLst/>
            </a:prstGeom>
            <a:noFill/>
          </p:spPr>
          <p:txBody>
            <a:bodyPr wrap="square" rtlCol="0">
              <a:spAutoFit/>
            </a:bodyPr>
            <a:lstStyle/>
            <a:p>
              <a:pPr algn="ctr"/>
              <a:r>
                <a:rPr lang="en-US" sz="800" b="1" dirty="0">
                  <a:solidFill>
                    <a:schemeClr val="accent1">
                      <a:lumMod val="50000"/>
                    </a:schemeClr>
                  </a:solidFill>
                  <a:latin typeface="Arial" panose="020B0604020202020204" pitchFamily="34" charset="0"/>
                  <a:cs typeface="Arial" panose="020B0604020202020204" pitchFamily="34" charset="0"/>
                </a:rPr>
                <a:t>LEAD</a:t>
              </a:r>
            </a:p>
          </p:txBody>
        </p:sp>
      </p:grpSp>
      <p:grpSp>
        <p:nvGrpSpPr>
          <p:cNvPr id="5" name="Group 4"/>
          <p:cNvGrpSpPr/>
          <p:nvPr/>
        </p:nvGrpSpPr>
        <p:grpSpPr>
          <a:xfrm>
            <a:off x="3631497" y="3789710"/>
            <a:ext cx="1856581" cy="1974550"/>
            <a:chOff x="3631463" y="2842262"/>
            <a:chExt cx="1856581" cy="1480911"/>
          </a:xfrm>
        </p:grpSpPr>
        <p:sp>
          <p:nvSpPr>
            <p:cNvPr id="3194" name="Freeform 178"/>
            <p:cNvSpPr>
              <a:spLocks/>
            </p:cNvSpPr>
            <p:nvPr/>
          </p:nvSpPr>
          <p:spPr bwMode="auto">
            <a:xfrm>
              <a:off x="3829513" y="2842262"/>
              <a:ext cx="1468229" cy="1285744"/>
            </a:xfrm>
            <a:custGeom>
              <a:avLst/>
              <a:gdLst>
                <a:gd name="T0" fmla="*/ 0 w 1758"/>
                <a:gd name="T1" fmla="*/ 1536 h 1536"/>
                <a:gd name="T2" fmla="*/ 155 w 1758"/>
                <a:gd name="T3" fmla="*/ 1264 h 1536"/>
                <a:gd name="T4" fmla="*/ 12 w 1758"/>
                <a:gd name="T5" fmla="*/ 1108 h 1536"/>
                <a:gd name="T6" fmla="*/ 168 w 1758"/>
                <a:gd name="T7" fmla="*/ 952 h 1536"/>
                <a:gd name="T8" fmla="*/ 295 w 1758"/>
                <a:gd name="T9" fmla="*/ 1019 h 1536"/>
                <a:gd name="T10" fmla="*/ 595 w 1758"/>
                <a:gd name="T11" fmla="*/ 494 h 1536"/>
                <a:gd name="T12" fmla="*/ 728 w 1758"/>
                <a:gd name="T13" fmla="*/ 568 h 1536"/>
                <a:gd name="T14" fmla="*/ 884 w 1758"/>
                <a:gd name="T15" fmla="*/ 412 h 1536"/>
                <a:gd name="T16" fmla="*/ 730 w 1758"/>
                <a:gd name="T17" fmla="*/ 256 h 1536"/>
                <a:gd name="T18" fmla="*/ 876 w 1758"/>
                <a:gd name="T19" fmla="*/ 0 h 1536"/>
                <a:gd name="T20" fmla="*/ 878 w 1758"/>
                <a:gd name="T21" fmla="*/ 0 h 1536"/>
                <a:gd name="T22" fmla="*/ 1367 w 1758"/>
                <a:gd name="T23" fmla="*/ 854 h 1536"/>
                <a:gd name="T24" fmla="*/ 1488 w 1758"/>
                <a:gd name="T25" fmla="*/ 796 h 1536"/>
                <a:gd name="T26" fmla="*/ 1644 w 1758"/>
                <a:gd name="T27" fmla="*/ 952 h 1536"/>
                <a:gd name="T28" fmla="*/ 1512 w 1758"/>
                <a:gd name="T29" fmla="*/ 1107 h 1536"/>
                <a:gd name="T30" fmla="*/ 1758 w 1758"/>
                <a:gd name="T31" fmla="*/ 1536 h 1536"/>
                <a:gd name="T32" fmla="*/ 0 w 1758"/>
                <a:gd name="T33" fmla="*/ 153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8" h="1536">
                  <a:moveTo>
                    <a:pt x="0" y="1536"/>
                  </a:moveTo>
                  <a:cubicBezTo>
                    <a:pt x="155" y="1264"/>
                    <a:pt x="155" y="1264"/>
                    <a:pt x="155" y="1264"/>
                  </a:cubicBezTo>
                  <a:cubicBezTo>
                    <a:pt x="75" y="1258"/>
                    <a:pt x="12" y="1190"/>
                    <a:pt x="12" y="1108"/>
                  </a:cubicBezTo>
                  <a:cubicBezTo>
                    <a:pt x="12" y="1022"/>
                    <a:pt x="81" y="952"/>
                    <a:pt x="168" y="952"/>
                  </a:cubicBezTo>
                  <a:cubicBezTo>
                    <a:pt x="220" y="952"/>
                    <a:pt x="267" y="979"/>
                    <a:pt x="295" y="1019"/>
                  </a:cubicBezTo>
                  <a:cubicBezTo>
                    <a:pt x="595" y="494"/>
                    <a:pt x="595" y="494"/>
                    <a:pt x="595" y="494"/>
                  </a:cubicBezTo>
                  <a:cubicBezTo>
                    <a:pt x="622" y="539"/>
                    <a:pt x="671" y="568"/>
                    <a:pt x="728" y="568"/>
                  </a:cubicBezTo>
                  <a:cubicBezTo>
                    <a:pt x="814" y="568"/>
                    <a:pt x="884" y="499"/>
                    <a:pt x="884" y="412"/>
                  </a:cubicBezTo>
                  <a:cubicBezTo>
                    <a:pt x="884" y="327"/>
                    <a:pt x="815" y="258"/>
                    <a:pt x="730" y="256"/>
                  </a:cubicBezTo>
                  <a:cubicBezTo>
                    <a:pt x="876" y="0"/>
                    <a:pt x="876" y="0"/>
                    <a:pt x="876" y="0"/>
                  </a:cubicBezTo>
                  <a:cubicBezTo>
                    <a:pt x="878" y="0"/>
                    <a:pt x="878" y="0"/>
                    <a:pt x="878" y="0"/>
                  </a:cubicBezTo>
                  <a:cubicBezTo>
                    <a:pt x="1367" y="854"/>
                    <a:pt x="1367" y="854"/>
                    <a:pt x="1367" y="854"/>
                  </a:cubicBezTo>
                  <a:cubicBezTo>
                    <a:pt x="1395" y="819"/>
                    <a:pt x="1439" y="796"/>
                    <a:pt x="1488" y="796"/>
                  </a:cubicBezTo>
                  <a:cubicBezTo>
                    <a:pt x="1574" y="796"/>
                    <a:pt x="1644" y="866"/>
                    <a:pt x="1644" y="952"/>
                  </a:cubicBezTo>
                  <a:cubicBezTo>
                    <a:pt x="1644" y="1030"/>
                    <a:pt x="1586" y="1095"/>
                    <a:pt x="1512" y="1107"/>
                  </a:cubicBezTo>
                  <a:cubicBezTo>
                    <a:pt x="1758" y="1536"/>
                    <a:pt x="1758" y="1536"/>
                    <a:pt x="1758" y="1536"/>
                  </a:cubicBezTo>
                  <a:lnTo>
                    <a:pt x="0" y="1536"/>
                  </a:lnTo>
                  <a:close/>
                </a:path>
              </a:pathLst>
            </a:custGeom>
            <a:gradFill flip="none" rotWithShape="1">
              <a:gsLst>
                <a:gs pos="0">
                  <a:schemeClr val="accent2">
                    <a:lumMod val="50000"/>
                  </a:schemeClr>
                </a:gs>
                <a:gs pos="50000">
                  <a:schemeClr val="accent2">
                    <a:lumMod val="75000"/>
                  </a:schemeClr>
                </a:gs>
                <a:gs pos="100000">
                  <a:schemeClr val="accent2"/>
                </a:gs>
              </a:gsLst>
              <a:lin ang="10800000" scaled="1"/>
              <a:tileRect/>
            </a:gradFill>
            <a:ln w="19050">
              <a:solidFill>
                <a:schemeClr val="accent6">
                  <a:lumMod val="20000"/>
                  <a:lumOff val="80000"/>
                </a:schemeClr>
              </a:solidFill>
            </a:ln>
            <a:effectLst/>
          </p:spPr>
          <p:txBody>
            <a:bodyPr vert="horz" wrap="square" lIns="121920" tIns="60960" rIns="121920" bIns="60960" numCol="1" anchor="t" anchorCtr="0" compatLnSpc="1">
              <a:prstTxWarp prst="textNoShape">
                <a:avLst/>
              </a:prstTxWarp>
            </a:bodyPr>
            <a:lstStyle/>
            <a:p>
              <a:endParaRPr lang="en-US" sz="1400"/>
            </a:p>
          </p:txBody>
        </p:sp>
        <p:pic>
          <p:nvPicPr>
            <p:cNvPr id="3323" name="Picture 251" descr="E:\Andrei\work\UpWork\infographics vs\29.02.2016\28.02.2016\Infographics_v2\26.02.2016\Infographics_v2\infographics vs\vectors\agreement.png"/>
            <p:cNvPicPr>
              <a:picLocks noChangeAspect="1" noChangeArrowheads="1"/>
            </p:cNvPicPr>
            <p:nvPr/>
          </p:nvPicPr>
          <p:blipFill>
            <a:blip r:embed="rId6" cstate="print">
              <a:lum bright="70000" contrast="-70000"/>
              <a:extLst>
                <a:ext uri="{28A0092B-C50C-407E-A947-70E740481C1C}">
                  <a14:useLocalDpi xmlns:a14="http://schemas.microsoft.com/office/drawing/2010/main"/>
                </a:ext>
              </a:extLst>
            </a:blip>
            <a:srcRect/>
            <a:stretch>
              <a:fillRect/>
            </a:stretch>
          </p:blipFill>
          <p:spPr bwMode="auto">
            <a:xfrm>
              <a:off x="4362595" y="3546499"/>
              <a:ext cx="394907" cy="394907"/>
            </a:xfrm>
            <a:prstGeom prst="rect">
              <a:avLst/>
            </a:prstGeom>
            <a:noFill/>
            <a:effectLst/>
            <a:extLst>
              <a:ext uri="{909E8E84-426E-40DD-AFC4-6F175D3DCCD1}">
                <a14:hiddenFill xmlns:a14="http://schemas.microsoft.com/office/drawing/2010/main">
                  <a:solidFill>
                    <a:srgbClr val="FFFFFF"/>
                  </a:solidFill>
                </a14:hiddenFill>
              </a:ext>
            </a:extLst>
          </p:spPr>
        </p:pic>
        <p:sp>
          <p:nvSpPr>
            <p:cNvPr id="270" name="CasetăText 269"/>
            <p:cNvSpPr txBox="1"/>
            <p:nvPr/>
          </p:nvSpPr>
          <p:spPr>
            <a:xfrm>
              <a:off x="3631463" y="4161590"/>
              <a:ext cx="1856581" cy="161583"/>
            </a:xfrm>
            <a:prstGeom prst="rect">
              <a:avLst/>
            </a:prstGeom>
            <a:noFill/>
          </p:spPr>
          <p:txBody>
            <a:bodyPr wrap="square" rtlCol="0">
              <a:spAutoFit/>
            </a:bodyPr>
            <a:lstStyle/>
            <a:p>
              <a:pPr algn="ctr"/>
              <a:r>
                <a:rPr lang="en-US" sz="800" b="1" dirty="0">
                  <a:solidFill>
                    <a:schemeClr val="accent1">
                      <a:lumMod val="50000"/>
                    </a:schemeClr>
                  </a:solidFill>
                  <a:latin typeface="Arial" panose="020B0604020202020204" pitchFamily="34" charset="0"/>
                  <a:cs typeface="Arial" panose="020B0604020202020204" pitchFamily="34" charset="0"/>
                </a:rPr>
                <a:t>UTILIZE</a:t>
              </a:r>
            </a:p>
          </p:txBody>
        </p:sp>
      </p:grpSp>
      <p:sp>
        <p:nvSpPr>
          <p:cNvPr id="271" name="CasetăText 270"/>
          <p:cNvSpPr txBox="1"/>
          <p:nvPr/>
        </p:nvSpPr>
        <p:spPr>
          <a:xfrm>
            <a:off x="706616" y="1485445"/>
            <a:ext cx="2265184" cy="1193628"/>
          </a:xfrm>
          <a:prstGeom prst="rect">
            <a:avLst/>
          </a:prstGeom>
          <a:noFill/>
        </p:spPr>
        <p:txBody>
          <a:bodyPr wrap="square" lIns="54323" tIns="27162" rIns="54323" bIns="27162" rtlCol="0">
            <a:spAutoFit/>
          </a:bodyPr>
          <a:lstStyle/>
          <a:p>
            <a:r>
              <a:rPr lang="en-US" sz="1100" b="1" dirty="0">
                <a:solidFill>
                  <a:schemeClr val="accent1"/>
                </a:solidFill>
                <a:cs typeface="Arial" panose="020B0604020202020204" pitchFamily="34" charset="0"/>
              </a:rPr>
              <a:t>Economic Growth and Sustainability</a:t>
            </a:r>
            <a:r>
              <a:rPr lang="en-US" sz="800" dirty="0">
                <a:solidFill>
                  <a:schemeClr val="accent1"/>
                </a:solidFill>
                <a:cs typeface="Arial" panose="020B0604020202020204" pitchFamily="34" charset="0"/>
              </a:rPr>
              <a:t/>
            </a:r>
            <a:br>
              <a:rPr lang="en-US" sz="800" dirty="0">
                <a:solidFill>
                  <a:schemeClr val="accent1"/>
                </a:solidFill>
                <a:cs typeface="Arial" panose="020B0604020202020204" pitchFamily="34" charset="0"/>
              </a:rPr>
            </a:br>
            <a:r>
              <a:rPr lang="en-US" sz="900" dirty="0">
                <a:solidFill>
                  <a:schemeClr val="tx1">
                    <a:lumMod val="75000"/>
                    <a:lumOff val="25000"/>
                  </a:schemeClr>
                </a:solidFill>
                <a:cs typeface="Arial" panose="020B0604020202020204" pitchFamily="34" charset="0"/>
              </a:rPr>
              <a:t>Maintaining a vibrant economy and economic growth requires ongoing intentional effort.  Economic development organizations play a vital role in supporting the  needs and well being of existing business and attracting new business and industry that  will drive jobs and opportunity in the future.</a:t>
            </a:r>
          </a:p>
        </p:txBody>
      </p:sp>
      <p:sp>
        <p:nvSpPr>
          <p:cNvPr id="272" name="CasetăText 271"/>
          <p:cNvSpPr txBox="1"/>
          <p:nvPr/>
        </p:nvSpPr>
        <p:spPr>
          <a:xfrm>
            <a:off x="706624" y="3222554"/>
            <a:ext cx="2003011" cy="1055128"/>
          </a:xfrm>
          <a:prstGeom prst="rect">
            <a:avLst/>
          </a:prstGeom>
          <a:noFill/>
        </p:spPr>
        <p:txBody>
          <a:bodyPr wrap="square" lIns="54323" tIns="27162" rIns="54323" bIns="27162" rtlCol="0">
            <a:spAutoFit/>
          </a:bodyPr>
          <a:lstStyle/>
          <a:p>
            <a:r>
              <a:rPr lang="en-US" sz="1100" b="1" dirty="0">
                <a:solidFill>
                  <a:schemeClr val="accent1"/>
                </a:solidFill>
                <a:cs typeface="Arial" panose="020B0604020202020204" pitchFamily="34" charset="0"/>
              </a:rPr>
              <a:t>Infrastructure Investment</a:t>
            </a:r>
          </a:p>
          <a:p>
            <a:r>
              <a:rPr lang="en-US" sz="900" dirty="0">
                <a:solidFill>
                  <a:schemeClr val="tx1">
                    <a:lumMod val="75000"/>
                    <a:lumOff val="25000"/>
                  </a:schemeClr>
                </a:solidFill>
                <a:cs typeface="Arial" panose="020B0604020202020204" pitchFamily="34" charset="0"/>
              </a:rPr>
              <a:t>Attracting new business and industry to the region often is accompanied by infrastructure investment that can create additional economic opportunity for business in the region and result in long term resources</a:t>
            </a:r>
            <a:r>
              <a:rPr lang="en-US" sz="900" b="1" dirty="0">
                <a:solidFill>
                  <a:schemeClr val="tx1">
                    <a:lumMod val="75000"/>
                    <a:lumOff val="25000"/>
                  </a:schemeClr>
                </a:solidFill>
                <a:cs typeface="Arial" panose="020B0604020202020204" pitchFamily="34" charset="0"/>
              </a:rPr>
              <a:t>.</a:t>
            </a:r>
            <a:endParaRPr lang="en-US" sz="900" dirty="0">
              <a:solidFill>
                <a:schemeClr val="tx1">
                  <a:lumMod val="75000"/>
                  <a:lumOff val="25000"/>
                </a:schemeClr>
              </a:solidFill>
              <a:cs typeface="Arial" panose="020B0604020202020204" pitchFamily="34" charset="0"/>
            </a:endParaRPr>
          </a:p>
        </p:txBody>
      </p:sp>
      <p:sp>
        <p:nvSpPr>
          <p:cNvPr id="273" name="CasetăText 272"/>
          <p:cNvSpPr txBox="1"/>
          <p:nvPr/>
        </p:nvSpPr>
        <p:spPr>
          <a:xfrm>
            <a:off x="706641" y="4807213"/>
            <a:ext cx="2131821" cy="1593737"/>
          </a:xfrm>
          <a:prstGeom prst="rect">
            <a:avLst/>
          </a:prstGeom>
          <a:noFill/>
        </p:spPr>
        <p:txBody>
          <a:bodyPr wrap="square" lIns="54323" tIns="27162" rIns="54323" bIns="27162" rtlCol="0">
            <a:spAutoFit/>
          </a:bodyPr>
          <a:lstStyle/>
          <a:p>
            <a:r>
              <a:rPr lang="en-US" sz="1100" b="1" dirty="0">
                <a:solidFill>
                  <a:schemeClr val="accent1"/>
                </a:solidFill>
                <a:cs typeface="Arial" panose="020B0604020202020204" pitchFamily="34" charset="0"/>
              </a:rPr>
              <a:t>Workforce Utilization</a:t>
            </a:r>
          </a:p>
          <a:p>
            <a:r>
              <a:rPr lang="en-US" sz="900" dirty="0">
                <a:solidFill>
                  <a:schemeClr val="tx1">
                    <a:lumMod val="75000"/>
                    <a:lumOff val="25000"/>
                  </a:schemeClr>
                </a:solidFill>
                <a:cs typeface="Arial" panose="020B0604020202020204" pitchFamily="34" charset="0"/>
              </a:rPr>
              <a:t>Having and growing job opportunities that fully utilize the skills of the talent in the region is </a:t>
            </a:r>
            <a:r>
              <a:rPr lang="en-US" sz="900" dirty="0" smtClean="0">
                <a:solidFill>
                  <a:schemeClr val="tx1">
                    <a:lumMod val="75000"/>
                    <a:lumOff val="25000"/>
                  </a:schemeClr>
                </a:solidFill>
                <a:cs typeface="Arial" panose="020B0604020202020204" pitchFamily="34" charset="0"/>
              </a:rPr>
              <a:t>necessary to achieving future </a:t>
            </a:r>
            <a:r>
              <a:rPr lang="en-US" sz="900" dirty="0">
                <a:solidFill>
                  <a:schemeClr val="tx1">
                    <a:lumMod val="75000"/>
                    <a:lumOff val="25000"/>
                  </a:schemeClr>
                </a:solidFill>
                <a:cs typeface="Arial" panose="020B0604020202020204" pitchFamily="34" charset="0"/>
              </a:rPr>
              <a:t>economic growth.  With robust educational resources </a:t>
            </a:r>
            <a:r>
              <a:rPr lang="en-US" sz="900" dirty="0" smtClean="0">
                <a:solidFill>
                  <a:schemeClr val="tx1">
                    <a:lumMod val="75000"/>
                    <a:lumOff val="25000"/>
                  </a:schemeClr>
                </a:solidFill>
                <a:cs typeface="Arial" panose="020B0604020202020204" pitchFamily="34" charset="0"/>
              </a:rPr>
              <a:t> </a:t>
            </a:r>
            <a:r>
              <a:rPr lang="en-US" sz="900" dirty="0">
                <a:solidFill>
                  <a:schemeClr val="tx1">
                    <a:lumMod val="75000"/>
                    <a:lumOff val="25000"/>
                  </a:schemeClr>
                </a:solidFill>
                <a:cs typeface="Arial" panose="020B0604020202020204" pitchFamily="34" charset="0"/>
              </a:rPr>
              <a:t>and a highly educated workforce, </a:t>
            </a:r>
            <a:r>
              <a:rPr lang="en-US" sz="900" dirty="0" smtClean="0">
                <a:solidFill>
                  <a:schemeClr val="tx1">
                    <a:lumMod val="75000"/>
                    <a:lumOff val="25000"/>
                  </a:schemeClr>
                </a:solidFill>
                <a:cs typeface="Arial" panose="020B0604020202020204" pitchFamily="34" charset="0"/>
              </a:rPr>
              <a:t>it is important to continue to  attract primary employers and better paying jobs to Northern Colorado.</a:t>
            </a:r>
            <a:r>
              <a:rPr lang="en-US" sz="900" dirty="0">
                <a:solidFill>
                  <a:schemeClr val="tx1">
                    <a:lumMod val="75000"/>
                    <a:lumOff val="25000"/>
                  </a:schemeClr>
                </a:solidFill>
                <a:cs typeface="Arial" panose="020B0604020202020204" pitchFamily="34" charset="0"/>
              </a:rPr>
              <a:t/>
            </a:r>
            <a:br>
              <a:rPr lang="en-US" sz="900" dirty="0">
                <a:solidFill>
                  <a:schemeClr val="tx1">
                    <a:lumMod val="75000"/>
                    <a:lumOff val="25000"/>
                  </a:schemeClr>
                </a:solidFill>
                <a:cs typeface="Arial" panose="020B0604020202020204" pitchFamily="34" charset="0"/>
              </a:rPr>
            </a:br>
            <a:endParaRPr lang="en-US" sz="900" dirty="0">
              <a:solidFill>
                <a:schemeClr val="tx1">
                  <a:lumMod val="75000"/>
                  <a:lumOff val="25000"/>
                </a:schemeClr>
              </a:solidFill>
              <a:cs typeface="Arial" panose="020B0604020202020204" pitchFamily="34" charset="0"/>
            </a:endParaRPr>
          </a:p>
          <a:p>
            <a:endParaRPr lang="en-US" sz="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74" name="CasetăText 273"/>
          <p:cNvSpPr txBox="1"/>
          <p:nvPr/>
        </p:nvSpPr>
        <p:spPr>
          <a:xfrm>
            <a:off x="6624047" y="1485447"/>
            <a:ext cx="2105637" cy="1316738"/>
          </a:xfrm>
          <a:prstGeom prst="rect">
            <a:avLst/>
          </a:prstGeom>
          <a:noFill/>
        </p:spPr>
        <p:txBody>
          <a:bodyPr wrap="square" lIns="54323" tIns="27162" rIns="54323" bIns="27162" rtlCol="0">
            <a:spAutoFit/>
          </a:bodyPr>
          <a:lstStyle/>
          <a:p>
            <a:r>
              <a:rPr lang="en-US" sz="1100" b="1" dirty="0">
                <a:solidFill>
                  <a:schemeClr val="accent1"/>
                </a:solidFill>
                <a:cs typeface="Arial" panose="020B0604020202020204" pitchFamily="34" charset="0"/>
              </a:rPr>
              <a:t>Advocacy and Leadership</a:t>
            </a:r>
            <a:r>
              <a:rPr lang="en-US" sz="1000" dirty="0">
                <a:solidFill>
                  <a:schemeClr val="accent1">
                    <a:lumMod val="50000"/>
                  </a:schemeClr>
                </a:solidFill>
                <a:cs typeface="Arial" panose="020B0604020202020204" pitchFamily="34" charset="0"/>
              </a:rPr>
              <a:t/>
            </a:r>
            <a:br>
              <a:rPr lang="en-US" sz="1000" dirty="0">
                <a:solidFill>
                  <a:schemeClr val="accent1">
                    <a:lumMod val="50000"/>
                  </a:schemeClr>
                </a:solidFill>
                <a:cs typeface="Arial" panose="020B0604020202020204" pitchFamily="34" charset="0"/>
              </a:rPr>
            </a:br>
            <a:r>
              <a:rPr lang="en-US" sz="900" dirty="0">
                <a:solidFill>
                  <a:schemeClr val="tx1">
                    <a:lumMod val="75000"/>
                    <a:lumOff val="25000"/>
                  </a:schemeClr>
                </a:solidFill>
                <a:cs typeface="Arial" panose="020B0604020202020204" pitchFamily="34" charset="0"/>
              </a:rPr>
              <a:t>Maintaining a positive business climate is critical to maintaining and growing a healthy economy. NCEA continually advocates for sensible regulation and taxation policies and helps to create a synergistic business environment to capitalize on economic opportunity.</a:t>
            </a:r>
          </a:p>
          <a:p>
            <a:endParaRPr lang="en-US" sz="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75" name="CasetăText 274"/>
          <p:cNvSpPr txBox="1"/>
          <p:nvPr/>
        </p:nvSpPr>
        <p:spPr>
          <a:xfrm>
            <a:off x="6624040" y="3222555"/>
            <a:ext cx="2105636" cy="1578348"/>
          </a:xfrm>
          <a:prstGeom prst="rect">
            <a:avLst/>
          </a:prstGeom>
          <a:noFill/>
        </p:spPr>
        <p:txBody>
          <a:bodyPr wrap="square" lIns="54323" tIns="27162" rIns="54323" bIns="27162" rtlCol="0">
            <a:spAutoFit/>
          </a:bodyPr>
          <a:lstStyle/>
          <a:p>
            <a:r>
              <a:rPr lang="en-US" sz="1100" b="1" dirty="0">
                <a:solidFill>
                  <a:schemeClr val="accent1"/>
                </a:solidFill>
                <a:cs typeface="Arial" panose="020B0604020202020204" pitchFamily="34" charset="0"/>
              </a:rPr>
              <a:t>New Business Creation</a:t>
            </a:r>
          </a:p>
          <a:p>
            <a:r>
              <a:rPr lang="en-US" sz="900" dirty="0">
                <a:solidFill>
                  <a:schemeClr val="tx1">
                    <a:lumMod val="75000"/>
                    <a:lumOff val="25000"/>
                  </a:schemeClr>
                </a:solidFill>
                <a:cs typeface="Arial" panose="020B0604020202020204" pitchFamily="34" charset="0"/>
              </a:rPr>
              <a:t>New business formation is  </a:t>
            </a:r>
            <a:r>
              <a:rPr lang="en-US" sz="900" dirty="0" smtClean="0">
                <a:solidFill>
                  <a:schemeClr val="tx1">
                    <a:lumMod val="75000"/>
                    <a:lumOff val="25000"/>
                  </a:schemeClr>
                </a:solidFill>
                <a:cs typeface="Arial" panose="020B0604020202020204" pitchFamily="34" charset="0"/>
              </a:rPr>
              <a:t>a key differentiator in the economic output of a region. Fostering </a:t>
            </a:r>
            <a:r>
              <a:rPr lang="en-US" sz="900" dirty="0">
                <a:solidFill>
                  <a:schemeClr val="tx1">
                    <a:lumMod val="75000"/>
                    <a:lumOff val="25000"/>
                  </a:schemeClr>
                </a:solidFill>
                <a:cs typeface="Arial" panose="020B0604020202020204" pitchFamily="34" charset="0"/>
              </a:rPr>
              <a:t>an environment that encourages entrepreneurship is a vital part of sustaining that culture.  Often, new primary employers that locate to the region will create opportunity for both existing </a:t>
            </a:r>
            <a:r>
              <a:rPr lang="en-US" sz="900" dirty="0" smtClean="0">
                <a:solidFill>
                  <a:schemeClr val="tx1">
                    <a:lumMod val="75000"/>
                    <a:lumOff val="25000"/>
                  </a:schemeClr>
                </a:solidFill>
                <a:cs typeface="Arial" panose="020B0604020202020204" pitchFamily="34" charset="0"/>
              </a:rPr>
              <a:t>and </a:t>
            </a:r>
            <a:r>
              <a:rPr lang="en-US" sz="900" dirty="0">
                <a:solidFill>
                  <a:schemeClr val="tx1">
                    <a:lumMod val="75000"/>
                    <a:lumOff val="25000"/>
                  </a:schemeClr>
                </a:solidFill>
                <a:cs typeface="Arial" panose="020B0604020202020204" pitchFamily="34" charset="0"/>
              </a:rPr>
              <a:t>new small business.</a:t>
            </a:r>
            <a:br>
              <a:rPr lang="en-US" sz="900" dirty="0">
                <a:solidFill>
                  <a:schemeClr val="tx1">
                    <a:lumMod val="75000"/>
                    <a:lumOff val="25000"/>
                  </a:schemeClr>
                </a:solidFill>
                <a:cs typeface="Arial" panose="020B0604020202020204" pitchFamily="34" charset="0"/>
              </a:rPr>
            </a:br>
            <a:r>
              <a:rPr lang="en-US" sz="800" dirty="0">
                <a:solidFill>
                  <a:schemeClr val="tx1">
                    <a:lumMod val="75000"/>
                    <a:lumOff val="25000"/>
                  </a:schemeClr>
                </a:solidFill>
                <a:cs typeface="Arial" panose="020B0604020202020204" pitchFamily="34" charset="0"/>
              </a:rPr>
              <a:t> </a:t>
            </a:r>
          </a:p>
          <a:p>
            <a:endParaRPr lang="en-US" sz="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76" name="CasetăText 275"/>
          <p:cNvSpPr txBox="1"/>
          <p:nvPr/>
        </p:nvSpPr>
        <p:spPr>
          <a:xfrm>
            <a:off x="6624040" y="4959651"/>
            <a:ext cx="2105636" cy="1455238"/>
          </a:xfrm>
          <a:prstGeom prst="rect">
            <a:avLst/>
          </a:prstGeom>
          <a:noFill/>
        </p:spPr>
        <p:txBody>
          <a:bodyPr wrap="square" lIns="54323" tIns="27162" rIns="54323" bIns="27162" rtlCol="0">
            <a:spAutoFit/>
          </a:bodyPr>
          <a:lstStyle/>
          <a:p>
            <a:r>
              <a:rPr lang="en-US" sz="1100" b="1" dirty="0">
                <a:solidFill>
                  <a:schemeClr val="accent1"/>
                </a:solidFill>
                <a:cs typeface="Arial" panose="020B0604020202020204" pitchFamily="34" charset="0"/>
              </a:rPr>
              <a:t>Quality of Life Maintenance</a:t>
            </a:r>
            <a:r>
              <a:rPr lang="en-US" sz="800" dirty="0">
                <a:solidFill>
                  <a:schemeClr val="tx1">
                    <a:lumMod val="75000"/>
                    <a:lumOff val="25000"/>
                  </a:schemeClr>
                </a:solidFill>
                <a:cs typeface="Arial" panose="020B0604020202020204" pitchFamily="34" charset="0"/>
              </a:rPr>
              <a:t/>
            </a:r>
            <a:br>
              <a:rPr lang="en-US" sz="800" dirty="0">
                <a:solidFill>
                  <a:schemeClr val="tx1">
                    <a:lumMod val="75000"/>
                    <a:lumOff val="25000"/>
                  </a:schemeClr>
                </a:solidFill>
                <a:cs typeface="Arial" panose="020B0604020202020204" pitchFamily="34" charset="0"/>
              </a:rPr>
            </a:br>
            <a:r>
              <a:rPr lang="en-US" sz="900" dirty="0">
                <a:solidFill>
                  <a:schemeClr val="tx1">
                    <a:lumMod val="75000"/>
                    <a:lumOff val="25000"/>
                  </a:schemeClr>
                </a:solidFill>
                <a:cs typeface="Arial" panose="020B0604020202020204" pitchFamily="34" charset="0"/>
              </a:rPr>
              <a:t>M</a:t>
            </a:r>
            <a:r>
              <a:rPr lang="en-US" sz="900" dirty="0" smtClean="0">
                <a:solidFill>
                  <a:schemeClr val="tx1">
                    <a:lumMod val="75000"/>
                    <a:lumOff val="25000"/>
                  </a:schemeClr>
                </a:solidFill>
                <a:cs typeface="Arial" panose="020B0604020202020204" pitchFamily="34" charset="0"/>
              </a:rPr>
              <a:t>aintaining </a:t>
            </a:r>
            <a:r>
              <a:rPr lang="en-US" sz="900" dirty="0">
                <a:solidFill>
                  <a:schemeClr val="tx1">
                    <a:lumMod val="75000"/>
                    <a:lumOff val="25000"/>
                  </a:schemeClr>
                </a:solidFill>
                <a:cs typeface="Arial" panose="020B0604020202020204" pitchFamily="34" charset="0"/>
              </a:rPr>
              <a:t>the outstanding quality of life we enjoy in Northern </a:t>
            </a:r>
            <a:r>
              <a:rPr lang="en-US" sz="900" dirty="0" smtClean="0">
                <a:solidFill>
                  <a:schemeClr val="tx1">
                    <a:lumMod val="75000"/>
                    <a:lumOff val="25000"/>
                  </a:schemeClr>
                </a:solidFill>
                <a:cs typeface="Arial" panose="020B0604020202020204" pitchFamily="34" charset="0"/>
              </a:rPr>
              <a:t>Colorado. Is reliant on vibrant economic drivers. As </a:t>
            </a:r>
            <a:r>
              <a:rPr lang="en-US" sz="900" dirty="0">
                <a:solidFill>
                  <a:schemeClr val="tx1">
                    <a:lumMod val="75000"/>
                    <a:lumOff val="25000"/>
                  </a:schemeClr>
                </a:solidFill>
                <a:cs typeface="Arial" panose="020B0604020202020204" pitchFamily="34" charset="0"/>
              </a:rPr>
              <a:t>the economy and business is never static, and as business is critical to supporting infrastructure needs, it is essential to always be gardening for future economic opportunity. </a:t>
            </a:r>
          </a:p>
          <a:p>
            <a:endParaRPr lang="en-US" sz="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43" name="Oval 42"/>
          <p:cNvSpPr/>
          <p:nvPr/>
        </p:nvSpPr>
        <p:spPr>
          <a:xfrm>
            <a:off x="3269415" y="5906196"/>
            <a:ext cx="2597996" cy="536806"/>
          </a:xfrm>
          <a:prstGeom prst="ellipse">
            <a:avLst/>
          </a:prstGeom>
          <a:solidFill>
            <a:schemeClr val="tx1">
              <a:lumMod val="50000"/>
              <a:lumOff val="50000"/>
            </a:scheme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lIns="54323" tIns="27162" rIns="54323" bIns="27162" rtlCol="0" anchor="ctr"/>
          <a:lstStyle/>
          <a:p>
            <a:pPr algn="ctr"/>
            <a:endParaRPr lang="en-US" sz="1400"/>
          </a:p>
        </p:txBody>
      </p:sp>
      <p:pic>
        <p:nvPicPr>
          <p:cNvPr id="52" name="Picture 250" descr="E:\Andrei\work\UpWork\infographics vs\29.02.2016\28.02.2016\Infographics_v2\26.02.2016\Infographics_v2\infographics vs\vectors\achievement1.png"/>
          <p:cNvPicPr>
            <a:picLocks noChangeAspect="1" noChangeArrowheads="1"/>
          </p:cNvPicPr>
          <p:nvPr/>
        </p:nvPicPr>
        <p:blipFill>
          <a:blip r:embed="rId7" cstate="print">
            <a:lum bright="70000" contrast="-70000"/>
            <a:extLst>
              <a:ext uri="{28A0092B-C50C-407E-A947-70E740481C1C}">
                <a14:useLocalDpi xmlns:a14="http://schemas.microsoft.com/office/drawing/2010/main"/>
              </a:ext>
            </a:extLst>
          </a:blip>
          <a:srcRect/>
          <a:stretch>
            <a:fillRect/>
          </a:stretch>
        </p:blipFill>
        <p:spPr bwMode="auto">
          <a:xfrm>
            <a:off x="3603226" y="2826593"/>
            <a:ext cx="394908" cy="5265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3" name="Picture 249" descr="E:\Andrei\work\UpWork\infographics vs\29.02.2016\28.02.2016\Infographics_v2\26.02.2016\Infographics_v2\infographics vs\vectors\briefcase3.png"/>
          <p:cNvPicPr>
            <a:picLocks noChangeAspect="1" noChangeArrowheads="1"/>
          </p:cNvPicPr>
          <p:nvPr/>
        </p:nvPicPr>
        <p:blipFill>
          <a:blip r:embed="rId8" cstate="print">
            <a:lum bright="70000" contrast="-70000"/>
            <a:extLst>
              <a:ext uri="{28A0092B-C50C-407E-A947-70E740481C1C}">
                <a14:useLocalDpi xmlns:a14="http://schemas.microsoft.com/office/drawing/2010/main"/>
              </a:ext>
            </a:extLst>
          </a:blip>
          <a:srcRect/>
          <a:stretch>
            <a:fillRect/>
          </a:stretch>
        </p:blipFill>
        <p:spPr bwMode="auto">
          <a:xfrm>
            <a:off x="3640425" y="4008878"/>
            <a:ext cx="394908" cy="526546"/>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7931" y="126756"/>
            <a:ext cx="2557855" cy="867113"/>
          </a:xfrm>
          <a:prstGeom prst="rect">
            <a:avLst/>
          </a:prstGeom>
        </p:spPr>
      </p:pic>
    </p:spTree>
    <p:extLst>
      <p:ext uri="{BB962C8B-B14F-4D97-AF65-F5344CB8AC3E}">
        <p14:creationId xmlns:p14="http://schemas.microsoft.com/office/powerpoint/2010/main" val="87856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4"/>
                                        </p:tgtEl>
                                        <p:attrNameLst>
                                          <p:attrName>style.visibility</p:attrName>
                                        </p:attrNameLst>
                                      </p:cBhvr>
                                      <p:to>
                                        <p:strVal val="visible"/>
                                      </p:to>
                                    </p:set>
                                    <p:animEffect transition="in" filter="fade">
                                      <p:cBhvr>
                                        <p:cTn id="10" dur="500"/>
                                        <p:tgtEl>
                                          <p:spTgt spid="2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5"/>
                                        </p:tgtEl>
                                        <p:attrNameLst>
                                          <p:attrName>style.visibility</p:attrName>
                                        </p:attrNameLst>
                                      </p:cBhvr>
                                      <p:to>
                                        <p:strVal val="visible"/>
                                      </p:to>
                                    </p:set>
                                    <p:animEffect transition="in" filter="fade">
                                      <p:cBhvr>
                                        <p:cTn id="21" dur="500"/>
                                        <p:tgtEl>
                                          <p:spTgt spid="27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6"/>
                                        </p:tgtEl>
                                        <p:attrNameLst>
                                          <p:attrName>style.visibility</p:attrName>
                                        </p:attrNameLst>
                                      </p:cBhvr>
                                      <p:to>
                                        <p:strVal val="visible"/>
                                      </p:to>
                                    </p:set>
                                    <p:animEffect transition="in" filter="fade">
                                      <p:cBhvr>
                                        <p:cTn id="29" dur="500"/>
                                        <p:tgtEl>
                                          <p:spTgt spid="27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3"/>
                                        </p:tgtEl>
                                        <p:attrNameLst>
                                          <p:attrName>style.visibility</p:attrName>
                                        </p:attrNameLst>
                                      </p:cBhvr>
                                      <p:to>
                                        <p:strVal val="visible"/>
                                      </p:to>
                                    </p:set>
                                    <p:animEffect transition="in" filter="fade">
                                      <p:cBhvr>
                                        <p:cTn id="37" dur="500"/>
                                        <p:tgtEl>
                                          <p:spTgt spid="27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2"/>
                                        </p:tgtEl>
                                        <p:attrNameLst>
                                          <p:attrName>style.visibility</p:attrName>
                                        </p:attrNameLst>
                                      </p:cBhvr>
                                      <p:to>
                                        <p:strVal val="visible"/>
                                      </p:to>
                                    </p:set>
                                    <p:animEffect transition="in" filter="fade">
                                      <p:cBhvr>
                                        <p:cTn id="45" dur="500"/>
                                        <p:tgtEl>
                                          <p:spTgt spid="27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1"/>
                                        </p:tgtEl>
                                        <p:attrNameLst>
                                          <p:attrName>style.visibility</p:attrName>
                                        </p:attrNameLst>
                                      </p:cBhvr>
                                      <p:to>
                                        <p:strVal val="visible"/>
                                      </p:to>
                                    </p:set>
                                    <p:animEffect transition="in" filter="fade">
                                      <p:cBhvr>
                                        <p:cTn id="53"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p:bldP spid="272" grpId="0"/>
      <p:bldP spid="273" grpId="0"/>
      <p:bldP spid="274" grpId="0"/>
      <p:bldP spid="275" grpId="0"/>
      <p:bldP spid="276" grpId="0"/>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168" y="135217"/>
            <a:ext cx="8229600" cy="889715"/>
          </a:xfrm>
        </p:spPr>
        <p:txBody>
          <a:bodyPr>
            <a:normAutofit/>
          </a:bodyPr>
          <a:lstStyle/>
          <a:p>
            <a:pPr algn="ctr"/>
            <a:r>
              <a:rPr lang="en-US" sz="2000" dirty="0" smtClean="0"/>
              <a:t>MIGRATION OF THE TOP 10 S&amp;P COMPONENTS</a:t>
            </a: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4360" y="1769830"/>
            <a:ext cx="653877" cy="26406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742" y="2093663"/>
            <a:ext cx="565475" cy="33491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31" y="2433787"/>
            <a:ext cx="467532" cy="46753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360" y="2977949"/>
            <a:ext cx="565476" cy="37517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385" y="3443549"/>
            <a:ext cx="469883" cy="58937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0057" y="4187129"/>
            <a:ext cx="455209" cy="455209"/>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4909" y="4769950"/>
            <a:ext cx="751820" cy="187955"/>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8764" y="5063604"/>
            <a:ext cx="704109" cy="258387"/>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7328" y="5411808"/>
            <a:ext cx="538180" cy="359331"/>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7328" y="5888937"/>
            <a:ext cx="572757" cy="593023"/>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9776" y="1645739"/>
            <a:ext cx="474924" cy="474924"/>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381" y="2152057"/>
            <a:ext cx="501188" cy="29683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2986" y="2454609"/>
            <a:ext cx="469883" cy="589379"/>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17377" y="3101597"/>
            <a:ext cx="1024932" cy="386546"/>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76277" y="3595903"/>
            <a:ext cx="1215051" cy="284670"/>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34896" y="3888446"/>
            <a:ext cx="646061" cy="608329"/>
          </a:xfrm>
          <a:prstGeom prst="rect">
            <a:avLst/>
          </a:prstGeom>
        </p:spPr>
      </p:pic>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559744" y="4559431"/>
            <a:ext cx="621213" cy="465910"/>
          </a:xfrm>
          <a:prstGeom prst="rect">
            <a:avLst/>
          </a:prstGeom>
        </p:spPr>
      </p:pic>
      <p:pic>
        <p:nvPicPr>
          <p:cNvPr id="24" name="Picture 2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76277" y="5083556"/>
            <a:ext cx="1143000" cy="361950"/>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2986" y="5412082"/>
            <a:ext cx="565476" cy="476855"/>
          </a:xfrm>
          <a:prstGeom prst="rect">
            <a:avLst/>
          </a:prstGeom>
        </p:spPr>
      </p:pic>
      <p:pic>
        <p:nvPicPr>
          <p:cNvPr id="25" name="Picture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74608" y="6022478"/>
            <a:ext cx="613854" cy="325940"/>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072" y="1686786"/>
            <a:ext cx="467532" cy="467532"/>
          </a:xfrm>
          <a:prstGeom prst="rect">
            <a:avLst/>
          </a:prstGeom>
        </p:spPr>
      </p:pic>
      <p:pic>
        <p:nvPicPr>
          <p:cNvPr id="27" name="Picture 2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813723" y="2242078"/>
            <a:ext cx="1162957" cy="262075"/>
          </a:xfrm>
          <a:prstGeom prst="rect">
            <a:avLst/>
          </a:prstGeom>
        </p:spPr>
      </p:pic>
      <p:pic>
        <p:nvPicPr>
          <p:cNvPr id="29" name="Picture 2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815030" y="2664898"/>
            <a:ext cx="1177616" cy="291020"/>
          </a:xfrm>
          <a:prstGeom prst="rect">
            <a:avLst/>
          </a:prstGeom>
        </p:spPr>
      </p:pic>
      <p:pic>
        <p:nvPicPr>
          <p:cNvPr id="30" name="Picture 2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116888" y="3095051"/>
            <a:ext cx="642372" cy="381068"/>
          </a:xfrm>
          <a:prstGeom prst="rect">
            <a:avLst/>
          </a:prstGeom>
        </p:spPr>
      </p:pic>
      <p:pic>
        <p:nvPicPr>
          <p:cNvPr id="31" name="Picture 3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98265" y="3575606"/>
            <a:ext cx="731520" cy="210312"/>
          </a:xfrm>
          <a:prstGeom prst="rect">
            <a:avLst/>
          </a:prstGeom>
        </p:spPr>
      </p:pic>
      <p:pic>
        <p:nvPicPr>
          <p:cNvPr id="34" name="Picture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80848" y="3901760"/>
            <a:ext cx="1215051" cy="284670"/>
          </a:xfrm>
          <a:prstGeom prst="rect">
            <a:avLst/>
          </a:prstGeom>
        </p:spPr>
      </p:pic>
      <p:pic>
        <p:nvPicPr>
          <p:cNvPr id="2048" name="Picture 2047"/>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143529" y="4300095"/>
            <a:ext cx="622991" cy="410136"/>
          </a:xfrm>
          <a:prstGeom prst="rect">
            <a:avLst/>
          </a:prstGeom>
        </p:spPr>
      </p:pic>
      <p:pic>
        <p:nvPicPr>
          <p:cNvPr id="2049" name="Picture 204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170072" y="4863797"/>
            <a:ext cx="652272" cy="323088"/>
          </a:xfrm>
          <a:prstGeom prst="rect">
            <a:avLst/>
          </a:prstGeom>
        </p:spPr>
      </p:pic>
      <p:pic>
        <p:nvPicPr>
          <p:cNvPr id="2051" name="Picture 205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156520" y="5357707"/>
            <a:ext cx="640993" cy="340642"/>
          </a:xfrm>
          <a:prstGeom prst="rect">
            <a:avLst/>
          </a:prstGeom>
        </p:spPr>
      </p:pic>
      <p:pic>
        <p:nvPicPr>
          <p:cNvPr id="39"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5002" y="5942450"/>
            <a:ext cx="653877" cy="264065"/>
          </a:xfrm>
          <a:prstGeom prst="rect">
            <a:avLst/>
          </a:prstGeom>
        </p:spPr>
      </p:pic>
      <p:pic>
        <p:nvPicPr>
          <p:cNvPr id="2052" name="Picture 205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833170" y="1730597"/>
            <a:ext cx="431192" cy="477186"/>
          </a:xfrm>
          <a:prstGeom prst="rect">
            <a:avLst/>
          </a:prstGeom>
        </p:spPr>
      </p:pic>
      <p:pic>
        <p:nvPicPr>
          <p:cNvPr id="41" name="Picture 4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565636" y="2273169"/>
            <a:ext cx="1118289" cy="276359"/>
          </a:xfrm>
          <a:prstGeom prst="rect">
            <a:avLst/>
          </a:prstGeom>
        </p:spPr>
      </p:pic>
      <p:pic>
        <p:nvPicPr>
          <p:cNvPr id="2053" name="Picture 205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560478" y="3424153"/>
            <a:ext cx="23043" cy="9693"/>
          </a:xfrm>
          <a:prstGeom prst="rect">
            <a:avLst/>
          </a:prstGeom>
        </p:spPr>
      </p:pic>
      <p:pic>
        <p:nvPicPr>
          <p:cNvPr id="2054" name="Picture 205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668777" y="2564477"/>
            <a:ext cx="837973" cy="352492"/>
          </a:xfrm>
          <a:prstGeom prst="rect">
            <a:avLst/>
          </a:prstGeom>
        </p:spPr>
      </p:pic>
      <p:pic>
        <p:nvPicPr>
          <p:cNvPr id="44" name="Picture 4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71353" y="2977949"/>
            <a:ext cx="1162957" cy="262075"/>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5000" y="3353120"/>
            <a:ext cx="467532" cy="467532"/>
          </a:xfrm>
          <a:prstGeom prst="rect">
            <a:avLst/>
          </a:prstGeom>
        </p:spPr>
      </p:pic>
      <p:pic>
        <p:nvPicPr>
          <p:cNvPr id="2055" name="Picture 205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5473448" y="3929155"/>
            <a:ext cx="1268759" cy="234720"/>
          </a:xfrm>
          <a:prstGeom prst="rect">
            <a:avLst/>
          </a:prstGeom>
        </p:spPr>
      </p:pic>
      <p:pic>
        <p:nvPicPr>
          <p:cNvPr id="2056" name="Picture 205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878494" y="4268291"/>
            <a:ext cx="418541" cy="392164"/>
          </a:xfrm>
          <a:prstGeom prst="rect">
            <a:avLst/>
          </a:prstGeom>
        </p:spPr>
      </p:pic>
      <p:pic>
        <p:nvPicPr>
          <p:cNvPr id="48" name="Picture 4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740014" y="4836264"/>
            <a:ext cx="695503" cy="323470"/>
          </a:xfrm>
          <a:prstGeom prst="rect">
            <a:avLst/>
          </a:prstGeom>
        </p:spPr>
      </p:pic>
      <p:pic>
        <p:nvPicPr>
          <p:cNvPr id="2057" name="Picture 205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51478" y="5297928"/>
            <a:ext cx="1072575" cy="268144"/>
          </a:xfrm>
          <a:prstGeom prst="rect">
            <a:avLst/>
          </a:prstGeom>
        </p:spPr>
      </p:pic>
      <p:pic>
        <p:nvPicPr>
          <p:cNvPr id="2058" name="Picture 205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5768172" y="5753327"/>
            <a:ext cx="639187" cy="538302"/>
          </a:xfrm>
          <a:prstGeom prst="rect">
            <a:avLst/>
          </a:prstGeom>
        </p:spPr>
      </p:pic>
      <p:pic>
        <p:nvPicPr>
          <p:cNvPr id="51" name="Picture 5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524099" y="1730597"/>
            <a:ext cx="431192" cy="477186"/>
          </a:xfrm>
          <a:prstGeom prst="rect">
            <a:avLst/>
          </a:prstGeom>
        </p:spPr>
      </p:pic>
      <p:pic>
        <p:nvPicPr>
          <p:cNvPr id="52" name="Picture 5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158217" y="2365878"/>
            <a:ext cx="1162957" cy="262075"/>
          </a:xfrm>
          <a:prstGeom prst="rect">
            <a:avLst/>
          </a:prstGeom>
        </p:spPr>
      </p:pic>
      <p:pic>
        <p:nvPicPr>
          <p:cNvPr id="53" name="Picture 5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218834" y="2771459"/>
            <a:ext cx="1177616" cy="291020"/>
          </a:xfrm>
          <a:prstGeom prst="rect">
            <a:avLst/>
          </a:prstGeom>
        </p:spPr>
      </p:pic>
      <p:pic>
        <p:nvPicPr>
          <p:cNvPr id="2059" name="Picture 205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7347809" y="3088655"/>
            <a:ext cx="783772" cy="387464"/>
          </a:xfrm>
          <a:prstGeom prst="rect">
            <a:avLst/>
          </a:prstGeom>
        </p:spPr>
      </p:pic>
      <p:pic>
        <p:nvPicPr>
          <p:cNvPr id="2061" name="Picture 2060"/>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253325" y="3520886"/>
            <a:ext cx="1159207" cy="434704"/>
          </a:xfrm>
          <a:prstGeom prst="rect">
            <a:avLst/>
          </a:prstGeom>
        </p:spPr>
      </p:pic>
      <p:pic>
        <p:nvPicPr>
          <p:cNvPr id="57" name="Picture 56"/>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198550" y="4002271"/>
            <a:ext cx="1268759" cy="234720"/>
          </a:xfrm>
          <a:prstGeom prst="rect">
            <a:avLst/>
          </a:prstGeom>
        </p:spPr>
      </p:pic>
      <p:pic>
        <p:nvPicPr>
          <p:cNvPr id="2062" name="Picture 2061"/>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318169" y="4481241"/>
            <a:ext cx="1032933" cy="358428"/>
          </a:xfrm>
          <a:prstGeom prst="rect">
            <a:avLst/>
          </a:prstGeom>
        </p:spPr>
      </p:pic>
      <p:pic>
        <p:nvPicPr>
          <p:cNvPr id="59" name="Picture 58"/>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292507" y="4898041"/>
            <a:ext cx="1072575" cy="268144"/>
          </a:xfrm>
          <a:prstGeom prst="rect">
            <a:avLst/>
          </a:prstGeom>
        </p:spPr>
      </p:pic>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23368">
            <a:off x="7595029" y="5279449"/>
            <a:ext cx="467532" cy="467532"/>
          </a:xfrm>
          <a:prstGeom prst="rect">
            <a:avLst/>
          </a:prstGeom>
        </p:spPr>
      </p:pic>
      <p:pic>
        <p:nvPicPr>
          <p:cNvPr id="61" name="Picture 6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6836" y="5785504"/>
            <a:ext cx="469883" cy="589379"/>
          </a:xfrm>
          <a:prstGeom prst="rect">
            <a:avLst/>
          </a:prstGeom>
        </p:spPr>
      </p:pic>
      <p:sp>
        <p:nvSpPr>
          <p:cNvPr id="2065" name="TextBox 2064"/>
          <p:cNvSpPr txBox="1"/>
          <p:nvPr/>
        </p:nvSpPr>
        <p:spPr>
          <a:xfrm>
            <a:off x="831188" y="1221945"/>
            <a:ext cx="751820" cy="369332"/>
          </a:xfrm>
          <a:prstGeom prst="rect">
            <a:avLst/>
          </a:prstGeom>
          <a:noFill/>
          <a:ln>
            <a:solidFill>
              <a:srgbClr val="2B9373"/>
            </a:solidFill>
          </a:ln>
        </p:spPr>
        <p:txBody>
          <a:bodyPr wrap="square" rtlCol="0">
            <a:spAutoFit/>
          </a:bodyPr>
          <a:lstStyle/>
          <a:p>
            <a:pPr algn="ctr"/>
            <a:r>
              <a:rPr lang="en-US" dirty="0" smtClean="0"/>
              <a:t>1983</a:t>
            </a:r>
            <a:endParaRPr lang="en-US" dirty="0"/>
          </a:p>
        </p:txBody>
      </p:sp>
      <p:sp>
        <p:nvSpPr>
          <p:cNvPr id="65" name="TextBox 64"/>
          <p:cNvSpPr txBox="1"/>
          <p:nvPr/>
        </p:nvSpPr>
        <p:spPr>
          <a:xfrm>
            <a:off x="2426643" y="1221945"/>
            <a:ext cx="751820" cy="369332"/>
          </a:xfrm>
          <a:prstGeom prst="rect">
            <a:avLst/>
          </a:prstGeom>
          <a:noFill/>
          <a:ln>
            <a:solidFill>
              <a:srgbClr val="2B9373"/>
            </a:solidFill>
          </a:ln>
        </p:spPr>
        <p:txBody>
          <a:bodyPr wrap="square" rtlCol="0">
            <a:spAutoFit/>
          </a:bodyPr>
          <a:lstStyle/>
          <a:p>
            <a:pPr algn="ctr"/>
            <a:r>
              <a:rPr lang="en-US" dirty="0" smtClean="0"/>
              <a:t>1993</a:t>
            </a:r>
            <a:endParaRPr lang="en-US" dirty="0"/>
          </a:p>
        </p:txBody>
      </p:sp>
      <p:sp>
        <p:nvSpPr>
          <p:cNvPr id="66" name="TextBox 65"/>
          <p:cNvSpPr txBox="1"/>
          <p:nvPr/>
        </p:nvSpPr>
        <p:spPr>
          <a:xfrm>
            <a:off x="4019291" y="1221945"/>
            <a:ext cx="751820" cy="369332"/>
          </a:xfrm>
          <a:prstGeom prst="rect">
            <a:avLst/>
          </a:prstGeom>
          <a:noFill/>
          <a:ln>
            <a:solidFill>
              <a:srgbClr val="2B9373"/>
            </a:solidFill>
          </a:ln>
        </p:spPr>
        <p:txBody>
          <a:bodyPr wrap="square" rtlCol="0">
            <a:spAutoFit/>
          </a:bodyPr>
          <a:lstStyle/>
          <a:p>
            <a:pPr algn="ctr"/>
            <a:r>
              <a:rPr lang="en-US" dirty="0" smtClean="0"/>
              <a:t>2003</a:t>
            </a:r>
            <a:endParaRPr lang="en-US" dirty="0"/>
          </a:p>
        </p:txBody>
      </p:sp>
      <p:sp>
        <p:nvSpPr>
          <p:cNvPr id="67" name="TextBox 66"/>
          <p:cNvSpPr txBox="1"/>
          <p:nvPr/>
        </p:nvSpPr>
        <p:spPr>
          <a:xfrm>
            <a:off x="5711856" y="1221945"/>
            <a:ext cx="751820" cy="369332"/>
          </a:xfrm>
          <a:prstGeom prst="rect">
            <a:avLst/>
          </a:prstGeom>
          <a:noFill/>
          <a:ln>
            <a:solidFill>
              <a:srgbClr val="2B9373"/>
            </a:solidFill>
          </a:ln>
        </p:spPr>
        <p:txBody>
          <a:bodyPr wrap="square" rtlCol="0">
            <a:spAutoFit/>
          </a:bodyPr>
          <a:lstStyle/>
          <a:p>
            <a:pPr algn="ctr"/>
            <a:r>
              <a:rPr lang="en-US" dirty="0" smtClean="0"/>
              <a:t>2013</a:t>
            </a:r>
            <a:endParaRPr lang="en-US" dirty="0"/>
          </a:p>
        </p:txBody>
      </p:sp>
      <p:sp>
        <p:nvSpPr>
          <p:cNvPr id="68" name="TextBox 67"/>
          <p:cNvSpPr txBox="1"/>
          <p:nvPr/>
        </p:nvSpPr>
        <p:spPr>
          <a:xfrm>
            <a:off x="7386384" y="1242534"/>
            <a:ext cx="751820" cy="369332"/>
          </a:xfrm>
          <a:prstGeom prst="rect">
            <a:avLst/>
          </a:prstGeom>
          <a:noFill/>
          <a:ln>
            <a:solidFill>
              <a:srgbClr val="2B9373"/>
            </a:solidFill>
          </a:ln>
        </p:spPr>
        <p:txBody>
          <a:bodyPr wrap="square" rtlCol="0">
            <a:spAutoFit/>
          </a:bodyPr>
          <a:lstStyle/>
          <a:p>
            <a:pPr algn="ctr"/>
            <a:r>
              <a:rPr lang="en-US" dirty="0" smtClean="0"/>
              <a:t>2017</a:t>
            </a:r>
            <a:endParaRPr lang="en-US" dirty="0"/>
          </a:p>
        </p:txBody>
      </p:sp>
    </p:spTree>
    <p:extLst>
      <p:ext uri="{BB962C8B-B14F-4D97-AF65-F5344CB8AC3E}">
        <p14:creationId xmlns:p14="http://schemas.microsoft.com/office/powerpoint/2010/main" val="1097658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 only just begun the age of disruption!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6625" y="1898050"/>
            <a:ext cx="1442348" cy="97578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6391" y="1881828"/>
            <a:ext cx="1165608" cy="10221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4997" y="1842414"/>
            <a:ext cx="1100975" cy="110097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2831" y="1733132"/>
            <a:ext cx="1271011" cy="160655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5997" y="3480367"/>
            <a:ext cx="1679144" cy="88061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6778" y="3354409"/>
            <a:ext cx="1211507" cy="121150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69810" y="3545681"/>
            <a:ext cx="1551347" cy="749989"/>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93916" y="3475177"/>
            <a:ext cx="1792884" cy="870404"/>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2312" y="4883027"/>
            <a:ext cx="1409700" cy="1171575"/>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60478" y="3424153"/>
            <a:ext cx="23043" cy="9693"/>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70188" y="4883027"/>
            <a:ext cx="1999622" cy="1051975"/>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18973" y="5075187"/>
            <a:ext cx="1853021" cy="677065"/>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24177" y="5075187"/>
            <a:ext cx="1597687" cy="554398"/>
          </a:xfrm>
          <a:prstGeom prst="rect">
            <a:avLst/>
          </a:prstGeom>
        </p:spPr>
      </p:pic>
    </p:spTree>
    <p:extLst>
      <p:ext uri="{BB962C8B-B14F-4D97-AF65-F5344CB8AC3E}">
        <p14:creationId xmlns:p14="http://schemas.microsoft.com/office/powerpoint/2010/main" val="564469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255335107"/>
              </p:ext>
            </p:extLst>
          </p:nvPr>
        </p:nvGraphicFramePr>
        <p:xfrm>
          <a:off x="990600" y="533400"/>
          <a:ext cx="75438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4644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10171124"/>
              </p:ext>
            </p:extLst>
          </p:nvPr>
        </p:nvGraphicFramePr>
        <p:xfrm>
          <a:off x="762000" y="1295400"/>
          <a:ext cx="4724400" cy="406400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Arrow Connector 8"/>
          <p:cNvCxnSpPr/>
          <p:nvPr/>
        </p:nvCxnSpPr>
        <p:spPr>
          <a:xfrm flipV="1">
            <a:off x="7086600" y="2286000"/>
            <a:ext cx="0" cy="609600"/>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49686" y="2895600"/>
            <a:ext cx="3276600" cy="1200329"/>
          </a:xfrm>
          <a:prstGeom prst="rect">
            <a:avLst/>
          </a:prstGeom>
          <a:noFill/>
        </p:spPr>
        <p:txBody>
          <a:bodyPr wrap="square" rtlCol="0">
            <a:spAutoFit/>
          </a:bodyPr>
          <a:lstStyle/>
          <a:p>
            <a:r>
              <a:rPr lang="en-US" dirty="0" smtClean="0">
                <a:solidFill>
                  <a:schemeClr val="accent6"/>
                </a:solidFill>
              </a:rPr>
              <a:t>Every 10% Growth in Utilization Rate is Worth and Estimated $40 to $50 Million in Increased Wages for MSA</a:t>
            </a:r>
            <a:endParaRPr lang="en-US" dirty="0">
              <a:solidFill>
                <a:schemeClr val="accent6"/>
              </a:solidFill>
            </a:endParaRPr>
          </a:p>
        </p:txBody>
      </p:sp>
    </p:spTree>
    <p:extLst>
      <p:ext uri="{BB962C8B-B14F-4D97-AF65-F5344CB8AC3E}">
        <p14:creationId xmlns:p14="http://schemas.microsoft.com/office/powerpoint/2010/main" val="3811434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Primary employers provide multiplier in additional jobs</a:t>
            </a:r>
            <a:endParaRPr lang="en-US" sz="2400"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6880" y="3236612"/>
            <a:ext cx="2637375" cy="1753962"/>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007" y="2082166"/>
            <a:ext cx="1929799" cy="1517524"/>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289" y="2082166"/>
            <a:ext cx="1929801" cy="142329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1876" y="5298615"/>
            <a:ext cx="1909705" cy="1428535"/>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288" y="4278929"/>
            <a:ext cx="1929801" cy="142329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2007" y="4404312"/>
            <a:ext cx="1929801" cy="1428535"/>
          </a:xfrm>
          <a:prstGeom prst="rect">
            <a:avLst/>
          </a:prstGeom>
        </p:spPr>
      </p:pic>
    </p:spTree>
    <p:extLst>
      <p:ext uri="{BB962C8B-B14F-4D97-AF65-F5344CB8AC3E}">
        <p14:creationId xmlns:p14="http://schemas.microsoft.com/office/powerpoint/2010/main" val="3018727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8472</TotalTime>
  <Words>534</Words>
  <Application>Microsoft Office PowerPoint</Application>
  <PresentationFormat>On-screen Show (4:3)</PresentationFormat>
  <Paragraphs>117</Paragraphs>
  <Slides>13</Slides>
  <Notes>1</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1_Custom Design</vt:lpstr>
      <vt:lpstr>Custom Design</vt:lpstr>
      <vt:lpstr>3_Custom Design</vt:lpstr>
      <vt:lpstr>Visit WWW.NORTHERNCOLORADO.COM</vt:lpstr>
      <vt:lpstr> NORTHERN COLORADO ECONOMIC ALLIANCE    </vt:lpstr>
      <vt:lpstr>NCEA Mission   </vt:lpstr>
      <vt:lpstr>PowerPoint Presentation</vt:lpstr>
      <vt:lpstr>MIGRATION OF THE TOP 10 S&amp;P COMPONENTS</vt:lpstr>
      <vt:lpstr>We only just begun the age of disruption!</vt:lpstr>
      <vt:lpstr>PowerPoint Presentation</vt:lpstr>
      <vt:lpstr>PowerPoint Presentation</vt:lpstr>
      <vt:lpstr>Primary employers provide multiplier in additional jobs</vt:lpstr>
      <vt:lpstr>PowerPoint Presentation</vt:lpstr>
      <vt:lpstr> DIVERSITY OF INDUSTRY CLUSTERS IN REGION</vt:lpstr>
      <vt:lpstr>Barriers To Primary Industry Growth</vt:lpstr>
      <vt:lpstr>NCEA BOARD OF DIRECTORS </vt:lpstr>
    </vt:vector>
  </TitlesOfParts>
  <Company>asset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priscilla blanchot</dc:creator>
  <cp:lastModifiedBy>Cathy Shull</cp:lastModifiedBy>
  <cp:revision>54</cp:revision>
  <dcterms:created xsi:type="dcterms:W3CDTF">2016-05-12T06:57:58Z</dcterms:created>
  <dcterms:modified xsi:type="dcterms:W3CDTF">2017-10-18T21:16:22Z</dcterms:modified>
</cp:coreProperties>
</file>