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11"/>
  </p:notesMasterIdLst>
  <p:sldIdLst>
    <p:sldId id="256" r:id="rId2"/>
    <p:sldId id="257" r:id="rId3"/>
    <p:sldId id="264" r:id="rId4"/>
    <p:sldId id="258" r:id="rId5"/>
    <p:sldId id="259" r:id="rId6"/>
    <p:sldId id="260" r:id="rId7"/>
    <p:sldId id="261" r:id="rId8"/>
    <p:sldId id="262" r:id="rId9"/>
    <p:sldId id="263" r:id="rId10"/>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Trebuchet MS" panose="020B0603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JM"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243840" lvl="0" indent="0" algn="l" rtl="0">
              <a:lnSpc>
                <a:spcPct val="115000"/>
              </a:lnSpc>
              <a:spcBef>
                <a:spcPts val="792"/>
              </a:spcBef>
              <a:spcAft>
                <a:spcPts val="0"/>
              </a:spcAft>
              <a:buClr>
                <a:schemeClr val="dk1"/>
              </a:buClr>
              <a:buSzPts val="1100"/>
              <a:buFont typeface="Arial"/>
              <a:buNone/>
            </a:pPr>
            <a:r>
              <a:rPr lang="en-JM" b="1">
                <a:latin typeface="Arial"/>
                <a:ea typeface="Arial"/>
                <a:cs typeface="Arial"/>
                <a:sym typeface="Arial"/>
              </a:rPr>
              <a:t>Thomas Hartman, Ph.D.</a:t>
            </a:r>
            <a:r>
              <a:rPr lang="en-JM">
                <a:latin typeface="Arial"/>
                <a:ea typeface="Arial"/>
                <a:cs typeface="Arial"/>
                <a:sym typeface="Arial"/>
              </a:rPr>
              <a:t>, Colorado Workforce Development Council, Denver, CO </a:t>
            </a:r>
            <a:endParaRPr>
              <a:latin typeface="Arial"/>
              <a:ea typeface="Arial"/>
              <a:cs typeface="Arial"/>
              <a:sym typeface="Arial"/>
            </a:endParaRPr>
          </a:p>
          <a:p>
            <a:pPr marL="0" marR="243840" lvl="0" indent="0" algn="l" rtl="0">
              <a:lnSpc>
                <a:spcPct val="115000"/>
              </a:lnSpc>
              <a:spcBef>
                <a:spcPts val="792"/>
              </a:spcBef>
              <a:spcAft>
                <a:spcPts val="0"/>
              </a:spcAft>
              <a:buClr>
                <a:schemeClr val="dk1"/>
              </a:buClr>
              <a:buSzPts val="1100"/>
              <a:buFont typeface="Arial"/>
              <a:buNone/>
            </a:pPr>
            <a:r>
              <a:rPr lang="en-JM">
                <a:latin typeface="Arial"/>
                <a:ea typeface="Arial"/>
                <a:cs typeface="Arial"/>
                <a:sym typeface="Arial"/>
              </a:rPr>
              <a:t>As an undergraduate I studied psychology, as a graduate student I studied counseling and education. I had many behavioral health jobs throughout my academic pursuits, including peer counselor, served children with disabilities, agency counselor, facilitated parents groups, served clients with domestic violence issues, career counseling, college support programs, and now as a Talent Development Consultant. </a:t>
            </a:r>
            <a:endParaRPr>
              <a:latin typeface="Arial"/>
              <a:ea typeface="Arial"/>
              <a:cs typeface="Arial"/>
              <a:sym typeface="Arial"/>
            </a:endParaRPr>
          </a:p>
          <a:p>
            <a:pPr marL="0" marR="243840" lvl="0" indent="0" algn="l" rtl="0">
              <a:lnSpc>
                <a:spcPct val="115000"/>
              </a:lnSpc>
              <a:spcBef>
                <a:spcPts val="792"/>
              </a:spcBef>
              <a:spcAft>
                <a:spcPts val="0"/>
              </a:spcAft>
              <a:buClr>
                <a:schemeClr val="dk1"/>
              </a:buClr>
              <a:buSzPts val="1100"/>
              <a:buFont typeface="Arial"/>
              <a:buNone/>
            </a:pPr>
            <a:endParaRPr sz="1104">
              <a:latin typeface="Arial"/>
              <a:ea typeface="Arial"/>
              <a:cs typeface="Arial"/>
              <a:sym typeface="Arial"/>
            </a:endParaRPr>
          </a:p>
          <a:p>
            <a:pPr marL="0" marR="243840" lvl="0" indent="0" algn="l" rtl="0">
              <a:lnSpc>
                <a:spcPct val="115000"/>
              </a:lnSpc>
              <a:spcBef>
                <a:spcPts val="792"/>
              </a:spcBef>
              <a:spcAft>
                <a:spcPts val="0"/>
              </a:spcAft>
              <a:buClr>
                <a:schemeClr val="dk1"/>
              </a:buClr>
              <a:buSzPts val="1100"/>
              <a:buFont typeface="Arial"/>
              <a:buNone/>
            </a:pPr>
            <a:endParaRPr sz="1104" b="1">
              <a:latin typeface="Arial"/>
              <a:ea typeface="Arial"/>
              <a:cs typeface="Arial"/>
              <a:sym typeface="Arial"/>
            </a:endParaRPr>
          </a:p>
        </p:txBody>
      </p:sp>
      <p:sp>
        <p:nvSpPr>
          <p:cNvPr id="76" name="Google Shape;76;p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JM"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12096e937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812096e937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100">
              <a:solidFill>
                <a:srgbClr val="434343"/>
              </a:solidFill>
              <a:latin typeface="Open Sans"/>
              <a:ea typeface="Open Sans"/>
              <a:cs typeface="Open Sans"/>
              <a:sym typeface="Open Sans"/>
            </a:endParaRPr>
          </a:p>
        </p:txBody>
      </p:sp>
      <p:sp>
        <p:nvSpPr>
          <p:cNvPr id="85" name="Google Shape;85;g812096e937_1_1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JM"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12096e937_1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812096e937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100">
              <a:solidFill>
                <a:srgbClr val="434343"/>
              </a:solidFill>
              <a:latin typeface="Open Sans"/>
              <a:ea typeface="Open Sans"/>
              <a:cs typeface="Open Sans"/>
              <a:sym typeface="Open Sans"/>
            </a:endParaRPr>
          </a:p>
        </p:txBody>
      </p:sp>
      <p:sp>
        <p:nvSpPr>
          <p:cNvPr id="85" name="Google Shape;85;g812096e937_1_1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JM"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1645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12e3888cc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812e3888cc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JM" sz="1100">
                <a:solidFill>
                  <a:srgbClr val="434343"/>
                </a:solidFill>
                <a:latin typeface="Open Sans"/>
                <a:ea typeface="Open Sans"/>
                <a:cs typeface="Open Sans"/>
                <a:sym typeface="Open Sans"/>
              </a:rPr>
              <a:t>To start to identify critical occupations, we identify key growth industries and the top jobs in those industries utilizing our annual Talent Pipeline Report. </a:t>
            </a:r>
            <a:endParaRPr sz="1100">
              <a:solidFill>
                <a:srgbClr val="434343"/>
              </a:solidFill>
              <a:latin typeface="Open Sans"/>
              <a:ea typeface="Open Sans"/>
              <a:cs typeface="Open Sans"/>
              <a:sym typeface="Open Sans"/>
            </a:endParaRPr>
          </a:p>
        </p:txBody>
      </p:sp>
      <p:sp>
        <p:nvSpPr>
          <p:cNvPr id="94" name="Google Shape;94;g812e3888cc_3_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JM"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JM" sz="1100">
                <a:solidFill>
                  <a:srgbClr val="434343"/>
                </a:solidFill>
                <a:latin typeface="Open Sans"/>
                <a:ea typeface="Open Sans"/>
                <a:cs typeface="Open Sans"/>
                <a:sym typeface="Open Sans"/>
              </a:rPr>
              <a:t>The Talent Pipeline Report uses labor-market projections from the Colorado Department of Labor and Employment (CDLE) Office of Labor Market Information to identify top jobs in key industries. </a:t>
            </a:r>
            <a:endParaRPr sz="1100">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Calibri"/>
              <a:buNone/>
            </a:pPr>
            <a:r>
              <a:rPr lang="en-JM" sz="1100">
                <a:solidFill>
                  <a:srgbClr val="434343"/>
                </a:solidFill>
                <a:latin typeface="Open Sans"/>
                <a:ea typeface="Open Sans"/>
                <a:cs typeface="Open Sans"/>
                <a:sym typeface="Open Sans"/>
              </a:rPr>
              <a:t>Top Jobs are those that meet three criteria: 1. Projected high annual openings (&gt;40) 2. Above-average growth rates (&gt;2.05% per year) 3. A good wage </a:t>
            </a:r>
            <a:endParaRPr sz="1100">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Calibri"/>
              <a:buNone/>
            </a:pPr>
            <a:endParaRPr sz="1100">
              <a:solidFill>
                <a:srgbClr val="434343"/>
              </a:solidFill>
              <a:latin typeface="Open Sans"/>
              <a:ea typeface="Open Sans"/>
              <a:cs typeface="Open Sans"/>
              <a:sym typeface="Open Sans"/>
            </a:endParaRPr>
          </a:p>
        </p:txBody>
      </p:sp>
      <p:sp>
        <p:nvSpPr>
          <p:cNvPr id="104" name="Google Shape;104;p1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JM"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JM" sz="1200"/>
              <a:t>A Career Pathway Map is an actual picture or map that tells job seekers what skills they need to attain jobs within the industry and where they can build those skills and credentials.  (Here is an example of a map we used to build the career pathway maps in Careers in Colorado).</a:t>
            </a:r>
            <a:endParaRPr sz="1200"/>
          </a:p>
          <a:p>
            <a:pPr marL="0" marR="0" lvl="0" indent="0" algn="l" rtl="0">
              <a:lnSpc>
                <a:spcPct val="100000"/>
              </a:lnSpc>
              <a:spcBef>
                <a:spcPts val="0"/>
              </a:spcBef>
              <a:spcAft>
                <a:spcPts val="0"/>
              </a:spcAft>
              <a:buClr>
                <a:schemeClr val="dk1"/>
              </a:buClr>
              <a:buSzPts val="1400"/>
              <a:buFont typeface="Calibri"/>
              <a:buNone/>
            </a:pPr>
            <a:endParaRPr sz="1200"/>
          </a:p>
          <a:p>
            <a:pPr marL="0" marR="0" lvl="0" indent="0" algn="l" rtl="0">
              <a:lnSpc>
                <a:spcPct val="100000"/>
              </a:lnSpc>
              <a:spcBef>
                <a:spcPts val="0"/>
              </a:spcBef>
              <a:spcAft>
                <a:spcPts val="0"/>
              </a:spcAft>
              <a:buClr>
                <a:schemeClr val="dk1"/>
              </a:buClr>
              <a:buSzPts val="1400"/>
              <a:buFont typeface="Calibri"/>
              <a:buNone/>
            </a:pPr>
            <a:r>
              <a:rPr lang="en-JM" sz="1200" u="sng"/>
              <a:t>The purpose of your career pathway map is:</a:t>
            </a:r>
            <a:endParaRPr sz="1200" u="sng"/>
          </a:p>
          <a:p>
            <a:pPr marL="0" marR="0" lvl="0" indent="0" algn="l" rtl="0">
              <a:lnSpc>
                <a:spcPct val="100000"/>
              </a:lnSpc>
              <a:spcBef>
                <a:spcPts val="0"/>
              </a:spcBef>
              <a:spcAft>
                <a:spcPts val="0"/>
              </a:spcAft>
              <a:buClr>
                <a:schemeClr val="dk1"/>
              </a:buClr>
              <a:buSzPts val="1400"/>
              <a:buFont typeface="Calibri"/>
              <a:buNone/>
            </a:pPr>
            <a:r>
              <a:rPr lang="en-JM" sz="1200"/>
              <a:t> ‣ To serve as a career advisory tool for educators, guidance counselors, workforce development organizations, frontline staff in multiple programs, parents, and students. The map helps students and job seekers identify industries of interest and map out a path that includes the relevant training and work experience to be successful in their chosen career. </a:t>
            </a:r>
            <a:endParaRPr sz="1200"/>
          </a:p>
          <a:p>
            <a:pPr marL="0" marR="0" lvl="0" indent="0" algn="l" rtl="0">
              <a:lnSpc>
                <a:spcPct val="100000"/>
              </a:lnSpc>
              <a:spcBef>
                <a:spcPts val="0"/>
              </a:spcBef>
              <a:spcAft>
                <a:spcPts val="0"/>
              </a:spcAft>
              <a:buClr>
                <a:schemeClr val="dk1"/>
              </a:buClr>
              <a:buSzPts val="1400"/>
              <a:buFont typeface="Calibri"/>
              <a:buNone/>
            </a:pPr>
            <a:r>
              <a:rPr lang="en-JM" sz="1200"/>
              <a:t>‣ To support ongoing collaboration throughout your career pathway system, or the network of education, training, and workforce development organizations that prepare people for jobs in the targeted industry. Your career pathway map acts as a connecting framework across the multitude of private and public education and training institutions responsible for guiding individuals onto a career path, ensuring that partners are playing complementary roles and aligning around industry demand. </a:t>
            </a:r>
            <a:endParaRPr sz="1200" b="0" i="0" u="none" strike="noStrike" cap="none">
              <a:solidFill>
                <a:schemeClr val="dk1"/>
              </a:solidFill>
              <a:latin typeface="Calibri"/>
              <a:ea typeface="Calibri"/>
              <a:cs typeface="Calibri"/>
              <a:sym typeface="Calibri"/>
            </a:endParaRPr>
          </a:p>
        </p:txBody>
      </p:sp>
      <p:sp>
        <p:nvSpPr>
          <p:cNvPr id="113" name="Google Shape;113;p2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JM"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SzPts val="1400"/>
              <a:buNone/>
            </a:pPr>
            <a:r>
              <a:rPr lang="en-JM" sz="1400">
                <a:solidFill>
                  <a:srgbClr val="434343"/>
                </a:solidFill>
                <a:latin typeface="Open Sans"/>
                <a:ea typeface="Open Sans"/>
                <a:cs typeface="Open Sans"/>
                <a:sym typeface="Open Sans"/>
              </a:rPr>
              <a:t>The My Colorado Journey platform is a powerful, personal and private platform that provides step-by-step guidance for accomplishing career and education goals, whether it's finding the right job or applying to college. A free resource, My Colorado Journey will soon integrate collaborative case management tools and revamped versions of legacy tools, such as the College Admissions Tool and Money 101. </a:t>
            </a:r>
            <a:endParaRPr sz="1400">
              <a:solidFill>
                <a:srgbClr val="434343"/>
              </a:solidFill>
              <a:latin typeface="Open Sans"/>
              <a:ea typeface="Open Sans"/>
              <a:cs typeface="Open Sans"/>
              <a:sym typeface="Open Sans"/>
            </a:endParaRPr>
          </a:p>
          <a:p>
            <a:pPr marL="0" lvl="0" indent="0" algn="l" rtl="0">
              <a:lnSpc>
                <a:spcPct val="114000"/>
              </a:lnSpc>
              <a:spcBef>
                <a:spcPts val="0"/>
              </a:spcBef>
              <a:spcAft>
                <a:spcPts val="0"/>
              </a:spcAft>
              <a:buSzPts val="1400"/>
              <a:buNone/>
            </a:pPr>
            <a:endParaRPr sz="1400">
              <a:solidFill>
                <a:srgbClr val="434343"/>
              </a:solidFill>
              <a:latin typeface="Open Sans"/>
              <a:ea typeface="Open Sans"/>
              <a:cs typeface="Open Sans"/>
              <a:sym typeface="Open Sans"/>
            </a:endParaRPr>
          </a:p>
          <a:p>
            <a:pPr marL="0" lvl="0" indent="0" algn="l" rtl="0">
              <a:spcBef>
                <a:spcPts val="0"/>
              </a:spcBef>
              <a:spcAft>
                <a:spcPts val="0"/>
              </a:spcAft>
              <a:buClr>
                <a:schemeClr val="dk1"/>
              </a:buClr>
              <a:buSzPts val="1400"/>
              <a:buFont typeface="Arial"/>
              <a:buNone/>
            </a:pPr>
            <a:r>
              <a:rPr lang="en-JM" sz="1400">
                <a:latin typeface="Arial"/>
                <a:ea typeface="Arial"/>
                <a:cs typeface="Arial"/>
                <a:sym typeface="Arial"/>
              </a:rPr>
              <a:t>Careers in Colorado has been reimagined as a tool within the My Colorado Journey suite of tools and resources. </a:t>
            </a:r>
            <a:endParaRPr sz="14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JM" sz="1400">
                <a:latin typeface="Arial"/>
                <a:ea typeface="Arial"/>
                <a:cs typeface="Arial"/>
                <a:sym typeface="Arial"/>
              </a:rPr>
              <a:t>We have career pathways built for Construction, Information Technology, Cybersecurity, Healthcare, Business Operations, and just added this year Education. (Advanced Manufacturing links are included to a seperate platform.)</a:t>
            </a:r>
            <a:endParaRPr sz="14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JM" sz="1400">
                <a:latin typeface="Arial"/>
                <a:ea typeface="Arial"/>
                <a:cs typeface="Arial"/>
                <a:sym typeface="Arial"/>
              </a:rPr>
              <a:t>Careers in Colorado provides: </a:t>
            </a:r>
            <a:endParaRPr sz="1400">
              <a:latin typeface="Arial"/>
              <a:ea typeface="Arial"/>
              <a:cs typeface="Arial"/>
              <a:sym typeface="Arial"/>
            </a:endParaRPr>
          </a:p>
          <a:p>
            <a:pPr marL="457200" lvl="0" indent="-317500" algn="l" rtl="0">
              <a:spcBef>
                <a:spcPts val="0"/>
              </a:spcBef>
              <a:spcAft>
                <a:spcPts val="0"/>
              </a:spcAft>
              <a:buSzPts val="1400"/>
              <a:buChar char="●"/>
            </a:pPr>
            <a:r>
              <a:rPr lang="en-JM" sz="1400">
                <a:latin typeface="Arial"/>
                <a:ea typeface="Arial"/>
                <a:cs typeface="Arial"/>
                <a:sym typeface="Arial"/>
              </a:rPr>
              <a:t>Introductory overviews and facts about key Colorado industries and regional top jobs</a:t>
            </a:r>
            <a:endParaRPr sz="1400">
              <a:latin typeface="Arial"/>
              <a:ea typeface="Arial"/>
              <a:cs typeface="Arial"/>
              <a:sym typeface="Arial"/>
            </a:endParaRPr>
          </a:p>
          <a:p>
            <a:pPr marL="457200" lvl="0" indent="-317500" algn="l" rtl="0">
              <a:spcBef>
                <a:spcPts val="0"/>
              </a:spcBef>
              <a:spcAft>
                <a:spcPts val="0"/>
              </a:spcAft>
              <a:buSzPts val="1400"/>
              <a:buChar char="●"/>
            </a:pPr>
            <a:r>
              <a:rPr lang="en-JM" sz="1400">
                <a:latin typeface="Arial"/>
                <a:ea typeface="Arial"/>
                <a:cs typeface="Arial"/>
                <a:sym typeface="Arial"/>
              </a:rPr>
              <a:t>Career pathway maps highlighting individual occupations and career progression options</a:t>
            </a:r>
            <a:endParaRPr sz="1400">
              <a:latin typeface="Arial"/>
              <a:ea typeface="Arial"/>
              <a:cs typeface="Arial"/>
              <a:sym typeface="Arial"/>
            </a:endParaRPr>
          </a:p>
          <a:p>
            <a:pPr marL="457200" lvl="0" indent="-317500" algn="l" rtl="0">
              <a:spcBef>
                <a:spcPts val="0"/>
              </a:spcBef>
              <a:spcAft>
                <a:spcPts val="0"/>
              </a:spcAft>
              <a:buSzPts val="1400"/>
              <a:buChar char="●"/>
            </a:pPr>
            <a:r>
              <a:rPr lang="en-JM" sz="1400">
                <a:latin typeface="Arial"/>
                <a:ea typeface="Arial"/>
                <a:cs typeface="Arial"/>
                <a:sym typeface="Arial"/>
              </a:rPr>
              <a:t>Information on the knowledge, skills, and abilities required for each occupation</a:t>
            </a:r>
            <a:endParaRPr sz="1400">
              <a:latin typeface="Arial"/>
              <a:ea typeface="Arial"/>
              <a:cs typeface="Arial"/>
              <a:sym typeface="Arial"/>
            </a:endParaRPr>
          </a:p>
          <a:p>
            <a:pPr marL="457200" lvl="0" indent="-317500" algn="l" rtl="0">
              <a:spcBef>
                <a:spcPts val="0"/>
              </a:spcBef>
              <a:spcAft>
                <a:spcPts val="0"/>
              </a:spcAft>
              <a:buSzPts val="1400"/>
              <a:buChar char="●"/>
            </a:pPr>
            <a:r>
              <a:rPr lang="en-JM" sz="1400">
                <a:latin typeface="Arial"/>
                <a:ea typeface="Arial"/>
                <a:cs typeface="Arial"/>
                <a:sym typeface="Arial"/>
              </a:rPr>
              <a:t>Regionally specific occupational demand and salary data</a:t>
            </a:r>
            <a:endParaRPr sz="1400">
              <a:latin typeface="Arial"/>
              <a:ea typeface="Arial"/>
              <a:cs typeface="Arial"/>
              <a:sym typeface="Arial"/>
            </a:endParaRPr>
          </a:p>
          <a:p>
            <a:pPr marL="0" lvl="0" indent="0" algn="l" rtl="0">
              <a:lnSpc>
                <a:spcPct val="114000"/>
              </a:lnSpc>
              <a:spcBef>
                <a:spcPts val="0"/>
              </a:spcBef>
              <a:spcAft>
                <a:spcPts val="0"/>
              </a:spcAft>
              <a:buSzPts val="1400"/>
              <a:buNone/>
            </a:pPr>
            <a:endParaRPr sz="1400">
              <a:solidFill>
                <a:srgbClr val="434343"/>
              </a:solidFill>
              <a:latin typeface="Open Sans"/>
              <a:ea typeface="Open Sans"/>
              <a:cs typeface="Open Sans"/>
              <a:sym typeface="Open Sans"/>
            </a:endParaRPr>
          </a:p>
          <a:p>
            <a:pPr marL="0" lvl="0" indent="0" algn="l" rtl="0">
              <a:lnSpc>
                <a:spcPct val="120000"/>
              </a:lnSpc>
              <a:spcBef>
                <a:spcPts val="1800"/>
              </a:spcBef>
              <a:spcAft>
                <a:spcPts val="0"/>
              </a:spcAft>
              <a:buSzPts val="1400"/>
              <a:buNone/>
            </a:pPr>
            <a:endParaRPr sz="1400">
              <a:latin typeface="Trebuchet MS"/>
              <a:ea typeface="Trebuchet MS"/>
              <a:cs typeface="Trebuchet MS"/>
              <a:sym typeface="Trebuchet MS"/>
            </a:endParaRPr>
          </a:p>
        </p:txBody>
      </p:sp>
      <p:sp>
        <p:nvSpPr>
          <p:cNvPr id="122" name="Google Shape;122;p2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JM"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JM" sz="1100">
                <a:solidFill>
                  <a:srgbClr val="434343"/>
                </a:solidFill>
                <a:latin typeface="Open Sans"/>
                <a:ea typeface="Open Sans"/>
                <a:cs typeface="Open Sans"/>
                <a:sym typeface="Open Sans"/>
              </a:rPr>
              <a:t>Stackable credential and degree programs are communicated to career seekers through career pathway tools. </a:t>
            </a:r>
            <a:endParaRPr sz="1100">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Calibri"/>
              <a:buNone/>
            </a:pPr>
            <a:endParaRPr sz="1100">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Calibri"/>
              <a:buNone/>
            </a:pPr>
            <a:r>
              <a:rPr lang="en-JM" sz="1100">
                <a:solidFill>
                  <a:srgbClr val="434343"/>
                </a:solidFill>
                <a:latin typeface="Open Sans"/>
                <a:ea typeface="Open Sans"/>
                <a:cs typeface="Open Sans"/>
                <a:sym typeface="Open Sans"/>
              </a:rPr>
              <a:t>Work-based learning is another important component of career pathway programs. Work-based learning is a continuum of activities that occur, in part or in whole in the workplace, providing the learner with hands-on, real world experiences. While not a new strategy, work-based learning is one way education and training systems are partnering with business to ensure that students have the skills and career exposure needed to build pathways to meaningful careers.</a:t>
            </a:r>
            <a:endParaRPr sz="1100">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Calibri"/>
              <a:buNone/>
            </a:pPr>
            <a:endParaRPr sz="1100">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Calibri"/>
              <a:buNone/>
            </a:pPr>
            <a:endParaRPr sz="1100">
              <a:solidFill>
                <a:srgbClr val="434343"/>
              </a:solidFill>
              <a:latin typeface="Open Sans"/>
              <a:ea typeface="Open Sans"/>
              <a:cs typeface="Open Sans"/>
              <a:sym typeface="Open Sans"/>
            </a:endParaRPr>
          </a:p>
        </p:txBody>
      </p:sp>
      <p:sp>
        <p:nvSpPr>
          <p:cNvPr id="133" name="Google Shape;133;p1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JM"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100">
              <a:solidFill>
                <a:srgbClr val="434343"/>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400"/>
              <a:buFont typeface="Calibri"/>
              <a:buNone/>
            </a:pPr>
            <a:endParaRPr sz="1100">
              <a:solidFill>
                <a:srgbClr val="434343"/>
              </a:solidFill>
              <a:latin typeface="Open Sans"/>
              <a:ea typeface="Open Sans"/>
              <a:cs typeface="Open Sans"/>
              <a:sym typeface="Open Sans"/>
            </a:endParaRPr>
          </a:p>
        </p:txBody>
      </p:sp>
      <p:sp>
        <p:nvSpPr>
          <p:cNvPr id="139" name="Google Shape;139;p2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JM"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54"/>
        <p:cNvGrpSpPr/>
        <p:nvPr/>
      </p:nvGrpSpPr>
      <p:grpSpPr>
        <a:xfrm>
          <a:off x="0" y="0"/>
          <a:ext cx="0" cy="0"/>
          <a:chOff x="0" y="0"/>
          <a:chExt cx="0" cy="0"/>
        </a:xfrm>
      </p:grpSpPr>
      <p:pic>
        <p:nvPicPr>
          <p:cNvPr id="55" name="Google Shape;55;p13" descr="blue_mts_header.png"/>
          <p:cNvPicPr preferRelativeResize="0"/>
          <p:nvPr/>
        </p:nvPicPr>
        <p:blipFill rotWithShape="1">
          <a:blip r:embed="rId2">
            <a:alphaModFix/>
          </a:blip>
          <a:srcRect t="20496"/>
          <a:stretch/>
        </p:blipFill>
        <p:spPr>
          <a:xfrm>
            <a:off x="0" y="5007748"/>
            <a:ext cx="9144000" cy="1850250"/>
          </a:xfrm>
          <a:prstGeom prst="rect">
            <a:avLst/>
          </a:prstGeom>
          <a:noFill/>
          <a:ln>
            <a:noFill/>
          </a:ln>
        </p:spPr>
      </p:pic>
      <p:sp>
        <p:nvSpPr>
          <p:cNvPr id="56" name="Google Shape;56;p13"/>
          <p:cNvSpPr txBox="1"/>
          <p:nvPr/>
        </p:nvSpPr>
        <p:spPr>
          <a:xfrm>
            <a:off x="457200" y="2059975"/>
            <a:ext cx="8305800" cy="1930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4800"/>
              <a:buFont typeface="Arial"/>
              <a:buNone/>
            </a:pPr>
            <a:r>
              <a:rPr lang="en-JM" sz="4800" b="0" i="0" u="none" strike="noStrike" cap="none">
                <a:solidFill>
                  <a:srgbClr val="3F3F3F"/>
                </a:solidFill>
                <a:latin typeface="Open Sans"/>
                <a:ea typeface="Open Sans"/>
                <a:cs typeface="Open Sans"/>
                <a:sym typeface="Open Sans"/>
              </a:rPr>
              <a:t>Title</a:t>
            </a:r>
            <a:endParaRPr sz="4800" b="0" i="0" u="none" strike="noStrike" cap="none">
              <a:solidFill>
                <a:srgbClr val="3F3F3F"/>
              </a:solidFill>
              <a:latin typeface="Open Sans"/>
              <a:ea typeface="Open Sans"/>
              <a:cs typeface="Open Sans"/>
              <a:sym typeface="Open Sans"/>
            </a:endParaRPr>
          </a:p>
        </p:txBody>
      </p:sp>
      <p:sp>
        <p:nvSpPr>
          <p:cNvPr id="57" name="Google Shape;57;p13"/>
          <p:cNvSpPr txBox="1"/>
          <p:nvPr/>
        </p:nvSpPr>
        <p:spPr>
          <a:xfrm>
            <a:off x="457200" y="3911600"/>
            <a:ext cx="8229600" cy="141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62626"/>
              </a:buClr>
              <a:buSzPts val="1400"/>
              <a:buFont typeface="Arial"/>
              <a:buNone/>
            </a:pPr>
            <a:r>
              <a:rPr lang="en-JM" sz="1400" b="0" i="0" u="none" strike="noStrike" cap="none">
                <a:solidFill>
                  <a:srgbClr val="3F3F3F"/>
                </a:solidFill>
                <a:latin typeface="Open Sans"/>
                <a:ea typeface="Open Sans"/>
                <a:cs typeface="Open Sans"/>
                <a:sym typeface="Open Sans"/>
              </a:rPr>
              <a:t>Date</a:t>
            </a:r>
            <a:endParaRPr sz="1400" b="0" i="0" u="none" strike="noStrike" cap="none">
              <a:solidFill>
                <a:srgbClr val="3F3F3F"/>
              </a:solidFill>
              <a:latin typeface="Open Sans"/>
              <a:ea typeface="Open Sans"/>
              <a:cs typeface="Open Sans"/>
              <a:sym typeface="Open Sans"/>
            </a:endParaRPr>
          </a:p>
          <a:p>
            <a:pPr marL="0" marR="0" lvl="0" indent="0" algn="ctr" rtl="0">
              <a:lnSpc>
                <a:spcPct val="100000"/>
              </a:lnSpc>
              <a:spcBef>
                <a:spcPts val="0"/>
              </a:spcBef>
              <a:spcAft>
                <a:spcPts val="0"/>
              </a:spcAft>
              <a:buClr>
                <a:srgbClr val="262626"/>
              </a:buClr>
              <a:buSzPts val="2400"/>
              <a:buFont typeface="Arial"/>
              <a:buNone/>
            </a:pPr>
            <a:endParaRPr sz="2400" b="0" i="0" u="none" strike="noStrike" cap="none">
              <a:solidFill>
                <a:srgbClr val="3F3F3F"/>
              </a:solidFill>
              <a:latin typeface="Open Sans"/>
              <a:ea typeface="Open Sans"/>
              <a:cs typeface="Open Sans"/>
              <a:sym typeface="Open Sans"/>
            </a:endParaRPr>
          </a:p>
          <a:p>
            <a:pPr marL="0" marR="0" lvl="0" indent="0" algn="ctr" rtl="0">
              <a:lnSpc>
                <a:spcPct val="100000"/>
              </a:lnSpc>
              <a:spcBef>
                <a:spcPts val="0"/>
              </a:spcBef>
              <a:spcAft>
                <a:spcPts val="0"/>
              </a:spcAft>
              <a:buClr>
                <a:srgbClr val="262626"/>
              </a:buClr>
              <a:buSzPts val="2400"/>
              <a:buFont typeface="Arial"/>
              <a:buNone/>
            </a:pPr>
            <a:r>
              <a:rPr lang="en-JM" sz="2400" b="0" i="0" u="none" strike="noStrike" cap="none">
                <a:solidFill>
                  <a:srgbClr val="3F3F3F"/>
                </a:solidFill>
                <a:latin typeface="Open Sans"/>
                <a:ea typeface="Open Sans"/>
                <a:cs typeface="Open Sans"/>
                <a:sym typeface="Open Sans"/>
              </a:rPr>
              <a:t>Presenter(s)</a:t>
            </a:r>
            <a:endParaRPr sz="2400" b="0" i="0" u="none" strike="noStrike" cap="none">
              <a:solidFill>
                <a:srgbClr val="3F3F3F"/>
              </a:solidFill>
              <a:latin typeface="Open Sans"/>
              <a:ea typeface="Open Sans"/>
              <a:cs typeface="Open Sans"/>
              <a:sym typeface="Open Sans"/>
            </a:endParaRPr>
          </a:p>
        </p:txBody>
      </p:sp>
      <p:pic>
        <p:nvPicPr>
          <p:cNvPr id="58" name="Google Shape;58;p13" descr="C:\Users\qesu234\Desktop\Short-White.png"/>
          <p:cNvPicPr preferRelativeResize="0"/>
          <p:nvPr/>
        </p:nvPicPr>
        <p:blipFill rotWithShape="1">
          <a:blip r:embed="rId3">
            <a:alphaModFix/>
          </a:blip>
          <a:srcRect/>
          <a:stretch/>
        </p:blipFill>
        <p:spPr>
          <a:xfrm>
            <a:off x="3143250" y="5181600"/>
            <a:ext cx="2857500" cy="895200"/>
          </a:xfrm>
          <a:prstGeom prst="rect">
            <a:avLst/>
          </a:prstGeom>
          <a:noFill/>
          <a:ln>
            <a:noFill/>
          </a:ln>
        </p:spPr>
      </p:pic>
      <p:pic>
        <p:nvPicPr>
          <p:cNvPr id="59" name="Google Shape;59;p13" descr="Full-Color-RGB.png"/>
          <p:cNvPicPr preferRelativeResize="0"/>
          <p:nvPr/>
        </p:nvPicPr>
        <p:blipFill rotWithShape="1">
          <a:blip r:embed="rId4">
            <a:alphaModFix/>
          </a:blip>
          <a:srcRect/>
          <a:stretch/>
        </p:blipFill>
        <p:spPr>
          <a:xfrm>
            <a:off x="536325" y="460125"/>
            <a:ext cx="3349976" cy="10296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eneral Page">
  <p:cSld name="CUSTOM">
    <p:spTree>
      <p:nvGrpSpPr>
        <p:cNvPr id="1" name="Shape 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22960" y="286603"/>
            <a:ext cx="7543800" cy="1450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3F3F3F"/>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5"/>
          <p:cNvSpPr txBox="1">
            <a:spLocks noGrp="1"/>
          </p:cNvSpPr>
          <p:nvPr>
            <p:ph type="body" idx="1"/>
          </p:nvPr>
        </p:nvSpPr>
        <p:spPr>
          <a:xfrm>
            <a:off x="822960" y="2108201"/>
            <a:ext cx="7543800" cy="3760800"/>
          </a:xfrm>
          <a:prstGeom prst="rect">
            <a:avLst/>
          </a:prstGeom>
          <a:noFill/>
          <a:ln>
            <a:noFill/>
          </a:ln>
        </p:spPr>
        <p:txBody>
          <a:bodyPr spcFirstLastPara="1" wrap="square" lIns="0" tIns="45700" rIns="0" bIns="45700" anchor="t" anchorCtr="0">
            <a:noAutofit/>
          </a:bodyPr>
          <a:lstStyle>
            <a:lvl1pPr marL="457200" lvl="0" indent="-342900" algn="l" rtl="0">
              <a:lnSpc>
                <a:spcPct val="110000"/>
              </a:lnSpc>
              <a:spcBef>
                <a:spcPts val="1200"/>
              </a:spcBef>
              <a:spcAft>
                <a:spcPts val="0"/>
              </a:spcAft>
              <a:buSzPts val="1800"/>
              <a:buChar char="●"/>
              <a:defRPr/>
            </a:lvl1pPr>
            <a:lvl2pPr marL="914400" lvl="1" indent="-342900" algn="l" rtl="0">
              <a:lnSpc>
                <a:spcPct val="100000"/>
              </a:lnSpc>
              <a:spcBef>
                <a:spcPts val="200"/>
              </a:spcBef>
              <a:spcAft>
                <a:spcPts val="0"/>
              </a:spcAft>
              <a:buClr>
                <a:srgbClr val="3F3F3F"/>
              </a:buClr>
              <a:buSzPts val="1800"/>
              <a:buChar char="○"/>
              <a:defRPr/>
            </a:lvl2pPr>
            <a:lvl3pPr marL="1371600" lvl="2" indent="-342900" algn="l" rtl="0">
              <a:lnSpc>
                <a:spcPct val="100000"/>
              </a:lnSpc>
              <a:spcBef>
                <a:spcPts val="400"/>
              </a:spcBef>
              <a:spcAft>
                <a:spcPts val="0"/>
              </a:spcAft>
              <a:buClr>
                <a:srgbClr val="3F3F3F"/>
              </a:buClr>
              <a:buSzPts val="1800"/>
              <a:buChar char="■"/>
              <a:defRPr/>
            </a:lvl3pPr>
            <a:lvl4pPr marL="1828800" lvl="3" indent="-342900" algn="l" rtl="0">
              <a:lnSpc>
                <a:spcPct val="100000"/>
              </a:lnSpc>
              <a:spcBef>
                <a:spcPts val="400"/>
              </a:spcBef>
              <a:spcAft>
                <a:spcPts val="0"/>
              </a:spcAft>
              <a:buClr>
                <a:srgbClr val="3F3F3F"/>
              </a:buClr>
              <a:buSzPts val="1800"/>
              <a:buChar char="●"/>
              <a:defRPr/>
            </a:lvl4pPr>
            <a:lvl5pPr marL="2286000" lvl="4" indent="-342900" algn="l" rtl="0">
              <a:lnSpc>
                <a:spcPct val="100000"/>
              </a:lnSpc>
              <a:spcBef>
                <a:spcPts val="400"/>
              </a:spcBef>
              <a:spcAft>
                <a:spcPts val="0"/>
              </a:spcAft>
              <a:buClr>
                <a:srgbClr val="3F3F3F"/>
              </a:buClr>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64" name="Google Shape;64;p15"/>
          <p:cNvSpPr txBox="1">
            <a:spLocks noGrp="1"/>
          </p:cNvSpPr>
          <p:nvPr>
            <p:ph type="dt" idx="10"/>
          </p:nvPr>
        </p:nvSpPr>
        <p:spPr>
          <a:xfrm>
            <a:off x="6163819" y="6446838"/>
            <a:ext cx="19386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822959" y="6446838"/>
            <a:ext cx="5113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8245187" y="6446838"/>
            <a:ext cx="585000" cy="365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1673352" y="964692"/>
            <a:ext cx="5797500" cy="1188600"/>
          </a:xfrm>
          <a:prstGeom prst="rect">
            <a:avLst/>
          </a:prstGeom>
          <a:solidFill>
            <a:srgbClr val="5963B8">
              <a:alpha val="14900"/>
            </a:srgbClr>
          </a:solidFill>
          <a:ln w="31750" cap="sq" cmpd="sng">
            <a:solidFill>
              <a:srgbClr val="FEFEFE"/>
            </a:solidFill>
            <a:prstDash val="solid"/>
            <a:miter lim="800000"/>
            <a:headEnd type="none" w="sm" len="sm"/>
            <a:tailEnd type="none" w="sm" len="sm"/>
          </a:ln>
        </p:spPr>
        <p:txBody>
          <a:bodyPr spcFirstLastPara="1" wrap="square" lIns="182875" tIns="182875" rIns="182875" bIns="182875" anchor="ctr" anchorCtr="0">
            <a:noAutofit/>
          </a:bodyPr>
          <a:lstStyle>
            <a:lvl1pPr lvl="0" algn="ctr" rtl="0">
              <a:lnSpc>
                <a:spcPct val="90000"/>
              </a:lnSpc>
              <a:spcBef>
                <a:spcPts val="0"/>
              </a:spcBef>
              <a:spcAft>
                <a:spcPts val="0"/>
              </a:spcAft>
              <a:buClr>
                <a:srgbClr val="FEFEFE"/>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6"/>
          <p:cNvSpPr txBox="1">
            <a:spLocks noGrp="1"/>
          </p:cNvSpPr>
          <p:nvPr>
            <p:ph type="body" idx="1"/>
          </p:nvPr>
        </p:nvSpPr>
        <p:spPr>
          <a:xfrm>
            <a:off x="1673352" y="2638044"/>
            <a:ext cx="5797500" cy="3102000"/>
          </a:xfrm>
          <a:prstGeom prst="rect">
            <a:avLst/>
          </a:prstGeom>
          <a:noFill/>
          <a:ln>
            <a:noFill/>
          </a:ln>
        </p:spPr>
        <p:txBody>
          <a:bodyPr spcFirstLastPara="1" wrap="square" lIns="91425" tIns="45700" rIns="91425" bIns="45700" anchor="t" anchorCtr="0">
            <a:noAutofit/>
          </a:bodyPr>
          <a:lstStyle>
            <a:lvl1pPr marL="457200" lvl="0" indent="-342900" algn="l" rtl="0">
              <a:lnSpc>
                <a:spcPct val="100000"/>
              </a:lnSpc>
              <a:spcBef>
                <a:spcPts val="1000"/>
              </a:spcBef>
              <a:spcAft>
                <a:spcPts val="0"/>
              </a:spcAft>
              <a:buSzPts val="1800"/>
              <a:buChar char="●"/>
              <a:defRPr/>
            </a:lvl1pPr>
            <a:lvl2pPr marL="914400" lvl="1" indent="-342900" algn="l" rtl="0">
              <a:lnSpc>
                <a:spcPct val="100000"/>
              </a:lnSpc>
              <a:spcBef>
                <a:spcPts val="1600"/>
              </a:spcBef>
              <a:spcAft>
                <a:spcPts val="0"/>
              </a:spcAft>
              <a:buSzPts val="1800"/>
              <a:buChar char="○"/>
              <a:defRPr/>
            </a:lvl2pPr>
            <a:lvl3pPr marL="1371600" lvl="2" indent="-342900" algn="l" rtl="0">
              <a:lnSpc>
                <a:spcPct val="100000"/>
              </a:lnSpc>
              <a:spcBef>
                <a:spcPts val="1600"/>
              </a:spcBef>
              <a:spcAft>
                <a:spcPts val="0"/>
              </a:spcAft>
              <a:buSzPts val="1800"/>
              <a:buChar char="■"/>
              <a:defRPr/>
            </a:lvl3pPr>
            <a:lvl4pPr marL="1828800" lvl="3" indent="-342900" algn="l" rtl="0">
              <a:lnSpc>
                <a:spcPct val="100000"/>
              </a:lnSpc>
              <a:spcBef>
                <a:spcPts val="1600"/>
              </a:spcBef>
              <a:spcAft>
                <a:spcPts val="0"/>
              </a:spcAft>
              <a:buSzPts val="1800"/>
              <a:buChar char="●"/>
              <a:defRPr/>
            </a:lvl4pPr>
            <a:lvl5pPr marL="2286000" lvl="4" indent="-342900" algn="l" rtl="0">
              <a:lnSpc>
                <a:spcPct val="100000"/>
              </a:lnSpc>
              <a:spcBef>
                <a:spcPts val="1600"/>
              </a:spcBef>
              <a:spcAft>
                <a:spcPts val="0"/>
              </a:spcAft>
              <a:buSzPts val="1800"/>
              <a:buChar char="○"/>
              <a:defRPr/>
            </a:lvl5pPr>
            <a:lvl6pPr marL="2743200" lvl="5" indent="-342900" algn="l" rtl="0">
              <a:lnSpc>
                <a:spcPct val="100000"/>
              </a:lnSpc>
              <a:spcBef>
                <a:spcPts val="1600"/>
              </a:spcBef>
              <a:spcAft>
                <a:spcPts val="0"/>
              </a:spcAft>
              <a:buSzPts val="1800"/>
              <a:buChar char="■"/>
              <a:defRPr/>
            </a:lvl6pPr>
            <a:lvl7pPr marL="3200400" lvl="6" indent="-342900" algn="l" rtl="0">
              <a:lnSpc>
                <a:spcPct val="100000"/>
              </a:lnSpc>
              <a:spcBef>
                <a:spcPts val="1600"/>
              </a:spcBef>
              <a:spcAft>
                <a:spcPts val="0"/>
              </a:spcAft>
              <a:buSzPts val="1800"/>
              <a:buChar char="●"/>
              <a:defRPr/>
            </a:lvl7pPr>
            <a:lvl8pPr marL="3657600" lvl="7" indent="-342900" algn="l" rtl="0">
              <a:lnSpc>
                <a:spcPct val="100000"/>
              </a:lnSpc>
              <a:spcBef>
                <a:spcPts val="1600"/>
              </a:spcBef>
              <a:spcAft>
                <a:spcPts val="0"/>
              </a:spcAft>
              <a:buSzPts val="1800"/>
              <a:buChar char="○"/>
              <a:defRPr/>
            </a:lvl8pPr>
            <a:lvl9pPr marL="4114800" lvl="8" indent="-342900" algn="l" rtl="0">
              <a:lnSpc>
                <a:spcPct val="100000"/>
              </a:lnSpc>
              <a:spcBef>
                <a:spcPts val="1600"/>
              </a:spcBef>
              <a:spcAft>
                <a:spcPts val="1600"/>
              </a:spcAft>
              <a:buSzPts val="1800"/>
              <a:buChar char="■"/>
              <a:defRPr/>
            </a:lvl9pPr>
          </a:lstStyle>
          <a:p>
            <a:endParaRPr/>
          </a:p>
        </p:txBody>
      </p:sp>
      <p:sp>
        <p:nvSpPr>
          <p:cNvPr id="70" name="Google Shape;70;p16"/>
          <p:cNvSpPr txBox="1">
            <a:spLocks noGrp="1"/>
          </p:cNvSpPr>
          <p:nvPr>
            <p:ph type="dt" idx="10"/>
          </p:nvPr>
        </p:nvSpPr>
        <p:spPr>
          <a:xfrm>
            <a:off x="5866072" y="6238816"/>
            <a:ext cx="2065200" cy="324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1200150" y="6236208"/>
            <a:ext cx="4425900" cy="320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6"/>
          <p:cNvSpPr>
            <a:spLocks noGrp="1"/>
          </p:cNvSpPr>
          <p:nvPr>
            <p:ph type="sldNum" idx="12"/>
          </p:nvPr>
        </p:nvSpPr>
        <p:spPr>
          <a:xfrm>
            <a:off x="8069191" y="6217920"/>
            <a:ext cx="274200" cy="365700"/>
          </a:xfrm>
          <a:prstGeom prst="ellipse">
            <a:avLst/>
          </a:prstGeom>
          <a:solidFill>
            <a:srgbClr val="1D1D1D">
              <a:alpha val="69800"/>
            </a:srgbClr>
          </a:solidFill>
          <a:ln>
            <a:noFill/>
          </a:ln>
        </p:spPr>
        <p:txBody>
          <a:bodyPr spcFirstLastPara="1" wrap="square" lIns="18275" tIns="45700" rIns="1827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JM"/>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mycoloradojourney.com/journey/tools" TargetMode="External"/><Relationship Id="rId5" Type="http://schemas.openxmlformats.org/officeDocument/2006/relationships/hyperlink" Target="https://www.mycoloradojourney.com/journey"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hyperlink" Target="mailto:Thomas.Hartman@State.CO.U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77"/>
        <p:cNvGrpSpPr/>
        <p:nvPr/>
      </p:nvGrpSpPr>
      <p:grpSpPr>
        <a:xfrm>
          <a:off x="0" y="0"/>
          <a:ext cx="0" cy="0"/>
          <a:chOff x="0" y="0"/>
          <a:chExt cx="0" cy="0"/>
        </a:xfrm>
      </p:grpSpPr>
      <p:pic>
        <p:nvPicPr>
          <p:cNvPr id="78" name="Google Shape;78;p17" descr="blue_mts_header.png"/>
          <p:cNvPicPr preferRelativeResize="0"/>
          <p:nvPr/>
        </p:nvPicPr>
        <p:blipFill rotWithShape="1">
          <a:blip r:embed="rId3">
            <a:alphaModFix/>
          </a:blip>
          <a:srcRect t="20496"/>
          <a:stretch/>
        </p:blipFill>
        <p:spPr>
          <a:xfrm>
            <a:off x="0" y="5007748"/>
            <a:ext cx="9144000" cy="1850250"/>
          </a:xfrm>
          <a:prstGeom prst="rect">
            <a:avLst/>
          </a:prstGeom>
          <a:noFill/>
          <a:ln>
            <a:noFill/>
          </a:ln>
        </p:spPr>
      </p:pic>
      <p:sp>
        <p:nvSpPr>
          <p:cNvPr id="79" name="Google Shape;79;p17"/>
          <p:cNvSpPr txBox="1">
            <a:spLocks noGrp="1"/>
          </p:cNvSpPr>
          <p:nvPr>
            <p:ph type="title" idx="4294967295"/>
          </p:nvPr>
        </p:nvSpPr>
        <p:spPr>
          <a:xfrm>
            <a:off x="457200" y="1450375"/>
            <a:ext cx="8305800" cy="1930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Arial"/>
              <a:buNone/>
            </a:pPr>
            <a:r>
              <a:rPr lang="en-JM" sz="3600">
                <a:solidFill>
                  <a:srgbClr val="3F3F3F"/>
                </a:solidFill>
                <a:latin typeface="Open Sans"/>
                <a:ea typeface="Open Sans"/>
                <a:cs typeface="Open Sans"/>
                <a:sym typeface="Open Sans"/>
              </a:rPr>
              <a:t>My Colorado Journey </a:t>
            </a:r>
            <a:endParaRPr sz="3600">
              <a:solidFill>
                <a:srgbClr val="3F3F3F"/>
              </a:solidFill>
              <a:latin typeface="Open Sans"/>
              <a:ea typeface="Open Sans"/>
              <a:cs typeface="Open Sans"/>
              <a:sym typeface="Open Sans"/>
            </a:endParaRPr>
          </a:p>
          <a:p>
            <a:pPr marL="0" marR="0" lvl="0" indent="0" algn="ctr" rtl="0">
              <a:lnSpc>
                <a:spcPct val="100000"/>
              </a:lnSpc>
              <a:spcBef>
                <a:spcPts val="0"/>
              </a:spcBef>
              <a:spcAft>
                <a:spcPts val="0"/>
              </a:spcAft>
              <a:buClr>
                <a:srgbClr val="FFFFFF"/>
              </a:buClr>
              <a:buSzPts val="3600"/>
              <a:buFont typeface="Arial"/>
              <a:buNone/>
            </a:pPr>
            <a:r>
              <a:rPr lang="en-JM" sz="3600">
                <a:solidFill>
                  <a:srgbClr val="3F3F3F"/>
                </a:solidFill>
                <a:latin typeface="Open Sans"/>
                <a:ea typeface="Open Sans"/>
                <a:cs typeface="Open Sans"/>
                <a:sym typeface="Open Sans"/>
              </a:rPr>
              <a:t>Career Pathways</a:t>
            </a:r>
            <a:endParaRPr sz="3600">
              <a:solidFill>
                <a:srgbClr val="3F3F3F"/>
              </a:solidFill>
              <a:latin typeface="Open Sans"/>
              <a:ea typeface="Open Sans"/>
              <a:cs typeface="Open Sans"/>
              <a:sym typeface="Open Sans"/>
            </a:endParaRPr>
          </a:p>
        </p:txBody>
      </p:sp>
      <p:sp>
        <p:nvSpPr>
          <p:cNvPr id="80" name="Google Shape;80;p17"/>
          <p:cNvSpPr txBox="1">
            <a:spLocks noGrp="1"/>
          </p:cNvSpPr>
          <p:nvPr>
            <p:ph type="body" idx="4294967295"/>
          </p:nvPr>
        </p:nvSpPr>
        <p:spPr>
          <a:xfrm>
            <a:off x="495300" y="2965075"/>
            <a:ext cx="8229600" cy="14199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62626"/>
              </a:buClr>
              <a:buSzPts val="1400"/>
              <a:buFont typeface="Arial"/>
              <a:buNone/>
            </a:pPr>
            <a:r>
              <a:rPr lang="en-US" dirty="0">
                <a:solidFill>
                  <a:srgbClr val="333E48"/>
                </a:solidFill>
                <a:latin typeface="Open Sans"/>
                <a:ea typeface="Open Sans"/>
                <a:cs typeface="Open Sans"/>
                <a:sym typeface="Open Sans"/>
              </a:rPr>
              <a:t>Pro15</a:t>
            </a:r>
            <a:endParaRPr dirty="0">
              <a:solidFill>
                <a:srgbClr val="3F3F3F"/>
              </a:solidFill>
              <a:latin typeface="Open Sans"/>
              <a:ea typeface="Open Sans"/>
              <a:cs typeface="Open Sans"/>
              <a:sym typeface="Open Sans"/>
            </a:endParaRPr>
          </a:p>
          <a:p>
            <a:pPr marL="0" marR="0" lvl="0" indent="0" algn="ctr" rtl="0">
              <a:lnSpc>
                <a:spcPct val="100000"/>
              </a:lnSpc>
              <a:spcBef>
                <a:spcPts val="0"/>
              </a:spcBef>
              <a:spcAft>
                <a:spcPts val="0"/>
              </a:spcAft>
              <a:buClr>
                <a:srgbClr val="262626"/>
              </a:buClr>
              <a:buSzPts val="1400"/>
              <a:buFont typeface="Arial"/>
              <a:buNone/>
            </a:pPr>
            <a:r>
              <a:rPr lang="en-JM" dirty="0">
                <a:solidFill>
                  <a:srgbClr val="3F3F3F"/>
                </a:solidFill>
                <a:latin typeface="Open Sans"/>
                <a:ea typeface="Open Sans"/>
                <a:cs typeface="Open Sans"/>
                <a:sym typeface="Open Sans"/>
              </a:rPr>
              <a:t>March 12th, 2020</a:t>
            </a:r>
            <a:endParaRPr sz="1400" i="0" u="none" strike="noStrike" cap="none" dirty="0">
              <a:solidFill>
                <a:srgbClr val="3F3F3F"/>
              </a:solidFill>
              <a:latin typeface="Open Sans"/>
              <a:ea typeface="Open Sans"/>
              <a:cs typeface="Open Sans"/>
              <a:sym typeface="Open Sans"/>
            </a:endParaRPr>
          </a:p>
          <a:p>
            <a:pPr marL="0" marR="0" lvl="0" indent="0" algn="ctr" rtl="0">
              <a:lnSpc>
                <a:spcPct val="100000"/>
              </a:lnSpc>
              <a:spcBef>
                <a:spcPts val="0"/>
              </a:spcBef>
              <a:spcAft>
                <a:spcPts val="0"/>
              </a:spcAft>
              <a:buClr>
                <a:srgbClr val="262626"/>
              </a:buClr>
              <a:buSzPts val="3000"/>
              <a:buFont typeface="Arial"/>
              <a:buNone/>
            </a:pPr>
            <a:endParaRPr sz="2400" dirty="0">
              <a:solidFill>
                <a:srgbClr val="3F3F3F"/>
              </a:solidFill>
              <a:latin typeface="Open Sans"/>
              <a:ea typeface="Open Sans"/>
              <a:cs typeface="Open Sans"/>
              <a:sym typeface="Open Sans"/>
            </a:endParaRPr>
          </a:p>
          <a:p>
            <a:pPr marL="0" marR="0" lvl="0" indent="0" algn="ctr" rtl="0">
              <a:lnSpc>
                <a:spcPct val="100000"/>
              </a:lnSpc>
              <a:spcBef>
                <a:spcPts val="0"/>
              </a:spcBef>
              <a:spcAft>
                <a:spcPts val="0"/>
              </a:spcAft>
              <a:buClr>
                <a:srgbClr val="262626"/>
              </a:buClr>
              <a:buSzPts val="3000"/>
              <a:buFont typeface="Arial"/>
              <a:buNone/>
            </a:pPr>
            <a:r>
              <a:rPr lang="en-JM" sz="3000" b="0" i="0" u="none" strike="noStrike" cap="none" dirty="0">
                <a:solidFill>
                  <a:srgbClr val="3F3F3F"/>
                </a:solidFill>
                <a:latin typeface="Open Sans"/>
                <a:ea typeface="Open Sans"/>
                <a:cs typeface="Open Sans"/>
                <a:sym typeface="Open Sans"/>
              </a:rPr>
              <a:t>Thomas Hartman, Ph.D.</a:t>
            </a:r>
            <a:r>
              <a:rPr lang="en-JM" sz="3000" dirty="0">
                <a:solidFill>
                  <a:srgbClr val="3F3F3F"/>
                </a:solidFill>
                <a:latin typeface="Open Sans"/>
                <a:ea typeface="Open Sans"/>
                <a:cs typeface="Open Sans"/>
                <a:sym typeface="Open Sans"/>
              </a:rPr>
              <a:t> </a:t>
            </a:r>
            <a:endParaRPr sz="3000" dirty="0">
              <a:solidFill>
                <a:srgbClr val="3F3F3F"/>
              </a:solidFill>
              <a:latin typeface="Open Sans"/>
              <a:ea typeface="Open Sans"/>
              <a:cs typeface="Open Sans"/>
              <a:sym typeface="Open Sans"/>
            </a:endParaRPr>
          </a:p>
          <a:p>
            <a:pPr marL="0" marR="0" lvl="0" indent="0" algn="ctr" rtl="0">
              <a:lnSpc>
                <a:spcPct val="100000"/>
              </a:lnSpc>
              <a:spcBef>
                <a:spcPts val="0"/>
              </a:spcBef>
              <a:spcAft>
                <a:spcPts val="0"/>
              </a:spcAft>
              <a:buClr>
                <a:srgbClr val="262626"/>
              </a:buClr>
              <a:buSzPts val="3000"/>
              <a:buFont typeface="Arial"/>
              <a:buNone/>
            </a:pPr>
            <a:endParaRPr sz="3000" dirty="0">
              <a:solidFill>
                <a:srgbClr val="3F3F3F"/>
              </a:solidFill>
              <a:latin typeface="Open Sans"/>
              <a:ea typeface="Open Sans"/>
              <a:cs typeface="Open Sans"/>
              <a:sym typeface="Open Sans"/>
            </a:endParaRPr>
          </a:p>
        </p:txBody>
      </p:sp>
      <p:pic>
        <p:nvPicPr>
          <p:cNvPr id="81" name="Google Shape;81;p17" descr="Full-Color-RGB.png"/>
          <p:cNvPicPr preferRelativeResize="0"/>
          <p:nvPr/>
        </p:nvPicPr>
        <p:blipFill rotWithShape="1">
          <a:blip r:embed="rId4">
            <a:alphaModFix/>
          </a:blip>
          <a:srcRect/>
          <a:stretch/>
        </p:blipFill>
        <p:spPr>
          <a:xfrm>
            <a:off x="536325" y="460125"/>
            <a:ext cx="3349976" cy="1029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86"/>
        <p:cNvGrpSpPr/>
        <p:nvPr/>
      </p:nvGrpSpPr>
      <p:grpSpPr>
        <a:xfrm>
          <a:off x="0" y="0"/>
          <a:ext cx="0" cy="0"/>
          <a:chOff x="0" y="0"/>
          <a:chExt cx="0" cy="0"/>
        </a:xfrm>
      </p:grpSpPr>
      <p:pic>
        <p:nvPicPr>
          <p:cNvPr id="87" name="Google Shape;87;p18" descr="blue_mts_header.png"/>
          <p:cNvPicPr preferRelativeResize="0"/>
          <p:nvPr/>
        </p:nvPicPr>
        <p:blipFill rotWithShape="1">
          <a:blip r:embed="rId3">
            <a:alphaModFix/>
          </a:blip>
          <a:srcRect t="20496"/>
          <a:stretch/>
        </p:blipFill>
        <p:spPr>
          <a:xfrm>
            <a:off x="0" y="5007748"/>
            <a:ext cx="9144000" cy="1850250"/>
          </a:xfrm>
          <a:prstGeom prst="rect">
            <a:avLst/>
          </a:prstGeom>
          <a:noFill/>
          <a:ln>
            <a:noFill/>
          </a:ln>
        </p:spPr>
      </p:pic>
      <p:sp>
        <p:nvSpPr>
          <p:cNvPr id="88" name="Google Shape;88;p18"/>
          <p:cNvSpPr txBox="1">
            <a:spLocks noGrp="1"/>
          </p:cNvSpPr>
          <p:nvPr>
            <p:ph type="title" idx="4294967295"/>
          </p:nvPr>
        </p:nvSpPr>
        <p:spPr>
          <a:xfrm>
            <a:off x="457200" y="381000"/>
            <a:ext cx="7620000" cy="60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JM" sz="2400">
                <a:solidFill>
                  <a:srgbClr val="3F3F3F"/>
                </a:solidFill>
                <a:latin typeface="Open Sans"/>
                <a:ea typeface="Open Sans"/>
                <a:cs typeface="Open Sans"/>
                <a:sym typeface="Open Sans"/>
              </a:rPr>
              <a:t>Colorado Workforce Development Council</a:t>
            </a:r>
            <a:endParaRPr sz="2400" b="0" i="0" u="none" strike="noStrike" cap="none">
              <a:solidFill>
                <a:srgbClr val="3F3F3F"/>
              </a:solidFill>
              <a:latin typeface="Open Sans"/>
              <a:ea typeface="Open Sans"/>
              <a:cs typeface="Open Sans"/>
              <a:sym typeface="Open Sans"/>
            </a:endParaRPr>
          </a:p>
        </p:txBody>
      </p:sp>
      <p:pic>
        <p:nvPicPr>
          <p:cNvPr id="89" name="Google Shape;89;p18" descr="CWDC_Acronym-Color - Britta Blodgett - CDLE.png"/>
          <p:cNvPicPr preferRelativeResize="0"/>
          <p:nvPr/>
        </p:nvPicPr>
        <p:blipFill rotWithShape="1">
          <a:blip r:embed="rId4">
            <a:alphaModFix/>
          </a:blip>
          <a:srcRect/>
          <a:stretch/>
        </p:blipFill>
        <p:spPr>
          <a:xfrm>
            <a:off x="8073675" y="243075"/>
            <a:ext cx="841725" cy="841725"/>
          </a:xfrm>
          <a:prstGeom prst="rect">
            <a:avLst/>
          </a:prstGeom>
          <a:noFill/>
          <a:ln>
            <a:noFill/>
          </a:ln>
        </p:spPr>
      </p:pic>
      <p:sp>
        <p:nvSpPr>
          <p:cNvPr id="90" name="Google Shape;90;p18"/>
          <p:cNvSpPr txBox="1"/>
          <p:nvPr/>
        </p:nvSpPr>
        <p:spPr>
          <a:xfrm>
            <a:off x="313200" y="1520275"/>
            <a:ext cx="8517600" cy="45324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SzPts val="2400"/>
              <a:buChar char="●"/>
            </a:pPr>
            <a:r>
              <a:rPr lang="en-JM" sz="2400"/>
              <a:t>The vision of the Colorado Workforce Development Council is that every Colorado employer has access to a skilled workforce and every Coloradan has the opportunity for meaningful employment, resulting in individual and statewide economic prosperity.</a:t>
            </a:r>
            <a:endParaRPr sz="2400"/>
          </a:p>
          <a:p>
            <a:pPr marL="0" marR="0" lvl="0" indent="0" algn="l" rtl="0">
              <a:lnSpc>
                <a:spcPct val="100000"/>
              </a:lnSpc>
              <a:spcBef>
                <a:spcPts val="0"/>
              </a:spcBef>
              <a:spcAft>
                <a:spcPts val="0"/>
              </a:spcAft>
              <a:buNone/>
            </a:pPr>
            <a:endParaRPr sz="2400"/>
          </a:p>
          <a:p>
            <a:pPr marL="457200" marR="0" lvl="0" indent="-381000" algn="l" rtl="0">
              <a:lnSpc>
                <a:spcPct val="100000"/>
              </a:lnSpc>
              <a:spcBef>
                <a:spcPts val="0"/>
              </a:spcBef>
              <a:spcAft>
                <a:spcPts val="0"/>
              </a:spcAft>
              <a:buSzPts val="2400"/>
              <a:buChar char="●"/>
            </a:pPr>
            <a:r>
              <a:rPr lang="en-JM" sz="2400"/>
              <a:t>The CWDC’s mission is to enhance and sustain a skills-based talent development network that meets the needs of employers, workers, job seekers, and learners for today and tomorrow.</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86"/>
        <p:cNvGrpSpPr/>
        <p:nvPr/>
      </p:nvGrpSpPr>
      <p:grpSpPr>
        <a:xfrm>
          <a:off x="0" y="0"/>
          <a:ext cx="0" cy="0"/>
          <a:chOff x="0" y="0"/>
          <a:chExt cx="0" cy="0"/>
        </a:xfrm>
      </p:grpSpPr>
      <p:pic>
        <p:nvPicPr>
          <p:cNvPr id="87" name="Google Shape;87;p18" descr="blue_mts_header.png"/>
          <p:cNvPicPr preferRelativeResize="0"/>
          <p:nvPr/>
        </p:nvPicPr>
        <p:blipFill rotWithShape="1">
          <a:blip r:embed="rId3">
            <a:alphaModFix/>
          </a:blip>
          <a:srcRect t="20496"/>
          <a:stretch/>
        </p:blipFill>
        <p:spPr>
          <a:xfrm>
            <a:off x="0" y="5007748"/>
            <a:ext cx="9144000" cy="1850250"/>
          </a:xfrm>
          <a:prstGeom prst="rect">
            <a:avLst/>
          </a:prstGeom>
          <a:noFill/>
          <a:ln>
            <a:noFill/>
          </a:ln>
        </p:spPr>
      </p:pic>
      <p:sp>
        <p:nvSpPr>
          <p:cNvPr id="88" name="Google Shape;88;p18"/>
          <p:cNvSpPr txBox="1">
            <a:spLocks noGrp="1"/>
          </p:cNvSpPr>
          <p:nvPr>
            <p:ph type="title" idx="4294967295"/>
          </p:nvPr>
        </p:nvSpPr>
        <p:spPr>
          <a:xfrm>
            <a:off x="457200" y="381000"/>
            <a:ext cx="7620000" cy="60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JM" sz="2400" dirty="0">
                <a:solidFill>
                  <a:srgbClr val="3F3F3F"/>
                </a:solidFill>
                <a:latin typeface="Open Sans"/>
                <a:ea typeface="Open Sans"/>
                <a:cs typeface="Open Sans"/>
                <a:sym typeface="Open Sans"/>
              </a:rPr>
              <a:t>Resources</a:t>
            </a:r>
            <a:endParaRPr sz="2400" b="0" i="0" u="none" strike="noStrike" cap="none" dirty="0">
              <a:solidFill>
                <a:srgbClr val="3F3F3F"/>
              </a:solidFill>
              <a:latin typeface="Open Sans"/>
              <a:ea typeface="Open Sans"/>
              <a:cs typeface="Open Sans"/>
              <a:sym typeface="Open Sans"/>
            </a:endParaRPr>
          </a:p>
        </p:txBody>
      </p:sp>
      <p:pic>
        <p:nvPicPr>
          <p:cNvPr id="89" name="Google Shape;89;p18" descr="CWDC_Acronym-Color - Britta Blodgett - CDLE.png"/>
          <p:cNvPicPr preferRelativeResize="0"/>
          <p:nvPr/>
        </p:nvPicPr>
        <p:blipFill rotWithShape="1">
          <a:blip r:embed="rId4">
            <a:alphaModFix/>
          </a:blip>
          <a:srcRect/>
          <a:stretch/>
        </p:blipFill>
        <p:spPr>
          <a:xfrm>
            <a:off x="8073675" y="243075"/>
            <a:ext cx="841725" cy="841725"/>
          </a:xfrm>
          <a:prstGeom prst="rect">
            <a:avLst/>
          </a:prstGeom>
          <a:noFill/>
          <a:ln>
            <a:noFill/>
          </a:ln>
        </p:spPr>
      </p:pic>
      <p:sp>
        <p:nvSpPr>
          <p:cNvPr id="90" name="Google Shape;90;p18"/>
          <p:cNvSpPr txBox="1"/>
          <p:nvPr/>
        </p:nvSpPr>
        <p:spPr>
          <a:xfrm>
            <a:off x="313200" y="990600"/>
            <a:ext cx="8517600" cy="5410200"/>
          </a:xfrm>
          <a:prstGeom prst="rect">
            <a:avLst/>
          </a:prstGeom>
          <a:solidFill>
            <a:srgbClr val="F3F3F3"/>
          </a:solid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r>
              <a:rPr lang="en-US" sz="2400" dirty="0"/>
              <a:t>Sector Partnerships</a:t>
            </a:r>
          </a:p>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endParaRPr lang="en-US" sz="2400" dirty="0"/>
          </a:p>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r>
              <a:rPr lang="en-US" sz="2400" dirty="0"/>
              <a:t>Healthcare and Behavioral Health Career Pathway Development: Regional Forums </a:t>
            </a:r>
          </a:p>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endParaRPr lang="en-US" sz="2400" dirty="0"/>
          </a:p>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r>
              <a:rPr lang="en-US" sz="2400" dirty="0"/>
              <a:t>My Colorado Journey-Careers in Colorado</a:t>
            </a:r>
          </a:p>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endParaRPr lang="en-US" sz="2400" dirty="0"/>
          </a:p>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r>
              <a:rPr lang="en-US" sz="2400" dirty="0"/>
              <a:t>CO Helps Grant: Healthcare Apprenticeships</a:t>
            </a:r>
          </a:p>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endParaRPr lang="en-US" sz="2400" dirty="0"/>
          </a:p>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r>
              <a:rPr lang="en-US" sz="2400" dirty="0"/>
              <a:t>Lives Empowered: Retail Upskilling</a:t>
            </a:r>
          </a:p>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endParaRPr lang="en-US" sz="2400" dirty="0"/>
          </a:p>
          <a:p>
            <a:pPr marL="342900" marR="0" lvl="0" indent="-342900" algn="l" rtl="0">
              <a:lnSpc>
                <a:spcPct val="100000"/>
              </a:lnSpc>
              <a:spcBef>
                <a:spcPts val="0"/>
              </a:spcBef>
              <a:spcAft>
                <a:spcPts val="0"/>
              </a:spcAft>
              <a:buClr>
                <a:srgbClr val="000000"/>
              </a:buClr>
              <a:buSzPts val="1400"/>
              <a:buFont typeface="Arial" panose="020B0604020202020204" pitchFamily="34" charset="0"/>
              <a:buChar char="•"/>
            </a:pPr>
            <a:r>
              <a:rPr lang="en-US" sz="2400" dirty="0"/>
              <a:t>Talent Pipeline Report</a:t>
            </a:r>
            <a:endParaRPr sz="2400" dirty="0"/>
          </a:p>
        </p:txBody>
      </p:sp>
    </p:spTree>
    <p:extLst>
      <p:ext uri="{BB962C8B-B14F-4D97-AF65-F5344CB8AC3E}">
        <p14:creationId xmlns:p14="http://schemas.microsoft.com/office/powerpoint/2010/main" val="413566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95"/>
        <p:cNvGrpSpPr/>
        <p:nvPr/>
      </p:nvGrpSpPr>
      <p:grpSpPr>
        <a:xfrm>
          <a:off x="0" y="0"/>
          <a:ext cx="0" cy="0"/>
          <a:chOff x="0" y="0"/>
          <a:chExt cx="0" cy="0"/>
        </a:xfrm>
      </p:grpSpPr>
      <p:pic>
        <p:nvPicPr>
          <p:cNvPr id="96" name="Google Shape;96;p19" descr="blue_mts_header.png"/>
          <p:cNvPicPr preferRelativeResize="0"/>
          <p:nvPr/>
        </p:nvPicPr>
        <p:blipFill rotWithShape="1">
          <a:blip r:embed="rId3">
            <a:alphaModFix/>
          </a:blip>
          <a:srcRect t="20496"/>
          <a:stretch/>
        </p:blipFill>
        <p:spPr>
          <a:xfrm>
            <a:off x="0" y="5007748"/>
            <a:ext cx="9144000" cy="1850250"/>
          </a:xfrm>
          <a:prstGeom prst="rect">
            <a:avLst/>
          </a:prstGeom>
          <a:noFill/>
          <a:ln>
            <a:noFill/>
          </a:ln>
        </p:spPr>
      </p:pic>
      <p:sp>
        <p:nvSpPr>
          <p:cNvPr id="97" name="Google Shape;97;p19"/>
          <p:cNvSpPr txBox="1">
            <a:spLocks noGrp="1"/>
          </p:cNvSpPr>
          <p:nvPr>
            <p:ph type="title" idx="4294967295"/>
          </p:nvPr>
        </p:nvSpPr>
        <p:spPr>
          <a:xfrm>
            <a:off x="457200" y="381000"/>
            <a:ext cx="7620000" cy="609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JM" sz="3600" b="0" i="0" u="none" strike="noStrike" cap="none">
                <a:solidFill>
                  <a:srgbClr val="3F3F3F"/>
                </a:solidFill>
                <a:latin typeface="Open Sans"/>
                <a:ea typeface="Open Sans"/>
                <a:cs typeface="Open Sans"/>
                <a:sym typeface="Open Sans"/>
              </a:rPr>
              <a:t>Talent Pipeline Report</a:t>
            </a:r>
            <a:endParaRPr sz="3600" b="0" i="0" u="none" strike="noStrike" cap="none">
              <a:solidFill>
                <a:srgbClr val="3F3F3F"/>
              </a:solidFill>
              <a:latin typeface="Open Sans"/>
              <a:ea typeface="Open Sans"/>
              <a:cs typeface="Open Sans"/>
              <a:sym typeface="Open Sans"/>
            </a:endParaRPr>
          </a:p>
        </p:txBody>
      </p:sp>
      <p:pic>
        <p:nvPicPr>
          <p:cNvPr id="98" name="Google Shape;98;p19" descr="CWDC_Acronym-Color - Britta Blodgett - CDLE.png"/>
          <p:cNvPicPr preferRelativeResize="0"/>
          <p:nvPr/>
        </p:nvPicPr>
        <p:blipFill rotWithShape="1">
          <a:blip r:embed="rId4">
            <a:alphaModFix/>
          </a:blip>
          <a:srcRect/>
          <a:stretch/>
        </p:blipFill>
        <p:spPr>
          <a:xfrm>
            <a:off x="8073675" y="243075"/>
            <a:ext cx="841725" cy="841725"/>
          </a:xfrm>
          <a:prstGeom prst="rect">
            <a:avLst/>
          </a:prstGeom>
          <a:noFill/>
          <a:ln>
            <a:noFill/>
          </a:ln>
        </p:spPr>
      </p:pic>
      <p:sp>
        <p:nvSpPr>
          <p:cNvPr id="99" name="Google Shape;99;p19"/>
          <p:cNvSpPr txBox="1"/>
          <p:nvPr/>
        </p:nvSpPr>
        <p:spPr>
          <a:xfrm>
            <a:off x="4964000" y="1559750"/>
            <a:ext cx="4010700" cy="45324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JM" sz="2400" b="0" i="0" u="none" strike="noStrike" cap="none">
                <a:solidFill>
                  <a:srgbClr val="000000"/>
                </a:solidFill>
                <a:latin typeface="Arial"/>
                <a:ea typeface="Arial"/>
                <a:cs typeface="Arial"/>
                <a:sym typeface="Arial"/>
              </a:rPr>
              <a:t>Through the analysis of economic demands and</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JM" sz="2400" b="0" i="0" u="none" strike="noStrike" cap="none">
                <a:solidFill>
                  <a:srgbClr val="000000"/>
                </a:solidFill>
                <a:latin typeface="Arial"/>
                <a:ea typeface="Arial"/>
                <a:cs typeface="Arial"/>
                <a:sym typeface="Arial"/>
              </a:rPr>
              <a:t>current top jobs, Colorado’s talent supply, and the success of strategies to impact all components of the talent pipeline, this report assesses where Colorado stands in forging a workforce to meet the demands of today and tomorrow.</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19"/>
          <p:cNvPicPr preferRelativeResize="0"/>
          <p:nvPr/>
        </p:nvPicPr>
        <p:blipFill>
          <a:blip r:embed="rId5">
            <a:alphaModFix/>
          </a:blip>
          <a:stretch>
            <a:fillRect/>
          </a:stretch>
        </p:blipFill>
        <p:spPr>
          <a:xfrm>
            <a:off x="345174" y="1881975"/>
            <a:ext cx="4505900" cy="3887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105"/>
        <p:cNvGrpSpPr/>
        <p:nvPr/>
      </p:nvGrpSpPr>
      <p:grpSpPr>
        <a:xfrm>
          <a:off x="0" y="0"/>
          <a:ext cx="0" cy="0"/>
          <a:chOff x="0" y="0"/>
          <a:chExt cx="0" cy="0"/>
        </a:xfrm>
      </p:grpSpPr>
      <p:pic>
        <p:nvPicPr>
          <p:cNvPr id="106" name="Google Shape;106;p20" descr="blue_mts_header.png"/>
          <p:cNvPicPr preferRelativeResize="0"/>
          <p:nvPr/>
        </p:nvPicPr>
        <p:blipFill rotWithShape="1">
          <a:blip r:embed="rId3">
            <a:alphaModFix/>
          </a:blip>
          <a:srcRect t="20496"/>
          <a:stretch/>
        </p:blipFill>
        <p:spPr>
          <a:xfrm>
            <a:off x="0" y="5007748"/>
            <a:ext cx="9144000" cy="1850250"/>
          </a:xfrm>
          <a:prstGeom prst="rect">
            <a:avLst/>
          </a:prstGeom>
          <a:noFill/>
          <a:ln>
            <a:noFill/>
          </a:ln>
        </p:spPr>
      </p:pic>
      <p:sp>
        <p:nvSpPr>
          <p:cNvPr id="107" name="Google Shape;107;p20"/>
          <p:cNvSpPr txBox="1">
            <a:spLocks noGrp="1"/>
          </p:cNvSpPr>
          <p:nvPr>
            <p:ph type="title" idx="4294967295"/>
          </p:nvPr>
        </p:nvSpPr>
        <p:spPr>
          <a:xfrm>
            <a:off x="457200" y="381000"/>
            <a:ext cx="7620000" cy="609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JM" sz="3600" b="0" i="0" u="none" strike="noStrike" cap="none">
                <a:solidFill>
                  <a:srgbClr val="3F3F3F"/>
                </a:solidFill>
                <a:latin typeface="Open Sans"/>
                <a:ea typeface="Open Sans"/>
                <a:cs typeface="Open Sans"/>
                <a:sym typeface="Open Sans"/>
              </a:rPr>
              <a:t>Colorado’s High Growth Industries</a:t>
            </a:r>
            <a:endParaRPr sz="3600" b="0" i="0" u="none" strike="noStrike" cap="none">
              <a:solidFill>
                <a:srgbClr val="3F3F3F"/>
              </a:solidFill>
              <a:latin typeface="Open Sans"/>
              <a:ea typeface="Open Sans"/>
              <a:cs typeface="Open Sans"/>
              <a:sym typeface="Open Sans"/>
            </a:endParaRPr>
          </a:p>
        </p:txBody>
      </p:sp>
      <p:sp>
        <p:nvSpPr>
          <p:cNvPr id="108" name="Google Shape;108;p20"/>
          <p:cNvSpPr txBox="1">
            <a:spLocks noGrp="1"/>
          </p:cNvSpPr>
          <p:nvPr>
            <p:ph type="body" idx="4294967295"/>
          </p:nvPr>
        </p:nvSpPr>
        <p:spPr>
          <a:xfrm>
            <a:off x="457200" y="1143000"/>
            <a:ext cx="8305800" cy="5448600"/>
          </a:xfrm>
          <a:prstGeom prst="rect">
            <a:avLst/>
          </a:prstGeom>
          <a:solidFill>
            <a:schemeClr val="lt1"/>
          </a:solid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3F3F3F"/>
              </a:buClr>
              <a:buSzPts val="2400"/>
              <a:buFont typeface="Open Sans"/>
              <a:buChar char="●"/>
            </a:pPr>
            <a:r>
              <a:rPr lang="en-JM" sz="2400" b="0" i="0" u="none" strike="noStrike" cap="none">
                <a:solidFill>
                  <a:srgbClr val="3F3F3F"/>
                </a:solidFill>
                <a:highlight>
                  <a:srgbClr val="00FF00"/>
                </a:highlight>
                <a:latin typeface="Open Sans"/>
                <a:ea typeface="Open Sans"/>
                <a:cs typeface="Open Sans"/>
                <a:sym typeface="Open Sans"/>
              </a:rPr>
              <a:t>Health Care and Social Assistance- 27%</a:t>
            </a:r>
            <a:endParaRPr sz="2400" b="0" i="0" u="none" strike="noStrike" cap="none">
              <a:solidFill>
                <a:srgbClr val="3F3F3F"/>
              </a:solidFill>
              <a:highlight>
                <a:srgbClr val="00FF00"/>
              </a:highlight>
              <a:latin typeface="Open Sans"/>
              <a:ea typeface="Open Sans"/>
              <a:cs typeface="Open Sans"/>
              <a:sym typeface="Open Sans"/>
            </a:endParaRPr>
          </a:p>
          <a:p>
            <a:pPr marL="457200" marR="0" lvl="0" indent="-381000" algn="l" rtl="0">
              <a:lnSpc>
                <a:spcPct val="115000"/>
              </a:lnSpc>
              <a:spcBef>
                <a:spcPts val="0"/>
              </a:spcBef>
              <a:spcAft>
                <a:spcPts val="0"/>
              </a:spcAft>
              <a:buClr>
                <a:srgbClr val="3F3F3F"/>
              </a:buClr>
              <a:buSzPts val="2400"/>
              <a:buFont typeface="Open Sans"/>
              <a:buChar char="●"/>
            </a:pPr>
            <a:r>
              <a:rPr lang="en-JM" sz="2400" b="0" i="0" u="none" strike="noStrike" cap="none">
                <a:solidFill>
                  <a:srgbClr val="3F3F3F"/>
                </a:solidFill>
                <a:latin typeface="Open Sans"/>
                <a:ea typeface="Open Sans"/>
                <a:cs typeface="Open Sans"/>
                <a:sym typeface="Open Sans"/>
              </a:rPr>
              <a:t>Mining, Quarrying, and Oil and Gas Extraction- 21%</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3F3F3F"/>
              </a:buClr>
              <a:buSzPts val="2400"/>
              <a:buFont typeface="Open Sans"/>
              <a:buChar char="●"/>
            </a:pPr>
            <a:r>
              <a:rPr lang="en-JM" sz="2400" b="0" i="0" u="none" strike="noStrike" cap="none">
                <a:solidFill>
                  <a:srgbClr val="3F3F3F"/>
                </a:solidFill>
                <a:latin typeface="Open Sans"/>
                <a:ea typeface="Open Sans"/>
                <a:cs typeface="Open Sans"/>
                <a:sym typeface="Open Sans"/>
              </a:rPr>
              <a:t>Professional, Scientific, and Technical Services- 19%</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3F3F3F"/>
              </a:buClr>
              <a:buSzPts val="2400"/>
              <a:buFont typeface="Open Sans"/>
              <a:buChar char="●"/>
            </a:pPr>
            <a:r>
              <a:rPr lang="en-JM" sz="2400" b="0" i="0" u="none" strike="noStrike" cap="none">
                <a:solidFill>
                  <a:srgbClr val="3F3F3F"/>
                </a:solidFill>
                <a:latin typeface="Open Sans"/>
                <a:ea typeface="Open Sans"/>
                <a:cs typeface="Open Sans"/>
                <a:sym typeface="Open Sans"/>
              </a:rPr>
              <a:t>Educational Services- 18%</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3F3F3F"/>
              </a:buClr>
              <a:buSzPts val="2400"/>
              <a:buFont typeface="Open Sans"/>
              <a:buChar char="●"/>
            </a:pPr>
            <a:r>
              <a:rPr lang="en-JM" sz="2400" b="0" i="0" u="none" strike="noStrike" cap="none">
                <a:solidFill>
                  <a:srgbClr val="3F3F3F"/>
                </a:solidFill>
                <a:latin typeface="Open Sans"/>
                <a:ea typeface="Open Sans"/>
                <a:cs typeface="Open Sans"/>
                <a:sym typeface="Open Sans"/>
              </a:rPr>
              <a:t>Management of Companies and Enterprises- 16%</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3F3F3F"/>
              </a:buClr>
              <a:buSzPts val="2400"/>
              <a:buFont typeface="Open Sans"/>
              <a:buChar char="●"/>
            </a:pPr>
            <a:r>
              <a:rPr lang="en-JM" sz="2400" b="0" i="0" u="none" strike="noStrike" cap="none">
                <a:solidFill>
                  <a:srgbClr val="3F3F3F"/>
                </a:solidFill>
                <a:latin typeface="Open Sans"/>
                <a:ea typeface="Open Sans"/>
                <a:cs typeface="Open Sans"/>
                <a:sym typeface="Open Sans"/>
              </a:rPr>
              <a:t>Construction- 15%</a:t>
            </a:r>
            <a:endParaRPr sz="2400" b="0" i="0" u="none" strike="noStrike" cap="none">
              <a:solidFill>
                <a:srgbClr val="3F3F3F"/>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3F3F3F"/>
              </a:buClr>
              <a:buSzPts val="2400"/>
              <a:buFont typeface="Open Sans"/>
              <a:buChar char="●"/>
            </a:pPr>
            <a:r>
              <a:rPr lang="en-JM" sz="2400" b="0" i="0" u="none" strike="noStrike" cap="none">
                <a:solidFill>
                  <a:srgbClr val="3F3F3F"/>
                </a:solidFill>
                <a:latin typeface="Open Sans"/>
                <a:ea typeface="Open Sans"/>
                <a:cs typeface="Open Sans"/>
                <a:sym typeface="Open Sans"/>
              </a:rPr>
              <a:t>Accommodations and Food Service- 15%</a:t>
            </a:r>
            <a:endParaRPr sz="2400" b="0" i="0" u="none" strike="noStrike" cap="none">
              <a:solidFill>
                <a:srgbClr val="3F3F3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2400"/>
              <a:buFont typeface="Arial"/>
              <a:buNone/>
            </a:pPr>
            <a:endParaRPr sz="2400" b="1" i="0" u="none" strike="noStrike" cap="none">
              <a:solidFill>
                <a:srgbClr val="3F3F3F"/>
              </a:solidFill>
              <a:latin typeface="Open Sans"/>
              <a:ea typeface="Open Sans"/>
              <a:cs typeface="Open Sans"/>
              <a:sym typeface="Open Sans"/>
            </a:endParaRPr>
          </a:p>
          <a:p>
            <a:pPr marL="0" marR="0" lvl="0" indent="0" algn="ctr" rtl="0">
              <a:lnSpc>
                <a:spcPct val="115000"/>
              </a:lnSpc>
              <a:spcBef>
                <a:spcPts val="0"/>
              </a:spcBef>
              <a:spcAft>
                <a:spcPts val="0"/>
              </a:spcAft>
              <a:buClr>
                <a:srgbClr val="000000"/>
              </a:buClr>
              <a:buSzPts val="2400"/>
              <a:buFont typeface="Arial"/>
              <a:buNone/>
            </a:pPr>
            <a:r>
              <a:rPr lang="en-JM" sz="2400" b="1" i="0" u="none" strike="noStrike" cap="none">
                <a:solidFill>
                  <a:srgbClr val="3F3F3F"/>
                </a:solidFill>
                <a:latin typeface="Open Sans"/>
                <a:ea typeface="Open Sans"/>
                <a:cs typeface="Open Sans"/>
                <a:sym typeface="Open Sans"/>
              </a:rPr>
              <a:t>Top Jobs meet three criteria:</a:t>
            </a:r>
            <a:endParaRPr sz="2400" b="1" i="0" u="none" strike="noStrike" cap="none">
              <a:solidFill>
                <a:srgbClr val="3F3F3F"/>
              </a:solidFill>
              <a:latin typeface="Open Sans"/>
              <a:ea typeface="Open Sans"/>
              <a:cs typeface="Open Sans"/>
              <a:sym typeface="Open Sans"/>
            </a:endParaRPr>
          </a:p>
          <a:p>
            <a:pPr marL="1371600" marR="0" lvl="0" indent="-381000" algn="l" rtl="0">
              <a:lnSpc>
                <a:spcPct val="115000"/>
              </a:lnSpc>
              <a:spcBef>
                <a:spcPts val="0"/>
              </a:spcBef>
              <a:spcAft>
                <a:spcPts val="0"/>
              </a:spcAft>
              <a:buClr>
                <a:srgbClr val="3F3F3F"/>
              </a:buClr>
              <a:buSzPts val="2400"/>
              <a:buFont typeface="Open Sans"/>
              <a:buChar char="❖"/>
            </a:pPr>
            <a:r>
              <a:rPr lang="en-JM" sz="2400" b="0" i="0" u="none" strike="noStrike" cap="none">
                <a:solidFill>
                  <a:srgbClr val="3F3F3F"/>
                </a:solidFill>
                <a:latin typeface="Open Sans"/>
                <a:ea typeface="Open Sans"/>
                <a:cs typeface="Open Sans"/>
                <a:sym typeface="Open Sans"/>
              </a:rPr>
              <a:t>High Annual Openings</a:t>
            </a:r>
            <a:endParaRPr sz="2400" b="0" i="0" u="none" strike="noStrike" cap="none">
              <a:solidFill>
                <a:srgbClr val="3F3F3F"/>
              </a:solidFill>
              <a:latin typeface="Open Sans"/>
              <a:ea typeface="Open Sans"/>
              <a:cs typeface="Open Sans"/>
              <a:sym typeface="Open Sans"/>
            </a:endParaRPr>
          </a:p>
          <a:p>
            <a:pPr marL="1371600" marR="0" lvl="0" indent="-381000" algn="l" rtl="0">
              <a:lnSpc>
                <a:spcPct val="115000"/>
              </a:lnSpc>
              <a:spcBef>
                <a:spcPts val="0"/>
              </a:spcBef>
              <a:spcAft>
                <a:spcPts val="0"/>
              </a:spcAft>
              <a:buClr>
                <a:srgbClr val="3F3F3F"/>
              </a:buClr>
              <a:buSzPts val="2400"/>
              <a:buFont typeface="Open Sans"/>
              <a:buChar char="❖"/>
            </a:pPr>
            <a:r>
              <a:rPr lang="en-JM" sz="2400" b="0" i="0" u="none" strike="noStrike" cap="none">
                <a:solidFill>
                  <a:srgbClr val="3F3F3F"/>
                </a:solidFill>
                <a:latin typeface="Open Sans"/>
                <a:ea typeface="Open Sans"/>
                <a:cs typeface="Open Sans"/>
                <a:sym typeface="Open Sans"/>
              </a:rPr>
              <a:t>Above Average Growth Rates</a:t>
            </a:r>
            <a:endParaRPr sz="2400" b="0" i="0" u="none" strike="noStrike" cap="none">
              <a:solidFill>
                <a:srgbClr val="3F3F3F"/>
              </a:solidFill>
              <a:latin typeface="Open Sans"/>
              <a:ea typeface="Open Sans"/>
              <a:cs typeface="Open Sans"/>
              <a:sym typeface="Open Sans"/>
            </a:endParaRPr>
          </a:p>
          <a:p>
            <a:pPr marL="1371600" marR="0" lvl="0" indent="-381000" algn="l" rtl="0">
              <a:lnSpc>
                <a:spcPct val="115000"/>
              </a:lnSpc>
              <a:spcBef>
                <a:spcPts val="0"/>
              </a:spcBef>
              <a:spcAft>
                <a:spcPts val="0"/>
              </a:spcAft>
              <a:buClr>
                <a:srgbClr val="3F3F3F"/>
              </a:buClr>
              <a:buSzPts val="2400"/>
              <a:buFont typeface="Open Sans"/>
              <a:buChar char="❖"/>
            </a:pPr>
            <a:r>
              <a:rPr lang="en-JM" sz="2400" b="0" i="0" u="none" strike="noStrike" cap="none">
                <a:solidFill>
                  <a:srgbClr val="3F3F3F"/>
                </a:solidFill>
                <a:latin typeface="Open Sans"/>
                <a:ea typeface="Open Sans"/>
                <a:cs typeface="Open Sans"/>
                <a:sym typeface="Open Sans"/>
              </a:rPr>
              <a:t>Provides a Good Wage</a:t>
            </a:r>
            <a:endParaRPr sz="2400" b="0" i="0" u="none" strike="noStrike" cap="none">
              <a:solidFill>
                <a:srgbClr val="3F3F3F"/>
              </a:solidFill>
              <a:latin typeface="Open Sans"/>
              <a:ea typeface="Open Sans"/>
              <a:cs typeface="Open Sans"/>
              <a:sym typeface="Open Sans"/>
            </a:endParaRPr>
          </a:p>
        </p:txBody>
      </p:sp>
      <p:pic>
        <p:nvPicPr>
          <p:cNvPr id="109" name="Google Shape;109;p20" descr="CWDC_Acronym-Color - Britta Blodgett - CDLE.png"/>
          <p:cNvPicPr preferRelativeResize="0"/>
          <p:nvPr/>
        </p:nvPicPr>
        <p:blipFill rotWithShape="1">
          <a:blip r:embed="rId4">
            <a:alphaModFix/>
          </a:blip>
          <a:srcRect/>
          <a:stretch/>
        </p:blipFill>
        <p:spPr>
          <a:xfrm>
            <a:off x="8073675" y="243075"/>
            <a:ext cx="841725" cy="841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114"/>
        <p:cNvGrpSpPr/>
        <p:nvPr/>
      </p:nvGrpSpPr>
      <p:grpSpPr>
        <a:xfrm>
          <a:off x="0" y="0"/>
          <a:ext cx="0" cy="0"/>
          <a:chOff x="0" y="0"/>
          <a:chExt cx="0" cy="0"/>
        </a:xfrm>
      </p:grpSpPr>
      <p:sp>
        <p:nvSpPr>
          <p:cNvPr id="115" name="Google Shape;115;p21"/>
          <p:cNvSpPr txBox="1">
            <a:spLocks noGrp="1"/>
          </p:cNvSpPr>
          <p:nvPr>
            <p:ph type="title" idx="4294967295"/>
          </p:nvPr>
        </p:nvSpPr>
        <p:spPr>
          <a:xfrm>
            <a:off x="5426100" y="1360700"/>
            <a:ext cx="3437400" cy="55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600"/>
              <a:buFont typeface="Arial"/>
              <a:buNone/>
            </a:pPr>
            <a:r>
              <a:rPr lang="en-JM" sz="3000" b="0" i="0" u="none" strike="noStrike" cap="none">
                <a:solidFill>
                  <a:srgbClr val="3F3F3F"/>
                </a:solidFill>
                <a:latin typeface="Open Sans"/>
                <a:ea typeface="Open Sans"/>
                <a:cs typeface="Open Sans"/>
                <a:sym typeface="Open Sans"/>
              </a:rPr>
              <a:t>A Career </a:t>
            </a:r>
            <a:r>
              <a:rPr lang="en-JM" sz="3000">
                <a:solidFill>
                  <a:srgbClr val="3F3F3F"/>
                </a:solidFill>
                <a:latin typeface="Open Sans"/>
                <a:ea typeface="Open Sans"/>
                <a:cs typeface="Open Sans"/>
                <a:sym typeface="Open Sans"/>
              </a:rPr>
              <a:t>P</a:t>
            </a:r>
            <a:r>
              <a:rPr lang="en-JM" sz="3000" b="0" i="0" u="none" strike="noStrike" cap="none">
                <a:solidFill>
                  <a:srgbClr val="3F3F3F"/>
                </a:solidFill>
                <a:latin typeface="Open Sans"/>
                <a:ea typeface="Open Sans"/>
                <a:cs typeface="Open Sans"/>
                <a:sym typeface="Open Sans"/>
              </a:rPr>
              <a:t>athway Map is</a:t>
            </a:r>
            <a:r>
              <a:rPr lang="en-JM" sz="3000">
                <a:solidFill>
                  <a:srgbClr val="3F3F3F"/>
                </a:solidFill>
                <a:latin typeface="Open Sans"/>
                <a:ea typeface="Open Sans"/>
                <a:cs typeface="Open Sans"/>
                <a:sym typeface="Open Sans"/>
              </a:rPr>
              <a:t>:</a:t>
            </a:r>
            <a:endParaRPr sz="3000" b="0" i="0" u="none" strike="noStrike" cap="none">
              <a:solidFill>
                <a:srgbClr val="3F3F3F"/>
              </a:solidFill>
              <a:latin typeface="Open Sans"/>
              <a:ea typeface="Open Sans"/>
              <a:cs typeface="Open Sans"/>
              <a:sym typeface="Open Sans"/>
            </a:endParaRPr>
          </a:p>
        </p:txBody>
      </p:sp>
      <p:pic>
        <p:nvPicPr>
          <p:cNvPr id="116" name="Google Shape;116;p21" descr="CWDC_Acronym-Color - Britta Blodgett - CDLE.png"/>
          <p:cNvPicPr preferRelativeResize="0"/>
          <p:nvPr/>
        </p:nvPicPr>
        <p:blipFill rotWithShape="1">
          <a:blip r:embed="rId3">
            <a:alphaModFix/>
          </a:blip>
          <a:srcRect/>
          <a:stretch/>
        </p:blipFill>
        <p:spPr>
          <a:xfrm>
            <a:off x="8073675" y="243075"/>
            <a:ext cx="841725" cy="841725"/>
          </a:xfrm>
          <a:prstGeom prst="rect">
            <a:avLst/>
          </a:prstGeom>
          <a:noFill/>
          <a:ln>
            <a:noFill/>
          </a:ln>
        </p:spPr>
      </p:pic>
      <p:sp>
        <p:nvSpPr>
          <p:cNvPr id="117" name="Google Shape;117;p21"/>
          <p:cNvSpPr txBox="1"/>
          <p:nvPr/>
        </p:nvSpPr>
        <p:spPr>
          <a:xfrm>
            <a:off x="5400150" y="2190100"/>
            <a:ext cx="3489300" cy="410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Calibri"/>
              <a:buNone/>
            </a:pPr>
            <a:r>
              <a:rPr lang="en-JM" sz="2400" b="0" i="0" u="none" strike="noStrike" cap="none">
                <a:solidFill>
                  <a:schemeClr val="dk1"/>
                </a:solidFill>
                <a:latin typeface="Calibri"/>
                <a:ea typeface="Calibri"/>
                <a:cs typeface="Calibri"/>
                <a:sym typeface="Calibri"/>
              </a:rPr>
              <a:t>an actual picture or map that tells job seekers what skills they need to attain jobs within the industry and where they can build those skills and credentials. </a:t>
            </a:r>
            <a:endParaRPr sz="2400" b="0" i="0" u="none" strike="noStrike" cap="none">
              <a:solidFill>
                <a:srgbClr val="000000"/>
              </a:solidFill>
              <a:latin typeface="Arial"/>
              <a:ea typeface="Arial"/>
              <a:cs typeface="Arial"/>
              <a:sym typeface="Arial"/>
            </a:endParaRPr>
          </a:p>
        </p:txBody>
      </p:sp>
      <p:pic>
        <p:nvPicPr>
          <p:cNvPr id="118" name="Google Shape;118;p21"/>
          <p:cNvPicPr preferRelativeResize="0"/>
          <p:nvPr/>
        </p:nvPicPr>
        <p:blipFill>
          <a:blip r:embed="rId4">
            <a:alphaModFix/>
          </a:blip>
          <a:stretch>
            <a:fillRect/>
          </a:stretch>
        </p:blipFill>
        <p:spPr>
          <a:xfrm>
            <a:off x="228600" y="457200"/>
            <a:ext cx="5163525" cy="5571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123"/>
        <p:cNvGrpSpPr/>
        <p:nvPr/>
      </p:nvGrpSpPr>
      <p:grpSpPr>
        <a:xfrm>
          <a:off x="0" y="0"/>
          <a:ext cx="0" cy="0"/>
          <a:chOff x="0" y="0"/>
          <a:chExt cx="0" cy="0"/>
        </a:xfrm>
      </p:grpSpPr>
      <p:pic>
        <p:nvPicPr>
          <p:cNvPr id="124" name="Google Shape;124;p22" descr="blue_mts_header.png"/>
          <p:cNvPicPr preferRelativeResize="0"/>
          <p:nvPr/>
        </p:nvPicPr>
        <p:blipFill rotWithShape="1">
          <a:blip r:embed="rId3">
            <a:alphaModFix/>
          </a:blip>
          <a:srcRect t="20496"/>
          <a:stretch/>
        </p:blipFill>
        <p:spPr>
          <a:xfrm>
            <a:off x="0" y="5007748"/>
            <a:ext cx="9144000" cy="1850250"/>
          </a:xfrm>
          <a:prstGeom prst="rect">
            <a:avLst/>
          </a:prstGeom>
          <a:noFill/>
          <a:ln>
            <a:noFill/>
          </a:ln>
        </p:spPr>
      </p:pic>
      <p:pic>
        <p:nvPicPr>
          <p:cNvPr id="125" name="Google Shape;125;p22" descr="CWDC_Acronym-Color - Britta Blodgett - CDLE.png"/>
          <p:cNvPicPr preferRelativeResize="0"/>
          <p:nvPr/>
        </p:nvPicPr>
        <p:blipFill rotWithShape="1">
          <a:blip r:embed="rId4">
            <a:alphaModFix/>
          </a:blip>
          <a:srcRect/>
          <a:stretch/>
        </p:blipFill>
        <p:spPr>
          <a:xfrm>
            <a:off x="8073675" y="243075"/>
            <a:ext cx="631294" cy="631294"/>
          </a:xfrm>
          <a:prstGeom prst="rect">
            <a:avLst/>
          </a:prstGeom>
          <a:noFill/>
          <a:ln>
            <a:noFill/>
          </a:ln>
        </p:spPr>
      </p:pic>
      <p:sp>
        <p:nvSpPr>
          <p:cNvPr id="126" name="Google Shape;126;p22"/>
          <p:cNvSpPr txBox="1"/>
          <p:nvPr/>
        </p:nvSpPr>
        <p:spPr>
          <a:xfrm>
            <a:off x="671725" y="320300"/>
            <a:ext cx="7311000" cy="68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27" name="Google Shape;127;p22"/>
          <p:cNvSpPr txBox="1">
            <a:spLocks noGrp="1"/>
          </p:cNvSpPr>
          <p:nvPr>
            <p:ph type="title" idx="4294967295"/>
          </p:nvPr>
        </p:nvSpPr>
        <p:spPr>
          <a:xfrm>
            <a:off x="548075" y="157075"/>
            <a:ext cx="7886700" cy="9693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4400"/>
              <a:buFont typeface="Arial"/>
              <a:buNone/>
            </a:pPr>
            <a:r>
              <a:rPr lang="en-JM" sz="3000" b="0" i="0" u="sng" strike="noStrike" cap="none" dirty="0">
                <a:solidFill>
                  <a:srgbClr val="0563C1"/>
                </a:solidFill>
                <a:latin typeface="Calibri"/>
                <a:ea typeface="Calibri"/>
                <a:cs typeface="Calibri"/>
                <a:sym typeface="Calibri"/>
                <a:hlinkClick r:id="rId5"/>
              </a:rPr>
              <a:t>My Colorado Journey</a:t>
            </a:r>
            <a:r>
              <a:rPr lang="en-JM" sz="3000" b="0" i="0" u="none" strike="noStrike" cap="none" dirty="0">
                <a:solidFill>
                  <a:schemeClr val="dk1"/>
                </a:solidFill>
                <a:latin typeface="Calibri"/>
                <a:ea typeface="Calibri"/>
                <a:cs typeface="Calibri"/>
                <a:sym typeface="Calibri"/>
              </a:rPr>
              <a:t> &amp; </a:t>
            </a:r>
            <a:r>
              <a:rPr lang="en-JM" sz="3000" u="sng" dirty="0">
                <a:solidFill>
                  <a:srgbClr val="0563C1"/>
                </a:solidFill>
                <a:latin typeface="Calibri"/>
                <a:ea typeface="Calibri"/>
                <a:cs typeface="Calibri"/>
                <a:sym typeface="Calibri"/>
                <a:hlinkClick r:id="rId6"/>
              </a:rPr>
              <a:t>Careers in Colorado</a:t>
            </a:r>
            <a:endParaRPr sz="3000" b="0" i="0" u="none" strike="noStrike" cap="none" dirty="0">
              <a:solidFill>
                <a:schemeClr val="dk1"/>
              </a:solidFill>
              <a:latin typeface="Calibri"/>
              <a:ea typeface="Calibri"/>
              <a:cs typeface="Calibri"/>
              <a:sym typeface="Calibri"/>
            </a:endParaRPr>
          </a:p>
        </p:txBody>
      </p:sp>
      <p:pic>
        <p:nvPicPr>
          <p:cNvPr id="128" name="Google Shape;128;p22"/>
          <p:cNvPicPr preferRelativeResize="0"/>
          <p:nvPr/>
        </p:nvPicPr>
        <p:blipFill rotWithShape="1">
          <a:blip r:embed="rId7">
            <a:alphaModFix/>
          </a:blip>
          <a:srcRect/>
          <a:stretch/>
        </p:blipFill>
        <p:spPr>
          <a:xfrm>
            <a:off x="1453187" y="1470775"/>
            <a:ext cx="6237622" cy="2851950"/>
          </a:xfrm>
          <a:prstGeom prst="rect">
            <a:avLst/>
          </a:prstGeom>
          <a:noFill/>
          <a:ln>
            <a:noFill/>
          </a:ln>
        </p:spPr>
      </p:pic>
      <p:pic>
        <p:nvPicPr>
          <p:cNvPr id="129" name="Google Shape;129;p22"/>
          <p:cNvPicPr preferRelativeResize="0"/>
          <p:nvPr/>
        </p:nvPicPr>
        <p:blipFill>
          <a:blip r:embed="rId8">
            <a:alphaModFix/>
          </a:blip>
          <a:stretch>
            <a:fillRect/>
          </a:stretch>
        </p:blipFill>
        <p:spPr>
          <a:xfrm>
            <a:off x="152400" y="4005193"/>
            <a:ext cx="8839200" cy="25052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134"/>
        <p:cNvGrpSpPr/>
        <p:nvPr/>
      </p:nvGrpSpPr>
      <p:grpSpPr>
        <a:xfrm>
          <a:off x="0" y="0"/>
          <a:ext cx="0" cy="0"/>
          <a:chOff x="0" y="0"/>
          <a:chExt cx="0" cy="0"/>
        </a:xfrm>
      </p:grpSpPr>
      <p:pic>
        <p:nvPicPr>
          <p:cNvPr id="135" name="Google Shape;135;p23"/>
          <p:cNvPicPr preferRelativeResize="0"/>
          <p:nvPr/>
        </p:nvPicPr>
        <p:blipFill rotWithShape="1">
          <a:blip r:embed="rId3">
            <a:alphaModFix/>
          </a:blip>
          <a:srcRect/>
          <a:stretch/>
        </p:blipFill>
        <p:spPr>
          <a:xfrm>
            <a:off x="260625" y="112875"/>
            <a:ext cx="8622750" cy="6632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140"/>
        <p:cNvGrpSpPr/>
        <p:nvPr/>
      </p:nvGrpSpPr>
      <p:grpSpPr>
        <a:xfrm>
          <a:off x="0" y="0"/>
          <a:ext cx="0" cy="0"/>
          <a:chOff x="0" y="0"/>
          <a:chExt cx="0" cy="0"/>
        </a:xfrm>
      </p:grpSpPr>
      <p:pic>
        <p:nvPicPr>
          <p:cNvPr id="141" name="Google Shape;141;p24" descr="blue_mts_header.png"/>
          <p:cNvPicPr preferRelativeResize="0"/>
          <p:nvPr/>
        </p:nvPicPr>
        <p:blipFill rotWithShape="1">
          <a:blip r:embed="rId3">
            <a:alphaModFix/>
          </a:blip>
          <a:srcRect t="20496"/>
          <a:stretch/>
        </p:blipFill>
        <p:spPr>
          <a:xfrm>
            <a:off x="0" y="5007748"/>
            <a:ext cx="9144000" cy="1850250"/>
          </a:xfrm>
          <a:prstGeom prst="rect">
            <a:avLst/>
          </a:prstGeom>
          <a:noFill/>
          <a:ln>
            <a:noFill/>
          </a:ln>
        </p:spPr>
      </p:pic>
      <p:sp>
        <p:nvSpPr>
          <p:cNvPr id="142" name="Google Shape;142;p24"/>
          <p:cNvSpPr txBox="1">
            <a:spLocks noGrp="1"/>
          </p:cNvSpPr>
          <p:nvPr>
            <p:ph type="title" idx="4294967295"/>
          </p:nvPr>
        </p:nvSpPr>
        <p:spPr>
          <a:xfrm>
            <a:off x="453675" y="699425"/>
            <a:ext cx="7620000" cy="60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6000"/>
              <a:buFont typeface="Arial"/>
              <a:buNone/>
            </a:pPr>
            <a:r>
              <a:rPr lang="en-JM" sz="6000">
                <a:solidFill>
                  <a:srgbClr val="3F3F3F"/>
                </a:solidFill>
                <a:latin typeface="Open Sans"/>
                <a:ea typeface="Open Sans"/>
                <a:cs typeface="Open Sans"/>
                <a:sym typeface="Open Sans"/>
              </a:rPr>
              <a:t>Thank you &amp; connect with me.</a:t>
            </a:r>
            <a:endParaRPr sz="6000" b="0" i="0" u="none" strike="noStrike" cap="none">
              <a:solidFill>
                <a:srgbClr val="3F3F3F"/>
              </a:solidFill>
              <a:latin typeface="Open Sans"/>
              <a:ea typeface="Open Sans"/>
              <a:cs typeface="Open Sans"/>
              <a:sym typeface="Open Sans"/>
            </a:endParaRPr>
          </a:p>
        </p:txBody>
      </p:sp>
      <p:sp>
        <p:nvSpPr>
          <p:cNvPr id="143" name="Google Shape;143;p24"/>
          <p:cNvSpPr txBox="1">
            <a:spLocks noGrp="1"/>
          </p:cNvSpPr>
          <p:nvPr>
            <p:ph type="body" idx="4294967295"/>
          </p:nvPr>
        </p:nvSpPr>
        <p:spPr>
          <a:xfrm>
            <a:off x="453675" y="2072650"/>
            <a:ext cx="6726900" cy="431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JM" sz="1800" b="1" i="0" u="none" strike="noStrike" cap="none">
                <a:solidFill>
                  <a:schemeClr val="dk1"/>
                </a:solidFill>
                <a:highlight>
                  <a:schemeClr val="lt1"/>
                </a:highlight>
                <a:latin typeface="Arial"/>
                <a:ea typeface="Arial"/>
                <a:cs typeface="Arial"/>
                <a:sym typeface="Arial"/>
              </a:rPr>
              <a:t>Thomas Hartman, Ph.D., Talent Development Consultant</a:t>
            </a:r>
            <a:endParaRPr sz="1800" b="1" i="0" u="none" strike="noStrike" cap="none">
              <a:solidFill>
                <a:schemeClr val="dk1"/>
              </a:solidFill>
              <a:highlight>
                <a:schemeClr val="lt1"/>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JM" sz="1800" b="0" i="0" u="none" strike="noStrike" cap="none">
                <a:solidFill>
                  <a:schemeClr val="dk1"/>
                </a:solidFill>
                <a:highlight>
                  <a:schemeClr val="lt1"/>
                </a:highlight>
                <a:latin typeface="Arial"/>
                <a:ea typeface="Arial"/>
                <a:cs typeface="Arial"/>
                <a:sym typeface="Arial"/>
              </a:rPr>
              <a:t>Colorado Workforce Development Council</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JM" sz="1800" b="0" i="0" u="none" strike="noStrike" cap="none">
                <a:solidFill>
                  <a:schemeClr val="dk1"/>
                </a:solidFill>
                <a:highlight>
                  <a:schemeClr val="lt1"/>
                </a:highlight>
                <a:latin typeface="Arial"/>
                <a:ea typeface="Arial"/>
                <a:cs typeface="Arial"/>
                <a:sym typeface="Arial"/>
              </a:rPr>
              <a:t>633 17th Street</a:t>
            </a:r>
            <a:endParaRPr sz="1800" b="0" i="0" u="none" strike="noStrike" cap="none">
              <a:solidFill>
                <a:schemeClr val="dk1"/>
              </a:solidFill>
              <a:highlight>
                <a:schemeClr val="lt1"/>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JM" sz="1800" b="0" i="0" u="none" strike="noStrike" cap="none">
                <a:solidFill>
                  <a:schemeClr val="dk1"/>
                </a:solidFill>
                <a:highlight>
                  <a:schemeClr val="lt1"/>
                </a:highlight>
                <a:latin typeface="Arial"/>
                <a:ea typeface="Arial"/>
                <a:cs typeface="Arial"/>
                <a:sym typeface="Arial"/>
              </a:rPr>
              <a:t>Denver, Colorado 80202</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JM" sz="1800" b="0" i="0" u="none" strike="noStrike" cap="none">
                <a:solidFill>
                  <a:srgbClr val="222222"/>
                </a:solidFill>
                <a:highlight>
                  <a:schemeClr val="lt1"/>
                </a:highlight>
                <a:latin typeface="Arial"/>
                <a:ea typeface="Arial"/>
                <a:cs typeface="Arial"/>
                <a:sym typeface="Arial"/>
              </a:rPr>
              <a:t>P: </a:t>
            </a:r>
            <a:r>
              <a:rPr lang="en-JM" sz="1800" b="0" i="0" u="none" strike="noStrike" cap="none">
                <a:solidFill>
                  <a:srgbClr val="1155CC"/>
                </a:solidFill>
                <a:highlight>
                  <a:schemeClr val="lt1"/>
                </a:highlight>
                <a:latin typeface="Arial"/>
                <a:ea typeface="Arial"/>
                <a:cs typeface="Arial"/>
                <a:sym typeface="Arial"/>
              </a:rPr>
              <a:t>(303) 318-8083</a:t>
            </a:r>
            <a:endParaRPr sz="1800" b="0" i="0" u="none" strike="noStrike" cap="none">
              <a:solidFill>
                <a:srgbClr val="1155CC"/>
              </a:solidFill>
              <a:highlight>
                <a:schemeClr val="lt1"/>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n-JM" sz="2400" b="0" i="0" u="sng" strike="noStrike" cap="none">
                <a:solidFill>
                  <a:srgbClr val="0073A8"/>
                </a:solidFill>
                <a:highlight>
                  <a:schemeClr val="lt1"/>
                </a:highlight>
                <a:latin typeface="Arial"/>
                <a:ea typeface="Arial"/>
                <a:cs typeface="Arial"/>
                <a:sym typeface="Arial"/>
                <a:hlinkClick r:id="rId4"/>
              </a:rPr>
              <a:t>Thomas.Hartman@State.CO.US</a:t>
            </a:r>
            <a:endParaRPr sz="2400" b="0" i="0" u="none" strike="noStrike" cap="none">
              <a:solidFill>
                <a:srgbClr val="3F3F3F"/>
              </a:solidFill>
              <a:latin typeface="Open Sans"/>
              <a:ea typeface="Open Sans"/>
              <a:cs typeface="Open Sans"/>
              <a:sym typeface="Open Sans"/>
            </a:endParaRPr>
          </a:p>
        </p:txBody>
      </p:sp>
      <p:pic>
        <p:nvPicPr>
          <p:cNvPr id="144" name="Google Shape;144;p24" descr="CWDC_Acronym-Color - Britta Blodgett - CDLE.png"/>
          <p:cNvPicPr preferRelativeResize="0"/>
          <p:nvPr/>
        </p:nvPicPr>
        <p:blipFill rotWithShape="1">
          <a:blip r:embed="rId5">
            <a:alphaModFix/>
          </a:blip>
          <a:srcRect/>
          <a:stretch/>
        </p:blipFill>
        <p:spPr>
          <a:xfrm>
            <a:off x="7640775" y="583350"/>
            <a:ext cx="841725" cy="841725"/>
          </a:xfrm>
          <a:prstGeom prst="rect">
            <a:avLst/>
          </a:prstGeom>
          <a:noFill/>
          <a:ln>
            <a:noFill/>
          </a:ln>
        </p:spPr>
      </p:pic>
      <p:pic>
        <p:nvPicPr>
          <p:cNvPr id="145" name="Google Shape;145;p24"/>
          <p:cNvPicPr preferRelativeResize="0"/>
          <p:nvPr/>
        </p:nvPicPr>
        <p:blipFill rotWithShape="1">
          <a:blip r:embed="rId6">
            <a:alphaModFix/>
          </a:blip>
          <a:srcRect t="1808" b="5391"/>
          <a:stretch/>
        </p:blipFill>
        <p:spPr>
          <a:xfrm>
            <a:off x="6050923" y="3137676"/>
            <a:ext cx="2613900" cy="2425500"/>
          </a:xfrm>
          <a:prstGeom prst="ellipse">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969</Words>
  <Application>Microsoft Office PowerPoint</Application>
  <PresentationFormat>On-screen Show (4:3)</PresentationFormat>
  <Paragraphs>82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Open Sans</vt:lpstr>
      <vt:lpstr>Trebuchet MS</vt:lpstr>
      <vt:lpstr>Arial</vt:lpstr>
      <vt:lpstr>Simple Light</vt:lpstr>
      <vt:lpstr>My Colorado Journey  Career Pathways</vt:lpstr>
      <vt:lpstr>Colorado Workforce Development Council</vt:lpstr>
      <vt:lpstr>Resources</vt:lpstr>
      <vt:lpstr>Talent Pipeline Report</vt:lpstr>
      <vt:lpstr>Colorado’s High Growth Industries</vt:lpstr>
      <vt:lpstr>A Career Pathway Map is:</vt:lpstr>
      <vt:lpstr>My Colorado Journey &amp; Careers in Colorado</vt:lpstr>
      <vt:lpstr>PowerPoint Presentation</vt:lpstr>
      <vt:lpstr>Thank you &amp; connect with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Colorado Journey  Career Pathways</dc:title>
  <dc:creator>Hartman, Thomas</dc:creator>
  <cp:lastModifiedBy>Cathy Shull</cp:lastModifiedBy>
  <cp:revision>3</cp:revision>
  <dcterms:modified xsi:type="dcterms:W3CDTF">2020-03-16T16:04:33Z</dcterms:modified>
</cp:coreProperties>
</file>