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4"/>
    <p:sldMasterId id="2147483652" r:id="rId5"/>
    <p:sldMasterId id="2147483656" r:id="rId6"/>
    <p:sldMasterId id="2147483723" r:id="rId7"/>
    <p:sldMasterId id="2147483734" r:id="rId8"/>
    <p:sldMasterId id="2147483708" r:id="rId9"/>
    <p:sldMasterId id="2147483689" r:id="rId10"/>
    <p:sldMasterId id="2147483683" r:id="rId11"/>
    <p:sldMasterId id="2147483744" r:id="rId12"/>
    <p:sldMasterId id="2147483756" r:id="rId13"/>
    <p:sldMasterId id="2147483760" r:id="rId14"/>
    <p:sldMasterId id="2147483772" r:id="rId15"/>
  </p:sldMasterIdLst>
  <p:notesMasterIdLst>
    <p:notesMasterId r:id="rId32"/>
  </p:notesMasterIdLst>
  <p:handoutMasterIdLst>
    <p:handoutMasterId r:id="rId33"/>
  </p:handoutMasterIdLst>
  <p:sldIdLst>
    <p:sldId id="463" r:id="rId16"/>
    <p:sldId id="470" r:id="rId17"/>
    <p:sldId id="474" r:id="rId18"/>
    <p:sldId id="475" r:id="rId19"/>
    <p:sldId id="476" r:id="rId20"/>
    <p:sldId id="448" r:id="rId21"/>
    <p:sldId id="471" r:id="rId22"/>
    <p:sldId id="472" r:id="rId23"/>
    <p:sldId id="473" r:id="rId24"/>
    <p:sldId id="465" r:id="rId25"/>
    <p:sldId id="445" r:id="rId26"/>
    <p:sldId id="466" r:id="rId27"/>
    <p:sldId id="468" r:id="rId28"/>
    <p:sldId id="469" r:id="rId29"/>
    <p:sldId id="467" r:id="rId30"/>
    <p:sldId id="284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5B12"/>
    <a:srgbClr val="919A50"/>
    <a:srgbClr val="6E59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061" autoAdjust="0"/>
  </p:normalViewPr>
  <p:slideViewPr>
    <p:cSldViewPr snapToGrid="0" snapToObjects="1">
      <p:cViewPr varScale="1">
        <p:scale>
          <a:sx n="62" d="100"/>
          <a:sy n="62" d="100"/>
        </p:scale>
        <p:origin x="13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18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9FD053-F3BE-4A62-8FF4-53A5DC756024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43E50C-F05A-4BD6-82A1-07B247109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0EAE-B780-446C-9208-901DA24BEADA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7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0D422-2C62-4525-B1CD-015AFB775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question</a:t>
            </a:r>
            <a:r>
              <a:rPr lang="en-US" baseline="0" dirty="0"/>
              <a:t> that with our focus over many years that we have made a significant impact in the startup phase of company growth.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0D422-2C62-4525-B1CD-015AFB7754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4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Advanced Mater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159829"/>
            <a:ext cx="3561838" cy="14827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542585"/>
            <a:ext cx="6237513" cy="16674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0025" y="701492"/>
            <a:ext cx="5347489" cy="1349626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Energy / </a:t>
            </a:r>
            <a:r>
              <a:rPr lang="en-US" dirty="0" err="1"/>
              <a:t>Cleantech</a:t>
            </a:r>
            <a:r>
              <a:rPr lang="en-US" dirty="0"/>
              <a:t> / Advanced Materials</a:t>
            </a:r>
          </a:p>
        </p:txBody>
      </p:sp>
    </p:spTree>
    <p:extLst>
      <p:ext uri="{BB962C8B-B14F-4D97-AF65-F5344CB8AC3E}">
        <p14:creationId xmlns:p14="http://schemas.microsoft.com/office/powerpoint/2010/main" val="154326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Digital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542585"/>
            <a:ext cx="6237513" cy="16674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90025" y="701492"/>
            <a:ext cx="5347489" cy="1349626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Digital Health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159829"/>
            <a:ext cx="3561838" cy="14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Natural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159829"/>
            <a:ext cx="3561838" cy="148270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542585"/>
            <a:ext cx="6237513" cy="16674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0025" y="701492"/>
            <a:ext cx="5347489" cy="1349626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Natural and </a:t>
            </a:r>
            <a:br>
              <a:rPr lang="en-US" dirty="0"/>
            </a:br>
            <a:r>
              <a:rPr lang="en-US" dirty="0"/>
              <a:t>Organic Products</a:t>
            </a:r>
          </a:p>
        </p:txBody>
      </p:sp>
    </p:spTree>
    <p:extLst>
      <p:ext uri="{BB962C8B-B14F-4D97-AF65-F5344CB8AC3E}">
        <p14:creationId xmlns:p14="http://schemas.microsoft.com/office/powerpoint/2010/main" val="1543267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Header/Foot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747838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rgbClr val="6E5946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rgbClr val="6E5946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856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Header/Foot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747838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rgbClr val="6E5946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rgbClr val="6E5946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249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Header/Foo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747838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rgbClr val="6E5946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rgbClr val="6E5946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62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ot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C75B1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0965" y="1365153"/>
            <a:ext cx="2197880" cy="0"/>
          </a:xfrm>
          <a:prstGeom prst="line">
            <a:avLst/>
          </a:prstGeom>
          <a:ln>
            <a:solidFill>
              <a:srgbClr val="C75B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747838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rgbClr val="6E5946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rgbClr val="6E5946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921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Foot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80965" y="1365153"/>
            <a:ext cx="2197880" cy="0"/>
          </a:xfrm>
          <a:prstGeom prst="line">
            <a:avLst/>
          </a:prstGeom>
          <a:ln>
            <a:solidFill>
              <a:srgbClr val="919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747838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rgbClr val="6E5946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rgbClr val="6E5946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rgbClr val="6E594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1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ed Content Slide Green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Content Slide Title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494746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chemeClr val="bg1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81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802086" y="1020435"/>
            <a:ext cx="6389913" cy="475691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7837" y="1230284"/>
            <a:ext cx="5077505" cy="623873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  <a:br>
              <a:rPr lang="en-US" dirty="0"/>
            </a:b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232723" y="1854156"/>
            <a:ext cx="2197880" cy="0"/>
          </a:xfrm>
          <a:prstGeom prst="line">
            <a:avLst/>
          </a:prstGeom>
          <a:ln>
            <a:solidFill>
              <a:srgbClr val="919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7534" y="2049463"/>
            <a:ext cx="5077884" cy="35433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 sz="2400"/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2pPr>
            <a:lvl3pPr indent="-274320">
              <a:spcBef>
                <a:spcPts val="500"/>
              </a:spcBef>
              <a:buSzPct val="80000"/>
              <a:defRPr/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06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5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1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802086" y="1020435"/>
            <a:ext cx="6389913" cy="475691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7837" y="1230283"/>
            <a:ext cx="5077505" cy="1162717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 that is Two Lines</a:t>
            </a:r>
            <a:br>
              <a:rPr lang="en-US" dirty="0"/>
            </a:b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232723" y="2393000"/>
            <a:ext cx="2197880" cy="0"/>
          </a:xfrm>
          <a:prstGeom prst="line">
            <a:avLst/>
          </a:prstGeom>
          <a:ln>
            <a:solidFill>
              <a:srgbClr val="919A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7534" y="2563814"/>
            <a:ext cx="5077884" cy="35433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 sz="2400"/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2pPr>
            <a:lvl3pPr indent="-274320">
              <a:spcBef>
                <a:spcPts val="500"/>
              </a:spcBef>
              <a:buSzPct val="80000"/>
              <a:defRPr/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567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802086" y="1020435"/>
            <a:ext cx="6389913" cy="475691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7837" y="1230284"/>
            <a:ext cx="5077505" cy="623873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 baseline="0">
                <a:solidFill>
                  <a:srgbClr val="C75B1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32723" y="1854156"/>
            <a:ext cx="2197880" cy="0"/>
          </a:xfrm>
          <a:prstGeom prst="line">
            <a:avLst/>
          </a:prstGeom>
          <a:ln>
            <a:solidFill>
              <a:srgbClr val="C75B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7534" y="2049463"/>
            <a:ext cx="5077884" cy="35433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 sz="2400"/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2pPr>
            <a:lvl3pPr indent="-274320">
              <a:spcBef>
                <a:spcPts val="500"/>
              </a:spcBef>
              <a:buSzPct val="80000"/>
              <a:defRPr/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018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2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5802086" y="1020435"/>
            <a:ext cx="6389913" cy="475691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87837" y="1230283"/>
            <a:ext cx="5077505" cy="1162717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 baseline="0">
                <a:solidFill>
                  <a:srgbClr val="C75B1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 that is Two Lines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32723" y="2393000"/>
            <a:ext cx="2197880" cy="0"/>
          </a:xfrm>
          <a:prstGeom prst="line">
            <a:avLst/>
          </a:prstGeom>
          <a:ln>
            <a:solidFill>
              <a:srgbClr val="C75B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7534" y="2563814"/>
            <a:ext cx="5077884" cy="35433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 sz="2400"/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2pPr>
            <a:lvl3pPr indent="-274320">
              <a:spcBef>
                <a:spcPts val="500"/>
              </a:spcBef>
              <a:buSzPct val="80000"/>
              <a:defRPr/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11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Content Slide Orange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494746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chemeClr val="bg1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4065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Content Slide Green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494746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chemeClr val="bg1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569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Content Slide Orange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494746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chemeClr val="bg1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569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Content Slide Green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90804" y="530729"/>
            <a:ext cx="10728089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Content Slide 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90033" y="1494746"/>
            <a:ext cx="10729384" cy="4179887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1pPr>
            <a:lvl2pPr marL="74295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2pPr>
            <a:lvl3pPr indent="-274320">
              <a:spcBef>
                <a:spcPts val="500"/>
              </a:spcBef>
              <a:buSzPct val="80000"/>
              <a:defRPr sz="3200">
                <a:solidFill>
                  <a:schemeClr val="bg1"/>
                </a:solidFill>
              </a:defRPr>
            </a:lvl3pPr>
            <a:lvl4pPr marL="1600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4pPr>
            <a:lvl5pPr marL="20574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569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874579" y="374520"/>
            <a:ext cx="3086100" cy="623873"/>
          </a:xfrm>
          <a:prstGeom prst="rect">
            <a:avLst/>
          </a:prstGeom>
          <a:noFill/>
        </p:spPr>
        <p:txBody>
          <a:bodyPr/>
          <a:lstStyle>
            <a:lvl1pPr algn="l">
              <a:defRPr sz="3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Logo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874579" y="1241426"/>
            <a:ext cx="3086100" cy="5224463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500"/>
              </a:spcBef>
              <a:buSzPct val="80000"/>
              <a:defRPr sz="2400">
                <a:solidFill>
                  <a:schemeClr val="bg1"/>
                </a:solidFill>
              </a:defRPr>
            </a:lvl1pPr>
            <a:lvl2pPr marL="4572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2pPr>
            <a:lvl3pPr marL="914400" indent="-274320">
              <a:spcBef>
                <a:spcPts val="500"/>
              </a:spcBef>
              <a:buSzPct val="80000"/>
              <a:defRPr>
                <a:solidFill>
                  <a:schemeClr val="bg1"/>
                </a:solidFill>
              </a:defRPr>
            </a:lvl3pPr>
            <a:lvl4pPr marL="13716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4pPr>
            <a:lvl5pPr marL="1828800" indent="-274320"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43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3887974" y="1909463"/>
            <a:ext cx="4416055" cy="2226732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50000"/>
              </a:lnSpc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Q&amp;A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226055" y="3008758"/>
            <a:ext cx="373989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03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887974" y="1909463"/>
            <a:ext cx="4416055" cy="2226732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50000"/>
              </a:lnSpc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Q&amp;A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226055" y="3008758"/>
            <a:ext cx="373989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5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887974" y="1909463"/>
            <a:ext cx="4416055" cy="2226732"/>
          </a:xfrm>
          <a:prstGeom prst="rect">
            <a:avLst/>
          </a:prstGeom>
          <a:noFill/>
        </p:spPr>
        <p:txBody>
          <a:bodyPr/>
          <a:lstStyle>
            <a:lvl1pPr algn="ctr">
              <a:lnSpc>
                <a:spcPct val="150000"/>
              </a:lnSpc>
              <a:defRPr sz="40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Q&amp;A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226055" y="3008758"/>
            <a:ext cx="373989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 descr="Dark upward diagonal"/>
          <p:cNvSpPr>
            <a:spLocks noChangeArrowheads="1"/>
          </p:cNvSpPr>
          <p:nvPr userDrawn="1"/>
        </p:nvSpPr>
        <p:spPr bwMode="auto">
          <a:xfrm>
            <a:off x="0" y="1219200"/>
            <a:ext cx="12192000" cy="52578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600"/>
          </a:p>
        </p:txBody>
      </p:sp>
      <p:pic>
        <p:nvPicPr>
          <p:cNvPr id="5" name="Picture 3" descr="template_cov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04850"/>
            <a:ext cx="1219411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5486400"/>
            <a:ext cx="12192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6477000"/>
            <a:ext cx="12192000" cy="381000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"/>
            <a:ext cx="12192000" cy="174625"/>
          </a:xfrm>
          <a:prstGeom prst="rect">
            <a:avLst/>
          </a:prstGeom>
          <a:solidFill>
            <a:srgbClr val="B2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0" y="22860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/>
          </a:p>
        </p:txBody>
      </p:sp>
      <p:sp>
        <p:nvSpPr>
          <p:cNvPr id="7362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1" y="2139950"/>
            <a:ext cx="8007351" cy="83185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fontAlgn="t">
              <a:spcAft>
                <a:spcPct val="0"/>
              </a:spcAft>
              <a:buClrTx/>
              <a:buFontTx/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3626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04800" y="838201"/>
            <a:ext cx="8737600" cy="1196975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 fontAlgn="t">
              <a:spcAft>
                <a:spcPct val="25000"/>
              </a:spcAft>
              <a:defRPr sz="3400"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87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777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18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1" y="1038226"/>
            <a:ext cx="3881967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8367" y="1038226"/>
            <a:ext cx="3881967" cy="32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1676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629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778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425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4724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48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3055968" y="3084438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C75B1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95043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541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0"/>
            <a:ext cx="2997200" cy="1358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" y="0"/>
            <a:ext cx="8788400" cy="1358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01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76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32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2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3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61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3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>
          <a:xfrm>
            <a:off x="11360149" y="584200"/>
            <a:ext cx="482600" cy="482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2921000" y="266700"/>
            <a:ext cx="6350000" cy="55884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733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2451" y="837239"/>
            <a:ext cx="34671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133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11315701" y="607039"/>
            <a:ext cx="571500" cy="436923"/>
          </a:xfrm>
          <a:prstGeom prst="rect">
            <a:avLst/>
          </a:prstGeom>
        </p:spPr>
        <p:txBody>
          <a:bodyPr vert="horz" wrap="square" lIns="121920" tIns="60960" rIns="121920" bIns="60960" rtlCol="0" anchor="ctr" anchorCtr="1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0765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4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3055968" y="3084438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chemeClr val="accent5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976272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59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37625" y="558446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11938" y="5855801"/>
            <a:ext cx="5728111" cy="6254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6E594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487863"/>
            <a:ext cx="2773816" cy="11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78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DDC37-5055-410B-ACEF-342A71CDCE18}" type="datetimeFigureOut">
              <a:rPr lang="en-US"/>
              <a:pPr>
                <a:defRPr/>
              </a:pPr>
              <a:t>10/19/2017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2960D-B0B8-4D8F-9974-2BA0120F9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37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3055968" y="3084438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97627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3055968" y="3084438"/>
            <a:ext cx="6080063" cy="698584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Title</a:t>
            </a:r>
          </a:p>
        </p:txBody>
      </p:sp>
    </p:spTree>
    <p:extLst>
      <p:ext uri="{BB962C8B-B14F-4D97-AF65-F5344CB8AC3E}">
        <p14:creationId xmlns:p14="http://schemas.microsoft.com/office/powerpoint/2010/main" val="297627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Life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" y="542585"/>
            <a:ext cx="6237513" cy="16674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90025" y="701492"/>
            <a:ext cx="5347489" cy="1349626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Bioscience / </a:t>
            </a:r>
            <a:br>
              <a:rPr lang="en-US" dirty="0"/>
            </a:br>
            <a:r>
              <a:rPr lang="en-US" dirty="0"/>
              <a:t>Life Sciences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159829"/>
            <a:ext cx="3561838" cy="14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7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 Slide Hardware/Softw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542585"/>
            <a:ext cx="6237513" cy="166744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0025" y="701492"/>
            <a:ext cx="5347489" cy="1349626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1" baseline="0">
                <a:solidFill>
                  <a:srgbClr val="919A5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Hardware / </a:t>
            </a:r>
            <a:br>
              <a:rPr lang="en-US" dirty="0"/>
            </a:br>
            <a:r>
              <a:rPr lang="en-US" dirty="0"/>
              <a:t>Enterprise Software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91" y="5159829"/>
            <a:ext cx="3561838" cy="14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hyperlink" Target="http://flevy.com/pro" TargetMode="Externa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74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31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6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3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77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3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64" r:id="rId3"/>
    <p:sldLayoutId id="2147483663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39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1" r:id="rId4"/>
    <p:sldLayoutId id="2147483730" r:id="rId5"/>
    <p:sldLayoutId id="21474837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3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2" r:id="rId2"/>
    <p:sldLayoutId id="2147483741" r:id="rId3"/>
    <p:sldLayoutId id="214748374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30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52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91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0" y="6429376"/>
            <a:ext cx="12192000" cy="42862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03200" y="0"/>
            <a:ext cx="119888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203200" y="1038226"/>
            <a:ext cx="796713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gray">
          <a:xfrm>
            <a:off x="11588751" y="6527801"/>
            <a:ext cx="0" cy="2397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gray">
          <a:xfrm>
            <a:off x="11588752" y="6540500"/>
            <a:ext cx="603249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defRPr/>
            </a:pPr>
            <a:fld id="{9FED70DF-8814-48F9-A556-1A1BB8FFD59C}" type="slidenum">
              <a:rPr lang="en-US" altLang="en-US" sz="800" smtClean="0">
                <a:solidFill>
                  <a:srgbClr val="333333"/>
                </a:solidFill>
                <a:latin typeface="Arial Narrow" panose="020B0606020202030204" pitchFamily="34" charset="0"/>
              </a:rPr>
              <a:pPr>
                <a:lnSpc>
                  <a:spcPct val="85000"/>
                </a:lnSpc>
                <a:defRPr/>
              </a:pPr>
              <a:t>‹#›</a:t>
            </a:fld>
            <a:endParaRPr lang="en-US" altLang="en-US" sz="800" dirty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gray">
          <a:xfrm>
            <a:off x="1" y="904875"/>
            <a:ext cx="12189884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34" name="TextBox 2"/>
          <p:cNvSpPr txBox="1">
            <a:spLocks noChangeArrowheads="1"/>
          </p:cNvSpPr>
          <p:nvPr userDrawn="1"/>
        </p:nvSpPr>
        <p:spPr bwMode="auto">
          <a:xfrm>
            <a:off x="1727201" y="6553201"/>
            <a:ext cx="55306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000" dirty="0">
                <a:solidFill>
                  <a:srgbClr val="113165"/>
                </a:solidFill>
              </a:rPr>
              <a:t>This document is an exclusive document available to </a:t>
            </a:r>
            <a:r>
              <a:rPr lang="en-US" altLang="en-US" sz="1000" b="1" dirty="0" err="1">
                <a:solidFill>
                  <a:srgbClr val="113165"/>
                </a:solidFill>
              </a:rPr>
              <a:t>FlevyPro</a:t>
            </a:r>
            <a:r>
              <a:rPr lang="en-US" altLang="en-US" sz="1000" dirty="0">
                <a:solidFill>
                  <a:srgbClr val="113165"/>
                </a:solidFill>
              </a:rPr>
              <a:t> members - </a:t>
            </a:r>
            <a:r>
              <a:rPr lang="en-US" altLang="en-US" sz="1000" dirty="0">
                <a:solidFill>
                  <a:srgbClr val="113165"/>
                </a:solidFill>
                <a:hlinkClick r:id="rId13"/>
              </a:rPr>
              <a:t>http://flevy.com/pro</a:t>
            </a:r>
            <a:r>
              <a:rPr lang="en-US" altLang="en-US" sz="1000" dirty="0">
                <a:solidFill>
                  <a:srgbClr val="113165"/>
                </a:solidFill>
              </a:rPr>
              <a:t> </a:t>
            </a:r>
          </a:p>
        </p:txBody>
      </p:sp>
      <p:pic>
        <p:nvPicPr>
          <p:cNvPr id="1033" name="Picture 11" descr="logo_pr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499226"/>
            <a:ext cx="157691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14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11336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113365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marL="231775" indent="-231775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Font typeface="Wingdings" panose="05000000000000000000" pitchFamily="2" charset="2"/>
        <a:defRPr sz="1600" b="1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233363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Font typeface="Arial" panose="020B0604020202020204" pitchFamily="34" charset="0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0663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9163" indent="-228600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9350" indent="-228600" algn="l" rtl="0" eaLnBrk="0" fontAlgn="base" hangingPunct="0">
        <a:spcBef>
          <a:spcPct val="0"/>
        </a:spcBef>
        <a:spcAft>
          <a:spcPct val="50000"/>
        </a:spcAft>
        <a:buClr>
          <a:schemeClr val="accent2"/>
        </a:buClr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40" y="138315"/>
            <a:ext cx="6080063" cy="1332137"/>
          </a:xfrm>
        </p:spPr>
        <p:txBody>
          <a:bodyPr/>
          <a:lstStyle/>
          <a:p>
            <a:r>
              <a:rPr lang="en-US" sz="3900" dirty="0" smtClean="0"/>
              <a:t>Colorado’s leading technology incubator</a:t>
            </a:r>
            <a:endParaRPr lang="en-US" sz="3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47981" y="5583953"/>
            <a:ext cx="8244019" cy="1119588"/>
          </a:xfrm>
        </p:spPr>
        <p:txBody>
          <a:bodyPr/>
          <a:lstStyle/>
          <a:p>
            <a:r>
              <a:rPr lang="en-US" sz="3000" b="1" dirty="0"/>
              <a:t>Core focus: </a:t>
            </a:r>
            <a:r>
              <a:rPr lang="en-US" sz="3000" dirty="0"/>
              <a:t>Supporting and growing high-tech jobs in the communities we serve.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1046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Innosphere Industries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7534" y="2049463"/>
            <a:ext cx="5639028" cy="3543300"/>
          </a:xfrm>
        </p:spPr>
        <p:txBody>
          <a:bodyPr/>
          <a:lstStyle/>
          <a:p>
            <a:r>
              <a:rPr lang="en-US" dirty="0"/>
              <a:t>Life Sciences | Bioscience</a:t>
            </a:r>
          </a:p>
          <a:p>
            <a:r>
              <a:rPr lang="en-US" dirty="0"/>
              <a:t>Energy | Water | Advanced Materials</a:t>
            </a:r>
          </a:p>
          <a:p>
            <a:r>
              <a:rPr lang="en-US" dirty="0"/>
              <a:t>Hardware | Enterprise </a:t>
            </a:r>
            <a:r>
              <a:rPr lang="en-US" dirty="0" smtClean="0"/>
              <a:t>Software</a:t>
            </a:r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City of Fort Collins Economic Health Strategic Plan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668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Innosphere Facts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Technology Incubator</a:t>
            </a:r>
          </a:p>
          <a:p>
            <a:r>
              <a:rPr lang="en-US" dirty="0"/>
              <a:t>19 years </a:t>
            </a:r>
            <a:r>
              <a:rPr lang="en-US" dirty="0" smtClean="0"/>
              <a:t>in operation</a:t>
            </a:r>
            <a:endParaRPr lang="en-US" dirty="0"/>
          </a:p>
          <a:p>
            <a:r>
              <a:rPr lang="en-US" dirty="0"/>
              <a:t>501(c)(3) </a:t>
            </a:r>
            <a:r>
              <a:rPr lang="en-US" dirty="0" smtClean="0"/>
              <a:t>nonprofit organization</a:t>
            </a:r>
            <a:endParaRPr lang="en-US" dirty="0"/>
          </a:p>
          <a:p>
            <a:r>
              <a:rPr lang="en-US" dirty="0"/>
              <a:t>Boulder, Denver, Fort Collins</a:t>
            </a:r>
          </a:p>
          <a:p>
            <a:r>
              <a:rPr lang="en-US" dirty="0"/>
              <a:t>Science &amp; </a:t>
            </a:r>
            <a:r>
              <a:rPr lang="en-US" dirty="0" smtClean="0"/>
              <a:t>Engineering</a:t>
            </a:r>
          </a:p>
          <a:p>
            <a:r>
              <a:rPr lang="en-US" b="1" dirty="0" smtClean="0"/>
              <a:t>Universities</a:t>
            </a:r>
            <a:r>
              <a:rPr lang="en-US" dirty="0"/>
              <a:t>: </a:t>
            </a:r>
            <a:r>
              <a:rPr lang="en-US" dirty="0" smtClean="0"/>
              <a:t>Colorado State University, </a:t>
            </a:r>
            <a:r>
              <a:rPr lang="en-US" dirty="0"/>
              <a:t>School of Mines, and University of Colorado</a:t>
            </a:r>
          </a:p>
        </p:txBody>
      </p:sp>
    </p:spTree>
    <p:extLst>
      <p:ext uri="{BB962C8B-B14F-4D97-AF65-F5344CB8AC3E}">
        <p14:creationId xmlns:p14="http://schemas.microsoft.com/office/powerpoint/2010/main" val="176588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Innosphere Partners and Funders</a:t>
            </a:r>
            <a:endParaRPr lang="en-US" dirty="0"/>
          </a:p>
        </p:txBody>
      </p:sp>
      <p:sp>
        <p:nvSpPr>
          <p:cNvPr id="4" name="מלבן מעוגל 2"/>
          <p:cNvSpPr/>
          <p:nvPr/>
        </p:nvSpPr>
        <p:spPr>
          <a:xfrm>
            <a:off x="970667" y="3280937"/>
            <a:ext cx="2623098" cy="2632665"/>
          </a:xfrm>
          <a:prstGeom prst="roundRect">
            <a:avLst>
              <a:gd name="adj" fmla="val 5754"/>
            </a:avLst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sysClr val="windowText" lastClr="000000"/>
              </a:solidFill>
            </a:endParaRPr>
          </a:p>
        </p:txBody>
      </p:sp>
      <p:sp>
        <p:nvSpPr>
          <p:cNvPr id="5" name="מלבן מעוגל 37"/>
          <p:cNvSpPr/>
          <p:nvPr/>
        </p:nvSpPr>
        <p:spPr>
          <a:xfrm>
            <a:off x="3692551" y="1556369"/>
            <a:ext cx="1799727" cy="4344716"/>
          </a:xfrm>
          <a:prstGeom prst="roundRect">
            <a:avLst>
              <a:gd name="adj" fmla="val 5754"/>
            </a:avLst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sysClr val="windowText" lastClr="000000"/>
              </a:solidFill>
            </a:endParaRPr>
          </a:p>
        </p:txBody>
      </p:sp>
      <p:sp>
        <p:nvSpPr>
          <p:cNvPr id="6" name="מלבן מעוגל 38"/>
          <p:cNvSpPr/>
          <p:nvPr/>
        </p:nvSpPr>
        <p:spPr>
          <a:xfrm>
            <a:off x="5549494" y="1447825"/>
            <a:ext cx="6082875" cy="4357234"/>
          </a:xfrm>
          <a:prstGeom prst="roundRect">
            <a:avLst>
              <a:gd name="adj" fmla="val 3255"/>
            </a:avLst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sysClr val="windowText" lastClr="000000"/>
              </a:solidFill>
            </a:endParaRPr>
          </a:p>
        </p:txBody>
      </p:sp>
      <p:sp>
        <p:nvSpPr>
          <p:cNvPr id="7" name="מלבן מעוגל 2"/>
          <p:cNvSpPr/>
          <p:nvPr/>
        </p:nvSpPr>
        <p:spPr>
          <a:xfrm>
            <a:off x="961327" y="1556369"/>
            <a:ext cx="2623098" cy="1613139"/>
          </a:xfrm>
          <a:prstGeom prst="roundRect">
            <a:avLst>
              <a:gd name="adj" fmla="val 5754"/>
            </a:avLst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sysClr val="windowText" lastClr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21752" y="1627384"/>
            <a:ext cx="1877063" cy="3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57175" indent="-257175" algn="ctr" defTabSz="6858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500" b="1" kern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Federal Labs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2" y="2303293"/>
            <a:ext cx="1722901" cy="531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78" y="1979213"/>
            <a:ext cx="1349872" cy="1044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04" y="3459952"/>
            <a:ext cx="1669237" cy="1669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32" y="4850347"/>
            <a:ext cx="863963" cy="8972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34199" y="1593385"/>
            <a:ext cx="1550424" cy="369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 algn="ctr" defTabSz="6858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500" b="1" kern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Universities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8264" y="1610138"/>
            <a:ext cx="5430682" cy="369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ctr" defTabSz="6858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500" b="1" kern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Funding Partners &amp; </a:t>
            </a:r>
            <a:r>
              <a:rPr lang="en-US" sz="1500" b="1" kern="0" dirty="0" smtClean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Preferred </a:t>
            </a:r>
            <a:r>
              <a:rPr lang="en-US" sz="1500" b="1" kern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Providers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8" y="4278788"/>
            <a:ext cx="2124321" cy="6301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19" y="3113560"/>
            <a:ext cx="1200931" cy="714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628" y="2303293"/>
            <a:ext cx="2267545" cy="4995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81" y="5310695"/>
            <a:ext cx="3686048" cy="363876"/>
          </a:xfrm>
          <a:prstGeom prst="rect">
            <a:avLst/>
          </a:prstGeom>
        </p:spPr>
      </p:pic>
      <p:pic>
        <p:nvPicPr>
          <p:cNvPr id="20" name="Picture 4" descr="http://chambermaster.blob.core.windows.net/images/events/641/3962/EventPhotoFull_fnbOneWithYou_Registered_RG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047" y="2171983"/>
            <a:ext cx="2857141" cy="6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461" y="4955237"/>
            <a:ext cx="809256" cy="6874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93" y="4017990"/>
            <a:ext cx="1341915" cy="1011210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372450" y="3359846"/>
            <a:ext cx="1877063" cy="3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57175" indent="-257175" algn="ctr" defTabSz="685800">
              <a:lnSpc>
                <a:spcPct val="130000"/>
              </a:lnSpc>
              <a:spcBef>
                <a:spcPct val="20000"/>
              </a:spcBef>
              <a:defRPr/>
            </a:pPr>
            <a:r>
              <a:rPr lang="en-US" sz="1500" b="1" kern="0" dirty="0">
                <a:ln w="1905"/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  <a:cs typeface="Calibri" pitchFamily="34" charset="0"/>
              </a:rPr>
              <a:t>Cities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0927" y="4602098"/>
            <a:ext cx="960671" cy="1002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8790" y="3768796"/>
            <a:ext cx="988598" cy="1019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1364" y="3228693"/>
            <a:ext cx="2697469" cy="5764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8" y="3282406"/>
            <a:ext cx="2282960" cy="5329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81" y="3807501"/>
            <a:ext cx="1569724" cy="5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95" y="822882"/>
            <a:ext cx="9960235" cy="560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4" y="880021"/>
            <a:ext cx="10233454" cy="57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8" y="530729"/>
            <a:ext cx="10733903" cy="60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948327"/>
            <a:ext cx="10291762" cy="2226732"/>
          </a:xfrm>
        </p:spPr>
        <p:txBody>
          <a:bodyPr/>
          <a:lstStyle/>
          <a:p>
            <a:r>
              <a:rPr lang="en-US" dirty="0" smtClean="0"/>
              <a:t>Thank You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colorado.com/sites/default/master/files/CO_PhotoProject2007_07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54" y="171863"/>
            <a:ext cx="9876565" cy="65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7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Innosphere began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8503" y="1648984"/>
            <a:ext cx="11240416" cy="417988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Incubation and innovation can be replicated at any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Started with needs and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Public Private Partnerships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Let’s hear from an entrepreneur!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://innosphere.org/wp-content/uploads/2017/01/RMS_resiz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18" y="3333977"/>
            <a:ext cx="2815711" cy="28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7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8" y="0"/>
            <a:ext cx="10974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 Office Space with Perks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2" y="1670222"/>
            <a:ext cx="5848368" cy="389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398" y="1670222"/>
            <a:ext cx="5198548" cy="38989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02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Innosphere’s Undeniable Startup Impact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85112" y="1887894"/>
            <a:ext cx="1911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$236M</a:t>
            </a:r>
          </a:p>
        </p:txBody>
      </p:sp>
      <p:sp>
        <p:nvSpPr>
          <p:cNvPr id="6" name="Rectangle 5"/>
          <p:cNvSpPr/>
          <p:nvPr/>
        </p:nvSpPr>
        <p:spPr>
          <a:xfrm>
            <a:off x="7378549" y="2658448"/>
            <a:ext cx="1693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Capital raised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3560" y="1905627"/>
            <a:ext cx="1596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$70M</a:t>
            </a:r>
          </a:p>
        </p:txBody>
      </p:sp>
      <p:sp>
        <p:nvSpPr>
          <p:cNvPr id="8" name="Rectangle 7"/>
          <p:cNvSpPr/>
          <p:nvPr/>
        </p:nvSpPr>
        <p:spPr>
          <a:xfrm>
            <a:off x="9500559" y="2687130"/>
            <a:ext cx="22484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Revenue generated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0198" y="3109518"/>
            <a:ext cx="19287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1,600+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75988" y="3799386"/>
            <a:ext cx="1677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Jobs created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42565" y="303774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07340" y="3820454"/>
            <a:ext cx="2434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Graduate companies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400100" y="1999467"/>
            <a:ext cx="4827" cy="641933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402513" y="3178521"/>
            <a:ext cx="4827" cy="641933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7818761" y="428569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74824" y="5055131"/>
            <a:ext cx="1437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 of Operation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72588" y="425293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6E594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395273" y="4398518"/>
            <a:ext cx="4827" cy="641933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Rectangle 18"/>
          <p:cNvSpPr/>
          <p:nvPr/>
        </p:nvSpPr>
        <p:spPr>
          <a:xfrm>
            <a:off x="9746723" y="5055132"/>
            <a:ext cx="1672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2C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 Range Locations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7" y="1704421"/>
            <a:ext cx="6146092" cy="42055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1466" y="6215417"/>
            <a:ext cx="377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Successful Track Record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74375" y="5758400"/>
            <a:ext cx="1798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75B1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 – 2016 </a:t>
            </a:r>
          </a:p>
        </p:txBody>
      </p:sp>
    </p:spTree>
    <p:extLst>
      <p:ext uri="{BB962C8B-B14F-4D97-AF65-F5344CB8AC3E}">
        <p14:creationId xmlns:p14="http://schemas.microsoft.com/office/powerpoint/2010/main" val="300056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Space or Virtual…but it had to be: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8298" y="1445097"/>
            <a:ext cx="10729384" cy="517194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Needs Driven</a:t>
            </a:r>
          </a:p>
          <a:p>
            <a:r>
              <a:rPr lang="en-US" dirty="0" smtClean="0"/>
              <a:t>Take </a:t>
            </a:r>
            <a:r>
              <a:rPr lang="en-US" dirty="0"/>
              <a:t>inventory of the players </a:t>
            </a:r>
            <a:endParaRPr lang="en-US" dirty="0" smtClean="0"/>
          </a:p>
          <a:p>
            <a:r>
              <a:rPr lang="en-US" dirty="0" smtClean="0"/>
              <a:t>What do all the stakeholders need</a:t>
            </a:r>
            <a:r>
              <a:rPr lang="en-US" dirty="0"/>
              <a:t> </a:t>
            </a:r>
          </a:p>
          <a:p>
            <a:r>
              <a:rPr lang="en-US" dirty="0" smtClean="0"/>
              <a:t>Public </a:t>
            </a:r>
            <a:r>
              <a:rPr lang="en-US" dirty="0"/>
              <a:t>P</a:t>
            </a:r>
            <a:r>
              <a:rPr lang="en-US" dirty="0" smtClean="0"/>
              <a:t>rivate Partnerships: Stakeholders that are committed to innovation, take ownership, and share the cost burden because no one entity can do it all</a:t>
            </a:r>
            <a:r>
              <a:rPr lang="en-US" dirty="0"/>
              <a:t> </a:t>
            </a:r>
          </a:p>
          <a:p>
            <a:r>
              <a:rPr lang="en-US" dirty="0" smtClean="0"/>
              <a:t>Greeley Downtown Revitalization: </a:t>
            </a:r>
            <a:r>
              <a:rPr lang="en-US" dirty="0" err="1" smtClean="0"/>
              <a:t>DDA</a:t>
            </a:r>
            <a:r>
              <a:rPr lang="en-US" dirty="0" smtClean="0"/>
              <a:t>, Private Business Owners</a:t>
            </a:r>
          </a:p>
          <a:p>
            <a:r>
              <a:rPr lang="en-US" dirty="0" smtClean="0"/>
              <a:t>Julesburg Hippodrome Arts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c1.staticflickr.com/3/2002/2041933183_64fc9c571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79" y="420130"/>
            <a:ext cx="9130188" cy="60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1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15" y="504234"/>
            <a:ext cx="10728089" cy="698584"/>
          </a:xfrm>
        </p:spPr>
        <p:txBody>
          <a:bodyPr/>
          <a:lstStyle/>
          <a:p>
            <a:r>
              <a:rPr lang="en-US" dirty="0" smtClean="0"/>
              <a:t>Public Private Partnerships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5255" y="1655163"/>
            <a:ext cx="10729384" cy="4179887"/>
          </a:xfrm>
        </p:spPr>
        <p:txBody>
          <a:bodyPr/>
          <a:lstStyle/>
          <a:p>
            <a:r>
              <a:rPr lang="en-US" dirty="0" smtClean="0"/>
              <a:t>County owns the building </a:t>
            </a:r>
          </a:p>
          <a:p>
            <a:r>
              <a:rPr lang="en-US" dirty="0" smtClean="0"/>
              <a:t>Town helps with utilities</a:t>
            </a:r>
          </a:p>
          <a:p>
            <a:r>
              <a:rPr lang="en-US" dirty="0" smtClean="0"/>
              <a:t>Nonprofit 501(c)(3) has management </a:t>
            </a:r>
          </a:p>
          <a:p>
            <a:r>
              <a:rPr lang="en-US" dirty="0" smtClean="0"/>
              <a:t>Brining in sales tax</a:t>
            </a:r>
          </a:p>
          <a:p>
            <a:r>
              <a:rPr lang="en-US" dirty="0" smtClean="0"/>
              <a:t>Marketing attention</a:t>
            </a:r>
            <a:endParaRPr lang="en-US" dirty="0"/>
          </a:p>
        </p:txBody>
      </p:sp>
      <p:pic>
        <p:nvPicPr>
          <p:cNvPr id="6146" name="Picture 2" descr="Image result for hippodrome julesb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138" y="1626465"/>
            <a:ext cx="3006132" cy="420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2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8"/>
</p:tagLst>
</file>

<file path=ppt/theme/theme1.xml><?xml version="1.0" encoding="utf-8"?>
<a:theme xmlns:a="http://schemas.openxmlformats.org/drawingml/2006/main" name="Title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7432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Title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7432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2_Title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7432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_Title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7432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ansition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45720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rgbClr val="6E5946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Industry Slide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45720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rgbClr val="6E5946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ontent Slide Header/Footer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45720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rgbClr val="6E5946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ontent Slide Image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Colored Content Slides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457200" indent="-274320">
          <a:spcBef>
            <a:spcPts val="500"/>
          </a:spcBef>
          <a:buSzPct val="80000"/>
          <a:buFont typeface="Arial" panose="020B0604020202020204" pitchFamily="34" charset="0"/>
          <a:buChar char="•"/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Logo Slide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>
          <a:spcBef>
            <a:spcPts val="500"/>
          </a:spcBef>
          <a:buSzPct val="80000"/>
          <a:buFont typeface="Arial" panose="020B0604020202020204" pitchFamily="34" charset="0"/>
          <a:buChar char="•"/>
          <a:defRPr sz="24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Closing Slide">
  <a:themeElements>
    <a:clrScheme name="Innosphere - Colors">
      <a:dk1>
        <a:srgbClr val="645946"/>
      </a:dk1>
      <a:lt1>
        <a:srgbClr val="FFFFFF"/>
      </a:lt1>
      <a:dk2>
        <a:srgbClr val="C75B12"/>
      </a:dk2>
      <a:lt2>
        <a:srgbClr val="FFFFFF"/>
      </a:lt2>
      <a:accent1>
        <a:srgbClr val="C75B12"/>
      </a:accent1>
      <a:accent2>
        <a:srgbClr val="A3A86B"/>
      </a:accent2>
      <a:accent3>
        <a:srgbClr val="6E5946"/>
      </a:accent3>
      <a:accent4>
        <a:srgbClr val="C75B12"/>
      </a:accent4>
      <a:accent5>
        <a:srgbClr val="919A50"/>
      </a:accent5>
      <a:accent6>
        <a:srgbClr val="6E5946"/>
      </a:accent6>
      <a:hlink>
        <a:srgbClr val="A3A86B"/>
      </a:hlink>
      <a:folHlink>
        <a:srgbClr val="C75B12"/>
      </a:folHlink>
    </a:clrScheme>
    <a:fontScheme name="Inn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flevy.com">
  <a:themeElements>
    <a:clrScheme name="flevy.com 3">
      <a:dk1>
        <a:srgbClr val="000000"/>
      </a:dk1>
      <a:lt1>
        <a:srgbClr val="FFFFFF"/>
      </a:lt1>
      <a:dk2>
        <a:srgbClr val="006C8E"/>
      </a:dk2>
      <a:lt2>
        <a:srgbClr val="C8C8C8"/>
      </a:lt2>
      <a:accent1>
        <a:srgbClr val="009BCC"/>
      </a:accent1>
      <a:accent2>
        <a:srgbClr val="787878"/>
      </a:accent2>
      <a:accent3>
        <a:srgbClr val="FFFFFF"/>
      </a:accent3>
      <a:accent4>
        <a:srgbClr val="000000"/>
      </a:accent4>
      <a:accent5>
        <a:srgbClr val="AACBE2"/>
      </a:accent5>
      <a:accent6>
        <a:srgbClr val="6C6C6C"/>
      </a:accent6>
      <a:hlink>
        <a:srgbClr val="0033CC"/>
      </a:hlink>
      <a:folHlink>
        <a:srgbClr val="B4B4B4"/>
      </a:folHlink>
    </a:clrScheme>
    <a:fontScheme name="flevy.com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levy.com 1">
        <a:dk1>
          <a:srgbClr val="000000"/>
        </a:dk1>
        <a:lt1>
          <a:srgbClr val="FFFFFF"/>
        </a:lt1>
        <a:dk2>
          <a:srgbClr val="006C8E"/>
        </a:dk2>
        <a:lt2>
          <a:srgbClr val="C8C8C8"/>
        </a:lt2>
        <a:accent1>
          <a:srgbClr val="009BCC"/>
        </a:accent1>
        <a:accent2>
          <a:srgbClr val="787878"/>
        </a:accent2>
        <a:accent3>
          <a:srgbClr val="FFFFFF"/>
        </a:accent3>
        <a:accent4>
          <a:srgbClr val="000000"/>
        </a:accent4>
        <a:accent5>
          <a:srgbClr val="AACBE2"/>
        </a:accent5>
        <a:accent6>
          <a:srgbClr val="6C6C6C"/>
        </a:accent6>
        <a:hlink>
          <a:srgbClr val="85D0E7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evy.com 2">
        <a:dk1>
          <a:srgbClr val="C8C8C8"/>
        </a:dk1>
        <a:lt1>
          <a:srgbClr val="FFFFFF"/>
        </a:lt1>
        <a:dk2>
          <a:srgbClr val="004C64"/>
        </a:dk2>
        <a:lt2>
          <a:srgbClr val="FFFFFF"/>
        </a:lt2>
        <a:accent1>
          <a:srgbClr val="009BCC"/>
        </a:accent1>
        <a:accent2>
          <a:srgbClr val="787878"/>
        </a:accent2>
        <a:accent3>
          <a:srgbClr val="AAB2B8"/>
        </a:accent3>
        <a:accent4>
          <a:srgbClr val="DADADA"/>
        </a:accent4>
        <a:accent5>
          <a:srgbClr val="AACBE2"/>
        </a:accent5>
        <a:accent6>
          <a:srgbClr val="6C6C6C"/>
        </a:accent6>
        <a:hlink>
          <a:srgbClr val="85D0E7"/>
        </a:hlink>
        <a:folHlink>
          <a:srgbClr val="B4B4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evy.com 3">
        <a:dk1>
          <a:srgbClr val="000000"/>
        </a:dk1>
        <a:lt1>
          <a:srgbClr val="FFFFFF"/>
        </a:lt1>
        <a:dk2>
          <a:srgbClr val="006C8E"/>
        </a:dk2>
        <a:lt2>
          <a:srgbClr val="C8C8C8"/>
        </a:lt2>
        <a:accent1>
          <a:srgbClr val="009BCC"/>
        </a:accent1>
        <a:accent2>
          <a:srgbClr val="787878"/>
        </a:accent2>
        <a:accent3>
          <a:srgbClr val="FFFFFF"/>
        </a:accent3>
        <a:accent4>
          <a:srgbClr val="000000"/>
        </a:accent4>
        <a:accent5>
          <a:srgbClr val="AACBE2"/>
        </a:accent5>
        <a:accent6>
          <a:srgbClr val="6C6C6C"/>
        </a:accent6>
        <a:hlink>
          <a:srgbClr val="0033CC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A9FFB9865A9446AD4063B733390A41" ma:contentTypeVersion="8" ma:contentTypeDescription="Create a new document." ma:contentTypeScope="" ma:versionID="d6e1725b3de52e620fb318612461f4e3">
  <xsd:schema xmlns:xsd="http://www.w3.org/2001/XMLSchema" xmlns:xs="http://www.w3.org/2001/XMLSchema" xmlns:p="http://schemas.microsoft.com/office/2006/metadata/properties" xmlns:ns2="9246fe44-27d3-4101-a97c-4c3bce54602b" xmlns:ns3="a9cf99cd-64b2-416e-bf6a-cfeb8f514927" targetNamespace="http://schemas.microsoft.com/office/2006/metadata/properties" ma:root="true" ma:fieldsID="7dbe63d81053eb89897b413e983c454e" ns2:_="" ns3:_="">
    <xsd:import namespace="9246fe44-27d3-4101-a97c-4c3bce54602b"/>
    <xsd:import namespace="a9cf99cd-64b2-416e-bf6a-cfeb8f5149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6fe44-27d3-4101-a97c-4c3bce5460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f99cd-64b2-416e-bf6a-cfeb8f5149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EBFB05-7EC9-4B09-9D5A-5250925A30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4FA105-27EA-4C33-9F96-7A85098147EC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a9cf99cd-64b2-416e-bf6a-cfeb8f514927"/>
    <ds:schemaRef ds:uri="http://schemas.microsoft.com/office/2006/documentManagement/types"/>
    <ds:schemaRef ds:uri="http://schemas.openxmlformats.org/package/2006/metadata/core-properties"/>
    <ds:schemaRef ds:uri="9246fe44-27d3-4101-a97c-4c3bce54602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B052DA-FCD6-4E73-8A03-E648486B2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6fe44-27d3-4101-a97c-4c3bce54602b"/>
    <ds:schemaRef ds:uri="a9cf99cd-64b2-416e-bf6a-cfeb8f5149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4183</TotalTime>
  <Words>232</Words>
  <Application>Microsoft Office PowerPoint</Application>
  <PresentationFormat>Widescreen</PresentationFormat>
  <Paragraphs>58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Arial Narrow</vt:lpstr>
      <vt:lpstr>Calibri</vt:lpstr>
      <vt:lpstr>Trajan Pro</vt:lpstr>
      <vt:lpstr>Trebuchet MS</vt:lpstr>
      <vt:lpstr>Wingdings</vt:lpstr>
      <vt:lpstr>Title Slides</vt:lpstr>
      <vt:lpstr>Transition Slides</vt:lpstr>
      <vt:lpstr>Industry Slide</vt:lpstr>
      <vt:lpstr>Content Slide Header/Footer</vt:lpstr>
      <vt:lpstr>Content Slide Image</vt:lpstr>
      <vt:lpstr>Colored Content Slides</vt:lpstr>
      <vt:lpstr>Logo Slide</vt:lpstr>
      <vt:lpstr>Closing Slide</vt:lpstr>
      <vt:lpstr>flevy.com</vt:lpstr>
      <vt:lpstr>1_Title Slides</vt:lpstr>
      <vt:lpstr>2_Title Slides</vt:lpstr>
      <vt:lpstr>3_Title Slides</vt:lpstr>
      <vt:lpstr>Colorado’s leading technology incubator</vt:lpstr>
      <vt:lpstr>PowerPoint Presentation</vt:lpstr>
      <vt:lpstr>How Innosphere began</vt:lpstr>
      <vt:lpstr>PowerPoint Presentation</vt:lpstr>
      <vt:lpstr>Class A Office Space with Perks</vt:lpstr>
      <vt:lpstr>Innosphere’s Undeniable Startup Impact</vt:lpstr>
      <vt:lpstr>Physical Space or Virtual…but it had to be:</vt:lpstr>
      <vt:lpstr>PowerPoint Presentation</vt:lpstr>
      <vt:lpstr>Public Private Partnerships</vt:lpstr>
      <vt:lpstr>Innosphere Industries</vt:lpstr>
      <vt:lpstr>Innosphere Facts</vt:lpstr>
      <vt:lpstr>Innosphere Partners and Funders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Hibbs</dc:creator>
  <cp:lastModifiedBy>Emily Wilson</cp:lastModifiedBy>
  <cp:revision>451</cp:revision>
  <cp:lastPrinted>2017-10-19T18:45:43Z</cp:lastPrinted>
  <dcterms:created xsi:type="dcterms:W3CDTF">2017-06-15T17:56:45Z</dcterms:created>
  <dcterms:modified xsi:type="dcterms:W3CDTF">2017-10-19T18:48:34Z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0x0101001EA9FFB9865A9446AD4063B733390A41</vt:lpwstr>
  </property>
</Properties>
</file>