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</p:sldMasterIdLst>
  <p:notesMasterIdLst>
    <p:notesMasterId r:id="rId20"/>
  </p:notesMasterIdLst>
  <p:sldIdLst>
    <p:sldId id="256" r:id="rId6"/>
    <p:sldId id="282" r:id="rId7"/>
    <p:sldId id="264" r:id="rId8"/>
    <p:sldId id="1462" r:id="rId9"/>
    <p:sldId id="1378" r:id="rId10"/>
    <p:sldId id="1382" r:id="rId11"/>
    <p:sldId id="1379" r:id="rId12"/>
    <p:sldId id="302" r:id="rId13"/>
    <p:sldId id="300" r:id="rId14"/>
    <p:sldId id="301" r:id="rId15"/>
    <p:sldId id="285" r:id="rId16"/>
    <p:sldId id="1380" r:id="rId17"/>
    <p:sldId id="1375" r:id="rId18"/>
    <p:sldId id="266" r:id="rId19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447"/>
    <a:srgbClr val="E9EBF5"/>
    <a:srgbClr val="CF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956" autoAdjust="0"/>
  </p:normalViewPr>
  <p:slideViewPr>
    <p:cSldViewPr snapToGrid="0">
      <p:cViewPr varScale="1">
        <p:scale>
          <a:sx n="75" d="100"/>
          <a:sy n="75" d="100"/>
        </p:scale>
        <p:origin x="191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0-09T17:13:12.249"/>
    </inkml:context>
    <inkml:brush xml:id="br0">
      <inkml:brushProperty name="width" value="0.1" units="cm"/>
      <inkml:brushProperty name="height" value="0.1" units="cm"/>
      <inkml:brushProperty name="color" value="#0E02AE"/>
      <inkml:brushProperty name="ignorePressure" value="1"/>
    </inkml:brush>
  </inkml:definitions>
  <inkml:trace contextRef="#ctx0" brushRef="#br0">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0-09T17:13:12.249"/>
    </inkml:context>
    <inkml:brush xml:id="br0">
      <inkml:brushProperty name="width" value="0.1" units="cm"/>
      <inkml:brushProperty name="height" value="0.1" units="cm"/>
      <inkml:brushProperty name="color" value="#0E02AE"/>
      <inkml:brushProperty name="ignorePressure" value="1"/>
    </inkml:brush>
  </inkml:definitions>
  <inkml:trace contextRef="#ctx0" brushRef="#br0">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0-09T17:13:12.249"/>
    </inkml:context>
    <inkml:brush xml:id="br0">
      <inkml:brushProperty name="width" value="0.1" units="cm"/>
      <inkml:brushProperty name="height" value="0.1" units="cm"/>
      <inkml:brushProperty name="color" value="#0E02AE"/>
      <inkml:brushProperty name="ignorePressure" value="1"/>
    </inkml:brush>
  </inkml:definitions>
  <inkml:trace contextRef="#ctx0" brushRef="#br0">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0-09T17:13:12.249"/>
    </inkml:context>
    <inkml:brush xml:id="br0">
      <inkml:brushProperty name="width" value="0.1" units="cm"/>
      <inkml:brushProperty name="height" value="0.1" units="cm"/>
      <inkml:brushProperty name="color" value="#0E02AE"/>
      <inkml:brushProperty name="ignorePressure" value="1"/>
    </inkml:brush>
  </inkml:definitions>
  <inkml:trace contextRef="#ctx0" brushRef="#br0">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0-09T17:13:12.249"/>
    </inkml:context>
    <inkml:brush xml:id="br0">
      <inkml:brushProperty name="width" value="0.1" units="cm"/>
      <inkml:brushProperty name="height" value="0.1" units="cm"/>
      <inkml:brushProperty name="color" value="#0E02AE"/>
      <inkml:brushProperty name="ignorePressure" value="1"/>
    </inkml:brush>
  </inkml:definitions>
  <inkml:trace contextRef="#ctx0" brushRef="#br0">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2D20512-2EA5-4011-90DD-EB5AF0D3307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45077B84-4D24-428C-96B2-655F3E7C6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0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77B84-4D24-428C-96B2-655F3E7C62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46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For example, questions we have posed?</a:t>
            </a:r>
          </a:p>
          <a:p>
            <a:endParaRPr lang="en-US" b="1" dirty="0"/>
          </a:p>
          <a:p>
            <a:r>
              <a:rPr lang="en-US" b="1" dirty="0"/>
              <a:t>­­HOSPITALS</a:t>
            </a:r>
            <a:r>
              <a:rPr lang="en-US" dirty="0"/>
              <a:t> </a:t>
            </a:r>
          </a:p>
          <a:p>
            <a:pPr marL="481232" indent="-481232">
              <a:buFont typeface="Arial"/>
              <a:buChar char="•"/>
            </a:pPr>
            <a:r>
              <a:rPr lang="en-US" dirty="0"/>
              <a:t>Reduced expansion and less profitable services</a:t>
            </a:r>
          </a:p>
          <a:p>
            <a:pPr marL="481232" indent="-481232">
              <a:buFont typeface="Arial"/>
              <a:buChar char="•"/>
            </a:pPr>
            <a:r>
              <a:rPr lang="en-US" dirty="0"/>
              <a:t>Cost shift to less-regulated payors and markets</a:t>
            </a:r>
          </a:p>
          <a:p>
            <a:pPr marL="481232" indent="-481232">
              <a:buFont typeface="Arial"/>
              <a:buChar char="•"/>
            </a:pPr>
            <a:r>
              <a:rPr lang="en-US" dirty="0"/>
              <a:t>Diversification into less regulated ventures</a:t>
            </a:r>
          </a:p>
          <a:p>
            <a:pPr marL="481232" indent="-481232">
              <a:buFont typeface="Arial"/>
              <a:buChar char="•"/>
            </a:pPr>
            <a:r>
              <a:rPr lang="en-US" dirty="0"/>
              <a:t>Departures or closures in rural areas</a:t>
            </a:r>
          </a:p>
          <a:p>
            <a:r>
              <a:rPr lang="en-US" b="1" dirty="0"/>
              <a:t>EMPLOYERS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pPr marL="481232" indent="-481232">
              <a:buFont typeface="Arial"/>
              <a:buChar char="•"/>
            </a:pPr>
            <a:r>
              <a:rPr lang="en-US" dirty="0"/>
              <a:t>Cancellation of employer-sponsored insurance plans, forcing employees into lower-cost public option plans</a:t>
            </a:r>
          </a:p>
          <a:p>
            <a:r>
              <a:rPr lang="en-US" dirty="0"/>
              <a:t>·       Employers passing on higher group costs through higher employee contribution requirements and/or reduced benefits </a:t>
            </a:r>
            <a:endParaRPr lang="en-US" dirty="0">
              <a:cs typeface="Calibri"/>
            </a:endParaRPr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CARRIERS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r>
              <a:rPr lang="en-US" dirty="0"/>
              <a:t>·    Departure from fully insured programs </a:t>
            </a:r>
            <a:endParaRPr lang="en-US" dirty="0">
              <a:cs typeface="Calibri"/>
            </a:endParaRPr>
          </a:p>
          <a:p>
            <a:r>
              <a:rPr lang="en-US" dirty="0"/>
              <a:t>·    Departure from Colorado         </a:t>
            </a:r>
            <a:endParaRPr lang="en-US" dirty="0">
              <a:cs typeface="Calibri"/>
            </a:endParaRPr>
          </a:p>
          <a:p>
            <a:r>
              <a:rPr lang="en-US" dirty="0"/>
              <a:t>·    Fewer services and/or increased pricing to other services </a:t>
            </a:r>
            <a:endParaRPr lang="en-US" dirty="0">
              <a:cs typeface="Calibri"/>
            </a:endParaRPr>
          </a:p>
          <a:p>
            <a:r>
              <a:rPr lang="en-US" dirty="0"/>
              <a:t>  </a:t>
            </a:r>
            <a:endParaRPr lang="en-US" dirty="0">
              <a:cs typeface="Calibri"/>
            </a:endParaRPr>
          </a:p>
          <a:p>
            <a:r>
              <a:rPr lang="en-US" b="1" dirty="0"/>
              <a:t>INSUREDS/PATIENTS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pPr marL="481232" indent="-481232">
              <a:buFont typeface="Arial"/>
              <a:buChar char="•"/>
            </a:pPr>
            <a:r>
              <a:rPr lang="en-US" dirty="0"/>
              <a:t>Increased premiums and/or contribution requirements </a:t>
            </a:r>
          </a:p>
          <a:p>
            <a:pPr marL="481232" indent="-481232">
              <a:buFont typeface="Arial"/>
              <a:buChar char="•"/>
            </a:pPr>
            <a:r>
              <a:rPr lang="en-US" dirty="0"/>
              <a:t>Fewer carrier choices </a:t>
            </a:r>
            <a:endParaRPr lang="en-US" dirty="0">
              <a:cs typeface="Calibri"/>
            </a:endParaRPr>
          </a:p>
          <a:p>
            <a:pPr marL="481232" indent="-481232">
              <a:buFont typeface="Arial"/>
              <a:buChar char="•"/>
            </a:pPr>
            <a:r>
              <a:rPr lang="en-US" dirty="0"/>
              <a:t>Limited networks and/or access to services</a:t>
            </a:r>
          </a:p>
          <a:p>
            <a:pPr marL="481232" indent="-481232">
              <a:buFont typeface="Arial"/>
              <a:buChar char="•"/>
            </a:pPr>
            <a:r>
              <a:rPr lang="en-US" dirty="0"/>
              <a:t>Displacement from employer-sponsored coverage to individual market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36F38-6360-4F3B-83B0-78798D703E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66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77B84-4D24-428C-96B2-655F3E7C62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14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B5C16-0571-4563-9F79-95E45742A4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69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77B84-4D24-428C-96B2-655F3E7C62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57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77B84-4D24-428C-96B2-655F3E7C62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28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77B84-4D24-428C-96B2-655F3E7C62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23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Baumgarten Report suggested Denver area profits are $2.1B. Outside Denver = $822B. 72% of profits within Denver area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36F38-6360-4F3B-83B0-78798D703E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51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Margin as percent of payment = 8% was 7% in 2014</a:t>
            </a:r>
          </a:p>
          <a:p>
            <a:endParaRPr lang="en-US" dirty="0"/>
          </a:p>
          <a:p>
            <a:r>
              <a:rPr lang="en-US" dirty="0"/>
              <a:t>Margin relative to total payments equals 8%. It has jumped around, but was 7% year before Medicaid expansion. 7% last year.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36F38-6360-4F3B-83B0-78798D703E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74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36F38-6360-4F3B-83B0-78798D703E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32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depends. Administration has suggested they can thread the needle with a pricing formula, and pay just enough so that hospitals can stay in business, but not so much that they can generate a high margin.  Now, I may just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36F38-6360-4F3B-83B0-78798D703E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0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90BFB-09B7-A947-B2AE-13A67DDD38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DE0863-DBC5-B642-ADDF-4C42F28157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41EFD-85A2-9D40-A3ED-821948980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69F5-B572-EC44-8107-E49EF019FDE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310ED-D660-3F42-B568-4547E7AD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7152E-2F82-6A41-B8A7-59C4C18E3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9D47-8D44-AE49-BBD3-A95E0DFF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3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89F09-D172-054F-9C94-388155BBE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4D4FB-B34D-B745-8756-1607054C9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DE1EF-7318-FA48-BEE4-0368B2872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69F5-B572-EC44-8107-E49EF019FDE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F3BD6-9C4A-0A48-972A-B11537AA3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A5C09-7C48-A54D-AA79-3DEE4A5E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9D47-8D44-AE49-BBD3-A95E0DFF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5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19CBFD-2665-3E49-8CBC-795FA7799B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64EC4E-C397-234E-992E-CB862E270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D3B27-67DD-EC4D-B304-D478970B4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69F5-B572-EC44-8107-E49EF019FDE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D295E-B73B-B74A-B7A6-18DBCEB57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D71A8-55C5-474F-B7CA-C343FD30A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9D47-8D44-AE49-BBD3-A95E0DFF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18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043" y="2130426"/>
            <a:ext cx="10363914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086" y="3886200"/>
            <a:ext cx="853582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17" indent="0" algn="ctr">
              <a:buNone/>
              <a:defRPr/>
            </a:lvl2pPr>
            <a:lvl3pPr marL="914034" indent="0" algn="ctr">
              <a:buNone/>
              <a:defRPr/>
            </a:lvl3pPr>
            <a:lvl4pPr marL="1371051" indent="0" algn="ctr">
              <a:buNone/>
              <a:defRPr/>
            </a:lvl4pPr>
            <a:lvl5pPr marL="1828068" indent="0" algn="ctr">
              <a:buNone/>
              <a:defRPr/>
            </a:lvl5pPr>
            <a:lvl6pPr marL="2285086" indent="0" algn="ctr">
              <a:buNone/>
              <a:defRPr/>
            </a:lvl6pPr>
            <a:lvl7pPr marL="2742103" indent="0" algn="ctr">
              <a:buNone/>
              <a:defRPr/>
            </a:lvl7pPr>
            <a:lvl8pPr marL="3199120" indent="0" algn="ctr">
              <a:buNone/>
              <a:defRPr/>
            </a:lvl8pPr>
            <a:lvl9pPr marL="3656137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42334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44598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37" y="4406901"/>
            <a:ext cx="10362327" cy="1362075"/>
          </a:xfrm>
        </p:spPr>
        <p:txBody>
          <a:bodyPr anchor="t"/>
          <a:lstStyle>
            <a:lvl1pPr algn="l">
              <a:defRPr sz="3998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37" y="2906713"/>
            <a:ext cx="10362327" cy="1500187"/>
          </a:xfrm>
        </p:spPr>
        <p:txBody>
          <a:bodyPr anchor="b"/>
          <a:lstStyle>
            <a:lvl1pPr marL="0" indent="0">
              <a:buNone/>
              <a:defRPr sz="1999"/>
            </a:lvl1pPr>
            <a:lvl2pPr marL="457017" indent="0">
              <a:buNone/>
              <a:defRPr sz="1799"/>
            </a:lvl2pPr>
            <a:lvl3pPr marL="914034" indent="0">
              <a:buNone/>
              <a:defRPr sz="1599"/>
            </a:lvl3pPr>
            <a:lvl4pPr marL="1371051" indent="0">
              <a:buNone/>
              <a:defRPr sz="1399"/>
            </a:lvl4pPr>
            <a:lvl5pPr marL="1828068" indent="0">
              <a:buNone/>
              <a:defRPr sz="1399"/>
            </a:lvl5pPr>
            <a:lvl6pPr marL="2285086" indent="0">
              <a:buNone/>
              <a:defRPr sz="1399"/>
            </a:lvl6pPr>
            <a:lvl7pPr marL="2742103" indent="0">
              <a:buNone/>
              <a:defRPr sz="1399"/>
            </a:lvl7pPr>
            <a:lvl8pPr marL="3199120" indent="0">
              <a:buNone/>
              <a:defRPr sz="1399"/>
            </a:lvl8pPr>
            <a:lvl9pPr marL="3656137" indent="0">
              <a:buNone/>
              <a:defRPr sz="139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82966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41047" y="1600201"/>
            <a:ext cx="517799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77" y="1600201"/>
            <a:ext cx="5179577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47302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362" y="274638"/>
            <a:ext cx="1097327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363" y="1535113"/>
            <a:ext cx="5387458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17" indent="0">
              <a:buNone/>
              <a:defRPr sz="1999" b="1"/>
            </a:lvl2pPr>
            <a:lvl3pPr marL="914034" indent="0">
              <a:buNone/>
              <a:defRPr sz="1799" b="1"/>
            </a:lvl3pPr>
            <a:lvl4pPr marL="1371051" indent="0">
              <a:buNone/>
              <a:defRPr sz="1599" b="1"/>
            </a:lvl4pPr>
            <a:lvl5pPr marL="1828068" indent="0">
              <a:buNone/>
              <a:defRPr sz="1599" b="1"/>
            </a:lvl5pPr>
            <a:lvl6pPr marL="2285086" indent="0">
              <a:buNone/>
              <a:defRPr sz="1599" b="1"/>
            </a:lvl6pPr>
            <a:lvl7pPr marL="2742103" indent="0">
              <a:buNone/>
              <a:defRPr sz="1599" b="1"/>
            </a:lvl7pPr>
            <a:lvl8pPr marL="3199120" indent="0">
              <a:buNone/>
              <a:defRPr sz="1599" b="1"/>
            </a:lvl8pPr>
            <a:lvl9pPr marL="3656137" indent="0">
              <a:buNone/>
              <a:defRPr sz="15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363" y="2174875"/>
            <a:ext cx="5387458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593" y="1535113"/>
            <a:ext cx="5389045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17" indent="0">
              <a:buNone/>
              <a:defRPr sz="1999" b="1"/>
            </a:lvl2pPr>
            <a:lvl3pPr marL="914034" indent="0">
              <a:buNone/>
              <a:defRPr sz="1799" b="1"/>
            </a:lvl3pPr>
            <a:lvl4pPr marL="1371051" indent="0">
              <a:buNone/>
              <a:defRPr sz="1599" b="1"/>
            </a:lvl4pPr>
            <a:lvl5pPr marL="1828068" indent="0">
              <a:buNone/>
              <a:defRPr sz="1599" b="1"/>
            </a:lvl5pPr>
            <a:lvl6pPr marL="2285086" indent="0">
              <a:buNone/>
              <a:defRPr sz="1599" b="1"/>
            </a:lvl6pPr>
            <a:lvl7pPr marL="2742103" indent="0">
              <a:buNone/>
              <a:defRPr sz="1599" b="1"/>
            </a:lvl7pPr>
            <a:lvl8pPr marL="3199120" indent="0">
              <a:buNone/>
              <a:defRPr sz="1599" b="1"/>
            </a:lvl8pPr>
            <a:lvl9pPr marL="3656137" indent="0">
              <a:buNone/>
              <a:defRPr sz="15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593" y="2174875"/>
            <a:ext cx="5389045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97315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33418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5284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362" y="273050"/>
            <a:ext cx="4011633" cy="1162050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988" y="273051"/>
            <a:ext cx="6815650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362" y="1435101"/>
            <a:ext cx="4011633" cy="4691063"/>
          </a:xfrm>
        </p:spPr>
        <p:txBody>
          <a:bodyPr/>
          <a:lstStyle>
            <a:lvl1pPr marL="0" indent="0">
              <a:buNone/>
              <a:defRPr sz="1399"/>
            </a:lvl1pPr>
            <a:lvl2pPr marL="457017" indent="0">
              <a:buNone/>
              <a:defRPr sz="1200"/>
            </a:lvl2pPr>
            <a:lvl3pPr marL="914034" indent="0">
              <a:buNone/>
              <a:defRPr sz="1000"/>
            </a:lvl3pPr>
            <a:lvl4pPr marL="1371051" indent="0">
              <a:buNone/>
              <a:defRPr sz="900"/>
            </a:lvl4pPr>
            <a:lvl5pPr marL="1828068" indent="0">
              <a:buNone/>
              <a:defRPr sz="900"/>
            </a:lvl5pPr>
            <a:lvl6pPr marL="2285086" indent="0">
              <a:buNone/>
              <a:defRPr sz="900"/>
            </a:lvl6pPr>
            <a:lvl7pPr marL="2742103" indent="0">
              <a:buNone/>
              <a:defRPr sz="900"/>
            </a:lvl7pPr>
            <a:lvl8pPr marL="3199120" indent="0">
              <a:buNone/>
              <a:defRPr sz="900"/>
            </a:lvl8pPr>
            <a:lvl9pPr marL="3656137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27600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F683B-F7D5-0341-83C0-56CF985BF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153A9-3B0F-6F43-ABD5-A006F52A8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5D4B8-C32C-B743-AF25-B64B09356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69F5-B572-EC44-8107-E49EF019FDE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21499-7027-E941-BAE3-9FA3AFA03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883A3-48FE-7844-B391-8A34B0774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9D47-8D44-AE49-BBD3-A95E0DFF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79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842" y="4800600"/>
            <a:ext cx="7315517" cy="566738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842" y="612775"/>
            <a:ext cx="7315517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17" indent="0">
              <a:buNone/>
              <a:defRPr sz="2799"/>
            </a:lvl2pPr>
            <a:lvl3pPr marL="914034" indent="0">
              <a:buNone/>
              <a:defRPr sz="2399"/>
            </a:lvl3pPr>
            <a:lvl4pPr marL="1371051" indent="0">
              <a:buNone/>
              <a:defRPr sz="1999"/>
            </a:lvl4pPr>
            <a:lvl5pPr marL="1828068" indent="0">
              <a:buNone/>
              <a:defRPr sz="1999"/>
            </a:lvl5pPr>
            <a:lvl6pPr marL="2285086" indent="0">
              <a:buNone/>
              <a:defRPr sz="1999"/>
            </a:lvl6pPr>
            <a:lvl7pPr marL="2742103" indent="0">
              <a:buNone/>
              <a:defRPr sz="1999"/>
            </a:lvl7pPr>
            <a:lvl8pPr marL="3199120" indent="0">
              <a:buNone/>
              <a:defRPr sz="1999"/>
            </a:lvl8pPr>
            <a:lvl9pPr marL="3656137" indent="0">
              <a:buNone/>
              <a:defRPr sz="1999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842" y="5367338"/>
            <a:ext cx="7315517" cy="804862"/>
          </a:xfrm>
        </p:spPr>
        <p:txBody>
          <a:bodyPr/>
          <a:lstStyle>
            <a:lvl1pPr marL="0" indent="0">
              <a:buNone/>
              <a:defRPr sz="1399"/>
            </a:lvl1pPr>
            <a:lvl2pPr marL="457017" indent="0">
              <a:buNone/>
              <a:defRPr sz="1200"/>
            </a:lvl2pPr>
            <a:lvl3pPr marL="914034" indent="0">
              <a:buNone/>
              <a:defRPr sz="1000"/>
            </a:lvl3pPr>
            <a:lvl4pPr marL="1371051" indent="0">
              <a:buNone/>
              <a:defRPr sz="900"/>
            </a:lvl4pPr>
            <a:lvl5pPr marL="1828068" indent="0">
              <a:buNone/>
              <a:defRPr sz="900"/>
            </a:lvl5pPr>
            <a:lvl6pPr marL="2285086" indent="0">
              <a:buNone/>
              <a:defRPr sz="900"/>
            </a:lvl6pPr>
            <a:lvl7pPr marL="2742103" indent="0">
              <a:buNone/>
              <a:defRPr sz="900"/>
            </a:lvl7pPr>
            <a:lvl8pPr marL="3199120" indent="0">
              <a:buNone/>
              <a:defRPr sz="900"/>
            </a:lvl8pPr>
            <a:lvl9pPr marL="3656137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810048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22043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667" y="908050"/>
            <a:ext cx="2626287" cy="52181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41046" y="908050"/>
            <a:ext cx="7731280" cy="52181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48805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D3576-B2E6-6A4A-9730-7B9BEDEDB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83FCD9-E2F3-B54B-9EDC-6B271A455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6E661-B1A0-4448-BB0D-DCB03DCAE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69F5-B572-EC44-8107-E49EF019FDE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809A1-9BF2-DB47-9D1F-E371C047F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987D0-B3BA-9C4C-A933-FC5C0C1F6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9D47-8D44-AE49-BBD3-A95E0DFF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91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6F8B0-6D58-7C4E-B4D0-41558721B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05F2-BBC7-3241-B1F8-2C7D82A55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59BCB5-2A28-804C-ACD1-3E9FC823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C5EC6F-79B7-EA42-BFA2-D0889FA7E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69F5-B572-EC44-8107-E49EF019FDE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E186C-7D78-0B4D-9754-BBDBD9DA4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49D08C-CB1F-3246-B4A4-456D5DF39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9D47-8D44-AE49-BBD3-A95E0DFF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77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31A65-F7C1-3F48-A77E-3FD4E495C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1B7FA-3DC3-B14B-90B1-84CA50946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68A010-9620-7342-A8ED-DF8D54AF1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BE8067-8521-6B48-94C6-8918AFAFF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0AEAEC-4751-4E44-A1A8-B4DC7C1A1C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A8D125-2F9A-C34F-B7E0-88E8A5996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69F5-B572-EC44-8107-E49EF019FDE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D60BB-ACC5-8B43-854E-2E743E5E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19BE63-833B-164C-B4DD-4A6ACA67E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9D47-8D44-AE49-BBD3-A95E0DFF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5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3BECC-AB9D-5849-8337-4DA96133E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F870DB-0660-AB49-960C-261AA08B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69F5-B572-EC44-8107-E49EF019FDE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82CC41-8CDD-E94C-95AC-A27B1C0C1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B2430-1576-7142-82AF-B8728A38E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9D47-8D44-AE49-BBD3-A95E0DFF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1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E53A75-1591-6F42-868D-FC4BD9AD9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69F5-B572-EC44-8107-E49EF019FDE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43D2D-F6C6-1C48-BFAA-98FCA939D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D006E-D44D-FC4E-BD34-7C97811AD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9D47-8D44-AE49-BBD3-A95E0DFF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31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CF2AF-8410-334F-8BB1-158815293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B14C1-A6AC-7E45-9D1C-4968A0915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C26923-8B99-144F-920F-A885F2FCFC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1A039-15DE-1247-8175-E81C11863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69F5-B572-EC44-8107-E49EF019FDE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1CD941-3787-8241-B6F6-908D40321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2BE27-76CA-2E4F-9516-DDE748140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9D47-8D44-AE49-BBD3-A95E0DFF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81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13B7C-EEDF-7549-AC01-0EB8BD455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D403CD-B770-3444-A11A-D46E30C724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5B08CD-A413-894A-895B-958EB36EA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E5E3C-2B77-7E4B-BDF8-8F1AE8A55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69F5-B572-EC44-8107-E49EF019FDE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9C1210-3C9E-1746-879C-E280DF043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85A90-E0EC-9647-B0A9-133C2EFDE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9D47-8D44-AE49-BBD3-A95E0DFF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9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6AB068-3CC7-EB40-917E-F94E5B099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87A39-CB4A-BD4A-A0F4-6F05E68B6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DC381-306D-5F40-94D4-353164BC9A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869F5-B572-EC44-8107-E49EF019FDE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3635B-EF33-D046-A12D-B096384B8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5FC94-FAD3-EE48-B1EE-337E264449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F9D47-8D44-AE49-BBD3-A95E0DFF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0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1047" y="908050"/>
            <a:ext cx="1050990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1047" y="1600201"/>
            <a:ext cx="1050990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</p:txBody>
      </p:sp>
    </p:spTree>
    <p:extLst>
      <p:ext uri="{BB962C8B-B14F-4D97-AF65-F5344CB8AC3E}">
        <p14:creationId xmlns:p14="http://schemas.microsoft.com/office/powerpoint/2010/main" val="33742903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399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99">
          <a:solidFill>
            <a:schemeClr val="tx1"/>
          </a:solidFill>
          <a:latin typeface="Arial" pitchFamily="34" charset="0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99">
          <a:solidFill>
            <a:schemeClr val="tx1"/>
          </a:solidFill>
          <a:latin typeface="Arial" pitchFamily="34" charset="0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99">
          <a:solidFill>
            <a:schemeClr val="tx1"/>
          </a:solidFill>
          <a:latin typeface="Arial" pitchFamily="34" charset="0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99">
          <a:solidFill>
            <a:schemeClr val="tx1"/>
          </a:solidFill>
          <a:latin typeface="Arial" pitchFamily="34" charset="0"/>
          <a:ea typeface="微软雅黑" pitchFamily="34" charset="-122"/>
        </a:defRPr>
      </a:lvl5pPr>
      <a:lvl6pPr marL="457017" algn="l" rtl="0" eaLnBrk="0" fontAlgn="base" hangingPunct="0">
        <a:spcBef>
          <a:spcPct val="0"/>
        </a:spcBef>
        <a:spcAft>
          <a:spcPct val="0"/>
        </a:spcAft>
        <a:defRPr sz="2399">
          <a:solidFill>
            <a:schemeClr val="tx1"/>
          </a:solidFill>
          <a:latin typeface="Arial" pitchFamily="34" charset="0"/>
          <a:ea typeface="微软雅黑" pitchFamily="34" charset="-122"/>
        </a:defRPr>
      </a:lvl6pPr>
      <a:lvl7pPr marL="914034" algn="l" rtl="0" eaLnBrk="0" fontAlgn="base" hangingPunct="0">
        <a:spcBef>
          <a:spcPct val="0"/>
        </a:spcBef>
        <a:spcAft>
          <a:spcPct val="0"/>
        </a:spcAft>
        <a:defRPr sz="2399">
          <a:solidFill>
            <a:schemeClr val="tx1"/>
          </a:solidFill>
          <a:latin typeface="Arial" pitchFamily="34" charset="0"/>
          <a:ea typeface="微软雅黑" pitchFamily="34" charset="-122"/>
        </a:defRPr>
      </a:lvl7pPr>
      <a:lvl8pPr marL="1371051" algn="l" rtl="0" eaLnBrk="0" fontAlgn="base" hangingPunct="0">
        <a:spcBef>
          <a:spcPct val="0"/>
        </a:spcBef>
        <a:spcAft>
          <a:spcPct val="0"/>
        </a:spcAft>
        <a:defRPr sz="2399">
          <a:solidFill>
            <a:schemeClr val="tx1"/>
          </a:solidFill>
          <a:latin typeface="Arial" pitchFamily="34" charset="0"/>
          <a:ea typeface="微软雅黑" pitchFamily="34" charset="-122"/>
        </a:defRPr>
      </a:lvl8pPr>
      <a:lvl9pPr marL="1828068" algn="l" rtl="0" eaLnBrk="0" fontAlgn="base" hangingPunct="0">
        <a:spcBef>
          <a:spcPct val="0"/>
        </a:spcBef>
        <a:spcAft>
          <a:spcPct val="0"/>
        </a:spcAft>
        <a:defRPr sz="2399">
          <a:solidFill>
            <a:schemeClr val="tx1"/>
          </a:solidFill>
          <a:latin typeface="Arial" pitchFamily="34" charset="0"/>
          <a:ea typeface="微软雅黑" pitchFamily="34" charset="-122"/>
        </a:defRPr>
      </a:lvl9pPr>
    </p:titleStyle>
    <p:bodyStyle>
      <a:lvl1pPr marL="342763" indent="-342763" algn="l" rtl="0" eaLnBrk="0" fontAlgn="base" hangingPunct="0">
        <a:spcBef>
          <a:spcPct val="20000"/>
        </a:spcBef>
        <a:spcAft>
          <a:spcPct val="0"/>
        </a:spcAft>
        <a:buChar char="•"/>
        <a:defRPr sz="1999">
          <a:solidFill>
            <a:schemeClr val="bg1"/>
          </a:solidFill>
          <a:latin typeface="+mn-lt"/>
          <a:ea typeface="+mn-ea"/>
          <a:cs typeface="+mn-cs"/>
        </a:defRPr>
      </a:lvl1pPr>
      <a:lvl2pPr marL="742653" indent="-285636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bg1"/>
          </a:solidFill>
          <a:latin typeface="+mn-lt"/>
          <a:ea typeface="仿宋_GB2312" pitchFamily="1" charset="-122"/>
        </a:defRPr>
      </a:lvl2pPr>
      <a:lvl3pPr marL="1142543" indent="-228509" algn="l" rtl="0" eaLnBrk="0" fontAlgn="base" hangingPunct="0">
        <a:spcBef>
          <a:spcPct val="20000"/>
        </a:spcBef>
        <a:spcAft>
          <a:spcPct val="0"/>
        </a:spcAft>
        <a:buChar char="•"/>
        <a:defRPr sz="2399">
          <a:solidFill>
            <a:schemeClr val="tx1"/>
          </a:solidFill>
          <a:latin typeface="+mn-lt"/>
          <a:ea typeface="宋体" pitchFamily="2" charset="-122"/>
        </a:defRPr>
      </a:lvl3pPr>
      <a:lvl4pPr marL="1599560" indent="-228509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tx1"/>
          </a:solidFill>
          <a:latin typeface="+mn-lt"/>
          <a:ea typeface="宋体" pitchFamily="2" charset="-122"/>
        </a:defRPr>
      </a:lvl4pPr>
      <a:lvl5pPr marL="2056577" indent="-228509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itchFamily="2" charset="-122"/>
        </a:defRPr>
      </a:lvl5pPr>
      <a:lvl6pPr marL="2513594" indent="-228509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itchFamily="2" charset="-122"/>
        </a:defRPr>
      </a:lvl6pPr>
      <a:lvl7pPr marL="2970611" indent="-228509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itchFamily="2" charset="-122"/>
        </a:defRPr>
      </a:lvl7pPr>
      <a:lvl8pPr marL="3427628" indent="-228509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itchFamily="2" charset="-122"/>
        </a:defRPr>
      </a:lvl8pPr>
      <a:lvl9pPr marL="3884646" indent="-228509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1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34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1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8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customXml" Target="../ink/ink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customXml" Target="../ink/ink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2C123-F6F8-B94B-B85C-16BA9F39F9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99AD2C-40D8-014C-871D-B64F00BA38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77741E-ACCF-B74E-B565-F2B72A5D1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03766CE-E4B1-4E41-BCDA-6BDC3A1646A9}"/>
              </a:ext>
            </a:extLst>
          </p:cNvPr>
          <p:cNvSpPr/>
          <p:nvPr/>
        </p:nvSpPr>
        <p:spPr>
          <a:xfrm>
            <a:off x="4571999" y="3306763"/>
            <a:ext cx="7458891" cy="261610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endParaRPr lang="en-US" sz="2400" b="1" dirty="0">
              <a:solidFill>
                <a:schemeClr val="bg1"/>
              </a:solidFill>
              <a:effectLst/>
              <a:latin typeface="Avenir Next" panose="020B0503020202020204" pitchFamily="34" charset="0"/>
            </a:endParaRPr>
          </a:p>
          <a:p>
            <a:r>
              <a:rPr lang="en-US" sz="5000" b="1" i="1" dirty="0">
                <a:solidFill>
                  <a:schemeClr val="bg1"/>
                </a:solidFill>
                <a:effectLst/>
                <a:latin typeface="Georgia"/>
              </a:rPr>
              <a:t>Colorado Option Plan </a:t>
            </a:r>
            <a:endParaRPr lang="en-US" sz="5000" b="1" i="1" dirty="0">
              <a:solidFill>
                <a:schemeClr val="bg1"/>
              </a:solidFill>
              <a:latin typeface="Georgia"/>
            </a:endParaRPr>
          </a:p>
          <a:p>
            <a:endParaRPr lang="en-US" sz="4500" b="1" dirty="0">
              <a:solidFill>
                <a:schemeClr val="bg1"/>
              </a:solidFill>
              <a:latin typeface="Avenir Next" panose="020B0503020202020204"/>
            </a:endParaRPr>
          </a:p>
          <a:p>
            <a:r>
              <a:rPr lang="en-US" sz="4500" b="1" dirty="0">
                <a:solidFill>
                  <a:schemeClr val="bg1"/>
                </a:solidFill>
                <a:latin typeface="Georgia"/>
              </a:rPr>
              <a:t>March 2020</a:t>
            </a:r>
            <a:endParaRPr lang="en-US" sz="4500" b="1" dirty="0">
              <a:solidFill>
                <a:schemeClr val="bg1"/>
              </a:solidFill>
              <a:effectLst/>
              <a:latin typeface="Georgi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C06E95-79B9-974E-8DB8-E9F601A3D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700" y="1033463"/>
            <a:ext cx="57150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27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98C566-1403-4FC5-8434-CDF0AC32BF75}"/>
              </a:ext>
            </a:extLst>
          </p:cNvPr>
          <p:cNvSpPr/>
          <p:nvPr/>
        </p:nvSpPr>
        <p:spPr>
          <a:xfrm>
            <a:off x="-560" y="492499"/>
            <a:ext cx="12169587" cy="963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B79369-861D-4DA5-BD4A-7C4BEB568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95" y="365125"/>
            <a:ext cx="11692217" cy="1336768"/>
          </a:xfrm>
        </p:spPr>
        <p:txBody>
          <a:bodyPr/>
          <a:lstStyle/>
          <a:p>
            <a:pPr algn="ctr"/>
            <a:r>
              <a:rPr lang="en-US">
                <a:solidFill>
                  <a:srgbClr val="FFFFFF"/>
                </a:solidFill>
                <a:latin typeface="Georgia Pro"/>
              </a:rPr>
              <a:t>Savings at What Cost?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3419938-6CC9-41E2-8765-D5008A2240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942" y="1508815"/>
            <a:ext cx="7780634" cy="5349186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DB9EB46-187A-4D7C-B644-2273B55D252E}"/>
              </a:ext>
            </a:extLst>
          </p:cNvPr>
          <p:cNvCxnSpPr>
            <a:cxnSpLocks/>
          </p:cNvCxnSpPr>
          <p:nvPr/>
        </p:nvCxnSpPr>
        <p:spPr>
          <a:xfrm>
            <a:off x="8395158" y="2943044"/>
            <a:ext cx="0" cy="396815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94FABD3-2824-4024-AAD1-5C4E8F666546}"/>
              </a:ext>
            </a:extLst>
          </p:cNvPr>
          <p:cNvCxnSpPr>
            <a:cxnSpLocks/>
          </p:cNvCxnSpPr>
          <p:nvPr/>
        </p:nvCxnSpPr>
        <p:spPr>
          <a:xfrm>
            <a:off x="8165729" y="3197498"/>
            <a:ext cx="0" cy="31774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25EC75C-354D-4B9F-85CD-BE3889E1E6D8}"/>
              </a:ext>
            </a:extLst>
          </p:cNvPr>
          <p:cNvCxnSpPr>
            <a:cxnSpLocks/>
          </p:cNvCxnSpPr>
          <p:nvPr/>
        </p:nvCxnSpPr>
        <p:spPr>
          <a:xfrm>
            <a:off x="8624759" y="2714444"/>
            <a:ext cx="0" cy="45719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Picture 20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31762EC4-5491-4743-B1F3-8A9FF3F6FC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232" y="6227440"/>
            <a:ext cx="1380262" cy="53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3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0F68A03-428E-469B-B9AD-B712EE898357}"/>
              </a:ext>
            </a:extLst>
          </p:cNvPr>
          <p:cNvSpPr/>
          <p:nvPr/>
        </p:nvSpPr>
        <p:spPr>
          <a:xfrm>
            <a:off x="-560" y="492499"/>
            <a:ext cx="12169587" cy="963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B79369-861D-4DA5-BD4A-7C4BEB568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348" y="365125"/>
            <a:ext cx="11444587" cy="134797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Georgia Pro"/>
              </a:rPr>
              <a:t>September 2019 Study -Economic Impacts 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3EC61AB-CF4C-45E5-8C31-AB003E6CFC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48" b="50644"/>
          <a:stretch/>
        </p:blipFill>
        <p:spPr>
          <a:xfrm>
            <a:off x="-843745" y="1971967"/>
            <a:ext cx="13965386" cy="3131382"/>
          </a:xfrm>
          <a:prstGeom prst="rect">
            <a:avLst/>
          </a:prstGeom>
        </p:spPr>
      </p:pic>
      <p:pic>
        <p:nvPicPr>
          <p:cNvPr id="7" name="Picture 6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EC414374-59DC-4771-8D07-C77CFF1ECE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232" y="6227440"/>
            <a:ext cx="1380262" cy="53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69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A picture containing meter&#10;&#10;Description generated with very high confidence">
            <a:extLst>
              <a:ext uri="{FF2B5EF4-FFF2-40B4-BE49-F238E27FC236}">
                <a16:creationId xmlns:a16="http://schemas.microsoft.com/office/drawing/2014/main" id="{7D41CCD7-635B-4E90-89A3-B5C7A1D20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233" y="2274207"/>
            <a:ext cx="1143000" cy="1181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08BC865-40B0-4CD4-94EC-3A03F3CF6FCA}"/>
              </a:ext>
            </a:extLst>
          </p:cNvPr>
          <p:cNvSpPr/>
          <p:nvPr/>
        </p:nvSpPr>
        <p:spPr>
          <a:xfrm>
            <a:off x="-560" y="492499"/>
            <a:ext cx="12169587" cy="963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B79369-861D-4DA5-BD4A-7C4BEB568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59" y="365125"/>
            <a:ext cx="11456893" cy="134797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Georgia Pro"/>
              </a:rPr>
              <a:t>CSPR Recent Research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F3C8C-0188-4987-9F75-968E5414C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932" y="3450661"/>
            <a:ext cx="5181601" cy="5559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200">
                <a:latin typeface="Georgia Pro"/>
              </a:rPr>
              <a:t>Hospitals</a:t>
            </a:r>
            <a:endParaRPr lang="en-US">
              <a:cs typeface="Calibri"/>
            </a:endParaRPr>
          </a:p>
          <a:p>
            <a:pPr marL="0" indent="0" algn="ctr">
              <a:buNone/>
            </a:pPr>
            <a:endParaRPr lang="en-US" sz="3200">
              <a:latin typeface="Georgia Pro"/>
            </a:endParaRPr>
          </a:p>
          <a:p>
            <a:pPr marL="0" indent="0" algn="ctr">
              <a:buNone/>
            </a:pPr>
            <a:endParaRPr lang="en-US">
              <a:latin typeface="Georgia Pro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3ED232-A475-4684-AB10-2A51C3318BEA}"/>
              </a:ext>
            </a:extLst>
          </p:cNvPr>
          <p:cNvSpPr/>
          <p:nvPr/>
        </p:nvSpPr>
        <p:spPr>
          <a:xfrm>
            <a:off x="0" y="6680200"/>
            <a:ext cx="12197750" cy="1962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56E6B9-DE9E-4199-913C-150AE31F80D4}"/>
              </a:ext>
            </a:extLst>
          </p:cNvPr>
          <p:cNvSpPr txBox="1">
            <a:spLocks/>
          </p:cNvSpPr>
          <p:nvPr/>
        </p:nvSpPr>
        <p:spPr>
          <a:xfrm>
            <a:off x="7416152" y="3548353"/>
            <a:ext cx="5526276" cy="52508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>
                <a:latin typeface="Georgia Pro"/>
              </a:rPr>
              <a:t>Insurance Carriers</a:t>
            </a:r>
            <a:endParaRPr lang="en-US" sz="3200">
              <a:cs typeface="Calibri" panose="020F0502020204030204"/>
            </a:endParaRPr>
          </a:p>
          <a:p>
            <a:pPr marL="0" indent="0" algn="ctr">
              <a:buNone/>
            </a:pPr>
            <a:endParaRPr lang="en-US" sz="3200">
              <a:latin typeface="Georgia Pro"/>
            </a:endParaRPr>
          </a:p>
          <a:p>
            <a:pPr marL="0" indent="0" algn="ctr">
              <a:buNone/>
            </a:pPr>
            <a:endParaRPr lang="en-US" sz="3200">
              <a:latin typeface="Georgia Pro"/>
            </a:endParaRPr>
          </a:p>
          <a:p>
            <a:endParaRPr lang="en-US">
              <a:latin typeface="Georgia Pro"/>
            </a:endParaRPr>
          </a:p>
        </p:txBody>
      </p:sp>
      <p:pic>
        <p:nvPicPr>
          <p:cNvPr id="10" name="Picture 12" descr="A close up of a sign&#10;&#10;Description generated with high confidence">
            <a:extLst>
              <a:ext uri="{FF2B5EF4-FFF2-40B4-BE49-F238E27FC236}">
                <a16:creationId xmlns:a16="http://schemas.microsoft.com/office/drawing/2014/main" id="{1B07F74F-43CA-40EF-9B03-905FB6E38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5415" y="4254297"/>
            <a:ext cx="1047750" cy="1047750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140EE95-3FA4-436F-AB5E-3229DD930863}"/>
              </a:ext>
            </a:extLst>
          </p:cNvPr>
          <p:cNvSpPr txBox="1">
            <a:spLocks/>
          </p:cNvSpPr>
          <p:nvPr/>
        </p:nvSpPr>
        <p:spPr>
          <a:xfrm>
            <a:off x="4064932" y="5226640"/>
            <a:ext cx="5181601" cy="5559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>
                <a:latin typeface="Georgia Pro"/>
              </a:rPr>
              <a:t>Employers</a:t>
            </a:r>
            <a:endParaRPr lang="en-US" sz="3200">
              <a:latin typeface="Georgia Pro"/>
              <a:cs typeface="Calibri"/>
            </a:endParaRPr>
          </a:p>
          <a:p>
            <a:endParaRPr lang="en-US">
              <a:latin typeface="Georgia Pro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3483B29-6E40-4D84-9CB0-006DBEDC401A}"/>
              </a:ext>
            </a:extLst>
          </p:cNvPr>
          <p:cNvSpPr txBox="1">
            <a:spLocks/>
          </p:cNvSpPr>
          <p:nvPr/>
        </p:nvSpPr>
        <p:spPr>
          <a:xfrm>
            <a:off x="7416152" y="5197591"/>
            <a:ext cx="5526276" cy="9088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>
                <a:latin typeface="Georgia Pro"/>
              </a:rPr>
              <a:t>Insured Patients and Uninsured Patients</a:t>
            </a:r>
            <a:endParaRPr lang="en-US"/>
          </a:p>
          <a:p>
            <a:endParaRPr lang="en-US">
              <a:latin typeface="Georgia Pro"/>
            </a:endParaRPr>
          </a:p>
        </p:txBody>
      </p:sp>
      <p:pic>
        <p:nvPicPr>
          <p:cNvPr id="18" name="Picture 18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AD6ECDB9-9D9F-467C-B070-2357C6A9C9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8875" y="4235247"/>
            <a:ext cx="1104900" cy="1066800"/>
          </a:xfrm>
          <a:prstGeom prst="rect">
            <a:avLst/>
          </a:prstGeom>
        </p:spPr>
      </p:pic>
      <p:pic>
        <p:nvPicPr>
          <p:cNvPr id="20" name="Picture 2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BE920603-B045-4451-8729-F89D9159F2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7315" y="2359745"/>
            <a:ext cx="1123950" cy="11239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7B8085-5DA0-4F9D-A0B0-6C4A55C53E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831" y="1565503"/>
            <a:ext cx="4102849" cy="488212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54637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87AD42-82B6-3B41-A9C3-F5CE599C97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E23BA5C-F09A-4DDF-B2DB-9A9998E9F2C2}"/>
                  </a:ext>
                </a:extLst>
              </p14:cNvPr>
              <p14:cNvContentPartPr/>
              <p14:nvPr/>
            </p14:nvContentPartPr>
            <p14:xfrm>
              <a:off x="-1391838" y="4253353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E23BA5C-F09A-4DDF-B2DB-9A9998E9F2C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409838" y="4235353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DCF60B93-1A05-46AB-B8F1-4C0B86ABC5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942" y="728837"/>
            <a:ext cx="161925" cy="10191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FA192D-E9B7-4779-B434-6F2CD78D127F}"/>
              </a:ext>
            </a:extLst>
          </p:cNvPr>
          <p:cNvSpPr txBox="1"/>
          <p:nvPr/>
        </p:nvSpPr>
        <p:spPr>
          <a:xfrm>
            <a:off x="1319909" y="3237690"/>
            <a:ext cx="9551461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6000" b="1">
                <a:solidFill>
                  <a:schemeClr val="bg1"/>
                </a:solidFill>
                <a:latin typeface="Georgia"/>
              </a:rPr>
              <a:t>Questions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110208-DBAB-4D36-AD78-8D91C80ABC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8139" y="312480"/>
            <a:ext cx="57150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86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2C123-F6F8-B94B-B85C-16BA9F39F9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99AD2C-40D8-014C-871D-B64F00BA38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77741E-ACCF-B74E-B565-F2B72A5D1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03766CE-E4B1-4E41-BCDA-6BDC3A1646A9}"/>
              </a:ext>
            </a:extLst>
          </p:cNvPr>
          <p:cNvSpPr/>
          <p:nvPr/>
        </p:nvSpPr>
        <p:spPr>
          <a:xfrm>
            <a:off x="4593167" y="3218922"/>
            <a:ext cx="7434397" cy="280506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endParaRPr lang="en-US" sz="2400" b="1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i="1">
                <a:solidFill>
                  <a:schemeClr val="bg1"/>
                </a:solidFill>
                <a:latin typeface="Georgia"/>
              </a:rPr>
              <a:t>For more information or the latest research please visit: </a:t>
            </a:r>
          </a:p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chemeClr val="bg1"/>
                </a:solidFill>
                <a:latin typeface="Georgia"/>
              </a:rPr>
              <a:t>www.CommonSensePolicyRoundtable.org</a:t>
            </a:r>
          </a:p>
          <a:p>
            <a:pPr algn="ctr">
              <a:lnSpc>
                <a:spcPct val="150000"/>
              </a:lnSpc>
            </a:pPr>
            <a:endParaRPr lang="en-US" sz="2400" b="1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C06E95-79B9-974E-8DB8-E9F601A3D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865" y="1078443"/>
            <a:ext cx="57150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08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34444-5472-4986-AA99-53C2CCF54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A9F4A48B-B681-4AD7-A62B-AFDE013D95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7875" cy="6865937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8A3FA2C-6773-47A4-89C6-94DE298554DB}"/>
              </a:ext>
            </a:extLst>
          </p:cNvPr>
          <p:cNvSpPr/>
          <p:nvPr/>
        </p:nvSpPr>
        <p:spPr>
          <a:xfrm>
            <a:off x="158115" y="3961785"/>
            <a:ext cx="12049760" cy="2062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559A91-659B-4AA3-9423-327ED5817017}"/>
              </a:ext>
            </a:extLst>
          </p:cNvPr>
          <p:cNvSpPr/>
          <p:nvPr/>
        </p:nvSpPr>
        <p:spPr>
          <a:xfrm>
            <a:off x="0" y="3961785"/>
            <a:ext cx="1219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Georgia"/>
                <a:ea typeface="+mn-lt"/>
                <a:cs typeface="+mn-lt"/>
              </a:rPr>
              <a:t>We believe sound fiscal and economic research </a:t>
            </a:r>
          </a:p>
          <a:p>
            <a:pPr algn="ctr"/>
            <a:r>
              <a:rPr lang="en-US" sz="2800" b="1">
                <a:solidFill>
                  <a:srgbClr val="002060"/>
                </a:solidFill>
                <a:latin typeface="Georgia"/>
                <a:ea typeface="+mn-lt"/>
                <a:cs typeface="+mn-lt"/>
              </a:rPr>
              <a:t>is essential to uphold Colorado's economy,</a:t>
            </a:r>
          </a:p>
          <a:p>
            <a:pPr algn="ctr"/>
            <a:r>
              <a:rPr lang="en-US" sz="2800" b="1">
                <a:solidFill>
                  <a:srgbClr val="002060"/>
                </a:solidFill>
                <a:latin typeface="Georgia"/>
                <a:ea typeface="+mn-lt"/>
                <a:cs typeface="+mn-lt"/>
              </a:rPr>
              <a:t> vitality, future, and individual opportunity. </a:t>
            </a:r>
            <a:endParaRPr lang="en-US" sz="2800">
              <a:solidFill>
                <a:srgbClr val="002060"/>
              </a:solidFill>
              <a:latin typeface="Georgi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2BE493-C8D5-4D1C-A58C-F7D11C086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1925" y="6178550"/>
            <a:ext cx="18859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99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87AD42-82B6-3B41-A9C3-F5CE599C97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11835"/>
            <a:ext cx="12192000" cy="68580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E23BA5C-F09A-4DDF-B2DB-9A9998E9F2C2}"/>
                  </a:ext>
                </a:extLst>
              </p14:cNvPr>
              <p14:cNvContentPartPr/>
              <p14:nvPr/>
            </p14:nvContentPartPr>
            <p14:xfrm>
              <a:off x="-1391838" y="4253353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E23BA5C-F09A-4DDF-B2DB-9A9998E9F2C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409838" y="4235353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DCF60B93-1A05-46AB-B8F1-4C0B86ABC5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942" y="728837"/>
            <a:ext cx="161925" cy="10191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FA192D-E9B7-4779-B434-6F2CD78D127F}"/>
              </a:ext>
            </a:extLst>
          </p:cNvPr>
          <p:cNvSpPr txBox="1"/>
          <p:nvPr/>
        </p:nvSpPr>
        <p:spPr>
          <a:xfrm>
            <a:off x="2030938" y="1791875"/>
            <a:ext cx="8130122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200" b="1">
                <a:solidFill>
                  <a:schemeClr val="bg1"/>
                </a:solidFill>
                <a:latin typeface="Georgia"/>
              </a:rPr>
              <a:t>Board of Directors</a:t>
            </a:r>
          </a:p>
          <a:p>
            <a:pPr algn="ctr"/>
            <a:endParaRPr lang="en-US" sz="5200">
              <a:solidFill>
                <a:schemeClr val="bg1"/>
              </a:solidFill>
              <a:latin typeface="Avenir Next" panose="020B0503020202020204"/>
            </a:endParaRPr>
          </a:p>
          <a:p>
            <a:pPr algn="ctr"/>
            <a:endParaRPr lang="en-US">
              <a:solidFill>
                <a:schemeClr val="bg1"/>
              </a:solidFill>
              <a:latin typeface="Avenir Next" panose="020B0503020202020204"/>
            </a:endParaRPr>
          </a:p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110208-DBAB-4D36-AD78-8D91C80ABC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6495" y="-11835"/>
            <a:ext cx="4719009" cy="18037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D9E979-6922-445F-8043-2AFE72AFA58A}"/>
              </a:ext>
            </a:extLst>
          </p:cNvPr>
          <p:cNvSpPr txBox="1"/>
          <p:nvPr/>
        </p:nvSpPr>
        <p:spPr>
          <a:xfrm>
            <a:off x="-141668" y="2775492"/>
            <a:ext cx="12191280" cy="5078313"/>
          </a:xfrm>
          <a:prstGeom prst="rect">
            <a:avLst/>
          </a:prstGeom>
          <a:noFill/>
        </p:spPr>
        <p:txBody>
          <a:bodyPr wrap="square" numCol="2" rtlCol="0" anchor="t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Georgia"/>
              </a:rPr>
              <a:t>Don </a:t>
            </a:r>
            <a:r>
              <a:rPr lang="en-US" sz="3600" err="1">
                <a:solidFill>
                  <a:schemeClr val="bg1"/>
                </a:solidFill>
                <a:latin typeface="Georgia"/>
              </a:rPr>
              <a:t>Childears</a:t>
            </a:r>
            <a:endParaRPr lang="en-US" err="1">
              <a:solidFill>
                <a:schemeClr val="bg1"/>
              </a:solidFill>
            </a:endParaRPr>
          </a:p>
          <a:p>
            <a:pPr algn="ctr"/>
            <a:r>
              <a:rPr lang="en-US" sz="3600">
                <a:solidFill>
                  <a:schemeClr val="bg1"/>
                </a:solidFill>
                <a:latin typeface="Georgia"/>
              </a:rPr>
              <a:t>Dave Davia</a:t>
            </a:r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US" sz="3600">
                <a:solidFill>
                  <a:schemeClr val="bg1"/>
                </a:solidFill>
                <a:latin typeface="Georgia"/>
              </a:rPr>
              <a:t>Heidi Ganahl</a:t>
            </a:r>
          </a:p>
          <a:p>
            <a:pPr algn="ctr"/>
            <a:r>
              <a:rPr lang="en-US" sz="3600">
                <a:solidFill>
                  <a:schemeClr val="bg1"/>
                </a:solidFill>
                <a:latin typeface="Georgia"/>
              </a:rPr>
              <a:t>Jack Graham</a:t>
            </a:r>
          </a:p>
          <a:p>
            <a:pPr algn="ctr"/>
            <a:r>
              <a:rPr lang="en-US" sz="3600">
                <a:solidFill>
                  <a:schemeClr val="bg1"/>
                </a:solidFill>
                <a:latin typeface="Georgia"/>
              </a:rPr>
              <a:t>Byron Haselden</a:t>
            </a:r>
          </a:p>
          <a:p>
            <a:pPr algn="ctr"/>
            <a:r>
              <a:rPr lang="en-US" sz="3600">
                <a:solidFill>
                  <a:schemeClr val="bg1"/>
                </a:solidFill>
                <a:latin typeface="Georgia"/>
              </a:rPr>
              <a:t>Jim Johnson</a:t>
            </a:r>
          </a:p>
          <a:p>
            <a:pPr algn="ctr"/>
            <a:endParaRPr lang="en-US" sz="3600">
              <a:solidFill>
                <a:schemeClr val="bg1"/>
              </a:solidFill>
              <a:latin typeface="Georgia"/>
            </a:endParaRPr>
          </a:p>
          <a:p>
            <a:pPr algn="ctr"/>
            <a:endParaRPr lang="en-US" sz="3600">
              <a:solidFill>
                <a:schemeClr val="bg1"/>
              </a:solidFill>
              <a:latin typeface="Georgia"/>
            </a:endParaRPr>
          </a:p>
          <a:p>
            <a:pPr algn="ctr"/>
            <a:endParaRPr lang="en-US" sz="3600">
              <a:solidFill>
                <a:schemeClr val="bg1"/>
              </a:solidFill>
              <a:latin typeface="Georgia"/>
            </a:endParaRPr>
          </a:p>
          <a:p>
            <a:pPr algn="ctr"/>
            <a:r>
              <a:rPr lang="en-US" sz="3600">
                <a:solidFill>
                  <a:schemeClr val="bg1"/>
                </a:solidFill>
                <a:latin typeface="Georgia"/>
              </a:rPr>
              <a:t>Buz Koelbel</a:t>
            </a:r>
            <a:endParaRPr lang="en-US">
              <a:solidFill>
                <a:schemeClr val="bg1"/>
              </a:solidFill>
              <a:ea typeface="Microsoft YaHei"/>
            </a:endParaRPr>
          </a:p>
          <a:p>
            <a:pPr algn="ctr"/>
            <a:r>
              <a:rPr lang="en-US" sz="3600">
                <a:solidFill>
                  <a:schemeClr val="bg1"/>
                </a:solidFill>
                <a:latin typeface="Georgia"/>
              </a:rPr>
              <a:t>Elizabeth Peetz</a:t>
            </a:r>
            <a:endParaRPr lang="en-US" sz="3600">
              <a:solidFill>
                <a:schemeClr val="bg1"/>
              </a:solidFill>
              <a:latin typeface="Georgia"/>
              <a:ea typeface="Microsoft YaHei"/>
            </a:endParaRPr>
          </a:p>
          <a:p>
            <a:pPr algn="ctr"/>
            <a:r>
              <a:rPr lang="en-US" sz="3600">
                <a:solidFill>
                  <a:schemeClr val="bg1"/>
                </a:solidFill>
                <a:latin typeface="Georgia"/>
              </a:rPr>
              <a:t>Charlie McNeil</a:t>
            </a:r>
            <a:endParaRPr lang="en-US" sz="3600">
              <a:solidFill>
                <a:schemeClr val="bg1"/>
              </a:solidFill>
              <a:latin typeface="Georgia"/>
              <a:ea typeface="Microsoft YaHei"/>
            </a:endParaRPr>
          </a:p>
          <a:p>
            <a:pPr algn="ctr"/>
            <a:r>
              <a:rPr lang="en-US" sz="3600">
                <a:solidFill>
                  <a:schemeClr val="bg1"/>
                </a:solidFill>
                <a:latin typeface="Georgia"/>
              </a:rPr>
              <a:t>T. Scott Martin</a:t>
            </a:r>
            <a:endParaRPr lang="en-US" sz="3600">
              <a:solidFill>
                <a:schemeClr val="bg1"/>
              </a:solidFill>
              <a:latin typeface="Georgia"/>
              <a:ea typeface="Microsoft YaHei"/>
            </a:endParaRPr>
          </a:p>
          <a:p>
            <a:pPr algn="ctr"/>
            <a:r>
              <a:rPr lang="en-US" sz="3600">
                <a:solidFill>
                  <a:schemeClr val="bg1"/>
                </a:solidFill>
                <a:latin typeface="Georgia"/>
              </a:rPr>
              <a:t>Terry Stevinson  </a:t>
            </a:r>
            <a:endParaRPr lang="en-US" sz="3600">
              <a:solidFill>
                <a:schemeClr val="bg1"/>
              </a:solidFill>
              <a:latin typeface="Georgia"/>
              <a:ea typeface="Microsoft YaHei"/>
            </a:endParaRPr>
          </a:p>
          <a:p>
            <a:pPr algn="ctr"/>
            <a:r>
              <a:rPr lang="en-US" sz="3600">
                <a:solidFill>
                  <a:schemeClr val="bg1"/>
                </a:solidFill>
                <a:latin typeface="Georgia"/>
              </a:rPr>
              <a:t>Robin Wise</a:t>
            </a:r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US" sz="3600">
                <a:solidFill>
                  <a:schemeClr val="bg1"/>
                </a:solidFill>
                <a:latin typeface="Georgia"/>
              </a:rPr>
              <a:t>Earl L. Wright</a:t>
            </a:r>
          </a:p>
          <a:p>
            <a:pPr algn="ctr"/>
            <a:endParaRPr lang="en-US" sz="3600">
              <a:solidFill>
                <a:schemeClr val="bg1"/>
              </a:solidFill>
              <a:latin typeface="Avenir Next" panose="020B05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37232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7246C58-9340-F649-8B47-4A0106F30F39}"/>
              </a:ext>
            </a:extLst>
          </p:cNvPr>
          <p:cNvSpPr txBox="1">
            <a:spLocks/>
          </p:cNvSpPr>
          <p:nvPr/>
        </p:nvSpPr>
        <p:spPr>
          <a:xfrm>
            <a:off x="1246340" y="610045"/>
            <a:ext cx="9699320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venir Next"/>
                <a:ea typeface="+mn-lt"/>
                <a:cs typeface="+mn-lt"/>
              </a:rPr>
              <a:t>Health Care in Colorado Today</a:t>
            </a:r>
            <a:endParaRPr lang="en-US" dirty="0"/>
          </a:p>
        </p:txBody>
      </p:sp>
      <p:pic>
        <p:nvPicPr>
          <p:cNvPr id="10" name="Picture Placeholder 15">
            <a:extLst>
              <a:ext uri="{FF2B5EF4-FFF2-40B4-BE49-F238E27FC236}">
                <a16:creationId xmlns:a16="http://schemas.microsoft.com/office/drawing/2014/main" id="{324E83A5-5119-194E-936D-8FF45D82E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785" y="3299273"/>
            <a:ext cx="2691241" cy="68186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4EF1237-A1AE-7647-A143-DBDD737FBCD2}"/>
              </a:ext>
            </a:extLst>
          </p:cNvPr>
          <p:cNvSpPr txBox="1">
            <a:spLocks/>
          </p:cNvSpPr>
          <p:nvPr/>
        </p:nvSpPr>
        <p:spPr>
          <a:xfrm>
            <a:off x="581187" y="4112482"/>
            <a:ext cx="3050438" cy="12626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tx1"/>
                </a:solidFill>
              </a:rPr>
              <a:t>8</a:t>
            </a:r>
            <a:r>
              <a:rPr lang="en-US" sz="2000" b="1" baseline="30000" dirty="0">
                <a:solidFill>
                  <a:schemeClr val="tx1"/>
                </a:solidFill>
              </a:rPr>
              <a:t>th</a:t>
            </a:r>
            <a:r>
              <a:rPr lang="en-US" sz="2000" b="1" dirty="0">
                <a:solidFill>
                  <a:schemeClr val="tx1"/>
                </a:solidFill>
              </a:rPr>
              <a:t> in the nation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 2018 Health Rankings</a:t>
            </a:r>
          </a:p>
        </p:txBody>
      </p:sp>
      <p:pic>
        <p:nvPicPr>
          <p:cNvPr id="13" name="Picture Placeholder 11">
            <a:extLst>
              <a:ext uri="{FF2B5EF4-FFF2-40B4-BE49-F238E27FC236}">
                <a16:creationId xmlns:a16="http://schemas.microsoft.com/office/drawing/2014/main" id="{B482259F-DB2C-B149-97F6-75CEAAC118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8465" y="2330345"/>
            <a:ext cx="2690812" cy="768803"/>
          </a:xfrm>
          <a:prstGeom prst="rect">
            <a:avLst/>
          </a:prstGeom>
        </p:spPr>
      </p:pic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FDB84C6F-989D-7D43-9730-17BE02AF4F0D}"/>
              </a:ext>
            </a:extLst>
          </p:cNvPr>
          <p:cNvSpPr txBox="1">
            <a:spLocks/>
          </p:cNvSpPr>
          <p:nvPr/>
        </p:nvSpPr>
        <p:spPr>
          <a:xfrm>
            <a:off x="4489137" y="3269426"/>
            <a:ext cx="3152633" cy="21077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tx1"/>
                </a:solidFill>
              </a:rPr>
              <a:t>2019 Scorecard on State Health System Performance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9</a:t>
            </a:r>
            <a:r>
              <a:rPr lang="en-US" sz="2000" b="1" baseline="30000" dirty="0">
                <a:solidFill>
                  <a:schemeClr val="tx1"/>
                </a:solidFill>
              </a:rPr>
              <a:t>th</a:t>
            </a:r>
            <a:r>
              <a:rPr lang="en-US" sz="2000" b="1" dirty="0">
                <a:solidFill>
                  <a:schemeClr val="tx1"/>
                </a:solidFill>
              </a:rPr>
              <a:t> in the nation</a:t>
            </a:r>
            <a:endParaRPr lang="en-US" b="1" dirty="0"/>
          </a:p>
        </p:txBody>
      </p:sp>
      <p:pic>
        <p:nvPicPr>
          <p:cNvPr id="16" name="Picture Placeholder 17">
            <a:extLst>
              <a:ext uri="{FF2B5EF4-FFF2-40B4-BE49-F238E27FC236}">
                <a16:creationId xmlns:a16="http://schemas.microsoft.com/office/drawing/2014/main" id="{09063A29-BB6F-6A42-A743-B55DBD35A6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576688" y="3297202"/>
            <a:ext cx="2691242" cy="686002"/>
          </a:xfrm>
          <a:prstGeom prst="roundRect">
            <a:avLst>
              <a:gd name="adj" fmla="val 1858"/>
            </a:avLst>
          </a:prstGeom>
        </p:spPr>
      </p:pic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F3CF725-B529-9B46-9A43-A3302041408D}"/>
              </a:ext>
            </a:extLst>
          </p:cNvPr>
          <p:cNvSpPr txBox="1">
            <a:spLocks/>
          </p:cNvSpPr>
          <p:nvPr/>
        </p:nvSpPr>
        <p:spPr>
          <a:xfrm>
            <a:off x="8397090" y="4145139"/>
            <a:ext cx="3050438" cy="11410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tx1"/>
                </a:solidFill>
              </a:rPr>
              <a:t>7</a:t>
            </a:r>
            <a:r>
              <a:rPr lang="en-US" sz="2000" b="1" baseline="30000" dirty="0">
                <a:solidFill>
                  <a:schemeClr val="tx1"/>
                </a:solidFill>
              </a:rPr>
              <a:t>th</a:t>
            </a:r>
            <a:r>
              <a:rPr lang="en-US" sz="2000" b="1" dirty="0">
                <a:solidFill>
                  <a:schemeClr val="tx1"/>
                </a:solidFill>
              </a:rPr>
              <a:t> in the nation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2019 Health Care Quality Rankings</a:t>
            </a:r>
          </a:p>
          <a:p>
            <a:pPr algn="ctr"/>
            <a:endParaRPr lang="en-US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13FFFA-8E2F-E841-9510-B7E08827C7AD}"/>
              </a:ext>
            </a:extLst>
          </p:cNvPr>
          <p:cNvSpPr/>
          <p:nvPr/>
        </p:nvSpPr>
        <p:spPr>
          <a:xfrm>
            <a:off x="0" y="6680200"/>
            <a:ext cx="12197750" cy="1962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1066CE-FDD4-45DC-990B-28F478D0A0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6050" y="6229350"/>
            <a:ext cx="18859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81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87AD42-82B6-3B41-A9C3-F5CE599C97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360"/>
            <a:ext cx="12192000" cy="68580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E23BA5C-F09A-4DDF-B2DB-9A9998E9F2C2}"/>
                  </a:ext>
                </a:extLst>
              </p14:cNvPr>
              <p14:cNvContentPartPr/>
              <p14:nvPr/>
            </p14:nvContentPartPr>
            <p14:xfrm>
              <a:off x="-1391838" y="4253353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E23BA5C-F09A-4DDF-B2DB-9A9998E9F2C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409838" y="4235353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DCF60B93-1A05-46AB-B8F1-4C0B86ABC5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942" y="728837"/>
            <a:ext cx="161925" cy="10191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FA192D-E9B7-4779-B434-6F2CD78D127F}"/>
              </a:ext>
            </a:extLst>
          </p:cNvPr>
          <p:cNvSpPr txBox="1"/>
          <p:nvPr/>
        </p:nvSpPr>
        <p:spPr>
          <a:xfrm>
            <a:off x="551850" y="2124784"/>
            <a:ext cx="4403478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000" b="1">
                <a:solidFill>
                  <a:schemeClr val="bg1"/>
                </a:solidFill>
                <a:latin typeface="Georgia"/>
              </a:rPr>
              <a:t>Colorado Prices in the 21st Century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1" descr="A close up of a map&#10;&#10;Description automatically generated">
            <a:extLst>
              <a:ext uri="{FF2B5EF4-FFF2-40B4-BE49-F238E27FC236}">
                <a16:creationId xmlns:a16="http://schemas.microsoft.com/office/drawing/2014/main" id="{6E6F0C99-BA79-43EC-93AB-5B7CDAE7616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082" r="-105" b="7352"/>
          <a:stretch/>
        </p:blipFill>
        <p:spPr>
          <a:xfrm>
            <a:off x="5508155" y="2977"/>
            <a:ext cx="6566351" cy="679266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3F62F7E-42F3-4F87-A072-1AFC62A0AD7B}"/>
              </a:ext>
            </a:extLst>
          </p:cNvPr>
          <p:cNvSpPr/>
          <p:nvPr/>
        </p:nvSpPr>
        <p:spPr>
          <a:xfrm>
            <a:off x="10557163" y="4019549"/>
            <a:ext cx="995795" cy="37234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1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87AD42-82B6-3B41-A9C3-F5CE599C97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360"/>
            <a:ext cx="12192000" cy="68580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E23BA5C-F09A-4DDF-B2DB-9A9998E9F2C2}"/>
                  </a:ext>
                </a:extLst>
              </p14:cNvPr>
              <p14:cNvContentPartPr/>
              <p14:nvPr/>
            </p14:nvContentPartPr>
            <p14:xfrm>
              <a:off x="-1391838" y="4253353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E23BA5C-F09A-4DDF-B2DB-9A9998E9F2C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409838" y="4235353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DCF60B93-1A05-46AB-B8F1-4C0B86ABC5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942" y="728837"/>
            <a:ext cx="161925" cy="10191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FA192D-E9B7-4779-B434-6F2CD78D127F}"/>
              </a:ext>
            </a:extLst>
          </p:cNvPr>
          <p:cNvSpPr txBox="1"/>
          <p:nvPr/>
        </p:nvSpPr>
        <p:spPr>
          <a:xfrm>
            <a:off x="240125" y="303604"/>
            <a:ext cx="1171175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Georgia Pro"/>
              </a:rPr>
              <a:t>What is the Colorado Option Plan?</a:t>
            </a:r>
            <a:endParaRPr lang="en-US" sz="4000" dirty="0">
              <a:solidFill>
                <a:schemeClr val="bg1"/>
              </a:solidFill>
              <a:latin typeface="Avenir Next" panose="020B0503020202020204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7A6618-2F95-4D6A-8720-DE011F2B01CE}"/>
              </a:ext>
            </a:extLst>
          </p:cNvPr>
          <p:cNvSpPr txBox="1"/>
          <p:nvPr/>
        </p:nvSpPr>
        <p:spPr>
          <a:xfrm>
            <a:off x="244288" y="1852638"/>
            <a:ext cx="5514255" cy="30623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u="sng" dirty="0">
                <a:solidFill>
                  <a:schemeClr val="bg1"/>
                </a:solidFill>
                <a:latin typeface="Georgia Pro"/>
              </a:rPr>
              <a:t>Or</a:t>
            </a:r>
            <a:r>
              <a:rPr lang="en-US" sz="2000" b="1" u="sng" dirty="0">
                <a:solidFill>
                  <a:schemeClr val="bg1"/>
                </a:solidFill>
                <a:latin typeface="Georgia"/>
              </a:rPr>
              <a:t>iginal Objectives of HB19-1004</a:t>
            </a:r>
          </a:p>
          <a:p>
            <a:endParaRPr lang="en-US" sz="2000" b="1" u="sng" dirty="0">
              <a:solidFill>
                <a:schemeClr val="bg1"/>
              </a:solidFill>
              <a:latin typeface="Georgia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Georgia"/>
                <a:ea typeface="+mn-lt"/>
                <a:cs typeface="+mn-lt"/>
              </a:rPr>
              <a:t>Lower premiums 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Georgia"/>
                <a:ea typeface="+mn-lt"/>
                <a:cs typeface="+mn-lt"/>
              </a:rPr>
              <a:t>Increase competition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Georgia"/>
              </a:rPr>
              <a:t>Public-private partnership</a:t>
            </a:r>
            <a:endParaRPr lang="en-US" dirty="0">
              <a:solidFill>
                <a:schemeClr val="bg1"/>
              </a:solidFill>
              <a:latin typeface="Georgia"/>
              <a:ea typeface="Microsoft YaHei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Georgia"/>
              </a:rPr>
              <a:t>Leverage's "our state's existing infrastructure"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n-US" dirty="0">
              <a:solidFill>
                <a:schemeClr val="bg1"/>
              </a:solidFill>
              <a:latin typeface="Georgia Pro"/>
            </a:endParaRPr>
          </a:p>
          <a:p>
            <a:endParaRPr lang="en-US" dirty="0">
              <a:solidFill>
                <a:schemeClr val="bg1"/>
              </a:solidFill>
              <a:latin typeface="Georgia Pr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2716BA-6092-4612-A948-CD5712D69949}"/>
              </a:ext>
            </a:extLst>
          </p:cNvPr>
          <p:cNvSpPr txBox="1"/>
          <p:nvPr/>
        </p:nvSpPr>
        <p:spPr>
          <a:xfrm>
            <a:off x="5758543" y="1852638"/>
            <a:ext cx="6386951" cy="30623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u="sng" dirty="0">
                <a:solidFill>
                  <a:schemeClr val="bg1"/>
                </a:solidFill>
                <a:latin typeface="Georgia Pro"/>
              </a:rPr>
              <a:t>Colorado Option Plan</a:t>
            </a:r>
          </a:p>
          <a:p>
            <a:endParaRPr lang="en-US" sz="2000" b="1" u="sng" dirty="0">
              <a:solidFill>
                <a:schemeClr val="bg1"/>
              </a:solidFill>
              <a:latin typeface="Georgia Pro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Georgia Pro"/>
              </a:rPr>
              <a:t>Insurance carrier mandates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Georgia Pro"/>
              </a:rPr>
              <a:t>Hospital mandates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Georgia Pro"/>
              </a:rPr>
              <a:t>Hospital rate setting formula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n-US" dirty="0">
              <a:solidFill>
                <a:schemeClr val="bg1"/>
              </a:solidFill>
              <a:latin typeface="Georgia Pro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n-US" dirty="0">
              <a:solidFill>
                <a:schemeClr val="bg1"/>
              </a:solidFill>
              <a:latin typeface="Georgia Pro"/>
            </a:endParaRPr>
          </a:p>
          <a:p>
            <a:endParaRPr lang="en-US" dirty="0">
              <a:solidFill>
                <a:schemeClr val="bg1"/>
              </a:solidFill>
              <a:latin typeface="Georgia Pro"/>
            </a:endParaRPr>
          </a:p>
        </p:txBody>
      </p:sp>
    </p:spTree>
    <p:extLst>
      <p:ext uri="{BB962C8B-B14F-4D97-AF65-F5344CB8AC3E}">
        <p14:creationId xmlns:p14="http://schemas.microsoft.com/office/powerpoint/2010/main" val="32761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87AD42-82B6-3B41-A9C3-F5CE599C97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360"/>
            <a:ext cx="12192000" cy="68580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E23BA5C-F09A-4DDF-B2DB-9A9998E9F2C2}"/>
                  </a:ext>
                </a:extLst>
              </p14:cNvPr>
              <p14:cNvContentPartPr/>
              <p14:nvPr/>
            </p14:nvContentPartPr>
            <p14:xfrm>
              <a:off x="-1391838" y="4253353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E23BA5C-F09A-4DDF-B2DB-9A9998E9F2C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409838" y="4235353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DCF60B93-1A05-46AB-B8F1-4C0B86ABC5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942" y="728837"/>
            <a:ext cx="161925" cy="1019175"/>
          </a:xfrm>
          <a:prstGeom prst="rect">
            <a:avLst/>
          </a:prstGeom>
        </p:spPr>
      </p:pic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7BEE054-F16D-4C56-8259-F4D813DDF3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515" y="345"/>
            <a:ext cx="11029948" cy="685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14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657D4680-1401-49D5-856C-644C6A6EF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232" y="6227440"/>
            <a:ext cx="1380262" cy="53087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A53DFE6-DBED-455B-AC84-174D0C1B70DB}"/>
              </a:ext>
            </a:extLst>
          </p:cNvPr>
          <p:cNvCxnSpPr>
            <a:cxnSpLocks/>
          </p:cNvCxnSpPr>
          <p:nvPr/>
        </p:nvCxnSpPr>
        <p:spPr>
          <a:xfrm>
            <a:off x="6368739" y="1480457"/>
            <a:ext cx="0" cy="4200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6EA2278E-5327-47E2-8AEA-3CEB4B13D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-180617"/>
            <a:ext cx="12261429" cy="6408057"/>
          </a:xfr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35540A-D953-4EB7-8580-B11179784528}"/>
              </a:ext>
            </a:extLst>
          </p:cNvPr>
          <p:cNvCxnSpPr>
            <a:cxnSpLocks/>
          </p:cNvCxnSpPr>
          <p:nvPr/>
        </p:nvCxnSpPr>
        <p:spPr>
          <a:xfrm>
            <a:off x="6805874" y="1480457"/>
            <a:ext cx="0" cy="3527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09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F449752B-0793-424C-8946-3F97B30B88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896"/>
            <a:ext cx="8847195" cy="6082449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F7F678-462E-4DB8-84E0-1713D1844822}"/>
              </a:ext>
            </a:extLst>
          </p:cNvPr>
          <p:cNvSpPr txBox="1"/>
          <p:nvPr/>
        </p:nvSpPr>
        <p:spPr>
          <a:xfrm>
            <a:off x="8662104" y="2637202"/>
            <a:ext cx="348339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/>
              <a:t>Adjusted Discharge Post ACA </a:t>
            </a:r>
          </a:p>
          <a:p>
            <a:r>
              <a:rPr lang="en-US" b="1" dirty="0"/>
              <a:t>Cost increase  = </a:t>
            </a:r>
          </a:p>
          <a:p>
            <a:r>
              <a:rPr lang="en-US" b="1" dirty="0"/>
              <a:t>5.3X Margin Increase</a:t>
            </a:r>
          </a:p>
          <a:p>
            <a:endParaRPr lang="en-US" b="1" dirty="0"/>
          </a:p>
          <a:p>
            <a:r>
              <a:rPr lang="en-US" dirty="0"/>
              <a:t>Cost increases 	 = $2,582</a:t>
            </a:r>
          </a:p>
          <a:p>
            <a:r>
              <a:rPr lang="en-US" dirty="0"/>
              <a:t>Margin increases = $492</a:t>
            </a:r>
          </a:p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13543A-4B75-4441-BBE8-882DCCC2EFA4}"/>
              </a:ext>
            </a:extLst>
          </p:cNvPr>
          <p:cNvCxnSpPr>
            <a:cxnSpLocks/>
          </p:cNvCxnSpPr>
          <p:nvPr/>
        </p:nvCxnSpPr>
        <p:spPr>
          <a:xfrm>
            <a:off x="4701303" y="2298503"/>
            <a:ext cx="0" cy="3158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6555B880-92FA-4DA9-9204-A8F10C16FB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232" y="6227440"/>
            <a:ext cx="1380262" cy="53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7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Microsoft YaHei"/>
        <a:ea typeface=""/>
        <a:cs typeface=""/>
      </a:majorFont>
      <a:minorFont>
        <a:latin typeface="Microsoft YaHe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EAECF0"/>
      </a:dk1>
      <a:lt1>
        <a:srgbClr val="CC0000"/>
      </a:lt1>
      <a:dk2>
        <a:srgbClr val="000000"/>
      </a:dk2>
      <a:lt2>
        <a:srgbClr val="CC0000"/>
      </a:lt2>
      <a:accent1>
        <a:srgbClr val="000000"/>
      </a:accent1>
      <a:accent2>
        <a:srgbClr val="FFE600"/>
      </a:accent2>
      <a:accent3>
        <a:srgbClr val="AAAAAA"/>
      </a:accent3>
      <a:accent4>
        <a:srgbClr val="AE0000"/>
      </a:accent4>
      <a:accent5>
        <a:srgbClr val="AAAAAA"/>
      </a:accent5>
      <a:accent6>
        <a:srgbClr val="E7D000"/>
      </a:accent6>
      <a:hlink>
        <a:srgbClr val="808080"/>
      </a:hlink>
      <a:folHlink>
        <a:srgbClr val="3F3F3F"/>
      </a:folHlink>
    </a:clrScheme>
    <a:fontScheme name="1_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F4FB6F67F20741A5367F4C1B0F3288" ma:contentTypeVersion="12" ma:contentTypeDescription="Create a new document." ma:contentTypeScope="" ma:versionID="0eacf07d468420202a9931d575888184">
  <xsd:schema xmlns:xsd="http://www.w3.org/2001/XMLSchema" xmlns:xs="http://www.w3.org/2001/XMLSchema" xmlns:p="http://schemas.microsoft.com/office/2006/metadata/properties" xmlns:ns3="2a0c43fd-07ad-4d91-9daf-e8363435b0e3" xmlns:ns4="5314b7e6-c03c-4613-a1e6-5e30907f3724" targetNamespace="http://schemas.microsoft.com/office/2006/metadata/properties" ma:root="true" ma:fieldsID="5fe1f5381b8a668092badb56d7c66ef0" ns3:_="" ns4:_="">
    <xsd:import namespace="2a0c43fd-07ad-4d91-9daf-e8363435b0e3"/>
    <xsd:import namespace="5314b7e6-c03c-4613-a1e6-5e30907f372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0c43fd-07ad-4d91-9daf-e8363435b0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14b7e6-c03c-4613-a1e6-5e30907f372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314b7e6-c03c-4613-a1e6-5e30907f3724">
      <UserInfo>
        <DisplayName>Kristin Strohm</DisplayName>
        <AccountId>6</AccountId>
        <AccountType/>
      </UserInfo>
      <UserInfo>
        <DisplayName>Chris Brown</DisplayName>
        <AccountId>12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29AB6A7-9D0C-4F47-8129-A882D2189D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0c43fd-07ad-4d91-9daf-e8363435b0e3"/>
    <ds:schemaRef ds:uri="5314b7e6-c03c-4613-a1e6-5e30907f37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F81D86-A399-486E-A817-364EAF0BB3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BA13C3-CC32-484C-B9CD-A91AAD3267D1}">
  <ds:schemaRefs>
    <ds:schemaRef ds:uri="http://schemas.microsoft.com/office/2006/metadata/properties"/>
    <ds:schemaRef ds:uri="http://schemas.microsoft.com/office/infopath/2007/PartnerControls"/>
    <ds:schemaRef ds:uri="5314b7e6-c03c-4613-a1e6-5e30907f372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436</Words>
  <Application>Microsoft Office PowerPoint</Application>
  <PresentationFormat>Widescreen</PresentationFormat>
  <Paragraphs>103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Microsoft YaHei</vt:lpstr>
      <vt:lpstr>Arial</vt:lpstr>
      <vt:lpstr>Avenir Next</vt:lpstr>
      <vt:lpstr>Calibri</vt:lpstr>
      <vt:lpstr>Georgia</vt:lpstr>
      <vt:lpstr>Georgia Pro</vt:lpstr>
      <vt:lpstr>Wingdings 3</vt:lpstr>
      <vt:lpstr>Office Theme</vt:lpstr>
      <vt:lpstr>1_默认设计模板</vt:lpstr>
      <vt:lpstr>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Savings at What Cost?</vt:lpstr>
      <vt:lpstr>September 2019 Study -Economic Impacts </vt:lpstr>
      <vt:lpstr>CSPR Recent Research</vt:lpstr>
      <vt:lpstr>PowerPoint Presentation</vt:lpstr>
      <vt:lpstr>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</dc:title>
  <dc:creator>Chris Brown</dc:creator>
  <cp:lastModifiedBy>Cathy Shull</cp:lastModifiedBy>
  <cp:revision>4</cp:revision>
  <cp:lastPrinted>2019-04-03T21:38:29Z</cp:lastPrinted>
  <dcterms:created xsi:type="dcterms:W3CDTF">2018-09-28T03:42:15Z</dcterms:created>
  <dcterms:modified xsi:type="dcterms:W3CDTF">2020-03-16T16:06:42Z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0x010100F8F4FB6F67F20741A5367F4C1B0F3288</vt:lpwstr>
  </property>
</Properties>
</file>