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handoutMasterIdLst>
    <p:handoutMasterId r:id="rId21"/>
  </p:handoutMasterIdLst>
  <p:sldIdLst>
    <p:sldId id="256" r:id="rId2"/>
    <p:sldId id="269" r:id="rId3"/>
    <p:sldId id="327" r:id="rId4"/>
    <p:sldId id="268" r:id="rId5"/>
    <p:sldId id="351" r:id="rId6"/>
    <p:sldId id="363" r:id="rId7"/>
    <p:sldId id="355" r:id="rId8"/>
    <p:sldId id="364" r:id="rId9"/>
    <p:sldId id="353" r:id="rId10"/>
    <p:sldId id="354" r:id="rId11"/>
    <p:sldId id="357" r:id="rId12"/>
    <p:sldId id="358" r:id="rId13"/>
    <p:sldId id="359" r:id="rId14"/>
    <p:sldId id="360" r:id="rId15"/>
    <p:sldId id="356" r:id="rId16"/>
    <p:sldId id="361" r:id="rId17"/>
    <p:sldId id="362" r:id="rId18"/>
    <p:sldId id="298" r:id="rId1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aura Cardon" initials="LC" lastIdx="1" clrIdx="0">
    <p:extLst>
      <p:ext uri="{19B8F6BF-5375-455C-9EA6-DF929625EA0E}">
        <p15:presenceInfo xmlns:p15="http://schemas.microsoft.com/office/powerpoint/2012/main" userId="S-1-5-21-3988707330-1181550359-1256239328-165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06637"/>
    <a:srgbClr val="4F6228"/>
    <a:srgbClr val="6DA9DC"/>
    <a:srgbClr val="2D223A"/>
    <a:srgbClr val="745A94"/>
    <a:srgbClr val="70578F"/>
    <a:srgbClr val="C4A369"/>
    <a:srgbClr val="6D391A"/>
    <a:srgbClr val="8C5D1B"/>
    <a:srgbClr val="CC9E6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613" autoAdjust="0"/>
    <p:restoredTop sz="86401" autoAdjust="0"/>
  </p:normalViewPr>
  <p:slideViewPr>
    <p:cSldViewPr>
      <p:cViewPr varScale="1">
        <p:scale>
          <a:sx n="71" d="100"/>
          <a:sy n="71" d="100"/>
        </p:scale>
        <p:origin x="990" y="66"/>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0"/>
    </p:cViewPr>
  </p:sorterViewPr>
  <p:notesViewPr>
    <p:cSldViewPr>
      <p:cViewPr varScale="1">
        <p:scale>
          <a:sx n="96" d="100"/>
          <a:sy n="96" d="100"/>
        </p:scale>
        <p:origin x="1768" y="16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ommentAuthors" Target="commentAuthors.xml"/><Relationship Id="rId27"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7FD1DF3-C832-47F6-A032-59549DB75BFB}" type="datetimeFigureOut">
              <a:rPr lang="en-US" smtClean="0"/>
              <a:t>10/19/2017</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4847BEE-5186-456F-9FE0-6925D8160569}" type="slidenum">
              <a:rPr lang="en-US" smtClean="0"/>
              <a:t>‹#›</a:t>
            </a:fld>
            <a:endParaRPr lang="en-US"/>
          </a:p>
        </p:txBody>
      </p:sp>
    </p:spTree>
    <p:extLst>
      <p:ext uri="{BB962C8B-B14F-4D97-AF65-F5344CB8AC3E}">
        <p14:creationId xmlns:p14="http://schemas.microsoft.com/office/powerpoint/2010/main" val="6528143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1A22059-049F-4DB9-85A2-9882E38AD78B}" type="datetimeFigureOut">
              <a:rPr lang="en-US" smtClean="0"/>
              <a:pPr/>
              <a:t>10/19/2017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3F5FE80-523C-4255-A33C-896932737793}" type="slidenum">
              <a:rPr lang="en-US" smtClean="0"/>
              <a:pPr/>
              <a:t>‹#›</a:t>
            </a:fld>
            <a:endParaRPr lang="en-US"/>
          </a:p>
        </p:txBody>
      </p:sp>
    </p:spTree>
    <p:extLst>
      <p:ext uri="{BB962C8B-B14F-4D97-AF65-F5344CB8AC3E}">
        <p14:creationId xmlns:p14="http://schemas.microsoft.com/office/powerpoint/2010/main" val="6575038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sz="1800" dirty="0"/>
          </a:p>
        </p:txBody>
      </p:sp>
      <p:sp>
        <p:nvSpPr>
          <p:cNvPr id="4" name="Slide Number Placeholder 3"/>
          <p:cNvSpPr>
            <a:spLocks noGrp="1"/>
          </p:cNvSpPr>
          <p:nvPr>
            <p:ph type="sldNum" sz="quarter" idx="10"/>
          </p:nvPr>
        </p:nvSpPr>
        <p:spPr/>
        <p:txBody>
          <a:bodyPr/>
          <a:lstStyle/>
          <a:p>
            <a:fld id="{13F5FE80-523C-4255-A33C-896932737793}" type="slidenum">
              <a:rPr lang="en-US" smtClean="0"/>
              <a:pPr/>
              <a:t>1</a:t>
            </a:fld>
            <a:endParaRPr lang="en-US"/>
          </a:p>
        </p:txBody>
      </p:sp>
    </p:spTree>
    <p:extLst>
      <p:ext uri="{BB962C8B-B14F-4D97-AF65-F5344CB8AC3E}">
        <p14:creationId xmlns:p14="http://schemas.microsoft.com/office/powerpoint/2010/main" val="18636414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 name="Shape 615"/>
          <p:cNvSpPr>
            <a:spLocks noGrp="1" noRot="1" noChangeAspect="1"/>
          </p:cNvSpPr>
          <p:nvPr>
            <p:ph type="sldImg"/>
          </p:nvPr>
        </p:nvSpPr>
        <p:spPr>
          <a:xfrm>
            <a:off x="1143000" y="685800"/>
            <a:ext cx="4572000" cy="3429000"/>
          </a:xfrm>
          <a:prstGeom prst="rect">
            <a:avLst/>
          </a:prstGeom>
        </p:spPr>
        <p:txBody>
          <a:bodyPr/>
          <a:lstStyle/>
          <a:p>
            <a:endParaRPr/>
          </a:p>
        </p:txBody>
      </p:sp>
      <p:sp>
        <p:nvSpPr>
          <p:cNvPr id="616" name="Shape 616"/>
          <p:cNvSpPr>
            <a:spLocks noGrp="1"/>
          </p:cNvSpPr>
          <p:nvPr>
            <p:ph type="body" sz="quarter" idx="1"/>
          </p:nvPr>
        </p:nvSpPr>
        <p:spPr>
          <a:prstGeom prst="rect">
            <a:avLst/>
          </a:prstGeom>
        </p:spPr>
        <p:txBody>
          <a:bodyPr/>
          <a:lstStyle/>
          <a:p>
            <a:r>
              <a:rPr lang="en-US" dirty="0"/>
              <a:t>Digital display ads also build awareness and drive action. Reached 2.1M in first three weeks.</a:t>
            </a:r>
            <a:endParaRPr dirty="0"/>
          </a:p>
        </p:txBody>
      </p:sp>
    </p:spTree>
    <p:extLst>
      <p:ext uri="{BB962C8B-B14F-4D97-AF65-F5344CB8AC3E}">
        <p14:creationId xmlns:p14="http://schemas.microsoft.com/office/powerpoint/2010/main" val="16487614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The best way to continue to learn about GOCO is to stay in touch. You can sign u</a:t>
            </a:r>
            <a:r>
              <a:rPr lang="en-US" sz="1200" kern="1200" baseline="0" dirty="0">
                <a:solidFill>
                  <a:schemeClr val="tx1"/>
                </a:solidFill>
                <a:effectLst/>
                <a:latin typeface="+mn-lt"/>
                <a:ea typeface="+mn-ea"/>
                <a:cs typeface="+mn-cs"/>
              </a:rPr>
              <a:t>p for our </a:t>
            </a:r>
            <a:r>
              <a:rPr lang="en-US" sz="1200" kern="1200" baseline="0" dirty="0" err="1">
                <a:solidFill>
                  <a:schemeClr val="tx1"/>
                </a:solidFill>
                <a:effectLst/>
                <a:latin typeface="+mn-lt"/>
                <a:ea typeface="+mn-ea"/>
                <a:cs typeface="+mn-cs"/>
              </a:rPr>
              <a:t>enewsletter</a:t>
            </a:r>
            <a:r>
              <a:rPr lang="en-US" sz="1200" kern="1200" baseline="0" dirty="0">
                <a:solidFill>
                  <a:schemeClr val="tx1"/>
                </a:solidFill>
                <a:effectLst/>
                <a:latin typeface="+mn-lt"/>
                <a:ea typeface="+mn-ea"/>
                <a:cs typeface="+mn-cs"/>
              </a:rPr>
              <a:t>, l</a:t>
            </a:r>
            <a:r>
              <a:rPr lang="en-US" sz="1200" kern="1200" dirty="0">
                <a:solidFill>
                  <a:schemeClr val="tx1"/>
                </a:solidFill>
                <a:effectLst/>
                <a:latin typeface="+mn-lt"/>
                <a:ea typeface="+mn-ea"/>
                <a:cs typeface="+mn-cs"/>
              </a:rPr>
              <a:t>ike us on Facebook, follow us on Twitter and Instagram, and connect with us on LinkedIn. </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Everything I talked about today can be found in detail on the GOCO website, but we have time for questions now so ask away.</a:t>
            </a:r>
          </a:p>
          <a:p>
            <a:endParaRPr lang="en-US" dirty="0"/>
          </a:p>
        </p:txBody>
      </p:sp>
      <p:sp>
        <p:nvSpPr>
          <p:cNvPr id="4" name="Slide Number Placeholder 3"/>
          <p:cNvSpPr>
            <a:spLocks noGrp="1"/>
          </p:cNvSpPr>
          <p:nvPr>
            <p:ph type="sldNum" sz="quarter" idx="10"/>
          </p:nvPr>
        </p:nvSpPr>
        <p:spPr/>
        <p:txBody>
          <a:bodyPr/>
          <a:lstStyle/>
          <a:p>
            <a:fld id="{13F5FE80-523C-4255-A33C-896932737793}" type="slidenum">
              <a:rPr lang="en-US" smtClean="0"/>
              <a:pPr/>
              <a:t>18</a:t>
            </a:fld>
            <a:endParaRPr lang="en-US"/>
          </a:p>
        </p:txBody>
      </p:sp>
    </p:spTree>
    <p:extLst>
      <p:ext uri="{BB962C8B-B14F-4D97-AF65-F5344CB8AC3E}">
        <p14:creationId xmlns:p14="http://schemas.microsoft.com/office/powerpoint/2010/main" val="17633053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sz="1800" dirty="0"/>
              <a:t>GOCO was born out of a desire</a:t>
            </a:r>
            <a:r>
              <a:rPr lang="en-US" sz="1800" baseline="0" dirty="0"/>
              <a:t> from</a:t>
            </a:r>
            <a:r>
              <a:rPr lang="en-US" sz="1800" dirty="0"/>
              <a:t> Coloradans to protect the very things that makes Colorado an amazing place to live, work and play -</a:t>
            </a:r>
            <a:r>
              <a:rPr lang="en-US" sz="1800" baseline="0" dirty="0"/>
              <a:t> </a:t>
            </a:r>
          </a:p>
          <a:p>
            <a:endParaRPr lang="en-US" sz="1800" baseline="0" dirty="0"/>
          </a:p>
          <a:p>
            <a:r>
              <a:rPr lang="en-US" sz="1800" baseline="0" dirty="0"/>
              <a:t>Our rivers, trails, parks, open spaces, and wildlife.</a:t>
            </a:r>
          </a:p>
          <a:p>
            <a:endParaRPr lang="en-US" sz="1800" dirty="0"/>
          </a:p>
          <a:p>
            <a:r>
              <a:rPr lang="en-US" sz="1800" dirty="0"/>
              <a:t>Citizens passed a ballot initiative in 1992 with overwhelming</a:t>
            </a:r>
            <a:r>
              <a:rPr lang="en-US" sz="1800" baseline="0" dirty="0"/>
              <a:t> </a:t>
            </a:r>
            <a:r>
              <a:rPr lang="en-US" sz="1800" dirty="0"/>
              <a:t>support,</a:t>
            </a:r>
            <a:r>
              <a:rPr lang="en-US" sz="1800" baseline="0" dirty="0"/>
              <a:t> creating an </a:t>
            </a:r>
            <a:r>
              <a:rPr lang="en-US" sz="1800" dirty="0"/>
              <a:t>organization charged with leveraging funding and integrating agencies and non-profits to accomplish projects across the state for our citizens to enjoy from our backyards to the back country</a:t>
            </a:r>
          </a:p>
        </p:txBody>
      </p:sp>
      <p:sp>
        <p:nvSpPr>
          <p:cNvPr id="4" name="Slide Number Placeholder 3"/>
          <p:cNvSpPr>
            <a:spLocks noGrp="1"/>
          </p:cNvSpPr>
          <p:nvPr>
            <p:ph type="sldNum" sz="quarter" idx="10"/>
          </p:nvPr>
        </p:nvSpPr>
        <p:spPr/>
        <p:txBody>
          <a:bodyPr/>
          <a:lstStyle/>
          <a:p>
            <a:fld id="{13F5FE80-523C-4255-A33C-896932737793}" type="slidenum">
              <a:rPr lang="en-US" smtClean="0"/>
              <a:pPr/>
              <a:t>2</a:t>
            </a:fld>
            <a:endParaRPr lang="en-US" dirty="0"/>
          </a:p>
        </p:txBody>
      </p:sp>
    </p:spTree>
    <p:extLst>
      <p:ext uri="{BB962C8B-B14F-4D97-AF65-F5344CB8AC3E}">
        <p14:creationId xmlns:p14="http://schemas.microsoft.com/office/powerpoint/2010/main" val="3322503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600" dirty="0"/>
              <a:t>Since 1992, GOCO has a remarkable impact on the state. We’ve invested more than $1 billion to build trails, improve parks, give schools new playgrounds, protect wildlife, and conserve what makes our state unique.</a:t>
            </a:r>
          </a:p>
        </p:txBody>
      </p:sp>
      <p:sp>
        <p:nvSpPr>
          <p:cNvPr id="4" name="Slide Number Placeholder 3"/>
          <p:cNvSpPr>
            <a:spLocks noGrp="1"/>
          </p:cNvSpPr>
          <p:nvPr>
            <p:ph type="sldNum" sz="quarter" idx="10"/>
          </p:nvPr>
        </p:nvSpPr>
        <p:spPr/>
        <p:txBody>
          <a:bodyPr/>
          <a:lstStyle/>
          <a:p>
            <a:fld id="{13F5FE80-523C-4255-A33C-896932737793}" type="slidenum">
              <a:rPr lang="en-US" smtClean="0"/>
              <a:pPr/>
              <a:t>3</a:t>
            </a:fld>
            <a:endParaRPr lang="en-US"/>
          </a:p>
        </p:txBody>
      </p:sp>
    </p:spTree>
    <p:extLst>
      <p:ext uri="{BB962C8B-B14F-4D97-AF65-F5344CB8AC3E}">
        <p14:creationId xmlns:p14="http://schemas.microsoft.com/office/powerpoint/2010/main" val="33505769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sz="1800" dirty="0"/>
              <a:t>We are charged with funding four areas in substantially equal amounts over time:</a:t>
            </a:r>
          </a:p>
          <a:p>
            <a:endParaRPr lang="en-US" sz="1800" dirty="0"/>
          </a:p>
          <a:p>
            <a:r>
              <a:rPr lang="en-US" sz="1800" dirty="0"/>
              <a:t>Through investments in Colorado Parks and Wildlife </a:t>
            </a:r>
          </a:p>
          <a:p>
            <a:endParaRPr lang="en-US" sz="1800" dirty="0"/>
          </a:p>
          <a:p>
            <a:r>
              <a:rPr lang="en-US" sz="1800" dirty="0"/>
              <a:t>And through competitive grants for parks,</a:t>
            </a:r>
            <a:r>
              <a:rPr lang="en-US" sz="1800" baseline="0" dirty="0"/>
              <a:t> trails, </a:t>
            </a:r>
            <a:r>
              <a:rPr lang="en-US" sz="1800" dirty="0"/>
              <a:t>outdoor recreation and land conservation.</a:t>
            </a:r>
          </a:p>
        </p:txBody>
      </p:sp>
      <p:sp>
        <p:nvSpPr>
          <p:cNvPr id="4" name="Slide Number Placeholder 3"/>
          <p:cNvSpPr>
            <a:spLocks noGrp="1"/>
          </p:cNvSpPr>
          <p:nvPr>
            <p:ph type="sldNum" sz="quarter" idx="10"/>
          </p:nvPr>
        </p:nvSpPr>
        <p:spPr/>
        <p:txBody>
          <a:bodyPr/>
          <a:lstStyle/>
          <a:p>
            <a:fld id="{13F5FE80-523C-4255-A33C-896932737793}" type="slidenum">
              <a:rPr lang="en-US" smtClean="0"/>
              <a:pPr/>
              <a:t>4</a:t>
            </a:fld>
            <a:endParaRPr lang="en-US"/>
          </a:p>
        </p:txBody>
      </p:sp>
    </p:spTree>
    <p:extLst>
      <p:ext uri="{BB962C8B-B14F-4D97-AF65-F5344CB8AC3E}">
        <p14:creationId xmlns:p14="http://schemas.microsoft.com/office/powerpoint/2010/main" val="21033917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lvl="0"/>
            <a:r>
              <a:rPr lang="en-US" sz="1800" dirty="0"/>
              <a:t>Colorado is the only state where Lottery proceeds are specifically earmarked for the outdoors.</a:t>
            </a:r>
          </a:p>
          <a:p>
            <a:pPr lvl="0"/>
            <a:endParaRPr lang="en-US" sz="1800" dirty="0"/>
          </a:p>
          <a:p>
            <a:pPr lvl="0"/>
            <a:r>
              <a:rPr lang="en-US" sz="1800" dirty="0"/>
              <a:t>If you can all prove that your 18 or at least promise not to report me to the authorities for corrupting minors, I have some scratch off tickets for you all. </a:t>
            </a:r>
          </a:p>
          <a:p>
            <a:pPr lvl="0"/>
            <a:endParaRPr lang="en-US" sz="1800" dirty="0"/>
          </a:p>
          <a:p>
            <a:pPr lvl="0"/>
            <a:r>
              <a:rPr lang="en-US" sz="1800" dirty="0"/>
              <a:t>Even if you don’t win anything, you are contributing to the more than $60 million that GOCO receives every year from the Lottery. That means we’ve done all of this work with no taxpayer money.</a:t>
            </a:r>
          </a:p>
        </p:txBody>
      </p:sp>
      <p:sp>
        <p:nvSpPr>
          <p:cNvPr id="4" name="Slide Number Placeholder 3"/>
          <p:cNvSpPr>
            <a:spLocks noGrp="1"/>
          </p:cNvSpPr>
          <p:nvPr>
            <p:ph type="sldNum" sz="quarter" idx="10"/>
          </p:nvPr>
        </p:nvSpPr>
        <p:spPr/>
        <p:txBody>
          <a:bodyPr/>
          <a:lstStyle/>
          <a:p>
            <a:fld id="{13F5FE80-523C-4255-A33C-896932737793}" type="slidenum">
              <a:rPr lang="en-US" smtClean="0"/>
              <a:pPr/>
              <a:t>5</a:t>
            </a:fld>
            <a:endParaRPr lang="en-US" dirty="0"/>
          </a:p>
        </p:txBody>
      </p:sp>
    </p:spTree>
    <p:extLst>
      <p:ext uri="{BB962C8B-B14F-4D97-AF65-F5344CB8AC3E}">
        <p14:creationId xmlns:p14="http://schemas.microsoft.com/office/powerpoint/2010/main" val="4177008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lvl="0"/>
            <a:r>
              <a:rPr lang="en-US" sz="1800" dirty="0"/>
              <a:t>Colorado is the only state where Lottery proceeds are specifically earmarked for the outdoors.</a:t>
            </a:r>
          </a:p>
          <a:p>
            <a:pPr lvl="0"/>
            <a:endParaRPr lang="en-US" sz="1800" dirty="0"/>
          </a:p>
          <a:p>
            <a:pPr lvl="0"/>
            <a:r>
              <a:rPr lang="en-US" sz="1800" dirty="0"/>
              <a:t>If you can all prove that your 18 or at least promise not to report me to the authorities for corrupting minors, I have some scratch off tickets for you all. </a:t>
            </a:r>
          </a:p>
          <a:p>
            <a:pPr lvl="0"/>
            <a:endParaRPr lang="en-US" sz="1800" dirty="0"/>
          </a:p>
          <a:p>
            <a:pPr lvl="0"/>
            <a:r>
              <a:rPr lang="en-US" sz="1800" dirty="0"/>
              <a:t>Even if you don’t win anything, you are contributing to the more than $60 million that GOCO receives every year from the Lottery. That means we’ve done all of this work with no taxpayer money.</a:t>
            </a:r>
          </a:p>
        </p:txBody>
      </p:sp>
      <p:sp>
        <p:nvSpPr>
          <p:cNvPr id="4" name="Slide Number Placeholder 3"/>
          <p:cNvSpPr>
            <a:spLocks noGrp="1"/>
          </p:cNvSpPr>
          <p:nvPr>
            <p:ph type="sldNum" sz="quarter" idx="10"/>
          </p:nvPr>
        </p:nvSpPr>
        <p:spPr/>
        <p:txBody>
          <a:bodyPr/>
          <a:lstStyle/>
          <a:p>
            <a:fld id="{13F5FE80-523C-4255-A33C-896932737793}" type="slidenum">
              <a:rPr lang="en-US" smtClean="0"/>
              <a:pPr/>
              <a:t>6</a:t>
            </a:fld>
            <a:endParaRPr lang="en-US" dirty="0"/>
          </a:p>
        </p:txBody>
      </p:sp>
    </p:spTree>
    <p:extLst>
      <p:ext uri="{BB962C8B-B14F-4D97-AF65-F5344CB8AC3E}">
        <p14:creationId xmlns:p14="http://schemas.microsoft.com/office/powerpoint/2010/main" val="30374860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lvl="0"/>
            <a:r>
              <a:rPr lang="en-US" sz="1800" dirty="0"/>
              <a:t>Colorado is the only state where Lottery proceeds are specifically earmarked for the outdoors.</a:t>
            </a:r>
          </a:p>
          <a:p>
            <a:pPr lvl="0"/>
            <a:endParaRPr lang="en-US" sz="1800" dirty="0"/>
          </a:p>
          <a:p>
            <a:pPr lvl="0"/>
            <a:r>
              <a:rPr lang="en-US" sz="1800" dirty="0"/>
              <a:t>If you can all prove that your 18 or at least promise not to report me to the authorities for corrupting minors, I have some scratch off tickets for you all. </a:t>
            </a:r>
          </a:p>
          <a:p>
            <a:pPr lvl="0"/>
            <a:endParaRPr lang="en-US" sz="1800" dirty="0"/>
          </a:p>
          <a:p>
            <a:pPr lvl="0"/>
            <a:r>
              <a:rPr lang="en-US" sz="1800" dirty="0"/>
              <a:t>Even if you don’t win anything, you are contributing to the more than $60 million that GOCO receives every year from the Lottery. That means we’ve done all of this work with no taxpayer money.</a:t>
            </a:r>
          </a:p>
        </p:txBody>
      </p:sp>
      <p:sp>
        <p:nvSpPr>
          <p:cNvPr id="4" name="Slide Number Placeholder 3"/>
          <p:cNvSpPr>
            <a:spLocks noGrp="1"/>
          </p:cNvSpPr>
          <p:nvPr>
            <p:ph type="sldNum" sz="quarter" idx="10"/>
          </p:nvPr>
        </p:nvSpPr>
        <p:spPr/>
        <p:txBody>
          <a:bodyPr/>
          <a:lstStyle/>
          <a:p>
            <a:fld id="{13F5FE80-523C-4255-A33C-896932737793}" type="slidenum">
              <a:rPr lang="en-US" smtClean="0"/>
              <a:pPr/>
              <a:t>7</a:t>
            </a:fld>
            <a:endParaRPr lang="en-US" dirty="0"/>
          </a:p>
        </p:txBody>
      </p:sp>
    </p:spTree>
    <p:extLst>
      <p:ext uri="{BB962C8B-B14F-4D97-AF65-F5344CB8AC3E}">
        <p14:creationId xmlns:p14="http://schemas.microsoft.com/office/powerpoint/2010/main" val="10158731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lvl="0"/>
            <a:endParaRPr lang="en-US" sz="1800" dirty="0"/>
          </a:p>
        </p:txBody>
      </p:sp>
      <p:sp>
        <p:nvSpPr>
          <p:cNvPr id="4" name="Slide Number Placeholder 3"/>
          <p:cNvSpPr>
            <a:spLocks noGrp="1"/>
          </p:cNvSpPr>
          <p:nvPr>
            <p:ph type="sldNum" sz="quarter" idx="10"/>
          </p:nvPr>
        </p:nvSpPr>
        <p:spPr/>
        <p:txBody>
          <a:bodyPr/>
          <a:lstStyle/>
          <a:p>
            <a:fld id="{13F5FE80-523C-4255-A33C-896932737793}" type="slidenum">
              <a:rPr lang="en-US" smtClean="0"/>
              <a:pPr/>
              <a:t>8</a:t>
            </a:fld>
            <a:endParaRPr lang="en-US" dirty="0"/>
          </a:p>
        </p:txBody>
      </p:sp>
    </p:spTree>
    <p:extLst>
      <p:ext uri="{BB962C8B-B14F-4D97-AF65-F5344CB8AC3E}">
        <p14:creationId xmlns:p14="http://schemas.microsoft.com/office/powerpoint/2010/main" val="14200566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600" dirty="0"/>
              <a:t>Locally, GOCO has invested more than $211 million in the 15 counties that make up this organization.</a:t>
            </a:r>
          </a:p>
          <a:p>
            <a:endParaRPr lang="en-US" sz="1600" dirty="0"/>
          </a:p>
          <a:p>
            <a:r>
              <a:rPr lang="en-US" sz="1600" dirty="0"/>
              <a:t>That funding has gone to nearly 1,000 projects, including Brighton’s acquisition of a 174-acre property, pictured here, for new public recreation. Other funded projects include Estes Park’s popular Hermit Park and Open Space, Greeley’s new universally accessible playground, Cheyenne County’s fairgrounds, Elizabeth’s trail system, Stratton’s town park, </a:t>
            </a:r>
            <a:r>
              <a:rPr lang="en-US" sz="1600" dirty="0" err="1"/>
              <a:t>Peetz’s</a:t>
            </a:r>
            <a:r>
              <a:rPr lang="en-US" sz="1600" dirty="0"/>
              <a:t> school playground, Fort Morgan’s Riverside Park, and more.</a:t>
            </a:r>
          </a:p>
          <a:p>
            <a:endParaRPr lang="en-US" sz="1600" dirty="0"/>
          </a:p>
          <a:p>
            <a:r>
              <a:rPr lang="en-US" sz="1600" dirty="0"/>
              <a:t>Denver is also home to several coalitions in the Westwood, Cole, North Park Hill, and </a:t>
            </a:r>
            <a:r>
              <a:rPr lang="en-US" sz="1600" dirty="0" err="1"/>
              <a:t>Montbello</a:t>
            </a:r>
            <a:r>
              <a:rPr lang="en-US" sz="1600" dirty="0"/>
              <a:t> neighborhoods funded by GOCO’s Inspire </a:t>
            </a:r>
            <a:r>
              <a:rPr lang="en-US" sz="1600" dirty="0" err="1"/>
              <a:t>Iniatiative</a:t>
            </a:r>
            <a:r>
              <a:rPr lang="en-US" sz="1600" dirty="0"/>
              <a:t> to get kids outside more often in underserved areas of the city. </a:t>
            </a:r>
          </a:p>
        </p:txBody>
      </p:sp>
      <p:sp>
        <p:nvSpPr>
          <p:cNvPr id="4" name="Slide Number Placeholder 3"/>
          <p:cNvSpPr>
            <a:spLocks noGrp="1"/>
          </p:cNvSpPr>
          <p:nvPr>
            <p:ph type="sldNum" sz="quarter" idx="10"/>
          </p:nvPr>
        </p:nvSpPr>
        <p:spPr/>
        <p:txBody>
          <a:bodyPr/>
          <a:lstStyle/>
          <a:p>
            <a:fld id="{13F5FE80-523C-4255-A33C-896932737793}" type="slidenum">
              <a:rPr lang="en-US" smtClean="0"/>
              <a:pPr/>
              <a:t>9</a:t>
            </a:fld>
            <a:endParaRPr lang="en-US"/>
          </a:p>
        </p:txBody>
      </p:sp>
    </p:spTree>
    <p:extLst>
      <p:ext uri="{BB962C8B-B14F-4D97-AF65-F5344CB8AC3E}">
        <p14:creationId xmlns:p14="http://schemas.microsoft.com/office/powerpoint/2010/main" val="2217844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06B1406-0C0D-4296-AC92-B185EEC7EA45}" type="datetimeFigureOut">
              <a:rPr lang="en-US" smtClean="0"/>
              <a:pPr/>
              <a:t>10/19/2017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EAC405-0797-4D38-B7FF-EC07F07079C5}"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6B1406-0C0D-4296-AC92-B185EEC7EA45}" type="datetimeFigureOut">
              <a:rPr lang="en-US" smtClean="0"/>
              <a:pPr/>
              <a:t>10/19/2017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EAC405-0797-4D38-B7FF-EC07F07079C5}"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2"/>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2"/>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6B1406-0C0D-4296-AC92-B185EEC7EA45}" type="datetimeFigureOut">
              <a:rPr lang="en-US" smtClean="0"/>
              <a:pPr/>
              <a:t>10/19/2017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EAC405-0797-4D38-B7FF-EC07F07079C5}"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Bullet">
    <p:bg>
      <p:bgPr>
        <a:solidFill>
          <a:srgbClr val="FFFFFF"/>
        </a:solidFill>
        <a:effectLst/>
      </p:bgPr>
    </p:bg>
    <p:spTree>
      <p:nvGrpSpPr>
        <p:cNvPr id="1" name=""/>
        <p:cNvGrpSpPr/>
        <p:nvPr/>
      </p:nvGrpSpPr>
      <p:grpSpPr>
        <a:xfrm>
          <a:off x="0" y="0"/>
          <a:ext cx="0" cy="0"/>
          <a:chOff x="0" y="0"/>
          <a:chExt cx="0" cy="0"/>
        </a:xfrm>
      </p:grpSpPr>
      <p:sp>
        <p:nvSpPr>
          <p:cNvPr id="242" name="Shape 242"/>
          <p:cNvSpPr>
            <a:spLocks noGrp="1"/>
          </p:cNvSpPr>
          <p:nvPr>
            <p:ph type="pic" sz="half" idx="13"/>
          </p:nvPr>
        </p:nvSpPr>
        <p:spPr>
          <a:xfrm>
            <a:off x="-16086" y="-16723"/>
            <a:ext cx="2051244" cy="6891454"/>
          </a:xfrm>
          <a:prstGeom prst="rect">
            <a:avLst/>
          </a:prstGeom>
          <a:effectLst>
            <a:outerShdw blurRad="38100" dist="25400" dir="720000" rotWithShape="0">
              <a:srgbClr val="000000">
                <a:alpha val="50000"/>
              </a:srgbClr>
            </a:outerShdw>
          </a:effectLst>
        </p:spPr>
        <p:txBody>
          <a:bodyPr lIns="91439" tIns="45719" rIns="91439" bIns="45719" anchor="t">
            <a:noAutofit/>
          </a:bodyPr>
          <a:lstStyle/>
          <a:p>
            <a:endParaRPr/>
          </a:p>
        </p:txBody>
      </p:sp>
      <p:sp>
        <p:nvSpPr>
          <p:cNvPr id="243" name="Shape 243"/>
          <p:cNvSpPr>
            <a:spLocks noGrp="1"/>
          </p:cNvSpPr>
          <p:nvPr>
            <p:ph type="body" sz="quarter" idx="14"/>
          </p:nvPr>
        </p:nvSpPr>
        <p:spPr>
          <a:xfrm>
            <a:off x="-2471" y="1521785"/>
            <a:ext cx="2024068" cy="276999"/>
          </a:xfrm>
          <a:prstGeom prst="rect">
            <a:avLst/>
          </a:prstGeom>
        </p:spPr>
        <p:txBody>
          <a:bodyPr anchor="t">
            <a:spAutoFit/>
          </a:bodyPr>
          <a:lstStyle>
            <a:lvl1pPr marL="0" indent="0" algn="ctr">
              <a:spcBef>
                <a:spcPts val="1350"/>
              </a:spcBef>
              <a:buClrTx/>
              <a:buSzTx/>
              <a:buNone/>
              <a:defRPr sz="1200" cap="all" spc="108">
                <a:solidFill>
                  <a:srgbClr val="FFFFFF"/>
                </a:solidFill>
                <a:latin typeface="Filson Soft Bold"/>
                <a:ea typeface="Filson Soft Bold"/>
                <a:cs typeface="Filson Soft Bold"/>
                <a:sym typeface="Filson Soft Bold"/>
              </a:defRPr>
            </a:lvl1pPr>
          </a:lstStyle>
          <a:p>
            <a:r>
              <a:t>The Purpose</a:t>
            </a:r>
          </a:p>
        </p:txBody>
      </p:sp>
      <p:sp>
        <p:nvSpPr>
          <p:cNvPr id="244" name="Shape 244"/>
          <p:cNvSpPr>
            <a:spLocks noGrp="1"/>
          </p:cNvSpPr>
          <p:nvPr>
            <p:ph type="pic" sz="quarter" idx="15"/>
          </p:nvPr>
        </p:nvSpPr>
        <p:spPr>
          <a:xfrm>
            <a:off x="570751" y="300659"/>
            <a:ext cx="877599" cy="1041975"/>
          </a:xfrm>
          <a:prstGeom prst="rect">
            <a:avLst/>
          </a:prstGeom>
        </p:spPr>
        <p:txBody>
          <a:bodyPr lIns="91439" tIns="45719" rIns="91439" bIns="45719" anchor="t">
            <a:noAutofit/>
          </a:bodyPr>
          <a:lstStyle/>
          <a:p>
            <a:endParaRPr/>
          </a:p>
        </p:txBody>
      </p:sp>
      <p:sp>
        <p:nvSpPr>
          <p:cNvPr id="245" name="Shape 245"/>
          <p:cNvSpPr>
            <a:spLocks noGrp="1"/>
          </p:cNvSpPr>
          <p:nvPr>
            <p:ph type="body" sz="half" idx="16"/>
          </p:nvPr>
        </p:nvSpPr>
        <p:spPr>
          <a:xfrm>
            <a:off x="2616412" y="1525026"/>
            <a:ext cx="5357942" cy="7571303"/>
          </a:xfrm>
          <a:prstGeom prst="rect">
            <a:avLst/>
          </a:prstGeom>
        </p:spPr>
        <p:txBody>
          <a:bodyPr anchor="t">
            <a:spAutoFit/>
          </a:bodyPr>
          <a:lstStyle>
            <a:lvl1pPr marL="179746" indent="-179746">
              <a:spcBef>
                <a:spcPts val="1350"/>
              </a:spcBef>
              <a:buClrTx/>
              <a:buSzPct val="50000"/>
              <a:buChar char="-"/>
              <a:defRPr sz="4800">
                <a:solidFill>
                  <a:srgbClr val="000000"/>
                </a:solidFill>
                <a:latin typeface="Filson Soft Light"/>
                <a:sym typeface="Filson Soft Light"/>
              </a:defRPr>
            </a:lvl1pPr>
          </a:lstStyle>
          <a:p>
            <a:pPr marL="479322" indent="-479322">
              <a:spcBef>
                <a:spcPts val="3600"/>
              </a:spcBef>
              <a:buClrTx/>
              <a:buSzPct val="50000"/>
              <a:buChar char="-"/>
              <a:defRPr sz="4800">
                <a:solidFill>
                  <a:srgbClr val="000000"/>
                </a:solidFill>
                <a:latin typeface="Filson Soft Light"/>
                <a:ea typeface="Filson Soft Light"/>
                <a:cs typeface="Filson Soft Light"/>
                <a:sym typeface="Filson Soft Light"/>
              </a:defRPr>
            </a:pPr>
            <a:r>
              <a:t>Purpose</a:t>
            </a:r>
          </a:p>
          <a:p>
            <a:pPr marL="479322" indent="-479322">
              <a:spcBef>
                <a:spcPts val="3600"/>
              </a:spcBef>
              <a:buClrTx/>
              <a:buSzPct val="50000"/>
              <a:buChar char="-"/>
              <a:defRPr sz="4800">
                <a:solidFill>
                  <a:srgbClr val="000000"/>
                </a:solidFill>
                <a:latin typeface="Filson Soft Light"/>
                <a:ea typeface="Filson Soft Light"/>
                <a:cs typeface="Filson Soft Light"/>
                <a:sym typeface="Filson Soft Light"/>
              </a:defRPr>
            </a:pPr>
            <a:r>
              <a:t>Goals</a:t>
            </a:r>
          </a:p>
          <a:p>
            <a:pPr marL="479322" indent="-479322">
              <a:spcBef>
                <a:spcPts val="3600"/>
              </a:spcBef>
              <a:buClrTx/>
              <a:buSzPct val="50000"/>
              <a:buChar char="-"/>
              <a:defRPr sz="4800">
                <a:solidFill>
                  <a:srgbClr val="000000"/>
                </a:solidFill>
                <a:latin typeface="Filson Soft Light"/>
                <a:ea typeface="Filson Soft Light"/>
                <a:cs typeface="Filson Soft Light"/>
                <a:sym typeface="Filson Soft Light"/>
              </a:defRPr>
            </a:pPr>
            <a:r>
              <a:t>Target Audience</a:t>
            </a:r>
          </a:p>
          <a:p>
            <a:pPr marL="479322" indent="-479322">
              <a:spcBef>
                <a:spcPts val="3600"/>
              </a:spcBef>
              <a:buClrTx/>
              <a:buSzPct val="50000"/>
              <a:buChar char="-"/>
              <a:defRPr sz="4800">
                <a:solidFill>
                  <a:srgbClr val="000000"/>
                </a:solidFill>
                <a:latin typeface="Filson Soft Light"/>
                <a:ea typeface="Filson Soft Light"/>
                <a:cs typeface="Filson Soft Light"/>
                <a:sym typeface="Filson Soft Light"/>
              </a:defRPr>
            </a:pPr>
            <a:r>
              <a:t>Message Hierarchy</a:t>
            </a:r>
          </a:p>
          <a:p>
            <a:pPr marL="479322" indent="-479322">
              <a:spcBef>
                <a:spcPts val="3600"/>
              </a:spcBef>
              <a:buClrTx/>
              <a:buSzPct val="50000"/>
              <a:buChar char="-"/>
              <a:defRPr sz="4800">
                <a:solidFill>
                  <a:srgbClr val="000000"/>
                </a:solidFill>
                <a:latin typeface="Filson Soft Light"/>
                <a:ea typeface="Filson Soft Light"/>
                <a:cs typeface="Filson Soft Light"/>
                <a:sym typeface="Filson Soft Light"/>
              </a:defRPr>
            </a:pPr>
            <a:r>
              <a:t>Communications Channels</a:t>
            </a:r>
          </a:p>
          <a:p>
            <a:pPr marL="479322" indent="-479322">
              <a:spcBef>
                <a:spcPts val="3600"/>
              </a:spcBef>
              <a:buClrTx/>
              <a:buSzPct val="50000"/>
              <a:buChar char="-"/>
              <a:defRPr sz="4800">
                <a:solidFill>
                  <a:srgbClr val="000000"/>
                </a:solidFill>
                <a:latin typeface="Filson Soft Light"/>
                <a:ea typeface="Filson Soft Light"/>
                <a:cs typeface="Filson Soft Light"/>
                <a:sym typeface="Filson Soft Light"/>
              </a:defRPr>
            </a:pPr>
            <a:r>
              <a:t>Evaluation</a:t>
            </a:r>
          </a:p>
        </p:txBody>
      </p:sp>
      <p:sp>
        <p:nvSpPr>
          <p:cNvPr id="246" name="Shape 246"/>
          <p:cNvSpPr>
            <a:spLocks noGrp="1"/>
          </p:cNvSpPr>
          <p:nvPr>
            <p:ph type="sldNum" sz="quarter" idx="2"/>
          </p:nvPr>
        </p:nvSpPr>
        <p:spPr>
          <a:xfrm>
            <a:off x="4506887" y="6527800"/>
            <a:ext cx="125464" cy="153264"/>
          </a:xfrm>
          <a:prstGeom prst="rect">
            <a:avLst/>
          </a:prstGeom>
        </p:spPr>
        <p:txBody>
          <a:bodyPr/>
          <a:lstStyle>
            <a:lvl1pPr>
              <a:defRPr sz="600">
                <a:solidFill>
                  <a:srgbClr val="A6AAA9"/>
                </a:solidFill>
                <a:latin typeface="Filson Soft Regular"/>
                <a:ea typeface="Filson Soft Regular"/>
                <a:cs typeface="Filson Soft Regular"/>
                <a:sym typeface="Filson Soft Regular"/>
              </a:defRPr>
            </a:lvl1pPr>
          </a:lstStyle>
          <a:p>
            <a:fld id="{86CB4B4D-7CA3-9044-876B-883B54F8677D}" type="slidenum">
              <a:t>‹#›</a:t>
            </a:fld>
            <a:endParaRPr/>
          </a:p>
        </p:txBody>
      </p:sp>
    </p:spTree>
    <p:extLst>
      <p:ext uri="{BB962C8B-B14F-4D97-AF65-F5344CB8AC3E}">
        <p14:creationId xmlns:p14="http://schemas.microsoft.com/office/powerpoint/2010/main" val="2948617144"/>
      </p:ext>
    </p:extLst>
  </p:cSld>
  <p:clrMapOvr>
    <a:masterClrMapping/>
  </p:clrMapOvr>
  <p:transition spd="slow">
    <p:dissolv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6B1406-0C0D-4296-AC92-B185EEC7EA45}" type="datetimeFigureOut">
              <a:rPr lang="en-US" smtClean="0"/>
              <a:pPr/>
              <a:t>10/19/2017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EAC405-0797-4D38-B7FF-EC07F07079C5}"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06B1406-0C0D-4296-AC92-B185EEC7EA45}" type="datetimeFigureOut">
              <a:rPr lang="en-US" smtClean="0"/>
              <a:pPr/>
              <a:t>10/19/2017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EAC405-0797-4D38-B7FF-EC07F07079C5}"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06B1406-0C0D-4296-AC92-B185EEC7EA45}" type="datetimeFigureOut">
              <a:rPr lang="en-US" smtClean="0"/>
              <a:pPr/>
              <a:t>10/19/2017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6EAC405-0797-4D38-B7FF-EC07F07079C5}"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06B1406-0C0D-4296-AC92-B185EEC7EA45}" type="datetimeFigureOut">
              <a:rPr lang="en-US" smtClean="0"/>
              <a:pPr/>
              <a:t>10/19/2017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6EAC405-0797-4D38-B7FF-EC07F07079C5}"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06B1406-0C0D-4296-AC92-B185EEC7EA45}" type="datetimeFigureOut">
              <a:rPr lang="en-US" smtClean="0"/>
              <a:pPr/>
              <a:t>10/19/2017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6EAC405-0797-4D38-B7FF-EC07F07079C5}"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6B1406-0C0D-4296-AC92-B185EEC7EA45}" type="datetimeFigureOut">
              <a:rPr lang="en-US" smtClean="0"/>
              <a:pPr/>
              <a:t>10/19/2017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6EAC405-0797-4D38-B7FF-EC07F07079C5}"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06B1406-0C0D-4296-AC92-B185EEC7EA45}" type="datetimeFigureOut">
              <a:rPr lang="en-US" smtClean="0"/>
              <a:pPr/>
              <a:t>10/19/2017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6EAC405-0797-4D38-B7FF-EC07F07079C5}"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06B1406-0C0D-4296-AC92-B185EEC7EA45}" type="datetimeFigureOut">
              <a:rPr lang="en-US" smtClean="0"/>
              <a:pPr/>
              <a:t>10/19/2017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6EAC405-0797-4D38-B7FF-EC07F07079C5}"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4"/>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4"/>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6B1406-0C0D-4296-AC92-B185EEC7EA45}" type="datetimeFigureOut">
              <a:rPr lang="en-US" smtClean="0"/>
              <a:pPr/>
              <a:t>10/19/2017</a:t>
            </a:fld>
            <a:endParaRPr lang="en-US"/>
          </a:p>
        </p:txBody>
      </p:sp>
      <p:sp>
        <p:nvSpPr>
          <p:cNvPr id="5" name="Footer Placeholder 4"/>
          <p:cNvSpPr>
            <a:spLocks noGrp="1"/>
          </p:cNvSpPr>
          <p:nvPr>
            <p:ph type="ftr" sz="quarter" idx="3"/>
          </p:nvPr>
        </p:nvSpPr>
        <p:spPr>
          <a:xfrm>
            <a:off x="3124200" y="6356354"/>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4"/>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6EAC405-0797-4D38-B7FF-EC07F07079C5}"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377" rtl="0" eaLnBrk="1" latinLnBrk="0" hangingPunct="1">
        <a:spcBef>
          <a:spcPct val="0"/>
        </a:spcBef>
        <a:buNone/>
        <a:defRPr sz="4400" kern="1200">
          <a:solidFill>
            <a:schemeClr val="tx1"/>
          </a:solidFill>
          <a:latin typeface="+mj-lt"/>
          <a:ea typeface="+mj-ea"/>
          <a:cs typeface="+mj-cs"/>
        </a:defRPr>
      </a:lvl1pPr>
    </p:titleStyle>
    <p:bodyStyle>
      <a:lvl1pPr marL="342891" indent="-342891" algn="l" defTabSz="914377"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32" indent="-285744" algn="l" defTabSz="914377"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71" indent="-228594" algn="l" defTabSz="914377"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60"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49"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8" Type="http://schemas.openxmlformats.org/officeDocument/2006/relationships/video" Target="../media/media4.mp4"/><Relationship Id="rId13" Type="http://schemas.openxmlformats.org/officeDocument/2006/relationships/image" Target="../media/image15.png"/><Relationship Id="rId3" Type="http://schemas.microsoft.com/office/2007/relationships/media" Target="../media/media2.mp4"/><Relationship Id="rId7" Type="http://schemas.microsoft.com/office/2007/relationships/media" Target="../media/media4.mp4"/><Relationship Id="rId12" Type="http://schemas.openxmlformats.org/officeDocument/2006/relationships/notesSlide" Target="../notesSlides/notesSlide10.xml"/><Relationship Id="rId17" Type="http://schemas.openxmlformats.org/officeDocument/2006/relationships/image" Target="../media/image19.png"/><Relationship Id="rId2" Type="http://schemas.openxmlformats.org/officeDocument/2006/relationships/video" Target="../media/media1.mp4"/><Relationship Id="rId16" Type="http://schemas.openxmlformats.org/officeDocument/2006/relationships/image" Target="../media/image18.png"/><Relationship Id="rId1" Type="http://schemas.microsoft.com/office/2007/relationships/media" Target="../media/media1.mp4"/><Relationship Id="rId6" Type="http://schemas.openxmlformats.org/officeDocument/2006/relationships/video" Target="../media/media3.mp4"/><Relationship Id="rId11" Type="http://schemas.openxmlformats.org/officeDocument/2006/relationships/slideLayout" Target="../slideLayouts/slideLayout12.xml"/><Relationship Id="rId5" Type="http://schemas.microsoft.com/office/2007/relationships/media" Target="../media/media3.mp4"/><Relationship Id="rId15" Type="http://schemas.openxmlformats.org/officeDocument/2006/relationships/image" Target="../media/image17.png"/><Relationship Id="rId10" Type="http://schemas.openxmlformats.org/officeDocument/2006/relationships/video" Target="../media/media5.mp4"/><Relationship Id="rId4" Type="http://schemas.openxmlformats.org/officeDocument/2006/relationships/video" Target="../media/media2.mp4"/><Relationship Id="rId9" Type="http://schemas.microsoft.com/office/2007/relationships/media" Target="../media/media5.mp4"/><Relationship Id="rId14" Type="http://schemas.openxmlformats.org/officeDocument/2006/relationships/image" Target="../media/image16.png"/></Relationships>
</file>

<file path=ppt/slides/_rels/slide1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B1480C3C-B771-437F-9A86-28450B0E990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569" r="5840"/>
          <a:stretch/>
        </p:blipFill>
        <p:spPr>
          <a:xfrm>
            <a:off x="0" y="-25400"/>
            <a:ext cx="9144000" cy="695960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6953" y="395386"/>
            <a:ext cx="5498412" cy="1498412"/>
          </a:xfrm>
          <a:prstGeom prst="rect">
            <a:avLst/>
          </a:prstGeom>
          <a:effectLst>
            <a:outerShdw blurRad="50800" dist="38100" dir="2700000" algn="tl" rotWithShape="0">
              <a:schemeClr val="bg1">
                <a:lumMod val="50000"/>
                <a:alpha val="40000"/>
              </a:schemeClr>
            </a:outerShdw>
          </a:effectLst>
        </p:spPr>
      </p:pic>
      <p:sp>
        <p:nvSpPr>
          <p:cNvPr id="4" name="Rectangle 3"/>
          <p:cNvSpPr/>
          <p:nvPr/>
        </p:nvSpPr>
        <p:spPr>
          <a:xfrm>
            <a:off x="320750" y="3299454"/>
            <a:ext cx="3654426" cy="914400"/>
          </a:xfrm>
          <a:prstGeom prst="rect">
            <a:avLst/>
          </a:prstGeom>
          <a:solidFill>
            <a:srgbClr val="606637">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Rockwell" pitchFamily="18" charset="0"/>
            </a:endParaRPr>
          </a:p>
        </p:txBody>
      </p:sp>
      <p:sp>
        <p:nvSpPr>
          <p:cNvPr id="5" name="TextBox 4"/>
          <p:cNvSpPr txBox="1"/>
          <p:nvPr/>
        </p:nvSpPr>
        <p:spPr>
          <a:xfrm>
            <a:off x="396953" y="3375657"/>
            <a:ext cx="3190297" cy="707886"/>
          </a:xfrm>
          <a:prstGeom prst="rect">
            <a:avLst/>
          </a:prstGeom>
          <a:noFill/>
        </p:spPr>
        <p:txBody>
          <a:bodyPr wrap="none" rtlCol="0">
            <a:spAutoFit/>
          </a:bodyPr>
          <a:lstStyle/>
          <a:p>
            <a:r>
              <a:rPr lang="en-US" sz="2400" b="1" dirty="0">
                <a:solidFill>
                  <a:schemeClr val="bg1"/>
                </a:solidFill>
                <a:effectLst>
                  <a:outerShdw blurRad="38100" dist="38100" dir="2700000" algn="tl">
                    <a:srgbClr val="000000">
                      <a:alpha val="43137"/>
                    </a:srgbClr>
                  </a:outerShdw>
                </a:effectLst>
                <a:latin typeface="Rockwell" pitchFamily="18" charset="0"/>
              </a:rPr>
              <a:t>Laura Cardon</a:t>
            </a:r>
          </a:p>
          <a:p>
            <a:r>
              <a:rPr lang="en-US" sz="1600" b="1" dirty="0">
                <a:solidFill>
                  <a:schemeClr val="bg1"/>
                </a:solidFill>
                <a:effectLst>
                  <a:outerShdw blurRad="38100" dist="38100" dir="2700000" algn="tl">
                    <a:srgbClr val="000000">
                      <a:alpha val="43137"/>
                    </a:srgbClr>
                  </a:outerShdw>
                </a:effectLst>
                <a:latin typeface="Rockwell" pitchFamily="18" charset="0"/>
              </a:rPr>
              <a:t>Communications Coordinator</a:t>
            </a:r>
          </a:p>
        </p:txBody>
      </p:sp>
      <p:sp>
        <p:nvSpPr>
          <p:cNvPr id="7" name="Rectangle 6">
            <a:extLst>
              <a:ext uri="{FF2B5EF4-FFF2-40B4-BE49-F238E27FC236}">
                <a16:creationId xmlns:a16="http://schemas.microsoft.com/office/drawing/2014/main" id="{2A13C5C0-B569-4FFE-8AAB-78642CFE9362}"/>
              </a:ext>
            </a:extLst>
          </p:cNvPr>
          <p:cNvSpPr/>
          <p:nvPr/>
        </p:nvSpPr>
        <p:spPr>
          <a:xfrm>
            <a:off x="320749" y="4325084"/>
            <a:ext cx="3654427" cy="914400"/>
          </a:xfrm>
          <a:prstGeom prst="rect">
            <a:avLst/>
          </a:prstGeom>
          <a:solidFill>
            <a:srgbClr val="606637">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Rockwell" pitchFamily="18" charset="0"/>
            </a:endParaRPr>
          </a:p>
        </p:txBody>
      </p:sp>
      <p:sp>
        <p:nvSpPr>
          <p:cNvPr id="9" name="TextBox 8">
            <a:extLst>
              <a:ext uri="{FF2B5EF4-FFF2-40B4-BE49-F238E27FC236}">
                <a16:creationId xmlns:a16="http://schemas.microsoft.com/office/drawing/2014/main" id="{F8A3C14F-2E6E-460C-B2E0-DD015C381985}"/>
              </a:ext>
            </a:extLst>
          </p:cNvPr>
          <p:cNvSpPr txBox="1"/>
          <p:nvPr/>
        </p:nvSpPr>
        <p:spPr>
          <a:xfrm>
            <a:off x="396953" y="4401287"/>
            <a:ext cx="3578224" cy="707886"/>
          </a:xfrm>
          <a:prstGeom prst="rect">
            <a:avLst/>
          </a:prstGeom>
          <a:noFill/>
        </p:spPr>
        <p:txBody>
          <a:bodyPr wrap="none" rtlCol="0">
            <a:spAutoFit/>
          </a:bodyPr>
          <a:lstStyle/>
          <a:p>
            <a:r>
              <a:rPr lang="en-US" sz="2400" b="1" dirty="0">
                <a:solidFill>
                  <a:schemeClr val="bg1"/>
                </a:solidFill>
                <a:effectLst>
                  <a:outerShdw blurRad="38100" dist="38100" dir="2700000" algn="tl">
                    <a:srgbClr val="000000">
                      <a:alpha val="43137"/>
                    </a:srgbClr>
                  </a:outerShdw>
                </a:effectLst>
                <a:latin typeface="Rockwell" pitchFamily="18" charset="0"/>
              </a:rPr>
              <a:t>Amanda Hill</a:t>
            </a:r>
          </a:p>
          <a:p>
            <a:r>
              <a:rPr lang="en-US" sz="1600" b="1" dirty="0">
                <a:solidFill>
                  <a:schemeClr val="bg1"/>
                </a:solidFill>
                <a:effectLst>
                  <a:outerShdw blurRad="38100" dist="38100" dir="2700000" algn="tl">
                    <a:srgbClr val="000000">
                      <a:alpha val="43137"/>
                    </a:srgbClr>
                  </a:outerShdw>
                </a:effectLst>
                <a:latin typeface="Rockwell" pitchFamily="18" charset="0"/>
              </a:rPr>
              <a:t>Open Space Program Coordinator</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FAF9F27-E6FD-4559-B1A3-4F6EFA0F4C6C}"/>
              </a:ext>
            </a:extLst>
          </p:cNvPr>
          <p:cNvPicPr>
            <a:picLocks noChangeAspect="1"/>
          </p:cNvPicPr>
          <p:nvPr/>
        </p:nvPicPr>
        <p:blipFill rotWithShape="1">
          <a:blip r:embed="rId2"/>
          <a:srcRect l="10106" t="758" r="12842" b="52"/>
          <a:stretch/>
        </p:blipFill>
        <p:spPr>
          <a:xfrm>
            <a:off x="0" y="0"/>
            <a:ext cx="9144000" cy="6858000"/>
          </a:xfrm>
          <a:prstGeom prst="rect">
            <a:avLst/>
          </a:prstGeom>
        </p:spPr>
      </p:pic>
      <p:pic>
        <p:nvPicPr>
          <p:cNvPr id="7" name="GOCO_Logo_White.pdf">
            <a:extLst>
              <a:ext uri="{FF2B5EF4-FFF2-40B4-BE49-F238E27FC236}">
                <a16:creationId xmlns:a16="http://schemas.microsoft.com/office/drawing/2014/main" id="{9E777CB6-E9B1-47CD-A885-564E6EACDF35}"/>
              </a:ext>
            </a:extLst>
          </p:cNvPr>
          <p:cNvPicPr>
            <a:picLocks noChangeAspect="1"/>
          </p:cNvPicPr>
          <p:nvPr/>
        </p:nvPicPr>
        <p:blipFill rotWithShape="1">
          <a:blip r:embed="rId3">
            <a:extLst/>
          </a:blip>
          <a:srcRect t="15452" b="17881"/>
          <a:stretch/>
        </p:blipFill>
        <p:spPr>
          <a:xfrm>
            <a:off x="2362200" y="5715000"/>
            <a:ext cx="2314109" cy="609600"/>
          </a:xfrm>
          <a:prstGeom prst="rect">
            <a:avLst/>
          </a:prstGeom>
          <a:ln w="12700">
            <a:miter lim="400000"/>
          </a:ln>
        </p:spPr>
      </p:pic>
      <p:pic>
        <p:nvPicPr>
          <p:cNvPr id="8" name="Sukle_anvil_logo_Final_WHITE.pdf">
            <a:extLst>
              <a:ext uri="{FF2B5EF4-FFF2-40B4-BE49-F238E27FC236}">
                <a16:creationId xmlns:a16="http://schemas.microsoft.com/office/drawing/2014/main" id="{18DD698C-ADC5-497D-85D5-7D4113BCF0AF}"/>
              </a:ext>
            </a:extLst>
          </p:cNvPr>
          <p:cNvPicPr>
            <a:picLocks noChangeAspect="1"/>
          </p:cNvPicPr>
          <p:nvPr/>
        </p:nvPicPr>
        <p:blipFill>
          <a:blip r:embed="rId4">
            <a:extLst/>
          </a:blip>
          <a:stretch>
            <a:fillRect/>
          </a:stretch>
        </p:blipFill>
        <p:spPr>
          <a:xfrm>
            <a:off x="4876800" y="5684520"/>
            <a:ext cx="963429" cy="640080"/>
          </a:xfrm>
          <a:prstGeom prst="rect">
            <a:avLst/>
          </a:prstGeom>
          <a:ln w="12700">
            <a:miter lim="400000"/>
          </a:ln>
        </p:spPr>
      </p:pic>
      <p:sp>
        <p:nvSpPr>
          <p:cNvPr id="9" name="Shape 304">
            <a:extLst>
              <a:ext uri="{FF2B5EF4-FFF2-40B4-BE49-F238E27FC236}">
                <a16:creationId xmlns:a16="http://schemas.microsoft.com/office/drawing/2014/main" id="{A8A079E8-82EE-43F1-8FEA-934D3A75E6DF}"/>
              </a:ext>
            </a:extLst>
          </p:cNvPr>
          <p:cNvSpPr/>
          <p:nvPr/>
        </p:nvSpPr>
        <p:spPr>
          <a:xfrm flipV="1">
            <a:off x="4648200" y="5562600"/>
            <a:ext cx="1" cy="914400"/>
          </a:xfrm>
          <a:prstGeom prst="line">
            <a:avLst/>
          </a:prstGeom>
          <a:ln w="25400">
            <a:solidFill>
              <a:srgbClr val="FFFFFF"/>
            </a:solidFill>
            <a:miter lim="400000"/>
          </a:ln>
        </p:spPr>
        <p:txBody>
          <a:bodyPr lIns="50800" tIns="50800" rIns="50800" bIns="50800" anchor="ctr"/>
          <a:lstStyle/>
          <a:p>
            <a:pPr>
              <a:defRPr sz="3200">
                <a:solidFill>
                  <a:srgbClr val="000000"/>
                </a:solidFill>
                <a:latin typeface="Helvetica Light"/>
                <a:ea typeface="Helvetica Light"/>
                <a:cs typeface="Helvetica Light"/>
                <a:sym typeface="Helvetica Light"/>
              </a:defRPr>
            </a:pPr>
            <a:endParaRPr/>
          </a:p>
        </p:txBody>
      </p:sp>
    </p:spTree>
    <p:extLst>
      <p:ext uri="{BB962C8B-B14F-4D97-AF65-F5344CB8AC3E}">
        <p14:creationId xmlns:p14="http://schemas.microsoft.com/office/powerpoint/2010/main" val="29164007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0" name="GOCO-Clouds-300x600....mp4"/>
          <p:cNvPicPr>
            <a:picLocks/>
          </p:cNvPicPr>
          <p:nvPr>
            <a:videoFile r:link="rId2"/>
            <p:extLst>
              <p:ext uri="{DAA4B4D4-6D71-4841-9C94-3DE7FCFB9230}">
                <p14:media xmlns:p14="http://schemas.microsoft.com/office/powerpoint/2010/main" r:embed="rId1"/>
              </p:ext>
            </p:extLst>
          </p:nvPr>
        </p:nvPicPr>
        <p:blipFill>
          <a:blip r:embed="rId13">
            <a:extLst/>
          </a:blip>
          <a:stretch>
            <a:fillRect/>
          </a:stretch>
        </p:blipFill>
        <p:spPr>
          <a:xfrm>
            <a:off x="397776" y="2000250"/>
            <a:ext cx="1428750" cy="2857500"/>
          </a:xfrm>
          <a:prstGeom prst="rect">
            <a:avLst/>
          </a:prstGeom>
          <a:ln w="12700">
            <a:miter lim="400000"/>
          </a:ln>
        </p:spPr>
      </p:pic>
      <p:pic>
        <p:nvPicPr>
          <p:cNvPr id="611" name="GOCO-DanceTheRain....mp4"/>
          <p:cNvPicPr>
            <a:picLocks/>
          </p:cNvPicPr>
          <p:nvPr>
            <a:videoFile r:link="rId4"/>
            <p:extLst>
              <p:ext uri="{DAA4B4D4-6D71-4841-9C94-3DE7FCFB9230}">
                <p14:media xmlns:p14="http://schemas.microsoft.com/office/powerpoint/2010/main" r:embed="rId3"/>
              </p:ext>
            </p:extLst>
          </p:nvPr>
        </p:nvPicPr>
        <p:blipFill>
          <a:blip r:embed="rId14">
            <a:extLst/>
          </a:blip>
          <a:stretch>
            <a:fillRect/>
          </a:stretch>
        </p:blipFill>
        <p:spPr>
          <a:xfrm>
            <a:off x="2134845" y="2000250"/>
            <a:ext cx="1428750" cy="2857500"/>
          </a:xfrm>
          <a:prstGeom prst="rect">
            <a:avLst/>
          </a:prstGeom>
          <a:ln w="12700">
            <a:miter lim="400000"/>
          </a:ln>
        </p:spPr>
      </p:pic>
      <p:pic>
        <p:nvPicPr>
          <p:cNvPr id="612" name="GOCO-RollDown-300x6000....mp4"/>
          <p:cNvPicPr>
            <a:picLocks/>
          </p:cNvPicPr>
          <p:nvPr>
            <a:videoFile r:link="rId6"/>
            <p:extLst>
              <p:ext uri="{DAA4B4D4-6D71-4841-9C94-3DE7FCFB9230}">
                <p14:media xmlns:p14="http://schemas.microsoft.com/office/powerpoint/2010/main" r:embed="rId5"/>
              </p:ext>
            </p:extLst>
          </p:nvPr>
        </p:nvPicPr>
        <p:blipFill>
          <a:blip r:embed="rId15">
            <a:extLst/>
          </a:blip>
          <a:stretch>
            <a:fillRect/>
          </a:stretch>
        </p:blipFill>
        <p:spPr>
          <a:xfrm>
            <a:off x="7317474" y="2000250"/>
            <a:ext cx="1428750" cy="2857500"/>
          </a:xfrm>
          <a:prstGeom prst="rect">
            <a:avLst/>
          </a:prstGeom>
          <a:ln w="12700">
            <a:miter lim="400000"/>
          </a:ln>
        </p:spPr>
      </p:pic>
      <p:pic>
        <p:nvPicPr>
          <p:cNvPr id="613" name="GOCO-MudPies-300x600....mp4"/>
          <p:cNvPicPr>
            <a:picLocks/>
          </p:cNvPicPr>
          <p:nvPr>
            <a:videoFile r:link="rId8"/>
            <p:extLst>
              <p:ext uri="{DAA4B4D4-6D71-4841-9C94-3DE7FCFB9230}">
                <p14:media xmlns:p14="http://schemas.microsoft.com/office/powerpoint/2010/main" r:embed="rId7"/>
              </p:ext>
            </p:extLst>
          </p:nvPr>
        </p:nvPicPr>
        <p:blipFill>
          <a:blip r:embed="rId16">
            <a:extLst/>
          </a:blip>
          <a:stretch>
            <a:fillRect/>
          </a:stretch>
        </p:blipFill>
        <p:spPr>
          <a:xfrm>
            <a:off x="3857625" y="2000250"/>
            <a:ext cx="1428750" cy="2857500"/>
          </a:xfrm>
          <a:prstGeom prst="rect">
            <a:avLst/>
          </a:prstGeom>
          <a:ln w="12700">
            <a:miter lim="400000"/>
          </a:ln>
        </p:spPr>
      </p:pic>
      <p:pic>
        <p:nvPicPr>
          <p:cNvPr id="614" name="GOCO-Owl-300x600....mp4"/>
          <p:cNvPicPr>
            <a:picLocks/>
          </p:cNvPicPr>
          <p:nvPr>
            <a:videoFile r:link="rId10"/>
            <p:extLst>
              <p:ext uri="{DAA4B4D4-6D71-4841-9C94-3DE7FCFB9230}">
                <p14:media xmlns:p14="http://schemas.microsoft.com/office/powerpoint/2010/main" r:embed="rId9"/>
              </p:ext>
            </p:extLst>
          </p:nvPr>
        </p:nvPicPr>
        <p:blipFill>
          <a:blip r:embed="rId17">
            <a:extLst/>
          </a:blip>
          <a:stretch>
            <a:fillRect/>
          </a:stretch>
        </p:blipFill>
        <p:spPr>
          <a:xfrm>
            <a:off x="5587549" y="2000250"/>
            <a:ext cx="1428750" cy="2857500"/>
          </a:xfrm>
          <a:prstGeom prst="rect">
            <a:avLst/>
          </a:prstGeom>
          <a:ln w="12700">
            <a:miter lim="400000"/>
          </a:ln>
        </p:spPr>
      </p:pic>
    </p:spTree>
    <p:extLst>
      <p:ext uri="{BB962C8B-B14F-4D97-AF65-F5344CB8AC3E}">
        <p14:creationId xmlns:p14="http://schemas.microsoft.com/office/powerpoint/2010/main" val="1624137275"/>
      </p:ext>
    </p:extLst>
  </p:cSld>
  <p:clrMapOvr>
    <a:masterClrMapping/>
  </p:clrMapOvr>
  <p:transition spd="slow">
    <p:dissolve/>
  </p:transition>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382" fill="hold"/>
                                        <p:tgtEl>
                                          <p:spTgt spid="610"/>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4314" fill="hold"/>
                                        <p:tgtEl>
                                          <p:spTgt spid="611"/>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26059" fill="hold"/>
                                        <p:tgtEl>
                                          <p:spTgt spid="613"/>
                                        </p:tgtEl>
                                      </p:cBhvr>
                                    </p:cmd>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7250" fill="hold"/>
                                        <p:tgtEl>
                                          <p:spTgt spid="614"/>
                                        </p:tgtEl>
                                      </p:cBhvr>
                                    </p:cmd>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12812" fill="hold"/>
                                        <p:tgtEl>
                                          <p:spTgt spid="6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23" fill="hold" display="0">
                  <p:stCondLst>
                    <p:cond delay="indefinite"/>
                  </p:stCondLst>
                </p:cTn>
                <p:tgtEl>
                  <p:spTgt spid="611"/>
                </p:tgtEl>
              </p:cMediaNode>
            </p:video>
            <p:video>
              <p:cMediaNode vol="100000">
                <p:cTn id="24" fill="hold" display="0">
                  <p:stCondLst>
                    <p:cond delay="indefinite"/>
                  </p:stCondLst>
                </p:cTn>
                <p:tgtEl>
                  <p:spTgt spid="613"/>
                </p:tgtEl>
              </p:cMediaNode>
            </p:video>
            <p:video>
              <p:cMediaNode vol="100000">
                <p:cTn id="25" fill="hold" display="0">
                  <p:stCondLst>
                    <p:cond delay="indefinite"/>
                  </p:stCondLst>
                </p:cTn>
                <p:tgtEl>
                  <p:spTgt spid="614"/>
                </p:tgtEl>
              </p:cMediaNode>
            </p:video>
            <p:video>
              <p:cMediaNode vol="100000">
                <p:cTn id="26" fill="hold" display="0">
                  <p:stCondLst>
                    <p:cond delay="indefinite"/>
                  </p:stCondLst>
                </p:cTn>
                <p:tgtEl>
                  <p:spTgt spid="610"/>
                </p:tgtEl>
              </p:cMediaNode>
            </p:video>
            <p:video>
              <p:cMediaNode vol="100000">
                <p:cTn id="27" fill="hold" display="0">
                  <p:stCondLst>
                    <p:cond delay="indefinite"/>
                  </p:stCondLst>
                </p:cTn>
                <p:tgtEl>
                  <p:spTgt spid="612"/>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OCO-Kite-BusShelter-A.jpg">
            <a:extLst>
              <a:ext uri="{FF2B5EF4-FFF2-40B4-BE49-F238E27FC236}">
                <a16:creationId xmlns:a16="http://schemas.microsoft.com/office/drawing/2014/main" id="{893EFC75-4CBF-454E-868C-F7EF67F6B4BB}"/>
              </a:ext>
            </a:extLst>
          </p:cNvPr>
          <p:cNvPicPr>
            <a:picLocks noChangeAspect="1"/>
          </p:cNvPicPr>
          <p:nvPr/>
        </p:nvPicPr>
        <p:blipFill rotWithShape="1">
          <a:blip r:embed="rId2">
            <a:extLst/>
          </a:blip>
          <a:srcRect l="4801" t="12103" r="19307" b="4109"/>
          <a:stretch/>
        </p:blipFill>
        <p:spPr>
          <a:xfrm>
            <a:off x="-172616" y="0"/>
            <a:ext cx="9316616" cy="6858000"/>
          </a:xfrm>
          <a:prstGeom prst="rect">
            <a:avLst/>
          </a:prstGeom>
          <a:ln w="12700">
            <a:miter lim="400000"/>
          </a:ln>
        </p:spPr>
      </p:pic>
    </p:spTree>
    <p:extLst>
      <p:ext uri="{BB962C8B-B14F-4D97-AF65-F5344CB8AC3E}">
        <p14:creationId xmlns:p14="http://schemas.microsoft.com/office/powerpoint/2010/main" val="1736169729"/>
      </p:ext>
    </p:extLst>
  </p:cSld>
  <p:clrMapOvr>
    <a:masterClrMapping/>
  </p:clrMapOvr>
  <p:transition spd="slow">
    <p:dissolv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CO-OOH-GirlTree-A.jpg">
            <a:extLst>
              <a:ext uri="{FF2B5EF4-FFF2-40B4-BE49-F238E27FC236}">
                <a16:creationId xmlns:a16="http://schemas.microsoft.com/office/drawing/2014/main" id="{9DFA5D4A-1689-481C-8294-F97E4233A3A8}"/>
              </a:ext>
            </a:extLst>
          </p:cNvPr>
          <p:cNvPicPr>
            <a:picLocks noChangeAspect="1"/>
          </p:cNvPicPr>
          <p:nvPr/>
        </p:nvPicPr>
        <p:blipFill rotWithShape="1">
          <a:blip r:embed="rId2">
            <a:extLst/>
          </a:blip>
          <a:srcRect l="10636" t="9375" r="14368" b="6251"/>
          <a:stretch/>
        </p:blipFill>
        <p:spPr>
          <a:xfrm>
            <a:off x="1227" y="-1"/>
            <a:ext cx="9142773" cy="6858001"/>
          </a:xfrm>
          <a:prstGeom prst="rect">
            <a:avLst/>
          </a:prstGeom>
          <a:ln w="12700">
            <a:miter lim="400000"/>
          </a:ln>
        </p:spPr>
      </p:pic>
    </p:spTree>
    <p:extLst>
      <p:ext uri="{BB962C8B-B14F-4D97-AF65-F5344CB8AC3E}">
        <p14:creationId xmlns:p14="http://schemas.microsoft.com/office/powerpoint/2010/main" val="1378493156"/>
      </p:ext>
    </p:extLst>
  </p:cSld>
  <p:clrMapOvr>
    <a:masterClrMapping/>
  </p:clrMapOvr>
  <p:transition spd="slow">
    <p:dissolv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9EF27F6-98B4-4B65-A55A-19BBCB7F5F5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889" t="-109" r="2222" b="109"/>
          <a:stretch/>
        </p:blipFill>
        <p:spPr>
          <a:xfrm>
            <a:off x="-1" y="-7456"/>
            <a:ext cx="9144001" cy="6865455"/>
          </a:xfrm>
          <a:prstGeom prst="rect">
            <a:avLst/>
          </a:prstGeom>
        </p:spPr>
      </p:pic>
    </p:spTree>
    <p:extLst>
      <p:ext uri="{BB962C8B-B14F-4D97-AF65-F5344CB8AC3E}">
        <p14:creationId xmlns:p14="http://schemas.microsoft.com/office/powerpoint/2010/main" val="3575277330"/>
      </p:ext>
    </p:extLst>
  </p:cSld>
  <p:clrMapOvr>
    <a:masterClrMapping/>
  </p:clrMapOvr>
  <p:transition spd="slow">
    <p:dissolv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608">
            <a:extLst>
              <a:ext uri="{FF2B5EF4-FFF2-40B4-BE49-F238E27FC236}">
                <a16:creationId xmlns:a16="http://schemas.microsoft.com/office/drawing/2014/main" id="{E9A33B29-3F41-4DFC-A422-B2C157A401BF}"/>
              </a:ext>
            </a:extLst>
          </p:cNvPr>
          <p:cNvGrpSpPr/>
          <p:nvPr/>
        </p:nvGrpSpPr>
        <p:grpSpPr>
          <a:xfrm rot="20882498">
            <a:off x="534015" y="609235"/>
            <a:ext cx="4353249" cy="5610511"/>
            <a:chOff x="0" y="0"/>
            <a:chExt cx="9596500" cy="12368064"/>
          </a:xfrm>
        </p:grpSpPr>
        <p:sp>
          <p:nvSpPr>
            <p:cNvPr id="14" name="Shape 606">
              <a:extLst>
                <a:ext uri="{FF2B5EF4-FFF2-40B4-BE49-F238E27FC236}">
                  <a16:creationId xmlns:a16="http://schemas.microsoft.com/office/drawing/2014/main" id="{70B5B768-9A90-42D3-B46A-35D65CE59DC9}"/>
                </a:ext>
              </a:extLst>
            </p:cNvPr>
            <p:cNvSpPr/>
            <p:nvPr/>
          </p:nvSpPr>
          <p:spPr>
            <a:xfrm>
              <a:off x="67159" y="131430"/>
              <a:ext cx="9244757" cy="12105161"/>
            </a:xfrm>
            <a:prstGeom prst="rect">
              <a:avLst/>
            </a:prstGeom>
            <a:solidFill>
              <a:srgbClr val="FFFFFF"/>
            </a:solidFill>
            <a:ln w="12700" cap="flat">
              <a:noFill/>
              <a:miter lim="400000"/>
            </a:ln>
            <a:effectLst>
              <a:outerShdw blurRad="190500" dist="8455" dir="5400000" rotWithShape="0">
                <a:srgbClr val="000000"/>
              </a:outerShdw>
            </a:effectLst>
          </p:spPr>
          <p:txBody>
            <a:bodyPr wrap="square" lIns="50800" tIns="50800" rIns="50800" bIns="50800" numCol="1" anchor="ctr">
              <a:noAutofit/>
            </a:bodyPr>
            <a:lstStyle/>
            <a:p>
              <a:pPr>
                <a:defRPr sz="3200" cap="all" spc="512">
                  <a:latin typeface="Avenir Medium"/>
                  <a:ea typeface="Avenir Medium"/>
                  <a:cs typeface="Avenir Medium"/>
                  <a:sym typeface="Avenir Medium"/>
                </a:defRPr>
              </a:pPr>
              <a:endParaRPr/>
            </a:p>
          </p:txBody>
        </p:sp>
        <p:pic>
          <p:nvPicPr>
            <p:cNvPr id="15" name="GOCO-0029-The100ThingsList-Span-r1.pdf">
              <a:extLst>
                <a:ext uri="{FF2B5EF4-FFF2-40B4-BE49-F238E27FC236}">
                  <a16:creationId xmlns:a16="http://schemas.microsoft.com/office/drawing/2014/main" id="{3CB7DCA5-826E-43AE-808B-8CF0CD0DBD20}"/>
                </a:ext>
              </a:extLst>
            </p:cNvPr>
            <p:cNvPicPr>
              <a:picLocks noChangeAspect="1"/>
            </p:cNvPicPr>
            <p:nvPr/>
          </p:nvPicPr>
          <p:blipFill>
            <a:blip r:embed="rId2">
              <a:extLst/>
            </a:blip>
            <a:srcRect l="3576" t="2067" r="1874" b="2375"/>
            <a:stretch>
              <a:fillRect/>
            </a:stretch>
          </p:blipFill>
          <p:spPr>
            <a:xfrm>
              <a:off x="0" y="0"/>
              <a:ext cx="9596501" cy="12368065"/>
            </a:xfrm>
            <a:prstGeom prst="rect">
              <a:avLst/>
            </a:prstGeom>
            <a:ln w="12700" cap="flat">
              <a:noFill/>
              <a:miter lim="400000"/>
            </a:ln>
            <a:effectLst/>
          </p:spPr>
        </p:pic>
      </p:grpSp>
      <p:grpSp>
        <p:nvGrpSpPr>
          <p:cNvPr id="6" name="Group 605">
            <a:extLst>
              <a:ext uri="{FF2B5EF4-FFF2-40B4-BE49-F238E27FC236}">
                <a16:creationId xmlns:a16="http://schemas.microsoft.com/office/drawing/2014/main" id="{F49D451E-DBEA-472C-837D-73BEA3F45174}"/>
              </a:ext>
            </a:extLst>
          </p:cNvPr>
          <p:cNvGrpSpPr/>
          <p:nvPr/>
        </p:nvGrpSpPr>
        <p:grpSpPr>
          <a:xfrm>
            <a:off x="3581400" y="151283"/>
            <a:ext cx="4916109" cy="6337528"/>
            <a:chOff x="0" y="0"/>
            <a:chExt cx="9594080" cy="12368064"/>
          </a:xfrm>
        </p:grpSpPr>
        <p:sp>
          <p:nvSpPr>
            <p:cNvPr id="11" name="Shape 603">
              <a:extLst>
                <a:ext uri="{FF2B5EF4-FFF2-40B4-BE49-F238E27FC236}">
                  <a16:creationId xmlns:a16="http://schemas.microsoft.com/office/drawing/2014/main" id="{150C584D-40EA-4ABF-B496-C58D37DAA35E}"/>
                </a:ext>
              </a:extLst>
            </p:cNvPr>
            <p:cNvSpPr/>
            <p:nvPr/>
          </p:nvSpPr>
          <p:spPr>
            <a:xfrm>
              <a:off x="97939" y="132378"/>
              <a:ext cx="9243273" cy="12103219"/>
            </a:xfrm>
            <a:prstGeom prst="rect">
              <a:avLst/>
            </a:prstGeom>
            <a:solidFill>
              <a:srgbClr val="FFFFFF"/>
            </a:solidFill>
            <a:ln w="12700" cap="flat">
              <a:noFill/>
              <a:miter lim="400000"/>
            </a:ln>
            <a:effectLst>
              <a:outerShdw blurRad="190500" dist="8455" dir="5400000" rotWithShape="0">
                <a:srgbClr val="000000"/>
              </a:outerShdw>
            </a:effectLst>
          </p:spPr>
          <p:txBody>
            <a:bodyPr wrap="square" lIns="50800" tIns="50800" rIns="50800" bIns="50800" numCol="1" anchor="ctr">
              <a:noAutofit/>
            </a:bodyPr>
            <a:lstStyle/>
            <a:p>
              <a:pPr>
                <a:defRPr sz="3200" cap="all" spc="512">
                  <a:latin typeface="Avenir Medium"/>
                  <a:ea typeface="Avenir Medium"/>
                  <a:cs typeface="Avenir Medium"/>
                  <a:sym typeface="Avenir Medium"/>
                </a:defRPr>
              </a:pPr>
              <a:endParaRPr/>
            </a:p>
          </p:txBody>
        </p:sp>
        <p:pic>
          <p:nvPicPr>
            <p:cNvPr id="12" name="GOCO-0029-The100ThingsList-Eng-r1.pdf">
              <a:extLst>
                <a:ext uri="{FF2B5EF4-FFF2-40B4-BE49-F238E27FC236}">
                  <a16:creationId xmlns:a16="http://schemas.microsoft.com/office/drawing/2014/main" id="{6938A7A2-C927-4424-A2AB-5DCF2523ADEA}"/>
                </a:ext>
              </a:extLst>
            </p:cNvPr>
            <p:cNvPicPr>
              <a:picLocks noChangeAspect="1"/>
            </p:cNvPicPr>
            <p:nvPr/>
          </p:nvPicPr>
          <p:blipFill>
            <a:blip r:embed="rId3">
              <a:extLst/>
            </a:blip>
            <a:srcRect l="3594" t="2270" r="1864" b="2157"/>
            <a:stretch>
              <a:fillRect/>
            </a:stretch>
          </p:blipFill>
          <p:spPr>
            <a:xfrm>
              <a:off x="0" y="0"/>
              <a:ext cx="9594081" cy="12368065"/>
            </a:xfrm>
            <a:prstGeom prst="rect">
              <a:avLst/>
            </a:prstGeom>
            <a:ln w="12700" cap="flat">
              <a:noFill/>
              <a:miter lim="400000"/>
            </a:ln>
            <a:effectLst/>
          </p:spPr>
        </p:pic>
      </p:grpSp>
    </p:spTree>
    <p:extLst>
      <p:ext uri="{BB962C8B-B14F-4D97-AF65-F5344CB8AC3E}">
        <p14:creationId xmlns:p14="http://schemas.microsoft.com/office/powerpoint/2010/main" val="2449116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Shape 573">
            <a:extLst>
              <a:ext uri="{FF2B5EF4-FFF2-40B4-BE49-F238E27FC236}">
                <a16:creationId xmlns:a16="http://schemas.microsoft.com/office/drawing/2014/main" id="{68C09D99-4A18-40FD-AD20-5B72C057EE0A}"/>
              </a:ext>
            </a:extLst>
          </p:cNvPr>
          <p:cNvSpPr/>
          <p:nvPr/>
        </p:nvSpPr>
        <p:spPr>
          <a:xfrm>
            <a:off x="4935" y="3069927"/>
            <a:ext cx="9139066" cy="718145"/>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defRPr sz="10000" cap="all" spc="999">
                <a:latin typeface="Filson Soft Bold"/>
                <a:ea typeface="Filson Soft Bold"/>
                <a:cs typeface="Filson Soft Bold"/>
                <a:sym typeface="Filson Soft Bold"/>
              </a:defRPr>
            </a:lvl1pPr>
          </a:lstStyle>
          <a:p>
            <a:pPr marL="0" marR="0" lvl="0" indent="0" algn="ctr" defTabSz="825500" eaLnBrk="1" fontAlgn="auto" latinLnBrk="0" hangingPunct="0">
              <a:lnSpc>
                <a:spcPct val="100000"/>
              </a:lnSpc>
              <a:spcBef>
                <a:spcPts val="0"/>
              </a:spcBef>
              <a:spcAft>
                <a:spcPts val="0"/>
              </a:spcAft>
              <a:buClrTx/>
              <a:buSzTx/>
              <a:buFontTx/>
              <a:buNone/>
              <a:tabLst/>
              <a:defRPr/>
            </a:pPr>
            <a:endParaRPr kumimoji="0" sz="4000" b="0" i="0" u="none" strike="noStrike" kern="0" cap="all" spc="999" normalizeH="0" baseline="0" noProof="0" dirty="0">
              <a:ln>
                <a:noFill/>
              </a:ln>
              <a:solidFill>
                <a:srgbClr val="FFFFFF"/>
              </a:solidFill>
              <a:effectLst/>
              <a:uLnTx/>
              <a:uFillTx/>
              <a:latin typeface="Filson Soft Bold"/>
              <a:sym typeface="Filson Soft Bold"/>
            </a:endParaRPr>
          </a:p>
        </p:txBody>
      </p:sp>
      <p:pic>
        <p:nvPicPr>
          <p:cNvPr id="3" name="Picture 2">
            <a:extLst>
              <a:ext uri="{FF2B5EF4-FFF2-40B4-BE49-F238E27FC236}">
                <a16:creationId xmlns:a16="http://schemas.microsoft.com/office/drawing/2014/main" id="{0CBDC78A-89A3-4D0F-BEA1-79D0C26696A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56" r="5556"/>
          <a:stretch/>
        </p:blipFill>
        <p:spPr>
          <a:xfrm>
            <a:off x="0" y="0"/>
            <a:ext cx="9144000" cy="6858000"/>
          </a:xfrm>
          <a:prstGeom prst="rect">
            <a:avLst/>
          </a:prstGeom>
        </p:spPr>
      </p:pic>
      <p:sp>
        <p:nvSpPr>
          <p:cNvPr id="17" name="Rectangle 16">
            <a:extLst>
              <a:ext uri="{FF2B5EF4-FFF2-40B4-BE49-F238E27FC236}">
                <a16:creationId xmlns:a16="http://schemas.microsoft.com/office/drawing/2014/main" id="{71E3CB2F-57FC-41A3-9F8B-3A512C5A9572}"/>
              </a:ext>
            </a:extLst>
          </p:cNvPr>
          <p:cNvSpPr/>
          <p:nvPr/>
        </p:nvSpPr>
        <p:spPr>
          <a:xfrm>
            <a:off x="452124" y="228600"/>
            <a:ext cx="4424676" cy="609600"/>
          </a:xfrm>
          <a:prstGeom prst="rect">
            <a:avLst/>
          </a:prstGeom>
          <a:solidFill>
            <a:srgbClr val="10253F">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Rockwell" pitchFamily="18" charset="0"/>
            </a:endParaRPr>
          </a:p>
        </p:txBody>
      </p:sp>
      <p:sp>
        <p:nvSpPr>
          <p:cNvPr id="18" name="TextBox 17">
            <a:extLst>
              <a:ext uri="{FF2B5EF4-FFF2-40B4-BE49-F238E27FC236}">
                <a16:creationId xmlns:a16="http://schemas.microsoft.com/office/drawing/2014/main" id="{01DBDFD0-35EC-48E8-B6C2-BBBBD497D55D}"/>
              </a:ext>
            </a:extLst>
          </p:cNvPr>
          <p:cNvSpPr txBox="1"/>
          <p:nvPr/>
        </p:nvSpPr>
        <p:spPr>
          <a:xfrm>
            <a:off x="452127" y="304803"/>
            <a:ext cx="3560975" cy="461665"/>
          </a:xfrm>
          <a:prstGeom prst="rect">
            <a:avLst/>
          </a:prstGeom>
          <a:noFill/>
        </p:spPr>
        <p:txBody>
          <a:bodyPr wrap="none" rtlCol="0">
            <a:spAutoFit/>
          </a:bodyPr>
          <a:lstStyle/>
          <a:p>
            <a:r>
              <a:rPr lang="en-US" sz="2400" b="1" dirty="0">
                <a:solidFill>
                  <a:schemeClr val="bg1"/>
                </a:solidFill>
                <a:effectLst>
                  <a:outerShdw blurRad="38100" dist="38100" dir="2700000" algn="tl">
                    <a:srgbClr val="000000">
                      <a:alpha val="43137"/>
                    </a:srgbClr>
                  </a:outerShdw>
                </a:effectLst>
                <a:latin typeface="Rockwell" pitchFamily="18" charset="0"/>
              </a:rPr>
              <a:t>How We Made The List</a:t>
            </a:r>
          </a:p>
        </p:txBody>
      </p:sp>
      <p:sp>
        <p:nvSpPr>
          <p:cNvPr id="19" name="Rectangle 18">
            <a:extLst>
              <a:ext uri="{FF2B5EF4-FFF2-40B4-BE49-F238E27FC236}">
                <a16:creationId xmlns:a16="http://schemas.microsoft.com/office/drawing/2014/main" id="{AFAE8D54-BC50-498F-A1D2-62C3A5C96926}"/>
              </a:ext>
            </a:extLst>
          </p:cNvPr>
          <p:cNvSpPr/>
          <p:nvPr/>
        </p:nvSpPr>
        <p:spPr>
          <a:xfrm>
            <a:off x="452124" y="1066800"/>
            <a:ext cx="3429000" cy="762000"/>
          </a:xfrm>
          <a:prstGeom prst="rect">
            <a:avLst/>
          </a:prstGeom>
          <a:solidFill>
            <a:srgbClr val="606637">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latin typeface="Rockwell" pitchFamily="18" charset="0"/>
              </a:rPr>
              <a:t>Engaged partners with expertise</a:t>
            </a:r>
          </a:p>
        </p:txBody>
      </p:sp>
      <p:sp>
        <p:nvSpPr>
          <p:cNvPr id="20" name="Rectangle 19">
            <a:extLst>
              <a:ext uri="{FF2B5EF4-FFF2-40B4-BE49-F238E27FC236}">
                <a16:creationId xmlns:a16="http://schemas.microsoft.com/office/drawing/2014/main" id="{1CED7AE1-AF46-441D-A121-42C42F83B96F}"/>
              </a:ext>
            </a:extLst>
          </p:cNvPr>
          <p:cNvSpPr/>
          <p:nvPr/>
        </p:nvSpPr>
        <p:spPr>
          <a:xfrm>
            <a:off x="452124" y="1981200"/>
            <a:ext cx="3429000" cy="762000"/>
          </a:xfrm>
          <a:prstGeom prst="rect">
            <a:avLst/>
          </a:prstGeom>
          <a:solidFill>
            <a:srgbClr val="606637">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latin typeface="Rockwell" pitchFamily="18" charset="0"/>
              </a:rPr>
              <a:t>Spectrum of experiences</a:t>
            </a:r>
          </a:p>
        </p:txBody>
      </p:sp>
      <p:sp>
        <p:nvSpPr>
          <p:cNvPr id="22" name="Rectangle 21">
            <a:extLst>
              <a:ext uri="{FF2B5EF4-FFF2-40B4-BE49-F238E27FC236}">
                <a16:creationId xmlns:a16="http://schemas.microsoft.com/office/drawing/2014/main" id="{3E3361B8-40F7-4557-A6A3-1303A84F5CDA}"/>
              </a:ext>
            </a:extLst>
          </p:cNvPr>
          <p:cNvSpPr/>
          <p:nvPr/>
        </p:nvSpPr>
        <p:spPr>
          <a:xfrm>
            <a:off x="5791201" y="6476835"/>
            <a:ext cx="3240656" cy="245698"/>
          </a:xfrm>
          <a:prstGeom prst="rect">
            <a:avLst/>
          </a:prstGeom>
          <a:solidFill>
            <a:srgbClr val="606637">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200" dirty="0">
                <a:latin typeface="Rockwell" pitchFamily="18" charset="0"/>
              </a:rPr>
              <a:t>Reynolds Park, </a:t>
            </a:r>
            <a:r>
              <a:rPr lang="en-US" sz="1200" dirty="0" err="1">
                <a:latin typeface="Rockwell" pitchFamily="18" charset="0"/>
              </a:rPr>
              <a:t>Swink</a:t>
            </a:r>
            <a:endParaRPr lang="en-US" sz="1200" dirty="0">
              <a:latin typeface="Rockwell" pitchFamily="18" charset="0"/>
            </a:endParaRPr>
          </a:p>
        </p:txBody>
      </p:sp>
      <p:sp>
        <p:nvSpPr>
          <p:cNvPr id="23" name="Rectangle 22">
            <a:extLst>
              <a:ext uri="{FF2B5EF4-FFF2-40B4-BE49-F238E27FC236}">
                <a16:creationId xmlns:a16="http://schemas.microsoft.com/office/drawing/2014/main" id="{F3BD4C3E-4695-445F-ADD8-7441C8905A40}"/>
              </a:ext>
            </a:extLst>
          </p:cNvPr>
          <p:cNvSpPr/>
          <p:nvPr/>
        </p:nvSpPr>
        <p:spPr>
          <a:xfrm>
            <a:off x="452124" y="2877550"/>
            <a:ext cx="3429000" cy="762000"/>
          </a:xfrm>
          <a:prstGeom prst="rect">
            <a:avLst/>
          </a:prstGeom>
          <a:solidFill>
            <a:srgbClr val="606637">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latin typeface="Rockwell" pitchFamily="18" charset="0"/>
              </a:rPr>
              <a:t>Mostly free activities</a:t>
            </a:r>
          </a:p>
        </p:txBody>
      </p:sp>
    </p:spTree>
    <p:extLst>
      <p:ext uri="{BB962C8B-B14F-4D97-AF65-F5344CB8AC3E}">
        <p14:creationId xmlns:p14="http://schemas.microsoft.com/office/powerpoint/2010/main" val="26001306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Shape 573">
            <a:extLst>
              <a:ext uri="{FF2B5EF4-FFF2-40B4-BE49-F238E27FC236}">
                <a16:creationId xmlns:a16="http://schemas.microsoft.com/office/drawing/2014/main" id="{68C09D99-4A18-40FD-AD20-5B72C057EE0A}"/>
              </a:ext>
            </a:extLst>
          </p:cNvPr>
          <p:cNvSpPr/>
          <p:nvPr/>
        </p:nvSpPr>
        <p:spPr>
          <a:xfrm>
            <a:off x="4935" y="3069927"/>
            <a:ext cx="9139066" cy="718145"/>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defRPr sz="10000" cap="all" spc="999">
                <a:latin typeface="Filson Soft Bold"/>
                <a:ea typeface="Filson Soft Bold"/>
                <a:cs typeface="Filson Soft Bold"/>
                <a:sym typeface="Filson Soft Bold"/>
              </a:defRPr>
            </a:lvl1pPr>
          </a:lstStyle>
          <a:p>
            <a:pPr marL="0" marR="0" lvl="0" indent="0" algn="ctr" defTabSz="825500" eaLnBrk="1" fontAlgn="auto" latinLnBrk="0" hangingPunct="0">
              <a:lnSpc>
                <a:spcPct val="100000"/>
              </a:lnSpc>
              <a:spcBef>
                <a:spcPts val="0"/>
              </a:spcBef>
              <a:spcAft>
                <a:spcPts val="0"/>
              </a:spcAft>
              <a:buClrTx/>
              <a:buSzTx/>
              <a:buFontTx/>
              <a:buNone/>
              <a:tabLst/>
              <a:defRPr/>
            </a:pPr>
            <a:endParaRPr kumimoji="0" sz="4000" b="0" i="0" u="none" strike="noStrike" kern="0" cap="all" spc="999" normalizeH="0" baseline="0" noProof="0" dirty="0">
              <a:ln>
                <a:noFill/>
              </a:ln>
              <a:solidFill>
                <a:srgbClr val="FFFFFF"/>
              </a:solidFill>
              <a:effectLst/>
              <a:uLnTx/>
              <a:uFillTx/>
              <a:latin typeface="Filson Soft Bold"/>
              <a:sym typeface="Filson Soft Bold"/>
            </a:endParaRPr>
          </a:p>
        </p:txBody>
      </p:sp>
      <p:sp>
        <p:nvSpPr>
          <p:cNvPr id="17" name="Rectangle 16">
            <a:extLst>
              <a:ext uri="{FF2B5EF4-FFF2-40B4-BE49-F238E27FC236}">
                <a16:creationId xmlns:a16="http://schemas.microsoft.com/office/drawing/2014/main" id="{71E3CB2F-57FC-41A3-9F8B-3A512C5A9572}"/>
              </a:ext>
            </a:extLst>
          </p:cNvPr>
          <p:cNvSpPr/>
          <p:nvPr/>
        </p:nvSpPr>
        <p:spPr>
          <a:xfrm>
            <a:off x="452124" y="228600"/>
            <a:ext cx="4424676" cy="609600"/>
          </a:xfrm>
          <a:prstGeom prst="rect">
            <a:avLst/>
          </a:prstGeom>
          <a:solidFill>
            <a:srgbClr val="10253F">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Rockwell" pitchFamily="18" charset="0"/>
            </a:endParaRPr>
          </a:p>
        </p:txBody>
      </p:sp>
      <p:sp>
        <p:nvSpPr>
          <p:cNvPr id="18" name="TextBox 17">
            <a:extLst>
              <a:ext uri="{FF2B5EF4-FFF2-40B4-BE49-F238E27FC236}">
                <a16:creationId xmlns:a16="http://schemas.microsoft.com/office/drawing/2014/main" id="{01DBDFD0-35EC-48E8-B6C2-BBBBD497D55D}"/>
              </a:ext>
            </a:extLst>
          </p:cNvPr>
          <p:cNvSpPr txBox="1"/>
          <p:nvPr/>
        </p:nvSpPr>
        <p:spPr>
          <a:xfrm>
            <a:off x="452127" y="304803"/>
            <a:ext cx="3669531" cy="461665"/>
          </a:xfrm>
          <a:prstGeom prst="rect">
            <a:avLst/>
          </a:prstGeom>
          <a:noFill/>
        </p:spPr>
        <p:txBody>
          <a:bodyPr wrap="none" rtlCol="0">
            <a:spAutoFit/>
          </a:bodyPr>
          <a:lstStyle/>
          <a:p>
            <a:r>
              <a:rPr lang="en-US" sz="2400" b="1" dirty="0">
                <a:solidFill>
                  <a:schemeClr val="bg1"/>
                </a:solidFill>
                <a:effectLst>
                  <a:outerShdw blurRad="38100" dist="38100" dir="2700000" algn="tl">
                    <a:srgbClr val="000000">
                      <a:alpha val="43137"/>
                    </a:srgbClr>
                  </a:outerShdw>
                </a:effectLst>
                <a:latin typeface="Rockwell" pitchFamily="18" charset="0"/>
              </a:rPr>
              <a:t>Where We Sent The List</a:t>
            </a:r>
          </a:p>
        </p:txBody>
      </p:sp>
      <p:sp>
        <p:nvSpPr>
          <p:cNvPr id="19" name="Rectangle 18">
            <a:extLst>
              <a:ext uri="{FF2B5EF4-FFF2-40B4-BE49-F238E27FC236}">
                <a16:creationId xmlns:a16="http://schemas.microsoft.com/office/drawing/2014/main" id="{AFAE8D54-BC50-498F-A1D2-62C3A5C96926}"/>
              </a:ext>
            </a:extLst>
          </p:cNvPr>
          <p:cNvSpPr/>
          <p:nvPr/>
        </p:nvSpPr>
        <p:spPr>
          <a:xfrm>
            <a:off x="452124" y="1066800"/>
            <a:ext cx="3429000" cy="762000"/>
          </a:xfrm>
          <a:prstGeom prst="rect">
            <a:avLst/>
          </a:prstGeom>
          <a:solidFill>
            <a:srgbClr val="606637">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latin typeface="Rockwell" pitchFamily="18" charset="0"/>
              </a:rPr>
              <a:t>State library system</a:t>
            </a:r>
          </a:p>
        </p:txBody>
      </p:sp>
      <p:sp>
        <p:nvSpPr>
          <p:cNvPr id="20" name="Rectangle 19">
            <a:extLst>
              <a:ext uri="{FF2B5EF4-FFF2-40B4-BE49-F238E27FC236}">
                <a16:creationId xmlns:a16="http://schemas.microsoft.com/office/drawing/2014/main" id="{1CED7AE1-AF46-441D-A121-42C42F83B96F}"/>
              </a:ext>
            </a:extLst>
          </p:cNvPr>
          <p:cNvSpPr/>
          <p:nvPr/>
        </p:nvSpPr>
        <p:spPr>
          <a:xfrm>
            <a:off x="452124" y="1981200"/>
            <a:ext cx="3429000" cy="762000"/>
          </a:xfrm>
          <a:prstGeom prst="rect">
            <a:avLst/>
          </a:prstGeom>
          <a:solidFill>
            <a:srgbClr val="606637">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latin typeface="Rockwell" pitchFamily="18" charset="0"/>
              </a:rPr>
              <a:t>Inspire coalitions</a:t>
            </a:r>
          </a:p>
        </p:txBody>
      </p:sp>
      <p:sp>
        <p:nvSpPr>
          <p:cNvPr id="22" name="Rectangle 21">
            <a:extLst>
              <a:ext uri="{FF2B5EF4-FFF2-40B4-BE49-F238E27FC236}">
                <a16:creationId xmlns:a16="http://schemas.microsoft.com/office/drawing/2014/main" id="{3E3361B8-40F7-4557-A6A3-1303A84F5CDA}"/>
              </a:ext>
            </a:extLst>
          </p:cNvPr>
          <p:cNvSpPr/>
          <p:nvPr/>
        </p:nvSpPr>
        <p:spPr>
          <a:xfrm>
            <a:off x="5791201" y="6476835"/>
            <a:ext cx="3240656" cy="245698"/>
          </a:xfrm>
          <a:prstGeom prst="rect">
            <a:avLst/>
          </a:prstGeom>
          <a:solidFill>
            <a:srgbClr val="606637">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200" dirty="0">
                <a:latin typeface="Rockwell" pitchFamily="18" charset="0"/>
              </a:rPr>
              <a:t>Reynolds Park, </a:t>
            </a:r>
            <a:r>
              <a:rPr lang="en-US" sz="1200" dirty="0" err="1">
                <a:latin typeface="Rockwell" pitchFamily="18" charset="0"/>
              </a:rPr>
              <a:t>Swink</a:t>
            </a:r>
            <a:endParaRPr lang="en-US" sz="1200" dirty="0">
              <a:latin typeface="Rockwell" pitchFamily="18" charset="0"/>
            </a:endParaRPr>
          </a:p>
        </p:txBody>
      </p:sp>
      <p:sp>
        <p:nvSpPr>
          <p:cNvPr id="23" name="Rectangle 22">
            <a:extLst>
              <a:ext uri="{FF2B5EF4-FFF2-40B4-BE49-F238E27FC236}">
                <a16:creationId xmlns:a16="http://schemas.microsoft.com/office/drawing/2014/main" id="{F3BD4C3E-4695-445F-ADD8-7441C8905A40}"/>
              </a:ext>
            </a:extLst>
          </p:cNvPr>
          <p:cNvSpPr/>
          <p:nvPr/>
        </p:nvSpPr>
        <p:spPr>
          <a:xfrm>
            <a:off x="452124" y="2877550"/>
            <a:ext cx="3429000" cy="762000"/>
          </a:xfrm>
          <a:prstGeom prst="rect">
            <a:avLst/>
          </a:prstGeom>
          <a:solidFill>
            <a:srgbClr val="606637">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latin typeface="Rockwell" pitchFamily="18" charset="0"/>
              </a:rPr>
              <a:t>State parks</a:t>
            </a:r>
          </a:p>
        </p:txBody>
      </p:sp>
      <p:pic>
        <p:nvPicPr>
          <p:cNvPr id="4" name="Picture 3">
            <a:extLst>
              <a:ext uri="{FF2B5EF4-FFF2-40B4-BE49-F238E27FC236}">
                <a16:creationId xmlns:a16="http://schemas.microsoft.com/office/drawing/2014/main" id="{F2C6E9A7-5480-4233-9C7A-D3CF2A402CF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07" r="5507"/>
          <a:stretch/>
        </p:blipFill>
        <p:spPr>
          <a:xfrm>
            <a:off x="0" y="0"/>
            <a:ext cx="9144002" cy="6857999"/>
          </a:xfrm>
          <a:prstGeom prst="rect">
            <a:avLst/>
          </a:prstGeom>
        </p:spPr>
      </p:pic>
      <p:sp>
        <p:nvSpPr>
          <p:cNvPr id="12" name="Rectangle 11">
            <a:extLst>
              <a:ext uri="{FF2B5EF4-FFF2-40B4-BE49-F238E27FC236}">
                <a16:creationId xmlns:a16="http://schemas.microsoft.com/office/drawing/2014/main" id="{82675ACF-0C18-4322-94DA-3349EFBE1AC2}"/>
              </a:ext>
            </a:extLst>
          </p:cNvPr>
          <p:cNvSpPr/>
          <p:nvPr/>
        </p:nvSpPr>
        <p:spPr>
          <a:xfrm>
            <a:off x="604524" y="381000"/>
            <a:ext cx="4424676" cy="609600"/>
          </a:xfrm>
          <a:prstGeom prst="rect">
            <a:avLst/>
          </a:prstGeom>
          <a:solidFill>
            <a:srgbClr val="10253F">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Rockwell" pitchFamily="18" charset="0"/>
            </a:endParaRPr>
          </a:p>
        </p:txBody>
      </p:sp>
      <p:sp>
        <p:nvSpPr>
          <p:cNvPr id="13" name="TextBox 12">
            <a:extLst>
              <a:ext uri="{FF2B5EF4-FFF2-40B4-BE49-F238E27FC236}">
                <a16:creationId xmlns:a16="http://schemas.microsoft.com/office/drawing/2014/main" id="{02AB717C-0323-4D4E-A287-0F471ED21DE5}"/>
              </a:ext>
            </a:extLst>
          </p:cNvPr>
          <p:cNvSpPr txBox="1"/>
          <p:nvPr/>
        </p:nvSpPr>
        <p:spPr>
          <a:xfrm>
            <a:off x="604527" y="457203"/>
            <a:ext cx="3669531" cy="461665"/>
          </a:xfrm>
          <a:prstGeom prst="rect">
            <a:avLst/>
          </a:prstGeom>
          <a:noFill/>
        </p:spPr>
        <p:txBody>
          <a:bodyPr wrap="none" rtlCol="0">
            <a:spAutoFit/>
          </a:bodyPr>
          <a:lstStyle/>
          <a:p>
            <a:r>
              <a:rPr lang="en-US" sz="2400" b="1" dirty="0">
                <a:solidFill>
                  <a:schemeClr val="bg1"/>
                </a:solidFill>
                <a:effectLst>
                  <a:outerShdw blurRad="38100" dist="38100" dir="2700000" algn="tl">
                    <a:srgbClr val="000000">
                      <a:alpha val="43137"/>
                    </a:srgbClr>
                  </a:outerShdw>
                </a:effectLst>
                <a:latin typeface="Rockwell" pitchFamily="18" charset="0"/>
              </a:rPr>
              <a:t>Where We Sent The List</a:t>
            </a:r>
          </a:p>
        </p:txBody>
      </p:sp>
      <p:sp>
        <p:nvSpPr>
          <p:cNvPr id="14" name="Rectangle 13">
            <a:extLst>
              <a:ext uri="{FF2B5EF4-FFF2-40B4-BE49-F238E27FC236}">
                <a16:creationId xmlns:a16="http://schemas.microsoft.com/office/drawing/2014/main" id="{E0F3BA4C-AC15-4692-B458-50917827E663}"/>
              </a:ext>
            </a:extLst>
          </p:cNvPr>
          <p:cNvSpPr/>
          <p:nvPr/>
        </p:nvSpPr>
        <p:spPr>
          <a:xfrm>
            <a:off x="604524" y="1219200"/>
            <a:ext cx="3429000" cy="762000"/>
          </a:xfrm>
          <a:prstGeom prst="rect">
            <a:avLst/>
          </a:prstGeom>
          <a:solidFill>
            <a:srgbClr val="606637">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latin typeface="Rockwell" pitchFamily="18" charset="0"/>
              </a:rPr>
              <a:t>State library system</a:t>
            </a:r>
          </a:p>
        </p:txBody>
      </p:sp>
      <p:sp>
        <p:nvSpPr>
          <p:cNvPr id="15" name="Rectangle 14">
            <a:extLst>
              <a:ext uri="{FF2B5EF4-FFF2-40B4-BE49-F238E27FC236}">
                <a16:creationId xmlns:a16="http://schemas.microsoft.com/office/drawing/2014/main" id="{25582200-4C98-4DCD-9B09-67329974509F}"/>
              </a:ext>
            </a:extLst>
          </p:cNvPr>
          <p:cNvSpPr/>
          <p:nvPr/>
        </p:nvSpPr>
        <p:spPr>
          <a:xfrm>
            <a:off x="604524" y="2133600"/>
            <a:ext cx="3429000" cy="762000"/>
          </a:xfrm>
          <a:prstGeom prst="rect">
            <a:avLst/>
          </a:prstGeom>
          <a:solidFill>
            <a:srgbClr val="606637">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latin typeface="Rockwell" pitchFamily="18" charset="0"/>
              </a:rPr>
              <a:t>Schools</a:t>
            </a:r>
          </a:p>
        </p:txBody>
      </p:sp>
      <p:sp>
        <p:nvSpPr>
          <p:cNvPr id="21" name="Rectangle 20">
            <a:extLst>
              <a:ext uri="{FF2B5EF4-FFF2-40B4-BE49-F238E27FC236}">
                <a16:creationId xmlns:a16="http://schemas.microsoft.com/office/drawing/2014/main" id="{9A113EA2-2031-4362-937A-036F74071B66}"/>
              </a:ext>
            </a:extLst>
          </p:cNvPr>
          <p:cNvSpPr/>
          <p:nvPr/>
        </p:nvSpPr>
        <p:spPr>
          <a:xfrm>
            <a:off x="604524" y="3029950"/>
            <a:ext cx="3429000" cy="762000"/>
          </a:xfrm>
          <a:prstGeom prst="rect">
            <a:avLst/>
          </a:prstGeom>
          <a:solidFill>
            <a:srgbClr val="606637">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latin typeface="Rockwell" pitchFamily="18" charset="0"/>
              </a:rPr>
              <a:t>State parks</a:t>
            </a:r>
          </a:p>
        </p:txBody>
      </p:sp>
    </p:spTree>
    <p:extLst>
      <p:ext uri="{BB962C8B-B14F-4D97-AF65-F5344CB8AC3E}">
        <p14:creationId xmlns:p14="http://schemas.microsoft.com/office/powerpoint/2010/main" val="39202765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136589F-E187-4180-AF21-F1FD73A71EA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569" r="5840"/>
          <a:stretch/>
        </p:blipFill>
        <p:spPr>
          <a:xfrm>
            <a:off x="0" y="-25400"/>
            <a:ext cx="9144000" cy="6959600"/>
          </a:xfrm>
          <a:prstGeom prst="rect">
            <a:avLst/>
          </a:prstGeom>
        </p:spPr>
      </p:pic>
      <p:pic>
        <p:nvPicPr>
          <p:cNvPr id="13" name="Picture 12">
            <a:extLst>
              <a:ext uri="{FF2B5EF4-FFF2-40B4-BE49-F238E27FC236}">
                <a16:creationId xmlns:a16="http://schemas.microsoft.com/office/drawing/2014/main" id="{CCF11CA1-58ED-46BB-A6EC-95B5868F85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6953" y="395386"/>
            <a:ext cx="5498412" cy="1498412"/>
          </a:xfrm>
          <a:prstGeom prst="rect">
            <a:avLst/>
          </a:prstGeom>
          <a:effectLst>
            <a:outerShdw blurRad="50800" dist="38100" dir="2700000" algn="tl" rotWithShape="0">
              <a:schemeClr val="bg1">
                <a:lumMod val="50000"/>
                <a:alpha val="40000"/>
              </a:schemeClr>
            </a:outerShdw>
          </a:effectLst>
        </p:spPr>
      </p:pic>
      <p:sp>
        <p:nvSpPr>
          <p:cNvPr id="14" name="Rectangle 13">
            <a:extLst>
              <a:ext uri="{FF2B5EF4-FFF2-40B4-BE49-F238E27FC236}">
                <a16:creationId xmlns:a16="http://schemas.microsoft.com/office/drawing/2014/main" id="{BFB60B31-5F9E-4807-935B-A93F238BD58D}"/>
              </a:ext>
            </a:extLst>
          </p:cNvPr>
          <p:cNvSpPr/>
          <p:nvPr/>
        </p:nvSpPr>
        <p:spPr>
          <a:xfrm>
            <a:off x="396953" y="2819400"/>
            <a:ext cx="3505200" cy="2057400"/>
          </a:xfrm>
          <a:prstGeom prst="rect">
            <a:avLst/>
          </a:prstGeom>
          <a:solidFill>
            <a:srgbClr val="606637">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sz="2400" kern="1200">
                <a:solidFill>
                  <a:schemeClr val="lt1"/>
                </a:solidFill>
                <a:latin typeface="+mn-lt"/>
                <a:ea typeface="+mn-ea"/>
                <a:cs typeface="+mn-cs"/>
              </a:defRPr>
            </a:lvl1pPr>
            <a:lvl2pPr marL="457200" algn="l" rtl="0" fontAlgn="base">
              <a:spcBef>
                <a:spcPct val="0"/>
              </a:spcBef>
              <a:spcAft>
                <a:spcPct val="0"/>
              </a:spcAft>
              <a:defRPr sz="2400" kern="1200">
                <a:solidFill>
                  <a:schemeClr val="lt1"/>
                </a:solidFill>
                <a:latin typeface="+mn-lt"/>
                <a:ea typeface="+mn-ea"/>
                <a:cs typeface="+mn-cs"/>
              </a:defRPr>
            </a:lvl2pPr>
            <a:lvl3pPr marL="914400" algn="l" rtl="0" fontAlgn="base">
              <a:spcBef>
                <a:spcPct val="0"/>
              </a:spcBef>
              <a:spcAft>
                <a:spcPct val="0"/>
              </a:spcAft>
              <a:defRPr sz="2400" kern="1200">
                <a:solidFill>
                  <a:schemeClr val="lt1"/>
                </a:solidFill>
                <a:latin typeface="+mn-lt"/>
                <a:ea typeface="+mn-ea"/>
                <a:cs typeface="+mn-cs"/>
              </a:defRPr>
            </a:lvl3pPr>
            <a:lvl4pPr marL="1371600" algn="l" rtl="0" fontAlgn="base">
              <a:spcBef>
                <a:spcPct val="0"/>
              </a:spcBef>
              <a:spcAft>
                <a:spcPct val="0"/>
              </a:spcAft>
              <a:defRPr sz="2400" kern="1200">
                <a:solidFill>
                  <a:schemeClr val="lt1"/>
                </a:solidFill>
                <a:latin typeface="+mn-lt"/>
                <a:ea typeface="+mn-ea"/>
                <a:cs typeface="+mn-cs"/>
              </a:defRPr>
            </a:lvl4pPr>
            <a:lvl5pPr marL="1828800" algn="l"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r"/>
            <a:endParaRPr lang="en-US" sz="2000">
              <a:latin typeface="Rockwell" pitchFamily="18" charset="0"/>
            </a:endParaRPr>
          </a:p>
        </p:txBody>
      </p:sp>
      <p:sp>
        <p:nvSpPr>
          <p:cNvPr id="15" name="TextBox 8">
            <a:extLst>
              <a:ext uri="{FF2B5EF4-FFF2-40B4-BE49-F238E27FC236}">
                <a16:creationId xmlns:a16="http://schemas.microsoft.com/office/drawing/2014/main" id="{8D7922E1-1C59-4BCF-8DD8-CC6A25BE98D2}"/>
              </a:ext>
            </a:extLst>
          </p:cNvPr>
          <p:cNvSpPr txBox="1"/>
          <p:nvPr/>
        </p:nvSpPr>
        <p:spPr>
          <a:xfrm>
            <a:off x="701756" y="2971803"/>
            <a:ext cx="1924629" cy="1631216"/>
          </a:xfrm>
          <a:prstGeom prst="rect">
            <a:avLst/>
          </a:prstGeom>
          <a:noFill/>
        </p:spPr>
        <p:txBody>
          <a:bodyPr wrap="none" rtlCol="0">
            <a:spAutoFit/>
          </a:bodyPr>
          <a:lstStyle>
            <a:defPPr>
              <a:defRPr lang="en-US"/>
            </a:defPPr>
            <a:lvl1pPr algn="l" rtl="0" fontAlgn="base">
              <a:spcBef>
                <a:spcPct val="0"/>
              </a:spcBef>
              <a:spcAft>
                <a:spcPct val="0"/>
              </a:spcAft>
              <a:defRPr sz="2400" kern="1200">
                <a:solidFill>
                  <a:schemeClr val="tx1"/>
                </a:solidFill>
                <a:latin typeface="Times New Roman" pitchFamily="18" charset="0"/>
                <a:ea typeface="+mn-ea"/>
                <a:cs typeface="Arial" charset="0"/>
              </a:defRPr>
            </a:lvl1pPr>
            <a:lvl2pPr marL="457200" algn="l" rtl="0" fontAlgn="base">
              <a:spcBef>
                <a:spcPct val="0"/>
              </a:spcBef>
              <a:spcAft>
                <a:spcPct val="0"/>
              </a:spcAft>
              <a:defRPr sz="2400" kern="1200">
                <a:solidFill>
                  <a:schemeClr val="tx1"/>
                </a:solidFill>
                <a:latin typeface="Times New Roman" pitchFamily="18" charset="0"/>
                <a:ea typeface="+mn-ea"/>
                <a:cs typeface="Arial" charset="0"/>
              </a:defRPr>
            </a:lvl2pPr>
            <a:lvl3pPr marL="914400" algn="l" rtl="0" fontAlgn="base">
              <a:spcBef>
                <a:spcPct val="0"/>
              </a:spcBef>
              <a:spcAft>
                <a:spcPct val="0"/>
              </a:spcAft>
              <a:defRPr sz="2400" kern="1200">
                <a:solidFill>
                  <a:schemeClr val="tx1"/>
                </a:solidFill>
                <a:latin typeface="Times New Roman" pitchFamily="18" charset="0"/>
                <a:ea typeface="+mn-ea"/>
                <a:cs typeface="Arial" charset="0"/>
              </a:defRPr>
            </a:lvl3pPr>
            <a:lvl4pPr marL="1371600" algn="l" rtl="0" fontAlgn="base">
              <a:spcBef>
                <a:spcPct val="0"/>
              </a:spcBef>
              <a:spcAft>
                <a:spcPct val="0"/>
              </a:spcAft>
              <a:defRPr sz="2400" kern="1200">
                <a:solidFill>
                  <a:schemeClr val="tx1"/>
                </a:solidFill>
                <a:latin typeface="Times New Roman" pitchFamily="18" charset="0"/>
                <a:ea typeface="+mn-ea"/>
                <a:cs typeface="Arial" charset="0"/>
              </a:defRPr>
            </a:lvl4pPr>
            <a:lvl5pPr marL="1828800" algn="l" rtl="0" fontAlgn="base">
              <a:spcBef>
                <a:spcPct val="0"/>
              </a:spcBef>
              <a:spcAft>
                <a:spcPct val="0"/>
              </a:spcAft>
              <a:defRPr sz="2400" kern="1200">
                <a:solidFill>
                  <a:schemeClr val="tx1"/>
                </a:solidFill>
                <a:latin typeface="Times New Roman" pitchFamily="18" charset="0"/>
                <a:ea typeface="+mn-ea"/>
                <a:cs typeface="Arial" charset="0"/>
              </a:defRPr>
            </a:lvl5pPr>
            <a:lvl6pPr marL="2286000" algn="l" defTabSz="914400" rtl="0" eaLnBrk="1" latinLnBrk="0" hangingPunct="1">
              <a:defRPr sz="2400" kern="1200">
                <a:solidFill>
                  <a:schemeClr val="tx1"/>
                </a:solidFill>
                <a:latin typeface="Times New Roman" pitchFamily="18" charset="0"/>
                <a:ea typeface="+mn-ea"/>
                <a:cs typeface="Arial" charset="0"/>
              </a:defRPr>
            </a:lvl6pPr>
            <a:lvl7pPr marL="2743200" algn="l" defTabSz="914400" rtl="0" eaLnBrk="1" latinLnBrk="0" hangingPunct="1">
              <a:defRPr sz="2400" kern="1200">
                <a:solidFill>
                  <a:schemeClr val="tx1"/>
                </a:solidFill>
                <a:latin typeface="Times New Roman" pitchFamily="18" charset="0"/>
                <a:ea typeface="+mn-ea"/>
                <a:cs typeface="Arial" charset="0"/>
              </a:defRPr>
            </a:lvl7pPr>
            <a:lvl8pPr marL="3200400" algn="l" defTabSz="914400" rtl="0" eaLnBrk="1" latinLnBrk="0" hangingPunct="1">
              <a:defRPr sz="2400" kern="1200">
                <a:solidFill>
                  <a:schemeClr val="tx1"/>
                </a:solidFill>
                <a:latin typeface="Times New Roman" pitchFamily="18" charset="0"/>
                <a:ea typeface="+mn-ea"/>
                <a:cs typeface="Arial" charset="0"/>
              </a:defRPr>
            </a:lvl8pPr>
            <a:lvl9pPr marL="3657600" algn="l" defTabSz="914400" rtl="0" eaLnBrk="1" latinLnBrk="0" hangingPunct="1">
              <a:defRPr sz="2400" kern="1200">
                <a:solidFill>
                  <a:schemeClr val="tx1"/>
                </a:solidFill>
                <a:latin typeface="Times New Roman" pitchFamily="18" charset="0"/>
                <a:ea typeface="+mn-ea"/>
                <a:cs typeface="Arial" charset="0"/>
              </a:defRPr>
            </a:lvl9pPr>
          </a:lstStyle>
          <a:p>
            <a:r>
              <a:rPr lang="en-US" sz="2000" b="1" dirty="0">
                <a:solidFill>
                  <a:schemeClr val="bg1"/>
                </a:solidFill>
                <a:effectLst>
                  <a:outerShdw blurRad="38100" dist="38100" dir="2700000" algn="tl">
                    <a:srgbClr val="000000">
                      <a:alpha val="43137"/>
                    </a:srgbClr>
                  </a:outerShdw>
                </a:effectLst>
                <a:latin typeface="+mj-lt"/>
              </a:rPr>
              <a:t>www.GOCO.org</a:t>
            </a:r>
          </a:p>
          <a:p>
            <a:r>
              <a:rPr lang="en-US" sz="2000" b="1" dirty="0">
                <a:solidFill>
                  <a:schemeClr val="bg1"/>
                </a:solidFill>
                <a:effectLst>
                  <a:outerShdw blurRad="38100" dist="38100" dir="2700000" algn="tl">
                    <a:srgbClr val="000000">
                      <a:alpha val="43137"/>
                    </a:srgbClr>
                  </a:outerShdw>
                </a:effectLst>
                <a:latin typeface="+mj-lt"/>
              </a:rPr>
              <a:t>info@goco.org</a:t>
            </a:r>
          </a:p>
          <a:p>
            <a:r>
              <a:rPr lang="en-US" sz="2000" b="1" dirty="0">
                <a:solidFill>
                  <a:schemeClr val="bg1"/>
                </a:solidFill>
                <a:effectLst>
                  <a:outerShdw blurRad="38100" dist="38100" dir="2700000" algn="tl">
                    <a:srgbClr val="000000">
                      <a:alpha val="43137"/>
                    </a:srgbClr>
                  </a:outerShdw>
                </a:effectLst>
                <a:latin typeface="+mj-lt"/>
              </a:rPr>
              <a:t>303-226-4500</a:t>
            </a:r>
          </a:p>
          <a:p>
            <a:endParaRPr lang="en-US" sz="2000" b="1" dirty="0">
              <a:solidFill>
                <a:schemeClr val="bg1"/>
              </a:solidFill>
              <a:effectLst>
                <a:outerShdw blurRad="38100" dist="38100" dir="2700000" algn="tl">
                  <a:srgbClr val="000000">
                    <a:alpha val="43137"/>
                  </a:srgbClr>
                </a:outerShdw>
              </a:effectLst>
              <a:latin typeface="+mj-lt"/>
            </a:endParaRPr>
          </a:p>
          <a:p>
            <a:r>
              <a:rPr lang="en-US" sz="2000" b="1" dirty="0">
                <a:solidFill>
                  <a:schemeClr val="bg1"/>
                </a:solidFill>
                <a:effectLst>
                  <a:outerShdw blurRad="38100" dist="38100" dir="2700000" algn="tl">
                    <a:srgbClr val="000000">
                      <a:alpha val="43137"/>
                    </a:srgbClr>
                  </a:outerShdw>
                </a:effectLst>
                <a:latin typeface="+mj-lt"/>
              </a:rPr>
              <a:t> </a:t>
            </a:r>
            <a:endParaRPr lang="en-US" dirty="0">
              <a:solidFill>
                <a:schemeClr val="bg1"/>
              </a:solidFill>
              <a:effectLst>
                <a:outerShdw blurRad="38100" dist="38100" dir="2700000" algn="tl">
                  <a:srgbClr val="000000">
                    <a:alpha val="43137"/>
                  </a:srgbClr>
                </a:outerShdw>
              </a:effectLst>
              <a:latin typeface="Rockwell" pitchFamily="18" charset="0"/>
            </a:endParaRPr>
          </a:p>
        </p:txBody>
      </p:sp>
      <p:pic>
        <p:nvPicPr>
          <p:cNvPr id="16" name="Picture 15">
            <a:extLst>
              <a:ext uri="{FF2B5EF4-FFF2-40B4-BE49-F238E27FC236}">
                <a16:creationId xmlns:a16="http://schemas.microsoft.com/office/drawing/2014/main" id="{05D8C70F-B36F-47A4-9BFC-5717A061347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98022" y="4059983"/>
            <a:ext cx="664417" cy="664417"/>
          </a:xfrm>
          <a:prstGeom prst="rect">
            <a:avLst/>
          </a:prstGeom>
        </p:spPr>
      </p:pic>
      <p:pic>
        <p:nvPicPr>
          <p:cNvPr id="17" name="Picture 16">
            <a:extLst>
              <a:ext uri="{FF2B5EF4-FFF2-40B4-BE49-F238E27FC236}">
                <a16:creationId xmlns:a16="http://schemas.microsoft.com/office/drawing/2014/main" id="{B74A49F6-E389-4627-B20A-E9DB3994408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5553" y="4057607"/>
            <a:ext cx="1489170" cy="666793"/>
          </a:xfrm>
          <a:prstGeom prst="rect">
            <a:avLst/>
          </a:prstGeom>
        </p:spPr>
      </p:pic>
      <p:pic>
        <p:nvPicPr>
          <p:cNvPr id="18" name="Picture 17">
            <a:extLst>
              <a:ext uri="{FF2B5EF4-FFF2-40B4-BE49-F238E27FC236}">
                <a16:creationId xmlns:a16="http://schemas.microsoft.com/office/drawing/2014/main" id="{7E5FCB1D-6C10-4232-BAF5-B333403D087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81656" y="4133261"/>
            <a:ext cx="562540" cy="56254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T:\Communications\PHOTOS\SPECIAL INITIATIVES\River Corridor Site Visits 2012\Clear Creek  River Corridor Site Visit\IMG_0897.JPG"/>
          <p:cNvPicPr>
            <a:picLocks noChangeAspect="1" noChangeArrowheads="1"/>
          </p:cNvPicPr>
          <p:nvPr/>
        </p:nvPicPr>
        <p:blipFill>
          <a:blip r:embed="rId3" cstate="print"/>
          <a:srcRect l="7721" t="8088"/>
          <a:stretch>
            <a:fillRect/>
          </a:stretch>
        </p:blipFill>
        <p:spPr bwMode="auto">
          <a:xfrm>
            <a:off x="-36499" y="-20"/>
            <a:ext cx="9180499" cy="6858020"/>
          </a:xfrm>
          <a:prstGeom prst="rect">
            <a:avLst/>
          </a:prstGeom>
          <a:noFill/>
        </p:spPr>
      </p:pic>
      <p:sp>
        <p:nvSpPr>
          <p:cNvPr id="10" name="Rectangle 9"/>
          <p:cNvSpPr/>
          <p:nvPr/>
        </p:nvSpPr>
        <p:spPr>
          <a:xfrm>
            <a:off x="334966" y="548788"/>
            <a:ext cx="4337178" cy="609600"/>
          </a:xfrm>
          <a:prstGeom prst="rect">
            <a:avLst/>
          </a:prstGeom>
          <a:solidFill>
            <a:srgbClr val="10253F">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Rockwell" pitchFamily="18" charset="0"/>
            </a:endParaRPr>
          </a:p>
        </p:txBody>
      </p:sp>
      <p:sp>
        <p:nvSpPr>
          <p:cNvPr id="11" name="TextBox 10"/>
          <p:cNvSpPr txBox="1"/>
          <p:nvPr/>
        </p:nvSpPr>
        <p:spPr>
          <a:xfrm>
            <a:off x="411169" y="624363"/>
            <a:ext cx="2650341" cy="461665"/>
          </a:xfrm>
          <a:prstGeom prst="rect">
            <a:avLst/>
          </a:prstGeom>
          <a:noFill/>
        </p:spPr>
        <p:txBody>
          <a:bodyPr wrap="none" rtlCol="0">
            <a:spAutoFit/>
          </a:bodyPr>
          <a:lstStyle/>
          <a:p>
            <a:r>
              <a:rPr lang="en-US" sz="2400" b="1" dirty="0">
                <a:solidFill>
                  <a:schemeClr val="bg1"/>
                </a:solidFill>
                <a:effectLst>
                  <a:outerShdw blurRad="38100" dist="38100" dir="2700000" algn="tl">
                    <a:srgbClr val="000000">
                      <a:alpha val="43137"/>
                    </a:srgbClr>
                  </a:outerShdw>
                </a:effectLst>
                <a:latin typeface="Rockwell" pitchFamily="18" charset="0"/>
              </a:rPr>
              <a:t>GOCO’s History</a:t>
            </a:r>
          </a:p>
        </p:txBody>
      </p:sp>
      <p:sp>
        <p:nvSpPr>
          <p:cNvPr id="17" name="Rectangle 16"/>
          <p:cNvSpPr/>
          <p:nvPr/>
        </p:nvSpPr>
        <p:spPr>
          <a:xfrm>
            <a:off x="330955" y="2438400"/>
            <a:ext cx="3755481" cy="1156711"/>
          </a:xfrm>
          <a:prstGeom prst="rect">
            <a:avLst/>
          </a:prstGeom>
          <a:solidFill>
            <a:srgbClr val="606637">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latin typeface="Rockwell" pitchFamily="18" charset="0"/>
              </a:rPr>
              <a:t>17 member, independent board appointed by the governor</a:t>
            </a:r>
          </a:p>
        </p:txBody>
      </p:sp>
      <p:sp>
        <p:nvSpPr>
          <p:cNvPr id="18" name="Rectangle 17"/>
          <p:cNvSpPr/>
          <p:nvPr/>
        </p:nvSpPr>
        <p:spPr>
          <a:xfrm>
            <a:off x="359317" y="1545775"/>
            <a:ext cx="3755481" cy="740594"/>
          </a:xfrm>
          <a:prstGeom prst="rect">
            <a:avLst/>
          </a:prstGeom>
          <a:solidFill>
            <a:srgbClr val="606637">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latin typeface="Rockwell" pitchFamily="18" charset="0"/>
              </a:rPr>
              <a:t>Created in 1992 by a Constitutional Amendment</a:t>
            </a:r>
          </a:p>
        </p:txBody>
      </p:sp>
      <p:sp>
        <p:nvSpPr>
          <p:cNvPr id="8" name="Rectangle 7">
            <a:extLst>
              <a:ext uri="{FF2B5EF4-FFF2-40B4-BE49-F238E27FC236}">
                <a16:creationId xmlns:a16="http://schemas.microsoft.com/office/drawing/2014/main" id="{57820901-481A-4270-B73E-AC635FB17C96}"/>
              </a:ext>
            </a:extLst>
          </p:cNvPr>
          <p:cNvSpPr/>
          <p:nvPr/>
        </p:nvSpPr>
        <p:spPr>
          <a:xfrm>
            <a:off x="5791201" y="6476835"/>
            <a:ext cx="3240656" cy="245698"/>
          </a:xfrm>
          <a:prstGeom prst="rect">
            <a:avLst/>
          </a:prstGeom>
          <a:solidFill>
            <a:srgbClr val="606637">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200" dirty="0">
                <a:latin typeface="Rockwell" pitchFamily="18" charset="0"/>
              </a:rPr>
              <a:t>Clear Creek Canyon, Idaho Springs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DAEBECC-D596-4489-90AB-DE23A2B403EA}"/>
              </a:ext>
            </a:extLst>
          </p:cNvPr>
          <p:cNvPicPr>
            <a:picLocks noChangeAspect="1"/>
          </p:cNvPicPr>
          <p:nvPr/>
        </p:nvPicPr>
        <p:blipFill rotWithShape="1">
          <a:blip r:embed="rId3"/>
          <a:srcRect l="819" r="819"/>
          <a:stretch/>
        </p:blipFill>
        <p:spPr>
          <a:xfrm>
            <a:off x="0" y="-12056"/>
            <a:ext cx="9144000" cy="6882112"/>
          </a:xfrm>
          <a:prstGeom prst="rect">
            <a:avLst/>
          </a:prstGeom>
        </p:spPr>
      </p:pic>
      <p:sp>
        <p:nvSpPr>
          <p:cNvPr id="5" name="Rectangle 4">
            <a:extLst>
              <a:ext uri="{FF2B5EF4-FFF2-40B4-BE49-F238E27FC236}">
                <a16:creationId xmlns:a16="http://schemas.microsoft.com/office/drawing/2014/main" id="{8026E52C-5072-42C9-8149-01A624FFDD07}"/>
              </a:ext>
            </a:extLst>
          </p:cNvPr>
          <p:cNvSpPr/>
          <p:nvPr/>
        </p:nvSpPr>
        <p:spPr>
          <a:xfrm>
            <a:off x="5791200" y="6553200"/>
            <a:ext cx="3240656" cy="245698"/>
          </a:xfrm>
          <a:prstGeom prst="rect">
            <a:avLst/>
          </a:prstGeom>
          <a:solidFill>
            <a:srgbClr val="606637">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200" dirty="0">
                <a:latin typeface="Rockwell" pitchFamily="18" charset="0"/>
              </a:rPr>
              <a:t>Trinidad Lake State Park, Trinidad</a:t>
            </a:r>
          </a:p>
        </p:txBody>
      </p:sp>
    </p:spTree>
    <p:extLst>
      <p:ext uri="{BB962C8B-B14F-4D97-AF65-F5344CB8AC3E}">
        <p14:creationId xmlns:p14="http://schemas.microsoft.com/office/powerpoint/2010/main" val="11515479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3"/>
          <a:srcRect l="12278" r="12448" b="2206"/>
          <a:stretch/>
        </p:blipFill>
        <p:spPr>
          <a:xfrm>
            <a:off x="-1" y="0"/>
            <a:ext cx="9144001" cy="6986587"/>
          </a:xfrm>
          <a:prstGeom prst="rect">
            <a:avLst/>
          </a:prstGeom>
        </p:spPr>
      </p:pic>
      <p:sp>
        <p:nvSpPr>
          <p:cNvPr id="5" name="Rectangle 4"/>
          <p:cNvSpPr/>
          <p:nvPr/>
        </p:nvSpPr>
        <p:spPr>
          <a:xfrm>
            <a:off x="228600" y="228600"/>
            <a:ext cx="3581400" cy="609600"/>
          </a:xfrm>
          <a:prstGeom prst="rect">
            <a:avLst/>
          </a:prstGeom>
          <a:solidFill>
            <a:srgbClr val="10253F">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Rockwell" pitchFamily="18" charset="0"/>
            </a:endParaRPr>
          </a:p>
        </p:txBody>
      </p:sp>
      <p:sp>
        <p:nvSpPr>
          <p:cNvPr id="17" name="TextBox 16"/>
          <p:cNvSpPr txBox="1"/>
          <p:nvPr/>
        </p:nvSpPr>
        <p:spPr>
          <a:xfrm>
            <a:off x="228603" y="304803"/>
            <a:ext cx="3113481" cy="461665"/>
          </a:xfrm>
          <a:prstGeom prst="rect">
            <a:avLst/>
          </a:prstGeom>
          <a:noFill/>
        </p:spPr>
        <p:txBody>
          <a:bodyPr wrap="none" rtlCol="0">
            <a:spAutoFit/>
          </a:bodyPr>
          <a:lstStyle/>
          <a:p>
            <a:r>
              <a:rPr lang="en-US" sz="2400" b="1" dirty="0">
                <a:solidFill>
                  <a:schemeClr val="bg1"/>
                </a:solidFill>
                <a:effectLst>
                  <a:outerShdw blurRad="38100" dist="38100" dir="2700000" algn="tl">
                    <a:srgbClr val="000000">
                      <a:alpha val="43137"/>
                    </a:srgbClr>
                  </a:outerShdw>
                </a:effectLst>
                <a:latin typeface="Rockwell" pitchFamily="18" charset="0"/>
              </a:rPr>
              <a:t>Substantially Equal</a:t>
            </a:r>
          </a:p>
        </p:txBody>
      </p:sp>
      <p:sp>
        <p:nvSpPr>
          <p:cNvPr id="6" name="Rectangle 5">
            <a:extLst>
              <a:ext uri="{FF2B5EF4-FFF2-40B4-BE49-F238E27FC236}">
                <a16:creationId xmlns:a16="http://schemas.microsoft.com/office/drawing/2014/main" id="{A908F717-2293-4537-A4D7-A8C9AEF124F0}"/>
              </a:ext>
            </a:extLst>
          </p:cNvPr>
          <p:cNvSpPr/>
          <p:nvPr/>
        </p:nvSpPr>
        <p:spPr>
          <a:xfrm>
            <a:off x="5791201" y="6612302"/>
            <a:ext cx="3240656" cy="245698"/>
          </a:xfrm>
          <a:prstGeom prst="rect">
            <a:avLst/>
          </a:prstGeom>
          <a:solidFill>
            <a:srgbClr val="606637">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200" dirty="0" err="1">
                <a:latin typeface="Rockwell" pitchFamily="18" charset="0"/>
              </a:rPr>
              <a:t>Apishapa</a:t>
            </a:r>
            <a:r>
              <a:rPr lang="en-US" sz="1200" dirty="0">
                <a:latin typeface="Rockwell" pitchFamily="18" charset="0"/>
              </a:rPr>
              <a:t> Ranch, Otero County</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595B51A-C0FF-42F3-9DB9-A1E3D95AAC81}"/>
              </a:ext>
            </a:extLst>
          </p:cNvPr>
          <p:cNvPicPr>
            <a:picLocks noChangeAspect="1"/>
          </p:cNvPicPr>
          <p:nvPr/>
        </p:nvPicPr>
        <p:blipFill rotWithShape="1">
          <a:blip r:embed="rId3">
            <a:extLst>
              <a:ext uri="{28A0092B-C50C-407E-A947-70E740481C1C}">
                <a14:useLocalDpi xmlns:a14="http://schemas.microsoft.com/office/drawing/2010/main" val="0"/>
              </a:ext>
            </a:extLst>
          </a:blip>
          <a:srcRect r="11135"/>
          <a:stretch/>
        </p:blipFill>
        <p:spPr>
          <a:xfrm>
            <a:off x="0" y="1"/>
            <a:ext cx="9144000" cy="6858000"/>
          </a:xfrm>
          <a:prstGeom prst="rect">
            <a:avLst/>
          </a:prstGeom>
        </p:spPr>
      </p:pic>
      <p:sp>
        <p:nvSpPr>
          <p:cNvPr id="10" name="Rectangle 9"/>
          <p:cNvSpPr/>
          <p:nvPr/>
        </p:nvSpPr>
        <p:spPr>
          <a:xfrm>
            <a:off x="334966" y="548788"/>
            <a:ext cx="4337178" cy="609600"/>
          </a:xfrm>
          <a:prstGeom prst="rect">
            <a:avLst/>
          </a:prstGeom>
          <a:solidFill>
            <a:srgbClr val="10253F">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Rockwell" pitchFamily="18" charset="0"/>
            </a:endParaRPr>
          </a:p>
        </p:txBody>
      </p:sp>
      <p:sp>
        <p:nvSpPr>
          <p:cNvPr id="11" name="TextBox 10"/>
          <p:cNvSpPr txBox="1"/>
          <p:nvPr/>
        </p:nvSpPr>
        <p:spPr>
          <a:xfrm>
            <a:off x="411169" y="624363"/>
            <a:ext cx="3530325" cy="461665"/>
          </a:xfrm>
          <a:prstGeom prst="rect">
            <a:avLst/>
          </a:prstGeom>
          <a:noFill/>
        </p:spPr>
        <p:txBody>
          <a:bodyPr wrap="none" rtlCol="0">
            <a:spAutoFit/>
          </a:bodyPr>
          <a:lstStyle/>
          <a:p>
            <a:r>
              <a:rPr lang="en-US" sz="2400" b="1" dirty="0">
                <a:solidFill>
                  <a:schemeClr val="bg1"/>
                </a:solidFill>
                <a:effectLst>
                  <a:outerShdw blurRad="38100" dist="38100" dir="2700000" algn="tl">
                    <a:srgbClr val="000000">
                      <a:alpha val="43137"/>
                    </a:srgbClr>
                  </a:outerShdw>
                </a:effectLst>
                <a:latin typeface="Rockwell" pitchFamily="18" charset="0"/>
              </a:rPr>
              <a:t>How GOCO Is Funded</a:t>
            </a:r>
          </a:p>
        </p:txBody>
      </p:sp>
      <p:sp>
        <p:nvSpPr>
          <p:cNvPr id="14" name="Rectangle 13"/>
          <p:cNvSpPr/>
          <p:nvPr/>
        </p:nvSpPr>
        <p:spPr>
          <a:xfrm>
            <a:off x="351298" y="1524000"/>
            <a:ext cx="3755481" cy="681947"/>
          </a:xfrm>
          <a:prstGeom prst="rect">
            <a:avLst/>
          </a:prstGeom>
          <a:solidFill>
            <a:srgbClr val="606637">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latin typeface="Rockwell" pitchFamily="18" charset="0"/>
              </a:rPr>
              <a:t>Up to 50% of Colorado Lottery net proceeds</a:t>
            </a:r>
          </a:p>
        </p:txBody>
      </p:sp>
      <p:sp>
        <p:nvSpPr>
          <p:cNvPr id="15" name="Rectangle 14"/>
          <p:cNvSpPr/>
          <p:nvPr/>
        </p:nvSpPr>
        <p:spPr>
          <a:xfrm>
            <a:off x="326946" y="2348733"/>
            <a:ext cx="3755481" cy="571500"/>
          </a:xfrm>
          <a:prstGeom prst="rect">
            <a:avLst/>
          </a:prstGeom>
          <a:solidFill>
            <a:srgbClr val="606637">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latin typeface="Rockwell" pitchFamily="18" charset="0"/>
              </a:rPr>
              <a:t>Capped at $64.4M for FY17</a:t>
            </a:r>
          </a:p>
        </p:txBody>
      </p:sp>
      <p:sp>
        <p:nvSpPr>
          <p:cNvPr id="16" name="Rectangle 15"/>
          <p:cNvSpPr/>
          <p:nvPr/>
        </p:nvSpPr>
        <p:spPr>
          <a:xfrm>
            <a:off x="351298" y="3063019"/>
            <a:ext cx="3755481" cy="576072"/>
          </a:xfrm>
          <a:prstGeom prst="rect">
            <a:avLst/>
          </a:prstGeom>
          <a:solidFill>
            <a:srgbClr val="606637">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latin typeface="Rockwell" pitchFamily="18" charset="0"/>
              </a:rPr>
              <a:t>No tax dollars</a:t>
            </a:r>
          </a:p>
        </p:txBody>
      </p:sp>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b="11311"/>
          <a:stretch/>
        </p:blipFill>
        <p:spPr>
          <a:xfrm>
            <a:off x="7080507" y="68299"/>
            <a:ext cx="2139696" cy="1570578"/>
          </a:xfrm>
          <a:prstGeom prst="rect">
            <a:avLst/>
          </a:prstGeom>
        </p:spPr>
      </p:pic>
      <p:sp>
        <p:nvSpPr>
          <p:cNvPr id="13" name="Rectangle 12">
            <a:extLst>
              <a:ext uri="{FF2B5EF4-FFF2-40B4-BE49-F238E27FC236}">
                <a16:creationId xmlns:a16="http://schemas.microsoft.com/office/drawing/2014/main" id="{7EBA2BD4-342C-4E6E-B7D9-6295371B17F9}"/>
              </a:ext>
            </a:extLst>
          </p:cNvPr>
          <p:cNvSpPr/>
          <p:nvPr/>
        </p:nvSpPr>
        <p:spPr>
          <a:xfrm>
            <a:off x="5638800" y="6324600"/>
            <a:ext cx="3393057" cy="397933"/>
          </a:xfrm>
          <a:prstGeom prst="rect">
            <a:avLst/>
          </a:prstGeom>
          <a:solidFill>
            <a:srgbClr val="606637">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200" dirty="0">
                <a:latin typeface="Rockwell" pitchFamily="18" charset="0"/>
              </a:rPr>
              <a:t>James M Robb Colorado River State Park, Palisade</a:t>
            </a:r>
          </a:p>
        </p:txBody>
      </p:sp>
    </p:spTree>
    <p:extLst>
      <p:ext uri="{BB962C8B-B14F-4D97-AF65-F5344CB8AC3E}">
        <p14:creationId xmlns:p14="http://schemas.microsoft.com/office/powerpoint/2010/main" val="12049258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78F6AF6-08AB-4345-A33F-2999BD1FBA98}"/>
              </a:ext>
            </a:extLst>
          </p:cNvPr>
          <p:cNvSpPr/>
          <p:nvPr/>
        </p:nvSpPr>
        <p:spPr>
          <a:xfrm>
            <a:off x="334966" y="548788"/>
            <a:ext cx="4337178" cy="609600"/>
          </a:xfrm>
          <a:prstGeom prst="rect">
            <a:avLst/>
          </a:prstGeom>
          <a:solidFill>
            <a:srgbClr val="10253F">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Rockwell" pitchFamily="18" charset="0"/>
            </a:endParaRPr>
          </a:p>
        </p:txBody>
      </p:sp>
      <p:sp>
        <p:nvSpPr>
          <p:cNvPr id="18" name="TextBox 17">
            <a:extLst>
              <a:ext uri="{FF2B5EF4-FFF2-40B4-BE49-F238E27FC236}">
                <a16:creationId xmlns:a16="http://schemas.microsoft.com/office/drawing/2014/main" id="{FA19DDB4-C372-4EB3-A5F3-913ADB76E35C}"/>
              </a:ext>
            </a:extLst>
          </p:cNvPr>
          <p:cNvSpPr txBox="1"/>
          <p:nvPr/>
        </p:nvSpPr>
        <p:spPr>
          <a:xfrm>
            <a:off x="411169" y="624363"/>
            <a:ext cx="3391185" cy="461665"/>
          </a:xfrm>
          <a:prstGeom prst="rect">
            <a:avLst/>
          </a:prstGeom>
          <a:noFill/>
        </p:spPr>
        <p:txBody>
          <a:bodyPr wrap="none" rtlCol="0">
            <a:spAutoFit/>
          </a:bodyPr>
          <a:lstStyle/>
          <a:p>
            <a:r>
              <a:rPr lang="en-US" sz="2400" b="1" dirty="0">
                <a:solidFill>
                  <a:schemeClr val="bg1"/>
                </a:solidFill>
                <a:effectLst>
                  <a:outerShdw blurRad="38100" dist="38100" dir="2700000" algn="tl">
                    <a:srgbClr val="000000">
                      <a:alpha val="43137"/>
                    </a:srgbClr>
                  </a:outerShdw>
                </a:effectLst>
                <a:latin typeface="Rockwell" pitchFamily="18" charset="0"/>
              </a:rPr>
              <a:t>Lottery Beneficiaries</a:t>
            </a:r>
          </a:p>
        </p:txBody>
      </p:sp>
      <p:pic>
        <p:nvPicPr>
          <p:cNvPr id="4" name="Picture 3">
            <a:extLst>
              <a:ext uri="{FF2B5EF4-FFF2-40B4-BE49-F238E27FC236}">
                <a16:creationId xmlns:a16="http://schemas.microsoft.com/office/drawing/2014/main" id="{3A64FCB6-881E-42AE-AEDD-019763C8057C}"/>
              </a:ext>
            </a:extLst>
          </p:cNvPr>
          <p:cNvPicPr>
            <a:picLocks noChangeAspect="1"/>
          </p:cNvPicPr>
          <p:nvPr/>
        </p:nvPicPr>
        <p:blipFill>
          <a:blip r:embed="rId3"/>
          <a:stretch>
            <a:fillRect/>
          </a:stretch>
        </p:blipFill>
        <p:spPr>
          <a:xfrm>
            <a:off x="334966" y="1406943"/>
            <a:ext cx="6818520" cy="5414962"/>
          </a:xfrm>
          <a:prstGeom prst="rect">
            <a:avLst/>
          </a:prstGeom>
        </p:spPr>
      </p:pic>
    </p:spTree>
    <p:extLst>
      <p:ext uri="{BB962C8B-B14F-4D97-AF65-F5344CB8AC3E}">
        <p14:creationId xmlns:p14="http://schemas.microsoft.com/office/powerpoint/2010/main" val="11220345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3C9957CA-8256-4E91-9600-564EF2C50D7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56" r="5556"/>
          <a:stretch/>
        </p:blipFill>
        <p:spPr>
          <a:xfrm>
            <a:off x="0" y="0"/>
            <a:ext cx="9144000" cy="6858000"/>
          </a:xfrm>
          <a:prstGeom prst="rect">
            <a:avLst/>
          </a:prstGeom>
        </p:spPr>
      </p:pic>
      <p:sp>
        <p:nvSpPr>
          <p:cNvPr id="18" name="Rectangle 17">
            <a:extLst>
              <a:ext uri="{FF2B5EF4-FFF2-40B4-BE49-F238E27FC236}">
                <a16:creationId xmlns:a16="http://schemas.microsoft.com/office/drawing/2014/main" id="{A30CB28F-3A9D-4B14-9D40-616E65EC2AFD}"/>
              </a:ext>
            </a:extLst>
          </p:cNvPr>
          <p:cNvSpPr/>
          <p:nvPr/>
        </p:nvSpPr>
        <p:spPr>
          <a:xfrm>
            <a:off x="7552267" y="6495690"/>
            <a:ext cx="1452356" cy="226843"/>
          </a:xfrm>
          <a:prstGeom prst="rect">
            <a:avLst/>
          </a:prstGeom>
          <a:solidFill>
            <a:srgbClr val="606637">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200" dirty="0">
                <a:latin typeface="Rockwell" pitchFamily="18" charset="0"/>
              </a:rPr>
              <a:t>Lamar, Colorado  </a:t>
            </a:r>
          </a:p>
        </p:txBody>
      </p:sp>
      <p:sp>
        <p:nvSpPr>
          <p:cNvPr id="10" name="Rectangle 9"/>
          <p:cNvSpPr/>
          <p:nvPr/>
        </p:nvSpPr>
        <p:spPr>
          <a:xfrm>
            <a:off x="334966" y="548788"/>
            <a:ext cx="4337178" cy="609600"/>
          </a:xfrm>
          <a:prstGeom prst="rect">
            <a:avLst/>
          </a:prstGeom>
          <a:solidFill>
            <a:srgbClr val="10253F">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Rockwell" pitchFamily="18" charset="0"/>
            </a:endParaRPr>
          </a:p>
        </p:txBody>
      </p:sp>
      <p:sp>
        <p:nvSpPr>
          <p:cNvPr id="11" name="TextBox 10"/>
          <p:cNvSpPr txBox="1"/>
          <p:nvPr/>
        </p:nvSpPr>
        <p:spPr>
          <a:xfrm>
            <a:off x="411169" y="624363"/>
            <a:ext cx="3791935" cy="461665"/>
          </a:xfrm>
          <a:prstGeom prst="rect">
            <a:avLst/>
          </a:prstGeom>
          <a:noFill/>
        </p:spPr>
        <p:txBody>
          <a:bodyPr wrap="none" rtlCol="0">
            <a:spAutoFit/>
          </a:bodyPr>
          <a:lstStyle/>
          <a:p>
            <a:r>
              <a:rPr lang="en-US" sz="2400" b="1" dirty="0">
                <a:solidFill>
                  <a:schemeClr val="bg1"/>
                </a:solidFill>
                <a:effectLst>
                  <a:outerShdw blurRad="38100" dist="38100" dir="2700000" algn="tl">
                    <a:srgbClr val="000000">
                      <a:alpha val="43137"/>
                    </a:srgbClr>
                  </a:outerShdw>
                </a:effectLst>
                <a:latin typeface="Rockwell" pitchFamily="18" charset="0"/>
              </a:rPr>
              <a:t>Lottery Reauthorization</a:t>
            </a:r>
          </a:p>
        </p:txBody>
      </p:sp>
      <p:sp>
        <p:nvSpPr>
          <p:cNvPr id="14" name="Rectangle 13"/>
          <p:cNvSpPr/>
          <p:nvPr/>
        </p:nvSpPr>
        <p:spPr>
          <a:xfrm>
            <a:off x="351298" y="1524000"/>
            <a:ext cx="3755481" cy="681947"/>
          </a:xfrm>
          <a:prstGeom prst="rect">
            <a:avLst/>
          </a:prstGeom>
          <a:solidFill>
            <a:srgbClr val="606637">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latin typeface="Rockwell" pitchFamily="18" charset="0"/>
              </a:rPr>
              <a:t>Lottery is set to sunset 2024</a:t>
            </a:r>
          </a:p>
        </p:txBody>
      </p:sp>
      <p:sp>
        <p:nvSpPr>
          <p:cNvPr id="15" name="Rectangle 14"/>
          <p:cNvSpPr/>
          <p:nvPr/>
        </p:nvSpPr>
        <p:spPr>
          <a:xfrm>
            <a:off x="334966" y="2355373"/>
            <a:ext cx="3755481" cy="714286"/>
          </a:xfrm>
          <a:prstGeom prst="rect">
            <a:avLst/>
          </a:prstGeom>
          <a:solidFill>
            <a:srgbClr val="606637">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latin typeface="Rockwell" pitchFamily="18" charset="0"/>
              </a:rPr>
              <a:t>Legislature will consider a bill in 2018 session</a:t>
            </a:r>
          </a:p>
        </p:txBody>
      </p:sp>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b="11311"/>
          <a:stretch/>
        </p:blipFill>
        <p:spPr>
          <a:xfrm>
            <a:off x="7080507" y="68299"/>
            <a:ext cx="2139696" cy="1570578"/>
          </a:xfrm>
          <a:prstGeom prst="rect">
            <a:avLst/>
          </a:prstGeom>
        </p:spPr>
      </p:pic>
    </p:spTree>
    <p:extLst>
      <p:ext uri="{BB962C8B-B14F-4D97-AF65-F5344CB8AC3E}">
        <p14:creationId xmlns:p14="http://schemas.microsoft.com/office/powerpoint/2010/main" val="34961385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9099E3A-309D-4F52-9769-0644DD39AAE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882" r="5882"/>
          <a:stretch/>
        </p:blipFill>
        <p:spPr>
          <a:xfrm>
            <a:off x="0" y="-25400"/>
            <a:ext cx="9144000" cy="6908800"/>
          </a:xfrm>
          <a:prstGeom prst="rect">
            <a:avLst/>
          </a:prstGeom>
        </p:spPr>
      </p:pic>
      <p:sp>
        <p:nvSpPr>
          <p:cNvPr id="18" name="Rectangle 17">
            <a:extLst>
              <a:ext uri="{FF2B5EF4-FFF2-40B4-BE49-F238E27FC236}">
                <a16:creationId xmlns:a16="http://schemas.microsoft.com/office/drawing/2014/main" id="{A30CB28F-3A9D-4B14-9D40-616E65EC2AFD}"/>
              </a:ext>
            </a:extLst>
          </p:cNvPr>
          <p:cNvSpPr/>
          <p:nvPr/>
        </p:nvSpPr>
        <p:spPr>
          <a:xfrm>
            <a:off x="7552267" y="6495690"/>
            <a:ext cx="1452356" cy="226843"/>
          </a:xfrm>
          <a:prstGeom prst="rect">
            <a:avLst/>
          </a:prstGeom>
          <a:solidFill>
            <a:srgbClr val="606637">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200" dirty="0">
                <a:latin typeface="Rockwell" pitchFamily="18" charset="0"/>
              </a:rPr>
              <a:t>Lamar, Colorado  </a:t>
            </a:r>
          </a:p>
        </p:txBody>
      </p:sp>
      <p:sp>
        <p:nvSpPr>
          <p:cNvPr id="10" name="Rectangle 9"/>
          <p:cNvSpPr/>
          <p:nvPr/>
        </p:nvSpPr>
        <p:spPr>
          <a:xfrm>
            <a:off x="334966" y="548788"/>
            <a:ext cx="4337178" cy="609600"/>
          </a:xfrm>
          <a:prstGeom prst="rect">
            <a:avLst/>
          </a:prstGeom>
          <a:solidFill>
            <a:srgbClr val="10253F">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Rockwell" pitchFamily="18" charset="0"/>
            </a:endParaRPr>
          </a:p>
        </p:txBody>
      </p:sp>
      <p:sp>
        <p:nvSpPr>
          <p:cNvPr id="11" name="TextBox 10"/>
          <p:cNvSpPr txBox="1"/>
          <p:nvPr/>
        </p:nvSpPr>
        <p:spPr>
          <a:xfrm>
            <a:off x="411169" y="624363"/>
            <a:ext cx="4215065" cy="461665"/>
          </a:xfrm>
          <a:prstGeom prst="rect">
            <a:avLst/>
          </a:prstGeom>
          <a:noFill/>
        </p:spPr>
        <p:txBody>
          <a:bodyPr wrap="none" rtlCol="0">
            <a:spAutoFit/>
          </a:bodyPr>
          <a:lstStyle/>
          <a:p>
            <a:r>
              <a:rPr lang="en-US" sz="2400" b="1" dirty="0">
                <a:solidFill>
                  <a:schemeClr val="bg1"/>
                </a:solidFill>
                <a:effectLst>
                  <a:outerShdw blurRad="38100" dist="38100" dir="2700000" algn="tl">
                    <a:srgbClr val="000000">
                      <a:alpha val="43137"/>
                    </a:srgbClr>
                  </a:outerShdw>
                </a:effectLst>
                <a:latin typeface="Rockwell" pitchFamily="18" charset="0"/>
              </a:rPr>
              <a:t>Keep It Colorado Coalition</a:t>
            </a:r>
          </a:p>
        </p:txBody>
      </p:sp>
      <p:sp>
        <p:nvSpPr>
          <p:cNvPr id="14" name="Rectangle 13"/>
          <p:cNvSpPr/>
          <p:nvPr/>
        </p:nvSpPr>
        <p:spPr>
          <a:xfrm>
            <a:off x="351298" y="1524000"/>
            <a:ext cx="3755481" cy="681947"/>
          </a:xfrm>
          <a:prstGeom prst="rect">
            <a:avLst/>
          </a:prstGeom>
          <a:solidFill>
            <a:srgbClr val="606637">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latin typeface="Rockwell" pitchFamily="18" charset="0"/>
              </a:rPr>
              <a:t>Collecting resolutions and letters of support</a:t>
            </a:r>
          </a:p>
        </p:txBody>
      </p:sp>
      <p:sp>
        <p:nvSpPr>
          <p:cNvPr id="15" name="Rectangle 14"/>
          <p:cNvSpPr/>
          <p:nvPr/>
        </p:nvSpPr>
        <p:spPr>
          <a:xfrm>
            <a:off x="334966" y="2355373"/>
            <a:ext cx="3755481" cy="714286"/>
          </a:xfrm>
          <a:prstGeom prst="rect">
            <a:avLst/>
          </a:prstGeom>
          <a:solidFill>
            <a:srgbClr val="606637">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latin typeface="Rockwell" pitchFamily="18" charset="0"/>
              </a:rPr>
              <a:t>Amanda Hill </a:t>
            </a:r>
          </a:p>
          <a:p>
            <a:r>
              <a:rPr lang="en-US" sz="2000" dirty="0">
                <a:latin typeface="Rockwell" pitchFamily="18" charset="0"/>
              </a:rPr>
              <a:t>ahill@goco.org</a:t>
            </a:r>
          </a:p>
        </p:txBody>
      </p:sp>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b="11311"/>
          <a:stretch/>
        </p:blipFill>
        <p:spPr>
          <a:xfrm>
            <a:off x="7080507" y="68299"/>
            <a:ext cx="2139696" cy="1570578"/>
          </a:xfrm>
          <a:prstGeom prst="rect">
            <a:avLst/>
          </a:prstGeom>
        </p:spPr>
      </p:pic>
      <p:sp>
        <p:nvSpPr>
          <p:cNvPr id="9" name="Rectangle 8">
            <a:extLst>
              <a:ext uri="{FF2B5EF4-FFF2-40B4-BE49-F238E27FC236}">
                <a16:creationId xmlns:a16="http://schemas.microsoft.com/office/drawing/2014/main" id="{9D50B142-2A6C-452C-B1FC-B1C9221690BF}"/>
              </a:ext>
            </a:extLst>
          </p:cNvPr>
          <p:cNvSpPr/>
          <p:nvPr/>
        </p:nvSpPr>
        <p:spPr>
          <a:xfrm>
            <a:off x="319214" y="3219085"/>
            <a:ext cx="3755481" cy="714286"/>
          </a:xfrm>
          <a:prstGeom prst="rect">
            <a:avLst/>
          </a:prstGeom>
          <a:solidFill>
            <a:srgbClr val="606637">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latin typeface="Rockwell" pitchFamily="18" charset="0"/>
              </a:rPr>
              <a:t>Geoff Wilson</a:t>
            </a:r>
          </a:p>
          <a:p>
            <a:r>
              <a:rPr lang="en-US" sz="2000" dirty="0">
                <a:latin typeface="Rockwell" pitchFamily="18" charset="0"/>
              </a:rPr>
              <a:t>gwilson@mdkrlaw.com</a:t>
            </a:r>
          </a:p>
        </p:txBody>
      </p:sp>
    </p:spTree>
    <p:extLst>
      <p:ext uri="{BB962C8B-B14F-4D97-AF65-F5344CB8AC3E}">
        <p14:creationId xmlns:p14="http://schemas.microsoft.com/office/powerpoint/2010/main" val="24050708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AA768AB-91D6-4A6D-A938-7FF350FD5A7D}"/>
              </a:ext>
            </a:extLst>
          </p:cNvPr>
          <p:cNvPicPr>
            <a:picLocks noChangeAspect="1"/>
          </p:cNvPicPr>
          <p:nvPr/>
        </p:nvPicPr>
        <p:blipFill rotWithShape="1">
          <a:blip r:embed="rId3">
            <a:extLst>
              <a:ext uri="{28A0092B-C50C-407E-A947-70E740481C1C}">
                <a14:useLocalDpi xmlns:a14="http://schemas.microsoft.com/office/drawing/2010/main" val="0"/>
              </a:ext>
            </a:extLst>
          </a:blip>
          <a:srcRect l="59866" r="1" b="4323"/>
          <a:stretch/>
        </p:blipFill>
        <p:spPr>
          <a:xfrm>
            <a:off x="1" y="0"/>
            <a:ext cx="9144000" cy="6858000"/>
          </a:xfrm>
          <a:prstGeom prst="rect">
            <a:avLst/>
          </a:prstGeom>
        </p:spPr>
      </p:pic>
      <p:sp>
        <p:nvSpPr>
          <p:cNvPr id="8" name="Rectangle 7">
            <a:extLst>
              <a:ext uri="{FF2B5EF4-FFF2-40B4-BE49-F238E27FC236}">
                <a16:creationId xmlns:a16="http://schemas.microsoft.com/office/drawing/2014/main" id="{DC625421-E347-4B1A-B853-4B21A5307C74}"/>
              </a:ext>
            </a:extLst>
          </p:cNvPr>
          <p:cNvSpPr/>
          <p:nvPr/>
        </p:nvSpPr>
        <p:spPr>
          <a:xfrm>
            <a:off x="5181600" y="6477000"/>
            <a:ext cx="3850257" cy="245534"/>
          </a:xfrm>
          <a:prstGeom prst="rect">
            <a:avLst/>
          </a:prstGeom>
          <a:solidFill>
            <a:srgbClr val="606637">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r"/>
            <a:r>
              <a:rPr lang="en-US" sz="1200" dirty="0">
                <a:latin typeface="Rockwell" pitchFamily="18" charset="0"/>
              </a:rPr>
              <a:t>Willow Bay Protect Initiative Project, Brighton</a:t>
            </a:r>
          </a:p>
        </p:txBody>
      </p:sp>
      <p:sp>
        <p:nvSpPr>
          <p:cNvPr id="4" name="Rectangle 3"/>
          <p:cNvSpPr/>
          <p:nvPr/>
        </p:nvSpPr>
        <p:spPr>
          <a:xfrm>
            <a:off x="158622" y="150167"/>
            <a:ext cx="4902890" cy="609600"/>
          </a:xfrm>
          <a:prstGeom prst="rect">
            <a:avLst/>
          </a:prstGeom>
          <a:solidFill>
            <a:srgbClr val="10253F">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Rockwell" pitchFamily="18" charset="0"/>
            </a:endParaRPr>
          </a:p>
        </p:txBody>
      </p:sp>
      <p:sp>
        <p:nvSpPr>
          <p:cNvPr id="5" name="TextBox 4"/>
          <p:cNvSpPr txBox="1"/>
          <p:nvPr/>
        </p:nvSpPr>
        <p:spPr>
          <a:xfrm>
            <a:off x="269811" y="224135"/>
            <a:ext cx="4680512" cy="461665"/>
          </a:xfrm>
          <a:prstGeom prst="rect">
            <a:avLst/>
          </a:prstGeom>
          <a:noFill/>
        </p:spPr>
        <p:txBody>
          <a:bodyPr wrap="none" rtlCol="0">
            <a:spAutoFit/>
          </a:bodyPr>
          <a:lstStyle/>
          <a:p>
            <a:r>
              <a:rPr lang="en-US" sz="2400" b="1" dirty="0">
                <a:solidFill>
                  <a:schemeClr val="bg1"/>
                </a:solidFill>
                <a:effectLst>
                  <a:outerShdw blurRad="38100" dist="38100" dir="2700000" algn="tl">
                    <a:srgbClr val="000000">
                      <a:alpha val="43137"/>
                    </a:srgbClr>
                  </a:outerShdw>
                </a:effectLst>
                <a:latin typeface="Rockwell" pitchFamily="18" charset="0"/>
              </a:rPr>
              <a:t>Impact in Northeast Colorado</a:t>
            </a:r>
          </a:p>
        </p:txBody>
      </p:sp>
      <p:sp>
        <p:nvSpPr>
          <p:cNvPr id="9" name="Rectangle 8">
            <a:extLst>
              <a:ext uri="{FF2B5EF4-FFF2-40B4-BE49-F238E27FC236}">
                <a16:creationId xmlns:a16="http://schemas.microsoft.com/office/drawing/2014/main" id="{BEFFAA83-9681-479E-96FD-249F279AE535}"/>
              </a:ext>
            </a:extLst>
          </p:cNvPr>
          <p:cNvSpPr/>
          <p:nvPr/>
        </p:nvSpPr>
        <p:spPr>
          <a:xfrm>
            <a:off x="158622" y="990600"/>
            <a:ext cx="4337178" cy="609600"/>
          </a:xfrm>
          <a:prstGeom prst="rect">
            <a:avLst/>
          </a:prstGeom>
          <a:solidFill>
            <a:srgbClr val="606637">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latin typeface="Rockwell" pitchFamily="18" charset="0"/>
              </a:rPr>
              <a:t>$211 million across Pro 15 counties</a:t>
            </a:r>
          </a:p>
        </p:txBody>
      </p:sp>
      <p:sp>
        <p:nvSpPr>
          <p:cNvPr id="10" name="Rectangle 9">
            <a:extLst>
              <a:ext uri="{FF2B5EF4-FFF2-40B4-BE49-F238E27FC236}">
                <a16:creationId xmlns:a16="http://schemas.microsoft.com/office/drawing/2014/main" id="{A24E4352-B7FA-44E7-8E18-78DFD1F5E28D}"/>
              </a:ext>
            </a:extLst>
          </p:cNvPr>
          <p:cNvSpPr/>
          <p:nvPr/>
        </p:nvSpPr>
        <p:spPr>
          <a:xfrm>
            <a:off x="153306" y="2593848"/>
            <a:ext cx="4342494" cy="758952"/>
          </a:xfrm>
          <a:prstGeom prst="rect">
            <a:avLst/>
          </a:prstGeom>
          <a:solidFill>
            <a:srgbClr val="606637">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latin typeface="Rockwell" pitchFamily="18" charset="0"/>
              </a:rPr>
              <a:t>$349 million in local funding leveraged</a:t>
            </a:r>
          </a:p>
        </p:txBody>
      </p:sp>
      <p:sp>
        <p:nvSpPr>
          <p:cNvPr id="11" name="Rectangle 10">
            <a:extLst>
              <a:ext uri="{FF2B5EF4-FFF2-40B4-BE49-F238E27FC236}">
                <a16:creationId xmlns:a16="http://schemas.microsoft.com/office/drawing/2014/main" id="{A32AD29C-E2BE-45F5-8B68-2FCA930D7FD4}"/>
              </a:ext>
            </a:extLst>
          </p:cNvPr>
          <p:cNvSpPr/>
          <p:nvPr/>
        </p:nvSpPr>
        <p:spPr>
          <a:xfrm>
            <a:off x="158622" y="1790700"/>
            <a:ext cx="4337178" cy="612648"/>
          </a:xfrm>
          <a:prstGeom prst="rect">
            <a:avLst/>
          </a:prstGeom>
          <a:solidFill>
            <a:srgbClr val="606637">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latin typeface="Rockwell" pitchFamily="18" charset="0"/>
              </a:rPr>
              <a:t>195,000 + acres protected</a:t>
            </a:r>
          </a:p>
        </p:txBody>
      </p:sp>
      <p:sp>
        <p:nvSpPr>
          <p:cNvPr id="12" name="Rectangle 11">
            <a:extLst>
              <a:ext uri="{FF2B5EF4-FFF2-40B4-BE49-F238E27FC236}">
                <a16:creationId xmlns:a16="http://schemas.microsoft.com/office/drawing/2014/main" id="{22EB45D0-4F87-4038-AC16-89AABA2A2D73}"/>
              </a:ext>
            </a:extLst>
          </p:cNvPr>
          <p:cNvSpPr/>
          <p:nvPr/>
        </p:nvSpPr>
        <p:spPr>
          <a:xfrm>
            <a:off x="153306" y="3506103"/>
            <a:ext cx="4337178" cy="612648"/>
          </a:xfrm>
          <a:prstGeom prst="rect">
            <a:avLst/>
          </a:prstGeom>
          <a:solidFill>
            <a:srgbClr val="606637">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latin typeface="Rockwell" pitchFamily="18" charset="0"/>
              </a:rPr>
              <a:t>880 projects</a:t>
            </a:r>
          </a:p>
        </p:txBody>
      </p:sp>
    </p:spTree>
    <p:extLst>
      <p:ext uri="{BB962C8B-B14F-4D97-AF65-F5344CB8AC3E}">
        <p14:creationId xmlns:p14="http://schemas.microsoft.com/office/powerpoint/2010/main" val="13634716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3724</TotalTime>
  <Words>856</Words>
  <Application>Microsoft Office PowerPoint</Application>
  <PresentationFormat>On-screen Show (4:3)</PresentationFormat>
  <Paragraphs>98</Paragraphs>
  <Slides>18</Slides>
  <Notes>11</Notes>
  <HiddenSlides>0</HiddenSlides>
  <MMClips>5</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18</vt:i4>
      </vt:variant>
    </vt:vector>
  </HeadingPairs>
  <TitlesOfParts>
    <vt:vector size="27" baseType="lpstr">
      <vt:lpstr>Arial</vt:lpstr>
      <vt:lpstr>Avenir Medium</vt:lpstr>
      <vt:lpstr>Calibri</vt:lpstr>
      <vt:lpstr>Filson Soft Bold</vt:lpstr>
      <vt:lpstr>Filson Soft Light</vt:lpstr>
      <vt:lpstr>Filson Soft Regular</vt:lpstr>
      <vt:lpstr>Helvetica Light</vt:lpstr>
      <vt:lpstr>Rockwell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Great Outdoors Colorado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c:title>
  <dc:creator>Todd Cohen</dc:creator>
  <cp:lastModifiedBy>Laura Cardon</cp:lastModifiedBy>
  <cp:revision>461</cp:revision>
  <dcterms:created xsi:type="dcterms:W3CDTF">2015-09-30T18:55:44Z</dcterms:created>
  <dcterms:modified xsi:type="dcterms:W3CDTF">2017-10-19T16:20:48Z</dcterms:modified>
</cp:coreProperties>
</file>