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05" autoAdjust="0"/>
    <p:restoredTop sz="94674" autoAdjust="0"/>
  </p:normalViewPr>
  <p:slideViewPr>
    <p:cSldViewPr>
      <p:cViewPr>
        <p:scale>
          <a:sx n="62" d="100"/>
          <a:sy n="62" d="100"/>
        </p:scale>
        <p:origin x="267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stity Weichselbaum" userId="13bb1e43e671afb3" providerId="LiveId" clId="{3657E8C2-9DBF-47A8-BB52-63C2EEDB7A6D}"/>
    <pc:docChg chg="modSld">
      <pc:chgData name="Chastity Weichselbaum" userId="13bb1e43e671afb3" providerId="LiveId" clId="{3657E8C2-9DBF-47A8-BB52-63C2EEDB7A6D}" dt="2025-12-12T17:41:54.153" v="3" actId="20577"/>
      <pc:docMkLst>
        <pc:docMk/>
      </pc:docMkLst>
      <pc:sldChg chg="modSp mod">
        <pc:chgData name="Chastity Weichselbaum" userId="13bb1e43e671afb3" providerId="LiveId" clId="{3657E8C2-9DBF-47A8-BB52-63C2EEDB7A6D}" dt="2025-12-12T17:41:54.153" v="3" actId="20577"/>
        <pc:sldMkLst>
          <pc:docMk/>
          <pc:sldMk cId="0" sldId="256"/>
        </pc:sldMkLst>
        <pc:spChg chg="mod">
          <ac:chgData name="Chastity Weichselbaum" userId="13bb1e43e671afb3" providerId="LiveId" clId="{3657E8C2-9DBF-47A8-BB52-63C2EEDB7A6D}" dt="2025-12-12T17:41:54.153" v="3" actId="20577"/>
          <ac:spMkLst>
            <pc:docMk/>
            <pc:sldMk cId="0" sldId="256"/>
            <ac:spMk id="7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06113" y="6320617"/>
            <a:ext cx="3522198" cy="625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 MORTGAGE APPROVAL AND ALL PARTIES HAVE AGREED TO NEGOTIATIONS</a:t>
            </a:r>
          </a:p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•receive clear to close</a:t>
            </a:r>
          </a:p>
          <a:p>
            <a:pPr algn="ctr">
              <a:lnSpc>
                <a:spcPts val="999"/>
              </a:lnSpc>
            </a:pPr>
            <a:endParaRPr lang="en-US" sz="999" spc="-2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ctr">
              <a:lnSpc>
                <a:spcPts val="999"/>
              </a:lnSpc>
            </a:pPr>
            <a:endParaRPr lang="en-US" sz="999" spc="-2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91508" y="7472919"/>
            <a:ext cx="3551408" cy="625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•BUYERS PREFORM A FINAL WALKTHROUGH</a:t>
            </a:r>
          </a:p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•ENSURE ALL REPAIRS ARE MADE</a:t>
            </a:r>
          </a:p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•SIGN CLOSING DOCUMENTS</a:t>
            </a:r>
          </a:p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•CONGRATULATIONS YOUR HOME IS SOLD</a:t>
            </a:r>
          </a:p>
          <a:p>
            <a:pPr algn="ctr">
              <a:lnSpc>
                <a:spcPts val="999"/>
              </a:lnSpc>
            </a:pPr>
            <a:endParaRPr lang="en-US" sz="999" spc="-2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0" y="1214591"/>
            <a:ext cx="7772400" cy="0"/>
          </a:xfrm>
          <a:prstGeom prst="line">
            <a:avLst/>
          </a:prstGeom>
          <a:ln w="9525" cap="flat">
            <a:solidFill>
              <a:srgbClr val="403F3B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" name="TextBox 5"/>
          <p:cNvSpPr txBox="1"/>
          <p:nvPr/>
        </p:nvSpPr>
        <p:spPr>
          <a:xfrm>
            <a:off x="1252521" y="7222729"/>
            <a:ext cx="2731906" cy="231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spc="-65">
                <a:solidFill>
                  <a:srgbClr val="000000"/>
                </a:solidFill>
                <a:latin typeface="CMU Serif"/>
                <a:ea typeface="CMU Serif"/>
                <a:cs typeface="CMU Serif"/>
                <a:sym typeface="CMU Serif"/>
              </a:rPr>
              <a:t>PRE-CLOSING &amp; CLOSING</a:t>
            </a:r>
          </a:p>
        </p:txBody>
      </p:sp>
      <p:sp>
        <p:nvSpPr>
          <p:cNvPr id="6" name="Freeform 6"/>
          <p:cNvSpPr/>
          <p:nvPr/>
        </p:nvSpPr>
        <p:spPr>
          <a:xfrm>
            <a:off x="4850865" y="4687312"/>
            <a:ext cx="168717" cy="282909"/>
          </a:xfrm>
          <a:custGeom>
            <a:avLst/>
            <a:gdLst/>
            <a:ahLst/>
            <a:cxnLst/>
            <a:rect l="l" t="t" r="r" b="b"/>
            <a:pathLst>
              <a:path w="168717" h="282909">
                <a:moveTo>
                  <a:pt x="0" y="0"/>
                </a:moveTo>
                <a:lnTo>
                  <a:pt x="168717" y="0"/>
                </a:lnTo>
                <a:lnTo>
                  <a:pt x="168717" y="282909"/>
                </a:lnTo>
                <a:lnTo>
                  <a:pt x="0" y="2829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4812495" y="5192001"/>
            <a:ext cx="245457" cy="161109"/>
          </a:xfrm>
          <a:custGeom>
            <a:avLst/>
            <a:gdLst/>
            <a:ahLst/>
            <a:cxnLst/>
            <a:rect l="l" t="t" r="r" b="b"/>
            <a:pathLst>
              <a:path w="245457" h="161109">
                <a:moveTo>
                  <a:pt x="0" y="0"/>
                </a:moveTo>
                <a:lnTo>
                  <a:pt x="245457" y="0"/>
                </a:lnTo>
                <a:lnTo>
                  <a:pt x="245457" y="161108"/>
                </a:lnTo>
                <a:lnTo>
                  <a:pt x="0" y="16110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4850865" y="5551547"/>
            <a:ext cx="191383" cy="291078"/>
          </a:xfrm>
          <a:custGeom>
            <a:avLst/>
            <a:gdLst/>
            <a:ahLst/>
            <a:cxnLst/>
            <a:rect l="l" t="t" r="r" b="b"/>
            <a:pathLst>
              <a:path w="191383" h="291078">
                <a:moveTo>
                  <a:pt x="0" y="0"/>
                </a:moveTo>
                <a:lnTo>
                  <a:pt x="191384" y="0"/>
                </a:lnTo>
                <a:lnTo>
                  <a:pt x="191384" y="291077"/>
                </a:lnTo>
                <a:lnTo>
                  <a:pt x="0" y="29107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4850865" y="6046743"/>
            <a:ext cx="195309" cy="195309"/>
          </a:xfrm>
          <a:custGeom>
            <a:avLst/>
            <a:gdLst/>
            <a:ahLst/>
            <a:cxnLst/>
            <a:rect l="l" t="t" r="r" b="b"/>
            <a:pathLst>
              <a:path w="195309" h="195309">
                <a:moveTo>
                  <a:pt x="0" y="0"/>
                </a:moveTo>
                <a:lnTo>
                  <a:pt x="195310" y="0"/>
                </a:lnTo>
                <a:lnTo>
                  <a:pt x="195310" y="195310"/>
                </a:lnTo>
                <a:lnTo>
                  <a:pt x="0" y="19531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grpSp>
        <p:nvGrpSpPr>
          <p:cNvPr id="10" name="Group 10"/>
          <p:cNvGrpSpPr/>
          <p:nvPr/>
        </p:nvGrpSpPr>
        <p:grpSpPr>
          <a:xfrm>
            <a:off x="627918" y="1563107"/>
            <a:ext cx="229860" cy="181601"/>
            <a:chOff x="0" y="0"/>
            <a:chExt cx="80125" cy="63303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0125" cy="63303"/>
            </a:xfrm>
            <a:custGeom>
              <a:avLst/>
              <a:gdLst/>
              <a:ahLst/>
              <a:cxnLst/>
              <a:rect l="l" t="t" r="r" b="b"/>
              <a:pathLst>
                <a:path w="80125" h="63303">
                  <a:moveTo>
                    <a:pt x="0" y="0"/>
                  </a:moveTo>
                  <a:lnTo>
                    <a:pt x="80125" y="0"/>
                  </a:lnTo>
                  <a:lnTo>
                    <a:pt x="80125" y="63303"/>
                  </a:lnTo>
                  <a:lnTo>
                    <a:pt x="0" y="63303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19050"/>
              <a:ext cx="80125" cy="823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13" name="Freeform 13"/>
          <p:cNvSpPr/>
          <p:nvPr/>
        </p:nvSpPr>
        <p:spPr>
          <a:xfrm>
            <a:off x="613472" y="1484779"/>
            <a:ext cx="258751" cy="272109"/>
          </a:xfrm>
          <a:custGeom>
            <a:avLst/>
            <a:gdLst/>
            <a:ahLst/>
            <a:cxnLst/>
            <a:rect l="l" t="t" r="r" b="b"/>
            <a:pathLst>
              <a:path w="258751" h="272109">
                <a:moveTo>
                  <a:pt x="0" y="0"/>
                </a:moveTo>
                <a:lnTo>
                  <a:pt x="258751" y="0"/>
                </a:lnTo>
                <a:lnTo>
                  <a:pt x="258751" y="272109"/>
                </a:lnTo>
                <a:lnTo>
                  <a:pt x="0" y="27210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grpSp>
        <p:nvGrpSpPr>
          <p:cNvPr id="14" name="Group 14"/>
          <p:cNvGrpSpPr/>
          <p:nvPr/>
        </p:nvGrpSpPr>
        <p:grpSpPr>
          <a:xfrm rot="-5400000">
            <a:off x="-2633350" y="5082292"/>
            <a:ext cx="6752583" cy="101777"/>
            <a:chOff x="0" y="0"/>
            <a:chExt cx="37917367" cy="571500"/>
          </a:xfrm>
        </p:grpSpPr>
        <p:sp>
          <p:nvSpPr>
            <p:cNvPr id="15" name="Freeform 15"/>
            <p:cNvSpPr/>
            <p:nvPr/>
          </p:nvSpPr>
          <p:spPr>
            <a:xfrm>
              <a:off x="0" y="255270"/>
              <a:ext cx="37917366" cy="69850"/>
            </a:xfrm>
            <a:custGeom>
              <a:avLst/>
              <a:gdLst/>
              <a:ahLst/>
              <a:cxnLst/>
              <a:rect l="l" t="t" r="r" b="b"/>
              <a:pathLst>
                <a:path w="37917366" h="69850">
                  <a:moveTo>
                    <a:pt x="37626537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37917366" y="69850"/>
                  </a:lnTo>
                  <a:lnTo>
                    <a:pt x="37917366" y="0"/>
                  </a:lnTo>
                  <a:close/>
                </a:path>
              </a:pathLst>
            </a:custGeom>
            <a:solidFill>
              <a:srgbClr val="403F3B"/>
            </a:solidFill>
          </p:spPr>
        </p:sp>
      </p:grpSp>
      <p:grpSp>
        <p:nvGrpSpPr>
          <p:cNvPr id="16" name="Group 16"/>
          <p:cNvGrpSpPr/>
          <p:nvPr/>
        </p:nvGrpSpPr>
        <p:grpSpPr>
          <a:xfrm>
            <a:off x="626612" y="2680198"/>
            <a:ext cx="229860" cy="203306"/>
            <a:chOff x="0" y="0"/>
            <a:chExt cx="80125" cy="7086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0125" cy="70869"/>
            </a:xfrm>
            <a:custGeom>
              <a:avLst/>
              <a:gdLst/>
              <a:ahLst/>
              <a:cxnLst/>
              <a:rect l="l" t="t" r="r" b="b"/>
              <a:pathLst>
                <a:path w="80125" h="70869">
                  <a:moveTo>
                    <a:pt x="0" y="0"/>
                  </a:moveTo>
                  <a:lnTo>
                    <a:pt x="80125" y="0"/>
                  </a:lnTo>
                  <a:lnTo>
                    <a:pt x="80125" y="70869"/>
                  </a:lnTo>
                  <a:lnTo>
                    <a:pt x="0" y="70869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0" y="-19050"/>
              <a:ext cx="80125" cy="899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 rot="-10800000">
            <a:off x="863952" y="1587371"/>
            <a:ext cx="469961" cy="101777"/>
            <a:chOff x="0" y="0"/>
            <a:chExt cx="2638942" cy="571500"/>
          </a:xfrm>
        </p:grpSpPr>
        <p:sp>
          <p:nvSpPr>
            <p:cNvPr id="20" name="Freeform 20"/>
            <p:cNvSpPr/>
            <p:nvPr/>
          </p:nvSpPr>
          <p:spPr>
            <a:xfrm>
              <a:off x="0" y="255270"/>
              <a:ext cx="2638942" cy="69850"/>
            </a:xfrm>
            <a:custGeom>
              <a:avLst/>
              <a:gdLst/>
              <a:ahLst/>
              <a:cxnLst/>
              <a:rect l="l" t="t" r="r" b="b"/>
              <a:pathLst>
                <a:path w="2638942" h="69850">
                  <a:moveTo>
                    <a:pt x="2348112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638942" y="69850"/>
                  </a:lnTo>
                  <a:lnTo>
                    <a:pt x="2638942" y="0"/>
                  </a:lnTo>
                  <a:close/>
                </a:path>
              </a:pathLst>
            </a:custGeom>
            <a:solidFill>
              <a:srgbClr val="403F3B"/>
            </a:solidFill>
          </p:spPr>
        </p:sp>
      </p:grpSp>
      <p:sp>
        <p:nvSpPr>
          <p:cNvPr id="21" name="Freeform 21"/>
          <p:cNvSpPr/>
          <p:nvPr/>
        </p:nvSpPr>
        <p:spPr>
          <a:xfrm rot="8193113">
            <a:off x="654626" y="2652542"/>
            <a:ext cx="173391" cy="173391"/>
          </a:xfrm>
          <a:custGeom>
            <a:avLst/>
            <a:gdLst/>
            <a:ahLst/>
            <a:cxnLst/>
            <a:rect l="l" t="t" r="r" b="b"/>
            <a:pathLst>
              <a:path w="173391" h="173391">
                <a:moveTo>
                  <a:pt x="0" y="0"/>
                </a:moveTo>
                <a:lnTo>
                  <a:pt x="173391" y="0"/>
                </a:lnTo>
                <a:lnTo>
                  <a:pt x="173391" y="173391"/>
                </a:lnTo>
                <a:lnTo>
                  <a:pt x="0" y="17339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612166" y="2616677"/>
            <a:ext cx="258751" cy="272109"/>
          </a:xfrm>
          <a:custGeom>
            <a:avLst/>
            <a:gdLst/>
            <a:ahLst/>
            <a:cxnLst/>
            <a:rect l="l" t="t" r="r" b="b"/>
            <a:pathLst>
              <a:path w="258751" h="272109">
                <a:moveTo>
                  <a:pt x="0" y="0"/>
                </a:moveTo>
                <a:lnTo>
                  <a:pt x="258751" y="0"/>
                </a:lnTo>
                <a:lnTo>
                  <a:pt x="258751" y="272109"/>
                </a:lnTo>
                <a:lnTo>
                  <a:pt x="0" y="27210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grpSp>
        <p:nvGrpSpPr>
          <p:cNvPr id="23" name="Group 23"/>
          <p:cNvGrpSpPr/>
          <p:nvPr/>
        </p:nvGrpSpPr>
        <p:grpSpPr>
          <a:xfrm rot="-10800000">
            <a:off x="863952" y="2729942"/>
            <a:ext cx="469961" cy="101777"/>
            <a:chOff x="0" y="0"/>
            <a:chExt cx="2638942" cy="571500"/>
          </a:xfrm>
        </p:grpSpPr>
        <p:sp>
          <p:nvSpPr>
            <p:cNvPr id="24" name="Freeform 24"/>
            <p:cNvSpPr/>
            <p:nvPr/>
          </p:nvSpPr>
          <p:spPr>
            <a:xfrm>
              <a:off x="0" y="255270"/>
              <a:ext cx="2638942" cy="69850"/>
            </a:xfrm>
            <a:custGeom>
              <a:avLst/>
              <a:gdLst/>
              <a:ahLst/>
              <a:cxnLst/>
              <a:rect l="l" t="t" r="r" b="b"/>
              <a:pathLst>
                <a:path w="2638942" h="69850">
                  <a:moveTo>
                    <a:pt x="2348112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2638942" y="69850"/>
                  </a:lnTo>
                  <a:lnTo>
                    <a:pt x="2638942" y="0"/>
                  </a:lnTo>
                  <a:close/>
                </a:path>
              </a:pathLst>
            </a:custGeom>
            <a:solidFill>
              <a:srgbClr val="403F3B"/>
            </a:solidFill>
          </p:spPr>
        </p:sp>
      </p:grpSp>
      <p:grpSp>
        <p:nvGrpSpPr>
          <p:cNvPr id="25" name="Group 25"/>
          <p:cNvGrpSpPr/>
          <p:nvPr/>
        </p:nvGrpSpPr>
        <p:grpSpPr>
          <a:xfrm rot="-10800000">
            <a:off x="742942" y="3872474"/>
            <a:ext cx="590971" cy="101777"/>
            <a:chOff x="0" y="0"/>
            <a:chExt cx="3318441" cy="571500"/>
          </a:xfrm>
        </p:grpSpPr>
        <p:sp>
          <p:nvSpPr>
            <p:cNvPr id="26" name="Freeform 26"/>
            <p:cNvSpPr/>
            <p:nvPr/>
          </p:nvSpPr>
          <p:spPr>
            <a:xfrm>
              <a:off x="0" y="255270"/>
              <a:ext cx="3318441" cy="69850"/>
            </a:xfrm>
            <a:custGeom>
              <a:avLst/>
              <a:gdLst/>
              <a:ahLst/>
              <a:cxnLst/>
              <a:rect l="l" t="t" r="r" b="b"/>
              <a:pathLst>
                <a:path w="3318441" h="69850">
                  <a:moveTo>
                    <a:pt x="3027612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3318441" y="69850"/>
                  </a:lnTo>
                  <a:lnTo>
                    <a:pt x="3318441" y="0"/>
                  </a:lnTo>
                  <a:close/>
                </a:path>
              </a:pathLst>
            </a:custGeom>
            <a:solidFill>
              <a:srgbClr val="403F3B"/>
            </a:solidFill>
          </p:spPr>
        </p:sp>
      </p:grpSp>
      <p:grpSp>
        <p:nvGrpSpPr>
          <p:cNvPr id="27" name="Group 27"/>
          <p:cNvGrpSpPr/>
          <p:nvPr/>
        </p:nvGrpSpPr>
        <p:grpSpPr>
          <a:xfrm>
            <a:off x="624173" y="3841613"/>
            <a:ext cx="229860" cy="203306"/>
            <a:chOff x="0" y="0"/>
            <a:chExt cx="80125" cy="70869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80125" cy="70869"/>
            </a:xfrm>
            <a:custGeom>
              <a:avLst/>
              <a:gdLst/>
              <a:ahLst/>
              <a:cxnLst/>
              <a:rect l="l" t="t" r="r" b="b"/>
              <a:pathLst>
                <a:path w="80125" h="70869">
                  <a:moveTo>
                    <a:pt x="0" y="0"/>
                  </a:moveTo>
                  <a:lnTo>
                    <a:pt x="80125" y="0"/>
                  </a:lnTo>
                  <a:lnTo>
                    <a:pt x="80125" y="70869"/>
                  </a:lnTo>
                  <a:lnTo>
                    <a:pt x="0" y="70869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9" name="TextBox 29"/>
            <p:cNvSpPr txBox="1"/>
            <p:nvPr/>
          </p:nvSpPr>
          <p:spPr>
            <a:xfrm>
              <a:off x="0" y="-19050"/>
              <a:ext cx="80125" cy="899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30" name="Freeform 30"/>
          <p:cNvSpPr/>
          <p:nvPr/>
        </p:nvSpPr>
        <p:spPr>
          <a:xfrm rot="8193113">
            <a:off x="652187" y="3813957"/>
            <a:ext cx="173391" cy="173391"/>
          </a:xfrm>
          <a:custGeom>
            <a:avLst/>
            <a:gdLst/>
            <a:ahLst/>
            <a:cxnLst/>
            <a:rect l="l" t="t" r="r" b="b"/>
            <a:pathLst>
              <a:path w="173391" h="173391">
                <a:moveTo>
                  <a:pt x="0" y="0"/>
                </a:moveTo>
                <a:lnTo>
                  <a:pt x="173391" y="0"/>
                </a:lnTo>
                <a:lnTo>
                  <a:pt x="173391" y="173391"/>
                </a:lnTo>
                <a:lnTo>
                  <a:pt x="0" y="17339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>
            <a:off x="609727" y="3778092"/>
            <a:ext cx="258751" cy="272109"/>
          </a:xfrm>
          <a:custGeom>
            <a:avLst/>
            <a:gdLst/>
            <a:ahLst/>
            <a:cxnLst/>
            <a:rect l="l" t="t" r="r" b="b"/>
            <a:pathLst>
              <a:path w="258751" h="272109">
                <a:moveTo>
                  <a:pt x="0" y="0"/>
                </a:moveTo>
                <a:lnTo>
                  <a:pt x="258751" y="0"/>
                </a:lnTo>
                <a:lnTo>
                  <a:pt x="258751" y="272109"/>
                </a:lnTo>
                <a:lnTo>
                  <a:pt x="0" y="27210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grpSp>
        <p:nvGrpSpPr>
          <p:cNvPr id="32" name="Group 32"/>
          <p:cNvGrpSpPr/>
          <p:nvPr/>
        </p:nvGrpSpPr>
        <p:grpSpPr>
          <a:xfrm rot="-10800000">
            <a:off x="742847" y="5012703"/>
            <a:ext cx="591065" cy="101777"/>
            <a:chOff x="0" y="0"/>
            <a:chExt cx="3318973" cy="571500"/>
          </a:xfrm>
        </p:grpSpPr>
        <p:sp>
          <p:nvSpPr>
            <p:cNvPr id="33" name="Freeform 33"/>
            <p:cNvSpPr/>
            <p:nvPr/>
          </p:nvSpPr>
          <p:spPr>
            <a:xfrm>
              <a:off x="0" y="255270"/>
              <a:ext cx="3318973" cy="69850"/>
            </a:xfrm>
            <a:custGeom>
              <a:avLst/>
              <a:gdLst/>
              <a:ahLst/>
              <a:cxnLst/>
              <a:rect l="l" t="t" r="r" b="b"/>
              <a:pathLst>
                <a:path w="3318973" h="69850">
                  <a:moveTo>
                    <a:pt x="3028143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3318973" y="69850"/>
                  </a:lnTo>
                  <a:lnTo>
                    <a:pt x="3318973" y="0"/>
                  </a:lnTo>
                  <a:close/>
                </a:path>
              </a:pathLst>
            </a:custGeom>
            <a:solidFill>
              <a:srgbClr val="403F3B"/>
            </a:solidFill>
          </p:spPr>
        </p:sp>
      </p:grpSp>
      <p:grpSp>
        <p:nvGrpSpPr>
          <p:cNvPr id="34" name="Group 34"/>
          <p:cNvGrpSpPr/>
          <p:nvPr/>
        </p:nvGrpSpPr>
        <p:grpSpPr>
          <a:xfrm>
            <a:off x="624173" y="4971690"/>
            <a:ext cx="229860" cy="203306"/>
            <a:chOff x="0" y="0"/>
            <a:chExt cx="80125" cy="70869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80125" cy="70869"/>
            </a:xfrm>
            <a:custGeom>
              <a:avLst/>
              <a:gdLst/>
              <a:ahLst/>
              <a:cxnLst/>
              <a:rect l="l" t="t" r="r" b="b"/>
              <a:pathLst>
                <a:path w="80125" h="70869">
                  <a:moveTo>
                    <a:pt x="0" y="0"/>
                  </a:moveTo>
                  <a:lnTo>
                    <a:pt x="80125" y="0"/>
                  </a:lnTo>
                  <a:lnTo>
                    <a:pt x="80125" y="70869"/>
                  </a:lnTo>
                  <a:lnTo>
                    <a:pt x="0" y="70869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6" name="TextBox 36"/>
            <p:cNvSpPr txBox="1"/>
            <p:nvPr/>
          </p:nvSpPr>
          <p:spPr>
            <a:xfrm>
              <a:off x="0" y="-19050"/>
              <a:ext cx="80125" cy="899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37" name="Freeform 37"/>
          <p:cNvSpPr/>
          <p:nvPr/>
        </p:nvSpPr>
        <p:spPr>
          <a:xfrm rot="8193113">
            <a:off x="652187" y="4944034"/>
            <a:ext cx="173391" cy="173391"/>
          </a:xfrm>
          <a:custGeom>
            <a:avLst/>
            <a:gdLst/>
            <a:ahLst/>
            <a:cxnLst/>
            <a:rect l="l" t="t" r="r" b="b"/>
            <a:pathLst>
              <a:path w="173391" h="173391">
                <a:moveTo>
                  <a:pt x="0" y="0"/>
                </a:moveTo>
                <a:lnTo>
                  <a:pt x="173391" y="0"/>
                </a:lnTo>
                <a:lnTo>
                  <a:pt x="173391" y="173391"/>
                </a:lnTo>
                <a:lnTo>
                  <a:pt x="0" y="17339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>
            <a:off x="609727" y="4908169"/>
            <a:ext cx="258751" cy="272109"/>
          </a:xfrm>
          <a:custGeom>
            <a:avLst/>
            <a:gdLst/>
            <a:ahLst/>
            <a:cxnLst/>
            <a:rect l="l" t="t" r="r" b="b"/>
            <a:pathLst>
              <a:path w="258751" h="272109">
                <a:moveTo>
                  <a:pt x="0" y="0"/>
                </a:moveTo>
                <a:lnTo>
                  <a:pt x="258751" y="0"/>
                </a:lnTo>
                <a:lnTo>
                  <a:pt x="258751" y="272109"/>
                </a:lnTo>
                <a:lnTo>
                  <a:pt x="0" y="27210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grpSp>
        <p:nvGrpSpPr>
          <p:cNvPr id="39" name="Group 39"/>
          <p:cNvGrpSpPr/>
          <p:nvPr/>
        </p:nvGrpSpPr>
        <p:grpSpPr>
          <a:xfrm rot="-10800000">
            <a:off x="742942" y="6170672"/>
            <a:ext cx="590971" cy="101777"/>
            <a:chOff x="0" y="0"/>
            <a:chExt cx="3318441" cy="571500"/>
          </a:xfrm>
        </p:grpSpPr>
        <p:sp>
          <p:nvSpPr>
            <p:cNvPr id="40" name="Freeform 40"/>
            <p:cNvSpPr/>
            <p:nvPr/>
          </p:nvSpPr>
          <p:spPr>
            <a:xfrm>
              <a:off x="0" y="255270"/>
              <a:ext cx="3318441" cy="69850"/>
            </a:xfrm>
            <a:custGeom>
              <a:avLst/>
              <a:gdLst/>
              <a:ahLst/>
              <a:cxnLst/>
              <a:rect l="l" t="t" r="r" b="b"/>
              <a:pathLst>
                <a:path w="3318441" h="69850">
                  <a:moveTo>
                    <a:pt x="3027612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3318441" y="69850"/>
                  </a:lnTo>
                  <a:lnTo>
                    <a:pt x="3318441" y="0"/>
                  </a:lnTo>
                  <a:close/>
                </a:path>
              </a:pathLst>
            </a:custGeom>
            <a:solidFill>
              <a:srgbClr val="403F3B"/>
            </a:solidFill>
          </p:spPr>
        </p:sp>
      </p:grpSp>
      <p:grpSp>
        <p:nvGrpSpPr>
          <p:cNvPr id="41" name="Group 41"/>
          <p:cNvGrpSpPr/>
          <p:nvPr/>
        </p:nvGrpSpPr>
        <p:grpSpPr>
          <a:xfrm rot="-10800000">
            <a:off x="742942" y="7297846"/>
            <a:ext cx="590971" cy="101777"/>
            <a:chOff x="0" y="0"/>
            <a:chExt cx="3318441" cy="571500"/>
          </a:xfrm>
        </p:grpSpPr>
        <p:sp>
          <p:nvSpPr>
            <p:cNvPr id="42" name="Freeform 42"/>
            <p:cNvSpPr/>
            <p:nvPr/>
          </p:nvSpPr>
          <p:spPr>
            <a:xfrm>
              <a:off x="0" y="255270"/>
              <a:ext cx="3318441" cy="69850"/>
            </a:xfrm>
            <a:custGeom>
              <a:avLst/>
              <a:gdLst/>
              <a:ahLst/>
              <a:cxnLst/>
              <a:rect l="l" t="t" r="r" b="b"/>
              <a:pathLst>
                <a:path w="3318441" h="69850">
                  <a:moveTo>
                    <a:pt x="3027612" y="0"/>
                  </a:moveTo>
                  <a:lnTo>
                    <a:pt x="0" y="0"/>
                  </a:lnTo>
                  <a:lnTo>
                    <a:pt x="0" y="69850"/>
                  </a:lnTo>
                  <a:lnTo>
                    <a:pt x="3318441" y="69850"/>
                  </a:lnTo>
                  <a:lnTo>
                    <a:pt x="3318441" y="0"/>
                  </a:lnTo>
                  <a:close/>
                </a:path>
              </a:pathLst>
            </a:custGeom>
            <a:solidFill>
              <a:srgbClr val="403F3B"/>
            </a:solidFill>
          </p:spPr>
        </p:sp>
      </p:grpSp>
      <p:grpSp>
        <p:nvGrpSpPr>
          <p:cNvPr id="43" name="Group 43"/>
          <p:cNvGrpSpPr/>
          <p:nvPr/>
        </p:nvGrpSpPr>
        <p:grpSpPr>
          <a:xfrm>
            <a:off x="624173" y="6110264"/>
            <a:ext cx="229860" cy="203306"/>
            <a:chOff x="0" y="0"/>
            <a:chExt cx="80125" cy="70869"/>
          </a:xfrm>
        </p:grpSpPr>
        <p:sp>
          <p:nvSpPr>
            <p:cNvPr id="44" name="Freeform 44"/>
            <p:cNvSpPr/>
            <p:nvPr/>
          </p:nvSpPr>
          <p:spPr>
            <a:xfrm>
              <a:off x="0" y="0"/>
              <a:ext cx="80125" cy="70869"/>
            </a:xfrm>
            <a:custGeom>
              <a:avLst/>
              <a:gdLst/>
              <a:ahLst/>
              <a:cxnLst/>
              <a:rect l="l" t="t" r="r" b="b"/>
              <a:pathLst>
                <a:path w="80125" h="70869">
                  <a:moveTo>
                    <a:pt x="0" y="0"/>
                  </a:moveTo>
                  <a:lnTo>
                    <a:pt x="80125" y="0"/>
                  </a:lnTo>
                  <a:lnTo>
                    <a:pt x="80125" y="70869"/>
                  </a:lnTo>
                  <a:lnTo>
                    <a:pt x="0" y="70869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45" name="TextBox 45"/>
            <p:cNvSpPr txBox="1"/>
            <p:nvPr/>
          </p:nvSpPr>
          <p:spPr>
            <a:xfrm>
              <a:off x="0" y="-19050"/>
              <a:ext cx="80125" cy="899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46" name="Freeform 46"/>
          <p:cNvSpPr/>
          <p:nvPr/>
        </p:nvSpPr>
        <p:spPr>
          <a:xfrm rot="8193113">
            <a:off x="652187" y="6082609"/>
            <a:ext cx="173391" cy="173391"/>
          </a:xfrm>
          <a:custGeom>
            <a:avLst/>
            <a:gdLst/>
            <a:ahLst/>
            <a:cxnLst/>
            <a:rect l="l" t="t" r="r" b="b"/>
            <a:pathLst>
              <a:path w="173391" h="173391">
                <a:moveTo>
                  <a:pt x="0" y="0"/>
                </a:moveTo>
                <a:lnTo>
                  <a:pt x="173391" y="0"/>
                </a:lnTo>
                <a:lnTo>
                  <a:pt x="173391" y="173391"/>
                </a:lnTo>
                <a:lnTo>
                  <a:pt x="0" y="17339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47" name="Freeform 47"/>
          <p:cNvSpPr/>
          <p:nvPr/>
        </p:nvSpPr>
        <p:spPr>
          <a:xfrm>
            <a:off x="609727" y="6046743"/>
            <a:ext cx="258751" cy="272109"/>
          </a:xfrm>
          <a:custGeom>
            <a:avLst/>
            <a:gdLst/>
            <a:ahLst/>
            <a:cxnLst/>
            <a:rect l="l" t="t" r="r" b="b"/>
            <a:pathLst>
              <a:path w="258751" h="272109">
                <a:moveTo>
                  <a:pt x="0" y="0"/>
                </a:moveTo>
                <a:lnTo>
                  <a:pt x="258751" y="0"/>
                </a:lnTo>
                <a:lnTo>
                  <a:pt x="258751" y="272109"/>
                </a:lnTo>
                <a:lnTo>
                  <a:pt x="0" y="27210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grpSp>
        <p:nvGrpSpPr>
          <p:cNvPr id="48" name="Group 48"/>
          <p:cNvGrpSpPr/>
          <p:nvPr/>
        </p:nvGrpSpPr>
        <p:grpSpPr>
          <a:xfrm>
            <a:off x="628012" y="7248838"/>
            <a:ext cx="229860" cy="203306"/>
            <a:chOff x="0" y="0"/>
            <a:chExt cx="80125" cy="70869"/>
          </a:xfrm>
        </p:grpSpPr>
        <p:sp>
          <p:nvSpPr>
            <p:cNvPr id="49" name="Freeform 49"/>
            <p:cNvSpPr/>
            <p:nvPr/>
          </p:nvSpPr>
          <p:spPr>
            <a:xfrm>
              <a:off x="0" y="0"/>
              <a:ext cx="80125" cy="70869"/>
            </a:xfrm>
            <a:custGeom>
              <a:avLst/>
              <a:gdLst/>
              <a:ahLst/>
              <a:cxnLst/>
              <a:rect l="l" t="t" r="r" b="b"/>
              <a:pathLst>
                <a:path w="80125" h="70869">
                  <a:moveTo>
                    <a:pt x="0" y="0"/>
                  </a:moveTo>
                  <a:lnTo>
                    <a:pt x="80125" y="0"/>
                  </a:lnTo>
                  <a:lnTo>
                    <a:pt x="80125" y="70869"/>
                  </a:lnTo>
                  <a:lnTo>
                    <a:pt x="0" y="70869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50" name="TextBox 50"/>
            <p:cNvSpPr txBox="1"/>
            <p:nvPr/>
          </p:nvSpPr>
          <p:spPr>
            <a:xfrm>
              <a:off x="0" y="-19050"/>
              <a:ext cx="80125" cy="899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51" name="Freeform 51"/>
          <p:cNvSpPr/>
          <p:nvPr/>
        </p:nvSpPr>
        <p:spPr>
          <a:xfrm rot="8193113">
            <a:off x="656027" y="7221183"/>
            <a:ext cx="173391" cy="173391"/>
          </a:xfrm>
          <a:custGeom>
            <a:avLst/>
            <a:gdLst/>
            <a:ahLst/>
            <a:cxnLst/>
            <a:rect l="l" t="t" r="r" b="b"/>
            <a:pathLst>
              <a:path w="173391" h="173391">
                <a:moveTo>
                  <a:pt x="0" y="0"/>
                </a:moveTo>
                <a:lnTo>
                  <a:pt x="173391" y="0"/>
                </a:lnTo>
                <a:lnTo>
                  <a:pt x="173391" y="173391"/>
                </a:lnTo>
                <a:lnTo>
                  <a:pt x="0" y="17339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52" name="Freeform 52"/>
          <p:cNvSpPr/>
          <p:nvPr/>
        </p:nvSpPr>
        <p:spPr>
          <a:xfrm>
            <a:off x="613567" y="7185317"/>
            <a:ext cx="258751" cy="272109"/>
          </a:xfrm>
          <a:custGeom>
            <a:avLst/>
            <a:gdLst/>
            <a:ahLst/>
            <a:cxnLst/>
            <a:rect l="l" t="t" r="r" b="b"/>
            <a:pathLst>
              <a:path w="258751" h="272109">
                <a:moveTo>
                  <a:pt x="0" y="0"/>
                </a:moveTo>
                <a:lnTo>
                  <a:pt x="258751" y="0"/>
                </a:lnTo>
                <a:lnTo>
                  <a:pt x="258751" y="272110"/>
                </a:lnTo>
                <a:lnTo>
                  <a:pt x="0" y="272110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grpSp>
        <p:nvGrpSpPr>
          <p:cNvPr id="53" name="Group 53"/>
          <p:cNvGrpSpPr/>
          <p:nvPr/>
        </p:nvGrpSpPr>
        <p:grpSpPr>
          <a:xfrm>
            <a:off x="630767" y="8380899"/>
            <a:ext cx="229860" cy="203306"/>
            <a:chOff x="0" y="0"/>
            <a:chExt cx="80125" cy="70869"/>
          </a:xfrm>
        </p:grpSpPr>
        <p:sp>
          <p:nvSpPr>
            <p:cNvPr id="54" name="Freeform 54"/>
            <p:cNvSpPr/>
            <p:nvPr/>
          </p:nvSpPr>
          <p:spPr>
            <a:xfrm>
              <a:off x="0" y="0"/>
              <a:ext cx="80125" cy="70869"/>
            </a:xfrm>
            <a:custGeom>
              <a:avLst/>
              <a:gdLst/>
              <a:ahLst/>
              <a:cxnLst/>
              <a:rect l="l" t="t" r="r" b="b"/>
              <a:pathLst>
                <a:path w="80125" h="70869">
                  <a:moveTo>
                    <a:pt x="0" y="0"/>
                  </a:moveTo>
                  <a:lnTo>
                    <a:pt x="80125" y="0"/>
                  </a:lnTo>
                  <a:lnTo>
                    <a:pt x="80125" y="70869"/>
                  </a:lnTo>
                  <a:lnTo>
                    <a:pt x="0" y="70869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55" name="TextBox 55"/>
            <p:cNvSpPr txBox="1"/>
            <p:nvPr/>
          </p:nvSpPr>
          <p:spPr>
            <a:xfrm>
              <a:off x="0" y="-19050"/>
              <a:ext cx="80125" cy="899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sp>
        <p:nvSpPr>
          <p:cNvPr id="56" name="Freeform 56"/>
          <p:cNvSpPr/>
          <p:nvPr/>
        </p:nvSpPr>
        <p:spPr>
          <a:xfrm rot="8193113">
            <a:off x="658782" y="8353244"/>
            <a:ext cx="173391" cy="173391"/>
          </a:xfrm>
          <a:custGeom>
            <a:avLst/>
            <a:gdLst/>
            <a:ahLst/>
            <a:cxnLst/>
            <a:rect l="l" t="t" r="r" b="b"/>
            <a:pathLst>
              <a:path w="173391" h="173391">
                <a:moveTo>
                  <a:pt x="0" y="0"/>
                </a:moveTo>
                <a:lnTo>
                  <a:pt x="173391" y="0"/>
                </a:lnTo>
                <a:lnTo>
                  <a:pt x="173391" y="173391"/>
                </a:lnTo>
                <a:lnTo>
                  <a:pt x="0" y="17339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57" name="Freeform 57"/>
          <p:cNvSpPr/>
          <p:nvPr/>
        </p:nvSpPr>
        <p:spPr>
          <a:xfrm>
            <a:off x="4549052" y="8317378"/>
            <a:ext cx="3148284" cy="1506394"/>
          </a:xfrm>
          <a:custGeom>
            <a:avLst/>
            <a:gdLst/>
            <a:ahLst/>
            <a:cxnLst/>
            <a:rect l="l" t="t" r="r" b="b"/>
            <a:pathLst>
              <a:path w="3148284" h="1506394">
                <a:moveTo>
                  <a:pt x="0" y="0"/>
                </a:moveTo>
                <a:lnTo>
                  <a:pt x="3148284" y="0"/>
                </a:lnTo>
                <a:lnTo>
                  <a:pt x="3148284" y="1506395"/>
                </a:lnTo>
                <a:lnTo>
                  <a:pt x="0" y="1506395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59" name="Freeform 59"/>
          <p:cNvSpPr/>
          <p:nvPr/>
        </p:nvSpPr>
        <p:spPr>
          <a:xfrm>
            <a:off x="6131549" y="4253978"/>
            <a:ext cx="900694" cy="900694"/>
          </a:xfrm>
          <a:custGeom>
            <a:avLst/>
            <a:gdLst/>
            <a:ahLst/>
            <a:cxnLst/>
            <a:rect l="l" t="t" r="r" b="b"/>
            <a:pathLst>
              <a:path w="900694" h="900694">
                <a:moveTo>
                  <a:pt x="0" y="0"/>
                </a:moveTo>
                <a:lnTo>
                  <a:pt x="900694" y="0"/>
                </a:lnTo>
                <a:lnTo>
                  <a:pt x="900694" y="900694"/>
                </a:lnTo>
                <a:lnTo>
                  <a:pt x="0" y="900694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60" name="Freeform 60"/>
          <p:cNvSpPr/>
          <p:nvPr/>
        </p:nvSpPr>
        <p:spPr>
          <a:xfrm>
            <a:off x="5716039" y="1306509"/>
            <a:ext cx="1070521" cy="2316728"/>
          </a:xfrm>
          <a:custGeom>
            <a:avLst/>
            <a:gdLst/>
            <a:ahLst/>
            <a:cxnLst/>
            <a:rect l="l" t="t" r="r" b="b"/>
            <a:pathLst>
              <a:path w="1070521" h="2316728">
                <a:moveTo>
                  <a:pt x="0" y="0"/>
                </a:moveTo>
                <a:lnTo>
                  <a:pt x="1070522" y="0"/>
                </a:lnTo>
                <a:lnTo>
                  <a:pt x="1070522" y="2316727"/>
                </a:lnTo>
                <a:lnTo>
                  <a:pt x="0" y="2316727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/>
            </a:stretch>
          </a:blipFill>
        </p:spPr>
      </p:sp>
      <p:sp>
        <p:nvSpPr>
          <p:cNvPr id="61" name="TextBox 61"/>
          <p:cNvSpPr txBox="1"/>
          <p:nvPr/>
        </p:nvSpPr>
        <p:spPr>
          <a:xfrm>
            <a:off x="0" y="619184"/>
            <a:ext cx="7772400" cy="4451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95"/>
              </a:lnSpc>
            </a:pPr>
            <a:r>
              <a:rPr lang="en-US" sz="3500" dirty="0">
                <a:solidFill>
                  <a:srgbClr val="403F3B"/>
                </a:solidFill>
                <a:latin typeface="CMU Serif"/>
                <a:ea typeface="CMU Serif"/>
                <a:cs typeface="CMU Serif"/>
                <a:sym typeface="CMU Serif"/>
              </a:rPr>
              <a:t>HOME  SELLING PROCESS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3476218" y="238184"/>
            <a:ext cx="819965" cy="295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75"/>
              </a:lnSpc>
            </a:pPr>
            <a:r>
              <a:rPr lang="en-US" sz="1500" spc="89">
                <a:solidFill>
                  <a:srgbClr val="403F3B"/>
                </a:solidFill>
                <a:latin typeface="Montserrat"/>
                <a:ea typeface="Montserrat"/>
                <a:cs typeface="Montserrat"/>
                <a:sym typeface="Montserrat"/>
              </a:rPr>
              <a:t>THE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595756" y="1538604"/>
            <a:ext cx="1931332" cy="231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CMU Serif"/>
                <a:ea typeface="CMU Serif"/>
                <a:cs typeface="CMU Serif"/>
                <a:sym typeface="CMU Serif"/>
              </a:rPr>
              <a:t>MARKET ANALYSIS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658598" y="2676696"/>
            <a:ext cx="1931332" cy="231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CMU Serif"/>
                <a:ea typeface="CMU Serif"/>
                <a:cs typeface="CMU Serif"/>
                <a:sym typeface="CMU Serif"/>
              </a:rPr>
              <a:t> PICTURES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921794" y="1788794"/>
            <a:ext cx="3279255" cy="749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•PROPERTY ANALYSIS TO GIVE YOU BETTER UNDERSTANDING OF YOUR HOME VALUE</a:t>
            </a:r>
          </a:p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•DETAIL STEPS BY YOUR AGENT RECOMMENDATIONS TO GET YOUR HOME IN THE BEST SELLING CONDITION</a:t>
            </a:r>
          </a:p>
          <a:p>
            <a:pPr algn="ctr">
              <a:lnSpc>
                <a:spcPts val="999"/>
              </a:lnSpc>
            </a:pPr>
            <a:endParaRPr lang="en-US" sz="999" spc="-2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6" name="TextBox 66"/>
          <p:cNvSpPr txBox="1"/>
          <p:nvPr/>
        </p:nvSpPr>
        <p:spPr>
          <a:xfrm>
            <a:off x="831691" y="2926886"/>
            <a:ext cx="3585147" cy="377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•SCHEDULE PROFESSIONAL PHOTOS AND VIDEOS</a:t>
            </a:r>
          </a:p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•GET HOME READY FOR PROFESSIONAL PHOTOS</a:t>
            </a:r>
          </a:p>
          <a:p>
            <a:pPr algn="ctr">
              <a:lnSpc>
                <a:spcPts val="999"/>
              </a:lnSpc>
            </a:pPr>
            <a:endParaRPr lang="en-US" sz="999" spc="-2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7" name="TextBox 67"/>
          <p:cNvSpPr txBox="1"/>
          <p:nvPr/>
        </p:nvSpPr>
        <p:spPr>
          <a:xfrm>
            <a:off x="1452345" y="3819061"/>
            <a:ext cx="2344032" cy="231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CMU Serif"/>
                <a:ea typeface="CMU Serif"/>
                <a:cs typeface="CMU Serif"/>
                <a:sym typeface="CMU Serif"/>
              </a:rPr>
              <a:t>OFFER &amp; NEGOTIATIONS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1070530" y="4069251"/>
            <a:ext cx="3107468" cy="749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•REVIEW WITH YOU THE TERMS AND CONDITIONS OF THE OFFER</a:t>
            </a:r>
          </a:p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•AFTER AN OFFER IS ACCEPTED AND NEGOTIATIONS ARE DONE</a:t>
            </a:r>
          </a:p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•YOU'LL GO INTO 30-45 DAY CONTRACT PERIOD</a:t>
            </a:r>
          </a:p>
          <a:p>
            <a:pPr algn="ctr">
              <a:lnSpc>
                <a:spcPts val="999"/>
              </a:lnSpc>
            </a:pPr>
            <a:endParaRPr lang="en-US" sz="999" spc="-2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9" name="TextBox 69"/>
          <p:cNvSpPr txBox="1"/>
          <p:nvPr/>
        </p:nvSpPr>
        <p:spPr>
          <a:xfrm>
            <a:off x="1386462" y="6070427"/>
            <a:ext cx="2452445" cy="231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CMU Serif"/>
                <a:ea typeface="CMU Serif"/>
                <a:cs typeface="CMU Serif"/>
                <a:sym typeface="CMU Serif"/>
              </a:rPr>
              <a:t>FINANCING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3788026" y="3368281"/>
            <a:ext cx="3909309" cy="7598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891"/>
              </a:lnSpc>
            </a:pPr>
            <a:r>
              <a:rPr lang="en-US" sz="2400" dirty="0">
                <a:solidFill>
                  <a:srgbClr val="403F3B"/>
                </a:solidFill>
                <a:latin typeface="Moontime"/>
                <a:ea typeface="Moontime"/>
                <a:cs typeface="Moontime"/>
                <a:sym typeface="Moontime"/>
              </a:rPr>
              <a:t>Chastity </a:t>
            </a:r>
            <a:r>
              <a:rPr lang="en-US" sz="2400" dirty="0" err="1">
                <a:solidFill>
                  <a:srgbClr val="403F3B"/>
                </a:solidFill>
                <a:latin typeface="Moontime"/>
                <a:ea typeface="Moontime"/>
                <a:cs typeface="Moontime"/>
                <a:sym typeface="Moontime"/>
              </a:rPr>
              <a:t>Weichselbaum</a:t>
            </a:r>
            <a:endParaRPr lang="en-US" sz="2400" dirty="0">
              <a:solidFill>
                <a:srgbClr val="403F3B"/>
              </a:solidFill>
              <a:latin typeface="Moontime"/>
              <a:ea typeface="Moontime"/>
              <a:cs typeface="Moontime"/>
              <a:sym typeface="Moontime"/>
            </a:endParaRPr>
          </a:p>
        </p:txBody>
      </p:sp>
      <p:sp>
        <p:nvSpPr>
          <p:cNvPr id="71" name="TextBox 71"/>
          <p:cNvSpPr txBox="1"/>
          <p:nvPr/>
        </p:nvSpPr>
        <p:spPr>
          <a:xfrm>
            <a:off x="5211493" y="4015853"/>
            <a:ext cx="1840114" cy="1905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49"/>
              </a:lnSpc>
            </a:pPr>
            <a:r>
              <a:rPr lang="en-US" sz="999" b="1" spc="59" dirty="0">
                <a:solidFill>
                  <a:srgbClr val="403F3B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Broker Owner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5133967" y="4733757"/>
            <a:ext cx="1164146" cy="1744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93"/>
              </a:lnSpc>
            </a:pPr>
            <a:r>
              <a:rPr lang="en-US" sz="1222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918.990.2051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5133967" y="5231200"/>
            <a:ext cx="3045129" cy="1506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65"/>
              </a:lnSpc>
            </a:pPr>
            <a:r>
              <a:rPr lang="en-US" sz="1022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CWREALTY918@MAIL.COM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5133967" y="5551547"/>
            <a:ext cx="2969114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65"/>
              </a:lnSpc>
            </a:pPr>
            <a:r>
              <a:rPr lang="en-US" sz="1022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140 N </a:t>
            </a:r>
            <a:r>
              <a:rPr lang="en-US" sz="1022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Broadyway</a:t>
            </a:r>
            <a:r>
              <a:rPr lang="en-US" sz="1022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Suite 1</a:t>
            </a:r>
          </a:p>
          <a:p>
            <a:pPr algn="l">
              <a:lnSpc>
                <a:spcPts val="1165"/>
              </a:lnSpc>
            </a:pPr>
            <a:r>
              <a:rPr lang="en-US" sz="1022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Inola</a:t>
            </a:r>
            <a:r>
              <a:rPr lang="en-US" sz="1022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OK 74036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5103325" y="6107466"/>
            <a:ext cx="2444718" cy="2935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65"/>
              </a:lnSpc>
            </a:pPr>
            <a:r>
              <a:rPr lang="en-US" sz="1022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WWW.CHASTITY.YOURTULSAHOMESEARCH.COM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1658696" y="4923532"/>
            <a:ext cx="1931332" cy="2311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>
                <a:solidFill>
                  <a:srgbClr val="000000"/>
                </a:solidFill>
                <a:latin typeface="CMU Serif"/>
                <a:ea typeface="CMU Serif"/>
                <a:cs typeface="CMU Serif"/>
                <a:sym typeface="CMU Serif"/>
              </a:rPr>
              <a:t>INSPECTIONS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023110" y="5173722"/>
            <a:ext cx="3190728" cy="749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•INSPECTION ORDERED &amp; APPRAISALS ARE CONDUCTED</a:t>
            </a:r>
          </a:p>
          <a:p>
            <a:pPr algn="ctr">
              <a:lnSpc>
                <a:spcPts val="999"/>
              </a:lnSpc>
            </a:pPr>
            <a:r>
              <a:rPr lang="en-US" sz="999" spc="-20">
                <a:solidFill>
                  <a:srgbClr val="424242"/>
                </a:solidFill>
                <a:latin typeface="Montserrat"/>
                <a:ea typeface="Montserrat"/>
                <a:cs typeface="Montserrat"/>
                <a:sym typeface="Montserrat"/>
              </a:rPr>
              <a:t>•REVIEW THE INSPECTION REPORT AND NEGOTIATE REPAIRS</a:t>
            </a:r>
          </a:p>
          <a:p>
            <a:pPr algn="ctr">
              <a:lnSpc>
                <a:spcPts val="999"/>
              </a:lnSpc>
            </a:pPr>
            <a:endParaRPr lang="en-US" sz="999" spc="-2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ctr">
              <a:lnSpc>
                <a:spcPts val="999"/>
              </a:lnSpc>
            </a:pPr>
            <a:endParaRPr lang="en-US" sz="999" spc="-20">
              <a:solidFill>
                <a:srgbClr val="42424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9" name="TextBox 79"/>
          <p:cNvSpPr txBox="1"/>
          <p:nvPr/>
        </p:nvSpPr>
        <p:spPr>
          <a:xfrm>
            <a:off x="704805" y="1538604"/>
            <a:ext cx="76274" cy="1980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403F3B"/>
                </a:solidFill>
                <a:latin typeface="CMU Serif"/>
                <a:ea typeface="CMU Serif"/>
                <a:cs typeface="CMU Serif"/>
                <a:sym typeface="CMU Serif"/>
              </a:rPr>
              <a:t>1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700966" y="2666430"/>
            <a:ext cx="76274" cy="1980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403F3B"/>
                </a:solidFill>
                <a:latin typeface="CMU Serif"/>
                <a:ea typeface="CMU Serif"/>
                <a:cs typeface="CMU Serif"/>
                <a:sym typeface="CMU Serif"/>
              </a:rPr>
              <a:t>2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700746" y="3835571"/>
            <a:ext cx="76274" cy="1980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403F3B"/>
                </a:solidFill>
                <a:latin typeface="CMU Serif"/>
                <a:ea typeface="CMU Serif"/>
                <a:cs typeface="CMU Serif"/>
                <a:sym typeface="CMU Serif"/>
              </a:rPr>
              <a:t>3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692054" y="4952640"/>
            <a:ext cx="76274" cy="1980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403F3B"/>
                </a:solidFill>
                <a:latin typeface="CMU Serif"/>
                <a:ea typeface="CMU Serif"/>
                <a:cs typeface="CMU Serif"/>
                <a:sym typeface="CMU Serif"/>
              </a:rPr>
              <a:t>4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700746" y="6099002"/>
            <a:ext cx="76274" cy="1980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403F3B"/>
                </a:solidFill>
                <a:latin typeface="CMU Serif"/>
                <a:ea typeface="CMU Serif"/>
                <a:cs typeface="CMU Serif"/>
                <a:sym typeface="CMU Serif"/>
              </a:rPr>
              <a:t>5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704805" y="7242012"/>
            <a:ext cx="76274" cy="1980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403F3B"/>
                </a:solidFill>
                <a:latin typeface="CMU Serif"/>
                <a:ea typeface="CMU Serif"/>
                <a:cs typeface="CMU Serif"/>
                <a:sym typeface="CMU Serif"/>
              </a:rPr>
              <a:t>6</a:t>
            </a:r>
          </a:p>
        </p:txBody>
      </p:sp>
      <p:pic>
        <p:nvPicPr>
          <p:cNvPr id="78" name="Picture 77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763" y="5923022"/>
            <a:ext cx="2732964" cy="27329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171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CMU Serif</vt:lpstr>
      <vt:lpstr>Montserrat</vt:lpstr>
      <vt:lpstr>Montserrat Medium</vt:lpstr>
      <vt:lpstr>Moontime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Chastity Selling Process</dc:title>
  <cp:lastModifiedBy>Chastity Weichselbaum</cp:lastModifiedBy>
  <cp:revision>3</cp:revision>
  <dcterms:created xsi:type="dcterms:W3CDTF">2006-08-16T00:00:00Z</dcterms:created>
  <dcterms:modified xsi:type="dcterms:W3CDTF">2025-12-12T17:41:56Z</dcterms:modified>
  <dc:identifier>DAFy181atu0</dc:identifier>
</cp:coreProperties>
</file>