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svg" ContentType="image/svg+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4" autoAdjust="0"/>
    <p:restoredTop sz="94648" autoAdjust="0"/>
  </p:normalViewPr>
  <p:slideViewPr>
    <p:cSldViewPr>
      <p:cViewPr varScale="1">
        <p:scale>
          <a:sx n="73" d="100"/>
          <a:sy n="73" d="100"/>
        </p:scale>
        <p:origin x="640"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11/24/25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3.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png"/><Relationship Id="rId1" Type="http://schemas.openxmlformats.org/officeDocument/2006/relationships/slideLayout" Target="../slideLayouts/slideLayout7.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4300" y="-114300"/>
            <a:ext cx="8001000" cy="8428457"/>
            <a:chOff x="0" y="0"/>
            <a:chExt cx="10668000" cy="11237942"/>
          </a:xfrm>
        </p:grpSpPr>
        <p:pic>
          <p:nvPicPr>
            <p:cNvPr id="3" name="Picture 3"/>
            <p:cNvPicPr>
              <a:picLocks noChangeAspect="1"/>
            </p:cNvPicPr>
            <p:nvPr/>
          </p:nvPicPr>
          <p:blipFill>
            <a:blip r:embed="rId2"/>
            <a:srcRect t="14885" b="14885"/>
            <a:stretch>
              <a:fillRect/>
            </a:stretch>
          </p:blipFill>
          <p:spPr>
            <a:xfrm>
              <a:off x="0" y="0"/>
              <a:ext cx="10668000" cy="11237942"/>
            </a:xfrm>
            <a:prstGeom prst="rect">
              <a:avLst/>
            </a:prstGeom>
          </p:spPr>
        </p:pic>
      </p:grpSp>
      <p:sp>
        <p:nvSpPr>
          <p:cNvPr id="4" name="TextBox 4"/>
          <p:cNvSpPr txBox="1"/>
          <p:nvPr/>
        </p:nvSpPr>
        <p:spPr>
          <a:xfrm>
            <a:off x="-1300898" y="-1228725"/>
            <a:ext cx="10374197" cy="8118241"/>
          </a:xfrm>
          <a:prstGeom prst="rect">
            <a:avLst/>
          </a:prstGeom>
        </p:spPr>
        <p:txBody>
          <a:bodyPr lIns="0" tIns="0" rIns="0" bIns="0" rtlCol="0" anchor="t">
            <a:spAutoFit/>
          </a:bodyPr>
          <a:lstStyle/>
          <a:p>
            <a:pPr algn="ctr">
              <a:lnSpc>
                <a:spcPts val="66181"/>
              </a:lnSpc>
            </a:pPr>
            <a:r>
              <a:rPr lang="en-US" sz="47272">
                <a:solidFill>
                  <a:srgbClr val="FFFFFF"/>
                </a:solidFill>
                <a:latin typeface="Daydream"/>
                <a:ea typeface="Daydream"/>
                <a:cs typeface="Daydream"/>
                <a:sym typeface="Daydream"/>
              </a:rPr>
              <a:t>sold</a:t>
            </a:r>
          </a:p>
        </p:txBody>
      </p:sp>
      <p:grpSp>
        <p:nvGrpSpPr>
          <p:cNvPr id="5" name="Group 5"/>
          <p:cNvGrpSpPr/>
          <p:nvPr/>
        </p:nvGrpSpPr>
        <p:grpSpPr>
          <a:xfrm>
            <a:off x="-388620" y="8257007"/>
            <a:ext cx="9881254" cy="2329058"/>
            <a:chOff x="0" y="0"/>
            <a:chExt cx="4423960" cy="1042748"/>
          </a:xfrm>
        </p:grpSpPr>
        <p:sp>
          <p:nvSpPr>
            <p:cNvPr id="6" name="Freeform 6"/>
            <p:cNvSpPr/>
            <p:nvPr/>
          </p:nvSpPr>
          <p:spPr>
            <a:xfrm>
              <a:off x="0" y="0"/>
              <a:ext cx="4423960" cy="1042748"/>
            </a:xfrm>
            <a:custGeom>
              <a:avLst/>
              <a:gdLst/>
              <a:ahLst/>
              <a:cxnLst/>
              <a:rect l="l" t="t" r="r" b="b"/>
              <a:pathLst>
                <a:path w="4423960" h="1042748">
                  <a:moveTo>
                    <a:pt x="0" y="0"/>
                  </a:moveTo>
                  <a:lnTo>
                    <a:pt x="4423960" y="0"/>
                  </a:lnTo>
                  <a:lnTo>
                    <a:pt x="4423960" y="1042748"/>
                  </a:lnTo>
                  <a:lnTo>
                    <a:pt x="0" y="1042748"/>
                  </a:lnTo>
                  <a:close/>
                </a:path>
              </a:pathLst>
            </a:custGeom>
            <a:solidFill>
              <a:srgbClr val="BDBFC6"/>
            </a:solidFill>
          </p:spPr>
        </p:sp>
      </p:grpSp>
      <p:grpSp>
        <p:nvGrpSpPr>
          <p:cNvPr id="7" name="Group 7"/>
          <p:cNvGrpSpPr/>
          <p:nvPr/>
        </p:nvGrpSpPr>
        <p:grpSpPr>
          <a:xfrm>
            <a:off x="959407" y="617093"/>
            <a:ext cx="5853586" cy="1179563"/>
            <a:chOff x="0" y="0"/>
            <a:chExt cx="2620723" cy="528105"/>
          </a:xfrm>
        </p:grpSpPr>
        <p:sp>
          <p:nvSpPr>
            <p:cNvPr id="8" name="Freeform 8"/>
            <p:cNvSpPr/>
            <p:nvPr/>
          </p:nvSpPr>
          <p:spPr>
            <a:xfrm>
              <a:off x="0" y="0"/>
              <a:ext cx="2620723" cy="528105"/>
            </a:xfrm>
            <a:custGeom>
              <a:avLst/>
              <a:gdLst/>
              <a:ahLst/>
              <a:cxnLst/>
              <a:rect l="l" t="t" r="r" b="b"/>
              <a:pathLst>
                <a:path w="2620723" h="528105">
                  <a:moveTo>
                    <a:pt x="0" y="0"/>
                  </a:moveTo>
                  <a:lnTo>
                    <a:pt x="2620723" y="0"/>
                  </a:lnTo>
                  <a:lnTo>
                    <a:pt x="2620723" y="528105"/>
                  </a:lnTo>
                  <a:lnTo>
                    <a:pt x="0" y="528105"/>
                  </a:lnTo>
                  <a:close/>
                </a:path>
              </a:pathLst>
            </a:custGeom>
            <a:solidFill>
              <a:srgbClr val="BDBFC6"/>
            </a:solidFill>
          </p:spPr>
        </p:sp>
      </p:grpSp>
      <p:sp>
        <p:nvSpPr>
          <p:cNvPr id="9" name="TextBox 9"/>
          <p:cNvSpPr txBox="1"/>
          <p:nvPr/>
        </p:nvSpPr>
        <p:spPr>
          <a:xfrm>
            <a:off x="1072922" y="8441714"/>
            <a:ext cx="6699478" cy="473745"/>
          </a:xfrm>
          <a:prstGeom prst="rect">
            <a:avLst/>
          </a:prstGeom>
        </p:spPr>
        <p:txBody>
          <a:bodyPr lIns="0" tIns="0" rIns="0" bIns="0" rtlCol="0" anchor="t">
            <a:spAutoFit/>
          </a:bodyPr>
          <a:lstStyle/>
          <a:p>
            <a:pPr algn="l">
              <a:lnSpc>
                <a:spcPts val="3813"/>
              </a:lnSpc>
            </a:pPr>
            <a:r>
              <a:rPr lang="en-US" sz="2723" spc="593">
                <a:solidFill>
                  <a:srgbClr val="FFFFFF"/>
                </a:solidFill>
                <a:latin typeface="Josefin Sans Bold"/>
                <a:ea typeface="Josefin Sans Bold"/>
                <a:cs typeface="Josefin Sans Bold"/>
                <a:sym typeface="Josefin Sans Bold"/>
              </a:rPr>
              <a:t>CHASTITY WEICHSELBAUM</a:t>
            </a:r>
          </a:p>
        </p:txBody>
      </p:sp>
      <p:sp>
        <p:nvSpPr>
          <p:cNvPr id="10" name="TextBox 10"/>
          <p:cNvSpPr txBox="1"/>
          <p:nvPr/>
        </p:nvSpPr>
        <p:spPr>
          <a:xfrm>
            <a:off x="3132794" y="9036383"/>
            <a:ext cx="6080616" cy="301037"/>
          </a:xfrm>
          <a:prstGeom prst="rect">
            <a:avLst/>
          </a:prstGeom>
        </p:spPr>
        <p:txBody>
          <a:bodyPr lIns="0" tIns="0" rIns="0" bIns="0" rtlCol="0" anchor="t">
            <a:spAutoFit/>
          </a:bodyPr>
          <a:lstStyle/>
          <a:p>
            <a:pPr algn="l">
              <a:lnSpc>
                <a:spcPts val="2433"/>
              </a:lnSpc>
            </a:pPr>
            <a:r>
              <a:rPr lang="en-US" sz="1738" spc="453">
                <a:solidFill>
                  <a:srgbClr val="FFFFFF"/>
                </a:solidFill>
                <a:latin typeface="Josefin Sans Regular"/>
                <a:ea typeface="Josefin Sans Regular"/>
                <a:cs typeface="Josefin Sans Regular"/>
                <a:sym typeface="Josefin Sans Regular"/>
              </a:rPr>
              <a:t>Your Local REALTOR®</a:t>
            </a:r>
          </a:p>
        </p:txBody>
      </p:sp>
      <p:sp>
        <p:nvSpPr>
          <p:cNvPr id="11" name="TextBox 11"/>
          <p:cNvSpPr txBox="1"/>
          <p:nvPr/>
        </p:nvSpPr>
        <p:spPr>
          <a:xfrm>
            <a:off x="1072922" y="739140"/>
            <a:ext cx="5626555" cy="897368"/>
          </a:xfrm>
          <a:prstGeom prst="rect">
            <a:avLst/>
          </a:prstGeom>
        </p:spPr>
        <p:txBody>
          <a:bodyPr lIns="0" tIns="0" rIns="0" bIns="0" rtlCol="0" anchor="t">
            <a:spAutoFit/>
          </a:bodyPr>
          <a:lstStyle/>
          <a:p>
            <a:pPr algn="ctr">
              <a:lnSpc>
                <a:spcPts val="3522"/>
              </a:lnSpc>
            </a:pPr>
            <a:r>
              <a:rPr lang="en-US" sz="2709" b="1" spc="547">
                <a:solidFill>
                  <a:srgbClr val="FFFFFF"/>
                </a:solidFill>
                <a:latin typeface="Josefin Sans Bold"/>
                <a:ea typeface="Josefin Sans Bold"/>
                <a:cs typeface="Josefin Sans Bold"/>
                <a:sym typeface="Josefin Sans Bold"/>
              </a:rPr>
              <a:t>TAKING YOUR HOME FROM LISTED TO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054427" y="9281160"/>
            <a:ext cx="9881254" cy="1066677"/>
            <a:chOff x="0" y="0"/>
            <a:chExt cx="4423960" cy="477564"/>
          </a:xfrm>
        </p:grpSpPr>
        <p:sp>
          <p:nvSpPr>
            <p:cNvPr id="3" name="Freeform 3"/>
            <p:cNvSpPr/>
            <p:nvPr/>
          </p:nvSpPr>
          <p:spPr>
            <a:xfrm>
              <a:off x="0" y="0"/>
              <a:ext cx="4423960" cy="477564"/>
            </a:xfrm>
            <a:custGeom>
              <a:avLst/>
              <a:gdLst/>
              <a:ahLst/>
              <a:cxnLst/>
              <a:rect l="l" t="t" r="r" b="b"/>
              <a:pathLst>
                <a:path w="4423960" h="477564">
                  <a:moveTo>
                    <a:pt x="0" y="0"/>
                  </a:moveTo>
                  <a:lnTo>
                    <a:pt x="4423960" y="0"/>
                  </a:lnTo>
                  <a:lnTo>
                    <a:pt x="4423960" y="477564"/>
                  </a:lnTo>
                  <a:lnTo>
                    <a:pt x="0" y="477564"/>
                  </a:lnTo>
                  <a:close/>
                </a:path>
              </a:pathLst>
            </a:custGeom>
            <a:solidFill>
              <a:srgbClr val="BDBFC6"/>
            </a:solidFill>
          </p:spPr>
        </p:sp>
      </p:grpSp>
      <p:sp>
        <p:nvSpPr>
          <p:cNvPr id="4" name="TextBox 4"/>
          <p:cNvSpPr txBox="1"/>
          <p:nvPr/>
        </p:nvSpPr>
        <p:spPr>
          <a:xfrm>
            <a:off x="777240" y="6272115"/>
            <a:ext cx="6940840" cy="820813"/>
          </a:xfrm>
          <a:prstGeom prst="rect">
            <a:avLst/>
          </a:prstGeom>
        </p:spPr>
        <p:txBody>
          <a:bodyPr lIns="0" tIns="0" rIns="0" bIns="0" rtlCol="0" anchor="t">
            <a:spAutoFit/>
          </a:bodyPr>
          <a:lstStyle/>
          <a:p>
            <a:pPr algn="ctr">
              <a:lnSpc>
                <a:spcPts val="6626"/>
              </a:lnSpc>
            </a:pPr>
            <a:r>
              <a:rPr lang="en-US" sz="4733">
                <a:solidFill>
                  <a:srgbClr val="BDBFC6"/>
                </a:solidFill>
                <a:latin typeface="Josefin Sans Bold"/>
                <a:ea typeface="Josefin Sans Bold"/>
                <a:cs typeface="Josefin Sans Bold"/>
                <a:sym typeface="Josefin Sans Bold"/>
              </a:rPr>
              <a:t>Chastity Weichselbaum</a:t>
            </a:r>
          </a:p>
        </p:txBody>
      </p:sp>
      <p:sp>
        <p:nvSpPr>
          <p:cNvPr id="5" name="TextBox 5"/>
          <p:cNvSpPr txBox="1"/>
          <p:nvPr/>
        </p:nvSpPr>
        <p:spPr>
          <a:xfrm>
            <a:off x="777240" y="7054828"/>
            <a:ext cx="6080616" cy="301037"/>
          </a:xfrm>
          <a:prstGeom prst="rect">
            <a:avLst/>
          </a:prstGeom>
        </p:spPr>
        <p:txBody>
          <a:bodyPr lIns="0" tIns="0" rIns="0" bIns="0" rtlCol="0" anchor="t">
            <a:spAutoFit/>
          </a:bodyPr>
          <a:lstStyle/>
          <a:p>
            <a:pPr algn="ctr">
              <a:lnSpc>
                <a:spcPts val="2433"/>
              </a:lnSpc>
            </a:pPr>
            <a:r>
              <a:rPr lang="en-US" sz="1738" spc="453">
                <a:solidFill>
                  <a:srgbClr val="000000"/>
                </a:solidFill>
                <a:latin typeface="Josefin Sans Regular"/>
                <a:ea typeface="Josefin Sans Regular"/>
                <a:cs typeface="Josefin Sans Regular"/>
                <a:sym typeface="Josefin Sans Regular"/>
              </a:rPr>
              <a:t>YOUR LOCAL REALTOR®</a:t>
            </a:r>
          </a:p>
        </p:txBody>
      </p:sp>
      <p:sp>
        <p:nvSpPr>
          <p:cNvPr id="6" name="TextBox 6"/>
          <p:cNvSpPr txBox="1"/>
          <p:nvPr/>
        </p:nvSpPr>
        <p:spPr>
          <a:xfrm>
            <a:off x="835041" y="7734826"/>
            <a:ext cx="6102318" cy="1213010"/>
          </a:xfrm>
          <a:prstGeom prst="rect">
            <a:avLst/>
          </a:prstGeom>
        </p:spPr>
        <p:txBody>
          <a:bodyPr lIns="0" tIns="0" rIns="0" bIns="0" rtlCol="0" anchor="t">
            <a:spAutoFit/>
          </a:bodyPr>
          <a:lstStyle/>
          <a:p>
            <a:pPr algn="ctr">
              <a:lnSpc>
                <a:spcPts val="3272"/>
              </a:lnSpc>
            </a:pPr>
            <a:r>
              <a:rPr lang="en-US" sz="1936" spc="505">
                <a:solidFill>
                  <a:srgbClr val="000000"/>
                </a:solidFill>
                <a:latin typeface="Josefin Sans Regular"/>
                <a:ea typeface="Josefin Sans Regular"/>
                <a:cs typeface="Josefin Sans Regular"/>
                <a:sym typeface="Josefin Sans Regular"/>
              </a:rPr>
              <a:t>918.990.2051</a:t>
            </a:r>
          </a:p>
          <a:p>
            <a:pPr algn="ctr">
              <a:lnSpc>
                <a:spcPts val="3272"/>
              </a:lnSpc>
            </a:pPr>
            <a:r>
              <a:rPr lang="en-US" sz="1936" spc="505">
                <a:solidFill>
                  <a:srgbClr val="000000"/>
                </a:solidFill>
                <a:latin typeface="Josefin Sans Regular"/>
                <a:ea typeface="Josefin Sans Regular"/>
                <a:cs typeface="Josefin Sans Regular"/>
                <a:sym typeface="Josefin Sans Regular"/>
              </a:rPr>
              <a:t>cwrealty918@gmail.com </a:t>
            </a:r>
          </a:p>
          <a:p>
            <a:pPr algn="ctr">
              <a:lnSpc>
                <a:spcPts val="3272"/>
              </a:lnSpc>
            </a:pPr>
            <a:endParaRPr lang="en-US" sz="1936" spc="505">
              <a:solidFill>
                <a:srgbClr val="000000"/>
              </a:solidFill>
              <a:latin typeface="Josefin Sans Regular"/>
              <a:ea typeface="Josefin Sans Regular"/>
              <a:cs typeface="Josefin Sans Regular"/>
              <a:sym typeface="Josefin Sans Regular"/>
            </a:endParaRPr>
          </a:p>
        </p:txBody>
      </p:sp>
      <p:sp>
        <p:nvSpPr>
          <p:cNvPr id="7" name="TextBox 7"/>
          <p:cNvSpPr txBox="1"/>
          <p:nvPr/>
        </p:nvSpPr>
        <p:spPr>
          <a:xfrm>
            <a:off x="2095171" y="485883"/>
            <a:ext cx="3444755" cy="516038"/>
          </a:xfrm>
          <a:prstGeom prst="rect">
            <a:avLst/>
          </a:prstGeom>
        </p:spPr>
        <p:txBody>
          <a:bodyPr lIns="0" tIns="0" rIns="0" bIns="0" rtlCol="0" anchor="t">
            <a:spAutoFit/>
          </a:bodyPr>
          <a:lstStyle/>
          <a:p>
            <a:pPr algn="l">
              <a:lnSpc>
                <a:spcPts val="4144"/>
              </a:lnSpc>
            </a:pPr>
            <a:r>
              <a:rPr lang="en-US" sz="2960" b="1" spc="772">
                <a:solidFill>
                  <a:srgbClr val="BDBFC6"/>
                </a:solidFill>
                <a:latin typeface="Josefin Sans Bold"/>
                <a:ea typeface="Josefin Sans Bold"/>
                <a:cs typeface="Josefin Sans Bold"/>
                <a:sym typeface="Josefin Sans Bold"/>
              </a:rPr>
              <a:t>ABOUT ME:</a:t>
            </a:r>
          </a:p>
        </p:txBody>
      </p:sp>
      <p:sp>
        <p:nvSpPr>
          <p:cNvPr id="8" name="TextBox 8"/>
          <p:cNvSpPr txBox="1"/>
          <p:nvPr/>
        </p:nvSpPr>
        <p:spPr>
          <a:xfrm>
            <a:off x="2095171" y="1213052"/>
            <a:ext cx="4762686" cy="4905082"/>
          </a:xfrm>
          <a:prstGeom prst="rect">
            <a:avLst/>
          </a:prstGeom>
        </p:spPr>
        <p:txBody>
          <a:bodyPr lIns="0" tIns="0" rIns="0" bIns="0" rtlCol="0" anchor="t">
            <a:spAutoFit/>
          </a:bodyPr>
          <a:lstStyle/>
          <a:p>
            <a:pPr algn="l">
              <a:lnSpc>
                <a:spcPts val="2041"/>
              </a:lnSpc>
            </a:pPr>
            <a:r>
              <a:rPr lang="en-US" sz="1458" spc="52">
                <a:solidFill>
                  <a:srgbClr val="000000"/>
                </a:solidFill>
                <a:latin typeface="Josefin Sans Regular"/>
                <a:ea typeface="Josefin Sans Regular"/>
                <a:cs typeface="Josefin Sans Regular"/>
                <a:sym typeface="Josefin Sans Regular"/>
              </a:rPr>
              <a:t>Real Estate has been a passion of mine since before I can remember. My husband and I own several companies and work all aspects of real estate. I am a real estate investor who owns rental homes as well as flip houses and also operate a Staging Company. As a seasoned real estate professional with a background in business management and interior design, I  bring a unique blend of skills to the table. I understand the importance of creating an attractive and welcoming environment that appeals to buyers and use this knowledge to help clients prepare their homes for sale. One of the things that sets me apart is my dedication to clients. I take the time to understand my client's needs and preferences and work tirelessly to help them achieve their real estate goals. Whether it's finding the perfect home or getting the best possible price for a property, I am committed to achieving my clients' objectives.</a:t>
            </a:r>
          </a:p>
        </p:txBody>
      </p:sp>
      <p:sp>
        <p:nvSpPr>
          <p:cNvPr id="9" name="TextBox 9"/>
          <p:cNvSpPr txBox="1"/>
          <p:nvPr/>
        </p:nvSpPr>
        <p:spPr>
          <a:xfrm>
            <a:off x="-133738" y="9409690"/>
            <a:ext cx="8039876" cy="404809"/>
          </a:xfrm>
          <a:prstGeom prst="rect">
            <a:avLst/>
          </a:prstGeom>
        </p:spPr>
        <p:txBody>
          <a:bodyPr lIns="0" tIns="0" rIns="0" bIns="0" rtlCol="0" anchor="t">
            <a:spAutoFit/>
          </a:bodyPr>
          <a:lstStyle/>
          <a:p>
            <a:pPr algn="ctr">
              <a:lnSpc>
                <a:spcPts val="3217"/>
              </a:lnSpc>
            </a:pPr>
            <a:r>
              <a:rPr lang="en-US" sz="2298" spc="599">
                <a:solidFill>
                  <a:srgbClr val="FFFFFF"/>
                </a:solidFill>
                <a:latin typeface="Josefin Sans Regular"/>
                <a:ea typeface="Josefin Sans Regular"/>
                <a:cs typeface="Josefin Sans Regular"/>
                <a:sym typeface="Josefin Sans Regular"/>
              </a:rPr>
              <a:t>chastity,yourtulsahomesearch.com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054427" y="9281160"/>
            <a:ext cx="9881254" cy="1066677"/>
            <a:chOff x="0" y="0"/>
            <a:chExt cx="4423960" cy="477564"/>
          </a:xfrm>
        </p:grpSpPr>
        <p:sp>
          <p:nvSpPr>
            <p:cNvPr id="3" name="Freeform 3"/>
            <p:cNvSpPr/>
            <p:nvPr/>
          </p:nvSpPr>
          <p:spPr>
            <a:xfrm>
              <a:off x="0" y="0"/>
              <a:ext cx="4423960" cy="477564"/>
            </a:xfrm>
            <a:custGeom>
              <a:avLst/>
              <a:gdLst/>
              <a:ahLst/>
              <a:cxnLst/>
              <a:rect l="l" t="t" r="r" b="b"/>
              <a:pathLst>
                <a:path w="4423960" h="477564">
                  <a:moveTo>
                    <a:pt x="0" y="0"/>
                  </a:moveTo>
                  <a:lnTo>
                    <a:pt x="4423960" y="0"/>
                  </a:lnTo>
                  <a:lnTo>
                    <a:pt x="4423960" y="477564"/>
                  </a:lnTo>
                  <a:lnTo>
                    <a:pt x="0" y="477564"/>
                  </a:lnTo>
                  <a:close/>
                </a:path>
              </a:pathLst>
            </a:custGeom>
            <a:solidFill>
              <a:srgbClr val="BDBFC6"/>
            </a:solidFill>
          </p:spPr>
        </p:sp>
      </p:grpSp>
      <p:sp>
        <p:nvSpPr>
          <p:cNvPr id="4" name="AutoShape 4"/>
          <p:cNvSpPr/>
          <p:nvPr/>
        </p:nvSpPr>
        <p:spPr>
          <a:xfrm>
            <a:off x="-821089" y="8995849"/>
            <a:ext cx="9086820" cy="0"/>
          </a:xfrm>
          <a:prstGeom prst="line">
            <a:avLst/>
          </a:prstGeom>
          <a:ln w="47625" cap="rnd">
            <a:solidFill>
              <a:srgbClr val="BDBFC6"/>
            </a:solidFill>
            <a:prstDash val="solid"/>
            <a:headEnd type="none" w="sm" len="sm"/>
            <a:tailEnd type="none" w="sm" len="sm"/>
          </a:ln>
        </p:spPr>
      </p:sp>
      <p:sp>
        <p:nvSpPr>
          <p:cNvPr id="5" name="TextBox 5"/>
          <p:cNvSpPr txBox="1"/>
          <p:nvPr/>
        </p:nvSpPr>
        <p:spPr>
          <a:xfrm>
            <a:off x="650990" y="7430297"/>
            <a:ext cx="2931799" cy="1327428"/>
          </a:xfrm>
          <a:prstGeom prst="rect">
            <a:avLst/>
          </a:prstGeom>
        </p:spPr>
        <p:txBody>
          <a:bodyPr lIns="0" tIns="0" rIns="0" bIns="0" rtlCol="0" anchor="t">
            <a:spAutoFit/>
          </a:bodyPr>
          <a:lstStyle/>
          <a:p>
            <a:pPr algn="ctr">
              <a:lnSpc>
                <a:spcPts val="1842"/>
              </a:lnSpc>
            </a:pPr>
            <a:r>
              <a:rPr lang="en-US" sz="1316">
                <a:solidFill>
                  <a:srgbClr val="000000"/>
                </a:solidFill>
                <a:latin typeface="Nexa"/>
                <a:ea typeface="Nexa"/>
                <a:cs typeface="Nexa"/>
                <a:sym typeface="Nexa"/>
              </a:rPr>
              <a:t>ACCESS TO BUYERS</a:t>
            </a:r>
          </a:p>
          <a:p>
            <a:pPr algn="ctr">
              <a:lnSpc>
                <a:spcPts val="1784"/>
              </a:lnSpc>
              <a:spcBef>
                <a:spcPct val="0"/>
              </a:spcBef>
            </a:pPr>
            <a:r>
              <a:rPr lang="en-US" sz="1274">
                <a:solidFill>
                  <a:srgbClr val="000000"/>
                </a:solidFill>
                <a:latin typeface="Nexa"/>
                <a:ea typeface="Nexa"/>
                <a:cs typeface="Nexa"/>
                <a:sym typeface="Nexa"/>
              </a:rPr>
              <a:t>Through the Multiple Listing Service, professional contacts, and their own database of prospects, Chastity can help you reach the widest range of customers</a:t>
            </a:r>
          </a:p>
        </p:txBody>
      </p:sp>
      <p:sp>
        <p:nvSpPr>
          <p:cNvPr id="6" name="TextBox 6"/>
          <p:cNvSpPr txBox="1"/>
          <p:nvPr/>
        </p:nvSpPr>
        <p:spPr>
          <a:xfrm>
            <a:off x="4559427" y="952266"/>
            <a:ext cx="2541203" cy="1245153"/>
          </a:xfrm>
          <a:prstGeom prst="rect">
            <a:avLst/>
          </a:prstGeom>
        </p:spPr>
        <p:txBody>
          <a:bodyPr lIns="0" tIns="0" rIns="0" bIns="0" rtlCol="0" anchor="t">
            <a:spAutoFit/>
          </a:bodyPr>
          <a:lstStyle/>
          <a:p>
            <a:pPr algn="ctr">
              <a:lnSpc>
                <a:spcPts val="1757"/>
              </a:lnSpc>
            </a:pPr>
            <a:r>
              <a:rPr lang="en-US" sz="1255">
                <a:solidFill>
                  <a:srgbClr val="000000"/>
                </a:solidFill>
                <a:latin typeface="Nexa"/>
                <a:ea typeface="Nexa"/>
                <a:cs typeface="Nexa"/>
                <a:sym typeface="Nexa"/>
              </a:rPr>
              <a:t>MARKETING EXPERTISE</a:t>
            </a:r>
          </a:p>
          <a:p>
            <a:pPr algn="ctr">
              <a:lnSpc>
                <a:spcPts val="1636"/>
              </a:lnSpc>
              <a:spcBef>
                <a:spcPct val="0"/>
              </a:spcBef>
            </a:pPr>
            <a:r>
              <a:rPr lang="en-US" sz="1168">
                <a:solidFill>
                  <a:srgbClr val="000000"/>
                </a:solidFill>
                <a:latin typeface="Nexa"/>
                <a:ea typeface="Nexa"/>
                <a:cs typeface="Nexa"/>
                <a:sym typeface="Nexa"/>
              </a:rPr>
              <a:t>Chastity knows the best way to advertise to attract buyers, plus they can use  the marketing muscle of their brokerage to promote your home</a:t>
            </a:r>
          </a:p>
        </p:txBody>
      </p:sp>
      <p:sp>
        <p:nvSpPr>
          <p:cNvPr id="7" name="TextBox 7"/>
          <p:cNvSpPr txBox="1"/>
          <p:nvPr/>
        </p:nvSpPr>
        <p:spPr>
          <a:xfrm>
            <a:off x="4655685" y="2587945"/>
            <a:ext cx="2302361" cy="1479276"/>
          </a:xfrm>
          <a:prstGeom prst="rect">
            <a:avLst/>
          </a:prstGeom>
        </p:spPr>
        <p:txBody>
          <a:bodyPr lIns="0" tIns="0" rIns="0" bIns="0" rtlCol="0" anchor="t">
            <a:spAutoFit/>
          </a:bodyPr>
          <a:lstStyle/>
          <a:p>
            <a:pPr algn="ctr">
              <a:lnSpc>
                <a:spcPts val="1793"/>
              </a:lnSpc>
            </a:pPr>
            <a:r>
              <a:rPr lang="en-US" sz="1280">
                <a:solidFill>
                  <a:srgbClr val="000000"/>
                </a:solidFill>
                <a:latin typeface="Nexa"/>
                <a:ea typeface="Nexa"/>
                <a:cs typeface="Nexa"/>
                <a:sym typeface="Nexa"/>
              </a:rPr>
              <a:t>SALES SKILLS</a:t>
            </a:r>
          </a:p>
          <a:p>
            <a:pPr algn="ctr">
              <a:lnSpc>
                <a:spcPts val="1669"/>
              </a:lnSpc>
              <a:spcBef>
                <a:spcPct val="0"/>
              </a:spcBef>
            </a:pPr>
            <a:r>
              <a:rPr lang="en-US" sz="1192">
                <a:solidFill>
                  <a:srgbClr val="000000"/>
                </a:solidFill>
                <a:latin typeface="Nexa"/>
                <a:ea typeface="Nexa"/>
                <a:cs typeface="Nexa"/>
                <a:sym typeface="Nexa"/>
              </a:rPr>
              <a:t>Chastity can evaluate your home and suggest improvements to get you the maximum value, and they're skilled at handling showings to generate a positive response. </a:t>
            </a:r>
          </a:p>
        </p:txBody>
      </p:sp>
      <p:sp>
        <p:nvSpPr>
          <p:cNvPr id="8" name="TextBox 8"/>
          <p:cNvSpPr txBox="1"/>
          <p:nvPr/>
        </p:nvSpPr>
        <p:spPr>
          <a:xfrm>
            <a:off x="4655685" y="4457746"/>
            <a:ext cx="2609727" cy="1269938"/>
          </a:xfrm>
          <a:prstGeom prst="rect">
            <a:avLst/>
          </a:prstGeom>
        </p:spPr>
        <p:txBody>
          <a:bodyPr lIns="0" tIns="0" rIns="0" bIns="0" rtlCol="0" anchor="t">
            <a:spAutoFit/>
          </a:bodyPr>
          <a:lstStyle/>
          <a:p>
            <a:pPr algn="ctr">
              <a:lnSpc>
                <a:spcPts val="1793"/>
              </a:lnSpc>
            </a:pPr>
            <a:r>
              <a:rPr lang="en-US" sz="1280">
                <a:solidFill>
                  <a:srgbClr val="000000"/>
                </a:solidFill>
                <a:latin typeface="Nexa"/>
                <a:ea typeface="Nexa"/>
                <a:cs typeface="Nexa"/>
                <a:sym typeface="Nexa"/>
              </a:rPr>
              <a:t>NEGOTIATION SKILLS</a:t>
            </a:r>
          </a:p>
          <a:p>
            <a:pPr algn="ctr">
              <a:lnSpc>
                <a:spcPts val="1669"/>
              </a:lnSpc>
              <a:spcBef>
                <a:spcPct val="0"/>
              </a:spcBef>
            </a:pPr>
            <a:r>
              <a:rPr lang="en-US" sz="1192">
                <a:solidFill>
                  <a:srgbClr val="000000"/>
                </a:solidFill>
                <a:latin typeface="Nexa"/>
                <a:ea typeface="Nexa"/>
                <a:cs typeface="Nexa"/>
                <a:sym typeface="Nexa"/>
              </a:rPr>
              <a:t>With years of barging experience and an expert understanding of the market, Chastity can help you close the deal at the price and terms you want.</a:t>
            </a:r>
          </a:p>
        </p:txBody>
      </p:sp>
      <p:sp>
        <p:nvSpPr>
          <p:cNvPr id="9" name="TextBox 9"/>
          <p:cNvSpPr txBox="1"/>
          <p:nvPr/>
        </p:nvSpPr>
        <p:spPr>
          <a:xfrm>
            <a:off x="4437189" y="7350761"/>
            <a:ext cx="2828223" cy="1406963"/>
          </a:xfrm>
          <a:prstGeom prst="rect">
            <a:avLst/>
          </a:prstGeom>
        </p:spPr>
        <p:txBody>
          <a:bodyPr lIns="0" tIns="0" rIns="0" bIns="0" rtlCol="0" anchor="t">
            <a:spAutoFit/>
          </a:bodyPr>
          <a:lstStyle/>
          <a:p>
            <a:pPr algn="ctr">
              <a:lnSpc>
                <a:spcPts val="1695"/>
              </a:lnSpc>
            </a:pPr>
            <a:r>
              <a:rPr lang="en-US" sz="1211">
                <a:solidFill>
                  <a:srgbClr val="000000"/>
                </a:solidFill>
                <a:latin typeface="Nexa"/>
                <a:ea typeface="Nexa"/>
                <a:cs typeface="Nexa"/>
                <a:sym typeface="Nexa"/>
              </a:rPr>
              <a:t>KNOWLEDGE OF SERVICE PROVIDERS</a:t>
            </a:r>
          </a:p>
          <a:p>
            <a:pPr algn="ctr">
              <a:lnSpc>
                <a:spcPts val="1579"/>
              </a:lnSpc>
              <a:spcBef>
                <a:spcPct val="0"/>
              </a:spcBef>
            </a:pPr>
            <a:r>
              <a:rPr lang="en-US" sz="1128">
                <a:solidFill>
                  <a:srgbClr val="000000"/>
                </a:solidFill>
                <a:latin typeface="Nexa"/>
                <a:ea typeface="Nexa"/>
                <a:cs typeface="Nexa"/>
                <a:sym typeface="Nexa"/>
              </a:rPr>
              <a:t>Chastity can refer you to their network of top-quality lenders, inspectors, contractors, and insurance agents to make sure you get the best results in every stage of your deal.</a:t>
            </a:r>
          </a:p>
        </p:txBody>
      </p:sp>
      <p:sp>
        <p:nvSpPr>
          <p:cNvPr id="10" name="TextBox 10"/>
          <p:cNvSpPr txBox="1"/>
          <p:nvPr/>
        </p:nvSpPr>
        <p:spPr>
          <a:xfrm>
            <a:off x="4724209" y="5974184"/>
            <a:ext cx="2472679" cy="871752"/>
          </a:xfrm>
          <a:prstGeom prst="rect">
            <a:avLst/>
          </a:prstGeom>
        </p:spPr>
        <p:txBody>
          <a:bodyPr lIns="0" tIns="0" rIns="0" bIns="0" rtlCol="0" anchor="t">
            <a:spAutoFit/>
          </a:bodyPr>
          <a:lstStyle/>
          <a:p>
            <a:pPr algn="ctr">
              <a:lnSpc>
                <a:spcPts val="1858"/>
              </a:lnSpc>
            </a:pPr>
            <a:r>
              <a:rPr lang="en-US" sz="1327">
                <a:solidFill>
                  <a:srgbClr val="000000"/>
                </a:solidFill>
                <a:latin typeface="Nexa"/>
                <a:ea typeface="Nexa"/>
                <a:cs typeface="Nexa"/>
                <a:sym typeface="Nexa"/>
              </a:rPr>
              <a:t>ADVICE AFTER CLOSING</a:t>
            </a:r>
          </a:p>
          <a:p>
            <a:pPr algn="ctr">
              <a:lnSpc>
                <a:spcPts val="1730"/>
              </a:lnSpc>
              <a:spcBef>
                <a:spcPct val="0"/>
              </a:spcBef>
            </a:pPr>
            <a:r>
              <a:rPr lang="en-US" sz="1236">
                <a:solidFill>
                  <a:srgbClr val="000000"/>
                </a:solidFill>
                <a:latin typeface="Nexa"/>
                <a:ea typeface="Nexa"/>
                <a:cs typeface="Nexa"/>
                <a:sym typeface="Nexa"/>
              </a:rPr>
              <a:t>Chastity will continue to support you as questions pop up after the deal is done. </a:t>
            </a:r>
          </a:p>
        </p:txBody>
      </p:sp>
      <p:sp>
        <p:nvSpPr>
          <p:cNvPr id="11" name="TextBox 11"/>
          <p:cNvSpPr txBox="1"/>
          <p:nvPr/>
        </p:nvSpPr>
        <p:spPr>
          <a:xfrm>
            <a:off x="714115" y="5775995"/>
            <a:ext cx="2805549" cy="1323062"/>
          </a:xfrm>
          <a:prstGeom prst="rect">
            <a:avLst/>
          </a:prstGeom>
        </p:spPr>
        <p:txBody>
          <a:bodyPr lIns="0" tIns="0" rIns="0" bIns="0" rtlCol="0" anchor="t">
            <a:spAutoFit/>
          </a:bodyPr>
          <a:lstStyle/>
          <a:p>
            <a:pPr algn="ctr">
              <a:lnSpc>
                <a:spcPts val="1858"/>
              </a:lnSpc>
            </a:pPr>
            <a:r>
              <a:rPr lang="en-US" sz="1327">
                <a:solidFill>
                  <a:srgbClr val="000000"/>
                </a:solidFill>
                <a:latin typeface="Nexa"/>
                <a:ea typeface="Nexa"/>
                <a:cs typeface="Nexa"/>
                <a:sym typeface="Nexa"/>
              </a:rPr>
              <a:t>KNOWLEDGE OF NEIGHBORHOODS</a:t>
            </a:r>
          </a:p>
          <a:p>
            <a:pPr algn="ctr">
              <a:lnSpc>
                <a:spcPts val="1730"/>
              </a:lnSpc>
              <a:spcBef>
                <a:spcPct val="0"/>
              </a:spcBef>
            </a:pPr>
            <a:r>
              <a:rPr lang="en-US" sz="1236">
                <a:solidFill>
                  <a:srgbClr val="000000"/>
                </a:solidFill>
                <a:latin typeface="Nexa"/>
                <a:ea typeface="Nexa"/>
                <a:cs typeface="Nexa"/>
                <a:sym typeface="Nexa"/>
              </a:rPr>
              <a:t>Chastity knows local communities and can help you find a replacement home in the nicest neighborhoods and with  the best schools.</a:t>
            </a:r>
          </a:p>
        </p:txBody>
      </p:sp>
      <p:sp>
        <p:nvSpPr>
          <p:cNvPr id="12" name="TextBox 12"/>
          <p:cNvSpPr txBox="1"/>
          <p:nvPr/>
        </p:nvSpPr>
        <p:spPr>
          <a:xfrm>
            <a:off x="650990" y="4119558"/>
            <a:ext cx="2931799" cy="1323062"/>
          </a:xfrm>
          <a:prstGeom prst="rect">
            <a:avLst/>
          </a:prstGeom>
        </p:spPr>
        <p:txBody>
          <a:bodyPr lIns="0" tIns="0" rIns="0" bIns="0" rtlCol="0" anchor="t">
            <a:spAutoFit/>
          </a:bodyPr>
          <a:lstStyle/>
          <a:p>
            <a:pPr algn="ctr">
              <a:lnSpc>
                <a:spcPts val="1858"/>
              </a:lnSpc>
            </a:pPr>
            <a:r>
              <a:rPr lang="en-US" sz="1327">
                <a:solidFill>
                  <a:srgbClr val="000000"/>
                </a:solidFill>
                <a:latin typeface="Nexa"/>
                <a:ea typeface="Nexa"/>
                <a:cs typeface="Nexa"/>
                <a:sym typeface="Nexa"/>
              </a:rPr>
              <a:t>EXPERIENCE HANDLING PAPERWORK</a:t>
            </a:r>
          </a:p>
          <a:p>
            <a:pPr algn="ctr">
              <a:lnSpc>
                <a:spcPts val="1730"/>
              </a:lnSpc>
              <a:spcBef>
                <a:spcPct val="0"/>
              </a:spcBef>
            </a:pPr>
            <a:r>
              <a:rPr lang="en-US" sz="1236">
                <a:solidFill>
                  <a:srgbClr val="000000"/>
                </a:solidFill>
                <a:latin typeface="Nexa"/>
                <a:ea typeface="Nexa"/>
                <a:cs typeface="Nexa"/>
                <a:sym typeface="Nexa"/>
              </a:rPr>
              <a:t>Buying and selling a home involves reams of paperwork that can be hard to understand. Chastity thrives in this world. </a:t>
            </a:r>
          </a:p>
        </p:txBody>
      </p:sp>
      <p:sp>
        <p:nvSpPr>
          <p:cNvPr id="13" name="TextBox 13"/>
          <p:cNvSpPr txBox="1"/>
          <p:nvPr/>
        </p:nvSpPr>
        <p:spPr>
          <a:xfrm>
            <a:off x="650990" y="2528610"/>
            <a:ext cx="2931799" cy="1305704"/>
          </a:xfrm>
          <a:prstGeom prst="rect">
            <a:avLst/>
          </a:prstGeom>
        </p:spPr>
        <p:txBody>
          <a:bodyPr lIns="0" tIns="0" rIns="0" bIns="0" rtlCol="0" anchor="t">
            <a:spAutoFit/>
          </a:bodyPr>
          <a:lstStyle/>
          <a:p>
            <a:pPr algn="ctr">
              <a:lnSpc>
                <a:spcPts val="1858"/>
              </a:lnSpc>
            </a:pPr>
            <a:r>
              <a:rPr lang="en-US" sz="1327">
                <a:solidFill>
                  <a:srgbClr val="000000"/>
                </a:solidFill>
                <a:latin typeface="Nexa"/>
                <a:ea typeface="Nexa"/>
                <a:cs typeface="Nexa"/>
                <a:sym typeface="Nexa"/>
              </a:rPr>
              <a:t>TIME</a:t>
            </a:r>
          </a:p>
          <a:p>
            <a:pPr algn="ctr">
              <a:lnSpc>
                <a:spcPts val="1730"/>
              </a:lnSpc>
              <a:spcBef>
                <a:spcPct val="0"/>
              </a:spcBef>
            </a:pPr>
            <a:r>
              <a:rPr lang="en-US" sz="1236">
                <a:solidFill>
                  <a:srgbClr val="000000"/>
                </a:solidFill>
                <a:latin typeface="Nexa"/>
                <a:ea typeface="Nexa"/>
                <a:cs typeface="Nexa"/>
                <a:sym typeface="Nexa"/>
              </a:rPr>
              <a:t>Chastity has the time and expertise to handle open houses, showings, inspections, and the dozen other tasks that would take you away from your work and regular routine. </a:t>
            </a:r>
          </a:p>
        </p:txBody>
      </p:sp>
      <p:sp>
        <p:nvSpPr>
          <p:cNvPr id="14" name="TextBox 14"/>
          <p:cNvSpPr txBox="1"/>
          <p:nvPr/>
        </p:nvSpPr>
        <p:spPr>
          <a:xfrm>
            <a:off x="777240" y="925776"/>
            <a:ext cx="2805549" cy="1239838"/>
          </a:xfrm>
          <a:prstGeom prst="rect">
            <a:avLst/>
          </a:prstGeom>
        </p:spPr>
        <p:txBody>
          <a:bodyPr lIns="0" tIns="0" rIns="0" bIns="0" rtlCol="0" anchor="t">
            <a:spAutoFit/>
          </a:bodyPr>
          <a:lstStyle/>
          <a:p>
            <a:pPr algn="ctr">
              <a:lnSpc>
                <a:spcPts val="2104"/>
              </a:lnSpc>
            </a:pPr>
            <a:r>
              <a:rPr lang="en-US" sz="1503">
                <a:solidFill>
                  <a:srgbClr val="000000"/>
                </a:solidFill>
                <a:latin typeface="Nexa"/>
                <a:ea typeface="Nexa"/>
                <a:cs typeface="Nexa"/>
                <a:sym typeface="Nexa"/>
              </a:rPr>
              <a:t>PRICE</a:t>
            </a:r>
          </a:p>
          <a:p>
            <a:pPr algn="ctr">
              <a:lnSpc>
                <a:spcPts val="1959"/>
              </a:lnSpc>
              <a:spcBef>
                <a:spcPct val="0"/>
              </a:spcBef>
            </a:pPr>
            <a:r>
              <a:rPr lang="en-US" sz="1399">
                <a:solidFill>
                  <a:srgbClr val="000000"/>
                </a:solidFill>
                <a:latin typeface="Nexa"/>
                <a:ea typeface="Nexa"/>
                <a:cs typeface="Nexa"/>
                <a:sym typeface="Nexa"/>
              </a:rPr>
              <a:t> Owners who sell on their own typically generate &amp;35,000 less than homeowners who sell with Chastity.</a:t>
            </a:r>
          </a:p>
        </p:txBody>
      </p:sp>
      <p:sp>
        <p:nvSpPr>
          <p:cNvPr id="15" name="TextBox 15"/>
          <p:cNvSpPr txBox="1"/>
          <p:nvPr/>
        </p:nvSpPr>
        <p:spPr>
          <a:xfrm>
            <a:off x="172738" y="9443524"/>
            <a:ext cx="8039876" cy="404809"/>
          </a:xfrm>
          <a:prstGeom prst="rect">
            <a:avLst/>
          </a:prstGeom>
        </p:spPr>
        <p:txBody>
          <a:bodyPr lIns="0" tIns="0" rIns="0" bIns="0" rtlCol="0" anchor="t">
            <a:spAutoFit/>
          </a:bodyPr>
          <a:lstStyle/>
          <a:p>
            <a:pPr algn="ctr">
              <a:lnSpc>
                <a:spcPts val="3217"/>
              </a:lnSpc>
            </a:pPr>
            <a:r>
              <a:rPr lang="en-US" sz="2298" spc="599">
                <a:solidFill>
                  <a:srgbClr val="FFFFFF"/>
                </a:solidFill>
                <a:latin typeface="Josefin Sans Regular"/>
                <a:ea typeface="Josefin Sans Regular"/>
                <a:cs typeface="Josefin Sans Regular"/>
                <a:sym typeface="Josefin Sans Regular"/>
              </a:rPr>
              <a:t>chastity.yourtulsahomesearch.com</a:t>
            </a:r>
          </a:p>
        </p:txBody>
      </p:sp>
      <p:sp>
        <p:nvSpPr>
          <p:cNvPr id="16" name="TextBox 16"/>
          <p:cNvSpPr txBox="1"/>
          <p:nvPr/>
        </p:nvSpPr>
        <p:spPr>
          <a:xfrm>
            <a:off x="2800286" y="260902"/>
            <a:ext cx="2171828" cy="516338"/>
          </a:xfrm>
          <a:prstGeom prst="rect">
            <a:avLst/>
          </a:prstGeom>
        </p:spPr>
        <p:txBody>
          <a:bodyPr lIns="0" tIns="0" rIns="0" bIns="0" rtlCol="0" anchor="t">
            <a:spAutoFit/>
          </a:bodyPr>
          <a:lstStyle/>
          <a:p>
            <a:pPr algn="ctr">
              <a:lnSpc>
                <a:spcPts val="4218"/>
              </a:lnSpc>
              <a:spcBef>
                <a:spcPct val="0"/>
              </a:spcBef>
            </a:pPr>
            <a:r>
              <a:rPr lang="en-US" sz="3013" spc="108">
                <a:solidFill>
                  <a:srgbClr val="000000"/>
                </a:solidFill>
                <a:latin typeface="Josefin Sans Regular"/>
                <a:ea typeface="Josefin Sans Regular"/>
                <a:cs typeface="Josefin Sans Regular"/>
                <a:sym typeface="Josefin Sans Regular"/>
              </a:rPr>
              <a:t>ABOUT 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054427" y="9281160"/>
            <a:ext cx="9881254" cy="1066677"/>
            <a:chOff x="0" y="0"/>
            <a:chExt cx="4423960" cy="477564"/>
          </a:xfrm>
        </p:grpSpPr>
        <p:sp>
          <p:nvSpPr>
            <p:cNvPr id="3" name="Freeform 3"/>
            <p:cNvSpPr/>
            <p:nvPr/>
          </p:nvSpPr>
          <p:spPr>
            <a:xfrm>
              <a:off x="0" y="0"/>
              <a:ext cx="4423960" cy="477564"/>
            </a:xfrm>
            <a:custGeom>
              <a:avLst/>
              <a:gdLst/>
              <a:ahLst/>
              <a:cxnLst/>
              <a:rect l="l" t="t" r="r" b="b"/>
              <a:pathLst>
                <a:path w="4423960" h="477564">
                  <a:moveTo>
                    <a:pt x="0" y="0"/>
                  </a:moveTo>
                  <a:lnTo>
                    <a:pt x="4423960" y="0"/>
                  </a:lnTo>
                  <a:lnTo>
                    <a:pt x="4423960" y="477564"/>
                  </a:lnTo>
                  <a:lnTo>
                    <a:pt x="0" y="477564"/>
                  </a:lnTo>
                  <a:close/>
                </a:path>
              </a:pathLst>
            </a:custGeom>
            <a:solidFill>
              <a:srgbClr val="BDBFC6"/>
            </a:solidFill>
          </p:spPr>
        </p:sp>
      </p:grpSp>
      <p:sp>
        <p:nvSpPr>
          <p:cNvPr id="4" name="AutoShape 4"/>
          <p:cNvSpPr/>
          <p:nvPr/>
        </p:nvSpPr>
        <p:spPr>
          <a:xfrm>
            <a:off x="777240" y="1633538"/>
            <a:ext cx="6217920" cy="0"/>
          </a:xfrm>
          <a:prstGeom prst="line">
            <a:avLst/>
          </a:prstGeom>
          <a:ln w="9525" cap="rnd">
            <a:solidFill>
              <a:srgbClr val="BDBFC6"/>
            </a:solidFill>
            <a:prstDash val="solid"/>
            <a:headEnd type="none" w="sm" len="sm"/>
            <a:tailEnd type="none" w="sm" len="sm"/>
          </a:ln>
        </p:spPr>
      </p:sp>
      <p:sp>
        <p:nvSpPr>
          <p:cNvPr id="5" name="AutoShape 5"/>
          <p:cNvSpPr/>
          <p:nvPr/>
        </p:nvSpPr>
        <p:spPr>
          <a:xfrm>
            <a:off x="767529" y="3490888"/>
            <a:ext cx="6217920" cy="0"/>
          </a:xfrm>
          <a:prstGeom prst="line">
            <a:avLst/>
          </a:prstGeom>
          <a:ln w="9525" cap="rnd">
            <a:solidFill>
              <a:srgbClr val="BDBFC6"/>
            </a:solidFill>
            <a:prstDash val="solid"/>
            <a:headEnd type="none" w="sm" len="sm"/>
            <a:tailEnd type="none" w="sm" len="sm"/>
          </a:ln>
        </p:spPr>
      </p:sp>
      <p:sp>
        <p:nvSpPr>
          <p:cNvPr id="6" name="AutoShape 6"/>
          <p:cNvSpPr/>
          <p:nvPr/>
        </p:nvSpPr>
        <p:spPr>
          <a:xfrm>
            <a:off x="767529" y="5567338"/>
            <a:ext cx="6217920" cy="0"/>
          </a:xfrm>
          <a:prstGeom prst="line">
            <a:avLst/>
          </a:prstGeom>
          <a:ln w="9525" cap="rnd">
            <a:solidFill>
              <a:srgbClr val="BDBFC6"/>
            </a:solidFill>
            <a:prstDash val="solid"/>
            <a:headEnd type="none" w="sm" len="sm"/>
            <a:tailEnd type="none" w="sm" len="sm"/>
          </a:ln>
        </p:spPr>
      </p:sp>
      <p:sp>
        <p:nvSpPr>
          <p:cNvPr id="7" name="AutoShape 7"/>
          <p:cNvSpPr/>
          <p:nvPr/>
        </p:nvSpPr>
        <p:spPr>
          <a:xfrm>
            <a:off x="836181" y="7415188"/>
            <a:ext cx="6217920" cy="0"/>
          </a:xfrm>
          <a:prstGeom prst="line">
            <a:avLst/>
          </a:prstGeom>
          <a:ln w="9525" cap="rnd">
            <a:solidFill>
              <a:srgbClr val="BDBFC6"/>
            </a:solidFill>
            <a:prstDash val="solid"/>
            <a:headEnd type="none" w="sm" len="sm"/>
            <a:tailEnd type="none" w="sm" len="sm"/>
          </a:ln>
        </p:spPr>
      </p:sp>
      <p:sp>
        <p:nvSpPr>
          <p:cNvPr id="8" name="Freeform 8"/>
          <p:cNvSpPr/>
          <p:nvPr/>
        </p:nvSpPr>
        <p:spPr>
          <a:xfrm>
            <a:off x="1145214" y="1271539"/>
            <a:ext cx="437554" cy="371523"/>
          </a:xfrm>
          <a:custGeom>
            <a:avLst/>
            <a:gdLst/>
            <a:ahLst/>
            <a:cxnLst/>
            <a:rect l="l" t="t" r="r" b="b"/>
            <a:pathLst>
              <a:path w="437554" h="371523">
                <a:moveTo>
                  <a:pt x="0" y="0"/>
                </a:moveTo>
                <a:lnTo>
                  <a:pt x="437554" y="0"/>
                </a:lnTo>
                <a:lnTo>
                  <a:pt x="437554" y="371523"/>
                </a:lnTo>
                <a:lnTo>
                  <a:pt x="0" y="371523"/>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9" name="TextBox 9"/>
          <p:cNvSpPr txBox="1"/>
          <p:nvPr/>
        </p:nvSpPr>
        <p:spPr>
          <a:xfrm>
            <a:off x="904833" y="1785913"/>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01</a:t>
            </a:r>
          </a:p>
        </p:txBody>
      </p:sp>
      <p:sp>
        <p:nvSpPr>
          <p:cNvPr id="10" name="TextBox 10"/>
          <p:cNvSpPr txBox="1"/>
          <p:nvPr/>
        </p:nvSpPr>
        <p:spPr>
          <a:xfrm>
            <a:off x="344433" y="292750"/>
            <a:ext cx="7064112" cy="601283"/>
          </a:xfrm>
          <a:prstGeom prst="rect">
            <a:avLst/>
          </a:prstGeom>
        </p:spPr>
        <p:txBody>
          <a:bodyPr lIns="0" tIns="0" rIns="0" bIns="0" rtlCol="0" anchor="t">
            <a:spAutoFit/>
          </a:bodyPr>
          <a:lstStyle/>
          <a:p>
            <a:pPr algn="ctr">
              <a:lnSpc>
                <a:spcPts val="4926"/>
              </a:lnSpc>
            </a:pPr>
            <a:r>
              <a:rPr lang="en-US" sz="3518" b="1" spc="126">
                <a:solidFill>
                  <a:srgbClr val="000000"/>
                </a:solidFill>
                <a:latin typeface="Josefin Sans Bold"/>
                <a:ea typeface="Josefin Sans Bold"/>
                <a:cs typeface="Josefin Sans Bold"/>
                <a:sym typeface="Josefin Sans Bold"/>
              </a:rPr>
              <a:t>THE PATH TO #SOLD</a:t>
            </a:r>
          </a:p>
        </p:txBody>
      </p:sp>
      <p:sp>
        <p:nvSpPr>
          <p:cNvPr id="11" name="TextBox 11"/>
          <p:cNvSpPr txBox="1"/>
          <p:nvPr/>
        </p:nvSpPr>
        <p:spPr>
          <a:xfrm>
            <a:off x="3427042" y="1785913"/>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02</a:t>
            </a:r>
          </a:p>
        </p:txBody>
      </p:sp>
      <p:sp>
        <p:nvSpPr>
          <p:cNvPr id="12" name="TextBox 12"/>
          <p:cNvSpPr txBox="1"/>
          <p:nvPr/>
        </p:nvSpPr>
        <p:spPr>
          <a:xfrm>
            <a:off x="6067134" y="1785913"/>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03</a:t>
            </a:r>
          </a:p>
        </p:txBody>
      </p:sp>
      <p:sp>
        <p:nvSpPr>
          <p:cNvPr id="13" name="TextBox 13"/>
          <p:cNvSpPr txBox="1"/>
          <p:nvPr/>
        </p:nvSpPr>
        <p:spPr>
          <a:xfrm>
            <a:off x="6067134" y="3669199"/>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06</a:t>
            </a:r>
          </a:p>
        </p:txBody>
      </p:sp>
      <p:sp>
        <p:nvSpPr>
          <p:cNvPr id="14" name="TextBox 14"/>
          <p:cNvSpPr txBox="1"/>
          <p:nvPr/>
        </p:nvSpPr>
        <p:spPr>
          <a:xfrm>
            <a:off x="3485984" y="3669199"/>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05</a:t>
            </a:r>
          </a:p>
        </p:txBody>
      </p:sp>
      <p:sp>
        <p:nvSpPr>
          <p:cNvPr id="15" name="TextBox 15"/>
          <p:cNvSpPr txBox="1"/>
          <p:nvPr/>
        </p:nvSpPr>
        <p:spPr>
          <a:xfrm>
            <a:off x="904833" y="5754252"/>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07</a:t>
            </a:r>
          </a:p>
        </p:txBody>
      </p:sp>
      <p:sp>
        <p:nvSpPr>
          <p:cNvPr id="16" name="TextBox 16"/>
          <p:cNvSpPr txBox="1"/>
          <p:nvPr/>
        </p:nvSpPr>
        <p:spPr>
          <a:xfrm>
            <a:off x="904833" y="3669199"/>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04</a:t>
            </a:r>
          </a:p>
        </p:txBody>
      </p:sp>
      <p:sp>
        <p:nvSpPr>
          <p:cNvPr id="17" name="TextBox 17"/>
          <p:cNvSpPr txBox="1"/>
          <p:nvPr/>
        </p:nvSpPr>
        <p:spPr>
          <a:xfrm>
            <a:off x="3427042" y="5754252"/>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08</a:t>
            </a:r>
          </a:p>
        </p:txBody>
      </p:sp>
      <p:sp>
        <p:nvSpPr>
          <p:cNvPr id="18" name="TextBox 18"/>
          <p:cNvSpPr txBox="1"/>
          <p:nvPr/>
        </p:nvSpPr>
        <p:spPr>
          <a:xfrm>
            <a:off x="6067134" y="5754252"/>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09</a:t>
            </a:r>
          </a:p>
        </p:txBody>
      </p:sp>
      <p:sp>
        <p:nvSpPr>
          <p:cNvPr id="19" name="TextBox 19"/>
          <p:cNvSpPr txBox="1"/>
          <p:nvPr/>
        </p:nvSpPr>
        <p:spPr>
          <a:xfrm>
            <a:off x="3427042" y="7577521"/>
            <a:ext cx="918315" cy="525967"/>
          </a:xfrm>
          <a:prstGeom prst="rect">
            <a:avLst/>
          </a:prstGeom>
        </p:spPr>
        <p:txBody>
          <a:bodyPr lIns="0" tIns="0" rIns="0" bIns="0" rtlCol="0" anchor="t">
            <a:spAutoFit/>
          </a:bodyPr>
          <a:lstStyle/>
          <a:p>
            <a:pPr algn="ctr">
              <a:lnSpc>
                <a:spcPts val="4219"/>
              </a:lnSpc>
            </a:pPr>
            <a:r>
              <a:rPr lang="en-US" sz="3013" b="1" spc="268">
                <a:solidFill>
                  <a:srgbClr val="BDBFC6"/>
                </a:solidFill>
                <a:latin typeface="Josefin Sans Bold"/>
                <a:ea typeface="Josefin Sans Bold"/>
                <a:cs typeface="Josefin Sans Bold"/>
                <a:sym typeface="Josefin Sans Bold"/>
              </a:rPr>
              <a:t>10</a:t>
            </a:r>
          </a:p>
        </p:txBody>
      </p:sp>
      <p:sp>
        <p:nvSpPr>
          <p:cNvPr id="20" name="TextBox 20"/>
          <p:cNvSpPr txBox="1"/>
          <p:nvPr/>
        </p:nvSpPr>
        <p:spPr>
          <a:xfrm>
            <a:off x="146573" y="2388080"/>
            <a:ext cx="2434836" cy="293370"/>
          </a:xfrm>
          <a:prstGeom prst="rect">
            <a:avLst/>
          </a:prstGeom>
        </p:spPr>
        <p:txBody>
          <a:bodyPr lIns="0" tIns="0" rIns="0" bIns="0" rtlCol="0" anchor="t">
            <a:spAutoFit/>
          </a:bodyPr>
          <a:lstStyle/>
          <a:p>
            <a:pPr algn="ctr">
              <a:lnSpc>
                <a:spcPts val="2379"/>
              </a:lnSpc>
            </a:pPr>
            <a:r>
              <a:rPr lang="en-US" sz="1700" spc="61">
                <a:solidFill>
                  <a:srgbClr val="000000"/>
                </a:solidFill>
                <a:latin typeface="Josefin Sans Regular"/>
                <a:ea typeface="Josefin Sans Regular"/>
                <a:cs typeface="Josefin Sans Regular"/>
                <a:sym typeface="Josefin Sans Regular"/>
              </a:rPr>
              <a:t>MEETING</a:t>
            </a:r>
          </a:p>
        </p:txBody>
      </p:sp>
      <p:sp>
        <p:nvSpPr>
          <p:cNvPr id="21" name="TextBox 21"/>
          <p:cNvSpPr txBox="1"/>
          <p:nvPr/>
        </p:nvSpPr>
        <p:spPr>
          <a:xfrm>
            <a:off x="2668782" y="2388080"/>
            <a:ext cx="2434836" cy="293370"/>
          </a:xfrm>
          <a:prstGeom prst="rect">
            <a:avLst/>
          </a:prstGeom>
        </p:spPr>
        <p:txBody>
          <a:bodyPr lIns="0" tIns="0" rIns="0" bIns="0" rtlCol="0" anchor="t">
            <a:spAutoFit/>
          </a:bodyPr>
          <a:lstStyle/>
          <a:p>
            <a:pPr algn="ctr">
              <a:lnSpc>
                <a:spcPts val="2379"/>
              </a:lnSpc>
            </a:pPr>
            <a:r>
              <a:rPr lang="en-US" sz="1700" spc="61">
                <a:solidFill>
                  <a:srgbClr val="000000"/>
                </a:solidFill>
                <a:latin typeface="Josefin Sans Regular"/>
                <a:ea typeface="Josefin Sans Regular"/>
                <a:cs typeface="Josefin Sans Regular"/>
                <a:sym typeface="Josefin Sans Regular"/>
              </a:rPr>
              <a:t>PRICING</a:t>
            </a:r>
          </a:p>
        </p:txBody>
      </p:sp>
      <p:sp>
        <p:nvSpPr>
          <p:cNvPr id="22" name="TextBox 22"/>
          <p:cNvSpPr txBox="1"/>
          <p:nvPr/>
        </p:nvSpPr>
        <p:spPr>
          <a:xfrm>
            <a:off x="5308874" y="2388080"/>
            <a:ext cx="2434836" cy="293370"/>
          </a:xfrm>
          <a:prstGeom prst="rect">
            <a:avLst/>
          </a:prstGeom>
        </p:spPr>
        <p:txBody>
          <a:bodyPr lIns="0" tIns="0" rIns="0" bIns="0" rtlCol="0" anchor="t">
            <a:spAutoFit/>
          </a:bodyPr>
          <a:lstStyle/>
          <a:p>
            <a:pPr algn="ctr">
              <a:lnSpc>
                <a:spcPts val="2379"/>
              </a:lnSpc>
            </a:pPr>
            <a:r>
              <a:rPr lang="en-US" sz="1700" spc="61">
                <a:solidFill>
                  <a:srgbClr val="000000"/>
                </a:solidFill>
                <a:latin typeface="Josefin Sans Regular"/>
                <a:ea typeface="Josefin Sans Regular"/>
                <a:cs typeface="Josefin Sans Regular"/>
                <a:sym typeface="Josefin Sans Regular"/>
              </a:rPr>
              <a:t>STAGING</a:t>
            </a:r>
          </a:p>
        </p:txBody>
      </p:sp>
      <p:sp>
        <p:nvSpPr>
          <p:cNvPr id="23" name="TextBox 23"/>
          <p:cNvSpPr txBox="1"/>
          <p:nvPr/>
        </p:nvSpPr>
        <p:spPr>
          <a:xfrm>
            <a:off x="146573" y="4214216"/>
            <a:ext cx="2434836" cy="293370"/>
          </a:xfrm>
          <a:prstGeom prst="rect">
            <a:avLst/>
          </a:prstGeom>
        </p:spPr>
        <p:txBody>
          <a:bodyPr lIns="0" tIns="0" rIns="0" bIns="0" rtlCol="0" anchor="t">
            <a:spAutoFit/>
          </a:bodyPr>
          <a:lstStyle/>
          <a:p>
            <a:pPr algn="ctr">
              <a:lnSpc>
                <a:spcPts val="2379"/>
              </a:lnSpc>
            </a:pPr>
            <a:r>
              <a:rPr lang="en-US" sz="1700" spc="61">
                <a:solidFill>
                  <a:srgbClr val="000000"/>
                </a:solidFill>
                <a:latin typeface="Josefin Sans Regular"/>
                <a:ea typeface="Josefin Sans Regular"/>
                <a:cs typeface="Josefin Sans Regular"/>
                <a:sym typeface="Josefin Sans Regular"/>
              </a:rPr>
              <a:t>PHOTOS</a:t>
            </a:r>
          </a:p>
        </p:txBody>
      </p:sp>
      <p:sp>
        <p:nvSpPr>
          <p:cNvPr id="24" name="TextBox 24"/>
          <p:cNvSpPr txBox="1"/>
          <p:nvPr/>
        </p:nvSpPr>
        <p:spPr>
          <a:xfrm>
            <a:off x="2727723" y="4195166"/>
            <a:ext cx="2434836" cy="696591"/>
          </a:xfrm>
          <a:prstGeom prst="rect">
            <a:avLst/>
          </a:prstGeom>
        </p:spPr>
        <p:txBody>
          <a:bodyPr lIns="0" tIns="0" rIns="0" bIns="0" rtlCol="0" anchor="t">
            <a:spAutoFit/>
          </a:bodyPr>
          <a:lstStyle/>
          <a:p>
            <a:pPr algn="ctr">
              <a:lnSpc>
                <a:spcPts val="2764"/>
              </a:lnSpc>
            </a:pPr>
            <a:r>
              <a:rPr lang="en-US" sz="1974" spc="71">
                <a:solidFill>
                  <a:srgbClr val="000000"/>
                </a:solidFill>
                <a:latin typeface="Josefin Sans Regular"/>
                <a:ea typeface="Josefin Sans Regular"/>
                <a:cs typeface="Josefin Sans Regular"/>
                <a:sym typeface="Josefin Sans Regular"/>
              </a:rPr>
              <a:t>MLS &amp; OTHER SITES</a:t>
            </a:r>
          </a:p>
        </p:txBody>
      </p:sp>
      <p:sp>
        <p:nvSpPr>
          <p:cNvPr id="25" name="TextBox 25"/>
          <p:cNvSpPr txBox="1"/>
          <p:nvPr/>
        </p:nvSpPr>
        <p:spPr>
          <a:xfrm>
            <a:off x="5308874" y="4214216"/>
            <a:ext cx="2434836" cy="293370"/>
          </a:xfrm>
          <a:prstGeom prst="rect">
            <a:avLst/>
          </a:prstGeom>
        </p:spPr>
        <p:txBody>
          <a:bodyPr lIns="0" tIns="0" rIns="0" bIns="0" rtlCol="0" anchor="t">
            <a:spAutoFit/>
          </a:bodyPr>
          <a:lstStyle/>
          <a:p>
            <a:pPr algn="ctr">
              <a:lnSpc>
                <a:spcPts val="2379"/>
              </a:lnSpc>
            </a:pPr>
            <a:r>
              <a:rPr lang="en-US" sz="1700" spc="61">
                <a:solidFill>
                  <a:srgbClr val="000000"/>
                </a:solidFill>
                <a:latin typeface="Josefin Sans Regular"/>
                <a:ea typeface="Josefin Sans Regular"/>
                <a:cs typeface="Josefin Sans Regular"/>
                <a:sym typeface="Josefin Sans Regular"/>
              </a:rPr>
              <a:t>MARKETING</a:t>
            </a:r>
          </a:p>
        </p:txBody>
      </p:sp>
      <p:sp>
        <p:nvSpPr>
          <p:cNvPr id="26" name="TextBox 26"/>
          <p:cNvSpPr txBox="1"/>
          <p:nvPr/>
        </p:nvSpPr>
        <p:spPr>
          <a:xfrm>
            <a:off x="146573" y="6299269"/>
            <a:ext cx="2434836" cy="293370"/>
          </a:xfrm>
          <a:prstGeom prst="rect">
            <a:avLst/>
          </a:prstGeom>
        </p:spPr>
        <p:txBody>
          <a:bodyPr lIns="0" tIns="0" rIns="0" bIns="0" rtlCol="0" anchor="t">
            <a:spAutoFit/>
          </a:bodyPr>
          <a:lstStyle/>
          <a:p>
            <a:pPr algn="ctr">
              <a:lnSpc>
                <a:spcPts val="2379"/>
              </a:lnSpc>
            </a:pPr>
            <a:r>
              <a:rPr lang="en-US" sz="1700" spc="61">
                <a:solidFill>
                  <a:srgbClr val="000000"/>
                </a:solidFill>
                <a:latin typeface="Josefin Sans Regular"/>
                <a:ea typeface="Josefin Sans Regular"/>
                <a:cs typeface="Josefin Sans Regular"/>
                <a:sym typeface="Josefin Sans Regular"/>
              </a:rPr>
              <a:t>OFFER</a:t>
            </a:r>
          </a:p>
        </p:txBody>
      </p:sp>
      <p:sp>
        <p:nvSpPr>
          <p:cNvPr id="27" name="TextBox 27"/>
          <p:cNvSpPr txBox="1"/>
          <p:nvPr/>
        </p:nvSpPr>
        <p:spPr>
          <a:xfrm>
            <a:off x="2518173" y="6299269"/>
            <a:ext cx="2853936" cy="293370"/>
          </a:xfrm>
          <a:prstGeom prst="rect">
            <a:avLst/>
          </a:prstGeom>
        </p:spPr>
        <p:txBody>
          <a:bodyPr lIns="0" tIns="0" rIns="0" bIns="0" rtlCol="0" anchor="t">
            <a:spAutoFit/>
          </a:bodyPr>
          <a:lstStyle/>
          <a:p>
            <a:pPr algn="ctr">
              <a:lnSpc>
                <a:spcPts val="2379"/>
              </a:lnSpc>
            </a:pPr>
            <a:r>
              <a:rPr lang="en-US" sz="1700" spc="61">
                <a:solidFill>
                  <a:srgbClr val="000000"/>
                </a:solidFill>
                <a:latin typeface="Josefin Sans Regular"/>
                <a:ea typeface="Josefin Sans Regular"/>
                <a:cs typeface="Josefin Sans Regular"/>
                <a:sym typeface="Josefin Sans Regular"/>
              </a:rPr>
              <a:t>UNDER CONTRACT</a:t>
            </a:r>
          </a:p>
        </p:txBody>
      </p:sp>
      <p:sp>
        <p:nvSpPr>
          <p:cNvPr id="28" name="TextBox 28"/>
          <p:cNvSpPr txBox="1"/>
          <p:nvPr/>
        </p:nvSpPr>
        <p:spPr>
          <a:xfrm>
            <a:off x="5099324" y="6299269"/>
            <a:ext cx="2853936" cy="293370"/>
          </a:xfrm>
          <a:prstGeom prst="rect">
            <a:avLst/>
          </a:prstGeom>
        </p:spPr>
        <p:txBody>
          <a:bodyPr lIns="0" tIns="0" rIns="0" bIns="0" rtlCol="0" anchor="t">
            <a:spAutoFit/>
          </a:bodyPr>
          <a:lstStyle/>
          <a:p>
            <a:pPr algn="ctr">
              <a:lnSpc>
                <a:spcPts val="2379"/>
              </a:lnSpc>
            </a:pPr>
            <a:r>
              <a:rPr lang="en-US" sz="1700" spc="61">
                <a:solidFill>
                  <a:srgbClr val="000000"/>
                </a:solidFill>
                <a:latin typeface="Josefin Sans Regular"/>
                <a:ea typeface="Josefin Sans Regular"/>
                <a:cs typeface="Josefin Sans Regular"/>
                <a:sym typeface="Josefin Sans Regular"/>
              </a:rPr>
              <a:t>INSPECTIONS</a:t>
            </a:r>
          </a:p>
        </p:txBody>
      </p:sp>
      <p:sp>
        <p:nvSpPr>
          <p:cNvPr id="29" name="TextBox 29"/>
          <p:cNvSpPr txBox="1"/>
          <p:nvPr/>
        </p:nvSpPr>
        <p:spPr>
          <a:xfrm>
            <a:off x="2449521" y="8065388"/>
            <a:ext cx="2853936" cy="293370"/>
          </a:xfrm>
          <a:prstGeom prst="rect">
            <a:avLst/>
          </a:prstGeom>
        </p:spPr>
        <p:txBody>
          <a:bodyPr lIns="0" tIns="0" rIns="0" bIns="0" rtlCol="0" anchor="t">
            <a:spAutoFit/>
          </a:bodyPr>
          <a:lstStyle/>
          <a:p>
            <a:pPr algn="ctr">
              <a:lnSpc>
                <a:spcPts val="2379"/>
              </a:lnSpc>
            </a:pPr>
            <a:r>
              <a:rPr lang="en-US" sz="1700" spc="61">
                <a:solidFill>
                  <a:srgbClr val="000000"/>
                </a:solidFill>
                <a:latin typeface="Josefin Sans Regular"/>
                <a:ea typeface="Josefin Sans Regular"/>
                <a:cs typeface="Josefin Sans Regular"/>
                <a:sym typeface="Josefin Sans Regular"/>
              </a:rPr>
              <a:t>CLOSING</a:t>
            </a:r>
          </a:p>
        </p:txBody>
      </p:sp>
      <p:sp>
        <p:nvSpPr>
          <p:cNvPr id="30" name="Freeform 30"/>
          <p:cNvSpPr/>
          <p:nvPr/>
        </p:nvSpPr>
        <p:spPr>
          <a:xfrm>
            <a:off x="6307515" y="1262014"/>
            <a:ext cx="437554" cy="371523"/>
          </a:xfrm>
          <a:custGeom>
            <a:avLst/>
            <a:gdLst/>
            <a:ahLst/>
            <a:cxnLst/>
            <a:rect l="l" t="t" r="r" b="b"/>
            <a:pathLst>
              <a:path w="437554" h="371523">
                <a:moveTo>
                  <a:pt x="0" y="0"/>
                </a:moveTo>
                <a:lnTo>
                  <a:pt x="437554" y="0"/>
                </a:lnTo>
                <a:lnTo>
                  <a:pt x="437554" y="371524"/>
                </a:lnTo>
                <a:lnTo>
                  <a:pt x="0" y="371524"/>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1" name="Freeform 31"/>
          <p:cNvSpPr/>
          <p:nvPr/>
        </p:nvSpPr>
        <p:spPr>
          <a:xfrm>
            <a:off x="3657712" y="1271539"/>
            <a:ext cx="437554" cy="371523"/>
          </a:xfrm>
          <a:custGeom>
            <a:avLst/>
            <a:gdLst/>
            <a:ahLst/>
            <a:cxnLst/>
            <a:rect l="l" t="t" r="r" b="b"/>
            <a:pathLst>
              <a:path w="437554" h="371523">
                <a:moveTo>
                  <a:pt x="0" y="0"/>
                </a:moveTo>
                <a:lnTo>
                  <a:pt x="437554" y="0"/>
                </a:lnTo>
                <a:lnTo>
                  <a:pt x="437554" y="371523"/>
                </a:lnTo>
                <a:lnTo>
                  <a:pt x="0" y="371523"/>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2" name="Freeform 32"/>
          <p:cNvSpPr/>
          <p:nvPr/>
        </p:nvSpPr>
        <p:spPr>
          <a:xfrm>
            <a:off x="6307515" y="3119365"/>
            <a:ext cx="437554" cy="371523"/>
          </a:xfrm>
          <a:custGeom>
            <a:avLst/>
            <a:gdLst/>
            <a:ahLst/>
            <a:cxnLst/>
            <a:rect l="l" t="t" r="r" b="b"/>
            <a:pathLst>
              <a:path w="437554" h="371523">
                <a:moveTo>
                  <a:pt x="0" y="0"/>
                </a:moveTo>
                <a:lnTo>
                  <a:pt x="437554" y="0"/>
                </a:lnTo>
                <a:lnTo>
                  <a:pt x="437554" y="371523"/>
                </a:lnTo>
                <a:lnTo>
                  <a:pt x="0" y="371523"/>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3" name="Freeform 33"/>
          <p:cNvSpPr/>
          <p:nvPr/>
        </p:nvSpPr>
        <p:spPr>
          <a:xfrm>
            <a:off x="3726364" y="3128890"/>
            <a:ext cx="437554" cy="371523"/>
          </a:xfrm>
          <a:custGeom>
            <a:avLst/>
            <a:gdLst/>
            <a:ahLst/>
            <a:cxnLst/>
            <a:rect l="l" t="t" r="r" b="b"/>
            <a:pathLst>
              <a:path w="437554" h="371523">
                <a:moveTo>
                  <a:pt x="0" y="0"/>
                </a:moveTo>
                <a:lnTo>
                  <a:pt x="437554" y="0"/>
                </a:lnTo>
                <a:lnTo>
                  <a:pt x="437554" y="371523"/>
                </a:lnTo>
                <a:lnTo>
                  <a:pt x="0" y="371523"/>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4" name="Freeform 34"/>
          <p:cNvSpPr/>
          <p:nvPr/>
        </p:nvSpPr>
        <p:spPr>
          <a:xfrm>
            <a:off x="1145214" y="3128890"/>
            <a:ext cx="437554" cy="371523"/>
          </a:xfrm>
          <a:custGeom>
            <a:avLst/>
            <a:gdLst/>
            <a:ahLst/>
            <a:cxnLst/>
            <a:rect l="l" t="t" r="r" b="b"/>
            <a:pathLst>
              <a:path w="437554" h="371523">
                <a:moveTo>
                  <a:pt x="0" y="0"/>
                </a:moveTo>
                <a:lnTo>
                  <a:pt x="437554" y="0"/>
                </a:lnTo>
                <a:lnTo>
                  <a:pt x="437554" y="371523"/>
                </a:lnTo>
                <a:lnTo>
                  <a:pt x="0" y="371523"/>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5" name="Freeform 35"/>
          <p:cNvSpPr/>
          <p:nvPr/>
        </p:nvSpPr>
        <p:spPr>
          <a:xfrm>
            <a:off x="3726364" y="7043665"/>
            <a:ext cx="437554" cy="371523"/>
          </a:xfrm>
          <a:custGeom>
            <a:avLst/>
            <a:gdLst/>
            <a:ahLst/>
            <a:cxnLst/>
            <a:rect l="l" t="t" r="r" b="b"/>
            <a:pathLst>
              <a:path w="437554" h="371523">
                <a:moveTo>
                  <a:pt x="0" y="0"/>
                </a:moveTo>
                <a:lnTo>
                  <a:pt x="437554" y="0"/>
                </a:lnTo>
                <a:lnTo>
                  <a:pt x="437554" y="371523"/>
                </a:lnTo>
                <a:lnTo>
                  <a:pt x="0" y="371523"/>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6" name="Freeform 36"/>
          <p:cNvSpPr/>
          <p:nvPr/>
        </p:nvSpPr>
        <p:spPr>
          <a:xfrm>
            <a:off x="1145214" y="5205340"/>
            <a:ext cx="437554" cy="371523"/>
          </a:xfrm>
          <a:custGeom>
            <a:avLst/>
            <a:gdLst/>
            <a:ahLst/>
            <a:cxnLst/>
            <a:rect l="l" t="t" r="r" b="b"/>
            <a:pathLst>
              <a:path w="437554" h="371523">
                <a:moveTo>
                  <a:pt x="0" y="0"/>
                </a:moveTo>
                <a:lnTo>
                  <a:pt x="437554" y="0"/>
                </a:lnTo>
                <a:lnTo>
                  <a:pt x="437554" y="371523"/>
                </a:lnTo>
                <a:lnTo>
                  <a:pt x="0" y="371523"/>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7" name="Freeform 37"/>
          <p:cNvSpPr/>
          <p:nvPr/>
        </p:nvSpPr>
        <p:spPr>
          <a:xfrm>
            <a:off x="3726364" y="5205340"/>
            <a:ext cx="437554" cy="371523"/>
          </a:xfrm>
          <a:custGeom>
            <a:avLst/>
            <a:gdLst/>
            <a:ahLst/>
            <a:cxnLst/>
            <a:rect l="l" t="t" r="r" b="b"/>
            <a:pathLst>
              <a:path w="437554" h="371523">
                <a:moveTo>
                  <a:pt x="0" y="0"/>
                </a:moveTo>
                <a:lnTo>
                  <a:pt x="437554" y="0"/>
                </a:lnTo>
                <a:lnTo>
                  <a:pt x="437554" y="371523"/>
                </a:lnTo>
                <a:lnTo>
                  <a:pt x="0" y="371523"/>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8" name="Freeform 38"/>
          <p:cNvSpPr/>
          <p:nvPr/>
        </p:nvSpPr>
        <p:spPr>
          <a:xfrm>
            <a:off x="6307515" y="5205340"/>
            <a:ext cx="437554" cy="371523"/>
          </a:xfrm>
          <a:custGeom>
            <a:avLst/>
            <a:gdLst/>
            <a:ahLst/>
            <a:cxnLst/>
            <a:rect l="l" t="t" r="r" b="b"/>
            <a:pathLst>
              <a:path w="437554" h="371523">
                <a:moveTo>
                  <a:pt x="0" y="0"/>
                </a:moveTo>
                <a:lnTo>
                  <a:pt x="437554" y="0"/>
                </a:lnTo>
                <a:lnTo>
                  <a:pt x="437554" y="371523"/>
                </a:lnTo>
                <a:lnTo>
                  <a:pt x="0" y="371523"/>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9" name="TextBox 39"/>
          <p:cNvSpPr txBox="1"/>
          <p:nvPr/>
        </p:nvSpPr>
        <p:spPr>
          <a:xfrm>
            <a:off x="0" y="9435083"/>
            <a:ext cx="8039876" cy="404809"/>
          </a:xfrm>
          <a:prstGeom prst="rect">
            <a:avLst/>
          </a:prstGeom>
        </p:spPr>
        <p:txBody>
          <a:bodyPr lIns="0" tIns="0" rIns="0" bIns="0" rtlCol="0" anchor="t">
            <a:spAutoFit/>
          </a:bodyPr>
          <a:lstStyle/>
          <a:p>
            <a:pPr algn="ctr">
              <a:lnSpc>
                <a:spcPts val="3217"/>
              </a:lnSpc>
            </a:pPr>
            <a:r>
              <a:rPr lang="en-US" sz="2298" spc="599">
                <a:solidFill>
                  <a:srgbClr val="FFFFFF"/>
                </a:solidFill>
                <a:latin typeface="Josefin Sans Regular"/>
                <a:ea typeface="Josefin Sans Regular"/>
                <a:cs typeface="Josefin Sans Regular"/>
                <a:sym typeface="Josefin Sans Regular"/>
              </a:rPr>
              <a:t>chastity.yourtulsahomesearch.com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054427" y="9281160"/>
            <a:ext cx="9881254" cy="1066677"/>
            <a:chOff x="0" y="0"/>
            <a:chExt cx="4423960" cy="477564"/>
          </a:xfrm>
        </p:grpSpPr>
        <p:sp>
          <p:nvSpPr>
            <p:cNvPr id="3" name="Freeform 3"/>
            <p:cNvSpPr/>
            <p:nvPr/>
          </p:nvSpPr>
          <p:spPr>
            <a:xfrm>
              <a:off x="0" y="0"/>
              <a:ext cx="4423960" cy="477564"/>
            </a:xfrm>
            <a:custGeom>
              <a:avLst/>
              <a:gdLst/>
              <a:ahLst/>
              <a:cxnLst/>
              <a:rect l="l" t="t" r="r" b="b"/>
              <a:pathLst>
                <a:path w="4423960" h="477564">
                  <a:moveTo>
                    <a:pt x="0" y="0"/>
                  </a:moveTo>
                  <a:lnTo>
                    <a:pt x="4423960" y="0"/>
                  </a:lnTo>
                  <a:lnTo>
                    <a:pt x="4423960" y="477564"/>
                  </a:lnTo>
                  <a:lnTo>
                    <a:pt x="0" y="477564"/>
                  </a:lnTo>
                  <a:close/>
                </a:path>
              </a:pathLst>
            </a:custGeom>
            <a:solidFill>
              <a:srgbClr val="BDBFC6"/>
            </a:solidFill>
          </p:spPr>
        </p:sp>
      </p:grpSp>
      <p:sp>
        <p:nvSpPr>
          <p:cNvPr id="4" name="TextBox 4"/>
          <p:cNvSpPr txBox="1"/>
          <p:nvPr/>
        </p:nvSpPr>
        <p:spPr>
          <a:xfrm>
            <a:off x="452460" y="576527"/>
            <a:ext cx="6867481" cy="658600"/>
          </a:xfrm>
          <a:prstGeom prst="rect">
            <a:avLst/>
          </a:prstGeom>
        </p:spPr>
        <p:txBody>
          <a:bodyPr lIns="0" tIns="0" rIns="0" bIns="0" rtlCol="0" anchor="t">
            <a:spAutoFit/>
          </a:bodyPr>
          <a:lstStyle/>
          <a:p>
            <a:pPr algn="ctr">
              <a:lnSpc>
                <a:spcPts val="5374"/>
              </a:lnSpc>
            </a:pPr>
            <a:r>
              <a:rPr lang="en-US" sz="3839" b="1" spc="138">
                <a:solidFill>
                  <a:srgbClr val="000000"/>
                </a:solidFill>
                <a:latin typeface="Josefin Sans Bold"/>
                <a:ea typeface="Josefin Sans Bold"/>
                <a:cs typeface="Josefin Sans Bold"/>
                <a:sym typeface="Josefin Sans Bold"/>
              </a:rPr>
              <a:t>MARKETING PLAN</a:t>
            </a:r>
          </a:p>
        </p:txBody>
      </p:sp>
      <p:sp>
        <p:nvSpPr>
          <p:cNvPr id="5" name="TextBox 5"/>
          <p:cNvSpPr txBox="1"/>
          <p:nvPr/>
        </p:nvSpPr>
        <p:spPr>
          <a:xfrm>
            <a:off x="960623" y="1474785"/>
            <a:ext cx="5969037" cy="1112949"/>
          </a:xfrm>
          <a:prstGeom prst="rect">
            <a:avLst/>
          </a:prstGeom>
        </p:spPr>
        <p:txBody>
          <a:bodyPr lIns="0" tIns="0" rIns="0" bIns="0" rtlCol="0" anchor="t">
            <a:spAutoFit/>
          </a:bodyPr>
          <a:lstStyle/>
          <a:p>
            <a:pPr algn="ctr">
              <a:lnSpc>
                <a:spcPts val="2194"/>
              </a:lnSpc>
            </a:pPr>
            <a:r>
              <a:rPr lang="en-US" sz="1567" spc="56">
                <a:solidFill>
                  <a:srgbClr val="000000"/>
                </a:solidFill>
                <a:latin typeface="Josefin Sans Regular"/>
                <a:ea typeface="Josefin Sans Regular"/>
                <a:cs typeface="Josefin Sans Regular"/>
                <a:sym typeface="Josefin Sans Regular"/>
              </a:rPr>
              <a:t>Let's work together to establish the best value for your home. We'll review similar listings in your area and what homes have sold for recently to determine what the market values your property's listing price will be.</a:t>
            </a:r>
          </a:p>
        </p:txBody>
      </p:sp>
      <p:sp>
        <p:nvSpPr>
          <p:cNvPr id="6" name="TextBox 6"/>
          <p:cNvSpPr txBox="1"/>
          <p:nvPr/>
        </p:nvSpPr>
        <p:spPr>
          <a:xfrm>
            <a:off x="1620105" y="2991997"/>
            <a:ext cx="4145882" cy="2350732"/>
          </a:xfrm>
          <a:prstGeom prst="rect">
            <a:avLst/>
          </a:prstGeom>
        </p:spPr>
        <p:txBody>
          <a:bodyPr lIns="0" tIns="0" rIns="0" bIns="0" rtlCol="0" anchor="t">
            <a:spAutoFit/>
          </a:bodyPr>
          <a:lstStyle/>
          <a:p>
            <a:pPr algn="l">
              <a:lnSpc>
                <a:spcPts val="2322"/>
              </a:lnSpc>
            </a:pPr>
            <a:r>
              <a:rPr lang="en-US" sz="1424" spc="168">
                <a:solidFill>
                  <a:srgbClr val="000000"/>
                </a:solidFill>
                <a:latin typeface="Josefin Sans Regular"/>
                <a:ea typeface="Josefin Sans Regular"/>
                <a:cs typeface="Josefin Sans Regular"/>
                <a:sym typeface="Josefin Sans Regular"/>
              </a:rPr>
              <a:t>+ Property Website</a:t>
            </a:r>
          </a:p>
          <a:p>
            <a:pPr algn="l">
              <a:lnSpc>
                <a:spcPts val="2322"/>
              </a:lnSpc>
            </a:pPr>
            <a:r>
              <a:rPr lang="en-US" sz="1424" spc="168">
                <a:solidFill>
                  <a:srgbClr val="000000"/>
                </a:solidFill>
                <a:latin typeface="Josefin Sans Regular"/>
                <a:ea typeface="Josefin Sans Regular"/>
                <a:cs typeface="Josefin Sans Regular"/>
                <a:sym typeface="Josefin Sans Regular"/>
              </a:rPr>
              <a:t>+ Property Flyers</a:t>
            </a:r>
          </a:p>
          <a:p>
            <a:pPr algn="l">
              <a:lnSpc>
                <a:spcPts val="2322"/>
              </a:lnSpc>
            </a:pPr>
            <a:r>
              <a:rPr lang="en-US" sz="1424" spc="168">
                <a:solidFill>
                  <a:srgbClr val="000000"/>
                </a:solidFill>
                <a:latin typeface="Josefin Sans Regular"/>
                <a:ea typeface="Josefin Sans Regular"/>
                <a:cs typeface="Josefin Sans Regular"/>
                <a:sym typeface="Josefin Sans Regular"/>
              </a:rPr>
              <a:t>+ Property Brochures</a:t>
            </a:r>
          </a:p>
          <a:p>
            <a:pPr algn="l">
              <a:lnSpc>
                <a:spcPts val="2322"/>
              </a:lnSpc>
            </a:pPr>
            <a:r>
              <a:rPr lang="en-US" sz="1424" spc="168">
                <a:solidFill>
                  <a:srgbClr val="000000"/>
                </a:solidFill>
                <a:latin typeface="Josefin Sans Regular"/>
                <a:ea typeface="Josefin Sans Regular"/>
                <a:cs typeface="Josefin Sans Regular"/>
                <a:sym typeface="Josefin Sans Regular"/>
              </a:rPr>
              <a:t>+ Property Postcards</a:t>
            </a:r>
          </a:p>
          <a:p>
            <a:pPr algn="l">
              <a:lnSpc>
                <a:spcPts val="2322"/>
              </a:lnSpc>
            </a:pPr>
            <a:r>
              <a:rPr lang="en-US" sz="1424" spc="168">
                <a:solidFill>
                  <a:srgbClr val="000000"/>
                </a:solidFill>
                <a:latin typeface="Josefin Sans Regular"/>
                <a:ea typeface="Josefin Sans Regular"/>
                <a:cs typeface="Josefin Sans Regular"/>
                <a:sym typeface="Josefin Sans Regular"/>
              </a:rPr>
              <a:t>+ Facebook Marketing</a:t>
            </a:r>
          </a:p>
          <a:p>
            <a:pPr algn="l">
              <a:lnSpc>
                <a:spcPts val="2322"/>
              </a:lnSpc>
            </a:pPr>
            <a:r>
              <a:rPr lang="en-US" sz="1424" spc="168">
                <a:solidFill>
                  <a:srgbClr val="000000"/>
                </a:solidFill>
                <a:latin typeface="Josefin Sans Regular"/>
                <a:ea typeface="Josefin Sans Regular"/>
                <a:cs typeface="Josefin Sans Regular"/>
                <a:sym typeface="Josefin Sans Regular"/>
              </a:rPr>
              <a:t>+ Other Social Platform Marketing</a:t>
            </a:r>
          </a:p>
          <a:p>
            <a:pPr algn="l">
              <a:lnSpc>
                <a:spcPts val="2322"/>
              </a:lnSpc>
            </a:pPr>
            <a:r>
              <a:rPr lang="en-US" sz="1424" spc="168">
                <a:solidFill>
                  <a:srgbClr val="000000"/>
                </a:solidFill>
                <a:latin typeface="Josefin Sans Regular"/>
                <a:ea typeface="Josefin Sans Regular"/>
                <a:cs typeface="Josefin Sans Regular"/>
                <a:sym typeface="Josefin Sans Regular"/>
              </a:rPr>
              <a:t>+ Listing Your Home on Zillow</a:t>
            </a:r>
          </a:p>
          <a:p>
            <a:pPr algn="l">
              <a:lnSpc>
                <a:spcPts val="2322"/>
              </a:lnSpc>
            </a:pPr>
            <a:r>
              <a:rPr lang="en-US" sz="1424" spc="168">
                <a:solidFill>
                  <a:srgbClr val="000000"/>
                </a:solidFill>
                <a:latin typeface="Josefin Sans Regular"/>
                <a:ea typeface="Josefin Sans Regular"/>
                <a:cs typeface="Josefin Sans Regular"/>
                <a:sym typeface="Josefin Sans Regular"/>
              </a:rPr>
              <a:t>+ Listing Your Home on Realtor.com</a:t>
            </a:r>
          </a:p>
        </p:txBody>
      </p:sp>
      <p:sp>
        <p:nvSpPr>
          <p:cNvPr id="7" name="TextBox 7"/>
          <p:cNvSpPr txBox="1"/>
          <p:nvPr/>
        </p:nvSpPr>
        <p:spPr>
          <a:xfrm>
            <a:off x="1620105" y="5742779"/>
            <a:ext cx="5173361" cy="2618098"/>
          </a:xfrm>
          <a:prstGeom prst="rect">
            <a:avLst/>
          </a:prstGeom>
        </p:spPr>
        <p:txBody>
          <a:bodyPr lIns="0" tIns="0" rIns="0" bIns="0" rtlCol="0" anchor="t">
            <a:spAutoFit/>
          </a:bodyPr>
          <a:lstStyle/>
          <a:p>
            <a:pPr algn="l">
              <a:lnSpc>
                <a:spcPts val="2320"/>
              </a:lnSpc>
            </a:pPr>
            <a:r>
              <a:rPr lang="en-US" sz="1423" spc="167">
                <a:solidFill>
                  <a:srgbClr val="000000"/>
                </a:solidFill>
                <a:latin typeface="Josefin Sans Regular"/>
                <a:ea typeface="Josefin Sans Regular"/>
                <a:cs typeface="Josefin Sans Regular"/>
                <a:sym typeface="Josefin Sans Regular"/>
              </a:rPr>
              <a:t>+ Showcased On MLS</a:t>
            </a:r>
          </a:p>
          <a:p>
            <a:pPr algn="l">
              <a:lnSpc>
                <a:spcPts val="2320"/>
              </a:lnSpc>
            </a:pPr>
            <a:r>
              <a:rPr lang="en-US" sz="1423" spc="167">
                <a:solidFill>
                  <a:srgbClr val="000000"/>
                </a:solidFill>
                <a:latin typeface="Josefin Sans Regular"/>
                <a:ea typeface="Josefin Sans Regular"/>
                <a:cs typeface="Josefin Sans Regular"/>
                <a:sym typeface="Josefin Sans Regular"/>
              </a:rPr>
              <a:t>+ Open  Houses &amp; Open House </a:t>
            </a:r>
          </a:p>
          <a:p>
            <a:pPr algn="l">
              <a:lnSpc>
                <a:spcPts val="2320"/>
              </a:lnSpc>
            </a:pPr>
            <a:r>
              <a:rPr lang="en-US" sz="1423" spc="167">
                <a:solidFill>
                  <a:srgbClr val="000000"/>
                </a:solidFill>
                <a:latin typeface="Josefin Sans Regular"/>
                <a:ea typeface="Josefin Sans Regular"/>
                <a:cs typeface="Josefin Sans Regular"/>
                <a:sym typeface="Josefin Sans Regular"/>
              </a:rPr>
              <a:t>   Sign-In For Follow-Up</a:t>
            </a:r>
          </a:p>
          <a:p>
            <a:pPr algn="l">
              <a:lnSpc>
                <a:spcPts val="2320"/>
              </a:lnSpc>
            </a:pPr>
            <a:r>
              <a:rPr lang="en-US" sz="1423" spc="167">
                <a:solidFill>
                  <a:srgbClr val="000000"/>
                </a:solidFill>
                <a:latin typeface="Josefin Sans Regular"/>
                <a:ea typeface="Josefin Sans Regular"/>
                <a:cs typeface="Josefin Sans Regular"/>
                <a:sym typeface="Josefin Sans Regular"/>
              </a:rPr>
              <a:t>+ Property Videos For YouTube</a:t>
            </a:r>
          </a:p>
          <a:p>
            <a:pPr algn="l">
              <a:lnSpc>
                <a:spcPts val="2320"/>
              </a:lnSpc>
            </a:pPr>
            <a:r>
              <a:rPr lang="en-US" sz="1423" spc="167">
                <a:solidFill>
                  <a:srgbClr val="000000"/>
                </a:solidFill>
                <a:latin typeface="Josefin Sans Regular"/>
                <a:ea typeface="Josefin Sans Regular"/>
                <a:cs typeface="Josefin Sans Regular"/>
                <a:sym typeface="Josefin Sans Regular"/>
              </a:rPr>
              <a:t>+ Email Blasts To Local Buyers</a:t>
            </a:r>
          </a:p>
          <a:p>
            <a:pPr algn="l">
              <a:lnSpc>
                <a:spcPts val="2320"/>
              </a:lnSpc>
            </a:pPr>
            <a:r>
              <a:rPr lang="en-US" sz="1423" b="1" spc="167">
                <a:solidFill>
                  <a:srgbClr val="000000"/>
                </a:solidFill>
                <a:latin typeface="Josefin Sans Regular Bold"/>
                <a:ea typeface="Josefin Sans Regular Bold"/>
                <a:cs typeface="Josefin Sans Regular Bold"/>
                <a:sym typeface="Josefin Sans Regular Bold"/>
              </a:rPr>
              <a:t>+ Syndicating Your Listing To </a:t>
            </a:r>
          </a:p>
          <a:p>
            <a:pPr algn="l">
              <a:lnSpc>
                <a:spcPts val="2320"/>
              </a:lnSpc>
            </a:pPr>
            <a:r>
              <a:rPr lang="en-US" sz="1423" spc="167">
                <a:solidFill>
                  <a:srgbClr val="000000"/>
                </a:solidFill>
                <a:latin typeface="Josefin Sans Regular"/>
                <a:ea typeface="Josefin Sans Regular"/>
                <a:cs typeface="Josefin Sans Regular"/>
                <a:sym typeface="Josefin Sans Regular"/>
              </a:rPr>
              <a:t>   Thousands Of Agent Websites</a:t>
            </a:r>
          </a:p>
          <a:p>
            <a:pPr algn="l">
              <a:lnSpc>
                <a:spcPts val="2320"/>
              </a:lnSpc>
            </a:pPr>
            <a:r>
              <a:rPr lang="en-US" sz="1423" spc="167">
                <a:solidFill>
                  <a:srgbClr val="000000"/>
                </a:solidFill>
                <a:latin typeface="Josefin Sans Regular"/>
                <a:ea typeface="Josefin Sans Regular"/>
                <a:cs typeface="Josefin Sans Regular"/>
                <a:sym typeface="Josefin Sans Regular"/>
              </a:rPr>
              <a:t>+ And More Unique Marketing</a:t>
            </a:r>
          </a:p>
          <a:p>
            <a:pPr algn="l">
              <a:lnSpc>
                <a:spcPts val="2320"/>
              </a:lnSpc>
            </a:pPr>
            <a:r>
              <a:rPr lang="en-US" sz="1423" spc="167">
                <a:solidFill>
                  <a:srgbClr val="000000"/>
                </a:solidFill>
                <a:latin typeface="Josefin Sans Regular"/>
                <a:ea typeface="Josefin Sans Regular"/>
                <a:cs typeface="Josefin Sans Regular"/>
                <a:sym typeface="Josefin Sans Regular"/>
              </a:rPr>
              <a:t>   Techniques!</a:t>
            </a:r>
          </a:p>
        </p:txBody>
      </p:sp>
      <p:sp>
        <p:nvSpPr>
          <p:cNvPr id="8" name="TextBox 8"/>
          <p:cNvSpPr txBox="1"/>
          <p:nvPr/>
        </p:nvSpPr>
        <p:spPr>
          <a:xfrm>
            <a:off x="0" y="9500235"/>
            <a:ext cx="8039876" cy="404809"/>
          </a:xfrm>
          <a:prstGeom prst="rect">
            <a:avLst/>
          </a:prstGeom>
        </p:spPr>
        <p:txBody>
          <a:bodyPr lIns="0" tIns="0" rIns="0" bIns="0" rtlCol="0" anchor="t">
            <a:spAutoFit/>
          </a:bodyPr>
          <a:lstStyle/>
          <a:p>
            <a:pPr algn="ctr">
              <a:lnSpc>
                <a:spcPts val="3217"/>
              </a:lnSpc>
            </a:pPr>
            <a:r>
              <a:rPr lang="en-US" sz="2298" spc="599">
                <a:solidFill>
                  <a:srgbClr val="FFFFFF"/>
                </a:solidFill>
                <a:latin typeface="Josefin Sans Regular"/>
                <a:ea typeface="Josefin Sans Regular"/>
                <a:cs typeface="Josefin Sans Regular"/>
                <a:sym typeface="Josefin Sans Regular"/>
              </a:rPr>
              <a:t>chastity.yourtulsahomesearch.com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054427" y="9281160"/>
            <a:ext cx="9881254" cy="1066677"/>
            <a:chOff x="0" y="0"/>
            <a:chExt cx="4423960" cy="477564"/>
          </a:xfrm>
        </p:grpSpPr>
        <p:sp>
          <p:nvSpPr>
            <p:cNvPr id="3" name="Freeform 3"/>
            <p:cNvSpPr/>
            <p:nvPr/>
          </p:nvSpPr>
          <p:spPr>
            <a:xfrm>
              <a:off x="0" y="0"/>
              <a:ext cx="4423960" cy="477564"/>
            </a:xfrm>
            <a:custGeom>
              <a:avLst/>
              <a:gdLst/>
              <a:ahLst/>
              <a:cxnLst/>
              <a:rect l="l" t="t" r="r" b="b"/>
              <a:pathLst>
                <a:path w="4423960" h="477564">
                  <a:moveTo>
                    <a:pt x="0" y="0"/>
                  </a:moveTo>
                  <a:lnTo>
                    <a:pt x="4423960" y="0"/>
                  </a:lnTo>
                  <a:lnTo>
                    <a:pt x="4423960" y="477564"/>
                  </a:lnTo>
                  <a:lnTo>
                    <a:pt x="0" y="477564"/>
                  </a:lnTo>
                  <a:close/>
                </a:path>
              </a:pathLst>
            </a:custGeom>
            <a:solidFill>
              <a:srgbClr val="BDBFC6"/>
            </a:solidFill>
          </p:spPr>
        </p:sp>
      </p:grpSp>
      <p:sp>
        <p:nvSpPr>
          <p:cNvPr id="4" name="TextBox 4"/>
          <p:cNvSpPr txBox="1"/>
          <p:nvPr/>
        </p:nvSpPr>
        <p:spPr>
          <a:xfrm>
            <a:off x="452460" y="576527"/>
            <a:ext cx="6867481" cy="658600"/>
          </a:xfrm>
          <a:prstGeom prst="rect">
            <a:avLst/>
          </a:prstGeom>
        </p:spPr>
        <p:txBody>
          <a:bodyPr lIns="0" tIns="0" rIns="0" bIns="0" rtlCol="0" anchor="t">
            <a:spAutoFit/>
          </a:bodyPr>
          <a:lstStyle/>
          <a:p>
            <a:pPr algn="ctr">
              <a:lnSpc>
                <a:spcPts val="5374"/>
              </a:lnSpc>
            </a:pPr>
            <a:r>
              <a:rPr lang="en-US" sz="3839" b="1" spc="138">
                <a:solidFill>
                  <a:srgbClr val="000000"/>
                </a:solidFill>
                <a:latin typeface="Josefin Sans Bold"/>
                <a:ea typeface="Josefin Sans Bold"/>
                <a:cs typeface="Josefin Sans Bold"/>
                <a:sym typeface="Josefin Sans Bold"/>
              </a:rPr>
              <a:t>IMPORTANT NOTES</a:t>
            </a:r>
          </a:p>
        </p:txBody>
      </p:sp>
      <p:sp>
        <p:nvSpPr>
          <p:cNvPr id="5" name="AutoShape 5"/>
          <p:cNvSpPr/>
          <p:nvPr/>
        </p:nvSpPr>
        <p:spPr>
          <a:xfrm>
            <a:off x="864697" y="1891430"/>
            <a:ext cx="6043005" cy="0"/>
          </a:xfrm>
          <a:prstGeom prst="line">
            <a:avLst/>
          </a:prstGeom>
          <a:ln w="9525" cap="rnd">
            <a:solidFill>
              <a:srgbClr val="BBBBBB"/>
            </a:solidFill>
            <a:prstDash val="solid"/>
            <a:headEnd type="none" w="sm" len="sm"/>
            <a:tailEnd type="none" w="sm" len="sm"/>
          </a:ln>
        </p:spPr>
      </p:sp>
      <p:sp>
        <p:nvSpPr>
          <p:cNvPr id="6" name="AutoShape 6"/>
          <p:cNvSpPr/>
          <p:nvPr/>
        </p:nvSpPr>
        <p:spPr>
          <a:xfrm>
            <a:off x="864697" y="2477679"/>
            <a:ext cx="6043005" cy="0"/>
          </a:xfrm>
          <a:prstGeom prst="line">
            <a:avLst/>
          </a:prstGeom>
          <a:ln w="9525" cap="rnd">
            <a:solidFill>
              <a:srgbClr val="BBBBBB"/>
            </a:solidFill>
            <a:prstDash val="solid"/>
            <a:headEnd type="none" w="sm" len="sm"/>
            <a:tailEnd type="none" w="sm" len="sm"/>
          </a:ln>
        </p:spPr>
      </p:sp>
      <p:sp>
        <p:nvSpPr>
          <p:cNvPr id="7" name="AutoShape 7"/>
          <p:cNvSpPr/>
          <p:nvPr/>
        </p:nvSpPr>
        <p:spPr>
          <a:xfrm>
            <a:off x="864697" y="3162864"/>
            <a:ext cx="6043005" cy="0"/>
          </a:xfrm>
          <a:prstGeom prst="line">
            <a:avLst/>
          </a:prstGeom>
          <a:ln w="9525" cap="rnd">
            <a:solidFill>
              <a:srgbClr val="BBBBBB"/>
            </a:solidFill>
            <a:prstDash val="solid"/>
            <a:headEnd type="none" w="sm" len="sm"/>
            <a:tailEnd type="none" w="sm" len="sm"/>
          </a:ln>
        </p:spPr>
      </p:sp>
      <p:sp>
        <p:nvSpPr>
          <p:cNvPr id="8" name="AutoShape 8"/>
          <p:cNvSpPr/>
          <p:nvPr/>
        </p:nvSpPr>
        <p:spPr>
          <a:xfrm>
            <a:off x="923639" y="3881028"/>
            <a:ext cx="6043005" cy="0"/>
          </a:xfrm>
          <a:prstGeom prst="line">
            <a:avLst/>
          </a:prstGeom>
          <a:ln w="9525" cap="rnd">
            <a:solidFill>
              <a:srgbClr val="BBBBBB"/>
            </a:solidFill>
            <a:prstDash val="solid"/>
            <a:headEnd type="none" w="sm" len="sm"/>
            <a:tailEnd type="none" w="sm" len="sm"/>
          </a:ln>
        </p:spPr>
      </p:sp>
      <p:sp>
        <p:nvSpPr>
          <p:cNvPr id="9" name="AutoShape 9"/>
          <p:cNvSpPr/>
          <p:nvPr/>
        </p:nvSpPr>
        <p:spPr>
          <a:xfrm>
            <a:off x="864697" y="4599193"/>
            <a:ext cx="6043005" cy="0"/>
          </a:xfrm>
          <a:prstGeom prst="line">
            <a:avLst/>
          </a:prstGeom>
          <a:ln w="9525" cap="rnd">
            <a:solidFill>
              <a:srgbClr val="BBBBBB"/>
            </a:solidFill>
            <a:prstDash val="solid"/>
            <a:headEnd type="none" w="sm" len="sm"/>
            <a:tailEnd type="none" w="sm" len="sm"/>
          </a:ln>
        </p:spPr>
      </p:sp>
      <p:sp>
        <p:nvSpPr>
          <p:cNvPr id="10" name="AutoShape 10"/>
          <p:cNvSpPr/>
          <p:nvPr/>
        </p:nvSpPr>
        <p:spPr>
          <a:xfrm>
            <a:off x="923639" y="5350336"/>
            <a:ext cx="6043005" cy="0"/>
          </a:xfrm>
          <a:prstGeom prst="line">
            <a:avLst/>
          </a:prstGeom>
          <a:ln w="9525" cap="rnd">
            <a:solidFill>
              <a:srgbClr val="BBBBBB"/>
            </a:solidFill>
            <a:prstDash val="solid"/>
            <a:headEnd type="none" w="sm" len="sm"/>
            <a:tailEnd type="none" w="sm" len="sm"/>
          </a:ln>
        </p:spPr>
      </p:sp>
      <p:sp>
        <p:nvSpPr>
          <p:cNvPr id="11" name="AutoShape 11"/>
          <p:cNvSpPr/>
          <p:nvPr/>
        </p:nvSpPr>
        <p:spPr>
          <a:xfrm>
            <a:off x="923639" y="6134458"/>
            <a:ext cx="6043005" cy="0"/>
          </a:xfrm>
          <a:prstGeom prst="line">
            <a:avLst/>
          </a:prstGeom>
          <a:ln w="9525" cap="rnd">
            <a:solidFill>
              <a:srgbClr val="BBBBBB"/>
            </a:solidFill>
            <a:prstDash val="solid"/>
            <a:headEnd type="none" w="sm" len="sm"/>
            <a:tailEnd type="none" w="sm" len="sm"/>
          </a:ln>
        </p:spPr>
      </p:sp>
      <p:sp>
        <p:nvSpPr>
          <p:cNvPr id="12" name="AutoShape 12"/>
          <p:cNvSpPr/>
          <p:nvPr/>
        </p:nvSpPr>
        <p:spPr>
          <a:xfrm>
            <a:off x="952155" y="6885602"/>
            <a:ext cx="6043005" cy="0"/>
          </a:xfrm>
          <a:prstGeom prst="line">
            <a:avLst/>
          </a:prstGeom>
          <a:ln w="9525" cap="rnd">
            <a:solidFill>
              <a:srgbClr val="BBBBBB"/>
            </a:solidFill>
            <a:prstDash val="solid"/>
            <a:headEnd type="none" w="sm" len="sm"/>
            <a:tailEnd type="none" w="sm" len="sm"/>
          </a:ln>
        </p:spPr>
      </p:sp>
      <p:sp>
        <p:nvSpPr>
          <p:cNvPr id="13" name="AutoShape 13"/>
          <p:cNvSpPr/>
          <p:nvPr/>
        </p:nvSpPr>
        <p:spPr>
          <a:xfrm>
            <a:off x="952155" y="7537808"/>
            <a:ext cx="6043005" cy="0"/>
          </a:xfrm>
          <a:prstGeom prst="line">
            <a:avLst/>
          </a:prstGeom>
          <a:ln w="9525" cap="rnd">
            <a:solidFill>
              <a:srgbClr val="BBBBBB"/>
            </a:solidFill>
            <a:prstDash val="solid"/>
            <a:headEnd type="none" w="sm" len="sm"/>
            <a:tailEnd type="none" w="sm" len="sm"/>
          </a:ln>
        </p:spPr>
      </p:sp>
      <p:sp>
        <p:nvSpPr>
          <p:cNvPr id="14" name="AutoShape 14"/>
          <p:cNvSpPr/>
          <p:nvPr/>
        </p:nvSpPr>
        <p:spPr>
          <a:xfrm>
            <a:off x="952155" y="8222993"/>
            <a:ext cx="6043005" cy="0"/>
          </a:xfrm>
          <a:prstGeom prst="line">
            <a:avLst/>
          </a:prstGeom>
          <a:ln w="9525" cap="rnd">
            <a:solidFill>
              <a:srgbClr val="BBBBBB"/>
            </a:solidFill>
            <a:prstDash val="solid"/>
            <a:headEnd type="none" w="sm" len="sm"/>
            <a:tailEnd type="none" w="sm" len="sm"/>
          </a:ln>
        </p:spPr>
      </p:sp>
      <p:sp>
        <p:nvSpPr>
          <p:cNvPr id="15" name="TextBox 15"/>
          <p:cNvSpPr txBox="1"/>
          <p:nvPr/>
        </p:nvSpPr>
        <p:spPr>
          <a:xfrm>
            <a:off x="-133738" y="9409690"/>
            <a:ext cx="8039876" cy="404809"/>
          </a:xfrm>
          <a:prstGeom prst="rect">
            <a:avLst/>
          </a:prstGeom>
        </p:spPr>
        <p:txBody>
          <a:bodyPr lIns="0" tIns="0" rIns="0" bIns="0" rtlCol="0" anchor="t">
            <a:spAutoFit/>
          </a:bodyPr>
          <a:lstStyle/>
          <a:p>
            <a:pPr algn="ctr">
              <a:lnSpc>
                <a:spcPts val="3217"/>
              </a:lnSpc>
            </a:pPr>
            <a:r>
              <a:rPr lang="en-US" sz="2298" spc="599">
                <a:solidFill>
                  <a:srgbClr val="FFFFFF"/>
                </a:solidFill>
                <a:latin typeface="Josefin Sans Regular"/>
                <a:ea typeface="Josefin Sans Regular"/>
                <a:cs typeface="Josefin Sans Regular"/>
                <a:sym typeface="Josefin Sans Regular"/>
              </a:rPr>
              <a:t>chastity.yourtulsahomesearch.com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4300" y="-114300"/>
            <a:ext cx="4059441" cy="10287000"/>
            <a:chOff x="0" y="0"/>
            <a:chExt cx="5412588" cy="13716000"/>
          </a:xfrm>
        </p:grpSpPr>
        <p:pic>
          <p:nvPicPr>
            <p:cNvPr id="3" name="Picture 3"/>
            <p:cNvPicPr>
              <a:picLocks noChangeAspect="1"/>
            </p:cNvPicPr>
            <p:nvPr/>
          </p:nvPicPr>
          <p:blipFill>
            <a:blip r:embed="rId2"/>
            <a:srcRect l="33549" r="7218"/>
            <a:stretch>
              <a:fillRect/>
            </a:stretch>
          </p:blipFill>
          <p:spPr>
            <a:xfrm>
              <a:off x="0" y="0"/>
              <a:ext cx="5412588" cy="13716000"/>
            </a:xfrm>
            <a:prstGeom prst="rect">
              <a:avLst/>
            </a:prstGeom>
          </p:spPr>
        </p:pic>
      </p:grpSp>
      <p:grpSp>
        <p:nvGrpSpPr>
          <p:cNvPr id="4" name="Group 4"/>
          <p:cNvGrpSpPr/>
          <p:nvPr/>
        </p:nvGrpSpPr>
        <p:grpSpPr>
          <a:xfrm>
            <a:off x="-1054427" y="9281160"/>
            <a:ext cx="9881254" cy="1066677"/>
            <a:chOff x="0" y="0"/>
            <a:chExt cx="4423960" cy="477564"/>
          </a:xfrm>
        </p:grpSpPr>
        <p:sp>
          <p:nvSpPr>
            <p:cNvPr id="5" name="Freeform 5"/>
            <p:cNvSpPr/>
            <p:nvPr/>
          </p:nvSpPr>
          <p:spPr>
            <a:xfrm>
              <a:off x="0" y="0"/>
              <a:ext cx="4423960" cy="477564"/>
            </a:xfrm>
            <a:custGeom>
              <a:avLst/>
              <a:gdLst/>
              <a:ahLst/>
              <a:cxnLst/>
              <a:rect l="l" t="t" r="r" b="b"/>
              <a:pathLst>
                <a:path w="4423960" h="477564">
                  <a:moveTo>
                    <a:pt x="0" y="0"/>
                  </a:moveTo>
                  <a:lnTo>
                    <a:pt x="4423960" y="0"/>
                  </a:lnTo>
                  <a:lnTo>
                    <a:pt x="4423960" y="477564"/>
                  </a:lnTo>
                  <a:lnTo>
                    <a:pt x="0" y="477564"/>
                  </a:lnTo>
                  <a:close/>
                </a:path>
              </a:pathLst>
            </a:custGeom>
            <a:solidFill>
              <a:srgbClr val="BDBFC6"/>
            </a:solidFill>
          </p:spPr>
        </p:sp>
      </p:grpSp>
      <p:grpSp>
        <p:nvGrpSpPr>
          <p:cNvPr id="6" name="Group 6"/>
          <p:cNvGrpSpPr/>
          <p:nvPr/>
        </p:nvGrpSpPr>
        <p:grpSpPr>
          <a:xfrm>
            <a:off x="1807731" y="1918909"/>
            <a:ext cx="4274820" cy="6220582"/>
            <a:chOff x="0" y="0"/>
            <a:chExt cx="1913890" cy="2785032"/>
          </a:xfrm>
        </p:grpSpPr>
        <p:sp>
          <p:nvSpPr>
            <p:cNvPr id="7" name="Freeform 7"/>
            <p:cNvSpPr/>
            <p:nvPr/>
          </p:nvSpPr>
          <p:spPr>
            <a:xfrm>
              <a:off x="0" y="0"/>
              <a:ext cx="1913890" cy="2785032"/>
            </a:xfrm>
            <a:custGeom>
              <a:avLst/>
              <a:gdLst/>
              <a:ahLst/>
              <a:cxnLst/>
              <a:rect l="l" t="t" r="r" b="b"/>
              <a:pathLst>
                <a:path w="1913890" h="2785032">
                  <a:moveTo>
                    <a:pt x="0" y="0"/>
                  </a:moveTo>
                  <a:lnTo>
                    <a:pt x="1913890" y="0"/>
                  </a:lnTo>
                  <a:lnTo>
                    <a:pt x="1913890" y="2785032"/>
                  </a:lnTo>
                  <a:lnTo>
                    <a:pt x="0" y="2785032"/>
                  </a:lnTo>
                  <a:close/>
                </a:path>
              </a:pathLst>
            </a:custGeom>
            <a:solidFill>
              <a:srgbClr val="BDBFC6"/>
            </a:solidFill>
          </p:spPr>
        </p:sp>
      </p:grpSp>
      <p:grpSp>
        <p:nvGrpSpPr>
          <p:cNvPr id="8" name="Group 8"/>
          <p:cNvGrpSpPr>
            <a:grpSpLocks noChangeAspect="1"/>
          </p:cNvGrpSpPr>
          <p:nvPr/>
        </p:nvGrpSpPr>
        <p:grpSpPr>
          <a:xfrm>
            <a:off x="3008510" y="2529029"/>
            <a:ext cx="1755380" cy="1755373"/>
            <a:chOff x="0" y="0"/>
            <a:chExt cx="6350000" cy="6349975"/>
          </a:xfrm>
        </p:grpSpPr>
        <p:sp>
          <p:nvSpPr>
            <p:cNvPr id="9" name="Freeform 9"/>
            <p:cNvSpPr/>
            <p:nvPr/>
          </p:nvSpPr>
          <p:spPr>
            <a:xfrm>
              <a:off x="0" y="0"/>
              <a:ext cx="6350000" cy="6349974"/>
            </a:xfrm>
            <a:custGeom>
              <a:avLst/>
              <a:gdLst/>
              <a:ahLst/>
              <a:cxnLst/>
              <a:rect l="l" t="t" r="r" b="b"/>
              <a:pathLst>
                <a:path w="6350000" h="6349974">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blipFill>
              <a:blip r:embed="rId3"/>
              <a:stretch>
                <a:fillRect t="-25018" b="-25018"/>
              </a:stretch>
            </a:blipFill>
          </p:spPr>
        </p:sp>
      </p:grpSp>
      <p:sp>
        <p:nvSpPr>
          <p:cNvPr id="11" name="TextBox 11"/>
          <p:cNvSpPr txBox="1"/>
          <p:nvPr/>
        </p:nvSpPr>
        <p:spPr>
          <a:xfrm>
            <a:off x="1425390" y="4503222"/>
            <a:ext cx="5039502" cy="423974"/>
          </a:xfrm>
          <a:prstGeom prst="rect">
            <a:avLst/>
          </a:prstGeom>
        </p:spPr>
        <p:txBody>
          <a:bodyPr lIns="0" tIns="0" rIns="0" bIns="0" rtlCol="0" anchor="t">
            <a:spAutoFit/>
          </a:bodyPr>
          <a:lstStyle/>
          <a:p>
            <a:pPr algn="ctr">
              <a:lnSpc>
                <a:spcPts val="3406"/>
              </a:lnSpc>
            </a:pPr>
            <a:r>
              <a:rPr lang="en-US" sz="2433" b="1" spc="216">
                <a:solidFill>
                  <a:srgbClr val="FFFFFF"/>
                </a:solidFill>
                <a:latin typeface="Josefin Sans Bold"/>
                <a:ea typeface="Josefin Sans Bold"/>
                <a:cs typeface="Josefin Sans Bold"/>
                <a:sym typeface="Josefin Sans Bold"/>
              </a:rPr>
              <a:t>Chastity Weichselbaum</a:t>
            </a:r>
          </a:p>
        </p:txBody>
      </p:sp>
      <p:sp>
        <p:nvSpPr>
          <p:cNvPr id="12" name="TextBox 12"/>
          <p:cNvSpPr txBox="1"/>
          <p:nvPr/>
        </p:nvSpPr>
        <p:spPr>
          <a:xfrm>
            <a:off x="2006787" y="5165066"/>
            <a:ext cx="3876708" cy="1795363"/>
          </a:xfrm>
          <a:prstGeom prst="rect">
            <a:avLst/>
          </a:prstGeom>
        </p:spPr>
        <p:txBody>
          <a:bodyPr lIns="0" tIns="0" rIns="0" bIns="0" rtlCol="0" anchor="t">
            <a:spAutoFit/>
          </a:bodyPr>
          <a:lstStyle/>
          <a:p>
            <a:pPr algn="ctr">
              <a:lnSpc>
                <a:spcPts val="2824"/>
              </a:lnSpc>
            </a:pPr>
            <a:r>
              <a:rPr lang="en-US" sz="2017" spc="72" dirty="0">
                <a:solidFill>
                  <a:srgbClr val="FFFFFF"/>
                </a:solidFill>
                <a:latin typeface="Josefin Sans Regular"/>
                <a:ea typeface="Josefin Sans Regular"/>
                <a:cs typeface="Josefin Sans Regular"/>
                <a:sym typeface="Josefin Sans Regular"/>
              </a:rPr>
              <a:t>(M) 918.990.2051</a:t>
            </a:r>
          </a:p>
          <a:p>
            <a:pPr algn="ctr">
              <a:lnSpc>
                <a:spcPts val="2824"/>
              </a:lnSpc>
            </a:pPr>
            <a:r>
              <a:rPr lang="en-US" sz="2017" spc="72" dirty="0">
                <a:solidFill>
                  <a:srgbClr val="FFFFFF"/>
                </a:solidFill>
                <a:latin typeface="Josefin Sans Regular"/>
                <a:ea typeface="Josefin Sans Regular"/>
                <a:cs typeface="Josefin Sans Regular"/>
                <a:sym typeface="Josefin Sans Regular"/>
              </a:rPr>
              <a:t>cwrealty918@gmail.com</a:t>
            </a:r>
          </a:p>
          <a:p>
            <a:pPr algn="ctr">
              <a:lnSpc>
                <a:spcPts val="2824"/>
              </a:lnSpc>
            </a:pPr>
            <a:endParaRPr lang="en-US" sz="2017" spc="72" dirty="0">
              <a:solidFill>
                <a:srgbClr val="FFFFFF"/>
              </a:solidFill>
              <a:latin typeface="Josefin Sans Regular"/>
              <a:ea typeface="Josefin Sans Regular"/>
              <a:cs typeface="Josefin Sans Regular"/>
              <a:sym typeface="Josefin Sans Regular"/>
            </a:endParaRPr>
          </a:p>
          <a:p>
            <a:pPr algn="ctr">
              <a:lnSpc>
                <a:spcPts val="2824"/>
              </a:lnSpc>
            </a:pPr>
            <a:r>
              <a:rPr lang="en-US" sz="2017" spc="72" dirty="0" smtClean="0">
                <a:solidFill>
                  <a:srgbClr val="FFFFFF"/>
                </a:solidFill>
                <a:latin typeface="Josefin Sans Regular"/>
                <a:ea typeface="Josefin Sans Regular"/>
                <a:cs typeface="Josefin Sans Regular"/>
                <a:sym typeface="Josefin Sans Regular"/>
              </a:rPr>
              <a:t>104 N Broadway, Suite 1</a:t>
            </a:r>
            <a:endParaRPr lang="en-US" sz="2017" spc="72" dirty="0">
              <a:solidFill>
                <a:srgbClr val="FFFFFF"/>
              </a:solidFill>
              <a:latin typeface="Josefin Sans Regular"/>
              <a:ea typeface="Josefin Sans Regular"/>
              <a:cs typeface="Josefin Sans Regular"/>
              <a:sym typeface="Josefin Sans Regular"/>
            </a:endParaRPr>
          </a:p>
          <a:p>
            <a:pPr algn="ctr">
              <a:lnSpc>
                <a:spcPts val="2824"/>
              </a:lnSpc>
            </a:pPr>
            <a:r>
              <a:rPr lang="en-US" sz="2017" spc="72" dirty="0" err="1" smtClean="0">
                <a:solidFill>
                  <a:srgbClr val="FFFFFF"/>
                </a:solidFill>
                <a:latin typeface="Josefin Sans Regular"/>
                <a:ea typeface="Josefin Sans Regular"/>
                <a:cs typeface="Josefin Sans Regular"/>
                <a:sym typeface="Josefin Sans Regular"/>
              </a:rPr>
              <a:t>Inola</a:t>
            </a:r>
            <a:r>
              <a:rPr lang="en-US" sz="2017" spc="72" dirty="0" smtClean="0">
                <a:solidFill>
                  <a:srgbClr val="FFFFFF"/>
                </a:solidFill>
                <a:latin typeface="Josefin Sans Regular"/>
                <a:ea typeface="Josefin Sans Regular"/>
                <a:cs typeface="Josefin Sans Regular"/>
                <a:sym typeface="Josefin Sans Regular"/>
              </a:rPr>
              <a:t>, OK 74036</a:t>
            </a:r>
            <a:endParaRPr lang="en-US" sz="2017" spc="72" dirty="0">
              <a:solidFill>
                <a:srgbClr val="FFFFFF"/>
              </a:solidFill>
              <a:latin typeface="Josefin Sans Regular"/>
              <a:ea typeface="Josefin Sans Regular"/>
              <a:cs typeface="Josefin Sans Regular"/>
              <a:sym typeface="Josefin Sans Regular"/>
            </a:endParaRPr>
          </a:p>
        </p:txBody>
      </p:sp>
      <p:sp>
        <p:nvSpPr>
          <p:cNvPr id="13" name="TextBox 13"/>
          <p:cNvSpPr txBox="1"/>
          <p:nvPr/>
        </p:nvSpPr>
        <p:spPr>
          <a:xfrm>
            <a:off x="-74797" y="9409690"/>
            <a:ext cx="8039876" cy="404809"/>
          </a:xfrm>
          <a:prstGeom prst="rect">
            <a:avLst/>
          </a:prstGeom>
        </p:spPr>
        <p:txBody>
          <a:bodyPr lIns="0" tIns="0" rIns="0" bIns="0" rtlCol="0" anchor="t">
            <a:spAutoFit/>
          </a:bodyPr>
          <a:lstStyle/>
          <a:p>
            <a:pPr algn="ctr">
              <a:lnSpc>
                <a:spcPts val="3217"/>
              </a:lnSpc>
            </a:pPr>
            <a:r>
              <a:rPr lang="en-US" sz="2298" spc="599">
                <a:solidFill>
                  <a:srgbClr val="FFFFFF"/>
                </a:solidFill>
                <a:latin typeface="Josefin Sans Regular"/>
                <a:ea typeface="Josefin Sans Regular"/>
                <a:cs typeface="Josefin Sans Regular"/>
                <a:sym typeface="Josefin Sans Regular"/>
              </a:rPr>
              <a:t>chastity.yourtulsahomesearch.com</a:t>
            </a:r>
          </a:p>
        </p:txBody>
      </p:sp>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83258" y="6546215"/>
            <a:ext cx="1930587" cy="193058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639</Words>
  <Application>Microsoft Macintosh PowerPoint</Application>
  <PresentationFormat>Custom</PresentationFormat>
  <Paragraphs>84</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Daydream</vt:lpstr>
      <vt:lpstr>Nexa</vt:lpstr>
      <vt:lpstr>Josefin Sans Regular</vt:lpstr>
      <vt:lpstr>Arial</vt:lpstr>
      <vt:lpstr>Calibri</vt:lpstr>
      <vt:lpstr>Josefin Sans Bold</vt:lpstr>
      <vt:lpstr>Josefin Sans Regular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Chastity Listing Doc</dc:title>
  <cp:lastModifiedBy>Chastity McCarthy</cp:lastModifiedBy>
  <cp:revision>2</cp:revision>
  <dcterms:created xsi:type="dcterms:W3CDTF">2006-08-16T00:00:00Z</dcterms:created>
  <dcterms:modified xsi:type="dcterms:W3CDTF">2025-11-25T02:28:16Z</dcterms:modified>
  <dc:identifier>DAF1SnnKxpM</dc:identifier>
</cp:coreProperties>
</file>