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svg" ContentType="image/svg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4" autoAdjust="0"/>
    <p:restoredTop sz="94648" autoAdjust="0"/>
  </p:normalViewPr>
  <p:slideViewPr>
    <p:cSldViewPr>
      <p:cViewPr varScale="1">
        <p:scale>
          <a:sx n="73" d="100"/>
          <a:sy n="73" d="100"/>
        </p:scale>
        <p:origin x="64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6.svg"/><Relationship Id="rId12" Type="http://schemas.openxmlformats.org/officeDocument/2006/relationships/image" Target="../media/image10.jpeg"/><Relationship Id="rId13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8.svg"/><Relationship Id="rId4" Type="http://schemas.openxmlformats.org/officeDocument/2006/relationships/image" Target="../media/image6.png"/><Relationship Id="rId5" Type="http://schemas.openxmlformats.org/officeDocument/2006/relationships/image" Target="../media/image10.svg"/><Relationship Id="rId6" Type="http://schemas.openxmlformats.org/officeDocument/2006/relationships/image" Target="../media/image7.png"/><Relationship Id="rId7" Type="http://schemas.openxmlformats.org/officeDocument/2006/relationships/image" Target="../media/image12.svg"/><Relationship Id="rId8" Type="http://schemas.openxmlformats.org/officeDocument/2006/relationships/image" Target="../media/image8.png"/><Relationship Id="rId9" Type="http://schemas.openxmlformats.org/officeDocument/2006/relationships/image" Target="../media/image14.svg"/><Relationship Id="rId10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7772400" cy="10058400"/>
          </a:xfrm>
          <a:custGeom>
            <a:avLst/>
            <a:gdLst/>
            <a:ahLst/>
            <a:cxnLst/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470" t="-9696" r="-1470" b="-9696"/>
            </a:stretch>
          </a:blipFill>
        </p:spPr>
        <p:txBody>
          <a:bodyPr/>
          <a:lstStyle/>
          <a:p>
            <a:endParaRPr lang="en-US" dirty="0"/>
          </a:p>
        </p:txBody>
      </p:sp>
      <p:grpSp>
        <p:nvGrpSpPr>
          <p:cNvPr id="3" name="Group 3"/>
          <p:cNvGrpSpPr/>
          <p:nvPr/>
        </p:nvGrpSpPr>
        <p:grpSpPr>
          <a:xfrm>
            <a:off x="1203960" y="670560"/>
            <a:ext cx="5365697" cy="8716976"/>
            <a:chOff x="0" y="0"/>
            <a:chExt cx="9508171" cy="1544673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9508171" cy="15446735"/>
            </a:xfrm>
            <a:custGeom>
              <a:avLst/>
              <a:gdLst/>
              <a:ahLst/>
              <a:cxnLst/>
              <a:rect l="l" t="t" r="r" b="b"/>
              <a:pathLst>
                <a:path w="9508171" h="15446735">
                  <a:moveTo>
                    <a:pt x="0" y="0"/>
                  </a:moveTo>
                  <a:lnTo>
                    <a:pt x="0" y="15446735"/>
                  </a:lnTo>
                  <a:lnTo>
                    <a:pt x="9508171" y="15446735"/>
                  </a:lnTo>
                  <a:lnTo>
                    <a:pt x="9508171" y="0"/>
                  </a:lnTo>
                  <a:lnTo>
                    <a:pt x="0" y="0"/>
                  </a:lnTo>
                  <a:close/>
                  <a:moveTo>
                    <a:pt x="9447211" y="15385774"/>
                  </a:moveTo>
                  <a:lnTo>
                    <a:pt x="59690" y="15385774"/>
                  </a:lnTo>
                  <a:lnTo>
                    <a:pt x="59690" y="59690"/>
                  </a:lnTo>
                  <a:lnTo>
                    <a:pt x="9447211" y="59690"/>
                  </a:lnTo>
                  <a:lnTo>
                    <a:pt x="9447211" y="15385774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1203960" y="8040757"/>
            <a:ext cx="5365697" cy="1346778"/>
            <a:chOff x="0" y="0"/>
            <a:chExt cx="2402289" cy="60296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02289" cy="602969"/>
            </a:xfrm>
            <a:custGeom>
              <a:avLst/>
              <a:gdLst/>
              <a:ahLst/>
              <a:cxnLst/>
              <a:rect l="l" t="t" r="r" b="b"/>
              <a:pathLst>
                <a:path w="2402289" h="602969">
                  <a:moveTo>
                    <a:pt x="0" y="0"/>
                  </a:moveTo>
                  <a:lnTo>
                    <a:pt x="2402289" y="0"/>
                  </a:lnTo>
                  <a:lnTo>
                    <a:pt x="2402289" y="602969"/>
                  </a:lnTo>
                  <a:lnTo>
                    <a:pt x="0" y="602969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id="7" name="TextBox 7"/>
          <p:cNvSpPr txBox="1"/>
          <p:nvPr/>
        </p:nvSpPr>
        <p:spPr>
          <a:xfrm>
            <a:off x="1636584" y="1784658"/>
            <a:ext cx="4500450" cy="22626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831"/>
              </a:lnSpc>
              <a:spcBef>
                <a:spcPct val="0"/>
              </a:spcBef>
            </a:pPr>
            <a:r>
              <a:rPr lang="en-US" sz="8331">
                <a:solidFill>
                  <a:srgbClr val="37332D"/>
                </a:solidFill>
                <a:latin typeface="Breathing"/>
                <a:ea typeface="Breathing"/>
                <a:cs typeface="Breathing"/>
                <a:sym typeface="Breathing"/>
              </a:rPr>
              <a:t>Buyer's Guide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753565" y="8344013"/>
            <a:ext cx="4265270" cy="7116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90"/>
              </a:lnSpc>
            </a:pPr>
            <a:r>
              <a:rPr lang="en-US" sz="2140" b="1" spc="107">
                <a:solidFill>
                  <a:srgbClr val="2F3034"/>
                </a:solidFill>
                <a:latin typeface="DM Sans Bold"/>
                <a:ea typeface="DM Sans Bold"/>
                <a:cs typeface="DM Sans Bold"/>
                <a:sym typeface="DM Sans Bold"/>
              </a:rPr>
              <a:t>AVOID THE HEADACHES AND FIND YOUR DREAM HOME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271950" y="739140"/>
            <a:ext cx="4500450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sz="2400" b="1" spc="336">
                <a:solidFill>
                  <a:srgbClr val="263520"/>
                </a:solidFill>
                <a:latin typeface="Open Sans Light Bold"/>
                <a:ea typeface="Open Sans Light Bold"/>
                <a:cs typeface="Open Sans Light Bold"/>
                <a:sym typeface="Open Sans Light Bold"/>
              </a:rPr>
              <a:t>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35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03931" y="5029200"/>
            <a:ext cx="3727069" cy="5142381"/>
            <a:chOff x="0" y="0"/>
            <a:chExt cx="4969425" cy="6856508"/>
          </a:xfrm>
        </p:grpSpPr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2"/>
            <a:srcRect t="30105" r="41489" b="16109"/>
            <a:stretch>
              <a:fillRect/>
            </a:stretch>
          </p:blipFill>
          <p:spPr>
            <a:xfrm>
              <a:off x="0" y="0"/>
              <a:ext cx="4969425" cy="6856508"/>
            </a:xfrm>
            <a:prstGeom prst="rect">
              <a:avLst/>
            </a:prstGeom>
          </p:spPr>
        </p:pic>
      </p:grpSp>
      <p:sp>
        <p:nvSpPr>
          <p:cNvPr id="4" name="AutoShape 4"/>
          <p:cNvSpPr/>
          <p:nvPr/>
        </p:nvSpPr>
        <p:spPr>
          <a:xfrm>
            <a:off x="3003931" y="2955754"/>
            <a:ext cx="3727069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" name="TextBox 5"/>
          <p:cNvSpPr txBox="1"/>
          <p:nvPr/>
        </p:nvSpPr>
        <p:spPr>
          <a:xfrm>
            <a:off x="3573390" y="1381391"/>
            <a:ext cx="3157610" cy="12356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75"/>
              </a:lnSpc>
            </a:pPr>
            <a:r>
              <a:rPr lang="en-US" sz="1317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Your Dream Home</a:t>
            </a:r>
          </a:p>
          <a:p>
            <a:pPr marL="0" lvl="1" indent="0" algn="l">
              <a:lnSpc>
                <a:spcPts val="1975"/>
              </a:lnSpc>
              <a:spcBef>
                <a:spcPct val="0"/>
              </a:spcBef>
            </a:pPr>
            <a:r>
              <a:rPr lang="en-US" sz="1317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Deciding to Buy</a:t>
            </a:r>
          </a:p>
          <a:p>
            <a:pPr marL="0" lvl="1" indent="0" algn="l">
              <a:lnSpc>
                <a:spcPts val="1975"/>
              </a:lnSpc>
              <a:spcBef>
                <a:spcPct val="0"/>
              </a:spcBef>
            </a:pPr>
            <a:r>
              <a:rPr lang="en-US" sz="1317" u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The Steps</a:t>
            </a:r>
          </a:p>
          <a:p>
            <a:pPr marL="0" lvl="1" indent="0" algn="l">
              <a:lnSpc>
                <a:spcPts val="1975"/>
              </a:lnSpc>
              <a:spcBef>
                <a:spcPct val="0"/>
              </a:spcBef>
            </a:pPr>
            <a:r>
              <a:rPr lang="en-US" sz="1317" u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The Move</a:t>
            </a:r>
          </a:p>
          <a:p>
            <a:pPr marL="0" lvl="1" indent="0" algn="l">
              <a:lnSpc>
                <a:spcPts val="1975"/>
              </a:lnSpc>
              <a:spcBef>
                <a:spcPct val="0"/>
              </a:spcBef>
            </a:pPr>
            <a:r>
              <a:rPr lang="en-US" sz="1317" u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Meet Your Agent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003931" y="1379083"/>
            <a:ext cx="271456" cy="12278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962"/>
              </a:lnSpc>
            </a:pPr>
            <a:r>
              <a:rPr lang="en-US" sz="1317" b="1" u="none">
                <a:solidFill>
                  <a:srgbClr val="FFFFFF"/>
                </a:solidFill>
                <a:latin typeface="Black Mango Bold"/>
                <a:ea typeface="Black Mango Bold"/>
                <a:cs typeface="Black Mango Bold"/>
                <a:sym typeface="Black Mango Bold"/>
              </a:rPr>
              <a:t>01</a:t>
            </a:r>
          </a:p>
          <a:p>
            <a:pPr marL="0" lvl="1" indent="0" algn="l">
              <a:lnSpc>
                <a:spcPts val="1962"/>
              </a:lnSpc>
            </a:pPr>
            <a:r>
              <a:rPr lang="en-US" sz="1317" b="1" u="none">
                <a:solidFill>
                  <a:srgbClr val="FFFFFF"/>
                </a:solidFill>
                <a:latin typeface="Black Mango Bold"/>
                <a:ea typeface="Black Mango Bold"/>
                <a:cs typeface="Black Mango Bold"/>
                <a:sym typeface="Black Mango Bold"/>
              </a:rPr>
              <a:t>02</a:t>
            </a:r>
          </a:p>
          <a:p>
            <a:pPr marL="0" lvl="1" indent="0" algn="l">
              <a:lnSpc>
                <a:spcPts val="1962"/>
              </a:lnSpc>
            </a:pPr>
            <a:r>
              <a:rPr lang="en-US" sz="1317" b="1" u="none">
                <a:solidFill>
                  <a:srgbClr val="FFFFFF"/>
                </a:solidFill>
                <a:latin typeface="Black Mango Bold"/>
                <a:ea typeface="Black Mango Bold"/>
                <a:cs typeface="Black Mango Bold"/>
                <a:sym typeface="Black Mango Bold"/>
              </a:rPr>
              <a:t>03</a:t>
            </a:r>
          </a:p>
          <a:p>
            <a:pPr marL="0" lvl="1" indent="0" algn="l">
              <a:lnSpc>
                <a:spcPts val="1962"/>
              </a:lnSpc>
            </a:pPr>
            <a:r>
              <a:rPr lang="en-US" sz="1317" b="1" u="none">
                <a:solidFill>
                  <a:srgbClr val="FFFFFF"/>
                </a:solidFill>
                <a:latin typeface="Black Mango Bold"/>
                <a:ea typeface="Black Mango Bold"/>
                <a:cs typeface="Black Mango Bold"/>
                <a:sym typeface="Black Mango Bold"/>
              </a:rPr>
              <a:t>04</a:t>
            </a:r>
          </a:p>
          <a:p>
            <a:pPr marL="0" lvl="1" indent="0" algn="l">
              <a:lnSpc>
                <a:spcPts val="1962"/>
              </a:lnSpc>
            </a:pPr>
            <a:r>
              <a:rPr lang="en-US" sz="1317" b="1" u="none">
                <a:solidFill>
                  <a:srgbClr val="FFFFFF"/>
                </a:solidFill>
                <a:latin typeface="Black Mango Bold"/>
                <a:ea typeface="Black Mango Bold"/>
                <a:cs typeface="Black Mango Bold"/>
                <a:sym typeface="Black Mango Bold"/>
              </a:rPr>
              <a:t>05</a:t>
            </a:r>
          </a:p>
        </p:txBody>
      </p:sp>
      <p:sp>
        <p:nvSpPr>
          <p:cNvPr id="7" name="TextBox 7"/>
          <p:cNvSpPr txBox="1"/>
          <p:nvPr/>
        </p:nvSpPr>
        <p:spPr>
          <a:xfrm rot="5400000">
            <a:off x="-1128983" y="6860048"/>
            <a:ext cx="4594246" cy="5424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r">
              <a:lnSpc>
                <a:spcPts val="3762"/>
              </a:lnSpc>
              <a:spcBef>
                <a:spcPct val="0"/>
              </a:spcBef>
            </a:pPr>
            <a:r>
              <a:rPr lang="en-US" sz="4703">
                <a:solidFill>
                  <a:srgbClr val="FFFFFF"/>
                </a:solidFill>
                <a:latin typeface="Black Mango"/>
                <a:ea typeface="Black Mango"/>
                <a:cs typeface="Black Mango"/>
                <a:sym typeface="Black Mango"/>
              </a:rPr>
              <a:t>CONTENTS</a:t>
            </a:r>
          </a:p>
        </p:txBody>
      </p:sp>
      <p:sp>
        <p:nvSpPr>
          <p:cNvPr id="8" name="TextBox 8"/>
          <p:cNvSpPr txBox="1"/>
          <p:nvPr/>
        </p:nvSpPr>
        <p:spPr>
          <a:xfrm rot="5400000">
            <a:off x="477576" y="6839492"/>
            <a:ext cx="2189982" cy="5090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3501"/>
              </a:lnSpc>
            </a:pPr>
            <a:r>
              <a:rPr lang="en-US" sz="4377">
                <a:solidFill>
                  <a:srgbClr val="FFFFFF"/>
                </a:solidFill>
                <a:latin typeface="Signature"/>
                <a:ea typeface="Signature"/>
                <a:cs typeface="Signature"/>
                <a:sym typeface="Signature"/>
              </a:rPr>
              <a:t>Table of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-1600688" y="691515"/>
            <a:ext cx="10973776" cy="7550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60"/>
              </a:lnSpc>
            </a:pPr>
            <a:r>
              <a:rPr lang="en-US" sz="4400">
                <a:solidFill>
                  <a:srgbClr val="263520"/>
                </a:solidFill>
                <a:latin typeface="Black Mango"/>
                <a:ea typeface="Black Mango"/>
                <a:cs typeface="Black Mango"/>
                <a:sym typeface="Black Mango"/>
              </a:rPr>
              <a:t>YOUR DREAM HOME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888682" y="1637829"/>
            <a:ext cx="5995035" cy="1102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spc="255">
                <a:solidFill>
                  <a:srgbClr val="222222"/>
                </a:solidFill>
                <a:latin typeface="Lato"/>
                <a:ea typeface="Lato"/>
                <a:cs typeface="Lato"/>
                <a:sym typeface="Lato"/>
              </a:rPr>
              <a:t>WRITE DOWN EVERYTHING YOU'RE LOOKING FOR OUT OF THE PERFECT HOUSE! WE'LL USE THIS GUIDE AS A REFERENCE WHILE HELPING YOU FIND YOUR DREAM HOME.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779031" y="3169562"/>
            <a:ext cx="6214337" cy="61115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86"/>
              </a:lnSpc>
            </a:pPr>
            <a:r>
              <a:rPr lang="en-US" sz="2028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Cities You'd Like To Buy In: ____________________________</a:t>
            </a:r>
          </a:p>
          <a:p>
            <a:pPr algn="l">
              <a:lnSpc>
                <a:spcPts val="3286"/>
              </a:lnSpc>
            </a:pPr>
            <a:r>
              <a:rPr lang="en-US" sz="2028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Number of Bedrooms: _________________________________</a:t>
            </a:r>
          </a:p>
          <a:p>
            <a:pPr algn="l">
              <a:lnSpc>
                <a:spcPts val="3286"/>
              </a:lnSpc>
            </a:pPr>
            <a:r>
              <a:rPr lang="en-US" sz="2028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Number of Bathrooms: ________________________________</a:t>
            </a:r>
          </a:p>
          <a:p>
            <a:pPr algn="l">
              <a:lnSpc>
                <a:spcPts val="3286"/>
              </a:lnSpc>
            </a:pPr>
            <a:r>
              <a:rPr lang="en-US" sz="2028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Preferred Sqft: ________________________________________</a:t>
            </a:r>
          </a:p>
          <a:p>
            <a:pPr algn="l">
              <a:lnSpc>
                <a:spcPts val="3286"/>
              </a:lnSpc>
            </a:pPr>
            <a:r>
              <a:rPr lang="en-US" sz="2028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Maximum Price: ________________________________________</a:t>
            </a:r>
          </a:p>
          <a:p>
            <a:pPr algn="l">
              <a:lnSpc>
                <a:spcPts val="3286"/>
              </a:lnSpc>
            </a:pPr>
            <a:r>
              <a:rPr lang="en-US" sz="2028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School District: _______________________________________</a:t>
            </a:r>
          </a:p>
          <a:p>
            <a:pPr algn="l">
              <a:lnSpc>
                <a:spcPts val="3286"/>
              </a:lnSpc>
            </a:pPr>
            <a:r>
              <a:rPr lang="en-US" sz="2028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When Do You Want To Purchase By: ___________________</a:t>
            </a:r>
          </a:p>
          <a:p>
            <a:pPr algn="l">
              <a:lnSpc>
                <a:spcPts val="3286"/>
              </a:lnSpc>
            </a:pPr>
            <a:endParaRPr lang="en-US" sz="2028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algn="l">
              <a:lnSpc>
                <a:spcPts val="3286"/>
              </a:lnSpc>
            </a:pPr>
            <a:r>
              <a:rPr lang="en-US" sz="2028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Your Most Important Home Features: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827759" y="3102752"/>
            <a:ext cx="5980446" cy="134547"/>
            <a:chOff x="0" y="0"/>
            <a:chExt cx="25402398" cy="571500"/>
          </a:xfrm>
        </p:grpSpPr>
        <p:sp>
          <p:nvSpPr>
            <p:cNvPr id="3" name="Freeform 3"/>
            <p:cNvSpPr/>
            <p:nvPr/>
          </p:nvSpPr>
          <p:spPr>
            <a:xfrm>
              <a:off x="0" y="255270"/>
              <a:ext cx="25402398" cy="69850"/>
            </a:xfrm>
            <a:custGeom>
              <a:avLst/>
              <a:gdLst/>
              <a:ahLst/>
              <a:cxnLst/>
              <a:rect l="l" t="t" r="r" b="b"/>
              <a:pathLst>
                <a:path w="25402398" h="69850">
                  <a:moveTo>
                    <a:pt x="25111568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25402398" y="69850"/>
                  </a:lnTo>
                  <a:lnTo>
                    <a:pt x="25402398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827759" y="8665810"/>
            <a:ext cx="1569598" cy="134547"/>
            <a:chOff x="0" y="0"/>
            <a:chExt cx="6666988" cy="571500"/>
          </a:xfrm>
        </p:grpSpPr>
        <p:sp>
          <p:nvSpPr>
            <p:cNvPr id="5" name="Freeform 5"/>
            <p:cNvSpPr/>
            <p:nvPr/>
          </p:nvSpPr>
          <p:spPr>
            <a:xfrm>
              <a:off x="0" y="255270"/>
              <a:ext cx="6666988" cy="69850"/>
            </a:xfrm>
            <a:custGeom>
              <a:avLst/>
              <a:gdLst/>
              <a:ahLst/>
              <a:cxnLst/>
              <a:rect l="l" t="t" r="r" b="b"/>
              <a:pathLst>
                <a:path w="6666988" h="69850">
                  <a:moveTo>
                    <a:pt x="6376158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6666988" y="69850"/>
                  </a:lnTo>
                  <a:lnTo>
                    <a:pt x="6666988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id="6" name="Group 6"/>
          <p:cNvGrpSpPr/>
          <p:nvPr/>
        </p:nvGrpSpPr>
        <p:grpSpPr>
          <a:xfrm>
            <a:off x="5235633" y="8665810"/>
            <a:ext cx="1569598" cy="134547"/>
            <a:chOff x="0" y="0"/>
            <a:chExt cx="6666988" cy="571500"/>
          </a:xfrm>
        </p:grpSpPr>
        <p:sp>
          <p:nvSpPr>
            <p:cNvPr id="7" name="Freeform 7"/>
            <p:cNvSpPr/>
            <p:nvPr/>
          </p:nvSpPr>
          <p:spPr>
            <a:xfrm>
              <a:off x="0" y="255270"/>
              <a:ext cx="6666988" cy="69850"/>
            </a:xfrm>
            <a:custGeom>
              <a:avLst/>
              <a:gdLst/>
              <a:ahLst/>
              <a:cxnLst/>
              <a:rect l="l" t="t" r="r" b="b"/>
              <a:pathLst>
                <a:path w="6666988" h="69850">
                  <a:moveTo>
                    <a:pt x="6376158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6666988" y="69850"/>
                  </a:lnTo>
                  <a:lnTo>
                    <a:pt x="6666988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id="8" name="Group 8"/>
          <p:cNvGrpSpPr/>
          <p:nvPr/>
        </p:nvGrpSpPr>
        <p:grpSpPr>
          <a:xfrm>
            <a:off x="827759" y="777240"/>
            <a:ext cx="5977473" cy="134547"/>
            <a:chOff x="0" y="0"/>
            <a:chExt cx="25389769" cy="571500"/>
          </a:xfrm>
        </p:grpSpPr>
        <p:sp>
          <p:nvSpPr>
            <p:cNvPr id="9" name="Freeform 9"/>
            <p:cNvSpPr/>
            <p:nvPr/>
          </p:nvSpPr>
          <p:spPr>
            <a:xfrm>
              <a:off x="0" y="255270"/>
              <a:ext cx="25389768" cy="69850"/>
            </a:xfrm>
            <a:custGeom>
              <a:avLst/>
              <a:gdLst/>
              <a:ahLst/>
              <a:cxnLst/>
              <a:rect l="l" t="t" r="r" b="b"/>
              <a:pathLst>
                <a:path w="25389768" h="69850">
                  <a:moveTo>
                    <a:pt x="25098939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25389768" y="69850"/>
                  </a:lnTo>
                  <a:lnTo>
                    <a:pt x="25389768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827759" y="5745729"/>
            <a:ext cx="5980446" cy="134547"/>
            <a:chOff x="0" y="0"/>
            <a:chExt cx="25402398" cy="571500"/>
          </a:xfrm>
        </p:grpSpPr>
        <p:sp>
          <p:nvSpPr>
            <p:cNvPr id="11" name="Freeform 11"/>
            <p:cNvSpPr/>
            <p:nvPr/>
          </p:nvSpPr>
          <p:spPr>
            <a:xfrm>
              <a:off x="0" y="255270"/>
              <a:ext cx="25402398" cy="69850"/>
            </a:xfrm>
            <a:custGeom>
              <a:avLst/>
              <a:gdLst/>
              <a:ahLst/>
              <a:cxnLst/>
              <a:rect l="l" t="t" r="r" b="b"/>
              <a:pathLst>
                <a:path w="25402398" h="69850">
                  <a:moveTo>
                    <a:pt x="25111568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25402398" y="69850"/>
                  </a:lnTo>
                  <a:lnTo>
                    <a:pt x="25402398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12" name="Freeform 12"/>
          <p:cNvSpPr/>
          <p:nvPr/>
        </p:nvSpPr>
        <p:spPr>
          <a:xfrm rot="3529982">
            <a:off x="3234505" y="7830979"/>
            <a:ext cx="1285910" cy="1804210"/>
          </a:xfrm>
          <a:custGeom>
            <a:avLst/>
            <a:gdLst/>
            <a:ahLst/>
            <a:cxnLst/>
            <a:rect l="l" t="t" r="r" b="b"/>
            <a:pathLst>
              <a:path w="1285910" h="1804210">
                <a:moveTo>
                  <a:pt x="0" y="0"/>
                </a:moveTo>
                <a:lnTo>
                  <a:pt x="1285910" y="0"/>
                </a:lnTo>
                <a:lnTo>
                  <a:pt x="1285910" y="1804210"/>
                </a:lnTo>
                <a:lnTo>
                  <a:pt x="0" y="18042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13" name="Group 13"/>
          <p:cNvGrpSpPr/>
          <p:nvPr/>
        </p:nvGrpSpPr>
        <p:grpSpPr>
          <a:xfrm>
            <a:off x="827759" y="3700484"/>
            <a:ext cx="5980446" cy="1117552"/>
            <a:chOff x="0" y="0"/>
            <a:chExt cx="7973928" cy="1490069"/>
          </a:xfrm>
        </p:grpSpPr>
        <p:sp>
          <p:nvSpPr>
            <p:cNvPr id="14" name="TextBox 14"/>
            <p:cNvSpPr txBox="1"/>
            <p:nvPr/>
          </p:nvSpPr>
          <p:spPr>
            <a:xfrm>
              <a:off x="3104339" y="-28575"/>
              <a:ext cx="4869590" cy="151864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850"/>
                </a:lnSpc>
              </a:pPr>
              <a:r>
                <a:rPr lang="en-US" sz="1321" spc="-9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• FHA Loans - 3% Down</a:t>
              </a:r>
            </a:p>
            <a:p>
              <a:pPr algn="l">
                <a:lnSpc>
                  <a:spcPts val="1850"/>
                </a:lnSpc>
              </a:pPr>
              <a:r>
                <a:rPr lang="en-US" sz="1321" spc="-9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• Conventional - 5% Down</a:t>
              </a:r>
            </a:p>
            <a:p>
              <a:pPr algn="l">
                <a:lnSpc>
                  <a:spcPts val="1850"/>
                </a:lnSpc>
              </a:pPr>
              <a:r>
                <a:rPr lang="en-US" sz="1321" spc="-9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• USDA - 0% Down</a:t>
              </a:r>
            </a:p>
            <a:p>
              <a:pPr algn="l">
                <a:lnSpc>
                  <a:spcPts val="1850"/>
                </a:lnSpc>
              </a:pPr>
              <a:r>
                <a:rPr lang="en-US" sz="1321" spc="-9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• VA - 0% Down</a:t>
              </a:r>
            </a:p>
            <a:p>
              <a:pPr algn="l">
                <a:lnSpc>
                  <a:spcPts val="1850"/>
                </a:lnSpc>
              </a:pPr>
              <a:r>
                <a:rPr lang="en-US" sz="1321" spc="-9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• Private Lenders - 0% to 50% down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9525"/>
              <a:ext cx="2575705" cy="14231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731"/>
                </a:lnSpc>
              </a:pPr>
              <a:r>
                <a:rPr lang="en-US" sz="2483">
                  <a:solidFill>
                    <a:srgbClr val="263520"/>
                  </a:solidFill>
                  <a:latin typeface="Bodoni FLF"/>
                  <a:ea typeface="Bodoni FLF"/>
                  <a:cs typeface="Bodoni FLF"/>
                  <a:sym typeface="Bodoni FLF"/>
                </a:rPr>
                <a:t>CHOOSING THE RIGHT LOAN</a:t>
              </a: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27759" y="6353231"/>
            <a:ext cx="5980446" cy="1389402"/>
            <a:chOff x="0" y="0"/>
            <a:chExt cx="7973928" cy="1852535"/>
          </a:xfrm>
        </p:grpSpPr>
        <p:sp>
          <p:nvSpPr>
            <p:cNvPr id="17" name="TextBox 17"/>
            <p:cNvSpPr txBox="1"/>
            <p:nvPr/>
          </p:nvSpPr>
          <p:spPr>
            <a:xfrm>
              <a:off x="3104339" y="26927"/>
              <a:ext cx="4869590" cy="18256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850"/>
                </a:lnSpc>
              </a:pPr>
              <a:r>
                <a:rPr lang="en-US" sz="1321" spc="-9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With a booming housing market and a strong economic atmosphere, rental rates have been increasing at an alarming speed. This makes purchasing a home more sensible than renting in our current market conditions. 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9525"/>
              <a:ext cx="2575705" cy="9659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731"/>
                </a:lnSpc>
              </a:pPr>
              <a:r>
                <a:rPr lang="en-US" sz="2483">
                  <a:solidFill>
                    <a:srgbClr val="263520"/>
                  </a:solidFill>
                  <a:latin typeface="Bodoni FLF"/>
                  <a:ea typeface="Bodoni FLF"/>
                  <a:cs typeface="Bodoni FLF"/>
                  <a:sym typeface="Bodoni FLF"/>
                </a:rPr>
                <a:t>BUYING VS. RENTING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827759" y="1336297"/>
            <a:ext cx="6167401" cy="1060371"/>
            <a:chOff x="0" y="0"/>
            <a:chExt cx="8223202" cy="1413828"/>
          </a:xfrm>
        </p:grpSpPr>
        <p:sp>
          <p:nvSpPr>
            <p:cNvPr id="20" name="TextBox 20"/>
            <p:cNvSpPr txBox="1"/>
            <p:nvPr/>
          </p:nvSpPr>
          <p:spPr>
            <a:xfrm>
              <a:off x="0" y="-9525"/>
              <a:ext cx="2656224" cy="142335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731"/>
                </a:lnSpc>
              </a:pPr>
              <a:r>
                <a:rPr lang="en-US" sz="2483">
                  <a:solidFill>
                    <a:srgbClr val="263520"/>
                  </a:solidFill>
                  <a:latin typeface="Bodoni FLF"/>
                  <a:ea typeface="Bodoni FLF"/>
                  <a:cs typeface="Bodoni FLF"/>
                  <a:sym typeface="Bodoni FLF"/>
                </a:rPr>
                <a:t>FINDING THE PERFECT AGENT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3201384" y="45153"/>
              <a:ext cx="5021818" cy="129538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83"/>
                </a:lnSpc>
              </a:pPr>
              <a:r>
                <a:rPr lang="en-US" sz="1322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• Works &amp; negotiates for YOU</a:t>
              </a:r>
            </a:p>
            <a:p>
              <a:pPr algn="l">
                <a:lnSpc>
                  <a:spcPts val="1983"/>
                </a:lnSpc>
              </a:pPr>
              <a:r>
                <a:rPr lang="en-US" sz="1322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• Has access to MLS</a:t>
              </a:r>
            </a:p>
            <a:p>
              <a:pPr algn="l">
                <a:lnSpc>
                  <a:spcPts val="1983"/>
                </a:lnSpc>
              </a:pPr>
              <a:r>
                <a:rPr lang="en-US" sz="1322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• Can schedule and negotiate on your behalf</a:t>
              </a:r>
            </a:p>
            <a:p>
              <a:pPr algn="l">
                <a:lnSpc>
                  <a:spcPts val="1983"/>
                </a:lnSpc>
              </a:pPr>
              <a:r>
                <a:rPr lang="en-US" sz="1322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• Local market expert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77240" y="2080302"/>
            <a:ext cx="6217920" cy="1951520"/>
            <a:chOff x="0" y="0"/>
            <a:chExt cx="21795219" cy="684051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1795218" cy="6840520"/>
            </a:xfrm>
            <a:custGeom>
              <a:avLst/>
              <a:gdLst/>
              <a:ahLst/>
              <a:cxnLst/>
              <a:rect l="l" t="t" r="r" b="b"/>
              <a:pathLst>
                <a:path w="21795218" h="6840520">
                  <a:moveTo>
                    <a:pt x="0" y="0"/>
                  </a:moveTo>
                  <a:lnTo>
                    <a:pt x="0" y="6840520"/>
                  </a:lnTo>
                  <a:lnTo>
                    <a:pt x="21795218" y="6840520"/>
                  </a:lnTo>
                  <a:lnTo>
                    <a:pt x="21795218" y="0"/>
                  </a:lnTo>
                  <a:lnTo>
                    <a:pt x="0" y="0"/>
                  </a:lnTo>
                  <a:close/>
                  <a:moveTo>
                    <a:pt x="21734259" y="6779559"/>
                  </a:moveTo>
                  <a:lnTo>
                    <a:pt x="59690" y="6779559"/>
                  </a:lnTo>
                  <a:lnTo>
                    <a:pt x="59690" y="59690"/>
                  </a:lnTo>
                  <a:lnTo>
                    <a:pt x="21734259" y="59690"/>
                  </a:lnTo>
                  <a:lnTo>
                    <a:pt x="21734259" y="6779559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960120" y="2485308"/>
            <a:ext cx="332332" cy="294529"/>
          </a:xfrm>
          <a:custGeom>
            <a:avLst/>
            <a:gdLst/>
            <a:ahLst/>
            <a:cxnLst/>
            <a:rect l="l" t="t" r="r" b="b"/>
            <a:pathLst>
              <a:path w="332332" h="294529">
                <a:moveTo>
                  <a:pt x="0" y="0"/>
                </a:moveTo>
                <a:lnTo>
                  <a:pt x="332332" y="0"/>
                </a:lnTo>
                <a:lnTo>
                  <a:pt x="332332" y="294529"/>
                </a:lnTo>
                <a:lnTo>
                  <a:pt x="0" y="2945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424563" y="907725"/>
            <a:ext cx="6923274" cy="737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88"/>
              </a:lnSpc>
              <a:spcBef>
                <a:spcPct val="0"/>
              </a:spcBef>
            </a:pPr>
            <a:r>
              <a:rPr lang="en-US" sz="4348">
                <a:solidFill>
                  <a:srgbClr val="263520"/>
                </a:solidFill>
                <a:latin typeface="Black Mango"/>
                <a:ea typeface="Black Mango"/>
                <a:cs typeface="Black Mango"/>
                <a:sym typeface="Black Mango"/>
              </a:rPr>
              <a:t>BUYING FROM A TO Z</a:t>
            </a:r>
          </a:p>
        </p:txBody>
      </p:sp>
      <p:sp>
        <p:nvSpPr>
          <p:cNvPr id="6" name="Freeform 6"/>
          <p:cNvSpPr/>
          <p:nvPr/>
        </p:nvSpPr>
        <p:spPr>
          <a:xfrm>
            <a:off x="960120" y="2932983"/>
            <a:ext cx="332332" cy="294529"/>
          </a:xfrm>
          <a:custGeom>
            <a:avLst/>
            <a:gdLst/>
            <a:ahLst/>
            <a:cxnLst/>
            <a:rect l="l" t="t" r="r" b="b"/>
            <a:pathLst>
              <a:path w="332332" h="294529">
                <a:moveTo>
                  <a:pt x="0" y="0"/>
                </a:moveTo>
                <a:lnTo>
                  <a:pt x="332332" y="0"/>
                </a:lnTo>
                <a:lnTo>
                  <a:pt x="332332" y="294529"/>
                </a:lnTo>
                <a:lnTo>
                  <a:pt x="0" y="2945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960120" y="3361608"/>
            <a:ext cx="332332" cy="294529"/>
          </a:xfrm>
          <a:custGeom>
            <a:avLst/>
            <a:gdLst/>
            <a:ahLst/>
            <a:cxnLst/>
            <a:rect l="l" t="t" r="r" b="b"/>
            <a:pathLst>
              <a:path w="332332" h="294529">
                <a:moveTo>
                  <a:pt x="0" y="0"/>
                </a:moveTo>
                <a:lnTo>
                  <a:pt x="332332" y="0"/>
                </a:lnTo>
                <a:lnTo>
                  <a:pt x="332332" y="294529"/>
                </a:lnTo>
                <a:lnTo>
                  <a:pt x="0" y="2945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8" name="AutoShape 8"/>
          <p:cNvSpPr/>
          <p:nvPr/>
        </p:nvSpPr>
        <p:spPr>
          <a:xfrm>
            <a:off x="1531388" y="2770312"/>
            <a:ext cx="507800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" name="AutoShape 9"/>
          <p:cNvSpPr/>
          <p:nvPr/>
        </p:nvSpPr>
        <p:spPr>
          <a:xfrm>
            <a:off x="1531388" y="3217987"/>
            <a:ext cx="507800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0" name="AutoShape 10"/>
          <p:cNvSpPr/>
          <p:nvPr/>
        </p:nvSpPr>
        <p:spPr>
          <a:xfrm>
            <a:off x="1531388" y="3656137"/>
            <a:ext cx="507800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11" name="Group 11"/>
          <p:cNvGrpSpPr/>
          <p:nvPr/>
        </p:nvGrpSpPr>
        <p:grpSpPr>
          <a:xfrm>
            <a:off x="777240" y="4408605"/>
            <a:ext cx="6217920" cy="1951520"/>
            <a:chOff x="0" y="0"/>
            <a:chExt cx="21795219" cy="6840519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1795218" cy="6840520"/>
            </a:xfrm>
            <a:custGeom>
              <a:avLst/>
              <a:gdLst/>
              <a:ahLst/>
              <a:cxnLst/>
              <a:rect l="l" t="t" r="r" b="b"/>
              <a:pathLst>
                <a:path w="21795218" h="6840520">
                  <a:moveTo>
                    <a:pt x="0" y="0"/>
                  </a:moveTo>
                  <a:lnTo>
                    <a:pt x="0" y="6840520"/>
                  </a:lnTo>
                  <a:lnTo>
                    <a:pt x="21795218" y="6840520"/>
                  </a:lnTo>
                  <a:lnTo>
                    <a:pt x="21795218" y="0"/>
                  </a:lnTo>
                  <a:lnTo>
                    <a:pt x="0" y="0"/>
                  </a:lnTo>
                  <a:close/>
                  <a:moveTo>
                    <a:pt x="21734259" y="6779559"/>
                  </a:moveTo>
                  <a:lnTo>
                    <a:pt x="59690" y="6779559"/>
                  </a:lnTo>
                  <a:lnTo>
                    <a:pt x="59690" y="59690"/>
                  </a:lnTo>
                  <a:lnTo>
                    <a:pt x="21734259" y="59690"/>
                  </a:lnTo>
                  <a:lnTo>
                    <a:pt x="21734259" y="6779559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13" name="Freeform 13"/>
          <p:cNvSpPr/>
          <p:nvPr/>
        </p:nvSpPr>
        <p:spPr>
          <a:xfrm>
            <a:off x="960120" y="4804086"/>
            <a:ext cx="332332" cy="294529"/>
          </a:xfrm>
          <a:custGeom>
            <a:avLst/>
            <a:gdLst/>
            <a:ahLst/>
            <a:cxnLst/>
            <a:rect l="l" t="t" r="r" b="b"/>
            <a:pathLst>
              <a:path w="332332" h="294529">
                <a:moveTo>
                  <a:pt x="0" y="0"/>
                </a:moveTo>
                <a:lnTo>
                  <a:pt x="332332" y="0"/>
                </a:lnTo>
                <a:lnTo>
                  <a:pt x="332332" y="294529"/>
                </a:lnTo>
                <a:lnTo>
                  <a:pt x="0" y="2945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960120" y="5251761"/>
            <a:ext cx="332332" cy="294529"/>
          </a:xfrm>
          <a:custGeom>
            <a:avLst/>
            <a:gdLst/>
            <a:ahLst/>
            <a:cxnLst/>
            <a:rect l="l" t="t" r="r" b="b"/>
            <a:pathLst>
              <a:path w="332332" h="294529">
                <a:moveTo>
                  <a:pt x="0" y="0"/>
                </a:moveTo>
                <a:lnTo>
                  <a:pt x="332332" y="0"/>
                </a:lnTo>
                <a:lnTo>
                  <a:pt x="332332" y="294529"/>
                </a:lnTo>
                <a:lnTo>
                  <a:pt x="0" y="2945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960120" y="5689911"/>
            <a:ext cx="332332" cy="294529"/>
          </a:xfrm>
          <a:custGeom>
            <a:avLst/>
            <a:gdLst/>
            <a:ahLst/>
            <a:cxnLst/>
            <a:rect l="l" t="t" r="r" b="b"/>
            <a:pathLst>
              <a:path w="332332" h="294529">
                <a:moveTo>
                  <a:pt x="0" y="0"/>
                </a:moveTo>
                <a:lnTo>
                  <a:pt x="332332" y="0"/>
                </a:lnTo>
                <a:lnTo>
                  <a:pt x="332332" y="294529"/>
                </a:lnTo>
                <a:lnTo>
                  <a:pt x="0" y="2945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6" name="AutoShape 16"/>
          <p:cNvSpPr/>
          <p:nvPr/>
        </p:nvSpPr>
        <p:spPr>
          <a:xfrm>
            <a:off x="1531388" y="5098615"/>
            <a:ext cx="507800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7" name="AutoShape 17"/>
          <p:cNvSpPr/>
          <p:nvPr/>
        </p:nvSpPr>
        <p:spPr>
          <a:xfrm>
            <a:off x="1531388" y="5546290"/>
            <a:ext cx="507800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8" name="AutoShape 18"/>
          <p:cNvSpPr/>
          <p:nvPr/>
        </p:nvSpPr>
        <p:spPr>
          <a:xfrm>
            <a:off x="1531388" y="5984440"/>
            <a:ext cx="507800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19" name="Group 19"/>
          <p:cNvGrpSpPr/>
          <p:nvPr/>
        </p:nvGrpSpPr>
        <p:grpSpPr>
          <a:xfrm>
            <a:off x="777240" y="6842802"/>
            <a:ext cx="6217920" cy="1951520"/>
            <a:chOff x="0" y="0"/>
            <a:chExt cx="21795219" cy="6840519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21795218" cy="6840520"/>
            </a:xfrm>
            <a:custGeom>
              <a:avLst/>
              <a:gdLst/>
              <a:ahLst/>
              <a:cxnLst/>
              <a:rect l="l" t="t" r="r" b="b"/>
              <a:pathLst>
                <a:path w="21795218" h="6840520">
                  <a:moveTo>
                    <a:pt x="0" y="0"/>
                  </a:moveTo>
                  <a:lnTo>
                    <a:pt x="0" y="6840520"/>
                  </a:lnTo>
                  <a:lnTo>
                    <a:pt x="21795218" y="6840520"/>
                  </a:lnTo>
                  <a:lnTo>
                    <a:pt x="21795218" y="0"/>
                  </a:lnTo>
                  <a:lnTo>
                    <a:pt x="0" y="0"/>
                  </a:lnTo>
                  <a:close/>
                  <a:moveTo>
                    <a:pt x="21734259" y="6779559"/>
                  </a:moveTo>
                  <a:lnTo>
                    <a:pt x="59690" y="6779559"/>
                  </a:lnTo>
                  <a:lnTo>
                    <a:pt x="59690" y="59690"/>
                  </a:lnTo>
                  <a:lnTo>
                    <a:pt x="21734259" y="59690"/>
                  </a:lnTo>
                  <a:lnTo>
                    <a:pt x="21734259" y="6779559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id="21" name="Freeform 21"/>
          <p:cNvSpPr/>
          <p:nvPr/>
        </p:nvSpPr>
        <p:spPr>
          <a:xfrm>
            <a:off x="960120" y="7247808"/>
            <a:ext cx="332332" cy="294529"/>
          </a:xfrm>
          <a:custGeom>
            <a:avLst/>
            <a:gdLst/>
            <a:ahLst/>
            <a:cxnLst/>
            <a:rect l="l" t="t" r="r" b="b"/>
            <a:pathLst>
              <a:path w="332332" h="294529">
                <a:moveTo>
                  <a:pt x="0" y="0"/>
                </a:moveTo>
                <a:lnTo>
                  <a:pt x="332332" y="0"/>
                </a:lnTo>
                <a:lnTo>
                  <a:pt x="332332" y="294529"/>
                </a:lnTo>
                <a:lnTo>
                  <a:pt x="0" y="2945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960120" y="7685958"/>
            <a:ext cx="332332" cy="294529"/>
          </a:xfrm>
          <a:custGeom>
            <a:avLst/>
            <a:gdLst/>
            <a:ahLst/>
            <a:cxnLst/>
            <a:rect l="l" t="t" r="r" b="b"/>
            <a:pathLst>
              <a:path w="332332" h="294529">
                <a:moveTo>
                  <a:pt x="0" y="0"/>
                </a:moveTo>
                <a:lnTo>
                  <a:pt x="332332" y="0"/>
                </a:lnTo>
                <a:lnTo>
                  <a:pt x="332332" y="294529"/>
                </a:lnTo>
                <a:lnTo>
                  <a:pt x="0" y="2945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3" name="Freeform 23"/>
          <p:cNvSpPr/>
          <p:nvPr/>
        </p:nvSpPr>
        <p:spPr>
          <a:xfrm>
            <a:off x="960120" y="8124108"/>
            <a:ext cx="332332" cy="294529"/>
          </a:xfrm>
          <a:custGeom>
            <a:avLst/>
            <a:gdLst/>
            <a:ahLst/>
            <a:cxnLst/>
            <a:rect l="l" t="t" r="r" b="b"/>
            <a:pathLst>
              <a:path w="332332" h="294529">
                <a:moveTo>
                  <a:pt x="0" y="0"/>
                </a:moveTo>
                <a:lnTo>
                  <a:pt x="332332" y="0"/>
                </a:lnTo>
                <a:lnTo>
                  <a:pt x="332332" y="294529"/>
                </a:lnTo>
                <a:lnTo>
                  <a:pt x="0" y="2945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4" name="AutoShape 24"/>
          <p:cNvSpPr/>
          <p:nvPr/>
        </p:nvSpPr>
        <p:spPr>
          <a:xfrm>
            <a:off x="1531388" y="7532812"/>
            <a:ext cx="507800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5" name="AutoShape 25"/>
          <p:cNvSpPr/>
          <p:nvPr/>
        </p:nvSpPr>
        <p:spPr>
          <a:xfrm>
            <a:off x="1531388" y="7980487"/>
            <a:ext cx="507800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6" name="AutoShape 26"/>
          <p:cNvSpPr/>
          <p:nvPr/>
        </p:nvSpPr>
        <p:spPr>
          <a:xfrm>
            <a:off x="1531388" y="8418637"/>
            <a:ext cx="507800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7" name="TextBox 27"/>
          <p:cNvSpPr txBox="1"/>
          <p:nvPr/>
        </p:nvSpPr>
        <p:spPr>
          <a:xfrm>
            <a:off x="1531388" y="2456733"/>
            <a:ext cx="5078004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1">
                <a:solidFill>
                  <a:srgbClr val="263520"/>
                </a:solidFill>
                <a:latin typeface="Open Sans Light Bold"/>
                <a:ea typeface="Open Sans Light Bold"/>
                <a:cs typeface="Open Sans Light Bold"/>
                <a:sym typeface="Open Sans Light Bold"/>
              </a:rPr>
              <a:t>Step 1:</a:t>
            </a:r>
            <a:r>
              <a:rPr lang="en-US" sz="1500">
                <a:solidFill>
                  <a:srgbClr val="26352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Find the perfect real estate agent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531388" y="2904408"/>
            <a:ext cx="5078004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1">
                <a:solidFill>
                  <a:srgbClr val="263520"/>
                </a:solidFill>
                <a:latin typeface="Open Sans Light Bold"/>
                <a:ea typeface="Open Sans Light Bold"/>
                <a:cs typeface="Open Sans Light Bold"/>
                <a:sym typeface="Open Sans Light Bold"/>
              </a:rPr>
              <a:t>Step 2:</a:t>
            </a:r>
            <a:r>
              <a:rPr lang="en-US" sz="1500">
                <a:solidFill>
                  <a:srgbClr val="26352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Get pre-approved for a mortgage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531388" y="3333033"/>
            <a:ext cx="5078004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1">
                <a:solidFill>
                  <a:srgbClr val="263520"/>
                </a:solidFill>
                <a:latin typeface="Open Sans Light Bold"/>
                <a:ea typeface="Open Sans Light Bold"/>
                <a:cs typeface="Open Sans Light Bold"/>
                <a:sym typeface="Open Sans Light Bold"/>
              </a:rPr>
              <a:t>Step 3:</a:t>
            </a:r>
            <a:r>
              <a:rPr lang="en-US" sz="1500">
                <a:solidFill>
                  <a:srgbClr val="26352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Your agent will look at the market for availability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531388" y="4772025"/>
            <a:ext cx="5078004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1">
                <a:solidFill>
                  <a:srgbClr val="263520"/>
                </a:solidFill>
                <a:latin typeface="Open Sans Light Bold"/>
                <a:ea typeface="Open Sans Light Bold"/>
                <a:cs typeface="Open Sans Light Bold"/>
                <a:sym typeface="Open Sans Light Bold"/>
              </a:rPr>
              <a:t>Step 4:</a:t>
            </a:r>
            <a:r>
              <a:rPr lang="en-US" sz="1500">
                <a:solidFill>
                  <a:srgbClr val="26352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She/He will then schedule property tours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531388" y="5223186"/>
            <a:ext cx="5078004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1">
                <a:solidFill>
                  <a:srgbClr val="263520"/>
                </a:solidFill>
                <a:latin typeface="Open Sans Light Bold"/>
                <a:ea typeface="Open Sans Light Bold"/>
                <a:cs typeface="Open Sans Light Bold"/>
                <a:sym typeface="Open Sans Light Bold"/>
              </a:rPr>
              <a:t>Step 5:</a:t>
            </a:r>
            <a:r>
              <a:rPr lang="en-US" sz="1500">
                <a:solidFill>
                  <a:srgbClr val="26352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Discuss details with you to place a sound offer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531388" y="5661336"/>
            <a:ext cx="5078004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1">
                <a:solidFill>
                  <a:srgbClr val="263520"/>
                </a:solidFill>
                <a:latin typeface="Open Sans Light Bold"/>
                <a:ea typeface="Open Sans Light Bold"/>
                <a:cs typeface="Open Sans Light Bold"/>
                <a:sym typeface="Open Sans Light Bold"/>
              </a:rPr>
              <a:t>Step 6:</a:t>
            </a:r>
            <a:r>
              <a:rPr lang="en-US" sz="1500">
                <a:solidFill>
                  <a:srgbClr val="26352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Conduct home inspections and appraisals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531388" y="7219233"/>
            <a:ext cx="5078004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1">
                <a:solidFill>
                  <a:srgbClr val="263520"/>
                </a:solidFill>
                <a:latin typeface="Open Sans Light Bold"/>
                <a:ea typeface="Open Sans Light Bold"/>
                <a:cs typeface="Open Sans Light Bold"/>
                <a:sym typeface="Open Sans Light Bold"/>
              </a:rPr>
              <a:t>Step 7:</a:t>
            </a:r>
            <a:r>
              <a:rPr lang="en-US" sz="1500">
                <a:solidFill>
                  <a:srgbClr val="26352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Negotiate repair requests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531388" y="7657383"/>
            <a:ext cx="5078004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1">
                <a:solidFill>
                  <a:srgbClr val="263520"/>
                </a:solidFill>
                <a:latin typeface="Open Sans Light Bold"/>
                <a:ea typeface="Open Sans Light Bold"/>
                <a:cs typeface="Open Sans Light Bold"/>
                <a:sym typeface="Open Sans Light Bold"/>
              </a:rPr>
              <a:t>Step 8:</a:t>
            </a:r>
            <a:r>
              <a:rPr lang="en-US" sz="1500">
                <a:solidFill>
                  <a:srgbClr val="26352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Close on the property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531388" y="8095533"/>
            <a:ext cx="5078004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1">
                <a:solidFill>
                  <a:srgbClr val="263520"/>
                </a:solidFill>
                <a:latin typeface="Open Sans Light Bold"/>
                <a:ea typeface="Open Sans Light Bold"/>
                <a:cs typeface="Open Sans Light Bold"/>
                <a:sym typeface="Open Sans Light Bold"/>
              </a:rPr>
              <a:t>Step 9:</a:t>
            </a:r>
            <a:r>
              <a:rPr lang="en-US" sz="1500">
                <a:solidFill>
                  <a:srgbClr val="263520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Celebrate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-1854893" y="898200"/>
            <a:ext cx="11482187" cy="8201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68"/>
              </a:lnSpc>
            </a:pPr>
            <a:r>
              <a:rPr lang="en-US" sz="4834">
                <a:solidFill>
                  <a:srgbClr val="263520"/>
                </a:solidFill>
                <a:latin typeface="Black Mango"/>
                <a:ea typeface="Black Mango"/>
                <a:cs typeface="Black Mango"/>
                <a:sym typeface="Black Mango"/>
              </a:rPr>
              <a:t>READY, SET, MOVE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777240" y="1950103"/>
            <a:ext cx="6147006" cy="9901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0"/>
              </a:lnSpc>
            </a:pPr>
            <a:r>
              <a:rPr lang="en-US" sz="1893" spc="49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When your move in date is near, you'll want to make sure to collect the proper information for the home to make your transition as smooth as possible.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812697" y="3491158"/>
            <a:ext cx="6286750" cy="53221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34"/>
              </a:lnSpc>
            </a:pPr>
            <a:r>
              <a:rPr lang="en-US" sz="1867" spc="91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Property Address: ____________________________________</a:t>
            </a:r>
          </a:p>
          <a:p>
            <a:pPr algn="l">
              <a:lnSpc>
                <a:spcPts val="2334"/>
              </a:lnSpc>
            </a:pPr>
            <a:r>
              <a:rPr lang="en-US" sz="1867" spc="91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Electricity Company: __________________________________</a:t>
            </a:r>
          </a:p>
          <a:p>
            <a:pPr algn="l">
              <a:lnSpc>
                <a:spcPts val="2334"/>
              </a:lnSpc>
            </a:pPr>
            <a:r>
              <a:rPr lang="en-US" sz="1867" spc="91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Trash Company: _____________________________________</a:t>
            </a:r>
          </a:p>
          <a:p>
            <a:pPr algn="l">
              <a:lnSpc>
                <a:spcPts val="2334"/>
              </a:lnSpc>
            </a:pPr>
            <a:r>
              <a:rPr lang="en-US" sz="1867" spc="91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Trash Pick-Up Dates: _________________________________</a:t>
            </a:r>
          </a:p>
          <a:p>
            <a:pPr algn="l">
              <a:lnSpc>
                <a:spcPts val="2334"/>
              </a:lnSpc>
            </a:pPr>
            <a:r>
              <a:rPr lang="en-US" sz="1867" spc="91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Water Company: _____________________________________</a:t>
            </a:r>
          </a:p>
          <a:p>
            <a:pPr algn="l">
              <a:lnSpc>
                <a:spcPts val="2334"/>
              </a:lnSpc>
            </a:pPr>
            <a:r>
              <a:rPr lang="en-US" sz="1867" spc="91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Sewage Company: ___________________________________</a:t>
            </a:r>
          </a:p>
          <a:p>
            <a:pPr algn="l">
              <a:lnSpc>
                <a:spcPts val="2334"/>
              </a:lnSpc>
            </a:pPr>
            <a:r>
              <a:rPr lang="en-US" sz="1867" spc="91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Gas Company: ______________________________________</a:t>
            </a:r>
          </a:p>
          <a:p>
            <a:pPr algn="l">
              <a:lnSpc>
                <a:spcPts val="2334"/>
              </a:lnSpc>
            </a:pPr>
            <a:r>
              <a:rPr lang="en-US" sz="1867" spc="91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Elementary School: __________________________________</a:t>
            </a:r>
          </a:p>
          <a:p>
            <a:pPr algn="l">
              <a:lnSpc>
                <a:spcPts val="2334"/>
              </a:lnSpc>
            </a:pPr>
            <a:r>
              <a:rPr lang="en-US" sz="1867" spc="91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Middle School: ______________________________________</a:t>
            </a:r>
          </a:p>
          <a:p>
            <a:pPr algn="l">
              <a:lnSpc>
                <a:spcPts val="2334"/>
              </a:lnSpc>
            </a:pPr>
            <a:r>
              <a:rPr lang="en-US" sz="1867" spc="91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High School: ________________________________________</a:t>
            </a:r>
          </a:p>
          <a:p>
            <a:pPr algn="l">
              <a:lnSpc>
                <a:spcPts val="2334"/>
              </a:lnSpc>
            </a:pPr>
            <a:r>
              <a:rPr lang="en-US" sz="1867" spc="91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Alarm System: ______________________________________</a:t>
            </a:r>
          </a:p>
          <a:p>
            <a:pPr algn="l">
              <a:lnSpc>
                <a:spcPts val="2334"/>
              </a:lnSpc>
            </a:pPr>
            <a:endParaRPr lang="en-US" sz="1867" spc="91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algn="l">
              <a:lnSpc>
                <a:spcPts val="2334"/>
              </a:lnSpc>
            </a:pPr>
            <a:r>
              <a:rPr lang="en-US" sz="1867" spc="91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Extra Notes: 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algn="l">
              <a:lnSpc>
                <a:spcPts val="2334"/>
              </a:lnSpc>
            </a:pPr>
            <a:endParaRPr lang="en-US" sz="1867" spc="91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73917" y="8774392"/>
            <a:ext cx="87085" cy="87085"/>
            <a:chOff x="0" y="0"/>
            <a:chExt cx="1913890" cy="19138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1254130" y="8774392"/>
            <a:ext cx="87085" cy="87085"/>
            <a:chOff x="0" y="0"/>
            <a:chExt cx="1913890" cy="191389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6" name="Group 6"/>
          <p:cNvGrpSpPr/>
          <p:nvPr/>
        </p:nvGrpSpPr>
        <p:grpSpPr>
          <a:xfrm>
            <a:off x="1674451" y="8774392"/>
            <a:ext cx="87085" cy="87085"/>
            <a:chOff x="0" y="0"/>
            <a:chExt cx="1913890" cy="191389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CFCFCF"/>
            </a:solidFill>
          </p:spPr>
        </p:sp>
      </p:grpSp>
      <p:grpSp>
        <p:nvGrpSpPr>
          <p:cNvPr id="8" name="Group 8"/>
          <p:cNvGrpSpPr/>
          <p:nvPr/>
        </p:nvGrpSpPr>
        <p:grpSpPr>
          <a:xfrm>
            <a:off x="1114024" y="8774392"/>
            <a:ext cx="87085" cy="87085"/>
            <a:chOff x="0" y="0"/>
            <a:chExt cx="1913890" cy="191389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534344" y="8774392"/>
            <a:ext cx="87085" cy="87085"/>
            <a:chOff x="0" y="0"/>
            <a:chExt cx="1913890" cy="191389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CFCFCF"/>
            </a:solidFill>
          </p:spPr>
        </p:sp>
      </p:grpSp>
      <p:grpSp>
        <p:nvGrpSpPr>
          <p:cNvPr id="12" name="Group 12"/>
          <p:cNvGrpSpPr/>
          <p:nvPr/>
        </p:nvGrpSpPr>
        <p:grpSpPr>
          <a:xfrm>
            <a:off x="1394237" y="8774392"/>
            <a:ext cx="87085" cy="87085"/>
            <a:chOff x="0" y="0"/>
            <a:chExt cx="1913890" cy="191389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14" name="Group 14"/>
          <p:cNvGrpSpPr/>
          <p:nvPr/>
        </p:nvGrpSpPr>
        <p:grpSpPr>
          <a:xfrm>
            <a:off x="1814557" y="8774392"/>
            <a:ext cx="87085" cy="87085"/>
            <a:chOff x="0" y="0"/>
            <a:chExt cx="1913890" cy="191389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CFCFCF"/>
            </a:solidFill>
          </p:spPr>
        </p:sp>
      </p:grpSp>
      <p:grpSp>
        <p:nvGrpSpPr>
          <p:cNvPr id="16" name="Group 16"/>
          <p:cNvGrpSpPr/>
          <p:nvPr/>
        </p:nvGrpSpPr>
        <p:grpSpPr>
          <a:xfrm>
            <a:off x="760577" y="8244583"/>
            <a:ext cx="87085" cy="87085"/>
            <a:chOff x="0" y="0"/>
            <a:chExt cx="1913890" cy="191389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18" name="Group 18"/>
          <p:cNvGrpSpPr/>
          <p:nvPr/>
        </p:nvGrpSpPr>
        <p:grpSpPr>
          <a:xfrm>
            <a:off x="968794" y="8163681"/>
            <a:ext cx="87085" cy="87085"/>
            <a:chOff x="0" y="0"/>
            <a:chExt cx="1913890" cy="191389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20" name="Group 20"/>
          <p:cNvGrpSpPr/>
          <p:nvPr/>
        </p:nvGrpSpPr>
        <p:grpSpPr>
          <a:xfrm>
            <a:off x="968794" y="9367506"/>
            <a:ext cx="87085" cy="87085"/>
            <a:chOff x="0" y="0"/>
            <a:chExt cx="1913890" cy="1913890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22" name="Group 22"/>
          <p:cNvGrpSpPr/>
          <p:nvPr/>
        </p:nvGrpSpPr>
        <p:grpSpPr>
          <a:xfrm>
            <a:off x="1040791" y="8244583"/>
            <a:ext cx="87085" cy="87085"/>
            <a:chOff x="0" y="0"/>
            <a:chExt cx="1913890" cy="191389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24" name="Group 24"/>
          <p:cNvGrpSpPr/>
          <p:nvPr/>
        </p:nvGrpSpPr>
        <p:grpSpPr>
          <a:xfrm>
            <a:off x="1249008" y="8163681"/>
            <a:ext cx="87085" cy="87085"/>
            <a:chOff x="0" y="0"/>
            <a:chExt cx="1913890" cy="191389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26" name="Group 26"/>
          <p:cNvGrpSpPr/>
          <p:nvPr/>
        </p:nvGrpSpPr>
        <p:grpSpPr>
          <a:xfrm>
            <a:off x="1249008" y="9367506"/>
            <a:ext cx="87085" cy="87085"/>
            <a:chOff x="0" y="0"/>
            <a:chExt cx="1913890" cy="1913890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28" name="Group 28"/>
          <p:cNvGrpSpPr/>
          <p:nvPr/>
        </p:nvGrpSpPr>
        <p:grpSpPr>
          <a:xfrm>
            <a:off x="1461111" y="8244583"/>
            <a:ext cx="87085" cy="87085"/>
            <a:chOff x="0" y="0"/>
            <a:chExt cx="1913890" cy="191389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CFCFCF"/>
            </a:solidFill>
          </p:spPr>
        </p:sp>
      </p:grpSp>
      <p:grpSp>
        <p:nvGrpSpPr>
          <p:cNvPr id="30" name="Group 30"/>
          <p:cNvGrpSpPr/>
          <p:nvPr/>
        </p:nvGrpSpPr>
        <p:grpSpPr>
          <a:xfrm>
            <a:off x="1669328" y="8163681"/>
            <a:ext cx="87085" cy="87085"/>
            <a:chOff x="0" y="0"/>
            <a:chExt cx="1913890" cy="1913890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CFCFCF"/>
            </a:solidFill>
          </p:spPr>
        </p:sp>
      </p:grpSp>
      <p:grpSp>
        <p:nvGrpSpPr>
          <p:cNvPr id="32" name="Group 32"/>
          <p:cNvGrpSpPr/>
          <p:nvPr/>
        </p:nvGrpSpPr>
        <p:grpSpPr>
          <a:xfrm>
            <a:off x="1669328" y="9367506"/>
            <a:ext cx="87085" cy="87085"/>
            <a:chOff x="0" y="0"/>
            <a:chExt cx="1913890" cy="191389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CFCFCF"/>
            </a:solidFill>
          </p:spPr>
        </p:sp>
      </p:grpSp>
      <p:grpSp>
        <p:nvGrpSpPr>
          <p:cNvPr id="34" name="Group 34"/>
          <p:cNvGrpSpPr/>
          <p:nvPr/>
        </p:nvGrpSpPr>
        <p:grpSpPr>
          <a:xfrm>
            <a:off x="900684" y="8244583"/>
            <a:ext cx="87085" cy="87085"/>
            <a:chOff x="0" y="0"/>
            <a:chExt cx="1913890" cy="1913890"/>
          </a:xfrm>
        </p:grpSpPr>
        <p:sp>
          <p:nvSpPr>
            <p:cNvPr id="35" name="Freeform 35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36" name="Group 36"/>
          <p:cNvGrpSpPr/>
          <p:nvPr/>
        </p:nvGrpSpPr>
        <p:grpSpPr>
          <a:xfrm>
            <a:off x="1108901" y="8163681"/>
            <a:ext cx="87085" cy="87085"/>
            <a:chOff x="0" y="0"/>
            <a:chExt cx="1913890" cy="1913890"/>
          </a:xfrm>
        </p:grpSpPr>
        <p:sp>
          <p:nvSpPr>
            <p:cNvPr id="37" name="Freeform 37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38" name="Group 38"/>
          <p:cNvGrpSpPr/>
          <p:nvPr/>
        </p:nvGrpSpPr>
        <p:grpSpPr>
          <a:xfrm>
            <a:off x="1108901" y="9367506"/>
            <a:ext cx="87085" cy="87085"/>
            <a:chOff x="0" y="0"/>
            <a:chExt cx="1913890" cy="1913890"/>
          </a:xfrm>
        </p:grpSpPr>
        <p:sp>
          <p:nvSpPr>
            <p:cNvPr id="39" name="Freeform 39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40" name="Group 40"/>
          <p:cNvGrpSpPr/>
          <p:nvPr/>
        </p:nvGrpSpPr>
        <p:grpSpPr>
          <a:xfrm>
            <a:off x="1321004" y="8244583"/>
            <a:ext cx="87085" cy="87085"/>
            <a:chOff x="0" y="0"/>
            <a:chExt cx="1913890" cy="1913890"/>
          </a:xfrm>
        </p:grpSpPr>
        <p:sp>
          <p:nvSpPr>
            <p:cNvPr id="41" name="Freeform 41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CFCFCF"/>
            </a:solidFill>
          </p:spPr>
        </p:sp>
      </p:grpSp>
      <p:grpSp>
        <p:nvGrpSpPr>
          <p:cNvPr id="42" name="Group 42"/>
          <p:cNvGrpSpPr/>
          <p:nvPr/>
        </p:nvGrpSpPr>
        <p:grpSpPr>
          <a:xfrm>
            <a:off x="1529221" y="8163681"/>
            <a:ext cx="87085" cy="87085"/>
            <a:chOff x="0" y="0"/>
            <a:chExt cx="1913890" cy="1913890"/>
          </a:xfrm>
        </p:grpSpPr>
        <p:sp>
          <p:nvSpPr>
            <p:cNvPr id="43" name="Freeform 43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44" name="Group 44"/>
          <p:cNvGrpSpPr/>
          <p:nvPr/>
        </p:nvGrpSpPr>
        <p:grpSpPr>
          <a:xfrm>
            <a:off x="1529221" y="9367506"/>
            <a:ext cx="87085" cy="87085"/>
            <a:chOff x="0" y="0"/>
            <a:chExt cx="1913890" cy="1913890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46" name="Group 46"/>
          <p:cNvGrpSpPr/>
          <p:nvPr/>
        </p:nvGrpSpPr>
        <p:grpSpPr>
          <a:xfrm>
            <a:off x="1180897" y="8244583"/>
            <a:ext cx="87085" cy="87085"/>
            <a:chOff x="0" y="0"/>
            <a:chExt cx="1913890" cy="1913890"/>
          </a:xfrm>
        </p:grpSpPr>
        <p:sp>
          <p:nvSpPr>
            <p:cNvPr id="47" name="Freeform 47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48" name="Group 48"/>
          <p:cNvGrpSpPr/>
          <p:nvPr/>
        </p:nvGrpSpPr>
        <p:grpSpPr>
          <a:xfrm>
            <a:off x="1389114" y="8163681"/>
            <a:ext cx="87085" cy="87085"/>
            <a:chOff x="0" y="0"/>
            <a:chExt cx="1913890" cy="1913890"/>
          </a:xfrm>
        </p:grpSpPr>
        <p:sp>
          <p:nvSpPr>
            <p:cNvPr id="49" name="Freeform 49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50" name="Group 50"/>
          <p:cNvGrpSpPr/>
          <p:nvPr/>
        </p:nvGrpSpPr>
        <p:grpSpPr>
          <a:xfrm>
            <a:off x="1389114" y="9367506"/>
            <a:ext cx="87085" cy="87085"/>
            <a:chOff x="0" y="0"/>
            <a:chExt cx="1913890" cy="1913890"/>
          </a:xfrm>
        </p:grpSpPr>
        <p:sp>
          <p:nvSpPr>
            <p:cNvPr id="51" name="Freeform 51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737373"/>
            </a:solidFill>
          </p:spPr>
        </p:sp>
      </p:grpSp>
      <p:grpSp>
        <p:nvGrpSpPr>
          <p:cNvPr id="52" name="Group 52"/>
          <p:cNvGrpSpPr/>
          <p:nvPr/>
        </p:nvGrpSpPr>
        <p:grpSpPr>
          <a:xfrm>
            <a:off x="1601218" y="8244583"/>
            <a:ext cx="87085" cy="87085"/>
            <a:chOff x="0" y="0"/>
            <a:chExt cx="1913890" cy="1913890"/>
          </a:xfrm>
        </p:grpSpPr>
        <p:sp>
          <p:nvSpPr>
            <p:cNvPr id="53" name="Freeform 53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CFCFCF"/>
            </a:solidFill>
          </p:spPr>
        </p:sp>
      </p:grpSp>
      <p:grpSp>
        <p:nvGrpSpPr>
          <p:cNvPr id="54" name="Group 54"/>
          <p:cNvGrpSpPr/>
          <p:nvPr/>
        </p:nvGrpSpPr>
        <p:grpSpPr>
          <a:xfrm>
            <a:off x="1809435" y="8163681"/>
            <a:ext cx="87085" cy="87085"/>
            <a:chOff x="0" y="0"/>
            <a:chExt cx="1913890" cy="1913890"/>
          </a:xfrm>
        </p:grpSpPr>
        <p:sp>
          <p:nvSpPr>
            <p:cNvPr id="55" name="Freeform 55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CFCFCF"/>
            </a:solidFill>
          </p:spPr>
        </p:sp>
      </p:grpSp>
      <p:grpSp>
        <p:nvGrpSpPr>
          <p:cNvPr id="56" name="Group 56"/>
          <p:cNvGrpSpPr/>
          <p:nvPr/>
        </p:nvGrpSpPr>
        <p:grpSpPr>
          <a:xfrm>
            <a:off x="1809435" y="9367506"/>
            <a:ext cx="87085" cy="87085"/>
            <a:chOff x="0" y="0"/>
            <a:chExt cx="1913890" cy="1913890"/>
          </a:xfrm>
        </p:grpSpPr>
        <p:sp>
          <p:nvSpPr>
            <p:cNvPr id="57" name="Freeform 57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CFCFCF"/>
            </a:solidFill>
          </p:spPr>
        </p:sp>
      </p:grpSp>
      <p:sp>
        <p:nvSpPr>
          <p:cNvPr id="58" name="Freeform 58"/>
          <p:cNvSpPr/>
          <p:nvPr/>
        </p:nvSpPr>
        <p:spPr>
          <a:xfrm>
            <a:off x="770465" y="6782087"/>
            <a:ext cx="114004" cy="171006"/>
          </a:xfrm>
          <a:custGeom>
            <a:avLst/>
            <a:gdLst/>
            <a:ahLst/>
            <a:cxnLst/>
            <a:rect l="l" t="t" r="r" b="b"/>
            <a:pathLst>
              <a:path w="114004" h="171006">
                <a:moveTo>
                  <a:pt x="0" y="0"/>
                </a:moveTo>
                <a:lnTo>
                  <a:pt x="114004" y="0"/>
                </a:lnTo>
                <a:lnTo>
                  <a:pt x="114004" y="171006"/>
                </a:lnTo>
                <a:lnTo>
                  <a:pt x="0" y="1710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9" name="Freeform 59"/>
          <p:cNvSpPr/>
          <p:nvPr/>
        </p:nvSpPr>
        <p:spPr>
          <a:xfrm>
            <a:off x="739304" y="7334236"/>
            <a:ext cx="165547" cy="165547"/>
          </a:xfrm>
          <a:custGeom>
            <a:avLst/>
            <a:gdLst/>
            <a:ahLst/>
            <a:cxnLst/>
            <a:rect l="l" t="t" r="r" b="b"/>
            <a:pathLst>
              <a:path w="165547" h="165547">
                <a:moveTo>
                  <a:pt x="0" y="0"/>
                </a:moveTo>
                <a:lnTo>
                  <a:pt x="165547" y="0"/>
                </a:lnTo>
                <a:lnTo>
                  <a:pt x="165547" y="165547"/>
                </a:lnTo>
                <a:lnTo>
                  <a:pt x="0" y="16554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grpSp>
        <p:nvGrpSpPr>
          <p:cNvPr id="60" name="Group 60"/>
          <p:cNvGrpSpPr/>
          <p:nvPr/>
        </p:nvGrpSpPr>
        <p:grpSpPr>
          <a:xfrm>
            <a:off x="449642" y="777240"/>
            <a:ext cx="6873116" cy="10604325"/>
            <a:chOff x="0" y="0"/>
            <a:chExt cx="3077179" cy="4747688"/>
          </a:xfrm>
        </p:grpSpPr>
        <p:sp>
          <p:nvSpPr>
            <p:cNvPr id="61" name="Freeform 61"/>
            <p:cNvSpPr/>
            <p:nvPr/>
          </p:nvSpPr>
          <p:spPr>
            <a:xfrm>
              <a:off x="0" y="0"/>
              <a:ext cx="3077179" cy="4747688"/>
            </a:xfrm>
            <a:custGeom>
              <a:avLst/>
              <a:gdLst/>
              <a:ahLst/>
              <a:cxnLst/>
              <a:rect l="l" t="t" r="r" b="b"/>
              <a:pathLst>
                <a:path w="3077179" h="4747688">
                  <a:moveTo>
                    <a:pt x="0" y="0"/>
                  </a:moveTo>
                  <a:lnTo>
                    <a:pt x="3077179" y="0"/>
                  </a:lnTo>
                  <a:lnTo>
                    <a:pt x="3077179" y="4747688"/>
                  </a:lnTo>
                  <a:lnTo>
                    <a:pt x="0" y="4747688"/>
                  </a:lnTo>
                  <a:close/>
                </a:path>
              </a:pathLst>
            </a:custGeom>
            <a:solidFill>
              <a:srgbClr val="263520"/>
            </a:solidFill>
          </p:spPr>
        </p:sp>
      </p:grpSp>
      <p:sp>
        <p:nvSpPr>
          <p:cNvPr id="62" name="Freeform 62"/>
          <p:cNvSpPr/>
          <p:nvPr/>
        </p:nvSpPr>
        <p:spPr>
          <a:xfrm>
            <a:off x="2635541" y="6945439"/>
            <a:ext cx="176414" cy="176414"/>
          </a:xfrm>
          <a:custGeom>
            <a:avLst/>
            <a:gdLst/>
            <a:ahLst/>
            <a:cxnLst/>
            <a:rect l="l" t="t" r="r" b="b"/>
            <a:pathLst>
              <a:path w="176414" h="176414">
                <a:moveTo>
                  <a:pt x="0" y="0"/>
                </a:moveTo>
                <a:lnTo>
                  <a:pt x="176415" y="0"/>
                </a:lnTo>
                <a:lnTo>
                  <a:pt x="176415" y="176415"/>
                </a:lnTo>
                <a:lnTo>
                  <a:pt x="0" y="17641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3" name="Freeform 63"/>
          <p:cNvSpPr/>
          <p:nvPr/>
        </p:nvSpPr>
        <p:spPr>
          <a:xfrm>
            <a:off x="2635541" y="6589645"/>
            <a:ext cx="161935" cy="161935"/>
          </a:xfrm>
          <a:custGeom>
            <a:avLst/>
            <a:gdLst/>
            <a:ahLst/>
            <a:cxnLst/>
            <a:rect l="l" t="t" r="r" b="b"/>
            <a:pathLst>
              <a:path w="161935" h="161935">
                <a:moveTo>
                  <a:pt x="0" y="0"/>
                </a:moveTo>
                <a:lnTo>
                  <a:pt x="161936" y="0"/>
                </a:lnTo>
                <a:lnTo>
                  <a:pt x="161936" y="161935"/>
                </a:lnTo>
                <a:lnTo>
                  <a:pt x="0" y="16193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64" name="Freeform 64"/>
          <p:cNvSpPr/>
          <p:nvPr/>
        </p:nvSpPr>
        <p:spPr>
          <a:xfrm>
            <a:off x="2635541" y="7312354"/>
            <a:ext cx="146544" cy="149120"/>
          </a:xfrm>
          <a:custGeom>
            <a:avLst/>
            <a:gdLst/>
            <a:ahLst/>
            <a:cxnLst/>
            <a:rect l="l" t="t" r="r" b="b"/>
            <a:pathLst>
              <a:path w="146544" h="149120">
                <a:moveTo>
                  <a:pt x="0" y="0"/>
                </a:moveTo>
                <a:lnTo>
                  <a:pt x="146545" y="0"/>
                </a:lnTo>
                <a:lnTo>
                  <a:pt x="146545" y="149120"/>
                </a:lnTo>
                <a:lnTo>
                  <a:pt x="0" y="14912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  <p:grpSp>
        <p:nvGrpSpPr>
          <p:cNvPr id="65" name="Group 65"/>
          <p:cNvGrpSpPr/>
          <p:nvPr/>
        </p:nvGrpSpPr>
        <p:grpSpPr>
          <a:xfrm>
            <a:off x="178394" y="194882"/>
            <a:ext cx="3017914" cy="5193401"/>
            <a:chOff x="0" y="0"/>
            <a:chExt cx="2230674" cy="3838672"/>
          </a:xfrm>
        </p:grpSpPr>
        <p:sp>
          <p:nvSpPr>
            <p:cNvPr id="66" name="Freeform 66"/>
            <p:cNvSpPr/>
            <p:nvPr/>
          </p:nvSpPr>
          <p:spPr>
            <a:xfrm>
              <a:off x="0" y="0"/>
              <a:ext cx="2230674" cy="3838672"/>
            </a:xfrm>
            <a:custGeom>
              <a:avLst/>
              <a:gdLst/>
              <a:ahLst/>
              <a:cxnLst/>
              <a:rect l="l" t="t" r="r" b="b"/>
              <a:pathLst>
                <a:path w="2230674" h="3838672">
                  <a:moveTo>
                    <a:pt x="0" y="0"/>
                  </a:moveTo>
                  <a:lnTo>
                    <a:pt x="2230674" y="0"/>
                  </a:lnTo>
                  <a:lnTo>
                    <a:pt x="2230674" y="3838672"/>
                  </a:lnTo>
                  <a:lnTo>
                    <a:pt x="0" y="3838672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id="67" name="TextBox 67"/>
          <p:cNvSpPr txBox="1"/>
          <p:nvPr/>
        </p:nvSpPr>
        <p:spPr>
          <a:xfrm>
            <a:off x="221251" y="4640570"/>
            <a:ext cx="3360783" cy="8241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98"/>
              </a:lnSpc>
            </a:pPr>
            <a:r>
              <a:rPr lang="en-US" sz="3198" b="1">
                <a:solidFill>
                  <a:srgbClr val="263520"/>
                </a:solidFill>
                <a:latin typeface="DM Sans Bold"/>
                <a:ea typeface="DM Sans Bold"/>
                <a:cs typeface="DM Sans Bold"/>
                <a:sym typeface="DM Sans Bold"/>
              </a:rPr>
              <a:t>Chastity Weichselbaum</a:t>
            </a:r>
          </a:p>
        </p:txBody>
      </p:sp>
      <p:grpSp>
        <p:nvGrpSpPr>
          <p:cNvPr id="68" name="Group 68"/>
          <p:cNvGrpSpPr/>
          <p:nvPr/>
        </p:nvGrpSpPr>
        <p:grpSpPr>
          <a:xfrm>
            <a:off x="283975" y="291116"/>
            <a:ext cx="2828499" cy="4369568"/>
            <a:chOff x="0" y="0"/>
            <a:chExt cx="3771332" cy="5826090"/>
          </a:xfrm>
        </p:grpSpPr>
        <p:pic>
          <p:nvPicPr>
            <p:cNvPr id="69" name="Picture 69"/>
            <p:cNvPicPr>
              <a:picLocks noChangeAspect="1"/>
            </p:cNvPicPr>
            <p:nvPr/>
          </p:nvPicPr>
          <p:blipFill>
            <a:blip r:embed="rId12"/>
            <a:srcRect t="14307" b="14307"/>
            <a:stretch>
              <a:fillRect/>
            </a:stretch>
          </p:blipFill>
          <p:spPr>
            <a:xfrm>
              <a:off x="0" y="0"/>
              <a:ext cx="3771332" cy="5826090"/>
            </a:xfrm>
            <a:prstGeom prst="rect">
              <a:avLst/>
            </a:prstGeom>
          </p:spPr>
        </p:pic>
      </p:grpSp>
      <p:sp>
        <p:nvSpPr>
          <p:cNvPr id="71" name="TextBox 71"/>
          <p:cNvSpPr txBox="1"/>
          <p:nvPr/>
        </p:nvSpPr>
        <p:spPr>
          <a:xfrm>
            <a:off x="3902128" y="1281995"/>
            <a:ext cx="3870272" cy="295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57"/>
              </a:lnSpc>
            </a:pPr>
            <a:r>
              <a:rPr lang="en-US" sz="1881" b="1" spc="536">
                <a:solidFill>
                  <a:srgbClr val="FFFFFF"/>
                </a:solidFill>
                <a:latin typeface="Black Mango Bold"/>
                <a:ea typeface="Black Mango Bold"/>
                <a:cs typeface="Black Mango Bold"/>
                <a:sym typeface="Black Mango Bold"/>
              </a:rPr>
              <a:t>HELLO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925274" y="5463957"/>
            <a:ext cx="2187200" cy="1766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09"/>
              </a:lnSpc>
            </a:pPr>
            <a:r>
              <a:rPr lang="en-US" sz="1077" spc="396" dirty="0" smtClean="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Broker Owner</a:t>
            </a:r>
            <a:endParaRPr lang="en-US" sz="1077" spc="396" dirty="0">
              <a:solidFill>
                <a:srgbClr val="FFFFFF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73" name="TextBox 73"/>
          <p:cNvSpPr txBox="1"/>
          <p:nvPr/>
        </p:nvSpPr>
        <p:spPr>
          <a:xfrm>
            <a:off x="3902128" y="1659120"/>
            <a:ext cx="2774623" cy="1901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920"/>
              </a:lnSpc>
            </a:pPr>
            <a:r>
              <a:rPr lang="en-US" sz="1200" spc="6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I am Chastity and I am here to help you in finding your dream home! </a:t>
            </a:r>
          </a:p>
          <a:p>
            <a:pPr algn="just">
              <a:lnSpc>
                <a:spcPts val="1920"/>
              </a:lnSpc>
            </a:pPr>
            <a:endParaRPr lang="en-US" sz="1200" spc="60">
              <a:solidFill>
                <a:srgbClr val="FFFFFF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algn="just">
              <a:lnSpc>
                <a:spcPts val="1920"/>
              </a:lnSpc>
            </a:pPr>
            <a:r>
              <a:rPr lang="en-US" sz="1200" spc="6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From helping to locate the property, identify key factors in pricing and offer, negotiations and more. Trust me to help you get the best deal!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2797477" y="6051220"/>
            <a:ext cx="2177446" cy="251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966"/>
              </a:lnSpc>
              <a:spcBef>
                <a:spcPct val="0"/>
              </a:spcBef>
            </a:pPr>
            <a:r>
              <a:rPr lang="en-US" sz="1787" b="1" u="none" spc="287">
                <a:solidFill>
                  <a:srgbClr val="FFFFFF"/>
                </a:solidFill>
                <a:latin typeface="Black Mango Bold"/>
                <a:ea typeface="Black Mango Bold"/>
                <a:cs typeface="Black Mango Bold"/>
                <a:sym typeface="Black Mango Bold"/>
              </a:rPr>
              <a:t>CONTACT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2933402" y="6570595"/>
            <a:ext cx="1905596" cy="1801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491"/>
              </a:lnSpc>
              <a:spcBef>
                <a:spcPct val="0"/>
              </a:spcBef>
            </a:pPr>
            <a:r>
              <a:rPr lang="en-US" sz="1065" spc="4">
                <a:solidFill>
                  <a:srgbClr val="FFFFFF"/>
                </a:solidFill>
                <a:latin typeface="Barlow Light Bold"/>
                <a:ea typeface="Barlow Light Bold"/>
                <a:cs typeface="Barlow Light Bold"/>
                <a:sym typeface="Barlow Light Bold"/>
              </a:rPr>
              <a:t>918.990.2051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2933402" y="7315186"/>
            <a:ext cx="2356038" cy="1801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491"/>
              </a:lnSpc>
              <a:spcBef>
                <a:spcPct val="0"/>
              </a:spcBef>
            </a:pPr>
            <a:r>
              <a:rPr lang="en-US" sz="1065" spc="4">
                <a:solidFill>
                  <a:srgbClr val="FFFFFF"/>
                </a:solidFill>
                <a:latin typeface="Barlow Light Bold"/>
                <a:ea typeface="Barlow Light Bold"/>
                <a:cs typeface="Barlow Light Bold"/>
                <a:sym typeface="Barlow Light Bold"/>
              </a:rPr>
              <a:t>chastity.yourtulsahomesearch.com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2933402" y="6934043"/>
            <a:ext cx="1905596" cy="1801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491"/>
              </a:lnSpc>
              <a:spcBef>
                <a:spcPct val="0"/>
              </a:spcBef>
            </a:pPr>
            <a:r>
              <a:rPr lang="en-US" sz="1065" spc="4">
                <a:solidFill>
                  <a:srgbClr val="FFFFFF"/>
                </a:solidFill>
                <a:latin typeface="Barlow Light Bold"/>
                <a:ea typeface="Barlow Light Bold"/>
                <a:cs typeface="Barlow Light Bold"/>
                <a:sym typeface="Barlow Light Bold"/>
              </a:rPr>
              <a:t>cwrealty918@gmail.com</a:t>
            </a:r>
          </a:p>
        </p:txBody>
      </p:sp>
      <p:pic>
        <p:nvPicPr>
          <p:cNvPr id="78" name="Picture 7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314" y="7107782"/>
            <a:ext cx="3545653" cy="354565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432</Words>
  <Application>Microsoft Macintosh PowerPoint</Application>
  <PresentationFormat>Custom</PresentationFormat>
  <Paragraphs>74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23" baseType="lpstr">
      <vt:lpstr>Open Sans Light</vt:lpstr>
      <vt:lpstr>Breathing</vt:lpstr>
      <vt:lpstr>Calibri</vt:lpstr>
      <vt:lpstr>Black Mango Bold</vt:lpstr>
      <vt:lpstr>Arial</vt:lpstr>
      <vt:lpstr>Signature</vt:lpstr>
      <vt:lpstr>Montserrat</vt:lpstr>
      <vt:lpstr>Bodoni FLF</vt:lpstr>
      <vt:lpstr>Questrial</vt:lpstr>
      <vt:lpstr>Barlow Light Bold</vt:lpstr>
      <vt:lpstr>Open Sans Light Bold</vt:lpstr>
      <vt:lpstr>DM Sans Bold</vt:lpstr>
      <vt:lpstr>Lato</vt:lpstr>
      <vt:lpstr>Black Mango</vt:lpstr>
      <vt:lpstr>DM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Chastity Buyers Guide</dc:title>
  <cp:lastModifiedBy>Chastity McCarthy</cp:lastModifiedBy>
  <cp:revision>2</cp:revision>
  <dcterms:created xsi:type="dcterms:W3CDTF">2006-08-16T00:00:00Z</dcterms:created>
  <dcterms:modified xsi:type="dcterms:W3CDTF">2025-11-25T02:22:55Z</dcterms:modified>
  <dc:identifier>DAFy15sX9X8</dc:identifier>
</cp:coreProperties>
</file>