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026C9-7C04-4E44-AA49-A948AB1F09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of </a:t>
            </a:r>
            <a:br>
              <a:rPr lang="en-US" dirty="0"/>
            </a:br>
            <a:r>
              <a:rPr lang="en-US" dirty="0"/>
              <a:t>Bread Making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2B90E4-A66E-4A12-9EC5-FD4752AD79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 is for making beautiful bread.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293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095D9-33EF-47E4-A2F6-7DB147A18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Types of Yeast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7E3C5-84B9-4339-B78A-84D58226BA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/>
              <a:t>			</a:t>
            </a:r>
          </a:p>
          <a:p>
            <a:r>
              <a:rPr lang="en-US" sz="12800" dirty="0"/>
              <a:t>Active Dry</a:t>
            </a:r>
          </a:p>
          <a:p>
            <a:r>
              <a:rPr lang="en-US" sz="12800" dirty="0"/>
              <a:t>Instant</a:t>
            </a:r>
          </a:p>
          <a:p>
            <a:r>
              <a:rPr lang="en-US" sz="12800" dirty="0"/>
              <a:t>Fresh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DCE269-49A4-4AB1-AAA4-AB59A4A19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 flipV="1">
            <a:off x="6135625" y="5870447"/>
            <a:ext cx="45719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93D2C9-F4DF-4C16-BC6C-07AD74762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504" y="2817016"/>
            <a:ext cx="2471625" cy="184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12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00AEA-B036-4A48-BBD9-F12B4B40A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140D6-9306-4790-8908-15DC92EF6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 Water temperature can be manipulated in order to obtain correct dough temperature or desired dough temperature (DDT)</a:t>
            </a:r>
          </a:p>
          <a:p>
            <a:r>
              <a:rPr lang="en-US" dirty="0"/>
              <a:t> By manipulating water temperature being added to a dough recipe we are able to achieve optimal temperature in our final dough even after mixing friction has occurred.</a:t>
            </a:r>
          </a:p>
          <a:p>
            <a:r>
              <a:rPr lang="en-US" dirty="0"/>
              <a:t>EX 1: cool water in recipe with ice</a:t>
            </a:r>
          </a:p>
          <a:p>
            <a:r>
              <a:rPr lang="en-US" dirty="0"/>
              <a:t>EX 2: warm water in recipe using microwave</a:t>
            </a:r>
          </a:p>
          <a:p>
            <a:r>
              <a:rPr lang="en-US" dirty="0"/>
              <a:t>Water is responsible for consistency of bread dough </a:t>
            </a:r>
          </a:p>
          <a:p>
            <a:r>
              <a:rPr lang="en-US" dirty="0" err="1"/>
              <a:t>ie</a:t>
            </a:r>
            <a:r>
              <a:rPr lang="en-US" dirty="0"/>
              <a:t>. more water = softer, loose dough (ciabatta bread)</a:t>
            </a:r>
          </a:p>
          <a:p>
            <a:r>
              <a:rPr lang="en-US" dirty="0"/>
              <a:t>less water = firmer dough (French bread)</a:t>
            </a:r>
          </a:p>
          <a:p>
            <a:r>
              <a:rPr lang="en-US" dirty="0"/>
              <a:t> Hard water best due to higher acidity than soft water</a:t>
            </a:r>
          </a:p>
          <a:p>
            <a:r>
              <a:rPr lang="en-US" dirty="0"/>
              <a:t> Non-chlorinated water preferred in sourdough or </a:t>
            </a:r>
            <a:r>
              <a:rPr lang="en-US" dirty="0" err="1"/>
              <a:t>levain</a:t>
            </a:r>
            <a:r>
              <a:rPr lang="en-US" dirty="0"/>
              <a:t> culture since chlorine can inhibit developing microorganisms</a:t>
            </a:r>
          </a:p>
        </p:txBody>
      </p:sp>
    </p:spTree>
    <p:extLst>
      <p:ext uri="{BB962C8B-B14F-4D97-AF65-F5344CB8AC3E}">
        <p14:creationId xmlns:p14="http://schemas.microsoft.com/office/powerpoint/2010/main" val="234082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C2616-CF38-4A83-8A4F-FC2FC577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20493-3ED9-476B-97C3-8AC844458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Without salt in bread dough it would be flavorless, sticky, and difficult to work-up.</a:t>
            </a:r>
          </a:p>
          <a:p>
            <a:r>
              <a:rPr lang="en-US" dirty="0"/>
              <a:t>Salt is hygroscopic (attracts moisture)</a:t>
            </a:r>
          </a:p>
          <a:p>
            <a:r>
              <a:rPr lang="en-US" dirty="0"/>
              <a:t>Enhances flavor</a:t>
            </a:r>
          </a:p>
          <a:p>
            <a:r>
              <a:rPr lang="en-US" dirty="0"/>
              <a:t>Tightens gluten structure, which strengthens gluten</a:t>
            </a:r>
          </a:p>
          <a:p>
            <a:r>
              <a:rPr lang="en-US" dirty="0"/>
              <a:t>Slows yeast fermentation</a:t>
            </a:r>
          </a:p>
          <a:p>
            <a:r>
              <a:rPr lang="en-US" dirty="0"/>
              <a:t>Slows sugar consumption</a:t>
            </a:r>
          </a:p>
          <a:p>
            <a:r>
              <a:rPr lang="en-US" dirty="0"/>
              <a:t>Delays dough oxidation</a:t>
            </a:r>
          </a:p>
          <a:p>
            <a:r>
              <a:rPr lang="en-US" dirty="0"/>
              <a:t>Best to add at beginning of mixing to preserve carotenoids which add flavor and aroma to bread</a:t>
            </a:r>
          </a:p>
        </p:txBody>
      </p:sp>
    </p:spTree>
    <p:extLst>
      <p:ext uri="{BB962C8B-B14F-4D97-AF65-F5344CB8AC3E}">
        <p14:creationId xmlns:p14="http://schemas.microsoft.com/office/powerpoint/2010/main" val="3871309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6F055-0C8E-4ED7-9365-F9FA6F5C9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6C34B-16F3-458F-8E74-03FC8DD57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Impart flavor due to richness in yolk</a:t>
            </a:r>
          </a:p>
          <a:p>
            <a:r>
              <a:rPr lang="en-US" dirty="0"/>
              <a:t>Impart color</a:t>
            </a:r>
          </a:p>
          <a:p>
            <a:r>
              <a:rPr lang="en-US" dirty="0"/>
              <a:t>Increase nutritional value (protein, calcium, iron, potassium)</a:t>
            </a:r>
          </a:p>
          <a:p>
            <a:r>
              <a:rPr lang="en-US" dirty="0"/>
              <a:t>Gives even texture and grain to final product due to coagulating property of eggs</a:t>
            </a:r>
          </a:p>
        </p:txBody>
      </p:sp>
    </p:spTree>
    <p:extLst>
      <p:ext uri="{BB962C8B-B14F-4D97-AF65-F5344CB8AC3E}">
        <p14:creationId xmlns:p14="http://schemas.microsoft.com/office/powerpoint/2010/main" val="903262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742F9-B37E-4B56-805E-E12242FCF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3CE03-7C37-4366-9F09-168775EBF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Sugar is hygroscopic (attracts moisture)</a:t>
            </a:r>
          </a:p>
          <a:p>
            <a:r>
              <a:rPr lang="en-US" dirty="0"/>
              <a:t>Adds sweetness</a:t>
            </a:r>
          </a:p>
          <a:p>
            <a:r>
              <a:rPr lang="en-US" dirty="0"/>
              <a:t>Adds extra color to the finished loaf</a:t>
            </a:r>
          </a:p>
          <a:p>
            <a:r>
              <a:rPr lang="en-US" dirty="0"/>
              <a:t>Slows yeast fermentation because it absorbs extra moisture</a:t>
            </a:r>
          </a:p>
        </p:txBody>
      </p:sp>
    </p:spTree>
    <p:extLst>
      <p:ext uri="{BB962C8B-B14F-4D97-AF65-F5344CB8AC3E}">
        <p14:creationId xmlns:p14="http://schemas.microsoft.com/office/powerpoint/2010/main" val="942082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3C3CF-1830-45AA-9EF8-637D3C5C2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Shortening/Butter (Fats)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B9B0C-FE47-49D8-ADB6-CEA72BEC4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Fats coat gluten strands during mixing, making baked goods more tender</a:t>
            </a:r>
          </a:p>
          <a:p>
            <a:r>
              <a:rPr lang="en-US" dirty="0"/>
              <a:t>Causes close-grained cell structure</a:t>
            </a:r>
          </a:p>
          <a:p>
            <a:r>
              <a:rPr lang="en-US" dirty="0"/>
              <a:t>Increases shelf life</a:t>
            </a:r>
          </a:p>
          <a:p>
            <a:r>
              <a:rPr lang="en-US" dirty="0"/>
              <a:t>Animal fats (butter/lard) add aroma, rich color, delectable mouth feel, and exceptional taste</a:t>
            </a:r>
          </a:p>
          <a:p>
            <a:r>
              <a:rPr lang="en-US" dirty="0"/>
              <a:t>Butter melts at body temperature contributing to mouth feel</a:t>
            </a:r>
          </a:p>
        </p:txBody>
      </p:sp>
    </p:spTree>
    <p:extLst>
      <p:ext uri="{BB962C8B-B14F-4D97-AF65-F5344CB8AC3E}">
        <p14:creationId xmlns:p14="http://schemas.microsoft.com/office/powerpoint/2010/main" val="832366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DA191-9975-4047-9319-C345B79A0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80A87-BD50-49C7-8100-5ACA32D9B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Increases nutritional value such as protein and mineral content</a:t>
            </a:r>
          </a:p>
          <a:p>
            <a:r>
              <a:rPr lang="en-US" dirty="0"/>
              <a:t>Lactose (natural sugar found in milk) caramelizes surface which imparts rich color</a:t>
            </a:r>
          </a:p>
          <a:p>
            <a:r>
              <a:rPr lang="en-US" dirty="0"/>
              <a:t>Lactose also contributes to soft and even grain in bread crumb</a:t>
            </a:r>
          </a:p>
          <a:p>
            <a:r>
              <a:rPr lang="en-US" dirty="0"/>
              <a:t>Dry milk often used due to increased shelf life</a:t>
            </a:r>
          </a:p>
        </p:txBody>
      </p:sp>
    </p:spTree>
    <p:extLst>
      <p:ext uri="{BB962C8B-B14F-4D97-AF65-F5344CB8AC3E}">
        <p14:creationId xmlns:p14="http://schemas.microsoft.com/office/powerpoint/2010/main" val="2894646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174E5-B2A4-4918-9ABB-1CC60B7C7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Maillard Browning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87CFC-87F5-4831-91B8-C61BCA8FA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chemical reaction that requires proteins, sugars, heat, and moisture</a:t>
            </a:r>
          </a:p>
          <a:p>
            <a:r>
              <a:rPr lang="en-US" dirty="0"/>
              <a:t>Contributes to crust browning</a:t>
            </a:r>
          </a:p>
          <a:p>
            <a:r>
              <a:rPr lang="en-US" dirty="0"/>
              <a:t>Occurs when surface dough temperatures are between 212º F and 350º F</a:t>
            </a:r>
          </a:p>
          <a:p>
            <a:r>
              <a:rPr lang="en-US" dirty="0"/>
              <a:t>This also occurs in foods, </a:t>
            </a:r>
            <a:r>
              <a:rPr lang="en-US" dirty="0" err="1"/>
              <a:t>ie</a:t>
            </a:r>
            <a:r>
              <a:rPr lang="en-US" dirty="0"/>
              <a:t>. steaks and veggies, etc.</a:t>
            </a:r>
          </a:p>
        </p:txBody>
      </p:sp>
    </p:spTree>
    <p:extLst>
      <p:ext uri="{BB962C8B-B14F-4D97-AF65-F5344CB8AC3E}">
        <p14:creationId xmlns:p14="http://schemas.microsoft.com/office/powerpoint/2010/main" val="3855523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2CF90-533F-45A8-97BD-F4AFAAB30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D0ADF-F43B-4A10-BF90-9BFEAF8C4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Anything added to that does not affect dough but will enhance flavor</a:t>
            </a:r>
          </a:p>
          <a:p>
            <a:r>
              <a:rPr lang="en-US" dirty="0" err="1"/>
              <a:t>ie</a:t>
            </a:r>
            <a:r>
              <a:rPr lang="en-US" dirty="0"/>
              <a:t>. Nuts, chocolate chips, raisins, apple chips, herbs, etc.</a:t>
            </a:r>
          </a:p>
          <a:p>
            <a:r>
              <a:rPr lang="en-US" dirty="0"/>
              <a:t>Tip: best flavor acquired from roasted nuts</a:t>
            </a:r>
          </a:p>
          <a:p>
            <a:r>
              <a:rPr lang="en-US" dirty="0"/>
              <a:t>Tip: only add herbs on surface of dough 10-15 min before fully baked to avoid burning temperature sensitive herbs</a:t>
            </a:r>
          </a:p>
        </p:txBody>
      </p:sp>
    </p:spTree>
    <p:extLst>
      <p:ext uri="{BB962C8B-B14F-4D97-AF65-F5344CB8AC3E}">
        <p14:creationId xmlns:p14="http://schemas.microsoft.com/office/powerpoint/2010/main" val="404494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DD2F5-4F4F-4A0D-B98E-67BFFF9AF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25E57-E315-4627-B851-2C4BF50D2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Straight – in all at once except salt or yeast a bit later</a:t>
            </a:r>
          </a:p>
          <a:p>
            <a:r>
              <a:rPr lang="en-US" dirty="0"/>
              <a:t>Sponge – flour, yeast, water</a:t>
            </a:r>
          </a:p>
          <a:p>
            <a:pPr marL="0" indent="0">
              <a:buNone/>
            </a:pPr>
            <a:r>
              <a:rPr lang="en-US" dirty="0"/>
              <a:t>- usually used in rich dough since fat and sugar will slow yeast growth (fermentation)</a:t>
            </a:r>
          </a:p>
          <a:p>
            <a:pPr marL="0" indent="0">
              <a:buNone/>
            </a:pPr>
            <a:r>
              <a:rPr lang="en-US" dirty="0"/>
              <a:t>- can also be used with lean dough(s)</a:t>
            </a:r>
          </a:p>
          <a:p>
            <a:r>
              <a:rPr lang="en-US" dirty="0"/>
              <a:t>Modified straight - cream in fats and sugar to get light and fluffy – soft</a:t>
            </a:r>
          </a:p>
          <a:p>
            <a:pPr marL="0" indent="0">
              <a:buNone/>
            </a:pPr>
            <a:r>
              <a:rPr lang="en-US" dirty="0"/>
              <a:t>- Example: challah, rich doughs, some croissants, cinnamon rolls</a:t>
            </a:r>
          </a:p>
        </p:txBody>
      </p:sp>
    </p:spTree>
    <p:extLst>
      <p:ext uri="{BB962C8B-B14F-4D97-AF65-F5344CB8AC3E}">
        <p14:creationId xmlns:p14="http://schemas.microsoft.com/office/powerpoint/2010/main" val="1935508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53A2BB-DB7D-48FA-856F-B5E069DAD6F9}"/>
              </a:ext>
            </a:extLst>
          </p:cNvPr>
          <p:cNvSpPr/>
          <p:nvPr/>
        </p:nvSpPr>
        <p:spPr>
          <a:xfrm>
            <a:off x="950027" y="1213009"/>
            <a:ext cx="1015340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575F6D"/>
                </a:solidFill>
                <a:latin typeface="Century Schoolbook" panose="02040604050505020304" pitchFamily="18" charset="0"/>
              </a:rPr>
              <a:t>T</a:t>
            </a:r>
            <a:r>
              <a:rPr lang="en-US" dirty="0">
                <a:solidFill>
                  <a:srgbClr val="575F6D"/>
                </a:solidFill>
                <a:latin typeface="Century Schoolbook" panose="02040604050505020304" pitchFamily="18" charset="0"/>
              </a:rPr>
              <a:t>HE </a:t>
            </a:r>
            <a:r>
              <a:rPr lang="en-US" sz="2400" dirty="0">
                <a:solidFill>
                  <a:srgbClr val="575F6D"/>
                </a:solidFill>
                <a:latin typeface="Century Schoolbook" panose="02040604050505020304" pitchFamily="18" charset="0"/>
              </a:rPr>
              <a:t>B</a:t>
            </a:r>
            <a:r>
              <a:rPr lang="en-US" dirty="0">
                <a:solidFill>
                  <a:srgbClr val="575F6D"/>
                </a:solidFill>
                <a:latin typeface="Century Schoolbook" panose="02040604050505020304" pitchFamily="18" charset="0"/>
              </a:rPr>
              <a:t>READ </a:t>
            </a:r>
            <a:r>
              <a:rPr lang="en-US" sz="2400" dirty="0">
                <a:solidFill>
                  <a:srgbClr val="575F6D"/>
                </a:solidFill>
                <a:latin typeface="Century Schoolbook" panose="02040604050505020304" pitchFamily="18" charset="0"/>
              </a:rPr>
              <a:t>M</a:t>
            </a:r>
            <a:r>
              <a:rPr lang="en-US" dirty="0">
                <a:solidFill>
                  <a:srgbClr val="575F6D"/>
                </a:solidFill>
                <a:latin typeface="Century Schoolbook" panose="02040604050505020304" pitchFamily="18" charset="0"/>
              </a:rPr>
              <a:t>AKING </a:t>
            </a:r>
            <a:r>
              <a:rPr lang="en-US" sz="2400" dirty="0">
                <a:solidFill>
                  <a:srgbClr val="575F6D"/>
                </a:solidFill>
                <a:latin typeface="Century Schoolbook" panose="02040604050505020304" pitchFamily="18" charset="0"/>
              </a:rPr>
              <a:t>P</a:t>
            </a:r>
            <a:r>
              <a:rPr lang="en-US" dirty="0">
                <a:solidFill>
                  <a:srgbClr val="575F6D"/>
                </a:solidFill>
                <a:latin typeface="Century Schoolbook" panose="02040604050505020304" pitchFamily="18" charset="0"/>
              </a:rPr>
              <a:t>ROCESS</a:t>
            </a:r>
          </a:p>
          <a:p>
            <a:r>
              <a:rPr lang="en-US" sz="2400" dirty="0">
                <a:solidFill>
                  <a:srgbClr val="575F6D"/>
                </a:solidFill>
                <a:latin typeface="Century Schoolbook" panose="02040604050505020304" pitchFamily="18" charset="0"/>
              </a:rPr>
              <a:t>- 12 S</a:t>
            </a:r>
            <a:r>
              <a:rPr lang="en-US" dirty="0">
                <a:solidFill>
                  <a:srgbClr val="575F6D"/>
                </a:solidFill>
                <a:latin typeface="Century Schoolbook" panose="02040604050505020304" pitchFamily="18" charset="0"/>
              </a:rPr>
              <a:t>TEPS </a:t>
            </a:r>
            <a:r>
              <a:rPr lang="en-US" sz="2400" dirty="0">
                <a:solidFill>
                  <a:srgbClr val="575F6D"/>
                </a:solidFill>
                <a:latin typeface="Century Schoolbook" panose="02040604050505020304" pitchFamily="18" charset="0"/>
              </a:rPr>
              <a:t>-</a:t>
            </a:r>
          </a:p>
          <a:p>
            <a:r>
              <a:rPr lang="en-US" sz="1200" dirty="0">
                <a:solidFill>
                  <a:srgbClr val="FF8637"/>
                </a:solidFill>
                <a:latin typeface="Century Schoolbook" panose="02040604050505020304" pitchFamily="18" charset="0"/>
              </a:rPr>
              <a:t>1) </a:t>
            </a:r>
            <a:r>
              <a:rPr lang="en-US" dirty="0">
                <a:solidFill>
                  <a:srgbClr val="000000"/>
                </a:solidFill>
                <a:latin typeface="Century Schoolbook" panose="02040604050505020304" pitchFamily="18" charset="0"/>
              </a:rPr>
              <a:t>Scaling</a:t>
            </a:r>
          </a:p>
          <a:p>
            <a:r>
              <a:rPr lang="en-US" sz="1200" dirty="0">
                <a:solidFill>
                  <a:srgbClr val="FF8637"/>
                </a:solidFill>
                <a:latin typeface="Century Schoolbook" panose="02040604050505020304" pitchFamily="18" charset="0"/>
              </a:rPr>
              <a:t>2) </a:t>
            </a:r>
            <a:r>
              <a:rPr lang="en-US" dirty="0">
                <a:solidFill>
                  <a:srgbClr val="000000"/>
                </a:solidFill>
                <a:latin typeface="Century Schoolbook" panose="02040604050505020304" pitchFamily="18" charset="0"/>
              </a:rPr>
              <a:t>Mixing</a:t>
            </a:r>
          </a:p>
          <a:p>
            <a:r>
              <a:rPr lang="en-US" sz="1200" dirty="0">
                <a:solidFill>
                  <a:srgbClr val="FF8637"/>
                </a:solidFill>
                <a:latin typeface="Century Schoolbook" panose="02040604050505020304" pitchFamily="18" charset="0"/>
              </a:rPr>
              <a:t>3) </a:t>
            </a:r>
            <a:r>
              <a:rPr lang="en-US" dirty="0">
                <a:solidFill>
                  <a:srgbClr val="000000"/>
                </a:solidFill>
                <a:latin typeface="Century Schoolbook" panose="02040604050505020304" pitchFamily="18" charset="0"/>
              </a:rPr>
              <a:t>Bulk Fermentation</a:t>
            </a:r>
          </a:p>
          <a:p>
            <a:r>
              <a:rPr lang="en-US" sz="1200" dirty="0">
                <a:solidFill>
                  <a:srgbClr val="FF8637"/>
                </a:solidFill>
                <a:latin typeface="Century Schoolbook" panose="02040604050505020304" pitchFamily="18" charset="0"/>
              </a:rPr>
              <a:t>4) </a:t>
            </a:r>
            <a:r>
              <a:rPr lang="en-US" dirty="0">
                <a:solidFill>
                  <a:srgbClr val="000000"/>
                </a:solidFill>
                <a:latin typeface="Century Schoolbook" panose="02040604050505020304" pitchFamily="18" charset="0"/>
              </a:rPr>
              <a:t>Folding</a:t>
            </a:r>
          </a:p>
          <a:p>
            <a:r>
              <a:rPr lang="en-US" sz="1200" dirty="0">
                <a:solidFill>
                  <a:srgbClr val="FF8637"/>
                </a:solidFill>
                <a:latin typeface="Century Schoolbook" panose="02040604050505020304" pitchFamily="18" charset="0"/>
              </a:rPr>
              <a:t>5) </a:t>
            </a:r>
            <a:r>
              <a:rPr lang="en-US" dirty="0">
                <a:solidFill>
                  <a:srgbClr val="000000"/>
                </a:solidFill>
                <a:latin typeface="Century Schoolbook" panose="02040604050505020304" pitchFamily="18" charset="0"/>
              </a:rPr>
              <a:t>Dividing</a:t>
            </a:r>
          </a:p>
          <a:p>
            <a:r>
              <a:rPr lang="en-US" sz="1200" dirty="0">
                <a:solidFill>
                  <a:srgbClr val="FF8637"/>
                </a:solidFill>
                <a:latin typeface="Century Schoolbook" panose="02040604050505020304" pitchFamily="18" charset="0"/>
              </a:rPr>
              <a:t>6) </a:t>
            </a:r>
            <a:r>
              <a:rPr lang="en-US" dirty="0">
                <a:solidFill>
                  <a:srgbClr val="000000"/>
                </a:solidFill>
                <a:latin typeface="Century Schoolbook" panose="02040604050505020304" pitchFamily="18" charset="0"/>
              </a:rPr>
              <a:t>Pre-shaping or Rounding</a:t>
            </a:r>
          </a:p>
          <a:p>
            <a:r>
              <a:rPr lang="en-US" sz="1200" dirty="0">
                <a:solidFill>
                  <a:srgbClr val="FF8637"/>
                </a:solidFill>
                <a:latin typeface="Century Schoolbook" panose="02040604050505020304" pitchFamily="18" charset="0"/>
              </a:rPr>
              <a:t>7) </a:t>
            </a:r>
            <a:r>
              <a:rPr lang="en-US" dirty="0">
                <a:solidFill>
                  <a:srgbClr val="000000"/>
                </a:solidFill>
                <a:latin typeface="Century Schoolbook" panose="02040604050505020304" pitchFamily="18" charset="0"/>
              </a:rPr>
              <a:t>Benching</a:t>
            </a:r>
          </a:p>
          <a:p>
            <a:r>
              <a:rPr lang="en-US" sz="1200" dirty="0">
                <a:solidFill>
                  <a:srgbClr val="FF8637"/>
                </a:solidFill>
                <a:latin typeface="Century Schoolbook" panose="02040604050505020304" pitchFamily="18" charset="0"/>
              </a:rPr>
              <a:t>8) </a:t>
            </a:r>
            <a:r>
              <a:rPr lang="en-US" dirty="0">
                <a:solidFill>
                  <a:srgbClr val="000000"/>
                </a:solidFill>
                <a:latin typeface="Century Schoolbook" panose="02040604050505020304" pitchFamily="18" charset="0"/>
              </a:rPr>
              <a:t>Shaping or Make-up</a:t>
            </a:r>
          </a:p>
          <a:p>
            <a:r>
              <a:rPr lang="en-US" sz="1200" dirty="0">
                <a:solidFill>
                  <a:srgbClr val="FF8637"/>
                </a:solidFill>
                <a:latin typeface="Century Schoolbook" panose="02040604050505020304" pitchFamily="18" charset="0"/>
              </a:rPr>
              <a:t>9) </a:t>
            </a:r>
            <a:r>
              <a:rPr lang="en-US" dirty="0">
                <a:solidFill>
                  <a:srgbClr val="000000"/>
                </a:solidFill>
                <a:latin typeface="Century Schoolbook" panose="02040604050505020304" pitchFamily="18" charset="0"/>
              </a:rPr>
              <a:t>Proofing (final fermentation)</a:t>
            </a:r>
          </a:p>
          <a:p>
            <a:r>
              <a:rPr lang="en-US" sz="1200" dirty="0">
                <a:solidFill>
                  <a:srgbClr val="FF8637"/>
                </a:solidFill>
                <a:latin typeface="Century Schoolbook" panose="02040604050505020304" pitchFamily="18" charset="0"/>
              </a:rPr>
              <a:t>10) </a:t>
            </a:r>
            <a:r>
              <a:rPr lang="en-US" dirty="0">
                <a:solidFill>
                  <a:srgbClr val="000000"/>
                </a:solidFill>
                <a:latin typeface="Century Schoolbook" panose="02040604050505020304" pitchFamily="18" charset="0"/>
              </a:rPr>
              <a:t>Scoring (if needed)</a:t>
            </a:r>
          </a:p>
          <a:p>
            <a:r>
              <a:rPr lang="en-US" sz="1200" dirty="0">
                <a:solidFill>
                  <a:srgbClr val="FF8637"/>
                </a:solidFill>
                <a:latin typeface="Century Schoolbook" panose="02040604050505020304" pitchFamily="18" charset="0"/>
              </a:rPr>
              <a:t>11) </a:t>
            </a:r>
            <a:r>
              <a:rPr lang="en-US" dirty="0">
                <a:solidFill>
                  <a:srgbClr val="000000"/>
                </a:solidFill>
                <a:latin typeface="Century Schoolbook" panose="02040604050505020304" pitchFamily="18" charset="0"/>
              </a:rPr>
              <a:t>Baking</a:t>
            </a:r>
          </a:p>
          <a:p>
            <a:r>
              <a:rPr lang="en-US" sz="1200" dirty="0">
                <a:solidFill>
                  <a:srgbClr val="FF8637"/>
                </a:solidFill>
                <a:latin typeface="Century Schoolbook" panose="02040604050505020304" pitchFamily="18" charset="0"/>
              </a:rPr>
              <a:t>12) </a:t>
            </a:r>
            <a:r>
              <a:rPr lang="en-US" dirty="0">
                <a:solidFill>
                  <a:srgbClr val="000000"/>
                </a:solidFill>
                <a:latin typeface="Century Schoolbook" panose="02040604050505020304" pitchFamily="18" charset="0"/>
              </a:rPr>
              <a:t>Cooling</a:t>
            </a:r>
          </a:p>
          <a:p>
            <a:r>
              <a:rPr lang="en-US" dirty="0">
                <a:solidFill>
                  <a:srgbClr val="FF8637"/>
                </a:solidFill>
                <a:latin typeface="Century Schoolbook" panose="02040604050505020304" pitchFamily="18" charset="0"/>
              </a:rPr>
              <a:t>Bonus) </a:t>
            </a:r>
            <a:r>
              <a:rPr lang="en-US" dirty="0">
                <a:solidFill>
                  <a:srgbClr val="000000"/>
                </a:solidFill>
                <a:latin typeface="Century Schoolbook" panose="02040604050505020304" pitchFamily="18" charset="0"/>
              </a:rPr>
              <a:t>Storing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F94CAC-CEC3-4592-904C-A307FC9C2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33796"/>
            <a:ext cx="4123533" cy="352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86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83672-A1A5-4F52-A71E-282D78339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Moisture Loss in Baked Bread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9FF32-3BD3-4F64-B228-A9A914A14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Up to 20% moisture can be lost during bake (</a:t>
            </a:r>
            <a:r>
              <a:rPr lang="en-US" dirty="0" err="1"/>
              <a:t>ie</a:t>
            </a:r>
            <a:r>
              <a:rPr lang="en-US" dirty="0"/>
              <a:t>. weight)</a:t>
            </a:r>
          </a:p>
          <a:p>
            <a:r>
              <a:rPr lang="en-US" dirty="0"/>
              <a:t>Variables -</a:t>
            </a:r>
          </a:p>
          <a:p>
            <a:pPr marL="0" indent="0">
              <a:buNone/>
            </a:pPr>
            <a:r>
              <a:rPr lang="en-US" dirty="0"/>
              <a:t>Loaf Weight– weight matters, larger portions lose less weight</a:t>
            </a:r>
          </a:p>
          <a:p>
            <a:pPr marL="0" indent="0">
              <a:buNone/>
            </a:pPr>
            <a:r>
              <a:rPr lang="en-US" dirty="0"/>
              <a:t>Crust-to-Crumb- shape matters, more crust equals more weight loss</a:t>
            </a:r>
          </a:p>
          <a:p>
            <a:pPr marL="0" indent="0">
              <a:buNone/>
            </a:pPr>
            <a:r>
              <a:rPr lang="en-US" dirty="0"/>
              <a:t>Length of Bake- amount of baking time matters, longer baking times equals larger weight loss</a:t>
            </a:r>
          </a:p>
          <a:p>
            <a:pPr marL="0" indent="0">
              <a:buNone/>
            </a:pPr>
            <a:r>
              <a:rPr lang="en-US" dirty="0"/>
              <a:t>Heat- amount of heat matters, a hotter oven causes bread to bake more quickly which results in less weight loss</a:t>
            </a:r>
          </a:p>
          <a:p>
            <a:pPr marL="0" indent="0">
              <a:buNone/>
            </a:pPr>
            <a:r>
              <a:rPr lang="en-US" dirty="0"/>
              <a:t>Type of Oven- can affect moisture evaporation, however; tends to be the least contributor to weight/moisture </a:t>
            </a:r>
          </a:p>
          <a:p>
            <a:pPr marL="0" indent="0">
              <a:buNone/>
            </a:pPr>
            <a:r>
              <a:rPr lang="en-US" dirty="0"/>
              <a:t>loss during bread baking</a:t>
            </a:r>
          </a:p>
          <a:p>
            <a:r>
              <a:rPr lang="en-US" dirty="0"/>
              <a:t>Note: breads with higher crust-to-crumb ratio (</a:t>
            </a:r>
            <a:r>
              <a:rPr lang="en-US" dirty="0" err="1"/>
              <a:t>ie</a:t>
            </a:r>
            <a:r>
              <a:rPr lang="en-US" dirty="0"/>
              <a:t>. baguette) need lower temperature oven during baking</a:t>
            </a:r>
          </a:p>
        </p:txBody>
      </p:sp>
    </p:spTree>
    <p:extLst>
      <p:ext uri="{BB962C8B-B14F-4D97-AF65-F5344CB8AC3E}">
        <p14:creationId xmlns:p14="http://schemas.microsoft.com/office/powerpoint/2010/main" val="2585509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F1010-0246-4704-AEDE-91B99C90E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Proof of Dough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033E7-8C90-4703-9F06-7D83FBD93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85% - 90% rise</a:t>
            </a:r>
          </a:p>
          <a:p>
            <a:r>
              <a:rPr lang="en-US" dirty="0"/>
              <a:t> Use 2 – 4 fingers and lightly touch dough</a:t>
            </a:r>
          </a:p>
          <a:p>
            <a:r>
              <a:rPr lang="en-US" dirty="0"/>
              <a:t> Under-proofed: If dough springs back quickly – not ready,  needs more proofing time</a:t>
            </a:r>
          </a:p>
          <a:p>
            <a:r>
              <a:rPr lang="en-US" dirty="0"/>
              <a:t> Over-proofed: If dough stays indented – no spring back at all, may even collapse</a:t>
            </a:r>
          </a:p>
          <a:p>
            <a:r>
              <a:rPr lang="en-US" dirty="0"/>
              <a:t> Properly proofed: If dough springs back half way, remaining quite visible after spring back – ready to bake</a:t>
            </a:r>
          </a:p>
          <a:p>
            <a:r>
              <a:rPr lang="en-US" dirty="0"/>
              <a:t>Note: remaining rise occurs during bake</a:t>
            </a:r>
          </a:p>
          <a:p>
            <a:r>
              <a:rPr lang="en-US" dirty="0"/>
              <a:t>Dough should feel light, somewhat loose, somewhat weak</a:t>
            </a:r>
          </a:p>
          <a:p>
            <a:r>
              <a:rPr lang="en-US" dirty="0"/>
              <a:t>Judging Proof: takes time and lots of observation and trial/error before one considers him/herself a pro.</a:t>
            </a:r>
          </a:p>
        </p:txBody>
      </p:sp>
    </p:spTree>
    <p:extLst>
      <p:ext uri="{BB962C8B-B14F-4D97-AF65-F5344CB8AC3E}">
        <p14:creationId xmlns:p14="http://schemas.microsoft.com/office/powerpoint/2010/main" val="324103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8EF93-A833-424A-B239-A318DE80D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 steps of bread making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20807-F440-4F7D-8E0C-04D6E5CA2D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1) </a:t>
            </a:r>
            <a:r>
              <a:rPr lang="fr-FR" dirty="0" err="1"/>
              <a:t>Scaling</a:t>
            </a:r>
            <a:r>
              <a:rPr lang="fr-FR" dirty="0"/>
              <a:t> - mis en place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Achieves consistency/uniformity</a:t>
            </a:r>
          </a:p>
          <a:p>
            <a:pPr marL="0" indent="0">
              <a:buNone/>
            </a:pPr>
            <a:r>
              <a:rPr lang="en-US" dirty="0"/>
              <a:t>and accurate productions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4E2420-E0D8-4CBC-9E70-F79D91CE50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2) Mixing - time and speed specific incorporates all ingredients, develops gluten in flour for elasticity and extensibility.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7918B1-4637-40D1-B98A-FA3F4C08D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312" y="3142356"/>
            <a:ext cx="2231128" cy="14771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80B1FA-EAAC-4C71-9418-D17A83E47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000" y="4215384"/>
            <a:ext cx="2471625" cy="186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16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3F6C6-85F0-4455-86A1-73A806B4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 steps of bread making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9CEA0-E2E9-4743-8791-3EE4026E47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3) Bulk Fermentation - optimum for wheat 75-78 degrees</a:t>
            </a:r>
          </a:p>
          <a:p>
            <a:pPr marL="0" indent="0">
              <a:buNone/>
            </a:pPr>
            <a:r>
              <a:rPr lang="en-US" dirty="0"/>
              <a:t>•Most flavor development </a:t>
            </a:r>
          </a:p>
          <a:p>
            <a:pPr marL="0" indent="0">
              <a:buNone/>
            </a:pPr>
            <a:r>
              <a:rPr lang="en-US" dirty="0"/>
              <a:t>•Organic acids strengthen dough structure</a:t>
            </a:r>
          </a:p>
          <a:p>
            <a:pPr marL="0" indent="0">
              <a:buNone/>
            </a:pPr>
            <a:r>
              <a:rPr lang="en-US" dirty="0"/>
              <a:t>•Major contributor to dough development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0F239-5260-4935-9B7F-D6D332DCB1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4) Folding (not punching) -release gas, even out temperature, increase dough strength, redistribute yeast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A7E16F-ECDA-4303-8FF1-F8E1D47E5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581" y="4044881"/>
            <a:ext cx="2623725" cy="173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32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794BD-85A3-4F60-8AAD-D88DF6A8B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 steps of bread making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ABEE3-6B81-41AB-A5C9-40EBC9B29D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5) Dividing - cut and weigh dough into desired portions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DCB9C0-E99C-4951-8793-A548EE7476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6) Pre-shaping or Rounding - creating smooth exterior without tearing in order to trap CO2 gases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/>
              <a:t>Changes random pieces into </a:t>
            </a:r>
          </a:p>
          <a:p>
            <a:pPr marL="0" indent="0">
              <a:buNone/>
            </a:pPr>
            <a:r>
              <a:rPr lang="en-US" sz="1500" dirty="0"/>
              <a:t>consistent shapes</a:t>
            </a:r>
          </a:p>
          <a:p>
            <a:pPr marL="0" indent="0">
              <a:buNone/>
            </a:pPr>
            <a:r>
              <a:rPr lang="en-US" sz="1500" dirty="0"/>
              <a:t>Improves final look</a:t>
            </a:r>
          </a:p>
          <a:p>
            <a:pPr marL="0" indent="0">
              <a:buNone/>
            </a:pPr>
            <a:r>
              <a:rPr lang="en-US" sz="1500" dirty="0"/>
              <a:t>Tight shaping = more bench time</a:t>
            </a:r>
          </a:p>
          <a:p>
            <a:pPr marL="0" indent="0">
              <a:buNone/>
            </a:pPr>
            <a:r>
              <a:rPr lang="en-US" sz="1500" dirty="0"/>
              <a:t>Light shaping = less bench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E1743F-1EC2-4BBA-8B7E-2B23FE0EE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917" y="3567362"/>
            <a:ext cx="2264707" cy="2134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407BE5-E562-4298-83FC-A301063DB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5399" y="3858104"/>
            <a:ext cx="1368900" cy="201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32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D0E28-7FF4-4E5B-BD44-1754117FE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 steps of bread making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8B207-57A4-4F41-81F7-BE7C06FE7F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7) Benching - relax dough (gluten) on bench cover w/ flour sack cloth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Time determined by “tight or light” pre-shaping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C7CFED-5366-4F82-984C-DF77023B6D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8) Shaping or Make-Up - hand molding into final shape time determined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000" dirty="0"/>
              <a:t> </a:t>
            </a:r>
            <a:r>
              <a:rPr lang="fr-FR" sz="2000" dirty="0" err="1"/>
              <a:t>examples</a:t>
            </a:r>
            <a:r>
              <a:rPr lang="fr-FR" sz="2000" dirty="0"/>
              <a:t>: Oblongs, boules, baguettes, etc.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E2B207-E5AA-446F-89D9-B2A487EA7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837" y="3375325"/>
            <a:ext cx="2319525" cy="16801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33DDE6-7FD0-4583-88B8-81AFB7116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673" y="3677140"/>
            <a:ext cx="2135338" cy="137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35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C6DA3-386A-478F-9C14-B073A1E13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 steps of bread making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75A03-9A10-465A-82C3-4E0695CC76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9) Proofing - proof box provides ideal temperature/ humidity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1300" dirty="0"/>
              <a:t>Lean Dough 75 degrees/80 % humidity</a:t>
            </a:r>
          </a:p>
          <a:p>
            <a:pPr marL="0" indent="0">
              <a:buNone/>
            </a:pPr>
            <a:r>
              <a:rPr lang="en-US" sz="1300" dirty="0"/>
              <a:t>Rich Dough 70 degrees/ 75% humidity</a:t>
            </a:r>
          </a:p>
          <a:p>
            <a:pPr marL="0" indent="0">
              <a:buNone/>
            </a:pPr>
            <a:r>
              <a:rPr lang="en-US" sz="1300" dirty="0"/>
              <a:t>- cooler due to butter content</a:t>
            </a:r>
          </a:p>
          <a:p>
            <a:pPr marL="0" indent="0">
              <a:buNone/>
            </a:pPr>
            <a:r>
              <a:rPr lang="en-US" sz="1300" dirty="0"/>
              <a:t>Sour Dough 70-75 degrees (room temp)</a:t>
            </a:r>
          </a:p>
          <a:p>
            <a:pPr marL="0" indent="0">
              <a:buNone/>
            </a:pPr>
            <a:r>
              <a:rPr lang="en-US" sz="1300" dirty="0"/>
              <a:t>- longer ferment ideal to enhance flavor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4E7E5-CE07-4548-AA18-291C903CA1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10) Scoring - done just as loading into oven creating controlled weak section for steam expansion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1600" dirty="0"/>
              <a:t>Used as I.D. for particular types of bread</a:t>
            </a:r>
          </a:p>
          <a:p>
            <a:pPr marL="0" indent="0" algn="ctr">
              <a:buNone/>
            </a:pPr>
            <a:r>
              <a:rPr lang="en-US" sz="1600" dirty="0"/>
              <a:t>Use sharp blade – avoid tearing or pulling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13FD60-5BA0-47B7-BD5F-E894A47E6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484" y="3429000"/>
            <a:ext cx="1700927" cy="22443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FBCCC7-9B1D-4DB3-A006-C1050E610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849" y="3663270"/>
            <a:ext cx="2012161" cy="137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73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DD306-9943-4E78-9C49-8620C625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 steps of bread making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43998-3AB5-4C90-91FD-1A816D3D7D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11) Baking - Usually 420º in deck oven until center reaches 185º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Steam ovens moisten bread crust to prevent cracking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98931C-712D-471A-80E5-10A1110989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12) Cooling - best in open air not too drafty-causes cracks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Ideal flavor once bread has cooled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1B3539-4587-4139-8645-28AAFCE90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536" y="3429000"/>
            <a:ext cx="2547675" cy="17940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117638-1784-49BB-B224-992B0A26C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833" y="3485954"/>
            <a:ext cx="2623725" cy="173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20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50ECA-2426-41BE-A04B-FF6C6ECDF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Yeast Breads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57F47-2CCA-4B7B-B3C6-F0185746F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US" dirty="0"/>
              <a:t> Yeast Activates: 100-110 degrees</a:t>
            </a:r>
          </a:p>
          <a:p>
            <a:r>
              <a:rPr lang="en-US" dirty="0"/>
              <a:t> Yeast Dies: 138-140 degrees</a:t>
            </a:r>
          </a:p>
          <a:p>
            <a:r>
              <a:rPr lang="en-US" dirty="0"/>
              <a:t> No cover needed in proof box</a:t>
            </a:r>
          </a:p>
          <a:p>
            <a:r>
              <a:rPr lang="en-US" dirty="0"/>
              <a:t> Fully Baked at 180 degrees –due to protein coagulation</a:t>
            </a:r>
          </a:p>
          <a:p>
            <a:r>
              <a:rPr lang="en-US" dirty="0"/>
              <a:t> Best with steam (2x steam with sour dough)</a:t>
            </a:r>
          </a:p>
          <a:p>
            <a:r>
              <a:rPr lang="en-US" dirty="0"/>
              <a:t> Over proofed: taste yeasty and smells like alcohol.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AFE610-AD15-4EA1-81B1-B31C6DFC5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923" y="2964427"/>
            <a:ext cx="2053350" cy="22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61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331</TotalTime>
  <Words>1232</Words>
  <Application>Microsoft Office PowerPoint</Application>
  <PresentationFormat>Widescreen</PresentationFormat>
  <Paragraphs>172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Schoolbook</vt:lpstr>
      <vt:lpstr>Garamond</vt:lpstr>
      <vt:lpstr>Organic</vt:lpstr>
      <vt:lpstr>Introduction of  Bread Making</vt:lpstr>
      <vt:lpstr>PowerPoint Presentation</vt:lpstr>
      <vt:lpstr>12 steps of bread making cont.</vt:lpstr>
      <vt:lpstr>12 steps of bread making cont.</vt:lpstr>
      <vt:lpstr>12 steps of bread making cont.</vt:lpstr>
      <vt:lpstr>12 steps of bread making cont.</vt:lpstr>
      <vt:lpstr>12 steps of bread making cont.</vt:lpstr>
      <vt:lpstr>12 steps of bread making cont.</vt:lpstr>
      <vt:lpstr>Yeast Breads</vt:lpstr>
      <vt:lpstr>Three Types of Yeast</vt:lpstr>
      <vt:lpstr>Water</vt:lpstr>
      <vt:lpstr>Salt</vt:lpstr>
      <vt:lpstr>Eggs</vt:lpstr>
      <vt:lpstr>Sugar</vt:lpstr>
      <vt:lpstr>Shortening/Butter (Fats)</vt:lpstr>
      <vt:lpstr>Milk</vt:lpstr>
      <vt:lpstr>Maillard Browning Effect</vt:lpstr>
      <vt:lpstr>Inclusions</vt:lpstr>
      <vt:lpstr>Mixing Methods</vt:lpstr>
      <vt:lpstr>Moisture Loss in Baked Bread</vt:lpstr>
      <vt:lpstr>Testing Proof of Dough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Bread Making</dc:title>
  <dc:creator>Elizabeth Woodard</dc:creator>
  <cp:lastModifiedBy>Woodard, Elizabeth</cp:lastModifiedBy>
  <cp:revision>8</cp:revision>
  <dcterms:created xsi:type="dcterms:W3CDTF">2019-09-16T04:29:16Z</dcterms:created>
  <dcterms:modified xsi:type="dcterms:W3CDTF">2019-09-16T17:41:33Z</dcterms:modified>
</cp:coreProperties>
</file>