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58"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64"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7F76-3318-4714-A038-10F803CCB815}"/>
              </a:ext>
            </a:extLst>
          </p:cNvPr>
          <p:cNvSpPr>
            <a:spLocks noGrp="1"/>
          </p:cNvSpPr>
          <p:nvPr>
            <p:ph type="ctrTitle"/>
          </p:nvPr>
        </p:nvSpPr>
        <p:spPr/>
        <p:txBody>
          <a:bodyPr/>
          <a:lstStyle/>
          <a:p>
            <a:r>
              <a:rPr lang="en-US" dirty="0"/>
              <a:t>Fundamentals of Baking</a:t>
            </a:r>
          </a:p>
        </p:txBody>
      </p:sp>
      <p:sp>
        <p:nvSpPr>
          <p:cNvPr id="3" name="Subtitle 2">
            <a:extLst>
              <a:ext uri="{FF2B5EF4-FFF2-40B4-BE49-F238E27FC236}">
                <a16:creationId xmlns:a16="http://schemas.microsoft.com/office/drawing/2014/main" id="{B3384F72-A5BD-4AC1-A7A8-3CBB526D7213}"/>
              </a:ext>
            </a:extLst>
          </p:cNvPr>
          <p:cNvSpPr>
            <a:spLocks noGrp="1"/>
          </p:cNvSpPr>
          <p:nvPr>
            <p:ph type="subTitle" idx="1"/>
          </p:nvPr>
        </p:nvSpPr>
        <p:spPr/>
        <p:txBody>
          <a:bodyPr/>
          <a:lstStyle/>
          <a:p>
            <a:r>
              <a:rPr lang="en-US" sz="4000" dirty="0"/>
              <a:t>LIVE. LOVE. BAKE.</a:t>
            </a:r>
          </a:p>
        </p:txBody>
      </p:sp>
    </p:spTree>
    <p:extLst>
      <p:ext uri="{BB962C8B-B14F-4D97-AF65-F5344CB8AC3E}">
        <p14:creationId xmlns:p14="http://schemas.microsoft.com/office/powerpoint/2010/main" val="151681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8CC2EF2-10A6-4461-BA41-3697D04FD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4" name="Straight Connector 23">
            <a:extLst>
              <a:ext uri="{FF2B5EF4-FFF2-40B4-BE49-F238E27FC236}">
                <a16:creationId xmlns:a16="http://schemas.microsoft.com/office/drawing/2014/main" id="{EF0C637C-DE70-432E-88A0-528B247D3E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1208E2DF-0C42-4925-BCE5-AF121919635D}"/>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dirty="0"/>
              <a:t>Flour </a:t>
            </a:r>
          </a:p>
        </p:txBody>
      </p:sp>
      <p:pic>
        <p:nvPicPr>
          <p:cNvPr id="10" name="Picture Placeholder 9">
            <a:extLst>
              <a:ext uri="{FF2B5EF4-FFF2-40B4-BE49-F238E27FC236}">
                <a16:creationId xmlns:a16="http://schemas.microsoft.com/office/drawing/2014/main" id="{436A0A43-9079-4035-82C2-A8C4B385C14D}"/>
              </a:ext>
            </a:extLst>
          </p:cNvPr>
          <p:cNvPicPr>
            <a:picLocks noGrp="1" noChangeAspect="1"/>
          </p:cNvPicPr>
          <p:nvPr>
            <p:ph type="pic" idx="1"/>
          </p:nvPr>
        </p:nvPicPr>
        <p:blipFill rotWithShape="1">
          <a:blip r:embed="rId4"/>
          <a:srcRect l="30856" r="15361"/>
          <a:stretch/>
        </p:blipFill>
        <p:spPr>
          <a:xfrm>
            <a:off x="1434280" y="2701180"/>
            <a:ext cx="2739705" cy="2852640"/>
          </a:xfrm>
          <a:prstGeom prst="rect">
            <a:avLst/>
          </a:prstGeom>
          <a:ln w="57150" cmpd="thickThin">
            <a:solidFill>
              <a:schemeClr val="tx1">
                <a:lumMod val="50000"/>
                <a:lumOff val="50000"/>
              </a:schemeClr>
            </a:solidFill>
            <a:miter lim="800000"/>
          </a:ln>
        </p:spPr>
      </p:pic>
      <p:sp>
        <p:nvSpPr>
          <p:cNvPr id="9" name="Text Placeholder 8">
            <a:extLst>
              <a:ext uri="{FF2B5EF4-FFF2-40B4-BE49-F238E27FC236}">
                <a16:creationId xmlns:a16="http://schemas.microsoft.com/office/drawing/2014/main" id="{E2BD4883-4E1D-41A4-B136-4E7B0A4BD080}"/>
              </a:ext>
            </a:extLst>
          </p:cNvPr>
          <p:cNvSpPr>
            <a:spLocks noGrp="1"/>
          </p:cNvSpPr>
          <p:nvPr>
            <p:ph type="body" sz="half" idx="2"/>
          </p:nvPr>
        </p:nvSpPr>
        <p:spPr>
          <a:xfrm>
            <a:off x="4639732" y="2556932"/>
            <a:ext cx="6256863" cy="3318936"/>
          </a:xfrm>
        </p:spPr>
        <p:txBody>
          <a:bodyPr vert="horz" lIns="91440" tIns="45720" rIns="91440" bIns="45720" rtlCol="0" anchor="t">
            <a:normAutofit lnSpcReduction="10000"/>
          </a:bodyPr>
          <a:lstStyle/>
          <a:p>
            <a:pPr algn="l">
              <a:buFont typeface="Arial"/>
              <a:buChar char="•"/>
            </a:pPr>
            <a:r>
              <a:rPr lang="en-US" dirty="0"/>
              <a:t>There are four basic types of flour traditionally used in a bakeshop.</a:t>
            </a:r>
          </a:p>
          <a:p>
            <a:pPr lvl="1">
              <a:buFont typeface="Arial"/>
              <a:buChar char="•"/>
            </a:pPr>
            <a:r>
              <a:rPr lang="en-US" dirty="0"/>
              <a:t>Bread Flour: made from hard wheat with enough quality gluten to make it ideal for yeast breads. High protein count of 11 to 13.5%.</a:t>
            </a:r>
          </a:p>
          <a:p>
            <a:pPr lvl="1">
              <a:buFont typeface="Arial"/>
              <a:buChar char="•"/>
            </a:pPr>
            <a:r>
              <a:rPr lang="en-US" dirty="0"/>
              <a:t>All-Purpose Flour (also known as AP): A general purpose flour with a protein count of 10 to 11.5%. It is formulated to be slightly weaker so it can be used for pastries as well.</a:t>
            </a:r>
          </a:p>
          <a:p>
            <a:pPr lvl="1">
              <a:buFont typeface="Arial"/>
              <a:buChar char="•"/>
            </a:pPr>
            <a:r>
              <a:rPr lang="en-US" dirty="0"/>
              <a:t>Pastry Flour: It is a weak or low-gluten flour. Pastry flour is used for pie doughs and some cookies, biscuits, and muffins. It has a protein count of 9%.</a:t>
            </a:r>
          </a:p>
          <a:p>
            <a:pPr lvl="1">
              <a:buFont typeface="Arial"/>
              <a:buChar char="•"/>
            </a:pPr>
            <a:r>
              <a:rPr lang="en-US" dirty="0"/>
              <a:t>Cake Flour: weak or low-gluten flour with a soft smooth texture. Primarily used for cakes and delicate baked goods. It has a protein content of 8%.</a:t>
            </a:r>
          </a:p>
          <a:p>
            <a:pPr lvl="1">
              <a:buFont typeface="Arial"/>
              <a:buChar char="•"/>
            </a:pPr>
            <a:r>
              <a:rPr lang="en-US" dirty="0"/>
              <a:t>Additionally there is Self-Rising Flour. This flour contains baking powder, sometimes salt. It is limited by two factors.</a:t>
            </a:r>
          </a:p>
          <a:p>
            <a:pPr lvl="2">
              <a:buFont typeface="Arial"/>
              <a:buChar char="•"/>
            </a:pPr>
            <a:r>
              <a:rPr lang="en-US" sz="1200" dirty="0"/>
              <a:t>1. Not all recipes call for baking powder.</a:t>
            </a:r>
          </a:p>
          <a:p>
            <a:pPr lvl="2">
              <a:buFont typeface="Arial"/>
              <a:buChar char="•"/>
            </a:pPr>
            <a:r>
              <a:rPr lang="en-US" sz="1200" dirty="0"/>
              <a:t>2. Baking powder loses its leavening power over time.</a:t>
            </a:r>
          </a:p>
        </p:txBody>
      </p:sp>
    </p:spTree>
    <p:extLst>
      <p:ext uri="{BB962C8B-B14F-4D97-AF65-F5344CB8AC3E}">
        <p14:creationId xmlns:p14="http://schemas.microsoft.com/office/powerpoint/2010/main" val="355870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639AC4-B296-4F3F-8080-626154D70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0" name="Straight Connector 9">
            <a:extLst>
              <a:ext uri="{FF2B5EF4-FFF2-40B4-BE49-F238E27FC236}">
                <a16:creationId xmlns:a16="http://schemas.microsoft.com/office/drawing/2014/main" id="{172F4560-9994-45CF-A1D6-E83E1A530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2" name="Rectangle 11">
            <a:extLst>
              <a:ext uri="{FF2B5EF4-FFF2-40B4-BE49-F238E27FC236}">
                <a16:creationId xmlns:a16="http://schemas.microsoft.com/office/drawing/2014/main" id="{30051050-B89E-49D3-826B-6A1EAC70A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33AF6E3-B8BA-445C-9EFB-E970BA4A0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a:gradFill>
            <a:gsLst>
              <a:gs pos="0">
                <a:schemeClr val="accent1">
                  <a:lumMod val="82000"/>
                  <a:lumOff val="18000"/>
                </a:schemeClr>
              </a:gs>
              <a:gs pos="100000">
                <a:schemeClr val="accent1">
                  <a:lumMod val="98000"/>
                </a:schemeClr>
              </a:gs>
            </a:gsLst>
            <a:lin ang="5400000" scaled="0"/>
          </a:gradFill>
        </p:spPr>
      </p:pic>
      <p:pic>
        <p:nvPicPr>
          <p:cNvPr id="16" name="Picture 15">
            <a:extLst>
              <a:ext uri="{FF2B5EF4-FFF2-40B4-BE49-F238E27FC236}">
                <a16:creationId xmlns:a16="http://schemas.microsoft.com/office/drawing/2014/main" id="{7664F659-1366-4A2A-BD0B-AB97FFD1AB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2352170"/>
            <a:ext cx="1363576" cy="441158"/>
          </a:xfrm>
          <a:prstGeom prst="rect">
            <a:avLst/>
          </a:prstGeom>
        </p:spPr>
      </p:pic>
      <p:sp>
        <p:nvSpPr>
          <p:cNvPr id="2" name="Title 1">
            <a:extLst>
              <a:ext uri="{FF2B5EF4-FFF2-40B4-BE49-F238E27FC236}">
                <a16:creationId xmlns:a16="http://schemas.microsoft.com/office/drawing/2014/main" id="{9508B3C8-92BF-4083-BEEF-D7A52696F5C2}"/>
              </a:ext>
            </a:extLst>
          </p:cNvPr>
          <p:cNvSpPr>
            <a:spLocks noGrp="1"/>
          </p:cNvSpPr>
          <p:nvPr>
            <p:ph type="title"/>
          </p:nvPr>
        </p:nvSpPr>
        <p:spPr>
          <a:xfrm>
            <a:off x="1295402" y="982132"/>
            <a:ext cx="9601196" cy="1368252"/>
          </a:xfrm>
        </p:spPr>
        <p:txBody>
          <a:bodyPr vert="horz" lIns="91440" tIns="45720" rIns="91440" bIns="45720" rtlCol="0" anchor="ctr">
            <a:normAutofit/>
          </a:bodyPr>
          <a:lstStyle/>
          <a:p>
            <a:r>
              <a:rPr lang="en-US" sz="4400">
                <a:solidFill>
                  <a:srgbClr val="373737"/>
                </a:solidFill>
              </a:rPr>
              <a:t>Flour Cont.</a:t>
            </a:r>
          </a:p>
        </p:txBody>
      </p:sp>
      <p:sp>
        <p:nvSpPr>
          <p:cNvPr id="3" name="Text Placeholder 2">
            <a:extLst>
              <a:ext uri="{FF2B5EF4-FFF2-40B4-BE49-F238E27FC236}">
                <a16:creationId xmlns:a16="http://schemas.microsoft.com/office/drawing/2014/main" id="{7BCEC475-A57E-4BDC-A9D3-F27409782D34}"/>
              </a:ext>
            </a:extLst>
          </p:cNvPr>
          <p:cNvSpPr>
            <a:spLocks noGrp="1"/>
          </p:cNvSpPr>
          <p:nvPr>
            <p:ph type="body" idx="1"/>
          </p:nvPr>
        </p:nvSpPr>
        <p:spPr>
          <a:xfrm>
            <a:off x="1295401" y="2919662"/>
            <a:ext cx="9601196" cy="2956205"/>
          </a:xfrm>
        </p:spPr>
        <p:txBody>
          <a:bodyPr vert="horz" lIns="91440" tIns="45720" rIns="91440" bIns="45720" rtlCol="0" anchor="t">
            <a:normAutofit/>
          </a:bodyPr>
          <a:lstStyle/>
          <a:p>
            <a:pPr>
              <a:buFont typeface="Arial"/>
              <a:buChar char="•"/>
            </a:pPr>
            <a:r>
              <a:rPr lang="en-US" dirty="0">
                <a:solidFill>
                  <a:srgbClr val="212121"/>
                </a:solidFill>
              </a:rPr>
              <a:t>Flour provides the bulk of the structure in a product, the amount you use can alter the texture. </a:t>
            </a:r>
          </a:p>
          <a:p>
            <a:pPr algn="l">
              <a:buFont typeface="Arial"/>
              <a:buChar char="•"/>
            </a:pPr>
            <a:r>
              <a:rPr lang="en-US" dirty="0">
                <a:solidFill>
                  <a:srgbClr val="212121"/>
                </a:solidFill>
              </a:rPr>
              <a:t>Example: A small amount of flour compared to butter (a ratio of 1 to 1 or less) will give you cookies that spread out into a wafer-like lace cookie. Extra flour (a ratio of 1.3 to 1 or higher) will give you cookies that barely spread at all as they bake, with centers that stay dense and dough-like, even after being almost fully cooked.</a:t>
            </a:r>
          </a:p>
          <a:p>
            <a:pPr algn="l">
              <a:buFont typeface="Arial"/>
              <a:buChar char="•"/>
            </a:pPr>
            <a:r>
              <a:rPr lang="en-US" b="1" dirty="0">
                <a:solidFill>
                  <a:srgbClr val="212121"/>
                </a:solidFill>
              </a:rPr>
              <a:t>More Bread Flour = Chewier Cookies / More Cake Flour = Softer Cookies</a:t>
            </a:r>
          </a:p>
        </p:txBody>
      </p:sp>
    </p:spTree>
    <p:extLst>
      <p:ext uri="{BB962C8B-B14F-4D97-AF65-F5344CB8AC3E}">
        <p14:creationId xmlns:p14="http://schemas.microsoft.com/office/powerpoint/2010/main" val="316399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9" name="Straight Connector 18">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Placeholder 4">
            <a:extLst>
              <a:ext uri="{FF2B5EF4-FFF2-40B4-BE49-F238E27FC236}">
                <a16:creationId xmlns:a16="http://schemas.microsoft.com/office/drawing/2014/main" id="{8334BAFF-1BB9-43EB-9496-CF5E7B39E015}"/>
              </a:ext>
            </a:extLst>
          </p:cNvPr>
          <p:cNvPicPr>
            <a:picLocks noGrp="1" noChangeAspect="1"/>
          </p:cNvPicPr>
          <p:nvPr>
            <p:ph type="pic" idx="1"/>
          </p:nvPr>
        </p:nvPicPr>
        <p:blipFill rotWithShape="1">
          <a:blip r:embed="rId4">
            <a:alphaModFix amt="75000"/>
          </a:blip>
          <a:srcRect b="15414"/>
          <a:stretch/>
        </p:blipFill>
        <p:spPr>
          <a:xfrm>
            <a:off x="-1588" y="10"/>
            <a:ext cx="12192000" cy="6857990"/>
          </a:xfrm>
          <a:prstGeom prst="rect">
            <a:avLst/>
          </a:prstGeom>
        </p:spPr>
      </p:pic>
      <p:sp>
        <p:nvSpPr>
          <p:cNvPr id="21" name="Freeform 16">
            <a:extLst>
              <a:ext uri="{FF2B5EF4-FFF2-40B4-BE49-F238E27FC236}">
                <a16:creationId xmlns:a16="http://schemas.microsoft.com/office/drawing/2014/main" id="{9F199BD9-9CC4-4B0F-9620-74BCAFC9F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86459"/>
            <a:ext cx="11227442" cy="5883295"/>
          </a:xfrm>
          <a:custGeom>
            <a:avLst/>
            <a:gdLst>
              <a:gd name="connsiteX0" fmla="*/ 11005446 w 11227442"/>
              <a:gd name="connsiteY0" fmla="*/ 5592355 h 5883295"/>
              <a:gd name="connsiteX1" fmla="*/ 10923594 w 11227442"/>
              <a:gd name="connsiteY1" fmla="*/ 5674207 h 5883295"/>
              <a:gd name="connsiteX2" fmla="*/ 11005446 w 11227442"/>
              <a:gd name="connsiteY2" fmla="*/ 5756059 h 5883295"/>
              <a:gd name="connsiteX3" fmla="*/ 11087298 w 11227442"/>
              <a:gd name="connsiteY3" fmla="*/ 5674207 h 5883295"/>
              <a:gd name="connsiteX4" fmla="*/ 11005446 w 11227442"/>
              <a:gd name="connsiteY4" fmla="*/ 5592355 h 5883295"/>
              <a:gd name="connsiteX5" fmla="*/ 211551 w 11227442"/>
              <a:gd name="connsiteY5" fmla="*/ 5592355 h 5883295"/>
              <a:gd name="connsiteX6" fmla="*/ 129698 w 11227442"/>
              <a:gd name="connsiteY6" fmla="*/ 5674207 h 5883295"/>
              <a:gd name="connsiteX7" fmla="*/ 211551 w 11227442"/>
              <a:gd name="connsiteY7" fmla="*/ 5756059 h 5883295"/>
              <a:gd name="connsiteX8" fmla="*/ 293402 w 11227442"/>
              <a:gd name="connsiteY8" fmla="*/ 5674207 h 5883295"/>
              <a:gd name="connsiteX9" fmla="*/ 211551 w 11227442"/>
              <a:gd name="connsiteY9" fmla="*/ 5592355 h 5883295"/>
              <a:gd name="connsiteX10" fmla="*/ 211551 w 11227442"/>
              <a:gd name="connsiteY10" fmla="*/ 128350 h 5883295"/>
              <a:gd name="connsiteX11" fmla="*/ 138754 w 11227442"/>
              <a:gd name="connsiteY11" fmla="*/ 201147 h 5883295"/>
              <a:gd name="connsiteX12" fmla="*/ 211551 w 11227442"/>
              <a:gd name="connsiteY12" fmla="*/ 273944 h 5883295"/>
              <a:gd name="connsiteX13" fmla="*/ 284348 w 11227442"/>
              <a:gd name="connsiteY13" fmla="*/ 201147 h 5883295"/>
              <a:gd name="connsiteX14" fmla="*/ 211551 w 11227442"/>
              <a:gd name="connsiteY14" fmla="*/ 128350 h 5883295"/>
              <a:gd name="connsiteX15" fmla="*/ 11005446 w 11227442"/>
              <a:gd name="connsiteY15" fmla="*/ 110367 h 5883295"/>
              <a:gd name="connsiteX16" fmla="*/ 10923594 w 11227442"/>
              <a:gd name="connsiteY16" fmla="*/ 192219 h 5883295"/>
              <a:gd name="connsiteX17" fmla="*/ 11005446 w 11227442"/>
              <a:gd name="connsiteY17" fmla="*/ 274071 h 5883295"/>
              <a:gd name="connsiteX18" fmla="*/ 11087298 w 11227442"/>
              <a:gd name="connsiteY18" fmla="*/ 192219 h 5883295"/>
              <a:gd name="connsiteX19" fmla="*/ 11005446 w 11227442"/>
              <a:gd name="connsiteY19" fmla="*/ 110367 h 5883295"/>
              <a:gd name="connsiteX20" fmla="*/ 0 w 11227442"/>
              <a:gd name="connsiteY20" fmla="*/ 0 h 5883295"/>
              <a:gd name="connsiteX21" fmla="*/ 11227442 w 11227442"/>
              <a:gd name="connsiteY21" fmla="*/ 0 h 5883295"/>
              <a:gd name="connsiteX22" fmla="*/ 11227442 w 11227442"/>
              <a:gd name="connsiteY22" fmla="*/ 5883295 h 5883295"/>
              <a:gd name="connsiteX23" fmla="*/ 0 w 11227442"/>
              <a:gd name="connsiteY23" fmla="*/ 5883295 h 588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27442" h="5883295">
                <a:moveTo>
                  <a:pt x="11005446" y="5592355"/>
                </a:moveTo>
                <a:cubicBezTo>
                  <a:pt x="10960240" y="5592355"/>
                  <a:pt x="10923594" y="5629001"/>
                  <a:pt x="10923594" y="5674207"/>
                </a:cubicBezTo>
                <a:cubicBezTo>
                  <a:pt x="10923594" y="5719413"/>
                  <a:pt x="10960240" y="5756059"/>
                  <a:pt x="11005446" y="5756059"/>
                </a:cubicBezTo>
                <a:cubicBezTo>
                  <a:pt x="11050652" y="5756059"/>
                  <a:pt x="11087298" y="5719413"/>
                  <a:pt x="11087298" y="5674207"/>
                </a:cubicBezTo>
                <a:cubicBezTo>
                  <a:pt x="11087298" y="5629001"/>
                  <a:pt x="11050652" y="5592355"/>
                  <a:pt x="11005446" y="5592355"/>
                </a:cubicBezTo>
                <a:close/>
                <a:moveTo>
                  <a:pt x="211551" y="5592355"/>
                </a:moveTo>
                <a:cubicBezTo>
                  <a:pt x="166344" y="5592355"/>
                  <a:pt x="129698" y="5629001"/>
                  <a:pt x="129698" y="5674207"/>
                </a:cubicBezTo>
                <a:cubicBezTo>
                  <a:pt x="129698" y="5719413"/>
                  <a:pt x="166344" y="5756059"/>
                  <a:pt x="211551" y="5756059"/>
                </a:cubicBezTo>
                <a:cubicBezTo>
                  <a:pt x="256756" y="5756059"/>
                  <a:pt x="293402" y="5719413"/>
                  <a:pt x="293402" y="5674207"/>
                </a:cubicBezTo>
                <a:cubicBezTo>
                  <a:pt x="293402" y="5629001"/>
                  <a:pt x="256756" y="5592355"/>
                  <a:pt x="211551" y="5592355"/>
                </a:cubicBezTo>
                <a:close/>
                <a:moveTo>
                  <a:pt x="211551" y="128350"/>
                </a:moveTo>
                <a:cubicBezTo>
                  <a:pt x="171346" y="128350"/>
                  <a:pt x="138754" y="160942"/>
                  <a:pt x="138754" y="201147"/>
                </a:cubicBezTo>
                <a:cubicBezTo>
                  <a:pt x="138754" y="241352"/>
                  <a:pt x="171346" y="273944"/>
                  <a:pt x="211551" y="273944"/>
                </a:cubicBezTo>
                <a:cubicBezTo>
                  <a:pt x="251756" y="273944"/>
                  <a:pt x="284348" y="241352"/>
                  <a:pt x="284348" y="201147"/>
                </a:cubicBezTo>
                <a:cubicBezTo>
                  <a:pt x="284348" y="160942"/>
                  <a:pt x="251756" y="128350"/>
                  <a:pt x="211551" y="128350"/>
                </a:cubicBezTo>
                <a:close/>
                <a:moveTo>
                  <a:pt x="11005446" y="110367"/>
                </a:moveTo>
                <a:cubicBezTo>
                  <a:pt x="10960240" y="110367"/>
                  <a:pt x="10923594" y="147013"/>
                  <a:pt x="10923594" y="192219"/>
                </a:cubicBezTo>
                <a:cubicBezTo>
                  <a:pt x="10923594" y="237425"/>
                  <a:pt x="10960240" y="274071"/>
                  <a:pt x="11005446" y="274071"/>
                </a:cubicBezTo>
                <a:cubicBezTo>
                  <a:pt x="11050652" y="274071"/>
                  <a:pt x="11087298" y="237425"/>
                  <a:pt x="11087298" y="192219"/>
                </a:cubicBezTo>
                <a:cubicBezTo>
                  <a:pt x="11087298" y="147013"/>
                  <a:pt x="11050652" y="110367"/>
                  <a:pt x="11005446" y="110367"/>
                </a:cubicBezTo>
                <a:close/>
                <a:moveTo>
                  <a:pt x="0" y="0"/>
                </a:moveTo>
                <a:lnTo>
                  <a:pt x="11227442" y="0"/>
                </a:lnTo>
                <a:lnTo>
                  <a:pt x="11227442" y="5883295"/>
                </a:lnTo>
                <a:lnTo>
                  <a:pt x="0" y="5883295"/>
                </a:lnTo>
                <a:close/>
              </a:path>
            </a:pathLst>
          </a:custGeom>
          <a:blipFill dpi="0" rotWithShape="1">
            <a:blip r:embed="rId5">
              <a:alphaModFix amt="86000"/>
              <a:duotone>
                <a:schemeClr val="bg2">
                  <a:shade val="45000"/>
                  <a:satMod val="135000"/>
                </a:schemeClr>
                <a:prstClr val="white"/>
              </a:duotone>
            </a:blip>
            <a:srcRect/>
            <a:tile tx="0" ty="0" sx="90000" sy="100000" flip="none" algn="ctr"/>
          </a:blipFill>
          <a:ln w="6350">
            <a:gradFill>
              <a:gsLst>
                <a:gs pos="0">
                  <a:schemeClr val="bg1">
                    <a:alpha val="55000"/>
                  </a:schemeClr>
                </a:gs>
                <a:gs pos="74000">
                  <a:schemeClr val="bg1">
                    <a:alpha val="40000"/>
                  </a:schemeClr>
                </a:gs>
                <a:gs pos="82000">
                  <a:schemeClr val="bg1">
                    <a:alpha val="88000"/>
                  </a:schemeClr>
                </a:gs>
                <a:gs pos="100000">
                  <a:schemeClr val="bg1">
                    <a:alpha val="0"/>
                  </a:schemeClr>
                </a:gs>
              </a:gsLst>
              <a:lin ang="5400000" scaled="1"/>
            </a:grad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F79AD72-D7F9-447F-8319-0CD06D3937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8797" y="564162"/>
            <a:ext cx="11040784" cy="5728876"/>
            <a:chOff x="568797" y="564162"/>
            <a:chExt cx="11040784" cy="5728876"/>
          </a:xfrm>
        </p:grpSpPr>
        <p:sp>
          <p:nvSpPr>
            <p:cNvPr id="24" name="Donut 20">
              <a:extLst>
                <a:ext uri="{FF2B5EF4-FFF2-40B4-BE49-F238E27FC236}">
                  <a16:creationId xmlns:a16="http://schemas.microsoft.com/office/drawing/2014/main" id="{CBD35041-A658-481E-9DE1-81F9647B83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8797" y="56416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6">
              <a:extLst>
                <a:ext uri="{FF2B5EF4-FFF2-40B4-BE49-F238E27FC236}">
                  <a16:creationId xmlns:a16="http://schemas.microsoft.com/office/drawing/2014/main" id="{29E65BD7-9348-48B1-9F61-5FE048F43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2693" y="56416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7">
              <a:extLst>
                <a:ext uri="{FF2B5EF4-FFF2-40B4-BE49-F238E27FC236}">
                  <a16:creationId xmlns:a16="http://schemas.microsoft.com/office/drawing/2014/main" id="{9A22153D-C655-4F9A-84E6-042F3CF3D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8797" y="6046150"/>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8">
              <a:extLst>
                <a:ext uri="{FF2B5EF4-FFF2-40B4-BE49-F238E27FC236}">
                  <a16:creationId xmlns:a16="http://schemas.microsoft.com/office/drawing/2014/main" id="{A51A1B2A-98EF-44B2-8DB4-E39FDF2FEE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2693" y="6046150"/>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5E053123-83FE-462D-92CB-4EC693BC3EE4}"/>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a:t>Sugars</a:t>
            </a:r>
          </a:p>
        </p:txBody>
      </p:sp>
      <p:cxnSp>
        <p:nvCxnSpPr>
          <p:cNvPr id="29" name="Straight Connector 28">
            <a:extLst>
              <a:ext uri="{FF2B5EF4-FFF2-40B4-BE49-F238E27FC236}">
                <a16:creationId xmlns:a16="http://schemas.microsoft.com/office/drawing/2014/main" id="{10747161-D3DE-4C9A-B2B1-642EF7285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29C53C65-4734-4814-8032-D9988091148B}"/>
              </a:ext>
            </a:extLst>
          </p:cNvPr>
          <p:cNvSpPr>
            <a:spLocks noGrp="1"/>
          </p:cNvSpPr>
          <p:nvPr>
            <p:ph type="body" sz="half" idx="2"/>
          </p:nvPr>
        </p:nvSpPr>
        <p:spPr>
          <a:xfrm>
            <a:off x="1295401" y="2556932"/>
            <a:ext cx="9601196" cy="3318936"/>
          </a:xfrm>
        </p:spPr>
        <p:txBody>
          <a:bodyPr vert="horz" lIns="91440" tIns="45720" rIns="91440" bIns="45720" rtlCol="0" anchor="t">
            <a:normAutofit/>
          </a:bodyPr>
          <a:lstStyle/>
          <a:p>
            <a:pPr algn="l">
              <a:lnSpc>
                <a:spcPct val="90000"/>
              </a:lnSpc>
              <a:buFont typeface="Arial"/>
              <a:buChar char="•"/>
            </a:pPr>
            <a:r>
              <a:rPr lang="en-US" sz="1300"/>
              <a:t>There's more to sugar than just sweetness! The type of sugar you use, and its method of incorporation can have a profound effect on the finished product. </a:t>
            </a:r>
          </a:p>
          <a:p>
            <a:pPr algn="l">
              <a:lnSpc>
                <a:spcPct val="90000"/>
              </a:lnSpc>
              <a:buFont typeface="Arial"/>
              <a:buChar char="•"/>
            </a:pPr>
            <a:r>
              <a:rPr lang="en-US" sz="1300"/>
              <a:t>White sugar is crystallized sucrose, a disaccharide consisting of a fructose molecule and a glucose molecule linked together. It is mildly hygroscopic (that is, it likes to retain moisture), and relatively neutral in pH.</a:t>
            </a:r>
          </a:p>
          <a:p>
            <a:pPr algn="l">
              <a:lnSpc>
                <a:spcPct val="90000"/>
              </a:lnSpc>
              <a:buFont typeface="Arial"/>
              <a:buChar char="•"/>
            </a:pPr>
            <a:r>
              <a:rPr lang="en-US" sz="1300"/>
              <a:t>Brown sugar is mostly crystallized sucrose, but also contains a good amount of glucose and fructose, along with trace minerals that give it its flavor and a slightly acidic pH. Glucose and fructose are far more hygroscopic than sucrose.</a:t>
            </a:r>
          </a:p>
          <a:p>
            <a:pPr algn="l">
              <a:lnSpc>
                <a:spcPct val="90000"/>
              </a:lnSpc>
              <a:buFont typeface="Arial"/>
              <a:buChar char="•"/>
            </a:pPr>
            <a:r>
              <a:rPr lang="en-US" sz="1300" b="1"/>
              <a:t>White Sugar = Thin and Crisp / Brown Sugar = Tall and Moist</a:t>
            </a:r>
          </a:p>
          <a:p>
            <a:pPr algn="l">
              <a:lnSpc>
                <a:spcPct val="90000"/>
              </a:lnSpc>
              <a:buFont typeface="Arial"/>
              <a:buChar char="•"/>
            </a:pPr>
            <a:r>
              <a:rPr lang="en-US" sz="1300"/>
              <a:t> Example: A mixture of the two provides a good balance, dissolving too much sugar can lead to a texture that's too uniform. With sugar left in distinct grains, the pockets of melted sugar that caramelize within the cookie as it bakes remain irregular, giving the cookie more textural interest.</a:t>
            </a:r>
          </a:p>
          <a:p>
            <a:pPr algn="l">
              <a:lnSpc>
                <a:spcPct val="90000"/>
              </a:lnSpc>
              <a:buFont typeface="Arial"/>
              <a:buChar char="•"/>
            </a:pPr>
            <a:r>
              <a:rPr lang="en-US" sz="1300"/>
              <a:t>Brown sugar has another advantage over white: it caramelizes more readily, leading to more intense flavor and darker color.</a:t>
            </a:r>
          </a:p>
          <a:p>
            <a:pPr algn="l">
              <a:lnSpc>
                <a:spcPct val="90000"/>
              </a:lnSpc>
              <a:buFont typeface="Arial"/>
              <a:buChar char="•"/>
            </a:pPr>
            <a:r>
              <a:rPr lang="en-US" sz="1300" b="1"/>
              <a:t>Corn Syrup = Soft, Wide, Dark, and Flexible Cookies</a:t>
            </a:r>
          </a:p>
          <a:p>
            <a:pPr algn="l">
              <a:lnSpc>
                <a:spcPct val="90000"/>
              </a:lnSpc>
              <a:buFont typeface="Arial"/>
              <a:buChar char="•"/>
            </a:pPr>
            <a:r>
              <a:rPr lang="en-US" sz="1300"/>
              <a:t>Corn syrup is a powerful ingredient, in fact, that even a small amount of it will completely alter the texture of your cookie. Typically, you want no more than a 10% ratio.</a:t>
            </a:r>
          </a:p>
          <a:p>
            <a:pPr algn="l">
              <a:lnSpc>
                <a:spcPct val="90000"/>
              </a:lnSpc>
              <a:buFont typeface="Arial"/>
              <a:buChar char="•"/>
            </a:pPr>
            <a:endParaRPr lang="en-US" sz="1300"/>
          </a:p>
        </p:txBody>
      </p:sp>
    </p:spTree>
    <p:extLst>
      <p:ext uri="{BB962C8B-B14F-4D97-AF65-F5344CB8AC3E}">
        <p14:creationId xmlns:p14="http://schemas.microsoft.com/office/powerpoint/2010/main" val="67784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9" name="Picture 9">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1" name="Straight Connector 11">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2" name="Rectangle 13">
            <a:extLst>
              <a:ext uri="{FF2B5EF4-FFF2-40B4-BE49-F238E27FC236}">
                <a16:creationId xmlns:a16="http://schemas.microsoft.com/office/drawing/2014/main" id="{2024F6EB-04DC-4C6D-8485-FCD53A4A9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5">
            <a:extLst>
              <a:ext uri="{FF2B5EF4-FFF2-40B4-BE49-F238E27FC236}">
                <a16:creationId xmlns:a16="http://schemas.microsoft.com/office/drawing/2014/main" id="{7A795FBE-101B-4063-A5FC-8C0624B353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C238AED-3BE3-462A-9FA9-7C5017F85C25}"/>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sz="3100"/>
              <a:t>Functions of Sugar and Sweeteners</a:t>
            </a:r>
          </a:p>
        </p:txBody>
      </p:sp>
      <p:sp>
        <p:nvSpPr>
          <p:cNvPr id="18" name="Rectangle 17">
            <a:extLst>
              <a:ext uri="{FF2B5EF4-FFF2-40B4-BE49-F238E27FC236}">
                <a16:creationId xmlns:a16="http://schemas.microsoft.com/office/drawing/2014/main" id="{8881F853-6081-4216-9876-4D863309A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42A618AC-FF77-4D4A-A592-CF5070BE9BFE}"/>
              </a:ext>
            </a:extLst>
          </p:cNvPr>
          <p:cNvPicPr>
            <a:picLocks noGrp="1" noChangeAspect="1"/>
          </p:cNvPicPr>
          <p:nvPr>
            <p:ph type="pic" idx="1"/>
          </p:nvPr>
        </p:nvPicPr>
        <p:blipFill rotWithShape="1">
          <a:blip r:embed="rId4"/>
          <a:srcRect b="882"/>
          <a:stretch/>
        </p:blipFill>
        <p:spPr>
          <a:xfrm>
            <a:off x="1412683" y="1410208"/>
            <a:ext cx="5278777" cy="3858780"/>
          </a:xfrm>
          <a:prstGeom prst="rect">
            <a:avLst/>
          </a:prstGeom>
        </p:spPr>
      </p:pic>
      <p:cxnSp>
        <p:nvCxnSpPr>
          <p:cNvPr id="20" name="Straight Connector 19">
            <a:extLst>
              <a:ext uri="{FF2B5EF4-FFF2-40B4-BE49-F238E27FC236}">
                <a16:creationId xmlns:a16="http://schemas.microsoft.com/office/drawing/2014/main" id="{68EF61C2-EE68-43FF-A497-F2E60EA532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231F4880-473A-4D7F-B4A5-5808F3EA8FB2}"/>
              </a:ext>
            </a:extLst>
          </p:cNvPr>
          <p:cNvSpPr>
            <a:spLocks noGrp="1"/>
          </p:cNvSpPr>
          <p:nvPr>
            <p:ph type="body" sz="half" idx="2"/>
          </p:nvPr>
        </p:nvSpPr>
        <p:spPr>
          <a:xfrm>
            <a:off x="7535824" y="2556932"/>
            <a:ext cx="3360771" cy="3318936"/>
          </a:xfrm>
        </p:spPr>
        <p:txBody>
          <a:bodyPr vert="horz" lIns="91440" tIns="45720" rIns="91440" bIns="45720" rtlCol="0" anchor="t">
            <a:normAutofit lnSpcReduction="10000"/>
          </a:bodyPr>
          <a:lstStyle/>
          <a:p>
            <a:pPr algn="l">
              <a:buFont typeface="Arial"/>
              <a:buChar char="•"/>
            </a:pPr>
            <a:r>
              <a:rPr lang="en-US" dirty="0"/>
              <a:t>They add sweetness and flavor</a:t>
            </a:r>
          </a:p>
          <a:p>
            <a:pPr algn="l">
              <a:buFont typeface="Arial"/>
              <a:buChar char="•"/>
            </a:pPr>
            <a:r>
              <a:rPr lang="en-US" dirty="0"/>
              <a:t>They create tenderness and fineness of texture, partly by weakening the gluten structure.</a:t>
            </a:r>
          </a:p>
          <a:p>
            <a:pPr algn="l">
              <a:buFont typeface="Arial"/>
              <a:buChar char="•"/>
            </a:pPr>
            <a:r>
              <a:rPr lang="en-US" dirty="0"/>
              <a:t>They give crust color.</a:t>
            </a:r>
          </a:p>
          <a:p>
            <a:pPr algn="l">
              <a:buFont typeface="Arial"/>
              <a:buChar char="•"/>
            </a:pPr>
            <a:r>
              <a:rPr lang="en-US" dirty="0"/>
              <a:t>They increase keeping qualities by retaining moisture.</a:t>
            </a:r>
          </a:p>
          <a:p>
            <a:pPr algn="l">
              <a:buFont typeface="Arial"/>
              <a:buChar char="•"/>
            </a:pPr>
            <a:r>
              <a:rPr lang="en-US" dirty="0"/>
              <a:t>They act as a creaming agent with fats and foaming agents with eggs.</a:t>
            </a:r>
          </a:p>
          <a:p>
            <a:pPr algn="l">
              <a:buFont typeface="Arial"/>
              <a:buChar char="•"/>
            </a:pPr>
            <a:r>
              <a:rPr lang="en-US" dirty="0"/>
              <a:t>They provide food for yeast.</a:t>
            </a:r>
          </a:p>
        </p:txBody>
      </p:sp>
    </p:spTree>
    <p:extLst>
      <p:ext uri="{BB962C8B-B14F-4D97-AF65-F5344CB8AC3E}">
        <p14:creationId xmlns:p14="http://schemas.microsoft.com/office/powerpoint/2010/main" val="217054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35B9-2AAF-4C53-ABF4-AB54016B6FF9}"/>
              </a:ext>
            </a:extLst>
          </p:cNvPr>
          <p:cNvSpPr>
            <a:spLocks noGrp="1"/>
          </p:cNvSpPr>
          <p:nvPr>
            <p:ph type="title"/>
          </p:nvPr>
        </p:nvSpPr>
        <p:spPr/>
        <p:txBody>
          <a:bodyPr/>
          <a:lstStyle/>
          <a:p>
            <a:r>
              <a:rPr lang="en-US" dirty="0"/>
              <a:t>Fats</a:t>
            </a:r>
          </a:p>
        </p:txBody>
      </p:sp>
      <p:sp>
        <p:nvSpPr>
          <p:cNvPr id="4" name="Text Placeholder 3">
            <a:extLst>
              <a:ext uri="{FF2B5EF4-FFF2-40B4-BE49-F238E27FC236}">
                <a16:creationId xmlns:a16="http://schemas.microsoft.com/office/drawing/2014/main" id="{6036F76E-D332-4C10-9092-112C8DC6B34A}"/>
              </a:ext>
            </a:extLst>
          </p:cNvPr>
          <p:cNvSpPr>
            <a:spLocks noGrp="1"/>
          </p:cNvSpPr>
          <p:nvPr>
            <p:ph type="body" idx="1"/>
          </p:nvPr>
        </p:nvSpPr>
        <p:spPr/>
        <p:txBody>
          <a:bodyPr>
            <a:normAutofit lnSpcReduction="10000"/>
          </a:bodyPr>
          <a:lstStyle/>
          <a:p>
            <a:r>
              <a:rPr lang="en-US" dirty="0"/>
              <a:t>Butter, Shortening, Milk…Oh My!</a:t>
            </a:r>
          </a:p>
          <a:p>
            <a:r>
              <a:rPr lang="en-US" dirty="0"/>
              <a:t>It’s all about the fat baby!</a:t>
            </a:r>
          </a:p>
        </p:txBody>
      </p:sp>
    </p:spTree>
    <p:extLst>
      <p:ext uri="{BB962C8B-B14F-4D97-AF65-F5344CB8AC3E}">
        <p14:creationId xmlns:p14="http://schemas.microsoft.com/office/powerpoint/2010/main" val="375678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2" name="Straight Connector 11">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4" name="Rectangle 13">
            <a:extLst>
              <a:ext uri="{FF2B5EF4-FFF2-40B4-BE49-F238E27FC236}">
                <a16:creationId xmlns:a16="http://schemas.microsoft.com/office/drawing/2014/main" id="{137A7007-7D83-4AE3-975A-47541754D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A1F49B3-5C1C-4EAB-BC69-FD6307F61E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F751595-0EA1-40BB-94A4-EE5EF2F1FC49}"/>
              </a:ext>
            </a:extLst>
          </p:cNvPr>
          <p:cNvSpPr>
            <a:spLocks noGrp="1"/>
          </p:cNvSpPr>
          <p:nvPr>
            <p:ph type="title"/>
          </p:nvPr>
        </p:nvSpPr>
        <p:spPr>
          <a:xfrm>
            <a:off x="6094412" y="982132"/>
            <a:ext cx="4802185" cy="1303867"/>
          </a:xfrm>
        </p:spPr>
        <p:txBody>
          <a:bodyPr vert="horz" lIns="91440" tIns="45720" rIns="91440" bIns="45720" rtlCol="0" anchor="ctr">
            <a:normAutofit/>
          </a:bodyPr>
          <a:lstStyle/>
          <a:p>
            <a:r>
              <a:rPr lang="en-US" sz="4400" dirty="0"/>
              <a:t>Fats cont.</a:t>
            </a:r>
          </a:p>
        </p:txBody>
      </p:sp>
      <p:sp>
        <p:nvSpPr>
          <p:cNvPr id="18" name="Rectangle 17">
            <a:extLst>
              <a:ext uri="{FF2B5EF4-FFF2-40B4-BE49-F238E27FC236}">
                <a16:creationId xmlns:a16="http://schemas.microsoft.com/office/drawing/2014/main" id="{CC7E87CD-7B26-403F-96C6-AA099E65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0120AD60-2563-4724-9908-6DD19BF6CB30}"/>
              </a:ext>
            </a:extLst>
          </p:cNvPr>
          <p:cNvPicPr>
            <a:picLocks noGrp="1" noChangeAspect="1"/>
          </p:cNvPicPr>
          <p:nvPr>
            <p:ph type="pic" idx="1"/>
          </p:nvPr>
        </p:nvPicPr>
        <p:blipFill rotWithShape="1">
          <a:blip r:embed="rId4"/>
          <a:srcRect l="5211" r="22200" b="-1"/>
          <a:stretch/>
        </p:blipFill>
        <p:spPr>
          <a:xfrm>
            <a:off x="1412683" y="1410208"/>
            <a:ext cx="3876801" cy="3858780"/>
          </a:xfrm>
          <a:prstGeom prst="rect">
            <a:avLst/>
          </a:prstGeom>
        </p:spPr>
      </p:pic>
      <p:cxnSp>
        <p:nvCxnSpPr>
          <p:cNvPr id="20" name="Straight Connector 19">
            <a:extLst>
              <a:ext uri="{FF2B5EF4-FFF2-40B4-BE49-F238E27FC236}">
                <a16:creationId xmlns:a16="http://schemas.microsoft.com/office/drawing/2014/main" id="{2CF57504-A682-4C65-BF06-DBFF9C735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125FB852-F5D3-48C7-B898-7B13F8878235}"/>
              </a:ext>
            </a:extLst>
          </p:cNvPr>
          <p:cNvSpPr>
            <a:spLocks noGrp="1"/>
          </p:cNvSpPr>
          <p:nvPr>
            <p:ph type="body" sz="half" idx="2"/>
          </p:nvPr>
        </p:nvSpPr>
        <p:spPr>
          <a:xfrm>
            <a:off x="6094412" y="2556932"/>
            <a:ext cx="4802184" cy="3318936"/>
          </a:xfrm>
        </p:spPr>
        <p:txBody>
          <a:bodyPr vert="horz" lIns="91440" tIns="45720" rIns="91440" bIns="45720" rtlCol="0" anchor="t">
            <a:normAutofit/>
          </a:bodyPr>
          <a:lstStyle/>
          <a:p>
            <a:pPr algn="l">
              <a:buFont typeface="Arial"/>
              <a:buChar char="•"/>
            </a:pPr>
            <a:r>
              <a:rPr lang="en-US" dirty="0"/>
              <a:t>FUNCTIONS:</a:t>
            </a:r>
          </a:p>
          <a:p>
            <a:pPr lvl="1">
              <a:buFont typeface="Arial"/>
              <a:buChar char="•"/>
            </a:pPr>
            <a:r>
              <a:rPr lang="en-US" sz="1600" dirty="0"/>
              <a:t>Adds moistness and richness</a:t>
            </a:r>
          </a:p>
          <a:p>
            <a:pPr lvl="1">
              <a:buFont typeface="Arial"/>
              <a:buChar char="•"/>
            </a:pPr>
            <a:r>
              <a:rPr lang="en-US" sz="1600" dirty="0"/>
              <a:t>Increases tenderness</a:t>
            </a:r>
          </a:p>
          <a:p>
            <a:pPr lvl="1">
              <a:buFont typeface="Arial"/>
              <a:buChar char="•"/>
            </a:pPr>
            <a:r>
              <a:rPr lang="en-US" sz="1600" dirty="0"/>
              <a:t>Increases shelf life</a:t>
            </a:r>
          </a:p>
          <a:p>
            <a:pPr lvl="1">
              <a:buFont typeface="Arial"/>
              <a:buChar char="•"/>
            </a:pPr>
            <a:r>
              <a:rPr lang="en-US" sz="1600" dirty="0"/>
              <a:t>Adds flavor</a:t>
            </a:r>
          </a:p>
          <a:p>
            <a:pPr lvl="1">
              <a:buFont typeface="Arial"/>
              <a:buChar char="•"/>
            </a:pPr>
            <a:r>
              <a:rPr lang="en-US" sz="1600" dirty="0"/>
              <a:t>Assists in leavening of the creaming method or a leavening agent in puff pastry, pie dough, and other similar products.</a:t>
            </a:r>
          </a:p>
        </p:txBody>
      </p:sp>
    </p:spTree>
    <p:extLst>
      <p:ext uri="{BB962C8B-B14F-4D97-AF65-F5344CB8AC3E}">
        <p14:creationId xmlns:p14="http://schemas.microsoft.com/office/powerpoint/2010/main" val="284361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20">
            <a:extLst>
              <a:ext uri="{FF2B5EF4-FFF2-40B4-BE49-F238E27FC236}">
                <a16:creationId xmlns:a16="http://schemas.microsoft.com/office/drawing/2014/main" id="{9A639AC4-B296-4F3F-8080-626154D70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32" name="Straight Connector 22">
            <a:extLst>
              <a:ext uri="{FF2B5EF4-FFF2-40B4-BE49-F238E27FC236}">
                <a16:creationId xmlns:a16="http://schemas.microsoft.com/office/drawing/2014/main" id="{172F4560-9994-45CF-A1D6-E83E1A530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3" name="Rectangle 24">
            <a:extLst>
              <a:ext uri="{FF2B5EF4-FFF2-40B4-BE49-F238E27FC236}">
                <a16:creationId xmlns:a16="http://schemas.microsoft.com/office/drawing/2014/main" id="{78A17A72-B88B-450E-835A-1C2722503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accent1">
                  <a:shade val="45000"/>
                  <a:satMod val="135000"/>
                </a:schemeClr>
                <a:prstClr val="white"/>
              </a:duotone>
            </a:blip>
            <a:stretch/>
          </a:blip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1AE0CFE1-E51E-4785-A302-5150D435ABC9}"/>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a:solidFill>
                  <a:srgbClr val="212121"/>
                </a:solidFill>
              </a:rPr>
              <a:t>Fats cont.</a:t>
            </a:r>
          </a:p>
        </p:txBody>
      </p:sp>
      <p:cxnSp>
        <p:nvCxnSpPr>
          <p:cNvPr id="34" name="Straight Connector 26">
            <a:extLst>
              <a:ext uri="{FF2B5EF4-FFF2-40B4-BE49-F238E27FC236}">
                <a16:creationId xmlns:a16="http://schemas.microsoft.com/office/drawing/2014/main" id="{87ADDECF-37FB-45A1-BAD3-6252E3064A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267682"/>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F944079C-3CEF-41A0-854E-7D62CD37529B}"/>
              </a:ext>
            </a:extLst>
          </p:cNvPr>
          <p:cNvSpPr>
            <a:spLocks noGrp="1"/>
          </p:cNvSpPr>
          <p:nvPr>
            <p:ph type="body" idx="1"/>
          </p:nvPr>
        </p:nvSpPr>
        <p:spPr>
          <a:xfrm>
            <a:off x="1295401" y="2556932"/>
            <a:ext cx="9601196" cy="3318936"/>
          </a:xfrm>
        </p:spPr>
        <p:txBody>
          <a:bodyPr vert="horz" lIns="91440" tIns="45720" rIns="91440" bIns="45720" rtlCol="0" anchor="t">
            <a:normAutofit/>
          </a:bodyPr>
          <a:lstStyle/>
          <a:p>
            <a:pPr algn="l">
              <a:lnSpc>
                <a:spcPct val="90000"/>
              </a:lnSpc>
              <a:buFont typeface="Arial"/>
              <a:buChar char="•"/>
            </a:pPr>
            <a:r>
              <a:rPr lang="en-US">
                <a:solidFill>
                  <a:srgbClr val="212121"/>
                </a:solidFill>
              </a:rPr>
              <a:t>Butter: Butter is essential for flavor. Substituting butter with a less flavorful fat like shortening, lard, or margarine yields sub-par product. Butter is about 80 to 83% butterfat, 15% water, and 3 to 5% milk protein. It comes in salted and unsalted. Butter melts in the mouth or at room temperature. Low melting point.</a:t>
            </a:r>
          </a:p>
          <a:p>
            <a:pPr algn="l">
              <a:lnSpc>
                <a:spcPct val="90000"/>
              </a:lnSpc>
              <a:buFont typeface="Arial"/>
              <a:buChar char="•"/>
            </a:pPr>
            <a:r>
              <a:rPr lang="en-US">
                <a:solidFill>
                  <a:srgbClr val="212121"/>
                </a:solidFill>
              </a:rPr>
              <a:t>Shortening: Has a fairly tough, waxy texture, and tends to hold its shape in a dough or batter. It is made from vegetable oils, animals fats, or both. Has a high melting point. Can be used in pie crusts, biscuits, and certain cakes, cookies, and quick breads. Does NOT have any flavor.</a:t>
            </a:r>
          </a:p>
          <a:p>
            <a:pPr algn="l">
              <a:lnSpc>
                <a:spcPct val="90000"/>
              </a:lnSpc>
              <a:buFont typeface="Arial"/>
              <a:buChar char="•"/>
            </a:pPr>
            <a:r>
              <a:rPr lang="en-US">
                <a:solidFill>
                  <a:srgbClr val="212121"/>
                </a:solidFill>
              </a:rPr>
              <a:t>Oils: It is a liquid fat. Not often used in the bakeshop but just a few cakes, breads, and quick breads. Its main use is in greasing pans, deep-frying doughnuts, and as a wash for some kinds of rolls.</a:t>
            </a:r>
          </a:p>
        </p:txBody>
      </p:sp>
    </p:spTree>
    <p:extLst>
      <p:ext uri="{BB962C8B-B14F-4D97-AF65-F5344CB8AC3E}">
        <p14:creationId xmlns:p14="http://schemas.microsoft.com/office/powerpoint/2010/main" val="1431966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639AC4-B296-4F3F-8080-626154D70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0" name="Straight Connector 9">
            <a:extLst>
              <a:ext uri="{FF2B5EF4-FFF2-40B4-BE49-F238E27FC236}">
                <a16:creationId xmlns:a16="http://schemas.microsoft.com/office/drawing/2014/main" id="{172F4560-9994-45CF-A1D6-E83E1A530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2" name="Rectangle 11">
            <a:extLst>
              <a:ext uri="{FF2B5EF4-FFF2-40B4-BE49-F238E27FC236}">
                <a16:creationId xmlns:a16="http://schemas.microsoft.com/office/drawing/2014/main" id="{30051050-B89E-49D3-826B-6A1EAC70A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33AF6E3-B8BA-445C-9EFB-E970BA4A0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a:gradFill>
            <a:gsLst>
              <a:gs pos="0">
                <a:schemeClr val="accent1">
                  <a:lumMod val="82000"/>
                  <a:lumOff val="18000"/>
                </a:schemeClr>
              </a:gs>
              <a:gs pos="100000">
                <a:schemeClr val="accent1">
                  <a:lumMod val="98000"/>
                </a:schemeClr>
              </a:gs>
            </a:gsLst>
            <a:lin ang="5400000" scaled="0"/>
          </a:gradFill>
        </p:spPr>
      </p:pic>
      <p:pic>
        <p:nvPicPr>
          <p:cNvPr id="16" name="Picture 15">
            <a:extLst>
              <a:ext uri="{FF2B5EF4-FFF2-40B4-BE49-F238E27FC236}">
                <a16:creationId xmlns:a16="http://schemas.microsoft.com/office/drawing/2014/main" id="{7664F659-1366-4A2A-BD0B-AB97FFD1AB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2352170"/>
            <a:ext cx="1363576" cy="441158"/>
          </a:xfrm>
          <a:prstGeom prst="rect">
            <a:avLst/>
          </a:prstGeom>
        </p:spPr>
      </p:pic>
      <p:sp>
        <p:nvSpPr>
          <p:cNvPr id="2" name="Title 1">
            <a:extLst>
              <a:ext uri="{FF2B5EF4-FFF2-40B4-BE49-F238E27FC236}">
                <a16:creationId xmlns:a16="http://schemas.microsoft.com/office/drawing/2014/main" id="{CF429522-F6D5-42C2-8084-5B4DCFA5B61F}"/>
              </a:ext>
            </a:extLst>
          </p:cNvPr>
          <p:cNvSpPr>
            <a:spLocks noGrp="1"/>
          </p:cNvSpPr>
          <p:nvPr>
            <p:ph type="title"/>
          </p:nvPr>
        </p:nvSpPr>
        <p:spPr>
          <a:xfrm>
            <a:off x="1295402" y="982132"/>
            <a:ext cx="9601196" cy="1368252"/>
          </a:xfrm>
        </p:spPr>
        <p:txBody>
          <a:bodyPr vert="horz" lIns="91440" tIns="45720" rIns="91440" bIns="45720" rtlCol="0" anchor="ctr">
            <a:normAutofit/>
          </a:bodyPr>
          <a:lstStyle/>
          <a:p>
            <a:r>
              <a:rPr lang="en-US" sz="4400" dirty="0">
                <a:solidFill>
                  <a:srgbClr val="373737"/>
                </a:solidFill>
              </a:rPr>
              <a:t>Fats…does it ever end…cont.</a:t>
            </a:r>
          </a:p>
        </p:txBody>
      </p:sp>
      <p:sp>
        <p:nvSpPr>
          <p:cNvPr id="3" name="Text Placeholder 2">
            <a:extLst>
              <a:ext uri="{FF2B5EF4-FFF2-40B4-BE49-F238E27FC236}">
                <a16:creationId xmlns:a16="http://schemas.microsoft.com/office/drawing/2014/main" id="{4D247582-5E68-43E7-8C7E-EEB141622D9A}"/>
              </a:ext>
            </a:extLst>
          </p:cNvPr>
          <p:cNvSpPr>
            <a:spLocks noGrp="1"/>
          </p:cNvSpPr>
          <p:nvPr>
            <p:ph type="body" idx="1"/>
          </p:nvPr>
        </p:nvSpPr>
        <p:spPr>
          <a:xfrm>
            <a:off x="1295401" y="2919662"/>
            <a:ext cx="9601196" cy="2956205"/>
          </a:xfrm>
        </p:spPr>
        <p:txBody>
          <a:bodyPr vert="horz" lIns="91440" tIns="45720" rIns="91440" bIns="45720" rtlCol="0" anchor="t">
            <a:normAutofit/>
          </a:bodyPr>
          <a:lstStyle/>
          <a:p>
            <a:pPr>
              <a:buFont typeface="Arial"/>
              <a:buChar char="•"/>
            </a:pPr>
            <a:r>
              <a:rPr lang="en-US" sz="1800" dirty="0">
                <a:solidFill>
                  <a:srgbClr val="212121"/>
                </a:solidFill>
              </a:rPr>
              <a:t>Milk Products</a:t>
            </a:r>
          </a:p>
          <a:p>
            <a:pPr>
              <a:buFont typeface="Arial"/>
              <a:buChar char="•"/>
            </a:pPr>
            <a:r>
              <a:rPr lang="en-US" sz="1600" dirty="0">
                <a:solidFill>
                  <a:srgbClr val="212121"/>
                </a:solidFill>
              </a:rPr>
              <a:t>Milk: Next to water, it is the most important ingredient in the bakeshop. It contributes to the texture, flavor, crust color, shelf life, and nutritional value. Traditionally, whole milk is primarily used. It contains 3.5% fat, 8.5% nonfat milk solids, and 88% water. Skim and low-fat milk consist of less than 2% fat. You CANNOT interchange whole milk and skim/low-fat milk as the fat contents will change the whole makeup of your product.</a:t>
            </a:r>
          </a:p>
          <a:p>
            <a:pPr>
              <a:buFont typeface="Arial"/>
              <a:buChar char="•"/>
            </a:pPr>
            <a:r>
              <a:rPr lang="en-US" sz="1600" dirty="0">
                <a:solidFill>
                  <a:srgbClr val="212121"/>
                </a:solidFill>
              </a:rPr>
              <a:t>Buttermilk: Producing buttermilk the lactose in milk is converted to lactic acid. When replacing buttermilk for milk in a recipe you must neutralize the acidity by adding baking soda and reducing the baking powder.</a:t>
            </a:r>
          </a:p>
          <a:p>
            <a:pPr>
              <a:buFont typeface="Arial"/>
              <a:buChar char="•"/>
            </a:pPr>
            <a:r>
              <a:rPr lang="en-US" sz="1600" dirty="0">
                <a:solidFill>
                  <a:srgbClr val="212121"/>
                </a:solidFill>
              </a:rPr>
              <a:t>Cream: Not often used as a liquid in doughs and batters because of its fat content (10%-40%). It is typically used in productions of fillings, toppings, and cold desserts.</a:t>
            </a:r>
          </a:p>
        </p:txBody>
      </p:sp>
    </p:spTree>
    <p:extLst>
      <p:ext uri="{BB962C8B-B14F-4D97-AF65-F5344CB8AC3E}">
        <p14:creationId xmlns:p14="http://schemas.microsoft.com/office/powerpoint/2010/main" val="2564387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2B96-8F23-4440-ADE0-39EDE2D6DCA0}"/>
              </a:ext>
            </a:extLst>
          </p:cNvPr>
          <p:cNvSpPr>
            <a:spLocks noGrp="1"/>
          </p:cNvSpPr>
          <p:nvPr>
            <p:ph type="title"/>
          </p:nvPr>
        </p:nvSpPr>
        <p:spPr>
          <a:xfrm>
            <a:off x="1182857" y="941297"/>
            <a:ext cx="6241816" cy="662420"/>
          </a:xfrm>
        </p:spPr>
        <p:txBody>
          <a:bodyPr/>
          <a:lstStyle/>
          <a:p>
            <a:r>
              <a:rPr lang="en-US" dirty="0"/>
              <a:t>Eggs</a:t>
            </a:r>
          </a:p>
        </p:txBody>
      </p:sp>
      <p:pic>
        <p:nvPicPr>
          <p:cNvPr id="5" name="Picture Placeholder 4">
            <a:extLst>
              <a:ext uri="{FF2B5EF4-FFF2-40B4-BE49-F238E27FC236}">
                <a16:creationId xmlns:a16="http://schemas.microsoft.com/office/drawing/2014/main" id="{F85022C8-7BFB-4F2C-99C0-5D03EFA71F1B}"/>
              </a:ext>
            </a:extLst>
          </p:cNvPr>
          <p:cNvPicPr>
            <a:picLocks noGrp="1" noChangeAspect="1"/>
          </p:cNvPicPr>
          <p:nvPr>
            <p:ph type="pic" idx="1"/>
          </p:nvPr>
        </p:nvPicPr>
        <p:blipFill>
          <a:blip r:embed="rId2"/>
          <a:srcRect l="14838" r="14838"/>
          <a:stretch>
            <a:fillRect/>
          </a:stretch>
        </p:blipFill>
        <p:spPr>
          <a:prstGeom prst="rect">
            <a:avLst/>
          </a:prstGeom>
        </p:spPr>
      </p:pic>
      <p:sp>
        <p:nvSpPr>
          <p:cNvPr id="4" name="Text Placeholder 3">
            <a:extLst>
              <a:ext uri="{FF2B5EF4-FFF2-40B4-BE49-F238E27FC236}">
                <a16:creationId xmlns:a16="http://schemas.microsoft.com/office/drawing/2014/main" id="{EA71A004-53A8-4644-B560-AFC376FCA75B}"/>
              </a:ext>
            </a:extLst>
          </p:cNvPr>
          <p:cNvSpPr>
            <a:spLocks noGrp="1"/>
          </p:cNvSpPr>
          <p:nvPr>
            <p:ph type="body" sz="half" idx="2"/>
          </p:nvPr>
        </p:nvSpPr>
        <p:spPr>
          <a:xfrm>
            <a:off x="1323535" y="1603717"/>
            <a:ext cx="6241816" cy="4312986"/>
          </a:xfrm>
        </p:spPr>
        <p:txBody>
          <a:bodyPr>
            <a:normAutofit fontScale="62500" lnSpcReduction="20000"/>
          </a:bodyPr>
          <a:lstStyle/>
          <a:p>
            <a:r>
              <a:rPr lang="en-US" sz="2600" dirty="0"/>
              <a:t>Egg whites: They provide a good amount of water, as well as protein. Egg proteins are particularly good at trapping and retaining bubbles of air or water vapor. The higher the proportion of egg white in a product, the more it rises during baking. Because of the extra water, you also get more gluten formation. Other than the small amount in the butter, eggs are the main source of water in a recipe.</a:t>
            </a:r>
          </a:p>
          <a:p>
            <a:r>
              <a:rPr lang="en-US" sz="2600" dirty="0"/>
              <a:t>Egg yolks: They provide some moisture and protein, but more importantly they provide a well-emulsified source of fat. When cooked, egg yolk forms a tender protein coagulum that can keep products tender.</a:t>
            </a:r>
          </a:p>
          <a:p>
            <a:r>
              <a:rPr lang="en-US" sz="2600" dirty="0"/>
              <a:t>Example: </a:t>
            </a:r>
          </a:p>
          <a:p>
            <a:r>
              <a:rPr lang="en-US" sz="2600" b="1" dirty="0"/>
              <a:t>Egg Whites = Taller Cookies / Egg Yolks = Fudgier Cookies</a:t>
            </a:r>
          </a:p>
          <a:p>
            <a:r>
              <a:rPr lang="en-US" sz="2600" dirty="0"/>
              <a:t>By keeping the total mass of egg added to a dough the same but altering the proportion of white to yolk, you can achieve a variety of textures. Two whites and a yolk, for instance, produces the more open structure of the cookie, while three yolks and no whites produce the denser, fudgier texture of the cookie on the bottom.</a:t>
            </a:r>
          </a:p>
          <a:p>
            <a:r>
              <a:rPr lang="en-US" sz="2600" dirty="0"/>
              <a:t>Typically, the 1 egg white to 1 egg yolk ratio is a consistent ratio to use</a:t>
            </a:r>
          </a:p>
          <a:p>
            <a:endParaRPr lang="en-US" dirty="0"/>
          </a:p>
          <a:p>
            <a:endParaRPr lang="en-US" dirty="0"/>
          </a:p>
        </p:txBody>
      </p:sp>
    </p:spTree>
    <p:extLst>
      <p:ext uri="{BB962C8B-B14F-4D97-AF65-F5344CB8AC3E}">
        <p14:creationId xmlns:p14="http://schemas.microsoft.com/office/powerpoint/2010/main" val="4201847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A639AC4-B296-4F3F-8080-626154D70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2" name="Straight Connector 21">
            <a:extLst>
              <a:ext uri="{FF2B5EF4-FFF2-40B4-BE49-F238E27FC236}">
                <a16:creationId xmlns:a16="http://schemas.microsoft.com/office/drawing/2014/main" id="{172F4560-9994-45CF-A1D6-E83E1A530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4" name="Rectangle 23">
            <a:extLst>
              <a:ext uri="{FF2B5EF4-FFF2-40B4-BE49-F238E27FC236}">
                <a16:creationId xmlns:a16="http://schemas.microsoft.com/office/drawing/2014/main" id="{30051050-B89E-49D3-826B-6A1EAC70A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33AF6E3-B8BA-445C-9EFB-E970BA4A0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a:gradFill>
            <a:gsLst>
              <a:gs pos="0">
                <a:schemeClr val="accent1">
                  <a:lumMod val="82000"/>
                  <a:lumOff val="18000"/>
                </a:schemeClr>
              </a:gs>
              <a:gs pos="100000">
                <a:schemeClr val="accent1">
                  <a:lumMod val="98000"/>
                </a:schemeClr>
              </a:gs>
            </a:gsLst>
            <a:lin ang="5400000" scaled="0"/>
          </a:gradFill>
        </p:spPr>
      </p:pic>
      <p:pic>
        <p:nvPicPr>
          <p:cNvPr id="28" name="Picture 27">
            <a:extLst>
              <a:ext uri="{FF2B5EF4-FFF2-40B4-BE49-F238E27FC236}">
                <a16:creationId xmlns:a16="http://schemas.microsoft.com/office/drawing/2014/main" id="{7664F659-1366-4A2A-BD0B-AB97FFD1AB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2352170"/>
            <a:ext cx="1363576" cy="441158"/>
          </a:xfrm>
          <a:prstGeom prst="rect">
            <a:avLst/>
          </a:prstGeom>
        </p:spPr>
      </p:pic>
      <p:sp>
        <p:nvSpPr>
          <p:cNvPr id="13" name="Title 12">
            <a:extLst>
              <a:ext uri="{FF2B5EF4-FFF2-40B4-BE49-F238E27FC236}">
                <a16:creationId xmlns:a16="http://schemas.microsoft.com/office/drawing/2014/main" id="{69A4784A-CEC0-4EA4-A121-53693E810618}"/>
              </a:ext>
            </a:extLst>
          </p:cNvPr>
          <p:cNvSpPr>
            <a:spLocks noGrp="1"/>
          </p:cNvSpPr>
          <p:nvPr>
            <p:ph type="title"/>
          </p:nvPr>
        </p:nvSpPr>
        <p:spPr>
          <a:xfrm>
            <a:off x="1295402" y="1380352"/>
            <a:ext cx="9601196" cy="871837"/>
          </a:xfrm>
        </p:spPr>
        <p:txBody>
          <a:bodyPr vert="horz" lIns="91440" tIns="45720" rIns="91440" bIns="45720" rtlCol="0" anchor="ctr">
            <a:normAutofit/>
          </a:bodyPr>
          <a:lstStyle/>
          <a:p>
            <a:r>
              <a:rPr lang="en-US" sz="4400" dirty="0">
                <a:solidFill>
                  <a:srgbClr val="373737"/>
                </a:solidFill>
              </a:rPr>
              <a:t>Eggs</a:t>
            </a:r>
          </a:p>
        </p:txBody>
      </p:sp>
      <p:sp>
        <p:nvSpPr>
          <p:cNvPr id="15" name="Text Placeholder 14">
            <a:extLst>
              <a:ext uri="{FF2B5EF4-FFF2-40B4-BE49-F238E27FC236}">
                <a16:creationId xmlns:a16="http://schemas.microsoft.com/office/drawing/2014/main" id="{19631D2E-0D0E-477A-A513-1272609FEAB5}"/>
              </a:ext>
            </a:extLst>
          </p:cNvPr>
          <p:cNvSpPr>
            <a:spLocks noGrp="1"/>
          </p:cNvSpPr>
          <p:nvPr>
            <p:ph type="body" idx="1"/>
          </p:nvPr>
        </p:nvSpPr>
        <p:spPr>
          <a:xfrm>
            <a:off x="1295402" y="2824899"/>
            <a:ext cx="9601196" cy="2956205"/>
          </a:xfrm>
        </p:spPr>
        <p:txBody>
          <a:bodyPr vert="horz" lIns="91440" tIns="45720" rIns="91440" bIns="45720" rtlCol="0" anchor="t">
            <a:normAutofit/>
          </a:bodyPr>
          <a:lstStyle/>
          <a:p>
            <a:pPr algn="l">
              <a:buFont typeface="Arial"/>
              <a:buChar char="•"/>
            </a:pPr>
            <a:r>
              <a:rPr lang="en-US" dirty="0">
                <a:solidFill>
                  <a:srgbClr val="212121"/>
                </a:solidFill>
              </a:rPr>
              <a:t>Eggs need to be understood by the baker as they are used in large quantities in a bakeshop.</a:t>
            </a:r>
          </a:p>
          <a:p>
            <a:pPr lvl="1">
              <a:buFont typeface="Arial"/>
              <a:buChar char="•"/>
            </a:pPr>
            <a:r>
              <a:rPr lang="en-US" dirty="0">
                <a:solidFill>
                  <a:srgbClr val="212121"/>
                </a:solidFill>
              </a:rPr>
              <a:t>Yolks: High in fat and protein and contains iron and several vitamins.</a:t>
            </a:r>
          </a:p>
          <a:p>
            <a:pPr lvl="1">
              <a:buFont typeface="Arial"/>
              <a:buChar char="•"/>
            </a:pPr>
            <a:r>
              <a:rPr lang="en-US" dirty="0">
                <a:solidFill>
                  <a:srgbClr val="212121"/>
                </a:solidFill>
              </a:rPr>
              <a:t>Whites: Primarily albumin protein, which is clear and soluble but white and firm when coagulated. The white also contains sulfur.</a:t>
            </a:r>
          </a:p>
          <a:p>
            <a:pPr lvl="1">
              <a:buFont typeface="Arial"/>
              <a:buChar char="•"/>
            </a:pPr>
            <a:r>
              <a:rPr lang="en-US" dirty="0">
                <a:solidFill>
                  <a:srgbClr val="212121"/>
                </a:solidFill>
              </a:rPr>
              <a:t>Shell: Fragile and porous. Can allow odors and flavors to be absorbed even if unbroken.</a:t>
            </a:r>
          </a:p>
          <a:p>
            <a:pPr algn="l">
              <a:buFont typeface="Arial"/>
              <a:buChar char="•"/>
            </a:pPr>
            <a:r>
              <a:rPr lang="en-US" dirty="0">
                <a:solidFill>
                  <a:srgbClr val="212121"/>
                </a:solidFill>
              </a:rPr>
              <a:t>Functions:</a:t>
            </a:r>
          </a:p>
          <a:p>
            <a:pPr lvl="1">
              <a:buFont typeface="Arial"/>
              <a:buChar char="•"/>
            </a:pPr>
            <a:r>
              <a:rPr lang="en-US" dirty="0">
                <a:solidFill>
                  <a:srgbClr val="212121"/>
                </a:solidFill>
              </a:rPr>
              <a:t>Structure, Emulsifier, Leavening, Moisture, Color, Flavor, and Nutritional value.</a:t>
            </a:r>
          </a:p>
        </p:txBody>
      </p:sp>
    </p:spTree>
    <p:extLst>
      <p:ext uri="{BB962C8B-B14F-4D97-AF65-F5344CB8AC3E}">
        <p14:creationId xmlns:p14="http://schemas.microsoft.com/office/powerpoint/2010/main" val="39271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1B3BB1-DF90-4486-A20F-552372BA76FB}"/>
              </a:ext>
            </a:extLst>
          </p:cNvPr>
          <p:cNvSpPr txBox="1"/>
          <p:nvPr/>
        </p:nvSpPr>
        <p:spPr>
          <a:xfrm>
            <a:off x="1391479" y="1298714"/>
            <a:ext cx="9992138" cy="3970318"/>
          </a:xfrm>
          <a:prstGeom prst="rect">
            <a:avLst/>
          </a:prstGeom>
          <a:noFill/>
        </p:spPr>
        <p:txBody>
          <a:bodyPr wrap="square" rtlCol="0">
            <a:spAutoFit/>
          </a:bodyPr>
          <a:lstStyle/>
          <a:p>
            <a:endParaRPr lang="en-US" dirty="0"/>
          </a:p>
          <a:p>
            <a:endParaRPr lang="en-US" dirty="0"/>
          </a:p>
          <a:p>
            <a:endParaRPr lang="en-US" dirty="0"/>
          </a:p>
          <a:p>
            <a:r>
              <a:rPr lang="en-US" dirty="0"/>
              <a:t>History – </a:t>
            </a:r>
          </a:p>
          <a:p>
            <a:r>
              <a:rPr lang="en-US" dirty="0"/>
              <a:t>Baking is one of the oldest occupations dating as far back as prehistoric times. The worlds oldest oven, approximately 6500 years old, was discovered in Croatia in 2014. Bread making began in Ancient Greece approximately 600 BC. The Egyptians were pioneers in baking and were the first ones to use yeast in bread making.</a:t>
            </a:r>
          </a:p>
          <a:p>
            <a:endParaRPr lang="en-US" dirty="0"/>
          </a:p>
          <a:p>
            <a:r>
              <a:rPr lang="en-US" dirty="0"/>
              <a:t>Advantages of Baking – </a:t>
            </a:r>
          </a:p>
          <a:p>
            <a:r>
              <a:rPr lang="en-US" dirty="0"/>
              <a:t>Aromas and flavors are enhanced during baking and will fill any place with an enchanting excitement of mouthwatering delight. </a:t>
            </a:r>
          </a:p>
          <a:p>
            <a:endParaRPr lang="en-US" dirty="0"/>
          </a:p>
          <a:p>
            <a:endParaRPr lang="en-US" dirty="0"/>
          </a:p>
        </p:txBody>
      </p:sp>
    </p:spTree>
    <p:extLst>
      <p:ext uri="{BB962C8B-B14F-4D97-AF65-F5344CB8AC3E}">
        <p14:creationId xmlns:p14="http://schemas.microsoft.com/office/powerpoint/2010/main" val="2926936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CC2EF2-10A6-4461-BA41-3697D04FD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2" name="Straight Connector 11">
            <a:extLst>
              <a:ext uri="{FF2B5EF4-FFF2-40B4-BE49-F238E27FC236}">
                <a16:creationId xmlns:a16="http://schemas.microsoft.com/office/drawing/2014/main" id="{EF0C637C-DE70-432E-88A0-528B247D3E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474C425D-4511-4FBA-9D17-44D9FDD450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00A9753-BDCE-4F18-88A1-C7D547512F7E}"/>
              </a:ext>
            </a:extLst>
          </p:cNvPr>
          <p:cNvSpPr>
            <a:spLocks noGrp="1"/>
          </p:cNvSpPr>
          <p:nvPr>
            <p:ph type="title"/>
          </p:nvPr>
        </p:nvSpPr>
        <p:spPr>
          <a:xfrm>
            <a:off x="4626508" y="982132"/>
            <a:ext cx="6270090" cy="1303867"/>
          </a:xfrm>
        </p:spPr>
        <p:txBody>
          <a:bodyPr vert="horz" lIns="91440" tIns="45720" rIns="91440" bIns="45720" rtlCol="0" anchor="ctr">
            <a:normAutofit/>
          </a:bodyPr>
          <a:lstStyle/>
          <a:p>
            <a:r>
              <a:rPr lang="en-US" sz="4400" dirty="0"/>
              <a:t>Chemical Leaveners</a:t>
            </a:r>
          </a:p>
        </p:txBody>
      </p:sp>
      <p:sp>
        <p:nvSpPr>
          <p:cNvPr id="16" name="Rectangle 15">
            <a:extLst>
              <a:ext uri="{FF2B5EF4-FFF2-40B4-BE49-F238E27FC236}">
                <a16:creationId xmlns:a16="http://schemas.microsoft.com/office/drawing/2014/main" id="{C62D59CF-0661-4DA4-9108-37ED0AF35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EB7BEEAD-295B-4614-BCA1-1635AA09C77D}"/>
              </a:ext>
            </a:extLst>
          </p:cNvPr>
          <p:cNvPicPr>
            <a:picLocks noGrp="1" noChangeAspect="1"/>
          </p:cNvPicPr>
          <p:nvPr>
            <p:ph type="pic" idx="1"/>
          </p:nvPr>
        </p:nvPicPr>
        <p:blipFill>
          <a:blip r:embed="rId4"/>
          <a:srcRect l="1791" r="1791"/>
          <a:stretch>
            <a:fillRect/>
          </a:stretch>
        </p:blipFill>
        <p:spPr>
          <a:xfrm>
            <a:off x="1412683" y="1441696"/>
            <a:ext cx="2433793" cy="3795804"/>
          </a:xfrm>
          <a:prstGeom prst="rect">
            <a:avLst/>
          </a:prstGeom>
        </p:spPr>
      </p:pic>
      <p:cxnSp>
        <p:nvCxnSpPr>
          <p:cNvPr id="18" name="Straight Connector 17">
            <a:extLst>
              <a:ext uri="{FF2B5EF4-FFF2-40B4-BE49-F238E27FC236}">
                <a16:creationId xmlns:a16="http://schemas.microsoft.com/office/drawing/2014/main" id="{EDB90FA1-A5EF-4362-B300-E55B1B14B6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51267C34-3AB9-4158-974B-4DAB916C784D}"/>
              </a:ext>
            </a:extLst>
          </p:cNvPr>
          <p:cNvSpPr>
            <a:spLocks noGrp="1"/>
          </p:cNvSpPr>
          <p:nvPr>
            <p:ph type="body" sz="half" idx="2"/>
          </p:nvPr>
        </p:nvSpPr>
        <p:spPr>
          <a:xfrm>
            <a:off x="4636482" y="2556932"/>
            <a:ext cx="6260114" cy="3318936"/>
          </a:xfrm>
        </p:spPr>
        <p:txBody>
          <a:bodyPr vert="horz" lIns="91440" tIns="45720" rIns="91440" bIns="45720" rtlCol="0" anchor="t">
            <a:normAutofit fontScale="77500" lnSpcReduction="20000"/>
          </a:bodyPr>
          <a:lstStyle/>
          <a:p>
            <a:pPr algn="l">
              <a:buFont typeface="Arial"/>
              <a:buChar char="•"/>
            </a:pPr>
            <a:r>
              <a:rPr lang="en-US" dirty="0"/>
              <a:t>Leavening—the introduction of air to the internal structure of baked goods—can come in many forms. In bread, it's the carbon dioxide produced by yeast. In a cream puff, it comes from expanding water vapor. In the case of cookies, we get it from egg proteins capturing expanding gases, creamed butter, and most importantly, chemicals, namely baking powder and baking soda. </a:t>
            </a:r>
          </a:p>
          <a:p>
            <a:pPr algn="l">
              <a:buFont typeface="Arial"/>
              <a:buChar char="•"/>
            </a:pPr>
            <a:r>
              <a:rPr lang="en-US" dirty="0"/>
              <a:t>What's the difference between the two?</a:t>
            </a:r>
          </a:p>
          <a:p>
            <a:pPr algn="l">
              <a:buFont typeface="Arial"/>
              <a:buChar char="•"/>
            </a:pPr>
            <a:r>
              <a:rPr lang="en-US" dirty="0"/>
              <a:t>Baking Soda: Pure sodium bicarbonate—an alkaline powder (aka, a base). When dissolved in liquid and combined with an acid, it rapidly reacts, breaking down into sodium, water, and carbon dioxide.</a:t>
            </a:r>
          </a:p>
          <a:p>
            <a:pPr algn="l">
              <a:buFont typeface="Arial"/>
              <a:buChar char="•"/>
            </a:pPr>
            <a:r>
              <a:rPr lang="en-US" dirty="0"/>
              <a:t>Baking Powder: It is baking soda with powdered acids built right in. In its dry state, it's totally inert. But once you add a liquid, the powdered acid and base dissolve and react with each other, creating bubbles of carbon dioxide without the need for an external acid source. Most baking powders these days are double acting, which means that it contains two different powdered acids. One that reacts immediately upon mixing with water, and another that only reacts after it's heated, giving cakes and cookies a little boost early in the baking phase</a:t>
            </a:r>
          </a:p>
          <a:p>
            <a:pPr algn="l">
              <a:buFont typeface="Arial"/>
              <a:buChar char="•"/>
            </a:pPr>
            <a:endParaRPr lang="en-US" dirty="0"/>
          </a:p>
          <a:p>
            <a:pPr algn="l">
              <a:buFont typeface="Arial"/>
              <a:buChar char="•"/>
            </a:pPr>
            <a:endParaRPr lang="en-US" dirty="0"/>
          </a:p>
        </p:txBody>
      </p:sp>
    </p:spTree>
    <p:extLst>
      <p:ext uri="{BB962C8B-B14F-4D97-AF65-F5344CB8AC3E}">
        <p14:creationId xmlns:p14="http://schemas.microsoft.com/office/powerpoint/2010/main" val="162750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32" name="Straight Connector 31">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6C6C3C8-BB11-470A-BE64-1D8F10C8FD33}"/>
              </a:ext>
            </a:extLst>
          </p:cNvPr>
          <p:cNvSpPr>
            <a:spLocks noGrp="1"/>
          </p:cNvSpPr>
          <p:nvPr>
            <p:ph type="title"/>
          </p:nvPr>
        </p:nvSpPr>
        <p:spPr>
          <a:xfrm>
            <a:off x="1295402" y="982133"/>
            <a:ext cx="9601196" cy="846668"/>
          </a:xfrm>
        </p:spPr>
        <p:txBody>
          <a:bodyPr vert="horz" lIns="91440" tIns="45720" rIns="91440" bIns="45720" rtlCol="0" anchor="ctr">
            <a:normAutofit/>
          </a:bodyPr>
          <a:lstStyle/>
          <a:p>
            <a:r>
              <a:rPr lang="en-US" sz="4400" dirty="0"/>
              <a:t>Salt</a:t>
            </a:r>
          </a:p>
        </p:txBody>
      </p:sp>
      <p:pic>
        <p:nvPicPr>
          <p:cNvPr id="5" name="Picture Placeholder 4">
            <a:extLst>
              <a:ext uri="{FF2B5EF4-FFF2-40B4-BE49-F238E27FC236}">
                <a16:creationId xmlns:a16="http://schemas.microsoft.com/office/drawing/2014/main" id="{6059F40B-2856-48C1-A00E-59C5C46D5231}"/>
              </a:ext>
            </a:extLst>
          </p:cNvPr>
          <p:cNvPicPr>
            <a:picLocks noGrp="1" noChangeAspect="1"/>
          </p:cNvPicPr>
          <p:nvPr>
            <p:ph type="pic" idx="1"/>
          </p:nvPr>
        </p:nvPicPr>
        <p:blipFill rotWithShape="1">
          <a:blip r:embed="rId4"/>
          <a:srcRect l="26051" r="10080" b="-2"/>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4" name="Text Placeholder 3">
            <a:extLst>
              <a:ext uri="{FF2B5EF4-FFF2-40B4-BE49-F238E27FC236}">
                <a16:creationId xmlns:a16="http://schemas.microsoft.com/office/drawing/2014/main" id="{E3046746-C722-4C0F-B03E-4081F3184483}"/>
              </a:ext>
            </a:extLst>
          </p:cNvPr>
          <p:cNvSpPr>
            <a:spLocks noGrp="1"/>
          </p:cNvSpPr>
          <p:nvPr>
            <p:ph type="body" sz="half" idx="2"/>
          </p:nvPr>
        </p:nvSpPr>
        <p:spPr>
          <a:xfrm>
            <a:off x="4639732" y="2556932"/>
            <a:ext cx="6256863" cy="3318936"/>
          </a:xfrm>
        </p:spPr>
        <p:txBody>
          <a:bodyPr vert="horz" lIns="91440" tIns="45720" rIns="91440" bIns="45720" rtlCol="0" anchor="t">
            <a:normAutofit fontScale="92500" lnSpcReduction="10000"/>
          </a:bodyPr>
          <a:lstStyle/>
          <a:p>
            <a:pPr algn="l">
              <a:lnSpc>
                <a:spcPct val="90000"/>
              </a:lnSpc>
              <a:buFont typeface="Arial"/>
              <a:buChar char="•"/>
            </a:pPr>
            <a:r>
              <a:rPr lang="en-US" sz="1600" dirty="0"/>
              <a:t>Salt is essential to balance the flavor of caramelized sugars. </a:t>
            </a:r>
          </a:p>
          <a:p>
            <a:pPr algn="l">
              <a:lnSpc>
                <a:spcPct val="90000"/>
              </a:lnSpc>
              <a:buFont typeface="Arial"/>
              <a:buChar char="•"/>
            </a:pPr>
            <a:r>
              <a:rPr lang="en-US" sz="1400" dirty="0"/>
              <a:t>Table Salt: Table salt consists of fine, evenly shaped crystals, which makes it denser than other salts. It's typically mined from salt deposits underground and may also contain anti-clumping agents, such as calcium silicate. As the name implies, it's good for keeping out on the table for last-minute seasoning. It's also good for salting pasta water or seasoning soups.</a:t>
            </a:r>
          </a:p>
          <a:p>
            <a:pPr algn="l">
              <a:lnSpc>
                <a:spcPct val="90000"/>
              </a:lnSpc>
              <a:buFont typeface="Arial"/>
              <a:buChar char="•"/>
            </a:pPr>
            <a:r>
              <a:rPr lang="en-US" sz="1400" dirty="0"/>
              <a:t>Kosher Salt: Kosher salt is less refined than table salt. Its larger flakes don't compact together as neatly, so a pinch is a little coarser and not as dense. Kosher salt is the most versatile. It's great for seasoning before, during and after cooking. It's especially good for seasoning meat before cooking.</a:t>
            </a:r>
          </a:p>
          <a:p>
            <a:pPr algn="l">
              <a:lnSpc>
                <a:spcPct val="90000"/>
              </a:lnSpc>
              <a:buFont typeface="Arial"/>
              <a:buChar char="•"/>
            </a:pPr>
            <a:r>
              <a:rPr lang="en-US" sz="1400" dirty="0"/>
              <a:t>Sea Salt: Sea salt undergoes the least processing. Flakes are collected from evaporated seawater and may contain residual minerals that could alter the color. The unevenly shaped flakes don't stack up evenly and create a less dense pinch. Sea salt is typically more expensive, which means you'll want to use it with caution. It's best for finishing.</a:t>
            </a:r>
          </a:p>
          <a:p>
            <a:pPr algn="l">
              <a:lnSpc>
                <a:spcPct val="90000"/>
              </a:lnSpc>
              <a:buFont typeface="Arial"/>
              <a:buChar char="•"/>
            </a:pPr>
            <a:r>
              <a:rPr lang="en-US" sz="1400" dirty="0"/>
              <a:t>You can use these salts interchangeably if you must, but it's worth using the proper kind of salt for the right occasion.</a:t>
            </a:r>
          </a:p>
          <a:p>
            <a:pPr algn="l">
              <a:lnSpc>
                <a:spcPct val="90000"/>
              </a:lnSpc>
              <a:buFont typeface="Arial"/>
              <a:buChar char="•"/>
            </a:pPr>
            <a:endParaRPr lang="en-US" sz="900" dirty="0"/>
          </a:p>
        </p:txBody>
      </p:sp>
    </p:spTree>
    <p:extLst>
      <p:ext uri="{BB962C8B-B14F-4D97-AF65-F5344CB8AC3E}">
        <p14:creationId xmlns:p14="http://schemas.microsoft.com/office/powerpoint/2010/main" val="2491316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2" name="Straight Connector 11">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4" name="Rectangle 13">
            <a:extLst>
              <a:ext uri="{FF2B5EF4-FFF2-40B4-BE49-F238E27FC236}">
                <a16:creationId xmlns:a16="http://schemas.microsoft.com/office/drawing/2014/main" id="{832A1E47-A968-404F-8DBE-B31240A9B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0DDDCF8-BC1A-4404-8ACA-D8D2BB4BE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7049688-772D-42BC-87F6-0F92297BC86C}"/>
              </a:ext>
            </a:extLst>
          </p:cNvPr>
          <p:cNvSpPr>
            <a:spLocks noGrp="1"/>
          </p:cNvSpPr>
          <p:nvPr>
            <p:ph type="title"/>
          </p:nvPr>
        </p:nvSpPr>
        <p:spPr>
          <a:xfrm>
            <a:off x="1295401" y="1215435"/>
            <a:ext cx="3660056" cy="931074"/>
          </a:xfrm>
        </p:spPr>
        <p:txBody>
          <a:bodyPr vert="horz" lIns="91440" tIns="45720" rIns="91440" bIns="45720" rtlCol="0" anchor="b">
            <a:normAutofit/>
          </a:bodyPr>
          <a:lstStyle/>
          <a:p>
            <a:r>
              <a:rPr lang="en-US" sz="2400" dirty="0"/>
              <a:t>Extracts/Spices</a:t>
            </a:r>
            <a:br>
              <a:rPr lang="en-US" sz="2400" dirty="0"/>
            </a:br>
            <a:endParaRPr lang="en-US" sz="2400" dirty="0"/>
          </a:p>
        </p:txBody>
      </p:sp>
      <p:cxnSp>
        <p:nvCxnSpPr>
          <p:cNvPr id="18" name="Straight Connector 17">
            <a:extLst>
              <a:ext uri="{FF2B5EF4-FFF2-40B4-BE49-F238E27FC236}">
                <a16:creationId xmlns:a16="http://schemas.microsoft.com/office/drawing/2014/main" id="{CBB3FB69-D504-412A-90F9-1D1BAA6AC8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BD830699-40EE-400F-8255-01C632329E2E}"/>
              </a:ext>
            </a:extLst>
          </p:cNvPr>
          <p:cNvSpPr>
            <a:spLocks noGrp="1"/>
          </p:cNvSpPr>
          <p:nvPr>
            <p:ph type="body" sz="half" idx="2"/>
          </p:nvPr>
        </p:nvSpPr>
        <p:spPr>
          <a:xfrm>
            <a:off x="1295401" y="2493774"/>
            <a:ext cx="3660057" cy="3382094"/>
          </a:xfrm>
        </p:spPr>
        <p:txBody>
          <a:bodyPr vert="horz" lIns="91440" tIns="45720" rIns="91440" bIns="45720" rtlCol="0" anchor="t">
            <a:normAutofit/>
          </a:bodyPr>
          <a:lstStyle/>
          <a:p>
            <a:pPr>
              <a:buFont typeface="Arial"/>
              <a:buChar char="•"/>
            </a:pPr>
            <a:r>
              <a:rPr lang="en-US" sz="1600" dirty="0"/>
              <a:t>Vanilla is the most important flavoring in the bakeshop; even imitation vanilla flavoring will do just fine.  </a:t>
            </a:r>
          </a:p>
          <a:p>
            <a:pPr>
              <a:buFont typeface="Arial"/>
              <a:buChar char="•"/>
            </a:pPr>
            <a:r>
              <a:rPr lang="en-US" sz="1600" dirty="0"/>
              <a:t>Extracts are flavorful oils and other substances dissolved in alcohol.</a:t>
            </a:r>
          </a:p>
          <a:p>
            <a:pPr>
              <a:buFont typeface="Arial"/>
              <a:buChar char="•"/>
            </a:pPr>
            <a:r>
              <a:rPr lang="en-US" sz="1600" dirty="0"/>
              <a:t>Spices are plant or vegetable substances used to flavor foods.</a:t>
            </a:r>
          </a:p>
          <a:p>
            <a:pPr>
              <a:buFont typeface="Arial"/>
              <a:buChar char="•"/>
            </a:pPr>
            <a:r>
              <a:rPr lang="en-US" sz="1600" dirty="0"/>
              <a:t>You can also interchange other extract/spice flavors. </a:t>
            </a:r>
          </a:p>
          <a:p>
            <a:pPr>
              <a:buFont typeface="Arial"/>
              <a:buChar char="•"/>
            </a:pPr>
            <a:r>
              <a:rPr lang="en-US" sz="1600" dirty="0"/>
              <a:t>Obviously, consider the pungency of heavier flavors such as cloves and almond.</a:t>
            </a:r>
          </a:p>
          <a:p>
            <a:pPr>
              <a:buFont typeface="Arial"/>
              <a:buChar char="•"/>
            </a:pPr>
            <a:endParaRPr lang="en-US" sz="1600" dirty="0"/>
          </a:p>
        </p:txBody>
      </p:sp>
      <p:pic>
        <p:nvPicPr>
          <p:cNvPr id="5" name="Picture Placeholder 4">
            <a:extLst>
              <a:ext uri="{FF2B5EF4-FFF2-40B4-BE49-F238E27FC236}">
                <a16:creationId xmlns:a16="http://schemas.microsoft.com/office/drawing/2014/main" id="{D6E85D22-4D3F-4360-871A-F2FF31072453}"/>
              </a:ext>
            </a:extLst>
          </p:cNvPr>
          <p:cNvPicPr>
            <a:picLocks noGrp="1" noChangeAspect="1"/>
          </p:cNvPicPr>
          <p:nvPr>
            <p:ph type="pic" idx="1"/>
          </p:nvPr>
        </p:nvPicPr>
        <p:blipFill rotWithShape="1">
          <a:blip r:embed="rId4"/>
          <a:srcRect l="8604" r="14556" b="-2"/>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759324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3CB5-6902-4373-B7CE-AE438C5E6474}"/>
              </a:ext>
            </a:extLst>
          </p:cNvPr>
          <p:cNvSpPr>
            <a:spLocks noGrp="1"/>
          </p:cNvSpPr>
          <p:nvPr>
            <p:ph type="ctrTitle"/>
          </p:nvPr>
        </p:nvSpPr>
        <p:spPr/>
        <p:txBody>
          <a:bodyPr/>
          <a:lstStyle/>
          <a:p>
            <a:r>
              <a:rPr lang="en-US" dirty="0"/>
              <a:t>Mixing Methods</a:t>
            </a:r>
          </a:p>
        </p:txBody>
      </p:sp>
      <p:sp>
        <p:nvSpPr>
          <p:cNvPr id="3" name="Subtitle 2">
            <a:extLst>
              <a:ext uri="{FF2B5EF4-FFF2-40B4-BE49-F238E27FC236}">
                <a16:creationId xmlns:a16="http://schemas.microsoft.com/office/drawing/2014/main" id="{DC85C414-3241-405F-B8C0-E0267C5BFA5D}"/>
              </a:ext>
            </a:extLst>
          </p:cNvPr>
          <p:cNvSpPr>
            <a:spLocks noGrp="1"/>
          </p:cNvSpPr>
          <p:nvPr>
            <p:ph type="subTitle" idx="1"/>
          </p:nvPr>
        </p:nvSpPr>
        <p:spPr>
          <a:xfrm>
            <a:off x="2688165" y="3882884"/>
            <a:ext cx="6815669" cy="1320802"/>
          </a:xfrm>
        </p:spPr>
        <p:txBody>
          <a:bodyPr/>
          <a:lstStyle/>
          <a:p>
            <a:r>
              <a:rPr lang="en-US" dirty="0"/>
              <a:t>The method in which you mix a product will affect your final product. This is essential in maintaining a quality product.</a:t>
            </a:r>
          </a:p>
        </p:txBody>
      </p:sp>
    </p:spTree>
    <p:extLst>
      <p:ext uri="{BB962C8B-B14F-4D97-AF65-F5344CB8AC3E}">
        <p14:creationId xmlns:p14="http://schemas.microsoft.com/office/powerpoint/2010/main" val="680360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2" name="Straight Connector 11">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4" name="Rectangle 13">
            <a:extLst>
              <a:ext uri="{FF2B5EF4-FFF2-40B4-BE49-F238E27FC236}">
                <a16:creationId xmlns:a16="http://schemas.microsoft.com/office/drawing/2014/main" id="{832A1E47-A968-404F-8DBE-B31240A9B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0DDDCF8-BC1A-4404-8ACA-D8D2BB4BE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9DFE4CE-08DE-4C4A-B339-113A491E2F5A}"/>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400" dirty="0"/>
              <a:t>Creaming</a:t>
            </a:r>
          </a:p>
        </p:txBody>
      </p:sp>
      <p:cxnSp>
        <p:nvCxnSpPr>
          <p:cNvPr id="18" name="Straight Connector 17">
            <a:extLst>
              <a:ext uri="{FF2B5EF4-FFF2-40B4-BE49-F238E27FC236}">
                <a16:creationId xmlns:a16="http://schemas.microsoft.com/office/drawing/2014/main" id="{CBB3FB69-D504-412A-90F9-1D1BAA6AC8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754A4CF7-C2C1-4A10-8D7A-C193AF6BAFC3}"/>
              </a:ext>
            </a:extLst>
          </p:cNvPr>
          <p:cNvSpPr>
            <a:spLocks noGrp="1"/>
          </p:cNvSpPr>
          <p:nvPr>
            <p:ph type="body" sz="half" idx="2"/>
          </p:nvPr>
        </p:nvSpPr>
        <p:spPr>
          <a:xfrm>
            <a:off x="1295401" y="2493774"/>
            <a:ext cx="3660057" cy="3382094"/>
          </a:xfrm>
        </p:spPr>
        <p:txBody>
          <a:bodyPr vert="horz" lIns="91440" tIns="45720" rIns="91440" bIns="45720" rtlCol="0" anchor="t">
            <a:normAutofit/>
          </a:bodyPr>
          <a:lstStyle/>
          <a:p>
            <a:pPr>
              <a:buFont typeface="Arial"/>
              <a:buChar char="•"/>
            </a:pPr>
            <a:r>
              <a:rPr lang="en-US" dirty="0"/>
              <a:t>The most common used method in a bakeshop.</a:t>
            </a:r>
          </a:p>
          <a:p>
            <a:pPr>
              <a:buFont typeface="Arial"/>
              <a:buChar char="•"/>
            </a:pPr>
            <a:r>
              <a:rPr lang="en-US" sz="2000" b="1" dirty="0"/>
              <a:t>Method:</a:t>
            </a:r>
          </a:p>
          <a:p>
            <a:pPr>
              <a:buFont typeface="Arial"/>
              <a:buChar char="•"/>
            </a:pPr>
            <a:r>
              <a:rPr lang="en-US" sz="1600" b="1" dirty="0"/>
              <a:t>Solid fat (butter or shortening) and sugar creamed; eggs added slowly, then liquids (if any) added alternately with sifted dry ingredients at low speed.</a:t>
            </a:r>
          </a:p>
          <a:p>
            <a:pPr>
              <a:buFont typeface="Arial"/>
              <a:buChar char="•"/>
            </a:pPr>
            <a:r>
              <a:rPr lang="en-US" sz="1600" dirty="0"/>
              <a:t>Example: Cookies and cake-like muffins</a:t>
            </a:r>
          </a:p>
          <a:p>
            <a:pPr>
              <a:buFont typeface="Arial"/>
              <a:buChar char="•"/>
            </a:pPr>
            <a:endParaRPr lang="en-US" sz="1600" dirty="0"/>
          </a:p>
        </p:txBody>
      </p:sp>
      <p:pic>
        <p:nvPicPr>
          <p:cNvPr id="5" name="Picture 4">
            <a:extLst>
              <a:ext uri="{FF2B5EF4-FFF2-40B4-BE49-F238E27FC236}">
                <a16:creationId xmlns:a16="http://schemas.microsoft.com/office/drawing/2014/main" id="{97E068A6-B077-4E46-A999-3C648D1D5E90}"/>
              </a:ext>
            </a:extLst>
          </p:cNvPr>
          <p:cNvPicPr>
            <a:picLocks noChangeAspect="1"/>
          </p:cNvPicPr>
          <p:nvPr/>
        </p:nvPicPr>
        <p:blipFill rotWithShape="1">
          <a:blip r:embed="rId4"/>
          <a:srcRect l="30830" r="6582"/>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466013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2" name="Straight Connector 11">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4" name="Rectangle 13">
            <a:extLst>
              <a:ext uri="{FF2B5EF4-FFF2-40B4-BE49-F238E27FC236}">
                <a16:creationId xmlns:a16="http://schemas.microsoft.com/office/drawing/2014/main" id="{2024F6EB-04DC-4C6D-8485-FCD53A4A9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A795FBE-101B-4063-A5FC-8C0624B353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2613303-D838-4CEC-A54C-5A32A667E030}"/>
              </a:ext>
            </a:extLst>
          </p:cNvPr>
          <p:cNvSpPr>
            <a:spLocks noGrp="1"/>
          </p:cNvSpPr>
          <p:nvPr>
            <p:ph type="title"/>
          </p:nvPr>
        </p:nvSpPr>
        <p:spPr>
          <a:xfrm>
            <a:off x="7535825" y="982132"/>
            <a:ext cx="3360772" cy="1303867"/>
          </a:xfrm>
        </p:spPr>
        <p:txBody>
          <a:bodyPr vert="horz" lIns="91440" tIns="45720" rIns="91440" bIns="45720" rtlCol="0" anchor="ctr">
            <a:normAutofit/>
          </a:bodyPr>
          <a:lstStyle/>
          <a:p>
            <a:r>
              <a:rPr lang="en-US" sz="4400"/>
              <a:t>Muffin</a:t>
            </a:r>
          </a:p>
        </p:txBody>
      </p:sp>
      <p:sp>
        <p:nvSpPr>
          <p:cNvPr id="18" name="Rectangle 17">
            <a:extLst>
              <a:ext uri="{FF2B5EF4-FFF2-40B4-BE49-F238E27FC236}">
                <a16:creationId xmlns:a16="http://schemas.microsoft.com/office/drawing/2014/main" id="{8881F853-6081-4216-9876-4D863309A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1B5F0894-B7BE-4B95-AF03-1C7A964F3225}"/>
              </a:ext>
            </a:extLst>
          </p:cNvPr>
          <p:cNvPicPr>
            <a:picLocks noGrp="1" noChangeAspect="1"/>
          </p:cNvPicPr>
          <p:nvPr>
            <p:ph type="pic" idx="1"/>
          </p:nvPr>
        </p:nvPicPr>
        <p:blipFill rotWithShape="1">
          <a:blip r:embed="rId4"/>
          <a:srcRect l="4514" r="4516" b="2"/>
          <a:stretch/>
        </p:blipFill>
        <p:spPr>
          <a:xfrm>
            <a:off x="1412683" y="1410208"/>
            <a:ext cx="5278777" cy="3858780"/>
          </a:xfrm>
          <a:prstGeom prst="rect">
            <a:avLst/>
          </a:prstGeom>
        </p:spPr>
      </p:pic>
      <p:cxnSp>
        <p:nvCxnSpPr>
          <p:cNvPr id="20" name="Straight Connector 19">
            <a:extLst>
              <a:ext uri="{FF2B5EF4-FFF2-40B4-BE49-F238E27FC236}">
                <a16:creationId xmlns:a16="http://schemas.microsoft.com/office/drawing/2014/main" id="{68EF61C2-EE68-43FF-A497-F2E60EA532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4A6394D7-739F-4A35-B460-F4E06F5B8A3A}"/>
              </a:ext>
            </a:extLst>
          </p:cNvPr>
          <p:cNvSpPr>
            <a:spLocks noGrp="1"/>
          </p:cNvSpPr>
          <p:nvPr>
            <p:ph type="body" sz="half" idx="2"/>
          </p:nvPr>
        </p:nvSpPr>
        <p:spPr>
          <a:xfrm>
            <a:off x="7535824" y="2556932"/>
            <a:ext cx="3360771" cy="3318936"/>
          </a:xfrm>
        </p:spPr>
        <p:txBody>
          <a:bodyPr vert="horz" lIns="91440" tIns="45720" rIns="91440" bIns="45720" rtlCol="0" anchor="t">
            <a:normAutofit/>
          </a:bodyPr>
          <a:lstStyle/>
          <a:p>
            <a:pPr algn="l">
              <a:buFont typeface="Arial"/>
              <a:buChar char="•"/>
            </a:pPr>
            <a:r>
              <a:rPr lang="en-US" b="1"/>
              <a:t>Method:</a:t>
            </a:r>
          </a:p>
          <a:p>
            <a:pPr algn="l">
              <a:buFont typeface="Arial"/>
              <a:buChar char="•"/>
            </a:pPr>
            <a:r>
              <a:rPr lang="en-US" b="1"/>
              <a:t>Sifted dry ingredients one bowl; liquid fat and other liquid ingredients added in separate bowl add liquid to dry and mix until combined</a:t>
            </a:r>
          </a:p>
          <a:p>
            <a:pPr algn="l">
              <a:buFont typeface="Arial"/>
              <a:buChar char="•"/>
            </a:pPr>
            <a:r>
              <a:rPr lang="en-US" dirty="0"/>
              <a:t>Example: Muffins, quick breads, quick coffee cakes</a:t>
            </a:r>
            <a:endParaRPr lang="en-US"/>
          </a:p>
        </p:txBody>
      </p:sp>
    </p:spTree>
    <p:extLst>
      <p:ext uri="{BB962C8B-B14F-4D97-AF65-F5344CB8AC3E}">
        <p14:creationId xmlns:p14="http://schemas.microsoft.com/office/powerpoint/2010/main" val="1762876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2" name="Straight Connector 11">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4" name="Rectangle 13">
            <a:extLst>
              <a:ext uri="{FF2B5EF4-FFF2-40B4-BE49-F238E27FC236}">
                <a16:creationId xmlns:a16="http://schemas.microsoft.com/office/drawing/2014/main" id="{75992D15-28AF-4556-BC89-A7F67910E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87824D-0C70-41B3-97E0-830727C65B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B5085E5-DEB8-4749-866D-B78720B0D59D}"/>
              </a:ext>
            </a:extLst>
          </p:cNvPr>
          <p:cNvSpPr>
            <a:spLocks noGrp="1"/>
          </p:cNvSpPr>
          <p:nvPr>
            <p:ph type="title"/>
          </p:nvPr>
        </p:nvSpPr>
        <p:spPr>
          <a:xfrm>
            <a:off x="4626508" y="982132"/>
            <a:ext cx="6270090" cy="1303867"/>
          </a:xfrm>
        </p:spPr>
        <p:txBody>
          <a:bodyPr vert="horz" lIns="91440" tIns="45720" rIns="91440" bIns="45720" rtlCol="0" anchor="ctr">
            <a:normAutofit/>
          </a:bodyPr>
          <a:lstStyle/>
          <a:p>
            <a:r>
              <a:rPr lang="en-US" sz="4400" dirty="0"/>
              <a:t>Biscuit</a:t>
            </a:r>
          </a:p>
        </p:txBody>
      </p:sp>
      <p:sp>
        <p:nvSpPr>
          <p:cNvPr id="18" name="Rectangle 17">
            <a:extLst>
              <a:ext uri="{FF2B5EF4-FFF2-40B4-BE49-F238E27FC236}">
                <a16:creationId xmlns:a16="http://schemas.microsoft.com/office/drawing/2014/main" id="{187CCEC0-145B-4141-B732-88009F63F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B256438D-EAF7-4E54-A6F5-142268F705A9}"/>
              </a:ext>
            </a:extLst>
          </p:cNvPr>
          <p:cNvPicPr>
            <a:picLocks noGrp="1" noChangeAspect="1"/>
          </p:cNvPicPr>
          <p:nvPr>
            <p:ph type="pic" idx="1"/>
          </p:nvPr>
        </p:nvPicPr>
        <p:blipFill rotWithShape="1">
          <a:blip r:embed="rId4"/>
          <a:srcRect r="5156" b="1"/>
          <a:stretch/>
        </p:blipFill>
        <p:spPr>
          <a:xfrm>
            <a:off x="1412683" y="1410208"/>
            <a:ext cx="2433793" cy="3858780"/>
          </a:xfrm>
          <a:prstGeom prst="rect">
            <a:avLst/>
          </a:prstGeom>
        </p:spPr>
      </p:pic>
      <p:cxnSp>
        <p:nvCxnSpPr>
          <p:cNvPr id="20" name="Straight Connector 19">
            <a:extLst>
              <a:ext uri="{FF2B5EF4-FFF2-40B4-BE49-F238E27FC236}">
                <a16:creationId xmlns:a16="http://schemas.microsoft.com/office/drawing/2014/main" id="{E370EA99-3255-45B2-A6FB-899DBE411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BCC04A1E-8B48-4452-A485-8D4A48235C12}"/>
              </a:ext>
            </a:extLst>
          </p:cNvPr>
          <p:cNvSpPr>
            <a:spLocks noGrp="1"/>
          </p:cNvSpPr>
          <p:nvPr>
            <p:ph type="body" sz="half" idx="2"/>
          </p:nvPr>
        </p:nvSpPr>
        <p:spPr>
          <a:xfrm>
            <a:off x="4636482" y="2556932"/>
            <a:ext cx="6260114" cy="3318936"/>
          </a:xfrm>
        </p:spPr>
        <p:txBody>
          <a:bodyPr vert="horz" lIns="91440" tIns="45720" rIns="91440" bIns="45720" rtlCol="0" anchor="t">
            <a:normAutofit/>
          </a:bodyPr>
          <a:lstStyle/>
          <a:p>
            <a:pPr algn="l">
              <a:buFont typeface="Arial"/>
              <a:buChar char="•"/>
            </a:pPr>
            <a:r>
              <a:rPr lang="en-US" sz="2000" b="1" dirty="0"/>
              <a:t>Method:</a:t>
            </a:r>
          </a:p>
          <a:p>
            <a:pPr algn="l">
              <a:buFont typeface="Arial"/>
              <a:buChar char="•"/>
            </a:pPr>
            <a:r>
              <a:rPr lang="en-US" sz="2000" b="1" dirty="0"/>
              <a:t>Sifted dry ingredients stirred or blended on low speed; solid fat cut into flour mixture; liquid stirred in gently</a:t>
            </a:r>
          </a:p>
          <a:p>
            <a:pPr algn="l">
              <a:buFont typeface="Arial"/>
              <a:buChar char="•"/>
            </a:pPr>
            <a:r>
              <a:rPr lang="en-US" dirty="0"/>
              <a:t>Note: best if all ingredients cold – especially fat.</a:t>
            </a:r>
          </a:p>
          <a:p>
            <a:pPr algn="l">
              <a:buFont typeface="Arial"/>
              <a:buChar char="•"/>
            </a:pPr>
            <a:r>
              <a:rPr lang="en-US" dirty="0"/>
              <a:t>Tip: freeze fat and grate it then add easily info flour</a:t>
            </a:r>
          </a:p>
          <a:p>
            <a:pPr algn="l">
              <a:buFont typeface="Arial"/>
              <a:buChar char="•"/>
            </a:pPr>
            <a:r>
              <a:rPr lang="en-US" dirty="0"/>
              <a:t>Example: Biscuit, scones, pie pastry, blitz puff pastry</a:t>
            </a:r>
          </a:p>
        </p:txBody>
      </p:sp>
    </p:spTree>
    <p:extLst>
      <p:ext uri="{BB962C8B-B14F-4D97-AF65-F5344CB8AC3E}">
        <p14:creationId xmlns:p14="http://schemas.microsoft.com/office/powerpoint/2010/main" val="1577305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639AC4-B296-4F3F-8080-626154D70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5" name="Straight Connector 9">
            <a:extLst>
              <a:ext uri="{FF2B5EF4-FFF2-40B4-BE49-F238E27FC236}">
                <a16:creationId xmlns:a16="http://schemas.microsoft.com/office/drawing/2014/main" id="{172F4560-9994-45CF-A1D6-E83E1A530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1">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7C43A83-CF10-4042-AF55-9B7F1547B473}"/>
              </a:ext>
            </a:extLst>
          </p:cNvPr>
          <p:cNvSpPr>
            <a:spLocks noGrp="1"/>
          </p:cNvSpPr>
          <p:nvPr>
            <p:ph type="title"/>
          </p:nvPr>
        </p:nvSpPr>
        <p:spPr>
          <a:xfrm>
            <a:off x="952108" y="954756"/>
            <a:ext cx="2730414" cy="4946003"/>
          </a:xfrm>
        </p:spPr>
        <p:txBody>
          <a:bodyPr vert="horz" lIns="91440" tIns="45720" rIns="91440" bIns="45720" rtlCol="0" anchor="ctr">
            <a:normAutofit/>
          </a:bodyPr>
          <a:lstStyle/>
          <a:p>
            <a:r>
              <a:rPr lang="en-US" sz="3600">
                <a:solidFill>
                  <a:srgbClr val="FFFFFF"/>
                </a:solidFill>
              </a:rPr>
              <a:t>Importance of Temperatures</a:t>
            </a:r>
          </a:p>
        </p:txBody>
      </p:sp>
      <p:sp>
        <p:nvSpPr>
          <p:cNvPr id="18" name="Rectangle 17">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F1992B5A-1B0D-451B-9B7F-6D85A81B96A5}"/>
              </a:ext>
            </a:extLst>
          </p:cNvPr>
          <p:cNvSpPr>
            <a:spLocks noGrp="1"/>
          </p:cNvSpPr>
          <p:nvPr>
            <p:ph type="body" idx="1"/>
          </p:nvPr>
        </p:nvSpPr>
        <p:spPr>
          <a:xfrm>
            <a:off x="5140934" y="954756"/>
            <a:ext cx="5953630" cy="5433344"/>
          </a:xfrm>
        </p:spPr>
        <p:txBody>
          <a:bodyPr vert="horz" lIns="91440" tIns="45720" rIns="91440" bIns="45720" rtlCol="0" anchor="ctr">
            <a:normAutofit fontScale="92500" lnSpcReduction="20000"/>
          </a:bodyPr>
          <a:lstStyle/>
          <a:p>
            <a:pPr algn="l">
              <a:buFont typeface="Arial"/>
              <a:buChar char="•"/>
            </a:pPr>
            <a:r>
              <a:rPr lang="en-US" dirty="0">
                <a:solidFill>
                  <a:srgbClr val="212121"/>
                </a:solidFill>
              </a:rPr>
              <a:t>Never underestimate the importance of controlling temperatures, beginning with raw ingredients to finished products</a:t>
            </a:r>
          </a:p>
          <a:p>
            <a:pPr algn="l">
              <a:buFont typeface="Arial"/>
              <a:buChar char="•"/>
            </a:pPr>
            <a:r>
              <a:rPr lang="en-US" dirty="0">
                <a:solidFill>
                  <a:srgbClr val="212121"/>
                </a:solidFill>
              </a:rPr>
              <a:t>Be mindful; ingredients change properties with temperature</a:t>
            </a:r>
          </a:p>
          <a:p>
            <a:pPr algn="l">
              <a:buFont typeface="Arial"/>
              <a:buChar char="•"/>
            </a:pPr>
            <a:r>
              <a:rPr lang="en-US" dirty="0">
                <a:solidFill>
                  <a:srgbClr val="212121"/>
                </a:solidFill>
              </a:rPr>
              <a:t>Practice tempering when introducing ingredients of two widely different temperatures or when bringing an ingredient from one extreme temperature to another</a:t>
            </a:r>
          </a:p>
          <a:p>
            <a:pPr algn="l">
              <a:buFont typeface="Arial"/>
              <a:buChar char="•"/>
            </a:pPr>
            <a:r>
              <a:rPr lang="en-US" dirty="0">
                <a:solidFill>
                  <a:srgbClr val="212121"/>
                </a:solidFill>
              </a:rPr>
              <a:t>Tempering ingredients together can avoid curdling in egg and milk products and tiny rubbery balls in gelatin products</a:t>
            </a:r>
          </a:p>
          <a:p>
            <a:r>
              <a:rPr lang="en-US" dirty="0">
                <a:solidFill>
                  <a:srgbClr val="212121"/>
                </a:solidFill>
              </a:rPr>
              <a:t>Example: </a:t>
            </a:r>
            <a:r>
              <a:rPr lang="en-US" dirty="0"/>
              <a:t>When baked at a lower temperature, cookie dough has more of a chance to spread out, leading to flatter, wider cookies. Conversely, cookies baked at higher temperatures spread less. Even a difference of as little as 50°F makes a big difference.</a:t>
            </a:r>
          </a:p>
          <a:p>
            <a:r>
              <a:rPr lang="en-US" b="1" dirty="0"/>
              <a:t>Cooler Oven = Wide Cookies / Hotter Oven = Compact Cookies</a:t>
            </a:r>
            <a:endParaRPr lang="en-US" dirty="0"/>
          </a:p>
          <a:p>
            <a:r>
              <a:rPr lang="en-US" b="1" dirty="0"/>
              <a:t>Warmer Dough = Wide Cookies / Cooler Dough = Compact Cookies</a:t>
            </a:r>
            <a:endParaRPr lang="en-US" dirty="0"/>
          </a:p>
          <a:p>
            <a:pPr algn="l">
              <a:buFont typeface="Arial"/>
              <a:buChar char="•"/>
            </a:pPr>
            <a:endParaRPr lang="en-US" dirty="0">
              <a:solidFill>
                <a:srgbClr val="212121"/>
              </a:solidFill>
            </a:endParaRPr>
          </a:p>
          <a:p>
            <a:pPr algn="l">
              <a:buFont typeface="Arial"/>
              <a:buChar char="•"/>
            </a:pPr>
            <a:endParaRPr lang="en-US" dirty="0">
              <a:solidFill>
                <a:srgbClr val="212121"/>
              </a:solidFill>
            </a:endParaRPr>
          </a:p>
        </p:txBody>
      </p:sp>
    </p:spTree>
    <p:extLst>
      <p:ext uri="{BB962C8B-B14F-4D97-AF65-F5344CB8AC3E}">
        <p14:creationId xmlns:p14="http://schemas.microsoft.com/office/powerpoint/2010/main" val="3926948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prstClr val="black"/>
                <a:schemeClr val="tx2">
                  <a:tint val="45000"/>
                  <a:satMod val="400000"/>
                </a:schemeClr>
              </a:duotone>
            </a:blip>
            <a:stretch/>
          </a:blip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A77D920-C58E-4659-BDAA-1EBF939F3C21}"/>
              </a:ext>
            </a:extLst>
          </p:cNvPr>
          <p:cNvSpPr>
            <a:spLocks noGrp="1"/>
          </p:cNvSpPr>
          <p:nvPr>
            <p:ph type="title"/>
          </p:nvPr>
        </p:nvSpPr>
        <p:spPr>
          <a:xfrm>
            <a:off x="1295402" y="1508760"/>
            <a:ext cx="2918458" cy="3840480"/>
          </a:xfrm>
        </p:spPr>
        <p:txBody>
          <a:bodyPr>
            <a:normAutofit/>
          </a:bodyPr>
          <a:lstStyle/>
          <a:p>
            <a:pPr>
              <a:lnSpc>
                <a:spcPct val="90000"/>
              </a:lnSpc>
            </a:pPr>
            <a:br>
              <a:rPr lang="en-US" sz="3700">
                <a:solidFill>
                  <a:schemeClr val="tx1"/>
                </a:solidFill>
              </a:rPr>
            </a:br>
            <a:r>
              <a:rPr lang="en-US" sz="3700">
                <a:solidFill>
                  <a:schemeClr val="tx1"/>
                </a:solidFill>
              </a:rPr>
              <a:t>When you bake a cookie, here's what's going on, step-by-step.</a:t>
            </a:r>
            <a:br>
              <a:rPr lang="en-US" sz="3700">
                <a:solidFill>
                  <a:schemeClr val="tx1"/>
                </a:solidFill>
              </a:rPr>
            </a:br>
            <a:endParaRPr lang="en-US" sz="3700">
              <a:solidFill>
                <a:schemeClr val="tx1"/>
              </a:solidFill>
            </a:endParaRPr>
          </a:p>
        </p:txBody>
      </p:sp>
      <p:cxnSp>
        <p:nvCxnSpPr>
          <p:cNvPr id="19" name="Straight Connector 13">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7C3B38-8CD9-4F5D-867F-EF2C5D518B0B}"/>
              </a:ext>
            </a:extLst>
          </p:cNvPr>
          <p:cNvSpPr>
            <a:spLocks noGrp="1"/>
          </p:cNvSpPr>
          <p:nvPr>
            <p:ph idx="1"/>
          </p:nvPr>
        </p:nvSpPr>
        <p:spPr>
          <a:xfrm>
            <a:off x="4907279" y="1026941"/>
            <a:ext cx="5989317" cy="4881489"/>
          </a:xfrm>
        </p:spPr>
        <p:txBody>
          <a:bodyPr anchor="ctr">
            <a:normAutofit/>
          </a:bodyPr>
          <a:lstStyle/>
          <a:p>
            <a:pPr>
              <a:lnSpc>
                <a:spcPct val="90000"/>
              </a:lnSpc>
            </a:pPr>
            <a:endParaRPr lang="en-US" sz="800" dirty="0">
              <a:solidFill>
                <a:schemeClr val="tx1"/>
              </a:solidFill>
            </a:endParaRPr>
          </a:p>
          <a:p>
            <a:pPr>
              <a:lnSpc>
                <a:spcPct val="90000"/>
              </a:lnSpc>
            </a:pPr>
            <a:r>
              <a:rPr lang="en-US" sz="1100" dirty="0">
                <a:solidFill>
                  <a:schemeClr val="tx1"/>
                </a:solidFill>
              </a:rPr>
              <a:t>The dough spreads. As the butter warms, it slackens. The cookie dough begins to turn more liquid and gradually spreads out.</a:t>
            </a:r>
          </a:p>
          <a:p>
            <a:pPr>
              <a:lnSpc>
                <a:spcPct val="90000"/>
              </a:lnSpc>
            </a:pPr>
            <a:r>
              <a:rPr lang="en-US" sz="1100" dirty="0">
                <a:solidFill>
                  <a:schemeClr val="tx1"/>
                </a:solidFill>
              </a:rPr>
              <a:t>The edges set: As the cookie spreads, the edges thin out. This, coupled with the fact that they are fully exposed to the heat of the oven and are constantly reaching hotter areas of the baking pan, causes them to begin to set long before the center of the cookie does.</a:t>
            </a:r>
          </a:p>
          <a:p>
            <a:pPr>
              <a:lnSpc>
                <a:spcPct val="90000"/>
              </a:lnSpc>
            </a:pPr>
            <a:r>
              <a:rPr lang="en-US" sz="1100" dirty="0">
                <a:solidFill>
                  <a:schemeClr val="tx1"/>
                </a:solidFill>
              </a:rPr>
              <a:t>The cookie rises: As the butter melts and the cookie's structure loosens, this frees up water, which in turn dissolves baking soda. This baking soda is then able to react with the acidic components of brown sugar, creating gases that cause the cookies to rise up and develop a more open interior structure.</a:t>
            </a:r>
          </a:p>
          <a:p>
            <a:pPr>
              <a:lnSpc>
                <a:spcPct val="90000"/>
              </a:lnSpc>
            </a:pPr>
            <a:r>
              <a:rPr lang="en-US" sz="1100" dirty="0">
                <a:solidFill>
                  <a:schemeClr val="tx1"/>
                </a:solidFill>
              </a:rPr>
              <a:t>Egg proteins and starches set: Once they get hot enough, egg proteins and hydrated starches will begin to set in structure, finalizing the shape and size of the finished cookie.</a:t>
            </a:r>
          </a:p>
          <a:p>
            <a:pPr>
              <a:lnSpc>
                <a:spcPct val="90000"/>
              </a:lnSpc>
            </a:pPr>
            <a:r>
              <a:rPr lang="en-US" sz="1100" dirty="0">
                <a:solidFill>
                  <a:schemeClr val="tx1"/>
                </a:solidFill>
              </a:rPr>
              <a:t>Sugar caramelizes: At its hottest areas—the edges and the underbelly in direct contact with the baking dish—sugar granules melt together, turning liquid before starting to caramelize and brown, producing rich, sweet flavors.</a:t>
            </a:r>
          </a:p>
          <a:p>
            <a:pPr>
              <a:lnSpc>
                <a:spcPct val="90000"/>
              </a:lnSpc>
            </a:pPr>
            <a:r>
              <a:rPr lang="en-US" sz="1100" dirty="0">
                <a:solidFill>
                  <a:schemeClr val="tx1"/>
                </a:solidFill>
              </a:rPr>
              <a:t>The Maillard reaction occurs: Proteins in the flour and the eggs brown along with the sugar in a process called the Maillard reaction—the same reaction responsible for giving your hamburger or bread a brown crust. It produces nutty, savory, toasted flavors.</a:t>
            </a:r>
          </a:p>
          <a:p>
            <a:pPr>
              <a:lnSpc>
                <a:spcPct val="90000"/>
              </a:lnSpc>
            </a:pPr>
            <a:r>
              <a:rPr lang="en-US" sz="1100" dirty="0">
                <a:solidFill>
                  <a:schemeClr val="tx1"/>
                </a:solidFill>
              </a:rPr>
              <a:t>Maillard Reaction: A chemical reaction that causes the browning of proteins and sugars together when subjected to heat.</a:t>
            </a:r>
          </a:p>
          <a:p>
            <a:pPr>
              <a:lnSpc>
                <a:spcPct val="90000"/>
              </a:lnSpc>
            </a:pPr>
            <a:r>
              <a:rPr lang="en-US" sz="1100" dirty="0">
                <a:solidFill>
                  <a:schemeClr val="tx1"/>
                </a:solidFill>
              </a:rPr>
              <a:t>The cookie cools. Once it comes out of the oven, the process isn't over yet. Remember that liquefied sugar? Well as the cookie cools, that liquid sugar hardens up, which can give the cookie an extra-crisp, toffee-like texture around the edges. Meanwhile, the air inside cools, which causes the cookie to deflate slightly, though when fully baked, the structure lent by eggs and flour will help it retain some of its rise.</a:t>
            </a:r>
          </a:p>
          <a:p>
            <a:pPr>
              <a:lnSpc>
                <a:spcPct val="90000"/>
              </a:lnSpc>
            </a:pPr>
            <a:endParaRPr lang="en-US" sz="800" dirty="0">
              <a:solidFill>
                <a:schemeClr val="tx1"/>
              </a:solidFill>
            </a:endParaRPr>
          </a:p>
        </p:txBody>
      </p:sp>
    </p:spTree>
    <p:extLst>
      <p:ext uri="{BB962C8B-B14F-4D97-AF65-F5344CB8AC3E}">
        <p14:creationId xmlns:p14="http://schemas.microsoft.com/office/powerpoint/2010/main" val="87349215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0B8EF-FDB0-4F20-8D1A-A4DC0DF2F550}"/>
              </a:ext>
            </a:extLst>
          </p:cNvPr>
          <p:cNvSpPr/>
          <p:nvPr/>
        </p:nvSpPr>
        <p:spPr>
          <a:xfrm>
            <a:off x="3048000" y="2385536"/>
            <a:ext cx="6096000" cy="2862322"/>
          </a:xfrm>
          <a:prstGeom prst="rect">
            <a:avLst/>
          </a:prstGeom>
        </p:spPr>
        <p:txBody>
          <a:bodyPr>
            <a:spAutoFit/>
          </a:bodyPr>
          <a:lstStyle/>
          <a:p>
            <a:endParaRPr lang="en-US" dirty="0"/>
          </a:p>
          <a:p>
            <a:r>
              <a:rPr lang="en-US" dirty="0"/>
              <a:t>In the end, one very important item to consider in ALL baked products, </a:t>
            </a:r>
          </a:p>
          <a:p>
            <a:endParaRPr lang="en-US" b="1" dirty="0"/>
          </a:p>
          <a:p>
            <a:pPr algn="ctr"/>
            <a:r>
              <a:rPr lang="en-US" b="1" dirty="0"/>
              <a:t>DO NOT OVERMIX YOUR INGREDIENTS</a:t>
            </a:r>
            <a:r>
              <a:rPr lang="en-US" dirty="0"/>
              <a:t>.</a:t>
            </a:r>
          </a:p>
          <a:p>
            <a:endParaRPr lang="en-US" dirty="0"/>
          </a:p>
          <a:p>
            <a:endParaRPr lang="en-US" dirty="0"/>
          </a:p>
          <a:p>
            <a:r>
              <a:rPr lang="en-US" dirty="0"/>
              <a:t> This can be a personal preference amongst all bakers, but overmixing will create a tougher, denser product. Just let those ingredients do their magic.</a:t>
            </a:r>
          </a:p>
        </p:txBody>
      </p:sp>
    </p:spTree>
    <p:extLst>
      <p:ext uri="{BB962C8B-B14F-4D97-AF65-F5344CB8AC3E}">
        <p14:creationId xmlns:p14="http://schemas.microsoft.com/office/powerpoint/2010/main" val="332881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3B1553-1636-4954-B3CD-10A4DE0CAB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0" name="Straight Connector 9">
            <a:extLst>
              <a:ext uri="{FF2B5EF4-FFF2-40B4-BE49-F238E27FC236}">
                <a16:creationId xmlns:a16="http://schemas.microsoft.com/office/drawing/2014/main" id="{6D4B4DFC-38BA-4C07-8028-8FA8327DD1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2" name="Rectangle 11">
            <a:extLst>
              <a:ext uri="{FF2B5EF4-FFF2-40B4-BE49-F238E27FC236}">
                <a16:creationId xmlns:a16="http://schemas.microsoft.com/office/drawing/2014/main" id="{E3AD4808-3E34-4EF9-81E6-DCDD9DD85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0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947366-3BF4-48C9-9DC5-ACC997949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blipFill>
            <a:blip r:embed="rId4"/>
            <a:stretch>
              <a:fillRect/>
            </a:stretch>
          </a:blipFill>
          <a:ln>
            <a:noFill/>
          </a:ln>
          <a:effectLst>
            <a:innerShdw blurRad="889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A2E1AA39-C5B0-4C69-970E-29EFDD1FDF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938687"/>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46D681E-013F-4234-9C11-6AE6D8F8CB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5854475"/>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29A53B05-677F-4F0C-A337-418C7C092E9C}"/>
              </a:ext>
            </a:extLst>
          </p:cNvPr>
          <p:cNvSpPr>
            <a:spLocks noGrp="1"/>
          </p:cNvSpPr>
          <p:nvPr>
            <p:ph type="title"/>
          </p:nvPr>
        </p:nvSpPr>
        <p:spPr>
          <a:xfrm>
            <a:off x="965200" y="938687"/>
            <a:ext cx="5925988" cy="4915788"/>
          </a:xfrm>
        </p:spPr>
        <p:txBody>
          <a:bodyPr vert="horz" lIns="91440" tIns="45720" rIns="91440" bIns="45720" rtlCol="0" anchor="ctr">
            <a:normAutofit/>
          </a:bodyPr>
          <a:lstStyle/>
          <a:p>
            <a:pPr algn="r"/>
            <a:r>
              <a:rPr lang="en-US" sz="5400">
                <a:solidFill>
                  <a:srgbClr val="212121"/>
                </a:solidFill>
              </a:rPr>
              <a:t>Using Formulas</a:t>
            </a:r>
          </a:p>
        </p:txBody>
      </p:sp>
      <p:sp>
        <p:nvSpPr>
          <p:cNvPr id="20" name="Rectangle 19">
            <a:extLst>
              <a:ext uri="{FF2B5EF4-FFF2-40B4-BE49-F238E27FC236}">
                <a16:creationId xmlns:a16="http://schemas.microsoft.com/office/drawing/2014/main" id="{1307718F-1EFB-462E-B630-D81400286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FBAF0B3-7A07-426B-9F91-7F054A56851F}"/>
              </a:ext>
            </a:extLst>
          </p:cNvPr>
          <p:cNvSpPr>
            <a:spLocks noGrp="1"/>
          </p:cNvSpPr>
          <p:nvPr>
            <p:ph type="body" idx="1"/>
          </p:nvPr>
        </p:nvSpPr>
        <p:spPr>
          <a:xfrm>
            <a:off x="8207532" y="938687"/>
            <a:ext cx="3341001" cy="4915788"/>
          </a:xfrm>
        </p:spPr>
        <p:txBody>
          <a:bodyPr vert="horz" lIns="91440" tIns="45720" rIns="91440" bIns="45720" rtlCol="0" anchor="ctr">
            <a:normAutofit fontScale="85000" lnSpcReduction="10000"/>
          </a:bodyPr>
          <a:lstStyle/>
          <a:p>
            <a:pPr algn="l"/>
            <a:r>
              <a:rPr lang="en-US" sz="2800" dirty="0"/>
              <a:t>A set of instructions for producing a certain dish is called a recipe.</a:t>
            </a:r>
          </a:p>
          <a:p>
            <a:pPr algn="l"/>
            <a:r>
              <a:rPr lang="en-US" sz="2800" dirty="0"/>
              <a:t>Baker’s talk in formulas. The term formulas refer only to the list of ingredients and quantities. </a:t>
            </a:r>
          </a:p>
          <a:p>
            <a:pPr algn="l"/>
            <a:r>
              <a:rPr lang="en-US" sz="2800" dirty="0"/>
              <a:t>Despite their importance, recipes and formulas have limitations. Each method assumes that you already have a basic knowledge of measuring correctly.</a:t>
            </a:r>
          </a:p>
        </p:txBody>
      </p:sp>
    </p:spTree>
    <p:extLst>
      <p:ext uri="{BB962C8B-B14F-4D97-AF65-F5344CB8AC3E}">
        <p14:creationId xmlns:p14="http://schemas.microsoft.com/office/powerpoint/2010/main" val="113091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1702-62B5-4B6D-84DE-DCA8C8D0561E}"/>
              </a:ext>
            </a:extLst>
          </p:cNvPr>
          <p:cNvSpPr>
            <a:spLocks noGrp="1"/>
          </p:cNvSpPr>
          <p:nvPr>
            <p:ph type="title"/>
          </p:nvPr>
        </p:nvSpPr>
        <p:spPr/>
        <p:txBody>
          <a:bodyPr>
            <a:normAutofit fontScale="90000"/>
          </a:bodyPr>
          <a:lstStyle/>
          <a:p>
            <a:r>
              <a:rPr lang="en-US" dirty="0"/>
              <a:t>Recipes and Formulas cont.</a:t>
            </a:r>
            <a:br>
              <a:rPr lang="en-US" dirty="0"/>
            </a:br>
            <a:r>
              <a:rPr lang="en-US" dirty="0"/>
              <a:t>Standardized vs. Instructional</a:t>
            </a:r>
          </a:p>
        </p:txBody>
      </p:sp>
      <p:sp>
        <p:nvSpPr>
          <p:cNvPr id="3" name="Text Placeholder 2">
            <a:extLst>
              <a:ext uri="{FF2B5EF4-FFF2-40B4-BE49-F238E27FC236}">
                <a16:creationId xmlns:a16="http://schemas.microsoft.com/office/drawing/2014/main" id="{15365B1B-7F5C-4542-B4A6-299128AA0616}"/>
              </a:ext>
            </a:extLst>
          </p:cNvPr>
          <p:cNvSpPr>
            <a:spLocks noGrp="1"/>
          </p:cNvSpPr>
          <p:nvPr>
            <p:ph type="body" idx="1"/>
          </p:nvPr>
        </p:nvSpPr>
        <p:spPr/>
        <p:txBody>
          <a:bodyPr/>
          <a:lstStyle/>
          <a:p>
            <a:pPr algn="ctr"/>
            <a:r>
              <a:rPr lang="en-US" dirty="0"/>
              <a:t>Standardized</a:t>
            </a:r>
          </a:p>
        </p:txBody>
      </p:sp>
      <p:sp>
        <p:nvSpPr>
          <p:cNvPr id="4" name="Content Placeholder 3">
            <a:extLst>
              <a:ext uri="{FF2B5EF4-FFF2-40B4-BE49-F238E27FC236}">
                <a16:creationId xmlns:a16="http://schemas.microsoft.com/office/drawing/2014/main" id="{192A98BE-AF66-47C6-B6AE-4B723F9A8F70}"/>
              </a:ext>
            </a:extLst>
          </p:cNvPr>
          <p:cNvSpPr>
            <a:spLocks noGrp="1"/>
          </p:cNvSpPr>
          <p:nvPr>
            <p:ph sz="half" idx="2"/>
          </p:nvPr>
        </p:nvSpPr>
        <p:spPr/>
        <p:txBody>
          <a:bodyPr>
            <a:normAutofit/>
          </a:bodyPr>
          <a:lstStyle/>
          <a:p>
            <a:r>
              <a:rPr lang="en-US" sz="1400" dirty="0"/>
              <a:t>A set of precise instructions describing the way an establishment prepares and item.</a:t>
            </a:r>
          </a:p>
          <a:p>
            <a:r>
              <a:rPr lang="en-US" sz="1400" dirty="0"/>
              <a:t>Functions:</a:t>
            </a:r>
          </a:p>
          <a:p>
            <a:pPr lvl="1"/>
            <a:r>
              <a:rPr lang="en-US" sz="1400" dirty="0"/>
              <a:t>Controls quality</a:t>
            </a:r>
          </a:p>
          <a:p>
            <a:pPr lvl="1"/>
            <a:r>
              <a:rPr lang="en-US" sz="1400" dirty="0"/>
              <a:t>Controls quantity</a:t>
            </a:r>
          </a:p>
          <a:p>
            <a:r>
              <a:rPr lang="en-US" sz="1400" dirty="0"/>
              <a:t>Limitation:</a:t>
            </a:r>
          </a:p>
          <a:p>
            <a:pPr lvl="1"/>
            <a:r>
              <a:rPr lang="en-US" sz="1400" dirty="0"/>
              <a:t>An establishment must supervise any new employee to make sure they understand the procedure to any given recipe.</a:t>
            </a:r>
          </a:p>
        </p:txBody>
      </p:sp>
      <p:sp>
        <p:nvSpPr>
          <p:cNvPr id="5" name="Text Placeholder 4">
            <a:extLst>
              <a:ext uri="{FF2B5EF4-FFF2-40B4-BE49-F238E27FC236}">
                <a16:creationId xmlns:a16="http://schemas.microsoft.com/office/drawing/2014/main" id="{82BA08E8-BEFD-46CC-85EA-CE1A25CD1E49}"/>
              </a:ext>
            </a:extLst>
          </p:cNvPr>
          <p:cNvSpPr>
            <a:spLocks noGrp="1"/>
          </p:cNvSpPr>
          <p:nvPr>
            <p:ph type="body" sz="quarter" idx="3"/>
          </p:nvPr>
        </p:nvSpPr>
        <p:spPr/>
        <p:txBody>
          <a:bodyPr/>
          <a:lstStyle/>
          <a:p>
            <a:pPr algn="ctr"/>
            <a:r>
              <a:rPr lang="en-US" dirty="0"/>
              <a:t>Instructional</a:t>
            </a:r>
          </a:p>
        </p:txBody>
      </p:sp>
      <p:sp>
        <p:nvSpPr>
          <p:cNvPr id="6" name="Content Placeholder 5">
            <a:extLst>
              <a:ext uri="{FF2B5EF4-FFF2-40B4-BE49-F238E27FC236}">
                <a16:creationId xmlns:a16="http://schemas.microsoft.com/office/drawing/2014/main" id="{32B2DCEB-3AE2-4DE5-8DC3-E7CBA33C8527}"/>
              </a:ext>
            </a:extLst>
          </p:cNvPr>
          <p:cNvSpPr>
            <a:spLocks noGrp="1"/>
          </p:cNvSpPr>
          <p:nvPr>
            <p:ph sz="quarter" idx="4"/>
          </p:nvPr>
        </p:nvSpPr>
        <p:spPr/>
        <p:txBody>
          <a:bodyPr>
            <a:normAutofit/>
          </a:bodyPr>
          <a:lstStyle/>
          <a:p>
            <a:r>
              <a:rPr lang="en-US" sz="1400" dirty="0"/>
              <a:t>The purpose is to teach basic baking and cooking techniques.</a:t>
            </a:r>
          </a:p>
          <a:p>
            <a:r>
              <a:rPr lang="en-US" sz="1400" dirty="0"/>
              <a:t>The formulas are examples of the general procedure, to offer experience. It is intended for you to think and learn a technique.</a:t>
            </a:r>
          </a:p>
          <a:p>
            <a:r>
              <a:rPr lang="en-US" sz="1400" dirty="0"/>
              <a:t>Many formulas are followed by variations. This allows you to see the patterns and learn specific techniques. Idealistically the purpose is to allow one to look at a recipe/formula and to know what method you are doing without consistently looking at the procedure.</a:t>
            </a:r>
          </a:p>
        </p:txBody>
      </p:sp>
    </p:spTree>
    <p:extLst>
      <p:ext uri="{BB962C8B-B14F-4D97-AF65-F5344CB8AC3E}">
        <p14:creationId xmlns:p14="http://schemas.microsoft.com/office/powerpoint/2010/main" val="256320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4" name="Picture 9">
            <a:extLst>
              <a:ext uri="{FF2B5EF4-FFF2-40B4-BE49-F238E27FC236}">
                <a16:creationId xmlns:a16="http://schemas.microsoft.com/office/drawing/2014/main" id="{B8CC2EF2-10A6-4461-BA41-3697D04FD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5" name="Straight Connector 11">
            <a:extLst>
              <a:ext uri="{FF2B5EF4-FFF2-40B4-BE49-F238E27FC236}">
                <a16:creationId xmlns:a16="http://schemas.microsoft.com/office/drawing/2014/main" id="{EF0C637C-DE70-432E-88A0-528B247D3E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AA4CF5F-AC5F-4A3B-A8CB-A0B42448A22F}"/>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b="1" u="sng"/>
              <a:t>Baker’s Percentages</a:t>
            </a:r>
          </a:p>
        </p:txBody>
      </p:sp>
      <p:sp>
        <p:nvSpPr>
          <p:cNvPr id="4" name="Text Placeholder 3">
            <a:extLst>
              <a:ext uri="{FF2B5EF4-FFF2-40B4-BE49-F238E27FC236}">
                <a16:creationId xmlns:a16="http://schemas.microsoft.com/office/drawing/2014/main" id="{35854A35-86CB-482D-99DA-101A4550DE8B}"/>
              </a:ext>
            </a:extLst>
          </p:cNvPr>
          <p:cNvSpPr>
            <a:spLocks noGrp="1"/>
          </p:cNvSpPr>
          <p:nvPr>
            <p:ph type="body" sz="half" idx="2"/>
          </p:nvPr>
        </p:nvSpPr>
        <p:spPr>
          <a:xfrm>
            <a:off x="1295402" y="2556932"/>
            <a:ext cx="6256866" cy="3318936"/>
          </a:xfrm>
        </p:spPr>
        <p:txBody>
          <a:bodyPr vert="horz" lIns="91440" tIns="45720" rIns="91440" bIns="45720" rtlCol="0" anchor="t">
            <a:normAutofit/>
          </a:bodyPr>
          <a:lstStyle/>
          <a:p>
            <a:pPr algn="l">
              <a:buFont typeface="Arial"/>
              <a:buChar char="•"/>
            </a:pPr>
            <a:r>
              <a:rPr lang="en-US"/>
              <a:t>Also known as Baker’s Math</a:t>
            </a:r>
          </a:p>
          <a:p>
            <a:pPr algn="l">
              <a:buFont typeface="Arial"/>
              <a:buChar char="•"/>
            </a:pPr>
            <a:r>
              <a:rPr lang="en-US"/>
              <a:t>Why is Baker’s percentages important?</a:t>
            </a:r>
          </a:p>
          <a:p>
            <a:pPr algn="l">
              <a:buFont typeface="Arial"/>
              <a:buChar char="•"/>
            </a:pPr>
            <a:r>
              <a:rPr lang="en-US" b="1"/>
              <a:t>Baker’s percentages</a:t>
            </a:r>
            <a:r>
              <a:rPr lang="en-US"/>
              <a:t> indicate the amount of each ingredient used as a percentage of the amount of flour used. Flour is used as the basis of baker’s percentages because it is the main ingredient in nearly all baked goods.</a:t>
            </a:r>
          </a:p>
          <a:p>
            <a:pPr algn="l">
              <a:buFont typeface="Arial"/>
              <a:buChar char="•"/>
            </a:pPr>
            <a:r>
              <a:rPr lang="en-US"/>
              <a:t>A proper knowledge base in baker’s percentages will allow anyone to readily convert any recipe in a pinch. If done correctly, it will prevent waste in product and cost.</a:t>
            </a:r>
          </a:p>
        </p:txBody>
      </p:sp>
      <p:pic>
        <p:nvPicPr>
          <p:cNvPr id="5" name="Picture Placeholder 4">
            <a:extLst>
              <a:ext uri="{FF2B5EF4-FFF2-40B4-BE49-F238E27FC236}">
                <a16:creationId xmlns:a16="http://schemas.microsoft.com/office/drawing/2014/main" id="{C3DC5EB3-FBC5-44F0-8FF5-68AB0DA7866F}"/>
              </a:ext>
            </a:extLst>
          </p:cNvPr>
          <p:cNvPicPr>
            <a:picLocks noGrp="1" noChangeAspect="1"/>
          </p:cNvPicPr>
          <p:nvPr>
            <p:ph type="pic" idx="1"/>
          </p:nvPr>
        </p:nvPicPr>
        <p:blipFill>
          <a:blip r:embed="rId4"/>
          <a:srcRect l="1791" r="1791"/>
          <a:stretch>
            <a:fillRect/>
          </a:stretch>
        </p:blipFill>
        <p:spPr>
          <a:xfrm>
            <a:off x="8540362" y="2701180"/>
            <a:ext cx="1829055"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68225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639AC4-B296-4F3F-8080-626154D70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0" name="Straight Connector 9">
            <a:extLst>
              <a:ext uri="{FF2B5EF4-FFF2-40B4-BE49-F238E27FC236}">
                <a16:creationId xmlns:a16="http://schemas.microsoft.com/office/drawing/2014/main" id="{172F4560-9994-45CF-A1D6-E83E1A530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2" name="Rectangle 11">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DDB2C8D-BA75-4A58-9149-1AF638D41223}"/>
              </a:ext>
            </a:extLst>
          </p:cNvPr>
          <p:cNvSpPr>
            <a:spLocks noGrp="1"/>
          </p:cNvSpPr>
          <p:nvPr>
            <p:ph type="title"/>
          </p:nvPr>
        </p:nvSpPr>
        <p:spPr>
          <a:xfrm>
            <a:off x="952108" y="954756"/>
            <a:ext cx="2730414" cy="4946003"/>
          </a:xfrm>
        </p:spPr>
        <p:txBody>
          <a:bodyPr vert="horz" lIns="91440" tIns="45720" rIns="91440" bIns="45720" rtlCol="0" anchor="ctr">
            <a:normAutofit/>
          </a:bodyPr>
          <a:lstStyle/>
          <a:p>
            <a:r>
              <a:rPr lang="en-US" sz="3600">
                <a:solidFill>
                  <a:srgbClr val="FFFFFF"/>
                </a:solidFill>
              </a:rPr>
              <a:t>Baker’s Percentages cont. </a:t>
            </a:r>
          </a:p>
        </p:txBody>
      </p:sp>
      <p:sp>
        <p:nvSpPr>
          <p:cNvPr id="18" name="Rectangle 17">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330C6A7-9D55-4564-B767-DA42D99091E4}"/>
              </a:ext>
            </a:extLst>
          </p:cNvPr>
          <p:cNvSpPr>
            <a:spLocks noGrp="1"/>
          </p:cNvSpPr>
          <p:nvPr>
            <p:ph type="body" idx="1"/>
          </p:nvPr>
        </p:nvSpPr>
        <p:spPr>
          <a:xfrm>
            <a:off x="5140934" y="469900"/>
            <a:ext cx="5953630" cy="5405968"/>
          </a:xfrm>
        </p:spPr>
        <p:txBody>
          <a:bodyPr vert="horz" lIns="91440" tIns="45720" rIns="91440" bIns="45720" rtlCol="0" anchor="ctr">
            <a:normAutofit/>
          </a:bodyPr>
          <a:lstStyle/>
          <a:p>
            <a:pPr algn="l">
              <a:buFont typeface="Arial"/>
              <a:buChar char="•"/>
            </a:pPr>
            <a:r>
              <a:rPr lang="en-US" dirty="0">
                <a:solidFill>
                  <a:srgbClr val="212121"/>
                </a:solidFill>
              </a:rPr>
              <a:t>Calculations: Repeat for each ingredient</a:t>
            </a:r>
          </a:p>
          <a:p>
            <a:pPr algn="l">
              <a:buFont typeface="Arial"/>
              <a:buChar char="•"/>
            </a:pPr>
            <a:r>
              <a:rPr lang="en-US" dirty="0">
                <a:solidFill>
                  <a:srgbClr val="212121"/>
                </a:solidFill>
              </a:rPr>
              <a:t>1. Convert ALL weights to ounces.</a:t>
            </a:r>
          </a:p>
          <a:p>
            <a:pPr algn="l">
              <a:buFont typeface="Arial"/>
              <a:buChar char="•"/>
            </a:pPr>
            <a:r>
              <a:rPr lang="en-US" dirty="0">
                <a:solidFill>
                  <a:srgbClr val="212121"/>
                </a:solidFill>
              </a:rPr>
              <a:t>2. To calculate new flour weight: </a:t>
            </a:r>
          </a:p>
          <a:p>
            <a:pPr algn="l"/>
            <a:r>
              <a:rPr lang="en-US" dirty="0">
                <a:solidFill>
                  <a:srgbClr val="212121"/>
                </a:solidFill>
              </a:rPr>
              <a:t>	NEW YIELD (OZ) / TOTAL % YIELD </a:t>
            </a:r>
          </a:p>
          <a:p>
            <a:pPr algn="l">
              <a:buFont typeface="Arial"/>
              <a:buChar char="•"/>
            </a:pPr>
            <a:r>
              <a:rPr lang="en-US" dirty="0">
                <a:solidFill>
                  <a:srgbClr val="212121"/>
                </a:solidFill>
              </a:rPr>
              <a:t>		= NEW FLOUR WEIGHT </a:t>
            </a:r>
          </a:p>
          <a:p>
            <a:pPr algn="l">
              <a:buFont typeface="Arial"/>
              <a:buChar char="•"/>
            </a:pPr>
            <a:r>
              <a:rPr lang="en-US" dirty="0">
                <a:solidFill>
                  <a:srgbClr val="212121"/>
                </a:solidFill>
              </a:rPr>
              <a:t>3. To calculate new ingredient weight:</a:t>
            </a:r>
          </a:p>
          <a:p>
            <a:pPr algn="l"/>
            <a:r>
              <a:rPr lang="en-US" dirty="0">
                <a:solidFill>
                  <a:srgbClr val="212121"/>
                </a:solidFill>
              </a:rPr>
              <a:t>	NEW FLOUR WEIGHT (OZ.) X INGRED. % </a:t>
            </a:r>
          </a:p>
          <a:p>
            <a:pPr algn="l"/>
            <a:r>
              <a:rPr lang="en-US" dirty="0">
                <a:solidFill>
                  <a:srgbClr val="212121"/>
                </a:solidFill>
              </a:rPr>
              <a:t>		= NEW INGREDIENT WEIGHT (OZ)</a:t>
            </a:r>
          </a:p>
          <a:p>
            <a:pPr algn="l">
              <a:buFont typeface="Arial"/>
              <a:buChar char="•"/>
            </a:pPr>
            <a:endParaRPr lang="en-US" dirty="0">
              <a:solidFill>
                <a:srgbClr val="212121"/>
              </a:solidFill>
            </a:endParaRPr>
          </a:p>
        </p:txBody>
      </p:sp>
    </p:spTree>
    <p:extLst>
      <p:ext uri="{BB962C8B-B14F-4D97-AF65-F5344CB8AC3E}">
        <p14:creationId xmlns:p14="http://schemas.microsoft.com/office/powerpoint/2010/main" val="56887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1" name="Picture 8">
            <a:extLst>
              <a:ext uri="{FF2B5EF4-FFF2-40B4-BE49-F238E27FC236}">
                <a16:creationId xmlns:a16="http://schemas.microsoft.com/office/drawing/2014/main" id="{9A639AC4-B296-4F3F-8080-626154D70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2" name="Straight Connector 10">
            <a:extLst>
              <a:ext uri="{FF2B5EF4-FFF2-40B4-BE49-F238E27FC236}">
                <a16:creationId xmlns:a16="http://schemas.microsoft.com/office/drawing/2014/main" id="{172F4560-9994-45CF-A1D6-E83E1A530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3" name="Rectangle 12">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58B41EAE-C84E-40D8-9DD8-C5A8AF02949E}"/>
              </a:ext>
            </a:extLst>
          </p:cNvPr>
          <p:cNvSpPr>
            <a:spLocks noGrp="1"/>
          </p:cNvSpPr>
          <p:nvPr>
            <p:ph type="title"/>
          </p:nvPr>
        </p:nvSpPr>
        <p:spPr>
          <a:xfrm>
            <a:off x="952108" y="954756"/>
            <a:ext cx="2730414" cy="4946003"/>
          </a:xfrm>
        </p:spPr>
        <p:txBody>
          <a:bodyPr vert="horz" lIns="91440" tIns="45720" rIns="91440" bIns="45720" rtlCol="0" anchor="ctr">
            <a:normAutofit/>
          </a:bodyPr>
          <a:lstStyle/>
          <a:p>
            <a:r>
              <a:rPr lang="en-US" sz="3600">
                <a:solidFill>
                  <a:srgbClr val="FFFFFF"/>
                </a:solidFill>
              </a:rPr>
              <a:t>Baker’s Percentage cont.</a:t>
            </a:r>
          </a:p>
        </p:txBody>
      </p:sp>
      <p:sp>
        <p:nvSpPr>
          <p:cNvPr id="26" name="Rectangle 18">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42B4AD5-1139-4643-9DC6-7B27D8846265}"/>
              </a:ext>
            </a:extLst>
          </p:cNvPr>
          <p:cNvSpPr>
            <a:spLocks noGrp="1"/>
          </p:cNvSpPr>
          <p:nvPr>
            <p:ph type="body" idx="1"/>
          </p:nvPr>
        </p:nvSpPr>
        <p:spPr>
          <a:xfrm>
            <a:off x="5140934" y="469900"/>
            <a:ext cx="5953630" cy="5405968"/>
          </a:xfrm>
        </p:spPr>
        <p:txBody>
          <a:bodyPr vert="horz" lIns="91440" tIns="45720" rIns="91440" bIns="45720" rtlCol="0" anchor="ctr">
            <a:normAutofit/>
          </a:bodyPr>
          <a:lstStyle/>
          <a:p>
            <a:pPr algn="l">
              <a:buFont typeface="Arial"/>
              <a:buChar char="•"/>
            </a:pPr>
            <a:r>
              <a:rPr lang="en-US" dirty="0">
                <a:solidFill>
                  <a:srgbClr val="212121"/>
                </a:solidFill>
              </a:rPr>
              <a:t>To find the percentages when you have weights:</a:t>
            </a:r>
          </a:p>
          <a:p>
            <a:pPr algn="l">
              <a:buFont typeface="Arial"/>
              <a:buChar char="•"/>
            </a:pPr>
            <a:endParaRPr lang="en-US" dirty="0">
              <a:solidFill>
                <a:srgbClr val="212121"/>
              </a:solidFill>
            </a:endParaRPr>
          </a:p>
          <a:p>
            <a:pPr algn="l"/>
            <a:r>
              <a:rPr lang="en-US" dirty="0">
                <a:solidFill>
                  <a:srgbClr val="212121"/>
                </a:solidFill>
              </a:rPr>
              <a:t>Formula:</a:t>
            </a:r>
          </a:p>
          <a:p>
            <a:pPr algn="l"/>
            <a:r>
              <a:rPr lang="en-US" dirty="0">
                <a:solidFill>
                  <a:srgbClr val="212121"/>
                </a:solidFill>
              </a:rPr>
              <a:t>Weight of ingredient / Weight Of Flour = ______ X 100 = (% of ingredient)</a:t>
            </a:r>
          </a:p>
          <a:p>
            <a:pPr lvl="1">
              <a:buFont typeface="Arial"/>
              <a:buChar char="•"/>
            </a:pPr>
            <a:r>
              <a:rPr lang="en-US" dirty="0">
                <a:solidFill>
                  <a:srgbClr val="212121"/>
                </a:solidFill>
              </a:rPr>
              <a:t>  Example: Flour 10 oz.</a:t>
            </a:r>
          </a:p>
          <a:p>
            <a:pPr algn="l"/>
            <a:r>
              <a:rPr lang="en-US" dirty="0">
                <a:solidFill>
                  <a:srgbClr val="212121"/>
                </a:solidFill>
              </a:rPr>
              <a:t>	   Water 5 oz.</a:t>
            </a:r>
          </a:p>
          <a:p>
            <a:pPr algn="l"/>
            <a:r>
              <a:rPr lang="en-US" dirty="0">
                <a:solidFill>
                  <a:srgbClr val="212121"/>
                </a:solidFill>
              </a:rPr>
              <a:t>10oz / 10oz = 1.00 X 100 = 100%</a:t>
            </a:r>
          </a:p>
          <a:p>
            <a:pPr algn="l"/>
            <a:r>
              <a:rPr lang="en-US" dirty="0">
                <a:solidFill>
                  <a:srgbClr val="212121"/>
                </a:solidFill>
              </a:rPr>
              <a:t>5oz </a:t>
            </a:r>
            <a:r>
              <a:rPr lang="en-US">
                <a:solidFill>
                  <a:srgbClr val="212121"/>
                </a:solidFill>
              </a:rPr>
              <a:t>/ 10oz </a:t>
            </a:r>
            <a:r>
              <a:rPr lang="en-US" dirty="0">
                <a:solidFill>
                  <a:srgbClr val="212121"/>
                </a:solidFill>
              </a:rPr>
              <a:t>= .50 X </a:t>
            </a:r>
            <a:r>
              <a:rPr lang="en-US">
                <a:solidFill>
                  <a:srgbClr val="212121"/>
                </a:solidFill>
              </a:rPr>
              <a:t>100 =50</a:t>
            </a:r>
            <a:r>
              <a:rPr lang="en-US" dirty="0">
                <a:solidFill>
                  <a:srgbClr val="212121"/>
                </a:solidFill>
              </a:rPr>
              <a:t>%</a:t>
            </a:r>
          </a:p>
          <a:p>
            <a:pPr algn="l">
              <a:buFont typeface="Arial"/>
              <a:buChar char="•"/>
            </a:pPr>
            <a:endParaRPr lang="en-US" dirty="0">
              <a:solidFill>
                <a:srgbClr val="212121"/>
              </a:solidFill>
            </a:endParaRPr>
          </a:p>
          <a:p>
            <a:pPr algn="l">
              <a:buFont typeface="Arial"/>
              <a:buChar char="•"/>
            </a:pPr>
            <a:r>
              <a:rPr lang="en-US" dirty="0">
                <a:solidFill>
                  <a:srgbClr val="212121"/>
                </a:solidFill>
              </a:rPr>
              <a:t>Hint: Always move the decimal right two spaces to find the %.</a:t>
            </a:r>
          </a:p>
          <a:p>
            <a:pPr algn="l">
              <a:buFont typeface="Arial"/>
              <a:buChar char="•"/>
            </a:pPr>
            <a:endParaRPr lang="en-US" dirty="0">
              <a:solidFill>
                <a:srgbClr val="212121"/>
              </a:solidFill>
            </a:endParaRPr>
          </a:p>
        </p:txBody>
      </p:sp>
    </p:spTree>
    <p:extLst>
      <p:ext uri="{BB962C8B-B14F-4D97-AF65-F5344CB8AC3E}">
        <p14:creationId xmlns:p14="http://schemas.microsoft.com/office/powerpoint/2010/main" val="2831167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639AC4-B296-4F3F-8080-626154D70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0" name="Straight Connector 9">
            <a:extLst>
              <a:ext uri="{FF2B5EF4-FFF2-40B4-BE49-F238E27FC236}">
                <a16:creationId xmlns:a16="http://schemas.microsoft.com/office/drawing/2014/main" id="{172F4560-9994-45CF-A1D6-E83E1A530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2" name="Rectangle 11">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C6CA8C-CE5A-467C-BFE8-525C75D69978}"/>
              </a:ext>
            </a:extLst>
          </p:cNvPr>
          <p:cNvSpPr>
            <a:spLocks noGrp="1"/>
          </p:cNvSpPr>
          <p:nvPr>
            <p:ph type="title"/>
          </p:nvPr>
        </p:nvSpPr>
        <p:spPr>
          <a:xfrm>
            <a:off x="952108" y="954756"/>
            <a:ext cx="2730414" cy="4946003"/>
          </a:xfrm>
        </p:spPr>
        <p:txBody>
          <a:bodyPr vert="horz" lIns="91440" tIns="45720" rIns="91440" bIns="45720" rtlCol="0" anchor="ctr">
            <a:normAutofit/>
          </a:bodyPr>
          <a:lstStyle/>
          <a:p>
            <a:r>
              <a:rPr lang="en-US" sz="3600">
                <a:solidFill>
                  <a:srgbClr val="FFFFFF"/>
                </a:solidFill>
              </a:rPr>
              <a:t>Baker’s Percentage cont.</a:t>
            </a:r>
          </a:p>
        </p:txBody>
      </p:sp>
      <p:sp>
        <p:nvSpPr>
          <p:cNvPr id="18" name="Rectangle 17">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971B0C5-00A7-44A9-AC8E-AB860C535156}"/>
              </a:ext>
            </a:extLst>
          </p:cNvPr>
          <p:cNvSpPr>
            <a:spLocks noGrp="1"/>
          </p:cNvSpPr>
          <p:nvPr>
            <p:ph type="body" idx="1"/>
          </p:nvPr>
        </p:nvSpPr>
        <p:spPr>
          <a:xfrm>
            <a:off x="5140934" y="469900"/>
            <a:ext cx="5953630" cy="5405968"/>
          </a:xfrm>
        </p:spPr>
        <p:txBody>
          <a:bodyPr vert="horz" lIns="91440" tIns="45720" rIns="91440" bIns="45720" rtlCol="0" anchor="ctr">
            <a:normAutofit lnSpcReduction="10000"/>
          </a:bodyPr>
          <a:lstStyle/>
          <a:p>
            <a:pPr>
              <a:lnSpc>
                <a:spcPct val="90000"/>
              </a:lnSpc>
              <a:buFont typeface="Arial"/>
              <a:buChar char="•"/>
            </a:pPr>
            <a:r>
              <a:rPr lang="en-US" dirty="0">
                <a:solidFill>
                  <a:srgbClr val="212121"/>
                </a:solidFill>
              </a:rPr>
              <a:t>To figure out new ingredient weights when you only have ingredient %’s</a:t>
            </a:r>
          </a:p>
          <a:p>
            <a:pPr lvl="1" algn="ctr">
              <a:lnSpc>
                <a:spcPct val="90000"/>
              </a:lnSpc>
              <a:buFont typeface="Arial"/>
              <a:buChar char="•"/>
            </a:pPr>
            <a:r>
              <a:rPr lang="en-US" sz="1400" dirty="0">
                <a:solidFill>
                  <a:srgbClr val="212121"/>
                </a:solidFill>
              </a:rPr>
              <a:t>Tip: Must decide on flour weight, then calculate the rest of ingredients	or must decide your new desired total yield and figure new flour weight</a:t>
            </a:r>
          </a:p>
          <a:p>
            <a:pPr algn="l">
              <a:lnSpc>
                <a:spcPct val="90000"/>
              </a:lnSpc>
              <a:buFont typeface="Arial"/>
              <a:buChar char="•"/>
            </a:pPr>
            <a:r>
              <a:rPr lang="en-US" dirty="0">
                <a:solidFill>
                  <a:srgbClr val="212121"/>
                </a:solidFill>
              </a:rPr>
              <a:t>Formula:</a:t>
            </a:r>
          </a:p>
          <a:p>
            <a:pPr>
              <a:lnSpc>
                <a:spcPct val="90000"/>
              </a:lnSpc>
            </a:pPr>
            <a:r>
              <a:rPr lang="en-US" sz="1600" dirty="0">
                <a:solidFill>
                  <a:srgbClr val="212121"/>
                </a:solidFill>
              </a:rPr>
              <a:t>	</a:t>
            </a:r>
            <a:r>
              <a:rPr lang="en-US" dirty="0">
                <a:solidFill>
                  <a:srgbClr val="212121"/>
                </a:solidFill>
              </a:rPr>
              <a:t>New Flour Weight (oz.) X Ingredient % = </a:t>
            </a:r>
          </a:p>
          <a:p>
            <a:pPr>
              <a:lnSpc>
                <a:spcPct val="90000"/>
              </a:lnSpc>
            </a:pPr>
            <a:r>
              <a:rPr lang="en-US" dirty="0">
                <a:solidFill>
                  <a:srgbClr val="212121"/>
                </a:solidFill>
              </a:rPr>
              <a:t>New Ingredient Weight (oz.)</a:t>
            </a:r>
          </a:p>
          <a:p>
            <a:pPr algn="l">
              <a:lnSpc>
                <a:spcPct val="90000"/>
              </a:lnSpc>
              <a:buFont typeface="Arial"/>
              <a:buChar char="•"/>
            </a:pPr>
            <a:endParaRPr lang="en-US" sz="1600" dirty="0">
              <a:solidFill>
                <a:srgbClr val="212121"/>
              </a:solidFill>
            </a:endParaRPr>
          </a:p>
          <a:p>
            <a:pPr lvl="1">
              <a:lnSpc>
                <a:spcPct val="90000"/>
              </a:lnSpc>
              <a:buFont typeface="Arial"/>
              <a:buChar char="•"/>
            </a:pPr>
            <a:r>
              <a:rPr lang="en-US" sz="1600" dirty="0">
                <a:solidFill>
                  <a:srgbClr val="212121"/>
                </a:solidFill>
              </a:rPr>
              <a:t>Example: New Flour Wt. - 20 oz.</a:t>
            </a:r>
          </a:p>
          <a:p>
            <a:pPr>
              <a:lnSpc>
                <a:spcPct val="90000"/>
              </a:lnSpc>
            </a:pPr>
            <a:r>
              <a:rPr lang="en-US" sz="1600" dirty="0">
                <a:solidFill>
                  <a:srgbClr val="212121"/>
                </a:solidFill>
              </a:rPr>
              <a:t>	New Flour Wt. X Ingredient % (in decimal form) = </a:t>
            </a:r>
          </a:p>
          <a:p>
            <a:pPr>
              <a:lnSpc>
                <a:spcPct val="90000"/>
              </a:lnSpc>
            </a:pPr>
            <a:r>
              <a:rPr lang="en-US" sz="1600" dirty="0">
                <a:solidFill>
                  <a:srgbClr val="212121"/>
                </a:solidFill>
              </a:rPr>
              <a:t>New Ingredient Wt. (oz.)</a:t>
            </a:r>
          </a:p>
          <a:p>
            <a:pPr>
              <a:lnSpc>
                <a:spcPct val="90000"/>
              </a:lnSpc>
            </a:pPr>
            <a:endParaRPr lang="en-US" sz="1600" dirty="0">
              <a:solidFill>
                <a:srgbClr val="212121"/>
              </a:solidFill>
            </a:endParaRPr>
          </a:p>
          <a:p>
            <a:pPr algn="l">
              <a:lnSpc>
                <a:spcPct val="90000"/>
              </a:lnSpc>
            </a:pPr>
            <a:r>
              <a:rPr lang="en-US" sz="1600" dirty="0">
                <a:solidFill>
                  <a:srgbClr val="212121"/>
                </a:solidFill>
              </a:rPr>
              <a:t>	flour - 100% 20 oz. X 100% or (1.0) = 20 oz.</a:t>
            </a:r>
          </a:p>
          <a:p>
            <a:pPr algn="l">
              <a:lnSpc>
                <a:spcPct val="90000"/>
              </a:lnSpc>
            </a:pPr>
            <a:r>
              <a:rPr lang="en-US" sz="1600" dirty="0">
                <a:solidFill>
                  <a:srgbClr val="212121"/>
                </a:solidFill>
              </a:rPr>
              <a:t>	water - 60% 20 oz. X 60% or (.60) = 12 oz.</a:t>
            </a:r>
          </a:p>
          <a:p>
            <a:pPr algn="l">
              <a:lnSpc>
                <a:spcPct val="90000"/>
              </a:lnSpc>
            </a:pPr>
            <a:r>
              <a:rPr lang="en-US" sz="1600" dirty="0">
                <a:solidFill>
                  <a:srgbClr val="212121"/>
                </a:solidFill>
              </a:rPr>
              <a:t>	salt - 2% 20 oz. X 2% or (.02) = 0.4 oz.</a:t>
            </a:r>
          </a:p>
          <a:p>
            <a:pPr algn="l">
              <a:lnSpc>
                <a:spcPct val="90000"/>
              </a:lnSpc>
            </a:pPr>
            <a:r>
              <a:rPr lang="en-US" sz="1600" dirty="0">
                <a:solidFill>
                  <a:srgbClr val="212121"/>
                </a:solidFill>
              </a:rPr>
              <a:t>	yeast - 1% 20 oz. X 1% or (.01) = 0.2 oz.</a:t>
            </a:r>
          </a:p>
          <a:p>
            <a:pPr algn="l">
              <a:lnSpc>
                <a:spcPct val="90000"/>
              </a:lnSpc>
              <a:buFont typeface="Arial"/>
              <a:buChar char="•"/>
            </a:pPr>
            <a:endParaRPr lang="en-US" sz="1600" dirty="0">
              <a:solidFill>
                <a:srgbClr val="212121"/>
              </a:solidFill>
            </a:endParaRPr>
          </a:p>
        </p:txBody>
      </p:sp>
    </p:spTree>
    <p:extLst>
      <p:ext uri="{BB962C8B-B14F-4D97-AF65-F5344CB8AC3E}">
        <p14:creationId xmlns:p14="http://schemas.microsoft.com/office/powerpoint/2010/main" val="380239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D98B-96C4-4D95-B1EF-7C02E3E7DB3B}"/>
              </a:ext>
            </a:extLst>
          </p:cNvPr>
          <p:cNvSpPr>
            <a:spLocks noGrp="1"/>
          </p:cNvSpPr>
          <p:nvPr>
            <p:ph type="ctrTitle"/>
          </p:nvPr>
        </p:nvSpPr>
        <p:spPr/>
        <p:txBody>
          <a:bodyPr/>
          <a:lstStyle/>
          <a:p>
            <a:r>
              <a:rPr lang="en-US" dirty="0"/>
              <a:t>Ingredient and their Functions</a:t>
            </a:r>
          </a:p>
        </p:txBody>
      </p:sp>
      <p:sp>
        <p:nvSpPr>
          <p:cNvPr id="3" name="Subtitle 2">
            <a:extLst>
              <a:ext uri="{FF2B5EF4-FFF2-40B4-BE49-F238E27FC236}">
                <a16:creationId xmlns:a16="http://schemas.microsoft.com/office/drawing/2014/main" id="{24AB565B-B40D-4F2C-8D9F-AE041CF54D2C}"/>
              </a:ext>
            </a:extLst>
          </p:cNvPr>
          <p:cNvSpPr>
            <a:spLocks noGrp="1"/>
          </p:cNvSpPr>
          <p:nvPr>
            <p:ph type="subTitle" idx="1"/>
          </p:nvPr>
        </p:nvSpPr>
        <p:spPr>
          <a:xfrm>
            <a:off x="2688165" y="3829876"/>
            <a:ext cx="6815669" cy="1320802"/>
          </a:xfrm>
        </p:spPr>
        <p:txBody>
          <a:bodyPr>
            <a:normAutofit/>
          </a:bodyPr>
          <a:lstStyle/>
          <a:p>
            <a:r>
              <a:rPr lang="en-US" dirty="0"/>
              <a:t>Sugar and Spice that’s what…</a:t>
            </a:r>
          </a:p>
          <a:p>
            <a:r>
              <a:rPr lang="en-US" dirty="0"/>
              <a:t>All good things are made of.</a:t>
            </a:r>
          </a:p>
        </p:txBody>
      </p:sp>
    </p:spTree>
    <p:extLst>
      <p:ext uri="{BB962C8B-B14F-4D97-AF65-F5344CB8AC3E}">
        <p14:creationId xmlns:p14="http://schemas.microsoft.com/office/powerpoint/2010/main" val="14633054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otalTime>18</TotalTime>
  <Words>3321</Words>
  <Application>Microsoft Office PowerPoint</Application>
  <PresentationFormat>Widescreen</PresentationFormat>
  <Paragraphs>190</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Garamond</vt:lpstr>
      <vt:lpstr>Organic</vt:lpstr>
      <vt:lpstr>Fundamentals of Baking</vt:lpstr>
      <vt:lpstr>PowerPoint Presentation</vt:lpstr>
      <vt:lpstr>Using Formulas</vt:lpstr>
      <vt:lpstr>Recipes and Formulas cont. Standardized vs. Instructional</vt:lpstr>
      <vt:lpstr>Baker’s Percentages</vt:lpstr>
      <vt:lpstr>Baker’s Percentages cont. </vt:lpstr>
      <vt:lpstr>Baker’s Percentage cont.</vt:lpstr>
      <vt:lpstr>Baker’s Percentage cont.</vt:lpstr>
      <vt:lpstr>Ingredient and their Functions</vt:lpstr>
      <vt:lpstr>Flour </vt:lpstr>
      <vt:lpstr>Flour Cont.</vt:lpstr>
      <vt:lpstr>Sugars</vt:lpstr>
      <vt:lpstr>Functions of Sugar and Sweeteners</vt:lpstr>
      <vt:lpstr>Fats</vt:lpstr>
      <vt:lpstr>Fats cont.</vt:lpstr>
      <vt:lpstr>Fats cont.</vt:lpstr>
      <vt:lpstr>Fats…does it ever end…cont.</vt:lpstr>
      <vt:lpstr>Eggs</vt:lpstr>
      <vt:lpstr>Eggs</vt:lpstr>
      <vt:lpstr>Chemical Leaveners</vt:lpstr>
      <vt:lpstr>Salt</vt:lpstr>
      <vt:lpstr>Extracts/Spices </vt:lpstr>
      <vt:lpstr>Mixing Methods</vt:lpstr>
      <vt:lpstr>Creaming</vt:lpstr>
      <vt:lpstr>Muffin</vt:lpstr>
      <vt:lpstr>Biscuit</vt:lpstr>
      <vt:lpstr>Importance of Temperatures</vt:lpstr>
      <vt:lpstr> When you bake a cookie, here's what's going on, step-by-step.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Baking</dc:title>
  <dc:creator>Elizabeth Woodard</dc:creator>
  <cp:lastModifiedBy>Woodard, Elizabeth-Marie</cp:lastModifiedBy>
  <cp:revision>4</cp:revision>
  <dcterms:created xsi:type="dcterms:W3CDTF">2020-01-15T16:38:59Z</dcterms:created>
  <dcterms:modified xsi:type="dcterms:W3CDTF">2025-01-27T21:15:36Z</dcterms:modified>
</cp:coreProperties>
</file>