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handoutMasterIdLst>
    <p:handoutMasterId r:id="rId17"/>
  </p:handoutMasterIdLst>
  <p:sldIdLst>
    <p:sldId id="256" r:id="rId2"/>
    <p:sldId id="257" r:id="rId3"/>
    <p:sldId id="267" r:id="rId4"/>
    <p:sldId id="268" r:id="rId5"/>
    <p:sldId id="269" r:id="rId6"/>
    <p:sldId id="258" r:id="rId7"/>
    <p:sldId id="260" r:id="rId8"/>
    <p:sldId id="261" r:id="rId9"/>
    <p:sldId id="274" r:id="rId10"/>
    <p:sldId id="275" r:id="rId11"/>
    <p:sldId id="273" r:id="rId12"/>
    <p:sldId id="270" r:id="rId13"/>
    <p:sldId id="271" r:id="rId14"/>
    <p:sldId id="272" r:id="rId15"/>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599" autoAdjust="0"/>
  </p:normalViewPr>
  <p:slideViewPr>
    <p:cSldViewPr>
      <p:cViewPr varScale="1">
        <p:scale>
          <a:sx n="114" d="100"/>
          <a:sy n="114" d="100"/>
        </p:scale>
        <p:origin x="474" y="102"/>
      </p:cViewPr>
      <p:guideLst>
        <p:guide pos="3839"/>
        <p:guide orient="horz" pos="2160"/>
      </p:guideLst>
    </p:cSldViewPr>
  </p:slideViewPr>
  <p:notesTextViewPr>
    <p:cViewPr>
      <p:scale>
        <a:sx n="1" d="1"/>
        <a:sy n="1" d="1"/>
      </p:scale>
      <p:origin x="0" y="0"/>
    </p:cViewPr>
  </p:notesTextViewPr>
  <p:notesViewPr>
    <p:cSldViewPr showGuides="1">
      <p:cViewPr varScale="1">
        <p:scale>
          <a:sx n="52" d="100"/>
          <a:sy n="52" d="100"/>
        </p:scale>
        <p:origin x="2664" y="3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10/13/2025</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10/13/2025</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1"/>
            <a:ext cx="12188825"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1"/>
            <a:ext cx="12188825"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081" y="4960137"/>
            <a:ext cx="7770376" cy="1463040"/>
          </a:xfrm>
        </p:spPr>
        <p:txBody>
          <a:bodyPr anchor="ctr">
            <a:normAutofit/>
          </a:bodyPr>
          <a:lstStyle>
            <a:lvl1pPr algn="r">
              <a:defRPr sz="4999" spc="200" baseline="0"/>
            </a:lvl1pPr>
          </a:lstStyle>
          <a:p>
            <a:r>
              <a:rPr lang="en-US"/>
              <a:t>Click to edit Master title style</a:t>
            </a:r>
            <a:endParaRPr lang="en-US" dirty="0"/>
          </a:p>
        </p:txBody>
      </p:sp>
      <p:sp>
        <p:nvSpPr>
          <p:cNvPr id="3" name="Subtitle 2"/>
          <p:cNvSpPr>
            <a:spLocks noGrp="1"/>
          </p:cNvSpPr>
          <p:nvPr>
            <p:ph type="subTitle" idx="1"/>
          </p:nvPr>
        </p:nvSpPr>
        <p:spPr>
          <a:xfrm>
            <a:off x="8608357" y="4960137"/>
            <a:ext cx="3199567" cy="1463040"/>
          </a:xfrm>
        </p:spPr>
        <p:txBody>
          <a:bodyPr lIns="91440" rIns="91440" anchor="ctr">
            <a:normAutofit/>
          </a:bodyPr>
          <a:lstStyle>
            <a:lvl1pPr marL="0" indent="0" algn="l">
              <a:lnSpc>
                <a:spcPct val="100000"/>
              </a:lnSpc>
              <a:spcBef>
                <a:spcPts val="0"/>
              </a:spcBef>
              <a:buNone/>
              <a:defRPr sz="1799">
                <a:solidFill>
                  <a:schemeClr val="tx1">
                    <a:lumMod val="95000"/>
                    <a:lumOff val="5000"/>
                  </a:schemeClr>
                </a:solidFill>
              </a:defRPr>
            </a:lvl1pPr>
            <a:lvl2pPr marL="457063" indent="0" algn="ctr">
              <a:buNone/>
              <a:defRPr sz="1799"/>
            </a:lvl2pPr>
            <a:lvl3pPr marL="914126" indent="0" algn="ctr">
              <a:buNone/>
              <a:defRPr sz="1799"/>
            </a:lvl3pPr>
            <a:lvl4pPr marL="1371189" indent="0" algn="ctr">
              <a:buNone/>
              <a:defRPr sz="1799"/>
            </a:lvl4pPr>
            <a:lvl5pPr marL="1828251" indent="0" algn="ctr">
              <a:buNone/>
              <a:defRPr sz="1799"/>
            </a:lvl5pPr>
            <a:lvl6pPr marL="2285314" indent="0" algn="ctr">
              <a:buNone/>
              <a:defRPr sz="1799"/>
            </a:lvl6pPr>
            <a:lvl7pPr marL="2742377" indent="0" algn="ctr">
              <a:buNone/>
              <a:defRPr sz="1799"/>
            </a:lvl7pPr>
            <a:lvl8pPr marL="3199440" indent="0" algn="ctr">
              <a:buNone/>
              <a:defRPr sz="1799"/>
            </a:lvl8pPr>
            <a:lvl9pPr marL="3656503" indent="0" algn="ctr">
              <a:buNone/>
              <a:defRPr sz="179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10/13/2025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4659"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23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a:p>
        </p:txBody>
      </p:sp>
    </p:spTree>
    <p:extLst>
      <p:ext uri="{BB962C8B-B14F-4D97-AF65-F5344CB8AC3E}">
        <p14:creationId xmlns:p14="http://schemas.microsoft.com/office/powerpoint/2010/main" val="1838665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2629" y="762000"/>
            <a:ext cx="2628215"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343" y="762000"/>
            <a:ext cx="7579926"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a:p>
        </p:txBody>
      </p:sp>
      <p:cxnSp>
        <p:nvCxnSpPr>
          <p:cNvPr id="7" name="Straight Connector 6"/>
          <p:cNvCxnSpPr/>
          <p:nvPr/>
        </p:nvCxnSpPr>
        <p:spPr>
          <a:xfrm rot="5400000" flipV="1">
            <a:off x="10055781" y="59382"/>
            <a:ext cx="0" cy="914162"/>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1224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t>10/13/2025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dirty="0"/>
          </a:p>
        </p:txBody>
      </p:sp>
    </p:spTree>
    <p:extLst>
      <p:ext uri="{BB962C8B-B14F-4D97-AF65-F5344CB8AC3E}">
        <p14:creationId xmlns:p14="http://schemas.microsoft.com/office/powerpoint/2010/main" val="1090135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1"/>
            <a:ext cx="12188825"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1"/>
            <a:ext cx="12188825"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081" y="4960137"/>
            <a:ext cx="7770376" cy="1463040"/>
          </a:xfrm>
        </p:spPr>
        <p:txBody>
          <a:bodyPr anchor="ctr">
            <a:normAutofit/>
          </a:bodyPr>
          <a:lstStyle>
            <a:lvl1pPr algn="r">
              <a:defRPr sz="4999"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08357" y="4960137"/>
            <a:ext cx="3199567" cy="1463040"/>
          </a:xfrm>
        </p:spPr>
        <p:txBody>
          <a:bodyPr lIns="91440" rIns="91440" anchor="ctr">
            <a:normAutofit/>
          </a:bodyPr>
          <a:lstStyle>
            <a:lvl1pPr marL="0" indent="0">
              <a:lnSpc>
                <a:spcPct val="100000"/>
              </a:lnSpc>
              <a:spcBef>
                <a:spcPts val="0"/>
              </a:spcBef>
              <a:buNone/>
              <a:defRPr sz="1799">
                <a:solidFill>
                  <a:schemeClr val="tx1">
                    <a:lumMod val="95000"/>
                    <a:lumOff val="5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FE8FB1-0A7A-443E-AAF7-31D4FA1AA312}" type="datetimeFigureOut">
              <a:rPr lang="en-US" smtClean="0"/>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a:p>
        </p:txBody>
      </p:sp>
      <p:cxnSp>
        <p:nvCxnSpPr>
          <p:cNvPr id="8" name="Straight Connector 7"/>
          <p:cNvCxnSpPr/>
          <p:nvPr/>
        </p:nvCxnSpPr>
        <p:spPr>
          <a:xfrm flipV="1">
            <a:off x="8384659"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1915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3861" y="585216"/>
            <a:ext cx="9717541"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3860" y="2286000"/>
            <a:ext cx="4753642"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7760" y="2286000"/>
            <a:ext cx="4753642"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AFE8FB1-0A7A-443E-AAF7-31D4FA1AA312}" type="datetimeFigureOut">
              <a:rPr lang="en-US" smtClean="0"/>
              <a:t>10/13/2025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t>‹#›</a:t>
            </a:fld>
            <a:endParaRPr lang="en-US"/>
          </a:p>
        </p:txBody>
      </p:sp>
    </p:spTree>
    <p:extLst>
      <p:ext uri="{BB962C8B-B14F-4D97-AF65-F5344CB8AC3E}">
        <p14:creationId xmlns:p14="http://schemas.microsoft.com/office/powerpoint/2010/main" val="1304079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3861" y="2179636"/>
            <a:ext cx="4753642" cy="822960"/>
          </a:xfrm>
        </p:spPr>
        <p:txBody>
          <a:bodyPr lIns="137160" rIns="137160" anchor="ctr">
            <a:normAutofit/>
          </a:bodyPr>
          <a:lstStyle>
            <a:lvl1pPr marL="0" indent="0">
              <a:spcBef>
                <a:spcPts val="0"/>
              </a:spcBef>
              <a:spcAft>
                <a:spcPts val="0"/>
              </a:spcAft>
              <a:buNone/>
              <a:defRPr sz="2299" b="0" cap="none" baseline="0">
                <a:solidFill>
                  <a:schemeClr val="accent1"/>
                </a:solidFill>
                <a:latin typeface="+mn-lt"/>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4" name="Content Placeholder 3"/>
          <p:cNvSpPr>
            <a:spLocks noGrp="1"/>
          </p:cNvSpPr>
          <p:nvPr>
            <p:ph sz="half" idx="2"/>
          </p:nvPr>
        </p:nvSpPr>
        <p:spPr>
          <a:xfrm>
            <a:off x="1023861" y="2967788"/>
            <a:ext cx="4753642"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89328" y="2179636"/>
            <a:ext cx="4753642" cy="822960"/>
          </a:xfrm>
        </p:spPr>
        <p:txBody>
          <a:bodyPr lIns="137160" rIns="137160" anchor="ctr">
            <a:normAutofit/>
          </a:bodyPr>
          <a:lstStyle>
            <a:lvl1pPr marL="0" indent="0">
              <a:spcBef>
                <a:spcPts val="0"/>
              </a:spcBef>
              <a:spcAft>
                <a:spcPts val="0"/>
              </a:spcAft>
              <a:buNone/>
              <a:defRPr lang="en-US" sz="2299" b="0" kern="1200" cap="none" baseline="0" dirty="0">
                <a:solidFill>
                  <a:schemeClr val="accent1"/>
                </a:solidFill>
                <a:latin typeface="+mn-lt"/>
                <a:ea typeface="+mn-ea"/>
                <a:cs typeface="+mn-cs"/>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marL="0" lvl="0" indent="0" algn="l" defTabSz="914126" rtl="0" eaLnBrk="1" latinLnBrk="0" hangingPunct="1">
              <a:lnSpc>
                <a:spcPct val="90000"/>
              </a:lnSpc>
              <a:spcBef>
                <a:spcPts val="1799"/>
              </a:spcBef>
              <a:buNone/>
            </a:pPr>
            <a:r>
              <a:rPr lang="en-US"/>
              <a:t>Click to edit Master text styles</a:t>
            </a:r>
          </a:p>
        </p:txBody>
      </p:sp>
      <p:sp>
        <p:nvSpPr>
          <p:cNvPr id="6" name="Content Placeholder 5"/>
          <p:cNvSpPr>
            <a:spLocks noGrp="1"/>
          </p:cNvSpPr>
          <p:nvPr>
            <p:ph sz="quarter" idx="4"/>
          </p:nvPr>
        </p:nvSpPr>
        <p:spPr>
          <a:xfrm>
            <a:off x="5989328" y="2967788"/>
            <a:ext cx="4753642"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AFE8FB1-0A7A-443E-AAF7-31D4FA1AA312}" type="datetimeFigureOut">
              <a:rPr lang="en-US" smtClean="0"/>
              <a:t>10/13/2025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BA54BD-C84D-46CE-8B72-31BFB26ABA43}" type="slidenum">
              <a:rPr lang="en-US" smtClean="0"/>
              <a:t>‹#›</a:t>
            </a:fld>
            <a:endParaRPr lang="en-US"/>
          </a:p>
        </p:txBody>
      </p:sp>
    </p:spTree>
    <p:extLst>
      <p:ext uri="{BB962C8B-B14F-4D97-AF65-F5344CB8AC3E}">
        <p14:creationId xmlns:p14="http://schemas.microsoft.com/office/powerpoint/2010/main" val="1799093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AFE8FB1-0A7A-443E-AAF7-31D4FA1AA312}" type="datetimeFigureOut">
              <a:rPr lang="en-US" smtClean="0"/>
              <a:t>10/13/2025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BA54BD-C84D-46CE-8B72-31BFB26ABA43}" type="slidenum">
              <a:rPr lang="en-US" smtClean="0"/>
              <a:t>‹#›</a:t>
            </a:fld>
            <a:endParaRPr lang="en-US"/>
          </a:p>
        </p:txBody>
      </p:sp>
    </p:spTree>
    <p:extLst>
      <p:ext uri="{BB962C8B-B14F-4D97-AF65-F5344CB8AC3E}">
        <p14:creationId xmlns:p14="http://schemas.microsoft.com/office/powerpoint/2010/main" val="1729294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t>10/13/2025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BA54BD-C84D-46CE-8B72-31BFB26ABA43}" type="slidenum">
              <a:rPr lang="en-US" smtClean="0"/>
              <a:t>‹#›</a:t>
            </a:fld>
            <a:endParaRPr lang="en-US"/>
          </a:p>
        </p:txBody>
      </p:sp>
    </p:spTree>
    <p:extLst>
      <p:ext uri="{BB962C8B-B14F-4D97-AF65-F5344CB8AC3E}">
        <p14:creationId xmlns:p14="http://schemas.microsoft.com/office/powerpoint/2010/main" val="3305273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3861" y="471509"/>
            <a:ext cx="4387977" cy="1737360"/>
          </a:xfrm>
        </p:spPr>
        <p:txBody>
          <a:bodyPr>
            <a:noAutofit/>
          </a:bodyPr>
          <a:lstStyle>
            <a:lvl1pPr>
              <a:lnSpc>
                <a:spcPct val="80000"/>
              </a:lnSpc>
              <a:defRPr sz="3999"/>
            </a:lvl1pPr>
          </a:lstStyle>
          <a:p>
            <a:r>
              <a:rPr lang="en-US"/>
              <a:t>Click to edit Master title style</a:t>
            </a:r>
            <a:endParaRPr lang="en-US" dirty="0"/>
          </a:p>
        </p:txBody>
      </p:sp>
      <p:sp>
        <p:nvSpPr>
          <p:cNvPr id="3" name="Content Placeholder 2"/>
          <p:cNvSpPr>
            <a:spLocks noGrp="1"/>
          </p:cNvSpPr>
          <p:nvPr>
            <p:ph idx="1"/>
          </p:nvPr>
        </p:nvSpPr>
        <p:spPr>
          <a:xfrm>
            <a:off x="5713512" y="822960"/>
            <a:ext cx="5676945" cy="5184648"/>
          </a:xfrm>
        </p:spPr>
        <p:txBody>
          <a:bodyPr/>
          <a:lstStyle>
            <a:lvl1pPr>
              <a:defRPr sz="2399"/>
            </a:lvl1pPr>
            <a:lvl2pPr>
              <a:defRPr sz="1999"/>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3861" y="2257506"/>
            <a:ext cx="4387977" cy="3762294"/>
          </a:xfrm>
        </p:spPr>
        <p:txBody>
          <a:bodyPr lIns="91440" rIns="91440">
            <a:normAutofit/>
          </a:bodyPr>
          <a:lstStyle>
            <a:lvl1pPr marL="0" indent="0">
              <a:lnSpc>
                <a:spcPct val="108000"/>
              </a:lnSpc>
              <a:spcBef>
                <a:spcPts val="600"/>
              </a:spcBef>
              <a:buNone/>
              <a:defRPr sz="16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t>10/13/2025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t>‹#›</a:t>
            </a:fld>
            <a:endParaRPr lang="en-US"/>
          </a:p>
        </p:txBody>
      </p:sp>
    </p:spTree>
    <p:extLst>
      <p:ext uri="{BB962C8B-B14F-4D97-AF65-F5344CB8AC3E}">
        <p14:creationId xmlns:p14="http://schemas.microsoft.com/office/powerpoint/2010/main" val="4282488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081" y="4960138"/>
            <a:ext cx="7770376" cy="1463040"/>
          </a:xfrm>
        </p:spPr>
        <p:txBody>
          <a:bodyPr anchor="ctr">
            <a:normAutofit/>
          </a:bodyPr>
          <a:lstStyle>
            <a:lvl1pPr algn="r">
              <a:defRPr sz="4999"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5778" cy="4572000"/>
          </a:xfrm>
          <a:solidFill>
            <a:schemeClr val="accent1">
              <a:lumMod val="60000"/>
              <a:lumOff val="40000"/>
            </a:schemeClr>
          </a:solidFill>
        </p:spPr>
        <p:txBody>
          <a:bodyPr lIns="457200" tIns="365760" rIns="45720" bIns="45720" anchor="t"/>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r>
              <a:rPr lang="en-US"/>
              <a:t>Click icon to add picture</a:t>
            </a:r>
            <a:endParaRPr lang="en-US" dirty="0"/>
          </a:p>
        </p:txBody>
      </p:sp>
      <p:sp>
        <p:nvSpPr>
          <p:cNvPr id="4" name="Text Placeholder 3"/>
          <p:cNvSpPr>
            <a:spLocks noGrp="1"/>
          </p:cNvSpPr>
          <p:nvPr>
            <p:ph type="body" sz="half" idx="2"/>
          </p:nvPr>
        </p:nvSpPr>
        <p:spPr>
          <a:xfrm>
            <a:off x="8608357" y="4960138"/>
            <a:ext cx="3199567" cy="1463040"/>
          </a:xfrm>
        </p:spPr>
        <p:txBody>
          <a:bodyPr lIns="91440" rIns="91440" anchor="ctr">
            <a:normAutofit/>
          </a:bodyPr>
          <a:lstStyle>
            <a:lvl1pPr marL="0" indent="0">
              <a:lnSpc>
                <a:spcPct val="100000"/>
              </a:lnSpc>
              <a:spcBef>
                <a:spcPts val="0"/>
              </a:spcBef>
              <a:buNone/>
              <a:defRPr sz="1799">
                <a:solidFill>
                  <a:schemeClr val="tx1">
                    <a:lumMod val="95000"/>
                    <a:lumOff val="5000"/>
                  </a:schemeClr>
                </a:solidFill>
              </a:defRPr>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t>10/13/2025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t>‹#›</a:t>
            </a:fld>
            <a:endParaRPr lang="en-US"/>
          </a:p>
        </p:txBody>
      </p:sp>
      <p:cxnSp>
        <p:nvCxnSpPr>
          <p:cNvPr id="8" name="Straight Connector 7"/>
          <p:cNvCxnSpPr/>
          <p:nvPr/>
        </p:nvCxnSpPr>
        <p:spPr>
          <a:xfrm flipV="1">
            <a:off x="8384659"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39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3861" y="585216"/>
            <a:ext cx="9717541"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3862" y="2286000"/>
            <a:ext cx="9717542"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3863" y="6470704"/>
            <a:ext cx="2153582"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AFE8FB1-0A7A-443E-AAF7-31D4FA1AA312}" type="datetimeFigureOut">
              <a:rPr lang="en-US" smtClean="0"/>
              <a:pPr/>
              <a:t>10/13/2025</a:t>
            </a:fld>
            <a:endParaRPr lang="en-US" dirty="0"/>
          </a:p>
        </p:txBody>
      </p:sp>
      <p:sp>
        <p:nvSpPr>
          <p:cNvPr id="5" name="Footer Placeholder 4"/>
          <p:cNvSpPr>
            <a:spLocks noGrp="1"/>
          </p:cNvSpPr>
          <p:nvPr>
            <p:ph type="ftr" sz="quarter" idx="3"/>
          </p:nvPr>
        </p:nvSpPr>
        <p:spPr>
          <a:xfrm>
            <a:off x="4841671" y="6470704"/>
            <a:ext cx="5899922"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4511" y="6470704"/>
            <a:ext cx="97341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25BA54BD-C84D-46CE-8B72-31BFB26ABA43}" type="slidenum">
              <a:rPr lang="en-US" smtClean="0"/>
              <a:pPr/>
              <a:t>‹#›</a:t>
            </a:fld>
            <a:endParaRPr lang="en-US"/>
          </a:p>
        </p:txBody>
      </p:sp>
      <p:cxnSp>
        <p:nvCxnSpPr>
          <p:cNvPr id="7" name="Straight Connector 6"/>
          <p:cNvCxnSpPr/>
          <p:nvPr/>
        </p:nvCxnSpPr>
        <p:spPr>
          <a:xfrm flipV="1">
            <a:off x="761802"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634298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126" rtl="0" eaLnBrk="1" latinLnBrk="0" hangingPunct="1">
        <a:lnSpc>
          <a:spcPct val="80000"/>
        </a:lnSpc>
        <a:spcBef>
          <a:spcPct val="0"/>
        </a:spcBef>
        <a:buNone/>
        <a:defRPr sz="4999" kern="1200" cap="all" spc="100" baseline="0">
          <a:solidFill>
            <a:schemeClr val="tx1">
              <a:lumMod val="95000"/>
              <a:lumOff val="5000"/>
            </a:schemeClr>
          </a:solidFill>
          <a:latin typeface="+mj-lt"/>
          <a:ea typeface="+mj-ea"/>
          <a:cs typeface="+mj-cs"/>
        </a:defRPr>
      </a:lvl1pPr>
    </p:titleStyle>
    <p:bodyStyle>
      <a:lvl1pPr marL="91413" indent="-91413" algn="l" defTabSz="914126"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199" kern="1200">
          <a:solidFill>
            <a:schemeClr val="tx1"/>
          </a:solidFill>
          <a:latin typeface="+mn-lt"/>
          <a:ea typeface="+mn-ea"/>
          <a:cs typeface="+mn-cs"/>
        </a:defRPr>
      </a:lvl1pPr>
      <a:lvl2pPr marL="265096" indent="-137119" algn="l" defTabSz="914126" rtl="0" eaLnBrk="1" latinLnBrk="0" hangingPunct="1">
        <a:lnSpc>
          <a:spcPct val="90000"/>
        </a:lnSpc>
        <a:spcBef>
          <a:spcPts val="200"/>
        </a:spcBef>
        <a:spcAft>
          <a:spcPts val="400"/>
        </a:spcAft>
        <a:buClr>
          <a:schemeClr val="accent1"/>
        </a:buClr>
        <a:buFont typeface="Wingdings 3" pitchFamily="18" charset="2"/>
        <a:buChar char=""/>
        <a:defRPr sz="1799" kern="1200">
          <a:solidFill>
            <a:schemeClr val="tx1"/>
          </a:solidFill>
          <a:latin typeface="+mn-lt"/>
          <a:ea typeface="+mn-ea"/>
          <a:cs typeface="+mn-cs"/>
        </a:defRPr>
      </a:lvl2pPr>
      <a:lvl3pPr marL="447922" indent="-137119" algn="l" defTabSz="914126"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182" indent="-137119" algn="l" defTabSz="914126"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007" indent="-137119" algn="l" defTabSz="914126"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126" indent="-137119" algn="l" defTabSz="914126"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386" indent="-137119" algn="l" defTabSz="914126"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5787" indent="-137119" algn="l" defTabSz="914126"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047" indent="-137119" algn="l" defTabSz="914126"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latin typeface="Aparajita" panose="020B0604020202020204" pitchFamily="34" charset="0"/>
                <a:cs typeface="Aparajita" panose="020B0604020202020204" pitchFamily="34" charset="0"/>
              </a:rPr>
              <a:t>Pies &amp; Tarts</a:t>
            </a:r>
          </a:p>
        </p:txBody>
      </p:sp>
      <p:sp>
        <p:nvSpPr>
          <p:cNvPr id="3" name="Subtitle 2"/>
          <p:cNvSpPr>
            <a:spLocks noGrp="1"/>
          </p:cNvSpPr>
          <p:nvPr>
            <p:ph type="subTitle" idx="1"/>
          </p:nvPr>
        </p:nvSpPr>
        <p:spPr/>
        <p:txBody>
          <a:bodyPr/>
          <a:lstStyle/>
          <a:p>
            <a:pPr algn="ctr"/>
            <a:r>
              <a:rPr lang="en-US" dirty="0">
                <a:latin typeface="Aparajita" panose="020B0604020202020204" pitchFamily="34" charset="0"/>
                <a:cs typeface="Aparajita" panose="020B0604020202020204" pitchFamily="34" charset="0"/>
              </a:rPr>
              <a:t>It’s all about the pie baby!</a:t>
            </a:r>
          </a:p>
          <a:p>
            <a:endParaRPr lang="en-US" dirty="0"/>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3EAAC-1069-4BE6-8724-81BDFC3FE2F6}"/>
              </a:ext>
            </a:extLst>
          </p:cNvPr>
          <p:cNvSpPr>
            <a:spLocks noGrp="1"/>
          </p:cNvSpPr>
          <p:nvPr>
            <p:ph type="title"/>
          </p:nvPr>
        </p:nvSpPr>
        <p:spPr/>
        <p:txBody>
          <a:bodyPr/>
          <a:lstStyle/>
          <a:p>
            <a:r>
              <a:rPr lang="en-US" dirty="0"/>
              <a:t>Cooked juice method</a:t>
            </a:r>
          </a:p>
        </p:txBody>
      </p:sp>
      <p:sp>
        <p:nvSpPr>
          <p:cNvPr id="4" name="Text Placeholder 3">
            <a:extLst>
              <a:ext uri="{FF2B5EF4-FFF2-40B4-BE49-F238E27FC236}">
                <a16:creationId xmlns:a16="http://schemas.microsoft.com/office/drawing/2014/main" id="{225C8E6C-BDAC-4A04-9B01-60ACBAA600F8}"/>
              </a:ext>
            </a:extLst>
          </p:cNvPr>
          <p:cNvSpPr>
            <a:spLocks noGrp="1"/>
          </p:cNvSpPr>
          <p:nvPr>
            <p:ph type="body" sz="half" idx="2"/>
          </p:nvPr>
        </p:nvSpPr>
        <p:spPr>
          <a:xfrm>
            <a:off x="1023860" y="1981200"/>
            <a:ext cx="4387977" cy="4014747"/>
          </a:xfrm>
        </p:spPr>
        <p:txBody>
          <a:bodyPr>
            <a:noAutofit/>
          </a:bodyPr>
          <a:lstStyle/>
          <a:p>
            <a:r>
              <a:rPr lang="en-US" sz="1300" dirty="0"/>
              <a:t>Step 1: Separate and thicken the juice</a:t>
            </a:r>
          </a:p>
          <a:p>
            <a:r>
              <a:rPr lang="en-US" sz="1300" dirty="0"/>
              <a:t>Collect the juice: Place the fruit in a colander over a bowl to catch the liquid. </a:t>
            </a:r>
          </a:p>
          <a:p>
            <a:r>
              <a:rPr lang="en-US" sz="1300" dirty="0"/>
              <a:t>Cook the juice: Transfer the collected juice to a saucepan. Whisk in a starch thickener, like cornstarch, and sugar, then bring to a boil. </a:t>
            </a:r>
          </a:p>
          <a:p>
            <a:r>
              <a:rPr lang="en-US" sz="1300" dirty="0"/>
              <a:t>Thicken the filling: Cook the mixture, stirring frequently, until it thickens and the starchy taste is gone. A cornstarch slurry may be used for a smoother texture. </a:t>
            </a:r>
          </a:p>
          <a:p>
            <a:r>
              <a:rPr lang="en-US" sz="1300" dirty="0"/>
              <a:t>Cool the filling: Let the thickened juice cool completely before returning it to the fruit. </a:t>
            </a:r>
          </a:p>
          <a:p>
            <a:r>
              <a:rPr lang="en-US" sz="1300" dirty="0"/>
              <a:t>Step 2: Assemble and bake the pie</a:t>
            </a:r>
          </a:p>
          <a:p>
            <a:r>
              <a:rPr lang="en-US" sz="1300" dirty="0"/>
              <a:t>Combine and cool: Mix the cooled, thickened juice with the fruit. It's important to cool the filling completely before adding it to the pie crust. </a:t>
            </a:r>
          </a:p>
        </p:txBody>
      </p:sp>
      <p:pic>
        <p:nvPicPr>
          <p:cNvPr id="2050" name="Picture 2" descr="How to Make the Best Fruit Pie (With No ...">
            <a:extLst>
              <a:ext uri="{FF2B5EF4-FFF2-40B4-BE49-F238E27FC236}">
                <a16:creationId xmlns:a16="http://schemas.microsoft.com/office/drawing/2014/main" id="{853D3690-FE1F-4A44-B438-9CE706289E6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855949" y="1905000"/>
            <a:ext cx="5715000" cy="3200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021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8167F-8C53-4978-A860-9219BC6EBA76}"/>
              </a:ext>
            </a:extLst>
          </p:cNvPr>
          <p:cNvSpPr>
            <a:spLocks noGrp="1"/>
          </p:cNvSpPr>
          <p:nvPr>
            <p:ph type="title"/>
          </p:nvPr>
        </p:nvSpPr>
        <p:spPr/>
        <p:txBody>
          <a:bodyPr>
            <a:normAutofit/>
          </a:bodyPr>
          <a:lstStyle/>
          <a:p>
            <a:pPr algn="ctr"/>
            <a:r>
              <a:rPr lang="en-US" sz="4400" dirty="0">
                <a:latin typeface="Aparajita" panose="020B0604020202020204" pitchFamily="34" charset="0"/>
                <a:cs typeface="Aparajita" panose="020B0604020202020204" pitchFamily="34" charset="0"/>
              </a:rPr>
              <a:t>Pie/Tarts</a:t>
            </a:r>
          </a:p>
        </p:txBody>
      </p:sp>
      <p:sp>
        <p:nvSpPr>
          <p:cNvPr id="3" name="Content Placeholder 2">
            <a:extLst>
              <a:ext uri="{FF2B5EF4-FFF2-40B4-BE49-F238E27FC236}">
                <a16:creationId xmlns:a16="http://schemas.microsoft.com/office/drawing/2014/main" id="{8CBCFAC7-9C78-45D3-A87A-D84F7A586F9F}"/>
              </a:ext>
            </a:extLst>
          </p:cNvPr>
          <p:cNvSpPr>
            <a:spLocks noGrp="1"/>
          </p:cNvSpPr>
          <p:nvPr>
            <p:ph idx="1"/>
          </p:nvPr>
        </p:nvSpPr>
        <p:spPr/>
        <p:txBody>
          <a:bodyPr/>
          <a:lstStyle/>
          <a:p>
            <a:r>
              <a:rPr lang="en-US" dirty="0">
                <a:latin typeface="Aparajita" panose="020B0604020202020204" pitchFamily="34" charset="0"/>
                <a:cs typeface="Aparajita" panose="020B0604020202020204" pitchFamily="34" charset="0"/>
              </a:rPr>
              <a:t>There are three ways to bake pie/tart dough</a:t>
            </a:r>
          </a:p>
          <a:p>
            <a:pPr lvl="1"/>
            <a:r>
              <a:rPr lang="en-US" b="1" u="sng" dirty="0">
                <a:latin typeface="Aparajita" panose="020B0604020202020204" pitchFamily="34" charset="0"/>
                <a:cs typeface="Aparajita" panose="020B0604020202020204" pitchFamily="34" charset="0"/>
              </a:rPr>
              <a:t>Straight bake </a:t>
            </a:r>
            <a:r>
              <a:rPr lang="en-US" dirty="0">
                <a:latin typeface="Aparajita" panose="020B0604020202020204" pitchFamily="34" charset="0"/>
                <a:cs typeface="Aparajita" panose="020B0604020202020204" pitchFamily="34" charset="0"/>
              </a:rPr>
              <a:t>– A pie/tart baked by adding filling then going straight to the oven.</a:t>
            </a:r>
          </a:p>
          <a:p>
            <a:pPr marL="274320" lvl="1" indent="0">
              <a:buNone/>
            </a:pPr>
            <a:r>
              <a:rPr lang="en-US" dirty="0">
                <a:latin typeface="Aparajita" panose="020B0604020202020204" pitchFamily="34" charset="0"/>
                <a:cs typeface="Aparajita" panose="020B0604020202020204" pitchFamily="34" charset="0"/>
              </a:rPr>
              <a:t>Example: Pecan, Fruit, Pumpkin, or any pie with a long bake time.</a:t>
            </a:r>
          </a:p>
          <a:p>
            <a:pPr lvl="1"/>
            <a:r>
              <a:rPr lang="en-US" b="1" u="sng" dirty="0">
                <a:latin typeface="Aparajita" panose="020B0604020202020204" pitchFamily="34" charset="0"/>
                <a:cs typeface="Aparajita" panose="020B0604020202020204" pitchFamily="34" charset="0"/>
              </a:rPr>
              <a:t>Par-bake</a:t>
            </a:r>
            <a:r>
              <a:rPr lang="en-US" dirty="0">
                <a:latin typeface="Aparajita" panose="020B0604020202020204" pitchFamily="34" charset="0"/>
                <a:cs typeface="Aparajita" panose="020B0604020202020204" pitchFamily="34" charset="0"/>
              </a:rPr>
              <a:t> – A pie/tart baked partially then filled with filling to finish baking.</a:t>
            </a:r>
          </a:p>
          <a:p>
            <a:pPr marL="274320" lvl="1" indent="0">
              <a:buNone/>
            </a:pPr>
            <a:r>
              <a:rPr lang="en-US" dirty="0">
                <a:latin typeface="Aparajita" panose="020B0604020202020204" pitchFamily="34" charset="0"/>
                <a:cs typeface="Aparajita" panose="020B0604020202020204" pitchFamily="34" charset="0"/>
              </a:rPr>
              <a:t>Example: Key lime, lemon, baked chocolate </a:t>
            </a:r>
          </a:p>
          <a:p>
            <a:pPr lvl="1"/>
            <a:r>
              <a:rPr lang="en-US" b="1" u="sng" dirty="0">
                <a:latin typeface="Aparajita" panose="020B0604020202020204" pitchFamily="34" charset="0"/>
                <a:cs typeface="Aparajita" panose="020B0604020202020204" pitchFamily="34" charset="0"/>
              </a:rPr>
              <a:t>Blind Bake </a:t>
            </a:r>
            <a:r>
              <a:rPr lang="en-US" dirty="0">
                <a:latin typeface="Aparajita" panose="020B0604020202020204" pitchFamily="34" charset="0"/>
                <a:cs typeface="Aparajita" panose="020B0604020202020204" pitchFamily="34" charset="0"/>
              </a:rPr>
              <a:t>– A pie/tart shell fully baked prior to adding filling.</a:t>
            </a:r>
          </a:p>
          <a:p>
            <a:pPr marL="274320" lvl="1" indent="0">
              <a:buNone/>
            </a:pPr>
            <a:r>
              <a:rPr lang="en-US" dirty="0">
                <a:latin typeface="Aparajita" panose="020B0604020202020204" pitchFamily="34" charset="0"/>
                <a:cs typeface="Aparajita" panose="020B0604020202020204" pitchFamily="34" charset="0"/>
              </a:rPr>
              <a:t>Example: most custards, chiffons, any filling cooked fully prior to adding to shell</a:t>
            </a:r>
          </a:p>
          <a:p>
            <a:pPr marL="274320" lvl="1" indent="0" algn="ctr">
              <a:buNone/>
            </a:pPr>
            <a:r>
              <a:rPr lang="en-US" sz="2800" b="1" u="sng" dirty="0">
                <a:latin typeface="Aparajita" panose="020B0604020202020204" pitchFamily="34" charset="0"/>
                <a:cs typeface="Aparajita" panose="020B0604020202020204" pitchFamily="34" charset="0"/>
              </a:rPr>
              <a:t>How do you prepare pan for par-bake and blind bake?</a:t>
            </a:r>
          </a:p>
          <a:p>
            <a:pPr marL="274320" lvl="1" indent="0">
              <a:buNone/>
            </a:pPr>
            <a:r>
              <a:rPr lang="en-US" dirty="0">
                <a:latin typeface="Aparajita" panose="020B0604020202020204" pitchFamily="34" charset="0"/>
                <a:cs typeface="Aparajita" panose="020B0604020202020204" pitchFamily="34" charset="0"/>
              </a:rPr>
              <a:t>Add parchment or saran wrap to pie shell then add beans or rice. Put in oven and bake. </a:t>
            </a:r>
          </a:p>
          <a:p>
            <a:pPr marL="274320" lvl="1" indent="0">
              <a:buNone/>
            </a:pPr>
            <a:r>
              <a:rPr lang="en-US" dirty="0">
                <a:latin typeface="Aparajita" panose="020B0604020202020204" pitchFamily="34" charset="0"/>
                <a:cs typeface="Aparajita" panose="020B0604020202020204" pitchFamily="34" charset="0"/>
              </a:rPr>
              <a:t>Par-bake bake time is approximately 10-15 mins</a:t>
            </a:r>
          </a:p>
          <a:p>
            <a:pPr marL="274320" lvl="1" indent="0">
              <a:buNone/>
            </a:pPr>
            <a:r>
              <a:rPr lang="en-US" dirty="0">
                <a:latin typeface="Aparajita" panose="020B0604020202020204" pitchFamily="34" charset="0"/>
                <a:cs typeface="Aparajita" panose="020B0604020202020204" pitchFamily="34" charset="0"/>
              </a:rPr>
              <a:t>Blind bake time is approximately 15 – 25 mins depending on thickness of dough.</a:t>
            </a:r>
          </a:p>
          <a:p>
            <a:pPr marL="274320" lvl="1" indent="0">
              <a:buNone/>
            </a:pPr>
            <a:endParaRPr lang="en-US" dirty="0">
              <a:latin typeface="Aparajita" panose="020B0604020202020204" pitchFamily="34" charset="0"/>
              <a:cs typeface="Aparajita" panose="020B0604020202020204" pitchFamily="34" charset="0"/>
            </a:endParaRPr>
          </a:p>
        </p:txBody>
      </p:sp>
    </p:spTree>
    <p:extLst>
      <p:ext uri="{BB962C8B-B14F-4D97-AF65-F5344CB8AC3E}">
        <p14:creationId xmlns:p14="http://schemas.microsoft.com/office/powerpoint/2010/main" val="2095473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CDC4B-D8A0-43C6-B037-9DB9B80C3B77}"/>
              </a:ext>
            </a:extLst>
          </p:cNvPr>
          <p:cNvSpPr>
            <a:spLocks noGrp="1"/>
          </p:cNvSpPr>
          <p:nvPr>
            <p:ph type="title"/>
          </p:nvPr>
        </p:nvSpPr>
        <p:spPr/>
        <p:txBody>
          <a:bodyPr/>
          <a:lstStyle/>
          <a:p>
            <a:pPr algn="ctr"/>
            <a:r>
              <a:rPr lang="en-US" dirty="0">
                <a:latin typeface="Aparajita" panose="020B0604020202020204" pitchFamily="34" charset="0"/>
                <a:cs typeface="Aparajita" panose="020B0604020202020204" pitchFamily="34" charset="0"/>
              </a:rPr>
              <a:t>Troubleshooting Options</a:t>
            </a:r>
          </a:p>
        </p:txBody>
      </p:sp>
      <p:sp>
        <p:nvSpPr>
          <p:cNvPr id="3" name="Content Placeholder 2">
            <a:extLst>
              <a:ext uri="{FF2B5EF4-FFF2-40B4-BE49-F238E27FC236}">
                <a16:creationId xmlns:a16="http://schemas.microsoft.com/office/drawing/2014/main" id="{2B1263F4-454C-48BC-9FAF-1CBF64ED46A1}"/>
              </a:ext>
            </a:extLst>
          </p:cNvPr>
          <p:cNvSpPr>
            <a:spLocks noGrp="1"/>
          </p:cNvSpPr>
          <p:nvPr>
            <p:ph idx="1"/>
          </p:nvPr>
        </p:nvSpPr>
        <p:spPr/>
        <p:txBody>
          <a:bodyPr/>
          <a:lstStyle/>
          <a:p>
            <a:r>
              <a:rPr lang="en-US" dirty="0">
                <a:latin typeface="Aparajita" panose="020B0604020202020204" pitchFamily="34" charset="0"/>
                <a:cs typeface="Aparajita" panose="020B0604020202020204" pitchFamily="34" charset="0"/>
              </a:rPr>
              <a:t>To prevent a soggy bottom when baking pies, you can:</a:t>
            </a:r>
          </a:p>
          <a:p>
            <a:pPr marL="0" indent="0">
              <a:buNone/>
            </a:pPr>
            <a:r>
              <a:rPr lang="en-US" dirty="0">
                <a:latin typeface="Aparajita" panose="020B0604020202020204" pitchFamily="34" charset="0"/>
                <a:cs typeface="Aparajita" panose="020B0604020202020204" pitchFamily="34" charset="0"/>
              </a:rPr>
              <a:t>      1.  Brush the crust with either butter or an egg wash prior to filling before baking.</a:t>
            </a:r>
          </a:p>
          <a:p>
            <a:pPr marL="0" indent="0">
              <a:buNone/>
            </a:pPr>
            <a:r>
              <a:rPr lang="en-US" dirty="0">
                <a:latin typeface="Aparajita" panose="020B0604020202020204" pitchFamily="34" charset="0"/>
                <a:cs typeface="Aparajita" panose="020B0604020202020204" pitchFamily="34" charset="0"/>
              </a:rPr>
              <a:t>      2.  Par-bake the pie shell, then fill and finish baking.</a:t>
            </a:r>
          </a:p>
          <a:p>
            <a:pPr marL="0" indent="0">
              <a:buNone/>
            </a:pPr>
            <a:r>
              <a:rPr lang="en-US" dirty="0">
                <a:latin typeface="Aparajita" panose="020B0604020202020204" pitchFamily="34" charset="0"/>
                <a:cs typeface="Aparajita" panose="020B0604020202020204" pitchFamily="34" charset="0"/>
              </a:rPr>
              <a:t>      3. Put sheet pan/oven proof tile in oven when pre-warming oven</a:t>
            </a:r>
          </a:p>
          <a:p>
            <a:pPr marL="0" indent="0">
              <a:buNone/>
            </a:pPr>
            <a:r>
              <a:rPr lang="en-US" dirty="0">
                <a:latin typeface="Aparajita" panose="020B0604020202020204" pitchFamily="34" charset="0"/>
                <a:cs typeface="Aparajita" panose="020B0604020202020204" pitchFamily="34" charset="0"/>
              </a:rPr>
              <a:t>You can also egg wash the top crust to allow for a completed shiny look.</a:t>
            </a:r>
          </a:p>
          <a:p>
            <a:pPr marL="0" indent="0">
              <a:buNone/>
            </a:pPr>
            <a:endParaRPr lang="en-US" dirty="0">
              <a:latin typeface="Aparajita" panose="020B0604020202020204" pitchFamily="34" charset="0"/>
              <a:cs typeface="Aparajita" panose="020B0604020202020204" pitchFamily="34" charset="0"/>
            </a:endParaRPr>
          </a:p>
          <a:p>
            <a:pPr marL="0" indent="0">
              <a:buNone/>
            </a:pPr>
            <a:endParaRPr lang="en-US" dirty="0">
              <a:latin typeface="Aparajita" panose="020B0604020202020204" pitchFamily="34" charset="0"/>
              <a:cs typeface="Aparajita" panose="020B0604020202020204" pitchFamily="34" charset="0"/>
            </a:endParaRPr>
          </a:p>
          <a:p>
            <a:pPr marL="0" indent="0">
              <a:buNone/>
            </a:pPr>
            <a:endParaRPr lang="en-US" dirty="0">
              <a:latin typeface="Aparajita" panose="020B0604020202020204" pitchFamily="34" charset="0"/>
              <a:cs typeface="Aparajita" panose="020B0604020202020204" pitchFamily="34" charset="0"/>
            </a:endParaRPr>
          </a:p>
          <a:p>
            <a:endParaRPr lang="en-US" dirty="0"/>
          </a:p>
        </p:txBody>
      </p:sp>
    </p:spTree>
    <p:extLst>
      <p:ext uri="{BB962C8B-B14F-4D97-AF65-F5344CB8AC3E}">
        <p14:creationId xmlns:p14="http://schemas.microsoft.com/office/powerpoint/2010/main" val="3269060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2BCC9-BF0C-4C0E-90A0-38625D3E072E}"/>
              </a:ext>
            </a:extLst>
          </p:cNvPr>
          <p:cNvSpPr>
            <a:spLocks noGrp="1"/>
          </p:cNvSpPr>
          <p:nvPr>
            <p:ph type="title"/>
          </p:nvPr>
        </p:nvSpPr>
        <p:spPr/>
        <p:txBody>
          <a:bodyPr/>
          <a:lstStyle/>
          <a:p>
            <a:pPr algn="ctr"/>
            <a:r>
              <a:rPr lang="en-US" dirty="0">
                <a:latin typeface="Aparajita" panose="020B0604020202020204" pitchFamily="34" charset="0"/>
                <a:cs typeface="Aparajita" panose="020B0604020202020204" pitchFamily="34" charset="0"/>
              </a:rPr>
              <a:t>Troubleshooting cont.</a:t>
            </a:r>
          </a:p>
        </p:txBody>
      </p:sp>
      <p:sp>
        <p:nvSpPr>
          <p:cNvPr id="3" name="Content Placeholder 2">
            <a:extLst>
              <a:ext uri="{FF2B5EF4-FFF2-40B4-BE49-F238E27FC236}">
                <a16:creationId xmlns:a16="http://schemas.microsoft.com/office/drawing/2014/main" id="{817AE08F-8638-464E-8DA9-A5BE177B9CC3}"/>
              </a:ext>
            </a:extLst>
          </p:cNvPr>
          <p:cNvSpPr>
            <a:spLocks noGrp="1"/>
          </p:cNvSpPr>
          <p:nvPr>
            <p:ph idx="1"/>
          </p:nvPr>
        </p:nvSpPr>
        <p:spPr>
          <a:xfrm>
            <a:off x="455612" y="1600200"/>
            <a:ext cx="11506200" cy="4983162"/>
          </a:xfrm>
        </p:spPr>
        <p:txBody>
          <a:bodyPr>
            <a:normAutofit fontScale="25000" lnSpcReduction="20000"/>
          </a:bodyPr>
          <a:lstStyle/>
          <a:p>
            <a:pPr marL="0" indent="0" algn="ctr">
              <a:buNone/>
            </a:pPr>
            <a:r>
              <a:rPr lang="en-US" sz="7200" b="1" u="sng" dirty="0">
                <a:latin typeface="Aparajita" panose="020B0604020202020204" pitchFamily="34" charset="0"/>
                <a:cs typeface="Aparajita" panose="020B0604020202020204" pitchFamily="34" charset="0"/>
              </a:rPr>
              <a:t>Making the Dough</a:t>
            </a:r>
          </a:p>
          <a:p>
            <a:pPr marL="0" indent="0">
              <a:buNone/>
            </a:pPr>
            <a:r>
              <a:rPr lang="en-US" sz="6400" b="1" u="sng" dirty="0">
                <a:latin typeface="Aparajita" panose="020B0604020202020204" pitchFamily="34" charset="0"/>
                <a:cs typeface="Aparajita" panose="020B0604020202020204" pitchFamily="34" charset="0"/>
              </a:rPr>
              <a:t>Dough too dry after adding the water</a:t>
            </a:r>
            <a:r>
              <a:rPr lang="en-US" sz="6400" dirty="0">
                <a:latin typeface="Aparajita" panose="020B0604020202020204" pitchFamily="34" charset="0"/>
                <a:cs typeface="Aparajita" panose="020B0604020202020204" pitchFamily="34" charset="0"/>
              </a:rPr>
              <a:t>:</a:t>
            </a:r>
          </a:p>
          <a:p>
            <a:pPr marL="0" indent="0">
              <a:buNone/>
            </a:pPr>
            <a:r>
              <a:rPr lang="en-US" sz="6400" dirty="0">
                <a:latin typeface="Aparajita" panose="020B0604020202020204" pitchFamily="34" charset="0"/>
                <a:cs typeface="Aparajita" panose="020B0604020202020204" pitchFamily="34" charset="0"/>
              </a:rPr>
              <a:t>Possible causes -  Butter cut too large / Not kneaded enough </a:t>
            </a:r>
          </a:p>
          <a:p>
            <a:pPr marL="0" indent="0">
              <a:buNone/>
            </a:pPr>
            <a:r>
              <a:rPr lang="en-US" sz="6400" dirty="0">
                <a:latin typeface="Aparajita" panose="020B0604020202020204" pitchFamily="34" charset="0"/>
                <a:cs typeface="Aparajita" panose="020B0604020202020204" pitchFamily="34" charset="0"/>
              </a:rPr>
              <a:t>Fix it/Next Time -  mix butter into dough with fingers / if still dry and crumbly add more COLD water 1 TBSP at a time</a:t>
            </a:r>
          </a:p>
          <a:p>
            <a:pPr marL="0" indent="0">
              <a:buNone/>
            </a:pPr>
            <a:r>
              <a:rPr lang="en-US" sz="6400" b="1" u="sng" dirty="0">
                <a:latin typeface="Aparajita" panose="020B0604020202020204" pitchFamily="34" charset="0"/>
                <a:cs typeface="Aparajita" panose="020B0604020202020204" pitchFamily="34" charset="0"/>
              </a:rPr>
              <a:t>Too sticky to form into disk:  </a:t>
            </a:r>
          </a:p>
          <a:p>
            <a:pPr marL="0" indent="0">
              <a:buNone/>
            </a:pPr>
            <a:r>
              <a:rPr lang="en-US" sz="6400" dirty="0">
                <a:latin typeface="Aparajita" panose="020B0604020202020204" pitchFamily="34" charset="0"/>
                <a:cs typeface="Aparajita" panose="020B0604020202020204" pitchFamily="34" charset="0"/>
              </a:rPr>
              <a:t>Possible causes - ingredients/dough too warm / too much liquid</a:t>
            </a:r>
          </a:p>
          <a:p>
            <a:pPr marL="0" indent="0">
              <a:buNone/>
            </a:pPr>
            <a:r>
              <a:rPr lang="en-US" sz="6400" dirty="0">
                <a:latin typeface="Aparajita" panose="020B0604020202020204" pitchFamily="34" charset="0"/>
                <a:cs typeface="Aparajita" panose="020B0604020202020204" pitchFamily="34" charset="0"/>
              </a:rPr>
              <a:t>Fix it/Next Time - chill dough 10 to 15 mins before forming into disks / always start with cold ingredients / grate frozen butter into the flour / use ice water</a:t>
            </a:r>
          </a:p>
          <a:p>
            <a:pPr marL="0" indent="0">
              <a:buNone/>
            </a:pPr>
            <a:r>
              <a:rPr lang="en-US" sz="6400" b="1" u="sng" dirty="0">
                <a:latin typeface="Aparajita" panose="020B0604020202020204" pitchFamily="34" charset="0"/>
                <a:cs typeface="Aparajita" panose="020B0604020202020204" pitchFamily="34" charset="0"/>
              </a:rPr>
              <a:t>Dough cracks when rolling</a:t>
            </a:r>
          </a:p>
          <a:p>
            <a:pPr marL="0" indent="0">
              <a:buNone/>
            </a:pPr>
            <a:r>
              <a:rPr lang="en-US" sz="6400" dirty="0">
                <a:latin typeface="Aparajita" panose="020B0604020202020204" pitchFamily="34" charset="0"/>
                <a:cs typeface="Aparajita" panose="020B0604020202020204" pitchFamily="34" charset="0"/>
              </a:rPr>
              <a:t>Possible causes - dough too cold / not kneaded enough /  not rested enough</a:t>
            </a:r>
          </a:p>
          <a:p>
            <a:pPr marL="0" indent="0">
              <a:buNone/>
            </a:pPr>
            <a:r>
              <a:rPr lang="en-US" sz="6400" dirty="0">
                <a:latin typeface="Aparajita" panose="020B0604020202020204" pitchFamily="34" charset="0"/>
                <a:cs typeface="Aparajita" panose="020B0604020202020204" pitchFamily="34" charset="0"/>
              </a:rPr>
              <a:t>Fix it/Next Time -  form into ball, chill 20 mins, and try rolling again / fix crack by brushing with water and rolling edges together to seal / dough too cold, allow to warm slightly</a:t>
            </a:r>
          </a:p>
          <a:p>
            <a:pPr marL="0" indent="0">
              <a:buNone/>
            </a:pPr>
            <a:r>
              <a:rPr lang="en-US" sz="6400" b="1" u="sng" dirty="0">
                <a:latin typeface="Aparajita" panose="020B0604020202020204" pitchFamily="34" charset="0"/>
                <a:cs typeface="Aparajita" panose="020B0604020202020204" pitchFamily="34" charset="0"/>
              </a:rPr>
              <a:t>Dough sticks to counter or tears when moving</a:t>
            </a:r>
          </a:p>
          <a:p>
            <a:pPr marL="0" indent="0">
              <a:buNone/>
            </a:pPr>
            <a:r>
              <a:rPr lang="en-US" sz="6400" dirty="0">
                <a:latin typeface="Aparajita" panose="020B0604020202020204" pitchFamily="34" charset="0"/>
                <a:cs typeface="Aparajita" panose="020B0604020202020204" pitchFamily="34" charset="0"/>
              </a:rPr>
              <a:t>Possible Causes - dough or countertop too warm / not enough flour on counter</a:t>
            </a:r>
          </a:p>
          <a:p>
            <a:pPr marL="0" indent="0">
              <a:buNone/>
            </a:pPr>
            <a:r>
              <a:rPr lang="en-US" sz="6400" dirty="0">
                <a:latin typeface="Aparajita" panose="020B0604020202020204" pitchFamily="34" charset="0"/>
                <a:cs typeface="Aparajita" panose="020B0604020202020204" pitchFamily="34" charset="0"/>
              </a:rPr>
              <a:t>Fix it/Next time -  use spatula to loosen the dough, slide onto parchment, chill, try again / always start with cold dough that has been rested in fridge</a:t>
            </a:r>
          </a:p>
          <a:p>
            <a:endParaRPr lang="en-US" dirty="0"/>
          </a:p>
        </p:txBody>
      </p:sp>
    </p:spTree>
    <p:extLst>
      <p:ext uri="{BB962C8B-B14F-4D97-AF65-F5344CB8AC3E}">
        <p14:creationId xmlns:p14="http://schemas.microsoft.com/office/powerpoint/2010/main" val="1898092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4C351-B247-4AFA-8478-5E9E565781EA}"/>
              </a:ext>
            </a:extLst>
          </p:cNvPr>
          <p:cNvSpPr>
            <a:spLocks noGrp="1"/>
          </p:cNvSpPr>
          <p:nvPr>
            <p:ph type="title"/>
          </p:nvPr>
        </p:nvSpPr>
        <p:spPr/>
        <p:txBody>
          <a:bodyPr/>
          <a:lstStyle/>
          <a:p>
            <a:pPr algn="ctr"/>
            <a:r>
              <a:rPr lang="en-US" dirty="0">
                <a:latin typeface="Aparajita" panose="020B0604020202020204" pitchFamily="34" charset="0"/>
                <a:cs typeface="Aparajita" panose="020B0604020202020204" pitchFamily="34" charset="0"/>
              </a:rPr>
              <a:t>Troubleshooting cont.</a:t>
            </a:r>
          </a:p>
        </p:txBody>
      </p:sp>
      <p:sp>
        <p:nvSpPr>
          <p:cNvPr id="3" name="TextBox 2">
            <a:extLst>
              <a:ext uri="{FF2B5EF4-FFF2-40B4-BE49-F238E27FC236}">
                <a16:creationId xmlns:a16="http://schemas.microsoft.com/office/drawing/2014/main" id="{CAD8DD5D-98C7-4ED2-9C9F-9457E2918B74}"/>
              </a:ext>
            </a:extLst>
          </p:cNvPr>
          <p:cNvSpPr txBox="1"/>
          <p:nvPr/>
        </p:nvSpPr>
        <p:spPr>
          <a:xfrm>
            <a:off x="150812" y="1607332"/>
            <a:ext cx="11125200" cy="5250668"/>
          </a:xfrm>
          <a:prstGeom prst="rect">
            <a:avLst/>
          </a:prstGeom>
          <a:noFill/>
        </p:spPr>
        <p:txBody>
          <a:bodyPr wrap="square" rtlCol="0">
            <a:spAutoFit/>
          </a:bodyPr>
          <a:lstStyle/>
          <a:p>
            <a:pPr algn="ctr">
              <a:lnSpc>
                <a:spcPct val="90000"/>
              </a:lnSpc>
            </a:pPr>
            <a:r>
              <a:rPr lang="en-US" b="1" dirty="0">
                <a:latin typeface="Aparajita" panose="020B0604020202020204" pitchFamily="34" charset="0"/>
                <a:cs typeface="Aparajita" panose="020B0604020202020204" pitchFamily="34" charset="0"/>
              </a:rPr>
              <a:t>BAKING</a:t>
            </a:r>
          </a:p>
          <a:p>
            <a:pPr>
              <a:lnSpc>
                <a:spcPct val="90000"/>
              </a:lnSpc>
            </a:pPr>
            <a:r>
              <a:rPr lang="en-US" sz="1600" b="1" u="sng" dirty="0">
                <a:latin typeface="Aparajita" panose="020B0604020202020204" pitchFamily="34" charset="0"/>
                <a:cs typeface="Aparajita" panose="020B0604020202020204" pitchFamily="34" charset="0"/>
              </a:rPr>
              <a:t>Crust too tough</a:t>
            </a:r>
          </a:p>
          <a:p>
            <a:pPr>
              <a:lnSpc>
                <a:spcPct val="90000"/>
              </a:lnSpc>
            </a:pPr>
            <a:r>
              <a:rPr lang="en-US" sz="1400" dirty="0">
                <a:latin typeface="Aparajita" panose="020B0604020202020204" pitchFamily="34" charset="0"/>
                <a:cs typeface="Aparajita" panose="020B0604020202020204" pitchFamily="34" charset="0"/>
              </a:rPr>
              <a:t>Possible Causes - dough over kneaded / not left to relax after rolling</a:t>
            </a:r>
          </a:p>
          <a:p>
            <a:pPr>
              <a:lnSpc>
                <a:spcPct val="90000"/>
              </a:lnSpc>
            </a:pPr>
            <a:r>
              <a:rPr lang="en-US" sz="1400" dirty="0">
                <a:latin typeface="Aparajita" panose="020B0604020202020204" pitchFamily="34" charset="0"/>
                <a:cs typeface="Aparajita" panose="020B0604020202020204" pitchFamily="34" charset="0"/>
              </a:rPr>
              <a:t>Fix it/Next time - Stop mixing as soon as dough comes together / allow to rest for 20 mins</a:t>
            </a:r>
          </a:p>
          <a:p>
            <a:pPr>
              <a:lnSpc>
                <a:spcPct val="90000"/>
              </a:lnSpc>
            </a:pPr>
            <a:endParaRPr lang="en-US" sz="1400" dirty="0">
              <a:latin typeface="Aparajita" panose="020B0604020202020204" pitchFamily="34" charset="0"/>
              <a:cs typeface="Aparajita" panose="020B0604020202020204" pitchFamily="34" charset="0"/>
            </a:endParaRPr>
          </a:p>
          <a:p>
            <a:pPr>
              <a:lnSpc>
                <a:spcPct val="90000"/>
              </a:lnSpc>
            </a:pPr>
            <a:r>
              <a:rPr lang="en-US" sz="1600" b="1" u="sng" dirty="0">
                <a:latin typeface="Aparajita" panose="020B0604020202020204" pitchFamily="34" charset="0"/>
                <a:cs typeface="Aparajita" panose="020B0604020202020204" pitchFamily="34" charset="0"/>
              </a:rPr>
              <a:t>Crust is crumbly and mealy</a:t>
            </a:r>
          </a:p>
          <a:p>
            <a:pPr>
              <a:lnSpc>
                <a:spcPct val="90000"/>
              </a:lnSpc>
            </a:pPr>
            <a:r>
              <a:rPr lang="en-US" sz="1400" dirty="0">
                <a:latin typeface="Aparajita" panose="020B0604020202020204" pitchFamily="34" charset="0"/>
                <a:cs typeface="Aparajita" panose="020B0604020202020204" pitchFamily="34" charset="0"/>
              </a:rPr>
              <a:t>Possible Causes - butter and flour overmixed / dough may have too much fat</a:t>
            </a:r>
          </a:p>
          <a:p>
            <a:pPr>
              <a:lnSpc>
                <a:spcPct val="90000"/>
              </a:lnSpc>
            </a:pPr>
            <a:r>
              <a:rPr lang="en-US" sz="1400" dirty="0">
                <a:latin typeface="Aparajita" panose="020B0604020202020204" pitchFamily="34" charset="0"/>
                <a:cs typeface="Aparajita" panose="020B0604020202020204" pitchFamily="34" charset="0"/>
              </a:rPr>
              <a:t>Fix it/Next time - Stop cutting butter into flour when pieces are pea sized</a:t>
            </a:r>
          </a:p>
          <a:p>
            <a:pPr>
              <a:lnSpc>
                <a:spcPct val="90000"/>
              </a:lnSpc>
            </a:pPr>
            <a:endParaRPr lang="en-US" sz="1600" dirty="0">
              <a:latin typeface="Aparajita" panose="020B0604020202020204" pitchFamily="34" charset="0"/>
              <a:cs typeface="Aparajita" panose="020B0604020202020204" pitchFamily="34" charset="0"/>
            </a:endParaRPr>
          </a:p>
          <a:p>
            <a:pPr>
              <a:lnSpc>
                <a:spcPct val="90000"/>
              </a:lnSpc>
            </a:pPr>
            <a:r>
              <a:rPr lang="en-US" sz="1600" b="1" u="sng" dirty="0">
                <a:latin typeface="Aparajita" panose="020B0604020202020204" pitchFamily="34" charset="0"/>
                <a:cs typeface="Aparajita" panose="020B0604020202020204" pitchFamily="34" charset="0"/>
              </a:rPr>
              <a:t>Baked Pie Misshapen</a:t>
            </a:r>
          </a:p>
          <a:p>
            <a:pPr>
              <a:lnSpc>
                <a:spcPct val="90000"/>
              </a:lnSpc>
            </a:pPr>
            <a:r>
              <a:rPr lang="en-US" sz="1400" dirty="0">
                <a:latin typeface="Aparajita" panose="020B0604020202020204" pitchFamily="34" charset="0"/>
                <a:cs typeface="Aparajita" panose="020B0604020202020204" pitchFamily="34" charset="0"/>
              </a:rPr>
              <a:t>Possible causes - dough not allowed to relax before being put into the pan / dough stretched when fitting into the pan / weights were not used for blind baked pie</a:t>
            </a:r>
          </a:p>
          <a:p>
            <a:pPr>
              <a:lnSpc>
                <a:spcPct val="90000"/>
              </a:lnSpc>
            </a:pPr>
            <a:r>
              <a:rPr lang="en-US" sz="1400" dirty="0">
                <a:latin typeface="Aparajita" panose="020B0604020202020204" pitchFamily="34" charset="0"/>
                <a:cs typeface="Aparajita" panose="020B0604020202020204" pitchFamily="34" charset="0"/>
              </a:rPr>
              <a:t>Fix it/Next time - dough needs rest before fitting into pan / gently push dough into corners, DO NOT stretch or dough will contract during baking / line pie shell with parchment, then weights or dried beans gives support while blind baking / could also prick dough with fork</a:t>
            </a:r>
          </a:p>
          <a:p>
            <a:pPr>
              <a:lnSpc>
                <a:spcPct val="90000"/>
              </a:lnSpc>
            </a:pPr>
            <a:endParaRPr lang="en-US" sz="1400" dirty="0">
              <a:latin typeface="Aparajita" panose="020B0604020202020204" pitchFamily="34" charset="0"/>
              <a:cs typeface="Aparajita" panose="020B0604020202020204" pitchFamily="34" charset="0"/>
            </a:endParaRPr>
          </a:p>
          <a:p>
            <a:pPr>
              <a:lnSpc>
                <a:spcPct val="90000"/>
              </a:lnSpc>
            </a:pPr>
            <a:r>
              <a:rPr lang="en-US" sz="1600" b="1" u="sng" dirty="0">
                <a:latin typeface="Aparajita" panose="020B0604020202020204" pitchFamily="34" charset="0"/>
                <a:cs typeface="Aparajita" panose="020B0604020202020204" pitchFamily="34" charset="0"/>
              </a:rPr>
              <a:t>Pie crust falls during baking</a:t>
            </a:r>
          </a:p>
          <a:p>
            <a:pPr>
              <a:lnSpc>
                <a:spcPct val="90000"/>
              </a:lnSpc>
            </a:pPr>
            <a:r>
              <a:rPr lang="en-US" sz="1400" dirty="0">
                <a:latin typeface="Aparajita" panose="020B0604020202020204" pitchFamily="34" charset="0"/>
                <a:cs typeface="Aparajita" panose="020B0604020202020204" pitchFamily="34" charset="0"/>
              </a:rPr>
              <a:t>Possible causes - not fully chilled before baking / oven not hot enough / too rough when putting into pan</a:t>
            </a:r>
          </a:p>
          <a:p>
            <a:pPr>
              <a:lnSpc>
                <a:spcPct val="90000"/>
              </a:lnSpc>
            </a:pPr>
            <a:r>
              <a:rPr lang="en-US" sz="1400" dirty="0">
                <a:latin typeface="Aparajita" panose="020B0604020202020204" pitchFamily="34" charset="0"/>
                <a:cs typeface="Aparajita" panose="020B0604020202020204" pitchFamily="34" charset="0"/>
              </a:rPr>
              <a:t>Fix it/Next time -freeze pie shell / start oven temp at 425* then reduce temp 25-50* after 15 mins. / gently tuck pie into pan</a:t>
            </a:r>
          </a:p>
          <a:p>
            <a:pPr>
              <a:lnSpc>
                <a:spcPct val="90000"/>
              </a:lnSpc>
            </a:pPr>
            <a:endParaRPr lang="en-US" sz="1400" dirty="0">
              <a:latin typeface="Aparajita" panose="020B0604020202020204" pitchFamily="34" charset="0"/>
              <a:cs typeface="Aparajita" panose="020B0604020202020204" pitchFamily="34" charset="0"/>
            </a:endParaRPr>
          </a:p>
          <a:p>
            <a:pPr>
              <a:lnSpc>
                <a:spcPct val="90000"/>
              </a:lnSpc>
            </a:pPr>
            <a:r>
              <a:rPr lang="en-US" sz="1600" b="1" u="sng" dirty="0">
                <a:latin typeface="Aparajita" panose="020B0604020202020204" pitchFamily="34" charset="0"/>
                <a:cs typeface="Aparajita" panose="020B0604020202020204" pitchFamily="34" charset="0"/>
              </a:rPr>
              <a:t>Bottom soggy and pale</a:t>
            </a:r>
          </a:p>
          <a:p>
            <a:pPr>
              <a:lnSpc>
                <a:spcPct val="90000"/>
              </a:lnSpc>
            </a:pPr>
            <a:r>
              <a:rPr lang="en-US" sz="1400" dirty="0">
                <a:latin typeface="Aparajita" panose="020B0604020202020204" pitchFamily="34" charset="0"/>
                <a:cs typeface="Aparajita" panose="020B0604020202020204" pitchFamily="34" charset="0"/>
              </a:rPr>
              <a:t>Possible Causes - not enough of heat directed to bottom of pan / filling sat too long after adding to pie shell  </a:t>
            </a:r>
          </a:p>
          <a:p>
            <a:pPr>
              <a:lnSpc>
                <a:spcPct val="90000"/>
              </a:lnSpc>
            </a:pPr>
            <a:r>
              <a:rPr lang="en-US" sz="1400" dirty="0">
                <a:latin typeface="Aparajita" panose="020B0604020202020204" pitchFamily="34" charset="0"/>
                <a:cs typeface="Aparajita" panose="020B0604020202020204" pitchFamily="34" charset="0"/>
              </a:rPr>
              <a:t>Fix it/Next time - bake on pre-heated cookie sheet or tile piece / don’t let filling sit in shell more than 15 mins before baking / add egg white wash to shell before adding filling</a:t>
            </a:r>
          </a:p>
          <a:p>
            <a:pPr>
              <a:lnSpc>
                <a:spcPct val="90000"/>
              </a:lnSpc>
            </a:pPr>
            <a:endParaRPr lang="en-US" sz="1600" dirty="0">
              <a:latin typeface="Aparajita" panose="020B0604020202020204" pitchFamily="34" charset="0"/>
              <a:cs typeface="Aparajita" panose="020B0604020202020204" pitchFamily="34" charset="0"/>
            </a:endParaRPr>
          </a:p>
          <a:p>
            <a:pPr>
              <a:lnSpc>
                <a:spcPct val="90000"/>
              </a:lnSpc>
            </a:pPr>
            <a:r>
              <a:rPr lang="en-US" sz="1600" b="1" u="sng" dirty="0">
                <a:latin typeface="Aparajita" panose="020B0604020202020204" pitchFamily="34" charset="0"/>
                <a:cs typeface="Aparajita" panose="020B0604020202020204" pitchFamily="34" charset="0"/>
              </a:rPr>
              <a:t>Burnt on the edges/filling still under baked</a:t>
            </a:r>
          </a:p>
          <a:p>
            <a:pPr>
              <a:lnSpc>
                <a:spcPct val="90000"/>
              </a:lnSpc>
            </a:pPr>
            <a:r>
              <a:rPr lang="en-US" sz="1400" dirty="0">
                <a:latin typeface="Aparajita" panose="020B0604020202020204" pitchFamily="34" charset="0"/>
                <a:cs typeface="Aparajita" panose="020B0604020202020204" pitchFamily="34" charset="0"/>
              </a:rPr>
              <a:t>Possible Causes - heat not penetrating into the center of the pie before edges are set</a:t>
            </a:r>
          </a:p>
          <a:p>
            <a:pPr>
              <a:lnSpc>
                <a:spcPct val="90000"/>
              </a:lnSpc>
            </a:pPr>
            <a:r>
              <a:rPr lang="en-US" sz="1400" dirty="0">
                <a:latin typeface="Aparajita" panose="020B0604020202020204" pitchFamily="34" charset="0"/>
                <a:cs typeface="Aparajita" panose="020B0604020202020204" pitchFamily="34" charset="0"/>
              </a:rPr>
              <a:t>Fix it/Next time - cover edges with foil / let cold filling warm a bit before filling pie shell</a:t>
            </a:r>
          </a:p>
        </p:txBody>
      </p:sp>
    </p:spTree>
    <p:extLst>
      <p:ext uri="{BB962C8B-B14F-4D97-AF65-F5344CB8AC3E}">
        <p14:creationId xmlns:p14="http://schemas.microsoft.com/office/powerpoint/2010/main" val="1912474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a:bodyPr>
          <a:lstStyle/>
          <a:p>
            <a:r>
              <a:rPr lang="en-US" sz="4000" dirty="0">
                <a:latin typeface="Aparajita" panose="020B0604020202020204" pitchFamily="34" charset="0"/>
                <a:cs typeface="Aparajita" panose="020B0604020202020204" pitchFamily="34" charset="0"/>
              </a:rPr>
              <a:t>Pies</a:t>
            </a:r>
          </a:p>
        </p:txBody>
      </p:sp>
      <p:sp>
        <p:nvSpPr>
          <p:cNvPr id="14" name="Content Placeholder 13"/>
          <p:cNvSpPr>
            <a:spLocks noGrp="1"/>
          </p:cNvSpPr>
          <p:nvPr>
            <p:ph idx="1"/>
          </p:nvPr>
        </p:nvSpPr>
        <p:spPr/>
        <p:txBody>
          <a:bodyPr/>
          <a:lstStyle/>
          <a:p>
            <a:r>
              <a:rPr lang="en-US" sz="3600" dirty="0">
                <a:latin typeface="Aparajita" panose="020B0604020202020204" pitchFamily="34" charset="0"/>
                <a:cs typeface="Aparajita" panose="020B0604020202020204" pitchFamily="34" charset="0"/>
              </a:rPr>
              <a:t>Can be sweet or savory</a:t>
            </a:r>
          </a:p>
          <a:p>
            <a:r>
              <a:rPr lang="en-US" sz="3600" dirty="0">
                <a:latin typeface="Aparajita" panose="020B0604020202020204" pitchFamily="34" charset="0"/>
                <a:cs typeface="Aparajita" panose="020B0604020202020204" pitchFamily="34" charset="0"/>
              </a:rPr>
              <a:t>Dates as far back as the 1300s</a:t>
            </a:r>
          </a:p>
          <a:p>
            <a:r>
              <a:rPr lang="en-US" sz="3600" dirty="0">
                <a:latin typeface="Aparajita" panose="020B0604020202020204" pitchFamily="34" charset="0"/>
                <a:cs typeface="Aparajita" panose="020B0604020202020204" pitchFamily="34" charset="0"/>
              </a:rPr>
              <a:t>North America is responsible making pies from savory to sweet flavor</a:t>
            </a:r>
          </a:p>
          <a:p>
            <a:r>
              <a:rPr lang="en-US" sz="3600" dirty="0">
                <a:latin typeface="Aparajita" panose="020B0604020202020204" pitchFamily="34" charset="0"/>
                <a:cs typeface="Aparajita" panose="020B0604020202020204" pitchFamily="34" charset="0"/>
              </a:rPr>
              <a:t>Has its own day, March 14 aka 3.14 pi</a:t>
            </a:r>
          </a:p>
          <a:p>
            <a:pPr marL="0" indent="0">
              <a:buNone/>
            </a:pPr>
            <a:endParaRPr lang="en-US" dirty="0"/>
          </a:p>
        </p:txBody>
      </p:sp>
    </p:spTree>
    <p:extLst>
      <p:ext uri="{BB962C8B-B14F-4D97-AF65-F5344CB8AC3E}">
        <p14:creationId xmlns:p14="http://schemas.microsoft.com/office/powerpoint/2010/main" val="2128536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parajita" panose="020B0604020202020204" pitchFamily="34" charset="0"/>
                <a:cs typeface="Aparajita" panose="020B0604020202020204" pitchFamily="34" charset="0"/>
              </a:rPr>
              <a:t>Ingredients and Functions</a:t>
            </a:r>
          </a:p>
        </p:txBody>
      </p:sp>
      <p:sp>
        <p:nvSpPr>
          <p:cNvPr id="4" name="Content Placeholder 3">
            <a:extLst>
              <a:ext uri="{FF2B5EF4-FFF2-40B4-BE49-F238E27FC236}">
                <a16:creationId xmlns:a16="http://schemas.microsoft.com/office/drawing/2014/main" id="{4012573E-35FE-4EBC-A8D3-252292657899}"/>
              </a:ext>
            </a:extLst>
          </p:cNvPr>
          <p:cNvSpPr>
            <a:spLocks noGrp="1"/>
          </p:cNvSpPr>
          <p:nvPr>
            <p:ph idx="1"/>
          </p:nvPr>
        </p:nvSpPr>
        <p:spPr/>
        <p:txBody>
          <a:bodyPr>
            <a:normAutofit lnSpcReduction="10000"/>
          </a:bodyPr>
          <a:lstStyle/>
          <a:p>
            <a:pPr algn="ctr"/>
            <a:r>
              <a:rPr lang="en-US" dirty="0">
                <a:latin typeface="Aparajita" panose="020B0604020202020204" pitchFamily="34" charset="0"/>
                <a:cs typeface="Aparajita" panose="020B0604020202020204" pitchFamily="34" charset="0"/>
              </a:rPr>
              <a:t>Pie dough is mainly: flour, fat, water, and salt</a:t>
            </a:r>
          </a:p>
          <a:p>
            <a:pPr algn="ctr"/>
            <a:r>
              <a:rPr lang="en-US" dirty="0">
                <a:latin typeface="Aparajita" panose="020B0604020202020204" pitchFamily="34" charset="0"/>
                <a:cs typeface="Aparajita" panose="020B0604020202020204" pitchFamily="34" charset="0"/>
              </a:rPr>
              <a:t>Flour: Pastry/All-Purpose flour – tender structure, provides flakiness. </a:t>
            </a:r>
          </a:p>
          <a:p>
            <a:pPr algn="ctr"/>
            <a:r>
              <a:rPr lang="en-US" dirty="0">
                <a:latin typeface="Aparajita" panose="020B0604020202020204" pitchFamily="34" charset="0"/>
                <a:cs typeface="Aparajita" panose="020B0604020202020204" pitchFamily="34" charset="0"/>
              </a:rPr>
              <a:t>Bread flour will absorb too much moisture.</a:t>
            </a:r>
          </a:p>
          <a:p>
            <a:pPr algn="ctr"/>
            <a:r>
              <a:rPr lang="en-US" dirty="0">
                <a:latin typeface="Aparajita" panose="020B0604020202020204" pitchFamily="34" charset="0"/>
                <a:cs typeface="Aparajita" panose="020B0604020202020204" pitchFamily="34" charset="0"/>
              </a:rPr>
              <a:t>Fat: shortening, butter, and lard</a:t>
            </a:r>
          </a:p>
          <a:p>
            <a:pPr marL="0" indent="0" algn="ctr">
              <a:buNone/>
            </a:pPr>
            <a:r>
              <a:rPr lang="en-US" dirty="0">
                <a:latin typeface="Aparajita" panose="020B0604020202020204" pitchFamily="34" charset="0"/>
                <a:cs typeface="Aparajita" panose="020B0604020202020204" pitchFamily="34" charset="0"/>
              </a:rPr>
              <a:t>          •	Butter offers flavor but has a low melting point at 80 degrees and high-water content. If used with another fat choose one with higher melting point such as lard or shortening. </a:t>
            </a:r>
          </a:p>
          <a:p>
            <a:pPr marL="0" indent="0" algn="ctr">
              <a:buNone/>
            </a:pPr>
            <a:r>
              <a:rPr lang="en-US" dirty="0">
                <a:latin typeface="Aparajita" panose="020B0604020202020204" pitchFamily="34" charset="0"/>
                <a:cs typeface="Aparajita" panose="020B0604020202020204" pitchFamily="34" charset="0"/>
              </a:rPr>
              <a:t>          •	Lard has a high melting point of 90 to 100 degrees, creates light flaky crust but has less desirable flavor.</a:t>
            </a:r>
          </a:p>
          <a:p>
            <a:pPr marL="0" indent="0" algn="ctr">
              <a:buNone/>
            </a:pPr>
            <a:r>
              <a:rPr lang="en-US" dirty="0">
                <a:latin typeface="Aparajita" panose="020B0604020202020204" pitchFamily="34" charset="0"/>
                <a:cs typeface="Aparajita" panose="020B0604020202020204" pitchFamily="34" charset="0"/>
              </a:rPr>
              <a:t>          •	Shortening is best fat to use for pie dough, high melting point, and light flaky crust. Imparts no flavor to dough and quality is consistent.</a:t>
            </a:r>
          </a:p>
          <a:p>
            <a:pPr marL="0" indent="0">
              <a:buNone/>
            </a:pPr>
            <a:endParaRPr lang="en-US" dirty="0"/>
          </a:p>
          <a:p>
            <a:endParaRPr lang="en-US" dirty="0"/>
          </a:p>
        </p:txBody>
      </p:sp>
    </p:spTree>
    <p:extLst>
      <p:ext uri="{BB962C8B-B14F-4D97-AF65-F5344CB8AC3E}">
        <p14:creationId xmlns:p14="http://schemas.microsoft.com/office/powerpoint/2010/main" val="3965807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parajita" panose="020B0604020202020204" pitchFamily="34" charset="0"/>
                <a:cs typeface="Aparajita" panose="020B0604020202020204" pitchFamily="34" charset="0"/>
              </a:rPr>
              <a:t>Ingredients &amp; Functions cont.</a:t>
            </a:r>
          </a:p>
        </p:txBody>
      </p:sp>
      <p:sp>
        <p:nvSpPr>
          <p:cNvPr id="5" name="Content Placeholder 4"/>
          <p:cNvSpPr>
            <a:spLocks noGrp="1"/>
          </p:cNvSpPr>
          <p:nvPr>
            <p:ph sz="half" idx="1"/>
          </p:nvPr>
        </p:nvSpPr>
        <p:spPr>
          <a:xfrm>
            <a:off x="303213" y="1905000"/>
            <a:ext cx="11430000" cy="4267200"/>
          </a:xfrm>
        </p:spPr>
        <p:txBody>
          <a:bodyPr>
            <a:normAutofit lnSpcReduction="10000"/>
          </a:bodyPr>
          <a:lstStyle/>
          <a:p>
            <a:pPr algn="ctr"/>
            <a:r>
              <a:rPr lang="en-US" dirty="0">
                <a:latin typeface="Aparajita" panose="020B0604020202020204" pitchFamily="34" charset="0"/>
                <a:cs typeface="Aparajita" panose="020B0604020202020204" pitchFamily="34" charset="0"/>
              </a:rPr>
              <a:t>Cold Liquid</a:t>
            </a:r>
          </a:p>
          <a:p>
            <a:pPr marL="0" indent="0" algn="ctr">
              <a:buNone/>
            </a:pPr>
            <a:r>
              <a:rPr lang="en-US" dirty="0">
                <a:latin typeface="Aparajita" panose="020B0604020202020204" pitchFamily="34" charset="0"/>
                <a:cs typeface="Aparajita" panose="020B0604020202020204" pitchFamily="34" charset="0"/>
              </a:rPr>
              <a:t>      •   Milk or water can be used individually or in combination.</a:t>
            </a:r>
          </a:p>
          <a:p>
            <a:pPr marL="0" indent="0" algn="ctr">
              <a:buNone/>
            </a:pPr>
            <a:r>
              <a:rPr lang="en-US" dirty="0">
                <a:latin typeface="Aparajita" panose="020B0604020202020204" pitchFamily="34" charset="0"/>
                <a:cs typeface="Aparajita" panose="020B0604020202020204" pitchFamily="34" charset="0"/>
              </a:rPr>
              <a:t>      •   Milk has added sugar and fat, so it could cause a heavy soggy crust.</a:t>
            </a:r>
          </a:p>
          <a:p>
            <a:pPr marL="0" indent="0" algn="ctr">
              <a:buNone/>
            </a:pPr>
            <a:r>
              <a:rPr lang="en-US" dirty="0">
                <a:latin typeface="Aparajita" panose="020B0604020202020204" pitchFamily="34" charset="0"/>
                <a:cs typeface="Aparajita" panose="020B0604020202020204" pitchFamily="34" charset="0"/>
              </a:rPr>
              <a:t>      •    Water is most often used as the primary liquid within pie dough, providing the moisture needed without adding extra components that can affect the outcome. Water should be ice cold when added to the flour mixture. It will help keep the fat solid and retard the gluten development. </a:t>
            </a:r>
          </a:p>
          <a:p>
            <a:pPr algn="ctr"/>
            <a:r>
              <a:rPr lang="en-US" dirty="0">
                <a:latin typeface="Aparajita" panose="020B0604020202020204" pitchFamily="34" charset="0"/>
                <a:cs typeface="Aparajita" panose="020B0604020202020204" pitchFamily="34" charset="0"/>
              </a:rPr>
              <a:t>Salt/Sugar</a:t>
            </a:r>
          </a:p>
          <a:p>
            <a:pPr marL="0" indent="0" algn="ctr">
              <a:buNone/>
            </a:pPr>
            <a:r>
              <a:rPr lang="en-US" dirty="0">
                <a:latin typeface="Aparajita" panose="020B0604020202020204" pitchFamily="34" charset="0"/>
                <a:cs typeface="Aparajita" panose="020B0604020202020204" pitchFamily="34" charset="0"/>
              </a:rPr>
              <a:t>       •	Salt is added to bring out the flavor and aid in the gluten development (retards) Too much can break and tear the gluten.</a:t>
            </a:r>
          </a:p>
          <a:p>
            <a:pPr marL="0" indent="0" algn="ctr">
              <a:buNone/>
            </a:pPr>
            <a:r>
              <a:rPr lang="en-US" dirty="0">
                <a:latin typeface="Aparajita" panose="020B0604020202020204" pitchFamily="34" charset="0"/>
                <a:cs typeface="Aparajita" panose="020B0604020202020204" pitchFamily="34" charset="0"/>
              </a:rPr>
              <a:t>       •	Sugar provides flavor in sweetness. If too much added it can absorb moisture and create soggy crust. Best used when sprinkled on top of crust to aid in caramelization.</a:t>
            </a:r>
          </a:p>
          <a:p>
            <a:pPr marL="0" indent="0">
              <a:buNone/>
            </a:pPr>
            <a:endParaRPr lang="en-US" dirty="0"/>
          </a:p>
        </p:txBody>
      </p:sp>
    </p:spTree>
    <p:extLst>
      <p:ext uri="{BB962C8B-B14F-4D97-AF65-F5344CB8AC3E}">
        <p14:creationId xmlns:p14="http://schemas.microsoft.com/office/powerpoint/2010/main" val="223730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parajita" panose="020B0604020202020204" pitchFamily="34" charset="0"/>
                <a:cs typeface="Aparajita" panose="020B0604020202020204" pitchFamily="34" charset="0"/>
              </a:rPr>
              <a:t>Two Types of Pie Dough</a:t>
            </a:r>
          </a:p>
        </p:txBody>
      </p:sp>
      <p:sp>
        <p:nvSpPr>
          <p:cNvPr id="6" name="Content Placeholder 5"/>
          <p:cNvSpPr>
            <a:spLocks noGrp="1"/>
          </p:cNvSpPr>
          <p:nvPr>
            <p:ph sz="half" idx="1"/>
          </p:nvPr>
        </p:nvSpPr>
        <p:spPr>
          <a:xfrm>
            <a:off x="1674812" y="1905000"/>
            <a:ext cx="8991601" cy="4267200"/>
          </a:xfrm>
        </p:spPr>
        <p:txBody>
          <a:bodyPr>
            <a:normAutofit/>
          </a:bodyPr>
          <a:lstStyle/>
          <a:p>
            <a:pPr algn="ctr"/>
            <a:r>
              <a:rPr lang="en-US" dirty="0">
                <a:latin typeface="Aparajita" panose="020B0604020202020204" pitchFamily="34" charset="0"/>
                <a:cs typeface="Aparajita" panose="020B0604020202020204" pitchFamily="34" charset="0"/>
              </a:rPr>
              <a:t>Mealy – </a:t>
            </a:r>
          </a:p>
          <a:p>
            <a:pPr marL="0" indent="0" algn="ctr">
              <a:buNone/>
            </a:pPr>
            <a:r>
              <a:rPr lang="en-US" dirty="0">
                <a:latin typeface="Aparajita" panose="020B0604020202020204" pitchFamily="34" charset="0"/>
                <a:cs typeface="Aparajita" panose="020B0604020202020204" pitchFamily="34" charset="0"/>
              </a:rPr>
              <a:t>     Achieved By: Cutting butter into the size of cornmeal</a:t>
            </a:r>
          </a:p>
          <a:p>
            <a:pPr marL="0" indent="0" algn="ctr">
              <a:buNone/>
            </a:pPr>
            <a:r>
              <a:rPr lang="en-US" dirty="0">
                <a:latin typeface="Aparajita" panose="020B0604020202020204" pitchFamily="34" charset="0"/>
                <a:cs typeface="Aparajita" panose="020B0604020202020204" pitchFamily="34" charset="0"/>
              </a:rPr>
              <a:t>     Mealy pie dough needs the butter to coat the flour particles and resemble corn meal.</a:t>
            </a:r>
          </a:p>
          <a:p>
            <a:pPr marL="0" indent="0" algn="ctr">
              <a:buNone/>
            </a:pPr>
            <a:r>
              <a:rPr lang="en-US" dirty="0">
                <a:latin typeface="Aparajita" panose="020B0604020202020204" pitchFamily="34" charset="0"/>
                <a:cs typeface="Aparajita" panose="020B0604020202020204" pitchFamily="34" charset="0"/>
              </a:rPr>
              <a:t>This is helpful when used for juicy pies such as fruit pies and cooked custards.</a:t>
            </a:r>
          </a:p>
          <a:p>
            <a:pPr algn="ctr"/>
            <a:r>
              <a:rPr lang="en-US" dirty="0">
                <a:latin typeface="Aparajita" panose="020B0604020202020204" pitchFamily="34" charset="0"/>
                <a:cs typeface="Aparajita" panose="020B0604020202020204" pitchFamily="34" charset="0"/>
              </a:rPr>
              <a:t>Flaky – </a:t>
            </a:r>
          </a:p>
          <a:p>
            <a:pPr marL="0" indent="0" algn="ctr">
              <a:buNone/>
            </a:pPr>
            <a:r>
              <a:rPr lang="en-US" dirty="0">
                <a:latin typeface="Aparajita" panose="020B0604020202020204" pitchFamily="34" charset="0"/>
                <a:cs typeface="Aparajita" panose="020B0604020202020204" pitchFamily="34" charset="0"/>
              </a:rPr>
              <a:t>     Achieved By: Cutting butter into the size of a pea</a:t>
            </a:r>
          </a:p>
          <a:p>
            <a:pPr marL="0" indent="0" algn="ctr">
              <a:buNone/>
            </a:pPr>
            <a:r>
              <a:rPr lang="en-US" dirty="0">
                <a:latin typeface="Aparajita" panose="020B0604020202020204" pitchFamily="34" charset="0"/>
                <a:cs typeface="Aparajita" panose="020B0604020202020204" pitchFamily="34" charset="0"/>
              </a:rPr>
              <a:t>     Dough needs the butter to be large enough to allow for a flaky tender crust. </a:t>
            </a:r>
          </a:p>
          <a:p>
            <a:pPr marL="0" indent="0" algn="ctr">
              <a:buNone/>
            </a:pPr>
            <a:r>
              <a:rPr lang="en-US" dirty="0">
                <a:latin typeface="Aparajita" panose="020B0604020202020204" pitchFamily="34" charset="0"/>
                <a:cs typeface="Aparajita" panose="020B0604020202020204" pitchFamily="34" charset="0"/>
              </a:rPr>
              <a:t>You can use this as a bottom crust, but typically it is better as a top crust.</a:t>
            </a:r>
          </a:p>
          <a:p>
            <a:endParaRPr lang="en-US" dirty="0"/>
          </a:p>
        </p:txBody>
      </p:sp>
    </p:spTree>
    <p:extLst>
      <p:ext uri="{BB962C8B-B14F-4D97-AF65-F5344CB8AC3E}">
        <p14:creationId xmlns:p14="http://schemas.microsoft.com/office/powerpoint/2010/main" val="1989555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1412" y="5156819"/>
            <a:ext cx="2819400" cy="1069675"/>
          </a:xfrm>
        </p:spPr>
        <p:txBody>
          <a:bodyPr/>
          <a:lstStyle/>
          <a:p>
            <a:pPr algn="l"/>
            <a:r>
              <a:rPr lang="en-US" dirty="0">
                <a:latin typeface="Aparajita" panose="020B0604020202020204" pitchFamily="34" charset="0"/>
                <a:cs typeface="Aparajita" panose="020B0604020202020204" pitchFamily="34" charset="0"/>
              </a:rPr>
              <a:t>Tarts</a:t>
            </a:r>
          </a:p>
        </p:txBody>
      </p:sp>
      <p:sp>
        <p:nvSpPr>
          <p:cNvPr id="3" name="Text Placeholder 2"/>
          <p:cNvSpPr>
            <a:spLocks noGrp="1"/>
          </p:cNvSpPr>
          <p:nvPr>
            <p:ph type="body" idx="1"/>
          </p:nvPr>
        </p:nvSpPr>
        <p:spPr>
          <a:xfrm>
            <a:off x="8456613" y="4960137"/>
            <a:ext cx="3351312" cy="1463040"/>
          </a:xfrm>
        </p:spPr>
        <p:txBody>
          <a:bodyPr>
            <a:normAutofit fontScale="92500" lnSpcReduction="20000"/>
          </a:bodyPr>
          <a:lstStyle/>
          <a:p>
            <a:r>
              <a:rPr lang="en-US" dirty="0">
                <a:latin typeface="Aparajita" panose="020B0604020202020204" pitchFamily="34" charset="0"/>
                <a:cs typeface="Aparajita" panose="020B0604020202020204" pitchFamily="34" charset="0"/>
              </a:rPr>
              <a:t>Definition:</a:t>
            </a:r>
          </a:p>
          <a:p>
            <a:r>
              <a:rPr lang="en-US" dirty="0">
                <a:latin typeface="Aparajita" panose="020B0604020202020204" pitchFamily="34" charset="0"/>
                <a:cs typeface="Aparajita" panose="020B0604020202020204" pitchFamily="34" charset="0"/>
              </a:rPr>
              <a:t>A shallow pastry crust that is filled with a sweet or savory mixture before or after baking. It may be straight or fluted sided and made free-form or in a tart pan, tartlet pan, or flan ring.</a:t>
            </a:r>
          </a:p>
          <a:p>
            <a:endParaRPr lang="en-US" dirty="0"/>
          </a:p>
        </p:txBody>
      </p:sp>
    </p:spTree>
    <p:extLst>
      <p:ext uri="{BB962C8B-B14F-4D97-AF65-F5344CB8AC3E}">
        <p14:creationId xmlns:p14="http://schemas.microsoft.com/office/powerpoint/2010/main" val="3847750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latin typeface="Aparajita" panose="020B0604020202020204" pitchFamily="34" charset="0"/>
                <a:cs typeface="Aparajita" panose="020B0604020202020204" pitchFamily="34" charset="0"/>
              </a:rPr>
              <a:t>Tart Doughs</a:t>
            </a:r>
          </a:p>
        </p:txBody>
      </p:sp>
      <p:sp>
        <p:nvSpPr>
          <p:cNvPr id="6" name="Content Placeholder 5"/>
          <p:cNvSpPr>
            <a:spLocks noGrp="1"/>
          </p:cNvSpPr>
          <p:nvPr>
            <p:ph sz="half" idx="2"/>
          </p:nvPr>
        </p:nvSpPr>
        <p:spPr>
          <a:xfrm>
            <a:off x="1522414" y="2133600"/>
            <a:ext cx="9982198" cy="4572000"/>
          </a:xfrm>
        </p:spPr>
        <p:txBody>
          <a:bodyPr>
            <a:normAutofit/>
          </a:bodyPr>
          <a:lstStyle/>
          <a:p>
            <a:pPr marL="0" indent="0" algn="ctr">
              <a:buNone/>
            </a:pPr>
            <a:r>
              <a:rPr lang="en-US" sz="3600" b="1" u="sng" dirty="0">
                <a:latin typeface="Aparajita" panose="020B0604020202020204" pitchFamily="34" charset="0"/>
                <a:cs typeface="Aparajita" panose="020B0604020202020204" pitchFamily="34" charset="0"/>
              </a:rPr>
              <a:t>Three traditional types of tart dough:</a:t>
            </a:r>
          </a:p>
          <a:p>
            <a:pPr marL="0" indent="0" algn="ctr">
              <a:buNone/>
            </a:pPr>
            <a:r>
              <a:rPr lang="en-US" sz="3200" dirty="0">
                <a:latin typeface="Aparajita" panose="020B0604020202020204" pitchFamily="34" charset="0"/>
                <a:cs typeface="Aparajita" panose="020B0604020202020204" pitchFamily="34" charset="0"/>
              </a:rPr>
              <a:t>Pâte </a:t>
            </a:r>
            <a:r>
              <a:rPr lang="en-US" sz="3200" dirty="0" err="1">
                <a:latin typeface="Aparajita" panose="020B0604020202020204" pitchFamily="34" charset="0"/>
                <a:cs typeface="Aparajita" panose="020B0604020202020204" pitchFamily="34" charset="0"/>
              </a:rPr>
              <a:t>Brisée</a:t>
            </a:r>
            <a:r>
              <a:rPr lang="en-US" sz="3200" dirty="0">
                <a:latin typeface="Aparajita" panose="020B0604020202020204" pitchFamily="34" charset="0"/>
                <a:cs typeface="Aparajita" panose="020B0604020202020204" pitchFamily="34" charset="0"/>
              </a:rPr>
              <a:t>: (biscuit method) Pastry flour, salt, sugar, butter, eggs, water, vanilla</a:t>
            </a:r>
          </a:p>
          <a:p>
            <a:pPr marL="0" indent="0" algn="ctr">
              <a:buNone/>
            </a:pPr>
            <a:r>
              <a:rPr lang="en-US" sz="3200" dirty="0">
                <a:latin typeface="Aparajita" panose="020B0604020202020204" pitchFamily="34" charset="0"/>
                <a:cs typeface="Aparajita" panose="020B0604020202020204" pitchFamily="34" charset="0"/>
              </a:rPr>
              <a:t>Pâte </a:t>
            </a:r>
            <a:r>
              <a:rPr lang="en-US" sz="3200" dirty="0" err="1">
                <a:latin typeface="Aparajita" panose="020B0604020202020204" pitchFamily="34" charset="0"/>
                <a:cs typeface="Aparajita" panose="020B0604020202020204" pitchFamily="34" charset="0"/>
              </a:rPr>
              <a:t>Sablée</a:t>
            </a:r>
            <a:r>
              <a:rPr lang="en-US" sz="3200" dirty="0">
                <a:latin typeface="Aparajita" panose="020B0604020202020204" pitchFamily="34" charset="0"/>
                <a:cs typeface="Aparajita" panose="020B0604020202020204" pitchFamily="34" charset="0"/>
              </a:rPr>
              <a:t>: (creaming method) Butter, confectioners’ sugar, lemon zest, vanilla, eggs, pastry flour</a:t>
            </a:r>
          </a:p>
          <a:p>
            <a:pPr marL="0" indent="0" algn="ctr">
              <a:buNone/>
            </a:pPr>
            <a:r>
              <a:rPr lang="en-US" sz="3200" dirty="0">
                <a:latin typeface="Aparajita" panose="020B0604020202020204" pitchFamily="34" charset="0"/>
                <a:cs typeface="Aparajita" panose="020B0604020202020204" pitchFamily="34" charset="0"/>
              </a:rPr>
              <a:t>Pâte </a:t>
            </a:r>
            <a:r>
              <a:rPr lang="en-US" sz="3200" dirty="0" err="1">
                <a:latin typeface="Aparajita" panose="020B0604020202020204" pitchFamily="34" charset="0"/>
                <a:cs typeface="Aparajita" panose="020B0604020202020204" pitchFamily="34" charset="0"/>
              </a:rPr>
              <a:t>Sucrée</a:t>
            </a:r>
            <a:r>
              <a:rPr lang="en-US" sz="3200" dirty="0">
                <a:latin typeface="Aparajita" panose="020B0604020202020204" pitchFamily="34" charset="0"/>
                <a:cs typeface="Aparajita" panose="020B0604020202020204" pitchFamily="34" charset="0"/>
              </a:rPr>
              <a:t>: (creaming method) Butter, sugar, salt, lemon zest, vanilla, eggs, pastry flour</a:t>
            </a:r>
          </a:p>
        </p:txBody>
      </p:sp>
    </p:spTree>
    <p:extLst>
      <p:ext uri="{BB962C8B-B14F-4D97-AF65-F5344CB8AC3E}">
        <p14:creationId xmlns:p14="http://schemas.microsoft.com/office/powerpoint/2010/main" val="4135151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a:latin typeface="Aparajita" panose="020B0604020202020204" pitchFamily="34" charset="0"/>
                <a:cs typeface="Aparajita" panose="020B0604020202020204" pitchFamily="34" charset="0"/>
              </a:rPr>
              <a:t>Types of Pies &amp; Tarts</a:t>
            </a:r>
          </a:p>
        </p:txBody>
      </p:sp>
      <p:sp>
        <p:nvSpPr>
          <p:cNvPr id="3" name="TextBox 2">
            <a:extLst>
              <a:ext uri="{FF2B5EF4-FFF2-40B4-BE49-F238E27FC236}">
                <a16:creationId xmlns:a16="http://schemas.microsoft.com/office/drawing/2014/main" id="{BBA78199-4C78-466D-A590-59F792FE22B5}"/>
              </a:ext>
            </a:extLst>
          </p:cNvPr>
          <p:cNvSpPr txBox="1"/>
          <p:nvPr/>
        </p:nvSpPr>
        <p:spPr>
          <a:xfrm>
            <a:off x="1751012" y="2286000"/>
            <a:ext cx="9143998" cy="3416320"/>
          </a:xfrm>
          <a:prstGeom prst="rect">
            <a:avLst/>
          </a:prstGeom>
          <a:noFill/>
        </p:spPr>
        <p:txBody>
          <a:bodyPr wrap="square" rtlCol="0">
            <a:spAutoFit/>
          </a:bodyPr>
          <a:lstStyle/>
          <a:p>
            <a:pPr>
              <a:lnSpc>
                <a:spcPct val="90000"/>
              </a:lnSpc>
            </a:pPr>
            <a:r>
              <a:rPr lang="en-US" sz="2400" dirty="0"/>
              <a:t>Fruit pies/tarts are made with fresh, canned, frozen, or dried fruit, mixed with sweeteners and thickeners.</a:t>
            </a:r>
          </a:p>
          <a:p>
            <a:pPr>
              <a:lnSpc>
                <a:spcPct val="90000"/>
              </a:lnSpc>
            </a:pPr>
            <a:endParaRPr lang="en-US" sz="2400" dirty="0"/>
          </a:p>
          <a:p>
            <a:pPr>
              <a:lnSpc>
                <a:spcPct val="90000"/>
              </a:lnSpc>
            </a:pPr>
            <a:r>
              <a:rPr lang="en-US" sz="2400" dirty="0"/>
              <a:t>Cream pies/tarts have a smooth cream filling like pastry cream.</a:t>
            </a:r>
          </a:p>
          <a:p>
            <a:pPr>
              <a:lnSpc>
                <a:spcPct val="90000"/>
              </a:lnSpc>
            </a:pPr>
            <a:endParaRPr lang="en-US" sz="2400" dirty="0"/>
          </a:p>
          <a:p>
            <a:pPr>
              <a:lnSpc>
                <a:spcPct val="90000"/>
              </a:lnSpc>
            </a:pPr>
            <a:r>
              <a:rPr lang="en-US" sz="2400" dirty="0"/>
              <a:t>Custard pies/tarts are thickened with eggs and sometimes starch, sweetened with syrups.</a:t>
            </a:r>
          </a:p>
          <a:p>
            <a:pPr>
              <a:lnSpc>
                <a:spcPct val="90000"/>
              </a:lnSpc>
            </a:pPr>
            <a:endParaRPr lang="en-US" sz="2400" dirty="0"/>
          </a:p>
          <a:p>
            <a:pPr>
              <a:lnSpc>
                <a:spcPct val="90000"/>
              </a:lnSpc>
            </a:pPr>
            <a:r>
              <a:rPr lang="en-US" sz="2400" dirty="0"/>
              <a:t>Chiffon pies/tarts are typically fruit based fillings with chiffon folded in after cooking, typically low in fat.</a:t>
            </a:r>
          </a:p>
        </p:txBody>
      </p:sp>
    </p:spTree>
    <p:extLst>
      <p:ext uri="{BB962C8B-B14F-4D97-AF65-F5344CB8AC3E}">
        <p14:creationId xmlns:p14="http://schemas.microsoft.com/office/powerpoint/2010/main" val="2215894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1A466-46C6-45BC-8E82-B1D8B7CA032D}"/>
              </a:ext>
            </a:extLst>
          </p:cNvPr>
          <p:cNvSpPr>
            <a:spLocks noGrp="1"/>
          </p:cNvSpPr>
          <p:nvPr>
            <p:ph type="title"/>
          </p:nvPr>
        </p:nvSpPr>
        <p:spPr/>
        <p:txBody>
          <a:bodyPr/>
          <a:lstStyle/>
          <a:p>
            <a:r>
              <a:rPr lang="en-US" dirty="0"/>
              <a:t>Cooked fruit method</a:t>
            </a:r>
          </a:p>
        </p:txBody>
      </p:sp>
      <p:sp>
        <p:nvSpPr>
          <p:cNvPr id="4" name="Text Placeholder 3">
            <a:extLst>
              <a:ext uri="{FF2B5EF4-FFF2-40B4-BE49-F238E27FC236}">
                <a16:creationId xmlns:a16="http://schemas.microsoft.com/office/drawing/2014/main" id="{0BCDF99A-098F-410F-8294-09DBFE274DA4}"/>
              </a:ext>
            </a:extLst>
          </p:cNvPr>
          <p:cNvSpPr>
            <a:spLocks noGrp="1"/>
          </p:cNvSpPr>
          <p:nvPr>
            <p:ph type="body" sz="half" idx="2"/>
          </p:nvPr>
        </p:nvSpPr>
        <p:spPr>
          <a:xfrm>
            <a:off x="911224" y="1905000"/>
            <a:ext cx="4499026" cy="4419600"/>
          </a:xfrm>
        </p:spPr>
        <p:txBody>
          <a:bodyPr>
            <a:noAutofit/>
          </a:bodyPr>
          <a:lstStyle/>
          <a:p>
            <a:r>
              <a:rPr lang="en-US" sz="1300" dirty="0"/>
              <a:t>Step 1: Prepare the fruit</a:t>
            </a:r>
          </a:p>
          <a:p>
            <a:r>
              <a:rPr lang="en-US" sz="1300" dirty="0"/>
              <a:t>In a saucepan, combine the fruit, sugar, and spices. If using frozen fruit, remember it will release more liquid, so you may need to adjust the amount of thickener later. </a:t>
            </a:r>
          </a:p>
          <a:p>
            <a:r>
              <a:rPr lang="en-US" sz="1300" dirty="0"/>
              <a:t>Step 2: Simmer and thicken the filling</a:t>
            </a:r>
          </a:p>
          <a:p>
            <a:r>
              <a:rPr lang="en-US" sz="1300" dirty="0"/>
              <a:t>Cook the fruit mixture over medium-low heat until it is tender and has released its juices. Then remove the fruit to thicken the sauce. </a:t>
            </a:r>
          </a:p>
          <a:p>
            <a:r>
              <a:rPr lang="en-US" sz="1300" dirty="0"/>
              <a:t>Add a thickener and stir gently until the mixture thickens to the consistency of applesauce or jam. Be careful not to overcook, or the filling can become too solid or ropey. </a:t>
            </a:r>
          </a:p>
          <a:p>
            <a:r>
              <a:rPr lang="en-US" sz="1300" dirty="0"/>
              <a:t>Step 3: Cool the filling</a:t>
            </a:r>
          </a:p>
          <a:p>
            <a:r>
              <a:rPr lang="en-US" sz="1300" dirty="0"/>
              <a:t>Remove the filling from the heat and allow it to cool completely to room temperature.</a:t>
            </a:r>
          </a:p>
          <a:p>
            <a:r>
              <a:rPr lang="en-US" sz="1300" dirty="0"/>
              <a:t>This step is crucial for both thickening and flavor development, as well as preventing the crust from becoming soggy before baking. </a:t>
            </a:r>
          </a:p>
        </p:txBody>
      </p:sp>
      <p:pic>
        <p:nvPicPr>
          <p:cNvPr id="1026" name="Picture 2" descr="Apple Pie Filling (Made on the Stovetop ...">
            <a:extLst>
              <a:ext uri="{FF2B5EF4-FFF2-40B4-BE49-F238E27FC236}">
                <a16:creationId xmlns:a16="http://schemas.microsoft.com/office/drawing/2014/main" id="{01BFA0EE-1D8C-42AB-BEC8-F7231BD21B4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551612" y="408873"/>
            <a:ext cx="4499026" cy="60689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1148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172</TotalTime>
  <Words>1722</Words>
  <Application>Microsoft Office PowerPoint</Application>
  <PresentationFormat>Custom</PresentationFormat>
  <Paragraphs>124</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Aparajita</vt:lpstr>
      <vt:lpstr>Arial</vt:lpstr>
      <vt:lpstr>Corbel</vt:lpstr>
      <vt:lpstr>Tw Cen MT</vt:lpstr>
      <vt:lpstr>Tw Cen MT Condensed</vt:lpstr>
      <vt:lpstr>Wingdings 3</vt:lpstr>
      <vt:lpstr>Integral</vt:lpstr>
      <vt:lpstr>Pies &amp; Tarts</vt:lpstr>
      <vt:lpstr>Pies</vt:lpstr>
      <vt:lpstr>Ingredients and Functions</vt:lpstr>
      <vt:lpstr>Ingredients &amp; Functions cont.</vt:lpstr>
      <vt:lpstr>Two Types of Pie Dough</vt:lpstr>
      <vt:lpstr>Tarts</vt:lpstr>
      <vt:lpstr>Tart Doughs</vt:lpstr>
      <vt:lpstr>Types of Pies &amp; Tarts</vt:lpstr>
      <vt:lpstr>Cooked fruit method</vt:lpstr>
      <vt:lpstr>Cooked juice method</vt:lpstr>
      <vt:lpstr>Pie/Tarts</vt:lpstr>
      <vt:lpstr>Troubleshooting Options</vt:lpstr>
      <vt:lpstr>Troubleshooting cont.</vt:lpstr>
      <vt:lpstr>Troubleshooting 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Pies &amp; Tarts</dc:title>
  <dc:creator>Elizabeth Woodard</dc:creator>
  <cp:lastModifiedBy>Woodard, Elizabeth-Marie</cp:lastModifiedBy>
  <cp:revision>15</cp:revision>
  <dcterms:created xsi:type="dcterms:W3CDTF">2020-03-22T23:46:24Z</dcterms:created>
  <dcterms:modified xsi:type="dcterms:W3CDTF">2025-10-13T12:40:56Z</dcterms:modified>
</cp:coreProperties>
</file>