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4.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5.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6.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7.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39" r:id="rId4"/>
    <p:sldMasterId id="2147483936" r:id="rId5"/>
    <p:sldMasterId id="2147483943" r:id="rId6"/>
    <p:sldMasterId id="2147483965" r:id="rId7"/>
    <p:sldMasterId id="2147483968" r:id="rId8"/>
    <p:sldMasterId id="2147483971" r:id="rId9"/>
    <p:sldMasterId id="2147483976" r:id="rId10"/>
    <p:sldMasterId id="2147484037" r:id="rId11"/>
  </p:sldMasterIdLst>
  <p:notesMasterIdLst>
    <p:notesMasterId r:id="rId60"/>
  </p:notesMasterIdLst>
  <p:sldIdLst>
    <p:sldId id="547" r:id="rId12"/>
    <p:sldId id="258" r:id="rId13"/>
    <p:sldId id="363" r:id="rId14"/>
    <p:sldId id="549" r:id="rId15"/>
    <p:sldId id="364" r:id="rId16"/>
    <p:sldId id="321" r:id="rId17"/>
    <p:sldId id="550" r:id="rId18"/>
    <p:sldId id="322" r:id="rId19"/>
    <p:sldId id="323" r:id="rId20"/>
    <p:sldId id="324" r:id="rId21"/>
    <p:sldId id="325" r:id="rId22"/>
    <p:sldId id="326" r:id="rId23"/>
    <p:sldId id="327" r:id="rId24"/>
    <p:sldId id="329" r:id="rId25"/>
    <p:sldId id="330" r:id="rId26"/>
    <p:sldId id="331" r:id="rId27"/>
    <p:sldId id="332" r:id="rId28"/>
    <p:sldId id="333" r:id="rId29"/>
    <p:sldId id="334" r:id="rId30"/>
    <p:sldId id="336" r:id="rId31"/>
    <p:sldId id="365" r:id="rId32"/>
    <p:sldId id="337" r:id="rId33"/>
    <p:sldId id="338" r:id="rId34"/>
    <p:sldId id="339" r:id="rId35"/>
    <p:sldId id="340" r:id="rId36"/>
    <p:sldId id="341" r:id="rId37"/>
    <p:sldId id="342" r:id="rId38"/>
    <p:sldId id="343" r:id="rId39"/>
    <p:sldId id="344" r:id="rId40"/>
    <p:sldId id="345" r:id="rId41"/>
    <p:sldId id="346" r:id="rId42"/>
    <p:sldId id="347" r:id="rId43"/>
    <p:sldId id="348" r:id="rId44"/>
    <p:sldId id="349" r:id="rId45"/>
    <p:sldId id="350" r:id="rId46"/>
    <p:sldId id="351" r:id="rId47"/>
    <p:sldId id="352" r:id="rId48"/>
    <p:sldId id="353" r:id="rId49"/>
    <p:sldId id="354" r:id="rId50"/>
    <p:sldId id="355" r:id="rId51"/>
    <p:sldId id="356" r:id="rId52"/>
    <p:sldId id="357" r:id="rId53"/>
    <p:sldId id="358" r:id="rId54"/>
    <p:sldId id="359" r:id="rId55"/>
    <p:sldId id="360" r:id="rId56"/>
    <p:sldId id="361" r:id="rId57"/>
    <p:sldId id="362" r:id="rId58"/>
    <p:sldId id="548" r:id="rId59"/>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36" userDrawn="1">
          <p15:clr>
            <a:srgbClr val="A4A3A4"/>
          </p15:clr>
        </p15:guide>
        <p15:guide id="2" pos="240" userDrawn="1">
          <p15:clr>
            <a:srgbClr val="A4A3A4"/>
          </p15:clr>
        </p15:guide>
        <p15:guide id="3" pos="3840" userDrawn="1">
          <p15:clr>
            <a:srgbClr val="A4A3A4"/>
          </p15:clr>
        </p15:guide>
        <p15:guide id="4" pos="7427" userDrawn="1">
          <p15:clr>
            <a:srgbClr val="A4A3A4"/>
          </p15:clr>
        </p15:guide>
        <p15:guide id="5" orient="horz" pos="1112" userDrawn="1">
          <p15:clr>
            <a:srgbClr val="A4A3A4"/>
          </p15:clr>
        </p15:guide>
        <p15:guide id="6" pos="505"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Garvin, Megan - Hoboken" initials="MG" lastIdx="38" clrIdx="0"/>
  <p:cmAuthor id="1" name="Michael, Leah - Indianapolis" initials="LM" lastIdx="9" clrIdx="1"/>
  <p:cmAuthor id="2" name="Heaney, Barbara - Hoboken" initials="BH" lastIdx="3" clrIdx="2"/>
  <p:cmAuthor id="3" name="Perry, Nancy - Hoboken" initials="NP" lastIdx="21"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A3"/>
    <a:srgbClr val="EAEAE9"/>
    <a:srgbClr val="E4E5E3"/>
    <a:srgbClr val="F2F2F1"/>
    <a:srgbClr val="EB97E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B50358A-E957-47EB-971B-8F54F380F7CE}" v="6" dt="2020-03-10T16:04:48.84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1" autoAdjust="0"/>
    <p:restoredTop sz="88088" autoAdjust="0"/>
  </p:normalViewPr>
  <p:slideViewPr>
    <p:cSldViewPr>
      <p:cViewPr varScale="1">
        <p:scale>
          <a:sx n="101" d="100"/>
          <a:sy n="101" d="100"/>
        </p:scale>
        <p:origin x="990" y="102"/>
      </p:cViewPr>
      <p:guideLst>
        <p:guide orient="horz" pos="3936"/>
        <p:guide pos="240"/>
        <p:guide pos="3840"/>
        <p:guide pos="7427"/>
        <p:guide orient="horz" pos="1112"/>
        <p:guide pos="505"/>
      </p:guideLst>
    </p:cSldViewPr>
  </p:slideViewPr>
  <p:outlineViewPr>
    <p:cViewPr>
      <p:scale>
        <a:sx n="33" d="100"/>
        <a:sy n="33" d="100"/>
      </p:scale>
      <p:origin x="0" y="-13110"/>
    </p:cViewPr>
  </p:outlineViewPr>
  <p:notesTextViewPr>
    <p:cViewPr>
      <p:scale>
        <a:sx n="66" d="100"/>
        <a:sy n="66" d="100"/>
      </p:scale>
      <p:origin x="0" y="0"/>
    </p:cViewPr>
  </p:notesTextViewPr>
  <p:sorterViewPr>
    <p:cViewPr>
      <p:scale>
        <a:sx n="70" d="100"/>
        <a:sy n="70" d="100"/>
      </p:scale>
      <p:origin x="0" y="0"/>
    </p:cViewPr>
  </p:sorterViewPr>
  <p:notesViewPr>
    <p:cSldViewPr>
      <p:cViewPr varScale="1">
        <p:scale>
          <a:sx n="134" d="100"/>
          <a:sy n="134" d="100"/>
        </p:scale>
        <p:origin x="3184" y="200"/>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slide" Target="slides/slide39.xml"/><Relationship Id="rId55" Type="http://schemas.openxmlformats.org/officeDocument/2006/relationships/slide" Target="slides/slide44.xml"/><Relationship Id="rId63"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5.xml"/><Relationship Id="rId29" Type="http://schemas.openxmlformats.org/officeDocument/2006/relationships/slide" Target="slides/slide18.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3" Type="http://schemas.openxmlformats.org/officeDocument/2006/relationships/slide" Target="slides/slide42.xml"/><Relationship Id="rId58" Type="http://schemas.openxmlformats.org/officeDocument/2006/relationships/slide" Target="slides/slide47.xml"/><Relationship Id="rId66" Type="http://schemas.microsoft.com/office/2015/10/relationships/revisionInfo" Target="revisionInfo.xml"/><Relationship Id="rId5" Type="http://schemas.openxmlformats.org/officeDocument/2006/relationships/slideMaster" Target="slideMasters/slideMaster2.xml"/><Relationship Id="rId61" Type="http://schemas.openxmlformats.org/officeDocument/2006/relationships/commentAuthors" Target="commentAuthors.xml"/><Relationship Id="rId19" Type="http://schemas.openxmlformats.org/officeDocument/2006/relationships/slide" Target="slides/slide8.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slide" Target="slides/slide37.xml"/><Relationship Id="rId56" Type="http://schemas.openxmlformats.org/officeDocument/2006/relationships/slide" Target="slides/slide45.xml"/><Relationship Id="rId64"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0.xml"/><Relationship Id="rId3" Type="http://schemas.openxmlformats.org/officeDocument/2006/relationships/customXml" Target="../customXml/item3.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59" Type="http://schemas.openxmlformats.org/officeDocument/2006/relationships/slide" Target="slides/slide48.xml"/><Relationship Id="rId20" Type="http://schemas.openxmlformats.org/officeDocument/2006/relationships/slide" Target="slides/slide9.xml"/><Relationship Id="rId41" Type="http://schemas.openxmlformats.org/officeDocument/2006/relationships/slide" Target="slides/slide30.xml"/><Relationship Id="rId54" Type="http://schemas.openxmlformats.org/officeDocument/2006/relationships/slide" Target="slides/slide43.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slide" Target="slides/slide38.xml"/><Relationship Id="rId57" Type="http://schemas.openxmlformats.org/officeDocument/2006/relationships/slide" Target="slides/slide46.xml"/><Relationship Id="rId10" Type="http://schemas.openxmlformats.org/officeDocument/2006/relationships/slideMaster" Target="slideMasters/slideMaster7.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slide" Target="slides/slide41.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2.xml"/><Relationship Id="rId18" Type="http://schemas.openxmlformats.org/officeDocument/2006/relationships/slide" Target="slides/slide7.xml"/><Relationship Id="rId3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E194C1A8-DC4B-4329-AF88-FD913597DE85}" type="datetimeFigureOut">
              <a:rPr lang="en-US" smtClean="0"/>
              <a:t>9/23/2025</a:t>
            </a:fld>
            <a:endParaRPr lang="en-US"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A8073E54-D085-4E2E-B9A5-A53D7E51940E}" type="slidenum">
              <a:rPr lang="en-US" smtClean="0"/>
              <a:t>‹#›</a:t>
            </a:fld>
            <a:endParaRPr lang="en-US" dirty="0"/>
          </a:p>
        </p:txBody>
      </p:sp>
    </p:spTree>
    <p:extLst>
      <p:ext uri="{BB962C8B-B14F-4D97-AF65-F5344CB8AC3E}">
        <p14:creationId xmlns:p14="http://schemas.microsoft.com/office/powerpoint/2010/main" val="263075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er: Version A">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203200" y="365126"/>
            <a:ext cx="11785600" cy="1387475"/>
          </a:xfrm>
          <a:prstGeom prst="rect">
            <a:avLst/>
          </a:prstGeom>
        </p:spPr>
        <p:txBody>
          <a:bodyPr anchor="b"/>
          <a:lstStyle>
            <a:lvl1pPr>
              <a:defRPr sz="6200" b="0" i="0" baseline="0">
                <a:latin typeface="Calibri Light" charset="0"/>
                <a:ea typeface="Calibri Light" charset="0"/>
                <a:cs typeface="Calibri Light" charset="0"/>
              </a:defRPr>
            </a:lvl1pPr>
          </a:lstStyle>
          <a:p>
            <a:r>
              <a:rPr lang="en-US" dirty="0"/>
              <a:t>Book Title</a:t>
            </a:r>
          </a:p>
        </p:txBody>
      </p:sp>
      <p:sp>
        <p:nvSpPr>
          <p:cNvPr id="25" name="Edition"/>
          <p:cNvSpPr>
            <a:spLocks noGrp="1"/>
          </p:cNvSpPr>
          <p:nvPr>
            <p:ph sz="quarter" idx="17" hasCustomPrompt="1"/>
          </p:nvPr>
        </p:nvSpPr>
        <p:spPr>
          <a:xfrm>
            <a:off x="203200" y="1752600"/>
            <a:ext cx="11785600" cy="609600"/>
          </a:xfrm>
          <a:prstGeom prst="rect">
            <a:avLst/>
          </a:prstGeom>
        </p:spPr>
        <p:txBody>
          <a:bodyPr/>
          <a:lstStyle>
            <a:lvl1pPr marL="0" indent="0" algn="ctr">
              <a:buNone/>
              <a:defRPr sz="2900" b="1" i="0" baseline="0">
                <a:latin typeface="Calibri" charset="0"/>
                <a:ea typeface="Calibri" charset="0"/>
                <a:cs typeface="Calibri" charset="0"/>
              </a:defRPr>
            </a:lvl1pPr>
          </a:lstStyle>
          <a:p>
            <a:pPr lvl="0"/>
            <a:r>
              <a:rPr lang="en-US" dirty="0"/>
              <a:t>Edition</a:t>
            </a:r>
          </a:p>
        </p:txBody>
      </p:sp>
      <p:sp>
        <p:nvSpPr>
          <p:cNvPr id="27" name="Author"/>
          <p:cNvSpPr>
            <a:spLocks noGrp="1"/>
          </p:cNvSpPr>
          <p:nvPr>
            <p:ph sz="quarter" idx="18" hasCustomPrompt="1"/>
          </p:nvPr>
        </p:nvSpPr>
        <p:spPr>
          <a:xfrm>
            <a:off x="203200" y="2362200"/>
            <a:ext cx="11785600" cy="685800"/>
          </a:xfrm>
          <a:prstGeom prst="rect">
            <a:avLst/>
          </a:prstGeom>
        </p:spPr>
        <p:txBody>
          <a:bodyPr/>
          <a:lstStyle>
            <a:lvl1pPr marL="0" indent="0" algn="ctr">
              <a:buNone/>
              <a:defRPr b="0" i="0" baseline="0">
                <a:solidFill>
                  <a:schemeClr val="accent2"/>
                </a:solidFill>
                <a:latin typeface="Calibri" charset="0"/>
                <a:ea typeface="Calibri" charset="0"/>
                <a:cs typeface="Calibri" charset="0"/>
              </a:defRPr>
            </a:lvl1pPr>
          </a:lstStyle>
          <a:p>
            <a:pPr lvl="0"/>
            <a:r>
              <a:rPr lang="en-US" dirty="0"/>
              <a:t>Authors</a:t>
            </a:r>
          </a:p>
        </p:txBody>
      </p:sp>
      <p:sp>
        <p:nvSpPr>
          <p:cNvPr id="29" name="CN"/>
          <p:cNvSpPr>
            <a:spLocks noGrp="1"/>
          </p:cNvSpPr>
          <p:nvPr>
            <p:ph sz="quarter" idx="19" hasCustomPrompt="1"/>
          </p:nvPr>
        </p:nvSpPr>
        <p:spPr>
          <a:xfrm>
            <a:off x="203200" y="3733800"/>
            <a:ext cx="11785600" cy="533400"/>
          </a:xfrm>
          <a:prstGeom prst="rect">
            <a:avLst/>
          </a:prstGeom>
        </p:spPr>
        <p:txBody>
          <a:bodyPr/>
          <a:lstStyle>
            <a:lvl1pPr marL="0" indent="0" algn="ctr">
              <a:buNone/>
              <a:defRPr sz="4000" b="1" i="0" baseline="0">
                <a:solidFill>
                  <a:schemeClr val="accent1"/>
                </a:solidFill>
                <a:latin typeface="Calibri" charset="0"/>
                <a:ea typeface="Calibri" charset="0"/>
                <a:cs typeface="Calibri" charset="0"/>
              </a:defRPr>
            </a:lvl1pPr>
          </a:lstStyle>
          <a:p>
            <a:pPr lvl="0"/>
            <a:r>
              <a:rPr lang="en-US" dirty="0"/>
              <a:t>Chapter #</a:t>
            </a:r>
          </a:p>
        </p:txBody>
      </p:sp>
      <p:sp>
        <p:nvSpPr>
          <p:cNvPr id="31" name="CT"/>
          <p:cNvSpPr>
            <a:spLocks noGrp="1"/>
          </p:cNvSpPr>
          <p:nvPr>
            <p:ph sz="quarter" idx="20" hasCustomPrompt="1"/>
          </p:nvPr>
        </p:nvSpPr>
        <p:spPr>
          <a:xfrm>
            <a:off x="203200" y="4267200"/>
            <a:ext cx="11785600" cy="2438400"/>
          </a:xfrm>
          <a:prstGeom prst="rect">
            <a:avLst/>
          </a:prstGeom>
        </p:spPr>
        <p:txBody>
          <a:bodyPr anchor="ctr"/>
          <a:lstStyle>
            <a:lvl1pPr marL="0" indent="0" algn="ctr">
              <a:buNone/>
              <a:defRPr sz="3800" b="0" i="0">
                <a:latin typeface="Calibri" charset="0"/>
                <a:ea typeface="Calibri" charset="0"/>
                <a:cs typeface="Calibr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pic>
        <p:nvPicPr>
          <p:cNvPr id="7" name="Logo" descr="Wiley logo">
            <a:extLst>
              <a:ext uri="{FF2B5EF4-FFF2-40B4-BE49-F238E27FC236}">
                <a16:creationId xmlns:a16="http://schemas.microsoft.com/office/drawing/2014/main" id="{91BEB00B-6B89-445E-AC62-F0D6809287E5}"/>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8263724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hapter Outline: Version E1">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6" name="COB"/>
          <p:cNvSpPr>
            <a:spLocks noGrp="1"/>
          </p:cNvSpPr>
          <p:nvPr>
            <p:ph sz="quarter" idx="14" hasCustomPrompt="1"/>
          </p:nvPr>
        </p:nvSpPr>
        <p:spPr>
          <a:xfrm>
            <a:off x="406400" y="1752600"/>
            <a:ext cx="11379200" cy="4495800"/>
          </a:xfrm>
          <a:prstGeom prst="rect">
            <a:avLst/>
          </a:prstGeom>
        </p:spPr>
        <p:txBody>
          <a:bodyPr/>
          <a:lstStyle>
            <a:lvl1pPr marL="0" indent="0">
              <a:buFont typeface="+mj-lt"/>
              <a:buNone/>
              <a:tabLst/>
              <a:defRPr sz="2800" b="0" i="0" baseline="0">
                <a:latin typeface="Calibri" charset="0"/>
                <a:ea typeface="Calibri" charset="0"/>
                <a:cs typeface="Calibri" charset="0"/>
              </a:defRPr>
            </a:lvl1pPr>
            <a:lvl2pPr marL="803275" indent="-282575">
              <a:tabLst/>
              <a:defRPr sz="2400" b="0" i="0" baseline="0">
                <a:latin typeface="Calibri" charset="0"/>
                <a:ea typeface="Calibri" charset="0"/>
                <a:cs typeface="Calibri" charset="0"/>
              </a:defRPr>
            </a:lvl2pPr>
            <a:lvl3pPr marL="803275" marR="0" indent="-282575" algn="l" defTabSz="914400" rtl="0" eaLnBrk="1" fontAlgn="auto" latinLnBrk="0" hangingPunct="1">
              <a:lnSpc>
                <a:spcPct val="90000"/>
              </a:lnSpc>
              <a:spcBef>
                <a:spcPts val="500"/>
              </a:spcBef>
              <a:spcAft>
                <a:spcPts val="0"/>
              </a:spcAft>
              <a:buClrTx/>
              <a:buSzTx/>
              <a:buFont typeface="Arial"/>
              <a:buChar char="•"/>
              <a:tabLst/>
              <a:defRPr sz="2400" b="0" i="0">
                <a:solidFill>
                  <a:schemeClr val="accent2"/>
                </a:solidFill>
                <a:latin typeface="Calibri" charset="0"/>
                <a:ea typeface="Calibri" charset="0"/>
                <a:cs typeface="Calibri" charset="0"/>
              </a:defRPr>
            </a:lvl3pPr>
          </a:lstStyle>
          <a:p>
            <a:pPr lvl="0"/>
            <a:r>
              <a:rPr lang="en-US" dirty="0"/>
              <a:t>This Is a Sample Outline with No Numbers and One-column</a:t>
            </a:r>
          </a:p>
          <a:p>
            <a:pPr lvl="1"/>
            <a:r>
              <a:rPr lang="en-US" dirty="0"/>
              <a:t>The H2 Level Does Not Have a Number</a:t>
            </a:r>
          </a:p>
          <a:p>
            <a:pPr lvl="2"/>
            <a:r>
              <a:rPr lang="en-US" dirty="0"/>
              <a:t>One of the Subheadings May Be a Special Feature  </a:t>
            </a:r>
          </a:p>
          <a:p>
            <a:pPr lvl="0"/>
            <a:r>
              <a:rPr lang="en-US" dirty="0"/>
              <a:t>This Outline Has Two Levels</a:t>
            </a:r>
          </a:p>
          <a:p>
            <a:pPr lvl="1"/>
            <a:r>
              <a:rPr lang="en-US" dirty="0"/>
              <a:t>Outline Items Usually Have No Ending Punctuation</a:t>
            </a:r>
          </a:p>
          <a:p>
            <a:pPr marL="803275" marR="0" lvl="2" indent="-282575" algn="l" defTabSz="914400" rtl="0" eaLnBrk="1" fontAlgn="auto" latinLnBrk="0" hangingPunct="1">
              <a:lnSpc>
                <a:spcPct val="90000"/>
              </a:lnSpc>
              <a:spcBef>
                <a:spcPts val="500"/>
              </a:spcBef>
              <a:spcAft>
                <a:spcPts val="0"/>
              </a:spcAft>
              <a:buClrTx/>
              <a:buSzTx/>
              <a:buFont typeface="Arial"/>
              <a:buChar char="•"/>
              <a:tabLst/>
              <a:defRPr/>
            </a:pPr>
            <a:r>
              <a:rPr lang="en-US" dirty="0"/>
              <a:t>Special Feature</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3403783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hapter Outline: Version F1">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6" name="COBNL"/>
          <p:cNvSpPr>
            <a:spLocks noGrp="1"/>
          </p:cNvSpPr>
          <p:nvPr>
            <p:ph sz="quarter" idx="14" hasCustomPrompt="1"/>
          </p:nvPr>
        </p:nvSpPr>
        <p:spPr>
          <a:xfrm>
            <a:off x="406400" y="1752600"/>
            <a:ext cx="11379200" cy="4419600"/>
          </a:xfrm>
          <a:prstGeom prst="rect">
            <a:avLst/>
          </a:prstGeom>
        </p:spPr>
        <p:txBody>
          <a:bodyPr numCol="2" spcCol="548640"/>
          <a:lstStyle>
            <a:lvl1pPr marL="803275" marR="0" indent="-803275" algn="l" defTabSz="914400" rtl="0" eaLnBrk="1" fontAlgn="auto" latinLnBrk="0" hangingPunct="1">
              <a:lnSpc>
                <a:spcPct val="90000"/>
              </a:lnSpc>
              <a:spcBef>
                <a:spcPts val="1000"/>
              </a:spcBef>
              <a:spcAft>
                <a:spcPts val="0"/>
              </a:spcAft>
              <a:buClrTx/>
              <a:buSzTx/>
              <a:buFont typeface="Arial"/>
              <a:buNone/>
              <a:tabLst/>
              <a:defRPr sz="2800" b="0" i="0" baseline="0">
                <a:latin typeface="Calibri" charset="0"/>
                <a:ea typeface="Calibri" charset="0"/>
                <a:cs typeface="Calibri" charset="0"/>
              </a:defRPr>
            </a:lvl1pPr>
          </a:lstStyle>
          <a:p>
            <a:pPr lvl="0"/>
            <a:r>
              <a:rPr lang="en-US" dirty="0"/>
              <a:t>1.1	This Is a Sample Outline for Two-Column and Double-numbered</a:t>
            </a:r>
          </a:p>
          <a:p>
            <a:pPr lvl="0"/>
            <a:r>
              <a:rPr lang="en-US" dirty="0"/>
              <a:t>1.2	It is Two-column </a:t>
            </a:r>
          </a:p>
          <a:p>
            <a:pPr lvl="0"/>
            <a:r>
              <a:rPr lang="en-US" dirty="0"/>
              <a:t>1.3	This Outline Has No Sub-lists</a:t>
            </a:r>
          </a:p>
          <a:p>
            <a:pPr lvl="0"/>
            <a:r>
              <a:rPr lang="en-US" dirty="0"/>
              <a:t>1.4	This List Is Double-numbered</a:t>
            </a:r>
          </a:p>
          <a:p>
            <a:pPr lvl="0"/>
            <a:r>
              <a:rPr lang="en-US" dirty="0"/>
              <a:t>1.5	The Outline Slide Has a Footer</a:t>
            </a:r>
          </a:p>
          <a:p>
            <a:pPr lvl="0"/>
            <a:r>
              <a:rPr lang="en-US" dirty="0"/>
              <a:t>1.6	Outline Items Usually Have No Ending Punctuation</a:t>
            </a:r>
          </a:p>
          <a:p>
            <a:pPr marL="803275" marR="0" lvl="0" indent="-803275" algn="l" defTabSz="914400" rtl="0" eaLnBrk="1" fontAlgn="auto" latinLnBrk="0" hangingPunct="1">
              <a:lnSpc>
                <a:spcPct val="90000"/>
              </a:lnSpc>
              <a:spcBef>
                <a:spcPts val="1000"/>
              </a:spcBef>
              <a:spcAft>
                <a:spcPts val="0"/>
              </a:spcAft>
              <a:buClrTx/>
              <a:buSzTx/>
              <a:buFont typeface="Arial"/>
              <a:buNone/>
              <a:tabLst/>
              <a:defRPr/>
            </a:pPr>
            <a:r>
              <a:rPr lang="en-US" dirty="0"/>
              <a:t>1.7	Another Heading</a:t>
            </a:r>
          </a:p>
          <a:p>
            <a:pPr marL="803275" marR="0" lvl="0" indent="-803275" algn="l" defTabSz="914400" rtl="0" eaLnBrk="1" fontAlgn="auto" latinLnBrk="0" hangingPunct="1">
              <a:lnSpc>
                <a:spcPct val="90000"/>
              </a:lnSpc>
              <a:spcBef>
                <a:spcPts val="1000"/>
              </a:spcBef>
              <a:spcAft>
                <a:spcPts val="0"/>
              </a:spcAft>
              <a:buClrTx/>
              <a:buSzTx/>
              <a:buFont typeface="Arial"/>
              <a:buNone/>
              <a:tabLst/>
              <a:defRPr/>
            </a:pPr>
            <a:r>
              <a:rPr lang="en-US" dirty="0"/>
              <a:t>1.8	Another Heading</a:t>
            </a:r>
          </a:p>
          <a:p>
            <a:pPr marL="803275" marR="0" lvl="0" indent="-803275" algn="l" defTabSz="914400" rtl="0" eaLnBrk="1" fontAlgn="auto" latinLnBrk="0" hangingPunct="1">
              <a:lnSpc>
                <a:spcPct val="90000"/>
              </a:lnSpc>
              <a:spcBef>
                <a:spcPts val="1000"/>
              </a:spcBef>
              <a:spcAft>
                <a:spcPts val="0"/>
              </a:spcAft>
              <a:buClrTx/>
              <a:buSzTx/>
              <a:buFont typeface="Arial"/>
              <a:buNone/>
              <a:tabLst/>
              <a:defRPr/>
            </a:pPr>
            <a:r>
              <a:rPr lang="en-US" dirty="0"/>
              <a:t>1.10	Another Heading</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205187895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endParaRPr lang="en-US" dirty="0"/>
          </a:p>
        </p:txBody>
      </p:sp>
      <p:sp>
        <p:nvSpPr>
          <p:cNvPr id="6" name="COBNL1"/>
          <p:cNvSpPr>
            <a:spLocks noGrp="1"/>
          </p:cNvSpPr>
          <p:nvPr>
            <p:ph sz="quarter" idx="14" hasCustomPrompt="1"/>
          </p:nvPr>
        </p:nvSpPr>
        <p:spPr>
          <a:xfrm>
            <a:off x="406400" y="1752600"/>
            <a:ext cx="5384800" cy="4419600"/>
          </a:xfrm>
          <a:prstGeom prst="rect">
            <a:avLst/>
          </a:prstGeom>
        </p:spPr>
        <p:txBody>
          <a:bodyPr numCol="1" spcCol="548640">
            <a:no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vl2pPr marL="621792" indent="-320040">
              <a:buClr>
                <a:srgbClr val="C00000"/>
              </a:buClr>
              <a:buFont typeface="Courier New" panose="02070309020205020404" pitchFamily="49" charset="0"/>
              <a:buChar char="o"/>
              <a:defRPr sz="2600"/>
            </a:lvl2pPr>
          </a:lstStyle>
          <a:p>
            <a:pPr lvl="0"/>
            <a:r>
              <a:rPr lang="en-US" dirty="0"/>
              <a:t> </a:t>
            </a:r>
          </a:p>
          <a:p>
            <a:pPr lvl="1"/>
            <a:r>
              <a:rPr lang="en-US" dirty="0"/>
              <a:t> </a:t>
            </a:r>
          </a:p>
        </p:txBody>
      </p:sp>
      <p:sp>
        <p:nvSpPr>
          <p:cNvPr id="7" name="COBNL2"/>
          <p:cNvSpPr>
            <a:spLocks noGrp="1"/>
          </p:cNvSpPr>
          <p:nvPr>
            <p:ph sz="quarter" idx="15" hasCustomPrompt="1"/>
          </p:nvPr>
        </p:nvSpPr>
        <p:spPr>
          <a:xfrm>
            <a:off x="6356349" y="1752600"/>
            <a:ext cx="5384800" cy="4419600"/>
          </a:xfrm>
          <a:prstGeom prst="rect">
            <a:avLst/>
          </a:prstGeom>
        </p:spPr>
        <p:txBody>
          <a:bodyPr numCol="1" spcCol="548640">
            <a:no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vl2pPr marL="621792" indent="-320040">
              <a:buClr>
                <a:srgbClr val="C00000"/>
              </a:buClr>
              <a:buFont typeface="Courier New" panose="02070309020205020404" pitchFamily="49" charset="0"/>
              <a:buChar char="o"/>
              <a:defRPr sz="2600"/>
            </a:lvl2pPr>
          </a:lstStyle>
          <a:p>
            <a:pPr lvl="0"/>
            <a:r>
              <a:rPr lang="en-US" dirty="0"/>
              <a:t> </a:t>
            </a:r>
          </a:p>
          <a:p>
            <a:pPr lvl="1"/>
            <a:r>
              <a:rPr lang="en-US" sz="2600" dirty="0"/>
              <a:t> </a:t>
            </a:r>
            <a:endParaRPr lang="en-US" dirty="0"/>
          </a:p>
        </p:txBody>
      </p:sp>
      <p:sp>
        <p:nvSpPr>
          <p:cNvPr id="3" name="Slide Number Placeholder 2"/>
          <p:cNvSpPr>
            <a:spLocks noGrp="1"/>
          </p:cNvSpPr>
          <p:nvPr>
            <p:ph type="sldNum" sz="quarter" idx="10"/>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pic>
        <p:nvPicPr>
          <p:cNvPr id="9" name="Logo" descr="Wiley logo">
            <a:extLst>
              <a:ext uri="{FF2B5EF4-FFF2-40B4-BE49-F238E27FC236}">
                <a16:creationId xmlns:a16="http://schemas.microsoft.com/office/drawing/2014/main" id="{A57F4ED6-7E2A-4EE2-A1B0-39313A5E24FD}"/>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14100604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endParaRPr lang="en-US" dirty="0"/>
          </a:p>
        </p:txBody>
      </p:sp>
      <p:sp>
        <p:nvSpPr>
          <p:cNvPr id="6" name="COBNL1"/>
          <p:cNvSpPr>
            <a:spLocks noGrp="1"/>
          </p:cNvSpPr>
          <p:nvPr>
            <p:ph sz="quarter" idx="14"/>
          </p:nvPr>
        </p:nvSpPr>
        <p:spPr>
          <a:xfrm>
            <a:off x="406400" y="1752600"/>
            <a:ext cx="5384800" cy="1371600"/>
          </a:xfrm>
          <a:prstGeom prst="rect">
            <a:avLst/>
          </a:prstGeom>
        </p:spPr>
        <p:txBody>
          <a:bodyPr numCol="1" spcCol="548640">
            <a:noAutofit/>
          </a:bodyPr>
          <a:lstStyle>
            <a:lvl1pPr marL="457200" marR="0" indent="-4572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1371600"/>
          </a:xfrm>
          <a:prstGeom prst="rect">
            <a:avLst/>
          </a:prstGeom>
        </p:spPr>
        <p:txBody>
          <a:bodyPr numCol="1" spcCol="548640">
            <a:no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sp>
        <p:nvSpPr>
          <p:cNvPr id="5" name="Content Placeholder 4">
            <a:extLst>
              <a:ext uri="{FF2B5EF4-FFF2-40B4-BE49-F238E27FC236}">
                <a16:creationId xmlns:a16="http://schemas.microsoft.com/office/drawing/2014/main" id="{F8267582-21F3-4954-84AF-13DDEB7A8F74}"/>
              </a:ext>
            </a:extLst>
          </p:cNvPr>
          <p:cNvSpPr>
            <a:spLocks noGrp="1"/>
          </p:cNvSpPr>
          <p:nvPr>
            <p:ph sz="quarter" idx="16"/>
          </p:nvPr>
        </p:nvSpPr>
        <p:spPr>
          <a:xfrm>
            <a:off x="406400" y="3429000"/>
            <a:ext cx="5384800" cy="16764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2F437F6-3F4A-47B3-95C9-22D0DE01F5B1}"/>
              </a:ext>
            </a:extLst>
          </p:cNvPr>
          <p:cNvSpPr>
            <a:spLocks noGrp="1"/>
          </p:cNvSpPr>
          <p:nvPr>
            <p:ph sz="quarter" idx="17"/>
          </p:nvPr>
        </p:nvSpPr>
        <p:spPr>
          <a:xfrm>
            <a:off x="6356350" y="3429000"/>
            <a:ext cx="5384800" cy="16764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Logo" descr="Wiley logo">
            <a:extLst>
              <a:ext uri="{FF2B5EF4-FFF2-40B4-BE49-F238E27FC236}">
                <a16:creationId xmlns:a16="http://schemas.microsoft.com/office/drawing/2014/main" id="{962CEE1E-8BBB-4D85-A3FA-02DEE2DD13BB}"/>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40935309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apter Outline: Version 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5" name="Content Placeholder 4"/>
          <p:cNvSpPr>
            <a:spLocks noGrp="1"/>
          </p:cNvSpPr>
          <p:nvPr>
            <p:ph sz="quarter" idx="15" hasCustomPrompt="1"/>
          </p:nvPr>
        </p:nvSpPr>
        <p:spPr>
          <a:xfrm>
            <a:off x="406400" y="1752600"/>
            <a:ext cx="11379200" cy="4419600"/>
          </a:xfrm>
          <a:prstGeom prst="rect">
            <a:avLst/>
          </a:prstGeom>
        </p:spPr>
        <p:txBody>
          <a:bodyPr/>
          <a:lstStyle>
            <a:lvl1pPr marL="0" indent="0">
              <a:buNone/>
              <a:defRPr sz="2800" baseline="0"/>
            </a:lvl1pPr>
            <a:lvl2pPr marL="457200" indent="-446088">
              <a:spcBef>
                <a:spcPts val="2000"/>
              </a:spcBef>
              <a:buFont typeface="+mj-lt"/>
              <a:buNone/>
              <a:tabLst/>
              <a:defRPr sz="2800">
                <a:solidFill>
                  <a:schemeClr val="accent2"/>
                </a:solidFill>
              </a:defRPr>
            </a:lvl2pPr>
            <a:lvl3pPr marL="688975" indent="-400050">
              <a:spcBef>
                <a:spcPts val="1000"/>
              </a:spcBef>
              <a:buClr>
                <a:schemeClr val="accent2"/>
              </a:buClr>
              <a:buFont typeface="+mj-lt"/>
              <a:buAutoNum type="arabicPeriod"/>
              <a:tabLst/>
              <a:defRPr sz="2800"/>
            </a:lvl3pPr>
            <a:lvl4pPr marL="1371600" indent="0">
              <a:buNone/>
              <a:defRPr sz="2800"/>
            </a:lvl4pPr>
            <a:lvl5pPr marL="1828800" indent="0">
              <a:buNone/>
              <a:defRPr sz="2800"/>
            </a:lvl5pPr>
          </a:lstStyle>
          <a:p>
            <a:pPr lvl="0"/>
            <a:r>
              <a:rPr lang="en-US" dirty="0"/>
              <a:t>This Is a Sample Outline with No Numbers</a:t>
            </a:r>
          </a:p>
          <a:p>
            <a:pPr lvl="1"/>
            <a:r>
              <a:rPr lang="en-US" dirty="0"/>
              <a:t>Learning Objective</a:t>
            </a:r>
          </a:p>
          <a:p>
            <a:pPr lvl="2"/>
            <a:r>
              <a:rPr lang="en-US" dirty="0"/>
              <a:t>Describe what racial &amp; ethnic group make up Latin America.</a:t>
            </a:r>
          </a:p>
          <a:p>
            <a:pPr lvl="2"/>
            <a:r>
              <a:rPr lang="en-US" dirty="0"/>
              <a:t>Explain Latin American agricultural systems.</a:t>
            </a:r>
          </a:p>
          <a:p>
            <a:pPr lvl="2"/>
            <a:r>
              <a:rPr lang="en-US" dirty="0"/>
              <a:t>Critically evaluate models of biodiversity conservation in the Latin American context.</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©2017 John Wiley &amp; Sons, Inc. </a:t>
            </a:r>
          </a:p>
        </p:txBody>
      </p:sp>
    </p:spTree>
    <p:extLst>
      <p:ext uri="{BB962C8B-B14F-4D97-AF65-F5344CB8AC3E}">
        <p14:creationId xmlns:p14="http://schemas.microsoft.com/office/powerpoint/2010/main" val="19563380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earning Objectives: Version A">
    <p:spTree>
      <p:nvGrpSpPr>
        <p:cNvPr id="1" name=""/>
        <p:cNvGrpSpPr/>
        <p:nvPr/>
      </p:nvGrpSpPr>
      <p:grpSpPr>
        <a:xfrm>
          <a:off x="0" y="0"/>
          <a:ext cx="0" cy="0"/>
          <a:chOff x="0" y="0"/>
          <a:chExt cx="0" cy="0"/>
        </a:xfrm>
      </p:grpSpPr>
      <p:sp>
        <p:nvSpPr>
          <p:cNvPr id="2" name="Title"/>
          <p:cNvSpPr>
            <a:spLocks noGrp="1"/>
          </p:cNvSpPr>
          <p:nvPr>
            <p:ph type="title" hasCustomPrompt="1"/>
          </p:nvPr>
        </p:nvSpPr>
        <p:spPr>
          <a:xfrm>
            <a:off x="406400" y="743712"/>
            <a:ext cx="11379200" cy="990600"/>
          </a:xfrm>
          <a:prstGeom prst="rect">
            <a:avLst/>
          </a:prstGeom>
        </p:spPr>
        <p:txBody>
          <a:bodyPr/>
          <a:lstStyle>
            <a:lvl1pPr>
              <a:defRPr sz="4000" b="0" i="0">
                <a:solidFill>
                  <a:schemeClr val="accent2"/>
                </a:solidFill>
                <a:latin typeface="Calibri" charset="0"/>
                <a:ea typeface="Calibri" charset="0"/>
                <a:cs typeface="Calibri" charset="0"/>
              </a:defRPr>
            </a:lvl1pPr>
          </a:lstStyle>
          <a:p>
            <a:r>
              <a:rPr lang="en-US" dirty="0"/>
              <a:t>Learning Objectives</a:t>
            </a:r>
          </a:p>
        </p:txBody>
      </p:sp>
      <p:sp>
        <p:nvSpPr>
          <p:cNvPr id="9" name="LONL"/>
          <p:cNvSpPr>
            <a:spLocks noGrp="1"/>
          </p:cNvSpPr>
          <p:nvPr>
            <p:ph sz="quarter" idx="16" hasCustomPrompt="1"/>
          </p:nvPr>
        </p:nvSpPr>
        <p:spPr>
          <a:xfrm>
            <a:off x="406400" y="1752600"/>
            <a:ext cx="11379200" cy="4495800"/>
          </a:xfrm>
          <a:prstGeom prst="rect">
            <a:avLst/>
          </a:prstGeom>
        </p:spPr>
        <p:txBody>
          <a:bodyPr/>
          <a:lstStyle>
            <a:lvl1pPr marL="514350" indent="-514350">
              <a:buClr>
                <a:schemeClr val="accent2"/>
              </a:buClr>
              <a:buFont typeface="+mj-lt"/>
              <a:buAutoNum type="arabicPeriod"/>
              <a:defRPr sz="2800" b="0" i="0" baseline="0">
                <a:latin typeface="Calibri" charset="0"/>
                <a:ea typeface="Calibri"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Explain the time value of money and why it is so important in the field of finance.</a:t>
            </a:r>
          </a:p>
          <a:p>
            <a:pPr lvl="0"/>
            <a:r>
              <a:rPr lang="en-US" dirty="0"/>
              <a:t>Explain the concept of future value, including the meaning of the terms principal, simple interest, and compound interest.</a:t>
            </a:r>
          </a:p>
          <a:p>
            <a:pPr lvl="0"/>
            <a:r>
              <a:rPr lang="en-US" dirty="0"/>
              <a:t>Explain the concept of present value, how it relates to future value, and is used to make business decisions.</a:t>
            </a:r>
          </a:p>
        </p:txBody>
      </p:sp>
      <p:sp>
        <p:nvSpPr>
          <p:cNvPr id="6" name="Slide Number Placeholder 5"/>
          <p:cNvSpPr>
            <a:spLocks noGrp="1"/>
          </p:cNvSpPr>
          <p:nvPr>
            <p:ph type="sldNum" sz="quarter" idx="12"/>
          </p:nvPr>
        </p:nvSpPr>
        <p:spPr>
          <a:xfrm>
            <a:off x="8610600" y="6356351"/>
            <a:ext cx="3175000" cy="365125"/>
          </a:xfrm>
          <a:prstGeom prst="rect">
            <a:avLst/>
          </a:prstGeom>
        </p:spPr>
        <p:txBody>
          <a:bodyPr/>
          <a:lstStyle>
            <a:lvl1pPr>
              <a:defRPr b="0" i="0">
                <a:latin typeface="Calibri" charset="0"/>
                <a:ea typeface="Calibri" charset="0"/>
                <a:cs typeface="Calibri" charset="0"/>
              </a:defRPr>
            </a:lvl1pPr>
          </a:lstStyle>
          <a:p>
            <a:r>
              <a:rPr lang="en-US" dirty="0"/>
              <a:t>3-</a:t>
            </a:r>
            <a:fld id="{957104EA-F2AF-1046-9253-EE8D978719B5}" type="slidenum">
              <a:rPr lang="en-US" smtClean="0"/>
              <a:pPr/>
              <a:t>‹#›</a:t>
            </a:fld>
            <a:endParaRPr lang="en-US" dirty="0"/>
          </a:p>
        </p:txBody>
      </p:sp>
      <p:sp>
        <p:nvSpPr>
          <p:cNvPr id="5" name="Footer Placeholder 4"/>
          <p:cNvSpPr>
            <a:spLocks noGrp="1"/>
          </p:cNvSpPr>
          <p:nvPr>
            <p:ph type="ftr" sz="quarter" idx="11"/>
          </p:nvPr>
        </p:nvSpPr>
        <p:spPr>
          <a:xfrm>
            <a:off x="4038600" y="6356351"/>
            <a:ext cx="4114800" cy="365125"/>
          </a:xfrm>
          <a:prstGeom prst="rect">
            <a:avLst/>
          </a:prstGeom>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8823214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earning Objectives: Version B">
    <p:spTree>
      <p:nvGrpSpPr>
        <p:cNvPr id="1" name=""/>
        <p:cNvGrpSpPr/>
        <p:nvPr/>
      </p:nvGrpSpPr>
      <p:grpSpPr>
        <a:xfrm>
          <a:off x="0" y="0"/>
          <a:ext cx="0" cy="0"/>
          <a:chOff x="0" y="0"/>
          <a:chExt cx="0" cy="0"/>
        </a:xfrm>
      </p:grpSpPr>
      <p:sp>
        <p:nvSpPr>
          <p:cNvPr id="6" name="Title"/>
          <p:cNvSpPr>
            <a:spLocks noGrp="1"/>
          </p:cNvSpPr>
          <p:nvPr>
            <p:ph type="title" hasCustomPrompt="1"/>
          </p:nvPr>
        </p:nvSpPr>
        <p:spPr>
          <a:xfrm>
            <a:off x="406400" y="743712"/>
            <a:ext cx="11379200" cy="990600"/>
          </a:xfrm>
          <a:prstGeom prst="rect">
            <a:avLst/>
          </a:prstGeom>
        </p:spPr>
        <p:txBody>
          <a:bodyPr/>
          <a:lstStyle>
            <a:lvl1pPr>
              <a:defRPr sz="4000" b="0" i="0">
                <a:solidFill>
                  <a:schemeClr val="accent2"/>
                </a:solidFill>
                <a:latin typeface="Calibri" charset="0"/>
                <a:ea typeface="Calibri" charset="0"/>
                <a:cs typeface="Calibri" charset="0"/>
              </a:defRPr>
            </a:lvl1pPr>
          </a:lstStyle>
          <a:p>
            <a:r>
              <a:rPr lang="en-US" dirty="0"/>
              <a:t>Learning Objectives</a:t>
            </a:r>
          </a:p>
        </p:txBody>
      </p:sp>
      <p:sp>
        <p:nvSpPr>
          <p:cNvPr id="7" name="LOBL"/>
          <p:cNvSpPr>
            <a:spLocks noGrp="1"/>
          </p:cNvSpPr>
          <p:nvPr>
            <p:ph sz="quarter" idx="16" hasCustomPrompt="1"/>
          </p:nvPr>
        </p:nvSpPr>
        <p:spPr>
          <a:xfrm>
            <a:off x="406400" y="1752600"/>
            <a:ext cx="11379200" cy="4495800"/>
          </a:xfrm>
          <a:prstGeom prst="rect">
            <a:avLst/>
          </a:prstGeom>
        </p:spPr>
        <p:txBody>
          <a:bodyPr/>
          <a:lstStyle>
            <a:lvl1pPr marL="292608" indent="-292608">
              <a:buClr>
                <a:schemeClr val="accent2"/>
              </a:buClr>
              <a:buFont typeface="Arial" charset="0"/>
              <a:buChar char="•"/>
              <a:defRPr sz="2800" b="0" i="0" baseline="0">
                <a:latin typeface="Calibri" charset="0"/>
                <a:ea typeface="Calibri"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Explain the time value of money and why it is so important in the field of finance.</a:t>
            </a:r>
          </a:p>
          <a:p>
            <a:pPr lvl="0"/>
            <a:r>
              <a:rPr lang="en-US" dirty="0"/>
              <a:t>Explain the concept of future value, including the meaning of the terms principal, simple interest, and compound interest.</a:t>
            </a:r>
          </a:p>
          <a:p>
            <a:pPr lvl="0"/>
            <a:r>
              <a:rPr lang="en-US" dirty="0"/>
              <a:t>Explain the concept of present value, how it relates to future value, and is used to make business decisions.</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8177182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cept Check Question (1of 2)">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charset="0"/>
                <a:ea typeface="Calibri" charset="0"/>
                <a:cs typeface="Calibri" charset="0"/>
              </a:defRPr>
            </a:lvl1pPr>
          </a:lstStyle>
          <a:p>
            <a:pPr lvl="0"/>
            <a:r>
              <a:rPr lang="en-US" dirty="0"/>
              <a:t>1.1 Periodicity Assumption</a:t>
            </a:r>
          </a:p>
        </p:txBody>
      </p:sp>
      <p:sp>
        <p:nvSpPr>
          <p:cNvPr id="5" name="Content Placeholder 4"/>
          <p:cNvSpPr>
            <a:spLocks noGrp="1"/>
          </p:cNvSpPr>
          <p:nvPr>
            <p:ph sz="quarter" idx="16" hasCustomPrompt="1"/>
          </p:nvPr>
        </p:nvSpPr>
        <p:spPr>
          <a:xfrm>
            <a:off x="406400" y="1752600"/>
            <a:ext cx="11379200" cy="4419600"/>
          </a:xfrm>
          <a:prstGeom prst="rect">
            <a:avLst/>
          </a:prstGeom>
        </p:spPr>
        <p:txBody>
          <a:bodyPr/>
          <a:lstStyle>
            <a:lvl1pPr marL="0" indent="0">
              <a:spcBef>
                <a:spcPts val="1000"/>
              </a:spcBef>
              <a:buNone/>
              <a:defRPr sz="2800" baseline="0"/>
            </a:lvl1pPr>
            <a:lvl2pPr marL="809625" indent="-460375">
              <a:spcBef>
                <a:spcPts val="1000"/>
              </a:spcBef>
              <a:buClr>
                <a:schemeClr val="accent2"/>
              </a:buClr>
              <a:buFont typeface="+mj-lt"/>
              <a:buAutoNum type="alphaLcPeriod"/>
              <a:tabLst/>
              <a:defRPr sz="2800"/>
            </a:lvl2pPr>
            <a:lvl3pPr marL="914400" indent="0">
              <a:buNone/>
              <a:defRPr sz="2800"/>
            </a:lvl3pPr>
            <a:lvl4pPr marL="1371600" indent="0">
              <a:buNone/>
              <a:defRPr sz="2800"/>
            </a:lvl4pPr>
            <a:lvl5pPr marL="1828800" indent="0">
              <a:buNone/>
              <a:defRPr sz="2800"/>
            </a:lvl5pPr>
          </a:lstStyle>
          <a:p>
            <a:pPr lvl="0"/>
            <a:r>
              <a:rPr lang="en-US" dirty="0"/>
              <a:t>Which one of these statements about the accrual basis of accounting is false?</a:t>
            </a:r>
          </a:p>
          <a:p>
            <a:pPr lvl="1"/>
            <a:r>
              <a:rPr lang="en-US" dirty="0"/>
              <a:t>Companies record events that change their financial statements in the period in which events occur, even if cash was not exchanged.</a:t>
            </a:r>
          </a:p>
          <a:p>
            <a:pPr lvl="1"/>
            <a:r>
              <a:rPr lang="en-US" dirty="0"/>
              <a:t>Companies recognize revenue in the period in which the performance obligation is satisfied.</a:t>
            </a:r>
          </a:p>
          <a:p>
            <a:pPr lvl="1"/>
            <a:r>
              <a:rPr lang="en-US" dirty="0"/>
              <a:t>This basis is accord with generally accepted accounting principles.</a:t>
            </a:r>
          </a:p>
          <a:p>
            <a:pPr lvl="1"/>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8124381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cept Check Question (2of 2)">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1.1 Periodicity Assumption</a:t>
            </a:r>
          </a:p>
        </p:txBody>
      </p:sp>
      <p:sp>
        <p:nvSpPr>
          <p:cNvPr id="12" name="Question"/>
          <p:cNvSpPr>
            <a:spLocks noGrp="1"/>
          </p:cNvSpPr>
          <p:nvPr>
            <p:ph sz="quarter" idx="15" hasCustomPrompt="1"/>
          </p:nvPr>
        </p:nvSpPr>
        <p:spPr>
          <a:xfrm>
            <a:off x="406400" y="1752600"/>
            <a:ext cx="11379200" cy="4419600"/>
          </a:xfrm>
          <a:prstGeom prst="rect">
            <a:avLst/>
          </a:prstGeom>
        </p:spPr>
        <p:txBody>
          <a:bodyPr/>
          <a:lstStyle>
            <a:lvl1pPr marL="12700" indent="0">
              <a:spcBef>
                <a:spcPts val="1000"/>
              </a:spcBef>
              <a:buNone/>
              <a:tabLst/>
              <a:defRPr sz="2800" b="0" i="0" baseline="0">
                <a:solidFill>
                  <a:schemeClr val="tx1"/>
                </a:solidFill>
                <a:latin typeface="Calibri" charset="0"/>
                <a:ea typeface="Calibri" charset="0"/>
                <a:cs typeface="Calibri" charset="0"/>
              </a:defRPr>
            </a:lvl1pPr>
            <a:lvl2pPr marL="803275" indent="-450850">
              <a:spcBef>
                <a:spcPts val="1000"/>
              </a:spcBef>
              <a:buFont typeface="+mj-lt"/>
              <a:buNone/>
              <a:tabLst/>
              <a:defRPr sz="2800" b="0" i="0" baseline="0">
                <a:solidFill>
                  <a:schemeClr val="tx1"/>
                </a:solidFill>
                <a:latin typeface="Calibri" charset="0"/>
                <a:ea typeface="Calibri" charset="0"/>
                <a:cs typeface="Calibri" charset="0"/>
              </a:defRPr>
            </a:lvl2pPr>
            <a:lvl3pPr marL="803275" indent="-790575">
              <a:buNone/>
              <a:tabLst/>
              <a:defRPr sz="2800" b="0" i="0">
                <a:latin typeface="Calibri" charset="0"/>
                <a:ea typeface="Calibri" charset="0"/>
                <a:cs typeface="Calibri" charset="0"/>
              </a:defRPr>
            </a:lvl3pPr>
          </a:lstStyle>
          <a:p>
            <a:pPr lvl="0"/>
            <a:r>
              <a:rPr lang="en-US" dirty="0"/>
              <a:t>Which one of these statements about the accrual basis of accounting is false?</a:t>
            </a:r>
          </a:p>
          <a:p>
            <a:pPr lvl="1"/>
            <a:r>
              <a:rPr lang="en-US" dirty="0"/>
              <a:t>a.	Companies record events that change their financial statements in the period in which events occur, even if cash was not exchanged.</a:t>
            </a:r>
          </a:p>
          <a:p>
            <a:pPr lvl="2"/>
            <a:r>
              <a:rPr lang="en-US" dirty="0"/>
              <a:t>✔️b.	Companies recognize revenue in the period in which the performance obligation is satisfied.</a:t>
            </a:r>
          </a:p>
          <a:p>
            <a:pPr lvl="1"/>
            <a:r>
              <a:rPr lang="en-US" dirty="0"/>
              <a:t>c.	This basis is accord with generally accepted accounting principles.</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8523935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ey Term: Vers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768351"/>
            <a:ext cx="11379200" cy="990599"/>
          </a:xfrm>
        </p:spPr>
        <p:txBody>
          <a:bodyPr/>
          <a:lstStyle/>
          <a:p>
            <a:r>
              <a:rPr lang="en-US"/>
              <a:t>Language</a:t>
            </a:r>
            <a:endParaRPr lang="en-US" dirty="0"/>
          </a:p>
        </p:txBody>
      </p:sp>
      <p:sp>
        <p:nvSpPr>
          <p:cNvPr id="7" name="Definition of Key Term"/>
          <p:cNvSpPr>
            <a:spLocks noGrp="1"/>
          </p:cNvSpPr>
          <p:nvPr>
            <p:ph sz="quarter" idx="15" hasCustomPrompt="1"/>
          </p:nvPr>
        </p:nvSpPr>
        <p:spPr>
          <a:xfrm>
            <a:off x="406400" y="1752600"/>
            <a:ext cx="11379200" cy="4114800"/>
          </a:xfrm>
          <a:prstGeom prst="rect">
            <a:avLst/>
          </a:prstGeom>
        </p:spPr>
        <p:txBody>
          <a:bodyPr/>
          <a:lstStyle>
            <a:lvl1pPr marL="292608" indent="-292608">
              <a:spcBef>
                <a:spcPts val="1000"/>
              </a:spcBef>
              <a:buFont typeface="Arial" charset="0"/>
              <a:buChar char="•"/>
              <a:defRPr sz="3000" b="0" i="0" baseline="0">
                <a:solidFill>
                  <a:schemeClr val="tx1"/>
                </a:solidFill>
                <a:latin typeface="Calibri" charset="0"/>
                <a:ea typeface="Calibri" charset="0"/>
                <a:cs typeface="Calibri"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dirty="0"/>
              <a:t>Form of communication using sounds and symbols combined according to specified rules</a:t>
            </a:r>
          </a:p>
        </p:txBody>
      </p:sp>
      <p:sp>
        <p:nvSpPr>
          <p:cNvPr id="9" name="Media LInk"/>
          <p:cNvSpPr>
            <a:spLocks noGrp="1"/>
          </p:cNvSpPr>
          <p:nvPr>
            <p:ph sz="quarter" idx="16" hasCustomPrompt="1"/>
          </p:nvPr>
        </p:nvSpPr>
        <p:spPr>
          <a:xfrm>
            <a:off x="406400" y="5867400"/>
            <a:ext cx="11379200" cy="609600"/>
          </a:xfrm>
          <a:prstGeom prst="rect">
            <a:avLst/>
          </a:prstGeom>
        </p:spPr>
        <p:txBody>
          <a:bodyPr/>
          <a:lstStyle>
            <a:lvl1pPr marL="0" indent="0" algn="r">
              <a:buNone/>
              <a:defRPr sz="2200" b="0" i="0" baseline="0">
                <a:latin typeface="Calibri" charset="0"/>
                <a:ea typeface="Calibri" charset="0"/>
                <a:cs typeface="Calibri" charset="0"/>
              </a:defRPr>
            </a:lvl1pPr>
            <a:lvl2pPr algn="r">
              <a:defRPr/>
            </a:lvl2pPr>
            <a:lvl3pPr algn="r">
              <a:defRPr/>
            </a:lvl3pPr>
            <a:lvl4pPr algn="r">
              <a:defRPr/>
            </a:lvl4pPr>
            <a:lvl5pPr algn="r">
              <a:defRPr/>
            </a:lvl5pPr>
          </a:lstStyle>
          <a:p>
            <a:pPr lvl="0"/>
            <a:r>
              <a:rPr lang="en-US" dirty="0"/>
              <a:t>Media link placeholder</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7006093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pener: Version B">
    <p:spTree>
      <p:nvGrpSpPr>
        <p:cNvPr id="1" name=""/>
        <p:cNvGrpSpPr/>
        <p:nvPr/>
      </p:nvGrpSpPr>
      <p:grpSpPr>
        <a:xfrm>
          <a:off x="0" y="0"/>
          <a:ext cx="0" cy="0"/>
          <a:chOff x="0" y="0"/>
          <a:chExt cx="0" cy="0"/>
        </a:xfrm>
      </p:grpSpPr>
      <p:sp>
        <p:nvSpPr>
          <p:cNvPr id="13" name="CN"/>
          <p:cNvSpPr>
            <a:spLocks noGrp="1"/>
          </p:cNvSpPr>
          <p:nvPr>
            <p:ph sz="quarter" idx="19" hasCustomPrompt="1"/>
          </p:nvPr>
        </p:nvSpPr>
        <p:spPr>
          <a:xfrm>
            <a:off x="203200" y="228600"/>
            <a:ext cx="11785600" cy="533400"/>
          </a:xfrm>
          <a:prstGeom prst="rect">
            <a:avLst/>
          </a:prstGeom>
        </p:spPr>
        <p:txBody>
          <a:bodyPr/>
          <a:lstStyle>
            <a:lvl1pPr marL="0" indent="0" algn="ctr">
              <a:buNone/>
              <a:defRPr sz="4000" b="1" i="0" baseline="0">
                <a:solidFill>
                  <a:schemeClr val="accent1"/>
                </a:solidFill>
                <a:latin typeface="Calibri" charset="0"/>
                <a:ea typeface="Calibri" charset="0"/>
                <a:cs typeface="Calibri" charset="0"/>
              </a:defRPr>
            </a:lvl1pPr>
          </a:lstStyle>
          <a:p>
            <a:pPr lvl="0"/>
            <a:r>
              <a:rPr lang="en-US" dirty="0"/>
              <a:t>Chapter 1</a:t>
            </a:r>
          </a:p>
        </p:txBody>
      </p:sp>
      <p:sp>
        <p:nvSpPr>
          <p:cNvPr id="14" name="CT"/>
          <p:cNvSpPr>
            <a:spLocks noGrp="1"/>
          </p:cNvSpPr>
          <p:nvPr>
            <p:ph sz="quarter" idx="20" hasCustomPrompt="1"/>
          </p:nvPr>
        </p:nvSpPr>
        <p:spPr>
          <a:xfrm>
            <a:off x="203200" y="762000"/>
            <a:ext cx="11785600" cy="2286000"/>
          </a:xfrm>
          <a:prstGeom prst="rect">
            <a:avLst/>
          </a:prstGeom>
        </p:spPr>
        <p:txBody>
          <a:bodyPr anchor="ctr"/>
          <a:lstStyle>
            <a:lvl1pPr marL="0" indent="0" algn="ctr">
              <a:buNone/>
              <a:defRPr sz="3800" b="0" i="0">
                <a:latin typeface="Calibri" charset="0"/>
                <a:ea typeface="Calibri" charset="0"/>
                <a:cs typeface="Calibr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sp>
        <p:nvSpPr>
          <p:cNvPr id="8" name="Title "/>
          <p:cNvSpPr>
            <a:spLocks noGrp="1"/>
          </p:cNvSpPr>
          <p:nvPr>
            <p:ph type="title" hasCustomPrompt="1"/>
          </p:nvPr>
        </p:nvSpPr>
        <p:spPr>
          <a:xfrm>
            <a:off x="203200" y="3505200"/>
            <a:ext cx="11785600" cy="1524000"/>
          </a:xfrm>
          <a:prstGeom prst="rect">
            <a:avLst/>
          </a:prstGeom>
        </p:spPr>
        <p:txBody>
          <a:bodyPr anchor="b"/>
          <a:lstStyle>
            <a:lvl1pPr>
              <a:defRPr sz="6200" b="0" i="0" baseline="0">
                <a:latin typeface="Calibri Light" charset="0"/>
                <a:ea typeface="Calibri Light" charset="0"/>
                <a:cs typeface="Calibri Light" charset="0"/>
              </a:defRPr>
            </a:lvl1pPr>
          </a:lstStyle>
          <a:p>
            <a:r>
              <a:rPr lang="en-US" dirty="0"/>
              <a:t>Click to Edit Book Title</a:t>
            </a:r>
          </a:p>
        </p:txBody>
      </p:sp>
      <p:sp>
        <p:nvSpPr>
          <p:cNvPr id="15" name="Edition"/>
          <p:cNvSpPr>
            <a:spLocks noGrp="1"/>
          </p:cNvSpPr>
          <p:nvPr>
            <p:ph sz="quarter" idx="17" hasCustomPrompt="1"/>
          </p:nvPr>
        </p:nvSpPr>
        <p:spPr>
          <a:xfrm>
            <a:off x="203200" y="5029200"/>
            <a:ext cx="11785600" cy="762000"/>
          </a:xfrm>
          <a:prstGeom prst="rect">
            <a:avLst/>
          </a:prstGeom>
        </p:spPr>
        <p:txBody>
          <a:bodyPr/>
          <a:lstStyle>
            <a:lvl1pPr marL="0" indent="0" algn="ctr">
              <a:buNone/>
              <a:defRPr sz="2900" b="1" i="0" baseline="0">
                <a:latin typeface="Calibri" charset="0"/>
                <a:ea typeface="Calibri" charset="0"/>
                <a:cs typeface="Calibri" charset="0"/>
              </a:defRPr>
            </a:lvl1pPr>
          </a:lstStyle>
          <a:p>
            <a:pPr lvl="0"/>
            <a:r>
              <a:rPr lang="en-US" sz="2900" b="1" i="0" dirty="0">
                <a:latin typeface="Source Sans Pro" charset="0"/>
                <a:ea typeface="Source Sans Pro" charset="0"/>
                <a:cs typeface="Source Sans Pro" charset="0"/>
              </a:rPr>
              <a:t>Third Edition</a:t>
            </a:r>
            <a:endParaRPr lang="en-US" dirty="0"/>
          </a:p>
        </p:txBody>
      </p:sp>
      <p:sp>
        <p:nvSpPr>
          <p:cNvPr id="16" name="Author"/>
          <p:cNvSpPr>
            <a:spLocks noGrp="1"/>
          </p:cNvSpPr>
          <p:nvPr>
            <p:ph sz="quarter" idx="18" hasCustomPrompt="1"/>
          </p:nvPr>
        </p:nvSpPr>
        <p:spPr>
          <a:xfrm>
            <a:off x="203200" y="6096000"/>
            <a:ext cx="11785600" cy="533400"/>
          </a:xfrm>
          <a:prstGeom prst="rect">
            <a:avLst/>
          </a:prstGeom>
        </p:spPr>
        <p:txBody>
          <a:bodyPr/>
          <a:lstStyle>
            <a:lvl1pPr marL="0" indent="0" algn="ctr">
              <a:buNone/>
              <a:defRPr b="0" i="0" baseline="0">
                <a:solidFill>
                  <a:schemeClr val="accent2"/>
                </a:solidFill>
                <a:latin typeface="Calibri" charset="0"/>
                <a:ea typeface="Calibri" charset="0"/>
                <a:cs typeface="Calibri" charset="0"/>
              </a:defRPr>
            </a:lvl1pPr>
          </a:lstStyle>
          <a:p>
            <a:pPr lvl="0"/>
            <a:r>
              <a:rPr lang="en-US" b="0" i="0" dirty="0">
                <a:latin typeface="Source Sans Pro" charset="0"/>
                <a:ea typeface="Source Sans Pro" charset="0"/>
                <a:cs typeface="Source Sans Pro" charset="0"/>
              </a:rPr>
              <a:t>David Klein</a:t>
            </a:r>
            <a:endParaRPr lang="en-US" dirty="0"/>
          </a:p>
        </p:txBody>
      </p:sp>
    </p:spTree>
    <p:extLst>
      <p:ext uri="{BB962C8B-B14F-4D97-AF65-F5344CB8AC3E}">
        <p14:creationId xmlns:p14="http://schemas.microsoft.com/office/powerpoint/2010/main" val="10642320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Key Term: Version B">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914402"/>
            <a:ext cx="11379200" cy="990599"/>
          </a:xfrm>
        </p:spPr>
        <p:txBody>
          <a:bodyPr/>
          <a:lstStyle>
            <a:lvl1pPr>
              <a:defRPr baseline="0"/>
            </a:lvl1pPr>
          </a:lstStyle>
          <a:p>
            <a:r>
              <a:rPr lang="en-US" dirty="0"/>
              <a:t>Anatomy and Physiology Defined</a:t>
            </a:r>
          </a:p>
        </p:txBody>
      </p:sp>
      <p:sp>
        <p:nvSpPr>
          <p:cNvPr id="7" name="Definition of Key Term"/>
          <p:cNvSpPr>
            <a:spLocks noGrp="1"/>
          </p:cNvSpPr>
          <p:nvPr>
            <p:ph sz="quarter" idx="15" hasCustomPrompt="1"/>
          </p:nvPr>
        </p:nvSpPr>
        <p:spPr>
          <a:xfrm>
            <a:off x="406400" y="1905000"/>
            <a:ext cx="11379200" cy="3962400"/>
          </a:xfrm>
          <a:prstGeom prst="rect">
            <a:avLst/>
          </a:prstGeom>
        </p:spPr>
        <p:txBody>
          <a:bodyPr/>
          <a:lstStyle>
            <a:lvl1pPr marL="292608" indent="-292608">
              <a:spcBef>
                <a:spcPts val="1000"/>
              </a:spcBef>
              <a:buClr>
                <a:schemeClr val="accent2"/>
              </a:buClr>
              <a:buFont typeface="Arial" charset="0"/>
              <a:buChar char="•"/>
              <a:defRPr sz="3000" b="0" i="0" baseline="0">
                <a:solidFill>
                  <a:schemeClr val="tx1"/>
                </a:solidFill>
                <a:latin typeface="Calibri" charset="0"/>
                <a:ea typeface="Calibri" charset="0"/>
                <a:cs typeface="Calibri"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dirty="0"/>
              <a:t>Anatomy is the science of structure and the relationships among structures.</a:t>
            </a:r>
          </a:p>
          <a:p>
            <a:pPr lvl="0"/>
            <a:r>
              <a:rPr lang="en-US" dirty="0"/>
              <a:t>Physiology is the science of body functions, that is, how the body parts work.</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66227112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for Figure">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Section or Topic Heading</a:t>
            </a:r>
          </a:p>
        </p:txBody>
      </p:sp>
      <p:sp>
        <p:nvSpPr>
          <p:cNvPr id="11" name="Content Placeholder 10"/>
          <p:cNvSpPr>
            <a:spLocks noGrp="1"/>
          </p:cNvSpPr>
          <p:nvPr>
            <p:ph sz="quarter" idx="16"/>
          </p:nvPr>
        </p:nvSpPr>
        <p:spPr>
          <a:xfrm>
            <a:off x="406400" y="1752600"/>
            <a:ext cx="11379200" cy="3276600"/>
          </a:xfrm>
          <a:prstGeom prst="rect">
            <a:avLst/>
          </a:prstGeom>
        </p:spPr>
        <p:txBody>
          <a:bodyPr/>
          <a:lstStyle>
            <a:lvl1pPr marL="0" indent="0">
              <a:buNone/>
              <a:defRPr sz="2800" b="0" i="0">
                <a:latin typeface="Calibri" charset="0"/>
                <a:ea typeface="Calibri" charset="0"/>
                <a:cs typeface="Calibri" charset="0"/>
              </a:defRPr>
            </a:lvl1pPr>
          </a:lstStyle>
          <a:p>
            <a:pPr lvl="0"/>
            <a:endParaRPr lang="en-US" dirty="0"/>
          </a:p>
        </p:txBody>
      </p:sp>
      <p:sp>
        <p:nvSpPr>
          <p:cNvPr id="7" name="Figure caption"/>
          <p:cNvSpPr>
            <a:spLocks noGrp="1"/>
          </p:cNvSpPr>
          <p:nvPr>
            <p:ph sz="quarter" idx="15" hasCustomPrompt="1"/>
          </p:nvPr>
        </p:nvSpPr>
        <p:spPr>
          <a:xfrm>
            <a:off x="406400" y="5029200"/>
            <a:ext cx="11379200" cy="1143000"/>
          </a:xfrm>
          <a:prstGeom prst="rect">
            <a:avLst/>
          </a:prstGeom>
        </p:spPr>
        <p:txBody>
          <a:bodyPr/>
          <a:lstStyle>
            <a:lvl1pPr marL="0" indent="0">
              <a:spcBef>
                <a:spcPts val="1000"/>
              </a:spcBef>
              <a:buFont typeface="Arial" charset="0"/>
              <a:buNone/>
              <a:defRPr sz="2000" b="0" i="0" baseline="0">
                <a:solidFill>
                  <a:schemeClr val="tx1"/>
                </a:solidFill>
                <a:latin typeface="Calibri" charset="0"/>
                <a:ea typeface="Calibri" charset="0"/>
                <a:cs typeface="Calibri" charset="0"/>
              </a:defRPr>
            </a:lvl1pPr>
            <a:lvl2pPr marL="803275" indent="-450850">
              <a:spcBef>
                <a:spcPts val="1000"/>
              </a:spcBef>
              <a:buFont typeface="+mj-lt"/>
              <a:buAutoNum type="alphaLcPeriod"/>
              <a:tabLst/>
              <a:defRPr sz="2800" b="0" i="0" baseline="0">
                <a:solidFill>
                  <a:schemeClr val="tx1"/>
                </a:solidFill>
                <a:latin typeface="Source Sans Pro" charset="0"/>
                <a:ea typeface="Source Sans Pro" charset="0"/>
                <a:cs typeface="Source Sans Pro" charset="0"/>
              </a:defRPr>
            </a:lvl2pPr>
          </a:lstStyle>
          <a:p>
            <a:pPr lvl="0"/>
            <a:r>
              <a:rPr lang="en-US" sz="2000" dirty="0"/>
              <a:t>Figure 4.5 Figure title placeholder</a:t>
            </a:r>
          </a:p>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97710304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Section or Topic Heading</a:t>
            </a:r>
          </a:p>
        </p:txBody>
      </p:sp>
      <p:sp>
        <p:nvSpPr>
          <p:cNvPr id="6" name="Content Placeholder"/>
          <p:cNvSpPr>
            <a:spLocks noGrp="1"/>
          </p:cNvSpPr>
          <p:nvPr>
            <p:ph sz="quarter" idx="16"/>
          </p:nvPr>
        </p:nvSpPr>
        <p:spPr>
          <a:xfrm>
            <a:off x="406400" y="1752600"/>
            <a:ext cx="11379200" cy="4603750"/>
          </a:xfrm>
          <a:prstGeom prst="rect">
            <a:avLst/>
          </a:prstGeom>
        </p:spPr>
        <p:txBody>
          <a:bodyPr/>
          <a:lstStyle>
            <a:lvl1pPr marL="0" indent="0">
              <a:buNone/>
              <a:defRPr sz="2800" b="0" i="0">
                <a:latin typeface="Calibri" charset="0"/>
                <a:ea typeface="Calibri" charset="0"/>
                <a:cs typeface="Calibri" charset="0"/>
              </a:defRPr>
            </a:lvl1pPr>
          </a:lstStyle>
          <a:p>
            <a:pPr lvl="0"/>
            <a:endParaRPr lang="en-US" dirty="0"/>
          </a:p>
        </p:txBody>
      </p:sp>
      <p:sp>
        <p:nvSpPr>
          <p:cNvPr id="3" name="Slide Number Placeholder"/>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25397916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Section or Topic Heading</a:t>
            </a:r>
          </a:p>
        </p:txBody>
      </p:sp>
      <p:sp>
        <p:nvSpPr>
          <p:cNvPr id="6" name="Content Placeholder 1"/>
          <p:cNvSpPr>
            <a:spLocks noGrp="1"/>
          </p:cNvSpPr>
          <p:nvPr>
            <p:ph sz="quarter" idx="16"/>
          </p:nvPr>
        </p:nvSpPr>
        <p:spPr>
          <a:xfrm>
            <a:off x="406400" y="1752600"/>
            <a:ext cx="5486400" cy="4603750"/>
          </a:xfrm>
          <a:prstGeom prst="rect">
            <a:avLst/>
          </a:prstGeom>
        </p:spPr>
        <p:txBody>
          <a:bodyPr/>
          <a:lstStyle>
            <a:lvl1pPr marL="0" indent="0">
              <a:buNone/>
              <a:defRPr sz="2800" b="0" i="0">
                <a:latin typeface="Calibri" charset="0"/>
                <a:ea typeface="Calibri" charset="0"/>
                <a:cs typeface="Calibri" charset="0"/>
              </a:defRPr>
            </a:lvl1pPr>
          </a:lstStyle>
          <a:p>
            <a:pPr lvl="0"/>
            <a:endParaRPr lang="en-US" dirty="0"/>
          </a:p>
        </p:txBody>
      </p:sp>
      <p:sp>
        <p:nvSpPr>
          <p:cNvPr id="7" name="Content Placeholder 2"/>
          <p:cNvSpPr>
            <a:spLocks noGrp="1"/>
          </p:cNvSpPr>
          <p:nvPr>
            <p:ph sz="quarter" idx="17"/>
          </p:nvPr>
        </p:nvSpPr>
        <p:spPr>
          <a:xfrm>
            <a:off x="6299200" y="1752600"/>
            <a:ext cx="5486400" cy="4603750"/>
          </a:xfrm>
          <a:prstGeom prst="rect">
            <a:avLst/>
          </a:prstGeom>
        </p:spPr>
        <p:txBody>
          <a:bodyPr/>
          <a:lstStyle>
            <a:lvl1pPr marL="0" indent="0">
              <a:buNone/>
              <a:defRPr sz="2800" b="0" i="0">
                <a:latin typeface="Calibri" charset="0"/>
                <a:ea typeface="Calibri" charset="0"/>
                <a:cs typeface="Calibri" charset="0"/>
              </a:defRPr>
            </a:lvl1pPr>
          </a:lstStyle>
          <a:p>
            <a:pPr lvl="0"/>
            <a:endParaRPr lang="en-US" dirty="0"/>
          </a:p>
        </p:txBody>
      </p:sp>
      <p:sp>
        <p:nvSpPr>
          <p:cNvPr id="3" name="Slide Number Placeholder "/>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2647604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5" name="Title "/>
          <p:cNvSpPr>
            <a:spLocks noGrp="1"/>
          </p:cNvSpPr>
          <p:nvPr>
            <p:ph type="title" hasCustomPrompt="1"/>
          </p:nvPr>
        </p:nvSpPr>
        <p:spPr>
          <a:xfrm>
            <a:off x="406400" y="762001"/>
            <a:ext cx="11379200" cy="99060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Section or Topic Heading</a:t>
            </a:r>
          </a:p>
        </p:txBody>
      </p:sp>
      <p:sp>
        <p:nvSpPr>
          <p:cNvPr id="6" name="Content Placeholder 1"/>
          <p:cNvSpPr>
            <a:spLocks noGrp="1"/>
          </p:cNvSpPr>
          <p:nvPr>
            <p:ph sz="quarter" idx="16"/>
          </p:nvPr>
        </p:nvSpPr>
        <p:spPr>
          <a:xfrm>
            <a:off x="406400" y="1752600"/>
            <a:ext cx="5486400" cy="2819400"/>
          </a:xfrm>
          <a:prstGeom prst="rect">
            <a:avLst/>
          </a:prstGeom>
        </p:spPr>
        <p:txBody>
          <a:bodyPr/>
          <a:lstStyle>
            <a:lvl1pPr marL="0" indent="0">
              <a:buNone/>
              <a:defRPr sz="2800" b="0" i="0">
                <a:latin typeface="Calibri" charset="0"/>
                <a:ea typeface="Calibri" charset="0"/>
                <a:cs typeface="Calibri" charset="0"/>
              </a:defRPr>
            </a:lvl1pPr>
          </a:lstStyle>
          <a:p>
            <a:pPr lvl="0"/>
            <a:endParaRPr lang="en-US" dirty="0"/>
          </a:p>
        </p:txBody>
      </p:sp>
      <p:sp>
        <p:nvSpPr>
          <p:cNvPr id="7" name="Content Placeholder 2"/>
          <p:cNvSpPr>
            <a:spLocks noGrp="1"/>
          </p:cNvSpPr>
          <p:nvPr>
            <p:ph sz="quarter" idx="17"/>
          </p:nvPr>
        </p:nvSpPr>
        <p:spPr>
          <a:xfrm>
            <a:off x="6299200" y="1752600"/>
            <a:ext cx="5486400" cy="2819400"/>
          </a:xfrm>
          <a:prstGeom prst="rect">
            <a:avLst/>
          </a:prstGeom>
        </p:spPr>
        <p:txBody>
          <a:bodyPr/>
          <a:lstStyle>
            <a:lvl1pPr marL="0" indent="0">
              <a:buNone/>
              <a:defRPr sz="2800" b="0" i="0">
                <a:latin typeface="Calibri" charset="0"/>
                <a:ea typeface="Calibri" charset="0"/>
                <a:cs typeface="Calibri" charset="0"/>
              </a:defRPr>
            </a:lvl1pPr>
          </a:lstStyle>
          <a:p>
            <a:pPr lvl="0"/>
            <a:endParaRPr lang="en-US" dirty="0"/>
          </a:p>
        </p:txBody>
      </p:sp>
      <p:sp>
        <p:nvSpPr>
          <p:cNvPr id="9" name="Content Placeholder 8"/>
          <p:cNvSpPr>
            <a:spLocks noGrp="1"/>
          </p:cNvSpPr>
          <p:nvPr>
            <p:ph sz="quarter" idx="18"/>
          </p:nvPr>
        </p:nvSpPr>
        <p:spPr>
          <a:xfrm>
            <a:off x="3048000" y="4724401"/>
            <a:ext cx="6096000" cy="1489075"/>
          </a:xfrm>
          <a:prstGeom prst="rect">
            <a:avLst/>
          </a:prstGeom>
        </p:spPr>
        <p:txBody>
          <a:bodyPr/>
          <a:lstStyle>
            <a:lvl1pPr marL="0" indent="0">
              <a:buNone/>
              <a:defRPr sz="2800" b="0" i="0">
                <a:latin typeface="Calibri" charset="0"/>
                <a:ea typeface="Calibri"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6132984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Image Slide: Vers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6400" y="5350051"/>
            <a:ext cx="11379200" cy="309975"/>
          </a:xfrm>
          <a:prstGeom prst="rect">
            <a:avLst/>
          </a:prstGeom>
        </p:spPr>
        <p:txBody>
          <a:bodyPr/>
          <a:lstStyle>
            <a:lvl1pPr>
              <a:defRPr sz="2000" b="0" i="0">
                <a:latin typeface="Calibri" charset="0"/>
                <a:ea typeface="Calibri" charset="0"/>
                <a:cs typeface="Calibri" charset="0"/>
              </a:defRPr>
            </a:lvl1pPr>
          </a:lstStyle>
          <a:p>
            <a:pPr lvl="0"/>
            <a:r>
              <a:rPr lang="en-US" sz="2000" dirty="0"/>
              <a:t>Figure Title</a:t>
            </a:r>
          </a:p>
        </p:txBody>
      </p:sp>
      <p:sp>
        <p:nvSpPr>
          <p:cNvPr id="3" name="Content Placeholder 2"/>
          <p:cNvSpPr>
            <a:spLocks noGrp="1"/>
          </p:cNvSpPr>
          <p:nvPr>
            <p:ph idx="1"/>
          </p:nvPr>
        </p:nvSpPr>
        <p:spPr>
          <a:xfrm>
            <a:off x="406400" y="820739"/>
            <a:ext cx="11379200" cy="4452937"/>
          </a:xfrm>
          <a:prstGeom prst="rect">
            <a:avLst/>
          </a:prstGeom>
        </p:spPr>
        <p:txBody>
          <a:bodyPr/>
          <a:lstStyle>
            <a:lvl1pPr marL="0" indent="0">
              <a:buNone/>
              <a:defRPr b="0" i="0">
                <a:latin typeface="Calibri" charset="0"/>
                <a:ea typeface="Calibri" charset="0"/>
                <a:cs typeface="Calibri" charset="0"/>
              </a:defRPr>
            </a:lvl1pPr>
          </a:lstStyle>
          <a:p>
            <a:pPr lvl="0"/>
            <a:endParaRPr lang="en-US" dirty="0"/>
          </a:p>
        </p:txBody>
      </p:sp>
      <p:sp>
        <p:nvSpPr>
          <p:cNvPr id="8" name="Content Placeholder 7"/>
          <p:cNvSpPr>
            <a:spLocks noGrp="1"/>
          </p:cNvSpPr>
          <p:nvPr>
            <p:ph sz="quarter" idx="13" hasCustomPrompt="1"/>
          </p:nvPr>
        </p:nvSpPr>
        <p:spPr>
          <a:xfrm>
            <a:off x="406400" y="5780676"/>
            <a:ext cx="11379200" cy="467725"/>
          </a:xfrm>
          <a:prstGeom prst="rect">
            <a:avLst/>
          </a:prstGeom>
        </p:spPr>
        <p:txBody>
          <a:bodyPr/>
          <a:lstStyle>
            <a:lvl1pPr marL="0" indent="0">
              <a:buNone/>
              <a:defRPr sz="2000" b="0" i="0">
                <a:latin typeface="Calibri" charset="0"/>
                <a:ea typeface="Calibri" charset="0"/>
                <a:cs typeface="Calibri" charset="0"/>
              </a:defRPr>
            </a:lvl1pPr>
          </a:lstStyle>
          <a:p>
            <a:pPr lvl="0"/>
            <a:r>
              <a:rPr lang="en-US" sz="2000" dirty="0"/>
              <a:t>Figure 4.5 Figure title placeholder</a:t>
            </a:r>
          </a:p>
        </p:txBody>
      </p:sp>
      <p:sp>
        <p:nvSpPr>
          <p:cNvPr id="6" name="Slide Number Placeholder 5"/>
          <p:cNvSpPr>
            <a:spLocks noGrp="1"/>
          </p:cNvSpPr>
          <p:nvPr>
            <p:ph type="sldNum" sz="quarter" idx="12"/>
          </p:nvPr>
        </p:nvSpPr>
        <p:spPr>
          <a:xfrm>
            <a:off x="8610600" y="6356351"/>
            <a:ext cx="3175000" cy="365125"/>
          </a:xfrm>
        </p:spPr>
        <p:txBody>
          <a:bodyPr/>
          <a:lstStyle>
            <a:lvl1pPr>
              <a:defRPr b="0" i="0">
                <a:latin typeface="Calibri" charset="0"/>
                <a:ea typeface="Calibri" charset="0"/>
                <a:cs typeface="Calibri" charset="0"/>
              </a:defRPr>
            </a:lvl1pPr>
          </a:lstStyle>
          <a:p>
            <a:r>
              <a:rPr lang="en-US" dirty="0"/>
              <a:t>3-</a:t>
            </a:r>
            <a:fld id="{42181430-7FCB-BA4C-90CE-EB7ACCC9EC50}" type="slidenum">
              <a:rPr lang="en-US" smtClean="0"/>
              <a:pPr/>
              <a:t>‹#›</a:t>
            </a:fld>
            <a:endParaRPr lang="en-US" dirty="0"/>
          </a:p>
        </p:txBody>
      </p:sp>
      <p:sp>
        <p:nvSpPr>
          <p:cNvPr id="5" name="Footer Placeholder 4"/>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2667376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Image Slide: Version B">
    <p:spTree>
      <p:nvGrpSpPr>
        <p:cNvPr id="1" name=""/>
        <p:cNvGrpSpPr/>
        <p:nvPr/>
      </p:nvGrpSpPr>
      <p:grpSpPr>
        <a:xfrm>
          <a:off x="0" y="0"/>
          <a:ext cx="0" cy="0"/>
          <a:chOff x="0" y="0"/>
          <a:chExt cx="0" cy="0"/>
        </a:xfrm>
      </p:grpSpPr>
      <p:sp>
        <p:nvSpPr>
          <p:cNvPr id="4" name="Title 3"/>
          <p:cNvSpPr>
            <a:spLocks noGrp="1"/>
          </p:cNvSpPr>
          <p:nvPr>
            <p:ph type="title" hasCustomPrompt="1"/>
          </p:nvPr>
        </p:nvSpPr>
        <p:spPr>
          <a:xfrm>
            <a:off x="406400" y="5920581"/>
            <a:ext cx="11379200" cy="435770"/>
          </a:xfrm>
          <a:prstGeom prst="rect">
            <a:avLst/>
          </a:prstGeom>
        </p:spPr>
        <p:txBody>
          <a:bodyPr/>
          <a:lstStyle>
            <a:lvl1pPr algn="ctr">
              <a:defRPr b="0" i="0">
                <a:latin typeface="Calibri" charset="0"/>
                <a:ea typeface="Calibri" charset="0"/>
                <a:cs typeface="Calibri" charset="0"/>
              </a:defRPr>
            </a:lvl1pPr>
          </a:lstStyle>
          <a:p>
            <a:r>
              <a:rPr lang="en-US" dirty="0"/>
              <a:t>Image Title</a:t>
            </a:r>
          </a:p>
        </p:txBody>
      </p:sp>
      <p:sp>
        <p:nvSpPr>
          <p:cNvPr id="3" name="Content Placeholder 2"/>
          <p:cNvSpPr>
            <a:spLocks noGrp="1"/>
          </p:cNvSpPr>
          <p:nvPr>
            <p:ph idx="1"/>
          </p:nvPr>
        </p:nvSpPr>
        <p:spPr>
          <a:xfrm>
            <a:off x="406400" y="820738"/>
            <a:ext cx="11379200" cy="4970462"/>
          </a:xfrm>
          <a:prstGeom prst="rect">
            <a:avLst/>
          </a:prstGeom>
        </p:spPr>
        <p:txBody>
          <a:bodyPr/>
          <a:lstStyle>
            <a:lvl1pPr marL="0" indent="0">
              <a:buNone/>
              <a:defRPr b="0" i="0">
                <a:latin typeface="Calibri" charset="0"/>
                <a:ea typeface="Calibri" charset="0"/>
                <a:cs typeface="Calibri" charset="0"/>
              </a:defRPr>
            </a:lvl1pPr>
          </a:lstStyle>
          <a:p>
            <a:pPr lvl="0"/>
            <a:endParaRPr lang="en-US" dirty="0"/>
          </a:p>
        </p:txBody>
      </p:sp>
      <p:sp>
        <p:nvSpPr>
          <p:cNvPr id="6" name="Slide Number Placeholder 5"/>
          <p:cNvSpPr>
            <a:spLocks noGrp="1"/>
          </p:cNvSpPr>
          <p:nvPr>
            <p:ph type="sldNum" sz="quarter" idx="12"/>
          </p:nvPr>
        </p:nvSpPr>
        <p:spPr>
          <a:xfrm>
            <a:off x="8610600" y="6356351"/>
            <a:ext cx="3175000" cy="365125"/>
          </a:xfrm>
        </p:spPr>
        <p:txBody>
          <a:bodyPr/>
          <a:lstStyle>
            <a:lvl1pPr>
              <a:defRPr b="0" i="0">
                <a:latin typeface="Calibri" charset="0"/>
                <a:ea typeface="Calibri" charset="0"/>
                <a:cs typeface="Calibri" charset="0"/>
              </a:defRPr>
            </a:lvl1pPr>
          </a:lstStyle>
          <a:p>
            <a:r>
              <a:rPr lang="en-US" dirty="0"/>
              <a:t>3-</a:t>
            </a:r>
            <a:fld id="{42181430-7FCB-BA4C-90CE-EB7ACCC9EC50}" type="slidenum">
              <a:rPr lang="en-US" smtClean="0"/>
              <a:pPr/>
              <a:t>‹#›</a:t>
            </a:fld>
            <a:endParaRPr lang="en-US" dirty="0"/>
          </a:p>
        </p:txBody>
      </p:sp>
      <p:sp>
        <p:nvSpPr>
          <p:cNvPr id="5" name="Footer Placeholder 4"/>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839150344"/>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3385340"/>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20820806"/>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hapter Outline: Version 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93699" y="777241"/>
            <a:ext cx="11391901"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13" name="COBBL"/>
          <p:cNvSpPr>
            <a:spLocks noGrp="1"/>
          </p:cNvSpPr>
          <p:nvPr>
            <p:ph sz="quarter" idx="10" hasCustomPrompt="1"/>
          </p:nvPr>
        </p:nvSpPr>
        <p:spPr>
          <a:xfrm>
            <a:off x="406400" y="1752600"/>
            <a:ext cx="11379200" cy="4495800"/>
          </a:xfrm>
          <a:prstGeom prst="rect">
            <a:avLst/>
          </a:prstGeom>
        </p:spPr>
        <p:txBody>
          <a:bodyPr>
            <a:noAutofit/>
          </a:bodyPr>
          <a:lstStyle>
            <a:lvl1pPr marL="295275" indent="-295275">
              <a:buClr>
                <a:schemeClr val="accent2"/>
              </a:buClr>
              <a:tabLst/>
              <a:defRPr sz="2800" b="0" i="0" baseline="0">
                <a:latin typeface="Calibri" charset="0"/>
                <a:ea typeface="Calibri"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This Is a Sample Outline for One-Column</a:t>
            </a:r>
          </a:p>
          <a:p>
            <a:pPr lvl="0"/>
            <a:r>
              <a:rPr lang="en-US" dirty="0"/>
              <a:t>It Is One-Column Only</a:t>
            </a:r>
          </a:p>
          <a:p>
            <a:pPr lvl="0"/>
            <a:r>
              <a:rPr lang="en-US" dirty="0"/>
              <a:t>This Outline Has H1 Headings Only</a:t>
            </a:r>
          </a:p>
          <a:p>
            <a:pPr lvl="0"/>
            <a:r>
              <a:rPr lang="en-US" dirty="0"/>
              <a:t>The Headings Are in Title Case, Matching the </a:t>
            </a:r>
            <a:r>
              <a:rPr lang="en-US" dirty="0" err="1"/>
              <a:t>eText</a:t>
            </a:r>
            <a:r>
              <a:rPr lang="en-US" dirty="0"/>
              <a:t>; This Can Vary by Title</a:t>
            </a:r>
          </a:p>
          <a:p>
            <a:pPr lvl="0"/>
            <a:r>
              <a:rPr lang="en-US" dirty="0"/>
              <a:t>This List Is Bulleted</a:t>
            </a:r>
          </a:p>
          <a:p>
            <a:pPr lvl="0"/>
            <a:r>
              <a:rPr lang="en-US" dirty="0"/>
              <a:t>The Outline Slide Has a Footer</a:t>
            </a:r>
          </a:p>
          <a:p>
            <a:pPr lvl="0"/>
            <a:r>
              <a:rPr lang="en-US" dirty="0"/>
              <a:t>Outline Items Usually Have No Ending Punctuation</a:t>
            </a:r>
          </a:p>
        </p:txBody>
      </p:sp>
      <p:sp>
        <p:nvSpPr>
          <p:cNvPr id="4" name="Slide Number Placeholder 3"/>
          <p:cNvSpPr>
            <a:spLocks noGrp="1"/>
          </p:cNvSpPr>
          <p:nvPr>
            <p:ph type="sldNum" sz="quarter" idx="12"/>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3" name="Footer Placeholder 2"/>
          <p:cNvSpPr>
            <a:spLocks noGrp="1"/>
          </p:cNvSpPr>
          <p:nvPr>
            <p:ph type="ftr" sz="quarter" idx="11"/>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8669360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smtClean="0"/>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smtClean="0"/>
              <a:t>‹#›</a:t>
            </a:fld>
            <a:endParaRPr lang="en-US" dirty="0"/>
          </a:p>
        </p:txBody>
      </p:sp>
    </p:spTree>
    <p:extLst>
      <p:ext uri="{BB962C8B-B14F-4D97-AF65-F5344CB8AC3E}">
        <p14:creationId xmlns:p14="http://schemas.microsoft.com/office/powerpoint/2010/main" val="361677209"/>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087179699"/>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514679336"/>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908569580"/>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7" name="Date Placeholder 4"/>
          <p:cNvSpPr>
            <a:spLocks noGrp="1"/>
          </p:cNvSpPr>
          <p:nvPr>
            <p:ph type="dt" sz="half" idx="10"/>
          </p:nvPr>
        </p:nvSpPr>
        <p:spPr/>
        <p:txBody>
          <a:bodyPr/>
          <a:lstStyle/>
          <a:p>
            <a:fld id="{42A54C80-263E-416B-A8E0-580EDEADCBDC}" type="datetimeFigureOut">
              <a:rPr lang="en-US" smtClean="0"/>
              <a:t>9/23/2025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519954A3-9DFD-4C44-94BA-B95130A3BA1C}" type="slidenum">
              <a:rPr lang="en-US" smtClean="0"/>
              <a:t>‹#›</a:t>
            </a:fld>
            <a:endParaRPr lang="en-US" dirty="0"/>
          </a:p>
        </p:txBody>
      </p:sp>
    </p:spTree>
    <p:extLst>
      <p:ext uri="{BB962C8B-B14F-4D97-AF65-F5344CB8AC3E}">
        <p14:creationId xmlns:p14="http://schemas.microsoft.com/office/powerpoint/2010/main" val="1656728309"/>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24487379"/>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983149902"/>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041666384"/>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385828"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4" name="Date Placeholder 3"/>
          <p:cNvSpPr>
            <a:spLocks noGrp="1"/>
          </p:cNvSpPr>
          <p:nvPr>
            <p:ph type="dt" sz="half" idx="10"/>
          </p:nvPr>
        </p:nvSpPr>
        <p:spPr/>
        <p:txBody>
          <a:bodyPr/>
          <a:lstStyle/>
          <a:p>
            <a:fld id="{4AAD347D-5ACD-4C99-B74B-A9C85AD731AF}" type="datetimeFigureOut">
              <a:rPr lang="en-US" smtClean="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
        <p:nvSpPr>
          <p:cNvPr id="11" name="TextBox 10"/>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2148005943"/>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59"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4052742063"/>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hapter Outline: Version B">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6" name="COBBL 2-col"/>
          <p:cNvSpPr>
            <a:spLocks noGrp="1"/>
          </p:cNvSpPr>
          <p:nvPr>
            <p:ph sz="quarter" idx="12" hasCustomPrompt="1"/>
          </p:nvPr>
        </p:nvSpPr>
        <p:spPr>
          <a:xfrm>
            <a:off x="406400" y="1752600"/>
            <a:ext cx="11379200" cy="4603750"/>
          </a:xfrm>
          <a:prstGeom prst="rect">
            <a:avLst/>
          </a:prstGeom>
        </p:spPr>
        <p:txBody>
          <a:bodyPr numCol="2" spcCol="548640">
            <a:noAutofit/>
          </a:bodyPr>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a:buChar char="•"/>
              <a:tabLst/>
              <a:defRPr sz="2800" b="0" i="0" baseline="0">
                <a:latin typeface="Calibri" charset="0"/>
                <a:ea typeface="Calibri"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This Is a Sample Outline For Two-Column</a:t>
            </a:r>
          </a:p>
          <a:p>
            <a:pPr lvl="0"/>
            <a:r>
              <a:rPr lang="en-US" dirty="0"/>
              <a:t>This Outline Has No Sub-lists</a:t>
            </a:r>
          </a:p>
          <a:p>
            <a:pPr lvl="0"/>
            <a:r>
              <a:rPr lang="en-US" dirty="0"/>
              <a:t>This List Is Bulleted</a:t>
            </a:r>
          </a:p>
          <a:p>
            <a:pPr lvl="0"/>
            <a:r>
              <a:rPr lang="en-US" dirty="0"/>
              <a:t>The Outline Slide Has A Footer</a:t>
            </a:r>
          </a:p>
          <a:p>
            <a:pPr lvl="0"/>
            <a:r>
              <a:rPr lang="en-US" dirty="0"/>
              <a:t>Outline Items Usually Have No Ending Punctuation</a:t>
            </a:r>
          </a:p>
          <a:p>
            <a:pPr lvl="0"/>
            <a:r>
              <a:rPr lang="en-US" dirty="0"/>
              <a:t>This is Another Heading</a:t>
            </a:r>
          </a:p>
          <a:p>
            <a:pPr lvl="0"/>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marL="292608" marR="0" lvl="0" indent="-292608" algn="l" defTabSz="914400" rtl="0" eaLnBrk="1" fontAlgn="auto" latinLnBrk="0" hangingPunct="1">
              <a:lnSpc>
                <a:spcPct val="90000"/>
              </a:lnSpc>
              <a:spcBef>
                <a:spcPts val="1000"/>
              </a:spcBef>
              <a:spcAft>
                <a:spcPts val="0"/>
              </a:spcAft>
              <a:buClr>
                <a:schemeClr val="accent2"/>
              </a:buClr>
              <a:buSzTx/>
              <a:buFont typeface="Arial"/>
              <a:buChar char="•"/>
              <a:tabLst/>
              <a:defRPr/>
            </a:pPr>
            <a:r>
              <a:rPr lang="en-US" dirty="0"/>
              <a:t>This is Another Heading</a:t>
            </a:r>
          </a:p>
          <a:p>
            <a:pPr lvl="0"/>
            <a:endParaRPr lang="en-US" dirty="0"/>
          </a:p>
        </p:txBody>
      </p:sp>
      <p:sp>
        <p:nvSpPr>
          <p:cNvPr id="7" name="Slide Number Placeholder 6"/>
          <p:cNvSpPr>
            <a:spLocks noGrp="1"/>
          </p:cNvSpPr>
          <p:nvPr>
            <p:ph type="sldNum" sz="quarter" idx="14"/>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2" name="Footer Placeholder 1"/>
          <p:cNvSpPr>
            <a:spLocks noGrp="1"/>
          </p:cNvSpPr>
          <p:nvPr>
            <p:ph type="ftr" sz="quarter" idx="13"/>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9936007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78916943"/>
      </p:ext>
    </p:extLst>
  </p:cSld>
  <p:clrMapOvr>
    <a:masterClrMapping/>
  </p:clrMapOvr>
  <p:hf hd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119488551"/>
      </p:ext>
    </p:extLst>
  </p:cSld>
  <p:clrMapOvr>
    <a:masterClrMapping/>
  </p:clrMapOvr>
  <p:hf hd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smtClean="0"/>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smtClean="0"/>
              <a:t>‹#›</a:t>
            </a:fld>
            <a:endParaRPr lang="en-US" dirty="0"/>
          </a:p>
        </p:txBody>
      </p:sp>
    </p:spTree>
    <p:extLst>
      <p:ext uri="{BB962C8B-B14F-4D97-AF65-F5344CB8AC3E}">
        <p14:creationId xmlns:p14="http://schemas.microsoft.com/office/powerpoint/2010/main" val="1181886353"/>
      </p:ext>
    </p:extLst>
  </p:cSld>
  <p:clrMapOvr>
    <a:masterClrMapping/>
  </p:clrMapOvr>
  <p:hf hdr="0" dt="0"/>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smtClean="0"/>
              <a:pPr/>
              <a:t>9/23/2025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3702567715"/>
      </p:ext>
    </p:extLst>
  </p:cSld>
  <p:clrMapOvr>
    <a:masterClrMapping/>
  </p:clrMapOvr>
  <p:hf hdr="0" dt="0"/>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Opener: Version A">
    <p:spTree>
      <p:nvGrpSpPr>
        <p:cNvPr id="1" name=""/>
        <p:cNvGrpSpPr/>
        <p:nvPr/>
      </p:nvGrpSpPr>
      <p:grpSpPr>
        <a:xfrm>
          <a:off x="0" y="0"/>
          <a:ext cx="0" cy="0"/>
          <a:chOff x="0" y="0"/>
          <a:chExt cx="0" cy="0"/>
        </a:xfrm>
      </p:grpSpPr>
      <p:sp>
        <p:nvSpPr>
          <p:cNvPr id="8" name="Title "/>
          <p:cNvSpPr>
            <a:spLocks noGrp="1"/>
          </p:cNvSpPr>
          <p:nvPr>
            <p:ph type="title" hasCustomPrompt="1"/>
          </p:nvPr>
        </p:nvSpPr>
        <p:spPr>
          <a:xfrm>
            <a:off x="203200" y="365126"/>
            <a:ext cx="11785600" cy="1387475"/>
          </a:xfrm>
          <a:prstGeom prst="rect">
            <a:avLst/>
          </a:prstGeom>
        </p:spPr>
        <p:txBody>
          <a:bodyPr anchor="b"/>
          <a:lstStyle>
            <a:lvl1pPr>
              <a:defRPr sz="6200" b="0" i="0" baseline="0">
                <a:latin typeface="Calibri Light" charset="0"/>
                <a:ea typeface="Calibri Light" charset="0"/>
                <a:cs typeface="Calibri Light" charset="0"/>
              </a:defRPr>
            </a:lvl1pPr>
          </a:lstStyle>
          <a:p>
            <a:r>
              <a:rPr lang="en-US" dirty="0"/>
              <a:t>Book Title</a:t>
            </a:r>
          </a:p>
        </p:txBody>
      </p:sp>
      <p:sp>
        <p:nvSpPr>
          <p:cNvPr id="25" name="Edition"/>
          <p:cNvSpPr>
            <a:spLocks noGrp="1"/>
          </p:cNvSpPr>
          <p:nvPr>
            <p:ph sz="quarter" idx="17" hasCustomPrompt="1"/>
          </p:nvPr>
        </p:nvSpPr>
        <p:spPr>
          <a:xfrm>
            <a:off x="203200" y="1752600"/>
            <a:ext cx="11785600" cy="609600"/>
          </a:xfrm>
          <a:prstGeom prst="rect">
            <a:avLst/>
          </a:prstGeom>
        </p:spPr>
        <p:txBody>
          <a:bodyPr/>
          <a:lstStyle>
            <a:lvl1pPr marL="0" indent="0" algn="ctr">
              <a:buNone/>
              <a:defRPr sz="2900" b="1" i="0" baseline="0">
                <a:latin typeface="Calibri" charset="0"/>
                <a:ea typeface="Calibri" charset="0"/>
                <a:cs typeface="Calibri" charset="0"/>
              </a:defRPr>
            </a:lvl1pPr>
          </a:lstStyle>
          <a:p>
            <a:pPr lvl="0"/>
            <a:r>
              <a:rPr lang="en-US" dirty="0"/>
              <a:t>Edition</a:t>
            </a:r>
          </a:p>
        </p:txBody>
      </p:sp>
      <p:sp>
        <p:nvSpPr>
          <p:cNvPr id="27" name="Author"/>
          <p:cNvSpPr>
            <a:spLocks noGrp="1"/>
          </p:cNvSpPr>
          <p:nvPr>
            <p:ph sz="quarter" idx="18" hasCustomPrompt="1"/>
          </p:nvPr>
        </p:nvSpPr>
        <p:spPr>
          <a:xfrm>
            <a:off x="203200" y="2362200"/>
            <a:ext cx="11785600" cy="685800"/>
          </a:xfrm>
          <a:prstGeom prst="rect">
            <a:avLst/>
          </a:prstGeom>
        </p:spPr>
        <p:txBody>
          <a:bodyPr/>
          <a:lstStyle>
            <a:lvl1pPr marL="0" indent="0" algn="ctr">
              <a:buNone/>
              <a:defRPr b="0" i="0" baseline="0">
                <a:solidFill>
                  <a:schemeClr val="accent2"/>
                </a:solidFill>
                <a:latin typeface="Calibri" charset="0"/>
                <a:ea typeface="Calibri" charset="0"/>
                <a:cs typeface="Calibri" charset="0"/>
              </a:defRPr>
            </a:lvl1pPr>
          </a:lstStyle>
          <a:p>
            <a:pPr lvl="0"/>
            <a:r>
              <a:rPr lang="en-US" dirty="0"/>
              <a:t>Authors</a:t>
            </a:r>
          </a:p>
        </p:txBody>
      </p:sp>
      <p:sp>
        <p:nvSpPr>
          <p:cNvPr id="29" name="CN"/>
          <p:cNvSpPr>
            <a:spLocks noGrp="1"/>
          </p:cNvSpPr>
          <p:nvPr>
            <p:ph sz="quarter" idx="19" hasCustomPrompt="1"/>
          </p:nvPr>
        </p:nvSpPr>
        <p:spPr>
          <a:xfrm>
            <a:off x="203200" y="3733800"/>
            <a:ext cx="11785600" cy="533400"/>
          </a:xfrm>
          <a:prstGeom prst="rect">
            <a:avLst/>
          </a:prstGeom>
        </p:spPr>
        <p:txBody>
          <a:bodyPr/>
          <a:lstStyle>
            <a:lvl1pPr marL="0" indent="0" algn="ctr">
              <a:buNone/>
              <a:defRPr sz="4000" b="1" i="0" baseline="0">
                <a:solidFill>
                  <a:schemeClr val="accent1"/>
                </a:solidFill>
                <a:latin typeface="Calibri" charset="0"/>
                <a:ea typeface="Calibri" charset="0"/>
                <a:cs typeface="Calibri" charset="0"/>
              </a:defRPr>
            </a:lvl1pPr>
          </a:lstStyle>
          <a:p>
            <a:pPr lvl="0"/>
            <a:r>
              <a:rPr lang="en-US" dirty="0"/>
              <a:t>Chapter #</a:t>
            </a:r>
          </a:p>
        </p:txBody>
      </p:sp>
      <p:sp>
        <p:nvSpPr>
          <p:cNvPr id="31" name="CT"/>
          <p:cNvSpPr>
            <a:spLocks noGrp="1"/>
          </p:cNvSpPr>
          <p:nvPr>
            <p:ph sz="quarter" idx="20" hasCustomPrompt="1"/>
          </p:nvPr>
        </p:nvSpPr>
        <p:spPr>
          <a:xfrm>
            <a:off x="203200" y="4267200"/>
            <a:ext cx="11785600" cy="2438400"/>
          </a:xfrm>
          <a:prstGeom prst="rect">
            <a:avLst/>
          </a:prstGeom>
        </p:spPr>
        <p:txBody>
          <a:bodyPr anchor="ctr"/>
          <a:lstStyle>
            <a:lvl1pPr marL="0" indent="0" algn="ctr">
              <a:buNone/>
              <a:defRPr sz="3800" b="0" i="0">
                <a:latin typeface="Calibri" charset="0"/>
                <a:ea typeface="Calibri" charset="0"/>
                <a:cs typeface="Calibri"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dirty="0"/>
              <a:t>Click to Edit Chapter Title</a:t>
            </a:r>
          </a:p>
        </p:txBody>
      </p:sp>
      <p:pic>
        <p:nvPicPr>
          <p:cNvPr id="7" name="Logo" descr="Wiley logo">
            <a:extLst>
              <a:ext uri="{FF2B5EF4-FFF2-40B4-BE49-F238E27FC236}">
                <a16:creationId xmlns:a16="http://schemas.microsoft.com/office/drawing/2014/main" id="{91BEB00B-6B89-445E-AC62-F0D6809287E5}"/>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292048646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Single Column">
    <p:spTree>
      <p:nvGrpSpPr>
        <p:cNvPr id="1" name=""/>
        <p:cNvGrpSpPr/>
        <p:nvPr/>
      </p:nvGrpSpPr>
      <p:grpSpPr>
        <a:xfrm>
          <a:off x="0" y="0"/>
          <a:ext cx="0" cy="0"/>
          <a:chOff x="0" y="0"/>
          <a:chExt cx="0" cy="0"/>
        </a:xfrm>
      </p:grpSpPr>
      <p:sp>
        <p:nvSpPr>
          <p:cNvPr id="6" name="Title 1"/>
          <p:cNvSpPr>
            <a:spLocks noGrp="1"/>
          </p:cNvSpPr>
          <p:nvPr>
            <p:ph type="title"/>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endParaRPr lang="en-US" dirty="0"/>
          </a:p>
        </p:txBody>
      </p:sp>
      <p:sp>
        <p:nvSpPr>
          <p:cNvPr id="8" name="COBBL"/>
          <p:cNvSpPr>
            <a:spLocks noGrp="1"/>
          </p:cNvSpPr>
          <p:nvPr>
            <p:ph sz="quarter" idx="12"/>
          </p:nvPr>
        </p:nvSpPr>
        <p:spPr>
          <a:xfrm>
            <a:off x="406400" y="1752600"/>
            <a:ext cx="11379200" cy="4495800"/>
          </a:xfrm>
          <a:prstGeom prst="rect">
            <a:avLst/>
          </a:prstGeom>
        </p:spPr>
        <p:txBody>
          <a:bodyPr>
            <a:noAutofit/>
          </a:bodyPr>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a:buChar char="•"/>
              <a:tabLst/>
              <a:defRPr sz="2800" b="0" i="0" baseline="0">
                <a:latin typeface="Calibri" charset="0"/>
                <a:ea typeface="Calibri" charset="0"/>
                <a:cs typeface="Calibri" charset="0"/>
              </a:defRPr>
            </a:lvl1pPr>
            <a:lvl2pPr marL="621792" marR="0" indent="-320040" algn="l" defTabSz="914400" rtl="0" eaLnBrk="1" fontAlgn="auto" latinLnBrk="0" hangingPunct="1">
              <a:lnSpc>
                <a:spcPct val="90000"/>
              </a:lnSpc>
              <a:spcBef>
                <a:spcPts val="500"/>
              </a:spcBef>
              <a:spcAft>
                <a:spcPts val="0"/>
              </a:spcAft>
              <a:buClr>
                <a:schemeClr val="accent2"/>
              </a:buClr>
              <a:buSzPct val="80000"/>
              <a:buFont typeface="Courier New" charset="0"/>
              <a:buChar char="o"/>
              <a:tabLst/>
              <a:defRPr sz="2400" b="0" i="0" baseline="0">
                <a:latin typeface="Calibri" charset="0"/>
                <a:ea typeface="Calibri" charset="0"/>
                <a:cs typeface="Calibri" charset="0"/>
              </a:defRPr>
            </a:lvl2pPr>
            <a:lvl3pPr>
              <a:defRPr sz="20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endParaRPr lang="en-US" dirty="0"/>
          </a:p>
        </p:txBody>
      </p:sp>
      <p:sp>
        <p:nvSpPr>
          <p:cNvPr id="4" name="Slide Number Placeholder 3"/>
          <p:cNvSpPr>
            <a:spLocks noGrp="1"/>
          </p:cNvSpPr>
          <p:nvPr>
            <p:ph type="sldNum" sz="quarter" idx="11"/>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3" name="Footer Placeholder 2"/>
          <p:cNvSpPr>
            <a:spLocks noGrp="1"/>
          </p:cNvSpPr>
          <p:nvPr>
            <p:ph type="ftr" sz="quarter" idx="10"/>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pic>
        <p:nvPicPr>
          <p:cNvPr id="7" name="Logo" descr="Wiley logo">
            <a:extLst>
              <a:ext uri="{FF2B5EF4-FFF2-40B4-BE49-F238E27FC236}">
                <a16:creationId xmlns:a16="http://schemas.microsoft.com/office/drawing/2014/main" id="{027C72A6-046E-4F16-8B75-39BA4A62BEC2}"/>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4167457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endParaRPr lang="en-US" dirty="0"/>
          </a:p>
        </p:txBody>
      </p:sp>
      <p:sp>
        <p:nvSpPr>
          <p:cNvPr id="6" name="COBNL1"/>
          <p:cNvSpPr>
            <a:spLocks noGrp="1"/>
          </p:cNvSpPr>
          <p:nvPr>
            <p:ph sz="quarter" idx="14" hasCustomPrompt="1"/>
          </p:nvPr>
        </p:nvSpPr>
        <p:spPr>
          <a:xfrm>
            <a:off x="406400" y="1752600"/>
            <a:ext cx="5384800" cy="4419600"/>
          </a:xfrm>
          <a:prstGeom prst="rect">
            <a:avLst/>
          </a:prstGeom>
        </p:spPr>
        <p:txBody>
          <a:bodyPr numCol="1" spcCol="548640">
            <a:no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vl2pPr marL="621792" indent="-320040">
              <a:buClr>
                <a:srgbClr val="C00000"/>
              </a:buClr>
              <a:buFont typeface="Courier New" panose="02070309020205020404" pitchFamily="49" charset="0"/>
              <a:buChar char="o"/>
              <a:defRPr sz="2600"/>
            </a:lvl2pPr>
          </a:lstStyle>
          <a:p>
            <a:pPr lvl="0"/>
            <a:r>
              <a:rPr lang="en-US" dirty="0"/>
              <a:t> </a:t>
            </a:r>
          </a:p>
          <a:p>
            <a:pPr lvl="1"/>
            <a:r>
              <a:rPr lang="en-US" dirty="0"/>
              <a:t> </a:t>
            </a:r>
          </a:p>
        </p:txBody>
      </p:sp>
      <p:sp>
        <p:nvSpPr>
          <p:cNvPr id="7" name="COBNL2"/>
          <p:cNvSpPr>
            <a:spLocks noGrp="1"/>
          </p:cNvSpPr>
          <p:nvPr>
            <p:ph sz="quarter" idx="15" hasCustomPrompt="1"/>
          </p:nvPr>
        </p:nvSpPr>
        <p:spPr>
          <a:xfrm>
            <a:off x="6356349" y="1752600"/>
            <a:ext cx="5384800" cy="4419600"/>
          </a:xfrm>
          <a:prstGeom prst="rect">
            <a:avLst/>
          </a:prstGeom>
        </p:spPr>
        <p:txBody>
          <a:bodyPr numCol="1" spcCol="548640">
            <a:no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vl2pPr marL="621792" indent="-320040">
              <a:buClr>
                <a:srgbClr val="C00000"/>
              </a:buClr>
              <a:buFont typeface="Courier New" panose="02070309020205020404" pitchFamily="49" charset="0"/>
              <a:buChar char="o"/>
              <a:defRPr sz="2600"/>
            </a:lvl2pPr>
          </a:lstStyle>
          <a:p>
            <a:pPr lvl="0"/>
            <a:r>
              <a:rPr lang="en-US" dirty="0"/>
              <a:t> </a:t>
            </a:r>
          </a:p>
          <a:p>
            <a:pPr lvl="1"/>
            <a:r>
              <a:rPr lang="en-US" sz="2600" dirty="0"/>
              <a:t> </a:t>
            </a:r>
            <a:endParaRPr lang="en-US" dirty="0"/>
          </a:p>
        </p:txBody>
      </p:sp>
      <p:sp>
        <p:nvSpPr>
          <p:cNvPr id="3" name="Slide Number Placeholder 2"/>
          <p:cNvSpPr>
            <a:spLocks noGrp="1"/>
          </p:cNvSpPr>
          <p:nvPr>
            <p:ph type="sldNum" sz="quarter" idx="10"/>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pic>
        <p:nvPicPr>
          <p:cNvPr id="9" name="Logo" descr="Wiley logo">
            <a:extLst>
              <a:ext uri="{FF2B5EF4-FFF2-40B4-BE49-F238E27FC236}">
                <a16:creationId xmlns:a16="http://schemas.microsoft.com/office/drawing/2014/main" id="{A57F4ED6-7E2A-4EE2-A1B0-39313A5E24FD}"/>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1097815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Two Columns">
    <p:spTree>
      <p:nvGrpSpPr>
        <p:cNvPr id="1" name=""/>
        <p:cNvGrpSpPr/>
        <p:nvPr/>
      </p:nvGrpSpPr>
      <p:grpSpPr>
        <a:xfrm>
          <a:off x="0" y="0"/>
          <a:ext cx="0" cy="0"/>
          <a:chOff x="0" y="0"/>
          <a:chExt cx="0" cy="0"/>
        </a:xfrm>
      </p:grpSpPr>
      <p:sp>
        <p:nvSpPr>
          <p:cNvPr id="8" name="Title 1"/>
          <p:cNvSpPr>
            <a:spLocks noGrp="1"/>
          </p:cNvSpPr>
          <p:nvPr>
            <p:ph type="title"/>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endParaRPr lang="en-US" dirty="0"/>
          </a:p>
        </p:txBody>
      </p:sp>
      <p:sp>
        <p:nvSpPr>
          <p:cNvPr id="6" name="COBNL1"/>
          <p:cNvSpPr>
            <a:spLocks noGrp="1"/>
          </p:cNvSpPr>
          <p:nvPr>
            <p:ph sz="quarter" idx="14"/>
          </p:nvPr>
        </p:nvSpPr>
        <p:spPr>
          <a:xfrm>
            <a:off x="406400" y="1752600"/>
            <a:ext cx="5384800" cy="1371600"/>
          </a:xfrm>
          <a:prstGeom prst="rect">
            <a:avLst/>
          </a:prstGeom>
        </p:spPr>
        <p:txBody>
          <a:bodyPr numCol="1" spcCol="548640">
            <a:noAutofit/>
          </a:bodyPr>
          <a:lstStyle>
            <a:lvl1pPr marL="457200" marR="0" indent="-457200"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stStyle>
          <a:p>
            <a:pPr lvl="0"/>
            <a:endParaRPr lang="en-US" dirty="0"/>
          </a:p>
        </p:txBody>
      </p:sp>
      <p:sp>
        <p:nvSpPr>
          <p:cNvPr id="7" name="COBNL2"/>
          <p:cNvSpPr>
            <a:spLocks noGrp="1"/>
          </p:cNvSpPr>
          <p:nvPr>
            <p:ph sz="quarter" idx="15"/>
          </p:nvPr>
        </p:nvSpPr>
        <p:spPr>
          <a:xfrm>
            <a:off x="6356349" y="1752600"/>
            <a:ext cx="5384800" cy="1371600"/>
          </a:xfrm>
          <a:prstGeom prst="rect">
            <a:avLst/>
          </a:prstGeom>
        </p:spPr>
        <p:txBody>
          <a:bodyPr numCol="1" spcCol="548640">
            <a:noAutofit/>
          </a:bodyPr>
          <a:lstStyle>
            <a:lvl1pPr marL="292608" marR="0" indent="-292608" algn="l" defTabSz="914400" rtl="0" eaLnBrk="1" fontAlgn="auto" latinLnBrk="0" hangingPunct="1">
              <a:lnSpc>
                <a:spcPct val="90000"/>
              </a:lnSpc>
              <a:spcBef>
                <a:spcPts val="1000"/>
              </a:spcBef>
              <a:spcAft>
                <a:spcPts val="0"/>
              </a:spcAft>
              <a:buClr>
                <a:srgbClr val="C00000"/>
              </a:buClr>
              <a:buSzTx/>
              <a:buFont typeface="Arial" panose="020B0604020202020204" pitchFamily="34" charset="0"/>
              <a:buChar char="•"/>
              <a:tabLst/>
              <a:defRPr sz="2800" b="0" i="0" baseline="0">
                <a:latin typeface="Calibri" charset="0"/>
                <a:ea typeface="Calibri" charset="0"/>
                <a:cs typeface="Calibri" charset="0"/>
              </a:defRPr>
            </a:lvl1pPr>
          </a:lstStyle>
          <a:p>
            <a:pPr lvl="0"/>
            <a:endParaRPr lang="en-US" dirty="0"/>
          </a:p>
        </p:txBody>
      </p:sp>
      <p:sp>
        <p:nvSpPr>
          <p:cNvPr id="3" name="Slide Number Placeholder 2"/>
          <p:cNvSpPr>
            <a:spLocks noGrp="1"/>
          </p:cNvSpPr>
          <p:nvPr>
            <p:ph type="sldNum" sz="quarter" idx="10"/>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sp>
        <p:nvSpPr>
          <p:cNvPr id="5" name="Content Placeholder 4">
            <a:extLst>
              <a:ext uri="{FF2B5EF4-FFF2-40B4-BE49-F238E27FC236}">
                <a16:creationId xmlns:a16="http://schemas.microsoft.com/office/drawing/2014/main" id="{F8267582-21F3-4954-84AF-13DDEB7A8F74}"/>
              </a:ext>
            </a:extLst>
          </p:cNvPr>
          <p:cNvSpPr>
            <a:spLocks noGrp="1"/>
          </p:cNvSpPr>
          <p:nvPr>
            <p:ph sz="quarter" idx="16"/>
          </p:nvPr>
        </p:nvSpPr>
        <p:spPr>
          <a:xfrm>
            <a:off x="406400" y="3429000"/>
            <a:ext cx="5384800" cy="1676400"/>
          </a:xfrm>
          <a:prstGeom prst="rect">
            <a:avLst/>
          </a:prstGeom>
        </p:spPr>
        <p:txBody>
          <a:bodyPr>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9">
            <a:extLst>
              <a:ext uri="{FF2B5EF4-FFF2-40B4-BE49-F238E27FC236}">
                <a16:creationId xmlns:a16="http://schemas.microsoft.com/office/drawing/2014/main" id="{92F437F6-3F4A-47B3-95C9-22D0DE01F5B1}"/>
              </a:ext>
            </a:extLst>
          </p:cNvPr>
          <p:cNvSpPr>
            <a:spLocks noGrp="1"/>
          </p:cNvSpPr>
          <p:nvPr>
            <p:ph sz="quarter" idx="17"/>
          </p:nvPr>
        </p:nvSpPr>
        <p:spPr>
          <a:xfrm>
            <a:off x="6356350" y="3429000"/>
            <a:ext cx="5384800" cy="1676400"/>
          </a:xfrm>
          <a:prstGeom prst="rect">
            <a:avLst/>
          </a:prstGeo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Logo" descr="Wiley logo">
            <a:extLst>
              <a:ext uri="{FF2B5EF4-FFF2-40B4-BE49-F238E27FC236}">
                <a16:creationId xmlns:a16="http://schemas.microsoft.com/office/drawing/2014/main" id="{962CEE1E-8BBB-4D85-A3FA-02DEE2DD13BB}"/>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2861122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pter Outline: Version C1 (single#)">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6" name="COBNL"/>
          <p:cNvSpPr>
            <a:spLocks noGrp="1"/>
          </p:cNvSpPr>
          <p:nvPr>
            <p:ph sz="quarter" idx="12" hasCustomPrompt="1"/>
          </p:nvPr>
        </p:nvSpPr>
        <p:spPr>
          <a:xfrm>
            <a:off x="406400" y="1752600"/>
            <a:ext cx="11379200" cy="4495800"/>
          </a:xfrm>
          <a:prstGeom prst="rect">
            <a:avLst/>
          </a:prstGeom>
        </p:spPr>
        <p:txBody>
          <a:bodyPr>
            <a:noAutofit/>
          </a:bodyPr>
          <a:lstStyle>
            <a:lvl1pPr marL="514350" indent="-514350">
              <a:buClr>
                <a:schemeClr val="accent2"/>
              </a:buClr>
              <a:buFont typeface="+mj-lt"/>
              <a:buAutoNum type="arabicPeriod"/>
              <a:defRPr sz="2800" b="0" i="0" baseline="0">
                <a:latin typeface="Calibri" charset="0"/>
                <a:ea typeface="Calibri" charset="0"/>
                <a:cs typeface="Calibri" charset="0"/>
              </a:defRPr>
            </a:lvl1pPr>
            <a:lvl2pPr>
              <a:defRPr sz="2800" b="0" i="0">
                <a:latin typeface="Source Sans Pro" charset="0"/>
                <a:ea typeface="Source Sans Pro" charset="0"/>
                <a:cs typeface="Source Sans Pro" charset="0"/>
              </a:defRPr>
            </a:lvl2pPr>
            <a:lvl3pPr>
              <a:defRPr sz="28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r>
              <a:rPr lang="en-US" dirty="0"/>
              <a:t>This Is a Sample Outline for One-Column</a:t>
            </a:r>
          </a:p>
          <a:p>
            <a:pPr lvl="0"/>
            <a:r>
              <a:rPr lang="en-US" dirty="0"/>
              <a:t>It Is One-Column Only</a:t>
            </a:r>
          </a:p>
          <a:p>
            <a:pPr lvl="0"/>
            <a:r>
              <a:rPr lang="en-US" dirty="0"/>
              <a:t>This Outline Has H1 Headings Only</a:t>
            </a:r>
          </a:p>
          <a:p>
            <a:pPr lvl="0"/>
            <a:r>
              <a:rPr lang="en-US" dirty="0"/>
              <a:t>The Headings Are in Title Case, Matching the </a:t>
            </a:r>
            <a:r>
              <a:rPr lang="en-US" dirty="0" err="1"/>
              <a:t>eText</a:t>
            </a:r>
            <a:r>
              <a:rPr lang="en-US" dirty="0"/>
              <a:t>; This Can Vary by Title</a:t>
            </a:r>
          </a:p>
          <a:p>
            <a:pPr lvl="0"/>
            <a:r>
              <a:rPr lang="en-US" dirty="0"/>
              <a:t>This List Is Numbered</a:t>
            </a:r>
          </a:p>
          <a:p>
            <a:pPr lvl="0"/>
            <a:r>
              <a:rPr lang="en-US" dirty="0"/>
              <a:t>The Outline Slide Has a Footer</a:t>
            </a:r>
          </a:p>
          <a:p>
            <a:pPr lvl="0"/>
            <a:r>
              <a:rPr lang="en-US" dirty="0"/>
              <a:t>Outline Items Usually Have No Ending Punctuation</a:t>
            </a:r>
          </a:p>
        </p:txBody>
      </p:sp>
      <p:sp>
        <p:nvSpPr>
          <p:cNvPr id="7" name="Slide Number Placeholder 6"/>
          <p:cNvSpPr>
            <a:spLocks noGrp="1"/>
          </p:cNvSpPr>
          <p:nvPr>
            <p:ph type="sldNum" sz="quarter" idx="14"/>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2" name="Footer Placeholder 1"/>
          <p:cNvSpPr>
            <a:spLocks noGrp="1"/>
          </p:cNvSpPr>
          <p:nvPr>
            <p:ph type="ftr" sz="quarter" idx="13"/>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7864276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apter Outline: Version C2 (double#)">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10" name="COBNL"/>
          <p:cNvSpPr>
            <a:spLocks noGrp="1"/>
          </p:cNvSpPr>
          <p:nvPr>
            <p:ph sz="quarter" idx="14" hasCustomPrompt="1"/>
          </p:nvPr>
        </p:nvSpPr>
        <p:spPr>
          <a:xfrm>
            <a:off x="406400" y="1752600"/>
            <a:ext cx="11379200" cy="4114800"/>
          </a:xfrm>
          <a:prstGeom prst="rect">
            <a:avLst/>
          </a:prstGeom>
        </p:spPr>
        <p:txBody>
          <a:bodyPr/>
          <a:lstStyle>
            <a:lvl1pPr marL="803275" indent="-803275">
              <a:buNone/>
              <a:tabLst/>
              <a:defRPr sz="2800" b="0" i="0" baseline="0">
                <a:latin typeface="Calibri" charset="0"/>
                <a:ea typeface="Calibri" charset="0"/>
                <a:cs typeface="Calibri" charset="0"/>
              </a:defRPr>
            </a:lvl1pPr>
          </a:lstStyle>
          <a:p>
            <a:pPr lvl="0"/>
            <a:r>
              <a:rPr lang="en-US" dirty="0"/>
              <a:t>1.1	This Is a Sample Outline for One-Column and Double-numbered</a:t>
            </a:r>
          </a:p>
          <a:p>
            <a:pPr lvl="0"/>
            <a:r>
              <a:rPr lang="en-US" dirty="0"/>
              <a:t>1.2	It is One-column Only</a:t>
            </a:r>
          </a:p>
          <a:p>
            <a:pPr lvl="0"/>
            <a:r>
              <a:rPr lang="en-US" dirty="0"/>
              <a:t>1.3	This Outline Has No Sub-lists</a:t>
            </a:r>
          </a:p>
          <a:p>
            <a:pPr lvl="0"/>
            <a:r>
              <a:rPr lang="en-US" dirty="0"/>
              <a:t>1.4	This List Is Double-numbered</a:t>
            </a:r>
          </a:p>
          <a:p>
            <a:pPr lvl="0"/>
            <a:r>
              <a:rPr lang="en-US" dirty="0"/>
              <a:t>1.5	The Outline Slide Has a Footer</a:t>
            </a:r>
          </a:p>
          <a:p>
            <a:pPr lvl="0"/>
            <a:r>
              <a:rPr lang="en-US" dirty="0"/>
              <a:t>10.6	Outline Items Usually Have No Ending Punctuation</a:t>
            </a:r>
          </a:p>
        </p:txBody>
      </p:sp>
      <p:sp>
        <p:nvSpPr>
          <p:cNvPr id="8" name="Slide Number Placeholder 7"/>
          <p:cNvSpPr>
            <a:spLocks noGrp="1"/>
          </p:cNvSpPr>
          <p:nvPr>
            <p:ph type="sldNum" sz="quarter" idx="16"/>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2" name="Footer Placeholder 1"/>
          <p:cNvSpPr>
            <a:spLocks noGrp="1"/>
          </p:cNvSpPr>
          <p:nvPr>
            <p:ph type="ftr" sz="quarter" idx="15"/>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123572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ingle Column">
    <p:spTree>
      <p:nvGrpSpPr>
        <p:cNvPr id="1" name=""/>
        <p:cNvGrpSpPr/>
        <p:nvPr/>
      </p:nvGrpSpPr>
      <p:grpSpPr>
        <a:xfrm>
          <a:off x="0" y="0"/>
          <a:ext cx="0" cy="0"/>
          <a:chOff x="0" y="0"/>
          <a:chExt cx="0" cy="0"/>
        </a:xfrm>
      </p:grpSpPr>
      <p:sp>
        <p:nvSpPr>
          <p:cNvPr id="6" name="Title 1"/>
          <p:cNvSpPr>
            <a:spLocks noGrp="1"/>
          </p:cNvSpPr>
          <p:nvPr>
            <p:ph type="title"/>
          </p:nvPr>
        </p:nvSpPr>
        <p:spPr>
          <a:xfrm>
            <a:off x="406400" y="777241"/>
            <a:ext cx="11379200" cy="975360"/>
          </a:xfrm>
          <a:prstGeom prst="rect">
            <a:avLst/>
          </a:prstGeom>
        </p:spPr>
        <p:txBody>
          <a:bodyPr>
            <a:noAutofit/>
          </a:bodyPr>
          <a:lstStyle>
            <a:lvl1pPr>
              <a:defRPr sz="4000" b="0" i="0">
                <a:solidFill>
                  <a:schemeClr val="accent1"/>
                </a:solidFill>
                <a:latin typeface="Calibri" charset="0"/>
                <a:ea typeface="Calibri" charset="0"/>
                <a:cs typeface="Calibri" charset="0"/>
              </a:defRPr>
            </a:lvl1pPr>
          </a:lstStyle>
          <a:p>
            <a:endParaRPr lang="en-US" dirty="0"/>
          </a:p>
        </p:txBody>
      </p:sp>
      <p:sp>
        <p:nvSpPr>
          <p:cNvPr id="8" name="COBBL"/>
          <p:cNvSpPr>
            <a:spLocks noGrp="1"/>
          </p:cNvSpPr>
          <p:nvPr>
            <p:ph sz="quarter" idx="12"/>
          </p:nvPr>
        </p:nvSpPr>
        <p:spPr>
          <a:xfrm>
            <a:off x="406400" y="1752600"/>
            <a:ext cx="11379200" cy="4495800"/>
          </a:xfrm>
          <a:prstGeom prst="rect">
            <a:avLst/>
          </a:prstGeom>
        </p:spPr>
        <p:txBody>
          <a:bodyPr>
            <a:noAutofit/>
          </a:bodyPr>
          <a:lstStyle>
            <a:lvl1pPr marL="292608" marR="0" indent="-292608" algn="l" defTabSz="914400" rtl="0" eaLnBrk="1" fontAlgn="auto" latinLnBrk="0" hangingPunct="1">
              <a:lnSpc>
                <a:spcPct val="90000"/>
              </a:lnSpc>
              <a:spcBef>
                <a:spcPts val="1000"/>
              </a:spcBef>
              <a:spcAft>
                <a:spcPts val="0"/>
              </a:spcAft>
              <a:buClr>
                <a:schemeClr val="accent2"/>
              </a:buClr>
              <a:buSzTx/>
              <a:buFont typeface="Arial"/>
              <a:buChar char="•"/>
              <a:tabLst/>
              <a:defRPr sz="2800" b="0" i="0" baseline="0">
                <a:latin typeface="Calibri" charset="0"/>
                <a:ea typeface="Calibri" charset="0"/>
                <a:cs typeface="Calibri" charset="0"/>
              </a:defRPr>
            </a:lvl1pPr>
            <a:lvl2pPr marL="621792" marR="0" indent="-320040" algn="l" defTabSz="914400" rtl="0" eaLnBrk="1" fontAlgn="auto" latinLnBrk="0" hangingPunct="1">
              <a:lnSpc>
                <a:spcPct val="90000"/>
              </a:lnSpc>
              <a:spcBef>
                <a:spcPts val="500"/>
              </a:spcBef>
              <a:spcAft>
                <a:spcPts val="0"/>
              </a:spcAft>
              <a:buClr>
                <a:schemeClr val="accent2"/>
              </a:buClr>
              <a:buSzPct val="80000"/>
              <a:buFont typeface="Courier New" charset="0"/>
              <a:buChar char="o"/>
              <a:tabLst/>
              <a:defRPr sz="2400" b="0" i="0" baseline="0">
                <a:latin typeface="Calibri" charset="0"/>
                <a:ea typeface="Calibri" charset="0"/>
                <a:cs typeface="Calibri" charset="0"/>
              </a:defRPr>
            </a:lvl2pPr>
            <a:lvl3pPr>
              <a:defRPr sz="2000" b="0" i="0">
                <a:latin typeface="Source Sans Pro" charset="0"/>
                <a:ea typeface="Source Sans Pro" charset="0"/>
                <a:cs typeface="Source Sans Pro" charset="0"/>
              </a:defRPr>
            </a:lvl3pPr>
            <a:lvl4pPr>
              <a:defRPr sz="2800" b="0" i="0">
                <a:latin typeface="Source Sans Pro" charset="0"/>
                <a:ea typeface="Source Sans Pro" charset="0"/>
                <a:cs typeface="Source Sans Pro" charset="0"/>
              </a:defRPr>
            </a:lvl4pPr>
            <a:lvl5pPr>
              <a:defRPr sz="2800" b="0" i="0">
                <a:latin typeface="Source Sans Pro" charset="0"/>
                <a:ea typeface="Source Sans Pro" charset="0"/>
                <a:cs typeface="Source Sans Pro" charset="0"/>
              </a:defRPr>
            </a:lvl5pPr>
          </a:lstStyle>
          <a:p>
            <a:pPr lvl="0"/>
            <a:endParaRPr lang="en-US" dirty="0"/>
          </a:p>
        </p:txBody>
      </p:sp>
      <p:sp>
        <p:nvSpPr>
          <p:cNvPr id="4" name="Slide Number Placeholder 3"/>
          <p:cNvSpPr>
            <a:spLocks noGrp="1"/>
          </p:cNvSpPr>
          <p:nvPr>
            <p:ph type="sldNum" sz="quarter" idx="11"/>
          </p:nvPr>
        </p:nvSpPr>
        <p:spPr/>
        <p:txBody>
          <a:bodyPr>
            <a:noAutofit/>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3" name="Footer Placeholder 2"/>
          <p:cNvSpPr>
            <a:spLocks noGrp="1"/>
          </p:cNvSpPr>
          <p:nvPr>
            <p:ph type="ftr" sz="quarter" idx="10"/>
          </p:nvPr>
        </p:nvSpPr>
        <p:spPr/>
        <p:txBody>
          <a:bodyPr>
            <a:noAutofit/>
          </a:bodyPr>
          <a:lstStyle>
            <a:lvl1pPr>
              <a:defRPr b="0" i="0">
                <a:latin typeface="Calibri" charset="0"/>
                <a:ea typeface="Calibri" charset="0"/>
                <a:cs typeface="Calibri" charset="0"/>
              </a:defRPr>
            </a:lvl1pPr>
          </a:lstStyle>
          <a:p>
            <a:r>
              <a:rPr lang="en-US" dirty="0"/>
              <a:t>Copyright ©2022 John Wiley &amp; Sons, Inc. </a:t>
            </a:r>
          </a:p>
        </p:txBody>
      </p:sp>
      <p:pic>
        <p:nvPicPr>
          <p:cNvPr id="7" name="Logo" descr="Wiley logo">
            <a:extLst>
              <a:ext uri="{FF2B5EF4-FFF2-40B4-BE49-F238E27FC236}">
                <a16:creationId xmlns:a16="http://schemas.microsoft.com/office/drawing/2014/main" id="{027C72A6-046E-4F16-8B75-39BA4A62BEC2}"/>
              </a:ext>
            </a:extLst>
          </p:cNvPr>
          <p:cNvPicPr>
            <a:picLocks noChangeAspect="1"/>
          </p:cNvPicPr>
          <p:nvPr userDrawn="1"/>
        </p:nvPicPr>
        <p:blipFill>
          <a:blip r:embed="rId2"/>
          <a:stretch>
            <a:fillRect/>
          </a:stretch>
        </p:blipFill>
        <p:spPr>
          <a:xfrm>
            <a:off x="340822" y="6513299"/>
            <a:ext cx="914400" cy="192617"/>
          </a:xfrm>
          <a:prstGeom prst="rect">
            <a:avLst/>
          </a:prstGeom>
        </p:spPr>
      </p:pic>
    </p:spTree>
    <p:extLst>
      <p:ext uri="{BB962C8B-B14F-4D97-AF65-F5344CB8AC3E}">
        <p14:creationId xmlns:p14="http://schemas.microsoft.com/office/powerpoint/2010/main" val="837909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hapter Outline: Version E1 (sing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6" name="COBNL"/>
          <p:cNvSpPr>
            <a:spLocks noGrp="1"/>
          </p:cNvSpPr>
          <p:nvPr>
            <p:ph sz="quarter" idx="14" hasCustomPrompt="1"/>
          </p:nvPr>
        </p:nvSpPr>
        <p:spPr>
          <a:xfrm>
            <a:off x="406400" y="1752600"/>
            <a:ext cx="11379200" cy="4419600"/>
          </a:xfrm>
          <a:prstGeom prst="rect">
            <a:avLst/>
          </a:prstGeom>
        </p:spPr>
        <p:txBody>
          <a:bodyPr/>
          <a:lstStyle>
            <a:lvl1pPr marL="465138" indent="-465138">
              <a:buClr>
                <a:schemeClr val="accent2"/>
              </a:buClr>
              <a:buFont typeface="+mj-lt"/>
              <a:buAutoNum type="arabicPeriod"/>
              <a:tabLst/>
              <a:defRPr sz="2800" b="0" i="0" baseline="0">
                <a:latin typeface="Calibri" charset="0"/>
                <a:ea typeface="Calibri" charset="0"/>
                <a:cs typeface="Calibri" charset="0"/>
              </a:defRPr>
            </a:lvl1pPr>
            <a:lvl2pPr marL="803275" indent="-282575">
              <a:buClr>
                <a:schemeClr val="accent2"/>
              </a:buClr>
              <a:tabLst/>
              <a:defRPr sz="2400" b="0" i="0" baseline="0">
                <a:latin typeface="Calibri" charset="0"/>
                <a:ea typeface="Calibri" charset="0"/>
                <a:cs typeface="Calibri" charset="0"/>
              </a:defRPr>
            </a:lvl2pPr>
            <a:lvl3pPr marL="803275" marR="0" indent="-282575" algn="l" defTabSz="914400" rtl="0" eaLnBrk="1" fontAlgn="auto" latinLnBrk="0" hangingPunct="1">
              <a:lnSpc>
                <a:spcPct val="90000"/>
              </a:lnSpc>
              <a:spcBef>
                <a:spcPts val="500"/>
              </a:spcBef>
              <a:spcAft>
                <a:spcPts val="0"/>
              </a:spcAft>
              <a:buClrTx/>
              <a:buSzTx/>
              <a:buFont typeface="Arial"/>
              <a:buChar char="•"/>
              <a:tabLst/>
              <a:defRPr sz="2400" b="0" i="0">
                <a:solidFill>
                  <a:schemeClr val="accent2"/>
                </a:solidFill>
                <a:latin typeface="Calibri" charset="0"/>
                <a:ea typeface="Calibri" charset="0"/>
                <a:cs typeface="Calibri" charset="0"/>
              </a:defRPr>
            </a:lvl3pPr>
          </a:lstStyle>
          <a:p>
            <a:pPr lvl="0"/>
            <a:r>
              <a:rPr lang="en-US" dirty="0"/>
              <a:t>This Is a Sample Outline for One-Column and single number</a:t>
            </a:r>
          </a:p>
          <a:p>
            <a:pPr lvl="1"/>
            <a:r>
              <a:rPr lang="en-US" dirty="0"/>
              <a:t>The H2 Level Does Not Have a Number</a:t>
            </a:r>
          </a:p>
          <a:p>
            <a:pPr lvl="2"/>
            <a:r>
              <a:rPr lang="en-US" dirty="0"/>
              <a:t>One of the Subheadings May Be a Special Feature  </a:t>
            </a:r>
          </a:p>
          <a:p>
            <a:pPr lvl="0"/>
            <a:r>
              <a:rPr lang="en-US" dirty="0"/>
              <a:t>This Outline Has Two Levels</a:t>
            </a:r>
          </a:p>
          <a:p>
            <a:pPr lvl="1"/>
            <a:r>
              <a:rPr lang="en-US" dirty="0"/>
              <a:t>Outline Items Usually Have No Ending Punctuation</a:t>
            </a:r>
          </a:p>
          <a:p>
            <a:pPr marL="803275" marR="0" lvl="2" indent="-282575" algn="l" defTabSz="914400" rtl="0" eaLnBrk="1" fontAlgn="auto" latinLnBrk="0" hangingPunct="1">
              <a:lnSpc>
                <a:spcPct val="90000"/>
              </a:lnSpc>
              <a:spcBef>
                <a:spcPts val="500"/>
              </a:spcBef>
              <a:spcAft>
                <a:spcPts val="0"/>
              </a:spcAft>
              <a:buClrTx/>
              <a:buSzTx/>
              <a:buFont typeface="Arial"/>
              <a:buChar char="•"/>
              <a:tabLst/>
              <a:defRPr/>
            </a:pPr>
            <a:r>
              <a:rPr lang="en-US" dirty="0"/>
              <a:t>Special Feature</a:t>
            </a:r>
          </a:p>
        </p:txBody>
      </p:sp>
      <p:sp>
        <p:nvSpPr>
          <p:cNvPr id="3" name="Slide Number Placeholder 2"/>
          <p:cNvSpPr>
            <a:spLocks noGrp="1"/>
          </p:cNvSpPr>
          <p:nvPr>
            <p:ph type="sldNum" sz="quarter" idx="10"/>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4" name="Footer Placeholder 3"/>
          <p:cNvSpPr>
            <a:spLocks noGrp="1"/>
          </p:cNvSpPr>
          <p:nvPr>
            <p:ph type="ftr" sz="quarter" idx="11"/>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2634322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hapter Outline: Version E2 (doub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06400" y="777241"/>
            <a:ext cx="11379200" cy="975360"/>
          </a:xfrm>
          <a:prstGeom prst="rect">
            <a:avLst/>
          </a:prstGeom>
        </p:spPr>
        <p:txBody>
          <a:bodyPr/>
          <a:lstStyle>
            <a:lvl1pPr>
              <a:defRPr sz="4000" b="0" i="0">
                <a:solidFill>
                  <a:schemeClr val="accent1"/>
                </a:solidFill>
                <a:latin typeface="Calibri" charset="0"/>
                <a:ea typeface="Calibri" charset="0"/>
                <a:cs typeface="Calibri" charset="0"/>
              </a:defRPr>
            </a:lvl1pPr>
          </a:lstStyle>
          <a:p>
            <a:r>
              <a:rPr lang="en-US" dirty="0"/>
              <a:t>Chapter Outline</a:t>
            </a:r>
          </a:p>
        </p:txBody>
      </p:sp>
      <p:sp>
        <p:nvSpPr>
          <p:cNvPr id="6" name="COBNL"/>
          <p:cNvSpPr>
            <a:spLocks noGrp="1"/>
          </p:cNvSpPr>
          <p:nvPr>
            <p:ph sz="quarter" idx="14" hasCustomPrompt="1"/>
          </p:nvPr>
        </p:nvSpPr>
        <p:spPr>
          <a:xfrm>
            <a:off x="406400" y="1752600"/>
            <a:ext cx="11379200" cy="4343400"/>
          </a:xfrm>
          <a:prstGeom prst="rect">
            <a:avLst/>
          </a:prstGeom>
        </p:spPr>
        <p:txBody>
          <a:bodyPr/>
          <a:lstStyle>
            <a:lvl1pPr marL="803275" indent="-803275">
              <a:buNone/>
              <a:tabLst/>
              <a:defRPr sz="2800" b="0" i="0" baseline="0">
                <a:latin typeface="Calibri" charset="0"/>
                <a:ea typeface="Calibri" charset="0"/>
                <a:cs typeface="Calibri" charset="0"/>
              </a:defRPr>
            </a:lvl1pPr>
            <a:lvl2pPr marL="1143000" indent="-292608">
              <a:buClr>
                <a:schemeClr val="accent2"/>
              </a:buClr>
              <a:defRPr sz="2400" b="0" i="0" baseline="0">
                <a:latin typeface="Calibri" charset="0"/>
                <a:ea typeface="Calibri" charset="0"/>
                <a:cs typeface="Calibri" charset="0"/>
              </a:defRPr>
            </a:lvl2pPr>
            <a:lvl3pPr marL="1143000" marR="0" indent="-292608" algn="l" defTabSz="914400" rtl="0" eaLnBrk="1" fontAlgn="auto" latinLnBrk="0" hangingPunct="1">
              <a:lnSpc>
                <a:spcPct val="90000"/>
              </a:lnSpc>
              <a:spcBef>
                <a:spcPts val="500"/>
              </a:spcBef>
              <a:spcAft>
                <a:spcPts val="0"/>
              </a:spcAft>
              <a:buClrTx/>
              <a:buSzTx/>
              <a:buFont typeface="Arial"/>
              <a:buChar char="•"/>
              <a:tabLst/>
              <a:defRPr sz="2400" b="0" i="0">
                <a:solidFill>
                  <a:schemeClr val="accent2"/>
                </a:solidFill>
                <a:latin typeface="Calibri" charset="0"/>
                <a:ea typeface="Calibri" charset="0"/>
                <a:cs typeface="Calibri" charset="0"/>
              </a:defRPr>
            </a:lvl3pPr>
          </a:lstStyle>
          <a:p>
            <a:pPr lvl="0"/>
            <a:r>
              <a:rPr lang="en-US" dirty="0"/>
              <a:t>1.1	This Is a Sample Outline for One-Column and Double-numbered</a:t>
            </a:r>
          </a:p>
          <a:p>
            <a:pPr lvl="1"/>
            <a:r>
              <a:rPr lang="en-US" dirty="0"/>
              <a:t>The H2 Level Does Not Have a Number</a:t>
            </a:r>
          </a:p>
          <a:p>
            <a:pPr lvl="2"/>
            <a:r>
              <a:rPr lang="en-US" dirty="0"/>
              <a:t>One of the Subheadings May Be a Special Feature </a:t>
            </a:r>
          </a:p>
          <a:p>
            <a:pPr lvl="0"/>
            <a:r>
              <a:rPr lang="en-US" dirty="0"/>
              <a:t>10.2	This Outline Has Two Levels</a:t>
            </a:r>
          </a:p>
          <a:p>
            <a:pPr lvl="1"/>
            <a:r>
              <a:rPr lang="en-US" dirty="0"/>
              <a:t>Outline Items Usually Have No Ending Punctuation</a:t>
            </a:r>
          </a:p>
          <a:p>
            <a:pPr lvl="2"/>
            <a:r>
              <a:rPr lang="en-US" dirty="0"/>
              <a:t>Special Feature </a:t>
            </a:r>
          </a:p>
        </p:txBody>
      </p:sp>
      <p:sp>
        <p:nvSpPr>
          <p:cNvPr id="4" name="Slide Number Placeholder 3"/>
          <p:cNvSpPr>
            <a:spLocks noGrp="1"/>
          </p:cNvSpPr>
          <p:nvPr>
            <p:ph type="sldNum" sz="quarter" idx="11"/>
          </p:nvPr>
        </p:nvSpPr>
        <p:spPr/>
        <p:txBody>
          <a:bodyPr/>
          <a:lstStyle>
            <a:lvl1pPr>
              <a:defRPr b="0" i="0">
                <a:latin typeface="Calibri" charset="0"/>
                <a:ea typeface="Calibri" charset="0"/>
                <a:cs typeface="Calibri" charset="0"/>
              </a:defRPr>
            </a:lvl1pPr>
          </a:lstStyle>
          <a:p>
            <a:r>
              <a:rPr lang="en-US" dirty="0"/>
              <a:t>3-</a:t>
            </a:r>
            <a:fld id="{67B19427-F580-D146-B60E-4CADEE75497F}" type="slidenum">
              <a:rPr lang="en-US" smtClean="0"/>
              <a:pPr/>
              <a:t>‹#›</a:t>
            </a:fld>
            <a:endParaRPr lang="en-US" dirty="0"/>
          </a:p>
        </p:txBody>
      </p:sp>
      <p:sp>
        <p:nvSpPr>
          <p:cNvPr id="3" name="Footer Placeholder 2"/>
          <p:cNvSpPr>
            <a:spLocks noGrp="1"/>
          </p:cNvSpPr>
          <p:nvPr>
            <p:ph type="ftr" sz="quarter" idx="10"/>
          </p:nvPr>
        </p:nvSpPr>
        <p:spPr/>
        <p:txBody>
          <a:bodyPr/>
          <a:lstStyle>
            <a:lvl1pPr>
              <a:defRPr b="0" i="0">
                <a:latin typeface="Calibri" charset="0"/>
                <a:ea typeface="Calibri" charset="0"/>
                <a:cs typeface="Calibri" charset="0"/>
              </a:defRPr>
            </a:lvl1pPr>
          </a:lstStyle>
          <a:p>
            <a:r>
              <a:rPr lang="en-US" dirty="0"/>
              <a:t>Copyright ©2022 John Wiley &amp; Sons, Inc. </a:t>
            </a:r>
          </a:p>
        </p:txBody>
      </p:sp>
    </p:spTree>
    <p:extLst>
      <p:ext uri="{BB962C8B-B14F-4D97-AF65-F5344CB8AC3E}">
        <p14:creationId xmlns:p14="http://schemas.microsoft.com/office/powerpoint/2010/main" val="104265528"/>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theme" Target="../theme/theme2.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20.xml"/><Relationship Id="rId1"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5" Type="http://schemas.openxmlformats.org/officeDocument/2006/relationships/theme" Target="../theme/theme6.xml"/><Relationship Id="rId4" Type="http://schemas.openxmlformats.org/officeDocument/2006/relationships/slideLayout" Target="../slideLayouts/slideLayout24.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26.xml"/><Relationship Id="rId1" Type="http://schemas.openxmlformats.org/officeDocument/2006/relationships/slideLayout" Target="../slideLayouts/slideLayout2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image" Target="../media/image6.png"/><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image" Target="../media/image5.png"/><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image" Target="../media/image4.png"/><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image" Target="../media/image3.png"/><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6"/>
          <p:cNvSpPr/>
          <p:nvPr userDrawn="1"/>
        </p:nvSpPr>
        <p:spPr>
          <a:xfrm>
            <a:off x="0" y="304800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1293880275"/>
      </p:ext>
    </p:extLst>
  </p:cSld>
  <p:clrMap bg1="lt1" tx1="dk1" bg2="lt2" tx2="dk2" accent1="accent1" accent2="accent2" accent3="accent3" accent4="accent4" accent5="accent5" accent6="accent6" hlink="hlink" folHlink="folHlink"/>
  <p:sldLayoutIdLst>
    <p:sldLayoutId id="2147483940" r:id="rId1"/>
    <p:sldLayoutId id="2147483941" r:id="rId2"/>
  </p:sldLayoutIdLst>
  <p:hf hdr="0" dt="0"/>
  <p:txStyles>
    <p:titleStyle>
      <a:lvl1pPr algn="ctr" defTabSz="914400" rtl="0" eaLnBrk="1" latinLnBrk="0" hangingPunct="1">
        <a:lnSpc>
          <a:spcPct val="90000"/>
        </a:lnSpc>
        <a:spcBef>
          <a:spcPct val="0"/>
        </a:spcBef>
        <a:buNone/>
        <a:defRPr sz="1100" kern="1200">
          <a:solidFill>
            <a:schemeClr val="tx1"/>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itle Placeholder 2"/>
          <p:cNvSpPr>
            <a:spLocks noGrp="1"/>
          </p:cNvSpPr>
          <p:nvPr>
            <p:ph type="title"/>
          </p:nvPr>
        </p:nvSpPr>
        <p:spPr>
          <a:xfrm>
            <a:off x="393699" y="777242"/>
            <a:ext cx="11391901" cy="975360"/>
          </a:xfrm>
          <a:prstGeom prst="rect">
            <a:avLst/>
          </a:prstGeom>
        </p:spPr>
        <p:txBody>
          <a:bodyPr vert="horz" lIns="91440" tIns="45720" rIns="91440" bIns="45720" rtlCol="0" anchor="t">
            <a:normAutofit/>
          </a:bodyPr>
          <a:lstStyle/>
          <a:p>
            <a:r>
              <a:rPr lang="en-US" dirty="0"/>
              <a:t>Click to edit Master title style</a:t>
            </a:r>
          </a:p>
        </p:txBody>
      </p:sp>
      <p:sp>
        <p:nvSpPr>
          <p:cNvPr id="16" name="Rectangle 15"/>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7" name="Straight Connector 16"/>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6"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t>3-</a:t>
            </a:r>
            <a:fld id="{67B19427-F580-D146-B60E-4CADEE75497F}" type="slidenum">
              <a:rPr lang="en-US" smtClean="0"/>
              <a:pPr/>
              <a:t>‹#›</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mn-lt"/>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1611586285"/>
      </p:ext>
    </p:extLst>
  </p:cSld>
  <p:clrMap bg1="lt1" tx1="dk1" bg2="lt2" tx2="dk2" accent1="accent1" accent2="accent2" accent3="accent3" accent4="accent4" accent5="accent5" accent6="accent6" hlink="hlink" folHlink="folHlink"/>
  <p:sldLayoutIdLst>
    <p:sldLayoutId id="2147483937" r:id="rId1"/>
    <p:sldLayoutId id="2147483942" r:id="rId2"/>
    <p:sldLayoutId id="2147483956" r:id="rId3"/>
    <p:sldLayoutId id="2147483955" r:id="rId4"/>
    <p:sldLayoutId id="2147483957" r:id="rId5"/>
    <p:sldLayoutId id="2147483959" r:id="rId6"/>
    <p:sldLayoutId id="2147483958" r:id="rId7"/>
    <p:sldLayoutId id="2147483960" r:id="rId8"/>
    <p:sldLayoutId id="2147483961" r:id="rId9"/>
    <p:sldLayoutId id="2147483962" r:id="rId10"/>
    <p:sldLayoutId id="2147483980" r:id="rId11"/>
    <p:sldLayoutId id="2147483963" r:id="rId12"/>
  </p:sldLayoutIdLst>
  <p:hf hdr="0" dt="0"/>
  <p:txStyles>
    <p:titleStyle>
      <a:lvl1pPr algn="l" defTabSz="914400" rtl="0" eaLnBrk="1" latinLnBrk="0" hangingPunct="1">
        <a:lnSpc>
          <a:spcPct val="90000"/>
        </a:lnSpc>
        <a:spcBef>
          <a:spcPct val="0"/>
        </a:spcBef>
        <a:buNone/>
        <a:defRPr sz="400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743714"/>
            <a:ext cx="11379200" cy="990599"/>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t>3-</a:t>
            </a:r>
            <a:fld id="{67B19427-F580-D146-B60E-4CADEE75497F}" type="slidenum">
              <a:rPr lang="en-US" smtClean="0"/>
              <a:pPr/>
              <a:t>‹#›</a:t>
            </a:fld>
            <a:endParaRPr lang="en-US" dirty="0"/>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mn-lt"/>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1811935529"/>
      </p:ext>
    </p:extLst>
  </p:cSld>
  <p:clrMap bg1="lt1" tx1="dk1" bg2="lt2" tx2="dk2" accent1="accent1" accent2="accent2" accent3="accent3" accent4="accent4" accent5="accent5" accent6="accent6" hlink="hlink" folHlink="folHlink"/>
  <p:sldLayoutIdLst>
    <p:sldLayoutId id="2147483944" r:id="rId1"/>
    <p:sldLayoutId id="2147483964" r:id="rId2"/>
  </p:sldLayoutIdLst>
  <p:hf hdr="0" dt="0"/>
  <p:txStyles>
    <p:titleStyle>
      <a:lvl1pPr algn="l" defTabSz="914400" rtl="0" eaLnBrk="1" latinLnBrk="0" hangingPunct="1">
        <a:lnSpc>
          <a:spcPct val="90000"/>
        </a:lnSpc>
        <a:spcBef>
          <a:spcPct val="0"/>
        </a:spcBef>
        <a:buNone/>
        <a:defRPr sz="4000" kern="1200">
          <a:solidFill>
            <a:schemeClr val="accent2"/>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98272" y="762002"/>
            <a:ext cx="11387328" cy="990600"/>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t>3-</a:t>
            </a:r>
            <a:fld id="{67B19427-F580-D146-B60E-4CADEE75497F}" type="slidenum">
              <a:rPr lang="en-US" smtClean="0"/>
              <a:pPr/>
              <a:t>‹#›</a:t>
            </a:fld>
            <a:endParaRPr lang="en-US" dirty="0"/>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mn-lt"/>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332194706"/>
      </p:ext>
    </p:extLst>
  </p:cSld>
  <p:clrMap bg1="lt1" tx1="dk1" bg2="lt2" tx2="dk2" accent1="accent1" accent2="accent2" accent3="accent3" accent4="accent4" accent5="accent5" accent6="accent6" hlink="hlink" folHlink="folHlink"/>
  <p:sldLayoutIdLst>
    <p:sldLayoutId id="2147483966" r:id="rId1"/>
    <p:sldLayoutId id="2147483967" r:id="rId2"/>
  </p:sldLayoutIdLst>
  <p:hf hdr="0" dt="0"/>
  <p:txStyles>
    <p:titleStyle>
      <a:lvl1pPr algn="l" defTabSz="914400" rtl="0" eaLnBrk="1" latinLnBrk="0" hangingPunct="1">
        <a:lnSpc>
          <a:spcPct val="90000"/>
        </a:lnSpc>
        <a:spcBef>
          <a:spcPct val="0"/>
        </a:spcBef>
        <a:buNone/>
        <a:defRPr sz="400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06400" y="762001"/>
            <a:ext cx="11379200" cy="990599"/>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t>3-</a:t>
            </a:r>
            <a:fld id="{67B19427-F580-D146-B60E-4CADEE75497F}" type="slidenum">
              <a:rPr lang="en-US" smtClean="0"/>
              <a:pPr/>
              <a:t>‹#›</a:t>
            </a:fld>
            <a:endParaRPr lang="en-US" dirty="0"/>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mn-lt"/>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1616953850"/>
      </p:ext>
    </p:extLst>
  </p:cSld>
  <p:clrMap bg1="lt1" tx1="dk1" bg2="lt2" tx2="dk2" accent1="accent1" accent2="accent2" accent3="accent3" accent4="accent4" accent5="accent5" accent6="accent6" hlink="hlink" folHlink="folHlink"/>
  <p:sldLayoutIdLst>
    <p:sldLayoutId id="2147483969" r:id="rId1"/>
    <p:sldLayoutId id="2147483970" r:id="rId2"/>
  </p:sldLayoutIdLst>
  <p:hf hdr="0" dt="0"/>
  <p:txStyles>
    <p:titleStyle>
      <a:lvl1pPr algn="l" defTabSz="914400" rtl="0" eaLnBrk="1" latinLnBrk="0" hangingPunct="1">
        <a:lnSpc>
          <a:spcPct val="90000"/>
        </a:lnSpc>
        <a:spcBef>
          <a:spcPct val="0"/>
        </a:spcBef>
        <a:buNone/>
        <a:defRPr sz="400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2016" y="762001"/>
            <a:ext cx="11379200" cy="990599"/>
          </a:xfrm>
          <a:prstGeom prst="rect">
            <a:avLst/>
          </a:prstGeom>
        </p:spPr>
        <p:txBody>
          <a:bodyPr vert="horz" lIns="91440" tIns="45720" rIns="91440" bIns="45720" rtlCol="0" anchor="t">
            <a:normAutofit/>
          </a:bodyPr>
          <a:lstStyle/>
          <a:p>
            <a:r>
              <a:rPr lang="en-US" dirty="0"/>
              <a:t>Click to edit Master title style</a:t>
            </a:r>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Slide Number Placeholder 5"/>
          <p:cNvSpPr>
            <a:spLocks noGrp="1"/>
          </p:cNvSpPr>
          <p:nvPr>
            <p:ph type="sldNum" sz="quarter" idx="4"/>
          </p:nvPr>
        </p:nvSpPr>
        <p:spPr>
          <a:xfrm>
            <a:off x="8610600" y="6356351"/>
            <a:ext cx="3175000" cy="365125"/>
          </a:xfrm>
          <a:prstGeom prst="rect">
            <a:avLst/>
          </a:prstGeom>
        </p:spPr>
        <p:txBody>
          <a:bodyPr vert="horz" lIns="91440" tIns="45720" rIns="91440" bIns="45720" rtlCol="0" anchor="ctr"/>
          <a:lstStyle>
            <a:lvl1pPr algn="r">
              <a:defRPr sz="1200" b="0" i="0">
                <a:solidFill>
                  <a:schemeClr val="tx1"/>
                </a:solidFill>
                <a:latin typeface="+mn-lt"/>
                <a:ea typeface="Source Sans Pro" charset="0"/>
                <a:cs typeface="Source Sans Pro" charset="0"/>
              </a:defRPr>
            </a:lvl1pPr>
          </a:lstStyle>
          <a:p>
            <a:r>
              <a:rPr lang="en-US" dirty="0"/>
              <a:t>3-</a:t>
            </a:r>
            <a:fld id="{67B19427-F580-D146-B60E-4CADEE75497F}" type="slidenum">
              <a:rPr lang="en-US" smtClean="0"/>
              <a:pPr/>
              <a:t>‹#›</a:t>
            </a:fld>
            <a:endParaRPr lang="en-US" dirty="0"/>
          </a:p>
        </p:txBody>
      </p:sp>
      <p:sp>
        <p:nvSpPr>
          <p:cNvPr id="10"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b="0" i="0">
                <a:solidFill>
                  <a:schemeClr val="tx1"/>
                </a:solidFill>
                <a:latin typeface="+mn-lt"/>
                <a:ea typeface="Source Sans Pro" charset="0"/>
                <a:cs typeface="Source Sans Pro" charset="0"/>
              </a:defRPr>
            </a:lvl1pPr>
          </a:lstStyle>
          <a:p>
            <a:r>
              <a:rPr lang="en-US" dirty="0"/>
              <a:t>Copyright ©2022 John Wiley &amp; Sons, Inc. </a:t>
            </a:r>
          </a:p>
        </p:txBody>
      </p:sp>
    </p:spTree>
    <p:extLst>
      <p:ext uri="{BB962C8B-B14F-4D97-AF65-F5344CB8AC3E}">
        <p14:creationId xmlns:p14="http://schemas.microsoft.com/office/powerpoint/2010/main" val="302625734"/>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Lst>
  <p:hf hdr="0" dt="0"/>
  <p:txStyles>
    <p:titleStyle>
      <a:lvl1pPr algn="l" defTabSz="914400" rtl="0" eaLnBrk="1" latinLnBrk="0" hangingPunct="1">
        <a:lnSpc>
          <a:spcPct val="90000"/>
        </a:lnSpc>
        <a:spcBef>
          <a:spcPct val="0"/>
        </a:spcBef>
        <a:buNone/>
        <a:defRPr sz="4000" kern="1200">
          <a:solidFill>
            <a:schemeClr val="accent1"/>
          </a:solidFill>
          <a:latin typeface="Calibri" charset="0"/>
          <a:ea typeface="Calibri" charset="0"/>
          <a:cs typeface="Calibri"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5" name="Footer Placeholder 4"/>
          <p:cNvSpPr>
            <a:spLocks noGrp="1"/>
          </p:cNvSpPr>
          <p:nvPr>
            <p:ph type="ftr" sz="quarter" idx="3"/>
          </p:nvPr>
        </p:nvSpPr>
        <p:spPr>
          <a:xfrm>
            <a:off x="4038600" y="6400801"/>
            <a:ext cx="4114800" cy="365125"/>
          </a:xfrm>
          <a:prstGeom prst="rect">
            <a:avLst/>
          </a:prstGeom>
        </p:spPr>
        <p:txBody>
          <a:bodyPr vert="horz" lIns="91440" tIns="45720" rIns="91440" bIns="45720" rtlCol="0" anchor="ctr"/>
          <a:lstStyle>
            <a:lvl1pPr algn="ctr">
              <a:defRPr sz="1200">
                <a:solidFill>
                  <a:schemeClr val="tx1"/>
                </a:solidFill>
              </a:defRPr>
            </a:lvl1pPr>
          </a:lstStyle>
          <a:p>
            <a:r>
              <a:rPr lang="en-US" dirty="0"/>
              <a:t>Copyright ©2022 John Wiley &amp; Sons, Inc. </a:t>
            </a:r>
          </a:p>
        </p:txBody>
      </p:sp>
      <p:sp>
        <p:nvSpPr>
          <p:cNvPr id="6" name="Slide Number Placeholder 5"/>
          <p:cNvSpPr>
            <a:spLocks noGrp="1"/>
          </p:cNvSpPr>
          <p:nvPr>
            <p:ph type="sldNum" sz="quarter" idx="4"/>
          </p:nvPr>
        </p:nvSpPr>
        <p:spPr>
          <a:xfrm>
            <a:off x="8610600" y="6356351"/>
            <a:ext cx="3172968" cy="365125"/>
          </a:xfrm>
          <a:prstGeom prst="rect">
            <a:avLst/>
          </a:prstGeom>
        </p:spPr>
        <p:txBody>
          <a:bodyPr vert="horz" lIns="91440" tIns="45720" rIns="91440" bIns="45720" rtlCol="0" anchor="ctr"/>
          <a:lstStyle>
            <a:lvl1pPr algn="r">
              <a:defRPr sz="1200">
                <a:solidFill>
                  <a:schemeClr val="tx1"/>
                </a:solidFill>
              </a:defRPr>
            </a:lvl1pPr>
          </a:lstStyle>
          <a:p>
            <a:r>
              <a:rPr lang="en-US" dirty="0"/>
              <a:t>3-</a:t>
            </a:r>
            <a:fld id="{42181430-7FCB-BA4C-90CE-EB7ACCC9EC50}" type="slidenum">
              <a:rPr lang="en-US" smtClean="0"/>
              <a:pPr/>
              <a:t>‹#›</a:t>
            </a:fld>
            <a:endParaRPr lang="en-US" dirty="0"/>
          </a:p>
        </p:txBody>
      </p:sp>
      <p:sp>
        <p:nvSpPr>
          <p:cNvPr id="7" name="Rectangle 6"/>
          <p:cNvSpPr/>
          <p:nvPr userDrawn="1"/>
        </p:nvSpPr>
        <p:spPr>
          <a:xfrm>
            <a:off x="0" y="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p:cNvCxnSpPr/>
          <p:nvPr userDrawn="1"/>
        </p:nvCxnSpPr>
        <p:spPr>
          <a:xfrm>
            <a:off x="0" y="6324600"/>
            <a:ext cx="12192000" cy="0"/>
          </a:xfrm>
          <a:prstGeom prst="line">
            <a:avLst/>
          </a:prstGeom>
          <a:ln w="127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216900"/>
      </p:ext>
    </p:extLst>
  </p:cSld>
  <p:clrMap bg1="lt1" tx1="dk1" bg2="lt2" tx2="dk2" accent1="accent1" accent2="accent2" accent3="accent3" accent4="accent4" accent5="accent5" accent6="accent6" hlink="hlink" folHlink="folHlink"/>
  <p:sldLayoutIdLst>
    <p:sldLayoutId id="2147483978" r:id="rId1"/>
    <p:sldLayoutId id="2147483979" r:id="rId2"/>
  </p:sldLayoutIdLst>
  <p:hf hdr="0" dt="0"/>
  <p:txStyles>
    <p:titleStyle>
      <a:lvl1pPr algn="l" defTabSz="914400" rtl="0" eaLnBrk="1" latinLnBrk="0" hangingPunct="1">
        <a:lnSpc>
          <a:spcPct val="90000"/>
        </a:lnSpc>
        <a:spcBef>
          <a:spcPct val="0"/>
        </a:spcBef>
        <a:buNone/>
        <a:defRPr sz="1600" b="0" i="0" kern="1200">
          <a:solidFill>
            <a:schemeClr val="tx1"/>
          </a:solidFill>
          <a:latin typeface="Source Sans Pro" charset="0"/>
          <a:ea typeface="Source Sans Pro" charset="0"/>
          <a:cs typeface="Source Sans Pro"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3">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4">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accent1">
                  <a:lumMod val="60000"/>
                  <a:lumOff val="40000"/>
                  <a:alpha val="7000"/>
                </a:schemeClr>
              </a:gs>
              <a:gs pos="69000">
                <a:schemeClr val="accent1">
                  <a:lumMod val="60000"/>
                  <a:lumOff val="40000"/>
                  <a:alpha val="0"/>
                </a:schemeClr>
              </a:gs>
              <a:gs pos="36000">
                <a:schemeClr val="accent1">
                  <a:lumMod val="60000"/>
                  <a:lumOff val="4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5">
            <a:extLst>
              <a:ext uri="{28A0092B-C50C-407E-A947-70E740481C1C}">
                <a14:useLocalDpi xmlns:a14="http://schemas.microsoft.com/office/drawing/2010/main" val="0"/>
              </a:ext>
            </a:extLst>
          </a:blip>
          <a:srcRect t="28713"/>
          <a:stretch/>
        </p:blipFill>
        <p:spPr>
          <a:xfrm>
            <a:off x="8000197" y="0"/>
            <a:ext cx="1603387" cy="1143000"/>
          </a:xfrm>
          <a:prstGeom prst="rect">
            <a:avLst/>
          </a:prstGeom>
        </p:spPr>
      </p:pic>
      <p:pic>
        <p:nvPicPr>
          <p:cNvPr id="10" name="Picture 9"/>
          <p:cNvPicPr>
            <a:picLocks noChangeAspect="1"/>
          </p:cNvPicPr>
          <p:nvPr/>
        </p:nvPicPr>
        <p:blipFill rotWithShape="1">
          <a:blip r:embed="rId26">
            <a:extLst>
              <a:ext uri="{28A0092B-C50C-407E-A947-70E740481C1C}">
                <a14:useLocalDpi xmlns:a14="http://schemas.microsoft.com/office/drawing/2010/main" val="0"/>
              </a:ext>
            </a:extLst>
          </a:blip>
          <a:srcRect b="24199"/>
          <a:stretch/>
        </p:blipFill>
        <p:spPr>
          <a:xfrm>
            <a:off x="8609012" y="6092866"/>
            <a:ext cx="993734" cy="765134"/>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AAD347D-5ACD-4C99-B74B-A9C85AD731AF}" type="datetimeFigureOut">
              <a:rPr lang="en-US" dirty="0"/>
              <a:t>9/23/2025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
        <p:nvSpPr>
          <p:cNvPr id="13" name="Rectangle 12">
            <a:extLst>
              <a:ext uri="{FF2B5EF4-FFF2-40B4-BE49-F238E27FC236}">
                <a16:creationId xmlns:a16="http://schemas.microsoft.com/office/drawing/2014/main" id="{76C62180-795B-4173-B463-D9B9DB9B0F32}"/>
              </a:ext>
            </a:extLst>
          </p:cNvPr>
          <p:cNvSpPr/>
          <p:nvPr userDrawn="1"/>
        </p:nvSpPr>
        <p:spPr>
          <a:xfrm>
            <a:off x="0" y="3048000"/>
            <a:ext cx="12192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Tree>
    <p:extLst>
      <p:ext uri="{BB962C8B-B14F-4D97-AF65-F5344CB8AC3E}">
        <p14:creationId xmlns:p14="http://schemas.microsoft.com/office/powerpoint/2010/main" val="2782335409"/>
      </p:ext>
    </p:extLst>
  </p:cSld>
  <p:clrMap bg1="dk1" tx1="lt1" bg2="dk2" tx2="lt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2" r:id="rId15"/>
    <p:sldLayoutId id="2147484053" r:id="rId16"/>
    <p:sldLayoutId id="2147484054" r:id="rId17"/>
    <p:sldLayoutId id="2147484055" r:id="rId18"/>
    <p:sldLayoutId id="2147484056" r:id="rId19"/>
    <p:sldLayoutId id="2147484057" r:id="rId20"/>
    <p:sldLayoutId id="2147484058" r:id="rId21"/>
  </p:sldLayoutIdLst>
  <p:hf hd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Autofit/>
          </a:bodyPr>
          <a:lstStyle/>
          <a:p>
            <a:pPr algn="ctr"/>
            <a:r>
              <a:rPr lang="en-US" sz="5400" b="1" noProof="0" dirty="0">
                <a:latin typeface="Elephant" panose="02020904090505020303" pitchFamily="18" charset="0"/>
              </a:rPr>
              <a:t>Nutrition for Foodservice and Culinary Professionals</a:t>
            </a:r>
            <a:endParaRPr lang="en-US" sz="4800" b="1" noProof="0" dirty="0">
              <a:latin typeface="Elephant" panose="02020904090505020303" pitchFamily="18" charset="0"/>
            </a:endParaRPr>
          </a:p>
        </p:txBody>
      </p:sp>
      <p:sp>
        <p:nvSpPr>
          <p:cNvPr id="3" name="Content Placeholder 2"/>
          <p:cNvSpPr>
            <a:spLocks noGrp="1"/>
          </p:cNvSpPr>
          <p:nvPr>
            <p:ph sz="quarter" idx="17"/>
          </p:nvPr>
        </p:nvSpPr>
        <p:spPr>
          <a:xfrm>
            <a:off x="203200" y="2209800"/>
            <a:ext cx="11785600" cy="503802"/>
          </a:xfrm>
        </p:spPr>
        <p:txBody>
          <a:bodyPr/>
          <a:lstStyle/>
          <a:p>
            <a:r>
              <a:rPr lang="en-US" sz="2400" b="0" noProof="0" dirty="0">
                <a:solidFill>
                  <a:schemeClr val="bg1"/>
                </a:solidFill>
                <a:latin typeface="Elephant" panose="02020904090505020303" pitchFamily="18" charset="0"/>
                <a:ea typeface="+mn-ea"/>
                <a:cs typeface="Calibri Light" panose="020F0302020204030204" pitchFamily="34" charset="0"/>
              </a:rPr>
              <a:t>Tenth Edition</a:t>
            </a:r>
          </a:p>
        </p:txBody>
      </p:sp>
      <p:sp>
        <p:nvSpPr>
          <p:cNvPr id="5" name="Content Placeholder 4"/>
          <p:cNvSpPr>
            <a:spLocks noGrp="1"/>
          </p:cNvSpPr>
          <p:nvPr>
            <p:ph sz="quarter" idx="18"/>
          </p:nvPr>
        </p:nvSpPr>
        <p:spPr>
          <a:xfrm>
            <a:off x="174625" y="2667000"/>
            <a:ext cx="11785600" cy="685800"/>
          </a:xfrm>
        </p:spPr>
        <p:txBody>
          <a:bodyPr/>
          <a:lstStyle/>
          <a:p>
            <a:r>
              <a:rPr lang="en-US" sz="2300" spc="450" noProof="0" dirty="0">
                <a:solidFill>
                  <a:schemeClr val="accent2"/>
                </a:solidFill>
                <a:latin typeface="Elephant" panose="02020904090505020303" pitchFamily="18" charset="0"/>
                <a:ea typeface="+mn-ea"/>
                <a:cs typeface="Calibri" panose="020F0502020204030204" pitchFamily="34" charset="0"/>
              </a:rPr>
              <a:t>CHAPTER 5</a:t>
            </a:r>
          </a:p>
        </p:txBody>
      </p:sp>
      <p:sp>
        <p:nvSpPr>
          <p:cNvPr id="6" name="Content Placeholder 5"/>
          <p:cNvSpPr>
            <a:spLocks noGrp="1"/>
          </p:cNvSpPr>
          <p:nvPr>
            <p:ph sz="quarter" idx="19"/>
          </p:nvPr>
        </p:nvSpPr>
        <p:spPr>
          <a:xfrm>
            <a:off x="203200" y="5016346"/>
            <a:ext cx="11785600" cy="940109"/>
          </a:xfrm>
        </p:spPr>
        <p:txBody>
          <a:bodyPr>
            <a:noAutofit/>
          </a:bodyPr>
          <a:lstStyle/>
          <a:p>
            <a:r>
              <a:rPr lang="en-US" sz="6000" noProof="0" dirty="0">
                <a:solidFill>
                  <a:schemeClr val="bg1"/>
                </a:solidFill>
                <a:latin typeface="Elephant" panose="02020904090505020303" pitchFamily="18" charset="0"/>
                <a:ea typeface="+mn-ea"/>
                <a:cs typeface="Calibri Light" panose="020F0302020204030204" pitchFamily="34" charset="0"/>
              </a:rPr>
              <a:t>Protein</a:t>
            </a:r>
          </a:p>
        </p:txBody>
      </p:sp>
    </p:spTree>
    <p:extLst>
      <p:ext uri="{BB962C8B-B14F-4D97-AF65-F5344CB8AC3E}">
        <p14:creationId xmlns:p14="http://schemas.microsoft.com/office/powerpoint/2010/main" val="35365501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79103-7EEF-46E3-A991-538805DAD53C}"/>
              </a:ext>
            </a:extLst>
          </p:cNvPr>
          <p:cNvSpPr>
            <a:spLocks noGrp="1"/>
          </p:cNvSpPr>
          <p:nvPr>
            <p:ph type="title"/>
          </p:nvPr>
        </p:nvSpPr>
        <p:spPr/>
        <p:txBody>
          <a:bodyPr/>
          <a:lstStyle/>
          <a:p>
            <a:r>
              <a:rPr lang="en-US" dirty="0">
                <a:latin typeface="Elephant" panose="02020904090505020303" pitchFamily="18" charset="0"/>
              </a:rPr>
              <a:t>Fat in Protein Foods</a:t>
            </a:r>
          </a:p>
        </p:txBody>
      </p:sp>
      <p:sp>
        <p:nvSpPr>
          <p:cNvPr id="3" name="Content Placeholder 2">
            <a:extLst>
              <a:ext uri="{FF2B5EF4-FFF2-40B4-BE49-F238E27FC236}">
                <a16:creationId xmlns:a16="http://schemas.microsoft.com/office/drawing/2014/main" id="{5B990F94-2F65-4437-956D-D9E0484B54CC}"/>
              </a:ext>
            </a:extLst>
          </p:cNvPr>
          <p:cNvSpPr>
            <a:spLocks noGrp="1"/>
          </p:cNvSpPr>
          <p:nvPr>
            <p:ph sz="quarter" idx="12"/>
          </p:nvPr>
        </p:nvSpPr>
        <p:spPr>
          <a:xfrm>
            <a:off x="406400" y="1676400"/>
            <a:ext cx="11379200" cy="4495800"/>
          </a:xfrm>
        </p:spPr>
        <p:txBody>
          <a:bodyPr/>
          <a:lstStyle/>
          <a:p>
            <a:pPr>
              <a:buClr>
                <a:srgbClr val="C00000"/>
              </a:buClr>
            </a:pPr>
            <a:r>
              <a:rPr lang="en-IN" dirty="0">
                <a:latin typeface="Elephant" panose="02020904090505020303" pitchFamily="18" charset="0"/>
              </a:rPr>
              <a:t>Most plant foods have little to no saturated fat.</a:t>
            </a:r>
          </a:p>
          <a:p>
            <a:pPr>
              <a:buClr>
                <a:srgbClr val="C00000"/>
              </a:buClr>
            </a:pPr>
            <a:r>
              <a:rPr lang="en-IN" dirty="0">
                <a:latin typeface="Elephant" panose="02020904090505020303" pitchFamily="18" charset="0"/>
              </a:rPr>
              <a:t>Nuts and seeds contain fat but mostly good fats – polyunsaturated and monounsaturated fatty acids.</a:t>
            </a:r>
          </a:p>
          <a:p>
            <a:pPr>
              <a:buClr>
                <a:srgbClr val="C00000"/>
              </a:buClr>
            </a:pPr>
            <a:r>
              <a:rPr lang="en-IN" dirty="0">
                <a:latin typeface="Elephant" panose="02020904090505020303" pitchFamily="18" charset="0"/>
              </a:rPr>
              <a:t>Most fish and shellfish contain small amounts of fat.</a:t>
            </a:r>
          </a:p>
          <a:p>
            <a:pPr>
              <a:buClr>
                <a:srgbClr val="C00000"/>
              </a:buClr>
            </a:pPr>
            <a:r>
              <a:rPr lang="en-IN" dirty="0">
                <a:latin typeface="Elephant" panose="02020904090505020303" pitchFamily="18" charset="0"/>
              </a:rPr>
              <a:t>Even fatty fish, such as salmon, are close to chicken breast (skinless) in fat and saturated fat.</a:t>
            </a:r>
          </a:p>
          <a:p>
            <a:pPr>
              <a:buClr>
                <a:srgbClr val="C00000"/>
              </a:buClr>
            </a:pPr>
            <a:r>
              <a:rPr lang="en-IN" dirty="0">
                <a:latin typeface="Elephant" panose="02020904090505020303" pitchFamily="18" charset="0"/>
              </a:rPr>
              <a:t>Much of the fat in seafood is good fat – polyunsaturated.</a:t>
            </a:r>
          </a:p>
        </p:txBody>
      </p:sp>
    </p:spTree>
    <p:extLst>
      <p:ext uri="{BB962C8B-B14F-4D97-AF65-F5344CB8AC3E}">
        <p14:creationId xmlns:p14="http://schemas.microsoft.com/office/powerpoint/2010/main" val="32322872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p:nvPr>
        </p:nvSpPr>
        <p:spPr/>
        <p:txBody>
          <a:bodyPr>
            <a:normAutofit/>
          </a:bodyPr>
          <a:lstStyle/>
          <a:p>
            <a:r>
              <a:rPr lang="en-US" dirty="0">
                <a:latin typeface="Elephant" panose="02020904090505020303" pitchFamily="18" charset="0"/>
              </a:rPr>
              <a:t>Complete vs. Incomplete Proteins</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14"/>
          </p:nvPr>
        </p:nvSpPr>
        <p:spPr/>
        <p:txBody>
          <a:bodyPr/>
          <a:lstStyle/>
          <a:p>
            <a:pPr marL="292608" indent="-292608">
              <a:buClr>
                <a:srgbClr val="C00000"/>
              </a:buClr>
            </a:pPr>
            <a:r>
              <a:rPr lang="en-IN" u="sng" dirty="0">
                <a:solidFill>
                  <a:srgbClr val="0000A3"/>
                </a:solidFill>
                <a:latin typeface="Elephant" panose="02020904090505020303" pitchFamily="18" charset="0"/>
              </a:rPr>
              <a:t>Complete proteins</a:t>
            </a:r>
          </a:p>
          <a:p>
            <a:pPr marL="621792" lvl="1" indent="-320040">
              <a:spcBef>
                <a:spcPts val="600"/>
              </a:spcBef>
              <a:buClr>
                <a:srgbClr val="C00000"/>
              </a:buClr>
              <a:buSzPct val="80000"/>
              <a:buFont typeface="Courier New" panose="02070309020205020404" pitchFamily="49" charset="0"/>
              <a:buChar char="o"/>
            </a:pPr>
            <a:r>
              <a:rPr lang="en-IN" sz="2400" dirty="0">
                <a:solidFill>
                  <a:srgbClr val="C00000"/>
                </a:solidFill>
                <a:latin typeface="Elephant" panose="02020904090505020303" pitchFamily="18" charset="0"/>
              </a:rPr>
              <a:t>Animal</a:t>
            </a:r>
            <a:r>
              <a:rPr lang="en-IN" sz="2400" dirty="0">
                <a:latin typeface="Elephant" panose="02020904090505020303" pitchFamily="18" charset="0"/>
              </a:rPr>
              <a:t> proteins</a:t>
            </a:r>
          </a:p>
          <a:p>
            <a:pPr marL="621792" lvl="1" indent="-320040">
              <a:spcBef>
                <a:spcPts val="600"/>
              </a:spcBef>
              <a:buClr>
                <a:srgbClr val="C00000"/>
              </a:buClr>
              <a:buSzPct val="80000"/>
              <a:buFont typeface="Courier New" panose="02070309020205020404" pitchFamily="49" charset="0"/>
              <a:buChar char="o"/>
            </a:pPr>
            <a:r>
              <a:rPr lang="en-IN" sz="2400" dirty="0">
                <a:latin typeface="Elephant" panose="02020904090505020303" pitchFamily="18" charset="0"/>
              </a:rPr>
              <a:t>Contain all the essential amino acids in the proportions needed by the body.</a:t>
            </a: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15"/>
          </p:nvPr>
        </p:nvSpPr>
        <p:spPr/>
        <p:txBody>
          <a:bodyPr/>
          <a:lstStyle/>
          <a:p>
            <a:pPr>
              <a:buClr>
                <a:srgbClr val="C00000"/>
              </a:buClr>
            </a:pPr>
            <a:r>
              <a:rPr lang="en-IN" u="sng" dirty="0">
                <a:solidFill>
                  <a:srgbClr val="0000A3"/>
                </a:solidFill>
                <a:latin typeface="Elephant" panose="02020904090505020303" pitchFamily="18" charset="0"/>
              </a:rPr>
              <a:t>Incomplete proteins</a:t>
            </a:r>
          </a:p>
          <a:p>
            <a:pPr marL="621792" lvl="1" indent="-320040">
              <a:spcBef>
                <a:spcPts val="600"/>
              </a:spcBef>
              <a:buClr>
                <a:srgbClr val="C00000"/>
              </a:buClr>
              <a:buSzPct val="80000"/>
              <a:buFont typeface="Courier New" panose="02070309020205020404" pitchFamily="49" charset="0"/>
              <a:buChar char="o"/>
            </a:pPr>
            <a:r>
              <a:rPr lang="en-IN" sz="2400" dirty="0">
                <a:solidFill>
                  <a:srgbClr val="C00000"/>
                </a:solidFill>
                <a:latin typeface="Elephant" panose="02020904090505020303" pitchFamily="18" charset="0"/>
              </a:rPr>
              <a:t>Plant</a:t>
            </a:r>
            <a:r>
              <a:rPr lang="en-IN" sz="2400" dirty="0">
                <a:latin typeface="Elephant" panose="02020904090505020303" pitchFamily="18" charset="0"/>
              </a:rPr>
              <a:t> proteins (except soybeans and quinoa)</a:t>
            </a:r>
          </a:p>
          <a:p>
            <a:pPr marL="621792" lvl="1" indent="-320040">
              <a:spcBef>
                <a:spcPts val="600"/>
              </a:spcBef>
              <a:buClr>
                <a:srgbClr val="C00000"/>
              </a:buClr>
              <a:buSzPct val="80000"/>
              <a:buFont typeface="Courier New" panose="02070309020205020404" pitchFamily="49" charset="0"/>
              <a:buChar char="o"/>
            </a:pPr>
            <a:r>
              <a:rPr lang="en-IN" sz="2400" dirty="0">
                <a:latin typeface="Elephant" panose="02020904090505020303" pitchFamily="18" charset="0"/>
              </a:rPr>
              <a:t>Such as dried beans and peas, grains, vegetables, nuts, seeds</a:t>
            </a:r>
          </a:p>
          <a:p>
            <a:pPr marL="621792" lvl="1" indent="-320040">
              <a:spcBef>
                <a:spcPts val="600"/>
              </a:spcBef>
              <a:buClr>
                <a:srgbClr val="C00000"/>
              </a:buClr>
              <a:buSzPct val="80000"/>
              <a:buFont typeface="Courier New" panose="02070309020205020404" pitchFamily="49" charset="0"/>
              <a:buChar char="o"/>
            </a:pPr>
            <a:r>
              <a:rPr lang="en-IN" sz="2400" dirty="0">
                <a:latin typeface="Elephant" panose="02020904090505020303" pitchFamily="18" charset="0"/>
              </a:rPr>
              <a:t>Low in one or more essential amino acids—called the </a:t>
            </a:r>
            <a:r>
              <a:rPr lang="en-IN" sz="2400" u="sng" dirty="0">
                <a:solidFill>
                  <a:srgbClr val="0000A3"/>
                </a:solidFill>
                <a:latin typeface="Elephant" panose="02020904090505020303" pitchFamily="18" charset="0"/>
              </a:rPr>
              <a:t>limiting amino acid</a:t>
            </a:r>
            <a:r>
              <a:rPr lang="en-IN" sz="2400" dirty="0">
                <a:latin typeface="Elephant" panose="02020904090505020303" pitchFamily="18" charset="0"/>
              </a:rPr>
              <a:t>.</a:t>
            </a:r>
          </a:p>
        </p:txBody>
      </p:sp>
    </p:spTree>
    <p:extLst>
      <p:ext uri="{BB962C8B-B14F-4D97-AF65-F5344CB8AC3E}">
        <p14:creationId xmlns:p14="http://schemas.microsoft.com/office/powerpoint/2010/main" val="96071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2AC6-FD78-4D3A-B0A8-7A67B0D15798}"/>
              </a:ext>
            </a:extLst>
          </p:cNvPr>
          <p:cNvSpPr>
            <a:spLocks noGrp="1"/>
          </p:cNvSpPr>
          <p:nvPr>
            <p:ph type="title"/>
          </p:nvPr>
        </p:nvSpPr>
        <p:spPr/>
        <p:txBody>
          <a:bodyPr/>
          <a:lstStyle/>
          <a:p>
            <a:r>
              <a:rPr lang="en-US" dirty="0">
                <a:latin typeface="Elephant" panose="02020904090505020303" pitchFamily="18" charset="0"/>
              </a:rPr>
              <a:t>Complementary Protein</a:t>
            </a:r>
          </a:p>
        </p:txBody>
      </p:sp>
      <p:sp>
        <p:nvSpPr>
          <p:cNvPr id="3" name="Content Placeholder 2">
            <a:extLst>
              <a:ext uri="{FF2B5EF4-FFF2-40B4-BE49-F238E27FC236}">
                <a16:creationId xmlns:a16="http://schemas.microsoft.com/office/drawing/2014/main" id="{AE4C1136-D9FA-46A8-832D-1BC2C6CB1EC3}"/>
              </a:ext>
            </a:extLst>
          </p:cNvPr>
          <p:cNvSpPr>
            <a:spLocks noGrp="1"/>
          </p:cNvSpPr>
          <p:nvPr>
            <p:ph sz="quarter" idx="14"/>
          </p:nvPr>
        </p:nvSpPr>
        <p:spPr>
          <a:xfrm>
            <a:off x="406399" y="1752600"/>
            <a:ext cx="11383963" cy="894347"/>
          </a:xfrm>
        </p:spPr>
        <p:txBody>
          <a:bodyPr/>
          <a:lstStyle/>
          <a:p>
            <a:pPr marL="0" indent="0">
              <a:buNone/>
            </a:pPr>
            <a:r>
              <a:rPr lang="en-IN" dirty="0">
                <a:latin typeface="Elephant" panose="02020904090505020303" pitchFamily="18" charset="0"/>
              </a:rPr>
              <a:t>The ability of two protein foods to make up for the lack of certain amino acids in each other when eaten over the course of a day.</a:t>
            </a:r>
          </a:p>
        </p:txBody>
      </p:sp>
      <p:pic>
        <p:nvPicPr>
          <p:cNvPr id="7" name="Content Placeholder 6" descr="Photo depicts an example of complementary protein: Rice and Bean Burrito with Avocado Salad and Kale Chips.">
            <a:extLst>
              <a:ext uri="{FF2B5EF4-FFF2-40B4-BE49-F238E27FC236}">
                <a16:creationId xmlns:a16="http://schemas.microsoft.com/office/drawing/2014/main" id="{559CE65F-DADB-420E-ABF4-6FF5DCA1006B}"/>
              </a:ext>
            </a:extLst>
          </p:cNvPr>
          <p:cNvPicPr>
            <a:picLocks noGrp="1" noChangeAspect="1"/>
          </p:cNvPicPr>
          <p:nvPr>
            <p:ph sz="quarter" idx="15"/>
          </p:nvPr>
        </p:nvPicPr>
        <p:blipFill>
          <a:blip r:embed="rId2"/>
          <a:stretch>
            <a:fillRect/>
          </a:stretch>
        </p:blipFill>
        <p:spPr>
          <a:xfrm>
            <a:off x="4267200" y="2971800"/>
            <a:ext cx="3642802" cy="2831611"/>
          </a:xfrm>
          <a:prstGeom prst="rect">
            <a:avLst/>
          </a:prstGeom>
        </p:spPr>
      </p:pic>
    </p:spTree>
    <p:extLst>
      <p:ext uri="{BB962C8B-B14F-4D97-AF65-F5344CB8AC3E}">
        <p14:creationId xmlns:p14="http://schemas.microsoft.com/office/powerpoint/2010/main" val="5977587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AC61C-F6FA-4A65-860D-B4496BCE45CA}"/>
              </a:ext>
            </a:extLst>
          </p:cNvPr>
          <p:cNvSpPr>
            <a:spLocks noGrp="1"/>
          </p:cNvSpPr>
          <p:nvPr>
            <p:ph type="title"/>
          </p:nvPr>
        </p:nvSpPr>
        <p:spPr/>
        <p:txBody>
          <a:bodyPr>
            <a:normAutofit/>
          </a:bodyPr>
          <a:lstStyle/>
          <a:p>
            <a:r>
              <a:rPr lang="en-US" dirty="0">
                <a:latin typeface="Elephant" panose="02020904090505020303" pitchFamily="18" charset="0"/>
              </a:rPr>
              <a:t>Protein Pairings: Complementary Protein</a:t>
            </a:r>
          </a:p>
        </p:txBody>
      </p:sp>
      <p:sp>
        <p:nvSpPr>
          <p:cNvPr id="3" name="Content Placeholder 2">
            <a:extLst>
              <a:ext uri="{FF2B5EF4-FFF2-40B4-BE49-F238E27FC236}">
                <a16:creationId xmlns:a16="http://schemas.microsoft.com/office/drawing/2014/main" id="{F1275D3D-40F5-4437-992A-07C8972EFD38}"/>
              </a:ext>
            </a:extLst>
          </p:cNvPr>
          <p:cNvSpPr>
            <a:spLocks noGrp="1"/>
          </p:cNvSpPr>
          <p:nvPr>
            <p:ph sz="quarter" idx="14"/>
          </p:nvPr>
        </p:nvSpPr>
        <p:spPr>
          <a:xfrm>
            <a:off x="406400" y="1752600"/>
            <a:ext cx="5429252" cy="457200"/>
          </a:xfrm>
        </p:spPr>
        <p:txBody>
          <a:bodyPr>
            <a:normAutofit fontScale="92500" lnSpcReduction="10000"/>
          </a:bodyPr>
          <a:lstStyle/>
          <a:p>
            <a:pPr marL="0" indent="0">
              <a:lnSpc>
                <a:spcPct val="100000"/>
              </a:lnSpc>
              <a:buNone/>
            </a:pPr>
            <a:r>
              <a:rPr lang="en-US" b="1" dirty="0"/>
              <a:t>Table 5-2 </a:t>
            </a:r>
            <a:r>
              <a:rPr lang="en-US" dirty="0"/>
              <a:t>Complementary Proteins</a:t>
            </a:r>
          </a:p>
        </p:txBody>
      </p:sp>
      <p:graphicFrame>
        <p:nvGraphicFramePr>
          <p:cNvPr id="9" name="Table 9">
            <a:extLst>
              <a:ext uri="{FF2B5EF4-FFF2-40B4-BE49-F238E27FC236}">
                <a16:creationId xmlns:a16="http://schemas.microsoft.com/office/drawing/2014/main" id="{8921BFAC-3F45-4E58-B030-2E871BBB14A2}"/>
              </a:ext>
            </a:extLst>
          </p:cNvPr>
          <p:cNvGraphicFramePr>
            <a:graphicFrameLocks noGrp="1"/>
          </p:cNvGraphicFramePr>
          <p:nvPr>
            <p:ph sz="quarter" idx="15"/>
            <p:extLst>
              <p:ext uri="{D42A27DB-BD31-4B8C-83A1-F6EECF244321}">
                <p14:modId xmlns:p14="http://schemas.microsoft.com/office/powerpoint/2010/main" val="1444829344"/>
              </p:ext>
            </p:extLst>
          </p:nvPr>
        </p:nvGraphicFramePr>
        <p:xfrm>
          <a:off x="361950" y="2398095"/>
          <a:ext cx="11379200" cy="3576320"/>
        </p:xfrm>
        <a:graphic>
          <a:graphicData uri="http://schemas.openxmlformats.org/drawingml/2006/table">
            <a:tbl>
              <a:tblPr firstRow="1" bandRow="1">
                <a:tableStyleId>{5C22544A-7EE6-4342-B048-85BDC9FD1C3A}</a:tableStyleId>
              </a:tblPr>
              <a:tblGrid>
                <a:gridCol w="2838450">
                  <a:extLst>
                    <a:ext uri="{9D8B030D-6E8A-4147-A177-3AD203B41FA5}">
                      <a16:colId xmlns:a16="http://schemas.microsoft.com/office/drawing/2014/main" val="682382349"/>
                    </a:ext>
                  </a:extLst>
                </a:gridCol>
                <a:gridCol w="8540750">
                  <a:extLst>
                    <a:ext uri="{9D8B030D-6E8A-4147-A177-3AD203B41FA5}">
                      <a16:colId xmlns:a16="http://schemas.microsoft.com/office/drawing/2014/main" val="1482603566"/>
                    </a:ext>
                  </a:extLst>
                </a:gridCol>
              </a:tblGrid>
              <a:tr h="370840">
                <a:tc>
                  <a:txBody>
                    <a:bodyPr/>
                    <a:lstStyle/>
                    <a:p>
                      <a:pPr rtl="0"/>
                      <a:r>
                        <a:rPr lang="en-US" sz="1800" b="1" i="0" u="none" strike="noStrike" kern="1200" baseline="0" dirty="0">
                          <a:solidFill>
                            <a:schemeClr val="lt1"/>
                          </a:solidFill>
                          <a:latin typeface="+mn-lt"/>
                          <a:ea typeface="+mn-ea"/>
                          <a:cs typeface="+mn-cs"/>
                        </a:rPr>
                        <a:t>Complementary Proteins</a:t>
                      </a:r>
                    </a:p>
                  </a:txBody>
                  <a:tcPr/>
                </a:tc>
                <a:tc>
                  <a:txBody>
                    <a:bodyPr/>
                    <a:lstStyle/>
                    <a:p>
                      <a:pPr rtl="0"/>
                      <a:r>
                        <a:rPr lang="en-US" sz="1800" b="1" i="0" u="none" strike="noStrike" kern="1200" baseline="0" dirty="0">
                          <a:solidFill>
                            <a:schemeClr val="lt1"/>
                          </a:solidFill>
                          <a:latin typeface="+mn-lt"/>
                          <a:ea typeface="+mn-ea"/>
                          <a:cs typeface="+mn-cs"/>
                        </a:rPr>
                        <a:t>Examples</a:t>
                      </a:r>
                    </a:p>
                  </a:txBody>
                  <a:tcPr/>
                </a:tc>
                <a:extLst>
                  <a:ext uri="{0D108BD9-81ED-4DB2-BD59-A6C34878D82A}">
                    <a16:rowId xmlns:a16="http://schemas.microsoft.com/office/drawing/2014/main" val="3742882975"/>
                  </a:ext>
                </a:extLst>
              </a:tr>
              <a:tr h="370840">
                <a:tc>
                  <a:txBody>
                    <a:bodyPr/>
                    <a:lstStyle/>
                    <a:p>
                      <a:pPr rtl="0"/>
                      <a:r>
                        <a:rPr lang="en-US" sz="1800" b="0" i="0" u="none" strike="noStrike" kern="1200" baseline="0" dirty="0">
                          <a:solidFill>
                            <a:srgbClr val="0000A3"/>
                          </a:solidFill>
                          <a:latin typeface="+mn-lt"/>
                          <a:ea typeface="+mn-ea"/>
                          <a:cs typeface="+mn-cs"/>
                        </a:rPr>
                        <a:t>Legumes with grains</a:t>
                      </a:r>
                    </a:p>
                  </a:txBody>
                  <a:tcPr/>
                </a:tc>
                <a:tc>
                  <a:txBody>
                    <a:bodyPr/>
                    <a:lstStyle/>
                    <a:p>
                      <a:pPr rtl="0"/>
                      <a:r>
                        <a:rPr lang="en-IN" sz="1800" b="0" i="0" u="none" strike="noStrike" kern="1200" baseline="0" dirty="0">
                          <a:solidFill>
                            <a:schemeClr val="bg1"/>
                          </a:solidFill>
                          <a:latin typeface="+mn-lt"/>
                          <a:ea typeface="+mn-ea"/>
                          <a:cs typeface="+mn-cs"/>
                        </a:rPr>
                        <a:t>Retried beans on tortilla, </a:t>
                      </a:r>
                      <a:r>
                        <a:rPr lang="en-IN" sz="1800" b="0" i="0" u="none" strike="noStrike" kern="1200" baseline="0" dirty="0" err="1">
                          <a:solidFill>
                            <a:schemeClr val="bg1"/>
                          </a:solidFill>
                          <a:latin typeface="+mn-lt"/>
                          <a:ea typeface="+mn-ea"/>
                          <a:cs typeface="+mn-cs"/>
                        </a:rPr>
                        <a:t>combread</a:t>
                      </a:r>
                      <a:r>
                        <a:rPr lang="en-IN" sz="1800" b="0" i="0" u="none" strike="noStrike" kern="1200" baseline="0" dirty="0">
                          <a:solidFill>
                            <a:schemeClr val="bg1"/>
                          </a:solidFill>
                          <a:latin typeface="+mn-lt"/>
                          <a:ea typeface="+mn-ea"/>
                          <a:cs typeface="+mn-cs"/>
                        </a:rPr>
                        <a:t> and pinto beans, falafel with whole-wheat pita, peanut butter on whole-wheat bread, black bean quinoa burger</a:t>
                      </a:r>
                    </a:p>
                  </a:txBody>
                  <a:tcPr/>
                </a:tc>
                <a:extLst>
                  <a:ext uri="{0D108BD9-81ED-4DB2-BD59-A6C34878D82A}">
                    <a16:rowId xmlns:a16="http://schemas.microsoft.com/office/drawing/2014/main" val="2959513947"/>
                  </a:ext>
                </a:extLst>
              </a:tr>
              <a:tr h="370840">
                <a:tc>
                  <a:txBody>
                    <a:bodyPr/>
                    <a:lstStyle/>
                    <a:p>
                      <a:pPr rtl="0"/>
                      <a:r>
                        <a:rPr lang="en-US" sz="1800" b="0" i="0" u="none" strike="noStrike" kern="1200" baseline="0" dirty="0">
                          <a:solidFill>
                            <a:srgbClr val="0000A3"/>
                          </a:solidFill>
                          <a:latin typeface="+mn-lt"/>
                          <a:ea typeface="+mn-ea"/>
                          <a:cs typeface="+mn-cs"/>
                        </a:rPr>
                        <a:t>Legumes with nuts/seeds</a:t>
                      </a:r>
                    </a:p>
                  </a:txBody>
                  <a:tcPr/>
                </a:tc>
                <a:tc>
                  <a:txBody>
                    <a:bodyPr/>
                    <a:lstStyle/>
                    <a:p>
                      <a:pPr rtl="0"/>
                      <a:r>
                        <a:rPr lang="en-IN" sz="1800" b="0" i="0" u="none" strike="noStrike" kern="1200" baseline="0" dirty="0">
                          <a:solidFill>
                            <a:schemeClr val="bg1"/>
                          </a:solidFill>
                          <a:latin typeface="+mn-lt"/>
                          <a:ea typeface="+mn-ea"/>
                          <a:cs typeface="+mn-cs"/>
                        </a:rPr>
                        <a:t>Hummus (ground sesame seeds and chickpeas), lentil walnut burgers</a:t>
                      </a:r>
                    </a:p>
                  </a:txBody>
                  <a:tcPr/>
                </a:tc>
                <a:extLst>
                  <a:ext uri="{0D108BD9-81ED-4DB2-BD59-A6C34878D82A}">
                    <a16:rowId xmlns:a16="http://schemas.microsoft.com/office/drawing/2014/main" val="410549192"/>
                  </a:ext>
                </a:extLst>
              </a:tr>
              <a:tr h="370840">
                <a:tc>
                  <a:txBody>
                    <a:bodyPr/>
                    <a:lstStyle/>
                    <a:p>
                      <a:pPr rtl="0"/>
                      <a:r>
                        <a:rPr lang="en-IN" sz="1800" b="0" i="0" u="none" strike="noStrike" kern="1200" baseline="0" dirty="0">
                          <a:solidFill>
                            <a:srgbClr val="0000A3"/>
                          </a:solidFill>
                          <a:latin typeface="+mn-lt"/>
                          <a:ea typeface="+mn-ea"/>
                          <a:cs typeface="+mn-cs"/>
                        </a:rPr>
                        <a:t>Legumes with dairy</a:t>
                      </a:r>
                      <a:endParaRPr lang="en-US" sz="1800" b="0" i="0" u="none" strike="noStrike" kern="1200" baseline="0" dirty="0">
                        <a:solidFill>
                          <a:srgbClr val="0000A3"/>
                        </a:solidFill>
                        <a:latin typeface="+mn-lt"/>
                        <a:ea typeface="+mn-ea"/>
                        <a:cs typeface="+mn-cs"/>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kern="1200" baseline="0" dirty="0">
                          <a:solidFill>
                            <a:schemeClr val="bg1"/>
                          </a:solidFill>
                          <a:latin typeface="+mn-lt"/>
                          <a:ea typeface="+mn-ea"/>
                          <a:cs typeface="+mn-cs"/>
                        </a:rPr>
                        <a:t>Black bean and cheese burritos, chili with shredded cheese</a:t>
                      </a:r>
                    </a:p>
                  </a:txBody>
                  <a:tcPr/>
                </a:tc>
                <a:extLst>
                  <a:ext uri="{0D108BD9-81ED-4DB2-BD59-A6C34878D82A}">
                    <a16:rowId xmlns:a16="http://schemas.microsoft.com/office/drawing/2014/main" val="3618722628"/>
                  </a:ext>
                </a:extLst>
              </a:tr>
              <a:tr h="370840">
                <a:tc>
                  <a:txBody>
                    <a:bodyPr/>
                    <a:lstStyle/>
                    <a:p>
                      <a:pPr rtl="0"/>
                      <a:r>
                        <a:rPr lang="en-IN" sz="1800" b="0" i="0" u="none" strike="noStrike" kern="1200" baseline="0" dirty="0">
                          <a:solidFill>
                            <a:srgbClr val="0000A3"/>
                          </a:solidFill>
                          <a:latin typeface="+mn-lt"/>
                          <a:ea typeface="+mn-ea"/>
                          <a:cs typeface="+mn-cs"/>
                        </a:rPr>
                        <a:t>Grains with dairy</a:t>
                      </a:r>
                    </a:p>
                  </a:txBody>
                  <a:tcPr/>
                </a:tc>
                <a:tc>
                  <a:txBody>
                    <a:bodyPr/>
                    <a:lstStyle/>
                    <a:p>
                      <a:pPr rtl="0"/>
                      <a:r>
                        <a:rPr lang="en-IN" sz="1800" b="0" i="0" u="none" strike="noStrike" kern="1200" baseline="0" dirty="0">
                          <a:solidFill>
                            <a:schemeClr val="bg1"/>
                          </a:solidFill>
                          <a:latin typeface="+mn-lt"/>
                          <a:ea typeface="+mn-ea"/>
                          <a:cs typeface="+mn-cs"/>
                        </a:rPr>
                        <a:t>Oatmeal and milk, whole-wheat macaroni and cheese, cheese sandwich on whole-grain bread</a:t>
                      </a:r>
                    </a:p>
                  </a:txBody>
                  <a:tcPr/>
                </a:tc>
                <a:extLst>
                  <a:ext uri="{0D108BD9-81ED-4DB2-BD59-A6C34878D82A}">
                    <a16:rowId xmlns:a16="http://schemas.microsoft.com/office/drawing/2014/main" val="87245695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kern="1200" baseline="0" dirty="0">
                          <a:solidFill>
                            <a:srgbClr val="0000A3"/>
                          </a:solidFill>
                          <a:latin typeface="+mn-lt"/>
                          <a:ea typeface="+mn-ea"/>
                          <a:cs typeface="+mn-cs"/>
                        </a:rPr>
                        <a:t>Nuts/seeds with dairy</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800" b="0" i="0" u="none" strike="noStrike" kern="1200" baseline="0" dirty="0">
                          <a:solidFill>
                            <a:schemeClr val="bg1"/>
                          </a:solidFill>
                          <a:latin typeface="+mn-lt"/>
                          <a:ea typeface="+mn-ea"/>
                          <a:cs typeface="+mn-cs"/>
                        </a:rPr>
                        <a:t>Yogurt dressing and toasted almonds on salad, feta/walnut pate</a:t>
                      </a:r>
                    </a:p>
                  </a:txBody>
                  <a:tcPr/>
                </a:tc>
                <a:extLst>
                  <a:ext uri="{0D108BD9-81ED-4DB2-BD59-A6C34878D82A}">
                    <a16:rowId xmlns:a16="http://schemas.microsoft.com/office/drawing/2014/main" val="1908078068"/>
                  </a:ext>
                </a:extLst>
              </a:tr>
            </a:tbl>
          </a:graphicData>
        </a:graphic>
      </p:graphicFrame>
      <p:sp>
        <p:nvSpPr>
          <p:cNvPr id="7" name="Content Placeholder 6">
            <a:extLst>
              <a:ext uri="{FF2B5EF4-FFF2-40B4-BE49-F238E27FC236}">
                <a16:creationId xmlns:a16="http://schemas.microsoft.com/office/drawing/2014/main" id="{E638B1E6-68AC-406D-96CC-F67938153015}"/>
              </a:ext>
            </a:extLst>
          </p:cNvPr>
          <p:cNvSpPr>
            <a:spLocks noGrp="1"/>
          </p:cNvSpPr>
          <p:nvPr>
            <p:ph sz="quarter" idx="16"/>
          </p:nvPr>
        </p:nvSpPr>
        <p:spPr>
          <a:xfrm>
            <a:off x="1600200" y="6040454"/>
            <a:ext cx="10414000" cy="802305"/>
          </a:xfrm>
        </p:spPr>
        <p:txBody>
          <a:bodyPr/>
          <a:lstStyle/>
          <a:p>
            <a:pPr marL="0" indent="0">
              <a:buNone/>
            </a:pPr>
            <a:r>
              <a:rPr lang="en-IN" sz="2200" dirty="0"/>
              <a:t>Soybeans (and the protein in soybean products such as soy milk and tofu) contain complete protein.</a:t>
            </a:r>
            <a:endParaRPr lang="en-US" sz="2200" dirty="0"/>
          </a:p>
        </p:txBody>
      </p:sp>
    </p:spTree>
    <p:extLst>
      <p:ext uri="{BB962C8B-B14F-4D97-AF65-F5344CB8AC3E}">
        <p14:creationId xmlns:p14="http://schemas.microsoft.com/office/powerpoint/2010/main" val="39871278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latin typeface="Elephant" panose="02020904090505020303" pitchFamily="18" charset="0"/>
              </a:rPr>
              <a:t>2. Protein in the Body</a:t>
            </a:r>
            <a:endParaRPr lang="en-US" dirty="0">
              <a:latin typeface="Elephant" panose="02020904090505020303" pitchFamily="18" charset="0"/>
            </a:endParaRPr>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p:txBody>
          <a:bodyPr/>
          <a:lstStyle/>
          <a:p>
            <a:r>
              <a:rPr lang="en-IN" b="1" dirty="0">
                <a:latin typeface="Elephant" panose="02020904090505020303" pitchFamily="18" charset="0"/>
              </a:rPr>
              <a:t>Proteins you eat are broken down into single amino acids during digestion and then used by your cells to make new proteins.</a:t>
            </a:r>
          </a:p>
          <a:p>
            <a:r>
              <a:rPr lang="en-IN" b="1" dirty="0">
                <a:latin typeface="Elephant" panose="02020904090505020303" pitchFamily="18" charset="0"/>
              </a:rPr>
              <a:t>Amino acid pool </a:t>
            </a:r>
            <a:r>
              <a:rPr lang="en-IN" dirty="0">
                <a:latin typeface="Elephant" panose="02020904090505020303" pitchFamily="18" charset="0"/>
              </a:rPr>
              <a:t>in the body provides amino acids to the cells as needed.</a:t>
            </a:r>
          </a:p>
          <a:p>
            <a:r>
              <a:rPr lang="en-IN" dirty="0">
                <a:latin typeface="Elephant" panose="02020904090505020303" pitchFamily="18" charset="0"/>
              </a:rPr>
              <a:t>**If an amino acid is not available to build a protein, the protein is not made.</a:t>
            </a:r>
          </a:p>
          <a:p>
            <a:r>
              <a:rPr lang="en-IN" dirty="0">
                <a:latin typeface="Elephant" panose="02020904090505020303" pitchFamily="18" charset="0"/>
              </a:rPr>
              <a:t>Instructions to make protein reside in your </a:t>
            </a:r>
            <a:r>
              <a:rPr lang="en-IN" b="1" dirty="0">
                <a:latin typeface="Elephant" panose="02020904090505020303" pitchFamily="18" charset="0"/>
              </a:rPr>
              <a:t>genes</a:t>
            </a:r>
            <a:r>
              <a:rPr lang="en-IN" dirty="0">
                <a:latin typeface="Elephant" panose="02020904090505020303" pitchFamily="18" charset="0"/>
              </a:rPr>
              <a:t> – part of your </a:t>
            </a:r>
            <a:r>
              <a:rPr lang="en-IN" b="1" dirty="0">
                <a:latin typeface="Elephant" panose="02020904090505020303" pitchFamily="18" charset="0"/>
              </a:rPr>
              <a:t>D</a:t>
            </a:r>
            <a:r>
              <a:rPr lang="en-IN" sz="100" b="1" dirty="0">
                <a:latin typeface="Elephant" panose="02020904090505020303" pitchFamily="18" charset="0"/>
              </a:rPr>
              <a:t> </a:t>
            </a:r>
            <a:r>
              <a:rPr lang="en-IN" b="1" dirty="0">
                <a:latin typeface="Elephant" panose="02020904090505020303" pitchFamily="18" charset="0"/>
              </a:rPr>
              <a:t>N</a:t>
            </a:r>
            <a:r>
              <a:rPr lang="en-IN" sz="100" b="1" dirty="0">
                <a:latin typeface="Elephant" panose="02020904090505020303" pitchFamily="18" charset="0"/>
              </a:rPr>
              <a:t> </a:t>
            </a:r>
            <a:r>
              <a:rPr lang="en-IN" b="1" dirty="0">
                <a:latin typeface="Elephant" panose="02020904090505020303" pitchFamily="18" charset="0"/>
              </a:rPr>
              <a:t>A.</a:t>
            </a:r>
            <a:endParaRPr lang="en-US" dirty="0">
              <a:latin typeface="Elephant" panose="02020904090505020303" pitchFamily="18" charset="0"/>
            </a:endParaRPr>
          </a:p>
        </p:txBody>
      </p:sp>
    </p:spTree>
    <p:extLst>
      <p:ext uri="{BB962C8B-B14F-4D97-AF65-F5344CB8AC3E}">
        <p14:creationId xmlns:p14="http://schemas.microsoft.com/office/powerpoint/2010/main" val="33953587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latin typeface="Elephant" panose="02020904090505020303" pitchFamily="18" charset="0"/>
              </a:rPr>
              <a:t>Digestion and Absorption </a:t>
            </a:r>
            <a:r>
              <a:rPr lang="en-IN" sz="1000" b="0" baseline="0" dirty="0">
                <a:latin typeface="Elephant" panose="02020904090505020303" pitchFamily="18" charset="0"/>
              </a:rPr>
              <a:t>1</a:t>
            </a:r>
            <a:endParaRPr lang="en-US" sz="1000" b="0" baseline="0" dirty="0">
              <a:latin typeface="Elephant" panose="02020904090505020303" pitchFamily="18" charset="0"/>
            </a:endParaRPr>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p:txBody>
          <a:bodyPr/>
          <a:lstStyle/>
          <a:p>
            <a:r>
              <a:rPr lang="en-IN" dirty="0">
                <a:latin typeface="Elephant" panose="02020904090505020303" pitchFamily="18" charset="0"/>
              </a:rPr>
              <a:t>Stomach: stomach acid helps uncoil proteins so enzymes can start separating amino acids.</a:t>
            </a:r>
          </a:p>
          <a:p>
            <a:r>
              <a:rPr lang="en-IN" dirty="0">
                <a:latin typeface="Elephant" panose="02020904090505020303" pitchFamily="18" charset="0"/>
              </a:rPr>
              <a:t>Small intestine: enzymes break down proteins into almost all single amino acids..</a:t>
            </a:r>
          </a:p>
          <a:p>
            <a:r>
              <a:rPr lang="en-IN" dirty="0">
                <a:latin typeface="Elephant" panose="02020904090505020303" pitchFamily="18" charset="0"/>
              </a:rPr>
              <a:t>Amino acids travel in blood to the liver.</a:t>
            </a:r>
          </a:p>
        </p:txBody>
      </p:sp>
    </p:spTree>
    <p:extLst>
      <p:ext uri="{BB962C8B-B14F-4D97-AF65-F5344CB8AC3E}">
        <p14:creationId xmlns:p14="http://schemas.microsoft.com/office/powerpoint/2010/main" val="34593857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latin typeface="Elephant" panose="02020904090505020303" pitchFamily="18" charset="0"/>
              </a:rPr>
              <a:t>Digestion and Absorption </a:t>
            </a:r>
            <a:r>
              <a:rPr lang="en-IN" sz="1000" baseline="0" dirty="0">
                <a:latin typeface="Elephant" panose="02020904090505020303" pitchFamily="18" charset="0"/>
              </a:rPr>
              <a:t>2</a:t>
            </a:r>
            <a:endParaRPr lang="en-US" sz="1000" baseline="0" dirty="0">
              <a:latin typeface="Elephant" panose="02020904090505020303" pitchFamily="18" charset="0"/>
            </a:endParaRPr>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4"/>
          </p:nvPr>
        </p:nvSpPr>
        <p:spPr>
          <a:xfrm>
            <a:off x="415925" y="1905000"/>
            <a:ext cx="11383963" cy="1584158"/>
          </a:xfrm>
        </p:spPr>
        <p:txBody>
          <a:bodyPr/>
          <a:lstStyle/>
          <a:p>
            <a:pPr marL="0" indent="0">
              <a:buNone/>
            </a:pPr>
            <a:r>
              <a:rPr lang="en-IN" dirty="0">
                <a:latin typeface="Elephant" panose="02020904090505020303" pitchFamily="18" charset="0"/>
              </a:rPr>
              <a:t>Amino acids enter the amino acid pool from the diet and the breakdown of body proteins. Amino acids in the pool are </a:t>
            </a:r>
            <a:r>
              <a:rPr lang="en-IN" dirty="0">
                <a:solidFill>
                  <a:srgbClr val="0000A3"/>
                </a:solidFill>
                <a:latin typeface="Elephant" panose="02020904090505020303" pitchFamily="18" charset="0"/>
              </a:rPr>
              <a:t>then</a:t>
            </a:r>
            <a:r>
              <a:rPr lang="en-IN" dirty="0">
                <a:latin typeface="Elephant" panose="02020904090505020303" pitchFamily="18" charset="0"/>
              </a:rPr>
              <a:t> used to make new body proteins, or may be used to provide energy or other functions if absolutely necessary.</a:t>
            </a:r>
          </a:p>
        </p:txBody>
      </p:sp>
      <p:pic>
        <p:nvPicPr>
          <p:cNvPr id="7" name="Content Placeholder 6" descr="Photo depicts amino acids enter the amino acid pool from the diet and the breakdown of body proteins.">
            <a:extLst>
              <a:ext uri="{FF2B5EF4-FFF2-40B4-BE49-F238E27FC236}">
                <a16:creationId xmlns:a16="http://schemas.microsoft.com/office/drawing/2014/main" id="{2531DA47-FBAF-498F-810C-F8EBD1567D65}"/>
              </a:ext>
            </a:extLst>
          </p:cNvPr>
          <p:cNvPicPr>
            <a:picLocks noGrp="1" noChangeAspect="1"/>
          </p:cNvPicPr>
          <p:nvPr>
            <p:ph sz="quarter" idx="15"/>
          </p:nvPr>
        </p:nvPicPr>
        <p:blipFill>
          <a:blip r:embed="rId2"/>
          <a:stretch>
            <a:fillRect/>
          </a:stretch>
        </p:blipFill>
        <p:spPr>
          <a:xfrm>
            <a:off x="1745212" y="3983564"/>
            <a:ext cx="8846588" cy="1748664"/>
          </a:xfrm>
          <a:prstGeom prst="rect">
            <a:avLst/>
          </a:prstGeom>
        </p:spPr>
      </p:pic>
    </p:spTree>
    <p:extLst>
      <p:ext uri="{BB962C8B-B14F-4D97-AF65-F5344CB8AC3E}">
        <p14:creationId xmlns:p14="http://schemas.microsoft.com/office/powerpoint/2010/main" val="2565438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latin typeface="Elephant" panose="02020904090505020303" pitchFamily="18" charset="0"/>
              </a:rPr>
              <a:t>Functions of Protein</a:t>
            </a:r>
            <a:endParaRPr lang="en-US" dirty="0">
              <a:latin typeface="Elephant" panose="02020904090505020303" pitchFamily="18" charset="0"/>
            </a:endParaRPr>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a:xfrm>
            <a:off x="434975" y="1981200"/>
            <a:ext cx="11379200" cy="4495800"/>
          </a:xfrm>
        </p:spPr>
        <p:txBody>
          <a:bodyPr/>
          <a:lstStyle/>
          <a:p>
            <a:r>
              <a:rPr lang="en-IN" dirty="0">
                <a:latin typeface="Elephant" panose="02020904090505020303" pitchFamily="18" charset="0"/>
              </a:rPr>
              <a:t>Acts as a structural component of the body.</a:t>
            </a:r>
          </a:p>
          <a:p>
            <a:r>
              <a:rPr lang="en-IN" dirty="0">
                <a:latin typeface="Elephant" panose="02020904090505020303" pitchFamily="18" charset="0"/>
              </a:rPr>
              <a:t>Builds and maintains the body.</a:t>
            </a:r>
          </a:p>
          <a:p>
            <a:r>
              <a:rPr lang="en-IN" dirty="0">
                <a:latin typeface="Elephant" panose="02020904090505020303" pitchFamily="18" charset="0"/>
              </a:rPr>
              <a:t>Found in many enzymes and hormones and all antibodies.</a:t>
            </a:r>
          </a:p>
          <a:p>
            <a:r>
              <a:rPr lang="en-IN" dirty="0">
                <a:latin typeface="Elephant" panose="02020904090505020303" pitchFamily="18" charset="0"/>
              </a:rPr>
              <a:t>Transports iron, fats, minerals, and oxygen.</a:t>
            </a:r>
          </a:p>
          <a:p>
            <a:r>
              <a:rPr lang="en-IN" dirty="0">
                <a:latin typeface="Elephant" panose="02020904090505020303" pitchFamily="18" charset="0"/>
              </a:rPr>
              <a:t>Maintains fluid and acid-base balance.</a:t>
            </a:r>
          </a:p>
          <a:p>
            <a:r>
              <a:rPr lang="en-IN" dirty="0">
                <a:latin typeface="Elephant" panose="02020904090505020303" pitchFamily="18" charset="0"/>
              </a:rPr>
              <a:t>Provides energy as last resort.</a:t>
            </a:r>
          </a:p>
          <a:p>
            <a:r>
              <a:rPr lang="en-IN" dirty="0">
                <a:latin typeface="Elephant" panose="02020904090505020303" pitchFamily="18" charset="0"/>
              </a:rPr>
              <a:t>Helps blood clot.</a:t>
            </a:r>
          </a:p>
        </p:txBody>
      </p:sp>
    </p:spTree>
    <p:extLst>
      <p:ext uri="{BB962C8B-B14F-4D97-AF65-F5344CB8AC3E}">
        <p14:creationId xmlns:p14="http://schemas.microsoft.com/office/powerpoint/2010/main" val="354606233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p:nvPr>
        </p:nvSpPr>
        <p:spPr/>
        <p:txBody>
          <a:bodyPr>
            <a:normAutofit/>
          </a:bodyPr>
          <a:lstStyle/>
          <a:p>
            <a:r>
              <a:rPr lang="en-US" dirty="0">
                <a:latin typeface="Elephant" panose="02020904090505020303" pitchFamily="18" charset="0"/>
              </a:rPr>
              <a:t>3. Vegetarian Eating</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14"/>
          </p:nvPr>
        </p:nvSpPr>
        <p:spPr>
          <a:xfrm>
            <a:off x="406400" y="1661159"/>
            <a:ext cx="5384800" cy="4419600"/>
          </a:xfrm>
        </p:spPr>
        <p:txBody>
          <a:bodyPr/>
          <a:lstStyle/>
          <a:p>
            <a:r>
              <a:rPr lang="en-IN" dirty="0">
                <a:latin typeface="Elephant" panose="02020904090505020303" pitchFamily="18" charset="0"/>
              </a:rPr>
              <a:t>Types of vegetarians</a:t>
            </a:r>
          </a:p>
          <a:p>
            <a:pPr lvl="1">
              <a:buSzPct val="80000"/>
            </a:pPr>
            <a:r>
              <a:rPr lang="en-IN" sz="2400" dirty="0" err="1">
                <a:latin typeface="Elephant" panose="02020904090505020303" pitchFamily="18" charset="0"/>
              </a:rPr>
              <a:t>Lacto-ovo</a:t>
            </a:r>
            <a:r>
              <a:rPr lang="en-IN" sz="2400" dirty="0">
                <a:latin typeface="Elephant" panose="02020904090505020303" pitchFamily="18" charset="0"/>
              </a:rPr>
              <a:t> vegetarians</a:t>
            </a:r>
          </a:p>
          <a:p>
            <a:pPr lvl="1">
              <a:buSzPct val="80000"/>
            </a:pPr>
            <a:r>
              <a:rPr lang="en-IN" sz="2400" dirty="0" err="1">
                <a:latin typeface="Elephant" panose="02020904090505020303" pitchFamily="18" charset="0"/>
              </a:rPr>
              <a:t>Lacto</a:t>
            </a:r>
            <a:r>
              <a:rPr lang="en-IN" sz="2400" dirty="0">
                <a:latin typeface="Elephant" panose="02020904090505020303" pitchFamily="18" charset="0"/>
              </a:rPr>
              <a:t> vegetarians</a:t>
            </a:r>
          </a:p>
          <a:p>
            <a:pPr lvl="1">
              <a:buSzPct val="80000"/>
            </a:pPr>
            <a:r>
              <a:rPr lang="en-IN" sz="2400" dirty="0">
                <a:latin typeface="Elephant" panose="02020904090505020303" pitchFamily="18" charset="0"/>
              </a:rPr>
              <a:t>Vegans</a:t>
            </a: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15"/>
          </p:nvPr>
        </p:nvSpPr>
        <p:spPr>
          <a:xfrm>
            <a:off x="6324600" y="1600200"/>
            <a:ext cx="5384800" cy="4419600"/>
          </a:xfrm>
        </p:spPr>
        <p:txBody>
          <a:bodyPr/>
          <a:lstStyle/>
          <a:p>
            <a:r>
              <a:rPr lang="en-IN" dirty="0">
                <a:latin typeface="Elephant" panose="02020904090505020303" pitchFamily="18" charset="0"/>
              </a:rPr>
              <a:t>Why become vegetarian?</a:t>
            </a:r>
          </a:p>
          <a:p>
            <a:pPr lvl="1">
              <a:buSzPct val="80000"/>
            </a:pPr>
            <a:r>
              <a:rPr lang="en-IN" sz="2400" dirty="0">
                <a:latin typeface="Elephant" panose="02020904090505020303" pitchFamily="18" charset="0"/>
              </a:rPr>
              <a:t>Health benefits</a:t>
            </a:r>
          </a:p>
          <a:p>
            <a:pPr lvl="1">
              <a:buSzPct val="80000"/>
            </a:pPr>
            <a:r>
              <a:rPr lang="en-IN" sz="2400" dirty="0">
                <a:latin typeface="Elephant" panose="02020904090505020303" pitchFamily="18" charset="0"/>
              </a:rPr>
              <a:t>Sustainability</a:t>
            </a:r>
          </a:p>
          <a:p>
            <a:pPr lvl="1">
              <a:buSzPct val="80000"/>
            </a:pPr>
            <a:r>
              <a:rPr lang="en-IN" sz="2400" dirty="0">
                <a:latin typeface="Elephant" panose="02020904090505020303" pitchFamily="18" charset="0"/>
              </a:rPr>
              <a:t>Economics</a:t>
            </a:r>
          </a:p>
          <a:p>
            <a:pPr lvl="1">
              <a:buSzPct val="80000"/>
            </a:pPr>
            <a:r>
              <a:rPr lang="en-IN" sz="2400" dirty="0">
                <a:latin typeface="Elephant" panose="02020904090505020303" pitchFamily="18" charset="0"/>
              </a:rPr>
              <a:t>Ethics</a:t>
            </a:r>
          </a:p>
          <a:p>
            <a:pPr lvl="1">
              <a:buSzPct val="80000"/>
            </a:pPr>
            <a:r>
              <a:rPr lang="en-IN" sz="2400" dirty="0">
                <a:latin typeface="Elephant" panose="02020904090505020303" pitchFamily="18" charset="0"/>
              </a:rPr>
              <a:t>Religious beliefs</a:t>
            </a:r>
          </a:p>
        </p:txBody>
      </p:sp>
    </p:spTree>
    <p:extLst>
      <p:ext uri="{BB962C8B-B14F-4D97-AF65-F5344CB8AC3E}">
        <p14:creationId xmlns:p14="http://schemas.microsoft.com/office/powerpoint/2010/main" val="3884516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pPr algn="ctr"/>
            <a:r>
              <a:rPr lang="en-IN" dirty="0">
                <a:latin typeface="Elephant" panose="02020904090505020303" pitchFamily="18" charset="0"/>
              </a:rPr>
              <a:t>Can Vegetarian Diets Be Nutritionally Adequate?</a:t>
            </a:r>
            <a:endParaRPr lang="en-US" dirty="0">
              <a:latin typeface="Elephant" panose="02020904090505020303" pitchFamily="18" charset="0"/>
            </a:endParaRPr>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a:xfrm>
            <a:off x="406400" y="2133600"/>
            <a:ext cx="11379200" cy="4495800"/>
          </a:xfrm>
        </p:spPr>
        <p:txBody>
          <a:bodyPr/>
          <a:lstStyle/>
          <a:p>
            <a:r>
              <a:rPr lang="en-IN" dirty="0">
                <a:latin typeface="Elephant" panose="02020904090505020303" pitchFamily="18" charset="0"/>
              </a:rPr>
              <a:t>YES – when appropriately planned, varied, and adequate in </a:t>
            </a:r>
            <a:r>
              <a:rPr lang="en-IN" dirty="0" err="1">
                <a:latin typeface="Elephant" panose="02020904090505020303" pitchFamily="18" charset="0"/>
              </a:rPr>
              <a:t>kcalories</a:t>
            </a:r>
            <a:r>
              <a:rPr lang="en-IN" dirty="0">
                <a:latin typeface="Elephant" panose="02020904090505020303" pitchFamily="18" charset="0"/>
              </a:rPr>
              <a:t>.</a:t>
            </a:r>
          </a:p>
          <a:p>
            <a:r>
              <a:rPr lang="en-IN" dirty="0">
                <a:latin typeface="Elephant" panose="02020904090505020303" pitchFamily="18" charset="0"/>
              </a:rPr>
              <a:t>Most vegetarian diets have enough protein and their diets are lower in fat and saturated fat.</a:t>
            </a:r>
          </a:p>
        </p:txBody>
      </p:sp>
    </p:spTree>
    <p:extLst>
      <p:ext uri="{BB962C8B-B14F-4D97-AF65-F5344CB8AC3E}">
        <p14:creationId xmlns:p14="http://schemas.microsoft.com/office/powerpoint/2010/main" val="36257090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Elephant" panose="02020904090505020303" pitchFamily="18" charset="0"/>
              </a:rPr>
              <a:t>Outline</a:t>
            </a:r>
          </a:p>
        </p:txBody>
      </p:sp>
      <p:sp>
        <p:nvSpPr>
          <p:cNvPr id="7" name="Content Placeholder 6"/>
          <p:cNvSpPr>
            <a:spLocks noGrp="1"/>
          </p:cNvSpPr>
          <p:nvPr>
            <p:ph sz="quarter" idx="12"/>
          </p:nvPr>
        </p:nvSpPr>
        <p:spPr>
          <a:xfrm>
            <a:off x="406400" y="1981200"/>
            <a:ext cx="11379200" cy="4495800"/>
          </a:xfrm>
        </p:spPr>
        <p:txBody>
          <a:bodyPr>
            <a:normAutofit/>
          </a:bodyPr>
          <a:lstStyle/>
          <a:p>
            <a:pPr marL="402336" indent="-402336">
              <a:buFont typeface="+mj-lt"/>
              <a:buAutoNum type="arabicPeriod"/>
            </a:pPr>
            <a:r>
              <a:rPr lang="en-IN" dirty="0">
                <a:latin typeface="Elephant" panose="02020904090505020303" pitchFamily="18" charset="0"/>
              </a:rPr>
              <a:t>Protein in Food</a:t>
            </a:r>
          </a:p>
          <a:p>
            <a:pPr marL="402336" indent="-402336">
              <a:buFont typeface="+mj-lt"/>
              <a:buAutoNum type="arabicPeriod"/>
            </a:pPr>
            <a:r>
              <a:rPr lang="en-IN" dirty="0">
                <a:latin typeface="Elephant" panose="02020904090505020303" pitchFamily="18" charset="0"/>
              </a:rPr>
              <a:t>Protein in the Body</a:t>
            </a:r>
          </a:p>
          <a:p>
            <a:pPr marL="402336" indent="-402336">
              <a:buFont typeface="+mj-lt"/>
              <a:buAutoNum type="arabicPeriod"/>
            </a:pPr>
            <a:r>
              <a:rPr lang="en-IN" dirty="0">
                <a:latin typeface="Elephant" panose="02020904090505020303" pitchFamily="18" charset="0"/>
              </a:rPr>
              <a:t>Vegetarian Eating</a:t>
            </a:r>
          </a:p>
          <a:p>
            <a:pPr marL="402336" indent="-402336">
              <a:buFont typeface="+mj-lt"/>
              <a:buAutoNum type="arabicPeriod"/>
            </a:pPr>
            <a:r>
              <a:rPr lang="en-IN" dirty="0">
                <a:latin typeface="Elephant" panose="02020904090505020303" pitchFamily="18" charset="0"/>
              </a:rPr>
              <a:t>Dietary Recommendations for Protein</a:t>
            </a:r>
          </a:p>
          <a:p>
            <a:pPr marL="402336" indent="-402336">
              <a:buFont typeface="+mj-lt"/>
              <a:buAutoNum type="arabicPeriod"/>
            </a:pPr>
            <a:r>
              <a:rPr lang="en-IN" dirty="0">
                <a:latin typeface="Elephant" panose="02020904090505020303" pitchFamily="18" charset="0"/>
              </a:rPr>
              <a:t>Plant-Forward Cooking</a:t>
            </a:r>
          </a:p>
          <a:p>
            <a:pPr marL="402336" indent="-402336">
              <a:buFont typeface="+mj-lt"/>
              <a:buAutoNum type="arabicPeriod"/>
            </a:pPr>
            <a:r>
              <a:rPr lang="en-IN" dirty="0">
                <a:latin typeface="Elephant" panose="02020904090505020303" pitchFamily="18" charset="0"/>
              </a:rPr>
              <a:t>Culinary Focus: Meat, Poultry, and Fish</a:t>
            </a:r>
            <a:endParaRPr lang="en-US" dirty="0">
              <a:latin typeface="Elephant" panose="02020904090505020303" pitchFamily="18" charset="0"/>
            </a:endParaRPr>
          </a:p>
        </p:txBody>
      </p:sp>
    </p:spTree>
    <p:extLst>
      <p:ext uri="{BB962C8B-B14F-4D97-AF65-F5344CB8AC3E}">
        <p14:creationId xmlns:p14="http://schemas.microsoft.com/office/powerpoint/2010/main" val="10601890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BCA1-6AD9-4868-824B-3BA2E419B1B7}"/>
              </a:ext>
            </a:extLst>
          </p:cNvPr>
          <p:cNvSpPr>
            <a:spLocks noGrp="1"/>
          </p:cNvSpPr>
          <p:nvPr>
            <p:ph type="title"/>
          </p:nvPr>
        </p:nvSpPr>
        <p:spPr/>
        <p:txBody>
          <a:bodyPr/>
          <a:lstStyle/>
          <a:p>
            <a:r>
              <a:rPr lang="en-IN" dirty="0"/>
              <a:t>Table 5.4 Nutrients of Concern for Vegetarian? </a:t>
            </a:r>
            <a:r>
              <a:rPr lang="en-IN" sz="1000" baseline="0" dirty="0"/>
              <a:t>1</a:t>
            </a:r>
          </a:p>
        </p:txBody>
      </p:sp>
      <p:graphicFrame>
        <p:nvGraphicFramePr>
          <p:cNvPr id="6" name="Table 6">
            <a:extLst>
              <a:ext uri="{FF2B5EF4-FFF2-40B4-BE49-F238E27FC236}">
                <a16:creationId xmlns:a16="http://schemas.microsoft.com/office/drawing/2014/main" id="{7B8992EE-0245-4864-8AE5-FADBAC0D260C}"/>
              </a:ext>
            </a:extLst>
          </p:cNvPr>
          <p:cNvGraphicFramePr>
            <a:graphicFrameLocks noGrp="1"/>
          </p:cNvGraphicFramePr>
          <p:nvPr>
            <p:ph sz="quarter" idx="12"/>
            <p:extLst>
              <p:ext uri="{D42A27DB-BD31-4B8C-83A1-F6EECF244321}">
                <p14:modId xmlns:p14="http://schemas.microsoft.com/office/powerpoint/2010/main" val="2059784224"/>
              </p:ext>
            </p:extLst>
          </p:nvPr>
        </p:nvGraphicFramePr>
        <p:xfrm>
          <a:off x="406400" y="1752600"/>
          <a:ext cx="11379200" cy="4515436"/>
        </p:xfrm>
        <a:graphic>
          <a:graphicData uri="http://schemas.openxmlformats.org/drawingml/2006/table">
            <a:tbl>
              <a:tblPr firstRow="1" bandRow="1">
                <a:tableStyleId>{5C22544A-7EE6-4342-B048-85BDC9FD1C3A}</a:tableStyleId>
              </a:tblPr>
              <a:tblGrid>
                <a:gridCol w="7366000">
                  <a:extLst>
                    <a:ext uri="{9D8B030D-6E8A-4147-A177-3AD203B41FA5}">
                      <a16:colId xmlns:a16="http://schemas.microsoft.com/office/drawing/2014/main" val="1776043980"/>
                    </a:ext>
                  </a:extLst>
                </a:gridCol>
                <a:gridCol w="4013200">
                  <a:extLst>
                    <a:ext uri="{9D8B030D-6E8A-4147-A177-3AD203B41FA5}">
                      <a16:colId xmlns:a16="http://schemas.microsoft.com/office/drawing/2014/main" val="2702970731"/>
                    </a:ext>
                  </a:extLst>
                </a:gridCol>
              </a:tblGrid>
              <a:tr h="231042">
                <a:tc>
                  <a:txBody>
                    <a:bodyPr/>
                    <a:lstStyle/>
                    <a:p>
                      <a:r>
                        <a:rPr lang="en-US" sz="1600" dirty="0"/>
                        <a:t>Nutrient</a:t>
                      </a:r>
                    </a:p>
                  </a:txBody>
                  <a:tcPr/>
                </a:tc>
                <a:tc>
                  <a:txBody>
                    <a:bodyPr/>
                    <a:lstStyle/>
                    <a:p>
                      <a:r>
                        <a:rPr lang="en-US" sz="1600" dirty="0"/>
                        <a:t>Sources</a:t>
                      </a:r>
                    </a:p>
                  </a:txBody>
                  <a:tcPr/>
                </a:tc>
                <a:extLst>
                  <a:ext uri="{0D108BD9-81ED-4DB2-BD59-A6C34878D82A}">
                    <a16:rowId xmlns:a16="http://schemas.microsoft.com/office/drawing/2014/main" val="761116953"/>
                  </a:ext>
                </a:extLst>
              </a:tr>
              <a:tr h="1071196">
                <a:tc>
                  <a:txBody>
                    <a:bodyPr/>
                    <a:lstStyle/>
                    <a:p>
                      <a:pPr rtl="0"/>
                      <a:r>
                        <a:rPr lang="en-US" sz="1600" b="1" i="0" u="none" strike="noStrike" kern="1200" baseline="0" dirty="0">
                          <a:solidFill>
                            <a:schemeClr val="dk1"/>
                          </a:solidFill>
                          <a:latin typeface="+mn-lt"/>
                          <a:ea typeface="+mn-ea"/>
                          <a:cs typeface="+mn-cs"/>
                        </a:rPr>
                        <a:t>Vitamin B</a:t>
                      </a:r>
                      <a:r>
                        <a:rPr lang="en-US" sz="1600" b="1" i="0" u="none" strike="noStrike" kern="1200" baseline="-25000" dirty="0">
                          <a:solidFill>
                            <a:schemeClr val="dk1"/>
                          </a:solidFill>
                          <a:latin typeface="+mn-lt"/>
                          <a:ea typeface="+mn-ea"/>
                          <a:cs typeface="+mn-cs"/>
                        </a:rPr>
                        <a:t> 12</a:t>
                      </a:r>
                    </a:p>
                    <a:p>
                      <a:pPr rtl="0"/>
                      <a:r>
                        <a:rPr lang="en-IN" sz="1600" b="1" i="0" u="none" strike="noStrike" kern="1200" baseline="0" dirty="0">
                          <a:solidFill>
                            <a:schemeClr val="dk1"/>
                          </a:solidFill>
                          <a:latin typeface="+mn-lt"/>
                          <a:ea typeface="+mn-ea"/>
                          <a:cs typeface="+mn-cs"/>
                        </a:rPr>
                        <a:t>Vitamin B</a:t>
                      </a:r>
                      <a:r>
                        <a:rPr lang="en-IN" sz="1600" b="1" i="0" u="none" strike="noStrike" kern="1200" baseline="-25000" dirty="0">
                          <a:solidFill>
                            <a:schemeClr val="dk1"/>
                          </a:solidFill>
                          <a:latin typeface="+mn-lt"/>
                          <a:ea typeface="+mn-ea"/>
                          <a:cs typeface="+mn-cs"/>
                        </a:rPr>
                        <a:t>12</a:t>
                      </a:r>
                      <a:r>
                        <a:rPr lang="en-IN" sz="1600" b="0" i="0" u="none" strike="noStrike" kern="1200" baseline="0" dirty="0">
                          <a:solidFill>
                            <a:schemeClr val="dk1"/>
                          </a:solidFill>
                          <a:latin typeface="+mn-lt"/>
                          <a:ea typeface="+mn-ea"/>
                          <a:cs typeface="+mn-cs"/>
                        </a:rPr>
                        <a:t> is found only in animal foods. Vegans should eat vitamin B</a:t>
                      </a:r>
                      <a:r>
                        <a:rPr lang="en-IN" sz="1600" b="0" i="0" u="none" strike="noStrike" kern="1200" baseline="-25000" dirty="0">
                          <a:solidFill>
                            <a:schemeClr val="dk1"/>
                          </a:solidFill>
                          <a:latin typeface="+mn-lt"/>
                          <a:ea typeface="+mn-ea"/>
                          <a:cs typeface="+mn-cs"/>
                        </a:rPr>
                        <a:t>12</a:t>
                      </a:r>
                      <a:r>
                        <a:rPr lang="en-IN" sz="1600" b="0" i="0" u="none" strike="noStrike" kern="1200" baseline="0" dirty="0">
                          <a:solidFill>
                            <a:schemeClr val="dk1"/>
                          </a:solidFill>
                          <a:latin typeface="+mn-lt"/>
                          <a:ea typeface="+mn-ea"/>
                          <a:cs typeface="+mn-cs"/>
                        </a:rPr>
                        <a:t>-fortified foods such as many cold cereals, many meat </a:t>
                      </a:r>
                      <a:r>
                        <a:rPr lang="en-IN" sz="1600" b="0" i="0" u="none" strike="noStrike" kern="1200" baseline="0" dirty="0" err="1">
                          <a:solidFill>
                            <a:schemeClr val="dk1"/>
                          </a:solidFill>
                          <a:latin typeface="+mn-lt"/>
                          <a:ea typeface="+mn-ea"/>
                          <a:cs typeface="+mn-cs"/>
                        </a:rPr>
                        <a:t>analogs</a:t>
                      </a:r>
                      <a:r>
                        <a:rPr lang="en-IN" sz="1600" b="0" i="0" u="none" strike="noStrike" kern="1200" baseline="0" dirty="0">
                          <a:solidFill>
                            <a:schemeClr val="dk1"/>
                          </a:solidFill>
                          <a:latin typeface="+mn-lt"/>
                          <a:ea typeface="+mn-ea"/>
                          <a:cs typeface="+mn-cs"/>
                        </a:rPr>
                        <a:t>, and soy beverages.</a:t>
                      </a:r>
                    </a:p>
                  </a:txBody>
                  <a:tcPr/>
                </a:tc>
                <a:tc>
                  <a:txBody>
                    <a:bodyPr/>
                    <a:lstStyle/>
                    <a:p>
                      <a:pPr rtl="0"/>
                      <a:r>
                        <a:rPr lang="en-US" sz="1600" b="0" i="0" u="none" strike="noStrike" kern="1200" baseline="0" dirty="0">
                          <a:solidFill>
                            <a:schemeClr val="dk1"/>
                          </a:solidFill>
                          <a:latin typeface="+mn-lt"/>
                          <a:ea typeface="+mn-ea"/>
                          <a:cs typeface="+mn-cs"/>
                        </a:rPr>
                        <a:t>Dairy products</a:t>
                      </a:r>
                    </a:p>
                    <a:p>
                      <a:pPr rtl="0"/>
                      <a:r>
                        <a:rPr lang="en-US" sz="1600" b="0" i="0" u="none" strike="noStrike" kern="1200" baseline="0" dirty="0">
                          <a:solidFill>
                            <a:schemeClr val="dk1"/>
                          </a:solidFill>
                          <a:latin typeface="+mn-lt"/>
                          <a:ea typeface="+mn-ea"/>
                          <a:cs typeface="+mn-cs"/>
                        </a:rPr>
                        <a:t>Eggs</a:t>
                      </a:r>
                    </a:p>
                    <a:p>
                      <a:pPr rtl="0"/>
                      <a:r>
                        <a:rPr lang="en-IN" sz="1600" b="0" i="0" u="none" strike="noStrike" kern="1200" baseline="0" dirty="0">
                          <a:solidFill>
                            <a:schemeClr val="dk1"/>
                          </a:solidFill>
                          <a:latin typeface="+mn-lt"/>
                          <a:ea typeface="+mn-ea"/>
                          <a:cs typeface="+mn-cs"/>
                        </a:rPr>
                        <a:t>Fortified foods such as cereals, meat </a:t>
                      </a:r>
                      <a:r>
                        <a:rPr lang="en-IN" sz="1600" b="0" i="0" u="none" strike="noStrike" kern="1200" baseline="0" dirty="0" err="1">
                          <a:solidFill>
                            <a:schemeClr val="dk1"/>
                          </a:solidFill>
                          <a:latin typeface="+mn-lt"/>
                          <a:ea typeface="+mn-ea"/>
                          <a:cs typeface="+mn-cs"/>
                        </a:rPr>
                        <a:t>analogs</a:t>
                      </a:r>
                      <a:r>
                        <a:rPr lang="en-IN" sz="1600" b="0" i="0" u="none" strike="noStrike" kern="1200" baseline="0" dirty="0">
                          <a:solidFill>
                            <a:schemeClr val="dk1"/>
                          </a:solidFill>
                          <a:latin typeface="+mn-lt"/>
                          <a:ea typeface="+mn-ea"/>
                          <a:cs typeface="+mn-cs"/>
                        </a:rPr>
                        <a:t>, and soy beverages</a:t>
                      </a:r>
                    </a:p>
                  </a:txBody>
                  <a:tcPr/>
                </a:tc>
                <a:extLst>
                  <a:ext uri="{0D108BD9-81ED-4DB2-BD59-A6C34878D82A}">
                    <a16:rowId xmlns:a16="http://schemas.microsoft.com/office/drawing/2014/main" val="3540565622"/>
                  </a:ext>
                </a:extLst>
              </a:tr>
              <a:tr h="1071196">
                <a:tc>
                  <a:txBody>
                    <a:bodyPr/>
                    <a:lstStyle/>
                    <a:p>
                      <a:pPr rtl="0"/>
                      <a:r>
                        <a:rPr lang="en-US" sz="1600" b="1" i="0" u="none" strike="noStrike" kern="1200" baseline="0" dirty="0">
                          <a:solidFill>
                            <a:schemeClr val="dk1"/>
                          </a:solidFill>
                          <a:latin typeface="+mn-lt"/>
                          <a:ea typeface="+mn-ea"/>
                          <a:cs typeface="+mn-cs"/>
                        </a:rPr>
                        <a:t>Vitamin D</a:t>
                      </a:r>
                    </a:p>
                    <a:p>
                      <a:pPr rtl="0"/>
                      <a:r>
                        <a:rPr lang="en-IN" sz="1600" b="0" i="0" u="none" strike="noStrike" kern="1200" baseline="0" dirty="0">
                          <a:solidFill>
                            <a:schemeClr val="dk1"/>
                          </a:solidFill>
                          <a:latin typeface="+mn-lt"/>
                          <a:ea typeface="+mn-ea"/>
                          <a:cs typeface="+mn-cs"/>
                        </a:rPr>
                        <a:t>Milk is fortified with vitamin D, and vitamin D can be made in; the skin with sunlight.</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Some cold cereals, orange juice, and soy beverages are fortified with vitamin D.</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n-lt"/>
                          <a:ea typeface="+mn-ea"/>
                          <a:cs typeface="+mn-cs"/>
                        </a:rPr>
                        <a:t>Sun exposure</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Fortified milk and soymilk</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Fortified cereals</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Fortified orange juice</a:t>
                      </a:r>
                    </a:p>
                  </a:txBody>
                  <a:tcPr/>
                </a:tc>
                <a:extLst>
                  <a:ext uri="{0D108BD9-81ED-4DB2-BD59-A6C34878D82A}">
                    <a16:rowId xmlns:a16="http://schemas.microsoft.com/office/drawing/2014/main" val="3420695852"/>
                  </a:ext>
                </a:extLst>
              </a:tr>
              <a:tr h="903165">
                <a:tc>
                  <a:txBody>
                    <a:bodyPr/>
                    <a:lstStyle/>
                    <a:p>
                      <a:r>
                        <a:rPr lang="en-IN" sz="1600" b="1" dirty="0"/>
                        <a:t>Calcium</a:t>
                      </a:r>
                    </a:p>
                    <a:p>
                      <a:r>
                        <a:rPr lang="en-IN" sz="1600" dirty="0"/>
                        <a:t>Vegetarians who drink cow's milk generally don't have a problem here, but vegans sometimes do if they don't eat enough calcium-fortified foods as well as plant foods that contain calcium.</a:t>
                      </a:r>
                      <a:endParaRPr lang="en-US" sz="1600" dirty="0"/>
                    </a:p>
                  </a:txBody>
                  <a:tcPr/>
                </a:tc>
                <a:tc>
                  <a:txBody>
                    <a:bodyPr/>
                    <a:lstStyle/>
                    <a:p>
                      <a:pPr rtl="0"/>
                      <a:r>
                        <a:rPr lang="en-US" sz="1600" b="0" i="0" u="none" strike="noStrike" kern="1200" baseline="0" dirty="0">
                          <a:solidFill>
                            <a:schemeClr val="dk1"/>
                          </a:solidFill>
                          <a:latin typeface="+mn-lt"/>
                          <a:ea typeface="+mn-ea"/>
                          <a:cs typeface="+mn-cs"/>
                        </a:rPr>
                        <a:t>Milk, yogurt, cheese</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Legumes</a:t>
                      </a:r>
                    </a:p>
                    <a:p>
                      <a:pPr rtl="0"/>
                      <a:r>
                        <a:rPr lang="en-US" sz="1600" b="0" i="0" u="none" strike="noStrike" kern="1200" baseline="0" dirty="0">
                          <a:solidFill>
                            <a:schemeClr val="dk1"/>
                          </a:solidFill>
                          <a:latin typeface="+mn-lt"/>
                          <a:ea typeface="+mn-ea"/>
                          <a:cs typeface="+mn-cs"/>
                        </a:rPr>
                        <a:t>Dark-green leafy vegetables (broccoli, collard greens, kale)</a:t>
                      </a:r>
                    </a:p>
                    <a:p>
                      <a:pPr rtl="0"/>
                      <a:r>
                        <a:rPr lang="en-IN" sz="1600" b="0" i="0" u="none" strike="noStrike" kern="1200" baseline="0" dirty="0">
                          <a:solidFill>
                            <a:schemeClr val="dk1"/>
                          </a:solidFill>
                          <a:latin typeface="+mn-lt"/>
                          <a:ea typeface="+mn-ea"/>
                          <a:cs typeface="+mn-cs"/>
                        </a:rPr>
                        <a:t>Calcium-fortified soy milk and other soy products </a:t>
                      </a:r>
                    </a:p>
                    <a:p>
                      <a:pPr rtl="0"/>
                      <a:r>
                        <a:rPr lang="en-US" sz="1600" b="0" i="0" u="none" strike="noStrike" kern="1200" baseline="0" dirty="0">
                          <a:solidFill>
                            <a:schemeClr val="dk1"/>
                          </a:solidFill>
                          <a:latin typeface="+mn-lt"/>
                          <a:ea typeface="+mn-ea"/>
                          <a:cs typeface="+mn-cs"/>
                        </a:rPr>
                        <a:t>Almonds, sesame seeds</a:t>
                      </a:r>
                    </a:p>
                  </a:txBody>
                  <a:tcPr/>
                </a:tc>
                <a:extLst>
                  <a:ext uri="{0D108BD9-81ED-4DB2-BD59-A6C34878D82A}">
                    <a16:rowId xmlns:a16="http://schemas.microsoft.com/office/drawing/2014/main" val="333593471"/>
                  </a:ext>
                </a:extLst>
              </a:tr>
            </a:tbl>
          </a:graphicData>
        </a:graphic>
      </p:graphicFrame>
    </p:spTree>
    <p:extLst>
      <p:ext uri="{BB962C8B-B14F-4D97-AF65-F5344CB8AC3E}">
        <p14:creationId xmlns:p14="http://schemas.microsoft.com/office/powerpoint/2010/main" val="1153300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1BCA1-6AD9-4868-824B-3BA2E419B1B7}"/>
              </a:ext>
            </a:extLst>
          </p:cNvPr>
          <p:cNvSpPr>
            <a:spLocks noGrp="1"/>
          </p:cNvSpPr>
          <p:nvPr>
            <p:ph type="title"/>
          </p:nvPr>
        </p:nvSpPr>
        <p:spPr/>
        <p:txBody>
          <a:bodyPr/>
          <a:lstStyle/>
          <a:p>
            <a:r>
              <a:rPr lang="en-IN" dirty="0"/>
              <a:t>Table 5.4 Nutrients of Concern for Vegetarian? </a:t>
            </a:r>
            <a:r>
              <a:rPr lang="en-IN" sz="1000" baseline="0" dirty="0"/>
              <a:t>2</a:t>
            </a:r>
          </a:p>
        </p:txBody>
      </p:sp>
      <p:graphicFrame>
        <p:nvGraphicFramePr>
          <p:cNvPr id="6" name="Table 6">
            <a:extLst>
              <a:ext uri="{FF2B5EF4-FFF2-40B4-BE49-F238E27FC236}">
                <a16:creationId xmlns:a16="http://schemas.microsoft.com/office/drawing/2014/main" id="{7B8992EE-0245-4864-8AE5-FADBAC0D260C}"/>
              </a:ext>
            </a:extLst>
          </p:cNvPr>
          <p:cNvGraphicFramePr>
            <a:graphicFrameLocks noGrp="1"/>
          </p:cNvGraphicFramePr>
          <p:nvPr>
            <p:ph sz="quarter" idx="12"/>
          </p:nvPr>
        </p:nvGraphicFramePr>
        <p:xfrm>
          <a:off x="406400" y="1752600"/>
          <a:ext cx="11379200" cy="4495800"/>
        </p:xfrm>
        <a:graphic>
          <a:graphicData uri="http://schemas.openxmlformats.org/drawingml/2006/table">
            <a:tbl>
              <a:tblPr firstRow="1" bandRow="1">
                <a:tableStyleId>{5C22544A-7EE6-4342-B048-85BDC9FD1C3A}</a:tableStyleId>
              </a:tblPr>
              <a:tblGrid>
                <a:gridCol w="7366000">
                  <a:extLst>
                    <a:ext uri="{9D8B030D-6E8A-4147-A177-3AD203B41FA5}">
                      <a16:colId xmlns:a16="http://schemas.microsoft.com/office/drawing/2014/main" val="1776043980"/>
                    </a:ext>
                  </a:extLst>
                </a:gridCol>
                <a:gridCol w="4013200">
                  <a:extLst>
                    <a:ext uri="{9D8B030D-6E8A-4147-A177-3AD203B41FA5}">
                      <a16:colId xmlns:a16="http://schemas.microsoft.com/office/drawing/2014/main" val="2702970731"/>
                    </a:ext>
                  </a:extLst>
                </a:gridCol>
              </a:tblGrid>
              <a:tr h="231042">
                <a:tc>
                  <a:txBody>
                    <a:bodyPr/>
                    <a:lstStyle/>
                    <a:p>
                      <a:r>
                        <a:rPr lang="en-US" sz="1600" dirty="0"/>
                        <a:t>Nutrient</a:t>
                      </a:r>
                    </a:p>
                  </a:txBody>
                  <a:tcPr/>
                </a:tc>
                <a:tc>
                  <a:txBody>
                    <a:bodyPr/>
                    <a:lstStyle/>
                    <a:p>
                      <a:r>
                        <a:rPr lang="en-US" sz="1600" dirty="0"/>
                        <a:t>Sources</a:t>
                      </a:r>
                    </a:p>
                  </a:txBody>
                  <a:tcPr/>
                </a:tc>
                <a:extLst>
                  <a:ext uri="{0D108BD9-81ED-4DB2-BD59-A6C34878D82A}">
                    <a16:rowId xmlns:a16="http://schemas.microsoft.com/office/drawing/2014/main" val="761116953"/>
                  </a:ext>
                </a:extLst>
              </a:tr>
              <a:tr h="1071196">
                <a:tc>
                  <a:txBody>
                    <a:bodyPr/>
                    <a:lstStyle/>
                    <a:p>
                      <a:pPr rtl="0"/>
                      <a:r>
                        <a:rPr lang="en-US" sz="1600" b="1" i="0" u="none" strike="noStrike" kern="1200" baseline="0" dirty="0">
                          <a:solidFill>
                            <a:schemeClr val="dk1"/>
                          </a:solidFill>
                          <a:latin typeface="+mn-lt"/>
                          <a:ea typeface="+mn-ea"/>
                          <a:cs typeface="+mn-cs"/>
                        </a:rPr>
                        <a:t>Iron</a:t>
                      </a:r>
                    </a:p>
                    <a:p>
                      <a:pPr rtl="0"/>
                      <a:r>
                        <a:rPr lang="en-IN" sz="1600" b="0" i="0" u="none" strike="noStrike" kern="1200" baseline="0" dirty="0">
                          <a:solidFill>
                            <a:schemeClr val="dk1"/>
                          </a:solidFill>
                          <a:latin typeface="+mn-lt"/>
                          <a:ea typeface="+mn-ea"/>
                          <a:cs typeface="+mn-cs"/>
                        </a:rPr>
                        <a:t>Because iron from plants is not absorbed as well as iron from animal sources, and because the vegetarian diet contains substances that interfere with iron absorption, vegetarians need as much as 1.8 times the RDA. Iron's absorption is greatly enhanced by vitamin C-containing fruits and vegetables that are consumed at the same time.</a:t>
                      </a:r>
                    </a:p>
                  </a:txBody>
                  <a:tcPr/>
                </a:tc>
                <a:tc>
                  <a:txBody>
                    <a:bodyPr/>
                    <a:lstStyle/>
                    <a:p>
                      <a:pPr rtl="0"/>
                      <a:r>
                        <a:rPr lang="en-IN" sz="1600" b="0" i="0" u="none" strike="noStrike" kern="1200" baseline="0" dirty="0">
                          <a:solidFill>
                            <a:schemeClr val="dk1"/>
                          </a:solidFill>
                          <a:latin typeface="+mn-lt"/>
                          <a:ea typeface="+mn-ea"/>
                          <a:cs typeface="+mn-cs"/>
                        </a:rPr>
                        <a:t>Iron-fortified breads and cereals</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Bean and lentils</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Dried fruits</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Cashews</a:t>
                      </a:r>
                    </a:p>
                    <a:p>
                      <a:pPr rtl="0"/>
                      <a:r>
                        <a:rPr lang="en-US" sz="1600" b="0" i="0" u="none" strike="noStrike" kern="1200" baseline="0" dirty="0">
                          <a:solidFill>
                            <a:schemeClr val="dk1"/>
                          </a:solidFill>
                          <a:latin typeface="+mn-lt"/>
                          <a:ea typeface="+mn-ea"/>
                          <a:cs typeface="+mn-cs"/>
                        </a:rPr>
                        <a:t>Dark-green leafy vegetables (spinach)</a:t>
                      </a:r>
                      <a:br>
                        <a:rPr lang="en-US" sz="1600" b="0" i="0" u="none" strike="noStrike" kern="1200" baseline="0" dirty="0">
                          <a:solidFill>
                            <a:schemeClr val="dk1"/>
                          </a:solidFill>
                          <a:latin typeface="+mn-lt"/>
                          <a:ea typeface="+mn-ea"/>
                          <a:cs typeface="+mn-cs"/>
                        </a:rPr>
                      </a:br>
                      <a:r>
                        <a:rPr lang="en-US" sz="1600" b="0" i="0" u="none" strike="noStrike" kern="1200" baseline="0" dirty="0">
                          <a:solidFill>
                            <a:schemeClr val="dk1"/>
                          </a:solidFill>
                          <a:latin typeface="+mn-lt"/>
                          <a:ea typeface="+mn-ea"/>
                          <a:cs typeface="+mn-cs"/>
                        </a:rPr>
                        <a:t>Milk, cheese, yogurt</a:t>
                      </a:r>
                    </a:p>
                  </a:txBody>
                  <a:tcPr/>
                </a:tc>
                <a:extLst>
                  <a:ext uri="{0D108BD9-81ED-4DB2-BD59-A6C34878D82A}">
                    <a16:rowId xmlns:a16="http://schemas.microsoft.com/office/drawing/2014/main" val="3540565622"/>
                  </a:ext>
                </a:extLst>
              </a:tr>
              <a:tr h="1071196">
                <a:tc>
                  <a:txBody>
                    <a:bodyPr/>
                    <a:lstStyle/>
                    <a:p>
                      <a:pPr rtl="0"/>
                      <a:r>
                        <a:rPr lang="en-US" sz="1600" b="1" i="0" u="none" strike="noStrike" kern="1200" baseline="0" dirty="0">
                          <a:solidFill>
                            <a:schemeClr val="dk1"/>
                          </a:solidFill>
                          <a:latin typeface="+mn-lt"/>
                          <a:ea typeface="+mn-ea"/>
                          <a:cs typeface="+mn-cs"/>
                        </a:rPr>
                        <a:t>Zinc</a:t>
                      </a:r>
                    </a:p>
                    <a:p>
                      <a:pPr rtl="0"/>
                      <a:r>
                        <a:rPr lang="en-IN" sz="1600" b="0" i="0" u="none" strike="noStrike" kern="1200" baseline="0" dirty="0">
                          <a:solidFill>
                            <a:schemeClr val="dk1"/>
                          </a:solidFill>
                          <a:latin typeface="+mn-lt"/>
                          <a:ea typeface="+mn-ea"/>
                          <a:cs typeface="+mn-cs"/>
                        </a:rPr>
                        <a:t>Zinc is highest in animal foods, but is found in legumes, whole grains, and fortified cereals.</a:t>
                      </a:r>
                    </a:p>
                  </a:txBody>
                  <a:tcPr/>
                </a:tc>
                <a:tc>
                  <a:txBody>
                    <a:bodyPr/>
                    <a:lstStyle/>
                    <a:p>
                      <a:pPr rtl="0"/>
                      <a:r>
                        <a:rPr lang="en-US" sz="1600" b="0" i="0" u="none" strike="noStrike" kern="1200" baseline="0" dirty="0">
                          <a:solidFill>
                            <a:schemeClr val="dk1"/>
                          </a:solidFill>
                          <a:latin typeface="+mn-lt"/>
                          <a:ea typeface="+mn-ea"/>
                          <a:cs typeface="+mn-cs"/>
                        </a:rPr>
                        <a:t>Milk, cheese, yogurt</a:t>
                      </a:r>
                    </a:p>
                    <a:p>
                      <a:pPr rtl="0"/>
                      <a:r>
                        <a:rPr lang="en-US" sz="1600" b="0" i="0" u="none" strike="noStrike" kern="1200" baseline="0" dirty="0">
                          <a:solidFill>
                            <a:schemeClr val="dk1"/>
                          </a:solidFill>
                          <a:latin typeface="+mn-lt"/>
                          <a:ea typeface="+mn-ea"/>
                          <a:cs typeface="+mn-cs"/>
                        </a:rPr>
                        <a:t>Fortified cereals and grains</a:t>
                      </a:r>
                    </a:p>
                    <a:p>
                      <a:pPr rtl="0"/>
                      <a:r>
                        <a:rPr lang="en-US" sz="1600" b="0" i="0" u="none" strike="noStrike" kern="1200" baseline="0" dirty="0">
                          <a:solidFill>
                            <a:schemeClr val="dk1"/>
                          </a:solidFill>
                          <a:latin typeface="+mn-lt"/>
                          <a:ea typeface="+mn-ea"/>
                          <a:cs typeface="+mn-cs"/>
                        </a:rPr>
                        <a:t>Whole grains</a:t>
                      </a:r>
                    </a:p>
                    <a:p>
                      <a:pPr rtl="0"/>
                      <a:r>
                        <a:rPr lang="en-US" sz="1600" b="0" i="0" u="none" strike="noStrike" kern="1200" baseline="0" dirty="0">
                          <a:solidFill>
                            <a:schemeClr val="dk1"/>
                          </a:solidFill>
                          <a:latin typeface="+mn-lt"/>
                          <a:ea typeface="+mn-ea"/>
                          <a:cs typeface="+mn-cs"/>
                        </a:rPr>
                        <a:t>Legumes</a:t>
                      </a:r>
                    </a:p>
                    <a:p>
                      <a:pPr rtl="0"/>
                      <a:r>
                        <a:rPr lang="en-US" sz="1600" b="0" i="0" u="none" strike="noStrike" kern="1200" baseline="0" dirty="0">
                          <a:solidFill>
                            <a:schemeClr val="dk1"/>
                          </a:solidFill>
                          <a:latin typeface="+mn-lt"/>
                          <a:ea typeface="+mn-ea"/>
                          <a:cs typeface="+mn-cs"/>
                        </a:rPr>
                        <a:t>Nuts and seeds</a:t>
                      </a:r>
                    </a:p>
                    <a:p>
                      <a:pPr rtl="0"/>
                      <a:r>
                        <a:rPr lang="en-US" sz="1600" b="0" i="0" u="none" strike="noStrike" kern="1200" baseline="0" dirty="0">
                          <a:solidFill>
                            <a:schemeClr val="dk1"/>
                          </a:solidFill>
                          <a:latin typeface="+mn-lt"/>
                          <a:ea typeface="+mn-ea"/>
                          <a:cs typeface="+mn-cs"/>
                        </a:rPr>
                        <a:t>Peanut butter</a:t>
                      </a:r>
                    </a:p>
                  </a:txBody>
                  <a:tcPr/>
                </a:tc>
                <a:extLst>
                  <a:ext uri="{0D108BD9-81ED-4DB2-BD59-A6C34878D82A}">
                    <a16:rowId xmlns:a16="http://schemas.microsoft.com/office/drawing/2014/main" val="3420695852"/>
                  </a:ext>
                </a:extLst>
              </a:tr>
              <a:tr h="903165">
                <a:tc>
                  <a:txBody>
                    <a:bodyPr/>
                    <a:lstStyle/>
                    <a:p>
                      <a:pPr rtl="0"/>
                      <a:r>
                        <a:rPr lang="en-IN" sz="1600" b="1" i="0" u="none" strike="noStrike" kern="1200" baseline="0" dirty="0">
                          <a:solidFill>
                            <a:schemeClr val="dk1"/>
                          </a:solidFill>
                          <a:latin typeface="+mn-lt"/>
                          <a:ea typeface="+mn-ea"/>
                          <a:cs typeface="+mn-cs"/>
                        </a:rPr>
                        <a:t>Omega-3 Fatty Acids (DHA and EPA)</a:t>
                      </a:r>
                    </a:p>
                    <a:p>
                      <a:pPr rtl="0"/>
                      <a:r>
                        <a:rPr lang="en-IN" sz="1600" b="0" i="0" u="none" strike="noStrike" kern="1200" baseline="0" dirty="0">
                          <a:solidFill>
                            <a:schemeClr val="dk1"/>
                          </a:solidFill>
                          <a:latin typeface="+mn-lt"/>
                          <a:ea typeface="+mn-ea"/>
                          <a:cs typeface="+mn-cs"/>
                        </a:rPr>
                        <a:t>Since DHA and EPA are primarily in fatty fish, supplements (made from algae, not fish oils) may be needed. Some foods are fortified with DHA and/or EPA, but the amounts</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may be small.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600" b="0" i="0" u="none" strike="noStrike" kern="1200" baseline="0" dirty="0">
                          <a:solidFill>
                            <a:schemeClr val="dk1"/>
                          </a:solidFill>
                          <a:latin typeface="+mn-lt"/>
                          <a:ea typeface="+mn-ea"/>
                          <a:cs typeface="+mn-cs"/>
                        </a:rPr>
                        <a:t>Walnuts, soybeans, soybean oil</a:t>
                      </a:r>
                      <a:br>
                        <a:rPr lang="en-IN" sz="1600" b="0" i="0" u="none" strike="noStrike" kern="1200" baseline="0" dirty="0">
                          <a:solidFill>
                            <a:schemeClr val="dk1"/>
                          </a:solidFill>
                          <a:latin typeface="+mn-lt"/>
                          <a:ea typeface="+mn-ea"/>
                          <a:cs typeface="+mn-cs"/>
                        </a:rPr>
                      </a:br>
                      <a:r>
                        <a:rPr lang="en-IN" sz="1600" b="0" i="0" u="none" strike="noStrike" kern="1200" baseline="0" dirty="0">
                          <a:solidFill>
                            <a:schemeClr val="dk1"/>
                          </a:solidFill>
                          <a:latin typeface="+mn-lt"/>
                          <a:ea typeface="+mn-ea"/>
                          <a:cs typeface="+mn-cs"/>
                        </a:rPr>
                        <a:t>Supplements (consult your physic</a:t>
                      </a:r>
                    </a:p>
                  </a:txBody>
                  <a:tcPr/>
                </a:tc>
                <a:extLst>
                  <a:ext uri="{0D108BD9-81ED-4DB2-BD59-A6C34878D82A}">
                    <a16:rowId xmlns:a16="http://schemas.microsoft.com/office/drawing/2014/main" val="333593471"/>
                  </a:ext>
                </a:extLst>
              </a:tr>
            </a:tbl>
          </a:graphicData>
        </a:graphic>
      </p:graphicFrame>
    </p:spTree>
    <p:extLst>
      <p:ext uri="{BB962C8B-B14F-4D97-AF65-F5344CB8AC3E}">
        <p14:creationId xmlns:p14="http://schemas.microsoft.com/office/powerpoint/2010/main" val="1239898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What Do Vegetarians Eat in Place of Meat and Milk?</a:t>
            </a:r>
            <a:endParaRPr lang="en-US"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4"/>
          </p:nvPr>
        </p:nvSpPr>
        <p:spPr>
          <a:xfrm>
            <a:off x="406400" y="1752600"/>
            <a:ext cx="5481054" cy="4054642"/>
          </a:xfrm>
        </p:spPr>
        <p:txBody>
          <a:bodyPr/>
          <a:lstStyle/>
          <a:p>
            <a:r>
              <a:rPr lang="en-US" dirty="0">
                <a:latin typeface="+mn-lt"/>
                <a:ea typeface="Liberation Sans" panose="020B0604020202020204" pitchFamily="34" charset="0"/>
                <a:cs typeface="Liberation Sans" panose="020B0604020202020204" pitchFamily="34" charset="0"/>
              </a:rPr>
              <a:t>Grains with legumes and/or vegetables, nuts and seeds.</a:t>
            </a:r>
          </a:p>
          <a:p>
            <a:r>
              <a:rPr lang="en-US" dirty="0" err="1">
                <a:latin typeface="+mn-lt"/>
                <a:ea typeface="Liberation Sans" panose="020B0604020202020204" pitchFamily="34" charset="0"/>
                <a:cs typeface="Liberation Sans" panose="020B0604020202020204" pitchFamily="34" charset="0"/>
              </a:rPr>
              <a:t>Soyfoods</a:t>
            </a:r>
            <a:r>
              <a:rPr lang="en-US" dirty="0">
                <a:latin typeface="+mn-lt"/>
                <a:ea typeface="Liberation Sans" panose="020B0604020202020204" pitchFamily="34" charset="0"/>
                <a:cs typeface="Liberation Sans" panose="020B0604020202020204" pitchFamily="34" charset="0"/>
              </a:rPr>
              <a:t> such as tofu, tempeh, edamame.</a:t>
            </a:r>
          </a:p>
          <a:p>
            <a:r>
              <a:rPr lang="en-US" dirty="0">
                <a:latin typeface="+mn-lt"/>
                <a:ea typeface="Liberation Sans" panose="020B0604020202020204" pitchFamily="34" charset="0"/>
                <a:cs typeface="Liberation Sans" panose="020B0604020202020204" pitchFamily="34" charset="0"/>
              </a:rPr>
              <a:t>Also meat substitutes or alternatives which use soy- or vegetable-based protein and may be fortified with important nutrients such as B12.</a:t>
            </a:r>
          </a:p>
        </p:txBody>
      </p:sp>
      <p:pic>
        <p:nvPicPr>
          <p:cNvPr id="9" name="Content Placeholder 8" descr="A plate contains: chickpeas, nuts, tofu, vegetables, and milk.">
            <a:extLst>
              <a:ext uri="{FF2B5EF4-FFF2-40B4-BE49-F238E27FC236}">
                <a16:creationId xmlns:a16="http://schemas.microsoft.com/office/drawing/2014/main" id="{57F93092-3C02-49EE-96AB-ED360B926231}"/>
              </a:ext>
            </a:extLst>
          </p:cNvPr>
          <p:cNvPicPr>
            <a:picLocks noGrp="1" noChangeAspect="1"/>
          </p:cNvPicPr>
          <p:nvPr>
            <p:ph sz="quarter" idx="15"/>
          </p:nvPr>
        </p:nvPicPr>
        <p:blipFill>
          <a:blip r:embed="rId2"/>
          <a:stretch>
            <a:fillRect/>
          </a:stretch>
        </p:blipFill>
        <p:spPr>
          <a:xfrm>
            <a:off x="6622521" y="1996794"/>
            <a:ext cx="4852459" cy="3870606"/>
          </a:xfrm>
          <a:prstGeom prst="rect">
            <a:avLst/>
          </a:prstGeom>
        </p:spPr>
      </p:pic>
    </p:spTree>
    <p:extLst>
      <p:ext uri="{BB962C8B-B14F-4D97-AF65-F5344CB8AC3E}">
        <p14:creationId xmlns:p14="http://schemas.microsoft.com/office/powerpoint/2010/main" val="107183367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latin typeface="Elephant" panose="02020904090505020303" pitchFamily="18" charset="0"/>
              </a:rPr>
              <a:t>Vegetarian Menu Planning Guidelines</a:t>
            </a:r>
            <a:endParaRPr lang="en-US" dirty="0">
              <a:latin typeface="Elephant" panose="02020904090505020303" pitchFamily="18" charset="0"/>
            </a:endParaRPr>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a:xfrm>
            <a:off x="396875" y="1613535"/>
            <a:ext cx="11379200" cy="4495800"/>
          </a:xfrm>
        </p:spPr>
        <p:txBody>
          <a:bodyPr/>
          <a:lstStyle/>
          <a:p>
            <a:r>
              <a:rPr lang="en-IN" dirty="0">
                <a:latin typeface="Elephant" panose="02020904090505020303" pitchFamily="18" charset="0"/>
              </a:rPr>
              <a:t>Use a variety of plant proteins at each meal.</a:t>
            </a:r>
          </a:p>
          <a:p>
            <a:r>
              <a:rPr lang="en-IN" dirty="0">
                <a:latin typeface="Elephant" panose="02020904090505020303" pitchFamily="18" charset="0"/>
              </a:rPr>
              <a:t>Use a wide variety of vegetables.</a:t>
            </a:r>
          </a:p>
          <a:p>
            <a:r>
              <a:rPr lang="en-IN" dirty="0">
                <a:latin typeface="Elephant" panose="02020904090505020303" pitchFamily="18" charset="0"/>
              </a:rPr>
              <a:t>Choose low-fat and fat-free varieties of milk and limit the use of eggs.</a:t>
            </a:r>
          </a:p>
          <a:p>
            <a:r>
              <a:rPr lang="en-IN" dirty="0">
                <a:latin typeface="Elephant" panose="02020904090505020303" pitchFamily="18" charset="0"/>
              </a:rPr>
              <a:t>Offer dishes made with soybean-based products.</a:t>
            </a:r>
          </a:p>
          <a:p>
            <a:r>
              <a:rPr lang="en-IN" dirty="0">
                <a:latin typeface="Elephant" panose="02020904090505020303" pitchFamily="18" charset="0"/>
              </a:rPr>
              <a:t>For vegan diets, avoid honey or </a:t>
            </a:r>
            <a:r>
              <a:rPr lang="en-IN" dirty="0" err="1">
                <a:latin typeface="Elephant" panose="02020904090505020303" pitchFamily="18" charset="0"/>
              </a:rPr>
              <a:t>gelatin</a:t>
            </a:r>
            <a:r>
              <a:rPr lang="en-IN" dirty="0">
                <a:latin typeface="Elephant" panose="02020904090505020303" pitchFamily="18" charset="0"/>
              </a:rPr>
              <a:t>.</a:t>
            </a:r>
          </a:p>
        </p:txBody>
      </p:sp>
    </p:spTree>
    <p:extLst>
      <p:ext uri="{BB962C8B-B14F-4D97-AF65-F5344CB8AC3E}">
        <p14:creationId xmlns:p14="http://schemas.microsoft.com/office/powerpoint/2010/main" val="6599053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Menu Planning Guidelines </a:t>
            </a:r>
            <a:r>
              <a:rPr lang="en-IN" i="1" dirty="0"/>
              <a:t>(cont’d)</a:t>
            </a:r>
            <a:endParaRPr lang="en-US" i="1"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p:txBody>
          <a:bodyPr/>
          <a:lstStyle/>
          <a:p>
            <a:r>
              <a:rPr lang="en-IN" dirty="0"/>
              <a:t>For menu ideas, look at other countries’ cuisines.</a:t>
            </a:r>
          </a:p>
          <a:p>
            <a:pPr lvl="1"/>
            <a:r>
              <a:rPr lang="en-IN" dirty="0"/>
              <a:t>Africa: Spicy vegetable stew, peanut soup</a:t>
            </a:r>
          </a:p>
          <a:p>
            <a:pPr lvl="1"/>
            <a:r>
              <a:rPr lang="en-IN" dirty="0"/>
              <a:t>Asian: Meatless stir-fries, vegetable moo </a:t>
            </a:r>
            <a:r>
              <a:rPr lang="en-IN" dirty="0" err="1"/>
              <a:t>shu</a:t>
            </a:r>
            <a:r>
              <a:rPr lang="en-IN" dirty="0"/>
              <a:t> wraps</a:t>
            </a:r>
          </a:p>
          <a:p>
            <a:pPr lvl="1"/>
            <a:r>
              <a:rPr lang="en-IN" dirty="0"/>
              <a:t>Caribbean: Spinach and potato croquettes</a:t>
            </a:r>
          </a:p>
          <a:p>
            <a:pPr lvl="1"/>
            <a:r>
              <a:rPr lang="en-IN" dirty="0"/>
              <a:t>France: Ratatouille</a:t>
            </a:r>
          </a:p>
          <a:p>
            <a:pPr lvl="1"/>
            <a:r>
              <a:rPr lang="en-IN" dirty="0"/>
              <a:t>Indian: Dal, vegetable curries</a:t>
            </a:r>
          </a:p>
          <a:p>
            <a:pPr lvl="1"/>
            <a:r>
              <a:rPr lang="en-IN" dirty="0"/>
              <a:t>Mexican: Vegetarian tacos, quesadillas</a:t>
            </a:r>
          </a:p>
          <a:p>
            <a:pPr lvl="1"/>
            <a:r>
              <a:rPr lang="en-IN" dirty="0"/>
              <a:t>Middle East: Falafel, tabbouleh, hummus</a:t>
            </a:r>
          </a:p>
        </p:txBody>
      </p:sp>
    </p:spTree>
    <p:extLst>
      <p:ext uri="{BB962C8B-B14F-4D97-AF65-F5344CB8AC3E}">
        <p14:creationId xmlns:p14="http://schemas.microsoft.com/office/powerpoint/2010/main" val="576745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p:nvPr>
        </p:nvSpPr>
        <p:spPr/>
        <p:txBody>
          <a:bodyPr>
            <a:normAutofit/>
          </a:bodyPr>
          <a:lstStyle/>
          <a:p>
            <a:r>
              <a:rPr lang="en-US" dirty="0"/>
              <a:t>For Vegans</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14"/>
          </p:nvPr>
        </p:nvSpPr>
        <p:spPr/>
        <p:txBody>
          <a:bodyPr/>
          <a:lstStyle/>
          <a:p>
            <a:r>
              <a:rPr lang="en-IN" dirty="0">
                <a:latin typeface="+mn-lt"/>
              </a:rPr>
              <a:t>Substitutions for eggs:</a:t>
            </a:r>
          </a:p>
          <a:p>
            <a:pPr lvl="1">
              <a:buSzPct val="80000"/>
            </a:pPr>
            <a:r>
              <a:rPr lang="en-IN" sz="2400" dirty="0">
                <a:latin typeface="+mn-lt"/>
              </a:rPr>
              <a:t>1/4 cup soft tofu blended with the liquid ingredients</a:t>
            </a:r>
          </a:p>
          <a:p>
            <a:pPr lvl="1">
              <a:buSzPct val="80000"/>
            </a:pPr>
            <a:r>
              <a:rPr lang="en-IN" sz="2400" dirty="0"/>
              <a:t>1/4</a:t>
            </a:r>
            <a:r>
              <a:rPr lang="en-IN" sz="2400" dirty="0">
                <a:latin typeface="+mn-lt"/>
              </a:rPr>
              <a:t> cup mashed banana</a:t>
            </a:r>
          </a:p>
          <a:p>
            <a:pPr lvl="1">
              <a:buSzPct val="80000"/>
            </a:pPr>
            <a:r>
              <a:rPr lang="en-IN" sz="2400" dirty="0"/>
              <a:t>1/4</a:t>
            </a:r>
            <a:r>
              <a:rPr lang="en-IN" sz="2400" dirty="0">
                <a:latin typeface="+mn-lt"/>
              </a:rPr>
              <a:t> cup soy yogurt</a:t>
            </a:r>
          </a:p>
          <a:p>
            <a:pPr lvl="1">
              <a:buSzPct val="80000"/>
            </a:pPr>
            <a:r>
              <a:rPr lang="en-IN" sz="2400" dirty="0">
                <a:latin typeface="+mn-lt"/>
              </a:rPr>
              <a:t>1.5 teaspoons Ener-G Egg Replacer mixed with 2 T water</a:t>
            </a: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15"/>
          </p:nvPr>
        </p:nvSpPr>
        <p:spPr/>
        <p:txBody>
          <a:bodyPr/>
          <a:lstStyle/>
          <a:p>
            <a:r>
              <a:rPr lang="en-IN" dirty="0">
                <a:latin typeface="+mn-lt"/>
              </a:rPr>
              <a:t>Subs for dairy:</a:t>
            </a:r>
          </a:p>
          <a:p>
            <a:pPr lvl="1">
              <a:buSzPct val="80000"/>
            </a:pPr>
            <a:r>
              <a:rPr lang="en-IN" sz="2400" dirty="0">
                <a:latin typeface="+mn-lt"/>
              </a:rPr>
              <a:t>Soy milk, rice milk, nut milk</a:t>
            </a:r>
          </a:p>
          <a:p>
            <a:pPr lvl="1">
              <a:buSzPct val="80000"/>
            </a:pPr>
            <a:r>
              <a:rPr lang="en-IN" sz="2400" dirty="0">
                <a:latin typeface="+mn-lt"/>
              </a:rPr>
              <a:t>Soy cheese</a:t>
            </a:r>
          </a:p>
          <a:p>
            <a:pPr lvl="1">
              <a:buSzPct val="80000"/>
            </a:pPr>
            <a:r>
              <a:rPr lang="en-IN" sz="2400" dirty="0">
                <a:latin typeface="+mn-lt"/>
              </a:rPr>
              <a:t>Use crumbled tofu for cottage cheese or ricotta cheese</a:t>
            </a:r>
          </a:p>
          <a:p>
            <a:pPr lvl="1">
              <a:buSzPct val="80000"/>
            </a:pPr>
            <a:r>
              <a:rPr lang="en-IN" sz="2400" dirty="0" err="1">
                <a:latin typeface="+mn-lt"/>
              </a:rPr>
              <a:t>Nondairy</a:t>
            </a:r>
            <a:r>
              <a:rPr lang="en-IN" sz="2400" dirty="0">
                <a:latin typeface="+mn-lt"/>
              </a:rPr>
              <a:t> cream cheese is available</a:t>
            </a:r>
          </a:p>
          <a:p>
            <a:pPr lvl="1">
              <a:buSzPct val="80000"/>
            </a:pPr>
            <a:r>
              <a:rPr lang="en-IN" sz="2400" dirty="0">
                <a:latin typeface="+mn-lt"/>
              </a:rPr>
              <a:t>Soy yogurt</a:t>
            </a:r>
          </a:p>
        </p:txBody>
      </p:sp>
    </p:spTree>
    <p:extLst>
      <p:ext uri="{BB962C8B-B14F-4D97-AF65-F5344CB8AC3E}">
        <p14:creationId xmlns:p14="http://schemas.microsoft.com/office/powerpoint/2010/main" val="10472467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Vegetarian Food Pyramid</a:t>
            </a:r>
            <a:endParaRPr lang="en-US" dirty="0"/>
          </a:p>
        </p:txBody>
      </p:sp>
      <p:pic>
        <p:nvPicPr>
          <p:cNvPr id="11" name="Content Placeholder 10" descr="Photo depicts vegetarian food pyramid.">
            <a:extLst>
              <a:ext uri="{FF2B5EF4-FFF2-40B4-BE49-F238E27FC236}">
                <a16:creationId xmlns:a16="http://schemas.microsoft.com/office/drawing/2014/main" id="{3F800728-CD0D-453C-BEAC-1923B798BA20}"/>
              </a:ext>
            </a:extLst>
          </p:cNvPr>
          <p:cNvPicPr>
            <a:picLocks noGrp="1" noChangeAspect="1"/>
          </p:cNvPicPr>
          <p:nvPr>
            <p:ph sz="quarter" idx="14"/>
          </p:nvPr>
        </p:nvPicPr>
        <p:blipFill>
          <a:blip r:embed="rId2"/>
          <a:stretch>
            <a:fillRect/>
          </a:stretch>
        </p:blipFill>
        <p:spPr>
          <a:xfrm>
            <a:off x="4252410" y="1681212"/>
            <a:ext cx="3687179" cy="4419600"/>
          </a:xfrm>
          <a:prstGeom prst="rect">
            <a:avLst/>
          </a:prstGeom>
        </p:spPr>
      </p:pic>
    </p:spTree>
    <p:extLst>
      <p:ext uri="{BB962C8B-B14F-4D97-AF65-F5344CB8AC3E}">
        <p14:creationId xmlns:p14="http://schemas.microsoft.com/office/powerpoint/2010/main" val="26295242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032335-EC38-427F-923A-17D228587511}"/>
              </a:ext>
            </a:extLst>
          </p:cNvPr>
          <p:cNvSpPr>
            <a:spLocks noGrp="1"/>
          </p:cNvSpPr>
          <p:nvPr>
            <p:ph type="title"/>
          </p:nvPr>
        </p:nvSpPr>
        <p:spPr/>
        <p:txBody>
          <a:bodyPr/>
          <a:lstStyle/>
          <a:p>
            <a:r>
              <a:rPr lang="en-IN" dirty="0"/>
              <a:t>4. Dietary Recommendations for Protein</a:t>
            </a:r>
            <a:endParaRPr lang="en-US" dirty="0"/>
          </a:p>
        </p:txBody>
      </p:sp>
      <p:sp>
        <p:nvSpPr>
          <p:cNvPr id="3" name="Content Placeholder 2">
            <a:extLst>
              <a:ext uri="{FF2B5EF4-FFF2-40B4-BE49-F238E27FC236}">
                <a16:creationId xmlns:a16="http://schemas.microsoft.com/office/drawing/2014/main" id="{47516EFC-7999-457F-BA53-7194E61495DD}"/>
              </a:ext>
            </a:extLst>
          </p:cNvPr>
          <p:cNvSpPr>
            <a:spLocks noGrp="1"/>
          </p:cNvSpPr>
          <p:nvPr>
            <p:ph sz="quarter" idx="14"/>
          </p:nvPr>
        </p:nvSpPr>
        <p:spPr>
          <a:xfrm>
            <a:off x="406399" y="1752600"/>
            <a:ext cx="11383963" cy="1524000"/>
          </a:xfrm>
        </p:spPr>
        <p:txBody>
          <a:bodyPr/>
          <a:lstStyle/>
          <a:p>
            <a:pPr marL="292608" indent="-292608"/>
            <a:r>
              <a:rPr lang="en-IN" dirty="0"/>
              <a:t>R</a:t>
            </a:r>
            <a:r>
              <a:rPr lang="en-IN" sz="100" dirty="0"/>
              <a:t> </a:t>
            </a:r>
            <a:r>
              <a:rPr lang="en-IN" dirty="0"/>
              <a:t>D</a:t>
            </a:r>
            <a:r>
              <a:rPr lang="en-IN" sz="100" dirty="0"/>
              <a:t> </a:t>
            </a:r>
            <a:r>
              <a:rPr lang="en-IN" dirty="0"/>
              <a:t>A: 0.8 grams of protein/kilogram OR 0.36 grams of protein/pound (your weight).</a:t>
            </a:r>
          </a:p>
          <a:p>
            <a:pPr marL="292608" indent="-292608"/>
            <a:r>
              <a:rPr lang="en-IN" dirty="0"/>
              <a:t>You should eat protein from both animal and plant sources.</a:t>
            </a:r>
          </a:p>
        </p:txBody>
      </p:sp>
      <p:sp>
        <p:nvSpPr>
          <p:cNvPr id="4" name="Content Placeholder 3">
            <a:extLst>
              <a:ext uri="{FF2B5EF4-FFF2-40B4-BE49-F238E27FC236}">
                <a16:creationId xmlns:a16="http://schemas.microsoft.com/office/drawing/2014/main" id="{E537D36E-04E7-48FE-85C6-0AC97DD3B106}"/>
              </a:ext>
            </a:extLst>
          </p:cNvPr>
          <p:cNvSpPr>
            <a:spLocks noGrp="1"/>
          </p:cNvSpPr>
          <p:nvPr>
            <p:ph sz="quarter" idx="15"/>
          </p:nvPr>
        </p:nvSpPr>
        <p:spPr>
          <a:xfrm>
            <a:off x="381000" y="3482778"/>
            <a:ext cx="11360149" cy="543790"/>
          </a:xfrm>
        </p:spPr>
        <p:txBody>
          <a:bodyPr/>
          <a:lstStyle/>
          <a:p>
            <a:pPr marL="0" indent="0">
              <a:buNone/>
            </a:pPr>
            <a:r>
              <a:rPr lang="en-IN" sz="2400" dirty="0"/>
              <a:t>Plant sources of protein contain little saturated fat &amp; more </a:t>
            </a:r>
            <a:r>
              <a:rPr lang="en-IN" sz="2400" dirty="0" err="1"/>
              <a:t>fiber</a:t>
            </a:r>
            <a:r>
              <a:rPr lang="en-IN" sz="2400" dirty="0"/>
              <a:t> than animal sources.</a:t>
            </a:r>
          </a:p>
        </p:txBody>
      </p:sp>
      <p:sp>
        <p:nvSpPr>
          <p:cNvPr id="7" name="Content Placeholder 6">
            <a:extLst>
              <a:ext uri="{FF2B5EF4-FFF2-40B4-BE49-F238E27FC236}">
                <a16:creationId xmlns:a16="http://schemas.microsoft.com/office/drawing/2014/main" id="{796ED5B5-0110-4969-8DF9-965F9BD64EE5}"/>
              </a:ext>
            </a:extLst>
          </p:cNvPr>
          <p:cNvSpPr>
            <a:spLocks noGrp="1"/>
          </p:cNvSpPr>
          <p:nvPr>
            <p:ph sz="quarter" idx="16"/>
          </p:nvPr>
        </p:nvSpPr>
        <p:spPr>
          <a:xfrm>
            <a:off x="406399" y="4267200"/>
            <a:ext cx="11336421" cy="886728"/>
          </a:xfrm>
        </p:spPr>
        <p:txBody>
          <a:bodyPr/>
          <a:lstStyle/>
          <a:p>
            <a:pPr marL="292608" indent="-292608">
              <a:buClr>
                <a:srgbClr val="C00000"/>
              </a:buClr>
            </a:pPr>
            <a:r>
              <a:rPr lang="en-US" dirty="0">
                <a:ea typeface="Liberation Sans" panose="020B0604020202020204" pitchFamily="34" charset="0"/>
                <a:cs typeface="Liberation Sans" panose="020B0604020202020204" pitchFamily="34" charset="0"/>
              </a:rPr>
              <a:t>Teen boys and adult men get too much protein and should reduce their intake of meat, poultry, and eggs.</a:t>
            </a:r>
          </a:p>
        </p:txBody>
      </p:sp>
    </p:spTree>
    <p:extLst>
      <p:ext uri="{BB962C8B-B14F-4D97-AF65-F5344CB8AC3E}">
        <p14:creationId xmlns:p14="http://schemas.microsoft.com/office/powerpoint/2010/main" val="501175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Dietary Recommendations </a:t>
            </a:r>
            <a:r>
              <a:rPr lang="en-IN" sz="1000" baseline="0" dirty="0"/>
              <a:t>1</a:t>
            </a:r>
            <a:endParaRPr lang="en-US" sz="1000" baseline="0"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4"/>
          </p:nvPr>
        </p:nvSpPr>
        <p:spPr>
          <a:xfrm>
            <a:off x="406400" y="1752600"/>
            <a:ext cx="11379200" cy="975360"/>
          </a:xfrm>
        </p:spPr>
        <p:txBody>
          <a:bodyPr/>
          <a:lstStyle/>
          <a:p>
            <a:r>
              <a:rPr lang="en-IN" dirty="0">
                <a:latin typeface="+mn-lt"/>
                <a:ea typeface="Liberation Sans" panose="020B0604020202020204" pitchFamily="34" charset="0"/>
                <a:cs typeface="Liberation Sans" panose="020B0604020202020204" pitchFamily="34" charset="0"/>
              </a:rPr>
              <a:t>This 5-ounce steak (after cooking) has 40 grams of protein and much of the protein you need for 1 day.</a:t>
            </a:r>
            <a:endParaRPr lang="en-US" dirty="0">
              <a:latin typeface="+mn-lt"/>
              <a:ea typeface="Liberation Sans" panose="020B0604020202020204" pitchFamily="34" charset="0"/>
              <a:cs typeface="Liberation Sans" panose="020B0604020202020204" pitchFamily="34" charset="0"/>
            </a:endParaRPr>
          </a:p>
        </p:txBody>
      </p:sp>
      <p:pic>
        <p:nvPicPr>
          <p:cNvPr id="8" name="Content Placeholder 7" descr="Photo depicts the 5-ounce steak has 40 grams of protein, much of the protein recommended for a day's intake.">
            <a:extLst>
              <a:ext uri="{FF2B5EF4-FFF2-40B4-BE49-F238E27FC236}">
                <a16:creationId xmlns:a16="http://schemas.microsoft.com/office/drawing/2014/main" id="{1A9C15F5-EFBD-47A0-9AA2-028850A047DD}"/>
              </a:ext>
            </a:extLst>
          </p:cNvPr>
          <p:cNvPicPr>
            <a:picLocks noGrp="1" noChangeAspect="1"/>
          </p:cNvPicPr>
          <p:nvPr>
            <p:ph sz="quarter" idx="15"/>
          </p:nvPr>
        </p:nvPicPr>
        <p:blipFill>
          <a:blip r:embed="rId2"/>
          <a:stretch>
            <a:fillRect/>
          </a:stretch>
        </p:blipFill>
        <p:spPr>
          <a:xfrm>
            <a:off x="3834531" y="2781705"/>
            <a:ext cx="4699869" cy="3314295"/>
          </a:xfrm>
          <a:prstGeom prst="rect">
            <a:avLst/>
          </a:prstGeom>
        </p:spPr>
      </p:pic>
    </p:spTree>
    <p:extLst>
      <p:ext uri="{BB962C8B-B14F-4D97-AF65-F5344CB8AC3E}">
        <p14:creationId xmlns:p14="http://schemas.microsoft.com/office/powerpoint/2010/main" val="401558128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Dietary Recommendations </a:t>
            </a:r>
            <a:r>
              <a:rPr lang="en-IN" sz="1000" baseline="0" dirty="0"/>
              <a:t>2</a:t>
            </a:r>
            <a:endParaRPr lang="en-US" sz="1000" i="1" baseline="0"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p:txBody>
          <a:bodyPr/>
          <a:lstStyle/>
          <a:p>
            <a:r>
              <a:rPr lang="en-IN" dirty="0"/>
              <a:t>Endurance and power (strength or speed) athletes can benefit from more protein—from 1.2 to 1.7 grams/kg body weight.</a:t>
            </a:r>
          </a:p>
          <a:p>
            <a:r>
              <a:rPr lang="en-IN" dirty="0"/>
              <a:t>Protein and amino acid supplements are rarely needed for athletes or nonathletes. Since they eat more, they take in more protein.</a:t>
            </a:r>
          </a:p>
        </p:txBody>
      </p:sp>
    </p:spTree>
    <p:extLst>
      <p:ext uri="{BB962C8B-B14F-4D97-AF65-F5344CB8AC3E}">
        <p14:creationId xmlns:p14="http://schemas.microsoft.com/office/powerpoint/2010/main" val="35625895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idx="4294967295"/>
          </p:nvPr>
        </p:nvSpPr>
        <p:spPr>
          <a:xfrm>
            <a:off x="0" y="777875"/>
            <a:ext cx="11379200" cy="974725"/>
          </a:xfrm>
        </p:spPr>
        <p:txBody>
          <a:bodyPr>
            <a:normAutofit/>
          </a:bodyPr>
          <a:lstStyle/>
          <a:p>
            <a:r>
              <a:rPr lang="en-US" dirty="0">
                <a:latin typeface="Elephant" panose="02020904090505020303" pitchFamily="18" charset="0"/>
              </a:rPr>
              <a:t>Introduction</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4294967295"/>
          </p:nvPr>
        </p:nvSpPr>
        <p:spPr>
          <a:xfrm>
            <a:off x="381000" y="1660525"/>
            <a:ext cx="5384800" cy="4419600"/>
          </a:xfrm>
        </p:spPr>
        <p:txBody>
          <a:bodyPr/>
          <a:lstStyle/>
          <a:p>
            <a:r>
              <a:rPr lang="en-IN" u="sng" dirty="0">
                <a:solidFill>
                  <a:srgbClr val="0000A3"/>
                </a:solidFill>
                <a:latin typeface="Elephant" panose="02020904090505020303" pitchFamily="18" charset="0"/>
              </a:rPr>
              <a:t>Protein</a:t>
            </a:r>
            <a:r>
              <a:rPr lang="en-IN" dirty="0">
                <a:solidFill>
                  <a:srgbClr val="0000A3"/>
                </a:solidFill>
                <a:latin typeface="Elephant" panose="02020904090505020303" pitchFamily="18" charset="0"/>
              </a:rPr>
              <a:t>: </a:t>
            </a:r>
            <a:r>
              <a:rPr lang="en-IN" dirty="0">
                <a:latin typeface="Elephant" panose="02020904090505020303" pitchFamily="18" charset="0"/>
              </a:rPr>
              <a:t>Nutrients in all living cells in animals and plants that have important roles.</a:t>
            </a:r>
          </a:p>
          <a:p>
            <a:r>
              <a:rPr lang="en-IN" dirty="0">
                <a:latin typeface="Elephant" panose="02020904090505020303" pitchFamily="18" charset="0"/>
              </a:rPr>
              <a:t>Whereas carbohydrates and fats are used mostly to give you sources of energy, protein functions to build and maintain your body.</a:t>
            </a:r>
            <a:endParaRPr lang="en-IN" sz="2600" dirty="0">
              <a:latin typeface="Elephant" panose="02020904090505020303" pitchFamily="18" charset="0"/>
            </a:endParaRP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4294967295"/>
          </p:nvPr>
        </p:nvSpPr>
        <p:spPr>
          <a:xfrm>
            <a:off x="6375400" y="1600200"/>
            <a:ext cx="5384800" cy="4419600"/>
          </a:xfrm>
        </p:spPr>
        <p:txBody>
          <a:bodyPr/>
          <a:lstStyle/>
          <a:p>
            <a:r>
              <a:rPr lang="en-IN" u="sng" dirty="0">
                <a:solidFill>
                  <a:srgbClr val="0000A3"/>
                </a:solidFill>
                <a:latin typeface="Elephant" panose="02020904090505020303" pitchFamily="18" charset="0"/>
              </a:rPr>
              <a:t>Protein</a:t>
            </a:r>
            <a:r>
              <a:rPr lang="en-IN" dirty="0">
                <a:latin typeface="Elephant" panose="02020904090505020303" pitchFamily="18" charset="0"/>
              </a:rPr>
              <a:t> is in your:</a:t>
            </a:r>
          </a:p>
          <a:p>
            <a:pPr lvl="1">
              <a:buSzPct val="80000"/>
            </a:pPr>
            <a:r>
              <a:rPr lang="en-IN" sz="2400" dirty="0">
                <a:latin typeface="Elephant" panose="02020904090505020303" pitchFamily="18" charset="0"/>
              </a:rPr>
              <a:t>Hair</a:t>
            </a:r>
          </a:p>
          <a:p>
            <a:pPr lvl="1">
              <a:buSzPct val="80000"/>
            </a:pPr>
            <a:r>
              <a:rPr lang="en-IN" sz="2400" dirty="0">
                <a:latin typeface="Elephant" panose="02020904090505020303" pitchFamily="18" charset="0"/>
              </a:rPr>
              <a:t>Skin</a:t>
            </a:r>
          </a:p>
          <a:p>
            <a:pPr lvl="1">
              <a:buSzPct val="80000"/>
            </a:pPr>
            <a:r>
              <a:rPr lang="en-IN" sz="2400" dirty="0">
                <a:latin typeface="Elephant" panose="02020904090505020303" pitchFamily="18" charset="0"/>
              </a:rPr>
              <a:t>Muscles</a:t>
            </a:r>
          </a:p>
          <a:p>
            <a:pPr lvl="1">
              <a:buSzPct val="80000"/>
            </a:pPr>
            <a:r>
              <a:rPr lang="en-IN" sz="2400" dirty="0">
                <a:latin typeface="Elephant" panose="02020904090505020303" pitchFamily="18" charset="0"/>
              </a:rPr>
              <a:t>Blood</a:t>
            </a:r>
          </a:p>
          <a:p>
            <a:pPr lvl="1">
              <a:buSzPct val="80000"/>
            </a:pPr>
            <a:r>
              <a:rPr lang="en-IN" sz="2400" dirty="0">
                <a:latin typeface="Elephant" panose="02020904090505020303" pitchFamily="18" charset="0"/>
              </a:rPr>
              <a:t>Nails</a:t>
            </a:r>
          </a:p>
          <a:p>
            <a:pPr lvl="1">
              <a:buSzPct val="80000"/>
            </a:pPr>
            <a:r>
              <a:rPr lang="en-IN" sz="2400" dirty="0">
                <a:latin typeface="Elephant" panose="02020904090505020303" pitchFamily="18" charset="0"/>
              </a:rPr>
              <a:t>And all your cells!</a:t>
            </a:r>
          </a:p>
        </p:txBody>
      </p:sp>
    </p:spTree>
    <p:extLst>
      <p:ext uri="{BB962C8B-B14F-4D97-AF65-F5344CB8AC3E}">
        <p14:creationId xmlns:p14="http://schemas.microsoft.com/office/powerpoint/2010/main" val="16681869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Dietary Recommendations </a:t>
            </a:r>
            <a:r>
              <a:rPr lang="en-IN" sz="1000" baseline="0" dirty="0"/>
              <a:t>3</a:t>
            </a:r>
            <a:endParaRPr lang="en-US" sz="1000" i="1" baseline="0"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p:txBody>
          <a:bodyPr/>
          <a:lstStyle/>
          <a:p>
            <a:r>
              <a:rPr lang="en-IN" dirty="0"/>
              <a:t>It is best to eat your protein evenly across your meals because it:</a:t>
            </a:r>
          </a:p>
          <a:p>
            <a:pPr lvl="1"/>
            <a:r>
              <a:rPr lang="en-IN" sz="2600" dirty="0"/>
              <a:t>Makes you feel fuller</a:t>
            </a:r>
          </a:p>
          <a:p>
            <a:pPr lvl="1"/>
            <a:r>
              <a:rPr lang="en-IN" sz="2600" dirty="0"/>
              <a:t>Helps the body maintain muscle tissue —especially as you get older</a:t>
            </a:r>
          </a:p>
        </p:txBody>
      </p:sp>
    </p:spTree>
    <p:extLst>
      <p:ext uri="{BB962C8B-B14F-4D97-AF65-F5344CB8AC3E}">
        <p14:creationId xmlns:p14="http://schemas.microsoft.com/office/powerpoint/2010/main" val="30411645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p:nvPr>
        </p:nvSpPr>
        <p:spPr/>
        <p:txBody>
          <a:bodyPr>
            <a:normAutofit/>
          </a:bodyPr>
          <a:lstStyle/>
          <a:p>
            <a:r>
              <a:rPr lang="en-US" dirty="0"/>
              <a:t>Eating Too Much Protein</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14"/>
          </p:nvPr>
        </p:nvSpPr>
        <p:spPr>
          <a:xfrm>
            <a:off x="406399" y="1752600"/>
            <a:ext cx="11334749" cy="1828800"/>
          </a:xfrm>
        </p:spPr>
        <p:txBody>
          <a:bodyPr/>
          <a:lstStyle/>
          <a:p>
            <a:r>
              <a:rPr lang="en-IN" dirty="0">
                <a:latin typeface="+mn-lt"/>
              </a:rPr>
              <a:t>Eating excessive protein does NOT:</a:t>
            </a:r>
          </a:p>
          <a:p>
            <a:pPr lvl="1">
              <a:buSzPct val="80000"/>
            </a:pPr>
            <a:r>
              <a:rPr lang="en-IN" sz="2400" dirty="0">
                <a:latin typeface="+mn-lt"/>
              </a:rPr>
              <a:t>Result in bigger muscles</a:t>
            </a:r>
          </a:p>
          <a:p>
            <a:pPr lvl="1">
              <a:buSzPct val="80000"/>
            </a:pPr>
            <a:r>
              <a:rPr lang="en-IN" sz="2400" dirty="0">
                <a:latin typeface="+mn-lt"/>
              </a:rPr>
              <a:t>Give you stronger bones</a:t>
            </a:r>
          </a:p>
          <a:p>
            <a:pPr lvl="1">
              <a:buSzPct val="80000"/>
            </a:pPr>
            <a:r>
              <a:rPr lang="en-IN" sz="2400" dirty="0">
                <a:latin typeface="+mn-lt"/>
              </a:rPr>
              <a:t>Pump up your immune system</a:t>
            </a: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15"/>
          </p:nvPr>
        </p:nvSpPr>
        <p:spPr>
          <a:xfrm>
            <a:off x="406398" y="4050976"/>
            <a:ext cx="11334751" cy="597224"/>
          </a:xfrm>
        </p:spPr>
        <p:txBody>
          <a:bodyPr/>
          <a:lstStyle/>
          <a:p>
            <a:pPr marL="0" indent="0">
              <a:buNone/>
            </a:pPr>
            <a:r>
              <a:rPr lang="en-IN" dirty="0">
                <a:latin typeface="+mn-lt"/>
              </a:rPr>
              <a:t>Only strength-training and exercise will help you build muscles.</a:t>
            </a:r>
          </a:p>
        </p:txBody>
      </p:sp>
    </p:spTree>
    <p:extLst>
      <p:ext uri="{BB962C8B-B14F-4D97-AF65-F5344CB8AC3E}">
        <p14:creationId xmlns:p14="http://schemas.microsoft.com/office/powerpoint/2010/main" val="100622155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Eating Too Much Protein MAY:</a:t>
            </a:r>
            <a:endParaRPr lang="en-US" i="1"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p:txBody>
          <a:bodyPr/>
          <a:lstStyle/>
          <a:p>
            <a:pPr lvl="1"/>
            <a:r>
              <a:rPr lang="en-IN" dirty="0"/>
              <a:t>Result in too many </a:t>
            </a:r>
            <a:r>
              <a:rPr lang="en-IN" dirty="0" err="1"/>
              <a:t>kcalories</a:t>
            </a:r>
            <a:r>
              <a:rPr lang="en-IN" dirty="0"/>
              <a:t> taken in and weight gain (due to more fat cells).</a:t>
            </a:r>
          </a:p>
          <a:p>
            <a:pPr lvl="1"/>
            <a:r>
              <a:rPr lang="en-IN" dirty="0"/>
              <a:t>Result in high intake of saturated fat – increases your risk of heart disease.</a:t>
            </a:r>
          </a:p>
          <a:p>
            <a:pPr lvl="1"/>
            <a:r>
              <a:rPr lang="en-IN" dirty="0"/>
              <a:t>Increase work of kidneys (concern for people with kidney disease).</a:t>
            </a:r>
          </a:p>
        </p:txBody>
      </p:sp>
    </p:spTree>
    <p:extLst>
      <p:ext uri="{BB962C8B-B14F-4D97-AF65-F5344CB8AC3E}">
        <p14:creationId xmlns:p14="http://schemas.microsoft.com/office/powerpoint/2010/main" val="4790999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Eating Too Much:</a:t>
            </a:r>
            <a:endParaRPr lang="en-US"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4"/>
          </p:nvPr>
        </p:nvSpPr>
        <p:spPr>
          <a:xfrm>
            <a:off x="406400" y="1752600"/>
            <a:ext cx="4851400" cy="2743200"/>
          </a:xfrm>
        </p:spPr>
        <p:txBody>
          <a:bodyPr/>
          <a:lstStyle/>
          <a:p>
            <a:r>
              <a:rPr lang="en-IN" dirty="0">
                <a:latin typeface="+mn-lt"/>
                <a:ea typeface="Liberation Sans" panose="020B0604020202020204" pitchFamily="34" charset="0"/>
                <a:cs typeface="Liberation Sans" panose="020B0604020202020204" pitchFamily="34" charset="0"/>
              </a:rPr>
              <a:t>Long-term consumption of </a:t>
            </a:r>
            <a:r>
              <a:rPr lang="en-IN" u="sng" dirty="0">
                <a:latin typeface="+mn-lt"/>
                <a:ea typeface="Liberation Sans" panose="020B0604020202020204" pitchFamily="34" charset="0"/>
                <a:cs typeface="Liberation Sans" panose="020B0604020202020204" pitchFamily="34" charset="0"/>
              </a:rPr>
              <a:t>red meat and processed meat </a:t>
            </a:r>
            <a:r>
              <a:rPr lang="en-IN" dirty="0">
                <a:latin typeface="+mn-lt"/>
                <a:ea typeface="Liberation Sans" panose="020B0604020202020204" pitchFamily="34" charset="0"/>
                <a:cs typeface="Liberation Sans" panose="020B0604020202020204" pitchFamily="34" charset="0"/>
              </a:rPr>
              <a:t>is strongly linked with a modest, but significant, increase in the risk of developing </a:t>
            </a:r>
            <a:r>
              <a:rPr lang="en-IN" u="sng" dirty="0">
                <a:latin typeface="+mn-lt"/>
                <a:ea typeface="Liberation Sans" panose="020B0604020202020204" pitchFamily="34" charset="0"/>
                <a:cs typeface="Liberation Sans" panose="020B0604020202020204" pitchFamily="34" charset="0"/>
              </a:rPr>
              <a:t>colorectal cancer</a:t>
            </a:r>
            <a:r>
              <a:rPr lang="en-IN" dirty="0">
                <a:latin typeface="+mn-lt"/>
                <a:ea typeface="Liberation Sans" panose="020B0604020202020204" pitchFamily="34" charset="0"/>
                <a:cs typeface="Liberation Sans" panose="020B0604020202020204" pitchFamily="34" charset="0"/>
              </a:rPr>
              <a:t>.</a:t>
            </a:r>
          </a:p>
        </p:txBody>
      </p:sp>
      <p:pic>
        <p:nvPicPr>
          <p:cNvPr id="9" name="Content Placeholder 8" descr="Photo depicts processed meats include frankfurters, bacon, salami, sausage, pepperoni, and many deli meats such as ham and turkey.">
            <a:extLst>
              <a:ext uri="{FF2B5EF4-FFF2-40B4-BE49-F238E27FC236}">
                <a16:creationId xmlns:a16="http://schemas.microsoft.com/office/drawing/2014/main" id="{A299C1C4-961F-4527-8104-7E00F19F5C12}"/>
              </a:ext>
            </a:extLst>
          </p:cNvPr>
          <p:cNvPicPr>
            <a:picLocks noGrp="1" noChangeAspect="1"/>
          </p:cNvPicPr>
          <p:nvPr>
            <p:ph sz="quarter" idx="15"/>
          </p:nvPr>
        </p:nvPicPr>
        <p:blipFill>
          <a:blip r:embed="rId2"/>
          <a:stretch>
            <a:fillRect/>
          </a:stretch>
        </p:blipFill>
        <p:spPr>
          <a:xfrm>
            <a:off x="6213140" y="2163920"/>
            <a:ext cx="4794919" cy="2810561"/>
          </a:xfrm>
          <a:prstGeom prst="rect">
            <a:avLst/>
          </a:prstGeom>
        </p:spPr>
      </p:pic>
    </p:spTree>
    <p:extLst>
      <p:ext uri="{BB962C8B-B14F-4D97-AF65-F5344CB8AC3E}">
        <p14:creationId xmlns:p14="http://schemas.microsoft.com/office/powerpoint/2010/main" val="24228641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Eating too little protein….</a:t>
            </a:r>
            <a:endParaRPr lang="en-US" i="1"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2"/>
          </p:nvPr>
        </p:nvSpPr>
        <p:spPr/>
        <p:txBody>
          <a:bodyPr/>
          <a:lstStyle/>
          <a:p>
            <a:r>
              <a:rPr lang="en-IN" dirty="0">
                <a:latin typeface="+mn-lt"/>
              </a:rPr>
              <a:t>Eating too little protein:</a:t>
            </a:r>
          </a:p>
          <a:p>
            <a:pPr lvl="1"/>
            <a:r>
              <a:rPr lang="en-IN" dirty="0">
                <a:latin typeface="+mn-lt"/>
              </a:rPr>
              <a:t>A number of body systems don’t work as well – such as the immune system, kidneys, etc.</a:t>
            </a:r>
          </a:p>
          <a:p>
            <a:pPr lvl="1"/>
            <a:r>
              <a:rPr lang="en-IN" dirty="0">
                <a:latin typeface="+mn-lt"/>
              </a:rPr>
              <a:t>Growth slows down for children.</a:t>
            </a:r>
          </a:p>
        </p:txBody>
      </p:sp>
    </p:spTree>
    <p:extLst>
      <p:ext uri="{BB962C8B-B14F-4D97-AF65-F5344CB8AC3E}">
        <p14:creationId xmlns:p14="http://schemas.microsoft.com/office/powerpoint/2010/main" val="18347327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Ten Ways to Eat Healthy Protein</a:t>
            </a:r>
            <a:endParaRPr lang="en-US" dirty="0"/>
          </a:p>
        </p:txBody>
      </p:sp>
      <p:sp>
        <p:nvSpPr>
          <p:cNvPr id="3" name="Content Placeholder 2">
            <a:extLst>
              <a:ext uri="{FF2B5EF4-FFF2-40B4-BE49-F238E27FC236}">
                <a16:creationId xmlns:a16="http://schemas.microsoft.com/office/drawing/2014/main" id="{03FF32B4-4B65-4A20-827D-40D766DE9DF1}"/>
              </a:ext>
            </a:extLst>
          </p:cNvPr>
          <p:cNvSpPr>
            <a:spLocks noGrp="1"/>
          </p:cNvSpPr>
          <p:nvPr>
            <p:ph sz="quarter" idx="14"/>
          </p:nvPr>
        </p:nvSpPr>
        <p:spPr>
          <a:xfrm>
            <a:off x="406399" y="5807241"/>
            <a:ext cx="7438189" cy="421106"/>
          </a:xfrm>
        </p:spPr>
        <p:txBody>
          <a:bodyPr/>
          <a:lstStyle/>
          <a:p>
            <a:pPr marL="0" indent="0">
              <a:buNone/>
            </a:pPr>
            <a:r>
              <a:rPr lang="en-IN" sz="2000" b="1" dirty="0"/>
              <a:t>Figure 5-10 </a:t>
            </a:r>
            <a:r>
              <a:rPr lang="en-IN" sz="2000" dirty="0"/>
              <a:t>Ten ways to eat healthy protein.</a:t>
            </a:r>
          </a:p>
        </p:txBody>
      </p:sp>
      <p:pic>
        <p:nvPicPr>
          <p:cNvPr id="9" name="Content Placeholder 8" descr="Photo depicts ten ways to eat healthy protein.">
            <a:extLst>
              <a:ext uri="{FF2B5EF4-FFF2-40B4-BE49-F238E27FC236}">
                <a16:creationId xmlns:a16="http://schemas.microsoft.com/office/drawing/2014/main" id="{EB5428F7-C107-4B83-A795-CB596908BE05}"/>
              </a:ext>
            </a:extLst>
          </p:cNvPr>
          <p:cNvPicPr>
            <a:picLocks noGrp="1" noChangeAspect="1"/>
          </p:cNvPicPr>
          <p:nvPr>
            <p:ph sz="quarter" idx="15"/>
          </p:nvPr>
        </p:nvPicPr>
        <p:blipFill>
          <a:blip r:embed="rId2"/>
          <a:stretch>
            <a:fillRect/>
          </a:stretch>
        </p:blipFill>
        <p:spPr>
          <a:xfrm>
            <a:off x="3334450" y="1792390"/>
            <a:ext cx="5548237" cy="3906568"/>
          </a:xfrm>
          <a:prstGeom prst="rect">
            <a:avLst/>
          </a:prstGeom>
        </p:spPr>
      </p:pic>
    </p:spTree>
    <p:extLst>
      <p:ext uri="{BB962C8B-B14F-4D97-AF65-F5344CB8AC3E}">
        <p14:creationId xmlns:p14="http://schemas.microsoft.com/office/powerpoint/2010/main" val="189497849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BA957-9B76-4700-AE4D-0B752C864F15}"/>
              </a:ext>
            </a:extLst>
          </p:cNvPr>
          <p:cNvSpPr>
            <a:spLocks noGrp="1"/>
          </p:cNvSpPr>
          <p:nvPr>
            <p:ph type="title"/>
          </p:nvPr>
        </p:nvSpPr>
        <p:spPr/>
        <p:txBody>
          <a:bodyPr/>
          <a:lstStyle/>
          <a:p>
            <a:r>
              <a:rPr lang="en-US" dirty="0"/>
              <a:t>5. Plant-Forward Cooking</a:t>
            </a:r>
          </a:p>
        </p:txBody>
      </p:sp>
      <p:sp>
        <p:nvSpPr>
          <p:cNvPr id="7" name="Content Placeholder 6">
            <a:extLst>
              <a:ext uri="{FF2B5EF4-FFF2-40B4-BE49-F238E27FC236}">
                <a16:creationId xmlns:a16="http://schemas.microsoft.com/office/drawing/2014/main" id="{13E0749D-5462-4084-ADCC-CD67D578D774}"/>
              </a:ext>
            </a:extLst>
          </p:cNvPr>
          <p:cNvSpPr>
            <a:spLocks noGrp="1"/>
          </p:cNvSpPr>
          <p:nvPr>
            <p:ph sz="quarter" idx="12"/>
          </p:nvPr>
        </p:nvSpPr>
        <p:spPr/>
        <p:txBody>
          <a:bodyPr/>
          <a:lstStyle/>
          <a:p>
            <a:r>
              <a:rPr lang="en-IN" dirty="0"/>
              <a:t>Plant-forward cooking means that your dishes have a more dedicated emphasis on vegetables, fruits, whole grains, legumes, nuts, and seeds.</a:t>
            </a:r>
          </a:p>
          <a:p>
            <a:r>
              <a:rPr lang="en-IN" dirty="0"/>
              <a:t>Animal proteins may be included, but it’s usually not the main feature of the meal, meaning the portion size can be significantly reduced.</a:t>
            </a:r>
          </a:p>
          <a:p>
            <a:r>
              <a:rPr lang="en-IN" dirty="0"/>
              <a:t>When using animal proteins, you should choose leaner, well-trimmed cuts, skinless poultry, fish, and very limited processed such as deli meats, sausages, and bacon typically high in salt and nitrates.</a:t>
            </a:r>
          </a:p>
        </p:txBody>
      </p:sp>
    </p:spTree>
    <p:extLst>
      <p:ext uri="{BB962C8B-B14F-4D97-AF65-F5344CB8AC3E}">
        <p14:creationId xmlns:p14="http://schemas.microsoft.com/office/powerpoint/2010/main" val="23892038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p:nvPr>
        </p:nvSpPr>
        <p:spPr/>
        <p:txBody>
          <a:bodyPr>
            <a:normAutofit/>
          </a:bodyPr>
          <a:lstStyle/>
          <a:p>
            <a:r>
              <a:rPr lang="en-US" dirty="0"/>
              <a:t>Plant-Forward Cooking</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14"/>
          </p:nvPr>
        </p:nvSpPr>
        <p:spPr/>
        <p:txBody>
          <a:bodyPr/>
          <a:lstStyle/>
          <a:p>
            <a:r>
              <a:rPr lang="en-IN" dirty="0">
                <a:latin typeface="+mn-lt"/>
              </a:rPr>
              <a:t>Consider cooking techniques:</a:t>
            </a:r>
          </a:p>
          <a:p>
            <a:pPr lvl="1">
              <a:buSzPct val="80000"/>
            </a:pPr>
            <a:r>
              <a:rPr lang="en-IN" sz="2400" dirty="0">
                <a:latin typeface="+mn-lt"/>
              </a:rPr>
              <a:t>Stir-frying</a:t>
            </a:r>
          </a:p>
          <a:p>
            <a:pPr lvl="1">
              <a:buSzPct val="80000"/>
            </a:pPr>
            <a:r>
              <a:rPr lang="en-IN" sz="2400" dirty="0">
                <a:latin typeface="+mn-lt"/>
              </a:rPr>
              <a:t>Grilling</a:t>
            </a:r>
          </a:p>
          <a:p>
            <a:pPr lvl="1">
              <a:buSzPct val="80000"/>
            </a:pPr>
            <a:r>
              <a:rPr lang="en-IN" sz="2400" dirty="0">
                <a:latin typeface="+mn-lt"/>
              </a:rPr>
              <a:t>Vapor braising</a:t>
            </a:r>
          </a:p>
          <a:p>
            <a:pPr lvl="1">
              <a:buSzPct val="80000"/>
            </a:pPr>
            <a:r>
              <a:rPr lang="en-IN" sz="2400" dirty="0">
                <a:latin typeface="+mn-lt"/>
              </a:rPr>
              <a:t>Searing</a:t>
            </a:r>
          </a:p>
          <a:p>
            <a:pPr lvl="1">
              <a:buSzPct val="80000"/>
            </a:pPr>
            <a:r>
              <a:rPr lang="en-IN" sz="2400" dirty="0">
                <a:latin typeface="+mn-lt"/>
              </a:rPr>
              <a:t>Roasting</a:t>
            </a:r>
          </a:p>
          <a:p>
            <a:pPr lvl="1">
              <a:buSzPct val="80000"/>
            </a:pPr>
            <a:r>
              <a:rPr lang="en-IN" sz="2400" dirty="0">
                <a:latin typeface="+mn-lt"/>
              </a:rPr>
              <a:t>Pickling</a:t>
            </a:r>
          </a:p>
          <a:p>
            <a:pPr lvl="1">
              <a:buSzPct val="80000"/>
            </a:pPr>
            <a:r>
              <a:rPr lang="en-IN" sz="2400" dirty="0">
                <a:latin typeface="+mn-lt"/>
              </a:rPr>
              <a:t>Fermenting</a:t>
            </a: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15"/>
          </p:nvPr>
        </p:nvSpPr>
        <p:spPr/>
        <p:txBody>
          <a:bodyPr/>
          <a:lstStyle/>
          <a:p>
            <a:r>
              <a:rPr lang="en-IN" dirty="0">
                <a:latin typeface="+mn-lt"/>
              </a:rPr>
              <a:t>Beet dogs, mushroom lentil burgers, black bean sweet potato cake, as well as chickpea and quinoa vegetable patties are recognizable plant-based ingredients turned into familiar menu terms.</a:t>
            </a:r>
          </a:p>
        </p:txBody>
      </p:sp>
    </p:spTree>
    <p:extLst>
      <p:ext uri="{BB962C8B-B14F-4D97-AF65-F5344CB8AC3E}">
        <p14:creationId xmlns:p14="http://schemas.microsoft.com/office/powerpoint/2010/main" val="423870757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BA957-9B76-4700-AE4D-0B752C864F15}"/>
              </a:ext>
            </a:extLst>
          </p:cNvPr>
          <p:cNvSpPr>
            <a:spLocks noGrp="1"/>
          </p:cNvSpPr>
          <p:nvPr>
            <p:ph type="title"/>
          </p:nvPr>
        </p:nvSpPr>
        <p:spPr/>
        <p:txBody>
          <a:bodyPr/>
          <a:lstStyle/>
          <a:p>
            <a:r>
              <a:rPr lang="en-IN" dirty="0"/>
              <a:t>6. Culinary Focus: Meat, Poultry, &amp; Fish</a:t>
            </a:r>
            <a:endParaRPr lang="en-US" dirty="0"/>
          </a:p>
        </p:txBody>
      </p:sp>
      <p:sp>
        <p:nvSpPr>
          <p:cNvPr id="7" name="Content Placeholder 6">
            <a:extLst>
              <a:ext uri="{FF2B5EF4-FFF2-40B4-BE49-F238E27FC236}">
                <a16:creationId xmlns:a16="http://schemas.microsoft.com/office/drawing/2014/main" id="{13E0749D-5462-4084-ADCC-CD67D578D774}"/>
              </a:ext>
            </a:extLst>
          </p:cNvPr>
          <p:cNvSpPr>
            <a:spLocks noGrp="1"/>
          </p:cNvSpPr>
          <p:nvPr>
            <p:ph sz="quarter" idx="12"/>
          </p:nvPr>
        </p:nvSpPr>
        <p:spPr/>
        <p:txBody>
          <a:bodyPr/>
          <a:lstStyle/>
          <a:p>
            <a:r>
              <a:rPr lang="en-IN" u="sng" dirty="0">
                <a:solidFill>
                  <a:srgbClr val="0000A3"/>
                </a:solidFill>
              </a:rPr>
              <a:t>Denaturation</a:t>
            </a:r>
            <a:r>
              <a:rPr lang="en-IN" dirty="0"/>
              <a:t>: The process in which proteins become firm, shrink in size, and lose moisture as they are cooked or whipped.</a:t>
            </a:r>
          </a:p>
          <a:p>
            <a:r>
              <a:rPr lang="en-IN" dirty="0"/>
              <a:t>Think of eggs being cooked, heavy cream being whipped, meats being cooked.</a:t>
            </a:r>
          </a:p>
        </p:txBody>
      </p:sp>
    </p:spTree>
    <p:extLst>
      <p:ext uri="{BB962C8B-B14F-4D97-AF65-F5344CB8AC3E}">
        <p14:creationId xmlns:p14="http://schemas.microsoft.com/office/powerpoint/2010/main" val="56768134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BA957-9B76-4700-AE4D-0B752C864F15}"/>
              </a:ext>
            </a:extLst>
          </p:cNvPr>
          <p:cNvSpPr>
            <a:spLocks noGrp="1"/>
          </p:cNvSpPr>
          <p:nvPr>
            <p:ph type="title"/>
          </p:nvPr>
        </p:nvSpPr>
        <p:spPr/>
        <p:txBody>
          <a:bodyPr/>
          <a:lstStyle/>
          <a:p>
            <a:r>
              <a:rPr lang="en-US" dirty="0"/>
              <a:t>Poultry and Fish</a:t>
            </a:r>
          </a:p>
        </p:txBody>
      </p:sp>
      <p:sp>
        <p:nvSpPr>
          <p:cNvPr id="7" name="Content Placeholder 6">
            <a:extLst>
              <a:ext uri="{FF2B5EF4-FFF2-40B4-BE49-F238E27FC236}">
                <a16:creationId xmlns:a16="http://schemas.microsoft.com/office/drawing/2014/main" id="{13E0749D-5462-4084-ADCC-CD67D578D774}"/>
              </a:ext>
            </a:extLst>
          </p:cNvPr>
          <p:cNvSpPr>
            <a:spLocks noGrp="1"/>
          </p:cNvSpPr>
          <p:nvPr>
            <p:ph sz="quarter" idx="12"/>
          </p:nvPr>
        </p:nvSpPr>
        <p:spPr/>
        <p:txBody>
          <a:bodyPr/>
          <a:lstStyle/>
          <a:p>
            <a:r>
              <a:rPr lang="en-IN" dirty="0"/>
              <a:t>Chicken breast and turkey breast (meaning white meat) without skin are low in saturated fat—there is only about 1 gram of saturated fat in 4 ounces of chicken or turkey. Poultry skin can be left on during cooking, then removed for service.</a:t>
            </a:r>
          </a:p>
          <a:p>
            <a:r>
              <a:rPr lang="en-IN" dirty="0"/>
              <a:t>Most fish is lower in fat and saturated fat than are meat and poultry (skin on).</a:t>
            </a:r>
          </a:p>
        </p:txBody>
      </p:sp>
    </p:spTree>
    <p:extLst>
      <p:ext uri="{BB962C8B-B14F-4D97-AF65-F5344CB8AC3E}">
        <p14:creationId xmlns:p14="http://schemas.microsoft.com/office/powerpoint/2010/main" val="15183845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D5A2941-219F-4854-8A67-2B8BBCC35EA4}"/>
              </a:ext>
            </a:extLst>
          </p:cNvPr>
          <p:cNvPicPr>
            <a:picLocks noChangeAspect="1"/>
          </p:cNvPicPr>
          <p:nvPr/>
        </p:nvPicPr>
        <p:blipFill>
          <a:blip r:embed="rId2"/>
          <a:stretch>
            <a:fillRect/>
          </a:stretch>
        </p:blipFill>
        <p:spPr>
          <a:xfrm>
            <a:off x="0" y="0"/>
            <a:ext cx="6858000" cy="6858000"/>
          </a:xfrm>
          <a:prstGeom prst="rect">
            <a:avLst/>
          </a:prstGeom>
        </p:spPr>
      </p:pic>
      <p:sp>
        <p:nvSpPr>
          <p:cNvPr id="6" name="Rectangle 5">
            <a:extLst>
              <a:ext uri="{FF2B5EF4-FFF2-40B4-BE49-F238E27FC236}">
                <a16:creationId xmlns:a16="http://schemas.microsoft.com/office/drawing/2014/main" id="{B59B5ECD-82C8-4CE2-9009-26B51648BC7F}"/>
              </a:ext>
            </a:extLst>
          </p:cNvPr>
          <p:cNvSpPr/>
          <p:nvPr/>
        </p:nvSpPr>
        <p:spPr>
          <a:xfrm>
            <a:off x="7162800" y="1143000"/>
            <a:ext cx="4572000" cy="5570756"/>
          </a:xfrm>
          <a:prstGeom prst="rect">
            <a:avLst/>
          </a:prstGeom>
        </p:spPr>
        <p:txBody>
          <a:bodyPr wrap="square">
            <a:spAutoFit/>
          </a:bodyPr>
          <a:lstStyle/>
          <a:p>
            <a:pPr marL="342900" indent="-342900">
              <a:buFont typeface="Arial" panose="020B0604020202020204" pitchFamily="34" charset="0"/>
              <a:buChar char="•"/>
            </a:pPr>
            <a:r>
              <a:rPr lang="en-US" sz="2000" dirty="0">
                <a:latin typeface="Elephant" panose="02020904090505020303" pitchFamily="18" charset="0"/>
              </a:rPr>
              <a:t>What exactly are proteins and amino acids? </a:t>
            </a:r>
          </a:p>
          <a:p>
            <a:pPr marL="342900" indent="-342900">
              <a:buFont typeface="Arial" panose="020B0604020202020204" pitchFamily="34" charset="0"/>
              <a:buChar char="•"/>
            </a:pPr>
            <a:r>
              <a:rPr lang="en-US" sz="2000" dirty="0">
                <a:latin typeface="Elephant" panose="02020904090505020303" pitchFamily="18" charset="0"/>
              </a:rPr>
              <a:t>What do they do for our bodies? </a:t>
            </a:r>
          </a:p>
          <a:p>
            <a:pPr marL="342900" indent="-342900">
              <a:buFont typeface="Arial" panose="020B0604020202020204" pitchFamily="34" charset="0"/>
              <a:buChar char="•"/>
            </a:pPr>
            <a:r>
              <a:rPr lang="en-US" sz="2000" dirty="0">
                <a:latin typeface="Elephant" panose="02020904090505020303" pitchFamily="18" charset="0"/>
              </a:rPr>
              <a:t>What are the best types of proteins? </a:t>
            </a:r>
          </a:p>
          <a:p>
            <a:pPr marL="342900" indent="-342900">
              <a:buFont typeface="Arial" panose="020B0604020202020204" pitchFamily="34" charset="0"/>
              <a:buChar char="•"/>
            </a:pPr>
            <a:r>
              <a:rPr lang="en-US" sz="2000" dirty="0">
                <a:latin typeface="Elephant" panose="02020904090505020303" pitchFamily="18" charset="0"/>
              </a:rPr>
              <a:t>What are the best types of amino acids? </a:t>
            </a:r>
          </a:p>
          <a:p>
            <a:endParaRPr lang="en-US" dirty="0"/>
          </a:p>
          <a:p>
            <a:r>
              <a:rPr lang="en-US" dirty="0">
                <a:solidFill>
                  <a:schemeClr val="accent1">
                    <a:lumMod val="60000"/>
                    <a:lumOff val="40000"/>
                  </a:schemeClr>
                </a:solidFill>
                <a:latin typeface="Elephant" panose="02020904090505020303" pitchFamily="18" charset="0"/>
              </a:rPr>
              <a:t>We have thousands of unique proteins in your body. Your protein-rich muscles enable you to swim, walk, stand and hold your head up so you can read this information. Without adequate protein, your immune system wouldn’t be able to fight off infections, your hair wouldn’t grow, your fingernails would be mere stubs, and you wouldn’t be able to digest your food. </a:t>
            </a:r>
          </a:p>
        </p:txBody>
      </p:sp>
    </p:spTree>
    <p:extLst>
      <p:ext uri="{BB962C8B-B14F-4D97-AF65-F5344CB8AC3E}">
        <p14:creationId xmlns:p14="http://schemas.microsoft.com/office/powerpoint/2010/main" val="1856525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BA957-9B76-4700-AE4D-0B752C864F15}"/>
              </a:ext>
            </a:extLst>
          </p:cNvPr>
          <p:cNvSpPr>
            <a:spLocks noGrp="1"/>
          </p:cNvSpPr>
          <p:nvPr>
            <p:ph type="title"/>
          </p:nvPr>
        </p:nvSpPr>
        <p:spPr/>
        <p:txBody>
          <a:bodyPr/>
          <a:lstStyle/>
          <a:p>
            <a:r>
              <a:rPr lang="en-US" dirty="0"/>
              <a:t>Lean Cuts of Beef </a:t>
            </a:r>
            <a:r>
              <a:rPr lang="en-US" sz="1000" baseline="0" dirty="0"/>
              <a:t>1</a:t>
            </a:r>
          </a:p>
        </p:txBody>
      </p:sp>
      <p:sp>
        <p:nvSpPr>
          <p:cNvPr id="7" name="Content Placeholder 6">
            <a:extLst>
              <a:ext uri="{FF2B5EF4-FFF2-40B4-BE49-F238E27FC236}">
                <a16:creationId xmlns:a16="http://schemas.microsoft.com/office/drawing/2014/main" id="{13E0749D-5462-4084-ADCC-CD67D578D774}"/>
              </a:ext>
            </a:extLst>
          </p:cNvPr>
          <p:cNvSpPr>
            <a:spLocks noGrp="1"/>
          </p:cNvSpPr>
          <p:nvPr>
            <p:ph sz="quarter" idx="12"/>
          </p:nvPr>
        </p:nvSpPr>
        <p:spPr/>
        <p:txBody>
          <a:bodyPr/>
          <a:lstStyle/>
          <a:p>
            <a:r>
              <a:rPr lang="en-IN" dirty="0"/>
              <a:t>Bottom round steak or roast</a:t>
            </a:r>
          </a:p>
          <a:p>
            <a:r>
              <a:rPr lang="en-IN" dirty="0"/>
              <a:t>Flank steak</a:t>
            </a:r>
          </a:p>
          <a:p>
            <a:r>
              <a:rPr lang="en-IN" dirty="0"/>
              <a:t>Eye round roast</a:t>
            </a:r>
          </a:p>
          <a:p>
            <a:r>
              <a:rPr lang="en-IN" dirty="0"/>
              <a:t>Top sirloin steak</a:t>
            </a:r>
          </a:p>
          <a:p>
            <a:r>
              <a:rPr lang="en-IN" dirty="0"/>
              <a:t>Tenderloin filet</a:t>
            </a:r>
          </a:p>
          <a:p>
            <a:r>
              <a:rPr lang="en-IN" dirty="0"/>
              <a:t>Top round roast or steak</a:t>
            </a:r>
          </a:p>
          <a:p>
            <a:r>
              <a:rPr lang="en-IN" dirty="0"/>
              <a:t>90/10 or 95/5 ground beef</a:t>
            </a:r>
          </a:p>
        </p:txBody>
      </p:sp>
    </p:spTree>
    <p:extLst>
      <p:ext uri="{BB962C8B-B14F-4D97-AF65-F5344CB8AC3E}">
        <p14:creationId xmlns:p14="http://schemas.microsoft.com/office/powerpoint/2010/main" val="114704072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Lean cuts of beef </a:t>
            </a:r>
            <a:r>
              <a:rPr lang="en-IN" sz="1000" baseline="0" dirty="0"/>
              <a:t>2</a:t>
            </a:r>
            <a:endParaRPr lang="en-US" sz="1000" baseline="0" dirty="0"/>
          </a:p>
        </p:txBody>
      </p:sp>
      <p:pic>
        <p:nvPicPr>
          <p:cNvPr id="9" name="Content Placeholder 8" descr="Photo depicts lean cuts of beef include flank steak (on left and right), tenderloin filets (top), eye round roast (lower right), top round steak (middle), top sirloin steak (lower left), and 90/10 or 95/5 ground beef.">
            <a:extLst>
              <a:ext uri="{FF2B5EF4-FFF2-40B4-BE49-F238E27FC236}">
                <a16:creationId xmlns:a16="http://schemas.microsoft.com/office/drawing/2014/main" id="{A49B2F64-877E-4670-90E7-3271549160B4}"/>
              </a:ext>
            </a:extLst>
          </p:cNvPr>
          <p:cNvPicPr>
            <a:picLocks noGrp="1" noChangeAspect="1"/>
          </p:cNvPicPr>
          <p:nvPr>
            <p:ph sz="quarter" idx="14"/>
          </p:nvPr>
        </p:nvPicPr>
        <p:blipFill>
          <a:blip r:embed="rId2"/>
          <a:stretch>
            <a:fillRect/>
          </a:stretch>
        </p:blipFill>
        <p:spPr>
          <a:xfrm>
            <a:off x="3403600" y="1981200"/>
            <a:ext cx="5384800" cy="3766276"/>
          </a:xfrm>
          <a:prstGeom prst="rect">
            <a:avLst/>
          </a:prstGeom>
        </p:spPr>
      </p:pic>
    </p:spTree>
    <p:extLst>
      <p:ext uri="{BB962C8B-B14F-4D97-AF65-F5344CB8AC3E}">
        <p14:creationId xmlns:p14="http://schemas.microsoft.com/office/powerpoint/2010/main" val="15770717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p:nvPr>
        </p:nvSpPr>
        <p:spPr/>
        <p:txBody>
          <a:bodyPr>
            <a:normAutofit/>
          </a:bodyPr>
          <a:lstStyle/>
          <a:p>
            <a:r>
              <a:rPr lang="en-US" dirty="0"/>
              <a:t>Other Lean Animal Proteins</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14"/>
          </p:nvPr>
        </p:nvSpPr>
        <p:spPr>
          <a:xfrm>
            <a:off x="406399" y="1752600"/>
            <a:ext cx="11368505" cy="2017295"/>
          </a:xfrm>
        </p:spPr>
        <p:txBody>
          <a:bodyPr/>
          <a:lstStyle/>
          <a:p>
            <a:r>
              <a:rPr lang="en-IN" dirty="0">
                <a:latin typeface="+mn-lt"/>
              </a:rPr>
              <a:t>Veal: Loin or rib chops and top round</a:t>
            </a:r>
          </a:p>
          <a:p>
            <a:r>
              <a:rPr lang="en-IN" dirty="0">
                <a:latin typeface="+mn-lt"/>
              </a:rPr>
              <a:t>Pork: pork tenderloin, top loin chops</a:t>
            </a:r>
          </a:p>
          <a:p>
            <a:r>
              <a:rPr lang="en-IN" dirty="0">
                <a:latin typeface="+mn-lt"/>
              </a:rPr>
              <a:t>Poultry: breast (skinless or skin removed after cooking)</a:t>
            </a:r>
          </a:p>
          <a:p>
            <a:r>
              <a:rPr lang="en-IN" dirty="0">
                <a:latin typeface="+mn-lt"/>
              </a:rPr>
              <a:t>Seafood: all fish and shellfish</a:t>
            </a: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15"/>
          </p:nvPr>
        </p:nvSpPr>
        <p:spPr>
          <a:xfrm>
            <a:off x="417096" y="3810000"/>
            <a:ext cx="11324053" cy="961834"/>
          </a:xfrm>
        </p:spPr>
        <p:txBody>
          <a:bodyPr/>
          <a:lstStyle/>
          <a:p>
            <a:pPr marL="0" indent="0">
              <a:buNone/>
            </a:pPr>
            <a:r>
              <a:rPr lang="en-IN" sz="2400" dirty="0">
                <a:latin typeface="+mn-lt"/>
              </a:rPr>
              <a:t>Worldwide we are depleting fish populations. Check out the Monterey Bay Aquarium Seafood Watch or </a:t>
            </a:r>
            <a:r>
              <a:rPr lang="en-IN" sz="2400" dirty="0" err="1">
                <a:latin typeface="+mn-lt"/>
              </a:rPr>
              <a:t>SeaChoice</a:t>
            </a:r>
            <a:r>
              <a:rPr lang="en-IN" sz="2400" dirty="0">
                <a:latin typeface="+mn-lt"/>
              </a:rPr>
              <a:t> for help choosing sustainable fish.</a:t>
            </a:r>
          </a:p>
        </p:txBody>
      </p:sp>
    </p:spTree>
    <p:extLst>
      <p:ext uri="{BB962C8B-B14F-4D97-AF65-F5344CB8AC3E}">
        <p14:creationId xmlns:p14="http://schemas.microsoft.com/office/powerpoint/2010/main" val="257086057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BA957-9B76-4700-AE4D-0B752C864F15}"/>
              </a:ext>
            </a:extLst>
          </p:cNvPr>
          <p:cNvSpPr>
            <a:spLocks noGrp="1"/>
          </p:cNvSpPr>
          <p:nvPr>
            <p:ph type="title"/>
          </p:nvPr>
        </p:nvSpPr>
        <p:spPr/>
        <p:txBody>
          <a:bodyPr/>
          <a:lstStyle/>
          <a:p>
            <a:r>
              <a:rPr lang="en-IN" dirty="0"/>
              <a:t>Meat &amp; Poultry: Rubs and Marinades</a:t>
            </a:r>
            <a:endParaRPr lang="en-US" dirty="0"/>
          </a:p>
        </p:txBody>
      </p:sp>
      <p:sp>
        <p:nvSpPr>
          <p:cNvPr id="7" name="Content Placeholder 6">
            <a:extLst>
              <a:ext uri="{FF2B5EF4-FFF2-40B4-BE49-F238E27FC236}">
                <a16:creationId xmlns:a16="http://schemas.microsoft.com/office/drawing/2014/main" id="{13E0749D-5462-4084-ADCC-CD67D578D774}"/>
              </a:ext>
            </a:extLst>
          </p:cNvPr>
          <p:cNvSpPr>
            <a:spLocks noGrp="1"/>
          </p:cNvSpPr>
          <p:nvPr>
            <p:ph sz="quarter" idx="12"/>
          </p:nvPr>
        </p:nvSpPr>
        <p:spPr/>
        <p:txBody>
          <a:bodyPr/>
          <a:lstStyle/>
          <a:p>
            <a:r>
              <a:rPr lang="en-IN" dirty="0"/>
              <a:t>Use </a:t>
            </a:r>
            <a:r>
              <a:rPr lang="en-IN" dirty="0" err="1"/>
              <a:t>flavorful</a:t>
            </a:r>
            <a:r>
              <a:rPr lang="en-IN" dirty="0"/>
              <a:t> rubs—dry or wet. The larger the protein is, the longer the rub can stay on. The rub </a:t>
            </a:r>
            <a:r>
              <a:rPr lang="en-IN" dirty="0" err="1"/>
              <a:t>flavors</a:t>
            </a:r>
            <a:r>
              <a:rPr lang="en-IN" dirty="0"/>
              <a:t> the exterior, and penetrates slightly into the interior of the meat as it cooks.</a:t>
            </a:r>
          </a:p>
          <a:p>
            <a:r>
              <a:rPr lang="en-IN" dirty="0"/>
              <a:t>Marinades build </a:t>
            </a:r>
            <a:r>
              <a:rPr lang="en-IN" dirty="0" err="1"/>
              <a:t>flavor</a:t>
            </a:r>
            <a:r>
              <a:rPr lang="en-IN" dirty="0"/>
              <a:t> profiles naturally so you don’t need as much fat, cream, or sauces.</a:t>
            </a:r>
          </a:p>
          <a:p>
            <a:r>
              <a:rPr lang="en-IN" dirty="0"/>
              <a:t>To give marinated foods </a:t>
            </a:r>
            <a:r>
              <a:rPr lang="en-IN" dirty="0" err="1"/>
              <a:t>flavor</a:t>
            </a:r>
            <a:r>
              <a:rPr lang="en-IN" dirty="0"/>
              <a:t>, try minced fruits and veggies, low-sodium soy sauce, mustard, fresh herbs, and spices.</a:t>
            </a:r>
          </a:p>
        </p:txBody>
      </p:sp>
    </p:spTree>
    <p:extLst>
      <p:ext uri="{BB962C8B-B14F-4D97-AF65-F5344CB8AC3E}">
        <p14:creationId xmlns:p14="http://schemas.microsoft.com/office/powerpoint/2010/main" val="848712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dirty="0"/>
              <a:t>Smoking Meats</a:t>
            </a:r>
            <a:endParaRPr lang="en-US" dirty="0"/>
          </a:p>
        </p:txBody>
      </p:sp>
      <p:pic>
        <p:nvPicPr>
          <p:cNvPr id="7" name="Content Placeholder 6" descr="Photo depicts lightly smoking meats adds flavor and character to foods without adding salt or kcalories.">
            <a:extLst>
              <a:ext uri="{FF2B5EF4-FFF2-40B4-BE49-F238E27FC236}">
                <a16:creationId xmlns:a16="http://schemas.microsoft.com/office/drawing/2014/main" id="{BDA59F25-7EDE-433D-A658-A042813C3A8A}"/>
              </a:ext>
            </a:extLst>
          </p:cNvPr>
          <p:cNvPicPr>
            <a:picLocks noGrp="1" noChangeAspect="1"/>
          </p:cNvPicPr>
          <p:nvPr>
            <p:ph sz="quarter" idx="14"/>
          </p:nvPr>
        </p:nvPicPr>
        <p:blipFill>
          <a:blip r:embed="rId2"/>
          <a:stretch>
            <a:fillRect/>
          </a:stretch>
        </p:blipFill>
        <p:spPr>
          <a:xfrm>
            <a:off x="4231325" y="1787450"/>
            <a:ext cx="3729350" cy="4463796"/>
          </a:xfrm>
          <a:prstGeom prst="rect">
            <a:avLst/>
          </a:prstGeom>
        </p:spPr>
      </p:pic>
    </p:spTree>
    <p:extLst>
      <p:ext uri="{BB962C8B-B14F-4D97-AF65-F5344CB8AC3E}">
        <p14:creationId xmlns:p14="http://schemas.microsoft.com/office/powerpoint/2010/main" val="3236671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BA957-9B76-4700-AE4D-0B752C864F15}"/>
              </a:ext>
            </a:extLst>
          </p:cNvPr>
          <p:cNvSpPr>
            <a:spLocks noGrp="1"/>
          </p:cNvSpPr>
          <p:nvPr>
            <p:ph type="title"/>
          </p:nvPr>
        </p:nvSpPr>
        <p:spPr/>
        <p:txBody>
          <a:bodyPr/>
          <a:lstStyle/>
          <a:p>
            <a:r>
              <a:rPr lang="en-IN" dirty="0"/>
              <a:t>Fish &amp; Shellfish: Prepare &amp; Cook</a:t>
            </a:r>
            <a:endParaRPr lang="en-US" dirty="0"/>
          </a:p>
        </p:txBody>
      </p:sp>
      <p:sp>
        <p:nvSpPr>
          <p:cNvPr id="7" name="Content Placeholder 6">
            <a:extLst>
              <a:ext uri="{FF2B5EF4-FFF2-40B4-BE49-F238E27FC236}">
                <a16:creationId xmlns:a16="http://schemas.microsoft.com/office/drawing/2014/main" id="{13E0749D-5462-4084-ADCC-CD67D578D774}"/>
              </a:ext>
            </a:extLst>
          </p:cNvPr>
          <p:cNvSpPr>
            <a:spLocks noGrp="1"/>
          </p:cNvSpPr>
          <p:nvPr>
            <p:ph sz="quarter" idx="12"/>
          </p:nvPr>
        </p:nvSpPr>
        <p:spPr/>
        <p:txBody>
          <a:bodyPr/>
          <a:lstStyle/>
          <a:p>
            <a:r>
              <a:rPr lang="en-IN" dirty="0"/>
              <a:t>Marinate without citrus.</a:t>
            </a:r>
          </a:p>
          <a:p>
            <a:r>
              <a:rPr lang="en-IN" dirty="0"/>
              <a:t>Try a marinade that includes fish stock, white wine, chives, tarragon, thyme, black pepper, and a touch of olive oil. The fish will absorb some liquid, which will keep it moister during cooking.</a:t>
            </a:r>
          </a:p>
          <a:p>
            <a:r>
              <a:rPr lang="en-IN" dirty="0"/>
              <a:t>Cooking methods: roast, grill, broil, dry </a:t>
            </a:r>
            <a:r>
              <a:rPr lang="en-IN" dirty="0" err="1"/>
              <a:t>saute</a:t>
            </a:r>
            <a:r>
              <a:rPr lang="en-IN" dirty="0"/>
              <a:t>, poach, braise</a:t>
            </a:r>
          </a:p>
          <a:p>
            <a:r>
              <a:rPr lang="en-IN" dirty="0"/>
              <a:t>Smoking can add </a:t>
            </a:r>
            <a:r>
              <a:rPr lang="en-IN" dirty="0" err="1"/>
              <a:t>flavor</a:t>
            </a:r>
            <a:endParaRPr lang="en-IN" dirty="0"/>
          </a:p>
        </p:txBody>
      </p:sp>
    </p:spTree>
    <p:extLst>
      <p:ext uri="{BB962C8B-B14F-4D97-AF65-F5344CB8AC3E}">
        <p14:creationId xmlns:p14="http://schemas.microsoft.com/office/powerpoint/2010/main" val="95612696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C2BA957-9B76-4700-AE4D-0B752C864F15}"/>
              </a:ext>
            </a:extLst>
          </p:cNvPr>
          <p:cNvSpPr>
            <a:spLocks noGrp="1"/>
          </p:cNvSpPr>
          <p:nvPr>
            <p:ph type="title"/>
          </p:nvPr>
        </p:nvSpPr>
        <p:spPr/>
        <p:txBody>
          <a:bodyPr/>
          <a:lstStyle/>
          <a:p>
            <a:r>
              <a:rPr lang="en-IN" dirty="0" err="1"/>
              <a:t>Menuing</a:t>
            </a:r>
            <a:r>
              <a:rPr lang="en-IN" dirty="0"/>
              <a:t> and Presentation</a:t>
            </a:r>
            <a:endParaRPr lang="en-US" dirty="0"/>
          </a:p>
        </p:txBody>
      </p:sp>
      <p:sp>
        <p:nvSpPr>
          <p:cNvPr id="7" name="Content Placeholder 6">
            <a:extLst>
              <a:ext uri="{FF2B5EF4-FFF2-40B4-BE49-F238E27FC236}">
                <a16:creationId xmlns:a16="http://schemas.microsoft.com/office/drawing/2014/main" id="{13E0749D-5462-4084-ADCC-CD67D578D774}"/>
              </a:ext>
            </a:extLst>
          </p:cNvPr>
          <p:cNvSpPr>
            <a:spLocks noGrp="1"/>
          </p:cNvSpPr>
          <p:nvPr>
            <p:ph sz="quarter" idx="12"/>
          </p:nvPr>
        </p:nvSpPr>
        <p:spPr/>
        <p:txBody>
          <a:bodyPr/>
          <a:lstStyle/>
          <a:p>
            <a:r>
              <a:rPr lang="en-IN" dirty="0"/>
              <a:t>Simple presentations. Take into consideration portion size, </a:t>
            </a:r>
            <a:r>
              <a:rPr lang="en-IN" dirty="0" err="1"/>
              <a:t>color</a:t>
            </a:r>
            <a:r>
              <a:rPr lang="en-IN" dirty="0"/>
              <a:t>, balance, texture, customer, and flow.</a:t>
            </a:r>
          </a:p>
          <a:p>
            <a:r>
              <a:rPr lang="en-IN" dirty="0"/>
              <a:t>When plating, an attractive (yet easy) presentation is to serve entrees in an oversized pasta bowl with a bed of grain and vegetable salad, a few pieces of roasted asparagus, and then placing the fish or protein on top. Garnish with a fine-shaved lemon fennel salad, micro herbs, or shaved radishes.</a:t>
            </a:r>
          </a:p>
        </p:txBody>
      </p:sp>
    </p:spTree>
    <p:extLst>
      <p:ext uri="{BB962C8B-B14F-4D97-AF65-F5344CB8AC3E}">
        <p14:creationId xmlns:p14="http://schemas.microsoft.com/office/powerpoint/2010/main" val="6675434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DF426-622E-439F-ADCF-AE2A451A2009}"/>
              </a:ext>
            </a:extLst>
          </p:cNvPr>
          <p:cNvSpPr>
            <a:spLocks noGrp="1"/>
          </p:cNvSpPr>
          <p:nvPr>
            <p:ph type="title"/>
          </p:nvPr>
        </p:nvSpPr>
        <p:spPr/>
        <p:txBody>
          <a:bodyPr/>
          <a:lstStyle/>
          <a:p>
            <a:r>
              <a:rPr lang="en-IN" sz="2800" dirty="0">
                <a:latin typeface="Elephant" panose="02020904090505020303" pitchFamily="18" charset="0"/>
              </a:rPr>
              <a:t>Slice meats and poultry thin and fan around a base such as wilted spinach, stewed greens, or pureed cauliflower.</a:t>
            </a:r>
            <a:endParaRPr lang="en-US" sz="2800" dirty="0">
              <a:latin typeface="Elephant" panose="02020904090505020303" pitchFamily="18" charset="0"/>
            </a:endParaRPr>
          </a:p>
        </p:txBody>
      </p:sp>
      <p:pic>
        <p:nvPicPr>
          <p:cNvPr id="8" name="Content Placeholder 7" descr="Photo depicts slice meat or poultry thin and fan around a base. Roast pork with cabbage rolls.">
            <a:extLst>
              <a:ext uri="{FF2B5EF4-FFF2-40B4-BE49-F238E27FC236}">
                <a16:creationId xmlns:a16="http://schemas.microsoft.com/office/drawing/2014/main" id="{9712C7F9-FEAB-41A9-9A72-4738360A7F84}"/>
              </a:ext>
            </a:extLst>
          </p:cNvPr>
          <p:cNvPicPr>
            <a:picLocks noGrp="1" noChangeAspect="1"/>
          </p:cNvPicPr>
          <p:nvPr>
            <p:ph sz="quarter" idx="14"/>
          </p:nvPr>
        </p:nvPicPr>
        <p:blipFill>
          <a:blip r:embed="rId2"/>
          <a:stretch>
            <a:fillRect/>
          </a:stretch>
        </p:blipFill>
        <p:spPr>
          <a:xfrm>
            <a:off x="3403600" y="2049884"/>
            <a:ext cx="5384800" cy="3969077"/>
          </a:xfrm>
          <a:prstGeom prst="rect">
            <a:avLst/>
          </a:prstGeom>
        </p:spPr>
      </p:pic>
    </p:spTree>
    <p:extLst>
      <p:ext uri="{BB962C8B-B14F-4D97-AF65-F5344CB8AC3E}">
        <p14:creationId xmlns:p14="http://schemas.microsoft.com/office/powerpoint/2010/main" val="109166124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F7B0B9-E0CB-481B-95AB-294FBD10626E}"/>
              </a:ext>
            </a:extLst>
          </p:cNvPr>
          <p:cNvSpPr>
            <a:spLocks noGrp="1"/>
          </p:cNvSpPr>
          <p:nvPr>
            <p:ph type="title"/>
          </p:nvPr>
        </p:nvSpPr>
        <p:spPr/>
        <p:txBody>
          <a:bodyPr/>
          <a:lstStyle/>
          <a:p>
            <a:r>
              <a:rPr lang="en-US" noProof="0" dirty="0"/>
              <a:t>Copyright</a:t>
            </a:r>
          </a:p>
        </p:txBody>
      </p:sp>
      <p:sp>
        <p:nvSpPr>
          <p:cNvPr id="3" name="Content Placeholder 2">
            <a:extLst>
              <a:ext uri="{FF2B5EF4-FFF2-40B4-BE49-F238E27FC236}">
                <a16:creationId xmlns:a16="http://schemas.microsoft.com/office/drawing/2014/main" id="{259CCD42-BCCD-46E9-AC15-5AB8603B4771}"/>
              </a:ext>
            </a:extLst>
          </p:cNvPr>
          <p:cNvSpPr>
            <a:spLocks noGrp="1"/>
          </p:cNvSpPr>
          <p:nvPr>
            <p:ph sz="quarter" idx="12"/>
          </p:nvPr>
        </p:nvSpPr>
        <p:spPr/>
        <p:txBody>
          <a:bodyPr>
            <a:normAutofit/>
          </a:bodyPr>
          <a:lstStyle/>
          <a:p>
            <a:pPr marL="0" indent="0">
              <a:lnSpc>
                <a:spcPct val="110000"/>
              </a:lnSpc>
              <a:spcBef>
                <a:spcPts val="0"/>
              </a:spcBef>
              <a:spcAft>
                <a:spcPts val="1000"/>
              </a:spcAft>
              <a:buNone/>
            </a:pPr>
            <a:r>
              <a:rPr lang="en-US" sz="2600" b="1" noProof="0" dirty="0"/>
              <a:t>Copyright © 2021 John Wiley &amp; Sons, Inc.</a:t>
            </a:r>
          </a:p>
          <a:p>
            <a:pPr marL="0" indent="0">
              <a:lnSpc>
                <a:spcPct val="110000"/>
              </a:lnSpc>
              <a:spcBef>
                <a:spcPts val="0"/>
              </a:spcBef>
              <a:buNone/>
            </a:pPr>
            <a:r>
              <a:rPr lang="en-US" sz="1900" noProof="0" dirty="0"/>
              <a:t>John Wiley &amp; Sons, Inc. or the author, all rights reserved. Instructors who are authorized users of this course are permitted to download these materials and use them in connection with the course. Except as permitted herein or by law, no part of these materials should be reproduced, stored in a retrieval system, or transmitted, in any form or by any means, electronic, mechanical, photocopying, recording or otherwise.</a:t>
            </a:r>
          </a:p>
          <a:p>
            <a:pPr marL="0" indent="0" fontAlgn="base">
              <a:lnSpc>
                <a:spcPct val="110000"/>
              </a:lnSpc>
              <a:buNone/>
            </a:pPr>
            <a:r>
              <a:rPr lang="en-US" sz="1900" noProof="0" dirty="0"/>
              <a:t>Readers should be aware that websites listed in this work may have changed or disappeared between when this work was written and when it is read. Neither the publisher nor authors shall be liable for any loss of profit or any other commercial damages, including but not limited to special, incidental, consequential, or other damages.</a:t>
            </a:r>
          </a:p>
          <a:p>
            <a:pPr marL="0" indent="0">
              <a:buNone/>
            </a:pPr>
            <a:endParaRPr lang="en-US" noProof="0" dirty="0"/>
          </a:p>
        </p:txBody>
      </p:sp>
    </p:spTree>
    <p:extLst>
      <p:ext uri="{BB962C8B-B14F-4D97-AF65-F5344CB8AC3E}">
        <p14:creationId xmlns:p14="http://schemas.microsoft.com/office/powerpoint/2010/main" val="2206741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Elephant" panose="02020904090505020303" pitchFamily="18" charset="0"/>
              </a:rPr>
              <a:t>1. Protein in Food</a:t>
            </a:r>
          </a:p>
        </p:txBody>
      </p:sp>
      <p:sp>
        <p:nvSpPr>
          <p:cNvPr id="7" name="Content Placeholder 6"/>
          <p:cNvSpPr>
            <a:spLocks noGrp="1"/>
          </p:cNvSpPr>
          <p:nvPr>
            <p:ph sz="quarter" idx="12"/>
          </p:nvPr>
        </p:nvSpPr>
        <p:spPr/>
        <p:txBody>
          <a:bodyPr>
            <a:normAutofit/>
          </a:bodyPr>
          <a:lstStyle/>
          <a:p>
            <a:r>
              <a:rPr lang="en-US" dirty="0">
                <a:latin typeface="Elephant" panose="02020904090505020303" pitchFamily="18" charset="0"/>
                <a:ea typeface="Liberation Sans" panose="020B0604020202020204" pitchFamily="34" charset="0"/>
                <a:cs typeface="Liberation Sans" panose="020B0604020202020204" pitchFamily="34" charset="0"/>
              </a:rPr>
              <a:t>Proteins are long chains of amino acids.</a:t>
            </a:r>
          </a:p>
          <a:p>
            <a:r>
              <a:rPr lang="en-US" dirty="0">
                <a:latin typeface="Elephant" panose="02020904090505020303" pitchFamily="18" charset="0"/>
                <a:ea typeface="Liberation Sans" panose="020B0604020202020204" pitchFamily="34" charset="0"/>
                <a:cs typeface="Liberation Sans" panose="020B0604020202020204" pitchFamily="34" charset="0"/>
              </a:rPr>
              <a:t>Amino acids are the building blocks of protein.</a:t>
            </a:r>
          </a:p>
        </p:txBody>
      </p:sp>
      <p:pic>
        <p:nvPicPr>
          <p:cNvPr id="3" name="Picture 2">
            <a:extLst>
              <a:ext uri="{FF2B5EF4-FFF2-40B4-BE49-F238E27FC236}">
                <a16:creationId xmlns:a16="http://schemas.microsoft.com/office/drawing/2014/main" id="{C4BA58FE-A6FC-4E33-8BDB-BB348E219B36}"/>
              </a:ext>
            </a:extLst>
          </p:cNvPr>
          <p:cNvPicPr>
            <a:picLocks noChangeAspect="1"/>
          </p:cNvPicPr>
          <p:nvPr/>
        </p:nvPicPr>
        <p:blipFill>
          <a:blip r:embed="rId2"/>
          <a:stretch>
            <a:fillRect/>
          </a:stretch>
        </p:blipFill>
        <p:spPr>
          <a:xfrm>
            <a:off x="4648200" y="2743200"/>
            <a:ext cx="2066648" cy="3944388"/>
          </a:xfrm>
          <a:prstGeom prst="rect">
            <a:avLst/>
          </a:prstGeom>
        </p:spPr>
      </p:pic>
      <p:pic>
        <p:nvPicPr>
          <p:cNvPr id="4" name="Picture 3">
            <a:extLst>
              <a:ext uri="{FF2B5EF4-FFF2-40B4-BE49-F238E27FC236}">
                <a16:creationId xmlns:a16="http://schemas.microsoft.com/office/drawing/2014/main" id="{1BA61050-F60B-42EB-B107-ECBF9B2F57E6}"/>
              </a:ext>
            </a:extLst>
          </p:cNvPr>
          <p:cNvPicPr>
            <a:picLocks noChangeAspect="1"/>
          </p:cNvPicPr>
          <p:nvPr/>
        </p:nvPicPr>
        <p:blipFill>
          <a:blip r:embed="rId3"/>
          <a:stretch>
            <a:fillRect/>
          </a:stretch>
        </p:blipFill>
        <p:spPr>
          <a:xfrm>
            <a:off x="9067800" y="1295400"/>
            <a:ext cx="2942834" cy="5116734"/>
          </a:xfrm>
          <a:prstGeom prst="rect">
            <a:avLst/>
          </a:prstGeom>
        </p:spPr>
      </p:pic>
    </p:spTree>
    <p:extLst>
      <p:ext uri="{BB962C8B-B14F-4D97-AF65-F5344CB8AC3E}">
        <p14:creationId xmlns:p14="http://schemas.microsoft.com/office/powerpoint/2010/main" val="25338077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3996E-94F3-40CB-A477-964DF79CF4E1}"/>
              </a:ext>
            </a:extLst>
          </p:cNvPr>
          <p:cNvSpPr>
            <a:spLocks noGrp="1"/>
          </p:cNvSpPr>
          <p:nvPr>
            <p:ph type="title"/>
          </p:nvPr>
        </p:nvSpPr>
        <p:spPr/>
        <p:txBody>
          <a:bodyPr>
            <a:normAutofit/>
          </a:bodyPr>
          <a:lstStyle/>
          <a:p>
            <a:r>
              <a:rPr lang="en-US" dirty="0">
                <a:latin typeface="Elephant" panose="02020904090505020303" pitchFamily="18" charset="0"/>
              </a:rPr>
              <a:t>Essential &amp; Nonessential Amino Acids</a:t>
            </a:r>
          </a:p>
        </p:txBody>
      </p:sp>
      <p:sp>
        <p:nvSpPr>
          <p:cNvPr id="3" name="Content Placeholder 2">
            <a:extLst>
              <a:ext uri="{FF2B5EF4-FFF2-40B4-BE49-F238E27FC236}">
                <a16:creationId xmlns:a16="http://schemas.microsoft.com/office/drawing/2014/main" id="{97B1D1EC-CAF2-47F7-A20D-78819CB9ACA8}"/>
              </a:ext>
            </a:extLst>
          </p:cNvPr>
          <p:cNvSpPr>
            <a:spLocks noGrp="1"/>
          </p:cNvSpPr>
          <p:nvPr>
            <p:ph sz="quarter" idx="14"/>
          </p:nvPr>
        </p:nvSpPr>
        <p:spPr/>
        <p:txBody>
          <a:bodyPr/>
          <a:lstStyle/>
          <a:p>
            <a:pPr marL="0" indent="0">
              <a:buClr>
                <a:srgbClr val="C00000"/>
              </a:buClr>
              <a:buNone/>
            </a:pPr>
            <a:r>
              <a:rPr lang="en-IN" dirty="0">
                <a:solidFill>
                  <a:srgbClr val="0000A3"/>
                </a:solidFill>
                <a:latin typeface="Elephant" panose="02020904090505020303" pitchFamily="18" charset="0"/>
              </a:rPr>
              <a:t>Essential amino acids</a:t>
            </a:r>
          </a:p>
          <a:p>
            <a:pPr marL="0" indent="0">
              <a:buClr>
                <a:srgbClr val="C00000"/>
              </a:buClr>
              <a:buNone/>
            </a:pPr>
            <a:r>
              <a:rPr lang="en-IN" dirty="0">
                <a:latin typeface="Elephant" panose="02020904090505020303" pitchFamily="18" charset="0"/>
              </a:rPr>
              <a:t>Amino acids that either can’t be made in the body or can’t be made in the quantities needed – so you have to get them from food.</a:t>
            </a:r>
          </a:p>
        </p:txBody>
      </p:sp>
      <p:sp>
        <p:nvSpPr>
          <p:cNvPr id="4" name="Content Placeholder 3">
            <a:extLst>
              <a:ext uri="{FF2B5EF4-FFF2-40B4-BE49-F238E27FC236}">
                <a16:creationId xmlns:a16="http://schemas.microsoft.com/office/drawing/2014/main" id="{D27751BB-C63F-4BEB-94B1-392D147F6537}"/>
              </a:ext>
            </a:extLst>
          </p:cNvPr>
          <p:cNvSpPr>
            <a:spLocks noGrp="1"/>
          </p:cNvSpPr>
          <p:nvPr>
            <p:ph sz="quarter" idx="15"/>
          </p:nvPr>
        </p:nvSpPr>
        <p:spPr>
          <a:xfrm>
            <a:off x="6400800" y="1752600"/>
            <a:ext cx="5384800" cy="4419600"/>
          </a:xfrm>
        </p:spPr>
        <p:txBody>
          <a:bodyPr/>
          <a:lstStyle/>
          <a:p>
            <a:pPr marL="0" indent="0">
              <a:buClr>
                <a:srgbClr val="C00000"/>
              </a:buClr>
              <a:buNone/>
            </a:pPr>
            <a:r>
              <a:rPr lang="en-IN" dirty="0">
                <a:solidFill>
                  <a:srgbClr val="0000A3"/>
                </a:solidFill>
                <a:latin typeface="Elephant" panose="02020904090505020303" pitchFamily="18" charset="0"/>
              </a:rPr>
              <a:t>Nonessential amino acids</a:t>
            </a:r>
          </a:p>
          <a:p>
            <a:pPr marL="0" indent="0">
              <a:buClr>
                <a:srgbClr val="C00000"/>
              </a:buClr>
              <a:buNone/>
            </a:pPr>
            <a:r>
              <a:rPr lang="en-IN" dirty="0">
                <a:latin typeface="Elephant" panose="02020904090505020303" pitchFamily="18" charset="0"/>
              </a:rPr>
              <a:t>These are made in the body.</a:t>
            </a:r>
          </a:p>
        </p:txBody>
      </p:sp>
    </p:spTree>
    <p:extLst>
      <p:ext uri="{BB962C8B-B14F-4D97-AF65-F5344CB8AC3E}">
        <p14:creationId xmlns:p14="http://schemas.microsoft.com/office/powerpoint/2010/main" val="5355459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6B7E7017-A203-4E10-84A3-83740B824125}"/>
              </a:ext>
            </a:extLst>
          </p:cNvPr>
          <p:cNvSpPr>
            <a:spLocks noGrp="1"/>
          </p:cNvSpPr>
          <p:nvPr>
            <p:ph type="title"/>
          </p:nvPr>
        </p:nvSpPr>
        <p:spPr/>
        <p:txBody>
          <a:bodyPr/>
          <a:lstStyle/>
          <a:p>
            <a:pPr algn="ctr"/>
            <a:r>
              <a:rPr lang="en-US" dirty="0">
                <a:solidFill>
                  <a:schemeClr val="bg1"/>
                </a:solidFill>
                <a:latin typeface="Elephant" panose="02020904090505020303" pitchFamily="18" charset="0"/>
              </a:rPr>
              <a:t>The Mighty Twenty</a:t>
            </a:r>
          </a:p>
        </p:txBody>
      </p:sp>
      <p:pic>
        <p:nvPicPr>
          <p:cNvPr id="9" name="Content Placeholder 8">
            <a:extLst>
              <a:ext uri="{FF2B5EF4-FFF2-40B4-BE49-F238E27FC236}">
                <a16:creationId xmlns:a16="http://schemas.microsoft.com/office/drawing/2014/main" id="{F037BFAA-AC30-48DF-AAC2-64E0B74F593F}"/>
              </a:ext>
            </a:extLst>
          </p:cNvPr>
          <p:cNvPicPr>
            <a:picLocks noGrp="1" noChangeAspect="1"/>
          </p:cNvPicPr>
          <p:nvPr>
            <p:ph idx="1"/>
          </p:nvPr>
        </p:nvPicPr>
        <p:blipFill>
          <a:blip r:embed="rId2"/>
          <a:stretch>
            <a:fillRect/>
          </a:stretch>
        </p:blipFill>
        <p:spPr>
          <a:xfrm>
            <a:off x="2141166" y="1853248"/>
            <a:ext cx="7155234" cy="4552034"/>
          </a:xfrm>
          <a:prstGeom prst="rect">
            <a:avLst/>
          </a:prstGeom>
        </p:spPr>
      </p:pic>
      <p:sp>
        <p:nvSpPr>
          <p:cNvPr id="6" name="Footer Placeholder 5">
            <a:extLst>
              <a:ext uri="{FF2B5EF4-FFF2-40B4-BE49-F238E27FC236}">
                <a16:creationId xmlns:a16="http://schemas.microsoft.com/office/drawing/2014/main" id="{AAD1E39E-54A4-446B-A13C-C6CE291084D3}"/>
              </a:ext>
            </a:extLst>
          </p:cNvPr>
          <p:cNvSpPr>
            <a:spLocks noGrp="1"/>
          </p:cNvSpPr>
          <p:nvPr>
            <p:ph type="ftr" sz="quarter" idx="11"/>
          </p:nvPr>
        </p:nvSpPr>
        <p:spPr/>
        <p:txBody>
          <a:bodyPr/>
          <a:lstStyle/>
          <a:p>
            <a:r>
              <a:rPr lang="en-US"/>
              <a:t>Copyright ©2022 John Wiley &amp; Sons, Inc. </a:t>
            </a:r>
            <a:endParaRPr lang="en-US" dirty="0"/>
          </a:p>
        </p:txBody>
      </p:sp>
      <p:sp>
        <p:nvSpPr>
          <p:cNvPr id="5" name="Slide Number Placeholder 4">
            <a:extLst>
              <a:ext uri="{FF2B5EF4-FFF2-40B4-BE49-F238E27FC236}">
                <a16:creationId xmlns:a16="http://schemas.microsoft.com/office/drawing/2014/main" id="{7095342A-7319-47F2-823B-C41E57EB35D7}"/>
              </a:ext>
            </a:extLst>
          </p:cNvPr>
          <p:cNvSpPr>
            <a:spLocks noGrp="1"/>
          </p:cNvSpPr>
          <p:nvPr>
            <p:ph type="sldNum" sz="quarter" idx="12"/>
          </p:nvPr>
        </p:nvSpPr>
        <p:spPr/>
        <p:txBody>
          <a:bodyPr/>
          <a:lstStyle/>
          <a:p>
            <a:r>
              <a:rPr lang="en-US"/>
              <a:t>3-</a:t>
            </a:r>
            <a:fld id="{67B19427-F580-D146-B60E-4CADEE75497F}" type="slidenum">
              <a:rPr lang="en-US" smtClean="0"/>
              <a:pPr/>
              <a:t>7</a:t>
            </a:fld>
            <a:endParaRPr lang="en-US" dirty="0"/>
          </a:p>
        </p:txBody>
      </p:sp>
    </p:spTree>
    <p:extLst>
      <p:ext uri="{BB962C8B-B14F-4D97-AF65-F5344CB8AC3E}">
        <p14:creationId xmlns:p14="http://schemas.microsoft.com/office/powerpoint/2010/main" val="11399397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dirty="0">
                <a:latin typeface="Elephant" panose="02020904090505020303" pitchFamily="18" charset="0"/>
              </a:rPr>
              <a:t>Protein in Foods</a:t>
            </a:r>
          </a:p>
        </p:txBody>
      </p:sp>
      <p:sp>
        <p:nvSpPr>
          <p:cNvPr id="7" name="Content Placeholder 6"/>
          <p:cNvSpPr>
            <a:spLocks noGrp="1"/>
          </p:cNvSpPr>
          <p:nvPr>
            <p:ph sz="quarter" idx="12"/>
          </p:nvPr>
        </p:nvSpPr>
        <p:spPr/>
        <p:txBody>
          <a:bodyPr>
            <a:normAutofit/>
          </a:bodyPr>
          <a:lstStyle/>
          <a:p>
            <a:pPr marL="402336" indent="-402336">
              <a:buFont typeface="+mj-lt"/>
              <a:buAutoNum type="arabicPeriod"/>
            </a:pPr>
            <a:r>
              <a:rPr lang="en-IN" dirty="0">
                <a:latin typeface="Elephant" panose="02020904090505020303" pitchFamily="18" charset="0"/>
              </a:rPr>
              <a:t>Animal foods (beef, chicken, dairy) have </a:t>
            </a:r>
            <a:r>
              <a:rPr lang="en-IN" b="1" dirty="0">
                <a:latin typeface="Elephant" panose="02020904090505020303" pitchFamily="18" charset="0"/>
              </a:rPr>
              <a:t>more</a:t>
            </a:r>
            <a:r>
              <a:rPr lang="en-IN" dirty="0">
                <a:latin typeface="Elephant" panose="02020904090505020303" pitchFamily="18" charset="0"/>
              </a:rPr>
              <a:t> protein per ounce than plant foods (20 grams in 3 oz. meat, poultry, fish or 8 grams in 1 cup of milk)</a:t>
            </a:r>
          </a:p>
          <a:p>
            <a:pPr marL="402336" indent="-402336">
              <a:buFont typeface="+mj-lt"/>
              <a:buAutoNum type="arabicPeriod"/>
            </a:pPr>
            <a:r>
              <a:rPr lang="en-IN" dirty="0">
                <a:latin typeface="Elephant" panose="02020904090505020303" pitchFamily="18" charset="0"/>
              </a:rPr>
              <a:t>Among plant foods, legumes and nuts are very good sources of protein (5-8 grams/</a:t>
            </a:r>
            <a:r>
              <a:rPr lang="en-IN" dirty="0" err="1">
                <a:latin typeface="Elephant" panose="02020904090505020303" pitchFamily="18" charset="0"/>
              </a:rPr>
              <a:t>svg</a:t>
            </a:r>
            <a:r>
              <a:rPr lang="en-IN" dirty="0">
                <a:latin typeface="Elephant" panose="02020904090505020303" pitchFamily="18" charset="0"/>
              </a:rPr>
              <a:t>).</a:t>
            </a:r>
          </a:p>
          <a:p>
            <a:pPr marL="402336" indent="-402336">
              <a:buFont typeface="+mj-lt"/>
              <a:buAutoNum type="arabicPeriod"/>
            </a:pPr>
            <a:r>
              <a:rPr lang="en-IN" dirty="0">
                <a:latin typeface="Elephant" panose="02020904090505020303" pitchFamily="18" charset="0"/>
              </a:rPr>
              <a:t>Grains and veggies have some protein – about 2-4 grams/serving.</a:t>
            </a:r>
          </a:p>
          <a:p>
            <a:pPr marL="402336" indent="-402336">
              <a:buFont typeface="+mj-lt"/>
              <a:buAutoNum type="arabicPeriod"/>
            </a:pPr>
            <a:r>
              <a:rPr lang="en-IN" dirty="0">
                <a:latin typeface="Elephant" panose="02020904090505020303" pitchFamily="18" charset="0"/>
              </a:rPr>
              <a:t>Fruits have no protein.</a:t>
            </a:r>
          </a:p>
        </p:txBody>
      </p:sp>
    </p:spTree>
    <p:extLst>
      <p:ext uri="{BB962C8B-B14F-4D97-AF65-F5344CB8AC3E}">
        <p14:creationId xmlns:p14="http://schemas.microsoft.com/office/powerpoint/2010/main" val="36456676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64C35A-0F88-4A9E-9BF7-2621C76F51F2}"/>
              </a:ext>
            </a:extLst>
          </p:cNvPr>
          <p:cNvSpPr>
            <a:spLocks noGrp="1"/>
          </p:cNvSpPr>
          <p:nvPr>
            <p:ph type="title"/>
          </p:nvPr>
        </p:nvSpPr>
        <p:spPr/>
        <p:txBody>
          <a:bodyPr>
            <a:normAutofit/>
          </a:bodyPr>
          <a:lstStyle/>
          <a:p>
            <a:pPr algn="ctr"/>
            <a:r>
              <a:rPr lang="en-IN" dirty="0">
                <a:solidFill>
                  <a:schemeClr val="bg1"/>
                </a:solidFill>
                <a:latin typeface="Elephant" panose="02020904090505020303" pitchFamily="18" charset="0"/>
              </a:rPr>
              <a:t>Animal and Plant Sources of Protein</a:t>
            </a:r>
            <a:endParaRPr lang="en-US" dirty="0">
              <a:solidFill>
                <a:schemeClr val="bg1"/>
              </a:solidFill>
              <a:latin typeface="Elephant" panose="02020904090505020303" pitchFamily="18" charset="0"/>
            </a:endParaRPr>
          </a:p>
        </p:txBody>
      </p:sp>
      <p:pic>
        <p:nvPicPr>
          <p:cNvPr id="6" name="Content Placeholder 5" descr="Photo depicts animal foods, such as beef or milk, have the most protein per serving. Plant foods, such as beans and nuts, are good sources of proteins. Grains and vegetables provide some protein as well.">
            <a:extLst>
              <a:ext uri="{FF2B5EF4-FFF2-40B4-BE49-F238E27FC236}">
                <a16:creationId xmlns:a16="http://schemas.microsoft.com/office/drawing/2014/main" id="{6A0DF8CF-8C00-4F59-B5CC-1701FC4C6085}"/>
              </a:ext>
            </a:extLst>
          </p:cNvPr>
          <p:cNvPicPr>
            <a:picLocks noGrp="1" noChangeAspect="1"/>
          </p:cNvPicPr>
          <p:nvPr>
            <p:ph sz="quarter" idx="12"/>
          </p:nvPr>
        </p:nvPicPr>
        <p:blipFill>
          <a:blip r:embed="rId2"/>
          <a:stretch>
            <a:fillRect/>
          </a:stretch>
        </p:blipFill>
        <p:spPr>
          <a:xfrm>
            <a:off x="3042510" y="1752600"/>
            <a:ext cx="6106979" cy="4495800"/>
          </a:xfrm>
          <a:prstGeom prst="rect">
            <a:avLst/>
          </a:prstGeom>
        </p:spPr>
      </p:pic>
    </p:spTree>
    <p:extLst>
      <p:ext uri="{BB962C8B-B14F-4D97-AF65-F5344CB8AC3E}">
        <p14:creationId xmlns:p14="http://schemas.microsoft.com/office/powerpoint/2010/main" val="43840191"/>
      </p:ext>
    </p:extLst>
  </p:cSld>
  <p:clrMapOvr>
    <a:masterClrMapping/>
  </p:clrMapOvr>
</p:sld>
</file>

<file path=ppt/theme/_rels/theme8.xml.rels><?xml version="1.0" encoding="UTF-8" standalone="yes"?>
<Relationships xmlns="http://schemas.openxmlformats.org/package/2006/relationships"><Relationship Id="rId1" Type="http://schemas.openxmlformats.org/officeDocument/2006/relationships/image" Target="../media/image2.jpeg"/></Relationships>
</file>

<file path=ppt/theme/theme1.xml><?xml version="1.0" encoding="utf-8"?>
<a:theme xmlns:a="http://schemas.openxmlformats.org/drawingml/2006/main" name="Opener">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ADB653A1-22A9-4BD0-B2B5-00B2E53CA889}"/>
    </a:ext>
  </a:extLst>
</a:theme>
</file>

<file path=ppt/theme/theme2.xml><?xml version="1.0" encoding="utf-8"?>
<a:theme xmlns:a="http://schemas.openxmlformats.org/drawingml/2006/main" name="Chapter Outline">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25467C8E-E53C-4AD9-A914-F685BED9852C}"/>
    </a:ext>
  </a:extLst>
</a:theme>
</file>

<file path=ppt/theme/theme3.xml><?xml version="1.0" encoding="utf-8"?>
<a:theme xmlns:a="http://schemas.openxmlformats.org/drawingml/2006/main" name="Learning Objectives">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C895C9AC-D919-427F-9B86-94C36E44A5AC}"/>
    </a:ext>
  </a:extLst>
</a:theme>
</file>

<file path=ppt/theme/theme4.xml><?xml version="1.0" encoding="utf-8"?>
<a:theme xmlns:a="http://schemas.openxmlformats.org/drawingml/2006/main" name="Concept Check Question">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CDF06AF5-28F1-4349-ABBF-0F854C7FF2AB}"/>
    </a:ext>
  </a:extLst>
</a:theme>
</file>

<file path=ppt/theme/theme5.xml><?xml version="1.0" encoding="utf-8"?>
<a:theme xmlns:a="http://schemas.openxmlformats.org/drawingml/2006/main" name="Key Term">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DCC268CD-8C3E-414C-B079-8C7CF400294A}"/>
    </a:ext>
  </a:extLst>
</a:theme>
</file>

<file path=ppt/theme/theme6.xml><?xml version="1.0" encoding="utf-8"?>
<a:theme xmlns:a="http://schemas.openxmlformats.org/drawingml/2006/main" name="Section">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1E4FF330-8D2F-4F8D-BD47-17DD76922698}"/>
    </a:ext>
  </a:extLst>
</a:theme>
</file>

<file path=ppt/theme/theme7.xml><?xml version="1.0" encoding="utf-8"?>
<a:theme xmlns:a="http://schemas.openxmlformats.org/drawingml/2006/main" name="Image Slide Master">
  <a:themeElements>
    <a:clrScheme name="Standard Design">
      <a:dk1>
        <a:srgbClr val="000000"/>
      </a:dk1>
      <a:lt1>
        <a:srgbClr val="FFFFFF"/>
      </a:lt1>
      <a:dk2>
        <a:srgbClr val="1A698A"/>
      </a:dk2>
      <a:lt2>
        <a:srgbClr val="FFFEFE"/>
      </a:lt2>
      <a:accent1>
        <a:srgbClr val="196E78"/>
      </a:accent1>
      <a:accent2>
        <a:srgbClr val="911B21"/>
      </a:accent2>
      <a:accent3>
        <a:srgbClr val="73653A"/>
      </a:accent3>
      <a:accent4>
        <a:srgbClr val="15344A"/>
      </a:accent4>
      <a:accent5>
        <a:srgbClr val="5A6F80"/>
      </a:accent5>
      <a:accent6>
        <a:srgbClr val="404140"/>
      </a:accent6>
      <a:hlink>
        <a:srgbClr val="1A698A"/>
      </a:hlink>
      <a:folHlink>
        <a:srgbClr val="4F3B58"/>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cDaniel Template.potx" id="{8E76EF56-B169-4DEB-A839-EE78097C8B96}" vid="{9997BA5C-0A08-467C-973F-4C065CD0136E}"/>
    </a:ext>
  </a:extLst>
</a:theme>
</file>

<file path=ppt/theme/theme8.xml><?xml version="1.0" encoding="utf-8"?>
<a:theme xmlns:a="http://schemas.openxmlformats.org/drawingml/2006/main" name="Ion">
  <a:themeElements>
    <a:clrScheme name="Ion">
      <a:dk1>
        <a:sysClr val="windowText" lastClr="000000"/>
      </a:dk1>
      <a:lt1>
        <a:sysClr val="window" lastClr="FFFFFF"/>
      </a:lt1>
      <a:dk2>
        <a:srgbClr val="EE5818"/>
      </a:dk2>
      <a:lt2>
        <a:srgbClr val="EBEBEB"/>
      </a:lt2>
      <a:accent1>
        <a:srgbClr val="F5A408"/>
      </a:accent1>
      <a:accent2>
        <a:srgbClr val="FA731A"/>
      </a:accent2>
      <a:accent3>
        <a:srgbClr val="AB9281"/>
      </a:accent3>
      <a:accent4>
        <a:srgbClr val="A18CD0"/>
      </a:accent4>
      <a:accent5>
        <a:srgbClr val="8EBBD2"/>
      </a:accent5>
      <a:accent6>
        <a:srgbClr val="ACC995"/>
      </a:accent6>
      <a:hlink>
        <a:srgbClr val="FAC96A"/>
      </a:hlink>
      <a:folHlink>
        <a:srgbClr val="FCDB9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04000"/>
                <a:satMod val="128000"/>
                <a:lumMod val="104000"/>
              </a:schemeClr>
            </a:gs>
            <a:gs pos="100000">
              <a:schemeClr val="phClr">
                <a:shade val="76000"/>
                <a:hueMod val="89000"/>
                <a:satMod val="164000"/>
                <a:lumMod val="68000"/>
              </a:schemeClr>
            </a:gs>
          </a:gsLst>
          <a:path path="circle">
            <a:fillToRect l="45000" t="65000" r="125000" b="100000"/>
          </a:path>
        </a:gradFill>
        <a:blipFill rotWithShape="1">
          <a:blip xmlns:r="http://schemas.openxmlformats.org/officeDocument/2006/relationships" r:embed="rId1">
            <a:duotone>
              <a:schemeClr val="phClr">
                <a:shade val="42000"/>
                <a:hueMod val="42000"/>
                <a:satMod val="124000"/>
                <a:lumMod val="62000"/>
              </a:schemeClr>
              <a:schemeClr val="phClr">
                <a:tint val="96000"/>
                <a:satMod val="130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5A2F9111-B2DB-470C-BA56-608F9B658826}"/>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FC5FF765D7D64998B8A00072F6BAD5" ma:contentTypeVersion="15" ma:contentTypeDescription="Create a new document." ma:contentTypeScope="" ma:versionID="7dc141ca22241caa5807500f3576adfb">
  <xsd:schema xmlns:xsd="http://www.w3.org/2001/XMLSchema" xmlns:xs="http://www.w3.org/2001/XMLSchema" xmlns:p="http://schemas.microsoft.com/office/2006/metadata/properties" xmlns:ns1="http://schemas.microsoft.com/sharepoint/v3" xmlns:ns3="3acb1e6a-c770-49d5-a476-585c8d9f4762" xmlns:ns4="2849ce5b-a999-43ca-9b4e-9342bc28e78e" targetNamespace="http://schemas.microsoft.com/office/2006/metadata/properties" ma:root="true" ma:fieldsID="8f0ef06240b3429aa59a01c4d08c16e4" ns1:_="" ns3:_="" ns4:_="">
    <xsd:import namespace="http://schemas.microsoft.com/sharepoint/v3"/>
    <xsd:import namespace="3acb1e6a-c770-49d5-a476-585c8d9f4762"/>
    <xsd:import namespace="2849ce5b-a999-43ca-9b4e-9342bc28e78e"/>
    <xsd:element name="properties">
      <xsd:complexType>
        <xsd:sequence>
          <xsd:element name="documentManagement">
            <xsd:complexType>
              <xsd:all>
                <xsd:element ref="ns1:_ip_UnifiedCompliancePolicyProperties" minOccurs="0"/>
                <xsd:element ref="ns1:_ip_UnifiedCompliancePolicyUIAction" minOccurs="0"/>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DateTaken" minOccurs="0"/>
                <xsd:element ref="ns4:MediaServiceLocation" minOccurs="0"/>
                <xsd:element ref="ns4:MediaServiceGenerationTime" minOccurs="0"/>
                <xsd:element ref="ns4:MediaServiceEventHashCode" minOccurs="0"/>
                <xsd:element ref="ns4:MediaServiceAutoKeyPoints" minOccurs="0"/>
                <xsd:element ref="ns4: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8" nillable="true" ma:displayName="Unified Compliance Policy Properties" ma:hidden="true" ma:internalName="_ip_UnifiedCompliancePolicyProperties">
      <xsd:simpleType>
        <xsd:restriction base="dms:Note"/>
      </xsd:simpleType>
    </xsd:element>
    <xsd:element name="_ip_UnifiedCompliancePolicyUIAction" ma:index="9"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3acb1e6a-c770-49d5-a476-585c8d9f476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849ce5b-a999-43ca-9b4e-9342bc28e78e" elementFormDefault="qualified">
    <xsd:import namespace="http://schemas.microsoft.com/office/2006/documentManagement/types"/>
    <xsd:import namespace="http://schemas.microsoft.com/office/infopath/2007/PartnerControls"/>
    <xsd:element name="MediaServiceMetadata" ma:index="13" nillable="true" ma:displayName="MediaServiceMetadata" ma:hidden="true" ma:internalName="MediaServiceMetadata" ma:readOnly="true">
      <xsd:simpleType>
        <xsd:restriction base="dms:Note"/>
      </xsd:simpleType>
    </xsd:element>
    <xsd:element name="MediaServiceFastMetadata" ma:index="14" nillable="true" ma:displayName="MediaServiceFastMetadata" ma:hidden="true" ma:internalName="MediaServiceFastMetadata" ma:readOnly="true">
      <xsd:simpleType>
        <xsd:restriction base="dms:Note"/>
      </xsd:simpleType>
    </xsd:element>
    <xsd:element name="MediaServiceAutoTags" ma:index="15" nillable="true" ma:displayName="Tags" ma:internalName="MediaServiceAutoTags"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3acb1e6a-c770-49d5-a476-585c8d9f4762">
      <UserInfo>
        <DisplayName>McGinniss, Allison</DisplayName>
        <AccountId>4797</AccountId>
        <AccountType/>
      </UserInfo>
      <UserInfo>
        <DisplayName>Boylan, Jon</DisplayName>
        <AccountId>3791</AccountId>
        <AccountType/>
      </UserInfo>
      <UserInfo>
        <DisplayName>Swinford, Christin - Indianapolis</DisplayName>
        <AccountId>2742</AccountId>
        <AccountType/>
      </UserInfo>
      <UserInfo>
        <DisplayName>Davis, Kathy</DisplayName>
        <AccountId>3885</AccountId>
        <AccountType/>
      </UserInfo>
      <UserInfo>
        <DisplayName>Trent, Michael</DisplayName>
        <AccountId>3890</AccountId>
        <AccountType/>
      </UserInfo>
    </SharedWithUsers>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4E8EDE-B712-4183-997A-9529F0F6D88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3acb1e6a-c770-49d5-a476-585c8d9f4762"/>
    <ds:schemaRef ds:uri="2849ce5b-a999-43ca-9b4e-9342bc28e7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EFD79E-06AF-4973-A733-BC27ECAABB1B}">
  <ds:schemaRefs>
    <ds:schemaRef ds:uri="http://schemas.microsoft.com/office/2006/documentManagement/types"/>
    <ds:schemaRef ds:uri="3acb1e6a-c770-49d5-a476-585c8d9f4762"/>
    <ds:schemaRef ds:uri="http://purl.org/dc/dcmitype/"/>
    <ds:schemaRef ds:uri="http://purl.org/dc/terms/"/>
    <ds:schemaRef ds:uri="http://schemas.openxmlformats.org/package/2006/metadata/core-properties"/>
    <ds:schemaRef ds:uri="http://www.w3.org/XML/1998/namespace"/>
    <ds:schemaRef ds:uri="http://purl.org/dc/elements/1.1/"/>
    <ds:schemaRef ds:uri="http://schemas.microsoft.com/sharepoint/v3"/>
    <ds:schemaRef ds:uri="http://schemas.microsoft.com/office/infopath/2007/PartnerControls"/>
    <ds:schemaRef ds:uri="2849ce5b-a999-43ca-9b4e-9342bc28e78e"/>
    <ds:schemaRef ds:uri="http://schemas.microsoft.com/office/2006/metadata/properties"/>
  </ds:schemaRefs>
</ds:datastoreItem>
</file>

<file path=customXml/itemProps3.xml><?xml version="1.0" encoding="utf-8"?>
<ds:datastoreItem xmlns:ds="http://schemas.openxmlformats.org/officeDocument/2006/customXml" ds:itemID="{8DECD1DE-F5AD-4A6B-99F8-E38245CC2DE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McDaniel Template</Template>
  <TotalTime>765</TotalTime>
  <Words>2663</Words>
  <Application>Microsoft Office PowerPoint</Application>
  <PresentationFormat>Widescreen</PresentationFormat>
  <Paragraphs>260</Paragraphs>
  <Slides>48</Slides>
  <Notes>0</Notes>
  <HiddenSlides>0</HiddenSlides>
  <MMClips>0</MMClips>
  <ScaleCrop>false</ScaleCrop>
  <HeadingPairs>
    <vt:vector size="6" baseType="variant">
      <vt:variant>
        <vt:lpstr>Fonts Used</vt:lpstr>
      </vt:variant>
      <vt:variant>
        <vt:i4>9</vt:i4>
      </vt:variant>
      <vt:variant>
        <vt:lpstr>Theme</vt:lpstr>
      </vt:variant>
      <vt:variant>
        <vt:i4>8</vt:i4>
      </vt:variant>
      <vt:variant>
        <vt:lpstr>Slide Titles</vt:lpstr>
      </vt:variant>
      <vt:variant>
        <vt:i4>48</vt:i4>
      </vt:variant>
    </vt:vector>
  </HeadingPairs>
  <TitlesOfParts>
    <vt:vector size="65" baseType="lpstr">
      <vt:lpstr>Arial</vt:lpstr>
      <vt:lpstr>Calibri</vt:lpstr>
      <vt:lpstr>Calibri Light</vt:lpstr>
      <vt:lpstr>Century Gothic</vt:lpstr>
      <vt:lpstr>Courier New</vt:lpstr>
      <vt:lpstr>Elephant</vt:lpstr>
      <vt:lpstr>Liberation Sans</vt:lpstr>
      <vt:lpstr>Source Sans Pro</vt:lpstr>
      <vt:lpstr>Wingdings 3</vt:lpstr>
      <vt:lpstr>Opener</vt:lpstr>
      <vt:lpstr>Chapter Outline</vt:lpstr>
      <vt:lpstr>Learning Objectives</vt:lpstr>
      <vt:lpstr>Concept Check Question</vt:lpstr>
      <vt:lpstr>Key Term</vt:lpstr>
      <vt:lpstr>Section</vt:lpstr>
      <vt:lpstr>Image Slide Master</vt:lpstr>
      <vt:lpstr>Ion</vt:lpstr>
      <vt:lpstr>Nutrition for Foodservice and Culinary Professionals</vt:lpstr>
      <vt:lpstr>Outline</vt:lpstr>
      <vt:lpstr>Introduction</vt:lpstr>
      <vt:lpstr>PowerPoint Presentation</vt:lpstr>
      <vt:lpstr>1. Protein in Food</vt:lpstr>
      <vt:lpstr>Essential &amp; Nonessential Amino Acids</vt:lpstr>
      <vt:lpstr>The Mighty Twenty</vt:lpstr>
      <vt:lpstr>Protein in Foods</vt:lpstr>
      <vt:lpstr>Animal and Plant Sources of Protein</vt:lpstr>
      <vt:lpstr>Fat in Protein Foods</vt:lpstr>
      <vt:lpstr>Complete vs. Incomplete Proteins</vt:lpstr>
      <vt:lpstr>Complementary Protein</vt:lpstr>
      <vt:lpstr>Protein Pairings: Complementary Protein</vt:lpstr>
      <vt:lpstr>2. Protein in the Body</vt:lpstr>
      <vt:lpstr>Digestion and Absorption 1</vt:lpstr>
      <vt:lpstr>Digestion and Absorption 2</vt:lpstr>
      <vt:lpstr>Functions of Protein</vt:lpstr>
      <vt:lpstr>3. Vegetarian Eating</vt:lpstr>
      <vt:lpstr>Can Vegetarian Diets Be Nutritionally Adequate?</vt:lpstr>
      <vt:lpstr>Table 5.4 Nutrients of Concern for Vegetarian? 1</vt:lpstr>
      <vt:lpstr>Table 5.4 Nutrients of Concern for Vegetarian? 2</vt:lpstr>
      <vt:lpstr>What Do Vegetarians Eat in Place of Meat and Milk?</vt:lpstr>
      <vt:lpstr>Vegetarian Menu Planning Guidelines</vt:lpstr>
      <vt:lpstr>Menu Planning Guidelines (cont’d)</vt:lpstr>
      <vt:lpstr>For Vegans</vt:lpstr>
      <vt:lpstr>Vegetarian Food Pyramid</vt:lpstr>
      <vt:lpstr>4. Dietary Recommendations for Protein</vt:lpstr>
      <vt:lpstr>Dietary Recommendations 1</vt:lpstr>
      <vt:lpstr>Dietary Recommendations 2</vt:lpstr>
      <vt:lpstr>Dietary Recommendations 3</vt:lpstr>
      <vt:lpstr>Eating Too Much Protein</vt:lpstr>
      <vt:lpstr>Eating Too Much Protein MAY:</vt:lpstr>
      <vt:lpstr>Eating Too Much:</vt:lpstr>
      <vt:lpstr>Eating too little protein….</vt:lpstr>
      <vt:lpstr>Ten Ways to Eat Healthy Protein</vt:lpstr>
      <vt:lpstr>5. Plant-Forward Cooking</vt:lpstr>
      <vt:lpstr>Plant-Forward Cooking</vt:lpstr>
      <vt:lpstr>6. Culinary Focus: Meat, Poultry, &amp; Fish</vt:lpstr>
      <vt:lpstr>Poultry and Fish</vt:lpstr>
      <vt:lpstr>Lean Cuts of Beef 1</vt:lpstr>
      <vt:lpstr>Lean cuts of beef 2</vt:lpstr>
      <vt:lpstr>Other Lean Animal Proteins</vt:lpstr>
      <vt:lpstr>Meat &amp; Poultry: Rubs and Marinades</vt:lpstr>
      <vt:lpstr>Smoking Meats</vt:lpstr>
      <vt:lpstr>Fish &amp; Shellfish: Prepare &amp; Cook</vt:lpstr>
      <vt:lpstr>Menuing and Presentation</vt:lpstr>
      <vt:lpstr>Slice meats and poultry thin and fan around a base such as wilted spinach, stewed greens, or pureed cauliflower.</vt:lpstr>
      <vt:lpstr>Copyright</vt:lpstr>
    </vt:vector>
  </TitlesOfParts>
  <Manager>Judy Howarth</Manager>
  <Company>John Wiley and Sons, Inc.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3: Issues of Budgeting and Control</dc:title>
  <dc:subject>Government and Not-for-Profit Accounting 9e</dc:subject>
  <dc:creator>Ronny Richardson</dc:creator>
  <cp:keywords>Accounting</cp:keywords>
  <dc:description>This file was created by:_x000d_
_x000d_
Dr. Ronny Richardson_x000d_
Professor of Operations Management_x000d_
Coles College of Business_x000d_
Kennesaw State University_x000d_
_x000d_
DrRonnyRichardson@gmail.com</dc:description>
  <cp:lastModifiedBy>Limon, Laura</cp:lastModifiedBy>
  <cp:revision>218</cp:revision>
  <cp:lastPrinted>2017-04-26T13:25:47Z</cp:lastPrinted>
  <dcterms:created xsi:type="dcterms:W3CDTF">2021-04-29T19:32:45Z</dcterms:created>
  <dcterms:modified xsi:type="dcterms:W3CDTF">2025-09-23T19:58:32Z</dcterms:modified>
  <cp:category>PowerPoint</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0x0101006FFC5FF765D7D64998B8A00072F6BAD5</vt:lpwstr>
  </property>
</Properties>
</file>