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2"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2" d="100"/>
          <a:sy n="112" d="100"/>
        </p:scale>
        <p:origin x="492"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AE0A52B-26A5-4FD5-AA1F-F4952E625BE8}" type="datetimeFigureOut">
              <a:rPr lang="en-US" smtClean="0"/>
              <a:t>3/14/2024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EE0973-9A7F-4E76-9E77-D84869230ADD}" type="slidenum">
              <a:rPr lang="en-US" smtClean="0"/>
              <a:t>‹#›</a:t>
            </a:fld>
            <a:endParaRPr lang="en-US"/>
          </a:p>
        </p:txBody>
      </p:sp>
    </p:spTree>
    <p:extLst>
      <p:ext uri="{BB962C8B-B14F-4D97-AF65-F5344CB8AC3E}">
        <p14:creationId xmlns:p14="http://schemas.microsoft.com/office/powerpoint/2010/main" val="28466749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AE0A52B-26A5-4FD5-AA1F-F4952E625BE8}" type="datetimeFigureOut">
              <a:rPr lang="en-US" smtClean="0"/>
              <a:t>3/14/2024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EE0973-9A7F-4E76-9E77-D84869230ADD}" type="slidenum">
              <a:rPr lang="en-US" smtClean="0"/>
              <a:t>‹#›</a:t>
            </a:fld>
            <a:endParaRPr lang="en-US"/>
          </a:p>
        </p:txBody>
      </p:sp>
    </p:spTree>
    <p:extLst>
      <p:ext uri="{BB962C8B-B14F-4D97-AF65-F5344CB8AC3E}">
        <p14:creationId xmlns:p14="http://schemas.microsoft.com/office/powerpoint/2010/main" val="3698309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AE0A52B-26A5-4FD5-AA1F-F4952E625BE8}" type="datetimeFigureOut">
              <a:rPr lang="en-US" smtClean="0"/>
              <a:t>3/14/2024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EE0973-9A7F-4E76-9E77-D84869230ADD}" type="slidenum">
              <a:rPr lang="en-US" smtClean="0"/>
              <a:t>‹#›</a:t>
            </a:fld>
            <a:endParaRPr lang="en-US"/>
          </a:p>
        </p:txBody>
      </p:sp>
    </p:spTree>
    <p:extLst>
      <p:ext uri="{BB962C8B-B14F-4D97-AF65-F5344CB8AC3E}">
        <p14:creationId xmlns:p14="http://schemas.microsoft.com/office/powerpoint/2010/main" val="103732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AE0A52B-26A5-4FD5-AA1F-F4952E625BE8}" type="datetimeFigureOut">
              <a:rPr lang="en-US" smtClean="0"/>
              <a:t>3/14/2024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EE0973-9A7F-4E76-9E77-D84869230ADD}" type="slidenum">
              <a:rPr lang="en-US" smtClean="0"/>
              <a:t>‹#›</a:t>
            </a:fld>
            <a:endParaRPr lang="en-US"/>
          </a:p>
        </p:txBody>
      </p:sp>
    </p:spTree>
    <p:extLst>
      <p:ext uri="{BB962C8B-B14F-4D97-AF65-F5344CB8AC3E}">
        <p14:creationId xmlns:p14="http://schemas.microsoft.com/office/powerpoint/2010/main" val="19874511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AE0A52B-26A5-4FD5-AA1F-F4952E625BE8}" type="datetimeFigureOut">
              <a:rPr lang="en-US" smtClean="0"/>
              <a:t>3/14/2024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EE0973-9A7F-4E76-9E77-D84869230ADD}" type="slidenum">
              <a:rPr lang="en-US" smtClean="0"/>
              <a:t>‹#›</a:t>
            </a:fld>
            <a:endParaRPr lang="en-US"/>
          </a:p>
        </p:txBody>
      </p:sp>
    </p:spTree>
    <p:extLst>
      <p:ext uri="{BB962C8B-B14F-4D97-AF65-F5344CB8AC3E}">
        <p14:creationId xmlns:p14="http://schemas.microsoft.com/office/powerpoint/2010/main" val="13410050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AE0A52B-26A5-4FD5-AA1F-F4952E625BE8}" type="datetimeFigureOut">
              <a:rPr lang="en-US" smtClean="0"/>
              <a:t>3/14/2024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EE0973-9A7F-4E76-9E77-D84869230ADD}" type="slidenum">
              <a:rPr lang="en-US" smtClean="0"/>
              <a:t>‹#›</a:t>
            </a:fld>
            <a:endParaRPr lang="en-US"/>
          </a:p>
        </p:txBody>
      </p:sp>
    </p:spTree>
    <p:extLst>
      <p:ext uri="{BB962C8B-B14F-4D97-AF65-F5344CB8AC3E}">
        <p14:creationId xmlns:p14="http://schemas.microsoft.com/office/powerpoint/2010/main" val="26495096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AE0A52B-26A5-4FD5-AA1F-F4952E625BE8}" type="datetimeFigureOut">
              <a:rPr lang="en-US" smtClean="0"/>
              <a:t>3/14/2024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EE0973-9A7F-4E76-9E77-D84869230ADD}" type="slidenum">
              <a:rPr lang="en-US" smtClean="0"/>
              <a:t>‹#›</a:t>
            </a:fld>
            <a:endParaRPr lang="en-US"/>
          </a:p>
        </p:txBody>
      </p:sp>
    </p:spTree>
    <p:extLst>
      <p:ext uri="{BB962C8B-B14F-4D97-AF65-F5344CB8AC3E}">
        <p14:creationId xmlns:p14="http://schemas.microsoft.com/office/powerpoint/2010/main" val="11374767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AE0A52B-26A5-4FD5-AA1F-F4952E625BE8}" type="datetimeFigureOut">
              <a:rPr lang="en-US" smtClean="0"/>
              <a:t>3/14/2024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EE0973-9A7F-4E76-9E77-D84869230ADD}" type="slidenum">
              <a:rPr lang="en-US" smtClean="0"/>
              <a:t>‹#›</a:t>
            </a:fld>
            <a:endParaRPr lang="en-US"/>
          </a:p>
        </p:txBody>
      </p:sp>
    </p:spTree>
    <p:extLst>
      <p:ext uri="{BB962C8B-B14F-4D97-AF65-F5344CB8AC3E}">
        <p14:creationId xmlns:p14="http://schemas.microsoft.com/office/powerpoint/2010/main" val="19077124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E0A52B-26A5-4FD5-AA1F-F4952E625BE8}" type="datetimeFigureOut">
              <a:rPr lang="en-US" smtClean="0"/>
              <a:t>3/14/2024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EE0973-9A7F-4E76-9E77-D84869230ADD}" type="slidenum">
              <a:rPr lang="en-US" smtClean="0"/>
              <a:t>‹#›</a:t>
            </a:fld>
            <a:endParaRPr lang="en-US"/>
          </a:p>
        </p:txBody>
      </p:sp>
    </p:spTree>
    <p:extLst>
      <p:ext uri="{BB962C8B-B14F-4D97-AF65-F5344CB8AC3E}">
        <p14:creationId xmlns:p14="http://schemas.microsoft.com/office/powerpoint/2010/main" val="13544552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AE0A52B-26A5-4FD5-AA1F-F4952E625BE8}" type="datetimeFigureOut">
              <a:rPr lang="en-US" smtClean="0"/>
              <a:t>3/14/2024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EE0973-9A7F-4E76-9E77-D84869230ADD}" type="slidenum">
              <a:rPr lang="en-US" smtClean="0"/>
              <a:t>‹#›</a:t>
            </a:fld>
            <a:endParaRPr lang="en-US"/>
          </a:p>
        </p:txBody>
      </p:sp>
    </p:spTree>
    <p:extLst>
      <p:ext uri="{BB962C8B-B14F-4D97-AF65-F5344CB8AC3E}">
        <p14:creationId xmlns:p14="http://schemas.microsoft.com/office/powerpoint/2010/main" val="3747927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AE0A52B-26A5-4FD5-AA1F-F4952E625BE8}" type="datetimeFigureOut">
              <a:rPr lang="en-US" smtClean="0"/>
              <a:t>3/14/2024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EE0973-9A7F-4E76-9E77-D84869230ADD}" type="slidenum">
              <a:rPr lang="en-US" smtClean="0"/>
              <a:t>‹#›</a:t>
            </a:fld>
            <a:endParaRPr lang="en-US"/>
          </a:p>
        </p:txBody>
      </p:sp>
    </p:spTree>
    <p:extLst>
      <p:ext uri="{BB962C8B-B14F-4D97-AF65-F5344CB8AC3E}">
        <p14:creationId xmlns:p14="http://schemas.microsoft.com/office/powerpoint/2010/main" val="22817983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42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E0A52B-26A5-4FD5-AA1F-F4952E625BE8}" type="datetimeFigureOut">
              <a:rPr lang="en-US" smtClean="0"/>
              <a:t>3/14/2024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EE0973-9A7F-4E76-9E77-D84869230ADD}" type="slidenum">
              <a:rPr lang="en-US" smtClean="0"/>
              <a:t>‹#›</a:t>
            </a:fld>
            <a:endParaRPr lang="en-US"/>
          </a:p>
        </p:txBody>
      </p:sp>
    </p:spTree>
    <p:extLst>
      <p:ext uri="{BB962C8B-B14F-4D97-AF65-F5344CB8AC3E}">
        <p14:creationId xmlns:p14="http://schemas.microsoft.com/office/powerpoint/2010/main" val="24299842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Categorical Imperative</a:t>
            </a:r>
          </a:p>
        </p:txBody>
      </p:sp>
    </p:spTree>
    <p:extLst>
      <p:ext uri="{BB962C8B-B14F-4D97-AF65-F5344CB8AC3E}">
        <p14:creationId xmlns:p14="http://schemas.microsoft.com/office/powerpoint/2010/main" val="9471561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a:t>
            </a:r>
          </a:p>
        </p:txBody>
      </p:sp>
      <p:sp>
        <p:nvSpPr>
          <p:cNvPr id="3" name="Content Placeholder 2"/>
          <p:cNvSpPr>
            <a:spLocks noGrp="1"/>
          </p:cNvSpPr>
          <p:nvPr>
            <p:ph idx="1"/>
          </p:nvPr>
        </p:nvSpPr>
        <p:spPr/>
        <p:txBody>
          <a:bodyPr/>
          <a:lstStyle/>
          <a:p>
            <a:r>
              <a:rPr lang="en-US" dirty="0"/>
              <a:t>Again, let us look at stealing.  If you take an object from someone else, you are using that person as a mere means to obtain what you want. You are failing to treat that person with respect.  </a:t>
            </a:r>
          </a:p>
          <a:p>
            <a:r>
              <a:rPr lang="en-US" dirty="0"/>
              <a:t>For example, if you ask the person for the car and explain your honest reasons and that person says no, then you have to respect that.  What you cannot do is lie or withhold necessary information.  That would still be using there person as a mere means to </a:t>
            </a:r>
            <a:r>
              <a:rPr lang="en-US"/>
              <a:t>get what you want.</a:t>
            </a:r>
          </a:p>
        </p:txBody>
      </p:sp>
      <p:cxnSp>
        <p:nvCxnSpPr>
          <p:cNvPr id="4" name="Straight Connector 3">
            <a:extLst>
              <a:ext uri="{FF2B5EF4-FFF2-40B4-BE49-F238E27FC236}">
                <a16:creationId xmlns:a16="http://schemas.microsoft.com/office/drawing/2014/main" id="{D55BEABF-5049-71E1-956C-05A455336852}"/>
              </a:ext>
            </a:extLst>
          </p:cNvPr>
          <p:cNvCxnSpPr/>
          <p:nvPr/>
        </p:nvCxnSpPr>
        <p:spPr>
          <a:xfrm>
            <a:off x="914400" y="1436914"/>
            <a:ext cx="10439400"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1703515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Moral Worth vs Moral Action</a:t>
            </a:r>
          </a:p>
        </p:txBody>
      </p:sp>
      <p:sp>
        <p:nvSpPr>
          <p:cNvPr id="3" name="Content Placeholder 2"/>
          <p:cNvSpPr>
            <a:spLocks noGrp="1"/>
          </p:cNvSpPr>
          <p:nvPr>
            <p:ph idx="1"/>
          </p:nvPr>
        </p:nvSpPr>
        <p:spPr/>
        <p:txBody>
          <a:bodyPr>
            <a:normAutofit fontScale="62500" lnSpcReduction="20000"/>
          </a:bodyPr>
          <a:lstStyle/>
          <a:p>
            <a:pPr lvl="0"/>
            <a:r>
              <a:rPr lang="en-US" dirty="0"/>
              <a:t>Consider the following case: A man jumps into the lake to rescue a small child.  Was his action moral?  Most moral theories would state that the action is moral.  What we mean is that he did what was required of morality and that saving the child was the right thing to do.  To not have done it would have been wrong.  Now suppose that the only reason the man saved the child was to torture and kill the child.  Did he still do the ‘right’ thing by saving the child’s life?  Yes.  Because of that his action was moral.  </a:t>
            </a:r>
          </a:p>
          <a:p>
            <a:pPr lvl="0"/>
            <a:r>
              <a:rPr lang="en-US" dirty="0"/>
              <a:t>In the case just mentioned, while we want to say that the man who rescued the child only to torture and kill the child did the moral thing by saving his life, we are upset about his motives.  We do not want to say that he ought to have let the child die.  What we want to say is that we wanted the man to save the child for the right reasons.  His action was moral in that he did what was morally required of him – </a:t>
            </a:r>
            <a:r>
              <a:rPr lang="en-US" i="1" dirty="0"/>
              <a:t>but he did them for the wrong reason</a:t>
            </a:r>
            <a:r>
              <a:rPr lang="en-US" dirty="0"/>
              <a:t>.  His action may be right, but we do not want to praise the man either.</a:t>
            </a:r>
          </a:p>
          <a:p>
            <a:pPr lvl="0"/>
            <a:r>
              <a:rPr lang="en-US" dirty="0"/>
              <a:t>This case demonstrates the difference between the moral worth of an action and if the action was morally correct.  A morally correct action is one where the person does what is moral.  His motives do not matter, only the action.  Moral worth of an action is whether or not we can praise or blame the person for performing the action. If he saved the child for the right reasons then his action was moral and he deserves to be praised.  If he saves the child only because he wants to hurt the child himself, then he did the moral action for the wrong reason. So while he is still morally required to save the child his action does not have moral worth because he did the action for the wrong reason.  </a:t>
            </a:r>
          </a:p>
          <a:p>
            <a:pPr lvl="0"/>
            <a:r>
              <a:rPr lang="en-US" dirty="0"/>
              <a:t>Moral worth is if the action counts morally.  Moral action is if the action conforms to the requirements of morality.  </a:t>
            </a:r>
          </a:p>
          <a:p>
            <a:endParaRPr lang="en-US" dirty="0"/>
          </a:p>
        </p:txBody>
      </p:sp>
      <p:cxnSp>
        <p:nvCxnSpPr>
          <p:cNvPr id="5" name="Straight Connector 4">
            <a:extLst>
              <a:ext uri="{FF2B5EF4-FFF2-40B4-BE49-F238E27FC236}">
                <a16:creationId xmlns:a16="http://schemas.microsoft.com/office/drawing/2014/main" id="{1012B91F-7695-8A73-1384-BC1B3AA82E9B}"/>
              </a:ext>
            </a:extLst>
          </p:cNvPr>
          <p:cNvCxnSpPr/>
          <p:nvPr/>
        </p:nvCxnSpPr>
        <p:spPr>
          <a:xfrm>
            <a:off x="914400" y="1436914"/>
            <a:ext cx="10439400"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2073793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Moral Worth and Good Will</a:t>
            </a:r>
          </a:p>
        </p:txBody>
      </p:sp>
      <p:sp>
        <p:nvSpPr>
          <p:cNvPr id="3" name="Content Placeholder 2"/>
          <p:cNvSpPr>
            <a:spLocks noGrp="1"/>
          </p:cNvSpPr>
          <p:nvPr>
            <p:ph idx="1"/>
          </p:nvPr>
        </p:nvSpPr>
        <p:spPr/>
        <p:txBody>
          <a:bodyPr>
            <a:normAutofit fontScale="85000" lnSpcReduction="20000"/>
          </a:bodyPr>
          <a:lstStyle/>
          <a:p>
            <a:pPr lvl="0"/>
            <a:r>
              <a:rPr lang="en-US" dirty="0"/>
              <a:t>Kant says that an action only has </a:t>
            </a:r>
            <a:r>
              <a:rPr lang="en-US" i="1" dirty="0"/>
              <a:t>moral worth</a:t>
            </a:r>
            <a:r>
              <a:rPr lang="en-US" dirty="0"/>
              <a:t> if it is done from a good will.  A good will means that the person does it because it is his duty.</a:t>
            </a:r>
          </a:p>
          <a:p>
            <a:pPr lvl="0"/>
            <a:r>
              <a:rPr lang="en-US" dirty="0"/>
              <a:t>To do something for the sake of duty means that doing our duty is the reason we look for in order to determine if the action has moral worth or not.  This means that if you do the action because of some gain then the action does not have moral worth, but if you do it </a:t>
            </a:r>
            <a:r>
              <a:rPr lang="en-US" i="1" dirty="0"/>
              <a:t>only</a:t>
            </a:r>
            <a:r>
              <a:rPr lang="en-US" dirty="0"/>
              <a:t> because it is your duty then it has moral worth.</a:t>
            </a:r>
          </a:p>
          <a:p>
            <a:pPr lvl="0"/>
            <a:r>
              <a:rPr lang="en-US" dirty="0"/>
              <a:t>Duties are determined by the categorical imperative.</a:t>
            </a:r>
          </a:p>
          <a:p>
            <a:pPr lvl="0"/>
            <a:r>
              <a:rPr lang="en-US" dirty="0"/>
              <a:t>Example:  A person looks to the categorical imperative to see if he should steal.  The C.I. states that it is immoral to steal.  If a person does not steal because he realizes that it is his duty not to steal then he does the moral action for the right reason so he deserves praise for his action.  If the person does not steal because it will lead to the destruction of society or because it will hurt someone, then while his not stealing is moral, his not stealing is not praised.  The reason it is not praised is because he did not steal because of other reasons than his duty.</a:t>
            </a:r>
          </a:p>
          <a:p>
            <a:pPr marL="0" indent="0">
              <a:buNone/>
            </a:pPr>
            <a:endParaRPr lang="en-US" dirty="0"/>
          </a:p>
        </p:txBody>
      </p:sp>
      <p:cxnSp>
        <p:nvCxnSpPr>
          <p:cNvPr id="4" name="Straight Connector 3">
            <a:extLst>
              <a:ext uri="{FF2B5EF4-FFF2-40B4-BE49-F238E27FC236}">
                <a16:creationId xmlns:a16="http://schemas.microsoft.com/office/drawing/2014/main" id="{0F0ABFAC-49CF-6521-DC03-9F8AFB4CDD91}"/>
              </a:ext>
            </a:extLst>
          </p:cNvPr>
          <p:cNvCxnSpPr/>
          <p:nvPr/>
        </p:nvCxnSpPr>
        <p:spPr>
          <a:xfrm>
            <a:off x="914400" y="1436914"/>
            <a:ext cx="10439400"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2281147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Moral Responsibility</a:t>
            </a:r>
          </a:p>
        </p:txBody>
      </p:sp>
      <p:sp>
        <p:nvSpPr>
          <p:cNvPr id="3" name="Content Placeholder 2"/>
          <p:cNvSpPr>
            <a:spLocks noGrp="1"/>
          </p:cNvSpPr>
          <p:nvPr>
            <p:ph idx="1"/>
          </p:nvPr>
        </p:nvSpPr>
        <p:spPr/>
        <p:txBody>
          <a:bodyPr>
            <a:normAutofit fontScale="92500" lnSpcReduction="20000"/>
          </a:bodyPr>
          <a:lstStyle/>
          <a:p>
            <a:r>
              <a:rPr lang="en-US" dirty="0"/>
              <a:t>It may seem odd that a person’s action only has moral worth if it is done from duty.  Kant’s reason is that the only time a person is acting freely is if he is obeying reason.  This is a bit complicated, but something like this is the gist of the argument:</a:t>
            </a:r>
          </a:p>
          <a:p>
            <a:pPr marL="971550" lvl="1" indent="-514350">
              <a:buFont typeface="+mj-lt"/>
              <a:buAutoNum type="arabicPeriod"/>
            </a:pPr>
            <a:r>
              <a:rPr lang="en-US" dirty="0"/>
              <a:t>A person/action is only praiseworthy if the person is acting freely.</a:t>
            </a:r>
          </a:p>
          <a:p>
            <a:pPr marL="971550" lvl="1" indent="-514350">
              <a:buFont typeface="+mj-lt"/>
              <a:buAutoNum type="arabicPeriod"/>
            </a:pPr>
            <a:r>
              <a:rPr lang="en-US" dirty="0"/>
              <a:t>Desires are not something that is within our control (E.g. either you like chocolate or you do not.  It is not something you can decide to like.)</a:t>
            </a:r>
          </a:p>
          <a:p>
            <a:pPr marL="971550" lvl="1" indent="-514350">
              <a:buFont typeface="+mj-lt"/>
              <a:buAutoNum type="arabicPeriod"/>
            </a:pPr>
            <a:r>
              <a:rPr lang="en-US" dirty="0"/>
              <a:t>Therefore, actions that are caused by our desires are not things we can be viewed as morally praiseworthy.</a:t>
            </a:r>
          </a:p>
          <a:p>
            <a:pPr marL="971550" lvl="1" indent="-514350">
              <a:buFont typeface="+mj-lt"/>
              <a:buAutoNum type="arabicPeriod"/>
            </a:pPr>
            <a:r>
              <a:rPr lang="en-US" dirty="0"/>
              <a:t>Rationality gives us freewill.</a:t>
            </a:r>
          </a:p>
          <a:p>
            <a:pPr marL="971550" lvl="1" indent="-514350">
              <a:buFont typeface="+mj-lt"/>
              <a:buAutoNum type="arabicPeriod"/>
            </a:pPr>
            <a:r>
              <a:rPr lang="en-US" dirty="0"/>
              <a:t>Therefore, actions that are done out of reason things we are morally responsible for.  </a:t>
            </a:r>
          </a:p>
          <a:p>
            <a:pPr marL="971550" lvl="1" indent="-514350">
              <a:buFont typeface="+mj-lt"/>
              <a:buAutoNum type="arabicPeriod"/>
            </a:pPr>
            <a:r>
              <a:rPr lang="en-US" dirty="0"/>
              <a:t>Rationality tells us to do our duty.</a:t>
            </a:r>
          </a:p>
          <a:p>
            <a:pPr marL="971550" lvl="1" indent="-514350">
              <a:buFont typeface="+mj-lt"/>
              <a:buAutoNum type="arabicPeriod"/>
            </a:pPr>
            <a:r>
              <a:rPr lang="en-US" dirty="0"/>
              <a:t>Therefore, the only way one’s actions can have moral worth is if he do our duty.  </a:t>
            </a:r>
          </a:p>
          <a:p>
            <a:endParaRPr lang="en-US" dirty="0"/>
          </a:p>
          <a:p>
            <a:endParaRPr lang="en-US" dirty="0"/>
          </a:p>
        </p:txBody>
      </p:sp>
      <p:cxnSp>
        <p:nvCxnSpPr>
          <p:cNvPr id="4" name="Straight Connector 3">
            <a:extLst>
              <a:ext uri="{FF2B5EF4-FFF2-40B4-BE49-F238E27FC236}">
                <a16:creationId xmlns:a16="http://schemas.microsoft.com/office/drawing/2014/main" id="{CCA5C1CB-559B-F27F-6F6C-58BFBAFB037D}"/>
              </a:ext>
            </a:extLst>
          </p:cNvPr>
          <p:cNvCxnSpPr/>
          <p:nvPr/>
        </p:nvCxnSpPr>
        <p:spPr>
          <a:xfrm>
            <a:off x="914400" y="1436914"/>
            <a:ext cx="10439400"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7452780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a:t>
            </a:r>
          </a:p>
        </p:txBody>
      </p:sp>
      <p:sp>
        <p:nvSpPr>
          <p:cNvPr id="3" name="Content Placeholder 2"/>
          <p:cNvSpPr>
            <a:spLocks noGrp="1"/>
          </p:cNvSpPr>
          <p:nvPr>
            <p:ph idx="1"/>
          </p:nvPr>
        </p:nvSpPr>
        <p:spPr/>
        <p:txBody>
          <a:bodyPr>
            <a:normAutofit/>
          </a:bodyPr>
          <a:lstStyle/>
          <a:p>
            <a:r>
              <a:rPr lang="en-US" dirty="0"/>
              <a:t>Consider the case of a person returning a lost wallet.  Suppose the person did this because of desires the person was born worth.  That person did nothing to earn those desires.  That person did not chose those desires.  So, why should we praise someone for doing something they had no control over?</a:t>
            </a:r>
          </a:p>
          <a:p>
            <a:r>
              <a:rPr lang="en-US" dirty="0"/>
              <a:t>Oddly enough, our society does often praise things people have no control over, e.g. people who win the genetic lottery for looks or intelligence.  </a:t>
            </a:r>
          </a:p>
          <a:p>
            <a:r>
              <a:rPr lang="en-US" dirty="0"/>
              <a:t>Kant, however, thinks we should only praise people for actions that are done freely, i.e. ones that are motivated out of reverence for duty.</a:t>
            </a:r>
          </a:p>
        </p:txBody>
      </p:sp>
      <p:cxnSp>
        <p:nvCxnSpPr>
          <p:cNvPr id="4" name="Straight Connector 3">
            <a:extLst>
              <a:ext uri="{FF2B5EF4-FFF2-40B4-BE49-F238E27FC236}">
                <a16:creationId xmlns:a16="http://schemas.microsoft.com/office/drawing/2014/main" id="{F92E936A-F570-4890-0AA1-DC0589608FC0}"/>
              </a:ext>
            </a:extLst>
          </p:cNvPr>
          <p:cNvCxnSpPr/>
          <p:nvPr/>
        </p:nvCxnSpPr>
        <p:spPr>
          <a:xfrm>
            <a:off x="914400" y="1436914"/>
            <a:ext cx="10439400"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2356281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Categorical Imperative</a:t>
            </a:r>
          </a:p>
        </p:txBody>
      </p:sp>
      <p:sp>
        <p:nvSpPr>
          <p:cNvPr id="3" name="Content Placeholder 2"/>
          <p:cNvSpPr>
            <a:spLocks noGrp="1"/>
          </p:cNvSpPr>
          <p:nvPr>
            <p:ph idx="1"/>
          </p:nvPr>
        </p:nvSpPr>
        <p:spPr/>
        <p:txBody>
          <a:bodyPr>
            <a:normAutofit fontScale="70000" lnSpcReduction="20000"/>
          </a:bodyPr>
          <a:lstStyle/>
          <a:p>
            <a:pPr lvl="0"/>
            <a:r>
              <a:rPr lang="en-US" dirty="0"/>
              <a:t>The Categorical Imperative is how we determine the morality of the action, not its moral worth.  If all we want to know is if the action is morally correct we look to the categorical imperative. </a:t>
            </a:r>
          </a:p>
          <a:p>
            <a:pPr lvl="0"/>
            <a:r>
              <a:rPr lang="en-US" dirty="0"/>
              <a:t>The C.I looks at the action.  It does not consider why the person did the action.  So stealing to feed oneself, or stealing because you want a new car are considered the same action – </a:t>
            </a:r>
            <a:r>
              <a:rPr lang="en-US" i="1" dirty="0"/>
              <a:t>stealing</a:t>
            </a:r>
            <a:r>
              <a:rPr lang="en-US" dirty="0"/>
              <a:t>.  When looking to determine if the action is moral then we are concerned with is stealing not the reason or the consequences of stealing (at least consequences in the traditional sense of the term).  </a:t>
            </a:r>
          </a:p>
          <a:p>
            <a:pPr lvl="0"/>
            <a:r>
              <a:rPr lang="en-US" dirty="0"/>
              <a:t>Kant is looking to see if we can find contradictions in our actions.  If a contradiction is found then the action is not moral.  This will become more apparent when we look at examples.</a:t>
            </a:r>
          </a:p>
          <a:p>
            <a:pPr lvl="0"/>
            <a:r>
              <a:rPr lang="en-US" dirty="0"/>
              <a:t>There are at least three formulas of the C.I.  The Universalization Formula, The Humanity Formula, and the Kingdom of Ends.  We will only cover the first two.</a:t>
            </a:r>
          </a:p>
          <a:p>
            <a:pPr lvl="0"/>
            <a:r>
              <a:rPr lang="en-US" dirty="0"/>
              <a:t>Kant believes that the different formulations of the C.I are at bottom the exact same rule. </a:t>
            </a:r>
          </a:p>
          <a:p>
            <a:pPr lvl="0"/>
            <a:r>
              <a:rPr lang="en-US" dirty="0"/>
              <a:t>Although Kant believes that they are all essentially the same rule, many philosophers have decided to do work on Kant only using one part or two parts of the categorical imperative.  This is because they disagree with Kant that all the formulations are the same or just think that fundamental moral truths are better explained using only one formulation.  </a:t>
            </a:r>
          </a:p>
        </p:txBody>
      </p:sp>
      <p:cxnSp>
        <p:nvCxnSpPr>
          <p:cNvPr id="4" name="Straight Connector 3">
            <a:extLst>
              <a:ext uri="{FF2B5EF4-FFF2-40B4-BE49-F238E27FC236}">
                <a16:creationId xmlns:a16="http://schemas.microsoft.com/office/drawing/2014/main" id="{0E6E72D2-EC1C-172E-2195-118ACDA66604}"/>
              </a:ext>
            </a:extLst>
          </p:cNvPr>
          <p:cNvCxnSpPr/>
          <p:nvPr/>
        </p:nvCxnSpPr>
        <p:spPr>
          <a:xfrm>
            <a:off x="914400" y="1436914"/>
            <a:ext cx="10439400"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6078058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Contradictions</a:t>
            </a:r>
          </a:p>
        </p:txBody>
      </p:sp>
      <p:sp>
        <p:nvSpPr>
          <p:cNvPr id="3" name="Content Placeholder 2"/>
          <p:cNvSpPr>
            <a:spLocks noGrp="1"/>
          </p:cNvSpPr>
          <p:nvPr>
            <p:ph idx="1"/>
          </p:nvPr>
        </p:nvSpPr>
        <p:spPr/>
        <p:txBody>
          <a:bodyPr/>
          <a:lstStyle/>
          <a:p>
            <a:r>
              <a:rPr lang="en-US" dirty="0"/>
              <a:t>There are two types of contradictions.  Contradictions of conception and contradictions of will</a:t>
            </a:r>
          </a:p>
          <a:p>
            <a:r>
              <a:rPr lang="en-US" dirty="0"/>
              <a:t>Contradictions of conception are things that one cannot actually conceive.  For example, you can say a square circle.  However, you cannot actually conceive of a square circle.  </a:t>
            </a:r>
          </a:p>
          <a:p>
            <a:r>
              <a:rPr lang="en-US" dirty="0"/>
              <a:t>Contradictions of will are actions that become self-defeating.  That is, you will not get what you want.  </a:t>
            </a:r>
          </a:p>
        </p:txBody>
      </p:sp>
      <p:cxnSp>
        <p:nvCxnSpPr>
          <p:cNvPr id="4" name="Straight Connector 3">
            <a:extLst>
              <a:ext uri="{FF2B5EF4-FFF2-40B4-BE49-F238E27FC236}">
                <a16:creationId xmlns:a16="http://schemas.microsoft.com/office/drawing/2014/main" id="{D31D29E9-2585-EE19-4BED-7C2E5A97822C}"/>
              </a:ext>
            </a:extLst>
          </p:cNvPr>
          <p:cNvCxnSpPr/>
          <p:nvPr/>
        </p:nvCxnSpPr>
        <p:spPr>
          <a:xfrm>
            <a:off x="914400" y="1436914"/>
            <a:ext cx="10439400"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9553394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Universalization Formula</a:t>
            </a:r>
          </a:p>
        </p:txBody>
      </p:sp>
      <p:sp>
        <p:nvSpPr>
          <p:cNvPr id="3" name="Content Placeholder 2"/>
          <p:cNvSpPr>
            <a:spLocks noGrp="1"/>
          </p:cNvSpPr>
          <p:nvPr>
            <p:ph idx="1"/>
          </p:nvPr>
        </p:nvSpPr>
        <p:spPr/>
        <p:txBody>
          <a:bodyPr>
            <a:normAutofit fontScale="77500" lnSpcReduction="20000"/>
          </a:bodyPr>
          <a:lstStyle/>
          <a:p>
            <a:pPr lvl="0"/>
            <a:r>
              <a:rPr lang="en-US" dirty="0"/>
              <a:t>The first way the Kant defines the categorical imperative is: “Act only according to that maxim whereby you can at the same time will that it should become a universal law.” </a:t>
            </a:r>
          </a:p>
          <a:p>
            <a:pPr lvl="0"/>
            <a:r>
              <a:rPr lang="en-US" dirty="0"/>
              <a:t>A universal law means that if you can do the action, then everyone can do the action.</a:t>
            </a:r>
          </a:p>
          <a:p>
            <a:pPr lvl="0"/>
            <a:r>
              <a:rPr lang="en-US" dirty="0"/>
              <a:t>We are looking to see if by making our action universal we would get a contradiction.  </a:t>
            </a:r>
          </a:p>
          <a:p>
            <a:pPr lvl="0"/>
            <a:r>
              <a:rPr lang="en-US" dirty="0"/>
              <a:t>Suppose I need food so I want to steal food.  Kant says we need to not look at the reason you are stealing or what you are stealing.  Just look at the action.  You can take things from others.  Now, if you can do this, then everyone can.  </a:t>
            </a:r>
          </a:p>
          <a:p>
            <a:pPr lvl="0"/>
            <a:r>
              <a:rPr lang="en-US" dirty="0"/>
              <a:t>Contradiction of conception: If you can take objects then everyone can take objects.  If you steal an object, you are doing so to make it your property.  Property means you have exclusive control over the object.  If everyone can steal, then there is no exclusive control.  Hence, a world of both property and not property.  You cannot conceive that.  </a:t>
            </a:r>
          </a:p>
          <a:p>
            <a:pPr lvl="0"/>
            <a:r>
              <a:rPr lang="en-US" dirty="0"/>
              <a:t>Contradiction of will: if I steal, then everyone will steal.  Hence, the object that I took can now be taken from me.  I won’t get what I want if it is universalized.  </a:t>
            </a:r>
          </a:p>
        </p:txBody>
      </p:sp>
      <p:cxnSp>
        <p:nvCxnSpPr>
          <p:cNvPr id="4" name="Straight Connector 3">
            <a:extLst>
              <a:ext uri="{FF2B5EF4-FFF2-40B4-BE49-F238E27FC236}">
                <a16:creationId xmlns:a16="http://schemas.microsoft.com/office/drawing/2014/main" id="{855A3C9F-15AE-FAC3-3D72-30ACB7CEE3B9}"/>
              </a:ext>
            </a:extLst>
          </p:cNvPr>
          <p:cNvCxnSpPr/>
          <p:nvPr/>
        </p:nvCxnSpPr>
        <p:spPr>
          <a:xfrm>
            <a:off x="914400" y="1436914"/>
            <a:ext cx="10439400"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9770438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Humanity Formula</a:t>
            </a:r>
          </a:p>
        </p:txBody>
      </p:sp>
      <p:sp>
        <p:nvSpPr>
          <p:cNvPr id="3" name="Content Placeholder 2"/>
          <p:cNvSpPr>
            <a:spLocks noGrp="1"/>
          </p:cNvSpPr>
          <p:nvPr>
            <p:ph idx="1"/>
          </p:nvPr>
        </p:nvSpPr>
        <p:spPr/>
        <p:txBody>
          <a:bodyPr>
            <a:normAutofit fontScale="92500" lnSpcReduction="10000"/>
          </a:bodyPr>
          <a:lstStyle/>
          <a:p>
            <a:pPr lvl="0"/>
            <a:r>
              <a:rPr lang="en-US" dirty="0"/>
              <a:t>Act so as to treat humanity, whether in your own person or that of another, always as an end and never merely as a means.  </a:t>
            </a:r>
          </a:p>
          <a:p>
            <a:pPr lvl="0"/>
            <a:r>
              <a:rPr lang="en-US" dirty="0"/>
              <a:t>To use someone as a means is to treat the person as an instrument for another purpose.  An end means treating a person with dignity and respect, e.g. valuing their rationality and </a:t>
            </a:r>
            <a:r>
              <a:rPr lang="en-US" dirty="0" err="1"/>
              <a:t>decicions</a:t>
            </a:r>
            <a:r>
              <a:rPr lang="en-US" dirty="0"/>
              <a:t>.  </a:t>
            </a:r>
          </a:p>
          <a:p>
            <a:pPr lvl="0"/>
            <a:r>
              <a:rPr lang="en-US" dirty="0"/>
              <a:t>For example, a person that pretends to like someone just to get that person to do one’s homework is using that person as a means only. </a:t>
            </a:r>
          </a:p>
          <a:p>
            <a:pPr lvl="0"/>
            <a:r>
              <a:rPr lang="en-US" dirty="0"/>
              <a:t>A person can be used if humanity is also the ends of an action and the person willingly does the action with full knowledge and is being treated in a dignified manner.  For example, drug companies use people to test new drugs.  Patients are given informed consent and they are compensated for their time.  </a:t>
            </a:r>
          </a:p>
        </p:txBody>
      </p:sp>
      <p:cxnSp>
        <p:nvCxnSpPr>
          <p:cNvPr id="4" name="Straight Connector 3">
            <a:extLst>
              <a:ext uri="{FF2B5EF4-FFF2-40B4-BE49-F238E27FC236}">
                <a16:creationId xmlns:a16="http://schemas.microsoft.com/office/drawing/2014/main" id="{9802BC8F-6208-61B1-AAF8-93B4AD355582}"/>
              </a:ext>
            </a:extLst>
          </p:cNvPr>
          <p:cNvCxnSpPr/>
          <p:nvPr/>
        </p:nvCxnSpPr>
        <p:spPr>
          <a:xfrm>
            <a:off x="914400" y="1436914"/>
            <a:ext cx="10439400"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3288554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TotalTime>
  <Words>1757</Words>
  <Application>Microsoft Office PowerPoint</Application>
  <PresentationFormat>Widescreen</PresentationFormat>
  <Paragraphs>50</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Categorical Imperative</vt:lpstr>
      <vt:lpstr>Moral Worth vs Moral Action</vt:lpstr>
      <vt:lpstr>Moral Worth and Good Will</vt:lpstr>
      <vt:lpstr>Moral Responsibility</vt:lpstr>
      <vt:lpstr>Cont.</vt:lpstr>
      <vt:lpstr>The Categorical Imperative</vt:lpstr>
      <vt:lpstr>Contradictions</vt:lpstr>
      <vt:lpstr>The Universalization Formula</vt:lpstr>
      <vt:lpstr>The Humanity Formula</vt:lpstr>
      <vt:lpstr>Cont.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Categorical Imperative</dc:title>
  <dc:creator>Jamie Hardy</dc:creator>
  <cp:lastModifiedBy>Jamie Hardy</cp:lastModifiedBy>
  <cp:revision>6</cp:revision>
  <dcterms:created xsi:type="dcterms:W3CDTF">2017-09-23T21:51:41Z</dcterms:created>
  <dcterms:modified xsi:type="dcterms:W3CDTF">2024-03-14T23:35:24Z</dcterms:modified>
</cp:coreProperties>
</file>