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charts/chart2.xml" ContentType="application/vnd.openxmlformats-officedocument.drawingml.chart+xml"/>
  <Override PartName="/ppt/theme/themeOverride3.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4.xml" ContentType="application/vnd.openxmlformats-officedocument.themeOverride+xml"/>
  <Override PartName="/ppt/notesSlides/notesSlide4.xml" ContentType="application/vnd.openxmlformats-officedocument.presentationml.notesSlide+xml"/>
  <Override PartName="/ppt/charts/chart4.xml" ContentType="application/vnd.openxmlformats-officedocument.drawingml.chart+xml"/>
  <Override PartName="/ppt/theme/themeOverride5.xml" ContentType="application/vnd.openxmlformats-officedocument.themeOverride+xml"/>
  <Override PartName="/ppt/drawings/drawing1.xml" ContentType="application/vnd.openxmlformats-officedocument.drawingml.chartshapes+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6.xml" ContentType="application/vnd.openxmlformats-officedocument.themeOverride+xml"/>
  <Override PartName="/ppt/notesSlides/notesSlide5.xml" ContentType="application/vnd.openxmlformats-officedocument.presentationml.notesSlide+xml"/>
  <Override PartName="/ppt/charts/chart6.xml" ContentType="application/vnd.openxmlformats-officedocument.drawingml.chart+xml"/>
  <Override PartName="/ppt/theme/themeOverride7.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handoutMasterIdLst>
    <p:handoutMasterId r:id="rId39"/>
  </p:handoutMasterIdLst>
  <p:sldIdLst>
    <p:sldId id="266" r:id="rId5"/>
    <p:sldId id="259" r:id="rId6"/>
    <p:sldId id="265" r:id="rId7"/>
    <p:sldId id="1177" r:id="rId8"/>
    <p:sldId id="1080" r:id="rId9"/>
    <p:sldId id="1186" r:id="rId10"/>
    <p:sldId id="1189" r:id="rId11"/>
    <p:sldId id="1069" r:id="rId12"/>
    <p:sldId id="1185" r:id="rId13"/>
    <p:sldId id="1190" r:id="rId14"/>
    <p:sldId id="1047" r:id="rId15"/>
    <p:sldId id="257" r:id="rId16"/>
    <p:sldId id="1217" r:id="rId17"/>
    <p:sldId id="1218" r:id="rId18"/>
    <p:sldId id="1219" r:id="rId19"/>
    <p:sldId id="1220" r:id="rId20"/>
    <p:sldId id="1221" r:id="rId21"/>
    <p:sldId id="1222" r:id="rId22"/>
    <p:sldId id="1203" r:id="rId23"/>
    <p:sldId id="1207" r:id="rId24"/>
    <p:sldId id="1247" r:id="rId25"/>
    <p:sldId id="1223" r:id="rId26"/>
    <p:sldId id="1239" r:id="rId27"/>
    <p:sldId id="1128" r:id="rId28"/>
    <p:sldId id="1129" r:id="rId29"/>
    <p:sldId id="1201" r:id="rId30"/>
    <p:sldId id="1208" r:id="rId31"/>
    <p:sldId id="1132" r:id="rId32"/>
    <p:sldId id="1179" r:id="rId33"/>
    <p:sldId id="1134" r:id="rId34"/>
    <p:sldId id="1266" r:id="rId35"/>
    <p:sldId id="1267" r:id="rId36"/>
    <p:sldId id="1137" r:id="rId37"/>
  </p:sldIdLst>
  <p:sldSz cx="12192000" cy="6858000"/>
  <p:notesSz cx="9942513" cy="676116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8EDC"/>
    <a:srgbClr val="3E6F97"/>
    <a:srgbClr val="C1E3FF"/>
    <a:srgbClr val="94221E"/>
    <a:srgbClr val="BFBFBF"/>
    <a:srgbClr val="D9D9D9"/>
    <a:srgbClr val="C5EAFF"/>
    <a:srgbClr val="000000"/>
    <a:srgbClr val="D2196E"/>
    <a:srgbClr val="B457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1603" autoAdjust="0"/>
  </p:normalViewPr>
  <p:slideViewPr>
    <p:cSldViewPr snapToGrid="0" showGuides="1">
      <p:cViewPr varScale="1">
        <p:scale>
          <a:sx n="74" d="100"/>
          <a:sy n="74" d="100"/>
        </p:scale>
        <p:origin x="254" y="96"/>
      </p:cViewPr>
      <p:guideLst>
        <p:guide pos="3840"/>
        <p:guide orient="horz" pos="2160"/>
      </p:guideLst>
    </p:cSldViewPr>
  </p:slideViewPr>
  <p:notesTextViewPr>
    <p:cViewPr>
      <p:scale>
        <a:sx n="1" d="1"/>
        <a:sy n="1" d="1"/>
      </p:scale>
      <p:origin x="0" y="0"/>
    </p:cViewPr>
  </p:notesTextViewPr>
  <p:notesViewPr>
    <p:cSldViewPr snapToGrid="0">
      <p:cViewPr varScale="1">
        <p:scale>
          <a:sx n="57" d="100"/>
          <a:sy n="57" d="100"/>
        </p:scale>
        <p:origin x="3278"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E:\2025\Q2\Juni%2025\SPINDO%20Model%202024%20v10.xlsx" TargetMode="External"/><Relationship Id="rId1" Type="http://schemas.openxmlformats.org/officeDocument/2006/relationships/themeOverride" Target="../theme/themeOverride5.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Backup%2014%20Januari%202026\2025\Q4\Des%202025\SPINDO%20Model%202024%20v11.xlsx" TargetMode="Externa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7.xml"/></Relationships>
</file>

<file path=ppt/charts/_rels/chart7.xml.rels><?xml version="1.0" encoding="UTF-8" standalone="yes"?>
<Relationships xmlns="http://schemas.openxmlformats.org/package/2006/relationships"><Relationship Id="rId3" Type="http://schemas.openxmlformats.org/officeDocument/2006/relationships/oleObject" Target="file:///C:\Users\PT.SPINDO\Downloads\SPINDO_Financial_Projection.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'Consolidated Income Statement'!$CT$46</c:f>
              <c:strCache>
                <c:ptCount val="1"/>
                <c:pt idx="0">
                  <c:v>Revenue</c:v>
                </c:pt>
              </c:strCache>
            </c:strRef>
          </c:tx>
          <c:spPr>
            <a:solidFill>
              <a:srgbClr val="3E6F97"/>
            </a:solidFill>
            <a:ln>
              <a:noFill/>
            </a:ln>
            <a:effectLst/>
          </c:spPr>
          <c:invertIfNegative val="0"/>
          <c:dPt>
            <c:idx val="4"/>
            <c:invertIfNegative val="0"/>
            <c:bubble3D val="0"/>
            <c:spPr>
              <a:solidFill>
                <a:srgbClr val="3E6F97"/>
              </a:solidFill>
              <a:ln>
                <a:noFill/>
              </a:ln>
              <a:effectLst/>
            </c:spPr>
            <c:extLst>
              <c:ext xmlns:c16="http://schemas.microsoft.com/office/drawing/2014/chart" uri="{C3380CC4-5D6E-409C-BE32-E72D297353CC}">
                <c16:uniqueId val="{00000001-56AA-45D9-90AA-CB6E9872E73B}"/>
              </c:ext>
            </c:extLst>
          </c:dPt>
          <c:dPt>
            <c:idx val="6"/>
            <c:invertIfNegative val="0"/>
            <c:bubble3D val="0"/>
            <c:spPr>
              <a:solidFill>
                <a:srgbClr val="3E6F97"/>
              </a:solidFill>
              <a:ln>
                <a:noFill/>
              </a:ln>
              <a:effectLst/>
            </c:spPr>
            <c:extLst>
              <c:ext xmlns:c16="http://schemas.microsoft.com/office/drawing/2014/chart" uri="{C3380CC4-5D6E-409C-BE32-E72D297353CC}">
                <c16:uniqueId val="{00000032-56AA-45D9-90AA-CB6E9872E73B}"/>
              </c:ext>
            </c:extLst>
          </c:dPt>
          <c:dPt>
            <c:idx val="7"/>
            <c:invertIfNegative val="0"/>
            <c:bubble3D val="0"/>
            <c:spPr>
              <a:solidFill>
                <a:srgbClr val="068EDC"/>
              </a:solidFill>
              <a:ln>
                <a:noFill/>
              </a:ln>
              <a:effectLst/>
            </c:spPr>
            <c:extLst>
              <c:ext xmlns:c16="http://schemas.microsoft.com/office/drawing/2014/chart" uri="{C3380CC4-5D6E-409C-BE32-E72D297353CC}">
                <c16:uniqueId val="{00000020-F847-4A43-9D75-2712096D7992}"/>
              </c:ext>
            </c:extLst>
          </c:dPt>
          <c:dPt>
            <c:idx val="396"/>
            <c:invertIfNegative val="0"/>
            <c:bubble3D val="0"/>
            <c:spPr>
              <a:solidFill>
                <a:srgbClr val="068EDC"/>
              </a:solidFill>
              <a:ln>
                <a:noFill/>
              </a:ln>
              <a:effectLst/>
            </c:spPr>
            <c:extLst>
              <c:ext xmlns:c16="http://schemas.microsoft.com/office/drawing/2014/chart" uri="{C3380CC4-5D6E-409C-BE32-E72D297353CC}">
                <c16:uniqueId val="{00000003-56AA-45D9-90AA-CB6E9872E73B}"/>
              </c:ext>
            </c:extLst>
          </c:dPt>
          <c:dPt>
            <c:idx val="399"/>
            <c:invertIfNegative val="0"/>
            <c:bubble3D val="0"/>
            <c:spPr>
              <a:solidFill>
                <a:srgbClr val="5B9BD5">
                  <a:lumMod val="60000"/>
                  <a:lumOff val="40000"/>
                </a:srgbClr>
              </a:solidFill>
              <a:ln>
                <a:noFill/>
              </a:ln>
              <a:effectLst/>
            </c:spPr>
            <c:extLst>
              <c:ext xmlns:c16="http://schemas.microsoft.com/office/drawing/2014/chart" uri="{C3380CC4-5D6E-409C-BE32-E72D297353CC}">
                <c16:uniqueId val="{00000005-56AA-45D9-90AA-CB6E9872E73B}"/>
              </c:ext>
            </c:extLst>
          </c:dPt>
          <c:dPt>
            <c:idx val="400"/>
            <c:invertIfNegative val="0"/>
            <c:bubble3D val="0"/>
            <c:spPr>
              <a:solidFill>
                <a:srgbClr val="5B9BD5">
                  <a:lumMod val="60000"/>
                  <a:lumOff val="40000"/>
                </a:srgbClr>
              </a:solidFill>
              <a:ln>
                <a:noFill/>
              </a:ln>
              <a:effectLst/>
            </c:spPr>
            <c:extLst>
              <c:ext xmlns:c16="http://schemas.microsoft.com/office/drawing/2014/chart" uri="{C3380CC4-5D6E-409C-BE32-E72D297353CC}">
                <c16:uniqueId val="{00000007-56AA-45D9-90AA-CB6E9872E73B}"/>
              </c:ext>
            </c:extLst>
          </c:dPt>
          <c:dPt>
            <c:idx val="404"/>
            <c:invertIfNegative val="0"/>
            <c:bubble3D val="0"/>
            <c:spPr>
              <a:solidFill>
                <a:srgbClr val="068EDC"/>
              </a:solidFill>
              <a:ln>
                <a:noFill/>
              </a:ln>
              <a:effectLst/>
            </c:spPr>
            <c:extLst>
              <c:ext xmlns:c16="http://schemas.microsoft.com/office/drawing/2014/chart" uri="{C3380CC4-5D6E-409C-BE32-E72D297353CC}">
                <c16:uniqueId val="{00000009-56AA-45D9-90AA-CB6E9872E73B}"/>
              </c:ext>
            </c:extLst>
          </c:dPt>
          <c:dPt>
            <c:idx val="407"/>
            <c:invertIfNegative val="0"/>
            <c:bubble3D val="0"/>
            <c:spPr>
              <a:solidFill>
                <a:srgbClr val="5B9BD5">
                  <a:lumMod val="40000"/>
                  <a:lumOff val="60000"/>
                </a:srgbClr>
              </a:solidFill>
              <a:ln>
                <a:noFill/>
              </a:ln>
              <a:effectLst/>
            </c:spPr>
            <c:extLst>
              <c:ext xmlns:c16="http://schemas.microsoft.com/office/drawing/2014/chart" uri="{C3380CC4-5D6E-409C-BE32-E72D297353CC}">
                <c16:uniqueId val="{0000000B-56AA-45D9-90AA-CB6E9872E73B}"/>
              </c:ext>
            </c:extLst>
          </c:dPt>
          <c:dPt>
            <c:idx val="408"/>
            <c:invertIfNegative val="0"/>
            <c:bubble3D val="0"/>
            <c:spPr>
              <a:solidFill>
                <a:srgbClr val="5B9BD5">
                  <a:lumMod val="40000"/>
                  <a:lumOff val="60000"/>
                </a:srgbClr>
              </a:solidFill>
              <a:ln>
                <a:noFill/>
              </a:ln>
              <a:effectLst/>
            </c:spPr>
            <c:extLst>
              <c:ext xmlns:c16="http://schemas.microsoft.com/office/drawing/2014/chart" uri="{C3380CC4-5D6E-409C-BE32-E72D297353CC}">
                <c16:uniqueId val="{0000000D-56AA-45D9-90AA-CB6E9872E73B}"/>
              </c:ext>
            </c:extLst>
          </c:dPt>
          <c:dPt>
            <c:idx val="518"/>
            <c:invertIfNegative val="0"/>
            <c:bubble3D val="0"/>
            <c:spPr>
              <a:solidFill>
                <a:srgbClr val="3E6F97"/>
              </a:solidFill>
              <a:ln>
                <a:noFill/>
              </a:ln>
              <a:effectLst/>
            </c:spPr>
            <c:extLst>
              <c:ext xmlns:c16="http://schemas.microsoft.com/office/drawing/2014/chart" uri="{C3380CC4-5D6E-409C-BE32-E72D297353CC}">
                <c16:uniqueId val="{0000000F-56AA-45D9-90AA-CB6E9872E73B}"/>
              </c:ext>
            </c:extLst>
          </c:dPt>
          <c:dPt>
            <c:idx val="519"/>
            <c:invertIfNegative val="0"/>
            <c:bubble3D val="0"/>
            <c:spPr>
              <a:solidFill>
                <a:srgbClr val="BBA8D8"/>
              </a:solidFill>
              <a:ln>
                <a:noFill/>
              </a:ln>
              <a:effectLst/>
            </c:spPr>
            <c:extLst>
              <c:ext xmlns:c16="http://schemas.microsoft.com/office/drawing/2014/chart" uri="{C3380CC4-5D6E-409C-BE32-E72D297353CC}">
                <c16:uniqueId val="{00000011-56AA-45D9-90AA-CB6E9872E73B}"/>
              </c:ext>
            </c:extLst>
          </c:dPt>
          <c:dPt>
            <c:idx val="520"/>
            <c:invertIfNegative val="0"/>
            <c:bubble3D val="0"/>
            <c:spPr>
              <a:solidFill>
                <a:srgbClr val="5B9BD5">
                  <a:lumMod val="40000"/>
                  <a:lumOff val="60000"/>
                </a:srgbClr>
              </a:solidFill>
              <a:ln>
                <a:noFill/>
              </a:ln>
              <a:effectLst/>
            </c:spPr>
            <c:extLst>
              <c:ext xmlns:c16="http://schemas.microsoft.com/office/drawing/2014/chart" uri="{C3380CC4-5D6E-409C-BE32-E72D297353CC}">
                <c16:uniqueId val="{00000013-56AA-45D9-90AA-CB6E9872E73B}"/>
              </c:ext>
            </c:extLst>
          </c:dPt>
          <c:dPt>
            <c:idx val="521"/>
            <c:invertIfNegative val="0"/>
            <c:bubble3D val="0"/>
            <c:spPr>
              <a:solidFill>
                <a:srgbClr val="5B9BD5">
                  <a:lumMod val="40000"/>
                  <a:lumOff val="60000"/>
                </a:srgbClr>
              </a:solidFill>
              <a:ln>
                <a:noFill/>
              </a:ln>
              <a:effectLst/>
            </c:spPr>
            <c:extLst>
              <c:ext xmlns:c16="http://schemas.microsoft.com/office/drawing/2014/chart" uri="{C3380CC4-5D6E-409C-BE32-E72D297353CC}">
                <c16:uniqueId val="{00000015-56AA-45D9-90AA-CB6E9872E73B}"/>
              </c:ext>
            </c:extLst>
          </c:dPt>
          <c:dPt>
            <c:idx val="522"/>
            <c:invertIfNegative val="0"/>
            <c:bubble3D val="0"/>
            <c:spPr>
              <a:solidFill>
                <a:srgbClr val="6692C3"/>
              </a:solidFill>
              <a:ln>
                <a:noFill/>
              </a:ln>
              <a:effectLst/>
            </c:spPr>
            <c:extLst>
              <c:ext xmlns:c16="http://schemas.microsoft.com/office/drawing/2014/chart" uri="{C3380CC4-5D6E-409C-BE32-E72D297353CC}">
                <c16:uniqueId val="{00000017-56AA-45D9-90AA-CB6E9872E73B}"/>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('Consolidated Income Statement'!$CV$2:$CZ$2,'Consolidated Income Statement'!$DC$2,'Consolidated Income Statement'!$DE$2,'Consolidated Income Statement'!$DJ$2,'Consolidated Income Statement'!$DO$2)</c:f>
              <c:numCache>
                <c:formatCode>General</c:formatCode>
                <c:ptCount val="8"/>
                <c:pt idx="0">
                  <c:v>2018</c:v>
                </c:pt>
                <c:pt idx="1">
                  <c:v>2019</c:v>
                </c:pt>
                <c:pt idx="2">
                  <c:v>2020</c:v>
                </c:pt>
                <c:pt idx="3">
                  <c:v>2021</c:v>
                </c:pt>
                <c:pt idx="4">
                  <c:v>2022</c:v>
                </c:pt>
                <c:pt idx="5">
                  <c:v>2023</c:v>
                </c:pt>
                <c:pt idx="6">
                  <c:v>2024</c:v>
                </c:pt>
                <c:pt idx="7">
                  <c:v>2025</c:v>
                </c:pt>
              </c:numCache>
            </c:numRef>
          </c:cat>
          <c:val>
            <c:numRef>
              <c:f>('Consolidated Income Statement'!$CV$46:$CZ$46,'Consolidated Income Statement'!$DC$46,'Consolidated Income Statement'!$DE$46,'Consolidated Income Statement'!$DJ$46,'Consolidated Income Statement'!$DO$46)</c:f>
              <c:numCache>
                <c:formatCode>#,##0</c:formatCode>
                <c:ptCount val="8"/>
                <c:pt idx="0">
                  <c:v>4467.59</c:v>
                </c:pt>
                <c:pt idx="1">
                  <c:v>4885.875</c:v>
                </c:pt>
                <c:pt idx="2">
                  <c:v>3775.53</c:v>
                </c:pt>
                <c:pt idx="3">
                  <c:v>5378.808</c:v>
                </c:pt>
                <c:pt idx="4">
                  <c:v>6255.9449999999997</c:v>
                </c:pt>
                <c:pt idx="5">
                  <c:v>6455.3289999999997</c:v>
                </c:pt>
                <c:pt idx="6">
                  <c:v>6118.3639999999996</c:v>
                </c:pt>
                <c:pt idx="7" formatCode="#,##0.0">
                  <c:v>5932.7969999999996</c:v>
                </c:pt>
              </c:numCache>
              <c:extLst/>
            </c:numRef>
          </c:val>
          <c:extLst>
            <c:ext xmlns:c16="http://schemas.microsoft.com/office/drawing/2014/chart" uri="{C3380CC4-5D6E-409C-BE32-E72D297353CC}">
              <c16:uniqueId val="{00000018-56AA-45D9-90AA-CB6E9872E73B}"/>
            </c:ext>
          </c:extLst>
        </c:ser>
        <c:dLbls>
          <c:showLegendKey val="0"/>
          <c:showVal val="1"/>
          <c:showCatName val="0"/>
          <c:showSerName val="0"/>
          <c:showPercent val="0"/>
          <c:showBubbleSize val="0"/>
        </c:dLbls>
        <c:gapWidth val="19"/>
        <c:axId val="507252192"/>
        <c:axId val="507252584"/>
        <c:extLst>
          <c:ext xmlns:c15="http://schemas.microsoft.com/office/drawing/2012/chart" uri="{02D57815-91ED-43cb-92C2-25804820EDAC}">
            <c15:filteredBarSeries>
              <c15:ser>
                <c:idx val="1"/>
                <c:order val="1"/>
                <c:tx>
                  <c:strRef>
                    <c:extLst>
                      <c:ext uri="{02D57815-91ED-43cb-92C2-25804820EDAC}">
                        <c15:formulaRef>
                          <c15:sqref>'Consolidated Income Statement'!$CT$5</c15:sqref>
                        </c15:formulaRef>
                      </c:ext>
                    </c:extLst>
                    <c:strCache>
                      <c:ptCount val="1"/>
                      <c:pt idx="0">
                        <c:v>Cost of Sales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('Consolidated Income Statement'!$CV$2:$CZ$2,'Consolidated Income Statement'!$DC$2,'Consolidated Income Statement'!$DE$2,'Consolidated Income Statement'!$DJ$2,'Consolidated Income Statement'!$DO$2)</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c:ext uri="{02D57815-91ED-43cb-92C2-25804820EDAC}">
                        <c15:formulaRef>
                          <c15:sqref>'Consolidated Income Statement'!$CV$5:$CY$5</c15:sqref>
                        </c15:formulaRef>
                      </c:ext>
                    </c:extLst>
                    <c:numCache>
                      <c:formatCode>#,##0.0</c:formatCode>
                      <c:ptCount val="4"/>
                      <c:pt idx="0">
                        <c:v>3935894</c:v>
                      </c:pt>
                      <c:pt idx="1">
                        <c:v>4197484</c:v>
                      </c:pt>
                      <c:pt idx="2">
                        <c:v>3217408</c:v>
                      </c:pt>
                      <c:pt idx="3">
                        <c:v>4258794</c:v>
                      </c:pt>
                    </c:numCache>
                  </c:numRef>
                </c:val>
                <c:extLst>
                  <c:ext xmlns:c16="http://schemas.microsoft.com/office/drawing/2014/chart" uri="{C3380CC4-5D6E-409C-BE32-E72D297353CC}">
                    <c16:uniqueId val="{0000002D-56AA-45D9-90AA-CB6E9872E73B}"/>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'Consolidated Income Statement'!$CT$6</c15:sqref>
                        </c15:formulaRef>
                      </c:ext>
                    </c:extLst>
                    <c:strCache>
                      <c:ptCount val="1"/>
                      <c:pt idx="0">
                        <c:v>Gross Profit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('Consolidated Income Statement'!$CV$2:$CZ$2,'Consolidated Income Statement'!$DC$2,'Consolidated Income Statement'!$DE$2,'Consolidated Income Statement'!$DJ$2,'Consolidated Income Statement'!$DO$2)</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xmlns:c15="http://schemas.microsoft.com/office/drawing/2012/chart">
                      <c:ext xmlns:c15="http://schemas.microsoft.com/office/drawing/2012/chart" uri="{02D57815-91ED-43cb-92C2-25804820EDAC}">
                        <c15:formulaRef>
                          <c15:sqref>'Consolidated Income Statement'!$CV$6:$CY$6</c15:sqref>
                        </c15:formulaRef>
                      </c:ext>
                    </c:extLst>
                    <c:numCache>
                      <c:formatCode>#,##0.0</c:formatCode>
                      <c:ptCount val="4"/>
                      <c:pt idx="0">
                        <c:v>531696</c:v>
                      </c:pt>
                      <c:pt idx="1">
                        <c:v>688391</c:v>
                      </c:pt>
                      <c:pt idx="2">
                        <c:v>558122</c:v>
                      </c:pt>
                      <c:pt idx="3">
                        <c:v>1120014</c:v>
                      </c:pt>
                    </c:numCache>
                  </c:numRef>
                </c:val>
                <c:extLst xmlns:c15="http://schemas.microsoft.com/office/drawing/2012/chart">
                  <c:ext xmlns:c16="http://schemas.microsoft.com/office/drawing/2014/chart" uri="{C3380CC4-5D6E-409C-BE32-E72D297353CC}">
                    <c16:uniqueId val="{0000002E-56AA-45D9-90AA-CB6E9872E73B}"/>
                  </c:ext>
                </c:extLst>
              </c15:ser>
            </c15:filteredBarSeries>
            <c15:filteredBarSeries>
              <c15:ser>
                <c:idx val="4"/>
                <c:order val="3"/>
                <c:tx>
                  <c:strRef>
                    <c:extLst xmlns:c15="http://schemas.microsoft.com/office/drawing/2012/chart">
                      <c:ext xmlns:c15="http://schemas.microsoft.com/office/drawing/2012/chart" uri="{02D57815-91ED-43cb-92C2-25804820EDAC}">
                        <c15:formulaRef>
                          <c15:sqref>'Consolidated Income Statement'!$CT$8</c15:sqref>
                        </c15:formulaRef>
                      </c:ext>
                    </c:extLst>
                    <c:strCache>
                      <c:ptCount val="1"/>
                      <c:pt idx="0">
                        <c:v>Operating Expenses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('Consolidated Income Statement'!$CV$2:$CZ$2,'Consolidated Income Statement'!$DC$2,'Consolidated Income Statement'!$DE$2,'Consolidated Income Statement'!$DJ$2,'Consolidated Income Statement'!$DO$2)</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xmlns:c15="http://schemas.microsoft.com/office/drawing/2012/chart">
                      <c:ext xmlns:c15="http://schemas.microsoft.com/office/drawing/2012/chart" uri="{02D57815-91ED-43cb-92C2-25804820EDAC}">
                        <c15:formulaRef>
                          <c15:sqref>'Consolidated Income Statement'!$CV$8:$CY$8</c15:sqref>
                        </c15:formulaRef>
                      </c:ext>
                    </c:extLst>
                    <c:numCache>
                      <c:formatCode>#,##0.0</c:formatCode>
                      <c:ptCount val="4"/>
                      <c:pt idx="0">
                        <c:v>427606</c:v>
                      </c:pt>
                      <c:pt idx="1">
                        <c:v>476192</c:v>
                      </c:pt>
                      <c:pt idx="2">
                        <c:v>392571</c:v>
                      </c:pt>
                      <c:pt idx="3">
                        <c:v>464.14499999999998</c:v>
                      </c:pt>
                    </c:numCache>
                  </c:numRef>
                </c:val>
                <c:extLst xmlns:c15="http://schemas.microsoft.com/office/drawing/2012/chart">
                  <c:ext xmlns:c16="http://schemas.microsoft.com/office/drawing/2014/chart" uri="{C3380CC4-5D6E-409C-BE32-E72D297353CC}">
                    <c16:uniqueId val="{0000002F-56AA-45D9-90AA-CB6E9872E73B}"/>
                  </c:ext>
                </c:extLst>
              </c15:ser>
            </c15:filteredBarSeries>
            <c15:filteredBarSeries>
              <c15:ser>
                <c:idx val="5"/>
                <c:order val="4"/>
                <c:tx>
                  <c:strRef>
                    <c:extLst xmlns:c15="http://schemas.microsoft.com/office/drawing/2012/chart">
                      <c:ext xmlns:c15="http://schemas.microsoft.com/office/drawing/2012/chart" uri="{02D57815-91ED-43cb-92C2-25804820EDAC}">
                        <c15:formulaRef>
                          <c15:sqref>'Consolidated Income Statement'!$CT$9</c15:sqref>
                        </c15:formulaRef>
                      </c:ext>
                    </c:extLst>
                    <c:strCache>
                      <c:ptCount val="1"/>
                      <c:pt idx="0">
                        <c:v>Operating Income (EBT)</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('Consolidated Income Statement'!$CV$2:$CZ$2,'Consolidated Income Statement'!$DC$2,'Consolidated Income Statement'!$DE$2,'Consolidated Income Statement'!$DJ$2,'Consolidated Income Statement'!$DO$2)</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xmlns:c15="http://schemas.microsoft.com/office/drawing/2012/chart">
                      <c:ext xmlns:c15="http://schemas.microsoft.com/office/drawing/2012/chart" uri="{02D57815-91ED-43cb-92C2-25804820EDAC}">
                        <c15:formulaRef>
                          <c15:sqref>'Consolidated Income Statement'!$CV$9:$CY$9</c15:sqref>
                        </c15:formulaRef>
                      </c:ext>
                    </c:extLst>
                    <c:numCache>
                      <c:formatCode>#,##0.0</c:formatCode>
                      <c:ptCount val="4"/>
                      <c:pt idx="0">
                        <c:v>53446</c:v>
                      </c:pt>
                      <c:pt idx="1">
                        <c:v>236211</c:v>
                      </c:pt>
                      <c:pt idx="2">
                        <c:v>119575</c:v>
                      </c:pt>
                      <c:pt idx="3">
                        <c:v>659402</c:v>
                      </c:pt>
                    </c:numCache>
                  </c:numRef>
                </c:val>
                <c:extLst xmlns:c15="http://schemas.microsoft.com/office/drawing/2012/chart">
                  <c:ext xmlns:c16="http://schemas.microsoft.com/office/drawing/2014/chart" uri="{C3380CC4-5D6E-409C-BE32-E72D297353CC}">
                    <c16:uniqueId val="{00000030-56AA-45D9-90AA-CB6E9872E73B}"/>
                  </c:ext>
                </c:extLst>
              </c15:ser>
            </c15:filteredBarSeries>
            <c15:filteredBarSeries>
              <c15:ser>
                <c:idx val="6"/>
                <c:order val="5"/>
                <c:tx>
                  <c:strRef>
                    <c:extLst xmlns:c15="http://schemas.microsoft.com/office/drawing/2012/chart">
                      <c:ext xmlns:c15="http://schemas.microsoft.com/office/drawing/2012/chart" uri="{02D57815-91ED-43cb-92C2-25804820EDAC}">
                        <c15:formulaRef>
                          <c15:sqref>'Consolidated Income Statement'!$CT$10</c15:sqref>
                        </c15:formulaRef>
                      </c:ext>
                    </c:extLst>
                    <c:strCache>
                      <c:ptCount val="1"/>
                      <c:pt idx="0">
                        <c:v>EBITDA</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('Consolidated Income Statement'!$CV$2:$CZ$2,'Consolidated Income Statement'!$DC$2,'Consolidated Income Statement'!$DE$2,'Consolidated Income Statement'!$DJ$2,'Consolidated Income Statement'!$DO$2)</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xmlns:c15="http://schemas.microsoft.com/office/drawing/2012/chart">
                      <c:ext xmlns:c15="http://schemas.microsoft.com/office/drawing/2012/chart" uri="{02D57815-91ED-43cb-92C2-25804820EDAC}">
                        <c15:formulaRef>
                          <c15:sqref>'Consolidated Income Statement'!$CV$10:$CY$10</c15:sqref>
                        </c15:formulaRef>
                      </c:ext>
                    </c:extLst>
                    <c:numCache>
                      <c:formatCode>#,##0.0</c:formatCode>
                      <c:ptCount val="4"/>
                      <c:pt idx="0">
                        <c:v>441672</c:v>
                      </c:pt>
                      <c:pt idx="1">
                        <c:v>611594</c:v>
                      </c:pt>
                      <c:pt idx="2">
                        <c:v>440926</c:v>
                      </c:pt>
                      <c:pt idx="3">
                        <c:v>957147</c:v>
                      </c:pt>
                    </c:numCache>
                  </c:numRef>
                </c:val>
                <c:extLst xmlns:c15="http://schemas.microsoft.com/office/drawing/2012/chart">
                  <c:ext xmlns:c16="http://schemas.microsoft.com/office/drawing/2014/chart" uri="{C3380CC4-5D6E-409C-BE32-E72D297353CC}">
                    <c16:uniqueId val="{00000031-56AA-45D9-90AA-CB6E9872E73B}"/>
                  </c:ext>
                </c:extLst>
              </c15:ser>
            </c15:filteredBarSeries>
          </c:ext>
        </c:extLst>
      </c:barChart>
      <c:lineChart>
        <c:grouping val="standard"/>
        <c:varyColors val="0"/>
        <c:ser>
          <c:idx val="7"/>
          <c:order val="6"/>
          <c:tx>
            <c:strRef>
              <c:f>'Consolidated Income Statement'!$CT$11</c:f>
              <c:strCache>
                <c:ptCount val="1"/>
                <c:pt idx="0">
                  <c:v>Net Profit</c:v>
                </c:pt>
              </c:strCache>
              <c:extLst xmlns:c15="http://schemas.microsoft.com/office/drawing/2012/chart"/>
            </c:strRef>
          </c:tx>
          <c:spPr>
            <a:ln w="28575" cap="rnd">
              <a:solidFill>
                <a:srgbClr val="CC0099"/>
              </a:solidFill>
              <a:prstDash val="solid"/>
              <a:round/>
            </a:ln>
            <a:effectLst/>
          </c:spPr>
          <c:marker>
            <c:symbol val="none"/>
          </c:marker>
          <c:dPt>
            <c:idx val="519"/>
            <c:marker>
              <c:symbol val="none"/>
            </c:marker>
            <c:bubble3D val="0"/>
            <c:spPr>
              <a:ln w="28575" cap="rnd">
                <a:solidFill>
                  <a:srgbClr val="CC0099"/>
                </a:solidFill>
                <a:prstDash val="solid"/>
                <a:round/>
              </a:ln>
              <a:effectLst/>
            </c:spPr>
            <c:extLst>
              <c:ext xmlns:c16="http://schemas.microsoft.com/office/drawing/2014/chart" uri="{C3380CC4-5D6E-409C-BE32-E72D297353CC}">
                <c16:uniqueId val="{0000001A-56AA-45D9-90AA-CB6E9872E73B}"/>
              </c:ext>
            </c:extLst>
          </c:dPt>
          <c:dPt>
            <c:idx val="520"/>
            <c:marker>
              <c:symbol val="none"/>
            </c:marker>
            <c:bubble3D val="0"/>
            <c:spPr>
              <a:ln w="28575" cap="rnd">
                <a:solidFill>
                  <a:srgbClr val="CC0099"/>
                </a:solidFill>
                <a:prstDash val="dash"/>
                <a:round/>
              </a:ln>
              <a:effectLst/>
            </c:spPr>
            <c:extLst>
              <c:ext xmlns:c16="http://schemas.microsoft.com/office/drawing/2014/chart" uri="{C3380CC4-5D6E-409C-BE32-E72D297353CC}">
                <c16:uniqueId val="{0000001C-56AA-45D9-90AA-CB6E9872E73B}"/>
              </c:ext>
            </c:extLst>
          </c:dPt>
          <c:dPt>
            <c:idx val="521"/>
            <c:marker>
              <c:symbol val="none"/>
            </c:marker>
            <c:bubble3D val="0"/>
            <c:spPr>
              <a:ln w="28575" cap="rnd">
                <a:solidFill>
                  <a:srgbClr val="CC0099"/>
                </a:solidFill>
                <a:prstDash val="dash"/>
                <a:round/>
              </a:ln>
              <a:effectLst/>
            </c:spPr>
            <c:extLst>
              <c:ext xmlns:c16="http://schemas.microsoft.com/office/drawing/2014/chart" uri="{C3380CC4-5D6E-409C-BE32-E72D297353CC}">
                <c16:uniqueId val="{0000001E-56AA-45D9-90AA-CB6E9872E73B}"/>
              </c:ext>
            </c:extLst>
          </c:dPt>
          <c:dLbls>
            <c:dLbl>
              <c:idx val="0"/>
              <c:layout>
                <c:manualLayout>
                  <c:x val="-5.2470301809176043E-2"/>
                  <c:y val="-3.564571313340499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F-56AA-45D9-90AA-CB6E9872E73B}"/>
                </c:ext>
              </c:extLst>
            </c:dLbl>
            <c:dLbl>
              <c:idx val="1"/>
              <c:layout>
                <c:manualLayout>
                  <c:x val="-3.3580993157872642E-2"/>
                  <c:y val="-4.11296690000826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56AA-45D9-90AA-CB6E9872E73B}"/>
                </c:ext>
              </c:extLst>
            </c:dLbl>
            <c:dLbl>
              <c:idx val="2"/>
              <c:layout>
                <c:manualLayout>
                  <c:x val="-2.9383369013138639E-2"/>
                  <c:y val="2.46778014000494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56AA-45D9-90AA-CB6E9872E73B}"/>
                </c:ext>
              </c:extLst>
            </c:dLbl>
            <c:dLbl>
              <c:idx val="3"/>
              <c:layout>
                <c:manualLayout>
                  <c:x val="-3.7778617302606725E-2"/>
                  <c:y val="-3.29037352000662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56AA-45D9-90AA-CB6E9872E73B}"/>
                </c:ext>
              </c:extLst>
            </c:dLbl>
            <c:dLbl>
              <c:idx val="4"/>
              <c:layout>
                <c:manualLayout>
                  <c:x val="-3.1482181085505684E-2"/>
                  <c:y val="1.91938455333718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56AA-45D9-90AA-CB6E9872E73B}"/>
                </c:ext>
              </c:extLst>
            </c:dLbl>
            <c:dLbl>
              <c:idx val="5"/>
              <c:layout>
                <c:manualLayout>
                  <c:x val="-2.449238094099342E-2"/>
                  <c:y val="-4.99602116649508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56AA-45D9-90AA-CB6E9872E73B}"/>
                </c:ext>
              </c:extLst>
            </c:dLbl>
            <c:dLbl>
              <c:idx val="6"/>
              <c:layout>
                <c:manualLayout>
                  <c:x val="-4.4086285693788155E-2"/>
                  <c:y val="-4.6391625117454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56AA-45D9-90AA-CB6E9872E73B}"/>
                </c:ext>
              </c:extLst>
            </c:dLbl>
            <c:dLbl>
              <c:idx val="7"/>
              <c:layout>
                <c:manualLayout>
                  <c:x val="-3.6738571411490305E-2"/>
                  <c:y val="-6.78031444024332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56AA-45D9-90AA-CB6E9872E73B}"/>
                </c:ext>
              </c:extLst>
            </c:dLbl>
            <c:dLbl>
              <c:idx val="380"/>
              <c:layout>
                <c:manualLayout>
                  <c:x val="-3.6069497350921874E-2"/>
                  <c:y val="-1.96941099325660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56AA-45D9-90AA-CB6E9872E73B}"/>
                </c:ext>
              </c:extLst>
            </c:dLbl>
            <c:dLbl>
              <c:idx val="462"/>
              <c:layout>
                <c:manualLayout>
                  <c:x val="-3.8191232489211233E-2"/>
                  <c:y val="-4.7828552693374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56AA-45D9-90AA-CB6E9872E73B}"/>
                </c:ext>
              </c:extLst>
            </c:dLbl>
            <c:dLbl>
              <c:idx val="464"/>
              <c:layout>
                <c:manualLayout>
                  <c:x val="-3.8191232489211392E-2"/>
                  <c:y val="1.40672213804042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56AA-45D9-90AA-CB6E9872E73B}"/>
                </c:ext>
              </c:extLst>
            </c:dLbl>
            <c:dLbl>
              <c:idx val="465"/>
              <c:layout>
                <c:manualLayout>
                  <c:x val="-4.4556437904080017E-2"/>
                  <c:y val="-5.90823297976978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56AA-45D9-90AA-CB6E9872E73B}"/>
                </c:ext>
              </c:extLst>
            </c:dLbl>
            <c:dLbl>
              <c:idx val="466"/>
              <c:layout>
                <c:manualLayout>
                  <c:x val="-3.8191232489211469E-2"/>
                  <c:y val="-3.65747755890511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56AA-45D9-90AA-CB6E9872E73B}"/>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('Consolidated Income Statement'!$CV$44:$CZ$44,'Consolidated Income Statement'!$DC$44,'Consolidated Income Statement'!$DE$44,'Consolidated Income Statement'!$DJ$44,'Consolidated Income Statement'!$DO$44)</c:f>
              <c:numCache>
                <c:formatCode>General</c:formatCode>
                <c:ptCount val="8"/>
                <c:pt idx="0">
                  <c:v>2018</c:v>
                </c:pt>
                <c:pt idx="1">
                  <c:v>2019</c:v>
                </c:pt>
                <c:pt idx="2">
                  <c:v>2020</c:v>
                </c:pt>
                <c:pt idx="3">
                  <c:v>2021</c:v>
                </c:pt>
                <c:pt idx="4">
                  <c:v>2022</c:v>
                </c:pt>
                <c:pt idx="5">
                  <c:v>2023</c:v>
                </c:pt>
                <c:pt idx="6">
                  <c:v>2024</c:v>
                </c:pt>
                <c:pt idx="7">
                  <c:v>2025</c:v>
                </c:pt>
              </c:numCache>
            </c:numRef>
          </c:cat>
          <c:val>
            <c:numRef>
              <c:f>('Consolidated Income Statement'!$CV$53:$CZ$53,'Consolidated Income Statement'!$DC$53,'Consolidated Income Statement'!$DE$53,'Consolidated Income Statement'!$DJ$53,'Consolidated Income Statement'!$DO$53)</c:f>
              <c:numCache>
                <c:formatCode>#,##0.0</c:formatCode>
                <c:ptCount val="8"/>
                <c:pt idx="0">
                  <c:v>48.741</c:v>
                </c:pt>
                <c:pt idx="1">
                  <c:v>185.69399999999999</c:v>
                </c:pt>
                <c:pt idx="2">
                  <c:v>175.935</c:v>
                </c:pt>
                <c:pt idx="3">
                  <c:v>486.839</c:v>
                </c:pt>
                <c:pt idx="4">
                  <c:v>305.84899999999999</c:v>
                </c:pt>
                <c:pt idx="5">
                  <c:v>498.05871328699999</c:v>
                </c:pt>
                <c:pt idx="6">
                  <c:v>530.06299999999999</c:v>
                </c:pt>
                <c:pt idx="7">
                  <c:v>534.21600000000001</c:v>
                </c:pt>
              </c:numCache>
              <c:extLst/>
            </c:numRef>
          </c:val>
          <c:smooth val="0"/>
          <c:extLst xmlns:c15="http://schemas.microsoft.com/office/drawing/2012/chart">
            <c:ext xmlns:c16="http://schemas.microsoft.com/office/drawing/2014/chart" uri="{C3380CC4-5D6E-409C-BE32-E72D297353CC}">
              <c16:uniqueId val="{0000002C-56AA-45D9-90AA-CB6E9872E73B}"/>
            </c:ext>
          </c:extLst>
        </c:ser>
        <c:dLbls>
          <c:showLegendKey val="0"/>
          <c:showVal val="0"/>
          <c:showCatName val="0"/>
          <c:showSerName val="0"/>
          <c:showPercent val="0"/>
          <c:showBubbleSize val="0"/>
        </c:dLbls>
        <c:marker val="1"/>
        <c:smooth val="0"/>
        <c:axId val="125611759"/>
        <c:axId val="125628815"/>
      </c:lineChart>
      <c:catAx>
        <c:axId val="507252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7252584"/>
        <c:crosses val="autoZero"/>
        <c:auto val="1"/>
        <c:lblAlgn val="ctr"/>
        <c:lblOffset val="100"/>
        <c:noMultiLvlLbl val="0"/>
      </c:catAx>
      <c:valAx>
        <c:axId val="507252584"/>
        <c:scaling>
          <c:orientation val="minMax"/>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507252192"/>
        <c:crosses val="autoZero"/>
        <c:crossBetween val="between"/>
      </c:valAx>
      <c:valAx>
        <c:axId val="125628815"/>
        <c:scaling>
          <c:orientation val="minMax"/>
          <c:max val="1700"/>
          <c:min val="0"/>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25611759"/>
        <c:crosses val="max"/>
        <c:crossBetween val="between"/>
      </c:valAx>
      <c:catAx>
        <c:axId val="125611759"/>
        <c:scaling>
          <c:orientation val="minMax"/>
        </c:scaling>
        <c:delete val="1"/>
        <c:axPos val="b"/>
        <c:numFmt formatCode="General" sourceLinked="1"/>
        <c:majorTickMark val="out"/>
        <c:minorTickMark val="none"/>
        <c:tickLblPos val="nextTo"/>
        <c:crossAx val="12562881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299638174765861E-2"/>
          <c:y val="0.11849470123515758"/>
          <c:w val="0.85849855297905764"/>
          <c:h val="0.67046283539360174"/>
        </c:manualLayout>
      </c:layout>
      <c:lineChart>
        <c:grouping val="standard"/>
        <c:varyColors val="1"/>
        <c:ser>
          <c:idx val="0"/>
          <c:order val="0"/>
          <c:tx>
            <c:strRef>
              <c:f>'Liquidity + Balance Sheet'!$A$6</c:f>
              <c:strCache>
                <c:ptCount val="1"/>
                <c:pt idx="0">
                  <c:v>Current Ratio</c:v>
                </c:pt>
              </c:strCache>
            </c:strRef>
          </c:tx>
          <c:spPr>
            <a:ln w="31750" cmpd="sng">
              <a:solidFill>
                <a:srgbClr val="068EDC"/>
              </a:solidFill>
            </a:ln>
          </c:spPr>
          <c:marker>
            <c:symbol val="circle"/>
            <c:size val="5"/>
            <c:spPr>
              <a:solidFill>
                <a:srgbClr val="068EDC"/>
              </a:solidFill>
              <a:ln>
                <a:solidFill>
                  <a:srgbClr val="068EDC"/>
                </a:solidFill>
              </a:ln>
            </c:spPr>
          </c:marker>
          <c:dLbls>
            <c:spPr>
              <a:noFill/>
              <a:ln>
                <a:noFill/>
              </a:ln>
              <a:effectLst/>
            </c:spPr>
            <c:txPr>
              <a:bodyPr/>
              <a:lstStyle/>
              <a:p>
                <a:pPr lvl="0">
                  <a:defRPr sz="1000" b="0" i="0">
                    <a:solidFill>
                      <a:srgbClr val="000000"/>
                    </a:solidFill>
                    <a:latin typeface="+mn-lt"/>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('Liquidity + Balance Sheet'!$AM$5:$AR$5,'Liquidity + Balance Sheet'!$AV$5,'Liquidity + Balance Sheet'!$AZ$5)</c:f>
              <c:numCache>
                <c:formatCode>General</c:formatCode>
                <c:ptCount val="8"/>
                <c:pt idx="0">
                  <c:v>2018</c:v>
                </c:pt>
                <c:pt idx="1">
                  <c:v>2019</c:v>
                </c:pt>
                <c:pt idx="2">
                  <c:v>2020</c:v>
                </c:pt>
                <c:pt idx="3">
                  <c:v>2021</c:v>
                </c:pt>
                <c:pt idx="4">
                  <c:v>2022</c:v>
                </c:pt>
                <c:pt idx="5">
                  <c:v>2023</c:v>
                </c:pt>
                <c:pt idx="6">
                  <c:v>2024</c:v>
                </c:pt>
                <c:pt idx="7">
                  <c:v>2025</c:v>
                </c:pt>
              </c:numCache>
            </c:numRef>
          </c:cat>
          <c:val>
            <c:numRef>
              <c:f>('Liquidity + Balance Sheet'!$AM$6:$AR$6,'Liquidity + Balance Sheet'!$AV$6,'Liquidity + Balance Sheet'!$AZ$6)</c:f>
              <c:numCache>
                <c:formatCode>0%</c:formatCode>
                <c:ptCount val="8"/>
                <c:pt idx="0">
                  <c:v>1.5053217201806894</c:v>
                </c:pt>
                <c:pt idx="1">
                  <c:v>1.411469332006918</c:v>
                </c:pt>
                <c:pt idx="2">
                  <c:v>1.394977232696043</c:v>
                </c:pt>
                <c:pt idx="3">
                  <c:v>1.602002734788869</c:v>
                </c:pt>
                <c:pt idx="4">
                  <c:v>1.6823902705597185</c:v>
                </c:pt>
                <c:pt idx="5">
                  <c:v>2.0319769932865048</c:v>
                </c:pt>
                <c:pt idx="6">
                  <c:v>3.261290086323541</c:v>
                </c:pt>
                <c:pt idx="7">
                  <c:v>3.0858855624646546</c:v>
                </c:pt>
              </c:numCache>
              <c:extLst/>
            </c:numRef>
          </c:val>
          <c:smooth val="0"/>
          <c:extLst>
            <c:ext xmlns:c16="http://schemas.microsoft.com/office/drawing/2014/chart" uri="{C3380CC4-5D6E-409C-BE32-E72D297353CC}">
              <c16:uniqueId val="{00000000-BE8E-4833-B052-AE3482051572}"/>
            </c:ext>
          </c:extLst>
        </c:ser>
        <c:ser>
          <c:idx val="1"/>
          <c:order val="1"/>
          <c:tx>
            <c:strRef>
              <c:f>'Liquidity + Balance Sheet'!$A$7</c:f>
              <c:strCache>
                <c:ptCount val="1"/>
                <c:pt idx="0">
                  <c:v>Quick Ratio</c:v>
                </c:pt>
              </c:strCache>
            </c:strRef>
          </c:tx>
          <c:spPr>
            <a:ln w="31750" cmpd="sng">
              <a:solidFill>
                <a:srgbClr val="C73E91"/>
              </a:solidFill>
            </a:ln>
          </c:spPr>
          <c:marker>
            <c:symbol val="circle"/>
            <c:size val="5"/>
            <c:spPr>
              <a:solidFill>
                <a:srgbClr val="C73E91"/>
              </a:solidFill>
              <a:ln>
                <a:solidFill>
                  <a:srgbClr val="C73E91"/>
                </a:solidFill>
              </a:ln>
            </c:spPr>
          </c:marker>
          <c:dLbls>
            <c:dLbl>
              <c:idx val="6"/>
              <c:layout>
                <c:manualLayout>
                  <c:x val="-5.351632889832391E-2"/>
                  <c:y val="-5.15194342675261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E8E-4833-B052-AE3482051572}"/>
                </c:ext>
              </c:extLst>
            </c:dLbl>
            <c:dLbl>
              <c:idx val="7"/>
              <c:layout>
                <c:manualLayout>
                  <c:x val="-5.1047863543235171E-2"/>
                  <c:y val="-4.71891531572693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E8E-4833-B052-AE3482051572}"/>
                </c:ext>
              </c:extLst>
            </c:dLbl>
            <c:spPr>
              <a:noFill/>
              <a:ln>
                <a:noFill/>
              </a:ln>
              <a:effectLst/>
            </c:spPr>
            <c:txPr>
              <a:bodyPr/>
              <a:lstStyle/>
              <a:p>
                <a:pPr lvl="0">
                  <a:defRPr sz="1000" b="0" i="0">
                    <a:solidFill>
                      <a:srgbClr val="000000"/>
                    </a:solidFill>
                    <a:latin typeface="+mn-lt"/>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('Liquidity + Balance Sheet'!$AM$5:$AR$5,'Liquidity + Balance Sheet'!$AV$5,'Liquidity + Balance Sheet'!$AZ$5)</c:f>
              <c:numCache>
                <c:formatCode>General</c:formatCode>
                <c:ptCount val="8"/>
                <c:pt idx="0">
                  <c:v>2018</c:v>
                </c:pt>
                <c:pt idx="1">
                  <c:v>2019</c:v>
                </c:pt>
                <c:pt idx="2">
                  <c:v>2020</c:v>
                </c:pt>
                <c:pt idx="3">
                  <c:v>2021</c:v>
                </c:pt>
                <c:pt idx="4">
                  <c:v>2022</c:v>
                </c:pt>
                <c:pt idx="5">
                  <c:v>2023</c:v>
                </c:pt>
                <c:pt idx="6">
                  <c:v>2024</c:v>
                </c:pt>
                <c:pt idx="7">
                  <c:v>2025</c:v>
                </c:pt>
              </c:numCache>
            </c:numRef>
          </c:cat>
          <c:val>
            <c:numRef>
              <c:f>('Liquidity + Balance Sheet'!$AM$7:$AR$7,'Liquidity + Balance Sheet'!$AV$7,'Liquidity + Balance Sheet'!$AZ$7)</c:f>
              <c:numCache>
                <c:formatCode>0%</c:formatCode>
                <c:ptCount val="8"/>
                <c:pt idx="0">
                  <c:v>0.39215138390166487</c:v>
                </c:pt>
                <c:pt idx="1">
                  <c:v>0.39282107387696985</c:v>
                </c:pt>
                <c:pt idx="2">
                  <c:v>0.3539264800320579</c:v>
                </c:pt>
                <c:pt idx="3">
                  <c:v>0.37378333589908452</c:v>
                </c:pt>
                <c:pt idx="4">
                  <c:v>0.45160345220461628</c:v>
                </c:pt>
                <c:pt idx="5">
                  <c:v>0.53996383377953805</c:v>
                </c:pt>
                <c:pt idx="6">
                  <c:v>1.0297409052427213</c:v>
                </c:pt>
                <c:pt idx="7">
                  <c:v>1.2223934658349547</c:v>
                </c:pt>
              </c:numCache>
              <c:extLst/>
            </c:numRef>
          </c:val>
          <c:smooth val="0"/>
          <c:extLst>
            <c:ext xmlns:c16="http://schemas.microsoft.com/office/drawing/2014/chart" uri="{C3380CC4-5D6E-409C-BE32-E72D297353CC}">
              <c16:uniqueId val="{00000003-BE8E-4833-B052-AE3482051572}"/>
            </c:ext>
          </c:extLst>
        </c:ser>
        <c:ser>
          <c:idx val="2"/>
          <c:order val="2"/>
          <c:tx>
            <c:strRef>
              <c:f>'Liquidity + Balance Sheet'!$A$11</c:f>
              <c:strCache>
                <c:ptCount val="1"/>
                <c:pt idx="0">
                  <c:v>Deby Equity Ratio</c:v>
                </c:pt>
              </c:strCache>
            </c:strRef>
          </c:tx>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('Liquidity + Balance Sheet'!$AM$5:$AR$5,'Liquidity + Balance Sheet'!$AV$5,'Liquidity + Balance Sheet'!$AZ$5)</c:f>
              <c:numCache>
                <c:formatCode>General</c:formatCode>
                <c:ptCount val="8"/>
                <c:pt idx="0">
                  <c:v>2018</c:v>
                </c:pt>
                <c:pt idx="1">
                  <c:v>2019</c:v>
                </c:pt>
                <c:pt idx="2">
                  <c:v>2020</c:v>
                </c:pt>
                <c:pt idx="3">
                  <c:v>2021</c:v>
                </c:pt>
                <c:pt idx="4">
                  <c:v>2022</c:v>
                </c:pt>
                <c:pt idx="5">
                  <c:v>2023</c:v>
                </c:pt>
                <c:pt idx="6">
                  <c:v>2024</c:v>
                </c:pt>
                <c:pt idx="7">
                  <c:v>2025</c:v>
                </c:pt>
              </c:numCache>
            </c:numRef>
          </c:cat>
          <c:val>
            <c:numRef>
              <c:f>('Liquidity + Balance Sheet'!$AM$11:$AR$11,'Liquidity + Balance Sheet'!$AV$11,'Liquidity + Balance Sheet'!$AZ$11)</c:f>
              <c:numCache>
                <c:formatCode>0%</c:formatCode>
                <c:ptCount val="8"/>
                <c:pt idx="0">
                  <c:v>1.2274290198585598</c:v>
                </c:pt>
                <c:pt idx="1">
                  <c:v>1.0732795161943549</c:v>
                </c:pt>
                <c:pt idx="2">
                  <c:v>0.82188322629776878</c:v>
                </c:pt>
                <c:pt idx="3">
                  <c:v>0.87401745289358457</c:v>
                </c:pt>
                <c:pt idx="4">
                  <c:v>0.78691481674059915</c:v>
                </c:pt>
                <c:pt idx="5">
                  <c:v>0.72609587934728159</c:v>
                </c:pt>
                <c:pt idx="6">
                  <c:v>0.64467099173244025</c:v>
                </c:pt>
                <c:pt idx="7">
                  <c:v>0.55046948377495608</c:v>
                </c:pt>
              </c:numCache>
              <c:extLst/>
            </c:numRef>
          </c:val>
          <c:smooth val="0"/>
          <c:extLst>
            <c:ext xmlns:c16="http://schemas.microsoft.com/office/drawing/2014/chart" uri="{C3380CC4-5D6E-409C-BE32-E72D297353CC}">
              <c16:uniqueId val="{00000004-BE8E-4833-B052-AE3482051572}"/>
            </c:ext>
          </c:extLst>
        </c:ser>
        <c:dLbls>
          <c:showLegendKey val="0"/>
          <c:showVal val="0"/>
          <c:showCatName val="0"/>
          <c:showSerName val="0"/>
          <c:showPercent val="0"/>
          <c:showBubbleSize val="0"/>
        </c:dLbls>
        <c:marker val="1"/>
        <c:smooth val="0"/>
        <c:axId val="507283160"/>
        <c:axId val="507282376"/>
      </c:lineChart>
      <c:catAx>
        <c:axId val="507283160"/>
        <c:scaling>
          <c:orientation val="minMax"/>
        </c:scaling>
        <c:delete val="0"/>
        <c:axPos val="b"/>
        <c:title>
          <c:tx>
            <c:rich>
              <a:bodyPr/>
              <a:lstStyle/>
              <a:p>
                <a:pPr lvl="0">
                  <a:defRPr b="0">
                    <a:solidFill>
                      <a:srgbClr val="000000"/>
                    </a:solidFill>
                    <a:latin typeface="+mn-lt"/>
                  </a:defRPr>
                </a:pPr>
                <a:endParaRPr lang="en-US"/>
              </a:p>
            </c:rich>
          </c:tx>
          <c:overlay val="0"/>
        </c:title>
        <c:numFmt formatCode="General" sourceLinked="1"/>
        <c:majorTickMark val="out"/>
        <c:minorTickMark val="none"/>
        <c:tickLblPos val="nextTo"/>
        <c:spPr>
          <a:ln>
            <a:solidFill>
              <a:schemeClr val="tx1"/>
            </a:solidFill>
          </a:ln>
        </c:spPr>
        <c:txPr>
          <a:bodyPr/>
          <a:lstStyle/>
          <a:p>
            <a:pPr lvl="0">
              <a:defRPr sz="1000" b="0" i="0">
                <a:solidFill>
                  <a:srgbClr val="000000"/>
                </a:solidFill>
                <a:latin typeface="+mn-lt"/>
              </a:defRPr>
            </a:pPr>
            <a:endParaRPr lang="en-US"/>
          </a:p>
        </c:txPr>
        <c:crossAx val="507282376"/>
        <c:crosses val="autoZero"/>
        <c:auto val="1"/>
        <c:lblAlgn val="ctr"/>
        <c:lblOffset val="100"/>
        <c:noMultiLvlLbl val="1"/>
      </c:catAx>
      <c:valAx>
        <c:axId val="507282376"/>
        <c:scaling>
          <c:orientation val="minMax"/>
        </c:scaling>
        <c:delete val="1"/>
        <c:axPos val="l"/>
        <c:title>
          <c:tx>
            <c:rich>
              <a:bodyPr/>
              <a:lstStyle/>
              <a:p>
                <a:pPr lvl="0">
                  <a:defRPr b="0">
                    <a:solidFill>
                      <a:srgbClr val="000000"/>
                    </a:solidFill>
                    <a:latin typeface="+mn-lt"/>
                  </a:defRPr>
                </a:pPr>
                <a:endParaRPr lang="en-US"/>
              </a:p>
            </c:rich>
          </c:tx>
          <c:overlay val="0"/>
        </c:title>
        <c:numFmt formatCode="0%" sourceLinked="1"/>
        <c:majorTickMark val="out"/>
        <c:minorTickMark val="none"/>
        <c:tickLblPos val="nextTo"/>
        <c:crossAx val="507283160"/>
        <c:crosses val="autoZero"/>
        <c:crossBetween val="between"/>
      </c:valAx>
    </c:plotArea>
    <c:legend>
      <c:legendPos val="b"/>
      <c:overlay val="0"/>
    </c:legend>
    <c:plotVisOnly val="1"/>
    <c:dispBlanksAs val="zero"/>
    <c:showDLblsOverMax val="1"/>
  </c:chart>
  <c:spPr>
    <a:noFill/>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'Consolidated Income Statement'!$CT$22</c:f>
              <c:strCache>
                <c:ptCount val="1"/>
                <c:pt idx="0">
                  <c:v> Debt to EBITDA </c:v>
                </c:pt>
              </c:strCache>
            </c:strRef>
          </c:tx>
          <c:spPr>
            <a:solidFill>
              <a:srgbClr val="6692C3"/>
            </a:solidFill>
            <a:ln>
              <a:noFill/>
            </a:ln>
            <a:effectLst/>
          </c:spPr>
          <c:invertIfNegative val="0"/>
          <c:dLbls>
            <c:dLbl>
              <c:idx val="434"/>
              <c:layout>
                <c:manualLayout>
                  <c:x val="-1.0150586171684492E-16"/>
                  <c:y val="8.184255297210908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4C0-444A-819E-4DAE1CF23546}"/>
                </c:ext>
              </c:extLst>
            </c:dLbl>
            <c:dLbl>
              <c:idx val="435"/>
              <c:layout>
                <c:manualLayout>
                  <c:x val="0"/>
                  <c:y val="9.478955971369065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4C0-444A-819E-4DAE1CF2354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('Consolidated Income Statement'!$CV$21:$CZ$21,'Consolidated Income Statement'!$DB$21,'Consolidated Income Statement'!$DE$21,'Consolidated Income Statement'!$DJ$21,'Consolidated Income Statement'!$DO$21)</c:f>
              <c:numCache>
                <c:formatCode>General</c:formatCode>
                <c:ptCount val="8"/>
                <c:pt idx="0">
                  <c:v>2018</c:v>
                </c:pt>
                <c:pt idx="1">
                  <c:v>2019</c:v>
                </c:pt>
                <c:pt idx="2">
                  <c:v>2020</c:v>
                </c:pt>
                <c:pt idx="3">
                  <c:v>2021</c:v>
                </c:pt>
                <c:pt idx="4">
                  <c:v>2022</c:v>
                </c:pt>
                <c:pt idx="5">
                  <c:v>2023</c:v>
                </c:pt>
                <c:pt idx="6">
                  <c:v>2024</c:v>
                </c:pt>
                <c:pt idx="7">
                  <c:v>2025</c:v>
                </c:pt>
              </c:numCache>
            </c:numRef>
          </c:cat>
          <c:val>
            <c:numRef>
              <c:f>('Consolidated Income Statement'!$CV$22:$CZ$22,'Consolidated Income Statement'!$DB$22,'Consolidated Income Statement'!$DE$22,'Consolidated Income Statement'!$DJ$22,'Consolidated Income Statement'!$DO$22)</c:f>
              <c:numCache>
                <c:formatCode>_(* #,##0.0_);_(* \(#,##0.0\);_(* "-"??_);_(@_)</c:formatCode>
                <c:ptCount val="8"/>
                <c:pt idx="0">
                  <c:v>8.1025149884982532</c:v>
                </c:pt>
                <c:pt idx="1">
                  <c:v>5.4379882732662521</c:v>
                </c:pt>
                <c:pt idx="2">
                  <c:v>6.2170522944893252</c:v>
                </c:pt>
                <c:pt idx="3">
                  <c:v>3.4582974193096776</c:v>
                </c:pt>
                <c:pt idx="4">
                  <c:v>4.6053141781550186</c:v>
                </c:pt>
                <c:pt idx="5" formatCode="_-* #,##0.0_-;\-* #,##0.0_-;_-* &quot;-&quot;??_-;_-@">
                  <c:v>3.3539120415748185</c:v>
                </c:pt>
                <c:pt idx="6" formatCode="_-* #,##0.0_-;\-* #,##0.0_-;_-* &quot;-&quot;??_-;_-@">
                  <c:v>3.1962686823907558</c:v>
                </c:pt>
                <c:pt idx="7" formatCode="_-* #,##0.0_-;\-* #,##0.0_-;_-* &quot;-&quot;??_-;_-@">
                  <c:v>3.1651325844336426</c:v>
                </c:pt>
              </c:numCache>
              <c:extLst/>
            </c:numRef>
          </c:val>
          <c:extLst>
            <c:ext xmlns:c16="http://schemas.microsoft.com/office/drawing/2014/chart" uri="{C3380CC4-5D6E-409C-BE32-E72D297353CC}">
              <c16:uniqueId val="{00000002-E4C0-444A-819E-4DAE1CF23546}"/>
            </c:ext>
          </c:extLst>
        </c:ser>
        <c:dLbls>
          <c:dLblPos val="outEnd"/>
          <c:showLegendKey val="0"/>
          <c:showVal val="1"/>
          <c:showCatName val="0"/>
          <c:showSerName val="0"/>
          <c:showPercent val="0"/>
          <c:showBubbleSize val="0"/>
        </c:dLbls>
        <c:gapWidth val="61"/>
        <c:axId val="507256112"/>
        <c:axId val="507255720"/>
        <c:extLst>
          <c:ext xmlns:c15="http://schemas.microsoft.com/office/drawing/2012/chart" uri="{02D57815-91ED-43cb-92C2-25804820EDAC}">
            <c15:filteredBarSeries>
              <c15:ser>
                <c:idx val="2"/>
                <c:order val="2"/>
                <c:tx>
                  <c:strRef>
                    <c:extLst>
                      <c:ext uri="{02D57815-91ED-43cb-92C2-25804820EDAC}">
                        <c15:formulaRef>
                          <c15:sqref>'Consolidated Income Statement'!$CT$24</c15:sqref>
                        </c15:formulaRef>
                      </c:ext>
                    </c:extLst>
                    <c:strCache>
                      <c:ptCount val="1"/>
                      <c:pt idx="0">
                        <c:v> ROE </c:v>
                      </c:pt>
                    </c:strCache>
                  </c:strRef>
                </c:tx>
                <c:spPr>
                  <a:solidFill>
                    <a:srgbClr val="F7C9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('Consolidated Income Statement'!$CV$21:$CZ$21,'Consolidated Income Statement'!$DB$21,'Consolidated Income Statement'!$DE$21,'Consolidated Income Statement'!$DJ$21,'Consolidated Income Statement'!$DO$21)</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c:ext uri="{02D57815-91ED-43cb-92C2-25804820EDAC}">
                        <c15:formulaRef>
                          <c15:sqref>'Consolidated Income Statement'!$CV$24:$CY$24</c15:sqref>
                        </c15:formulaRef>
                      </c:ext>
                    </c:extLst>
                    <c:numCache>
                      <c:formatCode>0.0%</c:formatCode>
                      <c:ptCount val="4"/>
                      <c:pt idx="0">
                        <c:v>1.6717491508518579E-2</c:v>
                      </c:pt>
                      <c:pt idx="1">
                        <c:v>5.9925163734584584E-2</c:v>
                      </c:pt>
                      <c:pt idx="2">
                        <c:v>4.9992725644263554E-2</c:v>
                      </c:pt>
                      <c:pt idx="3">
                        <c:v>0.12854775121507236</c:v>
                      </c:pt>
                    </c:numCache>
                  </c:numRef>
                </c:val>
                <c:extLst>
                  <c:ext xmlns:c16="http://schemas.microsoft.com/office/drawing/2014/chart" uri="{C3380CC4-5D6E-409C-BE32-E72D297353CC}">
                    <c16:uniqueId val="{00000006-E4C0-444A-819E-4DAE1CF23546}"/>
                  </c:ext>
                </c:extLst>
              </c15:ser>
            </c15:filteredBarSeries>
          </c:ext>
        </c:extLst>
      </c:barChart>
      <c:lineChart>
        <c:grouping val="standard"/>
        <c:varyColors val="0"/>
        <c:ser>
          <c:idx val="1"/>
          <c:order val="1"/>
          <c:tx>
            <c:strRef>
              <c:f>'Consolidated Income Statement'!$CT$23</c:f>
              <c:strCache>
                <c:ptCount val="1"/>
                <c:pt idx="0">
                  <c:v> EBITDA to Interest </c:v>
                </c:pt>
              </c:strCache>
            </c:strRef>
          </c:tx>
          <c:spPr>
            <a:ln w="28575" cap="rnd">
              <a:solidFill>
                <a:srgbClr val="DA3684"/>
              </a:solidFill>
              <a:round/>
            </a:ln>
            <a:effectLst/>
          </c:spPr>
          <c:marker>
            <c:symbol val="circle"/>
            <c:size val="5"/>
            <c:spPr>
              <a:solidFill>
                <a:srgbClr val="DA3684"/>
              </a:solidFill>
              <a:ln w="9525">
                <a:solidFill>
                  <a:srgbClr val="DA3684"/>
                </a:solidFill>
              </a:ln>
              <a:effectLst/>
            </c:spPr>
          </c:marker>
          <c:dLbls>
            <c:dLbl>
              <c:idx val="4"/>
              <c:layout>
                <c:manualLayout>
                  <c:x val="-4.1839445588149268E-2"/>
                  <c:y val="5.32286613347318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4C0-444A-819E-4DAE1CF23546}"/>
                </c:ext>
              </c:extLst>
            </c:dLbl>
            <c:dLbl>
              <c:idx val="435"/>
              <c:layout>
                <c:manualLayout>
                  <c:x val="-4.2057685069466291E-2"/>
                  <c:y val="-5.92080220329748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4C0-444A-819E-4DAE1CF2354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('Consolidated Income Statement'!$CV$21:$CZ$21,'Consolidated Income Statement'!$DB$21,'Consolidated Income Statement'!$DE$21,'Consolidated Income Statement'!$DJ$21,'Consolidated Income Statement'!$DO$21)</c:f>
              <c:numCache>
                <c:formatCode>General</c:formatCode>
                <c:ptCount val="8"/>
                <c:pt idx="0">
                  <c:v>2018</c:v>
                </c:pt>
                <c:pt idx="1">
                  <c:v>2019</c:v>
                </c:pt>
                <c:pt idx="2">
                  <c:v>2020</c:v>
                </c:pt>
                <c:pt idx="3">
                  <c:v>2021</c:v>
                </c:pt>
                <c:pt idx="4">
                  <c:v>2022</c:v>
                </c:pt>
                <c:pt idx="5">
                  <c:v>2023</c:v>
                </c:pt>
                <c:pt idx="6">
                  <c:v>2024</c:v>
                </c:pt>
                <c:pt idx="7">
                  <c:v>2025</c:v>
                </c:pt>
              </c:numCache>
            </c:numRef>
          </c:cat>
          <c:val>
            <c:numRef>
              <c:f>('Consolidated Income Statement'!$CV$23:$CZ$23,'Consolidated Income Statement'!$DB$23,'Consolidated Income Statement'!$DE$23,'Consolidated Income Statement'!$DJ$23,'Consolidated Income Statement'!$DO$23)</c:f>
              <c:numCache>
                <c:formatCode>_(* #,##0.0_);_(* \(#,##0.0\);_(* "-"??_);_(@_)</c:formatCode>
                <c:ptCount val="8"/>
                <c:pt idx="0">
                  <c:v>1.7158107787873962</c:v>
                </c:pt>
                <c:pt idx="1">
                  <c:v>2.3372274768319481</c:v>
                </c:pt>
                <c:pt idx="2">
                  <c:v>2.1439143457289558</c:v>
                </c:pt>
                <c:pt idx="3">
                  <c:v>5.4826324049994843</c:v>
                </c:pt>
                <c:pt idx="4">
                  <c:v>3.5277816522536165</c:v>
                </c:pt>
                <c:pt idx="5" formatCode="_-* #,##0.0_-;\-* #,##0.0_-;_-* &quot;-&quot;??_-;_-@">
                  <c:v>4.215368363488416</c:v>
                </c:pt>
                <c:pt idx="6" formatCode="0.0">
                  <c:v>4.8253348637777949</c:v>
                </c:pt>
                <c:pt idx="7" formatCode="0.0">
                  <c:v>4.8369388845586325</c:v>
                </c:pt>
              </c:numCache>
              <c:extLst/>
            </c:numRef>
          </c:val>
          <c:smooth val="0"/>
          <c:extLst>
            <c:ext xmlns:c16="http://schemas.microsoft.com/office/drawing/2014/chart" uri="{C3380CC4-5D6E-409C-BE32-E72D297353CC}">
              <c16:uniqueId val="{00000005-E4C0-444A-819E-4DAE1CF23546}"/>
            </c:ext>
          </c:extLst>
        </c:ser>
        <c:dLbls>
          <c:showLegendKey val="0"/>
          <c:showVal val="1"/>
          <c:showCatName val="0"/>
          <c:showSerName val="0"/>
          <c:showPercent val="0"/>
          <c:showBubbleSize val="0"/>
        </c:dLbls>
        <c:marker val="1"/>
        <c:smooth val="0"/>
        <c:axId val="507256112"/>
        <c:axId val="507255720"/>
      </c:lineChart>
      <c:catAx>
        <c:axId val="5072561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7255720"/>
        <c:crosses val="autoZero"/>
        <c:auto val="1"/>
        <c:lblAlgn val="ctr"/>
        <c:lblOffset val="100"/>
        <c:noMultiLvlLbl val="0"/>
      </c:catAx>
      <c:valAx>
        <c:axId val="507255720"/>
        <c:scaling>
          <c:orientation val="minMax"/>
        </c:scaling>
        <c:delete val="1"/>
        <c:axPos val="l"/>
        <c:numFmt formatCode="_(* #,##0.0_);_(* \(#,##0.0\);_(* &quot;-&quot;??_);_(@_)" sourceLinked="1"/>
        <c:majorTickMark val="out"/>
        <c:minorTickMark val="none"/>
        <c:tickLblPos val="nextTo"/>
        <c:crossAx val="507256112"/>
        <c:crosses val="autoZero"/>
        <c:crossBetween val="between"/>
      </c:valAx>
      <c:spPr>
        <a:noFill/>
        <a:ln>
          <a:noFill/>
        </a:ln>
        <a:effectLst/>
      </c:spPr>
    </c:plotArea>
    <c:legend>
      <c:legendPos val="b"/>
      <c:layout>
        <c:manualLayout>
          <c:xMode val="edge"/>
          <c:yMode val="edge"/>
          <c:x val="1.540042812647362E-2"/>
          <c:y val="0.83738261883931175"/>
          <c:w val="0.96919914374705285"/>
          <c:h val="0.1348396033829104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'Consolidated Income Statement'!$CP$29</c:f>
              <c:strCache>
                <c:ptCount val="1"/>
                <c:pt idx="0">
                  <c:v> Dividend Yield </c:v>
                </c:pt>
              </c:strCache>
            </c:strRef>
          </c:tx>
          <c:spPr>
            <a:solidFill>
              <a:srgbClr val="00CC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('Consolidated Income Statement'!$CQ$21:$CV$21,'Consolidated Income Statement'!$CX$21:$DA$21,'Consolidated Income Statement'!$DF$21,'Consolidated Income Statement'!$DH$21)</c:f>
              <c:strCache>
                <c:ptCount val="9"/>
                <c:pt idx="0">
                  <c:v>2017</c:v>
                </c:pt>
                <c:pt idx="1">
                  <c:v>2018</c:v>
                </c:pt>
                <c:pt idx="2">
                  <c:v>2019</c:v>
                </c:pt>
                <c:pt idx="3">
                  <c:v>2020</c:v>
                </c:pt>
                <c:pt idx="4">
                  <c:v>2021</c:v>
                </c:pt>
                <c:pt idx="5">
                  <c:v>2022</c:v>
                </c:pt>
                <c:pt idx="6">
                  <c:v>2023</c:v>
                </c:pt>
                <c:pt idx="7">
                  <c:v>2024</c:v>
                </c:pt>
                <c:pt idx="8">
                  <c:v>1H2025</c:v>
                </c:pt>
              </c:strCache>
              <c:extLst/>
            </c:strRef>
          </c:cat>
          <c:val>
            <c:numRef>
              <c:f>('Consolidated Income Statement'!$CQ$29:$CV$29,'Consolidated Income Statement'!$CX$29:$DA$29,'Consolidated Income Statement'!$DF$29,'Consolidated Income Statement'!$DH$29)</c:f>
              <c:numCache>
                <c:formatCode>General</c:formatCode>
                <c:ptCount val="9"/>
                <c:pt idx="0" formatCode="0.0%">
                  <c:v>6.4999999999999997E-3</c:v>
                </c:pt>
                <c:pt idx="4" formatCode="0.0%">
                  <c:v>1.9400000000000001E-2</c:v>
                </c:pt>
                <c:pt idx="5" formatCode="0.0%">
                  <c:v>3.2599999999999997E-2</c:v>
                </c:pt>
                <c:pt idx="6" formatCode="0.0%">
                  <c:v>2.3E-2</c:v>
                </c:pt>
                <c:pt idx="7" formatCode="0.00%">
                  <c:v>5.2999999999999999E-2</c:v>
                </c:pt>
                <c:pt idx="8" formatCode="0.00%">
                  <c:v>5.9700000000000003E-2</c:v>
                </c:pt>
              </c:numCache>
              <c:extLst/>
            </c:numRef>
          </c:val>
          <c:extLst>
            <c:ext xmlns:c16="http://schemas.microsoft.com/office/drawing/2014/chart" uri="{C3380CC4-5D6E-409C-BE32-E72D297353CC}">
              <c16:uniqueId val="{00000000-BD15-4C50-AEC6-BD96E16E18E1}"/>
            </c:ext>
          </c:extLst>
        </c:ser>
        <c:dLbls>
          <c:dLblPos val="outEnd"/>
          <c:showLegendKey val="0"/>
          <c:showVal val="1"/>
          <c:showCatName val="0"/>
          <c:showSerName val="0"/>
          <c:showPercent val="0"/>
          <c:showBubbleSize val="0"/>
        </c:dLbls>
        <c:gapWidth val="100"/>
        <c:overlap val="-27"/>
        <c:axId val="666289455"/>
        <c:axId val="666291535"/>
      </c:barChart>
      <c:catAx>
        <c:axId val="666289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6291535"/>
        <c:crosses val="autoZero"/>
        <c:auto val="1"/>
        <c:lblAlgn val="ctr"/>
        <c:lblOffset val="100"/>
        <c:noMultiLvlLbl val="0"/>
      </c:catAx>
      <c:valAx>
        <c:axId val="666291535"/>
        <c:scaling>
          <c:orientation val="minMax"/>
        </c:scaling>
        <c:delete val="1"/>
        <c:axPos val="l"/>
        <c:numFmt formatCode="0.0%" sourceLinked="1"/>
        <c:majorTickMark val="none"/>
        <c:minorTickMark val="none"/>
        <c:tickLblPos val="nextTo"/>
        <c:crossAx val="666289455"/>
        <c:crosses val="autoZero"/>
        <c:crossBetween val="between"/>
      </c:valAx>
    </c:plotArea>
    <c:plotVisOnly val="1"/>
    <c:dispBlanksAs val="gap"/>
    <c:showDLblsOverMax val="0"/>
    <c:extLst/>
  </c:chart>
  <c:txPr>
    <a:bodyPr/>
    <a:lstStyle/>
    <a:p>
      <a:pPr>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1971376297880104E-2"/>
          <c:y val="0.12442956108717769"/>
          <c:w val="0.85587943349157791"/>
          <c:h val="0.66250286793075042"/>
        </c:manualLayout>
      </c:layout>
      <c:lineChart>
        <c:grouping val="standard"/>
        <c:varyColors val="0"/>
        <c:ser>
          <c:idx val="0"/>
          <c:order val="0"/>
          <c:tx>
            <c:strRef>
              <c:f>'Consolidated Income Statement'!$CT$24</c:f>
              <c:strCache>
                <c:ptCount val="1"/>
                <c:pt idx="0">
                  <c:v> ROE </c:v>
                </c:pt>
              </c:strCache>
            </c:strRef>
          </c:tx>
          <c:spPr>
            <a:ln w="28575" cap="rnd">
              <a:solidFill>
                <a:srgbClr val="068ED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('Consolidated Income Statement'!$CV$21:$CZ$21,'Consolidated Income Statement'!$DC$21,'Consolidated Income Statement'!$DE$21,'Consolidated Income Statement'!$DJ$21,'Consolidated Income Statement'!$DO$21)</c:f>
              <c:numCache>
                <c:formatCode>General</c:formatCode>
                <c:ptCount val="8"/>
                <c:pt idx="0">
                  <c:v>2018</c:v>
                </c:pt>
                <c:pt idx="1">
                  <c:v>2019</c:v>
                </c:pt>
                <c:pt idx="2">
                  <c:v>2020</c:v>
                </c:pt>
                <c:pt idx="3">
                  <c:v>2021</c:v>
                </c:pt>
                <c:pt idx="4">
                  <c:v>2022</c:v>
                </c:pt>
                <c:pt idx="5">
                  <c:v>2023</c:v>
                </c:pt>
                <c:pt idx="6">
                  <c:v>2024</c:v>
                </c:pt>
                <c:pt idx="7">
                  <c:v>2025</c:v>
                </c:pt>
              </c:numCache>
            </c:numRef>
          </c:cat>
          <c:val>
            <c:numRef>
              <c:f>('Consolidated Income Statement'!$CV$24:$CZ$24,'Consolidated Income Statement'!$DC$24,'Consolidated Income Statement'!$DE$24,'Consolidated Income Statement'!$DJ$24,'Consolidated Income Statement'!$DO$24)</c:f>
              <c:numCache>
                <c:formatCode>0.0%</c:formatCode>
                <c:ptCount val="8"/>
                <c:pt idx="0">
                  <c:v>1.6717491508518579E-2</c:v>
                </c:pt>
                <c:pt idx="1">
                  <c:v>5.9925163734584584E-2</c:v>
                </c:pt>
                <c:pt idx="2">
                  <c:v>4.9992725644263554E-2</c:v>
                </c:pt>
                <c:pt idx="3">
                  <c:v>0.12854775121507236</c:v>
                </c:pt>
                <c:pt idx="4">
                  <c:v>7.3795733417621023E-2</c:v>
                </c:pt>
                <c:pt idx="5">
                  <c:v>0.10784352521162339</c:v>
                </c:pt>
                <c:pt idx="6">
                  <c:v>0.10508926470247114</c:v>
                </c:pt>
                <c:pt idx="7">
                  <c:v>9.4162206199184667E-2</c:v>
                </c:pt>
              </c:numCache>
              <c:extLst/>
            </c:numRef>
          </c:val>
          <c:smooth val="0"/>
          <c:extLst>
            <c:ext xmlns:c16="http://schemas.microsoft.com/office/drawing/2014/chart" uri="{C3380CC4-5D6E-409C-BE32-E72D297353CC}">
              <c16:uniqueId val="{00000000-1936-4999-8755-E6236301A8CC}"/>
            </c:ext>
          </c:extLst>
        </c:ser>
        <c:ser>
          <c:idx val="1"/>
          <c:order val="1"/>
          <c:tx>
            <c:strRef>
              <c:f>'Consolidated Income Statement'!$CT$25</c:f>
              <c:strCache>
                <c:ptCount val="1"/>
                <c:pt idx="0">
                  <c:v> ROA </c:v>
                </c:pt>
              </c:strCache>
            </c:strRef>
          </c:tx>
          <c:spPr>
            <a:ln w="28575" cap="rnd">
              <a:solidFill>
                <a:srgbClr val="C73E9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('Consolidated Income Statement'!$CV$21:$CZ$21,'Consolidated Income Statement'!$DC$21,'Consolidated Income Statement'!$DE$21,'Consolidated Income Statement'!$DJ$21,'Consolidated Income Statement'!$DO$21)</c:f>
              <c:numCache>
                <c:formatCode>General</c:formatCode>
                <c:ptCount val="8"/>
                <c:pt idx="0">
                  <c:v>2018</c:v>
                </c:pt>
                <c:pt idx="1">
                  <c:v>2019</c:v>
                </c:pt>
                <c:pt idx="2">
                  <c:v>2020</c:v>
                </c:pt>
                <c:pt idx="3">
                  <c:v>2021</c:v>
                </c:pt>
                <c:pt idx="4">
                  <c:v>2022</c:v>
                </c:pt>
                <c:pt idx="5">
                  <c:v>2023</c:v>
                </c:pt>
                <c:pt idx="6">
                  <c:v>2024</c:v>
                </c:pt>
                <c:pt idx="7">
                  <c:v>2025</c:v>
                </c:pt>
              </c:numCache>
            </c:numRef>
          </c:cat>
          <c:val>
            <c:numRef>
              <c:f>('Consolidated Income Statement'!$CV$25:$CZ$25,'Consolidated Income Statement'!$DC$25,'Consolidated Income Statement'!$DE$25,'Consolidated Income Statement'!$DJ$25,'Consolidated Income Statement'!$DO$25)</c:f>
              <c:numCache>
                <c:formatCode>0.0%</c:formatCode>
                <c:ptCount val="8"/>
                <c:pt idx="0">
                  <c:v>7.5052858517485463E-3</c:v>
                </c:pt>
                <c:pt idx="1">
                  <c:v>2.8903562335184443E-2</c:v>
                </c:pt>
                <c:pt idx="2">
                  <c:v>2.8102513676285114E-2</c:v>
                </c:pt>
                <c:pt idx="3">
                  <c:v>6.8594746018286898E-2</c:v>
                </c:pt>
                <c:pt idx="4">
                  <c:v>4.1297846280231337E-2</c:v>
                </c:pt>
                <c:pt idx="5">
                  <c:v>6.2478293646355335E-2</c:v>
                </c:pt>
                <c:pt idx="6">
                  <c:v>6.3896831178236871E-2</c:v>
                </c:pt>
                <c:pt idx="7">
                  <c:v>6.0731415345193537E-2</c:v>
                </c:pt>
              </c:numCache>
              <c:extLst/>
            </c:numRef>
          </c:val>
          <c:smooth val="0"/>
          <c:extLst>
            <c:ext xmlns:c16="http://schemas.microsoft.com/office/drawing/2014/chart" uri="{C3380CC4-5D6E-409C-BE32-E72D297353CC}">
              <c16:uniqueId val="{00000001-1936-4999-8755-E6236301A8CC}"/>
            </c:ext>
          </c:extLst>
        </c:ser>
        <c:dLbls>
          <c:showLegendKey val="0"/>
          <c:showVal val="1"/>
          <c:showCatName val="0"/>
          <c:showSerName val="0"/>
          <c:showPercent val="0"/>
          <c:showBubbleSize val="0"/>
        </c:dLbls>
        <c:smooth val="0"/>
        <c:axId val="879422111"/>
        <c:axId val="879411711"/>
      </c:lineChart>
      <c:catAx>
        <c:axId val="879422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9411711"/>
        <c:crosses val="autoZero"/>
        <c:auto val="1"/>
        <c:lblAlgn val="ctr"/>
        <c:lblOffset val="100"/>
        <c:noMultiLvlLbl val="0"/>
      </c:catAx>
      <c:valAx>
        <c:axId val="879411711"/>
        <c:scaling>
          <c:orientation val="minMax"/>
        </c:scaling>
        <c:delete val="1"/>
        <c:axPos val="l"/>
        <c:numFmt formatCode="0.0%" sourceLinked="1"/>
        <c:majorTickMark val="none"/>
        <c:minorTickMark val="none"/>
        <c:tickLblPos val="nextTo"/>
        <c:crossAx val="8794221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1"/>
          <c:order val="0"/>
          <c:tx>
            <c:strRef>
              <c:f>'Product Mix'!$AU$78</c:f>
              <c:strCache>
                <c:ptCount val="1"/>
                <c:pt idx="0">
                  <c:v>FY2024</c:v>
                </c:pt>
              </c:strCache>
            </c:strRef>
          </c:tx>
          <c:spPr>
            <a:solidFill>
              <a:schemeClr val="accent4">
                <a:lumMod val="40000"/>
                <a:lumOff val="60000"/>
              </a:schemeClr>
            </a:solidFill>
            <a:ln>
              <a:noFill/>
            </a:ln>
            <a:effectLst/>
          </c:spPr>
          <c:invertIfNegative val="0"/>
          <c:dPt>
            <c:idx val="0"/>
            <c:invertIfNegative val="0"/>
            <c:bubble3D val="0"/>
            <c:extLst>
              <c:ext xmlns:c16="http://schemas.microsoft.com/office/drawing/2014/chart" uri="{C3380CC4-5D6E-409C-BE32-E72D297353CC}">
                <c16:uniqueId val="{00000000-5D3A-42F7-983A-2B4B44D306D2}"/>
              </c:ext>
            </c:extLst>
          </c:dPt>
          <c:dPt>
            <c:idx val="1"/>
            <c:invertIfNegative val="0"/>
            <c:bubble3D val="0"/>
            <c:extLst>
              <c:ext xmlns:c16="http://schemas.microsoft.com/office/drawing/2014/chart" uri="{C3380CC4-5D6E-409C-BE32-E72D297353CC}">
                <c16:uniqueId val="{00000001-5D3A-42F7-983A-2B4B44D306D2}"/>
              </c:ext>
            </c:extLst>
          </c:dPt>
          <c:dPt>
            <c:idx val="2"/>
            <c:invertIfNegative val="0"/>
            <c:bubble3D val="0"/>
            <c:extLst>
              <c:ext xmlns:c16="http://schemas.microsoft.com/office/drawing/2014/chart" uri="{C3380CC4-5D6E-409C-BE32-E72D297353CC}">
                <c16:uniqueId val="{00000002-5D3A-42F7-983A-2B4B44D306D2}"/>
              </c:ext>
            </c:extLst>
          </c:dPt>
          <c:dPt>
            <c:idx val="3"/>
            <c:invertIfNegative val="0"/>
            <c:bubble3D val="0"/>
            <c:extLst>
              <c:ext xmlns:c16="http://schemas.microsoft.com/office/drawing/2014/chart" uri="{C3380CC4-5D6E-409C-BE32-E72D297353CC}">
                <c16:uniqueId val="{00000003-5D3A-42F7-983A-2B4B44D306D2}"/>
              </c:ext>
            </c:extLst>
          </c:dPt>
          <c:dPt>
            <c:idx val="4"/>
            <c:invertIfNegative val="0"/>
            <c:bubble3D val="0"/>
            <c:extLst>
              <c:ext xmlns:c16="http://schemas.microsoft.com/office/drawing/2014/chart" uri="{C3380CC4-5D6E-409C-BE32-E72D297353CC}">
                <c16:uniqueId val="{00000004-5D3A-42F7-983A-2B4B44D306D2}"/>
              </c:ext>
            </c:extLst>
          </c:dPt>
          <c:dPt>
            <c:idx val="5"/>
            <c:invertIfNegative val="0"/>
            <c:bubble3D val="0"/>
            <c:extLst>
              <c:ext xmlns:c16="http://schemas.microsoft.com/office/drawing/2014/chart" uri="{C3380CC4-5D6E-409C-BE32-E72D297353CC}">
                <c16:uniqueId val="{00000005-5D3A-42F7-983A-2B4B44D306D2}"/>
              </c:ext>
            </c:extLst>
          </c:dPt>
          <c:dPt>
            <c:idx val="6"/>
            <c:invertIfNegative val="0"/>
            <c:bubble3D val="0"/>
            <c:extLst>
              <c:ext xmlns:c16="http://schemas.microsoft.com/office/drawing/2014/chart" uri="{C3380CC4-5D6E-409C-BE32-E72D297353CC}">
                <c16:uniqueId val="{00000006-5D3A-42F7-983A-2B4B44D306D2}"/>
              </c:ext>
            </c:extLst>
          </c:dPt>
          <c:dPt>
            <c:idx val="7"/>
            <c:invertIfNegative val="0"/>
            <c:bubble3D val="0"/>
            <c:extLst>
              <c:ext xmlns:c16="http://schemas.microsoft.com/office/drawing/2014/chart" uri="{C3380CC4-5D6E-409C-BE32-E72D297353CC}">
                <c16:uniqueId val="{00000007-5D3A-42F7-983A-2B4B44D306D2}"/>
              </c:ext>
            </c:extLst>
          </c:dPt>
          <c:dPt>
            <c:idx val="8"/>
            <c:invertIfNegative val="0"/>
            <c:bubble3D val="0"/>
            <c:extLst>
              <c:ext xmlns:c16="http://schemas.microsoft.com/office/drawing/2014/chart" uri="{C3380CC4-5D6E-409C-BE32-E72D297353CC}">
                <c16:uniqueId val="{00000008-5D3A-42F7-983A-2B4B44D306D2}"/>
              </c:ext>
            </c:extLst>
          </c:dPt>
          <c:dPt>
            <c:idx val="9"/>
            <c:invertIfNegative val="0"/>
            <c:bubble3D val="0"/>
            <c:extLst>
              <c:ext xmlns:c16="http://schemas.microsoft.com/office/drawing/2014/chart" uri="{C3380CC4-5D6E-409C-BE32-E72D297353CC}">
                <c16:uniqueId val="{00000009-5D3A-42F7-983A-2B4B44D306D2}"/>
              </c:ext>
            </c:extLst>
          </c:dPt>
          <c:dPt>
            <c:idx val="10"/>
            <c:invertIfNegative val="0"/>
            <c:bubble3D val="0"/>
            <c:extLst>
              <c:ext xmlns:c16="http://schemas.microsoft.com/office/drawing/2014/chart" uri="{C3380CC4-5D6E-409C-BE32-E72D297353CC}">
                <c16:uniqueId val="{0000000A-5D3A-42F7-983A-2B4B44D306D2}"/>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'Product Mix'!$AT$79:$AT$89</c:f>
              <c:strCache>
                <c:ptCount val="11"/>
                <c:pt idx="0">
                  <c:v> Service &amp; Others </c:v>
                </c:pt>
                <c:pt idx="1">
                  <c:v> Spiral Pipes (API) </c:v>
                </c:pt>
                <c:pt idx="2">
                  <c:v> Black Pipes (API) </c:v>
                </c:pt>
                <c:pt idx="3">
                  <c:v> Poles </c:v>
                </c:pt>
                <c:pt idx="4">
                  <c:v> Stainless Pipes </c:v>
                </c:pt>
                <c:pt idx="5">
                  <c:v> Strips and Plates </c:v>
                </c:pt>
                <c:pt idx="6">
                  <c:v> Furniture Pipes </c:v>
                </c:pt>
                <c:pt idx="7">
                  <c:v> Water Pipes </c:v>
                </c:pt>
                <c:pt idx="8">
                  <c:v> Spiral Pipes (non API) </c:v>
                </c:pt>
                <c:pt idx="9">
                  <c:v> Mechanical Pipes </c:v>
                </c:pt>
                <c:pt idx="10">
                  <c:v> Black Pipes (non API) </c:v>
                </c:pt>
              </c:strCache>
            </c:strRef>
          </c:cat>
          <c:val>
            <c:numRef>
              <c:f>'Product Mix'!$AU$79:$AU$89</c:f>
              <c:numCache>
                <c:formatCode>0.00%</c:formatCode>
                <c:ptCount val="11"/>
                <c:pt idx="0">
                  <c:v>6.1637943645355365E-3</c:v>
                </c:pt>
                <c:pt idx="1">
                  <c:v>1.5993567987169971E-2</c:v>
                </c:pt>
                <c:pt idx="2">
                  <c:v>3.0192148047439853E-2</c:v>
                </c:pt>
                <c:pt idx="3">
                  <c:v>3.689532141022437E-2</c:v>
                </c:pt>
                <c:pt idx="4">
                  <c:v>4.9310354916284292E-2</c:v>
                </c:pt>
                <c:pt idx="5">
                  <c:v>9.6483461414052327E-2</c:v>
                </c:pt>
                <c:pt idx="6">
                  <c:v>0.11754719198476271</c:v>
                </c:pt>
                <c:pt idx="7">
                  <c:v>0.1420083564517165</c:v>
                </c:pt>
                <c:pt idx="8">
                  <c:v>0.15123598697448754</c:v>
                </c:pt>
                <c:pt idx="9">
                  <c:v>0.16073804699364039</c:v>
                </c:pt>
                <c:pt idx="10">
                  <c:v>0.19343176945568649</c:v>
                </c:pt>
              </c:numCache>
            </c:numRef>
          </c:val>
          <c:extLst>
            <c:ext xmlns:c16="http://schemas.microsoft.com/office/drawing/2014/chart" uri="{C3380CC4-5D6E-409C-BE32-E72D297353CC}">
              <c16:uniqueId val="{0000000B-5D3A-42F7-983A-2B4B44D306D2}"/>
            </c:ext>
          </c:extLst>
        </c:ser>
        <c:ser>
          <c:idx val="0"/>
          <c:order val="1"/>
          <c:tx>
            <c:strRef>
              <c:f>'Product Mix'!$AV$78</c:f>
              <c:strCache>
                <c:ptCount val="1"/>
                <c:pt idx="0">
                  <c:v>FY2025</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5">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'Product Mix'!$AT$79:$AT$89</c:f>
              <c:strCache>
                <c:ptCount val="11"/>
                <c:pt idx="0">
                  <c:v> Service &amp; Others </c:v>
                </c:pt>
                <c:pt idx="1">
                  <c:v> Spiral Pipes (API) </c:v>
                </c:pt>
                <c:pt idx="2">
                  <c:v> Black Pipes (API) </c:v>
                </c:pt>
                <c:pt idx="3">
                  <c:v> Poles </c:v>
                </c:pt>
                <c:pt idx="4">
                  <c:v> Stainless Pipes </c:v>
                </c:pt>
                <c:pt idx="5">
                  <c:v> Strips and Plates </c:v>
                </c:pt>
                <c:pt idx="6">
                  <c:v> Furniture Pipes </c:v>
                </c:pt>
                <c:pt idx="7">
                  <c:v> Water Pipes </c:v>
                </c:pt>
                <c:pt idx="8">
                  <c:v> Spiral Pipes (non API) </c:v>
                </c:pt>
                <c:pt idx="9">
                  <c:v> Mechanical Pipes </c:v>
                </c:pt>
                <c:pt idx="10">
                  <c:v> Black Pipes (non API) </c:v>
                </c:pt>
              </c:strCache>
            </c:strRef>
          </c:cat>
          <c:val>
            <c:numRef>
              <c:f>'Product Mix'!$AV$79:$AV$89</c:f>
              <c:numCache>
                <c:formatCode>0.00%</c:formatCode>
                <c:ptCount val="11"/>
                <c:pt idx="0">
                  <c:v>1.1896344061282359E-2</c:v>
                </c:pt>
                <c:pt idx="1">
                  <c:v>1.820426511832798E-2</c:v>
                </c:pt>
                <c:pt idx="2">
                  <c:v>2.928036762251874E-2</c:v>
                </c:pt>
                <c:pt idx="3">
                  <c:v>2.8105543372575655E-2</c:v>
                </c:pt>
                <c:pt idx="4">
                  <c:v>4.7453462528410532E-2</c:v>
                </c:pt>
                <c:pt idx="5">
                  <c:v>0.1104360626614264</c:v>
                </c:pt>
                <c:pt idx="6">
                  <c:v>0.10929568063516971</c:v>
                </c:pt>
                <c:pt idx="7">
                  <c:v>0.14490222369328787</c:v>
                </c:pt>
                <c:pt idx="8">
                  <c:v>0.16143982960743097</c:v>
                </c:pt>
                <c:pt idx="9">
                  <c:v>0.1593295545621653</c:v>
                </c:pt>
                <c:pt idx="10">
                  <c:v>0.1796566661374045</c:v>
                </c:pt>
              </c:numCache>
            </c:numRef>
          </c:val>
          <c:extLst>
            <c:ext xmlns:c16="http://schemas.microsoft.com/office/drawing/2014/chart" uri="{C3380CC4-5D6E-409C-BE32-E72D297353CC}">
              <c16:uniqueId val="{0000000C-5D3A-42F7-983A-2B4B44D306D2}"/>
            </c:ext>
          </c:extLst>
        </c:ser>
        <c:dLbls>
          <c:dLblPos val="outEnd"/>
          <c:showLegendKey val="0"/>
          <c:showVal val="1"/>
          <c:showCatName val="0"/>
          <c:showSerName val="0"/>
          <c:showPercent val="0"/>
          <c:showBubbleSize val="0"/>
        </c:dLbls>
        <c:gapWidth val="100"/>
        <c:axId val="720146575"/>
        <c:axId val="720168207"/>
      </c:barChart>
      <c:valAx>
        <c:axId val="720168207"/>
        <c:scaling>
          <c:orientation val="minMax"/>
        </c:scaling>
        <c:delete val="1"/>
        <c:axPos val="b"/>
        <c:numFmt formatCode="0.00%" sourceLinked="1"/>
        <c:majorTickMark val="out"/>
        <c:minorTickMark val="none"/>
        <c:tickLblPos val="nextTo"/>
        <c:crossAx val="720146575"/>
        <c:crosses val="autoZero"/>
        <c:crossBetween val="between"/>
      </c:valAx>
      <c:catAx>
        <c:axId val="720146575"/>
        <c:scaling>
          <c:orientation val="minMax"/>
        </c:scaling>
        <c:delete val="0"/>
        <c:axPos val="l"/>
        <c:numFmt formatCode="General" sourceLinked="1"/>
        <c:majorTickMark val="out"/>
        <c:minorTickMark val="none"/>
        <c:tickLblPos val="nextTo"/>
        <c:spPr>
          <a:noFill/>
          <a:ln w="6350"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20168207"/>
        <c:crosses val="autoZero"/>
        <c:auto val="1"/>
        <c:lblAlgn val="ctr"/>
        <c:lblOffset val="100"/>
        <c:noMultiLvlLbl val="0"/>
      </c:catAx>
    </c:plotArea>
    <c:legend>
      <c:legendPos val="r"/>
      <c:overlay val="0"/>
    </c:legend>
    <c:plotVisOnly val="1"/>
    <c:dispBlanksAs val="zero"/>
    <c:showDLblsOverMax val="1"/>
  </c:chart>
  <c:spPr>
    <a:noFill/>
    <a:ln w="6350" cap="flat" cmpd="sng" algn="ctr">
      <a:noFill/>
      <a:prstDash val="solid"/>
      <a:round/>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SPINDO Financial Growth Projection (2025-2030)</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'SPINDO Projection'!$B$1</c:f>
              <c:strCache>
                <c:ptCount val="1"/>
                <c:pt idx="0">
                  <c:v>Net Sales (T IDR)</c:v>
                </c:pt>
              </c:strCache>
            </c:strRef>
          </c:tx>
          <c:spPr>
            <a:ln w="28575" cap="rnd">
              <a:solidFill>
                <a:srgbClr val="0070C0"/>
              </a:solidFill>
              <a:round/>
            </a:ln>
            <a:effectLst/>
          </c:spPr>
          <c:marker>
            <c:symbol val="circle"/>
            <c:size val="6"/>
            <c:spPr>
              <a:solidFill>
                <a:srgbClr val="0070C0"/>
              </a:solidFill>
              <a:ln w="9525">
                <a:solidFill>
                  <a:srgbClr val="0070C0"/>
                </a:solidFill>
              </a:ln>
              <a:effectLst/>
            </c:spPr>
          </c:marker>
          <c:cat>
            <c:numRef>
              <c:f>'SPINDO Projection'!$A$2:$A$7</c:f>
              <c:numCache>
                <c:formatCode>General</c:formatCode>
                <c:ptCount val="6"/>
                <c:pt idx="0">
                  <c:v>2025</c:v>
                </c:pt>
                <c:pt idx="1">
                  <c:v>2026</c:v>
                </c:pt>
                <c:pt idx="2">
                  <c:v>2027</c:v>
                </c:pt>
                <c:pt idx="3">
                  <c:v>2028</c:v>
                </c:pt>
                <c:pt idx="4">
                  <c:v>2029</c:v>
                </c:pt>
                <c:pt idx="5">
                  <c:v>2030</c:v>
                </c:pt>
              </c:numCache>
            </c:numRef>
          </c:cat>
          <c:val>
            <c:numRef>
              <c:f>'SPINDO Projection'!$B$2:$B$7</c:f>
              <c:numCache>
                <c:formatCode>General</c:formatCode>
                <c:ptCount val="6"/>
                <c:pt idx="0">
                  <c:v>5.93</c:v>
                </c:pt>
                <c:pt idx="1">
                  <c:v>6.62</c:v>
                </c:pt>
                <c:pt idx="2">
                  <c:v>7.86</c:v>
                </c:pt>
                <c:pt idx="3">
                  <c:v>8.7100000000000009</c:v>
                </c:pt>
                <c:pt idx="4">
                  <c:v>9.66</c:v>
                </c:pt>
                <c:pt idx="5">
                  <c:v>10.72</c:v>
                </c:pt>
              </c:numCache>
            </c:numRef>
          </c:val>
          <c:smooth val="0"/>
          <c:extLst>
            <c:ext xmlns:c16="http://schemas.microsoft.com/office/drawing/2014/chart" uri="{C3380CC4-5D6E-409C-BE32-E72D297353CC}">
              <c16:uniqueId val="{00000000-E482-4772-B10F-4FF467CE7D67}"/>
            </c:ext>
          </c:extLst>
        </c:ser>
        <c:dLbls>
          <c:showLegendKey val="0"/>
          <c:showVal val="0"/>
          <c:showCatName val="0"/>
          <c:showSerName val="0"/>
          <c:showPercent val="0"/>
          <c:showBubbleSize val="0"/>
        </c:dLbls>
        <c:marker val="1"/>
        <c:smooth val="0"/>
        <c:axId val="840907983"/>
        <c:axId val="840908815"/>
      </c:lineChart>
      <c:lineChart>
        <c:grouping val="standard"/>
        <c:varyColors val="0"/>
        <c:ser>
          <c:idx val="2"/>
          <c:order val="1"/>
          <c:tx>
            <c:strRef>
              <c:f>'SPINDO Projection'!$C$1</c:f>
              <c:strCache>
                <c:ptCount val="1"/>
                <c:pt idx="0">
                  <c:v>Gross Profit (T IDR)</c:v>
                </c:pt>
              </c:strCache>
            </c:strRef>
          </c:tx>
          <c:spPr>
            <a:ln w="28575" cap="rnd">
              <a:solidFill>
                <a:srgbClr val="00B050"/>
              </a:solidFill>
              <a:prstDash val="sysDash"/>
              <a:round/>
            </a:ln>
            <a:effectLst/>
          </c:spPr>
          <c:marker>
            <c:symbol val="square"/>
            <c:size val="6"/>
            <c:spPr>
              <a:solidFill>
                <a:srgbClr val="00B050"/>
              </a:solidFill>
              <a:ln w="9525">
                <a:solidFill>
                  <a:srgbClr val="00B050"/>
                </a:solidFill>
              </a:ln>
              <a:effectLst/>
            </c:spPr>
          </c:marker>
          <c:cat>
            <c:numRef>
              <c:f>'SPINDO Projection'!$A$2:$A$7</c:f>
              <c:numCache>
                <c:formatCode>General</c:formatCode>
                <c:ptCount val="6"/>
                <c:pt idx="0">
                  <c:v>2025</c:v>
                </c:pt>
                <c:pt idx="1">
                  <c:v>2026</c:v>
                </c:pt>
                <c:pt idx="2">
                  <c:v>2027</c:v>
                </c:pt>
                <c:pt idx="3">
                  <c:v>2028</c:v>
                </c:pt>
                <c:pt idx="4">
                  <c:v>2029</c:v>
                </c:pt>
                <c:pt idx="5">
                  <c:v>2030</c:v>
                </c:pt>
              </c:numCache>
            </c:numRef>
          </c:cat>
          <c:val>
            <c:numRef>
              <c:f>'SPINDO Projection'!$C$2:$C$7</c:f>
              <c:numCache>
                <c:formatCode>General</c:formatCode>
                <c:ptCount val="6"/>
                <c:pt idx="0">
                  <c:v>1.1299999999999999</c:v>
                </c:pt>
                <c:pt idx="1">
                  <c:v>1.26</c:v>
                </c:pt>
                <c:pt idx="2">
                  <c:v>1.58</c:v>
                </c:pt>
                <c:pt idx="3">
                  <c:v>1.77</c:v>
                </c:pt>
                <c:pt idx="4">
                  <c:v>1.99</c:v>
                </c:pt>
                <c:pt idx="5">
                  <c:v>2.27</c:v>
                </c:pt>
              </c:numCache>
            </c:numRef>
          </c:val>
          <c:smooth val="0"/>
          <c:extLst>
            <c:ext xmlns:c16="http://schemas.microsoft.com/office/drawing/2014/chart" uri="{C3380CC4-5D6E-409C-BE32-E72D297353CC}">
              <c16:uniqueId val="{00000001-E482-4772-B10F-4FF467CE7D67}"/>
            </c:ext>
          </c:extLst>
        </c:ser>
        <c:ser>
          <c:idx val="3"/>
          <c:order val="2"/>
          <c:tx>
            <c:strRef>
              <c:f>'SPINDO Projection'!$D$1</c:f>
              <c:strCache>
                <c:ptCount val="1"/>
                <c:pt idx="0">
                  <c:v>Net Profit (T IDR)</c:v>
                </c:pt>
              </c:strCache>
            </c:strRef>
          </c:tx>
          <c:spPr>
            <a:ln w="22225" cap="rnd" cmpd="sng">
              <a:solidFill>
                <a:srgbClr val="FF0000"/>
              </a:solidFill>
              <a:prstDash val="dashDot"/>
              <a:round/>
            </a:ln>
            <a:effectLst/>
          </c:spPr>
          <c:marker>
            <c:symbol val="square"/>
            <c:size val="6"/>
            <c:spPr>
              <a:solidFill>
                <a:srgbClr val="FF0000"/>
              </a:solidFill>
              <a:ln w="9525">
                <a:solidFill>
                  <a:srgbClr val="FF0000"/>
                </a:solidFill>
                <a:prstDash val="dashDot"/>
              </a:ln>
              <a:effectLst/>
            </c:spPr>
          </c:marker>
          <c:val>
            <c:numRef>
              <c:f>'SPINDO Projection'!$D$2:$D$7</c:f>
              <c:numCache>
                <c:formatCode>General</c:formatCode>
                <c:ptCount val="6"/>
                <c:pt idx="0">
                  <c:v>0.53</c:v>
                </c:pt>
                <c:pt idx="1">
                  <c:v>0.62</c:v>
                </c:pt>
                <c:pt idx="2">
                  <c:v>0.87</c:v>
                </c:pt>
                <c:pt idx="3">
                  <c:v>1.01</c:v>
                </c:pt>
                <c:pt idx="4">
                  <c:v>1.17</c:v>
                </c:pt>
                <c:pt idx="5">
                  <c:v>1.38</c:v>
                </c:pt>
              </c:numCache>
            </c:numRef>
          </c:val>
          <c:smooth val="0"/>
          <c:extLst>
            <c:ext xmlns:c16="http://schemas.microsoft.com/office/drawing/2014/chart" uri="{C3380CC4-5D6E-409C-BE32-E72D297353CC}">
              <c16:uniqueId val="{00000002-E482-4772-B10F-4FF467CE7D67}"/>
            </c:ext>
          </c:extLst>
        </c:ser>
        <c:dLbls>
          <c:showLegendKey val="0"/>
          <c:showVal val="0"/>
          <c:showCatName val="0"/>
          <c:showSerName val="0"/>
          <c:showPercent val="0"/>
          <c:showBubbleSize val="0"/>
        </c:dLbls>
        <c:marker val="1"/>
        <c:smooth val="0"/>
        <c:axId val="1257441264"/>
        <c:axId val="1257440848"/>
      </c:lineChart>
      <c:catAx>
        <c:axId val="84090798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0908815"/>
        <c:crosses val="autoZero"/>
        <c:auto val="1"/>
        <c:lblAlgn val="ctr"/>
        <c:lblOffset val="100"/>
        <c:noMultiLvlLbl val="0"/>
      </c:catAx>
      <c:valAx>
        <c:axId val="840908815"/>
        <c:scaling>
          <c:orientation val="minMax"/>
          <c:max val="1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Net Sales (T IDR)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0907983"/>
        <c:crosses val="autoZero"/>
        <c:crossBetween val="between"/>
        <c:majorUnit val="2"/>
      </c:valAx>
      <c:valAx>
        <c:axId val="1257440848"/>
        <c:scaling>
          <c:orientation val="minMax"/>
          <c:max val="2.5"/>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Gross Profit &amp; Net Profit ( T IDR)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7441264"/>
        <c:crosses val="max"/>
        <c:crossBetween val="between"/>
      </c:valAx>
      <c:catAx>
        <c:axId val="1257441264"/>
        <c:scaling>
          <c:orientation val="minMax"/>
        </c:scaling>
        <c:delete val="1"/>
        <c:axPos val="b"/>
        <c:numFmt formatCode="General" sourceLinked="1"/>
        <c:majorTickMark val="out"/>
        <c:minorTickMark val="none"/>
        <c:tickLblPos val="nextTo"/>
        <c:crossAx val="1257440848"/>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drawing1.xml><?xml version="1.0" encoding="utf-8"?>
<c:userShapes xmlns:c="http://schemas.openxmlformats.org/drawingml/2006/chart">
  <cdr:relSizeAnchor xmlns:cdr="http://schemas.openxmlformats.org/drawingml/2006/chartDrawing">
    <cdr:from>
      <cdr:x>0.86858</cdr:x>
      <cdr:y>0.89947</cdr:y>
    </cdr:from>
    <cdr:to>
      <cdr:x>0.97876</cdr:x>
      <cdr:y>0.99113</cdr:y>
    </cdr:to>
    <cdr:sp macro="" textlink="">
      <cdr:nvSpPr>
        <cdr:cNvPr id="2" name="TextBox 1">
          <a:extLst xmlns:a="http://schemas.openxmlformats.org/drawingml/2006/main">
            <a:ext uri="{FF2B5EF4-FFF2-40B4-BE49-F238E27FC236}">
              <a16:creationId xmlns:a16="http://schemas.microsoft.com/office/drawing/2014/main" id="{90D6A05D-B895-4B5C-A13F-EA5E1721BEF6}"/>
            </a:ext>
          </a:extLst>
        </cdr:cNvPr>
        <cdr:cNvSpPr txBox="1"/>
      </cdr:nvSpPr>
      <cdr:spPr>
        <a:xfrm xmlns:a="http://schemas.openxmlformats.org/drawingml/2006/main">
          <a:off x="4084239" y="2337621"/>
          <a:ext cx="518077" cy="23821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sz="1000" dirty="0"/>
            <a:t>2025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9E02AD-574F-46B1-91CF-758ECD927212}"/>
              </a:ext>
            </a:extLst>
          </p:cNvPr>
          <p:cNvSpPr>
            <a:spLocks noGrp="1"/>
          </p:cNvSpPr>
          <p:nvPr>
            <p:ph type="hdr" sz="quarter"/>
          </p:nvPr>
        </p:nvSpPr>
        <p:spPr>
          <a:xfrm>
            <a:off x="1" y="0"/>
            <a:ext cx="4308422" cy="339232"/>
          </a:xfrm>
          <a:prstGeom prst="rect">
            <a:avLst/>
          </a:prstGeom>
        </p:spPr>
        <p:txBody>
          <a:bodyPr vert="horz" lIns="91440" tIns="45720" rIns="91440" bIns="45720" rtlCol="0"/>
          <a:lstStyle>
            <a:lvl1pPr algn="l">
              <a:defRPr sz="1200"/>
            </a:lvl1pPr>
          </a:lstStyle>
          <a:p>
            <a:endParaRPr lang="ru-RU"/>
          </a:p>
        </p:txBody>
      </p:sp>
      <p:sp>
        <p:nvSpPr>
          <p:cNvPr id="3" name="Date Placeholder 2">
            <a:extLst>
              <a:ext uri="{FF2B5EF4-FFF2-40B4-BE49-F238E27FC236}">
                <a16:creationId xmlns:a16="http://schemas.microsoft.com/office/drawing/2014/main" id="{0DCDBB3E-0962-4543-8203-0E0084580CE0}"/>
              </a:ext>
            </a:extLst>
          </p:cNvPr>
          <p:cNvSpPr>
            <a:spLocks noGrp="1"/>
          </p:cNvSpPr>
          <p:nvPr>
            <p:ph type="dt" sz="quarter" idx="1"/>
          </p:nvPr>
        </p:nvSpPr>
        <p:spPr>
          <a:xfrm>
            <a:off x="5631790" y="0"/>
            <a:ext cx="4308422" cy="339232"/>
          </a:xfrm>
          <a:prstGeom prst="rect">
            <a:avLst/>
          </a:prstGeom>
        </p:spPr>
        <p:txBody>
          <a:bodyPr vert="horz" lIns="91440" tIns="45720" rIns="91440" bIns="45720" rtlCol="0"/>
          <a:lstStyle>
            <a:lvl1pPr algn="r">
              <a:defRPr sz="1200"/>
            </a:lvl1pPr>
          </a:lstStyle>
          <a:p>
            <a:fld id="{F702A5B2-8064-4382-9E31-9E46E0F5B2C3}" type="datetimeFigureOut">
              <a:rPr lang="ru-RU" smtClean="0"/>
              <a:t>18.02.2026</a:t>
            </a:fld>
            <a:endParaRPr lang="ru-RU"/>
          </a:p>
        </p:txBody>
      </p:sp>
      <p:sp>
        <p:nvSpPr>
          <p:cNvPr id="4" name="Footer Placeholder 3">
            <a:extLst>
              <a:ext uri="{FF2B5EF4-FFF2-40B4-BE49-F238E27FC236}">
                <a16:creationId xmlns:a16="http://schemas.microsoft.com/office/drawing/2014/main" id="{DD61A4A7-FC01-4444-9707-74E93BD63497}"/>
              </a:ext>
            </a:extLst>
          </p:cNvPr>
          <p:cNvSpPr>
            <a:spLocks noGrp="1"/>
          </p:cNvSpPr>
          <p:nvPr>
            <p:ph type="ftr" sz="quarter" idx="2"/>
          </p:nvPr>
        </p:nvSpPr>
        <p:spPr>
          <a:xfrm>
            <a:off x="1" y="6421932"/>
            <a:ext cx="4308422" cy="339231"/>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a:extLst>
              <a:ext uri="{FF2B5EF4-FFF2-40B4-BE49-F238E27FC236}">
                <a16:creationId xmlns:a16="http://schemas.microsoft.com/office/drawing/2014/main" id="{B28D65D7-8813-49CE-A8BE-42984C5CBDA7}"/>
              </a:ext>
            </a:extLst>
          </p:cNvPr>
          <p:cNvSpPr>
            <a:spLocks noGrp="1"/>
          </p:cNvSpPr>
          <p:nvPr>
            <p:ph type="sldNum" sz="quarter" idx="3"/>
          </p:nvPr>
        </p:nvSpPr>
        <p:spPr>
          <a:xfrm>
            <a:off x="5631790" y="6421932"/>
            <a:ext cx="4308422" cy="339231"/>
          </a:xfrm>
          <a:prstGeom prst="rect">
            <a:avLst/>
          </a:prstGeom>
        </p:spPr>
        <p:txBody>
          <a:bodyPr vert="horz" lIns="91440" tIns="45720" rIns="91440" bIns="45720" rtlCol="0" anchor="b"/>
          <a:lstStyle>
            <a:lvl1pPr algn="r">
              <a:defRPr sz="1200"/>
            </a:lvl1pPr>
          </a:lstStyle>
          <a:p>
            <a:fld id="{A022FEE5-93F6-4794-9247-D82E88608B7E}" type="slidenum">
              <a:rPr lang="ru-RU" smtClean="0"/>
              <a:t>‹#›</a:t>
            </a:fld>
            <a:endParaRPr lang="ru-RU"/>
          </a:p>
        </p:txBody>
      </p:sp>
    </p:spTree>
    <p:extLst>
      <p:ext uri="{BB962C8B-B14F-4D97-AF65-F5344CB8AC3E}">
        <p14:creationId xmlns:p14="http://schemas.microsoft.com/office/powerpoint/2010/main" val="2148400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8422" cy="339232"/>
          </a:xfrm>
          <a:prstGeom prst="rect">
            <a:avLst/>
          </a:prstGeom>
        </p:spPr>
        <p:txBody>
          <a:bodyPr vert="horz" lIns="91440" tIns="45720" rIns="91440" bIns="45720" rtlCol="0"/>
          <a:lstStyle>
            <a:lvl1pPr algn="l">
              <a:defRPr sz="1200"/>
            </a:lvl1pPr>
          </a:lstStyle>
          <a:p>
            <a:endParaRPr lang="ru-RU" dirty="0"/>
          </a:p>
        </p:txBody>
      </p:sp>
      <p:sp>
        <p:nvSpPr>
          <p:cNvPr id="3" name="Date Placeholder 2"/>
          <p:cNvSpPr>
            <a:spLocks noGrp="1"/>
          </p:cNvSpPr>
          <p:nvPr>
            <p:ph type="dt" idx="1"/>
          </p:nvPr>
        </p:nvSpPr>
        <p:spPr>
          <a:xfrm>
            <a:off x="5631790" y="0"/>
            <a:ext cx="4308422" cy="339232"/>
          </a:xfrm>
          <a:prstGeom prst="rect">
            <a:avLst/>
          </a:prstGeom>
        </p:spPr>
        <p:txBody>
          <a:bodyPr vert="horz" lIns="91440" tIns="45720" rIns="91440" bIns="45720" rtlCol="0"/>
          <a:lstStyle>
            <a:lvl1pPr algn="r">
              <a:defRPr sz="1200"/>
            </a:lvl1pPr>
          </a:lstStyle>
          <a:p>
            <a:fld id="{7000EB3D-2307-4317-8A1D-B47FA45245F0}" type="datetimeFigureOut">
              <a:rPr lang="ru-RU" smtClean="0"/>
              <a:t>18.02.2026</a:t>
            </a:fld>
            <a:endParaRPr lang="ru-RU" dirty="0"/>
          </a:p>
        </p:txBody>
      </p:sp>
      <p:sp>
        <p:nvSpPr>
          <p:cNvPr id="4" name="Slide Image Placeholder 3"/>
          <p:cNvSpPr>
            <a:spLocks noGrp="1" noRot="1" noChangeAspect="1"/>
          </p:cNvSpPr>
          <p:nvPr>
            <p:ph type="sldImg" idx="2"/>
          </p:nvPr>
        </p:nvSpPr>
        <p:spPr>
          <a:xfrm>
            <a:off x="2943225" y="844550"/>
            <a:ext cx="4056063" cy="2282825"/>
          </a:xfrm>
          <a:prstGeom prst="rect">
            <a:avLst/>
          </a:prstGeom>
          <a:noFill/>
          <a:ln w="12700">
            <a:solidFill>
              <a:prstClr val="black"/>
            </a:solidFill>
          </a:ln>
        </p:spPr>
        <p:txBody>
          <a:bodyPr vert="horz" lIns="91440" tIns="45720" rIns="91440" bIns="45720" rtlCol="0" anchor="ctr"/>
          <a:lstStyle/>
          <a:p>
            <a:endParaRPr lang="ru-RU" dirty="0"/>
          </a:p>
        </p:txBody>
      </p:sp>
      <p:sp>
        <p:nvSpPr>
          <p:cNvPr id="5" name="Notes Placeholder 4"/>
          <p:cNvSpPr>
            <a:spLocks noGrp="1"/>
          </p:cNvSpPr>
          <p:nvPr>
            <p:ph type="body" sz="quarter" idx="3"/>
          </p:nvPr>
        </p:nvSpPr>
        <p:spPr>
          <a:xfrm>
            <a:off x="994252" y="3253810"/>
            <a:ext cx="7954010" cy="266220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1" y="6421932"/>
            <a:ext cx="4308422" cy="339231"/>
          </a:xfrm>
          <a:prstGeom prst="rect">
            <a:avLst/>
          </a:prstGeom>
        </p:spPr>
        <p:txBody>
          <a:bodyPr vert="horz" lIns="91440" tIns="45720" rIns="91440" bIns="45720" rtlCol="0" anchor="b"/>
          <a:lstStyle>
            <a:lvl1pPr algn="l">
              <a:defRPr sz="1200"/>
            </a:lvl1pPr>
          </a:lstStyle>
          <a:p>
            <a:endParaRPr lang="ru-RU" dirty="0"/>
          </a:p>
        </p:txBody>
      </p:sp>
      <p:sp>
        <p:nvSpPr>
          <p:cNvPr id="7" name="Slide Number Placeholder 6"/>
          <p:cNvSpPr>
            <a:spLocks noGrp="1"/>
          </p:cNvSpPr>
          <p:nvPr>
            <p:ph type="sldNum" sz="quarter" idx="5"/>
          </p:nvPr>
        </p:nvSpPr>
        <p:spPr>
          <a:xfrm>
            <a:off x="5631790" y="6421932"/>
            <a:ext cx="4308422" cy="339231"/>
          </a:xfrm>
          <a:prstGeom prst="rect">
            <a:avLst/>
          </a:prstGeom>
        </p:spPr>
        <p:txBody>
          <a:bodyPr vert="horz" lIns="91440" tIns="45720" rIns="91440" bIns="45720" rtlCol="0" anchor="b"/>
          <a:lstStyle>
            <a:lvl1pPr algn="r">
              <a:defRPr sz="1200"/>
            </a:lvl1pPr>
          </a:lstStyle>
          <a:p>
            <a:fld id="{53D78A92-0141-4330-8F3E-FAADFAC23844}" type="slidenum">
              <a:rPr lang="ru-RU" smtClean="0"/>
              <a:t>‹#›</a:t>
            </a:fld>
            <a:endParaRPr lang="ru-RU"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r>
              <a:rPr lang="en-US"/>
              <a:t>Presenter:</a:t>
            </a:r>
          </a:p>
          <a:p>
            <a:r>
              <a:rPr lang="en-US"/>
              <a:t>"Good [morning/afternoon], everyone. Welcome to SPINDO’s FY2024 Equity Capital Market presentation. Today, we will walk you through our financial and operational performance, growth strategy, and long-term value creation for shareholders. Let’s begin with an overview of our strong performance in 2024.</a:t>
            </a:r>
          </a:p>
          <a:p>
            <a:r>
              <a:rPr lang="en-US"/>
              <a:t>SPINDO achieved a record net profit of IDR 530 billion, reflecting a 6.4% YoY increase, despite a 5.2% revenue decline due to lower global HRC prices. However, gross margin reached 18.1%, and net margin stood at 8.7%, surpassing expectations. This resilience was driven by cost optimization, operational efficiencies, and our focus on high-margin products.</a:t>
            </a:r>
          </a:p>
          <a:p>
            <a:r>
              <a:rPr lang="en-US"/>
              <a:t>From a financial stability standpoint, we lowered our Debt-to-Equity Ratio to 0.64x, while reducing interest expenses by 11% and general/admin costs by 13%, reinforcing our ability to generate strong free cash flow. Operationally, we expanded Unit 7 in Gresik, which tripled logistics speed, while investing in advanced ERW machines to expand our high-margin API-grade pipe production. With this foundation, we are well-positioned for future growth."</a:t>
            </a:r>
          </a:p>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4</a:t>
            </a:fld>
            <a:endParaRPr lang="ru-RU" dirty="0"/>
          </a:p>
        </p:txBody>
      </p:sp>
    </p:spTree>
    <p:extLst>
      <p:ext uri="{BB962C8B-B14F-4D97-AF65-F5344CB8AC3E}">
        <p14:creationId xmlns:p14="http://schemas.microsoft.com/office/powerpoint/2010/main" val="1331201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Kinerja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keuangan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selama</a:t>
            </a:r>
            <a:r>
              <a:rPr lang="en-US" sz="1800" dirty="0">
                <a:effectLst/>
                <a:latin typeface="Calibri" panose="020F0502020204030204" pitchFamily="34" charset="0"/>
                <a:ea typeface="Calibri" panose="020F0502020204030204" pitchFamily="34" charset="0"/>
                <a:cs typeface="Times New Roman" panose="02020603050405020304" pitchFamily="18" charset="0"/>
              </a:rPr>
              <a:t> 9 m 2023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mencatat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pertumbuhan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positif</a:t>
            </a:r>
            <a:r>
              <a:rPr lang="en-US" sz="1800" dirty="0">
                <a:effectLst/>
                <a:latin typeface="Calibri" panose="020F0502020204030204" pitchFamily="34" charset="0"/>
                <a:ea typeface="Calibri" panose="020F0502020204030204" pitchFamily="34" charset="0"/>
                <a:cs typeface="Times New Roman" panose="02020603050405020304" pitchFamily="18" charset="0"/>
              </a:rPr>
              <a:t> yang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besar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dibandingkan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dengan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tahun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sebelumnya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Dapat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kita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amati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bahwa</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memiliki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peningkatan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laba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bersih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sebesar</a:t>
            </a:r>
            <a:r>
              <a:rPr lang="en-US" sz="1800" dirty="0">
                <a:effectLst/>
                <a:latin typeface="Calibri" panose="020F0502020204030204" pitchFamily="34" charset="0"/>
                <a:ea typeface="Calibri" panose="020F0502020204030204" pitchFamily="34" charset="0"/>
                <a:cs typeface="Times New Roman" panose="02020603050405020304" pitchFamily="18" charset="0"/>
              </a:rPr>
              <a:t> 24,2%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dengan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jumlah</a:t>
            </a:r>
            <a:r>
              <a:rPr lang="en-US" sz="1800" dirty="0">
                <a:effectLst/>
                <a:latin typeface="Calibri" panose="020F0502020204030204" pitchFamily="34" charset="0"/>
                <a:ea typeface="Calibri" panose="020F0502020204030204" pitchFamily="34" charset="0"/>
                <a:cs typeface="Times New Roman" panose="02020603050405020304" pitchFamily="18" charset="0"/>
              </a:rPr>
              <a:t> 363,7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miliar</a:t>
            </a:r>
            <a:r>
              <a:rPr lang="en-US" sz="1800" dirty="0">
                <a:effectLst/>
                <a:latin typeface="Calibri" panose="020F0502020204030204" pitchFamily="34" charset="0"/>
                <a:ea typeface="Calibri" panose="020F0502020204030204" pitchFamily="34" charset="0"/>
                <a:cs typeface="Times New Roman" panose="02020603050405020304" pitchFamily="18" charset="0"/>
              </a:rPr>
              <a:t> rupiah. NPM dan GPM kami juga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meningkat</a:t>
            </a:r>
            <a:r>
              <a:rPr lang="en-US" sz="1800" dirty="0">
                <a:effectLst/>
                <a:latin typeface="Calibri" panose="020F0502020204030204" pitchFamily="34" charset="0"/>
                <a:ea typeface="Calibri" panose="020F0502020204030204" pitchFamily="34" charset="0"/>
                <a:cs typeface="Times New Roman" panose="02020603050405020304" pitchFamily="18" charset="0"/>
              </a:rPr>
              <a:t> dan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melampaui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proyeksi</a:t>
            </a:r>
            <a:r>
              <a:rPr lang="en-US" sz="1800" dirty="0">
                <a:effectLst/>
                <a:latin typeface="Calibri" panose="020F0502020204030204" pitchFamily="34" charset="0"/>
                <a:ea typeface="Calibri" panose="020F0502020204030204" pitchFamily="34" charset="0"/>
                <a:cs typeface="Times New Roman" panose="02020603050405020304" pitchFamily="18" charset="0"/>
              </a:rPr>
              <a:t> FY2023 kami.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01511-812B-49C5-AB66-8981E4DA85C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500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r>
              <a:rPr lang="en-US" sz="1800" dirty="0" err="1">
                <a:effectLst/>
                <a:latin typeface="Calibri" panose="020F0502020204030204" pitchFamily="34" charset="0"/>
                <a:ea typeface="Calibri" panose="020F0502020204030204" pitchFamily="34" charset="0"/>
                <a:cs typeface="Times New Roman" panose="02020603050405020304" pitchFamily="18" charset="0"/>
              </a:rPr>
              <a:t>Seiring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dengan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terus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melakukan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pergeseran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bagian</a:t>
            </a:r>
            <a:r>
              <a:rPr lang="en-US" sz="1800" dirty="0">
                <a:effectLst/>
                <a:latin typeface="Calibri" panose="020F0502020204030204" pitchFamily="34" charset="0"/>
                <a:ea typeface="Calibri" panose="020F0502020204030204" pitchFamily="34" charset="0"/>
                <a:cs typeface="Times New Roman" panose="02020603050405020304" pitchFamily="18" charset="0"/>
              </a:rPr>
              <a:t> utang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jangka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pendek</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durasi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jangka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panjang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rasio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lancar</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mencapai</a:t>
            </a:r>
            <a:r>
              <a:rPr lang="en-US" sz="1800" dirty="0">
                <a:effectLst/>
                <a:latin typeface="Calibri" panose="020F0502020204030204" pitchFamily="34" charset="0"/>
                <a:ea typeface="Calibri" panose="020F0502020204030204" pitchFamily="34" charset="0"/>
                <a:cs typeface="Times New Roman" panose="02020603050405020304" pitchFamily="18" charset="0"/>
              </a:rPr>
              <a:t> 210%,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peningkatan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dari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rasio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tahun</a:t>
            </a:r>
            <a:r>
              <a:rPr lang="en-US" sz="1800" dirty="0">
                <a:effectLst/>
                <a:latin typeface="Calibri" panose="020F0502020204030204" pitchFamily="34" charset="0"/>
                <a:ea typeface="Calibri" panose="020F0502020204030204" pitchFamily="34" charset="0"/>
                <a:cs typeface="Times New Roman" panose="02020603050405020304" pitchFamily="18" charset="0"/>
              </a:rPr>
              <a:t> 2022 kami. Kami juga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ingin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menunjukkan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bahwa</a:t>
            </a:r>
            <a:r>
              <a:rPr lang="en-US" sz="1800" dirty="0">
                <a:effectLst/>
                <a:latin typeface="Calibri" panose="020F0502020204030204" pitchFamily="34" charset="0"/>
                <a:ea typeface="Calibri" panose="020F0502020204030204" pitchFamily="34" charset="0"/>
                <a:cs typeface="Times New Roman" panose="02020603050405020304" pitchFamily="18" charset="0"/>
              </a:rPr>
              <a:t> debt equity ratio kami juga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mengalami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penurunan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dari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tahun</a:t>
            </a:r>
            <a:r>
              <a:rPr lang="en-US" sz="1800" dirty="0">
                <a:effectLst/>
                <a:latin typeface="Calibri" panose="020F0502020204030204" pitchFamily="34" charset="0"/>
                <a:ea typeface="Calibri" panose="020F0502020204030204" pitchFamily="34" charset="0"/>
                <a:cs typeface="Times New Roman" panose="02020603050405020304" pitchFamily="18" charset="0"/>
              </a:rPr>
              <a:t> 2017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hingga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sekarang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Dapat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disimpulkan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kalau</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mengurangi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hutang</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membayar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bunga</a:t>
            </a:r>
            <a:r>
              <a:rPr lang="en-US" sz="1800" dirty="0">
                <a:effectLst/>
                <a:latin typeface="Calibri" panose="020F0502020204030204" pitchFamily="34" charset="0"/>
                <a:ea typeface="Calibri" panose="020F0502020204030204" pitchFamily="34" charset="0"/>
                <a:cs typeface="Times New Roman" panose="02020603050405020304" pitchFamily="18" charset="0"/>
              </a:rPr>
              <a:t> yang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lebih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kecil</a:t>
            </a:r>
            <a:r>
              <a:rPr lang="en-US" sz="1800" dirty="0">
                <a:effectLst/>
                <a:latin typeface="Calibri" panose="020F0502020204030204" pitchFamily="34" charset="0"/>
                <a:ea typeface="Calibri" panose="020F0502020204030204" pitchFamily="34" charset="0"/>
                <a:cs typeface="Times New Roman" panose="02020603050405020304" pitchFamily="18" charset="0"/>
              </a:rPr>
              <a:t>, dan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memindahkan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maturitas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lebih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panjang</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6</a:t>
            </a:fld>
            <a:endParaRPr lang="ru-RU" dirty="0"/>
          </a:p>
        </p:txBody>
      </p:sp>
    </p:spTree>
    <p:extLst>
      <p:ext uri="{BB962C8B-B14F-4D97-AF65-F5344CB8AC3E}">
        <p14:creationId xmlns:p14="http://schemas.microsoft.com/office/powerpoint/2010/main" val="3123848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r>
              <a:rPr lang="en-US" sz="1800" dirty="0" err="1">
                <a:effectLst/>
                <a:latin typeface="Calibri" panose="020F0502020204030204" pitchFamily="34" charset="0"/>
                <a:ea typeface="Calibri" panose="020F0502020204030204" pitchFamily="34" charset="0"/>
                <a:cs typeface="Times New Roman" panose="02020603050405020304" pitchFamily="18" charset="0"/>
              </a:rPr>
              <a:t>Tren</a:t>
            </a:r>
            <a:r>
              <a:rPr lang="en-US" sz="1800" dirty="0">
                <a:effectLst/>
                <a:latin typeface="Calibri" panose="020F0502020204030204" pitchFamily="34" charset="0"/>
                <a:ea typeface="Calibri" panose="020F0502020204030204" pitchFamily="34" charset="0"/>
                <a:cs typeface="Times New Roman" panose="02020603050405020304" pitchFamily="18" charset="0"/>
              </a:rPr>
              <a:t> ROA dan ROE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positif</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sejak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paruh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pertama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tahun</a:t>
            </a:r>
            <a:r>
              <a:rPr lang="en-US" sz="1800" dirty="0">
                <a:effectLst/>
                <a:latin typeface="Calibri" panose="020F0502020204030204" pitchFamily="34" charset="0"/>
                <a:ea typeface="Calibri" panose="020F0502020204030204" pitchFamily="34" charset="0"/>
                <a:cs typeface="Times New Roman" panose="02020603050405020304" pitchFamily="18" charset="0"/>
              </a:rPr>
              <a:t> 2023. Perusahaan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berada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sesuai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dengan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target ROE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sebesar</a:t>
            </a:r>
            <a:r>
              <a:rPr lang="en-US" sz="1800" dirty="0">
                <a:effectLst/>
                <a:latin typeface="Calibri" panose="020F0502020204030204" pitchFamily="34" charset="0"/>
                <a:ea typeface="Calibri" panose="020F0502020204030204" pitchFamily="34" charset="0"/>
                <a:cs typeface="Times New Roman" panose="02020603050405020304" pitchFamily="18" charset="0"/>
              </a:rPr>
              <a:t> 14% dan ROA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sebesar</a:t>
            </a:r>
            <a:r>
              <a:rPr lang="en-US" sz="1800" dirty="0">
                <a:effectLst/>
                <a:latin typeface="Calibri" panose="020F0502020204030204" pitchFamily="34" charset="0"/>
                <a:ea typeface="Calibri" panose="020F0502020204030204" pitchFamily="34" charset="0"/>
                <a:cs typeface="Times New Roman" panose="02020603050405020304" pitchFamily="18" charset="0"/>
              </a:rPr>
              <a:t> 10%. Perusahaan juga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baru-baru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mendistribusikan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dividen</a:t>
            </a:r>
            <a:r>
              <a:rPr lang="en-US" sz="1800" dirty="0">
                <a:effectLst/>
                <a:latin typeface="Calibri" panose="020F0502020204030204" pitchFamily="34" charset="0"/>
                <a:ea typeface="Calibri" panose="020F0502020204030204" pitchFamily="34" charset="0"/>
                <a:cs typeface="Times New Roman" panose="02020603050405020304" pitchFamily="18" charset="0"/>
              </a:rPr>
              <a:t> pada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bulan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Agustus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dengan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dividen</a:t>
            </a:r>
            <a:r>
              <a:rPr lang="en-US" sz="1800" dirty="0">
                <a:effectLst/>
                <a:latin typeface="Calibri" panose="020F0502020204030204" pitchFamily="34" charset="0"/>
                <a:ea typeface="Calibri" panose="020F0502020204030204" pitchFamily="34" charset="0"/>
                <a:cs typeface="Times New Roman" panose="02020603050405020304" pitchFamily="18" charset="0"/>
              </a:rPr>
              <a:t> yield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sebesar</a:t>
            </a:r>
            <a:r>
              <a:rPr lang="en-US" sz="1800" dirty="0">
                <a:effectLst/>
                <a:latin typeface="Calibri" panose="020F0502020204030204" pitchFamily="34" charset="0"/>
                <a:ea typeface="Calibri" panose="020F0502020204030204" pitchFamily="34" charset="0"/>
                <a:cs typeface="Times New Roman" panose="02020603050405020304" pitchFamily="18" charset="0"/>
              </a:rPr>
              <a:t> 2,3%.</a:t>
            </a:r>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8</a:t>
            </a:fld>
            <a:endParaRPr lang="ru-RU" dirty="0"/>
          </a:p>
        </p:txBody>
      </p:sp>
    </p:spTree>
    <p:extLst>
      <p:ext uri="{BB962C8B-B14F-4D97-AF65-F5344CB8AC3E}">
        <p14:creationId xmlns:p14="http://schemas.microsoft.com/office/powerpoint/2010/main" val="1265896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Penjualan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juga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meningkat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karena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penjualan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dalam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jumlah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kecil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melalui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gudang</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yang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berkontribusi</a:t>
            </a:r>
            <a:r>
              <a:rPr lang="en-US" sz="1800" dirty="0">
                <a:effectLst/>
                <a:latin typeface="Calibri" panose="020F0502020204030204" pitchFamily="34" charset="0"/>
                <a:ea typeface="Calibri" panose="020F0502020204030204" pitchFamily="34" charset="0"/>
                <a:cs typeface="Times New Roman" panose="02020603050405020304" pitchFamily="18" charset="0"/>
              </a:rPr>
              <a:t> pada margin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keuntungan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yang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lebih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tinggi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Untuk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kinerja</a:t>
            </a:r>
            <a:r>
              <a:rPr lang="en-US" sz="1800" dirty="0">
                <a:effectLst/>
                <a:latin typeface="Calibri" panose="020F0502020204030204" pitchFamily="34" charset="0"/>
                <a:ea typeface="Calibri" panose="020F0502020204030204" pitchFamily="34" charset="0"/>
                <a:cs typeface="Times New Roman" panose="02020603050405020304" pitchFamily="18" charset="0"/>
              </a:rPr>
              <a:t> 9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bulan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memiliki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penjualan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lebih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dari</a:t>
            </a:r>
            <a:r>
              <a:rPr lang="en-US" sz="1800" dirty="0">
                <a:effectLst/>
                <a:latin typeface="Calibri" panose="020F0502020204030204" pitchFamily="34" charset="0"/>
                <a:ea typeface="Calibri" panose="020F0502020204030204" pitchFamily="34" charset="0"/>
                <a:cs typeface="Times New Roman" panose="02020603050405020304" pitchFamily="18" charset="0"/>
              </a:rPr>
              <a:t> 268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ribu</a:t>
            </a:r>
            <a:r>
              <a:rPr lang="en-US" sz="1800" dirty="0">
                <a:effectLst/>
                <a:latin typeface="Calibri" panose="020F0502020204030204" pitchFamily="34" charset="0"/>
                <a:ea typeface="Calibri" panose="020F0502020204030204" pitchFamily="34" charset="0"/>
                <a:cs typeface="Times New Roman" panose="02020603050405020304" pitchFamily="18" charset="0"/>
              </a:rPr>
              <a:t> ton dan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mulai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pulih</a:t>
            </a:r>
            <a:r>
              <a:rPr lang="en-US" sz="1800" dirty="0">
                <a:effectLst/>
                <a:latin typeface="Calibri" panose="020F0502020204030204" pitchFamily="34" charset="0"/>
                <a:ea typeface="Calibri" panose="020F0502020204030204" pitchFamily="34" charset="0"/>
                <a:cs typeface="Times New Roman" panose="02020603050405020304" pitchFamily="18" charset="0"/>
              </a:rPr>
              <a:t> dan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mencapai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tingkat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sebelum</a:t>
            </a:r>
            <a:r>
              <a:rPr lang="en-US" sz="1800" dirty="0">
                <a:effectLst/>
                <a:latin typeface="Calibri" panose="020F0502020204030204" pitchFamily="34" charset="0"/>
                <a:ea typeface="Calibri" panose="020F0502020204030204" pitchFamily="34" charset="0"/>
                <a:cs typeface="Times New Roman" panose="02020603050405020304" pitchFamily="18" charset="0"/>
              </a:rPr>
              <a:t> COVID. Kami juga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dapat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melihat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bahwa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sektor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otomotif</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berkembang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karena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peningkatan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penjualan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mobil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Konstruksi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infrastruktur</a:t>
            </a:r>
            <a:r>
              <a:rPr lang="en-US" sz="1800" dirty="0">
                <a:effectLst/>
                <a:latin typeface="Calibri" panose="020F0502020204030204" pitchFamily="34" charset="0"/>
                <a:ea typeface="Calibri" panose="020F0502020204030204" pitchFamily="34" charset="0"/>
                <a:cs typeface="Times New Roman" panose="02020603050405020304" pitchFamily="18" charset="0"/>
              </a:rPr>
              <a:t>, dan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utilitas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tetap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menjadi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sumber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utama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campuran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produk</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Kami juga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menikmati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efek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tidak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langsung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dari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dukungan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pemerintah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terhadap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Properti</a:t>
            </a:r>
            <a:r>
              <a:rPr lang="en-US" sz="1800" dirty="0">
                <a:effectLst/>
                <a:latin typeface="Calibri" panose="020F0502020204030204" pitchFamily="34" charset="0"/>
                <a:ea typeface="Calibri" panose="020F0502020204030204" pitchFamily="34" charset="0"/>
                <a:cs typeface="Times New Roman" panose="02020603050405020304" pitchFamily="18" charset="0"/>
              </a:rPr>
              <a:t> &amp; EV.</a:t>
            </a:r>
          </a:p>
        </p:txBody>
      </p:sp>
      <p:sp>
        <p:nvSpPr>
          <p:cNvPr id="4" name="Slide Number Placeholder 3"/>
          <p:cNvSpPr>
            <a:spLocks noGrp="1"/>
          </p:cNvSpPr>
          <p:nvPr>
            <p:ph type="sldNum" sz="quarter" idx="5"/>
          </p:nvPr>
        </p:nvSpPr>
        <p:spPr/>
        <p:txBody>
          <a:bodyPr/>
          <a:lstStyle/>
          <a:p>
            <a:fld id="{53D78A92-0141-4330-8F3E-FAADFAC23844}" type="slidenum">
              <a:rPr lang="ru-RU" smtClean="0"/>
              <a:t>9</a:t>
            </a:fld>
            <a:endParaRPr lang="ru-RU" dirty="0"/>
          </a:p>
        </p:txBody>
      </p:sp>
    </p:spTree>
    <p:extLst>
      <p:ext uri="{BB962C8B-B14F-4D97-AF65-F5344CB8AC3E}">
        <p14:creationId xmlns:p14="http://schemas.microsoft.com/office/powerpoint/2010/main" val="3195497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Pada 9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bulan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pertama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tahun</a:t>
            </a:r>
            <a:r>
              <a:rPr lang="en-US" sz="1800" dirty="0">
                <a:effectLst/>
                <a:latin typeface="Calibri" panose="020F0502020204030204" pitchFamily="34" charset="0"/>
                <a:ea typeface="Calibri" panose="020F0502020204030204" pitchFamily="34" charset="0"/>
                <a:cs typeface="Times New Roman" panose="02020603050405020304" pitchFamily="18" charset="0"/>
              </a:rPr>
              <a:t> 2023,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memutuskan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untuk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meningkatkan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pembelian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bahan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baku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dari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pemasok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lokal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untuk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mempersingkat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waktu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pengiriman</a:t>
            </a:r>
            <a:r>
              <a:rPr lang="en-US" sz="1800" dirty="0">
                <a:effectLst/>
                <a:latin typeface="Calibri" panose="020F0502020204030204" pitchFamily="34" charset="0"/>
                <a:ea typeface="Calibri" panose="020F0502020204030204" pitchFamily="34" charset="0"/>
                <a:cs typeface="Times New Roman" panose="02020603050405020304" pitchFamily="18" charset="0"/>
              </a:rPr>
              <a:t> dan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dapat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memberikan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pengiriman</a:t>
            </a:r>
            <a:r>
              <a:rPr lang="en-US" sz="1800" dirty="0">
                <a:effectLst/>
                <a:latin typeface="Calibri" panose="020F0502020204030204" pitchFamily="34" charset="0"/>
                <a:ea typeface="Calibri" panose="020F0502020204030204" pitchFamily="34" charset="0"/>
                <a:cs typeface="Times New Roman" panose="02020603050405020304" pitchFamily="18" charset="0"/>
              </a:rPr>
              <a:t> yang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lebih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cepat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untuk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proyek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kecuali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untuk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produk</a:t>
            </a:r>
            <a:r>
              <a:rPr lang="en-US" sz="1800" dirty="0">
                <a:effectLst/>
                <a:latin typeface="Calibri" panose="020F0502020204030204" pitchFamily="34" charset="0"/>
                <a:ea typeface="Calibri" panose="020F0502020204030204" pitchFamily="34" charset="0"/>
                <a:cs typeface="Times New Roman" panose="02020603050405020304" pitchFamily="18" charset="0"/>
              </a:rPr>
              <a:t> yang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tidak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tersedia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secara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domestik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seperti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baja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kelas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otomotif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10</a:t>
            </a:fld>
            <a:endParaRPr lang="ru-RU" dirty="0"/>
          </a:p>
        </p:txBody>
      </p:sp>
    </p:spTree>
    <p:extLst>
      <p:ext uri="{BB962C8B-B14F-4D97-AF65-F5344CB8AC3E}">
        <p14:creationId xmlns:p14="http://schemas.microsoft.com/office/powerpoint/2010/main" val="2073583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Selanjutnya</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bahas</a:t>
            </a:r>
            <a:r>
              <a:rPr lang="en-US" sz="1800" dirty="0">
                <a:effectLst/>
                <a:latin typeface="Calibri" panose="020F0502020204030204" pitchFamily="34" charset="0"/>
                <a:ea typeface="Calibri" panose="020F0502020204030204" pitchFamily="34" charset="0"/>
                <a:cs typeface="Times New Roman" panose="02020603050405020304" pitchFamily="18" charset="0"/>
              </a:rPr>
              <a:t> strategi kami 3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tahun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depan</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menargetkan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dapat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mencapai</a:t>
            </a:r>
            <a:r>
              <a:rPr lang="en-US" sz="1800" dirty="0">
                <a:effectLst/>
                <a:latin typeface="Calibri" panose="020F0502020204030204" pitchFamily="34" charset="0"/>
                <a:ea typeface="Calibri" panose="020F0502020204030204" pitchFamily="34" charset="0"/>
                <a:cs typeface="Times New Roman" panose="02020603050405020304" pitchFamily="18" charset="0"/>
              </a:rPr>
              <a:t> 500.000 ton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penjualan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pada 2025. Kami juga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berencana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untuk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membuat</a:t>
            </a:r>
            <a:r>
              <a:rPr lang="en-US" sz="1800" dirty="0">
                <a:effectLst/>
                <a:latin typeface="Calibri" panose="020F0502020204030204" pitchFamily="34" charset="0"/>
                <a:ea typeface="Calibri" panose="020F0502020204030204" pitchFamily="34" charset="0"/>
                <a:cs typeface="Times New Roman" panose="02020603050405020304" pitchFamily="18" charset="0"/>
              </a:rPr>
              <a:t> pipa API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dengan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ukuran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sampai</a:t>
            </a:r>
            <a:r>
              <a:rPr lang="en-US" sz="1800" dirty="0">
                <a:effectLst/>
                <a:latin typeface="Calibri" panose="020F0502020204030204" pitchFamily="34" charset="0"/>
                <a:ea typeface="Calibri" panose="020F0502020204030204" pitchFamily="34" charset="0"/>
                <a:cs typeface="Times New Roman" panose="02020603050405020304" pitchFamily="18" charset="0"/>
              </a:rPr>
              <a:t> 2.5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inci</a:t>
            </a:r>
            <a:r>
              <a:rPr lang="en-US" sz="1800" dirty="0">
                <a:effectLst/>
                <a:latin typeface="Calibri" panose="020F0502020204030204" pitchFamily="34" charset="0"/>
                <a:ea typeface="Calibri" panose="020F0502020204030204" pitchFamily="34" charset="0"/>
                <a:cs typeface="Times New Roman" panose="02020603050405020304" pitchFamily="18" charset="0"/>
              </a:rPr>
              <a:t> pada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akhir</a:t>
            </a:r>
            <a:r>
              <a:rPr lang="en-US" sz="1800" dirty="0">
                <a:effectLst/>
                <a:latin typeface="Calibri" panose="020F0502020204030204" pitchFamily="34" charset="0"/>
                <a:ea typeface="Calibri" panose="020F0502020204030204" pitchFamily="34" charset="0"/>
                <a:cs typeface="Times New Roman" panose="02020603050405020304" pitchFamily="18" charset="0"/>
              </a:rPr>
              <a:t> 2023 dan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dibangunnya</a:t>
            </a:r>
            <a:r>
              <a:rPr lang="en-US" sz="1800" dirty="0">
                <a:effectLst/>
                <a:latin typeface="Calibri" panose="020F0502020204030204" pitchFamily="34" charset="0"/>
                <a:ea typeface="Calibri" panose="020F0502020204030204" pitchFamily="34" charset="0"/>
                <a:cs typeface="Times New Roman" panose="02020603050405020304" pitchFamily="18" charset="0"/>
              </a:rPr>
              <a:t> unit 7. SPINDO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ingin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mengeksplor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sektor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baru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untuk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penjualan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pipa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baja</a:t>
            </a:r>
            <a:r>
              <a:rPr lang="en-US" sz="1800" dirty="0">
                <a:effectLst/>
                <a:latin typeface="Calibri" panose="020F0502020204030204" pitchFamily="34" charset="0"/>
                <a:ea typeface="Calibri" panose="020F0502020204030204" pitchFamily="34" charset="0"/>
                <a:cs typeface="Times New Roman" panose="02020603050405020304" pitchFamily="18" charset="0"/>
              </a:rPr>
              <a:t> dan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meningkatkan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penjualan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di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sektor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migas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01511-812B-49C5-AB66-8981E4DA85C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181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Pada unit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pabrik</a:t>
            </a:r>
            <a:r>
              <a:rPr lang="en-US" sz="1800" dirty="0">
                <a:effectLst/>
                <a:latin typeface="Calibri" panose="020F0502020204030204" pitchFamily="34" charset="0"/>
                <a:ea typeface="Calibri" panose="020F0502020204030204" pitchFamily="34" charset="0"/>
                <a:cs typeface="Times New Roman" panose="02020603050405020304" pitchFamily="18" charset="0"/>
              </a:rPr>
              <a:t> IV dan VI,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telah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memasang</a:t>
            </a:r>
            <a:r>
              <a:rPr lang="en-US" sz="1800" dirty="0">
                <a:effectLst/>
                <a:latin typeface="Calibri" panose="020F0502020204030204" pitchFamily="34" charset="0"/>
                <a:ea typeface="Calibri" panose="020F0502020204030204" pitchFamily="34" charset="0"/>
                <a:cs typeface="Times New Roman" panose="02020603050405020304" pitchFamily="18" charset="0"/>
              </a:rPr>
              <a:t> panel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surya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untuk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mengurangi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penggunaan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listrik</a:t>
            </a:r>
            <a:r>
              <a:rPr lang="en-US" sz="1800" dirty="0">
                <a:effectLst/>
                <a:latin typeface="Calibri" panose="020F0502020204030204" pitchFamily="34" charset="0"/>
                <a:ea typeface="Calibri" panose="020F0502020204030204" pitchFamily="34" charset="0"/>
                <a:cs typeface="Times New Roman" panose="02020603050405020304" pitchFamily="18" charset="0"/>
              </a:rPr>
              <a:t> dan gas. SPINDO juga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menerapkan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Tata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kelola</a:t>
            </a:r>
            <a:r>
              <a:rPr lang="en-US" sz="1800" dirty="0">
                <a:effectLst/>
                <a:latin typeface="Calibri" panose="020F0502020204030204" pitchFamily="34" charset="0"/>
                <a:ea typeface="Calibri" panose="020F0502020204030204" pitchFamily="34" charset="0"/>
                <a:cs typeface="Times New Roman" panose="02020603050405020304" pitchFamily="18" charset="0"/>
              </a:rPr>
              <a:t> Perusahaan yang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Baik</a:t>
            </a:r>
            <a:r>
              <a:rPr lang="en-US" sz="1800" dirty="0">
                <a:effectLst/>
                <a:latin typeface="Calibri" panose="020F0502020204030204" pitchFamily="34" charset="0"/>
                <a:ea typeface="Calibri" panose="020F0502020204030204" pitchFamily="34" charset="0"/>
                <a:cs typeface="Times New Roman" panose="02020603050405020304" pitchFamily="18" charset="0"/>
              </a:rPr>
              <a:t> dan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kegiatan</a:t>
            </a:r>
            <a:r>
              <a:rPr lang="en-US" sz="1800" dirty="0">
                <a:effectLst/>
                <a:latin typeface="Calibri" panose="020F0502020204030204" pitchFamily="34" charset="0"/>
                <a:ea typeface="Calibri" panose="020F0502020204030204" pitchFamily="34" charset="0"/>
                <a:cs typeface="Times New Roman" panose="02020603050405020304" pitchFamily="18" charset="0"/>
              </a:rPr>
              <a:t> CSR.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01511-812B-49C5-AB66-8981E4DA85C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602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1618" name="Google Shape;631;p24:notes"/>
          <p:cNvSpPr txBox="1">
            <a:spLocks noGrp="1"/>
          </p:cNvSpPr>
          <p:nvPr>
            <p:ph type="body" idx="1"/>
          </p:nvPr>
        </p:nvSpPr>
        <p:spPr bwMode="auto">
          <a:xfrm>
            <a:off x="1131888" y="3587750"/>
            <a:ext cx="9048750" cy="2935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2163" tIns="51067" rIns="102163" bIns="51067" numCol="1" anchor="t" anchorCtr="0" compatLnSpc="1">
            <a:prstTxWarp prst="textNoShape">
              <a:avLst/>
            </a:prstTxWarp>
          </a:bodyPr>
          <a:lstStyle/>
          <a:p>
            <a:pPr>
              <a:spcBef>
                <a:spcPct val="0"/>
              </a:spcBef>
            </a:pPr>
            <a:endParaRPr lang="en-US" altLang="en-US"/>
          </a:p>
        </p:txBody>
      </p:sp>
      <p:sp>
        <p:nvSpPr>
          <p:cNvPr id="111619" name="Google Shape;632;p24:notes"/>
          <p:cNvSpPr>
            <a:spLocks noGrp="1" noRot="1" noChangeAspect="1" noTextEdit="1"/>
          </p:cNvSpPr>
          <p:nvPr>
            <p:ph type="sldImg" idx="2"/>
          </p:nvPr>
        </p:nvSpPr>
        <p:spPr bwMode="auto">
          <a:xfrm>
            <a:off x="3421063" y="931863"/>
            <a:ext cx="4468812" cy="25146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0FC00D-0703-41CC-A936-348967611AA9}"/>
              </a:ext>
            </a:extLst>
          </p:cNvPr>
          <p:cNvPicPr>
            <a:picLocks noChangeAspect="1"/>
          </p:cNvPicPr>
          <p:nvPr userDrawn="1"/>
        </p:nvPicPr>
        <p:blipFill>
          <a:blip r:embed="rId2"/>
          <a:stretch>
            <a:fillRect/>
          </a:stretch>
        </p:blipFill>
        <p:spPr>
          <a:xfrm>
            <a:off x="-7816" y="-1"/>
            <a:ext cx="12199817" cy="6862397"/>
          </a:xfrm>
          <a:prstGeom prst="rect">
            <a:avLst/>
          </a:prstGeom>
        </p:spPr>
      </p:pic>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3522336" y="1405297"/>
            <a:ext cx="5690681" cy="1517356"/>
          </a:xfrm>
        </p:spPr>
        <p:txBody>
          <a:bodyPr>
            <a:noAutofit/>
          </a:bodyPr>
          <a:lstStyle>
            <a:lvl1pPr algn="ctr">
              <a:defRPr sz="3750"/>
            </a:lvl1pPr>
          </a:lstStyle>
          <a:p>
            <a:r>
              <a:rPr lang="en-US" dirty="0"/>
              <a:t>PRESENTATION</a:t>
            </a:r>
            <a:br>
              <a:rPr lang="en-US" dirty="0"/>
            </a:br>
            <a:r>
              <a:rPr lang="en-US" dirty="0"/>
              <a:t>TITLE    </a:t>
            </a:r>
            <a:endParaRPr lang="ru-RU" dirty="0"/>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9213019" y="4606610"/>
            <a:ext cx="2818252" cy="949829"/>
          </a:xfrm>
        </p:spPr>
        <p:txBody>
          <a:bodyPr>
            <a:noAutofit/>
          </a:bodyPr>
          <a:lstStyle>
            <a:lvl1pPr marL="0" indent="0" algn="r">
              <a:buNone/>
              <a:defRPr sz="2100" b="0" i="0">
                <a:solidFill>
                  <a:schemeClr val="accent3"/>
                </a:solidFill>
                <a:latin typeface="+mn-lt"/>
              </a:defRPr>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Month</a:t>
            </a:r>
            <a:br>
              <a:rPr lang="en-US" dirty="0"/>
            </a:br>
            <a:r>
              <a:rPr lang="en-US" dirty="0"/>
              <a:t>20XX</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3522343" y="3347734"/>
            <a:ext cx="5690678" cy="949829"/>
          </a:xfrm>
        </p:spPr>
        <p:txBody>
          <a:bodyPr>
            <a:normAutofit/>
          </a:bodyPr>
          <a:lstStyle>
            <a:lvl1pPr marL="0" indent="0" algn="ctr">
              <a:buNone/>
              <a:defRPr sz="2100" b="1" i="0">
                <a:solidFill>
                  <a:schemeClr val="bg1"/>
                </a:solidFill>
              </a:defRPr>
            </a:lvl1pPr>
          </a:lstStyle>
          <a:p>
            <a:pPr lvl="0"/>
            <a:r>
              <a:rPr lang="en-US" dirty="0"/>
              <a:t>Presentation Tagline</a:t>
            </a:r>
          </a:p>
        </p:txBody>
      </p:sp>
      <p:sp>
        <p:nvSpPr>
          <p:cNvPr id="40" name="Graphic 37">
            <a:extLst>
              <a:ext uri="{FF2B5EF4-FFF2-40B4-BE49-F238E27FC236}">
                <a16:creationId xmlns:a16="http://schemas.microsoft.com/office/drawing/2014/main" id="{9F75ED2D-7077-4753-B623-4B9A718EB224}"/>
              </a:ext>
            </a:extLst>
          </p:cNvPr>
          <p:cNvSpPr/>
          <p:nvPr userDrawn="1"/>
        </p:nvSpPr>
        <p:spPr>
          <a:xfrm>
            <a:off x="5256513" y="3083659"/>
            <a:ext cx="2158297"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sz="1350" dirty="0"/>
          </a:p>
        </p:txBody>
      </p:sp>
      <p:pic>
        <p:nvPicPr>
          <p:cNvPr id="14" name="Picture 13">
            <a:extLst>
              <a:ext uri="{FF2B5EF4-FFF2-40B4-BE49-F238E27FC236}">
                <a16:creationId xmlns:a16="http://schemas.microsoft.com/office/drawing/2014/main" id="{8FB8D931-06EA-A587-9350-BA6C4D717989}"/>
              </a:ext>
            </a:extLst>
          </p:cNvPr>
          <p:cNvPicPr>
            <a:picLocks noChangeAspect="1"/>
          </p:cNvPicPr>
          <p:nvPr userDrawn="1"/>
        </p:nvPicPr>
        <p:blipFill>
          <a:blip r:embed="rId3"/>
          <a:stretch>
            <a:fillRect/>
          </a:stretch>
        </p:blipFill>
        <p:spPr>
          <a:xfrm>
            <a:off x="10954793" y="5671186"/>
            <a:ext cx="1076475" cy="1076475"/>
          </a:xfrm>
          <a:prstGeom prst="rect">
            <a:avLst/>
          </a:prstGeom>
        </p:spPr>
      </p:pic>
      <p:pic>
        <p:nvPicPr>
          <p:cNvPr id="4" name="Picture 3">
            <a:extLst>
              <a:ext uri="{FF2B5EF4-FFF2-40B4-BE49-F238E27FC236}">
                <a16:creationId xmlns:a16="http://schemas.microsoft.com/office/drawing/2014/main" id="{2CC9C42E-0806-40F9-9B6C-FB42F86CBDA7}"/>
              </a:ext>
            </a:extLst>
          </p:cNvPr>
          <p:cNvPicPr>
            <a:picLocks noChangeAspect="1"/>
          </p:cNvPicPr>
          <p:nvPr userDrawn="1"/>
        </p:nvPicPr>
        <p:blipFill>
          <a:blip r:embed="rId4"/>
          <a:stretch>
            <a:fillRect/>
          </a:stretch>
        </p:blipFill>
        <p:spPr>
          <a:xfrm>
            <a:off x="9498759" y="-131079"/>
            <a:ext cx="2246771" cy="1621167"/>
          </a:xfrm>
          <a:prstGeom prst="rect">
            <a:avLst/>
          </a:prstGeom>
        </p:spPr>
      </p:pic>
      <p:pic>
        <p:nvPicPr>
          <p:cNvPr id="15" name="Picture 14">
            <a:extLst>
              <a:ext uri="{FF2B5EF4-FFF2-40B4-BE49-F238E27FC236}">
                <a16:creationId xmlns:a16="http://schemas.microsoft.com/office/drawing/2014/main" id="{46099833-E0BF-4D70-9C3E-A65C0BCF68DD}"/>
              </a:ext>
            </a:extLst>
          </p:cNvPr>
          <p:cNvPicPr>
            <a:picLocks noChangeAspect="1"/>
          </p:cNvPicPr>
          <p:nvPr userDrawn="1"/>
        </p:nvPicPr>
        <p:blipFill>
          <a:blip r:embed="rId5"/>
          <a:stretch>
            <a:fillRect/>
          </a:stretch>
        </p:blipFill>
        <p:spPr>
          <a:xfrm>
            <a:off x="390331" y="-84631"/>
            <a:ext cx="1621167" cy="1621167"/>
          </a:xfrm>
          <a:prstGeom prst="rect">
            <a:avLst/>
          </a:prstGeom>
        </p:spPr>
      </p:pic>
      <p:pic>
        <p:nvPicPr>
          <p:cNvPr id="17" name="Picture 16">
            <a:extLst>
              <a:ext uri="{FF2B5EF4-FFF2-40B4-BE49-F238E27FC236}">
                <a16:creationId xmlns:a16="http://schemas.microsoft.com/office/drawing/2014/main" id="{BB2B1511-8FED-4119-882B-423475D3ABED}"/>
              </a:ext>
            </a:extLst>
          </p:cNvPr>
          <p:cNvPicPr>
            <a:picLocks noChangeAspect="1"/>
          </p:cNvPicPr>
          <p:nvPr userDrawn="1"/>
        </p:nvPicPr>
        <p:blipFill>
          <a:blip r:embed="rId6"/>
          <a:stretch>
            <a:fillRect/>
          </a:stretch>
        </p:blipFill>
        <p:spPr>
          <a:xfrm>
            <a:off x="1903444" y="385842"/>
            <a:ext cx="2174033" cy="587323"/>
          </a:xfrm>
          <a:prstGeom prst="rect">
            <a:avLst/>
          </a:prstGeom>
        </p:spPr>
      </p:pic>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C229411-48AD-4A50-B02E-041030F18963}"/>
              </a:ext>
            </a:extLst>
          </p:cNvPr>
          <p:cNvSpPr>
            <a:spLocks noGrp="1"/>
          </p:cNvSpPr>
          <p:nvPr>
            <p:ph type="pic" sz="quarter" idx="21"/>
          </p:nvPr>
        </p:nvSpPr>
        <p:spPr>
          <a:xfrm>
            <a:off x="5245189" y="12"/>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anchor="ctr" anchorCtr="0">
            <a:noAutofit/>
          </a:bodyPr>
          <a:lstStyle>
            <a:lvl1pPr marL="0" indent="0" algn="ctr">
              <a:buNone/>
              <a:defRPr sz="1050"/>
            </a:lvl1pPr>
          </a:lstStyle>
          <a:p>
            <a:r>
              <a:rPr lang="en-US"/>
              <a:t>Click icon to add picture</a:t>
            </a:r>
            <a:endParaRPr lang="ru-RU"/>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814945" y="1337024"/>
            <a:ext cx="10515600" cy="1325563"/>
          </a:xfrm>
        </p:spPr>
        <p:txBody>
          <a:bodyPr/>
          <a:lstStyle>
            <a:lvl1pPr>
              <a:defRPr/>
            </a:lvl1pPr>
          </a:lstStyle>
          <a:p>
            <a:r>
              <a:rPr lang="en-US" dirty="0"/>
              <a:t>THANK YOU!</a:t>
            </a:r>
            <a:endParaRPr lang="ru-RU" dirty="0"/>
          </a:p>
        </p:txBody>
      </p:sp>
      <p:sp>
        <p:nvSpPr>
          <p:cNvPr id="12" name="Freeform: Shape 11">
            <a:extLst>
              <a:ext uri="{FF2B5EF4-FFF2-40B4-BE49-F238E27FC236}">
                <a16:creationId xmlns:a16="http://schemas.microsoft.com/office/drawing/2014/main" id="{F9E3EED1-7BB3-4B75-BCA9-1C1223740B3C}"/>
              </a:ext>
            </a:extLst>
          </p:cNvPr>
          <p:cNvSpPr/>
          <p:nvPr/>
        </p:nvSpPr>
        <p:spPr>
          <a:xfrm>
            <a:off x="8704586" y="5422906"/>
            <a:ext cx="736601"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endParaRPr lang="ru-RU" sz="1350" dirty="0"/>
          </a:p>
        </p:txBody>
      </p:sp>
      <p:sp>
        <p:nvSpPr>
          <p:cNvPr id="16" name="Freeform: Shape 15">
            <a:extLst>
              <a:ext uri="{FF2B5EF4-FFF2-40B4-BE49-F238E27FC236}">
                <a16:creationId xmlns:a16="http://schemas.microsoft.com/office/drawing/2014/main"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endParaRPr lang="ru-RU" sz="1350" dirty="0"/>
          </a:p>
        </p:txBody>
      </p:sp>
      <p:sp>
        <p:nvSpPr>
          <p:cNvPr id="19" name="Text Placeholder 26">
            <a:extLst>
              <a:ext uri="{FF2B5EF4-FFF2-40B4-BE49-F238E27FC236}">
                <a16:creationId xmlns:a16="http://schemas.microsoft.com/office/drawing/2014/main" id="{9DBE4B29-4897-4A3A-B883-A887BCDA3718}"/>
              </a:ext>
            </a:extLst>
          </p:cNvPr>
          <p:cNvSpPr>
            <a:spLocks noGrp="1"/>
          </p:cNvSpPr>
          <p:nvPr>
            <p:ph type="body" sz="quarter" idx="16" hasCustomPrompt="1"/>
          </p:nvPr>
        </p:nvSpPr>
        <p:spPr>
          <a:xfrm>
            <a:off x="824422" y="3955676"/>
            <a:ext cx="4367531" cy="524711"/>
          </a:xfrm>
        </p:spPr>
        <p:txBody>
          <a:bodyPr>
            <a:noAutofit/>
          </a:bodyPr>
          <a:lstStyle>
            <a:lvl1pPr marL="0" indent="0" algn="l">
              <a:buNone/>
              <a:defRPr sz="2100" b="1" i="0"/>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August Bergqvist</a:t>
            </a:r>
          </a:p>
        </p:txBody>
      </p:sp>
      <p:sp>
        <p:nvSpPr>
          <p:cNvPr id="20" name="Text Placeholder 26">
            <a:extLst>
              <a:ext uri="{FF2B5EF4-FFF2-40B4-BE49-F238E27FC236}">
                <a16:creationId xmlns:a16="http://schemas.microsoft.com/office/drawing/2014/main" id="{0EF4532A-9AB5-4545-A83D-BD0E39635727}"/>
              </a:ext>
            </a:extLst>
          </p:cNvPr>
          <p:cNvSpPr>
            <a:spLocks noGrp="1"/>
          </p:cNvSpPr>
          <p:nvPr>
            <p:ph type="body" sz="quarter" idx="17" hasCustomPrompt="1"/>
          </p:nvPr>
        </p:nvSpPr>
        <p:spPr>
          <a:xfrm>
            <a:off x="824422" y="4633372"/>
            <a:ext cx="4367531" cy="365125"/>
          </a:xfrm>
        </p:spPr>
        <p:txBody>
          <a:bodyPr>
            <a:noAutofit/>
          </a:bodyPr>
          <a:lstStyle>
            <a:lvl1pPr marL="0" indent="0" algn="l">
              <a:buNone/>
              <a:defRPr sz="1350" b="1" i="0"/>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Phone:</a:t>
            </a:r>
          </a:p>
        </p:txBody>
      </p:sp>
      <p:sp>
        <p:nvSpPr>
          <p:cNvPr id="21" name="Text Placeholder 26">
            <a:extLst>
              <a:ext uri="{FF2B5EF4-FFF2-40B4-BE49-F238E27FC236}">
                <a16:creationId xmlns:a16="http://schemas.microsoft.com/office/drawing/2014/main" id="{D579A1F5-9180-47FE-A31B-4E37384383C4}"/>
              </a:ext>
            </a:extLst>
          </p:cNvPr>
          <p:cNvSpPr>
            <a:spLocks noGrp="1"/>
          </p:cNvSpPr>
          <p:nvPr>
            <p:ph type="body" sz="quarter" idx="18" hasCustomPrompt="1"/>
          </p:nvPr>
        </p:nvSpPr>
        <p:spPr>
          <a:xfrm>
            <a:off x="824422" y="4892987"/>
            <a:ext cx="4367531" cy="365125"/>
          </a:xfrm>
        </p:spPr>
        <p:txBody>
          <a:bodyPr>
            <a:noAutofit/>
          </a:bodyPr>
          <a:lstStyle>
            <a:lvl1pPr marL="0" indent="0" algn="l">
              <a:buNone/>
              <a:defRPr sz="1875" b="1" i="0">
                <a:solidFill>
                  <a:schemeClr val="accent3"/>
                </a:solidFill>
                <a:latin typeface="+mj-lt"/>
              </a:defRPr>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678 555-0128</a:t>
            </a:r>
          </a:p>
        </p:txBody>
      </p:sp>
      <p:sp>
        <p:nvSpPr>
          <p:cNvPr id="22" name="Text Placeholder 26">
            <a:extLst>
              <a:ext uri="{FF2B5EF4-FFF2-40B4-BE49-F238E27FC236}">
                <a16:creationId xmlns:a16="http://schemas.microsoft.com/office/drawing/2014/main" id="{71BBF4E8-67FF-4A65-9EC1-AE832CEBE85D}"/>
              </a:ext>
            </a:extLst>
          </p:cNvPr>
          <p:cNvSpPr>
            <a:spLocks noGrp="1"/>
          </p:cNvSpPr>
          <p:nvPr>
            <p:ph type="body" sz="quarter" idx="19" hasCustomPrompt="1"/>
          </p:nvPr>
        </p:nvSpPr>
        <p:spPr>
          <a:xfrm>
            <a:off x="824422" y="5334310"/>
            <a:ext cx="4367531" cy="365125"/>
          </a:xfrm>
        </p:spPr>
        <p:txBody>
          <a:bodyPr>
            <a:noAutofit/>
          </a:bodyPr>
          <a:lstStyle>
            <a:lvl1pPr marL="0" indent="0" algn="l">
              <a:buNone/>
              <a:defRPr sz="1350" b="1" i="0"/>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Email:</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824422" y="5593925"/>
            <a:ext cx="4367531" cy="365125"/>
          </a:xfrm>
        </p:spPr>
        <p:txBody>
          <a:bodyPr>
            <a:noAutofit/>
          </a:bodyPr>
          <a:lstStyle>
            <a:lvl1pPr marL="0" indent="0" algn="l">
              <a:buNone/>
              <a:defRPr sz="1875" b="1" i="0">
                <a:solidFill>
                  <a:schemeClr val="accent3"/>
                </a:solidFill>
                <a:latin typeface="+mj-lt"/>
              </a:defRPr>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BERGQVIST@EXAMPLE.COM</a:t>
            </a:r>
          </a:p>
        </p:txBody>
      </p:sp>
      <p:sp>
        <p:nvSpPr>
          <p:cNvPr id="3" name="Graphic 23">
            <a:extLst>
              <a:ext uri="{FF2B5EF4-FFF2-40B4-BE49-F238E27FC236}">
                <a16:creationId xmlns:a16="http://schemas.microsoft.com/office/drawing/2014/main" id="{7E62A657-0B76-4081-A698-3C47F1AFC78E}"/>
              </a:ext>
            </a:extLst>
          </p:cNvPr>
          <p:cNvSpPr/>
          <p:nvPr/>
        </p:nvSpPr>
        <p:spPr>
          <a:xfrm>
            <a:off x="900977" y="2270224"/>
            <a:ext cx="297389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endParaRPr lang="ru-RU" sz="1350" dirty="0"/>
          </a:p>
        </p:txBody>
      </p:sp>
      <p:sp>
        <p:nvSpPr>
          <p:cNvPr id="25" name="Freeform: Shape 24">
            <a:extLst>
              <a:ext uri="{FF2B5EF4-FFF2-40B4-BE49-F238E27FC236}">
                <a16:creationId xmlns:a16="http://schemas.microsoft.com/office/drawing/2014/main"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endParaRPr lang="ru-RU" sz="1350" dirty="0"/>
          </a:p>
        </p:txBody>
      </p:sp>
      <p:pic>
        <p:nvPicPr>
          <p:cNvPr id="5" name="Picture 4">
            <a:extLst>
              <a:ext uri="{FF2B5EF4-FFF2-40B4-BE49-F238E27FC236}">
                <a16:creationId xmlns:a16="http://schemas.microsoft.com/office/drawing/2014/main" id="{B1B1A36D-FDB9-CA15-4E2A-B11DC428A413}"/>
              </a:ext>
            </a:extLst>
          </p:cNvPr>
          <p:cNvPicPr>
            <a:picLocks noChangeAspect="1"/>
          </p:cNvPicPr>
          <p:nvPr userDrawn="1"/>
        </p:nvPicPr>
        <p:blipFill>
          <a:blip r:embed="rId2"/>
          <a:stretch>
            <a:fillRect/>
          </a:stretch>
        </p:blipFill>
        <p:spPr>
          <a:xfrm>
            <a:off x="814951" y="6159506"/>
            <a:ext cx="4664134" cy="256922"/>
          </a:xfrm>
          <a:prstGeom prst="rect">
            <a:avLst/>
          </a:prstGeom>
        </p:spPr>
      </p:pic>
      <p:pic>
        <p:nvPicPr>
          <p:cNvPr id="17" name="Picture 16">
            <a:extLst>
              <a:ext uri="{FF2B5EF4-FFF2-40B4-BE49-F238E27FC236}">
                <a16:creationId xmlns:a16="http://schemas.microsoft.com/office/drawing/2014/main" id="{2E24FE3D-1705-4352-A458-D646E0080F05}"/>
              </a:ext>
            </a:extLst>
          </p:cNvPr>
          <p:cNvPicPr>
            <a:picLocks noChangeAspect="1"/>
          </p:cNvPicPr>
          <p:nvPr userDrawn="1"/>
        </p:nvPicPr>
        <p:blipFill>
          <a:blip r:embed="rId3"/>
          <a:stretch>
            <a:fillRect/>
          </a:stretch>
        </p:blipFill>
        <p:spPr>
          <a:xfrm>
            <a:off x="390331" y="-84631"/>
            <a:ext cx="1335833" cy="1335833"/>
          </a:xfrm>
          <a:prstGeom prst="rect">
            <a:avLst/>
          </a:prstGeom>
        </p:spPr>
      </p:pic>
      <p:pic>
        <p:nvPicPr>
          <p:cNvPr id="18" name="Picture 17">
            <a:extLst>
              <a:ext uri="{FF2B5EF4-FFF2-40B4-BE49-F238E27FC236}">
                <a16:creationId xmlns:a16="http://schemas.microsoft.com/office/drawing/2014/main" id="{7991A279-0C6D-44AC-AF42-0AE94D3527D6}"/>
              </a:ext>
            </a:extLst>
          </p:cNvPr>
          <p:cNvPicPr>
            <a:picLocks noChangeAspect="1"/>
          </p:cNvPicPr>
          <p:nvPr userDrawn="1"/>
        </p:nvPicPr>
        <p:blipFill>
          <a:blip r:embed="rId4"/>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1159374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1" cy="1517356"/>
          </a:xfrm>
        </p:spPr>
        <p:txBody>
          <a:bodyPr>
            <a:noAutofit/>
          </a:bodyPr>
          <a:lstStyle>
            <a:lvl1pPr>
              <a:defRPr sz="4500"/>
            </a:lvl1pPr>
          </a:lstStyle>
          <a:p>
            <a:r>
              <a:rPr lang="en-US" dirty="0"/>
              <a:t>PRESENTATION</a:t>
            </a:r>
            <a:br>
              <a:rPr lang="en-US" dirty="0"/>
            </a:br>
            <a:r>
              <a:rPr lang="en-US" dirty="0"/>
              <a:t>TITLE    </a:t>
            </a:r>
            <a:endParaRPr lang="ru-RU" dirty="0"/>
          </a:p>
        </p:txBody>
      </p:sp>
      <p:sp>
        <p:nvSpPr>
          <p:cNvPr id="28" name="Freeform: Shape 27">
            <a:extLst>
              <a:ext uri="{FF2B5EF4-FFF2-40B4-BE49-F238E27FC236}">
                <a16:creationId xmlns:a16="http://schemas.microsoft.com/office/drawing/2014/main" id="{87A7AFAC-3F6D-48D1-A100-148792529BC6}"/>
              </a:ext>
            </a:extLst>
          </p:cNvPr>
          <p:cNvSpPr/>
          <p:nvPr/>
        </p:nvSpPr>
        <p:spPr>
          <a:xfrm>
            <a:off x="8069111" y="5422175"/>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sz="1350" dirty="0"/>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6"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sz="1350" dirty="0"/>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36" y="4566110"/>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sz="1350" dirty="0"/>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8" y="1632121"/>
            <a:ext cx="1447942"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sz="1350" dirty="0"/>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2" y="-12701"/>
            <a:ext cx="4978891"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sz="1350" dirty="0"/>
          </a:p>
        </p:txBody>
      </p:sp>
      <p:sp>
        <p:nvSpPr>
          <p:cNvPr id="34" name="Freeform: Shape 33">
            <a:extLst>
              <a:ext uri="{FF2B5EF4-FFF2-40B4-BE49-F238E27FC236}">
                <a16:creationId xmlns:a16="http://schemas.microsoft.com/office/drawing/2014/main" id="{E0F651C6-BE74-4133-ABA8-316072D4F5B5}"/>
              </a:ext>
            </a:extLst>
          </p:cNvPr>
          <p:cNvSpPr/>
          <p:nvPr/>
        </p:nvSpPr>
        <p:spPr>
          <a:xfrm>
            <a:off x="6518970"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sz="1350" dirty="0"/>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7"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sz="1350" dirty="0"/>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4" y="5057889"/>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sz="1350"/>
          </a:p>
        </p:txBody>
      </p:sp>
      <p:sp>
        <p:nvSpPr>
          <p:cNvPr id="15" name="Subtitle 2">
            <a:extLst>
              <a:ext uri="{FF2B5EF4-FFF2-40B4-BE49-F238E27FC236}">
                <a16:creationId xmlns:a16="http://schemas.microsoft.com/office/drawing/2014/main" id="{4BCD5243-C973-44F2-88E8-A4A6E3387B1F}"/>
              </a:ext>
            </a:extLst>
          </p:cNvPr>
          <p:cNvSpPr>
            <a:spLocks noGrp="1"/>
          </p:cNvSpPr>
          <p:nvPr>
            <p:ph type="subTitle" idx="1"/>
          </p:nvPr>
        </p:nvSpPr>
        <p:spPr>
          <a:xfrm>
            <a:off x="758592" y="3429000"/>
            <a:ext cx="3629300" cy="946192"/>
          </a:xfrm>
        </p:spPr>
        <p:txBody>
          <a:bodyPr vert="horz" lIns="91440" tIns="45720" rIns="91440" bIns="45720" rtlCol="0">
            <a:normAutofit/>
          </a:bodyPr>
          <a:lstStyle>
            <a:lvl1pPr marL="0" indent="0">
              <a:buNone/>
              <a:defRPr lang="en-US" b="1" i="0"/>
            </a:lvl1pPr>
          </a:lstStyle>
          <a:p>
            <a:pPr marL="171442" lvl="0" indent="-171442"/>
            <a:r>
              <a:rPr lang="en-US"/>
              <a:t>Click to edit Master subtitle style</a:t>
            </a:r>
            <a:endParaRPr lang="en-US" dirty="0"/>
          </a:p>
        </p:txBody>
      </p:sp>
      <p:pic>
        <p:nvPicPr>
          <p:cNvPr id="14" name="Picture 13">
            <a:extLst>
              <a:ext uri="{FF2B5EF4-FFF2-40B4-BE49-F238E27FC236}">
                <a16:creationId xmlns:a16="http://schemas.microsoft.com/office/drawing/2014/main" id="{83A17654-937E-4831-AC5F-1AA366B6508A}"/>
              </a:ext>
            </a:extLst>
          </p:cNvPr>
          <p:cNvPicPr>
            <a:picLocks noChangeAspect="1"/>
          </p:cNvPicPr>
          <p:nvPr userDrawn="1"/>
        </p:nvPicPr>
        <p:blipFill>
          <a:blip r:embed="rId2"/>
          <a:stretch>
            <a:fillRect/>
          </a:stretch>
        </p:blipFill>
        <p:spPr>
          <a:xfrm>
            <a:off x="390331" y="-84631"/>
            <a:ext cx="1335833" cy="1335833"/>
          </a:xfrm>
          <a:prstGeom prst="rect">
            <a:avLst/>
          </a:prstGeom>
        </p:spPr>
      </p:pic>
      <p:pic>
        <p:nvPicPr>
          <p:cNvPr id="16" name="Picture 15">
            <a:extLst>
              <a:ext uri="{FF2B5EF4-FFF2-40B4-BE49-F238E27FC236}">
                <a16:creationId xmlns:a16="http://schemas.microsoft.com/office/drawing/2014/main" id="{3542E072-6006-466F-803F-8DFDB24BA1B5}"/>
              </a:ext>
            </a:extLst>
          </p:cNvPr>
          <p:cNvPicPr>
            <a:picLocks noChangeAspect="1"/>
          </p:cNvPicPr>
          <p:nvPr userDrawn="1"/>
        </p:nvPicPr>
        <p:blipFill>
          <a:blip r:embed="rId3"/>
          <a:stretch>
            <a:fillRect/>
          </a:stretch>
        </p:blipFill>
        <p:spPr>
          <a:xfrm>
            <a:off x="10269797" y="-126741"/>
            <a:ext cx="1767851" cy="1275600"/>
          </a:xfrm>
          <a:prstGeom prst="rect">
            <a:avLst/>
          </a:prstGeom>
        </p:spPr>
      </p:pic>
    </p:spTree>
    <p:extLst>
      <p:ext uri="{BB962C8B-B14F-4D97-AF65-F5344CB8AC3E}">
        <p14:creationId xmlns:p14="http://schemas.microsoft.com/office/powerpoint/2010/main" val="2636408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13074BE4-153F-46FE-B915-CD1AEF318A25}"/>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8"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sz="1350"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6" y="2632666"/>
            <a:ext cx="5082"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sz="1350"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6" y="1024872"/>
            <a:ext cx="9144000" cy="655621"/>
          </a:xfrm>
        </p:spPr>
        <p:txBody>
          <a:bodyPr anchor="b">
            <a:normAutofit/>
          </a:bodyPr>
          <a:lstStyle>
            <a:lvl1pPr algn="l">
              <a:defRPr sz="3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8" y="1877062"/>
            <a:ext cx="6843279" cy="496223"/>
          </a:xfrm>
        </p:spPr>
        <p:txBody>
          <a:bodyPr>
            <a:normAutofit/>
          </a:bodyPr>
          <a:lstStyle>
            <a:lvl1pPr marL="0" indent="0" algn="l">
              <a:buNone/>
              <a:defRPr sz="1350" b="1" i="0">
                <a:solidFill>
                  <a:schemeClr val="accent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724502"/>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350"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8"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sz="1350"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55" y="4665652"/>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sz="1350"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26" y="4665641"/>
            <a:ext cx="5082"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sz="1350"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9" y="4922865"/>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sz="1350" dirty="0"/>
          </a:p>
        </p:txBody>
      </p:sp>
      <p:sp>
        <p:nvSpPr>
          <p:cNvPr id="7" name="Date Placeholder 6">
            <a:extLst>
              <a:ext uri="{FF2B5EF4-FFF2-40B4-BE49-F238E27FC236}">
                <a16:creationId xmlns:a16="http://schemas.microsoft.com/office/drawing/2014/main" id="{B7EF9C60-0FED-4965-A9BC-CE69886A38CA}"/>
              </a:ext>
            </a:extLst>
          </p:cNvPr>
          <p:cNvSpPr>
            <a:spLocks noGrp="1"/>
          </p:cNvSpPr>
          <p:nvPr>
            <p:ph type="dt" sz="half" idx="10"/>
          </p:nvPr>
        </p:nvSpPr>
        <p:spPr/>
        <p:txBody>
          <a:bodyPr/>
          <a:lstStyle/>
          <a:p>
            <a:endParaRPr lang="ru-RU" dirty="0"/>
          </a:p>
        </p:txBody>
      </p:sp>
      <p:sp>
        <p:nvSpPr>
          <p:cNvPr id="8" name="Footer Placeholder 7">
            <a:extLst>
              <a:ext uri="{FF2B5EF4-FFF2-40B4-BE49-F238E27FC236}">
                <a16:creationId xmlns:a16="http://schemas.microsoft.com/office/drawing/2014/main" id="{239F2410-4015-48DB-BB4D-B5944D8C16B7}"/>
              </a:ext>
            </a:extLst>
          </p:cNvPr>
          <p:cNvSpPr>
            <a:spLocks noGrp="1"/>
          </p:cNvSpPr>
          <p:nvPr>
            <p:ph type="ftr" sz="quarter" idx="11"/>
          </p:nvPr>
        </p:nvSpPr>
        <p:spPr>
          <a:xfrm>
            <a:off x="812294" y="5816830"/>
            <a:ext cx="3398763" cy="365125"/>
          </a:xfrm>
          <a:prstGeom prst="rect">
            <a:avLst/>
          </a:prstGeom>
        </p:spPr>
        <p:txBody>
          <a:bodyPr/>
          <a:lstStyle/>
          <a:p>
            <a:r>
              <a:rPr lang="en-US"/>
              <a:t>CONFIDENTIAL - PEFINDO MANAGEMENT MEETING ONLY</a:t>
            </a:r>
            <a:endParaRPr lang="ru-RU" dirty="0"/>
          </a:p>
        </p:txBody>
      </p:sp>
      <p:sp>
        <p:nvSpPr>
          <p:cNvPr id="11" name="Slide Number Placeholder 10">
            <a:extLst>
              <a:ext uri="{FF2B5EF4-FFF2-40B4-BE49-F238E27FC236}">
                <a16:creationId xmlns:a16="http://schemas.microsoft.com/office/drawing/2014/main" id="{C44F5F26-1B35-405A-AD75-5DFF48CF6BD6}"/>
              </a:ext>
            </a:extLst>
          </p:cNvPr>
          <p:cNvSpPr>
            <a:spLocks noGrp="1"/>
          </p:cNvSpPr>
          <p:nvPr>
            <p:ph type="sldNum" sz="quarter" idx="12"/>
          </p:nvPr>
        </p:nvSpPr>
        <p:spPr/>
        <p:txBody>
          <a:bodyPr/>
          <a:lstStyle/>
          <a:p>
            <a:fld id="{D495E168-DA5E-4888-8D8A-92B118324C14}" type="slidenum">
              <a:rPr lang="ru-RU" smtClean="0"/>
              <a:pPr/>
              <a:t>‹#›</a:t>
            </a:fld>
            <a:endParaRPr lang="ru-RU" dirty="0"/>
          </a:p>
        </p:txBody>
      </p:sp>
      <p:pic>
        <p:nvPicPr>
          <p:cNvPr id="18" name="Picture 17">
            <a:extLst>
              <a:ext uri="{FF2B5EF4-FFF2-40B4-BE49-F238E27FC236}">
                <a16:creationId xmlns:a16="http://schemas.microsoft.com/office/drawing/2014/main" id="{EE5AEC52-B939-484B-A7C2-C08F9FD6AB3D}"/>
              </a:ext>
            </a:extLst>
          </p:cNvPr>
          <p:cNvPicPr>
            <a:picLocks noChangeAspect="1"/>
          </p:cNvPicPr>
          <p:nvPr userDrawn="1"/>
        </p:nvPicPr>
        <p:blipFill>
          <a:blip r:embed="rId2"/>
          <a:stretch>
            <a:fillRect/>
          </a:stretch>
        </p:blipFill>
        <p:spPr>
          <a:xfrm>
            <a:off x="390331" y="-84631"/>
            <a:ext cx="1335833" cy="1335833"/>
          </a:xfrm>
          <a:prstGeom prst="rect">
            <a:avLst/>
          </a:prstGeom>
        </p:spPr>
      </p:pic>
      <p:pic>
        <p:nvPicPr>
          <p:cNvPr id="19" name="Picture 18">
            <a:extLst>
              <a:ext uri="{FF2B5EF4-FFF2-40B4-BE49-F238E27FC236}">
                <a16:creationId xmlns:a16="http://schemas.microsoft.com/office/drawing/2014/main" id="{3E434695-8A9F-4E31-A78B-827B7CD4C9AF}"/>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34934448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Content Placeholder 2">
            <a:extLst>
              <a:ext uri="{FF2B5EF4-FFF2-40B4-BE49-F238E27FC236}">
                <a16:creationId xmlns:a16="http://schemas.microsoft.com/office/drawing/2014/main" id="{D7B996D2-06BA-413A-BDEE-428A188D3ADF}"/>
              </a:ext>
            </a:extLst>
          </p:cNvPr>
          <p:cNvSpPr>
            <a:spLocks noGrp="1"/>
          </p:cNvSpPr>
          <p:nvPr>
            <p:ph idx="1"/>
          </p:nvPr>
        </p:nvSpPr>
        <p:spPr>
          <a:xfrm>
            <a:off x="838201" y="1452283"/>
            <a:ext cx="10515600" cy="4724680"/>
          </a:xfrm>
        </p:spPr>
        <p:txBody>
          <a:bodyPr>
            <a:normAutofit/>
          </a:bodyPr>
          <a:lstStyle>
            <a:lvl1pPr>
              <a:defRPr sz="1200">
                <a:solidFill>
                  <a:schemeClr val="tx1"/>
                </a:solidFill>
              </a:defRPr>
            </a:lvl1pPr>
            <a:lvl2pPr>
              <a:defRPr sz="1050">
                <a:solidFill>
                  <a:schemeClr val="tx1"/>
                </a:solidFill>
              </a:defRPr>
            </a:lvl2pPr>
            <a:lvl3pPr>
              <a:defRPr sz="900">
                <a:solidFill>
                  <a:schemeClr val="tx1"/>
                </a:solidFill>
              </a:defRPr>
            </a:lvl3pPr>
            <a:lvl4pPr>
              <a:defRPr sz="825">
                <a:solidFill>
                  <a:schemeClr val="tx1"/>
                </a:solidFill>
              </a:defRPr>
            </a:lvl4pPr>
            <a:lvl5pPr>
              <a:defRPr sz="82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2303287" y="134000"/>
            <a:ext cx="9050518" cy="945498"/>
          </a:xfrm>
        </p:spPr>
        <p:txBody>
          <a:bodyPr/>
          <a:lstStyle/>
          <a:p>
            <a:r>
              <a:rPr lang="en-US"/>
              <a:t>Click to edit Master title style</a:t>
            </a:r>
            <a:endParaRPr lang="en-US" dirty="0"/>
          </a:p>
        </p:txBody>
      </p:sp>
      <p:sp>
        <p:nvSpPr>
          <p:cNvPr id="20" name="Graphic 19">
            <a:extLst>
              <a:ext uri="{FF2B5EF4-FFF2-40B4-BE49-F238E27FC236}">
                <a16:creationId xmlns:a16="http://schemas.microsoft.com/office/drawing/2014/main" id="{9462DA56-F882-470A-8F8C-A55B25FD8A7A}"/>
              </a:ext>
            </a:extLst>
          </p:cNvPr>
          <p:cNvSpPr/>
          <p:nvPr userDrawn="1"/>
        </p:nvSpPr>
        <p:spPr>
          <a:xfrm>
            <a:off x="2303284" y="1061983"/>
            <a:ext cx="5451189" cy="166182"/>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350" dirty="0"/>
          </a:p>
        </p:txBody>
      </p:sp>
      <p:pic>
        <p:nvPicPr>
          <p:cNvPr id="11" name="Picture 10">
            <a:extLst>
              <a:ext uri="{FF2B5EF4-FFF2-40B4-BE49-F238E27FC236}">
                <a16:creationId xmlns:a16="http://schemas.microsoft.com/office/drawing/2014/main" id="{D1BA8698-3520-4605-9E2A-3DF0FC1447C9}"/>
              </a:ext>
            </a:extLst>
          </p:cNvPr>
          <p:cNvPicPr>
            <a:picLocks noChangeAspect="1"/>
          </p:cNvPicPr>
          <p:nvPr userDrawn="1"/>
        </p:nvPicPr>
        <p:blipFill>
          <a:blip r:embed="rId2"/>
          <a:stretch>
            <a:fillRect/>
          </a:stretch>
        </p:blipFill>
        <p:spPr>
          <a:xfrm>
            <a:off x="390331" y="-84631"/>
            <a:ext cx="1335833" cy="1335833"/>
          </a:xfrm>
          <a:prstGeom prst="rect">
            <a:avLst/>
          </a:prstGeom>
        </p:spPr>
      </p:pic>
      <p:pic>
        <p:nvPicPr>
          <p:cNvPr id="12" name="Picture 11">
            <a:extLst>
              <a:ext uri="{FF2B5EF4-FFF2-40B4-BE49-F238E27FC236}">
                <a16:creationId xmlns:a16="http://schemas.microsoft.com/office/drawing/2014/main" id="{FA355A7F-C4D6-4F4C-8A8F-1EFF07DDC7B6}"/>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1858012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7" y="937803"/>
            <a:ext cx="9050518" cy="945498"/>
          </a:xfrm>
        </p:spPr>
        <p:txBody>
          <a:bodyPr/>
          <a:lstStyle/>
          <a:p>
            <a:r>
              <a:rPr lang="en-US"/>
              <a:t>Click to edit Master title style</a:t>
            </a:r>
            <a:endParaRPr lang="en-US" dirty="0"/>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199" y="1898269"/>
            <a:ext cx="6153913"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350" dirty="0"/>
          </a:p>
        </p:txBody>
      </p:sp>
      <p:sp>
        <p:nvSpPr>
          <p:cNvPr id="17" name="Text Placeholder 2">
            <a:extLst>
              <a:ext uri="{FF2B5EF4-FFF2-40B4-BE49-F238E27FC236}">
                <a16:creationId xmlns:a16="http://schemas.microsoft.com/office/drawing/2014/main" id="{24B91177-A100-491C-B5EF-BC77E2E33F72}"/>
              </a:ext>
            </a:extLst>
          </p:cNvPr>
          <p:cNvSpPr>
            <a:spLocks noGrp="1"/>
          </p:cNvSpPr>
          <p:nvPr>
            <p:ph type="body" idx="1"/>
          </p:nvPr>
        </p:nvSpPr>
        <p:spPr>
          <a:xfrm>
            <a:off x="839790" y="2119745"/>
            <a:ext cx="5157787" cy="421084"/>
          </a:xfrm>
        </p:spPr>
        <p:txBody>
          <a:bodyPr anchor="b">
            <a:normAutofit/>
          </a:bodyPr>
          <a:lstStyle>
            <a:lvl1pPr marL="0" indent="0">
              <a:buNone/>
              <a:defRPr sz="135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19" name="Content Placeholder 3">
            <a:extLst>
              <a:ext uri="{FF2B5EF4-FFF2-40B4-BE49-F238E27FC236}">
                <a16:creationId xmlns:a16="http://schemas.microsoft.com/office/drawing/2014/main" id="{B6758D2F-C9AC-4514-B48E-2863E8DDE0CF}"/>
              </a:ext>
            </a:extLst>
          </p:cNvPr>
          <p:cNvSpPr>
            <a:spLocks noGrp="1"/>
          </p:cNvSpPr>
          <p:nvPr>
            <p:ph sz="half" idx="2"/>
          </p:nvPr>
        </p:nvSpPr>
        <p:spPr>
          <a:xfrm>
            <a:off x="839790" y="2660323"/>
            <a:ext cx="5157787" cy="3050682"/>
          </a:xfrm>
        </p:spPr>
        <p:txBody>
          <a:bodyPr>
            <a:normAutofit/>
          </a:bodyPr>
          <a:lstStyle>
            <a:lvl1pPr>
              <a:defRPr sz="1200">
                <a:solidFill>
                  <a:schemeClr val="tx1"/>
                </a:solidFill>
              </a:defRPr>
            </a:lvl1pPr>
            <a:lvl2pPr>
              <a:defRPr sz="1050">
                <a:solidFill>
                  <a:schemeClr val="tx1"/>
                </a:solidFill>
              </a:defRPr>
            </a:lvl2pPr>
            <a:lvl3pPr>
              <a:defRPr sz="900">
                <a:solidFill>
                  <a:schemeClr val="tx1"/>
                </a:solidFill>
              </a:defRPr>
            </a:lvl3pPr>
            <a:lvl4pPr>
              <a:defRPr sz="825">
                <a:solidFill>
                  <a:schemeClr val="tx1"/>
                </a:solidFill>
              </a:defRPr>
            </a:lvl4pPr>
            <a:lvl5pPr>
              <a:defRPr sz="82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a:extLst>
              <a:ext uri="{FF2B5EF4-FFF2-40B4-BE49-F238E27FC236}">
                <a16:creationId xmlns:a16="http://schemas.microsoft.com/office/drawing/2014/main" id="{633C3A9F-17E4-45DF-8DB7-7A55846AAA8F}"/>
              </a:ext>
            </a:extLst>
          </p:cNvPr>
          <p:cNvSpPr>
            <a:spLocks noGrp="1"/>
          </p:cNvSpPr>
          <p:nvPr>
            <p:ph type="body" sz="quarter" idx="3"/>
          </p:nvPr>
        </p:nvSpPr>
        <p:spPr>
          <a:xfrm>
            <a:off x="6172203" y="2122921"/>
            <a:ext cx="5183188" cy="417908"/>
          </a:xfrm>
        </p:spPr>
        <p:txBody>
          <a:bodyPr anchor="b">
            <a:normAutofit/>
          </a:bodyPr>
          <a:lstStyle>
            <a:lvl1pPr marL="0" indent="0">
              <a:buNone/>
              <a:defRPr sz="135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22" name="Content Placeholder 5">
            <a:extLst>
              <a:ext uri="{FF2B5EF4-FFF2-40B4-BE49-F238E27FC236}">
                <a16:creationId xmlns:a16="http://schemas.microsoft.com/office/drawing/2014/main" id="{C19AB308-7C32-46C9-B8DB-AA96B7ED0D62}"/>
              </a:ext>
            </a:extLst>
          </p:cNvPr>
          <p:cNvSpPr>
            <a:spLocks noGrp="1"/>
          </p:cNvSpPr>
          <p:nvPr>
            <p:ph sz="quarter" idx="4"/>
          </p:nvPr>
        </p:nvSpPr>
        <p:spPr>
          <a:xfrm>
            <a:off x="6172203" y="2660323"/>
            <a:ext cx="5183188" cy="3050682"/>
          </a:xfrm>
        </p:spPr>
        <p:txBody>
          <a:bodyPr>
            <a:normAutofit/>
          </a:bodyPr>
          <a:lstStyle>
            <a:lvl1pPr>
              <a:defRPr sz="1200">
                <a:solidFill>
                  <a:schemeClr val="tx1"/>
                </a:solidFill>
              </a:defRPr>
            </a:lvl1pPr>
            <a:lvl2pPr>
              <a:defRPr sz="1050">
                <a:solidFill>
                  <a:schemeClr val="tx1"/>
                </a:solidFill>
              </a:defRPr>
            </a:lvl2pPr>
            <a:lvl3pPr>
              <a:defRPr sz="900">
                <a:solidFill>
                  <a:schemeClr val="tx1"/>
                </a:solidFill>
              </a:defRPr>
            </a:lvl3pPr>
            <a:lvl4pPr>
              <a:defRPr sz="825">
                <a:solidFill>
                  <a:schemeClr val="tx1"/>
                </a:solidFill>
              </a:defRPr>
            </a:lvl4pPr>
            <a:lvl5pPr>
              <a:defRPr sz="82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a:extLst>
              <a:ext uri="{FF2B5EF4-FFF2-40B4-BE49-F238E27FC236}">
                <a16:creationId xmlns:a16="http://schemas.microsoft.com/office/drawing/2014/main" id="{00C56021-B89A-433A-A291-05F9ED8BD798}"/>
              </a:ext>
            </a:extLst>
          </p:cNvPr>
          <p:cNvPicPr>
            <a:picLocks noChangeAspect="1"/>
          </p:cNvPicPr>
          <p:nvPr userDrawn="1"/>
        </p:nvPicPr>
        <p:blipFill>
          <a:blip r:embed="rId2"/>
          <a:stretch>
            <a:fillRect/>
          </a:stretch>
        </p:blipFill>
        <p:spPr>
          <a:xfrm>
            <a:off x="390331" y="-84631"/>
            <a:ext cx="1335833" cy="1335833"/>
          </a:xfrm>
          <a:prstGeom prst="rect">
            <a:avLst/>
          </a:prstGeom>
        </p:spPr>
      </p:pic>
      <p:pic>
        <p:nvPicPr>
          <p:cNvPr id="15" name="Picture 14">
            <a:extLst>
              <a:ext uri="{FF2B5EF4-FFF2-40B4-BE49-F238E27FC236}">
                <a16:creationId xmlns:a16="http://schemas.microsoft.com/office/drawing/2014/main" id="{A8161B68-3C07-4188-A836-889A30349D60}"/>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361338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7" y="934761"/>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199" y="1933165"/>
            <a:ext cx="6153913"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350" dirty="0"/>
          </a:p>
        </p:txBody>
      </p:sp>
      <p:sp>
        <p:nvSpPr>
          <p:cNvPr id="23" name="Content Placeholder 2">
            <a:extLst>
              <a:ext uri="{FF2B5EF4-FFF2-40B4-BE49-F238E27FC236}">
                <a16:creationId xmlns:a16="http://schemas.microsoft.com/office/drawing/2014/main" id="{CD5AE8A8-E027-4529-A5B7-4D355C71E647}"/>
              </a:ext>
            </a:extLst>
          </p:cNvPr>
          <p:cNvSpPr>
            <a:spLocks noGrp="1"/>
          </p:cNvSpPr>
          <p:nvPr>
            <p:ph sz="half" idx="1"/>
          </p:nvPr>
        </p:nvSpPr>
        <p:spPr>
          <a:xfrm>
            <a:off x="838201" y="2171129"/>
            <a:ext cx="5181600" cy="3539876"/>
          </a:xfrm>
        </p:spPr>
        <p:txBody>
          <a:bodyPr>
            <a:normAutofit/>
          </a:bodyPr>
          <a:lstStyle>
            <a:lvl1pPr>
              <a:defRPr sz="1200">
                <a:solidFill>
                  <a:schemeClr val="tx1"/>
                </a:solidFill>
              </a:defRPr>
            </a:lvl1pPr>
            <a:lvl2pPr>
              <a:defRPr sz="1050">
                <a:solidFill>
                  <a:schemeClr val="tx1"/>
                </a:solidFill>
              </a:defRPr>
            </a:lvl2pPr>
            <a:lvl3pPr>
              <a:defRPr sz="900">
                <a:solidFill>
                  <a:schemeClr val="tx1"/>
                </a:solidFill>
              </a:defRPr>
            </a:lvl3pPr>
            <a:lvl4pPr>
              <a:defRPr sz="825">
                <a:solidFill>
                  <a:schemeClr val="tx1"/>
                </a:solidFill>
              </a:defRPr>
            </a:lvl4pPr>
            <a:lvl5pPr>
              <a:defRPr sz="82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FB3E4803-F2CA-4138-9997-6108BFDFE7E2}"/>
              </a:ext>
            </a:extLst>
          </p:cNvPr>
          <p:cNvSpPr>
            <a:spLocks noGrp="1"/>
          </p:cNvSpPr>
          <p:nvPr>
            <p:ph sz="half" idx="2"/>
          </p:nvPr>
        </p:nvSpPr>
        <p:spPr>
          <a:xfrm>
            <a:off x="6198110" y="2175029"/>
            <a:ext cx="5181600" cy="3579844"/>
          </a:xfrm>
        </p:spPr>
        <p:txBody>
          <a:bodyPr>
            <a:normAutofit/>
          </a:bodyPr>
          <a:lstStyle>
            <a:lvl1pPr>
              <a:defRPr sz="1200">
                <a:solidFill>
                  <a:schemeClr val="tx1"/>
                </a:solidFill>
              </a:defRPr>
            </a:lvl1pPr>
            <a:lvl2pPr>
              <a:defRPr sz="1050">
                <a:solidFill>
                  <a:schemeClr val="tx1"/>
                </a:solidFill>
              </a:defRPr>
            </a:lvl2pPr>
            <a:lvl3pPr>
              <a:defRPr sz="900">
                <a:solidFill>
                  <a:schemeClr val="tx1"/>
                </a:solidFill>
              </a:defRPr>
            </a:lvl3pPr>
            <a:lvl4pPr>
              <a:defRPr sz="825">
                <a:solidFill>
                  <a:schemeClr val="tx1"/>
                </a:solidFill>
              </a:defRPr>
            </a:lvl4pPr>
            <a:lvl5pPr>
              <a:defRPr sz="82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5CE01FC8-5E99-4E92-AC9C-ED024B44402A}"/>
              </a:ext>
            </a:extLst>
          </p:cNvPr>
          <p:cNvPicPr>
            <a:picLocks noChangeAspect="1"/>
          </p:cNvPicPr>
          <p:nvPr userDrawn="1"/>
        </p:nvPicPr>
        <p:blipFill>
          <a:blip r:embed="rId2"/>
          <a:stretch>
            <a:fillRect/>
          </a:stretch>
        </p:blipFill>
        <p:spPr>
          <a:xfrm>
            <a:off x="390331" y="-84631"/>
            <a:ext cx="1335833" cy="1335833"/>
          </a:xfrm>
          <a:prstGeom prst="rect">
            <a:avLst/>
          </a:prstGeom>
        </p:spPr>
      </p:pic>
      <p:pic>
        <p:nvPicPr>
          <p:cNvPr id="13" name="Picture 12">
            <a:extLst>
              <a:ext uri="{FF2B5EF4-FFF2-40B4-BE49-F238E27FC236}">
                <a16:creationId xmlns:a16="http://schemas.microsoft.com/office/drawing/2014/main" id="{6E352CC5-E85F-40F1-89C7-4DC718C0C044}"/>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3198867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7" name="Picture Placeholder 56">
            <a:extLst>
              <a:ext uri="{FF2B5EF4-FFF2-40B4-BE49-F238E27FC236}">
                <a16:creationId xmlns:a16="http://schemas.microsoft.com/office/drawing/2014/main" id="{8E328517-DD21-40E0-B948-B25B366BDEC7}"/>
              </a:ext>
            </a:extLst>
          </p:cNvPr>
          <p:cNvSpPr>
            <a:spLocks noGrp="1"/>
          </p:cNvSpPr>
          <p:nvPr>
            <p:ph type="pic" idx="1"/>
          </p:nvPr>
        </p:nvSpPr>
        <p:spPr>
          <a:xfrm>
            <a:off x="5775857" y="878690"/>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endParaRPr lang="en-US" dirty="0"/>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84" y="4433244"/>
            <a:ext cx="1782598"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1350"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90" y="2496111"/>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350"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2" y="4507195"/>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1350"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783835"/>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1350"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9" y="989024"/>
            <a:ext cx="3932238" cy="1442729"/>
          </a:xfrm>
        </p:spPr>
        <p:txBody>
          <a:bodyPr anchor="b"/>
          <a:lstStyle>
            <a:lvl1pPr>
              <a:defRPr sz="2400"/>
            </a:lvl1pPr>
          </a:lstStyle>
          <a:p>
            <a:r>
              <a:rPr lang="en-US"/>
              <a:t>Click to edit Master title style</a:t>
            </a:r>
            <a:endParaRPr lang="en-US" dirty="0"/>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9" y="2752089"/>
            <a:ext cx="3932238" cy="3116909"/>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pic>
        <p:nvPicPr>
          <p:cNvPr id="15" name="Picture 14">
            <a:extLst>
              <a:ext uri="{FF2B5EF4-FFF2-40B4-BE49-F238E27FC236}">
                <a16:creationId xmlns:a16="http://schemas.microsoft.com/office/drawing/2014/main" id="{6E5C27BE-6F05-4963-B583-3F7484923638}"/>
              </a:ext>
            </a:extLst>
          </p:cNvPr>
          <p:cNvPicPr>
            <a:picLocks noChangeAspect="1"/>
          </p:cNvPicPr>
          <p:nvPr userDrawn="1"/>
        </p:nvPicPr>
        <p:blipFill>
          <a:blip r:embed="rId2"/>
          <a:stretch>
            <a:fillRect/>
          </a:stretch>
        </p:blipFill>
        <p:spPr>
          <a:xfrm>
            <a:off x="390331" y="-84631"/>
            <a:ext cx="1335833" cy="1335833"/>
          </a:xfrm>
          <a:prstGeom prst="rect">
            <a:avLst/>
          </a:prstGeom>
        </p:spPr>
      </p:pic>
      <p:pic>
        <p:nvPicPr>
          <p:cNvPr id="16" name="Picture 15">
            <a:extLst>
              <a:ext uri="{FF2B5EF4-FFF2-40B4-BE49-F238E27FC236}">
                <a16:creationId xmlns:a16="http://schemas.microsoft.com/office/drawing/2014/main" id="{13C9ABF7-A55E-408C-A886-5D59F1834BA7}"/>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2002305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7BC6DBB9-1B34-4374-A887-DC30F9E2F62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84" y="4433244"/>
            <a:ext cx="1782598"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1350"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90" y="2489481"/>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350"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2" y="4161035"/>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1350"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75"/>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1350"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9" y="972927"/>
            <a:ext cx="3932238" cy="1442729"/>
          </a:xfrm>
        </p:spPr>
        <p:txBody>
          <a:bodyPr anchor="b"/>
          <a:lstStyle>
            <a:lvl1pPr>
              <a:defRPr sz="2400"/>
            </a:lvl1pPr>
          </a:lstStyle>
          <a:p>
            <a:r>
              <a:rPr lang="en-US"/>
              <a:t>Click to edit Master title style</a:t>
            </a:r>
            <a:endParaRPr lang="en-US" dirty="0"/>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9" y="2689945"/>
            <a:ext cx="3932238" cy="3179053"/>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14" name="Content Placeholder 2">
            <a:extLst>
              <a:ext uri="{FF2B5EF4-FFF2-40B4-BE49-F238E27FC236}">
                <a16:creationId xmlns:a16="http://schemas.microsoft.com/office/drawing/2014/main" id="{A28A6791-A2CB-40CE-AEF5-A729106DA43B}"/>
              </a:ext>
            </a:extLst>
          </p:cNvPr>
          <p:cNvSpPr>
            <a:spLocks noGrp="1"/>
          </p:cNvSpPr>
          <p:nvPr>
            <p:ph idx="1"/>
          </p:nvPr>
        </p:nvSpPr>
        <p:spPr>
          <a:xfrm>
            <a:off x="5183192" y="972926"/>
            <a:ext cx="6653212" cy="4888135"/>
          </a:xfrm>
        </p:spPr>
        <p:txBody>
          <a:bodyPr>
            <a:normAutofit/>
          </a:bodyPr>
          <a:lstStyle>
            <a:lvl1pPr>
              <a:defRPr sz="1500"/>
            </a:lvl1pPr>
            <a:lvl2pPr>
              <a:defRPr sz="1350"/>
            </a:lvl2pPr>
            <a:lvl3pPr>
              <a:defRPr sz="1200"/>
            </a:lvl3pPr>
            <a:lvl4pPr>
              <a:defRPr sz="1050"/>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a:extLst>
              <a:ext uri="{FF2B5EF4-FFF2-40B4-BE49-F238E27FC236}">
                <a16:creationId xmlns:a16="http://schemas.microsoft.com/office/drawing/2014/main" id="{97EF2AF6-7985-4686-8DC8-91D8B3998FEF}"/>
              </a:ext>
            </a:extLst>
          </p:cNvPr>
          <p:cNvPicPr>
            <a:picLocks noChangeAspect="1"/>
          </p:cNvPicPr>
          <p:nvPr userDrawn="1"/>
        </p:nvPicPr>
        <p:blipFill>
          <a:blip r:embed="rId2"/>
          <a:stretch>
            <a:fillRect/>
          </a:stretch>
        </p:blipFill>
        <p:spPr>
          <a:xfrm>
            <a:off x="390331" y="-84631"/>
            <a:ext cx="1335833" cy="1335833"/>
          </a:xfrm>
          <a:prstGeom prst="rect">
            <a:avLst/>
          </a:prstGeom>
        </p:spPr>
      </p:pic>
      <p:pic>
        <p:nvPicPr>
          <p:cNvPr id="17" name="Picture 16">
            <a:extLst>
              <a:ext uri="{FF2B5EF4-FFF2-40B4-BE49-F238E27FC236}">
                <a16:creationId xmlns:a16="http://schemas.microsoft.com/office/drawing/2014/main" id="{B191FEA5-04DE-4955-80FB-39207BF6DE4F}"/>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348475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Graphic 19">
            <a:extLst>
              <a:ext uri="{FF2B5EF4-FFF2-40B4-BE49-F238E27FC236}">
                <a16:creationId xmlns:a16="http://schemas.microsoft.com/office/drawing/2014/main" id="{436C4D92-1746-4D54-8232-468DFF66CF79}"/>
              </a:ext>
            </a:extLst>
          </p:cNvPr>
          <p:cNvSpPr/>
          <p:nvPr userDrawn="1"/>
        </p:nvSpPr>
        <p:spPr>
          <a:xfrm>
            <a:off x="2440485" y="1022947"/>
            <a:ext cx="6153913"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350" dirty="0"/>
          </a:p>
        </p:txBody>
      </p:sp>
      <p:sp>
        <p:nvSpPr>
          <p:cNvPr id="19" name="Title 6">
            <a:extLst>
              <a:ext uri="{FF2B5EF4-FFF2-40B4-BE49-F238E27FC236}">
                <a16:creationId xmlns:a16="http://schemas.microsoft.com/office/drawing/2014/main" id="{E77FD51D-3B1F-4D51-8A61-6CF8222774BD}"/>
              </a:ext>
            </a:extLst>
          </p:cNvPr>
          <p:cNvSpPr>
            <a:spLocks noGrp="1"/>
          </p:cNvSpPr>
          <p:nvPr>
            <p:ph type="title"/>
          </p:nvPr>
        </p:nvSpPr>
        <p:spPr>
          <a:xfrm>
            <a:off x="2359502" y="134000"/>
            <a:ext cx="9050518" cy="945498"/>
          </a:xfrm>
        </p:spPr>
        <p:txBody>
          <a:bodyPr/>
          <a:lstStyle/>
          <a:p>
            <a:r>
              <a:rPr lang="en-US"/>
              <a:t>Click to edit Master title style</a:t>
            </a:r>
            <a:endParaRPr lang="en-US" dirty="0"/>
          </a:p>
        </p:txBody>
      </p:sp>
      <p:pic>
        <p:nvPicPr>
          <p:cNvPr id="10" name="Picture 9">
            <a:extLst>
              <a:ext uri="{FF2B5EF4-FFF2-40B4-BE49-F238E27FC236}">
                <a16:creationId xmlns:a16="http://schemas.microsoft.com/office/drawing/2014/main" id="{E591556D-A3D6-4BD7-8DF9-779DC6DFD4B2}"/>
              </a:ext>
            </a:extLst>
          </p:cNvPr>
          <p:cNvPicPr>
            <a:picLocks noChangeAspect="1"/>
          </p:cNvPicPr>
          <p:nvPr userDrawn="1"/>
        </p:nvPicPr>
        <p:blipFill>
          <a:blip r:embed="rId2"/>
          <a:stretch>
            <a:fillRect/>
          </a:stretch>
        </p:blipFill>
        <p:spPr>
          <a:xfrm>
            <a:off x="390331" y="-84631"/>
            <a:ext cx="1335833" cy="1335833"/>
          </a:xfrm>
          <a:prstGeom prst="rect">
            <a:avLst/>
          </a:prstGeom>
        </p:spPr>
      </p:pic>
      <p:pic>
        <p:nvPicPr>
          <p:cNvPr id="12" name="Picture 11">
            <a:extLst>
              <a:ext uri="{FF2B5EF4-FFF2-40B4-BE49-F238E27FC236}">
                <a16:creationId xmlns:a16="http://schemas.microsoft.com/office/drawing/2014/main" id="{6596EAB3-43A2-45E3-B247-BB0489E1DB17}"/>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4236564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pic>
        <p:nvPicPr>
          <p:cNvPr id="8" name="Picture 7">
            <a:extLst>
              <a:ext uri="{FF2B5EF4-FFF2-40B4-BE49-F238E27FC236}">
                <a16:creationId xmlns:a16="http://schemas.microsoft.com/office/drawing/2014/main" id="{AADE41CA-67BE-46F9-93CF-2DA9E6157B21}"/>
              </a:ext>
            </a:extLst>
          </p:cNvPr>
          <p:cNvPicPr>
            <a:picLocks noChangeAspect="1"/>
          </p:cNvPicPr>
          <p:nvPr userDrawn="1"/>
        </p:nvPicPr>
        <p:blipFill>
          <a:blip r:embed="rId2"/>
          <a:stretch>
            <a:fillRect/>
          </a:stretch>
        </p:blipFill>
        <p:spPr>
          <a:xfrm>
            <a:off x="390331" y="-84631"/>
            <a:ext cx="1335833" cy="1335833"/>
          </a:xfrm>
          <a:prstGeom prst="rect">
            <a:avLst/>
          </a:prstGeom>
        </p:spPr>
      </p:pic>
      <p:pic>
        <p:nvPicPr>
          <p:cNvPr id="9" name="Picture 8">
            <a:extLst>
              <a:ext uri="{FF2B5EF4-FFF2-40B4-BE49-F238E27FC236}">
                <a16:creationId xmlns:a16="http://schemas.microsoft.com/office/drawing/2014/main" id="{5C727F27-5C97-40BD-A5DD-E603DDC19062}"/>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141415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2A714F2-A8EC-40F7-ACFF-A00E1DD10C56}"/>
              </a:ext>
            </a:extLst>
          </p:cNvPr>
          <p:cNvSpPr>
            <a:spLocks noGrp="1"/>
          </p:cNvSpPr>
          <p:nvPr>
            <p:ph type="pic" sz="quarter" idx="13"/>
          </p:nvPr>
        </p:nvSpPr>
        <p:spPr>
          <a:xfrm>
            <a:off x="912414" y="2373273"/>
            <a:ext cx="11271650"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1050"/>
            </a:lvl1pPr>
          </a:lstStyle>
          <a:p>
            <a:r>
              <a:rPr lang="en-US"/>
              <a:t>Click icon to add picture</a:t>
            </a:r>
            <a:endParaRPr lang="ru-RU"/>
          </a:p>
        </p:txBody>
      </p:sp>
      <p:sp>
        <p:nvSpPr>
          <p:cNvPr id="34" name="Oval 33">
            <a:extLst>
              <a:ext uri="{FF2B5EF4-FFF2-40B4-BE49-F238E27FC236}">
                <a16:creationId xmlns:a16="http://schemas.microsoft.com/office/drawing/2014/main" id="{13074BE4-153F-46FE-B915-CD1AEF318A25}"/>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8"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sz="1350"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6" y="2632666"/>
            <a:ext cx="5082"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sz="1350"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6" y="1054582"/>
            <a:ext cx="9144000" cy="655621"/>
          </a:xfrm>
        </p:spPr>
        <p:txBody>
          <a:bodyPr anchor="b">
            <a:normAutofit/>
          </a:bodyPr>
          <a:lstStyle>
            <a:lvl1pPr algn="l">
              <a:defRPr sz="3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8" y="1877062"/>
            <a:ext cx="6843279" cy="496223"/>
          </a:xfrm>
        </p:spPr>
        <p:txBody>
          <a:bodyPr>
            <a:normAutofit/>
          </a:bodyPr>
          <a:lstStyle>
            <a:lvl1pPr marL="0" indent="0" algn="l">
              <a:buNone/>
              <a:defRPr sz="1350" b="1" i="0">
                <a:solidFill>
                  <a:schemeClr val="accent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ru-RU" dirty="0"/>
          </a:p>
        </p:txBody>
      </p:sp>
      <p:sp>
        <p:nvSpPr>
          <p:cNvPr id="4" name="Date Placeholder 3">
            <a:extLst>
              <a:ext uri="{FF2B5EF4-FFF2-40B4-BE49-F238E27FC236}">
                <a16:creationId xmlns:a16="http://schemas.microsoft.com/office/drawing/2014/main" id="{0FD10BB4-D57E-4372-8E10-AC15DC09615A}"/>
              </a:ext>
            </a:extLst>
          </p:cNvPr>
          <p:cNvSpPr>
            <a:spLocks noGrp="1"/>
          </p:cNvSpPr>
          <p:nvPr>
            <p:ph type="dt" sz="half" idx="10"/>
          </p:nvPr>
        </p:nvSpPr>
        <p:spPr/>
        <p:txBody>
          <a:bodyPr/>
          <a:lstStyle/>
          <a:p>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710192"/>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350"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8"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sz="1350" dirty="0"/>
          </a:p>
        </p:txBody>
      </p:sp>
      <p:sp>
        <p:nvSpPr>
          <p:cNvPr id="6" name="Slide Number Placeholder 5">
            <a:extLst>
              <a:ext uri="{FF2B5EF4-FFF2-40B4-BE49-F238E27FC236}">
                <a16:creationId xmlns:a16="http://schemas.microsoft.com/office/drawing/2014/main" id="{E0210624-61F8-48B2-BD00-D3BC39DEBDCF}"/>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55" y="4665652"/>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sz="1350"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26" y="4665641"/>
            <a:ext cx="5082"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sz="1350"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9" y="4922865"/>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sz="1350" dirty="0"/>
          </a:p>
        </p:txBody>
      </p:sp>
      <p:pic>
        <p:nvPicPr>
          <p:cNvPr id="8" name="Picture 7">
            <a:extLst>
              <a:ext uri="{FF2B5EF4-FFF2-40B4-BE49-F238E27FC236}">
                <a16:creationId xmlns:a16="http://schemas.microsoft.com/office/drawing/2014/main" id="{A530BE94-E429-0C14-4AB1-3038DEBDA7CC}"/>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20" name="Picture 19">
            <a:extLst>
              <a:ext uri="{FF2B5EF4-FFF2-40B4-BE49-F238E27FC236}">
                <a16:creationId xmlns:a16="http://schemas.microsoft.com/office/drawing/2014/main" id="{FD4BDA0C-1117-43C2-8EA9-867E9B66C2A6}"/>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21397046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0FC00D-0703-41CC-A936-348967611AA9}"/>
              </a:ext>
            </a:extLst>
          </p:cNvPr>
          <p:cNvPicPr>
            <a:picLocks noChangeAspect="1"/>
          </p:cNvPicPr>
          <p:nvPr userDrawn="1"/>
        </p:nvPicPr>
        <p:blipFill>
          <a:blip r:embed="rId2"/>
          <a:stretch>
            <a:fillRect/>
          </a:stretch>
        </p:blipFill>
        <p:spPr>
          <a:xfrm>
            <a:off x="-7816" y="-1"/>
            <a:ext cx="12199817" cy="6862397"/>
          </a:xfrm>
          <a:prstGeom prst="rect">
            <a:avLst/>
          </a:prstGeom>
        </p:spPr>
      </p:pic>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3522336" y="1405297"/>
            <a:ext cx="5690681" cy="1517356"/>
          </a:xfrm>
        </p:spPr>
        <p:txBody>
          <a:bodyPr>
            <a:noAutofit/>
          </a:bodyPr>
          <a:lstStyle>
            <a:lvl1pPr algn="ctr">
              <a:defRPr sz="4063"/>
            </a:lvl1pPr>
          </a:lstStyle>
          <a:p>
            <a:r>
              <a:rPr lang="en-US" dirty="0"/>
              <a:t>PRESENTATION</a:t>
            </a:r>
            <a:br>
              <a:rPr lang="en-US" dirty="0"/>
            </a:br>
            <a:r>
              <a:rPr lang="en-US" dirty="0"/>
              <a:t>TITLE    </a:t>
            </a:r>
            <a:endParaRPr lang="ru-RU" dirty="0"/>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9213019" y="4606607"/>
            <a:ext cx="2818252" cy="949829"/>
          </a:xfrm>
        </p:spPr>
        <p:txBody>
          <a:bodyPr>
            <a:noAutofit/>
          </a:bodyPr>
          <a:lstStyle>
            <a:lvl1pPr marL="0" indent="0" algn="r">
              <a:buNone/>
              <a:defRPr sz="2275" b="0" i="0">
                <a:solidFill>
                  <a:schemeClr val="accent3"/>
                </a:solidFill>
                <a:latin typeface="+mn-lt"/>
              </a:defRPr>
            </a:lvl1pPr>
            <a:lvl2pPr marL="371457" indent="0">
              <a:buNone/>
              <a:defRPr sz="1463" b="1" i="1"/>
            </a:lvl2pPr>
            <a:lvl3pPr marL="742913" indent="0">
              <a:buNone/>
              <a:defRPr sz="1463" b="1" i="1"/>
            </a:lvl3pPr>
            <a:lvl4pPr marL="1114370" indent="0">
              <a:buNone/>
              <a:defRPr sz="1463" b="1" i="1"/>
            </a:lvl4pPr>
            <a:lvl5pPr marL="1485826" indent="0">
              <a:buNone/>
              <a:defRPr sz="1463" b="1" i="1"/>
            </a:lvl5pPr>
          </a:lstStyle>
          <a:p>
            <a:pPr lvl="0"/>
            <a:r>
              <a:rPr lang="en-US" dirty="0"/>
              <a:t>Month</a:t>
            </a:r>
            <a:br>
              <a:rPr lang="en-US" dirty="0"/>
            </a:br>
            <a:r>
              <a:rPr lang="en-US" dirty="0"/>
              <a:t>20XX</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3522342" y="3347734"/>
            <a:ext cx="5690679" cy="949829"/>
          </a:xfrm>
        </p:spPr>
        <p:txBody>
          <a:bodyPr>
            <a:normAutofit/>
          </a:bodyPr>
          <a:lstStyle>
            <a:lvl1pPr marL="0" indent="0" algn="ctr">
              <a:buNone/>
              <a:defRPr sz="2275" b="1" i="0">
                <a:solidFill>
                  <a:schemeClr val="bg1"/>
                </a:solidFill>
              </a:defRPr>
            </a:lvl1pPr>
          </a:lstStyle>
          <a:p>
            <a:pPr lvl="0"/>
            <a:r>
              <a:rPr lang="en-US" dirty="0"/>
              <a:t>Presentation Tagline</a:t>
            </a:r>
          </a:p>
        </p:txBody>
      </p:sp>
      <p:sp>
        <p:nvSpPr>
          <p:cNvPr id="40" name="Graphic 37">
            <a:extLst>
              <a:ext uri="{FF2B5EF4-FFF2-40B4-BE49-F238E27FC236}">
                <a16:creationId xmlns:a16="http://schemas.microsoft.com/office/drawing/2014/main" id="{9F75ED2D-7077-4753-B623-4B9A718EB224}"/>
              </a:ext>
            </a:extLst>
          </p:cNvPr>
          <p:cNvSpPr/>
          <p:nvPr userDrawn="1"/>
        </p:nvSpPr>
        <p:spPr>
          <a:xfrm>
            <a:off x="5256513" y="3083659"/>
            <a:ext cx="2158297"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sz="1463" dirty="0"/>
          </a:p>
        </p:txBody>
      </p:sp>
      <p:pic>
        <p:nvPicPr>
          <p:cNvPr id="11" name="Picture 10">
            <a:extLst>
              <a:ext uri="{FF2B5EF4-FFF2-40B4-BE49-F238E27FC236}">
                <a16:creationId xmlns:a16="http://schemas.microsoft.com/office/drawing/2014/main" id="{138C2AEF-726E-D0C6-2228-36977B4E8D02}"/>
              </a:ext>
            </a:extLst>
          </p:cNvPr>
          <p:cNvPicPr>
            <a:picLocks noChangeAspect="1"/>
          </p:cNvPicPr>
          <p:nvPr userDrawn="1"/>
        </p:nvPicPr>
        <p:blipFill>
          <a:blip r:embed="rId3"/>
          <a:stretch>
            <a:fillRect/>
          </a:stretch>
        </p:blipFill>
        <p:spPr>
          <a:xfrm>
            <a:off x="5551338" y="322296"/>
            <a:ext cx="1568657" cy="943645"/>
          </a:xfrm>
          <a:prstGeom prst="rect">
            <a:avLst/>
          </a:prstGeom>
        </p:spPr>
      </p:pic>
      <p:pic>
        <p:nvPicPr>
          <p:cNvPr id="14" name="Picture 13">
            <a:extLst>
              <a:ext uri="{FF2B5EF4-FFF2-40B4-BE49-F238E27FC236}">
                <a16:creationId xmlns:a16="http://schemas.microsoft.com/office/drawing/2014/main" id="{8FB8D931-06EA-A587-9350-BA6C4D717989}"/>
              </a:ext>
            </a:extLst>
          </p:cNvPr>
          <p:cNvPicPr>
            <a:picLocks noChangeAspect="1"/>
          </p:cNvPicPr>
          <p:nvPr userDrawn="1"/>
        </p:nvPicPr>
        <p:blipFill>
          <a:blip r:embed="rId4"/>
          <a:stretch>
            <a:fillRect/>
          </a:stretch>
        </p:blipFill>
        <p:spPr>
          <a:xfrm>
            <a:off x="10954794" y="5671183"/>
            <a:ext cx="1076475" cy="1076475"/>
          </a:xfrm>
          <a:prstGeom prst="rect">
            <a:avLst/>
          </a:prstGeom>
        </p:spPr>
      </p:pic>
      <p:pic>
        <p:nvPicPr>
          <p:cNvPr id="16" name="Picture 15">
            <a:extLst>
              <a:ext uri="{FF2B5EF4-FFF2-40B4-BE49-F238E27FC236}">
                <a16:creationId xmlns:a16="http://schemas.microsoft.com/office/drawing/2014/main" id="{16059650-EF87-B82E-FD5C-1E709747FD4C}"/>
              </a:ext>
            </a:extLst>
          </p:cNvPr>
          <p:cNvPicPr>
            <a:picLocks noChangeAspect="1"/>
          </p:cNvPicPr>
          <p:nvPr userDrawn="1"/>
        </p:nvPicPr>
        <p:blipFill>
          <a:blip r:embed="rId5"/>
          <a:stretch>
            <a:fillRect/>
          </a:stretch>
        </p:blipFill>
        <p:spPr>
          <a:xfrm>
            <a:off x="9213022" y="5833122"/>
            <a:ext cx="1600423" cy="752580"/>
          </a:xfrm>
          <a:prstGeom prst="rect">
            <a:avLst/>
          </a:prstGeom>
        </p:spPr>
      </p:pic>
    </p:spTree>
    <p:extLst>
      <p:ext uri="{BB962C8B-B14F-4D97-AF65-F5344CB8AC3E}">
        <p14:creationId xmlns:p14="http://schemas.microsoft.com/office/powerpoint/2010/main" val="1596641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2A714F2-A8EC-40F7-ACFF-A00E1DD10C56}"/>
              </a:ext>
            </a:extLst>
          </p:cNvPr>
          <p:cNvSpPr>
            <a:spLocks noGrp="1"/>
          </p:cNvSpPr>
          <p:nvPr>
            <p:ph type="pic" sz="quarter" idx="13"/>
          </p:nvPr>
        </p:nvSpPr>
        <p:spPr>
          <a:xfrm>
            <a:off x="912414" y="2373273"/>
            <a:ext cx="11271650"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1138"/>
            </a:lvl1pPr>
          </a:lstStyle>
          <a:p>
            <a:r>
              <a:rPr lang="en-US"/>
              <a:t>Click icon to add picture</a:t>
            </a:r>
            <a:endParaRPr lang="ru-RU"/>
          </a:p>
        </p:txBody>
      </p:sp>
      <p:sp>
        <p:nvSpPr>
          <p:cNvPr id="34" name="Oval 33">
            <a:extLst>
              <a:ext uri="{FF2B5EF4-FFF2-40B4-BE49-F238E27FC236}">
                <a16:creationId xmlns:a16="http://schemas.microsoft.com/office/drawing/2014/main" id="{13074BE4-153F-46FE-B915-CD1AEF318A25}"/>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7"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sz="1463"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4" y="2632663"/>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sz="1463"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6" y="1054579"/>
            <a:ext cx="9144000" cy="655621"/>
          </a:xfrm>
        </p:spPr>
        <p:txBody>
          <a:bodyPr anchor="b">
            <a:normAutofit/>
          </a:bodyPr>
          <a:lstStyle>
            <a:lvl1pPr algn="l">
              <a:defRPr sz="325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6" y="1877059"/>
            <a:ext cx="6843279" cy="496223"/>
          </a:xfrm>
        </p:spPr>
        <p:txBody>
          <a:bodyPr>
            <a:normAutofit/>
          </a:bodyPr>
          <a:lstStyle>
            <a:lvl1pPr marL="0" indent="0" algn="l">
              <a:buNone/>
              <a:defRPr sz="1463" b="1" i="0">
                <a:solidFill>
                  <a:schemeClr val="accent1"/>
                </a:solidFill>
              </a:defRPr>
            </a:lvl1pPr>
            <a:lvl2pPr marL="371457" indent="0" algn="ctr">
              <a:buNone/>
              <a:defRPr sz="1625"/>
            </a:lvl2pPr>
            <a:lvl3pPr marL="742913" indent="0" algn="ctr">
              <a:buNone/>
              <a:defRPr sz="1463"/>
            </a:lvl3pPr>
            <a:lvl4pPr marL="1114370" indent="0" algn="ctr">
              <a:buNone/>
              <a:defRPr sz="1300"/>
            </a:lvl4pPr>
            <a:lvl5pPr marL="1485826" indent="0" algn="ctr">
              <a:buNone/>
              <a:defRPr sz="1300"/>
            </a:lvl5pPr>
            <a:lvl6pPr marL="1857282" indent="0" algn="ctr">
              <a:buNone/>
              <a:defRPr sz="1300"/>
            </a:lvl6pPr>
            <a:lvl7pPr marL="2228738" indent="0" algn="ctr">
              <a:buNone/>
              <a:defRPr sz="1300"/>
            </a:lvl7pPr>
            <a:lvl8pPr marL="2600195" indent="0" algn="ctr">
              <a:buNone/>
              <a:defRPr sz="1300"/>
            </a:lvl8pPr>
            <a:lvl9pPr marL="2971652" indent="0" algn="ctr">
              <a:buNone/>
              <a:defRPr sz="1300"/>
            </a:lvl9pPr>
          </a:lstStyle>
          <a:p>
            <a:r>
              <a:rPr lang="en-US"/>
              <a:t>Click to edit Master subtitle style</a:t>
            </a:r>
            <a:endParaRPr lang="ru-RU" dirty="0"/>
          </a:p>
        </p:txBody>
      </p:sp>
      <p:sp>
        <p:nvSpPr>
          <p:cNvPr id="4" name="Date Placeholder 3">
            <a:extLst>
              <a:ext uri="{FF2B5EF4-FFF2-40B4-BE49-F238E27FC236}">
                <a16:creationId xmlns:a16="http://schemas.microsoft.com/office/drawing/2014/main" id="{0FD10BB4-D57E-4372-8E10-AC15DC09615A}"/>
              </a:ext>
            </a:extLst>
          </p:cNvPr>
          <p:cNvSpPr>
            <a:spLocks noGrp="1"/>
          </p:cNvSpPr>
          <p:nvPr>
            <p:ph type="dt" sz="half" idx="10"/>
          </p:nvPr>
        </p:nvSpPr>
        <p:spPr/>
        <p:txBody>
          <a:bodyPr/>
          <a:lstStyle/>
          <a:p>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4" y="1710192"/>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463"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8"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sz="1463" dirty="0"/>
          </a:p>
        </p:txBody>
      </p:sp>
      <p:sp>
        <p:nvSpPr>
          <p:cNvPr id="6" name="Slide Number Placeholder 5">
            <a:extLst>
              <a:ext uri="{FF2B5EF4-FFF2-40B4-BE49-F238E27FC236}">
                <a16:creationId xmlns:a16="http://schemas.microsoft.com/office/drawing/2014/main" id="{E0210624-61F8-48B2-BD00-D3BC39DEBDCF}"/>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53" y="4665649"/>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sz="1463"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24"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sz="1463"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8" y="4922862"/>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sz="1463" dirty="0"/>
          </a:p>
        </p:txBody>
      </p:sp>
      <p:pic>
        <p:nvPicPr>
          <p:cNvPr id="8" name="Picture 7">
            <a:extLst>
              <a:ext uri="{FF2B5EF4-FFF2-40B4-BE49-F238E27FC236}">
                <a16:creationId xmlns:a16="http://schemas.microsoft.com/office/drawing/2014/main" id="{A530BE94-E429-0C14-4AB1-3038DEBDA7CC}"/>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18" name="Picture 17">
            <a:extLst>
              <a:ext uri="{FF2B5EF4-FFF2-40B4-BE49-F238E27FC236}">
                <a16:creationId xmlns:a16="http://schemas.microsoft.com/office/drawing/2014/main" id="{C8944710-F1BF-4405-9815-0B378F0A3A7E}"/>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11499356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A97CE06-9ECC-4438-8B22-B58B27F2B5FA}"/>
              </a:ext>
            </a:extLst>
          </p:cNvPr>
          <p:cNvSpPr>
            <a:spLocks noGrp="1"/>
          </p:cNvSpPr>
          <p:nvPr>
            <p:ph type="pic" sz="quarter" idx="15"/>
          </p:nvPr>
        </p:nvSpPr>
        <p:spPr>
          <a:xfrm rot="16200000">
            <a:off x="880755" y="504487"/>
            <a:ext cx="3894833" cy="5656331"/>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1138"/>
            </a:lvl1pPr>
          </a:lstStyle>
          <a:p>
            <a:r>
              <a:rPr lang="en-US"/>
              <a:t>Click icon to add picture</a:t>
            </a:r>
            <a:endParaRPr lang="ru-RU"/>
          </a:p>
        </p:txBody>
      </p:sp>
      <p:sp>
        <p:nvSpPr>
          <p:cNvPr id="24" name="Oval 23">
            <a:extLst>
              <a:ext uri="{FF2B5EF4-FFF2-40B4-BE49-F238E27FC236}">
                <a16:creationId xmlns:a16="http://schemas.microsoft.com/office/drawing/2014/main" id="{CE8B26E3-C9CA-4CFF-8221-19518F497FF4}"/>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25" name="Graphic 12">
            <a:extLst>
              <a:ext uri="{FF2B5EF4-FFF2-40B4-BE49-F238E27FC236}">
                <a16:creationId xmlns:a16="http://schemas.microsoft.com/office/drawing/2014/main" id="{A9957602-C843-44E0-A93F-66AF5A6A0F0A}"/>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6910028" y="90805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endParaRPr lang="ru-RU" dirty="0"/>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4" y="5797777"/>
            <a:ext cx="3908793" cy="365125"/>
          </a:xfrm>
          <a:prstGeom prst="rect">
            <a:avLst/>
          </a:prstGeom>
        </p:spPr>
        <p:txBody>
          <a:bodyPr/>
          <a:lstStyle/>
          <a:p>
            <a:r>
              <a:rPr lang="en-US"/>
              <a:t>CONFIDENTIAL - PEFINDO MANAGEMENT MEETING ONLY</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0" name="Freeform: Shape 9">
            <a:extLst>
              <a:ext uri="{FF2B5EF4-FFF2-40B4-BE49-F238E27FC236}">
                <a16:creationId xmlns:a16="http://schemas.microsoft.com/office/drawing/2014/main" id="{7492975F-6F5D-4157-A751-54BACCCF1800}"/>
              </a:ext>
            </a:extLst>
          </p:cNvPr>
          <p:cNvSpPr/>
          <p:nvPr/>
        </p:nvSpPr>
        <p:spPr>
          <a:xfrm rot="16200000">
            <a:off x="1637123" y="-49214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sz="1463" dirty="0"/>
          </a:p>
        </p:txBody>
      </p:sp>
      <p:sp>
        <p:nvSpPr>
          <p:cNvPr id="13" name="Freeform: Shape 12">
            <a:extLst>
              <a:ext uri="{FF2B5EF4-FFF2-40B4-BE49-F238E27FC236}">
                <a16:creationId xmlns:a16="http://schemas.microsoft.com/office/drawing/2014/main" id="{6C50EDEB-35C1-4DED-A608-A0EAA8DE5404}"/>
              </a:ext>
            </a:extLst>
          </p:cNvPr>
          <p:cNvSpPr/>
          <p:nvPr/>
        </p:nvSpPr>
        <p:spPr>
          <a:xfrm>
            <a:off x="5479458"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sz="1463" dirty="0"/>
          </a:p>
        </p:txBody>
      </p:sp>
      <p:sp>
        <p:nvSpPr>
          <p:cNvPr id="16" name="Text Placeholder 14">
            <a:extLst>
              <a:ext uri="{FF2B5EF4-FFF2-40B4-BE49-F238E27FC236}">
                <a16:creationId xmlns:a16="http://schemas.microsoft.com/office/drawing/2014/main" id="{F469DEB5-CC79-4D71-8360-0B10B34244B7}"/>
              </a:ext>
            </a:extLst>
          </p:cNvPr>
          <p:cNvSpPr>
            <a:spLocks noGrp="1"/>
          </p:cNvSpPr>
          <p:nvPr userDrawn="1">
            <p:ph type="body" sz="quarter" idx="13"/>
          </p:nvPr>
        </p:nvSpPr>
        <p:spPr>
          <a:xfrm>
            <a:off x="6910026" y="2050483"/>
            <a:ext cx="4548187" cy="639683"/>
          </a:xfrm>
        </p:spPr>
        <p:txBody>
          <a:bodyPr>
            <a:normAutofit/>
          </a:bodyPr>
          <a:lstStyle>
            <a:lvl1pPr marL="0" indent="0">
              <a:buNone/>
              <a:defRPr sz="1463" b="1" i="0"/>
            </a:lvl1pPr>
          </a:lstStyle>
          <a:p>
            <a:pPr lvl="0"/>
            <a:r>
              <a:rPr lang="en-US"/>
              <a:t>Click to edit Master text styles</a:t>
            </a:r>
          </a:p>
        </p:txBody>
      </p:sp>
      <p:sp>
        <p:nvSpPr>
          <p:cNvPr id="17" name="Text Placeholder 14">
            <a:extLst>
              <a:ext uri="{FF2B5EF4-FFF2-40B4-BE49-F238E27FC236}">
                <a16:creationId xmlns:a16="http://schemas.microsoft.com/office/drawing/2014/main" id="{9EE0722D-F13C-4FFB-9E31-CC024B92E6CD}"/>
              </a:ext>
            </a:extLst>
          </p:cNvPr>
          <p:cNvSpPr>
            <a:spLocks noGrp="1"/>
          </p:cNvSpPr>
          <p:nvPr userDrawn="1">
            <p:ph type="body" sz="quarter" idx="14"/>
          </p:nvPr>
        </p:nvSpPr>
        <p:spPr>
          <a:xfrm>
            <a:off x="6910026" y="2839714"/>
            <a:ext cx="4548187" cy="2916952"/>
          </a:xfrm>
        </p:spPr>
        <p:txBody>
          <a:bodyPr>
            <a:normAutofit/>
          </a:bodyPr>
          <a:lstStyle>
            <a:lvl1pPr marL="146244" indent="-146244">
              <a:spcBef>
                <a:spcPts val="488"/>
              </a:spcBef>
              <a:buClr>
                <a:schemeClr val="accent3"/>
              </a:buClr>
              <a:buFont typeface="Arial" panose="020B0604020202020204" pitchFamily="34" charset="0"/>
              <a:buChar char="•"/>
              <a:defRPr sz="1138" b="0" i="0">
                <a:solidFill>
                  <a:schemeClr val="tx1">
                    <a:lumMod val="65000"/>
                    <a:lumOff val="35000"/>
                  </a:schemeClr>
                </a:solidFill>
              </a:defRPr>
            </a:lvl1pPr>
          </a:lstStyle>
          <a:p>
            <a:pPr lvl="0"/>
            <a:r>
              <a:rPr lang="en-US"/>
              <a:t>Click to edit Master text styles</a:t>
            </a:r>
          </a:p>
        </p:txBody>
      </p:sp>
      <p:sp>
        <p:nvSpPr>
          <p:cNvPr id="3" name="Graphic 22">
            <a:extLst>
              <a:ext uri="{FF2B5EF4-FFF2-40B4-BE49-F238E27FC236}">
                <a16:creationId xmlns:a16="http://schemas.microsoft.com/office/drawing/2014/main" id="{827885C7-FA6F-4513-83BC-BEAD42F63D5B}"/>
              </a:ext>
            </a:extLst>
          </p:cNvPr>
          <p:cNvSpPr/>
          <p:nvPr userDrawn="1"/>
        </p:nvSpPr>
        <p:spPr>
          <a:xfrm>
            <a:off x="6981953" y="1726676"/>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463" dirty="0"/>
          </a:p>
        </p:txBody>
      </p:sp>
      <p:sp>
        <p:nvSpPr>
          <p:cNvPr id="22" name="Freeform: Shape 21">
            <a:extLst>
              <a:ext uri="{FF2B5EF4-FFF2-40B4-BE49-F238E27FC236}">
                <a16:creationId xmlns:a16="http://schemas.microsoft.com/office/drawing/2014/main" id="{30961087-B677-45AC-8D02-FEE615D17609}"/>
              </a:ext>
            </a:extLst>
          </p:cNvPr>
          <p:cNvSpPr/>
          <p:nvPr userDrawn="1"/>
        </p:nvSpPr>
        <p:spPr>
          <a:xfrm rot="16200000">
            <a:off x="571090" y="3974772"/>
            <a:ext cx="1002580" cy="2144761"/>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sz="1463" dirty="0"/>
          </a:p>
        </p:txBody>
      </p:sp>
      <p:pic>
        <p:nvPicPr>
          <p:cNvPr id="7" name="Picture 6">
            <a:extLst>
              <a:ext uri="{FF2B5EF4-FFF2-40B4-BE49-F238E27FC236}">
                <a16:creationId xmlns:a16="http://schemas.microsoft.com/office/drawing/2014/main" id="{910A0BCE-E9BD-9564-61F0-6E05780DE6C9}"/>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18" name="Picture 17">
            <a:extLst>
              <a:ext uri="{FF2B5EF4-FFF2-40B4-BE49-F238E27FC236}">
                <a16:creationId xmlns:a16="http://schemas.microsoft.com/office/drawing/2014/main" id="{1FACA4B0-53B1-43D3-A87C-95561C107E00}"/>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582182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D6E0F90B-941A-45B6-85DA-E0D4E7977CD8}"/>
              </a:ext>
            </a:extLst>
          </p:cNvPr>
          <p:cNvSpPr>
            <a:spLocks noGrp="1"/>
          </p:cNvSpPr>
          <p:nvPr>
            <p:ph type="pic" sz="quarter" idx="18"/>
          </p:nvPr>
        </p:nvSpPr>
        <p:spPr>
          <a:xfrm>
            <a:off x="5771771" y="1483683"/>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1138"/>
            </a:lvl1pPr>
          </a:lstStyle>
          <a:p>
            <a:r>
              <a:rPr lang="en-US"/>
              <a:t>Click icon to add picture</a:t>
            </a:r>
            <a:endParaRPr lang="ru-RU"/>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815858" y="123190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endParaRPr lang="ru-RU" dirty="0"/>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4" y="5797777"/>
            <a:ext cx="3908793" cy="365125"/>
          </a:xfrm>
          <a:prstGeom prst="rect">
            <a:avLst/>
          </a:prstGeom>
        </p:spPr>
        <p:txBody>
          <a:bodyPr/>
          <a:lstStyle/>
          <a:p>
            <a:r>
              <a:rPr lang="en-US"/>
              <a:t>CONFIDENTIAL - PEFINDO MANAGEMENT MEETING ONLY</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Text Placeholder 14">
            <a:extLst>
              <a:ext uri="{FF2B5EF4-FFF2-40B4-BE49-F238E27FC236}">
                <a16:creationId xmlns:a16="http://schemas.microsoft.com/office/drawing/2014/main" id="{82903A57-2768-42F8-A5EA-4C19B9049850}"/>
              </a:ext>
            </a:extLst>
          </p:cNvPr>
          <p:cNvSpPr>
            <a:spLocks noGrp="1"/>
          </p:cNvSpPr>
          <p:nvPr>
            <p:ph type="body" sz="quarter" idx="15"/>
          </p:nvPr>
        </p:nvSpPr>
        <p:spPr>
          <a:xfrm>
            <a:off x="830069" y="3889192"/>
            <a:ext cx="4548187" cy="1708223"/>
          </a:xfrm>
        </p:spPr>
        <p:txBody>
          <a:bodyPr>
            <a:normAutofit/>
          </a:bodyPr>
          <a:lstStyle>
            <a:lvl1pPr marL="146244" indent="-146244">
              <a:spcBef>
                <a:spcPts val="488"/>
              </a:spcBef>
              <a:buClr>
                <a:schemeClr val="accent3"/>
              </a:buClr>
              <a:buFont typeface="Arial" panose="020B0604020202020204" pitchFamily="34" charset="0"/>
              <a:buChar char="•"/>
              <a:defRPr sz="1138" b="0" i="0">
                <a:solidFill>
                  <a:schemeClr val="tx1">
                    <a:lumMod val="65000"/>
                    <a:lumOff val="35000"/>
                  </a:schemeClr>
                </a:solidFill>
              </a:defRPr>
            </a:lvl1pPr>
          </a:lstStyle>
          <a:p>
            <a:pPr lvl="0"/>
            <a:r>
              <a:rPr lang="en-US"/>
              <a:t>Click to edit Master text styles</a:t>
            </a: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81"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1463" dirty="0"/>
          </a:p>
        </p:txBody>
      </p:sp>
      <p:sp>
        <p:nvSpPr>
          <p:cNvPr id="29" name="Freeform: Shape 28">
            <a:extLst>
              <a:ext uri="{FF2B5EF4-FFF2-40B4-BE49-F238E27FC236}">
                <a16:creationId xmlns:a16="http://schemas.microsoft.com/office/drawing/2014/main" id="{E46691B2-7AF3-4CAC-A285-36444A9101D9}"/>
              </a:ext>
            </a:extLst>
          </p:cNvPr>
          <p:cNvSpPr/>
          <p:nvPr userDrawn="1"/>
        </p:nvSpPr>
        <p:spPr>
          <a:xfrm>
            <a:off x="12193180" y="4156602"/>
            <a:ext cx="3198"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sz="1463" dirty="0"/>
          </a:p>
        </p:txBody>
      </p:sp>
      <p:sp>
        <p:nvSpPr>
          <p:cNvPr id="26" name="Freeform: Shape 25">
            <a:extLst>
              <a:ext uri="{FF2B5EF4-FFF2-40B4-BE49-F238E27FC236}">
                <a16:creationId xmlns:a16="http://schemas.microsoft.com/office/drawing/2014/main" id="{FE8ACF66-A148-4D4F-A35C-837CDC6B154D}"/>
              </a:ext>
            </a:extLst>
          </p:cNvPr>
          <p:cNvSpPr/>
          <p:nvPr userDrawn="1"/>
        </p:nvSpPr>
        <p:spPr>
          <a:xfrm>
            <a:off x="12193180" y="4682093"/>
            <a:ext cx="3198"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sz="1463" dirty="0"/>
          </a:p>
        </p:txBody>
      </p:sp>
      <p:sp>
        <p:nvSpPr>
          <p:cNvPr id="28" name="Text Placeholder 26">
            <a:extLst>
              <a:ext uri="{FF2B5EF4-FFF2-40B4-BE49-F238E27FC236}">
                <a16:creationId xmlns:a16="http://schemas.microsoft.com/office/drawing/2014/main" id="{5F10B1F7-5633-4C8B-A868-72D9C782CBA6}"/>
              </a:ext>
            </a:extLst>
          </p:cNvPr>
          <p:cNvSpPr>
            <a:spLocks noGrp="1"/>
          </p:cNvSpPr>
          <p:nvPr userDrawn="1">
            <p:ph type="body" sz="quarter" idx="16"/>
          </p:nvPr>
        </p:nvSpPr>
        <p:spPr>
          <a:xfrm>
            <a:off x="811118" y="2374908"/>
            <a:ext cx="4565650" cy="701675"/>
          </a:xfrm>
        </p:spPr>
        <p:txBody>
          <a:bodyPr>
            <a:noAutofit/>
          </a:bodyPr>
          <a:lstStyle>
            <a:lvl1pPr marL="0" indent="0">
              <a:buNone/>
              <a:defRPr sz="1463" b="1" i="0"/>
            </a:lvl1pPr>
            <a:lvl2pPr marL="371457" indent="0">
              <a:buNone/>
              <a:defRPr sz="1463" b="1" i="1"/>
            </a:lvl2pPr>
            <a:lvl3pPr marL="742913" indent="0">
              <a:buNone/>
              <a:defRPr sz="1463" b="1" i="1"/>
            </a:lvl3pPr>
            <a:lvl4pPr marL="1114370" indent="0">
              <a:buNone/>
              <a:defRPr sz="1463" b="1" i="1"/>
            </a:lvl4pPr>
            <a:lvl5pPr marL="1485826" indent="0">
              <a:buNone/>
              <a:defRPr sz="1463" b="1" i="1"/>
            </a:lvl5pPr>
          </a:lstStyle>
          <a:p>
            <a:pPr lvl="0"/>
            <a:r>
              <a:rPr lang="en-US"/>
              <a:t>Click to edit Master text styles</a:t>
            </a:r>
          </a:p>
        </p:txBody>
      </p:sp>
      <p:sp>
        <p:nvSpPr>
          <p:cNvPr id="31" name="Text Placeholder 29">
            <a:extLst>
              <a:ext uri="{FF2B5EF4-FFF2-40B4-BE49-F238E27FC236}">
                <a16:creationId xmlns:a16="http://schemas.microsoft.com/office/drawing/2014/main" id="{CBA9BCD0-48BA-4D5B-8871-61204EACE422}"/>
              </a:ext>
            </a:extLst>
          </p:cNvPr>
          <p:cNvSpPr>
            <a:spLocks noGrp="1"/>
          </p:cNvSpPr>
          <p:nvPr userDrawn="1">
            <p:ph type="body" sz="quarter" idx="17"/>
          </p:nvPr>
        </p:nvSpPr>
        <p:spPr>
          <a:xfrm>
            <a:off x="811120" y="3165308"/>
            <a:ext cx="4583113" cy="689525"/>
          </a:xfrm>
        </p:spPr>
        <p:txBody>
          <a:bodyPr/>
          <a:lstStyle>
            <a:lvl1pPr marL="0" indent="0">
              <a:buNone/>
              <a:defRPr sz="1138">
                <a:solidFill>
                  <a:schemeClr val="tx1">
                    <a:lumMod val="65000"/>
                    <a:lumOff val="35000"/>
                  </a:schemeClr>
                </a:solidFill>
              </a:defRPr>
            </a:lvl1pPr>
            <a:lvl2pPr marL="371457" indent="0">
              <a:buNone/>
              <a:defRPr sz="1138">
                <a:solidFill>
                  <a:schemeClr val="tx1">
                    <a:lumMod val="50000"/>
                    <a:lumOff val="50000"/>
                  </a:schemeClr>
                </a:solidFill>
              </a:defRPr>
            </a:lvl2pPr>
            <a:lvl3pPr marL="742913" indent="0">
              <a:buNone/>
              <a:defRPr sz="1138">
                <a:solidFill>
                  <a:schemeClr val="tx1">
                    <a:lumMod val="50000"/>
                    <a:lumOff val="50000"/>
                  </a:schemeClr>
                </a:solidFill>
              </a:defRPr>
            </a:lvl3pPr>
            <a:lvl4pPr marL="1114370" indent="0">
              <a:buNone/>
              <a:defRPr sz="1138">
                <a:solidFill>
                  <a:schemeClr val="tx1">
                    <a:lumMod val="50000"/>
                    <a:lumOff val="50000"/>
                  </a:schemeClr>
                </a:solidFill>
              </a:defRPr>
            </a:lvl4pPr>
            <a:lvl5pPr marL="1485826" indent="0">
              <a:buNone/>
              <a:defRPr sz="1138">
                <a:solidFill>
                  <a:schemeClr val="tx1">
                    <a:lumMod val="50000"/>
                    <a:lumOff val="50000"/>
                  </a:schemeClr>
                </a:solidFill>
              </a:defRPr>
            </a:lvl5pPr>
          </a:lstStyle>
          <a:p>
            <a:pPr lvl="0"/>
            <a:r>
              <a:rPr lang="en-US"/>
              <a:t>Click to edit Master text styles</a:t>
            </a:r>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7" y="2045670"/>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463"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2" y="4161032"/>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1463"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72"/>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1463" dirty="0"/>
          </a:p>
        </p:txBody>
      </p:sp>
      <p:pic>
        <p:nvPicPr>
          <p:cNvPr id="7" name="Picture 6">
            <a:extLst>
              <a:ext uri="{FF2B5EF4-FFF2-40B4-BE49-F238E27FC236}">
                <a16:creationId xmlns:a16="http://schemas.microsoft.com/office/drawing/2014/main" id="{BCD4204A-8E49-E064-EEB5-98C66F71D39D}"/>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20" name="Picture 19">
            <a:extLst>
              <a:ext uri="{FF2B5EF4-FFF2-40B4-BE49-F238E27FC236}">
                <a16:creationId xmlns:a16="http://schemas.microsoft.com/office/drawing/2014/main" id="{B5D8B858-08C7-4E3D-832C-94C010857849}"/>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3869271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with Subtitl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F44C9A9-0E74-4918-9B66-273196D2956C}"/>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49" name="Graphic 12">
            <a:extLst>
              <a:ext uri="{FF2B5EF4-FFF2-40B4-BE49-F238E27FC236}">
                <a16:creationId xmlns:a16="http://schemas.microsoft.com/office/drawing/2014/main" id="{4FD74D9D-1BEE-4A13-ABAA-5FBA5C4D1BFA}"/>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31852" y="781058"/>
            <a:ext cx="10515600" cy="676275"/>
          </a:xfrm>
        </p:spPr>
        <p:txBody>
          <a:bodyPr anchor="b">
            <a:normAutofit/>
          </a:bodyPr>
          <a:lstStyle>
            <a:lvl1pPr algn="ctr">
              <a:defRPr sz="3250"/>
            </a:lvl1pPr>
          </a:lstStyle>
          <a:p>
            <a:r>
              <a:rPr lang="en-US" dirty="0"/>
              <a:t>COMPARISON</a:t>
            </a:r>
            <a:endParaRPr lang="ru-RU" dirty="0"/>
          </a:p>
        </p:txBody>
      </p:sp>
      <p:sp>
        <p:nvSpPr>
          <p:cNvPr id="3" name="Text Placeholder 2">
            <a:extLst>
              <a:ext uri="{FF2B5EF4-FFF2-40B4-BE49-F238E27FC236}">
                <a16:creationId xmlns:a16="http://schemas.microsoft.com/office/drawing/2014/main" id="{40DFDBBD-D278-4F5A-BD28-172F5B157E88}"/>
              </a:ext>
            </a:extLst>
          </p:cNvPr>
          <p:cNvSpPr>
            <a:spLocks noGrp="1"/>
          </p:cNvSpPr>
          <p:nvPr>
            <p:ph type="body" idx="1" hasCustomPrompt="1"/>
          </p:nvPr>
        </p:nvSpPr>
        <p:spPr>
          <a:xfrm>
            <a:off x="993286" y="2959601"/>
            <a:ext cx="4183650" cy="365125"/>
          </a:xfrm>
        </p:spPr>
        <p:txBody>
          <a:bodyPr>
            <a:normAutofit/>
          </a:bodyPr>
          <a:lstStyle>
            <a:lvl1pPr marL="0" indent="0">
              <a:buNone/>
              <a:defRPr sz="2031" b="1">
                <a:solidFill>
                  <a:schemeClr val="accent3"/>
                </a:solidFill>
                <a:latin typeface="+mj-lt"/>
              </a:defRPr>
            </a:lvl1pPr>
            <a:lvl2pPr marL="371457" indent="0">
              <a:buNone/>
              <a:defRPr sz="1625">
                <a:solidFill>
                  <a:schemeClr val="tx1">
                    <a:tint val="75000"/>
                  </a:schemeClr>
                </a:solidFill>
              </a:defRPr>
            </a:lvl2pPr>
            <a:lvl3pPr marL="742913" indent="0">
              <a:buNone/>
              <a:defRPr sz="1463">
                <a:solidFill>
                  <a:schemeClr val="tx1">
                    <a:tint val="75000"/>
                  </a:schemeClr>
                </a:solidFill>
              </a:defRPr>
            </a:lvl3pPr>
            <a:lvl4pPr marL="1114370" indent="0">
              <a:buNone/>
              <a:defRPr sz="1300">
                <a:solidFill>
                  <a:schemeClr val="tx1">
                    <a:tint val="75000"/>
                  </a:schemeClr>
                </a:solidFill>
              </a:defRPr>
            </a:lvl4pPr>
            <a:lvl5pPr marL="1485826" indent="0">
              <a:buNone/>
              <a:defRPr sz="1300">
                <a:solidFill>
                  <a:schemeClr val="tx1">
                    <a:tint val="75000"/>
                  </a:schemeClr>
                </a:solidFill>
              </a:defRPr>
            </a:lvl5pPr>
            <a:lvl6pPr marL="1857282" indent="0">
              <a:buNone/>
              <a:defRPr sz="1300">
                <a:solidFill>
                  <a:schemeClr val="tx1">
                    <a:tint val="75000"/>
                  </a:schemeClr>
                </a:solidFill>
              </a:defRPr>
            </a:lvl6pPr>
            <a:lvl7pPr marL="2228738" indent="0">
              <a:buNone/>
              <a:defRPr sz="1300">
                <a:solidFill>
                  <a:schemeClr val="tx1">
                    <a:tint val="75000"/>
                  </a:schemeClr>
                </a:solidFill>
              </a:defRPr>
            </a:lvl7pPr>
            <a:lvl8pPr marL="2600195" indent="0">
              <a:buNone/>
              <a:defRPr sz="1300">
                <a:solidFill>
                  <a:schemeClr val="tx1">
                    <a:tint val="75000"/>
                  </a:schemeClr>
                </a:solidFill>
              </a:defRPr>
            </a:lvl8pPr>
            <a:lvl9pPr marL="2971652" indent="0">
              <a:buNone/>
              <a:defRPr sz="1300">
                <a:solidFill>
                  <a:schemeClr val="tx1">
                    <a:tint val="75000"/>
                  </a:schemeClr>
                </a:solidFill>
              </a:defRPr>
            </a:lvl9pPr>
          </a:lstStyle>
          <a:p>
            <a:pPr lvl="0"/>
            <a:r>
              <a:rPr lang="en-US" dirty="0"/>
              <a:t>SECTION 1 TITLE</a:t>
            </a: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1" y="5797777"/>
            <a:ext cx="4114800" cy="365125"/>
          </a:xfrm>
          <a:prstGeom prst="rect">
            <a:avLst/>
          </a:prstGeom>
        </p:spPr>
        <p:txBody>
          <a:bodyPr/>
          <a:lstStyle/>
          <a:p>
            <a:r>
              <a:rPr lang="en-US"/>
              <a:t>CONFIDENTIAL - PEFINDO MANAGEMENT MEETING ONLY</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30070" y="1898658"/>
            <a:ext cx="10515599" cy="701675"/>
          </a:xfrm>
        </p:spPr>
        <p:txBody>
          <a:bodyPr>
            <a:noAutofit/>
          </a:bodyPr>
          <a:lstStyle>
            <a:lvl1pPr marL="0" indent="0" algn="ctr">
              <a:buNone/>
              <a:defRPr sz="1463" b="1" i="0"/>
            </a:lvl1pPr>
            <a:lvl2pPr marL="371457" indent="0">
              <a:buNone/>
              <a:defRPr sz="1463" b="1" i="1"/>
            </a:lvl2pPr>
            <a:lvl3pPr marL="742913" indent="0">
              <a:buNone/>
              <a:defRPr sz="1463" b="1" i="1"/>
            </a:lvl3pPr>
            <a:lvl4pPr marL="1114370" indent="0">
              <a:buNone/>
              <a:defRPr sz="1463" b="1" i="1"/>
            </a:lvl4pPr>
            <a:lvl5pPr marL="1485826" indent="0">
              <a:buNone/>
              <a:defRPr sz="1463" b="1" i="1"/>
            </a:lvl5pPr>
          </a:lstStyle>
          <a:p>
            <a:pPr lvl="0"/>
            <a:r>
              <a:rPr lang="en-US"/>
              <a:t>Click to edit Master text styles</a:t>
            </a:r>
          </a:p>
        </p:txBody>
      </p:sp>
      <p:sp>
        <p:nvSpPr>
          <p:cNvPr id="22" name="Graphic 19">
            <a:extLst>
              <a:ext uri="{FF2B5EF4-FFF2-40B4-BE49-F238E27FC236}">
                <a16:creationId xmlns:a16="http://schemas.microsoft.com/office/drawing/2014/main" id="{258EB2BC-F42B-4177-83EB-F2D2BF76129C}"/>
              </a:ext>
            </a:extLst>
          </p:cNvPr>
          <p:cNvSpPr/>
          <p:nvPr userDrawn="1"/>
        </p:nvSpPr>
        <p:spPr>
          <a:xfrm>
            <a:off x="3019044" y="1583026"/>
            <a:ext cx="6153913"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463" dirty="0"/>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55962" y="2959601"/>
            <a:ext cx="4183650" cy="365125"/>
          </a:xfrm>
        </p:spPr>
        <p:txBody>
          <a:bodyPr>
            <a:normAutofit/>
          </a:bodyPr>
          <a:lstStyle>
            <a:lvl1pPr marL="0" indent="0">
              <a:buNone/>
              <a:defRPr sz="2031" b="1">
                <a:solidFill>
                  <a:schemeClr val="accent3"/>
                </a:solidFill>
                <a:latin typeface="+mj-lt"/>
              </a:defRPr>
            </a:lvl1pPr>
            <a:lvl2pPr marL="371457" indent="0">
              <a:buNone/>
              <a:defRPr sz="1625">
                <a:solidFill>
                  <a:schemeClr val="tx1">
                    <a:tint val="75000"/>
                  </a:schemeClr>
                </a:solidFill>
              </a:defRPr>
            </a:lvl2pPr>
            <a:lvl3pPr marL="742913" indent="0">
              <a:buNone/>
              <a:defRPr sz="1463">
                <a:solidFill>
                  <a:schemeClr val="tx1">
                    <a:tint val="75000"/>
                  </a:schemeClr>
                </a:solidFill>
              </a:defRPr>
            </a:lvl3pPr>
            <a:lvl4pPr marL="1114370" indent="0">
              <a:buNone/>
              <a:defRPr sz="1300">
                <a:solidFill>
                  <a:schemeClr val="tx1">
                    <a:tint val="75000"/>
                  </a:schemeClr>
                </a:solidFill>
              </a:defRPr>
            </a:lvl4pPr>
            <a:lvl5pPr marL="1485826" indent="0">
              <a:buNone/>
              <a:defRPr sz="1300">
                <a:solidFill>
                  <a:schemeClr val="tx1">
                    <a:tint val="75000"/>
                  </a:schemeClr>
                </a:solidFill>
              </a:defRPr>
            </a:lvl5pPr>
            <a:lvl6pPr marL="1857282" indent="0">
              <a:buNone/>
              <a:defRPr sz="1300">
                <a:solidFill>
                  <a:schemeClr val="tx1">
                    <a:tint val="75000"/>
                  </a:schemeClr>
                </a:solidFill>
              </a:defRPr>
            </a:lvl6pPr>
            <a:lvl7pPr marL="2228738" indent="0">
              <a:buNone/>
              <a:defRPr sz="1300">
                <a:solidFill>
                  <a:schemeClr val="tx1">
                    <a:tint val="75000"/>
                  </a:schemeClr>
                </a:solidFill>
              </a:defRPr>
            </a:lvl7pPr>
            <a:lvl8pPr marL="2600195" indent="0">
              <a:buNone/>
              <a:defRPr sz="1300">
                <a:solidFill>
                  <a:schemeClr val="tx1">
                    <a:tint val="75000"/>
                  </a:schemeClr>
                </a:solidFill>
              </a:defRPr>
            </a:lvl8pPr>
            <a:lvl9pPr marL="2971652" indent="0">
              <a:buNone/>
              <a:defRPr sz="1300">
                <a:solidFill>
                  <a:schemeClr val="tx1">
                    <a:tint val="75000"/>
                  </a:schemeClr>
                </a:solidFill>
              </a:defRPr>
            </a:lvl9pPr>
          </a:lstStyle>
          <a:p>
            <a:pPr lvl="0"/>
            <a:r>
              <a:rPr lang="en-US" dirty="0"/>
              <a:t>SECTION 2 TITLE</a:t>
            </a:r>
          </a:p>
        </p:txBody>
      </p:sp>
      <p:sp>
        <p:nvSpPr>
          <p:cNvPr id="28" name="Text Placeholder 26">
            <a:extLst>
              <a:ext uri="{FF2B5EF4-FFF2-40B4-BE49-F238E27FC236}">
                <a16:creationId xmlns:a16="http://schemas.microsoft.com/office/drawing/2014/main" id="{D0525F80-1CD7-406E-A2B0-ACB0CD78A32C}"/>
              </a:ext>
            </a:extLst>
          </p:cNvPr>
          <p:cNvSpPr>
            <a:spLocks noGrp="1"/>
          </p:cNvSpPr>
          <p:nvPr>
            <p:ph type="body" sz="quarter" idx="20"/>
          </p:nvPr>
        </p:nvSpPr>
        <p:spPr>
          <a:xfrm>
            <a:off x="811317" y="3294253"/>
            <a:ext cx="4365625" cy="2333625"/>
          </a:xfrm>
        </p:spPr>
        <p:txBody>
          <a:bodyPr>
            <a:normAutofit/>
          </a:bodyPr>
          <a:lstStyle>
            <a:lvl1pPr marL="146244" indent="-146244">
              <a:spcBef>
                <a:spcPts val="488"/>
              </a:spcBef>
              <a:buClr>
                <a:schemeClr val="accent3"/>
              </a:buClr>
              <a:defRPr sz="1138">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p:nvPr>
        </p:nvSpPr>
        <p:spPr>
          <a:xfrm>
            <a:off x="5973990" y="3294253"/>
            <a:ext cx="4365625" cy="2333625"/>
          </a:xfrm>
        </p:spPr>
        <p:txBody>
          <a:bodyPr>
            <a:normAutofit/>
          </a:bodyPr>
          <a:lstStyle>
            <a:lvl1pPr marL="146244" indent="-146244">
              <a:spcBef>
                <a:spcPts val="488"/>
              </a:spcBef>
              <a:buClr>
                <a:schemeClr val="accent3"/>
              </a:buClr>
              <a:defRPr sz="1138">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BA91CC84-3E90-977B-26F7-E18091FD52BA}"/>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16" name="Picture 15">
            <a:extLst>
              <a:ext uri="{FF2B5EF4-FFF2-40B4-BE49-F238E27FC236}">
                <a16:creationId xmlns:a16="http://schemas.microsoft.com/office/drawing/2014/main" id="{3C23C24B-D9CB-414F-A1CF-C740B77C53B3}"/>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30834791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hart Slid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BE8D45D-1E08-4F59-96CC-EA53D7CA6AB0}"/>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49" name="Graphic 12">
            <a:extLst>
              <a:ext uri="{FF2B5EF4-FFF2-40B4-BE49-F238E27FC236}">
                <a16:creationId xmlns:a16="http://schemas.microsoft.com/office/drawing/2014/main" id="{8E968353-82DA-42A2-88B6-AEFCF124AF4E}"/>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5642753" y="1474970"/>
            <a:ext cx="4395259" cy="676275"/>
          </a:xfrm>
        </p:spPr>
        <p:txBody>
          <a:bodyPr anchor="b">
            <a:normAutofit/>
          </a:bodyPr>
          <a:lstStyle>
            <a:lvl1pPr algn="l">
              <a:defRPr sz="3250"/>
            </a:lvl1pPr>
          </a:lstStyle>
          <a:p>
            <a:r>
              <a:rPr lang="en-US" dirty="0"/>
              <a:t>CHART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1" y="5797777"/>
            <a:ext cx="4114800" cy="365125"/>
          </a:xfrm>
          <a:prstGeom prst="rect">
            <a:avLst/>
          </a:prstGeom>
        </p:spPr>
        <p:txBody>
          <a:bodyPr/>
          <a:lstStyle/>
          <a:p>
            <a:r>
              <a:rPr lang="en-US"/>
              <a:t>CONFIDENTIAL - PEFINDO MANAGEMENT MEETING ONLY</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5649893" y="2592577"/>
            <a:ext cx="5630885" cy="701675"/>
          </a:xfrm>
        </p:spPr>
        <p:txBody>
          <a:bodyPr>
            <a:noAutofit/>
          </a:bodyPr>
          <a:lstStyle>
            <a:lvl1pPr marL="0" indent="0" algn="l">
              <a:buNone/>
              <a:defRPr sz="1463" b="1" i="0"/>
            </a:lvl1pPr>
            <a:lvl2pPr marL="371457" indent="0">
              <a:buNone/>
              <a:defRPr sz="1463" b="1" i="1"/>
            </a:lvl2pPr>
            <a:lvl3pPr marL="742913" indent="0">
              <a:buNone/>
              <a:defRPr sz="1463" b="1" i="1"/>
            </a:lvl3pPr>
            <a:lvl4pPr marL="1114370" indent="0">
              <a:buNone/>
              <a:defRPr sz="1463" b="1" i="1"/>
            </a:lvl4pPr>
            <a:lvl5pPr marL="1485826" indent="0">
              <a:buNone/>
              <a:defRPr sz="1463" b="1" i="1"/>
            </a:lvl5pPr>
          </a:lstStyle>
          <a:p>
            <a:pPr lvl="0"/>
            <a:r>
              <a:rPr lang="en-US"/>
              <a:t>Click to edit Master text styles</a:t>
            </a:r>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26390" y="3719431"/>
            <a:ext cx="1597889" cy="365125"/>
          </a:xfrm>
        </p:spPr>
        <p:txBody>
          <a:bodyPr anchor="b" anchorCtr="0">
            <a:normAutofit/>
          </a:bodyPr>
          <a:lstStyle>
            <a:lvl1pPr marL="0" indent="0">
              <a:buNone/>
              <a:defRPr sz="1463" b="1">
                <a:solidFill>
                  <a:schemeClr val="accent3"/>
                </a:solidFill>
                <a:latin typeface="+mj-lt"/>
              </a:defRPr>
            </a:lvl1pPr>
            <a:lvl2pPr marL="371457" indent="0">
              <a:buNone/>
              <a:defRPr sz="1625">
                <a:solidFill>
                  <a:schemeClr val="tx1">
                    <a:tint val="75000"/>
                  </a:schemeClr>
                </a:solidFill>
              </a:defRPr>
            </a:lvl2pPr>
            <a:lvl3pPr marL="742913" indent="0">
              <a:buNone/>
              <a:defRPr sz="1463">
                <a:solidFill>
                  <a:schemeClr val="tx1">
                    <a:tint val="75000"/>
                  </a:schemeClr>
                </a:solidFill>
              </a:defRPr>
            </a:lvl3pPr>
            <a:lvl4pPr marL="1114370" indent="0">
              <a:buNone/>
              <a:defRPr sz="1300">
                <a:solidFill>
                  <a:schemeClr val="tx1">
                    <a:tint val="75000"/>
                  </a:schemeClr>
                </a:solidFill>
              </a:defRPr>
            </a:lvl4pPr>
            <a:lvl5pPr marL="1485826" indent="0">
              <a:buNone/>
              <a:defRPr sz="1300">
                <a:solidFill>
                  <a:schemeClr val="tx1">
                    <a:tint val="75000"/>
                  </a:schemeClr>
                </a:solidFill>
              </a:defRPr>
            </a:lvl5pPr>
            <a:lvl6pPr marL="1857282" indent="0">
              <a:buNone/>
              <a:defRPr sz="1300">
                <a:solidFill>
                  <a:schemeClr val="tx1">
                    <a:tint val="75000"/>
                  </a:schemeClr>
                </a:solidFill>
              </a:defRPr>
            </a:lvl6pPr>
            <a:lvl7pPr marL="2228738" indent="0">
              <a:buNone/>
              <a:defRPr sz="1300">
                <a:solidFill>
                  <a:schemeClr val="tx1">
                    <a:tint val="75000"/>
                  </a:schemeClr>
                </a:solidFill>
              </a:defRPr>
            </a:lvl7pPr>
            <a:lvl8pPr marL="2600195" indent="0">
              <a:buNone/>
              <a:defRPr sz="1300">
                <a:solidFill>
                  <a:schemeClr val="tx1">
                    <a:tint val="75000"/>
                  </a:schemeClr>
                </a:solidFill>
              </a:defRPr>
            </a:lvl8pPr>
            <a:lvl9pPr marL="2971652" indent="0">
              <a:buNone/>
              <a:defRPr sz="1300">
                <a:solidFill>
                  <a:schemeClr val="tx1">
                    <a:tint val="75000"/>
                  </a:schemeClr>
                </a:solidFill>
              </a:defRPr>
            </a:lvl9pPr>
          </a:lstStyle>
          <a:p>
            <a:pPr lvl="0"/>
            <a:r>
              <a:rPr lang="en-US" dirty="0"/>
              <a:t>30%</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hasCustomPrompt="1"/>
          </p:nvPr>
        </p:nvSpPr>
        <p:spPr>
          <a:xfrm>
            <a:off x="6126391" y="3990714"/>
            <a:ext cx="1597889" cy="365125"/>
          </a:xfrm>
        </p:spPr>
        <p:txBody>
          <a:bodyPr>
            <a:normAutofit/>
          </a:bodyPr>
          <a:lstStyle>
            <a:lvl1pPr marL="0" indent="0">
              <a:spcBef>
                <a:spcPts val="488"/>
              </a:spcBef>
              <a:buClr>
                <a:schemeClr val="accent3"/>
              </a:buClr>
              <a:buNone/>
              <a:defRPr sz="1138"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3" name="Text Placeholder 2">
            <a:extLst>
              <a:ext uri="{FF2B5EF4-FFF2-40B4-BE49-F238E27FC236}">
                <a16:creationId xmlns:a16="http://schemas.microsoft.com/office/drawing/2014/main" id="{E9080FED-3BFC-4CCC-8B5A-A2942CA5CF36}"/>
              </a:ext>
            </a:extLst>
          </p:cNvPr>
          <p:cNvSpPr>
            <a:spLocks noGrp="1"/>
          </p:cNvSpPr>
          <p:nvPr>
            <p:ph type="body" idx="22" hasCustomPrompt="1"/>
          </p:nvPr>
        </p:nvSpPr>
        <p:spPr>
          <a:xfrm>
            <a:off x="6126416" y="4451500"/>
            <a:ext cx="1597889" cy="365125"/>
          </a:xfrm>
        </p:spPr>
        <p:txBody>
          <a:bodyPr anchor="b" anchorCtr="0">
            <a:normAutofit/>
          </a:bodyPr>
          <a:lstStyle>
            <a:lvl1pPr marL="0" indent="0">
              <a:buNone/>
              <a:defRPr sz="1463" b="1">
                <a:solidFill>
                  <a:schemeClr val="accent3"/>
                </a:solidFill>
                <a:latin typeface="+mj-lt"/>
              </a:defRPr>
            </a:lvl1pPr>
            <a:lvl2pPr marL="371457" indent="0">
              <a:buNone/>
              <a:defRPr sz="1625">
                <a:solidFill>
                  <a:schemeClr val="tx1">
                    <a:tint val="75000"/>
                  </a:schemeClr>
                </a:solidFill>
              </a:defRPr>
            </a:lvl2pPr>
            <a:lvl3pPr marL="742913" indent="0">
              <a:buNone/>
              <a:defRPr sz="1463">
                <a:solidFill>
                  <a:schemeClr val="tx1">
                    <a:tint val="75000"/>
                  </a:schemeClr>
                </a:solidFill>
              </a:defRPr>
            </a:lvl3pPr>
            <a:lvl4pPr marL="1114370" indent="0">
              <a:buNone/>
              <a:defRPr sz="1300">
                <a:solidFill>
                  <a:schemeClr val="tx1">
                    <a:tint val="75000"/>
                  </a:schemeClr>
                </a:solidFill>
              </a:defRPr>
            </a:lvl4pPr>
            <a:lvl5pPr marL="1485826" indent="0">
              <a:buNone/>
              <a:defRPr sz="1300">
                <a:solidFill>
                  <a:schemeClr val="tx1">
                    <a:tint val="75000"/>
                  </a:schemeClr>
                </a:solidFill>
              </a:defRPr>
            </a:lvl5pPr>
            <a:lvl6pPr marL="1857282" indent="0">
              <a:buNone/>
              <a:defRPr sz="1300">
                <a:solidFill>
                  <a:schemeClr val="tx1">
                    <a:tint val="75000"/>
                  </a:schemeClr>
                </a:solidFill>
              </a:defRPr>
            </a:lvl6pPr>
            <a:lvl7pPr marL="2228738" indent="0">
              <a:buNone/>
              <a:defRPr sz="1300">
                <a:solidFill>
                  <a:schemeClr val="tx1">
                    <a:tint val="75000"/>
                  </a:schemeClr>
                </a:solidFill>
              </a:defRPr>
            </a:lvl7pPr>
            <a:lvl8pPr marL="2600195" indent="0">
              <a:buNone/>
              <a:defRPr sz="1300">
                <a:solidFill>
                  <a:schemeClr val="tx1">
                    <a:tint val="75000"/>
                  </a:schemeClr>
                </a:solidFill>
              </a:defRPr>
            </a:lvl8pPr>
            <a:lvl9pPr marL="2971652" indent="0">
              <a:buNone/>
              <a:defRPr sz="1300">
                <a:solidFill>
                  <a:schemeClr val="tx1">
                    <a:tint val="75000"/>
                  </a:schemeClr>
                </a:solidFill>
              </a:defRPr>
            </a:lvl9pPr>
          </a:lstStyle>
          <a:p>
            <a:pPr lvl="0"/>
            <a:r>
              <a:rPr lang="en-US" dirty="0"/>
              <a:t>10%</a:t>
            </a:r>
          </a:p>
        </p:txBody>
      </p:sp>
      <p:sp>
        <p:nvSpPr>
          <p:cNvPr id="25" name="Text Placeholder 26">
            <a:extLst>
              <a:ext uri="{FF2B5EF4-FFF2-40B4-BE49-F238E27FC236}">
                <a16:creationId xmlns:a16="http://schemas.microsoft.com/office/drawing/2014/main" id="{E7EC8229-D712-4FD1-990B-9212FC211A9B}"/>
              </a:ext>
            </a:extLst>
          </p:cNvPr>
          <p:cNvSpPr>
            <a:spLocks noGrp="1"/>
          </p:cNvSpPr>
          <p:nvPr>
            <p:ph type="body" sz="quarter" idx="23" hasCustomPrompt="1"/>
          </p:nvPr>
        </p:nvSpPr>
        <p:spPr>
          <a:xfrm>
            <a:off x="6126417" y="4722781"/>
            <a:ext cx="1597889" cy="365125"/>
          </a:xfrm>
        </p:spPr>
        <p:txBody>
          <a:bodyPr>
            <a:normAutofit/>
          </a:bodyPr>
          <a:lstStyle>
            <a:lvl1pPr marL="0" indent="0">
              <a:spcBef>
                <a:spcPts val="488"/>
              </a:spcBef>
              <a:buClr>
                <a:schemeClr val="accent3"/>
              </a:buClr>
              <a:buNone/>
              <a:defRPr sz="1138"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7" name="Text Placeholder 2">
            <a:extLst>
              <a:ext uri="{FF2B5EF4-FFF2-40B4-BE49-F238E27FC236}">
                <a16:creationId xmlns:a16="http://schemas.microsoft.com/office/drawing/2014/main" id="{27341020-DCB7-4CC5-BE55-AAAF421822ED}"/>
              </a:ext>
            </a:extLst>
          </p:cNvPr>
          <p:cNvSpPr>
            <a:spLocks noGrp="1"/>
          </p:cNvSpPr>
          <p:nvPr>
            <p:ph type="body" idx="24" hasCustomPrompt="1"/>
          </p:nvPr>
        </p:nvSpPr>
        <p:spPr>
          <a:xfrm>
            <a:off x="8065905" y="3719431"/>
            <a:ext cx="1597889" cy="365125"/>
          </a:xfrm>
        </p:spPr>
        <p:txBody>
          <a:bodyPr anchor="b" anchorCtr="0">
            <a:normAutofit/>
          </a:bodyPr>
          <a:lstStyle>
            <a:lvl1pPr marL="0" indent="0">
              <a:buNone/>
              <a:defRPr sz="1463" b="1">
                <a:solidFill>
                  <a:schemeClr val="accent3"/>
                </a:solidFill>
                <a:latin typeface="+mj-lt"/>
              </a:defRPr>
            </a:lvl1pPr>
            <a:lvl2pPr marL="371457" indent="0">
              <a:buNone/>
              <a:defRPr sz="1625">
                <a:solidFill>
                  <a:schemeClr val="tx1">
                    <a:tint val="75000"/>
                  </a:schemeClr>
                </a:solidFill>
              </a:defRPr>
            </a:lvl2pPr>
            <a:lvl3pPr marL="742913" indent="0">
              <a:buNone/>
              <a:defRPr sz="1463">
                <a:solidFill>
                  <a:schemeClr val="tx1">
                    <a:tint val="75000"/>
                  </a:schemeClr>
                </a:solidFill>
              </a:defRPr>
            </a:lvl3pPr>
            <a:lvl4pPr marL="1114370" indent="0">
              <a:buNone/>
              <a:defRPr sz="1300">
                <a:solidFill>
                  <a:schemeClr val="tx1">
                    <a:tint val="75000"/>
                  </a:schemeClr>
                </a:solidFill>
              </a:defRPr>
            </a:lvl4pPr>
            <a:lvl5pPr marL="1485826" indent="0">
              <a:buNone/>
              <a:defRPr sz="1300">
                <a:solidFill>
                  <a:schemeClr val="tx1">
                    <a:tint val="75000"/>
                  </a:schemeClr>
                </a:solidFill>
              </a:defRPr>
            </a:lvl5pPr>
            <a:lvl6pPr marL="1857282" indent="0">
              <a:buNone/>
              <a:defRPr sz="1300">
                <a:solidFill>
                  <a:schemeClr val="tx1">
                    <a:tint val="75000"/>
                  </a:schemeClr>
                </a:solidFill>
              </a:defRPr>
            </a:lvl6pPr>
            <a:lvl7pPr marL="2228738" indent="0">
              <a:buNone/>
              <a:defRPr sz="1300">
                <a:solidFill>
                  <a:schemeClr val="tx1">
                    <a:tint val="75000"/>
                  </a:schemeClr>
                </a:solidFill>
              </a:defRPr>
            </a:lvl7pPr>
            <a:lvl8pPr marL="2600195" indent="0">
              <a:buNone/>
              <a:defRPr sz="1300">
                <a:solidFill>
                  <a:schemeClr val="tx1">
                    <a:tint val="75000"/>
                  </a:schemeClr>
                </a:solidFill>
              </a:defRPr>
            </a:lvl8pPr>
            <a:lvl9pPr marL="2971652" indent="0">
              <a:buNone/>
              <a:defRPr sz="1300">
                <a:solidFill>
                  <a:schemeClr val="tx1">
                    <a:tint val="75000"/>
                  </a:schemeClr>
                </a:solidFill>
              </a:defRPr>
            </a:lvl9pPr>
          </a:lstStyle>
          <a:p>
            <a:pPr lvl="0"/>
            <a:r>
              <a:rPr lang="en-US" dirty="0"/>
              <a:t>25%</a:t>
            </a:r>
          </a:p>
        </p:txBody>
      </p:sp>
      <p:sp>
        <p:nvSpPr>
          <p:cNvPr id="29" name="Text Placeholder 26">
            <a:extLst>
              <a:ext uri="{FF2B5EF4-FFF2-40B4-BE49-F238E27FC236}">
                <a16:creationId xmlns:a16="http://schemas.microsoft.com/office/drawing/2014/main" id="{B1896019-AE20-47E2-AA66-ED9D16B2DAF7}"/>
              </a:ext>
            </a:extLst>
          </p:cNvPr>
          <p:cNvSpPr>
            <a:spLocks noGrp="1"/>
          </p:cNvSpPr>
          <p:nvPr>
            <p:ph type="body" sz="quarter" idx="25" hasCustomPrompt="1"/>
          </p:nvPr>
        </p:nvSpPr>
        <p:spPr>
          <a:xfrm>
            <a:off x="8065905" y="3990714"/>
            <a:ext cx="1597889" cy="365125"/>
          </a:xfrm>
        </p:spPr>
        <p:txBody>
          <a:bodyPr>
            <a:normAutofit/>
          </a:bodyPr>
          <a:lstStyle>
            <a:lvl1pPr marL="0" indent="0">
              <a:spcBef>
                <a:spcPts val="488"/>
              </a:spcBef>
              <a:buClr>
                <a:schemeClr val="accent3"/>
              </a:buClr>
              <a:buNone/>
              <a:defRPr sz="1138"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2" name="Text Placeholder 2">
            <a:extLst>
              <a:ext uri="{FF2B5EF4-FFF2-40B4-BE49-F238E27FC236}">
                <a16:creationId xmlns:a16="http://schemas.microsoft.com/office/drawing/2014/main" id="{212C49D2-92E0-4567-8BD4-9B8FC0536701}"/>
              </a:ext>
            </a:extLst>
          </p:cNvPr>
          <p:cNvSpPr>
            <a:spLocks noGrp="1"/>
          </p:cNvSpPr>
          <p:nvPr>
            <p:ph type="body" idx="26" hasCustomPrompt="1"/>
          </p:nvPr>
        </p:nvSpPr>
        <p:spPr>
          <a:xfrm>
            <a:off x="8065929" y="4451500"/>
            <a:ext cx="1597889" cy="365125"/>
          </a:xfrm>
        </p:spPr>
        <p:txBody>
          <a:bodyPr anchor="b" anchorCtr="0">
            <a:normAutofit/>
          </a:bodyPr>
          <a:lstStyle>
            <a:lvl1pPr marL="0" indent="0">
              <a:buNone/>
              <a:defRPr sz="1463" b="1">
                <a:solidFill>
                  <a:schemeClr val="accent3"/>
                </a:solidFill>
                <a:latin typeface="+mj-lt"/>
              </a:defRPr>
            </a:lvl1pPr>
            <a:lvl2pPr marL="371457" indent="0">
              <a:buNone/>
              <a:defRPr sz="1625">
                <a:solidFill>
                  <a:schemeClr val="tx1">
                    <a:tint val="75000"/>
                  </a:schemeClr>
                </a:solidFill>
              </a:defRPr>
            </a:lvl2pPr>
            <a:lvl3pPr marL="742913" indent="0">
              <a:buNone/>
              <a:defRPr sz="1463">
                <a:solidFill>
                  <a:schemeClr val="tx1">
                    <a:tint val="75000"/>
                  </a:schemeClr>
                </a:solidFill>
              </a:defRPr>
            </a:lvl3pPr>
            <a:lvl4pPr marL="1114370" indent="0">
              <a:buNone/>
              <a:defRPr sz="1300">
                <a:solidFill>
                  <a:schemeClr val="tx1">
                    <a:tint val="75000"/>
                  </a:schemeClr>
                </a:solidFill>
              </a:defRPr>
            </a:lvl4pPr>
            <a:lvl5pPr marL="1485826" indent="0">
              <a:buNone/>
              <a:defRPr sz="1300">
                <a:solidFill>
                  <a:schemeClr val="tx1">
                    <a:tint val="75000"/>
                  </a:schemeClr>
                </a:solidFill>
              </a:defRPr>
            </a:lvl5pPr>
            <a:lvl6pPr marL="1857282" indent="0">
              <a:buNone/>
              <a:defRPr sz="1300">
                <a:solidFill>
                  <a:schemeClr val="tx1">
                    <a:tint val="75000"/>
                  </a:schemeClr>
                </a:solidFill>
              </a:defRPr>
            </a:lvl6pPr>
            <a:lvl7pPr marL="2228738" indent="0">
              <a:buNone/>
              <a:defRPr sz="1300">
                <a:solidFill>
                  <a:schemeClr val="tx1">
                    <a:tint val="75000"/>
                  </a:schemeClr>
                </a:solidFill>
              </a:defRPr>
            </a:lvl7pPr>
            <a:lvl8pPr marL="2600195" indent="0">
              <a:buNone/>
              <a:defRPr sz="1300">
                <a:solidFill>
                  <a:schemeClr val="tx1">
                    <a:tint val="75000"/>
                  </a:schemeClr>
                </a:solidFill>
              </a:defRPr>
            </a:lvl8pPr>
            <a:lvl9pPr marL="2971652" indent="0">
              <a:buNone/>
              <a:defRPr sz="1300">
                <a:solidFill>
                  <a:schemeClr val="tx1">
                    <a:tint val="75000"/>
                  </a:schemeClr>
                </a:solidFill>
              </a:defRPr>
            </a:lvl9pPr>
          </a:lstStyle>
          <a:p>
            <a:pPr lvl="0"/>
            <a:r>
              <a:rPr lang="en-US" dirty="0"/>
              <a:t>10%</a:t>
            </a:r>
          </a:p>
        </p:txBody>
      </p:sp>
      <p:sp>
        <p:nvSpPr>
          <p:cNvPr id="33" name="Text Placeholder 26">
            <a:extLst>
              <a:ext uri="{FF2B5EF4-FFF2-40B4-BE49-F238E27FC236}">
                <a16:creationId xmlns:a16="http://schemas.microsoft.com/office/drawing/2014/main" id="{6B5DA211-72E1-4B00-AA61-980CE5A34565}"/>
              </a:ext>
            </a:extLst>
          </p:cNvPr>
          <p:cNvSpPr>
            <a:spLocks noGrp="1"/>
          </p:cNvSpPr>
          <p:nvPr>
            <p:ph type="body" sz="quarter" idx="27" hasCustomPrompt="1"/>
          </p:nvPr>
        </p:nvSpPr>
        <p:spPr>
          <a:xfrm>
            <a:off x="8065931" y="4722781"/>
            <a:ext cx="1597889" cy="365125"/>
          </a:xfrm>
        </p:spPr>
        <p:txBody>
          <a:bodyPr>
            <a:normAutofit/>
          </a:bodyPr>
          <a:lstStyle>
            <a:lvl1pPr marL="0" indent="0">
              <a:spcBef>
                <a:spcPts val="488"/>
              </a:spcBef>
              <a:buClr>
                <a:schemeClr val="accent3"/>
              </a:buClr>
              <a:buNone/>
              <a:defRPr sz="1138"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5" name="Text Placeholder 2">
            <a:extLst>
              <a:ext uri="{FF2B5EF4-FFF2-40B4-BE49-F238E27FC236}">
                <a16:creationId xmlns:a16="http://schemas.microsoft.com/office/drawing/2014/main" id="{A7CF7C63-619A-46EE-AF36-FCA26441A064}"/>
              </a:ext>
            </a:extLst>
          </p:cNvPr>
          <p:cNvSpPr>
            <a:spLocks noGrp="1"/>
          </p:cNvSpPr>
          <p:nvPr>
            <p:ph type="body" idx="28" hasCustomPrompt="1"/>
          </p:nvPr>
        </p:nvSpPr>
        <p:spPr>
          <a:xfrm>
            <a:off x="10005419" y="3719431"/>
            <a:ext cx="1597889" cy="365125"/>
          </a:xfrm>
        </p:spPr>
        <p:txBody>
          <a:bodyPr anchor="b" anchorCtr="0">
            <a:normAutofit/>
          </a:bodyPr>
          <a:lstStyle>
            <a:lvl1pPr marL="0" indent="0">
              <a:buNone/>
              <a:defRPr sz="1463" b="1">
                <a:solidFill>
                  <a:schemeClr val="accent3"/>
                </a:solidFill>
                <a:latin typeface="+mj-lt"/>
              </a:defRPr>
            </a:lvl1pPr>
            <a:lvl2pPr marL="371457" indent="0">
              <a:buNone/>
              <a:defRPr sz="1625">
                <a:solidFill>
                  <a:schemeClr val="tx1">
                    <a:tint val="75000"/>
                  </a:schemeClr>
                </a:solidFill>
              </a:defRPr>
            </a:lvl2pPr>
            <a:lvl3pPr marL="742913" indent="0">
              <a:buNone/>
              <a:defRPr sz="1463">
                <a:solidFill>
                  <a:schemeClr val="tx1">
                    <a:tint val="75000"/>
                  </a:schemeClr>
                </a:solidFill>
              </a:defRPr>
            </a:lvl3pPr>
            <a:lvl4pPr marL="1114370" indent="0">
              <a:buNone/>
              <a:defRPr sz="1300">
                <a:solidFill>
                  <a:schemeClr val="tx1">
                    <a:tint val="75000"/>
                  </a:schemeClr>
                </a:solidFill>
              </a:defRPr>
            </a:lvl4pPr>
            <a:lvl5pPr marL="1485826" indent="0">
              <a:buNone/>
              <a:defRPr sz="1300">
                <a:solidFill>
                  <a:schemeClr val="tx1">
                    <a:tint val="75000"/>
                  </a:schemeClr>
                </a:solidFill>
              </a:defRPr>
            </a:lvl5pPr>
            <a:lvl6pPr marL="1857282" indent="0">
              <a:buNone/>
              <a:defRPr sz="1300">
                <a:solidFill>
                  <a:schemeClr val="tx1">
                    <a:tint val="75000"/>
                  </a:schemeClr>
                </a:solidFill>
              </a:defRPr>
            </a:lvl6pPr>
            <a:lvl7pPr marL="2228738" indent="0">
              <a:buNone/>
              <a:defRPr sz="1300">
                <a:solidFill>
                  <a:schemeClr val="tx1">
                    <a:tint val="75000"/>
                  </a:schemeClr>
                </a:solidFill>
              </a:defRPr>
            </a:lvl7pPr>
            <a:lvl8pPr marL="2600195" indent="0">
              <a:buNone/>
              <a:defRPr sz="1300">
                <a:solidFill>
                  <a:schemeClr val="tx1">
                    <a:tint val="75000"/>
                  </a:schemeClr>
                </a:solidFill>
              </a:defRPr>
            </a:lvl8pPr>
            <a:lvl9pPr marL="2971652" indent="0">
              <a:buNone/>
              <a:defRPr sz="1300">
                <a:solidFill>
                  <a:schemeClr val="tx1">
                    <a:tint val="75000"/>
                  </a:schemeClr>
                </a:solidFill>
              </a:defRPr>
            </a:lvl9pPr>
          </a:lstStyle>
          <a:p>
            <a:pPr lvl="0"/>
            <a:r>
              <a:rPr lang="en-US" dirty="0"/>
              <a:t>20%</a:t>
            </a:r>
          </a:p>
        </p:txBody>
      </p:sp>
      <p:sp>
        <p:nvSpPr>
          <p:cNvPr id="36" name="Text Placeholder 26">
            <a:extLst>
              <a:ext uri="{FF2B5EF4-FFF2-40B4-BE49-F238E27FC236}">
                <a16:creationId xmlns:a16="http://schemas.microsoft.com/office/drawing/2014/main" id="{92E0EA61-C10D-4760-B03F-F27BCF1FC24C}"/>
              </a:ext>
            </a:extLst>
          </p:cNvPr>
          <p:cNvSpPr>
            <a:spLocks noGrp="1"/>
          </p:cNvSpPr>
          <p:nvPr>
            <p:ph type="body" sz="quarter" idx="29" hasCustomPrompt="1"/>
          </p:nvPr>
        </p:nvSpPr>
        <p:spPr>
          <a:xfrm>
            <a:off x="10005419" y="3990714"/>
            <a:ext cx="1597889" cy="365125"/>
          </a:xfrm>
        </p:spPr>
        <p:txBody>
          <a:bodyPr>
            <a:normAutofit/>
          </a:bodyPr>
          <a:lstStyle>
            <a:lvl1pPr marL="0" indent="0">
              <a:spcBef>
                <a:spcPts val="488"/>
              </a:spcBef>
              <a:buClr>
                <a:schemeClr val="accent3"/>
              </a:buClr>
              <a:buNone/>
              <a:defRPr sz="1138"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8" name="Text Placeholder 2">
            <a:extLst>
              <a:ext uri="{FF2B5EF4-FFF2-40B4-BE49-F238E27FC236}">
                <a16:creationId xmlns:a16="http://schemas.microsoft.com/office/drawing/2014/main" id="{1A3A14FA-D9E9-4000-B30C-14CADBFE48F6}"/>
              </a:ext>
            </a:extLst>
          </p:cNvPr>
          <p:cNvSpPr>
            <a:spLocks noGrp="1"/>
          </p:cNvSpPr>
          <p:nvPr>
            <p:ph type="body" idx="30" hasCustomPrompt="1"/>
          </p:nvPr>
        </p:nvSpPr>
        <p:spPr>
          <a:xfrm>
            <a:off x="10005443" y="4451500"/>
            <a:ext cx="1597889" cy="365125"/>
          </a:xfrm>
        </p:spPr>
        <p:txBody>
          <a:bodyPr anchor="b" anchorCtr="0">
            <a:normAutofit/>
          </a:bodyPr>
          <a:lstStyle>
            <a:lvl1pPr marL="0" indent="0">
              <a:buNone/>
              <a:defRPr sz="1463" b="1">
                <a:solidFill>
                  <a:schemeClr val="accent3"/>
                </a:solidFill>
                <a:latin typeface="+mj-lt"/>
              </a:defRPr>
            </a:lvl1pPr>
            <a:lvl2pPr marL="371457" indent="0">
              <a:buNone/>
              <a:defRPr sz="1625">
                <a:solidFill>
                  <a:schemeClr val="tx1">
                    <a:tint val="75000"/>
                  </a:schemeClr>
                </a:solidFill>
              </a:defRPr>
            </a:lvl2pPr>
            <a:lvl3pPr marL="742913" indent="0">
              <a:buNone/>
              <a:defRPr sz="1463">
                <a:solidFill>
                  <a:schemeClr val="tx1">
                    <a:tint val="75000"/>
                  </a:schemeClr>
                </a:solidFill>
              </a:defRPr>
            </a:lvl3pPr>
            <a:lvl4pPr marL="1114370" indent="0">
              <a:buNone/>
              <a:defRPr sz="1300">
                <a:solidFill>
                  <a:schemeClr val="tx1">
                    <a:tint val="75000"/>
                  </a:schemeClr>
                </a:solidFill>
              </a:defRPr>
            </a:lvl4pPr>
            <a:lvl5pPr marL="1485826" indent="0">
              <a:buNone/>
              <a:defRPr sz="1300">
                <a:solidFill>
                  <a:schemeClr val="tx1">
                    <a:tint val="75000"/>
                  </a:schemeClr>
                </a:solidFill>
              </a:defRPr>
            </a:lvl5pPr>
            <a:lvl6pPr marL="1857282" indent="0">
              <a:buNone/>
              <a:defRPr sz="1300">
                <a:solidFill>
                  <a:schemeClr val="tx1">
                    <a:tint val="75000"/>
                  </a:schemeClr>
                </a:solidFill>
              </a:defRPr>
            </a:lvl6pPr>
            <a:lvl7pPr marL="2228738" indent="0">
              <a:buNone/>
              <a:defRPr sz="1300">
                <a:solidFill>
                  <a:schemeClr val="tx1">
                    <a:tint val="75000"/>
                  </a:schemeClr>
                </a:solidFill>
              </a:defRPr>
            </a:lvl7pPr>
            <a:lvl8pPr marL="2600195" indent="0">
              <a:buNone/>
              <a:defRPr sz="1300">
                <a:solidFill>
                  <a:schemeClr val="tx1">
                    <a:tint val="75000"/>
                  </a:schemeClr>
                </a:solidFill>
              </a:defRPr>
            </a:lvl8pPr>
            <a:lvl9pPr marL="2971652" indent="0">
              <a:buNone/>
              <a:defRPr sz="1300">
                <a:solidFill>
                  <a:schemeClr val="tx1">
                    <a:tint val="75000"/>
                  </a:schemeClr>
                </a:solidFill>
              </a:defRPr>
            </a:lvl9pPr>
          </a:lstStyle>
          <a:p>
            <a:pPr lvl="0"/>
            <a:r>
              <a:rPr lang="en-US" dirty="0"/>
              <a:t>5%</a:t>
            </a:r>
          </a:p>
        </p:txBody>
      </p:sp>
      <p:sp>
        <p:nvSpPr>
          <p:cNvPr id="39" name="Text Placeholder 26">
            <a:extLst>
              <a:ext uri="{FF2B5EF4-FFF2-40B4-BE49-F238E27FC236}">
                <a16:creationId xmlns:a16="http://schemas.microsoft.com/office/drawing/2014/main" id="{0FBCB607-92E0-4206-871B-10CAEB3377B3}"/>
              </a:ext>
            </a:extLst>
          </p:cNvPr>
          <p:cNvSpPr>
            <a:spLocks noGrp="1"/>
          </p:cNvSpPr>
          <p:nvPr>
            <p:ph type="body" sz="quarter" idx="31" hasCustomPrompt="1"/>
          </p:nvPr>
        </p:nvSpPr>
        <p:spPr>
          <a:xfrm>
            <a:off x="10005446" y="4722781"/>
            <a:ext cx="1597889" cy="365125"/>
          </a:xfrm>
        </p:spPr>
        <p:txBody>
          <a:bodyPr>
            <a:normAutofit/>
          </a:bodyPr>
          <a:lstStyle>
            <a:lvl1pPr marL="0" indent="0">
              <a:spcBef>
                <a:spcPts val="488"/>
              </a:spcBef>
              <a:buClr>
                <a:schemeClr val="accent3"/>
              </a:buClr>
              <a:buNone/>
              <a:defRPr sz="1138"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19" name="Chart Placeholder 18">
            <a:extLst>
              <a:ext uri="{FF2B5EF4-FFF2-40B4-BE49-F238E27FC236}">
                <a16:creationId xmlns:a16="http://schemas.microsoft.com/office/drawing/2014/main" id="{08CD548A-F4DA-41C7-BC55-620C696D5A6A}"/>
              </a:ext>
            </a:extLst>
          </p:cNvPr>
          <p:cNvSpPr>
            <a:spLocks noGrp="1"/>
          </p:cNvSpPr>
          <p:nvPr>
            <p:ph type="chart" sz="quarter" idx="32"/>
          </p:nvPr>
        </p:nvSpPr>
        <p:spPr>
          <a:xfrm>
            <a:off x="800634" y="1149843"/>
            <a:ext cx="4395259" cy="4365625"/>
          </a:xfrm>
        </p:spPr>
        <p:txBody>
          <a:bodyPr anchor="ctr" anchorCtr="0">
            <a:normAutofit/>
          </a:bodyPr>
          <a:lstStyle>
            <a:lvl1pPr marL="0" indent="0" algn="ctr">
              <a:buNone/>
              <a:defRPr sz="1300">
                <a:solidFill>
                  <a:schemeClr val="tx1">
                    <a:lumMod val="50000"/>
                    <a:lumOff val="50000"/>
                  </a:schemeClr>
                </a:solidFill>
              </a:defRPr>
            </a:lvl1pPr>
          </a:lstStyle>
          <a:p>
            <a:r>
              <a:rPr lang="en-US"/>
              <a:t>Click icon to add chart</a:t>
            </a:r>
            <a:endParaRPr lang="ru-RU" dirty="0"/>
          </a:p>
        </p:txBody>
      </p:sp>
      <p:sp>
        <p:nvSpPr>
          <p:cNvPr id="3" name="Graphic 50">
            <a:extLst>
              <a:ext uri="{FF2B5EF4-FFF2-40B4-BE49-F238E27FC236}">
                <a16:creationId xmlns:a16="http://schemas.microsoft.com/office/drawing/2014/main" id="{33AA43FA-C2DC-406C-BFE6-A2A804112236}"/>
              </a:ext>
            </a:extLst>
          </p:cNvPr>
          <p:cNvSpPr/>
          <p:nvPr/>
        </p:nvSpPr>
        <p:spPr>
          <a:xfrm>
            <a:off x="5731822" y="2267887"/>
            <a:ext cx="3016875"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sz="1463" dirty="0"/>
          </a:p>
        </p:txBody>
      </p:sp>
      <p:pic>
        <p:nvPicPr>
          <p:cNvPr id="8" name="Picture 7">
            <a:extLst>
              <a:ext uri="{FF2B5EF4-FFF2-40B4-BE49-F238E27FC236}">
                <a16:creationId xmlns:a16="http://schemas.microsoft.com/office/drawing/2014/main" id="{C2D449A3-4824-15B0-DC0E-BB56C880C429}"/>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26" name="Picture 25">
            <a:extLst>
              <a:ext uri="{FF2B5EF4-FFF2-40B4-BE49-F238E27FC236}">
                <a16:creationId xmlns:a16="http://schemas.microsoft.com/office/drawing/2014/main" id="{20CC15CB-A229-4943-B078-0ADE5FB7D070}"/>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781213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able Slide">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F21AF1E2-466C-487E-86AF-CA6FFFCA2720}"/>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53" name="Graphic 12">
            <a:extLst>
              <a:ext uri="{FF2B5EF4-FFF2-40B4-BE49-F238E27FC236}">
                <a16:creationId xmlns:a16="http://schemas.microsoft.com/office/drawing/2014/main" id="{531F1BC1-79BD-45BA-B27E-7A2C62A65EC9}"/>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11747" y="2134683"/>
            <a:ext cx="3403308" cy="676275"/>
          </a:xfrm>
        </p:spPr>
        <p:txBody>
          <a:bodyPr anchor="b">
            <a:normAutofit/>
          </a:bodyPr>
          <a:lstStyle>
            <a:lvl1pPr algn="l">
              <a:defRPr sz="3250"/>
            </a:lvl1pPr>
          </a:lstStyle>
          <a:p>
            <a:r>
              <a:rPr lang="en-US" dirty="0"/>
              <a:t>TABLE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1" y="5797777"/>
            <a:ext cx="4114800" cy="365125"/>
          </a:xfrm>
          <a:prstGeom prst="rect">
            <a:avLst/>
          </a:prstGeom>
        </p:spPr>
        <p:txBody>
          <a:bodyPr/>
          <a:lstStyle/>
          <a:p>
            <a:r>
              <a:rPr lang="en-US"/>
              <a:t>CONFIDENTIAL - PEFINDO MANAGEMENT MEETING ONLY</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09406" y="3252275"/>
            <a:ext cx="3396171" cy="1846732"/>
          </a:xfrm>
        </p:spPr>
        <p:txBody>
          <a:bodyPr>
            <a:noAutofit/>
          </a:bodyPr>
          <a:lstStyle>
            <a:lvl1pPr marL="0" indent="0" algn="l">
              <a:buNone/>
              <a:defRPr sz="1463" b="1" i="0"/>
            </a:lvl1pPr>
            <a:lvl2pPr marL="371457" indent="0">
              <a:buNone/>
              <a:defRPr sz="1463" b="1" i="1"/>
            </a:lvl2pPr>
            <a:lvl3pPr marL="742913" indent="0">
              <a:buNone/>
              <a:defRPr sz="1463" b="1" i="1"/>
            </a:lvl3pPr>
            <a:lvl4pPr marL="1114370" indent="0">
              <a:buNone/>
              <a:defRPr sz="1463" b="1" i="1"/>
            </a:lvl4pPr>
            <a:lvl5pPr marL="1485826" indent="0">
              <a:buNone/>
              <a:defRPr sz="1463" b="1" i="1"/>
            </a:lvl5pPr>
          </a:lstStyle>
          <a:p>
            <a:pPr lvl="0"/>
            <a:r>
              <a:rPr lang="en-US"/>
              <a:t>Click to edit Master text styles</a:t>
            </a:r>
          </a:p>
        </p:txBody>
      </p:sp>
      <p:sp>
        <p:nvSpPr>
          <p:cNvPr id="18" name="Table Placeholder 17">
            <a:extLst>
              <a:ext uri="{FF2B5EF4-FFF2-40B4-BE49-F238E27FC236}">
                <a16:creationId xmlns:a16="http://schemas.microsoft.com/office/drawing/2014/main" id="{3AF64257-E00C-4FE5-925B-A78911D1D2B9}"/>
              </a:ext>
            </a:extLst>
          </p:cNvPr>
          <p:cNvSpPr>
            <a:spLocks noGrp="1"/>
          </p:cNvSpPr>
          <p:nvPr>
            <p:ph type="tbl" sz="quarter" idx="17"/>
          </p:nvPr>
        </p:nvSpPr>
        <p:spPr>
          <a:xfrm>
            <a:off x="4724402" y="1493222"/>
            <a:ext cx="6561138" cy="3847135"/>
          </a:xfrm>
        </p:spPr>
        <p:txBody>
          <a:bodyPr anchor="ctr" anchorCtr="0">
            <a:normAutofit/>
          </a:bodyPr>
          <a:lstStyle>
            <a:lvl1pPr marL="0" indent="0" algn="ctr">
              <a:buNone/>
              <a:defRPr sz="1300">
                <a:solidFill>
                  <a:schemeClr val="tx1">
                    <a:lumMod val="50000"/>
                    <a:lumOff val="50000"/>
                  </a:schemeClr>
                </a:solidFill>
              </a:defRPr>
            </a:lvl1pPr>
          </a:lstStyle>
          <a:p>
            <a:r>
              <a:rPr lang="en-US"/>
              <a:t>Click icon to add table</a:t>
            </a:r>
            <a:endParaRPr lang="ru-RU" dirty="0"/>
          </a:p>
        </p:txBody>
      </p:sp>
      <p:sp>
        <p:nvSpPr>
          <p:cNvPr id="3" name="Graphic 54">
            <a:extLst>
              <a:ext uri="{FF2B5EF4-FFF2-40B4-BE49-F238E27FC236}">
                <a16:creationId xmlns:a16="http://schemas.microsoft.com/office/drawing/2014/main" id="{A1820133-6B1B-4297-8A79-2E89B2C7199B}"/>
              </a:ext>
            </a:extLst>
          </p:cNvPr>
          <p:cNvSpPr/>
          <p:nvPr/>
        </p:nvSpPr>
        <p:spPr>
          <a:xfrm>
            <a:off x="895663" y="2912169"/>
            <a:ext cx="27819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endParaRPr lang="ru-RU" sz="1463" dirty="0"/>
          </a:p>
        </p:txBody>
      </p:sp>
      <p:pic>
        <p:nvPicPr>
          <p:cNvPr id="7" name="Picture 6">
            <a:extLst>
              <a:ext uri="{FF2B5EF4-FFF2-40B4-BE49-F238E27FC236}">
                <a16:creationId xmlns:a16="http://schemas.microsoft.com/office/drawing/2014/main" id="{0FB2D48D-7316-3C73-674B-303B9911A7C8}"/>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13" name="Picture 12">
            <a:extLst>
              <a:ext uri="{FF2B5EF4-FFF2-40B4-BE49-F238E27FC236}">
                <a16:creationId xmlns:a16="http://schemas.microsoft.com/office/drawing/2014/main" id="{75E24F5D-7624-404E-B2E8-DDD44B454612}"/>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3809630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mage and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33623A-58C5-538B-DB3E-20983062EA5D}"/>
              </a:ext>
            </a:extLst>
          </p:cNvPr>
          <p:cNvPicPr>
            <a:picLocks noChangeAspect="1"/>
          </p:cNvPicPr>
          <p:nvPr userDrawn="1"/>
        </p:nvPicPr>
        <p:blipFill>
          <a:blip r:embed="rId2"/>
          <a:stretch>
            <a:fillRect/>
          </a:stretch>
        </p:blipFill>
        <p:spPr>
          <a:xfrm>
            <a:off x="4" y="0"/>
            <a:ext cx="12195047" cy="5424256"/>
          </a:xfrm>
          <a:prstGeom prst="rect">
            <a:avLst/>
          </a:prstGeom>
        </p:spPr>
      </p:pic>
      <p:sp>
        <p:nvSpPr>
          <p:cNvPr id="24" name="Oval 23">
            <a:extLst>
              <a:ext uri="{FF2B5EF4-FFF2-40B4-BE49-F238E27FC236}">
                <a16:creationId xmlns:a16="http://schemas.microsoft.com/office/drawing/2014/main" id="{7F8CA5B8-0BAD-4554-87FE-E0910E6CD5C5}"/>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25" name="Graphic 12">
            <a:extLst>
              <a:ext uri="{FF2B5EF4-FFF2-40B4-BE49-F238E27FC236}">
                <a16:creationId xmlns:a16="http://schemas.microsoft.com/office/drawing/2014/main" id="{12CBB0CF-5FCC-4507-BD7B-C02386D2A23C}"/>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3" y="5797777"/>
            <a:ext cx="2388111" cy="365125"/>
          </a:xfrm>
          <a:prstGeom prst="rect">
            <a:avLst/>
          </a:prstGeom>
        </p:spPr>
        <p:txBody>
          <a:bodyPr/>
          <a:lstStyle/>
          <a:p>
            <a:r>
              <a:rPr lang="en-US"/>
              <a:t>CONFIDENTIAL - PEFINDO MANAGEMENT MEETING ONLY</a:t>
            </a:r>
            <a:endParaRPr lang="ru-RU"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21" name="Text Placeholder 26">
            <a:extLst>
              <a:ext uri="{FF2B5EF4-FFF2-40B4-BE49-F238E27FC236}">
                <a16:creationId xmlns:a16="http://schemas.microsoft.com/office/drawing/2014/main" id="{78B29DA7-7E72-4576-8F68-91B70D11C8FD}"/>
              </a:ext>
            </a:extLst>
          </p:cNvPr>
          <p:cNvSpPr>
            <a:spLocks noGrp="1"/>
          </p:cNvSpPr>
          <p:nvPr>
            <p:ph type="body" sz="quarter" idx="16"/>
          </p:nvPr>
        </p:nvSpPr>
        <p:spPr>
          <a:xfrm>
            <a:off x="2412990" y="5718810"/>
            <a:ext cx="7366027" cy="486384"/>
          </a:xfrm>
        </p:spPr>
        <p:txBody>
          <a:bodyPr>
            <a:noAutofit/>
          </a:bodyPr>
          <a:lstStyle>
            <a:lvl1pPr marL="0" indent="0" algn="ctr">
              <a:buNone/>
              <a:defRPr sz="1463" b="1" i="0"/>
            </a:lvl1pPr>
            <a:lvl2pPr marL="371457" indent="0">
              <a:buNone/>
              <a:defRPr sz="1463" b="1" i="1"/>
            </a:lvl2pPr>
            <a:lvl3pPr marL="742913" indent="0">
              <a:buNone/>
              <a:defRPr sz="1463" b="1" i="1"/>
            </a:lvl3pPr>
            <a:lvl4pPr marL="1114370" indent="0">
              <a:buNone/>
              <a:defRPr sz="1463" b="1" i="1"/>
            </a:lvl4pPr>
            <a:lvl5pPr marL="1485826" indent="0">
              <a:buNone/>
              <a:defRPr sz="1463" b="1" i="1"/>
            </a:lvl5pPr>
          </a:lstStyle>
          <a:p>
            <a:pPr lvl="0"/>
            <a:r>
              <a:rPr lang="en-US"/>
              <a:t>Click to edit Master text styles</a:t>
            </a:r>
          </a:p>
        </p:txBody>
      </p:sp>
      <p:pic>
        <p:nvPicPr>
          <p:cNvPr id="5" name="Picture 4">
            <a:extLst>
              <a:ext uri="{FF2B5EF4-FFF2-40B4-BE49-F238E27FC236}">
                <a16:creationId xmlns:a16="http://schemas.microsoft.com/office/drawing/2014/main" id="{E4356501-840A-41DC-EC1D-ED8E05E4A8AD}"/>
              </a:ext>
            </a:extLst>
          </p:cNvPr>
          <p:cNvPicPr>
            <a:picLocks noChangeAspect="1"/>
          </p:cNvPicPr>
          <p:nvPr userDrawn="1"/>
        </p:nvPicPr>
        <p:blipFill>
          <a:blip r:embed="rId3"/>
          <a:stretch>
            <a:fillRect/>
          </a:stretch>
        </p:blipFill>
        <p:spPr>
          <a:xfrm>
            <a:off x="781990" y="134003"/>
            <a:ext cx="1219371" cy="733527"/>
          </a:xfrm>
          <a:prstGeom prst="rect">
            <a:avLst/>
          </a:prstGeom>
        </p:spPr>
      </p:pic>
      <p:pic>
        <p:nvPicPr>
          <p:cNvPr id="2" name="Picture 1">
            <a:extLst>
              <a:ext uri="{FF2B5EF4-FFF2-40B4-BE49-F238E27FC236}">
                <a16:creationId xmlns:a16="http://schemas.microsoft.com/office/drawing/2014/main" id="{F46F95B6-E7F4-9E4A-78A9-8992E7B64589}"/>
              </a:ext>
            </a:extLst>
          </p:cNvPr>
          <p:cNvPicPr>
            <a:picLocks noChangeAspect="1"/>
          </p:cNvPicPr>
          <p:nvPr userDrawn="1"/>
        </p:nvPicPr>
        <p:blipFill>
          <a:blip r:embed="rId4"/>
          <a:stretch>
            <a:fillRect/>
          </a:stretch>
        </p:blipFill>
        <p:spPr>
          <a:xfrm>
            <a:off x="4178657" y="6394139"/>
            <a:ext cx="3834695" cy="211233"/>
          </a:xfrm>
          <a:prstGeom prst="rect">
            <a:avLst/>
          </a:prstGeom>
        </p:spPr>
      </p:pic>
      <p:pic>
        <p:nvPicPr>
          <p:cNvPr id="11" name="Picture 10">
            <a:extLst>
              <a:ext uri="{FF2B5EF4-FFF2-40B4-BE49-F238E27FC236}">
                <a16:creationId xmlns:a16="http://schemas.microsoft.com/office/drawing/2014/main" id="{DB36733B-AFC1-4E1F-BB62-5EDB747B150B}"/>
              </a:ext>
            </a:extLst>
          </p:cNvPr>
          <p:cNvPicPr>
            <a:picLocks noChangeAspect="1"/>
          </p:cNvPicPr>
          <p:nvPr userDrawn="1"/>
        </p:nvPicPr>
        <p:blipFill>
          <a:blip r:embed="rId5"/>
          <a:stretch>
            <a:fillRect/>
          </a:stretch>
        </p:blipFill>
        <p:spPr>
          <a:xfrm>
            <a:off x="2001361" y="252628"/>
            <a:ext cx="2174033" cy="587323"/>
          </a:xfrm>
          <a:prstGeom prst="rect">
            <a:avLst/>
          </a:prstGeom>
        </p:spPr>
      </p:pic>
      <p:pic>
        <p:nvPicPr>
          <p:cNvPr id="12" name="Picture 11">
            <a:extLst>
              <a:ext uri="{FF2B5EF4-FFF2-40B4-BE49-F238E27FC236}">
                <a16:creationId xmlns:a16="http://schemas.microsoft.com/office/drawing/2014/main" id="{5AB91F1F-D757-47B6-890D-227B53DEE3B5}"/>
              </a:ext>
            </a:extLst>
          </p:cNvPr>
          <p:cNvPicPr>
            <a:picLocks noChangeAspect="1"/>
          </p:cNvPicPr>
          <p:nvPr userDrawn="1"/>
        </p:nvPicPr>
        <p:blipFill>
          <a:blip r:embed="rId6"/>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19121058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Video Content">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DD823940-1850-4484-BDCE-3D9B898D6787}"/>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26" name="Graphic 12">
            <a:extLst>
              <a:ext uri="{FF2B5EF4-FFF2-40B4-BE49-F238E27FC236}">
                <a16:creationId xmlns:a16="http://schemas.microsoft.com/office/drawing/2014/main" id="{6FFA8582-48C8-4154-ACF0-5F6412FAAE0C}"/>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8" name="Media Placeholder 7">
            <a:extLst>
              <a:ext uri="{FF2B5EF4-FFF2-40B4-BE49-F238E27FC236}">
                <a16:creationId xmlns:a16="http://schemas.microsoft.com/office/drawing/2014/main" id="{FBCC61A6-FEB7-4CD2-9686-FB5F1EB66A10}"/>
              </a:ext>
            </a:extLst>
          </p:cNvPr>
          <p:cNvSpPr>
            <a:spLocks noGrp="1"/>
          </p:cNvSpPr>
          <p:nvPr>
            <p:ph type="media" sz="quarter" idx="17"/>
          </p:nvPr>
        </p:nvSpPr>
        <p:spPr>
          <a:xfrm>
            <a:off x="911229" y="908050"/>
            <a:ext cx="10369551" cy="4660900"/>
          </a:xfrm>
        </p:spPr>
        <p:txBody>
          <a:bodyPr anchor="ctr" anchorCtr="0">
            <a:normAutofit/>
          </a:bodyPr>
          <a:lstStyle>
            <a:lvl1pPr marL="0" indent="0" algn="ctr">
              <a:buNone/>
              <a:defRPr sz="1300">
                <a:solidFill>
                  <a:schemeClr val="tx1">
                    <a:lumMod val="50000"/>
                    <a:lumOff val="50000"/>
                  </a:schemeClr>
                </a:solidFill>
              </a:defRPr>
            </a:lvl1pPr>
          </a:lstStyle>
          <a:p>
            <a:r>
              <a:rPr lang="en-US"/>
              <a:t>Click icon to add media</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3" y="5797777"/>
            <a:ext cx="2388111" cy="365125"/>
          </a:xfrm>
          <a:prstGeom prst="rect">
            <a:avLst/>
          </a:prstGeom>
        </p:spPr>
        <p:txBody>
          <a:bodyPr/>
          <a:lstStyle/>
          <a:p>
            <a:r>
              <a:rPr lang="en-US"/>
              <a:t>CONFIDENTIAL - PEFINDO MANAGEMENT MEETING ONLY</a:t>
            </a:r>
            <a:endParaRPr lang="ru-RU"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1" name="Freeform: Shape 10">
            <a:extLst>
              <a:ext uri="{FF2B5EF4-FFF2-40B4-BE49-F238E27FC236}">
                <a16:creationId xmlns:a16="http://schemas.microsoft.com/office/drawing/2014/main" id="{B8EAB5B0-43C3-4F9F-98FF-253CBE6C9668}"/>
              </a:ext>
            </a:extLst>
          </p:cNvPr>
          <p:cNvSpPr/>
          <p:nvPr/>
        </p:nvSpPr>
        <p:spPr>
          <a:xfrm>
            <a:off x="8807433"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endParaRPr lang="ru-RU" sz="1463" dirty="0"/>
          </a:p>
        </p:txBody>
      </p:sp>
      <p:sp>
        <p:nvSpPr>
          <p:cNvPr id="15" name="Freeform: Shape 14">
            <a:extLst>
              <a:ext uri="{FF2B5EF4-FFF2-40B4-BE49-F238E27FC236}">
                <a16:creationId xmlns:a16="http://schemas.microsoft.com/office/drawing/2014/main" id="{06A97B71-3A84-4844-BDB5-E3F77302BBC0}"/>
              </a:ext>
            </a:extLst>
          </p:cNvPr>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endParaRPr lang="ru-RU" sz="1463" dirty="0"/>
          </a:p>
        </p:txBody>
      </p:sp>
      <p:sp>
        <p:nvSpPr>
          <p:cNvPr id="16" name="Freeform: Shape 15">
            <a:extLst>
              <a:ext uri="{FF2B5EF4-FFF2-40B4-BE49-F238E27FC236}">
                <a16:creationId xmlns:a16="http://schemas.microsoft.com/office/drawing/2014/main" id="{030939C4-65C9-4508-8EFE-F715B9946844}"/>
              </a:ext>
            </a:extLst>
          </p:cNvPr>
          <p:cNvSpPr/>
          <p:nvPr/>
        </p:nvSpPr>
        <p:spPr>
          <a:xfrm>
            <a:off x="9762780" y="410418"/>
            <a:ext cx="2439977"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endParaRPr lang="ru-RU" sz="1463" dirty="0"/>
          </a:p>
        </p:txBody>
      </p:sp>
      <p:sp>
        <p:nvSpPr>
          <p:cNvPr id="18" name="Freeform: Shape 17">
            <a:extLst>
              <a:ext uri="{FF2B5EF4-FFF2-40B4-BE49-F238E27FC236}">
                <a16:creationId xmlns:a16="http://schemas.microsoft.com/office/drawing/2014/main" id="{3F8008CE-2F0A-4568-9C4A-C347A4880513}"/>
              </a:ext>
            </a:extLst>
          </p:cNvPr>
          <p:cNvSpPr/>
          <p:nvPr userDrawn="1"/>
        </p:nvSpPr>
        <p:spPr>
          <a:xfrm>
            <a:off x="7327562"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endParaRPr lang="ru-RU" sz="1463" dirty="0"/>
          </a:p>
        </p:txBody>
      </p:sp>
      <p:sp>
        <p:nvSpPr>
          <p:cNvPr id="19" name="Title 2">
            <a:extLst>
              <a:ext uri="{FF2B5EF4-FFF2-40B4-BE49-F238E27FC236}">
                <a16:creationId xmlns:a16="http://schemas.microsoft.com/office/drawing/2014/main" id="{3A926948-B9C1-4E84-AF0F-40965A132C47}"/>
              </a:ext>
            </a:extLst>
          </p:cNvPr>
          <p:cNvSpPr>
            <a:spLocks noGrp="1"/>
          </p:cNvSpPr>
          <p:nvPr>
            <p:ph type="title"/>
          </p:nvPr>
        </p:nvSpPr>
        <p:spPr>
          <a:xfrm>
            <a:off x="2412990" y="5707153"/>
            <a:ext cx="7366027" cy="853993"/>
          </a:xfrm>
        </p:spPr>
        <p:txBody>
          <a:bodyPr anchor="t" anchorCtr="0">
            <a:normAutofit/>
          </a:bodyPr>
          <a:lstStyle>
            <a:lvl1pPr marL="0" indent="0" algn="ctr">
              <a:buFont typeface="Arial" panose="020B0604020202020204" pitchFamily="34" charset="0"/>
              <a:buNone/>
              <a:defRPr sz="1463">
                <a:solidFill>
                  <a:schemeClr val="accent1"/>
                </a:solidFill>
                <a:latin typeface="+mn-lt"/>
              </a:defRPr>
            </a:lvl1pPr>
          </a:lstStyle>
          <a:p>
            <a:r>
              <a:rPr lang="en-US"/>
              <a:t>Click to edit Master title style</a:t>
            </a:r>
            <a:endParaRPr lang="ru-RU"/>
          </a:p>
        </p:txBody>
      </p:sp>
      <p:grpSp>
        <p:nvGrpSpPr>
          <p:cNvPr id="10" name="Group 9">
            <a:extLst>
              <a:ext uri="{FF2B5EF4-FFF2-40B4-BE49-F238E27FC236}">
                <a16:creationId xmlns:a16="http://schemas.microsoft.com/office/drawing/2014/main" id="{223A17C7-5A8B-4D9D-AC8A-2486018F3FB8}"/>
              </a:ext>
            </a:extLst>
          </p:cNvPr>
          <p:cNvGrpSpPr/>
          <p:nvPr userDrawn="1"/>
        </p:nvGrpSpPr>
        <p:grpSpPr>
          <a:xfrm>
            <a:off x="-18799" y="2319272"/>
            <a:ext cx="2884236" cy="2824836"/>
            <a:chOff x="-18799" y="2319272"/>
            <a:chExt cx="2884236" cy="2824836"/>
          </a:xfrm>
        </p:grpSpPr>
        <p:sp>
          <p:nvSpPr>
            <p:cNvPr id="3" name="Freeform: Shape 2">
              <a:extLst>
                <a:ext uri="{FF2B5EF4-FFF2-40B4-BE49-F238E27FC236}">
                  <a16:creationId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endParaRPr lang="ru-RU" sz="1463"/>
            </a:p>
          </p:txBody>
        </p:sp>
        <p:sp>
          <p:nvSpPr>
            <p:cNvPr id="4" name="Freeform: Shape 3">
              <a:extLst>
                <a:ext uri="{FF2B5EF4-FFF2-40B4-BE49-F238E27FC236}">
                  <a16:creationId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endParaRPr lang="ru-RU" sz="1463"/>
            </a:p>
          </p:txBody>
        </p:sp>
        <p:sp>
          <p:nvSpPr>
            <p:cNvPr id="5" name="Freeform: Shape 4">
              <a:extLst>
                <a:ext uri="{FF2B5EF4-FFF2-40B4-BE49-F238E27FC236}">
                  <a16:creationId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endParaRPr lang="ru-RU" sz="1463"/>
            </a:p>
          </p:txBody>
        </p:sp>
        <p:sp>
          <p:nvSpPr>
            <p:cNvPr id="9" name="Freeform: Shape 8">
              <a:extLst>
                <a:ext uri="{FF2B5EF4-FFF2-40B4-BE49-F238E27FC236}">
                  <a16:creationId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endParaRPr lang="ru-RU" sz="1463"/>
            </a:p>
          </p:txBody>
        </p:sp>
      </p:grpSp>
      <p:pic>
        <p:nvPicPr>
          <p:cNvPr id="2" name="Picture 1">
            <a:extLst>
              <a:ext uri="{FF2B5EF4-FFF2-40B4-BE49-F238E27FC236}">
                <a16:creationId xmlns:a16="http://schemas.microsoft.com/office/drawing/2014/main" id="{6F67961B-D661-2CA1-497C-93C6A83B5C3C}"/>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20" name="Picture 19">
            <a:extLst>
              <a:ext uri="{FF2B5EF4-FFF2-40B4-BE49-F238E27FC236}">
                <a16:creationId xmlns:a16="http://schemas.microsoft.com/office/drawing/2014/main" id="{F94FAFD1-7BB3-42FF-AFAD-9BE8F52655A9}"/>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16756809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hanks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C229411-48AD-4A50-B02E-041030F18963}"/>
              </a:ext>
            </a:extLst>
          </p:cNvPr>
          <p:cNvSpPr>
            <a:spLocks noGrp="1"/>
          </p:cNvSpPr>
          <p:nvPr>
            <p:ph type="pic" sz="quarter" idx="21"/>
          </p:nvPr>
        </p:nvSpPr>
        <p:spPr>
          <a:xfrm>
            <a:off x="5245189" y="9"/>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anchor="ctr" anchorCtr="0">
            <a:noAutofit/>
          </a:bodyPr>
          <a:lstStyle>
            <a:lvl1pPr marL="0" indent="0" algn="ctr">
              <a:buNone/>
              <a:defRPr sz="1138"/>
            </a:lvl1pPr>
          </a:lstStyle>
          <a:p>
            <a:r>
              <a:rPr lang="en-US"/>
              <a:t>Click icon to add picture</a:t>
            </a:r>
            <a:endParaRPr lang="ru-RU"/>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814945" y="1337024"/>
            <a:ext cx="10515600" cy="1325563"/>
          </a:xfrm>
        </p:spPr>
        <p:txBody>
          <a:bodyPr/>
          <a:lstStyle>
            <a:lvl1pPr>
              <a:defRPr/>
            </a:lvl1pPr>
          </a:lstStyle>
          <a:p>
            <a:r>
              <a:rPr lang="en-US" dirty="0"/>
              <a:t>THANK YOU!</a:t>
            </a:r>
            <a:endParaRPr lang="ru-RU" dirty="0"/>
          </a:p>
        </p:txBody>
      </p:sp>
      <p:sp>
        <p:nvSpPr>
          <p:cNvPr id="12" name="Freeform: Shape 11">
            <a:extLst>
              <a:ext uri="{FF2B5EF4-FFF2-40B4-BE49-F238E27FC236}">
                <a16:creationId xmlns:a16="http://schemas.microsoft.com/office/drawing/2014/main" id="{F9E3EED1-7BB3-4B75-BCA9-1C1223740B3C}"/>
              </a:ext>
            </a:extLst>
          </p:cNvPr>
          <p:cNvSpPr/>
          <p:nvPr/>
        </p:nvSpPr>
        <p:spPr>
          <a:xfrm>
            <a:off x="8704587" y="5422906"/>
            <a:ext cx="736601"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endParaRPr lang="ru-RU" sz="1463" dirty="0"/>
          </a:p>
        </p:txBody>
      </p:sp>
      <p:sp>
        <p:nvSpPr>
          <p:cNvPr id="16" name="Freeform: Shape 15">
            <a:extLst>
              <a:ext uri="{FF2B5EF4-FFF2-40B4-BE49-F238E27FC236}">
                <a16:creationId xmlns:a16="http://schemas.microsoft.com/office/drawing/2014/main"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endParaRPr lang="ru-RU" sz="1463" dirty="0"/>
          </a:p>
        </p:txBody>
      </p:sp>
      <p:sp>
        <p:nvSpPr>
          <p:cNvPr id="19" name="Text Placeholder 26">
            <a:extLst>
              <a:ext uri="{FF2B5EF4-FFF2-40B4-BE49-F238E27FC236}">
                <a16:creationId xmlns:a16="http://schemas.microsoft.com/office/drawing/2014/main" id="{9DBE4B29-4897-4A3A-B883-A887BCDA3718}"/>
              </a:ext>
            </a:extLst>
          </p:cNvPr>
          <p:cNvSpPr>
            <a:spLocks noGrp="1"/>
          </p:cNvSpPr>
          <p:nvPr>
            <p:ph type="body" sz="quarter" idx="16" hasCustomPrompt="1"/>
          </p:nvPr>
        </p:nvSpPr>
        <p:spPr>
          <a:xfrm>
            <a:off x="824422" y="3955673"/>
            <a:ext cx="4367531" cy="524711"/>
          </a:xfrm>
        </p:spPr>
        <p:txBody>
          <a:bodyPr>
            <a:noAutofit/>
          </a:bodyPr>
          <a:lstStyle>
            <a:lvl1pPr marL="0" indent="0" algn="l">
              <a:buNone/>
              <a:defRPr sz="2275" b="1" i="0"/>
            </a:lvl1pPr>
            <a:lvl2pPr marL="371457" indent="0">
              <a:buNone/>
              <a:defRPr sz="1463" b="1" i="1"/>
            </a:lvl2pPr>
            <a:lvl3pPr marL="742913" indent="0">
              <a:buNone/>
              <a:defRPr sz="1463" b="1" i="1"/>
            </a:lvl3pPr>
            <a:lvl4pPr marL="1114370" indent="0">
              <a:buNone/>
              <a:defRPr sz="1463" b="1" i="1"/>
            </a:lvl4pPr>
            <a:lvl5pPr marL="1485826" indent="0">
              <a:buNone/>
              <a:defRPr sz="1463" b="1" i="1"/>
            </a:lvl5pPr>
          </a:lstStyle>
          <a:p>
            <a:pPr lvl="0"/>
            <a:r>
              <a:rPr lang="en-US" dirty="0"/>
              <a:t>August Bergqvist</a:t>
            </a:r>
          </a:p>
        </p:txBody>
      </p:sp>
      <p:sp>
        <p:nvSpPr>
          <p:cNvPr id="20" name="Text Placeholder 26">
            <a:extLst>
              <a:ext uri="{FF2B5EF4-FFF2-40B4-BE49-F238E27FC236}">
                <a16:creationId xmlns:a16="http://schemas.microsoft.com/office/drawing/2014/main" id="{0EF4532A-9AB5-4545-A83D-BD0E39635727}"/>
              </a:ext>
            </a:extLst>
          </p:cNvPr>
          <p:cNvSpPr>
            <a:spLocks noGrp="1"/>
          </p:cNvSpPr>
          <p:nvPr>
            <p:ph type="body" sz="quarter" idx="17" hasCustomPrompt="1"/>
          </p:nvPr>
        </p:nvSpPr>
        <p:spPr>
          <a:xfrm>
            <a:off x="824422" y="4633369"/>
            <a:ext cx="4367531" cy="365125"/>
          </a:xfrm>
        </p:spPr>
        <p:txBody>
          <a:bodyPr>
            <a:noAutofit/>
          </a:bodyPr>
          <a:lstStyle>
            <a:lvl1pPr marL="0" indent="0" algn="l">
              <a:buNone/>
              <a:defRPr sz="1463" b="1" i="0"/>
            </a:lvl1pPr>
            <a:lvl2pPr marL="371457" indent="0">
              <a:buNone/>
              <a:defRPr sz="1463" b="1" i="1"/>
            </a:lvl2pPr>
            <a:lvl3pPr marL="742913" indent="0">
              <a:buNone/>
              <a:defRPr sz="1463" b="1" i="1"/>
            </a:lvl3pPr>
            <a:lvl4pPr marL="1114370" indent="0">
              <a:buNone/>
              <a:defRPr sz="1463" b="1" i="1"/>
            </a:lvl4pPr>
            <a:lvl5pPr marL="1485826" indent="0">
              <a:buNone/>
              <a:defRPr sz="1463" b="1" i="1"/>
            </a:lvl5pPr>
          </a:lstStyle>
          <a:p>
            <a:pPr lvl="0"/>
            <a:r>
              <a:rPr lang="en-US" dirty="0"/>
              <a:t>Phone:</a:t>
            </a:r>
          </a:p>
        </p:txBody>
      </p:sp>
      <p:sp>
        <p:nvSpPr>
          <p:cNvPr id="21" name="Text Placeholder 26">
            <a:extLst>
              <a:ext uri="{FF2B5EF4-FFF2-40B4-BE49-F238E27FC236}">
                <a16:creationId xmlns:a16="http://schemas.microsoft.com/office/drawing/2014/main" id="{D579A1F5-9180-47FE-A31B-4E37384383C4}"/>
              </a:ext>
            </a:extLst>
          </p:cNvPr>
          <p:cNvSpPr>
            <a:spLocks noGrp="1"/>
          </p:cNvSpPr>
          <p:nvPr>
            <p:ph type="body" sz="quarter" idx="18" hasCustomPrompt="1"/>
          </p:nvPr>
        </p:nvSpPr>
        <p:spPr>
          <a:xfrm>
            <a:off x="824422" y="4892984"/>
            <a:ext cx="4367531" cy="365125"/>
          </a:xfrm>
        </p:spPr>
        <p:txBody>
          <a:bodyPr>
            <a:noAutofit/>
          </a:bodyPr>
          <a:lstStyle>
            <a:lvl1pPr marL="0" indent="0" algn="l">
              <a:buNone/>
              <a:defRPr sz="2031" b="1" i="0">
                <a:solidFill>
                  <a:schemeClr val="accent3"/>
                </a:solidFill>
                <a:latin typeface="+mj-lt"/>
              </a:defRPr>
            </a:lvl1pPr>
            <a:lvl2pPr marL="371457" indent="0">
              <a:buNone/>
              <a:defRPr sz="1463" b="1" i="1"/>
            </a:lvl2pPr>
            <a:lvl3pPr marL="742913" indent="0">
              <a:buNone/>
              <a:defRPr sz="1463" b="1" i="1"/>
            </a:lvl3pPr>
            <a:lvl4pPr marL="1114370" indent="0">
              <a:buNone/>
              <a:defRPr sz="1463" b="1" i="1"/>
            </a:lvl4pPr>
            <a:lvl5pPr marL="1485826" indent="0">
              <a:buNone/>
              <a:defRPr sz="1463" b="1" i="1"/>
            </a:lvl5pPr>
          </a:lstStyle>
          <a:p>
            <a:pPr lvl="0"/>
            <a:r>
              <a:rPr lang="en-US" dirty="0"/>
              <a:t>678 555-0128</a:t>
            </a:r>
          </a:p>
        </p:txBody>
      </p:sp>
      <p:sp>
        <p:nvSpPr>
          <p:cNvPr id="22" name="Text Placeholder 26">
            <a:extLst>
              <a:ext uri="{FF2B5EF4-FFF2-40B4-BE49-F238E27FC236}">
                <a16:creationId xmlns:a16="http://schemas.microsoft.com/office/drawing/2014/main" id="{71BBF4E8-67FF-4A65-9EC1-AE832CEBE85D}"/>
              </a:ext>
            </a:extLst>
          </p:cNvPr>
          <p:cNvSpPr>
            <a:spLocks noGrp="1"/>
          </p:cNvSpPr>
          <p:nvPr>
            <p:ph type="body" sz="quarter" idx="19" hasCustomPrompt="1"/>
          </p:nvPr>
        </p:nvSpPr>
        <p:spPr>
          <a:xfrm>
            <a:off x="824422" y="5334307"/>
            <a:ext cx="4367531" cy="365125"/>
          </a:xfrm>
        </p:spPr>
        <p:txBody>
          <a:bodyPr>
            <a:noAutofit/>
          </a:bodyPr>
          <a:lstStyle>
            <a:lvl1pPr marL="0" indent="0" algn="l">
              <a:buNone/>
              <a:defRPr sz="1463" b="1" i="0"/>
            </a:lvl1pPr>
            <a:lvl2pPr marL="371457" indent="0">
              <a:buNone/>
              <a:defRPr sz="1463" b="1" i="1"/>
            </a:lvl2pPr>
            <a:lvl3pPr marL="742913" indent="0">
              <a:buNone/>
              <a:defRPr sz="1463" b="1" i="1"/>
            </a:lvl3pPr>
            <a:lvl4pPr marL="1114370" indent="0">
              <a:buNone/>
              <a:defRPr sz="1463" b="1" i="1"/>
            </a:lvl4pPr>
            <a:lvl5pPr marL="1485826" indent="0">
              <a:buNone/>
              <a:defRPr sz="1463" b="1" i="1"/>
            </a:lvl5pPr>
          </a:lstStyle>
          <a:p>
            <a:pPr lvl="0"/>
            <a:r>
              <a:rPr lang="en-US" dirty="0"/>
              <a:t>Email:</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824422" y="5593922"/>
            <a:ext cx="4367531" cy="365125"/>
          </a:xfrm>
        </p:spPr>
        <p:txBody>
          <a:bodyPr>
            <a:noAutofit/>
          </a:bodyPr>
          <a:lstStyle>
            <a:lvl1pPr marL="0" indent="0" algn="l">
              <a:buNone/>
              <a:defRPr sz="2031" b="1" i="0">
                <a:solidFill>
                  <a:schemeClr val="accent3"/>
                </a:solidFill>
                <a:latin typeface="+mj-lt"/>
              </a:defRPr>
            </a:lvl1pPr>
            <a:lvl2pPr marL="371457" indent="0">
              <a:buNone/>
              <a:defRPr sz="1463" b="1" i="1"/>
            </a:lvl2pPr>
            <a:lvl3pPr marL="742913" indent="0">
              <a:buNone/>
              <a:defRPr sz="1463" b="1" i="1"/>
            </a:lvl3pPr>
            <a:lvl4pPr marL="1114370" indent="0">
              <a:buNone/>
              <a:defRPr sz="1463" b="1" i="1"/>
            </a:lvl4pPr>
            <a:lvl5pPr marL="1485826" indent="0">
              <a:buNone/>
              <a:defRPr sz="1463" b="1" i="1"/>
            </a:lvl5pPr>
          </a:lstStyle>
          <a:p>
            <a:pPr lvl="0"/>
            <a:r>
              <a:rPr lang="en-US" dirty="0"/>
              <a:t>BERGQVIST@EXAMPLE.COM</a:t>
            </a:r>
          </a:p>
        </p:txBody>
      </p:sp>
      <p:sp>
        <p:nvSpPr>
          <p:cNvPr id="3" name="Graphic 23">
            <a:extLst>
              <a:ext uri="{FF2B5EF4-FFF2-40B4-BE49-F238E27FC236}">
                <a16:creationId xmlns:a16="http://schemas.microsoft.com/office/drawing/2014/main" id="{7E62A657-0B76-4081-A698-3C47F1AFC78E}"/>
              </a:ext>
            </a:extLst>
          </p:cNvPr>
          <p:cNvSpPr/>
          <p:nvPr/>
        </p:nvSpPr>
        <p:spPr>
          <a:xfrm>
            <a:off x="900977" y="2270221"/>
            <a:ext cx="297389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endParaRPr lang="ru-RU" sz="1463" dirty="0"/>
          </a:p>
        </p:txBody>
      </p:sp>
      <p:sp>
        <p:nvSpPr>
          <p:cNvPr id="25" name="Freeform: Shape 24">
            <a:extLst>
              <a:ext uri="{FF2B5EF4-FFF2-40B4-BE49-F238E27FC236}">
                <a16:creationId xmlns:a16="http://schemas.microsoft.com/office/drawing/2014/main"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endParaRPr lang="ru-RU" sz="1463" dirty="0"/>
          </a:p>
        </p:txBody>
      </p:sp>
      <p:pic>
        <p:nvPicPr>
          <p:cNvPr id="6" name="Picture 5">
            <a:extLst>
              <a:ext uri="{FF2B5EF4-FFF2-40B4-BE49-F238E27FC236}">
                <a16:creationId xmlns:a16="http://schemas.microsoft.com/office/drawing/2014/main" id="{649CCADD-9050-0384-1F9A-657C3C1F2346}"/>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5" name="Picture 4">
            <a:extLst>
              <a:ext uri="{FF2B5EF4-FFF2-40B4-BE49-F238E27FC236}">
                <a16:creationId xmlns:a16="http://schemas.microsoft.com/office/drawing/2014/main" id="{B1B1A36D-FDB9-CA15-4E2A-B11DC428A413}"/>
              </a:ext>
            </a:extLst>
          </p:cNvPr>
          <p:cNvPicPr>
            <a:picLocks noChangeAspect="1"/>
          </p:cNvPicPr>
          <p:nvPr userDrawn="1"/>
        </p:nvPicPr>
        <p:blipFill>
          <a:blip r:embed="rId3"/>
          <a:stretch>
            <a:fillRect/>
          </a:stretch>
        </p:blipFill>
        <p:spPr>
          <a:xfrm>
            <a:off x="814948" y="6159506"/>
            <a:ext cx="4664135" cy="256922"/>
          </a:xfrm>
          <a:prstGeom prst="rect">
            <a:avLst/>
          </a:prstGeom>
        </p:spPr>
      </p:pic>
      <p:pic>
        <p:nvPicPr>
          <p:cNvPr id="17" name="Picture 16">
            <a:extLst>
              <a:ext uri="{FF2B5EF4-FFF2-40B4-BE49-F238E27FC236}">
                <a16:creationId xmlns:a16="http://schemas.microsoft.com/office/drawing/2014/main" id="{2AD6BBF2-E832-465D-A41B-FDE388936B6F}"/>
              </a:ext>
            </a:extLst>
          </p:cNvPr>
          <p:cNvPicPr>
            <a:picLocks noChangeAspect="1"/>
          </p:cNvPicPr>
          <p:nvPr userDrawn="1"/>
        </p:nvPicPr>
        <p:blipFill>
          <a:blip r:embed="rId4"/>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912395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A97CE06-9ECC-4438-8B22-B58B27F2B5FA}"/>
              </a:ext>
            </a:extLst>
          </p:cNvPr>
          <p:cNvSpPr>
            <a:spLocks noGrp="1"/>
          </p:cNvSpPr>
          <p:nvPr>
            <p:ph type="pic" sz="quarter" idx="15"/>
          </p:nvPr>
        </p:nvSpPr>
        <p:spPr>
          <a:xfrm rot="16200000">
            <a:off x="880756" y="504488"/>
            <a:ext cx="3894833" cy="5656331"/>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1050"/>
            </a:lvl1pPr>
          </a:lstStyle>
          <a:p>
            <a:r>
              <a:rPr lang="en-US"/>
              <a:t>Click icon to add picture</a:t>
            </a:r>
            <a:endParaRPr lang="ru-RU"/>
          </a:p>
        </p:txBody>
      </p:sp>
      <p:sp>
        <p:nvSpPr>
          <p:cNvPr id="24" name="Oval 23">
            <a:extLst>
              <a:ext uri="{FF2B5EF4-FFF2-40B4-BE49-F238E27FC236}">
                <a16:creationId xmlns:a16="http://schemas.microsoft.com/office/drawing/2014/main" id="{CE8B26E3-C9CA-4CFF-8221-19518F497FF4}"/>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25" name="Graphic 12">
            <a:extLst>
              <a:ext uri="{FF2B5EF4-FFF2-40B4-BE49-F238E27FC236}">
                <a16:creationId xmlns:a16="http://schemas.microsoft.com/office/drawing/2014/main" id="{A9957602-C843-44E0-A93F-66AF5A6A0F0A}"/>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6910030" y="90805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0" name="Freeform: Shape 9">
            <a:extLst>
              <a:ext uri="{FF2B5EF4-FFF2-40B4-BE49-F238E27FC236}">
                <a16:creationId xmlns:a16="http://schemas.microsoft.com/office/drawing/2014/main" id="{7492975F-6F5D-4157-A751-54BACCCF1800}"/>
              </a:ext>
            </a:extLst>
          </p:cNvPr>
          <p:cNvSpPr/>
          <p:nvPr/>
        </p:nvSpPr>
        <p:spPr>
          <a:xfrm rot="16200000">
            <a:off x="1637124" y="-49214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sz="1350" dirty="0"/>
          </a:p>
        </p:txBody>
      </p:sp>
      <p:sp>
        <p:nvSpPr>
          <p:cNvPr id="13" name="Freeform: Shape 12">
            <a:extLst>
              <a:ext uri="{FF2B5EF4-FFF2-40B4-BE49-F238E27FC236}">
                <a16:creationId xmlns:a16="http://schemas.microsoft.com/office/drawing/2014/main" id="{6C50EDEB-35C1-4DED-A608-A0EAA8DE5404}"/>
              </a:ext>
            </a:extLst>
          </p:cNvPr>
          <p:cNvSpPr/>
          <p:nvPr/>
        </p:nvSpPr>
        <p:spPr>
          <a:xfrm>
            <a:off x="5479458"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sz="1350" dirty="0"/>
          </a:p>
        </p:txBody>
      </p:sp>
      <p:sp>
        <p:nvSpPr>
          <p:cNvPr id="16" name="Text Placeholder 14">
            <a:extLst>
              <a:ext uri="{FF2B5EF4-FFF2-40B4-BE49-F238E27FC236}">
                <a16:creationId xmlns:a16="http://schemas.microsoft.com/office/drawing/2014/main" id="{F469DEB5-CC79-4D71-8360-0B10B34244B7}"/>
              </a:ext>
            </a:extLst>
          </p:cNvPr>
          <p:cNvSpPr>
            <a:spLocks noGrp="1"/>
          </p:cNvSpPr>
          <p:nvPr userDrawn="1">
            <p:ph type="body" sz="quarter" idx="13"/>
          </p:nvPr>
        </p:nvSpPr>
        <p:spPr>
          <a:xfrm>
            <a:off x="6910025" y="2050486"/>
            <a:ext cx="4548187" cy="639683"/>
          </a:xfrm>
        </p:spPr>
        <p:txBody>
          <a:bodyPr>
            <a:normAutofit/>
          </a:bodyPr>
          <a:lstStyle>
            <a:lvl1pPr marL="0" indent="0">
              <a:buNone/>
              <a:defRPr sz="1350" b="1" i="0"/>
            </a:lvl1pPr>
          </a:lstStyle>
          <a:p>
            <a:pPr lvl="0"/>
            <a:r>
              <a:rPr lang="en-US"/>
              <a:t>Click to edit Master text styles</a:t>
            </a:r>
          </a:p>
        </p:txBody>
      </p:sp>
      <p:sp>
        <p:nvSpPr>
          <p:cNvPr id="17" name="Text Placeholder 14">
            <a:extLst>
              <a:ext uri="{FF2B5EF4-FFF2-40B4-BE49-F238E27FC236}">
                <a16:creationId xmlns:a16="http://schemas.microsoft.com/office/drawing/2014/main" id="{9EE0722D-F13C-4FFB-9E31-CC024B92E6CD}"/>
              </a:ext>
            </a:extLst>
          </p:cNvPr>
          <p:cNvSpPr>
            <a:spLocks noGrp="1"/>
          </p:cNvSpPr>
          <p:nvPr userDrawn="1">
            <p:ph type="body" sz="quarter" idx="14"/>
          </p:nvPr>
        </p:nvSpPr>
        <p:spPr>
          <a:xfrm>
            <a:off x="6910025" y="2839714"/>
            <a:ext cx="4548187" cy="2916952"/>
          </a:xfrm>
        </p:spPr>
        <p:txBody>
          <a:bodyPr>
            <a:normAutofit/>
          </a:bodyPr>
          <a:lstStyle>
            <a:lvl1pPr marL="134994" indent="-134994">
              <a:spcBef>
                <a:spcPts val="450"/>
              </a:spcBef>
              <a:buClr>
                <a:schemeClr val="accent3"/>
              </a:buClr>
              <a:buFont typeface="Arial" panose="020B0604020202020204" pitchFamily="34" charset="0"/>
              <a:buChar char="•"/>
              <a:defRPr sz="1050" b="0" i="0">
                <a:solidFill>
                  <a:schemeClr val="tx1">
                    <a:lumMod val="65000"/>
                    <a:lumOff val="35000"/>
                  </a:schemeClr>
                </a:solidFill>
              </a:defRPr>
            </a:lvl1pPr>
          </a:lstStyle>
          <a:p>
            <a:pPr lvl="0"/>
            <a:r>
              <a:rPr lang="en-US"/>
              <a:t>Click to edit Master text styles</a:t>
            </a:r>
          </a:p>
        </p:txBody>
      </p:sp>
      <p:sp>
        <p:nvSpPr>
          <p:cNvPr id="3" name="Graphic 22">
            <a:extLst>
              <a:ext uri="{FF2B5EF4-FFF2-40B4-BE49-F238E27FC236}">
                <a16:creationId xmlns:a16="http://schemas.microsoft.com/office/drawing/2014/main" id="{827885C7-FA6F-4513-83BC-BEAD42F63D5B}"/>
              </a:ext>
            </a:extLst>
          </p:cNvPr>
          <p:cNvSpPr/>
          <p:nvPr userDrawn="1"/>
        </p:nvSpPr>
        <p:spPr>
          <a:xfrm>
            <a:off x="6981955" y="1726676"/>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350" dirty="0"/>
          </a:p>
        </p:txBody>
      </p:sp>
      <p:sp>
        <p:nvSpPr>
          <p:cNvPr id="22" name="Freeform: Shape 21">
            <a:extLst>
              <a:ext uri="{FF2B5EF4-FFF2-40B4-BE49-F238E27FC236}">
                <a16:creationId xmlns:a16="http://schemas.microsoft.com/office/drawing/2014/main" id="{30961087-B677-45AC-8D02-FEE615D17609}"/>
              </a:ext>
            </a:extLst>
          </p:cNvPr>
          <p:cNvSpPr/>
          <p:nvPr userDrawn="1"/>
        </p:nvSpPr>
        <p:spPr>
          <a:xfrm rot="16200000">
            <a:off x="571090" y="3974772"/>
            <a:ext cx="1002580" cy="2144761"/>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sz="1350" dirty="0"/>
          </a:p>
        </p:txBody>
      </p:sp>
      <p:pic>
        <p:nvPicPr>
          <p:cNvPr id="19" name="Picture 18">
            <a:extLst>
              <a:ext uri="{FF2B5EF4-FFF2-40B4-BE49-F238E27FC236}">
                <a16:creationId xmlns:a16="http://schemas.microsoft.com/office/drawing/2014/main" id="{DD51595B-CFF2-473A-BC76-193CB33C97D9}"/>
              </a:ext>
            </a:extLst>
          </p:cNvPr>
          <p:cNvPicPr>
            <a:picLocks noChangeAspect="1"/>
          </p:cNvPicPr>
          <p:nvPr userDrawn="1"/>
        </p:nvPicPr>
        <p:blipFill>
          <a:blip r:embed="rId2"/>
          <a:stretch>
            <a:fillRect/>
          </a:stretch>
        </p:blipFill>
        <p:spPr>
          <a:xfrm>
            <a:off x="10195152" y="-120396"/>
            <a:ext cx="1767851" cy="1275600"/>
          </a:xfrm>
          <a:prstGeom prst="rect">
            <a:avLst/>
          </a:prstGeom>
        </p:spPr>
      </p:pic>
      <p:pic>
        <p:nvPicPr>
          <p:cNvPr id="20" name="Picture 19">
            <a:extLst>
              <a:ext uri="{FF2B5EF4-FFF2-40B4-BE49-F238E27FC236}">
                <a16:creationId xmlns:a16="http://schemas.microsoft.com/office/drawing/2014/main" id="{C0AB536F-FD66-4D37-9844-E9FB6BF9E3E2}"/>
              </a:ext>
            </a:extLst>
          </p:cNvPr>
          <p:cNvPicPr>
            <a:picLocks noChangeAspect="1"/>
          </p:cNvPicPr>
          <p:nvPr userDrawn="1"/>
        </p:nvPicPr>
        <p:blipFill>
          <a:blip r:embed="rId3"/>
          <a:stretch>
            <a:fillRect/>
          </a:stretch>
        </p:blipFill>
        <p:spPr>
          <a:xfrm>
            <a:off x="390331" y="-84631"/>
            <a:ext cx="1335833" cy="1335833"/>
          </a:xfrm>
          <a:prstGeom prst="rect">
            <a:avLst/>
          </a:prstGeom>
        </p:spPr>
      </p:pic>
    </p:spTree>
    <p:extLst>
      <p:ext uri="{BB962C8B-B14F-4D97-AF65-F5344CB8AC3E}">
        <p14:creationId xmlns:p14="http://schemas.microsoft.com/office/powerpoint/2010/main" val="1880297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1" cy="1517356"/>
          </a:xfrm>
        </p:spPr>
        <p:txBody>
          <a:bodyPr>
            <a:noAutofit/>
          </a:bodyPr>
          <a:lstStyle>
            <a:lvl1pPr>
              <a:defRPr sz="4875"/>
            </a:lvl1pPr>
          </a:lstStyle>
          <a:p>
            <a:r>
              <a:rPr lang="en-US" dirty="0"/>
              <a:t>PRESENTATION</a:t>
            </a:r>
            <a:br>
              <a:rPr lang="en-US" dirty="0"/>
            </a:br>
            <a:r>
              <a:rPr lang="en-US" dirty="0"/>
              <a:t>TITLE    </a:t>
            </a:r>
            <a:endParaRPr lang="ru-RU" dirty="0"/>
          </a:p>
        </p:txBody>
      </p:sp>
      <p:sp>
        <p:nvSpPr>
          <p:cNvPr id="28" name="Freeform: Shape 27">
            <a:extLst>
              <a:ext uri="{FF2B5EF4-FFF2-40B4-BE49-F238E27FC236}">
                <a16:creationId xmlns:a16="http://schemas.microsoft.com/office/drawing/2014/main" id="{87A7AFAC-3F6D-48D1-A100-148792529BC6}"/>
              </a:ext>
            </a:extLst>
          </p:cNvPr>
          <p:cNvSpPr/>
          <p:nvPr/>
        </p:nvSpPr>
        <p:spPr>
          <a:xfrm>
            <a:off x="8069110" y="5422172"/>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sz="1463" dirty="0"/>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4"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sz="1463" dirty="0"/>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34" y="4566107"/>
            <a:ext cx="1155815"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sz="1463" dirty="0"/>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5" y="1632118"/>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sz="1463" dirty="0"/>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2" y="-12701"/>
            <a:ext cx="4978891"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sz="1463" dirty="0"/>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8"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sz="1463" dirty="0"/>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7"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sz="1463" dirty="0"/>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4" y="5057886"/>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sz="1463"/>
          </a:p>
        </p:txBody>
      </p:sp>
      <p:sp>
        <p:nvSpPr>
          <p:cNvPr id="15" name="Subtitle 2">
            <a:extLst>
              <a:ext uri="{FF2B5EF4-FFF2-40B4-BE49-F238E27FC236}">
                <a16:creationId xmlns:a16="http://schemas.microsoft.com/office/drawing/2014/main" id="{4BCD5243-C973-44F2-88E8-A4A6E3387B1F}"/>
              </a:ext>
            </a:extLst>
          </p:cNvPr>
          <p:cNvSpPr>
            <a:spLocks noGrp="1"/>
          </p:cNvSpPr>
          <p:nvPr>
            <p:ph type="subTitle" idx="1"/>
          </p:nvPr>
        </p:nvSpPr>
        <p:spPr>
          <a:xfrm>
            <a:off x="758591" y="3429000"/>
            <a:ext cx="3629300" cy="946192"/>
          </a:xfrm>
        </p:spPr>
        <p:txBody>
          <a:bodyPr vert="horz" lIns="91440" tIns="45720" rIns="91440" bIns="45720" rtlCol="0">
            <a:normAutofit/>
          </a:bodyPr>
          <a:lstStyle>
            <a:lvl1pPr marL="0" indent="0">
              <a:buNone/>
              <a:defRPr lang="en-US" b="1" i="0"/>
            </a:lvl1pPr>
          </a:lstStyle>
          <a:p>
            <a:pPr marL="185729" lvl="0" indent="-185729"/>
            <a:r>
              <a:rPr lang="en-US"/>
              <a:t>Click to edit Master subtitle style</a:t>
            </a:r>
            <a:endParaRPr lang="en-US" dirty="0"/>
          </a:p>
        </p:txBody>
      </p:sp>
      <p:pic>
        <p:nvPicPr>
          <p:cNvPr id="3" name="Picture 2">
            <a:extLst>
              <a:ext uri="{FF2B5EF4-FFF2-40B4-BE49-F238E27FC236}">
                <a16:creationId xmlns:a16="http://schemas.microsoft.com/office/drawing/2014/main" id="{85E2B1BC-BF5A-E823-5691-AA28A1CDD8C0}"/>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14" name="Picture 13">
            <a:extLst>
              <a:ext uri="{FF2B5EF4-FFF2-40B4-BE49-F238E27FC236}">
                <a16:creationId xmlns:a16="http://schemas.microsoft.com/office/drawing/2014/main" id="{B75DF7DB-4D9C-47AD-9435-29727C842902}"/>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2847549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13074BE4-153F-46FE-B915-CD1AEF318A25}"/>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7"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sz="1463"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4" y="2632663"/>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sz="1463"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6" y="1024869"/>
            <a:ext cx="9144000" cy="655621"/>
          </a:xfrm>
        </p:spPr>
        <p:txBody>
          <a:bodyPr anchor="b">
            <a:normAutofit/>
          </a:bodyPr>
          <a:lstStyle>
            <a:lvl1pPr algn="l">
              <a:defRPr sz="325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6" y="1877059"/>
            <a:ext cx="6843279" cy="496223"/>
          </a:xfrm>
        </p:spPr>
        <p:txBody>
          <a:bodyPr>
            <a:normAutofit/>
          </a:bodyPr>
          <a:lstStyle>
            <a:lvl1pPr marL="0" indent="0" algn="l">
              <a:buNone/>
              <a:defRPr sz="1463" b="1" i="0">
                <a:solidFill>
                  <a:schemeClr val="accent1"/>
                </a:solidFill>
              </a:defRPr>
            </a:lvl1pPr>
            <a:lvl2pPr marL="371457" indent="0" algn="ctr">
              <a:buNone/>
              <a:defRPr sz="1625"/>
            </a:lvl2pPr>
            <a:lvl3pPr marL="742913" indent="0" algn="ctr">
              <a:buNone/>
              <a:defRPr sz="1463"/>
            </a:lvl3pPr>
            <a:lvl4pPr marL="1114370" indent="0" algn="ctr">
              <a:buNone/>
              <a:defRPr sz="1300"/>
            </a:lvl4pPr>
            <a:lvl5pPr marL="1485826" indent="0" algn="ctr">
              <a:buNone/>
              <a:defRPr sz="1300"/>
            </a:lvl5pPr>
            <a:lvl6pPr marL="1857282" indent="0" algn="ctr">
              <a:buNone/>
              <a:defRPr sz="1300"/>
            </a:lvl6pPr>
            <a:lvl7pPr marL="2228738" indent="0" algn="ctr">
              <a:buNone/>
              <a:defRPr sz="1300"/>
            </a:lvl7pPr>
            <a:lvl8pPr marL="2600195" indent="0" algn="ctr">
              <a:buNone/>
              <a:defRPr sz="1300"/>
            </a:lvl8pPr>
            <a:lvl9pPr marL="2971652" indent="0" algn="ctr">
              <a:buNone/>
              <a:defRPr sz="1300"/>
            </a:lvl9pPr>
          </a:lstStyle>
          <a:p>
            <a:r>
              <a:rPr lang="en-US"/>
              <a:t>Click to edit Master subtitle style</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4" y="1724502"/>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463"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8"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sz="1463"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53" y="4665649"/>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sz="1463"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24"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sz="1463"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8" y="4922862"/>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sz="1463" dirty="0"/>
          </a:p>
        </p:txBody>
      </p:sp>
      <p:sp>
        <p:nvSpPr>
          <p:cNvPr id="7" name="Date Placeholder 6">
            <a:extLst>
              <a:ext uri="{FF2B5EF4-FFF2-40B4-BE49-F238E27FC236}">
                <a16:creationId xmlns:a16="http://schemas.microsoft.com/office/drawing/2014/main" id="{B7EF9C60-0FED-4965-A9BC-CE69886A38CA}"/>
              </a:ext>
            </a:extLst>
          </p:cNvPr>
          <p:cNvSpPr>
            <a:spLocks noGrp="1"/>
          </p:cNvSpPr>
          <p:nvPr>
            <p:ph type="dt" sz="half" idx="10"/>
          </p:nvPr>
        </p:nvSpPr>
        <p:spPr/>
        <p:txBody>
          <a:bodyPr/>
          <a:lstStyle/>
          <a:p>
            <a:endParaRPr lang="ru-RU" dirty="0"/>
          </a:p>
        </p:txBody>
      </p:sp>
      <p:sp>
        <p:nvSpPr>
          <p:cNvPr id="8" name="Footer Placeholder 7">
            <a:extLst>
              <a:ext uri="{FF2B5EF4-FFF2-40B4-BE49-F238E27FC236}">
                <a16:creationId xmlns:a16="http://schemas.microsoft.com/office/drawing/2014/main" id="{239F2410-4015-48DB-BB4D-B5944D8C16B7}"/>
              </a:ext>
            </a:extLst>
          </p:cNvPr>
          <p:cNvSpPr>
            <a:spLocks noGrp="1"/>
          </p:cNvSpPr>
          <p:nvPr>
            <p:ph type="ftr" sz="quarter" idx="11"/>
          </p:nvPr>
        </p:nvSpPr>
        <p:spPr>
          <a:xfrm>
            <a:off x="812294" y="5816830"/>
            <a:ext cx="3398763" cy="365125"/>
          </a:xfrm>
          <a:prstGeom prst="rect">
            <a:avLst/>
          </a:prstGeom>
        </p:spPr>
        <p:txBody>
          <a:bodyPr/>
          <a:lstStyle/>
          <a:p>
            <a:r>
              <a:rPr lang="en-US"/>
              <a:t>CONFIDENTIAL - PEFINDO MANAGEMENT MEETING ONLY</a:t>
            </a:r>
            <a:endParaRPr lang="ru-RU" dirty="0"/>
          </a:p>
        </p:txBody>
      </p:sp>
      <p:sp>
        <p:nvSpPr>
          <p:cNvPr id="11" name="Slide Number Placeholder 10">
            <a:extLst>
              <a:ext uri="{FF2B5EF4-FFF2-40B4-BE49-F238E27FC236}">
                <a16:creationId xmlns:a16="http://schemas.microsoft.com/office/drawing/2014/main" id="{C44F5F26-1B35-405A-AD75-5DFF48CF6BD6}"/>
              </a:ext>
            </a:extLst>
          </p:cNvPr>
          <p:cNvSpPr>
            <a:spLocks noGrp="1"/>
          </p:cNvSpPr>
          <p:nvPr>
            <p:ph type="sldNum" sz="quarter" idx="12"/>
          </p:nvPr>
        </p:nvSpPr>
        <p:spPr/>
        <p:txBody>
          <a:bodyPr/>
          <a:lstStyle/>
          <a:p>
            <a:fld id="{D495E168-DA5E-4888-8D8A-92B118324C14}" type="slidenum">
              <a:rPr lang="ru-RU" smtClean="0"/>
              <a:pPr/>
              <a:t>‹#›</a:t>
            </a:fld>
            <a:endParaRPr lang="ru-RU" dirty="0"/>
          </a:p>
        </p:txBody>
      </p:sp>
      <p:pic>
        <p:nvPicPr>
          <p:cNvPr id="4" name="Picture 3">
            <a:extLst>
              <a:ext uri="{FF2B5EF4-FFF2-40B4-BE49-F238E27FC236}">
                <a16:creationId xmlns:a16="http://schemas.microsoft.com/office/drawing/2014/main" id="{69308918-E35D-E097-6D83-A702A287B510}"/>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18" name="Picture 17">
            <a:extLst>
              <a:ext uri="{FF2B5EF4-FFF2-40B4-BE49-F238E27FC236}">
                <a16:creationId xmlns:a16="http://schemas.microsoft.com/office/drawing/2014/main" id="{A3149A62-F62D-456E-A2DA-A80D2763A892}"/>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4035533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1" y="5797777"/>
            <a:ext cx="4114800" cy="365125"/>
          </a:xfrm>
          <a:prstGeom prst="rect">
            <a:avLst/>
          </a:prstGeom>
        </p:spPr>
        <p:txBody>
          <a:bodyPr/>
          <a:lstStyle/>
          <a:p>
            <a:r>
              <a:rPr lang="en-US"/>
              <a:t>CONFIDENTIAL - PEFINDO MANAGEMENT MEETING ONLY</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Content Placeholder 2">
            <a:extLst>
              <a:ext uri="{FF2B5EF4-FFF2-40B4-BE49-F238E27FC236}">
                <a16:creationId xmlns:a16="http://schemas.microsoft.com/office/drawing/2014/main" id="{D7B996D2-06BA-413A-BDEE-428A188D3ADF}"/>
              </a:ext>
            </a:extLst>
          </p:cNvPr>
          <p:cNvSpPr>
            <a:spLocks noGrp="1"/>
          </p:cNvSpPr>
          <p:nvPr>
            <p:ph idx="1"/>
          </p:nvPr>
        </p:nvSpPr>
        <p:spPr>
          <a:xfrm>
            <a:off x="838201" y="1452283"/>
            <a:ext cx="10515600" cy="4724680"/>
          </a:xfrm>
        </p:spPr>
        <p:txBody>
          <a:bodyPr>
            <a:normAutofit/>
          </a:bodyPr>
          <a:lstStyle>
            <a:lvl1pPr>
              <a:defRPr sz="1300">
                <a:solidFill>
                  <a:schemeClr val="tx1"/>
                </a:solidFill>
              </a:defRPr>
            </a:lvl1pPr>
            <a:lvl2pPr>
              <a:defRPr sz="1138">
                <a:solidFill>
                  <a:schemeClr val="tx1"/>
                </a:solidFill>
              </a:defRPr>
            </a:lvl2pPr>
            <a:lvl3pPr>
              <a:defRPr sz="975">
                <a:solidFill>
                  <a:schemeClr val="tx1"/>
                </a:solidFill>
              </a:defRPr>
            </a:lvl3pPr>
            <a:lvl4pPr>
              <a:defRPr sz="894">
                <a:solidFill>
                  <a:schemeClr val="tx1"/>
                </a:solidFill>
              </a:defRPr>
            </a:lvl4pPr>
            <a:lvl5pPr>
              <a:defRPr sz="894">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2303286" y="134000"/>
            <a:ext cx="9050519" cy="945498"/>
          </a:xfrm>
        </p:spPr>
        <p:txBody>
          <a:bodyPr/>
          <a:lstStyle/>
          <a:p>
            <a:r>
              <a:rPr lang="en-US"/>
              <a:t>Click to edit Master title style</a:t>
            </a:r>
            <a:endParaRPr lang="en-US" dirty="0"/>
          </a:p>
        </p:txBody>
      </p:sp>
      <p:sp>
        <p:nvSpPr>
          <p:cNvPr id="20" name="Graphic 19">
            <a:extLst>
              <a:ext uri="{FF2B5EF4-FFF2-40B4-BE49-F238E27FC236}">
                <a16:creationId xmlns:a16="http://schemas.microsoft.com/office/drawing/2014/main" id="{9462DA56-F882-470A-8F8C-A55B25FD8A7A}"/>
              </a:ext>
            </a:extLst>
          </p:cNvPr>
          <p:cNvSpPr/>
          <p:nvPr userDrawn="1"/>
        </p:nvSpPr>
        <p:spPr>
          <a:xfrm>
            <a:off x="2303286" y="1061983"/>
            <a:ext cx="5451189" cy="166182"/>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463" dirty="0"/>
          </a:p>
        </p:txBody>
      </p:sp>
      <p:pic>
        <p:nvPicPr>
          <p:cNvPr id="12" name="Picture 11">
            <a:extLst>
              <a:ext uri="{FF2B5EF4-FFF2-40B4-BE49-F238E27FC236}">
                <a16:creationId xmlns:a16="http://schemas.microsoft.com/office/drawing/2014/main" id="{910A0BCE-E9BD-9564-61F0-6E05780DE6C9}"/>
              </a:ext>
            </a:extLst>
          </p:cNvPr>
          <p:cNvPicPr>
            <a:picLocks noChangeAspect="1"/>
          </p:cNvPicPr>
          <p:nvPr userDrawn="1"/>
        </p:nvPicPr>
        <p:blipFill>
          <a:blip r:embed="rId2"/>
          <a:stretch>
            <a:fillRect/>
          </a:stretch>
        </p:blipFill>
        <p:spPr>
          <a:xfrm>
            <a:off x="634614" y="314522"/>
            <a:ext cx="1219371" cy="584454"/>
          </a:xfrm>
          <a:prstGeom prst="rect">
            <a:avLst/>
          </a:prstGeom>
        </p:spPr>
      </p:pic>
      <p:pic>
        <p:nvPicPr>
          <p:cNvPr id="13" name="Picture 12">
            <a:extLst>
              <a:ext uri="{FF2B5EF4-FFF2-40B4-BE49-F238E27FC236}">
                <a16:creationId xmlns:a16="http://schemas.microsoft.com/office/drawing/2014/main" id="{9472385A-4619-4A48-ABB6-52723B3CBDF6}"/>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1244822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1" y="5797777"/>
            <a:ext cx="4114800" cy="365125"/>
          </a:xfrm>
          <a:prstGeom prst="rect">
            <a:avLst/>
          </a:prstGeom>
        </p:spPr>
        <p:txBody>
          <a:bodyPr/>
          <a:lstStyle/>
          <a:p>
            <a:r>
              <a:rPr lang="en-US"/>
              <a:t>CONFIDENTIAL - PEFINDO MANAGEMENT MEETING ONLY</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4" y="937803"/>
            <a:ext cx="9050519" cy="945498"/>
          </a:xfrm>
        </p:spPr>
        <p:txBody>
          <a:bodyPr/>
          <a:lstStyle/>
          <a:p>
            <a:r>
              <a:rPr lang="en-US"/>
              <a:t>Click to edit Master title style</a:t>
            </a:r>
            <a:endParaRPr lang="en-US" dirty="0"/>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199" y="1898269"/>
            <a:ext cx="6153913"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463" dirty="0"/>
          </a:p>
        </p:txBody>
      </p:sp>
      <p:sp>
        <p:nvSpPr>
          <p:cNvPr id="17" name="Text Placeholder 2">
            <a:extLst>
              <a:ext uri="{FF2B5EF4-FFF2-40B4-BE49-F238E27FC236}">
                <a16:creationId xmlns:a16="http://schemas.microsoft.com/office/drawing/2014/main" id="{24B91177-A100-491C-B5EF-BC77E2E33F72}"/>
              </a:ext>
            </a:extLst>
          </p:cNvPr>
          <p:cNvSpPr>
            <a:spLocks noGrp="1"/>
          </p:cNvSpPr>
          <p:nvPr>
            <p:ph type="body" idx="1"/>
          </p:nvPr>
        </p:nvSpPr>
        <p:spPr>
          <a:xfrm>
            <a:off x="839790" y="2119745"/>
            <a:ext cx="5157787" cy="421084"/>
          </a:xfrm>
        </p:spPr>
        <p:txBody>
          <a:bodyPr anchor="b">
            <a:normAutofit/>
          </a:bodyPr>
          <a:lstStyle>
            <a:lvl1pPr marL="0" indent="0">
              <a:buNone/>
              <a:defRPr sz="1463" b="1"/>
            </a:lvl1pPr>
            <a:lvl2pPr marL="371457" indent="0">
              <a:buNone/>
              <a:defRPr sz="1625" b="1"/>
            </a:lvl2pPr>
            <a:lvl3pPr marL="742913" indent="0">
              <a:buNone/>
              <a:defRPr sz="1463" b="1"/>
            </a:lvl3pPr>
            <a:lvl4pPr marL="1114370" indent="0">
              <a:buNone/>
              <a:defRPr sz="1300" b="1"/>
            </a:lvl4pPr>
            <a:lvl5pPr marL="1485826" indent="0">
              <a:buNone/>
              <a:defRPr sz="1300" b="1"/>
            </a:lvl5pPr>
            <a:lvl6pPr marL="1857282" indent="0">
              <a:buNone/>
              <a:defRPr sz="1300" b="1"/>
            </a:lvl6pPr>
            <a:lvl7pPr marL="2228738" indent="0">
              <a:buNone/>
              <a:defRPr sz="1300" b="1"/>
            </a:lvl7pPr>
            <a:lvl8pPr marL="2600195" indent="0">
              <a:buNone/>
              <a:defRPr sz="1300" b="1"/>
            </a:lvl8pPr>
            <a:lvl9pPr marL="2971652" indent="0">
              <a:buNone/>
              <a:defRPr sz="1300" b="1"/>
            </a:lvl9pPr>
          </a:lstStyle>
          <a:p>
            <a:pPr lvl="0"/>
            <a:r>
              <a:rPr lang="en-US"/>
              <a:t>Click to edit Master text styles</a:t>
            </a:r>
          </a:p>
        </p:txBody>
      </p:sp>
      <p:sp>
        <p:nvSpPr>
          <p:cNvPr id="19" name="Content Placeholder 3">
            <a:extLst>
              <a:ext uri="{FF2B5EF4-FFF2-40B4-BE49-F238E27FC236}">
                <a16:creationId xmlns:a16="http://schemas.microsoft.com/office/drawing/2014/main" id="{B6758D2F-C9AC-4514-B48E-2863E8DDE0CF}"/>
              </a:ext>
            </a:extLst>
          </p:cNvPr>
          <p:cNvSpPr>
            <a:spLocks noGrp="1"/>
          </p:cNvSpPr>
          <p:nvPr>
            <p:ph sz="half" idx="2"/>
          </p:nvPr>
        </p:nvSpPr>
        <p:spPr>
          <a:xfrm>
            <a:off x="839790" y="2660323"/>
            <a:ext cx="5157787" cy="3050682"/>
          </a:xfrm>
        </p:spPr>
        <p:txBody>
          <a:bodyPr>
            <a:normAutofit/>
          </a:bodyPr>
          <a:lstStyle>
            <a:lvl1pPr>
              <a:defRPr sz="1300">
                <a:solidFill>
                  <a:schemeClr val="tx1"/>
                </a:solidFill>
              </a:defRPr>
            </a:lvl1pPr>
            <a:lvl2pPr>
              <a:defRPr sz="1138">
                <a:solidFill>
                  <a:schemeClr val="tx1"/>
                </a:solidFill>
              </a:defRPr>
            </a:lvl2pPr>
            <a:lvl3pPr>
              <a:defRPr sz="975">
                <a:solidFill>
                  <a:schemeClr val="tx1"/>
                </a:solidFill>
              </a:defRPr>
            </a:lvl3pPr>
            <a:lvl4pPr>
              <a:defRPr sz="894">
                <a:solidFill>
                  <a:schemeClr val="tx1"/>
                </a:solidFill>
              </a:defRPr>
            </a:lvl4pPr>
            <a:lvl5pPr>
              <a:defRPr sz="894">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a:extLst>
              <a:ext uri="{FF2B5EF4-FFF2-40B4-BE49-F238E27FC236}">
                <a16:creationId xmlns:a16="http://schemas.microsoft.com/office/drawing/2014/main" id="{633C3A9F-17E4-45DF-8DB7-7A55846AAA8F}"/>
              </a:ext>
            </a:extLst>
          </p:cNvPr>
          <p:cNvSpPr>
            <a:spLocks noGrp="1"/>
          </p:cNvSpPr>
          <p:nvPr>
            <p:ph type="body" sz="quarter" idx="3"/>
          </p:nvPr>
        </p:nvSpPr>
        <p:spPr>
          <a:xfrm>
            <a:off x="6172203" y="2122921"/>
            <a:ext cx="5183188" cy="417908"/>
          </a:xfrm>
        </p:spPr>
        <p:txBody>
          <a:bodyPr anchor="b">
            <a:normAutofit/>
          </a:bodyPr>
          <a:lstStyle>
            <a:lvl1pPr marL="0" indent="0">
              <a:buNone/>
              <a:defRPr sz="1463" b="1"/>
            </a:lvl1pPr>
            <a:lvl2pPr marL="371457" indent="0">
              <a:buNone/>
              <a:defRPr sz="1625" b="1"/>
            </a:lvl2pPr>
            <a:lvl3pPr marL="742913" indent="0">
              <a:buNone/>
              <a:defRPr sz="1463" b="1"/>
            </a:lvl3pPr>
            <a:lvl4pPr marL="1114370" indent="0">
              <a:buNone/>
              <a:defRPr sz="1300" b="1"/>
            </a:lvl4pPr>
            <a:lvl5pPr marL="1485826" indent="0">
              <a:buNone/>
              <a:defRPr sz="1300" b="1"/>
            </a:lvl5pPr>
            <a:lvl6pPr marL="1857282" indent="0">
              <a:buNone/>
              <a:defRPr sz="1300" b="1"/>
            </a:lvl6pPr>
            <a:lvl7pPr marL="2228738" indent="0">
              <a:buNone/>
              <a:defRPr sz="1300" b="1"/>
            </a:lvl7pPr>
            <a:lvl8pPr marL="2600195" indent="0">
              <a:buNone/>
              <a:defRPr sz="1300" b="1"/>
            </a:lvl8pPr>
            <a:lvl9pPr marL="2971652" indent="0">
              <a:buNone/>
              <a:defRPr sz="1300" b="1"/>
            </a:lvl9pPr>
          </a:lstStyle>
          <a:p>
            <a:pPr lvl="0"/>
            <a:r>
              <a:rPr lang="en-US"/>
              <a:t>Click to edit Master text styles</a:t>
            </a:r>
          </a:p>
        </p:txBody>
      </p:sp>
      <p:sp>
        <p:nvSpPr>
          <p:cNvPr id="22" name="Content Placeholder 5">
            <a:extLst>
              <a:ext uri="{FF2B5EF4-FFF2-40B4-BE49-F238E27FC236}">
                <a16:creationId xmlns:a16="http://schemas.microsoft.com/office/drawing/2014/main" id="{C19AB308-7C32-46C9-B8DB-AA96B7ED0D62}"/>
              </a:ext>
            </a:extLst>
          </p:cNvPr>
          <p:cNvSpPr>
            <a:spLocks noGrp="1"/>
          </p:cNvSpPr>
          <p:nvPr>
            <p:ph sz="quarter" idx="4"/>
          </p:nvPr>
        </p:nvSpPr>
        <p:spPr>
          <a:xfrm>
            <a:off x="6172203" y="2660323"/>
            <a:ext cx="5183188" cy="3050682"/>
          </a:xfrm>
        </p:spPr>
        <p:txBody>
          <a:bodyPr>
            <a:normAutofit/>
          </a:bodyPr>
          <a:lstStyle>
            <a:lvl1pPr>
              <a:defRPr sz="1300">
                <a:solidFill>
                  <a:schemeClr val="tx1"/>
                </a:solidFill>
              </a:defRPr>
            </a:lvl1pPr>
            <a:lvl2pPr>
              <a:defRPr sz="1138">
                <a:solidFill>
                  <a:schemeClr val="tx1"/>
                </a:solidFill>
              </a:defRPr>
            </a:lvl2pPr>
            <a:lvl3pPr>
              <a:defRPr sz="975">
                <a:solidFill>
                  <a:schemeClr val="tx1"/>
                </a:solidFill>
              </a:defRPr>
            </a:lvl3pPr>
            <a:lvl4pPr>
              <a:defRPr sz="894">
                <a:solidFill>
                  <a:schemeClr val="tx1"/>
                </a:solidFill>
              </a:defRPr>
            </a:lvl4pPr>
            <a:lvl5pPr>
              <a:defRPr sz="894">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a:extLst>
              <a:ext uri="{FF2B5EF4-FFF2-40B4-BE49-F238E27FC236}">
                <a16:creationId xmlns:a16="http://schemas.microsoft.com/office/drawing/2014/main" id="{F550827A-577C-FFB2-C6F6-42B91454032B}"/>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15" name="Picture 14">
            <a:extLst>
              <a:ext uri="{FF2B5EF4-FFF2-40B4-BE49-F238E27FC236}">
                <a16:creationId xmlns:a16="http://schemas.microsoft.com/office/drawing/2014/main" id="{5671FFB0-7A86-44F4-9724-268C4913A397}"/>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1311969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1" y="5797777"/>
            <a:ext cx="4114800" cy="365125"/>
          </a:xfrm>
          <a:prstGeom prst="rect">
            <a:avLst/>
          </a:prstGeom>
        </p:spPr>
        <p:txBody>
          <a:bodyPr/>
          <a:lstStyle/>
          <a:p>
            <a:r>
              <a:rPr lang="en-US"/>
              <a:t>CONFIDENTIAL - PEFINDO MANAGEMENT MEETING ONLY</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4" y="934761"/>
            <a:ext cx="9050519"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199" y="1933165"/>
            <a:ext cx="6153913"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463" dirty="0"/>
          </a:p>
        </p:txBody>
      </p:sp>
      <p:sp>
        <p:nvSpPr>
          <p:cNvPr id="23" name="Content Placeholder 2">
            <a:extLst>
              <a:ext uri="{FF2B5EF4-FFF2-40B4-BE49-F238E27FC236}">
                <a16:creationId xmlns:a16="http://schemas.microsoft.com/office/drawing/2014/main" id="{CD5AE8A8-E027-4529-A5B7-4D355C71E647}"/>
              </a:ext>
            </a:extLst>
          </p:cNvPr>
          <p:cNvSpPr>
            <a:spLocks noGrp="1"/>
          </p:cNvSpPr>
          <p:nvPr>
            <p:ph sz="half" idx="1"/>
          </p:nvPr>
        </p:nvSpPr>
        <p:spPr>
          <a:xfrm>
            <a:off x="838201" y="2171129"/>
            <a:ext cx="5181600" cy="3539876"/>
          </a:xfrm>
        </p:spPr>
        <p:txBody>
          <a:bodyPr>
            <a:normAutofit/>
          </a:bodyPr>
          <a:lstStyle>
            <a:lvl1pPr>
              <a:defRPr sz="1300">
                <a:solidFill>
                  <a:schemeClr val="tx1"/>
                </a:solidFill>
              </a:defRPr>
            </a:lvl1pPr>
            <a:lvl2pPr>
              <a:defRPr sz="1138">
                <a:solidFill>
                  <a:schemeClr val="tx1"/>
                </a:solidFill>
              </a:defRPr>
            </a:lvl2pPr>
            <a:lvl3pPr>
              <a:defRPr sz="975">
                <a:solidFill>
                  <a:schemeClr val="tx1"/>
                </a:solidFill>
              </a:defRPr>
            </a:lvl3pPr>
            <a:lvl4pPr>
              <a:defRPr sz="894">
                <a:solidFill>
                  <a:schemeClr val="tx1"/>
                </a:solidFill>
              </a:defRPr>
            </a:lvl4pPr>
            <a:lvl5pPr>
              <a:defRPr sz="894">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FB3E4803-F2CA-4138-9997-6108BFDFE7E2}"/>
              </a:ext>
            </a:extLst>
          </p:cNvPr>
          <p:cNvSpPr>
            <a:spLocks noGrp="1"/>
          </p:cNvSpPr>
          <p:nvPr>
            <p:ph sz="half" idx="2"/>
          </p:nvPr>
        </p:nvSpPr>
        <p:spPr>
          <a:xfrm>
            <a:off x="6198110" y="2175029"/>
            <a:ext cx="5181600" cy="3579844"/>
          </a:xfrm>
        </p:spPr>
        <p:txBody>
          <a:bodyPr>
            <a:normAutofit/>
          </a:bodyPr>
          <a:lstStyle>
            <a:lvl1pPr>
              <a:defRPr sz="1300">
                <a:solidFill>
                  <a:schemeClr val="tx1"/>
                </a:solidFill>
              </a:defRPr>
            </a:lvl1pPr>
            <a:lvl2pPr>
              <a:defRPr sz="1138">
                <a:solidFill>
                  <a:schemeClr val="tx1"/>
                </a:solidFill>
              </a:defRPr>
            </a:lvl2pPr>
            <a:lvl3pPr>
              <a:defRPr sz="975">
                <a:solidFill>
                  <a:schemeClr val="tx1"/>
                </a:solidFill>
              </a:defRPr>
            </a:lvl3pPr>
            <a:lvl4pPr>
              <a:defRPr sz="894">
                <a:solidFill>
                  <a:schemeClr val="tx1"/>
                </a:solidFill>
              </a:defRPr>
            </a:lvl4pPr>
            <a:lvl5pPr>
              <a:defRPr sz="894">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910A0BCE-E9BD-9564-61F0-6E05780DE6C9}"/>
              </a:ext>
            </a:extLst>
          </p:cNvPr>
          <p:cNvPicPr>
            <a:picLocks noChangeAspect="1"/>
          </p:cNvPicPr>
          <p:nvPr userDrawn="1"/>
        </p:nvPicPr>
        <p:blipFill>
          <a:blip r:embed="rId2"/>
          <a:stretch>
            <a:fillRect/>
          </a:stretch>
        </p:blipFill>
        <p:spPr>
          <a:xfrm>
            <a:off x="674808" y="225583"/>
            <a:ext cx="1219371" cy="584454"/>
          </a:xfrm>
          <a:prstGeom prst="rect">
            <a:avLst/>
          </a:prstGeom>
        </p:spPr>
      </p:pic>
      <p:pic>
        <p:nvPicPr>
          <p:cNvPr id="14" name="Picture 13">
            <a:extLst>
              <a:ext uri="{FF2B5EF4-FFF2-40B4-BE49-F238E27FC236}">
                <a16:creationId xmlns:a16="http://schemas.microsoft.com/office/drawing/2014/main" id="{C99C7636-52DA-459F-B95E-11CC9F645B65}"/>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2093252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7" name="Picture Placeholder 56">
            <a:extLst>
              <a:ext uri="{FF2B5EF4-FFF2-40B4-BE49-F238E27FC236}">
                <a16:creationId xmlns:a16="http://schemas.microsoft.com/office/drawing/2014/main" id="{8E328517-DD21-40E0-B948-B25B366BDEC7}"/>
              </a:ext>
            </a:extLst>
          </p:cNvPr>
          <p:cNvSpPr>
            <a:spLocks noGrp="1"/>
          </p:cNvSpPr>
          <p:nvPr>
            <p:ph type="pic" idx="1"/>
          </p:nvPr>
        </p:nvSpPr>
        <p:spPr>
          <a:xfrm>
            <a:off x="5775857" y="878687"/>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2600"/>
            </a:lvl1pPr>
            <a:lvl2pPr marL="371457" indent="0">
              <a:buNone/>
              <a:defRPr sz="2275"/>
            </a:lvl2pPr>
            <a:lvl3pPr marL="742913" indent="0">
              <a:buNone/>
              <a:defRPr sz="1950"/>
            </a:lvl3pPr>
            <a:lvl4pPr marL="1114370" indent="0">
              <a:buNone/>
              <a:defRPr sz="1625"/>
            </a:lvl4pPr>
            <a:lvl5pPr marL="1485826" indent="0">
              <a:buNone/>
              <a:defRPr sz="1625"/>
            </a:lvl5pPr>
            <a:lvl6pPr marL="1857282" indent="0">
              <a:buNone/>
              <a:defRPr sz="1625"/>
            </a:lvl6pPr>
            <a:lvl7pPr marL="2228738" indent="0">
              <a:buNone/>
              <a:defRPr sz="1625"/>
            </a:lvl7pPr>
            <a:lvl8pPr marL="2600195" indent="0">
              <a:buNone/>
              <a:defRPr sz="1625"/>
            </a:lvl8pPr>
            <a:lvl9pPr marL="2971652" indent="0">
              <a:buNone/>
              <a:defRPr sz="1625"/>
            </a:lvl9pPr>
          </a:lstStyle>
          <a:p>
            <a:r>
              <a:rPr lang="en-US"/>
              <a:t>Click icon to add picture</a:t>
            </a:r>
            <a:endParaRPr lang="en-US" dirty="0"/>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endParaRPr lang="ru-RU" dirty="0"/>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4" y="5797777"/>
            <a:ext cx="3908793" cy="365125"/>
          </a:xfrm>
          <a:prstGeom prst="rect">
            <a:avLst/>
          </a:prstGeom>
        </p:spPr>
        <p:txBody>
          <a:bodyPr/>
          <a:lstStyle/>
          <a:p>
            <a:r>
              <a:rPr lang="en-US"/>
              <a:t>CONFIDENTIAL - PEFINDO MANAGEMENT MEETING ONLY</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81"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1463"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7" y="2496108"/>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463"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2" y="4507192"/>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1463"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783832"/>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1463"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9" y="989021"/>
            <a:ext cx="3932238" cy="1442729"/>
          </a:xfrm>
        </p:spPr>
        <p:txBody>
          <a:bodyPr anchor="b"/>
          <a:lstStyle>
            <a:lvl1pPr>
              <a:defRPr sz="2600"/>
            </a:lvl1pPr>
          </a:lstStyle>
          <a:p>
            <a:r>
              <a:rPr lang="en-US"/>
              <a:t>Click to edit Master title style</a:t>
            </a:r>
            <a:endParaRPr lang="en-US" dirty="0"/>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9" y="2752086"/>
            <a:ext cx="3932238" cy="3116909"/>
          </a:xfrm>
        </p:spPr>
        <p:txBody>
          <a:bodyPr/>
          <a:lstStyle>
            <a:lvl1pPr marL="0" indent="0">
              <a:buNone/>
              <a:defRPr sz="1300"/>
            </a:lvl1pPr>
            <a:lvl2pPr marL="371457" indent="0">
              <a:buNone/>
              <a:defRPr sz="1138"/>
            </a:lvl2pPr>
            <a:lvl3pPr marL="742913" indent="0">
              <a:buNone/>
              <a:defRPr sz="975"/>
            </a:lvl3pPr>
            <a:lvl4pPr marL="1114370" indent="0">
              <a:buNone/>
              <a:defRPr sz="813"/>
            </a:lvl4pPr>
            <a:lvl5pPr marL="1485826" indent="0">
              <a:buNone/>
              <a:defRPr sz="813"/>
            </a:lvl5pPr>
            <a:lvl6pPr marL="1857282" indent="0">
              <a:buNone/>
              <a:defRPr sz="813"/>
            </a:lvl6pPr>
            <a:lvl7pPr marL="2228738" indent="0">
              <a:buNone/>
              <a:defRPr sz="813"/>
            </a:lvl7pPr>
            <a:lvl8pPr marL="2600195" indent="0">
              <a:buNone/>
              <a:defRPr sz="813"/>
            </a:lvl8pPr>
            <a:lvl9pPr marL="2971652" indent="0">
              <a:buNone/>
              <a:defRPr sz="813"/>
            </a:lvl9pPr>
          </a:lstStyle>
          <a:p>
            <a:pPr lvl="0"/>
            <a:r>
              <a:rPr lang="en-US"/>
              <a:t>Click to edit Master text styles</a:t>
            </a:r>
          </a:p>
        </p:txBody>
      </p:sp>
      <p:pic>
        <p:nvPicPr>
          <p:cNvPr id="2" name="Picture 1">
            <a:extLst>
              <a:ext uri="{FF2B5EF4-FFF2-40B4-BE49-F238E27FC236}">
                <a16:creationId xmlns:a16="http://schemas.microsoft.com/office/drawing/2014/main" id="{FBEA0B19-6CB2-FD32-362F-0F4382820E2C}"/>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16" name="Picture 15">
            <a:extLst>
              <a:ext uri="{FF2B5EF4-FFF2-40B4-BE49-F238E27FC236}">
                <a16:creationId xmlns:a16="http://schemas.microsoft.com/office/drawing/2014/main" id="{763646B7-537C-4E23-B72D-E1CB184B884A}"/>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39341417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7BC6DBB9-1B34-4374-A887-DC30F9E2F62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81"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1463"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7" y="2489478"/>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463"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2" y="4161032"/>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1463"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72"/>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1463"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9" y="972924"/>
            <a:ext cx="3932238" cy="1442729"/>
          </a:xfrm>
        </p:spPr>
        <p:txBody>
          <a:bodyPr anchor="b"/>
          <a:lstStyle>
            <a:lvl1pPr>
              <a:defRPr sz="2600"/>
            </a:lvl1pPr>
          </a:lstStyle>
          <a:p>
            <a:r>
              <a:rPr lang="en-US"/>
              <a:t>Click to edit Master title style</a:t>
            </a:r>
            <a:endParaRPr lang="en-US" dirty="0"/>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9" y="2689942"/>
            <a:ext cx="3932238" cy="3179053"/>
          </a:xfrm>
        </p:spPr>
        <p:txBody>
          <a:bodyPr/>
          <a:lstStyle>
            <a:lvl1pPr marL="0" indent="0">
              <a:buNone/>
              <a:defRPr sz="1300"/>
            </a:lvl1pPr>
            <a:lvl2pPr marL="371457" indent="0">
              <a:buNone/>
              <a:defRPr sz="1138"/>
            </a:lvl2pPr>
            <a:lvl3pPr marL="742913" indent="0">
              <a:buNone/>
              <a:defRPr sz="975"/>
            </a:lvl3pPr>
            <a:lvl4pPr marL="1114370" indent="0">
              <a:buNone/>
              <a:defRPr sz="813"/>
            </a:lvl4pPr>
            <a:lvl5pPr marL="1485826" indent="0">
              <a:buNone/>
              <a:defRPr sz="813"/>
            </a:lvl5pPr>
            <a:lvl6pPr marL="1857282" indent="0">
              <a:buNone/>
              <a:defRPr sz="813"/>
            </a:lvl6pPr>
            <a:lvl7pPr marL="2228738" indent="0">
              <a:buNone/>
              <a:defRPr sz="813"/>
            </a:lvl7pPr>
            <a:lvl8pPr marL="2600195" indent="0">
              <a:buNone/>
              <a:defRPr sz="813"/>
            </a:lvl8pPr>
            <a:lvl9pPr marL="2971652" indent="0">
              <a:buNone/>
              <a:defRPr sz="813"/>
            </a:lvl9pPr>
          </a:lstStyle>
          <a:p>
            <a:pPr lvl="0"/>
            <a:r>
              <a:rPr lang="en-US"/>
              <a:t>Click to edit Master text styles</a:t>
            </a:r>
          </a:p>
        </p:txBody>
      </p:sp>
      <p:sp>
        <p:nvSpPr>
          <p:cNvPr id="14" name="Content Placeholder 2">
            <a:extLst>
              <a:ext uri="{FF2B5EF4-FFF2-40B4-BE49-F238E27FC236}">
                <a16:creationId xmlns:a16="http://schemas.microsoft.com/office/drawing/2014/main" id="{A28A6791-A2CB-40CE-AEF5-A729106DA43B}"/>
              </a:ext>
            </a:extLst>
          </p:cNvPr>
          <p:cNvSpPr>
            <a:spLocks noGrp="1"/>
          </p:cNvSpPr>
          <p:nvPr>
            <p:ph idx="1"/>
          </p:nvPr>
        </p:nvSpPr>
        <p:spPr>
          <a:xfrm>
            <a:off x="5183192" y="972923"/>
            <a:ext cx="6653212" cy="4888135"/>
          </a:xfrm>
        </p:spPr>
        <p:txBody>
          <a:bodyPr>
            <a:normAutofit/>
          </a:bodyPr>
          <a:lstStyle>
            <a:lvl1pPr>
              <a:defRPr sz="1625"/>
            </a:lvl1pPr>
            <a:lvl2pPr>
              <a:defRPr sz="1463"/>
            </a:lvl2pPr>
            <a:lvl3pPr>
              <a:defRPr sz="1300"/>
            </a:lvl3pPr>
            <a:lvl4pPr>
              <a:defRPr sz="1138"/>
            </a:lvl4pPr>
            <a:lvl5pPr>
              <a:defRPr sz="1138"/>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a:extLst>
              <a:ext uri="{FF2B5EF4-FFF2-40B4-BE49-F238E27FC236}">
                <a16:creationId xmlns:a16="http://schemas.microsoft.com/office/drawing/2014/main" id="{06A1F01C-2E1A-DB94-F521-672922BD8C6C}"/>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15" name="Picture 14">
            <a:extLst>
              <a:ext uri="{FF2B5EF4-FFF2-40B4-BE49-F238E27FC236}">
                <a16:creationId xmlns:a16="http://schemas.microsoft.com/office/drawing/2014/main" id="{E7F8858A-56E9-4859-8640-F1C5D0150DBD}"/>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27829969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1" y="5797777"/>
            <a:ext cx="4114800" cy="365125"/>
          </a:xfrm>
          <a:prstGeom prst="rect">
            <a:avLst/>
          </a:prstGeom>
        </p:spPr>
        <p:txBody>
          <a:bodyPr/>
          <a:lstStyle/>
          <a:p>
            <a:r>
              <a:rPr lang="en-US"/>
              <a:t>CONFIDENTIAL - PEFINDO MANAGEMENT MEETING ONLY</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Graphic 19">
            <a:extLst>
              <a:ext uri="{FF2B5EF4-FFF2-40B4-BE49-F238E27FC236}">
                <a16:creationId xmlns:a16="http://schemas.microsoft.com/office/drawing/2014/main" id="{436C4D92-1746-4D54-8232-468DFF66CF79}"/>
              </a:ext>
            </a:extLst>
          </p:cNvPr>
          <p:cNvSpPr/>
          <p:nvPr userDrawn="1"/>
        </p:nvSpPr>
        <p:spPr>
          <a:xfrm>
            <a:off x="2440485" y="1022947"/>
            <a:ext cx="6153913"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463" dirty="0"/>
          </a:p>
        </p:txBody>
      </p:sp>
      <p:sp>
        <p:nvSpPr>
          <p:cNvPr id="19" name="Title 6">
            <a:extLst>
              <a:ext uri="{FF2B5EF4-FFF2-40B4-BE49-F238E27FC236}">
                <a16:creationId xmlns:a16="http://schemas.microsoft.com/office/drawing/2014/main" id="{E77FD51D-3B1F-4D51-8A61-6CF8222774BD}"/>
              </a:ext>
            </a:extLst>
          </p:cNvPr>
          <p:cNvSpPr>
            <a:spLocks noGrp="1"/>
          </p:cNvSpPr>
          <p:nvPr>
            <p:ph type="title"/>
          </p:nvPr>
        </p:nvSpPr>
        <p:spPr>
          <a:xfrm>
            <a:off x="2359499" y="134000"/>
            <a:ext cx="9050519" cy="945498"/>
          </a:xfrm>
        </p:spPr>
        <p:txBody>
          <a:bodyPr/>
          <a:lstStyle/>
          <a:p>
            <a:r>
              <a:rPr lang="en-US"/>
              <a:t>Click to edit Master title style</a:t>
            </a:r>
            <a:endParaRPr lang="en-US" dirty="0"/>
          </a:p>
        </p:txBody>
      </p:sp>
      <p:pic>
        <p:nvPicPr>
          <p:cNvPr id="11" name="Picture 10">
            <a:extLst>
              <a:ext uri="{FF2B5EF4-FFF2-40B4-BE49-F238E27FC236}">
                <a16:creationId xmlns:a16="http://schemas.microsoft.com/office/drawing/2014/main" id="{910A0BCE-E9BD-9564-61F0-6E05780DE6C9}"/>
              </a:ext>
            </a:extLst>
          </p:cNvPr>
          <p:cNvPicPr>
            <a:picLocks noChangeAspect="1"/>
          </p:cNvPicPr>
          <p:nvPr userDrawn="1"/>
        </p:nvPicPr>
        <p:blipFill>
          <a:blip r:embed="rId2"/>
          <a:stretch>
            <a:fillRect/>
          </a:stretch>
        </p:blipFill>
        <p:spPr>
          <a:xfrm>
            <a:off x="460443" y="314522"/>
            <a:ext cx="1219371" cy="584454"/>
          </a:xfrm>
          <a:prstGeom prst="rect">
            <a:avLst/>
          </a:prstGeom>
        </p:spPr>
      </p:pic>
      <p:pic>
        <p:nvPicPr>
          <p:cNvPr id="12" name="Picture 11">
            <a:extLst>
              <a:ext uri="{FF2B5EF4-FFF2-40B4-BE49-F238E27FC236}">
                <a16:creationId xmlns:a16="http://schemas.microsoft.com/office/drawing/2014/main" id="{BB923ADD-356D-4C6A-A4E7-DA3C9E8111AC}"/>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20287189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1" y="5797777"/>
            <a:ext cx="4114800" cy="365125"/>
          </a:xfrm>
          <a:prstGeom prst="rect">
            <a:avLst/>
          </a:prstGeom>
        </p:spPr>
        <p:txBody>
          <a:bodyPr/>
          <a:lstStyle/>
          <a:p>
            <a:r>
              <a:rPr lang="en-US"/>
              <a:t>CONFIDENTIAL - PEFINDO MANAGEMENT MEETING ONLY</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pic>
        <p:nvPicPr>
          <p:cNvPr id="9" name="Picture 8">
            <a:extLst>
              <a:ext uri="{FF2B5EF4-FFF2-40B4-BE49-F238E27FC236}">
                <a16:creationId xmlns:a16="http://schemas.microsoft.com/office/drawing/2014/main" id="{910A0BCE-E9BD-9564-61F0-6E05780DE6C9}"/>
              </a:ext>
            </a:extLst>
          </p:cNvPr>
          <p:cNvPicPr>
            <a:picLocks noChangeAspect="1"/>
          </p:cNvPicPr>
          <p:nvPr userDrawn="1"/>
        </p:nvPicPr>
        <p:blipFill>
          <a:blip r:embed="rId2"/>
          <a:stretch>
            <a:fillRect/>
          </a:stretch>
        </p:blipFill>
        <p:spPr>
          <a:xfrm>
            <a:off x="701603" y="225583"/>
            <a:ext cx="1219371" cy="584454"/>
          </a:xfrm>
          <a:prstGeom prst="rect">
            <a:avLst/>
          </a:prstGeom>
        </p:spPr>
      </p:pic>
      <p:pic>
        <p:nvPicPr>
          <p:cNvPr id="10" name="Picture 9">
            <a:extLst>
              <a:ext uri="{FF2B5EF4-FFF2-40B4-BE49-F238E27FC236}">
                <a16:creationId xmlns:a16="http://schemas.microsoft.com/office/drawing/2014/main" id="{A8FCC5ED-D367-421A-B672-D22B1B28590B}"/>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732799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D6E0F90B-941A-45B6-85DA-E0D4E7977CD8}"/>
              </a:ext>
            </a:extLst>
          </p:cNvPr>
          <p:cNvSpPr>
            <a:spLocks noGrp="1"/>
          </p:cNvSpPr>
          <p:nvPr>
            <p:ph type="pic" sz="quarter" idx="18"/>
          </p:nvPr>
        </p:nvSpPr>
        <p:spPr>
          <a:xfrm>
            <a:off x="5771771" y="1483686"/>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1050"/>
            </a:lvl1pPr>
          </a:lstStyle>
          <a:p>
            <a:r>
              <a:rPr lang="en-US"/>
              <a:t>Click icon to add picture</a:t>
            </a:r>
            <a:endParaRPr lang="ru-RU"/>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815860" y="123190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Text Placeholder 14">
            <a:extLst>
              <a:ext uri="{FF2B5EF4-FFF2-40B4-BE49-F238E27FC236}">
                <a16:creationId xmlns:a16="http://schemas.microsoft.com/office/drawing/2014/main" id="{82903A57-2768-42F8-A5EA-4C19B9049850}"/>
              </a:ext>
            </a:extLst>
          </p:cNvPr>
          <p:cNvSpPr>
            <a:spLocks noGrp="1"/>
          </p:cNvSpPr>
          <p:nvPr>
            <p:ph type="body" sz="quarter" idx="15"/>
          </p:nvPr>
        </p:nvSpPr>
        <p:spPr>
          <a:xfrm>
            <a:off x="830069" y="3889195"/>
            <a:ext cx="4548187" cy="1708223"/>
          </a:xfrm>
        </p:spPr>
        <p:txBody>
          <a:bodyPr>
            <a:normAutofit/>
          </a:bodyPr>
          <a:lstStyle>
            <a:lvl1pPr marL="134994" indent="-134994">
              <a:spcBef>
                <a:spcPts val="450"/>
              </a:spcBef>
              <a:buClr>
                <a:schemeClr val="accent3"/>
              </a:buClr>
              <a:buFont typeface="Arial" panose="020B0604020202020204" pitchFamily="34" charset="0"/>
              <a:buChar char="•"/>
              <a:defRPr sz="1050" b="0" i="0">
                <a:solidFill>
                  <a:schemeClr val="tx1">
                    <a:lumMod val="65000"/>
                    <a:lumOff val="35000"/>
                  </a:schemeClr>
                </a:solidFill>
              </a:defRPr>
            </a:lvl1pPr>
          </a:lstStyle>
          <a:p>
            <a:pPr lvl="0"/>
            <a:r>
              <a:rPr lang="en-US"/>
              <a:t>Click to edit Master text styles</a:t>
            </a: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84" y="4433244"/>
            <a:ext cx="1782598"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1350" dirty="0"/>
          </a:p>
        </p:txBody>
      </p:sp>
      <p:sp>
        <p:nvSpPr>
          <p:cNvPr id="29" name="Freeform: Shape 28">
            <a:extLst>
              <a:ext uri="{FF2B5EF4-FFF2-40B4-BE49-F238E27FC236}">
                <a16:creationId xmlns:a16="http://schemas.microsoft.com/office/drawing/2014/main" id="{E46691B2-7AF3-4CAC-A285-36444A9101D9}"/>
              </a:ext>
            </a:extLst>
          </p:cNvPr>
          <p:cNvSpPr/>
          <p:nvPr userDrawn="1"/>
        </p:nvSpPr>
        <p:spPr>
          <a:xfrm>
            <a:off x="12193180" y="4156602"/>
            <a:ext cx="3198"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sz="1350" dirty="0"/>
          </a:p>
        </p:txBody>
      </p:sp>
      <p:sp>
        <p:nvSpPr>
          <p:cNvPr id="26" name="Freeform: Shape 25">
            <a:extLst>
              <a:ext uri="{FF2B5EF4-FFF2-40B4-BE49-F238E27FC236}">
                <a16:creationId xmlns:a16="http://schemas.microsoft.com/office/drawing/2014/main" id="{FE8ACF66-A148-4D4F-A35C-837CDC6B154D}"/>
              </a:ext>
            </a:extLst>
          </p:cNvPr>
          <p:cNvSpPr/>
          <p:nvPr userDrawn="1"/>
        </p:nvSpPr>
        <p:spPr>
          <a:xfrm>
            <a:off x="12193180" y="4682093"/>
            <a:ext cx="3198"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sz="1350" dirty="0"/>
          </a:p>
        </p:txBody>
      </p:sp>
      <p:sp>
        <p:nvSpPr>
          <p:cNvPr id="28" name="Text Placeholder 26">
            <a:extLst>
              <a:ext uri="{FF2B5EF4-FFF2-40B4-BE49-F238E27FC236}">
                <a16:creationId xmlns:a16="http://schemas.microsoft.com/office/drawing/2014/main" id="{5F10B1F7-5633-4C8B-A868-72D9C782CBA6}"/>
              </a:ext>
            </a:extLst>
          </p:cNvPr>
          <p:cNvSpPr>
            <a:spLocks noGrp="1"/>
          </p:cNvSpPr>
          <p:nvPr userDrawn="1">
            <p:ph type="body" sz="quarter" idx="16"/>
          </p:nvPr>
        </p:nvSpPr>
        <p:spPr>
          <a:xfrm>
            <a:off x="811118" y="2374911"/>
            <a:ext cx="4565650" cy="701675"/>
          </a:xfrm>
        </p:spPr>
        <p:txBody>
          <a:bodyPr>
            <a:noAutofit/>
          </a:bodyPr>
          <a:lstStyle>
            <a:lvl1pPr marL="0" indent="0">
              <a:buNone/>
              <a:defRPr sz="1350" b="1" i="0"/>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a:t>Click to edit Master text styles</a:t>
            </a:r>
          </a:p>
        </p:txBody>
      </p:sp>
      <p:sp>
        <p:nvSpPr>
          <p:cNvPr id="31" name="Text Placeholder 29">
            <a:extLst>
              <a:ext uri="{FF2B5EF4-FFF2-40B4-BE49-F238E27FC236}">
                <a16:creationId xmlns:a16="http://schemas.microsoft.com/office/drawing/2014/main" id="{CBA9BCD0-48BA-4D5B-8871-61204EACE422}"/>
              </a:ext>
            </a:extLst>
          </p:cNvPr>
          <p:cNvSpPr>
            <a:spLocks noGrp="1"/>
          </p:cNvSpPr>
          <p:nvPr userDrawn="1">
            <p:ph type="body" sz="quarter" idx="17"/>
          </p:nvPr>
        </p:nvSpPr>
        <p:spPr>
          <a:xfrm>
            <a:off x="811121" y="3165308"/>
            <a:ext cx="4583114" cy="689525"/>
          </a:xfrm>
        </p:spPr>
        <p:txBody>
          <a:bodyPr/>
          <a:lstStyle>
            <a:lvl1pPr marL="0" indent="0">
              <a:buNone/>
              <a:defRPr sz="1050">
                <a:solidFill>
                  <a:schemeClr val="tx1">
                    <a:lumMod val="65000"/>
                    <a:lumOff val="35000"/>
                  </a:schemeClr>
                </a:solidFill>
              </a:defRPr>
            </a:lvl1pPr>
            <a:lvl2pPr marL="342884" indent="0">
              <a:buNone/>
              <a:defRPr sz="1050">
                <a:solidFill>
                  <a:schemeClr val="tx1">
                    <a:lumMod val="50000"/>
                    <a:lumOff val="50000"/>
                  </a:schemeClr>
                </a:solidFill>
              </a:defRPr>
            </a:lvl2pPr>
            <a:lvl3pPr marL="685766" indent="0">
              <a:buNone/>
              <a:defRPr sz="1050">
                <a:solidFill>
                  <a:schemeClr val="tx1">
                    <a:lumMod val="50000"/>
                    <a:lumOff val="50000"/>
                  </a:schemeClr>
                </a:solidFill>
              </a:defRPr>
            </a:lvl3pPr>
            <a:lvl4pPr marL="1028649" indent="0">
              <a:buNone/>
              <a:defRPr sz="1050">
                <a:solidFill>
                  <a:schemeClr val="tx1">
                    <a:lumMod val="50000"/>
                    <a:lumOff val="50000"/>
                  </a:schemeClr>
                </a:solidFill>
              </a:defRPr>
            </a:lvl4pPr>
            <a:lvl5pPr marL="1371532" indent="0">
              <a:buNone/>
              <a:defRPr sz="1050">
                <a:solidFill>
                  <a:schemeClr val="tx1">
                    <a:lumMod val="50000"/>
                    <a:lumOff val="50000"/>
                  </a:schemeClr>
                </a:solidFill>
              </a:defRPr>
            </a:lvl5pPr>
          </a:lstStyle>
          <a:p>
            <a:pPr lvl="0"/>
            <a:r>
              <a:rPr lang="en-US"/>
              <a:t>Click to edit Master text styles</a:t>
            </a:r>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90" y="2045673"/>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350"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2" y="4161035"/>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1350"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75"/>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1350" dirty="0"/>
          </a:p>
        </p:txBody>
      </p:sp>
      <p:pic>
        <p:nvPicPr>
          <p:cNvPr id="19" name="Picture 18">
            <a:extLst>
              <a:ext uri="{FF2B5EF4-FFF2-40B4-BE49-F238E27FC236}">
                <a16:creationId xmlns:a16="http://schemas.microsoft.com/office/drawing/2014/main" id="{4DDBD153-680B-498E-9331-1BAD2FE16C90}"/>
              </a:ext>
            </a:extLst>
          </p:cNvPr>
          <p:cNvPicPr>
            <a:picLocks noChangeAspect="1"/>
          </p:cNvPicPr>
          <p:nvPr userDrawn="1"/>
        </p:nvPicPr>
        <p:blipFill>
          <a:blip r:embed="rId2"/>
          <a:stretch>
            <a:fillRect/>
          </a:stretch>
        </p:blipFill>
        <p:spPr>
          <a:xfrm>
            <a:off x="10195152" y="-120396"/>
            <a:ext cx="1767851" cy="1275600"/>
          </a:xfrm>
          <a:prstGeom prst="rect">
            <a:avLst/>
          </a:prstGeom>
        </p:spPr>
      </p:pic>
      <p:pic>
        <p:nvPicPr>
          <p:cNvPr id="20" name="Picture 19">
            <a:extLst>
              <a:ext uri="{FF2B5EF4-FFF2-40B4-BE49-F238E27FC236}">
                <a16:creationId xmlns:a16="http://schemas.microsoft.com/office/drawing/2014/main" id="{894C0EA4-21DE-4A72-AEB9-1D436228EA27}"/>
              </a:ext>
            </a:extLst>
          </p:cNvPr>
          <p:cNvPicPr>
            <a:picLocks noChangeAspect="1"/>
          </p:cNvPicPr>
          <p:nvPr userDrawn="1"/>
        </p:nvPicPr>
        <p:blipFill>
          <a:blip r:embed="rId3"/>
          <a:stretch>
            <a:fillRect/>
          </a:stretch>
        </p:blipFill>
        <p:spPr>
          <a:xfrm>
            <a:off x="390331" y="-84631"/>
            <a:ext cx="1335833" cy="1335833"/>
          </a:xfrm>
          <a:prstGeom prst="rect">
            <a:avLst/>
          </a:prstGeom>
        </p:spPr>
      </p:pic>
    </p:spTree>
    <p:extLst>
      <p:ext uri="{BB962C8B-B14F-4D97-AF65-F5344CB8AC3E}">
        <p14:creationId xmlns:p14="http://schemas.microsoft.com/office/powerpoint/2010/main" val="228086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F44C9A9-0E74-4918-9B66-273196D2956C}"/>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49" name="Graphic 12">
            <a:extLst>
              <a:ext uri="{FF2B5EF4-FFF2-40B4-BE49-F238E27FC236}">
                <a16:creationId xmlns:a16="http://schemas.microsoft.com/office/drawing/2014/main" id="{4FD74D9D-1BEE-4A13-ABAA-5FBA5C4D1BFA}"/>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31852" y="781061"/>
            <a:ext cx="10515600" cy="676275"/>
          </a:xfrm>
        </p:spPr>
        <p:txBody>
          <a:bodyPr anchor="b">
            <a:normAutofit/>
          </a:bodyPr>
          <a:lstStyle>
            <a:lvl1pPr algn="ctr">
              <a:defRPr sz="3000"/>
            </a:lvl1pPr>
          </a:lstStyle>
          <a:p>
            <a:r>
              <a:rPr lang="en-US" dirty="0"/>
              <a:t>COMPARISON</a:t>
            </a:r>
            <a:endParaRPr lang="ru-RU" dirty="0"/>
          </a:p>
        </p:txBody>
      </p:sp>
      <p:sp>
        <p:nvSpPr>
          <p:cNvPr id="3" name="Text Placeholder 2">
            <a:extLst>
              <a:ext uri="{FF2B5EF4-FFF2-40B4-BE49-F238E27FC236}">
                <a16:creationId xmlns:a16="http://schemas.microsoft.com/office/drawing/2014/main" id="{40DFDBBD-D278-4F5A-BD28-172F5B157E88}"/>
              </a:ext>
            </a:extLst>
          </p:cNvPr>
          <p:cNvSpPr>
            <a:spLocks noGrp="1"/>
          </p:cNvSpPr>
          <p:nvPr>
            <p:ph type="body" idx="1" hasCustomPrompt="1"/>
          </p:nvPr>
        </p:nvSpPr>
        <p:spPr>
          <a:xfrm>
            <a:off x="993285" y="2959604"/>
            <a:ext cx="4183650" cy="365125"/>
          </a:xfrm>
        </p:spPr>
        <p:txBody>
          <a:bodyPr>
            <a:normAutofit/>
          </a:bodyPr>
          <a:lstStyle>
            <a:lvl1pPr marL="0" indent="0">
              <a:buNone/>
              <a:defRPr sz="1875" b="1">
                <a:solidFill>
                  <a:schemeClr val="accent3"/>
                </a:solidFill>
                <a:latin typeface="+mj-lt"/>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SECTION 1 TITLE</a:t>
            </a: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30073" y="1898661"/>
            <a:ext cx="10515599" cy="701675"/>
          </a:xfrm>
        </p:spPr>
        <p:txBody>
          <a:bodyPr>
            <a:noAutofit/>
          </a:bodyPr>
          <a:lstStyle>
            <a:lvl1pPr marL="0" indent="0" algn="ctr">
              <a:buNone/>
              <a:defRPr sz="1350" b="1" i="0"/>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a:t>Click to edit Master text styles</a:t>
            </a:r>
          </a:p>
        </p:txBody>
      </p:sp>
      <p:sp>
        <p:nvSpPr>
          <p:cNvPr id="22" name="Graphic 19">
            <a:extLst>
              <a:ext uri="{FF2B5EF4-FFF2-40B4-BE49-F238E27FC236}">
                <a16:creationId xmlns:a16="http://schemas.microsoft.com/office/drawing/2014/main" id="{258EB2BC-F42B-4177-83EB-F2D2BF76129C}"/>
              </a:ext>
            </a:extLst>
          </p:cNvPr>
          <p:cNvSpPr/>
          <p:nvPr userDrawn="1"/>
        </p:nvSpPr>
        <p:spPr>
          <a:xfrm>
            <a:off x="3019044" y="1583026"/>
            <a:ext cx="6153913"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350" dirty="0"/>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55962" y="2959604"/>
            <a:ext cx="4183650" cy="365125"/>
          </a:xfrm>
        </p:spPr>
        <p:txBody>
          <a:bodyPr>
            <a:normAutofit/>
          </a:bodyPr>
          <a:lstStyle>
            <a:lvl1pPr marL="0" indent="0">
              <a:buNone/>
              <a:defRPr sz="1875" b="1">
                <a:solidFill>
                  <a:schemeClr val="accent3"/>
                </a:solidFill>
                <a:latin typeface="+mj-lt"/>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SECTION 2 TITLE</a:t>
            </a:r>
          </a:p>
        </p:txBody>
      </p:sp>
      <p:sp>
        <p:nvSpPr>
          <p:cNvPr id="28" name="Text Placeholder 26">
            <a:extLst>
              <a:ext uri="{FF2B5EF4-FFF2-40B4-BE49-F238E27FC236}">
                <a16:creationId xmlns:a16="http://schemas.microsoft.com/office/drawing/2014/main" id="{D0525F80-1CD7-406E-A2B0-ACB0CD78A32C}"/>
              </a:ext>
            </a:extLst>
          </p:cNvPr>
          <p:cNvSpPr>
            <a:spLocks noGrp="1"/>
          </p:cNvSpPr>
          <p:nvPr>
            <p:ph type="body" sz="quarter" idx="20"/>
          </p:nvPr>
        </p:nvSpPr>
        <p:spPr>
          <a:xfrm>
            <a:off x="811319" y="3294256"/>
            <a:ext cx="4365626" cy="2333625"/>
          </a:xfrm>
        </p:spPr>
        <p:txBody>
          <a:bodyPr>
            <a:normAutofit/>
          </a:bodyPr>
          <a:lstStyle>
            <a:lvl1pPr marL="134994" indent="-134994">
              <a:spcBef>
                <a:spcPts val="450"/>
              </a:spcBef>
              <a:buClr>
                <a:schemeClr val="accent3"/>
              </a:buClr>
              <a:defRPr sz="105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p:nvPr>
        </p:nvSpPr>
        <p:spPr>
          <a:xfrm>
            <a:off x="5973992" y="3294256"/>
            <a:ext cx="4365626" cy="2333625"/>
          </a:xfrm>
        </p:spPr>
        <p:txBody>
          <a:bodyPr>
            <a:normAutofit/>
          </a:bodyPr>
          <a:lstStyle>
            <a:lvl1pPr marL="134994" indent="-134994">
              <a:spcBef>
                <a:spcPts val="450"/>
              </a:spcBef>
              <a:buClr>
                <a:schemeClr val="accent3"/>
              </a:buClr>
              <a:defRPr sz="105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pic>
        <p:nvPicPr>
          <p:cNvPr id="15" name="Picture 14">
            <a:extLst>
              <a:ext uri="{FF2B5EF4-FFF2-40B4-BE49-F238E27FC236}">
                <a16:creationId xmlns:a16="http://schemas.microsoft.com/office/drawing/2014/main" id="{5362FD92-8360-4BD5-B59F-2E564E128B5B}"/>
              </a:ext>
            </a:extLst>
          </p:cNvPr>
          <p:cNvPicPr>
            <a:picLocks noChangeAspect="1"/>
          </p:cNvPicPr>
          <p:nvPr userDrawn="1"/>
        </p:nvPicPr>
        <p:blipFill>
          <a:blip r:embed="rId2"/>
          <a:stretch>
            <a:fillRect/>
          </a:stretch>
        </p:blipFill>
        <p:spPr>
          <a:xfrm>
            <a:off x="10195152" y="-120396"/>
            <a:ext cx="1767851" cy="1275600"/>
          </a:xfrm>
          <a:prstGeom prst="rect">
            <a:avLst/>
          </a:prstGeom>
        </p:spPr>
      </p:pic>
      <p:pic>
        <p:nvPicPr>
          <p:cNvPr id="18" name="Picture 17">
            <a:extLst>
              <a:ext uri="{FF2B5EF4-FFF2-40B4-BE49-F238E27FC236}">
                <a16:creationId xmlns:a16="http://schemas.microsoft.com/office/drawing/2014/main" id="{A3EC53A0-3C23-4F2A-9CF1-614FC95E3350}"/>
              </a:ext>
            </a:extLst>
          </p:cNvPr>
          <p:cNvPicPr>
            <a:picLocks noChangeAspect="1"/>
          </p:cNvPicPr>
          <p:nvPr userDrawn="1"/>
        </p:nvPicPr>
        <p:blipFill>
          <a:blip r:embed="rId3"/>
          <a:stretch>
            <a:fillRect/>
          </a:stretch>
        </p:blipFill>
        <p:spPr>
          <a:xfrm>
            <a:off x="390331" y="-84631"/>
            <a:ext cx="1335833" cy="1335833"/>
          </a:xfrm>
          <a:prstGeom prst="rect">
            <a:avLst/>
          </a:prstGeom>
        </p:spPr>
      </p:pic>
    </p:spTree>
    <p:extLst>
      <p:ext uri="{BB962C8B-B14F-4D97-AF65-F5344CB8AC3E}">
        <p14:creationId xmlns:p14="http://schemas.microsoft.com/office/powerpoint/2010/main" val="682737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BE8D45D-1E08-4F59-96CC-EA53D7CA6AB0}"/>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49" name="Graphic 12">
            <a:extLst>
              <a:ext uri="{FF2B5EF4-FFF2-40B4-BE49-F238E27FC236}">
                <a16:creationId xmlns:a16="http://schemas.microsoft.com/office/drawing/2014/main" id="{8E968353-82DA-42A2-88B6-AEFCF124AF4E}"/>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5642753" y="1474970"/>
            <a:ext cx="4395259" cy="676275"/>
          </a:xfrm>
        </p:spPr>
        <p:txBody>
          <a:bodyPr anchor="b">
            <a:normAutofit/>
          </a:bodyPr>
          <a:lstStyle>
            <a:lvl1pPr algn="l">
              <a:defRPr sz="3000"/>
            </a:lvl1pPr>
          </a:lstStyle>
          <a:p>
            <a:r>
              <a:rPr lang="en-US" dirty="0"/>
              <a:t>CHART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5649892" y="2592580"/>
            <a:ext cx="5630885" cy="701675"/>
          </a:xfrm>
        </p:spPr>
        <p:txBody>
          <a:bodyPr>
            <a:noAutofit/>
          </a:bodyPr>
          <a:lstStyle>
            <a:lvl1pPr marL="0" indent="0" algn="l">
              <a:buNone/>
              <a:defRPr sz="1350" b="1" i="0"/>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a:t>Click to edit Master text styles</a:t>
            </a:r>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26392" y="3719431"/>
            <a:ext cx="1597889" cy="365125"/>
          </a:xfrm>
        </p:spPr>
        <p:txBody>
          <a:bodyPr anchor="b" anchorCtr="0">
            <a:normAutofit/>
          </a:bodyPr>
          <a:lstStyle>
            <a:lvl1pPr marL="0" indent="0">
              <a:buNone/>
              <a:defRPr sz="1350" b="1">
                <a:solidFill>
                  <a:schemeClr val="accent3"/>
                </a:solidFill>
                <a:latin typeface="+mj-lt"/>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30%</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hasCustomPrompt="1"/>
          </p:nvPr>
        </p:nvSpPr>
        <p:spPr>
          <a:xfrm>
            <a:off x="6126392" y="3990714"/>
            <a:ext cx="1597889" cy="365125"/>
          </a:xfrm>
        </p:spPr>
        <p:txBody>
          <a:bodyPr>
            <a:normAutofit/>
          </a:bodyPr>
          <a:lstStyle>
            <a:lvl1pPr marL="0" indent="0">
              <a:spcBef>
                <a:spcPts val="450"/>
              </a:spcBef>
              <a:buClr>
                <a:schemeClr val="accent3"/>
              </a:buClr>
              <a:buNone/>
              <a:defRPr sz="105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3" name="Text Placeholder 2">
            <a:extLst>
              <a:ext uri="{FF2B5EF4-FFF2-40B4-BE49-F238E27FC236}">
                <a16:creationId xmlns:a16="http://schemas.microsoft.com/office/drawing/2014/main" id="{E9080FED-3BFC-4CCC-8B5A-A2942CA5CF36}"/>
              </a:ext>
            </a:extLst>
          </p:cNvPr>
          <p:cNvSpPr>
            <a:spLocks noGrp="1"/>
          </p:cNvSpPr>
          <p:nvPr>
            <p:ph type="body" idx="22" hasCustomPrompt="1"/>
          </p:nvPr>
        </p:nvSpPr>
        <p:spPr>
          <a:xfrm>
            <a:off x="6126418" y="4451503"/>
            <a:ext cx="1597889" cy="365125"/>
          </a:xfrm>
        </p:spPr>
        <p:txBody>
          <a:bodyPr anchor="b" anchorCtr="0">
            <a:normAutofit/>
          </a:bodyPr>
          <a:lstStyle>
            <a:lvl1pPr marL="0" indent="0">
              <a:buNone/>
              <a:defRPr sz="1350" b="1">
                <a:solidFill>
                  <a:schemeClr val="accent3"/>
                </a:solidFill>
                <a:latin typeface="+mj-lt"/>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10%</a:t>
            </a:r>
          </a:p>
        </p:txBody>
      </p:sp>
      <p:sp>
        <p:nvSpPr>
          <p:cNvPr id="25" name="Text Placeholder 26">
            <a:extLst>
              <a:ext uri="{FF2B5EF4-FFF2-40B4-BE49-F238E27FC236}">
                <a16:creationId xmlns:a16="http://schemas.microsoft.com/office/drawing/2014/main" id="{E7EC8229-D712-4FD1-990B-9212FC211A9B}"/>
              </a:ext>
            </a:extLst>
          </p:cNvPr>
          <p:cNvSpPr>
            <a:spLocks noGrp="1"/>
          </p:cNvSpPr>
          <p:nvPr>
            <p:ph type="body" sz="quarter" idx="23" hasCustomPrompt="1"/>
          </p:nvPr>
        </p:nvSpPr>
        <p:spPr>
          <a:xfrm>
            <a:off x="6126419" y="4722784"/>
            <a:ext cx="1597889" cy="365125"/>
          </a:xfrm>
        </p:spPr>
        <p:txBody>
          <a:bodyPr>
            <a:normAutofit/>
          </a:bodyPr>
          <a:lstStyle>
            <a:lvl1pPr marL="0" indent="0">
              <a:spcBef>
                <a:spcPts val="450"/>
              </a:spcBef>
              <a:buClr>
                <a:schemeClr val="accent3"/>
              </a:buClr>
              <a:buNone/>
              <a:defRPr sz="105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7" name="Text Placeholder 2">
            <a:extLst>
              <a:ext uri="{FF2B5EF4-FFF2-40B4-BE49-F238E27FC236}">
                <a16:creationId xmlns:a16="http://schemas.microsoft.com/office/drawing/2014/main" id="{27341020-DCB7-4CC5-BE55-AAAF421822ED}"/>
              </a:ext>
            </a:extLst>
          </p:cNvPr>
          <p:cNvSpPr>
            <a:spLocks noGrp="1"/>
          </p:cNvSpPr>
          <p:nvPr>
            <p:ph type="body" idx="24" hasCustomPrompt="1"/>
          </p:nvPr>
        </p:nvSpPr>
        <p:spPr>
          <a:xfrm>
            <a:off x="8065907" y="3719431"/>
            <a:ext cx="1597889" cy="365125"/>
          </a:xfrm>
        </p:spPr>
        <p:txBody>
          <a:bodyPr anchor="b" anchorCtr="0">
            <a:normAutofit/>
          </a:bodyPr>
          <a:lstStyle>
            <a:lvl1pPr marL="0" indent="0">
              <a:buNone/>
              <a:defRPr sz="1350" b="1">
                <a:solidFill>
                  <a:schemeClr val="accent3"/>
                </a:solidFill>
                <a:latin typeface="+mj-lt"/>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25%</a:t>
            </a:r>
          </a:p>
        </p:txBody>
      </p:sp>
      <p:sp>
        <p:nvSpPr>
          <p:cNvPr id="29" name="Text Placeholder 26">
            <a:extLst>
              <a:ext uri="{FF2B5EF4-FFF2-40B4-BE49-F238E27FC236}">
                <a16:creationId xmlns:a16="http://schemas.microsoft.com/office/drawing/2014/main" id="{B1896019-AE20-47E2-AA66-ED9D16B2DAF7}"/>
              </a:ext>
            </a:extLst>
          </p:cNvPr>
          <p:cNvSpPr>
            <a:spLocks noGrp="1"/>
          </p:cNvSpPr>
          <p:nvPr>
            <p:ph type="body" sz="quarter" idx="25" hasCustomPrompt="1"/>
          </p:nvPr>
        </p:nvSpPr>
        <p:spPr>
          <a:xfrm>
            <a:off x="8065907" y="3990714"/>
            <a:ext cx="1597889" cy="365125"/>
          </a:xfrm>
        </p:spPr>
        <p:txBody>
          <a:bodyPr>
            <a:normAutofit/>
          </a:bodyPr>
          <a:lstStyle>
            <a:lvl1pPr marL="0" indent="0">
              <a:spcBef>
                <a:spcPts val="450"/>
              </a:spcBef>
              <a:buClr>
                <a:schemeClr val="accent3"/>
              </a:buClr>
              <a:buNone/>
              <a:defRPr sz="105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2" name="Text Placeholder 2">
            <a:extLst>
              <a:ext uri="{FF2B5EF4-FFF2-40B4-BE49-F238E27FC236}">
                <a16:creationId xmlns:a16="http://schemas.microsoft.com/office/drawing/2014/main" id="{212C49D2-92E0-4567-8BD4-9B8FC0536701}"/>
              </a:ext>
            </a:extLst>
          </p:cNvPr>
          <p:cNvSpPr>
            <a:spLocks noGrp="1"/>
          </p:cNvSpPr>
          <p:nvPr>
            <p:ph type="body" idx="26" hasCustomPrompt="1"/>
          </p:nvPr>
        </p:nvSpPr>
        <p:spPr>
          <a:xfrm>
            <a:off x="8065931" y="4451503"/>
            <a:ext cx="1597889" cy="365125"/>
          </a:xfrm>
        </p:spPr>
        <p:txBody>
          <a:bodyPr anchor="b" anchorCtr="0">
            <a:normAutofit/>
          </a:bodyPr>
          <a:lstStyle>
            <a:lvl1pPr marL="0" indent="0">
              <a:buNone/>
              <a:defRPr sz="1350" b="1">
                <a:solidFill>
                  <a:schemeClr val="accent3"/>
                </a:solidFill>
                <a:latin typeface="+mj-lt"/>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10%</a:t>
            </a:r>
          </a:p>
        </p:txBody>
      </p:sp>
      <p:sp>
        <p:nvSpPr>
          <p:cNvPr id="33" name="Text Placeholder 26">
            <a:extLst>
              <a:ext uri="{FF2B5EF4-FFF2-40B4-BE49-F238E27FC236}">
                <a16:creationId xmlns:a16="http://schemas.microsoft.com/office/drawing/2014/main" id="{6B5DA211-72E1-4B00-AA61-980CE5A34565}"/>
              </a:ext>
            </a:extLst>
          </p:cNvPr>
          <p:cNvSpPr>
            <a:spLocks noGrp="1"/>
          </p:cNvSpPr>
          <p:nvPr>
            <p:ph type="body" sz="quarter" idx="27" hasCustomPrompt="1"/>
          </p:nvPr>
        </p:nvSpPr>
        <p:spPr>
          <a:xfrm>
            <a:off x="8065932" y="4722784"/>
            <a:ext cx="1597889" cy="365125"/>
          </a:xfrm>
        </p:spPr>
        <p:txBody>
          <a:bodyPr>
            <a:normAutofit/>
          </a:bodyPr>
          <a:lstStyle>
            <a:lvl1pPr marL="0" indent="0">
              <a:spcBef>
                <a:spcPts val="450"/>
              </a:spcBef>
              <a:buClr>
                <a:schemeClr val="accent3"/>
              </a:buClr>
              <a:buNone/>
              <a:defRPr sz="105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5" name="Text Placeholder 2">
            <a:extLst>
              <a:ext uri="{FF2B5EF4-FFF2-40B4-BE49-F238E27FC236}">
                <a16:creationId xmlns:a16="http://schemas.microsoft.com/office/drawing/2014/main" id="{A7CF7C63-619A-46EE-AF36-FCA26441A064}"/>
              </a:ext>
            </a:extLst>
          </p:cNvPr>
          <p:cNvSpPr>
            <a:spLocks noGrp="1"/>
          </p:cNvSpPr>
          <p:nvPr>
            <p:ph type="body" idx="28" hasCustomPrompt="1"/>
          </p:nvPr>
        </p:nvSpPr>
        <p:spPr>
          <a:xfrm>
            <a:off x="10005420" y="3719431"/>
            <a:ext cx="1597889" cy="365125"/>
          </a:xfrm>
        </p:spPr>
        <p:txBody>
          <a:bodyPr anchor="b" anchorCtr="0">
            <a:normAutofit/>
          </a:bodyPr>
          <a:lstStyle>
            <a:lvl1pPr marL="0" indent="0">
              <a:buNone/>
              <a:defRPr sz="1350" b="1">
                <a:solidFill>
                  <a:schemeClr val="accent3"/>
                </a:solidFill>
                <a:latin typeface="+mj-lt"/>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20%</a:t>
            </a:r>
          </a:p>
        </p:txBody>
      </p:sp>
      <p:sp>
        <p:nvSpPr>
          <p:cNvPr id="36" name="Text Placeholder 26">
            <a:extLst>
              <a:ext uri="{FF2B5EF4-FFF2-40B4-BE49-F238E27FC236}">
                <a16:creationId xmlns:a16="http://schemas.microsoft.com/office/drawing/2014/main" id="{92E0EA61-C10D-4760-B03F-F27BCF1FC24C}"/>
              </a:ext>
            </a:extLst>
          </p:cNvPr>
          <p:cNvSpPr>
            <a:spLocks noGrp="1"/>
          </p:cNvSpPr>
          <p:nvPr>
            <p:ph type="body" sz="quarter" idx="29" hasCustomPrompt="1"/>
          </p:nvPr>
        </p:nvSpPr>
        <p:spPr>
          <a:xfrm>
            <a:off x="10005421" y="3990714"/>
            <a:ext cx="1597889" cy="365125"/>
          </a:xfrm>
        </p:spPr>
        <p:txBody>
          <a:bodyPr>
            <a:normAutofit/>
          </a:bodyPr>
          <a:lstStyle>
            <a:lvl1pPr marL="0" indent="0">
              <a:spcBef>
                <a:spcPts val="450"/>
              </a:spcBef>
              <a:buClr>
                <a:schemeClr val="accent3"/>
              </a:buClr>
              <a:buNone/>
              <a:defRPr sz="105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8" name="Text Placeholder 2">
            <a:extLst>
              <a:ext uri="{FF2B5EF4-FFF2-40B4-BE49-F238E27FC236}">
                <a16:creationId xmlns:a16="http://schemas.microsoft.com/office/drawing/2014/main" id="{1A3A14FA-D9E9-4000-B30C-14CADBFE48F6}"/>
              </a:ext>
            </a:extLst>
          </p:cNvPr>
          <p:cNvSpPr>
            <a:spLocks noGrp="1"/>
          </p:cNvSpPr>
          <p:nvPr>
            <p:ph type="body" idx="30" hasCustomPrompt="1"/>
          </p:nvPr>
        </p:nvSpPr>
        <p:spPr>
          <a:xfrm>
            <a:off x="10005446" y="4451503"/>
            <a:ext cx="1597889" cy="365125"/>
          </a:xfrm>
        </p:spPr>
        <p:txBody>
          <a:bodyPr anchor="b" anchorCtr="0">
            <a:normAutofit/>
          </a:bodyPr>
          <a:lstStyle>
            <a:lvl1pPr marL="0" indent="0">
              <a:buNone/>
              <a:defRPr sz="1350" b="1">
                <a:solidFill>
                  <a:schemeClr val="accent3"/>
                </a:solidFill>
                <a:latin typeface="+mj-lt"/>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5%</a:t>
            </a:r>
          </a:p>
        </p:txBody>
      </p:sp>
      <p:sp>
        <p:nvSpPr>
          <p:cNvPr id="39" name="Text Placeholder 26">
            <a:extLst>
              <a:ext uri="{FF2B5EF4-FFF2-40B4-BE49-F238E27FC236}">
                <a16:creationId xmlns:a16="http://schemas.microsoft.com/office/drawing/2014/main" id="{0FBCB607-92E0-4206-871B-10CAEB3377B3}"/>
              </a:ext>
            </a:extLst>
          </p:cNvPr>
          <p:cNvSpPr>
            <a:spLocks noGrp="1"/>
          </p:cNvSpPr>
          <p:nvPr>
            <p:ph type="body" sz="quarter" idx="31" hasCustomPrompt="1"/>
          </p:nvPr>
        </p:nvSpPr>
        <p:spPr>
          <a:xfrm>
            <a:off x="10005447" y="4722784"/>
            <a:ext cx="1597889" cy="365125"/>
          </a:xfrm>
        </p:spPr>
        <p:txBody>
          <a:bodyPr>
            <a:normAutofit/>
          </a:bodyPr>
          <a:lstStyle>
            <a:lvl1pPr marL="0" indent="0">
              <a:spcBef>
                <a:spcPts val="450"/>
              </a:spcBef>
              <a:buClr>
                <a:schemeClr val="accent3"/>
              </a:buClr>
              <a:buNone/>
              <a:defRPr sz="105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19" name="Chart Placeholder 18">
            <a:extLst>
              <a:ext uri="{FF2B5EF4-FFF2-40B4-BE49-F238E27FC236}">
                <a16:creationId xmlns:a16="http://schemas.microsoft.com/office/drawing/2014/main" id="{08CD548A-F4DA-41C7-BC55-620C696D5A6A}"/>
              </a:ext>
            </a:extLst>
          </p:cNvPr>
          <p:cNvSpPr>
            <a:spLocks noGrp="1"/>
          </p:cNvSpPr>
          <p:nvPr>
            <p:ph type="chart" sz="quarter" idx="32"/>
          </p:nvPr>
        </p:nvSpPr>
        <p:spPr>
          <a:xfrm>
            <a:off x="800633" y="1149846"/>
            <a:ext cx="4395259" cy="4365625"/>
          </a:xfrm>
        </p:spPr>
        <p:txBody>
          <a:bodyPr anchor="ctr" anchorCtr="0">
            <a:normAutofit/>
          </a:bodyPr>
          <a:lstStyle>
            <a:lvl1pPr marL="0" indent="0" algn="ctr">
              <a:buNone/>
              <a:defRPr sz="1200">
                <a:solidFill>
                  <a:schemeClr val="tx1">
                    <a:lumMod val="50000"/>
                    <a:lumOff val="50000"/>
                  </a:schemeClr>
                </a:solidFill>
              </a:defRPr>
            </a:lvl1pPr>
          </a:lstStyle>
          <a:p>
            <a:r>
              <a:rPr lang="en-US"/>
              <a:t>Click icon to add chart</a:t>
            </a:r>
            <a:endParaRPr lang="ru-RU" dirty="0"/>
          </a:p>
        </p:txBody>
      </p:sp>
      <p:sp>
        <p:nvSpPr>
          <p:cNvPr id="3" name="Graphic 50">
            <a:extLst>
              <a:ext uri="{FF2B5EF4-FFF2-40B4-BE49-F238E27FC236}">
                <a16:creationId xmlns:a16="http://schemas.microsoft.com/office/drawing/2014/main" id="{33AA43FA-C2DC-406C-BFE6-A2A804112236}"/>
              </a:ext>
            </a:extLst>
          </p:cNvPr>
          <p:cNvSpPr/>
          <p:nvPr/>
        </p:nvSpPr>
        <p:spPr>
          <a:xfrm>
            <a:off x="5731822" y="2267890"/>
            <a:ext cx="3016875"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sz="1350" dirty="0"/>
          </a:p>
        </p:txBody>
      </p:sp>
      <p:pic>
        <p:nvPicPr>
          <p:cNvPr id="28" name="Picture 27">
            <a:extLst>
              <a:ext uri="{FF2B5EF4-FFF2-40B4-BE49-F238E27FC236}">
                <a16:creationId xmlns:a16="http://schemas.microsoft.com/office/drawing/2014/main" id="{04DC6C13-357F-41EE-BAFD-180AE7AA15AF}"/>
              </a:ext>
            </a:extLst>
          </p:cNvPr>
          <p:cNvPicPr>
            <a:picLocks noChangeAspect="1"/>
          </p:cNvPicPr>
          <p:nvPr userDrawn="1"/>
        </p:nvPicPr>
        <p:blipFill>
          <a:blip r:embed="rId2"/>
          <a:stretch>
            <a:fillRect/>
          </a:stretch>
        </p:blipFill>
        <p:spPr>
          <a:xfrm>
            <a:off x="10195152" y="-120396"/>
            <a:ext cx="1767851" cy="1275600"/>
          </a:xfrm>
          <a:prstGeom prst="rect">
            <a:avLst/>
          </a:prstGeom>
        </p:spPr>
      </p:pic>
      <p:pic>
        <p:nvPicPr>
          <p:cNvPr id="31" name="Picture 30">
            <a:extLst>
              <a:ext uri="{FF2B5EF4-FFF2-40B4-BE49-F238E27FC236}">
                <a16:creationId xmlns:a16="http://schemas.microsoft.com/office/drawing/2014/main" id="{C592D834-C21A-4160-A98C-556220C6E3A8}"/>
              </a:ext>
            </a:extLst>
          </p:cNvPr>
          <p:cNvPicPr>
            <a:picLocks noChangeAspect="1"/>
          </p:cNvPicPr>
          <p:nvPr userDrawn="1"/>
        </p:nvPicPr>
        <p:blipFill>
          <a:blip r:embed="rId3"/>
          <a:stretch>
            <a:fillRect/>
          </a:stretch>
        </p:blipFill>
        <p:spPr>
          <a:xfrm>
            <a:off x="390331" y="-84631"/>
            <a:ext cx="1335833" cy="1335833"/>
          </a:xfrm>
          <a:prstGeom prst="rect">
            <a:avLst/>
          </a:prstGeom>
        </p:spPr>
      </p:pic>
    </p:spTree>
    <p:extLst>
      <p:ext uri="{BB962C8B-B14F-4D97-AF65-F5344CB8AC3E}">
        <p14:creationId xmlns:p14="http://schemas.microsoft.com/office/powerpoint/2010/main" val="304095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F21AF1E2-466C-487E-86AF-CA6FFFCA2720}"/>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53" name="Graphic 12">
            <a:extLst>
              <a:ext uri="{FF2B5EF4-FFF2-40B4-BE49-F238E27FC236}">
                <a16:creationId xmlns:a16="http://schemas.microsoft.com/office/drawing/2014/main" id="{531F1BC1-79BD-45BA-B27E-7A2C62A65EC9}"/>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11748" y="2134686"/>
            <a:ext cx="3403308" cy="676275"/>
          </a:xfrm>
        </p:spPr>
        <p:txBody>
          <a:bodyPr anchor="b">
            <a:normAutofit/>
          </a:bodyPr>
          <a:lstStyle>
            <a:lvl1pPr algn="l">
              <a:defRPr sz="3000"/>
            </a:lvl1pPr>
          </a:lstStyle>
          <a:p>
            <a:r>
              <a:rPr lang="en-US" dirty="0"/>
              <a:t>TABLE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09406" y="3252275"/>
            <a:ext cx="3396171" cy="1846732"/>
          </a:xfrm>
        </p:spPr>
        <p:txBody>
          <a:bodyPr>
            <a:noAutofit/>
          </a:bodyPr>
          <a:lstStyle>
            <a:lvl1pPr marL="0" indent="0" algn="l">
              <a:buNone/>
              <a:defRPr sz="1350" b="1" i="0"/>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a:t>Click to edit Master text styles</a:t>
            </a:r>
          </a:p>
        </p:txBody>
      </p:sp>
      <p:sp>
        <p:nvSpPr>
          <p:cNvPr id="18" name="Table Placeholder 17">
            <a:extLst>
              <a:ext uri="{FF2B5EF4-FFF2-40B4-BE49-F238E27FC236}">
                <a16:creationId xmlns:a16="http://schemas.microsoft.com/office/drawing/2014/main" id="{3AF64257-E00C-4FE5-925B-A78911D1D2B9}"/>
              </a:ext>
            </a:extLst>
          </p:cNvPr>
          <p:cNvSpPr>
            <a:spLocks noGrp="1"/>
          </p:cNvSpPr>
          <p:nvPr>
            <p:ph type="tbl" sz="quarter" idx="17"/>
          </p:nvPr>
        </p:nvSpPr>
        <p:spPr>
          <a:xfrm>
            <a:off x="4724402" y="1493225"/>
            <a:ext cx="6561138" cy="3847135"/>
          </a:xfrm>
        </p:spPr>
        <p:txBody>
          <a:bodyPr anchor="ctr" anchorCtr="0">
            <a:normAutofit/>
          </a:bodyPr>
          <a:lstStyle>
            <a:lvl1pPr marL="0" indent="0" algn="ctr">
              <a:buNone/>
              <a:defRPr sz="1200">
                <a:solidFill>
                  <a:schemeClr val="tx1">
                    <a:lumMod val="50000"/>
                    <a:lumOff val="50000"/>
                  </a:schemeClr>
                </a:solidFill>
              </a:defRPr>
            </a:lvl1pPr>
          </a:lstStyle>
          <a:p>
            <a:r>
              <a:rPr lang="en-US"/>
              <a:t>Click icon to add table</a:t>
            </a:r>
            <a:endParaRPr lang="ru-RU" dirty="0"/>
          </a:p>
        </p:txBody>
      </p:sp>
      <p:sp>
        <p:nvSpPr>
          <p:cNvPr id="3" name="Graphic 54">
            <a:extLst>
              <a:ext uri="{FF2B5EF4-FFF2-40B4-BE49-F238E27FC236}">
                <a16:creationId xmlns:a16="http://schemas.microsoft.com/office/drawing/2014/main" id="{A1820133-6B1B-4297-8A79-2E89B2C7199B}"/>
              </a:ext>
            </a:extLst>
          </p:cNvPr>
          <p:cNvSpPr/>
          <p:nvPr/>
        </p:nvSpPr>
        <p:spPr>
          <a:xfrm>
            <a:off x="895663" y="2912172"/>
            <a:ext cx="27819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endParaRPr lang="ru-RU" sz="1350" dirty="0"/>
          </a:p>
        </p:txBody>
      </p:sp>
      <p:pic>
        <p:nvPicPr>
          <p:cNvPr id="12" name="Picture 11">
            <a:extLst>
              <a:ext uri="{FF2B5EF4-FFF2-40B4-BE49-F238E27FC236}">
                <a16:creationId xmlns:a16="http://schemas.microsoft.com/office/drawing/2014/main" id="{64CFC21D-115B-4BE1-82E6-A879E6F5A790}"/>
              </a:ext>
            </a:extLst>
          </p:cNvPr>
          <p:cNvPicPr>
            <a:picLocks noChangeAspect="1"/>
          </p:cNvPicPr>
          <p:nvPr userDrawn="1"/>
        </p:nvPicPr>
        <p:blipFill>
          <a:blip r:embed="rId2"/>
          <a:stretch>
            <a:fillRect/>
          </a:stretch>
        </p:blipFill>
        <p:spPr>
          <a:xfrm>
            <a:off x="10195152" y="-120396"/>
            <a:ext cx="1767851" cy="1275600"/>
          </a:xfrm>
          <a:prstGeom prst="rect">
            <a:avLst/>
          </a:prstGeom>
        </p:spPr>
      </p:pic>
      <p:pic>
        <p:nvPicPr>
          <p:cNvPr id="7" name="Picture 6">
            <a:extLst>
              <a:ext uri="{FF2B5EF4-FFF2-40B4-BE49-F238E27FC236}">
                <a16:creationId xmlns:a16="http://schemas.microsoft.com/office/drawing/2014/main" id="{F4497F03-FBA1-4DCC-B2DD-A2FE997FDE37}"/>
              </a:ext>
            </a:extLst>
          </p:cNvPr>
          <p:cNvPicPr>
            <a:picLocks noChangeAspect="1"/>
          </p:cNvPicPr>
          <p:nvPr userDrawn="1"/>
        </p:nvPicPr>
        <p:blipFill>
          <a:blip r:embed="rId3"/>
          <a:stretch>
            <a:fillRect/>
          </a:stretch>
        </p:blipFill>
        <p:spPr>
          <a:xfrm>
            <a:off x="390331" y="-84631"/>
            <a:ext cx="1335833" cy="1335833"/>
          </a:xfrm>
          <a:prstGeom prst="rect">
            <a:avLst/>
          </a:prstGeom>
        </p:spPr>
      </p:pic>
    </p:spTree>
    <p:extLst>
      <p:ext uri="{BB962C8B-B14F-4D97-AF65-F5344CB8AC3E}">
        <p14:creationId xmlns:p14="http://schemas.microsoft.com/office/powerpoint/2010/main" val="1336220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33623A-58C5-538B-DB3E-20983062EA5D}"/>
              </a:ext>
            </a:extLst>
          </p:cNvPr>
          <p:cNvPicPr>
            <a:picLocks noChangeAspect="1"/>
          </p:cNvPicPr>
          <p:nvPr userDrawn="1"/>
        </p:nvPicPr>
        <p:blipFill>
          <a:blip r:embed="rId2"/>
          <a:stretch>
            <a:fillRect/>
          </a:stretch>
        </p:blipFill>
        <p:spPr>
          <a:xfrm>
            <a:off x="7" y="0"/>
            <a:ext cx="12195046" cy="5424256"/>
          </a:xfrm>
          <a:prstGeom prst="rect">
            <a:avLst/>
          </a:prstGeom>
        </p:spPr>
      </p:pic>
      <p:sp>
        <p:nvSpPr>
          <p:cNvPr id="24" name="Oval 23">
            <a:extLst>
              <a:ext uri="{FF2B5EF4-FFF2-40B4-BE49-F238E27FC236}">
                <a16:creationId xmlns:a16="http://schemas.microsoft.com/office/drawing/2014/main" id="{7F8CA5B8-0BAD-4554-87FE-E0910E6CD5C5}"/>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25" name="Graphic 12">
            <a:extLst>
              <a:ext uri="{FF2B5EF4-FFF2-40B4-BE49-F238E27FC236}">
                <a16:creationId xmlns:a16="http://schemas.microsoft.com/office/drawing/2014/main" id="{12CBB0CF-5FCC-4507-BD7B-C02386D2A23C}"/>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21" name="Text Placeholder 26">
            <a:extLst>
              <a:ext uri="{FF2B5EF4-FFF2-40B4-BE49-F238E27FC236}">
                <a16:creationId xmlns:a16="http://schemas.microsoft.com/office/drawing/2014/main" id="{78B29DA7-7E72-4576-8F68-91B70D11C8FD}"/>
              </a:ext>
            </a:extLst>
          </p:cNvPr>
          <p:cNvSpPr>
            <a:spLocks noGrp="1"/>
          </p:cNvSpPr>
          <p:nvPr>
            <p:ph type="body" sz="quarter" idx="16"/>
          </p:nvPr>
        </p:nvSpPr>
        <p:spPr>
          <a:xfrm>
            <a:off x="2412990" y="5718810"/>
            <a:ext cx="7366027" cy="486384"/>
          </a:xfrm>
        </p:spPr>
        <p:txBody>
          <a:bodyPr>
            <a:noAutofit/>
          </a:bodyPr>
          <a:lstStyle>
            <a:lvl1pPr marL="0" indent="0" algn="ctr">
              <a:buNone/>
              <a:defRPr sz="1350" b="1" i="0"/>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a:t>Click to edit Master text styles</a:t>
            </a:r>
          </a:p>
        </p:txBody>
      </p:sp>
      <p:pic>
        <p:nvPicPr>
          <p:cNvPr id="2" name="Picture 1">
            <a:extLst>
              <a:ext uri="{FF2B5EF4-FFF2-40B4-BE49-F238E27FC236}">
                <a16:creationId xmlns:a16="http://schemas.microsoft.com/office/drawing/2014/main" id="{F46F95B6-E7F4-9E4A-78A9-8992E7B64589}"/>
              </a:ext>
            </a:extLst>
          </p:cNvPr>
          <p:cNvPicPr>
            <a:picLocks noChangeAspect="1"/>
          </p:cNvPicPr>
          <p:nvPr userDrawn="1"/>
        </p:nvPicPr>
        <p:blipFill>
          <a:blip r:embed="rId3"/>
          <a:stretch>
            <a:fillRect/>
          </a:stretch>
        </p:blipFill>
        <p:spPr>
          <a:xfrm>
            <a:off x="4178660" y="6394142"/>
            <a:ext cx="3834694" cy="211233"/>
          </a:xfrm>
          <a:prstGeom prst="rect">
            <a:avLst/>
          </a:prstGeom>
        </p:spPr>
      </p:pic>
      <p:pic>
        <p:nvPicPr>
          <p:cNvPr id="10" name="Picture 9">
            <a:extLst>
              <a:ext uri="{FF2B5EF4-FFF2-40B4-BE49-F238E27FC236}">
                <a16:creationId xmlns:a16="http://schemas.microsoft.com/office/drawing/2014/main" id="{B964AC35-DDDD-4069-9C3B-E7B060C5B0E9}"/>
              </a:ext>
            </a:extLst>
          </p:cNvPr>
          <p:cNvPicPr>
            <a:picLocks noChangeAspect="1"/>
          </p:cNvPicPr>
          <p:nvPr userDrawn="1"/>
        </p:nvPicPr>
        <p:blipFill>
          <a:blip r:embed="rId4"/>
          <a:stretch>
            <a:fillRect/>
          </a:stretch>
        </p:blipFill>
        <p:spPr>
          <a:xfrm>
            <a:off x="10195152" y="-120396"/>
            <a:ext cx="1767851" cy="1275600"/>
          </a:xfrm>
          <a:prstGeom prst="rect">
            <a:avLst/>
          </a:prstGeom>
        </p:spPr>
      </p:pic>
      <p:pic>
        <p:nvPicPr>
          <p:cNvPr id="12" name="Picture 11">
            <a:extLst>
              <a:ext uri="{FF2B5EF4-FFF2-40B4-BE49-F238E27FC236}">
                <a16:creationId xmlns:a16="http://schemas.microsoft.com/office/drawing/2014/main" id="{DC293EBC-08E6-47D7-A0B1-DEA50B309016}"/>
              </a:ext>
            </a:extLst>
          </p:cNvPr>
          <p:cNvPicPr>
            <a:picLocks noChangeAspect="1"/>
          </p:cNvPicPr>
          <p:nvPr userDrawn="1"/>
        </p:nvPicPr>
        <p:blipFill>
          <a:blip r:embed="rId5"/>
          <a:stretch>
            <a:fillRect/>
          </a:stretch>
        </p:blipFill>
        <p:spPr>
          <a:xfrm>
            <a:off x="390331" y="-84631"/>
            <a:ext cx="1335833" cy="1335833"/>
          </a:xfrm>
          <a:prstGeom prst="rect">
            <a:avLst/>
          </a:prstGeom>
        </p:spPr>
      </p:pic>
      <p:pic>
        <p:nvPicPr>
          <p:cNvPr id="5" name="Picture 4">
            <a:extLst>
              <a:ext uri="{FF2B5EF4-FFF2-40B4-BE49-F238E27FC236}">
                <a16:creationId xmlns:a16="http://schemas.microsoft.com/office/drawing/2014/main" id="{8F6A4A1F-8BD6-4E23-91AD-E6D99A72F3FB}"/>
              </a:ext>
            </a:extLst>
          </p:cNvPr>
          <p:cNvPicPr>
            <a:picLocks noChangeAspect="1"/>
          </p:cNvPicPr>
          <p:nvPr userDrawn="1"/>
        </p:nvPicPr>
        <p:blipFill>
          <a:blip r:embed="rId6"/>
          <a:stretch>
            <a:fillRect/>
          </a:stretch>
        </p:blipFill>
        <p:spPr>
          <a:xfrm>
            <a:off x="1660849" y="289623"/>
            <a:ext cx="2174033" cy="587323"/>
          </a:xfrm>
          <a:prstGeom prst="rect">
            <a:avLst/>
          </a:prstGeom>
        </p:spPr>
      </p:pic>
    </p:spTree>
    <p:extLst>
      <p:ext uri="{BB962C8B-B14F-4D97-AF65-F5344CB8AC3E}">
        <p14:creationId xmlns:p14="http://schemas.microsoft.com/office/powerpoint/2010/main" val="3310698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Content">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DD823940-1850-4484-BDCE-3D9B898D6787}"/>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26" name="Graphic 12">
            <a:extLst>
              <a:ext uri="{FF2B5EF4-FFF2-40B4-BE49-F238E27FC236}">
                <a16:creationId xmlns:a16="http://schemas.microsoft.com/office/drawing/2014/main" id="{6FFA8582-48C8-4154-ACF0-5F6412FAAE0C}"/>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8" name="Media Placeholder 7">
            <a:extLst>
              <a:ext uri="{FF2B5EF4-FFF2-40B4-BE49-F238E27FC236}">
                <a16:creationId xmlns:a16="http://schemas.microsoft.com/office/drawing/2014/main" id="{FBCC61A6-FEB7-4CD2-9686-FB5F1EB66A10}"/>
              </a:ext>
            </a:extLst>
          </p:cNvPr>
          <p:cNvSpPr>
            <a:spLocks noGrp="1"/>
          </p:cNvSpPr>
          <p:nvPr>
            <p:ph type="media" sz="quarter" idx="17"/>
          </p:nvPr>
        </p:nvSpPr>
        <p:spPr>
          <a:xfrm>
            <a:off x="911231" y="908050"/>
            <a:ext cx="10369551" cy="4660900"/>
          </a:xfrm>
        </p:spPr>
        <p:txBody>
          <a:bodyPr anchor="ctr" anchorCtr="0">
            <a:normAutofit/>
          </a:bodyPr>
          <a:lstStyle>
            <a:lvl1pPr marL="0" indent="0" algn="ctr">
              <a:buNone/>
              <a:defRPr sz="1200">
                <a:solidFill>
                  <a:schemeClr val="tx1">
                    <a:lumMod val="50000"/>
                    <a:lumOff val="50000"/>
                  </a:schemeClr>
                </a:solidFill>
              </a:defRPr>
            </a:lvl1pPr>
          </a:lstStyle>
          <a:p>
            <a:r>
              <a:rPr lang="en-US"/>
              <a:t>Click icon to add media</a:t>
            </a:r>
            <a:endParaRPr lang="ru-RU"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1" name="Freeform: Shape 10">
            <a:extLst>
              <a:ext uri="{FF2B5EF4-FFF2-40B4-BE49-F238E27FC236}">
                <a16:creationId xmlns:a16="http://schemas.microsoft.com/office/drawing/2014/main" id="{B8EAB5B0-43C3-4F9F-98FF-253CBE6C9668}"/>
              </a:ext>
            </a:extLst>
          </p:cNvPr>
          <p:cNvSpPr/>
          <p:nvPr/>
        </p:nvSpPr>
        <p:spPr>
          <a:xfrm>
            <a:off x="8807435"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endParaRPr lang="ru-RU" sz="1350" dirty="0"/>
          </a:p>
        </p:txBody>
      </p:sp>
      <p:sp>
        <p:nvSpPr>
          <p:cNvPr id="15" name="Freeform: Shape 14">
            <a:extLst>
              <a:ext uri="{FF2B5EF4-FFF2-40B4-BE49-F238E27FC236}">
                <a16:creationId xmlns:a16="http://schemas.microsoft.com/office/drawing/2014/main" id="{06A97B71-3A84-4844-BDB5-E3F77302BBC0}"/>
              </a:ext>
            </a:extLst>
          </p:cNvPr>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endParaRPr lang="ru-RU" sz="1350" dirty="0"/>
          </a:p>
        </p:txBody>
      </p:sp>
      <p:sp>
        <p:nvSpPr>
          <p:cNvPr id="16" name="Freeform: Shape 15">
            <a:extLst>
              <a:ext uri="{FF2B5EF4-FFF2-40B4-BE49-F238E27FC236}">
                <a16:creationId xmlns:a16="http://schemas.microsoft.com/office/drawing/2014/main" id="{030939C4-65C9-4508-8EFE-F715B9946844}"/>
              </a:ext>
            </a:extLst>
          </p:cNvPr>
          <p:cNvSpPr/>
          <p:nvPr/>
        </p:nvSpPr>
        <p:spPr>
          <a:xfrm>
            <a:off x="9762780" y="410418"/>
            <a:ext cx="2439978"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endParaRPr lang="ru-RU" sz="1350" dirty="0"/>
          </a:p>
        </p:txBody>
      </p:sp>
      <p:sp>
        <p:nvSpPr>
          <p:cNvPr id="18" name="Freeform: Shape 17">
            <a:extLst>
              <a:ext uri="{FF2B5EF4-FFF2-40B4-BE49-F238E27FC236}">
                <a16:creationId xmlns:a16="http://schemas.microsoft.com/office/drawing/2014/main" id="{3F8008CE-2F0A-4568-9C4A-C347A4880513}"/>
              </a:ext>
            </a:extLst>
          </p:cNvPr>
          <p:cNvSpPr/>
          <p:nvPr userDrawn="1"/>
        </p:nvSpPr>
        <p:spPr>
          <a:xfrm>
            <a:off x="7327563"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endParaRPr lang="ru-RU" sz="1350" dirty="0"/>
          </a:p>
        </p:txBody>
      </p:sp>
      <p:sp>
        <p:nvSpPr>
          <p:cNvPr id="19" name="Title 2">
            <a:extLst>
              <a:ext uri="{FF2B5EF4-FFF2-40B4-BE49-F238E27FC236}">
                <a16:creationId xmlns:a16="http://schemas.microsoft.com/office/drawing/2014/main" id="{3A926948-B9C1-4E84-AF0F-40965A132C47}"/>
              </a:ext>
            </a:extLst>
          </p:cNvPr>
          <p:cNvSpPr>
            <a:spLocks noGrp="1"/>
          </p:cNvSpPr>
          <p:nvPr>
            <p:ph type="title"/>
          </p:nvPr>
        </p:nvSpPr>
        <p:spPr>
          <a:xfrm>
            <a:off x="2412990" y="5707156"/>
            <a:ext cx="7366027" cy="853993"/>
          </a:xfrm>
        </p:spPr>
        <p:txBody>
          <a:bodyPr anchor="t" anchorCtr="0">
            <a:normAutofit/>
          </a:bodyPr>
          <a:lstStyle>
            <a:lvl1pPr marL="0" indent="0" algn="ctr">
              <a:buFont typeface="Arial" panose="020B0604020202020204" pitchFamily="34" charset="0"/>
              <a:buNone/>
              <a:defRPr sz="1350">
                <a:solidFill>
                  <a:schemeClr val="accent1"/>
                </a:solidFill>
                <a:latin typeface="+mn-lt"/>
              </a:defRPr>
            </a:lvl1pPr>
          </a:lstStyle>
          <a:p>
            <a:r>
              <a:rPr lang="en-US"/>
              <a:t>Click to edit Master title style</a:t>
            </a:r>
            <a:endParaRPr lang="ru-RU"/>
          </a:p>
        </p:txBody>
      </p:sp>
      <p:grpSp>
        <p:nvGrpSpPr>
          <p:cNvPr id="10" name="Group 9">
            <a:extLst>
              <a:ext uri="{FF2B5EF4-FFF2-40B4-BE49-F238E27FC236}">
                <a16:creationId xmlns:a16="http://schemas.microsoft.com/office/drawing/2014/main" id="{223A17C7-5A8B-4D9D-AC8A-2486018F3FB8}"/>
              </a:ext>
            </a:extLst>
          </p:cNvPr>
          <p:cNvGrpSpPr/>
          <p:nvPr userDrawn="1"/>
        </p:nvGrpSpPr>
        <p:grpSpPr>
          <a:xfrm>
            <a:off x="-18799" y="2319272"/>
            <a:ext cx="2884236" cy="2824836"/>
            <a:chOff x="-18799" y="2319272"/>
            <a:chExt cx="2884236" cy="2824836"/>
          </a:xfrm>
        </p:grpSpPr>
        <p:sp>
          <p:nvSpPr>
            <p:cNvPr id="3" name="Freeform: Shape 2">
              <a:extLst>
                <a:ext uri="{FF2B5EF4-FFF2-40B4-BE49-F238E27FC236}">
                  <a16:creationId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endParaRPr lang="ru-RU" sz="1350"/>
            </a:p>
          </p:txBody>
        </p:sp>
        <p:sp>
          <p:nvSpPr>
            <p:cNvPr id="4" name="Freeform: Shape 3">
              <a:extLst>
                <a:ext uri="{FF2B5EF4-FFF2-40B4-BE49-F238E27FC236}">
                  <a16:creationId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endParaRPr lang="ru-RU" sz="1350"/>
            </a:p>
          </p:txBody>
        </p:sp>
        <p:sp>
          <p:nvSpPr>
            <p:cNvPr id="5" name="Freeform: Shape 4">
              <a:extLst>
                <a:ext uri="{FF2B5EF4-FFF2-40B4-BE49-F238E27FC236}">
                  <a16:creationId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endParaRPr lang="ru-RU" sz="1350"/>
            </a:p>
          </p:txBody>
        </p:sp>
        <p:sp>
          <p:nvSpPr>
            <p:cNvPr id="9" name="Freeform: Shape 8">
              <a:extLst>
                <a:ext uri="{FF2B5EF4-FFF2-40B4-BE49-F238E27FC236}">
                  <a16:creationId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endParaRPr lang="ru-RU" sz="1350"/>
            </a:p>
          </p:txBody>
        </p:sp>
      </p:grpSp>
      <p:pic>
        <p:nvPicPr>
          <p:cNvPr id="21" name="Picture 20">
            <a:extLst>
              <a:ext uri="{FF2B5EF4-FFF2-40B4-BE49-F238E27FC236}">
                <a16:creationId xmlns:a16="http://schemas.microsoft.com/office/drawing/2014/main" id="{61431807-617D-40FE-97B5-55C9D5A026D2}"/>
              </a:ext>
            </a:extLst>
          </p:cNvPr>
          <p:cNvPicPr>
            <a:picLocks noChangeAspect="1"/>
          </p:cNvPicPr>
          <p:nvPr userDrawn="1"/>
        </p:nvPicPr>
        <p:blipFill>
          <a:blip r:embed="rId2"/>
          <a:stretch>
            <a:fillRect/>
          </a:stretch>
        </p:blipFill>
        <p:spPr>
          <a:xfrm>
            <a:off x="390331" y="-84631"/>
            <a:ext cx="1335833" cy="1335833"/>
          </a:xfrm>
          <a:prstGeom prst="rect">
            <a:avLst/>
          </a:prstGeom>
        </p:spPr>
      </p:pic>
      <p:pic>
        <p:nvPicPr>
          <p:cNvPr id="22" name="Picture 21">
            <a:extLst>
              <a:ext uri="{FF2B5EF4-FFF2-40B4-BE49-F238E27FC236}">
                <a16:creationId xmlns:a16="http://schemas.microsoft.com/office/drawing/2014/main" id="{05A46997-3E27-4745-ADF5-F297AD6771AF}"/>
              </a:ext>
            </a:extLst>
          </p:cNvPr>
          <p:cNvPicPr>
            <a:picLocks noChangeAspect="1"/>
          </p:cNvPicPr>
          <p:nvPr userDrawn="1"/>
        </p:nvPicPr>
        <p:blipFill>
          <a:blip r:embed="rId3"/>
          <a:stretch>
            <a:fillRect/>
          </a:stretch>
        </p:blipFill>
        <p:spPr>
          <a:xfrm>
            <a:off x="10195152" y="-120396"/>
            <a:ext cx="1767851" cy="1275600"/>
          </a:xfrm>
          <a:prstGeom prst="rect">
            <a:avLst/>
          </a:prstGeom>
        </p:spPr>
      </p:pic>
    </p:spTree>
    <p:extLst>
      <p:ext uri="{BB962C8B-B14F-4D97-AF65-F5344CB8AC3E}">
        <p14:creationId xmlns:p14="http://schemas.microsoft.com/office/powerpoint/2010/main" val="24732444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dirty="0"/>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4724400" y="5816829"/>
            <a:ext cx="2743200"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ru-RU" dirty="0"/>
          </a:p>
        </p:txBody>
      </p:sp>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10804357" y="5816830"/>
            <a:ext cx="549442" cy="365125"/>
          </a:xfrm>
          <a:prstGeom prst="rect">
            <a:avLst/>
          </a:prstGeom>
        </p:spPr>
        <p:txBody>
          <a:bodyPr vert="horz" lIns="91440" tIns="45720" rIns="91440" bIns="45720" rtlCol="0" anchor="ctr"/>
          <a:lstStyle>
            <a:lvl1pPr algn="ctr">
              <a:defRPr sz="750">
                <a:solidFill>
                  <a:schemeClr val="bg1"/>
                </a:solidFill>
              </a:defRPr>
            </a:lvl1p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 id="2147483660" r:id="rId4"/>
    <p:sldLayoutId id="2147483651" r:id="rId5"/>
    <p:sldLayoutId id="2147483661" r:id="rId6"/>
    <p:sldLayoutId id="2147483662" r:id="rId7"/>
    <p:sldLayoutId id="2147483652" r:id="rId8"/>
    <p:sldLayoutId id="2147483663" r:id="rId9"/>
    <p:sldLayoutId id="2147483665" r:id="rId10"/>
    <p:sldLayoutId id="2147483667" r:id="rId11"/>
    <p:sldLayoutId id="2147483668" r:id="rId12"/>
    <p:sldLayoutId id="2147483669" r:id="rId13"/>
    <p:sldLayoutId id="2147483670" r:id="rId14"/>
    <p:sldLayoutId id="2147483671" r:id="rId15"/>
    <p:sldLayoutId id="2147483673" r:id="rId16"/>
    <p:sldLayoutId id="2147483674" r:id="rId17"/>
    <p:sldLayoutId id="2147483664" r:id="rId18"/>
    <p:sldLayoutId id="2147483672"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 id="2147483690" r:id="rId34"/>
    <p:sldLayoutId id="2147483691" r:id="rId35"/>
    <p:sldLayoutId id="2147483692" r:id="rId36"/>
    <p:sldLayoutId id="2147483693" r:id="rId37"/>
    <p:sldLayoutId id="2147483694" r:id="rId38"/>
  </p:sldLayoutIdLst>
  <p:hf sldNum="0" hdr="0" dt="0"/>
  <p:txStyles>
    <p:titleStyle>
      <a:lvl1pPr algn="l" defTabSz="685766" rtl="0" eaLnBrk="1" latinLnBrk="0" hangingPunct="1">
        <a:lnSpc>
          <a:spcPct val="90000"/>
        </a:lnSpc>
        <a:spcBef>
          <a:spcPct val="0"/>
        </a:spcBef>
        <a:buNone/>
        <a:defRPr sz="3000" b="1" kern="1200">
          <a:gradFill>
            <a:gsLst>
              <a:gs pos="0">
                <a:schemeClr val="accent1"/>
              </a:gs>
              <a:gs pos="100000">
                <a:schemeClr val="accent3"/>
              </a:gs>
            </a:gsLst>
            <a:lin ang="0" scaled="1"/>
          </a:gra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accent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accent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accent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accent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accent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5" userDrawn="1">
          <p15:clr>
            <a:srgbClr val="F26B43"/>
          </p15:clr>
        </p15:guide>
        <p15:guide id="3" pos="7106" userDrawn="1">
          <p15:clr>
            <a:srgbClr val="F26B43"/>
          </p15:clr>
        </p15:guide>
        <p15:guide id="4" orient="horz" pos="3748" userDrawn="1">
          <p15:clr>
            <a:srgbClr val="F26B43"/>
          </p15:clr>
        </p15:guide>
        <p15:guide id="5" pos="4406" userDrawn="1">
          <p15:clr>
            <a:srgbClr val="F26B43"/>
          </p15:clr>
        </p15:guide>
        <p15:guide id="6" pos="3274" userDrawn="1">
          <p15:clr>
            <a:srgbClr val="F26B43"/>
          </p15:clr>
        </p15:guide>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oleObject" Target="../embeddings/oleObject1.bin"/><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openxmlformats.org/officeDocument/2006/relationships/hyperlink" Target="https://www.linkedin.com/company/spindo/mycompany/" TargetMode="External"/><Relationship Id="rId3" Type="http://schemas.openxmlformats.org/officeDocument/2006/relationships/image" Target="../media/image44.png"/><Relationship Id="rId7" Type="http://schemas.openxmlformats.org/officeDocument/2006/relationships/hyperlink" Target="https://www.instagram.com/spindosteelpipe/?hl=en" TargetMode="External"/><Relationship Id="rId2" Type="http://schemas.openxmlformats.org/officeDocument/2006/relationships/image" Target="../media/image43.png"/><Relationship Id="rId1" Type="http://schemas.openxmlformats.org/officeDocument/2006/relationships/slideLayout" Target="../slideLayouts/slideLayout11.xml"/><Relationship Id="rId6" Type="http://schemas.openxmlformats.org/officeDocument/2006/relationships/hyperlink" Target="https://www.facebook.com/spindosteelpipe" TargetMode="External"/><Relationship Id="rId5" Type="http://schemas.openxmlformats.org/officeDocument/2006/relationships/image" Target="../media/image46.png"/><Relationship Id="rId10" Type="http://schemas.openxmlformats.org/officeDocument/2006/relationships/hyperlink" Target="mailto:johanes.edward@spindo.co.id" TargetMode="External"/><Relationship Id="rId4" Type="http://schemas.openxmlformats.org/officeDocument/2006/relationships/image" Target="../media/image45.png"/><Relationship Id="rId9" Type="http://schemas.openxmlformats.org/officeDocument/2006/relationships/hyperlink" Target="https://www.youtube.com/c/spindosteelpip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4C9CC-E38A-467A-8F1C-459375F5EDFF}"/>
              </a:ext>
            </a:extLst>
          </p:cNvPr>
          <p:cNvSpPr>
            <a:spLocks noGrp="1"/>
          </p:cNvSpPr>
          <p:nvPr>
            <p:ph type="title"/>
          </p:nvPr>
        </p:nvSpPr>
        <p:spPr>
          <a:xfrm>
            <a:off x="1143000" y="1486442"/>
            <a:ext cx="9906000" cy="963315"/>
          </a:xfrm>
          <a:solidFill>
            <a:schemeClr val="bg1"/>
          </a:solidFill>
        </p:spPr>
        <p:txBody>
          <a:bodyPr/>
          <a:lstStyle/>
          <a:p>
            <a:r>
              <a:rPr lang="en-US" dirty="0">
                <a:solidFill>
                  <a:schemeClr val="tx2"/>
                </a:solidFill>
              </a:rPr>
              <a:t>PT Steel Pipe Industry of Indonesia </a:t>
            </a:r>
            <a:r>
              <a:rPr lang="en-US" dirty="0" err="1">
                <a:solidFill>
                  <a:schemeClr val="tx2"/>
                </a:solidFill>
              </a:rPr>
              <a:t>Tbk</a:t>
            </a:r>
            <a:endParaRPr lang="en-US" dirty="0">
              <a:solidFill>
                <a:schemeClr val="tx2"/>
              </a:solidFill>
            </a:endParaRPr>
          </a:p>
        </p:txBody>
      </p:sp>
      <p:sp>
        <p:nvSpPr>
          <p:cNvPr id="6" name="Text Placeholder 5">
            <a:extLst>
              <a:ext uri="{FF2B5EF4-FFF2-40B4-BE49-F238E27FC236}">
                <a16:creationId xmlns:a16="http://schemas.microsoft.com/office/drawing/2014/main" id="{CDD6760C-D868-43F4-99FB-1B78C91F8FE1}"/>
              </a:ext>
            </a:extLst>
          </p:cNvPr>
          <p:cNvSpPr>
            <a:spLocks noGrp="1"/>
          </p:cNvSpPr>
          <p:nvPr>
            <p:ph type="body" sz="quarter" idx="13"/>
          </p:nvPr>
        </p:nvSpPr>
        <p:spPr>
          <a:xfrm>
            <a:off x="1143000" y="3347735"/>
            <a:ext cx="9906000" cy="949829"/>
          </a:xfrm>
          <a:solidFill>
            <a:schemeClr val="bg1">
              <a:alpha val="60000"/>
            </a:schemeClr>
          </a:solidFill>
        </p:spPr>
        <p:txBody>
          <a:bodyPr>
            <a:normAutofit/>
          </a:bodyPr>
          <a:lstStyle/>
          <a:p>
            <a:r>
              <a:rPr lang="en-US" dirty="0">
                <a:solidFill>
                  <a:schemeClr val="tx1">
                    <a:lumMod val="75000"/>
                    <a:lumOff val="25000"/>
                  </a:schemeClr>
                </a:solidFill>
              </a:rPr>
              <a:t>Company Presentation </a:t>
            </a:r>
          </a:p>
          <a:p>
            <a:r>
              <a:rPr lang="en-US" dirty="0">
                <a:solidFill>
                  <a:schemeClr val="tx1">
                    <a:lumMod val="75000"/>
                    <a:lumOff val="25000"/>
                  </a:schemeClr>
                </a:solidFill>
              </a:rPr>
              <a:t>for 2025 Results</a:t>
            </a:r>
          </a:p>
        </p:txBody>
      </p:sp>
    </p:spTree>
    <p:extLst>
      <p:ext uri="{BB962C8B-B14F-4D97-AF65-F5344CB8AC3E}">
        <p14:creationId xmlns:p14="http://schemas.microsoft.com/office/powerpoint/2010/main" val="1650012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hart 12">
            <a:extLst>
              <a:ext uri="{FF2B5EF4-FFF2-40B4-BE49-F238E27FC236}">
                <a16:creationId xmlns:a16="http://schemas.microsoft.com/office/drawing/2014/main" id="{1BC2D282-CE81-4D0E-B870-FF640BE5664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07" y="4333461"/>
            <a:ext cx="4591050" cy="240657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3D20B972-658E-417C-9AA9-B62D42E5AAB7}" type="slidenum">
              <a:rPr lang="en-US">
                <a:solidFill>
                  <a:prstClr val="black">
                    <a:tint val="75000"/>
                  </a:prstClr>
                </a:solidFill>
                <a:latin typeface="Calibri"/>
              </a:rPr>
              <a:pPr/>
              <a:t>10</a:t>
            </a:fld>
            <a:endParaRPr lang="en-US">
              <a:solidFill>
                <a:prstClr val="black">
                  <a:tint val="75000"/>
                </a:prstClr>
              </a:solidFill>
              <a:latin typeface="Calibri"/>
            </a:endParaRPr>
          </a:p>
        </p:txBody>
      </p:sp>
      <p:sp>
        <p:nvSpPr>
          <p:cNvPr id="4" name="Title 3"/>
          <p:cNvSpPr>
            <a:spLocks noGrp="1"/>
          </p:cNvSpPr>
          <p:nvPr>
            <p:ph type="title"/>
          </p:nvPr>
        </p:nvSpPr>
        <p:spPr>
          <a:xfrm>
            <a:off x="2389409" y="120201"/>
            <a:ext cx="7353546" cy="945498"/>
          </a:xfrm>
        </p:spPr>
        <p:txBody>
          <a:bodyPr/>
          <a:lstStyle/>
          <a:p>
            <a:r>
              <a:rPr lang="en-US" dirty="0"/>
              <a:t>Flexible Purchasing</a:t>
            </a:r>
          </a:p>
        </p:txBody>
      </p:sp>
      <p:sp>
        <p:nvSpPr>
          <p:cNvPr id="9" name="Slide Number Placeholder 3">
            <a:extLst>
              <a:ext uri="{FF2B5EF4-FFF2-40B4-BE49-F238E27FC236}">
                <a16:creationId xmlns:a16="http://schemas.microsoft.com/office/drawing/2014/main" id="{BA140A24-1AAF-4745-A318-F85E0C60151E}"/>
              </a:ext>
            </a:extLst>
          </p:cNvPr>
          <p:cNvSpPr txBox="1">
            <a:spLocks/>
          </p:cNvSpPr>
          <p:nvPr/>
        </p:nvSpPr>
        <p:spPr>
          <a:xfrm>
            <a:off x="9949289" y="5816829"/>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400" b="1">
                <a:latin typeface="Calibri"/>
              </a:rPr>
              <a:pPr/>
              <a:t>10</a:t>
            </a:fld>
            <a:endParaRPr lang="en-US" sz="1400" b="1" dirty="0">
              <a:latin typeface="Calibri"/>
            </a:endParaRPr>
          </a:p>
        </p:txBody>
      </p:sp>
      <p:sp>
        <p:nvSpPr>
          <p:cNvPr id="10" name="TextBox 9">
            <a:extLst>
              <a:ext uri="{FF2B5EF4-FFF2-40B4-BE49-F238E27FC236}">
                <a16:creationId xmlns:a16="http://schemas.microsoft.com/office/drawing/2014/main" id="{96C75674-9F9B-46C8-87C8-4503FAB87594}"/>
              </a:ext>
            </a:extLst>
          </p:cNvPr>
          <p:cNvSpPr txBox="1"/>
          <p:nvPr/>
        </p:nvSpPr>
        <p:spPr>
          <a:xfrm>
            <a:off x="7081837" y="1350996"/>
            <a:ext cx="4271962" cy="523220"/>
          </a:xfrm>
          <a:prstGeom prst="rect">
            <a:avLst/>
          </a:prstGeom>
          <a:noFill/>
        </p:spPr>
        <p:txBody>
          <a:bodyPr wrap="square">
            <a:spAutoFit/>
          </a:bodyPr>
          <a:lstStyle/>
          <a:p>
            <a:pPr algn="ctr" rtl="0">
              <a:defRPr sz="1400" b="1" i="0" u="none" strike="noStrike" kern="1200" spc="0" baseline="0">
                <a:solidFill>
                  <a:srgbClr val="068EDC"/>
                </a:solidFill>
                <a:latin typeface="+mn-lt"/>
                <a:ea typeface="+mn-ea"/>
                <a:cs typeface="+mn-cs"/>
              </a:defRPr>
            </a:pPr>
            <a:r>
              <a:rPr lang="en-US" sz="1400" b="1" dirty="0">
                <a:solidFill>
                  <a:srgbClr val="068EDC"/>
                </a:solidFill>
              </a:rPr>
              <a:t>Top Suppliers</a:t>
            </a:r>
          </a:p>
          <a:p>
            <a:pPr algn="ctr" rtl="0">
              <a:defRPr sz="1400" b="1" i="0" u="none" strike="noStrike" kern="1200" spc="0" baseline="0">
                <a:solidFill>
                  <a:srgbClr val="068EDC"/>
                </a:solidFill>
                <a:latin typeface="+mn-lt"/>
                <a:ea typeface="+mn-ea"/>
                <a:cs typeface="+mn-cs"/>
              </a:defRPr>
            </a:pPr>
            <a:r>
              <a:rPr lang="en-US" sz="1400" b="1" dirty="0">
                <a:solidFill>
                  <a:srgbClr val="068EDC"/>
                </a:solidFill>
              </a:rPr>
              <a:t>2024 (inside) and 2025 (outside) </a:t>
            </a:r>
          </a:p>
        </p:txBody>
      </p:sp>
      <p:sp>
        <p:nvSpPr>
          <p:cNvPr id="6" name="TextBox 5"/>
          <p:cNvSpPr txBox="1"/>
          <p:nvPr/>
        </p:nvSpPr>
        <p:spPr>
          <a:xfrm>
            <a:off x="142896" y="1248001"/>
            <a:ext cx="6088938" cy="3170099"/>
          </a:xfrm>
          <a:prstGeom prst="rect">
            <a:avLst/>
          </a:prstGeom>
          <a:noFill/>
        </p:spPr>
        <p:txBody>
          <a:bodyPr wrap="square" rtlCol="0">
            <a:spAutoFit/>
          </a:bodyPr>
          <a:lstStyle/>
          <a:p>
            <a:r>
              <a:rPr lang="en-US" sz="1600" b="1" dirty="0">
                <a:solidFill>
                  <a:schemeClr val="accent1"/>
                </a:solidFill>
              </a:rPr>
              <a:t>Enhanced Supply Resilience and Procurement Diversification</a:t>
            </a:r>
          </a:p>
          <a:p>
            <a:endParaRPr lang="en-US" sz="1400" dirty="0"/>
          </a:p>
          <a:p>
            <a:r>
              <a:rPr lang="en-US" sz="1400" dirty="0"/>
              <a:t>FY2025 reflects a material improvement in procurement resilience. Domestic sourcing increased to 43%, reducing exposure to FX volatility and import-related logistics risk. The shift toward local supply also enhances working capital efficiency and shortens supply lead times.</a:t>
            </a:r>
          </a:p>
          <a:p>
            <a:r>
              <a:rPr lang="en-US" sz="1400" dirty="0"/>
              <a:t>Supplier concentration has declined meaningfully, with the largest supplier’s share reduced from approximately 60% to 45%. This diversification strengthens negotiating leverage and mitigates counterparty risk.</a:t>
            </a:r>
          </a:p>
          <a:p>
            <a:r>
              <a:rPr lang="en-US" sz="1400" dirty="0"/>
              <a:t>Overall, the Company has materially enhanced upstream stability, positioning procurement strategy to better withstand global supply volatility and trade disruptions..</a:t>
            </a:r>
          </a:p>
        </p:txBody>
      </p:sp>
      <p:sp>
        <p:nvSpPr>
          <p:cNvPr id="11" name="TextBox 11">
            <a:extLst>
              <a:ext uri="{FF2B5EF4-FFF2-40B4-BE49-F238E27FC236}">
                <a16:creationId xmlns:a16="http://schemas.microsoft.com/office/drawing/2014/main" id="{F8027A51-BD34-4716-BF0C-E909520EC285}"/>
              </a:ext>
            </a:extLst>
          </p:cNvPr>
          <p:cNvSpPr txBox="1">
            <a:spLocks noChangeArrowheads="1"/>
          </p:cNvSpPr>
          <p:nvPr/>
        </p:nvSpPr>
        <p:spPr bwMode="auto">
          <a:xfrm>
            <a:off x="942396" y="4476180"/>
            <a:ext cx="3657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b="1" dirty="0">
                <a:solidFill>
                  <a:srgbClr val="068EDC"/>
                </a:solidFill>
              </a:rPr>
              <a:t>Purchase of Materials</a:t>
            </a:r>
          </a:p>
        </p:txBody>
      </p:sp>
      <p:graphicFrame>
        <p:nvGraphicFramePr>
          <p:cNvPr id="15" name="Chart 17">
            <a:extLst>
              <a:ext uri="{FF2B5EF4-FFF2-40B4-BE49-F238E27FC236}">
                <a16:creationId xmlns:a16="http://schemas.microsoft.com/office/drawing/2014/main" id="{731F8A91-7BEB-4653-96D8-5D7C0EC7F577}"/>
              </a:ext>
            </a:extLst>
          </p:cNvPr>
          <p:cNvGraphicFramePr>
            <a:graphicFrameLocks/>
          </p:cNvGraphicFramePr>
          <p:nvPr>
            <p:extLst>
              <p:ext uri="{D42A27DB-BD31-4B8C-83A1-F6EECF244321}">
                <p14:modId xmlns:p14="http://schemas.microsoft.com/office/powerpoint/2010/main" val="1953010028"/>
              </p:ext>
            </p:extLst>
          </p:nvPr>
        </p:nvGraphicFramePr>
        <p:xfrm>
          <a:off x="5616813" y="1612606"/>
          <a:ext cx="6934200" cy="4894262"/>
        </p:xfrm>
        <a:graphic>
          <a:graphicData uri="http://schemas.openxmlformats.org/presentationml/2006/ole">
            <mc:AlternateContent xmlns:mc="http://schemas.openxmlformats.org/markup-compatibility/2006">
              <mc:Choice xmlns:v="urn:schemas-microsoft-com:vml" Requires="v">
                <p:oleObj spid="_x0000_s1041" name="Chart" r:id="rId5" imgW="6937849" imgH="4895512" progId="Excel.Chart.8">
                  <p:embed/>
                </p:oleObj>
              </mc:Choice>
              <mc:Fallback>
                <p:oleObj name="Chart" r:id="rId5" imgW="6937849" imgH="4895512" progId="Excel.Chart.8">
                  <p:embed/>
                  <p:pic>
                    <p:nvPicPr>
                      <p:cNvPr id="76809" name="Chart 17">
                        <a:extLst>
                          <a:ext uri="{FF2B5EF4-FFF2-40B4-BE49-F238E27FC236}">
                            <a16:creationId xmlns:a16="http://schemas.microsoft.com/office/drawing/2014/main" id="{05707B31-3C5D-4F3C-A321-4B21084F157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6813" y="1612606"/>
                        <a:ext cx="6934200" cy="4894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02700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EF595-9986-4ABA-A8B2-EA2791A98B9F}"/>
              </a:ext>
            </a:extLst>
          </p:cNvPr>
          <p:cNvSpPr>
            <a:spLocks noGrp="1"/>
          </p:cNvSpPr>
          <p:nvPr>
            <p:ph type="title"/>
          </p:nvPr>
        </p:nvSpPr>
        <p:spPr>
          <a:xfrm>
            <a:off x="2560975" y="2175863"/>
            <a:ext cx="5674281" cy="1138017"/>
          </a:xfrm>
        </p:spPr>
        <p:txBody>
          <a:bodyPr/>
          <a:lstStyle/>
          <a:p>
            <a:r>
              <a:rPr lang="en-US" sz="4950" dirty="0"/>
              <a:t>Going Forward</a:t>
            </a:r>
          </a:p>
        </p:txBody>
      </p:sp>
      <p:sp>
        <p:nvSpPr>
          <p:cNvPr id="16" name="TextBox 15">
            <a:extLst>
              <a:ext uri="{FF2B5EF4-FFF2-40B4-BE49-F238E27FC236}">
                <a16:creationId xmlns:a16="http://schemas.microsoft.com/office/drawing/2014/main" id="{8FBEAF96-B1C7-40DF-920F-3F5EDBF9C171}"/>
              </a:ext>
            </a:extLst>
          </p:cNvPr>
          <p:cNvSpPr txBox="1"/>
          <p:nvPr/>
        </p:nvSpPr>
        <p:spPr>
          <a:xfrm>
            <a:off x="1823220" y="1975051"/>
            <a:ext cx="1317812" cy="1338828"/>
          </a:xfrm>
          <a:prstGeom prst="rect">
            <a:avLst/>
          </a:prstGeom>
          <a:noFill/>
        </p:spPr>
        <p:txBody>
          <a:bodyPr wrap="square" rtlCol="0">
            <a:spAutoFit/>
          </a:bodyPr>
          <a:lstStyle/>
          <a:p>
            <a:r>
              <a:rPr lang="en-US" sz="8100" dirty="0">
                <a:solidFill>
                  <a:srgbClr val="2C8CDA"/>
                </a:solidFill>
                <a:latin typeface="+mj-lt"/>
              </a:rPr>
              <a:t>2</a:t>
            </a:r>
          </a:p>
        </p:txBody>
      </p:sp>
    </p:spTree>
    <p:extLst>
      <p:ext uri="{BB962C8B-B14F-4D97-AF65-F5344CB8AC3E}">
        <p14:creationId xmlns:p14="http://schemas.microsoft.com/office/powerpoint/2010/main" val="193916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4416" y="284480"/>
            <a:ext cx="7353546" cy="945498"/>
          </a:xfrm>
        </p:spPr>
        <p:txBody>
          <a:bodyPr/>
          <a:lstStyle/>
          <a:p>
            <a:r>
              <a:rPr lang="en-US" dirty="0"/>
              <a:t>2025 – 2030 Strategy</a:t>
            </a:r>
          </a:p>
        </p:txBody>
      </p:sp>
      <p:sp>
        <p:nvSpPr>
          <p:cNvPr id="4" name="TextBox 3"/>
          <p:cNvSpPr txBox="1"/>
          <p:nvPr/>
        </p:nvSpPr>
        <p:spPr>
          <a:xfrm>
            <a:off x="1186238" y="1250216"/>
            <a:ext cx="81168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108EDC"/>
                </a:solidFill>
                <a:effectLst/>
                <a:uLnTx/>
                <a:uFillTx/>
                <a:latin typeface="Calibri"/>
                <a:ea typeface="+mn-ea"/>
                <a:cs typeface="+mn-cs"/>
              </a:rPr>
              <a:t>Spindo is targeting to reach 1 T Net profit by 2027</a:t>
            </a:r>
          </a:p>
        </p:txBody>
      </p:sp>
      <p:cxnSp>
        <p:nvCxnSpPr>
          <p:cNvPr id="58" name="Straight Connector 57">
            <a:extLst>
              <a:ext uri="{FF2B5EF4-FFF2-40B4-BE49-F238E27FC236}">
                <a16:creationId xmlns:a16="http://schemas.microsoft.com/office/drawing/2014/main" id="{7748AC3C-369D-4E3A-8F00-022029997739}"/>
              </a:ext>
            </a:extLst>
          </p:cNvPr>
          <p:cNvCxnSpPr/>
          <p:nvPr/>
        </p:nvCxnSpPr>
        <p:spPr>
          <a:xfrm>
            <a:off x="4297688" y="1820478"/>
            <a:ext cx="0" cy="4568211"/>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9A95263-E225-4788-9D1C-B4254FF5376F}"/>
              </a:ext>
            </a:extLst>
          </p:cNvPr>
          <p:cNvCxnSpPr/>
          <p:nvPr/>
        </p:nvCxnSpPr>
        <p:spPr>
          <a:xfrm>
            <a:off x="5305800" y="1829329"/>
            <a:ext cx="0" cy="457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8DF8ED3-27FA-4BBD-A8AF-A7DCF5383643}"/>
              </a:ext>
            </a:extLst>
          </p:cNvPr>
          <p:cNvCxnSpPr/>
          <p:nvPr/>
        </p:nvCxnSpPr>
        <p:spPr>
          <a:xfrm>
            <a:off x="6313912" y="1816288"/>
            <a:ext cx="0" cy="457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AD0E7ED-BC0D-4321-A828-E98296D212B2}"/>
              </a:ext>
            </a:extLst>
          </p:cNvPr>
          <p:cNvCxnSpPr/>
          <p:nvPr/>
        </p:nvCxnSpPr>
        <p:spPr>
          <a:xfrm>
            <a:off x="7333697" y="1833365"/>
            <a:ext cx="0" cy="4572401"/>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C3224607-F892-44C7-87A3-D8D6B9688044}"/>
              </a:ext>
            </a:extLst>
          </p:cNvPr>
          <p:cNvSpPr txBox="1"/>
          <p:nvPr/>
        </p:nvSpPr>
        <p:spPr>
          <a:xfrm>
            <a:off x="824014" y="2523623"/>
            <a:ext cx="1586858" cy="523220"/>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NEW MAJOR PRODUCT LINE</a:t>
            </a:r>
          </a:p>
        </p:txBody>
      </p:sp>
      <p:sp>
        <p:nvSpPr>
          <p:cNvPr id="63" name="TextBox 62">
            <a:extLst>
              <a:ext uri="{FF2B5EF4-FFF2-40B4-BE49-F238E27FC236}">
                <a16:creationId xmlns:a16="http://schemas.microsoft.com/office/drawing/2014/main" id="{D764CEAE-EF36-45E7-8F52-114C428FDD0B}"/>
              </a:ext>
            </a:extLst>
          </p:cNvPr>
          <p:cNvSpPr txBox="1"/>
          <p:nvPr/>
        </p:nvSpPr>
        <p:spPr>
          <a:xfrm>
            <a:off x="2321475" y="1639786"/>
            <a:ext cx="1989767" cy="369332"/>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a:ea typeface="+mn-ea"/>
                <a:cs typeface="+mn-cs"/>
              </a:rPr>
              <a:t>2025</a:t>
            </a:r>
          </a:p>
        </p:txBody>
      </p:sp>
      <p:sp>
        <p:nvSpPr>
          <p:cNvPr id="64" name="Rectangle 63">
            <a:extLst>
              <a:ext uri="{FF2B5EF4-FFF2-40B4-BE49-F238E27FC236}">
                <a16:creationId xmlns:a16="http://schemas.microsoft.com/office/drawing/2014/main" id="{EBCBAA8E-D1DA-4389-91D2-6B332FE87CD4}"/>
              </a:ext>
            </a:extLst>
          </p:cNvPr>
          <p:cNvSpPr/>
          <p:nvPr/>
        </p:nvSpPr>
        <p:spPr>
          <a:xfrm>
            <a:off x="4452931" y="1639786"/>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2026</a:t>
            </a:r>
          </a:p>
        </p:txBody>
      </p:sp>
      <p:sp>
        <p:nvSpPr>
          <p:cNvPr id="65" name="Rectangle 64">
            <a:extLst>
              <a:ext uri="{FF2B5EF4-FFF2-40B4-BE49-F238E27FC236}">
                <a16:creationId xmlns:a16="http://schemas.microsoft.com/office/drawing/2014/main" id="{780A595E-FF44-4E39-BD92-9B2D22731122}"/>
              </a:ext>
            </a:extLst>
          </p:cNvPr>
          <p:cNvSpPr/>
          <p:nvPr/>
        </p:nvSpPr>
        <p:spPr>
          <a:xfrm>
            <a:off x="5465385" y="164869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2027</a:t>
            </a:r>
          </a:p>
        </p:txBody>
      </p:sp>
      <p:sp>
        <p:nvSpPr>
          <p:cNvPr id="66" name="Rectangle 65">
            <a:extLst>
              <a:ext uri="{FF2B5EF4-FFF2-40B4-BE49-F238E27FC236}">
                <a16:creationId xmlns:a16="http://schemas.microsoft.com/office/drawing/2014/main" id="{2125D2A3-BD0A-45BC-9B73-8FCE16A1353B}"/>
              </a:ext>
            </a:extLst>
          </p:cNvPr>
          <p:cNvSpPr/>
          <p:nvPr/>
        </p:nvSpPr>
        <p:spPr>
          <a:xfrm>
            <a:off x="6450464" y="1644662"/>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2028</a:t>
            </a:r>
          </a:p>
        </p:txBody>
      </p:sp>
      <p:sp>
        <p:nvSpPr>
          <p:cNvPr id="67" name="Right Arrow 41">
            <a:extLst>
              <a:ext uri="{FF2B5EF4-FFF2-40B4-BE49-F238E27FC236}">
                <a16:creationId xmlns:a16="http://schemas.microsoft.com/office/drawing/2014/main" id="{53620390-FC5B-47CB-9629-4C34E30B5193}"/>
              </a:ext>
            </a:extLst>
          </p:cNvPr>
          <p:cNvSpPr/>
          <p:nvPr/>
        </p:nvSpPr>
        <p:spPr>
          <a:xfrm>
            <a:off x="2373423" y="2004090"/>
            <a:ext cx="6929622" cy="2746692"/>
          </a:xfrm>
          <a:prstGeom prst="rightArrow">
            <a:avLst>
              <a:gd name="adj1" fmla="val 68242"/>
              <a:gd name="adj2" fmla="val 50000"/>
            </a:avLst>
          </a:prstGeom>
          <a:solidFill>
            <a:srgbClr val="E3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8" name="Right Arrow 19">
            <a:extLst>
              <a:ext uri="{FF2B5EF4-FFF2-40B4-BE49-F238E27FC236}">
                <a16:creationId xmlns:a16="http://schemas.microsoft.com/office/drawing/2014/main" id="{7863811E-288B-4E8D-B074-8BB7618588FC}"/>
              </a:ext>
            </a:extLst>
          </p:cNvPr>
          <p:cNvSpPr/>
          <p:nvPr/>
        </p:nvSpPr>
        <p:spPr>
          <a:xfrm>
            <a:off x="2361791" y="2922911"/>
            <a:ext cx="2932338" cy="842091"/>
          </a:xfrm>
          <a:prstGeom prst="rightArrow">
            <a:avLst/>
          </a:prstGeom>
          <a:solidFill>
            <a:srgbClr val="66B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Big Diameter Carbon Steel Pipe (Plant 7)</a:t>
            </a:r>
          </a:p>
        </p:txBody>
      </p:sp>
      <p:sp>
        <p:nvSpPr>
          <p:cNvPr id="69" name="TextBox 68">
            <a:extLst>
              <a:ext uri="{FF2B5EF4-FFF2-40B4-BE49-F238E27FC236}">
                <a16:creationId xmlns:a16="http://schemas.microsoft.com/office/drawing/2014/main" id="{C17996DC-B65F-4C57-9FA4-0073D4783473}"/>
              </a:ext>
            </a:extLst>
          </p:cNvPr>
          <p:cNvSpPr txBox="1"/>
          <p:nvPr/>
        </p:nvSpPr>
        <p:spPr>
          <a:xfrm>
            <a:off x="933178" y="3587633"/>
            <a:ext cx="1586858" cy="523220"/>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SALES &amp; MARKETING</a:t>
            </a:r>
          </a:p>
        </p:txBody>
      </p:sp>
      <p:sp>
        <p:nvSpPr>
          <p:cNvPr id="70" name="Right Arrow 23">
            <a:extLst>
              <a:ext uri="{FF2B5EF4-FFF2-40B4-BE49-F238E27FC236}">
                <a16:creationId xmlns:a16="http://schemas.microsoft.com/office/drawing/2014/main" id="{27FC5F1E-9FE7-425E-9234-D3E1FD69C242}"/>
              </a:ext>
            </a:extLst>
          </p:cNvPr>
          <p:cNvSpPr/>
          <p:nvPr/>
        </p:nvSpPr>
        <p:spPr>
          <a:xfrm>
            <a:off x="4311625" y="3929888"/>
            <a:ext cx="5016437" cy="769805"/>
          </a:xfrm>
          <a:prstGeom prst="rightArrow">
            <a:avLst/>
          </a:prstGeom>
          <a:solidFill>
            <a:srgbClr val="D21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Establish Rep Office in Ind. Major Cities</a:t>
            </a:r>
          </a:p>
        </p:txBody>
      </p:sp>
      <p:sp>
        <p:nvSpPr>
          <p:cNvPr id="71" name="Right Arrow 27">
            <a:extLst>
              <a:ext uri="{FF2B5EF4-FFF2-40B4-BE49-F238E27FC236}">
                <a16:creationId xmlns:a16="http://schemas.microsoft.com/office/drawing/2014/main" id="{2CAD7AB1-01AF-434E-8A56-2252847E286A}"/>
              </a:ext>
            </a:extLst>
          </p:cNvPr>
          <p:cNvSpPr/>
          <p:nvPr/>
        </p:nvSpPr>
        <p:spPr>
          <a:xfrm>
            <a:off x="4303326" y="3417173"/>
            <a:ext cx="3055389" cy="769805"/>
          </a:xfrm>
          <a:prstGeom prst="rightArrow">
            <a:avLst/>
          </a:prstGeom>
          <a:solidFill>
            <a:srgbClr val="D21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Depo +2</a:t>
            </a:r>
          </a:p>
        </p:txBody>
      </p:sp>
      <p:sp>
        <p:nvSpPr>
          <p:cNvPr id="72" name="TextBox 71">
            <a:extLst>
              <a:ext uri="{FF2B5EF4-FFF2-40B4-BE49-F238E27FC236}">
                <a16:creationId xmlns:a16="http://schemas.microsoft.com/office/drawing/2014/main" id="{C769653C-0B17-450F-8C67-7018DC93CEFD}"/>
              </a:ext>
            </a:extLst>
          </p:cNvPr>
          <p:cNvSpPr txBox="1"/>
          <p:nvPr/>
        </p:nvSpPr>
        <p:spPr>
          <a:xfrm>
            <a:off x="778045" y="4658251"/>
            <a:ext cx="1586858" cy="523220"/>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HUMAN RESOURCES</a:t>
            </a:r>
          </a:p>
        </p:txBody>
      </p:sp>
      <p:sp>
        <p:nvSpPr>
          <p:cNvPr id="73" name="Right Arrow 31">
            <a:extLst>
              <a:ext uri="{FF2B5EF4-FFF2-40B4-BE49-F238E27FC236}">
                <a16:creationId xmlns:a16="http://schemas.microsoft.com/office/drawing/2014/main" id="{736F8283-2480-4ED7-B4EA-D3A956FB6216}"/>
              </a:ext>
            </a:extLst>
          </p:cNvPr>
          <p:cNvSpPr/>
          <p:nvPr/>
        </p:nvSpPr>
        <p:spPr>
          <a:xfrm>
            <a:off x="2321475" y="4540640"/>
            <a:ext cx="2900907" cy="769805"/>
          </a:xfrm>
          <a:prstGeom prst="rightArrow">
            <a:avLst/>
          </a:prstGeom>
          <a:solidFill>
            <a:srgbClr val="27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Major Improvement in HR Aspect</a:t>
            </a:r>
          </a:p>
        </p:txBody>
      </p:sp>
      <p:sp>
        <p:nvSpPr>
          <p:cNvPr id="74" name="TextBox 73">
            <a:extLst>
              <a:ext uri="{FF2B5EF4-FFF2-40B4-BE49-F238E27FC236}">
                <a16:creationId xmlns:a16="http://schemas.microsoft.com/office/drawing/2014/main" id="{F9DADEF2-8674-4162-A805-F813FD5AB062}"/>
              </a:ext>
            </a:extLst>
          </p:cNvPr>
          <p:cNvSpPr txBox="1"/>
          <p:nvPr/>
        </p:nvSpPr>
        <p:spPr>
          <a:xfrm>
            <a:off x="824014" y="5736771"/>
            <a:ext cx="1586858" cy="523220"/>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OPERATIONAL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Right Arrow 35">
            <a:extLst>
              <a:ext uri="{FF2B5EF4-FFF2-40B4-BE49-F238E27FC236}">
                <a16:creationId xmlns:a16="http://schemas.microsoft.com/office/drawing/2014/main" id="{6BD887BE-A8B7-49EE-90AA-1D30B4D6ED49}"/>
              </a:ext>
            </a:extLst>
          </p:cNvPr>
          <p:cNvSpPr/>
          <p:nvPr/>
        </p:nvSpPr>
        <p:spPr>
          <a:xfrm>
            <a:off x="6292370" y="5125584"/>
            <a:ext cx="2108127" cy="882563"/>
          </a:xfrm>
          <a:prstGeom prst="rightArrow">
            <a:avLst/>
          </a:prstGeom>
          <a:solidFill>
            <a:srgbClr val="689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Relocation of Unit 1,2,3,4 to Plant 7</a:t>
            </a:r>
          </a:p>
        </p:txBody>
      </p:sp>
      <p:grpSp>
        <p:nvGrpSpPr>
          <p:cNvPr id="76" name="Group 75">
            <a:extLst>
              <a:ext uri="{FF2B5EF4-FFF2-40B4-BE49-F238E27FC236}">
                <a16:creationId xmlns:a16="http://schemas.microsoft.com/office/drawing/2014/main" id="{75540D11-B2A1-4566-80FD-8932023C6956}"/>
              </a:ext>
            </a:extLst>
          </p:cNvPr>
          <p:cNvGrpSpPr/>
          <p:nvPr/>
        </p:nvGrpSpPr>
        <p:grpSpPr>
          <a:xfrm>
            <a:off x="2370895" y="5839128"/>
            <a:ext cx="6957167" cy="890795"/>
            <a:chOff x="2071670" y="1900226"/>
            <a:chExt cx="1800200" cy="769805"/>
          </a:xfrm>
          <a:solidFill>
            <a:srgbClr val="6896C8"/>
          </a:solidFill>
        </p:grpSpPr>
        <p:sp>
          <p:nvSpPr>
            <p:cNvPr id="77" name="Right Arrow 39">
              <a:extLst>
                <a:ext uri="{FF2B5EF4-FFF2-40B4-BE49-F238E27FC236}">
                  <a16:creationId xmlns:a16="http://schemas.microsoft.com/office/drawing/2014/main" id="{EC39C882-95EC-4FCF-A58F-38ED34B48EB9}"/>
                </a:ext>
              </a:extLst>
            </p:cNvPr>
            <p:cNvSpPr/>
            <p:nvPr/>
          </p:nvSpPr>
          <p:spPr>
            <a:xfrm>
              <a:off x="2071670" y="1900226"/>
              <a:ext cx="1800200" cy="769805"/>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78" name="TextBox 77">
              <a:extLst>
                <a:ext uri="{FF2B5EF4-FFF2-40B4-BE49-F238E27FC236}">
                  <a16:creationId xmlns:a16="http://schemas.microsoft.com/office/drawing/2014/main" id="{8200E8CD-EA59-4D4E-8552-AA757D3FA034}"/>
                </a:ext>
              </a:extLst>
            </p:cNvPr>
            <p:cNvSpPr txBox="1"/>
            <p:nvPr/>
          </p:nvSpPr>
          <p:spPr>
            <a:xfrm>
              <a:off x="2071670" y="2116614"/>
              <a:ext cx="1676566" cy="265974"/>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Transformation to 4.0 Industry</a:t>
              </a:r>
            </a:p>
          </p:txBody>
        </p:sp>
      </p:grpSp>
      <p:sp>
        <p:nvSpPr>
          <p:cNvPr id="79" name="TextBox 78">
            <a:extLst>
              <a:ext uri="{FF2B5EF4-FFF2-40B4-BE49-F238E27FC236}">
                <a16:creationId xmlns:a16="http://schemas.microsoft.com/office/drawing/2014/main" id="{AAB52F76-53CA-48BB-80FB-6EC739EBA1EB}"/>
              </a:ext>
            </a:extLst>
          </p:cNvPr>
          <p:cNvSpPr txBox="1"/>
          <p:nvPr/>
        </p:nvSpPr>
        <p:spPr>
          <a:xfrm>
            <a:off x="9354993" y="2320512"/>
            <a:ext cx="19775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New Export Opportunity, column pipe,</a:t>
            </a:r>
            <a:r>
              <a:rPr kumimoji="0" lang="en-US" sz="1200" b="0" i="0" u="none" strike="noStrike" kern="1200" cap="none" spc="0" normalizeH="0" noProof="0" dirty="0">
                <a:ln>
                  <a:noFill/>
                </a:ln>
                <a:solidFill>
                  <a:prstClr val="black"/>
                </a:solidFill>
                <a:effectLst/>
                <a:uLnTx/>
                <a:uFillTx/>
                <a:latin typeface="Arial"/>
                <a:ea typeface="+mn-ea"/>
                <a:cs typeface="+mn-cs"/>
              </a:rPr>
              <a:t> </a:t>
            </a:r>
            <a:r>
              <a:rPr kumimoji="0" lang="en-US" sz="1200" b="0" i="0" u="none" strike="noStrike" kern="1200" cap="none" spc="0" normalizeH="0" baseline="0" noProof="0" dirty="0">
                <a:ln>
                  <a:noFill/>
                </a:ln>
                <a:solidFill>
                  <a:prstClr val="black"/>
                </a:solidFill>
                <a:effectLst/>
                <a:uLnTx/>
                <a:uFillTx/>
                <a:latin typeface="Arial"/>
                <a:ea typeface="+mn-ea"/>
                <a:cs typeface="+mn-cs"/>
              </a:rPr>
              <a:t> further increase to Oil and Gas Sector</a:t>
            </a:r>
          </a:p>
        </p:txBody>
      </p:sp>
      <p:sp>
        <p:nvSpPr>
          <p:cNvPr id="80" name="Right Arrow 45">
            <a:extLst>
              <a:ext uri="{FF2B5EF4-FFF2-40B4-BE49-F238E27FC236}">
                <a16:creationId xmlns:a16="http://schemas.microsoft.com/office/drawing/2014/main" id="{D16DB0FE-FDA2-4DB6-88E2-9A098CE7FFEE}"/>
              </a:ext>
            </a:extLst>
          </p:cNvPr>
          <p:cNvSpPr/>
          <p:nvPr/>
        </p:nvSpPr>
        <p:spPr>
          <a:xfrm>
            <a:off x="2372223" y="5208177"/>
            <a:ext cx="3909066" cy="672787"/>
          </a:xfrm>
          <a:prstGeom prst="rightArrow">
            <a:avLst>
              <a:gd name="adj1" fmla="val 50000"/>
              <a:gd name="adj2" fmla="val 46535"/>
            </a:avLst>
          </a:prstGeom>
          <a:solidFill>
            <a:srgbClr val="689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Inventory and SCM Improvement</a:t>
            </a:r>
          </a:p>
        </p:txBody>
      </p:sp>
      <p:sp>
        <p:nvSpPr>
          <p:cNvPr id="81" name="Right Arrow 5">
            <a:extLst>
              <a:ext uri="{FF2B5EF4-FFF2-40B4-BE49-F238E27FC236}">
                <a16:creationId xmlns:a16="http://schemas.microsoft.com/office/drawing/2014/main" id="{BD3ECF2C-06BD-4910-BE3B-1B030AD19230}"/>
              </a:ext>
            </a:extLst>
          </p:cNvPr>
          <p:cNvSpPr/>
          <p:nvPr/>
        </p:nvSpPr>
        <p:spPr>
          <a:xfrm>
            <a:off x="2373422" y="2000955"/>
            <a:ext cx="1937820" cy="639115"/>
          </a:xfrm>
          <a:prstGeom prst="rightArrow">
            <a:avLst/>
          </a:prstGeom>
          <a:solidFill>
            <a:srgbClr val="66B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8” Stainless Steel Pipe</a:t>
            </a:r>
          </a:p>
        </p:txBody>
      </p:sp>
      <p:sp>
        <p:nvSpPr>
          <p:cNvPr id="82" name="Right Arrow 2">
            <a:extLst>
              <a:ext uri="{FF2B5EF4-FFF2-40B4-BE49-F238E27FC236}">
                <a16:creationId xmlns:a16="http://schemas.microsoft.com/office/drawing/2014/main" id="{728B9B7E-0390-4801-A0CC-CCFB009E256F}"/>
              </a:ext>
            </a:extLst>
          </p:cNvPr>
          <p:cNvSpPr/>
          <p:nvPr/>
        </p:nvSpPr>
        <p:spPr>
          <a:xfrm>
            <a:off x="2380152" y="2477367"/>
            <a:ext cx="1905864" cy="620098"/>
          </a:xfrm>
          <a:prstGeom prst="rightArrow">
            <a:avLst/>
          </a:prstGeom>
          <a:solidFill>
            <a:srgbClr val="66B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Up to 2.5 inch API Pipe</a:t>
            </a:r>
          </a:p>
        </p:txBody>
      </p:sp>
      <p:sp>
        <p:nvSpPr>
          <p:cNvPr id="29" name="Rectangle 28">
            <a:extLst>
              <a:ext uri="{FF2B5EF4-FFF2-40B4-BE49-F238E27FC236}">
                <a16:creationId xmlns:a16="http://schemas.microsoft.com/office/drawing/2014/main" id="{2125D2A3-BD0A-45BC-9B73-8FCE16A1353B}"/>
              </a:ext>
            </a:extLst>
          </p:cNvPr>
          <p:cNvSpPr/>
          <p:nvPr/>
        </p:nvSpPr>
        <p:spPr>
          <a:xfrm>
            <a:off x="7469511" y="164869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2029</a:t>
            </a:r>
          </a:p>
        </p:txBody>
      </p:sp>
      <p:sp>
        <p:nvSpPr>
          <p:cNvPr id="30" name="Rectangle 29">
            <a:extLst>
              <a:ext uri="{FF2B5EF4-FFF2-40B4-BE49-F238E27FC236}">
                <a16:creationId xmlns:a16="http://schemas.microsoft.com/office/drawing/2014/main" id="{2125D2A3-BD0A-45BC-9B73-8FCE16A1353B}"/>
              </a:ext>
            </a:extLst>
          </p:cNvPr>
          <p:cNvSpPr/>
          <p:nvPr/>
        </p:nvSpPr>
        <p:spPr>
          <a:xfrm>
            <a:off x="8605418" y="164869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2030</a:t>
            </a:r>
          </a:p>
        </p:txBody>
      </p:sp>
      <p:cxnSp>
        <p:nvCxnSpPr>
          <p:cNvPr id="31" name="Straight Connector 30">
            <a:extLst>
              <a:ext uri="{FF2B5EF4-FFF2-40B4-BE49-F238E27FC236}">
                <a16:creationId xmlns:a16="http://schemas.microsoft.com/office/drawing/2014/main" id="{0AD0E7ED-BC0D-4321-A828-E98296D212B2}"/>
              </a:ext>
            </a:extLst>
          </p:cNvPr>
          <p:cNvCxnSpPr/>
          <p:nvPr/>
        </p:nvCxnSpPr>
        <p:spPr>
          <a:xfrm>
            <a:off x="8400497" y="1803860"/>
            <a:ext cx="0" cy="4572401"/>
          </a:xfrm>
          <a:prstGeom prst="line">
            <a:avLst/>
          </a:prstGeom>
        </p:spPr>
        <p:style>
          <a:lnRef idx="1">
            <a:schemeClr val="accent1"/>
          </a:lnRef>
          <a:fillRef idx="0">
            <a:schemeClr val="accent1"/>
          </a:fillRef>
          <a:effectRef idx="0">
            <a:schemeClr val="accent1"/>
          </a:effectRef>
          <a:fontRef idx="minor">
            <a:schemeClr val="tx1"/>
          </a:fontRef>
        </p:style>
      </p:cxnSp>
      <p:sp>
        <p:nvSpPr>
          <p:cNvPr id="32" name="Right Arrow 35">
            <a:extLst>
              <a:ext uri="{FF2B5EF4-FFF2-40B4-BE49-F238E27FC236}">
                <a16:creationId xmlns:a16="http://schemas.microsoft.com/office/drawing/2014/main" id="{6BD887BE-A8B7-49EE-90AA-1D30B4D6ED49}"/>
              </a:ext>
            </a:extLst>
          </p:cNvPr>
          <p:cNvSpPr/>
          <p:nvPr/>
        </p:nvSpPr>
        <p:spPr>
          <a:xfrm>
            <a:off x="8400497" y="5125583"/>
            <a:ext cx="1539031" cy="882563"/>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prstClr val="white"/>
                </a:solidFill>
                <a:latin typeface="Arial"/>
              </a:rPr>
              <a:t>Further Unit 7 Development</a:t>
            </a: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397338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8E474-CCB5-4C8F-8C7F-9E8241D99722}"/>
              </a:ext>
            </a:extLst>
          </p:cNvPr>
          <p:cNvSpPr>
            <a:spLocks noGrp="1"/>
          </p:cNvSpPr>
          <p:nvPr>
            <p:ph type="title"/>
          </p:nvPr>
        </p:nvSpPr>
        <p:spPr/>
        <p:txBody>
          <a:bodyPr/>
          <a:lstStyle/>
          <a:p>
            <a:pPr defTabSz="685766" fontAlgn="auto">
              <a:spcAft>
                <a:spcPts val="0"/>
              </a:spcAft>
              <a:defRPr/>
            </a:pPr>
            <a:r>
              <a:rPr lang="en-US"/>
              <a:t>Unit 7: Building for the Future of Growth</a:t>
            </a:r>
          </a:p>
        </p:txBody>
      </p:sp>
      <p:sp>
        <p:nvSpPr>
          <p:cNvPr id="4" name="TextBox 3">
            <a:extLst>
              <a:ext uri="{FF2B5EF4-FFF2-40B4-BE49-F238E27FC236}">
                <a16:creationId xmlns:a16="http://schemas.microsoft.com/office/drawing/2014/main" id="{54F7A94E-2ED2-40C6-9D4A-035FC9ADABBD}"/>
              </a:ext>
            </a:extLst>
          </p:cNvPr>
          <p:cNvSpPr txBox="1"/>
          <p:nvPr/>
        </p:nvSpPr>
        <p:spPr>
          <a:xfrm>
            <a:off x="248478" y="1408371"/>
            <a:ext cx="7874760" cy="4616648"/>
          </a:xfrm>
          <a:prstGeom prst="rect">
            <a:avLst/>
          </a:prstGeom>
          <a:solidFill>
            <a:schemeClr val="bg1"/>
          </a:solidFill>
        </p:spPr>
        <p:txBody>
          <a:bodyPr wrap="square">
            <a:spAutoFit/>
          </a:bodyPr>
          <a:lstStyle/>
          <a:p>
            <a:pPr marL="285757" indent="-285757" eaLnBrk="1" fontAlgn="auto" hangingPunct="1">
              <a:spcBef>
                <a:spcPts val="0"/>
              </a:spcBef>
              <a:spcAft>
                <a:spcPts val="0"/>
              </a:spcAft>
              <a:buFont typeface="Arial" panose="020B0604020202020204" pitchFamily="34" charset="0"/>
              <a:buChar char="•"/>
              <a:defRPr/>
            </a:pPr>
            <a:r>
              <a:rPr lang="en-US" sz="1400" b="1" dirty="0">
                <a:latin typeface="+mn-lt"/>
              </a:rPr>
              <a:t>Capture High-Growth Segments</a:t>
            </a:r>
          </a:p>
          <a:p>
            <a:pPr marL="268295" lvl="1" eaLnBrk="1" fontAlgn="auto" hangingPunct="1">
              <a:spcBef>
                <a:spcPts val="0"/>
              </a:spcBef>
              <a:spcAft>
                <a:spcPts val="0"/>
              </a:spcAft>
              <a:defRPr/>
            </a:pPr>
            <a:r>
              <a:rPr lang="en-US" sz="1400" dirty="0">
                <a:latin typeface="+mn-lt"/>
              </a:rPr>
              <a:t>Indonesia’s oil &amp; gas, energy transition, and infrastructure projects are driving demand for API-grade and premium steel pipes. Unit 7 ensures SPINDO can supply this demand domestically, reducing reliance on imports.</a:t>
            </a:r>
          </a:p>
          <a:p>
            <a:pPr marL="268295" lvl="1" eaLnBrk="1" fontAlgn="auto" hangingPunct="1">
              <a:spcBef>
                <a:spcPts val="0"/>
              </a:spcBef>
              <a:spcAft>
                <a:spcPts val="0"/>
              </a:spcAft>
              <a:defRPr/>
            </a:pPr>
            <a:endParaRPr lang="en-US" sz="1400" dirty="0">
              <a:latin typeface="+mn-lt"/>
            </a:endParaRPr>
          </a:p>
          <a:p>
            <a:pPr marL="285757" indent="-285757" eaLnBrk="1" fontAlgn="auto" hangingPunct="1">
              <a:spcBef>
                <a:spcPts val="0"/>
              </a:spcBef>
              <a:spcAft>
                <a:spcPts val="0"/>
              </a:spcAft>
              <a:buFont typeface="Arial" panose="020B0604020202020204" pitchFamily="34" charset="0"/>
              <a:buChar char="•"/>
              <a:defRPr/>
            </a:pPr>
            <a:r>
              <a:rPr lang="en-US" sz="1400" b="1" dirty="0">
                <a:latin typeface="+mn-lt"/>
              </a:rPr>
              <a:t>Strengthen Market Leadership</a:t>
            </a:r>
          </a:p>
          <a:p>
            <a:pPr marL="268295" eaLnBrk="1" fontAlgn="auto" hangingPunct="1">
              <a:spcBef>
                <a:spcPts val="0"/>
              </a:spcBef>
              <a:spcAft>
                <a:spcPts val="0"/>
              </a:spcAft>
              <a:defRPr/>
            </a:pPr>
            <a:r>
              <a:rPr lang="en-US" sz="1400" dirty="0">
                <a:latin typeface="+mn-lt"/>
              </a:rPr>
              <a:t>With &gt;95% sales in Indonesia, expanding capacity and moving up to higher-value products allows SPINDO to maintain dominance against foreign competition, particularly Chinese imports.</a:t>
            </a:r>
          </a:p>
          <a:p>
            <a:pPr marL="268295" eaLnBrk="1" fontAlgn="auto" hangingPunct="1">
              <a:spcBef>
                <a:spcPts val="0"/>
              </a:spcBef>
              <a:spcAft>
                <a:spcPts val="0"/>
              </a:spcAft>
              <a:defRPr/>
            </a:pPr>
            <a:endParaRPr lang="en-US" sz="1400" dirty="0">
              <a:latin typeface="+mn-lt"/>
            </a:endParaRPr>
          </a:p>
          <a:p>
            <a:pPr marL="285757" indent="-285757" eaLnBrk="1" fontAlgn="auto" hangingPunct="1">
              <a:spcBef>
                <a:spcPts val="0"/>
              </a:spcBef>
              <a:spcAft>
                <a:spcPts val="0"/>
              </a:spcAft>
              <a:buFont typeface="Arial" panose="020B0604020202020204" pitchFamily="34" charset="0"/>
              <a:buChar char="•"/>
              <a:defRPr/>
            </a:pPr>
            <a:r>
              <a:rPr lang="en-US" sz="1400" b="1" dirty="0">
                <a:latin typeface="+mn-lt"/>
              </a:rPr>
              <a:t>Technology &amp; Efficiency Leap</a:t>
            </a:r>
          </a:p>
          <a:p>
            <a:pPr marL="268295" eaLnBrk="1" fontAlgn="auto" hangingPunct="1">
              <a:spcBef>
                <a:spcPts val="0"/>
              </a:spcBef>
              <a:spcAft>
                <a:spcPts val="0"/>
              </a:spcAft>
              <a:defRPr/>
            </a:pPr>
            <a:r>
              <a:rPr lang="en-US" sz="1400" dirty="0">
                <a:latin typeface="+mn-lt"/>
              </a:rPr>
              <a:t>Unit 7 is designed with automation, advanced machinery, and Industry 4.0 integration to improve production cycles, reduce downtime, and increase product consistency.</a:t>
            </a:r>
          </a:p>
          <a:p>
            <a:pPr marL="268295" eaLnBrk="1" fontAlgn="auto" hangingPunct="1">
              <a:spcBef>
                <a:spcPts val="0"/>
              </a:spcBef>
              <a:spcAft>
                <a:spcPts val="0"/>
              </a:spcAft>
              <a:defRPr/>
            </a:pPr>
            <a:endParaRPr lang="en-US" sz="1400" dirty="0">
              <a:latin typeface="+mn-lt"/>
            </a:endParaRPr>
          </a:p>
          <a:p>
            <a:pPr marL="285757" indent="-285757" eaLnBrk="1" fontAlgn="auto" hangingPunct="1">
              <a:spcBef>
                <a:spcPts val="0"/>
              </a:spcBef>
              <a:spcAft>
                <a:spcPts val="0"/>
              </a:spcAft>
              <a:buFont typeface="Arial" panose="020B0604020202020204" pitchFamily="34" charset="0"/>
              <a:buChar char="•"/>
              <a:defRPr/>
            </a:pPr>
            <a:r>
              <a:rPr lang="en-US" sz="1400" b="1" dirty="0">
                <a:latin typeface="+mn-lt"/>
              </a:rPr>
              <a:t>Support National Priorities</a:t>
            </a:r>
          </a:p>
          <a:p>
            <a:pPr marL="268295" eaLnBrk="1" fontAlgn="auto" hangingPunct="1">
              <a:spcBef>
                <a:spcPts val="0"/>
              </a:spcBef>
              <a:spcAft>
                <a:spcPts val="0"/>
              </a:spcAft>
              <a:defRPr/>
            </a:pPr>
            <a:r>
              <a:rPr lang="en-US" sz="1400" dirty="0">
                <a:latin typeface="+mn-lt"/>
              </a:rPr>
              <a:t>Unit 7 aligns with Indonesia’s industrial policies: infrastructure build-out, energy security, and downstream industrialization, contributing directly to GDP growth and local job creation.</a:t>
            </a:r>
          </a:p>
          <a:p>
            <a:pPr marL="268295" eaLnBrk="1" fontAlgn="auto" hangingPunct="1">
              <a:spcBef>
                <a:spcPts val="0"/>
              </a:spcBef>
              <a:spcAft>
                <a:spcPts val="0"/>
              </a:spcAft>
              <a:defRPr/>
            </a:pPr>
            <a:endParaRPr lang="en-US" sz="1400" dirty="0">
              <a:latin typeface="+mn-lt"/>
            </a:endParaRPr>
          </a:p>
          <a:p>
            <a:pPr marL="285757" indent="-285757" eaLnBrk="1" fontAlgn="auto" hangingPunct="1">
              <a:spcBef>
                <a:spcPts val="0"/>
              </a:spcBef>
              <a:spcAft>
                <a:spcPts val="0"/>
              </a:spcAft>
              <a:buFont typeface="Arial" panose="020B0604020202020204" pitchFamily="34" charset="0"/>
              <a:buChar char="•"/>
              <a:defRPr/>
            </a:pPr>
            <a:r>
              <a:rPr lang="en-US" sz="1400" b="1" dirty="0">
                <a:latin typeface="+mn-lt"/>
              </a:rPr>
              <a:t>ESG &amp; Long-Term Sustainability</a:t>
            </a:r>
          </a:p>
          <a:p>
            <a:pPr marL="268295" eaLnBrk="1" fontAlgn="auto" hangingPunct="1">
              <a:spcBef>
                <a:spcPts val="0"/>
              </a:spcBef>
              <a:spcAft>
                <a:spcPts val="0"/>
              </a:spcAft>
              <a:defRPr/>
            </a:pPr>
            <a:r>
              <a:rPr lang="en-US" sz="1400" dirty="0">
                <a:latin typeface="+mn-lt"/>
              </a:rPr>
              <a:t>Incorporates energy-efficient systems and waste reduction initiatives, supporting SPINDO’s ESG commitments and positioning the company for sustainable growth.</a:t>
            </a:r>
          </a:p>
        </p:txBody>
      </p:sp>
      <p:pic>
        <p:nvPicPr>
          <p:cNvPr id="79876" name="Picture 4">
            <a:extLst>
              <a:ext uri="{FF2B5EF4-FFF2-40B4-BE49-F238E27FC236}">
                <a16:creationId xmlns:a16="http://schemas.microsoft.com/office/drawing/2014/main" id="{FF6F10EC-329D-4906-864B-DBE84487BF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59750" y="1646238"/>
            <a:ext cx="2578100"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61CD687-BF5C-4A7B-B36B-20D4145B8CA2}"/>
              </a:ext>
            </a:extLst>
          </p:cNvPr>
          <p:cNvSpPr txBox="1"/>
          <p:nvPr/>
        </p:nvSpPr>
        <p:spPr>
          <a:xfrm>
            <a:off x="8123238" y="3292475"/>
            <a:ext cx="2614612" cy="217488"/>
          </a:xfrm>
          <a:prstGeom prst="rect">
            <a:avLst/>
          </a:prstGeom>
          <a:noFill/>
        </p:spPr>
        <p:txBody>
          <a:bodyPr>
            <a:spAutoFit/>
          </a:bodyPr>
          <a:lstStyle/>
          <a:p>
            <a:pPr defTabSz="742969" eaLnBrk="1" fontAlgn="auto" hangingPunct="1">
              <a:spcBef>
                <a:spcPts val="0"/>
              </a:spcBef>
              <a:spcAft>
                <a:spcPts val="0"/>
              </a:spcAft>
              <a:defRPr/>
            </a:pPr>
            <a:r>
              <a:rPr lang="en-US" sz="813" i="1" dirty="0">
                <a:solidFill>
                  <a:prstClr val="black"/>
                </a:solidFill>
                <a:latin typeface="Arial"/>
              </a:rPr>
              <a:t>*not real picture – for illustration purposes only</a:t>
            </a:r>
          </a:p>
        </p:txBody>
      </p:sp>
      <p:pic>
        <p:nvPicPr>
          <p:cNvPr id="79878" name="Picture 2">
            <a:extLst>
              <a:ext uri="{FF2B5EF4-FFF2-40B4-BE49-F238E27FC236}">
                <a16:creationId xmlns:a16="http://schemas.microsoft.com/office/drawing/2014/main" id="{3409A405-FCC6-47C2-BA24-0E77B12052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4513" y="3509963"/>
            <a:ext cx="2573337"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TextBox 6">
            <a:extLst>
              <a:ext uri="{FF2B5EF4-FFF2-40B4-BE49-F238E27FC236}">
                <a16:creationId xmlns:a16="http://schemas.microsoft.com/office/drawing/2014/main" id="{037DB6EB-D525-4170-BB1A-A563BA7BDE24}"/>
              </a:ext>
            </a:extLst>
          </p:cNvPr>
          <p:cNvSpPr txBox="1">
            <a:spLocks noChangeArrowheads="1"/>
          </p:cNvSpPr>
          <p:nvPr/>
        </p:nvSpPr>
        <p:spPr bwMode="auto">
          <a:xfrm>
            <a:off x="674688" y="5978525"/>
            <a:ext cx="53006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100">
                <a:solidFill>
                  <a:srgbClr val="3A8AD8"/>
                </a:solidFill>
              </a:rPr>
              <a:t>CONFIDENTIAL – FOR DISCUSSION PURPOSES ONLY</a:t>
            </a:r>
          </a:p>
        </p:txBody>
      </p:sp>
      <p:sp>
        <p:nvSpPr>
          <p:cNvPr id="79880" name="TextBox 7">
            <a:extLst>
              <a:ext uri="{FF2B5EF4-FFF2-40B4-BE49-F238E27FC236}">
                <a16:creationId xmlns:a16="http://schemas.microsoft.com/office/drawing/2014/main" id="{2967689F-0BE0-4ED3-9D06-739478237E30}"/>
              </a:ext>
            </a:extLst>
          </p:cNvPr>
          <p:cNvSpPr txBox="1">
            <a:spLocks noChangeArrowheads="1"/>
          </p:cNvSpPr>
          <p:nvPr/>
        </p:nvSpPr>
        <p:spPr bwMode="auto">
          <a:xfrm>
            <a:off x="11707813" y="5845175"/>
            <a:ext cx="484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400">
                <a:solidFill>
                  <a:schemeClr val="bg1"/>
                </a:solidFill>
              </a:rPr>
              <a:t>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CA15A-5A04-43D2-BC5B-A6326F56A4D3}"/>
              </a:ext>
            </a:extLst>
          </p:cNvPr>
          <p:cNvSpPr>
            <a:spLocks noGrp="1"/>
          </p:cNvSpPr>
          <p:nvPr>
            <p:ph type="title"/>
          </p:nvPr>
        </p:nvSpPr>
        <p:spPr>
          <a:xfrm>
            <a:off x="3060096" y="134000"/>
            <a:ext cx="6022573" cy="945498"/>
          </a:xfrm>
        </p:spPr>
        <p:txBody>
          <a:bodyPr/>
          <a:lstStyle/>
          <a:p>
            <a:pPr defTabSz="685766" fontAlgn="auto">
              <a:spcAft>
                <a:spcPts val="0"/>
              </a:spcAft>
              <a:defRPr/>
            </a:pPr>
            <a:r>
              <a:rPr lang="en-US" sz="2000"/>
              <a:t>Recent Government Policies (2019-Present) Driving Demand for Large-Diameter Pipes</a:t>
            </a:r>
          </a:p>
        </p:txBody>
      </p:sp>
      <p:sp>
        <p:nvSpPr>
          <p:cNvPr id="80899" name="TextBox 3">
            <a:extLst>
              <a:ext uri="{FF2B5EF4-FFF2-40B4-BE49-F238E27FC236}">
                <a16:creationId xmlns:a16="http://schemas.microsoft.com/office/drawing/2014/main" id="{E8633A84-3BE8-4635-AAED-15CEE0213705}"/>
              </a:ext>
            </a:extLst>
          </p:cNvPr>
          <p:cNvSpPr txBox="1">
            <a:spLocks noChangeArrowheads="1"/>
          </p:cNvSpPr>
          <p:nvPr/>
        </p:nvSpPr>
        <p:spPr bwMode="auto">
          <a:xfrm>
            <a:off x="1448618" y="4808974"/>
            <a:ext cx="924552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400" i="1" dirty="0"/>
              <a:t>Government policies strongly favor local capacity expansion like Unit 7. The Omnibus Law accelerates strategic projects and land clearance, while mandatory domestic gas allocation ensures steady pipeline development for power and industrial needs. Downstream revitalization drives long-term refinery and petrochemical investment, all of which are pipe-intensive. At the same time, tightened TKDN rules create a protective barrier against imports, giving SPINDO a clear competitive edge as the primary domestic supplier of large-diameter pipes.</a:t>
            </a:r>
          </a:p>
        </p:txBody>
      </p:sp>
      <p:graphicFrame>
        <p:nvGraphicFramePr>
          <p:cNvPr id="5" name="Table 4">
            <a:extLst>
              <a:ext uri="{FF2B5EF4-FFF2-40B4-BE49-F238E27FC236}">
                <a16:creationId xmlns:a16="http://schemas.microsoft.com/office/drawing/2014/main" id="{01108B91-CAE4-4A39-9878-3916E37D6370}"/>
              </a:ext>
            </a:extLst>
          </p:cNvPr>
          <p:cNvGraphicFramePr>
            <a:graphicFrameLocks noGrp="1"/>
          </p:cNvGraphicFramePr>
          <p:nvPr/>
        </p:nvGraphicFramePr>
        <p:xfrm>
          <a:off x="1479550" y="1419225"/>
          <a:ext cx="9109075" cy="3305176"/>
        </p:xfrm>
        <a:graphic>
          <a:graphicData uri="http://schemas.openxmlformats.org/drawingml/2006/table">
            <a:tbl>
              <a:tblPr/>
              <a:tblGrid>
                <a:gridCol w="2786199">
                  <a:extLst>
                    <a:ext uri="{9D8B030D-6E8A-4147-A177-3AD203B41FA5}">
                      <a16:colId xmlns:a16="http://schemas.microsoft.com/office/drawing/2014/main" val="2344182723"/>
                    </a:ext>
                  </a:extLst>
                </a:gridCol>
                <a:gridCol w="2509078">
                  <a:extLst>
                    <a:ext uri="{9D8B030D-6E8A-4147-A177-3AD203B41FA5}">
                      <a16:colId xmlns:a16="http://schemas.microsoft.com/office/drawing/2014/main" val="1702539301"/>
                    </a:ext>
                  </a:extLst>
                </a:gridCol>
                <a:gridCol w="3813798">
                  <a:extLst>
                    <a:ext uri="{9D8B030D-6E8A-4147-A177-3AD203B41FA5}">
                      <a16:colId xmlns:a16="http://schemas.microsoft.com/office/drawing/2014/main" val="1294949931"/>
                    </a:ext>
                  </a:extLst>
                </a:gridCol>
              </a:tblGrid>
              <a:tr h="339090">
                <a:tc>
                  <a:txBody>
                    <a:bodyPr/>
                    <a:lstStyle/>
                    <a:p>
                      <a:pPr algn="ctr"/>
                      <a:r>
                        <a:rPr lang="en-US" sz="1200" b="1" dirty="0">
                          <a:solidFill>
                            <a:schemeClr val="tx1"/>
                          </a:solidFill>
                        </a:rPr>
                        <a:t>Policy / Regulation</a:t>
                      </a:r>
                      <a:endParaRPr lang="en-US" sz="1200" dirty="0">
                        <a:solidFill>
                          <a:schemeClr val="tx1"/>
                        </a:solidFill>
                      </a:endParaRPr>
                    </a:p>
                  </a:txBody>
                  <a:tcPr marL="91442" marR="91442" anchor="ctr">
                    <a:lnL>
                      <a:noFill/>
                    </a:lnL>
                    <a:lnR>
                      <a:noFill/>
                    </a:lnR>
                    <a:lnT>
                      <a:noFill/>
                    </a:lnT>
                    <a:lnB>
                      <a:noFill/>
                    </a:lnB>
                    <a:solidFill>
                      <a:schemeClr val="bg1">
                        <a:lumMod val="65000"/>
                      </a:schemeClr>
                    </a:solidFill>
                  </a:tcPr>
                </a:tc>
                <a:tc>
                  <a:txBody>
                    <a:bodyPr/>
                    <a:lstStyle/>
                    <a:p>
                      <a:pPr algn="ctr"/>
                      <a:r>
                        <a:rPr lang="en-US" sz="1200" b="1" dirty="0">
                          <a:solidFill>
                            <a:schemeClr val="tx1"/>
                          </a:solidFill>
                        </a:rPr>
                        <a:t>Objective / Key Points</a:t>
                      </a:r>
                      <a:endParaRPr lang="en-US" sz="1200" dirty="0">
                        <a:solidFill>
                          <a:schemeClr val="tx1"/>
                        </a:solidFill>
                      </a:endParaRPr>
                    </a:p>
                  </a:txBody>
                  <a:tcPr marL="91442" marR="91442" anchor="ctr">
                    <a:lnL>
                      <a:noFill/>
                    </a:lnL>
                    <a:lnR>
                      <a:noFill/>
                    </a:lnR>
                    <a:lnT>
                      <a:noFill/>
                    </a:lnT>
                    <a:lnB>
                      <a:noFill/>
                    </a:lnB>
                    <a:solidFill>
                      <a:schemeClr val="bg1">
                        <a:lumMod val="65000"/>
                      </a:schemeClr>
                    </a:solidFill>
                  </a:tcPr>
                </a:tc>
                <a:tc>
                  <a:txBody>
                    <a:bodyPr/>
                    <a:lstStyle/>
                    <a:p>
                      <a:pPr algn="ctr"/>
                      <a:r>
                        <a:rPr lang="en-US" sz="1200" b="1" dirty="0">
                          <a:solidFill>
                            <a:schemeClr val="tx1"/>
                          </a:solidFill>
                        </a:rPr>
                        <a:t>Relevance for Pipes &amp; Unit 7</a:t>
                      </a:r>
                      <a:endParaRPr lang="en-US" sz="1200" dirty="0">
                        <a:solidFill>
                          <a:schemeClr val="tx1"/>
                        </a:solidFill>
                      </a:endParaRPr>
                    </a:p>
                  </a:txBody>
                  <a:tcPr marL="91442" marR="91442" anchor="ctr">
                    <a:lnL>
                      <a:noFill/>
                    </a:lnL>
                    <a:lnR>
                      <a:noFill/>
                    </a:lnR>
                    <a:lnT>
                      <a:noFill/>
                    </a:lnT>
                    <a:lnB>
                      <a:noFill/>
                    </a:lnB>
                    <a:solidFill>
                      <a:schemeClr val="bg1">
                        <a:lumMod val="65000"/>
                      </a:schemeClr>
                    </a:solidFill>
                  </a:tcPr>
                </a:tc>
                <a:extLst>
                  <a:ext uri="{0D108BD9-81ED-4DB2-BD59-A6C34878D82A}">
                    <a16:rowId xmlns:a16="http://schemas.microsoft.com/office/drawing/2014/main" val="1165183722"/>
                  </a:ext>
                </a:extLst>
              </a:tr>
              <a:tr h="834390">
                <a:tc>
                  <a:txBody>
                    <a:bodyPr/>
                    <a:lstStyle/>
                    <a:p>
                      <a:r>
                        <a:rPr lang="en-US" sz="1200" b="1" dirty="0"/>
                        <a:t>Omnibus Law on Job Creation (Law No. 11/2020)</a:t>
                      </a:r>
                      <a:endParaRPr lang="en-US" sz="1200" dirty="0"/>
                    </a:p>
                  </a:txBody>
                  <a:tcPr marL="91442" marR="91442">
                    <a:lnL>
                      <a:noFill/>
                    </a:lnL>
                    <a:lnR>
                      <a:noFill/>
                    </a:lnR>
                    <a:lnT>
                      <a:noFill/>
                    </a:lnT>
                    <a:lnB>
                      <a:noFill/>
                    </a:lnB>
                  </a:tcPr>
                </a:tc>
                <a:tc>
                  <a:txBody>
                    <a:bodyPr/>
                    <a:lstStyle/>
                    <a:p>
                      <a:r>
                        <a:rPr lang="en-US" sz="1200" dirty="0"/>
                        <a:t>Streamline licensing, accelerate strategic projects, attract FDI.</a:t>
                      </a:r>
                    </a:p>
                  </a:txBody>
                  <a:tcPr marL="91442" marR="91442">
                    <a:lnL>
                      <a:noFill/>
                    </a:lnL>
                    <a:lnR>
                      <a:noFill/>
                    </a:lnR>
                    <a:lnT>
                      <a:noFill/>
                    </a:lnT>
                    <a:lnB>
                      <a:noFill/>
                    </a:lnB>
                  </a:tcPr>
                </a:tc>
                <a:tc>
                  <a:txBody>
                    <a:bodyPr/>
                    <a:lstStyle/>
                    <a:p>
                      <a:r>
                        <a:rPr lang="en-US" sz="1200" dirty="0"/>
                        <a:t>Fast-tracks approval for National Strategic Projects (dams, refineries, pipelines). Simplifies land acquisition. Directly increases demand for transmission pipelines.</a:t>
                      </a:r>
                    </a:p>
                  </a:txBody>
                  <a:tcPr marL="91442" marR="91442">
                    <a:lnL>
                      <a:noFill/>
                    </a:lnL>
                    <a:lnR>
                      <a:noFill/>
                    </a:lnR>
                    <a:lnT>
                      <a:noFill/>
                    </a:lnT>
                    <a:lnB>
                      <a:noFill/>
                    </a:lnB>
                  </a:tcPr>
                </a:tc>
                <a:extLst>
                  <a:ext uri="{0D108BD9-81ED-4DB2-BD59-A6C34878D82A}">
                    <a16:rowId xmlns:a16="http://schemas.microsoft.com/office/drawing/2014/main" val="4025870862"/>
                  </a:ext>
                </a:extLst>
              </a:tr>
              <a:tr h="834390">
                <a:tc>
                  <a:txBody>
                    <a:bodyPr/>
                    <a:lstStyle/>
                    <a:p>
                      <a:r>
                        <a:rPr lang="en-US" sz="1200" b="1"/>
                        <a:t>Mandatory Domestic Gas Allocation (ESDM No. 45/2017, reinforced post-2019)</a:t>
                      </a:r>
                      <a:endParaRPr lang="en-US" sz="1200"/>
                    </a:p>
                  </a:txBody>
                  <a:tcPr marL="91442" marR="91442">
                    <a:lnL>
                      <a:noFill/>
                    </a:lnL>
                    <a:lnR>
                      <a:noFill/>
                    </a:lnR>
                    <a:lnT>
                      <a:noFill/>
                    </a:lnT>
                    <a:lnB>
                      <a:noFill/>
                    </a:lnB>
                  </a:tcPr>
                </a:tc>
                <a:tc>
                  <a:txBody>
                    <a:bodyPr/>
                    <a:lstStyle/>
                    <a:p>
                      <a:r>
                        <a:rPr lang="en-US" sz="1200" dirty="0"/>
                        <a:t>Requires new gas production to prioritize domestic market.</a:t>
                      </a:r>
                    </a:p>
                  </a:txBody>
                  <a:tcPr marL="91442" marR="91442">
                    <a:lnL>
                      <a:noFill/>
                    </a:lnL>
                    <a:lnR>
                      <a:noFill/>
                    </a:lnR>
                    <a:lnT>
                      <a:noFill/>
                    </a:lnT>
                    <a:lnB>
                      <a:noFill/>
                    </a:lnB>
                  </a:tcPr>
                </a:tc>
                <a:tc>
                  <a:txBody>
                    <a:bodyPr/>
                    <a:lstStyle/>
                    <a:p>
                      <a:r>
                        <a:rPr lang="en-US" sz="1200" dirty="0"/>
                        <a:t>Drives construction of domestic pipelines to power plants &amp; industries (e.g., Jawa-1 Gas Power Plant, Krakatau Steel). High demand for large-diameter transmission pipes.</a:t>
                      </a:r>
                    </a:p>
                  </a:txBody>
                  <a:tcPr marL="91442" marR="91442">
                    <a:lnL>
                      <a:noFill/>
                    </a:lnL>
                    <a:lnR>
                      <a:noFill/>
                    </a:lnR>
                    <a:lnT>
                      <a:noFill/>
                    </a:lnT>
                    <a:lnB>
                      <a:noFill/>
                    </a:lnB>
                  </a:tcPr>
                </a:tc>
                <a:extLst>
                  <a:ext uri="{0D108BD9-81ED-4DB2-BD59-A6C34878D82A}">
                    <a16:rowId xmlns:a16="http://schemas.microsoft.com/office/drawing/2014/main" val="3354408283"/>
                  </a:ext>
                </a:extLst>
              </a:tr>
              <a:tr h="648653">
                <a:tc>
                  <a:txBody>
                    <a:bodyPr/>
                    <a:lstStyle/>
                    <a:p>
                      <a:r>
                        <a:rPr lang="en-US" sz="1200" b="1"/>
                        <a:t>Downstream Oil &amp; Gas Revitalization (GR 36/2021)</a:t>
                      </a:r>
                      <a:endParaRPr lang="en-US" sz="1200"/>
                    </a:p>
                  </a:txBody>
                  <a:tcPr marL="91442" marR="91442">
                    <a:lnL>
                      <a:noFill/>
                    </a:lnL>
                    <a:lnR>
                      <a:noFill/>
                    </a:lnR>
                    <a:lnT>
                      <a:noFill/>
                    </a:lnT>
                    <a:lnB>
                      <a:noFill/>
                    </a:lnB>
                  </a:tcPr>
                </a:tc>
                <a:tc>
                  <a:txBody>
                    <a:bodyPr/>
                    <a:lstStyle/>
                    <a:p>
                      <a:r>
                        <a:rPr lang="en-US" sz="1200" dirty="0"/>
                        <a:t>Incentivizes refinery, petrochemical &amp; gas processing investment.</a:t>
                      </a:r>
                    </a:p>
                  </a:txBody>
                  <a:tcPr marL="91442" marR="91442">
                    <a:lnL>
                      <a:noFill/>
                    </a:lnL>
                    <a:lnR>
                      <a:noFill/>
                    </a:lnR>
                    <a:lnT>
                      <a:noFill/>
                    </a:lnT>
                    <a:lnB>
                      <a:noFill/>
                    </a:lnB>
                  </a:tcPr>
                </a:tc>
                <a:tc>
                  <a:txBody>
                    <a:bodyPr/>
                    <a:lstStyle/>
                    <a:p>
                      <a:r>
                        <a:rPr lang="en-US" sz="1200" dirty="0"/>
                        <a:t>Projects like </a:t>
                      </a:r>
                      <a:r>
                        <a:rPr lang="en-US" sz="1200" dirty="0" err="1"/>
                        <a:t>Tuban</a:t>
                      </a:r>
                      <a:r>
                        <a:rPr lang="en-US" sz="1200" dirty="0"/>
                        <a:t> GRR Refinery &amp; </a:t>
                      </a:r>
                      <a:r>
                        <a:rPr lang="en-US" sz="1200" dirty="0" err="1"/>
                        <a:t>Bontang</a:t>
                      </a:r>
                      <a:r>
                        <a:rPr lang="en-US" sz="1200" dirty="0"/>
                        <a:t> Fertilizer Plant require extensive pipe networks for utilities &amp; product flows.</a:t>
                      </a:r>
                    </a:p>
                  </a:txBody>
                  <a:tcPr marL="91442" marR="91442">
                    <a:lnL>
                      <a:noFill/>
                    </a:lnL>
                    <a:lnR>
                      <a:noFill/>
                    </a:lnR>
                    <a:lnT>
                      <a:noFill/>
                    </a:lnT>
                    <a:lnB>
                      <a:noFill/>
                    </a:lnB>
                  </a:tcPr>
                </a:tc>
                <a:extLst>
                  <a:ext uri="{0D108BD9-81ED-4DB2-BD59-A6C34878D82A}">
                    <a16:rowId xmlns:a16="http://schemas.microsoft.com/office/drawing/2014/main" val="4176561545"/>
                  </a:ext>
                </a:extLst>
              </a:tr>
              <a:tr h="648653">
                <a:tc>
                  <a:txBody>
                    <a:bodyPr/>
                    <a:lstStyle/>
                    <a:p>
                      <a:r>
                        <a:rPr lang="en-US" sz="1200" b="1"/>
                        <a:t>Tightened TKDN Rules (ESDM No. 54/2022; PUPR regulations)</a:t>
                      </a:r>
                      <a:endParaRPr lang="en-US" sz="1200"/>
                    </a:p>
                  </a:txBody>
                  <a:tcPr marL="91442" marR="91442">
                    <a:lnL>
                      <a:noFill/>
                    </a:lnL>
                    <a:lnR>
                      <a:noFill/>
                    </a:lnR>
                    <a:lnT>
                      <a:noFill/>
                    </a:lnT>
                    <a:lnB>
                      <a:noFill/>
                    </a:lnB>
                  </a:tcPr>
                </a:tc>
                <a:tc>
                  <a:txBody>
                    <a:bodyPr/>
                    <a:lstStyle/>
                    <a:p>
                      <a:r>
                        <a:rPr lang="en-US" sz="1200"/>
                        <a:t>Mandates higher local content (40–85%) in oil/gas &amp; infra projects.</a:t>
                      </a:r>
                    </a:p>
                  </a:txBody>
                  <a:tcPr marL="91442" marR="91442">
                    <a:lnL>
                      <a:noFill/>
                    </a:lnL>
                    <a:lnR>
                      <a:noFill/>
                    </a:lnR>
                    <a:lnT>
                      <a:noFill/>
                    </a:lnT>
                    <a:lnB>
                      <a:noFill/>
                    </a:lnB>
                  </a:tcPr>
                </a:tc>
                <a:tc>
                  <a:txBody>
                    <a:bodyPr/>
                    <a:lstStyle/>
                    <a:p>
                      <a:r>
                        <a:rPr lang="en-US" sz="1200" dirty="0"/>
                        <a:t>Strong competitive edge for local pipe producers like SPINDO. Imports face high barriers. </a:t>
                      </a:r>
                      <a:r>
                        <a:rPr lang="en-US" sz="1200" dirty="0" err="1"/>
                        <a:t>Pertamina</a:t>
                      </a:r>
                      <a:r>
                        <a:rPr lang="en-US" sz="1200" dirty="0"/>
                        <a:t> refinery upgrades mandate &gt;60% TKDN.</a:t>
                      </a:r>
                    </a:p>
                  </a:txBody>
                  <a:tcPr marL="91442" marR="91442">
                    <a:lnL>
                      <a:noFill/>
                    </a:lnL>
                    <a:lnR>
                      <a:noFill/>
                    </a:lnR>
                    <a:lnT>
                      <a:noFill/>
                    </a:lnT>
                    <a:lnB>
                      <a:noFill/>
                    </a:lnB>
                  </a:tcPr>
                </a:tc>
                <a:extLst>
                  <a:ext uri="{0D108BD9-81ED-4DB2-BD59-A6C34878D82A}">
                    <a16:rowId xmlns:a16="http://schemas.microsoft.com/office/drawing/2014/main" val="623231695"/>
                  </a:ext>
                </a:extLst>
              </a:tr>
            </a:tbl>
          </a:graphicData>
        </a:graphic>
      </p:graphicFrame>
      <p:sp>
        <p:nvSpPr>
          <p:cNvPr id="80916" name="TextBox 5">
            <a:extLst>
              <a:ext uri="{FF2B5EF4-FFF2-40B4-BE49-F238E27FC236}">
                <a16:creationId xmlns:a16="http://schemas.microsoft.com/office/drawing/2014/main" id="{F1FEBE6E-6BBD-427E-B3E9-4BFFCAB8141C}"/>
              </a:ext>
            </a:extLst>
          </p:cNvPr>
          <p:cNvSpPr txBox="1">
            <a:spLocks noChangeArrowheads="1"/>
          </p:cNvSpPr>
          <p:nvPr/>
        </p:nvSpPr>
        <p:spPr bwMode="auto">
          <a:xfrm>
            <a:off x="674688" y="5978525"/>
            <a:ext cx="53006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100">
                <a:solidFill>
                  <a:srgbClr val="3A8AD8"/>
                </a:solidFill>
              </a:rPr>
              <a:t>CONFIDENTIAL – FOR DISCUSSION PURPOSES ONLY</a:t>
            </a:r>
          </a:p>
        </p:txBody>
      </p:sp>
      <p:sp>
        <p:nvSpPr>
          <p:cNvPr id="80917" name="TextBox 6">
            <a:extLst>
              <a:ext uri="{FF2B5EF4-FFF2-40B4-BE49-F238E27FC236}">
                <a16:creationId xmlns:a16="http://schemas.microsoft.com/office/drawing/2014/main" id="{8D19E157-B160-4C06-A447-CC1C968CEDD9}"/>
              </a:ext>
            </a:extLst>
          </p:cNvPr>
          <p:cNvSpPr txBox="1">
            <a:spLocks noChangeArrowheads="1"/>
          </p:cNvSpPr>
          <p:nvPr/>
        </p:nvSpPr>
        <p:spPr bwMode="auto">
          <a:xfrm>
            <a:off x="11707813" y="5845175"/>
            <a:ext cx="484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400">
                <a:solidFill>
                  <a:schemeClr val="bg1"/>
                </a:solidFill>
              </a:rPr>
              <a:t>5</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7A97A-0F31-4B6D-BA42-79292DD1BDB5}"/>
              </a:ext>
            </a:extLst>
          </p:cNvPr>
          <p:cNvSpPr>
            <a:spLocks noGrp="1"/>
          </p:cNvSpPr>
          <p:nvPr>
            <p:ph type="title"/>
          </p:nvPr>
        </p:nvSpPr>
        <p:spPr/>
        <p:txBody>
          <a:bodyPr/>
          <a:lstStyle/>
          <a:p>
            <a:pPr defTabSz="685766" fontAlgn="auto">
              <a:spcAft>
                <a:spcPts val="0"/>
              </a:spcAft>
              <a:defRPr/>
            </a:pPr>
            <a:r>
              <a:rPr lang="en-US"/>
              <a:t>Pipe-Intensive National Projects</a:t>
            </a:r>
          </a:p>
        </p:txBody>
      </p:sp>
      <p:sp>
        <p:nvSpPr>
          <p:cNvPr id="81923" name="TextBox 3">
            <a:extLst>
              <a:ext uri="{FF2B5EF4-FFF2-40B4-BE49-F238E27FC236}">
                <a16:creationId xmlns:a16="http://schemas.microsoft.com/office/drawing/2014/main" id="{D04FD2FD-D6A0-4D4E-951D-03FC34B76C4F}"/>
              </a:ext>
            </a:extLst>
          </p:cNvPr>
          <p:cNvSpPr txBox="1">
            <a:spLocks noChangeArrowheads="1"/>
          </p:cNvSpPr>
          <p:nvPr/>
        </p:nvSpPr>
        <p:spPr bwMode="auto">
          <a:xfrm>
            <a:off x="1197841" y="3785298"/>
            <a:ext cx="489815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eaLnBrk="1" hangingPunct="1"/>
            <a:r>
              <a:rPr lang="en-US" altLang="en-US" sz="1400" i="1" dirty="0"/>
              <a:t>Indonesia’s pipeline-heavy National Strategic Projects create a strong demand base for Unit 7. The National Gas Grid expansion alone involves hundreds of kilometers of large-diameter pipes connecting gas fields to industries across Java and Sumatra. Major infrastructure programs such as the New Capital (IKN), 59 new dams, and </a:t>
            </a:r>
            <a:r>
              <a:rPr lang="en-US" altLang="en-US" sz="1400" i="1" dirty="0" err="1"/>
              <a:t>Pertamina’s</a:t>
            </a:r>
            <a:r>
              <a:rPr lang="en-US" altLang="en-US" sz="1400" i="1" dirty="0"/>
              <a:t> refinery upgrades will further require extensive water, drainage, and utility pipelines. These projects together ensure a multi-year, diversified demand pipeline that Unit 7 is designed to serve.</a:t>
            </a:r>
          </a:p>
        </p:txBody>
      </p:sp>
      <p:graphicFrame>
        <p:nvGraphicFramePr>
          <p:cNvPr id="5" name="Table 4">
            <a:extLst>
              <a:ext uri="{FF2B5EF4-FFF2-40B4-BE49-F238E27FC236}">
                <a16:creationId xmlns:a16="http://schemas.microsoft.com/office/drawing/2014/main" id="{7F1B2F2A-D741-4AA0-984C-90914EF91664}"/>
              </a:ext>
            </a:extLst>
          </p:cNvPr>
          <p:cNvGraphicFramePr>
            <a:graphicFrameLocks noGrp="1"/>
          </p:cNvGraphicFramePr>
          <p:nvPr/>
        </p:nvGraphicFramePr>
        <p:xfrm>
          <a:off x="1719263" y="1493838"/>
          <a:ext cx="8694737" cy="2098674"/>
        </p:xfrm>
        <a:graphic>
          <a:graphicData uri="http://schemas.openxmlformats.org/drawingml/2006/table">
            <a:tbl>
              <a:tblPr/>
              <a:tblGrid>
                <a:gridCol w="2732960">
                  <a:extLst>
                    <a:ext uri="{9D8B030D-6E8A-4147-A177-3AD203B41FA5}">
                      <a16:colId xmlns:a16="http://schemas.microsoft.com/office/drawing/2014/main" val="3293315956"/>
                    </a:ext>
                  </a:extLst>
                </a:gridCol>
                <a:gridCol w="3063531">
                  <a:extLst>
                    <a:ext uri="{9D8B030D-6E8A-4147-A177-3AD203B41FA5}">
                      <a16:colId xmlns:a16="http://schemas.microsoft.com/office/drawing/2014/main" val="1926661516"/>
                    </a:ext>
                  </a:extLst>
                </a:gridCol>
                <a:gridCol w="2898246">
                  <a:extLst>
                    <a:ext uri="{9D8B030D-6E8A-4147-A177-3AD203B41FA5}">
                      <a16:colId xmlns:a16="http://schemas.microsoft.com/office/drawing/2014/main" val="1694288319"/>
                    </a:ext>
                  </a:extLst>
                </a:gridCol>
              </a:tblGrid>
              <a:tr h="338987">
                <a:tc>
                  <a:txBody>
                    <a:bodyPr/>
                    <a:lstStyle/>
                    <a:p>
                      <a:pPr algn="ctr"/>
                      <a:r>
                        <a:rPr lang="en-US" sz="1400" b="1" dirty="0">
                          <a:solidFill>
                            <a:schemeClr val="tx1"/>
                          </a:solidFill>
                        </a:rPr>
                        <a:t>Program / Project</a:t>
                      </a:r>
                      <a:endParaRPr lang="en-US" sz="1400" dirty="0">
                        <a:solidFill>
                          <a:schemeClr val="tx1"/>
                        </a:solidFill>
                      </a:endParaRPr>
                    </a:p>
                  </a:txBody>
                  <a:tcPr marL="91447" marR="91447" marT="45706" marB="45706" anchor="ctr">
                    <a:lnL>
                      <a:noFill/>
                    </a:lnL>
                    <a:lnR>
                      <a:noFill/>
                    </a:lnR>
                    <a:lnT>
                      <a:noFill/>
                    </a:lnT>
                    <a:lnB>
                      <a:noFill/>
                    </a:lnB>
                    <a:solidFill>
                      <a:schemeClr val="bg1">
                        <a:lumMod val="75000"/>
                      </a:schemeClr>
                    </a:solidFill>
                  </a:tcPr>
                </a:tc>
                <a:tc>
                  <a:txBody>
                    <a:bodyPr/>
                    <a:lstStyle/>
                    <a:p>
                      <a:pPr algn="ctr"/>
                      <a:r>
                        <a:rPr lang="en-US" sz="1400" b="1" dirty="0">
                          <a:solidFill>
                            <a:schemeClr val="tx1"/>
                          </a:solidFill>
                        </a:rPr>
                        <a:t>Scope / Details</a:t>
                      </a:r>
                      <a:endParaRPr lang="en-US" sz="1400" dirty="0">
                        <a:solidFill>
                          <a:schemeClr val="tx1"/>
                        </a:solidFill>
                      </a:endParaRPr>
                    </a:p>
                  </a:txBody>
                  <a:tcPr marL="91447" marR="91447" marT="45706" marB="45706" anchor="ctr">
                    <a:lnL>
                      <a:noFill/>
                    </a:lnL>
                    <a:lnR>
                      <a:noFill/>
                    </a:lnR>
                    <a:lnT>
                      <a:noFill/>
                    </a:lnT>
                    <a:lnB>
                      <a:noFill/>
                    </a:lnB>
                    <a:solidFill>
                      <a:schemeClr val="bg1">
                        <a:lumMod val="75000"/>
                      </a:schemeClr>
                    </a:solidFill>
                  </a:tcPr>
                </a:tc>
                <a:tc>
                  <a:txBody>
                    <a:bodyPr/>
                    <a:lstStyle/>
                    <a:p>
                      <a:pPr algn="ctr"/>
                      <a:r>
                        <a:rPr lang="en-US" sz="1400" b="1" dirty="0">
                          <a:solidFill>
                            <a:schemeClr val="tx1"/>
                          </a:solidFill>
                        </a:rPr>
                        <a:t>Pipe Demand Implications</a:t>
                      </a:r>
                      <a:endParaRPr lang="en-US" sz="1400" dirty="0">
                        <a:solidFill>
                          <a:schemeClr val="tx1"/>
                        </a:solidFill>
                      </a:endParaRPr>
                    </a:p>
                  </a:txBody>
                  <a:tcPr marL="91447" marR="91447" marT="45706" marB="45706" anchor="ctr">
                    <a:lnL>
                      <a:noFill/>
                    </a:lnL>
                    <a:lnR>
                      <a:noFill/>
                    </a:lnR>
                    <a:lnT>
                      <a:noFill/>
                    </a:lnT>
                    <a:lnB>
                      <a:noFill/>
                    </a:lnB>
                    <a:solidFill>
                      <a:schemeClr val="bg1">
                        <a:lumMod val="75000"/>
                      </a:schemeClr>
                    </a:solidFill>
                  </a:tcPr>
                </a:tc>
                <a:extLst>
                  <a:ext uri="{0D108BD9-81ED-4DB2-BD59-A6C34878D82A}">
                    <a16:rowId xmlns:a16="http://schemas.microsoft.com/office/drawing/2014/main" val="1646565260"/>
                  </a:ext>
                </a:extLst>
              </a:tr>
              <a:tr h="648456">
                <a:tc>
                  <a:txBody>
                    <a:bodyPr/>
                    <a:lstStyle/>
                    <a:p>
                      <a:r>
                        <a:rPr lang="en-US" sz="1200" b="1" dirty="0"/>
                        <a:t>National Gas Grid Expansion</a:t>
                      </a:r>
                      <a:r>
                        <a:rPr lang="en-US" sz="1200" dirty="0"/>
                        <a:t> (ESDM priority, 2020–present)</a:t>
                      </a:r>
                    </a:p>
                  </a:txBody>
                  <a:tcPr marL="91447" marR="91447" marT="45706" marB="45706">
                    <a:lnL>
                      <a:noFill/>
                    </a:lnL>
                    <a:lnR>
                      <a:noFill/>
                    </a:lnR>
                    <a:lnT>
                      <a:noFill/>
                    </a:lnT>
                    <a:lnB>
                      <a:noFill/>
                    </a:lnB>
                  </a:tcPr>
                </a:tc>
                <a:tc>
                  <a:txBody>
                    <a:bodyPr/>
                    <a:lstStyle/>
                    <a:p>
                      <a:r>
                        <a:rPr lang="en-US" sz="1200" dirty="0"/>
                        <a:t>Cirebon–Semarang (257 km, operational 2023), </a:t>
                      </a:r>
                      <a:r>
                        <a:rPr lang="en-US" sz="1200" dirty="0" err="1"/>
                        <a:t>Dumai</a:t>
                      </a:r>
                      <a:r>
                        <a:rPr lang="en-US" sz="1200" dirty="0"/>
                        <a:t>–Sei </a:t>
                      </a:r>
                      <a:r>
                        <a:rPr lang="en-US" sz="1200" dirty="0" err="1"/>
                        <a:t>Mangke</a:t>
                      </a:r>
                      <a:r>
                        <a:rPr lang="en-US" sz="1200" dirty="0"/>
                        <a:t> (target 2025), Kalimantan–Java (proposed long-term).</a:t>
                      </a:r>
                    </a:p>
                  </a:txBody>
                  <a:tcPr marL="91447" marR="91447" marT="45706" marB="45706">
                    <a:lnL>
                      <a:noFill/>
                    </a:lnL>
                    <a:lnR>
                      <a:noFill/>
                    </a:lnR>
                    <a:lnT>
                      <a:noFill/>
                    </a:lnT>
                    <a:lnB>
                      <a:noFill/>
                    </a:lnB>
                  </a:tcPr>
                </a:tc>
                <a:tc>
                  <a:txBody>
                    <a:bodyPr/>
                    <a:lstStyle/>
                    <a:p>
                      <a:r>
                        <a:rPr lang="en-US" sz="1200" dirty="0"/>
                        <a:t>High demand for 18”–24” large-diameter transmission pipes.</a:t>
                      </a:r>
                    </a:p>
                  </a:txBody>
                  <a:tcPr marL="91447" marR="91447" marT="45706" marB="45706">
                    <a:lnL>
                      <a:noFill/>
                    </a:lnL>
                    <a:lnR>
                      <a:noFill/>
                    </a:lnR>
                    <a:lnT>
                      <a:noFill/>
                    </a:lnT>
                    <a:lnB>
                      <a:noFill/>
                    </a:lnB>
                  </a:tcPr>
                </a:tc>
                <a:extLst>
                  <a:ext uri="{0D108BD9-81ED-4DB2-BD59-A6C34878D82A}">
                    <a16:rowId xmlns:a16="http://schemas.microsoft.com/office/drawing/2014/main" val="3668968808"/>
                  </a:ext>
                </a:extLst>
              </a:tr>
              <a:tr h="648456">
                <a:tc>
                  <a:txBody>
                    <a:bodyPr/>
                    <a:lstStyle/>
                    <a:p>
                      <a:r>
                        <a:rPr lang="en-US" sz="1200" b="1"/>
                        <a:t>National Strategic Projects (PSP)</a:t>
                      </a:r>
                      <a:r>
                        <a:rPr lang="en-US" sz="1200"/>
                        <a:t> (Bappenas list 2021–2024)</a:t>
                      </a:r>
                    </a:p>
                  </a:txBody>
                  <a:tcPr marL="91447" marR="91447" marT="45706" marB="45706">
                    <a:lnL>
                      <a:noFill/>
                    </a:lnL>
                    <a:lnR>
                      <a:noFill/>
                    </a:lnR>
                    <a:lnT>
                      <a:noFill/>
                    </a:lnT>
                    <a:lnB>
                      <a:noFill/>
                    </a:lnB>
                  </a:tcPr>
                </a:tc>
                <a:tc>
                  <a:txBody>
                    <a:bodyPr/>
                    <a:lstStyle/>
                    <a:p>
                      <a:r>
                        <a:rPr lang="en-US" sz="1200" dirty="0"/>
                        <a:t>New Capital (IKN), 59 new dams (e.g., </a:t>
                      </a:r>
                      <a:r>
                        <a:rPr lang="en-US" sz="1200" dirty="0" err="1"/>
                        <a:t>Karian</a:t>
                      </a:r>
                      <a:r>
                        <a:rPr lang="en-US" sz="1200" dirty="0"/>
                        <a:t>–</a:t>
                      </a:r>
                      <a:r>
                        <a:rPr lang="en-US" sz="1200" dirty="0" err="1"/>
                        <a:t>Serpong</a:t>
                      </a:r>
                      <a:r>
                        <a:rPr lang="en-US" sz="1200" dirty="0"/>
                        <a:t>), </a:t>
                      </a:r>
                      <a:r>
                        <a:rPr lang="en-US" sz="1200" dirty="0" err="1"/>
                        <a:t>Pertamina</a:t>
                      </a:r>
                      <a:r>
                        <a:rPr lang="en-US" sz="1200" dirty="0"/>
                        <a:t> RDMP (Balikpapan, </a:t>
                      </a:r>
                      <a:r>
                        <a:rPr lang="en-US" sz="1200" dirty="0" err="1"/>
                        <a:t>Cilacap</a:t>
                      </a:r>
                      <a:r>
                        <a:rPr lang="en-US" sz="1200" dirty="0"/>
                        <a:t>, </a:t>
                      </a:r>
                      <a:r>
                        <a:rPr lang="en-US" sz="1200" dirty="0" err="1"/>
                        <a:t>Dumai</a:t>
                      </a:r>
                      <a:r>
                        <a:rPr lang="en-US" sz="1200" dirty="0"/>
                        <a:t>).</a:t>
                      </a:r>
                    </a:p>
                  </a:txBody>
                  <a:tcPr marL="91447" marR="91447" marT="45706" marB="45706">
                    <a:lnL>
                      <a:noFill/>
                    </a:lnL>
                    <a:lnR>
                      <a:noFill/>
                    </a:lnR>
                    <a:lnT>
                      <a:noFill/>
                    </a:lnT>
                    <a:lnB>
                      <a:noFill/>
                    </a:lnB>
                  </a:tcPr>
                </a:tc>
                <a:tc>
                  <a:txBody>
                    <a:bodyPr/>
                    <a:lstStyle/>
                    <a:p>
                      <a:r>
                        <a:rPr lang="en-US" sz="1200" dirty="0"/>
                        <a:t>Requires water, drainage &amp; utility pipelines, plus refinery pipe replacements/expansions.</a:t>
                      </a:r>
                    </a:p>
                  </a:txBody>
                  <a:tcPr marL="91447" marR="91447" marT="45706" marB="45706">
                    <a:lnL>
                      <a:noFill/>
                    </a:lnL>
                    <a:lnR>
                      <a:noFill/>
                    </a:lnR>
                    <a:lnT>
                      <a:noFill/>
                    </a:lnT>
                    <a:lnB>
                      <a:noFill/>
                    </a:lnB>
                  </a:tcPr>
                </a:tc>
                <a:extLst>
                  <a:ext uri="{0D108BD9-81ED-4DB2-BD59-A6C34878D82A}">
                    <a16:rowId xmlns:a16="http://schemas.microsoft.com/office/drawing/2014/main" val="3102176061"/>
                  </a:ext>
                </a:extLst>
              </a:tr>
              <a:tr h="462775">
                <a:tc>
                  <a:txBody>
                    <a:bodyPr/>
                    <a:lstStyle/>
                    <a:p>
                      <a:r>
                        <a:rPr lang="en-US" sz="1200" b="1"/>
                        <a:t>Infrastructure &amp; Energy Projects under RPJPN 2025–2045</a:t>
                      </a:r>
                      <a:endParaRPr lang="en-US" sz="1200"/>
                    </a:p>
                  </a:txBody>
                  <a:tcPr marL="91447" marR="91447" marT="45706" marB="45706">
                    <a:lnL>
                      <a:noFill/>
                    </a:lnL>
                    <a:lnR>
                      <a:noFill/>
                    </a:lnR>
                    <a:lnT>
                      <a:noFill/>
                    </a:lnT>
                    <a:lnB>
                      <a:noFill/>
                    </a:lnB>
                  </a:tcPr>
                </a:tc>
                <a:tc>
                  <a:txBody>
                    <a:bodyPr/>
                    <a:lstStyle/>
                    <a:p>
                      <a:r>
                        <a:rPr lang="en-US" sz="1200"/>
                        <a:t>Ongoing investment in transport, power, and renewable energy facilities.</a:t>
                      </a:r>
                    </a:p>
                  </a:txBody>
                  <a:tcPr marL="91447" marR="91447" marT="45706" marB="45706">
                    <a:lnL>
                      <a:noFill/>
                    </a:lnL>
                    <a:lnR>
                      <a:noFill/>
                    </a:lnR>
                    <a:lnT>
                      <a:noFill/>
                    </a:lnT>
                    <a:lnB>
                      <a:noFill/>
                    </a:lnB>
                  </a:tcPr>
                </a:tc>
                <a:tc>
                  <a:txBody>
                    <a:bodyPr/>
                    <a:lstStyle/>
                    <a:p>
                      <a:r>
                        <a:rPr lang="en-US" sz="1200" dirty="0"/>
                        <a:t>Long-term stable demand for API &amp; structural pipes.</a:t>
                      </a:r>
                    </a:p>
                  </a:txBody>
                  <a:tcPr marL="91447" marR="91447" marT="45706" marB="45706">
                    <a:lnL>
                      <a:noFill/>
                    </a:lnL>
                    <a:lnR>
                      <a:noFill/>
                    </a:lnR>
                    <a:lnT>
                      <a:noFill/>
                    </a:lnT>
                    <a:lnB>
                      <a:noFill/>
                    </a:lnB>
                  </a:tcPr>
                </a:tc>
                <a:extLst>
                  <a:ext uri="{0D108BD9-81ED-4DB2-BD59-A6C34878D82A}">
                    <a16:rowId xmlns:a16="http://schemas.microsoft.com/office/drawing/2014/main" val="1196791037"/>
                  </a:ext>
                </a:extLst>
              </a:tr>
            </a:tbl>
          </a:graphicData>
        </a:graphic>
      </p:graphicFrame>
      <p:pic>
        <p:nvPicPr>
          <p:cNvPr id="81937" name="Picture 5">
            <a:extLst>
              <a:ext uri="{FF2B5EF4-FFF2-40B4-BE49-F238E27FC236}">
                <a16:creationId xmlns:a16="http://schemas.microsoft.com/office/drawing/2014/main" id="{1BECFF4C-5AAF-4BC6-BBB8-0C713A28D7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4738" y="3873500"/>
            <a:ext cx="447675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8" name="TextBox 6">
            <a:extLst>
              <a:ext uri="{FF2B5EF4-FFF2-40B4-BE49-F238E27FC236}">
                <a16:creationId xmlns:a16="http://schemas.microsoft.com/office/drawing/2014/main" id="{2D169B42-0C9E-4ABF-998D-76D2851BE132}"/>
              </a:ext>
            </a:extLst>
          </p:cNvPr>
          <p:cNvSpPr txBox="1">
            <a:spLocks noChangeArrowheads="1"/>
          </p:cNvSpPr>
          <p:nvPr/>
        </p:nvSpPr>
        <p:spPr bwMode="auto">
          <a:xfrm>
            <a:off x="674688" y="5978525"/>
            <a:ext cx="53006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100">
                <a:solidFill>
                  <a:srgbClr val="3A8AD8"/>
                </a:solidFill>
              </a:rPr>
              <a:t>CONFIDENTIAL – FOR DISCUSSION PURPOSES ONLY</a:t>
            </a:r>
          </a:p>
        </p:txBody>
      </p:sp>
      <p:sp>
        <p:nvSpPr>
          <p:cNvPr id="81939" name="TextBox 7">
            <a:extLst>
              <a:ext uri="{FF2B5EF4-FFF2-40B4-BE49-F238E27FC236}">
                <a16:creationId xmlns:a16="http://schemas.microsoft.com/office/drawing/2014/main" id="{23070617-FA18-4296-A9CB-04726C59A253}"/>
              </a:ext>
            </a:extLst>
          </p:cNvPr>
          <p:cNvSpPr txBox="1">
            <a:spLocks noChangeArrowheads="1"/>
          </p:cNvSpPr>
          <p:nvPr/>
        </p:nvSpPr>
        <p:spPr bwMode="auto">
          <a:xfrm>
            <a:off x="11707813" y="5845175"/>
            <a:ext cx="484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400">
                <a:solidFill>
                  <a:schemeClr val="bg1"/>
                </a:solidFill>
              </a:rPr>
              <a:t>6</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EC8A0-CD06-4110-94D7-088CD33E1AA2}"/>
              </a:ext>
            </a:extLst>
          </p:cNvPr>
          <p:cNvSpPr>
            <a:spLocks noGrp="1"/>
          </p:cNvSpPr>
          <p:nvPr>
            <p:ph type="title"/>
          </p:nvPr>
        </p:nvSpPr>
        <p:spPr/>
        <p:txBody>
          <a:bodyPr/>
          <a:lstStyle/>
          <a:p>
            <a:pPr defTabSz="685766" fontAlgn="auto">
              <a:spcAft>
                <a:spcPts val="0"/>
              </a:spcAft>
              <a:defRPr/>
            </a:pPr>
            <a:r>
              <a:rPr lang="en-US" dirty="0"/>
              <a:t>Cirebon – Semarang Gas Transmission Pipeline</a:t>
            </a:r>
          </a:p>
        </p:txBody>
      </p:sp>
      <p:pic>
        <p:nvPicPr>
          <p:cNvPr id="82947" name="Picture 5">
            <a:extLst>
              <a:ext uri="{FF2B5EF4-FFF2-40B4-BE49-F238E27FC236}">
                <a16:creationId xmlns:a16="http://schemas.microsoft.com/office/drawing/2014/main" id="{6A17DDEE-5157-474E-9852-FD119BC732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2650" y="1958975"/>
            <a:ext cx="5053013"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Box 6">
            <a:extLst>
              <a:ext uri="{FF2B5EF4-FFF2-40B4-BE49-F238E27FC236}">
                <a16:creationId xmlns:a16="http://schemas.microsoft.com/office/drawing/2014/main" id="{60D771BC-7EBE-454A-95CF-C681A2A87407}"/>
              </a:ext>
            </a:extLst>
          </p:cNvPr>
          <p:cNvSpPr txBox="1">
            <a:spLocks noChangeArrowheads="1"/>
          </p:cNvSpPr>
          <p:nvPr/>
        </p:nvSpPr>
        <p:spPr bwMode="auto">
          <a:xfrm>
            <a:off x="6096000" y="1905000"/>
            <a:ext cx="469741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sz="1400" dirty="0"/>
              <a:t>The Ministry of Energy and Mineral Resources (ESDM) plans to expand the Cirebon-Semarang (CISEM) gas transmission pipeline to </a:t>
            </a:r>
            <a:r>
              <a:rPr lang="en-US" altLang="en-US" sz="1400" b="1" dirty="0"/>
              <a:t>Bandung and Yogyakarta.</a:t>
            </a:r>
          </a:p>
          <a:p>
            <a:pPr eaLnBrk="1" hangingPunct="1">
              <a:buFont typeface="Arial" panose="020B0604020202020204" pitchFamily="34" charset="0"/>
              <a:buChar char="•"/>
            </a:pPr>
            <a:endParaRPr lang="en-US" altLang="en-US" sz="1400" dirty="0"/>
          </a:p>
          <a:p>
            <a:pPr eaLnBrk="1" hangingPunct="1">
              <a:buFont typeface="Arial" panose="020B0604020202020204" pitchFamily="34" charset="0"/>
              <a:buChar char="•"/>
            </a:pPr>
            <a:r>
              <a:rPr lang="en-US" altLang="en-US" sz="1400" dirty="0"/>
              <a:t>The project, valued at </a:t>
            </a:r>
            <a:r>
              <a:rPr lang="en-US" altLang="en-US" sz="1400" b="1" dirty="0"/>
              <a:t>Rp1.7 trillion</a:t>
            </a:r>
            <a:r>
              <a:rPr lang="en-US" altLang="en-US" sz="1400" dirty="0"/>
              <a:t>, will be divided into the Cirebon-Bandung (132km) and Semarang-Solo-Yogyakarta (148km) lines. The budget, allocated for 2025-2026, aims to boost the development of the national gas network and will be openly tendered [PT </a:t>
            </a:r>
            <a:r>
              <a:rPr lang="en-US" altLang="en-US" sz="1400" dirty="0" err="1"/>
              <a:t>Pertamina</a:t>
            </a:r>
            <a:r>
              <a:rPr lang="en-US" altLang="en-US" sz="1400" dirty="0"/>
              <a:t> (Persero) – PERTAMINA GAS].</a:t>
            </a:r>
          </a:p>
          <a:p>
            <a:pPr eaLnBrk="1" hangingPunct="1">
              <a:buFont typeface="Arial" panose="020B0604020202020204" pitchFamily="34" charset="0"/>
              <a:buChar char="•"/>
            </a:pPr>
            <a:endParaRPr lang="en-US" altLang="en-US" sz="1400" dirty="0"/>
          </a:p>
          <a:p>
            <a:pPr eaLnBrk="1" hangingPunct="1">
              <a:buFont typeface="Arial" panose="020B0604020202020204" pitchFamily="34" charset="0"/>
              <a:buChar char="•"/>
            </a:pPr>
            <a:r>
              <a:rPr lang="en-US" altLang="en-US" sz="1400" dirty="0"/>
              <a:t>The total budget for the 132-kilometer Cirebon-Bandung transmission pipeline </a:t>
            </a:r>
            <a:r>
              <a:rPr lang="en-US" altLang="en-US" sz="1400" b="1" dirty="0"/>
              <a:t>is Rp865.07 billion</a:t>
            </a:r>
            <a:r>
              <a:rPr lang="en-US" altLang="en-US" sz="1400" dirty="0"/>
              <a:t>, with Rp10.94 billion allocated for 2025 and Rp854.13 billion for 2026. Meanwhile, the total budget for the 148 kilometer Semarang-Solo-Yogyakarta pipeline is </a:t>
            </a:r>
            <a:r>
              <a:rPr lang="en-US" altLang="en-US" sz="1400" b="1" dirty="0"/>
              <a:t>Rp895.63 billion</a:t>
            </a:r>
            <a:r>
              <a:rPr lang="en-US" altLang="en-US" sz="1400" dirty="0"/>
              <a:t>: Rp13.13 billion in 2025 and Rp882.50 billion in 2026.</a:t>
            </a:r>
          </a:p>
        </p:txBody>
      </p:sp>
      <p:sp>
        <p:nvSpPr>
          <p:cNvPr id="82949" name="TextBox 7">
            <a:extLst>
              <a:ext uri="{FF2B5EF4-FFF2-40B4-BE49-F238E27FC236}">
                <a16:creationId xmlns:a16="http://schemas.microsoft.com/office/drawing/2014/main" id="{F3ED0D3D-443D-4944-BB07-2FD870C021B0}"/>
              </a:ext>
            </a:extLst>
          </p:cNvPr>
          <p:cNvSpPr txBox="1">
            <a:spLocks noChangeArrowheads="1"/>
          </p:cNvSpPr>
          <p:nvPr/>
        </p:nvSpPr>
        <p:spPr bwMode="auto">
          <a:xfrm>
            <a:off x="882650" y="4449763"/>
            <a:ext cx="5376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t>Source: kumparan.com, 3 September 2025</a:t>
            </a:r>
          </a:p>
        </p:txBody>
      </p:sp>
      <p:sp>
        <p:nvSpPr>
          <p:cNvPr id="82950" name="TextBox 8">
            <a:extLst>
              <a:ext uri="{FF2B5EF4-FFF2-40B4-BE49-F238E27FC236}">
                <a16:creationId xmlns:a16="http://schemas.microsoft.com/office/drawing/2014/main" id="{7844974E-0B78-4AB7-AE2A-D4A701421903}"/>
              </a:ext>
            </a:extLst>
          </p:cNvPr>
          <p:cNvSpPr txBox="1">
            <a:spLocks noChangeArrowheads="1"/>
          </p:cNvSpPr>
          <p:nvPr/>
        </p:nvSpPr>
        <p:spPr bwMode="auto">
          <a:xfrm>
            <a:off x="674688" y="5978525"/>
            <a:ext cx="53006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100">
                <a:solidFill>
                  <a:srgbClr val="3A8AD8"/>
                </a:solidFill>
              </a:rPr>
              <a:t>CONFIDENTIAL – FOR DISCUSSION PURPOSES ONLY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7D9DF-6779-4CF3-873B-A3BA410392D5}"/>
              </a:ext>
            </a:extLst>
          </p:cNvPr>
          <p:cNvSpPr>
            <a:spLocks noGrp="1"/>
          </p:cNvSpPr>
          <p:nvPr>
            <p:ph type="title"/>
          </p:nvPr>
        </p:nvSpPr>
        <p:spPr>
          <a:xfrm>
            <a:off x="3060095" y="134000"/>
            <a:ext cx="6580134" cy="945498"/>
          </a:xfrm>
        </p:spPr>
        <p:txBody>
          <a:bodyPr/>
          <a:lstStyle/>
          <a:p>
            <a:pPr defTabSz="685766" fontAlgn="auto">
              <a:spcAft>
                <a:spcPts val="0"/>
              </a:spcAft>
              <a:defRPr/>
            </a:pPr>
            <a:r>
              <a:rPr lang="en-US"/>
              <a:t>Recent Gas Discoveries &amp; Developments (2019–Present)</a:t>
            </a:r>
          </a:p>
        </p:txBody>
      </p:sp>
      <p:sp>
        <p:nvSpPr>
          <p:cNvPr id="83971" name="TextBox 3">
            <a:extLst>
              <a:ext uri="{FF2B5EF4-FFF2-40B4-BE49-F238E27FC236}">
                <a16:creationId xmlns:a16="http://schemas.microsoft.com/office/drawing/2014/main" id="{07912D33-0921-4FC6-B0A6-732F454107F5}"/>
              </a:ext>
            </a:extLst>
          </p:cNvPr>
          <p:cNvSpPr txBox="1">
            <a:spLocks noChangeArrowheads="1"/>
          </p:cNvSpPr>
          <p:nvPr/>
        </p:nvSpPr>
        <p:spPr bwMode="auto">
          <a:xfrm>
            <a:off x="746125" y="5089789"/>
            <a:ext cx="1047114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eaLnBrk="1" hangingPunct="1"/>
            <a:r>
              <a:rPr lang="en-US" altLang="en-US" sz="1400" i="1" dirty="0"/>
              <a:t>Recent gas discoveries across Indonesia add significant long-term momentum to pipeline demand, directly reinforcing the rationale for Unit 7. World-class projects like Abadi LNG (</a:t>
            </a:r>
            <a:r>
              <a:rPr lang="en-US" altLang="en-US" sz="1400" i="1" dirty="0" err="1"/>
              <a:t>Masela</a:t>
            </a:r>
            <a:r>
              <a:rPr lang="en-US" altLang="en-US" sz="1400" i="1" dirty="0"/>
              <a:t> Block) and Andaman Block II will require hundreds of kilometers of subsea and onshore transmission lines, while discoveries in West </a:t>
            </a:r>
            <a:r>
              <a:rPr lang="en-US" altLang="en-US" sz="1400" i="1" dirty="0" err="1"/>
              <a:t>Ganal</a:t>
            </a:r>
            <a:r>
              <a:rPr lang="en-US" altLang="en-US" sz="1400" i="1" dirty="0"/>
              <a:t> and </a:t>
            </a:r>
            <a:r>
              <a:rPr lang="en-US" altLang="en-US" sz="1400" i="1" dirty="0" err="1"/>
              <a:t>Sakakemang</a:t>
            </a:r>
            <a:r>
              <a:rPr lang="en-US" altLang="en-US" sz="1400" i="1" dirty="0"/>
              <a:t> ensure sustained development in Sumatra and Kalimantan. Smaller finds by </a:t>
            </a:r>
            <a:r>
              <a:rPr lang="en-US" altLang="en-US" sz="1400" i="1" dirty="0" err="1"/>
              <a:t>Pertamina</a:t>
            </a:r>
            <a:r>
              <a:rPr lang="en-US" altLang="en-US" sz="1400" i="1" dirty="0"/>
              <a:t> and Husky-CNOOC also generate localized pipeline networks, collectively creating a broad and scalable market for large-diameter pipes that Unit 7 will supply.</a:t>
            </a:r>
          </a:p>
        </p:txBody>
      </p:sp>
      <p:graphicFrame>
        <p:nvGraphicFramePr>
          <p:cNvPr id="5" name="Table 4">
            <a:extLst>
              <a:ext uri="{FF2B5EF4-FFF2-40B4-BE49-F238E27FC236}">
                <a16:creationId xmlns:a16="http://schemas.microsoft.com/office/drawing/2014/main" id="{22C98F14-1A2E-40FC-BE0E-95FC39835005}"/>
              </a:ext>
            </a:extLst>
          </p:cNvPr>
          <p:cNvGraphicFramePr>
            <a:graphicFrameLocks noGrp="1"/>
          </p:cNvGraphicFramePr>
          <p:nvPr/>
        </p:nvGraphicFramePr>
        <p:xfrm>
          <a:off x="839788" y="1541463"/>
          <a:ext cx="10048875" cy="3606891"/>
        </p:xfrm>
        <a:graphic>
          <a:graphicData uri="http://schemas.openxmlformats.org/drawingml/2006/table">
            <a:tbl>
              <a:tblPr/>
              <a:tblGrid>
                <a:gridCol w="2512219">
                  <a:extLst>
                    <a:ext uri="{9D8B030D-6E8A-4147-A177-3AD203B41FA5}">
                      <a16:colId xmlns:a16="http://schemas.microsoft.com/office/drawing/2014/main" val="4142118039"/>
                    </a:ext>
                  </a:extLst>
                </a:gridCol>
                <a:gridCol w="1790299">
                  <a:extLst>
                    <a:ext uri="{9D8B030D-6E8A-4147-A177-3AD203B41FA5}">
                      <a16:colId xmlns:a16="http://schemas.microsoft.com/office/drawing/2014/main" val="1770238164"/>
                    </a:ext>
                  </a:extLst>
                </a:gridCol>
                <a:gridCol w="3234138">
                  <a:extLst>
                    <a:ext uri="{9D8B030D-6E8A-4147-A177-3AD203B41FA5}">
                      <a16:colId xmlns:a16="http://schemas.microsoft.com/office/drawing/2014/main" val="4096287373"/>
                    </a:ext>
                  </a:extLst>
                </a:gridCol>
                <a:gridCol w="2512219">
                  <a:extLst>
                    <a:ext uri="{9D8B030D-6E8A-4147-A177-3AD203B41FA5}">
                      <a16:colId xmlns:a16="http://schemas.microsoft.com/office/drawing/2014/main" val="1208846637"/>
                    </a:ext>
                  </a:extLst>
                </a:gridCol>
              </a:tblGrid>
              <a:tr h="457175">
                <a:tc>
                  <a:txBody>
                    <a:bodyPr/>
                    <a:lstStyle/>
                    <a:p>
                      <a:pPr algn="ctr"/>
                      <a:r>
                        <a:rPr lang="en-US" sz="1200" b="1" dirty="0">
                          <a:solidFill>
                            <a:schemeClr val="tx1"/>
                          </a:solidFill>
                        </a:rPr>
                        <a:t>Block / Project</a:t>
                      </a:r>
                      <a:endParaRPr lang="en-US" sz="1200" dirty="0">
                        <a:solidFill>
                          <a:schemeClr val="tx1"/>
                        </a:solidFill>
                      </a:endParaRPr>
                    </a:p>
                  </a:txBody>
                  <a:tcPr marL="91451" marR="91451" marT="45718" marB="45718" anchor="ctr">
                    <a:lnL>
                      <a:noFill/>
                    </a:lnL>
                    <a:lnR>
                      <a:noFill/>
                    </a:lnR>
                    <a:lnT>
                      <a:noFill/>
                    </a:lnT>
                    <a:lnB>
                      <a:noFill/>
                    </a:lnB>
                    <a:solidFill>
                      <a:schemeClr val="bg1">
                        <a:lumMod val="65000"/>
                      </a:schemeClr>
                    </a:solidFill>
                  </a:tcPr>
                </a:tc>
                <a:tc>
                  <a:txBody>
                    <a:bodyPr/>
                    <a:lstStyle/>
                    <a:p>
                      <a:pPr algn="ctr"/>
                      <a:r>
                        <a:rPr lang="en-US" sz="1200" b="1" dirty="0">
                          <a:solidFill>
                            <a:schemeClr val="tx1"/>
                          </a:solidFill>
                        </a:rPr>
                        <a:t>Operator</a:t>
                      </a:r>
                      <a:endParaRPr lang="en-US" sz="1200" dirty="0">
                        <a:solidFill>
                          <a:schemeClr val="tx1"/>
                        </a:solidFill>
                      </a:endParaRPr>
                    </a:p>
                  </a:txBody>
                  <a:tcPr marL="91451" marR="91451" marT="45718" marB="45718" anchor="ctr">
                    <a:lnL>
                      <a:noFill/>
                    </a:lnL>
                    <a:lnR>
                      <a:noFill/>
                    </a:lnR>
                    <a:lnT>
                      <a:noFill/>
                    </a:lnT>
                    <a:lnB>
                      <a:noFill/>
                    </a:lnB>
                    <a:solidFill>
                      <a:schemeClr val="bg1">
                        <a:lumMod val="65000"/>
                      </a:schemeClr>
                    </a:solidFill>
                  </a:tcPr>
                </a:tc>
                <a:tc>
                  <a:txBody>
                    <a:bodyPr/>
                    <a:lstStyle/>
                    <a:p>
                      <a:pPr algn="ctr"/>
                      <a:r>
                        <a:rPr lang="en-US" sz="1200" b="1" dirty="0">
                          <a:solidFill>
                            <a:schemeClr val="tx1"/>
                          </a:solidFill>
                        </a:rPr>
                        <a:t>Discovery / Milestone</a:t>
                      </a:r>
                      <a:endParaRPr lang="en-US" sz="1200" dirty="0">
                        <a:solidFill>
                          <a:schemeClr val="tx1"/>
                        </a:solidFill>
                      </a:endParaRPr>
                    </a:p>
                  </a:txBody>
                  <a:tcPr marL="91451" marR="91451" marT="45718" marB="45718" anchor="ctr">
                    <a:lnL>
                      <a:noFill/>
                    </a:lnL>
                    <a:lnR>
                      <a:noFill/>
                    </a:lnR>
                    <a:lnT>
                      <a:noFill/>
                    </a:lnT>
                    <a:lnB>
                      <a:noFill/>
                    </a:lnB>
                    <a:solidFill>
                      <a:schemeClr val="bg1">
                        <a:lumMod val="65000"/>
                      </a:schemeClr>
                    </a:solidFill>
                  </a:tcPr>
                </a:tc>
                <a:tc>
                  <a:txBody>
                    <a:bodyPr/>
                    <a:lstStyle/>
                    <a:p>
                      <a:pPr algn="ctr"/>
                      <a:r>
                        <a:rPr lang="fr-FR" sz="1200" b="1" dirty="0">
                          <a:solidFill>
                            <a:schemeClr val="tx1"/>
                          </a:solidFill>
                        </a:rPr>
                        <a:t>Relevance for Unit 7 (Pipe </a:t>
                      </a:r>
                      <a:r>
                        <a:rPr lang="fr-FR" sz="1200" b="1" dirty="0" err="1">
                          <a:solidFill>
                            <a:schemeClr val="tx1"/>
                          </a:solidFill>
                        </a:rPr>
                        <a:t>Demand</a:t>
                      </a:r>
                      <a:r>
                        <a:rPr lang="fr-FR" sz="1200" b="1" dirty="0">
                          <a:solidFill>
                            <a:schemeClr val="tx1"/>
                          </a:solidFill>
                        </a:rPr>
                        <a:t>)</a:t>
                      </a:r>
                      <a:endParaRPr lang="fr-FR" sz="1200" dirty="0">
                        <a:solidFill>
                          <a:schemeClr val="tx1"/>
                        </a:solidFill>
                      </a:endParaRPr>
                    </a:p>
                  </a:txBody>
                  <a:tcPr marL="91451" marR="91451" marT="45718" marB="45718" anchor="ctr">
                    <a:lnL>
                      <a:noFill/>
                    </a:lnL>
                    <a:lnR>
                      <a:noFill/>
                    </a:lnR>
                    <a:lnT>
                      <a:noFill/>
                    </a:lnT>
                    <a:lnB>
                      <a:noFill/>
                    </a:lnB>
                    <a:solidFill>
                      <a:schemeClr val="bg1">
                        <a:lumMod val="65000"/>
                      </a:schemeClr>
                    </a:solidFill>
                  </a:tcPr>
                </a:tc>
                <a:extLst>
                  <a:ext uri="{0D108BD9-81ED-4DB2-BD59-A6C34878D82A}">
                    <a16:rowId xmlns:a16="http://schemas.microsoft.com/office/drawing/2014/main" val="1065480037"/>
                  </a:ext>
                </a:extLst>
              </a:tr>
              <a:tr h="640045">
                <a:tc>
                  <a:txBody>
                    <a:bodyPr/>
                    <a:lstStyle/>
                    <a:p>
                      <a:r>
                        <a:rPr lang="en-US" sz="1200" b="1" dirty="0"/>
                        <a:t>Andaman Block II (South Sumatra)</a:t>
                      </a:r>
                      <a:endParaRPr lang="en-US" sz="1200" dirty="0"/>
                    </a:p>
                  </a:txBody>
                  <a:tcPr marL="91451" marR="91451" marT="45718" marB="45718" anchor="ctr">
                    <a:lnL>
                      <a:noFill/>
                    </a:lnL>
                    <a:lnR>
                      <a:noFill/>
                    </a:lnR>
                    <a:lnT>
                      <a:noFill/>
                    </a:lnT>
                    <a:lnB>
                      <a:noFill/>
                    </a:lnB>
                  </a:tcPr>
                </a:tc>
                <a:tc>
                  <a:txBody>
                    <a:bodyPr/>
                    <a:lstStyle/>
                    <a:p>
                      <a:r>
                        <a:rPr lang="en-US" sz="1200" dirty="0"/>
                        <a:t>Mubadala Energy (UAE)</a:t>
                      </a:r>
                    </a:p>
                  </a:txBody>
                  <a:tcPr marL="91451" marR="91451" marT="45718" marB="45718" anchor="ctr">
                    <a:lnL>
                      <a:noFill/>
                    </a:lnL>
                    <a:lnR>
                      <a:noFill/>
                    </a:lnR>
                    <a:lnT>
                      <a:noFill/>
                    </a:lnT>
                    <a:lnB>
                      <a:noFill/>
                    </a:lnB>
                  </a:tcPr>
                </a:tc>
                <a:tc>
                  <a:txBody>
                    <a:bodyPr/>
                    <a:lstStyle/>
                    <a:p>
                      <a:r>
                        <a:rPr lang="en-US" sz="1200" dirty="0"/>
                        <a:t>“Cengkih-1” discovery (Nov 2023), 2+ TCF. FID 2024, first gas 2029.</a:t>
                      </a:r>
                    </a:p>
                  </a:txBody>
                  <a:tcPr marL="91451" marR="91451" marT="45718" marB="45718" anchor="ctr">
                    <a:lnL>
                      <a:noFill/>
                    </a:lnL>
                    <a:lnR>
                      <a:noFill/>
                    </a:lnR>
                    <a:lnT>
                      <a:noFill/>
                    </a:lnT>
                    <a:lnB>
                      <a:noFill/>
                    </a:lnB>
                  </a:tcPr>
                </a:tc>
                <a:tc>
                  <a:txBody>
                    <a:bodyPr/>
                    <a:lstStyle/>
                    <a:p>
                      <a:r>
                        <a:rPr lang="en-US" sz="1200"/>
                        <a:t>New large-diameter pipelines to Grissik Hub for domestic/export markets.</a:t>
                      </a:r>
                    </a:p>
                  </a:txBody>
                  <a:tcPr marL="91451" marR="91451" marT="45718" marB="45718" anchor="ctr">
                    <a:lnL>
                      <a:noFill/>
                    </a:lnL>
                    <a:lnR>
                      <a:noFill/>
                    </a:lnR>
                    <a:lnT>
                      <a:noFill/>
                    </a:lnT>
                    <a:lnB>
                      <a:noFill/>
                    </a:lnB>
                  </a:tcPr>
                </a:tc>
                <a:extLst>
                  <a:ext uri="{0D108BD9-81ED-4DB2-BD59-A6C34878D82A}">
                    <a16:rowId xmlns:a16="http://schemas.microsoft.com/office/drawing/2014/main" val="944007371"/>
                  </a:ext>
                </a:extLst>
              </a:tr>
              <a:tr h="562221">
                <a:tc>
                  <a:txBody>
                    <a:bodyPr/>
                    <a:lstStyle/>
                    <a:p>
                      <a:r>
                        <a:rPr lang="en-US" sz="1200" b="1"/>
                        <a:t>West Ganal Block (East Kalimantan)</a:t>
                      </a:r>
                      <a:endParaRPr lang="en-US" sz="1200"/>
                    </a:p>
                  </a:txBody>
                  <a:tcPr marL="91451" marR="91451" marT="45718" marB="45718" anchor="ctr">
                    <a:lnL>
                      <a:noFill/>
                    </a:lnL>
                    <a:lnR>
                      <a:noFill/>
                    </a:lnR>
                    <a:lnT>
                      <a:noFill/>
                    </a:lnT>
                    <a:lnB>
                      <a:noFill/>
                    </a:lnB>
                  </a:tcPr>
                </a:tc>
                <a:tc>
                  <a:txBody>
                    <a:bodyPr/>
                    <a:lstStyle/>
                    <a:p>
                      <a:r>
                        <a:rPr lang="en-US" sz="1200"/>
                        <a:t>Eni (Italy)</a:t>
                      </a:r>
                    </a:p>
                  </a:txBody>
                  <a:tcPr marL="91451" marR="91451" marT="45718" marB="45718" anchor="ctr">
                    <a:lnL>
                      <a:noFill/>
                    </a:lnL>
                    <a:lnR>
                      <a:noFill/>
                    </a:lnR>
                    <a:lnT>
                      <a:noFill/>
                    </a:lnT>
                    <a:lnB>
                      <a:noFill/>
                    </a:lnB>
                  </a:tcPr>
                </a:tc>
                <a:tc>
                  <a:txBody>
                    <a:bodyPr/>
                    <a:lstStyle/>
                    <a:p>
                      <a:r>
                        <a:rPr lang="en-US" sz="1200" dirty="0"/>
                        <a:t>“</a:t>
                      </a:r>
                      <a:r>
                        <a:rPr lang="en-US" sz="1200" dirty="0" err="1"/>
                        <a:t>Geng</a:t>
                      </a:r>
                      <a:r>
                        <a:rPr lang="en-US" sz="1200" dirty="0"/>
                        <a:t> North-1” discovery (Oct 2023), </a:t>
                      </a:r>
                      <a:r>
                        <a:rPr lang="en-US" sz="1200" dirty="0" err="1"/>
                        <a:t>deepwater</a:t>
                      </a:r>
                      <a:r>
                        <a:rPr lang="en-US" sz="1200" dirty="0"/>
                        <a:t> gas.</a:t>
                      </a:r>
                    </a:p>
                  </a:txBody>
                  <a:tcPr marL="91451" marR="91451" marT="45718" marB="45718" anchor="ctr">
                    <a:lnL>
                      <a:noFill/>
                    </a:lnL>
                    <a:lnR>
                      <a:noFill/>
                    </a:lnR>
                    <a:lnT>
                      <a:noFill/>
                    </a:lnT>
                    <a:lnB>
                      <a:noFill/>
                    </a:lnB>
                  </a:tcPr>
                </a:tc>
                <a:tc>
                  <a:txBody>
                    <a:bodyPr/>
                    <a:lstStyle/>
                    <a:p>
                      <a:r>
                        <a:rPr lang="en-US" sz="1200"/>
                        <a:t>Expansion of Jangkrik fields or FLNG; requires subsea pipelines.</a:t>
                      </a:r>
                    </a:p>
                  </a:txBody>
                  <a:tcPr marL="91451" marR="91451" marT="45718" marB="45718" anchor="ctr">
                    <a:lnL>
                      <a:noFill/>
                    </a:lnL>
                    <a:lnR>
                      <a:noFill/>
                    </a:lnR>
                    <a:lnT>
                      <a:noFill/>
                    </a:lnT>
                    <a:lnB>
                      <a:noFill/>
                    </a:lnB>
                  </a:tcPr>
                </a:tc>
                <a:extLst>
                  <a:ext uri="{0D108BD9-81ED-4DB2-BD59-A6C34878D82A}">
                    <a16:rowId xmlns:a16="http://schemas.microsoft.com/office/drawing/2014/main" val="4291043147"/>
                  </a:ext>
                </a:extLst>
              </a:tr>
              <a:tr h="822915">
                <a:tc>
                  <a:txBody>
                    <a:bodyPr/>
                    <a:lstStyle/>
                    <a:p>
                      <a:r>
                        <a:rPr lang="en-US" sz="1200" b="1"/>
                        <a:t>Abadi LNG (Masela Block)</a:t>
                      </a:r>
                      <a:endParaRPr lang="en-US" sz="1200"/>
                    </a:p>
                  </a:txBody>
                  <a:tcPr marL="91451" marR="91451" marT="45718" marB="45718" anchor="ctr">
                    <a:lnL>
                      <a:noFill/>
                    </a:lnL>
                    <a:lnR>
                      <a:noFill/>
                    </a:lnR>
                    <a:lnT>
                      <a:noFill/>
                    </a:lnT>
                    <a:lnB>
                      <a:noFill/>
                    </a:lnB>
                  </a:tcPr>
                </a:tc>
                <a:tc>
                  <a:txBody>
                    <a:bodyPr/>
                    <a:lstStyle/>
                    <a:p>
                      <a:r>
                        <a:rPr lang="en-US" sz="1200" dirty="0" err="1"/>
                        <a:t>Inpex</a:t>
                      </a:r>
                      <a:r>
                        <a:rPr lang="en-US" sz="1200" dirty="0"/>
                        <a:t> (Japan)</a:t>
                      </a:r>
                    </a:p>
                  </a:txBody>
                  <a:tcPr marL="91451" marR="91451" marT="45718" marB="45718" anchor="ctr">
                    <a:lnL>
                      <a:noFill/>
                    </a:lnL>
                    <a:lnR>
                      <a:noFill/>
                    </a:lnR>
                    <a:lnT>
                      <a:noFill/>
                    </a:lnT>
                    <a:lnB>
                      <a:noFill/>
                    </a:lnB>
                  </a:tcPr>
                </a:tc>
                <a:tc>
                  <a:txBody>
                    <a:bodyPr/>
                    <a:lstStyle/>
                    <a:p>
                      <a:r>
                        <a:rPr lang="en-US" sz="1200"/>
                        <a:t>$20B LNG project, FID approved Mar 2024.</a:t>
                      </a:r>
                    </a:p>
                  </a:txBody>
                  <a:tcPr marL="91451" marR="91451" marT="45718" marB="45718" anchor="ctr">
                    <a:lnL>
                      <a:noFill/>
                    </a:lnL>
                    <a:lnR>
                      <a:noFill/>
                    </a:lnR>
                    <a:lnT>
                      <a:noFill/>
                    </a:lnT>
                    <a:lnB>
                      <a:noFill/>
                    </a:lnB>
                  </a:tcPr>
                </a:tc>
                <a:tc>
                  <a:txBody>
                    <a:bodyPr/>
                    <a:lstStyle/>
                    <a:p>
                      <a:r>
                        <a:rPr lang="en-US" sz="1200"/>
                        <a:t>Hundreds of km of subsea &amp; onshore large-diameter pipelines — </a:t>
                      </a:r>
                      <a:r>
                        <a:rPr lang="en-US" sz="1200" b="1"/>
                        <a:t>largest near-term driver of ERW demand</a:t>
                      </a:r>
                      <a:r>
                        <a:rPr lang="en-US" sz="1200"/>
                        <a:t>.</a:t>
                      </a:r>
                    </a:p>
                  </a:txBody>
                  <a:tcPr marL="91451" marR="91451" marT="45718" marB="45718" anchor="ctr">
                    <a:lnL>
                      <a:noFill/>
                    </a:lnL>
                    <a:lnR>
                      <a:noFill/>
                    </a:lnR>
                    <a:lnT>
                      <a:noFill/>
                    </a:lnT>
                    <a:lnB>
                      <a:noFill/>
                    </a:lnB>
                  </a:tcPr>
                </a:tc>
                <a:extLst>
                  <a:ext uri="{0D108BD9-81ED-4DB2-BD59-A6C34878D82A}">
                    <a16:rowId xmlns:a16="http://schemas.microsoft.com/office/drawing/2014/main" val="2034703897"/>
                  </a:ext>
                </a:extLst>
              </a:tr>
              <a:tr h="562221">
                <a:tc>
                  <a:txBody>
                    <a:bodyPr/>
                    <a:lstStyle/>
                    <a:p>
                      <a:r>
                        <a:rPr lang="en-US" sz="1200" b="1"/>
                        <a:t>Sakakemang Block (South Sumatra)</a:t>
                      </a:r>
                      <a:endParaRPr lang="en-US" sz="1200"/>
                    </a:p>
                  </a:txBody>
                  <a:tcPr marL="91451" marR="91451" marT="45718" marB="45718" anchor="ctr">
                    <a:lnL>
                      <a:noFill/>
                    </a:lnL>
                    <a:lnR>
                      <a:noFill/>
                    </a:lnR>
                    <a:lnT>
                      <a:noFill/>
                    </a:lnT>
                    <a:lnB>
                      <a:noFill/>
                    </a:lnB>
                  </a:tcPr>
                </a:tc>
                <a:tc>
                  <a:txBody>
                    <a:bodyPr/>
                    <a:lstStyle/>
                    <a:p>
                      <a:r>
                        <a:rPr lang="en-US" sz="1200"/>
                        <a:t>Pertamina Hulu Energi</a:t>
                      </a:r>
                    </a:p>
                  </a:txBody>
                  <a:tcPr marL="91451" marR="91451" marT="45718" marB="45718" anchor="ctr">
                    <a:lnL>
                      <a:noFill/>
                    </a:lnL>
                    <a:lnR>
                      <a:noFill/>
                    </a:lnR>
                    <a:lnT>
                      <a:noFill/>
                    </a:lnT>
                    <a:lnB>
                      <a:noFill/>
                    </a:lnB>
                  </a:tcPr>
                </a:tc>
                <a:tc>
                  <a:txBody>
                    <a:bodyPr/>
                    <a:lstStyle/>
                    <a:p>
                      <a:r>
                        <a:rPr lang="en-US" sz="1200"/>
                        <a:t>“Maha-1” (2019, 2 TCF) &amp; “Maha-2” (2023) extension.</a:t>
                      </a:r>
                    </a:p>
                  </a:txBody>
                  <a:tcPr marL="91451" marR="91451" marT="45718" marB="45718" anchor="ctr">
                    <a:lnL>
                      <a:noFill/>
                    </a:lnL>
                    <a:lnR>
                      <a:noFill/>
                    </a:lnR>
                    <a:lnT>
                      <a:noFill/>
                    </a:lnT>
                    <a:lnB>
                      <a:noFill/>
                    </a:lnB>
                  </a:tcPr>
                </a:tc>
                <a:tc>
                  <a:txBody>
                    <a:bodyPr/>
                    <a:lstStyle/>
                    <a:p>
                      <a:r>
                        <a:rPr lang="en-US" sz="1200"/>
                        <a:t>Pipeline development to feed South Sumatra industrial corridor.</a:t>
                      </a:r>
                    </a:p>
                  </a:txBody>
                  <a:tcPr marL="91451" marR="91451" marT="45718" marB="45718" anchor="ctr">
                    <a:lnL>
                      <a:noFill/>
                    </a:lnL>
                    <a:lnR>
                      <a:noFill/>
                    </a:lnR>
                    <a:lnT>
                      <a:noFill/>
                    </a:lnT>
                    <a:lnB>
                      <a:noFill/>
                    </a:lnB>
                  </a:tcPr>
                </a:tc>
                <a:extLst>
                  <a:ext uri="{0D108BD9-81ED-4DB2-BD59-A6C34878D82A}">
                    <a16:rowId xmlns:a16="http://schemas.microsoft.com/office/drawing/2014/main" val="1180276834"/>
                  </a:ext>
                </a:extLst>
              </a:tr>
              <a:tr h="562221">
                <a:tc>
                  <a:txBody>
                    <a:bodyPr/>
                    <a:lstStyle/>
                    <a:p>
                      <a:r>
                        <a:rPr lang="en-US" sz="1200" b="1"/>
                        <a:t>Other Discoveries</a:t>
                      </a:r>
                      <a:endParaRPr lang="en-US" sz="1200"/>
                    </a:p>
                  </a:txBody>
                  <a:tcPr marL="91451" marR="91451" marT="45718" marB="45718" anchor="ctr">
                    <a:lnL>
                      <a:noFill/>
                    </a:lnL>
                    <a:lnR>
                      <a:noFill/>
                    </a:lnR>
                    <a:lnT>
                      <a:noFill/>
                    </a:lnT>
                    <a:lnB>
                      <a:noFill/>
                    </a:lnB>
                  </a:tcPr>
                </a:tc>
                <a:tc>
                  <a:txBody>
                    <a:bodyPr/>
                    <a:lstStyle/>
                    <a:p>
                      <a:r>
                        <a:rPr lang="en-US" sz="1200"/>
                        <a:t>Pertamina, Husky-CNOOC</a:t>
                      </a:r>
                    </a:p>
                  </a:txBody>
                  <a:tcPr marL="91451" marR="91451" marT="45718" marB="45718" anchor="ctr">
                    <a:lnL>
                      <a:noFill/>
                    </a:lnL>
                    <a:lnR>
                      <a:noFill/>
                    </a:lnR>
                    <a:lnT>
                      <a:noFill/>
                    </a:lnT>
                    <a:lnB>
                      <a:noFill/>
                    </a:lnB>
                  </a:tcPr>
                </a:tc>
                <a:tc>
                  <a:txBody>
                    <a:bodyPr/>
                    <a:lstStyle/>
                    <a:p>
                      <a:r>
                        <a:rPr lang="en-US" sz="1200" dirty="0"/>
                        <a:t>Onshore finds in Jambi &amp; South Sumatra (2022–23); Bangka exploration (2022).</a:t>
                      </a:r>
                    </a:p>
                  </a:txBody>
                  <a:tcPr marL="91451" marR="91451" marT="45718" marB="45718" anchor="ctr">
                    <a:lnL>
                      <a:noFill/>
                    </a:lnL>
                    <a:lnR>
                      <a:noFill/>
                    </a:lnR>
                    <a:lnT>
                      <a:noFill/>
                    </a:lnT>
                    <a:lnB>
                      <a:noFill/>
                    </a:lnB>
                  </a:tcPr>
                </a:tc>
                <a:tc>
                  <a:txBody>
                    <a:bodyPr/>
                    <a:lstStyle/>
                    <a:p>
                      <a:r>
                        <a:rPr lang="en-US" sz="1200" dirty="0"/>
                        <a:t>Localized pipeline networks — additional pipe demand.</a:t>
                      </a:r>
                    </a:p>
                  </a:txBody>
                  <a:tcPr marL="91451" marR="91451" marT="45718" marB="45718" anchor="ctr">
                    <a:lnL>
                      <a:noFill/>
                    </a:lnL>
                    <a:lnR>
                      <a:noFill/>
                    </a:lnR>
                    <a:lnT>
                      <a:noFill/>
                    </a:lnT>
                    <a:lnB>
                      <a:noFill/>
                    </a:lnB>
                  </a:tcPr>
                </a:tc>
                <a:extLst>
                  <a:ext uri="{0D108BD9-81ED-4DB2-BD59-A6C34878D82A}">
                    <a16:rowId xmlns:a16="http://schemas.microsoft.com/office/drawing/2014/main" val="652351893"/>
                  </a:ext>
                </a:extLst>
              </a:tr>
            </a:tbl>
          </a:graphicData>
        </a:graphic>
      </p:graphicFrame>
      <p:sp>
        <p:nvSpPr>
          <p:cNvPr id="83997" name="Rectangle 5">
            <a:extLst>
              <a:ext uri="{FF2B5EF4-FFF2-40B4-BE49-F238E27FC236}">
                <a16:creationId xmlns:a16="http://schemas.microsoft.com/office/drawing/2014/main" id="{B83300BE-CB5B-4FE2-9F05-052CFB308CED}"/>
              </a:ext>
            </a:extLst>
          </p:cNvPr>
          <p:cNvSpPr>
            <a:spLocks noChangeArrowheads="1"/>
          </p:cNvSpPr>
          <p:nvPr/>
        </p:nvSpPr>
        <p:spPr bwMode="auto">
          <a:xfrm>
            <a:off x="746125" y="1233488"/>
            <a:ext cx="9013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400" b="1"/>
              <a:t>Indonesia’s Gas Discoveries Translate Directly into Future Pipeline Demand</a:t>
            </a:r>
          </a:p>
        </p:txBody>
      </p:sp>
      <p:sp>
        <p:nvSpPr>
          <p:cNvPr id="83998" name="TextBox 6">
            <a:extLst>
              <a:ext uri="{FF2B5EF4-FFF2-40B4-BE49-F238E27FC236}">
                <a16:creationId xmlns:a16="http://schemas.microsoft.com/office/drawing/2014/main" id="{5EC3FACC-2852-4E6D-A9F1-FB8F7E5EF7D0}"/>
              </a:ext>
            </a:extLst>
          </p:cNvPr>
          <p:cNvSpPr txBox="1">
            <a:spLocks noChangeArrowheads="1"/>
          </p:cNvSpPr>
          <p:nvPr/>
        </p:nvSpPr>
        <p:spPr bwMode="auto">
          <a:xfrm>
            <a:off x="563563" y="6200775"/>
            <a:ext cx="53006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100">
                <a:solidFill>
                  <a:srgbClr val="3A8AD8"/>
                </a:solidFill>
              </a:rPr>
              <a:t>CONFIDENTIAL – FOR DISCUSSION PURPOSES ONLY</a:t>
            </a:r>
          </a:p>
        </p:txBody>
      </p:sp>
      <p:sp>
        <p:nvSpPr>
          <p:cNvPr id="83999" name="TextBox 7">
            <a:extLst>
              <a:ext uri="{FF2B5EF4-FFF2-40B4-BE49-F238E27FC236}">
                <a16:creationId xmlns:a16="http://schemas.microsoft.com/office/drawing/2014/main" id="{17BE95ED-210D-46B1-9EBE-417743FD4966}"/>
              </a:ext>
            </a:extLst>
          </p:cNvPr>
          <p:cNvSpPr txBox="1">
            <a:spLocks noChangeArrowheads="1"/>
          </p:cNvSpPr>
          <p:nvPr/>
        </p:nvSpPr>
        <p:spPr bwMode="auto">
          <a:xfrm>
            <a:off x="11707813" y="5845175"/>
            <a:ext cx="484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400">
                <a:solidFill>
                  <a:schemeClr val="bg1"/>
                </a:solidFill>
              </a:rPr>
              <a:t>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194CA-8566-4A6A-9B40-D059679B981B}"/>
              </a:ext>
            </a:extLst>
          </p:cNvPr>
          <p:cNvSpPr>
            <a:spLocks noGrp="1"/>
          </p:cNvSpPr>
          <p:nvPr>
            <p:ph type="title"/>
          </p:nvPr>
        </p:nvSpPr>
        <p:spPr/>
        <p:txBody>
          <a:bodyPr/>
          <a:lstStyle/>
          <a:p>
            <a:pPr defTabSz="685766" fontAlgn="auto">
              <a:spcAft>
                <a:spcPts val="0"/>
              </a:spcAft>
              <a:defRPr/>
            </a:pPr>
            <a:r>
              <a:rPr lang="en-US" dirty="0"/>
              <a:t>Unit 7 Project Phase Overview</a:t>
            </a:r>
          </a:p>
        </p:txBody>
      </p:sp>
      <p:sp>
        <p:nvSpPr>
          <p:cNvPr id="3" name="TextBox 2">
            <a:extLst>
              <a:ext uri="{FF2B5EF4-FFF2-40B4-BE49-F238E27FC236}">
                <a16:creationId xmlns:a16="http://schemas.microsoft.com/office/drawing/2014/main" id="{9FE3208F-289A-49E3-A617-C27514F8BBC5}"/>
              </a:ext>
            </a:extLst>
          </p:cNvPr>
          <p:cNvSpPr txBox="1"/>
          <p:nvPr/>
        </p:nvSpPr>
        <p:spPr>
          <a:xfrm>
            <a:off x="566449" y="1317337"/>
            <a:ext cx="7013864" cy="4555093"/>
          </a:xfrm>
          <a:prstGeom prst="rect">
            <a:avLst/>
          </a:prstGeom>
          <a:noFill/>
        </p:spPr>
        <p:txBody>
          <a:bodyPr wrap="square">
            <a:spAutoFit/>
          </a:bodyPr>
          <a:lstStyle/>
          <a:p>
            <a:pPr eaLnBrk="1" fontAlgn="auto" hangingPunct="1">
              <a:spcBef>
                <a:spcPts val="0"/>
              </a:spcBef>
              <a:spcAft>
                <a:spcPts val="0"/>
              </a:spcAft>
              <a:defRPr/>
            </a:pPr>
            <a:r>
              <a:rPr lang="en-US" sz="1600" dirty="0">
                <a:latin typeface="+mn-lt"/>
              </a:rPr>
              <a:t>Phase 1: North Distribution Centre (Warehouse) – Completed 2024</a:t>
            </a:r>
          </a:p>
          <a:p>
            <a:pPr marL="981099" eaLnBrk="1" fontAlgn="auto" hangingPunct="1">
              <a:spcBef>
                <a:spcPts val="0"/>
              </a:spcBef>
              <a:spcAft>
                <a:spcPts val="0"/>
              </a:spcAft>
              <a:defRPr/>
            </a:pPr>
            <a:r>
              <a:rPr lang="en-US" sz="1400" dirty="0">
                <a:latin typeface="+mn-lt"/>
              </a:rPr>
              <a:t>Construction of new 1 Ha Warehouse, to be functioned as distribution </a:t>
            </a:r>
            <a:r>
              <a:rPr lang="en-US" sz="1400" dirty="0" err="1">
                <a:latin typeface="+mn-lt"/>
              </a:rPr>
              <a:t>centre</a:t>
            </a:r>
            <a:r>
              <a:rPr lang="en-US" sz="1400" dirty="0">
                <a:latin typeface="+mn-lt"/>
              </a:rPr>
              <a:t> with significantly better layout to substantially reduce loading time and excellent handling</a:t>
            </a:r>
          </a:p>
          <a:p>
            <a:pPr marL="981099" eaLnBrk="1" fontAlgn="auto" hangingPunct="1">
              <a:spcBef>
                <a:spcPts val="0"/>
              </a:spcBef>
              <a:spcAft>
                <a:spcPts val="0"/>
              </a:spcAft>
              <a:defRPr/>
            </a:pPr>
            <a:endParaRPr lang="en-US" sz="1400" dirty="0">
              <a:latin typeface="+mn-lt"/>
            </a:endParaRPr>
          </a:p>
          <a:p>
            <a:pPr eaLnBrk="1" fontAlgn="auto" hangingPunct="1">
              <a:spcBef>
                <a:spcPts val="0"/>
              </a:spcBef>
              <a:spcAft>
                <a:spcPts val="0"/>
              </a:spcAft>
              <a:defRPr/>
            </a:pPr>
            <a:r>
              <a:rPr lang="en-US" sz="1600" dirty="0">
                <a:latin typeface="+mn-lt"/>
              </a:rPr>
              <a:t>Phase 2: New 8 inch Machine and 20 inch Machine – Ongoing</a:t>
            </a:r>
          </a:p>
          <a:p>
            <a:pPr marL="1266857" indent="-285757" eaLnBrk="1" fontAlgn="auto" hangingPunct="1">
              <a:spcBef>
                <a:spcPts val="0"/>
              </a:spcBef>
              <a:spcAft>
                <a:spcPts val="0"/>
              </a:spcAft>
              <a:buFont typeface="Arial" panose="020B0604020202020204" pitchFamily="34" charset="0"/>
              <a:buChar char="•"/>
              <a:defRPr/>
            </a:pPr>
            <a:r>
              <a:rPr lang="en-US" sz="1400" b="1" i="1" dirty="0">
                <a:latin typeface="+mn-lt"/>
              </a:rPr>
              <a:t>Capacity: </a:t>
            </a:r>
            <a:r>
              <a:rPr lang="en-US" sz="1400" dirty="0">
                <a:latin typeface="+mn-lt"/>
              </a:rPr>
              <a:t>Adds ~24k tons API and ~36k tons non-API black pipe by 2027 (total ~50-70k tons new output).</a:t>
            </a:r>
          </a:p>
          <a:p>
            <a:pPr marL="1266857" indent="-285757" eaLnBrk="1" fontAlgn="auto" hangingPunct="1">
              <a:spcBef>
                <a:spcPts val="0"/>
              </a:spcBef>
              <a:spcAft>
                <a:spcPts val="0"/>
              </a:spcAft>
              <a:buFont typeface="Arial" panose="020B0604020202020204" pitchFamily="34" charset="0"/>
              <a:buChar char="•"/>
              <a:defRPr/>
            </a:pPr>
            <a:r>
              <a:rPr lang="en-US" sz="1400" b="1" i="1" dirty="0">
                <a:latin typeface="+mn-lt"/>
              </a:rPr>
              <a:t>Technology</a:t>
            </a:r>
            <a:r>
              <a:rPr lang="en-US" sz="1400" dirty="0">
                <a:latin typeface="+mn-lt"/>
              </a:rPr>
              <a:t>: Equipped with advanced ERW (Electric Resistance Welding) mills, Robotic automation, and Industry 4.0 monitoring systems for higher efficiency and quality control.</a:t>
            </a:r>
          </a:p>
          <a:p>
            <a:pPr marL="1266857" indent="-285757" eaLnBrk="1" fontAlgn="auto" hangingPunct="1">
              <a:spcBef>
                <a:spcPts val="0"/>
              </a:spcBef>
              <a:spcAft>
                <a:spcPts val="0"/>
              </a:spcAft>
              <a:buFont typeface="Arial" panose="020B0604020202020204" pitchFamily="34" charset="0"/>
              <a:buChar char="•"/>
              <a:defRPr/>
            </a:pPr>
            <a:r>
              <a:rPr lang="en-US" sz="1400" b="1" i="1" dirty="0">
                <a:latin typeface="+mn-lt"/>
              </a:rPr>
              <a:t>ESG Considerations</a:t>
            </a:r>
            <a:r>
              <a:rPr lang="en-US" sz="1400" dirty="0">
                <a:latin typeface="+mn-lt"/>
              </a:rPr>
              <a:t>: Incorporates energy-efficient equipment, waste heat recovery, and compliance with TKDN/local content requirements.</a:t>
            </a:r>
          </a:p>
          <a:p>
            <a:pPr marL="1266857" indent="-285757" eaLnBrk="1" fontAlgn="auto" hangingPunct="1">
              <a:spcBef>
                <a:spcPts val="0"/>
              </a:spcBef>
              <a:spcAft>
                <a:spcPts val="0"/>
              </a:spcAft>
              <a:buFont typeface="Arial" panose="020B0604020202020204" pitchFamily="34" charset="0"/>
              <a:buChar char="•"/>
              <a:defRPr/>
            </a:pPr>
            <a:r>
              <a:rPr lang="en-US" sz="1400" b="1" i="1" dirty="0">
                <a:latin typeface="+mn-lt"/>
              </a:rPr>
              <a:t>Timeline:</a:t>
            </a:r>
            <a:r>
              <a:rPr lang="en-US" sz="1400" dirty="0">
                <a:latin typeface="+mn-lt"/>
              </a:rPr>
              <a:t> Groundbreaking 2023 → Machinery installation 2025 - 2026 → Final Commissioning 3Q2026.</a:t>
            </a:r>
          </a:p>
          <a:p>
            <a:pPr eaLnBrk="1" fontAlgn="auto" hangingPunct="1">
              <a:spcBef>
                <a:spcPts val="0"/>
              </a:spcBef>
              <a:spcAft>
                <a:spcPts val="0"/>
              </a:spcAft>
              <a:defRPr/>
            </a:pPr>
            <a:endParaRPr lang="en-US" dirty="0">
              <a:latin typeface="+mn-lt"/>
            </a:endParaRPr>
          </a:p>
          <a:p>
            <a:pPr eaLnBrk="1" fontAlgn="auto" hangingPunct="1">
              <a:spcBef>
                <a:spcPts val="0"/>
              </a:spcBef>
              <a:spcAft>
                <a:spcPts val="0"/>
              </a:spcAft>
              <a:defRPr/>
            </a:pPr>
            <a:r>
              <a:rPr lang="en-US" sz="1600" dirty="0">
                <a:latin typeface="+mn-lt"/>
              </a:rPr>
              <a:t>Phase 3: Relocation of East Java Unit (Tba)</a:t>
            </a:r>
          </a:p>
          <a:p>
            <a:pPr marL="981099" eaLnBrk="1" fontAlgn="auto" hangingPunct="1">
              <a:spcBef>
                <a:spcPts val="0"/>
              </a:spcBef>
              <a:spcAft>
                <a:spcPts val="0"/>
              </a:spcAft>
              <a:defRPr/>
            </a:pPr>
            <a:r>
              <a:rPr lang="en-US" sz="1400" dirty="0">
                <a:latin typeface="+mn-lt"/>
              </a:rPr>
              <a:t>Further efficiency improvement on logistic cost, human capital, and other resources due to single location. Also refurbishment of existing and new automated machinery</a:t>
            </a:r>
          </a:p>
        </p:txBody>
      </p:sp>
      <p:pic>
        <p:nvPicPr>
          <p:cNvPr id="84996" name="Picture 3">
            <a:extLst>
              <a:ext uri="{FF2B5EF4-FFF2-40B4-BE49-F238E27FC236}">
                <a16:creationId xmlns:a16="http://schemas.microsoft.com/office/drawing/2014/main" id="{271C8689-0EAB-41DD-B51E-20E975D25C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80313" y="3738275"/>
            <a:ext cx="2103438"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4">
            <a:extLst>
              <a:ext uri="{FF2B5EF4-FFF2-40B4-BE49-F238E27FC236}">
                <a16:creationId xmlns:a16="http://schemas.microsoft.com/office/drawing/2014/main" id="{0CE82150-7F45-41A9-B069-C727B768D0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6588" y="1264950"/>
            <a:ext cx="2181225"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5">
            <a:extLst>
              <a:ext uri="{FF2B5EF4-FFF2-40B4-BE49-F238E27FC236}">
                <a16:creationId xmlns:a16="http://schemas.microsoft.com/office/drawing/2014/main" id="{D6810D34-1614-4E97-ABC6-24B7A34ED9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0313" y="1317337"/>
            <a:ext cx="194627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TextBox 6">
            <a:extLst>
              <a:ext uri="{FF2B5EF4-FFF2-40B4-BE49-F238E27FC236}">
                <a16:creationId xmlns:a16="http://schemas.microsoft.com/office/drawing/2014/main" id="{6528C71E-7D39-4278-AD58-B02FC42EABD8}"/>
              </a:ext>
            </a:extLst>
          </p:cNvPr>
          <p:cNvSpPr txBox="1">
            <a:spLocks noChangeArrowheads="1"/>
          </p:cNvSpPr>
          <p:nvPr/>
        </p:nvSpPr>
        <p:spPr bwMode="auto">
          <a:xfrm>
            <a:off x="674688" y="5978525"/>
            <a:ext cx="53006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100">
                <a:solidFill>
                  <a:srgbClr val="3A8AD8"/>
                </a:solidFill>
              </a:rPr>
              <a:t>CONFIDENTIAL – FOR DISCUSSION PURPOSES ONLY</a:t>
            </a:r>
          </a:p>
        </p:txBody>
      </p:sp>
      <p:sp>
        <p:nvSpPr>
          <p:cNvPr id="85000" name="TextBox 7">
            <a:extLst>
              <a:ext uri="{FF2B5EF4-FFF2-40B4-BE49-F238E27FC236}">
                <a16:creationId xmlns:a16="http://schemas.microsoft.com/office/drawing/2014/main" id="{38BC0246-939A-4613-A796-83C687D44377}"/>
              </a:ext>
            </a:extLst>
          </p:cNvPr>
          <p:cNvSpPr txBox="1">
            <a:spLocks noChangeArrowheads="1"/>
          </p:cNvSpPr>
          <p:nvPr/>
        </p:nvSpPr>
        <p:spPr bwMode="auto">
          <a:xfrm>
            <a:off x="11707813" y="5845175"/>
            <a:ext cx="484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400">
                <a:solidFill>
                  <a:schemeClr val="bg1"/>
                </a:solidFill>
              </a:rPr>
              <a:t>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4AC03B-9A36-430B-9C30-102EF1F18CD8}"/>
              </a:ext>
            </a:extLst>
          </p:cNvPr>
          <p:cNvSpPr>
            <a:spLocks noGrp="1"/>
          </p:cNvSpPr>
          <p:nvPr>
            <p:ph type="title"/>
          </p:nvPr>
        </p:nvSpPr>
        <p:spPr>
          <a:xfrm>
            <a:off x="2430905" y="2069320"/>
            <a:ext cx="5760226" cy="1138017"/>
          </a:xfrm>
        </p:spPr>
        <p:txBody>
          <a:bodyPr/>
          <a:lstStyle/>
          <a:p>
            <a:r>
              <a:rPr lang="en-US" dirty="0"/>
              <a:t>Market Outlook</a:t>
            </a:r>
          </a:p>
        </p:txBody>
      </p:sp>
      <p:sp>
        <p:nvSpPr>
          <p:cNvPr id="15" name="TextBox 14">
            <a:extLst>
              <a:ext uri="{FF2B5EF4-FFF2-40B4-BE49-F238E27FC236}">
                <a16:creationId xmlns:a16="http://schemas.microsoft.com/office/drawing/2014/main" id="{B902FFA4-DD3D-49F6-8A4B-E1270E7AC039}"/>
              </a:ext>
            </a:extLst>
          </p:cNvPr>
          <p:cNvSpPr txBox="1"/>
          <p:nvPr/>
        </p:nvSpPr>
        <p:spPr>
          <a:xfrm>
            <a:off x="1771999" y="1968914"/>
            <a:ext cx="1317812" cy="1338828"/>
          </a:xfrm>
          <a:prstGeom prst="rect">
            <a:avLst/>
          </a:prstGeom>
          <a:noFill/>
        </p:spPr>
        <p:txBody>
          <a:bodyPr wrap="square" rtlCol="0">
            <a:spAutoFit/>
          </a:bodyPr>
          <a:lstStyle/>
          <a:p>
            <a:r>
              <a:rPr lang="en-US" sz="8100" dirty="0">
                <a:solidFill>
                  <a:srgbClr val="2C8CDA"/>
                </a:solidFill>
                <a:latin typeface="+mj-lt"/>
              </a:rPr>
              <a:t>3</a:t>
            </a:r>
          </a:p>
        </p:txBody>
      </p:sp>
    </p:spTree>
    <p:extLst>
      <p:ext uri="{BB962C8B-B14F-4D97-AF65-F5344CB8AC3E}">
        <p14:creationId xmlns:p14="http://schemas.microsoft.com/office/powerpoint/2010/main" val="3156841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90584" y="274387"/>
            <a:ext cx="6010835" cy="709613"/>
          </a:xfrm>
        </p:spPr>
        <p:txBody>
          <a:bodyPr/>
          <a:lstStyle/>
          <a:p>
            <a:pPr algn="ctr"/>
            <a:r>
              <a:rPr lang="en-US" dirty="0"/>
              <a:t>Disclaimer</a:t>
            </a:r>
          </a:p>
        </p:txBody>
      </p:sp>
      <p:sp>
        <p:nvSpPr>
          <p:cNvPr id="3" name="Content Placeholder 2"/>
          <p:cNvSpPr>
            <a:spLocks noGrp="1"/>
          </p:cNvSpPr>
          <p:nvPr>
            <p:ph idx="4294967295"/>
          </p:nvPr>
        </p:nvSpPr>
        <p:spPr>
          <a:xfrm>
            <a:off x="2424952" y="1362637"/>
            <a:ext cx="7342094" cy="3818965"/>
          </a:xfrm>
        </p:spPr>
        <p:txBody>
          <a:bodyPr>
            <a:noAutofit/>
          </a:bodyPr>
          <a:lstStyle/>
          <a:p>
            <a:pPr marL="0" indent="0" algn="just">
              <a:spcBef>
                <a:spcPts val="0"/>
              </a:spcBef>
              <a:buClr>
                <a:srgbClr val="000000"/>
              </a:buClr>
              <a:buSzPts val="1056"/>
              <a:buNone/>
              <a:defRPr/>
            </a:pPr>
            <a:r>
              <a:rPr lang="en-SG" sz="900" kern="0" dirty="0" err="1">
                <a:solidFill>
                  <a:schemeClr val="tx1">
                    <a:lumMod val="75000"/>
                    <a:lumOff val="25000"/>
                  </a:schemeClr>
                </a:solidFill>
                <a:ea typeface="Calibri"/>
                <a:cs typeface="Calibri"/>
                <a:sym typeface="Calibri"/>
              </a:rPr>
              <a:t>Materi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dalam</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presentasi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telah</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disiapkan</a:t>
            </a:r>
            <a:r>
              <a:rPr lang="en-SG" sz="900" kern="0" dirty="0">
                <a:solidFill>
                  <a:schemeClr val="tx1">
                    <a:lumMod val="75000"/>
                    <a:lumOff val="25000"/>
                  </a:schemeClr>
                </a:solidFill>
                <a:ea typeface="Calibri"/>
                <a:cs typeface="Calibri"/>
                <a:sym typeface="Calibri"/>
              </a:rPr>
              <a:t> oleh PT Steel Pipe Industry Indonesia </a:t>
            </a:r>
            <a:r>
              <a:rPr lang="en-SG" sz="900" kern="0" dirty="0" err="1">
                <a:solidFill>
                  <a:schemeClr val="tx1">
                    <a:lumMod val="75000"/>
                    <a:lumOff val="25000"/>
                  </a:schemeClr>
                </a:solidFill>
                <a:ea typeface="Calibri"/>
                <a:cs typeface="Calibri"/>
                <a:sym typeface="Calibri"/>
              </a:rPr>
              <a:t>Tbk</a:t>
            </a:r>
            <a:r>
              <a:rPr lang="en-SG" sz="900" kern="0" dirty="0">
                <a:solidFill>
                  <a:schemeClr val="tx1">
                    <a:lumMod val="75000"/>
                    <a:lumOff val="25000"/>
                  </a:schemeClr>
                </a:solidFill>
                <a:ea typeface="Calibri"/>
                <a:cs typeface="Calibri"/>
                <a:sym typeface="Calibri"/>
              </a:rPr>
              <a:t> (“Spindo”) dan </a:t>
            </a:r>
            <a:r>
              <a:rPr lang="en-SG" sz="900" kern="0" dirty="0" err="1">
                <a:solidFill>
                  <a:schemeClr val="tx1">
                    <a:lumMod val="75000"/>
                    <a:lumOff val="25000"/>
                  </a:schemeClr>
                </a:solidFill>
                <a:ea typeface="Calibri"/>
                <a:cs typeface="Calibri"/>
                <a:sym typeface="Calibri"/>
              </a:rPr>
              <a:t>merupakan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informasi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bersifat</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umum</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tentang</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kinerja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bisnis</a:t>
            </a:r>
            <a:r>
              <a:rPr lang="en-SG" sz="900" kern="0" dirty="0">
                <a:solidFill>
                  <a:schemeClr val="tx1">
                    <a:lumMod val="75000"/>
                    <a:lumOff val="25000"/>
                  </a:schemeClr>
                </a:solidFill>
                <a:ea typeface="Calibri"/>
                <a:cs typeface="Calibri"/>
                <a:sym typeface="Calibri"/>
              </a:rPr>
              <a:t> Spindo </a:t>
            </a:r>
            <a:r>
              <a:rPr lang="en-SG" sz="900" kern="0" dirty="0" err="1">
                <a:solidFill>
                  <a:schemeClr val="tx1">
                    <a:lumMod val="75000"/>
                    <a:lumOff val="25000"/>
                  </a:schemeClr>
                </a:solidFill>
                <a:ea typeface="Calibri"/>
                <a:cs typeface="Calibri"/>
                <a:sym typeface="Calibri"/>
              </a:rPr>
              <a:t>terkini</a:t>
            </a:r>
            <a:r>
              <a:rPr lang="en-SG" sz="900" kern="0" dirty="0">
                <a:solidFill>
                  <a:schemeClr val="tx1">
                    <a:lumMod val="75000"/>
                    <a:lumOff val="25000"/>
                  </a:schemeClr>
                </a:solidFill>
                <a:ea typeface="Calibri"/>
                <a:cs typeface="Calibri"/>
                <a:sym typeface="Calibri"/>
              </a:rPr>
              <a:t> pada </a:t>
            </a:r>
            <a:r>
              <a:rPr lang="en-SG" sz="900" kern="0" dirty="0" err="1">
                <a:solidFill>
                  <a:schemeClr val="tx1">
                    <a:lumMod val="75000"/>
                    <a:lumOff val="25000"/>
                  </a:schemeClr>
                </a:solidFill>
                <a:ea typeface="Calibri"/>
                <a:cs typeface="Calibri"/>
                <a:sym typeface="Calibri"/>
              </a:rPr>
              <a:t>tanggal</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presentasi</a:t>
            </a:r>
            <a:r>
              <a:rPr lang="en-SG" sz="900" kern="0" dirty="0">
                <a:solidFill>
                  <a:schemeClr val="tx1">
                    <a:lumMod val="75000"/>
                    <a:lumOff val="25000"/>
                  </a:schemeClr>
                </a:solidFill>
                <a:ea typeface="Calibri"/>
                <a:cs typeface="Calibri"/>
                <a:sym typeface="Calibri"/>
              </a:rPr>
              <a:t> dan </a:t>
            </a:r>
            <a:r>
              <a:rPr lang="en-SG" sz="900" kern="0" dirty="0" err="1">
                <a:solidFill>
                  <a:schemeClr val="tx1">
                    <a:lumMod val="75000"/>
                    <a:lumOff val="25000"/>
                  </a:schemeClr>
                </a:solidFill>
                <a:ea typeface="Calibri"/>
                <a:cs typeface="Calibri"/>
                <a:sym typeface="Calibri"/>
              </a:rPr>
              <a:t>dapat</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berubah</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tanpa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pemberitahuan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sebelumnya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Informasi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diberikan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dalam</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bentuk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ringkasan</a:t>
            </a:r>
            <a:r>
              <a:rPr lang="en-SG" sz="900" kern="0" dirty="0">
                <a:solidFill>
                  <a:schemeClr val="tx1">
                    <a:lumMod val="75000"/>
                    <a:lumOff val="25000"/>
                  </a:schemeClr>
                </a:solidFill>
                <a:ea typeface="Calibri"/>
                <a:cs typeface="Calibri"/>
                <a:sym typeface="Calibri"/>
              </a:rPr>
              <a:t> dan </a:t>
            </a:r>
            <a:r>
              <a:rPr lang="en-SG" sz="900" kern="0" dirty="0" err="1">
                <a:solidFill>
                  <a:schemeClr val="tx1">
                    <a:lumMod val="75000"/>
                    <a:lumOff val="25000"/>
                  </a:schemeClr>
                </a:solidFill>
                <a:ea typeface="Calibri"/>
                <a:cs typeface="Calibri"/>
                <a:sym typeface="Calibri"/>
              </a:rPr>
              <a:t>tidak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dimaksudkan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untuk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dianggap</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sebagai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laporan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lengkap</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Informasi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dalam</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presentasi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termasuk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perkiraan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informasi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keuangan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tidak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boleh</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dianggap</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sebagai</a:t>
            </a:r>
            <a:r>
              <a:rPr lang="en-SG" sz="900" kern="0" dirty="0">
                <a:solidFill>
                  <a:schemeClr val="tx1">
                    <a:lumMod val="75000"/>
                    <a:lumOff val="25000"/>
                  </a:schemeClr>
                </a:solidFill>
                <a:ea typeface="Calibri"/>
                <a:cs typeface="Calibri"/>
                <a:sym typeface="Calibri"/>
              </a:rPr>
              <a:t> saran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rekomendasi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kepada</a:t>
            </a:r>
            <a:r>
              <a:rPr lang="en-SG" sz="900" kern="0" dirty="0">
                <a:solidFill>
                  <a:schemeClr val="tx1">
                    <a:lumMod val="75000"/>
                    <a:lumOff val="25000"/>
                  </a:schemeClr>
                </a:solidFill>
                <a:ea typeface="Calibri"/>
                <a:cs typeface="Calibri"/>
                <a:sym typeface="Calibri"/>
              </a:rPr>
              <a:t> investor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calon</a:t>
            </a:r>
            <a:r>
              <a:rPr lang="en-SG" sz="900" kern="0" dirty="0">
                <a:solidFill>
                  <a:schemeClr val="tx1">
                    <a:lumMod val="75000"/>
                    <a:lumOff val="25000"/>
                  </a:schemeClr>
                </a:solidFill>
                <a:ea typeface="Calibri"/>
                <a:cs typeface="Calibri"/>
                <a:sym typeface="Calibri"/>
              </a:rPr>
              <a:t> investor </a:t>
            </a:r>
            <a:r>
              <a:rPr lang="en-SG" sz="900" kern="0" dirty="0" err="1">
                <a:solidFill>
                  <a:schemeClr val="tx1">
                    <a:lumMod val="75000"/>
                    <a:lumOff val="25000"/>
                  </a:schemeClr>
                </a:solidFill>
                <a:ea typeface="Calibri"/>
                <a:cs typeface="Calibri"/>
                <a:sym typeface="Calibri"/>
              </a:rPr>
              <a:t>sehubungan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dengan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keputusan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memegang</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membeli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menjual</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sekuritas</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produk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instrumen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keuangan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lainnya</a:t>
            </a:r>
            <a:r>
              <a:rPr lang="en-SG" sz="900" kern="0" dirty="0">
                <a:solidFill>
                  <a:schemeClr val="tx1">
                    <a:lumMod val="75000"/>
                    <a:lumOff val="25000"/>
                  </a:schemeClr>
                </a:solidFill>
                <a:ea typeface="Calibri"/>
                <a:cs typeface="Calibri"/>
                <a:sym typeface="Calibri"/>
              </a:rPr>
              <a:t> dan </a:t>
            </a:r>
            <a:r>
              <a:rPr lang="en-SG" sz="900" kern="0" dirty="0" err="1">
                <a:solidFill>
                  <a:schemeClr val="tx1">
                    <a:lumMod val="75000"/>
                    <a:lumOff val="25000"/>
                  </a:schemeClr>
                </a:solidFill>
                <a:ea typeface="Calibri"/>
                <a:cs typeface="Calibri"/>
                <a:sym typeface="Calibri"/>
              </a:rPr>
              <a:t>tidak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mempertimbangkan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tujuan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investasi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khusus</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situasi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kebutuhan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keuangan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Sebelum</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bertindak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berdasarkan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informasi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apa</a:t>
            </a:r>
            <a:r>
              <a:rPr lang="en-SG" sz="900" kern="0" dirty="0">
                <a:solidFill>
                  <a:schemeClr val="tx1">
                    <a:lumMod val="75000"/>
                    <a:lumOff val="25000"/>
                  </a:schemeClr>
                </a:solidFill>
                <a:ea typeface="Calibri"/>
                <a:cs typeface="Calibri"/>
                <a:sym typeface="Calibri"/>
              </a:rPr>
              <a:t> pun, </a:t>
            </a:r>
            <a:r>
              <a:rPr lang="en-SG" sz="900" kern="0" dirty="0" err="1">
                <a:solidFill>
                  <a:schemeClr val="tx1">
                    <a:lumMod val="75000"/>
                    <a:lumOff val="25000"/>
                  </a:schemeClr>
                </a:solidFill>
                <a:ea typeface="Calibri"/>
                <a:cs typeface="Calibri"/>
                <a:sym typeface="Calibri"/>
              </a:rPr>
              <a:t>pembaca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harus</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mempertimbangkan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kesesuaian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informasi</a:t>
            </a:r>
            <a:r>
              <a:rPr lang="en-SG" sz="900" kern="0" dirty="0">
                <a:solidFill>
                  <a:schemeClr val="tx1">
                    <a:lumMod val="75000"/>
                    <a:lumOff val="25000"/>
                  </a:schemeClr>
                </a:solidFill>
                <a:ea typeface="Calibri"/>
                <a:cs typeface="Calibri"/>
                <a:sym typeface="Calibri"/>
              </a:rPr>
              <a:t> yang </a:t>
            </a:r>
            <a:r>
              <a:rPr lang="en-SG" sz="900" kern="0" dirty="0" err="1">
                <a:solidFill>
                  <a:schemeClr val="tx1">
                    <a:lumMod val="75000"/>
                    <a:lumOff val="25000"/>
                  </a:schemeClr>
                </a:solidFill>
                <a:ea typeface="Calibri"/>
                <a:cs typeface="Calibri"/>
                <a:sym typeface="Calibri"/>
              </a:rPr>
              <a:t>berkaitan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dengan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hal-hal</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dokumen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penawaran</a:t>
            </a:r>
            <a:r>
              <a:rPr lang="en-SG" sz="900" kern="0" dirty="0">
                <a:solidFill>
                  <a:schemeClr val="tx1">
                    <a:lumMod val="75000"/>
                    <a:lumOff val="25000"/>
                  </a:schemeClr>
                </a:solidFill>
                <a:ea typeface="Calibri"/>
                <a:cs typeface="Calibri"/>
                <a:sym typeface="Calibri"/>
              </a:rPr>
              <a:t> yang </a:t>
            </a:r>
            <a:r>
              <a:rPr lang="en-SG" sz="900" kern="0" dirty="0" err="1">
                <a:solidFill>
                  <a:schemeClr val="tx1">
                    <a:lumMod val="75000"/>
                    <a:lumOff val="25000"/>
                  </a:schemeClr>
                </a:solidFill>
                <a:ea typeface="Calibri"/>
                <a:cs typeface="Calibri"/>
                <a:sym typeface="Calibri"/>
              </a:rPr>
              <a:t>relevan</a:t>
            </a:r>
            <a:r>
              <a:rPr lang="en-SG" sz="900" kern="0" dirty="0">
                <a:solidFill>
                  <a:schemeClr val="tx1">
                    <a:lumMod val="75000"/>
                    <a:lumOff val="25000"/>
                  </a:schemeClr>
                </a:solidFill>
                <a:ea typeface="Calibri"/>
                <a:cs typeface="Calibri"/>
                <a:sym typeface="Calibri"/>
              </a:rPr>
              <a:t> dan </a:t>
            </a:r>
            <a:r>
              <a:rPr lang="en-SG" sz="900" kern="0" dirty="0" err="1">
                <a:solidFill>
                  <a:schemeClr val="tx1">
                    <a:lumMod val="75000"/>
                    <a:lumOff val="25000"/>
                  </a:schemeClr>
                </a:solidFill>
                <a:ea typeface="Calibri"/>
                <a:cs typeface="Calibri"/>
                <a:sym typeface="Calibri"/>
              </a:rPr>
              <a:t>khususnya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pembaca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harus</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mencari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nasihat</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keuangan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independen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Presentasi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dapat</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berisi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pernyataan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berwawasan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depan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termasuk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pernyataan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mengenai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niat</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keyakinan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harapan</a:t>
            </a:r>
            <a:r>
              <a:rPr lang="en-SG" sz="900" kern="0" dirty="0">
                <a:solidFill>
                  <a:schemeClr val="tx1">
                    <a:lumMod val="75000"/>
                    <a:lumOff val="25000"/>
                  </a:schemeClr>
                </a:solidFill>
                <a:ea typeface="Calibri"/>
                <a:cs typeface="Calibri"/>
                <a:sym typeface="Calibri"/>
              </a:rPr>
              <a:t> kami </a:t>
            </a:r>
            <a:r>
              <a:rPr lang="en-SG" sz="900" kern="0" dirty="0" err="1">
                <a:solidFill>
                  <a:schemeClr val="tx1">
                    <a:lumMod val="75000"/>
                    <a:lumOff val="25000"/>
                  </a:schemeClr>
                </a:solidFill>
                <a:ea typeface="Calibri"/>
                <a:cs typeface="Calibri"/>
                <a:sym typeface="Calibri"/>
              </a:rPr>
              <a:t>saat</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sehubungan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dengan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bisnis</a:t>
            </a:r>
            <a:r>
              <a:rPr lang="en-SG" sz="900" kern="0" dirty="0">
                <a:solidFill>
                  <a:schemeClr val="tx1">
                    <a:lumMod val="75000"/>
                    <a:lumOff val="25000"/>
                  </a:schemeClr>
                </a:solidFill>
                <a:ea typeface="Calibri"/>
                <a:cs typeface="Calibri"/>
                <a:sym typeface="Calibri"/>
              </a:rPr>
              <a:t> dan </a:t>
            </a:r>
            <a:r>
              <a:rPr lang="en-SG" sz="900" kern="0" dirty="0" err="1">
                <a:solidFill>
                  <a:schemeClr val="tx1">
                    <a:lumMod val="75000"/>
                    <a:lumOff val="25000"/>
                  </a:schemeClr>
                </a:solidFill>
                <a:ea typeface="Calibri"/>
                <a:cs typeface="Calibri"/>
                <a:sym typeface="Calibri"/>
              </a:rPr>
              <a:t>operasi</a:t>
            </a:r>
            <a:r>
              <a:rPr lang="en-SG" sz="900" kern="0" dirty="0">
                <a:solidFill>
                  <a:schemeClr val="tx1">
                    <a:lumMod val="75000"/>
                    <a:lumOff val="25000"/>
                  </a:schemeClr>
                </a:solidFill>
                <a:ea typeface="Calibri"/>
                <a:cs typeface="Calibri"/>
                <a:sym typeface="Calibri"/>
              </a:rPr>
              <a:t> Spindo, </a:t>
            </a:r>
            <a:r>
              <a:rPr lang="en-SG" sz="900" kern="0" dirty="0" err="1">
                <a:solidFill>
                  <a:schemeClr val="tx1">
                    <a:lumMod val="75000"/>
                    <a:lumOff val="25000"/>
                  </a:schemeClr>
                </a:solidFill>
                <a:ea typeface="Calibri"/>
                <a:cs typeface="Calibri"/>
                <a:sym typeface="Calibri"/>
              </a:rPr>
              <a:t>kondisi</a:t>
            </a:r>
            <a:r>
              <a:rPr lang="en-SG" sz="900" kern="0" dirty="0">
                <a:solidFill>
                  <a:schemeClr val="tx1">
                    <a:lumMod val="75000"/>
                    <a:lumOff val="25000"/>
                  </a:schemeClr>
                </a:solidFill>
                <a:ea typeface="Calibri"/>
                <a:cs typeface="Calibri"/>
                <a:sym typeface="Calibri"/>
              </a:rPr>
              <a:t> pasar, </a:t>
            </a:r>
            <a:r>
              <a:rPr lang="en-SG" sz="900" kern="0" dirty="0" err="1">
                <a:solidFill>
                  <a:schemeClr val="tx1">
                    <a:lumMod val="75000"/>
                    <a:lumOff val="25000"/>
                  </a:schemeClr>
                </a:solidFill>
                <a:ea typeface="Calibri"/>
                <a:cs typeface="Calibri"/>
                <a:sym typeface="Calibri"/>
              </a:rPr>
              <a:t>hasil</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operasi</a:t>
            </a:r>
            <a:r>
              <a:rPr lang="en-SG" sz="900" kern="0" dirty="0">
                <a:solidFill>
                  <a:schemeClr val="tx1">
                    <a:lumMod val="75000"/>
                    <a:lumOff val="25000"/>
                  </a:schemeClr>
                </a:solidFill>
                <a:ea typeface="Calibri"/>
                <a:cs typeface="Calibri"/>
                <a:sym typeface="Calibri"/>
              </a:rPr>
              <a:t> dan </a:t>
            </a:r>
            <a:r>
              <a:rPr lang="en-SG" sz="900" kern="0" dirty="0" err="1">
                <a:solidFill>
                  <a:schemeClr val="tx1">
                    <a:lumMod val="75000"/>
                    <a:lumOff val="25000"/>
                  </a:schemeClr>
                </a:solidFill>
                <a:ea typeface="Calibri"/>
                <a:cs typeface="Calibri"/>
                <a:sym typeface="Calibri"/>
              </a:rPr>
              <a:t>kondisi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keuangan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kecukupan</a:t>
            </a:r>
            <a:r>
              <a:rPr lang="en-SG" sz="900" kern="0" dirty="0">
                <a:solidFill>
                  <a:schemeClr val="tx1">
                    <a:lumMod val="75000"/>
                    <a:lumOff val="25000"/>
                  </a:schemeClr>
                </a:solidFill>
                <a:ea typeface="Calibri"/>
                <a:cs typeface="Calibri"/>
                <a:sym typeface="Calibri"/>
              </a:rPr>
              <a:t> modal, </a:t>
            </a:r>
            <a:r>
              <a:rPr lang="en-SG" sz="900" kern="0" dirty="0" err="1">
                <a:solidFill>
                  <a:schemeClr val="tx1">
                    <a:lumMod val="75000"/>
                    <a:lumOff val="25000"/>
                  </a:schemeClr>
                </a:solidFill>
                <a:ea typeface="Calibri"/>
                <a:cs typeface="Calibri"/>
                <a:sym typeface="Calibri"/>
              </a:rPr>
              <a:t>ketentuan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khusus</a:t>
            </a:r>
            <a:r>
              <a:rPr lang="en-SG" sz="900" kern="0" dirty="0">
                <a:solidFill>
                  <a:schemeClr val="tx1">
                    <a:lumMod val="75000"/>
                    <a:lumOff val="25000"/>
                  </a:schemeClr>
                </a:solidFill>
                <a:ea typeface="Calibri"/>
                <a:cs typeface="Calibri"/>
                <a:sym typeface="Calibri"/>
              </a:rPr>
              <a:t>, dan </a:t>
            </a:r>
            <a:r>
              <a:rPr lang="en-SG" sz="900" kern="0" dirty="0" err="1">
                <a:solidFill>
                  <a:schemeClr val="tx1">
                    <a:lumMod val="75000"/>
                    <a:lumOff val="25000"/>
                  </a:schemeClr>
                </a:solidFill>
                <a:ea typeface="Calibri"/>
                <a:cs typeface="Calibri"/>
                <a:sym typeface="Calibri"/>
              </a:rPr>
              <a:t>praktik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manajemen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risiko</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Pembaca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diperingatkan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untuk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tidak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menempatkan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kepercayaan</a:t>
            </a:r>
            <a:r>
              <a:rPr lang="en-SG" sz="900" kern="0" dirty="0">
                <a:solidFill>
                  <a:schemeClr val="tx1">
                    <a:lumMod val="75000"/>
                    <a:lumOff val="25000"/>
                  </a:schemeClr>
                </a:solidFill>
                <a:ea typeface="Calibri"/>
                <a:cs typeface="Calibri"/>
                <a:sym typeface="Calibri"/>
              </a:rPr>
              <a:t> yang </a:t>
            </a:r>
            <a:r>
              <a:rPr lang="en-SG" sz="900" kern="0" dirty="0" err="1">
                <a:solidFill>
                  <a:schemeClr val="tx1">
                    <a:lumMod val="75000"/>
                    <a:lumOff val="25000"/>
                  </a:schemeClr>
                </a:solidFill>
                <a:ea typeface="Calibri"/>
                <a:cs typeface="Calibri"/>
                <a:sym typeface="Calibri"/>
              </a:rPr>
              <a:t>tidak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semestinya</a:t>
            </a:r>
            <a:r>
              <a:rPr lang="en-SG" sz="900" kern="0" dirty="0">
                <a:solidFill>
                  <a:schemeClr val="tx1">
                    <a:lumMod val="75000"/>
                    <a:lumOff val="25000"/>
                  </a:schemeClr>
                </a:solidFill>
                <a:ea typeface="Calibri"/>
                <a:cs typeface="Calibri"/>
                <a:sym typeface="Calibri"/>
              </a:rPr>
              <a:t> pada </a:t>
            </a:r>
            <a:r>
              <a:rPr lang="en-SG" sz="900" kern="0" dirty="0" err="1">
                <a:solidFill>
                  <a:schemeClr val="tx1">
                    <a:lumMod val="75000"/>
                    <a:lumOff val="25000"/>
                  </a:schemeClr>
                </a:solidFill>
                <a:ea typeface="Calibri"/>
                <a:cs typeface="Calibri"/>
                <a:sym typeface="Calibri"/>
              </a:rPr>
              <a:t>pernyataan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berwawasan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depan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kinerja</a:t>
            </a:r>
            <a:r>
              <a:rPr lang="en-SG" sz="900" kern="0" dirty="0">
                <a:solidFill>
                  <a:schemeClr val="tx1">
                    <a:lumMod val="75000"/>
                    <a:lumOff val="25000"/>
                  </a:schemeClr>
                </a:solidFill>
                <a:ea typeface="Calibri"/>
                <a:cs typeface="Calibri"/>
                <a:sym typeface="Calibri"/>
              </a:rPr>
              <a:t> masa </a:t>
            </a:r>
            <a:r>
              <a:rPr lang="en-SG" sz="900" kern="0" dirty="0" err="1">
                <a:solidFill>
                  <a:schemeClr val="tx1">
                    <a:lumMod val="75000"/>
                    <a:lumOff val="25000"/>
                  </a:schemeClr>
                </a:solidFill>
                <a:ea typeface="Calibri"/>
                <a:cs typeface="Calibri"/>
                <a:sym typeface="Calibri"/>
              </a:rPr>
              <a:t>lalu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bukan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merupakan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indikasi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kinerja</a:t>
            </a:r>
            <a:r>
              <a:rPr lang="en-SG" sz="900" kern="0" dirty="0">
                <a:solidFill>
                  <a:schemeClr val="tx1">
                    <a:lumMod val="75000"/>
                    <a:lumOff val="25000"/>
                  </a:schemeClr>
                </a:solidFill>
                <a:ea typeface="Calibri"/>
                <a:cs typeface="Calibri"/>
                <a:sym typeface="Calibri"/>
              </a:rPr>
              <a:t> masa </a:t>
            </a:r>
            <a:r>
              <a:rPr lang="en-SG" sz="900" kern="0" dirty="0" err="1">
                <a:solidFill>
                  <a:schemeClr val="tx1">
                    <a:lumMod val="75000"/>
                    <a:lumOff val="25000"/>
                  </a:schemeClr>
                </a:solidFill>
                <a:ea typeface="Calibri"/>
                <a:cs typeface="Calibri"/>
                <a:sym typeface="Calibri"/>
              </a:rPr>
              <a:t>depan</a:t>
            </a:r>
            <a:r>
              <a:rPr lang="en-SG" sz="900" kern="0" dirty="0">
                <a:solidFill>
                  <a:schemeClr val="tx1">
                    <a:lumMod val="75000"/>
                    <a:lumOff val="25000"/>
                  </a:schemeClr>
                </a:solidFill>
                <a:ea typeface="Calibri"/>
                <a:cs typeface="Calibri"/>
                <a:sym typeface="Calibri"/>
              </a:rPr>
              <a:t> yang </a:t>
            </a:r>
            <a:r>
              <a:rPr lang="en-SG" sz="900" kern="0" dirty="0" err="1">
                <a:solidFill>
                  <a:schemeClr val="tx1">
                    <a:lumMod val="75000"/>
                    <a:lumOff val="25000"/>
                  </a:schemeClr>
                </a:solidFill>
                <a:ea typeface="Calibri"/>
                <a:cs typeface="Calibri"/>
                <a:sym typeface="Calibri"/>
              </a:rPr>
              <a:t>dapat</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diandalkan</a:t>
            </a:r>
            <a:r>
              <a:rPr lang="en-SG" sz="900" kern="0" dirty="0">
                <a:solidFill>
                  <a:schemeClr val="tx1">
                    <a:lumMod val="75000"/>
                    <a:lumOff val="25000"/>
                  </a:schemeClr>
                </a:solidFill>
                <a:ea typeface="Calibri"/>
                <a:cs typeface="Calibri"/>
                <a:sym typeface="Calibri"/>
              </a:rPr>
              <a:t>. Spindo </a:t>
            </a:r>
            <a:r>
              <a:rPr lang="en-SG" sz="900" kern="0" dirty="0" err="1">
                <a:solidFill>
                  <a:schemeClr val="tx1">
                    <a:lumMod val="75000"/>
                    <a:lumOff val="25000"/>
                  </a:schemeClr>
                </a:solidFill>
                <a:ea typeface="Calibri"/>
                <a:cs typeface="Calibri"/>
                <a:sym typeface="Calibri"/>
              </a:rPr>
              <a:t>tidak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memiliki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kewajiban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apa</a:t>
            </a:r>
            <a:r>
              <a:rPr lang="en-SG" sz="900" kern="0" dirty="0">
                <a:solidFill>
                  <a:schemeClr val="tx1">
                    <a:lumMod val="75000"/>
                    <a:lumOff val="25000"/>
                  </a:schemeClr>
                </a:solidFill>
                <a:ea typeface="Calibri"/>
                <a:cs typeface="Calibri"/>
                <a:sym typeface="Calibri"/>
              </a:rPr>
              <a:t> pun </a:t>
            </a:r>
            <a:r>
              <a:rPr lang="en-SG" sz="900" kern="0" dirty="0" err="1">
                <a:solidFill>
                  <a:schemeClr val="tx1">
                    <a:lumMod val="75000"/>
                    <a:lumOff val="25000"/>
                  </a:schemeClr>
                </a:solidFill>
                <a:ea typeface="Calibri"/>
                <a:cs typeface="Calibri"/>
                <a:sym typeface="Calibri"/>
              </a:rPr>
              <a:t>untuk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secara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terbuka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merilis</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hasil</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dari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setiap</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revisi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terhadap</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pernyataan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berwawasan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depan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untuk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mencerminkan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peristiwa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keadaan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setelah</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tanggal</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pernyataan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untuk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mencerminkan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terjadinya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peristiwa</a:t>
            </a:r>
            <a:r>
              <a:rPr lang="en-SG" sz="900" kern="0" dirty="0">
                <a:solidFill>
                  <a:schemeClr val="tx1">
                    <a:lumMod val="75000"/>
                    <a:lumOff val="25000"/>
                  </a:schemeClr>
                </a:solidFill>
                <a:ea typeface="Calibri"/>
                <a:cs typeface="Calibri"/>
                <a:sym typeface="Calibri"/>
              </a:rPr>
              <a:t> yang </a:t>
            </a:r>
            <a:r>
              <a:rPr lang="en-SG" sz="900" kern="0" dirty="0" err="1">
                <a:solidFill>
                  <a:schemeClr val="tx1">
                    <a:lumMod val="75000"/>
                    <a:lumOff val="25000"/>
                  </a:schemeClr>
                </a:solidFill>
                <a:ea typeface="Calibri"/>
                <a:cs typeface="Calibri"/>
                <a:sym typeface="Calibri"/>
              </a:rPr>
              <a:t>tidak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terduga</a:t>
            </a:r>
            <a:r>
              <a:rPr lang="en-SG" sz="900" kern="0" dirty="0">
                <a:solidFill>
                  <a:schemeClr val="tx1">
                    <a:lumMod val="75000"/>
                    <a:lumOff val="25000"/>
                  </a:schemeClr>
                </a:solidFill>
                <a:ea typeface="Calibri"/>
                <a:cs typeface="Calibri"/>
                <a:sym typeface="Calibri"/>
              </a:rPr>
              <a:t>. Kami </a:t>
            </a:r>
            <a:r>
              <a:rPr lang="en-SG" sz="900" kern="0" dirty="0" err="1">
                <a:solidFill>
                  <a:schemeClr val="tx1">
                    <a:lumMod val="75000"/>
                    <a:lumOff val="25000"/>
                  </a:schemeClr>
                </a:solidFill>
                <a:ea typeface="Calibri"/>
                <a:cs typeface="Calibri"/>
                <a:sym typeface="Calibri"/>
              </a:rPr>
              <a:t>melepaskan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tanggung</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jawab</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kewajiban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apa</a:t>
            </a:r>
            <a:r>
              <a:rPr lang="en-SG" sz="900" kern="0" dirty="0">
                <a:solidFill>
                  <a:schemeClr val="tx1">
                    <a:lumMod val="75000"/>
                    <a:lumOff val="25000"/>
                  </a:schemeClr>
                </a:solidFill>
                <a:ea typeface="Calibri"/>
                <a:cs typeface="Calibri"/>
                <a:sym typeface="Calibri"/>
              </a:rPr>
              <a:t> pun yang </a:t>
            </a:r>
            <a:r>
              <a:rPr lang="en-SG" sz="900" kern="0" dirty="0" err="1">
                <a:solidFill>
                  <a:schemeClr val="tx1">
                    <a:lumMod val="75000"/>
                    <a:lumOff val="25000"/>
                  </a:schemeClr>
                </a:solidFill>
                <a:ea typeface="Calibri"/>
                <a:cs typeface="Calibri"/>
                <a:sym typeface="Calibri"/>
              </a:rPr>
              <a:t>timbul</a:t>
            </a:r>
            <a:r>
              <a:rPr lang="en-SG" sz="900" kern="0" dirty="0">
                <a:solidFill>
                  <a:schemeClr val="tx1">
                    <a:lumMod val="75000"/>
                    <a:lumOff val="25000"/>
                  </a:schemeClr>
                </a:solidFill>
                <a:ea typeface="Calibri"/>
                <a:cs typeface="Calibri"/>
                <a:sym typeface="Calibri"/>
              </a:rPr>
              <a:t> yang </a:t>
            </a:r>
            <a:r>
              <a:rPr lang="en-SG" sz="900" kern="0" dirty="0" err="1">
                <a:solidFill>
                  <a:schemeClr val="tx1">
                    <a:lumMod val="75000"/>
                    <a:lumOff val="25000"/>
                  </a:schemeClr>
                </a:solidFill>
                <a:ea typeface="Calibri"/>
                <a:cs typeface="Calibri"/>
                <a:sym typeface="Calibri"/>
              </a:rPr>
              <a:t>dapat</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ditanggung</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diderita</a:t>
            </a:r>
            <a:r>
              <a:rPr lang="en-SG" sz="900" kern="0" dirty="0">
                <a:solidFill>
                  <a:schemeClr val="tx1">
                    <a:lumMod val="75000"/>
                    <a:lumOff val="25000"/>
                  </a:schemeClr>
                </a:solidFill>
                <a:ea typeface="Calibri"/>
                <a:cs typeface="Calibri"/>
                <a:sym typeface="Calibri"/>
              </a:rPr>
              <a:t> oleh </a:t>
            </a:r>
            <a:r>
              <a:rPr lang="en-SG" sz="900" kern="0" dirty="0" err="1">
                <a:solidFill>
                  <a:schemeClr val="tx1">
                    <a:lumMod val="75000"/>
                    <a:lumOff val="25000"/>
                  </a:schemeClr>
                </a:solidFill>
                <a:ea typeface="Calibri"/>
                <a:cs typeface="Calibri"/>
                <a:sym typeface="Calibri"/>
              </a:rPr>
              <a:t>siapa</a:t>
            </a:r>
            <a:r>
              <a:rPr lang="en-SG" sz="900" kern="0" dirty="0">
                <a:solidFill>
                  <a:schemeClr val="tx1">
                    <a:lumMod val="75000"/>
                    <a:lumOff val="25000"/>
                  </a:schemeClr>
                </a:solidFill>
                <a:ea typeface="Calibri"/>
                <a:cs typeface="Calibri"/>
                <a:sym typeface="Calibri"/>
              </a:rPr>
              <a:t> pun </a:t>
            </a:r>
            <a:r>
              <a:rPr lang="en-SG" sz="900" kern="0" dirty="0" err="1">
                <a:solidFill>
                  <a:schemeClr val="tx1">
                    <a:lumMod val="75000"/>
                    <a:lumOff val="25000"/>
                  </a:schemeClr>
                </a:solidFill>
                <a:ea typeface="Calibri"/>
                <a:cs typeface="Calibri"/>
                <a:sym typeface="Calibri"/>
              </a:rPr>
              <a:t>sebagai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akibat</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dari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bertindak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berdasarkan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kepercayaan</a:t>
            </a:r>
            <a:r>
              <a:rPr lang="en-SG" sz="900" kern="0" dirty="0">
                <a:solidFill>
                  <a:schemeClr val="tx1">
                    <a:lumMod val="75000"/>
                    <a:lumOff val="25000"/>
                  </a:schemeClr>
                </a:solidFill>
                <a:ea typeface="Calibri"/>
                <a:cs typeface="Calibri"/>
                <a:sym typeface="Calibri"/>
              </a:rPr>
              <a:t> pada </a:t>
            </a:r>
            <a:r>
              <a:rPr lang="en-SG" sz="900" kern="0" dirty="0" err="1">
                <a:solidFill>
                  <a:schemeClr val="tx1">
                    <a:lumMod val="75000"/>
                    <a:lumOff val="25000"/>
                  </a:schemeClr>
                </a:solidFill>
                <a:ea typeface="Calibri"/>
                <a:cs typeface="Calibri"/>
                <a:sym typeface="Calibri"/>
              </a:rPr>
              <a:t>seluruh</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sebagian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dari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laporan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ini</a:t>
            </a:r>
            <a:r>
              <a:rPr lang="en-SG" sz="900" kern="0" dirty="0">
                <a:solidFill>
                  <a:schemeClr val="tx1">
                    <a:lumMod val="75000"/>
                    <a:lumOff val="25000"/>
                  </a:schemeClr>
                </a:solidFill>
                <a:ea typeface="Calibri"/>
                <a:cs typeface="Calibri"/>
                <a:sym typeface="Calibri"/>
              </a:rPr>
              <a:t> dan Spindo dan /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perusahaan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afiliasinya</a:t>
            </a:r>
            <a:r>
              <a:rPr lang="en-SG" sz="900" kern="0" dirty="0">
                <a:solidFill>
                  <a:schemeClr val="tx1">
                    <a:lumMod val="75000"/>
                    <a:lumOff val="25000"/>
                  </a:schemeClr>
                </a:solidFill>
                <a:ea typeface="Calibri"/>
                <a:cs typeface="Calibri"/>
                <a:sym typeface="Calibri"/>
              </a:rPr>
              <a:t> dan /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masing-masing </a:t>
            </a:r>
            <a:r>
              <a:rPr lang="en-SG" sz="900" kern="0" dirty="0" err="1">
                <a:solidFill>
                  <a:schemeClr val="tx1">
                    <a:lumMod val="75000"/>
                    <a:lumOff val="25000"/>
                  </a:schemeClr>
                </a:solidFill>
                <a:ea typeface="Calibri"/>
                <a:cs typeface="Calibri"/>
                <a:sym typeface="Calibri"/>
              </a:rPr>
              <a:t>karyawan</a:t>
            </a:r>
            <a:r>
              <a:rPr lang="en-SG" sz="900" kern="0" dirty="0">
                <a:solidFill>
                  <a:schemeClr val="tx1">
                    <a:lumMod val="75000"/>
                    <a:lumOff val="25000"/>
                  </a:schemeClr>
                </a:solidFill>
                <a:ea typeface="Calibri"/>
                <a:cs typeface="Calibri"/>
                <a:sym typeface="Calibri"/>
              </a:rPr>
              <a:t> dan /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agen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tidak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menerima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tanggung</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jawab</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atas</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kesalahan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kelalaian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sebaliknya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dalam</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laporan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ini</a:t>
            </a:r>
            <a:r>
              <a:rPr lang="en-SG" sz="900" kern="0" dirty="0">
                <a:solidFill>
                  <a:schemeClr val="tx1">
                    <a:lumMod val="75000"/>
                    <a:lumOff val="25000"/>
                  </a:schemeClr>
                </a:solidFill>
                <a:ea typeface="Calibri"/>
                <a:cs typeface="Calibri"/>
                <a:sym typeface="Calibri"/>
              </a:rPr>
              <a:t> dan </a:t>
            </a:r>
            <a:r>
              <a:rPr lang="en-SG" sz="900" kern="0" dirty="0" err="1">
                <a:solidFill>
                  <a:schemeClr val="tx1">
                    <a:lumMod val="75000"/>
                    <a:lumOff val="25000"/>
                  </a:schemeClr>
                </a:solidFill>
                <a:ea typeface="Calibri"/>
                <a:cs typeface="Calibri"/>
                <a:sym typeface="Calibri"/>
              </a:rPr>
              <a:t>ketidakakuratan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apa</a:t>
            </a:r>
            <a:r>
              <a:rPr lang="en-SG" sz="900" kern="0" dirty="0">
                <a:solidFill>
                  <a:schemeClr val="tx1">
                    <a:lumMod val="75000"/>
                    <a:lumOff val="25000"/>
                  </a:schemeClr>
                </a:solidFill>
                <a:ea typeface="Calibri"/>
                <a:cs typeface="Calibri"/>
                <a:sym typeface="Calibri"/>
              </a:rPr>
              <a:t> pun di </a:t>
            </a:r>
            <a:r>
              <a:rPr lang="en-SG" sz="900" kern="0" dirty="0" err="1">
                <a:solidFill>
                  <a:schemeClr val="tx1">
                    <a:lumMod val="75000"/>
                    <a:lumOff val="25000"/>
                  </a:schemeClr>
                </a:solidFill>
                <a:ea typeface="Calibri"/>
                <a:cs typeface="Calibri"/>
                <a:sym typeface="Calibri"/>
              </a:rPr>
              <a:t>sini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kekurangan</a:t>
            </a:r>
            <a:r>
              <a:rPr lang="en-SG" sz="900" kern="0" dirty="0">
                <a:solidFill>
                  <a:schemeClr val="tx1">
                    <a:lumMod val="75000"/>
                    <a:lumOff val="25000"/>
                  </a:schemeClr>
                </a:solidFill>
                <a:ea typeface="Calibri"/>
                <a:cs typeface="Calibri"/>
                <a:sym typeface="Calibri"/>
              </a:rPr>
              <a:t> di </a:t>
            </a:r>
            <a:r>
              <a:rPr lang="en-SG" sz="900" kern="0" dirty="0" err="1">
                <a:solidFill>
                  <a:schemeClr val="tx1">
                    <a:lumMod val="75000"/>
                    <a:lumOff val="25000"/>
                  </a:schemeClr>
                </a:solidFill>
                <a:ea typeface="Calibri"/>
                <a:cs typeface="Calibri"/>
                <a:sym typeface="Calibri"/>
              </a:rPr>
              <a:t>sini</a:t>
            </a:r>
            <a:r>
              <a:rPr lang="en-SG" sz="900" kern="0" dirty="0">
                <a:solidFill>
                  <a:schemeClr val="tx1">
                    <a:lumMod val="75000"/>
                    <a:lumOff val="25000"/>
                  </a:schemeClr>
                </a:solidFill>
                <a:ea typeface="Calibri"/>
                <a:cs typeface="Calibri"/>
                <a:sym typeface="Calibri"/>
              </a:rPr>
              <a:t> yang </a:t>
            </a:r>
            <a:r>
              <a:rPr lang="en-SG" sz="900" kern="0" dirty="0" err="1">
                <a:solidFill>
                  <a:schemeClr val="tx1">
                    <a:lumMod val="75000"/>
                    <a:lumOff val="25000"/>
                  </a:schemeClr>
                </a:solidFill>
                <a:ea typeface="Calibri"/>
                <a:cs typeface="Calibri"/>
                <a:sym typeface="Calibri"/>
              </a:rPr>
              <a:t>mungkin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terjadi</a:t>
            </a:r>
            <a:endParaRPr lang="en-SG" sz="900" kern="0" dirty="0">
              <a:solidFill>
                <a:schemeClr val="tx1">
                  <a:lumMod val="75000"/>
                  <a:lumOff val="25000"/>
                </a:schemeClr>
              </a:solidFill>
              <a:ea typeface="Arial"/>
              <a:cs typeface="Arial"/>
              <a:sym typeface="Arial"/>
            </a:endParaRPr>
          </a:p>
          <a:p>
            <a:pPr marL="0" indent="0" algn="just">
              <a:spcBef>
                <a:spcPts val="0"/>
              </a:spcBef>
              <a:buClr>
                <a:srgbClr val="000000"/>
              </a:buClr>
              <a:buSzPts val="1056"/>
              <a:buNone/>
              <a:defRPr/>
            </a:pPr>
            <a:endParaRPr lang="en-SG" sz="900" kern="0" dirty="0">
              <a:solidFill>
                <a:schemeClr val="tx1">
                  <a:lumMod val="75000"/>
                  <a:lumOff val="25000"/>
                </a:schemeClr>
              </a:solidFill>
              <a:ea typeface="Calibri"/>
              <a:cs typeface="Calibri"/>
              <a:sym typeface="Calibri"/>
            </a:endParaRPr>
          </a:p>
          <a:p>
            <a:pPr marL="0" indent="0" algn="just">
              <a:spcBef>
                <a:spcPts val="0"/>
              </a:spcBef>
              <a:buClr>
                <a:srgbClr val="000000"/>
              </a:buClr>
              <a:buSzPts val="1056"/>
              <a:buNone/>
              <a:defRPr/>
            </a:pPr>
            <a:r>
              <a:rPr lang="en-SG" sz="900" i="1" kern="0" dirty="0">
                <a:solidFill>
                  <a:schemeClr val="tx1">
                    <a:lumMod val="75000"/>
                    <a:lumOff val="25000"/>
                  </a:schemeClr>
                </a:solidFill>
                <a:ea typeface="Calibri"/>
                <a:cs typeface="Calibri"/>
                <a:sym typeface="Calibri"/>
              </a:rPr>
              <a:t>The materials in this presentation have been prepared by PT Steel Pipe Industry of Indonesia </a:t>
            </a:r>
            <a:r>
              <a:rPr lang="en-SG" sz="900" i="1" kern="0" dirty="0" err="1">
                <a:solidFill>
                  <a:schemeClr val="tx1">
                    <a:lumMod val="75000"/>
                    <a:lumOff val="25000"/>
                  </a:schemeClr>
                </a:solidFill>
                <a:ea typeface="Calibri"/>
                <a:cs typeface="Calibri"/>
                <a:sym typeface="Calibri"/>
              </a:rPr>
              <a:t>Tbk</a:t>
            </a:r>
            <a:r>
              <a:rPr lang="en-SG" sz="900" i="1" kern="0" dirty="0">
                <a:solidFill>
                  <a:schemeClr val="tx1">
                    <a:lumMod val="75000"/>
                    <a:lumOff val="25000"/>
                  </a:schemeClr>
                </a:solidFill>
                <a:ea typeface="Calibri"/>
                <a:cs typeface="Calibri"/>
                <a:sym typeface="Calibri"/>
              </a:rPr>
              <a:t> (“Spindo”) and are general background information about Spindo business performances current as at the date of this presentation and are subject to change without prior notice. This information is given in summary form and does not purport to be complete. Information in this presentation, including forecast financial information, should not be considered as advice or a recommendation to investors or potential investors in relation to holding, purchasing or selling securities or other financial products or instruments and does not consider their particular investment objectives, financial situation or needs. Before acting on any information, readers should consider the appropriateness of the information having regard to these matters, any relevant offer document and, readers should seek independent financial advice. This presentation may contain forward looking statements including statements regarding our intent, belief or current expectations with respect to Spindo businesses and operations, market conditions, results of operation and financial condition, capital adequacy, specific provisions and risk management practices. Readers are cautioned not to place undue reliance on these forward-looking statements; past performance is not a reliable indication of future performance. Spindo does not undertake any obligation to publicly release the result of any revisions to these forward-looking statements to reflect events or circumstances after the date hereof to reflect the occurrence of unanticipated events. We disclaim any responsibility or liability whatsoever arising which may be brought or suffered by any person as a result of acting in reliance upon the whole or any part of the contents of this report and neither Spindo and/or its affiliated companies and/or their respective employees and/or agents accepts liability for any errors, omissions, negligent or otherwise, in this report and any inaccuracy herein or omission here from which might otherwise arise.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888246-A4E8-416F-A611-3B33286A7460}"/>
              </a:ext>
            </a:extLst>
          </p:cNvPr>
          <p:cNvSpPr>
            <a:spLocks noGrp="1"/>
          </p:cNvSpPr>
          <p:nvPr>
            <p:ph type="title"/>
          </p:nvPr>
        </p:nvSpPr>
        <p:spPr/>
        <p:txBody>
          <a:bodyPr/>
          <a:lstStyle/>
          <a:p>
            <a:pPr defTabSz="685766" fontAlgn="auto">
              <a:spcAft>
                <a:spcPts val="0"/>
              </a:spcAft>
              <a:defRPr/>
            </a:pPr>
            <a:r>
              <a:rPr lang="en-US"/>
              <a:t>Domestic Support</a:t>
            </a:r>
          </a:p>
        </p:txBody>
      </p:sp>
      <p:pic>
        <p:nvPicPr>
          <p:cNvPr id="87043" name="Picture 3">
            <a:extLst>
              <a:ext uri="{FF2B5EF4-FFF2-40B4-BE49-F238E27FC236}">
                <a16:creationId xmlns:a16="http://schemas.microsoft.com/office/drawing/2014/main" id="{61871F18-3D5A-4F60-917B-9FE7F92594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850" y="1377950"/>
            <a:ext cx="4706938"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4">
            <a:extLst>
              <a:ext uri="{FF2B5EF4-FFF2-40B4-BE49-F238E27FC236}">
                <a16:creationId xmlns:a16="http://schemas.microsoft.com/office/drawing/2014/main" id="{CDE0298F-652C-4446-A102-457E7F48AD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850" y="3933825"/>
            <a:ext cx="4706938"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5">
            <a:extLst>
              <a:ext uri="{FF2B5EF4-FFF2-40B4-BE49-F238E27FC236}">
                <a16:creationId xmlns:a16="http://schemas.microsoft.com/office/drawing/2014/main" id="{385A841D-4D6C-40BA-BAD3-C9851A3232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19738" y="1377950"/>
            <a:ext cx="508476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6">
            <a:extLst>
              <a:ext uri="{FF2B5EF4-FFF2-40B4-BE49-F238E27FC236}">
                <a16:creationId xmlns:a16="http://schemas.microsoft.com/office/drawing/2014/main" id="{43085B9D-5661-4EC5-B4E8-B48D489D90B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19738" y="2455863"/>
            <a:ext cx="5084762"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7">
            <a:extLst>
              <a:ext uri="{FF2B5EF4-FFF2-40B4-BE49-F238E27FC236}">
                <a16:creationId xmlns:a16="http://schemas.microsoft.com/office/drawing/2014/main" id="{39511703-2BAD-42D0-A2F6-5E07D9EFB2E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19738" y="3603625"/>
            <a:ext cx="5084762"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Picture 8">
            <a:extLst>
              <a:ext uri="{FF2B5EF4-FFF2-40B4-BE49-F238E27FC236}">
                <a16:creationId xmlns:a16="http://schemas.microsoft.com/office/drawing/2014/main" id="{EB3EB44F-3CE0-4931-A7AC-330B65C59D6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19738" y="4564063"/>
            <a:ext cx="5084762"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Content Placeholder 4">
            <a:extLst>
              <a:ext uri="{FF2B5EF4-FFF2-40B4-BE49-F238E27FC236}">
                <a16:creationId xmlns:a16="http://schemas.microsoft.com/office/drawing/2014/main" id="{85348F38-66BC-4B97-B63C-0D930D7C1EF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6913" y="1528763"/>
            <a:ext cx="5703887" cy="1241585"/>
          </a:xfrm>
        </p:spPr>
      </p:pic>
      <p:sp>
        <p:nvSpPr>
          <p:cNvPr id="88067" name="TextBox 6">
            <a:extLst>
              <a:ext uri="{FF2B5EF4-FFF2-40B4-BE49-F238E27FC236}">
                <a16:creationId xmlns:a16="http://schemas.microsoft.com/office/drawing/2014/main" id="{D1904A2D-5272-457A-8430-17DDC5F3CA91}"/>
              </a:ext>
            </a:extLst>
          </p:cNvPr>
          <p:cNvSpPr txBox="1">
            <a:spLocks noChangeArrowheads="1"/>
          </p:cNvSpPr>
          <p:nvPr/>
        </p:nvSpPr>
        <p:spPr bwMode="auto">
          <a:xfrm>
            <a:off x="7526601" y="1393681"/>
            <a:ext cx="3757902"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eaLnBrk="1" hangingPunct="1"/>
            <a:r>
              <a:rPr lang="en-US" altLang="en-US" sz="1400" dirty="0"/>
              <a:t>The construction of 500 community schools nationwide during 2025–2029 is estimated to require 9,500 tons of steel pipes. The pipes will be used for sprinkler systems, hydrants, pump headers, and clean water headers. We aim to collaborate with major contractors involved in these projects.</a:t>
            </a:r>
          </a:p>
        </p:txBody>
      </p:sp>
      <p:sp>
        <p:nvSpPr>
          <p:cNvPr id="8" name="Right Arrow 4">
            <a:extLst>
              <a:ext uri="{FF2B5EF4-FFF2-40B4-BE49-F238E27FC236}">
                <a16:creationId xmlns:a16="http://schemas.microsoft.com/office/drawing/2014/main" id="{5A26B267-B9BC-405D-89DA-55D7B43D76F0}"/>
              </a:ext>
            </a:extLst>
          </p:cNvPr>
          <p:cNvSpPr/>
          <p:nvPr/>
        </p:nvSpPr>
        <p:spPr>
          <a:xfrm>
            <a:off x="6274064" y="1557069"/>
            <a:ext cx="1252537" cy="877888"/>
          </a:xfrm>
          <a:prstGeom prst="rightArrow">
            <a:avLst/>
          </a:prstGeom>
          <a:gradFill flip="none" rotWithShape="1">
            <a:gsLst>
              <a:gs pos="12000">
                <a:schemeClr val="accent1"/>
              </a:gs>
              <a:gs pos="100000">
                <a:schemeClr val="accent3"/>
              </a:gs>
            </a:gsLst>
            <a:lin ang="0" scaled="1"/>
            <a:tileRect/>
          </a:gradFill>
          <a:ln w="12700" cap="flat">
            <a:noFill/>
            <a:prstDash val="solid"/>
            <a:miter/>
          </a:ln>
        </p:spPr>
        <p:txBody>
          <a:bodyPr anchor="ctr"/>
          <a:lstStyle/>
          <a:p>
            <a:pPr eaLnBrk="1" fontAlgn="auto" hangingPunct="1">
              <a:spcBef>
                <a:spcPts val="0"/>
              </a:spcBef>
              <a:spcAft>
                <a:spcPts val="0"/>
              </a:spcAft>
              <a:defRPr/>
            </a:pPr>
            <a:endParaRPr lang="en-US" dirty="0">
              <a:latin typeface="+mn-lt"/>
            </a:endParaRPr>
          </a:p>
        </p:txBody>
      </p:sp>
      <p:sp>
        <p:nvSpPr>
          <p:cNvPr id="9" name="Title 2">
            <a:extLst>
              <a:ext uri="{FF2B5EF4-FFF2-40B4-BE49-F238E27FC236}">
                <a16:creationId xmlns:a16="http://schemas.microsoft.com/office/drawing/2014/main" id="{78FE8A4B-89B7-4B05-9397-7B6368105F98}"/>
              </a:ext>
            </a:extLst>
          </p:cNvPr>
          <p:cNvSpPr>
            <a:spLocks noGrp="1"/>
          </p:cNvSpPr>
          <p:nvPr>
            <p:ph type="title"/>
          </p:nvPr>
        </p:nvSpPr>
        <p:spPr>
          <a:xfrm>
            <a:off x="2266421" y="133350"/>
            <a:ext cx="9050337" cy="946150"/>
          </a:xfrm>
        </p:spPr>
        <p:txBody>
          <a:bodyPr/>
          <a:lstStyle/>
          <a:p>
            <a:pPr defTabSz="685766" fontAlgn="auto">
              <a:spcAft>
                <a:spcPts val="0"/>
              </a:spcAft>
              <a:defRPr/>
            </a:pPr>
            <a:r>
              <a:rPr lang="en-US" dirty="0"/>
              <a:t>Government </a:t>
            </a:r>
            <a:r>
              <a:rPr lang="en-US" dirty="0" err="1"/>
              <a:t>iniatives</a:t>
            </a:r>
            <a:endParaRPr lang="en-US" dirty="0"/>
          </a:p>
        </p:txBody>
      </p:sp>
      <p:pic>
        <p:nvPicPr>
          <p:cNvPr id="3" name="Picture 2">
            <a:extLst>
              <a:ext uri="{FF2B5EF4-FFF2-40B4-BE49-F238E27FC236}">
                <a16:creationId xmlns:a16="http://schemas.microsoft.com/office/drawing/2014/main" id="{91846847-9F9B-4757-BA05-3AC34A8F825C}"/>
              </a:ext>
            </a:extLst>
          </p:cNvPr>
          <p:cNvPicPr>
            <a:picLocks noChangeAspect="1"/>
          </p:cNvPicPr>
          <p:nvPr/>
        </p:nvPicPr>
        <p:blipFill>
          <a:blip r:embed="rId3"/>
          <a:stretch>
            <a:fillRect/>
          </a:stretch>
        </p:blipFill>
        <p:spPr>
          <a:xfrm>
            <a:off x="696913" y="3722383"/>
            <a:ext cx="5859751" cy="1298647"/>
          </a:xfrm>
          <a:prstGeom prst="rect">
            <a:avLst/>
          </a:prstGeom>
        </p:spPr>
      </p:pic>
      <p:sp>
        <p:nvSpPr>
          <p:cNvPr id="10" name="Right Arrow 4">
            <a:extLst>
              <a:ext uri="{FF2B5EF4-FFF2-40B4-BE49-F238E27FC236}">
                <a16:creationId xmlns:a16="http://schemas.microsoft.com/office/drawing/2014/main" id="{51CA80F6-DF4B-41FB-BE13-B994032FFDFF}"/>
              </a:ext>
            </a:extLst>
          </p:cNvPr>
          <p:cNvSpPr/>
          <p:nvPr/>
        </p:nvSpPr>
        <p:spPr>
          <a:xfrm>
            <a:off x="6165320" y="3829215"/>
            <a:ext cx="1252537" cy="877888"/>
          </a:xfrm>
          <a:prstGeom prst="rightArrow">
            <a:avLst/>
          </a:prstGeom>
          <a:gradFill flip="none" rotWithShape="1">
            <a:gsLst>
              <a:gs pos="12000">
                <a:schemeClr val="accent1"/>
              </a:gs>
              <a:gs pos="100000">
                <a:schemeClr val="accent3"/>
              </a:gs>
            </a:gsLst>
            <a:lin ang="0" scaled="1"/>
            <a:tileRect/>
          </a:gradFill>
          <a:ln w="12700" cap="flat">
            <a:noFill/>
            <a:prstDash val="solid"/>
            <a:miter/>
          </a:ln>
        </p:spPr>
        <p:txBody>
          <a:bodyPr anchor="ctr"/>
          <a:lstStyle/>
          <a:p>
            <a:pPr eaLnBrk="1" fontAlgn="auto" hangingPunct="1">
              <a:spcBef>
                <a:spcPts val="0"/>
              </a:spcBef>
              <a:spcAft>
                <a:spcPts val="0"/>
              </a:spcAft>
              <a:defRPr/>
            </a:pPr>
            <a:endParaRPr lang="en-US" dirty="0">
              <a:latin typeface="+mn-lt"/>
            </a:endParaRPr>
          </a:p>
        </p:txBody>
      </p:sp>
      <p:sp>
        <p:nvSpPr>
          <p:cNvPr id="11" name="TextBox 6">
            <a:extLst>
              <a:ext uri="{FF2B5EF4-FFF2-40B4-BE49-F238E27FC236}">
                <a16:creationId xmlns:a16="http://schemas.microsoft.com/office/drawing/2014/main" id="{CFBE746F-1518-42D1-BE7B-2BC5DEAEFE74}"/>
              </a:ext>
            </a:extLst>
          </p:cNvPr>
          <p:cNvSpPr txBox="1">
            <a:spLocks noChangeArrowheads="1"/>
          </p:cNvSpPr>
          <p:nvPr/>
        </p:nvSpPr>
        <p:spPr bwMode="auto">
          <a:xfrm>
            <a:off x="7417857" y="3471688"/>
            <a:ext cx="4271916"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eaLnBrk="1" hangingPunct="1"/>
            <a:r>
              <a:rPr lang="en-US" altLang="en-US" sz="1400" dirty="0">
                <a:latin typeface="+mn-lt"/>
              </a:rPr>
              <a:t>Indonesia is collaborating with the IPG and the Glasgow Financial Alliance for Net Zero through the Just Energy Transition Partnership, which provides funding to accelerate the clean energy transition in Indonesia. One of the projects is the </a:t>
            </a:r>
            <a:r>
              <a:rPr lang="en-US" altLang="en-US" sz="1400" dirty="0" err="1">
                <a:latin typeface="+mn-lt"/>
              </a:rPr>
              <a:t>Saguling</a:t>
            </a:r>
            <a:r>
              <a:rPr lang="en-US" altLang="en-US" sz="1400" dirty="0">
                <a:latin typeface="+mn-lt"/>
              </a:rPr>
              <a:t> Floating Solar Power Plant, which is expected to reduce carbon emissions by 63,000 tons per year. We have the potential to supply structural pipes, water pipes, stainless steel pipes, and API pipes for future projects such as solar power plants, hydropower plants, and geothermal plants.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E2FCC0-0759-4E4F-A573-B748B44CF91A}"/>
              </a:ext>
            </a:extLst>
          </p:cNvPr>
          <p:cNvSpPr>
            <a:spLocks noGrp="1"/>
          </p:cNvSpPr>
          <p:nvPr>
            <p:ph type="title"/>
          </p:nvPr>
        </p:nvSpPr>
        <p:spPr/>
        <p:txBody>
          <a:bodyPr/>
          <a:lstStyle/>
          <a:p>
            <a:pPr defTabSz="685766" fontAlgn="auto">
              <a:spcAft>
                <a:spcPts val="0"/>
              </a:spcAft>
              <a:defRPr/>
            </a:pPr>
            <a:r>
              <a:rPr lang="en-US" dirty="0"/>
              <a:t>Government </a:t>
            </a:r>
            <a:r>
              <a:rPr lang="en-US" dirty="0" err="1"/>
              <a:t>iniatives</a:t>
            </a:r>
            <a:endParaRPr lang="en-US" dirty="0"/>
          </a:p>
        </p:txBody>
      </p:sp>
      <p:pic>
        <p:nvPicPr>
          <p:cNvPr id="89091" name="Picture 3">
            <a:extLst>
              <a:ext uri="{FF2B5EF4-FFF2-40B4-BE49-F238E27FC236}">
                <a16:creationId xmlns:a16="http://schemas.microsoft.com/office/drawing/2014/main" id="{125FF99E-4E49-4687-BA15-EBCD22B40E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9139" y="1356880"/>
            <a:ext cx="2084388"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a:extLst>
              <a:ext uri="{FF2B5EF4-FFF2-40B4-BE49-F238E27FC236}">
                <a16:creationId xmlns:a16="http://schemas.microsoft.com/office/drawing/2014/main" id="{A542477E-151C-482D-BA8D-F1BE93DEF0B1}"/>
              </a:ext>
            </a:extLst>
          </p:cNvPr>
          <p:cNvSpPr/>
          <p:nvPr/>
        </p:nvSpPr>
        <p:spPr>
          <a:xfrm>
            <a:off x="3571014" y="1356880"/>
            <a:ext cx="1250950" cy="879475"/>
          </a:xfrm>
          <a:prstGeom prst="rightArrow">
            <a:avLst/>
          </a:prstGeom>
          <a:gradFill flip="none" rotWithShape="1">
            <a:gsLst>
              <a:gs pos="12000">
                <a:schemeClr val="accent1"/>
              </a:gs>
              <a:gs pos="100000">
                <a:schemeClr val="accent3"/>
              </a:gs>
            </a:gsLst>
            <a:lin ang="0" scaled="1"/>
            <a:tileRect/>
          </a:gradFill>
          <a:ln w="12700" cap="flat">
            <a:noFill/>
            <a:prstDash val="solid"/>
            <a:miter/>
          </a:ln>
        </p:spPr>
        <p:txBody>
          <a:bodyPr anchor="ctr"/>
          <a:lstStyle/>
          <a:p>
            <a:pPr eaLnBrk="1" fontAlgn="auto" hangingPunct="1">
              <a:spcBef>
                <a:spcPts val="0"/>
              </a:spcBef>
              <a:spcAft>
                <a:spcPts val="0"/>
              </a:spcAft>
              <a:defRPr/>
            </a:pPr>
            <a:endParaRPr lang="en-US" dirty="0">
              <a:latin typeface="+mn-lt"/>
            </a:endParaRPr>
          </a:p>
        </p:txBody>
      </p:sp>
      <p:pic>
        <p:nvPicPr>
          <p:cNvPr id="89093" name="Picture 5">
            <a:extLst>
              <a:ext uri="{FF2B5EF4-FFF2-40B4-BE49-F238E27FC236}">
                <a16:creationId xmlns:a16="http://schemas.microsoft.com/office/drawing/2014/main" id="{4D2C0A45-6192-430A-AB48-57EF1A911D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9139" y="4173105"/>
            <a:ext cx="38544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a:extLst>
              <a:ext uri="{FF2B5EF4-FFF2-40B4-BE49-F238E27FC236}">
                <a16:creationId xmlns:a16="http://schemas.microsoft.com/office/drawing/2014/main" id="{17909E2F-B53F-42A4-B9FE-3C155E311CCE}"/>
              </a:ext>
            </a:extLst>
          </p:cNvPr>
          <p:cNvSpPr/>
          <p:nvPr/>
        </p:nvSpPr>
        <p:spPr>
          <a:xfrm>
            <a:off x="5471252" y="4308043"/>
            <a:ext cx="1035050" cy="850900"/>
          </a:xfrm>
          <a:prstGeom prst="rightArrow">
            <a:avLst/>
          </a:prstGeom>
          <a:gradFill flip="none" rotWithShape="1">
            <a:gsLst>
              <a:gs pos="12000">
                <a:schemeClr val="accent1"/>
              </a:gs>
              <a:gs pos="100000">
                <a:schemeClr val="accent3"/>
              </a:gs>
            </a:gsLst>
            <a:lin ang="0" scaled="1"/>
            <a:tileRect/>
          </a:gradFill>
          <a:ln w="12700" cap="flat">
            <a:noFill/>
            <a:prstDash val="solid"/>
            <a:miter/>
          </a:ln>
        </p:spPr>
        <p:txBody>
          <a:bodyPr anchor="ctr"/>
          <a:lstStyle/>
          <a:p>
            <a:pPr eaLnBrk="1" fontAlgn="auto" hangingPunct="1">
              <a:spcBef>
                <a:spcPts val="0"/>
              </a:spcBef>
              <a:spcAft>
                <a:spcPts val="0"/>
              </a:spcAft>
              <a:defRPr/>
            </a:pPr>
            <a:endParaRPr lang="en-US" dirty="0">
              <a:latin typeface="+mn-lt"/>
            </a:endParaRPr>
          </a:p>
        </p:txBody>
      </p:sp>
      <p:sp>
        <p:nvSpPr>
          <p:cNvPr id="8" name="TextBox 6">
            <a:extLst>
              <a:ext uri="{FF2B5EF4-FFF2-40B4-BE49-F238E27FC236}">
                <a16:creationId xmlns:a16="http://schemas.microsoft.com/office/drawing/2014/main" id="{0A95B5C8-4DB6-45EC-A8A1-F1F71418EFEA}"/>
              </a:ext>
            </a:extLst>
          </p:cNvPr>
          <p:cNvSpPr txBox="1">
            <a:spLocks noChangeArrowheads="1"/>
          </p:cNvSpPr>
          <p:nvPr/>
        </p:nvSpPr>
        <p:spPr bwMode="auto">
          <a:xfrm>
            <a:off x="6506302" y="4426370"/>
            <a:ext cx="484750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eaLnBrk="1" hangingPunct="1"/>
            <a:r>
              <a:rPr lang="en-US" altLang="en-US" sz="1600" dirty="0"/>
              <a:t>The construction of fishing vessels requires Schedule 40 steel pipes in various diameters. In addition to shipbuilding, we also have the potential to contribute to the development of docks and ports to accommodate these vessels.</a:t>
            </a:r>
          </a:p>
        </p:txBody>
      </p:sp>
      <p:sp>
        <p:nvSpPr>
          <p:cNvPr id="9" name="TextBox 6">
            <a:extLst>
              <a:ext uri="{FF2B5EF4-FFF2-40B4-BE49-F238E27FC236}">
                <a16:creationId xmlns:a16="http://schemas.microsoft.com/office/drawing/2014/main" id="{D12B0F15-B153-4BC3-8B06-7466E8985676}"/>
              </a:ext>
            </a:extLst>
          </p:cNvPr>
          <p:cNvSpPr txBox="1">
            <a:spLocks noChangeArrowheads="1"/>
          </p:cNvSpPr>
          <p:nvPr/>
        </p:nvSpPr>
        <p:spPr bwMode="auto">
          <a:xfrm>
            <a:off x="5039451" y="1475943"/>
            <a:ext cx="484750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eaLnBrk="1" hangingPunct="1"/>
            <a:r>
              <a:rPr lang="en-US" altLang="en-US" sz="1600" dirty="0"/>
              <a:t>Danantara will build 12 broiler and layer chicken farming units to control fluctuations in day-old chick (DOC) prices. We have the potential to contribute to these projects by supplying round and square GI pipes.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Content Placeholder 4">
            <a:extLst>
              <a:ext uri="{FF2B5EF4-FFF2-40B4-BE49-F238E27FC236}">
                <a16:creationId xmlns:a16="http://schemas.microsoft.com/office/drawing/2014/main" id="{48EBF4B6-5CA3-4989-A0D1-579FB65F93C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91397" y="1317336"/>
            <a:ext cx="2152840" cy="2600325"/>
          </a:xfrm>
        </p:spPr>
      </p:pic>
      <p:sp>
        <p:nvSpPr>
          <p:cNvPr id="6" name="Right Arrow 4">
            <a:extLst>
              <a:ext uri="{FF2B5EF4-FFF2-40B4-BE49-F238E27FC236}">
                <a16:creationId xmlns:a16="http://schemas.microsoft.com/office/drawing/2014/main" id="{C277307E-85E3-4C11-9794-8C16C025FC00}"/>
              </a:ext>
            </a:extLst>
          </p:cNvPr>
          <p:cNvSpPr/>
          <p:nvPr/>
        </p:nvSpPr>
        <p:spPr>
          <a:xfrm>
            <a:off x="3813896" y="2446049"/>
            <a:ext cx="1289087" cy="879475"/>
          </a:xfrm>
          <a:prstGeom prst="rightArrow">
            <a:avLst/>
          </a:prstGeom>
          <a:gradFill flip="none" rotWithShape="1">
            <a:gsLst>
              <a:gs pos="12000">
                <a:schemeClr val="accent1"/>
              </a:gs>
              <a:gs pos="100000">
                <a:schemeClr val="accent3"/>
              </a:gs>
            </a:gsLst>
            <a:lin ang="0" scaled="1"/>
            <a:tileRect/>
          </a:gradFill>
          <a:ln w="12700" cap="flat">
            <a:noFill/>
            <a:prstDash val="solid"/>
            <a:miter/>
          </a:ln>
        </p:spPr>
        <p:txBody>
          <a:bodyPr anchor="ctr"/>
          <a:lstStyle/>
          <a:p>
            <a:pPr eaLnBrk="1" fontAlgn="auto" hangingPunct="1">
              <a:spcBef>
                <a:spcPts val="0"/>
              </a:spcBef>
              <a:spcAft>
                <a:spcPts val="0"/>
              </a:spcAft>
              <a:defRPr/>
            </a:pPr>
            <a:endParaRPr lang="en-US" dirty="0">
              <a:latin typeface="+mn-lt"/>
            </a:endParaRPr>
          </a:p>
        </p:txBody>
      </p:sp>
      <p:pic>
        <p:nvPicPr>
          <p:cNvPr id="90117" name="Picture 7">
            <a:extLst>
              <a:ext uri="{FF2B5EF4-FFF2-40B4-BE49-F238E27FC236}">
                <a16:creationId xmlns:a16="http://schemas.microsoft.com/office/drawing/2014/main" id="{B2197A44-ADF7-4933-A8A2-1C7266F36F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1397" y="4030373"/>
            <a:ext cx="2129938"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4">
            <a:extLst>
              <a:ext uri="{FF2B5EF4-FFF2-40B4-BE49-F238E27FC236}">
                <a16:creationId xmlns:a16="http://schemas.microsoft.com/office/drawing/2014/main" id="{E78E78C5-BDD1-4AEF-A102-3CCEC008E63B}"/>
              </a:ext>
            </a:extLst>
          </p:cNvPr>
          <p:cNvSpPr/>
          <p:nvPr/>
        </p:nvSpPr>
        <p:spPr>
          <a:xfrm>
            <a:off x="3813896" y="4849524"/>
            <a:ext cx="1289087" cy="877887"/>
          </a:xfrm>
          <a:prstGeom prst="rightArrow">
            <a:avLst/>
          </a:prstGeom>
          <a:gradFill flip="none" rotWithShape="1">
            <a:gsLst>
              <a:gs pos="12000">
                <a:schemeClr val="accent1"/>
              </a:gs>
              <a:gs pos="100000">
                <a:schemeClr val="accent3"/>
              </a:gs>
            </a:gsLst>
            <a:lin ang="0" scaled="1"/>
            <a:tileRect/>
          </a:gradFill>
          <a:ln w="12700" cap="flat">
            <a:noFill/>
            <a:prstDash val="solid"/>
            <a:miter/>
          </a:ln>
        </p:spPr>
        <p:txBody>
          <a:bodyPr anchor="ctr"/>
          <a:lstStyle/>
          <a:p>
            <a:pPr eaLnBrk="1" fontAlgn="auto" hangingPunct="1">
              <a:spcBef>
                <a:spcPts val="0"/>
              </a:spcBef>
              <a:spcAft>
                <a:spcPts val="0"/>
              </a:spcAft>
              <a:defRPr/>
            </a:pPr>
            <a:endParaRPr lang="en-US" dirty="0">
              <a:latin typeface="+mn-lt"/>
            </a:endParaRPr>
          </a:p>
        </p:txBody>
      </p:sp>
      <p:sp>
        <p:nvSpPr>
          <p:cNvPr id="7" name="TextBox 6">
            <a:extLst>
              <a:ext uri="{FF2B5EF4-FFF2-40B4-BE49-F238E27FC236}">
                <a16:creationId xmlns:a16="http://schemas.microsoft.com/office/drawing/2014/main" id="{00C3B1A5-1637-4320-B6EB-7398D1738E1B}"/>
              </a:ext>
            </a:extLst>
          </p:cNvPr>
          <p:cNvSpPr txBox="1">
            <a:spLocks noChangeArrowheads="1"/>
          </p:cNvSpPr>
          <p:nvPr/>
        </p:nvSpPr>
        <p:spPr bwMode="auto">
          <a:xfrm>
            <a:off x="5198196" y="2023028"/>
            <a:ext cx="499528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eaLnBrk="1" hangingPunct="1"/>
            <a:r>
              <a:rPr lang="en-US" sz="1400" b="0" i="0" dirty="0">
                <a:effectLst/>
                <a:latin typeface="+mn-lt"/>
              </a:rPr>
              <a:t>In 2025–2026, 115,264 household connections will be built under the City Gas Network (</a:t>
            </a:r>
            <a:r>
              <a:rPr lang="en-US" sz="1400" b="0" i="0" dirty="0" err="1">
                <a:effectLst/>
                <a:latin typeface="+mn-lt"/>
              </a:rPr>
              <a:t>Jargas</a:t>
            </a:r>
            <a:r>
              <a:rPr lang="en-US" sz="1400" b="0" i="0" dirty="0">
                <a:effectLst/>
                <a:latin typeface="+mn-lt"/>
              </a:rPr>
              <a:t>) program. We have the potential to contribute to this development by supplying API 5L pipes. With Unit 7 nearing completion, we expect to participate in more oil and gas projects.</a:t>
            </a:r>
            <a:endParaRPr lang="en-US" altLang="en-US" sz="1400" dirty="0">
              <a:latin typeface="+mn-lt"/>
            </a:endParaRPr>
          </a:p>
        </p:txBody>
      </p:sp>
      <p:sp>
        <p:nvSpPr>
          <p:cNvPr id="8" name="TextBox 7">
            <a:extLst>
              <a:ext uri="{FF2B5EF4-FFF2-40B4-BE49-F238E27FC236}">
                <a16:creationId xmlns:a16="http://schemas.microsoft.com/office/drawing/2014/main" id="{1B8A6191-0E5A-453B-9116-728723E77E37}"/>
              </a:ext>
            </a:extLst>
          </p:cNvPr>
          <p:cNvSpPr txBox="1">
            <a:spLocks noChangeArrowheads="1"/>
          </p:cNvSpPr>
          <p:nvPr/>
        </p:nvSpPr>
        <p:spPr bwMode="auto">
          <a:xfrm>
            <a:off x="5198196" y="4688301"/>
            <a:ext cx="49952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eaLnBrk="1" hangingPunct="1"/>
            <a:r>
              <a:rPr lang="en-US" sz="1400" b="0" i="0" dirty="0">
                <a:effectLst/>
                <a:latin typeface="+mn-lt"/>
              </a:rPr>
              <a:t>One of the audits conducted covers fire protection systems such as sprinklers. We have the potential to supply structural pipes for the development of these systems.</a:t>
            </a:r>
            <a:endParaRPr lang="en-US" altLang="en-US" sz="1400" dirty="0">
              <a:latin typeface="+mn-lt"/>
            </a:endParaRPr>
          </a:p>
        </p:txBody>
      </p:sp>
      <p:sp>
        <p:nvSpPr>
          <p:cNvPr id="10" name="Title 2">
            <a:extLst>
              <a:ext uri="{FF2B5EF4-FFF2-40B4-BE49-F238E27FC236}">
                <a16:creationId xmlns:a16="http://schemas.microsoft.com/office/drawing/2014/main" id="{71EB6B18-74C6-49F7-9890-CFE80DD8FEEE}"/>
              </a:ext>
            </a:extLst>
          </p:cNvPr>
          <p:cNvSpPr>
            <a:spLocks noGrp="1"/>
          </p:cNvSpPr>
          <p:nvPr>
            <p:ph type="title"/>
          </p:nvPr>
        </p:nvSpPr>
        <p:spPr>
          <a:xfrm>
            <a:off x="2303463" y="133350"/>
            <a:ext cx="9050337" cy="946150"/>
          </a:xfrm>
        </p:spPr>
        <p:txBody>
          <a:bodyPr/>
          <a:lstStyle/>
          <a:p>
            <a:pPr defTabSz="685766" fontAlgn="auto">
              <a:spcAft>
                <a:spcPts val="0"/>
              </a:spcAft>
              <a:defRPr/>
            </a:pPr>
            <a:r>
              <a:rPr lang="en-US" dirty="0"/>
              <a:t>Government </a:t>
            </a:r>
            <a:r>
              <a:rPr lang="en-US" dirty="0" err="1"/>
              <a:t>iniatives</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D88AE-A538-4F36-9E6C-0876FB5CE051}"/>
              </a:ext>
            </a:extLst>
          </p:cNvPr>
          <p:cNvSpPr>
            <a:spLocks noGrp="1"/>
          </p:cNvSpPr>
          <p:nvPr>
            <p:ph type="title"/>
          </p:nvPr>
        </p:nvSpPr>
        <p:spPr>
          <a:xfrm>
            <a:off x="2574405" y="2044628"/>
            <a:ext cx="4356549" cy="1138017"/>
          </a:xfrm>
        </p:spPr>
        <p:txBody>
          <a:bodyPr/>
          <a:lstStyle/>
          <a:p>
            <a:r>
              <a:rPr lang="en-US" dirty="0"/>
              <a:t>Spindo ESG</a:t>
            </a:r>
          </a:p>
        </p:txBody>
      </p:sp>
      <p:sp>
        <p:nvSpPr>
          <p:cNvPr id="15" name="TextBox 14">
            <a:extLst>
              <a:ext uri="{FF2B5EF4-FFF2-40B4-BE49-F238E27FC236}">
                <a16:creationId xmlns:a16="http://schemas.microsoft.com/office/drawing/2014/main" id="{45959FEE-8FC7-4C64-9B58-81D750C49CD0}"/>
              </a:ext>
            </a:extLst>
          </p:cNvPr>
          <p:cNvSpPr txBox="1"/>
          <p:nvPr/>
        </p:nvSpPr>
        <p:spPr>
          <a:xfrm>
            <a:off x="1774304" y="1903828"/>
            <a:ext cx="1317812" cy="1419619"/>
          </a:xfrm>
          <a:prstGeom prst="rect">
            <a:avLst/>
          </a:prstGeom>
          <a:noFill/>
        </p:spPr>
        <p:txBody>
          <a:bodyPr wrap="square" rtlCol="0">
            <a:spAutoFit/>
          </a:bodyPr>
          <a:lstStyle/>
          <a:p>
            <a:r>
              <a:rPr lang="en-US" sz="8625" dirty="0">
                <a:solidFill>
                  <a:srgbClr val="2C8CDA"/>
                </a:solidFill>
                <a:latin typeface="+mj-lt"/>
              </a:rPr>
              <a:t>4</a:t>
            </a:r>
          </a:p>
        </p:txBody>
      </p:sp>
    </p:spTree>
    <p:extLst>
      <p:ext uri="{BB962C8B-B14F-4D97-AF65-F5344CB8AC3E}">
        <p14:creationId xmlns:p14="http://schemas.microsoft.com/office/powerpoint/2010/main" val="2083174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AFA3216-7BAD-4984-8054-2014210B6C9D}"/>
              </a:ext>
            </a:extLst>
          </p:cNvPr>
          <p:cNvSpPr/>
          <p:nvPr/>
        </p:nvSpPr>
        <p:spPr>
          <a:xfrm>
            <a:off x="3950726" y="1587656"/>
            <a:ext cx="1654095" cy="427549"/>
          </a:xfrm>
          <a:prstGeom prst="rect">
            <a:avLst/>
          </a:prstGeom>
          <a:ln w="9525">
            <a:noFill/>
          </a:ln>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r>
              <a:rPr lang="en-US" sz="700" dirty="0">
                <a:solidFill>
                  <a:prstClr val="black"/>
                </a:solidFill>
              </a:rPr>
              <a:t>Accumulated Cost Saving for 25 Years</a:t>
            </a:r>
          </a:p>
          <a:p>
            <a:r>
              <a:rPr lang="en-US" sz="1400" b="1" dirty="0">
                <a:solidFill>
                  <a:srgbClr val="078EDC"/>
                </a:solidFill>
              </a:rPr>
              <a:t>IDR 8-25 Billion</a:t>
            </a:r>
          </a:p>
        </p:txBody>
      </p:sp>
      <p:sp>
        <p:nvSpPr>
          <p:cNvPr id="16" name="Rectangle 15">
            <a:extLst>
              <a:ext uri="{FF2B5EF4-FFF2-40B4-BE49-F238E27FC236}">
                <a16:creationId xmlns:a16="http://schemas.microsoft.com/office/drawing/2014/main" id="{4C3AFF73-0972-434B-BDF9-25A30E4DBEFF}"/>
              </a:ext>
            </a:extLst>
          </p:cNvPr>
          <p:cNvSpPr/>
          <p:nvPr/>
        </p:nvSpPr>
        <p:spPr>
          <a:xfrm>
            <a:off x="3950726" y="2019241"/>
            <a:ext cx="1654095" cy="446534"/>
          </a:xfrm>
          <a:prstGeom prst="rect">
            <a:avLst/>
          </a:prstGeom>
          <a:ln w="9525">
            <a:noFill/>
          </a:ln>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r>
              <a:rPr lang="en-US" sz="700" dirty="0">
                <a:solidFill>
                  <a:prstClr val="black"/>
                </a:solidFill>
              </a:rPr>
              <a:t>Accumulated CO2 Reduction in 25 Years</a:t>
            </a:r>
          </a:p>
          <a:p>
            <a:r>
              <a:rPr lang="en-US" sz="1400" b="1" dirty="0">
                <a:solidFill>
                  <a:srgbClr val="078EDC"/>
                </a:solidFill>
              </a:rPr>
              <a:t>7,536-16,658 tons</a:t>
            </a:r>
          </a:p>
        </p:txBody>
      </p:sp>
      <p:sp>
        <p:nvSpPr>
          <p:cNvPr id="15" name="Rectangle 14">
            <a:extLst>
              <a:ext uri="{FF2B5EF4-FFF2-40B4-BE49-F238E27FC236}">
                <a16:creationId xmlns:a16="http://schemas.microsoft.com/office/drawing/2014/main" id="{FFBF56EC-D533-4760-9821-D0DB4AD324D7}"/>
              </a:ext>
            </a:extLst>
          </p:cNvPr>
          <p:cNvSpPr/>
          <p:nvPr/>
        </p:nvSpPr>
        <p:spPr>
          <a:xfrm>
            <a:off x="2309417" y="1630601"/>
            <a:ext cx="1641309" cy="880144"/>
          </a:xfrm>
          <a:prstGeom prst="rect">
            <a:avLst/>
          </a:prstGeom>
          <a:ln w="9525">
            <a:noFill/>
          </a:ln>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r>
              <a:rPr lang="en-US" sz="800" dirty="0">
                <a:solidFill>
                  <a:prstClr val="black"/>
                </a:solidFill>
              </a:rPr>
              <a:t>PLN Tariff Discount for 25 Years*</a:t>
            </a:r>
          </a:p>
          <a:p>
            <a:r>
              <a:rPr lang="en-US" sz="1400" b="1" dirty="0">
                <a:solidFill>
                  <a:srgbClr val="078EDC"/>
                </a:solidFill>
              </a:rPr>
              <a:t>12-18%</a:t>
            </a:r>
            <a:br>
              <a:rPr lang="en-US" sz="2000" b="1" dirty="0">
                <a:solidFill>
                  <a:srgbClr val="3F7098"/>
                </a:solidFill>
              </a:rPr>
            </a:br>
            <a:r>
              <a:rPr lang="en-US" sz="600" i="1" dirty="0">
                <a:solidFill>
                  <a:prstClr val="black"/>
                </a:solidFill>
              </a:rPr>
              <a:t>*PLN Tariff assumption 6% CAGR growth</a:t>
            </a:r>
            <a:endParaRPr lang="en-US" sz="700" i="1" dirty="0">
              <a:solidFill>
                <a:prstClr val="black"/>
              </a:solidFill>
            </a:endParaRPr>
          </a:p>
        </p:txBody>
      </p:sp>
      <p:sp>
        <p:nvSpPr>
          <p:cNvPr id="4" name="TextBox 3">
            <a:extLst>
              <a:ext uri="{FF2B5EF4-FFF2-40B4-BE49-F238E27FC236}">
                <a16:creationId xmlns:a16="http://schemas.microsoft.com/office/drawing/2014/main" id="{8310B6EA-6B5F-43C4-A766-E30BD81086B2}"/>
              </a:ext>
            </a:extLst>
          </p:cNvPr>
          <p:cNvSpPr txBox="1"/>
          <p:nvPr/>
        </p:nvSpPr>
        <p:spPr>
          <a:xfrm>
            <a:off x="2001208" y="1292063"/>
            <a:ext cx="3971985" cy="307777"/>
          </a:xfrm>
          <a:prstGeom prst="rect">
            <a:avLst/>
          </a:prstGeom>
          <a:noFill/>
        </p:spPr>
        <p:txBody>
          <a:bodyPr wrap="square" rtlCol="0">
            <a:spAutoFit/>
          </a:bodyPr>
          <a:lstStyle/>
          <a:p>
            <a:pPr algn="ctr"/>
            <a:r>
              <a:rPr lang="en-US" sz="1400" b="1" dirty="0">
                <a:solidFill>
                  <a:srgbClr val="078EDC"/>
                </a:solidFill>
              </a:rPr>
              <a:t>Solar Panel Installation in Plant IV &amp; VI</a:t>
            </a:r>
          </a:p>
        </p:txBody>
      </p:sp>
      <p:sp>
        <p:nvSpPr>
          <p:cNvPr id="12" name="Rectangle 11">
            <a:extLst>
              <a:ext uri="{FF2B5EF4-FFF2-40B4-BE49-F238E27FC236}">
                <a16:creationId xmlns:a16="http://schemas.microsoft.com/office/drawing/2014/main" id="{F86F31F4-A7B6-4DAD-B3C6-06A4ECC7A6BC}"/>
              </a:ext>
            </a:extLst>
          </p:cNvPr>
          <p:cNvSpPr/>
          <p:nvPr/>
        </p:nvSpPr>
        <p:spPr>
          <a:xfrm>
            <a:off x="2106449" y="6559683"/>
            <a:ext cx="2711510" cy="1121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225"/>
              </a:spcAft>
              <a:buClr>
                <a:srgbClr val="3F7098"/>
              </a:buClr>
              <a:buSzPct val="120000"/>
            </a:pPr>
            <a:endParaRPr lang="en-US" sz="1000" dirty="0">
              <a:solidFill>
                <a:prstClr val="black"/>
              </a:solidFill>
            </a:endParaRPr>
          </a:p>
        </p:txBody>
      </p:sp>
      <p:sp>
        <p:nvSpPr>
          <p:cNvPr id="18" name="TextBox 17">
            <a:extLst>
              <a:ext uri="{FF2B5EF4-FFF2-40B4-BE49-F238E27FC236}">
                <a16:creationId xmlns:a16="http://schemas.microsoft.com/office/drawing/2014/main" id="{8310B6EA-6B5F-43C4-A766-E30BD81086B2}"/>
              </a:ext>
            </a:extLst>
          </p:cNvPr>
          <p:cNvSpPr txBox="1"/>
          <p:nvPr/>
        </p:nvSpPr>
        <p:spPr>
          <a:xfrm>
            <a:off x="2001208" y="2589898"/>
            <a:ext cx="3955626" cy="523220"/>
          </a:xfrm>
          <a:prstGeom prst="rect">
            <a:avLst/>
          </a:prstGeom>
          <a:noFill/>
        </p:spPr>
        <p:txBody>
          <a:bodyPr wrap="square" rtlCol="0">
            <a:spAutoFit/>
          </a:bodyPr>
          <a:lstStyle/>
          <a:p>
            <a:pPr algn="ctr" defTabSz="685766">
              <a:spcBef>
                <a:spcPts val="400"/>
              </a:spcBef>
              <a:spcAft>
                <a:spcPts val="600"/>
              </a:spcAft>
            </a:pPr>
            <a:r>
              <a:rPr lang="en-US" sz="1400" b="1" dirty="0">
                <a:solidFill>
                  <a:srgbClr val="078EDC"/>
                </a:solidFill>
              </a:rPr>
              <a:t>Immediate Solar Panel Installation in</a:t>
            </a:r>
            <a:br>
              <a:rPr lang="en-US" sz="1400" b="1" dirty="0">
                <a:solidFill>
                  <a:srgbClr val="078EDC"/>
                </a:solidFill>
              </a:rPr>
            </a:br>
            <a:r>
              <a:rPr lang="en-US" sz="1400" b="1" dirty="0">
                <a:solidFill>
                  <a:srgbClr val="078EDC"/>
                </a:solidFill>
              </a:rPr>
              <a:t>Plant I, III &amp; V</a:t>
            </a:r>
          </a:p>
        </p:txBody>
      </p:sp>
      <p:pic>
        <p:nvPicPr>
          <p:cNvPr id="10" name="Picture 9"/>
          <p:cNvPicPr>
            <a:picLocks noChangeAspect="1"/>
          </p:cNvPicPr>
          <p:nvPr/>
        </p:nvPicPr>
        <p:blipFill>
          <a:blip r:embed="rId3"/>
          <a:stretch>
            <a:fillRect/>
          </a:stretch>
        </p:blipFill>
        <p:spPr>
          <a:xfrm>
            <a:off x="6225682" y="1282145"/>
            <a:ext cx="1726024" cy="1461378"/>
          </a:xfrm>
          <a:prstGeom prst="rect">
            <a:avLst/>
          </a:prstGeom>
        </p:spPr>
      </p:pic>
      <p:pic>
        <p:nvPicPr>
          <p:cNvPr id="11" name="Picture 10"/>
          <p:cNvPicPr>
            <a:picLocks noChangeAspect="1"/>
          </p:cNvPicPr>
          <p:nvPr/>
        </p:nvPicPr>
        <p:blipFill rotWithShape="1">
          <a:blip r:embed="rId4"/>
          <a:srcRect t="1" r="15012" b="10305"/>
          <a:stretch/>
        </p:blipFill>
        <p:spPr>
          <a:xfrm>
            <a:off x="8137309" y="2893608"/>
            <a:ext cx="1762938" cy="1461378"/>
          </a:xfrm>
          <a:prstGeom prst="rect">
            <a:avLst/>
          </a:prstGeom>
        </p:spPr>
      </p:pic>
      <p:pic>
        <p:nvPicPr>
          <p:cNvPr id="19" name="Picture 18"/>
          <p:cNvPicPr>
            <a:picLocks noChangeAspect="1"/>
          </p:cNvPicPr>
          <p:nvPr/>
        </p:nvPicPr>
        <p:blipFill rotWithShape="1">
          <a:blip r:embed="rId5"/>
          <a:srcRect b="31591"/>
          <a:stretch/>
        </p:blipFill>
        <p:spPr>
          <a:xfrm>
            <a:off x="6224116" y="2890025"/>
            <a:ext cx="1727591" cy="1461378"/>
          </a:xfrm>
          <a:prstGeom prst="rect">
            <a:avLst/>
          </a:prstGeom>
        </p:spPr>
      </p:pic>
      <p:pic>
        <p:nvPicPr>
          <p:cNvPr id="20" name="Picture 19"/>
          <p:cNvPicPr>
            <a:picLocks noChangeAspect="1"/>
          </p:cNvPicPr>
          <p:nvPr/>
        </p:nvPicPr>
        <p:blipFill rotWithShape="1">
          <a:blip r:embed="rId6"/>
          <a:srcRect t="31156" b="5449"/>
          <a:stretch/>
        </p:blipFill>
        <p:spPr>
          <a:xfrm>
            <a:off x="8137309" y="1282145"/>
            <a:ext cx="1745275" cy="1461378"/>
          </a:xfrm>
          <a:prstGeom prst="rect">
            <a:avLst/>
          </a:prstGeom>
        </p:spPr>
      </p:pic>
      <p:pic>
        <p:nvPicPr>
          <p:cNvPr id="21" name="Picture 20"/>
          <p:cNvPicPr>
            <a:picLocks noChangeAspect="1"/>
          </p:cNvPicPr>
          <p:nvPr/>
        </p:nvPicPr>
        <p:blipFill>
          <a:blip r:embed="rId7"/>
          <a:stretch>
            <a:fillRect/>
          </a:stretch>
        </p:blipFill>
        <p:spPr>
          <a:xfrm>
            <a:off x="3030643" y="3191879"/>
            <a:ext cx="1890000" cy="810000"/>
          </a:xfrm>
          <a:prstGeom prst="rect">
            <a:avLst/>
          </a:prstGeom>
        </p:spPr>
      </p:pic>
      <p:sp>
        <p:nvSpPr>
          <p:cNvPr id="6" name="Title 5">
            <a:extLst>
              <a:ext uri="{FF2B5EF4-FFF2-40B4-BE49-F238E27FC236}">
                <a16:creationId xmlns:a16="http://schemas.microsoft.com/office/drawing/2014/main" id="{BA3F6B49-486C-41AC-BC0D-686824D97A6F}"/>
              </a:ext>
            </a:extLst>
          </p:cNvPr>
          <p:cNvSpPr>
            <a:spLocks noGrp="1"/>
          </p:cNvSpPr>
          <p:nvPr>
            <p:ph type="title"/>
          </p:nvPr>
        </p:nvSpPr>
        <p:spPr>
          <a:xfrm>
            <a:off x="3149845" y="555262"/>
            <a:ext cx="6787889" cy="709124"/>
          </a:xfrm>
        </p:spPr>
        <p:txBody>
          <a:bodyPr>
            <a:noAutofit/>
          </a:bodyPr>
          <a:lstStyle/>
          <a:p>
            <a:r>
              <a:rPr lang="en-US" sz="3600"/>
              <a:t>ESG </a:t>
            </a:r>
            <a:r>
              <a:rPr lang="en-US" sz="3600" dirty="0"/>
              <a:t>Initiatives</a:t>
            </a:r>
            <a:br>
              <a:rPr lang="en-US" sz="3600" dirty="0"/>
            </a:br>
            <a:endParaRPr lang="en-US" sz="3600" dirty="0"/>
          </a:p>
        </p:txBody>
      </p:sp>
      <p:sp>
        <p:nvSpPr>
          <p:cNvPr id="22" name="Slide Number Placeholder 3">
            <a:extLst>
              <a:ext uri="{FF2B5EF4-FFF2-40B4-BE49-F238E27FC236}">
                <a16:creationId xmlns:a16="http://schemas.microsoft.com/office/drawing/2014/main" id="{8EBB1434-3D81-4EFC-8E1B-B05916A24C88}"/>
              </a:ext>
            </a:extLst>
          </p:cNvPr>
          <p:cNvSpPr txBox="1">
            <a:spLocks/>
          </p:cNvSpPr>
          <p:nvPr/>
        </p:nvSpPr>
        <p:spPr>
          <a:xfrm>
            <a:off x="9949289" y="5816829"/>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200" b="1"/>
              <a:pPr/>
              <a:t>25</a:t>
            </a:fld>
            <a:endParaRPr lang="en-US" sz="1200" b="1" dirty="0"/>
          </a:p>
        </p:txBody>
      </p:sp>
      <p:sp>
        <p:nvSpPr>
          <p:cNvPr id="5" name="Content Placeholder 2">
            <a:extLst>
              <a:ext uri="{FF2B5EF4-FFF2-40B4-BE49-F238E27FC236}">
                <a16:creationId xmlns:a16="http://schemas.microsoft.com/office/drawing/2014/main" id="{5A6E4DDD-71AC-6BD5-8142-FA1454D286AA}"/>
              </a:ext>
            </a:extLst>
          </p:cNvPr>
          <p:cNvSpPr txBox="1">
            <a:spLocks/>
          </p:cNvSpPr>
          <p:nvPr/>
        </p:nvSpPr>
        <p:spPr>
          <a:xfrm>
            <a:off x="2006032" y="4100470"/>
            <a:ext cx="3961708" cy="1667820"/>
          </a:xfrm>
          <a:prstGeom prst="rect">
            <a:avLst/>
          </a:prstGeom>
        </p:spPr>
        <p:txBody>
          <a:bodyPr vert="horz" wrap="square" lIns="0" tIns="0" rIns="0" bIns="0" rtlCol="0">
            <a:noAutofit/>
          </a:bodyPr>
          <a:lstStyle>
            <a:lvl1pPr marL="171442" indent="-171442" algn="l" defTabSz="685766"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400"/>
              </a:spcBef>
              <a:spcAft>
                <a:spcPts val="600"/>
              </a:spcAft>
              <a:buNone/>
            </a:pPr>
            <a:r>
              <a:rPr lang="en-GB" sz="1400" b="1" dirty="0">
                <a:solidFill>
                  <a:srgbClr val="078EDC"/>
                </a:solidFill>
              </a:rPr>
              <a:t>Implementation of GCG Practices</a:t>
            </a:r>
          </a:p>
          <a:p>
            <a:pPr marL="0" lvl="1" indent="0">
              <a:lnSpc>
                <a:spcPct val="100000"/>
              </a:lnSpc>
              <a:spcBef>
                <a:spcPts val="0"/>
              </a:spcBef>
              <a:spcAft>
                <a:spcPts val="400"/>
              </a:spcAft>
              <a:buClr>
                <a:srgbClr val="31859C"/>
              </a:buClr>
              <a:buNone/>
            </a:pPr>
            <a:r>
              <a:rPr lang="en-GB" sz="1200" dirty="0">
                <a:solidFill>
                  <a:srgbClr val="5B9BD5"/>
                </a:solidFill>
              </a:rPr>
              <a:t>Code of Conduct</a:t>
            </a:r>
          </a:p>
          <a:p>
            <a:pPr marL="0" lvl="1" indent="0">
              <a:lnSpc>
                <a:spcPct val="100000"/>
              </a:lnSpc>
              <a:spcBef>
                <a:spcPts val="0"/>
              </a:spcBef>
              <a:spcAft>
                <a:spcPts val="400"/>
              </a:spcAft>
              <a:buClr>
                <a:srgbClr val="31859C"/>
              </a:buClr>
              <a:buNone/>
            </a:pPr>
            <a:r>
              <a:rPr lang="en-GB" sz="1200" dirty="0">
                <a:solidFill>
                  <a:srgbClr val="5B9BD5"/>
                </a:solidFill>
              </a:rPr>
              <a:t>Vendor Code of Conduct</a:t>
            </a:r>
          </a:p>
          <a:p>
            <a:pPr marL="0" lvl="1" indent="0">
              <a:lnSpc>
                <a:spcPct val="100000"/>
              </a:lnSpc>
              <a:spcBef>
                <a:spcPts val="0"/>
              </a:spcBef>
              <a:spcAft>
                <a:spcPts val="400"/>
              </a:spcAft>
              <a:buClr>
                <a:srgbClr val="31859C"/>
              </a:buClr>
              <a:buNone/>
            </a:pPr>
            <a:r>
              <a:rPr lang="en-GB" sz="1200" dirty="0">
                <a:solidFill>
                  <a:srgbClr val="5B9BD5"/>
                </a:solidFill>
              </a:rPr>
              <a:t>Whistleblowing mechanism</a:t>
            </a:r>
          </a:p>
          <a:p>
            <a:pPr marL="0" lvl="1" indent="0">
              <a:lnSpc>
                <a:spcPct val="100000"/>
              </a:lnSpc>
              <a:spcBef>
                <a:spcPts val="0"/>
              </a:spcBef>
              <a:spcAft>
                <a:spcPts val="400"/>
              </a:spcAft>
              <a:buClr>
                <a:srgbClr val="31859C"/>
              </a:buClr>
              <a:buNone/>
            </a:pPr>
            <a:r>
              <a:rPr lang="en-GB" sz="1200" dirty="0">
                <a:solidFill>
                  <a:srgbClr val="5B9BD5"/>
                </a:solidFill>
              </a:rPr>
              <a:t>Audit Committee</a:t>
            </a:r>
          </a:p>
          <a:p>
            <a:pPr marL="0" lvl="1" indent="0">
              <a:lnSpc>
                <a:spcPct val="100000"/>
              </a:lnSpc>
              <a:spcBef>
                <a:spcPts val="0"/>
              </a:spcBef>
              <a:spcAft>
                <a:spcPts val="400"/>
              </a:spcAft>
              <a:buClr>
                <a:srgbClr val="31859C"/>
              </a:buClr>
              <a:buNone/>
            </a:pPr>
            <a:r>
              <a:rPr lang="en-GB" sz="1200" dirty="0">
                <a:solidFill>
                  <a:srgbClr val="5B9BD5"/>
                </a:solidFill>
              </a:rPr>
              <a:t>KP5 Committee</a:t>
            </a:r>
          </a:p>
          <a:p>
            <a:pPr marL="0" lvl="1" indent="0">
              <a:lnSpc>
                <a:spcPct val="100000"/>
              </a:lnSpc>
              <a:spcBef>
                <a:spcPts val="0"/>
              </a:spcBef>
              <a:spcAft>
                <a:spcPts val="400"/>
              </a:spcAft>
              <a:buClr>
                <a:srgbClr val="31859C"/>
              </a:buClr>
              <a:buNone/>
            </a:pPr>
            <a:r>
              <a:rPr lang="en-GB" sz="1200" dirty="0">
                <a:solidFill>
                  <a:srgbClr val="5B9BD5"/>
                </a:solidFill>
              </a:rPr>
              <a:t>Board Manual</a:t>
            </a:r>
          </a:p>
        </p:txBody>
      </p:sp>
      <p:sp>
        <p:nvSpPr>
          <p:cNvPr id="7" name="Content Placeholder 2">
            <a:extLst>
              <a:ext uri="{FF2B5EF4-FFF2-40B4-BE49-F238E27FC236}">
                <a16:creationId xmlns:a16="http://schemas.microsoft.com/office/drawing/2014/main" id="{DCCE6167-9A88-F460-33EE-97FE2DB4C790}"/>
              </a:ext>
            </a:extLst>
          </p:cNvPr>
          <p:cNvSpPr txBox="1">
            <a:spLocks/>
          </p:cNvSpPr>
          <p:nvPr/>
        </p:nvSpPr>
        <p:spPr>
          <a:xfrm>
            <a:off x="6224115" y="4501488"/>
            <a:ext cx="3658468" cy="1285261"/>
          </a:xfrm>
          <a:prstGeom prst="rect">
            <a:avLst/>
          </a:prstGeom>
        </p:spPr>
        <p:txBody>
          <a:bodyPr vert="horz" wrap="square" lIns="0" tIns="0" rIns="0" bIns="0" rtlCol="0">
            <a:noAutofit/>
          </a:bodyPr>
          <a:lstStyle>
            <a:lvl1pPr marL="171442" indent="-171442" algn="l" defTabSz="685766"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400"/>
              </a:spcBef>
              <a:spcAft>
                <a:spcPts val="600"/>
              </a:spcAft>
              <a:buNone/>
            </a:pPr>
            <a:r>
              <a:rPr lang="en-GB" sz="1400" b="1" dirty="0">
                <a:solidFill>
                  <a:srgbClr val="078EDC"/>
                </a:solidFill>
              </a:rPr>
              <a:t>Regular CSR activity and Other Social Initiatives</a:t>
            </a:r>
          </a:p>
          <a:p>
            <a:pPr marL="0" lvl="1" indent="0">
              <a:lnSpc>
                <a:spcPct val="100000"/>
              </a:lnSpc>
              <a:spcBef>
                <a:spcPts val="0"/>
              </a:spcBef>
              <a:spcAft>
                <a:spcPts val="400"/>
              </a:spcAft>
              <a:buClr>
                <a:srgbClr val="31859C"/>
              </a:buClr>
              <a:buNone/>
            </a:pPr>
            <a:r>
              <a:rPr lang="en-GB" sz="1200" dirty="0">
                <a:solidFill>
                  <a:srgbClr val="5B9BD5"/>
                </a:solidFill>
              </a:rPr>
              <a:t>Empowering the employment of the local community</a:t>
            </a:r>
          </a:p>
          <a:p>
            <a:pPr marL="0" lvl="1" indent="0">
              <a:lnSpc>
                <a:spcPct val="100000"/>
              </a:lnSpc>
              <a:spcBef>
                <a:spcPts val="0"/>
              </a:spcBef>
              <a:spcAft>
                <a:spcPts val="400"/>
              </a:spcAft>
              <a:buClr>
                <a:srgbClr val="31859C"/>
              </a:buClr>
              <a:buNone/>
            </a:pPr>
            <a:r>
              <a:rPr lang="en-GB" sz="1200" dirty="0">
                <a:solidFill>
                  <a:srgbClr val="5B9BD5"/>
                </a:solidFill>
              </a:rPr>
              <a:t>Establishing a Training Centre</a:t>
            </a:r>
          </a:p>
          <a:p>
            <a:pPr marL="0" lvl="1" indent="0">
              <a:lnSpc>
                <a:spcPct val="100000"/>
              </a:lnSpc>
              <a:spcBef>
                <a:spcPts val="0"/>
              </a:spcBef>
              <a:spcAft>
                <a:spcPts val="400"/>
              </a:spcAft>
              <a:buClr>
                <a:srgbClr val="31859C"/>
              </a:buClr>
              <a:buNone/>
            </a:pPr>
            <a:r>
              <a:rPr lang="en-GB" sz="1200" dirty="0">
                <a:solidFill>
                  <a:srgbClr val="5B9BD5"/>
                </a:solidFill>
              </a:rPr>
              <a:t>Published the Sustainability Report 2020</a:t>
            </a:r>
          </a:p>
        </p:txBody>
      </p:sp>
    </p:spTree>
    <p:extLst>
      <p:ext uri="{BB962C8B-B14F-4D97-AF65-F5344CB8AC3E}">
        <p14:creationId xmlns:p14="http://schemas.microsoft.com/office/powerpoint/2010/main" val="2481341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SLB Achievement Report</a:t>
            </a:r>
          </a:p>
        </p:txBody>
      </p:sp>
      <p:sp>
        <p:nvSpPr>
          <p:cNvPr id="6" name="TextBox 6">
            <a:extLst>
              <a:ext uri="{FF2B5EF4-FFF2-40B4-BE49-F238E27FC236}">
                <a16:creationId xmlns:a16="http://schemas.microsoft.com/office/drawing/2014/main" id="{B0E10A23-42FB-4118-BED5-0DA179599548}"/>
              </a:ext>
            </a:extLst>
          </p:cNvPr>
          <p:cNvSpPr txBox="1">
            <a:spLocks noChangeArrowheads="1"/>
          </p:cNvSpPr>
          <p:nvPr/>
        </p:nvSpPr>
        <p:spPr bwMode="auto">
          <a:xfrm>
            <a:off x="7493000" y="1443038"/>
            <a:ext cx="391702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latin typeface="+mn-lt"/>
                <a:cs typeface="Calibri" panose="020F0502020204030204" pitchFamily="34" charset="0"/>
              </a:rPr>
              <a:t>The installation of Solar PV panels at Plants 1, 2, and 3 was successfully completed in February 2025. The total installed capacities are 651.75 </a:t>
            </a:r>
            <a:r>
              <a:rPr lang="en-US" altLang="en-US" sz="1400" dirty="0" err="1">
                <a:latin typeface="+mn-lt"/>
                <a:cs typeface="Calibri" panose="020F0502020204030204" pitchFamily="34" charset="0"/>
              </a:rPr>
              <a:t>kWp</a:t>
            </a:r>
            <a:r>
              <a:rPr lang="en-US" altLang="en-US" sz="1400" dirty="0">
                <a:latin typeface="+mn-lt"/>
                <a:cs typeface="Calibri" panose="020F0502020204030204" pitchFamily="34" charset="0"/>
              </a:rPr>
              <a:t> for Plant 1, 759 </a:t>
            </a:r>
            <a:r>
              <a:rPr lang="en-US" altLang="en-US" sz="1400" dirty="0" err="1">
                <a:latin typeface="+mn-lt"/>
                <a:cs typeface="Calibri" panose="020F0502020204030204" pitchFamily="34" charset="0"/>
              </a:rPr>
              <a:t>kWp</a:t>
            </a:r>
            <a:r>
              <a:rPr lang="en-US" altLang="en-US" sz="1400" dirty="0">
                <a:latin typeface="+mn-lt"/>
                <a:cs typeface="Calibri" panose="020F0502020204030204" pitchFamily="34" charset="0"/>
              </a:rPr>
              <a:t> for Plant 2, and 715 </a:t>
            </a:r>
            <a:r>
              <a:rPr lang="en-US" altLang="en-US" sz="1400" dirty="0" err="1">
                <a:latin typeface="+mn-lt"/>
                <a:cs typeface="Calibri" panose="020F0502020204030204" pitchFamily="34" charset="0"/>
              </a:rPr>
              <a:t>kWp</a:t>
            </a:r>
            <a:r>
              <a:rPr lang="en-US" altLang="en-US" sz="1400" dirty="0">
                <a:latin typeface="+mn-lt"/>
                <a:cs typeface="Calibri" panose="020F0502020204030204" pitchFamily="34" charset="0"/>
              </a:rPr>
              <a:t> for Plant 3. As of September 2025, there is an additional operation for solar panel in Plant 3. The system is currently awaiting the issuance of the Operational Worthiness Certificate (SLO) from the Ministry of Energy and Mineral Resources (ESDM) and PLN before commencing operation.</a:t>
            </a:r>
          </a:p>
        </p:txBody>
      </p:sp>
      <p:graphicFrame>
        <p:nvGraphicFramePr>
          <p:cNvPr id="8" name="Table 7">
            <a:extLst>
              <a:ext uri="{FF2B5EF4-FFF2-40B4-BE49-F238E27FC236}">
                <a16:creationId xmlns:a16="http://schemas.microsoft.com/office/drawing/2014/main" id="{10CCA0AF-3EFE-469E-BEEA-75DF37537300}"/>
              </a:ext>
            </a:extLst>
          </p:cNvPr>
          <p:cNvGraphicFramePr>
            <a:graphicFrameLocks noGrp="1"/>
          </p:cNvGraphicFramePr>
          <p:nvPr/>
        </p:nvGraphicFramePr>
        <p:xfrm>
          <a:off x="561975" y="1517650"/>
          <a:ext cx="6931025" cy="4344798"/>
        </p:xfrm>
        <a:graphic>
          <a:graphicData uri="http://schemas.openxmlformats.org/drawingml/2006/table">
            <a:tbl>
              <a:tblPr/>
              <a:tblGrid>
                <a:gridCol w="720725">
                  <a:extLst>
                    <a:ext uri="{9D8B030D-6E8A-4147-A177-3AD203B41FA5}">
                      <a16:colId xmlns:a16="http://schemas.microsoft.com/office/drawing/2014/main" val="3389672272"/>
                    </a:ext>
                  </a:extLst>
                </a:gridCol>
                <a:gridCol w="1355725">
                  <a:extLst>
                    <a:ext uri="{9D8B030D-6E8A-4147-A177-3AD203B41FA5}">
                      <a16:colId xmlns:a16="http://schemas.microsoft.com/office/drawing/2014/main" val="4081501092"/>
                    </a:ext>
                  </a:extLst>
                </a:gridCol>
                <a:gridCol w="804863">
                  <a:extLst>
                    <a:ext uri="{9D8B030D-6E8A-4147-A177-3AD203B41FA5}">
                      <a16:colId xmlns:a16="http://schemas.microsoft.com/office/drawing/2014/main" val="3798049691"/>
                    </a:ext>
                  </a:extLst>
                </a:gridCol>
                <a:gridCol w="1350962">
                  <a:extLst>
                    <a:ext uri="{9D8B030D-6E8A-4147-A177-3AD203B41FA5}">
                      <a16:colId xmlns:a16="http://schemas.microsoft.com/office/drawing/2014/main" val="617727340"/>
                    </a:ext>
                  </a:extLst>
                </a:gridCol>
                <a:gridCol w="719138">
                  <a:extLst>
                    <a:ext uri="{9D8B030D-6E8A-4147-A177-3AD203B41FA5}">
                      <a16:colId xmlns:a16="http://schemas.microsoft.com/office/drawing/2014/main" val="344736137"/>
                    </a:ext>
                  </a:extLst>
                </a:gridCol>
                <a:gridCol w="1979612">
                  <a:extLst>
                    <a:ext uri="{9D8B030D-6E8A-4147-A177-3AD203B41FA5}">
                      <a16:colId xmlns:a16="http://schemas.microsoft.com/office/drawing/2014/main" val="3249970672"/>
                    </a:ext>
                  </a:extLst>
                </a:gridCol>
              </a:tblGrid>
              <a:tr h="0">
                <a:tc gridSpan="2">
                  <a:txBody>
                    <a:bodyPr/>
                    <a:lstStyle>
                      <a:lvl1pPr defTabSz="684213">
                        <a:lnSpc>
                          <a:spcPct val="90000"/>
                        </a:lnSpc>
                        <a:spcBef>
                          <a:spcPts val="750"/>
                        </a:spcBef>
                        <a:buFont typeface="Arial" panose="020B0604020202020204" pitchFamily="34" charset="0"/>
                        <a:defRPr sz="1900">
                          <a:solidFill>
                            <a:schemeClr val="accent1"/>
                          </a:solidFill>
                          <a:latin typeface="Arial" panose="020B0604020202020204" pitchFamily="34" charset="0"/>
                        </a:defRPr>
                      </a:lvl1pPr>
                      <a:lvl2pPr marL="742950" indent="-285750" defTabSz="684213">
                        <a:lnSpc>
                          <a:spcPct val="90000"/>
                        </a:lnSpc>
                        <a:spcBef>
                          <a:spcPts val="375"/>
                        </a:spcBef>
                        <a:buFont typeface="Arial" panose="020B0604020202020204" pitchFamily="34" charset="0"/>
                        <a:defRPr sz="1600">
                          <a:solidFill>
                            <a:schemeClr val="accent1"/>
                          </a:solidFill>
                          <a:latin typeface="Arial" panose="020B0604020202020204" pitchFamily="34" charset="0"/>
                        </a:defRPr>
                      </a:lvl2pPr>
                      <a:lvl3pPr marL="1143000" indent="-228600" defTabSz="684213">
                        <a:lnSpc>
                          <a:spcPct val="90000"/>
                        </a:lnSpc>
                        <a:spcBef>
                          <a:spcPts val="375"/>
                        </a:spcBef>
                        <a:buFont typeface="Arial" panose="020B0604020202020204" pitchFamily="34" charset="0"/>
                        <a:defRPr sz="1300">
                          <a:solidFill>
                            <a:schemeClr val="accent1"/>
                          </a:solidFill>
                          <a:latin typeface="Arial" panose="020B0604020202020204" pitchFamily="34" charset="0"/>
                        </a:defRPr>
                      </a:lvl3pPr>
                      <a:lvl4pPr marL="16002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4pPr>
                      <a:lvl5pPr marL="20574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5pPr>
                      <a:lvl6pPr marL="25146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6pPr>
                      <a:lvl7pPr marL="29718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7pPr>
                      <a:lvl8pPr marL="34290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8pPr>
                      <a:lvl9pPr marL="38862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9pPr>
                    </a:lstStyle>
                    <a:p>
                      <a:pPr marL="0" marR="0" lvl="0" indent="0" algn="ctr" defTabSz="684213" rtl="0" eaLnBrk="1" fontAlgn="base" latinLnBrk="0" hangingPunct="1">
                        <a:lnSpc>
                          <a:spcPct val="115000"/>
                        </a:lnSpc>
                        <a:spcBef>
                          <a:spcPct val="0"/>
                        </a:spcBef>
                        <a:spcAft>
                          <a:spcPts val="800"/>
                        </a:spcAft>
                        <a:buClrTx/>
                        <a:buSzTx/>
                        <a:buFontTx/>
                        <a:buNone/>
                        <a:tabLst/>
                      </a:pP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Target 2025</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lvl1pPr defTabSz="684213">
                        <a:lnSpc>
                          <a:spcPct val="90000"/>
                        </a:lnSpc>
                        <a:spcBef>
                          <a:spcPts val="750"/>
                        </a:spcBef>
                        <a:buFont typeface="Arial" panose="020B0604020202020204" pitchFamily="34" charset="0"/>
                        <a:defRPr sz="1900">
                          <a:solidFill>
                            <a:schemeClr val="accent1"/>
                          </a:solidFill>
                          <a:latin typeface="Arial" panose="020B0604020202020204" pitchFamily="34" charset="0"/>
                        </a:defRPr>
                      </a:lvl1pPr>
                      <a:lvl2pPr marL="742950" indent="-285750" defTabSz="684213">
                        <a:lnSpc>
                          <a:spcPct val="90000"/>
                        </a:lnSpc>
                        <a:spcBef>
                          <a:spcPts val="375"/>
                        </a:spcBef>
                        <a:buFont typeface="Arial" panose="020B0604020202020204" pitchFamily="34" charset="0"/>
                        <a:defRPr sz="1600">
                          <a:solidFill>
                            <a:schemeClr val="accent1"/>
                          </a:solidFill>
                          <a:latin typeface="Arial" panose="020B0604020202020204" pitchFamily="34" charset="0"/>
                        </a:defRPr>
                      </a:lvl2pPr>
                      <a:lvl3pPr marL="1143000" indent="-228600" defTabSz="684213">
                        <a:lnSpc>
                          <a:spcPct val="90000"/>
                        </a:lnSpc>
                        <a:spcBef>
                          <a:spcPts val="375"/>
                        </a:spcBef>
                        <a:buFont typeface="Arial" panose="020B0604020202020204" pitchFamily="34" charset="0"/>
                        <a:defRPr sz="1300">
                          <a:solidFill>
                            <a:schemeClr val="accent1"/>
                          </a:solidFill>
                          <a:latin typeface="Arial" panose="020B0604020202020204" pitchFamily="34" charset="0"/>
                        </a:defRPr>
                      </a:lvl3pPr>
                      <a:lvl4pPr marL="16002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4pPr>
                      <a:lvl5pPr marL="20574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5pPr>
                      <a:lvl6pPr marL="25146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6pPr>
                      <a:lvl7pPr marL="29718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7pPr>
                      <a:lvl8pPr marL="34290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8pPr>
                      <a:lvl9pPr marL="38862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9pPr>
                    </a:lstStyle>
                    <a:p>
                      <a:pPr marL="0" marR="0" lvl="0" indent="0" algn="ctr" defTabSz="684213" rtl="0" eaLnBrk="1" fontAlgn="base" latinLnBrk="0" hangingPunct="1">
                        <a:lnSpc>
                          <a:spcPct val="115000"/>
                        </a:lnSpc>
                        <a:spcBef>
                          <a:spcPct val="0"/>
                        </a:spcBef>
                        <a:spcAft>
                          <a:spcPts val="800"/>
                        </a:spcAft>
                        <a:buClrTx/>
                        <a:buSzTx/>
                        <a:buFontTx/>
                        <a:buNone/>
                        <a:tabLst/>
                      </a:pP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Pencapaian 2025</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rowSpan="2">
                  <a:txBody>
                    <a:bodyPr/>
                    <a:lstStyle>
                      <a:lvl1pPr defTabSz="684213">
                        <a:lnSpc>
                          <a:spcPct val="90000"/>
                        </a:lnSpc>
                        <a:spcBef>
                          <a:spcPts val="750"/>
                        </a:spcBef>
                        <a:buFont typeface="Arial" panose="020B0604020202020204" pitchFamily="34" charset="0"/>
                        <a:defRPr sz="1900">
                          <a:solidFill>
                            <a:schemeClr val="accent1"/>
                          </a:solidFill>
                          <a:latin typeface="Arial" panose="020B0604020202020204" pitchFamily="34" charset="0"/>
                        </a:defRPr>
                      </a:lvl1pPr>
                      <a:lvl2pPr marL="742950" indent="-285750" defTabSz="684213">
                        <a:lnSpc>
                          <a:spcPct val="90000"/>
                        </a:lnSpc>
                        <a:spcBef>
                          <a:spcPts val="375"/>
                        </a:spcBef>
                        <a:buFont typeface="Arial" panose="020B0604020202020204" pitchFamily="34" charset="0"/>
                        <a:defRPr sz="1600">
                          <a:solidFill>
                            <a:schemeClr val="accent1"/>
                          </a:solidFill>
                          <a:latin typeface="Arial" panose="020B0604020202020204" pitchFamily="34" charset="0"/>
                        </a:defRPr>
                      </a:lvl2pPr>
                      <a:lvl3pPr marL="1143000" indent="-228600" defTabSz="684213">
                        <a:lnSpc>
                          <a:spcPct val="90000"/>
                        </a:lnSpc>
                        <a:spcBef>
                          <a:spcPts val="375"/>
                        </a:spcBef>
                        <a:buFont typeface="Arial" panose="020B0604020202020204" pitchFamily="34" charset="0"/>
                        <a:defRPr sz="1300">
                          <a:solidFill>
                            <a:schemeClr val="accent1"/>
                          </a:solidFill>
                          <a:latin typeface="Arial" panose="020B0604020202020204" pitchFamily="34" charset="0"/>
                        </a:defRPr>
                      </a:lvl3pPr>
                      <a:lvl4pPr marL="16002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4pPr>
                      <a:lvl5pPr marL="20574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5pPr>
                      <a:lvl6pPr marL="25146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6pPr>
                      <a:lvl7pPr marL="29718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7pPr>
                      <a:lvl8pPr marL="34290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8pPr>
                      <a:lvl9pPr marL="38862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9pPr>
                    </a:lstStyle>
                    <a:p>
                      <a:pPr marL="0" marR="0" lvl="0" indent="0" algn="ctr" defTabSz="684213"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Persentase Peningkatan</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684213"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a:t>
                      </a: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defTabSz="684213">
                        <a:lnSpc>
                          <a:spcPct val="90000"/>
                        </a:lnSpc>
                        <a:spcBef>
                          <a:spcPts val="750"/>
                        </a:spcBef>
                        <a:buFont typeface="Arial" panose="020B0604020202020204" pitchFamily="34" charset="0"/>
                        <a:defRPr sz="1900">
                          <a:solidFill>
                            <a:schemeClr val="accent1"/>
                          </a:solidFill>
                          <a:latin typeface="Arial" panose="020B0604020202020204" pitchFamily="34" charset="0"/>
                        </a:defRPr>
                      </a:lvl1pPr>
                      <a:lvl2pPr marL="742950" indent="-285750" defTabSz="684213">
                        <a:lnSpc>
                          <a:spcPct val="90000"/>
                        </a:lnSpc>
                        <a:spcBef>
                          <a:spcPts val="375"/>
                        </a:spcBef>
                        <a:buFont typeface="Arial" panose="020B0604020202020204" pitchFamily="34" charset="0"/>
                        <a:defRPr sz="1600">
                          <a:solidFill>
                            <a:schemeClr val="accent1"/>
                          </a:solidFill>
                          <a:latin typeface="Arial" panose="020B0604020202020204" pitchFamily="34" charset="0"/>
                        </a:defRPr>
                      </a:lvl2pPr>
                      <a:lvl3pPr marL="1143000" indent="-228600" defTabSz="684213">
                        <a:lnSpc>
                          <a:spcPct val="90000"/>
                        </a:lnSpc>
                        <a:spcBef>
                          <a:spcPts val="375"/>
                        </a:spcBef>
                        <a:buFont typeface="Arial" panose="020B0604020202020204" pitchFamily="34" charset="0"/>
                        <a:defRPr sz="1300">
                          <a:solidFill>
                            <a:schemeClr val="accent1"/>
                          </a:solidFill>
                          <a:latin typeface="Arial" panose="020B0604020202020204" pitchFamily="34" charset="0"/>
                        </a:defRPr>
                      </a:lvl3pPr>
                      <a:lvl4pPr marL="16002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4pPr>
                      <a:lvl5pPr marL="20574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5pPr>
                      <a:lvl6pPr marL="25146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6pPr>
                      <a:lvl7pPr marL="29718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7pPr>
                      <a:lvl8pPr marL="34290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8pPr>
                      <a:lvl9pPr marL="38862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9pPr>
                    </a:lstStyle>
                    <a:p>
                      <a:pPr marL="0" marR="0" lvl="0" indent="0" algn="ctr" defTabSz="684213" rtl="0" eaLnBrk="1" fontAlgn="base" latinLnBrk="0" hangingPunct="1">
                        <a:lnSpc>
                          <a:spcPct val="115000"/>
                        </a:lnSpc>
                        <a:spcBef>
                          <a:spcPct val="0"/>
                        </a:spcBef>
                        <a:spcAft>
                          <a:spcPts val="800"/>
                        </a:spcAft>
                        <a:buClrTx/>
                        <a:buSzTx/>
                        <a:buFontTx/>
                        <a:buNone/>
                        <a:tabLst/>
                      </a:pP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Tindakan yang Dilakukan</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609773"/>
                  </a:ext>
                </a:extLst>
              </a:tr>
              <a:tr h="0">
                <a:tc>
                  <a:txBody>
                    <a:bodyPr/>
                    <a:lstStyle>
                      <a:lvl1pPr defTabSz="684213">
                        <a:lnSpc>
                          <a:spcPct val="90000"/>
                        </a:lnSpc>
                        <a:spcBef>
                          <a:spcPts val="750"/>
                        </a:spcBef>
                        <a:buFont typeface="Arial" panose="020B0604020202020204" pitchFamily="34" charset="0"/>
                        <a:defRPr sz="1900">
                          <a:solidFill>
                            <a:schemeClr val="accent1"/>
                          </a:solidFill>
                          <a:latin typeface="Arial" panose="020B0604020202020204" pitchFamily="34" charset="0"/>
                        </a:defRPr>
                      </a:lvl1pPr>
                      <a:lvl2pPr marL="742950" indent="-285750" defTabSz="684213">
                        <a:lnSpc>
                          <a:spcPct val="90000"/>
                        </a:lnSpc>
                        <a:spcBef>
                          <a:spcPts val="375"/>
                        </a:spcBef>
                        <a:buFont typeface="Arial" panose="020B0604020202020204" pitchFamily="34" charset="0"/>
                        <a:defRPr sz="1600">
                          <a:solidFill>
                            <a:schemeClr val="accent1"/>
                          </a:solidFill>
                          <a:latin typeface="Arial" panose="020B0604020202020204" pitchFamily="34" charset="0"/>
                        </a:defRPr>
                      </a:lvl2pPr>
                      <a:lvl3pPr marL="1143000" indent="-228600" defTabSz="684213">
                        <a:lnSpc>
                          <a:spcPct val="90000"/>
                        </a:lnSpc>
                        <a:spcBef>
                          <a:spcPts val="375"/>
                        </a:spcBef>
                        <a:buFont typeface="Arial" panose="020B0604020202020204" pitchFamily="34" charset="0"/>
                        <a:defRPr sz="1300">
                          <a:solidFill>
                            <a:schemeClr val="accent1"/>
                          </a:solidFill>
                          <a:latin typeface="Arial" panose="020B0604020202020204" pitchFamily="34" charset="0"/>
                        </a:defRPr>
                      </a:lvl3pPr>
                      <a:lvl4pPr marL="16002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4pPr>
                      <a:lvl5pPr marL="20574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5pPr>
                      <a:lvl6pPr marL="25146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6pPr>
                      <a:lvl7pPr marL="29718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7pPr>
                      <a:lvl8pPr marL="34290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8pPr>
                      <a:lvl9pPr marL="38862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9pPr>
                    </a:lstStyle>
                    <a:p>
                      <a:pPr marL="0" marR="0" lvl="0" indent="0" algn="ctr" defTabSz="684213"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Kapasitas</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684213"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(kWp)</a:t>
                      </a: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4213">
                        <a:lnSpc>
                          <a:spcPct val="90000"/>
                        </a:lnSpc>
                        <a:spcBef>
                          <a:spcPts val="750"/>
                        </a:spcBef>
                        <a:buFont typeface="Arial" panose="020B0604020202020204" pitchFamily="34" charset="0"/>
                        <a:defRPr sz="1900">
                          <a:solidFill>
                            <a:schemeClr val="accent1"/>
                          </a:solidFill>
                          <a:latin typeface="Arial" panose="020B0604020202020204" pitchFamily="34" charset="0"/>
                        </a:defRPr>
                      </a:lvl1pPr>
                      <a:lvl2pPr marL="742950" indent="-285750" defTabSz="684213">
                        <a:lnSpc>
                          <a:spcPct val="90000"/>
                        </a:lnSpc>
                        <a:spcBef>
                          <a:spcPts val="375"/>
                        </a:spcBef>
                        <a:buFont typeface="Arial" panose="020B0604020202020204" pitchFamily="34" charset="0"/>
                        <a:defRPr sz="1600">
                          <a:solidFill>
                            <a:schemeClr val="accent1"/>
                          </a:solidFill>
                          <a:latin typeface="Arial" panose="020B0604020202020204" pitchFamily="34" charset="0"/>
                        </a:defRPr>
                      </a:lvl2pPr>
                      <a:lvl3pPr marL="1143000" indent="-228600" defTabSz="684213">
                        <a:lnSpc>
                          <a:spcPct val="90000"/>
                        </a:lnSpc>
                        <a:spcBef>
                          <a:spcPts val="375"/>
                        </a:spcBef>
                        <a:buFont typeface="Arial" panose="020B0604020202020204" pitchFamily="34" charset="0"/>
                        <a:defRPr sz="1300">
                          <a:solidFill>
                            <a:schemeClr val="accent1"/>
                          </a:solidFill>
                          <a:latin typeface="Arial" panose="020B0604020202020204" pitchFamily="34" charset="0"/>
                        </a:defRPr>
                      </a:lvl3pPr>
                      <a:lvl4pPr marL="16002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4pPr>
                      <a:lvl5pPr marL="20574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5pPr>
                      <a:lvl6pPr marL="25146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6pPr>
                      <a:lvl7pPr marL="29718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7pPr>
                      <a:lvl8pPr marL="34290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8pPr>
                      <a:lvl9pPr marL="38862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9pPr>
                    </a:lstStyle>
                    <a:p>
                      <a:pPr marL="0" marR="0" lvl="0" indent="0" algn="ctr" defTabSz="684213"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Estimasi Pengurangan Emisi Karbon</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684213"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(kg CO₂eq)</a:t>
                      </a: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4213">
                        <a:lnSpc>
                          <a:spcPct val="90000"/>
                        </a:lnSpc>
                        <a:spcBef>
                          <a:spcPts val="750"/>
                        </a:spcBef>
                        <a:buFont typeface="Arial" panose="020B0604020202020204" pitchFamily="34" charset="0"/>
                        <a:defRPr sz="1900">
                          <a:solidFill>
                            <a:schemeClr val="accent1"/>
                          </a:solidFill>
                          <a:latin typeface="Arial" panose="020B0604020202020204" pitchFamily="34" charset="0"/>
                        </a:defRPr>
                      </a:lvl1pPr>
                      <a:lvl2pPr marL="742950" indent="-285750" defTabSz="684213">
                        <a:lnSpc>
                          <a:spcPct val="90000"/>
                        </a:lnSpc>
                        <a:spcBef>
                          <a:spcPts val="375"/>
                        </a:spcBef>
                        <a:buFont typeface="Arial" panose="020B0604020202020204" pitchFamily="34" charset="0"/>
                        <a:defRPr sz="1600">
                          <a:solidFill>
                            <a:schemeClr val="accent1"/>
                          </a:solidFill>
                          <a:latin typeface="Arial" panose="020B0604020202020204" pitchFamily="34" charset="0"/>
                        </a:defRPr>
                      </a:lvl2pPr>
                      <a:lvl3pPr marL="1143000" indent="-228600" defTabSz="684213">
                        <a:lnSpc>
                          <a:spcPct val="90000"/>
                        </a:lnSpc>
                        <a:spcBef>
                          <a:spcPts val="375"/>
                        </a:spcBef>
                        <a:buFont typeface="Arial" panose="020B0604020202020204" pitchFamily="34" charset="0"/>
                        <a:defRPr sz="1300">
                          <a:solidFill>
                            <a:schemeClr val="accent1"/>
                          </a:solidFill>
                          <a:latin typeface="Arial" panose="020B0604020202020204" pitchFamily="34" charset="0"/>
                        </a:defRPr>
                      </a:lvl3pPr>
                      <a:lvl4pPr marL="16002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4pPr>
                      <a:lvl5pPr marL="20574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5pPr>
                      <a:lvl6pPr marL="25146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6pPr>
                      <a:lvl7pPr marL="29718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7pPr>
                      <a:lvl8pPr marL="34290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8pPr>
                      <a:lvl9pPr marL="38862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9pPr>
                    </a:lstStyle>
                    <a:p>
                      <a:pPr marL="0" marR="0" lvl="0" indent="0" algn="ctr" defTabSz="684213"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Kapasitas</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684213"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(kWp)</a:t>
                      </a: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4213">
                        <a:lnSpc>
                          <a:spcPct val="90000"/>
                        </a:lnSpc>
                        <a:spcBef>
                          <a:spcPts val="750"/>
                        </a:spcBef>
                        <a:buFont typeface="Arial" panose="020B0604020202020204" pitchFamily="34" charset="0"/>
                        <a:defRPr sz="1900">
                          <a:solidFill>
                            <a:schemeClr val="accent1"/>
                          </a:solidFill>
                          <a:latin typeface="Arial" panose="020B0604020202020204" pitchFamily="34" charset="0"/>
                        </a:defRPr>
                      </a:lvl1pPr>
                      <a:lvl2pPr marL="742950" indent="-285750" defTabSz="684213">
                        <a:lnSpc>
                          <a:spcPct val="90000"/>
                        </a:lnSpc>
                        <a:spcBef>
                          <a:spcPts val="375"/>
                        </a:spcBef>
                        <a:buFont typeface="Arial" panose="020B0604020202020204" pitchFamily="34" charset="0"/>
                        <a:defRPr sz="1600">
                          <a:solidFill>
                            <a:schemeClr val="accent1"/>
                          </a:solidFill>
                          <a:latin typeface="Arial" panose="020B0604020202020204" pitchFamily="34" charset="0"/>
                        </a:defRPr>
                      </a:lvl2pPr>
                      <a:lvl3pPr marL="1143000" indent="-228600" defTabSz="684213">
                        <a:lnSpc>
                          <a:spcPct val="90000"/>
                        </a:lnSpc>
                        <a:spcBef>
                          <a:spcPts val="375"/>
                        </a:spcBef>
                        <a:buFont typeface="Arial" panose="020B0604020202020204" pitchFamily="34" charset="0"/>
                        <a:defRPr sz="1300">
                          <a:solidFill>
                            <a:schemeClr val="accent1"/>
                          </a:solidFill>
                          <a:latin typeface="Arial" panose="020B0604020202020204" pitchFamily="34" charset="0"/>
                        </a:defRPr>
                      </a:lvl3pPr>
                      <a:lvl4pPr marL="16002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4pPr>
                      <a:lvl5pPr marL="20574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5pPr>
                      <a:lvl6pPr marL="25146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6pPr>
                      <a:lvl7pPr marL="29718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7pPr>
                      <a:lvl8pPr marL="34290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8pPr>
                      <a:lvl9pPr marL="38862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9pPr>
                    </a:lstStyle>
                    <a:p>
                      <a:pPr marL="0" marR="0" lvl="0" indent="0" algn="ctr" defTabSz="684213"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Estimasi Pengurangan Emisi Karbon</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684213"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(kg CO₂eq)</a:t>
                      </a: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626481243"/>
                  </a:ext>
                </a:extLst>
              </a:tr>
              <a:tr h="1158875">
                <a:tc>
                  <a:txBody>
                    <a:bodyPr/>
                    <a:lstStyle>
                      <a:lvl1pPr defTabSz="684213">
                        <a:lnSpc>
                          <a:spcPct val="90000"/>
                        </a:lnSpc>
                        <a:spcBef>
                          <a:spcPts val="750"/>
                        </a:spcBef>
                        <a:buFont typeface="Arial" panose="020B0604020202020204" pitchFamily="34" charset="0"/>
                        <a:defRPr sz="1900">
                          <a:solidFill>
                            <a:schemeClr val="accent1"/>
                          </a:solidFill>
                          <a:latin typeface="Arial" panose="020B0604020202020204" pitchFamily="34" charset="0"/>
                        </a:defRPr>
                      </a:lvl1pPr>
                      <a:lvl2pPr marL="742950" indent="-285750" defTabSz="684213">
                        <a:lnSpc>
                          <a:spcPct val="90000"/>
                        </a:lnSpc>
                        <a:spcBef>
                          <a:spcPts val="375"/>
                        </a:spcBef>
                        <a:buFont typeface="Arial" panose="020B0604020202020204" pitchFamily="34" charset="0"/>
                        <a:defRPr sz="1600">
                          <a:solidFill>
                            <a:schemeClr val="accent1"/>
                          </a:solidFill>
                          <a:latin typeface="Arial" panose="020B0604020202020204" pitchFamily="34" charset="0"/>
                        </a:defRPr>
                      </a:lvl2pPr>
                      <a:lvl3pPr marL="1143000" indent="-228600" defTabSz="684213">
                        <a:lnSpc>
                          <a:spcPct val="90000"/>
                        </a:lnSpc>
                        <a:spcBef>
                          <a:spcPts val="375"/>
                        </a:spcBef>
                        <a:buFont typeface="Arial" panose="020B0604020202020204" pitchFamily="34" charset="0"/>
                        <a:defRPr sz="1300">
                          <a:solidFill>
                            <a:schemeClr val="accent1"/>
                          </a:solidFill>
                          <a:latin typeface="Arial" panose="020B0604020202020204" pitchFamily="34" charset="0"/>
                        </a:defRPr>
                      </a:lvl3pPr>
                      <a:lvl4pPr marL="16002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4pPr>
                      <a:lvl5pPr marL="20574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5pPr>
                      <a:lvl6pPr marL="25146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6pPr>
                      <a:lvl7pPr marL="29718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7pPr>
                      <a:lvl8pPr marL="34290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8pPr>
                      <a:lvl9pPr marL="38862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9pPr>
                    </a:lstStyle>
                    <a:p>
                      <a:pPr marL="0" marR="0" lvl="0" indent="0" algn="ctr" defTabSz="684213" rtl="0" eaLnBrk="1" fontAlgn="base" latinLnBrk="0" hangingPunct="1">
                        <a:lnSpc>
                          <a:spcPct val="115000"/>
                        </a:lnSpc>
                        <a:spcBef>
                          <a:spcPct val="0"/>
                        </a:spcBef>
                        <a:spcAft>
                          <a:spcPts val="800"/>
                        </a:spcAft>
                        <a:buClrTx/>
                        <a:buSzTx/>
                        <a:buFontTx/>
                        <a:buNone/>
                        <a:tabLst/>
                      </a:pP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715 </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4213">
                        <a:lnSpc>
                          <a:spcPct val="90000"/>
                        </a:lnSpc>
                        <a:spcBef>
                          <a:spcPts val="750"/>
                        </a:spcBef>
                        <a:buFont typeface="Arial" panose="020B0604020202020204" pitchFamily="34" charset="0"/>
                        <a:defRPr sz="1900">
                          <a:solidFill>
                            <a:schemeClr val="accent1"/>
                          </a:solidFill>
                          <a:latin typeface="Arial" panose="020B0604020202020204" pitchFamily="34" charset="0"/>
                        </a:defRPr>
                      </a:lvl1pPr>
                      <a:lvl2pPr marL="742950" indent="-285750" defTabSz="684213">
                        <a:lnSpc>
                          <a:spcPct val="90000"/>
                        </a:lnSpc>
                        <a:spcBef>
                          <a:spcPts val="375"/>
                        </a:spcBef>
                        <a:buFont typeface="Arial" panose="020B0604020202020204" pitchFamily="34" charset="0"/>
                        <a:defRPr sz="1600">
                          <a:solidFill>
                            <a:schemeClr val="accent1"/>
                          </a:solidFill>
                          <a:latin typeface="Arial" panose="020B0604020202020204" pitchFamily="34" charset="0"/>
                        </a:defRPr>
                      </a:lvl2pPr>
                      <a:lvl3pPr marL="1143000" indent="-228600" defTabSz="684213">
                        <a:lnSpc>
                          <a:spcPct val="90000"/>
                        </a:lnSpc>
                        <a:spcBef>
                          <a:spcPts val="375"/>
                        </a:spcBef>
                        <a:buFont typeface="Arial" panose="020B0604020202020204" pitchFamily="34" charset="0"/>
                        <a:defRPr sz="1300">
                          <a:solidFill>
                            <a:schemeClr val="accent1"/>
                          </a:solidFill>
                          <a:latin typeface="Arial" panose="020B0604020202020204" pitchFamily="34" charset="0"/>
                        </a:defRPr>
                      </a:lvl3pPr>
                      <a:lvl4pPr marL="16002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4pPr>
                      <a:lvl5pPr marL="20574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5pPr>
                      <a:lvl6pPr marL="25146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6pPr>
                      <a:lvl7pPr marL="29718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7pPr>
                      <a:lvl8pPr marL="34290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8pPr>
                      <a:lvl9pPr marL="38862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9pPr>
                    </a:lstStyle>
                    <a:p>
                      <a:pPr marL="0" marR="0" lvl="0" indent="0" algn="ctr" defTabSz="684213" rtl="0" eaLnBrk="1" fontAlgn="base" latinLnBrk="0" hangingPunct="1">
                        <a:lnSpc>
                          <a:spcPct val="115000"/>
                        </a:lnSpc>
                        <a:spcBef>
                          <a:spcPct val="0"/>
                        </a:spcBef>
                        <a:spcAft>
                          <a:spcPts val="800"/>
                        </a:spcAft>
                        <a:buClrTx/>
                        <a:buSzTx/>
                        <a:buFontTx/>
                        <a:buNone/>
                        <a:tabLst/>
                      </a:pP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895.752 </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4213">
                        <a:lnSpc>
                          <a:spcPct val="90000"/>
                        </a:lnSpc>
                        <a:spcBef>
                          <a:spcPts val="750"/>
                        </a:spcBef>
                        <a:buFont typeface="Arial" panose="020B0604020202020204" pitchFamily="34" charset="0"/>
                        <a:defRPr sz="1900">
                          <a:solidFill>
                            <a:schemeClr val="accent1"/>
                          </a:solidFill>
                          <a:latin typeface="Arial" panose="020B0604020202020204" pitchFamily="34" charset="0"/>
                        </a:defRPr>
                      </a:lvl1pPr>
                      <a:lvl2pPr marL="742950" indent="-285750" defTabSz="684213">
                        <a:lnSpc>
                          <a:spcPct val="90000"/>
                        </a:lnSpc>
                        <a:spcBef>
                          <a:spcPts val="375"/>
                        </a:spcBef>
                        <a:buFont typeface="Arial" panose="020B0604020202020204" pitchFamily="34" charset="0"/>
                        <a:defRPr sz="1600">
                          <a:solidFill>
                            <a:schemeClr val="accent1"/>
                          </a:solidFill>
                          <a:latin typeface="Arial" panose="020B0604020202020204" pitchFamily="34" charset="0"/>
                        </a:defRPr>
                      </a:lvl2pPr>
                      <a:lvl3pPr marL="1143000" indent="-228600" defTabSz="684213">
                        <a:lnSpc>
                          <a:spcPct val="90000"/>
                        </a:lnSpc>
                        <a:spcBef>
                          <a:spcPts val="375"/>
                        </a:spcBef>
                        <a:buFont typeface="Arial" panose="020B0604020202020204" pitchFamily="34" charset="0"/>
                        <a:defRPr sz="1300">
                          <a:solidFill>
                            <a:schemeClr val="accent1"/>
                          </a:solidFill>
                          <a:latin typeface="Arial" panose="020B0604020202020204" pitchFamily="34" charset="0"/>
                        </a:defRPr>
                      </a:lvl3pPr>
                      <a:lvl4pPr marL="16002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4pPr>
                      <a:lvl5pPr marL="20574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5pPr>
                      <a:lvl6pPr marL="25146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6pPr>
                      <a:lvl7pPr marL="29718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7pPr>
                      <a:lvl8pPr marL="34290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8pPr>
                      <a:lvl9pPr marL="38862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9pPr>
                    </a:lstStyle>
                    <a:p>
                      <a:pPr marL="0" marR="0" lvl="0" indent="0" algn="ctr" defTabSz="684213" rtl="0" eaLnBrk="1" fontAlgn="base" latinLnBrk="0" hangingPunct="1">
                        <a:lnSpc>
                          <a:spcPct val="115000"/>
                        </a:lnSpc>
                        <a:spcBef>
                          <a:spcPct val="0"/>
                        </a:spcBef>
                        <a:spcAft>
                          <a:spcPts val="800"/>
                        </a:spcAft>
                        <a:buClrTx/>
                        <a:buSzTx/>
                        <a:buFontTx/>
                        <a:buNone/>
                        <a:tabLst/>
                      </a:pP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4.122,37 </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4213">
                        <a:lnSpc>
                          <a:spcPct val="90000"/>
                        </a:lnSpc>
                        <a:spcBef>
                          <a:spcPts val="750"/>
                        </a:spcBef>
                        <a:buFont typeface="Arial" panose="020B0604020202020204" pitchFamily="34" charset="0"/>
                        <a:defRPr sz="1900">
                          <a:solidFill>
                            <a:schemeClr val="accent1"/>
                          </a:solidFill>
                          <a:latin typeface="Arial" panose="020B0604020202020204" pitchFamily="34" charset="0"/>
                        </a:defRPr>
                      </a:lvl1pPr>
                      <a:lvl2pPr marL="742950" indent="-285750" defTabSz="684213">
                        <a:lnSpc>
                          <a:spcPct val="90000"/>
                        </a:lnSpc>
                        <a:spcBef>
                          <a:spcPts val="375"/>
                        </a:spcBef>
                        <a:buFont typeface="Arial" panose="020B0604020202020204" pitchFamily="34" charset="0"/>
                        <a:defRPr sz="1600">
                          <a:solidFill>
                            <a:schemeClr val="accent1"/>
                          </a:solidFill>
                          <a:latin typeface="Arial" panose="020B0604020202020204" pitchFamily="34" charset="0"/>
                        </a:defRPr>
                      </a:lvl2pPr>
                      <a:lvl3pPr marL="1143000" indent="-228600" defTabSz="684213">
                        <a:lnSpc>
                          <a:spcPct val="90000"/>
                        </a:lnSpc>
                        <a:spcBef>
                          <a:spcPts val="375"/>
                        </a:spcBef>
                        <a:buFont typeface="Arial" panose="020B0604020202020204" pitchFamily="34" charset="0"/>
                        <a:defRPr sz="1300">
                          <a:solidFill>
                            <a:schemeClr val="accent1"/>
                          </a:solidFill>
                          <a:latin typeface="Arial" panose="020B0604020202020204" pitchFamily="34" charset="0"/>
                        </a:defRPr>
                      </a:lvl3pPr>
                      <a:lvl4pPr marL="16002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4pPr>
                      <a:lvl5pPr marL="20574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5pPr>
                      <a:lvl6pPr marL="25146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6pPr>
                      <a:lvl7pPr marL="29718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7pPr>
                      <a:lvl8pPr marL="34290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8pPr>
                      <a:lvl9pPr marL="38862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9pPr>
                    </a:lstStyle>
                    <a:p>
                      <a:pPr marL="0" marR="0" lvl="0" indent="0" algn="ctr" defTabSz="684213" rtl="0" eaLnBrk="1" fontAlgn="base" latinLnBrk="0" hangingPunct="1">
                        <a:lnSpc>
                          <a:spcPct val="115000"/>
                        </a:lnSpc>
                        <a:spcBef>
                          <a:spcPct val="0"/>
                        </a:spcBef>
                        <a:spcAft>
                          <a:spcPts val="800"/>
                        </a:spcAft>
                        <a:buClrTx/>
                        <a:buSzTx/>
                        <a:buFontTx/>
                        <a:buNone/>
                        <a:tabLst/>
                      </a:pP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3.706.193,74</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4213">
                        <a:lnSpc>
                          <a:spcPct val="90000"/>
                        </a:lnSpc>
                        <a:spcBef>
                          <a:spcPts val="750"/>
                        </a:spcBef>
                        <a:buFont typeface="Arial" panose="020B0604020202020204" pitchFamily="34" charset="0"/>
                        <a:defRPr sz="1900">
                          <a:solidFill>
                            <a:schemeClr val="accent1"/>
                          </a:solidFill>
                          <a:latin typeface="Arial" panose="020B0604020202020204" pitchFamily="34" charset="0"/>
                        </a:defRPr>
                      </a:lvl1pPr>
                      <a:lvl2pPr marL="742950" indent="-285750" defTabSz="684213">
                        <a:lnSpc>
                          <a:spcPct val="90000"/>
                        </a:lnSpc>
                        <a:spcBef>
                          <a:spcPts val="375"/>
                        </a:spcBef>
                        <a:buFont typeface="Arial" panose="020B0604020202020204" pitchFamily="34" charset="0"/>
                        <a:defRPr sz="1600">
                          <a:solidFill>
                            <a:schemeClr val="accent1"/>
                          </a:solidFill>
                          <a:latin typeface="Arial" panose="020B0604020202020204" pitchFamily="34" charset="0"/>
                        </a:defRPr>
                      </a:lvl2pPr>
                      <a:lvl3pPr marL="1143000" indent="-228600" defTabSz="684213">
                        <a:lnSpc>
                          <a:spcPct val="90000"/>
                        </a:lnSpc>
                        <a:spcBef>
                          <a:spcPts val="375"/>
                        </a:spcBef>
                        <a:buFont typeface="Arial" panose="020B0604020202020204" pitchFamily="34" charset="0"/>
                        <a:defRPr sz="1300">
                          <a:solidFill>
                            <a:schemeClr val="accent1"/>
                          </a:solidFill>
                          <a:latin typeface="Arial" panose="020B0604020202020204" pitchFamily="34" charset="0"/>
                        </a:defRPr>
                      </a:lvl3pPr>
                      <a:lvl4pPr marL="16002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4pPr>
                      <a:lvl5pPr marL="20574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5pPr>
                      <a:lvl6pPr marL="25146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6pPr>
                      <a:lvl7pPr marL="29718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7pPr>
                      <a:lvl8pPr marL="34290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8pPr>
                      <a:lvl9pPr marL="38862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9pPr>
                    </a:lstStyle>
                    <a:p>
                      <a:pPr marL="0" marR="0" lvl="0" indent="0" algn="ctr" defTabSz="684213" rtl="0" eaLnBrk="1" fontAlgn="base" latinLnBrk="0" hangingPunct="1">
                        <a:lnSpc>
                          <a:spcPct val="115000"/>
                        </a:lnSpc>
                        <a:spcBef>
                          <a:spcPct val="0"/>
                        </a:spcBef>
                        <a:spcAft>
                          <a:spcPts val="800"/>
                        </a:spcAft>
                        <a:buClrTx/>
                        <a:buSzTx/>
                        <a:buFontTx/>
                        <a:buNone/>
                        <a:tabLst/>
                      </a:pP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476</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684213">
                        <a:lnSpc>
                          <a:spcPct val="90000"/>
                        </a:lnSpc>
                        <a:spcBef>
                          <a:spcPts val="750"/>
                        </a:spcBef>
                        <a:buFont typeface="Arial" panose="020B0604020202020204" pitchFamily="34" charset="0"/>
                        <a:defRPr sz="1900">
                          <a:solidFill>
                            <a:schemeClr val="accent1"/>
                          </a:solidFill>
                          <a:latin typeface="Arial" panose="020B0604020202020204" pitchFamily="34" charset="0"/>
                        </a:defRPr>
                      </a:lvl1pPr>
                      <a:lvl2pPr marL="742950" indent="-285750" defTabSz="684213">
                        <a:lnSpc>
                          <a:spcPct val="90000"/>
                        </a:lnSpc>
                        <a:spcBef>
                          <a:spcPts val="375"/>
                        </a:spcBef>
                        <a:buFont typeface="Arial" panose="020B0604020202020204" pitchFamily="34" charset="0"/>
                        <a:defRPr sz="1600">
                          <a:solidFill>
                            <a:schemeClr val="accent1"/>
                          </a:solidFill>
                          <a:latin typeface="Arial" panose="020B0604020202020204" pitchFamily="34" charset="0"/>
                        </a:defRPr>
                      </a:lvl2pPr>
                      <a:lvl3pPr marL="1143000" indent="-228600" defTabSz="684213">
                        <a:lnSpc>
                          <a:spcPct val="90000"/>
                        </a:lnSpc>
                        <a:spcBef>
                          <a:spcPts val="375"/>
                        </a:spcBef>
                        <a:buFont typeface="Arial" panose="020B0604020202020204" pitchFamily="34" charset="0"/>
                        <a:defRPr sz="1300">
                          <a:solidFill>
                            <a:schemeClr val="accent1"/>
                          </a:solidFill>
                          <a:latin typeface="Arial" panose="020B0604020202020204" pitchFamily="34" charset="0"/>
                        </a:defRPr>
                      </a:lvl3pPr>
                      <a:lvl4pPr marL="16002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4pPr>
                      <a:lvl5pPr marL="2057400" indent="-228600" defTabSz="684213">
                        <a:lnSpc>
                          <a:spcPct val="90000"/>
                        </a:lnSpc>
                        <a:spcBef>
                          <a:spcPts val="375"/>
                        </a:spcBef>
                        <a:buFont typeface="Arial" panose="020B0604020202020204" pitchFamily="34" charset="0"/>
                        <a:defRPr sz="1100">
                          <a:solidFill>
                            <a:schemeClr val="accent1"/>
                          </a:solidFill>
                          <a:latin typeface="Arial" panose="020B0604020202020204" pitchFamily="34" charset="0"/>
                        </a:defRPr>
                      </a:lvl5pPr>
                      <a:lvl6pPr marL="25146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6pPr>
                      <a:lvl7pPr marL="29718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7pPr>
                      <a:lvl8pPr marL="34290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8pPr>
                      <a:lvl9pPr marL="3886200" indent="-228600" defTabSz="684213" fontAlgn="base">
                        <a:lnSpc>
                          <a:spcPct val="90000"/>
                        </a:lnSpc>
                        <a:spcBef>
                          <a:spcPts val="375"/>
                        </a:spcBef>
                        <a:spcAft>
                          <a:spcPct val="0"/>
                        </a:spcAft>
                        <a:buFont typeface="Arial" panose="020B0604020202020204" pitchFamily="34" charset="0"/>
                        <a:defRPr sz="1100">
                          <a:solidFill>
                            <a:schemeClr val="accent1"/>
                          </a:solidFill>
                          <a:latin typeface="Arial" panose="020B0604020202020204" pitchFamily="34" charset="0"/>
                        </a:defRPr>
                      </a:lvl9pPr>
                    </a:lstStyle>
                    <a:p>
                      <a:pPr marL="342900" marR="0" lvl="0" indent="-342900" algn="just" defTabSz="684213" rtl="0" eaLnBrk="1" fontAlgn="base" latinLnBrk="0" hangingPunct="1">
                        <a:lnSpc>
                          <a:spcPct val="115000"/>
                        </a:lnSpc>
                        <a:spcBef>
                          <a:spcPct val="0"/>
                        </a:spcBef>
                        <a:spcAft>
                          <a:spcPct val="0"/>
                        </a:spcAft>
                        <a:buClrTx/>
                        <a:buSzTx/>
                        <a:buFont typeface="Wingdings" panose="05000000000000000000" pitchFamily="2" charset="2"/>
                        <a:buChar char=""/>
                        <a:tabLst/>
                      </a:pP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Penambahan kapasitas S</a:t>
                      </a:r>
                      <a:r>
                        <a:rPr kumimoji="0" lang="en-US" altLang="en-US" sz="1100" b="0" i="1" u="none" strike="noStrike" cap="none" normalizeH="0" baseline="0">
                          <a:ln>
                            <a:noFill/>
                          </a:ln>
                          <a:solidFill>
                            <a:schemeClr val="tx1"/>
                          </a:solidFill>
                          <a:effectLst/>
                          <a:latin typeface="Tahoma" panose="020B0604030504040204" pitchFamily="34" charset="0"/>
                          <a:cs typeface="Times New Roman" panose="02020603050405020304" pitchFamily="18" charset="0"/>
                        </a:rPr>
                        <a:t>olar Cell </a:t>
                      </a: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Unit 6 dari 340 kWp menjadi 650 kWp pada Oktober 2024 </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684213" rtl="0" eaLnBrk="1" fontAlgn="base" latinLnBrk="0" hangingPunct="1">
                        <a:lnSpc>
                          <a:spcPct val="115000"/>
                        </a:lnSpc>
                        <a:spcBef>
                          <a:spcPct val="0"/>
                        </a:spcBef>
                        <a:spcAft>
                          <a:spcPct val="0"/>
                        </a:spcAft>
                        <a:buClrTx/>
                        <a:buSzTx/>
                        <a:buFont typeface="Wingdings" panose="05000000000000000000" pitchFamily="2" charset="2"/>
                        <a:buChar char=""/>
                        <a:tabLst/>
                      </a:pP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Pemasangan </a:t>
                      </a:r>
                      <a:r>
                        <a:rPr kumimoji="0" lang="en-US" altLang="en-US" sz="1100" b="0" i="1" u="none" strike="noStrike" cap="none" normalizeH="0" baseline="0">
                          <a:ln>
                            <a:noFill/>
                          </a:ln>
                          <a:solidFill>
                            <a:schemeClr val="tx1"/>
                          </a:solidFill>
                          <a:effectLst/>
                          <a:latin typeface="Tahoma" panose="020B0604030504040204" pitchFamily="34" charset="0"/>
                          <a:cs typeface="Times New Roman" panose="02020603050405020304" pitchFamily="18" charset="0"/>
                        </a:rPr>
                        <a:t>Solar Cell</a:t>
                      </a: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 baru di Unit 5 dengan kapasitas 1.030 kWp pada Juli 2024</a:t>
                      </a: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342900" marR="0" lvl="0" indent="-342900" algn="just" defTabSz="684213" rtl="0" eaLnBrk="1" fontAlgn="base" latinLnBrk="0" hangingPunct="1">
                        <a:lnSpc>
                          <a:spcPct val="115000"/>
                        </a:lnSpc>
                        <a:spcBef>
                          <a:spcPct val="0"/>
                        </a:spcBef>
                        <a:spcAft>
                          <a:spcPct val="0"/>
                        </a:spcAft>
                        <a:buClrTx/>
                        <a:buSzTx/>
                        <a:buFont typeface="Wingdings" panose="05000000000000000000" pitchFamily="2" charset="2"/>
                        <a:buChar char=""/>
                        <a:tabLst/>
                      </a:pP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Pemasangan </a:t>
                      </a:r>
                      <a:r>
                        <a:rPr kumimoji="0" lang="en-US" altLang="en-US" sz="1100" b="0" i="1" u="none" strike="noStrike" cap="none" normalizeH="0" baseline="0">
                          <a:ln>
                            <a:noFill/>
                          </a:ln>
                          <a:solidFill>
                            <a:schemeClr val="tx1"/>
                          </a:solidFill>
                          <a:effectLst/>
                          <a:latin typeface="Tahoma" panose="020B0604030504040204" pitchFamily="34" charset="0"/>
                          <a:cs typeface="Times New Roman" panose="02020603050405020304" pitchFamily="18" charset="0"/>
                        </a:rPr>
                        <a:t>Solar Cell</a:t>
                      </a: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 di Unit 3 dengan kapasitas 715 kWp pada September 2025</a:t>
                      </a: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342900" marR="0" lvl="0" indent="-342900" algn="just" defTabSz="684213" rtl="0" eaLnBrk="1" fontAlgn="base" latinLnBrk="0" hangingPunct="1">
                        <a:lnSpc>
                          <a:spcPct val="115000"/>
                        </a:lnSpc>
                        <a:spcBef>
                          <a:spcPct val="0"/>
                        </a:spcBef>
                        <a:spcAft>
                          <a:spcPct val="0"/>
                        </a:spcAft>
                        <a:buClrTx/>
                        <a:buSzTx/>
                        <a:buFont typeface="Wingdings" panose="05000000000000000000" pitchFamily="2" charset="2"/>
                        <a:buChar char=""/>
                        <a:tabLst/>
                      </a:pP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Pemasangan </a:t>
                      </a:r>
                      <a:r>
                        <a:rPr kumimoji="0" lang="en-US" altLang="en-US" sz="1100" b="0" i="1" u="none" strike="noStrike" cap="none" normalizeH="0" baseline="0">
                          <a:ln>
                            <a:noFill/>
                          </a:ln>
                          <a:solidFill>
                            <a:schemeClr val="tx1"/>
                          </a:solidFill>
                          <a:effectLst/>
                          <a:latin typeface="Tahoma" panose="020B0604030504040204" pitchFamily="34" charset="0"/>
                          <a:cs typeface="Times New Roman" panose="02020603050405020304" pitchFamily="18" charset="0"/>
                        </a:rPr>
                        <a:t>Solar Cell </a:t>
                      </a:r>
                      <a:r>
                        <a:rPr kumimoji="0" lang="en-US" altLang="en-US" sz="1100" b="0" i="0" u="none" strike="noStrike" cap="none" normalizeH="0" baseline="0">
                          <a:ln>
                            <a:noFill/>
                          </a:ln>
                          <a:solidFill>
                            <a:schemeClr val="tx1"/>
                          </a:solidFill>
                          <a:effectLst/>
                          <a:latin typeface="Tahoma" panose="020B0604030504040204" pitchFamily="34" charset="0"/>
                          <a:cs typeface="Times New Roman" panose="02020603050405020304" pitchFamily="18" charset="0"/>
                        </a:rPr>
                        <a:t> di Unit 1 dan 2 dengan kapasitas 615,75 jWp dan 759 kWp pada November 2025</a:t>
                      </a: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41080213"/>
                  </a:ext>
                </a:extLst>
              </a:tr>
            </a:tbl>
          </a:graphicData>
        </a:graphic>
      </p:graphicFrame>
    </p:spTree>
    <p:extLst>
      <p:ext uri="{BB962C8B-B14F-4D97-AF65-F5344CB8AC3E}">
        <p14:creationId xmlns:p14="http://schemas.microsoft.com/office/powerpoint/2010/main" val="25658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600146-27B2-4F57-B39A-783CA15F5202}"/>
              </a:ext>
            </a:extLst>
          </p:cNvPr>
          <p:cNvSpPr>
            <a:spLocks noGrp="1"/>
          </p:cNvSpPr>
          <p:nvPr>
            <p:ph type="title"/>
          </p:nvPr>
        </p:nvSpPr>
        <p:spPr/>
        <p:txBody>
          <a:bodyPr/>
          <a:lstStyle/>
          <a:p>
            <a:pPr defTabSz="685766" fontAlgn="auto">
              <a:spcAft>
                <a:spcPts val="0"/>
              </a:spcAft>
              <a:defRPr/>
            </a:pPr>
            <a:r>
              <a:rPr lang="en-US" dirty="0"/>
              <a:t>SPINDO </a:t>
            </a:r>
            <a:r>
              <a:rPr lang="en-US" dirty="0" err="1"/>
              <a:t>Peduli</a:t>
            </a:r>
            <a:endParaRPr lang="en-US" dirty="0"/>
          </a:p>
        </p:txBody>
      </p:sp>
      <p:pic>
        <p:nvPicPr>
          <p:cNvPr id="95235" name="Picture 11">
            <a:extLst>
              <a:ext uri="{FF2B5EF4-FFF2-40B4-BE49-F238E27FC236}">
                <a16:creationId xmlns:a16="http://schemas.microsoft.com/office/drawing/2014/main" id="{FDB306DD-06ED-41CE-9F83-C0BD4A363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7525" y="3824288"/>
            <a:ext cx="34559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12">
            <a:extLst>
              <a:ext uri="{FF2B5EF4-FFF2-40B4-BE49-F238E27FC236}">
                <a16:creationId xmlns:a16="http://schemas.microsoft.com/office/drawing/2014/main" id="{18D753D5-620E-41C4-90C4-AB19DFDC7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7525" y="1319213"/>
            <a:ext cx="3271838" cy="22653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5237" name="Picture 13">
            <a:extLst>
              <a:ext uri="{FF2B5EF4-FFF2-40B4-BE49-F238E27FC236}">
                <a16:creationId xmlns:a16="http://schemas.microsoft.com/office/drawing/2014/main" id="{5E08427F-7EF6-4452-822F-76617FE750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94263" y="1319213"/>
            <a:ext cx="3021012"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1D35B238-6731-4CD3-9A86-E252F4643208}"/>
              </a:ext>
            </a:extLst>
          </p:cNvPr>
          <p:cNvSpPr txBox="1"/>
          <p:nvPr/>
        </p:nvSpPr>
        <p:spPr>
          <a:xfrm>
            <a:off x="598487" y="1608137"/>
            <a:ext cx="4275138" cy="2739211"/>
          </a:xfrm>
          <a:prstGeom prst="rect">
            <a:avLst/>
          </a:prstGeom>
          <a:noFill/>
        </p:spPr>
        <p:txBody>
          <a:bodyPr>
            <a:spAutoFit/>
          </a:bodyPr>
          <a:lstStyle/>
          <a:p>
            <a:pPr eaLnBrk="1" fontAlgn="auto" hangingPunct="1">
              <a:spcBef>
                <a:spcPts val="0"/>
              </a:spcBef>
              <a:spcAft>
                <a:spcPts val="0"/>
              </a:spcAft>
              <a:defRPr/>
            </a:pPr>
            <a:r>
              <a:rPr lang="en-US" sz="1600" dirty="0">
                <a:latin typeface="+mn-lt"/>
              </a:rPr>
              <a:t>CSR Program by SPINDO that supports </a:t>
            </a:r>
            <a:r>
              <a:rPr lang="en-US" sz="1600" b="1" dirty="0">
                <a:latin typeface="+mn-lt"/>
              </a:rPr>
              <a:t>SDG 6</a:t>
            </a:r>
            <a:r>
              <a:rPr lang="en-US" sz="1600" dirty="0">
                <a:latin typeface="+mn-lt"/>
              </a:rPr>
              <a:t>: </a:t>
            </a:r>
            <a:r>
              <a:rPr lang="en-US" sz="1600" b="1" dirty="0">
                <a:latin typeface="+mn-lt"/>
              </a:rPr>
              <a:t>Clean Water and Sanitation</a:t>
            </a:r>
          </a:p>
          <a:p>
            <a:pPr eaLnBrk="1" fontAlgn="auto" hangingPunct="1">
              <a:spcBef>
                <a:spcPts val="0"/>
              </a:spcBef>
              <a:spcAft>
                <a:spcPts val="0"/>
              </a:spcAft>
              <a:defRPr/>
            </a:pPr>
            <a:endParaRPr lang="en-US" sz="1400" dirty="0">
              <a:latin typeface="+mn-lt"/>
            </a:endParaRPr>
          </a:p>
          <a:p>
            <a:pPr marL="285750" indent="-285750" eaLnBrk="1" fontAlgn="auto" hangingPunct="1">
              <a:spcBef>
                <a:spcPts val="0"/>
              </a:spcBef>
              <a:spcAft>
                <a:spcPts val="0"/>
              </a:spcAft>
              <a:buFont typeface="Wingdings" panose="05000000000000000000" pitchFamily="2" charset="2"/>
              <a:buChar char="§"/>
              <a:defRPr/>
            </a:pPr>
            <a:r>
              <a:rPr lang="en-US" sz="1400" dirty="0">
                <a:latin typeface="+mn-lt"/>
              </a:rPr>
              <a:t>Conducted three times in three villages on the island of Java during 2024 and 2025:</a:t>
            </a:r>
          </a:p>
          <a:p>
            <a:pPr eaLnBrk="1" fontAlgn="auto" hangingPunct="1">
              <a:spcBef>
                <a:spcPts val="0"/>
              </a:spcBef>
              <a:spcAft>
                <a:spcPts val="0"/>
              </a:spcAft>
              <a:tabLst>
                <a:tab pos="290513" algn="l"/>
              </a:tabLst>
              <a:defRPr/>
            </a:pPr>
            <a:r>
              <a:rPr lang="en-US" sz="1400" dirty="0">
                <a:latin typeface="+mn-lt"/>
              </a:rPr>
              <a:t>	- </a:t>
            </a:r>
            <a:r>
              <a:rPr lang="en-US" sz="1400" dirty="0" err="1">
                <a:latin typeface="+mn-lt"/>
              </a:rPr>
              <a:t>Petungsinarang</a:t>
            </a:r>
            <a:r>
              <a:rPr lang="en-US" sz="1400" dirty="0">
                <a:latin typeface="+mn-lt"/>
              </a:rPr>
              <a:t> Village, </a:t>
            </a:r>
            <a:r>
              <a:rPr lang="en-US" sz="1400" dirty="0" err="1">
                <a:latin typeface="+mn-lt"/>
              </a:rPr>
              <a:t>Pacitan</a:t>
            </a:r>
            <a:endParaRPr lang="en-US" sz="1400" dirty="0">
              <a:latin typeface="+mn-lt"/>
            </a:endParaRPr>
          </a:p>
          <a:p>
            <a:pPr eaLnBrk="1" fontAlgn="auto" hangingPunct="1">
              <a:spcBef>
                <a:spcPts val="0"/>
              </a:spcBef>
              <a:spcAft>
                <a:spcPts val="0"/>
              </a:spcAft>
              <a:tabLst>
                <a:tab pos="290513" algn="l"/>
              </a:tabLst>
              <a:defRPr/>
            </a:pPr>
            <a:r>
              <a:rPr lang="en-US" sz="1400" dirty="0">
                <a:latin typeface="+mn-lt"/>
              </a:rPr>
              <a:t>	- Dusun </a:t>
            </a:r>
            <a:r>
              <a:rPr lang="en-US" sz="1400" dirty="0" err="1">
                <a:latin typeface="+mn-lt"/>
              </a:rPr>
              <a:t>Undakan</a:t>
            </a:r>
            <a:r>
              <a:rPr lang="en-US" sz="1400" dirty="0">
                <a:latin typeface="+mn-lt"/>
              </a:rPr>
              <a:t>, </a:t>
            </a:r>
            <a:r>
              <a:rPr lang="en-US" sz="1400" dirty="0" err="1">
                <a:latin typeface="+mn-lt"/>
              </a:rPr>
              <a:t>Wonosobo</a:t>
            </a:r>
            <a:endParaRPr lang="en-US" sz="1400" dirty="0">
              <a:latin typeface="+mn-lt"/>
            </a:endParaRPr>
          </a:p>
          <a:p>
            <a:pPr eaLnBrk="1" fontAlgn="auto" hangingPunct="1">
              <a:spcBef>
                <a:spcPts val="0"/>
              </a:spcBef>
              <a:spcAft>
                <a:spcPts val="0"/>
              </a:spcAft>
              <a:tabLst>
                <a:tab pos="290513" algn="l"/>
              </a:tabLst>
              <a:defRPr/>
            </a:pPr>
            <a:r>
              <a:rPr lang="en-US" sz="1400" dirty="0">
                <a:latin typeface="+mn-lt"/>
              </a:rPr>
              <a:t>	- </a:t>
            </a:r>
            <a:r>
              <a:rPr lang="en-US" sz="1400" dirty="0" err="1">
                <a:latin typeface="+mn-lt"/>
              </a:rPr>
              <a:t>Padukahan</a:t>
            </a:r>
            <a:r>
              <a:rPr lang="en-US" sz="1400" dirty="0">
                <a:latin typeface="+mn-lt"/>
              </a:rPr>
              <a:t> Bulu, </a:t>
            </a:r>
            <a:r>
              <a:rPr lang="en-US" sz="1400" dirty="0" err="1">
                <a:latin typeface="+mn-lt"/>
              </a:rPr>
              <a:t>Gunungkidul</a:t>
            </a:r>
            <a:endParaRPr lang="en-US" sz="1400" dirty="0">
              <a:latin typeface="+mn-lt"/>
            </a:endParaRPr>
          </a:p>
          <a:p>
            <a:pPr eaLnBrk="1" fontAlgn="auto" hangingPunct="1">
              <a:spcBef>
                <a:spcPts val="0"/>
              </a:spcBef>
              <a:spcAft>
                <a:spcPts val="0"/>
              </a:spcAft>
              <a:tabLst>
                <a:tab pos="290513" algn="l"/>
              </a:tabLst>
              <a:defRPr/>
            </a:pPr>
            <a:endParaRPr lang="en-US" sz="1400" dirty="0">
              <a:latin typeface="+mn-lt"/>
            </a:endParaRPr>
          </a:p>
          <a:p>
            <a:pPr marL="285750" indent="-285750" eaLnBrk="1" fontAlgn="auto" hangingPunct="1">
              <a:spcBef>
                <a:spcPts val="0"/>
              </a:spcBef>
              <a:spcAft>
                <a:spcPts val="0"/>
              </a:spcAft>
              <a:buFont typeface="Wingdings" panose="05000000000000000000" pitchFamily="2" charset="2"/>
              <a:buChar char="§"/>
              <a:defRPr/>
            </a:pPr>
            <a:r>
              <a:rPr lang="en-US" sz="1400" dirty="0">
                <a:latin typeface="+mn-lt"/>
              </a:rPr>
              <a:t>We helped install water pipelines from bore wells to storage reservoirs, which were then distributed to residents’ homes.</a:t>
            </a:r>
          </a:p>
        </p:txBody>
      </p:sp>
      <p:pic>
        <p:nvPicPr>
          <p:cNvPr id="95239" name="Picture 3">
            <a:extLst>
              <a:ext uri="{FF2B5EF4-FFF2-40B4-BE49-F238E27FC236}">
                <a16:creationId xmlns:a16="http://schemas.microsoft.com/office/drawing/2014/main" id="{DAA76FAB-815C-4EAC-8126-FB00C6CA82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3588" y="3895725"/>
            <a:ext cx="3452812"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2DFB3-193B-46D7-BB56-4BA2CE4D3584}"/>
              </a:ext>
            </a:extLst>
          </p:cNvPr>
          <p:cNvSpPr>
            <a:spLocks noGrp="1"/>
          </p:cNvSpPr>
          <p:nvPr>
            <p:ph type="title"/>
          </p:nvPr>
        </p:nvSpPr>
        <p:spPr>
          <a:xfrm>
            <a:off x="2455233" y="2483428"/>
            <a:ext cx="6267019" cy="1138017"/>
          </a:xfrm>
        </p:spPr>
        <p:txBody>
          <a:bodyPr/>
          <a:lstStyle/>
          <a:p>
            <a:r>
              <a:rPr lang="en-US" dirty="0"/>
              <a:t>Guidance &amp; Outlook</a:t>
            </a:r>
            <a:br>
              <a:rPr lang="en-US" dirty="0"/>
            </a:br>
            <a:endParaRPr lang="en-US" dirty="0"/>
          </a:p>
        </p:txBody>
      </p:sp>
      <p:sp>
        <p:nvSpPr>
          <p:cNvPr id="14" name="TextBox 13">
            <a:extLst>
              <a:ext uri="{FF2B5EF4-FFF2-40B4-BE49-F238E27FC236}">
                <a16:creationId xmlns:a16="http://schemas.microsoft.com/office/drawing/2014/main" id="{8A3BAC3B-A521-44B8-B99E-7F085DCE817D}"/>
              </a:ext>
            </a:extLst>
          </p:cNvPr>
          <p:cNvSpPr txBox="1"/>
          <p:nvPr/>
        </p:nvSpPr>
        <p:spPr>
          <a:xfrm>
            <a:off x="1796326" y="2010648"/>
            <a:ext cx="1317812" cy="1338828"/>
          </a:xfrm>
          <a:prstGeom prst="rect">
            <a:avLst/>
          </a:prstGeom>
          <a:noFill/>
        </p:spPr>
        <p:txBody>
          <a:bodyPr wrap="square" rtlCol="0">
            <a:spAutoFit/>
          </a:bodyPr>
          <a:lstStyle/>
          <a:p>
            <a:r>
              <a:rPr lang="en-US" sz="8100" dirty="0">
                <a:solidFill>
                  <a:srgbClr val="2C8CDA"/>
                </a:solidFill>
                <a:latin typeface="+mj-lt"/>
              </a:rPr>
              <a:t>5</a:t>
            </a:r>
          </a:p>
        </p:txBody>
      </p:sp>
    </p:spTree>
    <p:extLst>
      <p:ext uri="{BB962C8B-B14F-4D97-AF65-F5344CB8AC3E}">
        <p14:creationId xmlns:p14="http://schemas.microsoft.com/office/powerpoint/2010/main" val="1098055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4421" y="134000"/>
            <a:ext cx="5316457" cy="945498"/>
          </a:xfrm>
        </p:spPr>
        <p:txBody>
          <a:bodyPr>
            <a:normAutofit/>
          </a:bodyPr>
          <a:lstStyle/>
          <a:p>
            <a:r>
              <a:rPr lang="en-US" sz="2000"/>
              <a:t>Navigating Uncertainty with Expansion, Financial Strength &amp; Market Leadership : Guidance for 2025 - 2029</a:t>
            </a:r>
          </a:p>
        </p:txBody>
      </p:sp>
      <p:sp>
        <p:nvSpPr>
          <p:cNvPr id="9" name="Rectangle 7">
            <a:extLst>
              <a:ext uri="{FF2B5EF4-FFF2-40B4-BE49-F238E27FC236}">
                <a16:creationId xmlns:a16="http://schemas.microsoft.com/office/drawing/2014/main" id="{D79AA4C1-D410-41EB-972B-CB0C5EBDB1B8}"/>
              </a:ext>
            </a:extLst>
          </p:cNvPr>
          <p:cNvSpPr>
            <a:spLocks noChangeArrowheads="1"/>
          </p:cNvSpPr>
          <p:nvPr/>
        </p:nvSpPr>
        <p:spPr bwMode="auto">
          <a:xfrm>
            <a:off x="6972255" y="1501644"/>
            <a:ext cx="383818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eaLnBrk="1" hangingPunct="1"/>
            <a:r>
              <a:rPr lang="en-US" altLang="en-US" sz="1400" b="1" i="1" dirty="0"/>
              <a:t>While SPINDO's financial projections indicate strong revenue and profit growth, it is essential to consider market uncertainties and operational challenges that may influence actual performance.</a:t>
            </a:r>
          </a:p>
        </p:txBody>
      </p:sp>
      <p:graphicFrame>
        <p:nvGraphicFramePr>
          <p:cNvPr id="6" name="Chart 5">
            <a:extLst>
              <a:ext uri="{FF2B5EF4-FFF2-40B4-BE49-F238E27FC236}">
                <a16:creationId xmlns:a16="http://schemas.microsoft.com/office/drawing/2014/main" id="{9B113F12-BECC-4ABE-AFCC-26DEBDFE8FE1}"/>
              </a:ext>
            </a:extLst>
          </p:cNvPr>
          <p:cNvGraphicFramePr>
            <a:graphicFrameLocks/>
          </p:cNvGraphicFramePr>
          <p:nvPr>
            <p:extLst>
              <p:ext uri="{D42A27DB-BD31-4B8C-83A1-F6EECF244321}">
                <p14:modId xmlns:p14="http://schemas.microsoft.com/office/powerpoint/2010/main" val="175759326"/>
              </p:ext>
            </p:extLst>
          </p:nvPr>
        </p:nvGraphicFramePr>
        <p:xfrm>
          <a:off x="577427" y="1415252"/>
          <a:ext cx="6155882" cy="40295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98142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2EFCE0DC-1209-4B4D-A45E-5375E269648F}"/>
              </a:ext>
            </a:extLst>
          </p:cNvPr>
          <p:cNvSpPr>
            <a:spLocks noGrp="1"/>
          </p:cNvSpPr>
          <p:nvPr>
            <p:ph type="title"/>
          </p:nvPr>
        </p:nvSpPr>
        <p:spPr>
          <a:xfrm>
            <a:off x="2775470" y="2210645"/>
            <a:ext cx="5292216" cy="1063095"/>
          </a:xfrm>
        </p:spPr>
        <p:txBody>
          <a:bodyPr vert="horz" lIns="0" tIns="0" rIns="0" bIns="0" rtlCol="0" anchor="ctr">
            <a:noAutofit/>
          </a:bodyPr>
          <a:lstStyle/>
          <a:p>
            <a:r>
              <a:rPr lang="en-US" sz="4000" dirty="0"/>
              <a:t>Full Year Highlight</a:t>
            </a:r>
          </a:p>
        </p:txBody>
      </p:sp>
      <p:sp>
        <p:nvSpPr>
          <p:cNvPr id="20" name="TextBox 19">
            <a:extLst>
              <a:ext uri="{FF2B5EF4-FFF2-40B4-BE49-F238E27FC236}">
                <a16:creationId xmlns:a16="http://schemas.microsoft.com/office/drawing/2014/main" id="{A2FB4A02-4AF0-4FB6-8913-2E4256549203}"/>
              </a:ext>
            </a:extLst>
          </p:cNvPr>
          <p:cNvSpPr txBox="1"/>
          <p:nvPr/>
        </p:nvSpPr>
        <p:spPr>
          <a:xfrm>
            <a:off x="1939919" y="1990893"/>
            <a:ext cx="1317812" cy="1282847"/>
          </a:xfrm>
          <a:prstGeom prst="rect">
            <a:avLst/>
          </a:prstGeom>
          <a:noFill/>
        </p:spPr>
        <p:txBody>
          <a:bodyPr wrap="square" lIns="0" tIns="0" rIns="0" bIns="0" rtlCol="0">
            <a:spAutoFit/>
          </a:bodyPr>
          <a:lstStyle/>
          <a:p>
            <a:r>
              <a:rPr lang="en-US" sz="8100" dirty="0">
                <a:solidFill>
                  <a:srgbClr val="2C8CDA"/>
                </a:solidFill>
                <a:latin typeface="+mj-lt"/>
              </a:rPr>
              <a:t>1</a:t>
            </a:r>
          </a:p>
        </p:txBody>
      </p:sp>
    </p:spTree>
    <p:extLst>
      <p:ext uri="{BB962C8B-B14F-4D97-AF65-F5344CB8AC3E}">
        <p14:creationId xmlns:p14="http://schemas.microsoft.com/office/powerpoint/2010/main" val="1440678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96395-51F9-4F3A-ABBA-F74C508BB297}"/>
              </a:ext>
            </a:extLst>
          </p:cNvPr>
          <p:cNvSpPr>
            <a:spLocks noGrp="1"/>
          </p:cNvSpPr>
          <p:nvPr>
            <p:ph type="title"/>
          </p:nvPr>
        </p:nvSpPr>
        <p:spPr>
          <a:xfrm>
            <a:off x="2527372" y="2478850"/>
            <a:ext cx="5924716" cy="1138017"/>
          </a:xfrm>
        </p:spPr>
        <p:txBody>
          <a:bodyPr/>
          <a:lstStyle/>
          <a:p>
            <a:r>
              <a:rPr lang="en-US" dirty="0"/>
              <a:t>Selected Projects</a:t>
            </a:r>
            <a:br>
              <a:rPr lang="en-US" dirty="0"/>
            </a:br>
            <a:endParaRPr lang="en-US" dirty="0"/>
          </a:p>
        </p:txBody>
      </p:sp>
      <p:sp>
        <p:nvSpPr>
          <p:cNvPr id="14" name="TextBox 13">
            <a:extLst>
              <a:ext uri="{FF2B5EF4-FFF2-40B4-BE49-F238E27FC236}">
                <a16:creationId xmlns:a16="http://schemas.microsoft.com/office/drawing/2014/main" id="{65C809ED-42B6-4AEA-8DE3-A1669048ECBE}"/>
              </a:ext>
            </a:extLst>
          </p:cNvPr>
          <p:cNvSpPr txBox="1"/>
          <p:nvPr/>
        </p:nvSpPr>
        <p:spPr>
          <a:xfrm>
            <a:off x="1764557" y="2002467"/>
            <a:ext cx="1317812" cy="1338828"/>
          </a:xfrm>
          <a:prstGeom prst="rect">
            <a:avLst/>
          </a:prstGeom>
          <a:noFill/>
        </p:spPr>
        <p:txBody>
          <a:bodyPr wrap="square" rtlCol="0">
            <a:spAutoFit/>
          </a:bodyPr>
          <a:lstStyle/>
          <a:p>
            <a:r>
              <a:rPr lang="en-US" sz="8100" dirty="0">
                <a:solidFill>
                  <a:srgbClr val="2C8CDA"/>
                </a:solidFill>
                <a:latin typeface="+mj-lt"/>
              </a:rPr>
              <a:t>6</a:t>
            </a:r>
          </a:p>
        </p:txBody>
      </p:sp>
    </p:spTree>
    <p:extLst>
      <p:ext uri="{BB962C8B-B14F-4D97-AF65-F5344CB8AC3E}">
        <p14:creationId xmlns:p14="http://schemas.microsoft.com/office/powerpoint/2010/main" val="1267252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B0EC09-DAAC-4243-9775-929360B5663B}"/>
              </a:ext>
            </a:extLst>
          </p:cNvPr>
          <p:cNvSpPr>
            <a:spLocks noGrp="1"/>
          </p:cNvSpPr>
          <p:nvPr>
            <p:ph type="title"/>
          </p:nvPr>
        </p:nvSpPr>
        <p:spPr>
          <a:xfrm>
            <a:off x="3052104" y="163076"/>
            <a:ext cx="7353546" cy="945498"/>
          </a:xfrm>
        </p:spPr>
        <p:txBody>
          <a:bodyPr/>
          <a:lstStyle/>
          <a:p>
            <a:pPr defTabSz="685766" fontAlgn="auto">
              <a:spcAft>
                <a:spcPts val="0"/>
              </a:spcAft>
              <a:defRPr/>
            </a:pPr>
            <a:r>
              <a:rPr lang="en-US" dirty="0"/>
              <a:t>Selected Projects</a:t>
            </a:r>
            <a:br>
              <a:rPr lang="en-US" dirty="0"/>
            </a:br>
            <a:r>
              <a:rPr lang="en-US" dirty="0"/>
              <a:t>January – December </a:t>
            </a:r>
            <a:r>
              <a:rPr lang="en-US" sz="2800" dirty="0"/>
              <a:t>2025</a:t>
            </a:r>
            <a:endParaRPr lang="en-US" dirty="0"/>
          </a:p>
        </p:txBody>
      </p:sp>
      <p:sp>
        <p:nvSpPr>
          <p:cNvPr id="110595" name="Slide Number Placeholder 1"/>
          <p:cNvSpPr txBox="1">
            <a:spLocks/>
          </p:cNvSpPr>
          <p:nvPr/>
        </p:nvSpPr>
        <p:spPr bwMode="auto">
          <a:xfrm>
            <a:off x="9753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accent1"/>
                </a:solidFill>
                <a:latin typeface="Arial" panose="020B0604020202020204" pitchFamily="34" charset="0"/>
              </a:defRPr>
            </a:lvl1pPr>
            <a:lvl2pPr indent="-169863">
              <a:lnSpc>
                <a:spcPct val="90000"/>
              </a:lnSpc>
              <a:spcBef>
                <a:spcPts val="375"/>
              </a:spcBef>
              <a:buFont typeface="Arial" panose="020B0604020202020204" pitchFamily="34" charset="0"/>
              <a:buChar char="•"/>
              <a:defRPr>
                <a:solidFill>
                  <a:schemeClr val="accent1"/>
                </a:solidFill>
                <a:latin typeface="Arial" panose="020B0604020202020204" pitchFamily="34" charset="0"/>
              </a:defRPr>
            </a:lvl2pPr>
            <a:lvl3pPr indent="-169863">
              <a:lnSpc>
                <a:spcPct val="90000"/>
              </a:lnSpc>
              <a:spcBef>
                <a:spcPts val="375"/>
              </a:spcBef>
              <a:buFont typeface="Arial" panose="020B0604020202020204" pitchFamily="34" charset="0"/>
              <a:buChar char="•"/>
              <a:defRPr sz="1500">
                <a:solidFill>
                  <a:schemeClr val="accent1"/>
                </a:solidFill>
                <a:latin typeface="Arial" panose="020B0604020202020204" pitchFamily="34" charset="0"/>
              </a:defRPr>
            </a:lvl3pPr>
            <a:lvl4pPr indent="-169863">
              <a:lnSpc>
                <a:spcPct val="90000"/>
              </a:lnSpc>
              <a:spcBef>
                <a:spcPts val="375"/>
              </a:spcBef>
              <a:buFont typeface="Arial" panose="020B0604020202020204" pitchFamily="34" charset="0"/>
              <a:buChar char="•"/>
              <a:defRPr sz="1300">
                <a:solidFill>
                  <a:schemeClr val="accent1"/>
                </a:solidFill>
                <a:latin typeface="Arial" panose="020B0604020202020204" pitchFamily="34" charset="0"/>
              </a:defRPr>
            </a:lvl4pPr>
            <a:lvl5pPr indent="-169863">
              <a:lnSpc>
                <a:spcPct val="90000"/>
              </a:lnSpc>
              <a:spcBef>
                <a:spcPts val="375"/>
              </a:spcBef>
              <a:buFont typeface="Arial" panose="020B0604020202020204" pitchFamily="34" charset="0"/>
              <a:buChar char="•"/>
              <a:defRPr sz="1300">
                <a:solidFill>
                  <a:schemeClr val="accent1"/>
                </a:solidFill>
                <a:latin typeface="Arial" panose="020B0604020202020204" pitchFamily="34" charset="0"/>
              </a:defRPr>
            </a:lvl5pPr>
            <a:lvl6pPr indent="-169863" fontAlgn="base">
              <a:lnSpc>
                <a:spcPct val="90000"/>
              </a:lnSpc>
              <a:spcBef>
                <a:spcPts val="375"/>
              </a:spcBef>
              <a:spcAft>
                <a:spcPct val="0"/>
              </a:spcAft>
              <a:buFont typeface="Arial" panose="020B0604020202020204" pitchFamily="34" charset="0"/>
              <a:buChar char="•"/>
              <a:defRPr sz="1300">
                <a:solidFill>
                  <a:schemeClr val="accent1"/>
                </a:solidFill>
                <a:latin typeface="Arial" panose="020B0604020202020204" pitchFamily="34" charset="0"/>
              </a:defRPr>
            </a:lvl6pPr>
            <a:lvl7pPr indent="-169863" fontAlgn="base">
              <a:lnSpc>
                <a:spcPct val="90000"/>
              </a:lnSpc>
              <a:spcBef>
                <a:spcPts val="375"/>
              </a:spcBef>
              <a:spcAft>
                <a:spcPct val="0"/>
              </a:spcAft>
              <a:buFont typeface="Arial" panose="020B0604020202020204" pitchFamily="34" charset="0"/>
              <a:buChar char="•"/>
              <a:defRPr sz="1300">
                <a:solidFill>
                  <a:schemeClr val="accent1"/>
                </a:solidFill>
                <a:latin typeface="Arial" panose="020B0604020202020204" pitchFamily="34" charset="0"/>
              </a:defRPr>
            </a:lvl7pPr>
            <a:lvl8pPr indent="-169863" fontAlgn="base">
              <a:lnSpc>
                <a:spcPct val="90000"/>
              </a:lnSpc>
              <a:spcBef>
                <a:spcPts val="375"/>
              </a:spcBef>
              <a:spcAft>
                <a:spcPct val="0"/>
              </a:spcAft>
              <a:buFont typeface="Arial" panose="020B0604020202020204" pitchFamily="34" charset="0"/>
              <a:buChar char="•"/>
              <a:defRPr sz="1300">
                <a:solidFill>
                  <a:schemeClr val="accent1"/>
                </a:solidFill>
                <a:latin typeface="Arial" panose="020B0604020202020204" pitchFamily="34" charset="0"/>
              </a:defRPr>
            </a:lvl8pPr>
            <a:lvl9pPr indent="-169863" fontAlgn="base">
              <a:lnSpc>
                <a:spcPct val="90000"/>
              </a:lnSpc>
              <a:spcBef>
                <a:spcPts val="375"/>
              </a:spcBef>
              <a:spcAft>
                <a:spcPct val="0"/>
              </a:spcAft>
              <a:buFont typeface="Arial" panose="020B0604020202020204" pitchFamily="34" charset="0"/>
              <a:buChar char="•"/>
              <a:defRPr sz="1300">
                <a:solidFill>
                  <a:schemeClr val="accent1"/>
                </a:solidFill>
                <a:latin typeface="Arial" panose="020B0604020202020204" pitchFamily="34" charset="0"/>
              </a:defRPr>
            </a:lvl9pPr>
          </a:lstStyle>
          <a:p>
            <a:pPr algn="r" eaLnBrk="1" hangingPunct="1">
              <a:lnSpc>
                <a:spcPct val="100000"/>
              </a:lnSpc>
              <a:spcBef>
                <a:spcPct val="0"/>
              </a:spcBef>
              <a:buFontTx/>
              <a:buNone/>
            </a:pPr>
            <a:fld id="{B673FC3E-8766-4156-96A3-A39584E7EF3D}" type="slidenum">
              <a:rPr lang="en-US" altLang="en-US" sz="1200">
                <a:solidFill>
                  <a:srgbClr val="898989"/>
                </a:solidFill>
                <a:latin typeface="Calibri" panose="020F0502020204030204" pitchFamily="34" charset="0"/>
              </a:rPr>
              <a:pPr algn="r" eaLnBrk="1" hangingPunct="1">
                <a:lnSpc>
                  <a:spcPct val="100000"/>
                </a:lnSpc>
                <a:spcBef>
                  <a:spcPct val="0"/>
                </a:spcBef>
                <a:buFontTx/>
                <a:buNone/>
              </a:pPr>
              <a:t>31</a:t>
            </a:fld>
            <a:endParaRPr lang="en-US" altLang="en-US" sz="1200">
              <a:solidFill>
                <a:srgbClr val="898989"/>
              </a:solidFill>
              <a:latin typeface="Calibri" panose="020F0502020204030204" pitchFamily="34" charset="0"/>
            </a:endParaRPr>
          </a:p>
        </p:txBody>
      </p:sp>
      <p:sp>
        <p:nvSpPr>
          <p:cNvPr id="110596" name="Slide Number Placeholder 3"/>
          <p:cNvSpPr txBox="1">
            <a:spLocks/>
          </p:cNvSpPr>
          <p:nvPr/>
        </p:nvSpPr>
        <p:spPr bwMode="auto">
          <a:xfrm>
            <a:off x="12234863" y="5816600"/>
            <a:ext cx="4460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accent1"/>
                </a:solidFill>
                <a:latin typeface="Arial" panose="020B0604020202020204" pitchFamily="34" charset="0"/>
              </a:defRPr>
            </a:lvl1pPr>
            <a:lvl2pPr indent="-169863">
              <a:lnSpc>
                <a:spcPct val="90000"/>
              </a:lnSpc>
              <a:spcBef>
                <a:spcPts val="375"/>
              </a:spcBef>
              <a:buFont typeface="Arial" panose="020B0604020202020204" pitchFamily="34" charset="0"/>
              <a:buChar char="•"/>
              <a:defRPr>
                <a:solidFill>
                  <a:schemeClr val="accent1"/>
                </a:solidFill>
                <a:latin typeface="Arial" panose="020B0604020202020204" pitchFamily="34" charset="0"/>
              </a:defRPr>
            </a:lvl2pPr>
            <a:lvl3pPr indent="-169863">
              <a:lnSpc>
                <a:spcPct val="90000"/>
              </a:lnSpc>
              <a:spcBef>
                <a:spcPts val="375"/>
              </a:spcBef>
              <a:buFont typeface="Arial" panose="020B0604020202020204" pitchFamily="34" charset="0"/>
              <a:buChar char="•"/>
              <a:defRPr sz="1500">
                <a:solidFill>
                  <a:schemeClr val="accent1"/>
                </a:solidFill>
                <a:latin typeface="Arial" panose="020B0604020202020204" pitchFamily="34" charset="0"/>
              </a:defRPr>
            </a:lvl3pPr>
            <a:lvl4pPr indent="-169863">
              <a:lnSpc>
                <a:spcPct val="90000"/>
              </a:lnSpc>
              <a:spcBef>
                <a:spcPts val="375"/>
              </a:spcBef>
              <a:buFont typeface="Arial" panose="020B0604020202020204" pitchFamily="34" charset="0"/>
              <a:buChar char="•"/>
              <a:defRPr sz="1300">
                <a:solidFill>
                  <a:schemeClr val="accent1"/>
                </a:solidFill>
                <a:latin typeface="Arial" panose="020B0604020202020204" pitchFamily="34" charset="0"/>
              </a:defRPr>
            </a:lvl4pPr>
            <a:lvl5pPr indent="-169863">
              <a:lnSpc>
                <a:spcPct val="90000"/>
              </a:lnSpc>
              <a:spcBef>
                <a:spcPts val="375"/>
              </a:spcBef>
              <a:buFont typeface="Arial" panose="020B0604020202020204" pitchFamily="34" charset="0"/>
              <a:buChar char="•"/>
              <a:defRPr sz="1300">
                <a:solidFill>
                  <a:schemeClr val="accent1"/>
                </a:solidFill>
                <a:latin typeface="Arial" panose="020B0604020202020204" pitchFamily="34" charset="0"/>
              </a:defRPr>
            </a:lvl5pPr>
            <a:lvl6pPr indent="-169863" fontAlgn="base">
              <a:lnSpc>
                <a:spcPct val="90000"/>
              </a:lnSpc>
              <a:spcBef>
                <a:spcPts val="375"/>
              </a:spcBef>
              <a:spcAft>
                <a:spcPct val="0"/>
              </a:spcAft>
              <a:buFont typeface="Arial" panose="020B0604020202020204" pitchFamily="34" charset="0"/>
              <a:buChar char="•"/>
              <a:defRPr sz="1300">
                <a:solidFill>
                  <a:schemeClr val="accent1"/>
                </a:solidFill>
                <a:latin typeface="Arial" panose="020B0604020202020204" pitchFamily="34" charset="0"/>
              </a:defRPr>
            </a:lvl6pPr>
            <a:lvl7pPr indent="-169863" fontAlgn="base">
              <a:lnSpc>
                <a:spcPct val="90000"/>
              </a:lnSpc>
              <a:spcBef>
                <a:spcPts val="375"/>
              </a:spcBef>
              <a:spcAft>
                <a:spcPct val="0"/>
              </a:spcAft>
              <a:buFont typeface="Arial" panose="020B0604020202020204" pitchFamily="34" charset="0"/>
              <a:buChar char="•"/>
              <a:defRPr sz="1300">
                <a:solidFill>
                  <a:schemeClr val="accent1"/>
                </a:solidFill>
                <a:latin typeface="Arial" panose="020B0604020202020204" pitchFamily="34" charset="0"/>
              </a:defRPr>
            </a:lvl7pPr>
            <a:lvl8pPr indent="-169863" fontAlgn="base">
              <a:lnSpc>
                <a:spcPct val="90000"/>
              </a:lnSpc>
              <a:spcBef>
                <a:spcPts val="375"/>
              </a:spcBef>
              <a:spcAft>
                <a:spcPct val="0"/>
              </a:spcAft>
              <a:buFont typeface="Arial" panose="020B0604020202020204" pitchFamily="34" charset="0"/>
              <a:buChar char="•"/>
              <a:defRPr sz="1300">
                <a:solidFill>
                  <a:schemeClr val="accent1"/>
                </a:solidFill>
                <a:latin typeface="Arial" panose="020B0604020202020204" pitchFamily="34" charset="0"/>
              </a:defRPr>
            </a:lvl8pPr>
            <a:lvl9pPr indent="-169863" fontAlgn="base">
              <a:lnSpc>
                <a:spcPct val="90000"/>
              </a:lnSpc>
              <a:spcBef>
                <a:spcPts val="375"/>
              </a:spcBef>
              <a:spcAft>
                <a:spcPct val="0"/>
              </a:spcAft>
              <a:buFont typeface="Arial" panose="020B0604020202020204" pitchFamily="34" charset="0"/>
              <a:buChar char="•"/>
              <a:defRPr sz="1300">
                <a:solidFill>
                  <a:schemeClr val="accent1"/>
                </a:solidFill>
                <a:latin typeface="Arial" panose="020B0604020202020204" pitchFamily="34" charset="0"/>
              </a:defRPr>
            </a:lvl9pPr>
          </a:lstStyle>
          <a:p>
            <a:pPr algn="ctr" eaLnBrk="1" hangingPunct="1">
              <a:lnSpc>
                <a:spcPct val="100000"/>
              </a:lnSpc>
              <a:spcBef>
                <a:spcPct val="0"/>
              </a:spcBef>
              <a:buFontTx/>
              <a:buNone/>
            </a:pPr>
            <a:fld id="{93093243-B47B-493C-8BAD-3DB9ED2474BE}" type="slidenum">
              <a:rPr lang="en-US" altLang="en-US" sz="1400" b="1">
                <a:solidFill>
                  <a:srgbClr val="FFFFFF"/>
                </a:solidFill>
                <a:latin typeface="Calibri" panose="020F0502020204030204" pitchFamily="34" charset="0"/>
              </a:rPr>
              <a:pPr algn="ctr" eaLnBrk="1" hangingPunct="1">
                <a:lnSpc>
                  <a:spcPct val="100000"/>
                </a:lnSpc>
                <a:spcBef>
                  <a:spcPct val="0"/>
                </a:spcBef>
                <a:buFontTx/>
                <a:buNone/>
              </a:pPr>
              <a:t>31</a:t>
            </a:fld>
            <a:endParaRPr lang="en-US" altLang="en-US" sz="1400" b="1">
              <a:solidFill>
                <a:srgbClr val="FFFFFF"/>
              </a:solidFill>
              <a:latin typeface="Calibri" panose="020F0502020204030204" pitchFamily="34" charset="0"/>
            </a:endParaRPr>
          </a:p>
        </p:txBody>
      </p:sp>
      <p:sp>
        <p:nvSpPr>
          <p:cNvPr id="16" name="TextBox 15">
            <a:extLst>
              <a:ext uri="{FF2B5EF4-FFF2-40B4-BE49-F238E27FC236}">
                <a16:creationId xmlns:a16="http://schemas.microsoft.com/office/drawing/2014/main" id="{59C97AD0-6A4F-4BF7-A304-3F8A3D9EDF95}"/>
              </a:ext>
            </a:extLst>
          </p:cNvPr>
          <p:cNvSpPr txBox="1"/>
          <p:nvPr/>
        </p:nvSpPr>
        <p:spPr>
          <a:xfrm>
            <a:off x="1065213" y="1195388"/>
            <a:ext cx="3687762" cy="6470650"/>
          </a:xfrm>
          <a:prstGeom prst="rect">
            <a:avLst/>
          </a:prstGeom>
          <a:noFill/>
        </p:spPr>
        <p:txBody>
          <a:bodyPr>
            <a:spAutoFit/>
          </a:bodyPr>
          <a:lstStyle/>
          <a:p>
            <a:pPr eaLnBrk="1" fontAlgn="auto" hangingPunct="1">
              <a:spcBef>
                <a:spcPts val="0"/>
              </a:spcBef>
              <a:spcAft>
                <a:spcPts val="0"/>
              </a:spcAft>
              <a:defRPr/>
            </a:pPr>
            <a:r>
              <a:rPr lang="en-US" sz="1400" b="1" dirty="0" err="1">
                <a:solidFill>
                  <a:srgbClr val="068EDC"/>
                </a:solidFill>
                <a:latin typeface="+mn-lt"/>
              </a:rPr>
              <a:t>Logistik</a:t>
            </a:r>
            <a:endParaRPr lang="en-US" sz="1400" b="1" dirty="0">
              <a:solidFill>
                <a:srgbClr val="068EDC"/>
              </a:solidFill>
              <a:latin typeface="+mn-lt"/>
            </a:endParaRP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rPr>
              <a:t>Proyek</a:t>
            </a:r>
            <a:r>
              <a:rPr lang="en-US" sz="1200" dirty="0">
                <a:latin typeface="+mn-lt"/>
              </a:rPr>
              <a:t> Pembangunan </a:t>
            </a:r>
            <a:r>
              <a:rPr lang="en-US" sz="1200" dirty="0" err="1">
                <a:latin typeface="+mn-lt"/>
              </a:rPr>
              <a:t>Dermaga</a:t>
            </a:r>
            <a:r>
              <a:rPr lang="en-US" sz="1200" dirty="0">
                <a:latin typeface="+mn-lt"/>
              </a:rPr>
              <a:t> A </a:t>
            </a:r>
            <a:r>
              <a:rPr lang="en-US" sz="1200" dirty="0" err="1">
                <a:latin typeface="+mn-lt"/>
              </a:rPr>
              <a:t>Petrokimia</a:t>
            </a:r>
            <a:r>
              <a:rPr lang="en-US" sz="1200" dirty="0">
                <a:latin typeface="+mn-lt"/>
              </a:rPr>
              <a:t> Gresik</a:t>
            </a: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rPr>
              <a:t>Proyek</a:t>
            </a:r>
            <a:r>
              <a:rPr lang="en-US" sz="1200" dirty="0">
                <a:latin typeface="+mn-lt"/>
              </a:rPr>
              <a:t> </a:t>
            </a:r>
            <a:r>
              <a:rPr lang="en-US" sz="1200" dirty="0" err="1">
                <a:latin typeface="+mn-lt"/>
              </a:rPr>
              <a:t>Pekerjaan</a:t>
            </a:r>
            <a:r>
              <a:rPr lang="en-US" sz="1200" dirty="0">
                <a:latin typeface="+mn-lt"/>
              </a:rPr>
              <a:t> Bracing Jetty </a:t>
            </a:r>
            <a:r>
              <a:rPr lang="en-US" sz="1200" dirty="0" err="1">
                <a:latin typeface="+mn-lt"/>
              </a:rPr>
              <a:t>Wanam</a:t>
            </a:r>
            <a:r>
              <a:rPr lang="en-US" sz="1200" dirty="0">
                <a:latin typeface="+mn-lt"/>
              </a:rPr>
              <a:t> Merauke</a:t>
            </a:r>
            <a:endParaRPr lang="en-US" sz="1200" dirty="0">
              <a:latin typeface="+mn-lt"/>
              <a:ea typeface="Calibri" panose="020F050202020403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rPr>
              <a:t>Proyek</a:t>
            </a:r>
            <a:r>
              <a:rPr lang="en-US" sz="1200" dirty="0">
                <a:latin typeface="+mn-lt"/>
              </a:rPr>
              <a:t> Upgrading Jetty 1 di IT Pontianak</a:t>
            </a: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rPr>
              <a:t>Proyek</a:t>
            </a:r>
            <a:r>
              <a:rPr lang="en-US" sz="1200" dirty="0">
                <a:latin typeface="+mn-lt"/>
              </a:rPr>
              <a:t> </a:t>
            </a:r>
            <a:r>
              <a:rPr lang="en-US" sz="1200" dirty="0" err="1">
                <a:latin typeface="+mn-lt"/>
              </a:rPr>
              <a:t>Dermaga</a:t>
            </a:r>
            <a:r>
              <a:rPr lang="en-US" sz="1200" dirty="0">
                <a:latin typeface="+mn-lt"/>
              </a:rPr>
              <a:t> </a:t>
            </a:r>
            <a:r>
              <a:rPr lang="en-US" sz="1200" dirty="0" err="1">
                <a:latin typeface="+mn-lt"/>
              </a:rPr>
              <a:t>Lapuko</a:t>
            </a:r>
            <a:r>
              <a:rPr lang="en-US" sz="1200" dirty="0">
                <a:latin typeface="+mn-lt"/>
              </a:rPr>
              <a:t> 2025</a:t>
            </a: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rPr>
              <a:t>Proyek</a:t>
            </a:r>
            <a:r>
              <a:rPr lang="en-US" sz="1200" dirty="0">
                <a:latin typeface="+mn-lt"/>
              </a:rPr>
              <a:t> </a:t>
            </a:r>
            <a:r>
              <a:rPr lang="en-US" sz="1200" dirty="0" err="1">
                <a:latin typeface="+mn-lt"/>
              </a:rPr>
              <a:t>Revitalisasi</a:t>
            </a:r>
            <a:r>
              <a:rPr lang="en-US" sz="1200" dirty="0">
                <a:latin typeface="+mn-lt"/>
              </a:rPr>
              <a:t> Breasting Dolphin </a:t>
            </a:r>
            <a:r>
              <a:rPr lang="en-US" sz="1200" dirty="0" err="1">
                <a:latin typeface="+mn-lt"/>
              </a:rPr>
              <a:t>Kanan</a:t>
            </a:r>
            <a:r>
              <a:rPr lang="en-US" sz="1200" dirty="0">
                <a:latin typeface="+mn-lt"/>
              </a:rPr>
              <a:t> Jetty 2 IT Manggis</a:t>
            </a:r>
            <a:endParaRPr lang="en-US" sz="1200" dirty="0">
              <a:latin typeface="+mn-lt"/>
              <a:ea typeface="Calibri" panose="020F050202020403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rPr>
              <a:t>Proyek</a:t>
            </a:r>
            <a:r>
              <a:rPr lang="en-US" sz="1200" dirty="0">
                <a:latin typeface="+mn-lt"/>
              </a:rPr>
              <a:t> Pembangunan </a:t>
            </a:r>
            <a:r>
              <a:rPr lang="en-US" sz="1200" dirty="0" err="1">
                <a:latin typeface="+mn-lt"/>
              </a:rPr>
              <a:t>Dermaga</a:t>
            </a:r>
            <a:r>
              <a:rPr lang="en-US" sz="1200" dirty="0">
                <a:latin typeface="+mn-lt"/>
              </a:rPr>
              <a:t> </a:t>
            </a:r>
            <a:r>
              <a:rPr lang="en-US" sz="1200" dirty="0" err="1">
                <a:latin typeface="+mn-lt"/>
              </a:rPr>
              <a:t>Pulau</a:t>
            </a:r>
            <a:r>
              <a:rPr lang="en-US" sz="1200" dirty="0">
                <a:latin typeface="+mn-lt"/>
              </a:rPr>
              <a:t> </a:t>
            </a:r>
            <a:r>
              <a:rPr lang="en-US" sz="1200" dirty="0" err="1">
                <a:latin typeface="+mn-lt"/>
              </a:rPr>
              <a:t>Balang</a:t>
            </a:r>
            <a:r>
              <a:rPr lang="en-US" sz="1200" dirty="0">
                <a:latin typeface="+mn-lt"/>
              </a:rPr>
              <a:t> </a:t>
            </a:r>
            <a:r>
              <a:rPr lang="en-US" sz="1200" dirty="0" err="1">
                <a:latin typeface="+mn-lt"/>
              </a:rPr>
              <a:t>Bentang</a:t>
            </a:r>
            <a:r>
              <a:rPr lang="en-US" sz="1200" dirty="0">
                <a:latin typeface="+mn-lt"/>
              </a:rPr>
              <a:t> </a:t>
            </a:r>
            <a:r>
              <a:rPr lang="en-US" sz="1200" dirty="0" err="1">
                <a:latin typeface="+mn-lt"/>
              </a:rPr>
              <a:t>Pendek</a:t>
            </a:r>
            <a:r>
              <a:rPr lang="en-US" sz="1200" dirty="0">
                <a:latin typeface="+mn-lt"/>
              </a:rPr>
              <a:t> II – IKN</a:t>
            </a: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rPr>
              <a:t>Peningkatan</a:t>
            </a:r>
            <a:r>
              <a:rPr lang="en-US" sz="1200" dirty="0">
                <a:latin typeface="+mn-lt"/>
              </a:rPr>
              <a:t> </a:t>
            </a:r>
            <a:r>
              <a:rPr lang="en-US" sz="1200" dirty="0" err="1">
                <a:latin typeface="+mn-lt"/>
              </a:rPr>
              <a:t>Fasilitas</a:t>
            </a:r>
            <a:r>
              <a:rPr lang="en-US" sz="1200" dirty="0">
                <a:latin typeface="+mn-lt"/>
              </a:rPr>
              <a:t> Pelabuhan </a:t>
            </a:r>
            <a:r>
              <a:rPr lang="en-US" sz="1200" dirty="0" err="1">
                <a:latin typeface="+mn-lt"/>
              </a:rPr>
              <a:t>Lampia</a:t>
            </a:r>
            <a:endParaRPr lang="en-US" sz="1200" dirty="0">
              <a:latin typeface="+mn-lt"/>
              <a:ea typeface="Calibri" panose="020F050202020403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rPr>
              <a:t>Proyek</a:t>
            </a:r>
            <a:r>
              <a:rPr lang="en-US" sz="1200" dirty="0">
                <a:latin typeface="+mn-lt"/>
              </a:rPr>
              <a:t> Pelabuhan  MIDAI 2025</a:t>
            </a: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ea typeface="Calibri" panose="020F0502020204030204" pitchFamily="34" charset="0"/>
              </a:rPr>
              <a:t>Proyek</a:t>
            </a:r>
            <a:r>
              <a:rPr lang="en-US" sz="1200" dirty="0">
                <a:latin typeface="+mn-lt"/>
                <a:ea typeface="Calibri" panose="020F0502020204030204" pitchFamily="34" charset="0"/>
              </a:rPr>
              <a:t> Pembangunan </a:t>
            </a:r>
            <a:r>
              <a:rPr lang="en-US" sz="1200" dirty="0" err="1">
                <a:latin typeface="+mn-lt"/>
                <a:ea typeface="Calibri" panose="020F0502020204030204" pitchFamily="34" charset="0"/>
              </a:rPr>
              <a:t>Dermaga</a:t>
            </a:r>
            <a:r>
              <a:rPr lang="en-US" sz="1200" dirty="0">
                <a:latin typeface="+mn-lt"/>
                <a:ea typeface="Calibri" panose="020F0502020204030204" pitchFamily="34" charset="0"/>
              </a:rPr>
              <a:t> </a:t>
            </a:r>
            <a:r>
              <a:rPr lang="en-US" sz="1200" dirty="0" err="1">
                <a:latin typeface="+mn-lt"/>
                <a:ea typeface="Calibri" panose="020F0502020204030204" pitchFamily="34" charset="0"/>
              </a:rPr>
              <a:t>Kap</a:t>
            </a:r>
            <a:r>
              <a:rPr lang="en-US" sz="1200" dirty="0">
                <a:latin typeface="+mn-lt"/>
                <a:ea typeface="Calibri" panose="020F0502020204030204" pitchFamily="34" charset="0"/>
              </a:rPr>
              <a:t>. 50.000 di FT Biak</a:t>
            </a: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ea typeface="Calibri" panose="020F0502020204030204" pitchFamily="34" charset="0"/>
              </a:rPr>
              <a:t>Proyek</a:t>
            </a:r>
            <a:r>
              <a:rPr lang="en-US" sz="1200" dirty="0">
                <a:latin typeface="+mn-lt"/>
                <a:ea typeface="Calibri" panose="020F0502020204030204" pitchFamily="34" charset="0"/>
              </a:rPr>
              <a:t> Jetty PT Ganda Alam Makmur</a:t>
            </a:r>
          </a:p>
          <a:p>
            <a:pPr marL="171450" indent="-171450" eaLnBrk="1" fontAlgn="auto" hangingPunct="1">
              <a:spcBef>
                <a:spcPts val="0"/>
              </a:spcBef>
              <a:spcAft>
                <a:spcPts val="0"/>
              </a:spcAft>
              <a:buFont typeface="Arial" panose="020B0604020202020204" pitchFamily="34" charset="0"/>
              <a:buChar char="•"/>
              <a:defRPr/>
            </a:pPr>
            <a:r>
              <a:rPr lang="nn-NO" sz="1200" dirty="0">
                <a:latin typeface="+mn-lt"/>
                <a:ea typeface="Calibri" panose="020F0502020204030204" pitchFamily="34" charset="0"/>
              </a:rPr>
              <a:t>Proyek Peningkatan Faspel Laut Bungin</a:t>
            </a:r>
          </a:p>
          <a:p>
            <a:pPr marL="171450" indent="-171450" eaLnBrk="1" fontAlgn="auto" hangingPunct="1">
              <a:spcBef>
                <a:spcPts val="0"/>
              </a:spcBef>
              <a:spcAft>
                <a:spcPts val="0"/>
              </a:spcAft>
              <a:buFont typeface="Arial" panose="020B0604020202020204" pitchFamily="34" charset="0"/>
              <a:buChar char="•"/>
              <a:defRPr/>
            </a:pPr>
            <a:r>
              <a:rPr lang="nn-NO" sz="1200" dirty="0">
                <a:latin typeface="+mn-lt"/>
                <a:ea typeface="Calibri" panose="020F0502020204030204" pitchFamily="34" charset="0"/>
              </a:rPr>
              <a:t>Proyek Sungai Musi Banyuasin Sumatera Selatan</a:t>
            </a:r>
          </a:p>
          <a:p>
            <a:pPr marL="171450" indent="-171450" eaLnBrk="1" fontAlgn="auto" hangingPunct="1">
              <a:spcBef>
                <a:spcPts val="0"/>
              </a:spcBef>
              <a:spcAft>
                <a:spcPts val="0"/>
              </a:spcAft>
              <a:buFont typeface="Arial" panose="020B0604020202020204" pitchFamily="34" charset="0"/>
              <a:buChar char="•"/>
              <a:defRPr/>
            </a:pPr>
            <a:r>
              <a:rPr lang="nn-NO" sz="1200" dirty="0">
                <a:latin typeface="+mn-lt"/>
                <a:ea typeface="Calibri" panose="020F0502020204030204" pitchFamily="34" charset="0"/>
              </a:rPr>
              <a:t>Proyek Kalianget 2025</a:t>
            </a:r>
          </a:p>
          <a:p>
            <a:pPr marL="171450" indent="-171450" eaLnBrk="1" fontAlgn="auto" hangingPunct="1">
              <a:spcBef>
                <a:spcPts val="0"/>
              </a:spcBef>
              <a:spcAft>
                <a:spcPts val="0"/>
              </a:spcAft>
              <a:buFont typeface="Arial" panose="020B0604020202020204" pitchFamily="34" charset="0"/>
              <a:buChar char="•"/>
              <a:defRPr/>
            </a:pPr>
            <a:r>
              <a:rPr lang="nn-NO" sz="1200" dirty="0">
                <a:latin typeface="+mn-lt"/>
                <a:ea typeface="Calibri" panose="020F0502020204030204" pitchFamily="34" charset="0"/>
              </a:rPr>
              <a:t>Pengadaan Tiang Pancang untuk Breakwater di Kolam Area Pengembangan 1 Pelabuhan Benoa</a:t>
            </a:r>
          </a:p>
          <a:p>
            <a:pPr marL="171450" indent="-171450" eaLnBrk="1" fontAlgn="auto" hangingPunct="1">
              <a:spcBef>
                <a:spcPts val="0"/>
              </a:spcBef>
              <a:spcAft>
                <a:spcPts val="0"/>
              </a:spcAft>
              <a:buFont typeface="Arial" panose="020B0604020202020204" pitchFamily="34" charset="0"/>
              <a:buChar char="•"/>
              <a:defRPr/>
            </a:pPr>
            <a:r>
              <a:rPr lang="nn-NO" sz="1200" dirty="0">
                <a:latin typeface="+mn-lt"/>
                <a:ea typeface="Calibri" panose="020F0502020204030204" pitchFamily="34" charset="0"/>
              </a:rPr>
              <a:t>Proyek Marapokot 2025-2026</a:t>
            </a:r>
          </a:p>
          <a:p>
            <a:pPr marL="171450" indent="-171450" eaLnBrk="1" fontAlgn="auto" hangingPunct="1">
              <a:spcBef>
                <a:spcPts val="0"/>
              </a:spcBef>
              <a:spcAft>
                <a:spcPts val="0"/>
              </a:spcAft>
              <a:buFont typeface="Arial" panose="020B0604020202020204" pitchFamily="34" charset="0"/>
              <a:buChar char="•"/>
              <a:defRPr/>
            </a:pPr>
            <a:r>
              <a:rPr lang="nn-NO" sz="1200" dirty="0">
                <a:latin typeface="+mn-lt"/>
                <a:ea typeface="Calibri" panose="020F0502020204030204" pitchFamily="34" charset="0"/>
              </a:rPr>
              <a:t>Proyek PT AKR Corporindo</a:t>
            </a:r>
          </a:p>
          <a:p>
            <a:pPr marL="171450" indent="-171450" eaLnBrk="1" fontAlgn="auto" hangingPunct="1">
              <a:spcBef>
                <a:spcPts val="0"/>
              </a:spcBef>
              <a:spcAft>
                <a:spcPts val="0"/>
              </a:spcAft>
              <a:buFont typeface="Arial" panose="020B0604020202020204" pitchFamily="34" charset="0"/>
              <a:buChar char="•"/>
              <a:defRPr/>
            </a:pPr>
            <a:r>
              <a:rPr lang="nn-NO" sz="1200" dirty="0">
                <a:latin typeface="+mn-lt"/>
                <a:ea typeface="Calibri" panose="020F0502020204030204" pitchFamily="34" charset="0"/>
              </a:rPr>
              <a:t>Proyek Sapudi 2025</a:t>
            </a:r>
          </a:p>
          <a:p>
            <a:pPr marL="171450" indent="-171450" eaLnBrk="1" fontAlgn="auto" hangingPunct="1">
              <a:spcBef>
                <a:spcPts val="0"/>
              </a:spcBef>
              <a:spcAft>
                <a:spcPts val="0"/>
              </a:spcAft>
              <a:buFont typeface="Arial" panose="020B0604020202020204" pitchFamily="34" charset="0"/>
              <a:buChar char="•"/>
              <a:defRPr/>
            </a:pPr>
            <a:r>
              <a:rPr lang="nn-NO" sz="1200" dirty="0">
                <a:latin typeface="+mn-lt"/>
                <a:ea typeface="Calibri" panose="020F0502020204030204" pitchFamily="34" charset="0"/>
              </a:rPr>
              <a:t>Proyek Marapokot 2025-2026</a:t>
            </a:r>
          </a:p>
          <a:p>
            <a:pPr marL="171450" indent="-171450" eaLnBrk="1" fontAlgn="auto" hangingPunct="1">
              <a:spcBef>
                <a:spcPts val="0"/>
              </a:spcBef>
              <a:spcAft>
                <a:spcPts val="0"/>
              </a:spcAft>
              <a:buFont typeface="Arial" panose="020B0604020202020204" pitchFamily="34" charset="0"/>
              <a:buChar char="•"/>
              <a:defRPr/>
            </a:pPr>
            <a:r>
              <a:rPr lang="nn-NO" sz="1200" dirty="0">
                <a:latin typeface="+mn-lt"/>
                <a:ea typeface="Calibri" panose="020F0502020204030204" pitchFamily="34" charset="0"/>
              </a:rPr>
              <a:t>Proyek Kalianget 2025</a:t>
            </a:r>
          </a:p>
          <a:p>
            <a:pPr marL="171450" indent="-171450" eaLnBrk="1" fontAlgn="auto" hangingPunct="1">
              <a:spcBef>
                <a:spcPts val="0"/>
              </a:spcBef>
              <a:spcAft>
                <a:spcPts val="0"/>
              </a:spcAft>
              <a:buFont typeface="Arial" panose="020B0604020202020204" pitchFamily="34" charset="0"/>
              <a:buChar char="•"/>
              <a:defRPr/>
            </a:pPr>
            <a:endParaRPr lang="nn-NO" sz="1200" dirty="0">
              <a:latin typeface="+mn-lt"/>
              <a:ea typeface="Calibri" panose="020F0502020204030204" pitchFamily="34" charset="0"/>
            </a:endParaRPr>
          </a:p>
          <a:p>
            <a:pPr marL="171450" indent="-171450" eaLnBrk="1" fontAlgn="auto" hangingPunct="1">
              <a:spcBef>
                <a:spcPts val="0"/>
              </a:spcBef>
              <a:spcAft>
                <a:spcPts val="0"/>
              </a:spcAft>
              <a:buFont typeface="Arial" panose="020B0604020202020204" pitchFamily="34" charset="0"/>
              <a:buChar char="•"/>
              <a:defRPr/>
            </a:pPr>
            <a:endParaRPr lang="nn-NO" sz="1200" dirty="0">
              <a:latin typeface="+mn-lt"/>
              <a:ea typeface="Calibri" panose="020F0502020204030204" pitchFamily="34" charset="0"/>
            </a:endParaRPr>
          </a:p>
          <a:p>
            <a:pPr marL="171450" indent="-171450" eaLnBrk="1" fontAlgn="auto" hangingPunct="1">
              <a:spcBef>
                <a:spcPts val="0"/>
              </a:spcBef>
              <a:spcAft>
                <a:spcPts val="0"/>
              </a:spcAft>
              <a:buFont typeface="Arial" panose="020B0604020202020204" pitchFamily="34" charset="0"/>
              <a:buChar char="•"/>
              <a:defRPr/>
            </a:pPr>
            <a:endParaRPr lang="en-US" sz="1200" dirty="0">
              <a:latin typeface="+mn-lt"/>
              <a:ea typeface="Calibri" panose="020F0502020204030204" pitchFamily="34" charset="0"/>
            </a:endParaRPr>
          </a:p>
          <a:p>
            <a:pPr marL="171450" indent="-171450" eaLnBrk="1" fontAlgn="auto" hangingPunct="1">
              <a:spcBef>
                <a:spcPts val="0"/>
              </a:spcBef>
              <a:spcAft>
                <a:spcPts val="0"/>
              </a:spcAft>
              <a:buFont typeface="Arial" panose="020B0604020202020204" pitchFamily="34" charset="0"/>
              <a:buChar char="•"/>
              <a:defRPr/>
            </a:pPr>
            <a:endParaRPr lang="en-US" sz="1200" dirty="0">
              <a:latin typeface="+mn-lt"/>
              <a:ea typeface="Calibri" panose="020F0502020204030204" pitchFamily="34" charset="0"/>
            </a:endParaRPr>
          </a:p>
          <a:p>
            <a:pPr eaLnBrk="1" fontAlgn="auto" hangingPunct="1">
              <a:spcBef>
                <a:spcPts val="0"/>
              </a:spcBef>
              <a:spcAft>
                <a:spcPts val="0"/>
              </a:spcAft>
              <a:defRPr/>
            </a:pPr>
            <a:endParaRPr lang="en-US" sz="900" dirty="0">
              <a:latin typeface="Calibri" panose="020F0502020204030204" pitchFamily="34" charset="0"/>
              <a:ea typeface="Calibri" panose="020F0502020204030204" pitchFamily="34" charset="0"/>
            </a:endParaRPr>
          </a:p>
          <a:p>
            <a:pPr eaLnBrk="1" fontAlgn="auto" hangingPunct="1">
              <a:spcBef>
                <a:spcPts val="0"/>
              </a:spcBef>
              <a:spcAft>
                <a:spcPts val="0"/>
              </a:spcAft>
              <a:defRPr/>
            </a:pPr>
            <a:endParaRPr lang="en-US" sz="1000" dirty="0">
              <a:latin typeface="Calibri" panose="020F0502020204030204" pitchFamily="34" charset="0"/>
              <a:ea typeface="Calibri" panose="020F0502020204030204" pitchFamily="34" charset="0"/>
            </a:endParaRPr>
          </a:p>
          <a:p>
            <a:pPr eaLnBrk="1" fontAlgn="auto" hangingPunct="1">
              <a:spcBef>
                <a:spcPts val="0"/>
              </a:spcBef>
              <a:spcAft>
                <a:spcPts val="0"/>
              </a:spcAft>
              <a:defRPr/>
            </a:pPr>
            <a:endParaRPr lang="en-US" sz="1050" dirty="0">
              <a:latin typeface="Calibri" panose="020F0502020204030204" pitchFamily="34" charset="0"/>
              <a:ea typeface="Calibri" panose="020F0502020204030204" pitchFamily="34" charset="0"/>
            </a:endParaRPr>
          </a:p>
          <a:p>
            <a:pPr eaLnBrk="1" fontAlgn="auto" hangingPunct="1">
              <a:spcBef>
                <a:spcPts val="0"/>
              </a:spcBef>
              <a:spcAft>
                <a:spcPts val="0"/>
              </a:spcAft>
              <a:defRPr/>
            </a:pPr>
            <a:endParaRPr lang="en-US" sz="1100" dirty="0">
              <a:latin typeface="Calibri" panose="020F0502020204030204" pitchFamily="34" charset="0"/>
              <a:ea typeface="Calibri" panose="020F0502020204030204" pitchFamily="34" charset="0"/>
            </a:endParaRPr>
          </a:p>
          <a:p>
            <a:pPr eaLnBrk="1" fontAlgn="auto" hangingPunct="1">
              <a:spcBef>
                <a:spcPts val="0"/>
              </a:spcBef>
              <a:spcAft>
                <a:spcPts val="0"/>
              </a:spcAft>
              <a:defRPr/>
            </a:pPr>
            <a:endParaRPr lang="en-US" sz="1200" dirty="0">
              <a:latin typeface="+mn-lt"/>
            </a:endParaRPr>
          </a:p>
        </p:txBody>
      </p:sp>
      <p:sp>
        <p:nvSpPr>
          <p:cNvPr id="24" name="TextBox 23">
            <a:extLst>
              <a:ext uri="{FF2B5EF4-FFF2-40B4-BE49-F238E27FC236}">
                <a16:creationId xmlns:a16="http://schemas.microsoft.com/office/drawing/2014/main" id="{84C35FFA-2392-44D7-BD83-D019390AC0C5}"/>
              </a:ext>
            </a:extLst>
          </p:cNvPr>
          <p:cNvSpPr txBox="1"/>
          <p:nvPr/>
        </p:nvSpPr>
        <p:spPr>
          <a:xfrm>
            <a:off x="4752975" y="1195388"/>
            <a:ext cx="3213100" cy="4300537"/>
          </a:xfrm>
          <a:prstGeom prst="rect">
            <a:avLst/>
          </a:prstGeom>
          <a:noFill/>
        </p:spPr>
        <p:txBody>
          <a:bodyPr>
            <a:spAutoFit/>
          </a:bodyPr>
          <a:lstStyle/>
          <a:p>
            <a:pPr eaLnBrk="1" fontAlgn="auto" hangingPunct="1">
              <a:spcBef>
                <a:spcPts val="0"/>
              </a:spcBef>
              <a:spcAft>
                <a:spcPts val="0"/>
              </a:spcAft>
              <a:defRPr/>
            </a:pPr>
            <a:r>
              <a:rPr lang="en-US" sz="1400" b="1" dirty="0">
                <a:solidFill>
                  <a:srgbClr val="068EDC"/>
                </a:solidFill>
                <a:latin typeface="+mn-lt"/>
              </a:rPr>
              <a:t>Infrastructure</a:t>
            </a: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rPr>
              <a:t>Proyek</a:t>
            </a:r>
            <a:r>
              <a:rPr lang="en-US" sz="1200" dirty="0">
                <a:latin typeface="+mn-lt"/>
              </a:rPr>
              <a:t> Pembangunan </a:t>
            </a:r>
            <a:r>
              <a:rPr lang="en-US" sz="1200" dirty="0" err="1">
                <a:latin typeface="+mn-lt"/>
              </a:rPr>
              <a:t>Palaran</a:t>
            </a:r>
            <a:r>
              <a:rPr lang="en-US" sz="1200" dirty="0">
                <a:latin typeface="+mn-lt"/>
              </a:rPr>
              <a:t> </a:t>
            </a:r>
            <a:r>
              <a:rPr lang="en-US" sz="1200" dirty="0" err="1">
                <a:latin typeface="+mn-lt"/>
              </a:rPr>
              <a:t>Samarinda</a:t>
            </a:r>
            <a:r>
              <a:rPr lang="en-US" sz="1200" dirty="0">
                <a:latin typeface="+mn-lt"/>
              </a:rPr>
              <a:t>, </a:t>
            </a:r>
            <a:r>
              <a:rPr lang="en-US" sz="1200" dirty="0" err="1">
                <a:latin typeface="+mn-lt"/>
              </a:rPr>
              <a:t>Kaltim</a:t>
            </a:r>
            <a:endParaRPr lang="en-US" sz="1200" dirty="0">
              <a:latin typeface="+mn-lt"/>
            </a:endParaRP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rPr>
              <a:t>Proyek</a:t>
            </a:r>
            <a:r>
              <a:rPr lang="en-US" sz="1200" dirty="0">
                <a:latin typeface="+mn-lt"/>
              </a:rPr>
              <a:t> </a:t>
            </a:r>
            <a:r>
              <a:rPr lang="en-US" sz="1200" dirty="0" err="1">
                <a:latin typeface="+mn-lt"/>
              </a:rPr>
              <a:t>Rekonstruksi</a:t>
            </a:r>
            <a:r>
              <a:rPr lang="en-US" sz="1200" dirty="0">
                <a:latin typeface="+mn-lt"/>
              </a:rPr>
              <a:t> </a:t>
            </a:r>
            <a:r>
              <a:rPr lang="en-US" sz="1200" dirty="0" err="1">
                <a:latin typeface="+mn-lt"/>
              </a:rPr>
              <a:t>Jembatan</a:t>
            </a:r>
            <a:r>
              <a:rPr lang="en-US" sz="1200" dirty="0">
                <a:latin typeface="+mn-lt"/>
              </a:rPr>
              <a:t>  </a:t>
            </a:r>
            <a:r>
              <a:rPr lang="en-US" sz="1200" dirty="0" err="1">
                <a:latin typeface="+mn-lt"/>
              </a:rPr>
              <a:t>Palu</a:t>
            </a:r>
            <a:r>
              <a:rPr lang="en-US" sz="1200" dirty="0">
                <a:latin typeface="+mn-lt"/>
              </a:rPr>
              <a:t> 4 </a:t>
            </a: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rPr>
              <a:t>Proyek</a:t>
            </a:r>
            <a:r>
              <a:rPr lang="en-US" sz="1200" dirty="0">
                <a:latin typeface="+mn-lt"/>
              </a:rPr>
              <a:t> Jalan Tol </a:t>
            </a:r>
            <a:r>
              <a:rPr lang="en-US" sz="1200" dirty="0" err="1">
                <a:latin typeface="+mn-lt"/>
              </a:rPr>
              <a:t>Probolinggo</a:t>
            </a:r>
            <a:r>
              <a:rPr lang="en-US" sz="1200" dirty="0">
                <a:latin typeface="+mn-lt"/>
              </a:rPr>
              <a:t> - </a:t>
            </a:r>
            <a:r>
              <a:rPr lang="en-US" sz="1200" dirty="0" err="1">
                <a:latin typeface="+mn-lt"/>
              </a:rPr>
              <a:t>Banyuwangi</a:t>
            </a:r>
            <a:r>
              <a:rPr lang="en-US" sz="1200" dirty="0">
                <a:latin typeface="+mn-lt"/>
              </a:rPr>
              <a:t> </a:t>
            </a:r>
            <a:r>
              <a:rPr lang="en-US" sz="1200" dirty="0" err="1">
                <a:latin typeface="+mn-lt"/>
              </a:rPr>
              <a:t>Paket</a:t>
            </a:r>
            <a:r>
              <a:rPr lang="en-US" sz="1200" dirty="0">
                <a:latin typeface="+mn-lt"/>
              </a:rPr>
              <a:t> 3</a:t>
            </a: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rPr>
              <a:t>Proyek</a:t>
            </a:r>
            <a:r>
              <a:rPr lang="en-US" sz="1200" dirty="0">
                <a:latin typeface="+mn-lt"/>
              </a:rPr>
              <a:t> PDAM Jaya – Jakarta</a:t>
            </a: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ea typeface="Calibri" panose="020F0502020204030204" pitchFamily="34" charset="0"/>
              </a:rPr>
              <a:t>Proyek</a:t>
            </a:r>
            <a:r>
              <a:rPr lang="en-US" sz="1200" dirty="0">
                <a:latin typeface="+mn-lt"/>
                <a:ea typeface="Calibri" panose="020F0502020204030204" pitchFamily="34" charset="0"/>
              </a:rPr>
              <a:t> BPIPI </a:t>
            </a:r>
            <a:r>
              <a:rPr lang="en-US" sz="1200" dirty="0" err="1">
                <a:latin typeface="+mn-lt"/>
                <a:ea typeface="Calibri" panose="020F0502020204030204" pitchFamily="34" charset="0"/>
              </a:rPr>
              <a:t>Sidoarjo</a:t>
            </a:r>
            <a:endParaRPr lang="en-US" sz="1200" dirty="0">
              <a:latin typeface="+mn-lt"/>
              <a:ea typeface="Calibri" panose="020F050202020403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ea typeface="Calibri" panose="020F0502020204030204" pitchFamily="34" charset="0"/>
              </a:rPr>
              <a:t>Proyek</a:t>
            </a:r>
            <a:r>
              <a:rPr lang="en-US" sz="1200" dirty="0">
                <a:latin typeface="+mn-lt"/>
                <a:ea typeface="Calibri" panose="020F0502020204030204" pitchFamily="34" charset="0"/>
              </a:rPr>
              <a:t> PT Semen Indonesia</a:t>
            </a: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ea typeface="Calibri" panose="020F0502020204030204" pitchFamily="34" charset="0"/>
              </a:rPr>
              <a:t>Proyek</a:t>
            </a:r>
            <a:r>
              <a:rPr lang="en-US" sz="1200" dirty="0">
                <a:latin typeface="+mn-lt"/>
                <a:ea typeface="Calibri" panose="020F0502020204030204" pitchFamily="34" charset="0"/>
              </a:rPr>
              <a:t> Pembangunan Jalan </a:t>
            </a:r>
            <a:r>
              <a:rPr lang="en-US" sz="1200" dirty="0" err="1">
                <a:latin typeface="+mn-lt"/>
                <a:ea typeface="Calibri" panose="020F0502020204030204" pitchFamily="34" charset="0"/>
              </a:rPr>
              <a:t>Akses</a:t>
            </a:r>
            <a:r>
              <a:rPr lang="en-US" sz="1200" dirty="0">
                <a:latin typeface="+mn-lt"/>
                <a:ea typeface="Calibri" panose="020F0502020204030204" pitchFamily="34" charset="0"/>
              </a:rPr>
              <a:t> </a:t>
            </a:r>
            <a:r>
              <a:rPr lang="en-US" sz="1200" dirty="0" err="1">
                <a:latin typeface="+mn-lt"/>
                <a:ea typeface="Calibri" panose="020F0502020204030204" pitchFamily="34" charset="0"/>
              </a:rPr>
              <a:t>Jembatan</a:t>
            </a:r>
            <a:r>
              <a:rPr lang="en-US" sz="1200" dirty="0">
                <a:latin typeface="+mn-lt"/>
                <a:ea typeface="Calibri" panose="020F0502020204030204" pitchFamily="34" charset="0"/>
              </a:rPr>
              <a:t> Sei </a:t>
            </a:r>
            <a:r>
              <a:rPr lang="en-US" sz="1200" dirty="0" err="1">
                <a:latin typeface="+mn-lt"/>
                <a:ea typeface="Calibri" panose="020F0502020204030204" pitchFamily="34" charset="0"/>
              </a:rPr>
              <a:t>Nibung</a:t>
            </a:r>
            <a:r>
              <a:rPr lang="en-US" sz="1200" dirty="0">
                <a:latin typeface="+mn-lt"/>
                <a:ea typeface="Calibri" panose="020F0502020204030204" pitchFamily="34" charset="0"/>
              </a:rPr>
              <a:t> 2</a:t>
            </a: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ea typeface="Calibri" panose="020F0502020204030204" pitchFamily="34" charset="0"/>
              </a:rPr>
              <a:t>Proyek</a:t>
            </a:r>
            <a:r>
              <a:rPr lang="en-US" sz="1200" dirty="0">
                <a:latin typeface="+mn-lt"/>
                <a:ea typeface="Calibri" panose="020F0502020204030204" pitchFamily="34" charset="0"/>
              </a:rPr>
              <a:t> Sungai Musi </a:t>
            </a:r>
            <a:r>
              <a:rPr lang="en-US" sz="1200" dirty="0" err="1">
                <a:latin typeface="+mn-lt"/>
                <a:ea typeface="Calibri" panose="020F0502020204030204" pitchFamily="34" charset="0"/>
              </a:rPr>
              <a:t>Banyuasin</a:t>
            </a:r>
            <a:r>
              <a:rPr lang="en-US" sz="1200" dirty="0">
                <a:latin typeface="+mn-lt"/>
                <a:ea typeface="Calibri" panose="020F0502020204030204" pitchFamily="34" charset="0"/>
              </a:rPr>
              <a:t> Sum-</a:t>
            </a:r>
            <a:r>
              <a:rPr lang="en-US" sz="1200" dirty="0" err="1">
                <a:latin typeface="+mn-lt"/>
                <a:ea typeface="Calibri" panose="020F0502020204030204" pitchFamily="34" charset="0"/>
              </a:rPr>
              <a:t>Sel</a:t>
            </a:r>
            <a:endParaRPr lang="en-US" sz="1200" dirty="0">
              <a:latin typeface="+mn-lt"/>
              <a:ea typeface="Calibri" panose="020F050202020403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ea typeface="Calibri" panose="020F0502020204030204" pitchFamily="34" charset="0"/>
              </a:rPr>
              <a:t>Proyek</a:t>
            </a:r>
            <a:r>
              <a:rPr lang="en-US" sz="1200" dirty="0">
                <a:latin typeface="+mn-lt"/>
                <a:ea typeface="Calibri" panose="020F0502020204030204" pitchFamily="34" charset="0"/>
              </a:rPr>
              <a:t> </a:t>
            </a:r>
            <a:r>
              <a:rPr lang="en-US" sz="1200" dirty="0" err="1">
                <a:latin typeface="+mn-lt"/>
                <a:ea typeface="Calibri" panose="020F0502020204030204" pitchFamily="34" charset="0"/>
              </a:rPr>
              <a:t>Saluran</a:t>
            </a:r>
            <a:r>
              <a:rPr lang="en-US" sz="1200" dirty="0">
                <a:latin typeface="+mn-lt"/>
                <a:ea typeface="Calibri" panose="020F0502020204030204" pitchFamily="34" charset="0"/>
              </a:rPr>
              <a:t> Air </a:t>
            </a: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ea typeface="Calibri" panose="020F0502020204030204" pitchFamily="34" charset="0"/>
              </a:rPr>
              <a:t>Proyek</a:t>
            </a:r>
            <a:r>
              <a:rPr lang="en-US" sz="1200" dirty="0">
                <a:latin typeface="+mn-lt"/>
                <a:ea typeface="Calibri" panose="020F0502020204030204" pitchFamily="34" charset="0"/>
              </a:rPr>
              <a:t> Construction of KSCS Package 1</a:t>
            </a:r>
          </a:p>
          <a:p>
            <a:pPr marL="171450" indent="-171450" eaLnBrk="1" fontAlgn="auto" hangingPunct="1">
              <a:spcBef>
                <a:spcPts val="0"/>
              </a:spcBef>
              <a:spcAft>
                <a:spcPts val="0"/>
              </a:spcAft>
              <a:buFont typeface="Arial" panose="020B0604020202020204" pitchFamily="34" charset="0"/>
              <a:buChar char="•"/>
              <a:defRPr/>
            </a:pPr>
            <a:endParaRPr lang="en-US" sz="1200" dirty="0">
              <a:latin typeface="+mn-lt"/>
              <a:ea typeface="Calibri" panose="020F0502020204030204" pitchFamily="34" charset="0"/>
            </a:endParaRPr>
          </a:p>
          <a:p>
            <a:pPr marL="171450" indent="-171450" eaLnBrk="1" fontAlgn="auto" hangingPunct="1">
              <a:spcBef>
                <a:spcPts val="0"/>
              </a:spcBef>
              <a:spcAft>
                <a:spcPts val="0"/>
              </a:spcAft>
              <a:buFont typeface="Arial" panose="020B0604020202020204" pitchFamily="34" charset="0"/>
              <a:buChar char="•"/>
              <a:defRPr/>
            </a:pPr>
            <a:endParaRPr lang="en-US" sz="1200" dirty="0">
              <a:latin typeface="+mn-lt"/>
              <a:ea typeface="Calibri" panose="020F0502020204030204" pitchFamily="34" charset="0"/>
            </a:endParaRPr>
          </a:p>
          <a:p>
            <a:pPr marL="171450" indent="-171450" eaLnBrk="1" fontAlgn="auto" hangingPunct="1">
              <a:spcBef>
                <a:spcPts val="0"/>
              </a:spcBef>
              <a:spcAft>
                <a:spcPts val="0"/>
              </a:spcAft>
              <a:buFont typeface="Arial" panose="020B0604020202020204" pitchFamily="34" charset="0"/>
              <a:buChar char="•"/>
              <a:defRPr/>
            </a:pPr>
            <a:endParaRPr lang="en-US" sz="1200" dirty="0">
              <a:latin typeface="+mn-lt"/>
              <a:ea typeface="Calibri" panose="020F0502020204030204" pitchFamily="34" charset="0"/>
            </a:endParaRPr>
          </a:p>
          <a:p>
            <a:pPr marL="171450" indent="-171450" eaLnBrk="1" fontAlgn="auto" hangingPunct="1">
              <a:spcBef>
                <a:spcPts val="0"/>
              </a:spcBef>
              <a:spcAft>
                <a:spcPts val="0"/>
              </a:spcAft>
              <a:buFont typeface="Arial" panose="020B0604020202020204" pitchFamily="34" charset="0"/>
              <a:buChar char="•"/>
              <a:defRPr/>
            </a:pPr>
            <a:endParaRPr lang="en-US" sz="1200" dirty="0">
              <a:latin typeface="+mn-lt"/>
              <a:ea typeface="Calibri" panose="020F0502020204030204" pitchFamily="34" charset="0"/>
            </a:endParaRPr>
          </a:p>
          <a:p>
            <a:pPr marL="171450" indent="-171450" eaLnBrk="1" fontAlgn="auto" hangingPunct="1">
              <a:spcBef>
                <a:spcPts val="0"/>
              </a:spcBef>
              <a:spcAft>
                <a:spcPts val="0"/>
              </a:spcAft>
              <a:buFont typeface="Arial" panose="020B0604020202020204" pitchFamily="34" charset="0"/>
              <a:buChar char="•"/>
              <a:defRPr/>
            </a:pPr>
            <a:endParaRPr lang="en-US" sz="1200" dirty="0">
              <a:latin typeface="+mn-lt"/>
              <a:ea typeface="Calibri" panose="020F0502020204030204" pitchFamily="34" charset="0"/>
            </a:endParaRPr>
          </a:p>
          <a:p>
            <a:pPr eaLnBrk="1" fontAlgn="auto" hangingPunct="1">
              <a:spcBef>
                <a:spcPts val="0"/>
              </a:spcBef>
              <a:spcAft>
                <a:spcPts val="0"/>
              </a:spcAft>
              <a:defRPr/>
            </a:pPr>
            <a:endParaRPr lang="en-US" sz="1000" dirty="0">
              <a:latin typeface="Calibri" panose="020F0502020204030204" pitchFamily="34" charset="0"/>
              <a:ea typeface="Calibri" panose="020F0502020204030204" pitchFamily="34" charset="0"/>
            </a:endParaRPr>
          </a:p>
          <a:p>
            <a:pPr eaLnBrk="1" fontAlgn="auto" hangingPunct="1">
              <a:spcBef>
                <a:spcPts val="0"/>
              </a:spcBef>
              <a:spcAft>
                <a:spcPts val="0"/>
              </a:spcAft>
              <a:defRPr/>
            </a:pPr>
            <a:endParaRPr lang="en-US" sz="1050" dirty="0">
              <a:latin typeface="Calibri" panose="020F0502020204030204" pitchFamily="34" charset="0"/>
              <a:ea typeface="Calibri" panose="020F0502020204030204" pitchFamily="34" charset="0"/>
            </a:endParaRPr>
          </a:p>
          <a:p>
            <a:pPr eaLnBrk="1" fontAlgn="auto" hangingPunct="1">
              <a:spcBef>
                <a:spcPts val="0"/>
              </a:spcBef>
              <a:spcAft>
                <a:spcPts val="0"/>
              </a:spcAft>
              <a:defRPr/>
            </a:pPr>
            <a:endParaRPr lang="en-US" sz="1100" dirty="0">
              <a:latin typeface="Calibri" panose="020F0502020204030204" pitchFamily="34" charset="0"/>
              <a:ea typeface="Calibri" panose="020F0502020204030204" pitchFamily="34" charset="0"/>
            </a:endParaRPr>
          </a:p>
          <a:p>
            <a:pPr eaLnBrk="1" fontAlgn="auto" hangingPunct="1">
              <a:spcBef>
                <a:spcPts val="0"/>
              </a:spcBef>
              <a:spcAft>
                <a:spcPts val="0"/>
              </a:spcAft>
              <a:defRPr/>
            </a:pPr>
            <a:endParaRPr lang="en-US" sz="1200" dirty="0">
              <a:latin typeface="+mn-lt"/>
            </a:endParaRPr>
          </a:p>
        </p:txBody>
      </p:sp>
      <p:sp>
        <p:nvSpPr>
          <p:cNvPr id="25" name="TextBox 24">
            <a:extLst>
              <a:ext uri="{FF2B5EF4-FFF2-40B4-BE49-F238E27FC236}">
                <a16:creationId xmlns:a16="http://schemas.microsoft.com/office/drawing/2014/main" id="{8C811F9B-4BBF-40DD-9C59-5CB6DB645BC2}"/>
              </a:ext>
            </a:extLst>
          </p:cNvPr>
          <p:cNvSpPr txBox="1"/>
          <p:nvPr/>
        </p:nvSpPr>
        <p:spPr>
          <a:xfrm>
            <a:off x="7664450" y="1195388"/>
            <a:ext cx="3082925" cy="4992687"/>
          </a:xfrm>
          <a:prstGeom prst="rect">
            <a:avLst/>
          </a:prstGeom>
          <a:noFill/>
        </p:spPr>
        <p:txBody>
          <a:bodyPr>
            <a:spAutoFit/>
          </a:bodyPr>
          <a:lstStyle/>
          <a:p>
            <a:pPr eaLnBrk="1" fontAlgn="auto" hangingPunct="1">
              <a:spcBef>
                <a:spcPts val="0"/>
              </a:spcBef>
              <a:spcAft>
                <a:spcPts val="0"/>
              </a:spcAft>
              <a:defRPr/>
            </a:pPr>
            <a:r>
              <a:rPr lang="en-US" sz="1400" b="1" dirty="0">
                <a:solidFill>
                  <a:srgbClr val="068EDC"/>
                </a:solidFill>
                <a:latin typeface="+mn-lt"/>
              </a:rPr>
              <a:t>Oil and Gas Machinery</a:t>
            </a: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rPr>
              <a:t>Proyek</a:t>
            </a:r>
            <a:r>
              <a:rPr lang="en-US" sz="1200" dirty="0">
                <a:latin typeface="+mn-lt"/>
              </a:rPr>
              <a:t> Coal Crushing System dan Loading Terminal </a:t>
            </a:r>
            <a:r>
              <a:rPr lang="en-US" sz="1200" dirty="0" err="1">
                <a:latin typeface="+mn-lt"/>
              </a:rPr>
              <a:t>Kapasitas</a:t>
            </a:r>
            <a:r>
              <a:rPr lang="en-US" sz="1200" dirty="0">
                <a:latin typeface="+mn-lt"/>
              </a:rPr>
              <a:t> 36 Juta Ton Per </a:t>
            </a:r>
            <a:r>
              <a:rPr lang="en-US" sz="1200" dirty="0" err="1">
                <a:latin typeface="+mn-lt"/>
              </a:rPr>
              <a:t>Tahun</a:t>
            </a:r>
            <a:r>
              <a:rPr lang="en-US" sz="1200" dirty="0">
                <a:latin typeface="+mn-lt"/>
              </a:rPr>
              <a:t> di Tanah </a:t>
            </a:r>
            <a:r>
              <a:rPr lang="en-US" sz="1200" dirty="0" err="1">
                <a:latin typeface="+mn-lt"/>
              </a:rPr>
              <a:t>Grogot</a:t>
            </a:r>
            <a:endParaRPr lang="en-US" sz="1200" dirty="0">
              <a:latin typeface="+mn-lt"/>
            </a:endParaRP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rPr>
              <a:t>Proyek</a:t>
            </a:r>
            <a:r>
              <a:rPr lang="en-US" sz="1200" dirty="0">
                <a:latin typeface="+mn-lt"/>
              </a:rPr>
              <a:t> PT Batubara </a:t>
            </a:r>
            <a:r>
              <a:rPr lang="en-US" sz="1200" dirty="0" err="1">
                <a:latin typeface="+mn-lt"/>
              </a:rPr>
              <a:t>Duaribu</a:t>
            </a:r>
            <a:r>
              <a:rPr lang="en-US" sz="1200" dirty="0">
                <a:latin typeface="+mn-lt"/>
              </a:rPr>
              <a:t> Abadi</a:t>
            </a: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rPr>
              <a:t>Proyek</a:t>
            </a:r>
            <a:r>
              <a:rPr lang="en-US" sz="1200" dirty="0">
                <a:latin typeface="+mn-lt"/>
              </a:rPr>
              <a:t> PT AKS Bangka</a:t>
            </a: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rPr>
              <a:t>Perbaikan</a:t>
            </a:r>
            <a:r>
              <a:rPr lang="en-US" sz="1200" dirty="0">
                <a:latin typeface="+mn-lt"/>
              </a:rPr>
              <a:t> </a:t>
            </a:r>
            <a:r>
              <a:rPr lang="en-US" sz="1200" dirty="0" err="1">
                <a:latin typeface="+mn-lt"/>
              </a:rPr>
              <a:t>Tangki</a:t>
            </a:r>
            <a:r>
              <a:rPr lang="en-US" sz="1200" dirty="0">
                <a:latin typeface="+mn-lt"/>
              </a:rPr>
              <a:t> No. 05 Fuel Terminal </a:t>
            </a:r>
            <a:r>
              <a:rPr lang="en-US" sz="1200" dirty="0" err="1">
                <a:latin typeface="+mn-lt"/>
              </a:rPr>
              <a:t>Palopo</a:t>
            </a:r>
            <a:endParaRPr lang="en-US" sz="1200" dirty="0">
              <a:latin typeface="+mn-lt"/>
              <a:ea typeface="Calibri" panose="020F050202020403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n-US" sz="1200" dirty="0">
                <a:latin typeface="+mn-lt"/>
              </a:rPr>
              <a:t>Pembangunan </a:t>
            </a:r>
            <a:r>
              <a:rPr lang="en-US" sz="1200" dirty="0" err="1">
                <a:latin typeface="+mn-lt"/>
              </a:rPr>
              <a:t>Tangki</a:t>
            </a:r>
            <a:r>
              <a:rPr lang="en-US" sz="1200" dirty="0">
                <a:latin typeface="+mn-lt"/>
              </a:rPr>
              <a:t> </a:t>
            </a:r>
            <a:r>
              <a:rPr lang="en-US" sz="1200" dirty="0" err="1">
                <a:latin typeface="+mn-lt"/>
              </a:rPr>
              <a:t>Timbun</a:t>
            </a:r>
            <a:r>
              <a:rPr lang="en-US" sz="1200" dirty="0">
                <a:latin typeface="+mn-lt"/>
              </a:rPr>
              <a:t> di Fuel Terminal </a:t>
            </a:r>
            <a:r>
              <a:rPr lang="en-US" sz="1200" dirty="0" err="1">
                <a:latin typeface="+mn-lt"/>
              </a:rPr>
              <a:t>Banggai</a:t>
            </a:r>
            <a:endParaRPr lang="en-US" sz="1200" dirty="0">
              <a:latin typeface="+mn-lt"/>
            </a:endParaRP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rPr>
              <a:t>Perbaikan</a:t>
            </a:r>
            <a:r>
              <a:rPr lang="en-US" sz="1200" dirty="0">
                <a:latin typeface="+mn-lt"/>
              </a:rPr>
              <a:t> </a:t>
            </a:r>
            <a:r>
              <a:rPr lang="en-US" sz="1200" dirty="0" err="1">
                <a:latin typeface="+mn-lt"/>
              </a:rPr>
              <a:t>Tangki</a:t>
            </a:r>
            <a:r>
              <a:rPr lang="en-US" sz="1200" dirty="0">
                <a:latin typeface="+mn-lt"/>
              </a:rPr>
              <a:t> </a:t>
            </a:r>
            <a:r>
              <a:rPr lang="en-US" sz="1200" dirty="0" err="1">
                <a:latin typeface="+mn-lt"/>
              </a:rPr>
              <a:t>Timbun</a:t>
            </a:r>
            <a:r>
              <a:rPr lang="en-US" sz="1200" dirty="0">
                <a:latin typeface="+mn-lt"/>
              </a:rPr>
              <a:t> No. 05 di Fuel Terminal </a:t>
            </a:r>
            <a:r>
              <a:rPr lang="en-US" sz="1200" dirty="0" err="1">
                <a:latin typeface="+mn-lt"/>
              </a:rPr>
              <a:t>Pulau</a:t>
            </a:r>
            <a:r>
              <a:rPr lang="en-US" sz="1200" dirty="0">
                <a:latin typeface="+mn-lt"/>
              </a:rPr>
              <a:t> Raha</a:t>
            </a:r>
          </a:p>
          <a:p>
            <a:pPr marL="171450" indent="-171450" eaLnBrk="1" fontAlgn="auto" hangingPunct="1">
              <a:spcBef>
                <a:spcPts val="0"/>
              </a:spcBef>
              <a:spcAft>
                <a:spcPts val="0"/>
              </a:spcAft>
              <a:buFont typeface="Arial" panose="020B0604020202020204" pitchFamily="34" charset="0"/>
              <a:buChar char="•"/>
              <a:defRPr/>
            </a:pPr>
            <a:r>
              <a:rPr lang="en-US" sz="1200" dirty="0" err="1">
                <a:latin typeface="+mn-lt"/>
              </a:rPr>
              <a:t>Perbaikan</a:t>
            </a:r>
            <a:r>
              <a:rPr lang="en-US" sz="1200" dirty="0">
                <a:latin typeface="+mn-lt"/>
              </a:rPr>
              <a:t> </a:t>
            </a:r>
            <a:r>
              <a:rPr lang="en-US" sz="1200" dirty="0" err="1">
                <a:latin typeface="+mn-lt"/>
              </a:rPr>
              <a:t>Tangki</a:t>
            </a:r>
            <a:r>
              <a:rPr lang="en-US" sz="1200" dirty="0">
                <a:latin typeface="+mn-lt"/>
              </a:rPr>
              <a:t> </a:t>
            </a:r>
            <a:r>
              <a:rPr lang="en-US" sz="1200" dirty="0" err="1">
                <a:latin typeface="+mn-lt"/>
              </a:rPr>
              <a:t>Timbun</a:t>
            </a:r>
            <a:r>
              <a:rPr lang="en-US" sz="1200" dirty="0">
                <a:latin typeface="+mn-lt"/>
              </a:rPr>
              <a:t> No. 02  &amp; 03 di Fuel Terminal </a:t>
            </a:r>
            <a:r>
              <a:rPr lang="en-US" sz="1200" dirty="0" err="1">
                <a:latin typeface="+mn-lt"/>
              </a:rPr>
              <a:t>Tual</a:t>
            </a:r>
            <a:endParaRPr lang="en-US" sz="1200" dirty="0">
              <a:latin typeface="+mn-lt"/>
            </a:endParaRPr>
          </a:p>
          <a:p>
            <a:pPr marL="171450" indent="-171450" eaLnBrk="1" fontAlgn="auto" hangingPunct="1">
              <a:spcBef>
                <a:spcPts val="0"/>
              </a:spcBef>
              <a:spcAft>
                <a:spcPts val="0"/>
              </a:spcAft>
              <a:buFont typeface="Arial" panose="020B0604020202020204" pitchFamily="34" charset="0"/>
              <a:buChar char="•"/>
              <a:defRPr/>
            </a:pPr>
            <a:r>
              <a:rPr lang="es-ES" sz="1200" dirty="0" err="1">
                <a:latin typeface="+mn-lt"/>
                <a:ea typeface="Calibri" panose="020F0502020204030204" pitchFamily="34" charset="0"/>
              </a:rPr>
              <a:t>Proyek</a:t>
            </a:r>
            <a:r>
              <a:rPr lang="es-ES" sz="1200" dirty="0">
                <a:latin typeface="+mn-lt"/>
                <a:ea typeface="Calibri" panose="020F0502020204030204" pitchFamily="34" charset="0"/>
              </a:rPr>
              <a:t> PT </a:t>
            </a:r>
            <a:r>
              <a:rPr lang="es-ES" sz="1200" dirty="0" err="1">
                <a:latin typeface="+mn-lt"/>
                <a:ea typeface="Calibri" panose="020F0502020204030204" pitchFamily="34" charset="0"/>
              </a:rPr>
              <a:t>Kideco</a:t>
            </a:r>
            <a:r>
              <a:rPr lang="es-ES" sz="1200" dirty="0">
                <a:latin typeface="+mn-lt"/>
                <a:ea typeface="Calibri" panose="020F0502020204030204" pitchFamily="34" charset="0"/>
              </a:rPr>
              <a:t> Jaya </a:t>
            </a:r>
            <a:r>
              <a:rPr lang="es-ES" sz="1200" dirty="0" err="1">
                <a:latin typeface="+mn-lt"/>
                <a:ea typeface="Calibri" panose="020F0502020204030204" pitchFamily="34" charset="0"/>
              </a:rPr>
              <a:t>Agung</a:t>
            </a:r>
            <a:endParaRPr lang="es-ES" sz="1200" dirty="0">
              <a:latin typeface="+mn-lt"/>
              <a:ea typeface="Calibri" panose="020F050202020403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s-ES" sz="1200" dirty="0" err="1">
                <a:latin typeface="+mn-lt"/>
                <a:ea typeface="Calibri" panose="020F0502020204030204" pitchFamily="34" charset="0"/>
              </a:rPr>
              <a:t>Proyek</a:t>
            </a:r>
            <a:r>
              <a:rPr lang="es-ES" sz="1200" dirty="0">
                <a:latin typeface="+mn-lt"/>
                <a:ea typeface="Calibri" panose="020F0502020204030204" pitchFamily="34" charset="0"/>
              </a:rPr>
              <a:t> </a:t>
            </a:r>
            <a:r>
              <a:rPr lang="es-ES" sz="1200" dirty="0" err="1">
                <a:latin typeface="+mn-lt"/>
                <a:ea typeface="Calibri" panose="020F0502020204030204" pitchFamily="34" charset="0"/>
              </a:rPr>
              <a:t>Batu</a:t>
            </a:r>
            <a:r>
              <a:rPr lang="es-ES" sz="1200" dirty="0">
                <a:latin typeface="+mn-lt"/>
                <a:ea typeface="Calibri" panose="020F0502020204030204" pitchFamily="34" charset="0"/>
              </a:rPr>
              <a:t> </a:t>
            </a:r>
            <a:r>
              <a:rPr lang="es-ES" sz="1200" dirty="0" err="1">
                <a:latin typeface="+mn-lt"/>
                <a:ea typeface="Calibri" panose="020F0502020204030204" pitchFamily="34" charset="0"/>
              </a:rPr>
              <a:t>Hijau</a:t>
            </a:r>
            <a:endParaRPr lang="es-ES" sz="1200" dirty="0">
              <a:latin typeface="+mn-lt"/>
              <a:ea typeface="Calibri" panose="020F050202020403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s-ES" sz="1200" dirty="0" err="1">
                <a:latin typeface="+mn-lt"/>
                <a:ea typeface="Calibri" panose="020F0502020204030204" pitchFamily="34" charset="0"/>
              </a:rPr>
              <a:t>Proyek</a:t>
            </a:r>
            <a:r>
              <a:rPr lang="es-ES" sz="1200" dirty="0">
                <a:latin typeface="+mn-lt"/>
                <a:ea typeface="Calibri" panose="020F0502020204030204" pitchFamily="34" charset="0"/>
              </a:rPr>
              <a:t> PT Fajar </a:t>
            </a:r>
            <a:r>
              <a:rPr lang="es-ES" sz="1200" dirty="0" err="1">
                <a:latin typeface="+mn-lt"/>
                <a:ea typeface="Calibri" panose="020F0502020204030204" pitchFamily="34" charset="0"/>
              </a:rPr>
              <a:t>Sakti</a:t>
            </a:r>
            <a:r>
              <a:rPr lang="es-ES" sz="1200" dirty="0">
                <a:latin typeface="+mn-lt"/>
                <a:ea typeface="Calibri" panose="020F0502020204030204" pitchFamily="34" charset="0"/>
              </a:rPr>
              <a:t> Prima, </a:t>
            </a:r>
            <a:r>
              <a:rPr lang="es-ES" sz="1200" dirty="0" err="1">
                <a:latin typeface="+mn-lt"/>
                <a:ea typeface="Calibri" panose="020F0502020204030204" pitchFamily="34" charset="0"/>
              </a:rPr>
              <a:t>Saban</a:t>
            </a:r>
            <a:endParaRPr lang="es-ES" sz="1200" dirty="0">
              <a:latin typeface="+mn-lt"/>
              <a:ea typeface="Calibri" panose="020F050202020403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s-ES" sz="1200" dirty="0" err="1">
                <a:latin typeface="+mn-lt"/>
                <a:ea typeface="Calibri" panose="020F0502020204030204" pitchFamily="34" charset="0"/>
              </a:rPr>
              <a:t>Proyek</a:t>
            </a:r>
            <a:r>
              <a:rPr lang="es-ES" sz="1200" dirty="0">
                <a:latin typeface="+mn-lt"/>
                <a:ea typeface="Calibri" panose="020F0502020204030204" pitchFamily="34" charset="0"/>
              </a:rPr>
              <a:t> PT </a:t>
            </a:r>
            <a:r>
              <a:rPr lang="es-ES" sz="1200" dirty="0" err="1">
                <a:latin typeface="+mn-lt"/>
                <a:ea typeface="Calibri" panose="020F0502020204030204" pitchFamily="34" charset="0"/>
              </a:rPr>
              <a:t>Pertamina</a:t>
            </a:r>
            <a:endParaRPr lang="es-ES" sz="1200" dirty="0">
              <a:latin typeface="+mn-lt"/>
              <a:ea typeface="Calibri" panose="020F0502020204030204" pitchFamily="34" charset="0"/>
            </a:endParaRPr>
          </a:p>
          <a:p>
            <a:pPr marL="171450" indent="-171450" eaLnBrk="1" fontAlgn="auto" hangingPunct="1">
              <a:spcBef>
                <a:spcPts val="0"/>
              </a:spcBef>
              <a:spcAft>
                <a:spcPts val="0"/>
              </a:spcAft>
              <a:buFont typeface="Arial" panose="020B0604020202020204" pitchFamily="34" charset="0"/>
              <a:buChar char="•"/>
              <a:defRPr/>
            </a:pPr>
            <a:endParaRPr lang="es-ES" sz="1200" dirty="0">
              <a:latin typeface="+mn-lt"/>
              <a:ea typeface="Calibri" panose="020F0502020204030204" pitchFamily="34" charset="0"/>
            </a:endParaRPr>
          </a:p>
          <a:p>
            <a:pPr marL="171450" indent="-171450" eaLnBrk="1" fontAlgn="auto" hangingPunct="1">
              <a:spcBef>
                <a:spcPts val="0"/>
              </a:spcBef>
              <a:spcAft>
                <a:spcPts val="0"/>
              </a:spcAft>
              <a:buFont typeface="Arial" panose="020B0604020202020204" pitchFamily="34" charset="0"/>
              <a:buChar char="•"/>
              <a:defRPr/>
            </a:pPr>
            <a:endParaRPr lang="en-US" sz="1200" dirty="0">
              <a:latin typeface="+mn-lt"/>
              <a:ea typeface="Calibri" panose="020F0502020204030204" pitchFamily="34" charset="0"/>
            </a:endParaRPr>
          </a:p>
          <a:p>
            <a:pPr eaLnBrk="1" fontAlgn="auto" hangingPunct="1">
              <a:spcBef>
                <a:spcPts val="0"/>
              </a:spcBef>
              <a:spcAft>
                <a:spcPts val="0"/>
              </a:spcAft>
              <a:defRPr/>
            </a:pPr>
            <a:endParaRPr lang="en-US" sz="900" dirty="0">
              <a:latin typeface="Calibri" panose="020F0502020204030204" pitchFamily="34" charset="0"/>
              <a:ea typeface="Calibri" panose="020F0502020204030204" pitchFamily="34" charset="0"/>
            </a:endParaRPr>
          </a:p>
          <a:p>
            <a:pPr eaLnBrk="1" fontAlgn="auto" hangingPunct="1">
              <a:spcBef>
                <a:spcPts val="0"/>
              </a:spcBef>
              <a:spcAft>
                <a:spcPts val="0"/>
              </a:spcAft>
              <a:defRPr/>
            </a:pPr>
            <a:endParaRPr lang="en-US" sz="1000" dirty="0">
              <a:latin typeface="Calibri" panose="020F0502020204030204" pitchFamily="34" charset="0"/>
              <a:ea typeface="Calibri" panose="020F0502020204030204" pitchFamily="34" charset="0"/>
            </a:endParaRPr>
          </a:p>
          <a:p>
            <a:pPr eaLnBrk="1" fontAlgn="auto" hangingPunct="1">
              <a:spcBef>
                <a:spcPts val="0"/>
              </a:spcBef>
              <a:spcAft>
                <a:spcPts val="0"/>
              </a:spcAft>
              <a:defRPr/>
            </a:pPr>
            <a:endParaRPr lang="en-US" sz="1050" dirty="0">
              <a:latin typeface="Calibri" panose="020F0502020204030204" pitchFamily="34" charset="0"/>
              <a:ea typeface="Calibri" panose="020F0502020204030204" pitchFamily="34" charset="0"/>
            </a:endParaRPr>
          </a:p>
          <a:p>
            <a:pPr eaLnBrk="1" fontAlgn="auto" hangingPunct="1">
              <a:spcBef>
                <a:spcPts val="0"/>
              </a:spcBef>
              <a:spcAft>
                <a:spcPts val="0"/>
              </a:spcAft>
              <a:defRPr/>
            </a:pPr>
            <a:endParaRPr lang="en-US" sz="1100" dirty="0">
              <a:latin typeface="Calibri" panose="020F0502020204030204" pitchFamily="34" charset="0"/>
              <a:ea typeface="Calibri" panose="020F0502020204030204" pitchFamily="34" charset="0"/>
            </a:endParaRPr>
          </a:p>
          <a:p>
            <a:pPr eaLnBrk="1" fontAlgn="auto" hangingPunct="1">
              <a:spcBef>
                <a:spcPts val="0"/>
              </a:spcBef>
              <a:spcAft>
                <a:spcPts val="0"/>
              </a:spcAft>
              <a:defRPr/>
            </a:pPr>
            <a:r>
              <a:rPr lang="en-US" sz="1200" dirty="0">
                <a:latin typeface="+mn-lt"/>
              </a:rPr>
              <a:t> </a:t>
            </a:r>
            <a:endParaRPr lang="en-US" sz="1100" dirty="0">
              <a:latin typeface="Calibri" panose="020F0502020204030204" pitchFamily="34" charset="0"/>
              <a:ea typeface="Calibri" panose="020F0502020204030204" pitchFamily="34" charset="0"/>
            </a:endParaRPr>
          </a:p>
          <a:p>
            <a:pPr eaLnBrk="1" fontAlgn="auto" hangingPunct="1">
              <a:spcBef>
                <a:spcPts val="0"/>
              </a:spcBef>
              <a:spcAft>
                <a:spcPts val="0"/>
              </a:spcAft>
              <a:defRPr/>
            </a:pPr>
            <a:endParaRPr lang="en-US" sz="1200" dirty="0">
              <a:latin typeface="+mn-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defTabSz="685766" fontAlgn="auto">
              <a:spcAft>
                <a:spcPts val="0"/>
              </a:spcAft>
              <a:defRPr/>
            </a:pPr>
            <a:r>
              <a:rPr lang="en-US"/>
              <a:t>THANK YOU</a:t>
            </a:r>
          </a:p>
        </p:txBody>
      </p:sp>
      <p:sp>
        <p:nvSpPr>
          <p:cNvPr id="112643" name="Rectangle 3"/>
          <p:cNvSpPr>
            <a:spLocks noChangeArrowheads="1"/>
          </p:cNvSpPr>
          <p:nvPr/>
        </p:nvSpPr>
        <p:spPr bwMode="auto">
          <a:xfrm>
            <a:off x="1852613" y="1497013"/>
            <a:ext cx="85423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400" b="1" i="1"/>
              <a:t>“SPINDO’s strategic roadmap focuses on sustainable growth by balancing sector diversification, operational excellence, and strategic partnerships, ensuring resilience and profitability in Indonesia’s evolving steel market landscape.”</a:t>
            </a:r>
          </a:p>
        </p:txBody>
      </p:sp>
      <p:pic>
        <p:nvPicPr>
          <p:cNvPr id="11264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83088" y="2235200"/>
            <a:ext cx="342582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ee Facebook logo 2019 Logo Icon of Flat style - Available in SVG, PNG,  EPS, AI &amp; Icon fonts">
            <a:extLst>
              <a:ext uri="{FF2B5EF4-FFF2-40B4-BE49-F238E27FC236}">
                <a16:creationId xmlns:a16="http://schemas.microsoft.com/office/drawing/2014/main" id="{0C4E7160-BC09-D45E-9ACB-8C9073AB97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7152" y="1694878"/>
            <a:ext cx="294189" cy="2941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E1104A78-C713-6879-0ED8-B38E324160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4267" y="2094134"/>
            <a:ext cx="332429" cy="2340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21 Social ideas | instagram logo, logo facebook, social media icons">
            <a:extLst>
              <a:ext uri="{FF2B5EF4-FFF2-40B4-BE49-F238E27FC236}">
                <a16:creationId xmlns:a16="http://schemas.microsoft.com/office/drawing/2014/main" id="{265BA679-C89F-3181-7CFB-2192D234FB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3384" y="2440182"/>
            <a:ext cx="294190" cy="2939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Linkedin - Free social media icons">
            <a:extLst>
              <a:ext uri="{FF2B5EF4-FFF2-40B4-BE49-F238E27FC236}">
                <a16:creationId xmlns:a16="http://schemas.microsoft.com/office/drawing/2014/main" id="{631E9095-671A-F22A-F1F8-8EADAA0390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3381" y="2846139"/>
            <a:ext cx="294190" cy="2941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7891745-D81E-1C2D-4920-ECD5E536A4B6}"/>
              </a:ext>
            </a:extLst>
          </p:cNvPr>
          <p:cNvSpPr txBox="1"/>
          <p:nvPr/>
        </p:nvSpPr>
        <p:spPr>
          <a:xfrm>
            <a:off x="3488578" y="1749643"/>
            <a:ext cx="1399742" cy="207749"/>
          </a:xfrm>
          <a:prstGeom prst="rect">
            <a:avLst/>
          </a:prstGeom>
          <a:noFill/>
        </p:spPr>
        <p:txBody>
          <a:bodyPr wrap="none" rtlCol="0">
            <a:spAutoFit/>
          </a:bodyPr>
          <a:lstStyle/>
          <a:p>
            <a:r>
              <a:rPr lang="en-US" sz="750" dirty="0">
                <a:solidFill>
                  <a:prstClr val="black"/>
                </a:solidFill>
                <a:latin typeface="Calibri"/>
                <a:hlinkClick r:id="rId6"/>
              </a:rPr>
              <a:t>facebook.com/spindosteelpipe</a:t>
            </a:r>
            <a:endParaRPr lang="en-US" sz="750" dirty="0">
              <a:solidFill>
                <a:prstClr val="black"/>
              </a:solidFill>
              <a:latin typeface="Calibri"/>
            </a:endParaRPr>
          </a:p>
        </p:txBody>
      </p:sp>
      <p:sp>
        <p:nvSpPr>
          <p:cNvPr id="8" name="TextBox 7">
            <a:extLst>
              <a:ext uri="{FF2B5EF4-FFF2-40B4-BE49-F238E27FC236}">
                <a16:creationId xmlns:a16="http://schemas.microsoft.com/office/drawing/2014/main" id="{E069D686-4687-21FC-45FA-BFA2076FF051}"/>
              </a:ext>
            </a:extLst>
          </p:cNvPr>
          <p:cNvSpPr txBox="1"/>
          <p:nvPr/>
        </p:nvSpPr>
        <p:spPr>
          <a:xfrm>
            <a:off x="3488582" y="2494811"/>
            <a:ext cx="896399" cy="207749"/>
          </a:xfrm>
          <a:prstGeom prst="rect">
            <a:avLst/>
          </a:prstGeom>
          <a:noFill/>
        </p:spPr>
        <p:txBody>
          <a:bodyPr wrap="none" rtlCol="0">
            <a:spAutoFit/>
          </a:bodyPr>
          <a:lstStyle/>
          <a:p>
            <a:r>
              <a:rPr lang="en-US" sz="750" dirty="0">
                <a:solidFill>
                  <a:prstClr val="black"/>
                </a:solidFill>
                <a:latin typeface="Calibri"/>
                <a:hlinkClick r:id="rId7"/>
              </a:rPr>
              <a:t>@spindosteelpipe</a:t>
            </a:r>
            <a:endParaRPr lang="en-US" sz="750" dirty="0">
              <a:solidFill>
                <a:prstClr val="black"/>
              </a:solidFill>
              <a:latin typeface="Calibri"/>
            </a:endParaRPr>
          </a:p>
        </p:txBody>
      </p:sp>
      <p:sp>
        <p:nvSpPr>
          <p:cNvPr id="9" name="TextBox 8">
            <a:extLst>
              <a:ext uri="{FF2B5EF4-FFF2-40B4-BE49-F238E27FC236}">
                <a16:creationId xmlns:a16="http://schemas.microsoft.com/office/drawing/2014/main" id="{6B41B7C7-244E-9C14-A1F3-527445B8AB3A}"/>
              </a:ext>
            </a:extLst>
          </p:cNvPr>
          <p:cNvSpPr txBox="1"/>
          <p:nvPr/>
        </p:nvSpPr>
        <p:spPr>
          <a:xfrm>
            <a:off x="3486755" y="2889672"/>
            <a:ext cx="1388522" cy="207749"/>
          </a:xfrm>
          <a:prstGeom prst="rect">
            <a:avLst/>
          </a:prstGeom>
          <a:noFill/>
        </p:spPr>
        <p:txBody>
          <a:bodyPr wrap="none" rtlCol="0">
            <a:spAutoFit/>
          </a:bodyPr>
          <a:lstStyle/>
          <a:p>
            <a:r>
              <a:rPr lang="en-US" sz="750" dirty="0">
                <a:solidFill>
                  <a:prstClr val="black"/>
                </a:solidFill>
                <a:latin typeface="Calibri"/>
                <a:hlinkClick r:id="rId8"/>
              </a:rPr>
              <a:t>linkedin.com/company/</a:t>
            </a:r>
            <a:r>
              <a:rPr lang="en-US" sz="750" dirty="0" err="1">
                <a:solidFill>
                  <a:prstClr val="black"/>
                </a:solidFill>
                <a:latin typeface="Calibri"/>
                <a:hlinkClick r:id="rId8"/>
              </a:rPr>
              <a:t>spindo</a:t>
            </a:r>
            <a:endParaRPr lang="en-US" sz="750" dirty="0">
              <a:solidFill>
                <a:prstClr val="black"/>
              </a:solidFill>
              <a:latin typeface="Calibri"/>
            </a:endParaRPr>
          </a:p>
        </p:txBody>
      </p:sp>
      <p:sp>
        <p:nvSpPr>
          <p:cNvPr id="10" name="TextBox 9">
            <a:hlinkClick r:id="rId9"/>
            <a:extLst>
              <a:ext uri="{FF2B5EF4-FFF2-40B4-BE49-F238E27FC236}">
                <a16:creationId xmlns:a16="http://schemas.microsoft.com/office/drawing/2014/main" id="{9FF4A159-7A8E-17FC-3424-E70B18707B37}"/>
              </a:ext>
            </a:extLst>
          </p:cNvPr>
          <p:cNvSpPr txBox="1"/>
          <p:nvPr/>
        </p:nvSpPr>
        <p:spPr>
          <a:xfrm>
            <a:off x="3486760" y="2112715"/>
            <a:ext cx="1444626" cy="207749"/>
          </a:xfrm>
          <a:prstGeom prst="rect">
            <a:avLst/>
          </a:prstGeom>
          <a:noFill/>
        </p:spPr>
        <p:txBody>
          <a:bodyPr wrap="none" rtlCol="0">
            <a:spAutoFit/>
          </a:bodyPr>
          <a:lstStyle/>
          <a:p>
            <a:r>
              <a:rPr lang="en-US" sz="750" dirty="0">
                <a:solidFill>
                  <a:prstClr val="black"/>
                </a:solidFill>
                <a:latin typeface="Calibri"/>
                <a:hlinkClick r:id="rId9"/>
              </a:rPr>
              <a:t>youtube.com/c/spindosteelpipe</a:t>
            </a:r>
            <a:endParaRPr lang="en-US" sz="750" dirty="0">
              <a:solidFill>
                <a:prstClr val="black"/>
              </a:solidFill>
              <a:latin typeface="Calibri"/>
            </a:endParaRPr>
          </a:p>
        </p:txBody>
      </p:sp>
      <p:sp>
        <p:nvSpPr>
          <p:cNvPr id="11" name="Google Shape;685;p27">
            <a:extLst>
              <a:ext uri="{FF2B5EF4-FFF2-40B4-BE49-F238E27FC236}">
                <a16:creationId xmlns:a16="http://schemas.microsoft.com/office/drawing/2014/main" id="{22688865-7120-3E9E-02C9-D1D04EC5A316}"/>
              </a:ext>
            </a:extLst>
          </p:cNvPr>
          <p:cNvSpPr/>
          <p:nvPr/>
        </p:nvSpPr>
        <p:spPr>
          <a:xfrm>
            <a:off x="2984267" y="3439583"/>
            <a:ext cx="3675215" cy="1980512"/>
          </a:xfrm>
          <a:prstGeom prst="rect">
            <a:avLst/>
          </a:prstGeom>
          <a:noFill/>
          <a:ln>
            <a:noFill/>
          </a:ln>
        </p:spPr>
        <p:txBody>
          <a:bodyPr spcFirstLastPara="1" wrap="square" lIns="0" tIns="34275" rIns="68569" bIns="34275" anchor="t" anchorCtr="0">
            <a:spAutoFit/>
          </a:bodyPr>
          <a:lstStyle/>
          <a:p>
            <a:pPr algn="just">
              <a:lnSpc>
                <a:spcPct val="115000"/>
              </a:lnSpc>
              <a:buClr>
                <a:srgbClr val="000000"/>
              </a:buClr>
              <a:buSzPts val="1040"/>
            </a:pPr>
            <a:r>
              <a:rPr lang="en-SG" sz="900" dirty="0">
                <a:solidFill>
                  <a:prstClr val="black"/>
                </a:solidFill>
                <a:latin typeface="Calibri"/>
                <a:ea typeface="Arial"/>
                <a:cs typeface="Arial"/>
                <a:sym typeface="Arial"/>
              </a:rPr>
              <a:t>For more information please contact:</a:t>
            </a:r>
            <a:endParaRPr sz="900" dirty="0">
              <a:solidFill>
                <a:prstClr val="black"/>
              </a:solidFill>
              <a:latin typeface="Calibri"/>
              <a:ea typeface="Arial"/>
              <a:cs typeface="Arial"/>
              <a:sym typeface="Arial"/>
            </a:endParaRPr>
          </a:p>
          <a:p>
            <a:pPr algn="just">
              <a:lnSpc>
                <a:spcPct val="115000"/>
              </a:lnSpc>
              <a:buClr>
                <a:srgbClr val="000000"/>
              </a:buClr>
              <a:buSzPts val="1040"/>
            </a:pPr>
            <a:r>
              <a:rPr lang="en-SG" sz="900" b="1" dirty="0">
                <a:solidFill>
                  <a:prstClr val="black"/>
                </a:solidFill>
                <a:latin typeface="Calibri"/>
                <a:ea typeface="Arial"/>
                <a:cs typeface="Arial"/>
                <a:sym typeface="Arial"/>
              </a:rPr>
              <a:t>PT Steel Pipe Industry of Indonesia </a:t>
            </a:r>
            <a:r>
              <a:rPr lang="en-SG" sz="900" b="1" dirty="0" err="1">
                <a:solidFill>
                  <a:prstClr val="black"/>
                </a:solidFill>
                <a:latin typeface="Calibri"/>
                <a:ea typeface="Arial"/>
                <a:cs typeface="Arial"/>
                <a:sym typeface="Arial"/>
              </a:rPr>
              <a:t>Tbk</a:t>
            </a:r>
            <a:r>
              <a:rPr lang="en-SG" sz="900" b="1" dirty="0">
                <a:solidFill>
                  <a:prstClr val="black"/>
                </a:solidFill>
                <a:latin typeface="Calibri"/>
                <a:ea typeface="Arial"/>
                <a:cs typeface="Arial"/>
                <a:sym typeface="Arial"/>
              </a:rPr>
              <a:t>.</a:t>
            </a:r>
            <a:endParaRPr sz="900" dirty="0">
              <a:solidFill>
                <a:prstClr val="black"/>
              </a:solidFill>
              <a:latin typeface="Calibri"/>
              <a:ea typeface="Arial"/>
              <a:cs typeface="Arial"/>
              <a:sym typeface="Arial"/>
            </a:endParaRPr>
          </a:p>
          <a:p>
            <a:pPr algn="just">
              <a:lnSpc>
                <a:spcPct val="115000"/>
              </a:lnSpc>
              <a:buClr>
                <a:srgbClr val="000000"/>
              </a:buClr>
              <a:buSzPts val="1040"/>
            </a:pPr>
            <a:r>
              <a:rPr lang="en-SG" sz="900" dirty="0">
                <a:solidFill>
                  <a:prstClr val="black"/>
                </a:solidFill>
                <a:latin typeface="Calibri"/>
                <a:ea typeface="Arial"/>
                <a:cs typeface="Arial"/>
                <a:sym typeface="Arial"/>
              </a:rPr>
              <a:t>Gd. Baja </a:t>
            </a:r>
            <a:r>
              <a:rPr lang="en-SG" sz="900" dirty="0" err="1">
                <a:solidFill>
                  <a:prstClr val="black"/>
                </a:solidFill>
                <a:latin typeface="Calibri"/>
                <a:ea typeface="Arial"/>
                <a:cs typeface="Arial"/>
                <a:sym typeface="Arial"/>
              </a:rPr>
              <a:t>Lantai</a:t>
            </a:r>
            <a:r>
              <a:rPr lang="en-SG" sz="900" dirty="0">
                <a:solidFill>
                  <a:prstClr val="black"/>
                </a:solidFill>
                <a:latin typeface="Calibri"/>
                <a:ea typeface="Arial"/>
                <a:cs typeface="Arial"/>
                <a:sym typeface="Arial"/>
              </a:rPr>
              <a:t> 7B</a:t>
            </a:r>
            <a:endParaRPr sz="900" dirty="0">
              <a:solidFill>
                <a:prstClr val="black"/>
              </a:solidFill>
              <a:latin typeface="Calibri"/>
              <a:ea typeface="Arial"/>
              <a:cs typeface="Arial"/>
              <a:sym typeface="Arial"/>
            </a:endParaRPr>
          </a:p>
          <a:p>
            <a:pPr algn="just">
              <a:lnSpc>
                <a:spcPct val="115000"/>
              </a:lnSpc>
              <a:buClr>
                <a:srgbClr val="000000"/>
              </a:buClr>
              <a:buSzPts val="1040"/>
            </a:pPr>
            <a:r>
              <a:rPr lang="en-SG" sz="900" dirty="0">
                <a:solidFill>
                  <a:prstClr val="black"/>
                </a:solidFill>
                <a:latin typeface="Calibri"/>
                <a:ea typeface="Arial"/>
                <a:cs typeface="Arial"/>
                <a:sym typeface="Arial"/>
              </a:rPr>
              <a:t>Jl. </a:t>
            </a:r>
            <a:r>
              <a:rPr lang="en-SG" sz="900" dirty="0" err="1">
                <a:solidFill>
                  <a:prstClr val="black"/>
                </a:solidFill>
                <a:latin typeface="Calibri"/>
                <a:ea typeface="Arial"/>
                <a:cs typeface="Arial"/>
                <a:sym typeface="Arial"/>
              </a:rPr>
              <a:t>Pangeran</a:t>
            </a:r>
            <a:r>
              <a:rPr lang="en-SG" sz="900" dirty="0">
                <a:solidFill>
                  <a:prstClr val="black"/>
                </a:solidFill>
                <a:latin typeface="Calibri"/>
                <a:ea typeface="Arial"/>
                <a:cs typeface="Arial"/>
                <a:sym typeface="Arial"/>
              </a:rPr>
              <a:t> </a:t>
            </a:r>
            <a:r>
              <a:rPr lang="en-SG" sz="900" dirty="0" err="1">
                <a:solidFill>
                  <a:prstClr val="black"/>
                </a:solidFill>
                <a:latin typeface="Calibri"/>
                <a:ea typeface="Arial"/>
                <a:cs typeface="Arial"/>
                <a:sym typeface="Arial"/>
              </a:rPr>
              <a:t>Jayakarta</a:t>
            </a:r>
            <a:r>
              <a:rPr lang="en-SG" sz="900" dirty="0">
                <a:solidFill>
                  <a:prstClr val="black"/>
                </a:solidFill>
                <a:latin typeface="Calibri"/>
                <a:ea typeface="Arial"/>
                <a:cs typeface="Arial"/>
                <a:sym typeface="Arial"/>
              </a:rPr>
              <a:t> no 55 Jakarta</a:t>
            </a:r>
            <a:endParaRPr sz="900" dirty="0">
              <a:solidFill>
                <a:prstClr val="black"/>
              </a:solidFill>
              <a:latin typeface="Calibri"/>
              <a:ea typeface="Arial"/>
              <a:cs typeface="Arial"/>
              <a:sym typeface="Arial"/>
            </a:endParaRPr>
          </a:p>
          <a:p>
            <a:pPr algn="just">
              <a:lnSpc>
                <a:spcPct val="115000"/>
              </a:lnSpc>
              <a:buClr>
                <a:srgbClr val="000000"/>
              </a:buClr>
              <a:buSzPts val="1040"/>
            </a:pPr>
            <a:r>
              <a:rPr lang="en-SG" sz="900" dirty="0">
                <a:solidFill>
                  <a:prstClr val="black"/>
                </a:solidFill>
                <a:latin typeface="Calibri"/>
                <a:ea typeface="Arial"/>
                <a:cs typeface="Arial"/>
                <a:sym typeface="Arial"/>
              </a:rPr>
              <a:t>Indonesia</a:t>
            </a:r>
            <a:endParaRPr sz="900" dirty="0">
              <a:solidFill>
                <a:prstClr val="black"/>
              </a:solidFill>
              <a:latin typeface="Calibri"/>
              <a:ea typeface="Arial"/>
              <a:cs typeface="Arial"/>
              <a:sym typeface="Arial"/>
            </a:endParaRPr>
          </a:p>
          <a:p>
            <a:pPr algn="just">
              <a:lnSpc>
                <a:spcPct val="115000"/>
              </a:lnSpc>
              <a:buClr>
                <a:srgbClr val="000000"/>
              </a:buClr>
              <a:buSzPts val="1040"/>
            </a:pPr>
            <a:r>
              <a:rPr lang="en-SG" sz="900" dirty="0">
                <a:solidFill>
                  <a:prstClr val="black"/>
                </a:solidFill>
                <a:latin typeface="Calibri"/>
                <a:ea typeface="Arial"/>
                <a:cs typeface="Arial"/>
                <a:sym typeface="Arial"/>
              </a:rPr>
              <a:t> </a:t>
            </a:r>
            <a:endParaRPr sz="900" dirty="0">
              <a:solidFill>
                <a:prstClr val="black"/>
              </a:solidFill>
              <a:latin typeface="Calibri"/>
              <a:ea typeface="Arial"/>
              <a:cs typeface="Arial"/>
              <a:sym typeface="Arial"/>
            </a:endParaRPr>
          </a:p>
          <a:p>
            <a:pPr algn="just">
              <a:lnSpc>
                <a:spcPct val="115000"/>
              </a:lnSpc>
              <a:buClr>
                <a:srgbClr val="000000"/>
              </a:buClr>
              <a:buSzPts val="1040"/>
            </a:pPr>
            <a:r>
              <a:rPr lang="en-SG" sz="900" dirty="0">
                <a:solidFill>
                  <a:prstClr val="black"/>
                </a:solidFill>
                <a:latin typeface="Calibri"/>
                <a:ea typeface="Arial"/>
                <a:cs typeface="Arial"/>
                <a:sym typeface="Arial"/>
              </a:rPr>
              <a:t>Up: </a:t>
            </a:r>
            <a:endParaRPr sz="900" dirty="0">
              <a:solidFill>
                <a:prstClr val="black"/>
              </a:solidFill>
              <a:latin typeface="Calibri"/>
              <a:ea typeface="Arial"/>
              <a:cs typeface="Arial"/>
              <a:sym typeface="Arial"/>
            </a:endParaRPr>
          </a:p>
          <a:p>
            <a:pPr algn="just">
              <a:lnSpc>
                <a:spcPct val="115000"/>
              </a:lnSpc>
              <a:buClr>
                <a:srgbClr val="000000"/>
              </a:buClr>
              <a:buSzPts val="1040"/>
            </a:pPr>
            <a:r>
              <a:rPr lang="en-SG" sz="900" b="1" dirty="0">
                <a:solidFill>
                  <a:prstClr val="black"/>
                </a:solidFill>
                <a:latin typeface="Calibri"/>
                <a:ea typeface="Arial"/>
                <a:cs typeface="Arial"/>
                <a:sym typeface="Arial"/>
              </a:rPr>
              <a:t>Johanes W Edward</a:t>
            </a:r>
            <a:endParaRPr sz="900" b="1" dirty="0">
              <a:solidFill>
                <a:prstClr val="black"/>
              </a:solidFill>
              <a:latin typeface="Calibri"/>
              <a:ea typeface="Arial"/>
              <a:cs typeface="Arial"/>
              <a:sym typeface="Arial"/>
            </a:endParaRPr>
          </a:p>
          <a:p>
            <a:pPr algn="just">
              <a:lnSpc>
                <a:spcPct val="115000"/>
              </a:lnSpc>
              <a:buClr>
                <a:srgbClr val="000000"/>
              </a:buClr>
              <a:buSzPts val="1040"/>
            </a:pPr>
            <a:r>
              <a:rPr lang="en-SG" sz="900" i="1" dirty="0">
                <a:solidFill>
                  <a:prstClr val="black"/>
                </a:solidFill>
                <a:latin typeface="Calibri"/>
                <a:ea typeface="Arial"/>
                <a:cs typeface="Arial"/>
                <a:sym typeface="Arial"/>
              </a:rPr>
              <a:t>Corporate Secretary &amp; Investor Relations</a:t>
            </a:r>
            <a:endParaRPr sz="900" dirty="0">
              <a:solidFill>
                <a:prstClr val="black"/>
              </a:solidFill>
              <a:latin typeface="Calibri"/>
              <a:ea typeface="Arial"/>
              <a:cs typeface="Arial"/>
              <a:sym typeface="Arial"/>
            </a:endParaRPr>
          </a:p>
          <a:p>
            <a:pPr algn="just">
              <a:lnSpc>
                <a:spcPct val="115000"/>
              </a:lnSpc>
              <a:buClr>
                <a:srgbClr val="000000"/>
              </a:buClr>
              <a:buSzPts val="1040"/>
            </a:pPr>
            <a:r>
              <a:rPr lang="en-SG" sz="900" i="1" dirty="0">
                <a:solidFill>
                  <a:prstClr val="black"/>
                </a:solidFill>
                <a:latin typeface="Calibri"/>
                <a:ea typeface="Arial"/>
                <a:cs typeface="Arial"/>
                <a:sym typeface="Arial"/>
              </a:rPr>
              <a:t>Chief Strategy &amp; Business Development Officer</a:t>
            </a:r>
            <a:endParaRPr sz="900" dirty="0">
              <a:solidFill>
                <a:prstClr val="black"/>
              </a:solidFill>
              <a:latin typeface="Calibri"/>
              <a:ea typeface="Arial"/>
              <a:cs typeface="Arial"/>
              <a:sym typeface="Arial"/>
            </a:endParaRPr>
          </a:p>
          <a:p>
            <a:pPr algn="just">
              <a:lnSpc>
                <a:spcPct val="115000"/>
              </a:lnSpc>
              <a:buClr>
                <a:srgbClr val="000000"/>
              </a:buClr>
              <a:buSzPts val="1040"/>
            </a:pPr>
            <a:r>
              <a:rPr lang="en-SG" sz="900" dirty="0">
                <a:solidFill>
                  <a:prstClr val="black"/>
                </a:solidFill>
                <a:latin typeface="Calibri"/>
                <a:ea typeface="Arial"/>
                <a:cs typeface="Arial"/>
                <a:sym typeface="Arial"/>
              </a:rPr>
              <a:t>Email: </a:t>
            </a:r>
            <a:r>
              <a:rPr lang="en-SG" sz="900" u="sng" dirty="0">
                <a:solidFill>
                  <a:srgbClr val="0000FF"/>
                </a:solidFill>
                <a:latin typeface="Calibri"/>
                <a:ea typeface="Arial"/>
                <a:cs typeface="Arial"/>
                <a:sym typeface="Arial"/>
                <a:hlinkClick r:id="rId10">
                  <a:extLst>
                    <a:ext uri="{A12FA001-AC4F-418D-AE19-62706E023703}">
                      <ahyp:hlinkClr xmlns:ahyp="http://schemas.microsoft.com/office/drawing/2018/hyperlinkcolor" val="tx"/>
                    </a:ext>
                  </a:extLst>
                </a:hlinkClick>
              </a:rPr>
              <a:t>johanes.edward@spindo.co.id</a:t>
            </a:r>
            <a:endParaRPr sz="900" dirty="0">
              <a:solidFill>
                <a:prstClr val="black"/>
              </a:solidFill>
              <a:latin typeface="Calibri"/>
              <a:ea typeface="Arial"/>
              <a:cs typeface="Arial"/>
              <a:sym typeface="Arial"/>
            </a:endParaRPr>
          </a:p>
          <a:p>
            <a:pPr algn="just">
              <a:lnSpc>
                <a:spcPct val="115000"/>
              </a:lnSpc>
              <a:buClr>
                <a:srgbClr val="000000"/>
              </a:buClr>
              <a:buSzPts val="1040"/>
            </a:pPr>
            <a:r>
              <a:rPr lang="en-SG" sz="900" dirty="0">
                <a:solidFill>
                  <a:prstClr val="black"/>
                </a:solidFill>
                <a:latin typeface="Calibri"/>
                <a:ea typeface="Arial"/>
                <a:cs typeface="Arial"/>
                <a:sym typeface="Arial"/>
              </a:rPr>
              <a:t>Ph: +62-21 6231 3502 ext. 6062</a:t>
            </a:r>
            <a:endParaRPr sz="900" dirty="0">
              <a:solidFill>
                <a:prstClr val="black"/>
              </a:solidFill>
              <a:latin typeface="Calibri"/>
              <a:ea typeface="Arial"/>
              <a:cs typeface="Arial"/>
              <a:sym typeface="Arial"/>
            </a:endParaRPr>
          </a:p>
        </p:txBody>
      </p:sp>
    </p:spTree>
    <p:extLst>
      <p:ext uri="{BB962C8B-B14F-4D97-AF65-F5344CB8AC3E}">
        <p14:creationId xmlns:p14="http://schemas.microsoft.com/office/powerpoint/2010/main" val="4258673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416" y="292558"/>
            <a:ext cx="7353546" cy="945498"/>
          </a:xfrm>
        </p:spPr>
        <p:txBody>
          <a:bodyPr/>
          <a:lstStyle/>
          <a:p>
            <a:r>
              <a:rPr lang="en-US" dirty="0"/>
              <a:t>2025 Overview</a:t>
            </a:r>
          </a:p>
        </p:txBody>
      </p:sp>
      <p:sp>
        <p:nvSpPr>
          <p:cNvPr id="6" name="Rectangle 5"/>
          <p:cNvSpPr/>
          <p:nvPr/>
        </p:nvSpPr>
        <p:spPr>
          <a:xfrm>
            <a:off x="341766" y="1457802"/>
            <a:ext cx="11174845" cy="5047536"/>
          </a:xfrm>
          <a:prstGeom prst="rect">
            <a:avLst/>
          </a:prstGeom>
        </p:spPr>
        <p:txBody>
          <a:bodyPr wrap="square">
            <a:spAutoFit/>
          </a:bodyPr>
          <a:lstStyle/>
          <a:p>
            <a:r>
              <a:rPr lang="en-US" b="1" dirty="0">
                <a:solidFill>
                  <a:schemeClr val="accent1"/>
                </a:solidFill>
              </a:rPr>
              <a:t>Strengthened Earnings Quality and Margin Resilience</a:t>
            </a:r>
          </a:p>
          <a:p>
            <a:endParaRPr lang="en-US" sz="1600" dirty="0"/>
          </a:p>
          <a:p>
            <a:pPr algn="just"/>
            <a:r>
              <a:rPr lang="en-US" sz="1600" dirty="0"/>
              <a:t>In FY2025, SPINDO recorded revenue of </a:t>
            </a:r>
            <a:r>
              <a:rPr lang="en-US" sz="1600" dirty="0" err="1"/>
              <a:t>Rp</a:t>
            </a:r>
            <a:r>
              <a:rPr lang="en-US" sz="1600" dirty="0"/>
              <a:t> 5.93 trillion, representing a 3.0% year-on-year decline from </a:t>
            </a:r>
            <a:r>
              <a:rPr lang="en-US" sz="1600" dirty="0" err="1"/>
              <a:t>Rp</a:t>
            </a:r>
            <a:r>
              <a:rPr lang="en-US" sz="1600" dirty="0"/>
              <a:t> 6.12 trillion in FY2024. The topline contraction was primarily driven by lower average selling prices following the normalization of global steel and HRC benchmarks during the year, rather than a material slowdown in underlying demand. Domestic sales remained resilient, supported by infrastructure-related activity, while export revenue increased modestly despite continued global steel oversupply. The revenue composition reflects pricing adjustment dynamics and product mix rotation rather than structural weakness, positioning the Company to maintain margin discipline and earnings stability in a more normalized steel pricing environment.</a:t>
            </a:r>
          </a:p>
          <a:p>
            <a:pPr algn="just"/>
            <a:endParaRPr lang="en-US" sz="1600" dirty="0"/>
          </a:p>
          <a:p>
            <a:pPr algn="just"/>
            <a:r>
              <a:rPr lang="en-US" sz="1600" dirty="0"/>
              <a:t>Beyond topline normalization, FY2025 reflects a structurally stronger earnings base. Adjusted EBITDA reached </a:t>
            </a:r>
            <a:r>
              <a:rPr lang="en-US" sz="1600" dirty="0" err="1"/>
              <a:t>Rp</a:t>
            </a:r>
            <a:r>
              <a:rPr lang="en-US" sz="1600" dirty="0"/>
              <a:t> 1.139 trillion, representing an EBITDA margin of approximately 19.2%, supported by disciplined pricing, improved product mix, and recurring scrap monetization generated from normal manufacturing processes. Despite softer steel benchmarks during the year, the Company maintained operating leverage and margin resilience, demonstrating effective cost control and yield </a:t>
            </a:r>
            <a:r>
              <a:rPr lang="en-US" sz="1600" dirty="0" err="1"/>
              <a:t>management.Net</a:t>
            </a:r>
            <a:r>
              <a:rPr lang="en-US" sz="1600" dirty="0"/>
              <a:t> income amounted to </a:t>
            </a:r>
            <a:r>
              <a:rPr lang="en-US" sz="1600" dirty="0" err="1"/>
              <a:t>Rp</a:t>
            </a:r>
            <a:r>
              <a:rPr lang="en-US" sz="1600" dirty="0"/>
              <a:t> 530 billion, while profit before tax stood at </a:t>
            </a:r>
            <a:r>
              <a:rPr lang="en-US" sz="1600" dirty="0" err="1"/>
              <a:t>Rp</a:t>
            </a:r>
            <a:r>
              <a:rPr lang="en-US" sz="1600" dirty="0"/>
              <a:t> 676 billion, reflecting solid earnings conversion. With adjusted EBITDA above </a:t>
            </a:r>
            <a:r>
              <a:rPr lang="en-US" sz="1600" dirty="0" err="1"/>
              <a:t>Rp</a:t>
            </a:r>
            <a:r>
              <a:rPr lang="en-US" sz="1600" dirty="0"/>
              <a:t> 1 trillion, leverage metrics remain comfortable and provide adequate headroom for ongoing expansion initiatives. The strengthened EBITDA base enhances financial flexibility, supports internal funding capacity, and reinforces balance sheet resilience in a more normalized pricing </a:t>
            </a:r>
            <a:r>
              <a:rPr lang="en-US" sz="1600" dirty="0" err="1"/>
              <a:t>environment.Overall</a:t>
            </a:r>
            <a:r>
              <a:rPr lang="en-US" sz="1600" dirty="0"/>
              <a:t>, FY2025 should be viewed not merely as a pricing adjustment year, but as a year in which earnings quality, operating efficiency, and capital structure discipline were materially reinforced.</a:t>
            </a:r>
          </a:p>
        </p:txBody>
      </p:sp>
    </p:spTree>
    <p:extLst>
      <p:ext uri="{BB962C8B-B14F-4D97-AF65-F5344CB8AC3E}">
        <p14:creationId xmlns:p14="http://schemas.microsoft.com/office/powerpoint/2010/main" val="2205047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314451" y="288527"/>
            <a:ext cx="6385164" cy="945498"/>
          </a:xfrm>
        </p:spPr>
        <p:txBody>
          <a:bodyPr>
            <a:normAutofit/>
          </a:bodyPr>
          <a:lstStyle/>
          <a:p>
            <a:r>
              <a:rPr lang="en-US" dirty="0"/>
              <a:t>2025 Financial Summary</a:t>
            </a:r>
          </a:p>
        </p:txBody>
      </p:sp>
      <p:sp>
        <p:nvSpPr>
          <p:cNvPr id="7" name="Slide Number Placeholder 3">
            <a:extLst>
              <a:ext uri="{FF2B5EF4-FFF2-40B4-BE49-F238E27FC236}">
                <a16:creationId xmlns:a16="http://schemas.microsoft.com/office/drawing/2014/main" id="{1F2B819B-7E44-46F3-910F-BB906BC9454E}"/>
              </a:ext>
            </a:extLst>
          </p:cNvPr>
          <p:cNvSpPr txBox="1">
            <a:spLocks/>
          </p:cNvSpPr>
          <p:nvPr/>
        </p:nvSpPr>
        <p:spPr>
          <a:xfrm>
            <a:off x="9921540" y="5816830"/>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400" b="1">
                <a:latin typeface="Calibri"/>
              </a:rPr>
              <a:pPr/>
              <a:t>5</a:t>
            </a:fld>
            <a:endParaRPr lang="en-US" sz="1400" b="1" dirty="0">
              <a:latin typeface="Calibri"/>
            </a:endParaRPr>
          </a:p>
        </p:txBody>
      </p:sp>
      <p:sp>
        <p:nvSpPr>
          <p:cNvPr id="6" name="TextBox 5">
            <a:extLst>
              <a:ext uri="{FF2B5EF4-FFF2-40B4-BE49-F238E27FC236}">
                <a16:creationId xmlns:a16="http://schemas.microsoft.com/office/drawing/2014/main" id="{D0CC909C-5F89-A317-83AF-B85A2A8A3D83}"/>
              </a:ext>
            </a:extLst>
          </p:cNvPr>
          <p:cNvSpPr txBox="1"/>
          <p:nvPr/>
        </p:nvSpPr>
        <p:spPr>
          <a:xfrm>
            <a:off x="542791" y="3369945"/>
            <a:ext cx="2437984" cy="369332"/>
          </a:xfrm>
          <a:prstGeom prst="rect">
            <a:avLst/>
          </a:prstGeom>
          <a:noFill/>
        </p:spPr>
        <p:txBody>
          <a:bodyPr wrap="square" lIns="0" tIns="0" rIns="0" bIns="0">
            <a:spAutoFit/>
          </a:bodyPr>
          <a:lstStyle/>
          <a:p>
            <a:pPr algn="ctr" rtl="0">
              <a:defRPr lang="en-US" sz="1200" b="1" i="0" u="none" strike="noStrike" kern="1200" spc="0" baseline="0">
                <a:solidFill>
                  <a:srgbClr val="068EDC"/>
                </a:solidFill>
                <a:latin typeface="+mn-lt"/>
                <a:ea typeface="+mn-ea"/>
                <a:cs typeface="+mn-cs"/>
              </a:defRPr>
            </a:pPr>
            <a:r>
              <a:rPr lang="en-US" sz="1200" b="1" dirty="0">
                <a:solidFill>
                  <a:srgbClr val="068EDC"/>
                </a:solidFill>
              </a:rPr>
              <a:t>Revenue and Margin 2018 - 2025</a:t>
            </a:r>
          </a:p>
          <a:p>
            <a:pPr algn="ctr" rtl="0">
              <a:defRPr lang="en-US" sz="1200" b="1" i="0" u="none" strike="noStrike" kern="1200" spc="0" baseline="0">
                <a:solidFill>
                  <a:srgbClr val="068EDC"/>
                </a:solidFill>
                <a:latin typeface="+mn-lt"/>
                <a:ea typeface="+mn-ea"/>
                <a:cs typeface="+mn-cs"/>
              </a:defRPr>
            </a:pPr>
            <a:r>
              <a:rPr lang="en-US" sz="1200" b="1" dirty="0">
                <a:solidFill>
                  <a:srgbClr val="068EDC"/>
                </a:solidFill>
              </a:rPr>
              <a:t>(in Billion Rupiah)</a:t>
            </a:r>
          </a:p>
        </p:txBody>
      </p:sp>
      <p:sp>
        <p:nvSpPr>
          <p:cNvPr id="8" name="Content Placeholder 2">
            <a:extLst>
              <a:ext uri="{FF2B5EF4-FFF2-40B4-BE49-F238E27FC236}">
                <a16:creationId xmlns:a16="http://schemas.microsoft.com/office/drawing/2014/main" id="{C993D697-7102-4164-AC32-B7E7FBC3F445}"/>
              </a:ext>
            </a:extLst>
          </p:cNvPr>
          <p:cNvSpPr txBox="1">
            <a:spLocks/>
          </p:cNvSpPr>
          <p:nvPr/>
        </p:nvSpPr>
        <p:spPr>
          <a:xfrm>
            <a:off x="2162173" y="1337970"/>
            <a:ext cx="7955862" cy="1614323"/>
          </a:xfrm>
          <a:prstGeom prst="rect">
            <a:avLst/>
          </a:prstGeom>
        </p:spPr>
        <p:txBody>
          <a:bodyPr vert="horz" wrap="square" lIns="0" tIns="0" rIns="0" bIns="0" rtlCol="0">
            <a:noAutofit/>
          </a:bodyPr>
          <a:lstStyle>
            <a:lvl1pPr marL="171442" indent="-171442" algn="l" defTabSz="685766"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85725" lvl="1" indent="0" algn="just">
              <a:spcBef>
                <a:spcPts val="0"/>
              </a:spcBef>
              <a:spcAft>
                <a:spcPts val="600"/>
              </a:spcAft>
              <a:buClr>
                <a:srgbClr val="31859C"/>
              </a:buClr>
              <a:buSzPct val="150000"/>
              <a:buNone/>
              <a:tabLst>
                <a:tab pos="361950" algn="l"/>
              </a:tabLst>
            </a:pPr>
            <a:endParaRPr lang="en-GB" sz="1200" dirty="0"/>
          </a:p>
        </p:txBody>
      </p:sp>
      <p:sp>
        <p:nvSpPr>
          <p:cNvPr id="11" name="TextBox 10">
            <a:extLst>
              <a:ext uri="{FF2B5EF4-FFF2-40B4-BE49-F238E27FC236}">
                <a16:creationId xmlns:a16="http://schemas.microsoft.com/office/drawing/2014/main" id="{62401665-6A63-4DF4-99EF-19A76979BA36}"/>
              </a:ext>
            </a:extLst>
          </p:cNvPr>
          <p:cNvSpPr txBox="1"/>
          <p:nvPr/>
        </p:nvSpPr>
        <p:spPr>
          <a:xfrm>
            <a:off x="77159" y="1221908"/>
            <a:ext cx="11959128" cy="2092881"/>
          </a:xfrm>
          <a:prstGeom prst="rect">
            <a:avLst/>
          </a:prstGeom>
          <a:noFill/>
        </p:spPr>
        <p:txBody>
          <a:bodyPr wrap="square" rtlCol="0">
            <a:spAutoFit/>
          </a:bodyPr>
          <a:lstStyle/>
          <a:p>
            <a:r>
              <a:rPr lang="en-US" b="1" i="1" dirty="0">
                <a:solidFill>
                  <a:schemeClr val="accent1"/>
                </a:solidFill>
              </a:rPr>
              <a:t>Structural Earnings Reset and Sustained Profitability</a:t>
            </a:r>
          </a:p>
          <a:p>
            <a:endParaRPr lang="en-US" sz="1600" dirty="0"/>
          </a:p>
          <a:p>
            <a:r>
              <a:rPr lang="en-US" sz="1600" dirty="0"/>
              <a:t>Over the 2018–2025 period, SPINDO’s earnings profile has structurally strengthened across steel price cycles. While revenue has moved in line with HRC benchmarks, net profit has reset to a materially higher base post-2020 and remained resilient. </a:t>
            </a:r>
          </a:p>
          <a:p>
            <a:r>
              <a:rPr lang="en-US" sz="1600" dirty="0"/>
              <a:t>Since 2019, net profit has compounded at approximately 19% annually, reflecting improved operating discipline, product mix enhancement, and stronger cost control. Importantly, profitability has been sustained above </a:t>
            </a:r>
            <a:r>
              <a:rPr lang="en-US" sz="1600" dirty="0" err="1"/>
              <a:t>Rp</a:t>
            </a:r>
            <a:r>
              <a:rPr lang="en-US" sz="1600" dirty="0"/>
              <a:t> 500 billion for three consecutive years, signaling earnings durability rather than cyclical </a:t>
            </a:r>
            <a:r>
              <a:rPr lang="en-US" sz="1600" dirty="0" err="1"/>
              <a:t>spikes.The</a:t>
            </a:r>
            <a:r>
              <a:rPr lang="en-US" sz="1600" dirty="0"/>
              <a:t> historical trajectory demonstrates operational maturation and a more stable earnings platform, positioning the Company to enter its next expansion phase from a position of financial strength.</a:t>
            </a:r>
          </a:p>
        </p:txBody>
      </p:sp>
      <p:graphicFrame>
        <p:nvGraphicFramePr>
          <p:cNvPr id="9" name="Table 8">
            <a:extLst>
              <a:ext uri="{FF2B5EF4-FFF2-40B4-BE49-F238E27FC236}">
                <a16:creationId xmlns:a16="http://schemas.microsoft.com/office/drawing/2014/main" id="{6D904F8A-E675-46EB-9B46-50018EEBF1E0}"/>
              </a:ext>
            </a:extLst>
          </p:cNvPr>
          <p:cNvGraphicFramePr>
            <a:graphicFrameLocks noGrp="1"/>
          </p:cNvGraphicFramePr>
          <p:nvPr>
            <p:extLst>
              <p:ext uri="{D42A27DB-BD31-4B8C-83A1-F6EECF244321}">
                <p14:modId xmlns:p14="http://schemas.microsoft.com/office/powerpoint/2010/main" val="2271603546"/>
              </p:ext>
            </p:extLst>
          </p:nvPr>
        </p:nvGraphicFramePr>
        <p:xfrm>
          <a:off x="6996912" y="3819909"/>
          <a:ext cx="3865654" cy="2548592"/>
        </p:xfrm>
        <a:graphic>
          <a:graphicData uri="http://schemas.openxmlformats.org/drawingml/2006/table">
            <a:tbl>
              <a:tblPr/>
              <a:tblGrid>
                <a:gridCol w="2003828">
                  <a:extLst>
                    <a:ext uri="{9D8B030D-6E8A-4147-A177-3AD203B41FA5}">
                      <a16:colId xmlns:a16="http://schemas.microsoft.com/office/drawing/2014/main" val="2258244395"/>
                    </a:ext>
                  </a:extLst>
                </a:gridCol>
                <a:gridCol w="930913">
                  <a:extLst>
                    <a:ext uri="{9D8B030D-6E8A-4147-A177-3AD203B41FA5}">
                      <a16:colId xmlns:a16="http://schemas.microsoft.com/office/drawing/2014/main" val="3723386227"/>
                    </a:ext>
                  </a:extLst>
                </a:gridCol>
                <a:gridCol w="930913">
                  <a:extLst>
                    <a:ext uri="{9D8B030D-6E8A-4147-A177-3AD203B41FA5}">
                      <a16:colId xmlns:a16="http://schemas.microsoft.com/office/drawing/2014/main" val="1287374776"/>
                    </a:ext>
                  </a:extLst>
                </a:gridCol>
              </a:tblGrid>
              <a:tr h="318574">
                <a:tc>
                  <a:txBody>
                    <a:bodyPr/>
                    <a:lstStyle/>
                    <a:p>
                      <a:pPr algn="l" fontAlgn="b"/>
                      <a:r>
                        <a:rPr lang="en-US" sz="1600" b="0" i="1" u="none" strike="noStrike" dirty="0">
                          <a:solidFill>
                            <a:srgbClr val="000000"/>
                          </a:solidFill>
                          <a:effectLst/>
                          <a:latin typeface="Arial" panose="020B0604020202020204" pitchFamily="34" charset="0"/>
                        </a:rPr>
                        <a:t>in Billion Rupiah</a:t>
                      </a:r>
                    </a:p>
                  </a:txBody>
                  <a:tcPr marL="0" marR="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ctr"/>
                      <a:r>
                        <a:rPr lang="en-US" sz="1600" b="1" i="0" u="none" strike="noStrike" dirty="0">
                          <a:solidFill>
                            <a:srgbClr val="000000"/>
                          </a:solidFill>
                          <a:effectLst/>
                          <a:latin typeface="Arial" panose="020B0604020202020204" pitchFamily="34" charset="0"/>
                        </a:rPr>
                        <a:t>2024</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ctr"/>
                      <a:r>
                        <a:rPr lang="en-US" sz="1600" b="1" i="0" u="none" strike="noStrike" dirty="0">
                          <a:solidFill>
                            <a:srgbClr val="000000"/>
                          </a:solidFill>
                          <a:effectLst/>
                          <a:latin typeface="Arial" panose="020B0604020202020204" pitchFamily="34" charset="0"/>
                        </a:rPr>
                        <a:t>2025</a:t>
                      </a:r>
                    </a:p>
                  </a:txBody>
                  <a:tcPr marL="0" marR="0" marT="0" marB="0" anchor="ctr">
                    <a:lnL>
                      <a:noFill/>
                    </a:lnL>
                    <a:lnR>
                      <a:noFill/>
                    </a:lnR>
                    <a:lnT>
                      <a:noFill/>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01767843"/>
                  </a:ext>
                </a:extLst>
              </a:tr>
              <a:tr h="318574">
                <a:tc>
                  <a:txBody>
                    <a:bodyPr/>
                    <a:lstStyle/>
                    <a:p>
                      <a:pPr algn="l" rtl="0" fontAlgn="ctr"/>
                      <a:r>
                        <a:rPr lang="en-US" sz="1600" b="1" i="0" u="none" strike="noStrike" dirty="0">
                          <a:solidFill>
                            <a:srgbClr val="3E6F97"/>
                          </a:solidFill>
                          <a:effectLst/>
                          <a:latin typeface="Arial" panose="020B0604020202020204" pitchFamily="34" charset="0"/>
                        </a:rPr>
                        <a:t>Revenue</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n-US" sz="1600" b="1" i="0" u="none" strike="noStrike" dirty="0">
                          <a:solidFill>
                            <a:srgbClr val="3E6F97"/>
                          </a:solidFill>
                          <a:effectLst/>
                          <a:latin typeface="Arial" panose="020B0604020202020204" pitchFamily="34" charset="0"/>
                        </a:rPr>
                        <a:t>6,118.4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n-US" sz="1600" b="1" i="0" u="none" strike="noStrike" dirty="0">
                          <a:solidFill>
                            <a:srgbClr val="3E6F97"/>
                          </a:solidFill>
                          <a:effectLst/>
                          <a:latin typeface="Arial" panose="020B0604020202020204" pitchFamily="34" charset="0"/>
                        </a:rPr>
                        <a:t>5,932.8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chemeClr val="accent1">
                        <a:lumMod val="20000"/>
                        <a:lumOff val="80000"/>
                      </a:schemeClr>
                    </a:solidFill>
                  </a:tcPr>
                </a:tc>
                <a:extLst>
                  <a:ext uri="{0D108BD9-81ED-4DB2-BD59-A6C34878D82A}">
                    <a16:rowId xmlns:a16="http://schemas.microsoft.com/office/drawing/2014/main" val="741903314"/>
                  </a:ext>
                </a:extLst>
              </a:tr>
              <a:tr h="318574">
                <a:tc>
                  <a:txBody>
                    <a:bodyPr/>
                    <a:lstStyle/>
                    <a:p>
                      <a:pPr algn="l" rtl="0" fontAlgn="ctr"/>
                      <a:r>
                        <a:rPr lang="en-US" sz="1600" b="0" i="0" u="none" strike="noStrike" dirty="0">
                          <a:solidFill>
                            <a:srgbClr val="000000"/>
                          </a:solidFill>
                          <a:effectLst/>
                          <a:latin typeface="Arial" panose="020B0604020202020204" pitchFamily="34" charset="0"/>
                        </a:rPr>
                        <a:t>Cost of Sales</a:t>
                      </a:r>
                    </a:p>
                  </a:txBody>
                  <a:tcPr marL="0" marR="0" marT="0" marB="0" anchor="ctr">
                    <a:lnL>
                      <a:noFill/>
                    </a:lnL>
                    <a:lnR>
                      <a:noFill/>
                    </a:lnR>
                    <a:lnT>
                      <a:noFill/>
                    </a:lnT>
                    <a:lnB>
                      <a:noFill/>
                    </a:lnB>
                  </a:tcPr>
                </a:tc>
                <a:tc>
                  <a:txBody>
                    <a:bodyPr/>
                    <a:lstStyle/>
                    <a:p>
                      <a:pPr algn="ctr" fontAlgn="ctr"/>
                      <a:r>
                        <a:rPr lang="en-US" sz="1600" b="0" i="0" u="none" strike="noStrike" dirty="0">
                          <a:solidFill>
                            <a:srgbClr val="000000"/>
                          </a:solidFill>
                          <a:effectLst/>
                          <a:latin typeface="Arial" panose="020B0604020202020204" pitchFamily="34" charset="0"/>
                        </a:rPr>
                        <a:t>5,012.4 </a:t>
                      </a:r>
                    </a:p>
                  </a:txBody>
                  <a:tcPr marL="0" marR="0" marT="0" marB="0" anchor="ctr">
                    <a:lnL>
                      <a:noFill/>
                    </a:lnL>
                    <a:lnR>
                      <a:noFill/>
                    </a:lnR>
                    <a:lnT>
                      <a:noFill/>
                    </a:lnT>
                    <a:lnB>
                      <a:noFill/>
                    </a:lnB>
                  </a:tcPr>
                </a:tc>
                <a:tc>
                  <a:txBody>
                    <a:bodyPr/>
                    <a:lstStyle/>
                    <a:p>
                      <a:pPr algn="ctr" fontAlgn="ctr"/>
                      <a:r>
                        <a:rPr lang="en-US" sz="1600" b="0" i="0" u="none" strike="noStrike" dirty="0">
                          <a:solidFill>
                            <a:srgbClr val="000000"/>
                          </a:solidFill>
                          <a:effectLst/>
                          <a:latin typeface="Arial" panose="020B0604020202020204" pitchFamily="34" charset="0"/>
                        </a:rPr>
                        <a:t>4,802.4 </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569414085"/>
                  </a:ext>
                </a:extLst>
              </a:tr>
              <a:tr h="318574">
                <a:tc>
                  <a:txBody>
                    <a:bodyPr/>
                    <a:lstStyle/>
                    <a:p>
                      <a:pPr algn="l" rtl="0" fontAlgn="ctr"/>
                      <a:r>
                        <a:rPr lang="en-US" sz="1600" b="1" i="0" u="none" strike="noStrike" dirty="0">
                          <a:solidFill>
                            <a:srgbClr val="3E6F97"/>
                          </a:solidFill>
                          <a:effectLst/>
                          <a:latin typeface="Arial" panose="020B0604020202020204" pitchFamily="34" charset="0"/>
                        </a:rPr>
                        <a:t>Gross Profit </a:t>
                      </a:r>
                    </a:p>
                  </a:txBody>
                  <a:tcPr marL="0" marR="0" marT="0" marB="0" anchor="ctr">
                    <a:lnL>
                      <a:noFill/>
                    </a:lnL>
                    <a:lnR>
                      <a:noFill/>
                    </a:lnR>
                    <a:lnT>
                      <a:noFill/>
                    </a:lnT>
                    <a:lnB>
                      <a:noFill/>
                    </a:lnB>
                  </a:tcPr>
                </a:tc>
                <a:tc>
                  <a:txBody>
                    <a:bodyPr/>
                    <a:lstStyle/>
                    <a:p>
                      <a:pPr algn="ctr" fontAlgn="ctr"/>
                      <a:r>
                        <a:rPr lang="en-US" sz="1600" b="1" i="0" u="none" strike="noStrike" dirty="0">
                          <a:solidFill>
                            <a:srgbClr val="3E6F97"/>
                          </a:solidFill>
                          <a:effectLst/>
                          <a:latin typeface="Arial" panose="020B0604020202020204" pitchFamily="34" charset="0"/>
                        </a:rPr>
                        <a:t>1106.0</a:t>
                      </a:r>
                    </a:p>
                  </a:txBody>
                  <a:tcPr marL="0" marR="0" marT="0" marB="0" anchor="ctr">
                    <a:lnL>
                      <a:noFill/>
                    </a:lnL>
                    <a:lnR>
                      <a:noFill/>
                    </a:lnR>
                    <a:lnT>
                      <a:noFill/>
                    </a:lnT>
                    <a:lnB>
                      <a:noFill/>
                    </a:lnB>
                  </a:tcPr>
                </a:tc>
                <a:tc>
                  <a:txBody>
                    <a:bodyPr/>
                    <a:lstStyle/>
                    <a:p>
                      <a:pPr algn="ctr" fontAlgn="ctr"/>
                      <a:r>
                        <a:rPr lang="en-US" sz="1600" b="1" i="0" u="none" strike="noStrike" dirty="0">
                          <a:solidFill>
                            <a:srgbClr val="3E6F97"/>
                          </a:solidFill>
                          <a:effectLst/>
                          <a:latin typeface="Arial" panose="020B0604020202020204" pitchFamily="34" charset="0"/>
                        </a:rPr>
                        <a:t>1130.4 </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817683687"/>
                  </a:ext>
                </a:extLst>
              </a:tr>
              <a:tr h="318574">
                <a:tc>
                  <a:txBody>
                    <a:bodyPr/>
                    <a:lstStyle/>
                    <a:p>
                      <a:pPr algn="l" rtl="0" fontAlgn="ctr"/>
                      <a:r>
                        <a:rPr lang="en-US" sz="1600" b="0" i="1" u="none" strike="noStrike" dirty="0">
                          <a:solidFill>
                            <a:srgbClr val="000000"/>
                          </a:solidFill>
                          <a:effectLst/>
                          <a:latin typeface="Arial" panose="020B0604020202020204" pitchFamily="34" charset="0"/>
                        </a:rPr>
                        <a:t>Gross Profit Margin</a:t>
                      </a:r>
                    </a:p>
                  </a:txBody>
                  <a:tcPr marL="0" marR="0" marT="0" marB="0" anchor="ctr">
                    <a:lnL>
                      <a:noFill/>
                    </a:lnL>
                    <a:lnR>
                      <a:noFill/>
                    </a:lnR>
                    <a:lnT>
                      <a:noFill/>
                    </a:lnT>
                    <a:lnB>
                      <a:noFill/>
                    </a:lnB>
                  </a:tcPr>
                </a:tc>
                <a:tc>
                  <a:txBody>
                    <a:bodyPr/>
                    <a:lstStyle/>
                    <a:p>
                      <a:pPr algn="ctr" fontAlgn="ctr"/>
                      <a:r>
                        <a:rPr lang="en-US" sz="1600" b="0" i="1" u="none" strike="noStrike" dirty="0">
                          <a:solidFill>
                            <a:srgbClr val="000000"/>
                          </a:solidFill>
                          <a:effectLst/>
                          <a:latin typeface="Arial" panose="020B0604020202020204" pitchFamily="34" charset="0"/>
                        </a:rPr>
                        <a:t>18.1%</a:t>
                      </a:r>
                    </a:p>
                  </a:txBody>
                  <a:tcPr marL="0" marR="0" marT="0" marB="0" anchor="ctr">
                    <a:lnL>
                      <a:noFill/>
                    </a:lnL>
                    <a:lnR>
                      <a:noFill/>
                    </a:lnR>
                    <a:lnT>
                      <a:noFill/>
                    </a:lnT>
                    <a:lnB>
                      <a:noFill/>
                    </a:lnB>
                  </a:tcPr>
                </a:tc>
                <a:tc>
                  <a:txBody>
                    <a:bodyPr/>
                    <a:lstStyle/>
                    <a:p>
                      <a:pPr algn="ctr" fontAlgn="ctr"/>
                      <a:r>
                        <a:rPr lang="en-US" sz="1600" b="0" i="1" u="none" strike="noStrike" dirty="0">
                          <a:solidFill>
                            <a:srgbClr val="000000"/>
                          </a:solidFill>
                          <a:effectLst/>
                          <a:latin typeface="Arial" panose="020B0604020202020204" pitchFamily="34" charset="0"/>
                        </a:rPr>
                        <a:t>19.1%</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720179980"/>
                  </a:ext>
                </a:extLst>
              </a:tr>
              <a:tr h="318574">
                <a:tc>
                  <a:txBody>
                    <a:bodyPr/>
                    <a:lstStyle/>
                    <a:p>
                      <a:pPr algn="l" rtl="0" fontAlgn="ctr"/>
                      <a:r>
                        <a:rPr lang="en-US" sz="1600" b="0" i="0" u="none" strike="noStrike" dirty="0">
                          <a:solidFill>
                            <a:srgbClr val="000000"/>
                          </a:solidFill>
                          <a:effectLst/>
                          <a:latin typeface="Arial" panose="020B0604020202020204" pitchFamily="34" charset="0"/>
                        </a:rPr>
                        <a:t>Operating Expenses</a:t>
                      </a:r>
                    </a:p>
                  </a:txBody>
                  <a:tcPr marL="0" marR="0" marT="0" marB="0" anchor="ctr">
                    <a:lnL>
                      <a:noFill/>
                    </a:lnL>
                    <a:lnR>
                      <a:noFill/>
                    </a:lnR>
                    <a:lnT>
                      <a:noFill/>
                    </a:lnT>
                    <a:lnB>
                      <a:noFill/>
                    </a:lnB>
                  </a:tcPr>
                </a:tc>
                <a:tc>
                  <a:txBody>
                    <a:bodyPr/>
                    <a:lstStyle/>
                    <a:p>
                      <a:pPr algn="ctr" fontAlgn="ctr"/>
                      <a:r>
                        <a:rPr lang="en-US" sz="1600" b="0" i="0" u="none" strike="noStrike" dirty="0">
                          <a:solidFill>
                            <a:srgbClr val="000000"/>
                          </a:solidFill>
                          <a:effectLst/>
                          <a:latin typeface="Arial" panose="020B0604020202020204" pitchFamily="34" charset="0"/>
                        </a:rPr>
                        <a:t>430.4 </a:t>
                      </a:r>
                    </a:p>
                  </a:txBody>
                  <a:tcPr marL="0" marR="0" marT="0" marB="0" anchor="ctr">
                    <a:lnL>
                      <a:noFill/>
                    </a:lnL>
                    <a:lnR>
                      <a:noFill/>
                    </a:lnR>
                    <a:lnT>
                      <a:noFill/>
                    </a:lnT>
                    <a:lnB>
                      <a:noFill/>
                    </a:lnB>
                  </a:tcPr>
                </a:tc>
                <a:tc>
                  <a:txBody>
                    <a:bodyPr/>
                    <a:lstStyle/>
                    <a:p>
                      <a:pPr algn="ctr" fontAlgn="ctr"/>
                      <a:r>
                        <a:rPr lang="en-US" sz="1600" b="0" i="0" u="none" strike="noStrike" dirty="0">
                          <a:solidFill>
                            <a:srgbClr val="000000"/>
                          </a:solidFill>
                          <a:effectLst/>
                          <a:latin typeface="Arial" panose="020B0604020202020204" pitchFamily="34" charset="0"/>
                        </a:rPr>
                        <a:t>457.9 </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6054632"/>
                  </a:ext>
                </a:extLst>
              </a:tr>
              <a:tr h="318574">
                <a:tc>
                  <a:txBody>
                    <a:bodyPr/>
                    <a:lstStyle/>
                    <a:p>
                      <a:pPr algn="l" rtl="0" fontAlgn="ctr"/>
                      <a:r>
                        <a:rPr lang="en-US" sz="1600" b="1" i="0" u="none" strike="noStrike" dirty="0">
                          <a:solidFill>
                            <a:srgbClr val="3E6F97"/>
                          </a:solidFill>
                          <a:effectLst/>
                          <a:latin typeface="Arial" panose="020B0604020202020204" pitchFamily="34" charset="0"/>
                        </a:rPr>
                        <a:t>Net Profit</a:t>
                      </a:r>
                    </a:p>
                  </a:txBody>
                  <a:tcPr marL="0" marR="0" marT="0" marB="0" anchor="ctr">
                    <a:lnL>
                      <a:noFill/>
                    </a:lnL>
                    <a:lnR>
                      <a:noFill/>
                    </a:lnR>
                    <a:lnT>
                      <a:noFill/>
                    </a:lnT>
                    <a:lnB>
                      <a:noFill/>
                    </a:lnB>
                  </a:tcPr>
                </a:tc>
                <a:tc>
                  <a:txBody>
                    <a:bodyPr/>
                    <a:lstStyle/>
                    <a:p>
                      <a:pPr algn="ctr" fontAlgn="ctr"/>
                      <a:r>
                        <a:rPr lang="en-US" sz="1600" b="1" i="0" u="none" strike="noStrike" dirty="0">
                          <a:solidFill>
                            <a:srgbClr val="3E6F97"/>
                          </a:solidFill>
                          <a:effectLst/>
                          <a:latin typeface="Arial" panose="020B0604020202020204" pitchFamily="34" charset="0"/>
                        </a:rPr>
                        <a:t>530.0</a:t>
                      </a:r>
                    </a:p>
                  </a:txBody>
                  <a:tcPr marL="0" marR="0" marT="0" marB="0" anchor="ctr">
                    <a:lnL>
                      <a:noFill/>
                    </a:lnL>
                    <a:lnR>
                      <a:noFill/>
                    </a:lnR>
                    <a:lnT>
                      <a:noFill/>
                    </a:lnT>
                    <a:lnB>
                      <a:noFill/>
                    </a:lnB>
                  </a:tcPr>
                </a:tc>
                <a:tc>
                  <a:txBody>
                    <a:bodyPr/>
                    <a:lstStyle/>
                    <a:p>
                      <a:pPr algn="ctr" fontAlgn="ctr"/>
                      <a:r>
                        <a:rPr lang="en-US" sz="1600" b="1" i="0" u="none" strike="noStrike" dirty="0">
                          <a:solidFill>
                            <a:srgbClr val="3E6F97"/>
                          </a:solidFill>
                          <a:effectLst/>
                          <a:latin typeface="Arial" panose="020B0604020202020204" pitchFamily="34" charset="0"/>
                        </a:rPr>
                        <a:t>534.2 </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424329724"/>
                  </a:ext>
                </a:extLst>
              </a:tr>
              <a:tr h="318574">
                <a:tc>
                  <a:txBody>
                    <a:bodyPr/>
                    <a:lstStyle/>
                    <a:p>
                      <a:pPr algn="l" rtl="0" fontAlgn="ctr"/>
                      <a:r>
                        <a:rPr lang="en-US" sz="1600" b="0" i="1" u="none" strike="noStrike" dirty="0">
                          <a:solidFill>
                            <a:srgbClr val="000000"/>
                          </a:solidFill>
                          <a:effectLst/>
                          <a:latin typeface="Arial" panose="020B0604020202020204" pitchFamily="34" charset="0"/>
                        </a:rPr>
                        <a:t>NPM</a:t>
                      </a:r>
                    </a:p>
                  </a:txBody>
                  <a:tcPr marL="0" marR="0" marT="0" marB="0" anchor="ctr">
                    <a:lnL>
                      <a:noFill/>
                    </a:lnL>
                    <a:lnR>
                      <a:noFill/>
                    </a:lnR>
                    <a:lnT>
                      <a:noFill/>
                    </a:lnT>
                    <a:lnB>
                      <a:noFill/>
                    </a:lnB>
                  </a:tcPr>
                </a:tc>
                <a:tc>
                  <a:txBody>
                    <a:bodyPr/>
                    <a:lstStyle/>
                    <a:p>
                      <a:pPr algn="ctr" fontAlgn="ctr"/>
                      <a:r>
                        <a:rPr lang="en-US" sz="1600" b="0" i="1" u="none" strike="noStrike" dirty="0">
                          <a:solidFill>
                            <a:srgbClr val="000000"/>
                          </a:solidFill>
                          <a:effectLst/>
                          <a:latin typeface="Arial" panose="020B0604020202020204" pitchFamily="34" charset="0"/>
                        </a:rPr>
                        <a:t>8.7%</a:t>
                      </a:r>
                    </a:p>
                  </a:txBody>
                  <a:tcPr marL="0" marR="0" marT="0" marB="0" anchor="ctr">
                    <a:lnL>
                      <a:noFill/>
                    </a:lnL>
                    <a:lnR>
                      <a:noFill/>
                    </a:lnR>
                    <a:lnT>
                      <a:noFill/>
                    </a:lnT>
                    <a:lnB>
                      <a:noFill/>
                    </a:lnB>
                  </a:tcPr>
                </a:tc>
                <a:tc>
                  <a:txBody>
                    <a:bodyPr/>
                    <a:lstStyle/>
                    <a:p>
                      <a:pPr algn="ctr" fontAlgn="ctr"/>
                      <a:r>
                        <a:rPr lang="en-US" sz="1600" b="0" i="1" u="none" strike="noStrike" dirty="0">
                          <a:solidFill>
                            <a:srgbClr val="000000"/>
                          </a:solidFill>
                          <a:effectLst/>
                          <a:latin typeface="Arial" panose="020B0604020202020204" pitchFamily="34" charset="0"/>
                        </a:rPr>
                        <a:t>9.0%</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423317813"/>
                  </a:ext>
                </a:extLst>
              </a:tr>
            </a:tbl>
          </a:graphicData>
        </a:graphic>
      </p:graphicFrame>
      <p:graphicFrame>
        <p:nvGraphicFramePr>
          <p:cNvPr id="12" name="Chart 11">
            <a:extLst>
              <a:ext uri="{FF2B5EF4-FFF2-40B4-BE49-F238E27FC236}">
                <a16:creationId xmlns:a16="http://schemas.microsoft.com/office/drawing/2014/main" id="{19EC52A1-47DF-4AC9-9647-C73DF4EA599A}"/>
              </a:ext>
            </a:extLst>
          </p:cNvPr>
          <p:cNvGraphicFramePr>
            <a:graphicFrameLocks/>
          </p:cNvGraphicFramePr>
          <p:nvPr>
            <p:extLst>
              <p:ext uri="{D42A27DB-BD31-4B8C-83A1-F6EECF244321}">
                <p14:modId xmlns:p14="http://schemas.microsoft.com/office/powerpoint/2010/main" val="3042318037"/>
              </p:ext>
            </p:extLst>
          </p:nvPr>
        </p:nvGraphicFramePr>
        <p:xfrm>
          <a:off x="542791" y="3314789"/>
          <a:ext cx="5185286" cy="35588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84400066"/>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D20B972-658E-417C-9AA9-B62D42E5AAB7}" type="slidenum">
              <a:rPr lang="en-US">
                <a:solidFill>
                  <a:prstClr val="black">
                    <a:tint val="75000"/>
                  </a:prstClr>
                </a:solidFill>
                <a:latin typeface="Calibri"/>
              </a:rPr>
              <a:pPr/>
              <a:t>6</a:t>
            </a:fld>
            <a:endParaRPr lang="en-US">
              <a:solidFill>
                <a:prstClr val="black">
                  <a:tint val="75000"/>
                </a:prstClr>
              </a:solidFill>
              <a:latin typeface="Calibri"/>
            </a:endParaRPr>
          </a:p>
        </p:txBody>
      </p:sp>
      <p:sp>
        <p:nvSpPr>
          <p:cNvPr id="2" name="Title 1"/>
          <p:cNvSpPr>
            <a:spLocks noGrp="1"/>
          </p:cNvSpPr>
          <p:nvPr>
            <p:ph type="title"/>
          </p:nvPr>
        </p:nvSpPr>
        <p:spPr>
          <a:xfrm>
            <a:off x="2419226" y="299403"/>
            <a:ext cx="7353546" cy="945498"/>
          </a:xfrm>
        </p:spPr>
        <p:txBody>
          <a:bodyPr/>
          <a:lstStyle/>
          <a:p>
            <a:r>
              <a:rPr lang="en-US" dirty="0"/>
              <a:t>Improved Working Capital</a:t>
            </a:r>
          </a:p>
        </p:txBody>
      </p:sp>
      <p:sp>
        <p:nvSpPr>
          <p:cNvPr id="6" name="Slide Number Placeholder 3">
            <a:extLst>
              <a:ext uri="{FF2B5EF4-FFF2-40B4-BE49-F238E27FC236}">
                <a16:creationId xmlns:a16="http://schemas.microsoft.com/office/drawing/2014/main" id="{1FA66AD8-F5FB-49C9-9614-3E902C667A3E}"/>
              </a:ext>
            </a:extLst>
          </p:cNvPr>
          <p:cNvSpPr txBox="1">
            <a:spLocks/>
          </p:cNvSpPr>
          <p:nvPr/>
        </p:nvSpPr>
        <p:spPr>
          <a:xfrm>
            <a:off x="9921540" y="5816829"/>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400" b="1">
                <a:latin typeface="Calibri"/>
              </a:rPr>
              <a:pPr/>
              <a:t>6</a:t>
            </a:fld>
            <a:endParaRPr lang="en-US" sz="1400" b="1" dirty="0">
              <a:latin typeface="Calibri"/>
            </a:endParaRPr>
          </a:p>
        </p:txBody>
      </p:sp>
      <p:sp>
        <p:nvSpPr>
          <p:cNvPr id="15" name="TextBox 14">
            <a:extLst>
              <a:ext uri="{FF2B5EF4-FFF2-40B4-BE49-F238E27FC236}">
                <a16:creationId xmlns:a16="http://schemas.microsoft.com/office/drawing/2014/main" id="{024A229C-26BD-AD34-2205-EF7006B9C3AC}"/>
              </a:ext>
            </a:extLst>
          </p:cNvPr>
          <p:cNvSpPr txBox="1"/>
          <p:nvPr/>
        </p:nvSpPr>
        <p:spPr>
          <a:xfrm>
            <a:off x="1565032" y="1329110"/>
            <a:ext cx="2203938" cy="184666"/>
          </a:xfrm>
          <a:prstGeom prst="rect">
            <a:avLst/>
          </a:prstGeom>
          <a:noFill/>
        </p:spPr>
        <p:txBody>
          <a:bodyPr wrap="square" lIns="0" tIns="0" rIns="0" bIns="0">
            <a:spAutoFit/>
          </a:bodyPr>
          <a:lstStyle/>
          <a:p>
            <a:pPr>
              <a:defRPr lang="en-US" sz="1200" b="1" i="0" u="none" strike="noStrike" kern="1200" spc="0" baseline="0">
                <a:solidFill>
                  <a:srgbClr val="068EDC"/>
                </a:solidFill>
                <a:latin typeface="+mn-lt"/>
                <a:ea typeface="+mn-ea"/>
                <a:cs typeface="+mn-cs"/>
              </a:defRPr>
            </a:pPr>
            <a:r>
              <a:rPr lang="en-GB" sz="1200" b="1" dirty="0">
                <a:solidFill>
                  <a:srgbClr val="068EDC"/>
                </a:solidFill>
              </a:rPr>
              <a:t>Liquidity &amp; Leverage Ratios</a:t>
            </a:r>
          </a:p>
        </p:txBody>
      </p:sp>
      <p:sp>
        <p:nvSpPr>
          <p:cNvPr id="13" name="Content Placeholder 2">
            <a:extLst>
              <a:ext uri="{FF2B5EF4-FFF2-40B4-BE49-F238E27FC236}">
                <a16:creationId xmlns:a16="http://schemas.microsoft.com/office/drawing/2014/main" id="{05CD0D3E-3F61-E15F-05A4-D87BDCCE9793}"/>
              </a:ext>
            </a:extLst>
          </p:cNvPr>
          <p:cNvSpPr txBox="1">
            <a:spLocks/>
          </p:cNvSpPr>
          <p:nvPr/>
        </p:nvSpPr>
        <p:spPr>
          <a:xfrm>
            <a:off x="6095999" y="1266513"/>
            <a:ext cx="4167555" cy="2126031"/>
          </a:xfrm>
          <a:prstGeom prst="rect">
            <a:avLst/>
          </a:prstGeom>
        </p:spPr>
        <p:txBody>
          <a:bodyPr vert="horz" wrap="square" lIns="0" tIns="0" rIns="0" bIns="0" rtlCol="0">
            <a:noAutofit/>
          </a:bodyPr>
          <a:lstStyle>
            <a:lvl1pPr marL="171442" indent="-171442" algn="l" defTabSz="685766"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nSpc>
                <a:spcPct val="100000"/>
              </a:lnSpc>
              <a:spcBef>
                <a:spcPts val="0"/>
              </a:spcBef>
              <a:spcAft>
                <a:spcPts val="400"/>
              </a:spcAft>
              <a:buClr>
                <a:srgbClr val="31859C"/>
              </a:buClr>
              <a:buNone/>
            </a:pPr>
            <a:endParaRPr lang="en-GB" sz="1200" dirty="0"/>
          </a:p>
        </p:txBody>
      </p:sp>
      <p:sp>
        <p:nvSpPr>
          <p:cNvPr id="5" name="TextBox 4">
            <a:extLst>
              <a:ext uri="{FF2B5EF4-FFF2-40B4-BE49-F238E27FC236}">
                <a16:creationId xmlns:a16="http://schemas.microsoft.com/office/drawing/2014/main" id="{89889B5E-BD75-4A57-B33B-35D9937DD609}"/>
              </a:ext>
            </a:extLst>
          </p:cNvPr>
          <p:cNvSpPr txBox="1"/>
          <p:nvPr/>
        </p:nvSpPr>
        <p:spPr>
          <a:xfrm>
            <a:off x="1412462" y="4076980"/>
            <a:ext cx="2013528" cy="276999"/>
          </a:xfrm>
          <a:prstGeom prst="rect">
            <a:avLst/>
          </a:prstGeom>
          <a:noFill/>
        </p:spPr>
        <p:txBody>
          <a:bodyPr wrap="square" rtlCol="0">
            <a:spAutoFit/>
          </a:bodyPr>
          <a:lstStyle/>
          <a:p>
            <a:r>
              <a:rPr lang="en-US" sz="1200" b="1" dirty="0">
                <a:solidFill>
                  <a:srgbClr val="068EDC"/>
                </a:solidFill>
              </a:rPr>
              <a:t>Debt, Interest &amp; EBITDA</a:t>
            </a:r>
          </a:p>
        </p:txBody>
      </p:sp>
      <p:sp>
        <p:nvSpPr>
          <p:cNvPr id="7" name="Rectangle 6"/>
          <p:cNvSpPr/>
          <p:nvPr/>
        </p:nvSpPr>
        <p:spPr>
          <a:xfrm>
            <a:off x="5292968" y="1266512"/>
            <a:ext cx="6793015" cy="3816429"/>
          </a:xfrm>
          <a:prstGeom prst="rect">
            <a:avLst/>
          </a:prstGeom>
          <a:solidFill>
            <a:schemeClr val="bg1"/>
          </a:solidFill>
        </p:spPr>
        <p:txBody>
          <a:bodyPr wrap="square">
            <a:spAutoFit/>
          </a:bodyPr>
          <a:lstStyle/>
          <a:p>
            <a:r>
              <a:rPr lang="en-US" b="1" i="1" dirty="0">
                <a:solidFill>
                  <a:schemeClr val="accent1"/>
                </a:solidFill>
              </a:rPr>
              <a:t>Strengthened Deleveraging and Coverage Discipline</a:t>
            </a:r>
          </a:p>
          <a:p>
            <a:endParaRPr lang="en-US" sz="1600" dirty="0"/>
          </a:p>
          <a:p>
            <a:pPr algn="just"/>
            <a:r>
              <a:rPr lang="en-US" sz="1600" dirty="0"/>
              <a:t>Over the 2018–2025 period, SPINDO has materially reduced financial risk through sustained earnings growth and disciplined capital management. Debt-to-EBITDA has declined from above 8.0x in 2018 to approximately 3.2x in 2024–2025, reflecting structural deleveraging rather than temporary cycle effects.</a:t>
            </a:r>
          </a:p>
          <a:p>
            <a:pPr algn="just"/>
            <a:r>
              <a:rPr lang="en-US" sz="1600" dirty="0"/>
              <a:t>At the same time, EBITDA-to-interest coverage improved from below 2.0x in earlier years to approximately 4.8x in 2025, demonstrating significantly enhanced debt servicing capacity even under normalized steel pricing conditions.</a:t>
            </a:r>
          </a:p>
          <a:p>
            <a:pPr algn="just"/>
            <a:r>
              <a:rPr lang="en-US" sz="1600" dirty="0"/>
              <a:t>Liquidity metrics have also strengthened, supported by higher cash balances and a more balanced funding structure. The Company now enters its next investment phase with a substantially lower financial risk profile compared to prior expansion cycles.</a:t>
            </a:r>
          </a:p>
        </p:txBody>
      </p:sp>
      <p:graphicFrame>
        <p:nvGraphicFramePr>
          <p:cNvPr id="3" name="Table 2">
            <a:extLst>
              <a:ext uri="{FF2B5EF4-FFF2-40B4-BE49-F238E27FC236}">
                <a16:creationId xmlns:a16="http://schemas.microsoft.com/office/drawing/2014/main" id="{07272338-5667-4ACA-B83E-DE374CB93D41}"/>
              </a:ext>
            </a:extLst>
          </p:cNvPr>
          <p:cNvGraphicFramePr>
            <a:graphicFrameLocks noGrp="1"/>
          </p:cNvGraphicFramePr>
          <p:nvPr>
            <p:extLst>
              <p:ext uri="{D42A27DB-BD31-4B8C-83A1-F6EECF244321}">
                <p14:modId xmlns:p14="http://schemas.microsoft.com/office/powerpoint/2010/main" val="1661136467"/>
              </p:ext>
            </p:extLst>
          </p:nvPr>
        </p:nvGraphicFramePr>
        <p:xfrm>
          <a:off x="5351064" y="5034826"/>
          <a:ext cx="5532283" cy="1655445"/>
        </p:xfrm>
        <a:graphic>
          <a:graphicData uri="http://schemas.openxmlformats.org/drawingml/2006/table">
            <a:tbl>
              <a:tblPr/>
              <a:tblGrid>
                <a:gridCol w="2747823">
                  <a:extLst>
                    <a:ext uri="{9D8B030D-6E8A-4147-A177-3AD203B41FA5}">
                      <a16:colId xmlns:a16="http://schemas.microsoft.com/office/drawing/2014/main" val="2754723321"/>
                    </a:ext>
                  </a:extLst>
                </a:gridCol>
                <a:gridCol w="1392230">
                  <a:extLst>
                    <a:ext uri="{9D8B030D-6E8A-4147-A177-3AD203B41FA5}">
                      <a16:colId xmlns:a16="http://schemas.microsoft.com/office/drawing/2014/main" val="2854825750"/>
                    </a:ext>
                  </a:extLst>
                </a:gridCol>
                <a:gridCol w="1392230">
                  <a:extLst>
                    <a:ext uri="{9D8B030D-6E8A-4147-A177-3AD203B41FA5}">
                      <a16:colId xmlns:a16="http://schemas.microsoft.com/office/drawing/2014/main" val="2960217609"/>
                    </a:ext>
                  </a:extLst>
                </a:gridCol>
              </a:tblGrid>
              <a:tr h="266700">
                <a:tc>
                  <a:txBody>
                    <a:bodyPr/>
                    <a:lstStyle/>
                    <a:p>
                      <a:pPr algn="l" fontAlgn="b"/>
                      <a:r>
                        <a:rPr lang="en-US" sz="1200" b="0" i="0" u="none" strike="noStrike" dirty="0">
                          <a:solidFill>
                            <a:srgbClr val="000000"/>
                          </a:solidFill>
                          <a:effectLst/>
                          <a:latin typeface="Arial" panose="020B0604020202020204" pitchFamily="34" charset="0"/>
                        </a:rPr>
                        <a:t>In billion Rupiah</a:t>
                      </a:r>
                    </a:p>
                  </a:txBody>
                  <a:tcPr marL="0" marR="0" marT="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247588212"/>
                  </a:ext>
                </a:extLst>
              </a:tr>
              <a:tr h="171450">
                <a:tc>
                  <a:txBody>
                    <a:bodyPr/>
                    <a:lstStyle/>
                    <a:p>
                      <a:pPr algn="l" fontAlgn="ctr"/>
                      <a:r>
                        <a:rPr lang="en-US" sz="1600" b="1" i="0" u="none" strike="noStrike" dirty="0">
                          <a:solidFill>
                            <a:srgbClr val="000000"/>
                          </a:solidFill>
                          <a:effectLst/>
                          <a:latin typeface="Calibri" panose="020F0502020204030204" pitchFamily="34" charset="0"/>
                        </a:rPr>
                        <a:t>Summary Balance Sheet</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2024</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2025</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2079452"/>
                  </a:ext>
                </a:extLst>
              </a:tr>
              <a:tr h="276225">
                <a:tc>
                  <a:txBody>
                    <a:bodyPr/>
                    <a:lstStyle/>
                    <a:p>
                      <a:pPr algn="l" fontAlgn="ctr"/>
                      <a:r>
                        <a:rPr lang="en-US" sz="1400" b="1" i="0" u="none" strike="noStrike" dirty="0">
                          <a:solidFill>
                            <a:srgbClr val="000000"/>
                          </a:solidFill>
                          <a:effectLst/>
                          <a:latin typeface="Calibri" panose="020F0502020204030204" pitchFamily="34" charset="0"/>
                        </a:rPr>
                        <a:t>Total Asset</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n-US" sz="1400" b="1" i="0" u="none" strike="noStrike">
                          <a:solidFill>
                            <a:srgbClr val="000000"/>
                          </a:solidFill>
                          <a:effectLst/>
                          <a:latin typeface="Calibri" panose="020F0502020204030204" pitchFamily="34" charset="0"/>
                        </a:rPr>
                        <a:t>     8,295.61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n-US" sz="1400" b="1" i="0" u="none" strike="noStrike" dirty="0">
                          <a:solidFill>
                            <a:srgbClr val="000000"/>
                          </a:solidFill>
                          <a:effectLst/>
                          <a:latin typeface="Calibri" panose="020F0502020204030204" pitchFamily="34" charset="0"/>
                        </a:rPr>
                        <a:t>          8,796.37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2916621734"/>
                  </a:ext>
                </a:extLst>
              </a:tr>
              <a:tr h="171450">
                <a:tc>
                  <a:txBody>
                    <a:bodyPr/>
                    <a:lstStyle/>
                    <a:p>
                      <a:pPr algn="l" fontAlgn="ctr"/>
                      <a:r>
                        <a:rPr lang="en-US" sz="1400" b="1" i="0" u="none" strike="noStrike" dirty="0">
                          <a:solidFill>
                            <a:srgbClr val="000000"/>
                          </a:solidFill>
                          <a:effectLst/>
                          <a:latin typeface="Calibri" panose="020F0502020204030204" pitchFamily="34" charset="0"/>
                        </a:rPr>
                        <a:t>Total Liabilities</a:t>
                      </a:r>
                    </a:p>
                  </a:txBody>
                  <a:tcPr marL="0" marR="0" marT="0" marB="0" anchor="ctr">
                    <a:lnL>
                      <a:noFill/>
                    </a:lnL>
                    <a:lnR>
                      <a:noFill/>
                    </a:lnR>
                    <a:lnT>
                      <a:noFill/>
                    </a:lnT>
                    <a:lnB>
                      <a:noFill/>
                    </a:lnB>
                  </a:tcPr>
                </a:tc>
                <a:tc>
                  <a:txBody>
                    <a:bodyPr/>
                    <a:lstStyle/>
                    <a:p>
                      <a:pPr algn="ctr" fontAlgn="ctr"/>
                      <a:r>
                        <a:rPr lang="en-US" sz="1400" b="1" i="0" u="none" strike="noStrike">
                          <a:solidFill>
                            <a:srgbClr val="000000"/>
                          </a:solidFill>
                          <a:effectLst/>
                          <a:latin typeface="Calibri" panose="020F0502020204030204" pitchFamily="34" charset="0"/>
                        </a:rPr>
                        <a:t>     3,251.68 </a:t>
                      </a:r>
                    </a:p>
                  </a:txBody>
                  <a:tcPr marL="0" marR="0" marT="0" marB="0" anchor="ctr">
                    <a:lnL>
                      <a:noFill/>
                    </a:lnL>
                    <a:lnR>
                      <a:noFill/>
                    </a:lnR>
                    <a:lnT>
                      <a:noFill/>
                    </a:lnT>
                    <a:lnB>
                      <a:noFill/>
                    </a:lnB>
                  </a:tcPr>
                </a:tc>
                <a:tc>
                  <a:txBody>
                    <a:bodyPr/>
                    <a:lstStyle/>
                    <a:p>
                      <a:pPr algn="ctr" fontAlgn="ctr"/>
                      <a:r>
                        <a:rPr lang="en-US" sz="1400" b="1" i="0" u="none" strike="noStrike">
                          <a:solidFill>
                            <a:srgbClr val="000000"/>
                          </a:solidFill>
                          <a:effectLst/>
                          <a:latin typeface="Calibri" panose="020F0502020204030204" pitchFamily="34" charset="0"/>
                        </a:rPr>
                        <a:t>          3,123.01 </a:t>
                      </a:r>
                    </a:p>
                  </a:txBody>
                  <a:tcPr marL="0" marR="0" marT="0" marB="0" anchor="ctr">
                    <a:lnL>
                      <a:noFill/>
                    </a:lnL>
                    <a:lnR>
                      <a:noFill/>
                    </a:lnR>
                    <a:lnT>
                      <a:noFill/>
                    </a:lnT>
                    <a:lnB>
                      <a:noFill/>
                    </a:lnB>
                  </a:tcPr>
                </a:tc>
                <a:extLst>
                  <a:ext uri="{0D108BD9-81ED-4DB2-BD59-A6C34878D82A}">
                    <a16:rowId xmlns:a16="http://schemas.microsoft.com/office/drawing/2014/main" val="639772920"/>
                  </a:ext>
                </a:extLst>
              </a:tr>
              <a:tr h="228600">
                <a:tc>
                  <a:txBody>
                    <a:bodyPr/>
                    <a:lstStyle/>
                    <a:p>
                      <a:pPr algn="l" fontAlgn="ctr"/>
                      <a:r>
                        <a:rPr lang="en-US" sz="1400" b="0" i="0" u="none" strike="noStrike" dirty="0">
                          <a:solidFill>
                            <a:srgbClr val="000000"/>
                          </a:solidFill>
                          <a:effectLst/>
                          <a:latin typeface="Calibri" panose="020F0502020204030204" pitchFamily="34" charset="0"/>
                        </a:rPr>
                        <a:t>Current Liabilities</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     1,611.15 </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          1,628.61 </a:t>
                      </a:r>
                    </a:p>
                  </a:txBody>
                  <a:tcPr marL="0" marR="0" marT="0" marB="0" anchor="ctr">
                    <a:lnL>
                      <a:noFill/>
                    </a:lnL>
                    <a:lnR>
                      <a:noFill/>
                    </a:lnR>
                    <a:lnT>
                      <a:noFill/>
                    </a:lnT>
                    <a:lnB>
                      <a:noFill/>
                    </a:lnB>
                  </a:tcPr>
                </a:tc>
                <a:extLst>
                  <a:ext uri="{0D108BD9-81ED-4DB2-BD59-A6C34878D82A}">
                    <a16:rowId xmlns:a16="http://schemas.microsoft.com/office/drawing/2014/main" val="3384467121"/>
                  </a:ext>
                </a:extLst>
              </a:tr>
              <a:tr h="198120">
                <a:tc>
                  <a:txBody>
                    <a:bodyPr/>
                    <a:lstStyle/>
                    <a:p>
                      <a:pPr algn="l" fontAlgn="ctr"/>
                      <a:r>
                        <a:rPr lang="en-US" sz="1400" b="0" i="0" u="none" strike="noStrike" dirty="0">
                          <a:solidFill>
                            <a:srgbClr val="000000"/>
                          </a:solidFill>
                          <a:effectLst/>
                          <a:latin typeface="Calibri" panose="020F0502020204030204" pitchFamily="34" charset="0"/>
                        </a:rPr>
                        <a:t>Non Current Liabilities</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     1,640.53 </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          1,494.40 </a:t>
                      </a:r>
                    </a:p>
                  </a:txBody>
                  <a:tcPr marL="0" marR="0" marT="0" marB="0" anchor="ctr">
                    <a:lnL>
                      <a:noFill/>
                    </a:lnL>
                    <a:lnR>
                      <a:noFill/>
                    </a:lnR>
                    <a:lnT>
                      <a:noFill/>
                    </a:lnT>
                    <a:lnB>
                      <a:noFill/>
                    </a:lnB>
                  </a:tcPr>
                </a:tc>
                <a:extLst>
                  <a:ext uri="{0D108BD9-81ED-4DB2-BD59-A6C34878D82A}">
                    <a16:rowId xmlns:a16="http://schemas.microsoft.com/office/drawing/2014/main" val="2261316521"/>
                  </a:ext>
                </a:extLst>
              </a:tr>
              <a:tr h="198120">
                <a:tc>
                  <a:txBody>
                    <a:bodyPr/>
                    <a:lstStyle/>
                    <a:p>
                      <a:pPr algn="l" fontAlgn="ctr"/>
                      <a:r>
                        <a:rPr lang="en-US" sz="1400" b="1" i="0" u="none" strike="noStrike" dirty="0">
                          <a:solidFill>
                            <a:srgbClr val="000000"/>
                          </a:solidFill>
                          <a:effectLst/>
                          <a:latin typeface="Calibri" panose="020F0502020204030204" pitchFamily="34" charset="0"/>
                        </a:rPr>
                        <a:t>Total Equities</a:t>
                      </a:r>
                    </a:p>
                  </a:txBody>
                  <a:tcPr marL="0" marR="0" marT="0" marB="0" anchor="ctr">
                    <a:lnL>
                      <a:noFill/>
                    </a:lnL>
                    <a:lnR>
                      <a:noFill/>
                    </a:lnR>
                    <a:lnT>
                      <a:noFill/>
                    </a:lnT>
                    <a:lnB>
                      <a:noFill/>
                    </a:lnB>
                  </a:tcPr>
                </a:tc>
                <a:tc>
                  <a:txBody>
                    <a:bodyPr/>
                    <a:lstStyle/>
                    <a:p>
                      <a:pPr algn="ctr" fontAlgn="ctr"/>
                      <a:r>
                        <a:rPr lang="en-US" sz="1400" b="1" i="0" u="none" strike="noStrike" dirty="0">
                          <a:solidFill>
                            <a:srgbClr val="000000"/>
                          </a:solidFill>
                          <a:effectLst/>
                          <a:latin typeface="Calibri" panose="020F0502020204030204" pitchFamily="34" charset="0"/>
                        </a:rPr>
                        <a:t>     5,043.93 </a:t>
                      </a:r>
                    </a:p>
                  </a:txBody>
                  <a:tcPr marL="0" marR="0" marT="0" marB="0" anchor="ctr">
                    <a:lnL>
                      <a:noFill/>
                    </a:lnL>
                    <a:lnR>
                      <a:noFill/>
                    </a:lnR>
                    <a:lnT>
                      <a:noFill/>
                    </a:lnT>
                    <a:lnB>
                      <a:noFill/>
                    </a:lnB>
                  </a:tcPr>
                </a:tc>
                <a:tc>
                  <a:txBody>
                    <a:bodyPr/>
                    <a:lstStyle/>
                    <a:p>
                      <a:pPr algn="ctr" fontAlgn="ctr"/>
                      <a:r>
                        <a:rPr lang="en-US" sz="1400" b="1" i="0" u="none" strike="noStrike" dirty="0">
                          <a:solidFill>
                            <a:srgbClr val="000000"/>
                          </a:solidFill>
                          <a:effectLst/>
                          <a:latin typeface="Calibri" panose="020F0502020204030204" pitchFamily="34" charset="0"/>
                        </a:rPr>
                        <a:t>          5,673.36 </a:t>
                      </a:r>
                    </a:p>
                  </a:txBody>
                  <a:tcPr marL="0" marR="0" marT="0" marB="0" anchor="ctr">
                    <a:lnL>
                      <a:noFill/>
                    </a:lnL>
                    <a:lnR>
                      <a:noFill/>
                    </a:lnR>
                    <a:lnT>
                      <a:noFill/>
                    </a:lnT>
                    <a:lnB>
                      <a:noFill/>
                    </a:lnB>
                  </a:tcPr>
                </a:tc>
                <a:extLst>
                  <a:ext uri="{0D108BD9-81ED-4DB2-BD59-A6C34878D82A}">
                    <a16:rowId xmlns:a16="http://schemas.microsoft.com/office/drawing/2014/main" val="1886763639"/>
                  </a:ext>
                </a:extLst>
              </a:tr>
            </a:tbl>
          </a:graphicData>
        </a:graphic>
      </p:graphicFrame>
      <p:graphicFrame>
        <p:nvGraphicFramePr>
          <p:cNvPr id="14" name="Chart 13">
            <a:extLst>
              <a:ext uri="{FF2B5EF4-FFF2-40B4-BE49-F238E27FC236}">
                <a16:creationId xmlns:a16="http://schemas.microsoft.com/office/drawing/2014/main" id="{64C3A289-EC38-4784-A833-B31D0D0808B1}"/>
              </a:ext>
            </a:extLst>
          </p:cNvPr>
          <p:cNvGraphicFramePr>
            <a:graphicFrameLocks/>
          </p:cNvGraphicFramePr>
          <p:nvPr>
            <p:extLst>
              <p:ext uri="{D42A27DB-BD31-4B8C-83A1-F6EECF244321}">
                <p14:modId xmlns:p14="http://schemas.microsoft.com/office/powerpoint/2010/main" val="2044973068"/>
              </p:ext>
            </p:extLst>
          </p:nvPr>
        </p:nvGraphicFramePr>
        <p:xfrm>
          <a:off x="204978" y="1252165"/>
          <a:ext cx="5144897" cy="29328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00000000-0008-0000-0500-000004000000}"/>
              </a:ext>
            </a:extLst>
          </p:cNvPr>
          <p:cNvGraphicFramePr>
            <a:graphicFrameLocks/>
          </p:cNvGraphicFramePr>
          <p:nvPr>
            <p:extLst>
              <p:ext uri="{D42A27DB-BD31-4B8C-83A1-F6EECF244321}">
                <p14:modId xmlns:p14="http://schemas.microsoft.com/office/powerpoint/2010/main" val="923509666"/>
              </p:ext>
            </p:extLst>
          </p:nvPr>
        </p:nvGraphicFramePr>
        <p:xfrm>
          <a:off x="411765" y="4076980"/>
          <a:ext cx="4629004" cy="27529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27003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7</a:t>
            </a:fld>
            <a:endParaRPr lang="ru-RU" dirty="0"/>
          </a:p>
        </p:txBody>
      </p:sp>
      <p:sp>
        <p:nvSpPr>
          <p:cNvPr id="4" name="Title 3"/>
          <p:cNvSpPr>
            <a:spLocks noGrp="1"/>
          </p:cNvSpPr>
          <p:nvPr>
            <p:ph type="title"/>
          </p:nvPr>
        </p:nvSpPr>
        <p:spPr/>
        <p:txBody>
          <a:bodyPr/>
          <a:lstStyle/>
          <a:p>
            <a:r>
              <a:rPr lang="en-US"/>
              <a:t>Strong Cashflow</a:t>
            </a:r>
          </a:p>
        </p:txBody>
      </p:sp>
      <p:sp>
        <p:nvSpPr>
          <p:cNvPr id="7" name="Content Placeholder 2">
            <a:extLst>
              <a:ext uri="{FF2B5EF4-FFF2-40B4-BE49-F238E27FC236}">
                <a16:creationId xmlns:a16="http://schemas.microsoft.com/office/drawing/2014/main" id="{7506D364-CC52-4A50-9A05-14DA23AC2A0C}"/>
              </a:ext>
            </a:extLst>
          </p:cNvPr>
          <p:cNvSpPr txBox="1">
            <a:spLocks/>
          </p:cNvSpPr>
          <p:nvPr/>
        </p:nvSpPr>
        <p:spPr>
          <a:xfrm>
            <a:off x="6278831" y="1437390"/>
            <a:ext cx="3865920" cy="2255718"/>
          </a:xfrm>
          <a:prstGeom prst="rect">
            <a:avLst/>
          </a:prstGeom>
        </p:spPr>
        <p:txBody>
          <a:bodyPr vert="horz" wrap="square" lIns="0" tIns="0" rIns="0" bIns="0" rtlCol="0">
            <a:noAutofit/>
          </a:bodyPr>
          <a:lstStyle>
            <a:lvl1pPr marL="171442" indent="-171442" algn="l" defTabSz="685766"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85725" lvl="1" indent="0">
              <a:spcBef>
                <a:spcPts val="0"/>
              </a:spcBef>
              <a:spcAft>
                <a:spcPts val="600"/>
              </a:spcAft>
              <a:buClr>
                <a:srgbClr val="31859C"/>
              </a:buClr>
              <a:buSzPct val="150000"/>
              <a:buNone/>
              <a:tabLst>
                <a:tab pos="361950" algn="l"/>
              </a:tabLst>
            </a:pPr>
            <a:r>
              <a:rPr lang="en-GB" sz="1200"/>
              <a:t>.</a:t>
            </a:r>
            <a:endParaRPr lang="en-US" sz="1200" dirty="0"/>
          </a:p>
        </p:txBody>
      </p:sp>
      <p:sp>
        <p:nvSpPr>
          <p:cNvPr id="5" name="TextBox 4"/>
          <p:cNvSpPr txBox="1"/>
          <p:nvPr/>
        </p:nvSpPr>
        <p:spPr>
          <a:xfrm>
            <a:off x="5257800" y="1220016"/>
            <a:ext cx="6420678" cy="4832092"/>
          </a:xfrm>
          <a:prstGeom prst="rect">
            <a:avLst/>
          </a:prstGeom>
          <a:noFill/>
        </p:spPr>
        <p:txBody>
          <a:bodyPr wrap="square" rtlCol="0">
            <a:spAutoFit/>
          </a:bodyPr>
          <a:lstStyle/>
          <a:p>
            <a:r>
              <a:rPr lang="en-US" b="1" dirty="0">
                <a:solidFill>
                  <a:srgbClr val="068EDC"/>
                </a:solidFill>
              </a:rPr>
              <a:t>Strong Operating Cash Generation and Disciplined Capital Deployment</a:t>
            </a:r>
          </a:p>
          <a:p>
            <a:endParaRPr lang="en-US" sz="1600" dirty="0"/>
          </a:p>
          <a:p>
            <a:r>
              <a:rPr lang="en-US" sz="1600" dirty="0"/>
              <a:t>FY2025 reflects solid cash conversion, with operating cash flow supported by adjusted EBITDA of </a:t>
            </a:r>
            <a:r>
              <a:rPr lang="en-US" sz="1600" dirty="0" err="1"/>
              <a:t>Rp</a:t>
            </a:r>
            <a:r>
              <a:rPr lang="en-US" sz="1600" dirty="0"/>
              <a:t> 1.139 trillion. Earnings translated into stable cash generation, reinforcing liquidity resilience and supporting internal funding capacity.</a:t>
            </a:r>
          </a:p>
          <a:p>
            <a:endParaRPr lang="en-US" sz="1600" dirty="0"/>
          </a:p>
          <a:p>
            <a:r>
              <a:rPr lang="en-US" sz="1600" dirty="0"/>
              <a:t>Investment cash outflows were primarily allocated to the phased execution of Unit 7 expansion and capacity enhancement initiatives. Capital expenditure remains aligned with long-term strategic priorities and structured to match internal cash generation, limiting incremental leverage pressure.</a:t>
            </a:r>
          </a:p>
          <a:p>
            <a:endParaRPr lang="en-US" sz="1600" dirty="0"/>
          </a:p>
          <a:p>
            <a:r>
              <a:rPr lang="en-US" sz="1600" dirty="0"/>
              <a:t>Financing activities demonstrate continued capital structure optimization, including maturity extension and funding diversification. The Company maintains sufficient liquidity buffers and financial flexibility to support expansion while preserving balance sheet discipline.</a:t>
            </a:r>
          </a:p>
        </p:txBody>
      </p:sp>
      <p:pic>
        <p:nvPicPr>
          <p:cNvPr id="9" name="Picture 8">
            <a:extLst>
              <a:ext uri="{FF2B5EF4-FFF2-40B4-BE49-F238E27FC236}">
                <a16:creationId xmlns:a16="http://schemas.microsoft.com/office/drawing/2014/main" id="{0F9F0351-5EC2-45F3-8136-F1AB9A35B829}"/>
              </a:ext>
            </a:extLst>
          </p:cNvPr>
          <p:cNvPicPr>
            <a:picLocks noChangeAspect="1"/>
          </p:cNvPicPr>
          <p:nvPr/>
        </p:nvPicPr>
        <p:blipFill>
          <a:blip r:embed="rId2"/>
          <a:stretch>
            <a:fillRect/>
          </a:stretch>
        </p:blipFill>
        <p:spPr>
          <a:xfrm>
            <a:off x="686454" y="1152235"/>
            <a:ext cx="3076498" cy="5405164"/>
          </a:xfrm>
          <a:prstGeom prst="rect">
            <a:avLst/>
          </a:prstGeom>
        </p:spPr>
      </p:pic>
      <p:pic>
        <p:nvPicPr>
          <p:cNvPr id="10" name="Picture 9">
            <a:extLst>
              <a:ext uri="{FF2B5EF4-FFF2-40B4-BE49-F238E27FC236}">
                <a16:creationId xmlns:a16="http://schemas.microsoft.com/office/drawing/2014/main" id="{89FCC089-DEF1-418F-970B-6CDD9D3EF05B}"/>
              </a:ext>
            </a:extLst>
          </p:cNvPr>
          <p:cNvPicPr>
            <a:picLocks noChangeAspect="1"/>
          </p:cNvPicPr>
          <p:nvPr/>
        </p:nvPicPr>
        <p:blipFill>
          <a:blip r:embed="rId3"/>
          <a:stretch>
            <a:fillRect/>
          </a:stretch>
        </p:blipFill>
        <p:spPr>
          <a:xfrm>
            <a:off x="3762952" y="1195388"/>
            <a:ext cx="954095" cy="5362011"/>
          </a:xfrm>
          <a:prstGeom prst="rect">
            <a:avLst/>
          </a:prstGeom>
        </p:spPr>
      </p:pic>
    </p:spTree>
    <p:extLst>
      <p:ext uri="{BB962C8B-B14F-4D97-AF65-F5344CB8AC3E}">
        <p14:creationId xmlns:p14="http://schemas.microsoft.com/office/powerpoint/2010/main" val="1667889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00000000-0008-0000-0700-000005000000}"/>
              </a:ext>
            </a:extLst>
          </p:cNvPr>
          <p:cNvGraphicFramePr>
            <a:graphicFrameLocks/>
          </p:cNvGraphicFramePr>
          <p:nvPr>
            <p:extLst>
              <p:ext uri="{D42A27DB-BD31-4B8C-83A1-F6EECF244321}">
                <p14:modId xmlns:p14="http://schemas.microsoft.com/office/powerpoint/2010/main" val="3405624224"/>
              </p:ext>
            </p:extLst>
          </p:nvPr>
        </p:nvGraphicFramePr>
        <p:xfrm>
          <a:off x="421551" y="4052639"/>
          <a:ext cx="4702187" cy="2598876"/>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a:xfrm>
            <a:off x="9921540" y="5435830"/>
            <a:ext cx="446422" cy="365125"/>
          </a:xfrm>
        </p:spPr>
        <p:txBody>
          <a:bodyPr/>
          <a:lstStyle/>
          <a:p>
            <a:fld id="{3D20B972-658E-417C-9AA9-B62D42E5AAB7}" type="slidenum">
              <a:rPr lang="en-US">
                <a:solidFill>
                  <a:prstClr val="black">
                    <a:tint val="75000"/>
                  </a:prstClr>
                </a:solidFill>
                <a:latin typeface="Calibri"/>
              </a:rPr>
              <a:pPr/>
              <a:t>8</a:t>
            </a:fld>
            <a:endParaRPr lang="en-US" dirty="0">
              <a:solidFill>
                <a:prstClr val="black">
                  <a:tint val="75000"/>
                </a:prstClr>
              </a:solidFill>
              <a:latin typeface="Calibri"/>
            </a:endParaRPr>
          </a:p>
        </p:txBody>
      </p:sp>
      <p:sp>
        <p:nvSpPr>
          <p:cNvPr id="2" name="Title 1"/>
          <p:cNvSpPr>
            <a:spLocks noGrp="1"/>
          </p:cNvSpPr>
          <p:nvPr>
            <p:ph type="title"/>
          </p:nvPr>
        </p:nvSpPr>
        <p:spPr>
          <a:xfrm>
            <a:off x="2371492" y="369531"/>
            <a:ext cx="7047807" cy="709124"/>
          </a:xfrm>
        </p:spPr>
        <p:txBody>
          <a:bodyPr>
            <a:noAutofit/>
          </a:bodyPr>
          <a:lstStyle/>
          <a:p>
            <a:r>
              <a:rPr lang="en-US" dirty="0"/>
              <a:t>Improving Shareholder Returns</a:t>
            </a:r>
            <a:endParaRPr lang="en-US" dirty="0">
              <a:highlight>
                <a:srgbClr val="FFFF00"/>
              </a:highlight>
            </a:endParaRPr>
          </a:p>
        </p:txBody>
      </p:sp>
      <p:sp>
        <p:nvSpPr>
          <p:cNvPr id="9" name="Slide Number Placeholder 3">
            <a:extLst>
              <a:ext uri="{FF2B5EF4-FFF2-40B4-BE49-F238E27FC236}">
                <a16:creationId xmlns:a16="http://schemas.microsoft.com/office/drawing/2014/main" id="{B0F3EF18-8427-480E-9213-5F2EDF1031DF}"/>
              </a:ext>
            </a:extLst>
          </p:cNvPr>
          <p:cNvSpPr txBox="1">
            <a:spLocks/>
          </p:cNvSpPr>
          <p:nvPr/>
        </p:nvSpPr>
        <p:spPr>
          <a:xfrm>
            <a:off x="9921540" y="5435830"/>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400" b="1">
                <a:latin typeface="Calibri"/>
              </a:rPr>
              <a:pPr/>
              <a:t>8</a:t>
            </a:fld>
            <a:endParaRPr lang="en-US" sz="1400" b="1" dirty="0">
              <a:latin typeface="Calibri"/>
            </a:endParaRPr>
          </a:p>
        </p:txBody>
      </p:sp>
      <p:sp>
        <p:nvSpPr>
          <p:cNvPr id="11" name="Content Placeholder 2">
            <a:extLst>
              <a:ext uri="{FF2B5EF4-FFF2-40B4-BE49-F238E27FC236}">
                <a16:creationId xmlns:a16="http://schemas.microsoft.com/office/drawing/2014/main" id="{015E012B-1E02-1A06-5A48-46B5800E57FE}"/>
              </a:ext>
            </a:extLst>
          </p:cNvPr>
          <p:cNvSpPr txBox="1">
            <a:spLocks/>
          </p:cNvSpPr>
          <p:nvPr/>
        </p:nvSpPr>
        <p:spPr>
          <a:xfrm>
            <a:off x="6048732" y="1255294"/>
            <a:ext cx="3833853" cy="2231067"/>
          </a:xfrm>
          <a:prstGeom prst="rect">
            <a:avLst/>
          </a:prstGeom>
        </p:spPr>
        <p:txBody>
          <a:bodyPr vert="horz" wrap="square" lIns="0" tIns="0" rIns="0" bIns="0" rtlCol="0">
            <a:noAutofit/>
          </a:bodyPr>
          <a:lstStyle>
            <a:lvl1pPr marL="171442" indent="-171442" algn="l" defTabSz="685766"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just">
              <a:lnSpc>
                <a:spcPct val="100000"/>
              </a:lnSpc>
              <a:spcBef>
                <a:spcPts val="0"/>
              </a:spcBef>
              <a:spcAft>
                <a:spcPts val="600"/>
              </a:spcAft>
              <a:buClr>
                <a:srgbClr val="31859C"/>
              </a:buClr>
              <a:buNone/>
            </a:pPr>
            <a:endParaRPr lang="en-US" sz="1400" b="1" dirty="0">
              <a:solidFill>
                <a:schemeClr val="tx2"/>
              </a:solidFill>
            </a:endParaRPr>
          </a:p>
        </p:txBody>
      </p:sp>
      <p:sp>
        <p:nvSpPr>
          <p:cNvPr id="15" name="Content Placeholder 2">
            <a:extLst>
              <a:ext uri="{FF2B5EF4-FFF2-40B4-BE49-F238E27FC236}">
                <a16:creationId xmlns:a16="http://schemas.microsoft.com/office/drawing/2014/main" id="{206C019E-3337-7CFE-50E0-5FC8EF78E4EE}"/>
              </a:ext>
            </a:extLst>
          </p:cNvPr>
          <p:cNvSpPr txBox="1">
            <a:spLocks/>
          </p:cNvSpPr>
          <p:nvPr/>
        </p:nvSpPr>
        <p:spPr>
          <a:xfrm>
            <a:off x="6048732" y="3494322"/>
            <a:ext cx="3833853" cy="2231067"/>
          </a:xfrm>
          <a:prstGeom prst="rect">
            <a:avLst/>
          </a:prstGeom>
        </p:spPr>
        <p:txBody>
          <a:bodyPr vert="horz" wrap="square" lIns="0" tIns="0" rIns="0" bIns="0" rtlCol="0">
            <a:noAutofit/>
          </a:bodyPr>
          <a:lstStyle>
            <a:lvl1pPr marL="171442" indent="-171442" algn="l" defTabSz="685766"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just">
              <a:lnSpc>
                <a:spcPct val="100000"/>
              </a:lnSpc>
              <a:spcBef>
                <a:spcPts val="0"/>
              </a:spcBef>
              <a:spcAft>
                <a:spcPts val="400"/>
              </a:spcAft>
              <a:buClr>
                <a:srgbClr val="31859C"/>
              </a:buClr>
              <a:buNone/>
            </a:pPr>
            <a:endParaRPr lang="en-US" sz="1400" b="1" dirty="0">
              <a:solidFill>
                <a:schemeClr val="tx2"/>
              </a:solidFill>
            </a:endParaRPr>
          </a:p>
        </p:txBody>
      </p:sp>
      <p:sp>
        <p:nvSpPr>
          <p:cNvPr id="16" name="Slide Number Placeholder 3">
            <a:extLst>
              <a:ext uri="{FF2B5EF4-FFF2-40B4-BE49-F238E27FC236}">
                <a16:creationId xmlns:a16="http://schemas.microsoft.com/office/drawing/2014/main" id="{FFEBCD60-F805-46AE-84AE-5B9EAC8D85AE}"/>
              </a:ext>
            </a:extLst>
          </p:cNvPr>
          <p:cNvSpPr txBox="1">
            <a:spLocks/>
          </p:cNvSpPr>
          <p:nvPr/>
        </p:nvSpPr>
        <p:spPr>
          <a:xfrm>
            <a:off x="9921540" y="5816830"/>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a:solidFill>
                  <a:prstClr val="black">
                    <a:tint val="75000"/>
                  </a:prstClr>
                </a:solidFill>
                <a:latin typeface="Calibri"/>
              </a:rPr>
              <a:pPr/>
              <a:t>8</a:t>
            </a:fld>
            <a:endParaRPr lang="en-US">
              <a:solidFill>
                <a:prstClr val="black">
                  <a:tint val="75000"/>
                </a:prstClr>
              </a:solidFill>
              <a:latin typeface="Calibri"/>
            </a:endParaRPr>
          </a:p>
        </p:txBody>
      </p:sp>
      <p:sp>
        <p:nvSpPr>
          <p:cNvPr id="17" name="Slide Number Placeholder 3">
            <a:extLst>
              <a:ext uri="{FF2B5EF4-FFF2-40B4-BE49-F238E27FC236}">
                <a16:creationId xmlns:a16="http://schemas.microsoft.com/office/drawing/2014/main" id="{543B2163-BDB7-B9ED-85EF-A23A9D36F01C}"/>
              </a:ext>
            </a:extLst>
          </p:cNvPr>
          <p:cNvSpPr txBox="1">
            <a:spLocks/>
          </p:cNvSpPr>
          <p:nvPr/>
        </p:nvSpPr>
        <p:spPr>
          <a:xfrm>
            <a:off x="9921819" y="5799372"/>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400" b="1">
                <a:latin typeface="Calibri"/>
              </a:rPr>
              <a:pPr/>
              <a:t>8</a:t>
            </a:fld>
            <a:endParaRPr lang="en-US" sz="1400" b="1" dirty="0">
              <a:latin typeface="Calibri"/>
            </a:endParaRPr>
          </a:p>
        </p:txBody>
      </p:sp>
      <p:sp>
        <p:nvSpPr>
          <p:cNvPr id="18" name="TextBox 17">
            <a:extLst>
              <a:ext uri="{FF2B5EF4-FFF2-40B4-BE49-F238E27FC236}">
                <a16:creationId xmlns:a16="http://schemas.microsoft.com/office/drawing/2014/main" id="{FF4CE924-C4D9-96AA-4945-1C44074A8399}"/>
              </a:ext>
            </a:extLst>
          </p:cNvPr>
          <p:cNvSpPr txBox="1"/>
          <p:nvPr/>
        </p:nvSpPr>
        <p:spPr>
          <a:xfrm>
            <a:off x="5861334" y="3445849"/>
            <a:ext cx="3976913" cy="215444"/>
          </a:xfrm>
          <a:prstGeom prst="rect">
            <a:avLst/>
          </a:prstGeom>
          <a:noFill/>
        </p:spPr>
        <p:txBody>
          <a:bodyPr wrap="square" lIns="0" tIns="0" rIns="0" bIns="0">
            <a:spAutoFit/>
          </a:bodyPr>
          <a:lstStyle/>
          <a:p>
            <a:pPr marL="0" lvl="1" algn="ctr" defTabSz="685766">
              <a:spcAft>
                <a:spcPts val="400"/>
              </a:spcAft>
              <a:buClr>
                <a:srgbClr val="31859C"/>
              </a:buClr>
              <a:defRPr lang="en-US" sz="1200" b="1" i="0" u="none" strike="noStrike" kern="1200" spc="0" baseline="0">
                <a:solidFill>
                  <a:srgbClr val="068EDC"/>
                </a:solidFill>
                <a:latin typeface="+mn-lt"/>
                <a:ea typeface="+mn-ea"/>
                <a:cs typeface="+mn-cs"/>
              </a:defRPr>
            </a:pPr>
            <a:r>
              <a:rPr lang="en-US" sz="1400" b="1" dirty="0">
                <a:solidFill>
                  <a:srgbClr val="068EDC"/>
                </a:solidFill>
              </a:rPr>
              <a:t>ROE &amp; ROA</a:t>
            </a:r>
            <a:endParaRPr lang="en-GB" sz="1400" b="1" dirty="0">
              <a:solidFill>
                <a:srgbClr val="068EDC"/>
              </a:solidFill>
            </a:endParaRPr>
          </a:p>
        </p:txBody>
      </p:sp>
      <p:sp>
        <p:nvSpPr>
          <p:cNvPr id="19" name="TextBox 18">
            <a:extLst>
              <a:ext uri="{FF2B5EF4-FFF2-40B4-BE49-F238E27FC236}">
                <a16:creationId xmlns:a16="http://schemas.microsoft.com/office/drawing/2014/main" id="{DC8B946A-7024-A575-3CCB-680858C55A19}"/>
              </a:ext>
            </a:extLst>
          </p:cNvPr>
          <p:cNvSpPr txBox="1"/>
          <p:nvPr/>
        </p:nvSpPr>
        <p:spPr>
          <a:xfrm>
            <a:off x="1090366" y="3499998"/>
            <a:ext cx="4285009" cy="215444"/>
          </a:xfrm>
          <a:prstGeom prst="rect">
            <a:avLst/>
          </a:prstGeom>
          <a:noFill/>
        </p:spPr>
        <p:txBody>
          <a:bodyPr wrap="square" lIns="0" tIns="0" rIns="0" bIns="0">
            <a:spAutoFit/>
          </a:bodyPr>
          <a:lstStyle/>
          <a:p>
            <a:pPr marL="0" lvl="1" algn="ctr" defTabSz="685766">
              <a:spcAft>
                <a:spcPts val="400"/>
              </a:spcAft>
              <a:buClr>
                <a:srgbClr val="31859C"/>
              </a:buClr>
              <a:defRPr lang="en-US" sz="1200" b="1" i="0" u="none" strike="noStrike" kern="1200" spc="0" baseline="0">
                <a:solidFill>
                  <a:srgbClr val="068EDC"/>
                </a:solidFill>
                <a:latin typeface="+mn-lt"/>
                <a:ea typeface="+mn-ea"/>
                <a:cs typeface="+mn-cs"/>
              </a:defRPr>
            </a:pPr>
            <a:r>
              <a:rPr lang="en-US" sz="1400" b="1" dirty="0">
                <a:solidFill>
                  <a:srgbClr val="068EDC"/>
                </a:solidFill>
              </a:rPr>
              <a:t>Dividend Yield</a:t>
            </a:r>
            <a:endParaRPr lang="en-GB" sz="1400" b="1" dirty="0">
              <a:solidFill>
                <a:srgbClr val="068EDC"/>
              </a:solidFill>
            </a:endParaRPr>
          </a:p>
        </p:txBody>
      </p:sp>
      <p:sp>
        <p:nvSpPr>
          <p:cNvPr id="3" name="Right Arrow 2"/>
          <p:cNvSpPr/>
          <p:nvPr/>
        </p:nvSpPr>
        <p:spPr>
          <a:xfrm rot="20727511">
            <a:off x="1472294" y="4581874"/>
            <a:ext cx="2556634" cy="541673"/>
          </a:xfrm>
          <a:prstGeom prst="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en-US" dirty="0"/>
          </a:p>
        </p:txBody>
      </p:sp>
      <p:graphicFrame>
        <p:nvGraphicFramePr>
          <p:cNvPr id="168" name="Table 167">
            <a:extLst>
              <a:ext uri="{FF2B5EF4-FFF2-40B4-BE49-F238E27FC236}">
                <a16:creationId xmlns:a16="http://schemas.microsoft.com/office/drawing/2014/main" id="{A64C19FF-3644-4BEF-A695-4C8B39A5086E}"/>
              </a:ext>
            </a:extLst>
          </p:cNvPr>
          <p:cNvGraphicFramePr>
            <a:graphicFrameLocks noGrp="1"/>
          </p:cNvGraphicFramePr>
          <p:nvPr>
            <p:extLst>
              <p:ext uri="{D42A27DB-BD31-4B8C-83A1-F6EECF244321}">
                <p14:modId xmlns:p14="http://schemas.microsoft.com/office/powerpoint/2010/main" val="297187711"/>
              </p:ext>
            </p:extLst>
          </p:nvPr>
        </p:nvGraphicFramePr>
        <p:xfrm>
          <a:off x="5599839" y="6148595"/>
          <a:ext cx="5087614" cy="502920"/>
        </p:xfrm>
        <a:graphic>
          <a:graphicData uri="http://schemas.openxmlformats.org/drawingml/2006/table">
            <a:tbl>
              <a:tblPr/>
              <a:tblGrid>
                <a:gridCol w="636799">
                  <a:extLst>
                    <a:ext uri="{9D8B030D-6E8A-4147-A177-3AD203B41FA5}">
                      <a16:colId xmlns:a16="http://schemas.microsoft.com/office/drawing/2014/main" val="1269085441"/>
                    </a:ext>
                  </a:extLst>
                </a:gridCol>
                <a:gridCol w="494535">
                  <a:extLst>
                    <a:ext uri="{9D8B030D-6E8A-4147-A177-3AD203B41FA5}">
                      <a16:colId xmlns:a16="http://schemas.microsoft.com/office/drawing/2014/main" val="2962489558"/>
                    </a:ext>
                  </a:extLst>
                </a:gridCol>
                <a:gridCol w="494535">
                  <a:extLst>
                    <a:ext uri="{9D8B030D-6E8A-4147-A177-3AD203B41FA5}">
                      <a16:colId xmlns:a16="http://schemas.microsoft.com/office/drawing/2014/main" val="2019511258"/>
                    </a:ext>
                  </a:extLst>
                </a:gridCol>
                <a:gridCol w="494535">
                  <a:extLst>
                    <a:ext uri="{9D8B030D-6E8A-4147-A177-3AD203B41FA5}">
                      <a16:colId xmlns:a16="http://schemas.microsoft.com/office/drawing/2014/main" val="1884344735"/>
                    </a:ext>
                  </a:extLst>
                </a:gridCol>
                <a:gridCol w="494535">
                  <a:extLst>
                    <a:ext uri="{9D8B030D-6E8A-4147-A177-3AD203B41FA5}">
                      <a16:colId xmlns:a16="http://schemas.microsoft.com/office/drawing/2014/main" val="208651053"/>
                    </a:ext>
                  </a:extLst>
                </a:gridCol>
                <a:gridCol w="494535">
                  <a:extLst>
                    <a:ext uri="{9D8B030D-6E8A-4147-A177-3AD203B41FA5}">
                      <a16:colId xmlns:a16="http://schemas.microsoft.com/office/drawing/2014/main" val="2543689483"/>
                    </a:ext>
                  </a:extLst>
                </a:gridCol>
                <a:gridCol w="494535">
                  <a:extLst>
                    <a:ext uri="{9D8B030D-6E8A-4147-A177-3AD203B41FA5}">
                      <a16:colId xmlns:a16="http://schemas.microsoft.com/office/drawing/2014/main" val="2209085444"/>
                    </a:ext>
                  </a:extLst>
                </a:gridCol>
                <a:gridCol w="494535">
                  <a:extLst>
                    <a:ext uri="{9D8B030D-6E8A-4147-A177-3AD203B41FA5}">
                      <a16:colId xmlns:a16="http://schemas.microsoft.com/office/drawing/2014/main" val="3083542383"/>
                    </a:ext>
                  </a:extLst>
                </a:gridCol>
                <a:gridCol w="494535">
                  <a:extLst>
                    <a:ext uri="{9D8B030D-6E8A-4147-A177-3AD203B41FA5}">
                      <a16:colId xmlns:a16="http://schemas.microsoft.com/office/drawing/2014/main" val="3838900099"/>
                    </a:ext>
                  </a:extLst>
                </a:gridCol>
                <a:gridCol w="494535">
                  <a:extLst>
                    <a:ext uri="{9D8B030D-6E8A-4147-A177-3AD203B41FA5}">
                      <a16:colId xmlns:a16="http://schemas.microsoft.com/office/drawing/2014/main" val="2915291388"/>
                    </a:ext>
                  </a:extLst>
                </a:gridCol>
              </a:tblGrid>
              <a:tr h="102516">
                <a:tc>
                  <a:txBody>
                    <a:bodyPr/>
                    <a:lstStyle/>
                    <a:p>
                      <a:pPr algn="ctr" fontAlgn="b"/>
                      <a:endParaRPr lang="en-US" sz="1100" b="0" i="1"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100" b="1" i="0" u="none" strike="noStrike">
                          <a:solidFill>
                            <a:srgbClr val="FFFFFF"/>
                          </a:solidFill>
                          <a:effectLst/>
                          <a:latin typeface="Calibri" panose="020F0502020204030204" pitchFamily="34" charset="0"/>
                        </a:rPr>
                        <a:t>2017</a:t>
                      </a:r>
                    </a:p>
                  </a:txBody>
                  <a:tcPr marL="0" marR="0" marT="0" marB="0" anchor="b">
                    <a:lnL>
                      <a:noFill/>
                    </a:lnL>
                    <a:lnR>
                      <a:noFill/>
                    </a:lnR>
                    <a:lnT>
                      <a:noFill/>
                    </a:lnT>
                    <a:lnB>
                      <a:noFill/>
                    </a:lnB>
                    <a:lnTlToBr w="12700" cmpd="sng">
                      <a:noFill/>
                      <a:prstDash val="solid"/>
                    </a:lnTlToBr>
                    <a:lnBlToTr w="12700" cmpd="sng">
                      <a:noFill/>
                      <a:prstDash val="solid"/>
                    </a:lnBlToTr>
                    <a:solidFill>
                      <a:srgbClr val="8EA9DB"/>
                    </a:solidFill>
                  </a:tcPr>
                </a:tc>
                <a:tc>
                  <a:txBody>
                    <a:bodyPr/>
                    <a:lstStyle/>
                    <a:p>
                      <a:pPr algn="ctr" fontAlgn="b"/>
                      <a:r>
                        <a:rPr lang="en-US" sz="1100" b="1" i="0" u="none" strike="noStrike" dirty="0">
                          <a:solidFill>
                            <a:srgbClr val="FFFFFF"/>
                          </a:solidFill>
                          <a:effectLst/>
                          <a:latin typeface="Calibri" panose="020F0502020204030204" pitchFamily="34" charset="0"/>
                        </a:rPr>
                        <a:t>2018</a:t>
                      </a:r>
                    </a:p>
                  </a:txBody>
                  <a:tcPr marL="0" marR="0" marT="0" marB="0" anchor="b">
                    <a:lnL>
                      <a:noFill/>
                    </a:lnL>
                    <a:lnR>
                      <a:noFill/>
                    </a:lnR>
                    <a:lnT>
                      <a:noFill/>
                    </a:lnT>
                    <a:lnB>
                      <a:noFill/>
                    </a:lnB>
                    <a:lnTlToBr w="12700" cmpd="sng">
                      <a:noFill/>
                      <a:prstDash val="solid"/>
                    </a:lnTlToBr>
                    <a:lnBlToTr w="12700" cmpd="sng">
                      <a:noFill/>
                      <a:prstDash val="solid"/>
                    </a:lnBlToTr>
                    <a:solidFill>
                      <a:srgbClr val="8EA9DB"/>
                    </a:solidFill>
                  </a:tcPr>
                </a:tc>
                <a:tc>
                  <a:txBody>
                    <a:bodyPr/>
                    <a:lstStyle/>
                    <a:p>
                      <a:pPr algn="ctr" fontAlgn="b"/>
                      <a:r>
                        <a:rPr lang="en-US" sz="1100" b="1" i="0" u="none" strike="noStrike">
                          <a:solidFill>
                            <a:srgbClr val="FFFFFF"/>
                          </a:solidFill>
                          <a:effectLst/>
                          <a:latin typeface="Calibri" panose="020F0502020204030204" pitchFamily="34" charset="0"/>
                        </a:rPr>
                        <a:t>2019</a:t>
                      </a:r>
                    </a:p>
                  </a:txBody>
                  <a:tcPr marL="0" marR="0" marT="0" marB="0" anchor="b">
                    <a:lnL>
                      <a:noFill/>
                    </a:lnL>
                    <a:lnR>
                      <a:noFill/>
                    </a:lnR>
                    <a:lnT>
                      <a:noFill/>
                    </a:lnT>
                    <a:lnB>
                      <a:noFill/>
                    </a:lnB>
                    <a:lnTlToBr w="12700" cmpd="sng">
                      <a:noFill/>
                      <a:prstDash val="solid"/>
                    </a:lnTlToBr>
                    <a:lnBlToTr w="12700" cmpd="sng">
                      <a:noFill/>
                      <a:prstDash val="solid"/>
                    </a:lnBlToTr>
                    <a:solidFill>
                      <a:srgbClr val="8EA9DB"/>
                    </a:solidFill>
                  </a:tcPr>
                </a:tc>
                <a:tc>
                  <a:txBody>
                    <a:bodyPr/>
                    <a:lstStyle/>
                    <a:p>
                      <a:pPr algn="ctr" fontAlgn="b"/>
                      <a:r>
                        <a:rPr lang="en-US" sz="1100" b="1" i="0" u="none" strike="noStrike">
                          <a:solidFill>
                            <a:srgbClr val="FFFFFF"/>
                          </a:solidFill>
                          <a:effectLst/>
                          <a:latin typeface="Calibri" panose="020F0502020204030204" pitchFamily="34" charset="0"/>
                        </a:rPr>
                        <a:t>2020</a:t>
                      </a:r>
                    </a:p>
                  </a:txBody>
                  <a:tcPr marL="0" marR="0" marT="0" marB="0" anchor="b">
                    <a:lnL>
                      <a:noFill/>
                    </a:lnL>
                    <a:lnR>
                      <a:noFill/>
                    </a:lnR>
                    <a:lnT>
                      <a:noFill/>
                    </a:lnT>
                    <a:lnB>
                      <a:noFill/>
                    </a:lnB>
                    <a:lnTlToBr w="12700" cmpd="sng">
                      <a:noFill/>
                      <a:prstDash val="solid"/>
                    </a:lnTlToBr>
                    <a:lnBlToTr w="12700" cmpd="sng">
                      <a:noFill/>
                      <a:prstDash val="solid"/>
                    </a:lnBlToTr>
                    <a:solidFill>
                      <a:srgbClr val="8EA9DB"/>
                    </a:solidFill>
                  </a:tcPr>
                </a:tc>
                <a:tc>
                  <a:txBody>
                    <a:bodyPr/>
                    <a:lstStyle/>
                    <a:p>
                      <a:pPr algn="ctr" fontAlgn="b"/>
                      <a:r>
                        <a:rPr lang="en-US" sz="1100" b="1" i="0" u="none" strike="noStrike">
                          <a:solidFill>
                            <a:srgbClr val="FFFFFF"/>
                          </a:solidFill>
                          <a:effectLst/>
                          <a:latin typeface="Calibri" panose="020F0502020204030204" pitchFamily="34" charset="0"/>
                        </a:rPr>
                        <a:t>2021</a:t>
                      </a:r>
                    </a:p>
                  </a:txBody>
                  <a:tcPr marL="0" marR="0" marT="0" marB="0" anchor="b">
                    <a:lnL>
                      <a:noFill/>
                    </a:lnL>
                    <a:lnR>
                      <a:noFill/>
                    </a:lnR>
                    <a:lnT>
                      <a:noFill/>
                    </a:lnT>
                    <a:lnB>
                      <a:noFill/>
                    </a:lnB>
                    <a:lnTlToBr w="12700" cmpd="sng">
                      <a:noFill/>
                      <a:prstDash val="solid"/>
                    </a:lnTlToBr>
                    <a:lnBlToTr w="12700" cmpd="sng">
                      <a:noFill/>
                      <a:prstDash val="solid"/>
                    </a:lnBlToTr>
                    <a:solidFill>
                      <a:srgbClr val="8EA9DB"/>
                    </a:solidFill>
                  </a:tcPr>
                </a:tc>
                <a:tc>
                  <a:txBody>
                    <a:bodyPr/>
                    <a:lstStyle/>
                    <a:p>
                      <a:pPr algn="ctr" fontAlgn="b"/>
                      <a:r>
                        <a:rPr lang="en-US" sz="1100" b="1" i="0" u="none" strike="noStrike">
                          <a:solidFill>
                            <a:srgbClr val="FFFFFF"/>
                          </a:solidFill>
                          <a:effectLst/>
                          <a:latin typeface="Calibri" panose="020F0502020204030204" pitchFamily="34" charset="0"/>
                        </a:rPr>
                        <a:t>2022</a:t>
                      </a:r>
                    </a:p>
                  </a:txBody>
                  <a:tcPr marL="0" marR="0" marT="0" marB="0" anchor="b">
                    <a:lnL>
                      <a:noFill/>
                    </a:lnL>
                    <a:lnR>
                      <a:noFill/>
                    </a:lnR>
                    <a:lnT>
                      <a:noFill/>
                    </a:lnT>
                    <a:lnB>
                      <a:noFill/>
                    </a:lnB>
                    <a:lnTlToBr w="12700" cmpd="sng">
                      <a:noFill/>
                      <a:prstDash val="solid"/>
                    </a:lnTlToBr>
                    <a:lnBlToTr w="12700" cmpd="sng">
                      <a:noFill/>
                      <a:prstDash val="solid"/>
                    </a:lnBlToTr>
                    <a:solidFill>
                      <a:srgbClr val="8EA9DB"/>
                    </a:solidFill>
                  </a:tcPr>
                </a:tc>
                <a:tc>
                  <a:txBody>
                    <a:bodyPr/>
                    <a:lstStyle/>
                    <a:p>
                      <a:pPr algn="ctr" fontAlgn="b"/>
                      <a:r>
                        <a:rPr lang="en-US" sz="1100" b="1" i="0" u="none" strike="noStrike">
                          <a:solidFill>
                            <a:srgbClr val="FFFFFF"/>
                          </a:solidFill>
                          <a:effectLst/>
                          <a:latin typeface="Calibri" panose="020F0502020204030204" pitchFamily="34" charset="0"/>
                        </a:rPr>
                        <a:t>2023</a:t>
                      </a:r>
                    </a:p>
                  </a:txBody>
                  <a:tcPr marL="0" marR="0" marT="0" marB="0" anchor="b">
                    <a:lnL>
                      <a:noFill/>
                    </a:lnL>
                    <a:lnR>
                      <a:noFill/>
                    </a:lnR>
                    <a:lnT>
                      <a:noFill/>
                    </a:lnT>
                    <a:lnB>
                      <a:noFill/>
                    </a:lnB>
                    <a:lnTlToBr w="12700" cmpd="sng">
                      <a:noFill/>
                      <a:prstDash val="solid"/>
                    </a:lnTlToBr>
                    <a:lnBlToTr w="12700" cmpd="sng">
                      <a:noFill/>
                      <a:prstDash val="solid"/>
                    </a:lnBlToTr>
                    <a:solidFill>
                      <a:srgbClr val="8EA9DB"/>
                    </a:solidFill>
                  </a:tcPr>
                </a:tc>
                <a:tc>
                  <a:txBody>
                    <a:bodyPr/>
                    <a:lstStyle/>
                    <a:p>
                      <a:pPr algn="ctr" fontAlgn="b"/>
                      <a:r>
                        <a:rPr lang="en-US" sz="1100" b="1" i="0" u="none" strike="noStrike">
                          <a:solidFill>
                            <a:srgbClr val="FFFFFF"/>
                          </a:solidFill>
                          <a:effectLst/>
                          <a:latin typeface="Calibri" panose="020F0502020204030204" pitchFamily="34" charset="0"/>
                        </a:rPr>
                        <a:t>2024</a:t>
                      </a:r>
                    </a:p>
                  </a:txBody>
                  <a:tcPr marL="0" marR="0" marT="0" marB="0" anchor="b">
                    <a:lnL>
                      <a:noFill/>
                    </a:lnL>
                    <a:lnR>
                      <a:noFill/>
                    </a:lnR>
                    <a:lnT>
                      <a:noFill/>
                    </a:lnT>
                    <a:lnB>
                      <a:noFill/>
                    </a:lnB>
                    <a:lnTlToBr w="12700" cmpd="sng">
                      <a:noFill/>
                      <a:prstDash val="solid"/>
                    </a:lnTlToBr>
                    <a:lnBlToTr w="12700" cmpd="sng">
                      <a:noFill/>
                      <a:prstDash val="solid"/>
                    </a:lnBlToTr>
                    <a:solidFill>
                      <a:srgbClr val="8EA9DB"/>
                    </a:solidFill>
                  </a:tcPr>
                </a:tc>
                <a:tc>
                  <a:txBody>
                    <a:bodyPr/>
                    <a:lstStyle/>
                    <a:p>
                      <a:pPr algn="ctr" fontAlgn="b"/>
                      <a:r>
                        <a:rPr lang="en-US" sz="1100" b="1" i="0" u="none" strike="noStrike" dirty="0">
                          <a:solidFill>
                            <a:srgbClr val="FFFFFF"/>
                          </a:solidFill>
                          <a:effectLst/>
                          <a:latin typeface="Calibri" panose="020F0502020204030204" pitchFamily="34" charset="0"/>
                        </a:rPr>
                        <a:t>2025</a:t>
                      </a:r>
                    </a:p>
                  </a:txBody>
                  <a:tcPr marL="0" marR="0" marT="0" marB="0" anchor="b">
                    <a:lnL>
                      <a:noFill/>
                    </a:lnL>
                    <a:lnR>
                      <a:noFill/>
                    </a:lnR>
                    <a:lnT>
                      <a:noFill/>
                    </a:lnT>
                    <a:lnB>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566494263"/>
                  </a:ext>
                </a:extLst>
              </a:tr>
              <a:tr h="307549">
                <a:tc>
                  <a:txBody>
                    <a:bodyPr/>
                    <a:lstStyle/>
                    <a:p>
                      <a:pPr algn="ctr" fontAlgn="b"/>
                      <a:r>
                        <a:rPr lang="en-US" sz="1100" b="0" i="0" u="none" strike="noStrike" dirty="0">
                          <a:solidFill>
                            <a:srgbClr val="000000"/>
                          </a:solidFill>
                          <a:effectLst/>
                          <a:latin typeface="Calibri" panose="020F0502020204030204" pitchFamily="34" charset="0"/>
                        </a:rPr>
                        <a:t>EPS (Rp/Share)</a:t>
                      </a: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1.2</a:t>
                      </a: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                     6.9 </a:t>
                      </a: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                   26.3 </a:t>
                      </a: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                   24.9 </a:t>
                      </a: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                   68.9 </a:t>
                      </a: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                   43.3 </a:t>
                      </a: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                   70.5 </a:t>
                      </a: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                   75.0 </a:t>
                      </a: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                   76 </a:t>
                      </a:r>
                    </a:p>
                  </a:txBody>
                  <a:tcPr marL="0" marR="0" marT="0" marB="0" anchor="b">
                    <a:lnL>
                      <a:noFill/>
                    </a:lnL>
                    <a:lnR>
                      <a:noFill/>
                    </a:lnR>
                    <a:lnT>
                      <a:noFill/>
                    </a:lnT>
                    <a:lnB>
                      <a:noFill/>
                    </a:lnB>
                    <a:lnTlToBr w="12700" cmpd="sng">
                      <a:noFill/>
                      <a:prstDash val="solid"/>
                    </a:lnTlToBr>
                    <a:lnBlToTr w="12700" cmpd="sng">
                      <a:noFill/>
                      <a:prstDash val="solid"/>
                    </a:lnBlToTr>
                    <a:solidFill>
                      <a:srgbClr val="DDEBF7"/>
                    </a:solidFill>
                  </a:tcPr>
                </a:tc>
                <a:extLst>
                  <a:ext uri="{0D108BD9-81ED-4DB2-BD59-A6C34878D82A}">
                    <a16:rowId xmlns:a16="http://schemas.microsoft.com/office/drawing/2014/main" val="3445495070"/>
                  </a:ext>
                </a:extLst>
              </a:tr>
            </a:tbl>
          </a:graphicData>
        </a:graphic>
      </p:graphicFrame>
      <p:sp>
        <p:nvSpPr>
          <p:cNvPr id="20" name="TextBox 19">
            <a:extLst>
              <a:ext uri="{FF2B5EF4-FFF2-40B4-BE49-F238E27FC236}">
                <a16:creationId xmlns:a16="http://schemas.microsoft.com/office/drawing/2014/main" id="{742488F3-D85A-470D-B907-1B3B5EA4CAF8}"/>
              </a:ext>
            </a:extLst>
          </p:cNvPr>
          <p:cNvSpPr txBox="1"/>
          <p:nvPr/>
        </p:nvSpPr>
        <p:spPr>
          <a:xfrm>
            <a:off x="139919" y="1254069"/>
            <a:ext cx="11817625" cy="2862322"/>
          </a:xfrm>
          <a:prstGeom prst="rect">
            <a:avLst/>
          </a:prstGeom>
          <a:solidFill>
            <a:schemeClr val="bg1"/>
          </a:solidFill>
        </p:spPr>
        <p:txBody>
          <a:bodyPr wrap="square" rtlCol="0">
            <a:spAutoFit/>
          </a:bodyPr>
          <a:lstStyle/>
          <a:p>
            <a:r>
              <a:rPr lang="en-US" sz="2000" b="1" dirty="0">
                <a:solidFill>
                  <a:schemeClr val="accent1"/>
                </a:solidFill>
              </a:rPr>
              <a:t>Sustainable Returns and Shareholder Value Enhancement</a:t>
            </a:r>
          </a:p>
          <a:p>
            <a:endParaRPr lang="en-US" sz="1600" dirty="0"/>
          </a:p>
          <a:p>
            <a:r>
              <a:rPr lang="en-US" sz="1600" dirty="0"/>
              <a:t>With the completion of the current major expansion cycle, SPINDO enters a phase characterized by stronger capital efficiency and enhanced shareholder return capacity. Return metrics have stabilized, with ROE and ROA maintaining consistent levels despite steel price normalization, reflecting improved earnings quality and disciplined asset management.</a:t>
            </a:r>
          </a:p>
          <a:p>
            <a:endParaRPr lang="en-US" sz="1600" dirty="0"/>
          </a:p>
          <a:p>
            <a:r>
              <a:rPr lang="en-US" sz="1600" dirty="0"/>
              <a:t>Dividend yield has progressively strengthened, reaching approximately 6% in 2025, supported by solid earnings and strong cash generation. In the absence of significant near-term expansion capex, internal cash flow provides greater flexibility for capital return optimization and gradual balance sheet strengthening.</a:t>
            </a:r>
          </a:p>
          <a:p>
            <a:endParaRPr lang="en-US" sz="1600" dirty="0"/>
          </a:p>
          <a:p>
            <a:r>
              <a:rPr lang="en-US" sz="1600" dirty="0"/>
              <a:t>This marks a structural transition from an expansion-driven cycle to a capital efficiency and shareholder return phase..</a:t>
            </a:r>
            <a:endParaRPr lang="en-US" dirty="0"/>
          </a:p>
        </p:txBody>
      </p:sp>
      <p:graphicFrame>
        <p:nvGraphicFramePr>
          <p:cNvPr id="23" name="Chart 22">
            <a:extLst>
              <a:ext uri="{FF2B5EF4-FFF2-40B4-BE49-F238E27FC236}">
                <a16:creationId xmlns:a16="http://schemas.microsoft.com/office/drawing/2014/main" id="{00000000-0008-0000-0500-000010000000}"/>
              </a:ext>
            </a:extLst>
          </p:cNvPr>
          <p:cNvGraphicFramePr>
            <a:graphicFrameLocks/>
          </p:cNvGraphicFramePr>
          <p:nvPr>
            <p:extLst>
              <p:ext uri="{D42A27DB-BD31-4B8C-83A1-F6EECF244321}">
                <p14:modId xmlns:p14="http://schemas.microsoft.com/office/powerpoint/2010/main" val="3281098962"/>
              </p:ext>
            </p:extLst>
          </p:nvPr>
        </p:nvGraphicFramePr>
        <p:xfrm>
          <a:off x="6399065" y="3669956"/>
          <a:ext cx="4702187" cy="25988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5137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a:extLst>
              <a:ext uri="{FF2B5EF4-FFF2-40B4-BE49-F238E27FC236}">
                <a16:creationId xmlns:a16="http://schemas.microsoft.com/office/drawing/2014/main" id="{D5518584-CC97-4B52-9565-3492ED59FF41}"/>
              </a:ext>
            </a:extLst>
          </p:cNvPr>
          <p:cNvGraphicFramePr>
            <a:graphicFrameLocks/>
          </p:cNvGraphicFramePr>
          <p:nvPr>
            <p:extLst>
              <p:ext uri="{D42A27DB-BD31-4B8C-83A1-F6EECF244321}">
                <p14:modId xmlns:p14="http://schemas.microsoft.com/office/powerpoint/2010/main" val="2138502133"/>
              </p:ext>
            </p:extLst>
          </p:nvPr>
        </p:nvGraphicFramePr>
        <p:xfrm>
          <a:off x="7064308" y="1813418"/>
          <a:ext cx="4289491" cy="4697296"/>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3D20B972-658E-417C-9AA9-B62D42E5AAB7}" type="slidenum">
              <a:rPr lang="en-US">
                <a:solidFill>
                  <a:prstClr val="black">
                    <a:tint val="75000"/>
                  </a:prstClr>
                </a:solidFill>
                <a:latin typeface="Calibri"/>
              </a:rPr>
              <a:pPr/>
              <a:t>9</a:t>
            </a:fld>
            <a:endParaRPr lang="en-US">
              <a:solidFill>
                <a:prstClr val="black">
                  <a:tint val="75000"/>
                </a:prstClr>
              </a:solidFill>
              <a:latin typeface="Calibri"/>
            </a:endParaRPr>
          </a:p>
        </p:txBody>
      </p:sp>
      <p:sp>
        <p:nvSpPr>
          <p:cNvPr id="2" name="Title 1"/>
          <p:cNvSpPr>
            <a:spLocks noGrp="1"/>
          </p:cNvSpPr>
          <p:nvPr>
            <p:ph type="title"/>
          </p:nvPr>
        </p:nvSpPr>
        <p:spPr>
          <a:xfrm>
            <a:off x="2419227" y="347286"/>
            <a:ext cx="7353546" cy="945498"/>
          </a:xfrm>
        </p:spPr>
        <p:txBody>
          <a:bodyPr/>
          <a:lstStyle/>
          <a:p>
            <a:r>
              <a:rPr lang="en-US" dirty="0"/>
              <a:t>Improvement in high value product</a:t>
            </a:r>
          </a:p>
        </p:txBody>
      </p:sp>
      <p:sp>
        <p:nvSpPr>
          <p:cNvPr id="10" name="Slide Number Placeholder 3">
            <a:extLst>
              <a:ext uri="{FF2B5EF4-FFF2-40B4-BE49-F238E27FC236}">
                <a16:creationId xmlns:a16="http://schemas.microsoft.com/office/drawing/2014/main" id="{4719A17B-8EF9-4280-A0D6-5BD812D1B7A5}"/>
              </a:ext>
            </a:extLst>
          </p:cNvPr>
          <p:cNvSpPr txBox="1">
            <a:spLocks/>
          </p:cNvSpPr>
          <p:nvPr/>
        </p:nvSpPr>
        <p:spPr>
          <a:xfrm>
            <a:off x="9949289" y="5816829"/>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400" b="1">
                <a:latin typeface="Calibri"/>
              </a:rPr>
              <a:pPr/>
              <a:t>9</a:t>
            </a:fld>
            <a:endParaRPr lang="en-US" sz="1400" b="1" dirty="0">
              <a:latin typeface="Calibri"/>
            </a:endParaRPr>
          </a:p>
        </p:txBody>
      </p:sp>
      <p:sp>
        <p:nvSpPr>
          <p:cNvPr id="9" name="TextBox 8">
            <a:extLst>
              <a:ext uri="{FF2B5EF4-FFF2-40B4-BE49-F238E27FC236}">
                <a16:creationId xmlns:a16="http://schemas.microsoft.com/office/drawing/2014/main" id="{A55A5EF3-3B34-44F3-9B8E-829BD9263896}"/>
              </a:ext>
            </a:extLst>
          </p:cNvPr>
          <p:cNvSpPr txBox="1"/>
          <p:nvPr/>
        </p:nvSpPr>
        <p:spPr>
          <a:xfrm>
            <a:off x="6253059" y="1505641"/>
            <a:ext cx="4826019" cy="307777"/>
          </a:xfrm>
          <a:prstGeom prst="rect">
            <a:avLst/>
          </a:prstGeom>
          <a:noFill/>
        </p:spPr>
        <p:txBody>
          <a:bodyPr wrap="square">
            <a:spAutoFit/>
          </a:bodyPr>
          <a:lstStyle/>
          <a:p>
            <a:pPr algn="ctr">
              <a:defRPr lang="en-US" sz="1200" b="1" i="0" u="none" strike="noStrike" kern="1200" spc="0" baseline="0">
                <a:solidFill>
                  <a:srgbClr val="068EDC"/>
                </a:solidFill>
                <a:latin typeface="+mn-lt"/>
                <a:ea typeface="+mn-ea"/>
                <a:cs typeface="+mn-cs"/>
              </a:defRPr>
            </a:pPr>
            <a:r>
              <a:rPr lang="en-GB" sz="1400" b="1" dirty="0">
                <a:solidFill>
                  <a:srgbClr val="068EDC"/>
                </a:solidFill>
              </a:rPr>
              <a:t>Highly Diversified Product Mix (2024 vs 2025)</a:t>
            </a:r>
          </a:p>
        </p:txBody>
      </p:sp>
      <p:sp>
        <p:nvSpPr>
          <p:cNvPr id="14" name="5-Point Star 18">
            <a:extLst>
              <a:ext uri="{FF2B5EF4-FFF2-40B4-BE49-F238E27FC236}">
                <a16:creationId xmlns:a16="http://schemas.microsoft.com/office/drawing/2014/main" id="{EC9901A3-F096-4C48-8C58-C16DC06B6610}"/>
              </a:ext>
            </a:extLst>
          </p:cNvPr>
          <p:cNvSpPr/>
          <p:nvPr/>
        </p:nvSpPr>
        <p:spPr>
          <a:xfrm>
            <a:off x="9685963" y="4841339"/>
            <a:ext cx="173620" cy="162045"/>
          </a:xfrm>
          <a:prstGeom prst="star5">
            <a:avLst/>
          </a:prstGeom>
          <a:solidFill>
            <a:srgbClr val="FFC000"/>
          </a:solidFill>
          <a:ln w="12700" cap="flat">
            <a:solidFill>
              <a:srgbClr val="FFFF00"/>
            </a:solidFill>
            <a:prstDash val="solid"/>
            <a:miter/>
          </a:ln>
        </p:spPr>
        <p:txBody>
          <a:bodyPr rtlCol="0" anchor="ctr"/>
          <a:lstStyle/>
          <a:p>
            <a:pPr algn="l"/>
            <a:endParaRPr lang="en-US" dirty="0"/>
          </a:p>
        </p:txBody>
      </p:sp>
      <p:sp>
        <p:nvSpPr>
          <p:cNvPr id="15" name="TextBox 14">
            <a:extLst>
              <a:ext uri="{FF2B5EF4-FFF2-40B4-BE49-F238E27FC236}">
                <a16:creationId xmlns:a16="http://schemas.microsoft.com/office/drawing/2014/main" id="{196F1326-4602-4C85-AE37-721C33ED65F4}"/>
              </a:ext>
            </a:extLst>
          </p:cNvPr>
          <p:cNvSpPr txBox="1"/>
          <p:nvPr/>
        </p:nvSpPr>
        <p:spPr>
          <a:xfrm>
            <a:off x="9841774" y="4760316"/>
            <a:ext cx="1717338" cy="461665"/>
          </a:xfrm>
          <a:prstGeom prst="rect">
            <a:avLst/>
          </a:prstGeom>
          <a:noFill/>
        </p:spPr>
        <p:txBody>
          <a:bodyPr wrap="square" rtlCol="0">
            <a:spAutoFit/>
          </a:bodyPr>
          <a:lstStyle/>
          <a:p>
            <a:r>
              <a:rPr lang="en-US" sz="1200" b="1" dirty="0"/>
              <a:t>High Value-high margin product</a:t>
            </a:r>
          </a:p>
        </p:txBody>
      </p:sp>
      <p:sp>
        <p:nvSpPr>
          <p:cNvPr id="16" name="5-Point Star 18">
            <a:extLst>
              <a:ext uri="{FF2B5EF4-FFF2-40B4-BE49-F238E27FC236}">
                <a16:creationId xmlns:a16="http://schemas.microsoft.com/office/drawing/2014/main" id="{72FD06F2-D002-4221-B753-E8CC1DFC2640}"/>
              </a:ext>
            </a:extLst>
          </p:cNvPr>
          <p:cNvSpPr/>
          <p:nvPr/>
        </p:nvSpPr>
        <p:spPr>
          <a:xfrm>
            <a:off x="7740829" y="4910125"/>
            <a:ext cx="173620" cy="162045"/>
          </a:xfrm>
          <a:prstGeom prst="star5">
            <a:avLst>
              <a:gd name="adj" fmla="val 19098"/>
              <a:gd name="hf" fmla="val 105146"/>
              <a:gd name="vf" fmla="val 110557"/>
            </a:avLst>
          </a:prstGeom>
          <a:solidFill>
            <a:srgbClr val="FFC000"/>
          </a:solidFill>
          <a:ln w="12700" cap="flat">
            <a:solidFill>
              <a:srgbClr val="FFFF00"/>
            </a:solidFill>
            <a:prstDash val="solid"/>
            <a:miter/>
          </a:ln>
        </p:spPr>
        <p:txBody>
          <a:bodyPr rtlCol="0" anchor="ctr"/>
          <a:lstStyle/>
          <a:p>
            <a:pPr algn="l"/>
            <a:endParaRPr lang="en-US" dirty="0"/>
          </a:p>
        </p:txBody>
      </p:sp>
      <p:sp>
        <p:nvSpPr>
          <p:cNvPr id="17" name="5-Point Star 18">
            <a:extLst>
              <a:ext uri="{FF2B5EF4-FFF2-40B4-BE49-F238E27FC236}">
                <a16:creationId xmlns:a16="http://schemas.microsoft.com/office/drawing/2014/main" id="{BF8DC2D0-B7B4-4D6C-8064-65DD43BCC44D}"/>
              </a:ext>
            </a:extLst>
          </p:cNvPr>
          <p:cNvSpPr/>
          <p:nvPr/>
        </p:nvSpPr>
        <p:spPr>
          <a:xfrm>
            <a:off x="7158426" y="6093706"/>
            <a:ext cx="173620" cy="162045"/>
          </a:xfrm>
          <a:prstGeom prst="star5">
            <a:avLst/>
          </a:prstGeom>
          <a:solidFill>
            <a:srgbClr val="FFC000"/>
          </a:solidFill>
          <a:ln w="12700" cap="flat">
            <a:solidFill>
              <a:srgbClr val="FFFF00"/>
            </a:solidFill>
            <a:prstDash val="solid"/>
            <a:miter/>
          </a:ln>
        </p:spPr>
        <p:txBody>
          <a:bodyPr rtlCol="0" anchor="ctr"/>
          <a:lstStyle/>
          <a:p>
            <a:pPr algn="l"/>
            <a:endParaRPr lang="en-US" dirty="0"/>
          </a:p>
        </p:txBody>
      </p:sp>
      <p:sp>
        <p:nvSpPr>
          <p:cNvPr id="18" name="5-Point Star 18">
            <a:extLst>
              <a:ext uri="{FF2B5EF4-FFF2-40B4-BE49-F238E27FC236}">
                <a16:creationId xmlns:a16="http://schemas.microsoft.com/office/drawing/2014/main" id="{09F83757-00F9-4DE5-B2BB-438561A28E33}"/>
              </a:ext>
            </a:extLst>
          </p:cNvPr>
          <p:cNvSpPr/>
          <p:nvPr/>
        </p:nvSpPr>
        <p:spPr>
          <a:xfrm>
            <a:off x="7265929" y="4481763"/>
            <a:ext cx="173620" cy="162045"/>
          </a:xfrm>
          <a:prstGeom prst="star5">
            <a:avLst/>
          </a:prstGeom>
          <a:solidFill>
            <a:srgbClr val="FFC000"/>
          </a:solidFill>
          <a:ln w="12700" cap="flat">
            <a:solidFill>
              <a:srgbClr val="FFFF00"/>
            </a:solidFill>
            <a:prstDash val="solid"/>
            <a:miter/>
          </a:ln>
        </p:spPr>
        <p:txBody>
          <a:bodyPr rtlCol="0" anchor="ctr"/>
          <a:lstStyle/>
          <a:p>
            <a:pPr algn="l"/>
            <a:endParaRPr lang="en-US" dirty="0"/>
          </a:p>
        </p:txBody>
      </p:sp>
      <p:sp>
        <p:nvSpPr>
          <p:cNvPr id="19" name="5-Point Star 18">
            <a:extLst>
              <a:ext uri="{FF2B5EF4-FFF2-40B4-BE49-F238E27FC236}">
                <a16:creationId xmlns:a16="http://schemas.microsoft.com/office/drawing/2014/main" id="{51EBF613-16B1-4015-960E-7DE4DC548F41}"/>
              </a:ext>
            </a:extLst>
          </p:cNvPr>
          <p:cNvSpPr/>
          <p:nvPr/>
        </p:nvSpPr>
        <p:spPr>
          <a:xfrm>
            <a:off x="7146733" y="5697105"/>
            <a:ext cx="173620" cy="162045"/>
          </a:xfrm>
          <a:prstGeom prst="star5">
            <a:avLst/>
          </a:prstGeom>
          <a:solidFill>
            <a:srgbClr val="FFC000"/>
          </a:solidFill>
          <a:ln w="12700" cap="flat">
            <a:solidFill>
              <a:srgbClr val="FFFF00"/>
            </a:solidFill>
            <a:prstDash val="solid"/>
            <a:miter/>
          </a:ln>
        </p:spPr>
        <p:txBody>
          <a:bodyPr rtlCol="0" anchor="ctr"/>
          <a:lstStyle/>
          <a:p>
            <a:pPr algn="l"/>
            <a:endParaRPr lang="en-US" dirty="0"/>
          </a:p>
        </p:txBody>
      </p:sp>
      <p:sp>
        <p:nvSpPr>
          <p:cNvPr id="20" name="5-Point Star 18">
            <a:extLst>
              <a:ext uri="{FF2B5EF4-FFF2-40B4-BE49-F238E27FC236}">
                <a16:creationId xmlns:a16="http://schemas.microsoft.com/office/drawing/2014/main" id="{098A4218-0E73-4CFE-BBF9-24A6BAC0CE2C}"/>
              </a:ext>
            </a:extLst>
          </p:cNvPr>
          <p:cNvSpPr/>
          <p:nvPr/>
        </p:nvSpPr>
        <p:spPr>
          <a:xfrm>
            <a:off x="7179119" y="5313332"/>
            <a:ext cx="173620" cy="162045"/>
          </a:xfrm>
          <a:prstGeom prst="star5">
            <a:avLst/>
          </a:prstGeom>
          <a:solidFill>
            <a:srgbClr val="FFC000"/>
          </a:solidFill>
          <a:ln w="12700" cap="flat">
            <a:solidFill>
              <a:srgbClr val="FFFF00"/>
            </a:solidFill>
            <a:prstDash val="solid"/>
            <a:miter/>
          </a:ln>
        </p:spPr>
        <p:txBody>
          <a:bodyPr rtlCol="0" anchor="ctr"/>
          <a:lstStyle/>
          <a:p>
            <a:pPr algn="l"/>
            <a:endParaRPr lang="en-US" dirty="0"/>
          </a:p>
        </p:txBody>
      </p:sp>
      <p:sp>
        <p:nvSpPr>
          <p:cNvPr id="21" name="5-Point Star 18">
            <a:extLst>
              <a:ext uri="{FF2B5EF4-FFF2-40B4-BE49-F238E27FC236}">
                <a16:creationId xmlns:a16="http://schemas.microsoft.com/office/drawing/2014/main" id="{329A0C02-93DA-4638-86C2-AD7E52DF0612}"/>
              </a:ext>
            </a:extLst>
          </p:cNvPr>
          <p:cNvSpPr/>
          <p:nvPr/>
        </p:nvSpPr>
        <p:spPr>
          <a:xfrm>
            <a:off x="7064308" y="2482942"/>
            <a:ext cx="173620" cy="162045"/>
          </a:xfrm>
          <a:prstGeom prst="star5">
            <a:avLst/>
          </a:prstGeom>
          <a:solidFill>
            <a:srgbClr val="FFC000"/>
          </a:solidFill>
          <a:ln w="12700" cap="flat">
            <a:solidFill>
              <a:srgbClr val="FFFF00"/>
            </a:solidFill>
            <a:prstDash val="solid"/>
            <a:miter/>
          </a:ln>
        </p:spPr>
        <p:txBody>
          <a:bodyPr rtlCol="0" anchor="ctr"/>
          <a:lstStyle/>
          <a:p>
            <a:pPr algn="l"/>
            <a:endParaRPr lang="en-US" dirty="0"/>
          </a:p>
        </p:txBody>
      </p:sp>
      <p:sp>
        <p:nvSpPr>
          <p:cNvPr id="22" name="5-Point Star 18">
            <a:extLst>
              <a:ext uri="{FF2B5EF4-FFF2-40B4-BE49-F238E27FC236}">
                <a16:creationId xmlns:a16="http://schemas.microsoft.com/office/drawing/2014/main" id="{2C44B920-D957-4050-9A85-BDD2EC4C3FF4}"/>
              </a:ext>
            </a:extLst>
          </p:cNvPr>
          <p:cNvSpPr/>
          <p:nvPr/>
        </p:nvSpPr>
        <p:spPr>
          <a:xfrm>
            <a:off x="7374068" y="3236157"/>
            <a:ext cx="173620" cy="162045"/>
          </a:xfrm>
          <a:prstGeom prst="star5">
            <a:avLst/>
          </a:prstGeom>
          <a:solidFill>
            <a:srgbClr val="FFC000"/>
          </a:solidFill>
          <a:ln w="12700" cap="flat">
            <a:solidFill>
              <a:srgbClr val="FFFF00"/>
            </a:solidFill>
            <a:prstDash val="solid"/>
            <a:miter/>
          </a:ln>
        </p:spPr>
        <p:txBody>
          <a:bodyPr rtlCol="0" anchor="ctr"/>
          <a:lstStyle/>
          <a:p>
            <a:pPr algn="l"/>
            <a:endParaRPr lang="en-US" dirty="0"/>
          </a:p>
        </p:txBody>
      </p:sp>
      <p:sp>
        <p:nvSpPr>
          <p:cNvPr id="23" name="TextBox 22">
            <a:extLst>
              <a:ext uri="{FF2B5EF4-FFF2-40B4-BE49-F238E27FC236}">
                <a16:creationId xmlns:a16="http://schemas.microsoft.com/office/drawing/2014/main" id="{78F7946A-230A-4BD9-A702-2C81E3605BF3}"/>
              </a:ext>
            </a:extLst>
          </p:cNvPr>
          <p:cNvSpPr txBox="1"/>
          <p:nvPr/>
        </p:nvSpPr>
        <p:spPr>
          <a:xfrm>
            <a:off x="337396" y="1299996"/>
            <a:ext cx="6321287" cy="2431435"/>
          </a:xfrm>
          <a:prstGeom prst="rect">
            <a:avLst/>
          </a:prstGeom>
          <a:solidFill>
            <a:schemeClr val="bg1"/>
          </a:solidFill>
        </p:spPr>
        <p:txBody>
          <a:bodyPr wrap="square" rtlCol="0">
            <a:spAutoFit/>
          </a:bodyPr>
          <a:lstStyle/>
          <a:p>
            <a:r>
              <a:rPr lang="en-US" sz="1600" b="1" dirty="0">
                <a:solidFill>
                  <a:srgbClr val="068EDC"/>
                </a:solidFill>
              </a:rPr>
              <a:t>Revenue Mix Upgrade Toward Higher-Specification Segments</a:t>
            </a:r>
          </a:p>
          <a:p>
            <a:endParaRPr lang="en-US" sz="1600" b="1" dirty="0">
              <a:solidFill>
                <a:srgbClr val="068EDC"/>
              </a:solidFill>
            </a:endParaRPr>
          </a:p>
          <a:p>
            <a:r>
              <a:rPr lang="en-US" sz="1200" dirty="0"/>
              <a:t>FY2025 reflects a continued shift toward higher-specification products, particularly Black Pipe API and Spiral Pipe API. Growth in these segments indicates stronger participation in infrastructure and energy-related projects, where certification, compliance, and technical standards create higher entry </a:t>
            </a:r>
            <a:r>
              <a:rPr lang="en-US" sz="1200" dirty="0" err="1"/>
              <a:t>barriers.The</a:t>
            </a:r>
            <a:r>
              <a:rPr lang="en-US" sz="1200" dirty="0"/>
              <a:t> increasing contribution from API-certified products improves portfolio quality and reduces reliance on purely commoditized segments. Compared to standard non-API pipes, API segments typically command stronger pricing discipline and carry structurally better margin </a:t>
            </a:r>
            <a:r>
              <a:rPr lang="en-US" sz="1200" dirty="0" err="1"/>
              <a:t>profiles.This</a:t>
            </a:r>
            <a:r>
              <a:rPr lang="en-US" sz="1200" dirty="0"/>
              <a:t> mix evolution enhances earnings durability and mitigates exposure to short-term steel price volatility. Rather than volume-driven expansion, FY2025 demonstrates strategic repositioning toward higher-value applications and more defensible market segments..</a:t>
            </a:r>
            <a:endParaRPr lang="en-GB" sz="1200" dirty="0"/>
          </a:p>
        </p:txBody>
      </p:sp>
      <p:graphicFrame>
        <p:nvGraphicFramePr>
          <p:cNvPr id="26" name="Table 25">
            <a:extLst>
              <a:ext uri="{FF2B5EF4-FFF2-40B4-BE49-F238E27FC236}">
                <a16:creationId xmlns:a16="http://schemas.microsoft.com/office/drawing/2014/main" id="{6854C539-0032-48CA-B2FF-B7047F1EFBD4}"/>
              </a:ext>
            </a:extLst>
          </p:cNvPr>
          <p:cNvGraphicFramePr>
            <a:graphicFrameLocks noGrp="1"/>
          </p:cNvGraphicFramePr>
          <p:nvPr>
            <p:extLst>
              <p:ext uri="{D42A27DB-BD31-4B8C-83A1-F6EECF244321}">
                <p14:modId xmlns:p14="http://schemas.microsoft.com/office/powerpoint/2010/main" val="3619233999"/>
              </p:ext>
            </p:extLst>
          </p:nvPr>
        </p:nvGraphicFramePr>
        <p:xfrm>
          <a:off x="513458" y="3951770"/>
          <a:ext cx="5592762" cy="2723124"/>
        </p:xfrm>
        <a:graphic>
          <a:graphicData uri="http://schemas.openxmlformats.org/drawingml/2006/table">
            <a:tbl>
              <a:tblPr/>
              <a:tblGrid>
                <a:gridCol w="1511556">
                  <a:extLst>
                    <a:ext uri="{9D8B030D-6E8A-4147-A177-3AD203B41FA5}">
                      <a16:colId xmlns:a16="http://schemas.microsoft.com/office/drawing/2014/main" val="2683897182"/>
                    </a:ext>
                  </a:extLst>
                </a:gridCol>
                <a:gridCol w="460444">
                  <a:extLst>
                    <a:ext uri="{9D8B030D-6E8A-4147-A177-3AD203B41FA5}">
                      <a16:colId xmlns:a16="http://schemas.microsoft.com/office/drawing/2014/main" val="3106368398"/>
                    </a:ext>
                  </a:extLst>
                </a:gridCol>
                <a:gridCol w="460444">
                  <a:extLst>
                    <a:ext uri="{9D8B030D-6E8A-4147-A177-3AD203B41FA5}">
                      <a16:colId xmlns:a16="http://schemas.microsoft.com/office/drawing/2014/main" val="3587781454"/>
                    </a:ext>
                  </a:extLst>
                </a:gridCol>
                <a:gridCol w="460444">
                  <a:extLst>
                    <a:ext uri="{9D8B030D-6E8A-4147-A177-3AD203B41FA5}">
                      <a16:colId xmlns:a16="http://schemas.microsoft.com/office/drawing/2014/main" val="2464579369"/>
                    </a:ext>
                  </a:extLst>
                </a:gridCol>
                <a:gridCol w="460444">
                  <a:extLst>
                    <a:ext uri="{9D8B030D-6E8A-4147-A177-3AD203B41FA5}">
                      <a16:colId xmlns:a16="http://schemas.microsoft.com/office/drawing/2014/main" val="308381179"/>
                    </a:ext>
                  </a:extLst>
                </a:gridCol>
                <a:gridCol w="460444">
                  <a:extLst>
                    <a:ext uri="{9D8B030D-6E8A-4147-A177-3AD203B41FA5}">
                      <a16:colId xmlns:a16="http://schemas.microsoft.com/office/drawing/2014/main" val="541483811"/>
                    </a:ext>
                  </a:extLst>
                </a:gridCol>
                <a:gridCol w="569740">
                  <a:extLst>
                    <a:ext uri="{9D8B030D-6E8A-4147-A177-3AD203B41FA5}">
                      <a16:colId xmlns:a16="http://schemas.microsoft.com/office/drawing/2014/main" val="968747126"/>
                    </a:ext>
                  </a:extLst>
                </a:gridCol>
                <a:gridCol w="569740">
                  <a:extLst>
                    <a:ext uri="{9D8B030D-6E8A-4147-A177-3AD203B41FA5}">
                      <a16:colId xmlns:a16="http://schemas.microsoft.com/office/drawing/2014/main" val="3500125234"/>
                    </a:ext>
                  </a:extLst>
                </a:gridCol>
                <a:gridCol w="639506">
                  <a:extLst>
                    <a:ext uri="{9D8B030D-6E8A-4147-A177-3AD203B41FA5}">
                      <a16:colId xmlns:a16="http://schemas.microsoft.com/office/drawing/2014/main" val="3514816596"/>
                    </a:ext>
                  </a:extLst>
                </a:gridCol>
              </a:tblGrid>
              <a:tr h="226194">
                <a:tc gridSpan="6">
                  <a:txBody>
                    <a:bodyPr/>
                    <a:lstStyle/>
                    <a:p>
                      <a:pPr algn="ctr" fontAlgn="b"/>
                      <a:r>
                        <a:rPr lang="en-US" sz="1400" b="1" i="0" u="none" strike="noStrike" dirty="0">
                          <a:solidFill>
                            <a:srgbClr val="000000"/>
                          </a:solidFill>
                          <a:effectLst/>
                          <a:latin typeface="Calibri" panose="020F0502020204030204" pitchFamily="34" charset="0"/>
                        </a:rPr>
                        <a:t>SALES COMPOSITION (Type of Pipes)</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Arial" panose="020B0604020202020204" pitchFamily="34" charset="0"/>
                        </a:rPr>
                        <a:t> </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effectLst/>
                          <a:latin typeface="Arial" panose="020B0604020202020204" pitchFamily="34" charset="0"/>
                        </a:rPr>
                        <a:t> </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effectLst/>
                          <a:latin typeface="Arial" panose="020B0604020202020204" pitchFamily="34" charset="0"/>
                        </a:rPr>
                        <a:t> </a:t>
                      </a:r>
                    </a:p>
                  </a:txBody>
                  <a:tcPr marL="0" marR="0" marT="0" marB="0" anchor="b">
                    <a:lnL>
                      <a:noFill/>
                    </a:lnL>
                    <a:lnR>
                      <a:noFill/>
                    </a:lnR>
                    <a:lnT>
                      <a:noFill/>
                    </a:lnT>
                    <a:lnB>
                      <a:noFill/>
                    </a:lnB>
                  </a:tcPr>
                </a:tc>
                <a:extLst>
                  <a:ext uri="{0D108BD9-81ED-4DB2-BD59-A6C34878D82A}">
                    <a16:rowId xmlns:a16="http://schemas.microsoft.com/office/drawing/2014/main" val="1826778785"/>
                  </a:ext>
                </a:extLst>
              </a:tr>
              <a:tr h="198576">
                <a:tc>
                  <a:txBody>
                    <a:bodyPr/>
                    <a:lstStyle/>
                    <a:p>
                      <a:pPr algn="l" fontAlgn="b"/>
                      <a:r>
                        <a:rPr lang="en-US" sz="12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5F4F4"/>
                    </a:solidFill>
                  </a:tcPr>
                </a:tc>
                <a:tc>
                  <a:txBody>
                    <a:bodyPr/>
                    <a:lstStyle/>
                    <a:p>
                      <a:pPr algn="ctr" fontAlgn="b"/>
                      <a:r>
                        <a:rPr lang="en-US" sz="1200" b="1" i="0" u="none" strike="noStrike">
                          <a:solidFill>
                            <a:srgbClr val="000000"/>
                          </a:solidFill>
                          <a:effectLst/>
                          <a:latin typeface="Calibri" panose="020F0502020204030204" pitchFamily="34" charset="0"/>
                        </a:rPr>
                        <a:t>2018</a:t>
                      </a:r>
                    </a:p>
                  </a:txBody>
                  <a:tcPr marL="0" marR="0" marT="0" marB="0" anchor="b">
                    <a:lnL>
                      <a:noFill/>
                    </a:lnL>
                    <a:lnR>
                      <a:noFill/>
                    </a:lnR>
                    <a:lnT>
                      <a:noFill/>
                    </a:lnT>
                    <a:lnB>
                      <a:noFill/>
                    </a:lnB>
                    <a:solidFill>
                      <a:srgbClr val="F5F4F4"/>
                    </a:solidFill>
                  </a:tcPr>
                </a:tc>
                <a:tc>
                  <a:txBody>
                    <a:bodyPr/>
                    <a:lstStyle/>
                    <a:p>
                      <a:pPr algn="ctr" fontAlgn="b"/>
                      <a:r>
                        <a:rPr lang="en-US" sz="1200" b="1" i="0" u="none" strike="noStrike">
                          <a:solidFill>
                            <a:srgbClr val="000000"/>
                          </a:solidFill>
                          <a:effectLst/>
                          <a:latin typeface="Calibri" panose="020F0502020204030204" pitchFamily="34" charset="0"/>
                        </a:rPr>
                        <a:t>2019</a:t>
                      </a:r>
                    </a:p>
                  </a:txBody>
                  <a:tcPr marL="0" marR="0" marT="0" marB="0" anchor="b">
                    <a:lnL>
                      <a:noFill/>
                    </a:lnL>
                    <a:lnR>
                      <a:noFill/>
                    </a:lnR>
                    <a:lnT>
                      <a:noFill/>
                    </a:lnT>
                    <a:lnB>
                      <a:noFill/>
                    </a:lnB>
                    <a:solidFill>
                      <a:srgbClr val="F5F4F4"/>
                    </a:solidFill>
                  </a:tcPr>
                </a:tc>
                <a:tc>
                  <a:txBody>
                    <a:bodyPr/>
                    <a:lstStyle/>
                    <a:p>
                      <a:pPr algn="ctr" fontAlgn="b"/>
                      <a:r>
                        <a:rPr lang="en-US" sz="1200" b="1" i="0" u="none" strike="noStrike">
                          <a:solidFill>
                            <a:srgbClr val="000000"/>
                          </a:solidFill>
                          <a:effectLst/>
                          <a:latin typeface="Calibri" panose="020F0502020204030204" pitchFamily="34" charset="0"/>
                        </a:rPr>
                        <a:t>2020</a:t>
                      </a:r>
                    </a:p>
                  </a:txBody>
                  <a:tcPr marL="0" marR="0" marT="0" marB="0" anchor="b">
                    <a:lnL>
                      <a:noFill/>
                    </a:lnL>
                    <a:lnR>
                      <a:noFill/>
                    </a:lnR>
                    <a:lnT>
                      <a:noFill/>
                    </a:lnT>
                    <a:lnB>
                      <a:noFill/>
                    </a:lnB>
                    <a:solidFill>
                      <a:srgbClr val="F5F4F4"/>
                    </a:solidFill>
                  </a:tcPr>
                </a:tc>
                <a:tc>
                  <a:txBody>
                    <a:bodyPr/>
                    <a:lstStyle/>
                    <a:p>
                      <a:pPr algn="ctr" fontAlgn="b"/>
                      <a:r>
                        <a:rPr lang="en-US" sz="1200" b="1" i="0" u="none" strike="noStrike">
                          <a:solidFill>
                            <a:srgbClr val="000000"/>
                          </a:solidFill>
                          <a:effectLst/>
                          <a:latin typeface="Calibri" panose="020F0502020204030204" pitchFamily="34" charset="0"/>
                        </a:rPr>
                        <a:t>2021</a:t>
                      </a:r>
                    </a:p>
                  </a:txBody>
                  <a:tcPr marL="0" marR="0" marT="0" marB="0" anchor="b">
                    <a:lnL>
                      <a:noFill/>
                    </a:lnL>
                    <a:lnR>
                      <a:noFill/>
                    </a:lnR>
                    <a:lnT>
                      <a:noFill/>
                    </a:lnT>
                    <a:lnB>
                      <a:noFill/>
                    </a:lnB>
                    <a:solidFill>
                      <a:srgbClr val="F5F4F4"/>
                    </a:solidFill>
                  </a:tcPr>
                </a:tc>
                <a:tc>
                  <a:txBody>
                    <a:bodyPr/>
                    <a:lstStyle/>
                    <a:p>
                      <a:pPr algn="ctr" fontAlgn="b"/>
                      <a:r>
                        <a:rPr lang="en-US" sz="1200" b="1" i="0" u="none" strike="noStrike">
                          <a:solidFill>
                            <a:srgbClr val="000000"/>
                          </a:solidFill>
                          <a:effectLst/>
                          <a:latin typeface="Calibri" panose="020F0502020204030204" pitchFamily="34" charset="0"/>
                        </a:rPr>
                        <a:t>2022</a:t>
                      </a:r>
                    </a:p>
                  </a:txBody>
                  <a:tcPr marL="0" marR="0" marT="0" marB="0" anchor="b">
                    <a:lnL>
                      <a:noFill/>
                    </a:lnL>
                    <a:lnR>
                      <a:noFill/>
                    </a:lnR>
                    <a:lnT>
                      <a:noFill/>
                    </a:lnT>
                    <a:lnB>
                      <a:noFill/>
                    </a:lnB>
                    <a:solidFill>
                      <a:srgbClr val="F5F4F4"/>
                    </a:solidFill>
                  </a:tcPr>
                </a:tc>
                <a:tc>
                  <a:txBody>
                    <a:bodyPr/>
                    <a:lstStyle/>
                    <a:p>
                      <a:pPr algn="ctr" fontAlgn="b"/>
                      <a:r>
                        <a:rPr lang="en-US" sz="1200" b="1" i="0" u="none" strike="noStrike">
                          <a:solidFill>
                            <a:srgbClr val="000000"/>
                          </a:solidFill>
                          <a:effectLst/>
                          <a:latin typeface="Calibri" panose="020F0502020204030204" pitchFamily="34" charset="0"/>
                        </a:rPr>
                        <a:t>2023</a:t>
                      </a:r>
                    </a:p>
                  </a:txBody>
                  <a:tcPr marL="0" marR="0" marT="0" marB="0" anchor="b">
                    <a:lnL>
                      <a:noFill/>
                    </a:lnL>
                    <a:lnR>
                      <a:noFill/>
                    </a:lnR>
                    <a:lnT>
                      <a:noFill/>
                    </a:lnT>
                    <a:lnB>
                      <a:noFill/>
                    </a:lnB>
                  </a:tcPr>
                </a:tc>
                <a:tc>
                  <a:txBody>
                    <a:bodyPr/>
                    <a:lstStyle/>
                    <a:p>
                      <a:pPr algn="ctr" fontAlgn="b"/>
                      <a:r>
                        <a:rPr lang="en-US" sz="1200" b="1" i="0" u="none" strike="noStrike">
                          <a:solidFill>
                            <a:srgbClr val="000000"/>
                          </a:solidFill>
                          <a:effectLst/>
                          <a:latin typeface="Calibri" panose="020F0502020204030204" pitchFamily="34" charset="0"/>
                        </a:rPr>
                        <a:t>2024</a:t>
                      </a:r>
                    </a:p>
                  </a:txBody>
                  <a:tcPr marL="0" marR="0" marT="0" marB="0" anchor="b">
                    <a:lnL>
                      <a:noFill/>
                    </a:lnL>
                    <a:lnR>
                      <a:noFill/>
                    </a:lnR>
                    <a:lnT>
                      <a:noFill/>
                    </a:lnT>
                    <a:lnB>
                      <a:noFill/>
                    </a:lnB>
                  </a:tcPr>
                </a:tc>
                <a:tc>
                  <a:txBody>
                    <a:bodyPr/>
                    <a:lstStyle/>
                    <a:p>
                      <a:pPr algn="ctr" fontAlgn="b"/>
                      <a:r>
                        <a:rPr lang="en-US" sz="1200" b="1" i="0" u="none" strike="noStrike" dirty="0">
                          <a:solidFill>
                            <a:srgbClr val="FFFFFF"/>
                          </a:solidFill>
                          <a:effectLst/>
                          <a:latin typeface="Calibri" panose="020F0502020204030204" pitchFamily="34" charset="0"/>
                        </a:rPr>
                        <a:t>2025</a:t>
                      </a:r>
                    </a:p>
                  </a:txBody>
                  <a:tcPr marL="0" marR="0" marT="0" marB="0" anchor="b">
                    <a:lnL>
                      <a:noFill/>
                    </a:lnL>
                    <a:lnR>
                      <a:noFill/>
                    </a:lnR>
                    <a:lnT>
                      <a:noFill/>
                    </a:lnT>
                    <a:lnB>
                      <a:noFill/>
                    </a:lnB>
                    <a:solidFill>
                      <a:srgbClr val="3E6F97"/>
                    </a:solidFill>
                  </a:tcPr>
                </a:tc>
                <a:extLst>
                  <a:ext uri="{0D108BD9-81ED-4DB2-BD59-A6C34878D82A}">
                    <a16:rowId xmlns:a16="http://schemas.microsoft.com/office/drawing/2014/main" val="3885820"/>
                  </a:ext>
                </a:extLst>
              </a:tr>
              <a:tr h="410518">
                <a:tc>
                  <a:txBody>
                    <a:bodyPr/>
                    <a:lstStyle/>
                    <a:p>
                      <a:pPr algn="l" fontAlgn="ctr"/>
                      <a:r>
                        <a:rPr lang="en-US" sz="1400" b="1" i="0" u="none" strike="noStrike" dirty="0">
                          <a:solidFill>
                            <a:srgbClr val="000000"/>
                          </a:solidFill>
                          <a:effectLst/>
                          <a:latin typeface="Calibri" panose="020F0502020204030204" pitchFamily="34" charset="0"/>
                        </a:rPr>
                        <a:t>Oil &amp; Gas </a:t>
                      </a:r>
                    </a:p>
                  </a:txBody>
                  <a:tcPr marL="0" marR="0" marT="0"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0%</a:t>
                      </a:r>
                    </a:p>
                  </a:txBody>
                  <a:tcPr marL="0" marR="0" marT="0"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0%</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0%</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3%</a:t>
                      </a:r>
                    </a:p>
                  </a:txBody>
                  <a:tcPr marL="0" marR="0" marT="0"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2%</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5%</a:t>
                      </a:r>
                    </a:p>
                  </a:txBody>
                  <a:tcPr marL="0" marR="0" marT="0"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5%</a:t>
                      </a:r>
                    </a:p>
                  </a:txBody>
                  <a:tcPr marL="0" marR="0" marT="0" marB="0" anchor="ctr">
                    <a:lnL>
                      <a:noFill/>
                    </a:lnL>
                    <a:lnR>
                      <a:noFill/>
                    </a:lnR>
                    <a:lnT>
                      <a:noFill/>
                    </a:lnT>
                    <a:lnB>
                      <a:noFill/>
                    </a:lnB>
                    <a:solidFill>
                      <a:srgbClr val="BDD7EE"/>
                    </a:solidFill>
                  </a:tcPr>
                </a:tc>
                <a:extLst>
                  <a:ext uri="{0D108BD9-81ED-4DB2-BD59-A6C34878D82A}">
                    <a16:rowId xmlns:a16="http://schemas.microsoft.com/office/drawing/2014/main" val="302371819"/>
                  </a:ext>
                </a:extLst>
              </a:tr>
              <a:tr h="410518">
                <a:tc>
                  <a:txBody>
                    <a:bodyPr/>
                    <a:lstStyle/>
                    <a:p>
                      <a:pPr algn="l" fontAlgn="ctr"/>
                      <a:r>
                        <a:rPr lang="en-US" sz="1400" b="1" i="0" u="none" strike="noStrike" dirty="0">
                          <a:solidFill>
                            <a:srgbClr val="000000"/>
                          </a:solidFill>
                          <a:effectLst/>
                          <a:latin typeface="Calibri" panose="020F0502020204030204" pitchFamily="34" charset="0"/>
                        </a:rPr>
                        <a:t>Furniture</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14%</a:t>
                      </a:r>
                    </a:p>
                  </a:txBody>
                  <a:tcPr marL="0" marR="0" marT="0"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16%</a:t>
                      </a:r>
                    </a:p>
                  </a:txBody>
                  <a:tcPr marL="0" marR="0" marT="0"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19%</a:t>
                      </a:r>
                    </a:p>
                  </a:txBody>
                  <a:tcPr marL="0" marR="0" marT="0"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18%</a:t>
                      </a:r>
                    </a:p>
                  </a:txBody>
                  <a:tcPr marL="0" marR="0" marT="0"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18%</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17%</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19%</a:t>
                      </a:r>
                    </a:p>
                  </a:txBody>
                  <a:tcPr marL="0" marR="0" marT="0"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18%</a:t>
                      </a:r>
                    </a:p>
                  </a:txBody>
                  <a:tcPr marL="0" marR="0" marT="0" marB="0" anchor="ctr">
                    <a:lnL>
                      <a:noFill/>
                    </a:lnL>
                    <a:lnR>
                      <a:noFill/>
                    </a:lnR>
                    <a:lnT>
                      <a:noFill/>
                    </a:lnT>
                    <a:lnB>
                      <a:noFill/>
                    </a:lnB>
                    <a:solidFill>
                      <a:srgbClr val="BDD7EE"/>
                    </a:solidFill>
                  </a:tcPr>
                </a:tc>
                <a:extLst>
                  <a:ext uri="{0D108BD9-81ED-4DB2-BD59-A6C34878D82A}">
                    <a16:rowId xmlns:a16="http://schemas.microsoft.com/office/drawing/2014/main" val="1575159151"/>
                  </a:ext>
                </a:extLst>
              </a:tr>
              <a:tr h="410518">
                <a:tc>
                  <a:txBody>
                    <a:bodyPr/>
                    <a:lstStyle/>
                    <a:p>
                      <a:pPr algn="l" fontAlgn="ctr"/>
                      <a:r>
                        <a:rPr lang="en-US" sz="1400" b="1" i="0" u="none" strike="noStrike" dirty="0">
                          <a:solidFill>
                            <a:srgbClr val="000000"/>
                          </a:solidFill>
                          <a:effectLst/>
                          <a:latin typeface="Calibri" panose="020F0502020204030204" pitchFamily="34" charset="0"/>
                        </a:rPr>
                        <a:t>Automotive</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19%</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19%</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17%</a:t>
                      </a:r>
                    </a:p>
                  </a:txBody>
                  <a:tcPr marL="0" marR="0" marT="0"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16%</a:t>
                      </a:r>
                    </a:p>
                  </a:txBody>
                  <a:tcPr marL="0" marR="0" marT="0"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17%</a:t>
                      </a:r>
                    </a:p>
                  </a:txBody>
                  <a:tcPr marL="0" marR="0" marT="0"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17%</a:t>
                      </a:r>
                    </a:p>
                  </a:txBody>
                  <a:tcPr marL="0" marR="0" marT="0"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18%</a:t>
                      </a:r>
                    </a:p>
                  </a:txBody>
                  <a:tcPr marL="0" marR="0" marT="0"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18%</a:t>
                      </a:r>
                    </a:p>
                  </a:txBody>
                  <a:tcPr marL="0" marR="0" marT="0" marB="0" anchor="ctr">
                    <a:lnL>
                      <a:noFill/>
                    </a:lnL>
                    <a:lnR>
                      <a:noFill/>
                    </a:lnR>
                    <a:lnT>
                      <a:noFill/>
                    </a:lnT>
                    <a:lnB>
                      <a:noFill/>
                    </a:lnB>
                    <a:solidFill>
                      <a:srgbClr val="BDD7EE"/>
                    </a:solidFill>
                  </a:tcPr>
                </a:tc>
                <a:extLst>
                  <a:ext uri="{0D108BD9-81ED-4DB2-BD59-A6C34878D82A}">
                    <a16:rowId xmlns:a16="http://schemas.microsoft.com/office/drawing/2014/main" val="2081860573"/>
                  </a:ext>
                </a:extLst>
              </a:tr>
              <a:tr h="581641">
                <a:tc>
                  <a:txBody>
                    <a:bodyPr/>
                    <a:lstStyle/>
                    <a:p>
                      <a:pPr algn="l" fontAlgn="ctr"/>
                      <a:r>
                        <a:rPr lang="en-US" sz="1400" b="1" i="0" u="none" strike="noStrike">
                          <a:solidFill>
                            <a:srgbClr val="000000"/>
                          </a:solidFill>
                          <a:effectLst/>
                          <a:latin typeface="Calibri" panose="020F0502020204030204" pitchFamily="34" charset="0"/>
                        </a:rPr>
                        <a:t>Construction, Infrastructure &amp; Utilities </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67%</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65%</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64%</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65%</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62%</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64%</a:t>
                      </a:r>
                    </a:p>
                  </a:txBody>
                  <a:tcPr marL="0" marR="0" marT="0"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58%</a:t>
                      </a:r>
                    </a:p>
                  </a:txBody>
                  <a:tcPr marL="0" marR="0" marT="0"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59%</a:t>
                      </a:r>
                    </a:p>
                  </a:txBody>
                  <a:tcPr marL="0" marR="0" marT="0" marB="0" anchor="ctr">
                    <a:lnL>
                      <a:noFill/>
                    </a:lnL>
                    <a:lnR>
                      <a:noFill/>
                    </a:lnR>
                    <a:lnT>
                      <a:noFill/>
                    </a:lnT>
                    <a:lnB>
                      <a:noFill/>
                    </a:lnB>
                    <a:solidFill>
                      <a:srgbClr val="BDD7EE"/>
                    </a:solidFill>
                  </a:tcPr>
                </a:tc>
                <a:extLst>
                  <a:ext uri="{0D108BD9-81ED-4DB2-BD59-A6C34878D82A}">
                    <a16:rowId xmlns:a16="http://schemas.microsoft.com/office/drawing/2014/main" val="2497008076"/>
                  </a:ext>
                </a:extLst>
              </a:tr>
              <a:tr h="387761">
                <a:tc>
                  <a:txBody>
                    <a:bodyPr/>
                    <a:lstStyle/>
                    <a:p>
                      <a:pPr algn="l" fontAlgn="b"/>
                      <a:r>
                        <a:rPr lang="en-US" sz="1400" b="1" i="0" u="none" strike="noStrike">
                          <a:solidFill>
                            <a:srgbClr val="000000"/>
                          </a:solidFill>
                          <a:effectLst/>
                          <a:latin typeface="Calibri" panose="020F0502020204030204" pitchFamily="34" charset="0"/>
                        </a:rPr>
                        <a:t>Total Sales Vol (000 Ton)</a:t>
                      </a:r>
                    </a:p>
                  </a:txBody>
                  <a:tcPr marL="0" marR="0" marT="0" marB="0" anchor="b">
                    <a:lnL>
                      <a:noFill/>
                    </a:lnL>
                    <a:lnR>
                      <a:noFill/>
                    </a:lnR>
                    <a:lnT>
                      <a:noFill/>
                    </a:lnT>
                    <a:lnB>
                      <a:noFill/>
                    </a:lnB>
                  </a:tcPr>
                </a:tc>
                <a:tc>
                  <a:txBody>
                    <a:bodyPr/>
                    <a:lstStyle/>
                    <a:p>
                      <a:pPr algn="ctr" fontAlgn="b"/>
                      <a:r>
                        <a:rPr lang="en-US" sz="1400" b="1" i="0" u="none" strike="noStrike" dirty="0">
                          <a:solidFill>
                            <a:srgbClr val="000000"/>
                          </a:solidFill>
                          <a:effectLst/>
                          <a:latin typeface="Calibri" panose="020F0502020204030204" pitchFamily="34" charset="0"/>
                        </a:rPr>
                        <a:t>   341.3 </a:t>
                      </a:r>
                    </a:p>
                  </a:txBody>
                  <a:tcPr marL="0" marR="0" marT="0"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   375.4 </a:t>
                      </a:r>
                    </a:p>
                  </a:txBody>
                  <a:tcPr marL="0" marR="0" marT="0"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   302.4 </a:t>
                      </a:r>
                    </a:p>
                  </a:txBody>
                  <a:tcPr marL="0" marR="0" marT="0"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   302.8 </a:t>
                      </a:r>
                    </a:p>
                  </a:txBody>
                  <a:tcPr marL="0" marR="0" marT="0"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   325.3 </a:t>
                      </a:r>
                    </a:p>
                  </a:txBody>
                  <a:tcPr marL="0" marR="0" marT="0" marB="0" anchor="b">
                    <a:lnL>
                      <a:noFill/>
                    </a:lnL>
                    <a:lnR>
                      <a:noFill/>
                    </a:lnR>
                    <a:lnT>
                      <a:noFill/>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rPr>
                        <a:t>   364.5 </a:t>
                      </a:r>
                    </a:p>
                  </a:txBody>
                  <a:tcPr marL="0" marR="0" marT="0" marB="0" anchor="b">
                    <a:lnL>
                      <a:noFill/>
                    </a:lnL>
                    <a:lnR>
                      <a:noFill/>
                    </a:lnR>
                    <a:lnT>
                      <a:noFill/>
                    </a:lnT>
                    <a:lnB>
                      <a:noFill/>
                    </a:lnB>
                  </a:tcPr>
                </a:tc>
                <a:tc>
                  <a:txBody>
                    <a:bodyPr/>
                    <a:lstStyle/>
                    <a:p>
                      <a:pPr algn="ctr" fontAlgn="b"/>
                      <a:r>
                        <a:rPr lang="en-US" sz="1400" b="1" i="0" u="none" strike="noStrike" dirty="0">
                          <a:solidFill>
                            <a:srgbClr val="000000"/>
                          </a:solidFill>
                          <a:effectLst/>
                          <a:latin typeface="Calibri" panose="020F0502020204030204" pitchFamily="34" charset="0"/>
                        </a:rPr>
                        <a:t>   357.7 </a:t>
                      </a:r>
                    </a:p>
                  </a:txBody>
                  <a:tcPr marL="0" marR="0" marT="0" marB="0" anchor="b">
                    <a:lnL>
                      <a:noFill/>
                    </a:lnL>
                    <a:lnR>
                      <a:noFill/>
                    </a:lnR>
                    <a:lnT>
                      <a:noFill/>
                    </a:lnT>
                    <a:lnB>
                      <a:noFill/>
                    </a:lnB>
                  </a:tcPr>
                </a:tc>
                <a:tc>
                  <a:txBody>
                    <a:bodyPr/>
                    <a:lstStyle/>
                    <a:p>
                      <a:pPr algn="ctr" fontAlgn="b"/>
                      <a:r>
                        <a:rPr lang="en-US" sz="1400" b="1" i="0" u="none" strike="noStrike" dirty="0">
                          <a:solidFill>
                            <a:srgbClr val="000000"/>
                          </a:solidFill>
                          <a:effectLst/>
                          <a:latin typeface="Calibri" panose="020F0502020204030204" pitchFamily="34" charset="0"/>
                        </a:rPr>
                        <a:t>367.8         </a:t>
                      </a:r>
                    </a:p>
                  </a:txBody>
                  <a:tcPr marL="0" marR="0" marT="0" marB="0" anchor="b">
                    <a:lnL>
                      <a:noFill/>
                    </a:lnL>
                    <a:lnR>
                      <a:noFill/>
                    </a:lnR>
                    <a:lnT>
                      <a:noFill/>
                    </a:lnT>
                    <a:lnB>
                      <a:noFill/>
                    </a:lnB>
                  </a:tcPr>
                </a:tc>
                <a:extLst>
                  <a:ext uri="{0D108BD9-81ED-4DB2-BD59-A6C34878D82A}">
                    <a16:rowId xmlns:a16="http://schemas.microsoft.com/office/drawing/2014/main" val="2783875967"/>
                  </a:ext>
                </a:extLst>
              </a:tr>
            </a:tbl>
          </a:graphicData>
        </a:graphic>
      </p:graphicFrame>
    </p:spTree>
    <p:extLst>
      <p:ext uri="{BB962C8B-B14F-4D97-AF65-F5344CB8AC3E}">
        <p14:creationId xmlns:p14="http://schemas.microsoft.com/office/powerpoint/2010/main" val="21864117"/>
      </p:ext>
    </p:extLst>
  </p:cSld>
  <p:clrMapOvr>
    <a:masterClrMapping/>
  </p:clrMapOvr>
</p:sld>
</file>

<file path=ppt/theme/theme1.xml><?xml version="1.0" encoding="utf-8"?>
<a:theme xmlns:a="http://schemas.openxmlformats.org/drawingml/2006/main" name="Office Theme">
  <a:themeElements>
    <a:clrScheme name="Custom 21">
      <a:dk1>
        <a:sysClr val="windowText" lastClr="000000"/>
      </a:dk1>
      <a:lt1>
        <a:sysClr val="window" lastClr="FFFFFF"/>
      </a:lt1>
      <a:dk2>
        <a:srgbClr val="0048B3"/>
      </a:dk2>
      <a:lt2>
        <a:srgbClr val="7C77B9"/>
      </a:lt2>
      <a:accent1>
        <a:srgbClr val="008EDC"/>
      </a:accent1>
      <a:accent2>
        <a:srgbClr val="7A0078"/>
      </a:accent2>
      <a:accent3>
        <a:srgbClr val="D30F64"/>
      </a:accent3>
      <a:accent4>
        <a:srgbClr val="006FC9"/>
      </a:accent4>
      <a:accent5>
        <a:srgbClr val="00FFFF"/>
      </a:accent5>
      <a:accent6>
        <a:srgbClr val="EEB902"/>
      </a:accent6>
      <a:hlink>
        <a:srgbClr val="D30F64"/>
      </a:hlink>
      <a:folHlink>
        <a:srgbClr val="D30F64"/>
      </a:folHlink>
    </a:clrScheme>
    <a:fontScheme name="Custom 7">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2022 SPINDO PRESENTATION" id="{20801F3B-5AB0-4DC8-9788-E960D87685F4}" vid="{BFCE484F-2B99-40B2-AC67-AC46B24636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1">
    <a:dk1>
      <a:sysClr val="windowText" lastClr="000000"/>
    </a:dk1>
    <a:lt1>
      <a:sysClr val="window" lastClr="FFFFFF"/>
    </a:lt1>
    <a:dk2>
      <a:srgbClr val="0048B3"/>
    </a:dk2>
    <a:lt2>
      <a:srgbClr val="7C77B9"/>
    </a:lt2>
    <a:accent1>
      <a:srgbClr val="008EDC"/>
    </a:accent1>
    <a:accent2>
      <a:srgbClr val="7A0078"/>
    </a:accent2>
    <a:accent3>
      <a:srgbClr val="D30F64"/>
    </a:accent3>
    <a:accent4>
      <a:srgbClr val="006FC9"/>
    </a:accent4>
    <a:accent5>
      <a:srgbClr val="00FFFF"/>
    </a:accent5>
    <a:accent6>
      <a:srgbClr val="EEB902"/>
    </a:accent6>
    <a:hlink>
      <a:srgbClr val="D30F64"/>
    </a:hlink>
    <a:folHlink>
      <a:srgbClr val="D30F64"/>
    </a:folHlink>
  </a:clrScheme>
</a:themeOverride>
</file>

<file path=ppt/theme/themeOverride2.xml><?xml version="1.0" encoding="utf-8"?>
<a:themeOverride xmlns:a="http://schemas.openxmlformats.org/drawingml/2006/main">
  <a:clrScheme name="Sheets">
    <a:dk1>
      <a:srgbClr val="000000"/>
    </a:dk1>
    <a:lt1>
      <a:srgbClr val="FFFFFF"/>
    </a:lt1>
    <a:dk2>
      <a:srgbClr val="0000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Sheets">
    <a:dk1>
      <a:srgbClr val="000000"/>
    </a:dk1>
    <a:lt1>
      <a:srgbClr val="FFFFFF"/>
    </a:lt1>
    <a:dk2>
      <a:srgbClr val="0000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Sheets">
    <a:dk1>
      <a:srgbClr val="000000"/>
    </a:dk1>
    <a:lt1>
      <a:srgbClr val="FFFFFF"/>
    </a:lt1>
    <a:dk2>
      <a:srgbClr val="0000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Sheets">
    <a:dk1>
      <a:srgbClr val="000000"/>
    </a:dk1>
    <a:lt1>
      <a:srgbClr val="FFFFFF"/>
    </a:lt1>
    <a:dk2>
      <a:srgbClr val="0000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Sheets">
    <a:dk1>
      <a:srgbClr val="000000"/>
    </a:dk1>
    <a:lt1>
      <a:srgbClr val="FFFFFF"/>
    </a:lt1>
    <a:dk2>
      <a:srgbClr val="0000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Sheets">
    <a:dk1>
      <a:srgbClr val="000000"/>
    </a:dk1>
    <a:lt1>
      <a:srgbClr val="FFFFFF"/>
    </a:lt1>
    <a:dk2>
      <a:srgbClr val="0000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B04FF56AB57046867A6BCD5FC49EDE" ma:contentTypeVersion="14" ma:contentTypeDescription="Create a new document." ma:contentTypeScope="" ma:versionID="9d68a36f94a24d487e60845bb07d4e09">
  <xsd:schema xmlns:xsd="http://www.w3.org/2001/XMLSchema" xmlns:xs="http://www.w3.org/2001/XMLSchema" xmlns:p="http://schemas.microsoft.com/office/2006/metadata/properties" xmlns:ns2="b2fb6698-c7fc-4e99-bdd4-b2e4928794c1" xmlns:ns3="e44d2034-77e9-4dec-92d3-44e73a135942" targetNamespace="http://schemas.microsoft.com/office/2006/metadata/properties" ma:root="true" ma:fieldsID="59c9ad64070b700823f0035265bd5cef" ns2:_="" ns3:_="">
    <xsd:import namespace="b2fb6698-c7fc-4e99-bdd4-b2e4928794c1"/>
    <xsd:import namespace="e44d2034-77e9-4dec-92d3-44e73a13594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fb6698-c7fc-4e99-bdd4-b2e4928794c1"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341c3020-778f-42cf-a221-3bc3f15a1ee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4d2034-77e9-4dec-92d3-44e73a13594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120b031-60e0-4d64-bee8-2951ff6a963c}" ma:internalName="TaxCatchAll" ma:showField="CatchAllData" ma:web="e44d2034-77e9-4dec-92d3-44e73a13594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2fb6698-c7fc-4e99-bdd4-b2e4928794c1">
      <Terms xmlns="http://schemas.microsoft.com/office/infopath/2007/PartnerControls"/>
    </lcf76f155ced4ddcb4097134ff3c332f>
    <TaxCatchAll xmlns="e44d2034-77e9-4dec-92d3-44e73a135942" xsi:nil="true"/>
  </documentManagement>
</p:properties>
</file>

<file path=customXml/itemProps1.xml><?xml version="1.0" encoding="utf-8"?>
<ds:datastoreItem xmlns:ds="http://schemas.openxmlformats.org/officeDocument/2006/customXml" ds:itemID="{750F309C-DE10-4641-9043-BB7E781AC404}">
  <ds:schemaRefs>
    <ds:schemaRef ds:uri="http://schemas.microsoft.com/sharepoint/v3/contenttype/forms"/>
  </ds:schemaRefs>
</ds:datastoreItem>
</file>

<file path=customXml/itemProps2.xml><?xml version="1.0" encoding="utf-8"?>
<ds:datastoreItem xmlns:ds="http://schemas.openxmlformats.org/officeDocument/2006/customXml" ds:itemID="{B6F0AAC0-0D0E-439F-8C4D-79A5DCFB5B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fb6698-c7fc-4e99-bdd4-b2e4928794c1"/>
    <ds:schemaRef ds:uri="e44d2034-77e9-4dec-92d3-44e73a135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024DF7-0783-4549-86B7-A48B29FBA9C2}">
  <ds:schemaRefs>
    <ds:schemaRef ds:uri="e44d2034-77e9-4dec-92d3-44e73a135942"/>
    <ds:schemaRef ds:uri="b2fb6698-c7fc-4e99-bdd4-b2e4928794c1"/>
    <ds:schemaRef ds:uri="http://www.w3.org/XML/1998/namespace"/>
    <ds:schemaRef ds:uri="http://purl.org/dc/terms/"/>
    <ds:schemaRef ds:uri="http://purl.org/dc/dcmitype/"/>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21029</TotalTime>
  <Words>5158</Words>
  <Application>Microsoft Office PowerPoint</Application>
  <PresentationFormat>Widescreen</PresentationFormat>
  <Paragraphs>519</Paragraphs>
  <Slides>33</Slides>
  <Notes>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1" baseType="lpstr">
      <vt:lpstr>Arial</vt:lpstr>
      <vt:lpstr>calibri</vt:lpstr>
      <vt:lpstr>calibri</vt:lpstr>
      <vt:lpstr>Century Gothic</vt:lpstr>
      <vt:lpstr>Tahoma</vt:lpstr>
      <vt:lpstr>Wingdings</vt:lpstr>
      <vt:lpstr>Office Theme</vt:lpstr>
      <vt:lpstr>Chart</vt:lpstr>
      <vt:lpstr>PT Steel Pipe Industry of Indonesia Tbk</vt:lpstr>
      <vt:lpstr>Disclaimer</vt:lpstr>
      <vt:lpstr>Full Year Highlight</vt:lpstr>
      <vt:lpstr>2025 Overview</vt:lpstr>
      <vt:lpstr>2025 Financial Summary</vt:lpstr>
      <vt:lpstr>Improved Working Capital</vt:lpstr>
      <vt:lpstr>Strong Cashflow</vt:lpstr>
      <vt:lpstr>Improving Shareholder Returns</vt:lpstr>
      <vt:lpstr>Improvement in high value product</vt:lpstr>
      <vt:lpstr>Flexible Purchasing</vt:lpstr>
      <vt:lpstr>Going Forward</vt:lpstr>
      <vt:lpstr>2025 – 2030 Strategy</vt:lpstr>
      <vt:lpstr>Unit 7: Building for the Future of Growth</vt:lpstr>
      <vt:lpstr>Recent Government Policies (2019-Present) Driving Demand for Large-Diameter Pipes</vt:lpstr>
      <vt:lpstr>Pipe-Intensive National Projects</vt:lpstr>
      <vt:lpstr>Cirebon – Semarang Gas Transmission Pipeline</vt:lpstr>
      <vt:lpstr>Recent Gas Discoveries &amp; Developments (2019–Present)</vt:lpstr>
      <vt:lpstr>Unit 7 Project Phase Overview</vt:lpstr>
      <vt:lpstr>Market Outlook</vt:lpstr>
      <vt:lpstr>Domestic Support</vt:lpstr>
      <vt:lpstr>Government iniatives</vt:lpstr>
      <vt:lpstr>Government iniatives</vt:lpstr>
      <vt:lpstr>Government iniatives</vt:lpstr>
      <vt:lpstr>Spindo ESG</vt:lpstr>
      <vt:lpstr>ESG Initiatives </vt:lpstr>
      <vt:lpstr>SLB Achievement Report</vt:lpstr>
      <vt:lpstr>SPINDO Peduli</vt:lpstr>
      <vt:lpstr>Guidance &amp; Outlook </vt:lpstr>
      <vt:lpstr>Navigating Uncertainty with Expansion, Financial Strength &amp; Market Leadership : Guidance for 2025 - 2029</vt:lpstr>
      <vt:lpstr>Selected Projects </vt:lpstr>
      <vt:lpstr>Selected Projects January – December 2025</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Indonesia Green Steel Product Manufacturer</dc:title>
  <dc:creator>PT.SPINDO</dc:creator>
  <cp:lastModifiedBy>Felicia Priska</cp:lastModifiedBy>
  <cp:revision>624</cp:revision>
  <cp:lastPrinted>2024-07-31T01:16:27Z</cp:lastPrinted>
  <dcterms:created xsi:type="dcterms:W3CDTF">2023-06-06T04:26:23Z</dcterms:created>
  <dcterms:modified xsi:type="dcterms:W3CDTF">2026-02-18T01:27:02Z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y fmtid="{D5CDD505-2E9C-101B-9397-08002B2CF9AE}" pid="3" name="MediaServiceImageTags">
    <vt:lpwstr/>
  </property>
</Properties>
</file>