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theme/themeOverride5.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theme/themeOverride7.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9.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0.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66" r:id="rId5"/>
    <p:sldId id="259" r:id="rId6"/>
    <p:sldId id="265" r:id="rId7"/>
    <p:sldId id="1177" r:id="rId8"/>
    <p:sldId id="1080" r:id="rId9"/>
    <p:sldId id="1186" r:id="rId10"/>
    <p:sldId id="1189" r:id="rId11"/>
    <p:sldId id="1069" r:id="rId12"/>
    <p:sldId id="1185" r:id="rId13"/>
    <p:sldId id="1190" r:id="rId14"/>
    <p:sldId id="1191" r:id="rId15"/>
    <p:sldId id="1047" r:id="rId16"/>
    <p:sldId id="951" r:id="rId17"/>
    <p:sldId id="1144" r:id="rId18"/>
    <p:sldId id="1178" r:id="rId19"/>
    <p:sldId id="1192" r:id="rId20"/>
    <p:sldId id="1123" r:id="rId21"/>
    <p:sldId id="1198" r:id="rId22"/>
    <p:sldId id="1199" r:id="rId23"/>
    <p:sldId id="1200" r:id="rId24"/>
    <p:sldId id="1128" r:id="rId25"/>
    <p:sldId id="1129" r:id="rId26"/>
    <p:sldId id="1201" r:id="rId27"/>
    <p:sldId id="1175" r:id="rId28"/>
    <p:sldId id="1132" r:id="rId29"/>
    <p:sldId id="1179" r:id="rId30"/>
    <p:sldId id="1134" r:id="rId31"/>
    <p:sldId id="1197" r:id="rId32"/>
    <p:sldId id="1176" r:id="rId33"/>
    <p:sldId id="1137" r:id="rId34"/>
    <p:sldId id="1138" r:id="rId35"/>
    <p:sldId id="1139" r:id="rId36"/>
    <p:sldId id="1154" r:id="rId37"/>
    <p:sldId id="1155" r:id="rId38"/>
    <p:sldId id="1156" r:id="rId39"/>
    <p:sldId id="1147" r:id="rId40"/>
    <p:sldId id="1130" r:id="rId41"/>
    <p:sldId id="1131" r:id="rId42"/>
  </p:sldIdLst>
  <p:sldSz cx="12192000" cy="6858000"/>
  <p:notesSz cx="9942513" cy="67611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21E"/>
    <a:srgbClr val="068EDC"/>
    <a:srgbClr val="BFBFBF"/>
    <a:srgbClr val="D9D9D9"/>
    <a:srgbClr val="C5EAFF"/>
    <a:srgbClr val="C1E3FF"/>
    <a:srgbClr val="000000"/>
    <a:srgbClr val="D2196E"/>
    <a:srgbClr val="B457A8"/>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1603" autoAdjust="0"/>
  </p:normalViewPr>
  <p:slideViewPr>
    <p:cSldViewPr snapToGrid="0" showGuides="1">
      <p:cViewPr varScale="1">
        <p:scale>
          <a:sx n="74" d="100"/>
          <a:sy n="74" d="100"/>
        </p:scale>
        <p:origin x="984" y="72"/>
      </p:cViewPr>
      <p:guideLst>
        <p:guide pos="3840"/>
        <p:guide orient="horz" pos="2160"/>
      </p:guideLst>
    </p:cSldViewPr>
  </p:slideViewPr>
  <p:notesTextViewPr>
    <p:cViewPr>
      <p:scale>
        <a:sx n="1" d="1"/>
        <a:sy n="1" d="1"/>
      </p:scale>
      <p:origin x="0" y="0"/>
    </p:cViewPr>
  </p:notesTextViewPr>
  <p:notesViewPr>
    <p:cSldViewPr snapToGrid="0">
      <p:cViewPr varScale="1">
        <p:scale>
          <a:sx n="57" d="100"/>
          <a:sy n="57" d="100"/>
        </p:scale>
        <p:origin x="327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oleObject" Target="file:///E:\2025\Q2\Juni%2025\SPINDO%20Model%202024%20v10.xlsx" TargetMode="External"/><Relationship Id="rId1" Type="http://schemas.openxmlformats.org/officeDocument/2006/relationships/themeOverride" Target="../theme/themeOverride5.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7.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2025\Q2\Juni%2025\SPINDO%20Model%202024%20v10.xlsx" TargetMode="External"/><Relationship Id="rId1" Type="http://schemas.openxmlformats.org/officeDocument/2006/relationships/themeOverride" Target="../theme/themeOverride8.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9.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Statement'!$CP$46</c:f>
              <c:strCache>
                <c:ptCount val="1"/>
                <c:pt idx="0">
                  <c:v>Revenue</c:v>
                </c:pt>
              </c:strCache>
            </c:strRef>
          </c:tx>
          <c:spPr>
            <a:solidFill>
              <a:srgbClr val="3E6F97"/>
            </a:solidFill>
            <a:ln>
              <a:noFill/>
            </a:ln>
            <a:effectLst/>
          </c:spPr>
          <c:invertIfNegative val="0"/>
          <c:dPt>
            <c:idx val="4"/>
            <c:invertIfNegative val="0"/>
            <c:bubble3D val="0"/>
            <c:spPr>
              <a:solidFill>
                <a:srgbClr val="3E6F97"/>
              </a:solidFill>
              <a:ln>
                <a:noFill/>
              </a:ln>
              <a:effectLst/>
            </c:spPr>
            <c:extLst>
              <c:ext xmlns:c16="http://schemas.microsoft.com/office/drawing/2014/chart" uri="{C3380CC4-5D6E-409C-BE32-E72D297353CC}">
                <c16:uniqueId val="{00000001-1773-42E7-85C3-930717055419}"/>
              </c:ext>
            </c:extLst>
          </c:dPt>
          <c:dPt>
            <c:idx val="7"/>
            <c:invertIfNegative val="0"/>
            <c:bubble3D val="0"/>
            <c:spPr>
              <a:solidFill>
                <a:srgbClr val="068EDC"/>
              </a:solidFill>
              <a:ln>
                <a:noFill/>
              </a:ln>
              <a:effectLst/>
            </c:spPr>
            <c:extLst>
              <c:ext xmlns:c16="http://schemas.microsoft.com/office/drawing/2014/chart" uri="{C3380CC4-5D6E-409C-BE32-E72D297353CC}">
                <c16:uniqueId val="{00000035-1773-42E7-85C3-930717055419}"/>
              </c:ext>
            </c:extLst>
          </c:dPt>
          <c:dPt>
            <c:idx val="8"/>
            <c:invertIfNegative val="0"/>
            <c:bubble3D val="0"/>
            <c:spPr>
              <a:solidFill>
                <a:srgbClr val="C1E3FF"/>
              </a:solidFill>
              <a:ln>
                <a:noFill/>
              </a:ln>
              <a:effectLst/>
            </c:spPr>
            <c:extLst>
              <c:ext xmlns:c16="http://schemas.microsoft.com/office/drawing/2014/chart" uri="{C3380CC4-5D6E-409C-BE32-E72D297353CC}">
                <c16:uniqueId val="{00000036-1773-42E7-85C3-930717055419}"/>
              </c:ext>
            </c:extLst>
          </c:dPt>
          <c:dPt>
            <c:idx val="254"/>
            <c:invertIfNegative val="0"/>
            <c:bubble3D val="0"/>
            <c:spPr>
              <a:solidFill>
                <a:srgbClr val="068EDC"/>
              </a:solidFill>
              <a:ln>
                <a:noFill/>
              </a:ln>
              <a:effectLst/>
            </c:spPr>
            <c:extLst>
              <c:ext xmlns:c16="http://schemas.microsoft.com/office/drawing/2014/chart" uri="{C3380CC4-5D6E-409C-BE32-E72D297353CC}">
                <c16:uniqueId val="{00000003-1773-42E7-85C3-930717055419}"/>
              </c:ext>
            </c:extLst>
          </c:dPt>
          <c:dPt>
            <c:idx val="257"/>
            <c:invertIfNegative val="0"/>
            <c:bubble3D val="0"/>
            <c:spPr>
              <a:solidFill>
                <a:srgbClr val="5B9BD5">
                  <a:lumMod val="60000"/>
                  <a:lumOff val="40000"/>
                </a:srgbClr>
              </a:solidFill>
              <a:ln>
                <a:noFill/>
              </a:ln>
              <a:effectLst/>
            </c:spPr>
            <c:extLst>
              <c:ext xmlns:c16="http://schemas.microsoft.com/office/drawing/2014/chart" uri="{C3380CC4-5D6E-409C-BE32-E72D297353CC}">
                <c16:uniqueId val="{00000005-1773-42E7-85C3-930717055419}"/>
              </c:ext>
            </c:extLst>
          </c:dPt>
          <c:dPt>
            <c:idx val="258"/>
            <c:invertIfNegative val="0"/>
            <c:bubble3D val="0"/>
            <c:spPr>
              <a:solidFill>
                <a:srgbClr val="5B9BD5">
                  <a:lumMod val="60000"/>
                  <a:lumOff val="40000"/>
                </a:srgbClr>
              </a:solidFill>
              <a:ln>
                <a:noFill/>
              </a:ln>
              <a:effectLst/>
            </c:spPr>
            <c:extLst>
              <c:ext xmlns:c16="http://schemas.microsoft.com/office/drawing/2014/chart" uri="{C3380CC4-5D6E-409C-BE32-E72D297353CC}">
                <c16:uniqueId val="{00000007-1773-42E7-85C3-930717055419}"/>
              </c:ext>
            </c:extLst>
          </c:dPt>
          <c:dPt>
            <c:idx val="262"/>
            <c:invertIfNegative val="0"/>
            <c:bubble3D val="0"/>
            <c:spPr>
              <a:solidFill>
                <a:srgbClr val="068EDC"/>
              </a:solidFill>
              <a:ln>
                <a:noFill/>
              </a:ln>
              <a:effectLst/>
            </c:spPr>
            <c:extLst>
              <c:ext xmlns:c16="http://schemas.microsoft.com/office/drawing/2014/chart" uri="{C3380CC4-5D6E-409C-BE32-E72D297353CC}">
                <c16:uniqueId val="{00000009-1773-42E7-85C3-930717055419}"/>
              </c:ext>
            </c:extLst>
          </c:dPt>
          <c:dPt>
            <c:idx val="265"/>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B-1773-42E7-85C3-930717055419}"/>
              </c:ext>
            </c:extLst>
          </c:dPt>
          <c:dPt>
            <c:idx val="266"/>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0D-1773-42E7-85C3-930717055419}"/>
              </c:ext>
            </c:extLst>
          </c:dPt>
          <c:dPt>
            <c:idx val="376"/>
            <c:invertIfNegative val="0"/>
            <c:bubble3D val="0"/>
            <c:spPr>
              <a:solidFill>
                <a:srgbClr val="3E6F97"/>
              </a:solidFill>
              <a:ln>
                <a:noFill/>
              </a:ln>
              <a:effectLst/>
            </c:spPr>
            <c:extLst>
              <c:ext xmlns:c16="http://schemas.microsoft.com/office/drawing/2014/chart" uri="{C3380CC4-5D6E-409C-BE32-E72D297353CC}">
                <c16:uniqueId val="{0000000F-1773-42E7-85C3-930717055419}"/>
              </c:ext>
            </c:extLst>
          </c:dPt>
          <c:dPt>
            <c:idx val="377"/>
            <c:invertIfNegative val="0"/>
            <c:bubble3D val="0"/>
            <c:spPr>
              <a:solidFill>
                <a:srgbClr val="BBA8D8"/>
              </a:solidFill>
              <a:ln>
                <a:noFill/>
              </a:ln>
              <a:effectLst/>
            </c:spPr>
            <c:extLst>
              <c:ext xmlns:c16="http://schemas.microsoft.com/office/drawing/2014/chart" uri="{C3380CC4-5D6E-409C-BE32-E72D297353CC}">
                <c16:uniqueId val="{00000011-1773-42E7-85C3-930717055419}"/>
              </c:ext>
            </c:extLst>
          </c:dPt>
          <c:dPt>
            <c:idx val="378"/>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13-1773-42E7-85C3-930717055419}"/>
              </c:ext>
            </c:extLst>
          </c:dPt>
          <c:dPt>
            <c:idx val="379"/>
            <c:invertIfNegative val="0"/>
            <c:bubble3D val="0"/>
            <c:spPr>
              <a:solidFill>
                <a:srgbClr val="5B9BD5">
                  <a:lumMod val="40000"/>
                  <a:lumOff val="60000"/>
                </a:srgbClr>
              </a:solidFill>
              <a:ln>
                <a:noFill/>
              </a:ln>
              <a:effectLst/>
            </c:spPr>
            <c:extLst>
              <c:ext xmlns:c16="http://schemas.microsoft.com/office/drawing/2014/chart" uri="{C3380CC4-5D6E-409C-BE32-E72D297353CC}">
                <c16:uniqueId val="{00000015-1773-42E7-85C3-930717055419}"/>
              </c:ext>
            </c:extLst>
          </c:dPt>
          <c:dPt>
            <c:idx val="380"/>
            <c:invertIfNegative val="0"/>
            <c:bubble3D val="0"/>
            <c:spPr>
              <a:solidFill>
                <a:srgbClr val="6692C3"/>
              </a:solidFill>
              <a:ln>
                <a:noFill/>
              </a:ln>
              <a:effectLst/>
            </c:spPr>
            <c:extLst>
              <c:ext xmlns:c16="http://schemas.microsoft.com/office/drawing/2014/chart" uri="{C3380CC4-5D6E-409C-BE32-E72D297353CC}">
                <c16:uniqueId val="{00000017-1773-42E7-85C3-930717055419}"/>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Statement'!$CR$2:$CV$2,'Consolidated Income Statement'!$CY$2,'Consolidated Income Statement'!$DA$2,'Consolidated Income Statement'!$DF$2,'Consolidated Income Statement'!$DH$2,'Consolidated Income Statement'!$DJ$2)</c:f>
              <c:strCache>
                <c:ptCount val="9"/>
                <c:pt idx="0">
                  <c:v>2018</c:v>
                </c:pt>
                <c:pt idx="1">
                  <c:v>2019</c:v>
                </c:pt>
                <c:pt idx="2">
                  <c:v>2020</c:v>
                </c:pt>
                <c:pt idx="3">
                  <c:v>2021</c:v>
                </c:pt>
                <c:pt idx="4">
                  <c:v>2022</c:v>
                </c:pt>
                <c:pt idx="5">
                  <c:v>2023</c:v>
                </c:pt>
                <c:pt idx="6">
                  <c:v>2024</c:v>
                </c:pt>
                <c:pt idx="7">
                  <c:v>1H2025</c:v>
                </c:pt>
                <c:pt idx="8">
                  <c:v>2025F</c:v>
                </c:pt>
              </c:strCache>
              <c:extLst/>
            </c:strRef>
          </c:cat>
          <c:val>
            <c:numRef>
              <c:f>('Consolidated Income Statement'!$CR$46:$CV$46,'Consolidated Income Statement'!$CY$46,'Consolidated Income Statement'!$DA$46,'Consolidated Income Statement'!$DF$46,'Consolidated Income Statement'!$DH$46,'Consolidated Income Statement'!$DJ$46)</c:f>
              <c:numCache>
                <c:formatCode>#,##0</c:formatCode>
                <c:ptCount val="9"/>
                <c:pt idx="0">
                  <c:v>4467.59</c:v>
                </c:pt>
                <c:pt idx="1">
                  <c:v>4885.875</c:v>
                </c:pt>
                <c:pt idx="2">
                  <c:v>3775.53</c:v>
                </c:pt>
                <c:pt idx="3">
                  <c:v>5378.808</c:v>
                </c:pt>
                <c:pt idx="4">
                  <c:v>6255.9449999999997</c:v>
                </c:pt>
                <c:pt idx="5">
                  <c:v>6455.3289999999997</c:v>
                </c:pt>
                <c:pt idx="6">
                  <c:v>6118.3639999999996</c:v>
                </c:pt>
                <c:pt idx="7">
                  <c:v>2614.3470000000002</c:v>
                </c:pt>
                <c:pt idx="8">
                  <c:v>7200</c:v>
                </c:pt>
              </c:numCache>
              <c:extLst/>
            </c:numRef>
          </c:val>
          <c:extLst>
            <c:ext xmlns:c16="http://schemas.microsoft.com/office/drawing/2014/chart" uri="{C3380CC4-5D6E-409C-BE32-E72D297353CC}">
              <c16:uniqueId val="{00000018-1773-42E7-85C3-930717055419}"/>
            </c:ext>
          </c:extLst>
        </c:ser>
        <c:dLbls>
          <c:showLegendKey val="0"/>
          <c:showVal val="1"/>
          <c:showCatName val="0"/>
          <c:showSerName val="0"/>
          <c:showPercent val="0"/>
          <c:showBubbleSize val="0"/>
        </c:dLbls>
        <c:gapWidth val="19"/>
        <c:axId val="507252192"/>
        <c:axId val="507252584"/>
        <c:extLst>
          <c:ext xmlns:c15="http://schemas.microsoft.com/office/drawing/2012/chart" uri="{02D57815-91ED-43cb-92C2-25804820EDAC}">
            <c15:filteredBarSeries>
              <c15:ser>
                <c:idx val="1"/>
                <c:order val="1"/>
                <c:tx>
                  <c:strRef>
                    <c:extLst>
                      <c:ext uri="{02D57815-91ED-43cb-92C2-25804820EDAC}">
                        <c15:formulaRef>
                          <c15:sqref>'Consolidated Income Statement'!$CP$5</c15:sqref>
                        </c15:formulaRef>
                      </c:ext>
                    </c:extLst>
                    <c:strCache>
                      <c:ptCount val="1"/>
                      <c:pt idx="0">
                        <c:v>Cost of Sales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('Consolidated Income Statement'!$CR$2:$CV$2,'Consolidated Income Statement'!$CY$2,'Consolidated Income Statement'!$DA$2,'Consolidated Income Statement'!$DF$2,'Consolidated Income Statement'!$DH$2,'Consolidated Income Statement'!$DJ$2)</c15:sqref>
                        </c15:formulaRef>
                      </c:ext>
                    </c:extLst>
                    <c:strCache>
                      <c:ptCount val="9"/>
                      <c:pt idx="0">
                        <c:v>2018</c:v>
                      </c:pt>
                      <c:pt idx="1">
                        <c:v>2019</c:v>
                      </c:pt>
                      <c:pt idx="2">
                        <c:v>2020</c:v>
                      </c:pt>
                      <c:pt idx="3">
                        <c:v>2021</c:v>
                      </c:pt>
                      <c:pt idx="4">
                        <c:v>2022</c:v>
                      </c:pt>
                      <c:pt idx="5">
                        <c:v>2023</c:v>
                      </c:pt>
                      <c:pt idx="6">
                        <c:v>2024</c:v>
                      </c:pt>
                      <c:pt idx="7">
                        <c:v>1H2025</c:v>
                      </c:pt>
                      <c:pt idx="8">
                        <c:v>2025F</c:v>
                      </c:pt>
                    </c:strCache>
                  </c:strRef>
                </c:cat>
                <c:val>
                  <c:numRef>
                    <c:extLst>
                      <c:ext uri="{02D57815-91ED-43cb-92C2-25804820EDAC}">
                        <c15:formulaRef>
                          <c15:sqref>'Consolidated Income Statement'!$CR$5:$CU$5</c15:sqref>
                        </c15:formulaRef>
                      </c:ext>
                    </c:extLst>
                    <c:numCache>
                      <c:formatCode>#,##0.0</c:formatCode>
                      <c:ptCount val="4"/>
                      <c:pt idx="0">
                        <c:v>3935894</c:v>
                      </c:pt>
                      <c:pt idx="1">
                        <c:v>4197484</c:v>
                      </c:pt>
                      <c:pt idx="2">
                        <c:v>3217408</c:v>
                      </c:pt>
                      <c:pt idx="3">
                        <c:v>4258794</c:v>
                      </c:pt>
                    </c:numCache>
                  </c:numRef>
                </c:val>
                <c:extLst>
                  <c:ext xmlns:c16="http://schemas.microsoft.com/office/drawing/2014/chart" uri="{C3380CC4-5D6E-409C-BE32-E72D297353CC}">
                    <c16:uniqueId val="{0000002B-1773-42E7-85C3-93071705541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'Consolidated Income Statement'!$CP$6</c15:sqref>
                        </c15:formulaRef>
                      </c:ext>
                    </c:extLst>
                    <c:strCache>
                      <c:ptCount val="1"/>
                      <c:pt idx="0">
                        <c:v>Gross Profit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('Consolidated Income Statement'!$CR$2:$CV$2,'Consolidated Income Statement'!$CY$2,'Consolidated Income Statement'!$DA$2,'Consolidated Income Statement'!$DF$2,'Consolidated Income Statement'!$DH$2,'Consolidated Income Statement'!$DJ$2)</c15:sqref>
                        </c15:formulaRef>
                      </c:ext>
                    </c:extLst>
                    <c:strCache>
                      <c:ptCount val="9"/>
                      <c:pt idx="0">
                        <c:v>2018</c:v>
                      </c:pt>
                      <c:pt idx="1">
                        <c:v>2019</c:v>
                      </c:pt>
                      <c:pt idx="2">
                        <c:v>2020</c:v>
                      </c:pt>
                      <c:pt idx="3">
                        <c:v>2021</c:v>
                      </c:pt>
                      <c:pt idx="4">
                        <c:v>2022</c:v>
                      </c:pt>
                      <c:pt idx="5">
                        <c:v>2023</c:v>
                      </c:pt>
                      <c:pt idx="6">
                        <c:v>2024</c:v>
                      </c:pt>
                      <c:pt idx="7">
                        <c:v>1H2025</c:v>
                      </c:pt>
                      <c:pt idx="8">
                        <c:v>2025F</c:v>
                      </c:pt>
                    </c:strCache>
                  </c:strRef>
                </c:cat>
                <c:val>
                  <c:numRef>
                    <c:extLst xmlns:c15="http://schemas.microsoft.com/office/drawing/2012/chart">
                      <c:ext xmlns:c15="http://schemas.microsoft.com/office/drawing/2012/chart" uri="{02D57815-91ED-43cb-92C2-25804820EDAC}">
                        <c15:formulaRef>
                          <c15:sqref>'Consolidated Income Statement'!$CR$6:$CU$6</c15:sqref>
                        </c15:formulaRef>
                      </c:ext>
                    </c:extLst>
                    <c:numCache>
                      <c:formatCode>#,##0.0</c:formatCode>
                      <c:ptCount val="4"/>
                      <c:pt idx="0">
                        <c:v>531696</c:v>
                      </c:pt>
                      <c:pt idx="1">
                        <c:v>688391</c:v>
                      </c:pt>
                      <c:pt idx="2">
                        <c:v>558122</c:v>
                      </c:pt>
                      <c:pt idx="3">
                        <c:v>1120014</c:v>
                      </c:pt>
                    </c:numCache>
                  </c:numRef>
                </c:val>
                <c:extLst xmlns:c15="http://schemas.microsoft.com/office/drawing/2012/chart">
                  <c:ext xmlns:c16="http://schemas.microsoft.com/office/drawing/2014/chart" uri="{C3380CC4-5D6E-409C-BE32-E72D297353CC}">
                    <c16:uniqueId val="{0000002C-1773-42E7-85C3-930717055419}"/>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'Consolidated Income Statement'!$CP$8</c15:sqref>
                        </c15:formulaRef>
                      </c:ext>
                    </c:extLst>
                    <c:strCache>
                      <c:ptCount val="1"/>
                      <c:pt idx="0">
                        <c:v>Operating Expenses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('Consolidated Income Statement'!$CR$2:$CV$2,'Consolidated Income Statement'!$CY$2,'Consolidated Income Statement'!$DA$2,'Consolidated Income Statement'!$DF$2,'Consolidated Income Statement'!$DH$2,'Consolidated Income Statement'!$DJ$2)</c15:sqref>
                        </c15:formulaRef>
                      </c:ext>
                    </c:extLst>
                    <c:strCache>
                      <c:ptCount val="9"/>
                      <c:pt idx="0">
                        <c:v>2018</c:v>
                      </c:pt>
                      <c:pt idx="1">
                        <c:v>2019</c:v>
                      </c:pt>
                      <c:pt idx="2">
                        <c:v>2020</c:v>
                      </c:pt>
                      <c:pt idx="3">
                        <c:v>2021</c:v>
                      </c:pt>
                      <c:pt idx="4">
                        <c:v>2022</c:v>
                      </c:pt>
                      <c:pt idx="5">
                        <c:v>2023</c:v>
                      </c:pt>
                      <c:pt idx="6">
                        <c:v>2024</c:v>
                      </c:pt>
                      <c:pt idx="7">
                        <c:v>1H2025</c:v>
                      </c:pt>
                      <c:pt idx="8">
                        <c:v>2025F</c:v>
                      </c:pt>
                    </c:strCache>
                  </c:strRef>
                </c:cat>
                <c:val>
                  <c:numRef>
                    <c:extLst xmlns:c15="http://schemas.microsoft.com/office/drawing/2012/chart">
                      <c:ext xmlns:c15="http://schemas.microsoft.com/office/drawing/2012/chart" uri="{02D57815-91ED-43cb-92C2-25804820EDAC}">
                        <c15:formulaRef>
                          <c15:sqref>'Consolidated Income Statement'!$CR$8:$CU$8</c15:sqref>
                        </c15:formulaRef>
                      </c:ext>
                    </c:extLst>
                    <c:numCache>
                      <c:formatCode>#,##0.0</c:formatCode>
                      <c:ptCount val="4"/>
                      <c:pt idx="0">
                        <c:v>427606</c:v>
                      </c:pt>
                      <c:pt idx="1">
                        <c:v>476192</c:v>
                      </c:pt>
                      <c:pt idx="2">
                        <c:v>392571</c:v>
                      </c:pt>
                      <c:pt idx="3">
                        <c:v>464.14499999999998</c:v>
                      </c:pt>
                    </c:numCache>
                  </c:numRef>
                </c:val>
                <c:extLst xmlns:c15="http://schemas.microsoft.com/office/drawing/2012/chart">
                  <c:ext xmlns:c16="http://schemas.microsoft.com/office/drawing/2014/chart" uri="{C3380CC4-5D6E-409C-BE32-E72D297353CC}">
                    <c16:uniqueId val="{0000002D-1773-42E7-85C3-930717055419}"/>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'Consolidated Income Statement'!$CP$9</c15:sqref>
                        </c15:formulaRef>
                      </c:ext>
                    </c:extLst>
                    <c:strCache>
                      <c:ptCount val="1"/>
                      <c:pt idx="0">
                        <c:v>Operating Income (EBT)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('Consolidated Income Statement'!$CR$2:$CV$2,'Consolidated Income Statement'!$CY$2,'Consolidated Income Statement'!$DA$2,'Consolidated Income Statement'!$DF$2,'Consolidated Income Statement'!$DH$2,'Consolidated Income Statement'!$DJ$2)</c15:sqref>
                        </c15:formulaRef>
                      </c:ext>
                    </c:extLst>
                    <c:strCache>
                      <c:ptCount val="9"/>
                      <c:pt idx="0">
                        <c:v>2018</c:v>
                      </c:pt>
                      <c:pt idx="1">
                        <c:v>2019</c:v>
                      </c:pt>
                      <c:pt idx="2">
                        <c:v>2020</c:v>
                      </c:pt>
                      <c:pt idx="3">
                        <c:v>2021</c:v>
                      </c:pt>
                      <c:pt idx="4">
                        <c:v>2022</c:v>
                      </c:pt>
                      <c:pt idx="5">
                        <c:v>2023</c:v>
                      </c:pt>
                      <c:pt idx="6">
                        <c:v>2024</c:v>
                      </c:pt>
                      <c:pt idx="7">
                        <c:v>1H2025</c:v>
                      </c:pt>
                      <c:pt idx="8">
                        <c:v>2025F</c:v>
                      </c:pt>
                    </c:strCache>
                  </c:strRef>
                </c:cat>
                <c:val>
                  <c:numRef>
                    <c:extLst xmlns:c15="http://schemas.microsoft.com/office/drawing/2012/chart">
                      <c:ext xmlns:c15="http://schemas.microsoft.com/office/drawing/2012/chart" uri="{02D57815-91ED-43cb-92C2-25804820EDAC}">
                        <c15:formulaRef>
                          <c15:sqref>'Consolidated Income Statement'!$CR$9:$CU$9</c15:sqref>
                        </c15:formulaRef>
                      </c:ext>
                    </c:extLst>
                    <c:numCache>
                      <c:formatCode>#,##0.0</c:formatCode>
                      <c:ptCount val="4"/>
                      <c:pt idx="0">
                        <c:v>53446</c:v>
                      </c:pt>
                      <c:pt idx="1">
                        <c:v>236211</c:v>
                      </c:pt>
                      <c:pt idx="2">
                        <c:v>119575</c:v>
                      </c:pt>
                      <c:pt idx="3">
                        <c:v>659402</c:v>
                      </c:pt>
                    </c:numCache>
                  </c:numRef>
                </c:val>
                <c:extLst xmlns:c15="http://schemas.microsoft.com/office/drawing/2012/chart">
                  <c:ext xmlns:c16="http://schemas.microsoft.com/office/drawing/2014/chart" uri="{C3380CC4-5D6E-409C-BE32-E72D297353CC}">
                    <c16:uniqueId val="{0000002E-1773-42E7-85C3-930717055419}"/>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'Consolidated Income Statement'!$CP$10</c15:sqref>
                        </c15:formulaRef>
                      </c:ext>
                    </c:extLst>
                    <c:strCache>
                      <c:ptCount val="1"/>
                      <c:pt idx="0">
                        <c:v>EBITDA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('Consolidated Income Statement'!$CR$2:$CV$2,'Consolidated Income Statement'!$CY$2,'Consolidated Income Statement'!$DA$2,'Consolidated Income Statement'!$DF$2,'Consolidated Income Statement'!$DH$2,'Consolidated Income Statement'!$DJ$2)</c15:sqref>
                        </c15:formulaRef>
                      </c:ext>
                    </c:extLst>
                    <c:strCache>
                      <c:ptCount val="9"/>
                      <c:pt idx="0">
                        <c:v>2018</c:v>
                      </c:pt>
                      <c:pt idx="1">
                        <c:v>2019</c:v>
                      </c:pt>
                      <c:pt idx="2">
                        <c:v>2020</c:v>
                      </c:pt>
                      <c:pt idx="3">
                        <c:v>2021</c:v>
                      </c:pt>
                      <c:pt idx="4">
                        <c:v>2022</c:v>
                      </c:pt>
                      <c:pt idx="5">
                        <c:v>2023</c:v>
                      </c:pt>
                      <c:pt idx="6">
                        <c:v>2024</c:v>
                      </c:pt>
                      <c:pt idx="7">
                        <c:v>1H2025</c:v>
                      </c:pt>
                      <c:pt idx="8">
                        <c:v>2025F</c:v>
                      </c:pt>
                    </c:strCache>
                  </c:strRef>
                </c:cat>
                <c:val>
                  <c:numRef>
                    <c:extLst xmlns:c15="http://schemas.microsoft.com/office/drawing/2012/chart">
                      <c:ext xmlns:c15="http://schemas.microsoft.com/office/drawing/2012/chart" uri="{02D57815-91ED-43cb-92C2-25804820EDAC}">
                        <c15:formulaRef>
                          <c15:sqref>'Consolidated Income Statement'!$CR$10:$CU$10</c15:sqref>
                        </c15:formulaRef>
                      </c:ext>
                    </c:extLst>
                    <c:numCache>
                      <c:formatCode>#,##0.0</c:formatCode>
                      <c:ptCount val="4"/>
                      <c:pt idx="0">
                        <c:v>441672</c:v>
                      </c:pt>
                      <c:pt idx="1">
                        <c:v>611594</c:v>
                      </c:pt>
                      <c:pt idx="2">
                        <c:v>440926</c:v>
                      </c:pt>
                      <c:pt idx="3">
                        <c:v>957147</c:v>
                      </c:pt>
                    </c:numCache>
                  </c:numRef>
                </c:val>
                <c:extLst xmlns:c15="http://schemas.microsoft.com/office/drawing/2012/chart">
                  <c:ext xmlns:c16="http://schemas.microsoft.com/office/drawing/2014/chart" uri="{C3380CC4-5D6E-409C-BE32-E72D297353CC}">
                    <c16:uniqueId val="{0000002F-1773-42E7-85C3-930717055419}"/>
                  </c:ext>
                </c:extLst>
              </c15:ser>
            </c15:filteredBarSeries>
          </c:ext>
        </c:extLst>
      </c:barChart>
      <c:lineChart>
        <c:grouping val="standard"/>
        <c:varyColors val="0"/>
        <c:ser>
          <c:idx val="7"/>
          <c:order val="6"/>
          <c:tx>
            <c:strRef>
              <c:f>'Consolidated Income Statement'!$CP$11</c:f>
              <c:strCache>
                <c:ptCount val="1"/>
                <c:pt idx="0">
                  <c:v>Net Profit</c:v>
                </c:pt>
              </c:strCache>
              <c:extLst xmlns:c15="http://schemas.microsoft.com/office/drawing/2012/chart"/>
            </c:strRef>
          </c:tx>
          <c:spPr>
            <a:ln w="28575" cap="rnd">
              <a:solidFill>
                <a:srgbClr val="CC0099"/>
              </a:solidFill>
              <a:prstDash val="solid"/>
              <a:round/>
            </a:ln>
            <a:effectLst/>
          </c:spPr>
          <c:marker>
            <c:symbol val="none"/>
          </c:marker>
          <c:dPt>
            <c:idx val="377"/>
            <c:marker>
              <c:symbol val="none"/>
            </c:marker>
            <c:bubble3D val="0"/>
            <c:spPr>
              <a:ln w="28575" cap="rnd">
                <a:solidFill>
                  <a:srgbClr val="CC0099"/>
                </a:solidFill>
                <a:prstDash val="solid"/>
                <a:round/>
              </a:ln>
              <a:effectLst/>
            </c:spPr>
            <c:extLst>
              <c:ext xmlns:c16="http://schemas.microsoft.com/office/drawing/2014/chart" uri="{C3380CC4-5D6E-409C-BE32-E72D297353CC}">
                <c16:uniqueId val="{0000001A-1773-42E7-85C3-930717055419}"/>
              </c:ext>
            </c:extLst>
          </c:dPt>
          <c:dPt>
            <c:idx val="378"/>
            <c:marker>
              <c:symbol val="none"/>
            </c:marker>
            <c:bubble3D val="0"/>
            <c:spPr>
              <a:ln w="28575" cap="rnd">
                <a:solidFill>
                  <a:srgbClr val="CC0099"/>
                </a:solidFill>
                <a:prstDash val="dash"/>
                <a:round/>
              </a:ln>
              <a:effectLst/>
            </c:spPr>
            <c:extLst>
              <c:ext xmlns:c16="http://schemas.microsoft.com/office/drawing/2014/chart" uri="{C3380CC4-5D6E-409C-BE32-E72D297353CC}">
                <c16:uniqueId val="{0000001C-1773-42E7-85C3-930717055419}"/>
              </c:ext>
            </c:extLst>
          </c:dPt>
          <c:dPt>
            <c:idx val="379"/>
            <c:marker>
              <c:symbol val="none"/>
            </c:marker>
            <c:bubble3D val="0"/>
            <c:spPr>
              <a:ln w="28575" cap="rnd">
                <a:solidFill>
                  <a:srgbClr val="CC0099"/>
                </a:solidFill>
                <a:prstDash val="dash"/>
                <a:round/>
              </a:ln>
              <a:effectLst/>
            </c:spPr>
            <c:extLst>
              <c:ext xmlns:c16="http://schemas.microsoft.com/office/drawing/2014/chart" uri="{C3380CC4-5D6E-409C-BE32-E72D297353CC}">
                <c16:uniqueId val="{0000001E-1773-42E7-85C3-930717055419}"/>
              </c:ext>
            </c:extLst>
          </c:dPt>
          <c:dLbls>
            <c:dLbl>
              <c:idx val="0"/>
              <c:layout>
                <c:manualLayout>
                  <c:x val="-5.2470301809176043E-2"/>
                  <c:y val="-3.564571313340499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1F-1773-42E7-85C3-930717055419}"/>
                </c:ext>
              </c:extLst>
            </c:dLbl>
            <c:dLbl>
              <c:idx val="1"/>
              <c:layout>
                <c:manualLayout>
                  <c:x val="-3.3580993157872642E-2"/>
                  <c:y val="-4.1129669000082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773-42E7-85C3-930717055419}"/>
                </c:ext>
              </c:extLst>
            </c:dLbl>
            <c:dLbl>
              <c:idx val="2"/>
              <c:layout>
                <c:manualLayout>
                  <c:x val="-2.9383369013138639E-2"/>
                  <c:y val="2.4677801400049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773-42E7-85C3-930717055419}"/>
                </c:ext>
              </c:extLst>
            </c:dLbl>
            <c:dLbl>
              <c:idx val="3"/>
              <c:layout>
                <c:manualLayout>
                  <c:x val="-3.7778617302606725E-2"/>
                  <c:y val="-3.2903735200066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773-42E7-85C3-930717055419}"/>
                </c:ext>
              </c:extLst>
            </c:dLbl>
            <c:dLbl>
              <c:idx val="4"/>
              <c:layout>
                <c:manualLayout>
                  <c:x val="-3.1482181085505684E-2"/>
                  <c:y val="1.9193845533371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773-42E7-85C3-930717055419}"/>
                </c:ext>
              </c:extLst>
            </c:dLbl>
            <c:dLbl>
              <c:idx val="5"/>
              <c:layout>
                <c:manualLayout>
                  <c:x val="-4.4148129804440578E-2"/>
                  <c:y val="-3.523115671932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1773-42E7-85C3-930717055419}"/>
                </c:ext>
              </c:extLst>
            </c:dLbl>
            <c:dLbl>
              <c:idx val="6"/>
              <c:layout>
                <c:manualLayout>
                  <c:x val="-5.2557297386238773E-2"/>
                  <c:y val="-4.0651334676143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1773-42E7-85C3-930717055419}"/>
                </c:ext>
              </c:extLst>
            </c:dLbl>
            <c:dLbl>
              <c:idx val="7"/>
              <c:layout>
                <c:manualLayout>
                  <c:x val="-6.0617148696340217E-2"/>
                  <c:y val="4.2868538509767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1773-42E7-85C3-930717055419}"/>
                </c:ext>
              </c:extLst>
            </c:dLbl>
            <c:dLbl>
              <c:idx val="8"/>
              <c:layout>
                <c:manualLayout>
                  <c:x val="-3.9943546013541407E-2"/>
                  <c:y val="-1.626053387045732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1773-42E7-85C3-930717055419}"/>
                </c:ext>
              </c:extLst>
            </c:dLbl>
            <c:dLbl>
              <c:idx val="238"/>
              <c:layout>
                <c:manualLayout>
                  <c:x val="-3.6069497350921874E-2"/>
                  <c:y val="-1.9694109932566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773-42E7-85C3-930717055419}"/>
                </c:ext>
              </c:extLst>
            </c:dLbl>
            <c:dLbl>
              <c:idx val="320"/>
              <c:layout>
                <c:manualLayout>
                  <c:x val="-3.8191232489211233E-2"/>
                  <c:y val="-4.782855269337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773-42E7-85C3-930717055419}"/>
                </c:ext>
              </c:extLst>
            </c:dLbl>
            <c:dLbl>
              <c:idx val="322"/>
              <c:layout>
                <c:manualLayout>
                  <c:x val="-3.8191232489211392E-2"/>
                  <c:y val="1.4067221380404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773-42E7-85C3-930717055419}"/>
                </c:ext>
              </c:extLst>
            </c:dLbl>
            <c:dLbl>
              <c:idx val="323"/>
              <c:layout>
                <c:manualLayout>
                  <c:x val="-4.4556437904080017E-2"/>
                  <c:y val="-5.9082329797697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1773-42E7-85C3-930717055419}"/>
                </c:ext>
              </c:extLst>
            </c:dLbl>
            <c:dLbl>
              <c:idx val="324"/>
              <c:layout>
                <c:manualLayout>
                  <c:x val="-3.8191232489211469E-2"/>
                  <c:y val="-3.6574775589051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773-42E7-85C3-93071705541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Statement'!$CR$44:$CV$44,'Consolidated Income Statement'!$CY$44,'Consolidated Income Statement'!$DA$44,'Consolidated Income Statement'!$DF$44,'Consolidated Income Statement'!$DH$44,'Consolidated Income Statement'!$DJ$44)</c:f>
              <c:strCache>
                <c:ptCount val="9"/>
                <c:pt idx="0">
                  <c:v>2018</c:v>
                </c:pt>
                <c:pt idx="1">
                  <c:v>2019</c:v>
                </c:pt>
                <c:pt idx="2">
                  <c:v>2020</c:v>
                </c:pt>
                <c:pt idx="3">
                  <c:v>2021</c:v>
                </c:pt>
                <c:pt idx="4">
                  <c:v>2022</c:v>
                </c:pt>
                <c:pt idx="5">
                  <c:v>2023</c:v>
                </c:pt>
                <c:pt idx="6">
                  <c:v>2024</c:v>
                </c:pt>
                <c:pt idx="7">
                  <c:v>1H2025</c:v>
                </c:pt>
                <c:pt idx="8">
                  <c:v>2025F</c:v>
                </c:pt>
              </c:strCache>
              <c:extLst/>
            </c:strRef>
          </c:cat>
          <c:val>
            <c:numRef>
              <c:f>('Consolidated Income Statement'!$CR$53:$CV$53,'Consolidated Income Statement'!$CY$53,'Consolidated Income Statement'!$DA$53,'Consolidated Income Statement'!$DF$53,'Consolidated Income Statement'!$DH$53,'Consolidated Income Statement'!$DJ$53)</c:f>
              <c:numCache>
                <c:formatCode>#,##0.0</c:formatCode>
                <c:ptCount val="9"/>
                <c:pt idx="0">
                  <c:v>48.741</c:v>
                </c:pt>
                <c:pt idx="1">
                  <c:v>185.69399999999999</c:v>
                </c:pt>
                <c:pt idx="2">
                  <c:v>175.935</c:v>
                </c:pt>
                <c:pt idx="3">
                  <c:v>486.839</c:v>
                </c:pt>
                <c:pt idx="4">
                  <c:v>305.84899999999999</c:v>
                </c:pt>
                <c:pt idx="5">
                  <c:v>498.05871328699999</c:v>
                </c:pt>
                <c:pt idx="6">
                  <c:v>530.06299999999999</c:v>
                </c:pt>
                <c:pt idx="7">
                  <c:v>213.346</c:v>
                </c:pt>
                <c:pt idx="8">
                  <c:v>612</c:v>
                </c:pt>
              </c:numCache>
              <c:extLst/>
            </c:numRef>
          </c:val>
          <c:smooth val="0"/>
          <c:extLst xmlns:c15="http://schemas.microsoft.com/office/drawing/2012/chart">
            <c:ext xmlns:c16="http://schemas.microsoft.com/office/drawing/2014/chart" uri="{C3380CC4-5D6E-409C-BE32-E72D297353CC}">
              <c16:uniqueId val="{0000002A-1773-42E7-85C3-930717055419}"/>
            </c:ext>
          </c:extLst>
        </c:ser>
        <c:dLbls>
          <c:showLegendKey val="0"/>
          <c:showVal val="0"/>
          <c:showCatName val="0"/>
          <c:showSerName val="0"/>
          <c:showPercent val="0"/>
          <c:showBubbleSize val="0"/>
        </c:dLbls>
        <c:marker val="1"/>
        <c:smooth val="0"/>
        <c:axId val="125611759"/>
        <c:axId val="125628815"/>
      </c:lineChart>
      <c:catAx>
        <c:axId val="50725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52584"/>
        <c:crosses val="autoZero"/>
        <c:auto val="1"/>
        <c:lblAlgn val="ctr"/>
        <c:lblOffset val="100"/>
        <c:noMultiLvlLbl val="0"/>
      </c:catAx>
      <c:valAx>
        <c:axId val="507252584"/>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07252192"/>
        <c:crosses val="autoZero"/>
        <c:crossBetween val="between"/>
      </c:valAx>
      <c:valAx>
        <c:axId val="125628815"/>
        <c:scaling>
          <c:orientation val="minMax"/>
          <c:max val="1700"/>
          <c:min val="0"/>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25611759"/>
        <c:crosses val="max"/>
        <c:crossBetween val="between"/>
      </c:valAx>
      <c:catAx>
        <c:axId val="125611759"/>
        <c:scaling>
          <c:orientation val="minMax"/>
        </c:scaling>
        <c:delete val="1"/>
        <c:axPos val="b"/>
        <c:numFmt formatCode="General" sourceLinked="1"/>
        <c:majorTickMark val="out"/>
        <c:minorTickMark val="none"/>
        <c:tickLblPos val="nextTo"/>
        <c:crossAx val="1256288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99638174765861E-2"/>
          <c:y val="0.11849470123515758"/>
          <c:w val="0.85849855297905764"/>
          <c:h val="0.67046283539360174"/>
        </c:manualLayout>
      </c:layout>
      <c:lineChart>
        <c:grouping val="standard"/>
        <c:varyColors val="1"/>
        <c:ser>
          <c:idx val="0"/>
          <c:order val="0"/>
          <c:tx>
            <c:strRef>
              <c:f>'Liquidity + Balance Sheet'!$A$6</c:f>
              <c:strCache>
                <c:ptCount val="1"/>
                <c:pt idx="0">
                  <c:v>Current Ratio</c:v>
                </c:pt>
              </c:strCache>
            </c:strRef>
          </c:tx>
          <c:spPr>
            <a:ln w="31750" cmpd="sng">
              <a:solidFill>
                <a:srgbClr val="068EDC"/>
              </a:solidFill>
            </a:ln>
          </c:spPr>
          <c:marker>
            <c:symbol val="circle"/>
            <c:size val="5"/>
            <c:spPr>
              <a:solidFill>
                <a:srgbClr val="068EDC"/>
              </a:solidFill>
              <a:ln>
                <a:solidFill>
                  <a:srgbClr val="068EDC"/>
                </a:solidFill>
              </a:ln>
            </c:spPr>
          </c:marker>
          <c:dLbls>
            <c:spPr>
              <a:noFill/>
              <a:ln>
                <a:noFill/>
              </a:ln>
              <a:effectLst/>
            </c:spPr>
            <c:txPr>
              <a:bodyPr/>
              <a:lstStyle/>
              <a:p>
                <a:pPr lvl="0">
                  <a:defRPr sz="1000" b="0" i="0">
                    <a:solidFill>
                      <a:srgbClr val="000000"/>
                    </a:solidFill>
                    <a:latin typeface="+mn-lt"/>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('Liquidity + Balance Sheet'!$AK$5:$AP$5,'Liquidity + Balance Sheet'!$AT$5,'Liquidity + Balance Sheet'!$AV$5)</c:f>
              <c:strCache>
                <c:ptCount val="8"/>
                <c:pt idx="0">
                  <c:v>2018</c:v>
                </c:pt>
                <c:pt idx="1">
                  <c:v>2019</c:v>
                </c:pt>
                <c:pt idx="2">
                  <c:v>2020</c:v>
                </c:pt>
                <c:pt idx="3">
                  <c:v>2021</c:v>
                </c:pt>
                <c:pt idx="4">
                  <c:v>2022</c:v>
                </c:pt>
                <c:pt idx="5">
                  <c:v>2023</c:v>
                </c:pt>
                <c:pt idx="6">
                  <c:v>2024</c:v>
                </c:pt>
                <c:pt idx="7">
                  <c:v>1H2025</c:v>
                </c:pt>
              </c:strCache>
              <c:extLst/>
            </c:strRef>
          </c:cat>
          <c:val>
            <c:numRef>
              <c:f>('Liquidity + Balance Sheet'!$AK$6:$AP$6,'Liquidity + Balance Sheet'!$AT$6,'Liquidity + Balance Sheet'!$AV$6)</c:f>
              <c:numCache>
                <c:formatCode>0%</c:formatCode>
                <c:ptCount val="8"/>
                <c:pt idx="0">
                  <c:v>1.5053217201806894</c:v>
                </c:pt>
                <c:pt idx="1">
                  <c:v>1.411469332006918</c:v>
                </c:pt>
                <c:pt idx="2">
                  <c:v>1.394977232696043</c:v>
                </c:pt>
                <c:pt idx="3">
                  <c:v>1.602002734788869</c:v>
                </c:pt>
                <c:pt idx="4">
                  <c:v>1.6823902705597185</c:v>
                </c:pt>
                <c:pt idx="5">
                  <c:v>2.0319769932865048</c:v>
                </c:pt>
                <c:pt idx="6">
                  <c:v>3.261290086323541</c:v>
                </c:pt>
                <c:pt idx="7">
                  <c:v>2.8357285364434435</c:v>
                </c:pt>
              </c:numCache>
              <c:extLst/>
            </c:numRef>
          </c:val>
          <c:smooth val="0"/>
          <c:extLst>
            <c:ext xmlns:c16="http://schemas.microsoft.com/office/drawing/2014/chart" uri="{C3380CC4-5D6E-409C-BE32-E72D297353CC}">
              <c16:uniqueId val="{00000000-A188-4FED-8D03-E6FB775D0849}"/>
            </c:ext>
          </c:extLst>
        </c:ser>
        <c:ser>
          <c:idx val="1"/>
          <c:order val="1"/>
          <c:tx>
            <c:strRef>
              <c:f>'Liquidity + Balance Sheet'!$A$7</c:f>
              <c:strCache>
                <c:ptCount val="1"/>
                <c:pt idx="0">
                  <c:v>Quick Ratio</c:v>
                </c:pt>
              </c:strCache>
            </c:strRef>
          </c:tx>
          <c:spPr>
            <a:ln w="31750" cmpd="sng">
              <a:solidFill>
                <a:srgbClr val="C73E91"/>
              </a:solidFill>
            </a:ln>
          </c:spPr>
          <c:marker>
            <c:symbol val="circle"/>
            <c:size val="5"/>
            <c:spPr>
              <a:solidFill>
                <a:srgbClr val="C73E91"/>
              </a:solidFill>
              <a:ln>
                <a:solidFill>
                  <a:srgbClr val="C73E91"/>
                </a:solidFill>
              </a:ln>
            </c:spPr>
          </c:marker>
          <c:dLbls>
            <c:dLbl>
              <c:idx val="6"/>
              <c:layout>
                <c:manualLayout>
                  <c:x val="-5.997191156149019E-2"/>
                  <c:y val="-4.4674037822488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88-4FED-8D03-E6FB775D0849}"/>
                </c:ext>
              </c:extLst>
            </c:dLbl>
            <c:dLbl>
              <c:idx val="7"/>
              <c:layout>
                <c:manualLayout>
                  <c:x val="-5.2246991098609231E-2"/>
                  <c:y val="-5.8215071419178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88-4FED-8D03-E6FB775D0849}"/>
                </c:ext>
              </c:extLst>
            </c:dLbl>
            <c:spPr>
              <a:noFill/>
              <a:ln>
                <a:noFill/>
              </a:ln>
              <a:effectLst/>
            </c:spPr>
            <c:txPr>
              <a:bodyPr/>
              <a:lstStyle/>
              <a:p>
                <a:pPr lvl="0">
                  <a:defRPr sz="1000" b="0" i="0">
                    <a:solidFill>
                      <a:srgbClr val="000000"/>
                    </a:solidFill>
                    <a:latin typeface="+mn-lt"/>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('Liquidity + Balance Sheet'!$AK$5:$AP$5,'Liquidity + Balance Sheet'!$AT$5,'Liquidity + Balance Sheet'!$AV$5)</c:f>
              <c:strCache>
                <c:ptCount val="8"/>
                <c:pt idx="0">
                  <c:v>2018</c:v>
                </c:pt>
                <c:pt idx="1">
                  <c:v>2019</c:v>
                </c:pt>
                <c:pt idx="2">
                  <c:v>2020</c:v>
                </c:pt>
                <c:pt idx="3">
                  <c:v>2021</c:v>
                </c:pt>
                <c:pt idx="4">
                  <c:v>2022</c:v>
                </c:pt>
                <c:pt idx="5">
                  <c:v>2023</c:v>
                </c:pt>
                <c:pt idx="6">
                  <c:v>2024</c:v>
                </c:pt>
                <c:pt idx="7">
                  <c:v>1H2025</c:v>
                </c:pt>
              </c:strCache>
              <c:extLst/>
            </c:strRef>
          </c:cat>
          <c:val>
            <c:numRef>
              <c:f>('Liquidity + Balance Sheet'!$AK$7:$AP$7,'Liquidity + Balance Sheet'!$AT$7,'Liquidity + Balance Sheet'!$AV$7)</c:f>
              <c:numCache>
                <c:formatCode>0%</c:formatCode>
                <c:ptCount val="8"/>
                <c:pt idx="0">
                  <c:v>0.39215138390166487</c:v>
                </c:pt>
                <c:pt idx="1">
                  <c:v>0.39282107387696985</c:v>
                </c:pt>
                <c:pt idx="2">
                  <c:v>0.3539264800320579</c:v>
                </c:pt>
                <c:pt idx="3">
                  <c:v>0.37378333589908452</c:v>
                </c:pt>
                <c:pt idx="4">
                  <c:v>0.45160345220461628</c:v>
                </c:pt>
                <c:pt idx="5">
                  <c:v>0.53996383377953805</c:v>
                </c:pt>
                <c:pt idx="6">
                  <c:v>1.0297409052427213</c:v>
                </c:pt>
                <c:pt idx="7">
                  <c:v>0.87171894720589549</c:v>
                </c:pt>
              </c:numCache>
              <c:extLst/>
            </c:numRef>
          </c:val>
          <c:smooth val="0"/>
          <c:extLst>
            <c:ext xmlns:c16="http://schemas.microsoft.com/office/drawing/2014/chart" uri="{C3380CC4-5D6E-409C-BE32-E72D297353CC}">
              <c16:uniqueId val="{00000001-A188-4FED-8D03-E6FB775D0849}"/>
            </c:ext>
          </c:extLst>
        </c:ser>
        <c:ser>
          <c:idx val="2"/>
          <c:order val="2"/>
          <c:tx>
            <c:strRef>
              <c:f>'Liquidity + Balance Sheet'!$A$11</c:f>
              <c:strCache>
                <c:ptCount val="1"/>
                <c:pt idx="0">
                  <c:v>Debt Equity Ratio</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('Liquidity + Balance Sheet'!$AK$5:$AP$5,'Liquidity + Balance Sheet'!$AT$5,'Liquidity + Balance Sheet'!$AV$5)</c:f>
              <c:strCache>
                <c:ptCount val="8"/>
                <c:pt idx="0">
                  <c:v>2018</c:v>
                </c:pt>
                <c:pt idx="1">
                  <c:v>2019</c:v>
                </c:pt>
                <c:pt idx="2">
                  <c:v>2020</c:v>
                </c:pt>
                <c:pt idx="3">
                  <c:v>2021</c:v>
                </c:pt>
                <c:pt idx="4">
                  <c:v>2022</c:v>
                </c:pt>
                <c:pt idx="5">
                  <c:v>2023</c:v>
                </c:pt>
                <c:pt idx="6">
                  <c:v>2024</c:v>
                </c:pt>
                <c:pt idx="7">
                  <c:v>1H2025</c:v>
                </c:pt>
              </c:strCache>
              <c:extLst/>
            </c:strRef>
          </c:cat>
          <c:val>
            <c:numRef>
              <c:f>('Liquidity + Balance Sheet'!$AK$11:$AP$11,'Liquidity + Balance Sheet'!$AT$11,'Liquidity + Balance Sheet'!$AV$11)</c:f>
              <c:numCache>
                <c:formatCode>0%</c:formatCode>
                <c:ptCount val="8"/>
                <c:pt idx="0">
                  <c:v>1.2274290198585598</c:v>
                </c:pt>
                <c:pt idx="1">
                  <c:v>1.0732795161943549</c:v>
                </c:pt>
                <c:pt idx="2">
                  <c:v>0.82188322629776878</c:v>
                </c:pt>
                <c:pt idx="3">
                  <c:v>0.87401745289358457</c:v>
                </c:pt>
                <c:pt idx="4">
                  <c:v>0.78691481674059915</c:v>
                </c:pt>
                <c:pt idx="5">
                  <c:v>0.72609587934728159</c:v>
                </c:pt>
                <c:pt idx="6">
                  <c:v>0.64467099173244025</c:v>
                </c:pt>
                <c:pt idx="7">
                  <c:v>0.63261482610594644</c:v>
                </c:pt>
              </c:numCache>
              <c:extLst/>
            </c:numRef>
          </c:val>
          <c:smooth val="0"/>
          <c:extLst>
            <c:ext xmlns:c16="http://schemas.microsoft.com/office/drawing/2014/chart" uri="{C3380CC4-5D6E-409C-BE32-E72D297353CC}">
              <c16:uniqueId val="{00000002-A188-4FED-8D03-E6FB775D0849}"/>
            </c:ext>
          </c:extLst>
        </c:ser>
        <c:dLbls>
          <c:showLegendKey val="0"/>
          <c:showVal val="0"/>
          <c:showCatName val="0"/>
          <c:showSerName val="0"/>
          <c:showPercent val="0"/>
          <c:showBubbleSize val="0"/>
        </c:dLbls>
        <c:marker val="1"/>
        <c:smooth val="0"/>
        <c:axId val="507283160"/>
        <c:axId val="507282376"/>
      </c:lineChart>
      <c:catAx>
        <c:axId val="507283160"/>
        <c:scaling>
          <c:orientation val="minMax"/>
        </c:scaling>
        <c:delete val="0"/>
        <c:axPos val="b"/>
        <c:title>
          <c:tx>
            <c:rich>
              <a:bodyPr/>
              <a:lstStyle/>
              <a:p>
                <a:pPr lvl="0">
                  <a:defRPr b="0">
                    <a:solidFill>
                      <a:srgbClr val="000000"/>
                    </a:solidFill>
                    <a:latin typeface="+mn-lt"/>
                  </a:defRPr>
                </a:pPr>
                <a:endParaRPr lang="en-US"/>
              </a:p>
            </c:rich>
          </c:tx>
          <c:overlay val="0"/>
        </c:title>
        <c:numFmt formatCode="General" sourceLinked="1"/>
        <c:majorTickMark val="out"/>
        <c:minorTickMark val="none"/>
        <c:tickLblPos val="nextTo"/>
        <c:spPr>
          <a:ln>
            <a:solidFill>
              <a:schemeClr val="tx1"/>
            </a:solidFill>
          </a:ln>
        </c:spPr>
        <c:txPr>
          <a:bodyPr/>
          <a:lstStyle/>
          <a:p>
            <a:pPr lvl="0">
              <a:defRPr sz="1000" b="0" i="0">
                <a:solidFill>
                  <a:srgbClr val="000000"/>
                </a:solidFill>
                <a:latin typeface="+mn-lt"/>
              </a:defRPr>
            </a:pPr>
            <a:endParaRPr lang="en-US"/>
          </a:p>
        </c:txPr>
        <c:crossAx val="507282376"/>
        <c:crosses val="autoZero"/>
        <c:auto val="1"/>
        <c:lblAlgn val="ctr"/>
        <c:lblOffset val="100"/>
        <c:noMultiLvlLbl val="1"/>
      </c:catAx>
      <c:valAx>
        <c:axId val="507282376"/>
        <c:scaling>
          <c:orientation val="minMax"/>
        </c:scaling>
        <c:delete val="1"/>
        <c:axPos val="l"/>
        <c:title>
          <c:tx>
            <c:rich>
              <a:bodyPr/>
              <a:lstStyle/>
              <a:p>
                <a:pPr lvl="0">
                  <a:defRPr b="0">
                    <a:solidFill>
                      <a:srgbClr val="000000"/>
                    </a:solidFill>
                    <a:latin typeface="+mn-lt"/>
                  </a:defRPr>
                </a:pPr>
                <a:endParaRPr lang="en-US"/>
              </a:p>
            </c:rich>
          </c:tx>
          <c:overlay val="0"/>
        </c:title>
        <c:numFmt formatCode="0%" sourceLinked="1"/>
        <c:majorTickMark val="out"/>
        <c:minorTickMark val="none"/>
        <c:tickLblPos val="nextTo"/>
        <c:crossAx val="507283160"/>
        <c:crosses val="autoZero"/>
        <c:crossBetween val="between"/>
      </c:valAx>
    </c:plotArea>
    <c:legend>
      <c:legendPos val="b"/>
      <c:overlay val="0"/>
    </c:legend>
    <c:plotVisOnly val="1"/>
    <c:dispBlanksAs val="zero"/>
    <c:showDLblsOverMax val="1"/>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Statement'!$CP$22</c:f>
              <c:strCache>
                <c:ptCount val="1"/>
                <c:pt idx="0">
                  <c:v> DEBT to EBITDA Ratio (x) </c:v>
                </c:pt>
              </c:strCache>
            </c:strRef>
          </c:tx>
          <c:spPr>
            <a:solidFill>
              <a:srgbClr val="6692C3"/>
            </a:solidFill>
            <a:ln>
              <a:noFill/>
            </a:ln>
            <a:effectLst/>
          </c:spPr>
          <c:invertIfNegative val="0"/>
          <c:dLbls>
            <c:dLbl>
              <c:idx val="7"/>
              <c:layout>
                <c:manualLayout>
                  <c:x val="-2.7435701624863229E-3"/>
                  <c:y val="5.99729231877987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C0-4BFF-BB82-F55B29AE7224}"/>
                </c:ext>
              </c:extLst>
            </c:dLbl>
            <c:dLbl>
              <c:idx val="309"/>
              <c:layout>
                <c:manualLayout>
                  <c:x val="-1.0150586171684492E-16"/>
                  <c:y val="8.18425529721090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C0-4BFF-BB82-F55B29AE7224}"/>
                </c:ext>
              </c:extLst>
            </c:dLbl>
            <c:dLbl>
              <c:idx val="310"/>
              <c:layout>
                <c:manualLayout>
                  <c:x val="0"/>
                  <c:y val="9.47895597136906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C0-4BFF-BB82-F55B29AE72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Statement'!$CR$21:$CV$21,'Consolidated Income Statement'!$CX$21,'Consolidated Income Statement'!$CZ$21:$DA$21,'Consolidated Income Statement'!$DF$21,'Consolidated Income Statement'!$DH$21)</c:f>
              <c:strCache>
                <c:ptCount val="8"/>
                <c:pt idx="0">
                  <c:v>2018</c:v>
                </c:pt>
                <c:pt idx="1">
                  <c:v>2019</c:v>
                </c:pt>
                <c:pt idx="2">
                  <c:v>2020</c:v>
                </c:pt>
                <c:pt idx="3">
                  <c:v>2021</c:v>
                </c:pt>
                <c:pt idx="4">
                  <c:v>2022</c:v>
                </c:pt>
                <c:pt idx="5">
                  <c:v>2023</c:v>
                </c:pt>
                <c:pt idx="6">
                  <c:v>2024</c:v>
                </c:pt>
                <c:pt idx="7">
                  <c:v>1H2025</c:v>
                </c:pt>
              </c:strCache>
              <c:extLst/>
            </c:strRef>
          </c:cat>
          <c:val>
            <c:numRef>
              <c:f>('Consolidated Income Statement'!$CR$22:$CV$22,'Consolidated Income Statement'!$CX$22,'Consolidated Income Statement'!$CZ$22:$DA$22,'Consolidated Income Statement'!$DF$22,'Consolidated Income Statement'!$DH$22)</c:f>
              <c:numCache>
                <c:formatCode>_(* #,##0.0_);_(* \(#,##0.0\);_(* "-"??_);_(@_)</c:formatCode>
                <c:ptCount val="8"/>
                <c:pt idx="0">
                  <c:v>8.1025149884982532</c:v>
                </c:pt>
                <c:pt idx="1">
                  <c:v>5.4379882732662521</c:v>
                </c:pt>
                <c:pt idx="2">
                  <c:v>6.2170522944893252</c:v>
                </c:pt>
                <c:pt idx="3">
                  <c:v>3.4582974193096776</c:v>
                </c:pt>
                <c:pt idx="4">
                  <c:v>4.6053141781550186</c:v>
                </c:pt>
                <c:pt idx="5" formatCode="_-* #,##0.0_-;\-* #,##0.0_-;_-* &quot;-&quot;??_-;_-@">
                  <c:v>3.3539120415748185</c:v>
                </c:pt>
                <c:pt idx="6" formatCode="_-* #,##0.0_-;\-* #,##0.0_-;_-* &quot;-&quot;??_-;_-@">
                  <c:v>3.1962686823907558</c:v>
                </c:pt>
                <c:pt idx="7" formatCode="_-* #,##0.0_-;\-* #,##0.0_-;_-* &quot;-&quot;??_-;_-@">
                  <c:v>3.7104594718572632</c:v>
                </c:pt>
              </c:numCache>
              <c:extLst/>
            </c:numRef>
          </c:val>
          <c:extLst>
            <c:ext xmlns:c16="http://schemas.microsoft.com/office/drawing/2014/chart" uri="{C3380CC4-5D6E-409C-BE32-E72D297353CC}">
              <c16:uniqueId val="{00000002-B7C0-4BFF-BB82-F55B29AE7224}"/>
            </c:ext>
          </c:extLst>
        </c:ser>
        <c:dLbls>
          <c:dLblPos val="outEnd"/>
          <c:showLegendKey val="0"/>
          <c:showVal val="1"/>
          <c:showCatName val="0"/>
          <c:showSerName val="0"/>
          <c:showPercent val="0"/>
          <c:showBubbleSize val="0"/>
        </c:dLbls>
        <c:gapWidth val="61"/>
        <c:axId val="507256112"/>
        <c:axId val="507255720"/>
        <c:extLst>
          <c:ext xmlns:c15="http://schemas.microsoft.com/office/drawing/2012/chart" uri="{02D57815-91ED-43cb-92C2-25804820EDAC}">
            <c15:filteredBarSeries>
              <c15:ser>
                <c:idx val="2"/>
                <c:order val="2"/>
                <c:tx>
                  <c:strRef>
                    <c:extLst>
                      <c:ext uri="{02D57815-91ED-43cb-92C2-25804820EDAC}">
                        <c15:formulaRef>
                          <c15:sqref>'Consolidated Income Statement'!$CP$24</c15:sqref>
                        </c15:formulaRef>
                      </c:ext>
                    </c:extLst>
                    <c:strCache>
                      <c:ptCount val="1"/>
                      <c:pt idx="0">
                        <c:v> ROE </c:v>
                      </c:pt>
                    </c:strCache>
                  </c:strRef>
                </c:tx>
                <c:spPr>
                  <a:solidFill>
                    <a:srgbClr val="F7C9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('Consolidated Income Statement'!$CR$21:$CV$21,'Consolidated Income Statement'!$CX$21,'Consolidated Income Statement'!$CZ$21:$DA$21,'Consolidated Income Statement'!$DF$21,'Consolidated Income Statement'!$DH$21)</c15:sqref>
                        </c15:formulaRef>
                      </c:ext>
                    </c:extLst>
                    <c:strCache>
                      <c:ptCount val="8"/>
                      <c:pt idx="0">
                        <c:v>2018</c:v>
                      </c:pt>
                      <c:pt idx="1">
                        <c:v>2019</c:v>
                      </c:pt>
                      <c:pt idx="2">
                        <c:v>2020</c:v>
                      </c:pt>
                      <c:pt idx="3">
                        <c:v>2021</c:v>
                      </c:pt>
                      <c:pt idx="4">
                        <c:v>2022</c:v>
                      </c:pt>
                      <c:pt idx="5">
                        <c:v>2023</c:v>
                      </c:pt>
                      <c:pt idx="6">
                        <c:v>2024</c:v>
                      </c:pt>
                      <c:pt idx="7">
                        <c:v>1H2025</c:v>
                      </c:pt>
                    </c:strCache>
                  </c:strRef>
                </c:cat>
                <c:val>
                  <c:numRef>
                    <c:extLst>
                      <c:ext uri="{02D57815-91ED-43cb-92C2-25804820EDAC}">
                        <c15:formulaRef>
                          <c15:sqref>'Consolidated Income Statement'!$CR$24:$CU$24</c15:sqref>
                        </c15:formulaRef>
                      </c:ext>
                    </c:extLst>
                    <c:numCache>
                      <c:formatCode>0.0%</c:formatCode>
                      <c:ptCount val="4"/>
                      <c:pt idx="0">
                        <c:v>1.6717491508518579E-2</c:v>
                      </c:pt>
                      <c:pt idx="1">
                        <c:v>5.9925163734584584E-2</c:v>
                      </c:pt>
                      <c:pt idx="2">
                        <c:v>4.9992725644263554E-2</c:v>
                      </c:pt>
                      <c:pt idx="3">
                        <c:v>0.12854775121507236</c:v>
                      </c:pt>
                    </c:numCache>
                  </c:numRef>
                </c:val>
                <c:extLst>
                  <c:ext xmlns:c16="http://schemas.microsoft.com/office/drawing/2014/chart" uri="{C3380CC4-5D6E-409C-BE32-E72D297353CC}">
                    <c16:uniqueId val="{00000006-B7C0-4BFF-BB82-F55B29AE7224}"/>
                  </c:ext>
                </c:extLst>
              </c15:ser>
            </c15:filteredBarSeries>
          </c:ext>
        </c:extLst>
      </c:barChart>
      <c:lineChart>
        <c:grouping val="standard"/>
        <c:varyColors val="0"/>
        <c:ser>
          <c:idx val="1"/>
          <c:order val="1"/>
          <c:tx>
            <c:strRef>
              <c:f>'Consolidated Income Statement'!$CP$23</c:f>
              <c:strCache>
                <c:ptCount val="1"/>
                <c:pt idx="0">
                  <c:v> EBITDA to Interest (x) </c:v>
                </c:pt>
              </c:strCache>
            </c:strRef>
          </c:tx>
          <c:spPr>
            <a:ln w="28575" cap="rnd">
              <a:solidFill>
                <a:srgbClr val="DA3684"/>
              </a:solidFill>
              <a:round/>
            </a:ln>
            <a:effectLst/>
          </c:spPr>
          <c:marker>
            <c:symbol val="circle"/>
            <c:size val="5"/>
            <c:spPr>
              <a:solidFill>
                <a:srgbClr val="DA3684"/>
              </a:solidFill>
              <a:ln w="9525">
                <a:solidFill>
                  <a:srgbClr val="DA3684"/>
                </a:solidFill>
              </a:ln>
              <a:effectLst/>
            </c:spPr>
          </c:marker>
          <c:dLbls>
            <c:dLbl>
              <c:idx val="4"/>
              <c:layout>
                <c:manualLayout>
                  <c:x val="-4.1839445588149268E-2"/>
                  <c:y val="5.3228661334731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7C0-4BFF-BB82-F55B29AE7224}"/>
                </c:ext>
              </c:extLst>
            </c:dLbl>
            <c:dLbl>
              <c:idx val="7"/>
              <c:layout>
                <c:manualLayout>
                  <c:x val="-4.1736615104109746E-2"/>
                  <c:y val="-4.84051597782563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C0-4BFF-BB82-F55B29AE7224}"/>
                </c:ext>
              </c:extLst>
            </c:dLbl>
            <c:dLbl>
              <c:idx val="310"/>
              <c:layout>
                <c:manualLayout>
                  <c:x val="-4.2057685069466291E-2"/>
                  <c:y val="-5.9208022032974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C0-4BFF-BB82-F55B29AE72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Statement'!$CR$21:$CV$21,'Consolidated Income Statement'!$CX$21,'Consolidated Income Statement'!$CZ$21:$DA$21,'Consolidated Income Statement'!$DF$21,'Consolidated Income Statement'!$DH$21)</c:f>
              <c:strCache>
                <c:ptCount val="8"/>
                <c:pt idx="0">
                  <c:v>2018</c:v>
                </c:pt>
                <c:pt idx="1">
                  <c:v>2019</c:v>
                </c:pt>
                <c:pt idx="2">
                  <c:v>2020</c:v>
                </c:pt>
                <c:pt idx="3">
                  <c:v>2021</c:v>
                </c:pt>
                <c:pt idx="4">
                  <c:v>2022</c:v>
                </c:pt>
                <c:pt idx="5">
                  <c:v>2023</c:v>
                </c:pt>
                <c:pt idx="6">
                  <c:v>2024</c:v>
                </c:pt>
                <c:pt idx="7">
                  <c:v>1H2025</c:v>
                </c:pt>
              </c:strCache>
              <c:extLst/>
            </c:strRef>
          </c:cat>
          <c:val>
            <c:numRef>
              <c:f>('Consolidated Income Statement'!$CR$23:$CV$23,'Consolidated Income Statement'!$CX$23,'Consolidated Income Statement'!$CZ$23:$DA$23,'Consolidated Income Statement'!$DF$23,'Consolidated Income Statement'!$DH$23)</c:f>
              <c:numCache>
                <c:formatCode>_(* #,##0.0_);_(* \(#,##0.0\);_(* "-"??_);_(@_)</c:formatCode>
                <c:ptCount val="8"/>
                <c:pt idx="0">
                  <c:v>1.7158107787873962</c:v>
                </c:pt>
                <c:pt idx="1">
                  <c:v>2.3372274768319481</c:v>
                </c:pt>
                <c:pt idx="2">
                  <c:v>2.1439143457289558</c:v>
                </c:pt>
                <c:pt idx="3">
                  <c:v>5.4826324049994843</c:v>
                </c:pt>
                <c:pt idx="4">
                  <c:v>3.5277816522536165</c:v>
                </c:pt>
                <c:pt idx="5" formatCode="_-* #,##0.0_-;\-* #,##0.0_-;_-* &quot;-&quot;??_-;_-@">
                  <c:v>4.215368363488416</c:v>
                </c:pt>
                <c:pt idx="6" formatCode="0.0">
                  <c:v>4.8253348637777949</c:v>
                </c:pt>
                <c:pt idx="7" formatCode="_-* #,##0.0_-;\-* #,##0.0_-;_-* &quot;-&quot;??_-;_-@">
                  <c:v>3.8184028443452953</c:v>
                </c:pt>
              </c:numCache>
              <c:extLst/>
            </c:numRef>
          </c:val>
          <c:smooth val="0"/>
          <c:extLst>
            <c:ext xmlns:c16="http://schemas.microsoft.com/office/drawing/2014/chart" uri="{C3380CC4-5D6E-409C-BE32-E72D297353CC}">
              <c16:uniqueId val="{00000005-B7C0-4BFF-BB82-F55B29AE7224}"/>
            </c:ext>
          </c:extLst>
        </c:ser>
        <c:dLbls>
          <c:showLegendKey val="0"/>
          <c:showVal val="1"/>
          <c:showCatName val="0"/>
          <c:showSerName val="0"/>
          <c:showPercent val="0"/>
          <c:showBubbleSize val="0"/>
        </c:dLbls>
        <c:marker val="1"/>
        <c:smooth val="0"/>
        <c:axId val="507256112"/>
        <c:axId val="507255720"/>
      </c:lineChart>
      <c:catAx>
        <c:axId val="507256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7255720"/>
        <c:crosses val="autoZero"/>
        <c:auto val="1"/>
        <c:lblAlgn val="ctr"/>
        <c:lblOffset val="100"/>
        <c:noMultiLvlLbl val="0"/>
      </c:catAx>
      <c:valAx>
        <c:axId val="507255720"/>
        <c:scaling>
          <c:orientation val="minMax"/>
        </c:scaling>
        <c:delete val="1"/>
        <c:axPos val="l"/>
        <c:numFmt formatCode="_(* #,##0.0_);_(* \(#,##0.0\);_(* &quot;-&quot;??_);_(@_)" sourceLinked="1"/>
        <c:majorTickMark val="out"/>
        <c:minorTickMark val="none"/>
        <c:tickLblPos val="nextTo"/>
        <c:crossAx val="507256112"/>
        <c:crosses val="autoZero"/>
        <c:crossBetween val="between"/>
      </c:valAx>
      <c:spPr>
        <a:noFill/>
        <a:ln>
          <a:noFill/>
        </a:ln>
        <a:effectLst/>
      </c:spPr>
    </c:plotArea>
    <c:legend>
      <c:legendPos val="b"/>
      <c:layout>
        <c:manualLayout>
          <c:xMode val="edge"/>
          <c:yMode val="edge"/>
          <c:x val="1.540042812647362E-2"/>
          <c:y val="0.83738261883931175"/>
          <c:w val="0.96919914374705285"/>
          <c:h val="0.1348396033829104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'Consolidated Income Statement'!$CP$29</c:f>
              <c:strCache>
                <c:ptCount val="1"/>
                <c:pt idx="0">
                  <c:v> Dividend Yield </c:v>
                </c:pt>
              </c:strCache>
            </c:strRef>
          </c:tx>
          <c:spPr>
            <a:solidFill>
              <a:srgbClr val="00C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Statement'!$CQ$21:$CV$21,'Consolidated Income Statement'!$CX$21:$DA$21,'Consolidated Income Statement'!$DF$21,'Consolidated Income Statement'!$DH$21)</c:f>
              <c:strCache>
                <c:ptCount val="9"/>
                <c:pt idx="0">
                  <c:v>2017</c:v>
                </c:pt>
                <c:pt idx="1">
                  <c:v>2018</c:v>
                </c:pt>
                <c:pt idx="2">
                  <c:v>2019</c:v>
                </c:pt>
                <c:pt idx="3">
                  <c:v>2020</c:v>
                </c:pt>
                <c:pt idx="4">
                  <c:v>2021</c:v>
                </c:pt>
                <c:pt idx="5">
                  <c:v>2022</c:v>
                </c:pt>
                <c:pt idx="6">
                  <c:v>2023</c:v>
                </c:pt>
                <c:pt idx="7">
                  <c:v>2024</c:v>
                </c:pt>
                <c:pt idx="8">
                  <c:v>1H2025</c:v>
                </c:pt>
              </c:strCache>
              <c:extLst/>
            </c:strRef>
          </c:cat>
          <c:val>
            <c:numRef>
              <c:f>('Consolidated Income Statement'!$CQ$29:$CV$29,'Consolidated Income Statement'!$CX$29:$DA$29,'Consolidated Income Statement'!$DF$29,'Consolidated Income Statement'!$DH$29)</c:f>
              <c:numCache>
                <c:formatCode>General</c:formatCode>
                <c:ptCount val="9"/>
                <c:pt idx="0" formatCode="0.0%">
                  <c:v>6.4999999999999997E-3</c:v>
                </c:pt>
                <c:pt idx="4" formatCode="0.0%">
                  <c:v>1.9400000000000001E-2</c:v>
                </c:pt>
                <c:pt idx="5" formatCode="0.0%">
                  <c:v>3.2599999999999997E-2</c:v>
                </c:pt>
                <c:pt idx="6" formatCode="0.0%">
                  <c:v>2.3E-2</c:v>
                </c:pt>
                <c:pt idx="7" formatCode="0.00%">
                  <c:v>5.2999999999999999E-2</c:v>
                </c:pt>
                <c:pt idx="8" formatCode="0.00%">
                  <c:v>5.9700000000000003E-2</c:v>
                </c:pt>
              </c:numCache>
              <c:extLst/>
            </c:numRef>
          </c:val>
          <c:extLst>
            <c:ext xmlns:c16="http://schemas.microsoft.com/office/drawing/2014/chart" uri="{C3380CC4-5D6E-409C-BE32-E72D297353CC}">
              <c16:uniqueId val="{00000000-BD15-4C50-AEC6-BD96E16E18E1}"/>
            </c:ext>
          </c:extLst>
        </c:ser>
        <c:dLbls>
          <c:dLblPos val="outEnd"/>
          <c:showLegendKey val="0"/>
          <c:showVal val="1"/>
          <c:showCatName val="0"/>
          <c:showSerName val="0"/>
          <c:showPercent val="0"/>
          <c:showBubbleSize val="0"/>
        </c:dLbls>
        <c:gapWidth val="100"/>
        <c:overlap val="-27"/>
        <c:axId val="666289455"/>
        <c:axId val="666291535"/>
      </c:barChart>
      <c:catAx>
        <c:axId val="66628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291535"/>
        <c:crosses val="autoZero"/>
        <c:auto val="1"/>
        <c:lblAlgn val="ctr"/>
        <c:lblOffset val="100"/>
        <c:noMultiLvlLbl val="0"/>
      </c:catAx>
      <c:valAx>
        <c:axId val="666291535"/>
        <c:scaling>
          <c:orientation val="minMax"/>
        </c:scaling>
        <c:delete val="1"/>
        <c:axPos val="l"/>
        <c:numFmt formatCode="0.0%" sourceLinked="1"/>
        <c:majorTickMark val="none"/>
        <c:minorTickMark val="none"/>
        <c:tickLblPos val="nextTo"/>
        <c:crossAx val="666289455"/>
        <c:crosses val="autoZero"/>
        <c:crossBetween val="between"/>
      </c:valAx>
    </c:plotArea>
    <c:plotVisOnly val="1"/>
    <c:dispBlanksAs val="gap"/>
    <c:showDLblsOverMax val="0"/>
    <c:extLst/>
  </c:chart>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672258157510681E-2"/>
          <c:y val="0.1586368101058076"/>
          <c:w val="0.85587943349157791"/>
          <c:h val="0.66250286793075042"/>
        </c:manualLayout>
      </c:layout>
      <c:lineChart>
        <c:grouping val="standard"/>
        <c:varyColors val="0"/>
        <c:ser>
          <c:idx val="0"/>
          <c:order val="0"/>
          <c:tx>
            <c:strRef>
              <c:f>'Consolidated Income Statement'!$CP$24</c:f>
              <c:strCache>
                <c:ptCount val="1"/>
                <c:pt idx="0">
                  <c:v> ROE </c:v>
                </c:pt>
              </c:strCache>
            </c:strRef>
          </c:tx>
          <c:spPr>
            <a:ln w="28575" cap="rnd">
              <a:solidFill>
                <a:srgbClr val="068ED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Statement'!$CR$21:$CV$21,'Consolidated Income Statement'!$CY$21,'Consolidated Income Statement'!$DA$21,'Consolidated Income Statement'!$DF$21,'Consolidated Income Statement'!$DH$21)</c:f>
              <c:strCache>
                <c:ptCount val="8"/>
                <c:pt idx="0">
                  <c:v>2018</c:v>
                </c:pt>
                <c:pt idx="1">
                  <c:v>2019</c:v>
                </c:pt>
                <c:pt idx="2">
                  <c:v>2020</c:v>
                </c:pt>
                <c:pt idx="3">
                  <c:v>2021</c:v>
                </c:pt>
                <c:pt idx="4">
                  <c:v>2022</c:v>
                </c:pt>
                <c:pt idx="5">
                  <c:v>2023</c:v>
                </c:pt>
                <c:pt idx="6">
                  <c:v>2024</c:v>
                </c:pt>
                <c:pt idx="7">
                  <c:v>1H2025</c:v>
                </c:pt>
              </c:strCache>
              <c:extLst/>
            </c:strRef>
          </c:cat>
          <c:val>
            <c:numRef>
              <c:f>('Consolidated Income Statement'!$CR$24:$CV$24,'Consolidated Income Statement'!$CY$24,'Consolidated Income Statement'!$DA$24,'Consolidated Income Statement'!$DF$24,'Consolidated Income Statement'!$DH$24)</c:f>
              <c:numCache>
                <c:formatCode>0.0%</c:formatCode>
                <c:ptCount val="8"/>
                <c:pt idx="0">
                  <c:v>1.6717491508518579E-2</c:v>
                </c:pt>
                <c:pt idx="1">
                  <c:v>5.9925163734584584E-2</c:v>
                </c:pt>
                <c:pt idx="2">
                  <c:v>4.9992725644263554E-2</c:v>
                </c:pt>
                <c:pt idx="3">
                  <c:v>0.12854775121507236</c:v>
                </c:pt>
                <c:pt idx="4">
                  <c:v>7.3795733417621023E-2</c:v>
                </c:pt>
                <c:pt idx="5">
                  <c:v>0.10784352521162339</c:v>
                </c:pt>
                <c:pt idx="6">
                  <c:v>0.10508926470247114</c:v>
                </c:pt>
                <c:pt idx="7">
                  <c:v>8.3013119509421598E-2</c:v>
                </c:pt>
              </c:numCache>
              <c:extLst/>
            </c:numRef>
          </c:val>
          <c:smooth val="0"/>
          <c:extLst>
            <c:ext xmlns:c16="http://schemas.microsoft.com/office/drawing/2014/chart" uri="{C3380CC4-5D6E-409C-BE32-E72D297353CC}">
              <c16:uniqueId val="{00000000-E3E0-4B13-9CB2-4DD30A8BFDC3}"/>
            </c:ext>
          </c:extLst>
        </c:ser>
        <c:ser>
          <c:idx val="1"/>
          <c:order val="1"/>
          <c:tx>
            <c:strRef>
              <c:f>'Consolidated Income Statement'!$CP$25</c:f>
              <c:strCache>
                <c:ptCount val="1"/>
                <c:pt idx="0">
                  <c:v> ROA </c:v>
                </c:pt>
              </c:strCache>
            </c:strRef>
          </c:tx>
          <c:spPr>
            <a:ln w="28575" cap="rnd">
              <a:solidFill>
                <a:srgbClr val="C73E9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Income Statement'!$CR$21:$CV$21,'Consolidated Income Statement'!$CY$21,'Consolidated Income Statement'!$DA$21,'Consolidated Income Statement'!$DF$21,'Consolidated Income Statement'!$DH$21)</c:f>
              <c:strCache>
                <c:ptCount val="8"/>
                <c:pt idx="0">
                  <c:v>2018</c:v>
                </c:pt>
                <c:pt idx="1">
                  <c:v>2019</c:v>
                </c:pt>
                <c:pt idx="2">
                  <c:v>2020</c:v>
                </c:pt>
                <c:pt idx="3">
                  <c:v>2021</c:v>
                </c:pt>
                <c:pt idx="4">
                  <c:v>2022</c:v>
                </c:pt>
                <c:pt idx="5">
                  <c:v>2023</c:v>
                </c:pt>
                <c:pt idx="6">
                  <c:v>2024</c:v>
                </c:pt>
                <c:pt idx="7">
                  <c:v>1H2025</c:v>
                </c:pt>
              </c:strCache>
              <c:extLst/>
            </c:strRef>
          </c:cat>
          <c:val>
            <c:numRef>
              <c:f>('Consolidated Income Statement'!$CR$25:$CV$25,'Consolidated Income Statement'!$CY$25,'Consolidated Income Statement'!$DA$25,'Consolidated Income Statement'!$DF$25,'Consolidated Income Statement'!$DH$25)</c:f>
              <c:numCache>
                <c:formatCode>0.0%</c:formatCode>
                <c:ptCount val="8"/>
                <c:pt idx="0">
                  <c:v>7.5052858517485463E-3</c:v>
                </c:pt>
                <c:pt idx="1">
                  <c:v>2.8903562335184443E-2</c:v>
                </c:pt>
                <c:pt idx="2">
                  <c:v>2.8102513676285114E-2</c:v>
                </c:pt>
                <c:pt idx="3">
                  <c:v>6.8594746018286898E-2</c:v>
                </c:pt>
                <c:pt idx="4">
                  <c:v>4.1297846280231337E-2</c:v>
                </c:pt>
                <c:pt idx="5">
                  <c:v>6.2478293646355335E-2</c:v>
                </c:pt>
                <c:pt idx="6">
                  <c:v>6.3896831178236871E-2</c:v>
                </c:pt>
                <c:pt idx="7">
                  <c:v>5.0846726479522104E-2</c:v>
                </c:pt>
              </c:numCache>
              <c:extLst/>
            </c:numRef>
          </c:val>
          <c:smooth val="0"/>
          <c:extLst>
            <c:ext xmlns:c16="http://schemas.microsoft.com/office/drawing/2014/chart" uri="{C3380CC4-5D6E-409C-BE32-E72D297353CC}">
              <c16:uniqueId val="{00000001-E3E0-4B13-9CB2-4DD30A8BFDC3}"/>
            </c:ext>
          </c:extLst>
        </c:ser>
        <c:dLbls>
          <c:showLegendKey val="0"/>
          <c:showVal val="1"/>
          <c:showCatName val="0"/>
          <c:showSerName val="0"/>
          <c:showPercent val="0"/>
          <c:showBubbleSize val="0"/>
        </c:dLbls>
        <c:smooth val="0"/>
        <c:axId val="879422111"/>
        <c:axId val="879411711"/>
      </c:lineChart>
      <c:catAx>
        <c:axId val="87942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9411711"/>
        <c:crosses val="autoZero"/>
        <c:auto val="1"/>
        <c:lblAlgn val="ctr"/>
        <c:lblOffset val="100"/>
        <c:noMultiLvlLbl val="0"/>
      </c:catAx>
      <c:valAx>
        <c:axId val="879411711"/>
        <c:scaling>
          <c:orientation val="minMax"/>
        </c:scaling>
        <c:delete val="1"/>
        <c:axPos val="l"/>
        <c:numFmt formatCode="0.0%" sourceLinked="1"/>
        <c:majorTickMark val="none"/>
        <c:minorTickMark val="none"/>
        <c:tickLblPos val="nextTo"/>
        <c:crossAx val="879422111"/>
        <c:crosses val="autoZero"/>
        <c:crossBetween val="between"/>
      </c:valAx>
      <c:spPr>
        <a:noFill/>
        <a:ln>
          <a:noFill/>
        </a:ln>
        <a:effectLst/>
      </c:spPr>
    </c:plotArea>
    <c:legend>
      <c:legendPos val="b"/>
      <c:layout>
        <c:manualLayout>
          <c:xMode val="edge"/>
          <c:yMode val="edge"/>
          <c:x val="0.35578535849476911"/>
          <c:y val="0.90267106434846567"/>
          <c:w val="0.27282739377341275"/>
          <c:h val="9.18839962082642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'Product Mix'!$AO$47</c:f>
              <c:strCache>
                <c:ptCount val="1"/>
                <c:pt idx="0">
                  <c:v>1H2025</c:v>
                </c:pt>
              </c:strCache>
            </c:strRef>
          </c:tx>
          <c:spPr>
            <a:solidFill>
              <a:schemeClr val="accent4">
                <a:lumMod val="40000"/>
                <a:lumOff val="60000"/>
              </a:schemeClr>
            </a:solidFill>
            <a:ln>
              <a:noFill/>
            </a:ln>
            <a:effectLst/>
          </c:spPr>
          <c:invertIfNegative val="0"/>
          <c:dPt>
            <c:idx val="0"/>
            <c:invertIfNegative val="0"/>
            <c:bubble3D val="0"/>
            <c:extLst>
              <c:ext xmlns:c16="http://schemas.microsoft.com/office/drawing/2014/chart" uri="{C3380CC4-5D6E-409C-BE32-E72D297353CC}">
                <c16:uniqueId val="{00000000-52AC-4EF1-B554-6165F068D674}"/>
              </c:ext>
            </c:extLst>
          </c:dPt>
          <c:dPt>
            <c:idx val="1"/>
            <c:invertIfNegative val="0"/>
            <c:bubble3D val="0"/>
            <c:extLst>
              <c:ext xmlns:c16="http://schemas.microsoft.com/office/drawing/2014/chart" uri="{C3380CC4-5D6E-409C-BE32-E72D297353CC}">
                <c16:uniqueId val="{00000001-52AC-4EF1-B554-6165F068D674}"/>
              </c:ext>
            </c:extLst>
          </c:dPt>
          <c:dPt>
            <c:idx val="2"/>
            <c:invertIfNegative val="0"/>
            <c:bubble3D val="0"/>
            <c:extLst>
              <c:ext xmlns:c16="http://schemas.microsoft.com/office/drawing/2014/chart" uri="{C3380CC4-5D6E-409C-BE32-E72D297353CC}">
                <c16:uniqueId val="{00000002-52AC-4EF1-B554-6165F068D674}"/>
              </c:ext>
            </c:extLst>
          </c:dPt>
          <c:dPt>
            <c:idx val="3"/>
            <c:invertIfNegative val="0"/>
            <c:bubble3D val="0"/>
            <c:extLst>
              <c:ext xmlns:c16="http://schemas.microsoft.com/office/drawing/2014/chart" uri="{C3380CC4-5D6E-409C-BE32-E72D297353CC}">
                <c16:uniqueId val="{00000003-52AC-4EF1-B554-6165F068D674}"/>
              </c:ext>
            </c:extLst>
          </c:dPt>
          <c:dPt>
            <c:idx val="4"/>
            <c:invertIfNegative val="0"/>
            <c:bubble3D val="0"/>
            <c:extLst>
              <c:ext xmlns:c16="http://schemas.microsoft.com/office/drawing/2014/chart" uri="{C3380CC4-5D6E-409C-BE32-E72D297353CC}">
                <c16:uniqueId val="{00000004-52AC-4EF1-B554-6165F068D674}"/>
              </c:ext>
            </c:extLst>
          </c:dPt>
          <c:dPt>
            <c:idx val="5"/>
            <c:invertIfNegative val="0"/>
            <c:bubble3D val="0"/>
            <c:extLst>
              <c:ext xmlns:c16="http://schemas.microsoft.com/office/drawing/2014/chart" uri="{C3380CC4-5D6E-409C-BE32-E72D297353CC}">
                <c16:uniqueId val="{00000005-52AC-4EF1-B554-6165F068D674}"/>
              </c:ext>
            </c:extLst>
          </c:dPt>
          <c:dPt>
            <c:idx val="6"/>
            <c:invertIfNegative val="0"/>
            <c:bubble3D val="0"/>
            <c:extLst>
              <c:ext xmlns:c16="http://schemas.microsoft.com/office/drawing/2014/chart" uri="{C3380CC4-5D6E-409C-BE32-E72D297353CC}">
                <c16:uniqueId val="{00000006-52AC-4EF1-B554-6165F068D674}"/>
              </c:ext>
            </c:extLst>
          </c:dPt>
          <c:dPt>
            <c:idx val="7"/>
            <c:invertIfNegative val="0"/>
            <c:bubble3D val="0"/>
            <c:extLst>
              <c:ext xmlns:c16="http://schemas.microsoft.com/office/drawing/2014/chart" uri="{C3380CC4-5D6E-409C-BE32-E72D297353CC}">
                <c16:uniqueId val="{00000007-52AC-4EF1-B554-6165F068D674}"/>
              </c:ext>
            </c:extLst>
          </c:dPt>
          <c:dPt>
            <c:idx val="8"/>
            <c:invertIfNegative val="0"/>
            <c:bubble3D val="0"/>
            <c:extLst>
              <c:ext xmlns:c16="http://schemas.microsoft.com/office/drawing/2014/chart" uri="{C3380CC4-5D6E-409C-BE32-E72D297353CC}">
                <c16:uniqueId val="{00000008-52AC-4EF1-B554-6165F068D674}"/>
              </c:ext>
            </c:extLst>
          </c:dPt>
          <c:dPt>
            <c:idx val="9"/>
            <c:invertIfNegative val="0"/>
            <c:bubble3D val="0"/>
            <c:extLst>
              <c:ext xmlns:c16="http://schemas.microsoft.com/office/drawing/2014/chart" uri="{C3380CC4-5D6E-409C-BE32-E72D297353CC}">
                <c16:uniqueId val="{00000009-52AC-4EF1-B554-6165F068D674}"/>
              </c:ext>
            </c:extLst>
          </c:dPt>
          <c:dPt>
            <c:idx val="10"/>
            <c:invertIfNegative val="0"/>
            <c:bubble3D val="0"/>
            <c:extLst>
              <c:ext xmlns:c16="http://schemas.microsoft.com/office/drawing/2014/chart" uri="{C3380CC4-5D6E-409C-BE32-E72D297353CC}">
                <c16:uniqueId val="{0000000A-52AC-4EF1-B554-6165F068D67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'Product Mix'!$AN$48:$AN$58</c:f>
              <c:strCache>
                <c:ptCount val="11"/>
                <c:pt idx="0">
                  <c:v> Service &amp; Others </c:v>
                </c:pt>
                <c:pt idx="1">
                  <c:v> Spiral Pipes (API) </c:v>
                </c:pt>
                <c:pt idx="2">
                  <c:v> Poles </c:v>
                </c:pt>
                <c:pt idx="3">
                  <c:v> Black Pipes (API) </c:v>
                </c:pt>
                <c:pt idx="4">
                  <c:v> Stainless Pipes </c:v>
                </c:pt>
                <c:pt idx="5">
                  <c:v> Spiral Pipes (non API) </c:v>
                </c:pt>
                <c:pt idx="6">
                  <c:v> Furniture Pipes </c:v>
                </c:pt>
                <c:pt idx="7">
                  <c:v> Strips and Plates </c:v>
                </c:pt>
                <c:pt idx="8">
                  <c:v> Water Pipes </c:v>
                </c:pt>
                <c:pt idx="9">
                  <c:v> Mechanical Pipes </c:v>
                </c:pt>
                <c:pt idx="10">
                  <c:v> Black Pipes (non API) </c:v>
                </c:pt>
              </c:strCache>
            </c:strRef>
          </c:cat>
          <c:val>
            <c:numRef>
              <c:f>'Product Mix'!$AO$48:$AO$58</c:f>
              <c:numCache>
                <c:formatCode>0.0%</c:formatCode>
                <c:ptCount val="11"/>
                <c:pt idx="0">
                  <c:v>8.3061084992355622E-3</c:v>
                </c:pt>
                <c:pt idx="1">
                  <c:v>3.6157486724187851E-2</c:v>
                </c:pt>
                <c:pt idx="2">
                  <c:v>3.6796271029678224E-2</c:v>
                </c:pt>
                <c:pt idx="3">
                  <c:v>4.7236378115938206E-2</c:v>
                </c:pt>
                <c:pt idx="4">
                  <c:v>5.1718195904818846E-2</c:v>
                </c:pt>
                <c:pt idx="5">
                  <c:v>0.11020750544783561</c:v>
                </c:pt>
                <c:pt idx="6">
                  <c:v>0.11137108739831568</c:v>
                </c:pt>
                <c:pt idx="7">
                  <c:v>0.12046477487060793</c:v>
                </c:pt>
                <c:pt idx="8">
                  <c:v>0.1279718292296223</c:v>
                </c:pt>
                <c:pt idx="9">
                  <c:v>0.16828906405094057</c:v>
                </c:pt>
                <c:pt idx="10">
                  <c:v>0.18148129872881924</c:v>
                </c:pt>
              </c:numCache>
            </c:numRef>
          </c:val>
          <c:extLst>
            <c:ext xmlns:c16="http://schemas.microsoft.com/office/drawing/2014/chart" uri="{C3380CC4-5D6E-409C-BE32-E72D297353CC}">
              <c16:uniqueId val="{0000000B-52AC-4EF1-B554-6165F068D674}"/>
            </c:ext>
          </c:extLst>
        </c:ser>
        <c:ser>
          <c:idx val="0"/>
          <c:order val="1"/>
          <c:tx>
            <c:strRef>
              <c:f>'Product Mix'!$AP$47</c:f>
              <c:strCache>
                <c:ptCount val="1"/>
                <c:pt idx="0">
                  <c:v>1H2024</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'Product Mix'!$AN$48:$AN$58</c:f>
              <c:strCache>
                <c:ptCount val="11"/>
                <c:pt idx="0">
                  <c:v> Service &amp; Others </c:v>
                </c:pt>
                <c:pt idx="1">
                  <c:v> Spiral Pipes (API) </c:v>
                </c:pt>
                <c:pt idx="2">
                  <c:v> Poles </c:v>
                </c:pt>
                <c:pt idx="3">
                  <c:v> Black Pipes (API) </c:v>
                </c:pt>
                <c:pt idx="4">
                  <c:v> Stainless Pipes </c:v>
                </c:pt>
                <c:pt idx="5">
                  <c:v> Spiral Pipes (non API) </c:v>
                </c:pt>
                <c:pt idx="6">
                  <c:v> Furniture Pipes </c:v>
                </c:pt>
                <c:pt idx="7">
                  <c:v> Strips and Plates </c:v>
                </c:pt>
                <c:pt idx="8">
                  <c:v> Water Pipes </c:v>
                </c:pt>
                <c:pt idx="9">
                  <c:v> Mechanical Pipes </c:v>
                </c:pt>
                <c:pt idx="10">
                  <c:v> Black Pipes (non API) </c:v>
                </c:pt>
              </c:strCache>
            </c:strRef>
          </c:cat>
          <c:val>
            <c:numRef>
              <c:f>'Product Mix'!$AP$48:$AP$58</c:f>
              <c:numCache>
                <c:formatCode>0.0%</c:formatCode>
                <c:ptCount val="11"/>
                <c:pt idx="0">
                  <c:v>5.8503013645339868E-3</c:v>
                </c:pt>
                <c:pt idx="1">
                  <c:v>3.9069944389599608E-3</c:v>
                </c:pt>
                <c:pt idx="2">
                  <c:v>3.5572707031910636E-2</c:v>
                </c:pt>
                <c:pt idx="3">
                  <c:v>3.5166167938188893E-2</c:v>
                </c:pt>
                <c:pt idx="4">
                  <c:v>5.7054919248177995E-2</c:v>
                </c:pt>
                <c:pt idx="5">
                  <c:v>0.16203318174228282</c:v>
                </c:pt>
                <c:pt idx="6">
                  <c:v>0.12603355502883853</c:v>
                </c:pt>
                <c:pt idx="7">
                  <c:v>6.8362212387893362E-2</c:v>
                </c:pt>
                <c:pt idx="8">
                  <c:v>0.13674230248439365</c:v>
                </c:pt>
                <c:pt idx="9">
                  <c:v>0.17104283177183466</c:v>
                </c:pt>
                <c:pt idx="10">
                  <c:v>0.19823482656298549</c:v>
                </c:pt>
              </c:numCache>
            </c:numRef>
          </c:val>
          <c:extLst>
            <c:ext xmlns:c16="http://schemas.microsoft.com/office/drawing/2014/chart" uri="{C3380CC4-5D6E-409C-BE32-E72D297353CC}">
              <c16:uniqueId val="{0000000C-52AC-4EF1-B554-6165F068D674}"/>
            </c:ext>
          </c:extLst>
        </c:ser>
        <c:dLbls>
          <c:dLblPos val="outEnd"/>
          <c:showLegendKey val="0"/>
          <c:showVal val="1"/>
          <c:showCatName val="0"/>
          <c:showSerName val="0"/>
          <c:showPercent val="0"/>
          <c:showBubbleSize val="0"/>
        </c:dLbls>
        <c:gapWidth val="100"/>
        <c:axId val="720146575"/>
        <c:axId val="720168207"/>
      </c:barChart>
      <c:valAx>
        <c:axId val="720168207"/>
        <c:scaling>
          <c:orientation val="minMax"/>
        </c:scaling>
        <c:delete val="1"/>
        <c:axPos val="b"/>
        <c:numFmt formatCode="0.0%" sourceLinked="1"/>
        <c:majorTickMark val="out"/>
        <c:minorTickMark val="none"/>
        <c:tickLblPos val="nextTo"/>
        <c:crossAx val="720146575"/>
        <c:crosses val="autoZero"/>
        <c:crossBetween val="between"/>
      </c:valAx>
      <c:catAx>
        <c:axId val="720146575"/>
        <c:scaling>
          <c:orientation val="minMax"/>
        </c:scaling>
        <c:delete val="0"/>
        <c:axPos val="l"/>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20168207"/>
        <c:crosses val="autoZero"/>
        <c:auto val="1"/>
        <c:lblAlgn val="ctr"/>
        <c:lblOffset val="100"/>
        <c:noMultiLvlLbl val="0"/>
      </c:catAx>
    </c:plotArea>
    <c:legend>
      <c:legendPos val="r"/>
      <c:layout>
        <c:manualLayout>
          <c:xMode val="edge"/>
          <c:yMode val="edge"/>
          <c:x val="0.68788571926969366"/>
          <c:y val="0.56170232039579127"/>
          <c:w val="0.1477867297715133"/>
          <c:h val="0.10668385478363877"/>
        </c:manualLayout>
      </c:layout>
      <c:overlay val="0"/>
    </c:legend>
    <c:plotVisOnly val="1"/>
    <c:dispBlanksAs val="zero"/>
    <c:showDLblsOverMax val="1"/>
  </c:chart>
  <c:spPr>
    <a:noFill/>
    <a:ln w="6350" cap="flat" cmpd="sng" algn="ctr">
      <a:noFill/>
      <a:prstDash val="solid"/>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2"/>
          <c:order val="0"/>
          <c:tx>
            <c:strRef>
              <c:f>'Material Suppliers + Cost'!$A$50</c:f>
              <c:strCache>
                <c:ptCount val="1"/>
                <c:pt idx="0">
                  <c:v>Local</c:v>
                </c:pt>
              </c:strCache>
            </c:strRef>
          </c:tx>
          <c:spPr>
            <a:solidFill>
              <a:schemeClr val="accent5">
                <a:lumMod val="60000"/>
                <a:lumOff val="40000"/>
              </a:schemeClr>
            </a:solidFill>
            <a:ln>
              <a:no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('Material Suppliers + Cost'!$H$48:$I$48,'Material Suppliers + Cost'!$K$48,'Material Suppliers + Cost'!$M$48)</c:f>
              <c:strCache>
                <c:ptCount val="3"/>
                <c:pt idx="0">
                  <c:v>1H2024</c:v>
                </c:pt>
                <c:pt idx="2">
                  <c:v>1H2025</c:v>
                </c:pt>
              </c:strCache>
              <c:extLst/>
            </c:strRef>
          </c:cat>
          <c:val>
            <c:numRef>
              <c:f>('Material Suppliers + Cost'!$J$50,'Material Suppliers + Cost'!$M$50)</c:f>
              <c:numCache>
                <c:formatCode>0%</c:formatCode>
                <c:ptCount val="2"/>
                <c:pt idx="0" formatCode="0.0%">
                  <c:v>0.29173242071093086</c:v>
                </c:pt>
                <c:pt idx="1">
                  <c:v>0.435</c:v>
                </c:pt>
              </c:numCache>
              <c:extLst/>
            </c:numRef>
          </c:val>
          <c:extLst>
            <c:ext xmlns:c16="http://schemas.microsoft.com/office/drawing/2014/chart" uri="{C3380CC4-5D6E-409C-BE32-E72D297353CC}">
              <c16:uniqueId val="{00000000-47A4-49D7-950F-87D1D8531327}"/>
            </c:ext>
          </c:extLst>
        </c:ser>
        <c:ser>
          <c:idx val="3"/>
          <c:order val="1"/>
          <c:tx>
            <c:strRef>
              <c:f>'Material Suppliers + Cost'!$A$51</c:f>
              <c:strCache>
                <c:ptCount val="1"/>
                <c:pt idx="0">
                  <c:v>Import</c:v>
                </c:pt>
              </c:strCache>
            </c:strRef>
          </c:tx>
          <c:spPr>
            <a:solidFill>
              <a:schemeClr val="bg1">
                <a:lumMod val="85000"/>
              </a:schemeClr>
            </a:solidFill>
            <a:ln>
              <a:noFill/>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('Material Suppliers + Cost'!$H$48:$I$48,'Material Suppliers + Cost'!$K$48,'Material Suppliers + Cost'!$M$48)</c:f>
              <c:strCache>
                <c:ptCount val="3"/>
                <c:pt idx="0">
                  <c:v>1H2024</c:v>
                </c:pt>
                <c:pt idx="2">
                  <c:v>1H2025</c:v>
                </c:pt>
              </c:strCache>
              <c:extLst/>
            </c:strRef>
          </c:cat>
          <c:val>
            <c:numRef>
              <c:f>('Material Suppliers + Cost'!$J$51,'Material Suppliers + Cost'!$M$51)</c:f>
              <c:numCache>
                <c:formatCode>0%</c:formatCode>
                <c:ptCount val="2"/>
                <c:pt idx="0" formatCode="0.0%">
                  <c:v>0.70826757928906914</c:v>
                </c:pt>
                <c:pt idx="1">
                  <c:v>0.56499999999999995</c:v>
                </c:pt>
              </c:numCache>
              <c:extLst/>
            </c:numRef>
          </c:val>
          <c:extLst>
            <c:ext xmlns:c16="http://schemas.microsoft.com/office/drawing/2014/chart" uri="{C3380CC4-5D6E-409C-BE32-E72D297353CC}">
              <c16:uniqueId val="{00000001-47A4-49D7-950F-87D1D8531327}"/>
            </c:ext>
          </c:extLst>
        </c:ser>
        <c:dLbls>
          <c:dLblPos val="ctr"/>
          <c:showLegendKey val="0"/>
          <c:showVal val="1"/>
          <c:showCatName val="0"/>
          <c:showSerName val="0"/>
          <c:showPercent val="0"/>
          <c:showBubbleSize val="0"/>
        </c:dLbls>
        <c:gapWidth val="150"/>
        <c:overlap val="100"/>
        <c:axId val="2069643327"/>
        <c:axId val="2069639583"/>
        <c:extLst>
          <c:ext xmlns:c15="http://schemas.microsoft.com/office/drawing/2012/chart" uri="{02D57815-91ED-43cb-92C2-25804820EDAC}">
            <c15:filteredBarSeries>
              <c15:ser>
                <c:idx val="0"/>
                <c:order val="2"/>
                <c:tx>
                  <c:strRef>
                    <c:extLst>
                      <c:ext uri="{02D57815-91ED-43cb-92C2-25804820EDAC}">
                        <c15:formulaRef>
                          <c15:sqref>'Material Suppliers + Cost'!$A$50</c15:sqref>
                        </c15:formulaRef>
                      </c:ext>
                    </c:extLst>
                    <c:strCache>
                      <c:ptCount val="1"/>
                      <c:pt idx="0">
                        <c:v>Local</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('Material Suppliers + Cost'!$H$48:$I$48,'Material Suppliers + Cost'!$K$48,'Material Suppliers + Cost'!$M$48)</c15:sqref>
                        </c15:formulaRef>
                      </c:ext>
                    </c:extLst>
                    <c:strCache>
                      <c:ptCount val="3"/>
                      <c:pt idx="0">
                        <c:v>1H2024</c:v>
                      </c:pt>
                      <c:pt idx="2">
                        <c:v>1H2025</c:v>
                      </c:pt>
                    </c:strCache>
                  </c:strRef>
                </c:cat>
                <c:val>
                  <c:numRef>
                    <c:extLst>
                      <c:ext uri="{02D57815-91ED-43cb-92C2-25804820EDAC}">
                        <c15:formulaRef>
                          <c15:sqref>('Material Suppliers + Cost'!$D$50,'Material Suppliers + Cost'!$G$50)</c15:sqref>
                        </c15:formulaRef>
                      </c:ext>
                    </c:extLst>
                    <c:numCache>
                      <c:formatCode>0.0%</c:formatCode>
                      <c:ptCount val="2"/>
                      <c:pt idx="0">
                        <c:v>0.30599999999999999</c:v>
                      </c:pt>
                      <c:pt idx="1">
                        <c:v>0.42499999999999999</c:v>
                      </c:pt>
                    </c:numCache>
                  </c:numRef>
                </c:val>
                <c:extLst>
                  <c:ext xmlns:c16="http://schemas.microsoft.com/office/drawing/2014/chart" uri="{C3380CC4-5D6E-409C-BE32-E72D297353CC}">
                    <c16:uniqueId val="{00000002-47A4-49D7-950F-87D1D8531327}"/>
                  </c:ext>
                </c:extLst>
              </c15:ser>
            </c15:filteredBarSeries>
            <c15:filteredBarSeries>
              <c15:ser>
                <c:idx val="1"/>
                <c:order val="3"/>
                <c:tx>
                  <c:strRef>
                    <c:extLst xmlns:c15="http://schemas.microsoft.com/office/drawing/2012/chart">
                      <c:ext xmlns:c15="http://schemas.microsoft.com/office/drawing/2012/chart" uri="{02D57815-91ED-43cb-92C2-25804820EDAC}">
                        <c15:formulaRef>
                          <c15:sqref>'Material Suppliers + Cost'!$A$51</c15:sqref>
                        </c15:formulaRef>
                      </c:ext>
                    </c:extLst>
                    <c:strCache>
                      <c:ptCount val="1"/>
                      <c:pt idx="0">
                        <c:v>Import</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('Material Suppliers + Cost'!$H$48:$I$48,'Material Suppliers + Cost'!$K$48,'Material Suppliers + Cost'!$M$48)</c15:sqref>
                        </c15:formulaRef>
                      </c:ext>
                    </c:extLst>
                    <c:strCache>
                      <c:ptCount val="3"/>
                      <c:pt idx="0">
                        <c:v>1H2024</c:v>
                      </c:pt>
                      <c:pt idx="2">
                        <c:v>1H2025</c:v>
                      </c:pt>
                    </c:strCache>
                  </c:strRef>
                </c:cat>
                <c:val>
                  <c:numRef>
                    <c:extLst xmlns:c15="http://schemas.microsoft.com/office/drawing/2012/chart">
                      <c:ext xmlns:c15="http://schemas.microsoft.com/office/drawing/2012/chart" uri="{02D57815-91ED-43cb-92C2-25804820EDAC}">
                        <c15:formulaRef>
                          <c15:sqref>('Material Suppliers + Cost'!$D$51,'Material Suppliers + Cost'!$G$51)</c15:sqref>
                        </c15:formulaRef>
                      </c:ext>
                    </c:extLst>
                    <c:numCache>
                      <c:formatCode>0.0%</c:formatCode>
                      <c:ptCount val="2"/>
                      <c:pt idx="0">
                        <c:v>0.69399999999999995</c:v>
                      </c:pt>
                      <c:pt idx="1">
                        <c:v>0.57499999999999996</c:v>
                      </c:pt>
                    </c:numCache>
                  </c:numRef>
                </c:val>
                <c:extLst xmlns:c15="http://schemas.microsoft.com/office/drawing/2012/chart">
                  <c:ext xmlns:c16="http://schemas.microsoft.com/office/drawing/2014/chart" uri="{C3380CC4-5D6E-409C-BE32-E72D297353CC}">
                    <c16:uniqueId val="{00000003-47A4-49D7-950F-87D1D8531327}"/>
                  </c:ext>
                </c:extLst>
              </c15:ser>
            </c15:filteredBarSeries>
          </c:ext>
        </c:extLst>
      </c:barChart>
      <c:catAx>
        <c:axId val="206964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69639583"/>
        <c:crosses val="autoZero"/>
        <c:auto val="1"/>
        <c:lblAlgn val="ctr"/>
        <c:lblOffset val="100"/>
        <c:noMultiLvlLbl val="0"/>
      </c:catAx>
      <c:valAx>
        <c:axId val="2069639583"/>
        <c:scaling>
          <c:orientation val="minMax"/>
        </c:scaling>
        <c:delete val="1"/>
        <c:axPos val="l"/>
        <c:numFmt formatCode="0.0%" sourceLinked="1"/>
        <c:majorTickMark val="none"/>
        <c:minorTickMark val="none"/>
        <c:tickLblPos val="nextTo"/>
        <c:crossAx val="2069643327"/>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'Material Suppliers + Cost'!$D$96</c:f>
              <c:strCache>
                <c:ptCount val="1"/>
                <c:pt idx="0">
                  <c:v>As of December 2024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4C-4215-BF15-BEA350F2BE23}"/>
              </c:ext>
            </c:extLst>
          </c:dPt>
          <c:dPt>
            <c:idx val="1"/>
            <c:bubble3D val="0"/>
            <c:spPr>
              <a:solidFill>
                <a:srgbClr val="9999FF"/>
              </a:solidFill>
              <a:ln w="19050">
                <a:solidFill>
                  <a:schemeClr val="lt1"/>
                </a:solidFill>
              </a:ln>
              <a:effectLst/>
            </c:spPr>
            <c:extLst>
              <c:ext xmlns:c16="http://schemas.microsoft.com/office/drawing/2014/chart" uri="{C3380CC4-5D6E-409C-BE32-E72D297353CC}">
                <c16:uniqueId val="{00000003-9E4C-4215-BF15-BEA350F2BE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4C-4215-BF15-BEA350F2BE23}"/>
              </c:ext>
            </c:extLst>
          </c:dPt>
          <c:dPt>
            <c:idx val="3"/>
            <c:bubble3D val="0"/>
            <c:spPr>
              <a:solidFill>
                <a:srgbClr val="DA3684"/>
              </a:solidFill>
              <a:ln w="19050">
                <a:solidFill>
                  <a:schemeClr val="lt1"/>
                </a:solidFill>
              </a:ln>
              <a:effectLst/>
            </c:spPr>
            <c:extLst>
              <c:ext xmlns:c16="http://schemas.microsoft.com/office/drawing/2014/chart" uri="{C3380CC4-5D6E-409C-BE32-E72D297353CC}">
                <c16:uniqueId val="{00000007-9E4C-4215-BF15-BEA350F2BE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4C-4215-BF15-BEA350F2BE2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E4C-4215-BF15-BEA350F2BE2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E4C-4215-BF15-BEA350F2BE23}"/>
              </c:ext>
            </c:extLst>
          </c:dPt>
          <c:dPt>
            <c:idx val="7"/>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F-9E4C-4215-BF15-BEA350F2BE23}"/>
              </c:ext>
            </c:extLst>
          </c:dPt>
          <c:dLbls>
            <c:dLbl>
              <c:idx val="0"/>
              <c:layout>
                <c:manualLayout>
                  <c:x val="5.3387253057681355E-3"/>
                  <c:y val="-4.7008880072039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4C-4215-BF15-BEA350F2BE23}"/>
                </c:ext>
              </c:extLst>
            </c:dLbl>
            <c:dLbl>
              <c:idx val="1"/>
              <c:layout>
                <c:manualLayout>
                  <c:x val="1.957532612114983E-2"/>
                  <c:y val="-5.484369341737901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4C-4215-BF15-BEA350F2BE23}"/>
                </c:ext>
              </c:extLst>
            </c:dLbl>
            <c:dLbl>
              <c:idx val="2"/>
              <c:layout>
                <c:manualLayout>
                  <c:x val="8.8978755096135592E-3"/>
                  <c:y val="-4.787886178749099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4C-4215-BF15-BEA350F2BE23}"/>
                </c:ext>
              </c:extLst>
            </c:dLbl>
            <c:dLbl>
              <c:idx val="5"/>
              <c:delete val="1"/>
              <c:extLst>
                <c:ext xmlns:c15="http://schemas.microsoft.com/office/drawing/2012/chart" uri="{CE6537A1-D6FC-4f65-9D91-7224C49458BB}"/>
                <c:ext xmlns:c16="http://schemas.microsoft.com/office/drawing/2014/chart" uri="{C3380CC4-5D6E-409C-BE32-E72D297353CC}">
                  <c16:uniqueId val="{0000000B-9E4C-4215-BF15-BEA350F2BE23}"/>
                </c:ext>
              </c:extLst>
            </c:dLbl>
            <c:dLbl>
              <c:idx val="6"/>
              <c:layout>
                <c:manualLayout>
                  <c:x val="-4.1178246866301366E-2"/>
                  <c:y val="-4.45233318068128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E4C-4215-BF15-BEA350F2BE23}"/>
                </c:ext>
              </c:extLst>
            </c:dLbl>
            <c:dLbl>
              <c:idx val="7"/>
              <c:layout>
                <c:manualLayout>
                  <c:x val="7.1183004076909124E-3"/>
                  <c:y val="2.872764893291281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E4C-4215-BF15-BEA350F2BE23}"/>
                </c:ext>
              </c:extLst>
            </c:dLbl>
            <c:dLbl>
              <c:idx val="8"/>
              <c:layout>
                <c:manualLayout>
                  <c:x val="-2.8473201630763455E-2"/>
                  <c:y val="-2.089283558757295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9E4C-4215-BF15-BEA350F2BE23}"/>
                </c:ext>
              </c:extLst>
            </c:dLbl>
            <c:dLbl>
              <c:idx val="9"/>
              <c:layout>
                <c:manualLayout>
                  <c:x val="-8.8978755096136234E-3"/>
                  <c:y val="-6.2678506762718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9E4C-4215-BF15-BEA350F2BE2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'Material Suppliers + Cost'!$A$97:$A$107</c:f>
              <c:strCache>
                <c:ptCount val="11"/>
                <c:pt idx="0">
                  <c:v>JFE</c:v>
                </c:pt>
                <c:pt idx="1">
                  <c:v>Others (under 5%)</c:v>
                </c:pt>
                <c:pt idx="2">
                  <c:v>Tsingshan</c:v>
                </c:pt>
                <c:pt idx="3">
                  <c:v>Baowu Group</c:v>
                </c:pt>
                <c:pt idx="4">
                  <c:v>KS</c:v>
                </c:pt>
                <c:pt idx="5">
                  <c:v>Posco</c:v>
                </c:pt>
                <c:pt idx="6">
                  <c:v>AM NS</c:v>
                </c:pt>
                <c:pt idx="7">
                  <c:v>New Asia</c:v>
                </c:pt>
                <c:pt idx="8">
                  <c:v>Java Pacific</c:v>
                </c:pt>
                <c:pt idx="9">
                  <c:v>Lautan Baja</c:v>
                </c:pt>
                <c:pt idx="10">
                  <c:v>Dexin</c:v>
                </c:pt>
              </c:strCache>
            </c:strRef>
          </c:cat>
          <c:val>
            <c:numRef>
              <c:f>'Material Suppliers + Cost'!$D$97:$D$107</c:f>
              <c:numCache>
                <c:formatCode>0.00%</c:formatCode>
                <c:ptCount val="11"/>
                <c:pt idx="0">
                  <c:v>4.5999999999999999E-2</c:v>
                </c:pt>
                <c:pt idx="1">
                  <c:v>2.4E-2</c:v>
                </c:pt>
                <c:pt idx="2">
                  <c:v>5.8000000000000003E-2</c:v>
                </c:pt>
                <c:pt idx="3">
                  <c:v>0.59899999999999998</c:v>
                </c:pt>
                <c:pt idx="4">
                  <c:v>0.189</c:v>
                </c:pt>
                <c:pt idx="5">
                  <c:v>3.2000000000000001E-2</c:v>
                </c:pt>
                <c:pt idx="6">
                  <c:v>1.0999999999999999E-2</c:v>
                </c:pt>
                <c:pt idx="7">
                  <c:v>1.6E-2</c:v>
                </c:pt>
                <c:pt idx="8">
                  <c:v>1.2999999999999999E-2</c:v>
                </c:pt>
                <c:pt idx="9">
                  <c:v>1.2999999999999999E-2</c:v>
                </c:pt>
              </c:numCache>
            </c:numRef>
          </c:val>
          <c:extLst>
            <c:ext xmlns:c16="http://schemas.microsoft.com/office/drawing/2014/chart" uri="{C3380CC4-5D6E-409C-BE32-E72D297353CC}">
              <c16:uniqueId val="{00000010-9E4C-4215-BF15-BEA350F2BE23}"/>
            </c:ext>
          </c:extLst>
        </c:ser>
        <c:ser>
          <c:idx val="2"/>
          <c:order val="2"/>
          <c:tx>
            <c:strRef>
              <c:f>'Material Suppliers + Cost'!$F$96</c:f>
              <c:strCache>
                <c:ptCount val="1"/>
                <c:pt idx="0">
                  <c:v>As of June 2025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9E4C-4215-BF15-BEA350F2BE23}"/>
              </c:ext>
            </c:extLst>
          </c:dPt>
          <c:dPt>
            <c:idx val="1"/>
            <c:bubble3D val="0"/>
            <c:spPr>
              <a:solidFill>
                <a:srgbClr val="9999FF"/>
              </a:solidFill>
              <a:ln w="19050">
                <a:solidFill>
                  <a:schemeClr val="lt1"/>
                </a:solidFill>
              </a:ln>
              <a:effectLst/>
            </c:spPr>
            <c:extLst>
              <c:ext xmlns:c16="http://schemas.microsoft.com/office/drawing/2014/chart" uri="{C3380CC4-5D6E-409C-BE32-E72D297353CC}">
                <c16:uniqueId val="{00000014-9E4C-4215-BF15-BEA350F2BE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9E4C-4215-BF15-BEA350F2BE23}"/>
              </c:ext>
            </c:extLst>
          </c:dPt>
          <c:dPt>
            <c:idx val="3"/>
            <c:bubble3D val="0"/>
            <c:spPr>
              <a:solidFill>
                <a:srgbClr val="DA3684"/>
              </a:solidFill>
              <a:ln w="19050">
                <a:solidFill>
                  <a:schemeClr val="lt1"/>
                </a:solidFill>
              </a:ln>
              <a:effectLst/>
            </c:spPr>
            <c:extLst>
              <c:ext xmlns:c16="http://schemas.microsoft.com/office/drawing/2014/chart" uri="{C3380CC4-5D6E-409C-BE32-E72D297353CC}">
                <c16:uniqueId val="{00000018-9E4C-4215-BF15-BEA350F2BE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9E4C-4215-BF15-BEA350F2BE2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9E4C-4215-BF15-BEA350F2BE2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9E4C-4215-BF15-BEA350F2BE2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0-9E4C-4215-BF15-BEA350F2BE23}"/>
              </c:ext>
            </c:extLst>
          </c:dPt>
          <c:dLbls>
            <c:spPr>
              <a:noFill/>
              <a:ln>
                <a:noFill/>
              </a:ln>
              <a:effectLst/>
            </c:spPr>
            <c:txPr>
              <a:bodyPr wrap="square" lIns="38100" tIns="19050" rIns="38100" bIns="19050" anchor="ctr">
                <a:spAutoFit/>
              </a:bodyPr>
              <a:lstStyle/>
              <a:p>
                <a:pPr>
                  <a:defRPr sz="90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'Material Suppliers + Cost'!$A$97:$A$107</c:f>
              <c:strCache>
                <c:ptCount val="11"/>
                <c:pt idx="0">
                  <c:v>JFE</c:v>
                </c:pt>
                <c:pt idx="1">
                  <c:v>Others (under 5%)</c:v>
                </c:pt>
                <c:pt idx="2">
                  <c:v>Tsingshan</c:v>
                </c:pt>
                <c:pt idx="3">
                  <c:v>Baowu Group</c:v>
                </c:pt>
                <c:pt idx="4">
                  <c:v>KS</c:v>
                </c:pt>
                <c:pt idx="5">
                  <c:v>Posco</c:v>
                </c:pt>
                <c:pt idx="6">
                  <c:v>AM NS</c:v>
                </c:pt>
                <c:pt idx="7">
                  <c:v>New Asia</c:v>
                </c:pt>
                <c:pt idx="8">
                  <c:v>Java Pacific</c:v>
                </c:pt>
                <c:pt idx="9">
                  <c:v>Lautan Baja</c:v>
                </c:pt>
                <c:pt idx="10">
                  <c:v>Dexin</c:v>
                </c:pt>
              </c:strCache>
            </c:strRef>
          </c:cat>
          <c:val>
            <c:numRef>
              <c:f>'Material Suppliers + Cost'!$F$97:$F$107</c:f>
              <c:numCache>
                <c:formatCode>0.00%</c:formatCode>
                <c:ptCount val="11"/>
                <c:pt idx="0">
                  <c:v>4.8000000000000001E-2</c:v>
                </c:pt>
                <c:pt idx="1">
                  <c:v>1.7999999999999999E-2</c:v>
                </c:pt>
                <c:pt idx="2">
                  <c:v>0.13700000000000001</c:v>
                </c:pt>
                <c:pt idx="3">
                  <c:v>0.44800000000000001</c:v>
                </c:pt>
                <c:pt idx="4">
                  <c:v>7.5999999999999998E-2</c:v>
                </c:pt>
                <c:pt idx="5">
                  <c:v>5.0999999999999997E-2</c:v>
                </c:pt>
                <c:pt idx="6">
                  <c:v>4.0000000000000001E-3</c:v>
                </c:pt>
                <c:pt idx="7">
                  <c:v>4.2000000000000003E-2</c:v>
                </c:pt>
                <c:pt idx="8">
                  <c:v>3.9E-2</c:v>
                </c:pt>
                <c:pt idx="9" formatCode="0%">
                  <c:v>7.0000000000000007E-2</c:v>
                </c:pt>
                <c:pt idx="10">
                  <c:v>6.7000000000000004E-2</c:v>
                </c:pt>
              </c:numCache>
            </c:numRef>
          </c:val>
          <c:extLst>
            <c:ext xmlns:c16="http://schemas.microsoft.com/office/drawing/2014/chart" uri="{C3380CC4-5D6E-409C-BE32-E72D297353CC}">
              <c16:uniqueId val="{00000021-9E4C-4215-BF15-BEA350F2BE23}"/>
            </c:ext>
          </c:extLst>
        </c:ser>
        <c:dLbls>
          <c:showLegendKey val="0"/>
          <c:showVal val="1"/>
          <c:showCatName val="0"/>
          <c:showSerName val="0"/>
          <c:showPercent val="0"/>
          <c:showBubbleSize val="0"/>
          <c:showLeaderLines val="1"/>
        </c:dLbls>
        <c:firstSliceAng val="0"/>
        <c:holeSize val="25"/>
        <c:extLst>
          <c:ext xmlns:c15="http://schemas.microsoft.com/office/drawing/2012/chart" uri="{02D57815-91ED-43cb-92C2-25804820EDAC}">
            <c15:filteredPieSeries>
              <c15:ser>
                <c:idx val="1"/>
                <c:order val="1"/>
                <c:tx>
                  <c:strRef>
                    <c:extLst>
                      <c:ext uri="{02D57815-91ED-43cb-92C2-25804820EDAC}">
                        <c15:formulaRef>
                          <c15:sqref>'Material Suppliers + Cost'!$E$96</c15:sqref>
                        </c15:formulaRef>
                      </c:ext>
                    </c:extLst>
                    <c:strCache>
                      <c:ptCount val="1"/>
                      <c:pt idx="0">
                        <c:v>As of March 2025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3-9E4C-4215-BF15-BEA350F2BE23}"/>
                    </c:ext>
                  </c:extLst>
                </c:dPt>
                <c:dPt>
                  <c:idx val="1"/>
                  <c:bubble3D val="0"/>
                  <c:spPr>
                    <a:solidFill>
                      <a:srgbClr val="9999FF"/>
                    </a:solidFill>
                    <a:ln w="19050">
                      <a:solidFill>
                        <a:schemeClr val="lt1"/>
                      </a:solidFill>
                    </a:ln>
                    <a:effectLst/>
                  </c:spPr>
                  <c:extLst>
                    <c:ext xmlns:c16="http://schemas.microsoft.com/office/drawing/2014/chart" uri="{C3380CC4-5D6E-409C-BE32-E72D297353CC}">
                      <c16:uniqueId val="{00000025-9E4C-4215-BF15-BEA350F2BE2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7-9E4C-4215-BF15-BEA350F2BE23}"/>
                    </c:ext>
                  </c:extLst>
                </c:dPt>
                <c:dPt>
                  <c:idx val="3"/>
                  <c:bubble3D val="0"/>
                  <c:spPr>
                    <a:solidFill>
                      <a:srgbClr val="DA3684"/>
                    </a:solidFill>
                    <a:ln w="19050">
                      <a:solidFill>
                        <a:schemeClr val="lt1"/>
                      </a:solidFill>
                    </a:ln>
                    <a:effectLst/>
                  </c:spPr>
                  <c:extLst>
                    <c:ext xmlns:c16="http://schemas.microsoft.com/office/drawing/2014/chart" uri="{C3380CC4-5D6E-409C-BE32-E72D297353CC}">
                      <c16:uniqueId val="{00000029-9E4C-4215-BF15-BEA350F2BE2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B-9E4C-4215-BF15-BEA350F2BE23}"/>
                    </c:ext>
                  </c:extLst>
                </c:dPt>
                <c:dPt>
                  <c:idx val="5"/>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2D-9E4C-4215-BF15-BEA350F2BE23}"/>
                    </c:ext>
                  </c:extLst>
                </c:dPt>
                <c:dPt>
                  <c:idx val="6"/>
                  <c:bubble3D val="0"/>
                  <c:spPr>
                    <a:solidFill>
                      <a:schemeClr val="tx2">
                        <a:lumMod val="65000"/>
                        <a:lumOff val="35000"/>
                      </a:schemeClr>
                    </a:solidFill>
                    <a:ln w="19050">
                      <a:solidFill>
                        <a:schemeClr val="lt1"/>
                      </a:solidFill>
                    </a:ln>
                    <a:effectLst/>
                  </c:spPr>
                  <c:extLst>
                    <c:ext xmlns:c16="http://schemas.microsoft.com/office/drawing/2014/chart" uri="{C3380CC4-5D6E-409C-BE32-E72D297353CC}">
                      <c16:uniqueId val="{0000002F-9E4C-4215-BF15-BEA350F2BE23}"/>
                    </c:ext>
                  </c:extLst>
                </c:dPt>
                <c:dPt>
                  <c:idx val="7"/>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31-9E4C-4215-BF15-BEA350F2BE23}"/>
                    </c:ext>
                  </c:extLst>
                </c:dPt>
                <c:dLbls>
                  <c:dLbl>
                    <c:idx val="0"/>
                    <c:layout>
                      <c:manualLayout>
                        <c:x val="-7.9908324697369766E-17"/>
                        <c:y val="-0.1103326760242976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23-9E4C-4215-BF15-BEA350F2BE23}"/>
                      </c:ext>
                    </c:extLst>
                  </c:dLbl>
                  <c:dLbl>
                    <c:idx val="4"/>
                    <c:layout>
                      <c:manualLayout>
                        <c:x val="-3.1166465348263617E-2"/>
                        <c:y val="-3.9705884651799715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9E4C-4215-BF15-BEA350F2BE23}"/>
                      </c:ext>
                    </c:extLst>
                  </c:dLbl>
                  <c:dLbl>
                    <c:idx val="5"/>
                    <c:layout>
                      <c:manualLayout>
                        <c:x val="-2.0703759658608475E-2"/>
                        <c:y val="-9.6030292095222028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2D-9E4C-4215-BF15-BEA350F2BE23}"/>
                      </c:ext>
                    </c:extLst>
                  </c:dLbl>
                  <c:dLbl>
                    <c:idx val="6"/>
                    <c:delete val="1"/>
                    <c:extLst>
                      <c:ext uri="{CE6537A1-D6FC-4f65-9D91-7224C49458BB}"/>
                      <c:ext xmlns:c16="http://schemas.microsoft.com/office/drawing/2014/chart" uri="{C3380CC4-5D6E-409C-BE32-E72D297353CC}">
                        <c16:uniqueId val="{0000002F-9E4C-4215-BF15-BEA350F2BE2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'Material Suppliers + Cost'!$A$97:$A$107</c15:sqref>
                        </c15:formulaRef>
                      </c:ext>
                    </c:extLst>
                    <c:strCache>
                      <c:ptCount val="11"/>
                      <c:pt idx="0">
                        <c:v>JFE</c:v>
                      </c:pt>
                      <c:pt idx="1">
                        <c:v>Others (under 5%)</c:v>
                      </c:pt>
                      <c:pt idx="2">
                        <c:v>Tsingshan</c:v>
                      </c:pt>
                      <c:pt idx="3">
                        <c:v>Baowu Group</c:v>
                      </c:pt>
                      <c:pt idx="4">
                        <c:v>KS</c:v>
                      </c:pt>
                      <c:pt idx="5">
                        <c:v>Posco</c:v>
                      </c:pt>
                      <c:pt idx="6">
                        <c:v>AM NS</c:v>
                      </c:pt>
                      <c:pt idx="7">
                        <c:v>New Asia</c:v>
                      </c:pt>
                      <c:pt idx="8">
                        <c:v>Java Pacific</c:v>
                      </c:pt>
                      <c:pt idx="9">
                        <c:v>Lautan Baja</c:v>
                      </c:pt>
                      <c:pt idx="10">
                        <c:v>Dexin</c:v>
                      </c:pt>
                    </c:strCache>
                  </c:strRef>
                </c:cat>
                <c:val>
                  <c:numRef>
                    <c:extLst>
                      <c:ext uri="{02D57815-91ED-43cb-92C2-25804820EDAC}">
                        <c15:formulaRef>
                          <c15:sqref>'Material Suppliers + Cost'!$E$97:$E$107</c15:sqref>
                        </c15:formulaRef>
                      </c:ext>
                    </c:extLst>
                    <c:numCache>
                      <c:formatCode>0.00%</c:formatCode>
                      <c:ptCount val="11"/>
                      <c:pt idx="0">
                        <c:v>5.2999999999999999E-2</c:v>
                      </c:pt>
                      <c:pt idx="1">
                        <c:v>1.2999999999999999E-2</c:v>
                      </c:pt>
                      <c:pt idx="2">
                        <c:v>0.16</c:v>
                      </c:pt>
                      <c:pt idx="3">
                        <c:v>0.46300000000000002</c:v>
                      </c:pt>
                      <c:pt idx="4">
                        <c:v>4.3999999999999997E-2</c:v>
                      </c:pt>
                      <c:pt idx="5">
                        <c:v>4.5999999999999999E-2</c:v>
                      </c:pt>
                      <c:pt idx="7">
                        <c:v>5.3999999999999999E-2</c:v>
                      </c:pt>
                      <c:pt idx="8">
                        <c:v>1.7000000000000001E-2</c:v>
                      </c:pt>
                      <c:pt idx="9">
                        <c:v>8.2000000000000003E-2</c:v>
                      </c:pt>
                      <c:pt idx="10">
                        <c:v>6.9000000000000006E-2</c:v>
                      </c:pt>
                    </c:numCache>
                  </c:numRef>
                </c:val>
                <c:extLst>
                  <c:ext xmlns:c16="http://schemas.microsoft.com/office/drawing/2014/chart" uri="{C3380CC4-5D6E-409C-BE32-E72D297353CC}">
                    <c16:uniqueId val="{00000032-9E4C-4215-BF15-BEA350F2BE23}"/>
                  </c:ext>
                </c:extLst>
              </c15:ser>
            </c15:filteredPieSeries>
          </c:ext>
        </c:extLst>
      </c:doughnutChart>
    </c:plotArea>
    <c:legend>
      <c:legendPos val="l"/>
      <c:layout>
        <c:manualLayout>
          <c:xMode val="edge"/>
          <c:yMode val="edge"/>
          <c:x val="0.11923153182882169"/>
          <c:y val="0.42829572657200599"/>
          <c:w val="0.16301762690157057"/>
          <c:h val="0.51947958743230138"/>
        </c:manualLayout>
      </c:layout>
      <c:overlay val="0"/>
      <c:txPr>
        <a:bodyPr/>
        <a:lstStyle/>
        <a:p>
          <a:pPr>
            <a:defRPr sz="1000"/>
          </a:pPr>
          <a:endParaRPr lang="en-US"/>
        </a:p>
      </c:txPr>
    </c:legend>
    <c:plotVisOnly val="1"/>
    <c:dispBlanksAs val="gap"/>
    <c:showDLblsOverMax val="0"/>
    <c:extLst/>
  </c:chart>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79758022632387"/>
          <c:y val="2.6447909172487183E-2"/>
          <c:w val="0.77019923996396"/>
          <c:h val="0.61939413113976116"/>
        </c:manualLayout>
      </c:layout>
      <c:lineChart>
        <c:grouping val="standard"/>
        <c:varyColors val="0"/>
        <c:ser>
          <c:idx val="1"/>
          <c:order val="1"/>
          <c:tx>
            <c:strRef>
              <c:f>'Sales Price - Product and HRC'!$A$20</c:f>
              <c:strCache>
                <c:ptCount val="1"/>
                <c:pt idx="0">
                  <c:v>Black Pipe Sales Price (in IDR/kg)</c:v>
                </c:pt>
              </c:strCache>
            </c:strRef>
          </c:tx>
          <c:spPr>
            <a:ln w="28575" cap="rnd">
              <a:solidFill>
                <a:srgbClr val="CC0099"/>
              </a:solidFill>
              <a:round/>
            </a:ln>
            <a:effectLst/>
          </c:spPr>
          <c:marker>
            <c:symbol val="none"/>
          </c:marker>
          <c:cat>
            <c:multiLvlStrRef>
              <c:f>'Sales Price - Product and HRC'!$CT$18:$EI$19</c:f>
              <c:multiLvlStrCache>
                <c:ptCount val="42"/>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lvl>
                <c:lvl>
                  <c:pt idx="0">
                    <c:v>2022</c:v>
                  </c:pt>
                  <c:pt idx="12">
                    <c:v>2023</c:v>
                  </c:pt>
                  <c:pt idx="24">
                    <c:v>2024</c:v>
                  </c:pt>
                  <c:pt idx="36">
                    <c:v>2025</c:v>
                  </c:pt>
                </c:lvl>
              </c:multiLvlStrCache>
            </c:multiLvlStrRef>
          </c:cat>
          <c:val>
            <c:numRef>
              <c:f>'Sales Price - Product and HRC'!$CT$20:$EI$20</c:f>
              <c:numCache>
                <c:formatCode>_(* #,##0_);_(* \(#,##0\);_(* "-"??_);_(@_)</c:formatCode>
                <c:ptCount val="42"/>
                <c:pt idx="0">
                  <c:v>18424</c:v>
                </c:pt>
                <c:pt idx="1">
                  <c:v>19000.552831314053</c:v>
                </c:pt>
                <c:pt idx="2">
                  <c:v>19120</c:v>
                </c:pt>
                <c:pt idx="3">
                  <c:v>18922.571336101519</c:v>
                </c:pt>
                <c:pt idx="4">
                  <c:v>19840.381041029403</c:v>
                </c:pt>
                <c:pt idx="5">
                  <c:v>19861.255606066214</c:v>
                </c:pt>
                <c:pt idx="6">
                  <c:v>18805</c:v>
                </c:pt>
                <c:pt idx="7">
                  <c:v>18151</c:v>
                </c:pt>
                <c:pt idx="8">
                  <c:v>18491.514326108292</c:v>
                </c:pt>
                <c:pt idx="9">
                  <c:v>17294</c:v>
                </c:pt>
                <c:pt idx="10">
                  <c:v>17435.323939024223</c:v>
                </c:pt>
                <c:pt idx="11">
                  <c:v>17021</c:v>
                </c:pt>
                <c:pt idx="12">
                  <c:v>16997.667253548461</c:v>
                </c:pt>
                <c:pt idx="13">
                  <c:v>16733.404352075024</c:v>
                </c:pt>
                <c:pt idx="14">
                  <c:v>17755.944693540299</c:v>
                </c:pt>
                <c:pt idx="15" formatCode="_-* #,##0_-;\-* #,##0_-;_-* &quot;-&quot;??_-;_-@_-">
                  <c:v>17467.765118116611</c:v>
                </c:pt>
                <c:pt idx="16" formatCode="_-* #,##0_-;\-* #,##0_-;_-* &quot;-&quot;??_-;_-@_-">
                  <c:v>17649.121047894521</c:v>
                </c:pt>
                <c:pt idx="17" formatCode="_-* #,##0_-;\-* #,##0_-;_-* &quot;-&quot;??_-;_-@_-">
                  <c:v>17349.121047894521</c:v>
                </c:pt>
                <c:pt idx="18">
                  <c:v>16630</c:v>
                </c:pt>
                <c:pt idx="19">
                  <c:v>16330</c:v>
                </c:pt>
                <c:pt idx="20">
                  <c:v>16330</c:v>
                </c:pt>
                <c:pt idx="21">
                  <c:v>16880</c:v>
                </c:pt>
                <c:pt idx="22">
                  <c:v>17080</c:v>
                </c:pt>
                <c:pt idx="23">
                  <c:v>17280</c:v>
                </c:pt>
                <c:pt idx="24">
                  <c:v>17321</c:v>
                </c:pt>
                <c:pt idx="25">
                  <c:v>17121</c:v>
                </c:pt>
                <c:pt idx="26">
                  <c:v>16921</c:v>
                </c:pt>
                <c:pt idx="27">
                  <c:v>16940</c:v>
                </c:pt>
                <c:pt idx="28">
                  <c:v>16790</c:v>
                </c:pt>
                <c:pt idx="29">
                  <c:v>16640</c:v>
                </c:pt>
                <c:pt idx="30">
                  <c:v>15983</c:v>
                </c:pt>
                <c:pt idx="31">
                  <c:v>15683</c:v>
                </c:pt>
                <c:pt idx="32">
                  <c:v>15383</c:v>
                </c:pt>
                <c:pt idx="33" formatCode="General">
                  <c:v>16599</c:v>
                </c:pt>
                <c:pt idx="34" formatCode="General">
                  <c:v>16299</c:v>
                </c:pt>
                <c:pt idx="35" formatCode="General">
                  <c:v>15999</c:v>
                </c:pt>
                <c:pt idx="36">
                  <c:v>15934</c:v>
                </c:pt>
                <c:pt idx="37">
                  <c:v>15734</c:v>
                </c:pt>
                <c:pt idx="38">
                  <c:v>15534</c:v>
                </c:pt>
                <c:pt idx="39">
                  <c:v>15107</c:v>
                </c:pt>
                <c:pt idx="40">
                  <c:v>14907</c:v>
                </c:pt>
                <c:pt idx="41">
                  <c:v>14757</c:v>
                </c:pt>
              </c:numCache>
            </c:numRef>
          </c:val>
          <c:smooth val="1"/>
          <c:extLst>
            <c:ext xmlns:c16="http://schemas.microsoft.com/office/drawing/2014/chart" uri="{C3380CC4-5D6E-409C-BE32-E72D297353CC}">
              <c16:uniqueId val="{00000000-AAAF-426F-A85E-45F27C97874C}"/>
            </c:ext>
          </c:extLst>
        </c:ser>
        <c:ser>
          <c:idx val="2"/>
          <c:order val="2"/>
          <c:tx>
            <c:strRef>
              <c:f>'Sales Price - Product and HRC'!$A$23</c:f>
              <c:strCache>
                <c:ptCount val="1"/>
                <c:pt idx="0">
                  <c:v>HRC Steel: Import (in IDR/kg)</c:v>
                </c:pt>
              </c:strCache>
            </c:strRef>
          </c:tx>
          <c:spPr>
            <a:ln w="28575" cap="rnd">
              <a:solidFill>
                <a:srgbClr val="068EDC"/>
              </a:solidFill>
              <a:round/>
            </a:ln>
            <a:effectLst/>
          </c:spPr>
          <c:marker>
            <c:symbol val="none"/>
          </c:marker>
          <c:cat>
            <c:multiLvlStrRef>
              <c:f>'Sales Price - Product and HRC'!$CT$18:$EI$19</c:f>
              <c:multiLvlStrCache>
                <c:ptCount val="42"/>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lvl>
                <c:lvl>
                  <c:pt idx="0">
                    <c:v>2022</c:v>
                  </c:pt>
                  <c:pt idx="12">
                    <c:v>2023</c:v>
                  </c:pt>
                  <c:pt idx="24">
                    <c:v>2024</c:v>
                  </c:pt>
                  <c:pt idx="36">
                    <c:v>2025</c:v>
                  </c:pt>
                </c:lvl>
              </c:multiLvlStrCache>
            </c:multiLvlStrRef>
          </c:cat>
          <c:val>
            <c:numRef>
              <c:f>'Sales Price - Product and HRC'!$CT$23:$EI$23</c:f>
              <c:numCache>
                <c:formatCode>_(* #,##0_);_(* \(#,##0\);_(* "-"??_);_(@_)</c:formatCode>
                <c:ptCount val="42"/>
                <c:pt idx="0">
                  <c:v>12968.06675</c:v>
                </c:pt>
                <c:pt idx="1">
                  <c:v>12215.35</c:v>
                </c:pt>
                <c:pt idx="2">
                  <c:v>12031.636500000001</c:v>
                </c:pt>
                <c:pt idx="3">
                  <c:v>12226.464</c:v>
                </c:pt>
                <c:pt idx="4">
                  <c:v>13653.18</c:v>
                </c:pt>
                <c:pt idx="5">
                  <c:v>14575.786666666667</c:v>
                </c:pt>
                <c:pt idx="6">
                  <c:v>13940.856</c:v>
                </c:pt>
                <c:pt idx="7">
                  <c:v>12048.75</c:v>
                </c:pt>
                <c:pt idx="8">
                  <c:v>10723.723333333333</c:v>
                </c:pt>
                <c:pt idx="9">
                  <c:v>10293.984666666667</c:v>
                </c:pt>
                <c:pt idx="10">
                  <c:v>10176.593333333332</c:v>
                </c:pt>
                <c:pt idx="11">
                  <c:v>9733.5562499999996</c:v>
                </c:pt>
                <c:pt idx="12">
                  <c:v>8987.4</c:v>
                </c:pt>
                <c:pt idx="13">
                  <c:v>9126.2150000000001</c:v>
                </c:pt>
                <c:pt idx="14">
                  <c:v>10166.85</c:v>
                </c:pt>
                <c:pt idx="15" formatCode="_-* #,##0_-;\-* #,##0_-;_-* &quot;-&quot;??_-;_-@_-">
                  <c:v>10571.55</c:v>
                </c:pt>
                <c:pt idx="16" formatCode="_-* #,##0_-;\-* #,##0_-;_-* &quot;-&quot;??_-;_-@_-">
                  <c:v>11017.183999999999</c:v>
                </c:pt>
                <c:pt idx="17" formatCode="_-* #,##0_-;\-* #,##0_-;_-* &quot;-&quot;??_-;_-@_-">
                  <c:v>10031.357599999999</c:v>
                </c:pt>
                <c:pt idx="18">
                  <c:v>9668</c:v>
                </c:pt>
                <c:pt idx="19">
                  <c:v>9445</c:v>
                </c:pt>
                <c:pt idx="20">
                  <c:v>9665</c:v>
                </c:pt>
                <c:pt idx="21">
                  <c:v>9719</c:v>
                </c:pt>
                <c:pt idx="22">
                  <c:v>9649</c:v>
                </c:pt>
                <c:pt idx="23">
                  <c:v>9688</c:v>
                </c:pt>
                <c:pt idx="24">
                  <c:v>9908</c:v>
                </c:pt>
                <c:pt idx="25">
                  <c:v>10596</c:v>
                </c:pt>
                <c:pt idx="26">
                  <c:v>9875</c:v>
                </c:pt>
                <c:pt idx="27">
                  <c:v>9647</c:v>
                </c:pt>
                <c:pt idx="28">
                  <c:v>9571</c:v>
                </c:pt>
                <c:pt idx="29">
                  <c:v>9396</c:v>
                </c:pt>
                <c:pt idx="30">
                  <c:v>8326</c:v>
                </c:pt>
                <c:pt idx="31">
                  <c:v>8138</c:v>
                </c:pt>
                <c:pt idx="32">
                  <c:v>7727</c:v>
                </c:pt>
                <c:pt idx="33" formatCode="General">
                  <c:v>8243</c:v>
                </c:pt>
                <c:pt idx="34" formatCode="General">
                  <c:v>8546</c:v>
                </c:pt>
                <c:pt idx="35" formatCode="General">
                  <c:v>8586</c:v>
                </c:pt>
                <c:pt idx="36">
                  <c:v>9571</c:v>
                </c:pt>
                <c:pt idx="37">
                  <c:v>9441</c:v>
                </c:pt>
                <c:pt idx="38">
                  <c:v>8927</c:v>
                </c:pt>
                <c:pt idx="39">
                  <c:v>9127</c:v>
                </c:pt>
                <c:pt idx="40">
                  <c:v>9474</c:v>
                </c:pt>
                <c:pt idx="41">
                  <c:v>9566</c:v>
                </c:pt>
              </c:numCache>
            </c:numRef>
          </c:val>
          <c:smooth val="0"/>
          <c:extLst>
            <c:ext xmlns:c16="http://schemas.microsoft.com/office/drawing/2014/chart" uri="{C3380CC4-5D6E-409C-BE32-E72D297353CC}">
              <c16:uniqueId val="{00000001-AAAF-426F-A85E-45F27C97874C}"/>
            </c:ext>
          </c:extLst>
        </c:ser>
        <c:ser>
          <c:idx val="4"/>
          <c:order val="3"/>
          <c:tx>
            <c:strRef>
              <c:f>'Sales Price - Product and HRC'!$A$21</c:f>
              <c:strCache>
                <c:ptCount val="1"/>
                <c:pt idx="0">
                  <c:v>HRC Steel: Local (in IDR/kg)</c:v>
                </c:pt>
              </c:strCache>
            </c:strRef>
          </c:tx>
          <c:spPr>
            <a:ln w="28575" cap="rnd">
              <a:solidFill>
                <a:schemeClr val="accent3">
                  <a:lumMod val="60000"/>
                </a:schemeClr>
              </a:solidFill>
              <a:round/>
            </a:ln>
            <a:effectLst/>
          </c:spPr>
          <c:marker>
            <c:symbol val="none"/>
          </c:marker>
          <c:cat>
            <c:multiLvlStrRef>
              <c:f>'Sales Price - Product and HRC'!$CT$18:$EI$19</c:f>
              <c:multiLvlStrCache>
                <c:ptCount val="42"/>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lvl>
                <c:lvl>
                  <c:pt idx="0">
                    <c:v>2022</c:v>
                  </c:pt>
                  <c:pt idx="12">
                    <c:v>2023</c:v>
                  </c:pt>
                  <c:pt idx="24">
                    <c:v>2024</c:v>
                  </c:pt>
                  <c:pt idx="36">
                    <c:v>2025</c:v>
                  </c:pt>
                </c:lvl>
              </c:multiLvlStrCache>
            </c:multiLvlStrRef>
          </c:cat>
          <c:val>
            <c:numRef>
              <c:f>'Sales Price - Product and HRC'!$CT$21:$EI$21</c:f>
              <c:numCache>
                <c:formatCode>_(* #,##0_);_(* \(#,##0\);_(* "-"??_);_(@_)</c:formatCode>
                <c:ptCount val="42"/>
                <c:pt idx="0">
                  <c:v>12983.5</c:v>
                </c:pt>
                <c:pt idx="1">
                  <c:v>13645.25</c:v>
                </c:pt>
                <c:pt idx="2">
                  <c:v>13313.5</c:v>
                </c:pt>
                <c:pt idx="3">
                  <c:v>12950</c:v>
                </c:pt>
                <c:pt idx="4">
                  <c:v>13900</c:v>
                </c:pt>
                <c:pt idx="5">
                  <c:v>14850</c:v>
                </c:pt>
                <c:pt idx="6">
                  <c:v>14950</c:v>
                </c:pt>
                <c:pt idx="7">
                  <c:v>13425</c:v>
                </c:pt>
                <c:pt idx="8">
                  <c:v>12350</c:v>
                </c:pt>
                <c:pt idx="9">
                  <c:v>12200</c:v>
                </c:pt>
                <c:pt idx="10">
                  <c:v>11550</c:v>
                </c:pt>
                <c:pt idx="11">
                  <c:v>11425</c:v>
                </c:pt>
                <c:pt idx="12">
                  <c:v>11250</c:v>
                </c:pt>
                <c:pt idx="13">
                  <c:v>11487.5</c:v>
                </c:pt>
                <c:pt idx="14">
                  <c:v>11887.5</c:v>
                </c:pt>
                <c:pt idx="15" formatCode="_-* #,##0_-;\-* #,##0_-;_-* &quot;-&quot;??_-;_-@_-">
                  <c:v>12150</c:v>
                </c:pt>
                <c:pt idx="16" formatCode="_-* #,##0_-;\-* #,##0_-;_-* &quot;-&quot;??_-;_-@_-">
                  <c:v>12275</c:v>
                </c:pt>
                <c:pt idx="17" formatCode="_-* #,##0_-;\-* #,##0_-;_-* &quot;-&quot;??_-;_-@_-">
                  <c:v>12750</c:v>
                </c:pt>
                <c:pt idx="18">
                  <c:v>11313</c:v>
                </c:pt>
                <c:pt idx="19">
                  <c:v>11275</c:v>
                </c:pt>
                <c:pt idx="20">
                  <c:v>11225</c:v>
                </c:pt>
                <c:pt idx="21">
                  <c:v>10850</c:v>
                </c:pt>
                <c:pt idx="22">
                  <c:v>11000</c:v>
                </c:pt>
                <c:pt idx="23">
                  <c:v>11000</c:v>
                </c:pt>
                <c:pt idx="24">
                  <c:v>11450</c:v>
                </c:pt>
                <c:pt idx="25">
                  <c:v>11250</c:v>
                </c:pt>
                <c:pt idx="26">
                  <c:v>11250</c:v>
                </c:pt>
                <c:pt idx="27">
                  <c:v>10800</c:v>
                </c:pt>
                <c:pt idx="28">
                  <c:v>11000</c:v>
                </c:pt>
                <c:pt idx="29">
                  <c:v>11000</c:v>
                </c:pt>
                <c:pt idx="30">
                  <c:v>10300</c:v>
                </c:pt>
                <c:pt idx="31">
                  <c:v>9900</c:v>
                </c:pt>
                <c:pt idx="32">
                  <c:v>9800</c:v>
                </c:pt>
                <c:pt idx="33" formatCode="General">
                  <c:v>10200</c:v>
                </c:pt>
                <c:pt idx="34" formatCode="General">
                  <c:v>10200</c:v>
                </c:pt>
                <c:pt idx="35" formatCode="General">
                  <c:v>10200</c:v>
                </c:pt>
                <c:pt idx="36">
                  <c:v>10000</c:v>
                </c:pt>
                <c:pt idx="37">
                  <c:v>10000</c:v>
                </c:pt>
                <c:pt idx="38">
                  <c:v>9600</c:v>
                </c:pt>
                <c:pt idx="39">
                  <c:v>9200</c:v>
                </c:pt>
                <c:pt idx="40">
                  <c:v>8900</c:v>
                </c:pt>
                <c:pt idx="41">
                  <c:v>8700</c:v>
                </c:pt>
              </c:numCache>
            </c:numRef>
          </c:val>
          <c:smooth val="0"/>
          <c:extLst>
            <c:ext xmlns:c16="http://schemas.microsoft.com/office/drawing/2014/chart" uri="{C3380CC4-5D6E-409C-BE32-E72D297353CC}">
              <c16:uniqueId val="{00000002-AAAF-426F-A85E-45F27C97874C}"/>
            </c:ext>
          </c:extLst>
        </c:ser>
        <c:dLbls>
          <c:showLegendKey val="0"/>
          <c:showVal val="0"/>
          <c:showCatName val="0"/>
          <c:showSerName val="0"/>
          <c:showPercent val="0"/>
          <c:showBubbleSize val="0"/>
        </c:dLbls>
        <c:smooth val="0"/>
        <c:axId val="562634888"/>
        <c:axId val="562636848"/>
        <c:extLst>
          <c:ext xmlns:c15="http://schemas.microsoft.com/office/drawing/2012/chart" uri="{02D57815-91ED-43cb-92C2-25804820EDAC}">
            <c15:filteredLineSeries>
              <c15: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multiLvlStrRef>
                    <c:extLst>
                      <c:ext uri="{02D57815-91ED-43cb-92C2-25804820EDAC}">
                        <c15:formulaRef>
                          <c15:sqref>'Sales Price - Product and HRC'!$CT$18:$EI$19</c15:sqref>
                        </c15:formulaRef>
                      </c:ext>
                    </c:extLst>
                    <c:multiLvlStrCache>
                      <c:ptCount val="42"/>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pt idx="31">
                          <c:v>Aug</c:v>
                        </c:pt>
                        <c:pt idx="32">
                          <c:v>Sep</c:v>
                        </c:pt>
                        <c:pt idx="33">
                          <c:v>Oct</c:v>
                        </c:pt>
                        <c:pt idx="34">
                          <c:v>Nov</c:v>
                        </c:pt>
                        <c:pt idx="35">
                          <c:v>Dec</c:v>
                        </c:pt>
                        <c:pt idx="36">
                          <c:v>Jan</c:v>
                        </c:pt>
                        <c:pt idx="37">
                          <c:v>Feb</c:v>
                        </c:pt>
                        <c:pt idx="38">
                          <c:v>Mar</c:v>
                        </c:pt>
                        <c:pt idx="39">
                          <c:v>Apr</c:v>
                        </c:pt>
                        <c:pt idx="40">
                          <c:v>May</c:v>
                        </c:pt>
                        <c:pt idx="41">
                          <c:v>Jun</c:v>
                        </c:pt>
                      </c:lvl>
                      <c:lvl>
                        <c:pt idx="0">
                          <c:v>2022</c:v>
                        </c:pt>
                        <c:pt idx="12">
                          <c:v>2023</c:v>
                        </c:pt>
                        <c:pt idx="24">
                          <c:v>2024</c:v>
                        </c:pt>
                        <c:pt idx="36">
                          <c:v>2025</c:v>
                        </c:pt>
                      </c:lvl>
                    </c:multiLvlStrCache>
                  </c:multiLvlStrRef>
                </c:cat>
                <c:val>
                  <c:numRef>
                    <c:extLst>
                      <c:ext uri="{02D57815-91ED-43cb-92C2-25804820EDAC}">
                        <c15:formulaRef>
                          <c15:sqref>'Sales Price - Product and HRC'!$AX$20:$CP$20</c15:sqref>
                        </c15:formulaRef>
                      </c:ext>
                    </c:extLst>
                    <c:numCache>
                      <c:formatCode>_(* #,##0_);_(* \(#,##0\);_(* "-"_);_(@_)</c:formatCode>
                      <c:ptCount val="45"/>
                      <c:pt idx="0">
                        <c:v>11459</c:v>
                      </c:pt>
                      <c:pt idx="1">
                        <c:v>11389</c:v>
                      </c:pt>
                      <c:pt idx="2">
                        <c:v>11603</c:v>
                      </c:pt>
                      <c:pt idx="3">
                        <c:v>11845.922651401634</c:v>
                      </c:pt>
                      <c:pt idx="4">
                        <c:v>12012.904766276601</c:v>
                      </c:pt>
                      <c:pt idx="5">
                        <c:v>12067</c:v>
                      </c:pt>
                      <c:pt idx="6">
                        <c:v>12148</c:v>
                      </c:pt>
                      <c:pt idx="7">
                        <c:v>12336</c:v>
                      </c:pt>
                      <c:pt idx="8">
                        <c:v>12602.140147152244</c:v>
                      </c:pt>
                      <c:pt idx="9">
                        <c:v>12867</c:v>
                      </c:pt>
                      <c:pt idx="10">
                        <c:v>12886</c:v>
                      </c:pt>
                      <c:pt idx="11">
                        <c:v>12813.588226822303</c:v>
                      </c:pt>
                      <c:pt idx="12">
                        <c:v>12719</c:v>
                      </c:pt>
                      <c:pt idx="13">
                        <c:v>12586</c:v>
                      </c:pt>
                      <c:pt idx="14">
                        <c:v>12633</c:v>
                      </c:pt>
                      <c:pt idx="15">
                        <c:v>12293.055171859449</c:v>
                      </c:pt>
                      <c:pt idx="16">
                        <c:v>12315.841804381191</c:v>
                      </c:pt>
                      <c:pt idx="17">
                        <c:v>12487.855475386756</c:v>
                      </c:pt>
                      <c:pt idx="18">
                        <c:v>12619.509865099595</c:v>
                      </c:pt>
                      <c:pt idx="19">
                        <c:v>12495.708072510037</c:v>
                      </c:pt>
                      <c:pt idx="20">
                        <c:v>12431</c:v>
                      </c:pt>
                      <c:pt idx="21">
                        <c:v>12274</c:v>
                      </c:pt>
                      <c:pt idx="22">
                        <c:v>11791.585361623069</c:v>
                      </c:pt>
                      <c:pt idx="23">
                        <c:v>11785.925534184926</c:v>
                      </c:pt>
                      <c:pt idx="24">
                        <c:v>11853.340619405119</c:v>
                      </c:pt>
                      <c:pt idx="25">
                        <c:v>11768</c:v>
                      </c:pt>
                      <c:pt idx="26">
                        <c:v>11845</c:v>
                      </c:pt>
                      <c:pt idx="27">
                        <c:v>11918.818297035234</c:v>
                      </c:pt>
                      <c:pt idx="28">
                        <c:v>11443.600070281511</c:v>
                      </c:pt>
                      <c:pt idx="29">
                        <c:v>11473.463128402438</c:v>
                      </c:pt>
                      <c:pt idx="30">
                        <c:v>11272</c:v>
                      </c:pt>
                      <c:pt idx="31">
                        <c:v>11072</c:v>
                      </c:pt>
                      <c:pt idx="32">
                        <c:v>11425</c:v>
                      </c:pt>
                      <c:pt idx="33">
                        <c:v>12019</c:v>
                      </c:pt>
                      <c:pt idx="34">
                        <c:v>12712</c:v>
                      </c:pt>
                      <c:pt idx="35">
                        <c:v>12236</c:v>
                      </c:pt>
                      <c:pt idx="36" formatCode="#,##0">
                        <c:v>13762</c:v>
                      </c:pt>
                      <c:pt idx="37" formatCode="#,##0">
                        <c:v>14262</c:v>
                      </c:pt>
                      <c:pt idx="38" formatCode="#,##0">
                        <c:v>15903</c:v>
                      </c:pt>
                      <c:pt idx="39" formatCode="#,##0">
                        <c:v>16274</c:v>
                      </c:pt>
                      <c:pt idx="40" formatCode="#,##0">
                        <c:v>15898</c:v>
                      </c:pt>
                      <c:pt idx="41" formatCode="#,##0">
                        <c:v>17049</c:v>
                      </c:pt>
                      <c:pt idx="42" formatCode="#,##0">
                        <c:v>17880</c:v>
                      </c:pt>
                      <c:pt idx="43" formatCode="_(* #,##0_);_(* \(#,##0\);_(* &quot;-&quot;??_);_(@_)">
                        <c:v>18248.897100977381</c:v>
                      </c:pt>
                      <c:pt idx="44" formatCode="_(* #,##0_);_(* \(#,##0\);_(* &quot;-&quot;??_);_(@_)">
                        <c:v>18492.041496277467</c:v>
                      </c:pt>
                    </c:numCache>
                  </c:numRef>
                </c:val>
                <c:smooth val="0"/>
                <c:extLst>
                  <c:ext xmlns:c16="http://schemas.microsoft.com/office/drawing/2014/chart" uri="{C3380CC4-5D6E-409C-BE32-E72D297353CC}">
                    <c16:uniqueId val="{00000003-AAAF-426F-A85E-45F27C97874C}"/>
                  </c:ext>
                </c:extLst>
              </c15:ser>
            </c15:filteredLineSeries>
          </c:ext>
        </c:extLst>
      </c:lineChart>
      <c:catAx>
        <c:axId val="562634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636848"/>
        <c:crosses val="autoZero"/>
        <c:auto val="1"/>
        <c:lblAlgn val="ctr"/>
        <c:lblOffset val="100"/>
        <c:noMultiLvlLbl val="0"/>
      </c:catAx>
      <c:valAx>
        <c:axId val="562636848"/>
        <c:scaling>
          <c:orientation val="minMax"/>
          <c:max val="20000"/>
          <c:min val="600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634888"/>
        <c:crosses val="autoZero"/>
        <c:crossBetween val="between"/>
      </c:valAx>
      <c:spPr>
        <a:noFill/>
        <a:ln>
          <a:noFill/>
        </a:ln>
        <a:effectLst/>
      </c:spPr>
    </c:plotArea>
    <c:legend>
      <c:legendPos val="b"/>
      <c:layout>
        <c:manualLayout>
          <c:xMode val="edge"/>
          <c:yMode val="edge"/>
          <c:x val="0"/>
          <c:y val="0.73810031899072881"/>
          <c:w val="0.93220337469928538"/>
          <c:h val="0.1034231938030796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0.63255</cdr:x>
      <cdr:y>0.7581</cdr:y>
    </cdr:from>
    <cdr:to>
      <cdr:x>0.8089</cdr:x>
      <cdr:y>0.86814</cdr:y>
    </cdr:to>
    <cdr:sp macro="" textlink="">
      <cdr:nvSpPr>
        <cdr:cNvPr id="2" name="TextBox 1">
          <a:extLst xmlns:a="http://schemas.openxmlformats.org/drawingml/2006/main">
            <a:ext uri="{FF2B5EF4-FFF2-40B4-BE49-F238E27FC236}">
              <a16:creationId xmlns:a16="http://schemas.microsoft.com/office/drawing/2014/main" id="{17BEBB9E-9C8C-46A5-BBB3-C27348AC1178}"/>
            </a:ext>
          </a:extLst>
        </cdr:cNvPr>
        <cdr:cNvSpPr txBox="1"/>
      </cdr:nvSpPr>
      <cdr:spPr>
        <a:xfrm xmlns:a="http://schemas.openxmlformats.org/drawingml/2006/main">
          <a:off x="2313627" y="1908291"/>
          <a:ext cx="645013" cy="276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1H2025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1" y="0"/>
            <a:ext cx="4308422" cy="339232"/>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5631790" y="0"/>
            <a:ext cx="4308422" cy="339232"/>
          </a:xfrm>
          <a:prstGeom prst="rect">
            <a:avLst/>
          </a:prstGeom>
        </p:spPr>
        <p:txBody>
          <a:bodyPr vert="horz" lIns="91440" tIns="45720" rIns="91440" bIns="45720" rtlCol="0"/>
          <a:lstStyle>
            <a:lvl1pPr algn="r">
              <a:defRPr sz="1200"/>
            </a:lvl1pPr>
          </a:lstStyle>
          <a:p>
            <a:fld id="{F702A5B2-8064-4382-9E31-9E46E0F5B2C3}" type="datetimeFigureOut">
              <a:rPr lang="ru-RU" smtClean="0"/>
              <a:t>30.07.2025</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1" y="6421932"/>
            <a:ext cx="4308422" cy="339231"/>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5631790" y="6421932"/>
            <a:ext cx="4308422" cy="339231"/>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2" cy="339232"/>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5631790" y="0"/>
            <a:ext cx="4308422" cy="339232"/>
          </a:xfrm>
          <a:prstGeom prst="rect">
            <a:avLst/>
          </a:prstGeom>
        </p:spPr>
        <p:txBody>
          <a:bodyPr vert="horz" lIns="91440" tIns="45720" rIns="91440" bIns="45720" rtlCol="0"/>
          <a:lstStyle>
            <a:lvl1pPr algn="r">
              <a:defRPr sz="1200"/>
            </a:lvl1pPr>
          </a:lstStyle>
          <a:p>
            <a:fld id="{7000EB3D-2307-4317-8A1D-B47FA45245F0}" type="datetimeFigureOut">
              <a:rPr lang="ru-RU" smtClean="0"/>
              <a:t>30.07.2025</a:t>
            </a:fld>
            <a:endParaRPr lang="ru-RU" dirty="0"/>
          </a:p>
        </p:txBody>
      </p:sp>
      <p:sp>
        <p:nvSpPr>
          <p:cNvPr id="4" name="Slide Image Placeholder 3"/>
          <p:cNvSpPr>
            <a:spLocks noGrp="1" noRot="1" noChangeAspect="1"/>
          </p:cNvSpPr>
          <p:nvPr>
            <p:ph type="sldImg" idx="2"/>
          </p:nvPr>
        </p:nvSpPr>
        <p:spPr>
          <a:xfrm>
            <a:off x="2943225" y="844550"/>
            <a:ext cx="4056063" cy="2282825"/>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994252" y="3253810"/>
            <a:ext cx="7954010" cy="26622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1" y="6421932"/>
            <a:ext cx="4308422" cy="339231"/>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5631790" y="6421932"/>
            <a:ext cx="4308422" cy="339231"/>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a:t>Presenter:</a:t>
            </a:r>
          </a:p>
          <a:p>
            <a:r>
              <a:rPr lang="en-US"/>
              <a:t>"Good [morning/afternoon], everyone. Welcome to SPINDO’s FY2024 Equity Capital Market presentation. Today, we will walk you through our financial and operational performance, growth strategy, and long-term value creation for shareholders. Let’s begin with an overview of our strong performance in 2024.</a:t>
            </a:r>
          </a:p>
          <a:p>
            <a:r>
              <a:rPr lang="en-US"/>
              <a:t>SPINDO achieved a record net profit of IDR 530 billion, reflecting a 6.4% YoY increase, despite a 5.2% revenue decline due to lower global HRC prices. However, gross margin reached 18.1%, and net margin stood at 8.7%, surpassing expectations. This resilience was driven by cost optimization, operational efficiencies, and our focus on high-margin products.</a:t>
            </a:r>
          </a:p>
          <a:p>
            <a:r>
              <a:rPr lang="en-US"/>
              <a:t>From a financial stability standpoint, we lowered our Debt-to-Equity Ratio to 0.64x, while reducing interest expenses by 11% and general/admin costs by 13%, reinforcing our ability to generate strong free cash flow. Operationally, we expanded Unit 7 in Gresik, which tripled logistics speed, while investing in advanced ERW machines to expand our high-margin API-grade pipe production. With this foundation, we are well-positioned for future growth."</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133120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mengeksplor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menambah</a:t>
            </a:r>
            <a:r>
              <a:rPr lang="en-US" sz="1800" dirty="0">
                <a:effectLst/>
                <a:latin typeface="Calibri" panose="020F0502020204030204" pitchFamily="34" charset="0"/>
                <a:ea typeface="Calibri" panose="020F0502020204030204" pitchFamily="34" charset="0"/>
                <a:cs typeface="Times New Roman" panose="02020603050405020304" pitchFamily="18" charset="0"/>
              </a:rPr>
              <a:t> customer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target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adalah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ekspansi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mengembangkan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mesin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agar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memproduksi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tipe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spesifik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industri</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pipa API diameter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16</a:t>
            </a:fld>
            <a:endParaRPr lang="ru-RU" dirty="0"/>
          </a:p>
        </p:txBody>
      </p:sp>
    </p:spTree>
    <p:extLst>
      <p:ext uri="{BB962C8B-B14F-4D97-AF65-F5344CB8AC3E}">
        <p14:creationId xmlns:p14="http://schemas.microsoft.com/office/powerpoint/2010/main" val="409458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Pada unit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pabrik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IV dan VI,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memasang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panel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surya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mengurangi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penggunaan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listrik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gas. SPINDO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menerapkan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Tata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kelola</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Perusahaan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Baik</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kegiatan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CSR.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60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txBox="1">
            <a:spLocks noGrp="1"/>
          </p:cNvSpPr>
          <p:nvPr>
            <p:ph type="body" idx="1"/>
          </p:nvPr>
        </p:nvSpPr>
        <p:spPr>
          <a:xfrm>
            <a:off x="1131237" y="3587326"/>
            <a:ext cx="9049897" cy="2935085"/>
          </a:xfrm>
          <a:prstGeom prst="rect">
            <a:avLst/>
          </a:prstGeom>
          <a:noFill/>
          <a:ln>
            <a:noFill/>
          </a:ln>
        </p:spPr>
        <p:txBody>
          <a:bodyPr spcFirstLastPara="1" wrap="square" lIns="102163" tIns="51067" rIns="102163" bIns="51067" anchor="t" anchorCtr="0">
            <a:noAutofit/>
          </a:bodyPr>
          <a:lstStyle/>
          <a:p>
            <a:endParaRPr/>
          </a:p>
        </p:txBody>
      </p:sp>
      <p:sp>
        <p:nvSpPr>
          <p:cNvPr id="632" name="Google Shape;632;p24:notes"/>
          <p:cNvSpPr>
            <a:spLocks noGrp="1" noRot="1" noChangeAspect="1"/>
          </p:cNvSpPr>
          <p:nvPr>
            <p:ph type="sldImg" idx="2"/>
          </p:nvPr>
        </p:nvSpPr>
        <p:spPr>
          <a:xfrm>
            <a:off x="3421063" y="931863"/>
            <a:ext cx="4468812" cy="2514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876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fld id="{53D78A92-0141-4330-8F3E-FAADFAC23844}" type="slidenum">
              <a:rPr lang="ru-RU" smtClean="0"/>
              <a:t>32</a:t>
            </a:fld>
            <a:endParaRPr lang="ru-RU" dirty="0"/>
          </a:p>
        </p:txBody>
      </p:sp>
    </p:spTree>
    <p:extLst>
      <p:ext uri="{BB962C8B-B14F-4D97-AF65-F5344CB8AC3E}">
        <p14:creationId xmlns:p14="http://schemas.microsoft.com/office/powerpoint/2010/main" val="3770771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fld id="{53D78A92-0141-4330-8F3E-FAADFAC23844}" type="slidenum">
              <a:rPr lang="ru-RU" smtClean="0"/>
              <a:t>33</a:t>
            </a:fld>
            <a:endParaRPr lang="ru-RU" dirty="0"/>
          </a:p>
        </p:txBody>
      </p:sp>
    </p:spTree>
    <p:extLst>
      <p:ext uri="{BB962C8B-B14F-4D97-AF65-F5344CB8AC3E}">
        <p14:creationId xmlns:p14="http://schemas.microsoft.com/office/powerpoint/2010/main" val="1752036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fld id="{53D78A92-0141-4330-8F3E-FAADFAC23844}" type="slidenum">
              <a:rPr lang="ru-RU" smtClean="0"/>
              <a:t>34</a:t>
            </a:fld>
            <a:endParaRPr lang="ru-RU" dirty="0"/>
          </a:p>
        </p:txBody>
      </p:sp>
    </p:spTree>
    <p:extLst>
      <p:ext uri="{BB962C8B-B14F-4D97-AF65-F5344CB8AC3E}">
        <p14:creationId xmlns:p14="http://schemas.microsoft.com/office/powerpoint/2010/main" val="152274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dirty="0"/>
              <a:t>2022</a:t>
            </a:r>
          </a:p>
        </p:txBody>
      </p:sp>
      <p:sp>
        <p:nvSpPr>
          <p:cNvPr id="4" name="Slide Number Placeholder 3"/>
          <p:cNvSpPr>
            <a:spLocks noGrp="1"/>
          </p:cNvSpPr>
          <p:nvPr>
            <p:ph type="sldNum" sz="quarter" idx="5"/>
          </p:nvPr>
        </p:nvSpPr>
        <p:spPr/>
        <p:txBody>
          <a:bodyPr/>
          <a:lstStyle/>
          <a:p>
            <a:fld id="{53D78A92-0141-4330-8F3E-FAADFAC23844}" type="slidenum">
              <a:rPr lang="ru-RU" smtClean="0"/>
              <a:t>35</a:t>
            </a:fld>
            <a:endParaRPr lang="ru-RU" dirty="0"/>
          </a:p>
        </p:txBody>
      </p:sp>
    </p:spTree>
    <p:extLst>
      <p:ext uri="{BB962C8B-B14F-4D97-AF65-F5344CB8AC3E}">
        <p14:creationId xmlns:p14="http://schemas.microsoft.com/office/powerpoint/2010/main" val="303785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banyak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kelebihan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oleh SPINDO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dibandingkan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perusahaan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manufaktur</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lainnya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ekspor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US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sprinkler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pemadam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api</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galvanis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Diluar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itu</a:t>
            </a:r>
            <a:r>
              <a:rPr lang="en-US" sz="1800" dirty="0">
                <a:effectLst/>
                <a:latin typeface="Calibri" panose="020F0502020204030204" pitchFamily="34" charset="0"/>
                <a:ea typeface="Calibri" panose="020F0502020204030204" pitchFamily="34" charset="0"/>
                <a:cs typeface="Times New Roman" panose="02020603050405020304" pitchFamily="18" charset="0"/>
              </a:rPr>
              <a:t>, range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beragam</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ketersediaan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merupakan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keunggulan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terhadap</a:t>
            </a:r>
            <a:r>
              <a:rPr lang="en-US" sz="1800" dirty="0">
                <a:effectLst/>
                <a:latin typeface="Calibri" panose="020F0502020204030204" pitchFamily="34" charset="0"/>
                <a:ea typeface="Calibri" panose="020F0502020204030204" pitchFamily="34" charset="0"/>
                <a:cs typeface="Times New Roman" panose="02020603050405020304" pitchFamily="18" charset="0"/>
              </a:rPr>
              <a:t> customer.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5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Kinerja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keuangan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9 m 2023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mencatat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pertumbuhan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positif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dibandingkan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sebelumnya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bersih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24,2%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jumlah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363,7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miliar</a:t>
            </a:r>
            <a:r>
              <a:rPr lang="en-US" sz="1800" dirty="0">
                <a:effectLst/>
                <a:latin typeface="Calibri" panose="020F0502020204030204" pitchFamily="34" charset="0"/>
                <a:ea typeface="Calibri" panose="020F0502020204030204" pitchFamily="34" charset="0"/>
                <a:cs typeface="Times New Roman" panose="02020603050405020304" pitchFamily="18" charset="0"/>
              </a:rPr>
              <a:t> rupiah. NPM dan GPM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melampaui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proyeksi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FY2023 kami.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0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Seiring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melakukan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pergeseran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bagian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utang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jangka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pendek</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durasi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jangka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panjang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lancar</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210%,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2022 kami.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menunjukkan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debt equity ratio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mengalami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penurunan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hingga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sekarang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disimpulkan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kalau</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mengurangi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hutang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membayar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bunga</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kecil</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memindahkan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maturitas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panjang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312384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Tren</a:t>
            </a:r>
            <a:r>
              <a:rPr lang="en-US" sz="1800" dirty="0">
                <a:effectLst/>
                <a:latin typeface="Calibri" panose="020F0502020204030204" pitchFamily="34" charset="0"/>
                <a:ea typeface="Calibri" panose="020F0502020204030204" pitchFamily="34" charset="0"/>
                <a:cs typeface="Times New Roman" panose="02020603050405020304" pitchFamily="18" charset="0"/>
              </a:rPr>
              <a:t> ROA dan ROE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positif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sejak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paruh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Perusahaan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sesuai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target ROE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14% dan ROA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10%. Perusahaan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mendistribusikan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dividen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Agustus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dividen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yield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sebesar</a:t>
            </a:r>
            <a:r>
              <a:rPr lang="en-US" sz="1800" dirty="0">
                <a:effectLst/>
                <a:latin typeface="Calibri" panose="020F0502020204030204" pitchFamily="34" charset="0"/>
                <a:ea typeface="Calibri" panose="020F0502020204030204" pitchFamily="34" charset="0"/>
                <a:cs typeface="Times New Roman" panose="02020603050405020304" pitchFamily="18" charset="0"/>
              </a:rPr>
              <a:t> 2,3%.</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126589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karena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dalam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jumlah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melalui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gudang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berkontribusi</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margin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keuntungan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tinggi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kinerja</a:t>
            </a:r>
            <a:r>
              <a:rPr lang="en-US" sz="1800" dirty="0">
                <a:effectLst/>
                <a:latin typeface="Calibri" panose="020F0502020204030204" pitchFamily="34" charset="0"/>
                <a:ea typeface="Calibri" panose="020F0502020204030204" pitchFamily="34" charset="0"/>
                <a:cs typeface="Times New Roman" panose="02020603050405020304" pitchFamily="18" charset="0"/>
              </a:rPr>
              <a:t> 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268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ribu</a:t>
            </a:r>
            <a:r>
              <a:rPr lang="en-US" sz="1800" dirty="0">
                <a:effectLst/>
                <a:latin typeface="Calibri" panose="020F0502020204030204" pitchFamily="34" charset="0"/>
                <a:ea typeface="Calibri" panose="020F0502020204030204" pitchFamily="34" charset="0"/>
                <a:cs typeface="Times New Roman" panose="02020603050405020304" pitchFamily="18" charset="0"/>
              </a:rPr>
              <a:t> ton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mulai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pulih</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sebelum</a:t>
            </a:r>
            <a:r>
              <a:rPr lang="en-US" sz="1800" dirty="0">
                <a:effectLst/>
                <a:latin typeface="Calibri" panose="020F0502020204030204" pitchFamily="34" charset="0"/>
                <a:ea typeface="Calibri" panose="020F0502020204030204" pitchFamily="34" charset="0"/>
                <a:cs typeface="Times New Roman" panose="02020603050405020304" pitchFamily="18" charset="0"/>
              </a:rPr>
              <a:t> COVID.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melihat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bahwa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otomotif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berkembang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karena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peningkatan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mobil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Konstruksi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infrastruktur</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tetap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menjadi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sumber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campuran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menikmati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efek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langsung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dukungan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pemerintah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terhadap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&amp; EV.</a:t>
            </a:r>
          </a:p>
        </p:txBody>
      </p:sp>
      <p:sp>
        <p:nvSpPr>
          <p:cNvPr id="4" name="Slide Number Placeholder 3"/>
          <p:cNvSpPr>
            <a:spLocks noGrp="1"/>
          </p:cNvSpPr>
          <p:nvPr>
            <p:ph type="sldNum" sz="quarter" idx="5"/>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319549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Pada 9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pertama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memutuskan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pembelian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baku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pemasok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lokal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mempersingkat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waktu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pengiriman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memberikan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pengiriman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proyek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kecuali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produk</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tidak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tersedia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secara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domestik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seperti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kelas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otomotif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207358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Kondisi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ekonomi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domestik</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dibandingkan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ekonomi</a:t>
            </a:r>
            <a:r>
              <a:rPr lang="en-US" sz="1800" dirty="0">
                <a:effectLst/>
                <a:latin typeface="Calibri" panose="020F0502020204030204" pitchFamily="34" charset="0"/>
                <a:ea typeface="Calibri" panose="020F0502020204030204" pitchFamily="34" charset="0"/>
                <a:cs typeface="Times New Roman" panose="02020603050405020304" pitchFamily="18" charset="0"/>
              </a:rPr>
              <a:t> global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menyebabkan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harga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domestik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menunjukkan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volatilitas</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rendah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daripada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harga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global. Perusahaan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berhasil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menjaga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harga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jualnya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2508601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Selanjutnya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bahas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strategi kami 3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depan</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menargetkan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dapat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mencapai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500.000 ton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2025. Kami juga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berencana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membuat</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API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dengan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ukuran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sampai</a:t>
            </a:r>
            <a:r>
              <a:rPr lang="en-US" sz="1800" dirty="0">
                <a:effectLst/>
                <a:latin typeface="Calibri" panose="020F0502020204030204" pitchFamily="34" charset="0"/>
                <a:ea typeface="Calibri" panose="020F0502020204030204" pitchFamily="34" charset="0"/>
                <a:cs typeface="Times New Roman" panose="02020603050405020304" pitchFamily="18" charset="0"/>
              </a:rPr>
              <a:t> 2.5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inci</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akhir</a:t>
            </a:r>
            <a:r>
              <a:rPr lang="en-US" sz="1800" dirty="0">
                <a:effectLst/>
                <a:latin typeface="Calibri" panose="020F0502020204030204" pitchFamily="34" charset="0"/>
                <a:ea typeface="Calibri" panose="020F0502020204030204" pitchFamily="34" charset="0"/>
                <a:cs typeface="Times New Roman" panose="02020603050405020304" pitchFamily="18" charset="0"/>
              </a:rPr>
              <a:t> 2023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dibangunnya</a:t>
            </a:r>
            <a:r>
              <a:rPr lang="en-US" sz="1800" dirty="0">
                <a:effectLst/>
                <a:latin typeface="Calibri" panose="020F0502020204030204" pitchFamily="34" charset="0"/>
                <a:ea typeface="Calibri" panose="020F0502020204030204" pitchFamily="34" charset="0"/>
                <a:cs typeface="Times New Roman" panose="02020603050405020304" pitchFamily="18" charset="0"/>
              </a:rPr>
              <a:t> unit 7. SPINDO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mengeksplor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pipa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meningkatkan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penjualan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sektor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migas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3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3225" y="844550"/>
            <a:ext cx="4056063" cy="2282825"/>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SPINDO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didirikan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tahun</a:t>
            </a:r>
            <a:r>
              <a:rPr lang="en-US" sz="1800" dirty="0">
                <a:effectLst/>
                <a:latin typeface="Calibri" panose="020F0502020204030204" pitchFamily="34" charset="0"/>
                <a:ea typeface="Calibri" panose="020F0502020204030204" pitchFamily="34" charset="0"/>
                <a:cs typeface="Times New Roman" panose="02020603050405020304" pitchFamily="18" charset="0"/>
              </a:rPr>
              <a:t> 1971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sebagai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perusahaan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investasi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oleh PT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Gayantara</a:t>
            </a:r>
            <a:r>
              <a:rPr lang="en-US" sz="1800" dirty="0">
                <a:effectLst/>
                <a:latin typeface="Calibri" panose="020F0502020204030204" pitchFamily="34" charset="0"/>
                <a:ea typeface="Calibri" panose="020F0502020204030204" pitchFamily="34" charset="0"/>
                <a:cs typeface="Times New Roman" panose="02020603050405020304" pitchFamily="18" charset="0"/>
              </a:rPr>
              <a:t>, Itochu Corporation, dan Kawasaki Steel Corporation.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ini</a:t>
            </a:r>
            <a:r>
              <a:rPr lang="en-US" sz="1800" dirty="0">
                <a:effectLst/>
                <a:latin typeface="Calibri" panose="020F0502020204030204" pitchFamily="34" charset="0"/>
                <a:ea typeface="Calibri" panose="020F0502020204030204" pitchFamily="34" charset="0"/>
                <a:cs typeface="Times New Roman" panose="02020603050405020304" pitchFamily="18" charset="0"/>
              </a:rPr>
              <a:t>, SPINDO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6 unit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pabrik</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4 depo di Indonesia. Kami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membuka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depo di Makassar pada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Juni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untuk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menjangkau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lebih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banyak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pelanggan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Sulawesi.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Komposisi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pemegang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kami 55.9% oleh PT. Cakra Bhakti Para Putra dan 44.1%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masyarakat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termasuk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dimiliki</a:t>
            </a:r>
            <a:r>
              <a:rPr lang="en-US" sz="1800" dirty="0">
                <a:effectLst/>
                <a:latin typeface="Calibri" panose="020F0502020204030204" pitchFamily="34" charset="0"/>
                <a:ea typeface="Calibri" panose="020F0502020204030204" pitchFamily="34" charset="0"/>
                <a:cs typeface="Times New Roman" panose="02020603050405020304" pitchFamily="18" charset="0"/>
              </a:rPr>
              <a:t> Pemberton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saham</a:t>
            </a:r>
            <a:r>
              <a:rPr lang="en-US" sz="1800" dirty="0">
                <a:effectLst/>
                <a:latin typeface="Calibri" panose="020F0502020204030204" pitchFamily="34" charset="0"/>
                <a:ea typeface="Calibri" panose="020F0502020204030204" pitchFamily="34" charset="0"/>
                <a:cs typeface="Times New Roman" panose="02020603050405020304" pitchFamily="18" charset="0"/>
              </a:rPr>
              <a:t> treasury</a:t>
            </a:r>
            <a:endParaRPr lang="en-US" sz="1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01511-812B-49C5-AB66-8981E4DA85C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795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FC00D-0703-41CC-A936-348967611AA9}"/>
              </a:ext>
            </a:extLst>
          </p:cNvPr>
          <p:cNvPicPr>
            <a:picLocks noChangeAspect="1"/>
          </p:cNvPicPr>
          <p:nvPr userDrawn="1"/>
        </p:nvPicPr>
        <p:blipFill>
          <a:blip r:embed="rId2"/>
          <a:stretch>
            <a:fillRect/>
          </a:stretch>
        </p:blipFill>
        <p:spPr>
          <a:xfrm>
            <a:off x="-7816" y="-1"/>
            <a:ext cx="12199817" cy="6862397"/>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3522336" y="1405297"/>
            <a:ext cx="5690681" cy="1517356"/>
          </a:xfrm>
        </p:spPr>
        <p:txBody>
          <a:bodyPr>
            <a:noAutofit/>
          </a:bodyPr>
          <a:lstStyle>
            <a:lvl1pPr algn="ctr">
              <a:defRPr sz="375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9213019" y="4606610"/>
            <a:ext cx="2818252" cy="949829"/>
          </a:xfrm>
        </p:spPr>
        <p:txBody>
          <a:bodyPr>
            <a:noAutofit/>
          </a:bodyPr>
          <a:lstStyle>
            <a:lvl1pPr marL="0" indent="0" algn="r">
              <a:buNone/>
              <a:defRPr sz="2100" b="0" i="0">
                <a:solidFill>
                  <a:schemeClr val="accent3"/>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Month</a:t>
            </a:r>
            <a:br>
              <a:rPr lang="en-US" dirty="0"/>
            </a:br>
            <a:r>
              <a:rPr lang="en-US" dirty="0"/>
              <a:t>20XX</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3522343" y="3347734"/>
            <a:ext cx="5690678" cy="949829"/>
          </a:xfrm>
        </p:spPr>
        <p:txBody>
          <a:bodyPr>
            <a:normAutofit/>
          </a:bodyPr>
          <a:lstStyle>
            <a:lvl1pPr marL="0" indent="0" algn="ctr">
              <a:buNone/>
              <a:defRPr sz="2100" b="1" i="0">
                <a:solidFill>
                  <a:schemeClr val="bg1"/>
                </a:solidFill>
              </a:defRPr>
            </a:lvl1pPr>
          </a:lstStyle>
          <a:p>
            <a:pPr lvl="0"/>
            <a:r>
              <a:rPr lang="en-US" dirty="0"/>
              <a:t>Presentation 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5256513" y="308365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350" dirty="0"/>
          </a:p>
        </p:txBody>
      </p:sp>
      <p:pic>
        <p:nvPicPr>
          <p:cNvPr id="11" name="Picture 10">
            <a:extLst>
              <a:ext uri="{FF2B5EF4-FFF2-40B4-BE49-F238E27FC236}">
                <a16:creationId xmlns:a16="http://schemas.microsoft.com/office/drawing/2014/main" id="{138C2AEF-726E-D0C6-2228-36977B4E8D02}"/>
              </a:ext>
            </a:extLst>
          </p:cNvPr>
          <p:cNvPicPr>
            <a:picLocks noChangeAspect="1"/>
          </p:cNvPicPr>
          <p:nvPr userDrawn="1"/>
        </p:nvPicPr>
        <p:blipFill>
          <a:blip r:embed="rId3"/>
          <a:stretch>
            <a:fillRect/>
          </a:stretch>
        </p:blipFill>
        <p:spPr>
          <a:xfrm>
            <a:off x="552426" y="235674"/>
            <a:ext cx="1568657" cy="943645"/>
          </a:xfrm>
          <a:prstGeom prst="rect">
            <a:avLst/>
          </a:prstGeom>
        </p:spPr>
      </p:pic>
      <p:pic>
        <p:nvPicPr>
          <p:cNvPr id="14" name="Picture 13">
            <a:extLst>
              <a:ext uri="{FF2B5EF4-FFF2-40B4-BE49-F238E27FC236}">
                <a16:creationId xmlns:a16="http://schemas.microsoft.com/office/drawing/2014/main" id="{8FB8D931-06EA-A587-9350-BA6C4D717989}"/>
              </a:ext>
            </a:extLst>
          </p:cNvPr>
          <p:cNvPicPr>
            <a:picLocks noChangeAspect="1"/>
          </p:cNvPicPr>
          <p:nvPr userDrawn="1"/>
        </p:nvPicPr>
        <p:blipFill>
          <a:blip r:embed="rId4"/>
          <a:stretch>
            <a:fillRect/>
          </a:stretch>
        </p:blipFill>
        <p:spPr>
          <a:xfrm>
            <a:off x="10954793" y="5671186"/>
            <a:ext cx="1076475" cy="1076475"/>
          </a:xfrm>
          <a:prstGeom prst="rect">
            <a:avLst/>
          </a:prstGeom>
        </p:spPr>
      </p:pic>
      <p:pic>
        <p:nvPicPr>
          <p:cNvPr id="16" name="Picture 15">
            <a:extLst>
              <a:ext uri="{FF2B5EF4-FFF2-40B4-BE49-F238E27FC236}">
                <a16:creationId xmlns:a16="http://schemas.microsoft.com/office/drawing/2014/main" id="{16059650-EF87-B82E-FD5C-1E709747FD4C}"/>
              </a:ext>
            </a:extLst>
          </p:cNvPr>
          <p:cNvPicPr>
            <a:picLocks noChangeAspect="1"/>
          </p:cNvPicPr>
          <p:nvPr userDrawn="1"/>
        </p:nvPicPr>
        <p:blipFill>
          <a:blip r:embed="rId5"/>
          <a:stretch>
            <a:fillRect/>
          </a:stretch>
        </p:blipFill>
        <p:spPr>
          <a:xfrm>
            <a:off x="10247332" y="331205"/>
            <a:ext cx="1600422" cy="752580"/>
          </a:xfrm>
          <a:prstGeom prst="rect">
            <a:avLst/>
          </a:prstGeom>
        </p:spPr>
      </p:pic>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2"/>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5" y="1337024"/>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1"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350"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350"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2" y="3955676"/>
            <a:ext cx="4367531" cy="524711"/>
          </a:xfrm>
        </p:spPr>
        <p:txBody>
          <a:bodyPr>
            <a:noAutofit/>
          </a:bodyPr>
          <a:lstStyle>
            <a:lvl1pPr marL="0" indent="0" algn="l">
              <a:buNone/>
              <a:defRPr sz="210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2" y="4633372"/>
            <a:ext cx="4367531" cy="36512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2" y="4892987"/>
            <a:ext cx="4367531" cy="365125"/>
          </a:xfrm>
        </p:spPr>
        <p:txBody>
          <a:bodyPr>
            <a:noAutofit/>
          </a:bodyPr>
          <a:lstStyle>
            <a:lvl1pPr marL="0" indent="0" algn="l">
              <a:buNone/>
              <a:defRPr sz="1875" b="1" i="0">
                <a:solidFill>
                  <a:schemeClr val="accent3"/>
                </a:solidFill>
                <a:latin typeface="+mj-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2" y="5334310"/>
            <a:ext cx="4367531" cy="36512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2" y="5593925"/>
            <a:ext cx="4367531" cy="365125"/>
          </a:xfrm>
        </p:spPr>
        <p:txBody>
          <a:bodyPr>
            <a:noAutofit/>
          </a:bodyPr>
          <a:lstStyle>
            <a:lvl1pPr marL="0" indent="0" algn="l">
              <a:buNone/>
              <a:defRPr sz="1875" b="1" i="0">
                <a:solidFill>
                  <a:schemeClr val="accent3"/>
                </a:solidFill>
                <a:latin typeface="+mj-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7" y="2270224"/>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350" dirty="0"/>
          </a:p>
        </p:txBody>
      </p:sp>
      <p:pic>
        <p:nvPicPr>
          <p:cNvPr id="6" name="Picture 5">
            <a:extLst>
              <a:ext uri="{FF2B5EF4-FFF2-40B4-BE49-F238E27FC236}">
                <a16:creationId xmlns:a16="http://schemas.microsoft.com/office/drawing/2014/main" id="{649CCADD-9050-0384-1F9A-657C3C1F2346}"/>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94995C26-D42C-B13C-855F-8EDAF064F5BB}"/>
              </a:ext>
            </a:extLst>
          </p:cNvPr>
          <p:cNvPicPr>
            <a:picLocks noChangeAspect="1"/>
          </p:cNvPicPr>
          <p:nvPr userDrawn="1"/>
        </p:nvPicPr>
        <p:blipFill>
          <a:blip r:embed="rId3"/>
          <a:stretch>
            <a:fillRect/>
          </a:stretch>
        </p:blipFill>
        <p:spPr>
          <a:xfrm>
            <a:off x="10624550" y="194897"/>
            <a:ext cx="1308146" cy="615140"/>
          </a:xfrm>
          <a:prstGeom prst="rect">
            <a:avLst/>
          </a:prstGeom>
        </p:spPr>
      </p:pic>
      <p:pic>
        <p:nvPicPr>
          <p:cNvPr id="5" name="Picture 4">
            <a:extLst>
              <a:ext uri="{FF2B5EF4-FFF2-40B4-BE49-F238E27FC236}">
                <a16:creationId xmlns:a16="http://schemas.microsoft.com/office/drawing/2014/main" id="{B1B1A36D-FDB9-CA15-4E2A-B11DC428A413}"/>
              </a:ext>
            </a:extLst>
          </p:cNvPr>
          <p:cNvPicPr>
            <a:picLocks noChangeAspect="1"/>
          </p:cNvPicPr>
          <p:nvPr userDrawn="1"/>
        </p:nvPicPr>
        <p:blipFill>
          <a:blip r:embed="rId4"/>
          <a:stretch>
            <a:fillRect/>
          </a:stretch>
        </p:blipFill>
        <p:spPr>
          <a:xfrm>
            <a:off x="814951" y="6159506"/>
            <a:ext cx="4664134" cy="256922"/>
          </a:xfrm>
          <a:prstGeom prst="rect">
            <a:avLst/>
          </a:prstGeom>
        </p:spPr>
      </p:pic>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1" cy="1517356"/>
          </a:xfrm>
        </p:spPr>
        <p:txBody>
          <a:bodyPr>
            <a:noAutofit/>
          </a:bodyPr>
          <a:lstStyle>
            <a:lvl1pPr>
              <a:defRPr sz="45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11" y="5422175"/>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350"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6"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350"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6" y="4566110"/>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350"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8" y="1632121"/>
            <a:ext cx="1447942"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2" y="-12701"/>
            <a:ext cx="4978891"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350"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70"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350"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350"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4" y="5057889"/>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350"/>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92" y="3429000"/>
            <a:ext cx="3629300" cy="946192"/>
          </a:xfrm>
        </p:spPr>
        <p:txBody>
          <a:bodyPr vert="horz" lIns="91440" tIns="45720" rIns="91440" bIns="45720" rtlCol="0">
            <a:normAutofit/>
          </a:bodyPr>
          <a:lstStyle>
            <a:lvl1pPr marL="0" indent="0">
              <a:buNone/>
              <a:defRPr lang="en-US" b="1" i="0"/>
            </a:lvl1pPr>
          </a:lstStyle>
          <a:p>
            <a:pPr marL="171442" lvl="0" indent="-171442"/>
            <a:r>
              <a:rPr lang="en-US"/>
              <a:t>Click to edit Master subtitle style</a:t>
            </a:r>
            <a:endParaRPr lang="en-US" dirty="0"/>
          </a:p>
        </p:txBody>
      </p:sp>
      <p:pic>
        <p:nvPicPr>
          <p:cNvPr id="3" name="Picture 2">
            <a:extLst>
              <a:ext uri="{FF2B5EF4-FFF2-40B4-BE49-F238E27FC236}">
                <a16:creationId xmlns:a16="http://schemas.microsoft.com/office/drawing/2014/main" id="{85E2B1BC-BF5A-E823-5691-AA28A1CDD8C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4" name="Picture 3">
            <a:extLst>
              <a:ext uri="{FF2B5EF4-FFF2-40B4-BE49-F238E27FC236}">
                <a16:creationId xmlns:a16="http://schemas.microsoft.com/office/drawing/2014/main" id="{249528A4-E234-171B-3D0C-50E08E59CB37}"/>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8"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6" y="2632666"/>
            <a:ext cx="5082"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350"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24872"/>
            <a:ext cx="9144000" cy="655621"/>
          </a:xfrm>
        </p:spPr>
        <p:txBody>
          <a:bodyPr anchor="b">
            <a:normAutofit/>
          </a:bodyPr>
          <a:lstStyle>
            <a:lvl1pPr algn="l">
              <a:defRPr sz="3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8" y="1877062"/>
            <a:ext cx="6843279" cy="496223"/>
          </a:xfrm>
        </p:spPr>
        <p:txBody>
          <a:bodyPr>
            <a:normAutofit/>
          </a:bodyPr>
          <a:lstStyle>
            <a:lvl1pPr marL="0" indent="0" algn="l">
              <a:buNone/>
              <a:defRPr sz="1350" b="1" i="0">
                <a:solidFill>
                  <a:schemeClr val="accent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72450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350"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5" y="466565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6" y="4665641"/>
            <a:ext cx="5082"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9" y="4922865"/>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a:xfrm>
            <a:off x="812294" y="5816830"/>
            <a:ext cx="3398763" cy="365125"/>
          </a:xfrm>
          <a:prstGeom prst="rect">
            <a:avLst/>
          </a:prstGeom>
        </p:spPr>
        <p:txBody>
          <a:bodyPr/>
          <a:lstStyle/>
          <a:p>
            <a:r>
              <a:rPr lang="en-US"/>
              <a:t>CONFIDENTIAL - PEFINDO MANAGEMENT MEETING ONLY</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pic>
        <p:nvPicPr>
          <p:cNvPr id="4" name="Picture 3">
            <a:extLst>
              <a:ext uri="{FF2B5EF4-FFF2-40B4-BE49-F238E27FC236}">
                <a16:creationId xmlns:a16="http://schemas.microsoft.com/office/drawing/2014/main" id="{69308918-E35D-E097-6D83-A702A287B51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5" name="Picture 4">
            <a:extLst>
              <a:ext uri="{FF2B5EF4-FFF2-40B4-BE49-F238E27FC236}">
                <a16:creationId xmlns:a16="http://schemas.microsoft.com/office/drawing/2014/main" id="{4724A561-71EC-EFCF-EAD0-DEBD291BA798}"/>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1" y="1452283"/>
            <a:ext cx="10515600" cy="4724680"/>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2303287" y="134000"/>
            <a:ext cx="9050518"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2303284" y="1061983"/>
            <a:ext cx="5451189" cy="166182"/>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pic>
        <p:nvPicPr>
          <p:cNvPr id="2" name="Picture 1">
            <a:extLst>
              <a:ext uri="{FF2B5EF4-FFF2-40B4-BE49-F238E27FC236}">
                <a16:creationId xmlns:a16="http://schemas.microsoft.com/office/drawing/2014/main" id="{19944B1E-FC9F-0D77-DC65-66C34755D6D5}"/>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3" name="Picture 2">
            <a:extLst>
              <a:ext uri="{FF2B5EF4-FFF2-40B4-BE49-F238E27FC236}">
                <a16:creationId xmlns:a16="http://schemas.microsoft.com/office/drawing/2014/main" id="{432B8BC4-91D9-D2EC-97D5-9FAB19C44140}"/>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7" y="937803"/>
            <a:ext cx="9050518"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898269"/>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90" y="2119745"/>
            <a:ext cx="5157787" cy="421084"/>
          </a:xfrm>
        </p:spPr>
        <p:txBody>
          <a:bodyPr anchor="b">
            <a:normAutofit/>
          </a:bodyPr>
          <a:lstStyle>
            <a:lvl1pPr marL="0" indent="0">
              <a:buNone/>
              <a:defRPr sz="135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90" y="2660323"/>
            <a:ext cx="5157787" cy="3050682"/>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3" y="2122921"/>
            <a:ext cx="5183188" cy="417908"/>
          </a:xfrm>
        </p:spPr>
        <p:txBody>
          <a:bodyPr anchor="b">
            <a:normAutofit/>
          </a:bodyPr>
          <a:lstStyle>
            <a:lvl1pPr marL="0" indent="0">
              <a:buNone/>
              <a:defRPr sz="135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3" y="2660323"/>
            <a:ext cx="5183188" cy="3050682"/>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550827A-577C-FFB2-C6F6-42B91454032B}"/>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3" name="Picture 2">
            <a:extLst>
              <a:ext uri="{FF2B5EF4-FFF2-40B4-BE49-F238E27FC236}">
                <a16:creationId xmlns:a16="http://schemas.microsoft.com/office/drawing/2014/main" id="{EFD167DF-FE87-AE5C-0096-CE329B015C18}"/>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7" y="934761"/>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933165"/>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1" y="2171129"/>
            <a:ext cx="5181600" cy="3539876"/>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2175029"/>
            <a:ext cx="5181600" cy="3579844"/>
          </a:xfrm>
        </p:spPr>
        <p:txBody>
          <a:bodyPr>
            <a:normAutofit/>
          </a:bodyPr>
          <a:lstStyle>
            <a:lvl1pPr>
              <a:defRPr sz="1200">
                <a:solidFill>
                  <a:schemeClr val="tx1"/>
                </a:solidFill>
              </a:defRPr>
            </a:lvl1pPr>
            <a:lvl2pPr>
              <a:defRPr sz="1050">
                <a:solidFill>
                  <a:schemeClr val="tx1"/>
                </a:solidFill>
              </a:defRPr>
            </a:lvl2pPr>
            <a:lvl3pPr>
              <a:defRPr sz="900">
                <a:solidFill>
                  <a:schemeClr val="tx1"/>
                </a:solidFill>
              </a:defRPr>
            </a:lvl3pPr>
            <a:lvl4pPr>
              <a:defRPr sz="825">
                <a:solidFill>
                  <a:schemeClr val="tx1"/>
                </a:solidFill>
              </a:defRPr>
            </a:lvl4pPr>
            <a:lvl5pP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77B3027-7911-EA74-3777-714555ED9A24}"/>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3" name="Picture 2">
            <a:extLst>
              <a:ext uri="{FF2B5EF4-FFF2-40B4-BE49-F238E27FC236}">
                <a16:creationId xmlns:a16="http://schemas.microsoft.com/office/drawing/2014/main" id="{53C96DCD-53B5-675A-CD7E-190F86617649}"/>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7" y="878690"/>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496111"/>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50719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78383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89024"/>
            <a:ext cx="3932238" cy="1442729"/>
          </a:xfrm>
        </p:spPr>
        <p:txBody>
          <a:bodyPr anchor="b"/>
          <a:lstStyle>
            <a:lvl1pPr>
              <a:defRPr sz="24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752089"/>
            <a:ext cx="3932238" cy="3116909"/>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pic>
        <p:nvPicPr>
          <p:cNvPr id="2" name="Picture 1">
            <a:extLst>
              <a:ext uri="{FF2B5EF4-FFF2-40B4-BE49-F238E27FC236}">
                <a16:creationId xmlns:a16="http://schemas.microsoft.com/office/drawing/2014/main" id="{FBEA0B19-6CB2-FD32-362F-0F4382820E2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EB861881-24D4-0A6F-0B22-3FF9444A500A}"/>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489481"/>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72927"/>
            <a:ext cx="3932238" cy="1442729"/>
          </a:xfrm>
        </p:spPr>
        <p:txBody>
          <a:bodyPr anchor="b"/>
          <a:lstStyle>
            <a:lvl1pPr>
              <a:defRPr sz="24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689945"/>
            <a:ext cx="3932238" cy="3179053"/>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92" y="972926"/>
            <a:ext cx="6653212" cy="488813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06A1F01C-2E1A-DB94-F521-672922BD8C6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3C34AF1F-CB81-4C25-4159-B553AB1CF32D}"/>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Graphic 19">
            <a:extLst>
              <a:ext uri="{FF2B5EF4-FFF2-40B4-BE49-F238E27FC236}">
                <a16:creationId xmlns:a16="http://schemas.microsoft.com/office/drawing/2014/main" id="{436C4D92-1746-4D54-8232-468DFF66CF79}"/>
              </a:ext>
            </a:extLst>
          </p:cNvPr>
          <p:cNvSpPr/>
          <p:nvPr userDrawn="1"/>
        </p:nvSpPr>
        <p:spPr>
          <a:xfrm>
            <a:off x="2440485" y="1022947"/>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2359502" y="134000"/>
            <a:ext cx="9050518" cy="945498"/>
          </a:xfrm>
        </p:spPr>
        <p:txBody>
          <a:bodyPr/>
          <a:lstStyle/>
          <a:p>
            <a:r>
              <a:rPr lang="en-US"/>
              <a:t>Click to edit Master title style</a:t>
            </a:r>
            <a:endParaRPr lang="en-US" dirty="0"/>
          </a:p>
        </p:txBody>
      </p:sp>
      <p:pic>
        <p:nvPicPr>
          <p:cNvPr id="3" name="Picture 2">
            <a:extLst>
              <a:ext uri="{FF2B5EF4-FFF2-40B4-BE49-F238E27FC236}">
                <a16:creationId xmlns:a16="http://schemas.microsoft.com/office/drawing/2014/main" id="{0F5AD363-1106-E128-8F35-5BE4EC6C973A}"/>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11" name="Picture 10">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81990" y="134004"/>
            <a:ext cx="1219371" cy="584454"/>
          </a:xfrm>
          <a:prstGeom prst="rect">
            <a:avLst/>
          </a:prstGeom>
        </p:spPr>
      </p:pic>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pic>
        <p:nvPicPr>
          <p:cNvPr id="2" name="Picture 1">
            <a:extLst>
              <a:ext uri="{FF2B5EF4-FFF2-40B4-BE49-F238E27FC236}">
                <a16:creationId xmlns:a16="http://schemas.microsoft.com/office/drawing/2014/main" id="{DA31EEA0-BA2A-BEF0-5A94-884A491B5A6F}"/>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3" name="Picture 2">
            <a:extLst>
              <a:ext uri="{FF2B5EF4-FFF2-40B4-BE49-F238E27FC236}">
                <a16:creationId xmlns:a16="http://schemas.microsoft.com/office/drawing/2014/main" id="{F99D89F8-5306-26F5-BBE1-C5F289AE96F7}"/>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4" y="2373273"/>
            <a:ext cx="11271650"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8"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350"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6" y="2632666"/>
            <a:ext cx="5082"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350"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54582"/>
            <a:ext cx="9144000" cy="655621"/>
          </a:xfrm>
        </p:spPr>
        <p:txBody>
          <a:bodyPr anchor="b">
            <a:normAutofit/>
          </a:bodyPr>
          <a:lstStyle>
            <a:lvl1pPr algn="l">
              <a:defRPr sz="3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8" y="1877062"/>
            <a:ext cx="6843279" cy="496223"/>
          </a:xfrm>
        </p:spPr>
        <p:txBody>
          <a:bodyPr>
            <a:normAutofit/>
          </a:bodyPr>
          <a:lstStyle>
            <a:lvl1pPr marL="0" indent="0" algn="l">
              <a:buNone/>
              <a:defRPr sz="1350" b="1" i="0">
                <a:solidFill>
                  <a:schemeClr val="accent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71019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350"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5" y="4665652"/>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6" y="4665641"/>
            <a:ext cx="5082"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350"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9" y="4922865"/>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350" dirty="0"/>
          </a:p>
        </p:txBody>
      </p:sp>
      <p:pic>
        <p:nvPicPr>
          <p:cNvPr id="8" name="Picture 7">
            <a:extLst>
              <a:ext uri="{FF2B5EF4-FFF2-40B4-BE49-F238E27FC236}">
                <a16:creationId xmlns:a16="http://schemas.microsoft.com/office/drawing/2014/main" id="{A530BE94-E429-0C14-4AB1-3038DEBDA7C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3" name="Picture 12">
            <a:extLst>
              <a:ext uri="{FF2B5EF4-FFF2-40B4-BE49-F238E27FC236}">
                <a16:creationId xmlns:a16="http://schemas.microsoft.com/office/drawing/2014/main" id="{A1084CB1-F045-5C05-3685-4B1B095DEA29}"/>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0FC00D-0703-41CC-A936-348967611AA9}"/>
              </a:ext>
            </a:extLst>
          </p:cNvPr>
          <p:cNvPicPr>
            <a:picLocks noChangeAspect="1"/>
          </p:cNvPicPr>
          <p:nvPr userDrawn="1"/>
        </p:nvPicPr>
        <p:blipFill>
          <a:blip r:embed="rId2"/>
          <a:stretch>
            <a:fillRect/>
          </a:stretch>
        </p:blipFill>
        <p:spPr>
          <a:xfrm>
            <a:off x="-7816" y="-1"/>
            <a:ext cx="12199817" cy="6862397"/>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3522336" y="1405297"/>
            <a:ext cx="5690681" cy="1517356"/>
          </a:xfrm>
        </p:spPr>
        <p:txBody>
          <a:bodyPr>
            <a:noAutofit/>
          </a:bodyPr>
          <a:lstStyle>
            <a:lvl1pPr algn="ctr">
              <a:defRPr sz="4063"/>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9213019" y="4606607"/>
            <a:ext cx="2818252" cy="949829"/>
          </a:xfrm>
        </p:spPr>
        <p:txBody>
          <a:bodyPr>
            <a:noAutofit/>
          </a:bodyPr>
          <a:lstStyle>
            <a:lvl1pPr marL="0" indent="0" algn="r">
              <a:buNone/>
              <a:defRPr sz="2275" b="0" i="0">
                <a:solidFill>
                  <a:schemeClr val="accent3"/>
                </a:solidFill>
                <a:latin typeface="+mn-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Month</a:t>
            </a:r>
            <a:br>
              <a:rPr lang="en-US" dirty="0"/>
            </a:br>
            <a:r>
              <a:rPr lang="en-US" dirty="0"/>
              <a:t>20XX</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3522342" y="3347734"/>
            <a:ext cx="5690679" cy="949829"/>
          </a:xfrm>
        </p:spPr>
        <p:txBody>
          <a:bodyPr>
            <a:normAutofit/>
          </a:bodyPr>
          <a:lstStyle>
            <a:lvl1pPr marL="0" indent="0" algn="ctr">
              <a:buNone/>
              <a:defRPr sz="2275" b="1" i="0">
                <a:solidFill>
                  <a:schemeClr val="bg1"/>
                </a:solidFill>
              </a:defRPr>
            </a:lvl1pPr>
          </a:lstStyle>
          <a:p>
            <a:pPr lvl="0"/>
            <a:r>
              <a:rPr lang="en-US" dirty="0"/>
              <a:t>Presentation 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5256513" y="308365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463" dirty="0"/>
          </a:p>
        </p:txBody>
      </p:sp>
      <p:pic>
        <p:nvPicPr>
          <p:cNvPr id="11" name="Picture 10">
            <a:extLst>
              <a:ext uri="{FF2B5EF4-FFF2-40B4-BE49-F238E27FC236}">
                <a16:creationId xmlns:a16="http://schemas.microsoft.com/office/drawing/2014/main" id="{138C2AEF-726E-D0C6-2228-36977B4E8D02}"/>
              </a:ext>
            </a:extLst>
          </p:cNvPr>
          <p:cNvPicPr>
            <a:picLocks noChangeAspect="1"/>
          </p:cNvPicPr>
          <p:nvPr userDrawn="1"/>
        </p:nvPicPr>
        <p:blipFill>
          <a:blip r:embed="rId3"/>
          <a:stretch>
            <a:fillRect/>
          </a:stretch>
        </p:blipFill>
        <p:spPr>
          <a:xfrm>
            <a:off x="5551338" y="322296"/>
            <a:ext cx="1568657" cy="943645"/>
          </a:xfrm>
          <a:prstGeom prst="rect">
            <a:avLst/>
          </a:prstGeom>
        </p:spPr>
      </p:pic>
      <p:pic>
        <p:nvPicPr>
          <p:cNvPr id="14" name="Picture 13">
            <a:extLst>
              <a:ext uri="{FF2B5EF4-FFF2-40B4-BE49-F238E27FC236}">
                <a16:creationId xmlns:a16="http://schemas.microsoft.com/office/drawing/2014/main" id="{8FB8D931-06EA-A587-9350-BA6C4D717989}"/>
              </a:ext>
            </a:extLst>
          </p:cNvPr>
          <p:cNvPicPr>
            <a:picLocks noChangeAspect="1"/>
          </p:cNvPicPr>
          <p:nvPr userDrawn="1"/>
        </p:nvPicPr>
        <p:blipFill>
          <a:blip r:embed="rId4"/>
          <a:stretch>
            <a:fillRect/>
          </a:stretch>
        </p:blipFill>
        <p:spPr>
          <a:xfrm>
            <a:off x="10954794" y="5671183"/>
            <a:ext cx="1076475" cy="1076475"/>
          </a:xfrm>
          <a:prstGeom prst="rect">
            <a:avLst/>
          </a:prstGeom>
        </p:spPr>
      </p:pic>
      <p:pic>
        <p:nvPicPr>
          <p:cNvPr id="16" name="Picture 15">
            <a:extLst>
              <a:ext uri="{FF2B5EF4-FFF2-40B4-BE49-F238E27FC236}">
                <a16:creationId xmlns:a16="http://schemas.microsoft.com/office/drawing/2014/main" id="{16059650-EF87-B82E-FD5C-1E709747FD4C}"/>
              </a:ext>
            </a:extLst>
          </p:cNvPr>
          <p:cNvPicPr>
            <a:picLocks noChangeAspect="1"/>
          </p:cNvPicPr>
          <p:nvPr userDrawn="1"/>
        </p:nvPicPr>
        <p:blipFill>
          <a:blip r:embed="rId5"/>
          <a:stretch>
            <a:fillRect/>
          </a:stretch>
        </p:blipFill>
        <p:spPr>
          <a:xfrm>
            <a:off x="9213022" y="5833122"/>
            <a:ext cx="1600423" cy="752580"/>
          </a:xfrm>
          <a:prstGeom prst="rect">
            <a:avLst/>
          </a:prstGeom>
        </p:spPr>
      </p:pic>
    </p:spTree>
    <p:extLst>
      <p:ext uri="{BB962C8B-B14F-4D97-AF65-F5344CB8AC3E}">
        <p14:creationId xmlns:p14="http://schemas.microsoft.com/office/powerpoint/2010/main" val="1596641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4" y="2373273"/>
            <a:ext cx="11271650"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7"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4" y="2632663"/>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463"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54579"/>
            <a:ext cx="9144000" cy="655621"/>
          </a:xfrm>
        </p:spPr>
        <p:txBody>
          <a:bodyPr anchor="b">
            <a:normAutofit/>
          </a:bodyPr>
          <a:lstStyle>
            <a:lvl1pPr algn="l">
              <a:defRPr sz="325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6" y="1877059"/>
            <a:ext cx="6843279" cy="496223"/>
          </a:xfrm>
        </p:spPr>
        <p:txBody>
          <a:bodyPr>
            <a:normAutofit/>
          </a:bodyPr>
          <a:lstStyle>
            <a:lvl1pPr marL="0" indent="0" algn="l">
              <a:buNone/>
              <a:defRPr sz="1463" b="1" i="0">
                <a:solidFill>
                  <a:schemeClr val="accent1"/>
                </a:solidFill>
              </a:defRPr>
            </a:lvl1pPr>
            <a:lvl2pPr marL="371457" indent="0" algn="ctr">
              <a:buNone/>
              <a:defRPr sz="1625"/>
            </a:lvl2pPr>
            <a:lvl3pPr marL="742913" indent="0" algn="ctr">
              <a:buNone/>
              <a:defRPr sz="1463"/>
            </a:lvl3pPr>
            <a:lvl4pPr marL="1114370" indent="0" algn="ctr">
              <a:buNone/>
              <a:defRPr sz="1300"/>
            </a:lvl4pPr>
            <a:lvl5pPr marL="1485826" indent="0" algn="ctr">
              <a:buNone/>
              <a:defRPr sz="1300"/>
            </a:lvl5pPr>
            <a:lvl6pPr marL="1857282" indent="0" algn="ctr">
              <a:buNone/>
              <a:defRPr sz="1300"/>
            </a:lvl6pPr>
            <a:lvl7pPr marL="2228738" indent="0" algn="ctr">
              <a:buNone/>
              <a:defRPr sz="1300"/>
            </a:lvl7pPr>
            <a:lvl8pPr marL="2600195" indent="0" algn="ctr">
              <a:buNone/>
              <a:defRPr sz="1300"/>
            </a:lvl8pPr>
            <a:lvl9pPr marL="2971652" indent="0" algn="ctr">
              <a:buNone/>
              <a:defRPr sz="13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4" y="171019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463"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3" y="4665649"/>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4"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8" y="4922862"/>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463" dirty="0"/>
          </a:p>
        </p:txBody>
      </p:sp>
      <p:pic>
        <p:nvPicPr>
          <p:cNvPr id="8" name="Picture 7">
            <a:extLst>
              <a:ext uri="{FF2B5EF4-FFF2-40B4-BE49-F238E27FC236}">
                <a16:creationId xmlns:a16="http://schemas.microsoft.com/office/drawing/2014/main" id="{A530BE94-E429-0C14-4AB1-3038DEBDA7C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3" name="Picture 12">
            <a:extLst>
              <a:ext uri="{FF2B5EF4-FFF2-40B4-BE49-F238E27FC236}">
                <a16:creationId xmlns:a16="http://schemas.microsoft.com/office/drawing/2014/main" id="{A1084CB1-F045-5C05-3685-4B1B095DEA29}"/>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1149935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rot="16200000">
            <a:off x="880755" y="504487"/>
            <a:ext cx="3894833" cy="5656331"/>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8"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rot="16200000">
            <a:off x="1637123" y="-49214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463"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8"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463"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6" y="2050483"/>
            <a:ext cx="4548187" cy="639683"/>
          </a:xfrm>
        </p:spPr>
        <p:txBody>
          <a:bodyPr>
            <a:normAutofit/>
          </a:bodyPr>
          <a:lstStyle>
            <a:lvl1pPr marL="0" indent="0">
              <a:buNone/>
              <a:defRPr sz="1463"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6" y="2839714"/>
            <a:ext cx="4548187" cy="2916952"/>
          </a:xfrm>
        </p:spPr>
        <p:txBody>
          <a:bodyPr>
            <a:normAutofit/>
          </a:bodyPr>
          <a:lstStyle>
            <a:lvl1pPr marL="146244" indent="-146244">
              <a:spcBef>
                <a:spcPts val="488"/>
              </a:spcBef>
              <a:buClr>
                <a:schemeClr val="accent3"/>
              </a:buClr>
              <a:buFont typeface="Arial" panose="020B0604020202020204" pitchFamily="34" charset="0"/>
              <a:buChar char="•"/>
              <a:defRPr sz="1138"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53" y="1726676"/>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rot="16200000">
            <a:off x="571090" y="3974772"/>
            <a:ext cx="1002580" cy="2144761"/>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9" name="Picture 8">
            <a:extLst>
              <a:ext uri="{FF2B5EF4-FFF2-40B4-BE49-F238E27FC236}">
                <a16:creationId xmlns:a16="http://schemas.microsoft.com/office/drawing/2014/main" id="{D1B370EC-2CE4-62BC-A9C2-B8225E759995}"/>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582182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1" y="1483683"/>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8"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9" y="3889192"/>
            <a:ext cx="4548187" cy="1708223"/>
          </a:xfrm>
        </p:spPr>
        <p:txBody>
          <a:bodyPr>
            <a:normAutofit/>
          </a:bodyPr>
          <a:lstStyle>
            <a:lvl1pPr marL="146244" indent="-146244">
              <a:spcBef>
                <a:spcPts val="488"/>
              </a:spcBef>
              <a:buClr>
                <a:schemeClr val="accent3"/>
              </a:buClr>
              <a:buFont typeface="Arial" panose="020B0604020202020204" pitchFamily="34" charset="0"/>
              <a:buChar char="•"/>
              <a:defRPr sz="1138"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8" y="2374908"/>
            <a:ext cx="4565650" cy="701675"/>
          </a:xfrm>
        </p:spPr>
        <p:txBody>
          <a:bodyPr>
            <a:noAutofit/>
          </a:bodyPr>
          <a:lstStyle>
            <a:lvl1pPr marL="0" indent="0">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20" y="3165308"/>
            <a:ext cx="4583113" cy="689525"/>
          </a:xfrm>
        </p:spPr>
        <p:txBody>
          <a:bodyPr/>
          <a:lstStyle>
            <a:lvl1pPr marL="0" indent="0">
              <a:buNone/>
              <a:defRPr sz="1138">
                <a:solidFill>
                  <a:schemeClr val="tx1">
                    <a:lumMod val="65000"/>
                    <a:lumOff val="35000"/>
                  </a:schemeClr>
                </a:solidFill>
              </a:defRPr>
            </a:lvl1pPr>
            <a:lvl2pPr marL="371457" indent="0">
              <a:buNone/>
              <a:defRPr sz="1138">
                <a:solidFill>
                  <a:schemeClr val="tx1">
                    <a:lumMod val="50000"/>
                    <a:lumOff val="50000"/>
                  </a:schemeClr>
                </a:solidFill>
              </a:defRPr>
            </a:lvl2pPr>
            <a:lvl3pPr marL="742913" indent="0">
              <a:buNone/>
              <a:defRPr sz="1138">
                <a:solidFill>
                  <a:schemeClr val="tx1">
                    <a:lumMod val="50000"/>
                    <a:lumOff val="50000"/>
                  </a:schemeClr>
                </a:solidFill>
              </a:defRPr>
            </a:lvl3pPr>
            <a:lvl4pPr marL="1114370" indent="0">
              <a:buNone/>
              <a:defRPr sz="1138">
                <a:solidFill>
                  <a:schemeClr val="tx1">
                    <a:lumMod val="50000"/>
                    <a:lumOff val="50000"/>
                  </a:schemeClr>
                </a:solidFill>
              </a:defRPr>
            </a:lvl4pPr>
            <a:lvl5pPr marL="1485826" indent="0">
              <a:buNone/>
              <a:defRPr sz="1138">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045670"/>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BCD4204A-8E49-E064-EEB5-98C66F71D39D}"/>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0" name="Picture 9">
            <a:extLst>
              <a:ext uri="{FF2B5EF4-FFF2-40B4-BE49-F238E27FC236}">
                <a16:creationId xmlns:a16="http://schemas.microsoft.com/office/drawing/2014/main" id="{07C22A8E-629A-8F72-50C6-2BF7E384993D}"/>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386927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2" y="781058"/>
            <a:ext cx="10515600" cy="676275"/>
          </a:xfrm>
        </p:spPr>
        <p:txBody>
          <a:bodyPr anchor="b">
            <a:normAutofit/>
          </a:bodyPr>
          <a:lstStyle>
            <a:lvl1pPr algn="ctr">
              <a:defRPr sz="325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601"/>
            <a:ext cx="4183650" cy="365125"/>
          </a:xfrm>
        </p:spPr>
        <p:txBody>
          <a:bodyPr>
            <a:normAutofit/>
          </a:bodyPr>
          <a:lstStyle>
            <a:lvl1pPr marL="0" indent="0">
              <a:buNone/>
              <a:defRPr sz="2031"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70" y="1898658"/>
            <a:ext cx="10515599" cy="701675"/>
          </a:xfrm>
        </p:spPr>
        <p:txBody>
          <a:bodyPr>
            <a:noAutofit/>
          </a:bodyPr>
          <a:lstStyle>
            <a:lvl1pPr marL="0" indent="0" algn="ctr">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2" y="2959601"/>
            <a:ext cx="4183650" cy="365125"/>
          </a:xfrm>
        </p:spPr>
        <p:txBody>
          <a:bodyPr>
            <a:normAutofit/>
          </a:bodyPr>
          <a:lstStyle>
            <a:lvl1pPr marL="0" indent="0">
              <a:buNone/>
              <a:defRPr sz="2031"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7" y="3294253"/>
            <a:ext cx="4365625" cy="2333625"/>
          </a:xfrm>
        </p:spPr>
        <p:txBody>
          <a:bodyPr>
            <a:normAutofit/>
          </a:bodyPr>
          <a:lstStyle>
            <a:lvl1pPr marL="146244" indent="-146244">
              <a:spcBef>
                <a:spcPts val="488"/>
              </a:spcBef>
              <a:buClr>
                <a:schemeClr val="accent3"/>
              </a:buClr>
              <a:defRPr sz="1138">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90" y="3294253"/>
            <a:ext cx="4365625" cy="2333625"/>
          </a:xfrm>
        </p:spPr>
        <p:txBody>
          <a:bodyPr>
            <a:normAutofit/>
          </a:bodyPr>
          <a:lstStyle>
            <a:lvl1pPr marL="146244" indent="-146244">
              <a:spcBef>
                <a:spcPts val="488"/>
              </a:spcBef>
              <a:buClr>
                <a:schemeClr val="accent3"/>
              </a:buClr>
              <a:defRPr sz="1138">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BA91CC84-3E90-977B-26F7-E18091FD52BA}"/>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1" name="Picture 10">
            <a:extLst>
              <a:ext uri="{FF2B5EF4-FFF2-40B4-BE49-F238E27FC236}">
                <a16:creationId xmlns:a16="http://schemas.microsoft.com/office/drawing/2014/main" id="{ED3FEEE3-5E64-0AD8-90F1-A32AD75EF65E}"/>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3083479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70"/>
            <a:ext cx="4395259" cy="676275"/>
          </a:xfrm>
        </p:spPr>
        <p:txBody>
          <a:bodyPr anchor="b">
            <a:normAutofit/>
          </a:bodyPr>
          <a:lstStyle>
            <a:lvl1pPr algn="l">
              <a:defRPr sz="325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3" y="2592577"/>
            <a:ext cx="5630885" cy="70167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90"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91"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6"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7"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5"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5"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9"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31"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9" y="3719431"/>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9" y="3990714"/>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43" y="4451500"/>
            <a:ext cx="1597889" cy="365125"/>
          </a:xfrm>
        </p:spPr>
        <p:txBody>
          <a:bodyPr anchor="b" anchorCtr="0">
            <a:normAutofit/>
          </a:bodyPr>
          <a:lstStyle>
            <a:lvl1pPr marL="0" indent="0">
              <a:buNone/>
              <a:defRPr sz="1463" b="1">
                <a:solidFill>
                  <a:schemeClr val="accent3"/>
                </a:solidFill>
                <a:latin typeface="+mj-lt"/>
              </a:defRPr>
            </a:lvl1pPr>
            <a:lvl2pPr marL="371457" indent="0">
              <a:buNone/>
              <a:defRPr sz="1625">
                <a:solidFill>
                  <a:schemeClr val="tx1">
                    <a:tint val="75000"/>
                  </a:schemeClr>
                </a:solidFill>
              </a:defRPr>
            </a:lvl2pPr>
            <a:lvl3pPr marL="742913" indent="0">
              <a:buNone/>
              <a:defRPr sz="1463">
                <a:solidFill>
                  <a:schemeClr val="tx1">
                    <a:tint val="75000"/>
                  </a:schemeClr>
                </a:solidFill>
              </a:defRPr>
            </a:lvl3pPr>
            <a:lvl4pPr marL="1114370" indent="0">
              <a:buNone/>
              <a:defRPr sz="1300">
                <a:solidFill>
                  <a:schemeClr val="tx1">
                    <a:tint val="75000"/>
                  </a:schemeClr>
                </a:solidFill>
              </a:defRPr>
            </a:lvl4pPr>
            <a:lvl5pPr marL="1485826" indent="0">
              <a:buNone/>
              <a:defRPr sz="1300">
                <a:solidFill>
                  <a:schemeClr val="tx1">
                    <a:tint val="75000"/>
                  </a:schemeClr>
                </a:solidFill>
              </a:defRPr>
            </a:lvl5pPr>
            <a:lvl6pPr marL="1857282" indent="0">
              <a:buNone/>
              <a:defRPr sz="1300">
                <a:solidFill>
                  <a:schemeClr val="tx1">
                    <a:tint val="75000"/>
                  </a:schemeClr>
                </a:solidFill>
              </a:defRPr>
            </a:lvl6pPr>
            <a:lvl7pPr marL="2228738" indent="0">
              <a:buNone/>
              <a:defRPr sz="1300">
                <a:solidFill>
                  <a:schemeClr val="tx1">
                    <a:tint val="75000"/>
                  </a:schemeClr>
                </a:solidFill>
              </a:defRPr>
            </a:lvl7pPr>
            <a:lvl8pPr marL="2600195" indent="0">
              <a:buNone/>
              <a:defRPr sz="1300">
                <a:solidFill>
                  <a:schemeClr val="tx1">
                    <a:tint val="75000"/>
                  </a:schemeClr>
                </a:solidFill>
              </a:defRPr>
            </a:lvl8pPr>
            <a:lvl9pPr marL="2971652" indent="0">
              <a:buNone/>
              <a:defRPr sz="13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6" y="4722781"/>
            <a:ext cx="1597889" cy="365125"/>
          </a:xfrm>
        </p:spPr>
        <p:txBody>
          <a:bodyPr>
            <a:normAutofit/>
          </a:bodyPr>
          <a:lstStyle>
            <a:lvl1pPr marL="0" indent="0">
              <a:spcBef>
                <a:spcPts val="488"/>
              </a:spcBef>
              <a:buClr>
                <a:schemeClr val="accent3"/>
              </a:buClr>
              <a:buNone/>
              <a:defRPr sz="1138"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800634" y="1149843"/>
            <a:ext cx="4395259" cy="4365625"/>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chart</a:t>
            </a:r>
            <a:endParaRPr lang="ru-RU" dirty="0"/>
          </a:p>
        </p:txBody>
      </p:sp>
      <p:sp>
        <p:nvSpPr>
          <p:cNvPr id="3" name="Graphic 50">
            <a:extLst>
              <a:ext uri="{FF2B5EF4-FFF2-40B4-BE49-F238E27FC236}">
                <a16:creationId xmlns:a16="http://schemas.microsoft.com/office/drawing/2014/main" id="{33AA43FA-C2DC-406C-BFE6-A2A804112236}"/>
              </a:ext>
            </a:extLst>
          </p:cNvPr>
          <p:cNvSpPr/>
          <p:nvPr/>
        </p:nvSpPr>
        <p:spPr>
          <a:xfrm>
            <a:off x="5731822" y="2267887"/>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463" dirty="0"/>
          </a:p>
        </p:txBody>
      </p:sp>
      <p:pic>
        <p:nvPicPr>
          <p:cNvPr id="8" name="Picture 7">
            <a:extLst>
              <a:ext uri="{FF2B5EF4-FFF2-40B4-BE49-F238E27FC236}">
                <a16:creationId xmlns:a16="http://schemas.microsoft.com/office/drawing/2014/main" id="{C2D449A3-4824-15B0-DC0E-BB56C880C429}"/>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9" name="Picture 8">
            <a:extLst>
              <a:ext uri="{FF2B5EF4-FFF2-40B4-BE49-F238E27FC236}">
                <a16:creationId xmlns:a16="http://schemas.microsoft.com/office/drawing/2014/main" id="{56AD02EA-8AA0-DAEA-CA6F-A78F6AA71296}"/>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7812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7" y="2134683"/>
            <a:ext cx="3403308" cy="676275"/>
          </a:xfrm>
        </p:spPr>
        <p:txBody>
          <a:bodyPr anchor="b">
            <a:normAutofit/>
          </a:bodyPr>
          <a:lstStyle>
            <a:lvl1pPr algn="l">
              <a:defRPr sz="325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2" y="1493222"/>
            <a:ext cx="6561138" cy="3847135"/>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table</a:t>
            </a:r>
            <a:endParaRPr lang="ru-RU" dirty="0"/>
          </a:p>
        </p:txBody>
      </p:sp>
      <p:sp>
        <p:nvSpPr>
          <p:cNvPr id="3" name="Graphic 54">
            <a:extLst>
              <a:ext uri="{FF2B5EF4-FFF2-40B4-BE49-F238E27FC236}">
                <a16:creationId xmlns:a16="http://schemas.microsoft.com/office/drawing/2014/main" id="{A1820133-6B1B-4297-8A79-2E89B2C7199B}"/>
              </a:ext>
            </a:extLst>
          </p:cNvPr>
          <p:cNvSpPr/>
          <p:nvPr/>
        </p:nvSpPr>
        <p:spPr>
          <a:xfrm>
            <a:off x="895663" y="2912169"/>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463" dirty="0"/>
          </a:p>
        </p:txBody>
      </p:sp>
      <p:pic>
        <p:nvPicPr>
          <p:cNvPr id="7" name="Picture 6">
            <a:extLst>
              <a:ext uri="{FF2B5EF4-FFF2-40B4-BE49-F238E27FC236}">
                <a16:creationId xmlns:a16="http://schemas.microsoft.com/office/drawing/2014/main" id="{0FB2D48D-7316-3C73-674B-303B9911A7C8}"/>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8" name="Picture 7">
            <a:extLst>
              <a:ext uri="{FF2B5EF4-FFF2-40B4-BE49-F238E27FC236}">
                <a16:creationId xmlns:a16="http://schemas.microsoft.com/office/drawing/2014/main" id="{CBBD90EB-E6F5-02EC-8C52-10BC31C449BE}"/>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3809630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n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3623A-58C5-538B-DB3E-20983062EA5D}"/>
              </a:ext>
            </a:extLst>
          </p:cNvPr>
          <p:cNvPicPr>
            <a:picLocks noChangeAspect="1"/>
          </p:cNvPicPr>
          <p:nvPr userDrawn="1"/>
        </p:nvPicPr>
        <p:blipFill>
          <a:blip r:embed="rId2"/>
          <a:stretch>
            <a:fillRect/>
          </a:stretch>
        </p:blipFill>
        <p:spPr>
          <a:xfrm>
            <a:off x="4" y="0"/>
            <a:ext cx="12195047" cy="5424256"/>
          </a:xfrm>
          <a:prstGeom prst="rect">
            <a:avLst/>
          </a:prstGeom>
        </p:spPr>
      </p:pic>
      <p:sp>
        <p:nvSpPr>
          <p:cNvPr id="24" name="Oval 23">
            <a:extLst>
              <a:ext uri="{FF2B5EF4-FFF2-40B4-BE49-F238E27FC236}">
                <a16:creationId xmlns:a16="http://schemas.microsoft.com/office/drawing/2014/main" id="{7F8CA5B8-0BAD-4554-87FE-E0910E6CD5C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3" y="5797777"/>
            <a:ext cx="2388111" cy="365125"/>
          </a:xfrm>
          <a:prstGeom prst="rect">
            <a:avLst/>
          </a:prstGeom>
        </p:spPr>
        <p:txBody>
          <a:bodyPr/>
          <a:lstStyle/>
          <a:p>
            <a:r>
              <a:rPr lang="en-US"/>
              <a:t>CONFIDENTIAL - PEFINDO MANAGEMENT MEETING ONLY</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90" y="5718810"/>
            <a:ext cx="7366027" cy="486384"/>
          </a:xfrm>
        </p:spPr>
        <p:txBody>
          <a:bodyPr>
            <a:noAutofit/>
          </a:bodyPr>
          <a:lstStyle>
            <a:lvl1pPr marL="0" indent="0" algn="ctr">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a:t>Click to edit Master text styles</a:t>
            </a:r>
          </a:p>
        </p:txBody>
      </p:sp>
      <p:pic>
        <p:nvPicPr>
          <p:cNvPr id="5" name="Picture 4">
            <a:extLst>
              <a:ext uri="{FF2B5EF4-FFF2-40B4-BE49-F238E27FC236}">
                <a16:creationId xmlns:a16="http://schemas.microsoft.com/office/drawing/2014/main" id="{E4356501-840A-41DC-EC1D-ED8E05E4A8AD}"/>
              </a:ext>
            </a:extLst>
          </p:cNvPr>
          <p:cNvPicPr>
            <a:picLocks noChangeAspect="1"/>
          </p:cNvPicPr>
          <p:nvPr userDrawn="1"/>
        </p:nvPicPr>
        <p:blipFill>
          <a:blip r:embed="rId3"/>
          <a:stretch>
            <a:fillRect/>
          </a:stretch>
        </p:blipFill>
        <p:spPr>
          <a:xfrm>
            <a:off x="781990" y="134003"/>
            <a:ext cx="1219371" cy="733527"/>
          </a:xfrm>
          <a:prstGeom prst="rect">
            <a:avLst/>
          </a:prstGeom>
        </p:spPr>
      </p:pic>
      <p:pic>
        <p:nvPicPr>
          <p:cNvPr id="8" name="Picture 7">
            <a:extLst>
              <a:ext uri="{FF2B5EF4-FFF2-40B4-BE49-F238E27FC236}">
                <a16:creationId xmlns:a16="http://schemas.microsoft.com/office/drawing/2014/main" id="{6EFCE3BF-2997-75AD-66A5-2EA7E8D34129}"/>
              </a:ext>
            </a:extLst>
          </p:cNvPr>
          <p:cNvPicPr>
            <a:picLocks noChangeAspect="1"/>
          </p:cNvPicPr>
          <p:nvPr userDrawn="1"/>
        </p:nvPicPr>
        <p:blipFill>
          <a:blip r:embed="rId4"/>
          <a:stretch>
            <a:fillRect/>
          </a:stretch>
        </p:blipFill>
        <p:spPr>
          <a:xfrm>
            <a:off x="10624551" y="194897"/>
            <a:ext cx="1308146" cy="615140"/>
          </a:xfrm>
          <a:prstGeom prst="rect">
            <a:avLst/>
          </a:prstGeom>
        </p:spPr>
      </p:pic>
      <p:pic>
        <p:nvPicPr>
          <p:cNvPr id="2" name="Picture 1">
            <a:extLst>
              <a:ext uri="{FF2B5EF4-FFF2-40B4-BE49-F238E27FC236}">
                <a16:creationId xmlns:a16="http://schemas.microsoft.com/office/drawing/2014/main" id="{F46F95B6-E7F4-9E4A-78A9-8992E7B64589}"/>
              </a:ext>
            </a:extLst>
          </p:cNvPr>
          <p:cNvPicPr>
            <a:picLocks noChangeAspect="1"/>
          </p:cNvPicPr>
          <p:nvPr userDrawn="1"/>
        </p:nvPicPr>
        <p:blipFill>
          <a:blip r:embed="rId5"/>
          <a:stretch>
            <a:fillRect/>
          </a:stretch>
        </p:blipFill>
        <p:spPr>
          <a:xfrm>
            <a:off x="4178657" y="6394139"/>
            <a:ext cx="3834695" cy="211233"/>
          </a:xfrm>
          <a:prstGeom prst="rect">
            <a:avLst/>
          </a:prstGeom>
        </p:spPr>
      </p:pic>
    </p:spTree>
    <p:extLst>
      <p:ext uri="{BB962C8B-B14F-4D97-AF65-F5344CB8AC3E}">
        <p14:creationId xmlns:p14="http://schemas.microsoft.com/office/powerpoint/2010/main" val="1912105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9" y="908050"/>
            <a:ext cx="10369551" cy="4660900"/>
          </a:xfrm>
        </p:spPr>
        <p:txBody>
          <a:bodyPr anchor="ctr" anchorCtr="0">
            <a:normAutofit/>
          </a:bodyPr>
          <a:lstStyle>
            <a:lvl1pPr marL="0" indent="0" algn="ctr">
              <a:buNone/>
              <a:defRPr sz="13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3" y="5797777"/>
            <a:ext cx="2388111" cy="365125"/>
          </a:xfrm>
          <a:prstGeom prst="rect">
            <a:avLst/>
          </a:prstGeom>
        </p:spPr>
        <p:txBody>
          <a:bodyPr/>
          <a:lstStyle/>
          <a:p>
            <a:r>
              <a:rPr lang="en-US"/>
              <a:t>CONFIDENTIAL - PEFINDO MANAGEMENT MEETING ONLY</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33"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463"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463"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80"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463"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62"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463"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90" y="5707153"/>
            <a:ext cx="7366027" cy="853993"/>
          </a:xfrm>
        </p:spPr>
        <p:txBody>
          <a:bodyPr anchor="t" anchorCtr="0">
            <a:normAutofit/>
          </a:bodyPr>
          <a:lstStyle>
            <a:lvl1pPr marL="0" indent="0" algn="ctr">
              <a:buFont typeface="Arial" panose="020B0604020202020204" pitchFamily="34" charset="0"/>
              <a:buNone/>
              <a:defRPr sz="1463">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463"/>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463"/>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463"/>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463"/>
            </a:p>
          </p:txBody>
        </p:sp>
      </p:grpSp>
      <p:pic>
        <p:nvPicPr>
          <p:cNvPr id="2" name="Picture 1">
            <a:extLst>
              <a:ext uri="{FF2B5EF4-FFF2-40B4-BE49-F238E27FC236}">
                <a16:creationId xmlns:a16="http://schemas.microsoft.com/office/drawing/2014/main" id="{6F67961B-D661-2CA1-497C-93C6A83B5C3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12" name="Picture 11">
            <a:extLst>
              <a:ext uri="{FF2B5EF4-FFF2-40B4-BE49-F238E27FC236}">
                <a16:creationId xmlns:a16="http://schemas.microsoft.com/office/drawing/2014/main" id="{937B1F41-5A42-C970-A071-864F9FFF2706}"/>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1675680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9"/>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138"/>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5" y="1337024"/>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7" y="5422906"/>
            <a:ext cx="736601"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sz="1463"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sz="1463"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2" y="3955673"/>
            <a:ext cx="4367531" cy="524711"/>
          </a:xfrm>
        </p:spPr>
        <p:txBody>
          <a:bodyPr>
            <a:noAutofit/>
          </a:bodyPr>
          <a:lstStyle>
            <a:lvl1pPr marL="0" indent="0" algn="l">
              <a:buNone/>
              <a:defRPr sz="2275"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2" y="4633369"/>
            <a:ext cx="4367531" cy="36512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2" y="4892984"/>
            <a:ext cx="4367531" cy="365125"/>
          </a:xfrm>
        </p:spPr>
        <p:txBody>
          <a:bodyPr>
            <a:noAutofit/>
          </a:bodyPr>
          <a:lstStyle>
            <a:lvl1pPr marL="0" indent="0" algn="l">
              <a:buNone/>
              <a:defRPr sz="2031" b="1" i="0">
                <a:solidFill>
                  <a:schemeClr val="accent3"/>
                </a:solidFill>
                <a:latin typeface="+mj-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2" y="5334307"/>
            <a:ext cx="4367531" cy="365125"/>
          </a:xfrm>
        </p:spPr>
        <p:txBody>
          <a:bodyPr>
            <a:noAutofit/>
          </a:bodyPr>
          <a:lstStyle>
            <a:lvl1pPr marL="0" indent="0" algn="l">
              <a:buNone/>
              <a:defRPr sz="1463" b="1" i="0"/>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2" y="5593922"/>
            <a:ext cx="4367531" cy="365125"/>
          </a:xfrm>
        </p:spPr>
        <p:txBody>
          <a:bodyPr>
            <a:noAutofit/>
          </a:bodyPr>
          <a:lstStyle>
            <a:lvl1pPr marL="0" indent="0" algn="l">
              <a:buNone/>
              <a:defRPr sz="2031" b="1" i="0">
                <a:solidFill>
                  <a:schemeClr val="accent3"/>
                </a:solidFill>
                <a:latin typeface="+mj-lt"/>
              </a:defRPr>
            </a:lvl1pPr>
            <a:lvl2pPr marL="371457" indent="0">
              <a:buNone/>
              <a:defRPr sz="1463" b="1" i="1"/>
            </a:lvl2pPr>
            <a:lvl3pPr marL="742913" indent="0">
              <a:buNone/>
              <a:defRPr sz="1463" b="1" i="1"/>
            </a:lvl3pPr>
            <a:lvl4pPr marL="1114370" indent="0">
              <a:buNone/>
              <a:defRPr sz="1463" b="1" i="1"/>
            </a:lvl4pPr>
            <a:lvl5pPr marL="1485826" indent="0">
              <a:buNone/>
              <a:defRPr sz="1463"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7" y="2270221"/>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sz="1463" dirty="0"/>
          </a:p>
        </p:txBody>
      </p:sp>
      <p:pic>
        <p:nvPicPr>
          <p:cNvPr id="6" name="Picture 5">
            <a:extLst>
              <a:ext uri="{FF2B5EF4-FFF2-40B4-BE49-F238E27FC236}">
                <a16:creationId xmlns:a16="http://schemas.microsoft.com/office/drawing/2014/main" id="{649CCADD-9050-0384-1F9A-657C3C1F2346}"/>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94995C26-D42C-B13C-855F-8EDAF064F5BB}"/>
              </a:ext>
            </a:extLst>
          </p:cNvPr>
          <p:cNvPicPr>
            <a:picLocks noChangeAspect="1"/>
          </p:cNvPicPr>
          <p:nvPr userDrawn="1"/>
        </p:nvPicPr>
        <p:blipFill>
          <a:blip r:embed="rId3"/>
          <a:stretch>
            <a:fillRect/>
          </a:stretch>
        </p:blipFill>
        <p:spPr>
          <a:xfrm>
            <a:off x="10624551" y="194897"/>
            <a:ext cx="1308146" cy="615140"/>
          </a:xfrm>
          <a:prstGeom prst="rect">
            <a:avLst/>
          </a:prstGeom>
        </p:spPr>
      </p:pic>
      <p:pic>
        <p:nvPicPr>
          <p:cNvPr id="5" name="Picture 4">
            <a:extLst>
              <a:ext uri="{FF2B5EF4-FFF2-40B4-BE49-F238E27FC236}">
                <a16:creationId xmlns:a16="http://schemas.microsoft.com/office/drawing/2014/main" id="{B1B1A36D-FDB9-CA15-4E2A-B11DC428A413}"/>
              </a:ext>
            </a:extLst>
          </p:cNvPr>
          <p:cNvPicPr>
            <a:picLocks noChangeAspect="1"/>
          </p:cNvPicPr>
          <p:nvPr userDrawn="1"/>
        </p:nvPicPr>
        <p:blipFill>
          <a:blip r:embed="rId4"/>
          <a:stretch>
            <a:fillRect/>
          </a:stretch>
        </p:blipFill>
        <p:spPr>
          <a:xfrm>
            <a:off x="814948" y="6159506"/>
            <a:ext cx="4664135" cy="256922"/>
          </a:xfrm>
          <a:prstGeom prst="rect">
            <a:avLst/>
          </a:prstGeom>
        </p:spPr>
      </p:pic>
    </p:spTree>
    <p:extLst>
      <p:ext uri="{BB962C8B-B14F-4D97-AF65-F5344CB8AC3E}">
        <p14:creationId xmlns:p14="http://schemas.microsoft.com/office/powerpoint/2010/main" val="91239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rot="16200000">
            <a:off x="880756" y="504488"/>
            <a:ext cx="3894833" cy="5656331"/>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30"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rot="16200000">
            <a:off x="1637124" y="-49214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sz="1350"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8"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sz="1350"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5" y="2050486"/>
            <a:ext cx="4548187" cy="639683"/>
          </a:xfrm>
        </p:spPr>
        <p:txBody>
          <a:bodyPr>
            <a:normAutofit/>
          </a:bodyPr>
          <a:lstStyle>
            <a:lvl1pPr marL="0" indent="0">
              <a:buNone/>
              <a:defRPr sz="135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5" y="2839714"/>
            <a:ext cx="4548187" cy="2916952"/>
          </a:xfrm>
        </p:spPr>
        <p:txBody>
          <a:bodyPr>
            <a:normAutofit/>
          </a:bodyPr>
          <a:lstStyle>
            <a:lvl1pPr marL="134994" indent="-134994">
              <a:spcBef>
                <a:spcPts val="450"/>
              </a:spcBef>
              <a:buClr>
                <a:schemeClr val="accent3"/>
              </a:buClr>
              <a:buFont typeface="Arial" panose="020B0604020202020204" pitchFamily="34" charset="0"/>
              <a:buChar char="•"/>
              <a:defRPr sz="105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55" y="1726676"/>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rot="16200000">
            <a:off x="571090" y="3974772"/>
            <a:ext cx="1002580" cy="2144761"/>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sz="1350" dirty="0"/>
          </a:p>
        </p:txBody>
      </p:sp>
      <p:pic>
        <p:nvPicPr>
          <p:cNvPr id="7" name="Picture 6">
            <a:extLst>
              <a:ext uri="{FF2B5EF4-FFF2-40B4-BE49-F238E27FC236}">
                <a16:creationId xmlns:a16="http://schemas.microsoft.com/office/drawing/2014/main" id="{910A0BCE-E9BD-9564-61F0-6E05780DE6C9}"/>
              </a:ext>
            </a:extLst>
          </p:cNvPr>
          <p:cNvPicPr>
            <a:picLocks noChangeAspect="1"/>
          </p:cNvPicPr>
          <p:nvPr userDrawn="1"/>
        </p:nvPicPr>
        <p:blipFill>
          <a:blip r:embed="rId2"/>
          <a:stretch>
            <a:fillRect/>
          </a:stretch>
        </p:blipFill>
        <p:spPr>
          <a:xfrm>
            <a:off x="781990" y="134004"/>
            <a:ext cx="1219371" cy="584454"/>
          </a:xfrm>
          <a:prstGeom prst="rect">
            <a:avLst/>
          </a:prstGeom>
        </p:spPr>
      </p:pic>
      <p:pic>
        <p:nvPicPr>
          <p:cNvPr id="9" name="Picture 8">
            <a:extLst>
              <a:ext uri="{FF2B5EF4-FFF2-40B4-BE49-F238E27FC236}">
                <a16:creationId xmlns:a16="http://schemas.microsoft.com/office/drawing/2014/main" id="{D1B370EC-2CE4-62BC-A9C2-B8225E759995}"/>
              </a:ext>
            </a:extLst>
          </p:cNvPr>
          <p:cNvPicPr>
            <a:picLocks noChangeAspect="1"/>
          </p:cNvPicPr>
          <p:nvPr userDrawn="1"/>
        </p:nvPicPr>
        <p:blipFill>
          <a:blip r:embed="rId3"/>
          <a:stretch>
            <a:fillRect/>
          </a:stretch>
        </p:blipFill>
        <p:spPr>
          <a:xfrm>
            <a:off x="10624550" y="194897"/>
            <a:ext cx="1308146" cy="615140"/>
          </a:xfrm>
          <a:prstGeom prst="rect">
            <a:avLst/>
          </a:prstGeom>
        </p:spPr>
      </p:pic>
    </p:spTree>
    <p:extLst>
      <p:ext uri="{BB962C8B-B14F-4D97-AF65-F5344CB8AC3E}">
        <p14:creationId xmlns:p14="http://schemas.microsoft.com/office/powerpoint/2010/main" val="1880297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1" cy="1517356"/>
          </a:xfrm>
        </p:spPr>
        <p:txBody>
          <a:bodyPr>
            <a:noAutofit/>
          </a:bodyPr>
          <a:lstStyle>
            <a:lvl1pPr>
              <a:defRPr sz="4875"/>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10" y="5422172"/>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sz="1463"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4"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sz="1463"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34" y="4566107"/>
            <a:ext cx="1155815"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sz="1463"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5" y="1632118"/>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2" y="-12701"/>
            <a:ext cx="4978891"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sz="1463"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8"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sz="1463"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7"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sz="1463"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4" y="5057886"/>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sz="1463"/>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91" y="3429000"/>
            <a:ext cx="3629300" cy="946192"/>
          </a:xfrm>
        </p:spPr>
        <p:txBody>
          <a:bodyPr vert="horz" lIns="91440" tIns="45720" rIns="91440" bIns="45720" rtlCol="0">
            <a:normAutofit/>
          </a:bodyPr>
          <a:lstStyle>
            <a:lvl1pPr marL="0" indent="0">
              <a:buNone/>
              <a:defRPr lang="en-US" b="1" i="0"/>
            </a:lvl1pPr>
          </a:lstStyle>
          <a:p>
            <a:pPr marL="185729" lvl="0" indent="-185729"/>
            <a:r>
              <a:rPr lang="en-US"/>
              <a:t>Click to edit Master subtitle style</a:t>
            </a:r>
            <a:endParaRPr lang="en-US" dirty="0"/>
          </a:p>
        </p:txBody>
      </p:sp>
      <p:pic>
        <p:nvPicPr>
          <p:cNvPr id="3" name="Picture 2">
            <a:extLst>
              <a:ext uri="{FF2B5EF4-FFF2-40B4-BE49-F238E27FC236}">
                <a16:creationId xmlns:a16="http://schemas.microsoft.com/office/drawing/2014/main" id="{85E2B1BC-BF5A-E823-5691-AA28A1CDD8C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4" name="Picture 3">
            <a:extLst>
              <a:ext uri="{FF2B5EF4-FFF2-40B4-BE49-F238E27FC236}">
                <a16:creationId xmlns:a16="http://schemas.microsoft.com/office/drawing/2014/main" id="{249528A4-E234-171B-3D0C-50E08E59CB37}"/>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2847549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7"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sz="1463"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4" y="2632663"/>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sz="1463"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6" y="1024869"/>
            <a:ext cx="9144000" cy="655621"/>
          </a:xfrm>
        </p:spPr>
        <p:txBody>
          <a:bodyPr anchor="b">
            <a:normAutofit/>
          </a:bodyPr>
          <a:lstStyle>
            <a:lvl1pPr algn="l">
              <a:defRPr sz="325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6" y="1877059"/>
            <a:ext cx="6843279" cy="496223"/>
          </a:xfrm>
        </p:spPr>
        <p:txBody>
          <a:bodyPr>
            <a:normAutofit/>
          </a:bodyPr>
          <a:lstStyle>
            <a:lvl1pPr marL="0" indent="0" algn="l">
              <a:buNone/>
              <a:defRPr sz="1463" b="1" i="0">
                <a:solidFill>
                  <a:schemeClr val="accent1"/>
                </a:solidFill>
              </a:defRPr>
            </a:lvl1pPr>
            <a:lvl2pPr marL="371457" indent="0" algn="ctr">
              <a:buNone/>
              <a:defRPr sz="1625"/>
            </a:lvl2pPr>
            <a:lvl3pPr marL="742913" indent="0" algn="ctr">
              <a:buNone/>
              <a:defRPr sz="1463"/>
            </a:lvl3pPr>
            <a:lvl4pPr marL="1114370" indent="0" algn="ctr">
              <a:buNone/>
              <a:defRPr sz="1300"/>
            </a:lvl4pPr>
            <a:lvl5pPr marL="1485826" indent="0" algn="ctr">
              <a:buNone/>
              <a:defRPr sz="1300"/>
            </a:lvl5pPr>
            <a:lvl6pPr marL="1857282" indent="0" algn="ctr">
              <a:buNone/>
              <a:defRPr sz="1300"/>
            </a:lvl6pPr>
            <a:lvl7pPr marL="2228738" indent="0" algn="ctr">
              <a:buNone/>
              <a:defRPr sz="1300"/>
            </a:lvl7pPr>
            <a:lvl8pPr marL="2600195" indent="0" algn="ctr">
              <a:buNone/>
              <a:defRPr sz="1300"/>
            </a:lvl8pPr>
            <a:lvl9pPr marL="2971652" indent="0" algn="ctr">
              <a:buNone/>
              <a:defRPr sz="13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4" y="1724502"/>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8"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sz="1463"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53" y="4665649"/>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24"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8" y="4922862"/>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sz="1463"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a:xfrm>
            <a:off x="812294" y="5816830"/>
            <a:ext cx="3398763" cy="365125"/>
          </a:xfrm>
          <a:prstGeom prst="rect">
            <a:avLst/>
          </a:prstGeom>
        </p:spPr>
        <p:txBody>
          <a:bodyPr/>
          <a:lstStyle/>
          <a:p>
            <a:r>
              <a:rPr lang="en-US"/>
              <a:t>CONFIDENTIAL - PEFINDO MANAGEMENT MEETING ONLY</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pic>
        <p:nvPicPr>
          <p:cNvPr id="4" name="Picture 3">
            <a:extLst>
              <a:ext uri="{FF2B5EF4-FFF2-40B4-BE49-F238E27FC236}">
                <a16:creationId xmlns:a16="http://schemas.microsoft.com/office/drawing/2014/main" id="{69308918-E35D-E097-6D83-A702A287B510}"/>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5" name="Picture 4">
            <a:extLst>
              <a:ext uri="{FF2B5EF4-FFF2-40B4-BE49-F238E27FC236}">
                <a16:creationId xmlns:a16="http://schemas.microsoft.com/office/drawing/2014/main" id="{4724A561-71EC-EFCF-EAD0-DEBD291BA798}"/>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4035533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1" y="1452283"/>
            <a:ext cx="10515600" cy="4724680"/>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2303286" y="134000"/>
            <a:ext cx="9050519"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2303286" y="1061983"/>
            <a:ext cx="5451189" cy="166182"/>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pic>
        <p:nvPicPr>
          <p:cNvPr id="3" name="Picture 2">
            <a:extLst>
              <a:ext uri="{FF2B5EF4-FFF2-40B4-BE49-F238E27FC236}">
                <a16:creationId xmlns:a16="http://schemas.microsoft.com/office/drawing/2014/main" id="{432B8BC4-91D9-D2EC-97D5-9FAB19C44140}"/>
              </a:ext>
            </a:extLst>
          </p:cNvPr>
          <p:cNvPicPr>
            <a:picLocks noChangeAspect="1"/>
          </p:cNvPicPr>
          <p:nvPr userDrawn="1"/>
        </p:nvPicPr>
        <p:blipFill>
          <a:blip r:embed="rId2"/>
          <a:stretch>
            <a:fillRect/>
          </a:stretch>
        </p:blipFill>
        <p:spPr>
          <a:xfrm>
            <a:off x="10624551" y="194897"/>
            <a:ext cx="1308146" cy="615140"/>
          </a:xfrm>
          <a:prstGeom prst="rect">
            <a:avLst/>
          </a:prstGeom>
        </p:spPr>
      </p:pic>
      <p:pic>
        <p:nvPicPr>
          <p:cNvPr id="12" name="Picture 11">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634614" y="314522"/>
            <a:ext cx="1219371" cy="584454"/>
          </a:xfrm>
          <a:prstGeom prst="rect">
            <a:avLst/>
          </a:prstGeom>
        </p:spPr>
      </p:pic>
    </p:spTree>
    <p:extLst>
      <p:ext uri="{BB962C8B-B14F-4D97-AF65-F5344CB8AC3E}">
        <p14:creationId xmlns:p14="http://schemas.microsoft.com/office/powerpoint/2010/main" val="1244822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4" y="937803"/>
            <a:ext cx="9050519" cy="945498"/>
          </a:xfrm>
        </p:spPr>
        <p:txBody>
          <a:bodyPr/>
          <a:lstStyle/>
          <a:p>
            <a:r>
              <a:rPr lang="en-US"/>
              <a:t>Click to edit Master title style</a:t>
            </a:r>
            <a:endParaRPr lang="en-US" dirty="0"/>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898269"/>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90" y="2119745"/>
            <a:ext cx="5157787" cy="421084"/>
          </a:xfrm>
        </p:spPr>
        <p:txBody>
          <a:bodyPr anchor="b">
            <a:normAutofit/>
          </a:bodyPr>
          <a:lstStyle>
            <a:lvl1pPr marL="0" indent="0">
              <a:buNone/>
              <a:defRPr sz="1463" b="1"/>
            </a:lvl1pPr>
            <a:lvl2pPr marL="371457" indent="0">
              <a:buNone/>
              <a:defRPr sz="1625" b="1"/>
            </a:lvl2pPr>
            <a:lvl3pPr marL="742913" indent="0">
              <a:buNone/>
              <a:defRPr sz="1463" b="1"/>
            </a:lvl3pPr>
            <a:lvl4pPr marL="1114370" indent="0">
              <a:buNone/>
              <a:defRPr sz="1300" b="1"/>
            </a:lvl4pPr>
            <a:lvl5pPr marL="1485826" indent="0">
              <a:buNone/>
              <a:defRPr sz="1300" b="1"/>
            </a:lvl5pPr>
            <a:lvl6pPr marL="1857282" indent="0">
              <a:buNone/>
              <a:defRPr sz="1300" b="1"/>
            </a:lvl6pPr>
            <a:lvl7pPr marL="2228738" indent="0">
              <a:buNone/>
              <a:defRPr sz="1300" b="1"/>
            </a:lvl7pPr>
            <a:lvl8pPr marL="2600195" indent="0">
              <a:buNone/>
              <a:defRPr sz="1300" b="1"/>
            </a:lvl8pPr>
            <a:lvl9pPr marL="2971652" indent="0">
              <a:buNone/>
              <a:defRPr sz="13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90" y="2660323"/>
            <a:ext cx="5157787" cy="3050682"/>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3" y="2122921"/>
            <a:ext cx="5183188" cy="417908"/>
          </a:xfrm>
        </p:spPr>
        <p:txBody>
          <a:bodyPr anchor="b">
            <a:normAutofit/>
          </a:bodyPr>
          <a:lstStyle>
            <a:lvl1pPr marL="0" indent="0">
              <a:buNone/>
              <a:defRPr sz="1463" b="1"/>
            </a:lvl1pPr>
            <a:lvl2pPr marL="371457" indent="0">
              <a:buNone/>
              <a:defRPr sz="1625" b="1"/>
            </a:lvl2pPr>
            <a:lvl3pPr marL="742913" indent="0">
              <a:buNone/>
              <a:defRPr sz="1463" b="1"/>
            </a:lvl3pPr>
            <a:lvl4pPr marL="1114370" indent="0">
              <a:buNone/>
              <a:defRPr sz="1300" b="1"/>
            </a:lvl4pPr>
            <a:lvl5pPr marL="1485826" indent="0">
              <a:buNone/>
              <a:defRPr sz="1300" b="1"/>
            </a:lvl5pPr>
            <a:lvl6pPr marL="1857282" indent="0">
              <a:buNone/>
              <a:defRPr sz="1300" b="1"/>
            </a:lvl6pPr>
            <a:lvl7pPr marL="2228738" indent="0">
              <a:buNone/>
              <a:defRPr sz="1300" b="1"/>
            </a:lvl7pPr>
            <a:lvl8pPr marL="2600195" indent="0">
              <a:buNone/>
              <a:defRPr sz="1300" b="1"/>
            </a:lvl8pPr>
            <a:lvl9pPr marL="2971652" indent="0">
              <a:buNone/>
              <a:defRPr sz="13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3" y="2660323"/>
            <a:ext cx="5183188" cy="3050682"/>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F550827A-577C-FFB2-C6F6-42B91454032B}"/>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3" name="Picture 2">
            <a:extLst>
              <a:ext uri="{FF2B5EF4-FFF2-40B4-BE49-F238E27FC236}">
                <a16:creationId xmlns:a16="http://schemas.microsoft.com/office/drawing/2014/main" id="{EFD167DF-FE87-AE5C-0096-CE329B015C18}"/>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1311969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4" y="934761"/>
            <a:ext cx="9050519"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199" y="1933165"/>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1" y="2171129"/>
            <a:ext cx="5181600" cy="3539876"/>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2175029"/>
            <a:ext cx="5181600" cy="3579844"/>
          </a:xfrm>
        </p:spPr>
        <p:txBody>
          <a:bodyPr>
            <a:normAutofit/>
          </a:bodyPr>
          <a:lstStyle>
            <a:lvl1pPr>
              <a:defRPr sz="1300">
                <a:solidFill>
                  <a:schemeClr val="tx1"/>
                </a:solidFill>
              </a:defRPr>
            </a:lvl1pPr>
            <a:lvl2pPr>
              <a:defRPr sz="1138">
                <a:solidFill>
                  <a:schemeClr val="tx1"/>
                </a:solidFill>
              </a:defRPr>
            </a:lvl2pPr>
            <a:lvl3pPr>
              <a:defRPr sz="975">
                <a:solidFill>
                  <a:schemeClr val="tx1"/>
                </a:solidFill>
              </a:defRPr>
            </a:lvl3pPr>
            <a:lvl4pPr>
              <a:defRPr sz="894">
                <a:solidFill>
                  <a:schemeClr val="tx1"/>
                </a:solidFill>
              </a:defRPr>
            </a:lvl4pPr>
            <a:lvl5pPr>
              <a:defRPr sz="89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C96DCD-53B5-675A-CD7E-190F86617649}"/>
              </a:ext>
            </a:extLst>
          </p:cNvPr>
          <p:cNvPicPr>
            <a:picLocks noChangeAspect="1"/>
          </p:cNvPicPr>
          <p:nvPr userDrawn="1"/>
        </p:nvPicPr>
        <p:blipFill>
          <a:blip r:embed="rId2"/>
          <a:stretch>
            <a:fillRect/>
          </a:stretch>
        </p:blipFill>
        <p:spPr>
          <a:xfrm>
            <a:off x="10624551" y="194897"/>
            <a:ext cx="1308146" cy="615140"/>
          </a:xfrm>
          <a:prstGeom prst="rect">
            <a:avLst/>
          </a:prstGeom>
        </p:spPr>
      </p:pic>
      <p:pic>
        <p:nvPicPr>
          <p:cNvPr id="13" name="Picture 12">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674808" y="225583"/>
            <a:ext cx="1219371" cy="584454"/>
          </a:xfrm>
          <a:prstGeom prst="rect">
            <a:avLst/>
          </a:prstGeom>
        </p:spPr>
      </p:pic>
    </p:spTree>
    <p:extLst>
      <p:ext uri="{BB962C8B-B14F-4D97-AF65-F5344CB8AC3E}">
        <p14:creationId xmlns:p14="http://schemas.microsoft.com/office/powerpoint/2010/main" val="2093252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7" y="878687"/>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2600"/>
            </a:lvl1pPr>
            <a:lvl2pPr marL="371457" indent="0">
              <a:buNone/>
              <a:defRPr sz="2275"/>
            </a:lvl2pPr>
            <a:lvl3pPr marL="742913" indent="0">
              <a:buNone/>
              <a:defRPr sz="1950"/>
            </a:lvl3pPr>
            <a:lvl4pPr marL="1114370" indent="0">
              <a:buNone/>
              <a:defRPr sz="1625"/>
            </a:lvl4pPr>
            <a:lvl5pPr marL="1485826" indent="0">
              <a:buNone/>
              <a:defRPr sz="1625"/>
            </a:lvl5pPr>
            <a:lvl6pPr marL="1857282" indent="0">
              <a:buNone/>
              <a:defRPr sz="1625"/>
            </a:lvl6pPr>
            <a:lvl7pPr marL="2228738" indent="0">
              <a:buNone/>
              <a:defRPr sz="1625"/>
            </a:lvl7pPr>
            <a:lvl8pPr marL="2600195" indent="0">
              <a:buNone/>
              <a:defRPr sz="1625"/>
            </a:lvl8pPr>
            <a:lvl9pPr marL="2971652" indent="0">
              <a:buNone/>
              <a:defRPr sz="1625"/>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4" y="5797777"/>
            <a:ext cx="3908793"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496108"/>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50719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78383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89021"/>
            <a:ext cx="3932238" cy="1442729"/>
          </a:xfrm>
        </p:spPr>
        <p:txBody>
          <a:bodyPr anchor="b"/>
          <a:lstStyle>
            <a:lvl1pPr>
              <a:defRPr sz="26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752086"/>
            <a:ext cx="3932238" cy="3116909"/>
          </a:xfrm>
        </p:spPr>
        <p:txBody>
          <a:bodyPr/>
          <a:lstStyle>
            <a:lvl1pPr marL="0" indent="0">
              <a:buNone/>
              <a:defRPr sz="1300"/>
            </a:lvl1pPr>
            <a:lvl2pPr marL="371457" indent="0">
              <a:buNone/>
              <a:defRPr sz="1138"/>
            </a:lvl2pPr>
            <a:lvl3pPr marL="742913" indent="0">
              <a:buNone/>
              <a:defRPr sz="975"/>
            </a:lvl3pPr>
            <a:lvl4pPr marL="1114370" indent="0">
              <a:buNone/>
              <a:defRPr sz="813"/>
            </a:lvl4pPr>
            <a:lvl5pPr marL="1485826" indent="0">
              <a:buNone/>
              <a:defRPr sz="813"/>
            </a:lvl5pPr>
            <a:lvl6pPr marL="1857282" indent="0">
              <a:buNone/>
              <a:defRPr sz="813"/>
            </a:lvl6pPr>
            <a:lvl7pPr marL="2228738" indent="0">
              <a:buNone/>
              <a:defRPr sz="813"/>
            </a:lvl7pPr>
            <a:lvl8pPr marL="2600195" indent="0">
              <a:buNone/>
              <a:defRPr sz="813"/>
            </a:lvl8pPr>
            <a:lvl9pPr marL="2971652" indent="0">
              <a:buNone/>
              <a:defRPr sz="813"/>
            </a:lvl9pPr>
          </a:lstStyle>
          <a:p>
            <a:pPr lvl="0"/>
            <a:r>
              <a:rPr lang="en-US"/>
              <a:t>Click to edit Master text styles</a:t>
            </a:r>
          </a:p>
        </p:txBody>
      </p:sp>
      <p:pic>
        <p:nvPicPr>
          <p:cNvPr id="2" name="Picture 1">
            <a:extLst>
              <a:ext uri="{FF2B5EF4-FFF2-40B4-BE49-F238E27FC236}">
                <a16:creationId xmlns:a16="http://schemas.microsoft.com/office/drawing/2014/main" id="{FBEA0B19-6CB2-FD32-362F-0F4382820E2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EB861881-24D4-0A6F-0B22-3FF9444A500A}"/>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3934141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1"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463"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7" y="2489478"/>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463"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2"/>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463"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2"/>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463"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9" y="972924"/>
            <a:ext cx="3932238" cy="1442729"/>
          </a:xfrm>
        </p:spPr>
        <p:txBody>
          <a:bodyPr anchor="b"/>
          <a:lstStyle>
            <a:lvl1pPr>
              <a:defRPr sz="2600"/>
            </a:lvl1pPr>
          </a:lstStyle>
          <a:p>
            <a:r>
              <a:rPr lang="en-US"/>
              <a:t>Click to edit Master title style</a:t>
            </a:r>
            <a:endParaRPr lang="en-US" dirty="0"/>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9" y="2689942"/>
            <a:ext cx="3932238" cy="3179053"/>
          </a:xfrm>
        </p:spPr>
        <p:txBody>
          <a:bodyPr/>
          <a:lstStyle>
            <a:lvl1pPr marL="0" indent="0">
              <a:buNone/>
              <a:defRPr sz="1300"/>
            </a:lvl1pPr>
            <a:lvl2pPr marL="371457" indent="0">
              <a:buNone/>
              <a:defRPr sz="1138"/>
            </a:lvl2pPr>
            <a:lvl3pPr marL="742913" indent="0">
              <a:buNone/>
              <a:defRPr sz="975"/>
            </a:lvl3pPr>
            <a:lvl4pPr marL="1114370" indent="0">
              <a:buNone/>
              <a:defRPr sz="813"/>
            </a:lvl4pPr>
            <a:lvl5pPr marL="1485826" indent="0">
              <a:buNone/>
              <a:defRPr sz="813"/>
            </a:lvl5pPr>
            <a:lvl6pPr marL="1857282" indent="0">
              <a:buNone/>
              <a:defRPr sz="813"/>
            </a:lvl6pPr>
            <a:lvl7pPr marL="2228738" indent="0">
              <a:buNone/>
              <a:defRPr sz="813"/>
            </a:lvl7pPr>
            <a:lvl8pPr marL="2600195" indent="0">
              <a:buNone/>
              <a:defRPr sz="813"/>
            </a:lvl8pPr>
            <a:lvl9pPr marL="2971652" indent="0">
              <a:buNone/>
              <a:defRPr sz="813"/>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92" y="972923"/>
            <a:ext cx="6653212" cy="4888135"/>
          </a:xfrm>
        </p:spPr>
        <p:txBody>
          <a:bodyPr>
            <a:normAutofit/>
          </a:bodyPr>
          <a:lstStyle>
            <a:lvl1pPr>
              <a:defRPr sz="1625"/>
            </a:lvl1pPr>
            <a:lvl2pPr>
              <a:defRPr sz="1463"/>
            </a:lvl2pPr>
            <a:lvl3pPr>
              <a:defRPr sz="1300"/>
            </a:lvl3pPr>
            <a:lvl4pPr>
              <a:defRPr sz="1138"/>
            </a:lvl4pPr>
            <a:lvl5pPr>
              <a:defRPr sz="1138"/>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06A1F01C-2E1A-DB94-F521-672922BD8C6C}"/>
              </a:ext>
            </a:extLst>
          </p:cNvPr>
          <p:cNvPicPr>
            <a:picLocks noChangeAspect="1"/>
          </p:cNvPicPr>
          <p:nvPr userDrawn="1"/>
        </p:nvPicPr>
        <p:blipFill>
          <a:blip r:embed="rId2"/>
          <a:stretch>
            <a:fillRect/>
          </a:stretch>
        </p:blipFill>
        <p:spPr>
          <a:xfrm>
            <a:off x="781990" y="134003"/>
            <a:ext cx="1219371" cy="733527"/>
          </a:xfrm>
          <a:prstGeom prst="rect">
            <a:avLst/>
          </a:prstGeom>
        </p:spPr>
      </p:pic>
      <p:pic>
        <p:nvPicPr>
          <p:cNvPr id="7" name="Picture 6">
            <a:extLst>
              <a:ext uri="{FF2B5EF4-FFF2-40B4-BE49-F238E27FC236}">
                <a16:creationId xmlns:a16="http://schemas.microsoft.com/office/drawing/2014/main" id="{3C34AF1F-CB81-4C25-4159-B553AB1CF32D}"/>
              </a:ext>
            </a:extLst>
          </p:cNvPr>
          <p:cNvPicPr>
            <a:picLocks noChangeAspect="1"/>
          </p:cNvPicPr>
          <p:nvPr userDrawn="1"/>
        </p:nvPicPr>
        <p:blipFill>
          <a:blip r:embed="rId3"/>
          <a:stretch>
            <a:fillRect/>
          </a:stretch>
        </p:blipFill>
        <p:spPr>
          <a:xfrm>
            <a:off x="10624551" y="194897"/>
            <a:ext cx="1308146" cy="615140"/>
          </a:xfrm>
          <a:prstGeom prst="rect">
            <a:avLst/>
          </a:prstGeom>
        </p:spPr>
      </p:pic>
    </p:spTree>
    <p:extLst>
      <p:ext uri="{BB962C8B-B14F-4D97-AF65-F5344CB8AC3E}">
        <p14:creationId xmlns:p14="http://schemas.microsoft.com/office/powerpoint/2010/main" val="2782996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Graphic 19">
            <a:extLst>
              <a:ext uri="{FF2B5EF4-FFF2-40B4-BE49-F238E27FC236}">
                <a16:creationId xmlns:a16="http://schemas.microsoft.com/office/drawing/2014/main" id="{436C4D92-1746-4D54-8232-468DFF66CF79}"/>
              </a:ext>
            </a:extLst>
          </p:cNvPr>
          <p:cNvSpPr/>
          <p:nvPr userDrawn="1"/>
        </p:nvSpPr>
        <p:spPr>
          <a:xfrm>
            <a:off x="2440485" y="1022947"/>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463"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2359499" y="134000"/>
            <a:ext cx="9050519" cy="945498"/>
          </a:xfrm>
        </p:spPr>
        <p:txBody>
          <a:bodyPr/>
          <a:lstStyle/>
          <a:p>
            <a:r>
              <a:rPr lang="en-US"/>
              <a:t>Click to edit Master title style</a:t>
            </a:r>
            <a:endParaRPr lang="en-US" dirty="0"/>
          </a:p>
        </p:txBody>
      </p:sp>
      <p:pic>
        <p:nvPicPr>
          <p:cNvPr id="3" name="Picture 2">
            <a:extLst>
              <a:ext uri="{FF2B5EF4-FFF2-40B4-BE49-F238E27FC236}">
                <a16:creationId xmlns:a16="http://schemas.microsoft.com/office/drawing/2014/main" id="{0F5AD363-1106-E128-8F35-5BE4EC6C973A}"/>
              </a:ext>
            </a:extLst>
          </p:cNvPr>
          <p:cNvPicPr>
            <a:picLocks noChangeAspect="1"/>
          </p:cNvPicPr>
          <p:nvPr userDrawn="1"/>
        </p:nvPicPr>
        <p:blipFill>
          <a:blip r:embed="rId2"/>
          <a:stretch>
            <a:fillRect/>
          </a:stretch>
        </p:blipFill>
        <p:spPr>
          <a:xfrm>
            <a:off x="10624551" y="194897"/>
            <a:ext cx="1308146" cy="615140"/>
          </a:xfrm>
          <a:prstGeom prst="rect">
            <a:avLst/>
          </a:prstGeom>
        </p:spPr>
      </p:pic>
      <p:pic>
        <p:nvPicPr>
          <p:cNvPr id="11" name="Picture 10">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460443" y="314522"/>
            <a:ext cx="1219371" cy="584454"/>
          </a:xfrm>
          <a:prstGeom prst="rect">
            <a:avLst/>
          </a:prstGeom>
        </p:spPr>
      </p:pic>
    </p:spTree>
    <p:extLst>
      <p:ext uri="{BB962C8B-B14F-4D97-AF65-F5344CB8AC3E}">
        <p14:creationId xmlns:p14="http://schemas.microsoft.com/office/powerpoint/2010/main" val="2028718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9"/>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463"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1" y="5797777"/>
            <a:ext cx="4114800" cy="365125"/>
          </a:xfrm>
          <a:prstGeom prst="rect">
            <a:avLst/>
          </a:prstGeom>
        </p:spPr>
        <p:txBody>
          <a:bodyPr/>
          <a:lstStyle/>
          <a:p>
            <a:r>
              <a:rPr lang="en-US"/>
              <a:t>CONFIDENTIAL - PEFINDO MANAGEMENT MEETING ONLY</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pic>
        <p:nvPicPr>
          <p:cNvPr id="3" name="Picture 2">
            <a:extLst>
              <a:ext uri="{FF2B5EF4-FFF2-40B4-BE49-F238E27FC236}">
                <a16:creationId xmlns:a16="http://schemas.microsoft.com/office/drawing/2014/main" id="{F99D89F8-5306-26F5-BBE1-C5F289AE96F7}"/>
              </a:ext>
            </a:extLst>
          </p:cNvPr>
          <p:cNvPicPr>
            <a:picLocks noChangeAspect="1"/>
          </p:cNvPicPr>
          <p:nvPr userDrawn="1"/>
        </p:nvPicPr>
        <p:blipFill>
          <a:blip r:embed="rId2"/>
          <a:stretch>
            <a:fillRect/>
          </a:stretch>
        </p:blipFill>
        <p:spPr>
          <a:xfrm>
            <a:off x="10624551" y="194897"/>
            <a:ext cx="1308146" cy="615140"/>
          </a:xfrm>
          <a:prstGeom prst="rect">
            <a:avLst/>
          </a:prstGeom>
        </p:spPr>
      </p:pic>
      <p:pic>
        <p:nvPicPr>
          <p:cNvPr id="9" name="Picture 8">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01603" y="225583"/>
            <a:ext cx="1219371" cy="584454"/>
          </a:xfrm>
          <a:prstGeom prst="rect">
            <a:avLst/>
          </a:prstGeom>
        </p:spPr>
      </p:pic>
    </p:spTree>
    <p:extLst>
      <p:ext uri="{BB962C8B-B14F-4D97-AF65-F5344CB8AC3E}">
        <p14:creationId xmlns:p14="http://schemas.microsoft.com/office/powerpoint/2010/main" val="73279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1" y="1483686"/>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05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60"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9" y="3889195"/>
            <a:ext cx="4548187" cy="1708223"/>
          </a:xfrm>
        </p:spPr>
        <p:txBody>
          <a:bodyPr>
            <a:normAutofit/>
          </a:bodyPr>
          <a:lstStyle>
            <a:lvl1pPr marL="134994" indent="-134994">
              <a:spcBef>
                <a:spcPts val="450"/>
              </a:spcBef>
              <a:buClr>
                <a:schemeClr val="accent3"/>
              </a:buClr>
              <a:buFont typeface="Arial" panose="020B0604020202020204" pitchFamily="34" charset="0"/>
              <a:buChar char="•"/>
              <a:defRPr sz="105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84" y="4433244"/>
            <a:ext cx="1782598"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80" y="4156602"/>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80" y="4682093"/>
            <a:ext cx="3198"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sz="1350"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8" y="2374911"/>
            <a:ext cx="4565650" cy="701675"/>
          </a:xfrm>
        </p:spPr>
        <p:txBody>
          <a:bodyPr>
            <a:noAutofit/>
          </a:bodyPr>
          <a:lstStyle>
            <a:lvl1pPr marL="0" indent="0">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21" y="3165308"/>
            <a:ext cx="4583114" cy="689525"/>
          </a:xfrm>
        </p:spPr>
        <p:txBody>
          <a:bodyPr/>
          <a:lstStyle>
            <a:lvl1pPr marL="0" indent="0">
              <a:buNone/>
              <a:defRPr sz="1050">
                <a:solidFill>
                  <a:schemeClr val="tx1">
                    <a:lumMod val="65000"/>
                    <a:lumOff val="35000"/>
                  </a:schemeClr>
                </a:solidFill>
              </a:defRPr>
            </a:lvl1pPr>
            <a:lvl2pPr marL="342884" indent="0">
              <a:buNone/>
              <a:defRPr sz="1050">
                <a:solidFill>
                  <a:schemeClr val="tx1">
                    <a:lumMod val="50000"/>
                    <a:lumOff val="50000"/>
                  </a:schemeClr>
                </a:solidFill>
              </a:defRPr>
            </a:lvl2pPr>
            <a:lvl3pPr marL="685766" indent="0">
              <a:buNone/>
              <a:defRPr sz="1050">
                <a:solidFill>
                  <a:schemeClr val="tx1">
                    <a:lumMod val="50000"/>
                    <a:lumOff val="50000"/>
                  </a:schemeClr>
                </a:solidFill>
              </a:defRPr>
            </a:lvl3pPr>
            <a:lvl4pPr marL="1028649" indent="0">
              <a:buNone/>
              <a:defRPr sz="1050">
                <a:solidFill>
                  <a:schemeClr val="tx1">
                    <a:lumMod val="50000"/>
                    <a:lumOff val="50000"/>
                  </a:schemeClr>
                </a:solidFill>
              </a:defRPr>
            </a:lvl4pPr>
            <a:lvl5pPr marL="1371532" indent="0">
              <a:buNone/>
              <a:defRPr sz="105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90" y="2045673"/>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sz="1350"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2" y="4161035"/>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sz="1350"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75"/>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sz="1350" dirty="0"/>
          </a:p>
        </p:txBody>
      </p:sp>
      <p:pic>
        <p:nvPicPr>
          <p:cNvPr id="10" name="Picture 9">
            <a:extLst>
              <a:ext uri="{FF2B5EF4-FFF2-40B4-BE49-F238E27FC236}">
                <a16:creationId xmlns:a16="http://schemas.microsoft.com/office/drawing/2014/main" id="{07C22A8E-629A-8F72-50C6-2BF7E384993D}"/>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8" name="Picture 7"/>
          <p:cNvPicPr>
            <a:picLocks noChangeAspect="1"/>
          </p:cNvPicPr>
          <p:nvPr userDrawn="1"/>
        </p:nvPicPr>
        <p:blipFill>
          <a:blip r:embed="rId3"/>
          <a:stretch>
            <a:fillRect/>
          </a:stretch>
        </p:blipFill>
        <p:spPr>
          <a:xfrm>
            <a:off x="830069" y="224771"/>
            <a:ext cx="1223057" cy="585267"/>
          </a:xfrm>
          <a:prstGeom prst="rect">
            <a:avLst/>
          </a:prstGeom>
        </p:spPr>
      </p:pic>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2" y="781061"/>
            <a:ext cx="10515600" cy="676275"/>
          </a:xfrm>
        </p:spPr>
        <p:txBody>
          <a:bodyPr anchor="b">
            <a:normAutofit/>
          </a:bodyPr>
          <a:lstStyle>
            <a:lvl1pPr algn="ctr">
              <a:defRPr sz="3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5" y="2959604"/>
            <a:ext cx="4183650" cy="365125"/>
          </a:xfrm>
        </p:spPr>
        <p:txBody>
          <a:bodyPr>
            <a:normAutofit/>
          </a:bodyPr>
          <a:lstStyle>
            <a:lvl1pPr marL="0" indent="0">
              <a:buNone/>
              <a:defRPr sz="1875"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73" y="1898661"/>
            <a:ext cx="10515599" cy="701675"/>
          </a:xfrm>
        </p:spPr>
        <p:txBody>
          <a:bodyPr>
            <a:noAutofit/>
          </a:bodyPr>
          <a:lstStyle>
            <a:lvl1pPr marL="0" indent="0" algn="ctr">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3"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sz="1350"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2" y="2959604"/>
            <a:ext cx="4183650" cy="365125"/>
          </a:xfrm>
        </p:spPr>
        <p:txBody>
          <a:bodyPr>
            <a:normAutofit/>
          </a:bodyPr>
          <a:lstStyle>
            <a:lvl1pPr marL="0" indent="0">
              <a:buNone/>
              <a:defRPr sz="1875"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9" y="3294256"/>
            <a:ext cx="4365626" cy="2333625"/>
          </a:xfrm>
        </p:spPr>
        <p:txBody>
          <a:bodyPr>
            <a:normAutofit/>
          </a:bodyPr>
          <a:lstStyle>
            <a:lvl1pPr marL="134994" indent="-134994">
              <a:spcBef>
                <a:spcPts val="450"/>
              </a:spcBef>
              <a:buClr>
                <a:schemeClr val="accent3"/>
              </a:buClr>
              <a:defRPr sz="105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92" y="3294256"/>
            <a:ext cx="4365626" cy="2333625"/>
          </a:xfrm>
        </p:spPr>
        <p:txBody>
          <a:bodyPr>
            <a:normAutofit/>
          </a:bodyPr>
          <a:lstStyle>
            <a:lvl1pPr marL="134994" indent="-134994">
              <a:spcBef>
                <a:spcPts val="450"/>
              </a:spcBef>
              <a:buClr>
                <a:schemeClr val="accent3"/>
              </a:buClr>
              <a:defRPr sz="105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ED3FEEE3-5E64-0AD8-90F1-A32AD75EF65E}"/>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16" name="Picture 15">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81990" y="134004"/>
            <a:ext cx="1219371" cy="584454"/>
          </a:xfrm>
          <a:prstGeom prst="rect">
            <a:avLst/>
          </a:prstGeom>
        </p:spPr>
      </p:pic>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70"/>
            <a:ext cx="4395259" cy="676275"/>
          </a:xfrm>
        </p:spPr>
        <p:txBody>
          <a:bodyPr anchor="b">
            <a:normAutofit/>
          </a:bodyPr>
          <a:lstStyle>
            <a:lvl1pPr algn="l">
              <a:defRPr sz="3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92" y="2592580"/>
            <a:ext cx="5630885" cy="701675"/>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92"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92"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8"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9"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907"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7"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31"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32"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20" y="3719431"/>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21" y="399071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46" y="4451503"/>
            <a:ext cx="1597889" cy="365125"/>
          </a:xfrm>
        </p:spPr>
        <p:txBody>
          <a:bodyPr anchor="b" anchorCtr="0">
            <a:normAutofit/>
          </a:bodyPr>
          <a:lstStyle>
            <a:lvl1pPr marL="0" indent="0">
              <a:buNone/>
              <a:defRPr sz="1350" b="1">
                <a:solidFill>
                  <a:schemeClr val="accent3"/>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47" y="4722784"/>
            <a:ext cx="1597889" cy="365125"/>
          </a:xfrm>
        </p:spPr>
        <p:txBody>
          <a:bodyPr>
            <a:normAutofit/>
          </a:bodyPr>
          <a:lstStyle>
            <a:lvl1pPr marL="0" indent="0">
              <a:spcBef>
                <a:spcPts val="450"/>
              </a:spcBef>
              <a:buClr>
                <a:schemeClr val="accent3"/>
              </a:buClr>
              <a:buNone/>
              <a:defRPr sz="105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800633" y="1149846"/>
            <a:ext cx="4395259" cy="436562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chart</a:t>
            </a:r>
            <a:endParaRPr lang="ru-RU" dirty="0"/>
          </a:p>
        </p:txBody>
      </p:sp>
      <p:sp>
        <p:nvSpPr>
          <p:cNvPr id="3" name="Graphic 50">
            <a:extLst>
              <a:ext uri="{FF2B5EF4-FFF2-40B4-BE49-F238E27FC236}">
                <a16:creationId xmlns:a16="http://schemas.microsoft.com/office/drawing/2014/main" id="{33AA43FA-C2DC-406C-BFE6-A2A804112236}"/>
              </a:ext>
            </a:extLst>
          </p:cNvPr>
          <p:cNvSpPr/>
          <p:nvPr/>
        </p:nvSpPr>
        <p:spPr>
          <a:xfrm>
            <a:off x="5731822" y="2267890"/>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sz="1350" dirty="0"/>
          </a:p>
        </p:txBody>
      </p:sp>
      <p:pic>
        <p:nvPicPr>
          <p:cNvPr id="9" name="Picture 8">
            <a:extLst>
              <a:ext uri="{FF2B5EF4-FFF2-40B4-BE49-F238E27FC236}">
                <a16:creationId xmlns:a16="http://schemas.microsoft.com/office/drawing/2014/main" id="{56AD02EA-8AA0-DAEA-CA6F-A78F6AA71296}"/>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26" name="Picture 25">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81990" y="134004"/>
            <a:ext cx="1219371" cy="584454"/>
          </a:xfrm>
          <a:prstGeom prst="rect">
            <a:avLst/>
          </a:prstGeom>
        </p:spPr>
      </p:pic>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8" y="2134686"/>
            <a:ext cx="3403308" cy="676275"/>
          </a:xfrm>
        </p:spPr>
        <p:txBody>
          <a:bodyPr anchor="b">
            <a:normAutofit/>
          </a:bodyPr>
          <a:lstStyle>
            <a:lvl1pPr algn="l">
              <a:defRPr sz="3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6" y="3252275"/>
            <a:ext cx="3396171" cy="1846732"/>
          </a:xfrm>
        </p:spPr>
        <p:txBody>
          <a:bodyPr>
            <a:noAutofit/>
          </a:bodyPr>
          <a:lstStyle>
            <a:lvl1pPr marL="0" indent="0" algn="l">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2" y="1493225"/>
            <a:ext cx="6561138" cy="384713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table</a:t>
            </a:r>
            <a:endParaRPr lang="ru-RU" dirty="0"/>
          </a:p>
        </p:txBody>
      </p:sp>
      <p:sp>
        <p:nvSpPr>
          <p:cNvPr id="3" name="Graphic 54">
            <a:extLst>
              <a:ext uri="{FF2B5EF4-FFF2-40B4-BE49-F238E27FC236}">
                <a16:creationId xmlns:a16="http://schemas.microsoft.com/office/drawing/2014/main" id="{A1820133-6B1B-4297-8A79-2E89B2C7199B}"/>
              </a:ext>
            </a:extLst>
          </p:cNvPr>
          <p:cNvSpPr/>
          <p:nvPr/>
        </p:nvSpPr>
        <p:spPr>
          <a:xfrm>
            <a:off x="895663" y="2912172"/>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sz="1350" dirty="0"/>
          </a:p>
        </p:txBody>
      </p:sp>
      <p:pic>
        <p:nvPicPr>
          <p:cNvPr id="8" name="Picture 7">
            <a:extLst>
              <a:ext uri="{FF2B5EF4-FFF2-40B4-BE49-F238E27FC236}">
                <a16:creationId xmlns:a16="http://schemas.microsoft.com/office/drawing/2014/main" id="{CBBD90EB-E6F5-02EC-8C52-10BC31C449BE}"/>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13" name="Picture 12">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81990" y="134004"/>
            <a:ext cx="1219371" cy="584454"/>
          </a:xfrm>
          <a:prstGeom prst="rect">
            <a:avLst/>
          </a:prstGeom>
        </p:spPr>
      </p:pic>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3623A-58C5-538B-DB3E-20983062EA5D}"/>
              </a:ext>
            </a:extLst>
          </p:cNvPr>
          <p:cNvPicPr>
            <a:picLocks noChangeAspect="1"/>
          </p:cNvPicPr>
          <p:nvPr userDrawn="1"/>
        </p:nvPicPr>
        <p:blipFill>
          <a:blip r:embed="rId2"/>
          <a:stretch>
            <a:fillRect/>
          </a:stretch>
        </p:blipFill>
        <p:spPr>
          <a:xfrm>
            <a:off x="7" y="0"/>
            <a:ext cx="12195046" cy="5424256"/>
          </a:xfrm>
          <a:prstGeom prst="rect">
            <a:avLst/>
          </a:prstGeom>
        </p:spPr>
      </p:pic>
      <p:sp>
        <p:nvSpPr>
          <p:cNvPr id="24" name="Oval 23">
            <a:extLst>
              <a:ext uri="{FF2B5EF4-FFF2-40B4-BE49-F238E27FC236}">
                <a16:creationId xmlns:a16="http://schemas.microsoft.com/office/drawing/2014/main" id="{7F8CA5B8-0BAD-4554-87FE-E0910E6CD5C5}"/>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90" y="5718810"/>
            <a:ext cx="7366027" cy="486384"/>
          </a:xfrm>
        </p:spPr>
        <p:txBody>
          <a:bodyPr>
            <a:noAutofit/>
          </a:bodyPr>
          <a:lstStyle>
            <a:lvl1pPr marL="0" indent="0" algn="ctr">
              <a:buNone/>
              <a:defRPr sz="1350" b="1" i="0"/>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a:t>Click to edit Master text styles</a:t>
            </a:r>
          </a:p>
        </p:txBody>
      </p:sp>
      <p:pic>
        <p:nvPicPr>
          <p:cNvPr id="8" name="Picture 7">
            <a:extLst>
              <a:ext uri="{FF2B5EF4-FFF2-40B4-BE49-F238E27FC236}">
                <a16:creationId xmlns:a16="http://schemas.microsoft.com/office/drawing/2014/main" id="{6EFCE3BF-2997-75AD-66A5-2EA7E8D34129}"/>
              </a:ext>
            </a:extLst>
          </p:cNvPr>
          <p:cNvPicPr>
            <a:picLocks noChangeAspect="1"/>
          </p:cNvPicPr>
          <p:nvPr userDrawn="1"/>
        </p:nvPicPr>
        <p:blipFill>
          <a:blip r:embed="rId3"/>
          <a:stretch>
            <a:fillRect/>
          </a:stretch>
        </p:blipFill>
        <p:spPr>
          <a:xfrm>
            <a:off x="10624550" y="194897"/>
            <a:ext cx="1308146" cy="615140"/>
          </a:xfrm>
          <a:prstGeom prst="rect">
            <a:avLst/>
          </a:prstGeom>
        </p:spPr>
      </p:pic>
      <p:pic>
        <p:nvPicPr>
          <p:cNvPr id="2" name="Picture 1">
            <a:extLst>
              <a:ext uri="{FF2B5EF4-FFF2-40B4-BE49-F238E27FC236}">
                <a16:creationId xmlns:a16="http://schemas.microsoft.com/office/drawing/2014/main" id="{F46F95B6-E7F4-9E4A-78A9-8992E7B64589}"/>
              </a:ext>
            </a:extLst>
          </p:cNvPr>
          <p:cNvPicPr>
            <a:picLocks noChangeAspect="1"/>
          </p:cNvPicPr>
          <p:nvPr userDrawn="1"/>
        </p:nvPicPr>
        <p:blipFill>
          <a:blip r:embed="rId4"/>
          <a:stretch>
            <a:fillRect/>
          </a:stretch>
        </p:blipFill>
        <p:spPr>
          <a:xfrm>
            <a:off x="4178660" y="6394142"/>
            <a:ext cx="3834694" cy="211233"/>
          </a:xfrm>
          <a:prstGeom prst="rect">
            <a:avLst/>
          </a:prstGeom>
        </p:spPr>
      </p:pic>
      <p:pic>
        <p:nvPicPr>
          <p:cNvPr id="11" name="Picture 10">
            <a:extLst>
              <a:ext uri="{FF2B5EF4-FFF2-40B4-BE49-F238E27FC236}">
                <a16:creationId xmlns:a16="http://schemas.microsoft.com/office/drawing/2014/main" id="{910A0BCE-E9BD-9564-61F0-6E05780DE6C9}"/>
              </a:ext>
            </a:extLst>
          </p:cNvPr>
          <p:cNvPicPr>
            <a:picLocks noChangeAspect="1"/>
          </p:cNvPicPr>
          <p:nvPr userDrawn="1"/>
        </p:nvPicPr>
        <p:blipFill>
          <a:blip r:embed="rId5"/>
          <a:stretch>
            <a:fillRect/>
          </a:stretch>
        </p:blipFill>
        <p:spPr>
          <a:xfrm>
            <a:off x="781990" y="134004"/>
            <a:ext cx="1219371" cy="584454"/>
          </a:xfrm>
          <a:prstGeom prst="rect">
            <a:avLst/>
          </a:prstGeom>
        </p:spPr>
      </p:pic>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1"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22"/>
            <a:ext cx="870510"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sz="1350"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31" y="908050"/>
            <a:ext cx="10369551" cy="4660900"/>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media</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35"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sz="1350"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sz="1350"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80" y="410418"/>
            <a:ext cx="2439978"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sz="1350"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63"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sz="1350"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90" y="5707156"/>
            <a:ext cx="7366027" cy="853993"/>
          </a:xfrm>
        </p:spPr>
        <p:txBody>
          <a:bodyPr anchor="t" anchorCtr="0">
            <a:normAutofit/>
          </a:bodyPr>
          <a:lstStyle>
            <a:lvl1pPr marL="0" indent="0" algn="ctr">
              <a:buFont typeface="Arial" panose="020B0604020202020204" pitchFamily="34" charset="0"/>
              <a:buNone/>
              <a:defRPr sz="135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sz="1350"/>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sz="1350"/>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sz="1350"/>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sz="1350"/>
            </a:p>
          </p:txBody>
        </p:sp>
      </p:grpSp>
      <p:pic>
        <p:nvPicPr>
          <p:cNvPr id="12" name="Picture 11">
            <a:extLst>
              <a:ext uri="{FF2B5EF4-FFF2-40B4-BE49-F238E27FC236}">
                <a16:creationId xmlns:a16="http://schemas.microsoft.com/office/drawing/2014/main" id="{937B1F41-5A42-C970-A071-864F9FFF2706}"/>
              </a:ext>
            </a:extLst>
          </p:cNvPr>
          <p:cNvPicPr>
            <a:picLocks noChangeAspect="1"/>
          </p:cNvPicPr>
          <p:nvPr userDrawn="1"/>
        </p:nvPicPr>
        <p:blipFill>
          <a:blip r:embed="rId2"/>
          <a:stretch>
            <a:fillRect/>
          </a:stretch>
        </p:blipFill>
        <p:spPr>
          <a:xfrm>
            <a:off x="10624550" y="194897"/>
            <a:ext cx="1308146" cy="615140"/>
          </a:xfrm>
          <a:prstGeom prst="rect">
            <a:avLst/>
          </a:prstGeom>
        </p:spPr>
      </p:pic>
      <p:pic>
        <p:nvPicPr>
          <p:cNvPr id="20" name="Picture 19">
            <a:extLst>
              <a:ext uri="{FF2B5EF4-FFF2-40B4-BE49-F238E27FC236}">
                <a16:creationId xmlns:a16="http://schemas.microsoft.com/office/drawing/2014/main" id="{910A0BCE-E9BD-9564-61F0-6E05780DE6C9}"/>
              </a:ext>
            </a:extLst>
          </p:cNvPr>
          <p:cNvPicPr>
            <a:picLocks noChangeAspect="1"/>
          </p:cNvPicPr>
          <p:nvPr userDrawn="1"/>
        </p:nvPicPr>
        <p:blipFill>
          <a:blip r:embed="rId3"/>
          <a:stretch>
            <a:fillRect/>
          </a:stretch>
        </p:blipFill>
        <p:spPr>
          <a:xfrm>
            <a:off x="781990" y="134004"/>
            <a:ext cx="1219371" cy="584454"/>
          </a:xfrm>
          <a:prstGeom prst="rect">
            <a:avLst/>
          </a:prstGeom>
        </p:spPr>
      </p:pic>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29"/>
            <a:ext cx="27432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ru-RU" dirty="0"/>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7" y="5816830"/>
            <a:ext cx="549442" cy="365125"/>
          </a:xfrm>
          <a:prstGeom prst="rect">
            <a:avLst/>
          </a:prstGeom>
        </p:spPr>
        <p:txBody>
          <a:bodyPr vert="horz" lIns="91440" tIns="45720" rIns="91440" bIns="45720" rtlCol="0" anchor="ctr"/>
          <a:lstStyle>
            <a:lvl1pPr algn="ctr">
              <a:defRPr sz="750">
                <a:solidFill>
                  <a:schemeClr val="bg1"/>
                </a:solidFill>
              </a:defRPr>
            </a:lvl1p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Lst>
  <p:hf sldNum="0" hdr="0" dt="0"/>
  <p:txStyles>
    <p:titleStyle>
      <a:lvl1pPr algn="l" defTabSz="685766" rtl="0" eaLnBrk="1" latinLnBrk="0" hangingPunct="1">
        <a:lnSpc>
          <a:spcPct val="90000"/>
        </a:lnSpc>
        <a:spcBef>
          <a:spcPct val="0"/>
        </a:spcBef>
        <a:buNone/>
        <a:defRPr sz="3000" b="1" kern="1200">
          <a:gradFill>
            <a:gsLst>
              <a:gs pos="0">
                <a:schemeClr val="accent1"/>
              </a:gs>
              <a:gs pos="100000">
                <a:schemeClr val="accent3"/>
              </a:gs>
            </a:gsLst>
            <a:lin ang="0" scaled="1"/>
          </a:gra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accent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accent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accent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5" userDrawn="1">
          <p15:clr>
            <a:srgbClr val="F26B43"/>
          </p15:clr>
        </p15:guide>
        <p15:guide id="3" pos="7106" userDrawn="1">
          <p15:clr>
            <a:srgbClr val="F26B43"/>
          </p15:clr>
        </p15:guide>
        <p15:guide id="4" orient="horz" pos="3748" userDrawn="1">
          <p15:clr>
            <a:srgbClr val="F26B43"/>
          </p15:clr>
        </p15:guide>
        <p15:guide id="5" pos="4406" userDrawn="1">
          <p15:clr>
            <a:srgbClr val="F26B43"/>
          </p15:clr>
        </p15:guide>
        <p15:guide id="6" pos="3274"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www.lme.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nkedin.com/company/spindo/mycompany/" TargetMode="External"/><Relationship Id="rId3" Type="http://schemas.openxmlformats.org/officeDocument/2006/relationships/image" Target="../media/image41.png"/><Relationship Id="rId7" Type="http://schemas.openxmlformats.org/officeDocument/2006/relationships/hyperlink" Target="https://www.instagram.com/spindosteelpipe/?hl=en" TargetMode="External"/><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hyperlink" Target="https://www.facebook.com/spindosteelpipe" TargetMode="External"/><Relationship Id="rId5" Type="http://schemas.openxmlformats.org/officeDocument/2006/relationships/image" Target="../media/image43.png"/><Relationship Id="rId10" Type="http://schemas.openxmlformats.org/officeDocument/2006/relationships/hyperlink" Target="mailto:johanes.edward@spindo.co.id" TargetMode="External"/><Relationship Id="rId4" Type="http://schemas.openxmlformats.org/officeDocument/2006/relationships/image" Target="../media/image42.png"/><Relationship Id="rId9" Type="http://schemas.openxmlformats.org/officeDocument/2006/relationships/hyperlink" Target="https://www.youtube.com/c/spindosteelpip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143000" y="1247451"/>
            <a:ext cx="9906000" cy="963315"/>
          </a:xfrm>
          <a:solidFill>
            <a:schemeClr val="bg1"/>
          </a:solidFill>
        </p:spPr>
        <p:txBody>
          <a:bodyPr/>
          <a:lstStyle/>
          <a:p>
            <a:r>
              <a:rPr lang="en-US">
                <a:solidFill>
                  <a:schemeClr val="tx2"/>
                </a:solidFill>
              </a:rPr>
              <a:t>PT Steel Pipe Industry of Indonesia Tbk</a:t>
            </a:r>
            <a:endParaRPr lang="en-US" dirty="0">
              <a:solidFill>
                <a:schemeClr val="tx2"/>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1143000" y="3347735"/>
            <a:ext cx="9906000" cy="949829"/>
          </a:xfrm>
          <a:solidFill>
            <a:schemeClr val="bg1">
              <a:alpha val="60000"/>
            </a:schemeClr>
          </a:solidFill>
        </p:spPr>
        <p:txBody>
          <a:bodyPr>
            <a:normAutofit/>
          </a:bodyPr>
          <a:lstStyle/>
          <a:p>
            <a:r>
              <a:rPr lang="en-US" dirty="0">
                <a:solidFill>
                  <a:schemeClr val="tx1">
                    <a:lumMod val="75000"/>
                    <a:lumOff val="25000"/>
                  </a:schemeClr>
                </a:solidFill>
              </a:rPr>
              <a:t>Company Presentation </a:t>
            </a:r>
          </a:p>
          <a:p>
            <a:r>
              <a:rPr lang="en-US" dirty="0">
                <a:solidFill>
                  <a:schemeClr val="tx1">
                    <a:lumMod val="75000"/>
                    <a:lumOff val="25000"/>
                  </a:schemeClr>
                </a:solidFill>
              </a:rPr>
              <a:t>for 1H2025 Results</a:t>
            </a:r>
          </a:p>
        </p:txBody>
      </p:sp>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79070D3-17D6-4EEB-9206-5CDA61167BFD}"/>
              </a:ext>
            </a:extLst>
          </p:cNvPr>
          <p:cNvGraphicFramePr>
            <a:graphicFrameLocks/>
          </p:cNvGraphicFramePr>
          <p:nvPr>
            <p:extLst>
              <p:ext uri="{D42A27DB-BD31-4B8C-83A1-F6EECF244321}">
                <p14:modId xmlns:p14="http://schemas.microsoft.com/office/powerpoint/2010/main" val="535148480"/>
              </p:ext>
            </p:extLst>
          </p:nvPr>
        </p:nvGraphicFramePr>
        <p:xfrm>
          <a:off x="1796289" y="3776392"/>
          <a:ext cx="3911073" cy="2664232"/>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10</a:t>
            </a:fld>
            <a:endParaRPr lang="en-US">
              <a:solidFill>
                <a:prstClr val="black">
                  <a:tint val="75000"/>
                </a:prstClr>
              </a:solidFill>
              <a:latin typeface="Calibri"/>
            </a:endParaRPr>
          </a:p>
        </p:txBody>
      </p:sp>
      <p:sp>
        <p:nvSpPr>
          <p:cNvPr id="4" name="Title 3"/>
          <p:cNvSpPr>
            <a:spLocks noGrp="1"/>
          </p:cNvSpPr>
          <p:nvPr>
            <p:ph type="title"/>
          </p:nvPr>
        </p:nvSpPr>
        <p:spPr>
          <a:xfrm>
            <a:off x="2419227" y="292140"/>
            <a:ext cx="7353546" cy="945498"/>
          </a:xfrm>
        </p:spPr>
        <p:txBody>
          <a:bodyPr/>
          <a:lstStyle/>
          <a:p>
            <a:r>
              <a:rPr lang="en-US" dirty="0"/>
              <a:t>Flexible Purchasing</a:t>
            </a:r>
          </a:p>
        </p:txBody>
      </p:sp>
      <p:sp>
        <p:nvSpPr>
          <p:cNvPr id="9" name="Slide Number Placeholder 3">
            <a:extLst>
              <a:ext uri="{FF2B5EF4-FFF2-40B4-BE49-F238E27FC236}">
                <a16:creationId xmlns:a16="http://schemas.microsoft.com/office/drawing/2014/main" id="{BA140A24-1AAF-4745-A318-F85E0C60151E}"/>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10</a:t>
            </a:fld>
            <a:endParaRPr lang="en-US" sz="1400" b="1" dirty="0">
              <a:latin typeface="Calibri"/>
            </a:endParaRPr>
          </a:p>
        </p:txBody>
      </p:sp>
      <p:sp>
        <p:nvSpPr>
          <p:cNvPr id="10" name="TextBox 9">
            <a:extLst>
              <a:ext uri="{FF2B5EF4-FFF2-40B4-BE49-F238E27FC236}">
                <a16:creationId xmlns:a16="http://schemas.microsoft.com/office/drawing/2014/main" id="{96C75674-9F9B-46C8-87C8-4503FAB87594}"/>
              </a:ext>
            </a:extLst>
          </p:cNvPr>
          <p:cNvSpPr txBox="1"/>
          <p:nvPr/>
        </p:nvSpPr>
        <p:spPr>
          <a:xfrm>
            <a:off x="7081837" y="1350996"/>
            <a:ext cx="4271962" cy="523220"/>
          </a:xfrm>
          <a:prstGeom prst="rect">
            <a:avLst/>
          </a:prstGeom>
          <a:noFill/>
        </p:spPr>
        <p:txBody>
          <a:bodyPr wrap="square">
            <a:spAutoFit/>
          </a:bodyPr>
          <a:lstStyle/>
          <a:p>
            <a:pPr algn="ctr" rtl="0">
              <a:defRPr sz="1400" b="1" i="0" u="none" strike="noStrike" kern="1200" spc="0" baseline="0">
                <a:solidFill>
                  <a:srgbClr val="068EDC"/>
                </a:solidFill>
                <a:latin typeface="+mn-lt"/>
                <a:ea typeface="+mn-ea"/>
                <a:cs typeface="+mn-cs"/>
              </a:defRPr>
            </a:pPr>
            <a:r>
              <a:rPr lang="en-US" sz="1400" b="1" dirty="0">
                <a:solidFill>
                  <a:srgbClr val="068EDC"/>
                </a:solidFill>
              </a:rPr>
              <a:t>Top Suppliers</a:t>
            </a:r>
          </a:p>
          <a:p>
            <a:pPr algn="ctr" rtl="0">
              <a:defRPr sz="1400" b="1" i="0" u="none" strike="noStrike" kern="1200" spc="0" baseline="0">
                <a:solidFill>
                  <a:srgbClr val="068EDC"/>
                </a:solidFill>
                <a:latin typeface="+mn-lt"/>
                <a:ea typeface="+mn-ea"/>
                <a:cs typeface="+mn-cs"/>
              </a:defRPr>
            </a:pPr>
            <a:r>
              <a:rPr lang="en-US" sz="1400" b="1" dirty="0">
                <a:solidFill>
                  <a:srgbClr val="068EDC"/>
                </a:solidFill>
              </a:rPr>
              <a:t>FY2024 (inside) and 1H2025 (outside) </a:t>
            </a:r>
          </a:p>
        </p:txBody>
      </p:sp>
      <p:sp>
        <p:nvSpPr>
          <p:cNvPr id="12" name="TextBox 11">
            <a:extLst>
              <a:ext uri="{FF2B5EF4-FFF2-40B4-BE49-F238E27FC236}">
                <a16:creationId xmlns:a16="http://schemas.microsoft.com/office/drawing/2014/main" id="{AFC48256-DE92-4FD7-83D1-E7D70290E864}"/>
              </a:ext>
            </a:extLst>
          </p:cNvPr>
          <p:cNvSpPr txBox="1"/>
          <p:nvPr/>
        </p:nvSpPr>
        <p:spPr>
          <a:xfrm>
            <a:off x="1923025" y="3637892"/>
            <a:ext cx="3657600" cy="276999"/>
          </a:xfrm>
          <a:prstGeom prst="rect">
            <a:avLst/>
          </a:prstGeom>
          <a:noFill/>
        </p:spPr>
        <p:txBody>
          <a:bodyPr wrap="square">
            <a:spAutoFit/>
          </a:bodyPr>
          <a:lstStyle/>
          <a:p>
            <a:pPr algn="ctr" rtl="0">
              <a:defRPr lang="en-US" sz="1200" b="1" i="0" u="none" strike="noStrike" kern="1200" spc="0" baseline="0">
                <a:solidFill>
                  <a:srgbClr val="068EDC"/>
                </a:solidFill>
                <a:latin typeface="+mn-lt"/>
                <a:ea typeface="+mn-ea"/>
                <a:cs typeface="+mn-cs"/>
              </a:defRPr>
            </a:pPr>
            <a:r>
              <a:rPr lang="en-US" sz="1200" b="1" dirty="0">
                <a:solidFill>
                  <a:srgbClr val="068EDC"/>
                </a:solidFill>
              </a:rPr>
              <a:t>Purchase of Materials</a:t>
            </a:r>
          </a:p>
        </p:txBody>
      </p:sp>
      <p:sp>
        <p:nvSpPr>
          <p:cNvPr id="6" name="TextBox 5"/>
          <p:cNvSpPr txBox="1"/>
          <p:nvPr/>
        </p:nvSpPr>
        <p:spPr>
          <a:xfrm>
            <a:off x="1041545" y="1350996"/>
            <a:ext cx="6283578" cy="2123658"/>
          </a:xfrm>
          <a:prstGeom prst="rect">
            <a:avLst/>
          </a:prstGeom>
          <a:noFill/>
        </p:spPr>
        <p:txBody>
          <a:bodyPr wrap="square" rtlCol="0">
            <a:spAutoFit/>
          </a:bodyPr>
          <a:lstStyle/>
          <a:p>
            <a:r>
              <a:rPr lang="en-US" sz="1200" b="1" dirty="0">
                <a:solidFill>
                  <a:schemeClr val="accent1"/>
                </a:solidFill>
              </a:rPr>
              <a:t>Supplier Diversification and Strengthening of Local Steel Sourcing</a:t>
            </a:r>
          </a:p>
          <a:p>
            <a:endParaRPr lang="en-US" sz="1200" dirty="0"/>
          </a:p>
          <a:p>
            <a:r>
              <a:rPr lang="en-US" sz="1200" dirty="0"/>
              <a:t>In 1H 2025, SPINDO increased its local raw material purchases to 44%, up from 29.2% in 1H 2024, while imports declined to 57%. This shift reflects a deliberate strategy to reduce reliance on overseas suppliers, improve logistics efficiency, and mitigate external </a:t>
            </a:r>
            <a:r>
              <a:rPr lang="en-US" sz="1200" dirty="0" err="1"/>
              <a:t>risks.Notably</a:t>
            </a:r>
            <a:r>
              <a:rPr lang="en-US" sz="1200" dirty="0"/>
              <a:t>, three new domestic steel mills—</a:t>
            </a:r>
            <a:r>
              <a:rPr lang="en-US" sz="1200" dirty="0" err="1"/>
              <a:t>Lautan</a:t>
            </a:r>
            <a:r>
              <a:rPr lang="en-US" sz="1200" dirty="0"/>
              <a:t> Steel, New Asia Steel, and </a:t>
            </a:r>
            <a:r>
              <a:rPr lang="en-US" sz="1200" dirty="0" err="1"/>
              <a:t>Dexin</a:t>
            </a:r>
            <a:r>
              <a:rPr lang="en-US" sz="1200" dirty="0"/>
              <a:t> Indonesia—have begun supplying HRC, expanding local options and contributing to a more balanced supplier base. As a result, </a:t>
            </a:r>
            <a:r>
              <a:rPr lang="en-US" sz="1200" dirty="0" err="1"/>
              <a:t>Baowu</a:t>
            </a:r>
            <a:r>
              <a:rPr lang="en-US" sz="1200" dirty="0"/>
              <a:t> Group’s share fell to 44.8%, from 59.9% in FY2024, while newer players like JFE, AM/NS, and </a:t>
            </a:r>
            <a:r>
              <a:rPr lang="en-US" sz="1200" dirty="0" err="1"/>
              <a:t>Lautan</a:t>
            </a:r>
            <a:r>
              <a:rPr lang="en-US" sz="1200" dirty="0"/>
              <a:t> gained </a:t>
            </a:r>
            <a:r>
              <a:rPr lang="en-US" sz="1200" dirty="0" err="1"/>
              <a:t>ground.These</a:t>
            </a:r>
            <a:r>
              <a:rPr lang="en-US" sz="1200" dirty="0"/>
              <a:t> moves strengthen SPINDO’s procurement flexibility and support its long-term growth and capex execution by ensuring greater supply security and cost competitiveness.</a:t>
            </a:r>
          </a:p>
        </p:txBody>
      </p:sp>
      <p:graphicFrame>
        <p:nvGraphicFramePr>
          <p:cNvPr id="15" name="Chart 14">
            <a:extLst>
              <a:ext uri="{FF2B5EF4-FFF2-40B4-BE49-F238E27FC236}">
                <a16:creationId xmlns:a16="http://schemas.microsoft.com/office/drawing/2014/main" id="{5401EDF5-5AE5-4E4F-8C7D-BA33868E08D4}"/>
              </a:ext>
            </a:extLst>
          </p:cNvPr>
          <p:cNvGraphicFramePr>
            <a:graphicFrameLocks/>
          </p:cNvGraphicFramePr>
          <p:nvPr>
            <p:extLst>
              <p:ext uri="{D42A27DB-BD31-4B8C-83A1-F6EECF244321}">
                <p14:modId xmlns:p14="http://schemas.microsoft.com/office/powerpoint/2010/main" val="1092847380"/>
              </p:ext>
            </p:extLst>
          </p:nvPr>
        </p:nvGraphicFramePr>
        <p:xfrm>
          <a:off x="5055465" y="1577713"/>
          <a:ext cx="7136535" cy="48629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0270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000000-0008-0000-1000-00000A000000}"/>
              </a:ext>
            </a:extLst>
          </p:cNvPr>
          <p:cNvGraphicFramePr>
            <a:graphicFrameLocks/>
          </p:cNvGraphicFramePr>
          <p:nvPr>
            <p:extLst>
              <p:ext uri="{D42A27DB-BD31-4B8C-83A1-F6EECF244321}">
                <p14:modId xmlns:p14="http://schemas.microsoft.com/office/powerpoint/2010/main" val="2535072769"/>
              </p:ext>
            </p:extLst>
          </p:nvPr>
        </p:nvGraphicFramePr>
        <p:xfrm>
          <a:off x="1011158" y="1385471"/>
          <a:ext cx="9961643" cy="445777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59F9DADB-D431-4C27-8E4A-E06D476A06CE}"/>
              </a:ext>
            </a:extLst>
          </p:cNvPr>
          <p:cNvSpPr>
            <a:spLocks noGrp="1"/>
          </p:cNvSpPr>
          <p:nvPr>
            <p:ph type="sldNum" sz="quarter" idx="12"/>
          </p:nvPr>
        </p:nvSpPr>
        <p:spPr/>
        <p:txBody>
          <a:bodyPr/>
          <a:lstStyle/>
          <a:p>
            <a:fld id="{D495E168-DA5E-4888-8D8A-92B118324C14}" type="slidenum">
              <a:rPr lang="ru-RU" smtClean="0"/>
              <a:t>11</a:t>
            </a:fld>
            <a:endParaRPr lang="ru-RU" dirty="0"/>
          </a:p>
        </p:txBody>
      </p:sp>
      <p:sp>
        <p:nvSpPr>
          <p:cNvPr id="4" name="Title 3">
            <a:extLst>
              <a:ext uri="{FF2B5EF4-FFF2-40B4-BE49-F238E27FC236}">
                <a16:creationId xmlns:a16="http://schemas.microsoft.com/office/drawing/2014/main" id="{BB129528-799A-4324-8FD5-4A7325E66579}"/>
              </a:ext>
            </a:extLst>
          </p:cNvPr>
          <p:cNvSpPr>
            <a:spLocks noGrp="1"/>
          </p:cNvSpPr>
          <p:nvPr>
            <p:ph type="title"/>
          </p:nvPr>
        </p:nvSpPr>
        <p:spPr/>
        <p:txBody>
          <a:bodyPr/>
          <a:lstStyle/>
          <a:p>
            <a:r>
              <a:rPr lang="en-US" dirty="0"/>
              <a:t>Price Movement</a:t>
            </a:r>
          </a:p>
        </p:txBody>
      </p:sp>
      <p:sp>
        <p:nvSpPr>
          <p:cNvPr id="11" name="TextBox 10">
            <a:extLst>
              <a:ext uri="{FF2B5EF4-FFF2-40B4-BE49-F238E27FC236}">
                <a16:creationId xmlns:a16="http://schemas.microsoft.com/office/drawing/2014/main" id="{CB2D2CE8-74F3-F582-D97F-F3F17C607E50}"/>
              </a:ext>
            </a:extLst>
          </p:cNvPr>
          <p:cNvSpPr txBox="1"/>
          <p:nvPr/>
        </p:nvSpPr>
        <p:spPr>
          <a:xfrm>
            <a:off x="3703384" y="1164740"/>
            <a:ext cx="3947492" cy="276999"/>
          </a:xfrm>
          <a:prstGeom prst="rect">
            <a:avLst/>
          </a:prstGeom>
          <a:noFill/>
        </p:spPr>
        <p:txBody>
          <a:bodyPr wrap="square">
            <a:spAutoFit/>
          </a:bodyPr>
          <a:lstStyle/>
          <a:p>
            <a:pPr marL="0" lvl="1" algn="ctr" defTabSz="685766">
              <a:spcAft>
                <a:spcPts val="400"/>
              </a:spcAft>
              <a:buClr>
                <a:srgbClr val="31859C"/>
              </a:buClr>
              <a:defRPr lang="en-US" sz="1200" b="1" i="0" u="none" strike="noStrike" kern="1200" spc="0" baseline="0">
                <a:solidFill>
                  <a:srgbClr val="068EDC"/>
                </a:solidFill>
                <a:latin typeface="+mn-lt"/>
                <a:ea typeface="+mn-ea"/>
                <a:cs typeface="+mn-cs"/>
              </a:defRPr>
            </a:pPr>
            <a:r>
              <a:rPr lang="en-US" sz="1200" b="1" dirty="0">
                <a:solidFill>
                  <a:srgbClr val="068EDC"/>
                </a:solidFill>
              </a:rPr>
              <a:t>Local &amp; Import HRC Price VS our Black Pipe ASP</a:t>
            </a:r>
          </a:p>
        </p:txBody>
      </p:sp>
      <p:sp>
        <p:nvSpPr>
          <p:cNvPr id="13" name="Rectangle 12"/>
          <p:cNvSpPr/>
          <p:nvPr/>
        </p:nvSpPr>
        <p:spPr>
          <a:xfrm>
            <a:off x="1520056" y="5689360"/>
            <a:ext cx="8172210" cy="307777"/>
          </a:xfrm>
          <a:prstGeom prst="rect">
            <a:avLst/>
          </a:prstGeom>
          <a:solidFill>
            <a:schemeClr val="bg1"/>
          </a:solidFill>
        </p:spPr>
        <p:txBody>
          <a:bodyPr wrap="square">
            <a:spAutoFit/>
          </a:bodyPr>
          <a:lstStyle/>
          <a:p>
            <a:pPr>
              <a:spcBef>
                <a:spcPts val="400"/>
              </a:spcBef>
              <a:spcAft>
                <a:spcPts val="800"/>
              </a:spcAft>
              <a:buSzPts val="1800"/>
            </a:pPr>
            <a:endParaRPr lang="en-US" sz="1400" b="1" dirty="0">
              <a:solidFill>
                <a:schemeClr val="tx2"/>
              </a:solidFill>
            </a:endParaRPr>
          </a:p>
        </p:txBody>
      </p:sp>
      <p:sp>
        <p:nvSpPr>
          <p:cNvPr id="2" name="TextBox 1">
            <a:extLst>
              <a:ext uri="{FF2B5EF4-FFF2-40B4-BE49-F238E27FC236}">
                <a16:creationId xmlns:a16="http://schemas.microsoft.com/office/drawing/2014/main" id="{8C2E9EB9-6874-4C12-BFBB-EC9572359C44}"/>
              </a:ext>
            </a:extLst>
          </p:cNvPr>
          <p:cNvSpPr txBox="1"/>
          <p:nvPr/>
        </p:nvSpPr>
        <p:spPr>
          <a:xfrm>
            <a:off x="9692266" y="3344444"/>
            <a:ext cx="815748" cy="276999"/>
          </a:xfrm>
          <a:prstGeom prst="rect">
            <a:avLst/>
          </a:prstGeom>
          <a:noFill/>
        </p:spPr>
        <p:txBody>
          <a:bodyPr wrap="square" rtlCol="0">
            <a:spAutoFit/>
          </a:bodyPr>
          <a:lstStyle/>
          <a:p>
            <a:r>
              <a:rPr lang="en-US" sz="1200" dirty="0">
                <a:solidFill>
                  <a:srgbClr val="068EDC"/>
                </a:solidFill>
              </a:rPr>
              <a:t>9566</a:t>
            </a:r>
          </a:p>
        </p:txBody>
      </p:sp>
      <p:sp>
        <p:nvSpPr>
          <p:cNvPr id="15" name="TextBox 14">
            <a:extLst>
              <a:ext uri="{FF2B5EF4-FFF2-40B4-BE49-F238E27FC236}">
                <a16:creationId xmlns:a16="http://schemas.microsoft.com/office/drawing/2014/main" id="{50E862A1-CDEB-4D79-8CF0-880E6A900991}"/>
              </a:ext>
            </a:extLst>
          </p:cNvPr>
          <p:cNvSpPr txBox="1"/>
          <p:nvPr/>
        </p:nvSpPr>
        <p:spPr>
          <a:xfrm>
            <a:off x="9692266" y="3663247"/>
            <a:ext cx="815748" cy="276999"/>
          </a:xfrm>
          <a:prstGeom prst="rect">
            <a:avLst/>
          </a:prstGeom>
          <a:noFill/>
        </p:spPr>
        <p:txBody>
          <a:bodyPr wrap="square" rtlCol="0">
            <a:spAutoFit/>
          </a:bodyPr>
          <a:lstStyle/>
          <a:p>
            <a:r>
              <a:rPr lang="en-US" sz="1200" dirty="0">
                <a:solidFill>
                  <a:srgbClr val="636363"/>
                </a:solidFill>
              </a:rPr>
              <a:t>8700</a:t>
            </a:r>
          </a:p>
        </p:txBody>
      </p:sp>
      <p:sp>
        <p:nvSpPr>
          <p:cNvPr id="16" name="TextBox 15">
            <a:extLst>
              <a:ext uri="{FF2B5EF4-FFF2-40B4-BE49-F238E27FC236}">
                <a16:creationId xmlns:a16="http://schemas.microsoft.com/office/drawing/2014/main" id="{0384B86D-A69D-4201-B6D4-A796CE1601FE}"/>
              </a:ext>
            </a:extLst>
          </p:cNvPr>
          <p:cNvSpPr txBox="1"/>
          <p:nvPr/>
        </p:nvSpPr>
        <p:spPr>
          <a:xfrm>
            <a:off x="9639532" y="2374955"/>
            <a:ext cx="1010439" cy="276999"/>
          </a:xfrm>
          <a:prstGeom prst="rect">
            <a:avLst/>
          </a:prstGeom>
          <a:noFill/>
        </p:spPr>
        <p:txBody>
          <a:bodyPr wrap="square" rtlCol="0">
            <a:spAutoFit/>
          </a:bodyPr>
          <a:lstStyle/>
          <a:p>
            <a:r>
              <a:rPr lang="en-US" sz="1200" dirty="0">
                <a:solidFill>
                  <a:srgbClr val="CC0099"/>
                </a:solidFill>
              </a:rPr>
              <a:t>14757</a:t>
            </a:r>
          </a:p>
        </p:txBody>
      </p:sp>
      <p:sp>
        <p:nvSpPr>
          <p:cNvPr id="5" name="TextBox 4"/>
          <p:cNvSpPr txBox="1"/>
          <p:nvPr/>
        </p:nvSpPr>
        <p:spPr>
          <a:xfrm>
            <a:off x="7428814" y="5118895"/>
            <a:ext cx="2951164" cy="253916"/>
          </a:xfrm>
          <a:prstGeom prst="rect">
            <a:avLst/>
          </a:prstGeom>
          <a:noFill/>
        </p:spPr>
        <p:txBody>
          <a:bodyPr wrap="square" rtlCol="0">
            <a:spAutoFit/>
          </a:bodyPr>
          <a:lstStyle/>
          <a:p>
            <a:r>
              <a:rPr lang="en-US" sz="1050"/>
              <a:t>Source : </a:t>
            </a:r>
            <a:r>
              <a:rPr lang="en-US" sz="1050">
                <a:hlinkClick r:id="rId4"/>
              </a:rPr>
              <a:t>www.lme.com</a:t>
            </a:r>
            <a:r>
              <a:rPr lang="en-US" sz="1050"/>
              <a:t>, company calculation</a:t>
            </a:r>
          </a:p>
        </p:txBody>
      </p:sp>
      <p:sp>
        <p:nvSpPr>
          <p:cNvPr id="6" name="Rectangle 5"/>
          <p:cNvSpPr/>
          <p:nvPr/>
        </p:nvSpPr>
        <p:spPr>
          <a:xfrm>
            <a:off x="1474378" y="5414616"/>
            <a:ext cx="8558961" cy="1169551"/>
          </a:xfrm>
          <a:prstGeom prst="rect">
            <a:avLst/>
          </a:prstGeom>
        </p:spPr>
        <p:txBody>
          <a:bodyPr wrap="square">
            <a:spAutoFit/>
          </a:bodyPr>
          <a:lstStyle/>
          <a:p>
            <a:r>
              <a:rPr lang="en-US" sz="1400" dirty="0"/>
              <a:t>Our Black Pipe ASP remains strong at IDR 15,534/kg, maintaining a healthy margin over local HRC (IDR 9,600/kg) and imported HRC (IDR 8,927/kg). While HRC prices have fluctuated, the overall trend shows a decline from mid-2023 to early 2025, creating a more favorable cost environment. The consistent gap between raw material costs and selling prices supports profitability. Moving forward, maintaining pricing discipline and cost efficiency will be key to sustaining margins amid market fluctuations.</a:t>
            </a:r>
          </a:p>
        </p:txBody>
      </p:sp>
    </p:spTree>
    <p:extLst>
      <p:ext uri="{BB962C8B-B14F-4D97-AF65-F5344CB8AC3E}">
        <p14:creationId xmlns:p14="http://schemas.microsoft.com/office/powerpoint/2010/main" val="541137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F595-9986-4ABA-A8B2-EA2791A98B9F}"/>
              </a:ext>
            </a:extLst>
          </p:cNvPr>
          <p:cNvSpPr>
            <a:spLocks noGrp="1"/>
          </p:cNvSpPr>
          <p:nvPr>
            <p:ph type="title"/>
          </p:nvPr>
        </p:nvSpPr>
        <p:spPr>
          <a:xfrm>
            <a:off x="2560975" y="2175863"/>
            <a:ext cx="5674281" cy="1138017"/>
          </a:xfrm>
        </p:spPr>
        <p:txBody>
          <a:bodyPr/>
          <a:lstStyle/>
          <a:p>
            <a:r>
              <a:rPr lang="en-US" sz="4950" dirty="0"/>
              <a:t>Going Forward</a:t>
            </a:r>
          </a:p>
        </p:txBody>
      </p:sp>
      <p:sp>
        <p:nvSpPr>
          <p:cNvPr id="16" name="TextBox 15">
            <a:extLst>
              <a:ext uri="{FF2B5EF4-FFF2-40B4-BE49-F238E27FC236}">
                <a16:creationId xmlns:a16="http://schemas.microsoft.com/office/drawing/2014/main" id="{8FBEAF96-B1C7-40DF-920F-3F5EDBF9C171}"/>
              </a:ext>
            </a:extLst>
          </p:cNvPr>
          <p:cNvSpPr txBox="1"/>
          <p:nvPr/>
        </p:nvSpPr>
        <p:spPr>
          <a:xfrm>
            <a:off x="1823220" y="1975051"/>
            <a:ext cx="1317812" cy="1338828"/>
          </a:xfrm>
          <a:prstGeom prst="rect">
            <a:avLst/>
          </a:prstGeom>
          <a:noFill/>
        </p:spPr>
        <p:txBody>
          <a:bodyPr wrap="square" rtlCol="0">
            <a:spAutoFit/>
          </a:bodyPr>
          <a:lstStyle/>
          <a:p>
            <a:r>
              <a:rPr lang="en-US" sz="8100" dirty="0">
                <a:solidFill>
                  <a:srgbClr val="2C8CDA"/>
                </a:solidFill>
                <a:latin typeface="+mj-lt"/>
              </a:rPr>
              <a:t>2</a:t>
            </a:r>
          </a:p>
        </p:txBody>
      </p:sp>
    </p:spTree>
    <p:extLst>
      <p:ext uri="{BB962C8B-B14F-4D97-AF65-F5344CB8AC3E}">
        <p14:creationId xmlns:p14="http://schemas.microsoft.com/office/powerpoint/2010/main" val="193916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16" y="284480"/>
            <a:ext cx="7353546" cy="945498"/>
          </a:xfrm>
        </p:spPr>
        <p:txBody>
          <a:bodyPr/>
          <a:lstStyle/>
          <a:p>
            <a:r>
              <a:rPr lang="en-US" dirty="0"/>
              <a:t>2022 – 2025 Strategy</a:t>
            </a:r>
          </a:p>
        </p:txBody>
      </p:sp>
      <p:sp>
        <p:nvSpPr>
          <p:cNvPr id="4" name="TextBox 3"/>
          <p:cNvSpPr txBox="1"/>
          <p:nvPr/>
        </p:nvSpPr>
        <p:spPr>
          <a:xfrm>
            <a:off x="3177828" y="1250216"/>
            <a:ext cx="6264696" cy="369332"/>
          </a:xfrm>
          <a:prstGeom prst="rect">
            <a:avLst/>
          </a:prstGeom>
          <a:noFill/>
        </p:spPr>
        <p:txBody>
          <a:bodyPr wrap="square" rtlCol="0">
            <a:spAutoFit/>
          </a:bodyPr>
          <a:lstStyle/>
          <a:p>
            <a:pPr algn="ctr"/>
            <a:r>
              <a:rPr lang="en-US" b="1" dirty="0">
                <a:solidFill>
                  <a:srgbClr val="108EDC"/>
                </a:solidFill>
                <a:latin typeface="Calibri"/>
              </a:rPr>
              <a:t>Spindo is targeting to reach 500,000 Ton sales by 2025</a:t>
            </a:r>
          </a:p>
        </p:txBody>
      </p:sp>
      <p:cxnSp>
        <p:nvCxnSpPr>
          <p:cNvPr id="58" name="Straight Connector 57">
            <a:extLst>
              <a:ext uri="{FF2B5EF4-FFF2-40B4-BE49-F238E27FC236}">
                <a16:creationId xmlns:a16="http://schemas.microsoft.com/office/drawing/2014/main" id="{7748AC3C-369D-4E3A-8F00-022029997739}"/>
              </a:ext>
            </a:extLst>
          </p:cNvPr>
          <p:cNvCxnSpPr/>
          <p:nvPr/>
        </p:nvCxnSpPr>
        <p:spPr>
          <a:xfrm>
            <a:off x="6053336" y="1972542"/>
            <a:ext cx="0" cy="4568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9A95263-E225-4788-9D1C-B4254FF5376F}"/>
              </a:ext>
            </a:extLst>
          </p:cNvPr>
          <p:cNvCxnSpPr/>
          <p:nvPr/>
        </p:nvCxnSpPr>
        <p:spPr>
          <a:xfrm>
            <a:off x="7061448" y="1981393"/>
            <a:ext cx="0" cy="457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8DF8ED3-27FA-4BBD-A8AF-A7DCF5383643}"/>
              </a:ext>
            </a:extLst>
          </p:cNvPr>
          <p:cNvCxnSpPr/>
          <p:nvPr/>
        </p:nvCxnSpPr>
        <p:spPr>
          <a:xfrm>
            <a:off x="8069560" y="1968352"/>
            <a:ext cx="0" cy="457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AD0E7ED-BC0D-4321-A828-E98296D212B2}"/>
              </a:ext>
            </a:extLst>
          </p:cNvPr>
          <p:cNvCxnSpPr/>
          <p:nvPr/>
        </p:nvCxnSpPr>
        <p:spPr>
          <a:xfrm>
            <a:off x="9058292" y="1968352"/>
            <a:ext cx="0" cy="4572401"/>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3224607-F892-44C7-87A3-D8D6B9688044}"/>
              </a:ext>
            </a:extLst>
          </p:cNvPr>
          <p:cNvSpPr txBox="1"/>
          <p:nvPr/>
        </p:nvSpPr>
        <p:spPr>
          <a:xfrm>
            <a:off x="2617111" y="2391808"/>
            <a:ext cx="1586858" cy="523220"/>
          </a:xfrm>
          <a:prstGeom prst="rect">
            <a:avLst/>
          </a:prstGeom>
          <a:noFill/>
          <a:ln>
            <a:noFill/>
          </a:ln>
        </p:spPr>
        <p:txBody>
          <a:bodyPr wrap="square" rtlCol="0" anchor="ctr">
            <a:spAutoFit/>
          </a:bodyPr>
          <a:lstStyle/>
          <a:p>
            <a:pPr algn="ctr"/>
            <a:r>
              <a:rPr lang="en-US" sz="1400" dirty="0"/>
              <a:t>NEW MAJOR PRODUCT LINE</a:t>
            </a:r>
          </a:p>
        </p:txBody>
      </p:sp>
      <p:sp>
        <p:nvSpPr>
          <p:cNvPr id="63" name="TextBox 62">
            <a:extLst>
              <a:ext uri="{FF2B5EF4-FFF2-40B4-BE49-F238E27FC236}">
                <a16:creationId xmlns:a16="http://schemas.microsoft.com/office/drawing/2014/main" id="{D764CEAE-EF36-45E7-8F52-114C428FDD0B}"/>
              </a:ext>
            </a:extLst>
          </p:cNvPr>
          <p:cNvSpPr txBox="1"/>
          <p:nvPr/>
        </p:nvSpPr>
        <p:spPr>
          <a:xfrm>
            <a:off x="4649054" y="1791850"/>
            <a:ext cx="720080" cy="369332"/>
          </a:xfrm>
          <a:prstGeom prst="rect">
            <a:avLst/>
          </a:prstGeom>
          <a:noFill/>
        </p:spPr>
        <p:txBody>
          <a:bodyPr wrap="square" rtlCol="0">
            <a:spAutoFit/>
          </a:bodyPr>
          <a:lstStyle/>
          <a:p>
            <a:pPr algn="ctr"/>
            <a:r>
              <a:rPr lang="en-US" b="1" dirty="0"/>
              <a:t>2022</a:t>
            </a:r>
          </a:p>
        </p:txBody>
      </p:sp>
      <p:sp>
        <p:nvSpPr>
          <p:cNvPr id="64" name="Rectangle 63">
            <a:extLst>
              <a:ext uri="{FF2B5EF4-FFF2-40B4-BE49-F238E27FC236}">
                <a16:creationId xmlns:a16="http://schemas.microsoft.com/office/drawing/2014/main" id="{EBCBAA8E-D1DA-4389-91D2-6B332FE87CD4}"/>
              </a:ext>
            </a:extLst>
          </p:cNvPr>
          <p:cNvSpPr/>
          <p:nvPr/>
        </p:nvSpPr>
        <p:spPr>
          <a:xfrm>
            <a:off x="6235952" y="1783685"/>
            <a:ext cx="697627" cy="369332"/>
          </a:xfrm>
          <a:prstGeom prst="rect">
            <a:avLst/>
          </a:prstGeom>
        </p:spPr>
        <p:txBody>
          <a:bodyPr wrap="none">
            <a:spAutoFit/>
          </a:bodyPr>
          <a:lstStyle/>
          <a:p>
            <a:pPr algn="ctr"/>
            <a:r>
              <a:rPr lang="en-US" b="1" dirty="0"/>
              <a:t>2023</a:t>
            </a:r>
          </a:p>
        </p:txBody>
      </p:sp>
      <p:sp>
        <p:nvSpPr>
          <p:cNvPr id="65" name="Rectangle 64">
            <a:extLst>
              <a:ext uri="{FF2B5EF4-FFF2-40B4-BE49-F238E27FC236}">
                <a16:creationId xmlns:a16="http://schemas.microsoft.com/office/drawing/2014/main" id="{780A595E-FF44-4E39-BD92-9B2D22731122}"/>
              </a:ext>
            </a:extLst>
          </p:cNvPr>
          <p:cNvSpPr/>
          <p:nvPr/>
        </p:nvSpPr>
        <p:spPr>
          <a:xfrm>
            <a:off x="7221032" y="1800763"/>
            <a:ext cx="697627" cy="369332"/>
          </a:xfrm>
          <a:prstGeom prst="rect">
            <a:avLst/>
          </a:prstGeom>
        </p:spPr>
        <p:txBody>
          <a:bodyPr wrap="none">
            <a:spAutoFit/>
          </a:bodyPr>
          <a:lstStyle/>
          <a:p>
            <a:pPr algn="ctr"/>
            <a:r>
              <a:rPr lang="en-US" b="1" dirty="0"/>
              <a:t>2024</a:t>
            </a:r>
          </a:p>
        </p:txBody>
      </p:sp>
      <p:sp>
        <p:nvSpPr>
          <p:cNvPr id="66" name="Rectangle 65">
            <a:extLst>
              <a:ext uri="{FF2B5EF4-FFF2-40B4-BE49-F238E27FC236}">
                <a16:creationId xmlns:a16="http://schemas.microsoft.com/office/drawing/2014/main" id="{2125D2A3-BD0A-45BC-9B73-8FCE16A1353B}"/>
              </a:ext>
            </a:extLst>
          </p:cNvPr>
          <p:cNvSpPr/>
          <p:nvPr/>
        </p:nvSpPr>
        <p:spPr>
          <a:xfrm>
            <a:off x="8206111" y="1796726"/>
            <a:ext cx="697627" cy="369332"/>
          </a:xfrm>
          <a:prstGeom prst="rect">
            <a:avLst/>
          </a:prstGeom>
        </p:spPr>
        <p:txBody>
          <a:bodyPr wrap="none">
            <a:spAutoFit/>
          </a:bodyPr>
          <a:lstStyle/>
          <a:p>
            <a:pPr algn="ctr"/>
            <a:r>
              <a:rPr lang="en-US" b="1" dirty="0"/>
              <a:t>2025</a:t>
            </a:r>
          </a:p>
        </p:txBody>
      </p:sp>
      <p:sp>
        <p:nvSpPr>
          <p:cNvPr id="67" name="Right Arrow 41">
            <a:extLst>
              <a:ext uri="{FF2B5EF4-FFF2-40B4-BE49-F238E27FC236}">
                <a16:creationId xmlns:a16="http://schemas.microsoft.com/office/drawing/2014/main" id="{53620390-FC5B-47CB-9629-4C34E30B5193}"/>
              </a:ext>
            </a:extLst>
          </p:cNvPr>
          <p:cNvSpPr/>
          <p:nvPr/>
        </p:nvSpPr>
        <p:spPr>
          <a:xfrm>
            <a:off x="4129071" y="2156154"/>
            <a:ext cx="4929221" cy="2746692"/>
          </a:xfrm>
          <a:prstGeom prst="rightArrow">
            <a:avLst>
              <a:gd name="adj1" fmla="val 68242"/>
              <a:gd name="adj2" fmla="val 50000"/>
            </a:avLst>
          </a:prstGeom>
          <a:solidFill>
            <a:srgbClr val="E3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19">
            <a:extLst>
              <a:ext uri="{FF2B5EF4-FFF2-40B4-BE49-F238E27FC236}">
                <a16:creationId xmlns:a16="http://schemas.microsoft.com/office/drawing/2014/main" id="{7863811E-288B-4E8D-B074-8BB7618588FC}"/>
              </a:ext>
            </a:extLst>
          </p:cNvPr>
          <p:cNvSpPr/>
          <p:nvPr/>
        </p:nvSpPr>
        <p:spPr>
          <a:xfrm>
            <a:off x="5477272" y="2817080"/>
            <a:ext cx="3581020" cy="521540"/>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rPr>
              <a:t>Big Diameter Carbon Steel Pipe</a:t>
            </a:r>
          </a:p>
        </p:txBody>
      </p:sp>
      <p:sp>
        <p:nvSpPr>
          <p:cNvPr id="69" name="TextBox 68">
            <a:extLst>
              <a:ext uri="{FF2B5EF4-FFF2-40B4-BE49-F238E27FC236}">
                <a16:creationId xmlns:a16="http://schemas.microsoft.com/office/drawing/2014/main" id="{C17996DC-B65F-4C57-9FA4-0073D4783473}"/>
              </a:ext>
            </a:extLst>
          </p:cNvPr>
          <p:cNvSpPr txBox="1"/>
          <p:nvPr/>
        </p:nvSpPr>
        <p:spPr>
          <a:xfrm>
            <a:off x="2663808" y="3483883"/>
            <a:ext cx="1586858" cy="523220"/>
          </a:xfrm>
          <a:prstGeom prst="rect">
            <a:avLst/>
          </a:prstGeom>
          <a:noFill/>
          <a:ln>
            <a:noFill/>
          </a:ln>
        </p:spPr>
        <p:txBody>
          <a:bodyPr wrap="square" rtlCol="0" anchor="ctr">
            <a:spAutoFit/>
          </a:bodyPr>
          <a:lstStyle/>
          <a:p>
            <a:pPr algn="ctr"/>
            <a:r>
              <a:rPr lang="en-US" sz="1400" dirty="0"/>
              <a:t>SALES &amp; MARKETING</a:t>
            </a:r>
          </a:p>
        </p:txBody>
      </p:sp>
      <p:sp>
        <p:nvSpPr>
          <p:cNvPr id="70" name="Right Arrow 23">
            <a:extLst>
              <a:ext uri="{FF2B5EF4-FFF2-40B4-BE49-F238E27FC236}">
                <a16:creationId xmlns:a16="http://schemas.microsoft.com/office/drawing/2014/main" id="{27FC5F1E-9FE7-425E-9234-D3E1FD69C242}"/>
              </a:ext>
            </a:extLst>
          </p:cNvPr>
          <p:cNvSpPr/>
          <p:nvPr/>
        </p:nvSpPr>
        <p:spPr>
          <a:xfrm>
            <a:off x="4126543" y="3599573"/>
            <a:ext cx="2954286" cy="769805"/>
          </a:xfrm>
          <a:prstGeom prst="rightArrow">
            <a:avLst/>
          </a:prstGeom>
          <a:solidFill>
            <a:srgbClr val="D21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rPr>
              <a:t>Establish Rep Office in Ind. Major Cities</a:t>
            </a:r>
          </a:p>
        </p:txBody>
      </p:sp>
      <p:sp>
        <p:nvSpPr>
          <p:cNvPr id="71" name="Right Arrow 27">
            <a:extLst>
              <a:ext uri="{FF2B5EF4-FFF2-40B4-BE49-F238E27FC236}">
                <a16:creationId xmlns:a16="http://schemas.microsoft.com/office/drawing/2014/main" id="{2CAD7AB1-01AF-434E-8A56-2252847E286A}"/>
              </a:ext>
            </a:extLst>
          </p:cNvPr>
          <p:cNvSpPr/>
          <p:nvPr/>
        </p:nvSpPr>
        <p:spPr>
          <a:xfrm>
            <a:off x="4137527" y="3221405"/>
            <a:ext cx="2413568" cy="769805"/>
          </a:xfrm>
          <a:prstGeom prst="rightArrow">
            <a:avLst/>
          </a:prstGeom>
          <a:solidFill>
            <a:srgbClr val="D21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Depo +2</a:t>
            </a:r>
            <a:endParaRPr lang="en-US" sz="1000" dirty="0">
              <a:solidFill>
                <a:schemeClr val="bg1"/>
              </a:solidFill>
            </a:endParaRPr>
          </a:p>
        </p:txBody>
      </p:sp>
      <p:sp>
        <p:nvSpPr>
          <p:cNvPr id="72" name="TextBox 71">
            <a:extLst>
              <a:ext uri="{FF2B5EF4-FFF2-40B4-BE49-F238E27FC236}">
                <a16:creationId xmlns:a16="http://schemas.microsoft.com/office/drawing/2014/main" id="{C769653C-0B17-450F-8C67-7018DC93CEFD}"/>
              </a:ext>
            </a:extLst>
          </p:cNvPr>
          <p:cNvSpPr txBox="1"/>
          <p:nvPr/>
        </p:nvSpPr>
        <p:spPr>
          <a:xfrm>
            <a:off x="2617111" y="4513145"/>
            <a:ext cx="1586858" cy="523220"/>
          </a:xfrm>
          <a:prstGeom prst="rect">
            <a:avLst/>
          </a:prstGeom>
          <a:noFill/>
          <a:ln>
            <a:noFill/>
          </a:ln>
        </p:spPr>
        <p:txBody>
          <a:bodyPr wrap="square" rtlCol="0" anchor="ctr">
            <a:spAutoFit/>
          </a:bodyPr>
          <a:lstStyle/>
          <a:p>
            <a:pPr algn="ctr"/>
            <a:r>
              <a:rPr lang="en-US" sz="1400" dirty="0"/>
              <a:t>HUMAN RESOURCES</a:t>
            </a:r>
          </a:p>
        </p:txBody>
      </p:sp>
      <p:sp>
        <p:nvSpPr>
          <p:cNvPr id="73" name="Right Arrow 31">
            <a:extLst>
              <a:ext uri="{FF2B5EF4-FFF2-40B4-BE49-F238E27FC236}">
                <a16:creationId xmlns:a16="http://schemas.microsoft.com/office/drawing/2014/main" id="{736F8283-2480-4ED7-B4EA-D3A956FB6216}"/>
              </a:ext>
            </a:extLst>
          </p:cNvPr>
          <p:cNvSpPr/>
          <p:nvPr/>
        </p:nvSpPr>
        <p:spPr>
          <a:xfrm>
            <a:off x="4781251" y="4395534"/>
            <a:ext cx="2261909" cy="769805"/>
          </a:xfrm>
          <a:prstGeom prst="rightArrow">
            <a:avLst/>
          </a:prstGeom>
          <a:solidFill>
            <a:srgbClr val="27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Major Improvement in HR Aspect</a:t>
            </a:r>
            <a:endParaRPr lang="en-US" sz="1000" dirty="0">
              <a:solidFill>
                <a:schemeClr val="bg1"/>
              </a:solidFill>
            </a:endParaRPr>
          </a:p>
        </p:txBody>
      </p:sp>
      <p:sp>
        <p:nvSpPr>
          <p:cNvPr id="74" name="TextBox 73">
            <a:extLst>
              <a:ext uri="{FF2B5EF4-FFF2-40B4-BE49-F238E27FC236}">
                <a16:creationId xmlns:a16="http://schemas.microsoft.com/office/drawing/2014/main" id="{F9DADEF2-8674-4162-A805-F813FD5AB062}"/>
              </a:ext>
            </a:extLst>
          </p:cNvPr>
          <p:cNvSpPr txBox="1"/>
          <p:nvPr/>
        </p:nvSpPr>
        <p:spPr>
          <a:xfrm>
            <a:off x="2603557" y="5496712"/>
            <a:ext cx="1586858" cy="523220"/>
          </a:xfrm>
          <a:prstGeom prst="rect">
            <a:avLst/>
          </a:prstGeom>
          <a:noFill/>
          <a:ln>
            <a:noFill/>
          </a:ln>
        </p:spPr>
        <p:txBody>
          <a:bodyPr wrap="square" rtlCol="0" anchor="ctr">
            <a:spAutoFit/>
          </a:bodyPr>
          <a:lstStyle/>
          <a:p>
            <a:pPr algn="ctr"/>
            <a:r>
              <a:rPr lang="en-US" sz="1400" dirty="0"/>
              <a:t>OPERATIONAL</a:t>
            </a:r>
          </a:p>
          <a:p>
            <a:pPr algn="ctr"/>
            <a:endParaRPr lang="en-US" sz="1400" dirty="0"/>
          </a:p>
        </p:txBody>
      </p:sp>
      <p:sp>
        <p:nvSpPr>
          <p:cNvPr id="75" name="Right Arrow 35">
            <a:extLst>
              <a:ext uri="{FF2B5EF4-FFF2-40B4-BE49-F238E27FC236}">
                <a16:creationId xmlns:a16="http://schemas.microsoft.com/office/drawing/2014/main" id="{6BD887BE-A8B7-49EE-90AA-1D30B4D6ED49}"/>
              </a:ext>
            </a:extLst>
          </p:cNvPr>
          <p:cNvSpPr/>
          <p:nvPr/>
        </p:nvSpPr>
        <p:spPr>
          <a:xfrm>
            <a:off x="6561873" y="5024434"/>
            <a:ext cx="2370700" cy="652000"/>
          </a:xfrm>
          <a:prstGeom prst="rightArrow">
            <a:avLst/>
          </a:prstGeom>
          <a:solidFill>
            <a:srgbClr val="68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rPr>
              <a:t>Relocation of Unit 1,2,3,4 to Factory 7</a:t>
            </a:r>
          </a:p>
        </p:txBody>
      </p:sp>
      <p:grpSp>
        <p:nvGrpSpPr>
          <p:cNvPr id="76" name="Group 75">
            <a:extLst>
              <a:ext uri="{FF2B5EF4-FFF2-40B4-BE49-F238E27FC236}">
                <a16:creationId xmlns:a16="http://schemas.microsoft.com/office/drawing/2014/main" id="{75540D11-B2A1-4566-80FD-8932023C6956}"/>
              </a:ext>
            </a:extLst>
          </p:cNvPr>
          <p:cNvGrpSpPr/>
          <p:nvPr/>
        </p:nvGrpSpPr>
        <p:grpSpPr>
          <a:xfrm>
            <a:off x="4126543" y="5573044"/>
            <a:ext cx="4962802" cy="608910"/>
            <a:chOff x="2071670" y="1900226"/>
            <a:chExt cx="1800200" cy="769805"/>
          </a:xfrm>
          <a:solidFill>
            <a:srgbClr val="6896C8"/>
          </a:solidFill>
        </p:grpSpPr>
        <p:sp>
          <p:nvSpPr>
            <p:cNvPr id="77" name="Right Arrow 39">
              <a:extLst>
                <a:ext uri="{FF2B5EF4-FFF2-40B4-BE49-F238E27FC236}">
                  <a16:creationId xmlns:a16="http://schemas.microsoft.com/office/drawing/2014/main" id="{EC39C882-95EC-4FCF-A58F-38ED34B48EB9}"/>
                </a:ext>
              </a:extLst>
            </p:cNvPr>
            <p:cNvSpPr/>
            <p:nvPr/>
          </p:nvSpPr>
          <p:spPr>
            <a:xfrm>
              <a:off x="2071670" y="1900226"/>
              <a:ext cx="1800200" cy="76980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8" name="TextBox 77">
              <a:extLst>
                <a:ext uri="{FF2B5EF4-FFF2-40B4-BE49-F238E27FC236}">
                  <a16:creationId xmlns:a16="http://schemas.microsoft.com/office/drawing/2014/main" id="{8200E8CD-EA59-4D4E-8552-AA757D3FA034}"/>
                </a:ext>
              </a:extLst>
            </p:cNvPr>
            <p:cNvSpPr txBox="1"/>
            <p:nvPr/>
          </p:nvSpPr>
          <p:spPr>
            <a:xfrm>
              <a:off x="2071670" y="2146628"/>
              <a:ext cx="1584176" cy="311281"/>
            </a:xfrm>
            <a:prstGeom prst="rect">
              <a:avLst/>
            </a:prstGeom>
            <a:grpFill/>
          </p:spPr>
          <p:txBody>
            <a:bodyPr wrap="square" rtlCol="0">
              <a:spAutoFit/>
            </a:bodyPr>
            <a:lstStyle/>
            <a:p>
              <a:r>
                <a:rPr lang="en-US" sz="1000" dirty="0">
                  <a:solidFill>
                    <a:schemeClr val="bg1"/>
                  </a:solidFill>
                </a:rPr>
                <a:t>Transformation to 4.0 Industry</a:t>
              </a:r>
            </a:p>
          </p:txBody>
        </p:sp>
      </p:grpSp>
      <p:sp>
        <p:nvSpPr>
          <p:cNvPr id="79" name="TextBox 78">
            <a:extLst>
              <a:ext uri="{FF2B5EF4-FFF2-40B4-BE49-F238E27FC236}">
                <a16:creationId xmlns:a16="http://schemas.microsoft.com/office/drawing/2014/main" id="{AAB52F76-53CA-48BB-80FB-6EC739EBA1EB}"/>
              </a:ext>
            </a:extLst>
          </p:cNvPr>
          <p:cNvSpPr txBox="1"/>
          <p:nvPr/>
        </p:nvSpPr>
        <p:spPr>
          <a:xfrm>
            <a:off x="7061141" y="3298236"/>
            <a:ext cx="1977533" cy="646331"/>
          </a:xfrm>
          <a:prstGeom prst="rect">
            <a:avLst/>
          </a:prstGeom>
          <a:noFill/>
        </p:spPr>
        <p:txBody>
          <a:bodyPr wrap="square" rtlCol="0">
            <a:spAutoFit/>
          </a:bodyPr>
          <a:lstStyle/>
          <a:p>
            <a:r>
              <a:rPr lang="en-US" sz="1200" dirty="0"/>
              <a:t>New Export Opportunity, further increase to Oil and Gas Sector</a:t>
            </a:r>
          </a:p>
        </p:txBody>
      </p:sp>
      <p:sp>
        <p:nvSpPr>
          <p:cNvPr id="80" name="Right Arrow 45">
            <a:extLst>
              <a:ext uri="{FF2B5EF4-FFF2-40B4-BE49-F238E27FC236}">
                <a16:creationId xmlns:a16="http://schemas.microsoft.com/office/drawing/2014/main" id="{D16DB0FE-FDA2-4DB6-88E2-9A098CE7FFEE}"/>
              </a:ext>
            </a:extLst>
          </p:cNvPr>
          <p:cNvSpPr/>
          <p:nvPr/>
        </p:nvSpPr>
        <p:spPr>
          <a:xfrm>
            <a:off x="4137528" y="5003648"/>
            <a:ext cx="2295647" cy="672787"/>
          </a:xfrm>
          <a:prstGeom prst="rightArrow">
            <a:avLst>
              <a:gd name="adj1" fmla="val 50000"/>
              <a:gd name="adj2" fmla="val 46535"/>
            </a:avLst>
          </a:prstGeom>
          <a:solidFill>
            <a:srgbClr val="68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Improve  Inventory &amp; SCM</a:t>
            </a:r>
            <a:endParaRPr lang="en-US" sz="1000" dirty="0">
              <a:solidFill>
                <a:schemeClr val="bg1"/>
              </a:solidFill>
            </a:endParaRPr>
          </a:p>
        </p:txBody>
      </p:sp>
      <p:sp>
        <p:nvSpPr>
          <p:cNvPr id="81" name="Right Arrow 5">
            <a:extLst>
              <a:ext uri="{FF2B5EF4-FFF2-40B4-BE49-F238E27FC236}">
                <a16:creationId xmlns:a16="http://schemas.microsoft.com/office/drawing/2014/main" id="{BD3ECF2C-06BD-4910-BE3B-1B030AD19230}"/>
              </a:ext>
            </a:extLst>
          </p:cNvPr>
          <p:cNvSpPr/>
          <p:nvPr/>
        </p:nvSpPr>
        <p:spPr>
          <a:xfrm>
            <a:off x="4129070" y="2153019"/>
            <a:ext cx="2129322" cy="697357"/>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rPr>
              <a:t>8” Stainless Steel Pipe</a:t>
            </a:r>
          </a:p>
        </p:txBody>
      </p:sp>
      <p:sp>
        <p:nvSpPr>
          <p:cNvPr id="82" name="Right Arrow 2">
            <a:extLst>
              <a:ext uri="{FF2B5EF4-FFF2-40B4-BE49-F238E27FC236}">
                <a16:creationId xmlns:a16="http://schemas.microsoft.com/office/drawing/2014/main" id="{728B9B7E-0390-4801-A0CC-CCFB009E256F}"/>
              </a:ext>
            </a:extLst>
          </p:cNvPr>
          <p:cNvSpPr/>
          <p:nvPr/>
        </p:nvSpPr>
        <p:spPr>
          <a:xfrm>
            <a:off x="5009094" y="2629431"/>
            <a:ext cx="1944216" cy="343083"/>
          </a:xfrm>
          <a:prstGeom prst="rightArrow">
            <a:avLst/>
          </a:prstGeom>
          <a:solidFill>
            <a:srgbClr val="66B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bg1"/>
                </a:solidFill>
              </a:rPr>
              <a:t>Up to 2.5 inch API Pipe</a:t>
            </a:r>
          </a:p>
        </p:txBody>
      </p:sp>
    </p:spTree>
    <p:extLst>
      <p:ext uri="{BB962C8B-B14F-4D97-AF65-F5344CB8AC3E}">
        <p14:creationId xmlns:p14="http://schemas.microsoft.com/office/powerpoint/2010/main" val="293047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a:extLst>
              <a:ext uri="{FF2B5EF4-FFF2-40B4-BE49-F238E27FC236}">
                <a16:creationId xmlns:a16="http://schemas.microsoft.com/office/drawing/2014/main" id="{C4FA7C88-6803-427F-864B-FE35ECD9DCEA}"/>
              </a:ext>
            </a:extLst>
          </p:cNvPr>
          <p:cNvSpPr txBox="1">
            <a:spLocks/>
          </p:cNvSpPr>
          <p:nvPr/>
        </p:nvSpPr>
        <p:spPr>
          <a:xfrm>
            <a:off x="9921540"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00"/>
              </a:spcAft>
            </a:pPr>
            <a:fld id="{3D20B972-658E-417C-9AA9-B62D42E5AAB7}" type="slidenum">
              <a:rPr lang="en-US" sz="1600" b="1"/>
              <a:pPr>
                <a:spcAft>
                  <a:spcPts val="400"/>
                </a:spcAft>
              </a:pPr>
              <a:t>14</a:t>
            </a:fld>
            <a:endParaRPr lang="en-US" sz="1600" b="1" dirty="0"/>
          </a:p>
        </p:txBody>
      </p:sp>
      <p:grpSp>
        <p:nvGrpSpPr>
          <p:cNvPr id="64" name="Group 63"/>
          <p:cNvGrpSpPr/>
          <p:nvPr/>
        </p:nvGrpSpPr>
        <p:grpSpPr>
          <a:xfrm>
            <a:off x="6091985" y="1626377"/>
            <a:ext cx="2492702" cy="1769635"/>
            <a:chOff x="0" y="0"/>
            <a:chExt cx="1286379" cy="983764"/>
          </a:xfrm>
        </p:grpSpPr>
        <p:sp>
          <p:nvSpPr>
            <p:cNvPr id="65" name="Freeform 64"/>
            <p:cNvSpPr/>
            <p:nvPr/>
          </p:nvSpPr>
          <p:spPr>
            <a:xfrm>
              <a:off x="0" y="0"/>
              <a:ext cx="1286379" cy="983764"/>
            </a:xfrm>
            <a:custGeom>
              <a:avLst/>
              <a:gdLst/>
              <a:ahLst/>
              <a:cxnLst/>
              <a:rect l="l" t="t" r="r" b="b"/>
              <a:pathLst>
                <a:path w="1286379" h="983764">
                  <a:moveTo>
                    <a:pt x="16547" y="0"/>
                  </a:moveTo>
                  <a:lnTo>
                    <a:pt x="1269832" y="0"/>
                  </a:lnTo>
                  <a:cubicBezTo>
                    <a:pt x="1278971" y="0"/>
                    <a:pt x="1286379" y="7408"/>
                    <a:pt x="1286379" y="16547"/>
                  </a:cubicBezTo>
                  <a:lnTo>
                    <a:pt x="1286379" y="967217"/>
                  </a:lnTo>
                  <a:cubicBezTo>
                    <a:pt x="1286379" y="976356"/>
                    <a:pt x="1278971" y="983764"/>
                    <a:pt x="1269832" y="983764"/>
                  </a:cubicBezTo>
                  <a:lnTo>
                    <a:pt x="16547" y="983764"/>
                  </a:lnTo>
                  <a:cubicBezTo>
                    <a:pt x="7408" y="983764"/>
                    <a:pt x="0" y="976356"/>
                    <a:pt x="0" y="967217"/>
                  </a:cubicBezTo>
                  <a:lnTo>
                    <a:pt x="0" y="16547"/>
                  </a:lnTo>
                  <a:cubicBezTo>
                    <a:pt x="0" y="7408"/>
                    <a:pt x="7408" y="0"/>
                    <a:pt x="16547" y="0"/>
                  </a:cubicBezTo>
                  <a:close/>
                </a:path>
              </a:pathLst>
            </a:custGeom>
            <a:blipFill>
              <a:blip r:embed="rId3"/>
              <a:stretch>
                <a:fillRect l="-1045" r="-26411" b="-24846"/>
              </a:stretch>
            </a:blipFill>
            <a:ln w="76200" cap="rnd">
              <a:solidFill>
                <a:srgbClr val="94221E"/>
              </a:solidFill>
              <a:prstDash val="solid"/>
              <a:round/>
            </a:ln>
          </p:spPr>
          <p:txBody>
            <a:bodyPr/>
            <a:lstStyle/>
            <a:p>
              <a:endParaRPr lang="en-US"/>
            </a:p>
          </p:txBody>
        </p:sp>
      </p:grpSp>
      <p:pic>
        <p:nvPicPr>
          <p:cNvPr id="5" name="Picture 4"/>
          <p:cNvPicPr>
            <a:picLocks noChangeAspect="1"/>
          </p:cNvPicPr>
          <p:nvPr/>
        </p:nvPicPr>
        <p:blipFill>
          <a:blip r:embed="rId4"/>
          <a:stretch>
            <a:fillRect/>
          </a:stretch>
        </p:blipFill>
        <p:spPr>
          <a:xfrm>
            <a:off x="6110098" y="3562397"/>
            <a:ext cx="2516492" cy="2964709"/>
          </a:xfrm>
          <a:prstGeom prst="rect">
            <a:avLst/>
          </a:prstGeom>
        </p:spPr>
      </p:pic>
      <p:grpSp>
        <p:nvGrpSpPr>
          <p:cNvPr id="12" name="Group 11">
            <a:extLst>
              <a:ext uri="{FF2B5EF4-FFF2-40B4-BE49-F238E27FC236}">
                <a16:creationId xmlns:a16="http://schemas.microsoft.com/office/drawing/2014/main" id="{672A48F0-CF04-487D-9E81-A120AF8E173B}"/>
              </a:ext>
            </a:extLst>
          </p:cNvPr>
          <p:cNvGrpSpPr/>
          <p:nvPr/>
        </p:nvGrpSpPr>
        <p:grpSpPr>
          <a:xfrm>
            <a:off x="514785" y="1714296"/>
            <a:ext cx="5983039" cy="3956117"/>
            <a:chOff x="1824039" y="1904643"/>
            <a:chExt cx="5983039" cy="3956117"/>
          </a:xfrm>
        </p:grpSpPr>
        <p:grpSp>
          <p:nvGrpSpPr>
            <p:cNvPr id="37" name="Group 36">
              <a:extLst>
                <a:ext uri="{FF2B5EF4-FFF2-40B4-BE49-F238E27FC236}">
                  <a16:creationId xmlns:a16="http://schemas.microsoft.com/office/drawing/2014/main" id="{D418C910-37B7-1843-FE7F-EA6FE166EFC7}"/>
                </a:ext>
              </a:extLst>
            </p:cNvPr>
            <p:cNvGrpSpPr/>
            <p:nvPr/>
          </p:nvGrpSpPr>
          <p:grpSpPr>
            <a:xfrm>
              <a:off x="1824039" y="1904643"/>
              <a:ext cx="5282476" cy="3956117"/>
              <a:chOff x="185738" y="836972"/>
              <a:chExt cx="5624803" cy="3577339"/>
            </a:xfrm>
          </p:grpSpPr>
          <p:grpSp>
            <p:nvGrpSpPr>
              <p:cNvPr id="38" name="Group 37">
                <a:extLst>
                  <a:ext uri="{FF2B5EF4-FFF2-40B4-BE49-F238E27FC236}">
                    <a16:creationId xmlns:a16="http://schemas.microsoft.com/office/drawing/2014/main" id="{804906C6-8B0A-1AE9-2B49-6F6EA068385E}"/>
                  </a:ext>
                </a:extLst>
              </p:cNvPr>
              <p:cNvGrpSpPr/>
              <p:nvPr/>
            </p:nvGrpSpPr>
            <p:grpSpPr>
              <a:xfrm>
                <a:off x="185738" y="1019508"/>
                <a:ext cx="5624803" cy="3394802"/>
                <a:chOff x="186430" y="1072127"/>
                <a:chExt cx="5624803" cy="3394802"/>
              </a:xfrm>
            </p:grpSpPr>
            <p:grpSp>
              <p:nvGrpSpPr>
                <p:cNvPr id="50" name="Google Shape;365;p11">
                  <a:extLst>
                    <a:ext uri="{FF2B5EF4-FFF2-40B4-BE49-F238E27FC236}">
                      <a16:creationId xmlns:a16="http://schemas.microsoft.com/office/drawing/2014/main" id="{2BCF81BC-269D-60C7-2DAD-51F4E12F962B}"/>
                    </a:ext>
                  </a:extLst>
                </p:cNvPr>
                <p:cNvGrpSpPr/>
                <p:nvPr/>
              </p:nvGrpSpPr>
              <p:grpSpPr>
                <a:xfrm>
                  <a:off x="186430" y="1072127"/>
                  <a:ext cx="5624803" cy="3131865"/>
                  <a:chOff x="293449" y="1064724"/>
                  <a:chExt cx="6082469" cy="3208695"/>
                </a:xfrm>
              </p:grpSpPr>
              <p:pic>
                <p:nvPicPr>
                  <p:cNvPr id="98" name="Google Shape;366;p11" descr="A close up of a hill&#10;&#10;Description automatically generated">
                    <a:extLst>
                      <a:ext uri="{FF2B5EF4-FFF2-40B4-BE49-F238E27FC236}">
                        <a16:creationId xmlns:a16="http://schemas.microsoft.com/office/drawing/2014/main" id="{53F2577A-34E9-74ED-11F0-BCCE323D503C}"/>
                      </a:ext>
                    </a:extLst>
                  </p:cNvPr>
                  <p:cNvPicPr preferRelativeResize="0"/>
                  <p:nvPr/>
                </p:nvPicPr>
                <p:blipFill rotWithShape="1">
                  <a:blip r:embed="rId5">
                    <a:alphaModFix/>
                  </a:blip>
                  <a:srcRect l="3501" t="25315" r="3894" b="23663"/>
                  <a:stretch/>
                </p:blipFill>
                <p:spPr>
                  <a:xfrm>
                    <a:off x="330374" y="1064724"/>
                    <a:ext cx="6045544" cy="2536449"/>
                  </a:xfrm>
                  <a:prstGeom prst="rect">
                    <a:avLst/>
                  </a:prstGeom>
                  <a:noFill/>
                  <a:ln>
                    <a:noFill/>
                  </a:ln>
                </p:spPr>
              </p:pic>
              <p:cxnSp>
                <p:nvCxnSpPr>
                  <p:cNvPr id="101" name="Google Shape;368;p11">
                    <a:extLst>
                      <a:ext uri="{FF2B5EF4-FFF2-40B4-BE49-F238E27FC236}">
                        <a16:creationId xmlns:a16="http://schemas.microsoft.com/office/drawing/2014/main" id="{DA19B571-EFD4-BBC4-714B-A2EE475BD0FA}"/>
                      </a:ext>
                    </a:extLst>
                  </p:cNvPr>
                  <p:cNvCxnSpPr/>
                  <p:nvPr/>
                </p:nvCxnSpPr>
                <p:spPr>
                  <a:xfrm rot="-5400000">
                    <a:off x="3266980" y="1323969"/>
                    <a:ext cx="655832" cy="619661"/>
                  </a:xfrm>
                  <a:prstGeom prst="bentConnector3">
                    <a:avLst>
                      <a:gd name="adj1" fmla="val 53597"/>
                    </a:avLst>
                  </a:prstGeom>
                  <a:noFill/>
                  <a:ln w="9525" cap="flat" cmpd="sng">
                    <a:solidFill>
                      <a:srgbClr val="6692C3"/>
                    </a:solidFill>
                    <a:prstDash val="solid"/>
                    <a:miter lim="800000"/>
                    <a:headEnd type="none" w="sm" len="sm"/>
                    <a:tailEnd type="none" w="sm" len="sm"/>
                  </a:ln>
                </p:spPr>
              </p:cxnSp>
              <p:cxnSp>
                <p:nvCxnSpPr>
                  <p:cNvPr id="103" name="Google Shape;370;p11">
                    <a:extLst>
                      <a:ext uri="{FF2B5EF4-FFF2-40B4-BE49-F238E27FC236}">
                        <a16:creationId xmlns:a16="http://schemas.microsoft.com/office/drawing/2014/main" id="{1314A546-C864-D0E4-95FA-A0947D45CCA2}"/>
                      </a:ext>
                    </a:extLst>
                  </p:cNvPr>
                  <p:cNvCxnSpPr>
                    <a:cxnSpLocks/>
                    <a:stCxn id="108" idx="4"/>
                    <a:endCxn id="15" idx="3"/>
                  </p:cNvCxnSpPr>
                  <p:nvPr/>
                </p:nvCxnSpPr>
                <p:spPr>
                  <a:xfrm rot="5400000">
                    <a:off x="1671097" y="3079225"/>
                    <a:ext cx="411626" cy="271191"/>
                  </a:xfrm>
                  <a:prstGeom prst="bentConnector2">
                    <a:avLst/>
                  </a:prstGeom>
                  <a:noFill/>
                  <a:ln w="9525" cap="flat" cmpd="sng">
                    <a:solidFill>
                      <a:srgbClr val="6692C3"/>
                    </a:solidFill>
                    <a:prstDash val="solid"/>
                    <a:miter lim="800000"/>
                    <a:headEnd type="none" w="sm" len="sm"/>
                    <a:tailEnd type="none" w="sm" len="sm"/>
                  </a:ln>
                </p:spPr>
              </p:cxnSp>
              <p:sp>
                <p:nvSpPr>
                  <p:cNvPr id="104" name="Google Shape;371;p11">
                    <a:extLst>
                      <a:ext uri="{FF2B5EF4-FFF2-40B4-BE49-F238E27FC236}">
                        <a16:creationId xmlns:a16="http://schemas.microsoft.com/office/drawing/2014/main" id="{CB28B639-545A-52DA-48D0-09B48AA98C66}"/>
                      </a:ext>
                    </a:extLst>
                  </p:cNvPr>
                  <p:cNvSpPr txBox="1"/>
                  <p:nvPr/>
                </p:nvSpPr>
                <p:spPr>
                  <a:xfrm>
                    <a:off x="293449" y="2617439"/>
                    <a:ext cx="1165088" cy="381103"/>
                  </a:xfrm>
                  <a:prstGeom prst="rect">
                    <a:avLst/>
                  </a:prstGeom>
                  <a:solidFill>
                    <a:srgbClr val="F2F2F2"/>
                  </a:solidFill>
                  <a:ln w="9525" cap="flat" cmpd="sng">
                    <a:solidFill>
                      <a:srgbClr val="6692C3"/>
                    </a:solidFill>
                    <a:prstDash val="solid"/>
                    <a:round/>
                    <a:headEnd type="none" w="sm" len="sm"/>
                    <a:tailEnd type="none" w="sm" len="sm"/>
                  </a:ln>
                </p:spPr>
                <p:txBody>
                  <a:bodyPr spcFirstLastPara="1" wrap="square" lIns="55707" tIns="27844" rIns="55707" bIns="27844" anchor="t" anchorCtr="0">
                    <a:noAutofit/>
                  </a:bodyPr>
                  <a:lstStyle/>
                  <a:p>
                    <a:pPr algn="ctr">
                      <a:spcAft>
                        <a:spcPts val="400"/>
                      </a:spcAft>
                      <a:buClr>
                        <a:srgbClr val="000000"/>
                      </a:buClr>
                      <a:buSzPts val="1000"/>
                    </a:pPr>
                    <a:r>
                      <a:rPr lang="en-SG" sz="600" b="1" dirty="0" err="1">
                        <a:solidFill>
                          <a:srgbClr val="6692C3"/>
                        </a:solidFill>
                        <a:ea typeface="Calibri"/>
                        <a:cs typeface="Calibri"/>
                        <a:sym typeface="Calibri"/>
                      </a:rPr>
                      <a:t>Spindo</a:t>
                    </a:r>
                    <a:r>
                      <a:rPr lang="en-SG" sz="600" b="1" dirty="0">
                        <a:solidFill>
                          <a:srgbClr val="6692C3"/>
                        </a:solidFill>
                        <a:ea typeface="Calibri"/>
                        <a:cs typeface="Calibri"/>
                        <a:sym typeface="Calibri"/>
                      </a:rPr>
                      <a:t> Karawang</a:t>
                    </a:r>
                    <a:endParaRPr sz="600" b="1" dirty="0">
                      <a:solidFill>
                        <a:srgbClr val="6692C3"/>
                      </a:solidFill>
                      <a:ea typeface="Calibri"/>
                      <a:cs typeface="Calibri"/>
                      <a:sym typeface="Calibri"/>
                    </a:endParaRPr>
                  </a:p>
                  <a:p>
                    <a:pPr algn="ctr">
                      <a:spcAft>
                        <a:spcPts val="400"/>
                      </a:spcAft>
                      <a:buClr>
                        <a:srgbClr val="000000"/>
                      </a:buClr>
                      <a:buSzPts val="1000"/>
                    </a:pPr>
                    <a:r>
                      <a:rPr lang="en-SG" sz="600" i="1" dirty="0">
                        <a:solidFill>
                          <a:srgbClr val="000000"/>
                        </a:solidFill>
                        <a:ea typeface="Calibri"/>
                        <a:cs typeface="Calibri"/>
                        <a:sym typeface="Calibri"/>
                      </a:rPr>
                      <a:t>Production Unit</a:t>
                    </a:r>
                    <a:r>
                      <a:rPr lang="en-SG" sz="800" i="1" dirty="0">
                        <a:solidFill>
                          <a:srgbClr val="000000"/>
                        </a:solidFill>
                        <a:ea typeface="Calibri"/>
                        <a:cs typeface="Calibri"/>
                        <a:sym typeface="Calibri"/>
                      </a:rPr>
                      <a:t> </a:t>
                    </a:r>
                    <a:r>
                      <a:rPr lang="en-SG" sz="700" i="1" dirty="0">
                        <a:solidFill>
                          <a:srgbClr val="000000"/>
                        </a:solidFill>
                        <a:ea typeface="Calibri"/>
                        <a:cs typeface="Calibri"/>
                        <a:sym typeface="Calibri"/>
                      </a:rPr>
                      <a:t>5</a:t>
                    </a:r>
                    <a:endParaRPr sz="1100" dirty="0">
                      <a:solidFill>
                        <a:srgbClr val="000000"/>
                      </a:solidFill>
                      <a:ea typeface="Arial"/>
                      <a:cs typeface="Arial"/>
                      <a:sym typeface="Arial"/>
                    </a:endParaRPr>
                  </a:p>
                </p:txBody>
              </p:sp>
              <p:sp>
                <p:nvSpPr>
                  <p:cNvPr id="105" name="Google Shape;374;p11">
                    <a:extLst>
                      <a:ext uri="{FF2B5EF4-FFF2-40B4-BE49-F238E27FC236}">
                        <a16:creationId xmlns:a16="http://schemas.microsoft.com/office/drawing/2014/main" id="{72CA6D4E-C6E1-3C6B-591C-1CD61BE3E84E}"/>
                      </a:ext>
                    </a:extLst>
                  </p:cNvPr>
                  <p:cNvSpPr/>
                  <p:nvPr/>
                </p:nvSpPr>
                <p:spPr>
                  <a:xfrm>
                    <a:off x="2588024" y="2913173"/>
                    <a:ext cx="87520" cy="87977"/>
                  </a:xfrm>
                  <a:prstGeom prst="ellipse">
                    <a:avLst/>
                  </a:prstGeom>
                  <a:solidFill>
                    <a:schemeClr val="bg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0000"/>
                      </a:solidFill>
                      <a:ea typeface="Calibri"/>
                      <a:cs typeface="Calibri"/>
                      <a:sym typeface="Calibri"/>
                    </a:endParaRPr>
                  </a:p>
                </p:txBody>
              </p:sp>
              <p:sp>
                <p:nvSpPr>
                  <p:cNvPr id="106" name="Google Shape;375;p11">
                    <a:extLst>
                      <a:ext uri="{FF2B5EF4-FFF2-40B4-BE49-F238E27FC236}">
                        <a16:creationId xmlns:a16="http://schemas.microsoft.com/office/drawing/2014/main" id="{B3862FB3-FCC0-9C0E-FA3D-3821136B3B56}"/>
                      </a:ext>
                    </a:extLst>
                  </p:cNvPr>
                  <p:cNvSpPr/>
                  <p:nvPr/>
                </p:nvSpPr>
                <p:spPr>
                  <a:xfrm>
                    <a:off x="2513271" y="2869185"/>
                    <a:ext cx="87520" cy="87977"/>
                  </a:xfrm>
                  <a:prstGeom prst="ellipse">
                    <a:avLst/>
                  </a:prstGeom>
                  <a:solidFill>
                    <a:schemeClr val="bg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0000"/>
                      </a:solidFill>
                      <a:ea typeface="Calibri"/>
                      <a:cs typeface="Calibri"/>
                      <a:sym typeface="Calibri"/>
                    </a:endParaRPr>
                  </a:p>
                </p:txBody>
              </p:sp>
              <p:sp>
                <p:nvSpPr>
                  <p:cNvPr id="107" name="Google Shape;373;p11">
                    <a:extLst>
                      <a:ext uri="{FF2B5EF4-FFF2-40B4-BE49-F238E27FC236}">
                        <a16:creationId xmlns:a16="http://schemas.microsoft.com/office/drawing/2014/main" id="{0828F682-AEEB-F7DF-7F3F-4828706D76F4}"/>
                      </a:ext>
                    </a:extLst>
                  </p:cNvPr>
                  <p:cNvSpPr/>
                  <p:nvPr/>
                </p:nvSpPr>
                <p:spPr>
                  <a:xfrm>
                    <a:off x="1908528" y="2759776"/>
                    <a:ext cx="87520" cy="87977"/>
                  </a:xfrm>
                  <a:prstGeom prst="ellipse">
                    <a:avLst/>
                  </a:prstGeom>
                  <a:solidFill>
                    <a:schemeClr val="bg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0000"/>
                      </a:solidFill>
                      <a:ea typeface="Calibri"/>
                      <a:cs typeface="Calibri"/>
                      <a:sym typeface="Calibri"/>
                    </a:endParaRPr>
                  </a:p>
                </p:txBody>
              </p:sp>
              <p:sp>
                <p:nvSpPr>
                  <p:cNvPr id="108" name="Google Shape;376;p11">
                    <a:extLst>
                      <a:ext uri="{FF2B5EF4-FFF2-40B4-BE49-F238E27FC236}">
                        <a16:creationId xmlns:a16="http://schemas.microsoft.com/office/drawing/2014/main" id="{1609D502-C28C-BE9E-9A5E-1DEBBAE8A52E}"/>
                      </a:ext>
                    </a:extLst>
                  </p:cNvPr>
                  <p:cNvSpPr/>
                  <p:nvPr/>
                </p:nvSpPr>
                <p:spPr>
                  <a:xfrm>
                    <a:off x="1968745" y="2921031"/>
                    <a:ext cx="87520" cy="87977"/>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8B8B"/>
                      </a:solidFill>
                      <a:ea typeface="Calibri"/>
                      <a:cs typeface="Calibri"/>
                      <a:sym typeface="Calibri"/>
                    </a:endParaRPr>
                  </a:p>
                </p:txBody>
              </p:sp>
              <p:sp>
                <p:nvSpPr>
                  <p:cNvPr id="109" name="Google Shape;377;p11">
                    <a:extLst>
                      <a:ext uri="{FF2B5EF4-FFF2-40B4-BE49-F238E27FC236}">
                        <a16:creationId xmlns:a16="http://schemas.microsoft.com/office/drawing/2014/main" id="{22E2DE2F-84A1-00CA-FC66-E60BECF935B7}"/>
                      </a:ext>
                    </a:extLst>
                  </p:cNvPr>
                  <p:cNvSpPr/>
                  <p:nvPr/>
                </p:nvSpPr>
                <p:spPr>
                  <a:xfrm>
                    <a:off x="3241304" y="1961716"/>
                    <a:ext cx="87520" cy="87977"/>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8B8B"/>
                      </a:solidFill>
                      <a:ea typeface="Calibri"/>
                      <a:cs typeface="Calibri"/>
                      <a:sym typeface="Calibri"/>
                    </a:endParaRPr>
                  </a:p>
                </p:txBody>
              </p:sp>
              <p:sp>
                <p:nvSpPr>
                  <p:cNvPr id="110" name="Google Shape;378;p11">
                    <a:extLst>
                      <a:ext uri="{FF2B5EF4-FFF2-40B4-BE49-F238E27FC236}">
                        <a16:creationId xmlns:a16="http://schemas.microsoft.com/office/drawing/2014/main" id="{A3F99B4E-985B-BF73-747E-7E85B10C53EF}"/>
                      </a:ext>
                    </a:extLst>
                  </p:cNvPr>
                  <p:cNvSpPr/>
                  <p:nvPr/>
                </p:nvSpPr>
                <p:spPr>
                  <a:xfrm>
                    <a:off x="2436182" y="2921031"/>
                    <a:ext cx="87520" cy="87977"/>
                  </a:xfrm>
                  <a:prstGeom prst="ellipse">
                    <a:avLst/>
                  </a:prstGeom>
                  <a:solidFill>
                    <a:schemeClr val="bg1"/>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0000"/>
                      </a:solidFill>
                      <a:ea typeface="Calibri"/>
                      <a:cs typeface="Calibri"/>
                      <a:sym typeface="Calibri"/>
                    </a:endParaRPr>
                  </a:p>
                </p:txBody>
              </p:sp>
              <p:sp>
                <p:nvSpPr>
                  <p:cNvPr id="111" name="Google Shape;379;p11">
                    <a:extLst>
                      <a:ext uri="{FF2B5EF4-FFF2-40B4-BE49-F238E27FC236}">
                        <a16:creationId xmlns:a16="http://schemas.microsoft.com/office/drawing/2014/main" id="{B8F05819-C778-FCF6-13C5-ACC5452CC7EE}"/>
                      </a:ext>
                    </a:extLst>
                  </p:cNvPr>
                  <p:cNvSpPr txBox="1"/>
                  <p:nvPr/>
                </p:nvSpPr>
                <p:spPr>
                  <a:xfrm>
                    <a:off x="4403519" y="3118062"/>
                    <a:ext cx="1494061" cy="405899"/>
                  </a:xfrm>
                  <a:prstGeom prst="rect">
                    <a:avLst/>
                  </a:prstGeom>
                  <a:solidFill>
                    <a:srgbClr val="F2F2F2"/>
                  </a:solidFill>
                  <a:ln w="9525" cap="flat" cmpd="sng">
                    <a:solidFill>
                      <a:srgbClr val="3E6F97"/>
                    </a:solidFill>
                    <a:prstDash val="solid"/>
                    <a:round/>
                    <a:headEnd type="none" w="sm" len="sm"/>
                    <a:tailEnd type="none" w="sm" len="sm"/>
                  </a:ln>
                </p:spPr>
                <p:txBody>
                  <a:bodyPr spcFirstLastPara="1" wrap="square" lIns="55707" tIns="27844" rIns="55707" bIns="27844" anchor="ctr" anchorCtr="0">
                    <a:noAutofit/>
                  </a:bodyPr>
                  <a:lstStyle/>
                  <a:p>
                    <a:pPr algn="ctr">
                      <a:spcAft>
                        <a:spcPts val="200"/>
                      </a:spcAft>
                      <a:buClr>
                        <a:srgbClr val="000000"/>
                      </a:buClr>
                      <a:buSzPts val="1000"/>
                    </a:pPr>
                    <a:r>
                      <a:rPr lang="en-SG" sz="700" b="1" dirty="0">
                        <a:solidFill>
                          <a:srgbClr val="6692C3"/>
                        </a:solidFill>
                        <a:ea typeface="Calibri"/>
                        <a:cs typeface="Calibri"/>
                        <a:sym typeface="Calibri"/>
                      </a:rPr>
                      <a:t>Spindo Surabaya</a:t>
                    </a:r>
                  </a:p>
                  <a:p>
                    <a:pPr algn="ctr">
                      <a:buClr>
                        <a:srgbClr val="000000"/>
                      </a:buClr>
                      <a:buSzPts val="1000"/>
                    </a:pPr>
                    <a:r>
                      <a:rPr lang="en-SG" sz="700" i="1" dirty="0">
                        <a:solidFill>
                          <a:srgbClr val="000000"/>
                        </a:solidFill>
                        <a:ea typeface="Calibri"/>
                        <a:cs typeface="Calibri"/>
                        <a:sym typeface="Calibri"/>
                      </a:rPr>
                      <a:t>Production Unit 1, 2, 3</a:t>
                    </a:r>
                    <a:endParaRPr lang="en-SG" sz="900" dirty="0">
                      <a:solidFill>
                        <a:srgbClr val="000000"/>
                      </a:solidFill>
                      <a:ea typeface="Arial"/>
                      <a:cs typeface="Arial"/>
                      <a:sym typeface="Arial"/>
                    </a:endParaRPr>
                  </a:p>
                </p:txBody>
              </p:sp>
              <p:sp>
                <p:nvSpPr>
                  <p:cNvPr id="112" name="Google Shape;380;p11">
                    <a:extLst>
                      <a:ext uri="{FF2B5EF4-FFF2-40B4-BE49-F238E27FC236}">
                        <a16:creationId xmlns:a16="http://schemas.microsoft.com/office/drawing/2014/main" id="{EA8F54B1-A5A3-026D-52B5-7BB48E6827A4}"/>
                      </a:ext>
                    </a:extLst>
                  </p:cNvPr>
                  <p:cNvSpPr txBox="1"/>
                  <p:nvPr/>
                </p:nvSpPr>
                <p:spPr>
                  <a:xfrm>
                    <a:off x="4403519" y="3509942"/>
                    <a:ext cx="1494061" cy="371597"/>
                  </a:xfrm>
                  <a:prstGeom prst="rect">
                    <a:avLst/>
                  </a:prstGeom>
                  <a:solidFill>
                    <a:srgbClr val="F2F2F2"/>
                  </a:solidFill>
                  <a:ln w="9525" cap="flat" cmpd="sng">
                    <a:solidFill>
                      <a:srgbClr val="6692C3"/>
                    </a:solidFill>
                    <a:prstDash val="solid"/>
                    <a:round/>
                    <a:headEnd type="none" w="sm" len="sm"/>
                    <a:tailEnd type="none" w="sm" len="sm"/>
                  </a:ln>
                </p:spPr>
                <p:txBody>
                  <a:bodyPr spcFirstLastPara="1" wrap="square" lIns="55707" tIns="27844" rIns="55707" bIns="27844" anchor="ctr" anchorCtr="0">
                    <a:noAutofit/>
                  </a:bodyPr>
                  <a:lstStyle/>
                  <a:p>
                    <a:pPr algn="ctr">
                      <a:spcAft>
                        <a:spcPts val="200"/>
                      </a:spcAft>
                      <a:buClr>
                        <a:srgbClr val="000000"/>
                      </a:buClr>
                      <a:buSzPts val="1000"/>
                    </a:pPr>
                    <a:r>
                      <a:rPr lang="en-SG" sz="700" b="1" dirty="0" err="1">
                        <a:solidFill>
                          <a:srgbClr val="6692C3"/>
                        </a:solidFill>
                        <a:ea typeface="Calibri"/>
                        <a:cs typeface="Calibri"/>
                        <a:sym typeface="Calibri"/>
                      </a:rPr>
                      <a:t>Spindo</a:t>
                    </a:r>
                    <a:r>
                      <a:rPr lang="en-SG" sz="700" b="1" dirty="0">
                        <a:solidFill>
                          <a:srgbClr val="6692C3"/>
                        </a:solidFill>
                        <a:ea typeface="Calibri"/>
                        <a:cs typeface="Calibri"/>
                        <a:sym typeface="Calibri"/>
                      </a:rPr>
                      <a:t> </a:t>
                    </a:r>
                    <a:r>
                      <a:rPr lang="en-SG" sz="700" b="1" dirty="0" err="1">
                        <a:solidFill>
                          <a:srgbClr val="6692C3"/>
                        </a:solidFill>
                        <a:ea typeface="Calibri"/>
                        <a:cs typeface="Calibri"/>
                        <a:sym typeface="Calibri"/>
                      </a:rPr>
                      <a:t>Sidoarjo</a:t>
                    </a:r>
                    <a:endParaRPr sz="700" b="1" dirty="0">
                      <a:solidFill>
                        <a:srgbClr val="6692C3"/>
                      </a:solidFill>
                      <a:ea typeface="Calibri"/>
                      <a:cs typeface="Calibri"/>
                      <a:sym typeface="Calibri"/>
                    </a:endParaRPr>
                  </a:p>
                  <a:p>
                    <a:pPr algn="ctr">
                      <a:buClr>
                        <a:srgbClr val="000000"/>
                      </a:buClr>
                      <a:buSzPts val="1000"/>
                    </a:pPr>
                    <a:r>
                      <a:rPr lang="en-SG" sz="700" i="1" dirty="0">
                        <a:solidFill>
                          <a:srgbClr val="000000"/>
                        </a:solidFill>
                        <a:ea typeface="Calibri"/>
                        <a:cs typeface="Calibri"/>
                        <a:sym typeface="Calibri"/>
                      </a:rPr>
                      <a:t>Production Unit 6</a:t>
                    </a:r>
                    <a:endParaRPr sz="900" dirty="0">
                      <a:solidFill>
                        <a:srgbClr val="000000"/>
                      </a:solidFill>
                      <a:ea typeface="Arial"/>
                      <a:cs typeface="Arial"/>
                      <a:sym typeface="Arial"/>
                    </a:endParaRPr>
                  </a:p>
                </p:txBody>
              </p:sp>
              <p:sp>
                <p:nvSpPr>
                  <p:cNvPr id="113" name="Google Shape;381;p11">
                    <a:extLst>
                      <a:ext uri="{FF2B5EF4-FFF2-40B4-BE49-F238E27FC236}">
                        <a16:creationId xmlns:a16="http://schemas.microsoft.com/office/drawing/2014/main" id="{9DB31EE4-B289-907C-C807-7B145D58030D}"/>
                      </a:ext>
                    </a:extLst>
                  </p:cNvPr>
                  <p:cNvSpPr txBox="1"/>
                  <p:nvPr/>
                </p:nvSpPr>
                <p:spPr>
                  <a:xfrm>
                    <a:off x="4403519" y="3881539"/>
                    <a:ext cx="1494061" cy="391880"/>
                  </a:xfrm>
                  <a:prstGeom prst="rect">
                    <a:avLst/>
                  </a:prstGeom>
                  <a:solidFill>
                    <a:srgbClr val="F2F2F2"/>
                  </a:solidFill>
                  <a:ln w="9525" cap="flat" cmpd="sng">
                    <a:solidFill>
                      <a:srgbClr val="6692C3"/>
                    </a:solidFill>
                    <a:prstDash val="solid"/>
                    <a:round/>
                    <a:headEnd type="none" w="sm" len="sm"/>
                    <a:tailEnd type="none" w="sm" len="sm"/>
                  </a:ln>
                </p:spPr>
                <p:txBody>
                  <a:bodyPr spcFirstLastPara="1" wrap="square" lIns="55707" tIns="27844" rIns="55707" bIns="27844" anchor="ctr" anchorCtr="0">
                    <a:noAutofit/>
                  </a:bodyPr>
                  <a:lstStyle/>
                  <a:p>
                    <a:pPr algn="ctr">
                      <a:spcAft>
                        <a:spcPts val="200"/>
                      </a:spcAft>
                      <a:buClr>
                        <a:srgbClr val="000000"/>
                      </a:buClr>
                      <a:buSzPts val="1000"/>
                    </a:pPr>
                    <a:r>
                      <a:rPr lang="en-SG" sz="700" b="1" dirty="0">
                        <a:solidFill>
                          <a:srgbClr val="6692C3"/>
                        </a:solidFill>
                        <a:ea typeface="Calibri"/>
                        <a:cs typeface="Calibri"/>
                        <a:sym typeface="Calibri"/>
                      </a:rPr>
                      <a:t>Spindo </a:t>
                    </a:r>
                    <a:r>
                      <a:rPr lang="en-SG" sz="700" b="1" dirty="0" err="1">
                        <a:solidFill>
                          <a:srgbClr val="6692C3"/>
                        </a:solidFill>
                        <a:ea typeface="Calibri"/>
                        <a:cs typeface="Calibri"/>
                        <a:sym typeface="Calibri"/>
                      </a:rPr>
                      <a:t>Pasuruan</a:t>
                    </a:r>
                    <a:endParaRPr lang="en-SG" sz="700" b="1" dirty="0">
                      <a:solidFill>
                        <a:srgbClr val="6692C3"/>
                      </a:solidFill>
                      <a:ea typeface="Calibri"/>
                      <a:cs typeface="Calibri"/>
                      <a:sym typeface="Calibri"/>
                    </a:endParaRPr>
                  </a:p>
                  <a:p>
                    <a:pPr algn="ctr">
                      <a:buClr>
                        <a:srgbClr val="000000"/>
                      </a:buClr>
                      <a:buSzPts val="1000"/>
                    </a:pPr>
                    <a:r>
                      <a:rPr lang="en-SG" sz="700" i="1" dirty="0">
                        <a:solidFill>
                          <a:srgbClr val="000000"/>
                        </a:solidFill>
                        <a:ea typeface="Calibri"/>
                        <a:cs typeface="Calibri"/>
                        <a:sym typeface="Calibri"/>
                      </a:rPr>
                      <a:t>Production Unit 4</a:t>
                    </a:r>
                    <a:endParaRPr lang="en-SG" sz="900" dirty="0">
                      <a:solidFill>
                        <a:srgbClr val="000000"/>
                      </a:solidFill>
                      <a:ea typeface="Arial"/>
                      <a:cs typeface="Arial"/>
                      <a:sym typeface="Arial"/>
                    </a:endParaRPr>
                  </a:p>
                </p:txBody>
              </p:sp>
              <p:cxnSp>
                <p:nvCxnSpPr>
                  <p:cNvPr id="114" name="Google Shape;382;p11">
                    <a:extLst>
                      <a:ext uri="{FF2B5EF4-FFF2-40B4-BE49-F238E27FC236}">
                        <a16:creationId xmlns:a16="http://schemas.microsoft.com/office/drawing/2014/main" id="{DB5B4D67-4E15-0BB8-4D6E-41070BEFF8FE}"/>
                      </a:ext>
                    </a:extLst>
                  </p:cNvPr>
                  <p:cNvCxnSpPr/>
                  <p:nvPr/>
                </p:nvCxnSpPr>
                <p:spPr>
                  <a:xfrm rot="-5400000" flipH="1">
                    <a:off x="3357722" y="2281262"/>
                    <a:ext cx="319862" cy="1771735"/>
                  </a:xfrm>
                  <a:prstGeom prst="bentConnector2">
                    <a:avLst/>
                  </a:prstGeom>
                  <a:noFill/>
                  <a:ln w="9525" cap="flat" cmpd="sng">
                    <a:solidFill>
                      <a:srgbClr val="6692C3"/>
                    </a:solidFill>
                    <a:prstDash val="solid"/>
                    <a:miter lim="800000"/>
                    <a:headEnd type="none" w="sm" len="sm"/>
                    <a:tailEnd type="none" w="sm" len="sm"/>
                  </a:ln>
                </p:spPr>
              </p:cxnSp>
              <p:cxnSp>
                <p:nvCxnSpPr>
                  <p:cNvPr id="115" name="Google Shape;383;p11">
                    <a:extLst>
                      <a:ext uri="{FF2B5EF4-FFF2-40B4-BE49-F238E27FC236}">
                        <a16:creationId xmlns:a16="http://schemas.microsoft.com/office/drawing/2014/main" id="{A0E9CB02-B3B5-98AB-0560-D2A0EDE72E40}"/>
                      </a:ext>
                    </a:extLst>
                  </p:cNvPr>
                  <p:cNvCxnSpPr>
                    <a:stCxn id="106" idx="4"/>
                    <a:endCxn id="112" idx="1"/>
                  </p:cNvCxnSpPr>
                  <p:nvPr/>
                </p:nvCxnSpPr>
                <p:spPr>
                  <a:xfrm rot="-5400000" flipH="1">
                    <a:off x="3110981" y="2403212"/>
                    <a:ext cx="738600" cy="1846500"/>
                  </a:xfrm>
                  <a:prstGeom prst="bentConnector2">
                    <a:avLst/>
                  </a:prstGeom>
                  <a:noFill/>
                  <a:ln w="9525" cap="flat" cmpd="sng">
                    <a:solidFill>
                      <a:srgbClr val="6692C3"/>
                    </a:solidFill>
                    <a:prstDash val="solid"/>
                    <a:miter lim="800000"/>
                    <a:headEnd type="none" w="sm" len="sm"/>
                    <a:tailEnd type="none" w="sm" len="sm"/>
                  </a:ln>
                </p:spPr>
              </p:cxnSp>
              <p:cxnSp>
                <p:nvCxnSpPr>
                  <p:cNvPr id="116" name="Google Shape;384;p11">
                    <a:extLst>
                      <a:ext uri="{FF2B5EF4-FFF2-40B4-BE49-F238E27FC236}">
                        <a16:creationId xmlns:a16="http://schemas.microsoft.com/office/drawing/2014/main" id="{EAF18273-26B7-DBFF-27EE-BA0480E7E708}"/>
                      </a:ext>
                    </a:extLst>
                  </p:cNvPr>
                  <p:cNvCxnSpPr/>
                  <p:nvPr/>
                </p:nvCxnSpPr>
                <p:spPr>
                  <a:xfrm rot="-5400000" flipH="1">
                    <a:off x="2907495" y="2581455"/>
                    <a:ext cx="1068471" cy="1923577"/>
                  </a:xfrm>
                  <a:prstGeom prst="bentConnector2">
                    <a:avLst/>
                  </a:prstGeom>
                  <a:noFill/>
                  <a:ln w="9525" cap="flat" cmpd="sng">
                    <a:solidFill>
                      <a:srgbClr val="6692C3"/>
                    </a:solidFill>
                    <a:prstDash val="solid"/>
                    <a:miter lim="800000"/>
                    <a:headEnd type="none" w="sm" len="sm"/>
                    <a:tailEnd type="none" w="sm" len="sm"/>
                  </a:ln>
                </p:spPr>
              </p:cxnSp>
            </p:grpSp>
            <p:cxnSp>
              <p:nvCxnSpPr>
                <p:cNvPr id="52" name="Google Shape;368;p11">
                  <a:extLst>
                    <a:ext uri="{FF2B5EF4-FFF2-40B4-BE49-F238E27FC236}">
                      <a16:creationId xmlns:a16="http://schemas.microsoft.com/office/drawing/2014/main" id="{02362170-6FDC-40AE-6BB5-8DDFFF67C8ED}"/>
                    </a:ext>
                  </a:extLst>
                </p:cNvPr>
                <p:cNvCxnSpPr>
                  <a:cxnSpLocks/>
                </p:cNvCxnSpPr>
                <p:nvPr/>
              </p:nvCxnSpPr>
              <p:spPr>
                <a:xfrm rot="5400000" flipH="1" flipV="1">
                  <a:off x="3219582" y="1306529"/>
                  <a:ext cx="1308896" cy="1243546"/>
                </a:xfrm>
                <a:prstGeom prst="bentConnector3">
                  <a:avLst>
                    <a:gd name="adj1" fmla="val 50000"/>
                  </a:avLst>
                </a:prstGeom>
                <a:noFill/>
                <a:ln w="9525" cap="flat" cmpd="sng">
                  <a:solidFill>
                    <a:srgbClr val="6692C3"/>
                  </a:solidFill>
                  <a:prstDash val="solid"/>
                  <a:miter lim="800000"/>
                  <a:headEnd type="none" w="sm" len="sm"/>
                  <a:tailEnd type="none" w="sm" len="sm"/>
                </a:ln>
              </p:spPr>
            </p:cxnSp>
            <p:sp>
              <p:nvSpPr>
                <p:cNvPr id="53" name="Google Shape;377;p11">
                  <a:extLst>
                    <a:ext uri="{FF2B5EF4-FFF2-40B4-BE49-F238E27FC236}">
                      <a16:creationId xmlns:a16="http://schemas.microsoft.com/office/drawing/2014/main" id="{FDF028C6-7BD8-B66F-7DD4-AC72A725610B}"/>
                    </a:ext>
                  </a:extLst>
                </p:cNvPr>
                <p:cNvSpPr/>
                <p:nvPr/>
              </p:nvSpPr>
              <p:spPr>
                <a:xfrm>
                  <a:off x="3211788" y="2582750"/>
                  <a:ext cx="80935" cy="85870"/>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8B8B"/>
                    </a:solidFill>
                    <a:ea typeface="Calibri"/>
                    <a:cs typeface="Calibri"/>
                    <a:sym typeface="Calibri"/>
                  </a:endParaRPr>
                </a:p>
              </p:txBody>
            </p:sp>
            <p:cxnSp>
              <p:nvCxnSpPr>
                <p:cNvPr id="76" name="Google Shape;370;p11">
                  <a:extLst>
                    <a:ext uri="{FF2B5EF4-FFF2-40B4-BE49-F238E27FC236}">
                      <a16:creationId xmlns:a16="http://schemas.microsoft.com/office/drawing/2014/main" id="{5E90F1F1-6695-92DC-F67F-66A53D81A1D0}"/>
                    </a:ext>
                  </a:extLst>
                </p:cNvPr>
                <p:cNvCxnSpPr>
                  <a:cxnSpLocks/>
                </p:cNvCxnSpPr>
                <p:nvPr/>
              </p:nvCxnSpPr>
              <p:spPr>
                <a:xfrm rot="16200000" flipH="1">
                  <a:off x="2185516" y="3384095"/>
                  <a:ext cx="1395967" cy="656578"/>
                </a:xfrm>
                <a:prstGeom prst="bentConnector3">
                  <a:avLst>
                    <a:gd name="adj1" fmla="val 50000"/>
                  </a:avLst>
                </a:prstGeom>
                <a:noFill/>
                <a:ln w="9525" cap="flat" cmpd="sng">
                  <a:solidFill>
                    <a:srgbClr val="6692C3"/>
                  </a:solidFill>
                  <a:prstDash val="solid"/>
                  <a:miter lim="800000"/>
                  <a:headEnd type="none" w="sm" len="sm"/>
                  <a:tailEnd type="none" w="sm" len="sm"/>
                </a:ln>
              </p:spPr>
            </p:cxnSp>
            <p:sp>
              <p:nvSpPr>
                <p:cNvPr id="78" name="Google Shape;376;p11">
                  <a:extLst>
                    <a:ext uri="{FF2B5EF4-FFF2-40B4-BE49-F238E27FC236}">
                      <a16:creationId xmlns:a16="http://schemas.microsoft.com/office/drawing/2014/main" id="{CE35BEEC-EFA5-1529-3ABB-67580D3A0193}"/>
                    </a:ext>
                  </a:extLst>
                </p:cNvPr>
                <p:cNvSpPr/>
                <p:nvPr/>
              </p:nvSpPr>
              <p:spPr>
                <a:xfrm>
                  <a:off x="2506973" y="2938620"/>
                  <a:ext cx="80935" cy="77019"/>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endParaRPr sz="1100">
                    <a:solidFill>
                      <a:srgbClr val="FF8B8B"/>
                    </a:solidFill>
                    <a:ea typeface="Calibri"/>
                    <a:cs typeface="Calibri"/>
                    <a:sym typeface="Calibri"/>
                  </a:endParaRPr>
                </a:p>
              </p:txBody>
            </p:sp>
            <p:sp>
              <p:nvSpPr>
                <p:cNvPr id="90" name="Google Shape;367;p11">
                  <a:extLst>
                    <a:ext uri="{FF2B5EF4-FFF2-40B4-BE49-F238E27FC236}">
                      <a16:creationId xmlns:a16="http://schemas.microsoft.com/office/drawing/2014/main" id="{3B9F8EA6-83FB-E520-530C-91BB0CF86B2E}"/>
                    </a:ext>
                  </a:extLst>
                </p:cNvPr>
                <p:cNvSpPr txBox="1"/>
                <p:nvPr/>
              </p:nvSpPr>
              <p:spPr>
                <a:xfrm>
                  <a:off x="2779271" y="4055729"/>
                  <a:ext cx="862757" cy="411200"/>
                </a:xfrm>
                <a:prstGeom prst="rect">
                  <a:avLst/>
                </a:prstGeom>
                <a:solidFill>
                  <a:srgbClr val="6692C3"/>
                </a:solidFill>
                <a:ln w="9525" cap="flat" cmpd="sng">
                  <a:solidFill>
                    <a:schemeClr val="dk1"/>
                  </a:solidFill>
                  <a:prstDash val="solid"/>
                  <a:round/>
                  <a:headEnd type="none" w="sm" len="sm"/>
                  <a:tailEnd type="none" w="sm" len="sm"/>
                </a:ln>
              </p:spPr>
              <p:txBody>
                <a:bodyPr spcFirstLastPara="1" wrap="square" lIns="55707" tIns="27844" rIns="55707" bIns="27844" anchor="t" anchorCtr="0">
                  <a:noAutofit/>
                </a:bodyPr>
                <a:lstStyle/>
                <a:p>
                  <a:pPr algn="ctr">
                    <a:spcAft>
                      <a:spcPts val="400"/>
                    </a:spcAft>
                    <a:buClr>
                      <a:srgbClr val="000000"/>
                    </a:buClr>
                    <a:buSzPts val="1000"/>
                  </a:pPr>
                  <a:r>
                    <a:rPr lang="en-SG" sz="700" b="1" dirty="0">
                      <a:solidFill>
                        <a:prstClr val="white"/>
                      </a:solidFill>
                      <a:ea typeface="Calibri"/>
                      <a:cs typeface="Calibri"/>
                      <a:sym typeface="Calibri"/>
                    </a:rPr>
                    <a:t>Surabaya</a:t>
                  </a:r>
                  <a:endParaRPr lang="en-SG" sz="900" dirty="0">
                    <a:solidFill>
                      <a:prstClr val="white"/>
                    </a:solidFill>
                    <a:ea typeface="Arial"/>
                    <a:cs typeface="Arial"/>
                    <a:sym typeface="Arial"/>
                  </a:endParaRPr>
                </a:p>
                <a:p>
                  <a:pPr algn="ctr">
                    <a:spcAft>
                      <a:spcPts val="400"/>
                    </a:spcAft>
                    <a:buClr>
                      <a:srgbClr val="000000"/>
                    </a:buClr>
                    <a:buSzPts val="1000"/>
                  </a:pPr>
                  <a:r>
                    <a:rPr lang="en-SG" sz="700" i="1" dirty="0">
                      <a:solidFill>
                        <a:prstClr val="white"/>
                      </a:solidFill>
                      <a:ea typeface="Calibri"/>
                      <a:cs typeface="Calibri"/>
                      <a:sym typeface="Calibri"/>
                    </a:rPr>
                    <a:t>Warehouse</a:t>
                  </a:r>
                  <a:endParaRPr lang="en-SG" sz="900" dirty="0">
                    <a:solidFill>
                      <a:prstClr val="white"/>
                    </a:solidFill>
                    <a:ea typeface="Arial"/>
                    <a:cs typeface="Arial"/>
                    <a:sym typeface="Arial"/>
                  </a:endParaRPr>
                </a:p>
              </p:txBody>
            </p:sp>
          </p:grpSp>
          <p:cxnSp>
            <p:nvCxnSpPr>
              <p:cNvPr id="39" name="Straight Connector 38">
                <a:extLst>
                  <a:ext uri="{FF2B5EF4-FFF2-40B4-BE49-F238E27FC236}">
                    <a16:creationId xmlns:a16="http://schemas.microsoft.com/office/drawing/2014/main" id="{DEE45AC2-1C86-AA46-4D90-1A742FD1EBF1}"/>
                  </a:ext>
                </a:extLst>
              </p:cNvPr>
              <p:cNvCxnSpPr>
                <a:stCxn id="104" idx="3"/>
                <a:endCxn id="107" idx="2"/>
              </p:cNvCxnSpPr>
              <p:nvPr/>
            </p:nvCxnSpPr>
            <p:spPr>
              <a:xfrm flipV="1">
                <a:off x="1263161" y="2716909"/>
                <a:ext cx="416132" cy="4126"/>
              </a:xfrm>
              <a:prstGeom prst="line">
                <a:avLst/>
              </a:prstGeom>
              <a:ln w="12700">
                <a:solidFill>
                  <a:srgbClr val="6692C3"/>
                </a:solidFill>
              </a:ln>
            </p:spPr>
            <p:style>
              <a:lnRef idx="1">
                <a:schemeClr val="dk1"/>
              </a:lnRef>
              <a:fillRef idx="0">
                <a:schemeClr val="dk1"/>
              </a:fillRef>
              <a:effectRef idx="0">
                <a:schemeClr val="dk1"/>
              </a:effectRef>
              <a:fontRef idx="minor">
                <a:schemeClr val="tx1"/>
              </a:fontRef>
            </p:style>
          </p:cxnSp>
          <p:sp>
            <p:nvSpPr>
              <p:cNvPr id="40" name="Google Shape;376;p11">
                <a:extLst>
                  <a:ext uri="{FF2B5EF4-FFF2-40B4-BE49-F238E27FC236}">
                    <a16:creationId xmlns:a16="http://schemas.microsoft.com/office/drawing/2014/main" id="{C6F0098A-58F8-0959-9BAC-33D13F5F0B0C}"/>
                  </a:ext>
                </a:extLst>
              </p:cNvPr>
              <p:cNvSpPr/>
              <p:nvPr/>
            </p:nvSpPr>
            <p:spPr>
              <a:xfrm>
                <a:off x="1811318" y="2716909"/>
                <a:ext cx="80935" cy="85870"/>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r>
                  <a:rPr lang="en-US" sz="1100" dirty="0">
                    <a:solidFill>
                      <a:srgbClr val="FF8B8B"/>
                    </a:solidFill>
                    <a:ea typeface="Calibri"/>
                    <a:cs typeface="Calibri"/>
                    <a:sym typeface="Calibri"/>
                  </a:rPr>
                  <a:t> </a:t>
                </a:r>
                <a:endParaRPr sz="1100" dirty="0">
                  <a:solidFill>
                    <a:srgbClr val="FF8B8B"/>
                  </a:solidFill>
                  <a:ea typeface="Calibri"/>
                  <a:cs typeface="Calibri"/>
                  <a:sym typeface="Calibri"/>
                </a:endParaRPr>
              </a:p>
            </p:txBody>
          </p:sp>
          <p:cxnSp>
            <p:nvCxnSpPr>
              <p:cNvPr id="41" name="Straight Connector 40">
                <a:extLst>
                  <a:ext uri="{FF2B5EF4-FFF2-40B4-BE49-F238E27FC236}">
                    <a16:creationId xmlns:a16="http://schemas.microsoft.com/office/drawing/2014/main" id="{ECC78933-2FB7-0783-B75F-965ED743BD68}"/>
                  </a:ext>
                </a:extLst>
              </p:cNvPr>
              <p:cNvCxnSpPr>
                <a:cxnSpLocks/>
                <a:stCxn id="40" idx="4"/>
              </p:cNvCxnSpPr>
              <p:nvPr/>
            </p:nvCxnSpPr>
            <p:spPr>
              <a:xfrm flipH="1">
                <a:off x="1851785" y="2802779"/>
                <a:ext cx="1" cy="1157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9DF1561-0A1B-96BF-A126-FF346F60F855}"/>
                  </a:ext>
                </a:extLst>
              </p:cNvPr>
              <p:cNvCxnSpPr>
                <a:cxnSpLocks/>
              </p:cNvCxnSpPr>
              <p:nvPr/>
            </p:nvCxnSpPr>
            <p:spPr>
              <a:xfrm>
                <a:off x="1624628" y="3960126"/>
                <a:ext cx="227157" cy="0"/>
              </a:xfrm>
              <a:prstGeom prst="line">
                <a:avLst/>
              </a:prstGeom>
              <a:ln>
                <a:solidFill>
                  <a:srgbClr val="6692C3"/>
                </a:solidFill>
              </a:ln>
            </p:spPr>
            <p:style>
              <a:lnRef idx="1">
                <a:schemeClr val="accent1"/>
              </a:lnRef>
              <a:fillRef idx="0">
                <a:schemeClr val="accent1"/>
              </a:fillRef>
              <a:effectRef idx="0">
                <a:schemeClr val="accent1"/>
              </a:effectRef>
              <a:fontRef idx="minor">
                <a:schemeClr val="tx1"/>
              </a:fontRef>
            </p:style>
          </p:cxnSp>
          <p:sp>
            <p:nvSpPr>
              <p:cNvPr id="43" name="Google Shape;367;p11">
                <a:extLst>
                  <a:ext uri="{FF2B5EF4-FFF2-40B4-BE49-F238E27FC236}">
                    <a16:creationId xmlns:a16="http://schemas.microsoft.com/office/drawing/2014/main" id="{71B74471-4DBD-F5BB-348A-26A655AFF24D}"/>
                  </a:ext>
                </a:extLst>
              </p:cNvPr>
              <p:cNvSpPr txBox="1"/>
              <p:nvPr/>
            </p:nvSpPr>
            <p:spPr>
              <a:xfrm>
                <a:off x="502816" y="3812976"/>
                <a:ext cx="1112148" cy="371965"/>
              </a:xfrm>
              <a:prstGeom prst="rect">
                <a:avLst/>
              </a:prstGeom>
              <a:solidFill>
                <a:srgbClr val="27465F"/>
              </a:solidFill>
              <a:ln w="9525" cap="flat" cmpd="sng">
                <a:solidFill>
                  <a:schemeClr val="dk1"/>
                </a:solidFill>
                <a:prstDash val="solid"/>
                <a:round/>
                <a:headEnd type="none" w="sm" len="sm"/>
                <a:tailEnd type="none" w="sm" len="sm"/>
              </a:ln>
            </p:spPr>
            <p:txBody>
              <a:bodyPr spcFirstLastPara="1" wrap="square" lIns="55707" tIns="27844" rIns="55707" bIns="27844" anchor="t" anchorCtr="0">
                <a:noAutofit/>
              </a:bodyPr>
              <a:lstStyle/>
              <a:p>
                <a:pPr algn="ctr">
                  <a:spcAft>
                    <a:spcPts val="400"/>
                  </a:spcAft>
                  <a:buClr>
                    <a:srgbClr val="000000"/>
                  </a:buClr>
                  <a:buSzPts val="1000"/>
                </a:pPr>
                <a:r>
                  <a:rPr lang="en-US" sz="700" b="1" dirty="0">
                    <a:solidFill>
                      <a:prstClr val="white"/>
                    </a:solidFill>
                    <a:ea typeface="Calibri"/>
                    <a:cs typeface="Calibri"/>
                    <a:sym typeface="Calibri"/>
                  </a:rPr>
                  <a:t>Jakarta</a:t>
                </a:r>
                <a:endParaRPr sz="700" b="1" dirty="0">
                  <a:solidFill>
                    <a:prstClr val="white"/>
                  </a:solidFill>
                  <a:ea typeface="Calibri"/>
                  <a:cs typeface="Calibri"/>
                  <a:sym typeface="Calibri"/>
                </a:endParaRPr>
              </a:p>
              <a:p>
                <a:pPr algn="ctr">
                  <a:spcAft>
                    <a:spcPts val="400"/>
                  </a:spcAft>
                  <a:buClr>
                    <a:srgbClr val="000000"/>
                  </a:buClr>
                  <a:buSzPts val="1000"/>
                </a:pPr>
                <a:r>
                  <a:rPr lang="en-SG" sz="600" i="1" dirty="0">
                    <a:solidFill>
                      <a:prstClr val="white"/>
                    </a:solidFill>
                    <a:ea typeface="Calibri"/>
                    <a:cs typeface="Calibri"/>
                    <a:sym typeface="Calibri"/>
                  </a:rPr>
                  <a:t>Representative Office</a:t>
                </a:r>
                <a:endParaRPr sz="900" dirty="0">
                  <a:solidFill>
                    <a:prstClr val="white"/>
                  </a:solidFill>
                  <a:ea typeface="Arial"/>
                  <a:cs typeface="Arial"/>
                  <a:sym typeface="Arial"/>
                </a:endParaRPr>
              </a:p>
            </p:txBody>
          </p:sp>
          <p:sp>
            <p:nvSpPr>
              <p:cNvPr id="44" name="Google Shape;376;p11">
                <a:extLst>
                  <a:ext uri="{FF2B5EF4-FFF2-40B4-BE49-F238E27FC236}">
                    <a16:creationId xmlns:a16="http://schemas.microsoft.com/office/drawing/2014/main" id="{2EFE82BF-E8D2-8530-0E9C-FCD5691A1807}"/>
                  </a:ext>
                </a:extLst>
              </p:cNvPr>
              <p:cNvSpPr/>
              <p:nvPr/>
            </p:nvSpPr>
            <p:spPr>
              <a:xfrm>
                <a:off x="2003170" y="2764456"/>
                <a:ext cx="80935" cy="85870"/>
              </a:xfrm>
              <a:prstGeom prst="ellipse">
                <a:avLst/>
              </a:prstGeom>
              <a:solidFill>
                <a:srgbClr val="27465F"/>
              </a:solidFill>
              <a:ln w="12700" cap="flat" cmpd="sng">
                <a:solidFill>
                  <a:schemeClr val="tx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r>
                  <a:rPr lang="en-US" sz="1100" dirty="0">
                    <a:solidFill>
                      <a:srgbClr val="FF8B8B"/>
                    </a:solidFill>
                    <a:ea typeface="Calibri"/>
                    <a:cs typeface="Calibri"/>
                    <a:sym typeface="Calibri"/>
                  </a:rPr>
                  <a:t> </a:t>
                </a:r>
                <a:endParaRPr sz="1100" dirty="0">
                  <a:solidFill>
                    <a:srgbClr val="FF8B8B"/>
                  </a:solidFill>
                  <a:ea typeface="Calibri"/>
                  <a:cs typeface="Calibri"/>
                  <a:sym typeface="Calibri"/>
                </a:endParaRPr>
              </a:p>
            </p:txBody>
          </p:sp>
          <p:cxnSp>
            <p:nvCxnSpPr>
              <p:cNvPr id="45" name="Straight Connector 44">
                <a:extLst>
                  <a:ext uri="{FF2B5EF4-FFF2-40B4-BE49-F238E27FC236}">
                    <a16:creationId xmlns:a16="http://schemas.microsoft.com/office/drawing/2014/main" id="{17CF4D74-C5AA-4279-8FB3-065CEE6BD29D}"/>
                  </a:ext>
                </a:extLst>
              </p:cNvPr>
              <p:cNvCxnSpPr>
                <a:cxnSpLocks/>
                <a:stCxn id="44" idx="4"/>
              </p:cNvCxnSpPr>
              <p:nvPr/>
            </p:nvCxnSpPr>
            <p:spPr>
              <a:xfrm>
                <a:off x="2043638" y="2850326"/>
                <a:ext cx="5921" cy="1417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Google Shape;367;p11">
                <a:extLst>
                  <a:ext uri="{FF2B5EF4-FFF2-40B4-BE49-F238E27FC236}">
                    <a16:creationId xmlns:a16="http://schemas.microsoft.com/office/drawing/2014/main" id="{A181BA1E-9C28-2163-D66D-52C50B7E744E}"/>
                  </a:ext>
                </a:extLst>
              </p:cNvPr>
              <p:cNvSpPr txBox="1"/>
              <p:nvPr/>
            </p:nvSpPr>
            <p:spPr>
              <a:xfrm>
                <a:off x="1663200" y="4011596"/>
                <a:ext cx="1008731" cy="402715"/>
              </a:xfrm>
              <a:prstGeom prst="rect">
                <a:avLst/>
              </a:prstGeom>
              <a:solidFill>
                <a:srgbClr val="27465F"/>
              </a:solidFill>
              <a:ln w="9525" cap="flat" cmpd="sng">
                <a:solidFill>
                  <a:schemeClr val="tx1"/>
                </a:solidFill>
                <a:prstDash val="solid"/>
                <a:round/>
                <a:headEnd type="none" w="sm" len="sm"/>
                <a:tailEnd type="none" w="sm" len="sm"/>
              </a:ln>
            </p:spPr>
            <p:txBody>
              <a:bodyPr spcFirstLastPara="1" wrap="square" lIns="55707" tIns="27844" rIns="55707" bIns="27844" anchor="t" anchorCtr="0">
                <a:noAutofit/>
              </a:bodyPr>
              <a:lstStyle/>
              <a:p>
                <a:pPr algn="ctr">
                  <a:spcAft>
                    <a:spcPts val="400"/>
                  </a:spcAft>
                  <a:buClr>
                    <a:srgbClr val="000000"/>
                  </a:buClr>
                  <a:buSzPts val="1000"/>
                </a:pPr>
                <a:r>
                  <a:rPr lang="en-US" sz="700" b="1" dirty="0">
                    <a:solidFill>
                      <a:prstClr val="white"/>
                    </a:solidFill>
                    <a:ea typeface="Calibri"/>
                    <a:cs typeface="Calibri"/>
                    <a:sym typeface="Calibri"/>
                  </a:rPr>
                  <a:t>Semarang</a:t>
                </a:r>
                <a:endParaRPr sz="700" b="1" dirty="0">
                  <a:solidFill>
                    <a:prstClr val="white"/>
                  </a:solidFill>
                  <a:ea typeface="Calibri"/>
                  <a:cs typeface="Calibri"/>
                  <a:sym typeface="Calibri"/>
                </a:endParaRPr>
              </a:p>
              <a:p>
                <a:pPr algn="ctr">
                  <a:spcAft>
                    <a:spcPts val="400"/>
                  </a:spcAft>
                  <a:buClr>
                    <a:srgbClr val="000000"/>
                  </a:buClr>
                  <a:buSzPts val="1000"/>
                </a:pPr>
                <a:r>
                  <a:rPr lang="en-SG" sz="600" i="1" dirty="0">
                    <a:solidFill>
                      <a:prstClr val="white"/>
                    </a:solidFill>
                    <a:ea typeface="Calibri"/>
                    <a:cs typeface="Calibri"/>
                    <a:sym typeface="Calibri"/>
                  </a:rPr>
                  <a:t>Representative Office</a:t>
                </a:r>
                <a:endParaRPr sz="800" dirty="0">
                  <a:solidFill>
                    <a:prstClr val="white"/>
                  </a:solidFill>
                  <a:ea typeface="Arial"/>
                  <a:cs typeface="Arial"/>
                  <a:sym typeface="Arial"/>
                </a:endParaRPr>
              </a:p>
            </p:txBody>
          </p:sp>
          <p:sp>
            <p:nvSpPr>
              <p:cNvPr id="47" name="Google Shape;376;p11">
                <a:extLst>
                  <a:ext uri="{FF2B5EF4-FFF2-40B4-BE49-F238E27FC236}">
                    <a16:creationId xmlns:a16="http://schemas.microsoft.com/office/drawing/2014/main" id="{E22055E6-B989-6620-010F-7CF9E92F278C}"/>
                  </a:ext>
                </a:extLst>
              </p:cNvPr>
              <p:cNvSpPr/>
              <p:nvPr/>
            </p:nvSpPr>
            <p:spPr>
              <a:xfrm>
                <a:off x="981963" y="1707972"/>
                <a:ext cx="80935" cy="85870"/>
              </a:xfrm>
              <a:prstGeom prst="ellipse">
                <a:avLst/>
              </a:prstGeom>
              <a:solidFill>
                <a:srgbClr val="3E6F97"/>
              </a:solidFill>
              <a:ln w="127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spcAft>
                    <a:spcPts val="400"/>
                  </a:spcAft>
                  <a:buClr>
                    <a:srgbClr val="000000"/>
                  </a:buClr>
                  <a:buSzPts val="1463"/>
                </a:pPr>
                <a:r>
                  <a:rPr lang="en-US" sz="1100" dirty="0">
                    <a:solidFill>
                      <a:srgbClr val="FF8B8B"/>
                    </a:solidFill>
                    <a:ea typeface="Calibri"/>
                    <a:cs typeface="Calibri"/>
                    <a:sym typeface="Calibri"/>
                  </a:rPr>
                  <a:t> </a:t>
                </a:r>
                <a:endParaRPr sz="1100" dirty="0">
                  <a:solidFill>
                    <a:srgbClr val="FF8B8B"/>
                  </a:solidFill>
                  <a:ea typeface="Calibri"/>
                  <a:cs typeface="Calibri"/>
                  <a:sym typeface="Calibri"/>
                </a:endParaRPr>
              </a:p>
            </p:txBody>
          </p:sp>
          <p:cxnSp>
            <p:nvCxnSpPr>
              <p:cNvPr id="48" name="Straight Connector 47">
                <a:extLst>
                  <a:ext uri="{FF2B5EF4-FFF2-40B4-BE49-F238E27FC236}">
                    <a16:creationId xmlns:a16="http://schemas.microsoft.com/office/drawing/2014/main" id="{55BBACB8-6FE2-DFE6-ABDD-BE1EDDE9A5CD}"/>
                  </a:ext>
                </a:extLst>
              </p:cNvPr>
              <p:cNvCxnSpPr>
                <a:cxnSpLocks/>
                <a:stCxn id="49" idx="2"/>
                <a:endCxn id="47" idx="0"/>
              </p:cNvCxnSpPr>
              <p:nvPr/>
            </p:nvCxnSpPr>
            <p:spPr>
              <a:xfrm flipH="1">
                <a:off x="1022430" y="1191600"/>
                <a:ext cx="5696" cy="516372"/>
              </a:xfrm>
              <a:prstGeom prst="line">
                <a:avLst/>
              </a:prstGeom>
              <a:ln>
                <a:solidFill>
                  <a:srgbClr val="6692C3"/>
                </a:solidFill>
              </a:ln>
            </p:spPr>
            <p:style>
              <a:lnRef idx="1">
                <a:schemeClr val="accent1"/>
              </a:lnRef>
              <a:fillRef idx="0">
                <a:schemeClr val="accent1"/>
              </a:fillRef>
              <a:effectRef idx="0">
                <a:schemeClr val="accent1"/>
              </a:effectRef>
              <a:fontRef idx="minor">
                <a:schemeClr val="tx1"/>
              </a:fontRef>
            </p:style>
          </p:cxnSp>
          <p:sp>
            <p:nvSpPr>
              <p:cNvPr id="49" name="Google Shape;367;p11">
                <a:extLst>
                  <a:ext uri="{FF2B5EF4-FFF2-40B4-BE49-F238E27FC236}">
                    <a16:creationId xmlns:a16="http://schemas.microsoft.com/office/drawing/2014/main" id="{92324414-B887-2E07-F151-C8096D8B5180}"/>
                  </a:ext>
                </a:extLst>
              </p:cNvPr>
              <p:cNvSpPr txBox="1"/>
              <p:nvPr/>
            </p:nvSpPr>
            <p:spPr>
              <a:xfrm>
                <a:off x="596748" y="836972"/>
                <a:ext cx="862757" cy="354628"/>
              </a:xfrm>
              <a:prstGeom prst="rect">
                <a:avLst/>
              </a:prstGeom>
              <a:solidFill>
                <a:srgbClr val="6692C3"/>
              </a:solidFill>
              <a:ln w="9525" cap="flat" cmpd="sng">
                <a:solidFill>
                  <a:schemeClr val="dk1"/>
                </a:solidFill>
                <a:prstDash val="solid"/>
                <a:round/>
                <a:headEnd type="none" w="sm" len="sm"/>
                <a:tailEnd type="none" w="sm" len="sm"/>
              </a:ln>
            </p:spPr>
            <p:txBody>
              <a:bodyPr spcFirstLastPara="1" wrap="square" lIns="55707" tIns="27844" rIns="55707" bIns="27844" anchor="ctr" anchorCtr="0">
                <a:noAutofit/>
              </a:bodyPr>
              <a:lstStyle/>
              <a:p>
                <a:pPr algn="ctr">
                  <a:buClr>
                    <a:srgbClr val="000000"/>
                  </a:buClr>
                  <a:buSzPts val="1000"/>
                </a:pPr>
                <a:r>
                  <a:rPr lang="en-US" sz="700" b="1" dirty="0" err="1">
                    <a:solidFill>
                      <a:prstClr val="white"/>
                    </a:solidFill>
                    <a:ea typeface="Calibri"/>
                    <a:cs typeface="Calibri"/>
                    <a:sym typeface="Calibri"/>
                  </a:rPr>
                  <a:t>Pekanbaru</a:t>
                </a:r>
                <a:endParaRPr sz="700" b="1" dirty="0">
                  <a:solidFill>
                    <a:prstClr val="white"/>
                  </a:solidFill>
                  <a:ea typeface="Calibri"/>
                  <a:cs typeface="Calibri"/>
                  <a:sym typeface="Calibri"/>
                </a:endParaRPr>
              </a:p>
              <a:p>
                <a:pPr algn="ctr">
                  <a:buClr>
                    <a:srgbClr val="000000"/>
                  </a:buClr>
                  <a:buSzPts val="1000"/>
                </a:pPr>
                <a:r>
                  <a:rPr lang="en-SG" sz="600" i="1" dirty="0">
                    <a:solidFill>
                      <a:prstClr val="white"/>
                    </a:solidFill>
                    <a:ea typeface="Calibri"/>
                    <a:cs typeface="Calibri"/>
                    <a:sym typeface="Calibri"/>
                  </a:rPr>
                  <a:t>Representative Office</a:t>
                </a:r>
                <a:endParaRPr sz="600" dirty="0">
                  <a:solidFill>
                    <a:prstClr val="white"/>
                  </a:solidFill>
                  <a:ea typeface="Arial"/>
                  <a:cs typeface="Arial"/>
                  <a:sym typeface="Arial"/>
                </a:endParaRPr>
              </a:p>
            </p:txBody>
          </p:sp>
        </p:grpSp>
        <p:sp>
          <p:nvSpPr>
            <p:cNvPr id="11" name="Google Shape;367;p11">
              <a:extLst>
                <a:ext uri="{FF2B5EF4-FFF2-40B4-BE49-F238E27FC236}">
                  <a16:creationId xmlns:a16="http://schemas.microsoft.com/office/drawing/2014/main" id="{89D27DD2-A320-2BA7-ADFF-67293C29D807}"/>
                </a:ext>
              </a:extLst>
            </p:cNvPr>
            <p:cNvSpPr txBox="1"/>
            <p:nvPr/>
          </p:nvSpPr>
          <p:spPr>
            <a:xfrm>
              <a:off x="4683022" y="1963406"/>
              <a:ext cx="761126" cy="363049"/>
            </a:xfrm>
            <a:prstGeom prst="rect">
              <a:avLst/>
            </a:prstGeom>
            <a:solidFill>
              <a:srgbClr val="6692C3"/>
            </a:solidFill>
            <a:ln w="9525" cap="flat" cmpd="sng">
              <a:solidFill>
                <a:schemeClr val="dk1"/>
              </a:solidFill>
              <a:prstDash val="solid"/>
              <a:round/>
              <a:headEnd type="none" w="sm" len="sm"/>
              <a:tailEnd type="none" w="sm" len="sm"/>
            </a:ln>
          </p:spPr>
          <p:txBody>
            <a:bodyPr spcFirstLastPara="1" wrap="square" lIns="55707" tIns="27844" rIns="55707" bIns="27844" anchor="ctr" anchorCtr="0">
              <a:noAutofit/>
            </a:bodyPr>
            <a:lstStyle/>
            <a:p>
              <a:pPr algn="ctr">
                <a:buClr>
                  <a:srgbClr val="000000"/>
                </a:buClr>
                <a:buSzPts val="1000"/>
              </a:pPr>
              <a:r>
                <a:rPr lang="en-US" sz="700" b="1" dirty="0" err="1">
                  <a:solidFill>
                    <a:prstClr val="white"/>
                  </a:solidFill>
                  <a:ea typeface="Calibri"/>
                  <a:cs typeface="Calibri"/>
                  <a:sym typeface="Calibri"/>
                </a:rPr>
                <a:t>Samarinda</a:t>
              </a:r>
              <a:endParaRPr lang="en-US" sz="700" b="1" dirty="0">
                <a:solidFill>
                  <a:prstClr val="white"/>
                </a:solidFill>
                <a:ea typeface="Calibri"/>
                <a:cs typeface="Calibri"/>
                <a:sym typeface="Calibri"/>
              </a:endParaRPr>
            </a:p>
            <a:p>
              <a:pPr algn="ctr">
                <a:buClr>
                  <a:srgbClr val="000000"/>
                </a:buClr>
                <a:buSzPts val="1000"/>
              </a:pPr>
              <a:r>
                <a:rPr lang="en-US" sz="700" i="1" dirty="0">
                  <a:solidFill>
                    <a:prstClr val="white"/>
                  </a:solidFill>
                  <a:ea typeface="Calibri"/>
                  <a:cs typeface="Calibri"/>
                  <a:sym typeface="Calibri"/>
                </a:rPr>
                <a:t>Warehouse</a:t>
              </a:r>
            </a:p>
          </p:txBody>
        </p:sp>
        <p:sp>
          <p:nvSpPr>
            <p:cNvPr id="14" name="Google Shape;367;p11">
              <a:extLst>
                <a:ext uri="{FF2B5EF4-FFF2-40B4-BE49-F238E27FC236}">
                  <a16:creationId xmlns:a16="http://schemas.microsoft.com/office/drawing/2014/main" id="{95F79D28-07FA-A23E-C830-B457BFDB8363}"/>
                </a:ext>
              </a:extLst>
            </p:cNvPr>
            <p:cNvSpPr txBox="1"/>
            <p:nvPr/>
          </p:nvSpPr>
          <p:spPr>
            <a:xfrm>
              <a:off x="5552404" y="1963406"/>
              <a:ext cx="761126" cy="370647"/>
            </a:xfrm>
            <a:prstGeom prst="rect">
              <a:avLst/>
            </a:prstGeom>
            <a:solidFill>
              <a:srgbClr val="6692C3"/>
            </a:solidFill>
            <a:ln w="9525" cap="flat" cmpd="sng">
              <a:solidFill>
                <a:schemeClr val="dk1"/>
              </a:solidFill>
              <a:prstDash val="solid"/>
              <a:round/>
              <a:headEnd type="none" w="sm" len="sm"/>
              <a:tailEnd type="none" w="sm" len="sm"/>
            </a:ln>
          </p:spPr>
          <p:txBody>
            <a:bodyPr spcFirstLastPara="1" wrap="square" lIns="55707" tIns="27844" rIns="55707" bIns="27844" anchor="ctr" anchorCtr="0">
              <a:noAutofit/>
            </a:bodyPr>
            <a:lstStyle/>
            <a:p>
              <a:pPr algn="ctr">
                <a:buClr>
                  <a:srgbClr val="000000"/>
                </a:buClr>
                <a:buSzPts val="1000"/>
              </a:pPr>
              <a:r>
                <a:rPr lang="en-US" sz="700" b="1" dirty="0">
                  <a:solidFill>
                    <a:prstClr val="white"/>
                  </a:solidFill>
                  <a:ea typeface="Calibri"/>
                  <a:cs typeface="Calibri"/>
                  <a:sym typeface="Calibri"/>
                </a:rPr>
                <a:t>Makassar</a:t>
              </a:r>
            </a:p>
            <a:p>
              <a:pPr algn="ctr">
                <a:buClr>
                  <a:srgbClr val="000000"/>
                </a:buClr>
                <a:buSzPts val="1000"/>
              </a:pPr>
              <a:r>
                <a:rPr lang="en-US" sz="700" i="1" dirty="0">
                  <a:solidFill>
                    <a:prstClr val="white"/>
                  </a:solidFill>
                  <a:ea typeface="Calibri"/>
                  <a:cs typeface="Calibri"/>
                  <a:sym typeface="Calibri"/>
                </a:rPr>
                <a:t>Warehouse</a:t>
              </a:r>
            </a:p>
          </p:txBody>
        </p:sp>
        <p:sp>
          <p:nvSpPr>
            <p:cNvPr id="15" name="Google Shape;367;p11">
              <a:extLst>
                <a:ext uri="{FF2B5EF4-FFF2-40B4-BE49-F238E27FC236}">
                  <a16:creationId xmlns:a16="http://schemas.microsoft.com/office/drawing/2014/main" id="{17CC4710-DB00-2D0D-00A6-BA3944125CDD}"/>
                </a:ext>
              </a:extLst>
            </p:cNvPr>
            <p:cNvSpPr txBox="1"/>
            <p:nvPr/>
          </p:nvSpPr>
          <p:spPr>
            <a:xfrm>
              <a:off x="2513290" y="4264095"/>
              <a:ext cx="769619" cy="363049"/>
            </a:xfrm>
            <a:prstGeom prst="rect">
              <a:avLst/>
            </a:prstGeom>
            <a:solidFill>
              <a:srgbClr val="6692C3"/>
            </a:solidFill>
            <a:ln w="9525" cap="flat" cmpd="sng">
              <a:solidFill>
                <a:schemeClr val="dk1"/>
              </a:solidFill>
              <a:prstDash val="solid"/>
              <a:round/>
              <a:headEnd type="none" w="sm" len="sm"/>
              <a:tailEnd type="none" w="sm" len="sm"/>
            </a:ln>
          </p:spPr>
          <p:txBody>
            <a:bodyPr spcFirstLastPara="1" wrap="square" lIns="55707" tIns="27844" rIns="55707" bIns="27844" anchor="ctr" anchorCtr="0">
              <a:noAutofit/>
            </a:bodyPr>
            <a:lstStyle/>
            <a:p>
              <a:pPr algn="ctr">
                <a:buClr>
                  <a:srgbClr val="000000"/>
                </a:buClr>
                <a:buSzPts val="1000"/>
              </a:pPr>
              <a:r>
                <a:rPr lang="en-US" sz="700" b="1" dirty="0">
                  <a:solidFill>
                    <a:prstClr val="white"/>
                  </a:solidFill>
                  <a:ea typeface="Calibri"/>
                  <a:cs typeface="Calibri"/>
                  <a:sym typeface="Calibri"/>
                </a:rPr>
                <a:t>Bandung/</a:t>
              </a:r>
              <a:br>
                <a:rPr lang="en-US" sz="700" b="1" dirty="0">
                  <a:solidFill>
                    <a:prstClr val="white"/>
                  </a:solidFill>
                  <a:ea typeface="Calibri"/>
                  <a:cs typeface="Calibri"/>
                  <a:sym typeface="Calibri"/>
                </a:rPr>
              </a:br>
              <a:r>
                <a:rPr lang="en-US" sz="700" b="1" dirty="0">
                  <a:solidFill>
                    <a:prstClr val="white"/>
                  </a:solidFill>
                  <a:ea typeface="Calibri"/>
                  <a:cs typeface="Calibri"/>
                  <a:sym typeface="Calibri"/>
                </a:rPr>
                <a:t>West Jakarta</a:t>
              </a:r>
            </a:p>
            <a:p>
              <a:pPr algn="ctr">
                <a:buClr>
                  <a:srgbClr val="000000"/>
                </a:buClr>
                <a:buSzPts val="1000"/>
              </a:pPr>
              <a:r>
                <a:rPr lang="en-US" sz="700" i="1" dirty="0">
                  <a:solidFill>
                    <a:prstClr val="white"/>
                  </a:solidFill>
                  <a:ea typeface="Calibri"/>
                  <a:cs typeface="Calibri"/>
                  <a:sym typeface="Calibri"/>
                </a:rPr>
                <a:t>Warehouse</a:t>
              </a:r>
            </a:p>
          </p:txBody>
        </p:sp>
        <p:cxnSp>
          <p:nvCxnSpPr>
            <p:cNvPr id="10" name="Straight Connector 9"/>
            <p:cNvCxnSpPr/>
            <p:nvPr/>
          </p:nvCxnSpPr>
          <p:spPr>
            <a:xfrm>
              <a:off x="3722954" y="4031114"/>
              <a:ext cx="4084124" cy="2313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86B8A2EB-4B93-41C7-920C-36AD1382E949}"/>
              </a:ext>
            </a:extLst>
          </p:cNvPr>
          <p:cNvSpPr>
            <a:spLocks noGrp="1"/>
          </p:cNvSpPr>
          <p:nvPr>
            <p:ph type="title"/>
          </p:nvPr>
        </p:nvSpPr>
        <p:spPr/>
        <p:txBody>
          <a:bodyPr/>
          <a:lstStyle/>
          <a:p>
            <a:r>
              <a:rPr lang="en-US" dirty="0"/>
              <a:t>Unit 7 Construction</a:t>
            </a:r>
          </a:p>
        </p:txBody>
      </p:sp>
      <p:pic>
        <p:nvPicPr>
          <p:cNvPr id="16" name="Picture 15">
            <a:extLst>
              <a:ext uri="{FF2B5EF4-FFF2-40B4-BE49-F238E27FC236}">
                <a16:creationId xmlns:a16="http://schemas.microsoft.com/office/drawing/2014/main" id="{0B661145-9C04-40FC-85CC-9B1CD33B2D9E}"/>
              </a:ext>
            </a:extLst>
          </p:cNvPr>
          <p:cNvPicPr>
            <a:picLocks noChangeAspect="1"/>
          </p:cNvPicPr>
          <p:nvPr/>
        </p:nvPicPr>
        <p:blipFill>
          <a:blip r:embed="rId6"/>
          <a:stretch>
            <a:fillRect/>
          </a:stretch>
        </p:blipFill>
        <p:spPr>
          <a:xfrm>
            <a:off x="8734506" y="1882003"/>
            <a:ext cx="3000714" cy="2250536"/>
          </a:xfrm>
          <a:prstGeom prst="rect">
            <a:avLst/>
          </a:prstGeom>
          <a:solidFill>
            <a:srgbClr val="FFFFFF">
              <a:shade val="85000"/>
            </a:srgbClr>
          </a:solidFill>
          <a:ln w="88900" cap="sq">
            <a:solidFill>
              <a:srgbClr val="94221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143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802987" y="5797780"/>
            <a:ext cx="3343275" cy="365125"/>
          </a:xfrm>
          <a:prstGeom prst="rect">
            <a:avLst/>
          </a:prstGeom>
        </p:spPr>
        <p:txBody>
          <a:bodyPr vert="horz" lIns="91440" tIns="45720" rIns="91440" bIns="45720" rtlCol="0" anchor="ctr"/>
          <a:lstStyle>
            <a:defPPr>
              <a:defRPr lang="ru-RU"/>
            </a:defPPr>
            <a:lvl1pPr marL="0" algn="l" defTabSz="914400" rtl="0" eaLnBrk="1" latinLnBrk="0" hangingPunct="1">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15</a:t>
            </a:fld>
            <a:endParaRPr lang="ru-RU" dirty="0"/>
          </a:p>
        </p:txBody>
      </p:sp>
      <p:sp>
        <p:nvSpPr>
          <p:cNvPr id="5" name="Title 4"/>
          <p:cNvSpPr>
            <a:spLocks noGrp="1"/>
          </p:cNvSpPr>
          <p:nvPr>
            <p:ph type="title"/>
          </p:nvPr>
        </p:nvSpPr>
        <p:spPr/>
        <p:txBody>
          <a:bodyPr/>
          <a:lstStyle/>
          <a:p>
            <a:r>
              <a:rPr lang="en-US" dirty="0"/>
              <a:t>High Tech New Machine</a:t>
            </a:r>
          </a:p>
        </p:txBody>
      </p:sp>
      <p:pic>
        <p:nvPicPr>
          <p:cNvPr id="6" name="Picture 5"/>
          <p:cNvPicPr>
            <a:picLocks noChangeAspect="1"/>
          </p:cNvPicPr>
          <p:nvPr/>
        </p:nvPicPr>
        <p:blipFill>
          <a:blip r:embed="rId2"/>
          <a:stretch>
            <a:fillRect/>
          </a:stretch>
        </p:blipFill>
        <p:spPr>
          <a:xfrm>
            <a:off x="7613248" y="1400538"/>
            <a:ext cx="3172468" cy="2026067"/>
          </a:xfrm>
          <a:prstGeom prst="rect">
            <a:avLst/>
          </a:prstGeom>
        </p:spPr>
      </p:pic>
      <p:sp>
        <p:nvSpPr>
          <p:cNvPr id="7" name="TextBox 6"/>
          <p:cNvSpPr txBox="1"/>
          <p:nvPr/>
        </p:nvSpPr>
        <p:spPr>
          <a:xfrm>
            <a:off x="7613248" y="3444020"/>
            <a:ext cx="3217762" cy="246221"/>
          </a:xfrm>
          <a:prstGeom prst="rect">
            <a:avLst/>
          </a:prstGeom>
          <a:noFill/>
        </p:spPr>
        <p:txBody>
          <a:bodyPr wrap="square" rtlCol="0">
            <a:spAutoFit/>
          </a:bodyPr>
          <a:lstStyle/>
          <a:p>
            <a:r>
              <a:rPr lang="en-US" sz="1000" i="1"/>
              <a:t>*not real picture – for illustration purposes only</a:t>
            </a:r>
          </a:p>
        </p:txBody>
      </p:sp>
      <p:sp>
        <p:nvSpPr>
          <p:cNvPr id="8" name="Rectangle 7"/>
          <p:cNvSpPr/>
          <p:nvPr/>
        </p:nvSpPr>
        <p:spPr>
          <a:xfrm>
            <a:off x="1420792" y="1535805"/>
            <a:ext cx="6065134" cy="2462213"/>
          </a:xfrm>
          <a:prstGeom prst="rect">
            <a:avLst/>
          </a:prstGeom>
        </p:spPr>
        <p:txBody>
          <a:bodyPr wrap="square">
            <a:spAutoFit/>
          </a:bodyPr>
          <a:lstStyle/>
          <a:p>
            <a:r>
              <a:rPr lang="en-US" sz="1400" dirty="0"/>
              <a:t>Unit 7 is expanding with two brand-new, high-tech ERW machines: </a:t>
            </a:r>
          </a:p>
          <a:p>
            <a:pPr marL="342900" indent="-342900">
              <a:buFont typeface="+mj-lt"/>
              <a:buAutoNum type="arabicPeriod"/>
            </a:pPr>
            <a:r>
              <a:rPr lang="en-US" sz="1400" dirty="0"/>
              <a:t>Small-diameter machine for </a:t>
            </a:r>
            <a:r>
              <a:rPr lang="en-US" sz="1400" dirty="0" err="1"/>
              <a:t>for</a:t>
            </a:r>
            <a:r>
              <a:rPr lang="en-US" sz="1400" dirty="0"/>
              <a:t> pipes up to 8 inches</a:t>
            </a:r>
          </a:p>
          <a:p>
            <a:pPr marL="342900" indent="-342900">
              <a:buFont typeface="+mj-lt"/>
              <a:buAutoNum type="arabicPeriod"/>
            </a:pPr>
            <a:r>
              <a:rPr lang="en-US" sz="1400" dirty="0"/>
              <a:t>Large-diameter machine up to 24 inches</a:t>
            </a:r>
          </a:p>
          <a:p>
            <a:endParaRPr lang="en-US" sz="1400" dirty="0"/>
          </a:p>
          <a:p>
            <a:r>
              <a:rPr lang="en-US" sz="1400" dirty="0"/>
              <a:t>Both machines feature advanced robotic technology. The large-diameter ERW machine boasts a monthly capacity of </a:t>
            </a:r>
            <a:r>
              <a:rPr lang="en-US" sz="1400" b="1" dirty="0"/>
              <a:t>up to 50,000 tons</a:t>
            </a:r>
            <a:r>
              <a:rPr lang="en-US" sz="1400" dirty="0"/>
              <a:t>, while the 8-inch ERW machine can produce </a:t>
            </a:r>
            <a:r>
              <a:rPr lang="en-US" sz="1400" b="1" dirty="0"/>
              <a:t>up to 20,000 tons </a:t>
            </a:r>
            <a:r>
              <a:rPr lang="en-US" sz="1400" dirty="0"/>
              <a:t>per month, reinforcing our commitment to cutting-edge innovation and increased production efficiency. Also, this investment aligns with the President’s strategy to strengthen energy security, reinforcing our commitment to innovation and national energy resilience.</a:t>
            </a:r>
          </a:p>
        </p:txBody>
      </p:sp>
      <p:sp>
        <p:nvSpPr>
          <p:cNvPr id="11" name="TextBox 10"/>
          <p:cNvSpPr txBox="1"/>
          <p:nvPr/>
        </p:nvSpPr>
        <p:spPr>
          <a:xfrm>
            <a:off x="1362330" y="3998018"/>
            <a:ext cx="6182058" cy="954107"/>
          </a:xfrm>
          <a:prstGeom prst="rect">
            <a:avLst/>
          </a:prstGeom>
          <a:noFill/>
        </p:spPr>
        <p:txBody>
          <a:bodyPr wrap="square" rtlCol="0">
            <a:spAutoFit/>
          </a:bodyPr>
          <a:lstStyle/>
          <a:p>
            <a:r>
              <a:rPr lang="en-US" sz="1400" dirty="0"/>
              <a:t>EACH of API-Standard pipe follow a comprehensive range of tests to ensure quality and safety, including material, dimensional, and performance tests</a:t>
            </a:r>
          </a:p>
          <a:p>
            <a:endParaRPr lang="en-US" sz="1400" dirty="0"/>
          </a:p>
          <a:p>
            <a:endParaRPr lang="en-US" sz="1400" dirty="0"/>
          </a:p>
        </p:txBody>
      </p:sp>
    </p:spTree>
    <p:extLst>
      <p:ext uri="{BB962C8B-B14F-4D97-AF65-F5344CB8AC3E}">
        <p14:creationId xmlns:p14="http://schemas.microsoft.com/office/powerpoint/2010/main" val="250016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994" y="106136"/>
            <a:ext cx="6387715" cy="945498"/>
          </a:xfrm>
        </p:spPr>
        <p:txBody>
          <a:bodyPr>
            <a:noAutofit/>
          </a:bodyPr>
          <a:lstStyle/>
          <a:p>
            <a:r>
              <a:rPr lang="en-US" sz="2000" dirty="0"/>
              <a:t>Innovating for Growth, Built for Resilience: Navigating Tomorrow’s Opportunities with Disciplined Risk Management.</a:t>
            </a:r>
          </a:p>
        </p:txBody>
      </p:sp>
      <p:sp>
        <p:nvSpPr>
          <p:cNvPr id="7" name="Slide Number Placeholder 3">
            <a:extLst>
              <a:ext uri="{FF2B5EF4-FFF2-40B4-BE49-F238E27FC236}">
                <a16:creationId xmlns:a16="http://schemas.microsoft.com/office/drawing/2014/main" id="{8D48E07F-3FCE-46D1-BD12-568D82536BE0}"/>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16</a:t>
            </a:fld>
            <a:endParaRPr lang="en-US" sz="1400" b="1" dirty="0">
              <a:latin typeface="Calibri"/>
            </a:endParaRPr>
          </a:p>
        </p:txBody>
      </p:sp>
      <p:sp>
        <p:nvSpPr>
          <p:cNvPr id="9" name="Content Placeholder 2">
            <a:extLst>
              <a:ext uri="{FF2B5EF4-FFF2-40B4-BE49-F238E27FC236}">
                <a16:creationId xmlns:a16="http://schemas.microsoft.com/office/drawing/2014/main" id="{F28CC6B5-3EBB-3058-7B10-907C60B28B1C}"/>
              </a:ext>
            </a:extLst>
          </p:cNvPr>
          <p:cNvSpPr txBox="1">
            <a:spLocks/>
          </p:cNvSpPr>
          <p:nvPr/>
        </p:nvSpPr>
        <p:spPr>
          <a:xfrm>
            <a:off x="1710159" y="1307544"/>
            <a:ext cx="8947231" cy="5130319"/>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800"/>
              </a:spcAft>
              <a:buSzPts val="1800"/>
              <a:buNone/>
            </a:pPr>
            <a:r>
              <a:rPr lang="en-US" sz="1400" b="1" dirty="0">
                <a:solidFill>
                  <a:srgbClr val="068EDC"/>
                </a:solidFill>
              </a:rPr>
              <a:t>Now Product coming full effect in 2026 and 2027 </a:t>
            </a:r>
          </a:p>
          <a:p>
            <a:pPr marL="361950" lvl="1" indent="-276225">
              <a:spcBef>
                <a:spcPts val="0"/>
              </a:spcBef>
              <a:spcAft>
                <a:spcPts val="600"/>
              </a:spcAft>
              <a:buClr>
                <a:srgbClr val="31859C"/>
              </a:buClr>
              <a:buSzPct val="150000"/>
              <a:tabLst>
                <a:tab pos="361950" algn="l"/>
              </a:tabLst>
            </a:pPr>
            <a:r>
              <a:rPr lang="en-GB" sz="1200" dirty="0"/>
              <a:t>Our new 8 inch pipe is expected to be starting production in early 2026 and the new big diameter machine will commence in early 2027. This new addition to production capacity, production, and eventually sales will further improve our margin expansion. API Standard pipe priced at typically &gt;50% more expensive than standard black pipes. </a:t>
            </a:r>
          </a:p>
          <a:p>
            <a:pPr marL="361950" lvl="1" indent="-276225">
              <a:spcBef>
                <a:spcPts val="0"/>
              </a:spcBef>
              <a:spcAft>
                <a:spcPts val="600"/>
              </a:spcAft>
              <a:buClr>
                <a:srgbClr val="31859C"/>
              </a:buClr>
              <a:buSzPct val="150000"/>
              <a:tabLst>
                <a:tab pos="361950" algn="l"/>
              </a:tabLst>
            </a:pPr>
            <a:r>
              <a:rPr lang="en-GB" sz="1200" dirty="0"/>
              <a:t>Our new facilities will be equipped with cutting edge technology that will enable us to improve loading time and pursue efficiency for us and our customer</a:t>
            </a:r>
          </a:p>
          <a:p>
            <a:pPr marL="361950" lvl="1" indent="-276225">
              <a:spcBef>
                <a:spcPts val="0"/>
              </a:spcBef>
              <a:spcAft>
                <a:spcPts val="600"/>
              </a:spcAft>
              <a:buClr>
                <a:srgbClr val="31859C"/>
              </a:buClr>
              <a:buSzPct val="150000"/>
              <a:tabLst>
                <a:tab pos="361950" algn="l"/>
              </a:tabLst>
            </a:pPr>
            <a:r>
              <a:rPr lang="en-GB" sz="1200" dirty="0"/>
              <a:t>New product in Automotive sector</a:t>
            </a:r>
          </a:p>
          <a:p>
            <a:pPr marL="85725" lvl="1" indent="0">
              <a:spcBef>
                <a:spcPts val="0"/>
              </a:spcBef>
              <a:spcAft>
                <a:spcPts val="600"/>
              </a:spcAft>
              <a:buClr>
                <a:srgbClr val="31859C"/>
              </a:buClr>
              <a:buSzPct val="150000"/>
              <a:buNone/>
              <a:tabLst>
                <a:tab pos="361950" algn="l"/>
              </a:tabLst>
            </a:pPr>
            <a:r>
              <a:rPr lang="en-GB" sz="1400" b="1" dirty="0">
                <a:solidFill>
                  <a:srgbClr val="068EDC"/>
                </a:solidFill>
              </a:rPr>
              <a:t>Continuation of our turnaround strategies</a:t>
            </a:r>
          </a:p>
          <a:p>
            <a:pPr marL="361950" lvl="1" indent="-276225">
              <a:spcBef>
                <a:spcPts val="0"/>
              </a:spcBef>
              <a:spcAft>
                <a:spcPts val="600"/>
              </a:spcAft>
              <a:buClr>
                <a:srgbClr val="31859C"/>
              </a:buClr>
              <a:buSzPct val="150000"/>
              <a:tabLst>
                <a:tab pos="361950" algn="l"/>
              </a:tabLst>
            </a:pPr>
            <a:r>
              <a:rPr lang="en-GB" sz="1200" dirty="0"/>
              <a:t>As we see that current </a:t>
            </a:r>
            <a:r>
              <a:rPr lang="en-GB" sz="1200" dirty="0" err="1"/>
              <a:t>stategy</a:t>
            </a:r>
            <a:r>
              <a:rPr lang="en-GB" sz="1200" dirty="0"/>
              <a:t> is effective to improve branding and increase sales, we will continue and more intensely approach our end users. This approach will also make way for new users previously using seamless pipe, and other non-standard pipes</a:t>
            </a:r>
          </a:p>
          <a:p>
            <a:pPr marL="361950" lvl="1" indent="-276225">
              <a:spcBef>
                <a:spcPts val="0"/>
              </a:spcBef>
              <a:spcAft>
                <a:spcPts val="600"/>
              </a:spcAft>
              <a:buClr>
                <a:srgbClr val="31859C"/>
              </a:buClr>
              <a:buSzPct val="150000"/>
              <a:tabLst>
                <a:tab pos="361950" algn="l"/>
              </a:tabLst>
            </a:pPr>
            <a:r>
              <a:rPr lang="en-GB" sz="1200" dirty="0"/>
              <a:t>Further pursue inventory reduction and maintain AR days to improve Cash Conversion Cycle.</a:t>
            </a:r>
          </a:p>
          <a:p>
            <a:pPr marL="361950" lvl="1" indent="-276225">
              <a:spcBef>
                <a:spcPts val="0"/>
              </a:spcBef>
              <a:spcAft>
                <a:spcPts val="600"/>
              </a:spcAft>
              <a:buClr>
                <a:srgbClr val="31859C"/>
              </a:buClr>
              <a:buSzPct val="150000"/>
              <a:tabLst>
                <a:tab pos="361950" algn="l"/>
              </a:tabLst>
            </a:pPr>
            <a:r>
              <a:rPr lang="en-GB" sz="1200" dirty="0"/>
              <a:t>Optimise and reduce Debt to improve credit risk</a:t>
            </a:r>
          </a:p>
          <a:p>
            <a:pPr marL="361950" lvl="1" indent="-276225">
              <a:spcBef>
                <a:spcPts val="0"/>
              </a:spcBef>
              <a:spcAft>
                <a:spcPts val="600"/>
              </a:spcAft>
              <a:buClr>
                <a:srgbClr val="31859C"/>
              </a:buClr>
              <a:buSzPct val="150000"/>
              <a:tabLst>
                <a:tab pos="361950" algn="l"/>
              </a:tabLst>
            </a:pPr>
            <a:r>
              <a:rPr lang="en-GB" sz="1200" dirty="0"/>
              <a:t>Continue with funding diversification to reduce financial cost, outperforming the interest rate  declining trend</a:t>
            </a:r>
          </a:p>
          <a:p>
            <a:pPr marL="361950" lvl="1" indent="-276225">
              <a:spcBef>
                <a:spcPts val="0"/>
              </a:spcBef>
              <a:spcAft>
                <a:spcPts val="600"/>
              </a:spcAft>
              <a:buClr>
                <a:srgbClr val="31859C"/>
              </a:buClr>
              <a:buSzPct val="150000"/>
              <a:tabLst>
                <a:tab pos="361950" algn="l"/>
              </a:tabLst>
            </a:pPr>
            <a:r>
              <a:rPr lang="en-GB" sz="1200" dirty="0"/>
              <a:t>Improve our HC productivity and capability with digital transformation.</a:t>
            </a:r>
          </a:p>
          <a:p>
            <a:pPr marL="361950" lvl="1" indent="-276225">
              <a:spcBef>
                <a:spcPts val="0"/>
              </a:spcBef>
              <a:spcAft>
                <a:spcPts val="600"/>
              </a:spcAft>
              <a:buClr>
                <a:srgbClr val="31859C"/>
              </a:buClr>
              <a:buSzPct val="150000"/>
              <a:tabLst>
                <a:tab pos="361950" algn="l"/>
              </a:tabLst>
            </a:pPr>
            <a:r>
              <a:rPr lang="en-GB" sz="1200" dirty="0"/>
              <a:t>Accelerating process to reach industry 4.0 which provide more efficiencies and competitive advantages</a:t>
            </a:r>
          </a:p>
          <a:p>
            <a:pPr marL="85725" lvl="1" indent="0">
              <a:spcBef>
                <a:spcPts val="0"/>
              </a:spcBef>
              <a:spcAft>
                <a:spcPts val="600"/>
              </a:spcAft>
              <a:buClr>
                <a:srgbClr val="31859C"/>
              </a:buClr>
              <a:buSzPct val="150000"/>
              <a:buNone/>
              <a:tabLst>
                <a:tab pos="361950" algn="l"/>
              </a:tabLst>
            </a:pPr>
            <a:r>
              <a:rPr lang="en-GB" sz="1400" b="1" dirty="0">
                <a:solidFill>
                  <a:srgbClr val="068EDC"/>
                </a:solidFill>
              </a:rPr>
              <a:t>Actively pursuing our Vision : Improving quality of life</a:t>
            </a:r>
          </a:p>
          <a:p>
            <a:pPr marL="361950" lvl="1" indent="-276225">
              <a:spcBef>
                <a:spcPts val="0"/>
              </a:spcBef>
              <a:spcAft>
                <a:spcPts val="600"/>
              </a:spcAft>
              <a:buClr>
                <a:srgbClr val="31859C"/>
              </a:buClr>
              <a:buSzPct val="150000"/>
              <a:tabLst>
                <a:tab pos="361950" algn="l"/>
              </a:tabLst>
            </a:pPr>
            <a:r>
              <a:rPr lang="en-GB" sz="1200" dirty="0"/>
              <a:t>Continue and expand our CSR coverage to provide fresh water for more people. (2025 1</a:t>
            </a:r>
            <a:r>
              <a:rPr lang="en-GB" sz="1200" baseline="30000" dirty="0"/>
              <a:t>st</a:t>
            </a:r>
            <a:r>
              <a:rPr lang="en-GB" sz="1200" dirty="0"/>
              <a:t> semester in </a:t>
            </a:r>
            <a:r>
              <a:rPr lang="en-GB" sz="1200" dirty="0" err="1"/>
              <a:t>Gunung</a:t>
            </a:r>
            <a:r>
              <a:rPr lang="en-GB" sz="1200" dirty="0"/>
              <a:t> </a:t>
            </a:r>
            <a:r>
              <a:rPr lang="en-GB" sz="1200" dirty="0" err="1"/>
              <a:t>Kidul</a:t>
            </a:r>
            <a:r>
              <a:rPr lang="en-GB" sz="1200" dirty="0"/>
              <a:t>)</a:t>
            </a:r>
          </a:p>
        </p:txBody>
      </p:sp>
      <p:sp>
        <p:nvSpPr>
          <p:cNvPr id="4" name="Footer Placeholder 3"/>
          <p:cNvSpPr>
            <a:spLocks noGrp="1"/>
          </p:cNvSpPr>
          <p:nvPr>
            <p:ph type="ftr" sz="quarter" idx="11"/>
          </p:nvPr>
        </p:nvSpPr>
        <p:spPr>
          <a:xfrm>
            <a:off x="1802987" y="5797780"/>
            <a:ext cx="3343275" cy="365125"/>
          </a:xfrm>
          <a:prstGeom prst="rect">
            <a:avLst/>
          </a:prstGeom>
        </p:spPr>
        <p:txBody>
          <a:bodyPr vert="horz" lIns="91440" tIns="45720" rIns="91440" bIns="45720" rtlCol="0" anchor="ctr"/>
          <a:lstStyle>
            <a:defPPr>
              <a:defRPr lang="ru-RU"/>
            </a:defPPr>
            <a:lvl1pPr marL="0" algn="l" defTabSz="914400" rtl="0" eaLnBrk="1" latinLnBrk="0" hangingPunct="1">
              <a:defRPr sz="7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endParaRPr lang="ru-RU" dirty="0"/>
          </a:p>
        </p:txBody>
      </p:sp>
    </p:spTree>
    <p:extLst>
      <p:ext uri="{BB962C8B-B14F-4D97-AF65-F5344CB8AC3E}">
        <p14:creationId xmlns:p14="http://schemas.microsoft.com/office/powerpoint/2010/main" val="66267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AC03B-9A36-430B-9C30-102EF1F18CD8}"/>
              </a:ext>
            </a:extLst>
          </p:cNvPr>
          <p:cNvSpPr>
            <a:spLocks noGrp="1"/>
          </p:cNvSpPr>
          <p:nvPr>
            <p:ph type="title"/>
          </p:nvPr>
        </p:nvSpPr>
        <p:spPr>
          <a:xfrm>
            <a:off x="2430905" y="2069320"/>
            <a:ext cx="5760226" cy="1138017"/>
          </a:xfrm>
        </p:spPr>
        <p:txBody>
          <a:bodyPr/>
          <a:lstStyle/>
          <a:p>
            <a:r>
              <a:rPr lang="en-US" dirty="0"/>
              <a:t>Market Outlook</a:t>
            </a:r>
          </a:p>
        </p:txBody>
      </p:sp>
      <p:sp>
        <p:nvSpPr>
          <p:cNvPr id="15" name="TextBox 14">
            <a:extLst>
              <a:ext uri="{FF2B5EF4-FFF2-40B4-BE49-F238E27FC236}">
                <a16:creationId xmlns:a16="http://schemas.microsoft.com/office/drawing/2014/main" id="{B902FFA4-DD3D-49F6-8A4B-E1270E7AC039}"/>
              </a:ext>
            </a:extLst>
          </p:cNvPr>
          <p:cNvSpPr txBox="1"/>
          <p:nvPr/>
        </p:nvSpPr>
        <p:spPr>
          <a:xfrm>
            <a:off x="1771999" y="1968914"/>
            <a:ext cx="1317812" cy="1338828"/>
          </a:xfrm>
          <a:prstGeom prst="rect">
            <a:avLst/>
          </a:prstGeom>
          <a:noFill/>
        </p:spPr>
        <p:txBody>
          <a:bodyPr wrap="square" rtlCol="0">
            <a:spAutoFit/>
          </a:bodyPr>
          <a:lstStyle/>
          <a:p>
            <a:r>
              <a:rPr lang="en-US" sz="8100" dirty="0">
                <a:solidFill>
                  <a:srgbClr val="2C8CDA"/>
                </a:solidFill>
                <a:latin typeface="+mj-lt"/>
              </a:rPr>
              <a:t>3</a:t>
            </a:r>
          </a:p>
        </p:txBody>
      </p:sp>
    </p:spTree>
    <p:extLst>
      <p:ext uri="{BB962C8B-B14F-4D97-AF65-F5344CB8AC3E}">
        <p14:creationId xmlns:p14="http://schemas.microsoft.com/office/powerpoint/2010/main" val="1967390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1" y="1452282"/>
            <a:ext cx="5758542" cy="4219175"/>
          </a:xfrm>
        </p:spPr>
        <p:txBody>
          <a:bodyPr>
            <a:normAutofit/>
          </a:bodyPr>
          <a:lstStyle/>
          <a:p>
            <a:pPr>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Indonesia’s national infrastructure agenda strongly supports the expansion of pipeline networks across oil &amp; gas, utilities, and industrial sectors—driving demand for large-diameter steel pipes. Ministry of Energy (ESDM) prioritizes connecting gas sources to industrial zones via new pipelines. Strategic National Projects (PSN) include multiple large-diameter pipelines, such as the 245 km Cirebon–Semarang (</a:t>
            </a:r>
            <a:r>
              <a:rPr lang="en-US" sz="1400" dirty="0" err="1">
                <a:effectLst/>
                <a:ea typeface="Calibri" panose="020F0502020204030204" pitchFamily="34" charset="0"/>
                <a:cs typeface="Times New Roman" panose="02020603050405020304" pitchFamily="18" charset="0"/>
              </a:rPr>
              <a:t>Cisem</a:t>
            </a:r>
            <a:r>
              <a:rPr lang="en-US" sz="1400" dirty="0">
                <a:effectLst/>
                <a:ea typeface="Calibri" panose="020F0502020204030204" pitchFamily="34" charset="0"/>
                <a:cs typeface="Times New Roman" panose="02020603050405020304" pitchFamily="18" charset="0"/>
              </a:rPr>
              <a:t>) Phase II gas line and the 400 km </a:t>
            </a:r>
            <a:r>
              <a:rPr lang="en-US" sz="1400" dirty="0" err="1">
                <a:effectLst/>
                <a:ea typeface="Calibri" panose="020F0502020204030204" pitchFamily="34" charset="0"/>
                <a:cs typeface="Times New Roman" panose="02020603050405020304" pitchFamily="18" charset="0"/>
              </a:rPr>
              <a:t>Dumai</a:t>
            </a:r>
            <a:r>
              <a:rPr lang="en-US" sz="1400" dirty="0">
                <a:effectLst/>
                <a:ea typeface="Calibri" panose="020F0502020204030204" pitchFamily="34" charset="0"/>
                <a:cs typeface="Times New Roman" panose="02020603050405020304" pitchFamily="18" charset="0"/>
              </a:rPr>
              <a:t>-Sei </a:t>
            </a:r>
            <a:r>
              <a:rPr lang="en-US" sz="1400" dirty="0" err="1">
                <a:effectLst/>
                <a:ea typeface="Calibri" panose="020F0502020204030204" pitchFamily="34" charset="0"/>
                <a:cs typeface="Times New Roman" panose="02020603050405020304" pitchFamily="18" charset="0"/>
              </a:rPr>
              <a:t>Mangkei</a:t>
            </a:r>
            <a:r>
              <a:rPr lang="en-US" sz="1400" dirty="0">
                <a:effectLst/>
                <a:ea typeface="Calibri" panose="020F0502020204030204" pitchFamily="34" charset="0"/>
                <a:cs typeface="Times New Roman" panose="02020603050405020304" pitchFamily="18" charset="0"/>
              </a:rPr>
              <a:t> Pipeline.</a:t>
            </a:r>
          </a:p>
          <a:p>
            <a:pPr>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 Further projects span across Sumatra, Kalimantan, and Papua, with major trunk lines planned to support gas delivery and industrial expansion. Additionally, the construction of Indonesia’s new capital city, IKN Nusantara, includes large water transmission systems that also utilize steel pipelines. The government’s 5–10 year plan continues to favor pipeline infrastructure as a backbone for economic development—supporting growing demand for domestically sourced large-diameter ERW pipes.</a:t>
            </a:r>
          </a:p>
          <a:p>
            <a:endParaRPr lang="en-US" sz="1400" dirty="0"/>
          </a:p>
        </p:txBody>
      </p:sp>
      <p:sp>
        <p:nvSpPr>
          <p:cNvPr id="4" name="Title 3"/>
          <p:cNvSpPr>
            <a:spLocks noGrp="1"/>
          </p:cNvSpPr>
          <p:nvPr>
            <p:ph type="title"/>
          </p:nvPr>
        </p:nvSpPr>
        <p:spPr/>
        <p:txBody>
          <a:bodyPr>
            <a:norm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Government Infrastructure Plans Favoring Large-Diameter ERW Pipes</a:t>
            </a:r>
            <a:endParaRPr lang="en-US" dirty="0"/>
          </a:p>
        </p:txBody>
      </p:sp>
      <p:pic>
        <p:nvPicPr>
          <p:cNvPr id="3" name="Picture 2">
            <a:extLst>
              <a:ext uri="{FF2B5EF4-FFF2-40B4-BE49-F238E27FC236}">
                <a16:creationId xmlns:a16="http://schemas.microsoft.com/office/drawing/2014/main" id="{63739C0F-A598-41E7-A526-F36C354F2669}"/>
              </a:ext>
            </a:extLst>
          </p:cNvPr>
          <p:cNvPicPr>
            <a:picLocks noChangeAspect="1"/>
          </p:cNvPicPr>
          <p:nvPr/>
        </p:nvPicPr>
        <p:blipFill>
          <a:blip r:embed="rId2"/>
          <a:stretch>
            <a:fillRect/>
          </a:stretch>
        </p:blipFill>
        <p:spPr>
          <a:xfrm>
            <a:off x="6752346" y="4313816"/>
            <a:ext cx="5174820" cy="1188648"/>
          </a:xfrm>
          <a:prstGeom prst="rect">
            <a:avLst/>
          </a:prstGeom>
        </p:spPr>
      </p:pic>
      <p:pic>
        <p:nvPicPr>
          <p:cNvPr id="7" name="Picture 6">
            <a:extLst>
              <a:ext uri="{FF2B5EF4-FFF2-40B4-BE49-F238E27FC236}">
                <a16:creationId xmlns:a16="http://schemas.microsoft.com/office/drawing/2014/main" id="{982D7C59-68A6-4931-96FE-19E05BBC6A72}"/>
              </a:ext>
            </a:extLst>
          </p:cNvPr>
          <p:cNvPicPr>
            <a:picLocks noChangeAspect="1"/>
          </p:cNvPicPr>
          <p:nvPr/>
        </p:nvPicPr>
        <p:blipFill>
          <a:blip r:embed="rId3"/>
          <a:stretch>
            <a:fillRect/>
          </a:stretch>
        </p:blipFill>
        <p:spPr>
          <a:xfrm>
            <a:off x="6795888" y="1517998"/>
            <a:ext cx="5019391" cy="1401866"/>
          </a:xfrm>
          <a:prstGeom prst="rect">
            <a:avLst/>
          </a:prstGeom>
        </p:spPr>
      </p:pic>
      <p:pic>
        <p:nvPicPr>
          <p:cNvPr id="9" name="Picture 8">
            <a:extLst>
              <a:ext uri="{FF2B5EF4-FFF2-40B4-BE49-F238E27FC236}">
                <a16:creationId xmlns:a16="http://schemas.microsoft.com/office/drawing/2014/main" id="{73FB4E9F-AD8A-4BCC-8D9F-FBEB7D7FC02D}"/>
              </a:ext>
            </a:extLst>
          </p:cNvPr>
          <p:cNvPicPr>
            <a:picLocks noChangeAspect="1"/>
          </p:cNvPicPr>
          <p:nvPr/>
        </p:nvPicPr>
        <p:blipFill>
          <a:blip r:embed="rId4"/>
          <a:stretch>
            <a:fillRect/>
          </a:stretch>
        </p:blipFill>
        <p:spPr>
          <a:xfrm>
            <a:off x="6795888" y="2931619"/>
            <a:ext cx="5019391" cy="1188648"/>
          </a:xfrm>
          <a:prstGeom prst="rect">
            <a:avLst/>
          </a:prstGeom>
        </p:spPr>
      </p:pic>
    </p:spTree>
    <p:extLst>
      <p:ext uri="{BB962C8B-B14F-4D97-AF65-F5344CB8AC3E}">
        <p14:creationId xmlns:p14="http://schemas.microsoft.com/office/powerpoint/2010/main" val="1447344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D3BCF-7C76-4632-B8CC-F52D3C261E5F}"/>
              </a:ext>
            </a:extLst>
          </p:cNvPr>
          <p:cNvSpPr>
            <a:spLocks noGrp="1"/>
          </p:cNvSpPr>
          <p:nvPr>
            <p:ph type="title"/>
          </p:nvPr>
        </p:nvSpPr>
        <p:spPr>
          <a:xfrm>
            <a:off x="2303287" y="134000"/>
            <a:ext cx="8299399" cy="945498"/>
          </a:xfrm>
        </p:spPr>
        <p:txBody>
          <a:bodyPr/>
          <a:lstStyle/>
          <a:p>
            <a:r>
              <a:rPr lang="en-US" dirty="0"/>
              <a:t>TKDN Regulations Strengthen the Competitiveness of Domestic Pipe Products</a:t>
            </a:r>
          </a:p>
        </p:txBody>
      </p:sp>
      <p:pic>
        <p:nvPicPr>
          <p:cNvPr id="7" name="Picture 6">
            <a:extLst>
              <a:ext uri="{FF2B5EF4-FFF2-40B4-BE49-F238E27FC236}">
                <a16:creationId xmlns:a16="http://schemas.microsoft.com/office/drawing/2014/main" id="{0E44ECD1-01CA-4ABA-AE8E-A5C5AD151AF4}"/>
              </a:ext>
            </a:extLst>
          </p:cNvPr>
          <p:cNvPicPr>
            <a:picLocks noChangeAspect="1"/>
          </p:cNvPicPr>
          <p:nvPr/>
        </p:nvPicPr>
        <p:blipFill>
          <a:blip r:embed="rId2"/>
          <a:stretch>
            <a:fillRect/>
          </a:stretch>
        </p:blipFill>
        <p:spPr>
          <a:xfrm>
            <a:off x="601129" y="1426980"/>
            <a:ext cx="7125317" cy="1577477"/>
          </a:xfrm>
          <a:prstGeom prst="rect">
            <a:avLst/>
          </a:prstGeom>
        </p:spPr>
      </p:pic>
      <p:pic>
        <p:nvPicPr>
          <p:cNvPr id="11" name="Picture 10">
            <a:extLst>
              <a:ext uri="{FF2B5EF4-FFF2-40B4-BE49-F238E27FC236}">
                <a16:creationId xmlns:a16="http://schemas.microsoft.com/office/drawing/2014/main" id="{BB11B7E6-58C0-4C50-9305-862B7D34E99A}"/>
              </a:ext>
            </a:extLst>
          </p:cNvPr>
          <p:cNvPicPr>
            <a:picLocks noChangeAspect="1"/>
          </p:cNvPicPr>
          <p:nvPr/>
        </p:nvPicPr>
        <p:blipFill>
          <a:blip r:embed="rId3"/>
          <a:stretch>
            <a:fillRect/>
          </a:stretch>
        </p:blipFill>
        <p:spPr>
          <a:xfrm>
            <a:off x="715438" y="3004457"/>
            <a:ext cx="6896698" cy="3010161"/>
          </a:xfrm>
          <a:prstGeom prst="rect">
            <a:avLst/>
          </a:prstGeom>
        </p:spPr>
      </p:pic>
      <p:sp>
        <p:nvSpPr>
          <p:cNvPr id="13" name="TextBox 12">
            <a:extLst>
              <a:ext uri="{FF2B5EF4-FFF2-40B4-BE49-F238E27FC236}">
                <a16:creationId xmlns:a16="http://schemas.microsoft.com/office/drawing/2014/main" id="{2C0AB389-F6F5-44BB-80A6-F51284BA20CA}"/>
              </a:ext>
            </a:extLst>
          </p:cNvPr>
          <p:cNvSpPr txBox="1"/>
          <p:nvPr/>
        </p:nvSpPr>
        <p:spPr>
          <a:xfrm>
            <a:off x="7919656" y="1450185"/>
            <a:ext cx="3556906" cy="3108543"/>
          </a:xfrm>
          <a:prstGeom prst="rect">
            <a:avLst/>
          </a:prstGeom>
          <a:noFill/>
        </p:spPr>
        <p:txBody>
          <a:bodyPr wrap="square">
            <a:spAutoFit/>
          </a:bodyPr>
          <a:lstStyle/>
          <a:p>
            <a:r>
              <a:rPr lang="en-US" sz="1400" dirty="0"/>
              <a:t>The government enforces TKDN (Domestic Content Level) regulations strictly, setting steel material localization thresholds between 40–85% for oil and gas, infrastructure, and electricity projects. Projects such as </a:t>
            </a:r>
            <a:r>
              <a:rPr lang="en-US" sz="1400" dirty="0" err="1"/>
              <a:t>Cisem</a:t>
            </a:r>
            <a:r>
              <a:rPr lang="en-US" sz="1400" dirty="0"/>
              <a:t> have recorded TKDN levels exceeding 60%. SPINDO’s Unit 7, which is focused on producing </a:t>
            </a:r>
            <a:r>
              <a:rPr lang="en-US" sz="1400" b="1" dirty="0"/>
              <a:t>large-diameter ERW pipes with high specifications and high TKDN values</a:t>
            </a:r>
            <a:r>
              <a:rPr lang="en-US" sz="1400" dirty="0"/>
              <a:t>, is strategically positioned to capture opportunities in a market that is increasingly protective of domestic products.</a:t>
            </a:r>
          </a:p>
        </p:txBody>
      </p:sp>
    </p:spTree>
    <p:extLst>
      <p:ext uri="{BB962C8B-B14F-4D97-AF65-F5344CB8AC3E}">
        <p14:creationId xmlns:p14="http://schemas.microsoft.com/office/powerpoint/2010/main" val="356571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0584" y="274387"/>
            <a:ext cx="6010835" cy="709613"/>
          </a:xfrm>
        </p:spPr>
        <p:txBody>
          <a:bodyPr/>
          <a:lstStyle/>
          <a:p>
            <a:pPr algn="ctr"/>
            <a:r>
              <a:rPr lang="en-US" dirty="0"/>
              <a:t>Disclaimer</a:t>
            </a:r>
          </a:p>
        </p:txBody>
      </p:sp>
      <p:sp>
        <p:nvSpPr>
          <p:cNvPr id="3" name="Content Placeholder 2"/>
          <p:cNvSpPr>
            <a:spLocks noGrp="1"/>
          </p:cNvSpPr>
          <p:nvPr>
            <p:ph idx="4294967295"/>
          </p:nvPr>
        </p:nvSpPr>
        <p:spPr>
          <a:xfrm>
            <a:off x="2424952" y="1362637"/>
            <a:ext cx="7342094" cy="3818965"/>
          </a:xfrm>
        </p:spPr>
        <p:txBody>
          <a:bodyPr>
            <a:noAutofit/>
          </a:bodyPr>
          <a:lstStyle/>
          <a:p>
            <a:pPr marL="0" indent="0" algn="just">
              <a:spcBef>
                <a:spcPts val="0"/>
              </a:spcBef>
              <a:buClr>
                <a:srgbClr val="000000"/>
              </a:buClr>
              <a:buSzPts val="1056"/>
              <a:buNone/>
              <a:defRPr/>
            </a:pPr>
            <a:r>
              <a:rPr lang="en-SG" sz="900" kern="0" dirty="0" err="1">
                <a:solidFill>
                  <a:schemeClr val="tx1">
                    <a:lumMod val="75000"/>
                    <a:lumOff val="25000"/>
                  </a:schemeClr>
                </a:solidFill>
                <a:ea typeface="Calibri"/>
                <a:cs typeface="Calibri"/>
                <a:sym typeface="Calibri"/>
              </a:rPr>
              <a:t>Materi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telah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disiapkan</a:t>
            </a:r>
            <a:r>
              <a:rPr lang="en-SG" sz="900" kern="0" dirty="0">
                <a:solidFill>
                  <a:schemeClr val="tx1">
                    <a:lumMod val="75000"/>
                    <a:lumOff val="25000"/>
                  </a:schemeClr>
                </a:solidFill>
                <a:ea typeface="Calibri"/>
                <a:cs typeface="Calibri"/>
                <a:sym typeface="Calibri"/>
              </a:rPr>
              <a:t> oleh PT Steel Pipe Industry Indonesia </a:t>
            </a:r>
            <a:r>
              <a:rPr lang="en-SG" sz="900" kern="0" dirty="0" err="1">
                <a:solidFill>
                  <a:schemeClr val="tx1">
                    <a:lumMod val="75000"/>
                    <a:lumOff val="25000"/>
                  </a:schemeClr>
                </a:solidFill>
                <a:ea typeface="Calibri"/>
                <a:cs typeface="Calibri"/>
                <a:sym typeface="Calibri"/>
              </a:rPr>
              <a:t>Tbk</a:t>
            </a:r>
            <a:r>
              <a:rPr lang="en-SG" sz="900" kern="0" dirty="0">
                <a:solidFill>
                  <a:schemeClr val="tx1">
                    <a:lumMod val="75000"/>
                    <a:lumOff val="25000"/>
                  </a:schemeClr>
                </a:solidFill>
                <a:ea typeface="Calibri"/>
                <a:cs typeface="Calibri"/>
                <a:sym typeface="Calibri"/>
              </a:rPr>
              <a:t> (“Spindo”) dan </a:t>
            </a:r>
            <a:r>
              <a:rPr lang="en-SG" sz="900" kern="0" dirty="0" err="1">
                <a:solidFill>
                  <a:schemeClr val="tx1">
                    <a:lumMod val="75000"/>
                    <a:lumOff val="25000"/>
                  </a:schemeClr>
                </a:solidFill>
                <a:ea typeface="Calibri"/>
                <a:cs typeface="Calibri"/>
                <a:sym typeface="Calibri"/>
              </a:rPr>
              <a:t>merupakan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bersifat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umum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tentang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bisnis</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terkini</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tanggal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berubah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tanpa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pemberitahuan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sebelumnya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diberikan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ringkasan</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dimaksudkan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dianggap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lengkap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termasuk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perkiraan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boleh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dianggap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saran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rekomendasi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kepada</a:t>
            </a:r>
            <a:r>
              <a:rPr lang="en-SG" sz="900" kern="0" dirty="0">
                <a:solidFill>
                  <a:schemeClr val="tx1">
                    <a:lumMod val="75000"/>
                    <a:lumOff val="25000"/>
                  </a:schemeClr>
                </a:solidFill>
                <a:ea typeface="Calibri"/>
                <a:cs typeface="Calibri"/>
                <a:sym typeface="Calibri"/>
              </a:rPr>
              <a:t> investor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calon</a:t>
            </a:r>
            <a:r>
              <a:rPr lang="en-SG" sz="900" kern="0" dirty="0">
                <a:solidFill>
                  <a:schemeClr val="tx1">
                    <a:lumMod val="75000"/>
                    <a:lumOff val="25000"/>
                  </a:schemeClr>
                </a:solidFill>
                <a:ea typeface="Calibri"/>
                <a:cs typeface="Calibri"/>
                <a:sym typeface="Calibri"/>
              </a:rPr>
              <a:t> investor </a:t>
            </a:r>
            <a:r>
              <a:rPr lang="en-SG" sz="900" kern="0" dirty="0" err="1">
                <a:solidFill>
                  <a:schemeClr val="tx1">
                    <a:lumMod val="75000"/>
                    <a:lumOff val="25000"/>
                  </a:schemeClr>
                </a:solidFill>
                <a:ea typeface="Calibri"/>
                <a:cs typeface="Calibri"/>
                <a:sym typeface="Calibri"/>
              </a:rPr>
              <a:t>sehubungan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keputusan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memegang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membeli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menjual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sekuritas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produk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instrumen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lainnya</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mempertimbangkan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tujuan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investasi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khusus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situasi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kebutuhan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Sebelum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bertindak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berdasarkan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mempertimbangkan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kesesuaian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informasi</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berkaitan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hal-hal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dokumen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penawaran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relevan</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khususnya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harus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nasihat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independen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Presentasi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termasuk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mengenai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niat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keyakinan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harapan</a:t>
            </a:r>
            <a:r>
              <a:rPr lang="en-SG" sz="900" kern="0" dirty="0">
                <a:solidFill>
                  <a:schemeClr val="tx1">
                    <a:lumMod val="75000"/>
                    <a:lumOff val="25000"/>
                  </a:schemeClr>
                </a:solidFill>
                <a:ea typeface="Calibri"/>
                <a:cs typeface="Calibri"/>
                <a:sym typeface="Calibri"/>
              </a:rPr>
              <a:t> kami </a:t>
            </a:r>
            <a:r>
              <a:rPr lang="en-SG" sz="900" kern="0" dirty="0" err="1">
                <a:solidFill>
                  <a:schemeClr val="tx1">
                    <a:lumMod val="75000"/>
                    <a:lumOff val="25000"/>
                  </a:schemeClr>
                </a:solidFill>
                <a:ea typeface="Calibri"/>
                <a:cs typeface="Calibri"/>
                <a:sym typeface="Calibri"/>
              </a:rPr>
              <a:t>saat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sehubungan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bisnis</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operasi</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kondisi</a:t>
            </a:r>
            <a:r>
              <a:rPr lang="en-SG" sz="900" kern="0" dirty="0">
                <a:solidFill>
                  <a:schemeClr val="tx1">
                    <a:lumMod val="75000"/>
                    <a:lumOff val="25000"/>
                  </a:schemeClr>
                </a:solidFill>
                <a:ea typeface="Calibri"/>
                <a:cs typeface="Calibri"/>
                <a:sym typeface="Calibri"/>
              </a:rPr>
              <a:t> pasar, </a:t>
            </a:r>
            <a:r>
              <a:rPr lang="en-SG" sz="900" kern="0" dirty="0" err="1">
                <a:solidFill>
                  <a:schemeClr val="tx1">
                    <a:lumMod val="75000"/>
                    <a:lumOff val="25000"/>
                  </a:schemeClr>
                </a:solidFill>
                <a:ea typeface="Calibri"/>
                <a:cs typeface="Calibri"/>
                <a:sym typeface="Calibri"/>
              </a:rPr>
              <a:t>hasil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operasi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kondisi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keuangan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kecukupan</a:t>
            </a:r>
            <a:r>
              <a:rPr lang="en-SG" sz="900" kern="0" dirty="0">
                <a:solidFill>
                  <a:schemeClr val="tx1">
                    <a:lumMod val="75000"/>
                    <a:lumOff val="25000"/>
                  </a:schemeClr>
                </a:solidFill>
                <a:ea typeface="Calibri"/>
                <a:cs typeface="Calibri"/>
                <a:sym typeface="Calibri"/>
              </a:rPr>
              <a:t> modal, </a:t>
            </a:r>
            <a:r>
              <a:rPr lang="en-SG" sz="900" kern="0" dirty="0" err="1">
                <a:solidFill>
                  <a:schemeClr val="tx1">
                    <a:lumMod val="75000"/>
                    <a:lumOff val="25000"/>
                  </a:schemeClr>
                </a:solidFill>
                <a:ea typeface="Calibri"/>
                <a:cs typeface="Calibri"/>
                <a:sym typeface="Calibri"/>
              </a:rPr>
              <a:t>ketentuan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khusus</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praktik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manajemen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risiko</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Pembaca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diperingatkan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menempatkan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kepercayaan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semestinya</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masa </a:t>
            </a:r>
            <a:r>
              <a:rPr lang="en-SG" sz="900" kern="0" dirty="0" err="1">
                <a:solidFill>
                  <a:schemeClr val="tx1">
                    <a:lumMod val="75000"/>
                    <a:lumOff val="25000"/>
                  </a:schemeClr>
                </a:solidFill>
                <a:ea typeface="Calibri"/>
                <a:cs typeface="Calibri"/>
                <a:sym typeface="Calibri"/>
              </a:rPr>
              <a:t>lalu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bukan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merupakan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indikasi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kinerja</a:t>
            </a:r>
            <a:r>
              <a:rPr lang="en-SG" sz="900" kern="0" dirty="0">
                <a:solidFill>
                  <a:schemeClr val="tx1">
                    <a:lumMod val="75000"/>
                    <a:lumOff val="25000"/>
                  </a:schemeClr>
                </a:solidFill>
                <a:ea typeface="Calibri"/>
                <a:cs typeface="Calibri"/>
                <a:sym typeface="Calibri"/>
              </a:rPr>
              <a:t> masa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diandalkan</a:t>
            </a:r>
            <a:r>
              <a:rPr lang="en-SG" sz="900" kern="0" dirty="0">
                <a:solidFill>
                  <a:schemeClr val="tx1">
                    <a:lumMod val="75000"/>
                    <a:lumOff val="25000"/>
                  </a:schemeClr>
                </a:solidFill>
                <a:ea typeface="Calibri"/>
                <a:cs typeface="Calibri"/>
                <a:sym typeface="Calibri"/>
              </a:rPr>
              <a:t>. Spindo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memiliki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kewajiban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secara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terbuka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merilis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hasil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setiap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revisi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terhadap</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berwawasan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depan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mencerminkan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peristiwa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keadaan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setelah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tanggal</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pernyataan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untuk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mencerminkan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terjadinya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peristiwa</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terduga</a:t>
            </a:r>
            <a:r>
              <a:rPr lang="en-SG" sz="900" kern="0" dirty="0">
                <a:solidFill>
                  <a:schemeClr val="tx1">
                    <a:lumMod val="75000"/>
                    <a:lumOff val="25000"/>
                  </a:schemeClr>
                </a:solidFill>
                <a:ea typeface="Calibri"/>
                <a:cs typeface="Calibri"/>
                <a:sym typeface="Calibri"/>
              </a:rPr>
              <a:t>. Kami </a:t>
            </a:r>
            <a:r>
              <a:rPr lang="en-SG" sz="900" kern="0" dirty="0" err="1">
                <a:solidFill>
                  <a:schemeClr val="tx1">
                    <a:lumMod val="75000"/>
                    <a:lumOff val="25000"/>
                  </a:schemeClr>
                </a:solidFill>
                <a:ea typeface="Calibri"/>
                <a:cs typeface="Calibri"/>
                <a:sym typeface="Calibri"/>
              </a:rPr>
              <a:t>melepaskan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jawab</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kewajiban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yang </a:t>
            </a:r>
            <a:r>
              <a:rPr lang="en-SG" sz="900" kern="0" dirty="0" err="1">
                <a:solidFill>
                  <a:schemeClr val="tx1">
                    <a:lumMod val="75000"/>
                    <a:lumOff val="25000"/>
                  </a:schemeClr>
                </a:solidFill>
                <a:ea typeface="Calibri"/>
                <a:cs typeface="Calibri"/>
                <a:sym typeface="Calibri"/>
              </a:rPr>
              <a:t>timbul</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dapat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diderita</a:t>
            </a:r>
            <a:r>
              <a:rPr lang="en-SG" sz="900" kern="0" dirty="0">
                <a:solidFill>
                  <a:schemeClr val="tx1">
                    <a:lumMod val="75000"/>
                    <a:lumOff val="25000"/>
                  </a:schemeClr>
                </a:solidFill>
                <a:ea typeface="Calibri"/>
                <a:cs typeface="Calibri"/>
                <a:sym typeface="Calibri"/>
              </a:rPr>
              <a:t> oleh </a:t>
            </a:r>
            <a:r>
              <a:rPr lang="en-SG" sz="900" kern="0" dirty="0" err="1">
                <a:solidFill>
                  <a:schemeClr val="tx1">
                    <a:lumMod val="75000"/>
                    <a:lumOff val="25000"/>
                  </a:schemeClr>
                </a:solidFill>
                <a:ea typeface="Calibri"/>
                <a:cs typeface="Calibri"/>
                <a:sym typeface="Calibri"/>
              </a:rPr>
              <a:t>siapa</a:t>
            </a:r>
            <a:r>
              <a:rPr lang="en-SG" sz="900" kern="0" dirty="0">
                <a:solidFill>
                  <a:schemeClr val="tx1">
                    <a:lumMod val="75000"/>
                    <a:lumOff val="25000"/>
                  </a:schemeClr>
                </a:solidFill>
                <a:ea typeface="Calibri"/>
                <a:cs typeface="Calibri"/>
                <a:sym typeface="Calibri"/>
              </a:rPr>
              <a:t> pun </a:t>
            </a:r>
            <a:r>
              <a:rPr lang="en-SG" sz="900" kern="0" dirty="0" err="1">
                <a:solidFill>
                  <a:schemeClr val="tx1">
                    <a:lumMod val="75000"/>
                    <a:lumOff val="25000"/>
                  </a:schemeClr>
                </a:solidFill>
                <a:ea typeface="Calibri"/>
                <a:cs typeface="Calibri"/>
                <a:sym typeface="Calibri"/>
              </a:rPr>
              <a:t>sebagai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akibat</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bertindak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berdasarkan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kepercayaan</a:t>
            </a:r>
            <a:r>
              <a:rPr lang="en-SG" sz="900" kern="0" dirty="0">
                <a:solidFill>
                  <a:schemeClr val="tx1">
                    <a:lumMod val="75000"/>
                    <a:lumOff val="25000"/>
                  </a:schemeClr>
                </a:solidFill>
                <a:ea typeface="Calibri"/>
                <a:cs typeface="Calibri"/>
                <a:sym typeface="Calibri"/>
              </a:rPr>
              <a:t> pada </a:t>
            </a:r>
            <a:r>
              <a:rPr lang="en-SG" sz="900" kern="0" dirty="0" err="1">
                <a:solidFill>
                  <a:schemeClr val="tx1">
                    <a:lumMod val="75000"/>
                    <a:lumOff val="25000"/>
                  </a:schemeClr>
                </a:solidFill>
                <a:ea typeface="Calibri"/>
                <a:cs typeface="Calibri"/>
                <a:sym typeface="Calibri"/>
              </a:rPr>
              <a:t>seluruh</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sebagian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dari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isi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dan Spindo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perusahaan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afiliasinya</a:t>
            </a:r>
            <a:r>
              <a:rPr lang="en-SG" sz="900" kern="0" dirty="0">
                <a:solidFill>
                  <a:schemeClr val="tx1">
                    <a:lumMod val="75000"/>
                    <a:lumOff val="25000"/>
                  </a:schemeClr>
                </a:solidFill>
                <a:ea typeface="Calibri"/>
                <a:cs typeface="Calibri"/>
                <a:sym typeface="Calibri"/>
              </a:rPr>
              <a:t>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masing-masing </a:t>
            </a:r>
            <a:r>
              <a:rPr lang="en-SG" sz="900" kern="0" dirty="0" err="1">
                <a:solidFill>
                  <a:schemeClr val="tx1">
                    <a:lumMod val="75000"/>
                    <a:lumOff val="25000"/>
                  </a:schemeClr>
                </a:solidFill>
                <a:ea typeface="Calibri"/>
                <a:cs typeface="Calibri"/>
                <a:sym typeface="Calibri"/>
              </a:rPr>
              <a:t>karyawan</a:t>
            </a:r>
            <a:r>
              <a:rPr lang="en-SG" sz="900" kern="0" dirty="0">
                <a:solidFill>
                  <a:schemeClr val="tx1">
                    <a:lumMod val="75000"/>
                    <a:lumOff val="25000"/>
                  </a:schemeClr>
                </a:solidFill>
                <a:ea typeface="Calibri"/>
                <a:cs typeface="Calibri"/>
                <a:sym typeface="Calibri"/>
              </a:rPr>
              <a:t> dan /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agen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tidak</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menerima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tanggung</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jawab</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atas</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kesalahan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kelalaian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sebaliknya</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dalam</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laporan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ini</a:t>
            </a:r>
            <a:r>
              <a:rPr lang="en-SG" sz="900" kern="0" dirty="0">
                <a:solidFill>
                  <a:schemeClr val="tx1">
                    <a:lumMod val="75000"/>
                    <a:lumOff val="25000"/>
                  </a:schemeClr>
                </a:solidFill>
                <a:ea typeface="Calibri"/>
                <a:cs typeface="Calibri"/>
                <a:sym typeface="Calibri"/>
              </a:rPr>
              <a:t> dan </a:t>
            </a:r>
            <a:r>
              <a:rPr lang="en-SG" sz="900" kern="0" dirty="0" err="1">
                <a:solidFill>
                  <a:schemeClr val="tx1">
                    <a:lumMod val="75000"/>
                    <a:lumOff val="25000"/>
                  </a:schemeClr>
                </a:solidFill>
                <a:ea typeface="Calibri"/>
                <a:cs typeface="Calibri"/>
                <a:sym typeface="Calibri"/>
              </a:rPr>
              <a:t>ketidakakuratan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apa</a:t>
            </a:r>
            <a:r>
              <a:rPr lang="en-SG" sz="900" kern="0" dirty="0">
                <a:solidFill>
                  <a:schemeClr val="tx1">
                    <a:lumMod val="75000"/>
                    <a:lumOff val="25000"/>
                  </a:schemeClr>
                </a:solidFill>
                <a:ea typeface="Calibri"/>
                <a:cs typeface="Calibri"/>
                <a:sym typeface="Calibri"/>
              </a:rPr>
              <a:t> pun di </a:t>
            </a:r>
            <a:r>
              <a:rPr lang="en-SG" sz="900" kern="0" dirty="0" err="1">
                <a:solidFill>
                  <a:schemeClr val="tx1">
                    <a:lumMod val="75000"/>
                    <a:lumOff val="25000"/>
                  </a:schemeClr>
                </a:solidFill>
                <a:ea typeface="Calibri"/>
                <a:cs typeface="Calibri"/>
                <a:sym typeface="Calibri"/>
              </a:rPr>
              <a:t>sini</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atau</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kekurangan</a:t>
            </a:r>
            <a:r>
              <a:rPr lang="en-SG" sz="900" kern="0" dirty="0">
                <a:solidFill>
                  <a:schemeClr val="tx1">
                    <a:lumMod val="75000"/>
                    <a:lumOff val="25000"/>
                  </a:schemeClr>
                </a:solidFill>
                <a:ea typeface="Calibri"/>
                <a:cs typeface="Calibri"/>
                <a:sym typeface="Calibri"/>
              </a:rPr>
              <a:t> di </a:t>
            </a:r>
            <a:r>
              <a:rPr lang="en-SG" sz="900" kern="0" dirty="0" err="1">
                <a:solidFill>
                  <a:schemeClr val="tx1">
                    <a:lumMod val="75000"/>
                    <a:lumOff val="25000"/>
                  </a:schemeClr>
                </a:solidFill>
                <a:ea typeface="Calibri"/>
                <a:cs typeface="Calibri"/>
                <a:sym typeface="Calibri"/>
              </a:rPr>
              <a:t>sini</a:t>
            </a:r>
            <a:r>
              <a:rPr lang="en-SG" sz="900" kern="0" dirty="0">
                <a:solidFill>
                  <a:schemeClr val="tx1">
                    <a:lumMod val="75000"/>
                    <a:lumOff val="25000"/>
                  </a:schemeClr>
                </a:solidFill>
                <a:ea typeface="Calibri"/>
                <a:cs typeface="Calibri"/>
                <a:sym typeface="Calibri"/>
              </a:rPr>
              <a:t> yang </a:t>
            </a:r>
            <a:r>
              <a:rPr lang="en-SG" sz="900" kern="0" dirty="0" err="1">
                <a:solidFill>
                  <a:schemeClr val="tx1">
                    <a:lumMod val="75000"/>
                    <a:lumOff val="25000"/>
                  </a:schemeClr>
                </a:solidFill>
                <a:ea typeface="Calibri"/>
                <a:cs typeface="Calibri"/>
                <a:sym typeface="Calibri"/>
              </a:rPr>
              <a:t>mungkin</a:t>
            </a:r>
            <a:r>
              <a:rPr lang="en-SG" sz="900" kern="0" dirty="0">
                <a:solidFill>
                  <a:schemeClr val="tx1">
                    <a:lumMod val="75000"/>
                    <a:lumOff val="25000"/>
                  </a:schemeClr>
                </a:solidFill>
                <a:ea typeface="Calibri"/>
                <a:cs typeface="Calibri"/>
                <a:sym typeface="Calibri"/>
              </a:rPr>
              <a:t> </a:t>
            </a:r>
            <a:r>
              <a:rPr lang="en-SG" sz="900" kern="0" dirty="0" err="1">
                <a:solidFill>
                  <a:schemeClr val="tx1">
                    <a:lumMod val="75000"/>
                    <a:lumOff val="25000"/>
                  </a:schemeClr>
                </a:solidFill>
                <a:ea typeface="Calibri"/>
                <a:cs typeface="Calibri"/>
                <a:sym typeface="Calibri"/>
              </a:rPr>
              <a:t>terjadi</a:t>
            </a:r>
            <a:endParaRPr lang="en-SG" sz="900" kern="0" dirty="0">
              <a:solidFill>
                <a:schemeClr val="tx1">
                  <a:lumMod val="75000"/>
                  <a:lumOff val="25000"/>
                </a:schemeClr>
              </a:solidFill>
              <a:ea typeface="Arial"/>
              <a:cs typeface="Arial"/>
              <a:sym typeface="Arial"/>
            </a:endParaRPr>
          </a:p>
          <a:p>
            <a:pPr marL="0" indent="0" algn="just">
              <a:spcBef>
                <a:spcPts val="0"/>
              </a:spcBef>
              <a:buClr>
                <a:srgbClr val="000000"/>
              </a:buClr>
              <a:buSzPts val="1056"/>
              <a:buNone/>
              <a:defRPr/>
            </a:pPr>
            <a:endParaRPr lang="en-SG" sz="900" kern="0" dirty="0">
              <a:solidFill>
                <a:schemeClr val="tx1">
                  <a:lumMod val="75000"/>
                  <a:lumOff val="25000"/>
                </a:schemeClr>
              </a:solidFill>
              <a:ea typeface="Calibri"/>
              <a:cs typeface="Calibri"/>
              <a:sym typeface="Calibri"/>
            </a:endParaRPr>
          </a:p>
          <a:p>
            <a:pPr marL="0" indent="0" algn="just">
              <a:spcBef>
                <a:spcPts val="0"/>
              </a:spcBef>
              <a:buClr>
                <a:srgbClr val="000000"/>
              </a:buClr>
              <a:buSzPts val="1056"/>
              <a:buNone/>
              <a:defRPr/>
            </a:pPr>
            <a:r>
              <a:rPr lang="en-SG" sz="900" i="1" kern="0" dirty="0">
                <a:solidFill>
                  <a:schemeClr val="tx1">
                    <a:lumMod val="75000"/>
                    <a:lumOff val="25000"/>
                  </a:schemeClr>
                </a:solidFill>
                <a:ea typeface="Calibri"/>
                <a:cs typeface="Calibri"/>
                <a:sym typeface="Calibri"/>
              </a:rPr>
              <a:t>The materials in this presentation have been prepared by PT Steel Pipe Industry of Indonesia </a:t>
            </a:r>
            <a:r>
              <a:rPr lang="en-SG" sz="900" i="1" kern="0" dirty="0" err="1">
                <a:solidFill>
                  <a:schemeClr val="tx1">
                    <a:lumMod val="75000"/>
                    <a:lumOff val="25000"/>
                  </a:schemeClr>
                </a:solidFill>
                <a:ea typeface="Calibri"/>
                <a:cs typeface="Calibri"/>
                <a:sym typeface="Calibri"/>
              </a:rPr>
              <a:t>Tbk</a:t>
            </a:r>
            <a:r>
              <a:rPr lang="en-SG" sz="900" i="1" kern="0" dirty="0">
                <a:solidFill>
                  <a:schemeClr val="tx1">
                    <a:lumMod val="75000"/>
                    <a:lumOff val="25000"/>
                  </a:schemeClr>
                </a:solidFill>
                <a:ea typeface="Calibri"/>
                <a:cs typeface="Calibri"/>
                <a:sym typeface="Calibri"/>
              </a:rPr>
              <a:t> (“Spindo”) and are general background information about Spindo business performances current as at the date of this presentation and are subject to change without prior notice. This information is given in summary form and does not purport to be complete. Information in this presentation, including forecast financial information, should not be considered as advice or a recommendation to investors or potential investors in relation to holding, purchasing or selling securities or other financial products or instruments and does not consider their particular investment objectives, financial situation or needs. Before acting on any information, readers should consider the appropriateness of the information having regard to these matters, any relevant offer document and, readers should seek independent financial advice. This presentation may contain forward looking statements including statements regarding our intent, belief or current expectations with respect to Spindo businesses and operations, market conditions, results of operation and financial condition, capital adequacy, specific provisions and risk management practices. Readers are cautioned not to place undue reliance on these forward-looking statements; past performance is not a reliable indication of future performance. Spindo does not undertake any obligation to publicly release the result of any revisions to these forward-looking statements to reflect events or circumstances after the date hereof to reflect the occurrence of unanticipated events. We disclaim any responsibility or liability whatsoever arising which may be brought or suffered by any person as a result of acting in reliance upon the whole or any part of the contents of this report and neither Spindo and/or its affiliated companies and/or their respective employees and/or agents accepts liability for any errors, omissions, negligent or otherwise, in this report and any inaccuracy herein or omission here from which might otherwise arise.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DA185-6DF8-4C88-B694-0AA3B89F4872}"/>
              </a:ext>
            </a:extLst>
          </p:cNvPr>
          <p:cNvSpPr>
            <a:spLocks noGrp="1"/>
          </p:cNvSpPr>
          <p:nvPr>
            <p:ph idx="1"/>
          </p:nvPr>
        </p:nvSpPr>
        <p:spPr>
          <a:xfrm>
            <a:off x="838201" y="1452283"/>
            <a:ext cx="10515597" cy="1084088"/>
          </a:xfrm>
        </p:spPr>
        <p:txBody>
          <a:bodyPr>
            <a:normAutofit/>
          </a:bodyPr>
          <a:lstStyle/>
          <a:p>
            <a:r>
              <a:rPr lang="en-US" sz="1400" dirty="0"/>
              <a:t>The discovery of new gas reserves—such as those in the Andaman Sea, West </a:t>
            </a:r>
            <a:r>
              <a:rPr lang="en-US" sz="1400" dirty="0" err="1"/>
              <a:t>Ganal</a:t>
            </a:r>
            <a:r>
              <a:rPr lang="en-US" sz="1400" dirty="0"/>
              <a:t>, and </a:t>
            </a:r>
            <a:r>
              <a:rPr lang="en-US" sz="1400" dirty="0" err="1"/>
              <a:t>Masela</a:t>
            </a:r>
            <a:r>
              <a:rPr lang="en-US" sz="1400" dirty="0"/>
              <a:t>—creates promising long-term market opportunities for the steel pipe industry. With Indonesia’s commitment to increasing domestic gas utilization and gas infrastructure development, demand for steel pipes, especially for transmission and distribution, is expected to rise steadily.</a:t>
            </a:r>
          </a:p>
        </p:txBody>
      </p:sp>
      <p:sp>
        <p:nvSpPr>
          <p:cNvPr id="3" name="Title 2">
            <a:extLst>
              <a:ext uri="{FF2B5EF4-FFF2-40B4-BE49-F238E27FC236}">
                <a16:creationId xmlns:a16="http://schemas.microsoft.com/office/drawing/2014/main" id="{1056A53F-5387-46E1-AB19-3FED630A62A0}"/>
              </a:ext>
            </a:extLst>
          </p:cNvPr>
          <p:cNvSpPr>
            <a:spLocks noGrp="1"/>
          </p:cNvSpPr>
          <p:nvPr>
            <p:ph type="title"/>
          </p:nvPr>
        </p:nvSpPr>
        <p:spPr/>
        <p:txBody>
          <a:bodyPr/>
          <a:lstStyle/>
          <a:p>
            <a:r>
              <a:rPr lang="en-US" dirty="0"/>
              <a:t>New Gas Discoveries Expand Market Opportunities</a:t>
            </a:r>
          </a:p>
        </p:txBody>
      </p:sp>
      <p:pic>
        <p:nvPicPr>
          <p:cNvPr id="5" name="Picture 4">
            <a:extLst>
              <a:ext uri="{FF2B5EF4-FFF2-40B4-BE49-F238E27FC236}">
                <a16:creationId xmlns:a16="http://schemas.microsoft.com/office/drawing/2014/main" id="{EC5333AA-AA7F-41FD-855C-53BF32F06506}"/>
              </a:ext>
            </a:extLst>
          </p:cNvPr>
          <p:cNvPicPr>
            <a:picLocks noChangeAspect="1"/>
          </p:cNvPicPr>
          <p:nvPr/>
        </p:nvPicPr>
        <p:blipFill>
          <a:blip r:embed="rId2"/>
          <a:stretch>
            <a:fillRect/>
          </a:stretch>
        </p:blipFill>
        <p:spPr>
          <a:xfrm>
            <a:off x="6346370" y="2146683"/>
            <a:ext cx="5591427" cy="1353296"/>
          </a:xfrm>
          <a:prstGeom prst="rect">
            <a:avLst/>
          </a:prstGeom>
        </p:spPr>
      </p:pic>
      <p:pic>
        <p:nvPicPr>
          <p:cNvPr id="7" name="Picture 6">
            <a:extLst>
              <a:ext uri="{FF2B5EF4-FFF2-40B4-BE49-F238E27FC236}">
                <a16:creationId xmlns:a16="http://schemas.microsoft.com/office/drawing/2014/main" id="{52C758FA-2916-473B-A72A-2DA419EFDA8F}"/>
              </a:ext>
            </a:extLst>
          </p:cNvPr>
          <p:cNvPicPr>
            <a:picLocks noChangeAspect="1"/>
          </p:cNvPicPr>
          <p:nvPr/>
        </p:nvPicPr>
        <p:blipFill>
          <a:blip r:embed="rId3"/>
          <a:stretch>
            <a:fillRect/>
          </a:stretch>
        </p:blipFill>
        <p:spPr>
          <a:xfrm>
            <a:off x="522515" y="2088294"/>
            <a:ext cx="5823855" cy="1451017"/>
          </a:xfrm>
          <a:prstGeom prst="rect">
            <a:avLst/>
          </a:prstGeom>
        </p:spPr>
      </p:pic>
      <p:pic>
        <p:nvPicPr>
          <p:cNvPr id="9" name="Picture 8">
            <a:extLst>
              <a:ext uri="{FF2B5EF4-FFF2-40B4-BE49-F238E27FC236}">
                <a16:creationId xmlns:a16="http://schemas.microsoft.com/office/drawing/2014/main" id="{ADEDAD4E-C8C8-4EFC-9D0A-584B8FA5DEB4}"/>
              </a:ext>
            </a:extLst>
          </p:cNvPr>
          <p:cNvPicPr>
            <a:picLocks noChangeAspect="1"/>
          </p:cNvPicPr>
          <p:nvPr/>
        </p:nvPicPr>
        <p:blipFill>
          <a:blip r:embed="rId4"/>
          <a:stretch>
            <a:fillRect/>
          </a:stretch>
        </p:blipFill>
        <p:spPr>
          <a:xfrm>
            <a:off x="754944" y="3772122"/>
            <a:ext cx="5591427" cy="1448874"/>
          </a:xfrm>
          <a:prstGeom prst="rect">
            <a:avLst/>
          </a:prstGeom>
        </p:spPr>
      </p:pic>
      <p:pic>
        <p:nvPicPr>
          <p:cNvPr id="11" name="Picture 10">
            <a:extLst>
              <a:ext uri="{FF2B5EF4-FFF2-40B4-BE49-F238E27FC236}">
                <a16:creationId xmlns:a16="http://schemas.microsoft.com/office/drawing/2014/main" id="{98E142A3-DF43-4DA1-BDB5-8721F403FA3E}"/>
              </a:ext>
            </a:extLst>
          </p:cNvPr>
          <p:cNvPicPr>
            <a:picLocks noChangeAspect="1"/>
          </p:cNvPicPr>
          <p:nvPr/>
        </p:nvPicPr>
        <p:blipFill>
          <a:blip r:embed="rId5"/>
          <a:stretch>
            <a:fillRect/>
          </a:stretch>
        </p:blipFill>
        <p:spPr>
          <a:xfrm>
            <a:off x="6346370" y="3597700"/>
            <a:ext cx="5591427" cy="1369465"/>
          </a:xfrm>
          <a:prstGeom prst="rect">
            <a:avLst/>
          </a:prstGeom>
        </p:spPr>
      </p:pic>
    </p:spTree>
    <p:extLst>
      <p:ext uri="{BB962C8B-B14F-4D97-AF65-F5344CB8AC3E}">
        <p14:creationId xmlns:p14="http://schemas.microsoft.com/office/powerpoint/2010/main" val="359459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D88AE-A538-4F36-9E6C-0876FB5CE051}"/>
              </a:ext>
            </a:extLst>
          </p:cNvPr>
          <p:cNvSpPr>
            <a:spLocks noGrp="1"/>
          </p:cNvSpPr>
          <p:nvPr>
            <p:ph type="title"/>
          </p:nvPr>
        </p:nvSpPr>
        <p:spPr>
          <a:xfrm>
            <a:off x="2574405" y="2044628"/>
            <a:ext cx="4356549" cy="1138017"/>
          </a:xfrm>
        </p:spPr>
        <p:txBody>
          <a:bodyPr/>
          <a:lstStyle/>
          <a:p>
            <a:r>
              <a:rPr lang="en-US" dirty="0"/>
              <a:t>Spindo ESG</a:t>
            </a:r>
          </a:p>
        </p:txBody>
      </p:sp>
      <p:sp>
        <p:nvSpPr>
          <p:cNvPr id="15" name="TextBox 14">
            <a:extLst>
              <a:ext uri="{FF2B5EF4-FFF2-40B4-BE49-F238E27FC236}">
                <a16:creationId xmlns:a16="http://schemas.microsoft.com/office/drawing/2014/main" id="{45959FEE-8FC7-4C64-9B58-81D750C49CD0}"/>
              </a:ext>
            </a:extLst>
          </p:cNvPr>
          <p:cNvSpPr txBox="1"/>
          <p:nvPr/>
        </p:nvSpPr>
        <p:spPr>
          <a:xfrm>
            <a:off x="1774304" y="1903828"/>
            <a:ext cx="1317812" cy="1419619"/>
          </a:xfrm>
          <a:prstGeom prst="rect">
            <a:avLst/>
          </a:prstGeom>
          <a:noFill/>
        </p:spPr>
        <p:txBody>
          <a:bodyPr wrap="square" rtlCol="0">
            <a:spAutoFit/>
          </a:bodyPr>
          <a:lstStyle/>
          <a:p>
            <a:r>
              <a:rPr lang="en-US" sz="8625" dirty="0">
                <a:solidFill>
                  <a:srgbClr val="2C8CDA"/>
                </a:solidFill>
                <a:latin typeface="+mj-lt"/>
              </a:rPr>
              <a:t>4</a:t>
            </a:r>
          </a:p>
        </p:txBody>
      </p:sp>
    </p:spTree>
    <p:extLst>
      <p:ext uri="{BB962C8B-B14F-4D97-AF65-F5344CB8AC3E}">
        <p14:creationId xmlns:p14="http://schemas.microsoft.com/office/powerpoint/2010/main" val="208317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FA3216-7BAD-4984-8054-2014210B6C9D}"/>
              </a:ext>
            </a:extLst>
          </p:cNvPr>
          <p:cNvSpPr/>
          <p:nvPr/>
        </p:nvSpPr>
        <p:spPr>
          <a:xfrm>
            <a:off x="3950726" y="1587656"/>
            <a:ext cx="1654095" cy="427549"/>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700" dirty="0">
                <a:solidFill>
                  <a:prstClr val="black"/>
                </a:solidFill>
              </a:rPr>
              <a:t>Accumulated Cost Saving for 25 Years</a:t>
            </a:r>
          </a:p>
          <a:p>
            <a:r>
              <a:rPr lang="en-US" sz="1400" b="1" dirty="0">
                <a:solidFill>
                  <a:srgbClr val="078EDC"/>
                </a:solidFill>
              </a:rPr>
              <a:t>IDR 8-25 Billion</a:t>
            </a:r>
          </a:p>
        </p:txBody>
      </p:sp>
      <p:sp>
        <p:nvSpPr>
          <p:cNvPr id="16" name="Rectangle 15">
            <a:extLst>
              <a:ext uri="{FF2B5EF4-FFF2-40B4-BE49-F238E27FC236}">
                <a16:creationId xmlns:a16="http://schemas.microsoft.com/office/drawing/2014/main" id="{4C3AFF73-0972-434B-BDF9-25A30E4DBEFF}"/>
              </a:ext>
            </a:extLst>
          </p:cNvPr>
          <p:cNvSpPr/>
          <p:nvPr/>
        </p:nvSpPr>
        <p:spPr>
          <a:xfrm>
            <a:off x="3950726" y="2019241"/>
            <a:ext cx="1654095" cy="446534"/>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700" dirty="0">
                <a:solidFill>
                  <a:prstClr val="black"/>
                </a:solidFill>
              </a:rPr>
              <a:t>Accumulated CO2 Reduction in 25 Years</a:t>
            </a:r>
          </a:p>
          <a:p>
            <a:r>
              <a:rPr lang="en-US" sz="1400" b="1" dirty="0">
                <a:solidFill>
                  <a:srgbClr val="078EDC"/>
                </a:solidFill>
              </a:rPr>
              <a:t>7,536-16,658 tons</a:t>
            </a:r>
          </a:p>
        </p:txBody>
      </p:sp>
      <p:sp>
        <p:nvSpPr>
          <p:cNvPr id="15" name="Rectangle 14">
            <a:extLst>
              <a:ext uri="{FF2B5EF4-FFF2-40B4-BE49-F238E27FC236}">
                <a16:creationId xmlns:a16="http://schemas.microsoft.com/office/drawing/2014/main" id="{FFBF56EC-D533-4760-9821-D0DB4AD324D7}"/>
              </a:ext>
            </a:extLst>
          </p:cNvPr>
          <p:cNvSpPr/>
          <p:nvPr/>
        </p:nvSpPr>
        <p:spPr>
          <a:xfrm>
            <a:off x="2309417" y="1630601"/>
            <a:ext cx="1641309" cy="880144"/>
          </a:xfrm>
          <a:prstGeom prst="rect">
            <a:avLst/>
          </a:prstGeom>
          <a:ln w="9525">
            <a:noFill/>
          </a:ln>
        </p:spPr>
        <p:style>
          <a:lnRef idx="2">
            <a:schemeClr val="accent1"/>
          </a:lnRef>
          <a:fillRef idx="1">
            <a:schemeClr val="lt1"/>
          </a:fillRef>
          <a:effectRef idx="0">
            <a:schemeClr val="accent1"/>
          </a:effectRef>
          <a:fontRef idx="minor">
            <a:schemeClr val="dk1"/>
          </a:fontRef>
        </p:style>
        <p:txBody>
          <a:bodyPr lIns="27000" tIns="27000" rIns="27000" bIns="27000" rtlCol="0" anchor="ctr"/>
          <a:lstStyle/>
          <a:p>
            <a:r>
              <a:rPr lang="en-US" sz="800" dirty="0">
                <a:solidFill>
                  <a:prstClr val="black"/>
                </a:solidFill>
              </a:rPr>
              <a:t>PLN Tariff Discount for 25 Years*</a:t>
            </a:r>
          </a:p>
          <a:p>
            <a:r>
              <a:rPr lang="en-US" sz="1400" b="1" dirty="0">
                <a:solidFill>
                  <a:srgbClr val="078EDC"/>
                </a:solidFill>
              </a:rPr>
              <a:t>12-18%</a:t>
            </a:r>
            <a:br>
              <a:rPr lang="en-US" sz="2000" b="1" dirty="0">
                <a:solidFill>
                  <a:srgbClr val="3F7098"/>
                </a:solidFill>
              </a:rPr>
            </a:br>
            <a:r>
              <a:rPr lang="en-US" sz="600" i="1" dirty="0">
                <a:solidFill>
                  <a:prstClr val="black"/>
                </a:solidFill>
              </a:rPr>
              <a:t>*PLN Tariff assumption 6% CAGR growth</a:t>
            </a:r>
            <a:endParaRPr lang="en-US" sz="700" i="1" dirty="0">
              <a:solidFill>
                <a:prstClr val="black"/>
              </a:solidFill>
            </a:endParaRPr>
          </a:p>
        </p:txBody>
      </p:sp>
      <p:sp>
        <p:nvSpPr>
          <p:cNvPr id="4" name="TextBox 3">
            <a:extLst>
              <a:ext uri="{FF2B5EF4-FFF2-40B4-BE49-F238E27FC236}">
                <a16:creationId xmlns:a16="http://schemas.microsoft.com/office/drawing/2014/main" id="{8310B6EA-6B5F-43C4-A766-E30BD81086B2}"/>
              </a:ext>
            </a:extLst>
          </p:cNvPr>
          <p:cNvSpPr txBox="1"/>
          <p:nvPr/>
        </p:nvSpPr>
        <p:spPr>
          <a:xfrm>
            <a:off x="2001208" y="1292063"/>
            <a:ext cx="3971985" cy="307777"/>
          </a:xfrm>
          <a:prstGeom prst="rect">
            <a:avLst/>
          </a:prstGeom>
          <a:noFill/>
        </p:spPr>
        <p:txBody>
          <a:bodyPr wrap="square" rtlCol="0">
            <a:spAutoFit/>
          </a:bodyPr>
          <a:lstStyle/>
          <a:p>
            <a:pPr algn="ctr"/>
            <a:r>
              <a:rPr lang="en-US" sz="1400" b="1" dirty="0">
                <a:solidFill>
                  <a:srgbClr val="078EDC"/>
                </a:solidFill>
              </a:rPr>
              <a:t>Solar Panel Installation in Plant IV &amp; VI</a:t>
            </a:r>
          </a:p>
        </p:txBody>
      </p:sp>
      <p:sp>
        <p:nvSpPr>
          <p:cNvPr id="12" name="Rectangle 11">
            <a:extLst>
              <a:ext uri="{FF2B5EF4-FFF2-40B4-BE49-F238E27FC236}">
                <a16:creationId xmlns:a16="http://schemas.microsoft.com/office/drawing/2014/main" id="{F86F31F4-A7B6-4DAD-B3C6-06A4ECC7A6BC}"/>
              </a:ext>
            </a:extLst>
          </p:cNvPr>
          <p:cNvSpPr/>
          <p:nvPr/>
        </p:nvSpPr>
        <p:spPr>
          <a:xfrm>
            <a:off x="2106449" y="6559683"/>
            <a:ext cx="2711510" cy="1121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225"/>
              </a:spcAft>
              <a:buClr>
                <a:srgbClr val="3F7098"/>
              </a:buClr>
              <a:buSzPct val="120000"/>
            </a:pPr>
            <a:endParaRPr lang="en-US" sz="1000" dirty="0">
              <a:solidFill>
                <a:prstClr val="black"/>
              </a:solidFill>
            </a:endParaRPr>
          </a:p>
        </p:txBody>
      </p:sp>
      <p:sp>
        <p:nvSpPr>
          <p:cNvPr id="18" name="TextBox 17">
            <a:extLst>
              <a:ext uri="{FF2B5EF4-FFF2-40B4-BE49-F238E27FC236}">
                <a16:creationId xmlns:a16="http://schemas.microsoft.com/office/drawing/2014/main" id="{8310B6EA-6B5F-43C4-A766-E30BD81086B2}"/>
              </a:ext>
            </a:extLst>
          </p:cNvPr>
          <p:cNvSpPr txBox="1"/>
          <p:nvPr/>
        </p:nvSpPr>
        <p:spPr>
          <a:xfrm>
            <a:off x="2001208" y="2589898"/>
            <a:ext cx="3955626" cy="523220"/>
          </a:xfrm>
          <a:prstGeom prst="rect">
            <a:avLst/>
          </a:prstGeom>
          <a:noFill/>
        </p:spPr>
        <p:txBody>
          <a:bodyPr wrap="square" rtlCol="0">
            <a:spAutoFit/>
          </a:bodyPr>
          <a:lstStyle/>
          <a:p>
            <a:pPr algn="ctr" defTabSz="685766">
              <a:spcBef>
                <a:spcPts val="400"/>
              </a:spcBef>
              <a:spcAft>
                <a:spcPts val="600"/>
              </a:spcAft>
            </a:pPr>
            <a:r>
              <a:rPr lang="en-US" sz="1400" b="1" dirty="0">
                <a:solidFill>
                  <a:srgbClr val="078EDC"/>
                </a:solidFill>
              </a:rPr>
              <a:t>Immediate Solar Panel Installation in</a:t>
            </a:r>
            <a:br>
              <a:rPr lang="en-US" sz="1400" b="1" dirty="0">
                <a:solidFill>
                  <a:srgbClr val="078EDC"/>
                </a:solidFill>
              </a:rPr>
            </a:br>
            <a:r>
              <a:rPr lang="en-US" sz="1400" b="1" dirty="0">
                <a:solidFill>
                  <a:srgbClr val="078EDC"/>
                </a:solidFill>
              </a:rPr>
              <a:t>Plant I, III &amp; V</a:t>
            </a:r>
          </a:p>
        </p:txBody>
      </p:sp>
      <p:pic>
        <p:nvPicPr>
          <p:cNvPr id="10" name="Picture 9"/>
          <p:cNvPicPr>
            <a:picLocks noChangeAspect="1"/>
          </p:cNvPicPr>
          <p:nvPr/>
        </p:nvPicPr>
        <p:blipFill>
          <a:blip r:embed="rId3"/>
          <a:stretch>
            <a:fillRect/>
          </a:stretch>
        </p:blipFill>
        <p:spPr>
          <a:xfrm>
            <a:off x="6225682" y="1282145"/>
            <a:ext cx="1726024" cy="1461378"/>
          </a:xfrm>
          <a:prstGeom prst="rect">
            <a:avLst/>
          </a:prstGeom>
        </p:spPr>
      </p:pic>
      <p:pic>
        <p:nvPicPr>
          <p:cNvPr id="11" name="Picture 10"/>
          <p:cNvPicPr>
            <a:picLocks noChangeAspect="1"/>
          </p:cNvPicPr>
          <p:nvPr/>
        </p:nvPicPr>
        <p:blipFill rotWithShape="1">
          <a:blip r:embed="rId4"/>
          <a:srcRect t="1" r="15012" b="10305"/>
          <a:stretch/>
        </p:blipFill>
        <p:spPr>
          <a:xfrm>
            <a:off x="8137309" y="2893608"/>
            <a:ext cx="1762938" cy="1461378"/>
          </a:xfrm>
          <a:prstGeom prst="rect">
            <a:avLst/>
          </a:prstGeom>
        </p:spPr>
      </p:pic>
      <p:pic>
        <p:nvPicPr>
          <p:cNvPr id="19" name="Picture 18"/>
          <p:cNvPicPr>
            <a:picLocks noChangeAspect="1"/>
          </p:cNvPicPr>
          <p:nvPr/>
        </p:nvPicPr>
        <p:blipFill rotWithShape="1">
          <a:blip r:embed="rId5"/>
          <a:srcRect b="31591"/>
          <a:stretch/>
        </p:blipFill>
        <p:spPr>
          <a:xfrm>
            <a:off x="6224116" y="2890025"/>
            <a:ext cx="1727591" cy="1461378"/>
          </a:xfrm>
          <a:prstGeom prst="rect">
            <a:avLst/>
          </a:prstGeom>
        </p:spPr>
      </p:pic>
      <p:pic>
        <p:nvPicPr>
          <p:cNvPr id="20" name="Picture 19"/>
          <p:cNvPicPr>
            <a:picLocks noChangeAspect="1"/>
          </p:cNvPicPr>
          <p:nvPr/>
        </p:nvPicPr>
        <p:blipFill rotWithShape="1">
          <a:blip r:embed="rId6"/>
          <a:srcRect t="31156" b="5449"/>
          <a:stretch/>
        </p:blipFill>
        <p:spPr>
          <a:xfrm>
            <a:off x="8137309" y="1282145"/>
            <a:ext cx="1745275" cy="1461378"/>
          </a:xfrm>
          <a:prstGeom prst="rect">
            <a:avLst/>
          </a:prstGeom>
        </p:spPr>
      </p:pic>
      <p:pic>
        <p:nvPicPr>
          <p:cNvPr id="21" name="Picture 20"/>
          <p:cNvPicPr>
            <a:picLocks noChangeAspect="1"/>
          </p:cNvPicPr>
          <p:nvPr/>
        </p:nvPicPr>
        <p:blipFill>
          <a:blip r:embed="rId7"/>
          <a:stretch>
            <a:fillRect/>
          </a:stretch>
        </p:blipFill>
        <p:spPr>
          <a:xfrm>
            <a:off x="3030643" y="3191879"/>
            <a:ext cx="1890000" cy="810000"/>
          </a:xfrm>
          <a:prstGeom prst="rect">
            <a:avLst/>
          </a:prstGeom>
        </p:spPr>
      </p:pic>
      <p:sp>
        <p:nvSpPr>
          <p:cNvPr id="6" name="Title 5">
            <a:extLst>
              <a:ext uri="{FF2B5EF4-FFF2-40B4-BE49-F238E27FC236}">
                <a16:creationId xmlns:a16="http://schemas.microsoft.com/office/drawing/2014/main" id="{BA3F6B49-486C-41AC-BC0D-686824D97A6F}"/>
              </a:ext>
            </a:extLst>
          </p:cNvPr>
          <p:cNvSpPr>
            <a:spLocks noGrp="1"/>
          </p:cNvSpPr>
          <p:nvPr>
            <p:ph type="title"/>
          </p:nvPr>
        </p:nvSpPr>
        <p:spPr>
          <a:xfrm>
            <a:off x="3149845" y="555262"/>
            <a:ext cx="6787889" cy="709124"/>
          </a:xfrm>
        </p:spPr>
        <p:txBody>
          <a:bodyPr>
            <a:noAutofit/>
          </a:bodyPr>
          <a:lstStyle/>
          <a:p>
            <a:r>
              <a:rPr lang="en-US" sz="3600"/>
              <a:t>ESG </a:t>
            </a:r>
            <a:r>
              <a:rPr lang="en-US" sz="3600" dirty="0"/>
              <a:t>Initiatives</a:t>
            </a:r>
            <a:br>
              <a:rPr lang="en-US" sz="3600" dirty="0"/>
            </a:br>
            <a:endParaRPr lang="en-US" sz="3600" dirty="0"/>
          </a:p>
        </p:txBody>
      </p:sp>
      <p:sp>
        <p:nvSpPr>
          <p:cNvPr id="22" name="Slide Number Placeholder 3">
            <a:extLst>
              <a:ext uri="{FF2B5EF4-FFF2-40B4-BE49-F238E27FC236}">
                <a16:creationId xmlns:a16="http://schemas.microsoft.com/office/drawing/2014/main" id="{8EBB1434-3D81-4EFC-8E1B-B05916A24C8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200" b="1"/>
              <a:pPr/>
              <a:t>22</a:t>
            </a:fld>
            <a:endParaRPr lang="en-US" sz="1200" b="1" dirty="0"/>
          </a:p>
        </p:txBody>
      </p:sp>
      <p:sp>
        <p:nvSpPr>
          <p:cNvPr id="5" name="Content Placeholder 2">
            <a:extLst>
              <a:ext uri="{FF2B5EF4-FFF2-40B4-BE49-F238E27FC236}">
                <a16:creationId xmlns:a16="http://schemas.microsoft.com/office/drawing/2014/main" id="{5A6E4DDD-71AC-6BD5-8142-FA1454D286AA}"/>
              </a:ext>
            </a:extLst>
          </p:cNvPr>
          <p:cNvSpPr txBox="1">
            <a:spLocks/>
          </p:cNvSpPr>
          <p:nvPr/>
        </p:nvSpPr>
        <p:spPr>
          <a:xfrm>
            <a:off x="2006032" y="4100470"/>
            <a:ext cx="3961708" cy="1667820"/>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Implementation of GCG Practices</a:t>
            </a:r>
          </a:p>
          <a:p>
            <a:pPr marL="0" lvl="1" indent="0">
              <a:lnSpc>
                <a:spcPct val="100000"/>
              </a:lnSpc>
              <a:spcBef>
                <a:spcPts val="0"/>
              </a:spcBef>
              <a:spcAft>
                <a:spcPts val="400"/>
              </a:spcAft>
              <a:buClr>
                <a:srgbClr val="31859C"/>
              </a:buClr>
              <a:buNone/>
            </a:pPr>
            <a:r>
              <a:rPr lang="en-GB" sz="1200" dirty="0">
                <a:solidFill>
                  <a:srgbClr val="5B9BD5"/>
                </a:solidFill>
              </a:rPr>
              <a:t>Code of Conduct</a:t>
            </a:r>
          </a:p>
          <a:p>
            <a:pPr marL="0" lvl="1" indent="0">
              <a:lnSpc>
                <a:spcPct val="100000"/>
              </a:lnSpc>
              <a:spcBef>
                <a:spcPts val="0"/>
              </a:spcBef>
              <a:spcAft>
                <a:spcPts val="400"/>
              </a:spcAft>
              <a:buClr>
                <a:srgbClr val="31859C"/>
              </a:buClr>
              <a:buNone/>
            </a:pPr>
            <a:r>
              <a:rPr lang="en-GB" sz="1200" dirty="0">
                <a:solidFill>
                  <a:srgbClr val="5B9BD5"/>
                </a:solidFill>
              </a:rPr>
              <a:t>Vendor Code of Conduct</a:t>
            </a:r>
          </a:p>
          <a:p>
            <a:pPr marL="0" lvl="1" indent="0">
              <a:lnSpc>
                <a:spcPct val="100000"/>
              </a:lnSpc>
              <a:spcBef>
                <a:spcPts val="0"/>
              </a:spcBef>
              <a:spcAft>
                <a:spcPts val="400"/>
              </a:spcAft>
              <a:buClr>
                <a:srgbClr val="31859C"/>
              </a:buClr>
              <a:buNone/>
            </a:pPr>
            <a:r>
              <a:rPr lang="en-GB" sz="1200" dirty="0">
                <a:solidFill>
                  <a:srgbClr val="5B9BD5"/>
                </a:solidFill>
              </a:rPr>
              <a:t>Whistleblowing mechanism</a:t>
            </a:r>
          </a:p>
          <a:p>
            <a:pPr marL="0" lvl="1" indent="0">
              <a:lnSpc>
                <a:spcPct val="100000"/>
              </a:lnSpc>
              <a:spcBef>
                <a:spcPts val="0"/>
              </a:spcBef>
              <a:spcAft>
                <a:spcPts val="400"/>
              </a:spcAft>
              <a:buClr>
                <a:srgbClr val="31859C"/>
              </a:buClr>
              <a:buNone/>
            </a:pPr>
            <a:r>
              <a:rPr lang="en-GB" sz="1200" dirty="0">
                <a:solidFill>
                  <a:srgbClr val="5B9BD5"/>
                </a:solidFill>
              </a:rPr>
              <a:t>Audit Committee</a:t>
            </a:r>
          </a:p>
          <a:p>
            <a:pPr marL="0" lvl="1" indent="0">
              <a:lnSpc>
                <a:spcPct val="100000"/>
              </a:lnSpc>
              <a:spcBef>
                <a:spcPts val="0"/>
              </a:spcBef>
              <a:spcAft>
                <a:spcPts val="400"/>
              </a:spcAft>
              <a:buClr>
                <a:srgbClr val="31859C"/>
              </a:buClr>
              <a:buNone/>
            </a:pPr>
            <a:r>
              <a:rPr lang="en-GB" sz="1200" dirty="0">
                <a:solidFill>
                  <a:srgbClr val="5B9BD5"/>
                </a:solidFill>
              </a:rPr>
              <a:t>KP5 Committee</a:t>
            </a:r>
          </a:p>
          <a:p>
            <a:pPr marL="0" lvl="1" indent="0">
              <a:lnSpc>
                <a:spcPct val="100000"/>
              </a:lnSpc>
              <a:spcBef>
                <a:spcPts val="0"/>
              </a:spcBef>
              <a:spcAft>
                <a:spcPts val="400"/>
              </a:spcAft>
              <a:buClr>
                <a:srgbClr val="31859C"/>
              </a:buClr>
              <a:buNone/>
            </a:pPr>
            <a:r>
              <a:rPr lang="en-GB" sz="1200" dirty="0">
                <a:solidFill>
                  <a:srgbClr val="5B9BD5"/>
                </a:solidFill>
              </a:rPr>
              <a:t>Board Manual</a:t>
            </a:r>
          </a:p>
        </p:txBody>
      </p:sp>
      <p:sp>
        <p:nvSpPr>
          <p:cNvPr id="7" name="Content Placeholder 2">
            <a:extLst>
              <a:ext uri="{FF2B5EF4-FFF2-40B4-BE49-F238E27FC236}">
                <a16:creationId xmlns:a16="http://schemas.microsoft.com/office/drawing/2014/main" id="{DCCE6167-9A88-F460-33EE-97FE2DB4C790}"/>
              </a:ext>
            </a:extLst>
          </p:cNvPr>
          <p:cNvSpPr txBox="1">
            <a:spLocks/>
          </p:cNvSpPr>
          <p:nvPr/>
        </p:nvSpPr>
        <p:spPr>
          <a:xfrm>
            <a:off x="6224115" y="4501488"/>
            <a:ext cx="3658468" cy="1285261"/>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Regular CSR activity and Other Social Initiatives</a:t>
            </a:r>
          </a:p>
          <a:p>
            <a:pPr marL="0" lvl="1" indent="0">
              <a:lnSpc>
                <a:spcPct val="100000"/>
              </a:lnSpc>
              <a:spcBef>
                <a:spcPts val="0"/>
              </a:spcBef>
              <a:spcAft>
                <a:spcPts val="400"/>
              </a:spcAft>
              <a:buClr>
                <a:srgbClr val="31859C"/>
              </a:buClr>
              <a:buNone/>
            </a:pPr>
            <a:r>
              <a:rPr lang="en-GB" sz="1200" dirty="0">
                <a:solidFill>
                  <a:srgbClr val="5B9BD5"/>
                </a:solidFill>
              </a:rPr>
              <a:t>Empowering the employment of the local community</a:t>
            </a:r>
          </a:p>
          <a:p>
            <a:pPr marL="0" lvl="1" indent="0">
              <a:lnSpc>
                <a:spcPct val="100000"/>
              </a:lnSpc>
              <a:spcBef>
                <a:spcPts val="0"/>
              </a:spcBef>
              <a:spcAft>
                <a:spcPts val="400"/>
              </a:spcAft>
              <a:buClr>
                <a:srgbClr val="31859C"/>
              </a:buClr>
              <a:buNone/>
            </a:pPr>
            <a:r>
              <a:rPr lang="en-GB" sz="1200" dirty="0">
                <a:solidFill>
                  <a:srgbClr val="5B9BD5"/>
                </a:solidFill>
              </a:rPr>
              <a:t>Establishing a Training Centre</a:t>
            </a:r>
          </a:p>
          <a:p>
            <a:pPr marL="0" lvl="1" indent="0">
              <a:lnSpc>
                <a:spcPct val="100000"/>
              </a:lnSpc>
              <a:spcBef>
                <a:spcPts val="0"/>
              </a:spcBef>
              <a:spcAft>
                <a:spcPts val="400"/>
              </a:spcAft>
              <a:buClr>
                <a:srgbClr val="31859C"/>
              </a:buClr>
              <a:buNone/>
            </a:pPr>
            <a:r>
              <a:rPr lang="en-GB" sz="1200" dirty="0">
                <a:solidFill>
                  <a:srgbClr val="5B9BD5"/>
                </a:solidFill>
              </a:rPr>
              <a:t>Published the Sustainability Report 2020</a:t>
            </a:r>
          </a:p>
        </p:txBody>
      </p:sp>
    </p:spTree>
    <p:extLst>
      <p:ext uri="{BB962C8B-B14F-4D97-AF65-F5344CB8AC3E}">
        <p14:creationId xmlns:p14="http://schemas.microsoft.com/office/powerpoint/2010/main" val="248134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SLB Achievement Report 1H2025</a:t>
            </a:r>
          </a:p>
        </p:txBody>
      </p:sp>
      <p:graphicFrame>
        <p:nvGraphicFramePr>
          <p:cNvPr id="3" name="Table 2">
            <a:extLst>
              <a:ext uri="{FF2B5EF4-FFF2-40B4-BE49-F238E27FC236}">
                <a16:creationId xmlns:a16="http://schemas.microsoft.com/office/drawing/2014/main" id="{298EC2F8-7012-4D0F-9080-D3363D7562D7}"/>
              </a:ext>
            </a:extLst>
          </p:cNvPr>
          <p:cNvGraphicFramePr>
            <a:graphicFrameLocks noGrp="1"/>
          </p:cNvGraphicFramePr>
          <p:nvPr>
            <p:extLst>
              <p:ext uri="{D42A27DB-BD31-4B8C-83A1-F6EECF244321}">
                <p14:modId xmlns:p14="http://schemas.microsoft.com/office/powerpoint/2010/main" val="1256756691"/>
              </p:ext>
            </p:extLst>
          </p:nvPr>
        </p:nvGraphicFramePr>
        <p:xfrm>
          <a:off x="2359502" y="1289198"/>
          <a:ext cx="7131232" cy="2690742"/>
        </p:xfrm>
        <a:graphic>
          <a:graphicData uri="http://schemas.openxmlformats.org/drawingml/2006/table">
            <a:tbl>
              <a:tblPr firstRow="1" firstCol="1" bandRow="1"/>
              <a:tblGrid>
                <a:gridCol w="761282">
                  <a:extLst>
                    <a:ext uri="{9D8B030D-6E8A-4147-A177-3AD203B41FA5}">
                      <a16:colId xmlns:a16="http://schemas.microsoft.com/office/drawing/2014/main" val="1294757887"/>
                    </a:ext>
                  </a:extLst>
                </a:gridCol>
                <a:gridCol w="1431344">
                  <a:extLst>
                    <a:ext uri="{9D8B030D-6E8A-4147-A177-3AD203B41FA5}">
                      <a16:colId xmlns:a16="http://schemas.microsoft.com/office/drawing/2014/main" val="3412702399"/>
                    </a:ext>
                  </a:extLst>
                </a:gridCol>
                <a:gridCol w="850489">
                  <a:extLst>
                    <a:ext uri="{9D8B030D-6E8A-4147-A177-3AD203B41FA5}">
                      <a16:colId xmlns:a16="http://schemas.microsoft.com/office/drawing/2014/main" val="1387721386"/>
                    </a:ext>
                  </a:extLst>
                </a:gridCol>
                <a:gridCol w="1426649">
                  <a:extLst>
                    <a:ext uri="{9D8B030D-6E8A-4147-A177-3AD203B41FA5}">
                      <a16:colId xmlns:a16="http://schemas.microsoft.com/office/drawing/2014/main" val="430050967"/>
                    </a:ext>
                  </a:extLst>
                </a:gridCol>
                <a:gridCol w="759940">
                  <a:extLst>
                    <a:ext uri="{9D8B030D-6E8A-4147-A177-3AD203B41FA5}">
                      <a16:colId xmlns:a16="http://schemas.microsoft.com/office/drawing/2014/main" val="3503643467"/>
                    </a:ext>
                  </a:extLst>
                </a:gridCol>
                <a:gridCol w="1901528">
                  <a:extLst>
                    <a:ext uri="{9D8B030D-6E8A-4147-A177-3AD203B41FA5}">
                      <a16:colId xmlns:a16="http://schemas.microsoft.com/office/drawing/2014/main" val="677007488"/>
                    </a:ext>
                  </a:extLst>
                </a:gridCol>
              </a:tblGrid>
              <a:tr h="216179">
                <a:tc gridSpan="2">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Target 2025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Achievement 2025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Increase Capacity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Action Taken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08785"/>
                  </a:ext>
                </a:extLst>
              </a:tr>
              <a:tr h="635555">
                <a:tc>
                  <a:txBody>
                    <a:bodyPr/>
                    <a:lstStyle/>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Capacity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(kWp)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Estimate Carbon Emission Reduction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(kg CO₂eq)</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Capacity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(kWp)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Estimate Carbon Emission Reduction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(kg CO₂eq)</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22005176"/>
                  </a:ext>
                </a:extLst>
              </a:tr>
              <a:tr h="1839008">
                <a:tc>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715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895.752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1.994,0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2.498.183,42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pPr>
                      <a:r>
                        <a:rPr lang="en-US" sz="1100">
                          <a:effectLst/>
                          <a:latin typeface="Tahoma" panose="020B0604030504040204" pitchFamily="34" charset="0"/>
                          <a:ea typeface="Times New Roman" panose="02020603050405020304" pitchFamily="18" charset="0"/>
                          <a:cs typeface="Times New Roman" panose="02020603050405020304" pitchFamily="18" charset="0"/>
                        </a:rPr>
                        <a:t>178,9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0"/>
                        </a:spcAft>
                        <a:buFont typeface="Wingdings" panose="05000000000000000000" pitchFamily="2" charset="2"/>
                        <a:buChar char=""/>
                      </a:pPr>
                      <a:r>
                        <a:rPr lang="en-US" sz="1100" dirty="0">
                          <a:effectLst/>
                          <a:latin typeface="Tahoma" panose="020B0604030504040204" pitchFamily="34" charset="0"/>
                          <a:ea typeface="Times New Roman" panose="02020603050405020304" pitchFamily="18" charset="0"/>
                          <a:cs typeface="Times New Roman" panose="02020603050405020304" pitchFamily="18" charset="0"/>
                        </a:rPr>
                        <a:t>Addition of solar cell capacity Unit 6 from 340 </a:t>
                      </a:r>
                      <a:r>
                        <a:rPr lang="en-US" sz="1100" dirty="0" err="1">
                          <a:effectLst/>
                          <a:latin typeface="Tahoma" panose="020B0604030504040204" pitchFamily="34" charset="0"/>
                          <a:ea typeface="Times New Roman" panose="02020603050405020304" pitchFamily="18" charset="0"/>
                          <a:cs typeface="Times New Roman" panose="02020603050405020304" pitchFamily="18" charset="0"/>
                        </a:rPr>
                        <a:t>kWp</a:t>
                      </a:r>
                      <a:r>
                        <a:rPr lang="en-US" sz="1100" dirty="0">
                          <a:effectLst/>
                          <a:latin typeface="Tahoma" panose="020B0604030504040204" pitchFamily="34" charset="0"/>
                          <a:ea typeface="Times New Roman" panose="02020603050405020304" pitchFamily="18" charset="0"/>
                          <a:cs typeface="Times New Roman" panose="02020603050405020304" pitchFamily="18" charset="0"/>
                        </a:rPr>
                        <a:t> to 650 </a:t>
                      </a:r>
                      <a:r>
                        <a:rPr lang="en-US" sz="1100" dirty="0" err="1">
                          <a:effectLst/>
                          <a:latin typeface="Tahoma" panose="020B0604030504040204" pitchFamily="34" charset="0"/>
                          <a:ea typeface="Times New Roman" panose="02020603050405020304" pitchFamily="18" charset="0"/>
                          <a:cs typeface="Times New Roman" panose="02020603050405020304" pitchFamily="18" charset="0"/>
                        </a:rPr>
                        <a:t>kWp</a:t>
                      </a:r>
                      <a:r>
                        <a:rPr lang="en-US" sz="1100" dirty="0">
                          <a:effectLst/>
                          <a:latin typeface="Tahoma" panose="020B0604030504040204" pitchFamily="34" charset="0"/>
                          <a:ea typeface="Times New Roman" panose="02020603050405020304" pitchFamily="18" charset="0"/>
                          <a:cs typeface="Times New Roman" panose="02020603050405020304" pitchFamily="18" charset="0"/>
                        </a:rPr>
                        <a:t> as of October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sz="1100" dirty="0">
                          <a:effectLst/>
                          <a:latin typeface="Tahoma" panose="020B0604030504040204" pitchFamily="34" charset="0"/>
                          <a:ea typeface="Times New Roman" panose="02020603050405020304" pitchFamily="18" charset="0"/>
                          <a:cs typeface="Times New Roman" panose="02020603050405020304" pitchFamily="18" charset="0"/>
                        </a:rPr>
                        <a:t>Installation of solar cells in unit 5 with a capacity of 1.030 </a:t>
                      </a:r>
                      <a:r>
                        <a:rPr lang="en-US" sz="1100" dirty="0" err="1">
                          <a:effectLst/>
                          <a:latin typeface="Tahoma" panose="020B0604030504040204" pitchFamily="34" charset="0"/>
                          <a:ea typeface="Times New Roman" panose="02020603050405020304" pitchFamily="18" charset="0"/>
                          <a:cs typeface="Times New Roman" panose="02020603050405020304" pitchFamily="18" charset="0"/>
                        </a:rPr>
                        <a:t>kWp</a:t>
                      </a:r>
                      <a:r>
                        <a:rPr lang="en-US" sz="1100" dirty="0">
                          <a:effectLst/>
                          <a:latin typeface="Tahoma" panose="020B0604030504040204" pitchFamily="34" charset="0"/>
                          <a:ea typeface="Times New Roman" panose="02020603050405020304" pitchFamily="18" charset="0"/>
                          <a:cs typeface="Times New Roman" panose="02020603050405020304" pitchFamily="18" charset="0"/>
                        </a:rPr>
                        <a:t> as of July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482869"/>
                  </a:ext>
                </a:extLst>
              </a:tr>
            </a:tbl>
          </a:graphicData>
        </a:graphic>
      </p:graphicFrame>
      <p:sp>
        <p:nvSpPr>
          <p:cNvPr id="7" name="TextBox 6">
            <a:extLst>
              <a:ext uri="{FF2B5EF4-FFF2-40B4-BE49-F238E27FC236}">
                <a16:creationId xmlns:a16="http://schemas.microsoft.com/office/drawing/2014/main" id="{BDF15830-FA6E-4B3D-89C0-FBFF2183F417}"/>
              </a:ext>
            </a:extLst>
          </p:cNvPr>
          <p:cNvSpPr txBox="1"/>
          <p:nvPr/>
        </p:nvSpPr>
        <p:spPr>
          <a:xfrm>
            <a:off x="1994026" y="4251565"/>
            <a:ext cx="7862184" cy="1323439"/>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The installation of Solar PV panels at Units 1, 2, and 3 was successfully completed in February 2025. The total installed capacities are 651.75 </a:t>
            </a:r>
            <a:r>
              <a:rPr lang="en-US" sz="1600" dirty="0" err="1">
                <a:latin typeface="Calibri" panose="020F0502020204030204" pitchFamily="34" charset="0"/>
                <a:ea typeface="Calibri" panose="020F0502020204030204" pitchFamily="34" charset="0"/>
                <a:cs typeface="Calibri" panose="020F0502020204030204" pitchFamily="34" charset="0"/>
              </a:rPr>
              <a:t>kWp</a:t>
            </a:r>
            <a:r>
              <a:rPr lang="en-US" sz="1600" dirty="0">
                <a:latin typeface="Calibri" panose="020F0502020204030204" pitchFamily="34" charset="0"/>
                <a:ea typeface="Calibri" panose="020F0502020204030204" pitchFamily="34" charset="0"/>
                <a:cs typeface="Calibri" panose="020F0502020204030204" pitchFamily="34" charset="0"/>
              </a:rPr>
              <a:t> for Unit 1, 759 </a:t>
            </a:r>
            <a:r>
              <a:rPr lang="en-US" sz="1600" dirty="0" err="1">
                <a:latin typeface="Calibri" panose="020F0502020204030204" pitchFamily="34" charset="0"/>
                <a:ea typeface="Calibri" panose="020F0502020204030204" pitchFamily="34" charset="0"/>
                <a:cs typeface="Calibri" panose="020F0502020204030204" pitchFamily="34" charset="0"/>
              </a:rPr>
              <a:t>kWp</a:t>
            </a:r>
            <a:r>
              <a:rPr lang="en-US" sz="1600" dirty="0">
                <a:latin typeface="Calibri" panose="020F0502020204030204" pitchFamily="34" charset="0"/>
                <a:ea typeface="Calibri" panose="020F0502020204030204" pitchFamily="34" charset="0"/>
                <a:cs typeface="Calibri" panose="020F0502020204030204" pitchFamily="34" charset="0"/>
              </a:rPr>
              <a:t> for Unit 2, and 715 </a:t>
            </a:r>
            <a:r>
              <a:rPr lang="en-US" sz="1600" dirty="0" err="1">
                <a:latin typeface="Calibri" panose="020F0502020204030204" pitchFamily="34" charset="0"/>
                <a:ea typeface="Calibri" panose="020F0502020204030204" pitchFamily="34" charset="0"/>
                <a:cs typeface="Calibri" panose="020F0502020204030204" pitchFamily="34" charset="0"/>
              </a:rPr>
              <a:t>kWp</a:t>
            </a:r>
            <a:r>
              <a:rPr lang="en-US" sz="1600" dirty="0">
                <a:latin typeface="Calibri" panose="020F0502020204030204" pitchFamily="34" charset="0"/>
                <a:ea typeface="Calibri" panose="020F0502020204030204" pitchFamily="34" charset="0"/>
                <a:cs typeface="Calibri" panose="020F0502020204030204" pitchFamily="34" charset="0"/>
              </a:rPr>
              <a:t> for Unit 3. The system is currently awaiting the issuance of the Operational Worthiness Certificate (SLO) from the Ministry of Energy and Mineral Resources (ESDM) and PLN before commencing operation.</a:t>
            </a:r>
          </a:p>
        </p:txBody>
      </p:sp>
    </p:spTree>
    <p:extLst>
      <p:ext uri="{BB962C8B-B14F-4D97-AF65-F5344CB8AC3E}">
        <p14:creationId xmlns:p14="http://schemas.microsoft.com/office/powerpoint/2010/main" val="2565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Supporting SDG 6</a:t>
            </a:r>
          </a:p>
        </p:txBody>
      </p:sp>
      <p:pic>
        <p:nvPicPr>
          <p:cNvPr id="4" name="Picture 3"/>
          <p:cNvPicPr>
            <a:picLocks noChangeAspect="1"/>
          </p:cNvPicPr>
          <p:nvPr/>
        </p:nvPicPr>
        <p:blipFill>
          <a:blip r:embed="rId2"/>
          <a:stretch>
            <a:fillRect/>
          </a:stretch>
        </p:blipFill>
        <p:spPr>
          <a:xfrm>
            <a:off x="1575182" y="1388961"/>
            <a:ext cx="1653190" cy="1653190"/>
          </a:xfrm>
          <a:prstGeom prst="rect">
            <a:avLst/>
          </a:prstGeom>
        </p:spPr>
      </p:pic>
      <p:pic>
        <p:nvPicPr>
          <p:cNvPr id="5" name="Picture 4"/>
          <p:cNvPicPr>
            <a:picLocks noChangeAspect="1"/>
          </p:cNvPicPr>
          <p:nvPr/>
        </p:nvPicPr>
        <p:blipFill>
          <a:blip r:embed="rId3"/>
          <a:stretch>
            <a:fillRect/>
          </a:stretch>
        </p:blipFill>
        <p:spPr>
          <a:xfrm>
            <a:off x="1575183" y="3149796"/>
            <a:ext cx="3569067" cy="1491652"/>
          </a:xfrm>
          <a:prstGeom prst="rect">
            <a:avLst/>
          </a:prstGeom>
        </p:spPr>
      </p:pic>
      <p:pic>
        <p:nvPicPr>
          <p:cNvPr id="6" name="Picture 5"/>
          <p:cNvPicPr>
            <a:picLocks noChangeAspect="1"/>
          </p:cNvPicPr>
          <p:nvPr/>
        </p:nvPicPr>
        <p:blipFill>
          <a:blip r:embed="rId4"/>
          <a:stretch>
            <a:fillRect/>
          </a:stretch>
        </p:blipFill>
        <p:spPr>
          <a:xfrm>
            <a:off x="3366589" y="1388961"/>
            <a:ext cx="7047053" cy="1553192"/>
          </a:xfrm>
          <a:prstGeom prst="rect">
            <a:avLst/>
          </a:prstGeom>
        </p:spPr>
      </p:pic>
      <p:pic>
        <p:nvPicPr>
          <p:cNvPr id="7" name="Picture 6"/>
          <p:cNvPicPr>
            <a:picLocks noChangeAspect="1"/>
          </p:cNvPicPr>
          <p:nvPr/>
        </p:nvPicPr>
        <p:blipFill>
          <a:blip r:embed="rId5"/>
          <a:stretch>
            <a:fillRect/>
          </a:stretch>
        </p:blipFill>
        <p:spPr>
          <a:xfrm>
            <a:off x="5283667" y="3149797"/>
            <a:ext cx="4146806" cy="1524771"/>
          </a:xfrm>
          <a:prstGeom prst="rect">
            <a:avLst/>
          </a:prstGeom>
        </p:spPr>
      </p:pic>
      <p:pic>
        <p:nvPicPr>
          <p:cNvPr id="8" name="Picture 7"/>
          <p:cNvPicPr>
            <a:picLocks noChangeAspect="1"/>
          </p:cNvPicPr>
          <p:nvPr/>
        </p:nvPicPr>
        <p:blipFill>
          <a:blip r:embed="rId6"/>
          <a:stretch>
            <a:fillRect/>
          </a:stretch>
        </p:blipFill>
        <p:spPr>
          <a:xfrm>
            <a:off x="8087810" y="4791797"/>
            <a:ext cx="1765970" cy="1836845"/>
          </a:xfrm>
          <a:prstGeom prst="rect">
            <a:avLst/>
          </a:prstGeom>
        </p:spPr>
      </p:pic>
      <p:pic>
        <p:nvPicPr>
          <p:cNvPr id="9" name="Picture 8"/>
          <p:cNvPicPr>
            <a:picLocks noChangeAspect="1"/>
          </p:cNvPicPr>
          <p:nvPr/>
        </p:nvPicPr>
        <p:blipFill>
          <a:blip r:embed="rId7"/>
          <a:stretch>
            <a:fillRect/>
          </a:stretch>
        </p:blipFill>
        <p:spPr>
          <a:xfrm>
            <a:off x="5283668" y="4791797"/>
            <a:ext cx="2744641" cy="1862655"/>
          </a:xfrm>
          <a:prstGeom prst="rect">
            <a:avLst/>
          </a:prstGeom>
        </p:spPr>
      </p:pic>
      <p:pic>
        <p:nvPicPr>
          <p:cNvPr id="10" name="Picture 9"/>
          <p:cNvPicPr>
            <a:picLocks noChangeAspect="1"/>
          </p:cNvPicPr>
          <p:nvPr/>
        </p:nvPicPr>
        <p:blipFill>
          <a:blip r:embed="rId8"/>
          <a:stretch>
            <a:fillRect/>
          </a:stretch>
        </p:blipFill>
        <p:spPr>
          <a:xfrm>
            <a:off x="3687413" y="4697175"/>
            <a:ext cx="1456837" cy="1957277"/>
          </a:xfrm>
          <a:prstGeom prst="rect">
            <a:avLst/>
          </a:prstGeom>
        </p:spPr>
      </p:pic>
      <p:pic>
        <p:nvPicPr>
          <p:cNvPr id="11" name="Picture 10"/>
          <p:cNvPicPr>
            <a:picLocks noChangeAspect="1"/>
          </p:cNvPicPr>
          <p:nvPr/>
        </p:nvPicPr>
        <p:blipFill>
          <a:blip r:embed="rId9"/>
          <a:stretch>
            <a:fillRect/>
          </a:stretch>
        </p:blipFill>
        <p:spPr>
          <a:xfrm>
            <a:off x="1864815" y="4697175"/>
            <a:ext cx="1752888" cy="1945459"/>
          </a:xfrm>
          <a:prstGeom prst="rect">
            <a:avLst/>
          </a:prstGeom>
        </p:spPr>
      </p:pic>
    </p:spTree>
    <p:extLst>
      <p:ext uri="{BB962C8B-B14F-4D97-AF65-F5344CB8AC3E}">
        <p14:creationId xmlns:p14="http://schemas.microsoft.com/office/powerpoint/2010/main" val="286125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DFB3-193B-46D7-BB56-4BA2CE4D3584}"/>
              </a:ext>
            </a:extLst>
          </p:cNvPr>
          <p:cNvSpPr>
            <a:spLocks noGrp="1"/>
          </p:cNvSpPr>
          <p:nvPr>
            <p:ph type="title"/>
          </p:nvPr>
        </p:nvSpPr>
        <p:spPr>
          <a:xfrm>
            <a:off x="2455233" y="2483428"/>
            <a:ext cx="6267019" cy="1138017"/>
          </a:xfrm>
        </p:spPr>
        <p:txBody>
          <a:bodyPr/>
          <a:lstStyle/>
          <a:p>
            <a:r>
              <a:rPr lang="en-US" dirty="0"/>
              <a:t>Guidance &amp; Outlook</a:t>
            </a:r>
            <a:br>
              <a:rPr lang="en-US" dirty="0"/>
            </a:br>
            <a:endParaRPr lang="en-US" dirty="0"/>
          </a:p>
        </p:txBody>
      </p:sp>
      <p:sp>
        <p:nvSpPr>
          <p:cNvPr id="14" name="TextBox 13">
            <a:extLst>
              <a:ext uri="{FF2B5EF4-FFF2-40B4-BE49-F238E27FC236}">
                <a16:creationId xmlns:a16="http://schemas.microsoft.com/office/drawing/2014/main" id="{8A3BAC3B-A521-44B8-B99E-7F085DCE817D}"/>
              </a:ext>
            </a:extLst>
          </p:cNvPr>
          <p:cNvSpPr txBox="1"/>
          <p:nvPr/>
        </p:nvSpPr>
        <p:spPr>
          <a:xfrm>
            <a:off x="1796326" y="2010648"/>
            <a:ext cx="1317812" cy="1338828"/>
          </a:xfrm>
          <a:prstGeom prst="rect">
            <a:avLst/>
          </a:prstGeom>
          <a:noFill/>
        </p:spPr>
        <p:txBody>
          <a:bodyPr wrap="square" rtlCol="0">
            <a:spAutoFit/>
          </a:bodyPr>
          <a:lstStyle/>
          <a:p>
            <a:r>
              <a:rPr lang="en-US" sz="8100" dirty="0">
                <a:solidFill>
                  <a:srgbClr val="2C8CDA"/>
                </a:solidFill>
                <a:latin typeface="+mj-lt"/>
              </a:rPr>
              <a:t>5</a:t>
            </a:r>
          </a:p>
        </p:txBody>
      </p:sp>
    </p:spTree>
    <p:extLst>
      <p:ext uri="{BB962C8B-B14F-4D97-AF65-F5344CB8AC3E}">
        <p14:creationId xmlns:p14="http://schemas.microsoft.com/office/powerpoint/2010/main" val="109805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4421" y="134000"/>
            <a:ext cx="5316457" cy="945498"/>
          </a:xfrm>
        </p:spPr>
        <p:txBody>
          <a:bodyPr>
            <a:normAutofit/>
          </a:bodyPr>
          <a:lstStyle/>
          <a:p>
            <a:r>
              <a:rPr lang="en-US" sz="2000"/>
              <a:t>Navigating Uncertainty with Expansion, Financial Strength &amp; Market Leadership : Guidance for 2025 - 2029</a:t>
            </a:r>
          </a:p>
        </p:txBody>
      </p:sp>
      <p:sp>
        <p:nvSpPr>
          <p:cNvPr id="6" name="Content Placeholder 5"/>
          <p:cNvSpPr>
            <a:spLocks noGrp="1"/>
          </p:cNvSpPr>
          <p:nvPr>
            <p:ph idx="1"/>
          </p:nvPr>
        </p:nvSpPr>
        <p:spPr>
          <a:xfrm>
            <a:off x="6972256" y="1452283"/>
            <a:ext cx="3916628" cy="4724680"/>
          </a:xfrm>
          <a:solidFill>
            <a:schemeClr val="bg1"/>
          </a:solidFill>
        </p:spPr>
        <p:txBody>
          <a:bodyPr>
            <a:normAutofit/>
          </a:bodyPr>
          <a:lstStyle/>
          <a:p>
            <a:pPr marL="0" indent="0">
              <a:buNone/>
            </a:pPr>
            <a:r>
              <a:rPr lang="en-US" sz="1400" dirty="0"/>
              <a:t>SPINDO’s 1H2025 net sales of </a:t>
            </a:r>
            <a:r>
              <a:rPr lang="en-US" sz="1400" b="1" dirty="0"/>
              <a:t>Rp 2.61 trillion</a:t>
            </a:r>
            <a:r>
              <a:rPr lang="en-US" sz="1400" dirty="0"/>
              <a:t> and net profit of </a:t>
            </a:r>
            <a:r>
              <a:rPr lang="en-US" sz="1400" b="1" dirty="0"/>
              <a:t>Rp 213.3 billion</a:t>
            </a:r>
            <a:r>
              <a:rPr lang="en-US" sz="1400" dirty="0"/>
              <a:t> reflect a solid first half, despite headwinds from lower HRC prices and softening demand. The quarter’s gross margin improvement to </a:t>
            </a:r>
            <a:r>
              <a:rPr lang="en-US" sz="1400" b="1" dirty="0"/>
              <a:t>19.9%</a:t>
            </a:r>
            <a:r>
              <a:rPr lang="en-US" sz="1400" dirty="0"/>
              <a:t>, along with stable cost discipline, supports the trajectory shown in the growth forecast—where both gross profit and net profit are expected to expand steadily through 2029. </a:t>
            </a:r>
          </a:p>
        </p:txBody>
      </p:sp>
      <p:pic>
        <p:nvPicPr>
          <p:cNvPr id="7" name="Picture 6"/>
          <p:cNvPicPr>
            <a:picLocks noChangeAspect="1"/>
          </p:cNvPicPr>
          <p:nvPr/>
        </p:nvPicPr>
        <p:blipFill>
          <a:blip r:embed="rId2"/>
          <a:stretch>
            <a:fillRect/>
          </a:stretch>
        </p:blipFill>
        <p:spPr>
          <a:xfrm>
            <a:off x="1685143" y="1412537"/>
            <a:ext cx="5287113" cy="3391373"/>
          </a:xfrm>
          <a:prstGeom prst="rect">
            <a:avLst/>
          </a:prstGeom>
        </p:spPr>
      </p:pic>
      <p:sp>
        <p:nvSpPr>
          <p:cNvPr id="8" name="Rectangle 7"/>
          <p:cNvSpPr/>
          <p:nvPr/>
        </p:nvSpPr>
        <p:spPr>
          <a:xfrm>
            <a:off x="1685142" y="5451438"/>
            <a:ext cx="5287113" cy="954107"/>
          </a:xfrm>
          <a:prstGeom prst="rect">
            <a:avLst/>
          </a:prstGeom>
        </p:spPr>
        <p:txBody>
          <a:bodyPr wrap="square">
            <a:spAutoFit/>
          </a:bodyPr>
          <a:lstStyle/>
          <a:p>
            <a:r>
              <a:rPr lang="en-US" sz="1400" b="1" i="1"/>
              <a:t>While SPINDO's financial projections indicate strong revenue and profit growth, it is essential to consider market uncertainties and operational challenges that may influence actual performance.</a:t>
            </a:r>
          </a:p>
        </p:txBody>
      </p:sp>
    </p:spTree>
    <p:extLst>
      <p:ext uri="{BB962C8B-B14F-4D97-AF65-F5344CB8AC3E}">
        <p14:creationId xmlns:p14="http://schemas.microsoft.com/office/powerpoint/2010/main" val="2298142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6395-51F9-4F3A-ABBA-F74C508BB297}"/>
              </a:ext>
            </a:extLst>
          </p:cNvPr>
          <p:cNvSpPr>
            <a:spLocks noGrp="1"/>
          </p:cNvSpPr>
          <p:nvPr>
            <p:ph type="title"/>
          </p:nvPr>
        </p:nvSpPr>
        <p:spPr>
          <a:xfrm>
            <a:off x="2423463" y="2478850"/>
            <a:ext cx="5924716" cy="1138017"/>
          </a:xfrm>
        </p:spPr>
        <p:txBody>
          <a:bodyPr/>
          <a:lstStyle/>
          <a:p>
            <a:r>
              <a:rPr lang="en-US" dirty="0"/>
              <a:t>Selected Projects</a:t>
            </a:r>
            <a:br>
              <a:rPr lang="en-US" dirty="0"/>
            </a:br>
            <a:endParaRPr lang="en-US" dirty="0"/>
          </a:p>
        </p:txBody>
      </p:sp>
      <p:sp>
        <p:nvSpPr>
          <p:cNvPr id="14" name="TextBox 13">
            <a:extLst>
              <a:ext uri="{FF2B5EF4-FFF2-40B4-BE49-F238E27FC236}">
                <a16:creationId xmlns:a16="http://schemas.microsoft.com/office/drawing/2014/main" id="{65C809ED-42B6-4AEA-8DE3-A1669048ECBE}"/>
              </a:ext>
            </a:extLst>
          </p:cNvPr>
          <p:cNvSpPr txBox="1"/>
          <p:nvPr/>
        </p:nvSpPr>
        <p:spPr>
          <a:xfrm>
            <a:off x="1764557" y="2002467"/>
            <a:ext cx="1317812" cy="1338828"/>
          </a:xfrm>
          <a:prstGeom prst="rect">
            <a:avLst/>
          </a:prstGeom>
          <a:noFill/>
        </p:spPr>
        <p:txBody>
          <a:bodyPr wrap="square" rtlCol="0">
            <a:spAutoFit/>
          </a:bodyPr>
          <a:lstStyle/>
          <a:p>
            <a:r>
              <a:rPr lang="en-US" sz="8100" dirty="0">
                <a:solidFill>
                  <a:srgbClr val="2C8CDA"/>
                </a:solidFill>
                <a:latin typeface="+mj-lt"/>
              </a:rPr>
              <a:t>6</a:t>
            </a:r>
          </a:p>
        </p:txBody>
      </p:sp>
    </p:spTree>
    <p:extLst>
      <p:ext uri="{BB962C8B-B14F-4D97-AF65-F5344CB8AC3E}">
        <p14:creationId xmlns:p14="http://schemas.microsoft.com/office/powerpoint/2010/main" val="126725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4" name="Title 3">
            <a:extLst>
              <a:ext uri="{FF2B5EF4-FFF2-40B4-BE49-F238E27FC236}">
                <a16:creationId xmlns:a16="http://schemas.microsoft.com/office/drawing/2014/main" id="{CFB0EC09-DAAC-4243-9775-929360B5663B}"/>
              </a:ext>
            </a:extLst>
          </p:cNvPr>
          <p:cNvSpPr>
            <a:spLocks noGrp="1"/>
          </p:cNvSpPr>
          <p:nvPr>
            <p:ph type="title"/>
          </p:nvPr>
        </p:nvSpPr>
        <p:spPr>
          <a:xfrm>
            <a:off x="3052104" y="163076"/>
            <a:ext cx="7353546" cy="945498"/>
          </a:xfrm>
        </p:spPr>
        <p:txBody>
          <a:bodyPr/>
          <a:lstStyle/>
          <a:p>
            <a:r>
              <a:rPr lang="en-US" dirty="0"/>
              <a:t>Selected Projects</a:t>
            </a:r>
            <a:br>
              <a:rPr lang="en-US" dirty="0"/>
            </a:br>
            <a:r>
              <a:rPr lang="en-US" dirty="0"/>
              <a:t>January – June </a:t>
            </a:r>
            <a:r>
              <a:rPr lang="en-US" sz="2800" dirty="0"/>
              <a:t>2025</a:t>
            </a:r>
            <a:endParaRPr lang="en-US" dirty="0"/>
          </a:p>
        </p:txBody>
      </p:sp>
      <p:sp>
        <p:nvSpPr>
          <p:cNvPr id="12" name="Slide Number Placeholder 1">
            <a:extLst>
              <a:ext uri="{FF2B5EF4-FFF2-40B4-BE49-F238E27FC236}">
                <a16:creationId xmlns:a16="http://schemas.microsoft.com/office/drawing/2014/main" id="{DE311D71-101C-4E35-AC43-3BE6424A3E0A}"/>
              </a:ext>
            </a:extLst>
          </p:cNvPr>
          <p:cNvSpPr txBox="1">
            <a:spLocks/>
          </p:cNvSpPr>
          <p:nvPr/>
        </p:nvSpPr>
        <p:spPr>
          <a:xfrm>
            <a:off x="9753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0B972-658E-417C-9AA9-B62D42E5AAB7}" type="slidenum">
              <a:rPr lang="en-US">
                <a:solidFill>
                  <a:prstClr val="black">
                    <a:tint val="75000"/>
                  </a:prstClr>
                </a:solidFill>
                <a:latin typeface="Calibri"/>
              </a:rPr>
              <a:pPr>
                <a:defRPr/>
              </a:pPr>
              <a:t>28</a:t>
            </a:fld>
            <a:endParaRPr lang="en-US">
              <a:solidFill>
                <a:prstClr val="black">
                  <a:tint val="75000"/>
                </a:prstClr>
              </a:solidFill>
              <a:latin typeface="Calibri"/>
            </a:endParaRPr>
          </a:p>
        </p:txBody>
      </p:sp>
      <p:sp>
        <p:nvSpPr>
          <p:cNvPr id="23" name="Slide Number Placeholder 3">
            <a:extLst>
              <a:ext uri="{FF2B5EF4-FFF2-40B4-BE49-F238E27FC236}">
                <a16:creationId xmlns:a16="http://schemas.microsoft.com/office/drawing/2014/main" id="{3885180D-8D4C-4555-8DC4-560FF067B763}"/>
              </a:ext>
            </a:extLst>
          </p:cNvPr>
          <p:cNvSpPr txBox="1">
            <a:spLocks/>
          </p:cNvSpPr>
          <p:nvPr/>
        </p:nvSpPr>
        <p:spPr>
          <a:xfrm>
            <a:off x="12235289"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solidFill>
                  <a:prstClr val="white"/>
                </a:solidFill>
                <a:latin typeface="Calibri"/>
              </a:rPr>
              <a:pPr/>
              <a:t>28</a:t>
            </a:fld>
            <a:endParaRPr lang="en-US" sz="1400" b="1" dirty="0">
              <a:solidFill>
                <a:prstClr val="white"/>
              </a:solidFill>
              <a:latin typeface="Calibri"/>
            </a:endParaRPr>
          </a:p>
        </p:txBody>
      </p:sp>
      <p:sp>
        <p:nvSpPr>
          <p:cNvPr id="16" name="TextBox 15">
            <a:extLst>
              <a:ext uri="{FF2B5EF4-FFF2-40B4-BE49-F238E27FC236}">
                <a16:creationId xmlns:a16="http://schemas.microsoft.com/office/drawing/2014/main" id="{59C97AD0-6A4F-4BF7-A304-3F8A3D9EDF95}"/>
              </a:ext>
            </a:extLst>
          </p:cNvPr>
          <p:cNvSpPr txBox="1"/>
          <p:nvPr/>
        </p:nvSpPr>
        <p:spPr>
          <a:xfrm>
            <a:off x="1866073" y="1142861"/>
            <a:ext cx="3081131" cy="4809009"/>
          </a:xfrm>
          <a:prstGeom prst="rect">
            <a:avLst/>
          </a:prstGeom>
          <a:noFill/>
        </p:spPr>
        <p:txBody>
          <a:bodyPr wrap="square">
            <a:spAutoFit/>
          </a:bodyPr>
          <a:lstStyle/>
          <a:p>
            <a:r>
              <a:rPr lang="en-US" sz="1400" b="1" dirty="0" err="1">
                <a:solidFill>
                  <a:srgbClr val="068EDC"/>
                </a:solidFill>
              </a:rPr>
              <a:t>Logistik</a:t>
            </a:r>
            <a:endParaRPr lang="en-US" sz="1400" b="1" dirty="0">
              <a:solidFill>
                <a:srgbClr val="068EDC"/>
              </a:solidFill>
            </a:endParaRPr>
          </a:p>
          <a:p>
            <a:pPr marL="171450" indent="-171450">
              <a:buFont typeface="Arial" panose="020B0604020202020204" pitchFamily="34" charset="0"/>
              <a:buChar char="•"/>
            </a:pPr>
            <a:r>
              <a:rPr lang="en-US" sz="1200" dirty="0" err="1"/>
              <a:t>Proyek</a:t>
            </a:r>
            <a:r>
              <a:rPr lang="en-US" sz="1200" dirty="0"/>
              <a:t> Pembangunan </a:t>
            </a:r>
            <a:r>
              <a:rPr lang="en-US" sz="1200" dirty="0" err="1"/>
              <a:t>Dermaga</a:t>
            </a:r>
            <a:r>
              <a:rPr lang="en-US" sz="1200" dirty="0"/>
              <a:t> A </a:t>
            </a:r>
            <a:r>
              <a:rPr lang="en-US" sz="1200" dirty="0" err="1"/>
              <a:t>Petrokimia</a:t>
            </a:r>
            <a:r>
              <a:rPr lang="en-US" sz="1200" dirty="0"/>
              <a:t> Gresik</a:t>
            </a:r>
          </a:p>
          <a:p>
            <a:pPr marL="171450" indent="-171450">
              <a:buFont typeface="Arial" panose="020B0604020202020204" pitchFamily="34" charset="0"/>
              <a:buChar char="•"/>
            </a:pPr>
            <a:r>
              <a:rPr lang="en-US" sz="1200" dirty="0" err="1"/>
              <a:t>Proyek</a:t>
            </a:r>
            <a:r>
              <a:rPr lang="en-US" sz="1200" dirty="0"/>
              <a:t> </a:t>
            </a:r>
            <a:r>
              <a:rPr lang="en-US" sz="1200" dirty="0" err="1"/>
              <a:t>Pekerjaan</a:t>
            </a:r>
            <a:r>
              <a:rPr lang="en-US" sz="1200" dirty="0"/>
              <a:t> Bracing Jetty </a:t>
            </a:r>
            <a:r>
              <a:rPr lang="en-US" sz="1200" dirty="0" err="1"/>
              <a:t>Wanam</a:t>
            </a:r>
            <a:r>
              <a:rPr lang="en-US" sz="1200" dirty="0"/>
              <a:t> Merauke</a:t>
            </a:r>
            <a:endParaRPr lang="en-US" sz="1200" dirty="0">
              <a:ea typeface="Calibri" panose="020F0502020204030204" pitchFamily="34" charset="0"/>
            </a:endParaRPr>
          </a:p>
          <a:p>
            <a:pPr marL="171450" indent="-171450">
              <a:buFont typeface="Arial" panose="020B0604020202020204" pitchFamily="34" charset="0"/>
              <a:buChar char="•"/>
            </a:pPr>
            <a:r>
              <a:rPr lang="en-US" sz="1200" dirty="0" err="1"/>
              <a:t>Proyek</a:t>
            </a:r>
            <a:r>
              <a:rPr lang="en-US" sz="1200" dirty="0"/>
              <a:t> Upgrading Jetty 1 di IT Pontianak</a:t>
            </a:r>
          </a:p>
          <a:p>
            <a:pPr marL="171450" indent="-171450">
              <a:buFont typeface="Arial" panose="020B0604020202020204" pitchFamily="34" charset="0"/>
              <a:buChar char="•"/>
            </a:pPr>
            <a:r>
              <a:rPr lang="en-US" sz="1200" dirty="0" err="1"/>
              <a:t>Proyek</a:t>
            </a:r>
            <a:r>
              <a:rPr lang="en-US" sz="1200" dirty="0"/>
              <a:t> </a:t>
            </a:r>
            <a:r>
              <a:rPr lang="en-US" sz="1200" dirty="0" err="1"/>
              <a:t>Dermaga</a:t>
            </a:r>
            <a:r>
              <a:rPr lang="en-US" sz="1200" dirty="0"/>
              <a:t> </a:t>
            </a:r>
            <a:r>
              <a:rPr lang="en-US" sz="1200" dirty="0" err="1"/>
              <a:t>Lapuko</a:t>
            </a:r>
            <a:r>
              <a:rPr lang="en-US" sz="1200" dirty="0"/>
              <a:t> 2025</a:t>
            </a:r>
          </a:p>
          <a:p>
            <a:pPr marL="171450" indent="-171450">
              <a:buFont typeface="Arial" panose="020B0604020202020204" pitchFamily="34" charset="0"/>
              <a:buChar char="•"/>
            </a:pPr>
            <a:r>
              <a:rPr lang="en-US" sz="1200" dirty="0" err="1"/>
              <a:t>Proyek</a:t>
            </a:r>
            <a:r>
              <a:rPr lang="en-US" sz="1200" dirty="0"/>
              <a:t> </a:t>
            </a:r>
            <a:r>
              <a:rPr lang="en-US" sz="1200" dirty="0" err="1"/>
              <a:t>Revitalisasi</a:t>
            </a:r>
            <a:r>
              <a:rPr lang="en-US" sz="1200" dirty="0"/>
              <a:t> Breasting Dolphin </a:t>
            </a:r>
            <a:r>
              <a:rPr lang="en-US" sz="1200" dirty="0" err="1"/>
              <a:t>Kanan</a:t>
            </a:r>
            <a:r>
              <a:rPr lang="en-US" sz="1200" dirty="0"/>
              <a:t> Jetty 2 IT Manggis</a:t>
            </a:r>
            <a:endParaRPr lang="en-US" sz="1200" dirty="0">
              <a:ea typeface="Calibri" panose="020F0502020204030204" pitchFamily="34" charset="0"/>
            </a:endParaRPr>
          </a:p>
          <a:p>
            <a:pPr marL="171450" indent="-171450">
              <a:buFont typeface="Arial" panose="020B0604020202020204" pitchFamily="34" charset="0"/>
              <a:buChar char="•"/>
            </a:pPr>
            <a:r>
              <a:rPr lang="en-US" sz="1200" dirty="0" err="1"/>
              <a:t>Proyek</a:t>
            </a:r>
            <a:r>
              <a:rPr lang="en-US" sz="1200" dirty="0"/>
              <a:t> Pembangunan </a:t>
            </a:r>
            <a:r>
              <a:rPr lang="en-US" sz="1200" dirty="0" err="1"/>
              <a:t>Dermaga</a:t>
            </a:r>
            <a:r>
              <a:rPr lang="en-US" sz="1200" dirty="0"/>
              <a:t> </a:t>
            </a:r>
            <a:r>
              <a:rPr lang="en-US" sz="1200" dirty="0" err="1"/>
              <a:t>Pulau</a:t>
            </a:r>
            <a:r>
              <a:rPr lang="en-US" sz="1200" dirty="0"/>
              <a:t> </a:t>
            </a:r>
            <a:r>
              <a:rPr lang="en-US" sz="1200" dirty="0" err="1"/>
              <a:t>Balang</a:t>
            </a:r>
            <a:r>
              <a:rPr lang="en-US" sz="1200" dirty="0"/>
              <a:t> </a:t>
            </a:r>
            <a:r>
              <a:rPr lang="en-US" sz="1200" dirty="0" err="1"/>
              <a:t>Bentang</a:t>
            </a:r>
            <a:r>
              <a:rPr lang="en-US" sz="1200" dirty="0"/>
              <a:t> </a:t>
            </a:r>
            <a:r>
              <a:rPr lang="en-US" sz="1200" dirty="0" err="1"/>
              <a:t>Pendek</a:t>
            </a:r>
            <a:r>
              <a:rPr lang="en-US" sz="1200" dirty="0"/>
              <a:t> II – IKN</a:t>
            </a:r>
          </a:p>
          <a:p>
            <a:pPr marL="171450" indent="-171450">
              <a:buFont typeface="Arial" panose="020B0604020202020204" pitchFamily="34" charset="0"/>
              <a:buChar char="•"/>
            </a:pPr>
            <a:r>
              <a:rPr lang="en-US" sz="1200" dirty="0" err="1"/>
              <a:t>Peningkatan</a:t>
            </a:r>
            <a:r>
              <a:rPr lang="en-US" sz="1200" dirty="0"/>
              <a:t> </a:t>
            </a:r>
            <a:r>
              <a:rPr lang="en-US" sz="1200" dirty="0" err="1"/>
              <a:t>Fasilitas</a:t>
            </a:r>
            <a:r>
              <a:rPr lang="en-US" sz="1200" dirty="0"/>
              <a:t> Pelabuhan </a:t>
            </a:r>
            <a:r>
              <a:rPr lang="en-US" sz="1200" dirty="0" err="1"/>
              <a:t>Lampia</a:t>
            </a:r>
            <a:endParaRPr lang="en-US" sz="1200" dirty="0">
              <a:ea typeface="Calibri" panose="020F0502020204030204" pitchFamily="34" charset="0"/>
            </a:endParaRPr>
          </a:p>
          <a:p>
            <a:pPr marL="171450" indent="-171450">
              <a:buFont typeface="Arial" panose="020B0604020202020204" pitchFamily="34" charset="0"/>
              <a:buChar char="•"/>
            </a:pPr>
            <a:r>
              <a:rPr lang="en-US" sz="1200" dirty="0" err="1"/>
              <a:t>Proyek</a:t>
            </a:r>
            <a:r>
              <a:rPr lang="en-US" sz="1200" dirty="0"/>
              <a:t> Pelabuhan  MIDAI 2025</a:t>
            </a:r>
          </a:p>
          <a:p>
            <a:pPr marL="171450" indent="-171450">
              <a:buFont typeface="Arial" panose="020B0604020202020204" pitchFamily="34" charset="0"/>
              <a:buChar char="•"/>
            </a:pPr>
            <a:r>
              <a:rPr lang="en-US" sz="1200" dirty="0" err="1">
                <a:ea typeface="Calibri" panose="020F0502020204030204" pitchFamily="34" charset="0"/>
              </a:rPr>
              <a:t>Proyek</a:t>
            </a:r>
            <a:r>
              <a:rPr lang="en-US" sz="1200" dirty="0">
                <a:ea typeface="Calibri" panose="020F0502020204030204" pitchFamily="34" charset="0"/>
              </a:rPr>
              <a:t> Pembangunan </a:t>
            </a:r>
            <a:r>
              <a:rPr lang="en-US" sz="1200" dirty="0" err="1">
                <a:ea typeface="Calibri" panose="020F0502020204030204" pitchFamily="34" charset="0"/>
              </a:rPr>
              <a:t>Dermaga</a:t>
            </a:r>
            <a:r>
              <a:rPr lang="en-US" sz="1200" dirty="0">
                <a:ea typeface="Calibri" panose="020F0502020204030204" pitchFamily="34" charset="0"/>
              </a:rPr>
              <a:t> </a:t>
            </a:r>
            <a:r>
              <a:rPr lang="en-US" sz="1200" dirty="0" err="1">
                <a:ea typeface="Calibri" panose="020F0502020204030204" pitchFamily="34" charset="0"/>
              </a:rPr>
              <a:t>Kap</a:t>
            </a:r>
            <a:r>
              <a:rPr lang="en-US" sz="1200" dirty="0">
                <a:ea typeface="Calibri" panose="020F0502020204030204" pitchFamily="34" charset="0"/>
              </a:rPr>
              <a:t>. 50.000 di FT Biak</a:t>
            </a:r>
          </a:p>
          <a:p>
            <a:pPr marL="171450" indent="-171450">
              <a:buFont typeface="Arial" panose="020B0604020202020204" pitchFamily="34" charset="0"/>
              <a:buChar char="•"/>
            </a:pPr>
            <a:r>
              <a:rPr lang="en-US" sz="1200" dirty="0" err="1">
                <a:ea typeface="Calibri" panose="020F0502020204030204" pitchFamily="34" charset="0"/>
              </a:rPr>
              <a:t>Proyek</a:t>
            </a:r>
            <a:r>
              <a:rPr lang="en-US" sz="1200" dirty="0">
                <a:ea typeface="Calibri" panose="020F0502020204030204" pitchFamily="34" charset="0"/>
              </a:rPr>
              <a:t> Jetty PT Ganda Alam Makmur</a:t>
            </a:r>
          </a:p>
          <a:p>
            <a:pPr marL="171450" indent="-171450">
              <a:buFont typeface="Arial" panose="020B0604020202020204" pitchFamily="34" charset="0"/>
              <a:buChar char="•"/>
            </a:pPr>
            <a:r>
              <a:rPr lang="nn-NO" sz="1200" dirty="0">
                <a:ea typeface="Calibri" panose="020F0502020204030204" pitchFamily="34" charset="0"/>
              </a:rPr>
              <a:t>Proyek Peningkatan Faspel Laut Bungin</a:t>
            </a:r>
          </a:p>
          <a:p>
            <a:pPr marL="171450" indent="-171450">
              <a:buFont typeface="Arial" panose="020B0604020202020204" pitchFamily="34" charset="0"/>
              <a:buChar char="•"/>
            </a:pPr>
            <a:endParaRPr lang="en-US" sz="1200" dirty="0">
              <a:ea typeface="Calibri" panose="020F0502020204030204" pitchFamily="34" charset="0"/>
            </a:endParaRPr>
          </a:p>
          <a:p>
            <a:pPr marL="171450" indent="-171450">
              <a:buFont typeface="Arial" panose="020B0604020202020204" pitchFamily="34" charset="0"/>
              <a:buChar char="•"/>
            </a:pPr>
            <a:endParaRPr lang="en-US" sz="1200" dirty="0">
              <a:ea typeface="Calibri" panose="020F0502020204030204" pitchFamily="34" charset="0"/>
            </a:endParaRPr>
          </a:p>
          <a:p>
            <a:endParaRPr lang="en-US" sz="900" dirty="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endParaRPr lang="en-US" sz="1050" dirty="0">
              <a:latin typeface="Calibri" panose="020F0502020204030204" pitchFamily="34" charset="0"/>
              <a:ea typeface="Calibri" panose="020F0502020204030204" pitchFamily="34" charset="0"/>
            </a:endParaRPr>
          </a:p>
          <a:p>
            <a:endParaRPr lang="en-US" sz="1100" dirty="0">
              <a:latin typeface="Calibri" panose="020F0502020204030204" pitchFamily="34" charset="0"/>
              <a:ea typeface="Calibri" panose="020F0502020204030204" pitchFamily="34" charset="0"/>
            </a:endParaRPr>
          </a:p>
          <a:p>
            <a:endParaRPr lang="en-US" sz="1200" dirty="0"/>
          </a:p>
        </p:txBody>
      </p:sp>
      <p:sp>
        <p:nvSpPr>
          <p:cNvPr id="24" name="TextBox 23">
            <a:extLst>
              <a:ext uri="{FF2B5EF4-FFF2-40B4-BE49-F238E27FC236}">
                <a16:creationId xmlns:a16="http://schemas.microsoft.com/office/drawing/2014/main" id="{84C35FFA-2392-44D7-BD83-D019390AC0C5}"/>
              </a:ext>
            </a:extLst>
          </p:cNvPr>
          <p:cNvSpPr txBox="1"/>
          <p:nvPr/>
        </p:nvSpPr>
        <p:spPr>
          <a:xfrm>
            <a:off x="4752562" y="1194911"/>
            <a:ext cx="3212824" cy="2639184"/>
          </a:xfrm>
          <a:prstGeom prst="rect">
            <a:avLst/>
          </a:prstGeom>
          <a:noFill/>
        </p:spPr>
        <p:txBody>
          <a:bodyPr wrap="square">
            <a:spAutoFit/>
          </a:bodyPr>
          <a:lstStyle/>
          <a:p>
            <a:r>
              <a:rPr lang="en-US" sz="1400" b="1" dirty="0">
                <a:solidFill>
                  <a:srgbClr val="068EDC"/>
                </a:solidFill>
              </a:rPr>
              <a:t>Infrastructure</a:t>
            </a:r>
          </a:p>
          <a:p>
            <a:pPr marL="171450" indent="-171450">
              <a:buFont typeface="Arial" panose="020B0604020202020204" pitchFamily="34" charset="0"/>
              <a:buChar char="•"/>
            </a:pPr>
            <a:r>
              <a:rPr lang="en-US" sz="1200" dirty="0" err="1"/>
              <a:t>Proyek</a:t>
            </a:r>
            <a:r>
              <a:rPr lang="en-US" sz="1200" dirty="0"/>
              <a:t> Pembangunan </a:t>
            </a:r>
            <a:r>
              <a:rPr lang="en-US" sz="1200" dirty="0" err="1"/>
              <a:t>Palaran</a:t>
            </a:r>
            <a:r>
              <a:rPr lang="en-US" sz="1200" dirty="0"/>
              <a:t> </a:t>
            </a:r>
            <a:r>
              <a:rPr lang="en-US" sz="1200" dirty="0" err="1"/>
              <a:t>Samarinda</a:t>
            </a:r>
            <a:r>
              <a:rPr lang="en-US" sz="1200" dirty="0"/>
              <a:t>, </a:t>
            </a:r>
            <a:r>
              <a:rPr lang="en-US" sz="1200" dirty="0" err="1"/>
              <a:t>Kaltim</a:t>
            </a:r>
            <a:endParaRPr lang="en-US" sz="1200" dirty="0"/>
          </a:p>
          <a:p>
            <a:pPr marL="171450" indent="-171450">
              <a:buFont typeface="Arial" panose="020B0604020202020204" pitchFamily="34" charset="0"/>
              <a:buChar char="•"/>
            </a:pPr>
            <a:r>
              <a:rPr lang="en-US" sz="1200" dirty="0" err="1"/>
              <a:t>Proyek</a:t>
            </a:r>
            <a:r>
              <a:rPr lang="en-US" sz="1200" dirty="0"/>
              <a:t> </a:t>
            </a:r>
            <a:r>
              <a:rPr lang="en-US" sz="1200" dirty="0" err="1"/>
              <a:t>Rekonstruksi</a:t>
            </a:r>
            <a:r>
              <a:rPr lang="en-US" sz="1200" dirty="0"/>
              <a:t> </a:t>
            </a:r>
            <a:r>
              <a:rPr lang="en-US" sz="1200" dirty="0" err="1"/>
              <a:t>Jembatan</a:t>
            </a:r>
            <a:r>
              <a:rPr lang="en-US" sz="1200" dirty="0"/>
              <a:t>  </a:t>
            </a:r>
            <a:r>
              <a:rPr lang="en-US" sz="1200" dirty="0" err="1"/>
              <a:t>Palu</a:t>
            </a:r>
            <a:r>
              <a:rPr lang="en-US" sz="1200" dirty="0"/>
              <a:t> 4 </a:t>
            </a:r>
          </a:p>
          <a:p>
            <a:pPr marL="171450" indent="-171450">
              <a:buFont typeface="Arial" panose="020B0604020202020204" pitchFamily="34" charset="0"/>
              <a:buChar char="•"/>
            </a:pPr>
            <a:r>
              <a:rPr lang="en-US" sz="1200" dirty="0" err="1"/>
              <a:t>Proyek</a:t>
            </a:r>
            <a:r>
              <a:rPr lang="en-US" sz="1200" dirty="0"/>
              <a:t> Jalan Tol </a:t>
            </a:r>
            <a:r>
              <a:rPr lang="en-US" sz="1200" dirty="0" err="1"/>
              <a:t>Probolinggo</a:t>
            </a:r>
            <a:r>
              <a:rPr lang="en-US" sz="1200" dirty="0"/>
              <a:t> - </a:t>
            </a:r>
            <a:r>
              <a:rPr lang="en-US" sz="1200" dirty="0" err="1"/>
              <a:t>Banyuwangi</a:t>
            </a:r>
            <a:r>
              <a:rPr lang="en-US" sz="1200" dirty="0"/>
              <a:t> </a:t>
            </a:r>
            <a:r>
              <a:rPr lang="en-US" sz="1200" dirty="0" err="1"/>
              <a:t>Paket</a:t>
            </a:r>
            <a:r>
              <a:rPr lang="en-US" sz="1200" dirty="0"/>
              <a:t> 3</a:t>
            </a:r>
          </a:p>
          <a:p>
            <a:pPr marL="171450" indent="-171450">
              <a:buFont typeface="Arial" panose="020B0604020202020204" pitchFamily="34" charset="0"/>
              <a:buChar char="•"/>
            </a:pPr>
            <a:r>
              <a:rPr lang="en-US" sz="1200" dirty="0" err="1"/>
              <a:t>Proyek</a:t>
            </a:r>
            <a:r>
              <a:rPr lang="en-US" sz="1200" dirty="0"/>
              <a:t> PDAM Jaya – Jakarta</a:t>
            </a:r>
          </a:p>
          <a:p>
            <a:pPr marL="171450" indent="-171450">
              <a:buFont typeface="Arial" panose="020B0604020202020204" pitchFamily="34" charset="0"/>
              <a:buChar char="•"/>
            </a:pPr>
            <a:r>
              <a:rPr lang="en-US" sz="1200" dirty="0" err="1">
                <a:ea typeface="Calibri" panose="020F0502020204030204" pitchFamily="34" charset="0"/>
              </a:rPr>
              <a:t>Proyek</a:t>
            </a:r>
            <a:r>
              <a:rPr lang="en-US" sz="1200" dirty="0">
                <a:ea typeface="Calibri" panose="020F0502020204030204" pitchFamily="34" charset="0"/>
              </a:rPr>
              <a:t> BPIPI </a:t>
            </a:r>
            <a:r>
              <a:rPr lang="en-US" sz="1200" dirty="0" err="1">
                <a:ea typeface="Calibri" panose="020F0502020204030204" pitchFamily="34" charset="0"/>
              </a:rPr>
              <a:t>Sidoarjo</a:t>
            </a:r>
            <a:endParaRPr lang="en-US" sz="1200" dirty="0">
              <a:ea typeface="Calibri" panose="020F0502020204030204" pitchFamily="34" charset="0"/>
            </a:endParaRPr>
          </a:p>
          <a:p>
            <a:pPr marL="171450" indent="-171450">
              <a:buFont typeface="Arial" panose="020B0604020202020204" pitchFamily="34" charset="0"/>
              <a:buChar char="•"/>
            </a:pPr>
            <a:r>
              <a:rPr lang="en-US" sz="1200" dirty="0" err="1">
                <a:ea typeface="Calibri" panose="020F0502020204030204" pitchFamily="34" charset="0"/>
              </a:rPr>
              <a:t>Proyek</a:t>
            </a:r>
            <a:r>
              <a:rPr lang="en-US" sz="1200" dirty="0">
                <a:ea typeface="Calibri" panose="020F0502020204030204" pitchFamily="34" charset="0"/>
              </a:rPr>
              <a:t> PT Semen Indonesia</a:t>
            </a:r>
          </a:p>
          <a:p>
            <a:pPr marL="171450" indent="-171450">
              <a:buFont typeface="Arial" panose="020B0604020202020204" pitchFamily="34" charset="0"/>
              <a:buChar char="•"/>
            </a:pPr>
            <a:endParaRPr lang="en-US" sz="1200" dirty="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endParaRPr lang="en-US" sz="1050" dirty="0">
              <a:latin typeface="Calibri" panose="020F0502020204030204" pitchFamily="34" charset="0"/>
              <a:ea typeface="Calibri" panose="020F0502020204030204" pitchFamily="34" charset="0"/>
            </a:endParaRPr>
          </a:p>
          <a:p>
            <a:endParaRPr lang="en-US" sz="1100" dirty="0">
              <a:latin typeface="Calibri" panose="020F0502020204030204" pitchFamily="34" charset="0"/>
              <a:ea typeface="Calibri" panose="020F0502020204030204" pitchFamily="34" charset="0"/>
            </a:endParaRPr>
          </a:p>
          <a:p>
            <a:endParaRPr lang="en-US" sz="1200" dirty="0"/>
          </a:p>
        </p:txBody>
      </p:sp>
      <p:sp>
        <p:nvSpPr>
          <p:cNvPr id="25" name="TextBox 24">
            <a:extLst>
              <a:ext uri="{FF2B5EF4-FFF2-40B4-BE49-F238E27FC236}">
                <a16:creationId xmlns:a16="http://schemas.microsoft.com/office/drawing/2014/main" id="{8C811F9B-4BBF-40DD-9C59-5CB6DB645BC2}"/>
              </a:ext>
            </a:extLst>
          </p:cNvPr>
          <p:cNvSpPr txBox="1"/>
          <p:nvPr/>
        </p:nvSpPr>
        <p:spPr>
          <a:xfrm>
            <a:off x="7664303" y="1194912"/>
            <a:ext cx="3083614" cy="4070345"/>
          </a:xfrm>
          <a:prstGeom prst="rect">
            <a:avLst/>
          </a:prstGeom>
          <a:noFill/>
        </p:spPr>
        <p:txBody>
          <a:bodyPr wrap="square">
            <a:spAutoFit/>
          </a:bodyPr>
          <a:lstStyle/>
          <a:p>
            <a:r>
              <a:rPr lang="en-US" sz="1400" b="1" dirty="0">
                <a:solidFill>
                  <a:srgbClr val="068EDC"/>
                </a:solidFill>
              </a:rPr>
              <a:t>Oil and Gas Machinery</a:t>
            </a:r>
          </a:p>
          <a:p>
            <a:pPr marL="171450" indent="-171450">
              <a:buFont typeface="Arial" panose="020B0604020202020204" pitchFamily="34" charset="0"/>
              <a:buChar char="•"/>
            </a:pPr>
            <a:r>
              <a:rPr lang="en-US" sz="1200" dirty="0" err="1"/>
              <a:t>Proyek</a:t>
            </a:r>
            <a:r>
              <a:rPr lang="en-US" sz="1200" dirty="0"/>
              <a:t> Coal Crushing System dan Loading Terminal </a:t>
            </a:r>
            <a:r>
              <a:rPr lang="en-US" sz="1200" dirty="0" err="1"/>
              <a:t>Kapasitas</a:t>
            </a:r>
            <a:r>
              <a:rPr lang="en-US" sz="1200" dirty="0"/>
              <a:t> 36 Juta Ton Per </a:t>
            </a:r>
            <a:r>
              <a:rPr lang="en-US" sz="1200" dirty="0" err="1"/>
              <a:t>Tahun</a:t>
            </a:r>
            <a:r>
              <a:rPr lang="en-US" sz="1200" dirty="0"/>
              <a:t> di Tanah </a:t>
            </a:r>
            <a:r>
              <a:rPr lang="en-US" sz="1200" dirty="0" err="1"/>
              <a:t>Grogot</a:t>
            </a:r>
            <a:endParaRPr lang="en-US" sz="1200" dirty="0"/>
          </a:p>
          <a:p>
            <a:pPr marL="171450" indent="-171450">
              <a:buFont typeface="Arial" panose="020B0604020202020204" pitchFamily="34" charset="0"/>
              <a:buChar char="•"/>
            </a:pPr>
            <a:r>
              <a:rPr lang="en-US" sz="1200" dirty="0" err="1"/>
              <a:t>Proyek</a:t>
            </a:r>
            <a:r>
              <a:rPr lang="en-US" sz="1200" dirty="0"/>
              <a:t> PT Batubara </a:t>
            </a:r>
            <a:r>
              <a:rPr lang="en-US" sz="1200" dirty="0" err="1"/>
              <a:t>Duaribu</a:t>
            </a:r>
            <a:r>
              <a:rPr lang="en-US" sz="1200" dirty="0"/>
              <a:t> Abadi</a:t>
            </a:r>
          </a:p>
          <a:p>
            <a:pPr marL="171450" indent="-171450">
              <a:buFont typeface="Arial" panose="020B0604020202020204" pitchFamily="34" charset="0"/>
              <a:buChar char="•"/>
            </a:pPr>
            <a:r>
              <a:rPr lang="en-US" sz="1200" dirty="0" err="1"/>
              <a:t>Proyek</a:t>
            </a:r>
            <a:r>
              <a:rPr lang="en-US" sz="1200" dirty="0"/>
              <a:t> PT AKS Bangka</a:t>
            </a:r>
          </a:p>
          <a:p>
            <a:pPr marL="171450" indent="-171450">
              <a:buFont typeface="Arial" panose="020B0604020202020204" pitchFamily="34" charset="0"/>
              <a:buChar char="•"/>
            </a:pPr>
            <a:r>
              <a:rPr lang="en-US" sz="1200" dirty="0" err="1"/>
              <a:t>Perbaikan</a:t>
            </a:r>
            <a:r>
              <a:rPr lang="en-US" sz="1200" dirty="0"/>
              <a:t> </a:t>
            </a:r>
            <a:r>
              <a:rPr lang="en-US" sz="1200" dirty="0" err="1"/>
              <a:t>Tangki</a:t>
            </a:r>
            <a:r>
              <a:rPr lang="en-US" sz="1200" dirty="0"/>
              <a:t> No. 05 Fuel Terminal </a:t>
            </a:r>
            <a:r>
              <a:rPr lang="en-US" sz="1200" dirty="0" err="1"/>
              <a:t>Palopo</a:t>
            </a:r>
            <a:endParaRPr lang="en-US" sz="1200" dirty="0">
              <a:ea typeface="Calibri" panose="020F0502020204030204" pitchFamily="34" charset="0"/>
            </a:endParaRPr>
          </a:p>
          <a:p>
            <a:pPr marL="171450" indent="-171450">
              <a:buFont typeface="Arial" panose="020B0604020202020204" pitchFamily="34" charset="0"/>
              <a:buChar char="•"/>
            </a:pPr>
            <a:r>
              <a:rPr lang="en-US" sz="1200" dirty="0"/>
              <a:t>Pembangunan </a:t>
            </a:r>
            <a:r>
              <a:rPr lang="en-US" sz="1200" dirty="0" err="1"/>
              <a:t>Tangki</a:t>
            </a:r>
            <a:r>
              <a:rPr lang="en-US" sz="1200" dirty="0"/>
              <a:t> </a:t>
            </a:r>
            <a:r>
              <a:rPr lang="en-US" sz="1200" dirty="0" err="1"/>
              <a:t>Timbun</a:t>
            </a:r>
            <a:r>
              <a:rPr lang="en-US" sz="1200" dirty="0"/>
              <a:t> di Fuel Terminal </a:t>
            </a:r>
            <a:r>
              <a:rPr lang="en-US" sz="1200" dirty="0" err="1"/>
              <a:t>Banggai</a:t>
            </a:r>
            <a:endParaRPr lang="en-US" sz="1200" dirty="0"/>
          </a:p>
          <a:p>
            <a:pPr marL="171450" indent="-171450">
              <a:buFont typeface="Arial" panose="020B0604020202020204" pitchFamily="34" charset="0"/>
              <a:buChar char="•"/>
            </a:pPr>
            <a:r>
              <a:rPr lang="en-US" sz="1200" dirty="0" err="1"/>
              <a:t>Perbaikan</a:t>
            </a:r>
            <a:r>
              <a:rPr lang="en-US" sz="1200" dirty="0"/>
              <a:t> </a:t>
            </a:r>
            <a:r>
              <a:rPr lang="en-US" sz="1200" dirty="0" err="1"/>
              <a:t>Tangki</a:t>
            </a:r>
            <a:r>
              <a:rPr lang="en-US" sz="1200" dirty="0"/>
              <a:t> </a:t>
            </a:r>
            <a:r>
              <a:rPr lang="en-US" sz="1200" dirty="0" err="1"/>
              <a:t>Timbun</a:t>
            </a:r>
            <a:r>
              <a:rPr lang="en-US" sz="1200" dirty="0"/>
              <a:t> No. 05 di Fuel Terminal </a:t>
            </a:r>
            <a:r>
              <a:rPr lang="en-US" sz="1200" dirty="0" err="1"/>
              <a:t>Pulau</a:t>
            </a:r>
            <a:r>
              <a:rPr lang="en-US" sz="1200" dirty="0"/>
              <a:t> Raha</a:t>
            </a:r>
          </a:p>
          <a:p>
            <a:pPr marL="171450" indent="-171450">
              <a:buFont typeface="Arial" panose="020B0604020202020204" pitchFamily="34" charset="0"/>
              <a:buChar char="•"/>
            </a:pPr>
            <a:r>
              <a:rPr lang="en-US" sz="1200" dirty="0" err="1"/>
              <a:t>Perbaikan</a:t>
            </a:r>
            <a:r>
              <a:rPr lang="en-US" sz="1200" dirty="0"/>
              <a:t> </a:t>
            </a:r>
            <a:r>
              <a:rPr lang="en-US" sz="1200" dirty="0" err="1"/>
              <a:t>Tangki</a:t>
            </a:r>
            <a:r>
              <a:rPr lang="en-US" sz="1200" dirty="0"/>
              <a:t> </a:t>
            </a:r>
            <a:r>
              <a:rPr lang="en-US" sz="1200" dirty="0" err="1"/>
              <a:t>Timbun</a:t>
            </a:r>
            <a:r>
              <a:rPr lang="en-US" sz="1200" dirty="0"/>
              <a:t> No. 02  &amp; 03 di Fuel Terminal </a:t>
            </a:r>
            <a:r>
              <a:rPr lang="en-US" sz="1200" dirty="0" err="1"/>
              <a:t>Tual</a:t>
            </a:r>
            <a:endParaRPr lang="en-US" sz="1200" dirty="0"/>
          </a:p>
          <a:p>
            <a:pPr marL="171450" indent="-171450">
              <a:buFont typeface="Arial" panose="020B0604020202020204" pitchFamily="34" charset="0"/>
              <a:buChar char="•"/>
            </a:pPr>
            <a:r>
              <a:rPr lang="es-ES" sz="1200" dirty="0" err="1">
                <a:ea typeface="Calibri" panose="020F0502020204030204" pitchFamily="34" charset="0"/>
              </a:rPr>
              <a:t>Proyek</a:t>
            </a:r>
            <a:r>
              <a:rPr lang="es-ES" sz="1200" dirty="0">
                <a:ea typeface="Calibri" panose="020F0502020204030204" pitchFamily="34" charset="0"/>
              </a:rPr>
              <a:t> PT </a:t>
            </a:r>
            <a:r>
              <a:rPr lang="es-ES" sz="1200" dirty="0" err="1">
                <a:ea typeface="Calibri" panose="020F0502020204030204" pitchFamily="34" charset="0"/>
              </a:rPr>
              <a:t>Kideco</a:t>
            </a:r>
            <a:r>
              <a:rPr lang="es-ES" sz="1200" dirty="0">
                <a:ea typeface="Calibri" panose="020F0502020204030204" pitchFamily="34" charset="0"/>
              </a:rPr>
              <a:t> Jaya </a:t>
            </a:r>
            <a:r>
              <a:rPr lang="es-ES" sz="1200" dirty="0" err="1">
                <a:ea typeface="Calibri" panose="020F0502020204030204" pitchFamily="34" charset="0"/>
              </a:rPr>
              <a:t>Agung</a:t>
            </a:r>
            <a:endParaRPr lang="es-ES" sz="1200" dirty="0">
              <a:ea typeface="Calibri" panose="020F0502020204030204" pitchFamily="34" charset="0"/>
            </a:endParaRPr>
          </a:p>
          <a:p>
            <a:pPr marL="171450" indent="-171450">
              <a:buFont typeface="Arial" panose="020B0604020202020204" pitchFamily="34" charset="0"/>
              <a:buChar char="•"/>
            </a:pPr>
            <a:endParaRPr lang="en-US" sz="1200" dirty="0">
              <a:ea typeface="Calibri" panose="020F0502020204030204" pitchFamily="34" charset="0"/>
            </a:endParaRPr>
          </a:p>
          <a:p>
            <a:endParaRPr lang="en-US" sz="900" dirty="0">
              <a:latin typeface="Calibri" panose="020F0502020204030204" pitchFamily="34" charset="0"/>
              <a:ea typeface="Calibri" panose="020F0502020204030204" pitchFamily="34" charset="0"/>
            </a:endParaRPr>
          </a:p>
          <a:p>
            <a:endParaRPr lang="en-US" sz="1000" dirty="0">
              <a:latin typeface="Calibri" panose="020F0502020204030204" pitchFamily="34" charset="0"/>
              <a:ea typeface="Calibri" panose="020F0502020204030204" pitchFamily="34" charset="0"/>
            </a:endParaRPr>
          </a:p>
          <a:p>
            <a:endParaRPr lang="en-US" sz="1050" dirty="0">
              <a:latin typeface="Calibri" panose="020F0502020204030204" pitchFamily="34" charset="0"/>
              <a:ea typeface="Calibri" panose="020F0502020204030204" pitchFamily="34" charset="0"/>
            </a:endParaRPr>
          </a:p>
          <a:p>
            <a:endParaRPr lang="en-US" sz="1100" dirty="0">
              <a:latin typeface="Calibri" panose="020F0502020204030204" pitchFamily="34" charset="0"/>
              <a:ea typeface="Calibri" panose="020F0502020204030204" pitchFamily="34" charset="0"/>
            </a:endParaRPr>
          </a:p>
          <a:p>
            <a:r>
              <a:rPr lang="en-US" sz="1200" dirty="0"/>
              <a:t> </a:t>
            </a:r>
            <a:endParaRPr lang="en-US" sz="1100" dirty="0">
              <a:latin typeface="Calibri" panose="020F0502020204030204" pitchFamily="34" charset="0"/>
              <a:ea typeface="Calibri" panose="020F0502020204030204" pitchFamily="34" charset="0"/>
            </a:endParaRPr>
          </a:p>
          <a:p>
            <a:endParaRPr lang="en-US" sz="1200" dirty="0"/>
          </a:p>
        </p:txBody>
      </p:sp>
    </p:spTree>
    <p:extLst>
      <p:ext uri="{BB962C8B-B14F-4D97-AF65-F5344CB8AC3E}">
        <p14:creationId xmlns:p14="http://schemas.microsoft.com/office/powerpoint/2010/main" val="726346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THANK YOU</a:t>
            </a:r>
          </a:p>
        </p:txBody>
      </p:sp>
      <p:sp>
        <p:nvSpPr>
          <p:cNvPr id="4" name="Rectangle 3"/>
          <p:cNvSpPr/>
          <p:nvPr/>
        </p:nvSpPr>
        <p:spPr>
          <a:xfrm>
            <a:off x="1852887" y="1496314"/>
            <a:ext cx="8541436" cy="738664"/>
          </a:xfrm>
          <a:prstGeom prst="rect">
            <a:avLst/>
          </a:prstGeom>
        </p:spPr>
        <p:txBody>
          <a:bodyPr wrap="square">
            <a:spAutoFit/>
          </a:bodyPr>
          <a:lstStyle/>
          <a:p>
            <a:r>
              <a:rPr lang="en-US" sz="1400" b="1" i="1"/>
              <a:t>“SPINDO’s strategic roadmap focuses on sustainable growth by balancing sector diversification, operational excellence, and strategic partnerships, ensuring resilience and profitability in Indonesia’s evolving steel market landscape.”</a:t>
            </a:r>
          </a:p>
        </p:txBody>
      </p:sp>
      <p:pic>
        <p:nvPicPr>
          <p:cNvPr id="5" name="Picture 4"/>
          <p:cNvPicPr>
            <a:picLocks noChangeAspect="1"/>
          </p:cNvPicPr>
          <p:nvPr/>
        </p:nvPicPr>
        <p:blipFill>
          <a:blip r:embed="rId2"/>
          <a:stretch>
            <a:fillRect/>
          </a:stretch>
        </p:blipFill>
        <p:spPr>
          <a:xfrm>
            <a:off x="4342411" y="2306653"/>
            <a:ext cx="3562388" cy="4339748"/>
          </a:xfrm>
          <a:prstGeom prst="rect">
            <a:avLst/>
          </a:prstGeom>
        </p:spPr>
      </p:pic>
    </p:spTree>
    <p:extLst>
      <p:ext uri="{BB962C8B-B14F-4D97-AF65-F5344CB8AC3E}">
        <p14:creationId xmlns:p14="http://schemas.microsoft.com/office/powerpoint/2010/main" val="287172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EFCE0DC-1209-4B4D-A45E-5375E269648F}"/>
              </a:ext>
            </a:extLst>
          </p:cNvPr>
          <p:cNvSpPr>
            <a:spLocks noGrp="1"/>
          </p:cNvSpPr>
          <p:nvPr>
            <p:ph type="title"/>
          </p:nvPr>
        </p:nvSpPr>
        <p:spPr>
          <a:xfrm>
            <a:off x="2598825" y="2100768"/>
            <a:ext cx="5292216" cy="1063095"/>
          </a:xfrm>
        </p:spPr>
        <p:txBody>
          <a:bodyPr vert="horz" lIns="0" tIns="0" rIns="0" bIns="0" rtlCol="0" anchor="ctr">
            <a:noAutofit/>
          </a:bodyPr>
          <a:lstStyle/>
          <a:p>
            <a:r>
              <a:rPr lang="en-US" sz="4000" dirty="0"/>
              <a:t>1</a:t>
            </a:r>
            <a:r>
              <a:rPr lang="en-US" sz="4000" baseline="30000" dirty="0"/>
              <a:t>st</a:t>
            </a:r>
            <a:r>
              <a:rPr lang="en-US" sz="4000" dirty="0"/>
              <a:t> Half Highlight</a:t>
            </a:r>
          </a:p>
        </p:txBody>
      </p:sp>
      <p:sp>
        <p:nvSpPr>
          <p:cNvPr id="20" name="TextBox 19">
            <a:extLst>
              <a:ext uri="{FF2B5EF4-FFF2-40B4-BE49-F238E27FC236}">
                <a16:creationId xmlns:a16="http://schemas.microsoft.com/office/drawing/2014/main" id="{A2FB4A02-4AF0-4FB6-8913-2E4256549203}"/>
              </a:ext>
            </a:extLst>
          </p:cNvPr>
          <p:cNvSpPr txBox="1"/>
          <p:nvPr/>
        </p:nvSpPr>
        <p:spPr>
          <a:xfrm>
            <a:off x="1939919" y="1990893"/>
            <a:ext cx="1317812" cy="1282847"/>
          </a:xfrm>
          <a:prstGeom prst="rect">
            <a:avLst/>
          </a:prstGeom>
          <a:noFill/>
        </p:spPr>
        <p:txBody>
          <a:bodyPr wrap="square" lIns="0" tIns="0" rIns="0" bIns="0" rtlCol="0">
            <a:spAutoFit/>
          </a:bodyPr>
          <a:lstStyle/>
          <a:p>
            <a:r>
              <a:rPr lang="en-US" sz="8100" dirty="0">
                <a:solidFill>
                  <a:srgbClr val="2C8CDA"/>
                </a:solidFill>
                <a:latin typeface="+mj-lt"/>
              </a:rPr>
              <a:t>1</a:t>
            </a:r>
          </a:p>
        </p:txBody>
      </p:sp>
    </p:spTree>
    <p:extLst>
      <p:ext uri="{BB962C8B-B14F-4D97-AF65-F5344CB8AC3E}">
        <p14:creationId xmlns:p14="http://schemas.microsoft.com/office/powerpoint/2010/main" val="1440678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Facebook logo 2019 Logo Icon of Flat style - Available in SVG, PNG,  EPS, AI &amp; Icon fonts">
            <a:extLst>
              <a:ext uri="{FF2B5EF4-FFF2-40B4-BE49-F238E27FC236}">
                <a16:creationId xmlns:a16="http://schemas.microsoft.com/office/drawing/2014/main" id="{0C4E7160-BC09-D45E-9ACB-8C9073AB97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152" y="1694878"/>
            <a:ext cx="294189" cy="294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1104A78-C713-6879-0ED8-B38E32416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267" y="2094134"/>
            <a:ext cx="332429" cy="2340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21 Social ideas | instagram logo, logo facebook, social media icons">
            <a:extLst>
              <a:ext uri="{FF2B5EF4-FFF2-40B4-BE49-F238E27FC236}">
                <a16:creationId xmlns:a16="http://schemas.microsoft.com/office/drawing/2014/main" id="{265BA679-C89F-3181-7CFB-2192D234F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3384" y="2440182"/>
            <a:ext cx="294190" cy="293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inkedin - Free social media icons">
            <a:extLst>
              <a:ext uri="{FF2B5EF4-FFF2-40B4-BE49-F238E27FC236}">
                <a16:creationId xmlns:a16="http://schemas.microsoft.com/office/drawing/2014/main" id="{631E9095-671A-F22A-F1F8-8EADAA0390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3381" y="2846139"/>
            <a:ext cx="294190" cy="294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891745-D81E-1C2D-4920-ECD5E536A4B6}"/>
              </a:ext>
            </a:extLst>
          </p:cNvPr>
          <p:cNvSpPr txBox="1"/>
          <p:nvPr/>
        </p:nvSpPr>
        <p:spPr>
          <a:xfrm>
            <a:off x="3488578" y="1749643"/>
            <a:ext cx="1399742" cy="207749"/>
          </a:xfrm>
          <a:prstGeom prst="rect">
            <a:avLst/>
          </a:prstGeom>
          <a:noFill/>
        </p:spPr>
        <p:txBody>
          <a:bodyPr wrap="none" rtlCol="0">
            <a:spAutoFit/>
          </a:bodyPr>
          <a:lstStyle/>
          <a:p>
            <a:r>
              <a:rPr lang="en-US" sz="750" dirty="0">
                <a:solidFill>
                  <a:prstClr val="black"/>
                </a:solidFill>
                <a:latin typeface="Calibri"/>
                <a:hlinkClick r:id="rId6"/>
              </a:rPr>
              <a:t>facebook.com/spindosteelpipe</a:t>
            </a:r>
            <a:endParaRPr lang="en-US" sz="750" dirty="0">
              <a:solidFill>
                <a:prstClr val="black"/>
              </a:solidFill>
              <a:latin typeface="Calibri"/>
            </a:endParaRPr>
          </a:p>
        </p:txBody>
      </p:sp>
      <p:sp>
        <p:nvSpPr>
          <p:cNvPr id="8" name="TextBox 7">
            <a:extLst>
              <a:ext uri="{FF2B5EF4-FFF2-40B4-BE49-F238E27FC236}">
                <a16:creationId xmlns:a16="http://schemas.microsoft.com/office/drawing/2014/main" id="{E069D686-4687-21FC-45FA-BFA2076FF051}"/>
              </a:ext>
            </a:extLst>
          </p:cNvPr>
          <p:cNvSpPr txBox="1"/>
          <p:nvPr/>
        </p:nvSpPr>
        <p:spPr>
          <a:xfrm>
            <a:off x="3488582" y="2494811"/>
            <a:ext cx="896399" cy="207749"/>
          </a:xfrm>
          <a:prstGeom prst="rect">
            <a:avLst/>
          </a:prstGeom>
          <a:noFill/>
        </p:spPr>
        <p:txBody>
          <a:bodyPr wrap="none" rtlCol="0">
            <a:spAutoFit/>
          </a:bodyPr>
          <a:lstStyle/>
          <a:p>
            <a:r>
              <a:rPr lang="en-US" sz="750" dirty="0">
                <a:solidFill>
                  <a:prstClr val="black"/>
                </a:solidFill>
                <a:latin typeface="Calibri"/>
                <a:hlinkClick r:id="rId7"/>
              </a:rPr>
              <a:t>@spindosteelpipe</a:t>
            </a:r>
            <a:endParaRPr lang="en-US" sz="750" dirty="0">
              <a:solidFill>
                <a:prstClr val="black"/>
              </a:solidFill>
              <a:latin typeface="Calibri"/>
            </a:endParaRPr>
          </a:p>
        </p:txBody>
      </p:sp>
      <p:sp>
        <p:nvSpPr>
          <p:cNvPr id="9" name="TextBox 8">
            <a:extLst>
              <a:ext uri="{FF2B5EF4-FFF2-40B4-BE49-F238E27FC236}">
                <a16:creationId xmlns:a16="http://schemas.microsoft.com/office/drawing/2014/main" id="{6B41B7C7-244E-9C14-A1F3-527445B8AB3A}"/>
              </a:ext>
            </a:extLst>
          </p:cNvPr>
          <p:cNvSpPr txBox="1"/>
          <p:nvPr/>
        </p:nvSpPr>
        <p:spPr>
          <a:xfrm>
            <a:off x="3486755" y="2889672"/>
            <a:ext cx="1388522" cy="207749"/>
          </a:xfrm>
          <a:prstGeom prst="rect">
            <a:avLst/>
          </a:prstGeom>
          <a:noFill/>
        </p:spPr>
        <p:txBody>
          <a:bodyPr wrap="none" rtlCol="0">
            <a:spAutoFit/>
          </a:bodyPr>
          <a:lstStyle/>
          <a:p>
            <a:r>
              <a:rPr lang="en-US" sz="750" dirty="0">
                <a:solidFill>
                  <a:prstClr val="black"/>
                </a:solidFill>
                <a:latin typeface="Calibri"/>
                <a:hlinkClick r:id="rId8"/>
              </a:rPr>
              <a:t>linkedin.com/company/</a:t>
            </a:r>
            <a:r>
              <a:rPr lang="en-US" sz="750" dirty="0" err="1">
                <a:solidFill>
                  <a:prstClr val="black"/>
                </a:solidFill>
                <a:latin typeface="Calibri"/>
                <a:hlinkClick r:id="rId8"/>
              </a:rPr>
              <a:t>spindo</a:t>
            </a:r>
            <a:endParaRPr lang="en-US" sz="750" dirty="0">
              <a:solidFill>
                <a:prstClr val="black"/>
              </a:solidFill>
              <a:latin typeface="Calibri"/>
            </a:endParaRPr>
          </a:p>
        </p:txBody>
      </p:sp>
      <p:sp>
        <p:nvSpPr>
          <p:cNvPr id="10" name="TextBox 9">
            <a:hlinkClick r:id="rId9"/>
            <a:extLst>
              <a:ext uri="{FF2B5EF4-FFF2-40B4-BE49-F238E27FC236}">
                <a16:creationId xmlns:a16="http://schemas.microsoft.com/office/drawing/2014/main" id="{9FF4A159-7A8E-17FC-3424-E70B18707B37}"/>
              </a:ext>
            </a:extLst>
          </p:cNvPr>
          <p:cNvSpPr txBox="1"/>
          <p:nvPr/>
        </p:nvSpPr>
        <p:spPr>
          <a:xfrm>
            <a:off x="3486760" y="2112715"/>
            <a:ext cx="1444626" cy="207749"/>
          </a:xfrm>
          <a:prstGeom prst="rect">
            <a:avLst/>
          </a:prstGeom>
          <a:noFill/>
        </p:spPr>
        <p:txBody>
          <a:bodyPr wrap="none" rtlCol="0">
            <a:spAutoFit/>
          </a:bodyPr>
          <a:lstStyle/>
          <a:p>
            <a:r>
              <a:rPr lang="en-US" sz="750" dirty="0">
                <a:solidFill>
                  <a:prstClr val="black"/>
                </a:solidFill>
                <a:latin typeface="Calibri"/>
                <a:hlinkClick r:id="rId9"/>
              </a:rPr>
              <a:t>youtube.com/c/spindosteelpipe</a:t>
            </a:r>
            <a:endParaRPr lang="en-US" sz="750" dirty="0">
              <a:solidFill>
                <a:prstClr val="black"/>
              </a:solidFill>
              <a:latin typeface="Calibri"/>
            </a:endParaRPr>
          </a:p>
        </p:txBody>
      </p:sp>
      <p:sp>
        <p:nvSpPr>
          <p:cNvPr id="11" name="Google Shape;685;p27">
            <a:extLst>
              <a:ext uri="{FF2B5EF4-FFF2-40B4-BE49-F238E27FC236}">
                <a16:creationId xmlns:a16="http://schemas.microsoft.com/office/drawing/2014/main" id="{22688865-7120-3E9E-02C9-D1D04EC5A316}"/>
              </a:ext>
            </a:extLst>
          </p:cNvPr>
          <p:cNvSpPr/>
          <p:nvPr/>
        </p:nvSpPr>
        <p:spPr>
          <a:xfrm>
            <a:off x="2984267" y="3439583"/>
            <a:ext cx="3675215" cy="1980512"/>
          </a:xfrm>
          <a:prstGeom prst="rect">
            <a:avLst/>
          </a:prstGeom>
          <a:noFill/>
          <a:ln>
            <a:noFill/>
          </a:ln>
        </p:spPr>
        <p:txBody>
          <a:bodyPr spcFirstLastPara="1" wrap="square" lIns="0" tIns="34275" rIns="68569" bIns="34275" anchor="t" anchorCtr="0">
            <a:spAutoFit/>
          </a:bodyPr>
          <a:lstStyle/>
          <a:p>
            <a:pPr algn="just">
              <a:lnSpc>
                <a:spcPct val="115000"/>
              </a:lnSpc>
              <a:buClr>
                <a:srgbClr val="000000"/>
              </a:buClr>
              <a:buSzPts val="1040"/>
            </a:pPr>
            <a:r>
              <a:rPr lang="en-SG" sz="900" dirty="0">
                <a:solidFill>
                  <a:prstClr val="black"/>
                </a:solidFill>
                <a:latin typeface="Calibri"/>
                <a:ea typeface="Arial"/>
                <a:cs typeface="Arial"/>
                <a:sym typeface="Arial"/>
              </a:rPr>
              <a:t>For more information please contact:</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b="1" dirty="0">
                <a:solidFill>
                  <a:prstClr val="black"/>
                </a:solidFill>
                <a:latin typeface="Calibri"/>
                <a:ea typeface="Arial"/>
                <a:cs typeface="Arial"/>
                <a:sym typeface="Arial"/>
              </a:rPr>
              <a:t>PT Steel Pipe Industry of Indonesia </a:t>
            </a:r>
            <a:r>
              <a:rPr lang="en-SG" sz="900" b="1" dirty="0" err="1">
                <a:solidFill>
                  <a:prstClr val="black"/>
                </a:solidFill>
                <a:latin typeface="Calibri"/>
                <a:ea typeface="Arial"/>
                <a:cs typeface="Arial"/>
                <a:sym typeface="Arial"/>
              </a:rPr>
              <a:t>Tbk</a:t>
            </a:r>
            <a:r>
              <a:rPr lang="en-SG" sz="900" b="1" dirty="0">
                <a:solidFill>
                  <a:prstClr val="black"/>
                </a:solidFill>
                <a:latin typeface="Calibri"/>
                <a:ea typeface="Arial"/>
                <a:cs typeface="Arial"/>
                <a:sym typeface="Arial"/>
              </a:rPr>
              <a:t>.</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Gd. Baja </a:t>
            </a:r>
            <a:r>
              <a:rPr lang="en-SG" sz="900" dirty="0" err="1">
                <a:solidFill>
                  <a:prstClr val="black"/>
                </a:solidFill>
                <a:latin typeface="Calibri"/>
                <a:ea typeface="Arial"/>
                <a:cs typeface="Arial"/>
                <a:sym typeface="Arial"/>
              </a:rPr>
              <a:t>Lantai</a:t>
            </a:r>
            <a:r>
              <a:rPr lang="en-SG" sz="900" dirty="0">
                <a:solidFill>
                  <a:prstClr val="black"/>
                </a:solidFill>
                <a:latin typeface="Calibri"/>
                <a:ea typeface="Arial"/>
                <a:cs typeface="Arial"/>
                <a:sym typeface="Arial"/>
              </a:rPr>
              <a:t> 7B</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Jl. </a:t>
            </a:r>
            <a:r>
              <a:rPr lang="en-SG" sz="900" dirty="0" err="1">
                <a:solidFill>
                  <a:prstClr val="black"/>
                </a:solidFill>
                <a:latin typeface="Calibri"/>
                <a:ea typeface="Arial"/>
                <a:cs typeface="Arial"/>
                <a:sym typeface="Arial"/>
              </a:rPr>
              <a:t>Pangeran</a:t>
            </a:r>
            <a:r>
              <a:rPr lang="en-SG" sz="900" dirty="0">
                <a:solidFill>
                  <a:prstClr val="black"/>
                </a:solidFill>
                <a:latin typeface="Calibri"/>
                <a:ea typeface="Arial"/>
                <a:cs typeface="Arial"/>
                <a:sym typeface="Arial"/>
              </a:rPr>
              <a:t> </a:t>
            </a:r>
            <a:r>
              <a:rPr lang="en-SG" sz="900" dirty="0" err="1">
                <a:solidFill>
                  <a:prstClr val="black"/>
                </a:solidFill>
                <a:latin typeface="Calibri"/>
                <a:ea typeface="Arial"/>
                <a:cs typeface="Arial"/>
                <a:sym typeface="Arial"/>
              </a:rPr>
              <a:t>Jayakarta</a:t>
            </a:r>
            <a:r>
              <a:rPr lang="en-SG" sz="900" dirty="0">
                <a:solidFill>
                  <a:prstClr val="black"/>
                </a:solidFill>
                <a:latin typeface="Calibri"/>
                <a:ea typeface="Arial"/>
                <a:cs typeface="Arial"/>
                <a:sym typeface="Arial"/>
              </a:rPr>
              <a:t> no 55 Jakarta</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Indonesia</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 </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Up: </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b="1" dirty="0">
                <a:solidFill>
                  <a:prstClr val="black"/>
                </a:solidFill>
                <a:latin typeface="Calibri"/>
                <a:ea typeface="Arial"/>
                <a:cs typeface="Arial"/>
                <a:sym typeface="Arial"/>
              </a:rPr>
              <a:t>Johanes W Edward</a:t>
            </a:r>
            <a:endParaRPr sz="900" b="1" dirty="0">
              <a:solidFill>
                <a:prstClr val="black"/>
              </a:solidFill>
              <a:latin typeface="Calibri"/>
              <a:ea typeface="Arial"/>
              <a:cs typeface="Arial"/>
              <a:sym typeface="Arial"/>
            </a:endParaRPr>
          </a:p>
          <a:p>
            <a:pPr algn="just">
              <a:lnSpc>
                <a:spcPct val="115000"/>
              </a:lnSpc>
              <a:buClr>
                <a:srgbClr val="000000"/>
              </a:buClr>
              <a:buSzPts val="1040"/>
            </a:pPr>
            <a:r>
              <a:rPr lang="en-SG" sz="900" i="1" dirty="0">
                <a:solidFill>
                  <a:prstClr val="black"/>
                </a:solidFill>
                <a:latin typeface="Calibri"/>
                <a:ea typeface="Arial"/>
                <a:cs typeface="Arial"/>
                <a:sym typeface="Arial"/>
              </a:rPr>
              <a:t>Corporate Secretary &amp; Investor Relations</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i="1" dirty="0">
                <a:solidFill>
                  <a:prstClr val="black"/>
                </a:solidFill>
                <a:latin typeface="Calibri"/>
                <a:ea typeface="Arial"/>
                <a:cs typeface="Arial"/>
                <a:sym typeface="Arial"/>
              </a:rPr>
              <a:t>Chief Strategy &amp; Business Development Officer</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Email: </a:t>
            </a:r>
            <a:r>
              <a:rPr lang="en-SG" sz="900" u="sng" dirty="0">
                <a:solidFill>
                  <a:srgbClr val="0000FF"/>
                </a:solidFill>
                <a:latin typeface="Calibri"/>
                <a:ea typeface="Arial"/>
                <a:cs typeface="Arial"/>
                <a:sym typeface="Arial"/>
                <a:hlinkClick r:id="rId10">
                  <a:extLst>
                    <a:ext uri="{A12FA001-AC4F-418D-AE19-62706E023703}">
                      <ahyp:hlinkClr xmlns:ahyp="http://schemas.microsoft.com/office/drawing/2018/hyperlinkcolor" val="tx"/>
                    </a:ext>
                  </a:extLst>
                </a:hlinkClick>
              </a:rPr>
              <a:t>johanes.edward@spindo.co.id</a:t>
            </a:r>
            <a:endParaRPr sz="900" dirty="0">
              <a:solidFill>
                <a:prstClr val="black"/>
              </a:solidFill>
              <a:latin typeface="Calibri"/>
              <a:ea typeface="Arial"/>
              <a:cs typeface="Arial"/>
              <a:sym typeface="Arial"/>
            </a:endParaRPr>
          </a:p>
          <a:p>
            <a:pPr algn="just">
              <a:lnSpc>
                <a:spcPct val="115000"/>
              </a:lnSpc>
              <a:buClr>
                <a:srgbClr val="000000"/>
              </a:buClr>
              <a:buSzPts val="1040"/>
            </a:pPr>
            <a:r>
              <a:rPr lang="en-SG" sz="900" dirty="0">
                <a:solidFill>
                  <a:prstClr val="black"/>
                </a:solidFill>
                <a:latin typeface="Calibri"/>
                <a:ea typeface="Arial"/>
                <a:cs typeface="Arial"/>
                <a:sym typeface="Arial"/>
              </a:rPr>
              <a:t>Ph: +62-21 6231 3502 ext. 6062</a:t>
            </a:r>
            <a:endParaRPr sz="900" dirty="0">
              <a:solidFill>
                <a:prstClr val="black"/>
              </a:solidFill>
              <a:latin typeface="Calibri"/>
              <a:ea typeface="Arial"/>
              <a:cs typeface="Arial"/>
              <a:sym typeface="Arial"/>
            </a:endParaRPr>
          </a:p>
        </p:txBody>
      </p:sp>
    </p:spTree>
    <p:extLst>
      <p:ext uri="{BB962C8B-B14F-4D97-AF65-F5344CB8AC3E}">
        <p14:creationId xmlns:p14="http://schemas.microsoft.com/office/powerpoint/2010/main" val="4258673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CC1B-EFBE-465A-9CBD-006D1E3508CE}"/>
              </a:ext>
            </a:extLst>
          </p:cNvPr>
          <p:cNvSpPr>
            <a:spLocks noGrp="1"/>
          </p:cNvSpPr>
          <p:nvPr>
            <p:ph type="title"/>
          </p:nvPr>
        </p:nvSpPr>
        <p:spPr>
          <a:xfrm>
            <a:off x="2426551" y="2508384"/>
            <a:ext cx="4268010" cy="1138017"/>
          </a:xfrm>
        </p:spPr>
        <p:txBody>
          <a:bodyPr/>
          <a:lstStyle/>
          <a:p>
            <a:r>
              <a:rPr lang="en-US" dirty="0"/>
              <a:t>Appendices</a:t>
            </a:r>
            <a:br>
              <a:rPr lang="en-US" dirty="0"/>
            </a:br>
            <a:endParaRPr lang="en-US" dirty="0"/>
          </a:p>
        </p:txBody>
      </p:sp>
      <p:sp>
        <p:nvSpPr>
          <p:cNvPr id="14" name="TextBox 13">
            <a:extLst>
              <a:ext uri="{FF2B5EF4-FFF2-40B4-BE49-F238E27FC236}">
                <a16:creationId xmlns:a16="http://schemas.microsoft.com/office/drawing/2014/main" id="{47179F36-1E10-4B66-BFD9-BC79CC5C8451}"/>
              </a:ext>
            </a:extLst>
          </p:cNvPr>
          <p:cNvSpPr txBox="1"/>
          <p:nvPr/>
        </p:nvSpPr>
        <p:spPr>
          <a:xfrm>
            <a:off x="1759023" y="2006822"/>
            <a:ext cx="1335059" cy="1338828"/>
          </a:xfrm>
          <a:prstGeom prst="rect">
            <a:avLst/>
          </a:prstGeom>
          <a:noFill/>
        </p:spPr>
        <p:txBody>
          <a:bodyPr wrap="square" rtlCol="0">
            <a:spAutoFit/>
          </a:bodyPr>
          <a:lstStyle/>
          <a:p>
            <a:r>
              <a:rPr lang="en-US" sz="8100" dirty="0">
                <a:solidFill>
                  <a:srgbClr val="2C8CDA"/>
                </a:solidFill>
                <a:latin typeface="+mj-lt"/>
              </a:rPr>
              <a:t>7</a:t>
            </a:r>
          </a:p>
        </p:txBody>
      </p:sp>
    </p:spTree>
    <p:extLst>
      <p:ext uri="{BB962C8B-B14F-4D97-AF65-F5344CB8AC3E}">
        <p14:creationId xmlns:p14="http://schemas.microsoft.com/office/powerpoint/2010/main" val="3198625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9624-09C6-4194-A687-084DF33B64AF}"/>
              </a:ext>
            </a:extLst>
          </p:cNvPr>
          <p:cNvSpPr>
            <a:spLocks noGrp="1"/>
          </p:cNvSpPr>
          <p:nvPr>
            <p:ph type="title"/>
          </p:nvPr>
        </p:nvSpPr>
        <p:spPr>
          <a:xfrm>
            <a:off x="3113884" y="203297"/>
            <a:ext cx="7353546" cy="945498"/>
          </a:xfrm>
        </p:spPr>
        <p:txBody>
          <a:bodyPr/>
          <a:lstStyle/>
          <a:p>
            <a:r>
              <a:rPr lang="en-US" dirty="0"/>
              <a:t>Financial Report 30 June 2025</a:t>
            </a:r>
          </a:p>
        </p:txBody>
      </p:sp>
      <p:sp>
        <p:nvSpPr>
          <p:cNvPr id="7" name="Slide Number Placeholder 3">
            <a:extLst>
              <a:ext uri="{FF2B5EF4-FFF2-40B4-BE49-F238E27FC236}">
                <a16:creationId xmlns:a16="http://schemas.microsoft.com/office/drawing/2014/main" id="{AF705928-9EE3-42E3-B2A0-FE2DEE19E51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32</a:t>
            </a:fld>
            <a:endParaRPr lang="en-US" sz="1400" b="1" dirty="0">
              <a:latin typeface="Calibri"/>
            </a:endParaRPr>
          </a:p>
        </p:txBody>
      </p:sp>
      <p:pic>
        <p:nvPicPr>
          <p:cNvPr id="5" name="Picture 4">
            <a:extLst>
              <a:ext uri="{FF2B5EF4-FFF2-40B4-BE49-F238E27FC236}">
                <a16:creationId xmlns:a16="http://schemas.microsoft.com/office/drawing/2014/main" id="{97E993CD-B53C-4844-86EE-27C56F2B54D2}"/>
              </a:ext>
            </a:extLst>
          </p:cNvPr>
          <p:cNvPicPr>
            <a:picLocks noChangeAspect="1"/>
          </p:cNvPicPr>
          <p:nvPr/>
        </p:nvPicPr>
        <p:blipFill>
          <a:blip r:embed="rId3"/>
          <a:stretch>
            <a:fillRect/>
          </a:stretch>
        </p:blipFill>
        <p:spPr>
          <a:xfrm>
            <a:off x="3214369" y="1148795"/>
            <a:ext cx="5618134" cy="5309378"/>
          </a:xfrm>
          <a:prstGeom prst="rect">
            <a:avLst/>
          </a:prstGeom>
        </p:spPr>
      </p:pic>
    </p:spTree>
    <p:extLst>
      <p:ext uri="{BB962C8B-B14F-4D97-AF65-F5344CB8AC3E}">
        <p14:creationId xmlns:p14="http://schemas.microsoft.com/office/powerpoint/2010/main" val="308730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9624-09C6-4194-A687-084DF33B64AF}"/>
              </a:ext>
            </a:extLst>
          </p:cNvPr>
          <p:cNvSpPr>
            <a:spLocks noGrp="1"/>
          </p:cNvSpPr>
          <p:nvPr>
            <p:ph type="title"/>
          </p:nvPr>
        </p:nvSpPr>
        <p:spPr>
          <a:xfrm>
            <a:off x="3113884" y="203297"/>
            <a:ext cx="7353546" cy="945498"/>
          </a:xfrm>
        </p:spPr>
        <p:txBody>
          <a:bodyPr/>
          <a:lstStyle/>
          <a:p>
            <a:r>
              <a:rPr lang="en-US" dirty="0"/>
              <a:t>Financial Report 30 June 2025</a:t>
            </a:r>
          </a:p>
        </p:txBody>
      </p:sp>
      <p:sp>
        <p:nvSpPr>
          <p:cNvPr id="7" name="Slide Number Placeholder 3">
            <a:extLst>
              <a:ext uri="{FF2B5EF4-FFF2-40B4-BE49-F238E27FC236}">
                <a16:creationId xmlns:a16="http://schemas.microsoft.com/office/drawing/2014/main" id="{AF705928-9EE3-42E3-B2A0-FE2DEE19E51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33</a:t>
            </a:fld>
            <a:endParaRPr lang="en-US" sz="1400" b="1" dirty="0">
              <a:latin typeface="Calibri"/>
            </a:endParaRPr>
          </a:p>
        </p:txBody>
      </p:sp>
      <p:pic>
        <p:nvPicPr>
          <p:cNvPr id="8" name="Picture 7">
            <a:extLst>
              <a:ext uri="{FF2B5EF4-FFF2-40B4-BE49-F238E27FC236}">
                <a16:creationId xmlns:a16="http://schemas.microsoft.com/office/drawing/2014/main" id="{D0E0960B-D9E3-4CF9-B026-358FC41334AD}"/>
              </a:ext>
            </a:extLst>
          </p:cNvPr>
          <p:cNvPicPr>
            <a:picLocks noChangeAspect="1"/>
          </p:cNvPicPr>
          <p:nvPr/>
        </p:nvPicPr>
        <p:blipFill>
          <a:blip r:embed="rId3"/>
          <a:stretch>
            <a:fillRect/>
          </a:stretch>
        </p:blipFill>
        <p:spPr>
          <a:xfrm>
            <a:off x="3113884" y="1188170"/>
            <a:ext cx="5787446" cy="5553485"/>
          </a:xfrm>
          <a:prstGeom prst="rect">
            <a:avLst/>
          </a:prstGeom>
        </p:spPr>
      </p:pic>
    </p:spTree>
    <p:extLst>
      <p:ext uri="{BB962C8B-B14F-4D97-AF65-F5344CB8AC3E}">
        <p14:creationId xmlns:p14="http://schemas.microsoft.com/office/powerpoint/2010/main" val="808804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9624-09C6-4194-A687-084DF33B64AF}"/>
              </a:ext>
            </a:extLst>
          </p:cNvPr>
          <p:cNvSpPr>
            <a:spLocks noGrp="1"/>
          </p:cNvSpPr>
          <p:nvPr>
            <p:ph type="title"/>
          </p:nvPr>
        </p:nvSpPr>
        <p:spPr>
          <a:xfrm>
            <a:off x="3113884" y="203297"/>
            <a:ext cx="7353546" cy="945498"/>
          </a:xfrm>
        </p:spPr>
        <p:txBody>
          <a:bodyPr/>
          <a:lstStyle/>
          <a:p>
            <a:r>
              <a:rPr lang="en-US" dirty="0"/>
              <a:t>Financial Report 30 June 2025</a:t>
            </a:r>
          </a:p>
        </p:txBody>
      </p:sp>
      <p:sp>
        <p:nvSpPr>
          <p:cNvPr id="7" name="Slide Number Placeholder 3">
            <a:extLst>
              <a:ext uri="{FF2B5EF4-FFF2-40B4-BE49-F238E27FC236}">
                <a16:creationId xmlns:a16="http://schemas.microsoft.com/office/drawing/2014/main" id="{AF705928-9EE3-42E3-B2A0-FE2DEE19E51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34</a:t>
            </a:fld>
            <a:endParaRPr lang="en-US" sz="1400" b="1" dirty="0">
              <a:latin typeface="Calibri"/>
            </a:endParaRPr>
          </a:p>
        </p:txBody>
      </p:sp>
      <p:pic>
        <p:nvPicPr>
          <p:cNvPr id="4" name="Picture 3">
            <a:extLst>
              <a:ext uri="{FF2B5EF4-FFF2-40B4-BE49-F238E27FC236}">
                <a16:creationId xmlns:a16="http://schemas.microsoft.com/office/drawing/2014/main" id="{E6CB3B7A-9C05-4B76-905E-60DFB0A0E4FF}"/>
              </a:ext>
            </a:extLst>
          </p:cNvPr>
          <p:cNvPicPr>
            <a:picLocks noChangeAspect="1"/>
          </p:cNvPicPr>
          <p:nvPr/>
        </p:nvPicPr>
        <p:blipFill>
          <a:blip r:embed="rId3"/>
          <a:stretch>
            <a:fillRect/>
          </a:stretch>
        </p:blipFill>
        <p:spPr>
          <a:xfrm>
            <a:off x="2934039" y="1381081"/>
            <a:ext cx="6093675" cy="5070555"/>
          </a:xfrm>
          <a:prstGeom prst="rect">
            <a:avLst/>
          </a:prstGeom>
        </p:spPr>
      </p:pic>
    </p:spTree>
    <p:extLst>
      <p:ext uri="{BB962C8B-B14F-4D97-AF65-F5344CB8AC3E}">
        <p14:creationId xmlns:p14="http://schemas.microsoft.com/office/powerpoint/2010/main" val="190333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9624-09C6-4194-A687-084DF33B64AF}"/>
              </a:ext>
            </a:extLst>
          </p:cNvPr>
          <p:cNvSpPr>
            <a:spLocks noGrp="1"/>
          </p:cNvSpPr>
          <p:nvPr>
            <p:ph type="title"/>
          </p:nvPr>
        </p:nvSpPr>
        <p:spPr>
          <a:xfrm>
            <a:off x="3113884" y="203297"/>
            <a:ext cx="7353546" cy="945498"/>
          </a:xfrm>
        </p:spPr>
        <p:txBody>
          <a:bodyPr/>
          <a:lstStyle/>
          <a:p>
            <a:r>
              <a:rPr lang="en-US" dirty="0"/>
              <a:t>Financial Report 30 June 2025</a:t>
            </a:r>
          </a:p>
        </p:txBody>
      </p:sp>
      <p:sp>
        <p:nvSpPr>
          <p:cNvPr id="7" name="Slide Number Placeholder 3">
            <a:extLst>
              <a:ext uri="{FF2B5EF4-FFF2-40B4-BE49-F238E27FC236}">
                <a16:creationId xmlns:a16="http://schemas.microsoft.com/office/drawing/2014/main" id="{AF705928-9EE3-42E3-B2A0-FE2DEE19E518}"/>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35</a:t>
            </a:fld>
            <a:endParaRPr lang="en-US" sz="1400" b="1" dirty="0">
              <a:latin typeface="Calibri"/>
            </a:endParaRPr>
          </a:p>
        </p:txBody>
      </p:sp>
      <p:pic>
        <p:nvPicPr>
          <p:cNvPr id="10" name="Picture 9">
            <a:extLst>
              <a:ext uri="{FF2B5EF4-FFF2-40B4-BE49-F238E27FC236}">
                <a16:creationId xmlns:a16="http://schemas.microsoft.com/office/drawing/2014/main" id="{D38A0C74-F661-4D45-9DF8-B678EB206EE3}"/>
              </a:ext>
            </a:extLst>
          </p:cNvPr>
          <p:cNvPicPr>
            <a:picLocks noChangeAspect="1"/>
          </p:cNvPicPr>
          <p:nvPr/>
        </p:nvPicPr>
        <p:blipFill>
          <a:blip r:embed="rId3"/>
          <a:stretch>
            <a:fillRect/>
          </a:stretch>
        </p:blipFill>
        <p:spPr>
          <a:xfrm>
            <a:off x="3796040" y="1311101"/>
            <a:ext cx="4413463" cy="5240988"/>
          </a:xfrm>
          <a:prstGeom prst="rect">
            <a:avLst/>
          </a:prstGeom>
        </p:spPr>
      </p:pic>
    </p:spTree>
    <p:extLst>
      <p:ext uri="{BB962C8B-B14F-4D97-AF65-F5344CB8AC3E}">
        <p14:creationId xmlns:p14="http://schemas.microsoft.com/office/powerpoint/2010/main" val="1299637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3546" y="1276722"/>
            <a:ext cx="7899039" cy="4030217"/>
          </a:xfrm>
        </p:spPr>
        <p:txBody>
          <a:bodyPr vert="horz" wrap="square" lIns="0" tIns="0" rIns="0" bIns="0" rtlCol="0">
            <a:noAutofit/>
          </a:bodyPr>
          <a:lstStyle/>
          <a:p>
            <a:pPr marL="0" indent="0">
              <a:lnSpc>
                <a:spcPct val="100000"/>
              </a:lnSpc>
              <a:spcBef>
                <a:spcPts val="400"/>
              </a:spcBef>
              <a:spcAft>
                <a:spcPts val="600"/>
              </a:spcAft>
              <a:buNone/>
            </a:pPr>
            <a:r>
              <a:rPr lang="en-US" sz="1400" b="1" dirty="0">
                <a:solidFill>
                  <a:srgbClr val="068EDC"/>
                </a:solidFill>
              </a:rPr>
              <a:t>SPINDO's Unique Capabilities</a:t>
            </a:r>
          </a:p>
          <a:p>
            <a:pPr marL="361950" lvl="1" indent="-276225">
              <a:spcBef>
                <a:spcPts val="0"/>
              </a:spcBef>
              <a:spcAft>
                <a:spcPts val="600"/>
              </a:spcAft>
              <a:buClr>
                <a:srgbClr val="31859C"/>
              </a:buClr>
              <a:buSzPct val="150000"/>
              <a:tabLst>
                <a:tab pos="361950" algn="l"/>
              </a:tabLst>
            </a:pPr>
            <a:r>
              <a:rPr lang="en-GB" sz="1200" dirty="0"/>
              <a:t>Certified Export for US and Canada Fire Sprinkler Systems</a:t>
            </a:r>
          </a:p>
          <a:p>
            <a:pPr marL="361950" lvl="1" indent="-276225">
              <a:spcBef>
                <a:spcPts val="0"/>
              </a:spcBef>
              <a:spcAft>
                <a:spcPts val="600"/>
              </a:spcAft>
              <a:buClr>
                <a:srgbClr val="31859C"/>
              </a:buClr>
              <a:buSzPct val="150000"/>
              <a:tabLst>
                <a:tab pos="361950" algn="l"/>
              </a:tabLst>
            </a:pPr>
            <a:r>
              <a:rPr lang="en-GB" sz="1200" dirty="0"/>
              <a:t>Spiral Welded Pipe Manufacturing: Large Diameter and Thickness</a:t>
            </a:r>
          </a:p>
          <a:p>
            <a:pPr marL="361950" lvl="1" indent="-276225">
              <a:spcBef>
                <a:spcPts val="0"/>
              </a:spcBef>
              <a:spcAft>
                <a:spcPts val="600"/>
              </a:spcAft>
              <a:buClr>
                <a:srgbClr val="31859C"/>
              </a:buClr>
              <a:buSzPct val="150000"/>
              <a:tabLst>
                <a:tab pos="361950" algn="l"/>
              </a:tabLst>
            </a:pPr>
            <a:r>
              <a:rPr lang="en-GB" sz="1200" dirty="0"/>
              <a:t>High-Quality Thick Wall Stainless Steel Unthreaded Pipes</a:t>
            </a:r>
          </a:p>
          <a:p>
            <a:pPr marL="361950" lvl="1" indent="-276225">
              <a:spcBef>
                <a:spcPts val="0"/>
              </a:spcBef>
              <a:spcAft>
                <a:spcPts val="600"/>
              </a:spcAft>
              <a:buClr>
                <a:srgbClr val="31859C"/>
              </a:buClr>
              <a:buSzPct val="150000"/>
              <a:tabLst>
                <a:tab pos="361950" algn="l"/>
              </a:tabLst>
            </a:pPr>
            <a:r>
              <a:rPr lang="en-GB" sz="1200" dirty="0"/>
              <a:t>'Blow Galvanize' Technology for Uniform Coating and Superior Quality</a:t>
            </a:r>
          </a:p>
          <a:p>
            <a:pPr marL="361950" lvl="1" indent="-276225">
              <a:spcBef>
                <a:spcPts val="0"/>
              </a:spcBef>
              <a:spcAft>
                <a:spcPts val="600"/>
              </a:spcAft>
              <a:buClr>
                <a:srgbClr val="31859C"/>
              </a:buClr>
              <a:buSzPct val="150000"/>
              <a:tabLst>
                <a:tab pos="361950" algn="l"/>
              </a:tabLst>
            </a:pPr>
            <a:r>
              <a:rPr lang="en-GB" sz="1200" dirty="0"/>
              <a:t>Galvanized Pipe with Enhanced Tensile Strength and Elongation</a:t>
            </a:r>
            <a:endParaRPr lang="en-US" sz="1200" dirty="0"/>
          </a:p>
          <a:p>
            <a:pPr marL="0" indent="0">
              <a:lnSpc>
                <a:spcPct val="100000"/>
              </a:lnSpc>
              <a:spcBef>
                <a:spcPts val="400"/>
              </a:spcBef>
              <a:spcAft>
                <a:spcPts val="600"/>
              </a:spcAft>
              <a:buNone/>
            </a:pPr>
            <a:r>
              <a:rPr lang="en-US" sz="1400" b="1" dirty="0">
                <a:solidFill>
                  <a:srgbClr val="068EDC"/>
                </a:solidFill>
              </a:rPr>
              <a:t>Commitment to minimising environmental and having a positive social impact</a:t>
            </a:r>
          </a:p>
          <a:p>
            <a:pPr marL="361950" lvl="1" indent="-276225">
              <a:spcBef>
                <a:spcPts val="0"/>
              </a:spcBef>
              <a:spcAft>
                <a:spcPts val="600"/>
              </a:spcAft>
              <a:buClr>
                <a:srgbClr val="31859C"/>
              </a:buClr>
              <a:buSzPct val="150000"/>
              <a:tabLst>
                <a:tab pos="361950" algn="l"/>
              </a:tabLst>
            </a:pPr>
            <a:r>
              <a:rPr lang="en-GB" sz="1200" dirty="0"/>
              <a:t>Supporting Skilled Labor Initiatives with SPINDO LSP</a:t>
            </a:r>
          </a:p>
          <a:p>
            <a:pPr marL="361950" lvl="1" indent="-276225">
              <a:spcBef>
                <a:spcPts val="0"/>
              </a:spcBef>
              <a:spcAft>
                <a:spcPts val="600"/>
              </a:spcAft>
              <a:buClr>
                <a:srgbClr val="31859C"/>
              </a:buClr>
              <a:buSzPct val="150000"/>
              <a:tabLst>
                <a:tab pos="361950" algn="l"/>
              </a:tabLst>
            </a:pPr>
            <a:r>
              <a:rPr lang="en-GB" sz="1200" dirty="0"/>
              <a:t>Ensuring ISO 45001:2018 Compliant Occupational Health &amp; Safety Practices</a:t>
            </a:r>
          </a:p>
          <a:p>
            <a:pPr marL="361950" lvl="1" indent="-276225">
              <a:spcBef>
                <a:spcPts val="0"/>
              </a:spcBef>
              <a:spcAft>
                <a:spcPts val="600"/>
              </a:spcAft>
              <a:buClr>
                <a:srgbClr val="31859C"/>
              </a:buClr>
              <a:buSzPct val="150000"/>
              <a:tabLst>
                <a:tab pos="361950" algn="l"/>
              </a:tabLst>
            </a:pPr>
            <a:r>
              <a:rPr lang="en-GB" sz="1200" dirty="0"/>
              <a:t>Implementing ISO 14001:2015 Compliant Environmental Management System</a:t>
            </a:r>
            <a:endParaRPr lang="en-US" sz="1200" dirty="0"/>
          </a:p>
          <a:p>
            <a:pPr marL="0" indent="0">
              <a:lnSpc>
                <a:spcPct val="100000"/>
              </a:lnSpc>
              <a:spcBef>
                <a:spcPts val="400"/>
              </a:spcBef>
              <a:spcAft>
                <a:spcPts val="600"/>
              </a:spcAft>
              <a:buNone/>
            </a:pPr>
            <a:r>
              <a:rPr lang="en-US" sz="1400" b="1" dirty="0">
                <a:solidFill>
                  <a:srgbClr val="068EDC"/>
                </a:solidFill>
              </a:rPr>
              <a:t>The flexibility to import raw materials from global steel markets</a:t>
            </a:r>
          </a:p>
          <a:p>
            <a:pPr marL="361950" lvl="1" indent="-276225">
              <a:spcBef>
                <a:spcPts val="0"/>
              </a:spcBef>
              <a:spcAft>
                <a:spcPts val="600"/>
              </a:spcAft>
              <a:buClr>
                <a:srgbClr val="31859C"/>
              </a:buClr>
              <a:buSzPct val="150000"/>
              <a:tabLst>
                <a:tab pos="361950" algn="l"/>
              </a:tabLst>
            </a:pPr>
            <a:r>
              <a:rPr lang="en-GB" sz="1200" dirty="0"/>
              <a:t>Global Steel Market Access for Raw Materials</a:t>
            </a:r>
          </a:p>
          <a:p>
            <a:pPr marL="361950" lvl="1" indent="-276225">
              <a:spcBef>
                <a:spcPts val="0"/>
              </a:spcBef>
              <a:spcAft>
                <a:spcPts val="600"/>
              </a:spcAft>
              <a:buClr>
                <a:srgbClr val="31859C"/>
              </a:buClr>
              <a:buSzPct val="150000"/>
              <a:tabLst>
                <a:tab pos="361950" algn="l"/>
              </a:tabLst>
            </a:pPr>
            <a:r>
              <a:rPr lang="en-GB" sz="1200" dirty="0"/>
              <a:t>Differentiating from Competitors Captive to Local HRC Producers</a:t>
            </a:r>
          </a:p>
          <a:p>
            <a:pPr marL="361950" lvl="1" indent="-276225">
              <a:spcBef>
                <a:spcPts val="0"/>
              </a:spcBef>
              <a:spcAft>
                <a:spcPts val="600"/>
              </a:spcAft>
              <a:buClr>
                <a:srgbClr val="31859C"/>
              </a:buClr>
              <a:buSzPct val="150000"/>
              <a:tabLst>
                <a:tab pos="361950" algn="l"/>
              </a:tabLst>
            </a:pPr>
            <a:r>
              <a:rPr lang="en-GB" sz="1200" dirty="0"/>
              <a:t>Leveraging Scale for Structural Cost Advantage</a:t>
            </a:r>
            <a:endParaRPr lang="en-US" sz="1200" dirty="0"/>
          </a:p>
          <a:p>
            <a:pPr marL="0" indent="0">
              <a:buNone/>
            </a:pPr>
            <a:endParaRPr lang="en-US" sz="1400" b="1" dirty="0">
              <a:solidFill>
                <a:schemeClr val="tx2"/>
              </a:solidFill>
            </a:endParaRPr>
          </a:p>
        </p:txBody>
      </p:sp>
      <p:sp>
        <p:nvSpPr>
          <p:cNvPr id="2" name="Title 1"/>
          <p:cNvSpPr>
            <a:spLocks noGrp="1"/>
          </p:cNvSpPr>
          <p:nvPr>
            <p:ph type="title"/>
          </p:nvPr>
        </p:nvSpPr>
        <p:spPr>
          <a:xfrm>
            <a:off x="3002531" y="331223"/>
            <a:ext cx="7353546" cy="945498"/>
          </a:xfrm>
        </p:spPr>
        <p:txBody>
          <a:bodyPr>
            <a:normAutofit/>
          </a:bodyPr>
          <a:lstStyle/>
          <a:p>
            <a:pPr algn="l"/>
            <a:r>
              <a:rPr lang="en-US" sz="1000" i="1" dirty="0"/>
              <a:t>Corporate Summary</a:t>
            </a:r>
            <a:br>
              <a:rPr lang="en-US" sz="2800" dirty="0"/>
            </a:br>
            <a:r>
              <a:rPr lang="en-US" sz="2800" dirty="0"/>
              <a:t>Sustainable Competitive Advantage</a:t>
            </a:r>
          </a:p>
        </p:txBody>
      </p:sp>
      <p:sp>
        <p:nvSpPr>
          <p:cNvPr id="5" name="Slide Number Placeholder 3">
            <a:extLst>
              <a:ext uri="{FF2B5EF4-FFF2-40B4-BE49-F238E27FC236}">
                <a16:creationId xmlns:a16="http://schemas.microsoft.com/office/drawing/2014/main" id="{80A4E4E1-9A1E-4D50-8072-9AEBC4CA1CC2}"/>
              </a:ext>
            </a:extLst>
          </p:cNvPr>
          <p:cNvSpPr txBox="1">
            <a:spLocks/>
          </p:cNvSpPr>
          <p:nvPr/>
        </p:nvSpPr>
        <p:spPr>
          <a:xfrm>
            <a:off x="9649824" y="5860760"/>
            <a:ext cx="412082" cy="273844"/>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a:latin typeface="Calibri"/>
              </a:rPr>
              <a:pPr/>
              <a:t>36</a:t>
            </a:fld>
            <a:endParaRPr lang="en-US" sz="1400" dirty="0">
              <a:latin typeface="Calibri"/>
            </a:endParaRPr>
          </a:p>
        </p:txBody>
      </p:sp>
      <p:sp>
        <p:nvSpPr>
          <p:cNvPr id="7" name="Slide Number Placeholder 3">
            <a:extLst>
              <a:ext uri="{FF2B5EF4-FFF2-40B4-BE49-F238E27FC236}">
                <a16:creationId xmlns:a16="http://schemas.microsoft.com/office/drawing/2014/main" id="{3335EE47-8360-4573-BF35-84BE11C03DC0}"/>
              </a:ext>
            </a:extLst>
          </p:cNvPr>
          <p:cNvSpPr txBox="1">
            <a:spLocks/>
          </p:cNvSpPr>
          <p:nvPr/>
        </p:nvSpPr>
        <p:spPr>
          <a:xfrm>
            <a:off x="9909655" y="581512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36</a:t>
            </a:fld>
            <a:endParaRPr lang="en-US" sz="1400" b="1" dirty="0">
              <a:latin typeface="Calibri"/>
            </a:endParaRPr>
          </a:p>
        </p:txBody>
      </p:sp>
    </p:spTree>
    <p:extLst>
      <p:ext uri="{BB962C8B-B14F-4D97-AF65-F5344CB8AC3E}">
        <p14:creationId xmlns:p14="http://schemas.microsoft.com/office/powerpoint/2010/main" val="3286336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ESG Initiatives</a:t>
            </a:r>
          </a:p>
        </p:txBody>
      </p:sp>
      <p:sp>
        <p:nvSpPr>
          <p:cNvPr id="5" name="TextBox 4"/>
          <p:cNvSpPr txBox="1"/>
          <p:nvPr/>
        </p:nvSpPr>
        <p:spPr>
          <a:xfrm>
            <a:off x="1938131" y="1251073"/>
            <a:ext cx="8475511" cy="3108543"/>
          </a:xfrm>
          <a:prstGeom prst="rect">
            <a:avLst/>
          </a:prstGeom>
          <a:noFill/>
        </p:spPr>
        <p:txBody>
          <a:bodyPr wrap="square" rtlCol="0">
            <a:spAutoFit/>
          </a:bodyPr>
          <a:lstStyle/>
          <a:p>
            <a:r>
              <a:rPr lang="en-US" sz="1400" b="1" dirty="0">
                <a:solidFill>
                  <a:srgbClr val="068EDC"/>
                </a:solidFill>
              </a:rPr>
              <a:t>Acceleration on ESG Initiatives</a:t>
            </a:r>
          </a:p>
          <a:p>
            <a:r>
              <a:rPr lang="en-US" sz="1400" dirty="0"/>
              <a:t>In 2024, Spindo accelerate its action towards ESG initiatives. Such acceleration implemented in the Operation Team KPI, where all departments have target to reduce 10% carbon footprint of Scope 1 and 2.</a:t>
            </a:r>
          </a:p>
          <a:p>
            <a:r>
              <a:rPr lang="en-US" sz="1400" dirty="0"/>
              <a:t>Spindo also initiate additional CSR activity to support Global Sustainability Development Goals, especially goal 6 that is providing fresh water for people with difficult access. This CSR is targeted to be launch on August 2024</a:t>
            </a:r>
          </a:p>
          <a:p>
            <a:endParaRPr lang="en-US" sz="1400" dirty="0"/>
          </a:p>
          <a:p>
            <a:r>
              <a:rPr lang="en-US" sz="1400" b="1" dirty="0">
                <a:solidFill>
                  <a:srgbClr val="068EDC"/>
                </a:solidFill>
              </a:rPr>
              <a:t>Issuance of Spindo Sustainability Linked Bond 1 year 2024</a:t>
            </a:r>
          </a:p>
          <a:p>
            <a:r>
              <a:rPr lang="en-US" sz="1400" dirty="0"/>
              <a:t>With the issuance of  SLB, Spindo also committed to generate more renewable energy by install more solar panels in our factories. With the target set conservatively at 35% increase in 7 years, we believe that we can achieve more. The planning of implementation are as follows :</a:t>
            </a:r>
          </a:p>
          <a:p>
            <a:endParaRPr lang="en-US" sz="1400" dirty="0"/>
          </a:p>
          <a:p>
            <a:endParaRPr lang="en-US" sz="1400" dirty="0"/>
          </a:p>
          <a:p>
            <a:endParaRPr lang="en-US" sz="1400" dirty="0"/>
          </a:p>
        </p:txBody>
      </p:sp>
    </p:spTree>
    <p:extLst>
      <p:ext uri="{BB962C8B-B14F-4D97-AF65-F5344CB8AC3E}">
        <p14:creationId xmlns:p14="http://schemas.microsoft.com/office/powerpoint/2010/main" val="246600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Indonesia’s Green Steel Pipe Company</a:t>
            </a:r>
          </a:p>
        </p:txBody>
      </p:sp>
      <p:sp>
        <p:nvSpPr>
          <p:cNvPr id="51" name="TextBox 50"/>
          <p:cNvSpPr txBox="1"/>
          <p:nvPr/>
        </p:nvSpPr>
        <p:spPr>
          <a:xfrm>
            <a:off x="5305098" y="1295819"/>
            <a:ext cx="4577486" cy="1133644"/>
          </a:xfrm>
          <a:prstGeom prst="rect">
            <a:avLst/>
          </a:prstGeom>
          <a:noFill/>
        </p:spPr>
        <p:txBody>
          <a:bodyPr wrap="square" lIns="0" tIns="0" rIns="0" bIns="0" rtlCol="0">
            <a:spAutoFit/>
          </a:bodyPr>
          <a:lstStyle/>
          <a:p>
            <a:pPr defTabSz="685766">
              <a:spcBef>
                <a:spcPts val="400"/>
              </a:spcBef>
              <a:spcAft>
                <a:spcPts val="600"/>
              </a:spcAft>
            </a:pPr>
            <a:r>
              <a:rPr lang="en-US" sz="1400" b="1" dirty="0">
                <a:solidFill>
                  <a:srgbClr val="078EDC"/>
                </a:solidFill>
              </a:rPr>
              <a:t>ESG related Projects supplied with our products</a:t>
            </a:r>
          </a:p>
          <a:p>
            <a:pPr marL="0" lvl="1" defTabSz="685766">
              <a:spcAft>
                <a:spcPts val="400"/>
              </a:spcAft>
              <a:buClr>
                <a:srgbClr val="31859C"/>
              </a:buClr>
            </a:pPr>
            <a:r>
              <a:rPr lang="en-GB" sz="1200" i="1" dirty="0">
                <a:solidFill>
                  <a:srgbClr val="5B9BD5"/>
                </a:solidFill>
              </a:rPr>
              <a:t>Potable Water distribution, Fiber optic poles, Data centre construction, Hydropower, Waste Treatments, Geothermal Projects, Bridges &amp; Ports  in remote areas</a:t>
            </a:r>
          </a:p>
          <a:p>
            <a:pPr marL="0" lvl="1" defTabSz="685766">
              <a:spcBef>
                <a:spcPts val="400"/>
              </a:spcBef>
              <a:spcAft>
                <a:spcPts val="400"/>
              </a:spcAft>
              <a:buClr>
                <a:srgbClr val="31859C"/>
              </a:buClr>
            </a:pPr>
            <a:r>
              <a:rPr lang="en-GB" sz="1200" b="1" i="1" dirty="0">
                <a:solidFill>
                  <a:prstClr val="black"/>
                </a:solidFill>
              </a:rPr>
              <a:t>Estimated Sales Value Annually : Approx. &gt;IDR 2,5 Trillion</a:t>
            </a:r>
          </a:p>
        </p:txBody>
      </p:sp>
      <p:pic>
        <p:nvPicPr>
          <p:cNvPr id="4" name="Picture 3">
            <a:extLst>
              <a:ext uri="{FF2B5EF4-FFF2-40B4-BE49-F238E27FC236}">
                <a16:creationId xmlns:a16="http://schemas.microsoft.com/office/drawing/2014/main" id="{7FB08C9E-12AA-4A1A-8A02-6D972749860A}"/>
              </a:ext>
            </a:extLst>
          </p:cNvPr>
          <p:cNvPicPr>
            <a:picLocks noChangeAspect="1"/>
          </p:cNvPicPr>
          <p:nvPr/>
        </p:nvPicPr>
        <p:blipFill>
          <a:blip r:embed="rId2"/>
          <a:stretch>
            <a:fillRect/>
          </a:stretch>
        </p:blipFill>
        <p:spPr>
          <a:xfrm>
            <a:off x="1860779" y="1355205"/>
            <a:ext cx="3321552" cy="4333723"/>
          </a:xfrm>
          <a:prstGeom prst="rect">
            <a:avLst/>
          </a:prstGeom>
        </p:spPr>
      </p:pic>
      <p:sp>
        <p:nvSpPr>
          <p:cNvPr id="11" name="Slide Number Placeholder 3">
            <a:extLst>
              <a:ext uri="{FF2B5EF4-FFF2-40B4-BE49-F238E27FC236}">
                <a16:creationId xmlns:a16="http://schemas.microsoft.com/office/drawing/2014/main" id="{4FEC82C9-3BA2-4025-B369-38C8537B763B}"/>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38</a:t>
            </a:fld>
            <a:endParaRPr lang="en-US" sz="1400" b="1" dirty="0">
              <a:latin typeface="Calibri"/>
            </a:endParaRPr>
          </a:p>
        </p:txBody>
      </p:sp>
      <p:sp>
        <p:nvSpPr>
          <p:cNvPr id="5" name="Content Placeholder 2">
            <a:extLst>
              <a:ext uri="{FF2B5EF4-FFF2-40B4-BE49-F238E27FC236}">
                <a16:creationId xmlns:a16="http://schemas.microsoft.com/office/drawing/2014/main" id="{BA496C7D-917E-75DF-991C-4D550AEF583E}"/>
              </a:ext>
            </a:extLst>
          </p:cNvPr>
          <p:cNvSpPr txBox="1">
            <a:spLocks/>
          </p:cNvSpPr>
          <p:nvPr/>
        </p:nvSpPr>
        <p:spPr>
          <a:xfrm>
            <a:off x="5305098" y="2569978"/>
            <a:ext cx="4577486" cy="547977"/>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EV (Electric Cars &amp; Motorcycles)</a:t>
            </a:r>
          </a:p>
          <a:p>
            <a:pPr marL="0" lvl="1" indent="0">
              <a:spcBef>
                <a:spcPts val="400"/>
              </a:spcBef>
              <a:spcAft>
                <a:spcPts val="400"/>
              </a:spcAft>
              <a:buClr>
                <a:srgbClr val="31859C"/>
              </a:buClr>
              <a:buNone/>
            </a:pPr>
            <a:r>
              <a:rPr lang="en-GB" sz="1200" b="1" i="1" dirty="0">
                <a:solidFill>
                  <a:prstClr val="black"/>
                </a:solidFill>
              </a:rPr>
              <a:t>Estimated Sales Value Annually : Approx. &gt;IDR 2,5 Trillion</a:t>
            </a:r>
          </a:p>
        </p:txBody>
      </p:sp>
      <p:sp>
        <p:nvSpPr>
          <p:cNvPr id="7" name="Content Placeholder 2">
            <a:extLst>
              <a:ext uri="{FF2B5EF4-FFF2-40B4-BE49-F238E27FC236}">
                <a16:creationId xmlns:a16="http://schemas.microsoft.com/office/drawing/2014/main" id="{E759F342-AF94-5580-4C7F-53862C8BB874}"/>
              </a:ext>
            </a:extLst>
          </p:cNvPr>
          <p:cNvSpPr txBox="1">
            <a:spLocks/>
          </p:cNvSpPr>
          <p:nvPr/>
        </p:nvSpPr>
        <p:spPr>
          <a:xfrm>
            <a:off x="5305098" y="3299973"/>
            <a:ext cx="4577486" cy="772503"/>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Electric Bus </a:t>
            </a:r>
            <a:r>
              <a:rPr lang="en-GB" sz="1400" b="1" dirty="0" err="1">
                <a:solidFill>
                  <a:srgbClr val="078EDC"/>
                </a:solidFill>
              </a:rPr>
              <a:t>Caroserie</a:t>
            </a:r>
            <a:r>
              <a:rPr lang="en-GB" sz="1400" b="1" dirty="0">
                <a:solidFill>
                  <a:srgbClr val="078EDC"/>
                </a:solidFill>
              </a:rPr>
              <a:t>, Green House Construction, Agriculture Piping, Bicycle Frame, Solar Panel Frame</a:t>
            </a:r>
          </a:p>
          <a:p>
            <a:pPr marL="0" lvl="1" indent="0">
              <a:spcBef>
                <a:spcPts val="400"/>
              </a:spcBef>
              <a:spcAft>
                <a:spcPts val="400"/>
              </a:spcAft>
              <a:buClr>
                <a:srgbClr val="31859C"/>
              </a:buClr>
              <a:buNone/>
            </a:pPr>
            <a:r>
              <a:rPr lang="en-GB" sz="1200" b="1" i="1" dirty="0">
                <a:solidFill>
                  <a:prstClr val="black"/>
                </a:solidFill>
              </a:rPr>
              <a:t>Estimated Sales Value Annually : Approx. IDR 200 Billion</a:t>
            </a:r>
          </a:p>
        </p:txBody>
      </p:sp>
      <p:sp>
        <p:nvSpPr>
          <p:cNvPr id="8" name="Content Placeholder 2">
            <a:extLst>
              <a:ext uri="{FF2B5EF4-FFF2-40B4-BE49-F238E27FC236}">
                <a16:creationId xmlns:a16="http://schemas.microsoft.com/office/drawing/2014/main" id="{15303173-51D1-2DC1-C559-F6BDF10C2395}"/>
              </a:ext>
            </a:extLst>
          </p:cNvPr>
          <p:cNvSpPr txBox="1">
            <a:spLocks/>
          </p:cNvSpPr>
          <p:nvPr/>
        </p:nvSpPr>
        <p:spPr>
          <a:xfrm>
            <a:off x="5305098" y="4148474"/>
            <a:ext cx="4577486" cy="666899"/>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400"/>
              </a:spcBef>
              <a:spcAft>
                <a:spcPts val="600"/>
              </a:spcAft>
              <a:buNone/>
            </a:pPr>
            <a:r>
              <a:rPr lang="en-GB" sz="1400" b="1" dirty="0">
                <a:solidFill>
                  <a:srgbClr val="078EDC"/>
                </a:solidFill>
              </a:rPr>
              <a:t>Natural Gas house distribution</a:t>
            </a:r>
          </a:p>
          <a:p>
            <a:pPr marL="0" lvl="1" indent="0">
              <a:spcBef>
                <a:spcPts val="400"/>
              </a:spcBef>
              <a:spcAft>
                <a:spcPts val="400"/>
              </a:spcAft>
              <a:buClr>
                <a:srgbClr val="31859C"/>
              </a:buClr>
              <a:buNone/>
            </a:pPr>
            <a:r>
              <a:rPr lang="en-GB" sz="1200" b="1" i="1" dirty="0">
                <a:solidFill>
                  <a:prstClr val="black"/>
                </a:solidFill>
              </a:rPr>
              <a:t>Estimated Sales Value Annually : Approx. IDR 100 billion</a:t>
            </a:r>
          </a:p>
        </p:txBody>
      </p:sp>
    </p:spTree>
    <p:extLst>
      <p:ext uri="{BB962C8B-B14F-4D97-AF65-F5344CB8AC3E}">
        <p14:creationId xmlns:p14="http://schemas.microsoft.com/office/powerpoint/2010/main" val="1783040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4</a:t>
            </a:fld>
            <a:endParaRPr lang="en-US">
              <a:solidFill>
                <a:prstClr val="black">
                  <a:tint val="75000"/>
                </a:prstClr>
              </a:solidFill>
              <a:latin typeface="Calibri"/>
            </a:endParaRPr>
          </a:p>
        </p:txBody>
      </p:sp>
      <p:sp>
        <p:nvSpPr>
          <p:cNvPr id="2" name="Title 1"/>
          <p:cNvSpPr>
            <a:spLocks noGrp="1"/>
          </p:cNvSpPr>
          <p:nvPr>
            <p:ph type="title"/>
          </p:nvPr>
        </p:nvSpPr>
        <p:spPr>
          <a:xfrm>
            <a:off x="2252416" y="292558"/>
            <a:ext cx="7353546" cy="945498"/>
          </a:xfrm>
        </p:spPr>
        <p:txBody>
          <a:bodyPr/>
          <a:lstStyle/>
          <a:p>
            <a:r>
              <a:rPr lang="en-US" dirty="0"/>
              <a:t>1H2025 Overview</a:t>
            </a:r>
          </a:p>
        </p:txBody>
      </p:sp>
      <p:sp>
        <p:nvSpPr>
          <p:cNvPr id="5" name="Slide Number Placeholder 3">
            <a:extLst>
              <a:ext uri="{FF2B5EF4-FFF2-40B4-BE49-F238E27FC236}">
                <a16:creationId xmlns:a16="http://schemas.microsoft.com/office/drawing/2014/main" id="{FEA9BF8D-FA97-4B61-A41C-B1B50830C95D}"/>
              </a:ext>
            </a:extLst>
          </p:cNvPr>
          <p:cNvSpPr txBox="1">
            <a:spLocks/>
          </p:cNvSpPr>
          <p:nvPr/>
        </p:nvSpPr>
        <p:spPr>
          <a:xfrm>
            <a:off x="9921819" y="5799372"/>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4</a:t>
            </a:fld>
            <a:endParaRPr lang="en-US" sz="1400" b="1" dirty="0">
              <a:latin typeface="Calibri"/>
            </a:endParaRPr>
          </a:p>
        </p:txBody>
      </p:sp>
      <p:sp>
        <p:nvSpPr>
          <p:cNvPr id="6" name="Rectangle 5"/>
          <p:cNvSpPr/>
          <p:nvPr/>
        </p:nvSpPr>
        <p:spPr>
          <a:xfrm>
            <a:off x="234373" y="1457802"/>
            <a:ext cx="6470904" cy="4585871"/>
          </a:xfrm>
          <a:prstGeom prst="rect">
            <a:avLst/>
          </a:prstGeom>
        </p:spPr>
        <p:txBody>
          <a:bodyPr wrap="square">
            <a:spAutoFit/>
          </a:bodyPr>
          <a:lstStyle/>
          <a:p>
            <a:r>
              <a:rPr lang="en-US" sz="1400" b="1" dirty="0">
                <a:solidFill>
                  <a:schemeClr val="accent1"/>
                </a:solidFill>
              </a:rPr>
              <a:t>Built for Cycles: Stable Margins, Stronger Liquidity, Poised for 2H Upswing</a:t>
            </a:r>
          </a:p>
          <a:p>
            <a:endParaRPr lang="en-US" sz="1200" dirty="0"/>
          </a:p>
          <a:p>
            <a:pPr algn="just"/>
            <a:r>
              <a:rPr lang="en-US" sz="1200" dirty="0"/>
              <a:t>In the first half of 2025, PT Steel Pipe Industry of Indonesia </a:t>
            </a:r>
            <a:r>
              <a:rPr lang="en-US" sz="1200" dirty="0" err="1"/>
              <a:t>Tbk</a:t>
            </a:r>
            <a:r>
              <a:rPr lang="en-US" sz="1200" dirty="0"/>
              <a:t> (ISSP) posted resilient performance amid softer demand and normalizing steel input prices. Revenue declined 6.5% year-on-year to Rp 2.61 trillion, primarily due to the moderation in global Hot Rolled Coil (HRC) prices—a key input that directly impacts SPINDO’s topline. Despite the softer revenue, gross profit rose 5.9% to Rp 521.1 billion, as gross margin improved from 17.6% to 19.9%, supported by tighter cost control and a healthier product mix. Net profit increased to Rp 213.5 billion (+1.8% YoY), showing SPINDO’s operational agility in protecting bottom-line performance.</a:t>
            </a:r>
          </a:p>
          <a:p>
            <a:pPr algn="just"/>
            <a:endParaRPr lang="en-US" sz="1200" dirty="0"/>
          </a:p>
          <a:p>
            <a:pPr algn="just"/>
            <a:r>
              <a:rPr lang="en-US" sz="1200" dirty="0"/>
              <a:t>This result must be viewed within the context of SPINDO’s cyclical exposure to steel price and seasonal infrastructure activity. While 1H2024 delivered Rp 2.80 trillion in revenue, the second half was notably stronger at Rp 3.32 trillion, pushing FY2024 to Rp 6.12 trillion. This structural pattern—where 2H outperforms 1H—is typical for SPINDO, driven by accelerated project activity, restocking, and stronger private sector demand in the second semester. </a:t>
            </a:r>
          </a:p>
          <a:p>
            <a:pPr algn="just"/>
            <a:endParaRPr lang="en-US" sz="1200" dirty="0"/>
          </a:p>
          <a:p>
            <a:pPr algn="just"/>
            <a:r>
              <a:rPr lang="en-US" sz="1200" dirty="0"/>
              <a:t>Additionally, SPINDO further strengthened its balance sheet. Cash and equivalents rose to Rp 809.7 billion, while short-term bank loans were reduced by more than Rp 400 billion. Inventory and receivables were also managed tightly, reinforcing a healthy working capital position. These moves reflect the company’s proactive stance in maintaining liquidity buffers, optimizing its capital structure, and positioning itself to benefit from a typically stronger second half of the year.</a:t>
            </a:r>
          </a:p>
        </p:txBody>
      </p:sp>
      <p:sp>
        <p:nvSpPr>
          <p:cNvPr id="7" name="TextBox 6"/>
          <p:cNvSpPr txBox="1"/>
          <p:nvPr/>
        </p:nvSpPr>
        <p:spPr>
          <a:xfrm>
            <a:off x="7624734" y="3381406"/>
            <a:ext cx="2952750" cy="307777"/>
          </a:xfrm>
          <a:prstGeom prst="rect">
            <a:avLst/>
          </a:prstGeom>
          <a:noFill/>
        </p:spPr>
        <p:txBody>
          <a:bodyPr wrap="square" rtlCol="0">
            <a:spAutoFit/>
          </a:bodyPr>
          <a:lstStyle/>
          <a:p>
            <a:r>
              <a:rPr lang="en-US" sz="1400" dirty="0"/>
              <a:t>HRC Price 2024 – Jun 2024</a:t>
            </a:r>
          </a:p>
        </p:txBody>
      </p:sp>
      <p:sp>
        <p:nvSpPr>
          <p:cNvPr id="8" name="TextBox 7">
            <a:extLst>
              <a:ext uri="{FF2B5EF4-FFF2-40B4-BE49-F238E27FC236}">
                <a16:creationId xmlns:a16="http://schemas.microsoft.com/office/drawing/2014/main" id="{1E219ACD-0607-4311-97C5-308036308E6D}"/>
              </a:ext>
            </a:extLst>
          </p:cNvPr>
          <p:cNvSpPr txBox="1"/>
          <p:nvPr/>
        </p:nvSpPr>
        <p:spPr>
          <a:xfrm>
            <a:off x="7624734" y="5933381"/>
            <a:ext cx="2952750" cy="307777"/>
          </a:xfrm>
          <a:prstGeom prst="rect">
            <a:avLst/>
          </a:prstGeom>
          <a:noFill/>
        </p:spPr>
        <p:txBody>
          <a:bodyPr wrap="square" rtlCol="0">
            <a:spAutoFit/>
          </a:bodyPr>
          <a:lstStyle/>
          <a:p>
            <a:r>
              <a:rPr lang="en-US" sz="1400" dirty="0"/>
              <a:t>HRC Price 2025 – Jun 2025</a:t>
            </a:r>
          </a:p>
        </p:txBody>
      </p:sp>
      <p:pic>
        <p:nvPicPr>
          <p:cNvPr id="11" name="Picture 10"/>
          <p:cNvPicPr>
            <a:picLocks noChangeAspect="1"/>
          </p:cNvPicPr>
          <p:nvPr/>
        </p:nvPicPr>
        <p:blipFill>
          <a:blip r:embed="rId3"/>
          <a:stretch>
            <a:fillRect/>
          </a:stretch>
        </p:blipFill>
        <p:spPr>
          <a:xfrm>
            <a:off x="6834628" y="1543146"/>
            <a:ext cx="5157835" cy="1377663"/>
          </a:xfrm>
          <a:prstGeom prst="rect">
            <a:avLst/>
          </a:prstGeom>
        </p:spPr>
      </p:pic>
      <p:pic>
        <p:nvPicPr>
          <p:cNvPr id="12" name="Picture 11"/>
          <p:cNvPicPr>
            <a:picLocks noChangeAspect="1"/>
          </p:cNvPicPr>
          <p:nvPr/>
        </p:nvPicPr>
        <p:blipFill>
          <a:blip r:embed="rId4"/>
          <a:stretch>
            <a:fillRect/>
          </a:stretch>
        </p:blipFill>
        <p:spPr>
          <a:xfrm>
            <a:off x="6802456" y="4348360"/>
            <a:ext cx="5222177" cy="1365275"/>
          </a:xfrm>
          <a:prstGeom prst="rect">
            <a:avLst/>
          </a:prstGeom>
        </p:spPr>
      </p:pic>
    </p:spTree>
    <p:extLst>
      <p:ext uri="{BB962C8B-B14F-4D97-AF65-F5344CB8AC3E}">
        <p14:creationId xmlns:p14="http://schemas.microsoft.com/office/powerpoint/2010/main" val="220504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14451" y="288527"/>
            <a:ext cx="6385164" cy="945498"/>
          </a:xfrm>
        </p:spPr>
        <p:txBody>
          <a:bodyPr>
            <a:normAutofit/>
          </a:bodyPr>
          <a:lstStyle/>
          <a:p>
            <a:r>
              <a:rPr lang="en-US" dirty="0"/>
              <a:t>1H2025 Financial Summary</a:t>
            </a:r>
          </a:p>
        </p:txBody>
      </p:sp>
      <p:sp>
        <p:nvSpPr>
          <p:cNvPr id="7" name="Slide Number Placeholder 3">
            <a:extLst>
              <a:ext uri="{FF2B5EF4-FFF2-40B4-BE49-F238E27FC236}">
                <a16:creationId xmlns:a16="http://schemas.microsoft.com/office/drawing/2014/main" id="{1F2B819B-7E44-46F3-910F-BB906BC9454E}"/>
              </a:ext>
            </a:extLst>
          </p:cNvPr>
          <p:cNvSpPr txBox="1">
            <a:spLocks/>
          </p:cNvSpPr>
          <p:nvPr/>
        </p:nvSpPr>
        <p:spPr>
          <a:xfrm>
            <a:off x="9921540"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5</a:t>
            </a:fld>
            <a:endParaRPr lang="en-US" sz="1400" b="1" dirty="0">
              <a:latin typeface="Calibri"/>
            </a:endParaRPr>
          </a:p>
        </p:txBody>
      </p:sp>
      <p:sp>
        <p:nvSpPr>
          <p:cNvPr id="6" name="TextBox 5">
            <a:extLst>
              <a:ext uri="{FF2B5EF4-FFF2-40B4-BE49-F238E27FC236}">
                <a16:creationId xmlns:a16="http://schemas.microsoft.com/office/drawing/2014/main" id="{D0CC909C-5F89-A317-83AF-B85A2A8A3D83}"/>
              </a:ext>
            </a:extLst>
          </p:cNvPr>
          <p:cNvSpPr txBox="1"/>
          <p:nvPr/>
        </p:nvSpPr>
        <p:spPr>
          <a:xfrm>
            <a:off x="1252688" y="3117303"/>
            <a:ext cx="3541227" cy="369332"/>
          </a:xfrm>
          <a:prstGeom prst="rect">
            <a:avLst/>
          </a:prstGeom>
          <a:noFill/>
        </p:spPr>
        <p:txBody>
          <a:bodyPr wrap="square" lIns="0" tIns="0" rIns="0" bIns="0">
            <a:spAutoFit/>
          </a:bodyPr>
          <a:lstStyle/>
          <a:p>
            <a:pPr algn="ctr" rtl="0">
              <a:defRPr lang="en-US" sz="1200" b="1" i="0" u="none" strike="noStrike" kern="1200" spc="0" baseline="0">
                <a:solidFill>
                  <a:srgbClr val="068EDC"/>
                </a:solidFill>
                <a:latin typeface="+mn-lt"/>
                <a:ea typeface="+mn-ea"/>
                <a:cs typeface="+mn-cs"/>
              </a:defRPr>
            </a:pPr>
            <a:r>
              <a:rPr lang="en-US" sz="1200" b="1" dirty="0">
                <a:solidFill>
                  <a:srgbClr val="068EDC"/>
                </a:solidFill>
              </a:rPr>
              <a:t>Revenue and Margin 2018 - 2025F</a:t>
            </a:r>
          </a:p>
          <a:p>
            <a:pPr algn="ctr" rtl="0">
              <a:defRPr lang="en-US" sz="1200" b="1" i="0" u="none" strike="noStrike" kern="1200" spc="0" baseline="0">
                <a:solidFill>
                  <a:srgbClr val="068EDC"/>
                </a:solidFill>
                <a:latin typeface="+mn-lt"/>
                <a:ea typeface="+mn-ea"/>
                <a:cs typeface="+mn-cs"/>
              </a:defRPr>
            </a:pPr>
            <a:r>
              <a:rPr lang="en-US" sz="1200" b="1" dirty="0">
                <a:solidFill>
                  <a:srgbClr val="068EDC"/>
                </a:solidFill>
              </a:rPr>
              <a:t>(in Billion Rupiah)</a:t>
            </a:r>
          </a:p>
        </p:txBody>
      </p:sp>
      <p:sp>
        <p:nvSpPr>
          <p:cNvPr id="8" name="Content Placeholder 2">
            <a:extLst>
              <a:ext uri="{FF2B5EF4-FFF2-40B4-BE49-F238E27FC236}">
                <a16:creationId xmlns:a16="http://schemas.microsoft.com/office/drawing/2014/main" id="{C993D697-7102-4164-AC32-B7E7FBC3F445}"/>
              </a:ext>
            </a:extLst>
          </p:cNvPr>
          <p:cNvSpPr txBox="1">
            <a:spLocks/>
          </p:cNvSpPr>
          <p:nvPr/>
        </p:nvSpPr>
        <p:spPr>
          <a:xfrm>
            <a:off x="2162173" y="1337970"/>
            <a:ext cx="7955862" cy="1614323"/>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lvl="1" indent="0" algn="just">
              <a:spcBef>
                <a:spcPts val="0"/>
              </a:spcBef>
              <a:spcAft>
                <a:spcPts val="600"/>
              </a:spcAft>
              <a:buClr>
                <a:srgbClr val="31859C"/>
              </a:buClr>
              <a:buSzPct val="150000"/>
              <a:buNone/>
              <a:tabLst>
                <a:tab pos="361950" algn="l"/>
              </a:tabLst>
            </a:pPr>
            <a:endParaRPr lang="en-GB" sz="1200" dirty="0"/>
          </a:p>
        </p:txBody>
      </p:sp>
      <p:sp>
        <p:nvSpPr>
          <p:cNvPr id="11" name="TextBox 10">
            <a:extLst>
              <a:ext uri="{FF2B5EF4-FFF2-40B4-BE49-F238E27FC236}">
                <a16:creationId xmlns:a16="http://schemas.microsoft.com/office/drawing/2014/main" id="{62401665-6A63-4DF4-99EF-19A76979BA36}"/>
              </a:ext>
            </a:extLst>
          </p:cNvPr>
          <p:cNvSpPr txBox="1"/>
          <p:nvPr/>
        </p:nvSpPr>
        <p:spPr>
          <a:xfrm>
            <a:off x="256032" y="1201888"/>
            <a:ext cx="11704320" cy="1446550"/>
          </a:xfrm>
          <a:prstGeom prst="rect">
            <a:avLst/>
          </a:prstGeom>
          <a:noFill/>
        </p:spPr>
        <p:txBody>
          <a:bodyPr wrap="square" rtlCol="0">
            <a:spAutoFit/>
          </a:bodyPr>
          <a:lstStyle/>
          <a:p>
            <a:r>
              <a:rPr lang="en-US" sz="1600" b="1" i="1" dirty="0">
                <a:solidFill>
                  <a:schemeClr val="accent1"/>
                </a:solidFill>
              </a:rPr>
              <a:t>Steady Earnings in a Normalizing Environment</a:t>
            </a:r>
          </a:p>
          <a:p>
            <a:endParaRPr lang="en-US" sz="1600" b="1" i="1" dirty="0">
              <a:solidFill>
                <a:schemeClr val="accent1"/>
              </a:solidFill>
            </a:endParaRPr>
          </a:p>
          <a:p>
            <a:r>
              <a:rPr lang="en-US" sz="1400" dirty="0"/>
              <a:t>SPINDO recorded revenue of Rp 2.61 trillion in 1H 2025, reflecting a 6.5% YoY decline due to softening HRC prices and the high base from early 2024. Despite the lower topline, gross profit improved to Rp 521 billion, and gross margin rose to 19.9% — up 230 bps from 1H 2024 — demonstrating effective cost control and a healthier product </a:t>
            </a:r>
            <a:r>
              <a:rPr lang="en-US" sz="1400" dirty="0" err="1"/>
              <a:t>mix.Net</a:t>
            </a:r>
            <a:r>
              <a:rPr lang="en-US" sz="1400" dirty="0"/>
              <a:t> profit reached Rp 213.3 billion, growing modestly by 1.8% YoY. This performance reflects solid operational execution amidst elevated distribution and financial expenses.</a:t>
            </a:r>
          </a:p>
        </p:txBody>
      </p:sp>
      <p:sp>
        <p:nvSpPr>
          <p:cNvPr id="14" name="Rectangle 13">
            <a:extLst>
              <a:ext uri="{FF2B5EF4-FFF2-40B4-BE49-F238E27FC236}">
                <a16:creationId xmlns:a16="http://schemas.microsoft.com/office/drawing/2014/main" id="{4AD06A2F-D67D-4854-82E2-2FD18BDC541C}"/>
              </a:ext>
            </a:extLst>
          </p:cNvPr>
          <p:cNvSpPr/>
          <p:nvPr/>
        </p:nvSpPr>
        <p:spPr>
          <a:xfrm>
            <a:off x="4669536" y="2648438"/>
            <a:ext cx="7290816" cy="4031873"/>
          </a:xfrm>
          <a:prstGeom prst="rect">
            <a:avLst/>
          </a:prstGeom>
          <a:solidFill>
            <a:schemeClr val="bg1"/>
          </a:solidFill>
        </p:spPr>
        <p:txBody>
          <a:bodyPr wrap="square">
            <a:spAutoFit/>
          </a:bodyPr>
          <a:lstStyle/>
          <a:p>
            <a:r>
              <a:rPr lang="en-US" sz="1600" b="1" i="1" dirty="0">
                <a:solidFill>
                  <a:schemeClr val="accent1"/>
                </a:solidFill>
              </a:rPr>
              <a:t>Managing the Middle Line: Discipline Amid Cost Pressures</a:t>
            </a:r>
          </a:p>
          <a:p>
            <a:endParaRPr lang="en-US" sz="1600" b="1" i="1" dirty="0">
              <a:solidFill>
                <a:schemeClr val="accent1"/>
              </a:solidFill>
            </a:endParaRPr>
          </a:p>
          <a:p>
            <a:r>
              <a:rPr lang="en-US" sz="1400" dirty="0"/>
              <a:t>After achieving stronger gross profit in 1H 2025, SPINDO navigated a challenging cost landscape with strategic control. Selling and distribution expenses rose 43.4% YoY, reaching Rp 108.2 billion, mainly due to increased freight as part of Project Base sales (Rp 79.4B). </a:t>
            </a:r>
          </a:p>
          <a:p>
            <a:r>
              <a:rPr lang="en-US" sz="1400" dirty="0"/>
              <a:t>Finance costs increased 22.4% YoY to Rp 114.8 billion, largely driven by interest on sukuk and bonds (Rp 74.9B), following a deliberate shift from short-term bank loans to longer-tenor instruments. While this led to higher near-term expenses, it significantly reduces refinancing risk, improves funding visibility, and aligns with the long-cycle nature of SPINDO’s operations.</a:t>
            </a:r>
          </a:p>
          <a:p>
            <a:r>
              <a:rPr lang="en-US" sz="1400" dirty="0"/>
              <a:t>In contrast, general and administrative expenses decreased 7.4%, from Rp 64.3B to Rp 59.6B, as reductions in amortization, permitting, and other overheads offset salary and maintenance increases. Meanwhile, other expenses dropped 54.7% YoY to Rp 22.4B, aided by lower FX losses and minimal impairments. Supported by a slightly lower tax provision (Rp 54.5B), </a:t>
            </a:r>
          </a:p>
          <a:p>
            <a:r>
              <a:rPr lang="en-US" sz="1400" dirty="0"/>
              <a:t>SPINDO delivered a 1.8% net profit growth to Rp 213.3 billion—demonstrating resilience in protecting earnings despite margin headwinds..</a:t>
            </a:r>
          </a:p>
        </p:txBody>
      </p:sp>
      <p:graphicFrame>
        <p:nvGraphicFramePr>
          <p:cNvPr id="9" name="Chart 8">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318832576"/>
              </p:ext>
            </p:extLst>
          </p:nvPr>
        </p:nvGraphicFramePr>
        <p:xfrm>
          <a:off x="523535" y="3225132"/>
          <a:ext cx="4626859" cy="32217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40006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6</a:t>
            </a:fld>
            <a:endParaRPr lang="en-US">
              <a:solidFill>
                <a:prstClr val="black">
                  <a:tint val="75000"/>
                </a:prstClr>
              </a:solidFill>
              <a:latin typeface="Calibri"/>
            </a:endParaRPr>
          </a:p>
        </p:txBody>
      </p:sp>
      <p:sp>
        <p:nvSpPr>
          <p:cNvPr id="2" name="Title 1"/>
          <p:cNvSpPr>
            <a:spLocks noGrp="1"/>
          </p:cNvSpPr>
          <p:nvPr>
            <p:ph type="title"/>
          </p:nvPr>
        </p:nvSpPr>
        <p:spPr>
          <a:xfrm>
            <a:off x="2419226" y="299403"/>
            <a:ext cx="7353546" cy="945498"/>
          </a:xfrm>
        </p:spPr>
        <p:txBody>
          <a:bodyPr/>
          <a:lstStyle/>
          <a:p>
            <a:r>
              <a:rPr lang="en-US" dirty="0"/>
              <a:t>Improved Working Capital</a:t>
            </a:r>
          </a:p>
        </p:txBody>
      </p:sp>
      <p:sp>
        <p:nvSpPr>
          <p:cNvPr id="6" name="Slide Number Placeholder 3">
            <a:extLst>
              <a:ext uri="{FF2B5EF4-FFF2-40B4-BE49-F238E27FC236}">
                <a16:creationId xmlns:a16="http://schemas.microsoft.com/office/drawing/2014/main" id="{1FA66AD8-F5FB-49C9-9614-3E902C667A3E}"/>
              </a:ext>
            </a:extLst>
          </p:cNvPr>
          <p:cNvSpPr txBox="1">
            <a:spLocks/>
          </p:cNvSpPr>
          <p:nvPr/>
        </p:nvSpPr>
        <p:spPr>
          <a:xfrm>
            <a:off x="9921540"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6</a:t>
            </a:fld>
            <a:endParaRPr lang="en-US" sz="1400" b="1" dirty="0">
              <a:latin typeface="Calibri"/>
            </a:endParaRPr>
          </a:p>
        </p:txBody>
      </p:sp>
      <p:sp>
        <p:nvSpPr>
          <p:cNvPr id="15" name="TextBox 14">
            <a:extLst>
              <a:ext uri="{FF2B5EF4-FFF2-40B4-BE49-F238E27FC236}">
                <a16:creationId xmlns:a16="http://schemas.microsoft.com/office/drawing/2014/main" id="{024A229C-26BD-AD34-2205-EF7006B9C3AC}"/>
              </a:ext>
            </a:extLst>
          </p:cNvPr>
          <p:cNvSpPr txBox="1"/>
          <p:nvPr/>
        </p:nvSpPr>
        <p:spPr>
          <a:xfrm>
            <a:off x="1565032" y="1329110"/>
            <a:ext cx="2203938" cy="184666"/>
          </a:xfrm>
          <a:prstGeom prst="rect">
            <a:avLst/>
          </a:prstGeom>
          <a:noFill/>
        </p:spPr>
        <p:txBody>
          <a:bodyPr wrap="square" lIns="0" tIns="0" rIns="0" bIns="0">
            <a:spAutoFit/>
          </a:bodyPr>
          <a:lstStyle/>
          <a:p>
            <a:pPr>
              <a:defRPr lang="en-US" sz="1200" b="1" i="0" u="none" strike="noStrike" kern="1200" spc="0" baseline="0">
                <a:solidFill>
                  <a:srgbClr val="068EDC"/>
                </a:solidFill>
                <a:latin typeface="+mn-lt"/>
                <a:ea typeface="+mn-ea"/>
                <a:cs typeface="+mn-cs"/>
              </a:defRPr>
            </a:pPr>
            <a:r>
              <a:rPr lang="en-GB" sz="1200" b="1" dirty="0">
                <a:solidFill>
                  <a:srgbClr val="068EDC"/>
                </a:solidFill>
              </a:rPr>
              <a:t>Liquidity &amp; Leverage Ratios</a:t>
            </a:r>
          </a:p>
        </p:txBody>
      </p:sp>
      <p:sp>
        <p:nvSpPr>
          <p:cNvPr id="13" name="Content Placeholder 2">
            <a:extLst>
              <a:ext uri="{FF2B5EF4-FFF2-40B4-BE49-F238E27FC236}">
                <a16:creationId xmlns:a16="http://schemas.microsoft.com/office/drawing/2014/main" id="{05CD0D3E-3F61-E15F-05A4-D87BDCCE9793}"/>
              </a:ext>
            </a:extLst>
          </p:cNvPr>
          <p:cNvSpPr txBox="1">
            <a:spLocks/>
          </p:cNvSpPr>
          <p:nvPr/>
        </p:nvSpPr>
        <p:spPr>
          <a:xfrm>
            <a:off x="6095999" y="1266513"/>
            <a:ext cx="4167555" cy="2126031"/>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nSpc>
                <a:spcPct val="100000"/>
              </a:lnSpc>
              <a:spcBef>
                <a:spcPts val="0"/>
              </a:spcBef>
              <a:spcAft>
                <a:spcPts val="400"/>
              </a:spcAft>
              <a:buClr>
                <a:srgbClr val="31859C"/>
              </a:buClr>
              <a:buNone/>
            </a:pPr>
            <a:endParaRPr lang="en-GB" sz="1200" dirty="0"/>
          </a:p>
        </p:txBody>
      </p:sp>
      <p:sp>
        <p:nvSpPr>
          <p:cNvPr id="5" name="TextBox 4">
            <a:extLst>
              <a:ext uri="{FF2B5EF4-FFF2-40B4-BE49-F238E27FC236}">
                <a16:creationId xmlns:a16="http://schemas.microsoft.com/office/drawing/2014/main" id="{89889B5E-BD75-4A57-B33B-35D9937DD609}"/>
              </a:ext>
            </a:extLst>
          </p:cNvPr>
          <p:cNvSpPr txBox="1"/>
          <p:nvPr/>
        </p:nvSpPr>
        <p:spPr>
          <a:xfrm>
            <a:off x="1437426" y="4076980"/>
            <a:ext cx="2013528" cy="276999"/>
          </a:xfrm>
          <a:prstGeom prst="rect">
            <a:avLst/>
          </a:prstGeom>
          <a:noFill/>
        </p:spPr>
        <p:txBody>
          <a:bodyPr wrap="square" rtlCol="0">
            <a:spAutoFit/>
          </a:bodyPr>
          <a:lstStyle/>
          <a:p>
            <a:r>
              <a:rPr lang="en-US" sz="1200" b="1" dirty="0">
                <a:solidFill>
                  <a:srgbClr val="068EDC"/>
                </a:solidFill>
              </a:rPr>
              <a:t>Debt, Interest &amp; EBITDA</a:t>
            </a:r>
          </a:p>
        </p:txBody>
      </p:sp>
      <p:sp>
        <p:nvSpPr>
          <p:cNvPr id="7" name="Rectangle 6"/>
          <p:cNvSpPr/>
          <p:nvPr/>
        </p:nvSpPr>
        <p:spPr>
          <a:xfrm>
            <a:off x="5292969" y="1266512"/>
            <a:ext cx="6060830" cy="4985980"/>
          </a:xfrm>
          <a:prstGeom prst="rect">
            <a:avLst/>
          </a:prstGeom>
          <a:solidFill>
            <a:schemeClr val="bg1"/>
          </a:solidFill>
        </p:spPr>
        <p:txBody>
          <a:bodyPr wrap="square">
            <a:spAutoFit/>
          </a:bodyPr>
          <a:lstStyle/>
          <a:p>
            <a:r>
              <a:rPr lang="en-US" sz="1400" b="1" i="1" dirty="0">
                <a:solidFill>
                  <a:schemeClr val="accent1"/>
                </a:solidFill>
              </a:rPr>
              <a:t>Strong Liquidity and Prudent Balance Sheet Support Capex-Driven Growth</a:t>
            </a:r>
          </a:p>
          <a:p>
            <a:endParaRPr lang="en-US" sz="1400" b="1" i="1" dirty="0">
              <a:solidFill>
                <a:schemeClr val="accent1"/>
              </a:solidFill>
            </a:endParaRPr>
          </a:p>
          <a:p>
            <a:pPr algn="just"/>
            <a:r>
              <a:rPr lang="en-US" sz="1200" dirty="0"/>
              <a:t>SPINDO entered the second half of 2025 with a healthy liquidity profile and conservative leverage. The current ratio stood at 234% and quick ratio at 87%, supported by a strong increase in liquid assets. This was largely driven by the rise in cash and cash equivalents to Rp 809.7 billion, a significant improvement from Rp 503.6 billion at year-end 2024. </a:t>
            </a:r>
          </a:p>
          <a:p>
            <a:pPr algn="just"/>
            <a:endParaRPr lang="en-US" sz="1200" dirty="0"/>
          </a:p>
          <a:p>
            <a:pPr algn="just"/>
            <a:r>
              <a:rPr lang="en-US" sz="1200" dirty="0"/>
              <a:t>Meanwhile, trade receivables declined from over Rp 1.1 trillion to Rp 754 billion, reflecting tighter credit control and more stable collection </a:t>
            </a:r>
            <a:r>
              <a:rPr lang="en-US" sz="1200" dirty="0" err="1"/>
              <a:t>cycles.Inventory</a:t>
            </a:r>
            <a:r>
              <a:rPr lang="en-US" sz="1200" dirty="0"/>
              <a:t> levels remained steady at Rp 3.48 trillion, indicating disciplined procurement and efficient inventory turnover, even in a softer demand environment. </a:t>
            </a:r>
          </a:p>
          <a:p>
            <a:pPr algn="just"/>
            <a:endParaRPr lang="en-US" sz="1200" dirty="0"/>
          </a:p>
          <a:p>
            <a:pPr algn="just"/>
            <a:r>
              <a:rPr lang="en-US" sz="1200" dirty="0"/>
              <a:t>On the funding side, SPINDO maintained a stable debt-to-equity ratio of 63%, with a clear shift in its liability structure—reducing short-term bank loans by over Rp 400 billion while increasing long-term funding through sukuk and bonds. This shift reduces refinancing risk and better matches the company’s long-cycle project profile.</a:t>
            </a:r>
          </a:p>
          <a:p>
            <a:pPr algn="just"/>
            <a:endParaRPr lang="en-US" sz="1200" dirty="0"/>
          </a:p>
          <a:p>
            <a:pPr algn="just"/>
            <a:r>
              <a:rPr lang="en-US" sz="1200" dirty="0"/>
              <a:t>These improvements are particularly timely as SPINDO enters a multi-year investment phase. The company has allocated approximately Rp 700 billion in capex for 2025, primarily for the development of Unit 7 and maintenance across other production facilities, followed by Rp 300 billion in 2026 and Rp 80 billion in 2027. With improved liquidity, stable leverage, and structured long-term financing in place, SPINDO is well-positioned to fund this expansion while maintaining financial resilience and strategic flexibility amid ongoing macroeconomic uncertainty..</a:t>
            </a:r>
          </a:p>
        </p:txBody>
      </p:sp>
      <p:graphicFrame>
        <p:nvGraphicFramePr>
          <p:cNvPr id="14" name="Chart 13">
            <a:extLst>
              <a:ext uri="{FF2B5EF4-FFF2-40B4-BE49-F238E27FC236}">
                <a16:creationId xmlns:a16="http://schemas.microsoft.com/office/drawing/2014/main" id="{00000000-0008-0000-0900-000004000000}"/>
              </a:ext>
            </a:extLst>
          </p:cNvPr>
          <p:cNvGraphicFramePr>
            <a:graphicFrameLocks/>
          </p:cNvGraphicFramePr>
          <p:nvPr>
            <p:extLst>
              <p:ext uri="{D42A27DB-BD31-4B8C-83A1-F6EECF244321}">
                <p14:modId xmlns:p14="http://schemas.microsoft.com/office/powerpoint/2010/main" val="4139672250"/>
              </p:ext>
            </p:extLst>
          </p:nvPr>
        </p:nvGraphicFramePr>
        <p:xfrm>
          <a:off x="1260232" y="1179101"/>
          <a:ext cx="4167551" cy="28136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882823792"/>
              </p:ext>
            </p:extLst>
          </p:nvPr>
        </p:nvGraphicFramePr>
        <p:xfrm>
          <a:off x="838201" y="3855814"/>
          <a:ext cx="4629005" cy="27529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700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a:t>
            </a:fld>
            <a:endParaRPr lang="ru-RU" dirty="0"/>
          </a:p>
        </p:txBody>
      </p:sp>
      <p:sp>
        <p:nvSpPr>
          <p:cNvPr id="4" name="Title 3"/>
          <p:cNvSpPr>
            <a:spLocks noGrp="1"/>
          </p:cNvSpPr>
          <p:nvPr>
            <p:ph type="title"/>
          </p:nvPr>
        </p:nvSpPr>
        <p:spPr/>
        <p:txBody>
          <a:bodyPr/>
          <a:lstStyle/>
          <a:p>
            <a:r>
              <a:rPr lang="en-US"/>
              <a:t>Strong Cashflow</a:t>
            </a:r>
          </a:p>
        </p:txBody>
      </p:sp>
      <p:sp>
        <p:nvSpPr>
          <p:cNvPr id="7" name="Content Placeholder 2">
            <a:extLst>
              <a:ext uri="{FF2B5EF4-FFF2-40B4-BE49-F238E27FC236}">
                <a16:creationId xmlns:a16="http://schemas.microsoft.com/office/drawing/2014/main" id="{7506D364-CC52-4A50-9A05-14DA23AC2A0C}"/>
              </a:ext>
            </a:extLst>
          </p:cNvPr>
          <p:cNvSpPr txBox="1">
            <a:spLocks/>
          </p:cNvSpPr>
          <p:nvPr/>
        </p:nvSpPr>
        <p:spPr>
          <a:xfrm>
            <a:off x="6278831" y="1437390"/>
            <a:ext cx="3865920" cy="2255718"/>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5725" lvl="1" indent="0">
              <a:spcBef>
                <a:spcPts val="0"/>
              </a:spcBef>
              <a:spcAft>
                <a:spcPts val="600"/>
              </a:spcAft>
              <a:buClr>
                <a:srgbClr val="31859C"/>
              </a:buClr>
              <a:buSzPct val="150000"/>
              <a:buNone/>
              <a:tabLst>
                <a:tab pos="361950" algn="l"/>
              </a:tabLst>
            </a:pPr>
            <a:r>
              <a:rPr lang="en-GB" sz="1200"/>
              <a:t>.</a:t>
            </a:r>
            <a:endParaRPr lang="en-US" sz="1200" dirty="0"/>
          </a:p>
        </p:txBody>
      </p:sp>
      <p:sp>
        <p:nvSpPr>
          <p:cNvPr id="5" name="TextBox 4"/>
          <p:cNvSpPr txBox="1"/>
          <p:nvPr/>
        </p:nvSpPr>
        <p:spPr>
          <a:xfrm>
            <a:off x="5583936" y="1220016"/>
            <a:ext cx="5826083" cy="4401205"/>
          </a:xfrm>
          <a:prstGeom prst="rect">
            <a:avLst/>
          </a:prstGeom>
          <a:noFill/>
        </p:spPr>
        <p:txBody>
          <a:bodyPr wrap="square" rtlCol="0">
            <a:spAutoFit/>
          </a:bodyPr>
          <a:lstStyle/>
          <a:p>
            <a:r>
              <a:rPr lang="en-US" sz="1400" b="1" dirty="0">
                <a:solidFill>
                  <a:srgbClr val="068EDC"/>
                </a:solidFill>
              </a:rPr>
              <a:t>Disciplined Cash Management Supports Investment Readiness</a:t>
            </a:r>
          </a:p>
          <a:p>
            <a:endParaRPr lang="en-US" sz="1400" b="1" dirty="0">
              <a:solidFill>
                <a:srgbClr val="068EDC"/>
              </a:solidFill>
            </a:endParaRPr>
          </a:p>
          <a:p>
            <a:pPr algn="just"/>
            <a:r>
              <a:rPr lang="en-US" sz="1200" dirty="0"/>
              <a:t>In 1H 2025, SPINDO generated Rp 691.3 billion in operating cash flow, primarily driven by collections from customers totaling Rp 2.94 trillion. Operating outflows—including payments to vendors and employees (Rp 2.11 trillion), interest (Rp 114.8 billion), and tax (Rp 34.9 billion)—remained manageable, reflecting stable operational efficiency and cost control. </a:t>
            </a:r>
          </a:p>
          <a:p>
            <a:pPr algn="just"/>
            <a:endParaRPr lang="en-US" sz="1200" dirty="0"/>
          </a:p>
          <a:p>
            <a:pPr algn="just"/>
            <a:r>
              <a:rPr lang="en-US" sz="1200" dirty="0"/>
              <a:t>This strong cash generation reinforces the company’s ability to self-fund working capital and maintain liquidity </a:t>
            </a:r>
            <a:r>
              <a:rPr lang="en-US" sz="1200" dirty="0" err="1"/>
              <a:t>strength.Investment</a:t>
            </a:r>
            <a:r>
              <a:rPr lang="en-US" sz="1200" dirty="0"/>
              <a:t> cash outflows totaled Rp 248.4 billion, mainly for fixed asset purchases and advances linked to Unit 7 development and other facility upgrades. This capex deployment aligns with SPINDO’s long-term asset strategy and is consistent with its Rp 700 billion full-year investment commitment. The controlled pace of deployment ensures capital is matched to project readiness without overextending cash reserves. From a financing perspective, SPINDO used Rp 136.9 billion in net financing outflows, largely due to the repayment of short-term bank loans (Rp 414.2 billion). The issuance of sukuk and bonds (Rp 292.5 billion) partially offset this, consistent with the company’s tenor restructuring plan. </a:t>
            </a:r>
          </a:p>
          <a:p>
            <a:pPr algn="just"/>
            <a:endParaRPr lang="en-US" sz="1200" dirty="0"/>
          </a:p>
          <a:p>
            <a:pPr algn="just"/>
            <a:r>
              <a:rPr lang="en-US" sz="1200" dirty="0"/>
              <a:t>As a result, SPINDO closed the first half with Rp 809.7 billion in cash, up significantly from Rp 503.6 billion at year-end 2024—providing ample headroom for ongoing investment and financial risk mitigation heading into the second half..</a:t>
            </a:r>
          </a:p>
        </p:txBody>
      </p:sp>
      <p:pic>
        <p:nvPicPr>
          <p:cNvPr id="6" name="Picture 5">
            <a:extLst>
              <a:ext uri="{FF2B5EF4-FFF2-40B4-BE49-F238E27FC236}">
                <a16:creationId xmlns:a16="http://schemas.microsoft.com/office/drawing/2014/main" id="{4026059F-C019-4246-BF8B-B67EAB6DC7A6}"/>
              </a:ext>
            </a:extLst>
          </p:cNvPr>
          <p:cNvPicPr>
            <a:picLocks noChangeAspect="1"/>
          </p:cNvPicPr>
          <p:nvPr/>
        </p:nvPicPr>
        <p:blipFill>
          <a:blip r:embed="rId2"/>
          <a:stretch>
            <a:fillRect/>
          </a:stretch>
        </p:blipFill>
        <p:spPr>
          <a:xfrm>
            <a:off x="1246153" y="1220016"/>
            <a:ext cx="3759349" cy="5218570"/>
          </a:xfrm>
          <a:prstGeom prst="rect">
            <a:avLst/>
          </a:prstGeom>
        </p:spPr>
      </p:pic>
    </p:spTree>
    <p:extLst>
      <p:ext uri="{BB962C8B-B14F-4D97-AF65-F5344CB8AC3E}">
        <p14:creationId xmlns:p14="http://schemas.microsoft.com/office/powerpoint/2010/main" val="1667889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00000000-0008-0000-0700-000005000000}"/>
              </a:ext>
            </a:extLst>
          </p:cNvPr>
          <p:cNvGraphicFramePr>
            <a:graphicFrameLocks/>
          </p:cNvGraphicFramePr>
          <p:nvPr>
            <p:extLst>
              <p:ext uri="{D42A27DB-BD31-4B8C-83A1-F6EECF244321}">
                <p14:modId xmlns:p14="http://schemas.microsoft.com/office/powerpoint/2010/main" val="2094026825"/>
              </p:ext>
            </p:extLst>
          </p:nvPr>
        </p:nvGraphicFramePr>
        <p:xfrm>
          <a:off x="809531" y="4137472"/>
          <a:ext cx="4364096" cy="2387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00000000-0008-0000-0700-000010000000}"/>
              </a:ext>
            </a:extLst>
          </p:cNvPr>
          <p:cNvGraphicFramePr>
            <a:graphicFrameLocks/>
          </p:cNvGraphicFramePr>
          <p:nvPr>
            <p:extLst>
              <p:ext uri="{D42A27DB-BD31-4B8C-83A1-F6EECF244321}">
                <p14:modId xmlns:p14="http://schemas.microsoft.com/office/powerpoint/2010/main" val="2755910344"/>
              </p:ext>
            </p:extLst>
          </p:nvPr>
        </p:nvGraphicFramePr>
        <p:xfrm>
          <a:off x="529737" y="1161881"/>
          <a:ext cx="4884088" cy="2332441"/>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2"/>
          </p:nvPr>
        </p:nvSpPr>
        <p:spPr>
          <a:xfrm>
            <a:off x="9921540" y="5435830"/>
            <a:ext cx="446422" cy="365125"/>
          </a:xfrm>
        </p:spPr>
        <p:txBody>
          <a:bodyPr/>
          <a:lstStyle/>
          <a:p>
            <a:fld id="{3D20B972-658E-417C-9AA9-B62D42E5AAB7}" type="slidenum">
              <a:rPr lang="en-US">
                <a:solidFill>
                  <a:prstClr val="black">
                    <a:tint val="75000"/>
                  </a:prstClr>
                </a:solidFill>
                <a:latin typeface="Calibri"/>
              </a:rPr>
              <a:pPr/>
              <a:t>8</a:t>
            </a:fld>
            <a:endParaRPr lang="en-US" dirty="0">
              <a:solidFill>
                <a:prstClr val="black">
                  <a:tint val="75000"/>
                </a:prstClr>
              </a:solidFill>
              <a:latin typeface="Calibri"/>
            </a:endParaRPr>
          </a:p>
        </p:txBody>
      </p:sp>
      <p:sp>
        <p:nvSpPr>
          <p:cNvPr id="2" name="Title 1"/>
          <p:cNvSpPr>
            <a:spLocks noGrp="1"/>
          </p:cNvSpPr>
          <p:nvPr>
            <p:ph type="title"/>
          </p:nvPr>
        </p:nvSpPr>
        <p:spPr>
          <a:xfrm>
            <a:off x="2371492" y="369531"/>
            <a:ext cx="7047807" cy="709124"/>
          </a:xfrm>
        </p:spPr>
        <p:txBody>
          <a:bodyPr>
            <a:noAutofit/>
          </a:bodyPr>
          <a:lstStyle/>
          <a:p>
            <a:r>
              <a:rPr lang="en-US" dirty="0"/>
              <a:t>Improving Shareholder Returns</a:t>
            </a:r>
            <a:endParaRPr lang="en-US" dirty="0">
              <a:highlight>
                <a:srgbClr val="FFFF00"/>
              </a:highlight>
            </a:endParaRPr>
          </a:p>
        </p:txBody>
      </p:sp>
      <p:sp>
        <p:nvSpPr>
          <p:cNvPr id="9" name="Slide Number Placeholder 3">
            <a:extLst>
              <a:ext uri="{FF2B5EF4-FFF2-40B4-BE49-F238E27FC236}">
                <a16:creationId xmlns:a16="http://schemas.microsoft.com/office/drawing/2014/main" id="{B0F3EF18-8427-480E-9213-5F2EDF1031DF}"/>
              </a:ext>
            </a:extLst>
          </p:cNvPr>
          <p:cNvSpPr txBox="1">
            <a:spLocks/>
          </p:cNvSpPr>
          <p:nvPr/>
        </p:nvSpPr>
        <p:spPr>
          <a:xfrm>
            <a:off x="9921540" y="5435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8</a:t>
            </a:fld>
            <a:endParaRPr lang="en-US" sz="1400" b="1" dirty="0">
              <a:latin typeface="Calibri"/>
            </a:endParaRPr>
          </a:p>
        </p:txBody>
      </p:sp>
      <p:sp>
        <p:nvSpPr>
          <p:cNvPr id="11" name="Content Placeholder 2">
            <a:extLst>
              <a:ext uri="{FF2B5EF4-FFF2-40B4-BE49-F238E27FC236}">
                <a16:creationId xmlns:a16="http://schemas.microsoft.com/office/drawing/2014/main" id="{015E012B-1E02-1A06-5A48-46B5800E57FE}"/>
              </a:ext>
            </a:extLst>
          </p:cNvPr>
          <p:cNvSpPr txBox="1">
            <a:spLocks/>
          </p:cNvSpPr>
          <p:nvPr/>
        </p:nvSpPr>
        <p:spPr>
          <a:xfrm>
            <a:off x="6048732" y="1255294"/>
            <a:ext cx="3833853" cy="2231067"/>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00000"/>
              </a:lnSpc>
              <a:spcBef>
                <a:spcPts val="0"/>
              </a:spcBef>
              <a:spcAft>
                <a:spcPts val="600"/>
              </a:spcAft>
              <a:buClr>
                <a:srgbClr val="31859C"/>
              </a:buClr>
              <a:buNone/>
            </a:pPr>
            <a:endParaRPr lang="en-US" sz="1400" b="1" dirty="0">
              <a:solidFill>
                <a:schemeClr val="tx2"/>
              </a:solidFill>
            </a:endParaRPr>
          </a:p>
        </p:txBody>
      </p:sp>
      <p:sp>
        <p:nvSpPr>
          <p:cNvPr id="15" name="Content Placeholder 2">
            <a:extLst>
              <a:ext uri="{FF2B5EF4-FFF2-40B4-BE49-F238E27FC236}">
                <a16:creationId xmlns:a16="http://schemas.microsoft.com/office/drawing/2014/main" id="{206C019E-3337-7CFE-50E0-5FC8EF78E4EE}"/>
              </a:ext>
            </a:extLst>
          </p:cNvPr>
          <p:cNvSpPr txBox="1">
            <a:spLocks/>
          </p:cNvSpPr>
          <p:nvPr/>
        </p:nvSpPr>
        <p:spPr>
          <a:xfrm>
            <a:off x="6048732" y="3494322"/>
            <a:ext cx="3833853" cy="2231067"/>
          </a:xfrm>
          <a:prstGeom prst="rect">
            <a:avLst/>
          </a:prstGeom>
        </p:spPr>
        <p:txBody>
          <a:bodyPr vert="horz" wrap="square" lIns="0" tIns="0" rIns="0" bIns="0" rtlCol="0">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9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8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just">
              <a:lnSpc>
                <a:spcPct val="100000"/>
              </a:lnSpc>
              <a:spcBef>
                <a:spcPts val="0"/>
              </a:spcBef>
              <a:spcAft>
                <a:spcPts val="400"/>
              </a:spcAft>
              <a:buClr>
                <a:srgbClr val="31859C"/>
              </a:buClr>
              <a:buNone/>
            </a:pPr>
            <a:endParaRPr lang="en-US" sz="1400" b="1" dirty="0">
              <a:solidFill>
                <a:schemeClr val="tx2"/>
              </a:solidFill>
            </a:endParaRPr>
          </a:p>
        </p:txBody>
      </p:sp>
      <p:sp>
        <p:nvSpPr>
          <p:cNvPr id="16" name="Slide Number Placeholder 3">
            <a:extLst>
              <a:ext uri="{FF2B5EF4-FFF2-40B4-BE49-F238E27FC236}">
                <a16:creationId xmlns:a16="http://schemas.microsoft.com/office/drawing/2014/main" id="{FFEBCD60-F805-46AE-84AE-5B9EAC8D85AE}"/>
              </a:ext>
            </a:extLst>
          </p:cNvPr>
          <p:cNvSpPr txBox="1">
            <a:spLocks/>
          </p:cNvSpPr>
          <p:nvPr/>
        </p:nvSpPr>
        <p:spPr>
          <a:xfrm>
            <a:off x="9921540" y="5816830"/>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a:solidFill>
                  <a:prstClr val="black">
                    <a:tint val="75000"/>
                  </a:prstClr>
                </a:solidFill>
                <a:latin typeface="Calibri"/>
              </a:rPr>
              <a:pPr/>
              <a:t>8</a:t>
            </a:fld>
            <a:endParaRPr lang="en-US">
              <a:solidFill>
                <a:prstClr val="black">
                  <a:tint val="75000"/>
                </a:prstClr>
              </a:solidFill>
              <a:latin typeface="Calibri"/>
            </a:endParaRPr>
          </a:p>
        </p:txBody>
      </p:sp>
      <p:sp>
        <p:nvSpPr>
          <p:cNvPr id="17" name="Slide Number Placeholder 3">
            <a:extLst>
              <a:ext uri="{FF2B5EF4-FFF2-40B4-BE49-F238E27FC236}">
                <a16:creationId xmlns:a16="http://schemas.microsoft.com/office/drawing/2014/main" id="{543B2163-BDB7-B9ED-85EF-A23A9D36F01C}"/>
              </a:ext>
            </a:extLst>
          </p:cNvPr>
          <p:cNvSpPr txBox="1">
            <a:spLocks/>
          </p:cNvSpPr>
          <p:nvPr/>
        </p:nvSpPr>
        <p:spPr>
          <a:xfrm>
            <a:off x="9921819" y="5799372"/>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8</a:t>
            </a:fld>
            <a:endParaRPr lang="en-US" sz="1400" b="1" dirty="0">
              <a:latin typeface="Calibri"/>
            </a:endParaRPr>
          </a:p>
        </p:txBody>
      </p:sp>
      <p:sp>
        <p:nvSpPr>
          <p:cNvPr id="18" name="TextBox 17">
            <a:extLst>
              <a:ext uri="{FF2B5EF4-FFF2-40B4-BE49-F238E27FC236}">
                <a16:creationId xmlns:a16="http://schemas.microsoft.com/office/drawing/2014/main" id="{FF4CE924-C4D9-96AA-4945-1C44074A8399}"/>
              </a:ext>
            </a:extLst>
          </p:cNvPr>
          <p:cNvSpPr txBox="1"/>
          <p:nvPr/>
        </p:nvSpPr>
        <p:spPr>
          <a:xfrm>
            <a:off x="983324" y="1302109"/>
            <a:ext cx="3976913" cy="215444"/>
          </a:xfrm>
          <a:prstGeom prst="rect">
            <a:avLst/>
          </a:prstGeom>
          <a:noFill/>
        </p:spPr>
        <p:txBody>
          <a:bodyPr wrap="square" lIns="0" tIns="0" rIns="0" bIns="0">
            <a:spAutoFit/>
          </a:bodyPr>
          <a:lstStyle/>
          <a:p>
            <a:pPr marL="0" lvl="1" algn="ctr" defTabSz="685766">
              <a:spcAft>
                <a:spcPts val="400"/>
              </a:spcAft>
              <a:buClr>
                <a:srgbClr val="31859C"/>
              </a:buClr>
              <a:defRPr lang="en-US" sz="1200" b="1" i="0" u="none" strike="noStrike" kern="1200" spc="0" baseline="0">
                <a:solidFill>
                  <a:srgbClr val="068EDC"/>
                </a:solidFill>
                <a:latin typeface="+mn-lt"/>
                <a:ea typeface="+mn-ea"/>
                <a:cs typeface="+mn-cs"/>
              </a:defRPr>
            </a:pPr>
            <a:r>
              <a:rPr lang="en-US" sz="1400" b="1" dirty="0">
                <a:solidFill>
                  <a:srgbClr val="068EDC"/>
                </a:solidFill>
              </a:rPr>
              <a:t>ROE &amp; ROA</a:t>
            </a:r>
            <a:endParaRPr lang="en-GB" sz="1400" b="1" dirty="0">
              <a:solidFill>
                <a:srgbClr val="068EDC"/>
              </a:solidFill>
            </a:endParaRPr>
          </a:p>
        </p:txBody>
      </p:sp>
      <p:sp>
        <p:nvSpPr>
          <p:cNvPr id="19" name="TextBox 18">
            <a:extLst>
              <a:ext uri="{FF2B5EF4-FFF2-40B4-BE49-F238E27FC236}">
                <a16:creationId xmlns:a16="http://schemas.microsoft.com/office/drawing/2014/main" id="{DC8B946A-7024-A575-3CCB-680858C55A19}"/>
              </a:ext>
            </a:extLst>
          </p:cNvPr>
          <p:cNvSpPr txBox="1"/>
          <p:nvPr/>
        </p:nvSpPr>
        <p:spPr>
          <a:xfrm>
            <a:off x="1003122" y="4071849"/>
            <a:ext cx="3976913" cy="215444"/>
          </a:xfrm>
          <a:prstGeom prst="rect">
            <a:avLst/>
          </a:prstGeom>
          <a:noFill/>
        </p:spPr>
        <p:txBody>
          <a:bodyPr wrap="square" lIns="0" tIns="0" rIns="0" bIns="0">
            <a:spAutoFit/>
          </a:bodyPr>
          <a:lstStyle/>
          <a:p>
            <a:pPr marL="0" lvl="1" algn="ctr" defTabSz="685766">
              <a:spcAft>
                <a:spcPts val="400"/>
              </a:spcAft>
              <a:buClr>
                <a:srgbClr val="31859C"/>
              </a:buClr>
              <a:defRPr lang="en-US" sz="1200" b="1" i="0" u="none" strike="noStrike" kern="1200" spc="0" baseline="0">
                <a:solidFill>
                  <a:srgbClr val="068EDC"/>
                </a:solidFill>
                <a:latin typeface="+mn-lt"/>
                <a:ea typeface="+mn-ea"/>
                <a:cs typeface="+mn-cs"/>
              </a:defRPr>
            </a:pPr>
            <a:r>
              <a:rPr lang="en-US" sz="1400" b="1" dirty="0">
                <a:solidFill>
                  <a:srgbClr val="068EDC"/>
                </a:solidFill>
              </a:rPr>
              <a:t>Dividend Yield</a:t>
            </a:r>
            <a:endParaRPr lang="en-GB" sz="1400" b="1" dirty="0">
              <a:solidFill>
                <a:srgbClr val="068EDC"/>
              </a:solidFill>
            </a:endParaRPr>
          </a:p>
        </p:txBody>
      </p:sp>
      <p:sp>
        <p:nvSpPr>
          <p:cNvPr id="3" name="Right Arrow 2"/>
          <p:cNvSpPr/>
          <p:nvPr/>
        </p:nvSpPr>
        <p:spPr>
          <a:xfrm rot="20727511">
            <a:off x="1705032" y="4577205"/>
            <a:ext cx="2372810" cy="497711"/>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en-US" dirty="0"/>
          </a:p>
        </p:txBody>
      </p:sp>
      <p:sp>
        <p:nvSpPr>
          <p:cNvPr id="5" name="TextBox 4"/>
          <p:cNvSpPr txBox="1"/>
          <p:nvPr/>
        </p:nvSpPr>
        <p:spPr>
          <a:xfrm>
            <a:off x="5452780" y="1255292"/>
            <a:ext cx="6374054" cy="4678204"/>
          </a:xfrm>
          <a:prstGeom prst="rect">
            <a:avLst/>
          </a:prstGeom>
          <a:solidFill>
            <a:schemeClr val="bg1"/>
          </a:solidFill>
        </p:spPr>
        <p:txBody>
          <a:bodyPr wrap="square" rtlCol="0">
            <a:spAutoFit/>
          </a:bodyPr>
          <a:lstStyle/>
          <a:p>
            <a:r>
              <a:rPr lang="en-US" sz="1600" b="1" dirty="0">
                <a:solidFill>
                  <a:schemeClr val="accent1"/>
                </a:solidFill>
              </a:rPr>
              <a:t>Sustained Returns and Strengthening Shareholder Value</a:t>
            </a:r>
          </a:p>
          <a:p>
            <a:endParaRPr lang="en-US" sz="1600" dirty="0"/>
          </a:p>
          <a:p>
            <a:pPr algn="just"/>
            <a:r>
              <a:rPr lang="en-US" sz="1400" dirty="0"/>
              <a:t>In 1H 2025, SPINDO maintained steady profitability metrics amid softer revenue conditions, booking a Return on Equity (ROE) of 8.3% and Return on Assets (ROA) of 5.1%. Though slightly lower than the prior two years (also due to cyclicality), these ratios remain healthy given the HRC price correction and reflect the company's ability to preserve margin and asset efficiency across the cycle. Earnings per share (EPS) reached Rp 30.3, providing a strong interim base toward maintaining annual earnings consistency.</a:t>
            </a:r>
          </a:p>
          <a:p>
            <a:pPr algn="just"/>
            <a:r>
              <a:rPr lang="en-US" sz="1400" dirty="0"/>
              <a:t>SPINDO’s dividend track record underscores its shareholder-friendly capital policy. From 2020 to 2024, dividends per share steadily increased from Rp 6 to Rp 16, while the dividend payout ratio targeted to be around 25%-30%, signaling prudent balance between growth funding and return distribution. The recently declared Rp 16/share dividend for FY2024 reflects a payout ratio of 21.3% and a yield of 5.97%, one of the highest in its peer group—highlighting confidence in cash flow quality and balance sheet strength. With growing internal cash generation, manageable capex requirements, and a stable funding structure, SPINDO is well-positioned to continue rewarding shareholders, even as it executes on its multi-year investment plan. The company's consistent dividend growth reaffirms its commitment to long-term value creation.</a:t>
            </a:r>
          </a:p>
        </p:txBody>
      </p:sp>
      <p:graphicFrame>
        <p:nvGraphicFramePr>
          <p:cNvPr id="168" name="Table 167">
            <a:extLst>
              <a:ext uri="{FF2B5EF4-FFF2-40B4-BE49-F238E27FC236}">
                <a16:creationId xmlns:a16="http://schemas.microsoft.com/office/drawing/2014/main" id="{A64C19FF-3644-4BEF-A695-4C8B39A5086E}"/>
              </a:ext>
            </a:extLst>
          </p:cNvPr>
          <p:cNvGraphicFramePr>
            <a:graphicFrameLocks noGrp="1"/>
          </p:cNvGraphicFramePr>
          <p:nvPr>
            <p:extLst>
              <p:ext uri="{D42A27DB-BD31-4B8C-83A1-F6EECF244321}">
                <p14:modId xmlns:p14="http://schemas.microsoft.com/office/powerpoint/2010/main" val="287440041"/>
              </p:ext>
            </p:extLst>
          </p:nvPr>
        </p:nvGraphicFramePr>
        <p:xfrm>
          <a:off x="549857" y="3475256"/>
          <a:ext cx="4883445" cy="502920"/>
        </p:xfrm>
        <a:graphic>
          <a:graphicData uri="http://schemas.openxmlformats.org/drawingml/2006/table">
            <a:tbl>
              <a:tblPr/>
              <a:tblGrid>
                <a:gridCol w="611244">
                  <a:extLst>
                    <a:ext uri="{9D8B030D-6E8A-4147-A177-3AD203B41FA5}">
                      <a16:colId xmlns:a16="http://schemas.microsoft.com/office/drawing/2014/main" val="1269085441"/>
                    </a:ext>
                  </a:extLst>
                </a:gridCol>
                <a:gridCol w="474689">
                  <a:extLst>
                    <a:ext uri="{9D8B030D-6E8A-4147-A177-3AD203B41FA5}">
                      <a16:colId xmlns:a16="http://schemas.microsoft.com/office/drawing/2014/main" val="2962489558"/>
                    </a:ext>
                  </a:extLst>
                </a:gridCol>
                <a:gridCol w="474689">
                  <a:extLst>
                    <a:ext uri="{9D8B030D-6E8A-4147-A177-3AD203B41FA5}">
                      <a16:colId xmlns:a16="http://schemas.microsoft.com/office/drawing/2014/main" val="2019511258"/>
                    </a:ext>
                  </a:extLst>
                </a:gridCol>
                <a:gridCol w="474689">
                  <a:extLst>
                    <a:ext uri="{9D8B030D-6E8A-4147-A177-3AD203B41FA5}">
                      <a16:colId xmlns:a16="http://schemas.microsoft.com/office/drawing/2014/main" val="1884344735"/>
                    </a:ext>
                  </a:extLst>
                </a:gridCol>
                <a:gridCol w="474689">
                  <a:extLst>
                    <a:ext uri="{9D8B030D-6E8A-4147-A177-3AD203B41FA5}">
                      <a16:colId xmlns:a16="http://schemas.microsoft.com/office/drawing/2014/main" val="208651053"/>
                    </a:ext>
                  </a:extLst>
                </a:gridCol>
                <a:gridCol w="474689">
                  <a:extLst>
                    <a:ext uri="{9D8B030D-6E8A-4147-A177-3AD203B41FA5}">
                      <a16:colId xmlns:a16="http://schemas.microsoft.com/office/drawing/2014/main" val="2543689483"/>
                    </a:ext>
                  </a:extLst>
                </a:gridCol>
                <a:gridCol w="474689">
                  <a:extLst>
                    <a:ext uri="{9D8B030D-6E8A-4147-A177-3AD203B41FA5}">
                      <a16:colId xmlns:a16="http://schemas.microsoft.com/office/drawing/2014/main" val="2209085444"/>
                    </a:ext>
                  </a:extLst>
                </a:gridCol>
                <a:gridCol w="474689">
                  <a:extLst>
                    <a:ext uri="{9D8B030D-6E8A-4147-A177-3AD203B41FA5}">
                      <a16:colId xmlns:a16="http://schemas.microsoft.com/office/drawing/2014/main" val="3083542383"/>
                    </a:ext>
                  </a:extLst>
                </a:gridCol>
                <a:gridCol w="474689">
                  <a:extLst>
                    <a:ext uri="{9D8B030D-6E8A-4147-A177-3AD203B41FA5}">
                      <a16:colId xmlns:a16="http://schemas.microsoft.com/office/drawing/2014/main" val="3838900099"/>
                    </a:ext>
                  </a:extLst>
                </a:gridCol>
                <a:gridCol w="474689">
                  <a:extLst>
                    <a:ext uri="{9D8B030D-6E8A-4147-A177-3AD203B41FA5}">
                      <a16:colId xmlns:a16="http://schemas.microsoft.com/office/drawing/2014/main" val="2915291388"/>
                    </a:ext>
                  </a:extLst>
                </a:gridCol>
              </a:tblGrid>
              <a:tr h="102516">
                <a:tc>
                  <a:txBody>
                    <a:bodyPr/>
                    <a:lstStyle/>
                    <a:p>
                      <a:pPr algn="ctr" fontAlgn="b"/>
                      <a:endParaRPr lang="en-US" sz="1100" b="0"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1" i="0" u="none" strike="noStrike">
                          <a:solidFill>
                            <a:srgbClr val="FFFFFF"/>
                          </a:solidFill>
                          <a:effectLst/>
                          <a:latin typeface="Calibri" panose="020F0502020204030204" pitchFamily="34" charset="0"/>
                        </a:rPr>
                        <a:t>2017</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dirty="0">
                          <a:solidFill>
                            <a:srgbClr val="FFFFFF"/>
                          </a:solidFill>
                          <a:effectLst/>
                          <a:latin typeface="Calibri" panose="020F0502020204030204" pitchFamily="34" charset="0"/>
                        </a:rPr>
                        <a:t>2018</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2023</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2024</a:t>
                      </a:r>
                    </a:p>
                  </a:txBody>
                  <a:tcPr marL="0" marR="0" marT="0" marB="0" anchor="b">
                    <a:lnL>
                      <a:noFill/>
                    </a:lnL>
                    <a:lnR>
                      <a:noFill/>
                    </a:lnR>
                    <a:lnT>
                      <a:noFill/>
                    </a:lnT>
                    <a:lnB>
                      <a:noFill/>
                    </a:lnB>
                    <a:lnTlToBr w="12700" cmpd="sng">
                      <a:noFill/>
                      <a:prstDash val="solid"/>
                    </a:lnTlToBr>
                    <a:lnBlToTr w="12700" cmpd="sng">
                      <a:noFill/>
                      <a:prstDash val="solid"/>
                    </a:lnBlToTr>
                    <a:solidFill>
                      <a:srgbClr val="8EA9DB"/>
                    </a:solidFill>
                  </a:tcPr>
                </a:tc>
                <a:tc>
                  <a:txBody>
                    <a:bodyPr/>
                    <a:lstStyle/>
                    <a:p>
                      <a:pPr algn="ctr" fontAlgn="b"/>
                      <a:r>
                        <a:rPr lang="en-US" sz="1100" b="1" i="0" u="none" strike="noStrike">
                          <a:solidFill>
                            <a:srgbClr val="FFFFFF"/>
                          </a:solidFill>
                          <a:effectLst/>
                          <a:latin typeface="Calibri" panose="020F0502020204030204" pitchFamily="34" charset="0"/>
                        </a:rPr>
                        <a:t>1H2025</a:t>
                      </a:r>
                    </a:p>
                  </a:txBody>
                  <a:tcPr marL="0" marR="0" marT="0" marB="0" anchor="b">
                    <a:lnL>
                      <a:noFill/>
                    </a:lnL>
                    <a:lnR>
                      <a:noFill/>
                    </a:lnR>
                    <a:lnT>
                      <a:noFill/>
                    </a:lnT>
                    <a:lnB>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66494263"/>
                  </a:ext>
                </a:extLst>
              </a:tr>
              <a:tr h="307549">
                <a:tc>
                  <a:txBody>
                    <a:bodyPr/>
                    <a:lstStyle/>
                    <a:p>
                      <a:pPr algn="ctr" fontAlgn="b"/>
                      <a:r>
                        <a:rPr lang="en-US" sz="1100" b="0" i="0" u="none" strike="noStrike" dirty="0">
                          <a:solidFill>
                            <a:srgbClr val="000000"/>
                          </a:solidFill>
                          <a:effectLst/>
                          <a:latin typeface="Calibri" panose="020F0502020204030204" pitchFamily="34" charset="0"/>
                        </a:rPr>
                        <a:t>EPS (Rp/Share)</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1.2</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6.9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26.3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24.9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68.9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43.3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70.5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a:solidFill>
                            <a:srgbClr val="000000"/>
                          </a:solidFill>
                          <a:effectLst/>
                          <a:latin typeface="Calibri" panose="020F0502020204030204" pitchFamily="34" charset="0"/>
                        </a:rPr>
                        <a:t>                   75.0 </a:t>
                      </a:r>
                    </a:p>
                  </a:txBody>
                  <a:tcPr marL="0" marR="0" marT="0"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30.3 </a:t>
                      </a:r>
                    </a:p>
                  </a:txBody>
                  <a:tcPr marL="0" marR="0" marT="0" marB="0" anchor="b">
                    <a:lnL>
                      <a:noFill/>
                    </a:lnL>
                    <a:lnR>
                      <a:noFill/>
                    </a:lnR>
                    <a:lnT>
                      <a:noFill/>
                    </a:lnT>
                    <a:lnB>
                      <a:noFill/>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3445495070"/>
                  </a:ext>
                </a:extLst>
              </a:tr>
            </a:tbl>
          </a:graphicData>
        </a:graphic>
      </p:graphicFrame>
    </p:spTree>
    <p:extLst>
      <p:ext uri="{BB962C8B-B14F-4D97-AF65-F5344CB8AC3E}">
        <p14:creationId xmlns:p14="http://schemas.microsoft.com/office/powerpoint/2010/main" val="421513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6E6DFC33-55A2-4292-813A-E4C493E76A53}"/>
              </a:ext>
            </a:extLst>
          </p:cNvPr>
          <p:cNvGraphicFramePr>
            <a:graphicFrameLocks/>
          </p:cNvGraphicFramePr>
          <p:nvPr>
            <p:extLst>
              <p:ext uri="{D42A27DB-BD31-4B8C-83A1-F6EECF244321}">
                <p14:modId xmlns:p14="http://schemas.microsoft.com/office/powerpoint/2010/main" val="1442556277"/>
              </p:ext>
            </p:extLst>
          </p:nvPr>
        </p:nvGraphicFramePr>
        <p:xfrm>
          <a:off x="6461971" y="1759696"/>
          <a:ext cx="4569197" cy="431618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3D20B972-658E-417C-9AA9-B62D42E5AAB7}" type="slidenum">
              <a:rPr lang="en-US">
                <a:solidFill>
                  <a:prstClr val="black">
                    <a:tint val="75000"/>
                  </a:prstClr>
                </a:solidFill>
                <a:latin typeface="Calibri"/>
              </a:rPr>
              <a:pPr/>
              <a:t>9</a:t>
            </a:fld>
            <a:endParaRPr lang="en-US">
              <a:solidFill>
                <a:prstClr val="black">
                  <a:tint val="75000"/>
                </a:prstClr>
              </a:solidFill>
              <a:latin typeface="Calibri"/>
            </a:endParaRPr>
          </a:p>
        </p:txBody>
      </p:sp>
      <p:sp>
        <p:nvSpPr>
          <p:cNvPr id="2" name="Title 1"/>
          <p:cNvSpPr>
            <a:spLocks noGrp="1"/>
          </p:cNvSpPr>
          <p:nvPr>
            <p:ph type="title"/>
          </p:nvPr>
        </p:nvSpPr>
        <p:spPr>
          <a:xfrm>
            <a:off x="2419227" y="347286"/>
            <a:ext cx="7353546" cy="945498"/>
          </a:xfrm>
        </p:spPr>
        <p:txBody>
          <a:bodyPr/>
          <a:lstStyle/>
          <a:p>
            <a:r>
              <a:rPr lang="en-US" dirty="0"/>
              <a:t>Improvement in high value product</a:t>
            </a:r>
          </a:p>
        </p:txBody>
      </p:sp>
      <p:sp>
        <p:nvSpPr>
          <p:cNvPr id="10" name="Slide Number Placeholder 3">
            <a:extLst>
              <a:ext uri="{FF2B5EF4-FFF2-40B4-BE49-F238E27FC236}">
                <a16:creationId xmlns:a16="http://schemas.microsoft.com/office/drawing/2014/main" id="{4719A17B-8EF9-4280-A0D6-5BD812D1B7A5}"/>
              </a:ext>
            </a:extLst>
          </p:cNvPr>
          <p:cNvSpPr txBox="1">
            <a:spLocks/>
          </p:cNvSpPr>
          <p:nvPr/>
        </p:nvSpPr>
        <p:spPr>
          <a:xfrm>
            <a:off x="9949289" y="5816829"/>
            <a:ext cx="446422" cy="365125"/>
          </a:xfrm>
          <a:prstGeom prst="rect">
            <a:avLst/>
          </a:prstGeom>
        </p:spPr>
        <p:txBody>
          <a:bodyPr vert="horz" lIns="91440" tIns="45720" rIns="91440" bIns="45720" rtlCol="0" anchor="ctr"/>
          <a:lstStyle>
            <a:defPPr>
              <a:defRPr lang="ru-RU"/>
            </a:defPPr>
            <a:lvl1pPr marL="0" algn="ctr" defTabSz="914400" rtl="0" eaLnBrk="1" latinLnBrk="0" hangingPunct="1">
              <a:defRPr sz="7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20B972-658E-417C-9AA9-B62D42E5AAB7}" type="slidenum">
              <a:rPr lang="en-US" sz="1400" b="1">
                <a:latin typeface="Calibri"/>
              </a:rPr>
              <a:pPr/>
              <a:t>9</a:t>
            </a:fld>
            <a:endParaRPr lang="en-US" sz="1400" b="1" dirty="0">
              <a:latin typeface="Calibri"/>
            </a:endParaRPr>
          </a:p>
        </p:txBody>
      </p:sp>
      <p:sp>
        <p:nvSpPr>
          <p:cNvPr id="9" name="TextBox 8">
            <a:extLst>
              <a:ext uri="{FF2B5EF4-FFF2-40B4-BE49-F238E27FC236}">
                <a16:creationId xmlns:a16="http://schemas.microsoft.com/office/drawing/2014/main" id="{A55A5EF3-3B34-44F3-9B8E-829BD9263896}"/>
              </a:ext>
            </a:extLst>
          </p:cNvPr>
          <p:cNvSpPr txBox="1"/>
          <p:nvPr/>
        </p:nvSpPr>
        <p:spPr>
          <a:xfrm>
            <a:off x="6253059" y="1505641"/>
            <a:ext cx="4826019" cy="307777"/>
          </a:xfrm>
          <a:prstGeom prst="rect">
            <a:avLst/>
          </a:prstGeom>
          <a:noFill/>
        </p:spPr>
        <p:txBody>
          <a:bodyPr wrap="square">
            <a:spAutoFit/>
          </a:bodyPr>
          <a:lstStyle/>
          <a:p>
            <a:pPr algn="ctr">
              <a:defRPr lang="en-US" sz="1200" b="1" i="0" u="none" strike="noStrike" kern="1200" spc="0" baseline="0">
                <a:solidFill>
                  <a:srgbClr val="068EDC"/>
                </a:solidFill>
                <a:latin typeface="+mn-lt"/>
                <a:ea typeface="+mn-ea"/>
                <a:cs typeface="+mn-cs"/>
              </a:defRPr>
            </a:pPr>
            <a:r>
              <a:rPr lang="en-GB" sz="1400" b="1" dirty="0">
                <a:solidFill>
                  <a:srgbClr val="068EDC"/>
                </a:solidFill>
              </a:rPr>
              <a:t>Highly Diversified Product Mix (1H2024 vs 1H2025)</a:t>
            </a:r>
          </a:p>
        </p:txBody>
      </p:sp>
      <p:sp>
        <p:nvSpPr>
          <p:cNvPr id="12" name="TextBox 11">
            <a:extLst>
              <a:ext uri="{FF2B5EF4-FFF2-40B4-BE49-F238E27FC236}">
                <a16:creationId xmlns:a16="http://schemas.microsoft.com/office/drawing/2014/main" id="{01CEE01C-2FB3-46E7-8204-8E962A9DBE85}"/>
              </a:ext>
            </a:extLst>
          </p:cNvPr>
          <p:cNvSpPr txBox="1"/>
          <p:nvPr/>
        </p:nvSpPr>
        <p:spPr>
          <a:xfrm>
            <a:off x="1160832" y="1353377"/>
            <a:ext cx="4983897" cy="2421176"/>
          </a:xfrm>
          <a:prstGeom prst="rect">
            <a:avLst/>
          </a:prstGeom>
          <a:solidFill>
            <a:schemeClr val="bg1"/>
          </a:solidFill>
        </p:spPr>
        <p:txBody>
          <a:bodyPr wrap="square" rtlCol="0">
            <a:spAutoFit/>
          </a:bodyPr>
          <a:lstStyle/>
          <a:p>
            <a:r>
              <a:rPr lang="en-US" sz="1600" b="1" dirty="0">
                <a:solidFill>
                  <a:srgbClr val="068EDC"/>
                </a:solidFill>
              </a:rPr>
              <a:t>Improves Sales Mix</a:t>
            </a:r>
          </a:p>
          <a:p>
            <a:pPr marL="0" lvl="1" algn="just">
              <a:spcBef>
                <a:spcPts val="400"/>
              </a:spcBef>
              <a:spcAft>
                <a:spcPts val="800"/>
              </a:spcAft>
              <a:buClr>
                <a:srgbClr val="31859C"/>
              </a:buClr>
              <a:buSzPts val="1800"/>
            </a:pPr>
            <a:r>
              <a:rPr lang="en-US" sz="1200" dirty="0"/>
              <a:t>In 1H 2025, SPINDO maintained stable sales volume at 158.9 thousand tons, but with a significant shift in product mix. The company reduced exposure to lower-margin segments like spiral pipes (non-API), down 34.3%, while sharply increasing API-grade pipes for oil &amp; gas, with spiral pipe API up 738%. This drove oil &amp; gas contribution to 10% of total sales, double the prior year. At the same time, strips &amp; plates rose 84.1%, and poles and service-related products also grew, helping offset declines in black pipes and stainless steel. These changes reflect a strategic rebalancing toward high-value, margin-supportive products, positioning SPINDO for stronger profitability in 2H 2025.</a:t>
            </a:r>
            <a:r>
              <a:rPr lang="en-GB" sz="1200" dirty="0"/>
              <a:t>.</a:t>
            </a:r>
          </a:p>
        </p:txBody>
      </p:sp>
      <p:sp>
        <p:nvSpPr>
          <p:cNvPr id="14" name="5-Point Star 18">
            <a:extLst>
              <a:ext uri="{FF2B5EF4-FFF2-40B4-BE49-F238E27FC236}">
                <a16:creationId xmlns:a16="http://schemas.microsoft.com/office/drawing/2014/main" id="{EC9901A3-F096-4C48-8C58-C16DC06B6610}"/>
              </a:ext>
            </a:extLst>
          </p:cNvPr>
          <p:cNvSpPr/>
          <p:nvPr/>
        </p:nvSpPr>
        <p:spPr>
          <a:xfrm>
            <a:off x="9140211" y="4829104"/>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5" name="TextBox 14">
            <a:extLst>
              <a:ext uri="{FF2B5EF4-FFF2-40B4-BE49-F238E27FC236}">
                <a16:creationId xmlns:a16="http://schemas.microsoft.com/office/drawing/2014/main" id="{196F1326-4602-4C85-AE37-721C33ED65F4}"/>
              </a:ext>
            </a:extLst>
          </p:cNvPr>
          <p:cNvSpPr txBox="1"/>
          <p:nvPr/>
        </p:nvSpPr>
        <p:spPr>
          <a:xfrm>
            <a:off x="9313831" y="4760317"/>
            <a:ext cx="1717338" cy="461665"/>
          </a:xfrm>
          <a:prstGeom prst="rect">
            <a:avLst/>
          </a:prstGeom>
          <a:noFill/>
        </p:spPr>
        <p:txBody>
          <a:bodyPr wrap="square" rtlCol="0">
            <a:spAutoFit/>
          </a:bodyPr>
          <a:lstStyle/>
          <a:p>
            <a:r>
              <a:rPr lang="en-US" sz="1200" b="1" dirty="0"/>
              <a:t>High Value-high margin product</a:t>
            </a:r>
          </a:p>
        </p:txBody>
      </p:sp>
      <p:sp>
        <p:nvSpPr>
          <p:cNvPr id="16" name="5-Point Star 18">
            <a:extLst>
              <a:ext uri="{FF2B5EF4-FFF2-40B4-BE49-F238E27FC236}">
                <a16:creationId xmlns:a16="http://schemas.microsoft.com/office/drawing/2014/main" id="{72FD06F2-D002-4221-B753-E8CC1DFC2640}"/>
              </a:ext>
            </a:extLst>
          </p:cNvPr>
          <p:cNvSpPr/>
          <p:nvPr/>
        </p:nvSpPr>
        <p:spPr>
          <a:xfrm>
            <a:off x="7224816" y="4910126"/>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7" name="5-Point Star 18">
            <a:extLst>
              <a:ext uri="{FF2B5EF4-FFF2-40B4-BE49-F238E27FC236}">
                <a16:creationId xmlns:a16="http://schemas.microsoft.com/office/drawing/2014/main" id="{BF8DC2D0-B7B4-4D6C-8064-65DD43BCC44D}"/>
              </a:ext>
            </a:extLst>
          </p:cNvPr>
          <p:cNvSpPr/>
          <p:nvPr/>
        </p:nvSpPr>
        <p:spPr>
          <a:xfrm>
            <a:off x="6629071" y="4574239"/>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8" name="5-Point Star 18">
            <a:extLst>
              <a:ext uri="{FF2B5EF4-FFF2-40B4-BE49-F238E27FC236}">
                <a16:creationId xmlns:a16="http://schemas.microsoft.com/office/drawing/2014/main" id="{09F83757-00F9-4DE5-B2BB-438561A28E33}"/>
              </a:ext>
            </a:extLst>
          </p:cNvPr>
          <p:cNvSpPr/>
          <p:nvPr/>
        </p:nvSpPr>
        <p:spPr>
          <a:xfrm>
            <a:off x="6708052" y="4189765"/>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19" name="5-Point Star 18">
            <a:extLst>
              <a:ext uri="{FF2B5EF4-FFF2-40B4-BE49-F238E27FC236}">
                <a16:creationId xmlns:a16="http://schemas.microsoft.com/office/drawing/2014/main" id="{51EBF613-16B1-4015-960E-7DE4DC548F41}"/>
              </a:ext>
            </a:extLst>
          </p:cNvPr>
          <p:cNvSpPr/>
          <p:nvPr/>
        </p:nvSpPr>
        <p:spPr>
          <a:xfrm>
            <a:off x="6629071" y="5654784"/>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0" name="5-Point Star 18">
            <a:extLst>
              <a:ext uri="{FF2B5EF4-FFF2-40B4-BE49-F238E27FC236}">
                <a16:creationId xmlns:a16="http://schemas.microsoft.com/office/drawing/2014/main" id="{098A4218-0E73-4CFE-BBF9-24A6BAC0CE2C}"/>
              </a:ext>
            </a:extLst>
          </p:cNvPr>
          <p:cNvSpPr/>
          <p:nvPr/>
        </p:nvSpPr>
        <p:spPr>
          <a:xfrm>
            <a:off x="6622672" y="5244038"/>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1" name="5-Point Star 18">
            <a:extLst>
              <a:ext uri="{FF2B5EF4-FFF2-40B4-BE49-F238E27FC236}">
                <a16:creationId xmlns:a16="http://schemas.microsoft.com/office/drawing/2014/main" id="{329A0C02-93DA-4638-86C2-AD7E52DF0612}"/>
              </a:ext>
            </a:extLst>
          </p:cNvPr>
          <p:cNvSpPr/>
          <p:nvPr/>
        </p:nvSpPr>
        <p:spPr>
          <a:xfrm>
            <a:off x="6535533" y="2416654"/>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sp>
        <p:nvSpPr>
          <p:cNvPr id="22" name="5-Point Star 18">
            <a:extLst>
              <a:ext uri="{FF2B5EF4-FFF2-40B4-BE49-F238E27FC236}">
                <a16:creationId xmlns:a16="http://schemas.microsoft.com/office/drawing/2014/main" id="{2C44B920-D957-4050-9A85-BDD2EC4C3FF4}"/>
              </a:ext>
            </a:extLst>
          </p:cNvPr>
          <p:cNvSpPr/>
          <p:nvPr/>
        </p:nvSpPr>
        <p:spPr>
          <a:xfrm>
            <a:off x="6834431" y="2731918"/>
            <a:ext cx="173620" cy="162045"/>
          </a:xfrm>
          <a:prstGeom prst="star5">
            <a:avLst/>
          </a:prstGeom>
          <a:solidFill>
            <a:srgbClr val="FFC000"/>
          </a:solidFill>
          <a:ln w="12700" cap="flat">
            <a:solidFill>
              <a:srgbClr val="FFFF00"/>
            </a:solidFill>
            <a:prstDash val="solid"/>
            <a:miter/>
          </a:ln>
        </p:spPr>
        <p:txBody>
          <a:bodyPr rtlCol="0" anchor="ctr"/>
          <a:lstStyle/>
          <a:p>
            <a:pPr algn="l"/>
            <a:endParaRPr lang="en-US" dirty="0"/>
          </a:p>
        </p:txBody>
      </p:sp>
      <p:graphicFrame>
        <p:nvGraphicFramePr>
          <p:cNvPr id="6" name="Table 5">
            <a:extLst>
              <a:ext uri="{FF2B5EF4-FFF2-40B4-BE49-F238E27FC236}">
                <a16:creationId xmlns:a16="http://schemas.microsoft.com/office/drawing/2014/main" id="{52B1D091-DA23-4958-85D1-5084530747C9}"/>
              </a:ext>
            </a:extLst>
          </p:cNvPr>
          <p:cNvGraphicFramePr>
            <a:graphicFrameLocks noGrp="1"/>
          </p:cNvGraphicFramePr>
          <p:nvPr>
            <p:extLst>
              <p:ext uri="{D42A27DB-BD31-4B8C-83A1-F6EECF244321}">
                <p14:modId xmlns:p14="http://schemas.microsoft.com/office/powerpoint/2010/main" val="510117655"/>
              </p:ext>
            </p:extLst>
          </p:nvPr>
        </p:nvGraphicFramePr>
        <p:xfrm>
          <a:off x="1262743" y="3876263"/>
          <a:ext cx="5275788" cy="2584093"/>
        </p:xfrm>
        <a:graphic>
          <a:graphicData uri="http://schemas.openxmlformats.org/drawingml/2006/table">
            <a:tbl>
              <a:tblPr/>
              <a:tblGrid>
                <a:gridCol w="1425887">
                  <a:extLst>
                    <a:ext uri="{9D8B030D-6E8A-4147-A177-3AD203B41FA5}">
                      <a16:colId xmlns:a16="http://schemas.microsoft.com/office/drawing/2014/main" val="2683897182"/>
                    </a:ext>
                  </a:extLst>
                </a:gridCol>
                <a:gridCol w="434348">
                  <a:extLst>
                    <a:ext uri="{9D8B030D-6E8A-4147-A177-3AD203B41FA5}">
                      <a16:colId xmlns:a16="http://schemas.microsoft.com/office/drawing/2014/main" val="3106368398"/>
                    </a:ext>
                  </a:extLst>
                </a:gridCol>
                <a:gridCol w="434348">
                  <a:extLst>
                    <a:ext uri="{9D8B030D-6E8A-4147-A177-3AD203B41FA5}">
                      <a16:colId xmlns:a16="http://schemas.microsoft.com/office/drawing/2014/main" val="3587781454"/>
                    </a:ext>
                  </a:extLst>
                </a:gridCol>
                <a:gridCol w="434348">
                  <a:extLst>
                    <a:ext uri="{9D8B030D-6E8A-4147-A177-3AD203B41FA5}">
                      <a16:colId xmlns:a16="http://schemas.microsoft.com/office/drawing/2014/main" val="2464579369"/>
                    </a:ext>
                  </a:extLst>
                </a:gridCol>
                <a:gridCol w="434348">
                  <a:extLst>
                    <a:ext uri="{9D8B030D-6E8A-4147-A177-3AD203B41FA5}">
                      <a16:colId xmlns:a16="http://schemas.microsoft.com/office/drawing/2014/main" val="308381179"/>
                    </a:ext>
                  </a:extLst>
                </a:gridCol>
                <a:gridCol w="434348">
                  <a:extLst>
                    <a:ext uri="{9D8B030D-6E8A-4147-A177-3AD203B41FA5}">
                      <a16:colId xmlns:a16="http://schemas.microsoft.com/office/drawing/2014/main" val="541483811"/>
                    </a:ext>
                  </a:extLst>
                </a:gridCol>
                <a:gridCol w="537450">
                  <a:extLst>
                    <a:ext uri="{9D8B030D-6E8A-4147-A177-3AD203B41FA5}">
                      <a16:colId xmlns:a16="http://schemas.microsoft.com/office/drawing/2014/main" val="968747126"/>
                    </a:ext>
                  </a:extLst>
                </a:gridCol>
                <a:gridCol w="537450">
                  <a:extLst>
                    <a:ext uri="{9D8B030D-6E8A-4147-A177-3AD203B41FA5}">
                      <a16:colId xmlns:a16="http://schemas.microsoft.com/office/drawing/2014/main" val="3500125234"/>
                    </a:ext>
                  </a:extLst>
                </a:gridCol>
                <a:gridCol w="603261">
                  <a:extLst>
                    <a:ext uri="{9D8B030D-6E8A-4147-A177-3AD203B41FA5}">
                      <a16:colId xmlns:a16="http://schemas.microsoft.com/office/drawing/2014/main" val="3514816596"/>
                    </a:ext>
                  </a:extLst>
                </a:gridCol>
              </a:tblGrid>
              <a:tr h="222607">
                <a:tc gridSpan="6">
                  <a:txBody>
                    <a:bodyPr/>
                    <a:lstStyle/>
                    <a:p>
                      <a:pPr algn="ctr" fontAlgn="b"/>
                      <a:r>
                        <a:rPr lang="en-US" sz="1400" b="1" i="0" u="none" strike="noStrike">
                          <a:solidFill>
                            <a:srgbClr val="000000"/>
                          </a:solidFill>
                          <a:effectLst/>
                          <a:latin typeface="Calibri" panose="020F0502020204030204" pitchFamily="34" charset="0"/>
                        </a:rPr>
                        <a:t>SALES COMPOSITION </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effectLst/>
                          <a:latin typeface="Arial" panose="020B0604020202020204" pitchFamily="34" charset="0"/>
                        </a:rPr>
                        <a:t> </a:t>
                      </a:r>
                    </a:p>
                  </a:txBody>
                  <a:tcPr marL="0" marR="0" marT="0" marB="0" anchor="b">
                    <a:lnL>
                      <a:noFill/>
                    </a:lnL>
                    <a:lnR>
                      <a:noFill/>
                    </a:lnR>
                    <a:lnT>
                      <a:noFill/>
                    </a:lnT>
                    <a:lnB>
                      <a:noFill/>
                    </a:lnB>
                  </a:tcPr>
                </a:tc>
                <a:extLst>
                  <a:ext uri="{0D108BD9-81ED-4DB2-BD59-A6C34878D82A}">
                    <a16:rowId xmlns:a16="http://schemas.microsoft.com/office/drawing/2014/main" val="1826778785"/>
                  </a:ext>
                </a:extLst>
              </a:tr>
              <a:tr h="195427">
                <a:tc>
                  <a:txBody>
                    <a:bodyPr/>
                    <a:lstStyle/>
                    <a:p>
                      <a:pPr algn="l" fontAlgn="b"/>
                      <a:r>
                        <a:rPr lang="en-US" sz="12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2018</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2019</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2020</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2021</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2022</a:t>
                      </a:r>
                    </a:p>
                  </a:txBody>
                  <a:tcPr marL="0" marR="0" marT="0" marB="0" anchor="b">
                    <a:lnL>
                      <a:noFill/>
                    </a:lnL>
                    <a:lnR>
                      <a:noFill/>
                    </a:lnR>
                    <a:lnT>
                      <a:noFill/>
                    </a:lnT>
                    <a:lnB>
                      <a:noFill/>
                    </a:lnB>
                    <a:solidFill>
                      <a:srgbClr val="F5F4F4"/>
                    </a:solidFill>
                  </a:tcPr>
                </a:tc>
                <a:tc>
                  <a:txBody>
                    <a:bodyPr/>
                    <a:lstStyle/>
                    <a:p>
                      <a:pPr algn="ctr" fontAlgn="b"/>
                      <a:r>
                        <a:rPr lang="en-US" sz="1200" b="1" i="0" u="none" strike="noStrike">
                          <a:solidFill>
                            <a:srgbClr val="000000"/>
                          </a:solidFill>
                          <a:effectLst/>
                          <a:latin typeface="Calibri" panose="020F0502020204030204" pitchFamily="34" charset="0"/>
                        </a:rPr>
                        <a:t>2023</a:t>
                      </a:r>
                    </a:p>
                  </a:txBody>
                  <a:tcPr marL="0" marR="0" marT="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2024</a:t>
                      </a:r>
                    </a:p>
                  </a:txBody>
                  <a:tcPr marL="0" marR="0" marT="0" marB="0" anchor="b">
                    <a:lnL>
                      <a:noFill/>
                    </a:lnL>
                    <a:lnR>
                      <a:noFill/>
                    </a:lnR>
                    <a:lnT>
                      <a:noFill/>
                    </a:lnT>
                    <a:lnB>
                      <a:noFill/>
                    </a:lnB>
                  </a:tcPr>
                </a:tc>
                <a:tc>
                  <a:txBody>
                    <a:bodyPr/>
                    <a:lstStyle/>
                    <a:p>
                      <a:pPr algn="ctr" fontAlgn="b"/>
                      <a:r>
                        <a:rPr lang="en-US" sz="1200" b="1" i="0" u="none" strike="noStrike" dirty="0">
                          <a:solidFill>
                            <a:srgbClr val="FFFFFF"/>
                          </a:solidFill>
                          <a:effectLst/>
                          <a:latin typeface="Calibri" panose="020F0502020204030204" pitchFamily="34" charset="0"/>
                        </a:rPr>
                        <a:t>1H2025</a:t>
                      </a:r>
                    </a:p>
                  </a:txBody>
                  <a:tcPr marL="0" marR="0" marT="0" marB="0" anchor="b">
                    <a:lnL>
                      <a:noFill/>
                    </a:lnL>
                    <a:lnR>
                      <a:noFill/>
                    </a:lnR>
                    <a:lnT>
                      <a:noFill/>
                    </a:lnT>
                    <a:lnB>
                      <a:noFill/>
                    </a:lnB>
                    <a:solidFill>
                      <a:srgbClr val="3E6F97"/>
                    </a:solidFill>
                  </a:tcPr>
                </a:tc>
                <a:extLst>
                  <a:ext uri="{0D108BD9-81ED-4DB2-BD59-A6C34878D82A}">
                    <a16:rowId xmlns:a16="http://schemas.microsoft.com/office/drawing/2014/main" val="3885820"/>
                  </a:ext>
                </a:extLst>
              </a:tr>
              <a:tr h="404009">
                <a:tc>
                  <a:txBody>
                    <a:bodyPr/>
                    <a:lstStyle/>
                    <a:p>
                      <a:pPr algn="l" fontAlgn="ctr"/>
                      <a:r>
                        <a:rPr lang="en-US" sz="1200" b="1" i="0" u="none" strike="noStrike" dirty="0">
                          <a:solidFill>
                            <a:srgbClr val="000000"/>
                          </a:solidFill>
                          <a:effectLst/>
                          <a:latin typeface="Calibri" panose="020F0502020204030204" pitchFamily="34" charset="0"/>
                        </a:rPr>
                        <a:t>Oil &amp; Gas </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2%</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10%</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302371819"/>
                  </a:ext>
                </a:extLst>
              </a:tr>
              <a:tr h="404009">
                <a:tc>
                  <a:txBody>
                    <a:bodyPr/>
                    <a:lstStyle/>
                    <a:p>
                      <a:pPr algn="l" fontAlgn="ctr"/>
                      <a:r>
                        <a:rPr lang="en-US" sz="1200" b="1" i="0" u="none" strike="noStrike">
                          <a:solidFill>
                            <a:srgbClr val="000000"/>
                          </a:solidFill>
                          <a:effectLst/>
                          <a:latin typeface="Calibri" panose="020F0502020204030204" pitchFamily="34" charset="0"/>
                        </a:rPr>
                        <a:t>Furniture</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19%</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1575159151"/>
                  </a:ext>
                </a:extLst>
              </a:tr>
              <a:tr h="404009">
                <a:tc>
                  <a:txBody>
                    <a:bodyPr/>
                    <a:lstStyle/>
                    <a:p>
                      <a:pPr algn="l" fontAlgn="ctr"/>
                      <a:r>
                        <a:rPr lang="en-US" sz="1200" b="1" i="0" u="none" strike="noStrike" dirty="0">
                          <a:solidFill>
                            <a:srgbClr val="000000"/>
                          </a:solidFill>
                          <a:effectLst/>
                          <a:latin typeface="Calibri" panose="020F0502020204030204" pitchFamily="34" charset="0"/>
                        </a:rPr>
                        <a:t>Automotive</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19%</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2081860573"/>
                  </a:ext>
                </a:extLst>
              </a:tr>
              <a:tr h="572419">
                <a:tc>
                  <a:txBody>
                    <a:bodyPr/>
                    <a:lstStyle/>
                    <a:p>
                      <a:pPr algn="l" fontAlgn="ctr"/>
                      <a:r>
                        <a:rPr lang="en-US" sz="1200" b="1" i="0" u="none" strike="noStrike">
                          <a:solidFill>
                            <a:srgbClr val="000000"/>
                          </a:solidFill>
                          <a:effectLst/>
                          <a:latin typeface="Calibri" panose="020F0502020204030204" pitchFamily="34" charset="0"/>
                        </a:rPr>
                        <a:t>Construction, Infrastructure &amp; Utilities </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65%</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62%</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64%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effectLst/>
                          <a:latin typeface="Calibri" panose="020F0502020204030204" pitchFamily="34" charset="0"/>
                        </a:rPr>
                        <a:t>58%</a:t>
                      </a:r>
                    </a:p>
                  </a:txBody>
                  <a:tcPr marL="0" marR="0" marT="0" marB="0" anchor="ctr">
                    <a:lnL>
                      <a:noFill/>
                    </a:lnL>
                    <a:lnR>
                      <a:noFill/>
                    </a:lnR>
                    <a:lnT>
                      <a:noFill/>
                    </a:lnT>
                    <a:lnB>
                      <a:noFill/>
                    </a:lnB>
                  </a:tcPr>
                </a:tc>
                <a:tc>
                  <a:txBody>
                    <a:bodyPr/>
                    <a:lstStyle/>
                    <a:p>
                      <a:pPr algn="ctr" fontAlgn="ctr"/>
                      <a:r>
                        <a:rPr lang="en-US" sz="1200" b="0" i="0" u="none" strike="noStrike" dirty="0">
                          <a:solidFill>
                            <a:srgbClr val="000000"/>
                          </a:solidFill>
                          <a:effectLst/>
                          <a:latin typeface="Calibri" panose="020F0502020204030204" pitchFamily="34" charset="0"/>
                        </a:rPr>
                        <a:t>52%</a:t>
                      </a:r>
                    </a:p>
                  </a:txBody>
                  <a:tcPr marL="0" marR="0" marT="0" marB="0" anchor="ctr">
                    <a:lnL>
                      <a:noFill/>
                    </a:lnL>
                    <a:lnR>
                      <a:noFill/>
                    </a:lnR>
                    <a:lnT>
                      <a:noFill/>
                    </a:lnT>
                    <a:lnB>
                      <a:noFill/>
                    </a:lnB>
                    <a:solidFill>
                      <a:srgbClr val="BDD7EE"/>
                    </a:solidFill>
                  </a:tcPr>
                </a:tc>
                <a:extLst>
                  <a:ext uri="{0D108BD9-81ED-4DB2-BD59-A6C34878D82A}">
                    <a16:rowId xmlns:a16="http://schemas.microsoft.com/office/drawing/2014/main" val="2497008076"/>
                  </a:ext>
                </a:extLst>
              </a:tr>
              <a:tr h="381613">
                <a:tc>
                  <a:txBody>
                    <a:bodyPr/>
                    <a:lstStyle/>
                    <a:p>
                      <a:pPr algn="l" fontAlgn="b"/>
                      <a:r>
                        <a:rPr lang="en-US" sz="1200" b="1" i="0" u="none" strike="noStrike">
                          <a:solidFill>
                            <a:srgbClr val="000000"/>
                          </a:solidFill>
                          <a:effectLst/>
                          <a:latin typeface="Calibri" panose="020F0502020204030204" pitchFamily="34" charset="0"/>
                        </a:rPr>
                        <a:t>Total Sales Vol (000 Ton)</a:t>
                      </a:r>
                    </a:p>
                  </a:txBody>
                  <a:tcPr marL="0" marR="0" marT="0" marB="0" anchor="b">
                    <a:lnL>
                      <a:noFill/>
                    </a:lnL>
                    <a:lnR>
                      <a:noFill/>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   341.3 </a:t>
                      </a:r>
                    </a:p>
                  </a:txBody>
                  <a:tcPr marL="0" marR="0" marT="0" marB="0" anchor="b">
                    <a:lnL>
                      <a:noFill/>
                    </a:lnL>
                    <a:lnR>
                      <a:noFill/>
                    </a:lnR>
                    <a:lnT>
                      <a:noFill/>
                    </a:lnT>
                    <a:lnB>
                      <a:noFill/>
                    </a:lnB>
                    <a:solidFill>
                      <a:srgbClr val="FFFFFF"/>
                    </a:solidFill>
                  </a:tcPr>
                </a:tc>
                <a:tc>
                  <a:txBody>
                    <a:bodyPr/>
                    <a:lstStyle/>
                    <a:p>
                      <a:pPr algn="l" fontAlgn="b"/>
                      <a:r>
                        <a:rPr lang="en-US" sz="1200" b="1" i="0" u="none" strike="noStrike">
                          <a:solidFill>
                            <a:srgbClr val="000000"/>
                          </a:solidFill>
                          <a:effectLst/>
                          <a:latin typeface="Calibri" panose="020F0502020204030204" pitchFamily="34" charset="0"/>
                        </a:rPr>
                        <a:t>   375.4 </a:t>
                      </a:r>
                    </a:p>
                  </a:txBody>
                  <a:tcPr marL="0" marR="0" marT="0" marB="0" anchor="b">
                    <a:lnL>
                      <a:noFill/>
                    </a:lnL>
                    <a:lnR>
                      <a:noFill/>
                    </a:lnR>
                    <a:lnT>
                      <a:noFill/>
                    </a:lnT>
                    <a:lnB>
                      <a:noFill/>
                    </a:lnB>
                    <a:solidFill>
                      <a:srgbClr val="FFFFFF"/>
                    </a:solidFill>
                  </a:tcPr>
                </a:tc>
                <a:tc>
                  <a:txBody>
                    <a:bodyPr/>
                    <a:lstStyle/>
                    <a:p>
                      <a:pPr algn="l" fontAlgn="b"/>
                      <a:r>
                        <a:rPr lang="en-US" sz="1200" b="1" i="0" u="none" strike="noStrike">
                          <a:solidFill>
                            <a:srgbClr val="000000"/>
                          </a:solidFill>
                          <a:effectLst/>
                          <a:latin typeface="Calibri" panose="020F0502020204030204" pitchFamily="34" charset="0"/>
                        </a:rPr>
                        <a:t>   302.4 </a:t>
                      </a:r>
                    </a:p>
                  </a:txBody>
                  <a:tcPr marL="0" marR="0" marT="0" marB="0" anchor="b">
                    <a:lnL>
                      <a:noFill/>
                    </a:lnL>
                    <a:lnR>
                      <a:noFill/>
                    </a:lnR>
                    <a:lnT>
                      <a:noFill/>
                    </a:lnT>
                    <a:lnB>
                      <a:noFill/>
                    </a:lnB>
                    <a:solidFill>
                      <a:srgbClr val="FFFFFF"/>
                    </a:solidFill>
                  </a:tcPr>
                </a:tc>
                <a:tc>
                  <a:txBody>
                    <a:bodyPr/>
                    <a:lstStyle/>
                    <a:p>
                      <a:pPr algn="l" fontAlgn="b"/>
                      <a:r>
                        <a:rPr lang="en-US" sz="1200" b="1" i="0" u="none" strike="noStrike">
                          <a:solidFill>
                            <a:srgbClr val="000000"/>
                          </a:solidFill>
                          <a:effectLst/>
                          <a:latin typeface="Calibri" panose="020F0502020204030204" pitchFamily="34" charset="0"/>
                        </a:rPr>
                        <a:t>   302.8 </a:t>
                      </a:r>
                    </a:p>
                  </a:txBody>
                  <a:tcPr marL="0" marR="0" marT="0" marB="0" anchor="b">
                    <a:lnL>
                      <a:noFill/>
                    </a:lnL>
                    <a:lnR>
                      <a:noFill/>
                    </a:lnR>
                    <a:lnT>
                      <a:noFill/>
                    </a:lnT>
                    <a:lnB>
                      <a:noFill/>
                    </a:lnB>
                    <a:solidFill>
                      <a:srgbClr val="FFFFFF"/>
                    </a:solidFill>
                  </a:tcPr>
                </a:tc>
                <a:tc>
                  <a:txBody>
                    <a:bodyPr/>
                    <a:lstStyle/>
                    <a:p>
                      <a:pPr algn="l" fontAlgn="b"/>
                      <a:r>
                        <a:rPr lang="en-US" sz="1200" b="1" i="0" u="none" strike="noStrike">
                          <a:solidFill>
                            <a:srgbClr val="000000"/>
                          </a:solidFill>
                          <a:effectLst/>
                          <a:latin typeface="Calibri" panose="020F0502020204030204" pitchFamily="34" charset="0"/>
                        </a:rPr>
                        <a:t>   325.3 </a:t>
                      </a:r>
                    </a:p>
                  </a:txBody>
                  <a:tcPr marL="0" marR="0" marT="0" marB="0" anchor="b">
                    <a:lnL>
                      <a:noFill/>
                    </a:lnL>
                    <a:lnR>
                      <a:noFill/>
                    </a:lnR>
                    <a:lnT>
                      <a:noFill/>
                    </a:lnT>
                    <a:lnB>
                      <a:noFill/>
                    </a:lnB>
                    <a:solidFill>
                      <a:srgbClr val="FFFFFF"/>
                    </a:solidFill>
                  </a:tcPr>
                </a:tc>
                <a:tc>
                  <a:txBody>
                    <a:bodyPr/>
                    <a:lstStyle/>
                    <a:p>
                      <a:pPr algn="l" fontAlgn="b"/>
                      <a:r>
                        <a:rPr lang="en-US" sz="1200" b="1" i="0" u="none" strike="noStrike">
                          <a:solidFill>
                            <a:srgbClr val="000000"/>
                          </a:solidFill>
                          <a:effectLst/>
                          <a:latin typeface="Calibri" panose="020F0502020204030204" pitchFamily="34" charset="0"/>
                        </a:rPr>
                        <a:t>   364.5 </a:t>
                      </a:r>
                    </a:p>
                  </a:txBody>
                  <a:tcPr marL="0" marR="0" marT="0" marB="0" anchor="b">
                    <a:lnL>
                      <a:noFill/>
                    </a:lnL>
                    <a:lnR>
                      <a:noFill/>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   357.7 </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        158.8 </a:t>
                      </a:r>
                    </a:p>
                  </a:txBody>
                  <a:tcPr marL="0" marR="0" marT="0" marB="0" anchor="b">
                    <a:lnL>
                      <a:noFill/>
                    </a:lnL>
                    <a:lnR>
                      <a:noFill/>
                    </a:lnR>
                    <a:lnT>
                      <a:noFill/>
                    </a:lnT>
                    <a:lnB>
                      <a:noFill/>
                    </a:lnB>
                  </a:tcPr>
                </a:tc>
                <a:extLst>
                  <a:ext uri="{0D108BD9-81ED-4DB2-BD59-A6C34878D82A}">
                    <a16:rowId xmlns:a16="http://schemas.microsoft.com/office/drawing/2014/main" val="2783875967"/>
                  </a:ext>
                </a:extLst>
              </a:tr>
            </a:tbl>
          </a:graphicData>
        </a:graphic>
      </p:graphicFrame>
    </p:spTree>
    <p:extLst>
      <p:ext uri="{BB962C8B-B14F-4D97-AF65-F5344CB8AC3E}">
        <p14:creationId xmlns:p14="http://schemas.microsoft.com/office/powerpoint/2010/main" val="21864117"/>
      </p:ext>
    </p:extLst>
  </p:cSld>
  <p:clrMapOvr>
    <a:masterClrMapping/>
  </p:clrMapOvr>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2022 SPINDO PRESENTATION" id="{20801F3B-5AB0-4DC8-9788-E960D87685F4}" vid="{BFCE484F-2B99-40B2-AC67-AC46B24636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themeOverride>
</file>

<file path=ppt/theme/themeOverride10.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fb6698-c7fc-4e99-bdd4-b2e4928794c1">
      <Terms xmlns="http://schemas.microsoft.com/office/infopath/2007/PartnerControls"/>
    </lcf76f155ced4ddcb4097134ff3c332f>
    <TaxCatchAll xmlns="e44d2034-77e9-4dec-92d3-44e73a13594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B04FF56AB57046867A6BCD5FC49EDE" ma:contentTypeVersion="14" ma:contentTypeDescription="Create a new document." ma:contentTypeScope="" ma:versionID="9d68a36f94a24d487e60845bb07d4e09">
  <xsd:schema xmlns:xsd="http://www.w3.org/2001/XMLSchema" xmlns:xs="http://www.w3.org/2001/XMLSchema" xmlns:p="http://schemas.microsoft.com/office/2006/metadata/properties" xmlns:ns2="b2fb6698-c7fc-4e99-bdd4-b2e4928794c1" xmlns:ns3="e44d2034-77e9-4dec-92d3-44e73a135942" targetNamespace="http://schemas.microsoft.com/office/2006/metadata/properties" ma:root="true" ma:fieldsID="59c9ad64070b700823f0035265bd5cef" ns2:_="" ns3:_="">
    <xsd:import namespace="b2fb6698-c7fc-4e99-bdd4-b2e4928794c1"/>
    <xsd:import namespace="e44d2034-77e9-4dec-92d3-44e73a13594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b6698-c7fc-4e99-bdd4-b2e4928794c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41c3020-778f-42cf-a221-3bc3f15a1ee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d2034-77e9-4dec-92d3-44e73a13594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20b031-60e0-4d64-bee8-2951ff6a963c}" ma:internalName="TaxCatchAll" ma:showField="CatchAllData" ma:web="e44d2034-77e9-4dec-92d3-44e73a1359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24DF7-0783-4549-86B7-A48B29FBA9C2}">
  <ds:schemaRefs>
    <ds:schemaRef ds:uri="http://schemas.microsoft.com/office/2006/metadata/properties"/>
    <ds:schemaRef ds:uri="http://purl.org/dc/dcmitype/"/>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e44d2034-77e9-4dec-92d3-44e73a135942"/>
    <ds:schemaRef ds:uri="b2fb6698-c7fc-4e99-bdd4-b2e4928794c1"/>
  </ds:schemaRefs>
</ds:datastoreItem>
</file>

<file path=customXml/itemProps2.xml><?xml version="1.0" encoding="utf-8"?>
<ds:datastoreItem xmlns:ds="http://schemas.openxmlformats.org/officeDocument/2006/customXml" ds:itemID="{B6F0AAC0-0D0E-439F-8C4D-79A5DCFB5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fb6698-c7fc-4e99-bdd4-b2e4928794c1"/>
    <ds:schemaRef ds:uri="e44d2034-77e9-4dec-92d3-44e73a135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0F309C-DE10-4641-9043-BB7E781AC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16326</TotalTime>
  <Words>5387</Words>
  <Application>Microsoft Office PowerPoint</Application>
  <PresentationFormat>Widescreen</PresentationFormat>
  <Paragraphs>452</Paragraphs>
  <Slides>38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vt:lpstr>
      <vt:lpstr>Century Gothic</vt:lpstr>
      <vt:lpstr>Tahoma</vt:lpstr>
      <vt:lpstr>Wingdings</vt:lpstr>
      <vt:lpstr>Office Theme</vt:lpstr>
      <vt:lpstr>PT Steel Pipe Industry of Indonesia Tbk</vt:lpstr>
      <vt:lpstr>Disclaimer</vt:lpstr>
      <vt:lpstr>1st Half Highlight</vt:lpstr>
      <vt:lpstr>1H2025 Overview</vt:lpstr>
      <vt:lpstr>1H2025 Financial Summary</vt:lpstr>
      <vt:lpstr>Improved Working Capital</vt:lpstr>
      <vt:lpstr>Strong Cashflow</vt:lpstr>
      <vt:lpstr>Improving Shareholder Returns</vt:lpstr>
      <vt:lpstr>Improvement in high value product</vt:lpstr>
      <vt:lpstr>Flexible Purchasing</vt:lpstr>
      <vt:lpstr>Price Movement</vt:lpstr>
      <vt:lpstr>Going Forward</vt:lpstr>
      <vt:lpstr>2022 – 2025 Strategy</vt:lpstr>
      <vt:lpstr>Unit 7 Construction</vt:lpstr>
      <vt:lpstr>High Tech New Machine</vt:lpstr>
      <vt:lpstr>Innovating for Growth, Built for Resilience: Navigating Tomorrow’s Opportunities with Disciplined Risk Management.</vt:lpstr>
      <vt:lpstr>Market Outlook</vt:lpstr>
      <vt:lpstr>Government Infrastructure Plans Favoring Large-Diameter ERW Pipes</vt:lpstr>
      <vt:lpstr>TKDN Regulations Strengthen the Competitiveness of Domestic Pipe Products</vt:lpstr>
      <vt:lpstr>New Gas Discoveries Expand Market Opportunities</vt:lpstr>
      <vt:lpstr>Spindo ESG</vt:lpstr>
      <vt:lpstr>ESG Initiatives </vt:lpstr>
      <vt:lpstr>SLB Achievement Report 1H2025</vt:lpstr>
      <vt:lpstr>Supporting SDG 6</vt:lpstr>
      <vt:lpstr>Guidance &amp; Outlook </vt:lpstr>
      <vt:lpstr>Navigating Uncertainty with Expansion, Financial Strength &amp; Market Leadership : Guidance for 2025 - 2029</vt:lpstr>
      <vt:lpstr>Selected Projects </vt:lpstr>
      <vt:lpstr>Selected Projects January – June 2025</vt:lpstr>
      <vt:lpstr>THANK YOU</vt:lpstr>
      <vt:lpstr>PowerPoint Presentation</vt:lpstr>
      <vt:lpstr>Appendices </vt:lpstr>
      <vt:lpstr>Financial Report 30 June 2025</vt:lpstr>
      <vt:lpstr>Financial Report 30 June 2025</vt:lpstr>
      <vt:lpstr>Financial Report 30 June 2025</vt:lpstr>
      <vt:lpstr>Financial Report 30 June 2025</vt:lpstr>
      <vt:lpstr>Corporate Summary Sustainable Competitive Advantage</vt:lpstr>
      <vt:lpstr>ESG Initiatives</vt:lpstr>
      <vt:lpstr>Indonesia’s Green Steel Pipe Company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Indonesia Green Steel Product Manufacturer</dc:title>
  <dc:creator>PT.SPINDO</dc:creator>
  <cp:lastModifiedBy>Felicia Priska</cp:lastModifiedBy>
  <cp:revision>545</cp:revision>
  <cp:lastPrinted>2024-07-31T01:16:27Z</cp:lastPrinted>
  <dcterms:created xsi:type="dcterms:W3CDTF">2023-06-06T04:26:23Z</dcterms:created>
  <dcterms:modified xsi:type="dcterms:W3CDTF">2025-07-30T08:17:51Z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ediaServiceImageTags">
    <vt:lpwstr/>
  </property>
</Properties>
</file>