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4"/>
  </p:sldMasterIdLst>
  <p:notesMasterIdLst>
    <p:notesMasterId r:id="rId36"/>
  </p:notesMasterIdLst>
  <p:handoutMasterIdLst>
    <p:handoutMasterId r:id="rId37"/>
  </p:handoutMasterIdLst>
  <p:sldIdLst>
    <p:sldId id="258" r:id="rId5"/>
    <p:sldId id="265" r:id="rId6"/>
    <p:sldId id="331" r:id="rId7"/>
    <p:sldId id="332" r:id="rId8"/>
    <p:sldId id="311" r:id="rId9"/>
    <p:sldId id="322" r:id="rId10"/>
    <p:sldId id="313" r:id="rId11"/>
    <p:sldId id="323" r:id="rId12"/>
    <p:sldId id="268" r:id="rId13"/>
    <p:sldId id="324" r:id="rId14"/>
    <p:sldId id="300" r:id="rId15"/>
    <p:sldId id="310" r:id="rId16"/>
    <p:sldId id="309" r:id="rId17"/>
    <p:sldId id="320" r:id="rId18"/>
    <p:sldId id="312" r:id="rId19"/>
    <p:sldId id="301" r:id="rId20"/>
    <p:sldId id="326" r:id="rId21"/>
    <p:sldId id="314" r:id="rId22"/>
    <p:sldId id="329" r:id="rId23"/>
    <p:sldId id="334" r:id="rId24"/>
    <p:sldId id="302" r:id="rId25"/>
    <p:sldId id="327" r:id="rId26"/>
    <p:sldId id="330" r:id="rId27"/>
    <p:sldId id="336" r:id="rId28"/>
    <p:sldId id="328" r:id="rId29"/>
    <p:sldId id="306" r:id="rId30"/>
    <p:sldId id="321" r:id="rId31"/>
    <p:sldId id="318" r:id="rId32"/>
    <p:sldId id="317" r:id="rId33"/>
    <p:sldId id="335" r:id="rId34"/>
    <p:sldId id="299" r:id="rId35"/>
  </p:sldIdLst>
  <p:sldSz cx="12192000" cy="6858000"/>
  <p:notesSz cx="6858000" cy="9144000"/>
  <p:embeddedFontLst>
    <p:embeddedFont>
      <p:font typeface="Avenir Next LT Pro" panose="020B0504020202020204" pitchFamily="34" charset="77"/>
      <p:regular r:id="rId38"/>
      <p:bold r:id="rId39"/>
      <p:italic r:id="rId40"/>
      <p:boldItalic r:id="rId41"/>
    </p:embeddedFont>
    <p:embeddedFont>
      <p:font typeface="Speak Pro" panose="020B0504020101020102" pitchFamily="34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73"/>
    <p:restoredTop sz="94704"/>
  </p:normalViewPr>
  <p:slideViewPr>
    <p:cSldViewPr snapToGrid="0">
      <p:cViewPr varScale="1">
        <p:scale>
          <a:sx n="106" d="100"/>
          <a:sy n="106" d="100"/>
        </p:scale>
        <p:origin x="1520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5.fntdata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6.fntdata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4FA9168-1AA0-4330-93C8-8A2BC786DA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5761D6-F269-4E92-99D5-40AC843D869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8C0DD2-AAFF-40FB-B1D5-B76D6B9F63F5}" type="datetimeFigureOut">
              <a:rPr lang="en-US" smtClean="0"/>
              <a:t>9/23/25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2D8426-202C-4385-BEF1-8D0C15BC743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F91F5F-CE2D-4C59-9BE8-D5C9660BC8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82E420-31C0-4FAB-9C47-370244A3A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939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AA7A3-4278-43C6-8774-F62FA0274339}" type="datetimeFigureOut">
              <a:rPr lang="en-US" smtClean="0"/>
              <a:t>9/23/25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DF500-FE05-4D50-AB42-37EDEB80A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920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5A1ED5E-125E-4828-9BC6-A73A2C8B88E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318288"/>
            <a:ext cx="8807116" cy="2387600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3052756"/>
            <a:ext cx="9144000" cy="1397991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Lorem Ipsum</a:t>
            </a:r>
            <a:br>
              <a:rPr lang="en-US"/>
            </a:br>
            <a:r>
              <a:rPr lang="en-US"/>
              <a:t>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BFB3C-F5CB-4FF4-9626-146326B1E467}" type="datetime1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0"/>
            <a:ext cx="144000" cy="248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2897709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172200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5396630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326781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1700327"/>
            <a:ext cx="4143555" cy="1536580"/>
          </a:xfr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  <a:tileRect/>
                </a:gradFill>
              </a:defRPr>
            </a:lvl1pPr>
          </a:lstStyle>
          <a:p>
            <a:r>
              <a:rPr lang="en-US"/>
              <a:t>CONTENT</a:t>
            </a:r>
            <a:br>
              <a:rPr lang="en-US"/>
            </a:br>
            <a:r>
              <a:rPr lang="en-US"/>
              <a:t>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4145" y="2138878"/>
            <a:ext cx="4361941" cy="31229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</a:defRPr>
            </a:lvl2pPr>
            <a:lvl3pPr marL="914400" indent="0">
              <a:buNone/>
              <a:defRPr sz="1600" i="1">
                <a:solidFill>
                  <a:schemeClr val="bg1"/>
                </a:solidFill>
              </a:defRPr>
            </a:lvl3pPr>
            <a:lvl4pPr marL="1371600" indent="0">
              <a:buNone/>
              <a:defRPr sz="1400" i="1">
                <a:solidFill>
                  <a:schemeClr val="bg1"/>
                </a:solidFill>
              </a:defRPr>
            </a:lvl4pPr>
            <a:lvl5pPr marL="1828800" indent="0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865D4-BE98-46E3-A6B7-4F34A5E5D254}" type="datetime1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1941196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1" y="313915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19" y="3279799"/>
            <a:ext cx="4143555" cy="692595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3056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2864D1B-05AA-49BC-BA1A-52FAC02DA9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F4F6DA-C141-44B8-A3D2-B717A87A8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2316701"/>
            <a:ext cx="10515600" cy="150018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SECTION</a:t>
            </a:r>
            <a:br>
              <a:rPr lang="en-US"/>
            </a:br>
            <a:r>
              <a:rPr lang="en-US"/>
              <a:t>DIVIDER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DD7E2-5C7F-4027-B814-C7CC0E8D95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8800" y="4083026"/>
            <a:ext cx="10515600" cy="77032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Section 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02D73-8A0A-45AB-A4F6-F8D00BF2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060C0-AC53-4D64-ABD7-4A55C0A77859}" type="datetime1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BD5BA-639F-449E-A055-BE79772A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626F1-D33A-4FC7-A75F-B53331D9D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900A71E-3FCF-4E9F-9CE1-574118517636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FACAE552-11D7-45BF-8B66-071AE054F7B4}"/>
              </a:ext>
            </a:extLst>
          </p:cNvPr>
          <p:cNvSpPr/>
          <p:nvPr userDrawn="1"/>
        </p:nvSpPr>
        <p:spPr>
          <a:xfrm>
            <a:off x="687289" y="0"/>
            <a:ext cx="72000" cy="36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4F7723-8043-4A0B-B2AB-BCF5A44ED246}"/>
              </a:ext>
            </a:extLst>
          </p:cNvPr>
          <p:cNvCxnSpPr/>
          <p:nvPr userDrawn="1"/>
        </p:nvCxnSpPr>
        <p:spPr>
          <a:xfrm>
            <a:off x="1068863" y="3940727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E0C289-2BC1-4B83-96F5-C1B9E010D027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F65E082-5015-4DA2-9655-AE200511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B5B0FB-5693-42A3-BD99-CA01387F8DF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36540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2864D1B-05AA-49BC-BA1A-52FAC02DA9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F4F6DA-C141-44B8-A3D2-B717A87A8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2781919"/>
            <a:ext cx="10515600" cy="150018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SECTION</a:t>
            </a:r>
            <a:br>
              <a:rPr lang="en-US"/>
            </a:br>
            <a:r>
              <a:rPr lang="en-US"/>
              <a:t>DIVIDER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DD7E2-5C7F-4027-B814-C7CC0E8D95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28800" y="4548244"/>
            <a:ext cx="10515600" cy="77032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Section 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02D73-8A0A-45AB-A4F6-F8D00BF2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BC66F-F4C2-4254-902A-540C5FFDD766}" type="datetime1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BD5BA-639F-449E-A055-BE79772A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8800" y="6159402"/>
            <a:ext cx="2919886" cy="365125"/>
          </a:xfrm>
        </p:spPr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626F1-D33A-4FC7-A75F-B53331D9D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CAE552-11D7-45BF-8B66-071AE054F7B4}"/>
              </a:ext>
            </a:extLst>
          </p:cNvPr>
          <p:cNvSpPr/>
          <p:nvPr userDrawn="1"/>
        </p:nvSpPr>
        <p:spPr>
          <a:xfrm>
            <a:off x="687289" y="3186000"/>
            <a:ext cx="72000" cy="36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4F7723-8043-4A0B-B2AB-BCF5A44ED246}"/>
              </a:ext>
            </a:extLst>
          </p:cNvPr>
          <p:cNvCxnSpPr/>
          <p:nvPr userDrawn="1"/>
        </p:nvCxnSpPr>
        <p:spPr>
          <a:xfrm>
            <a:off x="1068863" y="4405945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E0C289-2BC1-4B83-96F5-C1B9E010D027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F65E082-5015-4DA2-9655-AE200511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B5B0FB-5693-42A3-BD99-CA01387F8DF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1956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4F6DA-C141-44B8-A3D2-B717A87A8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8820" y="4537309"/>
            <a:ext cx="9384760" cy="915873"/>
          </a:xfrm>
        </p:spPr>
        <p:txBody>
          <a:bodyPr anchor="b">
            <a:normAutofit/>
          </a:bodyPr>
          <a:lstStyle>
            <a:lvl1pPr>
              <a:defRPr sz="400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SECTION DIVIDER SLIDE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ABAA4CC-3D2B-49F9-B077-001CA4738B89}"/>
              </a:ext>
            </a:extLst>
          </p:cNvPr>
          <p:cNvSpPr/>
          <p:nvPr userDrawn="1"/>
        </p:nvSpPr>
        <p:spPr>
          <a:xfrm>
            <a:off x="0" y="0"/>
            <a:ext cx="12192000" cy="4446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02D73-8A0A-45AB-A4F6-F8D00BF2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453F6-9CD2-44E4-BBC5-2899F0ED8F61}" type="datetime1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BD5BA-639F-449E-A055-BE79772A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8819" y="6159402"/>
            <a:ext cx="2616158" cy="384202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626F1-D33A-4FC7-A75F-B53331D9D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5CBEC59-7FF9-4688-98DF-89832A0C902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E0C289-2BC1-4B83-96F5-C1B9E010D027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F65E082-5015-4DA2-9655-AE200511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B5B0FB-5693-42A3-BD99-CA01387F8DF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E2523DB2-F162-4E92-B6E1-B5E87D5D8ACF}"/>
              </a:ext>
            </a:extLst>
          </p:cNvPr>
          <p:cNvSpPr/>
          <p:nvPr userDrawn="1"/>
        </p:nvSpPr>
        <p:spPr>
          <a:xfrm>
            <a:off x="1283369" y="4914000"/>
            <a:ext cx="72000" cy="1944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16CC9B7-E806-4C95-96A5-EEEEBB4E99A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98820" y="5702936"/>
            <a:ext cx="9384760" cy="52693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Section Subtitle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95F7760-B839-4F89-B618-3371C8B08414}"/>
              </a:ext>
            </a:extLst>
          </p:cNvPr>
          <p:cNvCxnSpPr/>
          <p:nvPr userDrawn="1"/>
        </p:nvCxnSpPr>
        <p:spPr>
          <a:xfrm>
            <a:off x="1838883" y="5560637"/>
            <a:ext cx="6309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0207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37245BE-F984-498B-9CBB-C4DDD775060D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F4F6DA-C141-44B8-A3D2-B717A87A83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20" y="2316701"/>
            <a:ext cx="9556063" cy="150018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SECTION</a:t>
            </a:r>
            <a:br>
              <a:rPr lang="en-US"/>
            </a:br>
            <a:r>
              <a:rPr lang="en-US"/>
              <a:t>DIVIDER 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DD7E2-5C7F-4027-B814-C7CC0E8D95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27520" y="4083026"/>
            <a:ext cx="9556064" cy="77032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Section Subtitle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02D73-8A0A-45AB-A4F6-F8D00BF25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19AD0-5F22-4AC8-A079-4E7FF62CE0BA}" type="datetime1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BD5BA-639F-449E-A055-BE79772AE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626F1-D33A-4FC7-A75F-B53331D9D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CAE552-11D7-45BF-8B66-071AE054F7B4}"/>
              </a:ext>
            </a:extLst>
          </p:cNvPr>
          <p:cNvSpPr/>
          <p:nvPr userDrawn="1"/>
        </p:nvSpPr>
        <p:spPr>
          <a:xfrm>
            <a:off x="1285167" y="255684"/>
            <a:ext cx="72000" cy="34119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4F7723-8043-4A0B-B2AB-BCF5A44ED246}"/>
              </a:ext>
            </a:extLst>
          </p:cNvPr>
          <p:cNvCxnSpPr/>
          <p:nvPr userDrawn="1"/>
        </p:nvCxnSpPr>
        <p:spPr>
          <a:xfrm>
            <a:off x="1666742" y="3940727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E0C289-2BC1-4B83-96F5-C1B9E010D027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5F65E082-5015-4DA2-9655-AE200511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32539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20XX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A8760C4-08C1-4929-A6AE-568F6788388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69AE345-7CB6-4F86-99E6-C8B881714A2B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77401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1443655"/>
            <a:ext cx="4143555" cy="153658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SECTION</a:t>
            </a:r>
            <a:br>
              <a:rPr lang="en-US"/>
            </a:br>
            <a:r>
              <a:rPr lang="en-US"/>
              <a:t>DIVIDER 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FFA05-2726-422B-A595-CD6EE4C03A22}" type="datetime1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1684524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1" y="2882481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19" y="3023127"/>
            <a:ext cx="4143555" cy="692595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59905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1700327"/>
            <a:ext cx="4143555" cy="1536580"/>
          </a:xfrm>
        </p:spPr>
        <p:txBody>
          <a:bodyPr/>
          <a:lstStyle>
            <a:lvl1pPr>
              <a:defRPr>
                <a:gradFill flip="none" rotWithShape="1"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  <a:tileRect/>
                </a:gradFill>
              </a:defRPr>
            </a:lvl1pPr>
          </a:lstStyle>
          <a:p>
            <a:r>
              <a:rPr lang="en-US"/>
              <a:t>SECTION</a:t>
            </a:r>
            <a:br>
              <a:rPr lang="en-US"/>
            </a:br>
            <a:r>
              <a:rPr lang="en-US"/>
              <a:t>DIVIDER 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DC830-91D4-4D76-B486-41F29E6EE30C}" type="datetime1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1941196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1" y="313915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19" y="3279799"/>
            <a:ext cx="4143555" cy="692595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5929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7A75830-97F6-4D74-A47F-8CD50EFD373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195AFA-7DE7-4BBC-AE6C-B5FAE8A37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72419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TWO CONTENT</a:t>
            </a:r>
            <a:br>
              <a:rPr lang="en-US"/>
            </a:br>
            <a:r>
              <a:rPr lang="en-US"/>
              <a:t>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AFDAC-3A23-4F5B-B2BE-CDF8D1AFC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800" y="2272009"/>
            <a:ext cx="5157787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BD9244-253B-4F61-9F15-81C783E03B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800" y="3386142"/>
            <a:ext cx="5157787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A65450-4B24-4A6B-9987-1F3CF67B41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4744" y="2272009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3D5824-9ACF-4E5F-AC80-9ACD7B67F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55260-6F71-4500-AA56-E197C8A5E92E}" type="datetime1">
              <a:rPr lang="en-US" smtClean="0"/>
              <a:t>9/23/25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28EAD-9FFC-4EDD-96C6-CDAF179B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D156D5-5DCA-446B-8C31-2251F7EC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4CE474-0060-44FE-B47E-DA6AF06C369C}"/>
              </a:ext>
            </a:extLst>
          </p:cNvPr>
          <p:cNvSpPr/>
          <p:nvPr userDrawn="1"/>
        </p:nvSpPr>
        <p:spPr>
          <a:xfrm>
            <a:off x="687289" y="0"/>
            <a:ext cx="72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50FF488-85D0-4162-BF82-7F9DAA427094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726B73F3-1DAC-413E-B204-D9A6E14725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20XX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8574EA-1B80-4D53-A1C5-929097CBD6A1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DDB37A-C70A-4701-A519-6A882408133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EED813-3D7D-4166-A729-7E883823CD5E}"/>
              </a:ext>
            </a:extLst>
          </p:cNvPr>
          <p:cNvCxnSpPr/>
          <p:nvPr userDrawn="1"/>
        </p:nvCxnSpPr>
        <p:spPr>
          <a:xfrm>
            <a:off x="1068863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CC230C-5438-4284-8FAA-05E533A44A5C}"/>
              </a:ext>
            </a:extLst>
          </p:cNvPr>
          <p:cNvCxnSpPr/>
          <p:nvPr userDrawn="1"/>
        </p:nvCxnSpPr>
        <p:spPr>
          <a:xfrm>
            <a:off x="6412241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ED988384-E3A4-482D-94EF-A8F8894AA508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310145" y="3386142"/>
            <a:ext cx="5157787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05900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A30FC14-A5B3-4B00-8DE8-B6E28CF32743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195AFA-7DE7-4BBC-AE6C-B5FAE8A37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724195"/>
            <a:ext cx="10515600" cy="1325563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TWO CONTENT</a:t>
            </a:r>
            <a:br>
              <a:rPr lang="en-US"/>
            </a:br>
            <a:r>
              <a:rPr lang="en-US"/>
              <a:t>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AFDAC-3A23-4F5B-B2BE-CDF8D1AFC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800" y="2272009"/>
            <a:ext cx="5157787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BD9244-253B-4F61-9F15-81C783E03B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800" y="3386142"/>
            <a:ext cx="5157787" cy="2015247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A65450-4B24-4A6B-9987-1F3CF67B41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4744" y="2272009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9DAC08-B52B-4DCC-9D22-E4E54E7116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4744" y="3386142"/>
            <a:ext cx="5183188" cy="2015247"/>
          </a:xfrm>
        </p:spPr>
        <p:txBody>
          <a:bodyPr>
            <a:normAutofit/>
          </a:bodyPr>
          <a:lstStyle>
            <a:lvl1pPr marL="180000" indent="-180000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228600" lvl="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</a:pPr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3D5824-9ACF-4E5F-AC80-9ACD7B67F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01007-55FE-4B9E-99B0-5FCA5C63BEEE}" type="datetime1">
              <a:rPr lang="en-US" smtClean="0"/>
              <a:t>9/23/25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28EAD-9FFC-4EDD-96C6-CDAF179B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D156D5-5DCA-446B-8C31-2251F7EC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4CE474-0060-44FE-B47E-DA6AF06C369C}"/>
              </a:ext>
            </a:extLst>
          </p:cNvPr>
          <p:cNvSpPr/>
          <p:nvPr userDrawn="1"/>
        </p:nvSpPr>
        <p:spPr>
          <a:xfrm>
            <a:off x="687289" y="0"/>
            <a:ext cx="72000" cy="182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50FF488-85D0-4162-BF82-7F9DAA427094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726B73F3-1DAC-413E-B204-D9A6E14725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20XX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8574EA-1B80-4D53-A1C5-929097CBD6A1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2DDB37A-C70A-4701-A519-6A882408133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EED813-3D7D-4166-A729-7E883823CD5E}"/>
              </a:ext>
            </a:extLst>
          </p:cNvPr>
          <p:cNvCxnSpPr/>
          <p:nvPr userDrawn="1"/>
        </p:nvCxnSpPr>
        <p:spPr>
          <a:xfrm>
            <a:off x="1068863" y="322696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CC230C-5438-4284-8FAA-05E533A44A5C}"/>
              </a:ext>
            </a:extLst>
          </p:cNvPr>
          <p:cNvCxnSpPr/>
          <p:nvPr userDrawn="1"/>
        </p:nvCxnSpPr>
        <p:spPr>
          <a:xfrm>
            <a:off x="6412241" y="3226963"/>
            <a:ext cx="6309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02774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BBFDD45-3FE7-46CA-9142-8DBABF181C24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195AFA-7DE7-4BBC-AE6C-B5FAE8A37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72419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TWO CONTENT</a:t>
            </a:r>
            <a:br>
              <a:rPr lang="en-US"/>
            </a:br>
            <a:r>
              <a:rPr lang="en-US"/>
              <a:t>SLIDE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AFDAC-3A23-4F5B-B2BE-CDF8D1AFC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800" y="2272009"/>
            <a:ext cx="5157787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A65450-4B24-4A6B-9987-1F3CF67B41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4744" y="2272009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3D5824-9ACF-4E5F-AC80-9ACD7B67F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71A2B-ADE3-40A2-A02A-09FC8B80F731}" type="datetime1">
              <a:rPr lang="en-US" smtClean="0"/>
              <a:t>9/23/25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28EAD-9FFC-4EDD-96C6-CDAF179B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D156D5-5DCA-446B-8C31-2251F7EC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4CE474-0060-44FE-B47E-DA6AF06C369C}"/>
              </a:ext>
            </a:extLst>
          </p:cNvPr>
          <p:cNvSpPr/>
          <p:nvPr userDrawn="1"/>
        </p:nvSpPr>
        <p:spPr>
          <a:xfrm>
            <a:off x="687288" y="255684"/>
            <a:ext cx="72000" cy="1573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EED813-3D7D-4166-A729-7E883823CD5E}"/>
              </a:ext>
            </a:extLst>
          </p:cNvPr>
          <p:cNvCxnSpPr/>
          <p:nvPr userDrawn="1"/>
        </p:nvCxnSpPr>
        <p:spPr>
          <a:xfrm>
            <a:off x="1068863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CC230C-5438-4284-8FAA-05E533A44A5C}"/>
              </a:ext>
            </a:extLst>
          </p:cNvPr>
          <p:cNvCxnSpPr/>
          <p:nvPr userDrawn="1"/>
        </p:nvCxnSpPr>
        <p:spPr>
          <a:xfrm>
            <a:off x="6412241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28791ED-1F60-48B9-B73C-7835714E670D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F968FAF7-548C-4383-BE8C-5A194EC21F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32539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20XX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BEDEE03-9903-44CE-8EB8-22B19F5E8DD7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FE8DF3E-FD5B-4215-B847-DFFB761C21A4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C2B73E5D-AD65-4FEE-89DE-2E2643A345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800" y="3386142"/>
            <a:ext cx="5157787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E10D0906-57D4-410E-823B-3BAD416949E1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310145" y="3386142"/>
            <a:ext cx="5157787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7393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2522758"/>
            <a:ext cx="8807116" cy="2387600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5257226"/>
            <a:ext cx="9144000" cy="1397991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Lorem Ipsum</a:t>
            </a:r>
            <a:br>
              <a:rPr lang="en-US"/>
            </a:br>
            <a:r>
              <a:rPr lang="en-US"/>
              <a:t>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74AC-6E10-46E9-BC4A-4E3A595D534E}" type="datetime1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3438000"/>
            <a:ext cx="144000" cy="34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102179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85801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1015979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687446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D589D6B-831D-4563-A99C-EBE256408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5328" y="2272009"/>
            <a:ext cx="4759643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TWO CONTENT</a:t>
            </a:r>
            <a:br>
              <a:rPr lang="en-US"/>
            </a:br>
            <a:r>
              <a:rPr lang="en-US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3913D-DE21-4303-8F9D-A21ACDBC3B69}" type="datetime1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3B77664-6718-4048-AA03-DCFB4D6D88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11272" y="2272009"/>
            <a:ext cx="4783083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ECB7AA-A238-4E2E-8A06-0B7C8B62A61D}"/>
              </a:ext>
            </a:extLst>
          </p:cNvPr>
          <p:cNvCxnSpPr>
            <a:cxnSpLocks/>
          </p:cNvCxnSpPr>
          <p:nvPr userDrawn="1"/>
        </p:nvCxnSpPr>
        <p:spPr>
          <a:xfrm>
            <a:off x="1695391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34F3080-CEDC-41FB-BA9C-9C93575A8C71}"/>
              </a:ext>
            </a:extLst>
          </p:cNvPr>
          <p:cNvCxnSpPr>
            <a:cxnSpLocks/>
          </p:cNvCxnSpPr>
          <p:nvPr userDrawn="1"/>
        </p:nvCxnSpPr>
        <p:spPr>
          <a:xfrm>
            <a:off x="7038769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757A12BA-9C40-44B2-BB42-FE7A1F89A09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527519" y="3386142"/>
            <a:ext cx="4783074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16A390F6-1520-488F-97A9-78F0B2119006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911271" y="3386142"/>
            <a:ext cx="4783075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02670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D589D6B-831D-4563-A99C-EBE256408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5329" y="2272009"/>
            <a:ext cx="4540672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TWO CONTENT</a:t>
            </a:r>
            <a:br>
              <a:rPr lang="en-US"/>
            </a:br>
            <a:r>
              <a:rPr lang="en-US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1E45D-B5D1-4EF4-9967-78E83BC898CC}" type="datetime1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3B77664-6718-4048-AA03-DCFB4D6D88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11272" y="2272009"/>
            <a:ext cx="4783083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ECB7AA-A238-4E2E-8A06-0B7C8B62A61D}"/>
              </a:ext>
            </a:extLst>
          </p:cNvPr>
          <p:cNvCxnSpPr>
            <a:cxnSpLocks/>
          </p:cNvCxnSpPr>
          <p:nvPr userDrawn="1"/>
        </p:nvCxnSpPr>
        <p:spPr>
          <a:xfrm>
            <a:off x="1695391" y="322696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34F3080-CEDC-41FB-BA9C-9C93575A8C71}"/>
              </a:ext>
            </a:extLst>
          </p:cNvPr>
          <p:cNvCxnSpPr>
            <a:cxnSpLocks/>
          </p:cNvCxnSpPr>
          <p:nvPr userDrawn="1"/>
        </p:nvCxnSpPr>
        <p:spPr>
          <a:xfrm>
            <a:off x="7038769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80E9747C-D5E4-4606-9D3D-103BF578726B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1527519" y="3386142"/>
            <a:ext cx="4559068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C45F91F2-CC9B-43AA-A5DF-A0BCEB342754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911271" y="3386142"/>
            <a:ext cx="4783069" cy="2773258"/>
          </a:xfrm>
        </p:spPr>
        <p:txBody>
          <a:bodyPr>
            <a:normAutofit/>
          </a:bodyPr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1792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7FDF157-A493-4A5F-9B08-356A30F203C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B0ED56-F1B1-4DBE-9DF3-13C23A2BEF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2822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PICTURE SLIDE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93C86-ABD2-4554-A6DC-88EB25569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AB17F-C031-4630-8FA3-EE6012C20DEF}" type="datetime1">
              <a:rPr lang="en-US" smtClean="0"/>
              <a:t>9/23/25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45015-FD92-48FC-8C28-ACCBC8BAB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C07E4C-515F-4DA3-9B83-5C6CE5B98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1F59C3-73BF-4D90-B580-4014C2B27C2C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891E214-8AE6-4CA6-B994-7A8BDD0B394C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C95F487E-1B8C-4FBA-95B3-043C11DA1E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B912DCD-5EAD-419F-BF95-02B45172EDB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570BBF0-DF30-4898-89DD-8E929C0AD0B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659525"/>
            <a:ext cx="12192000" cy="4517136"/>
          </a:xfrm>
          <a:solidFill>
            <a:schemeClr val="bg1">
              <a:alpha val="5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043271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and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0DB8CD8-F2C6-48F5-8A73-E5FB643BC475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B0ED56-F1B1-4DBE-9DF3-13C23A2BEF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2822"/>
            <a:ext cx="10515600" cy="1325563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PICTURE SLIDE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93C86-ABD2-4554-A6DC-88EB25569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6CC0F-AE50-44ED-8007-5467636E4C42}" type="datetime1">
              <a:rPr lang="en-US" smtClean="0"/>
              <a:t>9/23/25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45015-FD92-48FC-8C28-ACCBC8BAB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C07E4C-515F-4DA3-9B83-5C6CE5B98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1F59C3-73BF-4D90-B580-4014C2B27C2C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891E214-8AE6-4CA6-B994-7A8BDD0B394C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C95F487E-1B8C-4FBA-95B3-043C11DA1E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B912DCD-5EAD-419F-BF95-02B45172EDB0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570BBF0-DF30-4898-89DD-8E929C0AD0B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659525"/>
            <a:ext cx="12192000" cy="3872910"/>
          </a:xfrm>
          <a:solidFill>
            <a:schemeClr val="bg1">
              <a:alpha val="5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25C7F29-6151-4F91-80D1-C96C51C06795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34107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and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50F2065-1E46-45F4-8B82-40AFF3B380E4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B0ED56-F1B1-4DBE-9DF3-13C23A2BEF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2822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PICTURE SLIDE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93C86-ABD2-4554-A6DC-88EB25569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BCE4A-56A6-49EC-A673-D7F2D2D770DB}" type="datetime1">
              <a:rPr lang="en-US" smtClean="0"/>
              <a:t>9/23/25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45015-FD92-48FC-8C28-ACCBC8BAB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C07E4C-515F-4DA3-9B83-5C6CE5B98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1F59C3-73BF-4D90-B580-4014C2B27C2C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570BBF0-DF30-4898-89DD-8E929C0AD0B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46000" y="1659525"/>
            <a:ext cx="11700000" cy="4517136"/>
          </a:xfrm>
          <a:solidFill>
            <a:schemeClr val="bg1">
              <a:alpha val="5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A58BD2B-1B9B-49E6-8C1A-77F7A60420D7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A17DA84B-7C7B-413F-9A4E-88B7975E1C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32539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53C73EB-9DF5-425B-B9EA-BADEC346708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70991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and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90DA0444-D1E1-48F5-9158-243679F7B63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2167439"/>
            <a:ext cx="12192000" cy="4009222"/>
          </a:xfrm>
          <a:solidFill>
            <a:schemeClr val="bg1">
              <a:alpha val="5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PICTURE</a:t>
            </a:r>
            <a:br>
              <a:rPr lang="en-US"/>
            </a:br>
            <a:r>
              <a:rPr lang="en-US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F2B0D-49A2-441C-B800-8DA3FF9758CE}" type="datetime1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20XX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1391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and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4FC6DCA8-CFF5-4F20-A410-C3EA0873DE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1999" cy="4251153"/>
          </a:xfrm>
          <a:custGeom>
            <a:avLst/>
            <a:gdLst>
              <a:gd name="connsiteX0" fmla="*/ 0 w 12191999"/>
              <a:gd name="connsiteY0" fmla="*/ 0 h 4251153"/>
              <a:gd name="connsiteX1" fmla="*/ 12191999 w 12191999"/>
              <a:gd name="connsiteY1" fmla="*/ 0 h 4251153"/>
              <a:gd name="connsiteX2" fmla="*/ 12191999 w 12191999"/>
              <a:gd name="connsiteY2" fmla="*/ 795243 h 4251153"/>
              <a:gd name="connsiteX3" fmla="*/ 11190767 w 12191999"/>
              <a:gd name="connsiteY3" fmla="*/ 795243 h 4251153"/>
              <a:gd name="connsiteX4" fmla="*/ 11190767 w 12191999"/>
              <a:gd name="connsiteY4" fmla="*/ 802443 h 4251153"/>
              <a:gd name="connsiteX5" fmla="*/ 12191999 w 12191999"/>
              <a:gd name="connsiteY5" fmla="*/ 802443 h 4251153"/>
              <a:gd name="connsiteX6" fmla="*/ 12191999 w 12191999"/>
              <a:gd name="connsiteY6" fmla="*/ 4251153 h 4251153"/>
              <a:gd name="connsiteX7" fmla="*/ 0 w 12191999"/>
              <a:gd name="connsiteY7" fmla="*/ 4251153 h 4251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4251153">
                <a:moveTo>
                  <a:pt x="0" y="0"/>
                </a:moveTo>
                <a:lnTo>
                  <a:pt x="12191999" y="0"/>
                </a:lnTo>
                <a:lnTo>
                  <a:pt x="12191999" y="795243"/>
                </a:lnTo>
                <a:lnTo>
                  <a:pt x="11190767" y="795243"/>
                </a:lnTo>
                <a:lnTo>
                  <a:pt x="11190767" y="802443"/>
                </a:lnTo>
                <a:lnTo>
                  <a:pt x="12191999" y="802443"/>
                </a:lnTo>
                <a:lnTo>
                  <a:pt x="12191999" y="4251153"/>
                </a:lnTo>
                <a:lnTo>
                  <a:pt x="0" y="425115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4251158"/>
            <a:ext cx="12192000" cy="260684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94227" y="4435638"/>
            <a:ext cx="8807116" cy="1571359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PICTURE</a:t>
            </a:r>
            <a:br>
              <a:rPr lang="en-US"/>
            </a:br>
            <a:r>
              <a:rPr lang="en-US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D5FDB-2FE7-44AD-B9BD-8BEF95F41952}" type="datetime1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4226" y="6159402"/>
            <a:ext cx="2154460" cy="365125"/>
          </a:xfrm>
        </p:spPr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E6B4C8-5DC5-48CB-A4AB-540F064C26C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CBA6E06C-D6DA-4EDA-9A87-02C42E3144CB}"/>
              </a:ext>
            </a:extLst>
          </p:cNvPr>
          <p:cNvSpPr/>
          <p:nvPr userDrawn="1"/>
        </p:nvSpPr>
        <p:spPr>
          <a:xfrm>
            <a:off x="1283369" y="4914000"/>
            <a:ext cx="72000" cy="19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D9DE605B-C51B-41B7-9FCB-86CE13FFB5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20XX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2311598-88E6-4CCA-AFD4-E5D87D3AAF1D}"/>
              </a:ext>
            </a:extLst>
          </p:cNvPr>
          <p:cNvCxnSpPr>
            <a:cxnSpLocks/>
          </p:cNvCxnSpPr>
          <p:nvPr userDrawn="1"/>
        </p:nvCxnSpPr>
        <p:spPr>
          <a:xfrm>
            <a:off x="11184000" y="80536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66897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9B2A5FC-034D-4F4C-833F-A3DDC66E3E6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2C5870-C68D-4A7D-82BB-410BAD394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005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CHART SLIDE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36F3ED-82D9-4642-A435-86170B891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3FB07-8F96-4A12-BC7E-21F8E0954886}" type="datetime1">
              <a:rPr lang="en-US" smtClean="0"/>
              <a:t>9/23/25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72C020-7618-45BB-AF25-CD2F3A57D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AFB5F8-C1DD-4F45-9C62-6669B3480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28A3A2-B6A3-4735-BBC9-E721BA710C9B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ADDF5A7-229B-4731-9A6F-9DE095F66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800" y="2316979"/>
            <a:ext cx="5157787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31A72C0-870A-4F64-AE16-6B1FA2C61A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800" y="3431112"/>
            <a:ext cx="5157787" cy="277325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962AFC0-1C35-4CF7-B15A-4697383600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4784" y="1402584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2A1EF39B-44B4-41E9-B813-11A664255B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24784" y="2516716"/>
            <a:ext cx="5183188" cy="3687653"/>
          </a:xfrm>
        </p:spPr>
        <p:txBody>
          <a:bodyPr>
            <a:normAutofit/>
          </a:bodyPr>
          <a:lstStyle>
            <a:lvl1pPr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E13CA67-E267-486C-8B01-B07C27F7D30A}"/>
              </a:ext>
            </a:extLst>
          </p:cNvPr>
          <p:cNvCxnSpPr/>
          <p:nvPr userDrawn="1"/>
        </p:nvCxnSpPr>
        <p:spPr>
          <a:xfrm>
            <a:off x="1068863" y="327193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51A0EC-216D-492E-A209-7CD61B5343CC}"/>
              </a:ext>
            </a:extLst>
          </p:cNvPr>
          <p:cNvCxnSpPr/>
          <p:nvPr userDrawn="1"/>
        </p:nvCxnSpPr>
        <p:spPr>
          <a:xfrm>
            <a:off x="6352281" y="2357538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BE7B492-C944-422B-9779-A95207B000CF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7A18CA1-13F1-4B77-BA9C-71FAF3AEE4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20XX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66915A3-52A7-4C8C-B8EC-41071CB1A90B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48B84D4-EC6A-481E-87B5-0AA6E59A5C12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17409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A48C424-A3E8-45D9-A344-780A64F65F99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2C5870-C68D-4A7D-82BB-410BAD394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0055"/>
            <a:ext cx="10515600" cy="1325563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CHART SLIDE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36F3ED-82D9-4642-A435-86170B891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90E14-8D81-41DD-8E4A-1160D6D337E4}" type="datetime1">
              <a:rPr lang="en-US" smtClean="0"/>
              <a:t>9/23/25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72C020-7618-45BB-AF25-CD2F3A57D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AFB5F8-C1DD-4F45-9C62-6669B3480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28A3A2-B6A3-4735-BBC9-E721BA710C9B}"/>
              </a:ext>
            </a:extLst>
          </p:cNvPr>
          <p:cNvSpPr/>
          <p:nvPr userDrawn="1"/>
        </p:nvSpPr>
        <p:spPr>
          <a:xfrm>
            <a:off x="687289" y="0"/>
            <a:ext cx="72000" cy="128930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ADDF5A7-229B-4731-9A6F-9DE095F66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800" y="2316979"/>
            <a:ext cx="5157787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31A72C0-870A-4F64-AE16-6B1FA2C61A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800" y="3431112"/>
            <a:ext cx="5157787" cy="2017154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962AFC0-1C35-4CF7-B15A-4697383600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4784" y="1402584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2A1EF39B-44B4-41E9-B813-11A664255B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24784" y="2516716"/>
            <a:ext cx="5183188" cy="2931545"/>
          </a:xfrm>
        </p:spPr>
        <p:txBody>
          <a:bodyPr>
            <a:normAutofit/>
          </a:bodyPr>
          <a:lstStyle>
            <a:lvl1pPr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E13CA67-E267-486C-8B01-B07C27F7D30A}"/>
              </a:ext>
            </a:extLst>
          </p:cNvPr>
          <p:cNvCxnSpPr/>
          <p:nvPr userDrawn="1"/>
        </p:nvCxnSpPr>
        <p:spPr>
          <a:xfrm>
            <a:off x="1068863" y="327193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51A0EC-216D-492E-A209-7CD61B5343CC}"/>
              </a:ext>
            </a:extLst>
          </p:cNvPr>
          <p:cNvCxnSpPr/>
          <p:nvPr userDrawn="1"/>
        </p:nvCxnSpPr>
        <p:spPr>
          <a:xfrm>
            <a:off x="6352281" y="2357538"/>
            <a:ext cx="6309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BE7B492-C944-422B-9779-A95207B000CF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7A18CA1-13F1-4B77-BA9C-71FAF3AEE4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20XX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66915A3-52A7-4C8C-B8EC-41071CB1A90B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48B84D4-EC6A-481E-87B5-0AA6E59A5C12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5611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10540321-6794-45E5-A403-F840A499D670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A226BC7-E49E-4871-8B90-93766E659C8E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5">
            <a:extLst>
              <a:ext uri="{FF2B5EF4-FFF2-40B4-BE49-F238E27FC236}">
                <a16:creationId xmlns:a16="http://schemas.microsoft.com/office/drawing/2014/main" id="{7FD1F1BF-3901-435E-A225-44921D7097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32539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20XX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A349A95-A047-4A05-83FB-F32C38181430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A2C5870-C68D-4A7D-82BB-410BAD394D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47005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CHART SLIDE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36F3ED-82D9-4642-A435-86170B891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25738-C96E-44D6-94FE-78EC73B11312}" type="datetime1">
              <a:rPr lang="en-US" smtClean="0"/>
              <a:t>9/23/25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72C020-7618-45BB-AF25-CD2F3A57D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AFB5F8-C1DD-4F45-9C62-6669B3480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28A3A2-B6A3-4735-BBC9-E721BA710C9B}"/>
              </a:ext>
            </a:extLst>
          </p:cNvPr>
          <p:cNvSpPr/>
          <p:nvPr userDrawn="1"/>
        </p:nvSpPr>
        <p:spPr>
          <a:xfrm>
            <a:off x="687288" y="255842"/>
            <a:ext cx="72000" cy="1033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ADDF5A7-229B-4731-9A6F-9DE095F66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800" y="2316979"/>
            <a:ext cx="5157787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31A72C0-870A-4F64-AE16-6B1FA2C61A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800" y="3431112"/>
            <a:ext cx="5157787" cy="277325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962AFC0-1C35-4CF7-B15A-4697383600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4784" y="1402584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2A1EF39B-44B4-41E9-B813-11A664255B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24784" y="2516716"/>
            <a:ext cx="5183188" cy="3687653"/>
          </a:xfrm>
        </p:spPr>
        <p:txBody>
          <a:bodyPr>
            <a:normAutofit/>
          </a:bodyPr>
          <a:lstStyle>
            <a:lvl1pPr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E13CA67-E267-486C-8B01-B07C27F7D30A}"/>
              </a:ext>
            </a:extLst>
          </p:cNvPr>
          <p:cNvCxnSpPr/>
          <p:nvPr userDrawn="1"/>
        </p:nvCxnSpPr>
        <p:spPr>
          <a:xfrm>
            <a:off x="1068863" y="327193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51A0EC-216D-492E-A209-7CD61B5343CC}"/>
              </a:ext>
            </a:extLst>
          </p:cNvPr>
          <p:cNvCxnSpPr/>
          <p:nvPr userDrawn="1"/>
        </p:nvCxnSpPr>
        <p:spPr>
          <a:xfrm>
            <a:off x="6352281" y="2357538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F95BF2-B52F-4059-BC20-4B61F5F92FC3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2985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4251158"/>
            <a:ext cx="12192000" cy="260684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4700582"/>
            <a:ext cx="8807116" cy="915873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5949257"/>
            <a:ext cx="9144000" cy="601840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Lorem Ipsum 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03798-9F8A-4555-A128-691FDFB38DA9}" type="datetime1">
              <a:rPr lang="en-US" noProof="0" smtClean="0"/>
              <a:t>9/23/25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4878000"/>
            <a:ext cx="144000" cy="19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794209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F632EEF-732A-4DE7-BC5A-A86C31DB6F5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85801"/>
            <a:ext cx="1371600" cy="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C54CE062-7CDB-4AB7-B86E-461B22E7F4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16048" y="1013969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20124478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D589D6B-831D-4563-A99C-EBE256408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5328" y="2272009"/>
            <a:ext cx="4759643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CHART</a:t>
            </a:r>
            <a:br>
              <a:rPr lang="en-US"/>
            </a:br>
            <a:r>
              <a:rPr lang="en-US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9398F-A7F5-4300-AD8D-F2211496F365}" type="datetime1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3B530EAF-CF53-49F1-B6C8-C2B60A5F63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55328" y="3386142"/>
            <a:ext cx="4759643" cy="277325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3B77664-6718-4048-AA03-DCFB4D6D88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11272" y="1414759"/>
            <a:ext cx="4783083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17E62B55-2C81-4D0C-82F0-D765EFB745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911272" y="2528891"/>
            <a:ext cx="4783083" cy="3630507"/>
          </a:xfrm>
        </p:spPr>
        <p:txBody>
          <a:bodyPr>
            <a:normAutofit/>
          </a:bodyPr>
          <a:lstStyle>
            <a:lvl1pPr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ECB7AA-A238-4E2E-8A06-0B7C8B62A61D}"/>
              </a:ext>
            </a:extLst>
          </p:cNvPr>
          <p:cNvCxnSpPr>
            <a:cxnSpLocks/>
          </p:cNvCxnSpPr>
          <p:nvPr userDrawn="1"/>
        </p:nvCxnSpPr>
        <p:spPr>
          <a:xfrm>
            <a:off x="1695391" y="322696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34F3080-CEDC-41FB-BA9C-9C93575A8C71}"/>
              </a:ext>
            </a:extLst>
          </p:cNvPr>
          <p:cNvCxnSpPr>
            <a:cxnSpLocks/>
          </p:cNvCxnSpPr>
          <p:nvPr userDrawn="1"/>
        </p:nvCxnSpPr>
        <p:spPr>
          <a:xfrm>
            <a:off x="7038769" y="236971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00670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0CD2376-834B-4EE0-BA14-A9AEA213561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4D589D6B-831D-4563-A99C-EBE256408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5329" y="2272009"/>
            <a:ext cx="4540672" cy="823912"/>
          </a:xfrm>
        </p:spPr>
        <p:txBody>
          <a:bodyPr anchor="b"/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630859"/>
            <a:ext cx="4143555" cy="1536580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CHART</a:t>
            </a:r>
            <a:br>
              <a:rPr lang="en-US"/>
            </a:br>
            <a:r>
              <a:rPr lang="en-US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D69A2-DE74-4722-929F-847049DD6A45}" type="datetime1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3B530EAF-CF53-49F1-B6C8-C2B60A5F63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55329" y="3386142"/>
            <a:ext cx="4540672" cy="2773258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73B77664-6718-4048-AA03-DCFB4D6D88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11272" y="1414759"/>
            <a:ext cx="4783083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17E62B55-2C81-4D0C-82F0-D765EFB745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911272" y="2528891"/>
            <a:ext cx="4783083" cy="3630507"/>
          </a:xfrm>
        </p:spPr>
        <p:txBody>
          <a:bodyPr>
            <a:normAutofit/>
          </a:bodyPr>
          <a:lstStyle>
            <a:lvl1pPr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ECB7AA-A238-4E2E-8A06-0B7C8B62A61D}"/>
              </a:ext>
            </a:extLst>
          </p:cNvPr>
          <p:cNvCxnSpPr>
            <a:cxnSpLocks/>
          </p:cNvCxnSpPr>
          <p:nvPr userDrawn="1"/>
        </p:nvCxnSpPr>
        <p:spPr>
          <a:xfrm>
            <a:off x="1695391" y="3226963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34F3080-CEDC-41FB-BA9C-9C93575A8C71}"/>
              </a:ext>
            </a:extLst>
          </p:cNvPr>
          <p:cNvCxnSpPr>
            <a:cxnSpLocks/>
          </p:cNvCxnSpPr>
          <p:nvPr userDrawn="1"/>
        </p:nvCxnSpPr>
        <p:spPr>
          <a:xfrm>
            <a:off x="7038769" y="2369713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03516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FC33DF7-D0A2-49E4-BF1D-6DC097E62D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F872A-3B4F-4F8E-9C76-EEF7A4FEA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52069"/>
            <a:ext cx="3932237" cy="2390931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/>
              <a:t>PICTURE</a:t>
            </a:r>
            <a:br>
              <a:rPr lang="en-US"/>
            </a:br>
            <a:r>
              <a:rPr lang="en-US"/>
              <a:t>WITH</a:t>
            </a:r>
            <a:br>
              <a:rPr lang="en-US"/>
            </a:br>
            <a:r>
              <a:rPr lang="en-US"/>
              <a:t>CAPTION</a:t>
            </a:r>
            <a:br>
              <a:rPr lang="en-US"/>
            </a:br>
            <a:r>
              <a:rPr lang="en-US"/>
              <a:t>SLIDE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25F378-E3B6-430E-A0C8-CEF68EC34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1566" y="0"/>
            <a:ext cx="5231567" cy="6857999"/>
          </a:xfrm>
          <a:solidFill>
            <a:schemeClr val="bg1">
              <a:alpha val="3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09A766-AE6E-4EE0-BBA9-267550F466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8800" y="3283710"/>
            <a:ext cx="3932237" cy="2439988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FA4ED-DF34-437A-A3DD-C590456AE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DD192-6800-47D0-90F1-7D91FE57976D}" type="datetime1">
              <a:rPr lang="en-US" smtClean="0"/>
              <a:t>9/23/25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E8EAD-D127-4320-BE56-300A2412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BD6BD1-5229-4162-9050-A799C112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1F678A-2BA4-4866-BA2B-804BAFA272E6}"/>
              </a:ext>
            </a:extLst>
          </p:cNvPr>
          <p:cNvSpPr/>
          <p:nvPr userDrawn="1"/>
        </p:nvSpPr>
        <p:spPr>
          <a:xfrm>
            <a:off x="687289" y="0"/>
            <a:ext cx="72000" cy="28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7F503C-8741-4170-AB97-2F028D895E60}"/>
              </a:ext>
            </a:extLst>
          </p:cNvPr>
          <p:cNvCxnSpPr/>
          <p:nvPr userDrawn="1"/>
        </p:nvCxnSpPr>
        <p:spPr>
          <a:xfrm>
            <a:off x="1068863" y="3169769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339F42-187E-423E-888A-A223C1B2E02E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156C8BB-DCB4-4A6F-9463-81442ECFAE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20XX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43ED311-FC15-4C06-8B1C-5C57F3F9A786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6941A3-2F65-4CFA-8EEF-AB50FBB6660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895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ED1F5F9-2E42-493E-906D-AA9F7D5F0880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F872A-3B4F-4F8E-9C76-EEF7A4FEA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47703"/>
            <a:ext cx="6291150" cy="1328497"/>
          </a:xfrm>
        </p:spPr>
        <p:txBody>
          <a:bodyPr anchor="b">
            <a:noAutofit/>
          </a:bodyPr>
          <a:lstStyle>
            <a:lvl1pPr>
              <a:defRPr sz="400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PICTURE WITH</a:t>
            </a:r>
            <a:br>
              <a:rPr lang="en-US"/>
            </a:br>
            <a:r>
              <a:rPr lang="en-US"/>
              <a:t>CAPTION SLIDE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25F378-E3B6-430E-A0C8-CEF68EC34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950934"/>
            <a:ext cx="12192000" cy="2581498"/>
          </a:xfrm>
          <a:solidFill>
            <a:schemeClr val="bg1">
              <a:alpha val="3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09A766-AE6E-4EE0-BBA9-267550F466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8800" y="2216910"/>
            <a:ext cx="6291150" cy="654726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FA4ED-DF34-437A-A3DD-C590456AE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EC1E2-BCC4-44B2-A3D7-036C18CBFA1C}" type="datetime1">
              <a:rPr lang="en-US" smtClean="0"/>
              <a:t>9/23/25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E8EAD-D127-4320-BE56-300A2412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BD6BD1-5229-4162-9050-A799C112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1F678A-2BA4-4866-BA2B-804BAFA272E6}"/>
              </a:ext>
            </a:extLst>
          </p:cNvPr>
          <p:cNvSpPr/>
          <p:nvPr userDrawn="1"/>
        </p:nvSpPr>
        <p:spPr>
          <a:xfrm>
            <a:off x="687289" y="0"/>
            <a:ext cx="71723" cy="1813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7F503C-8741-4170-AB97-2F028D895E60}"/>
              </a:ext>
            </a:extLst>
          </p:cNvPr>
          <p:cNvCxnSpPr/>
          <p:nvPr userDrawn="1"/>
        </p:nvCxnSpPr>
        <p:spPr>
          <a:xfrm>
            <a:off x="1068863" y="2102969"/>
            <a:ext cx="630936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339F42-187E-423E-888A-A223C1B2E02E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156C8BB-DCB4-4A6F-9463-81442ECFAE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6941A3-2F65-4CFA-8EEF-AB50FBB6660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8707FDA-D4BE-43FA-91CD-CBA55EB8CA17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67538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01289E2-E0FB-4100-99AE-FC48AB519EE0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F872A-3B4F-4F8E-9C76-EEF7A4FEA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52069"/>
            <a:ext cx="3932237" cy="2390931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/>
              <a:t>PICTURE</a:t>
            </a:r>
            <a:br>
              <a:rPr lang="en-US"/>
            </a:br>
            <a:r>
              <a:rPr lang="en-US"/>
              <a:t>WITH</a:t>
            </a:r>
            <a:br>
              <a:rPr lang="en-US"/>
            </a:br>
            <a:r>
              <a:rPr lang="en-US"/>
              <a:t>CAPTION</a:t>
            </a:r>
            <a:br>
              <a:rPr lang="en-US"/>
            </a:br>
            <a:r>
              <a:rPr lang="en-US"/>
              <a:t>SLIDE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25F378-E3B6-430E-A0C8-CEF68EC34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1566" y="255600"/>
            <a:ext cx="5231567" cy="6346800"/>
          </a:xfrm>
          <a:solidFill>
            <a:schemeClr val="bg1">
              <a:alpha val="3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09A766-AE6E-4EE0-BBA9-267550F466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8800" y="3283710"/>
            <a:ext cx="3932237" cy="2439988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FA4ED-DF34-437A-A3DD-C590456AE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89723-4BF4-48A4-B5CD-B482435A8942}" type="datetime1">
              <a:rPr lang="en-US" smtClean="0"/>
              <a:t>9/23/25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E8EAD-D127-4320-BE56-300A2412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BD6BD1-5229-4162-9050-A799C112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1F678A-2BA4-4866-BA2B-804BAFA272E6}"/>
              </a:ext>
            </a:extLst>
          </p:cNvPr>
          <p:cNvSpPr/>
          <p:nvPr userDrawn="1"/>
        </p:nvSpPr>
        <p:spPr>
          <a:xfrm>
            <a:off x="687289" y="0"/>
            <a:ext cx="72000" cy="28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7F503C-8741-4170-AB97-2F028D895E60}"/>
              </a:ext>
            </a:extLst>
          </p:cNvPr>
          <p:cNvCxnSpPr/>
          <p:nvPr userDrawn="1"/>
        </p:nvCxnSpPr>
        <p:spPr>
          <a:xfrm>
            <a:off x="1068863" y="3169769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BF50E9D-E2D8-41FB-816D-829494C06AD8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0C17ED7B-D5EA-4FB8-8E1B-F04BFE982E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32539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20XX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A992C28-7C5F-479C-A649-564EFD0EEABF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D1F0C21-A9B5-47E2-93F8-6226D37312FC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04376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FC33DF7-D0A2-49E4-BF1D-6DC097E62DC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EF872A-3B4F-4F8E-9C76-EEF7A4FEA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9351" y="652069"/>
            <a:ext cx="3490800" cy="2390931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/>
              <a:t>PICTURE</a:t>
            </a:r>
            <a:br>
              <a:rPr lang="en-US"/>
            </a:br>
            <a:r>
              <a:rPr lang="en-US"/>
              <a:t>WITH</a:t>
            </a:r>
            <a:br>
              <a:rPr lang="en-US"/>
            </a:br>
            <a:r>
              <a:rPr lang="en-US"/>
              <a:t>CAPTION</a:t>
            </a:r>
            <a:br>
              <a:rPr lang="en-US"/>
            </a:br>
            <a:r>
              <a:rPr lang="en-US"/>
              <a:t>SLIDE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25F378-E3B6-430E-A0C8-CEF68EC348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31566" y="0"/>
            <a:ext cx="5231567" cy="6857999"/>
          </a:xfrm>
          <a:solidFill>
            <a:schemeClr val="bg1">
              <a:alpha val="3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09A766-AE6E-4EE0-BBA9-267550F466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9351" y="3283710"/>
            <a:ext cx="3490800" cy="2439988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FA4ED-DF34-437A-A3DD-C590456AE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AF4EC-7DDE-4C95-9956-59513BFBB065}" type="datetime1">
              <a:rPr lang="en-US" smtClean="0"/>
              <a:t>9/23/25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E8EAD-D127-4320-BE56-300A2412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BD6BD1-5229-4162-9050-A799C112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1F678A-2BA4-4866-BA2B-804BAFA272E6}"/>
              </a:ext>
            </a:extLst>
          </p:cNvPr>
          <p:cNvSpPr/>
          <p:nvPr userDrawn="1"/>
        </p:nvSpPr>
        <p:spPr>
          <a:xfrm>
            <a:off x="1277838" y="837332"/>
            <a:ext cx="72843" cy="2042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7F503C-8741-4170-AB97-2F028D895E60}"/>
              </a:ext>
            </a:extLst>
          </p:cNvPr>
          <p:cNvCxnSpPr/>
          <p:nvPr userDrawn="1"/>
        </p:nvCxnSpPr>
        <p:spPr>
          <a:xfrm>
            <a:off x="1659413" y="3169769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339F42-187E-423E-888A-A223C1B2E02E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156C8BB-DCB4-4A6F-9463-81442ECFAE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20XX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43ED311-FC15-4C06-8B1C-5C57F3F9A786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6941A3-2F65-4CFA-8EEF-AB50FBB6660E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0207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4FC6DCA8-CFF5-4F20-A410-C3EA0873DE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1999" cy="4251153"/>
          </a:xfrm>
          <a:custGeom>
            <a:avLst/>
            <a:gdLst>
              <a:gd name="connsiteX0" fmla="*/ 0 w 12191999"/>
              <a:gd name="connsiteY0" fmla="*/ 0 h 4251153"/>
              <a:gd name="connsiteX1" fmla="*/ 12191999 w 12191999"/>
              <a:gd name="connsiteY1" fmla="*/ 0 h 4251153"/>
              <a:gd name="connsiteX2" fmla="*/ 12191999 w 12191999"/>
              <a:gd name="connsiteY2" fmla="*/ 795243 h 4251153"/>
              <a:gd name="connsiteX3" fmla="*/ 11190767 w 12191999"/>
              <a:gd name="connsiteY3" fmla="*/ 795243 h 4251153"/>
              <a:gd name="connsiteX4" fmla="*/ 11190767 w 12191999"/>
              <a:gd name="connsiteY4" fmla="*/ 802443 h 4251153"/>
              <a:gd name="connsiteX5" fmla="*/ 12191999 w 12191999"/>
              <a:gd name="connsiteY5" fmla="*/ 802443 h 4251153"/>
              <a:gd name="connsiteX6" fmla="*/ 12191999 w 12191999"/>
              <a:gd name="connsiteY6" fmla="*/ 4251153 h 4251153"/>
              <a:gd name="connsiteX7" fmla="*/ 0 w 12191999"/>
              <a:gd name="connsiteY7" fmla="*/ 4251153 h 4251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4251153">
                <a:moveTo>
                  <a:pt x="0" y="0"/>
                </a:moveTo>
                <a:lnTo>
                  <a:pt x="12191999" y="0"/>
                </a:lnTo>
                <a:lnTo>
                  <a:pt x="12191999" y="795243"/>
                </a:lnTo>
                <a:lnTo>
                  <a:pt x="11190767" y="795243"/>
                </a:lnTo>
                <a:lnTo>
                  <a:pt x="11190767" y="802443"/>
                </a:lnTo>
                <a:lnTo>
                  <a:pt x="12191999" y="802443"/>
                </a:lnTo>
                <a:lnTo>
                  <a:pt x="12191999" y="4251153"/>
                </a:lnTo>
                <a:lnTo>
                  <a:pt x="0" y="425115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4251158"/>
            <a:ext cx="12192000" cy="260684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20892" y="5027253"/>
            <a:ext cx="5373461" cy="1132143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Lorem Ipsum Dolor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B6A7686-9AC4-4F00-9096-A661393BEBDC}"/>
              </a:ext>
            </a:extLst>
          </p:cNvPr>
          <p:cNvCxnSpPr/>
          <p:nvPr userDrawn="1"/>
        </p:nvCxnSpPr>
        <p:spPr>
          <a:xfrm>
            <a:off x="1838883" y="6072701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94226" y="4626870"/>
            <a:ext cx="4626665" cy="1389106"/>
          </a:xfr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PICTURE</a:t>
            </a:r>
            <a:br>
              <a:rPr lang="en-US" noProof="0"/>
            </a:br>
            <a:r>
              <a:rPr lang="en-US" noProof="0"/>
              <a:t>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F7C77-DBB5-4D0F-9120-27BDB5B99C32}" type="datetime1">
              <a:rPr lang="en-US" noProof="0" smtClean="0"/>
              <a:t>9/23/25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4226" y="6159402"/>
            <a:ext cx="2154460" cy="365125"/>
          </a:xfrm>
        </p:spPr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noProof="0" smtClean="0"/>
              <a:t>‹#›</a:t>
            </a:fld>
            <a:endParaRPr lang="en-US" noProof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AE6B4C8-5DC5-48CB-A4AB-540F064C26C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CBA6E06C-D6DA-4EDA-9A87-02C42E3144CB}"/>
              </a:ext>
            </a:extLst>
          </p:cNvPr>
          <p:cNvSpPr/>
          <p:nvPr userDrawn="1"/>
        </p:nvSpPr>
        <p:spPr>
          <a:xfrm>
            <a:off x="1283369" y="4914000"/>
            <a:ext cx="72000" cy="19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088D115-EF5A-444B-AD3E-D2EE18401B4A}"/>
              </a:ext>
            </a:extLst>
          </p:cNvPr>
          <p:cNvCxnSpPr>
            <a:cxnSpLocks/>
          </p:cNvCxnSpPr>
          <p:nvPr userDrawn="1"/>
        </p:nvCxnSpPr>
        <p:spPr>
          <a:xfrm>
            <a:off x="11184000" y="805368"/>
            <a:ext cx="1008000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D9DE605B-C51B-41B7-9FCB-86CE13FFB5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4624940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8D5CEF0-7838-4E94-B0E2-6286757235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07100"/>
            <a:ext cx="4737482" cy="697044"/>
          </a:xfrm>
        </p:spPr>
        <p:txBody>
          <a:bodyPr anchor="b">
            <a:noAutofit/>
          </a:bodyPr>
          <a:lstStyle>
            <a:lvl1pPr>
              <a:defRPr lang="en-US" sz="4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OVERVIEW 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28801" y="26355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Item 1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57DDE-1A3D-4921-8DA7-F028633C78C6}" type="datetime1">
              <a:rPr lang="en-US" smtClean="0"/>
              <a:t>9/23/25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3C2BC3-19D8-497A-B742-E2E5155DEA2E}"/>
              </a:ext>
            </a:extLst>
          </p:cNvPr>
          <p:cNvSpPr/>
          <p:nvPr userDrawn="1"/>
        </p:nvSpPr>
        <p:spPr>
          <a:xfrm>
            <a:off x="687289" y="0"/>
            <a:ext cx="72000" cy="115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AD1AF6-056E-449E-ABB4-F42FCFF2154D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B49EFE94-C72E-4FA8-9AE2-70BFB09FB2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7F17BC-9B89-4B33-A693-1583A7EAEED0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52FBCB0-43B1-4129-B190-2F32EAB36A7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AF92140-8242-4A51-9463-35E60CF48BE9}"/>
              </a:ext>
            </a:extLst>
          </p:cNvPr>
          <p:cNvCxnSpPr>
            <a:cxnSpLocks/>
          </p:cNvCxnSpPr>
          <p:nvPr userDrawn="1"/>
        </p:nvCxnSpPr>
        <p:spPr>
          <a:xfrm>
            <a:off x="11192400" y="802800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8D84BA3-D783-472E-AB10-C96A8DE8D0DD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3200" y="6580800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467663" y="26355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Item 2 Title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006525" y="26355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Item 3 Title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928801" y="47467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Item 4 Title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467663" y="47467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Item 5 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006525" y="47467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Item 6 Title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928801" y="3059153"/>
            <a:ext cx="3256674" cy="499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4467663" y="3059153"/>
            <a:ext cx="3256674" cy="499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8006525" y="3059153"/>
            <a:ext cx="3256674" cy="499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928801" y="5170358"/>
            <a:ext cx="3256674" cy="499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4467663" y="5170358"/>
            <a:ext cx="3256674" cy="499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8006525" y="5170358"/>
            <a:ext cx="3256674" cy="4994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77066" y="1757980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8" name="Picture Placeholder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512376" y="1757980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9" name="Picture Placeholder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047686" y="1757980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0" name="Picture Placeholder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77066" y="3890091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1" name="Picture Placeholder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512376" y="3890091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2" name="Picture Placeholder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047686" y="3890091"/>
            <a:ext cx="867600" cy="868680"/>
          </a:xfrm>
          <a:prstGeom prst="ellipse">
            <a:avLst/>
          </a:prstGeom>
          <a:noFill/>
          <a:ln w="19050"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2366014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vervie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7427B840-CC27-4923-A00E-7899AF7A4460}"/>
              </a:ext>
            </a:extLst>
          </p:cNvPr>
          <p:cNvSpPr/>
          <p:nvPr userDrawn="1"/>
        </p:nvSpPr>
        <p:spPr>
          <a:xfrm>
            <a:off x="0" y="5764039"/>
            <a:ext cx="12192000" cy="109396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07100"/>
            <a:ext cx="4737482" cy="697044"/>
          </a:xfrm>
        </p:spPr>
        <p:txBody>
          <a:bodyPr anchor="b">
            <a:noAutofit/>
          </a:bodyPr>
          <a:lstStyle>
            <a:lvl1pPr>
              <a:defRPr lang="en-US" sz="4000" b="1" kern="1200" dirty="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OVERVIEW 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28801" y="245270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Item 1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6B8C-51E0-4512-9EB9-DD1BB2387348}" type="datetime1">
              <a:rPr lang="en-US" smtClean="0"/>
              <a:t>9/23/25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3C2BC3-19D8-497A-B742-E2E5155DEA2E}"/>
              </a:ext>
            </a:extLst>
          </p:cNvPr>
          <p:cNvSpPr/>
          <p:nvPr userDrawn="1"/>
        </p:nvSpPr>
        <p:spPr>
          <a:xfrm>
            <a:off x="687289" y="0"/>
            <a:ext cx="72000" cy="115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AD1AF6-056E-449E-ABB4-F42FCFF2154D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B49EFE94-C72E-4FA8-9AE2-70BFB09FB2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7F17BC-9B89-4B33-A693-1583A7EAEED0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52FBCB0-43B1-4129-B190-2F32EAB36A7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AF92140-8242-4A51-9463-35E60CF48BE9}"/>
              </a:ext>
            </a:extLst>
          </p:cNvPr>
          <p:cNvCxnSpPr>
            <a:cxnSpLocks/>
          </p:cNvCxnSpPr>
          <p:nvPr userDrawn="1"/>
        </p:nvCxnSpPr>
        <p:spPr>
          <a:xfrm>
            <a:off x="11192400" y="802800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8D84BA3-D783-472E-AB10-C96A8DE8D0DD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3200" y="6580800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467663" y="245270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Item 2 Title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006525" y="245270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Item 3 Title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928801" y="456391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Item 4 Title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467663" y="456391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Item 5 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006525" y="456391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Item 6 Title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928801" y="287627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4467663" y="287627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8006525" y="287627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928801" y="498747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4467663" y="498747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8006525" y="498747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41234" y="1575100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8" name="Picture Placeholder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576544" y="1575100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9" name="Picture Placeholder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111854" y="1575100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0" name="Picture Placeholder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041234" y="3707211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1" name="Picture Placeholder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576544" y="3707211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2" name="Picture Placeholder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111854" y="3707211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60961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vervie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70994831-EE46-4DEA-9077-4FEBBCD60EB3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800" y="607100"/>
            <a:ext cx="4737482" cy="697044"/>
          </a:xfrm>
        </p:spPr>
        <p:txBody>
          <a:bodyPr anchor="b">
            <a:noAutofit/>
          </a:bodyPr>
          <a:lstStyle>
            <a:lvl1pPr>
              <a:defRPr lang="en-US" sz="4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OVERVIEW 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928801" y="26355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Item 1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065FF-3A74-4B0F-9624-362545A943D5}" type="datetime1">
              <a:rPr lang="en-US" smtClean="0"/>
              <a:t>9/23/25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3C2BC3-19D8-497A-B742-E2E5155DEA2E}"/>
              </a:ext>
            </a:extLst>
          </p:cNvPr>
          <p:cNvSpPr/>
          <p:nvPr userDrawn="1"/>
        </p:nvSpPr>
        <p:spPr>
          <a:xfrm>
            <a:off x="687289" y="244444"/>
            <a:ext cx="72000" cy="907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467663" y="26355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Item 2 Title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006525" y="26355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Item 3 Title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928801" y="47467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Item 4 Title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467663" y="47467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Item 5 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006525" y="47467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Item 6 Title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928801" y="30591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4467663" y="30591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8006525" y="30591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928801" y="51703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4467663" y="51703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8006525" y="51703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41234" y="17579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8" name="Picture Placeholder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576544" y="17579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9" name="Picture Placeholder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111854" y="17579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0" name="Picture Placeholder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041234" y="38900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1" name="Picture Placeholder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576544" y="38900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2" name="Picture Placeholder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111854" y="38900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EC8F712-6C02-43F3-8A0A-5DCA975E7C38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8B62D71-4318-4C96-828A-D19FFBFA7BDA}"/>
              </a:ext>
            </a:extLst>
          </p:cNvPr>
          <p:cNvCxnSpPr>
            <a:cxnSpLocks/>
          </p:cNvCxnSpPr>
          <p:nvPr userDrawn="1"/>
        </p:nvCxnSpPr>
        <p:spPr>
          <a:xfrm>
            <a:off x="10939723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12E8DD1E-B3CA-4756-A792-B476AFA9AE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832539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20XX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603F760-AD2F-4611-99B6-58C4666AEBA1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6218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2413986"/>
            <a:ext cx="7107331" cy="1838643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4599498"/>
            <a:ext cx="7107331" cy="966857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Lorem Ipsum</a:t>
            </a:r>
            <a:br>
              <a:rPr lang="en-US" noProof="0"/>
            </a:br>
            <a:r>
              <a:rPr lang="en-US" noProof="0"/>
              <a:t>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9C6A1-E569-4FC9-9D93-90A846C9C5BB}" type="datetime1">
              <a:rPr lang="en-US" noProof="0" smtClean="0"/>
              <a:t>9/23/25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2740862"/>
            <a:ext cx="144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4444451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6E88EDA-C5A5-4C22-8CE4-5C7FDCF2E859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77074" y="5622756"/>
            <a:ext cx="0" cy="984222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1B98974C-AC7A-4E66-AE1A-DBA5F1A1D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5532986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16251742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vervie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8D5CEF0-7838-4E94-B0E2-6286757235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9350" y="645199"/>
            <a:ext cx="4737482" cy="1338841"/>
          </a:xfrm>
        </p:spPr>
        <p:txBody>
          <a:bodyPr anchor="b">
            <a:noAutofit/>
          </a:bodyPr>
          <a:lstStyle>
            <a:lvl1pPr>
              <a:defRPr lang="en-US" sz="4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OVERVIEW</a:t>
            </a:r>
            <a:br>
              <a:rPr lang="en-US"/>
            </a:br>
            <a:r>
              <a:rPr lang="en-US"/>
              <a:t>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86001" y="30927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Item 1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8B35B-55DE-4D82-AAED-127142AD1F9F}" type="datetime1">
              <a:rPr lang="en-US" smtClean="0"/>
              <a:t>9/23/25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AD1AF6-056E-449E-ABB4-F42FCFF2154D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B49EFE94-C72E-4FA8-9AE2-70BFB09FB2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7F17BC-9B89-4B33-A693-1583A7EAEED0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52FBCB0-43B1-4129-B190-2F32EAB36A7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AF92140-8242-4A51-9463-35E60CF48BE9}"/>
              </a:ext>
            </a:extLst>
          </p:cNvPr>
          <p:cNvCxnSpPr>
            <a:cxnSpLocks/>
          </p:cNvCxnSpPr>
          <p:nvPr userDrawn="1"/>
        </p:nvCxnSpPr>
        <p:spPr>
          <a:xfrm>
            <a:off x="11192400" y="802800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AC031692-3E92-4C7E-A067-5F49BD1267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084400" y="838800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20XX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8D84BA3-D783-472E-AB10-C96A8DE8D0DD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3200" y="6580800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924863" y="30927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Item 2 Title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463725" y="30927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Item 3 Title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1386001" y="52039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Item 4 Title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924863" y="52039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Item 5 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463725" y="52039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Item 6 Title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1386001" y="35163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4924863" y="35163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8463725" y="35163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1386001" y="56275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4924863" y="56275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8463725" y="56275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49843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8" name="Picture Placeholder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03374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9" name="Picture Placeholder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56905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0" name="Picture Placeholder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49843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1" name="Picture Placeholder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503374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2" name="Picture Placeholder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56905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C2768A5-0309-41B3-94FB-AA3A2FCB638E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452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verview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68D5CEF0-7838-4E94-B0E2-6286757235DA}"/>
              </a:ext>
            </a:extLst>
          </p:cNvPr>
          <p:cNvSpPr/>
          <p:nvPr userDrawn="1"/>
        </p:nvSpPr>
        <p:spPr>
          <a:xfrm>
            <a:off x="4724400" y="0"/>
            <a:ext cx="74676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45FD86-80D5-4520-8C38-1EDDAB179D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9350" y="645199"/>
            <a:ext cx="4737482" cy="1338841"/>
          </a:xfrm>
        </p:spPr>
        <p:txBody>
          <a:bodyPr anchor="b">
            <a:noAutofit/>
          </a:bodyPr>
          <a:lstStyle>
            <a:lvl1pPr>
              <a:defRPr lang="en-US" sz="4000" b="1" kern="1200" dirty="0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OVERVIEW</a:t>
            </a:r>
            <a:br>
              <a:rPr lang="en-US"/>
            </a:br>
            <a:r>
              <a:rPr lang="en-US"/>
              <a:t>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B7C16C-60B5-44CB-B3D5-09EA7F61FE4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86001" y="30927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Item 1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BC91B-2A3F-445A-9C91-9BF78261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441BB-2CCE-42E8-8A4D-47586555D345}" type="datetime1">
              <a:rPr lang="en-US" smtClean="0"/>
              <a:t>9/23/25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F24CAE-7220-4370-B793-B9D4AA1A3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DF5915-4FF1-41EB-9C2F-1918DA85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AD1AF6-056E-449E-ABB4-F42FCFF2154D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B49EFE94-C72E-4FA8-9AE2-70BFB09FB2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7F17BC-9B89-4B33-A693-1583A7EAEED0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52FBCB0-43B1-4129-B190-2F32EAB36A7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AF92140-8242-4A51-9463-35E60CF48BE9}"/>
              </a:ext>
            </a:extLst>
          </p:cNvPr>
          <p:cNvCxnSpPr>
            <a:cxnSpLocks/>
          </p:cNvCxnSpPr>
          <p:nvPr userDrawn="1"/>
        </p:nvCxnSpPr>
        <p:spPr>
          <a:xfrm>
            <a:off x="11192400" y="802800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8D84BA3-D783-472E-AB10-C96A8DE8D0DD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3200" y="6580800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2BBCA2FF-2B83-4966-811C-E9FEEB77CBE4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924863" y="30927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Item 2 Title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663E6488-61FD-4194-B014-22CF5050C2C7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463725" y="3092789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Item 3 Title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76A0643E-8E5C-4070-97FD-974351B1D00C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1386001" y="52039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Item 4 Title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A4ECC130-379C-4A4E-AAC7-D84522D434E2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924863" y="52039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Item 5 Title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8C2920A-FB6F-4697-8CDD-0896EC262719}"/>
              </a:ext>
            </a:extLst>
          </p:cNvPr>
          <p:cNvSpPr>
            <a:spLocks noGrp="1"/>
          </p:cNvSpPr>
          <p:nvPr>
            <p:ph type="body" sz="half" idx="20" hasCustomPrompt="1"/>
          </p:nvPr>
        </p:nvSpPr>
        <p:spPr>
          <a:xfrm>
            <a:off x="8463725" y="5203994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2500" b="1" i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Item 6 Title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F84CD40D-D65C-419A-B22F-5633C9254F52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1386001" y="35163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902ECF4-C668-49EA-AD7B-E0B3332DE48A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4924863" y="35163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648A6F22-3F59-4E0F-BAE5-9B7E0D16D33F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8463725" y="3516353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5689CAE6-6963-412E-9DAD-B7B5AFC41DCF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1386001" y="56275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98D9757D-1411-42F4-AABD-CC173E4A038B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4924863" y="56275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0590AA6E-50BC-4492-8B87-7D8D4A8A5E76}"/>
              </a:ext>
            </a:extLst>
          </p:cNvPr>
          <p:cNvSpPr>
            <a:spLocks noGrp="1"/>
          </p:cNvSpPr>
          <p:nvPr>
            <p:ph type="body" sz="half" idx="26"/>
          </p:nvPr>
        </p:nvSpPr>
        <p:spPr>
          <a:xfrm>
            <a:off x="8463725" y="5627558"/>
            <a:ext cx="3256674" cy="499493"/>
          </a:xfrm>
        </p:spPr>
        <p:txBody>
          <a:bodyPr>
            <a:normAutofit/>
          </a:bodyPr>
          <a:lstStyle>
            <a:lvl1pPr marL="0" indent="0">
              <a:buNone/>
              <a:defRPr lang="en-US" sz="1600" i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64786CCE-CCCC-4B2D-890D-9D719713DB7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498434" y="2215180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8" name="Picture Placeholder 46">
            <a:extLst>
              <a:ext uri="{FF2B5EF4-FFF2-40B4-BE49-F238E27FC236}">
                <a16:creationId xmlns:a16="http://schemas.microsoft.com/office/drawing/2014/main" id="{EB08972C-68CE-41CC-9351-3DD741E539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03374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9" name="Picture Placeholder 46">
            <a:extLst>
              <a:ext uri="{FF2B5EF4-FFF2-40B4-BE49-F238E27FC236}">
                <a16:creationId xmlns:a16="http://schemas.microsoft.com/office/drawing/2014/main" id="{6347D157-8108-4656-88F3-59B693C47F9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569054" y="2215180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0" name="Picture Placeholder 46">
            <a:extLst>
              <a:ext uri="{FF2B5EF4-FFF2-40B4-BE49-F238E27FC236}">
                <a16:creationId xmlns:a16="http://schemas.microsoft.com/office/drawing/2014/main" id="{B4548244-F89A-4EA8-9DB4-056E45B2FDF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498434" y="4347291"/>
            <a:ext cx="867600" cy="868680"/>
          </a:xfrm>
          <a:prstGeom prst="ellipse">
            <a:avLst/>
          </a:prstGeom>
          <a:ln w="19050">
            <a:gradFill flip="none" rotWithShape="1">
              <a:gsLst>
                <a:gs pos="0">
                  <a:schemeClr val="bg2"/>
                </a:gs>
                <a:gs pos="100000">
                  <a:schemeClr val="accent1"/>
                </a:gs>
              </a:gsLst>
              <a:lin ang="0" scaled="1"/>
              <a:tileRect/>
            </a:gra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1" name="Picture Placeholder 46">
            <a:extLst>
              <a:ext uri="{FF2B5EF4-FFF2-40B4-BE49-F238E27FC236}">
                <a16:creationId xmlns:a16="http://schemas.microsoft.com/office/drawing/2014/main" id="{6B46EEEA-383D-42CD-ABFC-86BD330E07A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503374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2" name="Picture Placeholder 46">
            <a:extLst>
              <a:ext uri="{FF2B5EF4-FFF2-40B4-BE49-F238E27FC236}">
                <a16:creationId xmlns:a16="http://schemas.microsoft.com/office/drawing/2014/main" id="{DF75483C-CE05-4E90-8A93-D0424442392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569054" y="4347291"/>
            <a:ext cx="867600" cy="868680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C2768A5-0309-41B3-94FB-AA3A2FCB638E}"/>
              </a:ext>
            </a:extLst>
          </p:cNvPr>
          <p:cNvSpPr/>
          <p:nvPr userDrawn="1"/>
        </p:nvSpPr>
        <p:spPr>
          <a:xfrm>
            <a:off x="1285167" y="871728"/>
            <a:ext cx="72000" cy="936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0621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85FB182-4CCC-45D7-A2A4-A593CA00EB5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8E2AFE-9147-47F3-ADFE-AD251E989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14400" y="1144587"/>
            <a:ext cx="9395400" cy="1483413"/>
          </a:xfrm>
        </p:spPr>
        <p:txBody>
          <a:bodyPr>
            <a:noAutofit/>
          </a:bodyPr>
          <a:lstStyle>
            <a:lvl1pPr>
              <a:defRPr sz="5500"/>
            </a:lvl1pPr>
          </a:lstStyle>
          <a:p>
            <a:r>
              <a:rPr lang="en-US"/>
              <a:t>THANK</a:t>
            </a:r>
            <a:br>
              <a:rPr lang="en-US"/>
            </a:br>
            <a:r>
              <a:rPr lang="en-US"/>
              <a:t>YOU!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46BDE-7853-435A-80A6-D25940D17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F1A0-84E6-4AA0-9183-7CA10A278BD9}" type="datetime1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C83E82-A916-403C-8BE8-252132A94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F2326-238E-4FE6-8842-680DE4A04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9D0891-2A9E-4F35-82BE-7966AECBB0F1}"/>
              </a:ext>
            </a:extLst>
          </p:cNvPr>
          <p:cNvSpPr/>
          <p:nvPr userDrawn="1"/>
        </p:nvSpPr>
        <p:spPr>
          <a:xfrm>
            <a:off x="1379621" y="0"/>
            <a:ext cx="144000" cy="248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52F6420-3AFC-4D7F-A45D-56EA5EFC0D18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812758" y="3038688"/>
            <a:ext cx="9144000" cy="1397991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Lorem Ipsum</a:t>
            </a:r>
            <a:br>
              <a:rPr lang="en-US"/>
            </a:br>
            <a:r>
              <a:rPr lang="en-US"/>
              <a:t>Dolor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C78E93-F6DF-44C7-A9BB-D035C397BFD5}"/>
              </a:ext>
            </a:extLst>
          </p:cNvPr>
          <p:cNvCxnSpPr/>
          <p:nvPr userDrawn="1"/>
        </p:nvCxnSpPr>
        <p:spPr>
          <a:xfrm>
            <a:off x="1957137" y="2883641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7BFFD5-4519-4811-BDD2-3B0318780ACC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172200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A4E36001-6B54-4F6D-9532-965904F3C3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16048" y="5377580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4058583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-1" y="0"/>
            <a:ext cx="12191989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2522758"/>
            <a:ext cx="8807116" cy="2387600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/>
              <a:t>THANK</a:t>
            </a:r>
            <a:br>
              <a:rPr lang="en-US"/>
            </a:br>
            <a:r>
              <a:rPr lang="en-US"/>
              <a:t>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5257226"/>
            <a:ext cx="9144000" cy="1397991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Lorem Ipsum</a:t>
            </a:r>
            <a:br>
              <a:rPr lang="en-US"/>
            </a:br>
            <a:r>
              <a:rPr lang="en-US"/>
              <a:t>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9F772-C659-4F6E-A95D-21349475745A}" type="datetime1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3438000"/>
            <a:ext cx="144000" cy="34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102179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85801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1006893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5349505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4251158"/>
            <a:ext cx="12192000" cy="2606842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4700332"/>
            <a:ext cx="8807116" cy="915873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5963075"/>
            <a:ext cx="9144000" cy="601840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Lorem Ipsum 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C389B-1365-4D57-8640-FE32C76A82BF}" type="datetime1">
              <a:rPr lang="en-US" noProof="0" smtClean="0"/>
              <a:t>9/23/25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4878000"/>
            <a:ext cx="144000" cy="19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808027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F632EEF-732A-4DE7-BC5A-A86C31DB6F5A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0391274" y="685801"/>
            <a:ext cx="1371600" cy="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C54CE062-7CDB-4AB7-B86E-461B22E7F4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16048" y="1006893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40836357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1D61DF5-2BE6-40B6-97DF-A161EF9520AA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2413986"/>
            <a:ext cx="7107331" cy="1838643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/>
              <a:t>THANK</a:t>
            </a:r>
            <a:br>
              <a:rPr lang="en-US"/>
            </a:br>
            <a:r>
              <a:rPr lang="en-US"/>
              <a:t>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4599498"/>
            <a:ext cx="7107331" cy="966857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Lorem Ipsum</a:t>
            </a:r>
            <a:br>
              <a:rPr lang="en-US"/>
            </a:br>
            <a:r>
              <a:rPr lang="en-US"/>
              <a:t>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BB306-77B6-40D8-8A71-1A24515FE48B}" type="datetime1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2740862"/>
            <a:ext cx="144000" cy="128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4444451"/>
            <a:ext cx="930442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6E88EDA-C5A5-4C22-8CE4-5C7FDCF2E859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77074" y="5622756"/>
            <a:ext cx="0" cy="984222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1B98974C-AC7A-4E66-AE1A-DBA5F1A1D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416048" y="5513936"/>
            <a:ext cx="1460500" cy="481013"/>
          </a:xfrm>
        </p:spPr>
        <p:txBody>
          <a:bodyPr/>
          <a:lstStyle>
            <a:lvl1pPr marL="0" indent="0" algn="r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42027339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0"/>
            <a:ext cx="12192000" cy="4446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4764500"/>
            <a:ext cx="8807116" cy="915873"/>
          </a:xfrm>
        </p:spPr>
        <p:txBody>
          <a:bodyPr anchor="b">
            <a:normAutofit/>
          </a:bodyPr>
          <a:lstStyle>
            <a:lvl1pPr algn="l">
              <a:defRPr sz="5500" b="1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noProof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6043285"/>
            <a:ext cx="9144000" cy="601840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Lorem Ipsum 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D3CFD-4D7A-41AC-A46D-B09F422513E8}" type="datetime1">
              <a:rPr lang="en-US" noProof="0" smtClean="0"/>
              <a:t>9/23/25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5CBEC59-7FF9-4688-98DF-89832A0C9025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4950000"/>
            <a:ext cx="144000" cy="190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10820400" y="870003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1005185"/>
            <a:ext cx="1460500" cy="481013"/>
          </a:xfrm>
        </p:spPr>
        <p:txBody>
          <a:bodyPr/>
          <a:lstStyle>
            <a:lvl1pPr marL="0" indent="0" algn="l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475710E-5533-4BB2-A66B-352BB2B1F9CB}"/>
              </a:ext>
            </a:extLst>
          </p:cNvPr>
          <p:cNvCxnSpPr/>
          <p:nvPr userDrawn="1"/>
        </p:nvCxnSpPr>
        <p:spPr>
          <a:xfrm>
            <a:off x="1957137" y="5823067"/>
            <a:ext cx="930442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3180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6F6CA0-765E-484B-B9C2-16E6A4F4986D}"/>
              </a:ext>
            </a:extLst>
          </p:cNvPr>
          <p:cNvSpPr/>
          <p:nvPr userDrawn="1"/>
        </p:nvSpPr>
        <p:spPr>
          <a:xfrm>
            <a:off x="0" y="-1"/>
            <a:ext cx="12192000" cy="446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4FC0E2-CB24-439B-B95B-B8EF13A99E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12758" y="4785756"/>
            <a:ext cx="8807116" cy="915873"/>
          </a:xfrm>
        </p:spPr>
        <p:txBody>
          <a:bodyPr anchor="b">
            <a:normAutofit/>
          </a:bodyPr>
          <a:lstStyle>
            <a:lvl1pPr algn="l">
              <a:defRPr sz="5500" b="1"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30698B-AFFB-41C1-AFEB-59EFD03662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12758" y="6050473"/>
            <a:ext cx="9144000" cy="601840"/>
          </a:xfrm>
        </p:spPr>
        <p:txBody>
          <a:bodyPr>
            <a:normAutofit/>
          </a:bodyPr>
          <a:lstStyle>
            <a:lvl1pPr marL="0" indent="0" algn="l">
              <a:buNone/>
              <a:defRPr sz="30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Lorem Ipsum Dolor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87B92-5889-454A-83C8-E0DE513D8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FBC92-456B-42A9-BBF5-ADCA2050DDCF}" type="datetime1">
              <a:rPr lang="en-US" noProof="0" smtClean="0"/>
              <a:t>9/23/25</a:t>
            </a:fld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3F66A-C669-4D83-A278-F325DE22E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F6560-92FA-4E92-B73B-21E2BA87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AFD9A3-66C4-4954-8678-720CFA24D244}"/>
              </a:ext>
            </a:extLst>
          </p:cNvPr>
          <p:cNvSpPr/>
          <p:nvPr userDrawn="1"/>
        </p:nvSpPr>
        <p:spPr>
          <a:xfrm>
            <a:off x="1379621" y="4950000"/>
            <a:ext cx="144000" cy="190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8240730-69E4-4798-8578-D648F7A2C4C9}"/>
              </a:ext>
            </a:extLst>
          </p:cNvPr>
          <p:cNvCxnSpPr/>
          <p:nvPr userDrawn="1"/>
        </p:nvCxnSpPr>
        <p:spPr>
          <a:xfrm>
            <a:off x="1957137" y="5882423"/>
            <a:ext cx="930442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84AF3E3-F20C-4D84-A158-6DFC09B69A91}"/>
              </a:ext>
            </a:extLst>
          </p:cNvPr>
          <p:cNvCxnSpPr>
            <a:cxnSpLocks/>
          </p:cNvCxnSpPr>
          <p:nvPr userDrawn="1"/>
        </p:nvCxnSpPr>
        <p:spPr>
          <a:xfrm rot="10800000">
            <a:off x="10820400" y="870003"/>
            <a:ext cx="13716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32342D9-9DBE-4809-840C-62844DDC03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1005185"/>
            <a:ext cx="1460500" cy="481013"/>
          </a:xfrm>
        </p:spPr>
        <p:txBody>
          <a:bodyPr/>
          <a:lstStyle>
            <a:lvl1pPr marL="0" indent="0" algn="l">
              <a:buNone/>
              <a:defRPr lang="en-US" sz="3000" b="1" i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986155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1" y="458919"/>
            <a:ext cx="9971159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CONTENT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641" y="3775165"/>
            <a:ext cx="9971158" cy="2427923"/>
          </a:xfrm>
        </p:spPr>
        <p:txBody>
          <a:bodyPr>
            <a:normAutofit/>
          </a:bodyPr>
          <a:lstStyle>
            <a:lvl1pPr marL="0" indent="0">
              <a:buNone/>
              <a:defRPr sz="1600" i="0"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</a:defRPr>
            </a:lvl2pPr>
            <a:lvl3pPr marL="914400" indent="0">
              <a:buNone/>
              <a:defRPr sz="1600" i="1">
                <a:solidFill>
                  <a:schemeClr val="bg1"/>
                </a:solidFill>
              </a:defRPr>
            </a:lvl3pPr>
            <a:lvl4pPr marL="1371600" indent="0">
              <a:buNone/>
              <a:defRPr sz="1400" i="1">
                <a:solidFill>
                  <a:schemeClr val="bg1"/>
                </a:solidFill>
              </a:defRPr>
            </a:lvl4pPr>
            <a:lvl5pPr marL="1828800" indent="0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F99D1-A115-46CA-B10A-279193A83BBC}" type="datetime1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687289" y="0"/>
            <a:ext cx="72000" cy="1271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068863" y="1528464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929641" y="1669110"/>
            <a:ext cx="9971158" cy="692595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9810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5532437"/>
            <a:ext cx="12192000" cy="1325563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1" y="458919"/>
            <a:ext cx="9971159" cy="1325563"/>
          </a:xfrm>
        </p:spPr>
        <p:txBody>
          <a:bodyPr/>
          <a:lstStyle>
            <a:lvl1pPr>
              <a:defRPr>
                <a:gradFill>
                  <a:gsLst>
                    <a:gs pos="0">
                      <a:schemeClr val="bg2"/>
                    </a:gs>
                    <a:gs pos="100000">
                      <a:schemeClr val="accent1"/>
                    </a:gs>
                  </a:gsLst>
                  <a:lin ang="0" scaled="1"/>
                </a:gradFill>
              </a:defRPr>
            </a:lvl1pPr>
          </a:lstStyle>
          <a:p>
            <a:r>
              <a:rPr lang="en-US"/>
              <a:t>CONTENT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641" y="3133484"/>
            <a:ext cx="10515600" cy="242792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1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E1783-EEF8-44D1-A300-8D20A32BB2D3}" type="datetime1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687289" y="0"/>
            <a:ext cx="72000" cy="127101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068863" y="1528464"/>
            <a:ext cx="6309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929641" y="1669110"/>
            <a:ext cx="9971158" cy="692595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3333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CF94AF4-4F78-4DA5-8571-FD66FFA6313D}"/>
              </a:ext>
            </a:extLst>
          </p:cNvPr>
          <p:cNvSpPr/>
          <p:nvPr userDrawn="1"/>
        </p:nvSpPr>
        <p:spPr>
          <a:xfrm>
            <a:off x="120000" y="117000"/>
            <a:ext cx="11952000" cy="6624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 w="273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21" y="546844"/>
            <a:ext cx="8997738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CONTENT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7520" y="3581731"/>
            <a:ext cx="8997737" cy="223046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</a:defRPr>
            </a:lvl2pPr>
            <a:lvl3pPr marL="914400" indent="0">
              <a:buNone/>
              <a:defRPr sz="1600" i="1">
                <a:solidFill>
                  <a:schemeClr val="bg1"/>
                </a:solidFill>
              </a:defRPr>
            </a:lvl3pPr>
            <a:lvl4pPr marL="1371600" indent="0">
              <a:buNone/>
              <a:defRPr sz="1400" i="1">
                <a:solidFill>
                  <a:schemeClr val="bg1"/>
                </a:solidFill>
              </a:defRPr>
            </a:lvl4pPr>
            <a:lvl5pPr marL="1828800" indent="0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8C37E-76B3-4A0D-BCD1-C5A52A858D66}" type="datetime1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0400" y="6159402"/>
            <a:ext cx="2788169" cy="365125"/>
          </a:xfrm>
        </p:spPr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8" y="244717"/>
            <a:ext cx="72000" cy="10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2" y="1616389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20" y="1757035"/>
            <a:ext cx="8997737" cy="692595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0938200" y="1341281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831016" y="1377655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20XX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flipV="1">
            <a:off x="11663289" y="6300217"/>
            <a:ext cx="0" cy="31022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80265F1-E793-484F-ADC9-31450ADF8B0E}"/>
              </a:ext>
            </a:extLst>
          </p:cNvPr>
          <p:cNvCxnSpPr>
            <a:cxnSpLocks/>
          </p:cNvCxnSpPr>
          <p:nvPr userDrawn="1"/>
        </p:nvCxnSpPr>
        <p:spPr>
          <a:xfrm>
            <a:off x="256374" y="6168360"/>
            <a:ext cx="1508418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6688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CC8FE21-4B79-46A0-A2D5-AA64AFC6197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248368-1908-4FA2-8871-C97A5210E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7519" y="1443655"/>
            <a:ext cx="4143555" cy="153658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CONTENT</a:t>
            </a:r>
            <a:br>
              <a:rPr lang="en-US"/>
            </a:br>
            <a:r>
              <a:rPr lang="en-US"/>
              <a:t>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8B931-E896-4471-A71A-819D3B682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1409" y="2588054"/>
            <a:ext cx="5228216" cy="31229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 sz="1600" i="0"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</a:defRPr>
            </a:lvl2pPr>
            <a:lvl3pPr marL="914400" indent="0">
              <a:buNone/>
              <a:defRPr sz="1600" i="1">
                <a:solidFill>
                  <a:schemeClr val="bg1"/>
                </a:solidFill>
              </a:defRPr>
            </a:lvl3pPr>
            <a:lvl4pPr marL="1371600" indent="0">
              <a:buNone/>
              <a:defRPr sz="1400" i="1">
                <a:solidFill>
                  <a:schemeClr val="bg1"/>
                </a:solidFill>
              </a:defRPr>
            </a:lvl4pPr>
            <a:lvl5pPr marL="1828800" indent="0">
              <a:buNone/>
              <a:defRPr sz="14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9E74E-E12F-474D-8520-0AAEE930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2C234-967A-4CF5-82BF-1AF9EBDCBA35}" type="datetime1">
              <a:rPr lang="en-US" smtClean="0"/>
              <a:t>9/23/25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68C84-3A49-4E3F-B2E7-4CE5D636B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80AB7-46B3-4911-A879-10A547487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751D1-0AE0-4B49-A19D-74CA71D2C096}"/>
              </a:ext>
            </a:extLst>
          </p:cNvPr>
          <p:cNvSpPr/>
          <p:nvPr userDrawn="1"/>
        </p:nvSpPr>
        <p:spPr>
          <a:xfrm>
            <a:off x="1285167" y="1684524"/>
            <a:ext cx="72000" cy="9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D4EAA8-8E55-45C3-BD00-531D549BB77D}"/>
              </a:ext>
            </a:extLst>
          </p:cNvPr>
          <p:cNvCxnSpPr/>
          <p:nvPr userDrawn="1"/>
        </p:nvCxnSpPr>
        <p:spPr>
          <a:xfrm>
            <a:off x="1666741" y="2882481"/>
            <a:ext cx="630936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>
            <a:extLst>
              <a:ext uri="{FF2B5EF4-FFF2-40B4-BE49-F238E27FC236}">
                <a16:creationId xmlns:a16="http://schemas.microsoft.com/office/drawing/2014/main" id="{126D1C29-9D03-4CB6-B17E-D7DC93295F21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527519" y="3023127"/>
            <a:ext cx="4143555" cy="692595"/>
          </a:xfrm>
        </p:spPr>
        <p:txBody>
          <a:bodyPr>
            <a:normAutofit/>
          </a:bodyPr>
          <a:lstStyle>
            <a:lvl1pPr marL="0" indent="0" algn="l">
              <a:buNone/>
              <a:defRPr sz="2500" b="1" i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Slide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3713E2-6BCF-4CEB-A9B2-A0F540060B9B}"/>
              </a:ext>
            </a:extLst>
          </p:cNvPr>
          <p:cNvCxnSpPr>
            <a:cxnSpLocks/>
          </p:cNvCxnSpPr>
          <p:nvPr userDrawn="1"/>
        </p:nvCxnSpPr>
        <p:spPr>
          <a:xfrm>
            <a:off x="11190767" y="800959"/>
            <a:ext cx="1001233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57CF87C-3640-450C-B0F1-EAD2166611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83583" y="837333"/>
            <a:ext cx="610772" cy="328893"/>
          </a:xfrm>
        </p:spPr>
        <p:txBody>
          <a:bodyPr>
            <a:normAutofit/>
          </a:bodyPr>
          <a:lstStyle>
            <a:lvl1pPr marL="0" indent="0" algn="l"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20XX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2A467A-5EC5-4E43-861E-F15D1E487F6D}"/>
              </a:ext>
            </a:extLst>
          </p:cNvPr>
          <p:cNvCxnSpPr>
            <a:cxnSpLocks/>
          </p:cNvCxnSpPr>
          <p:nvPr userDrawn="1"/>
        </p:nvCxnSpPr>
        <p:spPr>
          <a:xfrm>
            <a:off x="0" y="6168360"/>
            <a:ext cx="1764792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FCDC761-E078-4116-B4FD-B0C88CDEB3DB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11384397" y="6579108"/>
            <a:ext cx="55778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638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E1EAD-812A-4236-9F79-679D72C2B8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4873" y="6187538"/>
            <a:ext cx="3256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chemeClr val="tx2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A38A25-0817-41BC-96A5-5012FE15C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A28A22-3D06-43EE-BD32-97F90FEA1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AC635-0473-40DB-A82D-46D5F635BC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1875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chemeClr val="tx2"/>
                </a:solidFill>
              </a:defRPr>
            </a:lvl1pPr>
          </a:lstStyle>
          <a:p>
            <a:fld id="{7E5F88F2-B164-4B6F-A4D1-FF377EA65B7F}" type="datetime1">
              <a:rPr lang="en-US" smtClean="0"/>
              <a:t>9/23/25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BD12B9-96FA-4883-88FA-2071321A43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49751" y="61875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2"/>
                </a:solidFill>
              </a:defRPr>
            </a:lvl1pPr>
          </a:lstStyle>
          <a:p>
            <a:fld id="{95CBEC59-7FF9-4688-98DF-89832A0C90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97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0" r:id="rId3"/>
    <p:sldLayoutId id="2147483661" r:id="rId4"/>
    <p:sldLayoutId id="2147483662" r:id="rId5"/>
    <p:sldLayoutId id="2147483650" r:id="rId6"/>
    <p:sldLayoutId id="2147483663" r:id="rId7"/>
    <p:sldLayoutId id="2147483664" r:id="rId8"/>
    <p:sldLayoutId id="2147483665" r:id="rId9"/>
    <p:sldLayoutId id="2147483666" r:id="rId10"/>
    <p:sldLayoutId id="2147483651" r:id="rId11"/>
    <p:sldLayoutId id="2147483670" r:id="rId12"/>
    <p:sldLayoutId id="2147483667" r:id="rId13"/>
    <p:sldLayoutId id="2147483668" r:id="rId14"/>
    <p:sldLayoutId id="2147483671" r:id="rId15"/>
    <p:sldLayoutId id="2147483669" r:id="rId16"/>
    <p:sldLayoutId id="2147483653" r:id="rId17"/>
    <p:sldLayoutId id="2147483672" r:id="rId18"/>
    <p:sldLayoutId id="2147483673" r:id="rId19"/>
    <p:sldLayoutId id="2147483674" r:id="rId20"/>
    <p:sldLayoutId id="2147483676" r:id="rId21"/>
    <p:sldLayoutId id="2147483652" r:id="rId22"/>
    <p:sldLayoutId id="2147483677" r:id="rId23"/>
    <p:sldLayoutId id="2147483678" r:id="rId24"/>
    <p:sldLayoutId id="2147483679" r:id="rId25"/>
    <p:sldLayoutId id="2147483681" r:id="rId26"/>
    <p:sldLayoutId id="2147483654" r:id="rId27"/>
    <p:sldLayoutId id="2147483682" r:id="rId28"/>
    <p:sldLayoutId id="2147483683" r:id="rId29"/>
    <p:sldLayoutId id="2147483684" r:id="rId30"/>
    <p:sldLayoutId id="2147483685" r:id="rId31"/>
    <p:sldLayoutId id="2147483657" r:id="rId32"/>
    <p:sldLayoutId id="2147483686" r:id="rId33"/>
    <p:sldLayoutId id="2147483687" r:id="rId34"/>
    <p:sldLayoutId id="2147483688" r:id="rId35"/>
    <p:sldLayoutId id="2147483689" r:id="rId36"/>
    <p:sldLayoutId id="2147483656" r:id="rId37"/>
    <p:sldLayoutId id="2147483690" r:id="rId38"/>
    <p:sldLayoutId id="2147483691" r:id="rId39"/>
    <p:sldLayoutId id="2147483692" r:id="rId40"/>
    <p:sldLayoutId id="2147483697" r:id="rId41"/>
    <p:sldLayoutId id="2147483658" r:id="rId42"/>
    <p:sldLayoutId id="2147483693" r:id="rId43"/>
    <p:sldLayoutId id="2147483694" r:id="rId44"/>
    <p:sldLayoutId id="2147483695" r:id="rId45"/>
    <p:sldLayoutId id="2147483696" r:id="rId4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47.svg"/><Relationship Id="rId5" Type="http://schemas.openxmlformats.org/officeDocument/2006/relationships/image" Target="../media/image27.svg"/><Relationship Id="rId10" Type="http://schemas.openxmlformats.org/officeDocument/2006/relationships/image" Target="../media/image46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FA173-4917-43E5-B91C-3914C1A8D2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1615" y="4509144"/>
            <a:ext cx="8807116" cy="915873"/>
          </a:xfrm>
        </p:spPr>
        <p:txBody>
          <a:bodyPr/>
          <a:lstStyle/>
          <a:p>
            <a:r>
              <a:rPr lang="en-US"/>
              <a:t>Playing To Your Strengths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99D82B-F86A-4C04-9207-B25F53939F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8181" y="5360215"/>
            <a:ext cx="8036805" cy="1305224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</a:rPr>
              <a:t>Executive Alliance Mentoring Program</a:t>
            </a:r>
            <a:endParaRPr lang="en-US" dirty="0">
              <a:solidFill>
                <a:srgbClr val="FFCD6B"/>
              </a:solidFill>
            </a:endParaRPr>
          </a:p>
          <a:p>
            <a:pPr algn="ctr"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</a:rPr>
              <a:t>Thursday, September 25, 2025</a:t>
            </a:r>
          </a:p>
          <a:p>
            <a:pPr algn="ctr">
              <a:spcBef>
                <a:spcPts val="0"/>
              </a:spcBef>
            </a:pPr>
            <a:r>
              <a:rPr lang="en-US" sz="1800" dirty="0">
                <a:solidFill>
                  <a:schemeClr val="bg1"/>
                </a:solidFill>
              </a:rPr>
              <a:t>Presented By: Tracy Imm</a:t>
            </a:r>
          </a:p>
        </p:txBody>
      </p:sp>
    </p:spTree>
    <p:extLst>
      <p:ext uri="{BB962C8B-B14F-4D97-AF65-F5344CB8AC3E}">
        <p14:creationId xmlns:p14="http://schemas.microsoft.com/office/powerpoint/2010/main" val="3013068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Diagram&#10;&#10;Description automatically generated">
            <a:extLst>
              <a:ext uri="{FF2B5EF4-FFF2-40B4-BE49-F238E27FC236}">
                <a16:creationId xmlns:a16="http://schemas.microsoft.com/office/drawing/2014/main" id="{34D7B1A4-3BDB-422F-B78F-2626542BE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1566" y="1231742"/>
            <a:ext cx="5231567" cy="4394516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AFB6F6-5302-40A4-BBB0-AB8DF5395A5C}"/>
              </a:ext>
            </a:extLst>
          </p:cNvPr>
          <p:cNvSpPr txBox="1"/>
          <p:nvPr/>
        </p:nvSpPr>
        <p:spPr>
          <a:xfrm>
            <a:off x="976927" y="696921"/>
            <a:ext cx="3932237" cy="243998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500" b="1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“What will happen when we think about what is right with people rather than fixating on what is wrong with them?”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B67BB5-D56C-47F3-A63B-A7408683C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8"/>
            <a:ext cx="325667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i="1" kern="1200">
                <a:latin typeface="+mn-lt"/>
                <a:ea typeface="+mn-ea"/>
                <a:cs typeface="+mn-cs"/>
              </a:rPr>
              <a:t>Playing to Your Strengths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26E173-696F-419F-AD48-4D9C608BE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9751" y="6187538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5CBEC59-7FF9-4688-98DF-89832A0C9025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80552B-F22F-4353-B1E0-C2C186CA00DA}"/>
              </a:ext>
            </a:extLst>
          </p:cNvPr>
          <p:cNvSpPr txBox="1"/>
          <p:nvPr/>
        </p:nvSpPr>
        <p:spPr>
          <a:xfrm>
            <a:off x="6359913" y="5811644"/>
            <a:ext cx="371893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Don Clifton (1924 – 2003)</a:t>
            </a:r>
          </a:p>
          <a:p>
            <a:r>
              <a:rPr lang="en-US" dirty="0">
                <a:solidFill>
                  <a:schemeClr val="bg1"/>
                </a:solidFill>
              </a:rPr>
              <a:t>Industrial Psychologist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4DB46F-8823-CA30-7569-FC10B76A1567}"/>
              </a:ext>
            </a:extLst>
          </p:cNvPr>
          <p:cNvSpPr txBox="1"/>
          <p:nvPr/>
        </p:nvSpPr>
        <p:spPr>
          <a:xfrm>
            <a:off x="976927" y="3338784"/>
            <a:ext cx="32566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</a:rPr>
              <a:t>He thought about the impact on the organizational culture, employee engagement and customer experience</a:t>
            </a:r>
          </a:p>
        </p:txBody>
      </p:sp>
    </p:spTree>
    <p:extLst>
      <p:ext uri="{BB962C8B-B14F-4D97-AF65-F5344CB8AC3E}">
        <p14:creationId xmlns:p14="http://schemas.microsoft.com/office/powerpoint/2010/main" val="1047686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B631D-E0B2-495C-8C3B-82C1EAE7E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519" y="1700327"/>
            <a:ext cx="4143555" cy="1536580"/>
          </a:xfrm>
        </p:spPr>
        <p:txBody>
          <a:bodyPr anchor="ctr">
            <a:normAutofit/>
          </a:bodyPr>
          <a:lstStyle/>
          <a:p>
            <a:r>
              <a:rPr lang="en-US" dirty="0"/>
              <a:t>Background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2644E7-195B-4EA3-9F52-41E5EA454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6812" y="755989"/>
            <a:ext cx="5293274" cy="534308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en-US" sz="2800" dirty="0"/>
              <a:t>Gallup has been studying what makes people successful for 50 years (examined various industries and over 50 countries)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n-US" sz="2800" dirty="0"/>
              <a:t>Over 25 million people have taken the Clifton StrengthsFinder survey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n-US" sz="2800" dirty="0"/>
              <a:t>Based in positive psychology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en-US" sz="2800" dirty="0"/>
              <a:t>The odds are 1 in 33 million that someone has the same sequence of themes as you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0D7CDAF-A860-4FB9-8125-03C4A65B3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8"/>
            <a:ext cx="325667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Playing to Your Strengths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ADE6952-7E88-4A9F-B3BE-FFC963DFF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9751" y="6187538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5CBEC59-7FF9-4688-98DF-89832A0C9025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549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8A755-9A1C-43BA-AA58-CC64B74C7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Everyone has talent. It's hardwired.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FE67A8-9C62-4E61-AFEC-93449F84F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Playing to Your Strengths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719A6C-DA81-4FE4-8FF1-C8C5A5BD9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12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AF8E67-7D30-4C15-8530-9F34E4F71D35}"/>
              </a:ext>
            </a:extLst>
          </p:cNvPr>
          <p:cNvSpPr txBox="1"/>
          <p:nvPr/>
        </p:nvSpPr>
        <p:spPr>
          <a:xfrm>
            <a:off x="1036696" y="1714030"/>
            <a:ext cx="10062162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b="1" dirty="0"/>
              <a:t>Do you ever wonder why you make certain choices?</a:t>
            </a:r>
          </a:p>
          <a:p>
            <a:pPr marL="285750" indent="-285750">
              <a:buFont typeface="Arial"/>
              <a:buChar char="•"/>
            </a:pPr>
            <a:r>
              <a:rPr lang="en-US" sz="2800" b="1" dirty="0"/>
              <a:t>Why you do what you do?</a:t>
            </a:r>
          </a:p>
          <a:p>
            <a:pPr marL="285750" indent="-285750">
              <a:buFont typeface="Arial"/>
              <a:buChar char="•"/>
            </a:pPr>
            <a:r>
              <a:rPr lang="en-US" sz="2800" b="1" dirty="0"/>
              <a:t>Why you like certain things?</a:t>
            </a:r>
          </a:p>
          <a:p>
            <a:pPr marL="285750" indent="-285750">
              <a:buFont typeface="Arial"/>
              <a:buChar char="•"/>
            </a:pPr>
            <a:r>
              <a:rPr lang="en-US" sz="2800" b="1" dirty="0"/>
              <a:t>Why are you better at some things than others?</a:t>
            </a:r>
          </a:p>
          <a:p>
            <a:pPr marL="285750" indent="-285750">
              <a:buFont typeface="Arial"/>
              <a:buChar char="•"/>
            </a:pPr>
            <a:r>
              <a:rPr lang="en-US" sz="2800" b="1" dirty="0"/>
              <a:t>There's a reason. It's your TALENTS.</a:t>
            </a:r>
          </a:p>
          <a:p>
            <a:endParaRPr lang="en-US" sz="2800" b="1"/>
          </a:p>
          <a:p>
            <a:r>
              <a:rPr lang="en-US" sz="2800" b="1" dirty="0"/>
              <a:t>[Talent </a:t>
            </a:r>
            <a:r>
              <a:rPr lang="en-US" sz="2800" b="1" i="1" dirty="0"/>
              <a:t>n</a:t>
            </a:r>
            <a:r>
              <a:rPr lang="en-US" sz="2800" b="1" dirty="0"/>
              <a:t>. a naturally recurring pattern of thought, feeling, or behavior that can be productively applied.]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92586F-756E-D5B8-19BF-3BB76E8EA9C5}"/>
              </a:ext>
            </a:extLst>
          </p:cNvPr>
          <p:cNvSpPr txBox="1"/>
          <p:nvPr/>
        </p:nvSpPr>
        <p:spPr>
          <a:xfrm>
            <a:off x="2839453" y="5859379"/>
            <a:ext cx="73039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CTA: Find more ways to apply your talents.</a:t>
            </a:r>
          </a:p>
        </p:txBody>
      </p:sp>
    </p:spTree>
    <p:extLst>
      <p:ext uri="{BB962C8B-B14F-4D97-AF65-F5344CB8AC3E}">
        <p14:creationId xmlns:p14="http://schemas.microsoft.com/office/powerpoint/2010/main" val="855707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DB6DB-FCFC-464D-A08B-4B640597F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800" y="607100"/>
            <a:ext cx="10610136" cy="697044"/>
          </a:xfrm>
        </p:spPr>
        <p:txBody>
          <a:bodyPr/>
          <a:lstStyle/>
          <a:p>
            <a:r>
              <a:rPr lang="en-US" sz="2800"/>
              <a:t>The Four Strengths Domains (Categories or Groupings)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6DBADB-CBD5-4178-9AF4-3B9EDE3899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1733" y="2524969"/>
            <a:ext cx="1732674" cy="55204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/>
              <a:t>Executing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E48C07-6878-47C6-84E4-69401D401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Playing to Your Strengths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2C7068-46A5-47E2-B642-E2FECB398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13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F47A818-2D0D-479A-8F08-E9B1BEEE1C13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3042198" y="2570951"/>
            <a:ext cx="1936312" cy="57175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/>
              <a:t>Influencing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BD33BC4-F735-46F9-A022-80E3F84ECAC4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5224905" y="2566948"/>
            <a:ext cx="3374915" cy="4994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/>
              <a:t>Relationship Building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7BFE877-4128-4958-AB6A-287227BAF61F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8769444" y="2527535"/>
            <a:ext cx="3256674" cy="4994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/>
              <a:t>Strategic Thinking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37E7710-1DB8-4164-8650-E592ADFE3E5F}"/>
              </a:ext>
            </a:extLst>
          </p:cNvPr>
          <p:cNvSpPr>
            <a:spLocks noGrp="1"/>
          </p:cNvSpPr>
          <p:nvPr>
            <p:ph type="body" sz="half" idx="21"/>
          </p:nvPr>
        </p:nvSpPr>
        <p:spPr>
          <a:xfrm>
            <a:off x="928801" y="3066773"/>
            <a:ext cx="1391088" cy="102501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b="1"/>
              <a:t>Know how to make things happen.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7664EF6-4A00-4301-BA46-2A3386DB584A}"/>
              </a:ext>
            </a:extLst>
          </p:cNvPr>
          <p:cNvSpPr>
            <a:spLocks noGrp="1"/>
          </p:cNvSpPr>
          <p:nvPr>
            <p:ph type="body" sz="half" idx="22"/>
          </p:nvPr>
        </p:nvSpPr>
        <p:spPr>
          <a:xfrm>
            <a:off x="3350940" y="2987945"/>
            <a:ext cx="1509329" cy="134032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b="1"/>
              <a:t>Know how to take charge, speak up, and make sure the team is heard.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2FEC8FB-605C-419B-8436-0AC479D44BA9}"/>
              </a:ext>
            </a:extLst>
          </p:cNvPr>
          <p:cNvSpPr>
            <a:spLocks noGrp="1"/>
          </p:cNvSpPr>
          <p:nvPr>
            <p:ph type="body" sz="half" idx="24"/>
          </p:nvPr>
        </p:nvSpPr>
        <p:spPr>
          <a:xfrm>
            <a:off x="5566490" y="3069341"/>
            <a:ext cx="2494674" cy="157023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b="1"/>
              <a:t>Have the ability to build strong relationships that can hold a team together and make the team greater than the sum of its parts.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8A4EA21-B3E8-4897-B0D7-DDBEBEAE632B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8849163" y="3069340"/>
            <a:ext cx="2560364" cy="140601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b="1"/>
              <a:t>Help teams consider what could be. They absorb and analyze information that can inform better decisions.</a:t>
            </a:r>
          </a:p>
        </p:txBody>
      </p:sp>
      <p:pic>
        <p:nvPicPr>
          <p:cNvPr id="27" name="Graphic 27" descr="Teacher">
            <a:extLst>
              <a:ext uri="{FF2B5EF4-FFF2-40B4-BE49-F238E27FC236}">
                <a16:creationId xmlns:a16="http://schemas.microsoft.com/office/drawing/2014/main" id="{5BFD462C-BFA5-4A5A-A54A-F828772C7186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1" r="91"/>
          <a:stretch/>
        </p:blipFill>
        <p:spPr>
          <a:xfrm>
            <a:off x="1257762" y="1495484"/>
            <a:ext cx="867600" cy="868680"/>
          </a:xfrm>
        </p:spPr>
      </p:pic>
      <p:pic>
        <p:nvPicPr>
          <p:cNvPr id="24" name="Graphic 24" descr="Customer review">
            <a:extLst>
              <a:ext uri="{FF2B5EF4-FFF2-40B4-BE49-F238E27FC236}">
                <a16:creationId xmlns:a16="http://schemas.microsoft.com/office/drawing/2014/main" id="{40E014A5-9CE7-47F2-A0CA-99C8F8BA663E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91" r="91"/>
          <a:stretch/>
        </p:blipFill>
        <p:spPr>
          <a:xfrm>
            <a:off x="3630365" y="1495485"/>
            <a:ext cx="867600" cy="868680"/>
          </a:xfrm>
        </p:spPr>
      </p:pic>
      <p:pic>
        <p:nvPicPr>
          <p:cNvPr id="25" name="Graphic 25" descr="Boardroom">
            <a:extLst>
              <a:ext uri="{FF2B5EF4-FFF2-40B4-BE49-F238E27FC236}">
                <a16:creationId xmlns:a16="http://schemas.microsoft.com/office/drawing/2014/main" id="{1DE7493D-7D28-48A7-9FF0-6517667FA993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1" r="91"/>
          <a:stretch/>
        </p:blipFill>
        <p:spPr>
          <a:xfrm>
            <a:off x="6085951" y="1495965"/>
            <a:ext cx="867600" cy="868680"/>
          </a:xfrm>
        </p:spPr>
      </p:pic>
      <p:pic>
        <p:nvPicPr>
          <p:cNvPr id="26" name="Graphic 26" descr="Person with idea">
            <a:extLst>
              <a:ext uri="{FF2B5EF4-FFF2-40B4-BE49-F238E27FC236}">
                <a16:creationId xmlns:a16="http://schemas.microsoft.com/office/drawing/2014/main" id="{B6F36481-7BD7-4487-A775-FCA8A2D14FA0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91" r="91"/>
          <a:stretch/>
        </p:blipFill>
        <p:spPr>
          <a:xfrm>
            <a:off x="9213986" y="1495966"/>
            <a:ext cx="867600" cy="868680"/>
          </a:xfrm>
        </p:spPr>
      </p:pic>
    </p:spTree>
    <p:extLst>
      <p:ext uri="{BB962C8B-B14F-4D97-AF65-F5344CB8AC3E}">
        <p14:creationId xmlns:p14="http://schemas.microsoft.com/office/powerpoint/2010/main" val="33320212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C1F1F-509B-4FB6-971A-4E804AFD0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1" y="82623"/>
            <a:ext cx="9971159" cy="1325563"/>
          </a:xfrm>
        </p:spPr>
        <p:txBody>
          <a:bodyPr/>
          <a:lstStyle/>
          <a:p>
            <a:r>
              <a:rPr lang="en-US"/>
              <a:t>Domains &amp; Signature Themes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3E8D0EC7-FD95-4FAC-B807-F232738052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6965963"/>
              </p:ext>
            </p:extLst>
          </p:nvPr>
        </p:nvGraphicFramePr>
        <p:xfrm>
          <a:off x="1086051" y="1146920"/>
          <a:ext cx="7396212" cy="399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9053">
                  <a:extLst>
                    <a:ext uri="{9D8B030D-6E8A-4147-A177-3AD203B41FA5}">
                      <a16:colId xmlns:a16="http://schemas.microsoft.com/office/drawing/2014/main" val="1392316860"/>
                    </a:ext>
                  </a:extLst>
                </a:gridCol>
                <a:gridCol w="1849053">
                  <a:extLst>
                    <a:ext uri="{9D8B030D-6E8A-4147-A177-3AD203B41FA5}">
                      <a16:colId xmlns:a16="http://schemas.microsoft.com/office/drawing/2014/main" val="66260448"/>
                    </a:ext>
                  </a:extLst>
                </a:gridCol>
                <a:gridCol w="1849053">
                  <a:extLst>
                    <a:ext uri="{9D8B030D-6E8A-4147-A177-3AD203B41FA5}">
                      <a16:colId xmlns:a16="http://schemas.microsoft.com/office/drawing/2014/main" val="358871871"/>
                    </a:ext>
                  </a:extLst>
                </a:gridCol>
                <a:gridCol w="1849053">
                  <a:extLst>
                    <a:ext uri="{9D8B030D-6E8A-4147-A177-3AD203B41FA5}">
                      <a16:colId xmlns:a16="http://schemas.microsoft.com/office/drawing/2014/main" val="2963740186"/>
                    </a:ext>
                  </a:extLst>
                </a:gridCol>
              </a:tblGrid>
              <a:tr h="655169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Executing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Influencing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Relationship Building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Strategic Thinking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9947111"/>
                  </a:ext>
                </a:extLst>
              </a:tr>
              <a:tr h="341827">
                <a:tc>
                  <a:txBody>
                    <a:bodyPr/>
                    <a:lstStyle/>
                    <a:p>
                      <a:r>
                        <a:rPr lang="en-US"/>
                        <a:t>Achiever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Activator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Adaptability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Analytical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5583260"/>
                  </a:ext>
                </a:extLst>
              </a:tr>
              <a:tr h="341827">
                <a:tc>
                  <a:txBody>
                    <a:bodyPr/>
                    <a:lstStyle/>
                    <a:p>
                      <a:r>
                        <a:rPr lang="en-US"/>
                        <a:t>Arranger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Command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Connectedness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Context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253384"/>
                  </a:ext>
                </a:extLst>
              </a:tr>
              <a:tr h="341827">
                <a:tc>
                  <a:txBody>
                    <a:bodyPr/>
                    <a:lstStyle/>
                    <a:p>
                      <a:r>
                        <a:rPr lang="en-US"/>
                        <a:t>Belief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Communications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Developer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Futuristic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6316268"/>
                  </a:ext>
                </a:extLst>
              </a:tr>
              <a:tr h="341827">
                <a:tc>
                  <a:txBody>
                    <a:bodyPr/>
                    <a:lstStyle/>
                    <a:p>
                      <a:r>
                        <a:rPr lang="en-US"/>
                        <a:t>Consistency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Competition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Empathy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Ideation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850500"/>
                  </a:ext>
                </a:extLst>
              </a:tr>
              <a:tr h="341827">
                <a:tc>
                  <a:txBody>
                    <a:bodyPr/>
                    <a:lstStyle/>
                    <a:p>
                      <a:r>
                        <a:rPr lang="en-US"/>
                        <a:t>Deliberative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Maximizer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Harmony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Input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354443"/>
                  </a:ext>
                </a:extLst>
              </a:tr>
              <a:tr h="341827">
                <a:tc>
                  <a:txBody>
                    <a:bodyPr/>
                    <a:lstStyle/>
                    <a:p>
                      <a:r>
                        <a:rPr lang="en-US"/>
                        <a:t>Discipline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Self-Assurance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Includer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Intellection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067835"/>
                  </a:ext>
                </a:extLst>
              </a:tr>
              <a:tr h="341827">
                <a:tc>
                  <a:txBody>
                    <a:bodyPr/>
                    <a:lstStyle/>
                    <a:p>
                      <a:r>
                        <a:rPr lang="en-US"/>
                        <a:t>Focus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Significance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Individualization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Learner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0441941"/>
                  </a:ext>
                </a:extLst>
              </a:tr>
              <a:tr h="341827">
                <a:tc>
                  <a:txBody>
                    <a:bodyPr/>
                    <a:lstStyle/>
                    <a:p>
                      <a:r>
                        <a:rPr lang="en-US"/>
                        <a:t>Responsibility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Woo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Positivity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Strategic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2791681"/>
                  </a:ext>
                </a:extLst>
              </a:tr>
              <a:tr h="341827">
                <a:tc>
                  <a:txBody>
                    <a:bodyPr/>
                    <a:lstStyle/>
                    <a:p>
                      <a:r>
                        <a:rPr lang="en-US"/>
                        <a:t>Restorative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Relator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9918848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8BE08-352C-418E-B654-8423B8D50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Playing to Your Strengths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E06BCA-4174-4888-92A0-DE21F9FE6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14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F224DC-2F6D-3086-0932-DC803B225307}"/>
              </a:ext>
            </a:extLst>
          </p:cNvPr>
          <p:cNvSpPr txBox="1"/>
          <p:nvPr/>
        </p:nvSpPr>
        <p:spPr>
          <a:xfrm>
            <a:off x="8849752" y="1925052"/>
            <a:ext cx="2743200" cy="224676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i="1" dirty="0"/>
              <a:t>Keep in mind: These four categories can help you think about how you have used your talents for success –but don’t let this limit your thinking.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F19E81-558A-DA5E-010C-E9444C8CBF09}"/>
              </a:ext>
            </a:extLst>
          </p:cNvPr>
          <p:cNvSpPr txBox="1"/>
          <p:nvPr/>
        </p:nvSpPr>
        <p:spPr>
          <a:xfrm>
            <a:off x="1086051" y="5624438"/>
            <a:ext cx="89123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We all have all 34 themes, they are just in a different order.</a:t>
            </a:r>
          </a:p>
        </p:txBody>
      </p:sp>
    </p:spTree>
    <p:extLst>
      <p:ext uri="{BB962C8B-B14F-4D97-AF65-F5344CB8AC3E}">
        <p14:creationId xmlns:p14="http://schemas.microsoft.com/office/powerpoint/2010/main" val="2039436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2EE90-7D26-492E-AFBB-FB9C00A03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800" y="607100"/>
            <a:ext cx="11145709" cy="697044"/>
          </a:xfrm>
        </p:spPr>
        <p:txBody>
          <a:bodyPr/>
          <a:lstStyle/>
          <a:p>
            <a:r>
              <a:rPr lang="en-US" sz="3600"/>
              <a:t>Your Top 5 Themes Reveal Who You Are, What Makes You Unique and Successful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0FB562-8769-4DD3-8698-8ABC7C15C11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>
                <a:solidFill>
                  <a:schemeClr val="tx1"/>
                </a:solidFill>
              </a:rPr>
              <a:t>Strategic 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18E0FE-A22A-4CEA-8654-35047DEA4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Playing to Your Strengths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CC90B9-24C8-4970-9B8C-45CC2FDBE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15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7C0A70B-551B-415C-B548-EAE5936B7B47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>
                <a:solidFill>
                  <a:schemeClr val="tx1"/>
                </a:solidFill>
              </a:rPr>
              <a:t>Relator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788DE1B-6731-43A0-8DF9-3291DE7CFD03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>
                <a:solidFill>
                  <a:schemeClr val="tx1"/>
                </a:solidFill>
              </a:rPr>
              <a:t>Connectedness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B74C749-04C0-4A67-B5B2-9316E9FDB410}"/>
              </a:ext>
            </a:extLst>
          </p:cNvPr>
          <p:cNvSpPr>
            <a:spLocks noGrp="1"/>
          </p:cNvSpPr>
          <p:nvPr>
            <p:ph type="body" sz="half" idx="18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>
                <a:solidFill>
                  <a:schemeClr val="tx1"/>
                </a:solidFill>
              </a:rPr>
              <a:t>Learner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DCDBE73-9CD5-4A5E-A14C-92B733FDF4D3}"/>
              </a:ext>
            </a:extLst>
          </p:cNvPr>
          <p:cNvSpPr>
            <a:spLocks noGrp="1"/>
          </p:cNvSpPr>
          <p:nvPr>
            <p:ph type="body" sz="half" idx="19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>
                <a:solidFill>
                  <a:schemeClr val="tx1"/>
                </a:solidFill>
              </a:rPr>
              <a:t>Intellection</a:t>
            </a:r>
          </a:p>
        </p:txBody>
      </p:sp>
      <p:pic>
        <p:nvPicPr>
          <p:cNvPr id="24" name="Graphic 24" descr="3d Glasses">
            <a:extLst>
              <a:ext uri="{FF2B5EF4-FFF2-40B4-BE49-F238E27FC236}">
                <a16:creationId xmlns:a16="http://schemas.microsoft.com/office/drawing/2014/main" id="{5EE94BEB-2591-4F08-8950-416AB071D70F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1" r="91"/>
          <a:stretch/>
        </p:blipFill>
        <p:spPr>
          <a:xfrm>
            <a:off x="1040986" y="1574312"/>
            <a:ext cx="867600" cy="868680"/>
          </a:xfrm>
        </p:spPr>
      </p:pic>
      <p:pic>
        <p:nvPicPr>
          <p:cNvPr id="25" name="Graphic 25" descr="Cheers">
            <a:extLst>
              <a:ext uri="{FF2B5EF4-FFF2-40B4-BE49-F238E27FC236}">
                <a16:creationId xmlns:a16="http://schemas.microsoft.com/office/drawing/2014/main" id="{42E21A37-CD2B-4EA2-BA08-9B479F37D0B8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91" r="91"/>
          <a:stretch/>
        </p:blipFill>
        <p:spPr>
          <a:xfrm>
            <a:off x="4576296" y="1574312"/>
            <a:ext cx="867600" cy="868680"/>
          </a:xfrm>
        </p:spPr>
      </p:pic>
      <p:pic>
        <p:nvPicPr>
          <p:cNvPr id="26" name="Graphic 26" descr="Group">
            <a:extLst>
              <a:ext uri="{FF2B5EF4-FFF2-40B4-BE49-F238E27FC236}">
                <a16:creationId xmlns:a16="http://schemas.microsoft.com/office/drawing/2014/main" id="{A5919CB0-7069-49D5-BD97-7737D7EF7A07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1" r="91"/>
          <a:stretch/>
        </p:blipFill>
        <p:spPr>
          <a:xfrm>
            <a:off x="8111606" y="1574312"/>
            <a:ext cx="867600" cy="868680"/>
          </a:xfrm>
        </p:spPr>
      </p:pic>
      <p:pic>
        <p:nvPicPr>
          <p:cNvPr id="27" name="Graphic 27" descr="Books">
            <a:extLst>
              <a:ext uri="{FF2B5EF4-FFF2-40B4-BE49-F238E27FC236}">
                <a16:creationId xmlns:a16="http://schemas.microsoft.com/office/drawing/2014/main" id="{BA88D06C-503E-4B1D-8DA6-4B2A7F7C1E61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91" r="91"/>
          <a:stretch/>
        </p:blipFill>
        <p:spPr>
          <a:xfrm>
            <a:off x="1040986" y="3709707"/>
            <a:ext cx="867600" cy="868680"/>
          </a:xfrm>
        </p:spPr>
      </p:pic>
      <p:pic>
        <p:nvPicPr>
          <p:cNvPr id="28" name="Graphic 28" descr="Atom">
            <a:extLst>
              <a:ext uri="{FF2B5EF4-FFF2-40B4-BE49-F238E27FC236}">
                <a16:creationId xmlns:a16="http://schemas.microsoft.com/office/drawing/2014/main" id="{360E4EF3-1B9F-4C06-AE96-44AE75CF386D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91" r="91"/>
          <a:stretch/>
        </p:blipFill>
        <p:spPr>
          <a:xfrm>
            <a:off x="4576296" y="3709707"/>
            <a:ext cx="867600" cy="86868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BA6A34-FD0C-7885-5437-6586F799BA9B}"/>
              </a:ext>
            </a:extLst>
          </p:cNvPr>
          <p:cNvSpPr txBox="1"/>
          <p:nvPr/>
        </p:nvSpPr>
        <p:spPr>
          <a:xfrm>
            <a:off x="2863516" y="6051884"/>
            <a:ext cx="70258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Your Insight Report is the starting point...</a:t>
            </a:r>
          </a:p>
        </p:txBody>
      </p:sp>
    </p:spTree>
    <p:extLst>
      <p:ext uri="{BB962C8B-B14F-4D97-AF65-F5344CB8AC3E}">
        <p14:creationId xmlns:p14="http://schemas.microsoft.com/office/powerpoint/2010/main" val="1914107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75D62-3E66-4AB0-9C32-F8B1CD5A3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592" y="336626"/>
            <a:ext cx="11198773" cy="1325563"/>
          </a:xfrm>
        </p:spPr>
        <p:txBody>
          <a:bodyPr/>
          <a:lstStyle/>
          <a:p>
            <a:r>
              <a:rPr lang="en-US"/>
              <a:t>Strengths-Based Development Framework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86E7E1-792B-4291-B40C-3830F47FD0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/>
              <a:t>Name It</a:t>
            </a:r>
          </a:p>
        </p:txBody>
      </p:sp>
      <p:pic>
        <p:nvPicPr>
          <p:cNvPr id="10" name="Graphic 10" descr="Bullseye">
            <a:extLst>
              <a:ext uri="{FF2B5EF4-FFF2-40B4-BE49-F238E27FC236}">
                <a16:creationId xmlns:a16="http://schemas.microsoft.com/office/drawing/2014/main" id="{7745247D-4969-485C-BD6E-BAC3974394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64513" y="1664416"/>
            <a:ext cx="914400" cy="9144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863C3D-2217-49A9-9807-C34173E915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8468" y="2272009"/>
            <a:ext cx="5183188" cy="823912"/>
          </a:xfrm>
        </p:spPr>
        <p:txBody>
          <a:bodyPr>
            <a:normAutofit/>
          </a:bodyPr>
          <a:lstStyle/>
          <a:p>
            <a:r>
              <a:rPr lang="en-US" sz="2800"/>
              <a:t>Claim It</a:t>
            </a:r>
          </a:p>
        </p:txBody>
      </p:sp>
      <p:pic>
        <p:nvPicPr>
          <p:cNvPr id="11" name="Graphic 11" descr="Checklist">
            <a:extLst>
              <a:ext uri="{FF2B5EF4-FFF2-40B4-BE49-F238E27FC236}">
                <a16:creationId xmlns:a16="http://schemas.microsoft.com/office/drawing/2014/main" id="{4903F7AB-0D46-486D-8BB5-19FA0BC9836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1760" y="1716967"/>
            <a:ext cx="914400" cy="914400"/>
          </a:xfr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E732634-BB3A-414F-84C9-55B5088C5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Playing to Your Strengths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57AD24D-695F-46BB-BF34-31C0D4182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16</a:t>
            </a:fld>
            <a:endParaRPr lang="en-US"/>
          </a:p>
        </p:txBody>
      </p:sp>
      <p:pic>
        <p:nvPicPr>
          <p:cNvPr id="12" name="Graphic 12" descr="Excellent">
            <a:extLst>
              <a:ext uri="{FF2B5EF4-FFF2-40B4-BE49-F238E27FC236}">
                <a16:creationId xmlns:a16="http://schemas.microsoft.com/office/drawing/2014/main" id="{FA95ED15-19A1-4244-920A-E64CA01965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21973" y="1664575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91A68CA-A996-4025-A846-ECE574353D6F}"/>
              </a:ext>
            </a:extLst>
          </p:cNvPr>
          <p:cNvSpPr txBox="1"/>
          <p:nvPr/>
        </p:nvSpPr>
        <p:spPr>
          <a:xfrm>
            <a:off x="9375227" y="2727434"/>
            <a:ext cx="274319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bg2"/>
                </a:solidFill>
              </a:rPr>
              <a:t>Aim It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11718F37-ADA8-4E39-A5E7-C414F8F9A824}"/>
              </a:ext>
            </a:extLst>
          </p:cNvPr>
          <p:cNvSpPr/>
          <p:nvPr/>
        </p:nvSpPr>
        <p:spPr>
          <a:xfrm>
            <a:off x="3378275" y="1989490"/>
            <a:ext cx="2876838" cy="484632"/>
          </a:xfrm>
          <a:prstGeom prst="rightArrow">
            <a:avLst/>
          </a:prstGeom>
          <a:gradFill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D104B390-E26E-4E0D-B72F-22E031E02D79}"/>
              </a:ext>
            </a:extLst>
          </p:cNvPr>
          <p:cNvSpPr/>
          <p:nvPr/>
        </p:nvSpPr>
        <p:spPr>
          <a:xfrm>
            <a:off x="7797546" y="1935296"/>
            <a:ext cx="1576182" cy="484632"/>
          </a:xfrm>
          <a:prstGeom prst="rightArrow">
            <a:avLst/>
          </a:prstGeom>
          <a:gradFill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FFF13B-E6E0-44B1-B247-7D71C9FBDFA9}"/>
              </a:ext>
            </a:extLst>
          </p:cNvPr>
          <p:cNvSpPr txBox="1"/>
          <p:nvPr/>
        </p:nvSpPr>
        <p:spPr>
          <a:xfrm>
            <a:off x="718973" y="3407057"/>
            <a:ext cx="424818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/>
              <a:t>Read Your Insights Report 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Begin to Understand Your Top 5 Themes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Make your Themes your own. Identify what each theme means to you.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E4FF8D-E78F-43EB-A83F-DFD49F1BDB09}"/>
              </a:ext>
            </a:extLst>
          </p:cNvPr>
          <p:cNvSpPr txBox="1"/>
          <p:nvPr/>
        </p:nvSpPr>
        <p:spPr>
          <a:xfrm>
            <a:off x="6254281" y="3496004"/>
            <a:ext cx="5201243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/>
              <a:t>You Own It – appreciate the value you bring to others 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You Bring It to the Team &amp; Your Work Activities Every Day</a:t>
            </a:r>
          </a:p>
          <a:p>
            <a:pPr marL="285750" indent="-285750">
              <a:buFont typeface="Arial"/>
              <a:buChar char="•"/>
            </a:pPr>
            <a:r>
              <a:rPr lang="en-US" b="1" dirty="0"/>
              <a:t>You Honor and Develop Your Talents &amp; Your Teammates' Talents</a:t>
            </a:r>
          </a:p>
          <a:p>
            <a:pPr marL="285750" indent="-285750">
              <a:buFont typeface="Arial"/>
              <a:buChar char="•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478026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D750224-F02A-4B99-B374-C1CBC0AE0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1" y="458919"/>
            <a:ext cx="9971159" cy="1325563"/>
          </a:xfrm>
        </p:spPr>
        <p:txBody>
          <a:bodyPr/>
          <a:lstStyle/>
          <a:p>
            <a:r>
              <a:rPr lang="en-US"/>
              <a:t>Name It! Claim It! Aim It!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801F62C-3E20-404C-AF32-FB85E808E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641" y="2278558"/>
            <a:ext cx="10404087" cy="242792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Wingdings" panose="020B0604020202020204" pitchFamily="34" charset="0"/>
              <a:buChar char="ü"/>
            </a:pPr>
            <a:r>
              <a:rPr lang="en-US" sz="2000" b="1" dirty="0">
                <a:ea typeface="+mn-lt"/>
                <a:cs typeface="+mn-lt"/>
              </a:rPr>
              <a:t>Which of your TOP five do you most strongly identify with and why?</a:t>
            </a:r>
          </a:p>
          <a:p>
            <a:pPr marL="285750" indent="-285750">
              <a:buFont typeface="Wingdings" panose="020B0604020202020204" pitchFamily="34" charset="0"/>
              <a:buChar char="ü"/>
            </a:pPr>
            <a:r>
              <a:rPr lang="en-US" sz="2000" b="1" dirty="0">
                <a:ea typeface="+mn-lt"/>
                <a:cs typeface="+mn-lt"/>
              </a:rPr>
              <a:t>When has this theme helped you be successful in the past or in your current role?</a:t>
            </a:r>
          </a:p>
          <a:p>
            <a:pPr marL="285750" indent="-285750">
              <a:buFont typeface="Wingdings" panose="020B0604020202020204" pitchFamily="34" charset="0"/>
              <a:buChar char="ü"/>
            </a:pPr>
            <a:r>
              <a:rPr lang="en-US" sz="2000" b="1" dirty="0">
                <a:ea typeface="+mn-lt"/>
                <a:cs typeface="+mn-lt"/>
              </a:rPr>
              <a:t>In what ways could you start using one of the themes more intentionally tomorrow? (It’s helpful to think about this in the context of a specific goals of yours, whether personal or professional.)</a:t>
            </a:r>
            <a:endParaRPr lang="en-US" sz="2000" b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FA510A-D822-4ECA-BF80-ADA9B49A7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8"/>
            <a:ext cx="325667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Playing to Your Strengths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94E907-C61B-471B-89F6-90181C02B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9751" y="6187538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5CBEC59-7FF9-4688-98DF-89832A0C9025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sp>
        <p:nvSpPr>
          <p:cNvPr id="16" name="Subtitle 5">
            <a:extLst>
              <a:ext uri="{FF2B5EF4-FFF2-40B4-BE49-F238E27FC236}">
                <a16:creationId xmlns:a16="http://schemas.microsoft.com/office/drawing/2014/main" id="{5445B8F8-C0AB-47ED-8193-50B1E589C653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929641" y="1669110"/>
            <a:ext cx="9971158" cy="69259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Pick a partner and discuss the following: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D6FA8B-4477-7989-26CB-AF4798BACFB3}"/>
              </a:ext>
            </a:extLst>
          </p:cNvPr>
          <p:cNvSpPr txBox="1"/>
          <p:nvPr/>
        </p:nvSpPr>
        <p:spPr>
          <a:xfrm>
            <a:off x="3018291" y="5846880"/>
            <a:ext cx="6684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STUDY YOUR PRIOR SUCCESSES FOR CLUES</a:t>
            </a:r>
          </a:p>
        </p:txBody>
      </p:sp>
    </p:spTree>
    <p:extLst>
      <p:ext uri="{BB962C8B-B14F-4D97-AF65-F5344CB8AC3E}">
        <p14:creationId xmlns:p14="http://schemas.microsoft.com/office/powerpoint/2010/main" val="23610409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5449C-045C-4C56-B4F0-5518C4552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800" y="472822"/>
            <a:ext cx="11093668" cy="1325563"/>
          </a:xfrm>
        </p:spPr>
        <p:txBody>
          <a:bodyPr/>
          <a:lstStyle/>
          <a:p>
            <a:r>
              <a:rPr lang="en-US"/>
              <a:t>Benefits of Working with Your Strengths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419118-3319-4F1A-A219-C2A48FE42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Playing to Your Strengths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9EBB51-E079-4D74-A42C-8134F1FE9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18</a:t>
            </a:fld>
            <a:endParaRPr lang="en-US"/>
          </a:p>
        </p:txBody>
      </p:sp>
      <p:pic>
        <p:nvPicPr>
          <p:cNvPr id="7" name="Graphic 7" descr="Board Of Directors">
            <a:extLst>
              <a:ext uri="{FF2B5EF4-FFF2-40B4-BE49-F238E27FC236}">
                <a16:creationId xmlns:a16="http://schemas.microsoft.com/office/drawing/2014/main" id="{BAE08CED-0F58-4D41-A0A9-C885529958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9731" y="1730265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960AD4-127C-46DC-8F10-144BEF511CE3}"/>
              </a:ext>
            </a:extLst>
          </p:cNvPr>
          <p:cNvSpPr txBox="1"/>
          <p:nvPr/>
        </p:nvSpPr>
        <p:spPr>
          <a:xfrm>
            <a:off x="1992210" y="1649248"/>
            <a:ext cx="927275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6 times more engaged at work; tell their friends they work for a great company; look forward to going to work; have more positive interactions with coworkers; achieve more on a daily basis</a:t>
            </a:r>
          </a:p>
        </p:txBody>
      </p:sp>
      <p:pic>
        <p:nvPicPr>
          <p:cNvPr id="9" name="Graphic 9" descr="Rating 3 Star">
            <a:extLst>
              <a:ext uri="{FF2B5EF4-FFF2-40B4-BE49-F238E27FC236}">
                <a16:creationId xmlns:a16="http://schemas.microsoft.com/office/drawing/2014/main" id="{F066B9F0-E865-4CB5-B7C6-48CF311B20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9731" y="2832412"/>
            <a:ext cx="914400" cy="914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AA13F9A-9D45-4A05-A3AA-39248FE1B183}"/>
              </a:ext>
            </a:extLst>
          </p:cNvPr>
          <p:cNvSpPr txBox="1"/>
          <p:nvPr/>
        </p:nvSpPr>
        <p:spPr>
          <a:xfrm>
            <a:off x="1976054" y="3054553"/>
            <a:ext cx="823685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>Treat customers better</a:t>
            </a:r>
          </a:p>
        </p:txBody>
      </p:sp>
      <p:pic>
        <p:nvPicPr>
          <p:cNvPr id="12" name="Graphic 12" descr="Heart With Arrow">
            <a:extLst>
              <a:ext uri="{FF2B5EF4-FFF2-40B4-BE49-F238E27FC236}">
                <a16:creationId xmlns:a16="http://schemas.microsoft.com/office/drawing/2014/main" id="{7C6A6AD3-90F5-47F0-B050-5F0626A6D3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9731" y="4009697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04814D-DE0A-44AA-9918-AEE18392EBEF}"/>
              </a:ext>
            </a:extLst>
          </p:cNvPr>
          <p:cNvSpPr txBox="1"/>
          <p:nvPr/>
        </p:nvSpPr>
        <p:spPr>
          <a:xfrm>
            <a:off x="1974412" y="4137541"/>
            <a:ext cx="920706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>3 times more likely to report having an excellent quality of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4C6F27-58D1-1418-4F4B-CCCC68DBC70A}"/>
              </a:ext>
            </a:extLst>
          </p:cNvPr>
          <p:cNvSpPr txBox="1"/>
          <p:nvPr/>
        </p:nvSpPr>
        <p:spPr>
          <a:xfrm>
            <a:off x="3501188" y="5847347"/>
            <a:ext cx="6617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GALLUP’S DATA BACKS UP THESE CLAIMS</a:t>
            </a:r>
          </a:p>
        </p:txBody>
      </p:sp>
    </p:spTree>
    <p:extLst>
      <p:ext uri="{BB962C8B-B14F-4D97-AF65-F5344CB8AC3E}">
        <p14:creationId xmlns:p14="http://schemas.microsoft.com/office/powerpoint/2010/main" val="3335114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27D9D-E737-421F-A77B-85CF9421D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800" y="652069"/>
            <a:ext cx="3932237" cy="23909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>
                <a:latin typeface="+mj-lt"/>
                <a:ea typeface="+mj-ea"/>
                <a:cs typeface="+mj-cs"/>
              </a:rPr>
              <a:t>Your Signature Themes: </a:t>
            </a:r>
            <a:br>
              <a:rPr lang="en-US" b="1" kern="1200">
                <a:latin typeface="+mj-lt"/>
                <a:ea typeface="+mj-ea"/>
                <a:cs typeface="+mj-cs"/>
              </a:rPr>
            </a:br>
            <a:r>
              <a:rPr lang="en-US" b="1" kern="1200">
                <a:latin typeface="+mj-lt"/>
                <a:ea typeface="+mj-ea"/>
                <a:cs typeface="+mj-cs"/>
              </a:rPr>
              <a:t>Investing in your Talents</a:t>
            </a:r>
          </a:p>
        </p:txBody>
      </p:sp>
      <p:pic>
        <p:nvPicPr>
          <p:cNvPr id="10" name="Video 9" descr="People Planning">
            <a:extLst>
              <a:ext uri="{FF2B5EF4-FFF2-40B4-BE49-F238E27FC236}">
                <a16:creationId xmlns:a16="http://schemas.microsoft.com/office/drawing/2014/main" id="{5E712558-3AE4-65F0-477C-92A68DE402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30874" r="22628"/>
          <a:stretch>
            <a:fillRect/>
          </a:stretch>
        </p:blipFill>
        <p:spPr>
          <a:xfrm>
            <a:off x="5231566" y="255600"/>
            <a:ext cx="5231567" cy="6346800"/>
          </a:xfrm>
          <a:prstGeom prst="rect">
            <a:avLst/>
          </a:prstGeom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E0C2DF-E1AF-49E6-9B86-E61FAEF865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8800" y="3283710"/>
            <a:ext cx="3932237" cy="2439988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1800" b="1" i="0" kern="1200" dirty="0">
              <a:latin typeface="+mn-lt"/>
              <a:ea typeface="+mn-ea"/>
              <a:cs typeface="+mn-cs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b="1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Recognize and appreciate your talents. Learn more about how to leverage them successfully and practice intentionally.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b="1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Find more ways to apply your talents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b="1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Acquire new skills and knowledge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600" b="1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Share your strengths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F1F2F3C-F8D2-4287-AC61-5E35F1463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8"/>
            <a:ext cx="325667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i="1" kern="1200" dirty="0">
                <a:latin typeface="+mn-lt"/>
                <a:ea typeface="+mn-ea"/>
                <a:cs typeface="+mn-cs"/>
              </a:rPr>
              <a:t>Playing to Your Strengths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599BF27-7450-4708-819A-44BD2DA74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9751" y="6187538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5CBEC59-7FF9-4688-98DF-89832A0C9025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74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C75E2-C7E9-4CDE-A3E7-DB7E770B9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1" y="458919"/>
            <a:ext cx="9971159" cy="1325563"/>
          </a:xfrm>
        </p:spPr>
        <p:txBody>
          <a:bodyPr anchor="ctr">
            <a:normAutofit/>
          </a:bodyPr>
          <a:lstStyle/>
          <a:p>
            <a:r>
              <a:rPr lang="en-US"/>
              <a:t>Agenda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9278663-6DFB-48C5-B58E-9F7560421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197" y="1788225"/>
            <a:ext cx="10515600" cy="242792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Char char="•"/>
            </a:pPr>
            <a:r>
              <a:rPr lang="en-US" sz="2400" dirty="0"/>
              <a:t>Learning Objectives for today’s session</a:t>
            </a:r>
          </a:p>
          <a:p>
            <a:pPr marL="342900" indent="-342900">
              <a:buChar char="•"/>
            </a:pPr>
            <a:r>
              <a:rPr lang="en-US" sz="2400" dirty="0"/>
              <a:t>What is the Clifton StrengthsFinder Tool?</a:t>
            </a:r>
          </a:p>
          <a:p>
            <a:pPr marL="342900" indent="-342900">
              <a:buChar char="•"/>
            </a:pPr>
            <a:r>
              <a:rPr lang="en-US" sz="2400" dirty="0"/>
              <a:t>The Framework &amp; Process to Understanding Your Report</a:t>
            </a:r>
          </a:p>
          <a:p>
            <a:pPr marL="342900" indent="-342900">
              <a:buChar char="•"/>
            </a:pPr>
            <a:r>
              <a:rPr lang="en-US" sz="2400" dirty="0"/>
              <a:t>Practicing Conversations</a:t>
            </a:r>
          </a:p>
          <a:p>
            <a:pPr marL="800100" lvl="1" indent="-342900">
              <a:buChar char="•"/>
            </a:pPr>
            <a:r>
              <a:rPr lang="en-US" sz="2400" dirty="0"/>
              <a:t>Name, Aim, Claim (Pairs Activity)</a:t>
            </a:r>
          </a:p>
          <a:p>
            <a:pPr marL="800100" lvl="1" indent="-342900">
              <a:buChar char="•"/>
            </a:pPr>
            <a:r>
              <a:rPr lang="en-US" sz="2400" dirty="0"/>
              <a:t>Love, Crazy, Envy (Pairs Activity)</a:t>
            </a:r>
          </a:p>
          <a:p>
            <a:pPr marL="800100" lvl="1" indent="-342900">
              <a:buChar char="•"/>
            </a:pPr>
            <a:r>
              <a:rPr lang="en-US" sz="2400" dirty="0"/>
              <a:t>Team Strengths Grid discussion</a:t>
            </a:r>
          </a:p>
          <a:p>
            <a:pPr marL="342900" indent="-342900">
              <a:buChar char="•"/>
            </a:pPr>
            <a:r>
              <a:rPr lang="en-US" sz="2400" dirty="0"/>
              <a:t>Key Takeaways &amp; Next Steps</a:t>
            </a:r>
          </a:p>
          <a:p>
            <a:endParaRPr lang="en-US" sz="2400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417046-E8D4-4851-862C-0BF84D8D1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8"/>
            <a:ext cx="325667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Playing to Your Strengths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FC0AEA-646D-49DC-8618-CEFD70130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9751" y="6187538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5CBEC59-7FF9-4688-98DF-89832A0C9025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97F2B8-3631-4316-BCE6-0E330E289592}"/>
              </a:ext>
            </a:extLst>
          </p:cNvPr>
          <p:cNvSpPr txBox="1"/>
          <p:nvPr/>
        </p:nvSpPr>
        <p:spPr>
          <a:xfrm>
            <a:off x="6013643" y="540920"/>
            <a:ext cx="513115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highlight>
                  <a:srgbClr val="FF00FF"/>
                </a:highlight>
              </a:rPr>
              <a:t>I'll share the slides with you!</a:t>
            </a:r>
          </a:p>
        </p:txBody>
      </p:sp>
    </p:spTree>
    <p:extLst>
      <p:ext uri="{BB962C8B-B14F-4D97-AF65-F5344CB8AC3E}">
        <p14:creationId xmlns:p14="http://schemas.microsoft.com/office/powerpoint/2010/main" val="13729251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46188-9728-0368-E381-BEFD56527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Love, Crazy, Envy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7265C-3025-1380-BAF7-0ACFB781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20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585AF1-626F-8412-2CFD-B583F28DB5E1}"/>
              </a:ext>
            </a:extLst>
          </p:cNvPr>
          <p:cNvSpPr txBox="1"/>
          <p:nvPr/>
        </p:nvSpPr>
        <p:spPr>
          <a:xfrm>
            <a:off x="6271918" y="2334126"/>
            <a:ext cx="52182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What strength do you have that you LOVE to have?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What strength drives you CRAZY that you have it?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>
                <a:solidFill>
                  <a:schemeClr val="bg1"/>
                </a:solidFill>
              </a:rPr>
              <a:t>What strength do you ENVY of your partner?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CAE8D2-E04D-E622-E919-EA3D1B483CC3}"/>
              </a:ext>
            </a:extLst>
          </p:cNvPr>
          <p:cNvSpPr txBox="1"/>
          <p:nvPr/>
        </p:nvSpPr>
        <p:spPr>
          <a:xfrm>
            <a:off x="6653463" y="1084529"/>
            <a:ext cx="50323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Share your top five strengths</a:t>
            </a:r>
          </a:p>
          <a:p>
            <a:r>
              <a:rPr lang="en-US" sz="2800" dirty="0">
                <a:solidFill>
                  <a:schemeClr val="bg1"/>
                </a:solidFill>
              </a:rPr>
              <a:t>Then discuss the three questions:</a:t>
            </a:r>
          </a:p>
        </p:txBody>
      </p:sp>
    </p:spTree>
    <p:extLst>
      <p:ext uri="{BB962C8B-B14F-4D97-AF65-F5344CB8AC3E}">
        <p14:creationId xmlns:p14="http://schemas.microsoft.com/office/powerpoint/2010/main" val="27951489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30E4D-73FD-4C72-8683-082B6E978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Leveraging Everyone's Strengths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7DF6CB-7116-4893-AB11-CCBECAD88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8687AF1-DE4B-42A6-84CE-61A304CF9D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High Performance Teamwork: Every team is the sum of its parts.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BFA125-E8D0-4E61-BF8C-E8518BE7F275}"/>
              </a:ext>
            </a:extLst>
          </p:cNvPr>
          <p:cNvSpPr txBox="1"/>
          <p:nvPr/>
        </p:nvSpPr>
        <p:spPr>
          <a:xfrm>
            <a:off x="625366" y="651641"/>
            <a:ext cx="4240922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When teams use the common language of strengths, it immediately changes the conversations. Using strengths language creates a positive dialogue and boosts team's engagement and performance.</a:t>
            </a:r>
          </a:p>
        </p:txBody>
      </p:sp>
    </p:spTree>
    <p:extLst>
      <p:ext uri="{BB962C8B-B14F-4D97-AF65-F5344CB8AC3E}">
        <p14:creationId xmlns:p14="http://schemas.microsoft.com/office/powerpoint/2010/main" val="8162179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CC463-2921-4110-9AEB-618167560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Strengths-Based Teams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77A54-8F58-4C7C-AB70-D9CEFF695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641" y="2510874"/>
            <a:ext cx="10515600" cy="242792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 typeface="Wingdings" panose="020B0604020202020204" pitchFamily="34" charset="0"/>
              <a:buChar char="ü"/>
            </a:pPr>
            <a:r>
              <a:rPr lang="en-US" sz="2400">
                <a:ea typeface="+mn-lt"/>
                <a:cs typeface="+mn-lt"/>
              </a:rPr>
              <a:t>Know and intentionally use their own unique talents and strengths</a:t>
            </a:r>
            <a:endParaRPr lang="en-US" sz="2400"/>
          </a:p>
          <a:p>
            <a:pPr marL="285750" indent="-285750">
              <a:buFont typeface="Wingdings" panose="020B0604020202020204" pitchFamily="34" charset="0"/>
              <a:buChar char="ü"/>
            </a:pPr>
            <a:r>
              <a:rPr lang="en-US" sz="2400">
                <a:ea typeface="+mn-lt"/>
                <a:cs typeface="+mn-lt"/>
              </a:rPr>
              <a:t>Know and appreciate each other’s strengths</a:t>
            </a:r>
            <a:endParaRPr lang="en-US" sz="2400"/>
          </a:p>
          <a:p>
            <a:pPr marL="285750" indent="-285750">
              <a:buFont typeface="Wingdings" panose="020B0604020202020204" pitchFamily="34" charset="0"/>
              <a:buChar char="ü"/>
            </a:pPr>
            <a:r>
              <a:rPr lang="en-US" sz="2400">
                <a:ea typeface="+mn-lt"/>
                <a:cs typeface="+mn-lt"/>
              </a:rPr>
              <a:t>Combine their strengths with those of others on their team to achieve success</a:t>
            </a:r>
            <a:endParaRPr lang="en-US" sz="24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D9187B-4B66-4AB0-9CAA-3980AF65A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Playing to Your Strengths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7AF22D-A7BF-4965-81D0-4A8DD35A8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22</a:t>
            </a:fld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D43B59C-56C3-4092-A226-4DE79B607480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en-US"/>
              <a:t>A strengths-based team is a group of imperfect but talented contributors valued for their strengths, who need one another to realize individual and team excellence.</a:t>
            </a:r>
          </a:p>
        </p:txBody>
      </p:sp>
    </p:spTree>
    <p:extLst>
      <p:ext uri="{BB962C8B-B14F-4D97-AF65-F5344CB8AC3E}">
        <p14:creationId xmlns:p14="http://schemas.microsoft.com/office/powerpoint/2010/main" val="7962095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3389D-45A5-4644-AD11-C83821203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800" y="652069"/>
            <a:ext cx="3932237" cy="23909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b="1" kern="1200" dirty="0">
                <a:latin typeface="+mj-lt"/>
                <a:ea typeface="+mj-ea"/>
                <a:cs typeface="+mj-cs"/>
              </a:rPr>
              <a:t>What's Different About Strengths-Based Organizations?</a:t>
            </a:r>
          </a:p>
        </p:txBody>
      </p:sp>
      <p:pic>
        <p:nvPicPr>
          <p:cNvPr id="10" name="Picture 8" descr="Light bulb on yellow background with sketched light beams and cord">
            <a:extLst>
              <a:ext uri="{FF2B5EF4-FFF2-40B4-BE49-F238E27FC236}">
                <a16:creationId xmlns:a16="http://schemas.microsoft.com/office/drawing/2014/main" id="{DA88900D-94D8-4028-8EAB-799B7555A6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809" r="3477" b="-3"/>
          <a:stretch/>
        </p:blipFill>
        <p:spPr>
          <a:xfrm>
            <a:off x="5231566" y="255600"/>
            <a:ext cx="5231567" cy="6346800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A07F13-AF79-4910-BB2B-4D7904583531}"/>
              </a:ext>
            </a:extLst>
          </p:cNvPr>
          <p:cNvSpPr txBox="1"/>
          <p:nvPr/>
        </p:nvSpPr>
        <p:spPr>
          <a:xfrm>
            <a:off x="928800" y="3283710"/>
            <a:ext cx="8736554" cy="243998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9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PURPOSE versus paycheck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9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DEVELOPMENT versus Satisfaction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9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COACH versus Boss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9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CONVERSATIONS versus Reviews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9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STRENGTHS versus Weaknesses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9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LIFE versus Job.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D56764-2896-404D-9D2D-DB8B31BEB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8"/>
            <a:ext cx="325667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i="1" kern="1200">
                <a:latin typeface="+mn-lt"/>
                <a:ea typeface="+mn-ea"/>
                <a:cs typeface="+mn-cs"/>
              </a:rPr>
              <a:t>Playing to Your Strengths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2EBE3B-4E76-4B15-9039-EA15768E5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9751" y="6187538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5CBEC59-7FF9-4688-98DF-89832A0C9025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28809A-BA1E-0EBE-C979-FD4C162AC03D}"/>
              </a:ext>
            </a:extLst>
          </p:cNvPr>
          <p:cNvSpPr txBox="1"/>
          <p:nvPr/>
        </p:nvSpPr>
        <p:spPr>
          <a:xfrm>
            <a:off x="5476898" y="5818206"/>
            <a:ext cx="3372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” Well-Being at Work”</a:t>
            </a:r>
          </a:p>
        </p:txBody>
      </p:sp>
    </p:spTree>
    <p:extLst>
      <p:ext uri="{BB962C8B-B14F-4D97-AF65-F5344CB8AC3E}">
        <p14:creationId xmlns:p14="http://schemas.microsoft.com/office/powerpoint/2010/main" val="26533138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E9464-F0C1-3F0E-E030-B4F5A2612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800" y="472822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Team Strengths Grid</a:t>
            </a:r>
            <a:endParaRPr lang="en-US" b="1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52DC8C-F031-F2CA-F855-ED65D713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9751" y="6187538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5CBEC59-7FF9-4688-98DF-89832A0C9025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  <p:pic>
        <p:nvPicPr>
          <p:cNvPr id="21" name="Video 20" descr="People Planning">
            <a:extLst>
              <a:ext uri="{FF2B5EF4-FFF2-40B4-BE49-F238E27FC236}">
                <a16:creationId xmlns:a16="http://schemas.microsoft.com/office/drawing/2014/main" id="{F65C903A-23AA-BE02-CCC7-BC6308BEC5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13147" b="18412"/>
          <a:stretch>
            <a:fillRect/>
          </a:stretch>
        </p:blipFill>
        <p:spPr>
          <a:xfrm>
            <a:off x="246000" y="1659525"/>
            <a:ext cx="11700000" cy="45171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860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84EAE-91EB-47FA-A26A-ACE266CA3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519" y="1700327"/>
            <a:ext cx="4143555" cy="1536580"/>
          </a:xfrm>
        </p:spPr>
        <p:txBody>
          <a:bodyPr anchor="ctr">
            <a:normAutofit/>
          </a:bodyPr>
          <a:lstStyle/>
          <a:p>
            <a:r>
              <a:rPr lang="en-US"/>
              <a:t>Key Takeaways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2E61BFB-A167-49D8-9349-EC42342FF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9096" y="1469805"/>
            <a:ext cx="4361941" cy="312293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Wingdings" panose="020B0604020202020204" pitchFamily="34" charset="0"/>
              <a:buChar char="ü"/>
            </a:pPr>
            <a:r>
              <a:rPr lang="en-US" sz="1800" b="1"/>
              <a:t>Everyone has talents – and your greatest potential lies within your natural talents.</a:t>
            </a:r>
          </a:p>
          <a:p>
            <a:pPr marL="285750" indent="-285750">
              <a:buFont typeface="Wingdings" panose="020B0604020202020204" pitchFamily="34" charset="0"/>
              <a:buChar char="ü"/>
            </a:pPr>
            <a:r>
              <a:rPr lang="en-US" sz="1800" b="1"/>
              <a:t>Your reports are just the starting point; you must invest in your talents to develop your strengths.</a:t>
            </a:r>
          </a:p>
          <a:p>
            <a:pPr marL="285750" indent="-285750">
              <a:buFont typeface="Wingdings" panose="020B0604020202020204" pitchFamily="34" charset="0"/>
              <a:buChar char="ü"/>
            </a:pPr>
            <a:r>
              <a:rPr lang="en-US" sz="1800" b="1"/>
              <a:t>To make the most of your talents, take time to recognize and appreciate them, learn more about how to leverage them successfully, and practice intentionally.</a:t>
            </a:r>
          </a:p>
          <a:p>
            <a:pPr marL="285750" indent="-285750">
              <a:buFont typeface="Wingdings" panose="020B0604020202020204" pitchFamily="34" charset="0"/>
              <a:buChar char="ü"/>
            </a:pPr>
            <a:r>
              <a:rPr lang="en-US" sz="1800" b="1"/>
              <a:t>Within your teams, recognize that a person's dominant talent themes represent needs that must be met – and look for and reinforce strengths in action!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6B7E64-8877-4EEE-A6A0-E7D4CE363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8"/>
            <a:ext cx="325667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Playing to Your Strengths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82F1F4-CFE4-41EA-B472-9FBE6B598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9751" y="6187538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5CBEC59-7FF9-4688-98DF-89832A0C9025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7270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AB8F76-E67F-4B5B-BC6D-9259C256D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800" y="72419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/>
              <a:t>Understanding + Action = Success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EF623A6-8312-4025-B5A1-1CE3F3F8B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1851" y="3078594"/>
            <a:ext cx="5072111" cy="2410472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>
                <a:solidFill>
                  <a:schemeClr val="tx1"/>
                </a:solidFill>
                <a:ea typeface="+mn-lt"/>
                <a:cs typeface="+mn-lt"/>
              </a:rPr>
              <a:t>The key to personal development is to fully </a:t>
            </a:r>
            <a:r>
              <a:rPr lang="en-US" sz="2400" u="sng">
                <a:solidFill>
                  <a:schemeClr val="tx1"/>
                </a:solidFill>
                <a:ea typeface="+mn-lt"/>
                <a:cs typeface="+mn-lt"/>
              </a:rPr>
              <a:t>understand how to apply your greatest talents and strengths</a:t>
            </a:r>
            <a:r>
              <a:rPr lang="en-US" sz="2400">
                <a:solidFill>
                  <a:schemeClr val="tx1"/>
                </a:solidFill>
                <a:ea typeface="+mn-lt"/>
                <a:cs typeface="+mn-lt"/>
              </a:rPr>
              <a:t> to in your everyday life. </a:t>
            </a:r>
            <a:endParaRPr lang="en-US" sz="2400" b="0">
              <a:solidFill>
                <a:schemeClr val="tx1"/>
              </a:solidFill>
              <a:ea typeface="+mn-lt"/>
              <a:cs typeface="+mn-lt"/>
            </a:endParaRPr>
          </a:p>
          <a:p>
            <a:endParaRPr lang="en-US" sz="180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58CE143-C540-4154-B8BD-8CA906508C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6522" y="3649549"/>
            <a:ext cx="5482344" cy="13766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b="1" dirty="0"/>
              <a:t>One's greatest potential for success is grounded in </a:t>
            </a:r>
            <a:r>
              <a:rPr lang="en-US" sz="2800" b="1" u="sng" dirty="0"/>
              <a:t>taking action</a:t>
            </a:r>
            <a:r>
              <a:rPr lang="en-US" sz="2800" b="1" dirty="0"/>
              <a:t> </a:t>
            </a:r>
            <a:r>
              <a:rPr lang="en-US" sz="2400" b="1" dirty="0"/>
              <a:t>that is consistent with one's unique nature.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1F3F9D-6E0A-4108-9115-F83C98353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8"/>
            <a:ext cx="325667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Playing to Your Strengths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D14038-11EA-4515-8A0E-8B4D060F6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9751" y="6187538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5CBEC59-7FF9-4688-98DF-89832A0C9025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  <p:pic>
        <p:nvPicPr>
          <p:cNvPr id="19" name="Graphic 19" descr="Checklist">
            <a:extLst>
              <a:ext uri="{FF2B5EF4-FFF2-40B4-BE49-F238E27FC236}">
                <a16:creationId xmlns:a16="http://schemas.microsoft.com/office/drawing/2014/main" id="{E2CF5BCD-9F99-415D-B5BB-20DFAC9475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43687" y="1838222"/>
            <a:ext cx="1271881" cy="1300103"/>
          </a:xfrm>
        </p:spPr>
      </p:pic>
      <p:pic>
        <p:nvPicPr>
          <p:cNvPr id="20" name="Graphic 20" descr="Podium">
            <a:extLst>
              <a:ext uri="{FF2B5EF4-FFF2-40B4-BE49-F238E27FC236}">
                <a16:creationId xmlns:a16="http://schemas.microsoft.com/office/drawing/2014/main" id="{C388BB97-327E-4C0F-A39B-0709119570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27743" y="1711018"/>
            <a:ext cx="1276016" cy="12957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33ECB6-31F6-8F09-CE09-A29DD0AA0EE8}"/>
              </a:ext>
            </a:extLst>
          </p:cNvPr>
          <p:cNvSpPr txBox="1"/>
          <p:nvPr/>
        </p:nvSpPr>
        <p:spPr>
          <a:xfrm>
            <a:off x="3429000" y="5991726"/>
            <a:ext cx="5489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Share Your Strengths with the World</a:t>
            </a:r>
          </a:p>
        </p:txBody>
      </p:sp>
    </p:spTree>
    <p:extLst>
      <p:ext uri="{BB962C8B-B14F-4D97-AF65-F5344CB8AC3E}">
        <p14:creationId xmlns:p14="http://schemas.microsoft.com/office/powerpoint/2010/main" val="42637471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DC386-7511-4EC6-A5E6-14CE7D405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Your 1:1 Coaching Session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59370A-45CB-48F1-B1D1-750F3E736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Playing to Your Strengths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D599FA-4008-4E6D-9E46-5CC744F54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27</a:t>
            </a:fld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724438C5-DC8B-41BF-A654-67A5EE1CE44A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679418" y="1706739"/>
            <a:ext cx="2068936" cy="69259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>
                <a:solidFill>
                  <a:schemeClr val="tx1"/>
                </a:solidFill>
              </a:rPr>
              <a:t>Name 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D9109B-F76C-4120-B003-F56A1D000E34}"/>
              </a:ext>
            </a:extLst>
          </p:cNvPr>
          <p:cNvSpPr txBox="1"/>
          <p:nvPr/>
        </p:nvSpPr>
        <p:spPr>
          <a:xfrm>
            <a:off x="1030783" y="2405071"/>
            <a:ext cx="10435771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3200"/>
              <a:t>Review of Your Top 5 Themes</a:t>
            </a:r>
          </a:p>
          <a:p>
            <a:pPr marL="342900" indent="-342900">
              <a:buFont typeface="Arial"/>
              <a:buChar char="•"/>
            </a:pPr>
            <a:r>
              <a:rPr lang="en-US" sz="3200"/>
              <a:t>Review of the 4 Domains</a:t>
            </a:r>
          </a:p>
          <a:p>
            <a:pPr marL="342900" indent="-342900">
              <a:buFont typeface="Arial"/>
              <a:buChar char="•"/>
            </a:pPr>
            <a:r>
              <a:rPr lang="en-US" sz="3200"/>
              <a:t>Identify what resonates with you and how you have used this in the past to be successful</a:t>
            </a:r>
          </a:p>
          <a:p>
            <a:pPr marL="342900" indent="-342900">
              <a:buFont typeface="Arial"/>
              <a:buChar char="•"/>
            </a:pPr>
            <a:r>
              <a:rPr lang="en-US" sz="3200"/>
              <a:t>Discuss how you will honor your strengths and nurture them by being more intentional</a:t>
            </a:r>
          </a:p>
          <a:p>
            <a:pPr marL="342900" indent="-342900">
              <a:buFont typeface="Arial"/>
              <a:buChar char="•"/>
            </a:pPr>
            <a:endParaRPr lang="en-US" sz="3200"/>
          </a:p>
        </p:txBody>
      </p:sp>
      <p:pic>
        <p:nvPicPr>
          <p:cNvPr id="10" name="Graphic 11" descr="Checklist">
            <a:extLst>
              <a:ext uri="{FF2B5EF4-FFF2-40B4-BE49-F238E27FC236}">
                <a16:creationId xmlns:a16="http://schemas.microsoft.com/office/drawing/2014/main" id="{321A8B0F-0AE3-4D96-B67A-06C68EA8B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86131" y="149118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0763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8674D-0D2D-4823-AB8D-85805CA73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641" y="214326"/>
            <a:ext cx="10761381" cy="1325563"/>
          </a:xfrm>
        </p:spPr>
        <p:txBody>
          <a:bodyPr>
            <a:normAutofit/>
          </a:bodyPr>
          <a:lstStyle/>
          <a:p>
            <a:r>
              <a:rPr lang="en-US" sz="3600" dirty="0"/>
              <a:t>Homework after your 1:1 Coaching Session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DCD3D4-684A-4F17-BA4B-1DAE02C7F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Playing to Your Strengths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988292-5487-41AF-AF7C-75D319824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28</a:t>
            </a:fld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82E0EB2-D411-46D6-BA77-47B5B9E65C20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929641" y="1368073"/>
            <a:ext cx="9971158" cy="6925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Claiming Your Talents</a:t>
            </a:r>
            <a:endParaRPr lang="en-US" dirty="0"/>
          </a:p>
        </p:txBody>
      </p:sp>
      <p:pic>
        <p:nvPicPr>
          <p:cNvPr id="8" name="Graphic 27" descr="Teacher">
            <a:extLst>
              <a:ext uri="{FF2B5EF4-FFF2-40B4-BE49-F238E27FC236}">
                <a16:creationId xmlns:a16="http://schemas.microsoft.com/office/drawing/2014/main" id="{3AAFE118-1B0B-45EF-AFC6-4345E5608F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1" r="91"/>
          <a:stretch/>
        </p:blipFill>
        <p:spPr>
          <a:xfrm>
            <a:off x="994355" y="2106965"/>
            <a:ext cx="867600" cy="868680"/>
          </a:xfrm>
          <a:prstGeom prst="ellipse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03C080-0520-47ED-938C-C13B82F3695C}"/>
              </a:ext>
            </a:extLst>
          </p:cNvPr>
          <p:cNvSpPr txBox="1"/>
          <p:nvPr/>
        </p:nvSpPr>
        <p:spPr>
          <a:xfrm>
            <a:off x="2250252" y="2306696"/>
            <a:ext cx="842527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How does this theme influence how you make things happen?</a:t>
            </a:r>
          </a:p>
        </p:txBody>
      </p:sp>
      <p:pic>
        <p:nvPicPr>
          <p:cNvPr id="11" name="Graphic 24" descr="Customer review">
            <a:extLst>
              <a:ext uri="{FF2B5EF4-FFF2-40B4-BE49-F238E27FC236}">
                <a16:creationId xmlns:a16="http://schemas.microsoft.com/office/drawing/2014/main" id="{9A057A6D-AFE1-4540-9CE6-1791D870AF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91" r="91"/>
          <a:stretch/>
        </p:blipFill>
        <p:spPr>
          <a:xfrm>
            <a:off x="996291" y="3000671"/>
            <a:ext cx="867600" cy="868680"/>
          </a:xfrm>
          <a:prstGeom prst="ellipse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857C148-ECF2-4463-89DD-F26BFF40BFF8}"/>
              </a:ext>
            </a:extLst>
          </p:cNvPr>
          <p:cNvSpPr txBox="1"/>
          <p:nvPr/>
        </p:nvSpPr>
        <p:spPr>
          <a:xfrm>
            <a:off x="2250252" y="3115733"/>
            <a:ext cx="853816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How does this theme affect how you influence others?</a:t>
            </a:r>
          </a:p>
        </p:txBody>
      </p:sp>
      <p:pic>
        <p:nvPicPr>
          <p:cNvPr id="14" name="Graphic 25" descr="Boardroom">
            <a:extLst>
              <a:ext uri="{FF2B5EF4-FFF2-40B4-BE49-F238E27FC236}">
                <a16:creationId xmlns:a16="http://schemas.microsoft.com/office/drawing/2014/main" id="{BCFB735A-82B4-4F7F-98EE-1CFEA61473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1" r="91"/>
          <a:stretch/>
        </p:blipFill>
        <p:spPr>
          <a:xfrm>
            <a:off x="996544" y="3866632"/>
            <a:ext cx="867600" cy="868680"/>
          </a:xfrm>
          <a:prstGeom prst="ellipse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7B7628D-17E0-4EE2-A94A-D254D9622119}"/>
              </a:ext>
            </a:extLst>
          </p:cNvPr>
          <p:cNvSpPr txBox="1"/>
          <p:nvPr/>
        </p:nvSpPr>
        <p:spPr>
          <a:xfrm>
            <a:off x="2250252" y="4009437"/>
            <a:ext cx="930957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How does this theme affect how you build and nurture relationships?</a:t>
            </a:r>
          </a:p>
        </p:txBody>
      </p:sp>
      <p:pic>
        <p:nvPicPr>
          <p:cNvPr id="17" name="Graphic 26" descr="Person with idea">
            <a:extLst>
              <a:ext uri="{FF2B5EF4-FFF2-40B4-BE49-F238E27FC236}">
                <a16:creationId xmlns:a16="http://schemas.microsoft.com/office/drawing/2014/main" id="{70CAB902-BE2A-46E8-AC73-8F3905D79E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91" r="91"/>
          <a:stretch/>
        </p:blipFill>
        <p:spPr>
          <a:xfrm>
            <a:off x="879023" y="4732114"/>
            <a:ext cx="867600" cy="868680"/>
          </a:xfrm>
          <a:prstGeom prst="ellipse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66E4690-FA14-499C-AD88-37B901D059EA}"/>
              </a:ext>
            </a:extLst>
          </p:cNvPr>
          <p:cNvSpPr txBox="1"/>
          <p:nvPr/>
        </p:nvSpPr>
        <p:spPr>
          <a:xfrm>
            <a:off x="2250252" y="4677363"/>
            <a:ext cx="912142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How does this theme affect how you think about and analyze information and situations?</a:t>
            </a:r>
          </a:p>
        </p:txBody>
      </p:sp>
      <p:pic>
        <p:nvPicPr>
          <p:cNvPr id="20" name="Graphic 12" descr="Excellent">
            <a:extLst>
              <a:ext uri="{FF2B5EF4-FFF2-40B4-BE49-F238E27FC236}">
                <a16:creationId xmlns:a16="http://schemas.microsoft.com/office/drawing/2014/main" id="{18081031-8F6A-4A87-BE9A-C4DAF5C41B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963529" y="114716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518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0BA48-C852-459A-8E95-90FC998F7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Next Steps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F4AD05-9E4E-43BF-83EE-0979BE70A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Playing to Your Strengths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E26213-C2C6-47BC-924E-6E3470A89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29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878569-82E3-4C93-854B-BEF0CE58F335}"/>
              </a:ext>
            </a:extLst>
          </p:cNvPr>
          <p:cNvSpPr txBox="1"/>
          <p:nvPr/>
        </p:nvSpPr>
        <p:spPr>
          <a:xfrm>
            <a:off x="927538" y="1695214"/>
            <a:ext cx="10605195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/>
              <a:t>Read Your Report in depth and write down any questions you have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sz="2800" dirty="0"/>
              <a:t>Schedule your 1-1 coaching session with Tracy to discuss Your Top 5 Themes from your Insights Report and determine how best to apply your strengths in your current leadership role</a:t>
            </a:r>
          </a:p>
          <a:p>
            <a:pPr marL="342900" indent="-342900">
              <a:buAutoNum type="arabicPeriod"/>
            </a:pPr>
            <a:r>
              <a:rPr lang="en-US" sz="2800" dirty="0"/>
              <a:t>Share and discuss with your Executive Alliance Mentor in a future coaching conversation</a:t>
            </a:r>
          </a:p>
          <a:p>
            <a:endParaRPr lang="en-US" sz="2800"/>
          </a:p>
          <a:p>
            <a:pPr marL="342900" indent="-342900">
              <a:buAutoNum type="arabicPeriod"/>
            </a:pP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048836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7D8F9-00EA-AE79-9FA5-B644711C0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800" y="652069"/>
            <a:ext cx="3932237" cy="2390931"/>
          </a:xfrm>
        </p:spPr>
        <p:txBody>
          <a:bodyPr anchor="b">
            <a:normAutofit/>
          </a:bodyPr>
          <a:lstStyle/>
          <a:p>
            <a:r>
              <a:rPr lang="en-US" dirty="0"/>
              <a:t>Learning Objectives</a:t>
            </a:r>
          </a:p>
        </p:txBody>
      </p:sp>
      <p:pic>
        <p:nvPicPr>
          <p:cNvPr id="8" name="Video 7" descr="Floating Numbers And Letters On Top Of A Book">
            <a:extLst>
              <a:ext uri="{FF2B5EF4-FFF2-40B4-BE49-F238E27FC236}">
                <a16:creationId xmlns:a16="http://schemas.microsoft.com/office/drawing/2014/main" id="{64606ED7-C575-D487-9180-F67EE7FA3D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1628" r="31875"/>
          <a:stretch>
            <a:fillRect/>
          </a:stretch>
        </p:blipFill>
        <p:spPr>
          <a:xfrm>
            <a:off x="5231566" y="255600"/>
            <a:ext cx="5231567" cy="6346800"/>
          </a:xfrm>
          <a:prstGeom prst="rect">
            <a:avLst/>
          </a:prstGeom>
          <a:noFill/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707BACE-D1C6-698B-B14E-CFEC0CA677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8800" y="3283710"/>
            <a:ext cx="3932237" cy="2439988"/>
          </a:xfrm>
        </p:spPr>
        <p:txBody>
          <a:bodyPr>
            <a:norm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</a:rPr>
              <a:t>Learn how to use the StrengthsFinder assessment for your personal and professional development as a leader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</a:rPr>
              <a:t>Get to know your fellow mentees and the mentors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B5023A-0E62-3E0C-E500-BC381A8DC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9751" y="6187538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5CBEC59-7FF9-4688-98DF-89832A0C9025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24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41169-4FC7-C58D-7A51-AC21A86A5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Gallup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CF55B-1B7F-3A4A-D17B-4F2CB7E85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7351" y="1867214"/>
            <a:ext cx="10515600" cy="2427923"/>
          </a:xfrm>
        </p:spPr>
        <p:txBody>
          <a:bodyPr/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000" dirty="0"/>
              <a:t>You Tube Channel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dirty="0"/>
              <a:t>Podcast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000" dirty="0"/>
              <a:t>Website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73EFE5-0738-2CDA-C14D-EF2A626B3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9298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5BCE0-C492-45D1-B14B-D698228DC0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B0ECBC-01F6-45D4-9F4C-FD7E8B5B96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5054" y="5859593"/>
            <a:ext cx="10257692" cy="60184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dirty="0"/>
              <a:t>Go Play To Your Strengths!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15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27C01-689A-A4B6-BB0E-FC21184D2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800" y="652069"/>
            <a:ext cx="3932237" cy="2390931"/>
          </a:xfrm>
        </p:spPr>
        <p:txBody>
          <a:bodyPr anchor="b">
            <a:normAutofit/>
          </a:bodyPr>
          <a:lstStyle/>
          <a:p>
            <a:r>
              <a:rPr lang="en-US" dirty="0"/>
              <a:t>Assessment Tools</a:t>
            </a:r>
          </a:p>
        </p:txBody>
      </p:sp>
      <p:pic>
        <p:nvPicPr>
          <p:cNvPr id="11" name="Picture 10" descr="City lights focused in magnifying glass">
            <a:extLst>
              <a:ext uri="{FF2B5EF4-FFF2-40B4-BE49-F238E27FC236}">
                <a16:creationId xmlns:a16="http://schemas.microsoft.com/office/drawing/2014/main" id="{AC7D7EC7-BC40-42BE-F596-5124023798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119" r="23961" b="-1"/>
          <a:stretch>
            <a:fillRect/>
          </a:stretch>
        </p:blipFill>
        <p:spPr>
          <a:xfrm>
            <a:off x="5231566" y="10"/>
            <a:ext cx="5231567" cy="6857989"/>
          </a:xfrm>
          <a:prstGeom prst="rect">
            <a:avLst/>
          </a:prstGeom>
          <a:noFill/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62723BB5-4650-8488-BB64-8A4A776099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8800" y="3283710"/>
            <a:ext cx="3932237" cy="2439988"/>
          </a:xfrm>
        </p:spPr>
        <p:txBody>
          <a:bodyPr>
            <a:norm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000" b="0" dirty="0">
                <a:solidFill>
                  <a:schemeClr val="bg1"/>
                </a:solidFill>
              </a:rPr>
              <a:t>There are many assessment tools on the market. Strengths Finders is a DEVELOPMENTAL tool and not meant to be used for recruiting or hiring. 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000" b="0" dirty="0">
                <a:solidFill>
                  <a:schemeClr val="bg1"/>
                </a:solidFill>
              </a:rPr>
              <a:t>Your assessment is the starting point for a strengths-based development process.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D5DF4D-60ED-031C-60B5-7F58AAF16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9751" y="6187538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5CBEC59-7FF9-4688-98DF-89832A0C9025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648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84673-2B91-45E6-9AE5-AC02F99C3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800" y="652069"/>
            <a:ext cx="3932237" cy="23909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 dirty="0">
                <a:latin typeface="+mj-lt"/>
                <a:ea typeface="+mj-ea"/>
                <a:cs typeface="+mj-cs"/>
              </a:rPr>
              <a:t>What is a Strength according to Gallup?</a:t>
            </a:r>
          </a:p>
        </p:txBody>
      </p:sp>
      <p:pic>
        <p:nvPicPr>
          <p:cNvPr id="8" name="Picture 7" descr="Space shuttle launch">
            <a:extLst>
              <a:ext uri="{FF2B5EF4-FFF2-40B4-BE49-F238E27FC236}">
                <a16:creationId xmlns:a16="http://schemas.microsoft.com/office/drawing/2014/main" id="{10675C7F-F9E9-2F34-9F91-92D34D2129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69"/>
          <a:stretch>
            <a:fillRect/>
          </a:stretch>
        </p:blipFill>
        <p:spPr>
          <a:xfrm>
            <a:off x="5231566" y="10"/>
            <a:ext cx="5231567" cy="6857989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FAEF9F-8C48-454D-8954-7B26BEF64EFC}"/>
              </a:ext>
            </a:extLst>
          </p:cNvPr>
          <p:cNvSpPr txBox="1"/>
          <p:nvPr/>
        </p:nvSpPr>
        <p:spPr>
          <a:xfrm>
            <a:off x="928800" y="3283710"/>
            <a:ext cx="3932237" cy="243998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500" b="1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Strength n. the ability to </a:t>
            </a:r>
            <a:r>
              <a:rPr lang="en-US" sz="2500" b="1" i="0" u="sng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consistently produce a positive outcome</a:t>
            </a:r>
            <a:r>
              <a:rPr lang="en-US" sz="2500" b="1" i="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through near-perfect performance in a specific task. To finish with strength, start with talent.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0C42A8-F71F-40A9-8C15-FD0F0611C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8"/>
            <a:ext cx="325667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i="1" kern="1200">
                <a:latin typeface="+mn-lt"/>
                <a:ea typeface="+mn-ea"/>
                <a:cs typeface="+mn-cs"/>
              </a:rPr>
              <a:t>Playing to Your Strengths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245DD7-88D1-4218-9799-112646C1F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9751" y="6187538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5CBEC59-7FF9-4688-98DF-89832A0C9025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355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853FD-9B77-4C8D-83F5-6B9C81BA8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981" y="210699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What's Your Number 1 Strength? </a:t>
            </a:r>
            <a:br>
              <a:rPr lang="en-US" dirty="0"/>
            </a:br>
            <a:r>
              <a:rPr lang="en-US" dirty="0"/>
              <a:t>What was your first reaction?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1F4A7B-0DDB-46B8-81FD-35887FC0F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Playing to Your Strengths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5BD163-6660-4047-A73F-7852923F0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11F8E7-F5A4-210B-67DD-0C04B4CEFA7B}"/>
              </a:ext>
            </a:extLst>
          </p:cNvPr>
          <p:cNvSpPr txBox="1"/>
          <p:nvPr/>
        </p:nvSpPr>
        <p:spPr>
          <a:xfrm>
            <a:off x="2695074" y="5859379"/>
            <a:ext cx="8482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This session is about you investing in your talents.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BF1177-B20C-6392-77DF-F11E4C8FBD5D}"/>
              </a:ext>
            </a:extLst>
          </p:cNvPr>
          <p:cNvSpPr txBox="1"/>
          <p:nvPr/>
        </p:nvSpPr>
        <p:spPr>
          <a:xfrm>
            <a:off x="3320716" y="1118937"/>
            <a:ext cx="4901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Round Robin Introduction</a:t>
            </a:r>
          </a:p>
        </p:txBody>
      </p:sp>
    </p:spTree>
    <p:extLst>
      <p:ext uri="{BB962C8B-B14F-4D97-AF65-F5344CB8AC3E}">
        <p14:creationId xmlns:p14="http://schemas.microsoft.com/office/powerpoint/2010/main" val="4040422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51AA9-35FB-41B5-ACF2-9781449E3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Discovery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6B1931-D068-4617-BEAE-E4D814840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Playing to Your Strengths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3BB13A-6CAD-422A-96FA-3F80C4051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t>7</a:t>
            </a:fld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FC4AF69-E184-4612-AD32-1693F5F041D5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338435" y="2336544"/>
            <a:ext cx="5517036" cy="403644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buChar char="•"/>
            </a:pPr>
            <a:endParaRPr lang="en-US" sz="2800" b="0">
              <a:solidFill>
                <a:srgbClr val="FFFFFF"/>
              </a:solidFill>
              <a:ea typeface="+mn-lt"/>
              <a:cs typeface="+mn-lt"/>
            </a:endParaRPr>
          </a:p>
          <a:p>
            <a:pPr marL="457200" indent="-457200">
              <a:buChar char="•"/>
            </a:pPr>
            <a:endParaRPr lang="en-US" sz="2800" b="0">
              <a:solidFill>
                <a:srgbClr val="FFFFFF"/>
              </a:solidFill>
              <a:ea typeface="+mn-lt"/>
              <a:cs typeface="+mn-lt"/>
            </a:endParaRPr>
          </a:p>
          <a:p>
            <a:r>
              <a:rPr lang="en-US" sz="2800" b="0" i="1">
                <a:solidFill>
                  <a:srgbClr val="FFFFFF"/>
                </a:solidFill>
                <a:ea typeface="+mn-lt"/>
                <a:cs typeface="+mn-lt"/>
              </a:rPr>
              <a:t>When you discover your greatest talents, you realize your greatest opportunity for excellence and strength. </a:t>
            </a:r>
            <a:endParaRPr lang="en-US" sz="2800" i="1">
              <a:solidFill>
                <a:srgbClr val="FFFFFF"/>
              </a:solidFill>
            </a:endParaRPr>
          </a:p>
          <a:p>
            <a:pPr marL="457200" indent="-457200">
              <a:buChar char="•"/>
            </a:pPr>
            <a:endParaRPr lang="en-US" sz="2800" i="1">
              <a:solidFill>
                <a:srgbClr val="FFFF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7D5DD8-6DE4-42C8-AF1A-0DAEBEE60C6C}"/>
              </a:ext>
            </a:extLst>
          </p:cNvPr>
          <p:cNvSpPr txBox="1"/>
          <p:nvPr/>
        </p:nvSpPr>
        <p:spPr>
          <a:xfrm>
            <a:off x="1233117" y="3270715"/>
            <a:ext cx="3753018" cy="22869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ea typeface="+mn-lt"/>
                <a:cs typeface="+mn-lt"/>
              </a:rPr>
              <a:t>All people have strengths - the unique combination of talent, knowledge and skill that help them do what they do best every day. </a:t>
            </a:r>
          </a:p>
          <a:p>
            <a:pPr algn="l"/>
            <a:endParaRPr lang="en-US">
              <a:solidFill>
                <a:schemeClr val="bg2"/>
              </a:solidFill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52D7A6C8-4285-4C44-970A-14DAAE438099}"/>
              </a:ext>
            </a:extLst>
          </p:cNvPr>
          <p:cNvSpPr/>
          <p:nvPr/>
        </p:nvSpPr>
        <p:spPr>
          <a:xfrm>
            <a:off x="5238934" y="3751615"/>
            <a:ext cx="978407" cy="484632"/>
          </a:xfrm>
          <a:prstGeom prst="rightArrow">
            <a:avLst/>
          </a:prstGeom>
          <a:gradFill>
            <a:gsLst>
              <a:gs pos="0">
                <a:schemeClr val="bg2">
                  <a:alpha val="85000"/>
                </a:schemeClr>
              </a:gs>
              <a:gs pos="100000">
                <a:schemeClr val="accent1">
                  <a:alpha val="8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859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768D06-2FE2-4F3F-BFEB-BAF5DD7C5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4873" y="6187538"/>
            <a:ext cx="3256673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Playing to Your Strengths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B73938-B822-409A-A2B6-D08281A95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49751" y="6187538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95CBEC59-7FF9-4688-98DF-89832A0C9025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FAFFAC-7CFB-4B4D-8CDE-989AABAB1929}"/>
              </a:ext>
            </a:extLst>
          </p:cNvPr>
          <p:cNvSpPr txBox="1"/>
          <p:nvPr/>
        </p:nvSpPr>
        <p:spPr>
          <a:xfrm>
            <a:off x="988741" y="1537010"/>
            <a:ext cx="6422712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  <a:p>
            <a:r>
              <a:rPr lang="en-US" sz="2400" b="1" dirty="0">
                <a:ea typeface="+mn-lt"/>
                <a:cs typeface="+mn-lt"/>
              </a:rPr>
              <a:t>Talent </a:t>
            </a:r>
            <a:r>
              <a:rPr lang="en-US" sz="1600" dirty="0">
                <a:ea typeface="+mn-lt"/>
                <a:cs typeface="+mn-lt"/>
              </a:rPr>
              <a:t>(A natural way of thinking, feeling, or behaving)</a:t>
            </a:r>
            <a:endParaRPr lang="en-US" sz="1600" dirty="0"/>
          </a:p>
          <a:p>
            <a:endParaRPr lang="en-US" sz="1600" b="1" dirty="0">
              <a:ea typeface="+mn-lt"/>
              <a:cs typeface="+mn-lt"/>
            </a:endParaRPr>
          </a:p>
          <a:p>
            <a:r>
              <a:rPr lang="en-US" sz="1600" b="1" dirty="0">
                <a:ea typeface="+mn-lt"/>
                <a:cs typeface="+mn-lt"/>
              </a:rPr>
              <a:t>X</a:t>
            </a:r>
            <a:endParaRPr lang="en-US" sz="1600" b="1" dirty="0"/>
          </a:p>
          <a:p>
            <a:endParaRPr lang="en-US" sz="2400" b="1" dirty="0">
              <a:ea typeface="+mn-lt"/>
              <a:cs typeface="+mn-lt"/>
            </a:endParaRPr>
          </a:p>
          <a:p>
            <a:r>
              <a:rPr lang="en-US" sz="2400" b="1" dirty="0">
                <a:ea typeface="+mn-lt"/>
                <a:cs typeface="+mn-lt"/>
              </a:rPr>
              <a:t>Investment </a:t>
            </a:r>
            <a:r>
              <a:rPr lang="en-US" sz="1600" dirty="0">
                <a:ea typeface="+mn-lt"/>
                <a:cs typeface="+mn-lt"/>
              </a:rPr>
              <a:t>(Time spent practicing, developing your skills, and building your knowledge base)</a:t>
            </a:r>
            <a:endParaRPr lang="en-US" sz="1600" dirty="0"/>
          </a:p>
          <a:p>
            <a:endParaRPr lang="en-US" dirty="0"/>
          </a:p>
          <a:p>
            <a:endParaRPr lang="en-US" sz="2400" b="1" dirty="0"/>
          </a:p>
          <a:p>
            <a:r>
              <a:rPr lang="en-US" sz="2400" b="1" dirty="0"/>
              <a:t>Strength </a:t>
            </a:r>
            <a:r>
              <a:rPr lang="en-US" sz="1600" dirty="0"/>
              <a:t>(The ability to consistently provide near-perfect performance)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D5E5257-9964-45B4-802C-1866159E15A3}"/>
              </a:ext>
            </a:extLst>
          </p:cNvPr>
          <p:cNvCxnSpPr/>
          <p:nvPr/>
        </p:nvCxnSpPr>
        <p:spPr>
          <a:xfrm>
            <a:off x="1066800" y="3836018"/>
            <a:ext cx="1449657" cy="9292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60E5D14-FE2D-40C7-8055-83E2911C13D5}"/>
              </a:ext>
            </a:extLst>
          </p:cNvPr>
          <p:cNvSpPr txBox="1"/>
          <p:nvPr/>
        </p:nvSpPr>
        <p:spPr>
          <a:xfrm>
            <a:off x="1183888" y="375424"/>
            <a:ext cx="917373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chemeClr val="bg2"/>
                </a:solidFill>
              </a:rPr>
              <a:t>Committing to Becoming the Best Version of Yourself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C01F88B-503D-6D16-471F-3D5287B9DAD9}"/>
              </a:ext>
            </a:extLst>
          </p:cNvPr>
          <p:cNvCxnSpPr/>
          <p:nvPr/>
        </p:nvCxnSpPr>
        <p:spPr>
          <a:xfrm>
            <a:off x="7748337" y="1347537"/>
            <a:ext cx="0" cy="381401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BE0AD06-B873-BC8D-AF86-548BB66CD257}"/>
              </a:ext>
            </a:extLst>
          </p:cNvPr>
          <p:cNvSpPr txBox="1"/>
          <p:nvPr/>
        </p:nvSpPr>
        <p:spPr>
          <a:xfrm>
            <a:off x="2729148" y="5554492"/>
            <a:ext cx="826861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sz="3200" dirty="0">
                <a:solidFill>
                  <a:schemeClr val="bg1"/>
                </a:solidFill>
              </a:rPr>
              <a:t>Change is inevitable, personal growth is a choice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13" name="Picture 12" descr="Team with trophy">
            <a:extLst>
              <a:ext uri="{FF2B5EF4-FFF2-40B4-BE49-F238E27FC236}">
                <a16:creationId xmlns:a16="http://schemas.microsoft.com/office/drawing/2014/main" id="{C33F6888-F17E-4C81-E654-0C622CD3E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9642" y="2018035"/>
            <a:ext cx="3273299" cy="218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483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33C2E-1977-40BD-8194-FFAA92F59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The Clifton StrengthsFinder Tool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805630-4C19-4EFD-A09A-6A32A7065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Playing to Your Strengths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ABA256-8519-42C7-BF9C-F3966AE7F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BEC59-7FF9-4688-98DF-89832A0C9025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1A82EA-6DCE-481E-A52B-94F31EADAD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Background &amp; Key Elements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ECF448-76B5-4DA3-A4E7-7476C747BD60}"/>
              </a:ext>
            </a:extLst>
          </p:cNvPr>
          <p:cNvSpPr txBox="1"/>
          <p:nvPr/>
        </p:nvSpPr>
        <p:spPr>
          <a:xfrm>
            <a:off x="495718" y="501205"/>
            <a:ext cx="3815024" cy="31085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rgbClr val="FFFFFF"/>
                </a:solidFill>
              </a:rPr>
              <a:t>A person's talents – those thoughts, feelings, and behaviors that come naturally – are the source of his/her greatest potential and power. </a:t>
            </a:r>
          </a:p>
        </p:txBody>
      </p:sp>
    </p:spTree>
    <p:extLst>
      <p:ext uri="{BB962C8B-B14F-4D97-AF65-F5344CB8AC3E}">
        <p14:creationId xmlns:p14="http://schemas.microsoft.com/office/powerpoint/2010/main" val="19204971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LT">
      <a:dk1>
        <a:sysClr val="windowText" lastClr="000000"/>
      </a:dk1>
      <a:lt1>
        <a:sysClr val="window" lastClr="FFFFFF"/>
      </a:lt1>
      <a:dk2>
        <a:srgbClr val="FFCD6B"/>
      </a:dk2>
      <a:lt2>
        <a:srgbClr val="BE005A"/>
      </a:lt2>
      <a:accent1>
        <a:srgbClr val="3B2CAC"/>
      </a:accent1>
      <a:accent2>
        <a:srgbClr val="0062FF"/>
      </a:accent2>
      <a:accent3>
        <a:srgbClr val="007A00"/>
      </a:accent3>
      <a:accent4>
        <a:srgbClr val="DE6600"/>
      </a:accent4>
      <a:accent5>
        <a:srgbClr val="AC0037"/>
      </a:accent5>
      <a:accent6>
        <a:srgbClr val="FFFF00"/>
      </a:accent6>
      <a:hlink>
        <a:srgbClr val="FFFFFF"/>
      </a:hlink>
      <a:folHlink>
        <a:srgbClr val="FFFFFF"/>
      </a:folHlink>
    </a:clrScheme>
    <a:fontScheme name="Custom 2">
      <a:majorFont>
        <a:latin typeface="Avenir Next LT Pro"/>
        <a:ea typeface=""/>
        <a:cs typeface=""/>
      </a:majorFont>
      <a:minorFont>
        <a:latin typeface="Speak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bg2">
                <a:alpha val="85000"/>
              </a:schemeClr>
            </a:gs>
            <a:gs pos="100000">
              <a:schemeClr val="accent1">
                <a:alpha val="85000"/>
              </a:schemeClr>
            </a:gs>
          </a:gsLst>
          <a:lin ang="0" scaled="1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ELT_Template_ModernBoldSophisticated_MO -v5" id="{DF46818F-9661-49C4-BAE8-F3223317B502}" vid="{463BCE77-CCA7-43EE-ABCB-1B1D536A66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1DAE1C225EE14C9258FEFFD758047D" ma:contentTypeVersion="15" ma:contentTypeDescription="Create a new document." ma:contentTypeScope="" ma:versionID="18e260eb6109e5aede44a07ade375ba9">
  <xsd:schema xmlns:xsd="http://www.w3.org/2001/XMLSchema" xmlns:xs="http://www.w3.org/2001/XMLSchema" xmlns:p="http://schemas.microsoft.com/office/2006/metadata/properties" xmlns:ns2="67f8a1e4-c14c-47d9-9270-014b70ed1f68" xmlns:ns3="88015198-0c64-4ae3-aa1b-baeabfdec1f2" targetNamespace="http://schemas.microsoft.com/office/2006/metadata/properties" ma:root="true" ma:fieldsID="50a5db514d95f39f8b3b607027eb804c" ns2:_="" ns3:_="">
    <xsd:import namespace="67f8a1e4-c14c-47d9-9270-014b70ed1f68"/>
    <xsd:import namespace="88015198-0c64-4ae3-aa1b-baeabfdec1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f8a1e4-c14c-47d9-9270-014b70ed1f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baab5d47-cc05-47a6-b758-1283567320a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015198-0c64-4ae3-aa1b-baeabfdec1f2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f16ba5e1-1231-426c-ac55-276ea67aefc1}" ma:internalName="TaxCatchAll" ma:showField="CatchAllData" ma:web="88015198-0c64-4ae3-aa1b-baeabfdec1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7f8a1e4-c14c-47d9-9270-014b70ed1f68">
      <Terms xmlns="http://schemas.microsoft.com/office/infopath/2007/PartnerControls"/>
    </lcf76f155ced4ddcb4097134ff3c332f>
    <TaxCatchAll xmlns="88015198-0c64-4ae3-aa1b-baeabfdec1f2" xsi:nil="true"/>
  </documentManagement>
</p:properties>
</file>

<file path=customXml/itemProps1.xml><?xml version="1.0" encoding="utf-8"?>
<ds:datastoreItem xmlns:ds="http://schemas.openxmlformats.org/officeDocument/2006/customXml" ds:itemID="{29F0EBBC-0871-4A7F-8321-3BF53A359E25}"/>
</file>

<file path=customXml/itemProps2.xml><?xml version="1.0" encoding="utf-8"?>
<ds:datastoreItem xmlns:ds="http://schemas.openxmlformats.org/officeDocument/2006/customXml" ds:itemID="{817F9CC6-F7CA-41EA-81DA-97EFF19429B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242AFFF-C96F-4C05-9045-3240A5329ECA}">
  <ds:schemaRefs>
    <ds:schemaRef ds:uri="71af3243-3dd4-4a8d-8c0d-dd76da1f02a5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128</TotalTime>
  <Words>1605</Words>
  <Application>Microsoft Macintosh PowerPoint</Application>
  <PresentationFormat>Widescreen</PresentationFormat>
  <Paragraphs>253</Paragraphs>
  <Slides>31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Speak Pro</vt:lpstr>
      <vt:lpstr>Avenir Next LT Pro</vt:lpstr>
      <vt:lpstr>Calibri</vt:lpstr>
      <vt:lpstr>Wingdings</vt:lpstr>
      <vt:lpstr>Office Theme</vt:lpstr>
      <vt:lpstr>Playing To Your Strengths</vt:lpstr>
      <vt:lpstr>Agenda</vt:lpstr>
      <vt:lpstr>Learning Objectives</vt:lpstr>
      <vt:lpstr>Assessment Tools</vt:lpstr>
      <vt:lpstr>What is a Strength according to Gallup?</vt:lpstr>
      <vt:lpstr>What's Your Number 1 Strength?  What was your first reaction?</vt:lpstr>
      <vt:lpstr>Discovery</vt:lpstr>
      <vt:lpstr>PowerPoint Presentation</vt:lpstr>
      <vt:lpstr>The Clifton StrengthsFinder Tool</vt:lpstr>
      <vt:lpstr>PowerPoint Presentation</vt:lpstr>
      <vt:lpstr>Background</vt:lpstr>
      <vt:lpstr>Everyone has talent. It's hardwired.</vt:lpstr>
      <vt:lpstr>The Four Strengths Domains (Categories or Groupings)</vt:lpstr>
      <vt:lpstr>Domains &amp; Signature Themes</vt:lpstr>
      <vt:lpstr>Your Top 5 Themes Reveal Who You Are, What Makes You Unique and Successful</vt:lpstr>
      <vt:lpstr>Strengths-Based Development Framework</vt:lpstr>
      <vt:lpstr>Name It! Claim It! Aim It!</vt:lpstr>
      <vt:lpstr>Benefits of Working with Your Strengths</vt:lpstr>
      <vt:lpstr>Your Signature Themes:  Investing in your Talents</vt:lpstr>
      <vt:lpstr>Love, Crazy, Envy</vt:lpstr>
      <vt:lpstr>Leveraging Everyone's Strengths</vt:lpstr>
      <vt:lpstr>Strengths-Based Teams</vt:lpstr>
      <vt:lpstr>What's Different About Strengths-Based Organizations?</vt:lpstr>
      <vt:lpstr>Team Strengths Grid</vt:lpstr>
      <vt:lpstr>Key Takeaways</vt:lpstr>
      <vt:lpstr>Understanding + Action = Success</vt:lpstr>
      <vt:lpstr>Your 1:1 Coaching Session</vt:lpstr>
      <vt:lpstr>Homework after your 1:1 Coaching Session</vt:lpstr>
      <vt:lpstr>Next Steps</vt:lpstr>
      <vt:lpstr>Gallup Resources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Playing to Your Strengths</dc:title>
  <dc:creator>Tracy Imm</dc:creator>
  <cp:lastModifiedBy>tracy@tracyimm.com</cp:lastModifiedBy>
  <cp:revision>30</cp:revision>
  <dcterms:created xsi:type="dcterms:W3CDTF">2020-07-21T15:43:30Z</dcterms:created>
  <dcterms:modified xsi:type="dcterms:W3CDTF">2025-09-24T00:53:14Z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0x010100C11DAE1C225EE14C9258FEFFD758047D</vt:lpwstr>
  </property>
</Properties>
</file>