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20"/>
  </p:notesMasterIdLst>
  <p:sldIdLst>
    <p:sldId id="256" r:id="rId3"/>
    <p:sldId id="401" r:id="rId4"/>
    <p:sldId id="271" r:id="rId5"/>
    <p:sldId id="275" r:id="rId6"/>
    <p:sldId id="276" r:id="rId7"/>
    <p:sldId id="277" r:id="rId8"/>
    <p:sldId id="278" r:id="rId9"/>
    <p:sldId id="265" r:id="rId10"/>
    <p:sldId id="404" r:id="rId11"/>
    <p:sldId id="284" r:id="rId12"/>
    <p:sldId id="257" r:id="rId13"/>
    <p:sldId id="402" r:id="rId14"/>
    <p:sldId id="283" r:id="rId15"/>
    <p:sldId id="403" r:id="rId16"/>
    <p:sldId id="259" r:id="rId17"/>
    <p:sldId id="267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D1659-A2C9-46C8-9E62-384F0493E919}" v="3" dt="2025-09-11T15:25:54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72" y="1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Relationship Id="rId27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zanne Miglucci" userId="d060fdf47051d3d2" providerId="LiveId" clId="{2B5224FC-B277-497A-8B40-E09DBE5B80B0}"/>
    <pc:docChg chg="addSld delSld modSld">
      <pc:chgData name="Suzanne Miglucci" userId="d060fdf47051d3d2" providerId="LiveId" clId="{2B5224FC-B277-497A-8B40-E09DBE5B80B0}" dt="2025-09-11T15:28:05.751" v="199" actId="20577"/>
      <pc:docMkLst>
        <pc:docMk/>
      </pc:docMkLst>
      <pc:sldChg chg="modSp add del mod">
        <pc:chgData name="Suzanne Miglucci" userId="d060fdf47051d3d2" providerId="LiveId" clId="{2B5224FC-B277-497A-8B40-E09DBE5B80B0}" dt="2025-09-11T15:26:13.517" v="94" actId="20577"/>
        <pc:sldMkLst>
          <pc:docMk/>
          <pc:sldMk cId="1482445641" sldId="259"/>
        </pc:sldMkLst>
        <pc:spChg chg="mod">
          <ac:chgData name="Suzanne Miglucci" userId="d060fdf47051d3d2" providerId="LiveId" clId="{2B5224FC-B277-497A-8B40-E09DBE5B80B0}" dt="2025-09-11T15:26:13.517" v="94" actId="20577"/>
          <ac:spMkLst>
            <pc:docMk/>
            <pc:sldMk cId="1482445641" sldId="259"/>
            <ac:spMk id="2" creationId="{FF12E526-8401-2BBC-48F3-26D50FB01881}"/>
          </ac:spMkLst>
        </pc:spChg>
      </pc:sldChg>
      <pc:sldChg chg="modSp mod">
        <pc:chgData name="Suzanne Miglucci" userId="d060fdf47051d3d2" providerId="LiveId" clId="{2B5224FC-B277-497A-8B40-E09DBE5B80B0}" dt="2025-09-11T15:28:05.751" v="199" actId="20577"/>
        <pc:sldMkLst>
          <pc:docMk/>
          <pc:sldMk cId="1656002114" sldId="273"/>
        </pc:sldMkLst>
        <pc:spChg chg="mod">
          <ac:chgData name="Suzanne Miglucci" userId="d060fdf47051d3d2" providerId="LiveId" clId="{2B5224FC-B277-497A-8B40-E09DBE5B80B0}" dt="2025-09-11T15:28:05.751" v="199" actId="20577"/>
          <ac:spMkLst>
            <pc:docMk/>
            <pc:sldMk cId="1656002114" sldId="273"/>
            <ac:spMk id="3" creationId="{C7554CF3-F698-C7A7-7CD0-96ECD990AA4D}"/>
          </ac:spMkLst>
        </pc:spChg>
      </pc:sldChg>
      <pc:sldChg chg="modSp mod">
        <pc:chgData name="Suzanne Miglucci" userId="d060fdf47051d3d2" providerId="LiveId" clId="{2B5224FC-B277-497A-8B40-E09DBE5B80B0}" dt="2025-09-03T18:44:21.125" v="0" actId="20577"/>
        <pc:sldMkLst>
          <pc:docMk/>
          <pc:sldMk cId="3032533346" sldId="278"/>
        </pc:sldMkLst>
        <pc:spChg chg="mod">
          <ac:chgData name="Suzanne Miglucci" userId="d060fdf47051d3d2" providerId="LiveId" clId="{2B5224FC-B277-497A-8B40-E09DBE5B80B0}" dt="2025-09-03T18:44:21.125" v="0" actId="20577"/>
          <ac:spMkLst>
            <pc:docMk/>
            <pc:sldMk cId="3032533346" sldId="278"/>
            <ac:spMk id="4" creationId="{979F8C7B-F640-0923-DE5D-0F8AB52AD30D}"/>
          </ac:spMkLst>
        </pc:spChg>
      </pc:sldChg>
      <pc:sldChg chg="modSp mod">
        <pc:chgData name="Suzanne Miglucci" userId="d060fdf47051d3d2" providerId="LiveId" clId="{2B5224FC-B277-497A-8B40-E09DBE5B80B0}" dt="2025-09-03T18:45:12.451" v="12" actId="1038"/>
        <pc:sldMkLst>
          <pc:docMk/>
          <pc:sldMk cId="4106525719" sldId="404"/>
        </pc:sldMkLst>
        <pc:spChg chg="mod">
          <ac:chgData name="Suzanne Miglucci" userId="d060fdf47051d3d2" providerId="LiveId" clId="{2B5224FC-B277-497A-8B40-E09DBE5B80B0}" dt="2025-09-03T18:45:12.451" v="12" actId="1038"/>
          <ac:spMkLst>
            <pc:docMk/>
            <pc:sldMk cId="4106525719" sldId="404"/>
            <ac:spMk id="10" creationId="{C6BBB991-105A-CE43-5347-2EB39B2AB121}"/>
          </ac:spMkLst>
        </pc:spChg>
        <pc:spChg chg="mod">
          <ac:chgData name="Suzanne Miglucci" userId="d060fdf47051d3d2" providerId="LiveId" clId="{2B5224FC-B277-497A-8B40-E09DBE5B80B0}" dt="2025-09-03T18:45:09.763" v="9" actId="1037"/>
          <ac:spMkLst>
            <pc:docMk/>
            <pc:sldMk cId="4106525719" sldId="404"/>
            <ac:spMk id="11" creationId="{1E73B413-2317-A3B9-744B-70A207D720A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EE7CC-3BB3-4397-BFC4-374BB946E640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0E1AE-4E6A-4200-8F61-354EFBA6B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6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90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142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9809-2D1A-384D-0FD4-1233A8645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ACC77B-F7F6-6BD0-A13C-24219B721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8D319-04B7-6A2F-1104-2B3FF9AA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3BFC2-6FC4-AB25-5076-1D4E6B224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6825A-3DC4-1171-DB0C-B7F19FF8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9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B284D-4F70-873E-3E4D-713CB3B63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8ECA8-AD47-76C0-A13C-10D72234E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3F0EE-0B62-3CA9-5F9C-F1E127D3E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8DA89-76DA-14FC-A8C0-666172564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F98FC-6715-D9A9-DE11-C76557DE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84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F6ED-B06D-C324-FBBF-88EAA4EA8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A835F-AEDF-4C9F-683C-A50577577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65AD1-BE5C-30C4-3521-A1B9F8D42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ABE3C-064B-A5B5-F394-3257CCB8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D4E62-DE8B-6FC5-4DFD-73955F528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30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2FF2-FF67-4CB4-6A86-6191C708C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5A17B-325B-7052-D298-8EB1D13C0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AC11B-C3FF-62DE-F705-C8965B1F1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EE564-0A6A-4EA9-FC70-40BD5329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B6A76B-2D8E-E3A7-5224-A5E21AF54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0926F-5089-543F-DD3B-6D35F219B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32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03DF2-FDF3-75C0-1BFE-F968DE026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3ECACA-6519-4568-19D6-4CD901864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966A0-D3BB-A77C-9FBC-2A7A92AD7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6C57F-A274-A88D-E200-5BEA2FE5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DC4A45-7EE2-8D53-B9DE-4DCC33DF4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BB8D6-2F2C-3130-936C-95D7D57F3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2872A-9CBD-7CFD-EB2E-D2C1142F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A69F6-9BC9-69CC-9D5C-0A157F27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4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0417-D1DE-E113-706F-B44A6896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8F4DF-E9CE-0361-7B77-E114197A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54C2C8-838D-1A73-63B4-44018369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483715-F698-B134-9161-A8B33AE65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879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1DE700-5AE4-F3E2-47A2-7F3369B8E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FAEB44-B054-EA8D-53D1-3FDC8566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40E18-4006-DF62-9585-F30AF66D4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454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67387-4B4F-E141-BF80-C36A17B45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ACE9-DF87-6191-EDF2-3CC619769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6A95F-FAA4-AE43-6B38-28B006E22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E1AD5-2BE1-F372-A2D4-79D17E768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B9147-1AE3-D71F-5D78-9ABA04E3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C27DE-BCC5-3C99-9335-A3B9F69F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1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677214"/>
            <a:ext cx="9603275" cy="185878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788711"/>
            <a:ext cx="9603275" cy="3450613"/>
          </a:xfrm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607454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F3651-1270-0F4E-A34E-3929827F3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B9ABBA-1092-7AE1-8957-2CDAA139A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201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77F15-9362-C2C6-1150-13A0F1FFC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FCD702-C0CE-3102-4C6C-BA111FC56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A553C-F2E8-B048-F60D-963915559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59DDE-CDD5-D78A-37A8-43135FD69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3027C-0097-9006-B36D-7EB1802F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B7398-0FF9-277A-8402-51550E0F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61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C5ADC-DC32-679D-51E3-517A5F774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CF1AD-4D67-2051-C5F3-B541E1719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6F13E-71F7-5DAE-0E1D-1C028BD07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325C1-935A-884D-22FA-EB9029B57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54FB0-AB2E-44EE-2737-8969AB7B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52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56966C-D17C-C84A-EC99-A2645CF68A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5E11E-CE11-F671-5BC6-72DF9973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B91C6-7265-2663-6387-2B370184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C047C-4EEA-0CD4-6C67-C8097897F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69F98-A627-44CF-2F8C-13AFB42E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5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72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30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11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97B1352F-8C1D-BDCF-6A70-21BD45AC6B84}"/>
              </a:ext>
            </a:extLst>
          </p:cNvPr>
          <p:cNvSpPr txBox="1">
            <a:spLocks/>
          </p:cNvSpPr>
          <p:nvPr userDrawn="1"/>
        </p:nvSpPr>
        <p:spPr>
          <a:xfrm>
            <a:off x="0" y="5815700"/>
            <a:ext cx="12192000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Copyright Miglucci on Marketing 2024 |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9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9DF6B2D-D855-F58D-C6B2-49AAE3098718}"/>
              </a:ext>
            </a:extLst>
          </p:cNvPr>
          <p:cNvSpPr txBox="1">
            <a:spLocks/>
          </p:cNvSpPr>
          <p:nvPr userDrawn="1"/>
        </p:nvSpPr>
        <p:spPr>
          <a:xfrm>
            <a:off x="0" y="5815700"/>
            <a:ext cx="12192000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Copyright Miglucci on Marketing 2024 |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75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13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73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F7EA8-4A68-4476-95CF-C8D998A21AF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33883D9-0702-44C5-9A17-82B758723E3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4E3B728E-5F3F-F991-524A-D423A17A5756}"/>
              </a:ext>
            </a:extLst>
          </p:cNvPr>
          <p:cNvSpPr txBox="1">
            <a:spLocks/>
          </p:cNvSpPr>
          <p:nvPr userDrawn="1"/>
        </p:nvSpPr>
        <p:spPr>
          <a:xfrm>
            <a:off x="0" y="5815700"/>
            <a:ext cx="12192000" cy="3092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Copyright Miglucci on Marketing 2024 |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14575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B1E1E-8883-0E1C-4642-946F57E22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0E100-94FB-0442-3E10-711C239D6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E71F6-F580-978D-901B-BE509DC96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35DD41-0F01-441B-B854-85EC565458DF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E36FD-98AD-5816-3CDC-532E9E721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DE6B3-A43C-CFA7-C2B4-91EEC8A54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BDA26F-1132-4FD7-80DC-1636973CE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9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st_of_largest_private_non-governmental_companies_by_revenue" TargetMode="External"/><Relationship Id="rId7" Type="http://schemas.openxmlformats.org/officeDocument/2006/relationships/hyperlink" Target="https://www.irs.gov/pub/irs-soi/18pf_business_codes.pdf" TargetMode="External"/><Relationship Id="rId2" Type="http://schemas.openxmlformats.org/officeDocument/2006/relationships/hyperlink" Target="https://www.forbes.com/lists/largest-private-companies/?sh=1b260a72bac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eoconnection.com/top-private-equity-firms/" TargetMode="External"/><Relationship Id="rId5" Type="http://schemas.openxmlformats.org/officeDocument/2006/relationships/hyperlink" Target="https://mergersandinquisitions.com/middle-market-private-equity/" TargetMode="External"/><Relationship Id="rId4" Type="http://schemas.openxmlformats.org/officeDocument/2006/relationships/hyperlink" Target="https://www.forbes.com/lists/best-mid-cap-companies/?sh=695f997a59e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deloitte.com/us/en/pages/center-for-board-effectiveness/topics/center-for-board-effectiveness.html" TargetMode="External"/><Relationship Id="rId2" Type="http://schemas.openxmlformats.org/officeDocument/2006/relationships/hyperlink" Target="https://www.ey.com/en_us/board-matte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sdaq.com/solutions/governance/nasdaq-center-for-board-excellence" TargetMode="External"/><Relationship Id="rId5" Type="http://schemas.openxmlformats.org/officeDocument/2006/relationships/hyperlink" Target="https://www.pwc.com/us/en/services/governance-insights-center.html" TargetMode="External"/><Relationship Id="rId4" Type="http://schemas.openxmlformats.org/officeDocument/2006/relationships/hyperlink" Target="https://boardleadership.kpmg.us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00EC7-0E01-B0F4-8802-E421FF4688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Board-Readiness </a:t>
            </a:r>
            <a:br>
              <a:rPr lang="en-US" dirty="0"/>
            </a:br>
            <a:r>
              <a:rPr lang="en-US" dirty="0"/>
              <a:t>Session #1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DB7D5-95DB-A596-9E5F-B35C7BBDC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Setting the foundation:</a:t>
            </a:r>
          </a:p>
          <a:p>
            <a:r>
              <a:rPr lang="en-US" dirty="0"/>
              <a:t>identify Your Board Value Proposition and target market</a:t>
            </a:r>
          </a:p>
        </p:txBody>
      </p:sp>
    </p:spTree>
    <p:extLst>
      <p:ext uri="{BB962C8B-B14F-4D97-AF65-F5344CB8AC3E}">
        <p14:creationId xmlns:p14="http://schemas.microsoft.com/office/powerpoint/2010/main" val="1940481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39B46-02A4-8477-9C50-4324A033E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09912D-8A8D-CDC8-D48F-E432CFC5877A}"/>
              </a:ext>
            </a:extLst>
          </p:cNvPr>
          <p:cNvSpPr/>
          <p:nvPr/>
        </p:nvSpPr>
        <p:spPr>
          <a:xfrm>
            <a:off x="0" y="-11430"/>
            <a:ext cx="12192000" cy="68694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124247-CBE1-80EC-C5A2-EA0AFB5207CB}"/>
              </a:ext>
            </a:extLst>
          </p:cNvPr>
          <p:cNvSpPr txBox="1"/>
          <p:nvPr/>
        </p:nvSpPr>
        <p:spPr>
          <a:xfrm>
            <a:off x="319676" y="897970"/>
            <a:ext cx="26216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Focusing </a:t>
            </a:r>
            <a:r>
              <a:rPr lang="en-US" sz="3200" b="1" dirty="0">
                <a:solidFill>
                  <a:prstClr val="black"/>
                </a:solidFill>
                <a:latin typeface="Aptos" panose="02110004020202020204"/>
              </a:rPr>
              <a:t>Your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Target Market</a:t>
            </a:r>
          </a:p>
        </p:txBody>
      </p:sp>
      <p:pic>
        <p:nvPicPr>
          <p:cNvPr id="1026" name="Picture 2" descr="Bulls Eye Target Images – Browse 140,679 Stock Photos ...">
            <a:extLst>
              <a:ext uri="{FF2B5EF4-FFF2-40B4-BE49-F238E27FC236}">
                <a16:creationId xmlns:a16="http://schemas.microsoft.com/office/drawing/2014/main" id="{1342D2CA-672B-F8E4-72A9-C78EA9272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40747">
            <a:off x="1835675" y="1468388"/>
            <a:ext cx="5746351" cy="374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23005FD-ED8B-0CA7-A801-8039ADCD7F3E}"/>
              </a:ext>
            </a:extLst>
          </p:cNvPr>
          <p:cNvSpPr txBox="1"/>
          <p:nvPr/>
        </p:nvSpPr>
        <p:spPr>
          <a:xfrm>
            <a:off x="9098025" y="1023700"/>
            <a:ext cx="26216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Your First Independent Role: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ptos" panose="02110004020202020204"/>
              </a:rPr>
              <a:t>Target direct or closely adjacent domain and functional skills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938A67-8AAF-91E0-9002-50979C745C46}"/>
              </a:ext>
            </a:extLst>
          </p:cNvPr>
          <p:cNvSpPr txBox="1"/>
          <p:nvPr/>
        </p:nvSpPr>
        <p:spPr>
          <a:xfrm>
            <a:off x="9098025" y="3464420"/>
            <a:ext cx="284326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Your Second Role: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ptos" panose="02110004020202020204"/>
              </a:rPr>
              <a:t>OK to expand into loosely adjacent markets or products, and highlight new skills learned during from your first board role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BF00AD-5164-02F0-7961-EBB60575103F}"/>
              </a:ext>
            </a:extLst>
          </p:cNvPr>
          <p:cNvCxnSpPr>
            <a:cxnSpLocks/>
          </p:cNvCxnSpPr>
          <p:nvPr/>
        </p:nvCxnSpPr>
        <p:spPr>
          <a:xfrm flipH="1">
            <a:off x="4523874" y="1600200"/>
            <a:ext cx="4728983" cy="206427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653DBAE-2684-19E2-4CB9-048BEF058F92}"/>
              </a:ext>
            </a:extLst>
          </p:cNvPr>
          <p:cNvCxnSpPr>
            <a:cxnSpLocks/>
          </p:cNvCxnSpPr>
          <p:nvPr/>
        </p:nvCxnSpPr>
        <p:spPr>
          <a:xfrm flipH="1">
            <a:off x="4867633" y="3664475"/>
            <a:ext cx="4461424" cy="21884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2E96239-C02F-0AB1-5C16-30C3B1BFA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8" y="6126504"/>
            <a:ext cx="12192001" cy="7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83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F3128-21C6-A86E-297A-CFD79351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Narrowing your Corporate Board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33B1F-D13E-00B1-0328-C1666368D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Private vs. Public</a:t>
            </a:r>
          </a:p>
          <a:p>
            <a:r>
              <a:rPr lang="en-US" dirty="0"/>
              <a:t>If private: PE- or venture-backed; Family owned; ESOP </a:t>
            </a:r>
          </a:p>
          <a:p>
            <a:r>
              <a:rPr lang="en-US" dirty="0"/>
              <a:t>Board structure</a:t>
            </a:r>
          </a:p>
          <a:p>
            <a:r>
              <a:rPr lang="en-US" dirty="0"/>
              <a:t>Size: Revenue, funding, profitability</a:t>
            </a:r>
          </a:p>
          <a:p>
            <a:r>
              <a:rPr lang="en-US" dirty="0"/>
              <a:t>Stage: Maturity based on market penetration, product stage(s)</a:t>
            </a:r>
          </a:p>
          <a:p>
            <a:r>
              <a:rPr lang="en-US" dirty="0"/>
              <a:t>Location: regional, national, international</a:t>
            </a:r>
          </a:p>
          <a:p>
            <a:r>
              <a:rPr lang="en-US" dirty="0"/>
              <a:t>Market segment (keeping in mind conflicts of interest)</a:t>
            </a:r>
          </a:p>
        </p:txBody>
      </p:sp>
    </p:spTree>
    <p:extLst>
      <p:ext uri="{BB962C8B-B14F-4D97-AF65-F5344CB8AC3E}">
        <p14:creationId xmlns:p14="http://schemas.microsoft.com/office/powerpoint/2010/main" val="383754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12746A-14D5-EF60-B32D-A2C05753A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15" y="1207885"/>
            <a:ext cx="10153650" cy="46577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D49D55-5B46-2898-932E-584CA5DA781A}"/>
              </a:ext>
            </a:extLst>
          </p:cNvPr>
          <p:cNvCxnSpPr/>
          <p:nvPr/>
        </p:nvCxnSpPr>
        <p:spPr>
          <a:xfrm flipH="1" flipV="1">
            <a:off x="2794566" y="4905780"/>
            <a:ext cx="3363074" cy="719191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5F224DE-3555-BE0C-855A-36568A30747F}"/>
              </a:ext>
            </a:extLst>
          </p:cNvPr>
          <p:cNvCxnSpPr>
            <a:cxnSpLocks/>
          </p:cNvCxnSpPr>
          <p:nvPr/>
        </p:nvCxnSpPr>
        <p:spPr>
          <a:xfrm flipH="1" flipV="1">
            <a:off x="3431564" y="3970831"/>
            <a:ext cx="2804845" cy="165414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D62D40F-8897-3B8E-428C-315C5220A803}"/>
              </a:ext>
            </a:extLst>
          </p:cNvPr>
          <p:cNvCxnSpPr>
            <a:cxnSpLocks/>
          </p:cNvCxnSpPr>
          <p:nvPr/>
        </p:nvCxnSpPr>
        <p:spPr>
          <a:xfrm flipH="1" flipV="1">
            <a:off x="4427829" y="2470728"/>
            <a:ext cx="1910996" cy="3071973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AD3A56-6DF5-C88D-375B-1B9217EE381A}"/>
              </a:ext>
            </a:extLst>
          </p:cNvPr>
          <p:cNvCxnSpPr>
            <a:cxnSpLocks/>
          </p:cNvCxnSpPr>
          <p:nvPr/>
        </p:nvCxnSpPr>
        <p:spPr>
          <a:xfrm flipH="1" flipV="1">
            <a:off x="6157640" y="1463937"/>
            <a:ext cx="174661" cy="4161034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ECCAA6D-E171-9B18-D39F-C7FD683B3B78}"/>
              </a:ext>
            </a:extLst>
          </p:cNvPr>
          <p:cNvSpPr txBox="1"/>
          <p:nvPr/>
        </p:nvSpPr>
        <p:spPr>
          <a:xfrm>
            <a:off x="5537767" y="967246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$300M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F29BA6-D6DC-07E0-C950-1E7380339DBE}"/>
              </a:ext>
            </a:extLst>
          </p:cNvPr>
          <p:cNvSpPr txBox="1"/>
          <p:nvPr/>
        </p:nvSpPr>
        <p:spPr>
          <a:xfrm>
            <a:off x="3440125" y="2218978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$50M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F62C4A-E204-4F16-E407-355346DA057A}"/>
              </a:ext>
            </a:extLst>
          </p:cNvPr>
          <p:cNvSpPr txBox="1"/>
          <p:nvPr/>
        </p:nvSpPr>
        <p:spPr>
          <a:xfrm>
            <a:off x="2626755" y="3635097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&lt;$5M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65DFC6-EDA0-344D-179A-D956A4AC08AA}"/>
              </a:ext>
            </a:extLst>
          </p:cNvPr>
          <p:cNvSpPr txBox="1"/>
          <p:nvPr/>
        </p:nvSpPr>
        <p:spPr>
          <a:xfrm>
            <a:off x="1258586" y="4671073"/>
            <a:ext cx="121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Pre-revenue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AB9068-7B84-AA71-E02F-277706AC0DBD}"/>
              </a:ext>
            </a:extLst>
          </p:cNvPr>
          <p:cNvSpPr txBox="1"/>
          <p:nvPr/>
        </p:nvSpPr>
        <p:spPr>
          <a:xfrm>
            <a:off x="10087510" y="4777252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$Billions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CA8ADF-CF0F-A456-FEF1-E2963FFA9971}"/>
              </a:ext>
            </a:extLst>
          </p:cNvPr>
          <p:cNvSpPr txBox="1"/>
          <p:nvPr/>
        </p:nvSpPr>
        <p:spPr>
          <a:xfrm>
            <a:off x="2571958" y="5203614"/>
            <a:ext cx="1547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Bootstrapped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78EC3C-7B04-2563-57B7-6C07F529FA63}"/>
              </a:ext>
            </a:extLst>
          </p:cNvPr>
          <p:cNvSpPr txBox="1"/>
          <p:nvPr/>
        </p:nvSpPr>
        <p:spPr>
          <a:xfrm>
            <a:off x="3094224" y="4359424"/>
            <a:ext cx="215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Angel,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Friends &amp; Family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6A2C6C-2CFB-A6C4-62E2-2B21F53A015A}"/>
              </a:ext>
            </a:extLst>
          </p:cNvPr>
          <p:cNvSpPr txBox="1"/>
          <p:nvPr/>
        </p:nvSpPr>
        <p:spPr>
          <a:xfrm>
            <a:off x="3943843" y="3022525"/>
            <a:ext cx="2150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PE,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Nano-Cap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4DF7CE-3994-E7B3-9637-9A737A4A46A9}"/>
              </a:ext>
            </a:extLst>
          </p:cNvPr>
          <p:cNvSpPr txBox="1"/>
          <p:nvPr/>
        </p:nvSpPr>
        <p:spPr>
          <a:xfrm>
            <a:off x="5001784" y="1962128"/>
            <a:ext cx="2150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Micro-Cap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17DFAC8-3AED-C95E-EB4C-12A07C31E369}"/>
              </a:ext>
            </a:extLst>
          </p:cNvPr>
          <p:cNvSpPr txBox="1"/>
          <p:nvPr/>
        </p:nvSpPr>
        <p:spPr>
          <a:xfrm>
            <a:off x="6407628" y="2443301"/>
            <a:ext cx="215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Publicly-traded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EBC6AE1-2371-B040-5098-EA1232A8DEF7}"/>
              </a:ext>
            </a:extLst>
          </p:cNvPr>
          <p:cNvSpPr/>
          <p:nvPr/>
        </p:nvSpPr>
        <p:spPr>
          <a:xfrm>
            <a:off x="6676491" y="5833791"/>
            <a:ext cx="669059" cy="2406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123B733-F917-2412-8226-69D579BC7F70}"/>
              </a:ext>
            </a:extLst>
          </p:cNvPr>
          <p:cNvSpPr txBox="1"/>
          <p:nvPr/>
        </p:nvSpPr>
        <p:spPr>
          <a:xfrm>
            <a:off x="5008638" y="5787500"/>
            <a:ext cx="2150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Publicly-traded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56F8B9-8C83-8D00-CD43-2A862C635B3F}"/>
              </a:ext>
            </a:extLst>
          </p:cNvPr>
          <p:cNvSpPr txBox="1"/>
          <p:nvPr/>
        </p:nvSpPr>
        <p:spPr>
          <a:xfrm>
            <a:off x="8355746" y="928609"/>
            <a:ext cx="32260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Only 13%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of US companies over $100 million are publicly-traded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B2F9427-95D4-9C31-0A5D-B50B7D232032}"/>
              </a:ext>
            </a:extLst>
          </p:cNvPr>
          <p:cNvSpPr/>
          <p:nvPr/>
        </p:nvSpPr>
        <p:spPr>
          <a:xfrm>
            <a:off x="6041200" y="5327020"/>
            <a:ext cx="267128" cy="277403"/>
          </a:xfrm>
          <a:custGeom>
            <a:avLst/>
            <a:gdLst>
              <a:gd name="connsiteX0" fmla="*/ 267128 w 267128"/>
              <a:gd name="connsiteY0" fmla="*/ 277403 h 277403"/>
              <a:gd name="connsiteX1" fmla="*/ 0 w 267128"/>
              <a:gd name="connsiteY1" fmla="*/ 164387 h 277403"/>
              <a:gd name="connsiteX2" fmla="*/ 184935 w 267128"/>
              <a:gd name="connsiteY2" fmla="*/ 0 h 277403"/>
              <a:gd name="connsiteX3" fmla="*/ 267128 w 267128"/>
              <a:gd name="connsiteY3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128" h="277403">
                <a:moveTo>
                  <a:pt x="267128" y="277403"/>
                </a:moveTo>
                <a:lnTo>
                  <a:pt x="0" y="164387"/>
                </a:lnTo>
                <a:lnTo>
                  <a:pt x="184935" y="0"/>
                </a:lnTo>
                <a:lnTo>
                  <a:pt x="267128" y="277403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CB962626-E0A8-4A91-7E91-50978BA1B8F4}"/>
              </a:ext>
            </a:extLst>
          </p:cNvPr>
          <p:cNvSpPr/>
          <p:nvPr/>
        </p:nvSpPr>
        <p:spPr>
          <a:xfrm>
            <a:off x="6133667" y="5162634"/>
            <a:ext cx="184935" cy="421240"/>
          </a:xfrm>
          <a:custGeom>
            <a:avLst/>
            <a:gdLst>
              <a:gd name="connsiteX0" fmla="*/ 184935 w 184935"/>
              <a:gd name="connsiteY0" fmla="*/ 421240 h 421240"/>
              <a:gd name="connsiteX1" fmla="*/ 0 w 184935"/>
              <a:gd name="connsiteY1" fmla="*/ 41096 h 421240"/>
              <a:gd name="connsiteX2" fmla="*/ 174661 w 184935"/>
              <a:gd name="connsiteY2" fmla="*/ 0 h 421240"/>
              <a:gd name="connsiteX3" fmla="*/ 184935 w 184935"/>
              <a:gd name="connsiteY3" fmla="*/ 421240 h 421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935" h="421240">
                <a:moveTo>
                  <a:pt x="184935" y="421240"/>
                </a:moveTo>
                <a:lnTo>
                  <a:pt x="0" y="41096"/>
                </a:lnTo>
                <a:lnTo>
                  <a:pt x="174661" y="0"/>
                </a:lnTo>
                <a:lnTo>
                  <a:pt x="184935" y="42124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0055652-331C-7B70-5509-8FACC431DF95}"/>
              </a:ext>
            </a:extLst>
          </p:cNvPr>
          <p:cNvSpPr/>
          <p:nvPr/>
        </p:nvSpPr>
        <p:spPr>
          <a:xfrm>
            <a:off x="6290171" y="4803038"/>
            <a:ext cx="1941816" cy="821933"/>
          </a:xfrm>
          <a:custGeom>
            <a:avLst/>
            <a:gdLst>
              <a:gd name="connsiteX0" fmla="*/ 51371 w 1941816"/>
              <a:gd name="connsiteY0" fmla="*/ 770562 h 821933"/>
              <a:gd name="connsiteX1" fmla="*/ 0 w 1941816"/>
              <a:gd name="connsiteY1" fmla="*/ 0 h 821933"/>
              <a:gd name="connsiteX2" fmla="*/ 1941816 w 1941816"/>
              <a:gd name="connsiteY2" fmla="*/ 821933 h 821933"/>
              <a:gd name="connsiteX3" fmla="*/ 10274 w 1941816"/>
              <a:gd name="connsiteY3" fmla="*/ 801385 h 821933"/>
              <a:gd name="connsiteX4" fmla="*/ 20548 w 1941816"/>
              <a:gd name="connsiteY4" fmla="*/ 719191 h 821933"/>
              <a:gd name="connsiteX5" fmla="*/ 51371 w 1941816"/>
              <a:gd name="connsiteY5" fmla="*/ 770562 h 821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41816" h="821933">
                <a:moveTo>
                  <a:pt x="51371" y="770562"/>
                </a:moveTo>
                <a:lnTo>
                  <a:pt x="0" y="0"/>
                </a:lnTo>
                <a:lnTo>
                  <a:pt x="1941816" y="821933"/>
                </a:lnTo>
                <a:lnTo>
                  <a:pt x="10274" y="801385"/>
                </a:lnTo>
                <a:lnTo>
                  <a:pt x="20548" y="719191"/>
                </a:lnTo>
                <a:lnTo>
                  <a:pt x="51371" y="770562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D253E8-C944-0DD3-94FE-884FCBB35A73}"/>
              </a:ext>
            </a:extLst>
          </p:cNvPr>
          <p:cNvSpPr txBox="1"/>
          <p:nvPr/>
        </p:nvSpPr>
        <p:spPr>
          <a:xfrm>
            <a:off x="472611" y="608955"/>
            <a:ext cx="2621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Ownership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2B0AE3-F2FF-6BC4-C1BA-1CA83491B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8" y="6126504"/>
            <a:ext cx="12192001" cy="7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47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12746A-14D5-EF60-B32D-A2C05753A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15" y="1493635"/>
            <a:ext cx="10153650" cy="46577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D49D55-5B46-2898-932E-584CA5DA781A}"/>
              </a:ext>
            </a:extLst>
          </p:cNvPr>
          <p:cNvCxnSpPr/>
          <p:nvPr/>
        </p:nvCxnSpPr>
        <p:spPr>
          <a:xfrm flipH="1" flipV="1">
            <a:off x="2794566" y="5191530"/>
            <a:ext cx="3363074" cy="719191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5F224DE-3555-BE0C-855A-36568A30747F}"/>
              </a:ext>
            </a:extLst>
          </p:cNvPr>
          <p:cNvCxnSpPr>
            <a:cxnSpLocks/>
          </p:cNvCxnSpPr>
          <p:nvPr/>
        </p:nvCxnSpPr>
        <p:spPr>
          <a:xfrm flipH="1" flipV="1">
            <a:off x="3431564" y="4256581"/>
            <a:ext cx="2804845" cy="165414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D62D40F-8897-3B8E-428C-315C5220A803}"/>
              </a:ext>
            </a:extLst>
          </p:cNvPr>
          <p:cNvCxnSpPr>
            <a:cxnSpLocks/>
          </p:cNvCxnSpPr>
          <p:nvPr/>
        </p:nvCxnSpPr>
        <p:spPr>
          <a:xfrm flipH="1" flipV="1">
            <a:off x="4427829" y="2756478"/>
            <a:ext cx="1910996" cy="3071973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AD3A56-6DF5-C88D-375B-1B9217EE381A}"/>
              </a:ext>
            </a:extLst>
          </p:cNvPr>
          <p:cNvCxnSpPr>
            <a:cxnSpLocks/>
          </p:cNvCxnSpPr>
          <p:nvPr/>
        </p:nvCxnSpPr>
        <p:spPr>
          <a:xfrm flipH="1" flipV="1">
            <a:off x="6157640" y="1749687"/>
            <a:ext cx="174661" cy="4161034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ECCAA6D-E171-9B18-D39F-C7FD683B3B78}"/>
              </a:ext>
            </a:extLst>
          </p:cNvPr>
          <p:cNvSpPr txBox="1"/>
          <p:nvPr/>
        </p:nvSpPr>
        <p:spPr>
          <a:xfrm>
            <a:off x="5630233" y="1252996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$300M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F29BA6-D6DC-07E0-C950-1E7380339DBE}"/>
              </a:ext>
            </a:extLst>
          </p:cNvPr>
          <p:cNvSpPr txBox="1"/>
          <p:nvPr/>
        </p:nvSpPr>
        <p:spPr>
          <a:xfrm>
            <a:off x="3440125" y="2504728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$50M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F62C4A-E204-4F16-E407-355346DA057A}"/>
              </a:ext>
            </a:extLst>
          </p:cNvPr>
          <p:cNvSpPr txBox="1"/>
          <p:nvPr/>
        </p:nvSpPr>
        <p:spPr>
          <a:xfrm>
            <a:off x="2626755" y="3920847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&lt;$5M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65DFC6-EDA0-344D-179A-D956A4AC08AA}"/>
              </a:ext>
            </a:extLst>
          </p:cNvPr>
          <p:cNvSpPr txBox="1"/>
          <p:nvPr/>
        </p:nvSpPr>
        <p:spPr>
          <a:xfrm>
            <a:off x="1258586" y="4956823"/>
            <a:ext cx="121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Pre-revenue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AB9068-7B84-AA71-E02F-277706AC0DBD}"/>
              </a:ext>
            </a:extLst>
          </p:cNvPr>
          <p:cNvSpPr txBox="1"/>
          <p:nvPr/>
        </p:nvSpPr>
        <p:spPr>
          <a:xfrm>
            <a:off x="10087510" y="5063002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$Billions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CA8ADF-CF0F-A456-FEF1-E2963FFA9971}"/>
              </a:ext>
            </a:extLst>
          </p:cNvPr>
          <p:cNvSpPr txBox="1"/>
          <p:nvPr/>
        </p:nvSpPr>
        <p:spPr>
          <a:xfrm>
            <a:off x="2571958" y="5489364"/>
            <a:ext cx="1547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Bootstrapped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78EC3C-7B04-2563-57B7-6C07F529FA63}"/>
              </a:ext>
            </a:extLst>
          </p:cNvPr>
          <p:cNvSpPr txBox="1"/>
          <p:nvPr/>
        </p:nvSpPr>
        <p:spPr>
          <a:xfrm>
            <a:off x="3094224" y="4645174"/>
            <a:ext cx="215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Angel,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Friends &amp; Family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6A2C6C-2CFB-A6C4-62E2-2B21F53A015A}"/>
              </a:ext>
            </a:extLst>
          </p:cNvPr>
          <p:cNvSpPr txBox="1"/>
          <p:nvPr/>
        </p:nvSpPr>
        <p:spPr>
          <a:xfrm>
            <a:off x="4006907" y="3174264"/>
            <a:ext cx="2150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Nano-Cap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4DF7CE-3994-E7B3-9637-9A737A4A46A9}"/>
              </a:ext>
            </a:extLst>
          </p:cNvPr>
          <p:cNvSpPr txBox="1"/>
          <p:nvPr/>
        </p:nvSpPr>
        <p:spPr>
          <a:xfrm>
            <a:off x="5001784" y="2247878"/>
            <a:ext cx="2150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Micro-Cap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17DFAC8-3AED-C95E-EB4C-12A07C31E369}"/>
              </a:ext>
            </a:extLst>
          </p:cNvPr>
          <p:cNvSpPr txBox="1"/>
          <p:nvPr/>
        </p:nvSpPr>
        <p:spPr>
          <a:xfrm>
            <a:off x="6407628" y="2729051"/>
            <a:ext cx="2150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Publicly-traded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3C2C47-CA25-7B4E-84B6-7F3A5C88215A}"/>
              </a:ext>
            </a:extLst>
          </p:cNvPr>
          <p:cNvSpPr txBox="1"/>
          <p:nvPr/>
        </p:nvSpPr>
        <p:spPr>
          <a:xfrm>
            <a:off x="606176" y="4043704"/>
            <a:ext cx="1582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Disruptive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Innovation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4E4875-ADD1-481C-0A4B-C5A9E41BD450}"/>
              </a:ext>
            </a:extLst>
          </p:cNvPr>
          <p:cNvSpPr txBox="1"/>
          <p:nvPr/>
        </p:nvSpPr>
        <p:spPr>
          <a:xfrm>
            <a:off x="1755161" y="2266752"/>
            <a:ext cx="1582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Application and Product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Innovation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(de-risked product)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910E9C-D09C-9A8F-FEB8-49B38BA37803}"/>
              </a:ext>
            </a:extLst>
          </p:cNvPr>
          <p:cNvSpPr txBox="1"/>
          <p:nvPr/>
        </p:nvSpPr>
        <p:spPr>
          <a:xfrm>
            <a:off x="3417858" y="1101876"/>
            <a:ext cx="1582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Innovation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04EF87-53A8-C5B7-921D-CAF08F946728}"/>
              </a:ext>
            </a:extLst>
          </p:cNvPr>
          <p:cNvSpPr txBox="1"/>
          <p:nvPr/>
        </p:nvSpPr>
        <p:spPr>
          <a:xfrm>
            <a:off x="4875079" y="267955"/>
            <a:ext cx="2440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Marketing &amp; GTM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Innovation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F2D2C0-764F-73F7-A01A-1646C1D8371D}"/>
              </a:ext>
            </a:extLst>
          </p:cNvPr>
          <p:cNvSpPr txBox="1"/>
          <p:nvPr/>
        </p:nvSpPr>
        <p:spPr>
          <a:xfrm>
            <a:off x="8485798" y="2136140"/>
            <a:ext cx="1582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Business Model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Innovation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889E33-383B-8659-BF0F-D930BD2C0D8B}"/>
              </a:ext>
            </a:extLst>
          </p:cNvPr>
          <p:cNvSpPr txBox="1"/>
          <p:nvPr/>
        </p:nvSpPr>
        <p:spPr>
          <a:xfrm>
            <a:off x="472611" y="505090"/>
            <a:ext cx="2621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Strategic Focus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58D10264-D94A-E190-EDD3-0AC30A8966E9}"/>
              </a:ext>
            </a:extLst>
          </p:cNvPr>
          <p:cNvSpPr/>
          <p:nvPr/>
        </p:nvSpPr>
        <p:spPr>
          <a:xfrm rot="18748931">
            <a:off x="1500025" y="3285129"/>
            <a:ext cx="684953" cy="53993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20CD821-6592-B477-11BA-D4EB5DC53226}"/>
              </a:ext>
            </a:extLst>
          </p:cNvPr>
          <p:cNvSpPr/>
          <p:nvPr/>
        </p:nvSpPr>
        <p:spPr>
          <a:xfrm rot="18748931">
            <a:off x="2854501" y="1588179"/>
            <a:ext cx="684953" cy="53993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FE21AF9-D339-960B-CD94-DE1457C72AD6}"/>
              </a:ext>
            </a:extLst>
          </p:cNvPr>
          <p:cNvSpPr/>
          <p:nvPr/>
        </p:nvSpPr>
        <p:spPr>
          <a:xfrm rot="20120537">
            <a:off x="4558291" y="559053"/>
            <a:ext cx="684953" cy="53993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A9E2F20-50D0-FEF0-B99D-CC8B4D0C955E}"/>
              </a:ext>
            </a:extLst>
          </p:cNvPr>
          <p:cNvSpPr/>
          <p:nvPr/>
        </p:nvSpPr>
        <p:spPr>
          <a:xfrm rot="1821477">
            <a:off x="6956841" y="644317"/>
            <a:ext cx="684953" cy="53993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AD0C35D-A459-B176-B637-2F118E3D9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8" y="6126504"/>
            <a:ext cx="12192001" cy="7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21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12746A-14D5-EF60-B32D-A2C05753A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15" y="1379335"/>
            <a:ext cx="10153650" cy="46577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D49D55-5B46-2898-932E-584CA5DA781A}"/>
              </a:ext>
            </a:extLst>
          </p:cNvPr>
          <p:cNvCxnSpPr/>
          <p:nvPr/>
        </p:nvCxnSpPr>
        <p:spPr>
          <a:xfrm flipH="1" flipV="1">
            <a:off x="2794566" y="5077230"/>
            <a:ext cx="3363074" cy="719191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5F224DE-3555-BE0C-855A-36568A30747F}"/>
              </a:ext>
            </a:extLst>
          </p:cNvPr>
          <p:cNvCxnSpPr>
            <a:cxnSpLocks/>
          </p:cNvCxnSpPr>
          <p:nvPr/>
        </p:nvCxnSpPr>
        <p:spPr>
          <a:xfrm flipH="1" flipV="1">
            <a:off x="3431564" y="4142281"/>
            <a:ext cx="2804845" cy="165414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D62D40F-8897-3B8E-428C-315C5220A803}"/>
              </a:ext>
            </a:extLst>
          </p:cNvPr>
          <p:cNvCxnSpPr>
            <a:cxnSpLocks/>
          </p:cNvCxnSpPr>
          <p:nvPr/>
        </p:nvCxnSpPr>
        <p:spPr>
          <a:xfrm flipH="1" flipV="1">
            <a:off x="4427829" y="2642178"/>
            <a:ext cx="1910996" cy="3071973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AD3A56-6DF5-C88D-375B-1B9217EE381A}"/>
              </a:ext>
            </a:extLst>
          </p:cNvPr>
          <p:cNvCxnSpPr>
            <a:cxnSpLocks/>
          </p:cNvCxnSpPr>
          <p:nvPr/>
        </p:nvCxnSpPr>
        <p:spPr>
          <a:xfrm flipH="1" flipV="1">
            <a:off x="6157640" y="1635387"/>
            <a:ext cx="174661" cy="4161034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ECCAA6D-E171-9B18-D39F-C7FD683B3B78}"/>
              </a:ext>
            </a:extLst>
          </p:cNvPr>
          <p:cNvSpPr txBox="1"/>
          <p:nvPr/>
        </p:nvSpPr>
        <p:spPr>
          <a:xfrm>
            <a:off x="5537767" y="1138696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$300M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F29BA6-D6DC-07E0-C950-1E7380339DBE}"/>
              </a:ext>
            </a:extLst>
          </p:cNvPr>
          <p:cNvSpPr txBox="1"/>
          <p:nvPr/>
        </p:nvSpPr>
        <p:spPr>
          <a:xfrm>
            <a:off x="3440125" y="2390428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$50M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F62C4A-E204-4F16-E407-355346DA057A}"/>
              </a:ext>
            </a:extLst>
          </p:cNvPr>
          <p:cNvSpPr txBox="1"/>
          <p:nvPr/>
        </p:nvSpPr>
        <p:spPr>
          <a:xfrm>
            <a:off x="2626755" y="3806547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&lt;$5M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65DFC6-EDA0-344D-179A-D956A4AC08AA}"/>
              </a:ext>
            </a:extLst>
          </p:cNvPr>
          <p:cNvSpPr txBox="1"/>
          <p:nvPr/>
        </p:nvSpPr>
        <p:spPr>
          <a:xfrm>
            <a:off x="1258586" y="4842523"/>
            <a:ext cx="121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Pre-revenue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AB9068-7B84-AA71-E02F-277706AC0DBD}"/>
              </a:ext>
            </a:extLst>
          </p:cNvPr>
          <p:cNvSpPr txBox="1"/>
          <p:nvPr/>
        </p:nvSpPr>
        <p:spPr>
          <a:xfrm>
            <a:off x="10087510" y="4948702"/>
            <a:ext cx="121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$Billions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CA8ADF-CF0F-A456-FEF1-E2963FFA9971}"/>
              </a:ext>
            </a:extLst>
          </p:cNvPr>
          <p:cNvSpPr txBox="1"/>
          <p:nvPr/>
        </p:nvSpPr>
        <p:spPr>
          <a:xfrm>
            <a:off x="2571958" y="5375064"/>
            <a:ext cx="1547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Bootstrapped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78EC3C-7B04-2563-57B7-6C07F529FA63}"/>
              </a:ext>
            </a:extLst>
          </p:cNvPr>
          <p:cNvSpPr txBox="1"/>
          <p:nvPr/>
        </p:nvSpPr>
        <p:spPr>
          <a:xfrm>
            <a:off x="3094224" y="4530874"/>
            <a:ext cx="215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Angel,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Friends &amp; Family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6A2C6C-2CFB-A6C4-62E2-2B21F53A015A}"/>
              </a:ext>
            </a:extLst>
          </p:cNvPr>
          <p:cNvSpPr txBox="1"/>
          <p:nvPr/>
        </p:nvSpPr>
        <p:spPr>
          <a:xfrm>
            <a:off x="4006907" y="3059964"/>
            <a:ext cx="2150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Nano-Cap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4DF7CE-3994-E7B3-9637-9A737A4A46A9}"/>
              </a:ext>
            </a:extLst>
          </p:cNvPr>
          <p:cNvSpPr txBox="1"/>
          <p:nvPr/>
        </p:nvSpPr>
        <p:spPr>
          <a:xfrm>
            <a:off x="5001784" y="2133578"/>
            <a:ext cx="2150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Family-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owned,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Micro-Cap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17DFAC8-3AED-C95E-EB4C-12A07C31E369}"/>
              </a:ext>
            </a:extLst>
          </p:cNvPr>
          <p:cNvSpPr txBox="1"/>
          <p:nvPr/>
        </p:nvSpPr>
        <p:spPr>
          <a:xfrm>
            <a:off x="6407628" y="2614751"/>
            <a:ext cx="2150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Venture,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Publicly-traded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56F8B9-8C83-8D00-CD43-2A862C635B3F}"/>
              </a:ext>
            </a:extLst>
          </p:cNvPr>
          <p:cNvSpPr txBox="1"/>
          <p:nvPr/>
        </p:nvSpPr>
        <p:spPr>
          <a:xfrm>
            <a:off x="1289815" y="3362093"/>
            <a:ext cx="1122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Equity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5B50B4-94CF-E5E4-94B6-7FD7AB4A4718}"/>
              </a:ext>
            </a:extLst>
          </p:cNvPr>
          <p:cNvSpPr txBox="1"/>
          <p:nvPr/>
        </p:nvSpPr>
        <p:spPr>
          <a:xfrm>
            <a:off x="1986128" y="2087706"/>
            <a:ext cx="1122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Equity + Stipend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926643-ADF1-AFC0-8CF4-1090820344ED}"/>
              </a:ext>
            </a:extLst>
          </p:cNvPr>
          <p:cNvSpPr txBox="1"/>
          <p:nvPr/>
        </p:nvSpPr>
        <p:spPr>
          <a:xfrm>
            <a:off x="3687692" y="1104984"/>
            <a:ext cx="1910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Pay +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Equity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0790F2-C1E9-C263-88A9-57C200EF2732}"/>
              </a:ext>
            </a:extLst>
          </p:cNvPr>
          <p:cNvSpPr txBox="1"/>
          <p:nvPr/>
        </p:nvSpPr>
        <p:spPr>
          <a:xfrm>
            <a:off x="322837" y="336707"/>
            <a:ext cx="2621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Pay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626630-0075-F1E9-1B59-7F35CDFDCAA2}"/>
              </a:ext>
            </a:extLst>
          </p:cNvPr>
          <p:cNvSpPr txBox="1"/>
          <p:nvPr/>
        </p:nvSpPr>
        <p:spPr>
          <a:xfrm>
            <a:off x="7852433" y="1643639"/>
            <a:ext cx="3877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Pay, Short and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Long-term Incentives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91E425-2EA1-E0A9-2433-D4A5D44BA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8" y="6126504"/>
            <a:ext cx="12192001" cy="7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49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2E526-8401-2BBC-48F3-26D50FB01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companies in your Target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9062C-E1EB-74C6-59B7-CB9D43E50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>
                <a:hlinkClick r:id="rId2"/>
              </a:rPr>
              <a:t>Forbes Largest Private Company list</a:t>
            </a:r>
            <a:endParaRPr lang="en-US" sz="1800" dirty="0"/>
          </a:p>
          <a:p>
            <a:r>
              <a:rPr lang="en-US" sz="1800" dirty="0">
                <a:hlinkClick r:id="rId3"/>
              </a:rPr>
              <a:t>Wikipedia List of Largest Private, Non-governmental Companies</a:t>
            </a:r>
            <a:endParaRPr lang="en-US" sz="1800" dirty="0"/>
          </a:p>
          <a:p>
            <a:r>
              <a:rPr lang="en-US" sz="1800" dirty="0">
                <a:hlinkClick r:id="rId4"/>
              </a:rPr>
              <a:t>Forbes Most Successful Mid-Cap Companies</a:t>
            </a:r>
            <a:r>
              <a:rPr lang="en-US" sz="1800" dirty="0"/>
              <a:t> (sortable by industry)</a:t>
            </a:r>
          </a:p>
          <a:p>
            <a:r>
              <a:rPr lang="en-US" sz="1800" dirty="0">
                <a:hlinkClick r:id="rId5"/>
              </a:rPr>
              <a:t>Middle Market Private Equity</a:t>
            </a:r>
            <a:endParaRPr lang="en-US" sz="1800" dirty="0"/>
          </a:p>
          <a:p>
            <a:r>
              <a:rPr lang="en-US" sz="1800" dirty="0">
                <a:hlinkClick r:id="rId6"/>
              </a:rPr>
              <a:t>Top Private Equity Firms in the Mid-Market</a:t>
            </a:r>
            <a:endParaRPr lang="en-US" sz="1800" dirty="0"/>
          </a:p>
          <a:p>
            <a:r>
              <a:rPr lang="en-US" sz="1800" dirty="0">
                <a:hlinkClick r:id="rId7"/>
              </a:rPr>
              <a:t>Segmentation by NAICS Codes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2445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36CFF-0D67-9605-992D-EB03C0718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554" y="533353"/>
            <a:ext cx="9603275" cy="1049235"/>
          </a:xfrm>
        </p:spPr>
        <p:txBody>
          <a:bodyPr/>
          <a:lstStyle/>
          <a:p>
            <a:r>
              <a:rPr lang="en-US" dirty="0"/>
              <a:t>Learn What’s Happening in the Boardroom</a:t>
            </a:r>
            <a:br>
              <a:rPr lang="en-US" dirty="0"/>
            </a:br>
            <a:r>
              <a:rPr lang="en-US" sz="2000" dirty="0"/>
              <a:t>and Develop Your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97FCD-1C92-7333-7C8B-7A1091CEB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2772"/>
            <a:ext cx="10515600" cy="26622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Key Resources:</a:t>
            </a:r>
          </a:p>
          <a:p>
            <a:pPr marL="914400" lvl="1" indent="-4572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EY Center for Board Matters 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Deloitte Center for Board Effectiveness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6000"/>
              </a:lnSpc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KPMG Board Leadership Center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PWC Governance Insights Center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Nasdaq Center for Board Excellence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4FAC5-63AF-05F2-03C0-07CF8C3213DF}"/>
              </a:ext>
            </a:extLst>
          </p:cNvPr>
          <p:cNvSpPr txBox="1"/>
          <p:nvPr/>
        </p:nvSpPr>
        <p:spPr>
          <a:xfrm>
            <a:off x="863424" y="1842039"/>
            <a:ext cx="104560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It’s critical that you understand board vernacular and learn how to utilize that language to shape your dialogue – both in your board materials and when you interview for a board role.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41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16958-0976-A37A-B928-21B400BAB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54CF3-F698-C7A7-7CD0-96ECD990A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What’s Happening in the Boardroom and Develop Your Vocabulary</a:t>
            </a:r>
          </a:p>
          <a:p>
            <a:pPr lvl="1"/>
            <a:r>
              <a:rPr lang="en-US" dirty="0"/>
              <a:t>Subscribe to suggested resources on slide 16</a:t>
            </a:r>
          </a:p>
          <a:p>
            <a:r>
              <a:rPr lang="en-US" dirty="0"/>
              <a:t>Define your Unique Board  Values </a:t>
            </a:r>
          </a:p>
          <a:p>
            <a:pPr lvl="1"/>
            <a:r>
              <a:rPr lang="en-US" dirty="0"/>
              <a:t>From your readings, slide 9 and </a:t>
            </a:r>
            <a:r>
              <a:rPr lang="en-US"/>
              <a:t>the worksheet, </a:t>
            </a:r>
            <a:r>
              <a:rPr lang="en-US" dirty="0"/>
              <a:t>select 10+ competencies</a:t>
            </a:r>
            <a:r>
              <a:rPr lang="en-US"/>
              <a:t>, </a:t>
            </a:r>
            <a:br>
              <a:rPr lang="en-US"/>
            </a:br>
            <a:r>
              <a:rPr lang="en-US"/>
              <a:t>and </a:t>
            </a:r>
            <a:r>
              <a:rPr lang="en-US" dirty="0"/>
              <a:t>identify your top 4</a:t>
            </a:r>
          </a:p>
          <a:p>
            <a:r>
              <a:rPr lang="en-US" dirty="0"/>
              <a:t>Determine your Committee Alignment (slide 7)</a:t>
            </a:r>
          </a:p>
          <a:p>
            <a:r>
              <a:rPr lang="en-US" dirty="0"/>
              <a:t>Articulate your Target Market and Research Target Companies (slides 10-15)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0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06E92-11C4-46D6-9A4F-6EF8BA6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Board-readiness framework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8AB968-F419-7A0D-EB6D-A2A558335BEA}"/>
              </a:ext>
            </a:extLst>
          </p:cNvPr>
          <p:cNvSpPr txBox="1"/>
          <p:nvPr/>
        </p:nvSpPr>
        <p:spPr>
          <a:xfrm>
            <a:off x="881283" y="1905990"/>
            <a:ext cx="3193835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1. </a:t>
            </a:r>
            <a:r>
              <a:rPr lang="en-US" sz="2400" dirty="0"/>
              <a:t>Identify your board-facing value proposition and target market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7A938D-BDFA-6305-21D0-E29BED60DD54}"/>
              </a:ext>
            </a:extLst>
          </p:cNvPr>
          <p:cNvSpPr txBox="1"/>
          <p:nvPr/>
        </p:nvSpPr>
        <p:spPr>
          <a:xfrm>
            <a:off x="4835128" y="1904280"/>
            <a:ext cx="2941983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2. </a:t>
            </a:r>
            <a:r>
              <a:rPr lang="en-US" sz="2400" dirty="0"/>
              <a:t>Develop your board resume and board biography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2F9D5E-ED4E-EF79-E7D5-0D8C22514B9D}"/>
              </a:ext>
            </a:extLst>
          </p:cNvPr>
          <p:cNvSpPr txBox="1"/>
          <p:nvPr/>
        </p:nvSpPr>
        <p:spPr>
          <a:xfrm>
            <a:off x="8454922" y="1902570"/>
            <a:ext cx="330526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3. </a:t>
            </a:r>
            <a:r>
              <a:rPr lang="en-US" sz="2400" dirty="0"/>
              <a:t>Optimize LinkedIn and shape your go-to-market campaign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EB30E4-C314-EF43-4E16-BBDDE1EBB79C}"/>
              </a:ext>
            </a:extLst>
          </p:cNvPr>
          <p:cNvSpPr txBox="1"/>
          <p:nvPr/>
        </p:nvSpPr>
        <p:spPr>
          <a:xfrm>
            <a:off x="2240283" y="4048144"/>
            <a:ext cx="3797046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4. </a:t>
            </a:r>
            <a:r>
              <a:rPr lang="en-US" sz="2400" dirty="0"/>
              <a:t>Explore board credentials and educational associations, and develop your networking strategy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728753-536C-4CCB-32A2-99951FA7ECBA}"/>
              </a:ext>
            </a:extLst>
          </p:cNvPr>
          <p:cNvSpPr txBox="1"/>
          <p:nvPr/>
        </p:nvSpPr>
        <p:spPr>
          <a:xfrm>
            <a:off x="6802604" y="4077256"/>
            <a:ext cx="2941983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5. </a:t>
            </a:r>
            <a:r>
              <a:rPr lang="en-US" sz="2400" dirty="0"/>
              <a:t>Prepare for the board interview and launch your campaign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ED40BE-E164-4694-E1E0-B681F86212AE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075118" y="2506155"/>
            <a:ext cx="5958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B2B696F-E66D-564D-0383-723374BFC2B9}"/>
              </a:ext>
            </a:extLst>
          </p:cNvPr>
          <p:cNvCxnSpPr>
            <a:cxnSpLocks/>
          </p:cNvCxnSpPr>
          <p:nvPr/>
        </p:nvCxnSpPr>
        <p:spPr>
          <a:xfrm>
            <a:off x="7756152" y="2514719"/>
            <a:ext cx="5958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DF64F1B-1C7E-8089-0544-1C439C1C57D4}"/>
              </a:ext>
            </a:extLst>
          </p:cNvPr>
          <p:cNvCxnSpPr>
            <a:cxnSpLocks/>
          </p:cNvCxnSpPr>
          <p:nvPr/>
        </p:nvCxnSpPr>
        <p:spPr>
          <a:xfrm>
            <a:off x="6044334" y="4783595"/>
            <a:ext cx="5958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328677B-2403-B2BE-E457-05EB3A536E63}"/>
              </a:ext>
            </a:extLst>
          </p:cNvPr>
          <p:cNvCxnSpPr>
            <a:cxnSpLocks/>
          </p:cNvCxnSpPr>
          <p:nvPr/>
        </p:nvCxnSpPr>
        <p:spPr>
          <a:xfrm>
            <a:off x="4159272" y="3519872"/>
            <a:ext cx="0" cy="394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3BEDD1-1516-980F-9E76-FCA0B10602EE}"/>
              </a:ext>
            </a:extLst>
          </p:cNvPr>
          <p:cNvCxnSpPr>
            <a:stCxn id="6" idx="2"/>
          </p:cNvCxnSpPr>
          <p:nvPr/>
        </p:nvCxnSpPr>
        <p:spPr>
          <a:xfrm flipH="1">
            <a:off x="10106046" y="3102899"/>
            <a:ext cx="1507" cy="416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A442BAB-AA8C-5AE5-B781-1986718849E5}"/>
              </a:ext>
            </a:extLst>
          </p:cNvPr>
          <p:cNvCxnSpPr>
            <a:cxnSpLocks/>
          </p:cNvCxnSpPr>
          <p:nvPr/>
        </p:nvCxnSpPr>
        <p:spPr>
          <a:xfrm flipH="1">
            <a:off x="4159272" y="3519872"/>
            <a:ext cx="5946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82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5A8FE-17FA-2A82-3CDC-7AC4DD345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BF39B-143A-8CAA-A7F8-AB5E6ED15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  <a:p>
            <a:r>
              <a:rPr lang="en-US" sz="5600" dirty="0"/>
              <a:t>Review Board Structure, Committees and Where You Fit</a:t>
            </a:r>
          </a:p>
          <a:p>
            <a:r>
              <a:rPr lang="en-US" sz="5600" dirty="0"/>
              <a:t>Understand the Skills Matrix </a:t>
            </a:r>
          </a:p>
          <a:p>
            <a:r>
              <a:rPr lang="en-US" sz="5600" dirty="0"/>
              <a:t>Learn What’s Needed in the Corporate Boardroom</a:t>
            </a:r>
          </a:p>
          <a:p>
            <a:r>
              <a:rPr lang="en-US" sz="5600" dirty="0"/>
              <a:t>Identify Your Target Market</a:t>
            </a:r>
          </a:p>
          <a:p>
            <a:r>
              <a:rPr lang="en-US" sz="5600" dirty="0"/>
              <a:t>Learn What’s Happening in the Boardroom, and </a:t>
            </a:r>
            <a:br>
              <a:rPr lang="en-US" sz="5600" dirty="0"/>
            </a:br>
            <a:r>
              <a:rPr lang="en-US" sz="5600" dirty="0"/>
              <a:t>Develop Your Vocabulary</a:t>
            </a:r>
          </a:p>
        </p:txBody>
      </p:sp>
    </p:spTree>
    <p:extLst>
      <p:ext uri="{BB962C8B-B14F-4D97-AF65-F5344CB8AC3E}">
        <p14:creationId xmlns:p14="http://schemas.microsoft.com/office/powerpoint/2010/main" val="4186076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13DB-3580-2165-4FA3-4AEBCEEE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Board structure, committees and where you fit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6CD1EC-0B7B-E47E-2254-DEFDB5F96378}"/>
              </a:ext>
            </a:extLst>
          </p:cNvPr>
          <p:cNvSpPr txBox="1"/>
          <p:nvPr/>
        </p:nvSpPr>
        <p:spPr>
          <a:xfrm>
            <a:off x="5139559" y="2117313"/>
            <a:ext cx="209996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Shareholders</a:t>
            </a:r>
          </a:p>
          <a:p>
            <a:pPr algn="ctr"/>
            <a:r>
              <a:rPr lang="en-US" dirty="0"/>
              <a:t>--OWNS--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814984-D51D-87A8-3A1A-3DDC82CC7B24}"/>
              </a:ext>
            </a:extLst>
          </p:cNvPr>
          <p:cNvSpPr txBox="1"/>
          <p:nvPr/>
        </p:nvSpPr>
        <p:spPr>
          <a:xfrm>
            <a:off x="4402951" y="3038113"/>
            <a:ext cx="357307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of Directors</a:t>
            </a:r>
          </a:p>
          <a:p>
            <a:pPr algn="ctr"/>
            <a:r>
              <a:rPr lang="en-US" dirty="0"/>
              <a:t>--GOVERNS--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15F8B0-B062-93EB-BB71-B409A4F1AD92}"/>
              </a:ext>
            </a:extLst>
          </p:cNvPr>
          <p:cNvSpPr txBox="1"/>
          <p:nvPr/>
        </p:nvSpPr>
        <p:spPr>
          <a:xfrm>
            <a:off x="2234783" y="4197117"/>
            <a:ext cx="357307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CEO</a:t>
            </a:r>
          </a:p>
          <a:p>
            <a:pPr algn="ctr"/>
            <a:r>
              <a:rPr lang="en-US" dirty="0"/>
              <a:t>--MANAGES--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9C1B37-5807-F085-A7F0-9A07B9DC3644}"/>
              </a:ext>
            </a:extLst>
          </p:cNvPr>
          <p:cNvSpPr txBox="1"/>
          <p:nvPr/>
        </p:nvSpPr>
        <p:spPr>
          <a:xfrm>
            <a:off x="6736327" y="4203521"/>
            <a:ext cx="357307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of Advisors</a:t>
            </a:r>
          </a:p>
          <a:p>
            <a:pPr algn="ctr"/>
            <a:r>
              <a:rPr lang="en-US" dirty="0"/>
              <a:t>--ADVISES--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53ECC9-6F8B-7093-8927-7BC1E453CC4C}"/>
              </a:ext>
            </a:extLst>
          </p:cNvPr>
          <p:cNvSpPr txBox="1"/>
          <p:nvPr/>
        </p:nvSpPr>
        <p:spPr>
          <a:xfrm>
            <a:off x="2225819" y="5202441"/>
            <a:ext cx="357307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Leadership Team</a:t>
            </a:r>
          </a:p>
          <a:p>
            <a:pPr algn="ctr"/>
            <a:r>
              <a:rPr lang="en-US" dirty="0"/>
              <a:t>--OPERATES--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B8942D3-B1DE-2659-D1C2-0270FDBAC9CE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6189489" y="2763644"/>
            <a:ext cx="53" cy="27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66AAFB-F3E5-E946-00AA-D1EFEDA76EBA}"/>
              </a:ext>
            </a:extLst>
          </p:cNvPr>
          <p:cNvCxnSpPr/>
          <p:nvPr/>
        </p:nvCxnSpPr>
        <p:spPr>
          <a:xfrm flipH="1">
            <a:off x="4036689" y="3914964"/>
            <a:ext cx="53" cy="27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BBAFBEA-2EF6-CC54-4B09-8347A7454B15}"/>
              </a:ext>
            </a:extLst>
          </p:cNvPr>
          <p:cNvCxnSpPr/>
          <p:nvPr/>
        </p:nvCxnSpPr>
        <p:spPr>
          <a:xfrm flipH="1">
            <a:off x="8507497" y="3936736"/>
            <a:ext cx="53" cy="27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5924B0-7C52-FD5A-D6C2-5CBE1AC8F784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011130" y="4834484"/>
            <a:ext cx="1227" cy="367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16CDAA-0E10-E7D0-DC22-6B838600DAA4}"/>
              </a:ext>
            </a:extLst>
          </p:cNvPr>
          <p:cNvCxnSpPr>
            <a:cxnSpLocks/>
          </p:cNvCxnSpPr>
          <p:nvPr/>
        </p:nvCxnSpPr>
        <p:spPr>
          <a:xfrm>
            <a:off x="4036689" y="3914964"/>
            <a:ext cx="4470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7CB5D37-E8E2-68FD-D93B-A24593A1214E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6185649" y="3684444"/>
            <a:ext cx="3840" cy="225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889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13DB-3580-2165-4FA3-4AEBCEEE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Board Director responsibilities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EE970E-4AEB-A2F7-91FB-912D7B15E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4644421" cy="3450613"/>
          </a:xfrm>
        </p:spPr>
        <p:txBody>
          <a:bodyPr/>
          <a:lstStyle/>
          <a:p>
            <a:r>
              <a:rPr lang="en-US" dirty="0"/>
              <a:t>Hire and fire the CEO</a:t>
            </a:r>
          </a:p>
          <a:p>
            <a:pPr lvl="0"/>
            <a:r>
              <a:rPr lang="en-US" dirty="0"/>
              <a:t>Establish policies for corporate oversight</a:t>
            </a:r>
          </a:p>
          <a:p>
            <a:r>
              <a:rPr lang="en-US" dirty="0"/>
              <a:t>Set broad corporate goals</a:t>
            </a:r>
          </a:p>
          <a:p>
            <a:pPr lvl="0"/>
            <a:r>
              <a:rPr lang="en-US" dirty="0"/>
              <a:t>Monitor performance</a:t>
            </a:r>
          </a:p>
          <a:p>
            <a:pPr lvl="0"/>
            <a:r>
              <a:rPr lang="en-US" dirty="0"/>
              <a:t>Encourage ethical behavior</a:t>
            </a:r>
          </a:p>
          <a:p>
            <a:pPr lvl="0"/>
            <a:r>
              <a:rPr lang="en-US" dirty="0"/>
              <a:t>Assess Board’s own effectiveness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370110AD-F57D-0CF7-4960-B80464A8E17A}"/>
              </a:ext>
            </a:extLst>
          </p:cNvPr>
          <p:cNvSpPr txBox="1">
            <a:spLocks/>
          </p:cNvSpPr>
          <p:nvPr/>
        </p:nvSpPr>
        <p:spPr>
          <a:xfrm>
            <a:off x="6636999" y="2052872"/>
            <a:ext cx="4644421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sz="2800" dirty="0">
                <a:latin typeface="Avenir Medium" panose="02000503020000020003" pitchFamily="2" charset="0"/>
              </a:rPr>
              <a:t>Review and Approve: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Medium" panose="02000503020000020003" pitchFamily="2" charset="0"/>
              </a:rPr>
              <a:t>Management’s strategic and business plans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Medium" panose="02000503020000020003" pitchFamily="2" charset="0"/>
              </a:rPr>
              <a:t>Financial objectives, plans, actions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Medium" panose="02000503020000020003" pitchFamily="2" charset="0"/>
              </a:rPr>
              <a:t>Limits of authority for corporate officers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Medium" panose="02000503020000020003" pitchFamily="2" charset="0"/>
              </a:rPr>
              <a:t>CEO and board compensation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Medium" panose="02000503020000020003" pitchFamily="2" charset="0"/>
              </a:rPr>
              <a:t>Non-ordinary transactions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1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13DB-3580-2165-4FA3-4AEBCEEE1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66099"/>
            <a:ext cx="9603275" cy="1049235"/>
          </a:xfrm>
        </p:spPr>
        <p:txBody>
          <a:bodyPr>
            <a:normAutofit/>
          </a:bodyPr>
          <a:lstStyle/>
          <a:p>
            <a:r>
              <a:rPr lang="en-US" sz="2800" dirty="0"/>
              <a:t>Director’s Fiduciary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C5B0-EE2C-2A18-A630-BE9A26A24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75470"/>
            <a:ext cx="10335729" cy="3450613"/>
          </a:xfrm>
        </p:spPr>
        <p:txBody>
          <a:bodyPr>
            <a:normAutofit fontScale="25000" lnSpcReduction="20000"/>
          </a:bodyPr>
          <a:lstStyle/>
          <a:p>
            <a:endParaRPr lang="en-US" sz="5600" dirty="0"/>
          </a:p>
          <a:p>
            <a:r>
              <a:rPr lang="en-US" sz="5600" b="1" dirty="0"/>
              <a:t>Duty of Loyalty:  </a:t>
            </a:r>
            <a:r>
              <a:rPr lang="en-US" sz="5600" dirty="0"/>
              <a:t>Act in a manner reasonably believed to be in the best interests of the corporation </a:t>
            </a:r>
          </a:p>
          <a:p>
            <a:pPr lvl="2"/>
            <a:r>
              <a:rPr lang="en-US" sz="5600" dirty="0"/>
              <a:t>Place corporation’s and shareholders’ interests above personal interests</a:t>
            </a:r>
          </a:p>
          <a:p>
            <a:pPr lvl="2"/>
            <a:r>
              <a:rPr lang="en-US" sz="5600" dirty="0"/>
              <a:t>Avoid conflicts of interest/be aware of disclosure obligations</a:t>
            </a:r>
          </a:p>
          <a:p>
            <a:pPr lvl="2"/>
            <a:r>
              <a:rPr lang="en-US" sz="5600" dirty="0"/>
              <a:t>Do not usurp “corporate opportunities”</a:t>
            </a:r>
          </a:p>
          <a:p>
            <a:pPr lvl="2"/>
            <a:r>
              <a:rPr lang="en-US" sz="5600" dirty="0"/>
              <a:t>Do not improperly compete with the corporation</a:t>
            </a:r>
          </a:p>
          <a:p>
            <a:pPr lvl="2"/>
            <a:r>
              <a:rPr lang="en-US" sz="5600" dirty="0"/>
              <a:t>Maintain confidentiality and do not misuse confidential info</a:t>
            </a:r>
          </a:p>
          <a:p>
            <a:pPr lvl="2"/>
            <a:r>
              <a:rPr lang="en-US" sz="5600" dirty="0"/>
              <a:t>Think and act independently</a:t>
            </a:r>
          </a:p>
          <a:p>
            <a:r>
              <a:rPr lang="en-US" sz="5600" b="1" dirty="0"/>
              <a:t>Duty of Care:  </a:t>
            </a:r>
            <a:r>
              <a:rPr lang="en-US" sz="5600" dirty="0"/>
              <a:t>Act as a “reasonably prudent person” would in a similar position under like circumstances</a:t>
            </a:r>
          </a:p>
          <a:p>
            <a:pPr lvl="2">
              <a:spcAft>
                <a:spcPts val="600"/>
              </a:spcAft>
            </a:pPr>
            <a:r>
              <a:rPr lang="en-US" sz="5600" dirty="0"/>
              <a:t>Directors have a duty to act—cannot be “mere figureheads”</a:t>
            </a:r>
          </a:p>
          <a:p>
            <a:pPr lvl="2">
              <a:spcAft>
                <a:spcPts val="600"/>
              </a:spcAft>
            </a:pPr>
            <a:r>
              <a:rPr lang="en-US" sz="5600" dirty="0"/>
              <a:t>Follow a rational process to become informed</a:t>
            </a:r>
          </a:p>
          <a:p>
            <a:pPr lvl="2">
              <a:spcAft>
                <a:spcPts val="600"/>
              </a:spcAft>
            </a:pPr>
            <a:r>
              <a:rPr lang="en-US" sz="5600" dirty="0"/>
              <a:t>Base decisions upon all information reasonably available</a:t>
            </a:r>
          </a:p>
          <a:p>
            <a:pPr>
              <a:spcAft>
                <a:spcPts val="600"/>
              </a:spcAft>
            </a:pPr>
            <a:r>
              <a:rPr lang="en-US" sz="5600" b="1" dirty="0"/>
              <a:t>Duty of Disclosure: </a:t>
            </a:r>
            <a:r>
              <a:rPr lang="en-US" sz="5600" dirty="0"/>
              <a:t>The legal requirement of all directors to take every </a:t>
            </a:r>
            <a:r>
              <a:rPr lang="en-US" sz="5600" i="1" dirty="0"/>
              <a:t>reasonable</a:t>
            </a:r>
            <a:r>
              <a:rPr lang="en-US" sz="5600" dirty="0"/>
              <a:t> step to provide the company’s shareholders with any material information that they may require to affect any company-related action for which they may be required.</a:t>
            </a:r>
          </a:p>
          <a:p>
            <a:pPr lvl="1">
              <a:spcAft>
                <a:spcPts val="600"/>
              </a:spcAft>
            </a:pPr>
            <a:endParaRPr lang="en-US" sz="5800" dirty="0"/>
          </a:p>
          <a:p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227598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13DB-3580-2165-4FA3-4AEBCEEE1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66099"/>
            <a:ext cx="9603275" cy="1049235"/>
          </a:xfrm>
        </p:spPr>
        <p:txBody>
          <a:bodyPr>
            <a:normAutofit/>
          </a:bodyPr>
          <a:lstStyle/>
          <a:p>
            <a:r>
              <a:rPr lang="en-US" sz="2800" dirty="0"/>
              <a:t>Committee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C5B0-EE2C-2A18-A630-BE9A26A24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67" y="1931208"/>
            <a:ext cx="5371839" cy="34506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Typical committees and key responsibilities include:</a:t>
            </a:r>
          </a:p>
          <a:p>
            <a:pPr lvl="1"/>
            <a:r>
              <a:rPr lang="en-US" dirty="0"/>
              <a:t>Audit Committee</a:t>
            </a:r>
          </a:p>
          <a:p>
            <a:pPr lvl="2"/>
            <a:r>
              <a:rPr lang="en-US" dirty="0"/>
              <a:t>External audit</a:t>
            </a:r>
          </a:p>
          <a:p>
            <a:pPr lvl="2"/>
            <a:r>
              <a:rPr lang="en-US" dirty="0"/>
              <a:t>Internal controls</a:t>
            </a:r>
          </a:p>
          <a:p>
            <a:pPr lvl="2"/>
            <a:r>
              <a:rPr lang="en-US" dirty="0"/>
              <a:t>Risk management</a:t>
            </a:r>
          </a:p>
          <a:p>
            <a:pPr lvl="1"/>
            <a:r>
              <a:rPr lang="en-US" dirty="0"/>
              <a:t>Nominating and Governance</a:t>
            </a:r>
          </a:p>
          <a:p>
            <a:pPr lvl="2"/>
            <a:r>
              <a:rPr lang="en-US" dirty="0"/>
              <a:t>Board composition and structure</a:t>
            </a:r>
          </a:p>
          <a:p>
            <a:pPr lvl="2"/>
            <a:r>
              <a:rPr lang="en-US" dirty="0"/>
              <a:t>Self-evaluation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Senior management compensation structure</a:t>
            </a:r>
          </a:p>
          <a:p>
            <a:pPr lvl="2"/>
            <a:r>
              <a:rPr lang="en-US" dirty="0"/>
              <a:t>CEO evaluation</a:t>
            </a:r>
            <a:endParaRPr lang="en-US" sz="5800" dirty="0"/>
          </a:p>
          <a:p>
            <a:endParaRPr lang="en-US" sz="5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9F8C7B-F640-0923-DE5D-0F8AB52AD30D}"/>
              </a:ext>
            </a:extLst>
          </p:cNvPr>
          <p:cNvSpPr txBox="1">
            <a:spLocks/>
          </p:cNvSpPr>
          <p:nvPr/>
        </p:nvSpPr>
        <p:spPr>
          <a:xfrm>
            <a:off x="6199011" y="1922244"/>
            <a:ext cx="5371839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Many companies have additional committees to support business needs:</a:t>
            </a:r>
          </a:p>
          <a:p>
            <a:pPr lvl="1"/>
            <a:r>
              <a:rPr lang="en-US" dirty="0"/>
              <a:t>Strategy</a:t>
            </a:r>
          </a:p>
          <a:p>
            <a:pPr lvl="2"/>
            <a:r>
              <a:rPr lang="en-US" dirty="0"/>
              <a:t>Strategic planning</a:t>
            </a:r>
          </a:p>
          <a:p>
            <a:pPr lvl="2"/>
            <a:r>
              <a:rPr lang="en-US" dirty="0"/>
              <a:t>Evaluating special opportunities such as M&amp;A</a:t>
            </a:r>
          </a:p>
          <a:p>
            <a:pPr lvl="1"/>
            <a:r>
              <a:rPr lang="en-US" dirty="0"/>
              <a:t>Digital/Technology </a:t>
            </a:r>
          </a:p>
          <a:p>
            <a:pPr lvl="2"/>
            <a:r>
              <a:rPr lang="en-US" dirty="0"/>
              <a:t>Product development</a:t>
            </a:r>
          </a:p>
          <a:p>
            <a:pPr lvl="2"/>
            <a:r>
              <a:rPr lang="en-US" dirty="0"/>
              <a:t>AI and Cybersecurity analysis and deployment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spcAft>
                <a:spcPts val="600"/>
              </a:spcAft>
            </a:pPr>
            <a:endParaRPr lang="en-US" sz="5800" dirty="0"/>
          </a:p>
          <a:p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3032533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B6018A-A132-35C8-783A-476B4F45E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Sample Board Matrix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E38A81AD-D8BF-3A68-85C2-0AAC049A3B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7121" b="1"/>
          <a:stretch/>
        </p:blipFill>
        <p:spPr>
          <a:xfrm>
            <a:off x="4618374" y="1116345"/>
            <a:ext cx="6282919" cy="386617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58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59BDF52-963C-74AA-D48D-E120377CCFFC}"/>
              </a:ext>
            </a:extLst>
          </p:cNvPr>
          <p:cNvSpPr txBox="1">
            <a:spLocks/>
          </p:cNvSpPr>
          <p:nvPr/>
        </p:nvSpPr>
        <p:spPr>
          <a:xfrm>
            <a:off x="194279" y="17173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What’s needed in the corporate boardroom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28A83-C39D-A188-5D09-A9886315CCE0}"/>
              </a:ext>
            </a:extLst>
          </p:cNvPr>
          <p:cNvSpPr/>
          <p:nvPr/>
        </p:nvSpPr>
        <p:spPr>
          <a:xfrm>
            <a:off x="308609" y="697230"/>
            <a:ext cx="11689111" cy="50520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8AA5AC-C07E-8F84-9BCD-3EFD4FE14FC9}"/>
              </a:ext>
            </a:extLst>
          </p:cNvPr>
          <p:cNvSpPr txBox="1"/>
          <p:nvPr/>
        </p:nvSpPr>
        <p:spPr>
          <a:xfrm>
            <a:off x="514350" y="1152394"/>
            <a:ext cx="442341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Governance &amp; Board Leadership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Corporate Governance &amp; Structures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Public Company &amp; IPO Experience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Board Dynamics &amp; Decision Making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Risk Management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Legal Experience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Committee Service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International Experience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Managing Shareholder Activism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02529C-6EA3-8B30-2435-887577C4BF59}"/>
              </a:ext>
            </a:extLst>
          </p:cNvPr>
          <p:cNvSpPr txBox="1"/>
          <p:nvPr/>
        </p:nvSpPr>
        <p:spPr>
          <a:xfrm>
            <a:off x="4210050" y="1133344"/>
            <a:ext cx="44234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Strategy &amp; Business Acumen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Strategic Growth &amp; Business Transformation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Financial Expertise &amp; Risk Management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Operational and Supply Chain Expertise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General Business Management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Brand/Reputation Management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BBD1FE-5C38-B0CD-923B-3ED1B4ED8941}"/>
              </a:ext>
            </a:extLst>
          </p:cNvPr>
          <p:cNvSpPr txBox="1"/>
          <p:nvPr/>
        </p:nvSpPr>
        <p:spPr>
          <a:xfrm>
            <a:off x="8450580" y="1144774"/>
            <a:ext cx="44234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Innovation &amp; Future-Readiness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AI &amp; Emerging Technologies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Geopolitics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Cybersecurity &amp; Data Privacy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ESG &amp; Sustainability Practices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Climate Change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BBB991-105A-CE43-5347-2EB39B2AB121}"/>
              </a:ext>
            </a:extLst>
          </p:cNvPr>
          <p:cNvSpPr txBox="1"/>
          <p:nvPr/>
        </p:nvSpPr>
        <p:spPr>
          <a:xfrm>
            <a:off x="6546573" y="3627401"/>
            <a:ext cx="44234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Financial Acumen &amp; Transactions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Capital Markets &amp; Capital Allocation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Regulatory &amp; Government Affairs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M&amp;A &amp; Corporate Development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Investor Relations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Audit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73B413-2317-A3B9-744B-70A207D720A0}"/>
              </a:ext>
            </a:extLst>
          </p:cNvPr>
          <p:cNvSpPr txBox="1"/>
          <p:nvPr/>
        </p:nvSpPr>
        <p:spPr>
          <a:xfrm>
            <a:off x="2491078" y="3600731"/>
            <a:ext cx="442341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Leadership &amp; People Strategy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C-Suite &amp; Executive Leadership Experience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Talent &amp; Workforce Strategy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Succession Strategy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Crisis Management &amp; Resilience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Business Transformation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Culture Building &amp; Diversity Strategy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525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1DAE1C225EE14C9258FEFFD758047D" ma:contentTypeVersion="15" ma:contentTypeDescription="Create a new document." ma:contentTypeScope="" ma:versionID="18e260eb6109e5aede44a07ade375ba9">
  <xsd:schema xmlns:xsd="http://www.w3.org/2001/XMLSchema" xmlns:xs="http://www.w3.org/2001/XMLSchema" xmlns:p="http://schemas.microsoft.com/office/2006/metadata/properties" xmlns:ns2="67f8a1e4-c14c-47d9-9270-014b70ed1f68" xmlns:ns3="88015198-0c64-4ae3-aa1b-baeabfdec1f2" targetNamespace="http://schemas.microsoft.com/office/2006/metadata/properties" ma:root="true" ma:fieldsID="50a5db514d95f39f8b3b607027eb804c" ns2:_="" ns3:_="">
    <xsd:import namespace="67f8a1e4-c14c-47d9-9270-014b70ed1f68"/>
    <xsd:import namespace="88015198-0c64-4ae3-aa1b-baeabfdec1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8a1e4-c14c-47d9-9270-014b70ed1f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aab5d47-cc05-47a6-b758-128356732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15198-0c64-4ae3-aa1b-baeabfdec1f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16ba5e1-1231-426c-ac55-276ea67aefc1}" ma:internalName="TaxCatchAll" ma:showField="CatchAllData" ma:web="88015198-0c64-4ae3-aa1b-baeabfdec1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f8a1e4-c14c-47d9-9270-014b70ed1f68">
      <Terms xmlns="http://schemas.microsoft.com/office/infopath/2007/PartnerControls"/>
    </lcf76f155ced4ddcb4097134ff3c332f>
    <TaxCatchAll xmlns="88015198-0c64-4ae3-aa1b-baeabfdec1f2" xsi:nil="true"/>
  </documentManagement>
</p:properties>
</file>

<file path=customXml/itemProps1.xml><?xml version="1.0" encoding="utf-8"?>
<ds:datastoreItem xmlns:ds="http://schemas.openxmlformats.org/officeDocument/2006/customXml" ds:itemID="{48503A72-73BF-488A-8D71-E672F6EB70F0}"/>
</file>

<file path=customXml/itemProps2.xml><?xml version="1.0" encoding="utf-8"?>
<ds:datastoreItem xmlns:ds="http://schemas.openxmlformats.org/officeDocument/2006/customXml" ds:itemID="{A2E72283-1699-4334-A275-709A7561225C}"/>
</file>

<file path=customXml/itemProps3.xml><?xml version="1.0" encoding="utf-8"?>
<ds:datastoreItem xmlns:ds="http://schemas.openxmlformats.org/officeDocument/2006/customXml" ds:itemID="{028743B4-B6B4-4E13-8533-3E90B4926500}"/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875</TotalTime>
  <Words>997</Words>
  <Application>Microsoft Office PowerPoint</Application>
  <PresentationFormat>Widescreen</PresentationFormat>
  <Paragraphs>211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Avenir Medium</vt:lpstr>
      <vt:lpstr>Calibri</vt:lpstr>
      <vt:lpstr>Gill Sans MT</vt:lpstr>
      <vt:lpstr>Wingdings</vt:lpstr>
      <vt:lpstr>Gallery</vt:lpstr>
      <vt:lpstr>Office Theme</vt:lpstr>
      <vt:lpstr>Board-Readiness  Session #1</vt:lpstr>
      <vt:lpstr>Board-readiness framework</vt:lpstr>
      <vt:lpstr>Today’s AGENDA</vt:lpstr>
      <vt:lpstr>Board structure, committees and where you fit</vt:lpstr>
      <vt:lpstr>Board Director responsibilities</vt:lpstr>
      <vt:lpstr>Director’s Fiduciary Duties</vt:lpstr>
      <vt:lpstr>Committee structures</vt:lpstr>
      <vt:lpstr>Sample Board Matrix</vt:lpstr>
      <vt:lpstr>PowerPoint Presentation</vt:lpstr>
      <vt:lpstr>PowerPoint Presentation</vt:lpstr>
      <vt:lpstr>Narrowing your Corporate Board Targets</vt:lpstr>
      <vt:lpstr>PowerPoint Presentation</vt:lpstr>
      <vt:lpstr>PowerPoint Presentation</vt:lpstr>
      <vt:lpstr>PowerPoint Presentation</vt:lpstr>
      <vt:lpstr>Finding companies in your Target Market</vt:lpstr>
      <vt:lpstr>Learn What’s Happening in the Boardroom and Develop Your Vocabulary</vt:lpstr>
      <vt:lpstr>Assignments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Miglucci</dc:creator>
  <cp:lastModifiedBy>Suzanne Miglucci</cp:lastModifiedBy>
  <cp:revision>88</cp:revision>
  <dcterms:created xsi:type="dcterms:W3CDTF">2023-07-27T19:41:04Z</dcterms:created>
  <dcterms:modified xsi:type="dcterms:W3CDTF">2025-09-11T15:28:06Z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0x010100C11DAE1C225EE14C9258FEFFD758047D</vt:lpwstr>
  </property>
</Properties>
</file>