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79" r:id="rId2"/>
    <p:sldId id="418" r:id="rId3"/>
    <p:sldId id="419" r:id="rId4"/>
    <p:sldId id="295" r:id="rId5"/>
    <p:sldId id="290" r:id="rId6"/>
    <p:sldId id="296" r:id="rId7"/>
    <p:sldId id="278" r:id="rId8"/>
    <p:sldId id="417" r:id="rId9"/>
    <p:sldId id="345" r:id="rId10"/>
    <p:sldId id="267" r:id="rId11"/>
    <p:sldId id="420" r:id="rId12"/>
    <p:sldId id="29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1DD96E-E92F-4FEF-806B-ADCF3CBB4B4D}" v="3" dt="2025-10-06T16:44:03.8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8" autoAdjust="0"/>
    <p:restoredTop sz="94660"/>
  </p:normalViewPr>
  <p:slideViewPr>
    <p:cSldViewPr snapToGrid="0">
      <p:cViewPr varScale="1">
        <p:scale>
          <a:sx n="60" d="100"/>
          <a:sy n="60" d="100"/>
        </p:scale>
        <p:origin x="764" y="44"/>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0FBBC4-28F0-4021-B75C-614305087572}" type="datetimeFigureOut">
              <a:rPr lang="en-US" smtClean="0"/>
              <a:t>10/7/2025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173FE0-8925-4571-A1DD-B48769071C58}" type="slidenum">
              <a:rPr lang="en-US" smtClean="0"/>
              <a:t>‹#›</a:t>
            </a:fld>
            <a:endParaRPr lang="en-US"/>
          </a:p>
        </p:txBody>
      </p:sp>
    </p:spTree>
    <p:extLst>
      <p:ext uri="{BB962C8B-B14F-4D97-AF65-F5344CB8AC3E}">
        <p14:creationId xmlns:p14="http://schemas.microsoft.com/office/powerpoint/2010/main" val="3856374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AB3A92-386D-4D53-97A9-723A9D0854A6}" type="slidenum">
              <a:rPr lang="en-US" smtClean="0"/>
              <a:t>9</a:t>
            </a:fld>
            <a:endParaRPr lang="en-US"/>
          </a:p>
        </p:txBody>
      </p:sp>
    </p:spTree>
    <p:extLst>
      <p:ext uri="{BB962C8B-B14F-4D97-AF65-F5344CB8AC3E}">
        <p14:creationId xmlns:p14="http://schemas.microsoft.com/office/powerpoint/2010/main" val="541040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1F7EA8-4A68-4476-95CF-C8D998A21AF6}" type="datetimeFigureOut">
              <a:rPr lang="en-US" smtClean="0"/>
              <a:t>10/7/2025</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A33883D9-0702-44C5-9A17-82B758723E34}"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2715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1F7EA8-4A68-4476-95CF-C8D998A21AF6}"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883D9-0702-44C5-9A17-82B758723E34}"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71904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1F7EA8-4A68-4476-95CF-C8D998A21AF6}"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883D9-0702-44C5-9A17-82B758723E34}"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98142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51579" y="677214"/>
            <a:ext cx="9603275" cy="1858786"/>
          </a:xfrm>
        </p:spPr>
        <p:txBody>
          <a:bodyPr/>
          <a:lstStyle/>
          <a:p>
            <a:r>
              <a:rPr lang="en-US" dirty="0"/>
              <a:t>Click to edit Master title style</a:t>
            </a:r>
          </a:p>
        </p:txBody>
      </p:sp>
      <p:sp>
        <p:nvSpPr>
          <p:cNvPr id="3" name="Content Placeholder 2"/>
          <p:cNvSpPr>
            <a:spLocks noGrp="1"/>
          </p:cNvSpPr>
          <p:nvPr>
            <p:ph idx="1"/>
          </p:nvPr>
        </p:nvSpPr>
        <p:spPr>
          <a:xfrm>
            <a:off x="1451579" y="1788711"/>
            <a:ext cx="9603275" cy="3450613"/>
          </a:xfrm>
        </p:spPr>
        <p:txBody>
          <a:bodyPr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3" name="Straight Connector 32"/>
          <p:cNvCxnSpPr/>
          <p:nvPr/>
        </p:nvCxnSpPr>
        <p:spPr>
          <a:xfrm>
            <a:off x="1453896" y="1607454"/>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Date Placeholder 6">
            <a:extLst>
              <a:ext uri="{FF2B5EF4-FFF2-40B4-BE49-F238E27FC236}">
                <a16:creationId xmlns:a16="http://schemas.microsoft.com/office/drawing/2014/main" id="{5C8F3651-1270-0F4E-A34E-3929827F3A6E}"/>
              </a:ext>
            </a:extLst>
          </p:cNvPr>
          <p:cNvSpPr>
            <a:spLocks noGrp="1"/>
          </p:cNvSpPr>
          <p:nvPr>
            <p:ph type="dt" sz="half" idx="10"/>
          </p:nvPr>
        </p:nvSpPr>
        <p:spPr/>
        <p:txBody>
          <a:bodyPr/>
          <a:lstStyle/>
          <a:p>
            <a:fld id="{BD1F7EA8-4A68-4476-95CF-C8D998A21AF6}" type="datetimeFigureOut">
              <a:rPr lang="en-US" smtClean="0"/>
              <a:t>10/7/2025</a:t>
            </a:fld>
            <a:endParaRPr lang="en-US"/>
          </a:p>
        </p:txBody>
      </p:sp>
      <p:sp>
        <p:nvSpPr>
          <p:cNvPr id="9" name="Slide Number Placeholder 8">
            <a:extLst>
              <a:ext uri="{FF2B5EF4-FFF2-40B4-BE49-F238E27FC236}">
                <a16:creationId xmlns:a16="http://schemas.microsoft.com/office/drawing/2014/main" id="{61B9ABBA-1092-7AE1-8957-2CDAA139A17A}"/>
              </a:ext>
            </a:extLst>
          </p:cNvPr>
          <p:cNvSpPr>
            <a:spLocks noGrp="1"/>
          </p:cNvSpPr>
          <p:nvPr>
            <p:ph type="sldNum" sz="quarter" idx="12"/>
          </p:nvPr>
        </p:nvSpPr>
        <p:spPr/>
        <p:txBody>
          <a:bodyPr/>
          <a:lstStyle/>
          <a:p>
            <a:fld id="{A33883D9-0702-44C5-9A17-82B758723E34}" type="slidenum">
              <a:rPr lang="en-US" smtClean="0"/>
              <a:t>‹#›</a:t>
            </a:fld>
            <a:endParaRPr lang="en-US"/>
          </a:p>
        </p:txBody>
      </p:sp>
    </p:spTree>
    <p:extLst>
      <p:ext uri="{BB962C8B-B14F-4D97-AF65-F5344CB8AC3E}">
        <p14:creationId xmlns:p14="http://schemas.microsoft.com/office/powerpoint/2010/main" val="1547420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1F7EA8-4A68-4476-95CF-C8D998A21AF6}" type="datetimeFigureOut">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883D9-0702-44C5-9A17-82B758723E34}"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91723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1F7EA8-4A68-4476-95CF-C8D998A21AF6}" type="datetimeFigureOut">
              <a:rPr lang="en-US" smtClean="0"/>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3883D9-0702-44C5-9A17-82B758723E34}"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15308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1F7EA8-4A68-4476-95CF-C8D998A21AF6}" type="datetimeFigureOut">
              <a:rPr lang="en-US" smtClean="0"/>
              <a:t>10/7/2025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3883D9-0702-44C5-9A17-82B758723E34}"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05119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1F7EA8-4A68-4476-95CF-C8D998A21AF6}" type="datetimeFigureOut">
              <a:rPr lang="en-US" smtClean="0"/>
              <a:t>10/7/2025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3883D9-0702-44C5-9A17-82B758723E34}"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 name="Footer Placeholder 7">
            <a:extLst>
              <a:ext uri="{FF2B5EF4-FFF2-40B4-BE49-F238E27FC236}">
                <a16:creationId xmlns:a16="http://schemas.microsoft.com/office/drawing/2014/main" id="{97B1352F-8C1D-BDCF-6A70-21BD45AC6B84}"/>
              </a:ext>
            </a:extLst>
          </p:cNvPr>
          <p:cNvSpPr txBox="1">
            <a:spLocks/>
          </p:cNvSpPr>
          <p:nvPr userDrawn="1"/>
        </p:nvSpPr>
        <p:spPr>
          <a:xfrm>
            <a:off x="0" y="5815700"/>
            <a:ext cx="12192000" cy="309201"/>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Miglucci on Marketing 2024 | All Rights Reserved</a:t>
            </a:r>
            <a:endParaRPr lang="en-US" dirty="0"/>
          </a:p>
        </p:txBody>
      </p:sp>
    </p:spTree>
    <p:extLst>
      <p:ext uri="{BB962C8B-B14F-4D97-AF65-F5344CB8AC3E}">
        <p14:creationId xmlns:p14="http://schemas.microsoft.com/office/powerpoint/2010/main" val="1746294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1F7EA8-4A68-4476-95CF-C8D998A21AF6}" type="datetimeFigureOut">
              <a:rPr lang="en-US" smtClean="0"/>
              <a:t>10/7/2025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3883D9-0702-44C5-9A17-82B758723E34}" type="slidenum">
              <a:rPr lang="en-US" smtClean="0"/>
              <a:t>‹#›</a:t>
            </a:fld>
            <a:endParaRPr lang="en-US"/>
          </a:p>
        </p:txBody>
      </p:sp>
      <p:sp>
        <p:nvSpPr>
          <p:cNvPr id="5" name="Footer Placeholder 7">
            <a:extLst>
              <a:ext uri="{FF2B5EF4-FFF2-40B4-BE49-F238E27FC236}">
                <a16:creationId xmlns:a16="http://schemas.microsoft.com/office/drawing/2014/main" id="{69DF6B2D-D855-F58D-C6B2-49AAE3098718}"/>
              </a:ext>
            </a:extLst>
          </p:cNvPr>
          <p:cNvSpPr txBox="1">
            <a:spLocks/>
          </p:cNvSpPr>
          <p:nvPr userDrawn="1"/>
        </p:nvSpPr>
        <p:spPr>
          <a:xfrm>
            <a:off x="0" y="5815700"/>
            <a:ext cx="12192000" cy="309201"/>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Miglucci on Marketing 2024 | All Rights Reserved</a:t>
            </a:r>
            <a:endParaRPr lang="en-US" dirty="0"/>
          </a:p>
        </p:txBody>
      </p:sp>
    </p:spTree>
    <p:extLst>
      <p:ext uri="{BB962C8B-B14F-4D97-AF65-F5344CB8AC3E}">
        <p14:creationId xmlns:p14="http://schemas.microsoft.com/office/powerpoint/2010/main" val="2551759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1F7EA8-4A68-4476-95CF-C8D998A21AF6}" type="datetimeFigureOut">
              <a:rPr lang="en-US" smtClean="0"/>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3883D9-0702-44C5-9A17-82B758723E34}"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69139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D1F7EA8-4A68-4476-95CF-C8D998A21AF6}" type="datetimeFigureOut">
              <a:rPr lang="en-US" smtClean="0"/>
              <a:t>10/7/2025</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A33883D9-0702-44C5-9A17-82B758723E34}"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17734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D1F7EA8-4A68-4476-95CF-C8D998A21AF6}" type="datetimeFigureOut">
              <a:rPr lang="en-US" smtClean="0"/>
              <a:t>10/7/2025</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A33883D9-0702-44C5-9A17-82B758723E34}"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1" name="Footer Placeholder 7">
            <a:extLst>
              <a:ext uri="{FF2B5EF4-FFF2-40B4-BE49-F238E27FC236}">
                <a16:creationId xmlns:a16="http://schemas.microsoft.com/office/drawing/2014/main" id="{4E3B728E-5F3F-F991-524A-D423A17A5756}"/>
              </a:ext>
            </a:extLst>
          </p:cNvPr>
          <p:cNvSpPr txBox="1">
            <a:spLocks/>
          </p:cNvSpPr>
          <p:nvPr userDrawn="1"/>
        </p:nvSpPr>
        <p:spPr>
          <a:xfrm>
            <a:off x="0" y="5815700"/>
            <a:ext cx="12192000" cy="309201"/>
          </a:xfrm>
          <a:prstGeom prst="rect">
            <a:avLst/>
          </a:prstGeom>
        </p:spPr>
        <p:txBody>
          <a:bodyPr/>
          <a:lstStyle>
            <a:defPPr>
              <a:defRPr lang="en-US"/>
            </a:defPPr>
            <a:lvl1pPr marL="0" algn="ctr"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solidFill>
                  <a:schemeClr val="bg1">
                    <a:lumMod val="65000"/>
                  </a:schemeClr>
                </a:solidFill>
              </a:rPr>
              <a:t>Copyright Miglucci on Marketing 2024 | All Rights Reserved</a:t>
            </a:r>
          </a:p>
        </p:txBody>
      </p:sp>
    </p:spTree>
    <p:extLst>
      <p:ext uri="{BB962C8B-B14F-4D97-AF65-F5344CB8AC3E}">
        <p14:creationId xmlns:p14="http://schemas.microsoft.com/office/powerpoint/2010/main" val="31457558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2.deloitte.com/us/en/pages/center-for-board-effectiveness/topics/center-for-board-effectiveness.html" TargetMode="External"/><Relationship Id="rId2" Type="http://schemas.openxmlformats.org/officeDocument/2006/relationships/hyperlink" Target="https://www.ey.com/en_us/board-matters" TargetMode="External"/><Relationship Id="rId1" Type="http://schemas.openxmlformats.org/officeDocument/2006/relationships/slideLayout" Target="../slideLayouts/slideLayout2.xml"/><Relationship Id="rId6" Type="http://schemas.openxmlformats.org/officeDocument/2006/relationships/hyperlink" Target="http://www.nasdaq.com/solutions/governance/nasdaq-center-for-board-excellence" TargetMode="External"/><Relationship Id="rId5" Type="http://schemas.openxmlformats.org/officeDocument/2006/relationships/hyperlink" Target="https://www.pwc.com/us/en/services/governance-insights-center.html" TargetMode="External"/><Relationship Id="rId4" Type="http://schemas.openxmlformats.org/officeDocument/2006/relationships/hyperlink" Target="https://boardleadership.kpmg.us/"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00EC7-0E01-B0F4-8802-E421FF4688AF}"/>
              </a:ext>
            </a:extLst>
          </p:cNvPr>
          <p:cNvSpPr>
            <a:spLocks noGrp="1"/>
          </p:cNvSpPr>
          <p:nvPr>
            <p:ph type="ctrTitle"/>
          </p:nvPr>
        </p:nvSpPr>
        <p:spPr/>
        <p:txBody>
          <a:bodyPr/>
          <a:lstStyle/>
          <a:p>
            <a:r>
              <a:rPr lang="en-US" dirty="0"/>
              <a:t>Board-Readiness </a:t>
            </a:r>
            <a:br>
              <a:rPr lang="en-US" dirty="0"/>
            </a:br>
            <a:r>
              <a:rPr lang="en-US" dirty="0"/>
              <a:t>Session #2</a:t>
            </a:r>
          </a:p>
        </p:txBody>
      </p:sp>
      <p:sp>
        <p:nvSpPr>
          <p:cNvPr id="3" name="Subtitle 2">
            <a:extLst>
              <a:ext uri="{FF2B5EF4-FFF2-40B4-BE49-F238E27FC236}">
                <a16:creationId xmlns:a16="http://schemas.microsoft.com/office/drawing/2014/main" id="{344DB7D5-95DB-A596-9E5F-B35C7BBDCC1F}"/>
              </a:ext>
            </a:extLst>
          </p:cNvPr>
          <p:cNvSpPr>
            <a:spLocks noGrp="1"/>
          </p:cNvSpPr>
          <p:nvPr>
            <p:ph type="subTitle" idx="1"/>
          </p:nvPr>
        </p:nvSpPr>
        <p:spPr>
          <a:xfrm>
            <a:off x="2417780" y="3531204"/>
            <a:ext cx="8637072" cy="1531684"/>
          </a:xfrm>
        </p:spPr>
        <p:txBody>
          <a:bodyPr>
            <a:normAutofit/>
          </a:bodyPr>
          <a:lstStyle/>
          <a:p>
            <a:r>
              <a:rPr lang="en-US" dirty="0"/>
              <a:t>Board Resume &amp; Bio</a:t>
            </a:r>
          </a:p>
          <a:p>
            <a:r>
              <a:rPr lang="en-US" dirty="0"/>
              <a:t>Career stories</a:t>
            </a:r>
          </a:p>
        </p:txBody>
      </p:sp>
    </p:spTree>
    <p:extLst>
      <p:ext uri="{BB962C8B-B14F-4D97-AF65-F5344CB8AC3E}">
        <p14:creationId xmlns:p14="http://schemas.microsoft.com/office/powerpoint/2010/main" val="3401388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36CFF-0D67-9605-992D-EB03C071881B}"/>
              </a:ext>
            </a:extLst>
          </p:cNvPr>
          <p:cNvSpPr>
            <a:spLocks noGrp="1"/>
          </p:cNvSpPr>
          <p:nvPr>
            <p:ph type="title"/>
          </p:nvPr>
        </p:nvSpPr>
        <p:spPr>
          <a:xfrm>
            <a:off x="915554" y="533353"/>
            <a:ext cx="9603275" cy="1049235"/>
          </a:xfrm>
        </p:spPr>
        <p:txBody>
          <a:bodyPr/>
          <a:lstStyle/>
          <a:p>
            <a:r>
              <a:rPr lang="en-US" dirty="0"/>
              <a:t>Learn What’s Happening in the Boardroom</a:t>
            </a:r>
            <a:br>
              <a:rPr lang="en-US" dirty="0"/>
            </a:br>
            <a:r>
              <a:rPr lang="en-US" sz="2000" dirty="0"/>
              <a:t>and Develop Your Vocabulary</a:t>
            </a:r>
          </a:p>
        </p:txBody>
      </p:sp>
      <p:sp>
        <p:nvSpPr>
          <p:cNvPr id="3" name="Content Placeholder 2">
            <a:extLst>
              <a:ext uri="{FF2B5EF4-FFF2-40B4-BE49-F238E27FC236}">
                <a16:creationId xmlns:a16="http://schemas.microsoft.com/office/drawing/2014/main" id="{F5D97FCD-1C92-7333-7C8B-7A1091CEB3A1}"/>
              </a:ext>
            </a:extLst>
          </p:cNvPr>
          <p:cNvSpPr>
            <a:spLocks noGrp="1"/>
          </p:cNvSpPr>
          <p:nvPr>
            <p:ph idx="1"/>
          </p:nvPr>
        </p:nvSpPr>
        <p:spPr>
          <a:xfrm>
            <a:off x="838200" y="3282772"/>
            <a:ext cx="10515600" cy="2662238"/>
          </a:xfrm>
        </p:spPr>
        <p:txBody>
          <a:bodyPr>
            <a:normAutofit lnSpcReduction="10000"/>
          </a:bodyPr>
          <a:lstStyle/>
          <a:p>
            <a:pPr marL="0" indent="0">
              <a:buNone/>
            </a:pPr>
            <a:r>
              <a:rPr lang="en-US" sz="2200" dirty="0"/>
              <a:t>Key Resources:</a:t>
            </a:r>
          </a:p>
          <a:p>
            <a:pPr marL="914400" lvl="1" indent="-457200">
              <a:lnSpc>
                <a:spcPct val="106000"/>
              </a:lnSpc>
              <a:spcBef>
                <a:spcPts val="0"/>
              </a:spcBef>
              <a:spcAft>
                <a:spcPts val="800"/>
              </a:spcAft>
            </a:pPr>
            <a:r>
              <a:rPr lang="en-US" sz="2000" dirty="0">
                <a:ea typeface="Calibri" panose="020F0502020204030204" pitchFamily="34" charset="0"/>
                <a:cs typeface="Times New Roman" panose="02020603050405020304" pitchFamily="18" charset="0"/>
                <a:hlinkClick r:id="rId2"/>
              </a:rPr>
              <a:t>EY Center for Board Matters  </a:t>
            </a:r>
            <a:endParaRPr lang="en-US" sz="2000" dirty="0">
              <a:ea typeface="Calibri" panose="020F0502020204030204" pitchFamily="34" charset="0"/>
              <a:cs typeface="Times New Roman" panose="02020603050405020304" pitchFamily="18" charset="0"/>
            </a:endParaRPr>
          </a:p>
          <a:p>
            <a:pPr marL="914400" lvl="1" indent="-457200">
              <a:lnSpc>
                <a:spcPct val="106000"/>
              </a:lnSpc>
              <a:spcBef>
                <a:spcPts val="0"/>
              </a:spcBef>
              <a:spcAft>
                <a:spcPts val="800"/>
              </a:spcAft>
            </a:pPr>
            <a:r>
              <a:rPr lang="en-US" sz="2000" dirty="0">
                <a:ea typeface="Calibri" panose="020F0502020204030204" pitchFamily="34" charset="0"/>
                <a:cs typeface="Times New Roman" panose="02020603050405020304" pitchFamily="18" charset="0"/>
                <a:hlinkClick r:id="rId3"/>
              </a:rPr>
              <a:t>Deloitte Center for Board Effectiveness </a:t>
            </a:r>
            <a:endParaRPr lang="en-US" sz="2000" dirty="0">
              <a:ea typeface="Calibri" panose="020F0502020204030204" pitchFamily="34" charset="0"/>
              <a:cs typeface="Times New Roman" panose="02020603050405020304" pitchFamily="18" charset="0"/>
            </a:endParaRPr>
          </a:p>
          <a:p>
            <a:pPr marL="914400" lvl="1" indent="-457200">
              <a:lnSpc>
                <a:spcPct val="106000"/>
              </a:lnSpc>
              <a:spcAft>
                <a:spcPts val="800"/>
              </a:spcAft>
            </a:pPr>
            <a:r>
              <a:rPr lang="en-US" sz="2000" dirty="0">
                <a:ea typeface="Calibri" panose="020F0502020204030204" pitchFamily="34" charset="0"/>
                <a:cs typeface="Times New Roman" panose="02020603050405020304" pitchFamily="18" charset="0"/>
                <a:hlinkClick r:id="rId4"/>
              </a:rPr>
              <a:t>KPMG Board Leadership Center </a:t>
            </a:r>
            <a:endParaRPr lang="en-US" sz="2000" dirty="0">
              <a:ea typeface="Calibri" panose="020F0502020204030204" pitchFamily="34" charset="0"/>
              <a:cs typeface="Times New Roman" panose="02020603050405020304" pitchFamily="18" charset="0"/>
            </a:endParaRPr>
          </a:p>
          <a:p>
            <a:pPr marL="914400" lvl="1" indent="-457200">
              <a:lnSpc>
                <a:spcPct val="106000"/>
              </a:lnSpc>
              <a:spcBef>
                <a:spcPts val="0"/>
              </a:spcBef>
              <a:spcAft>
                <a:spcPts val="800"/>
              </a:spcAft>
            </a:pPr>
            <a:r>
              <a:rPr lang="en-US" sz="2000" dirty="0">
                <a:ea typeface="Calibri" panose="020F0502020204030204" pitchFamily="34" charset="0"/>
                <a:cs typeface="Times New Roman" panose="02020603050405020304" pitchFamily="18" charset="0"/>
                <a:hlinkClick r:id="rId5"/>
              </a:rPr>
              <a:t>PWC Governance Insights Center</a:t>
            </a:r>
            <a:endParaRPr lang="en-US" sz="2000" dirty="0">
              <a:ea typeface="Calibri" panose="020F0502020204030204" pitchFamily="34" charset="0"/>
              <a:cs typeface="Times New Roman" panose="02020603050405020304" pitchFamily="18" charset="0"/>
            </a:endParaRPr>
          </a:p>
          <a:p>
            <a:pPr marL="914400" lvl="1" indent="-457200">
              <a:lnSpc>
                <a:spcPct val="106000"/>
              </a:lnSpc>
              <a:spcBef>
                <a:spcPts val="0"/>
              </a:spcBef>
              <a:spcAft>
                <a:spcPts val="800"/>
              </a:spcAft>
            </a:pPr>
            <a:r>
              <a:rPr lang="en-US" sz="2000" dirty="0">
                <a:ea typeface="Calibri" panose="020F0502020204030204" pitchFamily="34" charset="0"/>
                <a:cs typeface="Times New Roman" panose="02020603050405020304" pitchFamily="18" charset="0"/>
                <a:hlinkClick r:id="rId6"/>
              </a:rPr>
              <a:t>Nasdaq Center for Board Excellence</a:t>
            </a:r>
            <a:endParaRPr lang="en-US" sz="2000" dirty="0">
              <a:ea typeface="Calibri" panose="020F0502020204030204" pitchFamily="34" charset="0"/>
              <a:cs typeface="Times New Roman" panose="02020603050405020304" pitchFamily="18" charset="0"/>
            </a:endParaRPr>
          </a:p>
          <a:p>
            <a:pPr marL="0" indent="0">
              <a:buNone/>
            </a:pPr>
            <a:endParaRPr lang="en-US" sz="2400" dirty="0"/>
          </a:p>
        </p:txBody>
      </p:sp>
      <p:sp>
        <p:nvSpPr>
          <p:cNvPr id="4" name="TextBox 3">
            <a:extLst>
              <a:ext uri="{FF2B5EF4-FFF2-40B4-BE49-F238E27FC236}">
                <a16:creationId xmlns:a16="http://schemas.microsoft.com/office/drawing/2014/main" id="{D234FAC5-63AF-05F2-03C0-07CF8C3213DF}"/>
              </a:ext>
            </a:extLst>
          </p:cNvPr>
          <p:cNvSpPr txBox="1"/>
          <p:nvPr/>
        </p:nvSpPr>
        <p:spPr>
          <a:xfrm>
            <a:off x="863424" y="1842039"/>
            <a:ext cx="10456069" cy="1477328"/>
          </a:xfrm>
          <a:prstGeom prst="rect">
            <a:avLst/>
          </a:prstGeom>
          <a:noFill/>
        </p:spPr>
        <p:txBody>
          <a:bodyPr wrap="square" rtlCol="0">
            <a:spAutoFit/>
          </a:bodyPr>
          <a:lstStyle/>
          <a:p>
            <a:r>
              <a:rPr lang="en-US" sz="2400" dirty="0"/>
              <a:t>It’s critical that you understand board vernacular and learn how to utilize that language to shape your dialogue – both in your board materials and when you interview for a board role. </a:t>
            </a:r>
          </a:p>
          <a:p>
            <a:endParaRPr lang="en-US" dirty="0"/>
          </a:p>
        </p:txBody>
      </p:sp>
    </p:spTree>
    <p:extLst>
      <p:ext uri="{BB962C8B-B14F-4D97-AF65-F5344CB8AC3E}">
        <p14:creationId xmlns:p14="http://schemas.microsoft.com/office/powerpoint/2010/main" val="1201041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F3749-2471-7613-7D67-5E34AFD3F98F}"/>
              </a:ext>
            </a:extLst>
          </p:cNvPr>
          <p:cNvSpPr>
            <a:spLocks noGrp="1"/>
          </p:cNvSpPr>
          <p:nvPr>
            <p:ph type="title"/>
          </p:nvPr>
        </p:nvSpPr>
        <p:spPr/>
        <p:txBody>
          <a:bodyPr/>
          <a:lstStyle/>
          <a:p>
            <a:r>
              <a:rPr lang="en-US" dirty="0"/>
              <a:t>Lessons from Laura  </a:t>
            </a:r>
          </a:p>
        </p:txBody>
      </p:sp>
      <p:sp>
        <p:nvSpPr>
          <p:cNvPr id="5" name="Content Placeholder 4">
            <a:extLst>
              <a:ext uri="{FF2B5EF4-FFF2-40B4-BE49-F238E27FC236}">
                <a16:creationId xmlns:a16="http://schemas.microsoft.com/office/drawing/2014/main" id="{4658DE81-13CF-D925-DA45-77E16615A24D}"/>
              </a:ext>
            </a:extLst>
          </p:cNvPr>
          <p:cNvSpPr>
            <a:spLocks noGrp="1"/>
          </p:cNvSpPr>
          <p:nvPr>
            <p:ph idx="1"/>
          </p:nvPr>
        </p:nvSpPr>
        <p:spPr/>
        <p:txBody>
          <a:bodyPr/>
          <a:lstStyle/>
          <a:p>
            <a:r>
              <a:rPr lang="en-US" dirty="0"/>
              <a:t>Experienced CEO </a:t>
            </a:r>
          </a:p>
          <a:p>
            <a:r>
              <a:rPr lang="en-US" dirty="0"/>
              <a:t>Practicing board director</a:t>
            </a:r>
          </a:p>
          <a:p>
            <a:r>
              <a:rPr lang="en-US" dirty="0"/>
              <a:t>Diverse C-suite and boardroom skills</a:t>
            </a:r>
          </a:p>
          <a:p>
            <a:r>
              <a:rPr lang="en-US"/>
              <a:t>Non-traditional background </a:t>
            </a:r>
            <a:endParaRPr lang="en-US" dirty="0"/>
          </a:p>
        </p:txBody>
      </p:sp>
      <p:pic>
        <p:nvPicPr>
          <p:cNvPr id="7" name="Picture 6">
            <a:extLst>
              <a:ext uri="{FF2B5EF4-FFF2-40B4-BE49-F238E27FC236}">
                <a16:creationId xmlns:a16="http://schemas.microsoft.com/office/drawing/2014/main" id="{D09485FE-3659-690D-CEAE-8DF69C0CC3C3}"/>
              </a:ext>
            </a:extLst>
          </p:cNvPr>
          <p:cNvPicPr>
            <a:picLocks noChangeAspect="1"/>
          </p:cNvPicPr>
          <p:nvPr/>
        </p:nvPicPr>
        <p:blipFill>
          <a:blip r:embed="rId2"/>
          <a:stretch>
            <a:fillRect/>
          </a:stretch>
        </p:blipFill>
        <p:spPr>
          <a:xfrm>
            <a:off x="7249391" y="71422"/>
            <a:ext cx="4556033" cy="5964444"/>
          </a:xfrm>
          <a:prstGeom prst="rect">
            <a:avLst/>
          </a:prstGeom>
        </p:spPr>
      </p:pic>
    </p:spTree>
    <p:extLst>
      <p:ext uri="{BB962C8B-B14F-4D97-AF65-F5344CB8AC3E}">
        <p14:creationId xmlns:p14="http://schemas.microsoft.com/office/powerpoint/2010/main" val="2865672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8DA47-7179-6A1D-9B25-A64B177398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3208B4-6D30-2C77-8E5C-721DAB9B5151}"/>
              </a:ext>
            </a:extLst>
          </p:cNvPr>
          <p:cNvSpPr>
            <a:spLocks noGrp="1"/>
          </p:cNvSpPr>
          <p:nvPr>
            <p:ph type="title"/>
          </p:nvPr>
        </p:nvSpPr>
        <p:spPr/>
        <p:txBody>
          <a:bodyPr/>
          <a:lstStyle/>
          <a:p>
            <a:r>
              <a:rPr lang="en-US" dirty="0"/>
              <a:t>Session #2 Exercises</a:t>
            </a:r>
          </a:p>
        </p:txBody>
      </p:sp>
      <p:sp>
        <p:nvSpPr>
          <p:cNvPr id="3" name="Content Placeholder 2">
            <a:extLst>
              <a:ext uri="{FF2B5EF4-FFF2-40B4-BE49-F238E27FC236}">
                <a16:creationId xmlns:a16="http://schemas.microsoft.com/office/drawing/2014/main" id="{F6205EBC-667C-B1AF-C6EB-0B289CBDBD7F}"/>
              </a:ext>
            </a:extLst>
          </p:cNvPr>
          <p:cNvSpPr>
            <a:spLocks noGrp="1"/>
          </p:cNvSpPr>
          <p:nvPr>
            <p:ph idx="1"/>
          </p:nvPr>
        </p:nvSpPr>
        <p:spPr/>
        <p:txBody>
          <a:bodyPr>
            <a:normAutofit/>
          </a:bodyPr>
          <a:lstStyle/>
          <a:p>
            <a:r>
              <a:rPr lang="en-US" dirty="0"/>
              <a:t>Draft page one of your board resume (Unique board values, opening paragraph, board service, career highlights); re-cast Experience section with a board lens</a:t>
            </a:r>
          </a:p>
          <a:p>
            <a:r>
              <a:rPr lang="en-US" dirty="0"/>
              <a:t>Choose a format, and draft your board biography</a:t>
            </a:r>
          </a:p>
          <a:p>
            <a:r>
              <a:rPr lang="en-US" dirty="0"/>
              <a:t>Develop up to 10 long-form career stories that highlight your key skills and support your value proposition; choose the top 3-4 in short form for </a:t>
            </a:r>
            <a:r>
              <a:rPr lang="en-US"/>
              <a:t>your resume</a:t>
            </a:r>
            <a:endParaRPr lang="en-US" dirty="0"/>
          </a:p>
          <a:p>
            <a:endParaRPr lang="en-US" sz="2200" dirty="0"/>
          </a:p>
        </p:txBody>
      </p:sp>
    </p:spTree>
    <p:extLst>
      <p:ext uri="{BB962C8B-B14F-4D97-AF65-F5344CB8AC3E}">
        <p14:creationId xmlns:p14="http://schemas.microsoft.com/office/powerpoint/2010/main" val="3919474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5A5206-08FA-722E-8F57-3D6E9DE3AA51}"/>
              </a:ext>
            </a:extLst>
          </p:cNvPr>
          <p:cNvSpPr>
            <a:spLocks noGrp="1"/>
          </p:cNvSpPr>
          <p:nvPr>
            <p:ph idx="1"/>
          </p:nvPr>
        </p:nvSpPr>
        <p:spPr>
          <a:xfrm>
            <a:off x="1451579" y="2561530"/>
            <a:ext cx="9603275" cy="3450613"/>
          </a:xfrm>
        </p:spPr>
        <p:txBody>
          <a:bodyPr>
            <a:normAutofit/>
          </a:bodyPr>
          <a:lstStyle/>
          <a:p>
            <a:pPr marL="0" indent="0" algn="ctr">
              <a:buNone/>
            </a:pPr>
            <a:r>
              <a:rPr lang="en-US" sz="6600" dirty="0"/>
              <a:t>Pop Quiz!</a:t>
            </a:r>
          </a:p>
        </p:txBody>
      </p:sp>
    </p:spTree>
    <p:extLst>
      <p:ext uri="{BB962C8B-B14F-4D97-AF65-F5344CB8AC3E}">
        <p14:creationId xmlns:p14="http://schemas.microsoft.com/office/powerpoint/2010/main" val="4037563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8E055-041D-03C9-8B4E-D979F4F4FEA9}"/>
              </a:ext>
            </a:extLst>
          </p:cNvPr>
          <p:cNvSpPr>
            <a:spLocks noGrp="1"/>
          </p:cNvSpPr>
          <p:nvPr>
            <p:ph type="title"/>
          </p:nvPr>
        </p:nvSpPr>
        <p:spPr/>
        <p:txBody>
          <a:bodyPr/>
          <a:lstStyle/>
          <a:p>
            <a:r>
              <a:rPr lang="en-US" dirty="0"/>
              <a:t>Let’s hear from you</a:t>
            </a:r>
            <a:br>
              <a:rPr lang="en-US" dirty="0"/>
            </a:br>
            <a:r>
              <a:rPr lang="en-US" sz="1600" dirty="0"/>
              <a:t>(in one minute or less)</a:t>
            </a:r>
          </a:p>
        </p:txBody>
      </p:sp>
      <p:sp>
        <p:nvSpPr>
          <p:cNvPr id="3" name="Content Placeholder 2">
            <a:extLst>
              <a:ext uri="{FF2B5EF4-FFF2-40B4-BE49-F238E27FC236}">
                <a16:creationId xmlns:a16="http://schemas.microsoft.com/office/drawing/2014/main" id="{7B1BA5C2-4CD0-FEF8-D480-516184C8AA77}"/>
              </a:ext>
            </a:extLst>
          </p:cNvPr>
          <p:cNvSpPr>
            <a:spLocks noGrp="1"/>
          </p:cNvSpPr>
          <p:nvPr>
            <p:ph idx="1"/>
          </p:nvPr>
        </p:nvSpPr>
        <p:spPr/>
        <p:txBody>
          <a:bodyPr/>
          <a:lstStyle/>
          <a:p>
            <a:r>
              <a:rPr lang="en-US" dirty="0"/>
              <a:t>Hello, my name is …..</a:t>
            </a:r>
          </a:p>
          <a:p>
            <a:r>
              <a:rPr lang="en-US" dirty="0"/>
              <a:t>My career background is …. (market sectors, company sizes, your focus areas)</a:t>
            </a:r>
          </a:p>
          <a:p>
            <a:r>
              <a:rPr lang="en-US" dirty="0"/>
              <a:t>To board service, I bring…. (your board value proposition)</a:t>
            </a:r>
          </a:p>
          <a:p>
            <a:r>
              <a:rPr lang="en-US" dirty="0"/>
              <a:t>I look forward to serving as an independent board director for companies ….</a:t>
            </a:r>
            <a:br>
              <a:rPr lang="en-US" dirty="0"/>
            </a:br>
            <a:r>
              <a:rPr lang="en-US" dirty="0"/>
              <a:t>(describe your target market)</a:t>
            </a:r>
          </a:p>
        </p:txBody>
      </p:sp>
    </p:spTree>
    <p:extLst>
      <p:ext uri="{BB962C8B-B14F-4D97-AF65-F5344CB8AC3E}">
        <p14:creationId xmlns:p14="http://schemas.microsoft.com/office/powerpoint/2010/main" val="1109752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76D47-AA8C-5004-7323-453D9A43B2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6ACA69-AEC3-6E52-4F7B-A49E39A29CF7}"/>
              </a:ext>
            </a:extLst>
          </p:cNvPr>
          <p:cNvSpPr>
            <a:spLocks noGrp="1"/>
          </p:cNvSpPr>
          <p:nvPr>
            <p:ph type="title"/>
          </p:nvPr>
        </p:nvSpPr>
        <p:spPr>
          <a:xfrm>
            <a:off x="838200" y="306320"/>
            <a:ext cx="10515600" cy="1325563"/>
          </a:xfrm>
        </p:spPr>
        <p:txBody>
          <a:bodyPr/>
          <a:lstStyle/>
          <a:p>
            <a:r>
              <a:rPr lang="en-US" dirty="0"/>
              <a:t>The Board Resume</a:t>
            </a:r>
          </a:p>
        </p:txBody>
      </p:sp>
      <p:sp>
        <p:nvSpPr>
          <p:cNvPr id="3" name="Content Placeholder 2">
            <a:extLst>
              <a:ext uri="{FF2B5EF4-FFF2-40B4-BE49-F238E27FC236}">
                <a16:creationId xmlns:a16="http://schemas.microsoft.com/office/drawing/2014/main" id="{4879D0D2-8915-C4B2-2C99-F8AD917E0235}"/>
              </a:ext>
            </a:extLst>
          </p:cNvPr>
          <p:cNvSpPr>
            <a:spLocks noGrp="1"/>
          </p:cNvSpPr>
          <p:nvPr>
            <p:ph idx="1"/>
          </p:nvPr>
        </p:nvSpPr>
        <p:spPr>
          <a:xfrm>
            <a:off x="838200" y="1757794"/>
            <a:ext cx="10515600" cy="4351338"/>
          </a:xfrm>
        </p:spPr>
        <p:txBody>
          <a:bodyPr/>
          <a:lstStyle/>
          <a:p>
            <a:r>
              <a:rPr lang="en-US" dirty="0"/>
              <a:t>Detailed outline of your board positioning and work history</a:t>
            </a:r>
          </a:p>
          <a:p>
            <a:r>
              <a:rPr lang="en-US" dirty="0"/>
              <a:t>Designed to be shared with recruiters and when applying for open board roles</a:t>
            </a:r>
          </a:p>
          <a:p>
            <a:r>
              <a:rPr lang="en-US" dirty="0"/>
              <a:t>Features your Unique Value Proposition, history with boardroom interactions and the breadth of skills you can bring to a board role</a:t>
            </a:r>
          </a:p>
          <a:p>
            <a:r>
              <a:rPr lang="en-US" dirty="0"/>
              <a:t>Re-casts work history through a board lens</a:t>
            </a:r>
          </a:p>
          <a:p>
            <a:r>
              <a:rPr lang="en-US" dirty="0"/>
              <a:t>Keep to two pages if possible</a:t>
            </a:r>
          </a:p>
        </p:txBody>
      </p:sp>
    </p:spTree>
    <p:extLst>
      <p:ext uri="{BB962C8B-B14F-4D97-AF65-F5344CB8AC3E}">
        <p14:creationId xmlns:p14="http://schemas.microsoft.com/office/powerpoint/2010/main" val="582318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062DB2-CBD4-F010-9943-E43660281B77}"/>
              </a:ext>
            </a:extLst>
          </p:cNvPr>
          <p:cNvPicPr>
            <a:picLocks noChangeAspect="1"/>
          </p:cNvPicPr>
          <p:nvPr/>
        </p:nvPicPr>
        <p:blipFill>
          <a:blip r:embed="rId2"/>
          <a:stretch>
            <a:fillRect/>
          </a:stretch>
        </p:blipFill>
        <p:spPr>
          <a:xfrm>
            <a:off x="2929271" y="527101"/>
            <a:ext cx="5534832" cy="5255765"/>
          </a:xfrm>
          <a:prstGeom prst="rect">
            <a:avLst/>
          </a:prstGeom>
        </p:spPr>
      </p:pic>
      <p:sp>
        <p:nvSpPr>
          <p:cNvPr id="2" name="Title 1">
            <a:extLst>
              <a:ext uri="{FF2B5EF4-FFF2-40B4-BE49-F238E27FC236}">
                <a16:creationId xmlns:a16="http://schemas.microsoft.com/office/drawing/2014/main" id="{821F3128-21C6-A86E-297A-CFD7935175B8}"/>
              </a:ext>
            </a:extLst>
          </p:cNvPr>
          <p:cNvSpPr>
            <a:spLocks noGrp="1"/>
          </p:cNvSpPr>
          <p:nvPr>
            <p:ph type="title"/>
          </p:nvPr>
        </p:nvSpPr>
        <p:spPr>
          <a:xfrm>
            <a:off x="0" y="11166"/>
            <a:ext cx="12192000" cy="1325563"/>
          </a:xfrm>
        </p:spPr>
        <p:txBody>
          <a:bodyPr/>
          <a:lstStyle/>
          <a:p>
            <a:pPr algn="ctr"/>
            <a:r>
              <a:rPr lang="en-US" dirty="0"/>
              <a:t>The Board Resume – Page One</a:t>
            </a:r>
          </a:p>
        </p:txBody>
      </p:sp>
      <p:sp>
        <p:nvSpPr>
          <p:cNvPr id="5" name="Oval 4">
            <a:extLst>
              <a:ext uri="{FF2B5EF4-FFF2-40B4-BE49-F238E27FC236}">
                <a16:creationId xmlns:a16="http://schemas.microsoft.com/office/drawing/2014/main" id="{67E144DC-C12F-FE1D-E248-16C5F18371AC}"/>
              </a:ext>
            </a:extLst>
          </p:cNvPr>
          <p:cNvSpPr/>
          <p:nvPr/>
        </p:nvSpPr>
        <p:spPr>
          <a:xfrm>
            <a:off x="3156155" y="1105206"/>
            <a:ext cx="5274023" cy="35718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A198399-C3AC-02B1-D54D-9367F755435B}"/>
              </a:ext>
            </a:extLst>
          </p:cNvPr>
          <p:cNvCxnSpPr>
            <a:cxnSpLocks/>
            <a:stCxn id="5" idx="2"/>
          </p:cNvCxnSpPr>
          <p:nvPr/>
        </p:nvCxnSpPr>
        <p:spPr>
          <a:xfrm flipH="1" flipV="1">
            <a:off x="2250281" y="1095921"/>
            <a:ext cx="905874" cy="18787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4822852-515A-2395-2A32-1963588D6DDD}"/>
              </a:ext>
            </a:extLst>
          </p:cNvPr>
          <p:cNvSpPr txBox="1"/>
          <p:nvPr/>
        </p:nvSpPr>
        <p:spPr>
          <a:xfrm>
            <a:off x="1257304" y="848595"/>
            <a:ext cx="1289028" cy="461665"/>
          </a:xfrm>
          <a:prstGeom prst="rect">
            <a:avLst/>
          </a:prstGeom>
          <a:noFill/>
        </p:spPr>
        <p:txBody>
          <a:bodyPr wrap="square" rtlCol="0">
            <a:spAutoFit/>
          </a:bodyPr>
          <a:lstStyle/>
          <a:p>
            <a:r>
              <a:rPr lang="en-US" sz="1200" dirty="0"/>
              <a:t>Here are your Unique Values!</a:t>
            </a:r>
          </a:p>
        </p:txBody>
      </p:sp>
      <p:sp>
        <p:nvSpPr>
          <p:cNvPr id="12" name="Oval 11">
            <a:extLst>
              <a:ext uri="{FF2B5EF4-FFF2-40B4-BE49-F238E27FC236}">
                <a16:creationId xmlns:a16="http://schemas.microsoft.com/office/drawing/2014/main" id="{D935FECD-0D10-D8D5-C9F8-389DBCAAB6DB}"/>
              </a:ext>
            </a:extLst>
          </p:cNvPr>
          <p:cNvSpPr/>
          <p:nvPr/>
        </p:nvSpPr>
        <p:spPr>
          <a:xfrm>
            <a:off x="2907506" y="1478188"/>
            <a:ext cx="5675073" cy="84925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B7CDFDF1-EF1F-1438-0E43-42392F9F6CCA}"/>
              </a:ext>
            </a:extLst>
          </p:cNvPr>
          <p:cNvCxnSpPr>
            <a:cxnSpLocks/>
            <a:stCxn id="12" idx="6"/>
          </p:cNvCxnSpPr>
          <p:nvPr/>
        </p:nvCxnSpPr>
        <p:spPr>
          <a:xfrm>
            <a:off x="8582579" y="1902817"/>
            <a:ext cx="668830" cy="22547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C2111DB-83F1-6368-1BD2-2A17675A182D}"/>
              </a:ext>
            </a:extLst>
          </p:cNvPr>
          <p:cNvSpPr txBox="1"/>
          <p:nvPr/>
        </p:nvSpPr>
        <p:spPr>
          <a:xfrm>
            <a:off x="9251409" y="1913026"/>
            <a:ext cx="2663301" cy="1015663"/>
          </a:xfrm>
          <a:prstGeom prst="rect">
            <a:avLst/>
          </a:prstGeom>
          <a:noFill/>
        </p:spPr>
        <p:txBody>
          <a:bodyPr wrap="square" rtlCol="0">
            <a:spAutoFit/>
          </a:bodyPr>
          <a:lstStyle/>
          <a:p>
            <a:r>
              <a:rPr lang="en-US" sz="1200" dirty="0"/>
              <a:t>Your opening paragraph speaks to your personality, leadership style, and key contributions to a potential board. We’ll use your selected adjectives, and highlight market segments if appropriate </a:t>
            </a:r>
          </a:p>
        </p:txBody>
      </p:sp>
      <p:sp>
        <p:nvSpPr>
          <p:cNvPr id="19" name="Oval 18">
            <a:extLst>
              <a:ext uri="{FF2B5EF4-FFF2-40B4-BE49-F238E27FC236}">
                <a16:creationId xmlns:a16="http://schemas.microsoft.com/office/drawing/2014/main" id="{107F0299-B545-85C4-B313-60B8ED7159DC}"/>
              </a:ext>
            </a:extLst>
          </p:cNvPr>
          <p:cNvSpPr/>
          <p:nvPr/>
        </p:nvSpPr>
        <p:spPr>
          <a:xfrm>
            <a:off x="3059906" y="2303612"/>
            <a:ext cx="5675073" cy="62507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5EC4F56-AAB0-3611-AD28-8A945EEB090D}"/>
              </a:ext>
            </a:extLst>
          </p:cNvPr>
          <p:cNvSpPr txBox="1"/>
          <p:nvPr/>
        </p:nvSpPr>
        <p:spPr>
          <a:xfrm>
            <a:off x="306118" y="2128289"/>
            <a:ext cx="2392614" cy="1200329"/>
          </a:xfrm>
          <a:prstGeom prst="rect">
            <a:avLst/>
          </a:prstGeom>
          <a:noFill/>
        </p:spPr>
        <p:txBody>
          <a:bodyPr wrap="square" rtlCol="0">
            <a:spAutoFit/>
          </a:bodyPr>
          <a:lstStyle/>
          <a:p>
            <a:r>
              <a:rPr lang="en-US" sz="1200" dirty="0"/>
              <a:t>Optional but helpful, this section can be used to tease out additional competencies that didn’t make it in your Unique Values. Also a place where you can outline select markets to serve.</a:t>
            </a:r>
          </a:p>
        </p:txBody>
      </p:sp>
      <p:cxnSp>
        <p:nvCxnSpPr>
          <p:cNvPr id="21" name="Straight Connector 20">
            <a:extLst>
              <a:ext uri="{FF2B5EF4-FFF2-40B4-BE49-F238E27FC236}">
                <a16:creationId xmlns:a16="http://schemas.microsoft.com/office/drawing/2014/main" id="{1A8F0275-FB85-B4EA-3984-C28275BFBB4B}"/>
              </a:ext>
            </a:extLst>
          </p:cNvPr>
          <p:cNvCxnSpPr>
            <a:cxnSpLocks/>
          </p:cNvCxnSpPr>
          <p:nvPr/>
        </p:nvCxnSpPr>
        <p:spPr>
          <a:xfrm flipH="1" flipV="1">
            <a:off x="2511455" y="2303612"/>
            <a:ext cx="534165" cy="31253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382999AE-AB00-0FFB-4F69-89EF1E3666BB}"/>
              </a:ext>
            </a:extLst>
          </p:cNvPr>
          <p:cNvSpPr/>
          <p:nvPr/>
        </p:nvSpPr>
        <p:spPr>
          <a:xfrm>
            <a:off x="2907506" y="2940015"/>
            <a:ext cx="5979873" cy="98929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C913964-EB1E-C372-8BAE-072712425BF2}"/>
              </a:ext>
            </a:extLst>
          </p:cNvPr>
          <p:cNvSpPr txBox="1"/>
          <p:nvPr/>
        </p:nvSpPr>
        <p:spPr>
          <a:xfrm>
            <a:off x="9276731" y="3676617"/>
            <a:ext cx="2768696" cy="1569660"/>
          </a:xfrm>
          <a:prstGeom prst="rect">
            <a:avLst/>
          </a:prstGeom>
          <a:noFill/>
        </p:spPr>
        <p:txBody>
          <a:bodyPr wrap="square" rtlCol="0">
            <a:spAutoFit/>
          </a:bodyPr>
          <a:lstStyle/>
          <a:p>
            <a:r>
              <a:rPr lang="en-US" sz="1200" dirty="0"/>
              <a:t>We’ll list any board service including non-profits, with recent and active service at the top. If you don’t have prior board service, we’ll list the various ways you have interfaced with boards (e.g., as a consultant, or as a C-Suite executive who presented to the board, serviced board committees, etc.)</a:t>
            </a:r>
          </a:p>
        </p:txBody>
      </p:sp>
      <p:cxnSp>
        <p:nvCxnSpPr>
          <p:cNvPr id="26" name="Straight Connector 25">
            <a:extLst>
              <a:ext uri="{FF2B5EF4-FFF2-40B4-BE49-F238E27FC236}">
                <a16:creationId xmlns:a16="http://schemas.microsoft.com/office/drawing/2014/main" id="{AED80DF0-A4F2-1BEE-D879-2CED78BC0442}"/>
              </a:ext>
            </a:extLst>
          </p:cNvPr>
          <p:cNvCxnSpPr>
            <a:cxnSpLocks/>
            <a:stCxn id="24" idx="6"/>
          </p:cNvCxnSpPr>
          <p:nvPr/>
        </p:nvCxnSpPr>
        <p:spPr>
          <a:xfrm>
            <a:off x="8887379" y="3434664"/>
            <a:ext cx="389352" cy="30575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9D56DB11-402C-1FAC-6991-5A580A3606E5}"/>
              </a:ext>
            </a:extLst>
          </p:cNvPr>
          <p:cNvSpPr/>
          <p:nvPr/>
        </p:nvSpPr>
        <p:spPr>
          <a:xfrm>
            <a:off x="2800350" y="4108198"/>
            <a:ext cx="6239429" cy="127161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5750F8F-FD21-6C4F-90AB-6594AD0EE72C}"/>
              </a:ext>
            </a:extLst>
          </p:cNvPr>
          <p:cNvSpPr txBox="1"/>
          <p:nvPr/>
        </p:nvSpPr>
        <p:spPr>
          <a:xfrm>
            <a:off x="218776" y="3674479"/>
            <a:ext cx="2287219" cy="2123658"/>
          </a:xfrm>
          <a:prstGeom prst="rect">
            <a:avLst/>
          </a:prstGeom>
          <a:noFill/>
        </p:spPr>
        <p:txBody>
          <a:bodyPr wrap="square" rtlCol="0">
            <a:spAutoFit/>
          </a:bodyPr>
          <a:lstStyle/>
          <a:p>
            <a:r>
              <a:rPr lang="en-US" sz="1200" dirty="0"/>
              <a:t>This is your assignment! </a:t>
            </a:r>
            <a:br>
              <a:rPr lang="en-US" sz="1200" dirty="0"/>
            </a:br>
            <a:r>
              <a:rPr lang="en-US" sz="1200" dirty="0"/>
              <a:t>Develop 5-10 career stories that highlight your most significant accomplishments – keeping in mind that you should list those that align with your unique values and primary boardroom topics. Utilize outcomes and ‘board speak’ in your descriptions. These stories will also become the basis for your interview discussions.</a:t>
            </a:r>
          </a:p>
        </p:txBody>
      </p:sp>
      <p:cxnSp>
        <p:nvCxnSpPr>
          <p:cNvPr id="32" name="Straight Connector 31">
            <a:extLst>
              <a:ext uri="{FF2B5EF4-FFF2-40B4-BE49-F238E27FC236}">
                <a16:creationId xmlns:a16="http://schemas.microsoft.com/office/drawing/2014/main" id="{F7F0F5C6-954D-A8E1-EC0F-C73C9B5A018B}"/>
              </a:ext>
            </a:extLst>
          </p:cNvPr>
          <p:cNvCxnSpPr>
            <a:cxnSpLocks/>
            <a:stCxn id="29" idx="2"/>
          </p:cNvCxnSpPr>
          <p:nvPr/>
        </p:nvCxnSpPr>
        <p:spPr>
          <a:xfrm flipH="1" flipV="1">
            <a:off x="2373505" y="4108199"/>
            <a:ext cx="426845" cy="63580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3161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32468-C0D0-12EF-C27F-9205B1B6C2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82DDCD-A9A2-9175-B3E4-50CBA01498EE}"/>
              </a:ext>
            </a:extLst>
          </p:cNvPr>
          <p:cNvSpPr>
            <a:spLocks noGrp="1"/>
          </p:cNvSpPr>
          <p:nvPr>
            <p:ph type="title"/>
          </p:nvPr>
        </p:nvSpPr>
        <p:spPr>
          <a:xfrm>
            <a:off x="838200" y="306320"/>
            <a:ext cx="10515600" cy="1325563"/>
          </a:xfrm>
        </p:spPr>
        <p:txBody>
          <a:bodyPr/>
          <a:lstStyle/>
          <a:p>
            <a:r>
              <a:rPr lang="en-US" dirty="0"/>
              <a:t>The Board Biography</a:t>
            </a:r>
          </a:p>
        </p:txBody>
      </p:sp>
      <p:sp>
        <p:nvSpPr>
          <p:cNvPr id="3" name="Content Placeholder 2">
            <a:extLst>
              <a:ext uri="{FF2B5EF4-FFF2-40B4-BE49-F238E27FC236}">
                <a16:creationId xmlns:a16="http://schemas.microsoft.com/office/drawing/2014/main" id="{3A9AB99D-72DB-7897-503A-39CFC7F367B2}"/>
              </a:ext>
            </a:extLst>
          </p:cNvPr>
          <p:cNvSpPr>
            <a:spLocks noGrp="1"/>
          </p:cNvSpPr>
          <p:nvPr>
            <p:ph idx="1"/>
          </p:nvPr>
        </p:nvSpPr>
        <p:spPr>
          <a:xfrm>
            <a:off x="838200" y="1757794"/>
            <a:ext cx="10515600" cy="4351338"/>
          </a:xfrm>
        </p:spPr>
        <p:txBody>
          <a:bodyPr/>
          <a:lstStyle/>
          <a:p>
            <a:r>
              <a:rPr lang="en-US" dirty="0"/>
              <a:t>High-level, story telling version of your history</a:t>
            </a:r>
          </a:p>
          <a:p>
            <a:r>
              <a:rPr lang="en-US" dirty="0"/>
              <a:t>Designed to be shared with your network so they can pass you along to others in their network, but not giving away extensive detail</a:t>
            </a:r>
          </a:p>
          <a:p>
            <a:r>
              <a:rPr lang="en-US" dirty="0"/>
              <a:t>Sometimes used by recruiters as a first filter before considering full board resumes</a:t>
            </a:r>
          </a:p>
          <a:p>
            <a:r>
              <a:rPr lang="en-US" dirty="0"/>
              <a:t>A good tool for you to use if you’re introducing yourself to Nom &amp; Gov chairs and search firms</a:t>
            </a:r>
          </a:p>
          <a:p>
            <a:r>
              <a:rPr lang="en-US" dirty="0"/>
              <a:t>Keep to one page, and use your photo</a:t>
            </a:r>
          </a:p>
          <a:p>
            <a:r>
              <a:rPr lang="en-US" dirty="0"/>
              <a:t>Lots of creative options for layout</a:t>
            </a:r>
          </a:p>
        </p:txBody>
      </p:sp>
    </p:spTree>
    <p:extLst>
      <p:ext uri="{BB962C8B-B14F-4D97-AF65-F5344CB8AC3E}">
        <p14:creationId xmlns:p14="http://schemas.microsoft.com/office/powerpoint/2010/main" val="354469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3B1288F-7173-1E74-FEA2-42638D9CDDB6}"/>
              </a:ext>
            </a:extLst>
          </p:cNvPr>
          <p:cNvPicPr>
            <a:picLocks noChangeAspect="1"/>
          </p:cNvPicPr>
          <p:nvPr/>
        </p:nvPicPr>
        <p:blipFill>
          <a:blip r:embed="rId2"/>
          <a:stretch>
            <a:fillRect/>
          </a:stretch>
        </p:blipFill>
        <p:spPr>
          <a:xfrm>
            <a:off x="3867976" y="462012"/>
            <a:ext cx="4016184" cy="5221705"/>
          </a:xfrm>
          <a:prstGeom prst="rect">
            <a:avLst/>
          </a:prstGeom>
        </p:spPr>
      </p:pic>
      <p:sp>
        <p:nvSpPr>
          <p:cNvPr id="2" name="Oval 1">
            <a:extLst>
              <a:ext uri="{FF2B5EF4-FFF2-40B4-BE49-F238E27FC236}">
                <a16:creationId xmlns:a16="http://schemas.microsoft.com/office/drawing/2014/main" id="{4263C915-41D4-74A3-ECF0-34EF11C03477}"/>
              </a:ext>
            </a:extLst>
          </p:cNvPr>
          <p:cNvSpPr/>
          <p:nvPr/>
        </p:nvSpPr>
        <p:spPr>
          <a:xfrm>
            <a:off x="4976834" y="1078173"/>
            <a:ext cx="3118585" cy="96611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CE17AD1A-961E-D261-945F-7FDAE7276327}"/>
              </a:ext>
            </a:extLst>
          </p:cNvPr>
          <p:cNvSpPr/>
          <p:nvPr/>
        </p:nvSpPr>
        <p:spPr>
          <a:xfrm>
            <a:off x="2672634" y="682387"/>
            <a:ext cx="6580552" cy="40093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C635C318-DB92-9B29-46B4-9CF453B9F98E}"/>
              </a:ext>
            </a:extLst>
          </p:cNvPr>
          <p:cNvSpPr/>
          <p:nvPr/>
        </p:nvSpPr>
        <p:spPr>
          <a:xfrm>
            <a:off x="4976834" y="2213812"/>
            <a:ext cx="4428751" cy="7723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BAF2C9A-E240-DB0C-8A01-CB9D8DC57B35}"/>
              </a:ext>
            </a:extLst>
          </p:cNvPr>
          <p:cNvSpPr/>
          <p:nvPr/>
        </p:nvSpPr>
        <p:spPr>
          <a:xfrm>
            <a:off x="3764458" y="2986112"/>
            <a:ext cx="4428751" cy="79659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6E97CA5-730D-A766-32E4-6FA69E55316B}"/>
              </a:ext>
            </a:extLst>
          </p:cNvPr>
          <p:cNvSpPr txBox="1"/>
          <p:nvPr/>
        </p:nvSpPr>
        <p:spPr>
          <a:xfrm>
            <a:off x="272955" y="491317"/>
            <a:ext cx="2238233" cy="923330"/>
          </a:xfrm>
          <a:prstGeom prst="rect">
            <a:avLst/>
          </a:prstGeom>
          <a:noFill/>
          <a:ln>
            <a:solidFill>
              <a:schemeClr val="accent1">
                <a:shade val="15000"/>
              </a:schemeClr>
            </a:solidFill>
          </a:ln>
        </p:spPr>
        <p:txBody>
          <a:bodyPr wrap="square" rtlCol="0">
            <a:spAutoFit/>
          </a:bodyPr>
          <a:lstStyle/>
          <a:p>
            <a:r>
              <a:rPr lang="en-US" dirty="0"/>
              <a:t>Key value propositions directly aligned with resume</a:t>
            </a:r>
          </a:p>
        </p:txBody>
      </p:sp>
      <p:cxnSp>
        <p:nvCxnSpPr>
          <p:cNvPr id="9" name="Straight Connector 8">
            <a:extLst>
              <a:ext uri="{FF2B5EF4-FFF2-40B4-BE49-F238E27FC236}">
                <a16:creationId xmlns:a16="http://schemas.microsoft.com/office/drawing/2014/main" id="{70D79491-B7BA-6097-E734-2305D19CA13F}"/>
              </a:ext>
            </a:extLst>
          </p:cNvPr>
          <p:cNvCxnSpPr>
            <a:endCxn id="3" idx="3"/>
          </p:cNvCxnSpPr>
          <p:nvPr/>
        </p:nvCxnSpPr>
        <p:spPr>
          <a:xfrm flipV="1">
            <a:off x="2511188" y="1024603"/>
            <a:ext cx="1125146" cy="3900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C7D1688-50A7-5ABA-A4BC-A1F132A51E0C}"/>
              </a:ext>
            </a:extLst>
          </p:cNvPr>
          <p:cNvSpPr txBox="1"/>
          <p:nvPr/>
        </p:nvSpPr>
        <p:spPr>
          <a:xfrm>
            <a:off x="9680812" y="1599061"/>
            <a:ext cx="2195040" cy="1200329"/>
          </a:xfrm>
          <a:prstGeom prst="rect">
            <a:avLst/>
          </a:prstGeom>
          <a:noFill/>
          <a:ln>
            <a:solidFill>
              <a:schemeClr val="accent1">
                <a:shade val="15000"/>
              </a:schemeClr>
            </a:solidFill>
          </a:ln>
        </p:spPr>
        <p:txBody>
          <a:bodyPr wrap="square" rtlCol="0">
            <a:spAutoFit/>
          </a:bodyPr>
          <a:lstStyle/>
          <a:p>
            <a:r>
              <a:rPr lang="en-US" dirty="0"/>
              <a:t>Opening paragraph nearly identical to resume, in a storytelling voice</a:t>
            </a:r>
          </a:p>
        </p:txBody>
      </p:sp>
      <p:cxnSp>
        <p:nvCxnSpPr>
          <p:cNvPr id="11" name="Straight Connector 10">
            <a:extLst>
              <a:ext uri="{FF2B5EF4-FFF2-40B4-BE49-F238E27FC236}">
                <a16:creationId xmlns:a16="http://schemas.microsoft.com/office/drawing/2014/main" id="{611E0E6B-881E-C507-BE35-BEDB2F87AEA1}"/>
              </a:ext>
            </a:extLst>
          </p:cNvPr>
          <p:cNvCxnSpPr>
            <a:cxnSpLocks/>
            <a:endCxn id="10" idx="1"/>
          </p:cNvCxnSpPr>
          <p:nvPr/>
        </p:nvCxnSpPr>
        <p:spPr>
          <a:xfrm>
            <a:off x="7884160" y="1774209"/>
            <a:ext cx="1796652" cy="4250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B66D564-F947-30A1-39CC-7236D53BD2CE}"/>
              </a:ext>
            </a:extLst>
          </p:cNvPr>
          <p:cNvSpPr txBox="1"/>
          <p:nvPr/>
        </p:nvSpPr>
        <p:spPr>
          <a:xfrm>
            <a:off x="9833212" y="3239069"/>
            <a:ext cx="2195040" cy="646331"/>
          </a:xfrm>
          <a:prstGeom prst="rect">
            <a:avLst/>
          </a:prstGeom>
          <a:noFill/>
          <a:ln>
            <a:solidFill>
              <a:schemeClr val="accent1">
                <a:shade val="15000"/>
              </a:schemeClr>
            </a:solidFill>
          </a:ln>
        </p:spPr>
        <p:txBody>
          <a:bodyPr wrap="square" rtlCol="0">
            <a:spAutoFit/>
          </a:bodyPr>
          <a:lstStyle/>
          <a:p>
            <a:r>
              <a:rPr lang="en-US" dirty="0"/>
              <a:t>Board service – same as resume</a:t>
            </a:r>
          </a:p>
        </p:txBody>
      </p:sp>
      <p:cxnSp>
        <p:nvCxnSpPr>
          <p:cNvPr id="16" name="Straight Connector 15">
            <a:extLst>
              <a:ext uri="{FF2B5EF4-FFF2-40B4-BE49-F238E27FC236}">
                <a16:creationId xmlns:a16="http://schemas.microsoft.com/office/drawing/2014/main" id="{0920D1F2-DE00-D51E-DA1E-E92FC243D538}"/>
              </a:ext>
            </a:extLst>
          </p:cNvPr>
          <p:cNvCxnSpPr>
            <a:cxnSpLocks/>
            <a:stCxn id="4" idx="5"/>
            <a:endCxn id="15" idx="1"/>
          </p:cNvCxnSpPr>
          <p:nvPr/>
        </p:nvCxnSpPr>
        <p:spPr>
          <a:xfrm>
            <a:off x="8757009" y="2873011"/>
            <a:ext cx="1076203" cy="689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803DB1A-4B36-8C61-81FF-51702CD9D594}"/>
              </a:ext>
            </a:extLst>
          </p:cNvPr>
          <p:cNvSpPr txBox="1"/>
          <p:nvPr/>
        </p:nvSpPr>
        <p:spPr>
          <a:xfrm>
            <a:off x="425355" y="2213211"/>
            <a:ext cx="2238233" cy="1200329"/>
          </a:xfrm>
          <a:prstGeom prst="rect">
            <a:avLst/>
          </a:prstGeom>
          <a:noFill/>
          <a:ln>
            <a:solidFill>
              <a:schemeClr val="accent1">
                <a:shade val="15000"/>
              </a:schemeClr>
            </a:solidFill>
          </a:ln>
        </p:spPr>
        <p:txBody>
          <a:bodyPr wrap="square" rtlCol="0">
            <a:spAutoFit/>
          </a:bodyPr>
          <a:lstStyle/>
          <a:p>
            <a:r>
              <a:rPr lang="en-US" dirty="0"/>
              <a:t>Current positions including your law practice and board roles</a:t>
            </a:r>
          </a:p>
        </p:txBody>
      </p:sp>
      <p:cxnSp>
        <p:nvCxnSpPr>
          <p:cNvPr id="20" name="Straight Connector 19">
            <a:extLst>
              <a:ext uri="{FF2B5EF4-FFF2-40B4-BE49-F238E27FC236}">
                <a16:creationId xmlns:a16="http://schemas.microsoft.com/office/drawing/2014/main" id="{835EFFFE-4325-8735-011C-9CE5D2BB64A1}"/>
              </a:ext>
            </a:extLst>
          </p:cNvPr>
          <p:cNvCxnSpPr>
            <a:cxnSpLocks/>
            <a:endCxn id="5" idx="2"/>
          </p:cNvCxnSpPr>
          <p:nvPr/>
        </p:nvCxnSpPr>
        <p:spPr>
          <a:xfrm>
            <a:off x="2663588" y="3136541"/>
            <a:ext cx="1100870" cy="2478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B082FC3-AEAB-CF3F-9B30-24FD8AB5F6B1}"/>
              </a:ext>
            </a:extLst>
          </p:cNvPr>
          <p:cNvSpPr txBox="1"/>
          <p:nvPr/>
        </p:nvSpPr>
        <p:spPr>
          <a:xfrm>
            <a:off x="400333" y="3744039"/>
            <a:ext cx="2238233" cy="646331"/>
          </a:xfrm>
          <a:prstGeom prst="rect">
            <a:avLst/>
          </a:prstGeom>
          <a:noFill/>
          <a:ln>
            <a:solidFill>
              <a:schemeClr val="accent1">
                <a:shade val="15000"/>
              </a:schemeClr>
            </a:solidFill>
          </a:ln>
        </p:spPr>
        <p:txBody>
          <a:bodyPr wrap="square" rtlCol="0">
            <a:spAutoFit/>
          </a:bodyPr>
          <a:lstStyle/>
          <a:p>
            <a:r>
              <a:rPr lang="en-US" dirty="0"/>
              <a:t>Immediately past positions</a:t>
            </a:r>
          </a:p>
        </p:txBody>
      </p:sp>
      <p:cxnSp>
        <p:nvCxnSpPr>
          <p:cNvPr id="23" name="Straight Connector 22">
            <a:extLst>
              <a:ext uri="{FF2B5EF4-FFF2-40B4-BE49-F238E27FC236}">
                <a16:creationId xmlns:a16="http://schemas.microsoft.com/office/drawing/2014/main" id="{DC208665-426F-43DA-0132-7F2E7D540F3D}"/>
              </a:ext>
            </a:extLst>
          </p:cNvPr>
          <p:cNvCxnSpPr>
            <a:cxnSpLocks/>
            <a:stCxn id="22" idx="3"/>
            <a:endCxn id="24" idx="2"/>
          </p:cNvCxnSpPr>
          <p:nvPr/>
        </p:nvCxnSpPr>
        <p:spPr>
          <a:xfrm>
            <a:off x="2638566" y="4067205"/>
            <a:ext cx="1114516" cy="1548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824C5647-25F7-4E4A-3C48-E99707D239AD}"/>
              </a:ext>
            </a:extLst>
          </p:cNvPr>
          <p:cNvSpPr/>
          <p:nvPr/>
        </p:nvSpPr>
        <p:spPr>
          <a:xfrm>
            <a:off x="3753082" y="3889142"/>
            <a:ext cx="4428751" cy="66586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F8303D8-BC19-97F5-F423-43A601B08219}"/>
              </a:ext>
            </a:extLst>
          </p:cNvPr>
          <p:cNvSpPr txBox="1"/>
          <p:nvPr/>
        </p:nvSpPr>
        <p:spPr>
          <a:xfrm>
            <a:off x="552733" y="4769899"/>
            <a:ext cx="2238233" cy="923330"/>
          </a:xfrm>
          <a:prstGeom prst="rect">
            <a:avLst/>
          </a:prstGeom>
          <a:noFill/>
          <a:ln>
            <a:solidFill>
              <a:schemeClr val="accent1">
                <a:shade val="15000"/>
              </a:schemeClr>
            </a:solidFill>
          </a:ln>
        </p:spPr>
        <p:txBody>
          <a:bodyPr wrap="square" rtlCol="0">
            <a:spAutoFit/>
          </a:bodyPr>
          <a:lstStyle/>
          <a:p>
            <a:r>
              <a:rPr lang="en-US" dirty="0"/>
              <a:t>Past positions, education, associations</a:t>
            </a:r>
          </a:p>
        </p:txBody>
      </p:sp>
      <p:sp>
        <p:nvSpPr>
          <p:cNvPr id="28" name="Oval 27">
            <a:extLst>
              <a:ext uri="{FF2B5EF4-FFF2-40B4-BE49-F238E27FC236}">
                <a16:creationId xmlns:a16="http://schemas.microsoft.com/office/drawing/2014/main" id="{5B6D9CC4-5C17-AF6F-3665-39B9716FD61B}"/>
              </a:ext>
            </a:extLst>
          </p:cNvPr>
          <p:cNvSpPr/>
          <p:nvPr/>
        </p:nvSpPr>
        <p:spPr>
          <a:xfrm>
            <a:off x="3700764" y="4555006"/>
            <a:ext cx="4428751" cy="112139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110C2E03-AE56-5DB8-5BD1-3177B3ACC594}"/>
              </a:ext>
            </a:extLst>
          </p:cNvPr>
          <p:cNvCxnSpPr>
            <a:cxnSpLocks/>
            <a:endCxn id="28" idx="2"/>
          </p:cNvCxnSpPr>
          <p:nvPr/>
        </p:nvCxnSpPr>
        <p:spPr>
          <a:xfrm flipV="1">
            <a:off x="2672634" y="5115703"/>
            <a:ext cx="1028130" cy="503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7086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ACFE1-87E3-4853-E99C-777007CBCEB6}"/>
            </a:ext>
          </a:extLst>
        </p:cNvPr>
        <p:cNvGrpSpPr/>
        <p:nvPr/>
      </p:nvGrpSpPr>
      <p:grpSpPr>
        <a:xfrm>
          <a:off x="0" y="0"/>
          <a:ext cx="0" cy="0"/>
          <a:chOff x="0" y="0"/>
          <a:chExt cx="0" cy="0"/>
        </a:xfrm>
      </p:grpSpPr>
      <p:pic>
        <p:nvPicPr>
          <p:cNvPr id="1030" name="Picture 6" descr="Sample Board Bios">
            <a:extLst>
              <a:ext uri="{FF2B5EF4-FFF2-40B4-BE49-F238E27FC236}">
                <a16:creationId xmlns:a16="http://schemas.microsoft.com/office/drawing/2014/main" id="{89E6FA3C-EBDD-43BA-8B42-0460C95349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446" y="163552"/>
            <a:ext cx="4067872" cy="501804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ample Board Bios">
            <a:extLst>
              <a:ext uri="{FF2B5EF4-FFF2-40B4-BE49-F238E27FC236}">
                <a16:creationId xmlns:a16="http://schemas.microsoft.com/office/drawing/2014/main" id="{9621D7CD-A461-9419-65AB-03AFED6F32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2420" y="713677"/>
            <a:ext cx="4154728" cy="523735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5 Standout Professional Biography Examples - Distinctive Career Services">
            <a:extLst>
              <a:ext uri="{FF2B5EF4-FFF2-40B4-BE49-F238E27FC236}">
                <a16:creationId xmlns:a16="http://schemas.microsoft.com/office/drawing/2014/main" id="{E04CFA32-93D0-2AF5-415B-581814C937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0738" y="202581"/>
            <a:ext cx="4006344" cy="5198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6940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810A4-AE42-2C2B-198C-66AD446AC092}"/>
              </a:ext>
            </a:extLst>
          </p:cNvPr>
          <p:cNvSpPr>
            <a:spLocks noGrp="1"/>
          </p:cNvSpPr>
          <p:nvPr>
            <p:ph type="title"/>
          </p:nvPr>
        </p:nvSpPr>
        <p:spPr/>
        <p:txBody>
          <a:bodyPr/>
          <a:lstStyle/>
          <a:p>
            <a:r>
              <a:rPr lang="en-US" dirty="0"/>
              <a:t>formatting Tips</a:t>
            </a:r>
          </a:p>
        </p:txBody>
      </p:sp>
      <p:sp>
        <p:nvSpPr>
          <p:cNvPr id="3" name="Content Placeholder 2">
            <a:extLst>
              <a:ext uri="{FF2B5EF4-FFF2-40B4-BE49-F238E27FC236}">
                <a16:creationId xmlns:a16="http://schemas.microsoft.com/office/drawing/2014/main" id="{38F3909E-34C6-F623-2EDD-5DC5BF8C4019}"/>
              </a:ext>
            </a:extLst>
          </p:cNvPr>
          <p:cNvSpPr>
            <a:spLocks noGrp="1"/>
          </p:cNvSpPr>
          <p:nvPr>
            <p:ph idx="1"/>
          </p:nvPr>
        </p:nvSpPr>
        <p:spPr>
          <a:xfrm>
            <a:off x="805339" y="1810757"/>
            <a:ext cx="5257800" cy="4351339"/>
          </a:xfrm>
        </p:spPr>
        <p:txBody>
          <a:bodyPr>
            <a:normAutofit/>
          </a:bodyPr>
          <a:lstStyle/>
          <a:p>
            <a:r>
              <a:rPr lang="en-US" dirty="0"/>
              <a:t>Judicious use of color </a:t>
            </a:r>
          </a:p>
          <a:p>
            <a:r>
              <a:rPr lang="en-US" dirty="0"/>
              <a:t>Columns OK </a:t>
            </a:r>
          </a:p>
          <a:p>
            <a:r>
              <a:rPr lang="en-US" dirty="0"/>
              <a:t>Spell out acronyms 1</a:t>
            </a:r>
            <a:r>
              <a:rPr lang="en-US" baseline="30000" dirty="0"/>
              <a:t>st</a:t>
            </a:r>
            <a:r>
              <a:rPr lang="en-US" dirty="0"/>
              <a:t> use</a:t>
            </a:r>
          </a:p>
          <a:p>
            <a:r>
              <a:rPr lang="en-US" dirty="0"/>
              <a:t>Photos</a:t>
            </a:r>
          </a:p>
          <a:p>
            <a:pPr lvl="1"/>
            <a:r>
              <a:rPr lang="en-US" dirty="0"/>
              <a:t>Bio - Yes </a:t>
            </a:r>
          </a:p>
          <a:p>
            <a:pPr lvl="1"/>
            <a:r>
              <a:rPr lang="en-US" dirty="0"/>
              <a:t>Résumé - no unless international</a:t>
            </a:r>
          </a:p>
        </p:txBody>
      </p:sp>
      <p:sp>
        <p:nvSpPr>
          <p:cNvPr id="4" name="Content Placeholder 2">
            <a:extLst>
              <a:ext uri="{FF2B5EF4-FFF2-40B4-BE49-F238E27FC236}">
                <a16:creationId xmlns:a16="http://schemas.microsoft.com/office/drawing/2014/main" id="{3344522B-7C53-97C2-D6E6-E27480899AAD}"/>
              </a:ext>
            </a:extLst>
          </p:cNvPr>
          <p:cNvSpPr txBox="1">
            <a:spLocks/>
          </p:cNvSpPr>
          <p:nvPr/>
        </p:nvSpPr>
        <p:spPr>
          <a:xfrm>
            <a:off x="6214104" y="1815671"/>
            <a:ext cx="5257800" cy="4351339"/>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dirty="0"/>
              <a:t>Third person for bio, first person for resume</a:t>
            </a:r>
          </a:p>
          <a:p>
            <a:r>
              <a:rPr lang="en-US" dirty="0"/>
              <a:t>Size font 10 or 10.5</a:t>
            </a:r>
          </a:p>
          <a:p>
            <a:r>
              <a:rPr lang="en-US" dirty="0"/>
              <a:t>Margins </a:t>
            </a:r>
          </a:p>
          <a:p>
            <a:pPr lvl="1"/>
            <a:r>
              <a:rPr lang="en-US" dirty="0"/>
              <a:t>Top/bottom - .5</a:t>
            </a:r>
          </a:p>
          <a:p>
            <a:pPr lvl="1"/>
            <a:r>
              <a:rPr lang="en-US" dirty="0"/>
              <a:t>Left/right -.8 or .7</a:t>
            </a:r>
          </a:p>
        </p:txBody>
      </p:sp>
    </p:spTree>
    <p:extLst>
      <p:ext uri="{BB962C8B-B14F-4D97-AF65-F5344CB8AC3E}">
        <p14:creationId xmlns:p14="http://schemas.microsoft.com/office/powerpoint/2010/main" val="209940118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1DAE1C225EE14C9258FEFFD758047D" ma:contentTypeVersion="15" ma:contentTypeDescription="Create a new document." ma:contentTypeScope="" ma:versionID="18e260eb6109e5aede44a07ade375ba9">
  <xsd:schema xmlns:xsd="http://www.w3.org/2001/XMLSchema" xmlns:xs="http://www.w3.org/2001/XMLSchema" xmlns:p="http://schemas.microsoft.com/office/2006/metadata/properties" xmlns:ns2="67f8a1e4-c14c-47d9-9270-014b70ed1f68" xmlns:ns3="88015198-0c64-4ae3-aa1b-baeabfdec1f2" targetNamespace="http://schemas.microsoft.com/office/2006/metadata/properties" ma:root="true" ma:fieldsID="50a5db514d95f39f8b3b607027eb804c" ns2:_="" ns3:_="">
    <xsd:import namespace="67f8a1e4-c14c-47d9-9270-014b70ed1f68"/>
    <xsd:import namespace="88015198-0c64-4ae3-aa1b-baeabfdec1f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f8a1e4-c14c-47d9-9270-014b70ed1f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baab5d47-cc05-47a6-b758-1283567320a4"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015198-0c64-4ae3-aa1b-baeabfdec1f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16ba5e1-1231-426c-ac55-276ea67aefc1}" ma:internalName="TaxCatchAll" ma:showField="CatchAllData" ma:web="88015198-0c64-4ae3-aa1b-baeabfdec1f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7f8a1e4-c14c-47d9-9270-014b70ed1f68">
      <Terms xmlns="http://schemas.microsoft.com/office/infopath/2007/PartnerControls"/>
    </lcf76f155ced4ddcb4097134ff3c332f>
    <TaxCatchAll xmlns="88015198-0c64-4ae3-aa1b-baeabfdec1f2" xsi:nil="true"/>
  </documentManagement>
</p:properties>
</file>

<file path=customXml/itemProps1.xml><?xml version="1.0" encoding="utf-8"?>
<ds:datastoreItem xmlns:ds="http://schemas.openxmlformats.org/officeDocument/2006/customXml" ds:itemID="{60E55B5E-CAA4-4D73-8E72-5B96BAB4FC17}"/>
</file>

<file path=customXml/itemProps2.xml><?xml version="1.0" encoding="utf-8"?>
<ds:datastoreItem xmlns:ds="http://schemas.openxmlformats.org/officeDocument/2006/customXml" ds:itemID="{F22B817D-4D15-4F35-9EB1-E27D5E719E0E}"/>
</file>

<file path=customXml/itemProps3.xml><?xml version="1.0" encoding="utf-8"?>
<ds:datastoreItem xmlns:ds="http://schemas.openxmlformats.org/officeDocument/2006/customXml" ds:itemID="{3C3C9F36-40C3-4A74-9C26-A40CDB86FC35}"/>
</file>

<file path=docProps/app.xml><?xml version="1.0" encoding="utf-8"?>
<Properties xmlns="http://schemas.openxmlformats.org/officeDocument/2006/extended-properties" xmlns:vt="http://schemas.openxmlformats.org/officeDocument/2006/docPropsVTypes">
  <Template>TM10001114[[fn=Gallery]]</Template>
  <TotalTime>1794</TotalTime>
  <Words>670</Words>
  <Application>Microsoft Office PowerPoint</Application>
  <PresentationFormat>Widescreen</PresentationFormat>
  <Paragraphs>64</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Arial</vt:lpstr>
      <vt:lpstr>Calibri</vt:lpstr>
      <vt:lpstr>Gill Sans MT</vt:lpstr>
      <vt:lpstr>Gallery</vt:lpstr>
      <vt:lpstr>Board-Readiness  Session #2</vt:lpstr>
      <vt:lpstr>PowerPoint Presentation</vt:lpstr>
      <vt:lpstr>Let’s hear from you (in one minute or less)</vt:lpstr>
      <vt:lpstr>The Board Resume</vt:lpstr>
      <vt:lpstr>The Board Resume – Page One</vt:lpstr>
      <vt:lpstr>The Board Biography</vt:lpstr>
      <vt:lpstr>PowerPoint Presentation</vt:lpstr>
      <vt:lpstr>PowerPoint Presentation</vt:lpstr>
      <vt:lpstr>formatting Tips</vt:lpstr>
      <vt:lpstr>Learn What’s Happening in the Boardroom and Develop Your Vocabulary</vt:lpstr>
      <vt:lpstr>Lessons from Laura  </vt:lpstr>
      <vt:lpstr>Session #2 Exercises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Miglucci</dc:creator>
  <cp:lastModifiedBy>Rebecca Snyder</cp:lastModifiedBy>
  <cp:revision>126</cp:revision>
  <dcterms:created xsi:type="dcterms:W3CDTF">2023-07-27T19:41:04Z</dcterms:created>
  <dcterms:modified xsi:type="dcterms:W3CDTF">2025-10-07T23:46:14Z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0x010100C11DAE1C225EE14C9258FEFFD758047D</vt:lpwstr>
  </property>
</Properties>
</file>