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Layouts/slideLayout4.xml" ContentType="application/vnd.openxmlformats-officedocument.presentationml.slideLayout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ppt/notesSlides/notesSlide4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viewProps.xml" ContentType="application/vnd.openxmlformats-officedocument.presentationml.viewProps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79" r:id="rId2"/>
    <p:sldId id="403" r:id="rId3"/>
    <p:sldId id="404" r:id="rId4"/>
    <p:sldId id="405" r:id="rId5"/>
    <p:sldId id="407" r:id="rId6"/>
    <p:sldId id="410" r:id="rId7"/>
    <p:sldId id="411" r:id="rId8"/>
    <p:sldId id="416" r:id="rId9"/>
    <p:sldId id="414" r:id="rId10"/>
    <p:sldId id="257" r:id="rId11"/>
    <p:sldId id="291" r:id="rId12"/>
    <p:sldId id="262" r:id="rId13"/>
    <p:sldId id="260" r:id="rId14"/>
    <p:sldId id="289" r:id="rId15"/>
    <p:sldId id="29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4F8F3D-462C-4530-AFA9-DECDAC3520AA}" v="13" dt="2026-01-20T15:59:36.3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8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AFA3D-CE6A-41AD-A7A4-58D83F06850E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7193B-A425-40F8-A25A-949864AF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95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D932-EC64-6349-9FE0-C0310DFE9A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40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D932-EC64-6349-9FE0-C0310DFE9A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96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D932-EC64-6349-9FE0-C0310DFE9A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07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D932-EC64-6349-9FE0-C0310DFE9A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75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D932-EC64-6349-9FE0-C0310DFE9A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17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D932-EC64-6349-9FE0-C0310DFE9A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64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D932-EC64-6349-9FE0-C0310DFE9A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99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D932-EC64-6349-9FE0-C0310DFE9A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26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7EA8-4A68-4476-95CF-C8D998A21AF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33883D9-0702-44C5-9A17-82B758723E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15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7EA8-4A68-4476-95CF-C8D998A21AF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83D9-0702-44C5-9A17-82B758723E34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90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7EA8-4A68-4476-95CF-C8D998A21AF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83D9-0702-44C5-9A17-82B758723E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14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677214"/>
            <a:ext cx="9603275" cy="18587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788711"/>
            <a:ext cx="9603275" cy="3450613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607454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8F3651-1270-0F4E-A34E-3929827F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7EA8-4A68-4476-95CF-C8D998A21AF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B9ABBA-1092-7AE1-8957-2CDAA139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83D9-0702-44C5-9A17-82B758723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2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7EA8-4A68-4476-95CF-C8D998A21AF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83D9-0702-44C5-9A17-82B758723E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723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7EA8-4A68-4476-95CF-C8D998A21AF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83D9-0702-44C5-9A17-82B758723E34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30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7EA8-4A68-4476-95CF-C8D998A21AF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83D9-0702-44C5-9A17-82B758723E34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11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7EA8-4A68-4476-95CF-C8D998A21AF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83D9-0702-44C5-9A17-82B758723E34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97B1352F-8C1D-BDCF-6A70-21BD45AC6B84}"/>
              </a:ext>
            </a:extLst>
          </p:cNvPr>
          <p:cNvSpPr txBox="1">
            <a:spLocks/>
          </p:cNvSpPr>
          <p:nvPr userDrawn="1"/>
        </p:nvSpPr>
        <p:spPr>
          <a:xfrm>
            <a:off x="0" y="5815700"/>
            <a:ext cx="12192000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Miglucci on Marketing 2024 |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9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7EA8-4A68-4476-95CF-C8D998A21AF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83D9-0702-44C5-9A17-82B758723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7EA8-4A68-4476-95CF-C8D998A21AF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83D9-0702-44C5-9A17-82B758723E34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13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D1F7EA8-4A68-4476-95CF-C8D998A21AF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83D9-0702-44C5-9A17-82B758723E34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73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F7EA8-4A68-4476-95CF-C8D998A21AF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33883D9-0702-44C5-9A17-82B758723E3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4E3B728E-5F3F-F991-524A-D423A17A5756}"/>
              </a:ext>
            </a:extLst>
          </p:cNvPr>
          <p:cNvSpPr txBox="1">
            <a:spLocks/>
          </p:cNvSpPr>
          <p:nvPr userDrawn="1"/>
        </p:nvSpPr>
        <p:spPr>
          <a:xfrm>
            <a:off x="0" y="5815700"/>
            <a:ext cx="12192000" cy="3092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Copyright Miglucci on Marketing 2026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14575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2.deloitte.com/us/en/pages/center-for-board-effectiveness/topics/center-for-board-effectiveness.html" TargetMode="External"/><Relationship Id="rId7" Type="http://schemas.openxmlformats.org/officeDocument/2006/relationships/hyperlink" Target="https://corpgov.law.harvard.edu/" TargetMode="External"/><Relationship Id="rId2" Type="http://schemas.openxmlformats.org/officeDocument/2006/relationships/hyperlink" Target="https://www.ey.com/en_us/board-matter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sdaq.com/solutions/governance/nasdaq-center-for-board-excellence" TargetMode="External"/><Relationship Id="rId5" Type="http://schemas.openxmlformats.org/officeDocument/2006/relationships/hyperlink" Target="https://www.pwc.com/us/en/services/governance-insights-center.html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boardleadership.kpmg.us/" TargetMode="Externa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gitaldirectors.network/cpages/home" TargetMode="External"/><Relationship Id="rId3" Type="http://schemas.openxmlformats.org/officeDocument/2006/relationships/hyperlink" Target="https://www.directorsandboards.com/" TargetMode="External"/><Relationship Id="rId7" Type="http://schemas.openxmlformats.org/officeDocument/2006/relationships/hyperlink" Target="https://boardmember.com/" TargetMode="External"/><Relationship Id="rId2" Type="http://schemas.openxmlformats.org/officeDocument/2006/relationships/hyperlink" Target="https://fortune.com/tag/the-modern-boar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oardprospects.com/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boardwise.biz/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www.privatecompanydirector.com/" TargetMode="Externa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cd.ca/education/icd-courses" TargetMode="External"/><Relationship Id="rId3" Type="http://schemas.openxmlformats.org/officeDocument/2006/relationships/hyperlink" Target="https://www.nacdonline.org/" TargetMode="External"/><Relationship Id="rId7" Type="http://schemas.openxmlformats.org/officeDocument/2006/relationships/hyperlink" Target="https://www.pfisterstrategy.com/education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xed.hbs.edu/programs/learning-tracks/corporate-director-certificate" TargetMode="External"/><Relationship Id="rId11" Type="http://schemas.openxmlformats.org/officeDocument/2006/relationships/image" Target="../media/image23.png"/><Relationship Id="rId5" Type="http://schemas.openxmlformats.org/officeDocument/2006/relationships/hyperlink" Target="https://www.privatedirectors.org/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www.nacdonline.org/membership/accelerate.cfm?ItemNumber=68720" TargetMode="External"/><Relationship Id="rId9" Type="http://schemas.openxmlformats.org/officeDocument/2006/relationships/hyperlink" Target="https://boardmember.com/directorfundamentalsprogram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xecutiveeducation.wharton.upenn.edu/corporate-board-leadership/?utm_source=google&amp;utm_medium=ppc&amp;utm_campaign=nam_corporategovernance_fy26&amp;gad_source=1&amp;gad_campaignid=22855731491&amp;gbraid=0AAAAA-_wPSKH3OhlkklC5oSasiGJ0xftV&amp;gclid=Cj0KCQjwzOvEBhDVARIsADHfJJRItHtOv2FFr7EYlmig1PgFdaXsICkgihprNesoKMbsT8jPsaBSn8AaAiaYEALw_wcB" TargetMode="External"/><Relationship Id="rId3" Type="http://schemas.openxmlformats.org/officeDocument/2006/relationships/hyperlink" Target="https://grow.stanford.edu/browse/directors-consortium/?program_type=strategy&amp;ab=browse&amp;campaignid=71700000088427348&amp;campaign_id=15218561744&amp;adgroupid=58700007489431796&amp;adgroup_id=129742921339&amp;adgroup=STR-TM+-+Stanford+Strategy+-+Director&amp;kwid=43700067427013239&amp;utm_medium=cpc&amp;utm_source=GOOGLE&amp;utm_term=stanford+board+of+directors+course&amp;matchtype=e&amp;extensionid=&amp;targetid=kwd-1274076464549&amp;utm_campaign=STR-TM+-+Stanford+Strategy&amp;utm_content=563087439526&amp;loc_physical_ms=9189167&amp;loc_interest_ms=&amp;network=g&amp;adposition=&amp;device=c&amp;feeditemid=&amp;gad_source=1&amp;gclid=Cj0KCQjwv7O0BhDwARIsAC0sjWN3iQLel_2eo0kaWNr5NdVxKFvauAek80W1yxHXYm8pNSRB1jzOKusaAofoEALw_wcB&amp;gclsrc=aw.ds" TargetMode="External"/><Relationship Id="rId7" Type="http://schemas.openxmlformats.org/officeDocument/2006/relationships/hyperlink" Target="https://www.kellogg.northwestern.edu/executive-education/individual-programs/executive-programs/portfolio-governance.aspx?utm_source=google&amp;utm_medium=search&amp;utm_campaign=execed-portfolio-governance&amp;utm_content=governance&amp;utm_term=corporate%20governance&amp;category=portfolio&amp;creative=610073926297&amp;audience=portfolio&amp;utm_network=g&amp;utm_specprog=portfolio&amp;utm_campaignid=17614692228&amp;gad_source=1&amp;gad_campaignid=17614692228&amp;gbraid=0AAAAADPnztpUdP_yGupqCRJ21RGxdsvNx&amp;gclid=Cj0KCQjwzOvEBhDVARIsADHfJJTF3Qqv-lElHt1ucnozq6CEDMXYinAKWcJKikeAq48WaRUVN8vT2H4aArUzEALw_wcB" TargetMode="External"/><Relationship Id="rId2" Type="http://schemas.openxmlformats.org/officeDocument/2006/relationships/hyperlink" Target="https://ddi.law.unc.edu/program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aw.nyu.edu/centers/corporatecompliance" TargetMode="External"/><Relationship Id="rId5" Type="http://schemas.openxmlformats.org/officeDocument/2006/relationships/hyperlink" Target="https://online1.gsb.columbia.edu/corporate-governance?utm_source=Google&amp;utm_network=g&amp;utm_medium=c&amp;utm_term=corporate%20governance%20training&amp;utm_location=9009714&amp;utm_campaign_id=17387900342&amp;utm_adset_id=142897775448&amp;utm_ad_id=733455183978&amp;gad_source=1&amp;gad_campaignid=17387900342&amp;gbraid=0AAAAADDa9X1S_0sn8ZldlD42DdQySX7zq&amp;gclid=Cj0KCQjwzOvEBhDVARIsADHfJJQg_Aw6Xk8dvZkQ8Y2FpOaaobHYe5pZgyrpizy-p0wO_cp7rkwItQAaApPcEALw_wcB" TargetMode="External"/><Relationship Id="rId4" Type="http://schemas.openxmlformats.org/officeDocument/2006/relationships/hyperlink" Target="https://grow.stanford.edu/browse/directors-consortium-private-boards/?program_type=strategy&amp;ab=browse&amp;campaignid=71700000088427348&amp;campaign_id=15218561744&amp;adgroupid=58700007489431796&amp;adgroup_id=129742921339&amp;adgroup=STR-TM+-+Stanford+Strategy+-+Director&amp;kwid=43700067427013239&amp;utm_medium=cpc&amp;utm_source=GOOGLE&amp;utm_term=stanford+board+of+directors+course&amp;matchtype=e&amp;extensionid=&amp;targetid=kwd-1274076464549&amp;utm_campaign=STR-TM+-+Stanford+Strategy&amp;utm_content=563087439526&amp;loc_physical_ms=9189167&amp;loc_interest_ms=&amp;network=g&amp;adposition=&amp;device=c&amp;feeditemid=&amp;gad_source=1&amp;gclid=Cj0KCQjwv7O0BhDwARIsAC0sjWN3iQLel_2eo0kaWNr5NdVxKFvauAek80W1yxHXYm8pNSRB1jzOKusaAofoEALw_wcB&amp;gclsrc=aw.ds" TargetMode="Externa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ixabay.com/en/target-bullseye-arrow-1133906/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marketing-analitico.com/pln/estrategia-marketing-de-contenido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xhere.com/ko/photo/94585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00EC7-0E01-B0F4-8802-E421FF4688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Board-Readiness </a:t>
            </a:r>
            <a:br>
              <a:rPr lang="en-US" dirty="0"/>
            </a:br>
            <a:r>
              <a:rPr lang="en-US" dirty="0"/>
              <a:t>Session #4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4DB7D5-95DB-A596-9E5F-B35C7BBDC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53168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Strategic Networking and credentials:</a:t>
            </a:r>
          </a:p>
          <a:p>
            <a:pPr lvl="1" algn="l"/>
            <a:r>
              <a:rPr lang="en-US" dirty="0"/>
              <a:t>- Your </a:t>
            </a:r>
            <a:r>
              <a:rPr lang="en-US" dirty="0" err="1"/>
              <a:t>Linkedin</a:t>
            </a:r>
            <a:r>
              <a:rPr lang="en-US" dirty="0"/>
              <a:t> Profile</a:t>
            </a:r>
          </a:p>
          <a:p>
            <a:pPr lvl="1" algn="l"/>
            <a:r>
              <a:rPr lang="en-US" dirty="0"/>
              <a:t>- Thought leadership and preparing your campaign</a:t>
            </a:r>
          </a:p>
          <a:p>
            <a:pPr lvl="1" algn="l"/>
            <a:r>
              <a:rPr lang="en-US"/>
              <a:t>- Associations </a:t>
            </a:r>
            <a:r>
              <a:rPr lang="en-US" dirty="0"/>
              <a:t>and certifications</a:t>
            </a:r>
          </a:p>
        </p:txBody>
      </p:sp>
    </p:spTree>
    <p:extLst>
      <p:ext uri="{BB962C8B-B14F-4D97-AF65-F5344CB8AC3E}">
        <p14:creationId xmlns:p14="http://schemas.microsoft.com/office/powerpoint/2010/main" val="340138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6FCA26B-D837-B604-4DED-7553856C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Framework for Board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7A9D8-C836-B91A-9A38-E88B751E7F26}"/>
              </a:ext>
            </a:extLst>
          </p:cNvPr>
          <p:cNvSpPr txBox="1"/>
          <p:nvPr/>
        </p:nvSpPr>
        <p:spPr>
          <a:xfrm>
            <a:off x="972766" y="1764181"/>
            <a:ext cx="97661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Board Excellence &amp; Thought Leadership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Board Governance &amp; Accreditation Organizations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Board Training Organizations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258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641EA-482B-4B85-2BDF-9212624B6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56BB6EB-DF6E-AF8F-E93E-53F78342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6708"/>
          </a:xfrm>
        </p:spPr>
        <p:txBody>
          <a:bodyPr>
            <a:normAutofit fontScale="90000"/>
          </a:bodyPr>
          <a:lstStyle/>
          <a:p>
            <a:r>
              <a:rPr lang="en-US" dirty="0"/>
              <a:t>Board Excellence &amp; </a:t>
            </a:r>
            <a:br>
              <a:rPr lang="en-US" dirty="0"/>
            </a:br>
            <a:r>
              <a:rPr lang="en-US" dirty="0"/>
              <a:t>Thought Leadership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CA769-0C82-3C04-2688-83C130097418}"/>
              </a:ext>
            </a:extLst>
          </p:cNvPr>
          <p:cNvSpPr txBox="1"/>
          <p:nvPr/>
        </p:nvSpPr>
        <p:spPr>
          <a:xfrm>
            <a:off x="174356" y="1900245"/>
            <a:ext cx="5376633" cy="411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EY Center for Board Matters  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Deloitte Center for Board Effectiveness 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KPMG Board Leadership Center 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PWC Governance Insights Center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Nasdaq Center for Board </a:t>
            </a:r>
            <a:b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</a:b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Excellence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Harvard Law School Corporate Governance Forum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DFC5D-3B5F-23F0-D846-91C2B0382D63}"/>
              </a:ext>
            </a:extLst>
          </p:cNvPr>
          <p:cNvSpPr txBox="1"/>
          <p:nvPr/>
        </p:nvSpPr>
        <p:spPr>
          <a:xfrm>
            <a:off x="2210765" y="1193975"/>
            <a:ext cx="1059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Institutes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EC6070-EE91-4EAD-C298-25461E2BB7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1638" y="133605"/>
            <a:ext cx="3584744" cy="45068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BC6B2E-0743-3A0B-6D74-D6BF5C037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9286" y="1543355"/>
            <a:ext cx="4202714" cy="36358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C9DA55-6524-B7A4-2519-4DD2CA074D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8224" y="2870850"/>
            <a:ext cx="3667509" cy="40021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346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6FCA26B-D837-B604-4DED-7553856C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6708"/>
          </a:xfrm>
        </p:spPr>
        <p:txBody>
          <a:bodyPr>
            <a:normAutofit fontScale="90000"/>
          </a:bodyPr>
          <a:lstStyle/>
          <a:p>
            <a:r>
              <a:rPr lang="en-US" dirty="0"/>
              <a:t>Board Excellence &amp; </a:t>
            </a:r>
            <a:br>
              <a:rPr lang="en-US" dirty="0"/>
            </a:br>
            <a:r>
              <a:rPr lang="en-US" dirty="0"/>
              <a:t>Thought Leadership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97800-FA14-9011-4BEB-AA18A735D92E}"/>
              </a:ext>
            </a:extLst>
          </p:cNvPr>
          <p:cNvSpPr txBox="1"/>
          <p:nvPr/>
        </p:nvSpPr>
        <p:spPr>
          <a:xfrm>
            <a:off x="527465" y="2103495"/>
            <a:ext cx="5242915" cy="423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 "/>
                <a:hlinkClick r:id="rId2"/>
              </a:rPr>
              <a:t>Fortune – the Modern Board</a:t>
            </a:r>
            <a:r>
              <a:rPr lang="en-US" dirty="0">
                <a:latin typeface="Calibri "/>
              </a:rPr>
              <a:t> </a:t>
            </a:r>
            <a:br>
              <a:rPr lang="en-US" dirty="0">
                <a:latin typeface="Calibri "/>
              </a:rPr>
            </a:br>
            <a:r>
              <a:rPr lang="en-US" dirty="0">
                <a:latin typeface="Calibri "/>
              </a:rPr>
              <a:t>(weekly newsletter)</a:t>
            </a:r>
          </a:p>
          <a:p>
            <a:pPr marL="74295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 "/>
                <a:hlinkClick r:id="rId3"/>
              </a:rPr>
              <a:t>Directors and Boards</a:t>
            </a:r>
            <a:r>
              <a:rPr lang="en-US" dirty="0">
                <a:latin typeface="Calibri "/>
              </a:rPr>
              <a:t> (magazine)</a:t>
            </a:r>
          </a:p>
          <a:p>
            <a:pPr marL="74295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 "/>
                <a:hlinkClick r:id="rId4"/>
              </a:rPr>
              <a:t>Private Company Director</a:t>
            </a:r>
            <a:r>
              <a:rPr lang="en-US" dirty="0">
                <a:latin typeface="Calibri "/>
              </a:rPr>
              <a:t> (magazine)</a:t>
            </a:r>
          </a:p>
          <a:p>
            <a:pPr marL="74295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 err="1">
                <a:solidFill>
                  <a:srgbClr val="007FAE"/>
                </a:solidFill>
                <a:effectLst/>
                <a:latin typeface="Calibri "/>
                <a:hlinkClick r:id="rId5"/>
              </a:rPr>
              <a:t>Boardwise</a:t>
            </a:r>
            <a:r>
              <a:rPr lang="en-US" b="0" i="0" u="none" strike="noStrike" dirty="0">
                <a:solidFill>
                  <a:srgbClr val="007FAE"/>
                </a:solidFill>
                <a:effectLst/>
                <a:latin typeface="Calibri "/>
              </a:rPr>
              <a:t> </a:t>
            </a:r>
            <a:r>
              <a:rPr lang="en-US" b="0" i="0" u="none" strike="noStrike" dirty="0">
                <a:effectLst/>
                <a:latin typeface="Calibri "/>
                <a:cs typeface="Calibri" panose="020F0502020204030204" pitchFamily="34" charset="0"/>
              </a:rPr>
              <a:t>(training &amp; tools)</a:t>
            </a:r>
          </a:p>
          <a:p>
            <a:pPr marL="74295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Calibri "/>
                <a:cs typeface="Calibri" panose="020F0502020204030204" pitchFamily="34" charset="0"/>
                <a:hlinkClick r:id="rId6"/>
              </a:rPr>
              <a:t>BoardProspects</a:t>
            </a:r>
            <a:r>
              <a:rPr lang="en-US" dirty="0">
                <a:latin typeface="Calibri 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 "/>
              </a:rPr>
              <a:t>(education &amp; board search)</a:t>
            </a:r>
          </a:p>
          <a:p>
            <a:pPr marL="74295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7FAE"/>
                </a:solidFill>
                <a:effectLst/>
                <a:latin typeface="Calibri "/>
                <a:hlinkClick r:id="rId7"/>
              </a:rPr>
              <a:t>Corporate Board Member</a:t>
            </a:r>
            <a:r>
              <a:rPr lang="en-US" b="0" i="0" u="none" strike="noStrike" dirty="0">
                <a:solidFill>
                  <a:srgbClr val="007FAE"/>
                </a:solidFill>
                <a:effectLst/>
                <a:latin typeface="Calibri "/>
              </a:rPr>
              <a:t> </a:t>
            </a:r>
            <a:r>
              <a:rPr lang="en-US" b="0" i="0" u="none" strike="noStrike" dirty="0">
                <a:effectLst/>
                <a:latin typeface="Calibri "/>
                <a:cs typeface="Calibri" panose="020F0502020204030204" pitchFamily="34" charset="0"/>
              </a:rPr>
              <a:t>(magazine)</a:t>
            </a:r>
            <a:endParaRPr lang="en-US" dirty="0">
              <a:latin typeface="Calibri 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7FAE"/>
                </a:solidFill>
                <a:effectLst/>
                <a:latin typeface="Calibri "/>
                <a:hlinkClick r:id="rId8"/>
              </a:rPr>
              <a:t>Mutual Fund Directors Forum </a:t>
            </a:r>
            <a:br>
              <a:rPr lang="en-US" b="0" i="0" u="none" strike="noStrike" dirty="0">
                <a:solidFill>
                  <a:srgbClr val="007FAE"/>
                </a:solidFill>
                <a:effectLst/>
                <a:latin typeface="Calibri "/>
              </a:rPr>
            </a:br>
            <a:r>
              <a:rPr lang="en-US" b="0" i="0" u="none" strike="noStrike">
                <a:effectLst/>
                <a:latin typeface="Calibri "/>
              </a:rPr>
              <a:t>(</a:t>
            </a:r>
            <a:r>
              <a:rPr lang="en-US">
                <a:latin typeface="Calibri "/>
              </a:rPr>
              <a:t>e</a:t>
            </a:r>
            <a:r>
              <a:rPr lang="en-US" b="0" i="0" u="none" strike="noStrike">
                <a:effectLst/>
                <a:latin typeface="Calibri "/>
              </a:rPr>
              <a:t>ducation, </a:t>
            </a:r>
            <a:r>
              <a:rPr lang="en-US">
                <a:latin typeface="Calibri "/>
              </a:rPr>
              <a:t>n</a:t>
            </a:r>
            <a:r>
              <a:rPr lang="en-US" b="0" i="0" u="none" strike="noStrike">
                <a:effectLst/>
                <a:latin typeface="Calibri "/>
              </a:rPr>
              <a:t>etworking &amp; search)</a:t>
            </a:r>
            <a:endParaRPr lang="en-US" b="0" i="0" u="none" strike="noStrike" dirty="0">
              <a:effectLst/>
              <a:latin typeface="Calibri "/>
            </a:endParaRPr>
          </a:p>
          <a:p>
            <a:pPr marL="74295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 "/>
                <a:hlinkClick r:id="rId8"/>
              </a:rPr>
              <a:t>Digital Directors Network</a:t>
            </a:r>
            <a:r>
              <a:rPr lang="en-US" dirty="0">
                <a:latin typeface="Calibri "/>
              </a:rPr>
              <a:t> </a:t>
            </a:r>
            <a:br>
              <a:rPr lang="en-US" dirty="0">
                <a:latin typeface="Calibri "/>
              </a:rPr>
            </a:br>
            <a:r>
              <a:rPr lang="en-US" dirty="0">
                <a:latin typeface="Calibri "/>
              </a:rPr>
              <a:t>(education &amp; networking)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1EE92-C232-AD5D-F508-ADCCD34899F8}"/>
              </a:ext>
            </a:extLst>
          </p:cNvPr>
          <p:cNvSpPr txBox="1"/>
          <p:nvPr/>
        </p:nvSpPr>
        <p:spPr>
          <a:xfrm>
            <a:off x="921102" y="1152459"/>
            <a:ext cx="425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Board-Focused Magazines and Newsletters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81D6DF-9915-9E68-2032-8E8371387E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5818" y="163109"/>
            <a:ext cx="3072294" cy="4411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4F194B-6A36-CE3E-8A25-52D1494FEE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0507" y="1067388"/>
            <a:ext cx="4765193" cy="38768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95D21-3FE9-94E2-421E-A33042BB83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9507" y="3317422"/>
            <a:ext cx="3478737" cy="33068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92446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6FCA26B-D837-B604-4DED-7553856C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832" y="14664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Board Governance &amp; </a:t>
            </a:r>
            <a:br>
              <a:rPr lang="en-US" sz="4000" dirty="0"/>
            </a:br>
            <a:r>
              <a:rPr lang="en-US" sz="4000" dirty="0"/>
              <a:t>Accreditation Organizations</a:t>
            </a:r>
          </a:p>
        </p:txBody>
      </p:sp>
      <p:pic>
        <p:nvPicPr>
          <p:cNvPr id="4" name="Picture 3" descr="A black background with a letter m&#10;&#10;Description automatically generated">
            <a:extLst>
              <a:ext uri="{FF2B5EF4-FFF2-40B4-BE49-F238E27FC236}">
                <a16:creationId xmlns:a16="http://schemas.microsoft.com/office/drawing/2014/main" id="{0E9F9676-B5E8-4606-0CA9-754F17F1B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250" y="6172667"/>
            <a:ext cx="2213002" cy="6359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A7A9D8-C836-B91A-9A38-E88B751E7F26}"/>
              </a:ext>
            </a:extLst>
          </p:cNvPr>
          <p:cNvSpPr txBox="1"/>
          <p:nvPr/>
        </p:nvSpPr>
        <p:spPr>
          <a:xfrm>
            <a:off x="281748" y="1570224"/>
            <a:ext cx="680485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hlinkClick r:id="rId3"/>
              </a:rPr>
              <a:t>National Association of Corporate Directors (NACD)</a:t>
            </a:r>
            <a:endParaRPr lang="en-US" sz="20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7FAE"/>
                </a:solidFill>
                <a:effectLst/>
                <a:hlinkClick r:id="rId4"/>
              </a:rPr>
              <a:t>NACD Accelerate Program</a:t>
            </a:r>
            <a:endParaRPr lang="en-US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hlinkClick r:id="rId5"/>
              </a:rPr>
              <a:t>Private Directors Association (PDA)</a:t>
            </a:r>
            <a:endParaRPr lang="en-US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FAE"/>
                </a:solidFill>
                <a:hlinkClick r:id="rId6"/>
              </a:rPr>
              <a:t>Harvard Business School Corporate Director Certificate</a:t>
            </a:r>
            <a:endParaRPr lang="en-US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7FAE"/>
                </a:solidFill>
                <a:effectLst/>
                <a:hlinkClick r:id="rId7"/>
              </a:rPr>
              <a:t>International Board Director Competency Designation (IBDC.D)</a:t>
            </a:r>
            <a:endParaRPr lang="en-US" sz="2000" b="0" i="0" u="none" strike="noStrike" dirty="0">
              <a:solidFill>
                <a:srgbClr val="007FAE"/>
              </a:solidFill>
              <a:effectLst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FAE"/>
                </a:solidFill>
                <a:hlinkClick r:id="rId8"/>
              </a:rPr>
              <a:t>Institute of Corporate Directors </a:t>
            </a:r>
            <a:r>
              <a:rPr lang="en-US" sz="2000" dirty="0">
                <a:solidFill>
                  <a:srgbClr val="007FAE"/>
                </a:solidFill>
              </a:rPr>
              <a:t>(ICD, Canada)</a:t>
            </a:r>
            <a:endParaRPr lang="en-US" sz="2000" b="0" i="0" u="none" strike="noStrike" dirty="0">
              <a:solidFill>
                <a:srgbClr val="007FAE"/>
              </a:solidFill>
              <a:effectLst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FAE"/>
                </a:solidFill>
                <a:hlinkClick r:id="rId9"/>
              </a:rPr>
              <a:t>Director Fundamentals </a:t>
            </a:r>
            <a:br>
              <a:rPr lang="en-US" sz="2000" dirty="0">
                <a:solidFill>
                  <a:srgbClr val="007FAE"/>
                </a:solidFill>
                <a:hlinkClick r:id="rId9"/>
              </a:rPr>
            </a:br>
            <a:r>
              <a:rPr lang="en-US" sz="2000" dirty="0">
                <a:solidFill>
                  <a:srgbClr val="007FAE"/>
                </a:solidFill>
                <a:hlinkClick r:id="rId9"/>
              </a:rPr>
              <a:t>(in association with ACCD and Corporate Board Member)</a:t>
            </a:r>
            <a:endParaRPr lang="en-US" sz="2000" dirty="0">
              <a:solidFill>
                <a:srgbClr val="007FAE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i="0" dirty="0">
              <a:solidFill>
                <a:srgbClr val="007FAE"/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A41A9C-8245-5924-438F-C92031DE95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6112" y="1700762"/>
            <a:ext cx="3186634" cy="3337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2A88F7-01F4-26E7-8A2D-EEBBF6A7F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8357" y="2833936"/>
            <a:ext cx="3311144" cy="397472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36232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3E67-620A-1A40-3235-BBFEB329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834"/>
            <a:ext cx="10515600" cy="1325563"/>
          </a:xfrm>
        </p:spPr>
        <p:txBody>
          <a:bodyPr/>
          <a:lstStyle/>
          <a:p>
            <a:r>
              <a:rPr lang="en-US" dirty="0"/>
              <a:t>Board Training Organizations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064FF-5939-07D1-0B78-268A6464D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515" y="1614564"/>
            <a:ext cx="11132285" cy="541197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hlinkClick r:id="rId2"/>
              </a:rPr>
              <a:t>UNC Director Development Initiative (DDI) Annual Bootcamp</a:t>
            </a:r>
            <a:endParaRPr lang="en-US" sz="1500" b="1" dirty="0">
              <a:hlinkClick r:id="" action="ppaction://noaction"/>
            </a:endParaRPr>
          </a:p>
          <a:p>
            <a:pPr marL="457200" indent="-457200">
              <a:lnSpc>
                <a:spcPct val="150000"/>
              </a:lnSpc>
            </a:pPr>
            <a:r>
              <a:rPr lang="en-US" sz="1500" b="1" dirty="0">
                <a:hlinkClick r:id="" action="ppaction://noaction"/>
              </a:rPr>
              <a:t>UC Berkeley Directors Academy</a:t>
            </a:r>
            <a:endParaRPr lang="en-US" sz="1500" b="1" dirty="0"/>
          </a:p>
          <a:p>
            <a:pPr marL="457200" indent="-457200">
              <a:lnSpc>
                <a:spcPct val="150000"/>
              </a:lnSpc>
            </a:pPr>
            <a:r>
              <a:rPr lang="en-US" sz="1500" b="1" dirty="0"/>
              <a:t>UC Stanford Director Training for </a:t>
            </a:r>
            <a:r>
              <a:rPr lang="en-US" sz="1500" b="1" dirty="0">
                <a:hlinkClick r:id="rId3"/>
              </a:rPr>
              <a:t>Public</a:t>
            </a:r>
            <a:r>
              <a:rPr lang="en-US" sz="1500" b="1" dirty="0"/>
              <a:t> and </a:t>
            </a:r>
            <a:r>
              <a:rPr lang="en-US" sz="1500" b="1" dirty="0">
                <a:hlinkClick r:id="rId4"/>
              </a:rPr>
              <a:t>Private </a:t>
            </a:r>
            <a:r>
              <a:rPr lang="en-US" sz="1500" b="1" dirty="0"/>
              <a:t>Company Directors</a:t>
            </a:r>
          </a:p>
          <a:p>
            <a:pPr marL="457200" indent="-457200">
              <a:lnSpc>
                <a:spcPct val="150000"/>
              </a:lnSpc>
            </a:pPr>
            <a:r>
              <a:rPr lang="en-US" sz="1500" b="1" dirty="0">
                <a:solidFill>
                  <a:srgbClr val="007FAE"/>
                </a:solidFill>
                <a:hlinkClick r:id="rId5"/>
              </a:rPr>
              <a:t>Columbia Business School Corporate Governance Program</a:t>
            </a:r>
            <a:endParaRPr lang="en-US" sz="1500" b="1" dirty="0">
              <a:solidFill>
                <a:srgbClr val="007FAE"/>
              </a:solidFill>
            </a:endParaRPr>
          </a:p>
          <a:p>
            <a:pPr marL="457200" indent="-457200">
              <a:lnSpc>
                <a:spcPct val="150000"/>
              </a:lnSpc>
            </a:pPr>
            <a:r>
              <a:rPr lang="en-US" sz="1500" b="1" dirty="0">
                <a:solidFill>
                  <a:srgbClr val="007FAE"/>
                </a:solidFill>
                <a:hlinkClick r:id="rId6"/>
              </a:rPr>
              <a:t>NYU School of Law’s Program on Corporate Compliance </a:t>
            </a:r>
            <a:br>
              <a:rPr lang="en-US" sz="1500" b="1" dirty="0">
                <a:solidFill>
                  <a:srgbClr val="007FAE"/>
                </a:solidFill>
                <a:hlinkClick r:id="rId6"/>
              </a:rPr>
            </a:br>
            <a:r>
              <a:rPr lang="en-US" sz="1500" b="1" dirty="0">
                <a:solidFill>
                  <a:srgbClr val="007FAE"/>
                </a:solidFill>
                <a:hlinkClick r:id="rId6"/>
              </a:rPr>
              <a:t>and Enforcement (PCCE)</a:t>
            </a:r>
            <a:endParaRPr lang="en-US" sz="1500" b="1" dirty="0">
              <a:solidFill>
                <a:srgbClr val="007FAE"/>
              </a:solidFill>
            </a:endParaRPr>
          </a:p>
          <a:p>
            <a:pPr marL="457200" indent="-457200">
              <a:lnSpc>
                <a:spcPct val="150000"/>
              </a:lnSpc>
            </a:pPr>
            <a:r>
              <a:rPr lang="en-US" sz="1500" b="1" dirty="0">
                <a:solidFill>
                  <a:srgbClr val="007FAE"/>
                </a:solidFill>
                <a:hlinkClick r:id="rId7"/>
              </a:rPr>
              <a:t>Northwestern Kellogg Governance Executive Programs</a:t>
            </a:r>
            <a:endParaRPr lang="en-US" sz="1500" b="1" dirty="0">
              <a:solidFill>
                <a:srgbClr val="007FAE"/>
              </a:solidFill>
            </a:endParaRPr>
          </a:p>
          <a:p>
            <a:pPr marL="457200" indent="-457200">
              <a:lnSpc>
                <a:spcPct val="150000"/>
              </a:lnSpc>
            </a:pPr>
            <a:r>
              <a:rPr lang="en-US" sz="1500" b="1" i="0" dirty="0">
                <a:solidFill>
                  <a:srgbClr val="007FAE"/>
                </a:solidFill>
                <a:effectLst/>
                <a:hlinkClick r:id="rId8"/>
              </a:rPr>
              <a:t>Wharton Board Leadership</a:t>
            </a:r>
            <a:endParaRPr lang="en-US" sz="1500" b="1" i="0" dirty="0">
              <a:solidFill>
                <a:srgbClr val="007FAE"/>
              </a:solidFill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100" b="1" i="0" dirty="0">
              <a:solidFill>
                <a:srgbClr val="4A4A4A"/>
              </a:solidFill>
              <a:effectLst/>
            </a:endParaRPr>
          </a:p>
          <a:p>
            <a:pPr marL="457200" indent="-457200">
              <a:lnSpc>
                <a:spcPct val="150000"/>
              </a:lnSpc>
            </a:pPr>
            <a:endParaRPr lang="en-US" sz="1100" b="0" i="0" dirty="0">
              <a:solidFill>
                <a:srgbClr val="4A4A4A"/>
              </a:solidFill>
              <a:effectLst/>
              <a:latin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</a:pPr>
            <a:endParaRPr lang="en-US" sz="1100" dirty="0"/>
          </a:p>
          <a:p>
            <a:pPr marL="0" indent="0">
              <a:lnSpc>
                <a:spcPct val="150000"/>
              </a:lnSpc>
              <a:buNone/>
            </a:pPr>
            <a:endParaRPr lang="en-US" sz="1100" b="0" i="0" u="none" strike="noStrike" dirty="0">
              <a:solidFill>
                <a:srgbClr val="007FAE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100" dirty="0"/>
          </a:p>
          <a:p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F93A2-9266-165C-6F9B-08F966198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0341" y="1690688"/>
            <a:ext cx="4774658" cy="41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77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8DA47-7179-6A1D-9B25-A64B17739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208B4-6D30-2C77-8E5C-721DAB9B5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#4 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05EBC-667C-B1AF-C6EB-0B289CBDB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Draft LinkedIn updates</a:t>
            </a:r>
          </a:p>
          <a:p>
            <a:r>
              <a:rPr lang="en-US" dirty="0"/>
              <a:t>Draft 5 topics for thought leadership</a:t>
            </a:r>
          </a:p>
          <a:p>
            <a:r>
              <a:rPr lang="en-US" dirty="0"/>
              <a:t>Develop target list of board influencers and key network contacts</a:t>
            </a:r>
          </a:p>
          <a:p>
            <a:r>
              <a:rPr lang="en-US" dirty="0"/>
              <a:t>Determine which organizations you’ll leverage to grow your network </a:t>
            </a:r>
            <a:br>
              <a:rPr lang="en-US" dirty="0"/>
            </a:br>
            <a:r>
              <a:rPr lang="en-US" dirty="0"/>
              <a:t>and board competencies</a:t>
            </a:r>
          </a:p>
          <a:p>
            <a:r>
              <a:rPr lang="en-US" dirty="0"/>
              <a:t>Prepare one career story (one minute!) to share at our </a:t>
            </a:r>
            <a:r>
              <a:rPr lang="en-US"/>
              <a:t>next session</a:t>
            </a:r>
            <a:endParaRPr lang="en-US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19474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80689C-04CB-925F-FEDF-A2DAB6FE7421}"/>
              </a:ext>
            </a:extLst>
          </p:cNvPr>
          <p:cNvGraphicFramePr>
            <a:graphicFrameLocks noGrp="1"/>
          </p:cNvGraphicFramePr>
          <p:nvPr/>
        </p:nvGraphicFramePr>
        <p:xfrm>
          <a:off x="415637" y="1256863"/>
          <a:ext cx="11291732" cy="3956425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45098"/>
                  </a:srgbClr>
                </a:solidFill>
                <a:tableStyleId>{9D7B26C5-4107-4FEC-AEDC-1716B250A1EF}</a:tableStyleId>
              </a:tblPr>
              <a:tblGrid>
                <a:gridCol w="3882204">
                  <a:extLst>
                    <a:ext uri="{9D8B030D-6E8A-4147-A177-3AD203B41FA5}">
                      <a16:colId xmlns:a16="http://schemas.microsoft.com/office/drawing/2014/main" val="713339376"/>
                    </a:ext>
                  </a:extLst>
                </a:gridCol>
                <a:gridCol w="7409528">
                  <a:extLst>
                    <a:ext uri="{9D8B030D-6E8A-4147-A177-3AD203B41FA5}">
                      <a16:colId xmlns:a16="http://schemas.microsoft.com/office/drawing/2014/main" val="1626836107"/>
                    </a:ext>
                  </a:extLst>
                </a:gridCol>
              </a:tblGrid>
              <a:tr h="485833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u="none" strike="noStrike" kern="100" cap="none" spc="0" dirty="0">
                          <a:solidFill>
                            <a:schemeClr val="bg1"/>
                          </a:solidFill>
                          <a:effectLst/>
                        </a:rPr>
                        <a:t>  PROFILE ELEMENT</a:t>
                      </a:r>
                      <a:endParaRPr lang="en-US" sz="16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60" marR="15360" marT="107229" marB="1536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u="none" strike="noStrike" kern="100" cap="none" spc="0" dirty="0">
                          <a:solidFill>
                            <a:schemeClr val="bg1"/>
                          </a:solidFill>
                          <a:effectLst/>
                        </a:rPr>
                        <a:t>  WHY IT MATTERS FOR BOARD DIRECTORS</a:t>
                      </a:r>
                      <a:endParaRPr lang="en-US" sz="16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60" marR="15360" marT="107229" marB="1536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426115"/>
                  </a:ext>
                </a:extLst>
              </a:tr>
              <a:tr h="627642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u="none" strike="noStrike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  Headline, Banner &amp; Picture</a:t>
                      </a:r>
                      <a:endParaRPr lang="en-US" sz="16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60" marR="15360" marT="107229" marB="153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u="none" strike="noStrike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Convey strategic positioning, value proposition and executive/leadership presence</a:t>
                      </a:r>
                      <a:endParaRPr lang="en-US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60" marR="15360" marT="107229" marB="153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75061"/>
                  </a:ext>
                </a:extLst>
              </a:tr>
              <a:tr h="44177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u="none" strike="noStrike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  About Section</a:t>
                      </a:r>
                      <a:endParaRPr lang="en-US" sz="16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60" marR="15360" marT="107229" marB="153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u="none" strike="noStrike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 Shares origin story, strategic vision, and board-level capabilities</a:t>
                      </a:r>
                      <a:endParaRPr lang="en-US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60" marR="15360" marT="107229" marB="153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025252"/>
                  </a:ext>
                </a:extLst>
              </a:tr>
              <a:tr h="44177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u="none" strike="noStrike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  Experience </a:t>
                      </a:r>
                      <a:endParaRPr lang="en-US" sz="16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60" marR="15360" marT="107229" marB="153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u="none" strike="noStrike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 Highlights impact, governance experience, and results</a:t>
                      </a:r>
                      <a:endParaRPr lang="en-US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60" marR="15360" marT="107229" marB="153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452193"/>
                  </a:ext>
                </a:extLst>
              </a:tr>
              <a:tr h="44177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u="none" strike="noStrike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  Featured Postings</a:t>
                      </a:r>
                      <a:endParaRPr lang="en-US" sz="16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60" marR="15360" marT="107229" marB="153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u="none" strike="noStrike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 Bring board-related content, talks, or publications to life; </a:t>
                      </a:r>
                    </a:p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u="none" strike="noStrike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 Demonstrate ongoing engagement and influence in governance or industry</a:t>
                      </a:r>
                      <a:endParaRPr lang="en-US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60" marR="15360" marT="107229" marB="153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608905"/>
                  </a:ext>
                </a:extLst>
              </a:tr>
              <a:tr h="732616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u="none" strike="noStrike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 Recommendations</a:t>
                      </a:r>
                      <a:endParaRPr lang="en-US" sz="16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60" marR="15360" marT="107229" marB="153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u="none" strike="noStrike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 Add credibility from peers, board colleagues, and C-suite stakeholders</a:t>
                      </a:r>
                    </a:p>
                  </a:txBody>
                  <a:tcPr marL="15360" marR="15360" marT="107229" marB="153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488292"/>
                  </a:ext>
                </a:extLst>
              </a:tr>
              <a:tr h="44177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60" marR="15360" marT="107229" marB="153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60" marR="15360" marT="107229" marB="153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310056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682D6100-520E-3C05-4C6E-DD72FC574ED0}"/>
              </a:ext>
            </a:extLst>
          </p:cNvPr>
          <p:cNvSpPr txBox="1">
            <a:spLocks/>
          </p:cNvSpPr>
          <p:nvPr/>
        </p:nvSpPr>
        <p:spPr>
          <a:xfrm>
            <a:off x="838200" y="30632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Features of a great </a:t>
            </a:r>
            <a:r>
              <a:rPr lang="en-US" dirty="0" err="1"/>
              <a:t>Linkedin</a:t>
            </a:r>
            <a:r>
              <a:rPr lang="en-US" dirty="0"/>
              <a:t> profile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9A1A9-04F5-31D7-9BCA-A072BCBA1C9D}"/>
              </a:ext>
            </a:extLst>
          </p:cNvPr>
          <p:cNvSpPr txBox="1"/>
          <p:nvPr/>
        </p:nvSpPr>
        <p:spPr>
          <a:xfrm>
            <a:off x="8548215" y="-27"/>
            <a:ext cx="3663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Content used with permission from Bronia Hill, Promote Yourself</a:t>
            </a:r>
          </a:p>
        </p:txBody>
      </p:sp>
    </p:spTree>
    <p:extLst>
      <p:ext uri="{BB962C8B-B14F-4D97-AF65-F5344CB8AC3E}">
        <p14:creationId xmlns:p14="http://schemas.microsoft.com/office/powerpoint/2010/main" val="2258623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15BF9-E9D1-7921-EDDD-6E123BEAF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2" y="2945802"/>
            <a:ext cx="1710693" cy="125546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Headline, portrait &amp; banner combi-nations that work</a:t>
            </a:r>
          </a:p>
        </p:txBody>
      </p:sp>
      <p:pic>
        <p:nvPicPr>
          <p:cNvPr id="11" name="Content Placeholder 10" descr="A person in a suit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9E202F74-0761-9FF2-2183-BCDAF87727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98147" y="188341"/>
            <a:ext cx="4974655" cy="2218596"/>
          </a:xfr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EF6FC20-D285-7351-C676-4744EB0763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42221" y="253234"/>
            <a:ext cx="4449915" cy="1851792"/>
          </a:xfrm>
        </p:spPr>
      </p:pic>
      <p:pic>
        <p:nvPicPr>
          <p:cNvPr id="23" name="Picture 22" descr="A screenshot of a website&#10;&#10;AI-generated content may be incorrect.">
            <a:extLst>
              <a:ext uri="{FF2B5EF4-FFF2-40B4-BE49-F238E27FC236}">
                <a16:creationId xmlns:a16="http://schemas.microsoft.com/office/drawing/2014/main" id="{5BE00BC6-3BB7-7396-1ABB-BBB0700FA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221" y="2249255"/>
            <a:ext cx="4862671" cy="2070003"/>
          </a:xfrm>
          <a:prstGeom prst="rect">
            <a:avLst/>
          </a:prstGeom>
        </p:spPr>
      </p:pic>
      <p:pic>
        <p:nvPicPr>
          <p:cNvPr id="25" name="Picture 24" descr="A screenshot of a company website&#10;&#10;AI-generated content may be incorrect.">
            <a:extLst>
              <a:ext uri="{FF2B5EF4-FFF2-40B4-BE49-F238E27FC236}">
                <a16:creationId xmlns:a16="http://schemas.microsoft.com/office/drawing/2014/main" id="{7AEB76FD-B99C-18B2-D295-53DA19118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369" y="2891596"/>
            <a:ext cx="4400140" cy="2070003"/>
          </a:xfrm>
          <a:prstGeom prst="rect">
            <a:avLst/>
          </a:prstGeom>
        </p:spPr>
      </p:pic>
      <p:pic>
        <p:nvPicPr>
          <p:cNvPr id="27" name="Picture 2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1C581BE-AC30-1D31-418D-B8528E6387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211" y="4251110"/>
            <a:ext cx="3924270" cy="1672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70F374-1857-D045-8DE0-E10C503CACFB}"/>
              </a:ext>
            </a:extLst>
          </p:cNvPr>
          <p:cNvSpPr txBox="1"/>
          <p:nvPr/>
        </p:nvSpPr>
        <p:spPr>
          <a:xfrm>
            <a:off x="8548215" y="-27"/>
            <a:ext cx="3663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Content used with permission from Bronia Hill, Promote Yourself</a:t>
            </a:r>
          </a:p>
        </p:txBody>
      </p:sp>
    </p:spTree>
    <p:extLst>
      <p:ext uri="{BB962C8B-B14F-4D97-AF65-F5344CB8AC3E}">
        <p14:creationId xmlns:p14="http://schemas.microsoft.com/office/powerpoint/2010/main" val="131974386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74B06-EE8E-83A2-566F-2D095814D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91" y="289016"/>
            <a:ext cx="3406947" cy="2280620"/>
          </a:xfrm>
        </p:spPr>
        <p:txBody>
          <a:bodyPr>
            <a:normAutofit/>
          </a:bodyPr>
          <a:lstStyle/>
          <a:p>
            <a:r>
              <a:rPr lang="en-US" dirty="0"/>
              <a:t>About:</a:t>
            </a:r>
            <a:br>
              <a:rPr lang="en-US" dirty="0"/>
            </a:br>
            <a:r>
              <a:rPr lang="en-US" dirty="0"/>
              <a:t>What hits the mark?</a:t>
            </a:r>
          </a:p>
        </p:txBody>
      </p:sp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BBD50464-41C4-889A-1826-4D53F4259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38" y="1018620"/>
            <a:ext cx="8179632" cy="4516803"/>
          </a:xfrm>
          <a:prstGeom prst="rect">
            <a:avLst/>
          </a:prstGeom>
        </p:spPr>
      </p:pic>
      <p:pic>
        <p:nvPicPr>
          <p:cNvPr id="10" name="Picture 9" descr="A red and white target with a yellow arrow&#10;&#10;AI-generated content may be incorrect.">
            <a:extLst>
              <a:ext uri="{FF2B5EF4-FFF2-40B4-BE49-F238E27FC236}">
                <a16:creationId xmlns:a16="http://schemas.microsoft.com/office/drawing/2014/main" id="{B78DCEB2-38D4-6915-C943-9A4BFACB2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49920" y="2500233"/>
            <a:ext cx="2762435" cy="2762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BB9F6-2EA3-C5DB-E4BC-093425FAE0BE}"/>
              </a:ext>
            </a:extLst>
          </p:cNvPr>
          <p:cNvSpPr txBox="1"/>
          <p:nvPr/>
        </p:nvSpPr>
        <p:spPr>
          <a:xfrm>
            <a:off x="8548215" y="-27"/>
            <a:ext cx="3663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Content used with permission from Bronia Hill, Promote Yourself</a:t>
            </a:r>
          </a:p>
        </p:txBody>
      </p:sp>
    </p:spTree>
    <p:extLst>
      <p:ext uri="{BB962C8B-B14F-4D97-AF65-F5344CB8AC3E}">
        <p14:creationId xmlns:p14="http://schemas.microsoft.com/office/powerpoint/2010/main" val="3811543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2B0EA6-31F4-F087-6C20-34B940A99B1F}"/>
              </a:ext>
            </a:extLst>
          </p:cNvPr>
          <p:cNvSpPr txBox="1"/>
          <p:nvPr/>
        </p:nvSpPr>
        <p:spPr>
          <a:xfrm>
            <a:off x="252920" y="2597864"/>
            <a:ext cx="3616348" cy="33868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3200" dirty="0"/>
              <a:t>Experience section; where less is more</a:t>
            </a:r>
          </a:p>
        </p:txBody>
      </p:sp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6E199B8F-4586-0254-5C1B-91554C594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846" y="3482431"/>
            <a:ext cx="6503421" cy="2601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7AF6B3-3511-F90F-1B78-7A300440A00B}"/>
              </a:ext>
            </a:extLst>
          </p:cNvPr>
          <p:cNvSpPr txBox="1"/>
          <p:nvPr/>
        </p:nvSpPr>
        <p:spPr>
          <a:xfrm>
            <a:off x="8548215" y="-27"/>
            <a:ext cx="3663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Content used with permission from Bronia Hill, Promote Yourself</a:t>
            </a:r>
          </a:p>
        </p:txBody>
      </p:sp>
      <p:pic>
        <p:nvPicPr>
          <p:cNvPr id="3" name="Picture 2" descr="A screenshot of a white and black text&#10;&#10;AI-generated content may be incorrect.">
            <a:extLst>
              <a:ext uri="{FF2B5EF4-FFF2-40B4-BE49-F238E27FC236}">
                <a16:creationId xmlns:a16="http://schemas.microsoft.com/office/drawing/2014/main" id="{50FD7AF3-2850-C26B-9C9D-A8044CAAA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847" y="47222"/>
            <a:ext cx="6503421" cy="33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18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[size=12]Connectivity&#10;[/size]&#10;&#10;[url=/file_closeup.php?id=26083353][img]/file_thumbview_approve.php?size=2&amp;id=26083353[/img][/url]&#10;&#10;[url=http://www.istockphoto.com/search/lightbox/12668632#b15145e][img] http://goo.gl/8dZgK[/img][/url]&#10;&#10;[url=http://www.istockphoto.com/search/lightbox/12807596#1e398fe7][img]http://goo.gl/CiEFc[/img][/url]&#10;&#10;[url=http://www.istockphoto.com/search/lightbox/10732031#1fe17be1][img] http://goo.gl/XkTJi[/img][/url]&#10;&#10;[img]http://goo.gl/Ioj7f[/img]">
            <a:extLst>
              <a:ext uri="{FF2B5EF4-FFF2-40B4-BE49-F238E27FC236}">
                <a16:creationId xmlns:a16="http://schemas.microsoft.com/office/drawing/2014/main" id="{78B89C97-B275-4515-B11B-2E57AAA86F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0948" r="9092" b="34201"/>
          <a:stretch>
            <a:fillRect/>
          </a:stretch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4BE9A-CCE2-0D24-F3BB-DAFFA4292412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185770" y="1999884"/>
            <a:ext cx="9998698" cy="3796087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b="1" dirty="0"/>
              <a:t>Insightful Content Sharing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2000" dirty="0"/>
              <a:t>Thought leaders publish articles, data, and reflections on industry trends, governance, and strategy to showcase expertise.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b="1" dirty="0"/>
              <a:t>Active Community Engagement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2000" dirty="0"/>
              <a:t>They interact by commenting, recognizing achievements, and connecting with peers to build meaningful professional relationships.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b="1" dirty="0"/>
              <a:t>Consistent, Thoughtful Posting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2000" dirty="0"/>
              <a:t>Posting brief, thoughtful content helps establish them as informed and relevant voices in their field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2000" b="1" dirty="0"/>
              <a:t>Quality over Quantity</a:t>
            </a:r>
          </a:p>
          <a:p>
            <a:pPr marL="0" lvl="1" indent="0">
              <a:buNone/>
            </a:pPr>
            <a:r>
              <a:rPr lang="en-US" sz="2000" dirty="0"/>
              <a:t>Focus on high-impact, purposeful posts instead of frequent updates that lack significance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C5B583-4D24-77EB-48A1-571082D3DF7A}"/>
              </a:ext>
            </a:extLst>
          </p:cNvPr>
          <p:cNvSpPr txBox="1">
            <a:spLocks/>
          </p:cNvSpPr>
          <p:nvPr/>
        </p:nvSpPr>
        <p:spPr>
          <a:xfrm>
            <a:off x="838200" y="76646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thought leaders excel on </a:t>
            </a:r>
            <a:r>
              <a:rPr lang="en-US" dirty="0" err="1"/>
              <a:t>Linkedin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2CF2D8-17E9-9EF5-E206-FFCB71608740}"/>
              </a:ext>
            </a:extLst>
          </p:cNvPr>
          <p:cNvSpPr txBox="1"/>
          <p:nvPr/>
        </p:nvSpPr>
        <p:spPr>
          <a:xfrm>
            <a:off x="8548215" y="-27"/>
            <a:ext cx="3663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Content used with permission from Bronia Hill, Promote Yourself</a:t>
            </a:r>
          </a:p>
        </p:txBody>
      </p:sp>
    </p:spTree>
    <p:extLst>
      <p:ext uri="{BB962C8B-B14F-4D97-AF65-F5344CB8AC3E}">
        <p14:creationId xmlns:p14="http://schemas.microsoft.com/office/powerpoint/2010/main" val="47032221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D3F2-A9CB-7D61-DE80-BBA1DDF9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7" y="587001"/>
            <a:ext cx="8258917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Types of High-Signal Content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10B43-CB62-C397-6F91-9DE6A68819C6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289248" y="1881040"/>
            <a:ext cx="7061348" cy="32745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1700" b="1" dirty="0"/>
              <a:t>  Lessons learned from a project, client, or boardroom + Insight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1700" b="1" dirty="0"/>
              <a:t>  Strategic or governance trends with a personal take 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1700" b="1" dirty="0"/>
              <a:t>  Responses to a current event in your industry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1700" b="1" dirty="0"/>
              <a:t>  Sharing a resource, tool, or article with your point of view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1700" b="1" dirty="0"/>
              <a:t>  A question or a prompt to engage your network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1700" b="1" dirty="0"/>
              <a:t>  Event participation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1700" b="1" dirty="0"/>
              <a:t>  Celebrating/lifting others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endParaRPr lang="en-US" sz="1700" b="1" dirty="0">
              <a:solidFill>
                <a:srgbClr val="FFFFFF"/>
              </a:solidFill>
            </a:endParaRPr>
          </a:p>
        </p:txBody>
      </p:sp>
      <p:pic>
        <p:nvPicPr>
          <p:cNvPr id="8" name="Content Placeholder 7" descr="A diagram of content strategy&#10;&#10;AI-generated content may be incorrect.">
            <a:extLst>
              <a:ext uri="{FF2B5EF4-FFF2-40B4-BE49-F238E27FC236}">
                <a16:creationId xmlns:a16="http://schemas.microsoft.com/office/drawing/2014/main" id="{2A3FCB4B-1760-594C-0A15-593A0D33E4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686" r="21171" b="3"/>
          <a:stretch>
            <a:fillRect/>
          </a:stretch>
        </p:blipFill>
        <p:spPr>
          <a:xfrm>
            <a:off x="7781007" y="340745"/>
            <a:ext cx="3778286" cy="5330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26EC0D-DAB9-4C11-5A14-4F6AC82FDD29}"/>
              </a:ext>
            </a:extLst>
          </p:cNvPr>
          <p:cNvSpPr txBox="1"/>
          <p:nvPr/>
        </p:nvSpPr>
        <p:spPr>
          <a:xfrm>
            <a:off x="8548215" y="-27"/>
            <a:ext cx="3663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Content used with permission from Bronia Hill, Promote Yourself</a:t>
            </a:r>
          </a:p>
        </p:txBody>
      </p:sp>
    </p:spTree>
    <p:extLst>
      <p:ext uri="{BB962C8B-B14F-4D97-AF65-F5344CB8AC3E}">
        <p14:creationId xmlns:p14="http://schemas.microsoft.com/office/powerpoint/2010/main" val="155131013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FB179-BB70-725D-E8D5-95ED367C2141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60148" y="1979941"/>
            <a:ext cx="8323990" cy="3892718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800" b="1" dirty="0"/>
              <a:t>Define Content Pillars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dirty="0"/>
              <a:t>Establish themes based on your unique value proposition (e.g., board leadership, trends, innovation, nonprofit strategy)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800" b="1" dirty="0"/>
              <a:t>Idea Capture and Planning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dirty="0"/>
              <a:t>Store content ideas in a digital bank using tools like Google Docs for easy organization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en-US" sz="1800" b="1" dirty="0"/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800" b="1" dirty="0"/>
              <a:t>Batch Creation and Scheduling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dirty="0"/>
              <a:t>Create posts in batches using templates, then schedule them with digital tools for efficiency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en-US" sz="1800" b="1" dirty="0"/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800" b="1" dirty="0"/>
              <a:t>Track Engagement and Refine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dirty="0"/>
              <a:t>Monitor comments, respond regularly, and review monthly results to improve your LinkedIn content strategy</a:t>
            </a:r>
          </a:p>
        </p:txBody>
      </p:sp>
      <p:pic>
        <p:nvPicPr>
          <p:cNvPr id="16" name="Content Placeholder 15" descr="A computer and notepad on a desk&#10;&#10;AI-generated content may be incorrect.">
            <a:extLst>
              <a:ext uri="{FF2B5EF4-FFF2-40B4-BE49-F238E27FC236}">
                <a16:creationId xmlns:a16="http://schemas.microsoft.com/office/drawing/2014/main" id="{DBF10FA9-3958-13CA-C8D6-7A4A1E7E77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8742" r="15963" b="-1"/>
          <a:stretch>
            <a:fillRect/>
          </a:stretch>
        </p:blipFill>
        <p:spPr>
          <a:xfrm>
            <a:off x="9258992" y="653796"/>
            <a:ext cx="3617432" cy="53309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048D0C-3E1B-E483-90A2-74C22FAF867D}"/>
              </a:ext>
            </a:extLst>
          </p:cNvPr>
          <p:cNvSpPr txBox="1">
            <a:spLocks/>
          </p:cNvSpPr>
          <p:nvPr/>
        </p:nvSpPr>
        <p:spPr>
          <a:xfrm>
            <a:off x="277763" y="44790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Creating a content management </a:t>
            </a:r>
            <a:br>
              <a:rPr lang="en-US" dirty="0"/>
            </a:br>
            <a:r>
              <a:rPr lang="en-US" dirty="0"/>
              <a:t>system for LinkedIn campaign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E3AC9-515F-C78A-B139-D3DD7BD490BE}"/>
              </a:ext>
            </a:extLst>
          </p:cNvPr>
          <p:cNvSpPr txBox="1"/>
          <p:nvPr/>
        </p:nvSpPr>
        <p:spPr>
          <a:xfrm>
            <a:off x="8548215" y="-27"/>
            <a:ext cx="3663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Content used with permission from Bronia Hill, Promote Yourself</a:t>
            </a:r>
          </a:p>
        </p:txBody>
      </p:sp>
    </p:spTree>
    <p:extLst>
      <p:ext uri="{BB962C8B-B14F-4D97-AF65-F5344CB8AC3E}">
        <p14:creationId xmlns:p14="http://schemas.microsoft.com/office/powerpoint/2010/main" val="372268598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02BF5-1E16-7080-3542-DF8A8AA119B8}"/>
              </a:ext>
            </a:extLst>
          </p:cNvPr>
          <p:cNvGraphicFramePr>
            <a:graphicFrameLocks noGrp="1"/>
          </p:cNvGraphicFramePr>
          <p:nvPr/>
        </p:nvGraphicFramePr>
        <p:xfrm>
          <a:off x="643467" y="1793750"/>
          <a:ext cx="6493603" cy="4035148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3301772">
                  <a:extLst>
                    <a:ext uri="{9D8B030D-6E8A-4147-A177-3AD203B41FA5}">
                      <a16:colId xmlns:a16="http://schemas.microsoft.com/office/drawing/2014/main" val="3286571154"/>
                    </a:ext>
                  </a:extLst>
                </a:gridCol>
                <a:gridCol w="3191831">
                  <a:extLst>
                    <a:ext uri="{9D8B030D-6E8A-4147-A177-3AD203B41FA5}">
                      <a16:colId xmlns:a16="http://schemas.microsoft.com/office/drawing/2014/main" val="3285629199"/>
                    </a:ext>
                  </a:extLst>
                </a:gridCol>
              </a:tblGrid>
              <a:tr h="5538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>
                          <a:solidFill>
                            <a:srgbClr val="FFFFFF"/>
                          </a:solidFill>
                          <a:effectLst/>
                        </a:rPr>
                        <a:t> Strong Post If It...</a:t>
                      </a:r>
                      <a:endParaRPr lang="en-US" sz="1700" b="1" kern="100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371" marR="143622" marT="143622" marB="143622" anchor="ctr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4175" marR="0" indent="-384175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</a:rPr>
                        <a:t>Might Be Noise If It...</a:t>
                      </a:r>
                      <a:endParaRPr lang="en-US" sz="1700" b="1" kern="100" dirty="0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371" marR="143622" marT="143622" marB="14362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555201"/>
                  </a:ext>
                </a:extLst>
              </a:tr>
              <a:tr h="823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>
                          <a:solidFill>
                            <a:srgbClr val="FFFFFF"/>
                          </a:solidFill>
                          <a:effectLst/>
                        </a:rPr>
                        <a:t>Offers insight, analysis, or perspective</a:t>
                      </a:r>
                      <a:endParaRPr lang="en-US" sz="1700" b="1" kern="100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371" marR="143622" marT="143622" marB="143622" anchor="ctr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4175" marR="0" indent="-384175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Is just a link drop without commentary</a:t>
                      </a:r>
                      <a:endParaRPr lang="en-US" sz="17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371" marR="143622" marT="143622" marB="14362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248482"/>
                  </a:ext>
                </a:extLst>
              </a:tr>
              <a:tr h="823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>
                          <a:solidFill>
                            <a:srgbClr val="FFFFFF"/>
                          </a:solidFill>
                          <a:effectLst/>
                        </a:rPr>
                        <a:t>Shares experience or a lesson learned</a:t>
                      </a:r>
                      <a:endParaRPr lang="en-US" sz="1700" b="1" kern="100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371" marR="143622" marT="143622" marB="143622" anchor="ctr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4175" marR="0" indent="-384175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Feels overly self-congratulatory</a:t>
                      </a:r>
                      <a:endParaRPr lang="en-US" sz="1700" kern="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371" marR="143622" marT="143622" marB="14362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228528"/>
                  </a:ext>
                </a:extLst>
              </a:tr>
              <a:tr h="5538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>
                          <a:solidFill>
                            <a:srgbClr val="FFFFFF"/>
                          </a:solidFill>
                          <a:effectLst/>
                        </a:rPr>
                        <a:t>Adds to an existing conversation</a:t>
                      </a:r>
                      <a:endParaRPr lang="en-US" sz="1700" b="1" kern="100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371" marR="143622" marT="143622" marB="143622" anchor="ctr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4175" marR="0" indent="-384175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Repeats what others already said</a:t>
                      </a:r>
                      <a:endParaRPr lang="en-US" sz="1700" kern="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371" marR="143622" marT="143622" marB="14362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461119"/>
                  </a:ext>
                </a:extLst>
              </a:tr>
              <a:tr h="823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>
                          <a:solidFill>
                            <a:srgbClr val="FFFFFF"/>
                          </a:solidFill>
                          <a:effectLst/>
                        </a:rPr>
                        <a:t>Reflects your values or leadership lens</a:t>
                      </a:r>
                      <a:endParaRPr lang="en-US" sz="1700" b="1" kern="100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371" marR="143622" marT="143622" marB="143622" anchor="ctr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4175" marR="0" indent="-384175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Feels generic or templated</a:t>
                      </a:r>
                      <a:endParaRPr lang="en-US" sz="17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371" marR="143622" marT="143622" marB="14362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6487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B093D3-5957-757F-E117-C86E55EE768D}"/>
              </a:ext>
            </a:extLst>
          </p:cNvPr>
          <p:cNvSpPr txBox="1"/>
          <p:nvPr/>
        </p:nvSpPr>
        <p:spPr>
          <a:xfrm>
            <a:off x="620577" y="488984"/>
            <a:ext cx="783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Distinguish between value and noise</a:t>
            </a:r>
          </a:p>
        </p:txBody>
      </p:sp>
      <p:pic>
        <p:nvPicPr>
          <p:cNvPr id="13" name="Picture 12" descr="A screenshot of a white text&#10;&#10;AI-generated content may be incorrect.">
            <a:extLst>
              <a:ext uri="{FF2B5EF4-FFF2-40B4-BE49-F238E27FC236}">
                <a16:creationId xmlns:a16="http://schemas.microsoft.com/office/drawing/2014/main" id="{8782594A-34C5-0288-B2AE-621C28ED5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415" y="638508"/>
            <a:ext cx="4405074" cy="49052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C5BFC-1FAF-B946-0E50-29EE218F2CB7}"/>
              </a:ext>
            </a:extLst>
          </p:cNvPr>
          <p:cNvSpPr txBox="1"/>
          <p:nvPr/>
        </p:nvSpPr>
        <p:spPr>
          <a:xfrm>
            <a:off x="8548215" y="-27"/>
            <a:ext cx="3663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Content used with permission from Bronia Hill, Promote Yourself</a:t>
            </a:r>
          </a:p>
        </p:txBody>
      </p:sp>
    </p:spTree>
    <p:extLst>
      <p:ext uri="{BB962C8B-B14F-4D97-AF65-F5344CB8AC3E}">
        <p14:creationId xmlns:p14="http://schemas.microsoft.com/office/powerpoint/2010/main" val="98983414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1DAE1C225EE14C9258FEFFD758047D" ma:contentTypeVersion="16" ma:contentTypeDescription="Create a new document." ma:contentTypeScope="" ma:versionID="a45d9ed2a88c22a126ebb40be2d8df4d">
  <xsd:schema xmlns:xsd="http://www.w3.org/2001/XMLSchema" xmlns:xs="http://www.w3.org/2001/XMLSchema" xmlns:p="http://schemas.microsoft.com/office/2006/metadata/properties" xmlns:ns2="67f8a1e4-c14c-47d9-9270-014b70ed1f68" xmlns:ns3="88015198-0c64-4ae3-aa1b-baeabfdec1f2" targetNamespace="http://schemas.microsoft.com/office/2006/metadata/properties" ma:root="true" ma:fieldsID="62665b92643206878b90bc725c01056e" ns2:_="" ns3:_="">
    <xsd:import namespace="67f8a1e4-c14c-47d9-9270-014b70ed1f68"/>
    <xsd:import namespace="88015198-0c64-4ae3-aa1b-baeabfdec1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8a1e4-c14c-47d9-9270-014b70ed1f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aab5d47-cc05-47a6-b758-1283567320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015198-0c64-4ae3-aa1b-baeabfdec1f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16ba5e1-1231-426c-ac55-276ea67aefc1}" ma:internalName="TaxCatchAll" ma:showField="CatchAllData" ma:web="88015198-0c64-4ae3-aa1b-baeabfdec1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f8a1e4-c14c-47d9-9270-014b70ed1f68">
      <Terms xmlns="http://schemas.microsoft.com/office/infopath/2007/PartnerControls"/>
    </lcf76f155ced4ddcb4097134ff3c332f>
    <TaxCatchAll xmlns="88015198-0c64-4ae3-aa1b-baeabfdec1f2" xsi:nil="true"/>
  </documentManagement>
</p:properties>
</file>

<file path=customXml/itemProps1.xml><?xml version="1.0" encoding="utf-8"?>
<ds:datastoreItem xmlns:ds="http://schemas.openxmlformats.org/officeDocument/2006/customXml" ds:itemID="{9A3B251C-AB8F-4A7D-A6A3-C9BBC05E653E}"/>
</file>

<file path=customXml/itemProps2.xml><?xml version="1.0" encoding="utf-8"?>
<ds:datastoreItem xmlns:ds="http://schemas.openxmlformats.org/officeDocument/2006/customXml" ds:itemID="{4EAD6BCA-B500-4651-AA18-EBAFF0F5608A}"/>
</file>

<file path=customXml/itemProps3.xml><?xml version="1.0" encoding="utf-8"?>
<ds:datastoreItem xmlns:ds="http://schemas.openxmlformats.org/officeDocument/2006/customXml" ds:itemID="{7F6047A0-7E12-47DB-A7E3-10E12A4F5C4D}"/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1445</TotalTime>
  <Words>831</Words>
  <Application>Microsoft Office PowerPoint</Application>
  <PresentationFormat>Widescreen</PresentationFormat>
  <Paragraphs>126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Calibri </vt:lpstr>
      <vt:lpstr>Gill Sans MT</vt:lpstr>
      <vt:lpstr>Open Sans</vt:lpstr>
      <vt:lpstr>Gallery</vt:lpstr>
      <vt:lpstr>Board-Readiness  Session #4</vt:lpstr>
      <vt:lpstr>PowerPoint Presentation</vt:lpstr>
      <vt:lpstr>Headline, portrait &amp; banner combi-nations that work</vt:lpstr>
      <vt:lpstr>About: What hits the mark?</vt:lpstr>
      <vt:lpstr>PowerPoint Presentation</vt:lpstr>
      <vt:lpstr>PowerPoint Presentation</vt:lpstr>
      <vt:lpstr>Types of High-Signal Content</vt:lpstr>
      <vt:lpstr>PowerPoint Presentation</vt:lpstr>
      <vt:lpstr>PowerPoint Presentation</vt:lpstr>
      <vt:lpstr>Framework for Board Resources</vt:lpstr>
      <vt:lpstr>Board Excellence &amp;  Thought Leadership</vt:lpstr>
      <vt:lpstr>Board Excellence &amp;  Thought Leadership</vt:lpstr>
      <vt:lpstr>Board Governance &amp;  Accreditation Organizations</vt:lpstr>
      <vt:lpstr>Board Training Organizations</vt:lpstr>
      <vt:lpstr>Session #4 Exercises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Miglucci</dc:creator>
  <cp:lastModifiedBy>Rebecca Snyder</cp:lastModifiedBy>
  <cp:revision>127</cp:revision>
  <dcterms:created xsi:type="dcterms:W3CDTF">2023-07-27T19:41:04Z</dcterms:created>
  <dcterms:modified xsi:type="dcterms:W3CDTF">2026-02-12T15:33:21Z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0x010100C11DAE1C225EE14C9258FEFFD758047D</vt:lpwstr>
  </property>
  <property fmtid="{D5CDD505-2E9C-101B-9397-08002B2CF9AE}" pid="3" name="MediaServiceImageTags">
    <vt:lpwstr/>
  </property>
</Properties>
</file>