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59" r:id="rId3"/>
  </p:sldIdLst>
  <p:sldSz cx="6858000" cy="9144000" type="screen4x3"/>
  <p:notesSz cx="68580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20" autoAdjust="0"/>
    <p:restoredTop sz="94660"/>
  </p:normalViewPr>
  <p:slideViewPr>
    <p:cSldViewPr>
      <p:cViewPr>
        <p:scale>
          <a:sx n="57" d="100"/>
          <a:sy n="57" d="100"/>
        </p:scale>
        <p:origin x="-2052" y="30"/>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1963"/>
          </a:xfrm>
          <a:prstGeom prst="rect">
            <a:avLst/>
          </a:prstGeom>
        </p:spPr>
        <p:txBody>
          <a:bodyPr vert="horz" lIns="91440" tIns="45720" rIns="91440" bIns="45720" rtlCol="0"/>
          <a:lstStyle>
            <a:lvl1pPr algn="r">
              <a:defRPr sz="1200"/>
            </a:lvl1pPr>
          </a:lstStyle>
          <a:p>
            <a:fld id="{A346EE0D-3071-4967-9FE2-AB59A6CC7392}" type="datetimeFigureOut">
              <a:rPr lang="en-US" smtClean="0"/>
              <a:t>2/6/2015</a:t>
            </a:fld>
            <a:endParaRPr lang="en-US"/>
          </a:p>
        </p:txBody>
      </p:sp>
      <p:sp>
        <p:nvSpPr>
          <p:cNvPr id="4" name="Slide Image Placeholder 3"/>
          <p:cNvSpPr>
            <a:spLocks noGrp="1" noRot="1" noChangeAspect="1"/>
          </p:cNvSpPr>
          <p:nvPr>
            <p:ph type="sldImg" idx="2"/>
          </p:nvPr>
        </p:nvSpPr>
        <p:spPr>
          <a:xfrm>
            <a:off x="2130425" y="692150"/>
            <a:ext cx="2597150"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87850"/>
            <a:ext cx="5486400" cy="41560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525"/>
            <a:ext cx="2971800" cy="4619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772525"/>
            <a:ext cx="2971800" cy="461963"/>
          </a:xfrm>
          <a:prstGeom prst="rect">
            <a:avLst/>
          </a:prstGeom>
        </p:spPr>
        <p:txBody>
          <a:bodyPr vert="horz" lIns="91440" tIns="45720" rIns="91440" bIns="45720" rtlCol="0" anchor="b"/>
          <a:lstStyle>
            <a:lvl1pPr algn="r">
              <a:defRPr sz="1200"/>
            </a:lvl1pPr>
          </a:lstStyle>
          <a:p>
            <a:fld id="{D084B9A6-5D31-4625-AA1E-9D6615186316}" type="slidenum">
              <a:rPr lang="en-US" smtClean="0"/>
              <a:t>‹#›</a:t>
            </a:fld>
            <a:endParaRPr lang="en-US"/>
          </a:p>
        </p:txBody>
      </p:sp>
    </p:spTree>
    <p:extLst>
      <p:ext uri="{BB962C8B-B14F-4D97-AF65-F5344CB8AC3E}">
        <p14:creationId xmlns:p14="http://schemas.microsoft.com/office/powerpoint/2010/main" val="6297406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Draft</a:t>
            </a:r>
            <a:endParaRPr lang="en-US" dirty="0"/>
          </a:p>
        </p:txBody>
      </p:sp>
      <p:sp>
        <p:nvSpPr>
          <p:cNvPr id="4" name="Slide Number Placeholder 3"/>
          <p:cNvSpPr>
            <a:spLocks noGrp="1"/>
          </p:cNvSpPr>
          <p:nvPr>
            <p:ph type="sldNum" sz="quarter" idx="10"/>
          </p:nvPr>
        </p:nvSpPr>
        <p:spPr/>
        <p:txBody>
          <a:bodyPr/>
          <a:lstStyle/>
          <a:p>
            <a:fld id="{D084B9A6-5D31-4625-AA1E-9D6615186316}" type="slidenum">
              <a:rPr lang="en-US" smtClean="0"/>
              <a:t>1</a:t>
            </a:fld>
            <a:endParaRPr lang="en-US"/>
          </a:p>
        </p:txBody>
      </p:sp>
    </p:spTree>
    <p:extLst>
      <p:ext uri="{BB962C8B-B14F-4D97-AF65-F5344CB8AC3E}">
        <p14:creationId xmlns:p14="http://schemas.microsoft.com/office/powerpoint/2010/main" val="51987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2144D9-1CB3-4463-BD32-406AC6F3CB85}" type="datetimeFigureOut">
              <a:rPr lang="en-US" smtClean="0"/>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2400B-0614-4EB7-9140-21BDD37D0025}" type="slidenum">
              <a:rPr lang="en-US" smtClean="0"/>
              <a:t>‹#›</a:t>
            </a:fld>
            <a:endParaRPr lang="en-US"/>
          </a:p>
        </p:txBody>
      </p:sp>
    </p:spTree>
    <p:extLst>
      <p:ext uri="{BB962C8B-B14F-4D97-AF65-F5344CB8AC3E}">
        <p14:creationId xmlns:p14="http://schemas.microsoft.com/office/powerpoint/2010/main" val="3992395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2144D9-1CB3-4463-BD32-406AC6F3CB85}" type="datetimeFigureOut">
              <a:rPr lang="en-US" smtClean="0"/>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2400B-0614-4EB7-9140-21BDD37D0025}" type="slidenum">
              <a:rPr lang="en-US" smtClean="0"/>
              <a:t>‹#›</a:t>
            </a:fld>
            <a:endParaRPr lang="en-US"/>
          </a:p>
        </p:txBody>
      </p:sp>
    </p:spTree>
    <p:extLst>
      <p:ext uri="{BB962C8B-B14F-4D97-AF65-F5344CB8AC3E}">
        <p14:creationId xmlns:p14="http://schemas.microsoft.com/office/powerpoint/2010/main" val="336517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2144D9-1CB3-4463-BD32-406AC6F3CB85}" type="datetimeFigureOut">
              <a:rPr lang="en-US" smtClean="0"/>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2400B-0614-4EB7-9140-21BDD37D0025}" type="slidenum">
              <a:rPr lang="en-US" smtClean="0"/>
              <a:t>‹#›</a:t>
            </a:fld>
            <a:endParaRPr lang="en-US"/>
          </a:p>
        </p:txBody>
      </p:sp>
    </p:spTree>
    <p:extLst>
      <p:ext uri="{BB962C8B-B14F-4D97-AF65-F5344CB8AC3E}">
        <p14:creationId xmlns:p14="http://schemas.microsoft.com/office/powerpoint/2010/main" val="1297962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2144D9-1CB3-4463-BD32-406AC6F3CB85}" type="datetimeFigureOut">
              <a:rPr lang="en-US" smtClean="0"/>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2400B-0614-4EB7-9140-21BDD37D0025}" type="slidenum">
              <a:rPr lang="en-US" smtClean="0"/>
              <a:t>‹#›</a:t>
            </a:fld>
            <a:endParaRPr lang="en-US"/>
          </a:p>
        </p:txBody>
      </p:sp>
    </p:spTree>
    <p:extLst>
      <p:ext uri="{BB962C8B-B14F-4D97-AF65-F5344CB8AC3E}">
        <p14:creationId xmlns:p14="http://schemas.microsoft.com/office/powerpoint/2010/main" val="3270565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144D9-1CB3-4463-BD32-406AC6F3CB85}" type="datetimeFigureOut">
              <a:rPr lang="en-US" smtClean="0"/>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2400B-0614-4EB7-9140-21BDD37D0025}" type="slidenum">
              <a:rPr lang="en-US" smtClean="0"/>
              <a:t>‹#›</a:t>
            </a:fld>
            <a:endParaRPr lang="en-US"/>
          </a:p>
        </p:txBody>
      </p:sp>
    </p:spTree>
    <p:extLst>
      <p:ext uri="{BB962C8B-B14F-4D97-AF65-F5344CB8AC3E}">
        <p14:creationId xmlns:p14="http://schemas.microsoft.com/office/powerpoint/2010/main" val="3757272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2144D9-1CB3-4463-BD32-406AC6F3CB85}" type="datetimeFigureOut">
              <a:rPr lang="en-US" smtClean="0"/>
              <a:t>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2400B-0614-4EB7-9140-21BDD37D0025}" type="slidenum">
              <a:rPr lang="en-US" smtClean="0"/>
              <a:t>‹#›</a:t>
            </a:fld>
            <a:endParaRPr lang="en-US"/>
          </a:p>
        </p:txBody>
      </p:sp>
    </p:spTree>
    <p:extLst>
      <p:ext uri="{BB962C8B-B14F-4D97-AF65-F5344CB8AC3E}">
        <p14:creationId xmlns:p14="http://schemas.microsoft.com/office/powerpoint/2010/main" val="535325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2144D9-1CB3-4463-BD32-406AC6F3CB85}" type="datetimeFigureOut">
              <a:rPr lang="en-US" smtClean="0"/>
              <a:t>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32400B-0614-4EB7-9140-21BDD37D0025}" type="slidenum">
              <a:rPr lang="en-US" smtClean="0"/>
              <a:t>‹#›</a:t>
            </a:fld>
            <a:endParaRPr lang="en-US"/>
          </a:p>
        </p:txBody>
      </p:sp>
    </p:spTree>
    <p:extLst>
      <p:ext uri="{BB962C8B-B14F-4D97-AF65-F5344CB8AC3E}">
        <p14:creationId xmlns:p14="http://schemas.microsoft.com/office/powerpoint/2010/main" val="988019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2144D9-1CB3-4463-BD32-406AC6F3CB85}" type="datetimeFigureOut">
              <a:rPr lang="en-US" smtClean="0"/>
              <a:t>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32400B-0614-4EB7-9140-21BDD37D0025}" type="slidenum">
              <a:rPr lang="en-US" smtClean="0"/>
              <a:t>‹#›</a:t>
            </a:fld>
            <a:endParaRPr lang="en-US"/>
          </a:p>
        </p:txBody>
      </p:sp>
    </p:spTree>
    <p:extLst>
      <p:ext uri="{BB962C8B-B14F-4D97-AF65-F5344CB8AC3E}">
        <p14:creationId xmlns:p14="http://schemas.microsoft.com/office/powerpoint/2010/main" val="3746290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2144D9-1CB3-4463-BD32-406AC6F3CB85}" type="datetimeFigureOut">
              <a:rPr lang="en-US" smtClean="0"/>
              <a:t>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32400B-0614-4EB7-9140-21BDD37D0025}" type="slidenum">
              <a:rPr lang="en-US" smtClean="0"/>
              <a:t>‹#›</a:t>
            </a:fld>
            <a:endParaRPr lang="en-US"/>
          </a:p>
        </p:txBody>
      </p:sp>
    </p:spTree>
    <p:extLst>
      <p:ext uri="{BB962C8B-B14F-4D97-AF65-F5344CB8AC3E}">
        <p14:creationId xmlns:p14="http://schemas.microsoft.com/office/powerpoint/2010/main" val="2151736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2144D9-1CB3-4463-BD32-406AC6F3CB85}" type="datetimeFigureOut">
              <a:rPr lang="en-US" smtClean="0"/>
              <a:t>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2400B-0614-4EB7-9140-21BDD37D0025}" type="slidenum">
              <a:rPr lang="en-US" smtClean="0"/>
              <a:t>‹#›</a:t>
            </a:fld>
            <a:endParaRPr lang="en-US"/>
          </a:p>
        </p:txBody>
      </p:sp>
    </p:spTree>
    <p:extLst>
      <p:ext uri="{BB962C8B-B14F-4D97-AF65-F5344CB8AC3E}">
        <p14:creationId xmlns:p14="http://schemas.microsoft.com/office/powerpoint/2010/main" val="2652443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2144D9-1CB3-4463-BD32-406AC6F3CB85}" type="datetimeFigureOut">
              <a:rPr lang="en-US" smtClean="0"/>
              <a:t>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2400B-0614-4EB7-9140-21BDD37D0025}" type="slidenum">
              <a:rPr lang="en-US" smtClean="0"/>
              <a:t>‹#›</a:t>
            </a:fld>
            <a:endParaRPr lang="en-US"/>
          </a:p>
        </p:txBody>
      </p:sp>
    </p:spTree>
    <p:extLst>
      <p:ext uri="{BB962C8B-B14F-4D97-AF65-F5344CB8AC3E}">
        <p14:creationId xmlns:p14="http://schemas.microsoft.com/office/powerpoint/2010/main" val="2195698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2D2144D9-1CB3-4463-BD32-406AC6F3CB85}" type="datetimeFigureOut">
              <a:rPr lang="en-US" smtClean="0"/>
              <a:t>2/6/2015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F32400B-0614-4EB7-9140-21BDD37D0025}" type="slidenum">
              <a:rPr lang="en-US" smtClean="0"/>
              <a:t>‹#›</a:t>
            </a:fld>
            <a:endParaRPr lang="en-US"/>
          </a:p>
        </p:txBody>
      </p:sp>
    </p:spTree>
    <p:extLst>
      <p:ext uri="{BB962C8B-B14F-4D97-AF65-F5344CB8AC3E}">
        <p14:creationId xmlns:p14="http://schemas.microsoft.com/office/powerpoint/2010/main" val="1498003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88" y="0"/>
            <a:ext cx="6884988"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Box 7"/>
          <p:cNvSpPr txBox="1">
            <a:spLocks noChangeArrowheads="1"/>
          </p:cNvSpPr>
          <p:nvPr/>
        </p:nvSpPr>
        <p:spPr bwMode="auto">
          <a:xfrm>
            <a:off x="41275" y="838200"/>
            <a:ext cx="6664326" cy="10149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algn="just" fontAlgn="base">
              <a:spcBef>
                <a:spcPct val="0"/>
              </a:spcBef>
            </a:pPr>
            <a:r>
              <a:rPr lang="en-US" sz="1100" dirty="0">
                <a:latin typeface="Arial Narrow" panose="020B0606020202030204" pitchFamily="34" charset="0"/>
              </a:rPr>
              <a:t>Working with deaf or hard of hearing individuals, whether in court or in your office, requires advance preparation. Not all deaf and hard of hearing individuals communicate in the same way. Deaf and hard of hearing people may communicate using different “auxiliary aids and services” such as sign language interpreters, lip reading, real-time captioning, writing notes, or a combination. Attorneys addressing the need for access to communication must take client preference into consideration. Ask the client for his or her preferred method of communication. While there are many communication options, this document focuses on the use of sign language interpreters.  </a:t>
            </a:r>
            <a:r>
              <a:rPr lang="en-US" sz="1100" dirty="0" smtClean="0">
                <a:latin typeface="Arial Narrow" panose="020B0606020202030204" pitchFamily="34" charset="0"/>
              </a:rPr>
              <a:t> </a:t>
            </a:r>
            <a:endParaRPr kumimoji="0" lang="en-US" altLang="en-US" sz="1100" b="0" i="0" u="none" strike="noStrike" cap="none" normalizeH="0" baseline="0" dirty="0" smtClean="0">
              <a:ln>
                <a:noFill/>
              </a:ln>
              <a:solidFill>
                <a:schemeClr val="tx1"/>
              </a:solidFill>
              <a:effectLst/>
              <a:latin typeface="Arial Narrow" panose="020B0606020202030204" pitchFamily="34" charset="0"/>
              <a:cs typeface="Arial" pitchFamily="34" charset="0"/>
            </a:endParaRPr>
          </a:p>
        </p:txBody>
      </p:sp>
      <p:pic>
        <p:nvPicPr>
          <p:cNvPr id="308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38" y="749515"/>
            <a:ext cx="6865938" cy="47625"/>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cap="flat">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accent1"/>
                  </a:outerShdw>
                </a:effectLst>
              </a14:hiddenEffects>
            </a:ext>
          </a:extLst>
        </p:spPr>
      </p:pic>
      <p:sp>
        <p:nvSpPr>
          <p:cNvPr id="6" name="Text Box 10"/>
          <p:cNvSpPr txBox="1">
            <a:spLocks noChangeArrowheads="1"/>
          </p:cNvSpPr>
          <p:nvPr/>
        </p:nvSpPr>
        <p:spPr bwMode="auto">
          <a:xfrm>
            <a:off x="-58737" y="33338"/>
            <a:ext cx="6840537" cy="690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chemeClr val="bg1"/>
                </a:solidFill>
                <a:latin typeface="Arial" panose="020B0604020202020204" pitchFamily="34" charset="0"/>
                <a:cs typeface="Arial" panose="020B0604020202020204" pitchFamily="34" charset="0"/>
              </a:rPr>
              <a:t>Effectively Communicating</a:t>
            </a:r>
            <a:r>
              <a:rPr kumimoji="0" lang="en-US" altLang="en-US" sz="1800" b="1" i="0" u="none" strike="noStrike" cap="none" normalizeH="0" dirty="0" smtClean="0">
                <a:ln>
                  <a:noFill/>
                </a:ln>
                <a:solidFill>
                  <a:schemeClr val="bg1"/>
                </a:solidFill>
                <a:latin typeface="Arial" panose="020B0604020202020204" pitchFamily="34" charset="0"/>
                <a:cs typeface="Arial" panose="020B0604020202020204" pitchFamily="34" charset="0"/>
              </a:rPr>
              <a:t> with Deaf Clients</a:t>
            </a:r>
            <a:endParaRPr kumimoji="0" lang="en-US" altLang="en-US" sz="1800" b="1" i="0" u="none" strike="noStrike" cap="none" normalizeH="0" baseline="0" dirty="0" smtClean="0">
              <a:ln>
                <a:noFill/>
              </a:ln>
              <a:solidFill>
                <a:schemeClr val="bg1"/>
              </a:solidFill>
              <a:latin typeface="Arial" panose="020B0604020202020204" pitchFamily="34" charset="0"/>
              <a:cs typeface="Arial" panose="020B0604020202020204" pitchFamily="34"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bg1"/>
                </a:solidFill>
                <a:effectLst/>
                <a:latin typeface="Arial" panose="020B0604020202020204" pitchFamily="34" charset="0"/>
                <a:cs typeface="Arial" panose="020B0604020202020204" pitchFamily="34" charset="0"/>
              </a:rPr>
              <a:t>Guide for Texas Attorneys</a:t>
            </a:r>
          </a:p>
        </p:txBody>
      </p:sp>
      <p:sp>
        <p:nvSpPr>
          <p:cNvPr id="8" name="Text Box 12"/>
          <p:cNvSpPr txBox="1">
            <a:spLocks noChangeArrowheads="1"/>
          </p:cNvSpPr>
          <p:nvPr/>
        </p:nvSpPr>
        <p:spPr bwMode="auto">
          <a:xfrm>
            <a:off x="41275" y="2057400"/>
            <a:ext cx="2016125" cy="220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rgbClr val="600000"/>
                </a:solidFill>
                <a:effectLst/>
                <a:latin typeface="Arial" pitchFamily="34" charset="0"/>
                <a:cs typeface="Arial" pitchFamily="34" charset="0"/>
              </a:rPr>
              <a:t>FREQUENTLY ASKED QUESTIONS INCLUDING:</a:t>
            </a:r>
          </a:p>
          <a:p>
            <a:pPr marL="0" marR="0" lvl="0" indent="0" algn="l" defTabSz="914400" rtl="0" eaLnBrk="1" fontAlgn="base" latinLnBrk="0" hangingPunct="1">
              <a:lnSpc>
                <a:spcPct val="100000"/>
              </a:lnSpc>
              <a:spcBef>
                <a:spcPct val="0"/>
              </a:spcBef>
              <a:spcAft>
                <a:spcPct val="0"/>
              </a:spcAft>
              <a:buClrTx/>
              <a:buSzTx/>
              <a:buFontTx/>
              <a:buNone/>
              <a:tabLst/>
            </a:pPr>
            <a:endParaRPr lang="en-US" altLang="en-US" sz="1000" b="1" dirty="0">
              <a:solidFill>
                <a:srgbClr val="000000"/>
              </a:solidFill>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rgbClr val="000000"/>
                </a:solidFill>
                <a:effectLst/>
                <a:latin typeface="Arial" pitchFamily="34" charset="0"/>
                <a:cs typeface="Arial" pitchFamily="34" charset="0"/>
              </a:rPr>
              <a:t>Why use an interpreter?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000" b="1"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rgbClr val="000000"/>
                </a:solidFill>
                <a:effectLst/>
                <a:latin typeface="Arial" pitchFamily="34" charset="0"/>
                <a:cs typeface="Arial" pitchFamily="34" charset="0"/>
              </a:rPr>
              <a:t>Can I use a family member or friend?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000" b="1"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rgbClr val="000000"/>
                </a:solidFill>
                <a:effectLst/>
                <a:latin typeface="Arial" pitchFamily="34" charset="0"/>
                <a:cs typeface="Arial" pitchFamily="34" charset="0"/>
              </a:rPr>
              <a:t>Can I write notes back and forth?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000" b="1"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rgbClr val="000000"/>
                </a:solidFill>
                <a:effectLst/>
                <a:latin typeface="Arial" pitchFamily="34" charset="0"/>
                <a:cs typeface="Arial" pitchFamily="34" charset="0"/>
              </a:rPr>
              <a:t>Who is required to pay for the interpreter?</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11"/>
          <p:cNvSpPr/>
          <p:nvPr/>
        </p:nvSpPr>
        <p:spPr>
          <a:xfrm>
            <a:off x="1955799" y="1828800"/>
            <a:ext cx="2368551" cy="7017306"/>
          </a:xfrm>
          <a:prstGeom prst="rect">
            <a:avLst/>
          </a:prstGeom>
        </p:spPr>
        <p:txBody>
          <a:bodyPr wrap="square">
            <a:spAutoFit/>
          </a:bodyPr>
          <a:lstStyle/>
          <a:p>
            <a:r>
              <a:rPr lang="en-US" sz="1000" b="1" dirty="0">
                <a:solidFill>
                  <a:srgbClr val="600000"/>
                </a:solidFill>
                <a:latin typeface="Arial Narrow" panose="020B0606020202030204" pitchFamily="34" charset="0"/>
              </a:rPr>
              <a:t>WHY USE AN INTERPRETER?</a:t>
            </a:r>
            <a:endParaRPr lang="en-US" sz="1000" dirty="0">
              <a:solidFill>
                <a:srgbClr val="600000"/>
              </a:solidFill>
              <a:latin typeface="Arial Narrow" panose="020B0606020202030204" pitchFamily="34" charset="0"/>
            </a:endParaRPr>
          </a:p>
          <a:p>
            <a:r>
              <a:rPr lang="en-US" sz="1000" dirty="0">
                <a:latin typeface="Arial Narrow" panose="020B0606020202030204" pitchFamily="34" charset="0"/>
                <a:cs typeface="Arial" panose="020B0604020202020204" pitchFamily="34" charset="0"/>
              </a:rPr>
              <a:t>   </a:t>
            </a:r>
            <a:r>
              <a:rPr lang="en-US" sz="1000" dirty="0" smtClean="0">
                <a:latin typeface="Arial Narrow" panose="020B0606020202030204" pitchFamily="34" charset="0"/>
                <a:cs typeface="Arial" panose="020B0604020202020204" pitchFamily="34" charset="0"/>
              </a:rPr>
              <a:t>     </a:t>
            </a:r>
            <a:r>
              <a:rPr lang="en-US" sz="1000" dirty="0">
                <a:latin typeface="Arial Narrow" panose="020B0606020202030204" pitchFamily="34" charset="0"/>
              </a:rPr>
              <a:t>Using a qualified interpreter makes your job easier and minimizes the chance of your case being negatively affected by ineffective communication. The Americans with Disabilities Act of 1990 (ADA), as amended, requires that certain public entities (including courts) and private businesses (including law offices) be accessible to deaf and hard of hearing individuals. Many deaf and hard of hearing individuals have Limited English Proficiency (LEP) and do not write or speak English as fluently as necessary for you to represent them effectively without the use of a qualified interpreter. An interpreter may help to bridge the cultural and communication gap, reducing confusion, misunderstandings, liability, and frustration</a:t>
            </a:r>
            <a:r>
              <a:rPr lang="en-US" sz="1000" dirty="0" smtClean="0">
                <a:latin typeface="Arial Narrow" panose="020B0606020202030204" pitchFamily="34" charset="0"/>
              </a:rPr>
              <a:t>.</a:t>
            </a:r>
          </a:p>
          <a:p>
            <a:r>
              <a:rPr lang="en-US" sz="1000" b="1" dirty="0">
                <a:latin typeface="Arial Narrow" panose="020B0606020202030204" pitchFamily="34" charset="0"/>
              </a:rPr>
              <a:t> </a:t>
            </a:r>
            <a:endParaRPr lang="en-US" sz="1000" dirty="0">
              <a:latin typeface="Arial Narrow" panose="020B0606020202030204" pitchFamily="34" charset="0"/>
            </a:endParaRPr>
          </a:p>
          <a:p>
            <a:r>
              <a:rPr lang="en-US" sz="1000" b="1" dirty="0">
                <a:solidFill>
                  <a:srgbClr val="600000"/>
                </a:solidFill>
                <a:latin typeface="Arial Narrow" panose="020B0606020202030204" pitchFamily="34" charset="0"/>
              </a:rPr>
              <a:t>HOW TO LOCATE A QUALIFIED INTERPRETER</a:t>
            </a:r>
            <a:r>
              <a:rPr lang="en-US" sz="1000" b="1" dirty="0">
                <a:solidFill>
                  <a:schemeClr val="tx2">
                    <a:lumMod val="50000"/>
                  </a:schemeClr>
                </a:solidFill>
                <a:latin typeface="Arial Narrow" panose="020B0606020202030204" pitchFamily="34" charset="0"/>
              </a:rPr>
              <a:t>?</a:t>
            </a:r>
            <a:endParaRPr lang="en-US" sz="1000" dirty="0">
              <a:solidFill>
                <a:schemeClr val="tx2">
                  <a:lumMod val="50000"/>
                </a:schemeClr>
              </a:solidFill>
              <a:latin typeface="Arial Narrow" panose="020B0606020202030204" pitchFamily="34" charset="0"/>
            </a:endParaRPr>
          </a:p>
          <a:p>
            <a:r>
              <a:rPr lang="en-US" sz="1000" dirty="0">
                <a:latin typeface="Arial Narrow" panose="020B0606020202030204" pitchFamily="34" charset="0"/>
              </a:rPr>
              <a:t> </a:t>
            </a:r>
            <a:r>
              <a:rPr lang="en-US" sz="1000" dirty="0" smtClean="0">
                <a:latin typeface="Arial Narrow" panose="020B0606020202030204" pitchFamily="34" charset="0"/>
              </a:rPr>
              <a:t>       Under </a:t>
            </a:r>
            <a:r>
              <a:rPr lang="en-US" sz="1000" dirty="0">
                <a:latin typeface="Arial Narrow" panose="020B0606020202030204" pitchFamily="34" charset="0"/>
              </a:rPr>
              <a:t>Texas law, courtroom interpreters are required to hold either the Court Interpreter Certification (CIC) from the Texas Board for Evaluation of Interpreters (BEI),</a:t>
            </a:r>
            <a:r>
              <a:rPr lang="en-US" sz="1000" baseline="30000" dirty="0">
                <a:latin typeface="Arial Narrow" panose="020B0606020202030204" pitchFamily="34" charset="0"/>
              </a:rPr>
              <a:t>1</a:t>
            </a:r>
            <a:r>
              <a:rPr lang="en-US" sz="1000" dirty="0">
                <a:latin typeface="Arial Narrow" panose="020B0606020202030204" pitchFamily="34" charset="0"/>
              </a:rPr>
              <a:t> or a legal certificate (SC:L) from the National Registry of Interpreters for the Deaf (RID).</a:t>
            </a:r>
            <a:r>
              <a:rPr lang="en-US" sz="1000" baseline="30000" dirty="0">
                <a:latin typeface="Arial Narrow" panose="020B0606020202030204" pitchFamily="34" charset="0"/>
              </a:rPr>
              <a:t>2</a:t>
            </a:r>
            <a:r>
              <a:rPr lang="en-US" sz="1000" dirty="0">
                <a:latin typeface="Arial Narrow" panose="020B0606020202030204" pitchFamily="34" charset="0"/>
              </a:rPr>
              <a:t>The court coordinator should be able to assist in locating a qualified interpreter. If your court does not have someone responsible for this service, please visit the DARS registry of </a:t>
            </a:r>
            <a:r>
              <a:rPr lang="en-US" sz="1000" dirty="0" smtClean="0">
                <a:latin typeface="Arial Narrow" panose="020B0606020202030204" pitchFamily="34" charset="0"/>
              </a:rPr>
              <a:t>BEI-certified interpreters at  </a:t>
            </a:r>
            <a:r>
              <a:rPr lang="en-US" sz="1000">
                <a:latin typeface="Arial Narrow" panose="020B0606020202030204" pitchFamily="34" charset="0"/>
              </a:rPr>
              <a:t> </a:t>
            </a:r>
            <a:r>
              <a:rPr lang="en-US" sz="1000" b="1" smtClean="0">
                <a:latin typeface="Arial Narrow" panose="020B0606020202030204" pitchFamily="34" charset="0"/>
              </a:rPr>
              <a:t>www.dars.state.tx.us/dhhs</a:t>
            </a:r>
            <a:r>
              <a:rPr lang="en-US" sz="1000" smtClean="0">
                <a:latin typeface="Arial Narrow" panose="020B0606020202030204" pitchFamily="34" charset="0"/>
              </a:rPr>
              <a:t>, </a:t>
            </a:r>
            <a:r>
              <a:rPr lang="en-US" sz="1000" dirty="0">
                <a:latin typeface="Arial Narrow" panose="020B0606020202030204" pitchFamily="34" charset="0"/>
              </a:rPr>
              <a:t>or RID’s certified list at </a:t>
            </a:r>
            <a:r>
              <a:rPr lang="en-US" sz="1000" b="1" dirty="0" smtClean="0">
                <a:latin typeface="Arial Narrow" panose="020B0606020202030204" pitchFamily="34" charset="0"/>
              </a:rPr>
              <a:t>www.rid.org</a:t>
            </a:r>
            <a:r>
              <a:rPr lang="en-US" sz="1000" dirty="0" smtClean="0">
                <a:latin typeface="Arial Narrow" panose="020B0606020202030204" pitchFamily="34" charset="0"/>
              </a:rPr>
              <a:t>.  </a:t>
            </a:r>
            <a:r>
              <a:rPr lang="en-US" sz="1000" dirty="0">
                <a:latin typeface="Arial Narrow" panose="020B0606020202030204" pitchFamily="34" charset="0"/>
              </a:rPr>
              <a:t>The court clerk or other court staff is responsible for confirming an interpreter’s qualifications prior to appearing in court, but the attorney may want to verify that information</a:t>
            </a:r>
            <a:r>
              <a:rPr lang="en-US" sz="1000" dirty="0" smtClean="0">
                <a:latin typeface="Arial Narrow" panose="020B0606020202030204" pitchFamily="34" charset="0"/>
              </a:rPr>
              <a:t>. </a:t>
            </a:r>
            <a:endParaRPr lang="en-US" sz="1000" dirty="0">
              <a:latin typeface="Arial Narrow" panose="020B0606020202030204" pitchFamily="34" charset="0"/>
            </a:endParaRPr>
          </a:p>
          <a:p>
            <a:r>
              <a:rPr lang="en-US" sz="1000" dirty="0" smtClean="0">
                <a:latin typeface="Arial Narrow" panose="020B0606020202030204" pitchFamily="34" charset="0"/>
              </a:rPr>
              <a:t>        Interpreting </a:t>
            </a:r>
            <a:r>
              <a:rPr lang="en-US" sz="1000" dirty="0">
                <a:latin typeface="Arial Narrow" panose="020B0606020202030204" pitchFamily="34" charset="0"/>
              </a:rPr>
              <a:t>services outside of court must be done by a “qualified” interpreter.  The attorney can help ensure that </a:t>
            </a:r>
            <a:r>
              <a:rPr lang="en-US" sz="1000" dirty="0" smtClean="0">
                <a:latin typeface="Arial Narrow" panose="020B0606020202030204" pitchFamily="34" charset="0"/>
              </a:rPr>
              <a:t>an</a:t>
            </a:r>
            <a:r>
              <a:rPr lang="en-US" sz="1000" dirty="0">
                <a:latin typeface="Arial Narrow" panose="020B0606020202030204" pitchFamily="34" charset="0"/>
              </a:rPr>
              <a:t> interpreter is “qualified” by following the State’s recommended interpreter certification levels by situation, online at </a:t>
            </a:r>
            <a:r>
              <a:rPr lang="en-US" sz="1000" b="1" dirty="0">
                <a:latin typeface="Arial Narrow" panose="020B0606020202030204" pitchFamily="34" charset="0"/>
              </a:rPr>
              <a:t>www.dars.state.tx.us/dhhs/beilvls.shtml</a:t>
            </a:r>
            <a:r>
              <a:rPr lang="en-US" sz="1000" dirty="0">
                <a:latin typeface="Arial Narrow" panose="020B0606020202030204" pitchFamily="34" charset="0"/>
              </a:rPr>
              <a:t>.  (A private attorney may need to use the </a:t>
            </a:r>
          </a:p>
        </p:txBody>
      </p:sp>
      <p:sp>
        <p:nvSpPr>
          <p:cNvPr id="13" name="Rectangle 12"/>
          <p:cNvSpPr/>
          <p:nvPr/>
        </p:nvSpPr>
        <p:spPr>
          <a:xfrm>
            <a:off x="4324350" y="1821894"/>
            <a:ext cx="2457450" cy="7171194"/>
          </a:xfrm>
          <a:prstGeom prst="rect">
            <a:avLst/>
          </a:prstGeom>
        </p:spPr>
        <p:txBody>
          <a:bodyPr wrap="square">
            <a:spAutoFit/>
          </a:bodyPr>
          <a:lstStyle/>
          <a:p>
            <a:r>
              <a:rPr lang="en-US" sz="1000" dirty="0" smtClean="0">
                <a:latin typeface="Arial Narrow" panose="020B0606020202030204" pitchFamily="34" charset="0"/>
              </a:rPr>
              <a:t>Category </a:t>
            </a:r>
            <a:r>
              <a:rPr lang="en-US" sz="1000" dirty="0">
                <a:latin typeface="Arial Narrow" panose="020B0606020202030204" pitchFamily="34" charset="0"/>
              </a:rPr>
              <a:t>D certification level or higher for office visits in situations that are not otherwise covered by the recommendations.)  </a:t>
            </a:r>
            <a:endParaRPr lang="en-US" sz="1000" dirty="0" smtClean="0">
              <a:latin typeface="Arial Narrow" panose="020B0606020202030204" pitchFamily="34" charset="0"/>
            </a:endParaRPr>
          </a:p>
          <a:p>
            <a:endParaRPr lang="en-US" sz="1000" b="1" dirty="0">
              <a:latin typeface="Arial Narrow" panose="020B0606020202030204" pitchFamily="34" charset="0"/>
            </a:endParaRPr>
          </a:p>
          <a:p>
            <a:r>
              <a:rPr lang="en-US" sz="1000" b="1" dirty="0" smtClean="0">
                <a:solidFill>
                  <a:srgbClr val="600000"/>
                </a:solidFill>
                <a:latin typeface="Arial Narrow" panose="020B0606020202030204" pitchFamily="34" charset="0"/>
              </a:rPr>
              <a:t>CAN </a:t>
            </a:r>
            <a:r>
              <a:rPr lang="en-US" sz="1000" b="1" dirty="0">
                <a:solidFill>
                  <a:srgbClr val="600000"/>
                </a:solidFill>
                <a:latin typeface="Arial Narrow" panose="020B0606020202030204" pitchFamily="34" charset="0"/>
              </a:rPr>
              <a:t>I USE A FAMILY MEMBER OR FRIEN</a:t>
            </a:r>
            <a:r>
              <a:rPr lang="en-US" sz="1000" b="1" dirty="0">
                <a:solidFill>
                  <a:schemeClr val="tx2">
                    <a:lumMod val="50000"/>
                  </a:schemeClr>
                </a:solidFill>
                <a:latin typeface="Arial Narrow" panose="020B0606020202030204" pitchFamily="34" charset="0"/>
              </a:rPr>
              <a:t>D?</a:t>
            </a:r>
            <a:endParaRPr lang="en-US" sz="1000" dirty="0">
              <a:solidFill>
                <a:schemeClr val="tx2">
                  <a:lumMod val="50000"/>
                </a:schemeClr>
              </a:solidFill>
              <a:latin typeface="Arial Narrow" panose="020B0606020202030204" pitchFamily="34" charset="0"/>
            </a:endParaRPr>
          </a:p>
          <a:p>
            <a:r>
              <a:rPr lang="en-US" sz="1000" dirty="0" smtClean="0">
                <a:latin typeface="Arial Narrow" panose="020B0606020202030204" pitchFamily="34" charset="0"/>
              </a:rPr>
              <a:t>        The </a:t>
            </a:r>
            <a:r>
              <a:rPr lang="en-US" sz="1000" dirty="0">
                <a:latin typeface="Arial Narrow" panose="020B0606020202030204" pitchFamily="34" charset="0"/>
              </a:rPr>
              <a:t>use of family or friends to interpret is not advised.  Family and friends can be biased, and may be unskilled as interpreters even if they are fluent in sign language. Moreover, the law prohibits using family or friends unless (a) the deaf individuals requests it and it is appropriate, or (b) it is an emergency involving an imminent risk of harm.</a:t>
            </a:r>
            <a:r>
              <a:rPr lang="en-US" sz="1000" baseline="30000" dirty="0">
                <a:latin typeface="Arial Narrow" panose="020B0606020202030204" pitchFamily="34" charset="0"/>
              </a:rPr>
              <a:t>3</a:t>
            </a:r>
            <a:r>
              <a:rPr lang="en-US" sz="1000" dirty="0">
                <a:latin typeface="Arial Narrow" panose="020B0606020202030204" pitchFamily="34" charset="0"/>
              </a:rPr>
              <a:t> Finally, although attorney-client confidentiality clearly extends to professional interpreters, and although many courts hold that it also applies despite disclosure to third-parties who are assisting the lawyer, using a non-professional can introduce some </a:t>
            </a:r>
            <a:r>
              <a:rPr lang="en-US" sz="1000" dirty="0" smtClean="0">
                <a:latin typeface="Arial Narrow" panose="020B0606020202030204" pitchFamily="34" charset="0"/>
              </a:rPr>
              <a:t>complexity.  </a:t>
            </a:r>
          </a:p>
          <a:p>
            <a:r>
              <a:rPr lang="en-US" sz="1000" dirty="0">
                <a:latin typeface="Arial Narrow" panose="020B0606020202030204" pitchFamily="34" charset="0"/>
              </a:rPr>
              <a:t> </a:t>
            </a:r>
            <a:r>
              <a:rPr lang="en-US" sz="1000" dirty="0" smtClean="0">
                <a:latin typeface="Arial Narrow" panose="020B0606020202030204" pitchFamily="34" charset="0"/>
              </a:rPr>
              <a:t>       As </a:t>
            </a:r>
            <a:r>
              <a:rPr lang="en-US" sz="1000" dirty="0">
                <a:latin typeface="Arial Narrow" panose="020B0606020202030204" pitchFamily="34" charset="0"/>
              </a:rPr>
              <a:t>a rule, the higher the risk, impact, or importance of the case, the higher the standards must be for interpreting.  The use of a non-qualified interpreter may be subject to later challenge in court</a:t>
            </a:r>
            <a:r>
              <a:rPr lang="en-US" sz="1000" dirty="0" smtClean="0">
                <a:latin typeface="Arial Narrow" panose="020B0606020202030204" pitchFamily="34" charset="0"/>
              </a:rPr>
              <a:t>.</a:t>
            </a:r>
          </a:p>
          <a:p>
            <a:endParaRPr lang="en-US" sz="1000" b="1" dirty="0" smtClean="0">
              <a:latin typeface="Arial Narrow" panose="020B0606020202030204" pitchFamily="34" charset="0"/>
            </a:endParaRPr>
          </a:p>
          <a:p>
            <a:r>
              <a:rPr lang="en-US" sz="1000" b="1" dirty="0" smtClean="0">
                <a:solidFill>
                  <a:srgbClr val="600000"/>
                </a:solidFill>
                <a:latin typeface="Arial Narrow" panose="020B0606020202030204" pitchFamily="34" charset="0"/>
              </a:rPr>
              <a:t>WHO </a:t>
            </a:r>
            <a:r>
              <a:rPr lang="en-US" sz="1000" b="1" dirty="0">
                <a:solidFill>
                  <a:srgbClr val="600000"/>
                </a:solidFill>
                <a:latin typeface="Arial Narrow" panose="020B0606020202030204" pitchFamily="34" charset="0"/>
              </a:rPr>
              <a:t>IS REQUIRED TO PAY THE INTERPRETER?</a:t>
            </a:r>
            <a:endParaRPr lang="en-US" sz="1000" dirty="0">
              <a:solidFill>
                <a:srgbClr val="600000"/>
              </a:solidFill>
              <a:latin typeface="Arial Narrow" panose="020B0606020202030204" pitchFamily="34" charset="0"/>
            </a:endParaRPr>
          </a:p>
          <a:p>
            <a:r>
              <a:rPr lang="en-US" sz="1000" dirty="0" smtClean="0">
                <a:latin typeface="Arial Narrow" panose="020B0606020202030204" pitchFamily="34" charset="0"/>
              </a:rPr>
              <a:t>         </a:t>
            </a:r>
            <a:r>
              <a:rPr lang="en-US" sz="1000" dirty="0">
                <a:latin typeface="Arial Narrow" panose="020B0606020202030204" pitchFamily="34" charset="0"/>
              </a:rPr>
              <a:t>In criminal cases, upon motion, the court must appoint an interpreter, not just for court proceedings but also for all in-court and out-of-court privileged communications between the lawyer and the client.</a:t>
            </a:r>
            <a:r>
              <a:rPr lang="en-US" sz="1000" baseline="30000" dirty="0">
                <a:latin typeface="Arial Narrow" panose="020B0606020202030204" pitchFamily="34" charset="0"/>
              </a:rPr>
              <a:t>4</a:t>
            </a:r>
            <a:r>
              <a:rPr lang="en-US" sz="1000" dirty="0">
                <a:latin typeface="Arial Narrow" panose="020B0606020202030204" pitchFamily="34" charset="0"/>
              </a:rPr>
              <a:t>  The costs of this cannot be taxed against the defendant.</a:t>
            </a:r>
            <a:r>
              <a:rPr lang="en-US" sz="1000" baseline="30000" dirty="0">
                <a:latin typeface="Arial Narrow" panose="020B0606020202030204" pitchFamily="34" charset="0"/>
              </a:rPr>
              <a:t>5</a:t>
            </a:r>
            <a:endParaRPr lang="en-US" sz="1000" dirty="0">
              <a:latin typeface="Arial Narrow" panose="020B0606020202030204" pitchFamily="34" charset="0"/>
            </a:endParaRPr>
          </a:p>
          <a:p>
            <a:r>
              <a:rPr lang="en-US" sz="1000" dirty="0">
                <a:latin typeface="Arial Narrow" panose="020B0606020202030204" pitchFamily="34" charset="0"/>
              </a:rPr>
              <a:t> </a:t>
            </a:r>
            <a:r>
              <a:rPr lang="en-US" sz="1000" dirty="0" smtClean="0">
                <a:latin typeface="Arial Narrow" panose="020B0606020202030204" pitchFamily="34" charset="0"/>
              </a:rPr>
              <a:t>        In </a:t>
            </a:r>
            <a:r>
              <a:rPr lang="en-US" sz="1000" dirty="0">
                <a:latin typeface="Arial Narrow" panose="020B0606020202030204" pitchFamily="34" charset="0"/>
              </a:rPr>
              <a:t>civil cases, upon motion, the court must appoint interpreters for court proceedings and for depositions,</a:t>
            </a:r>
            <a:r>
              <a:rPr lang="en-US" sz="1000" baseline="30000" dirty="0">
                <a:latin typeface="Arial Narrow" panose="020B0606020202030204" pitchFamily="34" charset="0"/>
              </a:rPr>
              <a:t>6</a:t>
            </a:r>
            <a:r>
              <a:rPr lang="en-US" sz="1000" dirty="0">
                <a:latin typeface="Arial Narrow" panose="020B0606020202030204" pitchFamily="34" charset="0"/>
              </a:rPr>
              <a:t> and the county pays for the cost.</a:t>
            </a:r>
            <a:r>
              <a:rPr lang="en-US" sz="1000" baseline="30000" dirty="0">
                <a:latin typeface="Arial Narrow" panose="020B0606020202030204" pitchFamily="34" charset="0"/>
              </a:rPr>
              <a:t>7 </a:t>
            </a:r>
            <a:r>
              <a:rPr lang="en-US" sz="1000" dirty="0">
                <a:latin typeface="Arial Narrow" panose="020B0606020202030204" pitchFamily="34" charset="0"/>
              </a:rPr>
              <a:t> For </a:t>
            </a:r>
            <a:r>
              <a:rPr lang="en-US" sz="1000" dirty="0" smtClean="0">
                <a:latin typeface="Arial Narrow" panose="020B0606020202030204" pitchFamily="34" charset="0"/>
              </a:rPr>
              <a:t>other </a:t>
            </a:r>
            <a:r>
              <a:rPr lang="en-US" sz="1000" dirty="0">
                <a:latin typeface="Arial Narrow" panose="020B0606020202030204" pitchFamily="34" charset="0"/>
              </a:rPr>
              <a:t>out-of-court communications between lawyer and client in civil cases, the lawyer is responsible for providing interpreters, and cannot shift the cost of doing so to the client.</a:t>
            </a:r>
            <a:r>
              <a:rPr lang="en-US" sz="1000" baseline="30000" dirty="0">
                <a:latin typeface="Arial Narrow" panose="020B0606020202030204" pitchFamily="34" charset="0"/>
              </a:rPr>
              <a:t>8</a:t>
            </a:r>
            <a:r>
              <a:rPr lang="en-US" sz="1000" dirty="0">
                <a:latin typeface="Arial Narrow" panose="020B0606020202030204" pitchFamily="34" charset="0"/>
              </a:rPr>
              <a:t>  On the other hand, the Texas Bar may be able to offer financial assistance to attorneys, especially those working for organizations funded by the Texas Access to Justice Foundation. Direct questions to </a:t>
            </a:r>
            <a:r>
              <a:rPr lang="en-US" sz="1000" b="1" dirty="0">
                <a:latin typeface="Arial Narrow" panose="020B0606020202030204" pitchFamily="34" charset="0"/>
              </a:rPr>
              <a:t>Briana Stone at bstone@texasbar.com or (512)427-1857</a:t>
            </a:r>
            <a:r>
              <a:rPr lang="en-US" sz="1000" dirty="0">
                <a:latin typeface="Arial Narrow" panose="020B0606020202030204" pitchFamily="34" charset="0"/>
              </a:rPr>
              <a:t>.Tax incentives may also </a:t>
            </a:r>
            <a:r>
              <a:rPr lang="en-US" sz="1000" dirty="0" smtClean="0">
                <a:latin typeface="Arial Narrow" panose="020B0606020202030204" pitchFamily="34" charset="0"/>
              </a:rPr>
              <a:t>be</a:t>
            </a:r>
            <a:endParaRPr lang="en-US" sz="1000" dirty="0">
              <a:latin typeface="Arial Narrow" panose="020B0606020202030204" pitchFamily="34" charset="0"/>
            </a:endParaRPr>
          </a:p>
        </p:txBody>
      </p:sp>
      <p:pic>
        <p:nvPicPr>
          <p:cNvPr id="2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26988" y="8782050"/>
            <a:ext cx="6884988"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4"/>
          <p:cNvSpPr/>
          <p:nvPr/>
        </p:nvSpPr>
        <p:spPr>
          <a:xfrm>
            <a:off x="56515" y="5549205"/>
            <a:ext cx="1955799" cy="1384995"/>
          </a:xfrm>
          <a:prstGeom prst="rect">
            <a:avLst/>
          </a:prstGeom>
        </p:spPr>
        <p:txBody>
          <a:bodyPr wrap="square">
            <a:spAutoFit/>
          </a:bodyPr>
          <a:lstStyle/>
          <a:p>
            <a:r>
              <a:rPr lang="en-US" sz="1200" i="1" dirty="0">
                <a:solidFill>
                  <a:schemeClr val="accent1">
                    <a:lumMod val="50000"/>
                  </a:schemeClr>
                </a:solidFill>
              </a:rPr>
              <a:t>The purpose of this sheet is to provide information and resources to raise awareness, educate, and</a:t>
            </a:r>
            <a:endParaRPr lang="en-US" sz="1200" dirty="0">
              <a:solidFill>
                <a:schemeClr val="accent1">
                  <a:lumMod val="50000"/>
                </a:schemeClr>
              </a:solidFill>
            </a:endParaRPr>
          </a:p>
          <a:p>
            <a:r>
              <a:rPr lang="en-US" sz="1200" i="1" dirty="0">
                <a:solidFill>
                  <a:schemeClr val="accent1">
                    <a:lumMod val="50000"/>
                  </a:schemeClr>
                </a:solidFill>
              </a:rPr>
              <a:t> guide Texas attorneys about working with Deaf individuals</a:t>
            </a:r>
            <a:r>
              <a:rPr lang="en-US" sz="1200" i="1" dirty="0" smtClean="0">
                <a:solidFill>
                  <a:schemeClr val="accent1">
                    <a:lumMod val="50000"/>
                  </a:schemeClr>
                </a:solidFill>
              </a:rPr>
              <a:t>.</a:t>
            </a:r>
            <a:endParaRPr lang="en-US" dirty="0"/>
          </a:p>
        </p:txBody>
      </p:sp>
      <p:pic>
        <p:nvPicPr>
          <p:cNvPr id="3091"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4950" y="4102100"/>
            <a:ext cx="1517650" cy="153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5978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1"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0" y="3646826"/>
            <a:ext cx="1294590" cy="92517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76200" y="381000"/>
            <a:ext cx="3276600" cy="7325082"/>
          </a:xfrm>
          <a:prstGeom prst="rect">
            <a:avLst/>
          </a:prstGeom>
        </p:spPr>
        <p:txBody>
          <a:bodyPr wrap="square">
            <a:spAutoFit/>
          </a:bodyPr>
          <a:lstStyle/>
          <a:p>
            <a:r>
              <a:rPr lang="en-US" sz="1000" dirty="0">
                <a:latin typeface="Arial Narrow" panose="020B0606020202030204" pitchFamily="34" charset="0"/>
              </a:rPr>
              <a:t>available to certain </a:t>
            </a:r>
            <a:r>
              <a:rPr lang="en-US" sz="1000" dirty="0" smtClean="0">
                <a:latin typeface="Arial Narrow" panose="020B0606020202030204" pitchFamily="34" charset="0"/>
              </a:rPr>
              <a:t>entities </a:t>
            </a:r>
            <a:r>
              <a:rPr lang="en-US" sz="1000" dirty="0">
                <a:latin typeface="Arial Narrow" panose="020B0606020202030204" pitchFamily="34" charset="0"/>
              </a:rPr>
              <a:t>to help defray the cost of providing accessible services. This information can be found at </a:t>
            </a:r>
            <a:r>
              <a:rPr lang="en-US" sz="1000" b="1" dirty="0" smtClean="0">
                <a:latin typeface="Arial Narrow" panose="020B0606020202030204" pitchFamily="34" charset="0"/>
              </a:rPr>
              <a:t>www.ada.gov/archive/taxpack.htm</a:t>
            </a:r>
            <a:r>
              <a:rPr lang="en-US" sz="1000" b="1" dirty="0">
                <a:latin typeface="Arial Narrow" panose="020B0606020202030204" pitchFamily="34" charset="0"/>
              </a:rPr>
              <a:t>.</a:t>
            </a:r>
          </a:p>
          <a:p>
            <a:pPr algn="just"/>
            <a:endParaRPr lang="en-US" sz="1000" b="1" dirty="0" smtClean="0">
              <a:latin typeface="Arial Narrow" panose="020B0606020202030204" pitchFamily="34" charset="0"/>
            </a:endParaRPr>
          </a:p>
          <a:p>
            <a:pPr algn="just"/>
            <a:r>
              <a:rPr lang="en-US" sz="1000" b="1" dirty="0" smtClean="0">
                <a:solidFill>
                  <a:srgbClr val="600000"/>
                </a:solidFill>
                <a:latin typeface="Arial Narrow" panose="020B0606020202030204" pitchFamily="34" charset="0"/>
              </a:rPr>
              <a:t>CAN </a:t>
            </a:r>
            <a:r>
              <a:rPr lang="en-US" sz="1000" b="1" dirty="0">
                <a:solidFill>
                  <a:srgbClr val="600000"/>
                </a:solidFill>
                <a:latin typeface="Arial Narrow" panose="020B0606020202030204" pitchFamily="34" charset="0"/>
              </a:rPr>
              <a:t>WE WRITE NOTES BACK &amp; FORTH?</a:t>
            </a:r>
            <a:endParaRPr lang="en-US" sz="1000" dirty="0">
              <a:solidFill>
                <a:srgbClr val="600000"/>
              </a:solidFill>
              <a:latin typeface="Arial Narrow" panose="020B0606020202030204" pitchFamily="34" charset="0"/>
            </a:endParaRPr>
          </a:p>
          <a:p>
            <a:pPr algn="just"/>
            <a:r>
              <a:rPr lang="en-US" sz="1000" dirty="0" smtClean="0">
                <a:latin typeface="Arial Narrow" panose="020B0606020202030204" pitchFamily="34" charset="0"/>
              </a:rPr>
              <a:t>        </a:t>
            </a:r>
            <a:r>
              <a:rPr lang="en-US" sz="1000" dirty="0">
                <a:latin typeface="Arial Narrow" panose="020B0606020202030204" pitchFamily="34" charset="0"/>
              </a:rPr>
              <a:t>For lengthy and complex information exchanges with people that rely upon American Sign Language (ASL) as their primary language, writing back and forth may not be effective due to limited English proficiency. ASL is a complex visual-spatial language that relies heavily on physical and facial grammar, body movement and the use of space. These cues or other factors are </a:t>
            </a:r>
            <a:r>
              <a:rPr lang="en-US" sz="1000" b="1" u="sng" dirty="0">
                <a:latin typeface="Arial Narrow" panose="020B0606020202030204" pitchFamily="34" charset="0"/>
              </a:rPr>
              <a:t>not</a:t>
            </a:r>
            <a:r>
              <a:rPr lang="en-US" sz="1000" b="1" dirty="0">
                <a:latin typeface="Arial Narrow" panose="020B0606020202030204" pitchFamily="34" charset="0"/>
              </a:rPr>
              <a:t> </a:t>
            </a:r>
            <a:r>
              <a:rPr lang="en-US" sz="1000" dirty="0">
                <a:latin typeface="Arial Narrow" panose="020B0606020202030204" pitchFamily="34" charset="0"/>
              </a:rPr>
              <a:t>present in written English.  In such situations the safest course is to use the communication mechanism that the client requests or prefers</a:t>
            </a:r>
            <a:r>
              <a:rPr lang="en-US" sz="1000" dirty="0" smtClean="0">
                <a:latin typeface="Arial Narrow" panose="020B0606020202030204" pitchFamily="34" charset="0"/>
              </a:rPr>
              <a:t>.</a:t>
            </a:r>
          </a:p>
          <a:p>
            <a:pPr algn="just"/>
            <a:endParaRPr lang="en-US" sz="1000" b="1" dirty="0" smtClean="0">
              <a:latin typeface="Arial Narrow" panose="020B0606020202030204" pitchFamily="34" charset="0"/>
            </a:endParaRPr>
          </a:p>
          <a:p>
            <a:pPr algn="just"/>
            <a:r>
              <a:rPr lang="en-US" sz="1000" b="1" dirty="0" smtClean="0">
                <a:solidFill>
                  <a:srgbClr val="600000"/>
                </a:solidFill>
                <a:latin typeface="Arial Narrow" panose="020B0606020202030204" pitchFamily="34" charset="0"/>
              </a:rPr>
              <a:t>WHAT </a:t>
            </a:r>
            <a:r>
              <a:rPr lang="en-US" sz="1000" b="1" dirty="0">
                <a:solidFill>
                  <a:srgbClr val="600000"/>
                </a:solidFill>
                <a:latin typeface="Arial Narrow" panose="020B0606020202030204" pitchFamily="34" charset="0"/>
              </a:rPr>
              <a:t>IS A CERTIFIED DEAF INTERPRETER &amp; WHEN ARE THEY UTILIZED? </a:t>
            </a:r>
            <a:endParaRPr lang="en-US" sz="1000" dirty="0">
              <a:solidFill>
                <a:srgbClr val="600000"/>
              </a:solidFill>
              <a:latin typeface="Arial Narrow" panose="020B0606020202030204" pitchFamily="34" charset="0"/>
            </a:endParaRPr>
          </a:p>
          <a:p>
            <a:r>
              <a:rPr lang="en-US" sz="1000" dirty="0" smtClean="0">
                <a:latin typeface="Arial Narrow" panose="020B0606020202030204" pitchFamily="34" charset="0"/>
              </a:rPr>
              <a:t>        </a:t>
            </a:r>
            <a:r>
              <a:rPr lang="en-US" sz="1000" dirty="0">
                <a:latin typeface="Arial Narrow" panose="020B0606020202030204" pitchFamily="34" charset="0"/>
              </a:rPr>
              <a:t>There may be times when the communication mode of a deaf client is so unique that a communication specialist is required. Therefore, in order for communication with that individual to be effective, the service of a certified deaf interpreter</a:t>
            </a:r>
            <a:r>
              <a:rPr lang="en-US" sz="1000" baseline="30000" dirty="0">
                <a:latin typeface="Arial Narrow" panose="020B0606020202030204" pitchFamily="34" charset="0"/>
              </a:rPr>
              <a:t>4</a:t>
            </a:r>
            <a:r>
              <a:rPr lang="en-US" sz="1000" dirty="0">
                <a:latin typeface="Arial Narrow" panose="020B0606020202030204" pitchFamily="34" charset="0"/>
              </a:rPr>
              <a:t> (CDI) may be required. A CDI is a deaf or hard of hearing person who possesses the necessary dialect, idiosyncratic awareness, education, training, and specialized skills. This specialist ensures the effectiveness of communication in cases that cannot be adequately achieved by the hearing interpreter alone.</a:t>
            </a:r>
            <a:r>
              <a:rPr lang="en-US" sz="1000" baseline="30000" dirty="0">
                <a:latin typeface="Arial Narrow" panose="020B0606020202030204" pitchFamily="34" charset="0"/>
              </a:rPr>
              <a:t>9</a:t>
            </a:r>
            <a:r>
              <a:rPr lang="en-US" sz="1000" dirty="0">
                <a:latin typeface="Arial Narrow" panose="020B0606020202030204" pitchFamily="34" charset="0"/>
              </a:rPr>
              <a:t> For more information about CDIs contact </a:t>
            </a:r>
            <a:r>
              <a:rPr lang="en-US" sz="1000" b="1" dirty="0">
                <a:latin typeface="Arial Narrow" panose="020B0606020202030204" pitchFamily="34" charset="0"/>
              </a:rPr>
              <a:t>www.rid.org</a:t>
            </a:r>
            <a:r>
              <a:rPr lang="en-US" sz="1000" dirty="0">
                <a:latin typeface="Arial Narrow" panose="020B0606020202030204" pitchFamily="34" charset="0"/>
              </a:rPr>
              <a:t> or </a:t>
            </a:r>
            <a:r>
              <a:rPr lang="en-US" sz="1000" b="1" dirty="0">
                <a:latin typeface="Arial Narrow" panose="020B0606020202030204" pitchFamily="34" charset="0"/>
              </a:rPr>
              <a:t>bei@dars.state.tx.us</a:t>
            </a:r>
            <a:r>
              <a:rPr lang="en-US" sz="1000" dirty="0">
                <a:latin typeface="Arial Narrow" panose="020B0606020202030204" pitchFamily="34" charset="0"/>
              </a:rPr>
              <a:t> in Texas.</a:t>
            </a:r>
          </a:p>
          <a:p>
            <a:pPr algn="just"/>
            <a:endParaRPr lang="en-US" sz="1000" b="1" dirty="0" smtClean="0">
              <a:latin typeface="Arial Narrow" panose="020B0606020202030204" pitchFamily="34" charset="0"/>
            </a:endParaRPr>
          </a:p>
          <a:p>
            <a:r>
              <a:rPr lang="en-US" sz="1000" b="1" dirty="0" smtClean="0">
                <a:solidFill>
                  <a:srgbClr val="600000"/>
                </a:solidFill>
                <a:latin typeface="Arial Narrow" panose="020B0606020202030204" pitchFamily="34" charset="0"/>
              </a:rPr>
              <a:t>CAN </a:t>
            </a:r>
            <a:r>
              <a:rPr lang="en-US" sz="1000" b="1" dirty="0">
                <a:solidFill>
                  <a:srgbClr val="600000"/>
                </a:solidFill>
                <a:latin typeface="Arial Narrow" panose="020B0606020202030204" pitchFamily="34" charset="0"/>
              </a:rPr>
              <a:t>TECHNOLOGY </a:t>
            </a:r>
            <a:r>
              <a:rPr lang="en-US" sz="1000" b="1" dirty="0" smtClean="0">
                <a:solidFill>
                  <a:srgbClr val="600000"/>
                </a:solidFill>
                <a:latin typeface="Arial Narrow" panose="020B0606020202030204" pitchFamily="34" charset="0"/>
              </a:rPr>
              <a:t>PROVIDE EFFECTIVE </a:t>
            </a:r>
            <a:r>
              <a:rPr lang="en-US" sz="1000" b="1" dirty="0">
                <a:solidFill>
                  <a:srgbClr val="600000"/>
                </a:solidFill>
                <a:latin typeface="Arial Narrow" panose="020B0606020202030204" pitchFamily="34" charset="0"/>
              </a:rPr>
              <a:t>COMMUNICATION</a:t>
            </a:r>
            <a:r>
              <a:rPr lang="en-US" sz="1000" b="1" dirty="0" smtClean="0">
                <a:latin typeface="Arial Narrow" panose="020B0606020202030204" pitchFamily="34" charset="0"/>
              </a:rPr>
              <a:t>? </a:t>
            </a:r>
            <a:endParaRPr lang="en-US" sz="1000" dirty="0">
              <a:latin typeface="Arial Narrow" panose="020B0606020202030204" pitchFamily="34" charset="0"/>
            </a:endParaRPr>
          </a:p>
          <a:p>
            <a:r>
              <a:rPr lang="en-US" sz="1000" dirty="0">
                <a:latin typeface="Arial Narrow" panose="020B0606020202030204" pitchFamily="34" charset="0"/>
              </a:rPr>
              <a:t> </a:t>
            </a:r>
            <a:r>
              <a:rPr lang="en-US" sz="1000" dirty="0" smtClean="0">
                <a:latin typeface="Arial Narrow" panose="020B0606020202030204" pitchFamily="34" charset="0"/>
              </a:rPr>
              <a:t>       </a:t>
            </a:r>
            <a:r>
              <a:rPr lang="en-US" sz="1000" dirty="0">
                <a:latin typeface="Arial Narrow" panose="020B0606020202030204" pitchFamily="34" charset="0"/>
              </a:rPr>
              <a:t>Technology may be effective for spoken languages but may not be for ASL, a 3-D visual language. There are many forms of technology available for translation or communication access services. Current trends in technology that deaf and hard of hearing people use are video remote interpreting (VRI) and video relay services (VRS). VRS may not be used when the attorney and deaf client are in the same location. </a:t>
            </a:r>
          </a:p>
          <a:p>
            <a:r>
              <a:rPr lang="en-US" sz="1000" dirty="0">
                <a:latin typeface="Arial Narrow" panose="020B0606020202030204" pitchFamily="34" charset="0"/>
              </a:rPr>
              <a:t>Unless the deaf individual requests them, VRS and VRI are not recommended because of their limitations. An interpreter who is physically present is often preferable because of the environmental cues and the three-dimensional nature of ASL. Other limitations of VRS and VRI include:</a:t>
            </a:r>
          </a:p>
          <a:p>
            <a:pPr marL="171450" lvl="0" indent="-171450">
              <a:buFont typeface="Arial" panose="020B0604020202020204" pitchFamily="34" charset="0"/>
              <a:buChar char="•"/>
            </a:pPr>
            <a:r>
              <a:rPr lang="en-US" sz="1000" dirty="0">
                <a:latin typeface="Arial Narrow" panose="020B0606020202030204" pitchFamily="34" charset="0"/>
              </a:rPr>
              <a:t>VRS interpreters cannot be sworn in, or take the oath for accuracy of the record;</a:t>
            </a:r>
          </a:p>
          <a:p>
            <a:pPr marL="171450" lvl="0" indent="-171450">
              <a:buFont typeface="Arial" panose="020B0604020202020204" pitchFamily="34" charset="0"/>
              <a:buChar char="•"/>
            </a:pPr>
            <a:r>
              <a:rPr lang="en-US" sz="1000" dirty="0">
                <a:latin typeface="Arial Narrow" panose="020B0606020202030204" pitchFamily="34" charset="0"/>
              </a:rPr>
              <a:t>there is no way of knowing the skill or certification level of a VRS interpreter;</a:t>
            </a:r>
          </a:p>
          <a:p>
            <a:pPr marL="171450" lvl="0" indent="-171450">
              <a:buFont typeface="Arial" panose="020B0604020202020204" pitchFamily="34" charset="0"/>
              <a:buChar char="•"/>
            </a:pPr>
            <a:r>
              <a:rPr lang="en-US" sz="1000" dirty="0">
                <a:latin typeface="Arial Narrow" panose="020B0606020202030204" pitchFamily="34" charset="0"/>
              </a:rPr>
              <a:t>the software/technology may have  connection issues; and</a:t>
            </a:r>
          </a:p>
          <a:p>
            <a:pPr marL="171450" lvl="0" indent="-171450">
              <a:buFont typeface="Arial" panose="020B0604020202020204" pitchFamily="34" charset="0"/>
              <a:buChar char="•"/>
            </a:pPr>
            <a:r>
              <a:rPr lang="en-US" sz="1000" dirty="0">
                <a:latin typeface="Arial Narrow" panose="020B0606020202030204" pitchFamily="34" charset="0"/>
              </a:rPr>
              <a:t>VRI, unlike VRS, is not regulated by the FCC</a:t>
            </a:r>
            <a:r>
              <a:rPr lang="en-US" sz="1000" dirty="0" smtClean="0">
                <a:latin typeface="Arial Narrow" panose="020B0606020202030204" pitchFamily="34" charset="0"/>
              </a:rPr>
              <a:t>.</a:t>
            </a:r>
            <a:endParaRPr lang="en-US" sz="1000" dirty="0"/>
          </a:p>
        </p:txBody>
      </p:sp>
      <p:sp>
        <p:nvSpPr>
          <p:cNvPr id="4" name="Rectangle 3"/>
          <p:cNvSpPr/>
          <p:nvPr/>
        </p:nvSpPr>
        <p:spPr>
          <a:xfrm>
            <a:off x="3489960" y="381000"/>
            <a:ext cx="3215640" cy="7509748"/>
          </a:xfrm>
          <a:prstGeom prst="rect">
            <a:avLst/>
          </a:prstGeom>
        </p:spPr>
        <p:txBody>
          <a:bodyPr wrap="square">
            <a:spAutoFit/>
          </a:bodyPr>
          <a:lstStyle/>
          <a:p>
            <a:r>
              <a:rPr lang="en-US" sz="1000" b="1" dirty="0" smtClean="0">
                <a:solidFill>
                  <a:srgbClr val="600000"/>
                </a:solidFill>
                <a:latin typeface="Arial Narrow" panose="020B0606020202030204" pitchFamily="34" charset="0"/>
              </a:rPr>
              <a:t>ONLINE </a:t>
            </a:r>
            <a:r>
              <a:rPr lang="en-US" sz="1000" b="1" dirty="0">
                <a:solidFill>
                  <a:srgbClr val="600000"/>
                </a:solidFill>
                <a:latin typeface="Arial Narrow" panose="020B0606020202030204" pitchFamily="34" charset="0"/>
              </a:rPr>
              <a:t>RESOURCE LIST</a:t>
            </a:r>
            <a:endParaRPr lang="en-US" sz="1000" dirty="0">
              <a:solidFill>
                <a:srgbClr val="600000"/>
              </a:solidFill>
              <a:latin typeface="Arial Narrow" panose="020B0606020202030204" pitchFamily="34" charset="0"/>
            </a:endParaRPr>
          </a:p>
          <a:p>
            <a:pPr marL="171450" indent="-171450">
              <a:buFont typeface="Arial" panose="020B0604020202020204" pitchFamily="34" charset="0"/>
              <a:buChar char="•"/>
            </a:pPr>
            <a:r>
              <a:rPr lang="en-US" sz="1000" b="1" dirty="0" smtClean="0">
                <a:latin typeface="Arial Narrow" panose="020B0606020202030204" pitchFamily="34" charset="0"/>
              </a:rPr>
              <a:t>Disability </a:t>
            </a:r>
            <a:r>
              <a:rPr lang="en-US" sz="1000" b="1" dirty="0">
                <a:latin typeface="Arial Narrow" panose="020B0606020202030204" pitchFamily="34" charset="0"/>
              </a:rPr>
              <a:t>Rights Texas:</a:t>
            </a:r>
            <a:r>
              <a:rPr lang="en-US" sz="1000" dirty="0">
                <a:latin typeface="Arial Narrow" panose="020B0606020202030204" pitchFamily="34" charset="0"/>
              </a:rPr>
              <a:t> www.disabilityrightstx.org</a:t>
            </a:r>
          </a:p>
          <a:p>
            <a:endParaRPr lang="en-US" sz="400" b="1" dirty="0" smtClean="0">
              <a:latin typeface="Arial Narrow" panose="020B0606020202030204" pitchFamily="34" charset="0"/>
            </a:endParaRPr>
          </a:p>
          <a:p>
            <a:pPr marL="171450" indent="-171450">
              <a:buFont typeface="Arial" panose="020B0604020202020204" pitchFamily="34" charset="0"/>
              <a:buChar char="•"/>
            </a:pPr>
            <a:r>
              <a:rPr lang="en-US" sz="1000" b="1" dirty="0" smtClean="0">
                <a:latin typeface="Arial Narrow" panose="020B0606020202030204" pitchFamily="34" charset="0"/>
              </a:rPr>
              <a:t>MARIE Center: </a:t>
            </a:r>
            <a:r>
              <a:rPr lang="en-US" sz="1000" dirty="0" smtClean="0">
                <a:latin typeface="Arial Narrow" panose="020B0606020202030204" pitchFamily="34" charset="0"/>
              </a:rPr>
              <a:t>www.interpretereducation.org/</a:t>
            </a:r>
          </a:p>
          <a:p>
            <a:r>
              <a:rPr lang="en-US" sz="1000" dirty="0" smtClean="0">
                <a:latin typeface="Arial Narrow" panose="020B0606020202030204" pitchFamily="34" charset="0"/>
              </a:rPr>
              <a:t>       specialization/legal</a:t>
            </a:r>
            <a:endParaRPr lang="en-US" sz="1000" dirty="0">
              <a:latin typeface="Arial Narrow" panose="020B0606020202030204" pitchFamily="34" charset="0"/>
            </a:endParaRPr>
          </a:p>
          <a:p>
            <a:endParaRPr lang="en-US" sz="400" b="1" dirty="0" smtClean="0">
              <a:latin typeface="Arial Narrow" panose="020B0606020202030204" pitchFamily="34" charset="0"/>
            </a:endParaRPr>
          </a:p>
          <a:p>
            <a:pPr marL="171450" indent="-171450">
              <a:buFont typeface="Arial" panose="020B0604020202020204" pitchFamily="34" charset="0"/>
              <a:buChar char="•"/>
            </a:pPr>
            <a:r>
              <a:rPr lang="en-US" sz="1000" b="1" dirty="0" smtClean="0">
                <a:latin typeface="Arial Narrow" panose="020B0606020202030204" pitchFamily="34" charset="0"/>
              </a:rPr>
              <a:t>Midwest </a:t>
            </a:r>
            <a:r>
              <a:rPr lang="en-US" sz="1000" b="1" dirty="0">
                <a:latin typeface="Arial Narrow" panose="020B0606020202030204" pitchFamily="34" charset="0"/>
              </a:rPr>
              <a:t>Center on Law &amp; the Deaf:</a:t>
            </a:r>
            <a:r>
              <a:rPr lang="en-US" sz="1000" dirty="0">
                <a:latin typeface="Arial Narrow" panose="020B0606020202030204" pitchFamily="34" charset="0"/>
              </a:rPr>
              <a:t> www.mcld.org</a:t>
            </a:r>
          </a:p>
          <a:p>
            <a:endParaRPr lang="en-US" sz="400" b="1" dirty="0" smtClean="0">
              <a:latin typeface="Arial Narrow" panose="020B0606020202030204" pitchFamily="34" charset="0"/>
            </a:endParaRPr>
          </a:p>
          <a:p>
            <a:pPr marL="171450" indent="-171450">
              <a:buFont typeface="Arial" panose="020B0604020202020204" pitchFamily="34" charset="0"/>
              <a:buChar char="•"/>
            </a:pPr>
            <a:r>
              <a:rPr lang="en-US" sz="1000" b="1" dirty="0" smtClean="0">
                <a:latin typeface="Arial Narrow" panose="020B0606020202030204" pitchFamily="34" charset="0"/>
              </a:rPr>
              <a:t>National </a:t>
            </a:r>
            <a:r>
              <a:rPr lang="en-US" sz="1000" b="1" dirty="0">
                <a:latin typeface="Arial Narrow" panose="020B0606020202030204" pitchFamily="34" charset="0"/>
              </a:rPr>
              <a:t>Association for the Deaf: </a:t>
            </a:r>
            <a:r>
              <a:rPr lang="en-US" sz="1000" b="1" dirty="0" smtClean="0">
                <a:latin typeface="Arial Narrow" panose="020B0606020202030204" pitchFamily="34" charset="0"/>
              </a:rPr>
              <a:t>     </a:t>
            </a:r>
          </a:p>
          <a:p>
            <a:r>
              <a:rPr lang="en-US" sz="1000" b="1" dirty="0">
                <a:latin typeface="Arial Narrow" panose="020B0606020202030204" pitchFamily="34" charset="0"/>
              </a:rPr>
              <a:t> </a:t>
            </a:r>
            <a:r>
              <a:rPr lang="en-US" sz="1000" b="1" dirty="0" smtClean="0">
                <a:latin typeface="Arial Narrow" panose="020B0606020202030204" pitchFamily="34" charset="0"/>
              </a:rPr>
              <a:t>      </a:t>
            </a:r>
            <a:r>
              <a:rPr lang="en-US" sz="1000" dirty="0" smtClean="0">
                <a:latin typeface="Arial Narrow" panose="020B0606020202030204" pitchFamily="34" charset="0"/>
              </a:rPr>
              <a:t>www.nad.org/issues/issues-resources</a:t>
            </a:r>
            <a:endParaRPr lang="en-US" sz="1000" dirty="0">
              <a:latin typeface="Arial Narrow" panose="020B0606020202030204" pitchFamily="34" charset="0"/>
            </a:endParaRPr>
          </a:p>
          <a:p>
            <a:endParaRPr lang="en-US" sz="400" b="1" dirty="0" smtClean="0">
              <a:latin typeface="Arial Narrow" panose="020B0606020202030204" pitchFamily="34" charset="0"/>
            </a:endParaRPr>
          </a:p>
          <a:p>
            <a:pPr marL="171450" indent="-171450">
              <a:buFont typeface="Arial" panose="020B0604020202020204" pitchFamily="34" charset="0"/>
              <a:buChar char="•"/>
            </a:pPr>
            <a:r>
              <a:rPr lang="en-US" sz="1000" b="1" dirty="0" smtClean="0">
                <a:latin typeface="Arial Narrow" panose="020B0606020202030204" pitchFamily="34" charset="0"/>
              </a:rPr>
              <a:t>National </a:t>
            </a:r>
            <a:r>
              <a:rPr lang="en-US" sz="1000" b="1" dirty="0">
                <a:latin typeface="Arial Narrow" panose="020B0606020202030204" pitchFamily="34" charset="0"/>
              </a:rPr>
              <a:t>Association of Judiciary Interpreters &amp; </a:t>
            </a:r>
            <a:endParaRPr lang="en-US" sz="1000" b="1" dirty="0" smtClean="0">
              <a:latin typeface="Arial Narrow" panose="020B0606020202030204" pitchFamily="34" charset="0"/>
            </a:endParaRPr>
          </a:p>
          <a:p>
            <a:r>
              <a:rPr lang="en-US" sz="400" b="1" dirty="0">
                <a:latin typeface="Arial Narrow" panose="020B0606020202030204" pitchFamily="34" charset="0"/>
              </a:rPr>
              <a:t> </a:t>
            </a:r>
            <a:r>
              <a:rPr lang="en-US" sz="400" b="1" dirty="0" smtClean="0">
                <a:latin typeface="Arial Narrow" panose="020B0606020202030204" pitchFamily="34" charset="0"/>
              </a:rPr>
              <a:t>             </a:t>
            </a:r>
            <a:r>
              <a:rPr lang="en-US" sz="1000" b="1" dirty="0" smtClean="0">
                <a:latin typeface="Arial Narrow" panose="020B0606020202030204" pitchFamily="34" charset="0"/>
              </a:rPr>
              <a:t>Translators</a:t>
            </a:r>
            <a:r>
              <a:rPr lang="en-US" sz="1000" b="1" dirty="0">
                <a:latin typeface="Arial Narrow" panose="020B0606020202030204" pitchFamily="34" charset="0"/>
              </a:rPr>
              <a:t>: </a:t>
            </a:r>
            <a:r>
              <a:rPr lang="en-US" sz="1000" dirty="0">
                <a:latin typeface="Arial Narrow" panose="020B0606020202030204" pitchFamily="34" charset="0"/>
              </a:rPr>
              <a:t>www.najit.org/asl/asl.php</a:t>
            </a:r>
          </a:p>
          <a:p>
            <a:endParaRPr lang="en-US" sz="400" b="1" dirty="0" smtClean="0">
              <a:latin typeface="Arial Narrow" panose="020B0606020202030204" pitchFamily="34" charset="0"/>
            </a:endParaRPr>
          </a:p>
          <a:p>
            <a:pPr marL="171450" indent="-171450">
              <a:buFont typeface="Arial" panose="020B0604020202020204" pitchFamily="34" charset="0"/>
              <a:buChar char="•"/>
            </a:pPr>
            <a:r>
              <a:rPr lang="en-US" sz="1000" b="1" dirty="0" smtClean="0">
                <a:latin typeface="Arial Narrow" panose="020B0606020202030204" pitchFamily="34" charset="0"/>
              </a:rPr>
              <a:t>Recommended </a:t>
            </a:r>
            <a:r>
              <a:rPr lang="en-US" sz="1000" b="1" dirty="0">
                <a:latin typeface="Arial Narrow" panose="020B0606020202030204" pitchFamily="34" charset="0"/>
              </a:rPr>
              <a:t>Guidelines for VRI Interpreting for </a:t>
            </a:r>
            <a:r>
              <a:rPr lang="en-US" sz="1000" b="1" dirty="0" smtClean="0">
                <a:latin typeface="Arial Narrow" panose="020B0606020202030204" pitchFamily="34" charset="0"/>
              </a:rPr>
              <a:t>ASL-</a:t>
            </a:r>
          </a:p>
          <a:p>
            <a:endParaRPr lang="en-US" sz="400" b="1" dirty="0">
              <a:latin typeface="Arial Narrow" panose="020B0606020202030204" pitchFamily="34" charset="0"/>
            </a:endParaRPr>
          </a:p>
          <a:p>
            <a:pPr marL="171450" indent="-171450">
              <a:buFont typeface="Arial" panose="020B0604020202020204" pitchFamily="34" charset="0"/>
              <a:buChar char="•"/>
            </a:pPr>
            <a:r>
              <a:rPr lang="en-US" sz="1000" b="1" dirty="0" smtClean="0">
                <a:latin typeface="Arial Narrow" panose="020B0606020202030204" pitchFamily="34" charset="0"/>
              </a:rPr>
              <a:t>Interpreted </a:t>
            </a:r>
            <a:r>
              <a:rPr lang="en-US" sz="1000" b="1" dirty="0">
                <a:latin typeface="Arial Narrow" panose="020B0606020202030204" pitchFamily="34" charset="0"/>
              </a:rPr>
              <a:t>Events:  </a:t>
            </a:r>
            <a:r>
              <a:rPr lang="en-US" sz="1000" dirty="0" smtClean="0">
                <a:latin typeface="Arial Narrow" panose="020B0606020202030204" pitchFamily="34" charset="0"/>
              </a:rPr>
              <a:t>www.courts.ca.gov/documents/</a:t>
            </a:r>
          </a:p>
          <a:p>
            <a:r>
              <a:rPr lang="en-US" sz="1000" dirty="0" smtClean="0">
                <a:latin typeface="Arial Narrow" panose="020B0606020202030204" pitchFamily="34" charset="0"/>
              </a:rPr>
              <a:t>      CIP-ASL-VRI-Guidelines.pdf</a:t>
            </a:r>
            <a:endParaRPr lang="en-US" sz="1000" dirty="0">
              <a:latin typeface="Arial Narrow" panose="020B0606020202030204" pitchFamily="34" charset="0"/>
            </a:endParaRPr>
          </a:p>
          <a:p>
            <a:endParaRPr lang="en-US" sz="400" b="1" dirty="0" smtClean="0">
              <a:latin typeface="Arial Narrow" panose="020B0606020202030204" pitchFamily="34" charset="0"/>
            </a:endParaRPr>
          </a:p>
          <a:p>
            <a:pPr marL="171450" indent="-171450">
              <a:buFont typeface="Arial" panose="020B0604020202020204" pitchFamily="34" charset="0"/>
              <a:buChar char="•"/>
            </a:pPr>
            <a:r>
              <a:rPr lang="en-US" sz="1000" b="1" dirty="0" smtClean="0">
                <a:latin typeface="Arial Narrow" panose="020B0606020202030204" pitchFamily="34" charset="0"/>
              </a:rPr>
              <a:t>Registry </a:t>
            </a:r>
            <a:r>
              <a:rPr lang="en-US" sz="1000" b="1" dirty="0">
                <a:latin typeface="Arial Narrow" panose="020B0606020202030204" pitchFamily="34" charset="0"/>
              </a:rPr>
              <a:t>of Interpreters for the Deaf:</a:t>
            </a:r>
            <a:r>
              <a:rPr lang="en-US" sz="1000" dirty="0">
                <a:latin typeface="Arial Narrow" panose="020B0606020202030204" pitchFamily="34" charset="0"/>
              </a:rPr>
              <a:t> </a:t>
            </a:r>
            <a:endParaRPr lang="en-US" sz="1000" dirty="0" smtClean="0">
              <a:latin typeface="Arial Narrow" panose="020B0606020202030204" pitchFamily="34" charset="0"/>
            </a:endParaRPr>
          </a:p>
          <a:p>
            <a:r>
              <a:rPr lang="en-US" sz="1000" dirty="0" smtClean="0">
                <a:latin typeface="Arial Narrow" panose="020B0606020202030204" pitchFamily="34" charset="0"/>
              </a:rPr>
              <a:t>       www.rid.org/interpreting/Standard%20Practice%</a:t>
            </a:r>
          </a:p>
          <a:p>
            <a:r>
              <a:rPr lang="en-US" sz="1000" dirty="0">
                <a:latin typeface="Arial Narrow" panose="020B0606020202030204" pitchFamily="34" charset="0"/>
              </a:rPr>
              <a:t> </a:t>
            </a:r>
            <a:r>
              <a:rPr lang="en-US" sz="1000" dirty="0" smtClean="0">
                <a:latin typeface="Arial Narrow" panose="020B0606020202030204" pitchFamily="34" charset="0"/>
              </a:rPr>
              <a:t>      20Papers/</a:t>
            </a:r>
            <a:r>
              <a:rPr lang="en-US" sz="1000" dirty="0" err="1" smtClean="0">
                <a:latin typeface="Arial Narrow" panose="020B0606020202030204" pitchFamily="34" charset="0"/>
              </a:rPr>
              <a:t>index.cfm</a:t>
            </a:r>
            <a:endParaRPr lang="en-US" sz="1000" dirty="0">
              <a:latin typeface="Arial Narrow" panose="020B0606020202030204" pitchFamily="34" charset="0"/>
            </a:endParaRPr>
          </a:p>
          <a:p>
            <a:endParaRPr lang="en-US" sz="400" b="1" dirty="0" smtClean="0">
              <a:latin typeface="Arial Narrow" panose="020B0606020202030204" pitchFamily="34" charset="0"/>
            </a:endParaRPr>
          </a:p>
          <a:p>
            <a:pPr marL="171450" indent="-171450">
              <a:buFont typeface="Arial" panose="020B0604020202020204" pitchFamily="34" charset="0"/>
              <a:buChar char="•"/>
            </a:pPr>
            <a:r>
              <a:rPr lang="en-US" sz="1000" b="1" dirty="0" smtClean="0">
                <a:latin typeface="Arial Narrow" panose="020B0606020202030204" pitchFamily="34" charset="0"/>
              </a:rPr>
              <a:t>Texas </a:t>
            </a:r>
            <a:r>
              <a:rPr lang="en-US" sz="1000" b="1" dirty="0">
                <a:latin typeface="Arial Narrow" panose="020B0606020202030204" pitchFamily="34" charset="0"/>
              </a:rPr>
              <a:t>Department of Assistive </a:t>
            </a:r>
            <a:endParaRPr lang="en-US" sz="1000" b="1" dirty="0" smtClean="0">
              <a:latin typeface="Arial Narrow" panose="020B0606020202030204" pitchFamily="34" charset="0"/>
            </a:endParaRPr>
          </a:p>
          <a:p>
            <a:r>
              <a:rPr lang="en-US" sz="1000" b="1" dirty="0" smtClean="0">
                <a:latin typeface="Arial Narrow" panose="020B0606020202030204" pitchFamily="34" charset="0"/>
              </a:rPr>
              <a:t>       and </a:t>
            </a:r>
            <a:r>
              <a:rPr lang="en-US" sz="1000" b="1" dirty="0">
                <a:latin typeface="Arial Narrow" panose="020B0606020202030204" pitchFamily="34" charset="0"/>
              </a:rPr>
              <a:t>Rehabilitative Services:</a:t>
            </a:r>
            <a:r>
              <a:rPr lang="en-US" sz="1000" dirty="0">
                <a:latin typeface="Arial Narrow" panose="020B0606020202030204" pitchFamily="34" charset="0"/>
              </a:rPr>
              <a:t> </a:t>
            </a:r>
          </a:p>
          <a:p>
            <a:r>
              <a:rPr lang="en-US" sz="1000" dirty="0" smtClean="0">
                <a:latin typeface="Arial Narrow" panose="020B0606020202030204" pitchFamily="34" charset="0"/>
              </a:rPr>
              <a:t>      </a:t>
            </a:r>
            <a:r>
              <a:rPr lang="en-US" sz="1000" dirty="0">
                <a:latin typeface="Arial Narrow" panose="020B0606020202030204" pitchFamily="34" charset="0"/>
              </a:rPr>
              <a:t> </a:t>
            </a:r>
            <a:r>
              <a:rPr lang="en-US" sz="1000" dirty="0" smtClean="0">
                <a:latin typeface="Arial Narrow" panose="020B0606020202030204" pitchFamily="34" charset="0"/>
              </a:rPr>
              <a:t>www.dars.state.tx.us/dhhs</a:t>
            </a:r>
            <a:endParaRPr lang="en-US" sz="1000" b="1" dirty="0" smtClean="0">
              <a:latin typeface="Arial Narrow" panose="020B0606020202030204" pitchFamily="34" charset="0"/>
            </a:endParaRPr>
          </a:p>
          <a:p>
            <a:endParaRPr lang="en-US" sz="1000" b="1" dirty="0" smtClean="0"/>
          </a:p>
          <a:p>
            <a:endParaRPr lang="en-US" sz="1000" b="1" dirty="0" smtClean="0"/>
          </a:p>
          <a:p>
            <a:endParaRPr lang="en-US" sz="1000" b="1" dirty="0" smtClean="0"/>
          </a:p>
          <a:p>
            <a:endParaRPr lang="en-US" sz="1000" b="1" dirty="0"/>
          </a:p>
          <a:p>
            <a:endParaRPr lang="en-US" sz="1000" b="1" dirty="0" smtClean="0"/>
          </a:p>
          <a:p>
            <a:endParaRPr lang="en-US" sz="1000" b="1" dirty="0" smtClean="0">
              <a:solidFill>
                <a:srgbClr val="600000"/>
              </a:solidFill>
            </a:endParaRPr>
          </a:p>
          <a:p>
            <a:r>
              <a:rPr lang="en-US" sz="1000" b="1" dirty="0" smtClean="0">
                <a:solidFill>
                  <a:srgbClr val="600000"/>
                </a:solidFill>
              </a:rPr>
              <a:t>ENDNOTES</a:t>
            </a:r>
            <a:endParaRPr lang="en-US" sz="1000" dirty="0">
              <a:solidFill>
                <a:srgbClr val="600000"/>
              </a:solidFill>
            </a:endParaRPr>
          </a:p>
          <a:p>
            <a:r>
              <a:rPr lang="en-US" sz="1000" baseline="30000" dirty="0"/>
              <a:t> </a:t>
            </a:r>
            <a:r>
              <a:rPr lang="en-US" sz="1000" baseline="30000" dirty="0" smtClean="0">
                <a:latin typeface="Arial Narrow" panose="020B0606020202030204" pitchFamily="34" charset="0"/>
              </a:rPr>
              <a:t>1</a:t>
            </a:r>
            <a:r>
              <a:rPr lang="en-US" sz="1000" dirty="0" smtClean="0">
                <a:latin typeface="Arial Narrow" panose="020B0606020202030204" pitchFamily="34" charset="0"/>
              </a:rPr>
              <a:t> </a:t>
            </a:r>
            <a:r>
              <a:rPr lang="en-US" sz="1000" dirty="0">
                <a:latin typeface="Arial Narrow" panose="020B0606020202030204" pitchFamily="34" charset="0"/>
              </a:rPr>
              <a:t>The Texas Board for Evaluation of Interpreters (BEI) is under the auspices of the Office for Deaf and Hard of Hearing Services (DHHS) at the Department of Assistive and Rehabilitative Services (DARS), which is the state agency authorized by statute to certify interpreters in Texas and to regulate BEI-certified interpreters and persons acting as court interpreters in court proceedings. Tex. Hum. Res. Code</a:t>
            </a:r>
            <a:r>
              <a:rPr lang="en-US" sz="1000" cap="small" dirty="0">
                <a:latin typeface="Arial Narrow" panose="020B0606020202030204" pitchFamily="34" charset="0"/>
              </a:rPr>
              <a:t> § 81.007; </a:t>
            </a:r>
            <a:r>
              <a:rPr lang="en-US" sz="1000" dirty="0">
                <a:latin typeface="Arial Narrow" panose="020B0606020202030204" pitchFamily="34" charset="0"/>
              </a:rPr>
              <a:t>Tex. Gov’t Code Ch</a:t>
            </a:r>
            <a:r>
              <a:rPr lang="en-US" sz="1000" cap="small" dirty="0">
                <a:latin typeface="Arial Narrow" panose="020B0606020202030204" pitchFamily="34" charset="0"/>
              </a:rPr>
              <a:t>. 57</a:t>
            </a:r>
            <a:r>
              <a:rPr lang="en-US" sz="1000" dirty="0">
                <a:latin typeface="Arial Narrow" panose="020B0606020202030204" pitchFamily="34" charset="0"/>
              </a:rPr>
              <a:t>.</a:t>
            </a:r>
          </a:p>
          <a:p>
            <a:r>
              <a:rPr lang="en-US" sz="1000" baseline="30000" dirty="0">
                <a:latin typeface="Arial Narrow" panose="020B0606020202030204" pitchFamily="34" charset="0"/>
              </a:rPr>
              <a:t>2</a:t>
            </a:r>
            <a:r>
              <a:rPr lang="en-US" sz="1000" dirty="0">
                <a:latin typeface="Arial Narrow" panose="020B0606020202030204" pitchFamily="34" charset="0"/>
              </a:rPr>
              <a:t>40 Tex. Admin. Code § 109.323; Tex. Gov’t Code </a:t>
            </a:r>
            <a:r>
              <a:rPr lang="en-US" sz="1000" cap="small" dirty="0">
                <a:latin typeface="Arial Narrow" panose="020B0606020202030204" pitchFamily="34" charset="0"/>
              </a:rPr>
              <a:t>§57.026; </a:t>
            </a:r>
            <a:r>
              <a:rPr lang="en-US" sz="1000" dirty="0">
                <a:latin typeface="Arial Narrow" panose="020B0606020202030204" pitchFamily="34" charset="0"/>
              </a:rPr>
              <a:t>Tex. Code Crim. Proc.</a:t>
            </a:r>
            <a:r>
              <a:rPr lang="en-US" sz="1000" cap="small" dirty="0">
                <a:latin typeface="Arial Narrow" panose="020B0606020202030204" pitchFamily="34" charset="0"/>
              </a:rPr>
              <a:t> </a:t>
            </a:r>
            <a:r>
              <a:rPr lang="en-US" sz="1000" dirty="0">
                <a:latin typeface="Arial Narrow" panose="020B0606020202030204" pitchFamily="34" charset="0"/>
              </a:rPr>
              <a:t>art. 38.31(g)(2).</a:t>
            </a:r>
          </a:p>
          <a:p>
            <a:r>
              <a:rPr lang="en-US" sz="1000" baseline="30000" dirty="0">
                <a:latin typeface="Arial Narrow" panose="020B0606020202030204" pitchFamily="34" charset="0"/>
              </a:rPr>
              <a:t>3</a:t>
            </a:r>
            <a:r>
              <a:rPr lang="en-US" sz="1000" dirty="0">
                <a:latin typeface="Arial Narrow" panose="020B0606020202030204" pitchFamily="34" charset="0"/>
              </a:rPr>
              <a:t> 28 C.F.R. § 35.160(c) (applicable to state and local courts); 28 C.F.R. § 36.303(c) (re private attorneys).  </a:t>
            </a:r>
          </a:p>
          <a:p>
            <a:r>
              <a:rPr lang="en-US" sz="1000" baseline="30000" dirty="0">
                <a:latin typeface="Arial Narrow" panose="020B0606020202030204" pitchFamily="34" charset="0"/>
              </a:rPr>
              <a:t>4 </a:t>
            </a:r>
            <a:r>
              <a:rPr lang="en-US" sz="1000" dirty="0">
                <a:latin typeface="Arial Narrow" panose="020B0606020202030204" pitchFamily="34" charset="0"/>
              </a:rPr>
              <a:t>–Tex. Code Crim. Proc. Art 38.31.</a:t>
            </a:r>
          </a:p>
          <a:p>
            <a:r>
              <a:rPr lang="en-US" sz="1000" baseline="30000" dirty="0">
                <a:latin typeface="Arial Narrow" panose="020B0606020202030204" pitchFamily="34" charset="0"/>
              </a:rPr>
              <a:t>5</a:t>
            </a:r>
            <a:r>
              <a:rPr lang="en-US" sz="1000" dirty="0">
                <a:latin typeface="Arial Narrow" panose="020B0606020202030204" pitchFamily="34" charset="0"/>
              </a:rPr>
              <a:t> Tex. Atty. Gen. Op. DM-411 (1996) (citing DOJ guidance).</a:t>
            </a:r>
          </a:p>
          <a:p>
            <a:r>
              <a:rPr lang="en-US" sz="1000" baseline="30000" dirty="0">
                <a:latin typeface="Arial Narrow" panose="020B0606020202030204" pitchFamily="34" charset="0"/>
              </a:rPr>
              <a:t>6</a:t>
            </a:r>
            <a:r>
              <a:rPr lang="en-US" sz="1000" dirty="0">
                <a:latin typeface="Arial Narrow" panose="020B0606020202030204" pitchFamily="34" charset="0"/>
              </a:rPr>
              <a:t> Tex. Civ. </a:t>
            </a:r>
            <a:r>
              <a:rPr lang="en-US" sz="1000" dirty="0" err="1">
                <a:latin typeface="Arial Narrow" panose="020B0606020202030204" pitchFamily="34" charset="0"/>
              </a:rPr>
              <a:t>Prac</a:t>
            </a:r>
            <a:r>
              <a:rPr lang="en-US" sz="1000" dirty="0">
                <a:latin typeface="Arial Narrow" panose="020B0606020202030204" pitchFamily="34" charset="0"/>
              </a:rPr>
              <a:t>. &amp; Rem. Code  § 21.002.</a:t>
            </a:r>
          </a:p>
          <a:p>
            <a:r>
              <a:rPr lang="en-US" sz="1000" baseline="30000" dirty="0">
                <a:latin typeface="Arial Narrow" panose="020B0606020202030204" pitchFamily="34" charset="0"/>
              </a:rPr>
              <a:t>7</a:t>
            </a:r>
            <a:r>
              <a:rPr lang="en-US" sz="1000" dirty="0">
                <a:latin typeface="Arial Narrow" panose="020B0606020202030204" pitchFamily="34" charset="0"/>
              </a:rPr>
              <a:t> Tex. Civ. </a:t>
            </a:r>
            <a:r>
              <a:rPr lang="en-US" sz="1000" dirty="0" err="1">
                <a:latin typeface="Arial Narrow" panose="020B0606020202030204" pitchFamily="34" charset="0"/>
              </a:rPr>
              <a:t>Prac</a:t>
            </a:r>
            <a:r>
              <a:rPr lang="en-US" sz="1000" dirty="0">
                <a:latin typeface="Arial Narrow" panose="020B0606020202030204" pitchFamily="34" charset="0"/>
              </a:rPr>
              <a:t>. &amp; Rem. Code  § 21.006(c).</a:t>
            </a:r>
          </a:p>
          <a:p>
            <a:r>
              <a:rPr lang="en-US" sz="1000" baseline="30000" dirty="0">
                <a:latin typeface="Arial Narrow" panose="020B0606020202030204" pitchFamily="34" charset="0"/>
              </a:rPr>
              <a:t>8</a:t>
            </a:r>
            <a:r>
              <a:rPr lang="en-US" sz="1000" dirty="0">
                <a:latin typeface="Arial Narrow" panose="020B0606020202030204" pitchFamily="34" charset="0"/>
              </a:rPr>
              <a:t> 28 C.F.R. §§ 36.303(c) and 36.301(c). </a:t>
            </a:r>
          </a:p>
          <a:p>
            <a:r>
              <a:rPr lang="en-US" sz="1000" baseline="30000" dirty="0">
                <a:latin typeface="Arial Narrow" panose="020B0606020202030204" pitchFamily="34" charset="0"/>
              </a:rPr>
              <a:t>9</a:t>
            </a:r>
            <a:r>
              <a:rPr lang="en-US" sz="1000" dirty="0">
                <a:latin typeface="Arial Narrow" panose="020B0606020202030204" pitchFamily="34" charset="0"/>
              </a:rPr>
              <a:t> See http://www.rid.org/UserFiles/File/pdfs/Standard_Practice_Papers/CDISPP.pdf</a:t>
            </a:r>
            <a:r>
              <a:rPr lang="en-US" sz="1000" dirty="0" smtClean="0">
                <a:latin typeface="Arial Narrow" panose="020B0606020202030204" pitchFamily="34" charset="0"/>
              </a:rPr>
              <a:t>.</a:t>
            </a:r>
            <a:endParaRPr lang="en-US" sz="1000" dirty="0">
              <a:latin typeface="Arial Narrow" panose="020B0606020202030204" pitchFamily="34" charset="0"/>
            </a:endParaRPr>
          </a:p>
        </p:txBody>
      </p:sp>
      <p:pic>
        <p:nvPicPr>
          <p:cNvPr id="5"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0798" y="8982967"/>
            <a:ext cx="6884988" cy="1610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88" y="0"/>
            <a:ext cx="6884988" cy="18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38" y="209547"/>
            <a:ext cx="6865938" cy="47625"/>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cap="flat">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accent1"/>
                  </a:outerShdw>
                </a:effectLst>
              </a14:hiddenEffects>
            </a:ext>
          </a:extLst>
        </p:spPr>
      </p:pic>
      <p:pic>
        <p:nvPicPr>
          <p:cNvPr id="11"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0798" y="7955280"/>
            <a:ext cx="6884988"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225441" y="8286690"/>
            <a:ext cx="6403959" cy="400110"/>
          </a:xfrm>
          <a:prstGeom prst="rect">
            <a:avLst/>
          </a:prstGeom>
        </p:spPr>
        <p:txBody>
          <a:bodyPr wrap="square">
            <a:spAutoFit/>
          </a:bodyPr>
          <a:lstStyle/>
          <a:p>
            <a:pPr algn="ctr"/>
            <a:r>
              <a:rPr lang="en-US" sz="1000" b="1" dirty="0" smtClean="0">
                <a:latin typeface="Arial Narrow" panose="020B0606020202030204" pitchFamily="34" charset="0"/>
              </a:rPr>
              <a:t>A special thanks goes to those who created this document, BEI </a:t>
            </a:r>
            <a:r>
              <a:rPr lang="en-US" sz="1000" b="1" dirty="0">
                <a:latin typeface="Arial Narrow" panose="020B0606020202030204" pitchFamily="34" charset="0"/>
              </a:rPr>
              <a:t>court certified interpreters and </a:t>
            </a:r>
            <a:r>
              <a:rPr lang="en-US" sz="1000" b="1" dirty="0" smtClean="0">
                <a:latin typeface="Arial Narrow" panose="020B0606020202030204" pitchFamily="34" charset="0"/>
              </a:rPr>
              <a:t>affiliates; </a:t>
            </a:r>
            <a:r>
              <a:rPr lang="en-US" sz="1000" i="1" dirty="0" smtClean="0">
                <a:latin typeface="Arial Narrow" panose="020B0606020202030204" pitchFamily="34" charset="0"/>
              </a:rPr>
              <a:t>Jan Castleberry, Amber </a:t>
            </a:r>
            <a:r>
              <a:rPr lang="en-US" sz="1000" i="1" dirty="0" err="1" smtClean="0">
                <a:latin typeface="Arial Narrow" panose="020B0606020202030204" pitchFamily="34" charset="0"/>
              </a:rPr>
              <a:t>Farrelly</a:t>
            </a:r>
            <a:r>
              <a:rPr lang="en-US" sz="1000" i="1" dirty="0" smtClean="0">
                <a:latin typeface="Arial Narrow" panose="020B0606020202030204" pitchFamily="34" charset="0"/>
              </a:rPr>
              <a:t>, Heather Hughes, Helene Gilbert, Cheryl Sloan, and Disability Rights Texas, www.disabilityrighstx.org. </a:t>
            </a:r>
            <a:endParaRPr lang="en-US" sz="1000" dirty="0">
              <a:latin typeface="Arial Narrow" panose="020B0606020202030204" pitchFamily="34" charset="0"/>
            </a:endParaRPr>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81400" y="3860838"/>
            <a:ext cx="1633343" cy="414579"/>
          </a:xfrm>
          <a:prstGeom prst="rect">
            <a:avLst/>
          </a:prstGeom>
        </p:spPr>
      </p:pic>
    </p:spTree>
    <p:extLst>
      <p:ext uri="{BB962C8B-B14F-4D97-AF65-F5344CB8AC3E}">
        <p14:creationId xmlns:p14="http://schemas.microsoft.com/office/powerpoint/2010/main" val="20903045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3368</TotalTime>
  <Words>883</Words>
  <Application>Microsoft Office PowerPoint</Application>
  <PresentationFormat>On-screen Show (4:3)</PresentationFormat>
  <Paragraphs>89</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State of Texas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Tanni Rednor</cp:lastModifiedBy>
  <cp:revision>61</cp:revision>
  <cp:lastPrinted>2014-10-08T20:52:52Z</cp:lastPrinted>
  <dcterms:created xsi:type="dcterms:W3CDTF">2014-10-07T14:01:08Z</dcterms:created>
  <dcterms:modified xsi:type="dcterms:W3CDTF">2015-02-06T14:47:05Z</dcterms:modified>
</cp:coreProperties>
</file>