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21"/>
  </p:notesMasterIdLst>
  <p:sldIdLst>
    <p:sldId id="279" r:id="rId4"/>
    <p:sldId id="277" r:id="rId5"/>
    <p:sldId id="274" r:id="rId6"/>
    <p:sldId id="275" r:id="rId7"/>
    <p:sldId id="280" r:id="rId8"/>
    <p:sldId id="258" r:id="rId9"/>
    <p:sldId id="283" r:id="rId10"/>
    <p:sldId id="257" r:id="rId11"/>
    <p:sldId id="287" r:id="rId12"/>
    <p:sldId id="259" r:id="rId13"/>
    <p:sldId id="260" r:id="rId14"/>
    <p:sldId id="261" r:id="rId15"/>
    <p:sldId id="262" r:id="rId16"/>
    <p:sldId id="256" r:id="rId17"/>
    <p:sldId id="263" r:id="rId18"/>
    <p:sldId id="286" r:id="rId19"/>
    <p:sldId id="28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B746A6-21EB-4C44-9991-54DB7DE79B69}" v="104" dt="2026-06-08T23:22:00.7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2" autoAdjust="0"/>
    <p:restoredTop sz="93898" autoAdjust="0"/>
  </p:normalViewPr>
  <p:slideViewPr>
    <p:cSldViewPr snapToGrid="0">
      <p:cViewPr varScale="1">
        <p:scale>
          <a:sx n="89" d="100"/>
          <a:sy n="89" d="100"/>
        </p:scale>
        <p:origin x="466"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Bowen" userId="9d2135e5d27e3002" providerId="LiveId" clId="{1A775DCF-E7D3-479B-BD33-CF01DE811613}"/>
    <pc:docChg chg="undo custSel addSld delSld modSld">
      <pc:chgData name="Ryan Bowen" userId="9d2135e5d27e3002" providerId="LiveId" clId="{1A775DCF-E7D3-479B-BD33-CF01DE811613}" dt="2026-06-08T23:25:27.459" v="484" actId="20577"/>
      <pc:docMkLst>
        <pc:docMk/>
      </pc:docMkLst>
      <pc:sldChg chg="addSp delSp modSp add mod setBg">
        <pc:chgData name="Ryan Bowen" userId="9d2135e5d27e3002" providerId="LiveId" clId="{1A775DCF-E7D3-479B-BD33-CF01DE811613}" dt="2026-06-07T17:49:52.427" v="473"/>
        <pc:sldMkLst>
          <pc:docMk/>
          <pc:sldMk cId="0" sldId="256"/>
        </pc:sldMkLst>
        <pc:spChg chg="mod">
          <ac:chgData name="Ryan Bowen" userId="9d2135e5d27e3002" providerId="LiveId" clId="{1A775DCF-E7D3-479B-BD33-CF01DE811613}" dt="2026-06-06T18:52:29.900" v="455" actId="2711"/>
          <ac:spMkLst>
            <pc:docMk/>
            <pc:sldMk cId="0" sldId="256"/>
            <ac:spMk id="3" creationId="{00000000-0000-0000-0000-000000000000}"/>
          </ac:spMkLst>
        </pc:spChg>
        <pc:spChg chg="mod">
          <ac:chgData name="Ryan Bowen" userId="9d2135e5d27e3002" providerId="LiveId" clId="{1A775DCF-E7D3-479B-BD33-CF01DE811613}" dt="2026-06-06T18:33:08.953" v="223" actId="1036"/>
          <ac:spMkLst>
            <pc:docMk/>
            <pc:sldMk cId="0" sldId="256"/>
            <ac:spMk id="5" creationId="{00000000-0000-0000-0000-000000000000}"/>
          </ac:spMkLst>
        </pc:spChg>
        <pc:spChg chg="mod">
          <ac:chgData name="Ryan Bowen" userId="9d2135e5d27e3002" providerId="LiveId" clId="{1A775DCF-E7D3-479B-BD33-CF01DE811613}" dt="2026-06-06T18:54:40.642" v="467" actId="113"/>
          <ac:spMkLst>
            <pc:docMk/>
            <pc:sldMk cId="0" sldId="256"/>
            <ac:spMk id="6" creationId="{00000000-0000-0000-0000-000000000000}"/>
          </ac:spMkLst>
        </pc:spChg>
        <pc:spChg chg="mod">
          <ac:chgData name="Ryan Bowen" userId="9d2135e5d27e3002" providerId="LiveId" clId="{1A775DCF-E7D3-479B-BD33-CF01DE811613}" dt="2026-06-06T18:34:07.675" v="278" actId="1036"/>
          <ac:spMkLst>
            <pc:docMk/>
            <pc:sldMk cId="0" sldId="256"/>
            <ac:spMk id="8" creationId="{00000000-0000-0000-0000-000000000000}"/>
          </ac:spMkLst>
        </pc:spChg>
        <pc:spChg chg="mod">
          <ac:chgData name="Ryan Bowen" userId="9d2135e5d27e3002" providerId="LiveId" clId="{1A775DCF-E7D3-479B-BD33-CF01DE811613}" dt="2026-06-06T18:34:37.349" v="284" actId="1076"/>
          <ac:spMkLst>
            <pc:docMk/>
            <pc:sldMk cId="0" sldId="256"/>
            <ac:spMk id="9" creationId="{00000000-0000-0000-0000-000000000000}"/>
          </ac:spMkLst>
        </pc:spChg>
        <pc:spChg chg="mod">
          <ac:chgData name="Ryan Bowen" userId="9d2135e5d27e3002" providerId="LiveId" clId="{1A775DCF-E7D3-479B-BD33-CF01DE811613}" dt="2026-06-06T18:34:46.663" v="285" actId="255"/>
          <ac:spMkLst>
            <pc:docMk/>
            <pc:sldMk cId="0" sldId="256"/>
            <ac:spMk id="10" creationId="{00000000-0000-0000-0000-000000000000}"/>
          </ac:spMkLst>
        </pc:spChg>
        <pc:spChg chg="mod">
          <ac:chgData name="Ryan Bowen" userId="9d2135e5d27e3002" providerId="LiveId" clId="{1A775DCF-E7D3-479B-BD33-CF01DE811613}" dt="2026-06-06T18:36:05.954" v="294" actId="255"/>
          <ac:spMkLst>
            <pc:docMk/>
            <pc:sldMk cId="0" sldId="256"/>
            <ac:spMk id="11" creationId="{00000000-0000-0000-0000-000000000000}"/>
          </ac:spMkLst>
        </pc:spChg>
        <pc:spChg chg="mod">
          <ac:chgData name="Ryan Bowen" userId="9d2135e5d27e3002" providerId="LiveId" clId="{1A775DCF-E7D3-479B-BD33-CF01DE811613}" dt="2026-06-06T18:34:13.418" v="279" actId="1076"/>
          <ac:spMkLst>
            <pc:docMk/>
            <pc:sldMk cId="0" sldId="256"/>
            <ac:spMk id="12" creationId="{00000000-0000-0000-0000-000000000000}"/>
          </ac:spMkLst>
        </pc:spChg>
        <pc:spChg chg="mod">
          <ac:chgData name="Ryan Bowen" userId="9d2135e5d27e3002" providerId="LiveId" clId="{1A775DCF-E7D3-479B-BD33-CF01DE811613}" dt="2026-06-06T18:53:54.646" v="457" actId="113"/>
          <ac:spMkLst>
            <pc:docMk/>
            <pc:sldMk cId="0" sldId="256"/>
            <ac:spMk id="13" creationId="{00000000-0000-0000-0000-000000000000}"/>
          </ac:spMkLst>
        </pc:spChg>
        <pc:spChg chg="mod">
          <ac:chgData name="Ryan Bowen" userId="9d2135e5d27e3002" providerId="LiveId" clId="{1A775DCF-E7D3-479B-BD33-CF01DE811613}" dt="2026-06-06T18:41:49.869" v="350" actId="1076"/>
          <ac:spMkLst>
            <pc:docMk/>
            <pc:sldMk cId="0" sldId="256"/>
            <ac:spMk id="14" creationId="{00000000-0000-0000-0000-000000000000}"/>
          </ac:spMkLst>
        </pc:spChg>
        <pc:spChg chg="mod">
          <ac:chgData name="Ryan Bowen" userId="9d2135e5d27e3002" providerId="LiveId" clId="{1A775DCF-E7D3-479B-BD33-CF01DE811613}" dt="2026-06-06T18:41:42.525" v="349" actId="1036"/>
          <ac:spMkLst>
            <pc:docMk/>
            <pc:sldMk cId="0" sldId="256"/>
            <ac:spMk id="15" creationId="{00000000-0000-0000-0000-000000000000}"/>
          </ac:spMkLst>
        </pc:spChg>
        <pc:spChg chg="mod">
          <ac:chgData name="Ryan Bowen" userId="9d2135e5d27e3002" providerId="LiveId" clId="{1A775DCF-E7D3-479B-BD33-CF01DE811613}" dt="2026-06-06T18:42:23.807" v="357" actId="255"/>
          <ac:spMkLst>
            <pc:docMk/>
            <pc:sldMk cId="0" sldId="256"/>
            <ac:spMk id="16" creationId="{00000000-0000-0000-0000-000000000000}"/>
          </ac:spMkLst>
        </pc:spChg>
        <pc:spChg chg="mod">
          <ac:chgData name="Ryan Bowen" userId="9d2135e5d27e3002" providerId="LiveId" clId="{1A775DCF-E7D3-479B-BD33-CF01DE811613}" dt="2026-06-06T18:42:31.749" v="358" actId="255"/>
          <ac:spMkLst>
            <pc:docMk/>
            <pc:sldMk cId="0" sldId="256"/>
            <ac:spMk id="17" creationId="{00000000-0000-0000-0000-000000000000}"/>
          </ac:spMkLst>
        </pc:spChg>
        <pc:spChg chg="mod">
          <ac:chgData name="Ryan Bowen" userId="9d2135e5d27e3002" providerId="LiveId" clId="{1A775DCF-E7D3-479B-BD33-CF01DE811613}" dt="2026-06-06T18:42:51.696" v="362" actId="1076"/>
          <ac:spMkLst>
            <pc:docMk/>
            <pc:sldMk cId="0" sldId="256"/>
            <ac:spMk id="18" creationId="{00000000-0000-0000-0000-000000000000}"/>
          </ac:spMkLst>
        </pc:spChg>
        <pc:spChg chg="mod">
          <ac:chgData name="Ryan Bowen" userId="9d2135e5d27e3002" providerId="LiveId" clId="{1A775DCF-E7D3-479B-BD33-CF01DE811613}" dt="2026-06-06T18:54:06.852" v="460" actId="113"/>
          <ac:spMkLst>
            <pc:docMk/>
            <pc:sldMk cId="0" sldId="256"/>
            <ac:spMk id="19" creationId="{00000000-0000-0000-0000-000000000000}"/>
          </ac:spMkLst>
        </pc:spChg>
        <pc:spChg chg="mod">
          <ac:chgData name="Ryan Bowen" userId="9d2135e5d27e3002" providerId="LiveId" clId="{1A775DCF-E7D3-479B-BD33-CF01DE811613}" dt="2026-06-06T18:45:31.537" v="404" actId="1035"/>
          <ac:spMkLst>
            <pc:docMk/>
            <pc:sldMk cId="0" sldId="256"/>
            <ac:spMk id="20" creationId="{00000000-0000-0000-0000-000000000000}"/>
          </ac:spMkLst>
        </pc:spChg>
        <pc:spChg chg="mod">
          <ac:chgData name="Ryan Bowen" userId="9d2135e5d27e3002" providerId="LiveId" clId="{1A775DCF-E7D3-479B-BD33-CF01DE811613}" dt="2026-06-06T18:45:31.537" v="404" actId="1035"/>
          <ac:spMkLst>
            <pc:docMk/>
            <pc:sldMk cId="0" sldId="256"/>
            <ac:spMk id="21" creationId="{00000000-0000-0000-0000-000000000000}"/>
          </ac:spMkLst>
        </pc:spChg>
        <pc:spChg chg="mod">
          <ac:chgData name="Ryan Bowen" userId="9d2135e5d27e3002" providerId="LiveId" clId="{1A775DCF-E7D3-479B-BD33-CF01DE811613}" dt="2026-06-06T18:45:45.759" v="406" actId="255"/>
          <ac:spMkLst>
            <pc:docMk/>
            <pc:sldMk cId="0" sldId="256"/>
            <ac:spMk id="22" creationId="{00000000-0000-0000-0000-000000000000}"/>
          </ac:spMkLst>
        </pc:spChg>
        <pc:spChg chg="mod">
          <ac:chgData name="Ryan Bowen" userId="9d2135e5d27e3002" providerId="LiveId" clId="{1A775DCF-E7D3-479B-BD33-CF01DE811613}" dt="2026-06-06T18:46:02.517" v="409" actId="255"/>
          <ac:spMkLst>
            <pc:docMk/>
            <pc:sldMk cId="0" sldId="256"/>
            <ac:spMk id="23" creationId="{00000000-0000-0000-0000-000000000000}"/>
          </ac:spMkLst>
        </pc:spChg>
        <pc:spChg chg="mod">
          <ac:chgData name="Ryan Bowen" userId="9d2135e5d27e3002" providerId="LiveId" clId="{1A775DCF-E7D3-479B-BD33-CF01DE811613}" dt="2026-06-06T18:46:54.320" v="419" actId="1076"/>
          <ac:spMkLst>
            <pc:docMk/>
            <pc:sldMk cId="0" sldId="256"/>
            <ac:spMk id="24" creationId="{00000000-0000-0000-0000-000000000000}"/>
          </ac:spMkLst>
        </pc:spChg>
        <pc:spChg chg="mod">
          <ac:chgData name="Ryan Bowen" userId="9d2135e5d27e3002" providerId="LiveId" clId="{1A775DCF-E7D3-479B-BD33-CF01DE811613}" dt="2026-06-06T18:54:14.780" v="462" actId="113"/>
          <ac:spMkLst>
            <pc:docMk/>
            <pc:sldMk cId="0" sldId="256"/>
            <ac:spMk id="25" creationId="{00000000-0000-0000-0000-000000000000}"/>
          </ac:spMkLst>
        </pc:spChg>
        <pc:spChg chg="mod">
          <ac:chgData name="Ryan Bowen" userId="9d2135e5d27e3002" providerId="LiveId" clId="{1A775DCF-E7D3-479B-BD33-CF01DE811613}" dt="2026-06-06T18:33:08.953" v="223" actId="1036"/>
          <ac:spMkLst>
            <pc:docMk/>
            <pc:sldMk cId="0" sldId="256"/>
            <ac:spMk id="26" creationId="{00000000-0000-0000-0000-000000000000}"/>
          </ac:spMkLst>
        </pc:spChg>
        <pc:spChg chg="mod">
          <ac:chgData name="Ryan Bowen" userId="9d2135e5d27e3002" providerId="LiveId" clId="{1A775DCF-E7D3-479B-BD33-CF01DE811613}" dt="2026-06-06T18:54:43.167" v="468" actId="113"/>
          <ac:spMkLst>
            <pc:docMk/>
            <pc:sldMk cId="0" sldId="256"/>
            <ac:spMk id="27" creationId="{00000000-0000-0000-0000-000000000000}"/>
          </ac:spMkLst>
        </pc:spChg>
        <pc:spChg chg="mod">
          <ac:chgData name="Ryan Bowen" userId="9d2135e5d27e3002" providerId="LiveId" clId="{1A775DCF-E7D3-479B-BD33-CF01DE811613}" dt="2026-06-06T18:31:22.599" v="183" actId="1035"/>
          <ac:spMkLst>
            <pc:docMk/>
            <pc:sldMk cId="0" sldId="256"/>
            <ac:spMk id="29" creationId="{00000000-0000-0000-0000-000000000000}"/>
          </ac:spMkLst>
        </pc:spChg>
        <pc:spChg chg="mod">
          <ac:chgData name="Ryan Bowen" userId="9d2135e5d27e3002" providerId="LiveId" clId="{1A775DCF-E7D3-479B-BD33-CF01DE811613}" dt="2026-06-06T18:34:32.341" v="283" actId="1076"/>
          <ac:spMkLst>
            <pc:docMk/>
            <pc:sldMk cId="0" sldId="256"/>
            <ac:spMk id="30" creationId="{00000000-0000-0000-0000-000000000000}"/>
          </ac:spMkLst>
        </pc:spChg>
        <pc:spChg chg="mod">
          <ac:chgData name="Ryan Bowen" userId="9d2135e5d27e3002" providerId="LiveId" clId="{1A775DCF-E7D3-479B-BD33-CF01DE811613}" dt="2026-06-06T18:36:11.435" v="295" actId="255"/>
          <ac:spMkLst>
            <pc:docMk/>
            <pc:sldMk cId="0" sldId="256"/>
            <ac:spMk id="31" creationId="{00000000-0000-0000-0000-000000000000}"/>
          </ac:spMkLst>
        </pc:spChg>
        <pc:spChg chg="mod">
          <ac:chgData name="Ryan Bowen" userId="9d2135e5d27e3002" providerId="LiveId" clId="{1A775DCF-E7D3-479B-BD33-CF01DE811613}" dt="2026-06-06T18:36:23.715" v="297" actId="255"/>
          <ac:spMkLst>
            <pc:docMk/>
            <pc:sldMk cId="0" sldId="256"/>
            <ac:spMk id="32" creationId="{00000000-0000-0000-0000-000000000000}"/>
          </ac:spMkLst>
        </pc:spChg>
        <pc:spChg chg="mod">
          <ac:chgData name="Ryan Bowen" userId="9d2135e5d27e3002" providerId="LiveId" clId="{1A775DCF-E7D3-479B-BD33-CF01DE811613}" dt="2026-06-06T18:37:35.649" v="315" actId="1035"/>
          <ac:spMkLst>
            <pc:docMk/>
            <pc:sldMk cId="0" sldId="256"/>
            <ac:spMk id="33" creationId="{00000000-0000-0000-0000-000000000000}"/>
          </ac:spMkLst>
        </pc:spChg>
        <pc:spChg chg="mod">
          <ac:chgData name="Ryan Bowen" userId="9d2135e5d27e3002" providerId="LiveId" clId="{1A775DCF-E7D3-479B-BD33-CF01DE811613}" dt="2026-06-06T18:54:02.721" v="459" actId="14100"/>
          <ac:spMkLst>
            <pc:docMk/>
            <pc:sldMk cId="0" sldId="256"/>
            <ac:spMk id="34" creationId="{00000000-0000-0000-0000-000000000000}"/>
          </ac:spMkLst>
        </pc:spChg>
        <pc:spChg chg="mod">
          <ac:chgData name="Ryan Bowen" userId="9d2135e5d27e3002" providerId="LiveId" clId="{1A775DCF-E7D3-479B-BD33-CF01DE811613}" dt="2026-06-06T18:41:42.525" v="349" actId="1036"/>
          <ac:spMkLst>
            <pc:docMk/>
            <pc:sldMk cId="0" sldId="256"/>
            <ac:spMk id="35" creationId="{00000000-0000-0000-0000-000000000000}"/>
          </ac:spMkLst>
        </pc:spChg>
        <pc:spChg chg="mod">
          <ac:chgData name="Ryan Bowen" userId="9d2135e5d27e3002" providerId="LiveId" clId="{1A775DCF-E7D3-479B-BD33-CF01DE811613}" dt="2026-06-06T18:43:08.546" v="363" actId="1076"/>
          <ac:spMkLst>
            <pc:docMk/>
            <pc:sldMk cId="0" sldId="256"/>
            <ac:spMk id="36" creationId="{00000000-0000-0000-0000-000000000000}"/>
          </ac:spMkLst>
        </pc:spChg>
        <pc:spChg chg="mod">
          <ac:chgData name="Ryan Bowen" userId="9d2135e5d27e3002" providerId="LiveId" clId="{1A775DCF-E7D3-479B-BD33-CF01DE811613}" dt="2026-06-06T18:43:14.524" v="364" actId="255"/>
          <ac:spMkLst>
            <pc:docMk/>
            <pc:sldMk cId="0" sldId="256"/>
            <ac:spMk id="37" creationId="{00000000-0000-0000-0000-000000000000}"/>
          </ac:spMkLst>
        </pc:spChg>
        <pc:spChg chg="mod">
          <ac:chgData name="Ryan Bowen" userId="9d2135e5d27e3002" providerId="LiveId" clId="{1A775DCF-E7D3-479B-BD33-CF01DE811613}" dt="2026-06-06T18:43:20.217" v="365" actId="255"/>
          <ac:spMkLst>
            <pc:docMk/>
            <pc:sldMk cId="0" sldId="256"/>
            <ac:spMk id="38" creationId="{00000000-0000-0000-0000-000000000000}"/>
          </ac:spMkLst>
        </pc:spChg>
        <pc:spChg chg="mod">
          <ac:chgData name="Ryan Bowen" userId="9d2135e5d27e3002" providerId="LiveId" clId="{1A775DCF-E7D3-479B-BD33-CF01DE811613}" dt="2026-06-06T18:47:43.538" v="440" actId="1035"/>
          <ac:spMkLst>
            <pc:docMk/>
            <pc:sldMk cId="0" sldId="256"/>
            <ac:spMk id="39" creationId="{00000000-0000-0000-0000-000000000000}"/>
          </ac:spMkLst>
        </pc:spChg>
        <pc:spChg chg="mod">
          <ac:chgData name="Ryan Bowen" userId="9d2135e5d27e3002" providerId="LiveId" clId="{1A775DCF-E7D3-479B-BD33-CF01DE811613}" dt="2026-06-06T18:54:11.478" v="461" actId="113"/>
          <ac:spMkLst>
            <pc:docMk/>
            <pc:sldMk cId="0" sldId="256"/>
            <ac:spMk id="40" creationId="{00000000-0000-0000-0000-000000000000}"/>
          </ac:spMkLst>
        </pc:spChg>
        <pc:spChg chg="mod">
          <ac:chgData name="Ryan Bowen" userId="9d2135e5d27e3002" providerId="LiveId" clId="{1A775DCF-E7D3-479B-BD33-CF01DE811613}" dt="2026-06-06T18:31:22.599" v="183" actId="1035"/>
          <ac:spMkLst>
            <pc:docMk/>
            <pc:sldMk cId="0" sldId="256"/>
            <ac:spMk id="41" creationId="{00000000-0000-0000-0000-000000000000}"/>
          </ac:spMkLst>
        </pc:spChg>
        <pc:spChg chg="mod">
          <ac:chgData name="Ryan Bowen" userId="9d2135e5d27e3002" providerId="LiveId" clId="{1A775DCF-E7D3-479B-BD33-CF01DE811613}" dt="2026-06-06T18:45:31.537" v="404" actId="1035"/>
          <ac:spMkLst>
            <pc:docMk/>
            <pc:sldMk cId="0" sldId="256"/>
            <ac:spMk id="42" creationId="{00000000-0000-0000-0000-000000000000}"/>
          </ac:spMkLst>
        </pc:spChg>
        <pc:spChg chg="mod">
          <ac:chgData name="Ryan Bowen" userId="9d2135e5d27e3002" providerId="LiveId" clId="{1A775DCF-E7D3-479B-BD33-CF01DE811613}" dt="2026-06-06T18:45:50.369" v="407" actId="255"/>
          <ac:spMkLst>
            <pc:docMk/>
            <pc:sldMk cId="0" sldId="256"/>
            <ac:spMk id="43" creationId="{00000000-0000-0000-0000-000000000000}"/>
          </ac:spMkLst>
        </pc:spChg>
        <pc:spChg chg="mod">
          <ac:chgData name="Ryan Bowen" userId="9d2135e5d27e3002" providerId="LiveId" clId="{1A775DCF-E7D3-479B-BD33-CF01DE811613}" dt="2026-06-06T18:46:06.561" v="410" actId="255"/>
          <ac:spMkLst>
            <pc:docMk/>
            <pc:sldMk cId="0" sldId="256"/>
            <ac:spMk id="44" creationId="{00000000-0000-0000-0000-000000000000}"/>
          </ac:spMkLst>
        </pc:spChg>
        <pc:spChg chg="mod">
          <ac:chgData name="Ryan Bowen" userId="9d2135e5d27e3002" providerId="LiveId" clId="{1A775DCF-E7D3-479B-BD33-CF01DE811613}" dt="2026-06-06T18:46:48.026" v="418" actId="1076"/>
          <ac:spMkLst>
            <pc:docMk/>
            <pc:sldMk cId="0" sldId="256"/>
            <ac:spMk id="45" creationId="{00000000-0000-0000-0000-000000000000}"/>
          </ac:spMkLst>
        </pc:spChg>
        <pc:spChg chg="mod">
          <ac:chgData name="Ryan Bowen" userId="9d2135e5d27e3002" providerId="LiveId" clId="{1A775DCF-E7D3-479B-BD33-CF01DE811613}" dt="2026-06-06T18:54:18.824" v="463" actId="113"/>
          <ac:spMkLst>
            <pc:docMk/>
            <pc:sldMk cId="0" sldId="256"/>
            <ac:spMk id="46" creationId="{00000000-0000-0000-0000-000000000000}"/>
          </ac:spMkLst>
        </pc:spChg>
        <pc:spChg chg="mod">
          <ac:chgData name="Ryan Bowen" userId="9d2135e5d27e3002" providerId="LiveId" clId="{1A775DCF-E7D3-479B-BD33-CF01DE811613}" dt="2026-06-06T18:33:08.953" v="223" actId="1036"/>
          <ac:spMkLst>
            <pc:docMk/>
            <pc:sldMk cId="0" sldId="256"/>
            <ac:spMk id="47" creationId="{00000000-0000-0000-0000-000000000000}"/>
          </ac:spMkLst>
        </pc:spChg>
        <pc:spChg chg="mod">
          <ac:chgData name="Ryan Bowen" userId="9d2135e5d27e3002" providerId="LiveId" clId="{1A775DCF-E7D3-479B-BD33-CF01DE811613}" dt="2026-06-06T18:54:45.970" v="469" actId="113"/>
          <ac:spMkLst>
            <pc:docMk/>
            <pc:sldMk cId="0" sldId="256"/>
            <ac:spMk id="48" creationId="{00000000-0000-0000-0000-000000000000}"/>
          </ac:spMkLst>
        </pc:spChg>
        <pc:spChg chg="mod">
          <ac:chgData name="Ryan Bowen" userId="9d2135e5d27e3002" providerId="LiveId" clId="{1A775DCF-E7D3-479B-BD33-CF01DE811613}" dt="2026-06-06T18:31:22.599" v="183" actId="1035"/>
          <ac:spMkLst>
            <pc:docMk/>
            <pc:sldMk cId="0" sldId="256"/>
            <ac:spMk id="49" creationId="{00000000-0000-0000-0000-000000000000}"/>
          </ac:spMkLst>
        </pc:spChg>
        <pc:spChg chg="mod">
          <ac:chgData name="Ryan Bowen" userId="9d2135e5d27e3002" providerId="LiveId" clId="{1A775DCF-E7D3-479B-BD33-CF01DE811613}" dt="2026-06-06T18:34:07.675" v="278" actId="1036"/>
          <ac:spMkLst>
            <pc:docMk/>
            <pc:sldMk cId="0" sldId="256"/>
            <ac:spMk id="50" creationId="{00000000-0000-0000-0000-000000000000}"/>
          </ac:spMkLst>
        </pc:spChg>
        <pc:spChg chg="mod">
          <ac:chgData name="Ryan Bowen" userId="9d2135e5d27e3002" providerId="LiveId" clId="{1A775DCF-E7D3-479B-BD33-CF01DE811613}" dt="2026-06-06T18:34:26.797" v="282" actId="1076"/>
          <ac:spMkLst>
            <pc:docMk/>
            <pc:sldMk cId="0" sldId="256"/>
            <ac:spMk id="51" creationId="{00000000-0000-0000-0000-000000000000}"/>
          </ac:spMkLst>
        </pc:spChg>
        <pc:spChg chg="mod">
          <ac:chgData name="Ryan Bowen" userId="9d2135e5d27e3002" providerId="LiveId" clId="{1A775DCF-E7D3-479B-BD33-CF01DE811613}" dt="2026-06-06T18:36:16.923" v="296" actId="255"/>
          <ac:spMkLst>
            <pc:docMk/>
            <pc:sldMk cId="0" sldId="256"/>
            <ac:spMk id="52" creationId="{00000000-0000-0000-0000-000000000000}"/>
          </ac:spMkLst>
        </pc:spChg>
        <pc:spChg chg="mod">
          <ac:chgData name="Ryan Bowen" userId="9d2135e5d27e3002" providerId="LiveId" clId="{1A775DCF-E7D3-479B-BD33-CF01DE811613}" dt="2026-06-06T18:36:28.920" v="298" actId="255"/>
          <ac:spMkLst>
            <pc:docMk/>
            <pc:sldMk cId="0" sldId="256"/>
            <ac:spMk id="53" creationId="{00000000-0000-0000-0000-000000000000}"/>
          </ac:spMkLst>
        </pc:spChg>
        <pc:spChg chg="mod">
          <ac:chgData name="Ryan Bowen" userId="9d2135e5d27e3002" providerId="LiveId" clId="{1A775DCF-E7D3-479B-BD33-CF01DE811613}" dt="2026-06-06T18:37:26.521" v="313" actId="14100"/>
          <ac:spMkLst>
            <pc:docMk/>
            <pc:sldMk cId="0" sldId="256"/>
            <ac:spMk id="54" creationId="{00000000-0000-0000-0000-000000000000}"/>
          </ac:spMkLst>
        </pc:spChg>
        <pc:spChg chg="mod">
          <ac:chgData name="Ryan Bowen" userId="9d2135e5d27e3002" providerId="LiveId" clId="{1A775DCF-E7D3-479B-BD33-CF01DE811613}" dt="2026-06-06T18:54:31.769" v="466" actId="113"/>
          <ac:spMkLst>
            <pc:docMk/>
            <pc:sldMk cId="0" sldId="256"/>
            <ac:spMk id="55" creationId="{00000000-0000-0000-0000-000000000000}"/>
          </ac:spMkLst>
        </pc:spChg>
        <pc:spChg chg="mod">
          <ac:chgData name="Ryan Bowen" userId="9d2135e5d27e3002" providerId="LiveId" clId="{1A775DCF-E7D3-479B-BD33-CF01DE811613}" dt="2026-06-06T18:41:42.525" v="349" actId="1036"/>
          <ac:spMkLst>
            <pc:docMk/>
            <pc:sldMk cId="0" sldId="256"/>
            <ac:spMk id="56" creationId="{00000000-0000-0000-0000-000000000000}"/>
          </ac:spMkLst>
        </pc:spChg>
        <pc:spChg chg="mod">
          <ac:chgData name="Ryan Bowen" userId="9d2135e5d27e3002" providerId="LiveId" clId="{1A775DCF-E7D3-479B-BD33-CF01DE811613}" dt="2026-06-06T18:45:39.400" v="405" actId="1076"/>
          <ac:spMkLst>
            <pc:docMk/>
            <pc:sldMk cId="0" sldId="256"/>
            <ac:spMk id="57" creationId="{00000000-0000-0000-0000-000000000000}"/>
          </ac:spMkLst>
        </pc:spChg>
        <pc:spChg chg="mod">
          <ac:chgData name="Ryan Bowen" userId="9d2135e5d27e3002" providerId="LiveId" clId="{1A775DCF-E7D3-479B-BD33-CF01DE811613}" dt="2026-06-06T18:44:55.760" v="380" actId="255"/>
          <ac:spMkLst>
            <pc:docMk/>
            <pc:sldMk cId="0" sldId="256"/>
            <ac:spMk id="58" creationId="{00000000-0000-0000-0000-000000000000}"/>
          </ac:spMkLst>
        </pc:spChg>
        <pc:spChg chg="mod">
          <ac:chgData name="Ryan Bowen" userId="9d2135e5d27e3002" providerId="LiveId" clId="{1A775DCF-E7D3-479B-BD33-CF01DE811613}" dt="2026-06-06T18:45:00.209" v="381" actId="255"/>
          <ac:spMkLst>
            <pc:docMk/>
            <pc:sldMk cId="0" sldId="256"/>
            <ac:spMk id="59" creationId="{00000000-0000-0000-0000-000000000000}"/>
          </ac:spMkLst>
        </pc:spChg>
        <pc:spChg chg="mod">
          <ac:chgData name="Ryan Bowen" userId="9d2135e5d27e3002" providerId="LiveId" clId="{1A775DCF-E7D3-479B-BD33-CF01DE811613}" dt="2026-06-06T18:47:30.498" v="433" actId="1036"/>
          <ac:spMkLst>
            <pc:docMk/>
            <pc:sldMk cId="0" sldId="256"/>
            <ac:spMk id="60" creationId="{00000000-0000-0000-0000-000000000000}"/>
          </ac:spMkLst>
        </pc:spChg>
        <pc:spChg chg="mod">
          <ac:chgData name="Ryan Bowen" userId="9d2135e5d27e3002" providerId="LiveId" clId="{1A775DCF-E7D3-479B-BD33-CF01DE811613}" dt="2026-06-06T18:54:26.263" v="465" actId="113"/>
          <ac:spMkLst>
            <pc:docMk/>
            <pc:sldMk cId="0" sldId="256"/>
            <ac:spMk id="61" creationId="{00000000-0000-0000-0000-000000000000}"/>
          </ac:spMkLst>
        </pc:spChg>
        <pc:spChg chg="mod">
          <ac:chgData name="Ryan Bowen" userId="9d2135e5d27e3002" providerId="LiveId" clId="{1A775DCF-E7D3-479B-BD33-CF01DE811613}" dt="2026-06-06T18:45:31.537" v="404" actId="1035"/>
          <ac:spMkLst>
            <pc:docMk/>
            <pc:sldMk cId="0" sldId="256"/>
            <ac:spMk id="63" creationId="{00000000-0000-0000-0000-000000000000}"/>
          </ac:spMkLst>
        </pc:spChg>
        <pc:spChg chg="mod">
          <ac:chgData name="Ryan Bowen" userId="9d2135e5d27e3002" providerId="LiveId" clId="{1A775DCF-E7D3-479B-BD33-CF01DE811613}" dt="2026-06-06T18:45:56.860" v="408" actId="255"/>
          <ac:spMkLst>
            <pc:docMk/>
            <pc:sldMk cId="0" sldId="256"/>
            <ac:spMk id="64" creationId="{00000000-0000-0000-0000-000000000000}"/>
          </ac:spMkLst>
        </pc:spChg>
        <pc:spChg chg="mod">
          <ac:chgData name="Ryan Bowen" userId="9d2135e5d27e3002" providerId="LiveId" clId="{1A775DCF-E7D3-479B-BD33-CF01DE811613}" dt="2026-06-06T18:46:16.561" v="413" actId="255"/>
          <ac:spMkLst>
            <pc:docMk/>
            <pc:sldMk cId="0" sldId="256"/>
            <ac:spMk id="65" creationId="{00000000-0000-0000-0000-000000000000}"/>
          </ac:spMkLst>
        </pc:spChg>
        <pc:spChg chg="mod">
          <ac:chgData name="Ryan Bowen" userId="9d2135e5d27e3002" providerId="LiveId" clId="{1A775DCF-E7D3-479B-BD33-CF01DE811613}" dt="2026-06-06T18:47:19.227" v="424" actId="1076"/>
          <ac:spMkLst>
            <pc:docMk/>
            <pc:sldMk cId="0" sldId="256"/>
            <ac:spMk id="66" creationId="{00000000-0000-0000-0000-000000000000}"/>
          </ac:spMkLst>
        </pc:spChg>
        <pc:spChg chg="mod">
          <ac:chgData name="Ryan Bowen" userId="9d2135e5d27e3002" providerId="LiveId" clId="{1A775DCF-E7D3-479B-BD33-CF01DE811613}" dt="2026-06-06T18:54:22.258" v="464" actId="113"/>
          <ac:spMkLst>
            <pc:docMk/>
            <pc:sldMk cId="0" sldId="256"/>
            <ac:spMk id="67" creationId="{00000000-0000-0000-0000-000000000000}"/>
          </ac:spMkLst>
        </pc:spChg>
        <pc:picChg chg="add mod">
          <ac:chgData name="Ryan Bowen" userId="9d2135e5d27e3002" providerId="LiveId" clId="{1A775DCF-E7D3-479B-BD33-CF01DE811613}" dt="2026-06-06T18:53:49.183" v="456"/>
          <ac:picMkLst>
            <pc:docMk/>
            <pc:sldMk cId="0" sldId="256"/>
            <ac:picMk id="71" creationId="{BBC7EFFC-69BB-BA79-D453-3A30EECE0340}"/>
          </ac:picMkLst>
        </pc:picChg>
      </pc:sldChg>
      <pc:sldChg chg="modSp mod">
        <pc:chgData name="Ryan Bowen" userId="9d2135e5d27e3002" providerId="LiveId" clId="{1A775DCF-E7D3-479B-BD33-CF01DE811613}" dt="2026-06-06T18:50:03.887" v="454" actId="1035"/>
        <pc:sldMkLst>
          <pc:docMk/>
          <pc:sldMk cId="0" sldId="259"/>
        </pc:sldMkLst>
        <pc:picChg chg="mod">
          <ac:chgData name="Ryan Bowen" userId="9d2135e5d27e3002" providerId="LiveId" clId="{1A775DCF-E7D3-479B-BD33-CF01DE811613}" dt="2026-06-06T18:50:03.887" v="454" actId="1035"/>
          <ac:picMkLst>
            <pc:docMk/>
            <pc:sldMk cId="0" sldId="259"/>
            <ac:picMk id="41" creationId="{5554F169-74C7-CD77-869B-EAF08700848B}"/>
          </ac:picMkLst>
        </pc:picChg>
      </pc:sldChg>
      <pc:sldChg chg="delSp modSp mod">
        <pc:chgData name="Ryan Bowen" userId="9d2135e5d27e3002" providerId="LiveId" clId="{1A775DCF-E7D3-479B-BD33-CF01DE811613}" dt="2026-06-06T17:56:59.997" v="37" actId="20577"/>
        <pc:sldMkLst>
          <pc:docMk/>
          <pc:sldMk cId="0" sldId="261"/>
        </pc:sldMkLst>
        <pc:spChg chg="mod">
          <ac:chgData name="Ryan Bowen" userId="9d2135e5d27e3002" providerId="LiveId" clId="{1A775DCF-E7D3-479B-BD33-CF01DE811613}" dt="2026-06-06T17:56:59.997" v="37" actId="20577"/>
          <ac:spMkLst>
            <pc:docMk/>
            <pc:sldMk cId="0" sldId="261"/>
            <ac:spMk id="3" creationId="{00000000-0000-0000-0000-000000000000}"/>
          </ac:spMkLst>
        </pc:spChg>
      </pc:sldChg>
      <pc:sldChg chg="modNotesTx">
        <pc:chgData name="Ryan Bowen" userId="9d2135e5d27e3002" providerId="LiveId" clId="{1A775DCF-E7D3-479B-BD33-CF01DE811613}" dt="2026-05-31T09:05:36.568" v="0" actId="113"/>
        <pc:sldMkLst>
          <pc:docMk/>
          <pc:sldMk cId="0" sldId="262"/>
        </pc:sldMkLst>
      </pc:sldChg>
      <pc:sldChg chg="modSp mod">
        <pc:chgData name="Ryan Bowen" userId="9d2135e5d27e3002" providerId="LiveId" clId="{1A775DCF-E7D3-479B-BD33-CF01DE811613}" dt="2026-06-08T23:25:27.459" v="484" actId="20577"/>
        <pc:sldMkLst>
          <pc:docMk/>
          <pc:sldMk cId="0" sldId="263"/>
        </pc:sldMkLst>
        <pc:spChg chg="mod">
          <ac:chgData name="Ryan Bowen" userId="9d2135e5d27e3002" providerId="LiveId" clId="{1A775DCF-E7D3-479B-BD33-CF01DE811613}" dt="2026-06-08T22:58:00.188" v="481" actId="20577"/>
          <ac:spMkLst>
            <pc:docMk/>
            <pc:sldMk cId="0" sldId="263"/>
            <ac:spMk id="8" creationId="{00000000-0000-0000-0000-000000000000}"/>
          </ac:spMkLst>
        </pc:spChg>
        <pc:spChg chg="mod">
          <ac:chgData name="Ryan Bowen" userId="9d2135e5d27e3002" providerId="LiveId" clId="{1A775DCF-E7D3-479B-BD33-CF01DE811613}" dt="2026-06-08T23:25:27.459" v="484" actId="20577"/>
          <ac:spMkLst>
            <pc:docMk/>
            <pc:sldMk cId="0" sldId="263"/>
            <ac:spMk id="10" creationId="{00000000-0000-0000-0000-000000000000}"/>
          </ac:spMkLst>
        </pc:spChg>
      </pc:sldChg>
      <pc:sldChg chg="modSp add mod setBg">
        <pc:chgData name="Ryan Bowen" userId="9d2135e5d27e3002" providerId="LiveId" clId="{1A775DCF-E7D3-479B-BD33-CF01DE811613}" dt="2026-06-08T22:51:37.554" v="478" actId="20577"/>
        <pc:sldMkLst>
          <pc:docMk/>
          <pc:sldMk cId="0" sldId="283"/>
        </pc:sldMkLst>
        <pc:spChg chg="mod">
          <ac:chgData name="Ryan Bowen" userId="9d2135e5d27e3002" providerId="LiveId" clId="{1A775DCF-E7D3-479B-BD33-CF01DE811613}" dt="2026-06-08T22:51:37.554" v="478" actId="20577"/>
          <ac:spMkLst>
            <pc:docMk/>
            <pc:sldMk cId="0" sldId="283"/>
            <ac:spMk id="29" creationId="{00000000-0000-0000-0000-000000000000}"/>
          </ac:spMkLst>
        </pc:spChg>
      </pc:sldChg>
      <pc:sldChg chg="modSp mod">
        <pc:chgData name="Ryan Bowen" userId="9d2135e5d27e3002" providerId="LiveId" clId="{1A775DCF-E7D3-479B-BD33-CF01DE811613}" dt="2026-06-07T17:54:43.645" v="477" actId="207"/>
        <pc:sldMkLst>
          <pc:docMk/>
          <pc:sldMk cId="0" sldId="286"/>
        </pc:sldMkLst>
        <pc:spChg chg="mod">
          <ac:chgData name="Ryan Bowen" userId="9d2135e5d27e3002" providerId="LiveId" clId="{1A775DCF-E7D3-479B-BD33-CF01DE811613}" dt="2026-06-07T17:54:39.643" v="476" actId="207"/>
          <ac:spMkLst>
            <pc:docMk/>
            <pc:sldMk cId="0" sldId="286"/>
            <ac:spMk id="9" creationId="{00000000-0000-0000-0000-000000000000}"/>
          </ac:spMkLst>
        </pc:spChg>
        <pc:spChg chg="mod">
          <ac:chgData name="Ryan Bowen" userId="9d2135e5d27e3002" providerId="LiveId" clId="{1A775DCF-E7D3-479B-BD33-CF01DE811613}" dt="2026-06-07T17:54:35.823" v="475" actId="207"/>
          <ac:spMkLst>
            <pc:docMk/>
            <pc:sldMk cId="0" sldId="286"/>
            <ac:spMk id="14" creationId="{00000000-0000-0000-0000-000000000000}"/>
          </ac:spMkLst>
        </pc:spChg>
        <pc:spChg chg="mod">
          <ac:chgData name="Ryan Bowen" userId="9d2135e5d27e3002" providerId="LiveId" clId="{1A775DCF-E7D3-479B-BD33-CF01DE811613}" dt="2026-05-31T09:07:23.741" v="6" actId="1035"/>
          <ac:spMkLst>
            <pc:docMk/>
            <pc:sldMk cId="0" sldId="286"/>
            <ac:spMk id="15" creationId="{00000000-0000-0000-0000-000000000000}"/>
          </ac:spMkLst>
        </pc:spChg>
        <pc:spChg chg="mod">
          <ac:chgData name="Ryan Bowen" userId="9d2135e5d27e3002" providerId="LiveId" clId="{1A775DCF-E7D3-479B-BD33-CF01DE811613}" dt="2026-05-31T09:07:27.874" v="14" actId="1035"/>
          <ac:spMkLst>
            <pc:docMk/>
            <pc:sldMk cId="0" sldId="286"/>
            <ac:spMk id="18" creationId="{00000000-0000-0000-0000-000000000000}"/>
          </ac:spMkLst>
        </pc:spChg>
        <pc:spChg chg="mod">
          <ac:chgData name="Ryan Bowen" userId="9d2135e5d27e3002" providerId="LiveId" clId="{1A775DCF-E7D3-479B-BD33-CF01DE811613}" dt="2026-06-07T17:54:43.645" v="477" actId="207"/>
          <ac:spMkLst>
            <pc:docMk/>
            <pc:sldMk cId="0" sldId="286"/>
            <ac:spMk id="19" creationId="{00000000-0000-0000-0000-000000000000}"/>
          </ac:spMkLst>
        </pc:spChg>
        <pc:picChg chg="mod">
          <ac:chgData name="Ryan Bowen" userId="9d2135e5d27e3002" providerId="LiveId" clId="{1A775DCF-E7D3-479B-BD33-CF01DE811613}" dt="2026-05-31T09:07:36.067" v="25" actId="1035"/>
          <ac:picMkLst>
            <pc:docMk/>
            <pc:sldMk cId="0" sldId="286"/>
            <ac:picMk id="17" creationId="{00000000-0000-0000-0000-000000000000}"/>
          </ac:picMkLst>
        </pc:picChg>
      </pc:sldChg>
      <pc:sldChg chg="add">
        <pc:chgData name="Ryan Bowen" userId="9d2135e5d27e3002" providerId="LiveId" clId="{1A775DCF-E7D3-479B-BD33-CF01DE811613}" dt="2026-06-07T17:52:39.652" v="474"/>
        <pc:sldMkLst>
          <pc:docMk/>
          <pc:sldMk cId="0" sldId="287"/>
        </pc:sldMkLst>
      </pc:sldChg>
      <pc:sldChg chg="add">
        <pc:chgData name="Ryan Bowen" userId="9d2135e5d27e3002" providerId="LiveId" clId="{1A775DCF-E7D3-479B-BD33-CF01DE811613}" dt="2026-06-08T23:22:00.733" v="482"/>
        <pc:sldMkLst>
          <pc:docMk/>
          <pc:sldMk cId="212981345" sldId="2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332BA8-0585-45CB-A8AF-25DE3DDED1EF}" type="datetimeFigureOut">
              <a:rPr lang="en-GB" smtClean="0"/>
              <a:t>08/06/2026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333D6F-9721-4167-9C1C-0A688CD093F1}" type="slidenum">
              <a:rPr lang="en-GB" smtClean="0"/>
              <a:t>‹#›</a:t>
            </a:fld>
            <a:endParaRPr lang="en-GB"/>
          </a:p>
        </p:txBody>
      </p:sp>
    </p:spTree>
    <p:extLst>
      <p:ext uri="{BB962C8B-B14F-4D97-AF65-F5344CB8AC3E}">
        <p14:creationId xmlns:p14="http://schemas.microsoft.com/office/powerpoint/2010/main" val="837294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1BD99-3B78-45DD-9ED1-FE74C0506C3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1869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arenR"/>
            </a:pPr>
            <a:r>
              <a:rPr lang="en-GB" b="1" dirty="0"/>
              <a:t>WE WANT YOU AS PARENTS TO BE PART OF THE PROCESS ALSO. </a:t>
            </a:r>
          </a:p>
          <a:p>
            <a:pPr marL="228600" indent="-228600">
              <a:buFont typeface="+mj-lt"/>
              <a:buAutoNum type="arabicParenR"/>
            </a:pPr>
            <a:endParaRPr lang="en-GB" b="1" dirty="0"/>
          </a:p>
          <a:p>
            <a:pPr marL="228600" indent="-228600">
              <a:buFont typeface="+mj-lt"/>
              <a:buAutoNum type="arabicParenR"/>
            </a:pPr>
            <a:r>
              <a:rPr lang="en-GB" b="1" dirty="0"/>
              <a:t>IT’S A VERY MUCH A COLLABORATIVE EFFORT </a:t>
            </a:r>
          </a:p>
          <a:p>
            <a:pPr marL="228600" indent="-228600">
              <a:buFont typeface="+mj-lt"/>
              <a:buAutoNum type="arabicParenR"/>
            </a:pPr>
            <a:endParaRPr lang="en-GB" b="1" dirty="0"/>
          </a:p>
          <a:p>
            <a:pPr marL="228600" indent="-228600">
              <a:buFont typeface="+mj-lt"/>
              <a:buAutoNum type="arabicParenR"/>
            </a:pPr>
            <a:r>
              <a:rPr lang="en-GB" b="1" dirty="0"/>
              <a:t>WE WILL BE GIVING YOUR CHILDREN INFORMATION THROUGHOUT THE SEASON AND WILL MAKE AVAILABLE INFORMATION TO THE PARENTS ALSO SO YOU CAN SHARE THIS LEARNING EXPERIENCE WITH YOUR CHILD.</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ONE OF THE FIRST THINGS WE HOPE TO MONITOR , WITH THE HELP OF THE PARENTS, IS PEAK HEIGHT VELOCITY.</a:t>
            </a:r>
          </a:p>
          <a:p>
            <a:endParaRPr lang="en-US" b="1" dirty="0"/>
          </a:p>
          <a:p>
            <a:r>
              <a:rPr lang="en-US" b="1" dirty="0"/>
              <a:t>PHV IS A GROWTH SPURT THE CHILD HAS THAT TYPICALLY BONES GROW QUICKER THAN MUSCLES AND SO CHILDREN MAY PRESENT WITH</a:t>
            </a:r>
          </a:p>
          <a:p>
            <a:endParaRPr lang="en-US" b="1" dirty="0"/>
          </a:p>
          <a:p>
            <a:r>
              <a:rPr lang="en-US" b="1" dirty="0"/>
              <a:t>BEING UNCOORDINATED OR CLUMBSY AS THEY GRAPPLE WITH HOW TO CONTROL THEIR BODIES.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THIS CAN BE A CONFUSING AND DEMANDING TIME FOR CHILDREN. WHAT WORKED FOR THEM ON THE WEEK BEFORE , MAY NOT WORK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WEEK, BECAUSE THEY HAVE EXPERIENCED A GROWTH SPURT.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FOR ME THE SINGLE BIGGEST REASON TO MONITOR THIS, ISNT SO WE HAVE A DATE OF WHEN THIS MAY OCCUR. IT  IS SO WE CAN HELP THE CHILD UNDERSTAND WHAT THEY ARE GOING THROUGH AND GET ACROSS TO THE CHILD THAT THIS IS PERFECTLY NORMAL.</a:t>
            </a:r>
          </a:p>
          <a:p>
            <a:endParaRPr lang="en-US" b="1"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 THE SEASON WE WILL BE PRODUCING SOME EDUCATIONAL RESOURCES </a:t>
            </a:r>
          </a:p>
          <a:p>
            <a:r>
              <a:rPr lang="en-US" b="1" dirty="0"/>
              <a:t> </a:t>
            </a:r>
          </a:p>
          <a:p>
            <a:r>
              <a:rPr lang="en-US" b="1" dirty="0"/>
              <a:t>NUTRITION AND HYDRATION, </a:t>
            </a:r>
          </a:p>
          <a:p>
            <a:endParaRPr lang="en-US" b="1" dirty="0"/>
          </a:p>
          <a:p>
            <a:r>
              <a:rPr lang="en-US" b="1" dirty="0"/>
              <a:t>ENERGY SYSTEMS AND HOW GOOD NUTRITION INTERACTS WITH THEM </a:t>
            </a:r>
          </a:p>
          <a:p>
            <a:endParaRPr lang="en-US" b="1" dirty="0"/>
          </a:p>
          <a:p>
            <a:r>
              <a:rPr lang="en-US" b="1" dirty="0"/>
              <a:t>ITS HOPED THE PLAYERS TAKE AN INTEREST IN THIS AND ALLOWS THEM TO EVENTUALLY TAKE OWNERSHIP </a:t>
            </a: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LIKEWISE,  WE WILL BE PRODUCING MATERIAL ON MINDSET AGAIN THIS CAN BE AIDED AT HOME AND PITCHSIDE BY THE PARENTS </a:t>
            </a:r>
          </a:p>
          <a:p>
            <a:endParaRPr lang="en-US" dirty="0"/>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ONE OF THE FIRST THINGS WE HOPE TO INTRODUCE FOR SOME OF THE AGE GROUPS IS A TRAIN AS HOME PROGRAM</a:t>
            </a:r>
          </a:p>
          <a:p>
            <a:endParaRPr lang="en-US" b="1" dirty="0"/>
          </a:p>
          <a:p>
            <a:r>
              <a:rPr lang="en-GB" b="1" dirty="0"/>
              <a:t>YOU PARENTS CAN HELP IN ENCOURAGING YOUR CHILD TO ENGAGE IN THESE PROGRAMS</a:t>
            </a:r>
          </a:p>
          <a:p>
            <a:endParaRPr lang="en-GB" b="1" dirty="0"/>
          </a:p>
          <a:p>
            <a:r>
              <a:rPr lang="en-GB" b="1" dirty="0"/>
              <a:t>WE DON’T WANT TO FORCE THEM TO DO IT, ITS NOT COMPULSORY, AND DON’T WANT IT TO BE DEEMED HOMEWORK AS SUCH.</a:t>
            </a:r>
          </a:p>
          <a:p>
            <a:endParaRPr lang="en-GB" b="1" dirty="0"/>
          </a:p>
          <a:p>
            <a:r>
              <a:rPr lang="en-GB" b="1" dirty="0"/>
              <a:t>IT'S HOPED THAT GIVING THE CHILDREN OWNERSHIP OF SOMETHING LIKE THIS WILL HELP THEM TAKE RESPONSIBILITY FOR THEIR OWN FITNESS – A LIFE SKILL THEY CAN TAKE INTO ADULTHOOD.</a:t>
            </a:r>
          </a:p>
          <a:p>
            <a:endParaRPr lang="en-GB" b="1" dirty="0"/>
          </a:p>
          <a:p>
            <a:r>
              <a:rPr lang="en-GB" b="1" dirty="0"/>
              <a:t>ASIDE FROM THIS, SUCH EXERCISES HAVE PROVEN TO SIGNIFICANTLY REDUCE INJURY RISK, AND WILL ENABLE THE COACHES TO DEDICATE PITCH TIME TO THE MORE TECHNICAL AND TACTICAL ASPECTS OF THE GAME</a:t>
            </a:r>
          </a:p>
          <a:p>
            <a:endParaRPr lang="en-GB" b="1" dirty="0"/>
          </a:p>
          <a:p>
            <a:endParaRPr lang="en-GB" b="1" dirty="0"/>
          </a:p>
          <a:p>
            <a:endParaRPr lang="en-GB" b="1" dirty="0"/>
          </a:p>
          <a:p>
            <a:endParaRPr lang="en-GB" b="1" dirty="0"/>
          </a:p>
          <a:p>
            <a:endParaRPr lang="en-GB" b="1" dirty="0"/>
          </a:p>
          <a:p>
            <a:endParaRPr lang="en-US" b="1" dirty="0"/>
          </a:p>
          <a:p>
            <a:endParaRPr lang="en-US" b="1" dirty="0"/>
          </a:p>
          <a:p>
            <a:endParaRPr lang="en-US" b="1"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29B08-DBF1-E96E-E6F6-A9898EB141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9CC372-2981-EEE6-7200-F5A3647A3C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552FB3-F04E-50F3-A86C-BE3E23939C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21FA49-E155-B118-EE20-BF66D660FD5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7650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2707D-5F63-B094-357E-1636D16D6E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0CE52F-0926-25B1-4E13-95CD1B5C077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20B443F-AB5A-F1F4-E2A5-EB9685B02BD6}"/>
              </a:ext>
            </a:extLst>
          </p:cNvPr>
          <p:cNvSpPr>
            <a:spLocks noGrp="1"/>
          </p:cNvSpPr>
          <p:nvPr>
            <p:ph type="body" idx="1"/>
          </p:nvPr>
        </p:nvSpPr>
        <p:spPr/>
        <p:txBody>
          <a:bodyPr/>
          <a:lstStyle/>
          <a:p>
            <a:r>
              <a:rPr lang="en-GB" b="1" dirty="0"/>
              <a:t>Qualifications</a:t>
            </a:r>
          </a:p>
        </p:txBody>
      </p:sp>
      <p:sp>
        <p:nvSpPr>
          <p:cNvPr id="4" name="Slide Number Placeholder 3">
            <a:extLst>
              <a:ext uri="{FF2B5EF4-FFF2-40B4-BE49-F238E27FC236}">
                <a16:creationId xmlns:a16="http://schemas.microsoft.com/office/drawing/2014/main" id="{72BF2A4C-BA46-97B2-3EA9-B955E510B2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91BD99-3B78-45DD-9ED1-FE74C0506C3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9280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986EE-300C-8111-D70E-E0552F0FE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C5090-33CF-3A20-4066-0F3CD9C4B02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7422A8D-92DE-6D2A-C4FA-670CAF63C112}"/>
              </a:ext>
            </a:extLst>
          </p:cNvPr>
          <p:cNvSpPr>
            <a:spLocks noGrp="1"/>
          </p:cNvSpPr>
          <p:nvPr>
            <p:ph type="body" idx="1"/>
          </p:nvPr>
        </p:nvSpPr>
        <p:spPr/>
        <p:txBody>
          <a:bodyPr/>
          <a:lstStyle/>
          <a:p>
            <a:r>
              <a:rPr lang="en-GB" b="1" dirty="0"/>
              <a:t>These are some of the clubs I have worked for  in the past</a:t>
            </a:r>
          </a:p>
        </p:txBody>
      </p:sp>
      <p:sp>
        <p:nvSpPr>
          <p:cNvPr id="4" name="Slide Number Placeholder 3">
            <a:extLst>
              <a:ext uri="{FF2B5EF4-FFF2-40B4-BE49-F238E27FC236}">
                <a16:creationId xmlns:a16="http://schemas.microsoft.com/office/drawing/2014/main" id="{47DB598D-9F6D-35A6-B3DB-953526512771}"/>
              </a:ext>
            </a:extLst>
          </p:cNvPr>
          <p:cNvSpPr>
            <a:spLocks noGrp="1"/>
          </p:cNvSpPr>
          <p:nvPr>
            <p:ph type="sldNum" sz="quarter" idx="5"/>
          </p:nvPr>
        </p:nvSpPr>
        <p:spPr/>
        <p:txBody>
          <a:bodyPr/>
          <a:lstStyle/>
          <a:p>
            <a:fld id="{B991BD99-3B78-45DD-9ED1-FE74C0506C39}" type="slidenum">
              <a:rPr lang="en-GB" smtClean="0"/>
              <a:t>3</a:t>
            </a:fld>
            <a:endParaRPr lang="en-GB"/>
          </a:p>
        </p:txBody>
      </p:sp>
    </p:spTree>
    <p:extLst>
      <p:ext uri="{BB962C8B-B14F-4D97-AF65-F5344CB8AC3E}">
        <p14:creationId xmlns:p14="http://schemas.microsoft.com/office/powerpoint/2010/main" val="4143007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C55AC-C35A-C9A2-1685-855125C7FD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FAEEA-7B08-58BD-2D40-711B0F0D4A4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86CE3B2-5238-191A-0C84-F7638EA1C477}"/>
              </a:ext>
            </a:extLst>
          </p:cNvPr>
          <p:cNvSpPr>
            <a:spLocks noGrp="1"/>
          </p:cNvSpPr>
          <p:nvPr>
            <p:ph type="body" idx="1"/>
          </p:nvPr>
        </p:nvSpPr>
        <p:spPr/>
        <p:txBody>
          <a:bodyPr/>
          <a:lstStyle/>
          <a:p>
            <a:r>
              <a:rPr lang="en-GB" sz="2400" b="1" dirty="0"/>
              <a:t>AND THESE ARE SOME OF THE CLUBS I HAVE SPENT TIME IN, MAINLY IN THEIR ACADEMY SETUP IN THE FORM OF CLUB VISITS, EDUCATION WEEKENDS, WHERE I HAVE GAINED</a:t>
            </a:r>
          </a:p>
          <a:p>
            <a:endParaRPr lang="en-GB" sz="2400" b="1" dirty="0"/>
          </a:p>
          <a:p>
            <a:r>
              <a:rPr lang="en-GB" sz="2400" b="1" dirty="0"/>
              <a:t> SOME INSIGHTS OF HOW ELITE PROFESSIONAL CLUBS ARE NURTURING TALENT </a:t>
            </a:r>
          </a:p>
        </p:txBody>
      </p:sp>
      <p:sp>
        <p:nvSpPr>
          <p:cNvPr id="4" name="Slide Number Placeholder 3">
            <a:extLst>
              <a:ext uri="{FF2B5EF4-FFF2-40B4-BE49-F238E27FC236}">
                <a16:creationId xmlns:a16="http://schemas.microsoft.com/office/drawing/2014/main" id="{E9502B67-CBD3-ED45-B943-FC98CA937275}"/>
              </a:ext>
            </a:extLst>
          </p:cNvPr>
          <p:cNvSpPr>
            <a:spLocks noGrp="1"/>
          </p:cNvSpPr>
          <p:nvPr>
            <p:ph type="sldNum" sz="quarter" idx="5"/>
          </p:nvPr>
        </p:nvSpPr>
        <p:spPr/>
        <p:txBody>
          <a:bodyPr/>
          <a:lstStyle/>
          <a:p>
            <a:fld id="{B991BD99-3B78-45DD-9ED1-FE74C0506C39}" type="slidenum">
              <a:rPr lang="en-GB" smtClean="0"/>
              <a:t>4</a:t>
            </a:fld>
            <a:endParaRPr lang="en-GB"/>
          </a:p>
        </p:txBody>
      </p:sp>
    </p:spTree>
    <p:extLst>
      <p:ext uri="{BB962C8B-B14F-4D97-AF65-F5344CB8AC3E}">
        <p14:creationId xmlns:p14="http://schemas.microsoft.com/office/powerpoint/2010/main" val="451301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SO MUCH LIKE SOCCER IN THE UK, MAKING IT AS A PRO FOOTBALLER IN THE U.S  IS HARD REALLY HARD.</a:t>
            </a:r>
          </a:p>
          <a:p>
            <a:endParaRPr lang="en-GB" b="1" dirty="0"/>
          </a:p>
          <a:p>
            <a:r>
              <a:rPr lang="en-GB" b="1" dirty="0"/>
              <a:t>0.03% IN THE US WILL TURN PRO ( FOR CONTEXT IN THE UK 0.012% WILL PLAY IN PREMIER LEAGUE )</a:t>
            </a:r>
          </a:p>
          <a:p>
            <a:endParaRPr lang="en-GB" b="1" dirty="0"/>
          </a:p>
          <a:p>
            <a:endParaRPr lang="en-GB" b="1" dirty="0"/>
          </a:p>
          <a:p>
            <a:endParaRPr lang="en-GB" b="1" dirty="0"/>
          </a:p>
          <a:p>
            <a:endParaRPr lang="en-GB" b="1" dirty="0"/>
          </a:p>
          <a:p>
            <a:endParaRPr lang="en-GB" b="1" dirty="0"/>
          </a:p>
        </p:txBody>
      </p:sp>
      <p:sp>
        <p:nvSpPr>
          <p:cNvPr id="4" name="Slide Number Placeholder 3"/>
          <p:cNvSpPr>
            <a:spLocks noGrp="1"/>
          </p:cNvSpPr>
          <p:nvPr>
            <p:ph type="sldNum" sz="quarter" idx="5"/>
          </p:nvPr>
        </p:nvSpPr>
        <p:spPr/>
        <p:txBody>
          <a:bodyPr/>
          <a:lstStyle/>
          <a:p>
            <a:fld id="{E9333D6F-9721-4167-9C1C-0A688CD093F1}" type="slidenum">
              <a:rPr lang="en-GB" smtClean="0"/>
              <a:t>5</a:t>
            </a:fld>
            <a:endParaRPr lang="en-GB"/>
          </a:p>
        </p:txBody>
      </p:sp>
    </p:spTree>
    <p:extLst>
      <p:ext uri="{BB962C8B-B14F-4D97-AF65-F5344CB8AC3E}">
        <p14:creationId xmlns:p14="http://schemas.microsoft.com/office/powerpoint/2010/main" val="2115926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WHY DOES THIS MATTER?</a:t>
            </a:r>
          </a:p>
          <a:p>
            <a:endParaRPr lang="en-GB" b="1" dirty="0"/>
          </a:p>
          <a:p>
            <a:r>
              <a:rPr lang="en-GB" b="1" dirty="0"/>
              <a:t>BECAUSE THIS IS THE WAY MOST CLUBS AND COACHES THINK, THEY ONLY THINK ABOUT THE TOP OF THE PYRAMID AND OFTEN FORGET THAT</a:t>
            </a:r>
          </a:p>
          <a:p>
            <a:endParaRPr lang="en-GB" b="1" dirty="0"/>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lang="en-GB" sz="1200" b="1" kern="1200" dirty="0">
                <a:solidFill>
                  <a:schemeClr val="tx1"/>
                </a:solidFill>
                <a:effectLst/>
                <a:latin typeface="+mn-lt"/>
                <a:ea typeface="+mn-ea"/>
                <a:cs typeface="+mn-cs"/>
              </a:rPr>
              <a:t>THE WAY THESE ACADEMIES ARE RUN IS CHANGING CHILDRENS LIVES, BUT NOT FOR THE BETTER, MOST PLAYERS IN THESE SYSTEMS, WHEN RELEASED SUFFER WITH DEPRESSION, LOSS OF SOCIAL NETWORKS, LOSS OF IDENTITY, SHAME, HUMILIATION, BETRAYAL. THEN THERE IS THE EFFECT IT HAS ON FAMILY LIFE, </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endParaRPr lang="en-GB" sz="1200" b="1" kern="1200" dirty="0">
              <a:solidFill>
                <a:schemeClr val="tx1"/>
              </a:solidFill>
              <a:effectLst/>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lang="en-GB" sz="1200" b="1" kern="1200" dirty="0">
                <a:solidFill>
                  <a:schemeClr val="tx1"/>
                </a:solidFill>
                <a:effectLst/>
                <a:latin typeface="+mn-lt"/>
                <a:ea typeface="+mn-ea"/>
                <a:cs typeface="+mn-cs"/>
              </a:rPr>
              <a:t>NO CHILD SHOULD BE MADE TO FEEL LIKE THAT!</a:t>
            </a:r>
          </a:p>
          <a:p>
            <a:endParaRPr lang="en-GB" b="1" dirty="0"/>
          </a:p>
          <a:p>
            <a:endParaRPr lang="en-GB" b="1" dirty="0"/>
          </a:p>
          <a:p>
            <a:r>
              <a:rPr lang="en-GB" b="1" dirty="0"/>
              <a:t>IT’S THE BOTTOM OF THE PYRAMID WE ADULTS CAN HAVE THE MOST IMPACT, TO EACH AND EVERY CHILD /  PLAYER</a:t>
            </a:r>
          </a:p>
          <a:p>
            <a:endParaRPr lang="en-GB" b="1"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ROUGHLY 70% OF PLAYERS HAVE QUIT PLAYING TEAM SPORTS BY AGE 14</a:t>
            </a:r>
          </a:p>
          <a:p>
            <a:endParaRPr lang="en-US" b="1" dirty="0"/>
          </a:p>
          <a:p>
            <a:r>
              <a:rPr lang="en-US" b="1" dirty="0"/>
              <a:t>NUMBER 1 REASON FOR THIS ARE LACK OF FUN, </a:t>
            </a:r>
          </a:p>
          <a:p>
            <a:endParaRPr lang="en-US" b="1" dirty="0"/>
          </a:p>
          <a:p>
            <a:r>
              <a:rPr lang="en-US" b="1" dirty="0"/>
              <a:t>RESEARCH SHOWS ADOPTING  HOLISTIC MODELS CAN INCREASE LONG TERM PARTICIPATION BY MORE THAN 25%</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VERY MUCH FOOTBALL FIRST.</a:t>
            </a:r>
          </a:p>
          <a:p>
            <a:endParaRPr lang="en-US" b="1" dirty="0"/>
          </a:p>
          <a:p>
            <a:r>
              <a:rPr lang="en-US" b="1" dirty="0"/>
              <a:t>TWEEKS IN THE PROGRAMME WILL ALLOW FOR COACHES TO DEDICATE 100% OF THE TIME TO TECHNICAL AND TACTICAL ASPECTS.</a:t>
            </a:r>
          </a:p>
          <a:p>
            <a:endParaRPr lang="en-US" b="1" dirty="0"/>
          </a:p>
          <a:p>
            <a:r>
              <a:rPr lang="en-US" b="1" dirty="0"/>
              <a:t>REDUCE INJURY INCIDENCE</a:t>
            </a:r>
          </a:p>
          <a:p>
            <a:endParaRPr lang="en-US" b="1" dirty="0"/>
          </a:p>
          <a:p>
            <a:r>
              <a:rPr lang="en-US" b="1" dirty="0"/>
              <a:t>BUT MOST IMPORTANTLY DEVELOP YOU CHILD AS A BETTER PLAYER AND PERSON</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ARE THE 4 PILLARS IN HOW WE HOPE TO DEVELOP</a:t>
            </a:r>
          </a:p>
          <a:p>
            <a:endParaRPr lang="en-US" b="1" dirty="0"/>
          </a:p>
          <a:p>
            <a:endParaRPr lang="en-US" b="1" dirty="0"/>
          </a:p>
          <a:p>
            <a:r>
              <a:rPr lang="en-US" b="1" dirty="0"/>
              <a:t>SUPPORT AND EDUCATE THE PLAYERS and PARENTS </a:t>
            </a:r>
          </a:p>
          <a:p>
            <a:endParaRPr lang="en-US" b="1" dirty="0"/>
          </a:p>
          <a:p>
            <a:r>
              <a:rPr lang="en-US" b="1" dirty="0"/>
              <a:t>MENTALLY</a:t>
            </a:r>
          </a:p>
          <a:p>
            <a:endParaRPr lang="en-US" b="1" dirty="0"/>
          </a:p>
          <a:p>
            <a:r>
              <a:rPr lang="en-US" b="1" dirty="0"/>
              <a:t>THROUGH PHYSICAL LITERACY AND NUTRITION HELPING THEM UNDERSTAND THEIR OWN BODIES AND FUEL IN THE CORRECT MANNER</a:t>
            </a:r>
          </a:p>
          <a:p>
            <a:endParaRPr lang="en-US" b="1" dirty="0"/>
          </a:p>
          <a:p>
            <a:r>
              <a:rPr lang="en-US" b="1" dirty="0"/>
              <a:t>AND BY CREATING A CULTURE &amp;  ENVIRONMENT THAT MAKES THEM FEEL COMFORTABLE, VALUED AND HEARD</a:t>
            </a:r>
          </a:p>
          <a:p>
            <a:endParaRPr lang="en-US" b="1" dirty="0"/>
          </a:p>
          <a:p>
            <a:endParaRPr lang="en-US" b="1" dirty="0"/>
          </a:p>
          <a:p>
            <a:endParaRPr lang="en-US" b="1"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5D9A0-84BC-DA8B-18A2-A63B96C16E0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8AE82D57-749A-40C8-0800-BE3F2458F9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344AFEBD-EA48-646D-5C05-19D90506D3F3}"/>
              </a:ext>
            </a:extLst>
          </p:cNvPr>
          <p:cNvSpPr>
            <a:spLocks noGrp="1"/>
          </p:cNvSpPr>
          <p:nvPr>
            <p:ph type="dt" sz="half" idx="10"/>
          </p:nvPr>
        </p:nvSpPr>
        <p:spPr/>
        <p:txBody>
          <a:bodyPr/>
          <a:lstStyle/>
          <a:p>
            <a:fld id="{19063BAA-2F78-4D2A-9B65-ACAA35DCB64B}" type="datetimeFigureOut">
              <a:rPr lang="en-GB" smtClean="0"/>
              <a:t>08/06/2026</a:t>
            </a:fld>
            <a:endParaRPr lang="en-GB"/>
          </a:p>
        </p:txBody>
      </p:sp>
      <p:sp>
        <p:nvSpPr>
          <p:cNvPr id="5" name="Footer Placeholder 4">
            <a:extLst>
              <a:ext uri="{FF2B5EF4-FFF2-40B4-BE49-F238E27FC236}">
                <a16:creationId xmlns:a16="http://schemas.microsoft.com/office/drawing/2014/main" id="{8713E2C3-49CD-EC6E-01F3-0E0E98618C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4B5120-5820-25F3-994B-50FBE426175F}"/>
              </a:ext>
            </a:extLst>
          </p:cNvPr>
          <p:cNvSpPr>
            <a:spLocks noGrp="1"/>
          </p:cNvSpPr>
          <p:nvPr>
            <p:ph type="sldNum" sz="quarter" idx="12"/>
          </p:nvPr>
        </p:nvSpPr>
        <p:spPr/>
        <p:txBody>
          <a:bodyPr/>
          <a:lstStyle/>
          <a:p>
            <a:fld id="{0568FE89-EE7B-4FE2-9B0F-9FE88ABC0D31}" type="slidenum">
              <a:rPr lang="en-GB" smtClean="0"/>
              <a:t>‹#›</a:t>
            </a:fld>
            <a:endParaRPr lang="en-GB"/>
          </a:p>
        </p:txBody>
      </p:sp>
    </p:spTree>
    <p:extLst>
      <p:ext uri="{BB962C8B-B14F-4D97-AF65-F5344CB8AC3E}">
        <p14:creationId xmlns:p14="http://schemas.microsoft.com/office/powerpoint/2010/main" val="4161531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CD690-027A-7065-8DCB-9795EA7B63A7}"/>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9B3F475-C8DC-D652-1C22-6A2345EB9F6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D1105BB-789B-43FF-9570-CABC3AB7050E}"/>
              </a:ext>
            </a:extLst>
          </p:cNvPr>
          <p:cNvSpPr>
            <a:spLocks noGrp="1"/>
          </p:cNvSpPr>
          <p:nvPr>
            <p:ph type="dt" sz="half" idx="10"/>
          </p:nvPr>
        </p:nvSpPr>
        <p:spPr/>
        <p:txBody>
          <a:bodyPr/>
          <a:lstStyle/>
          <a:p>
            <a:fld id="{19063BAA-2F78-4D2A-9B65-ACAA35DCB64B}" type="datetimeFigureOut">
              <a:rPr lang="en-GB" smtClean="0"/>
              <a:t>08/06/2026</a:t>
            </a:fld>
            <a:endParaRPr lang="en-GB"/>
          </a:p>
        </p:txBody>
      </p:sp>
      <p:sp>
        <p:nvSpPr>
          <p:cNvPr id="5" name="Footer Placeholder 4">
            <a:extLst>
              <a:ext uri="{FF2B5EF4-FFF2-40B4-BE49-F238E27FC236}">
                <a16:creationId xmlns:a16="http://schemas.microsoft.com/office/drawing/2014/main" id="{3BDFBE9D-F711-4FCB-7F97-C52D277D3E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B7E192-4615-782B-E977-B99B974CFF80}"/>
              </a:ext>
            </a:extLst>
          </p:cNvPr>
          <p:cNvSpPr>
            <a:spLocks noGrp="1"/>
          </p:cNvSpPr>
          <p:nvPr>
            <p:ph type="sldNum" sz="quarter" idx="12"/>
          </p:nvPr>
        </p:nvSpPr>
        <p:spPr/>
        <p:txBody>
          <a:bodyPr/>
          <a:lstStyle/>
          <a:p>
            <a:fld id="{0568FE89-EE7B-4FE2-9B0F-9FE88ABC0D31}" type="slidenum">
              <a:rPr lang="en-GB" smtClean="0"/>
              <a:t>‹#›</a:t>
            </a:fld>
            <a:endParaRPr lang="en-GB"/>
          </a:p>
        </p:txBody>
      </p:sp>
    </p:spTree>
    <p:extLst>
      <p:ext uri="{BB962C8B-B14F-4D97-AF65-F5344CB8AC3E}">
        <p14:creationId xmlns:p14="http://schemas.microsoft.com/office/powerpoint/2010/main" val="670903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DB1C70-E6BA-7E3D-98A5-6D214286AE5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CF34E2B-94CB-04BC-3E0B-591B4D18432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51B78E7-C1E8-1C2D-8A73-A9A7526181FE}"/>
              </a:ext>
            </a:extLst>
          </p:cNvPr>
          <p:cNvSpPr>
            <a:spLocks noGrp="1"/>
          </p:cNvSpPr>
          <p:nvPr>
            <p:ph type="dt" sz="half" idx="10"/>
          </p:nvPr>
        </p:nvSpPr>
        <p:spPr/>
        <p:txBody>
          <a:bodyPr/>
          <a:lstStyle/>
          <a:p>
            <a:fld id="{19063BAA-2F78-4D2A-9B65-ACAA35DCB64B}" type="datetimeFigureOut">
              <a:rPr lang="en-GB" smtClean="0"/>
              <a:t>08/06/2026</a:t>
            </a:fld>
            <a:endParaRPr lang="en-GB"/>
          </a:p>
        </p:txBody>
      </p:sp>
      <p:sp>
        <p:nvSpPr>
          <p:cNvPr id="5" name="Footer Placeholder 4">
            <a:extLst>
              <a:ext uri="{FF2B5EF4-FFF2-40B4-BE49-F238E27FC236}">
                <a16:creationId xmlns:a16="http://schemas.microsoft.com/office/drawing/2014/main" id="{8416CB92-7663-F378-CA2D-39D7E68E8C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4C37DE-1723-A0EC-FE40-BEAC03E629D8}"/>
              </a:ext>
            </a:extLst>
          </p:cNvPr>
          <p:cNvSpPr>
            <a:spLocks noGrp="1"/>
          </p:cNvSpPr>
          <p:nvPr>
            <p:ph type="sldNum" sz="quarter" idx="12"/>
          </p:nvPr>
        </p:nvSpPr>
        <p:spPr/>
        <p:txBody>
          <a:bodyPr/>
          <a:lstStyle/>
          <a:p>
            <a:fld id="{0568FE89-EE7B-4FE2-9B0F-9FE88ABC0D31}" type="slidenum">
              <a:rPr lang="en-GB" smtClean="0"/>
              <a:t>‹#›</a:t>
            </a:fld>
            <a:endParaRPr lang="en-GB"/>
          </a:p>
        </p:txBody>
      </p:sp>
    </p:spTree>
    <p:extLst>
      <p:ext uri="{BB962C8B-B14F-4D97-AF65-F5344CB8AC3E}">
        <p14:creationId xmlns:p14="http://schemas.microsoft.com/office/powerpoint/2010/main" val="3989978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286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978" y="2130426"/>
            <a:ext cx="7774425" cy="1470025"/>
          </a:xfrm>
        </p:spPr>
        <p:txBody>
          <a:bodyPr/>
          <a:lstStyle/>
          <a:p>
            <a:r>
              <a:rPr lang="en-US"/>
              <a:t>Click to edit Master title style</a:t>
            </a:r>
          </a:p>
        </p:txBody>
      </p:sp>
      <p:sp>
        <p:nvSpPr>
          <p:cNvPr id="3" name="Subtitle 2"/>
          <p:cNvSpPr>
            <a:spLocks noGrp="1"/>
          </p:cNvSpPr>
          <p:nvPr>
            <p:ph type="subTitle" idx="1"/>
          </p:nvPr>
        </p:nvSpPr>
        <p:spPr>
          <a:xfrm>
            <a:off x="1371957" y="3886200"/>
            <a:ext cx="640246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79559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8017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501" y="4406901"/>
            <a:ext cx="7774425"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501" y="2906713"/>
            <a:ext cx="77744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18475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319" y="1600201"/>
            <a:ext cx="403965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411" y="1600201"/>
            <a:ext cx="403965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52431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319" y="1535113"/>
            <a:ext cx="404124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319" y="2174875"/>
            <a:ext cx="40412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6235" y="1535113"/>
            <a:ext cx="404282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6235" y="2174875"/>
            <a:ext cx="40428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47210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79036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04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C849F-AEFA-D2BA-67F2-7884E4EF3BB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75724FD-9BF9-2489-C877-FF4192BB95F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C77C8FF-8540-10B9-3A6D-288B54507101}"/>
              </a:ext>
            </a:extLst>
          </p:cNvPr>
          <p:cNvSpPr>
            <a:spLocks noGrp="1"/>
          </p:cNvSpPr>
          <p:nvPr>
            <p:ph type="dt" sz="half" idx="10"/>
          </p:nvPr>
        </p:nvSpPr>
        <p:spPr/>
        <p:txBody>
          <a:bodyPr/>
          <a:lstStyle/>
          <a:p>
            <a:fld id="{19063BAA-2F78-4D2A-9B65-ACAA35DCB64B}" type="datetimeFigureOut">
              <a:rPr lang="en-GB" smtClean="0"/>
              <a:t>08/06/2026</a:t>
            </a:fld>
            <a:endParaRPr lang="en-GB"/>
          </a:p>
        </p:txBody>
      </p:sp>
      <p:sp>
        <p:nvSpPr>
          <p:cNvPr id="5" name="Footer Placeholder 4">
            <a:extLst>
              <a:ext uri="{FF2B5EF4-FFF2-40B4-BE49-F238E27FC236}">
                <a16:creationId xmlns:a16="http://schemas.microsoft.com/office/drawing/2014/main" id="{27F85ECC-011C-E397-D45B-7FD0A33FEE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6E3E24-FF10-9B59-7060-2FD7299D26D7}"/>
              </a:ext>
            </a:extLst>
          </p:cNvPr>
          <p:cNvSpPr>
            <a:spLocks noGrp="1"/>
          </p:cNvSpPr>
          <p:nvPr>
            <p:ph type="sldNum" sz="quarter" idx="12"/>
          </p:nvPr>
        </p:nvSpPr>
        <p:spPr/>
        <p:txBody>
          <a:bodyPr/>
          <a:lstStyle/>
          <a:p>
            <a:fld id="{0568FE89-EE7B-4FE2-9B0F-9FE88ABC0D31}" type="slidenum">
              <a:rPr lang="en-GB" smtClean="0"/>
              <a:t>‹#›</a:t>
            </a:fld>
            <a:endParaRPr lang="en-GB"/>
          </a:p>
        </p:txBody>
      </p:sp>
    </p:spTree>
    <p:extLst>
      <p:ext uri="{BB962C8B-B14F-4D97-AF65-F5344CB8AC3E}">
        <p14:creationId xmlns:p14="http://schemas.microsoft.com/office/powerpoint/2010/main" val="2313080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19" y="273050"/>
            <a:ext cx="3009097"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981" y="273051"/>
            <a:ext cx="511308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319" y="1435101"/>
            <a:ext cx="300909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69057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755" y="4800600"/>
            <a:ext cx="5487829"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755" y="612775"/>
            <a:ext cx="548782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755" y="5367338"/>
            <a:ext cx="548782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889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89283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127" y="274639"/>
            <a:ext cx="205793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19" y="274639"/>
            <a:ext cx="602136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63752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96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E6E1-CA5E-76CA-D6A5-357EDB4659F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60DB895-037B-74D1-D663-53CD04A78E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A9A1348-E4F5-9C31-9B7B-4642635C6579}"/>
              </a:ext>
            </a:extLst>
          </p:cNvPr>
          <p:cNvSpPr>
            <a:spLocks noGrp="1"/>
          </p:cNvSpPr>
          <p:nvPr>
            <p:ph type="dt" sz="half" idx="10"/>
          </p:nvPr>
        </p:nvSpPr>
        <p:spPr/>
        <p:txBody>
          <a:bodyPr/>
          <a:lstStyle/>
          <a:p>
            <a:fld id="{FF6E7C5E-A51F-4DF4-98CC-AF16C337FD17}" type="datetimeFigureOut">
              <a:rPr lang="en-GB" smtClean="0"/>
              <a:t>08/06/2026</a:t>
            </a:fld>
            <a:endParaRPr lang="en-GB"/>
          </a:p>
        </p:txBody>
      </p:sp>
      <p:sp>
        <p:nvSpPr>
          <p:cNvPr id="5" name="Footer Placeholder 4">
            <a:extLst>
              <a:ext uri="{FF2B5EF4-FFF2-40B4-BE49-F238E27FC236}">
                <a16:creationId xmlns:a16="http://schemas.microsoft.com/office/drawing/2014/main" id="{4B83CB32-0B99-31EE-C445-63926AE0ED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A24186-8480-83CA-868E-4F272F0E0F28}"/>
              </a:ext>
            </a:extLst>
          </p:cNvPr>
          <p:cNvSpPr>
            <a:spLocks noGrp="1"/>
          </p:cNvSpPr>
          <p:nvPr>
            <p:ph type="sldNum" sz="quarter" idx="12"/>
          </p:nvPr>
        </p:nvSpPr>
        <p:spPr/>
        <p:txBody>
          <a:bodyPr/>
          <a:lstStyle/>
          <a:p>
            <a:fld id="{2BEA63B3-D58B-4E1C-B5D7-4C85D09F31BD}" type="slidenum">
              <a:rPr lang="en-GB" smtClean="0"/>
              <a:t>‹#›</a:t>
            </a:fld>
            <a:endParaRPr lang="en-GB"/>
          </a:p>
        </p:txBody>
      </p:sp>
    </p:spTree>
    <p:extLst>
      <p:ext uri="{BB962C8B-B14F-4D97-AF65-F5344CB8AC3E}">
        <p14:creationId xmlns:p14="http://schemas.microsoft.com/office/powerpoint/2010/main" val="2275968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08A54-F3BB-FB8D-7AC8-3D305B3FFBC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F1A9610C-05F2-5911-367C-BDFA890DE8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8236137-BDF0-9E39-A907-DFD5FD57DE00}"/>
              </a:ext>
            </a:extLst>
          </p:cNvPr>
          <p:cNvSpPr>
            <a:spLocks noGrp="1"/>
          </p:cNvSpPr>
          <p:nvPr>
            <p:ph type="dt" sz="half" idx="10"/>
          </p:nvPr>
        </p:nvSpPr>
        <p:spPr/>
        <p:txBody>
          <a:bodyPr/>
          <a:lstStyle/>
          <a:p>
            <a:fld id="{19063BAA-2F78-4D2A-9B65-ACAA35DCB64B}" type="datetimeFigureOut">
              <a:rPr lang="en-GB" smtClean="0"/>
              <a:t>08/06/2026</a:t>
            </a:fld>
            <a:endParaRPr lang="en-GB"/>
          </a:p>
        </p:txBody>
      </p:sp>
      <p:sp>
        <p:nvSpPr>
          <p:cNvPr id="5" name="Footer Placeholder 4">
            <a:extLst>
              <a:ext uri="{FF2B5EF4-FFF2-40B4-BE49-F238E27FC236}">
                <a16:creationId xmlns:a16="http://schemas.microsoft.com/office/drawing/2014/main" id="{D331CD95-5D6C-B4C7-B46D-1EDD66D541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4E41B9-E374-C74B-004F-B216AA7107D9}"/>
              </a:ext>
            </a:extLst>
          </p:cNvPr>
          <p:cNvSpPr>
            <a:spLocks noGrp="1"/>
          </p:cNvSpPr>
          <p:nvPr>
            <p:ph type="sldNum" sz="quarter" idx="12"/>
          </p:nvPr>
        </p:nvSpPr>
        <p:spPr/>
        <p:txBody>
          <a:bodyPr/>
          <a:lstStyle/>
          <a:p>
            <a:fld id="{0568FE89-EE7B-4FE2-9B0F-9FE88ABC0D31}" type="slidenum">
              <a:rPr lang="en-GB" smtClean="0"/>
              <a:t>‹#›</a:t>
            </a:fld>
            <a:endParaRPr lang="en-GB"/>
          </a:p>
        </p:txBody>
      </p:sp>
    </p:spTree>
    <p:extLst>
      <p:ext uri="{BB962C8B-B14F-4D97-AF65-F5344CB8AC3E}">
        <p14:creationId xmlns:p14="http://schemas.microsoft.com/office/powerpoint/2010/main" val="954401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59B6-2743-8475-C672-6BE66A24304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617D86F-233B-13F1-BB3B-3CDB5FB1F29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D7AC41F-11A0-B27A-80DB-49970555E69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320B1EF-D840-DEC1-588C-B2B80F6B74A5}"/>
              </a:ext>
            </a:extLst>
          </p:cNvPr>
          <p:cNvSpPr>
            <a:spLocks noGrp="1"/>
          </p:cNvSpPr>
          <p:nvPr>
            <p:ph type="dt" sz="half" idx="10"/>
          </p:nvPr>
        </p:nvSpPr>
        <p:spPr/>
        <p:txBody>
          <a:bodyPr/>
          <a:lstStyle/>
          <a:p>
            <a:fld id="{19063BAA-2F78-4D2A-9B65-ACAA35DCB64B}" type="datetimeFigureOut">
              <a:rPr lang="en-GB" smtClean="0"/>
              <a:t>08/06/2026</a:t>
            </a:fld>
            <a:endParaRPr lang="en-GB"/>
          </a:p>
        </p:txBody>
      </p:sp>
      <p:sp>
        <p:nvSpPr>
          <p:cNvPr id="6" name="Footer Placeholder 5">
            <a:extLst>
              <a:ext uri="{FF2B5EF4-FFF2-40B4-BE49-F238E27FC236}">
                <a16:creationId xmlns:a16="http://schemas.microsoft.com/office/drawing/2014/main" id="{85F34828-98BC-2DA7-A00B-85716988A6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B61B1D-4649-125E-FDA4-E40B5FB9CC6C}"/>
              </a:ext>
            </a:extLst>
          </p:cNvPr>
          <p:cNvSpPr>
            <a:spLocks noGrp="1"/>
          </p:cNvSpPr>
          <p:nvPr>
            <p:ph type="sldNum" sz="quarter" idx="12"/>
          </p:nvPr>
        </p:nvSpPr>
        <p:spPr/>
        <p:txBody>
          <a:bodyPr/>
          <a:lstStyle/>
          <a:p>
            <a:fld id="{0568FE89-EE7B-4FE2-9B0F-9FE88ABC0D31}" type="slidenum">
              <a:rPr lang="en-GB" smtClean="0"/>
              <a:t>‹#›</a:t>
            </a:fld>
            <a:endParaRPr lang="en-GB"/>
          </a:p>
        </p:txBody>
      </p:sp>
    </p:spTree>
    <p:extLst>
      <p:ext uri="{BB962C8B-B14F-4D97-AF65-F5344CB8AC3E}">
        <p14:creationId xmlns:p14="http://schemas.microsoft.com/office/powerpoint/2010/main" val="3062976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81B2-268B-FC04-BD06-8D081B60E1AF}"/>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2656E6E-665B-78C0-07AE-BF59ACC148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27C35E9-2987-573C-FD7C-2284A29EEB2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FC4D922A-536F-7120-6D4A-82187203F4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F1597E8-6984-AB29-A151-2C974F0CAFA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9F38688-4D9C-E518-70D4-CE81D7316BED}"/>
              </a:ext>
            </a:extLst>
          </p:cNvPr>
          <p:cNvSpPr>
            <a:spLocks noGrp="1"/>
          </p:cNvSpPr>
          <p:nvPr>
            <p:ph type="dt" sz="half" idx="10"/>
          </p:nvPr>
        </p:nvSpPr>
        <p:spPr/>
        <p:txBody>
          <a:bodyPr/>
          <a:lstStyle/>
          <a:p>
            <a:fld id="{19063BAA-2F78-4D2A-9B65-ACAA35DCB64B}" type="datetimeFigureOut">
              <a:rPr lang="en-GB" smtClean="0"/>
              <a:t>08/06/2026</a:t>
            </a:fld>
            <a:endParaRPr lang="en-GB"/>
          </a:p>
        </p:txBody>
      </p:sp>
      <p:sp>
        <p:nvSpPr>
          <p:cNvPr id="8" name="Footer Placeholder 7">
            <a:extLst>
              <a:ext uri="{FF2B5EF4-FFF2-40B4-BE49-F238E27FC236}">
                <a16:creationId xmlns:a16="http://schemas.microsoft.com/office/drawing/2014/main" id="{BEDC0B2E-811B-DB17-09D8-5F4735B3E2B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7A8E54-3E2B-D497-2240-DBE25E157223}"/>
              </a:ext>
            </a:extLst>
          </p:cNvPr>
          <p:cNvSpPr>
            <a:spLocks noGrp="1"/>
          </p:cNvSpPr>
          <p:nvPr>
            <p:ph type="sldNum" sz="quarter" idx="12"/>
          </p:nvPr>
        </p:nvSpPr>
        <p:spPr/>
        <p:txBody>
          <a:bodyPr/>
          <a:lstStyle/>
          <a:p>
            <a:fld id="{0568FE89-EE7B-4FE2-9B0F-9FE88ABC0D31}" type="slidenum">
              <a:rPr lang="en-GB" smtClean="0"/>
              <a:t>‹#›</a:t>
            </a:fld>
            <a:endParaRPr lang="en-GB"/>
          </a:p>
        </p:txBody>
      </p:sp>
    </p:spTree>
    <p:extLst>
      <p:ext uri="{BB962C8B-B14F-4D97-AF65-F5344CB8AC3E}">
        <p14:creationId xmlns:p14="http://schemas.microsoft.com/office/powerpoint/2010/main" val="2192683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07180-0E0E-4FB8-B75E-57BFB600CBA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3BF1F59-4544-E7A2-F112-D36B3C54BCBD}"/>
              </a:ext>
            </a:extLst>
          </p:cNvPr>
          <p:cNvSpPr>
            <a:spLocks noGrp="1"/>
          </p:cNvSpPr>
          <p:nvPr>
            <p:ph type="dt" sz="half" idx="10"/>
          </p:nvPr>
        </p:nvSpPr>
        <p:spPr/>
        <p:txBody>
          <a:bodyPr/>
          <a:lstStyle/>
          <a:p>
            <a:fld id="{19063BAA-2F78-4D2A-9B65-ACAA35DCB64B}" type="datetimeFigureOut">
              <a:rPr lang="en-GB" smtClean="0"/>
              <a:t>08/06/2026</a:t>
            </a:fld>
            <a:endParaRPr lang="en-GB"/>
          </a:p>
        </p:txBody>
      </p:sp>
      <p:sp>
        <p:nvSpPr>
          <p:cNvPr id="4" name="Footer Placeholder 3">
            <a:extLst>
              <a:ext uri="{FF2B5EF4-FFF2-40B4-BE49-F238E27FC236}">
                <a16:creationId xmlns:a16="http://schemas.microsoft.com/office/drawing/2014/main" id="{4822E96E-6CF6-0708-F54F-ACD83593C8A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0A44A16-FCBF-FC64-5FD7-6328DE8448A4}"/>
              </a:ext>
            </a:extLst>
          </p:cNvPr>
          <p:cNvSpPr>
            <a:spLocks noGrp="1"/>
          </p:cNvSpPr>
          <p:nvPr>
            <p:ph type="sldNum" sz="quarter" idx="12"/>
          </p:nvPr>
        </p:nvSpPr>
        <p:spPr/>
        <p:txBody>
          <a:bodyPr/>
          <a:lstStyle/>
          <a:p>
            <a:fld id="{0568FE89-EE7B-4FE2-9B0F-9FE88ABC0D31}" type="slidenum">
              <a:rPr lang="en-GB" smtClean="0"/>
              <a:t>‹#›</a:t>
            </a:fld>
            <a:endParaRPr lang="en-GB"/>
          </a:p>
        </p:txBody>
      </p:sp>
    </p:spTree>
    <p:extLst>
      <p:ext uri="{BB962C8B-B14F-4D97-AF65-F5344CB8AC3E}">
        <p14:creationId xmlns:p14="http://schemas.microsoft.com/office/powerpoint/2010/main" val="2067446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F2068-3541-93EC-5BC3-C819A043EC36}"/>
              </a:ext>
            </a:extLst>
          </p:cNvPr>
          <p:cNvSpPr>
            <a:spLocks noGrp="1"/>
          </p:cNvSpPr>
          <p:nvPr>
            <p:ph type="dt" sz="half" idx="10"/>
          </p:nvPr>
        </p:nvSpPr>
        <p:spPr/>
        <p:txBody>
          <a:bodyPr/>
          <a:lstStyle/>
          <a:p>
            <a:fld id="{19063BAA-2F78-4D2A-9B65-ACAA35DCB64B}" type="datetimeFigureOut">
              <a:rPr lang="en-GB" smtClean="0"/>
              <a:t>08/06/2026</a:t>
            </a:fld>
            <a:endParaRPr lang="en-GB"/>
          </a:p>
        </p:txBody>
      </p:sp>
      <p:sp>
        <p:nvSpPr>
          <p:cNvPr id="3" name="Footer Placeholder 2">
            <a:extLst>
              <a:ext uri="{FF2B5EF4-FFF2-40B4-BE49-F238E27FC236}">
                <a16:creationId xmlns:a16="http://schemas.microsoft.com/office/drawing/2014/main" id="{6D8335CA-FB45-3AC4-DF37-182A6243DE2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B5789B0-B3B0-BCCF-60A4-71077CE561F6}"/>
              </a:ext>
            </a:extLst>
          </p:cNvPr>
          <p:cNvSpPr>
            <a:spLocks noGrp="1"/>
          </p:cNvSpPr>
          <p:nvPr>
            <p:ph type="sldNum" sz="quarter" idx="12"/>
          </p:nvPr>
        </p:nvSpPr>
        <p:spPr/>
        <p:txBody>
          <a:bodyPr/>
          <a:lstStyle/>
          <a:p>
            <a:fld id="{0568FE89-EE7B-4FE2-9B0F-9FE88ABC0D31}" type="slidenum">
              <a:rPr lang="en-GB" smtClean="0"/>
              <a:t>‹#›</a:t>
            </a:fld>
            <a:endParaRPr lang="en-GB"/>
          </a:p>
        </p:txBody>
      </p:sp>
    </p:spTree>
    <p:extLst>
      <p:ext uri="{BB962C8B-B14F-4D97-AF65-F5344CB8AC3E}">
        <p14:creationId xmlns:p14="http://schemas.microsoft.com/office/powerpoint/2010/main" val="3803817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432D-4B7E-008D-4781-6AA94CA6F08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F3CB6EB-26D3-2F25-B5DB-04EC75DFC6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C65DCEF0-9E3E-2052-B68F-8FC7805517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05F9070-D883-DF97-C3C1-B9341952594C}"/>
              </a:ext>
            </a:extLst>
          </p:cNvPr>
          <p:cNvSpPr>
            <a:spLocks noGrp="1"/>
          </p:cNvSpPr>
          <p:nvPr>
            <p:ph type="dt" sz="half" idx="10"/>
          </p:nvPr>
        </p:nvSpPr>
        <p:spPr/>
        <p:txBody>
          <a:bodyPr/>
          <a:lstStyle/>
          <a:p>
            <a:fld id="{19063BAA-2F78-4D2A-9B65-ACAA35DCB64B}" type="datetimeFigureOut">
              <a:rPr lang="en-GB" smtClean="0"/>
              <a:t>08/06/2026</a:t>
            </a:fld>
            <a:endParaRPr lang="en-GB"/>
          </a:p>
        </p:txBody>
      </p:sp>
      <p:sp>
        <p:nvSpPr>
          <p:cNvPr id="6" name="Footer Placeholder 5">
            <a:extLst>
              <a:ext uri="{FF2B5EF4-FFF2-40B4-BE49-F238E27FC236}">
                <a16:creationId xmlns:a16="http://schemas.microsoft.com/office/drawing/2014/main" id="{0813CF9E-54DF-5564-6869-343F2422D1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E9447A6-1819-B4C8-EF7C-ED43163286C6}"/>
              </a:ext>
            </a:extLst>
          </p:cNvPr>
          <p:cNvSpPr>
            <a:spLocks noGrp="1"/>
          </p:cNvSpPr>
          <p:nvPr>
            <p:ph type="sldNum" sz="quarter" idx="12"/>
          </p:nvPr>
        </p:nvSpPr>
        <p:spPr/>
        <p:txBody>
          <a:bodyPr/>
          <a:lstStyle/>
          <a:p>
            <a:fld id="{0568FE89-EE7B-4FE2-9B0F-9FE88ABC0D31}" type="slidenum">
              <a:rPr lang="en-GB" smtClean="0"/>
              <a:t>‹#›</a:t>
            </a:fld>
            <a:endParaRPr lang="en-GB"/>
          </a:p>
        </p:txBody>
      </p:sp>
    </p:spTree>
    <p:extLst>
      <p:ext uri="{BB962C8B-B14F-4D97-AF65-F5344CB8AC3E}">
        <p14:creationId xmlns:p14="http://schemas.microsoft.com/office/powerpoint/2010/main" val="3715860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089CF-F7EA-376F-60EB-D46C758BA05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A6C0364-662F-0E44-10F3-2FF4DEC723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FC90D32-F46B-1466-FF86-0A10747E51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26A1F83-F35E-D9A5-81D6-13303736AC93}"/>
              </a:ext>
            </a:extLst>
          </p:cNvPr>
          <p:cNvSpPr>
            <a:spLocks noGrp="1"/>
          </p:cNvSpPr>
          <p:nvPr>
            <p:ph type="dt" sz="half" idx="10"/>
          </p:nvPr>
        </p:nvSpPr>
        <p:spPr/>
        <p:txBody>
          <a:bodyPr/>
          <a:lstStyle/>
          <a:p>
            <a:fld id="{19063BAA-2F78-4D2A-9B65-ACAA35DCB64B}" type="datetimeFigureOut">
              <a:rPr lang="en-GB" smtClean="0"/>
              <a:t>08/06/2026</a:t>
            </a:fld>
            <a:endParaRPr lang="en-GB"/>
          </a:p>
        </p:txBody>
      </p:sp>
      <p:sp>
        <p:nvSpPr>
          <p:cNvPr id="6" name="Footer Placeholder 5">
            <a:extLst>
              <a:ext uri="{FF2B5EF4-FFF2-40B4-BE49-F238E27FC236}">
                <a16:creationId xmlns:a16="http://schemas.microsoft.com/office/drawing/2014/main" id="{4EC03205-C357-3FFC-4225-391C25E240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4C4F3E-5C1E-38B1-6A9B-817EE01BB0BA}"/>
              </a:ext>
            </a:extLst>
          </p:cNvPr>
          <p:cNvSpPr>
            <a:spLocks noGrp="1"/>
          </p:cNvSpPr>
          <p:nvPr>
            <p:ph type="sldNum" sz="quarter" idx="12"/>
          </p:nvPr>
        </p:nvSpPr>
        <p:spPr/>
        <p:txBody>
          <a:bodyPr/>
          <a:lstStyle/>
          <a:p>
            <a:fld id="{0568FE89-EE7B-4FE2-9B0F-9FE88ABC0D31}" type="slidenum">
              <a:rPr lang="en-GB" smtClean="0"/>
              <a:t>‹#›</a:t>
            </a:fld>
            <a:endParaRPr lang="en-GB"/>
          </a:p>
        </p:txBody>
      </p:sp>
    </p:spTree>
    <p:extLst>
      <p:ext uri="{BB962C8B-B14F-4D97-AF65-F5344CB8AC3E}">
        <p14:creationId xmlns:p14="http://schemas.microsoft.com/office/powerpoint/2010/main" val="3305401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25008C-49E0-7A13-9A04-DF5F3AC9E5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D9C934C-7B3B-BC5A-5A01-515E5CFA3E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9102E05-590F-20ED-DF30-0C2F71234D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063BAA-2F78-4D2A-9B65-ACAA35DCB64B}" type="datetimeFigureOut">
              <a:rPr lang="en-GB" smtClean="0"/>
              <a:t>08/06/2026</a:t>
            </a:fld>
            <a:endParaRPr lang="en-GB"/>
          </a:p>
        </p:txBody>
      </p:sp>
      <p:sp>
        <p:nvSpPr>
          <p:cNvPr id="5" name="Footer Placeholder 4">
            <a:extLst>
              <a:ext uri="{FF2B5EF4-FFF2-40B4-BE49-F238E27FC236}">
                <a16:creationId xmlns:a16="http://schemas.microsoft.com/office/drawing/2014/main" id="{CF53D619-8C0B-A3C9-F33F-892FD17957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0B54297-A575-32A7-EC47-C224A2FBD2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568FE89-EE7B-4FE2-9B0F-9FE88ABC0D31}" type="slidenum">
              <a:rPr lang="en-GB" smtClean="0"/>
              <a:t>‹#›</a:t>
            </a:fld>
            <a:endParaRPr lang="en-GB"/>
          </a:p>
        </p:txBody>
      </p:sp>
    </p:spTree>
    <p:extLst>
      <p:ext uri="{BB962C8B-B14F-4D97-AF65-F5344CB8AC3E}">
        <p14:creationId xmlns:p14="http://schemas.microsoft.com/office/powerpoint/2010/main" val="3102749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319" y="274638"/>
            <a:ext cx="823174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319" y="1600201"/>
            <a:ext cx="823174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319" y="6356351"/>
            <a:ext cx="21341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6/8/2026</a:t>
            </a:fld>
            <a:endParaRPr lang="en-US"/>
          </a:p>
        </p:txBody>
      </p:sp>
      <p:sp>
        <p:nvSpPr>
          <p:cNvPr id="5" name="Footer Placeholder 4"/>
          <p:cNvSpPr>
            <a:spLocks noGrp="1"/>
          </p:cNvSpPr>
          <p:nvPr>
            <p:ph type="ftr" sz="quarter" idx="3"/>
          </p:nvPr>
        </p:nvSpPr>
        <p:spPr>
          <a:xfrm>
            <a:off x="3125014" y="6356351"/>
            <a:ext cx="289635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4907" y="6356351"/>
            <a:ext cx="213415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52901362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18011"/>
      </p:ext>
    </p:extLst>
  </p:cSld>
  <p:clrMap bg1="lt1" tx1="dk1" bg2="lt2" tx2="dk2" accent1="accent1" accent2="accent2" accent3="accent3" accent4="accent4" accent5="accent5" accent6="accent6" hlink="hlink" folHlink="folHlink"/>
  <p:sldLayoutIdLst>
    <p:sldLayoutId id="2147483674" r:id="rId1"/>
    <p:sldLayoutId id="2147483675" r:id="rId2"/>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3B73463-F5F1-F340-28EB-21E7F6BE326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39F93B7-37B9-8356-6406-9158B1AF1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24" y="781995"/>
            <a:ext cx="2604551" cy="2994538"/>
          </a:xfrm>
          <a:prstGeom prst="rect">
            <a:avLst/>
          </a:prstGeom>
        </p:spPr>
      </p:pic>
      <p:sp>
        <p:nvSpPr>
          <p:cNvPr id="2" name="TextBox 1">
            <a:extLst>
              <a:ext uri="{FF2B5EF4-FFF2-40B4-BE49-F238E27FC236}">
                <a16:creationId xmlns:a16="http://schemas.microsoft.com/office/drawing/2014/main" id="{0453E691-A707-A451-7554-60C415868C42}"/>
              </a:ext>
            </a:extLst>
          </p:cNvPr>
          <p:cNvSpPr txBox="1"/>
          <p:nvPr/>
        </p:nvSpPr>
        <p:spPr>
          <a:xfrm>
            <a:off x="4587959" y="4217596"/>
            <a:ext cx="30160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660033"/>
                </a:solidFill>
                <a:effectLst/>
                <a:uLnTx/>
                <a:uFillTx/>
                <a:latin typeface="Aptos" panose="02110004020202020204"/>
                <a:ea typeface="+mn-ea"/>
                <a:cs typeface="+mn-cs"/>
              </a:rPr>
              <a:t>Ryan Bowen</a:t>
            </a:r>
          </a:p>
        </p:txBody>
      </p:sp>
    </p:spTree>
    <p:extLst>
      <p:ext uri="{BB962C8B-B14F-4D97-AF65-F5344CB8AC3E}">
        <p14:creationId xmlns:p14="http://schemas.microsoft.com/office/powerpoint/2010/main" val="3419728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Text 1"/>
          <p:cNvSpPr/>
          <p:nvPr/>
        </p:nvSpPr>
        <p:spPr>
          <a:xfrm>
            <a:off x="487680" y="60960"/>
            <a:ext cx="11216640" cy="1097280"/>
          </a:xfrm>
          <a:prstGeom prst="rect">
            <a:avLst/>
          </a:prstGeom>
          <a:noFill/>
          <a:ln/>
        </p:spPr>
        <p:txBody>
          <a:bodyPr wrap="square" rtlCol="0" anchor="ctr"/>
          <a:lstStyle/>
          <a:p>
            <a:pPr algn="ctr"/>
            <a:r>
              <a:rPr lang="en-US" sz="4267" b="1" dirty="0">
                <a:solidFill>
                  <a:srgbClr val="A50021"/>
                </a:solidFill>
                <a:latin typeface="Arial Black" pitchFamily="34" charset="0"/>
                <a:ea typeface="Arial Black" pitchFamily="34" charset="-122"/>
                <a:cs typeface="Arial Black" pitchFamily="34" charset="-120"/>
              </a:rPr>
              <a:t>We're Better Together</a:t>
            </a:r>
            <a:endParaRPr lang="en-US" sz="4267" dirty="0">
              <a:solidFill>
                <a:srgbClr val="A50021"/>
              </a:solidFill>
            </a:endParaRPr>
          </a:p>
        </p:txBody>
      </p:sp>
      <p:sp>
        <p:nvSpPr>
          <p:cNvPr id="4" name="Text 2"/>
          <p:cNvSpPr/>
          <p:nvPr/>
        </p:nvSpPr>
        <p:spPr>
          <a:xfrm>
            <a:off x="127322" y="1341120"/>
            <a:ext cx="11983398" cy="548640"/>
          </a:xfrm>
          <a:prstGeom prst="rect">
            <a:avLst/>
          </a:prstGeom>
          <a:noFill/>
          <a:ln/>
        </p:spPr>
        <p:txBody>
          <a:bodyPr wrap="square" rtlCol="0" anchor="ctr"/>
          <a:lstStyle/>
          <a:p>
            <a:pPr algn="ctr"/>
            <a:r>
              <a:rPr lang="en-US" sz="2100" i="1" dirty="0">
                <a:latin typeface="Arial" pitchFamily="34" charset="0"/>
                <a:ea typeface="Arial" pitchFamily="34" charset="-122"/>
                <a:cs typeface="Arial" pitchFamily="34" charset="-120"/>
              </a:rPr>
              <a:t>When coaches, parents, and players share the </a:t>
            </a:r>
            <a:r>
              <a:rPr lang="en-US" sz="2400" b="1" i="1" dirty="0">
                <a:latin typeface="Arial" pitchFamily="34" charset="0"/>
                <a:ea typeface="Arial" pitchFamily="34" charset="-122"/>
                <a:cs typeface="Arial" pitchFamily="34" charset="-120"/>
              </a:rPr>
              <a:t>same language </a:t>
            </a:r>
            <a:r>
              <a:rPr lang="en-US" sz="2100" i="1" dirty="0">
                <a:latin typeface="Arial" pitchFamily="34" charset="0"/>
                <a:ea typeface="Arial" pitchFamily="34" charset="-122"/>
                <a:cs typeface="Arial" pitchFamily="34" charset="-120"/>
              </a:rPr>
              <a:t>and goals, your child thrives.</a:t>
            </a:r>
            <a:endParaRPr lang="en-US" sz="2100" i="1" dirty="0"/>
          </a:p>
        </p:txBody>
      </p:sp>
      <p:sp>
        <p:nvSpPr>
          <p:cNvPr id="5" name="Shape 3"/>
          <p:cNvSpPr/>
          <p:nvPr/>
        </p:nvSpPr>
        <p:spPr>
          <a:xfrm>
            <a:off x="426720" y="2072640"/>
            <a:ext cx="3596640" cy="4328160"/>
          </a:xfrm>
          <a:prstGeom prst="rect">
            <a:avLst/>
          </a:prstGeom>
          <a:solidFill>
            <a:srgbClr val="FFFFFF"/>
          </a:solidFill>
          <a:ln w="12700">
            <a:solidFill>
              <a:srgbClr val="E8E8E8"/>
            </a:solidFill>
            <a:prstDash val="solid"/>
          </a:ln>
          <a:effectLst>
            <a:outerShdw blurRad="101600" dist="38100" dir="8100000" algn="bl" rotWithShape="0">
              <a:srgbClr val="000000">
                <a:alpha val="12000"/>
              </a:srgbClr>
            </a:outerShdw>
          </a:effectLst>
        </p:spPr>
        <p:txBody>
          <a:bodyPr/>
          <a:lstStyle/>
          <a:p>
            <a:endParaRPr lang="en-GB" sz="2400"/>
          </a:p>
        </p:txBody>
      </p:sp>
      <p:sp>
        <p:nvSpPr>
          <p:cNvPr id="6" name="Shape 4"/>
          <p:cNvSpPr/>
          <p:nvPr/>
        </p:nvSpPr>
        <p:spPr>
          <a:xfrm>
            <a:off x="426720" y="2072640"/>
            <a:ext cx="3596640" cy="792480"/>
          </a:xfrm>
          <a:prstGeom prst="rect">
            <a:avLst/>
          </a:prstGeom>
          <a:solidFill>
            <a:srgbClr val="1A5C8B"/>
          </a:solidFill>
          <a:ln w="12700">
            <a:solidFill>
              <a:srgbClr val="1A5C8B"/>
            </a:solidFill>
            <a:prstDash val="solid"/>
          </a:ln>
        </p:spPr>
        <p:txBody>
          <a:bodyPr/>
          <a:lstStyle/>
          <a:p>
            <a:endParaRPr lang="en-GB" sz="2400"/>
          </a:p>
        </p:txBody>
      </p:sp>
      <p:sp>
        <p:nvSpPr>
          <p:cNvPr id="7" name="Shape 5"/>
          <p:cNvSpPr/>
          <p:nvPr/>
        </p:nvSpPr>
        <p:spPr>
          <a:xfrm>
            <a:off x="1767840" y="2170176"/>
            <a:ext cx="914400" cy="914400"/>
          </a:xfrm>
          <a:prstGeom prst="ellipse">
            <a:avLst/>
          </a:prstGeom>
          <a:solidFill>
            <a:srgbClr val="FFFFFF"/>
          </a:solidFill>
          <a:ln w="12700">
            <a:solidFill>
              <a:srgbClr val="FFFFFF"/>
            </a:solidFill>
            <a:prstDash val="solid"/>
          </a:ln>
        </p:spPr>
        <p:txBody>
          <a:bodyPr/>
          <a:lstStyle/>
          <a:p>
            <a:endParaRPr lang="en-GB" sz="2400"/>
          </a:p>
        </p:txBody>
      </p:sp>
      <p:sp>
        <p:nvSpPr>
          <p:cNvPr id="9" name="Text 6"/>
          <p:cNvSpPr/>
          <p:nvPr/>
        </p:nvSpPr>
        <p:spPr>
          <a:xfrm>
            <a:off x="426720" y="2926080"/>
            <a:ext cx="3596640" cy="609600"/>
          </a:xfrm>
          <a:prstGeom prst="rect">
            <a:avLst/>
          </a:prstGeom>
          <a:noFill/>
          <a:ln/>
        </p:spPr>
        <p:txBody>
          <a:bodyPr wrap="square" rtlCol="0" anchor="ctr"/>
          <a:lstStyle/>
          <a:p>
            <a:pPr algn="ctr"/>
            <a:r>
              <a:rPr lang="en-US" sz="2800" b="1" dirty="0">
                <a:solidFill>
                  <a:srgbClr val="1A5C8B"/>
                </a:solidFill>
                <a:latin typeface="Arial Black" pitchFamily="34" charset="0"/>
                <a:ea typeface="Arial Black" pitchFamily="34" charset="-122"/>
                <a:cs typeface="Arial Black" pitchFamily="34" charset="-120"/>
              </a:rPr>
              <a:t>Your Child</a:t>
            </a:r>
            <a:endParaRPr lang="en-US" sz="2800" dirty="0"/>
          </a:p>
        </p:txBody>
      </p:sp>
      <p:sp>
        <p:nvSpPr>
          <p:cNvPr id="10" name="Shape 7"/>
          <p:cNvSpPr/>
          <p:nvPr/>
        </p:nvSpPr>
        <p:spPr>
          <a:xfrm>
            <a:off x="646176" y="3840480"/>
            <a:ext cx="243840" cy="243840"/>
          </a:xfrm>
          <a:prstGeom prst="ellipse">
            <a:avLst/>
          </a:prstGeom>
          <a:solidFill>
            <a:srgbClr val="1A5C8B"/>
          </a:solidFill>
          <a:ln w="12700">
            <a:solidFill>
              <a:srgbClr val="1A5C8B"/>
            </a:solidFill>
            <a:prstDash val="solid"/>
          </a:ln>
        </p:spPr>
        <p:txBody>
          <a:bodyPr/>
          <a:lstStyle/>
          <a:p>
            <a:endParaRPr lang="en-GB" sz="2400"/>
          </a:p>
        </p:txBody>
      </p:sp>
      <p:sp>
        <p:nvSpPr>
          <p:cNvPr id="11" name="Text 8"/>
          <p:cNvSpPr/>
          <p:nvPr/>
        </p:nvSpPr>
        <p:spPr>
          <a:xfrm>
            <a:off x="975360" y="3718560"/>
            <a:ext cx="2865120" cy="755904"/>
          </a:xfrm>
          <a:prstGeom prst="rect">
            <a:avLst/>
          </a:prstGeom>
          <a:noFill/>
          <a:ln/>
        </p:spPr>
        <p:txBody>
          <a:bodyPr wrap="square" rtlCol="0" anchor="ctr"/>
          <a:lstStyle/>
          <a:p>
            <a:r>
              <a:rPr lang="en-US" sz="1600" b="1" dirty="0">
                <a:solidFill>
                  <a:srgbClr val="1A1A1A"/>
                </a:solidFill>
                <a:latin typeface="Arial" pitchFamily="34" charset="0"/>
                <a:ea typeface="Arial" pitchFamily="34" charset="-122"/>
                <a:cs typeface="Arial" pitchFamily="34" charset="-120"/>
              </a:rPr>
              <a:t>Learns ownership of their body and health</a:t>
            </a:r>
            <a:endParaRPr lang="en-US" sz="1600" b="1" dirty="0"/>
          </a:p>
        </p:txBody>
      </p:sp>
      <p:sp>
        <p:nvSpPr>
          <p:cNvPr id="12" name="Shape 9"/>
          <p:cNvSpPr/>
          <p:nvPr/>
        </p:nvSpPr>
        <p:spPr>
          <a:xfrm>
            <a:off x="646176" y="4693920"/>
            <a:ext cx="243840" cy="243840"/>
          </a:xfrm>
          <a:prstGeom prst="ellipse">
            <a:avLst/>
          </a:prstGeom>
          <a:solidFill>
            <a:srgbClr val="1A5C8B"/>
          </a:solidFill>
          <a:ln w="12700">
            <a:solidFill>
              <a:srgbClr val="1A5C8B"/>
            </a:solidFill>
            <a:prstDash val="solid"/>
          </a:ln>
        </p:spPr>
        <p:txBody>
          <a:bodyPr/>
          <a:lstStyle/>
          <a:p>
            <a:endParaRPr lang="en-GB" sz="2400"/>
          </a:p>
        </p:txBody>
      </p:sp>
      <p:sp>
        <p:nvSpPr>
          <p:cNvPr id="13" name="Text 10"/>
          <p:cNvSpPr/>
          <p:nvPr/>
        </p:nvSpPr>
        <p:spPr>
          <a:xfrm>
            <a:off x="975360" y="4572000"/>
            <a:ext cx="2865120" cy="755904"/>
          </a:xfrm>
          <a:prstGeom prst="rect">
            <a:avLst/>
          </a:prstGeom>
          <a:noFill/>
          <a:ln/>
        </p:spPr>
        <p:txBody>
          <a:bodyPr wrap="square" rtlCol="0" anchor="ctr"/>
          <a:lstStyle/>
          <a:p>
            <a:r>
              <a:rPr lang="en-US" sz="1600" b="1" dirty="0">
                <a:solidFill>
                  <a:srgbClr val="1A1A1A"/>
                </a:solidFill>
                <a:latin typeface="Arial" pitchFamily="34" charset="0"/>
                <a:ea typeface="Arial" pitchFamily="34" charset="-122"/>
                <a:cs typeface="Arial" pitchFamily="34" charset="-120"/>
              </a:rPr>
              <a:t>Speaks up about pain or discomfort</a:t>
            </a:r>
            <a:endParaRPr lang="en-US" sz="1600" b="1" dirty="0"/>
          </a:p>
        </p:txBody>
      </p:sp>
      <p:sp>
        <p:nvSpPr>
          <p:cNvPr id="14" name="Shape 11"/>
          <p:cNvSpPr/>
          <p:nvPr/>
        </p:nvSpPr>
        <p:spPr>
          <a:xfrm>
            <a:off x="646176" y="5547360"/>
            <a:ext cx="243840" cy="243840"/>
          </a:xfrm>
          <a:prstGeom prst="ellipse">
            <a:avLst/>
          </a:prstGeom>
          <a:solidFill>
            <a:srgbClr val="1A5C8B"/>
          </a:solidFill>
          <a:ln w="12700">
            <a:solidFill>
              <a:srgbClr val="1A5C8B"/>
            </a:solidFill>
            <a:prstDash val="solid"/>
          </a:ln>
        </p:spPr>
        <p:txBody>
          <a:bodyPr/>
          <a:lstStyle/>
          <a:p>
            <a:endParaRPr lang="en-GB" sz="2400"/>
          </a:p>
        </p:txBody>
      </p:sp>
      <p:sp>
        <p:nvSpPr>
          <p:cNvPr id="15" name="Text 12"/>
          <p:cNvSpPr/>
          <p:nvPr/>
        </p:nvSpPr>
        <p:spPr>
          <a:xfrm>
            <a:off x="975360" y="5425440"/>
            <a:ext cx="2865120" cy="755904"/>
          </a:xfrm>
          <a:prstGeom prst="rect">
            <a:avLst/>
          </a:prstGeom>
          <a:noFill/>
          <a:ln/>
        </p:spPr>
        <p:txBody>
          <a:bodyPr wrap="square" rtlCol="0" anchor="ctr"/>
          <a:lstStyle/>
          <a:p>
            <a:r>
              <a:rPr lang="en-US" sz="1600" b="1" dirty="0">
                <a:solidFill>
                  <a:srgbClr val="1A1A1A"/>
                </a:solidFill>
                <a:latin typeface="Arial" pitchFamily="34" charset="0"/>
                <a:ea typeface="Arial" pitchFamily="34" charset="-122"/>
                <a:cs typeface="Arial" pitchFamily="34" charset="-120"/>
              </a:rPr>
              <a:t>Practises good sleep, nutrition &amp; recovery</a:t>
            </a:r>
            <a:endParaRPr lang="en-US" sz="1600" b="1" dirty="0"/>
          </a:p>
        </p:txBody>
      </p:sp>
      <p:sp>
        <p:nvSpPr>
          <p:cNvPr id="16" name="Shape 13"/>
          <p:cNvSpPr/>
          <p:nvPr/>
        </p:nvSpPr>
        <p:spPr>
          <a:xfrm>
            <a:off x="4267200" y="2072640"/>
            <a:ext cx="3596640" cy="4328160"/>
          </a:xfrm>
          <a:prstGeom prst="rect">
            <a:avLst/>
          </a:prstGeom>
          <a:solidFill>
            <a:srgbClr val="FFFFFF"/>
          </a:solidFill>
          <a:ln w="12700">
            <a:solidFill>
              <a:srgbClr val="E8E8E8"/>
            </a:solidFill>
            <a:prstDash val="solid"/>
          </a:ln>
          <a:effectLst>
            <a:outerShdw blurRad="101600" dist="38100" dir="8100000" algn="bl" rotWithShape="0">
              <a:srgbClr val="000000">
                <a:alpha val="12000"/>
              </a:srgbClr>
            </a:outerShdw>
          </a:effectLst>
        </p:spPr>
        <p:txBody>
          <a:bodyPr/>
          <a:lstStyle/>
          <a:p>
            <a:endParaRPr lang="en-GB" sz="2400"/>
          </a:p>
        </p:txBody>
      </p:sp>
      <p:sp>
        <p:nvSpPr>
          <p:cNvPr id="17" name="Shape 14"/>
          <p:cNvSpPr/>
          <p:nvPr/>
        </p:nvSpPr>
        <p:spPr>
          <a:xfrm>
            <a:off x="4267200" y="2072640"/>
            <a:ext cx="3596640" cy="792480"/>
          </a:xfrm>
          <a:prstGeom prst="rect">
            <a:avLst/>
          </a:prstGeom>
          <a:solidFill>
            <a:srgbClr val="6B1B2A"/>
          </a:solidFill>
          <a:ln w="12700">
            <a:solidFill>
              <a:srgbClr val="6B1B2A"/>
            </a:solidFill>
            <a:prstDash val="solid"/>
          </a:ln>
        </p:spPr>
        <p:txBody>
          <a:bodyPr/>
          <a:lstStyle/>
          <a:p>
            <a:endParaRPr lang="en-GB" sz="2400"/>
          </a:p>
        </p:txBody>
      </p:sp>
      <p:sp>
        <p:nvSpPr>
          <p:cNvPr id="18" name="Shape 15"/>
          <p:cNvSpPr/>
          <p:nvPr/>
        </p:nvSpPr>
        <p:spPr>
          <a:xfrm>
            <a:off x="5608320" y="2170176"/>
            <a:ext cx="914400" cy="914400"/>
          </a:xfrm>
          <a:prstGeom prst="ellipse">
            <a:avLst/>
          </a:prstGeom>
          <a:solidFill>
            <a:srgbClr val="FFFFFF"/>
          </a:solidFill>
          <a:ln w="12700">
            <a:solidFill>
              <a:srgbClr val="FFFFFF"/>
            </a:solidFill>
            <a:prstDash val="solid"/>
          </a:ln>
        </p:spPr>
        <p:txBody>
          <a:bodyPr/>
          <a:lstStyle/>
          <a:p>
            <a:endParaRPr lang="en-GB" sz="2400"/>
          </a:p>
        </p:txBody>
      </p:sp>
      <p:sp>
        <p:nvSpPr>
          <p:cNvPr id="20" name="Text 16"/>
          <p:cNvSpPr/>
          <p:nvPr/>
        </p:nvSpPr>
        <p:spPr>
          <a:xfrm>
            <a:off x="4267200" y="2926080"/>
            <a:ext cx="3596640" cy="609600"/>
          </a:xfrm>
          <a:prstGeom prst="rect">
            <a:avLst/>
          </a:prstGeom>
          <a:noFill/>
          <a:ln/>
        </p:spPr>
        <p:txBody>
          <a:bodyPr wrap="square" rtlCol="0" anchor="ctr"/>
          <a:lstStyle/>
          <a:p>
            <a:pPr algn="ctr"/>
            <a:r>
              <a:rPr lang="en-US" sz="2800" b="1" dirty="0">
                <a:solidFill>
                  <a:srgbClr val="6B1B2A"/>
                </a:solidFill>
                <a:latin typeface="Arial Black" pitchFamily="34" charset="0"/>
                <a:ea typeface="Arial Black" pitchFamily="34" charset="-122"/>
                <a:cs typeface="Arial Black" pitchFamily="34" charset="-120"/>
              </a:rPr>
              <a:t>Coach &amp; Staff</a:t>
            </a:r>
            <a:endParaRPr lang="en-US" sz="2800" dirty="0"/>
          </a:p>
        </p:txBody>
      </p:sp>
      <p:sp>
        <p:nvSpPr>
          <p:cNvPr id="21" name="Shape 17"/>
          <p:cNvSpPr/>
          <p:nvPr/>
        </p:nvSpPr>
        <p:spPr>
          <a:xfrm>
            <a:off x="4486656" y="3840480"/>
            <a:ext cx="243840" cy="243840"/>
          </a:xfrm>
          <a:prstGeom prst="ellipse">
            <a:avLst/>
          </a:prstGeom>
          <a:solidFill>
            <a:srgbClr val="6B1B2A"/>
          </a:solidFill>
          <a:ln w="12700">
            <a:solidFill>
              <a:srgbClr val="6B1B2A"/>
            </a:solidFill>
            <a:prstDash val="solid"/>
          </a:ln>
        </p:spPr>
        <p:txBody>
          <a:bodyPr/>
          <a:lstStyle/>
          <a:p>
            <a:endParaRPr lang="en-GB" sz="2400"/>
          </a:p>
        </p:txBody>
      </p:sp>
      <p:sp>
        <p:nvSpPr>
          <p:cNvPr id="22" name="Text 18"/>
          <p:cNvSpPr/>
          <p:nvPr/>
        </p:nvSpPr>
        <p:spPr>
          <a:xfrm>
            <a:off x="4815840" y="3718560"/>
            <a:ext cx="2865120" cy="755904"/>
          </a:xfrm>
          <a:prstGeom prst="rect">
            <a:avLst/>
          </a:prstGeom>
          <a:noFill/>
          <a:ln/>
        </p:spPr>
        <p:txBody>
          <a:bodyPr wrap="square" rtlCol="0" anchor="ctr"/>
          <a:lstStyle/>
          <a:p>
            <a:r>
              <a:rPr lang="en-US" sz="1600" b="1" dirty="0">
                <a:solidFill>
                  <a:srgbClr val="1A1A1A"/>
                </a:solidFill>
                <a:latin typeface="Arial" pitchFamily="34" charset="0"/>
                <a:ea typeface="Arial" pitchFamily="34" charset="-122"/>
                <a:cs typeface="Arial" pitchFamily="34" charset="-120"/>
              </a:rPr>
              <a:t>Provides safe, age-appropriate training</a:t>
            </a:r>
            <a:endParaRPr lang="en-US" sz="1600" b="1" dirty="0"/>
          </a:p>
        </p:txBody>
      </p:sp>
      <p:sp>
        <p:nvSpPr>
          <p:cNvPr id="23" name="Shape 19"/>
          <p:cNvSpPr/>
          <p:nvPr/>
        </p:nvSpPr>
        <p:spPr>
          <a:xfrm>
            <a:off x="4486656" y="4693920"/>
            <a:ext cx="243840" cy="243840"/>
          </a:xfrm>
          <a:prstGeom prst="ellipse">
            <a:avLst/>
          </a:prstGeom>
          <a:solidFill>
            <a:srgbClr val="6B1B2A"/>
          </a:solidFill>
          <a:ln w="12700">
            <a:solidFill>
              <a:srgbClr val="6B1B2A"/>
            </a:solidFill>
            <a:prstDash val="solid"/>
          </a:ln>
        </p:spPr>
        <p:txBody>
          <a:bodyPr/>
          <a:lstStyle/>
          <a:p>
            <a:endParaRPr lang="en-GB" sz="2400"/>
          </a:p>
        </p:txBody>
      </p:sp>
      <p:sp>
        <p:nvSpPr>
          <p:cNvPr id="24" name="Text 20"/>
          <p:cNvSpPr/>
          <p:nvPr/>
        </p:nvSpPr>
        <p:spPr>
          <a:xfrm>
            <a:off x="4815840" y="4572000"/>
            <a:ext cx="2865120" cy="755904"/>
          </a:xfrm>
          <a:prstGeom prst="rect">
            <a:avLst/>
          </a:prstGeom>
          <a:noFill/>
          <a:ln/>
        </p:spPr>
        <p:txBody>
          <a:bodyPr wrap="square" rtlCol="0" anchor="ctr"/>
          <a:lstStyle/>
          <a:p>
            <a:r>
              <a:rPr lang="en-US" sz="1600" b="1" dirty="0">
                <a:solidFill>
                  <a:srgbClr val="1A1A1A"/>
                </a:solidFill>
                <a:latin typeface="Arial" pitchFamily="34" charset="0"/>
                <a:ea typeface="Arial" pitchFamily="34" charset="-122"/>
                <a:cs typeface="Arial" pitchFamily="34" charset="-120"/>
              </a:rPr>
              <a:t>Monitors growth &amp; biological maturity</a:t>
            </a:r>
            <a:endParaRPr lang="en-US" sz="1600" b="1" dirty="0"/>
          </a:p>
        </p:txBody>
      </p:sp>
      <p:sp>
        <p:nvSpPr>
          <p:cNvPr id="25" name="Shape 21"/>
          <p:cNvSpPr/>
          <p:nvPr/>
        </p:nvSpPr>
        <p:spPr>
          <a:xfrm>
            <a:off x="4486656" y="5547360"/>
            <a:ext cx="243840" cy="243840"/>
          </a:xfrm>
          <a:prstGeom prst="ellipse">
            <a:avLst/>
          </a:prstGeom>
          <a:solidFill>
            <a:srgbClr val="6B1B2A"/>
          </a:solidFill>
          <a:ln w="12700">
            <a:solidFill>
              <a:srgbClr val="6B1B2A"/>
            </a:solidFill>
            <a:prstDash val="solid"/>
          </a:ln>
        </p:spPr>
        <p:txBody>
          <a:bodyPr/>
          <a:lstStyle/>
          <a:p>
            <a:endParaRPr lang="en-GB" sz="2400"/>
          </a:p>
        </p:txBody>
      </p:sp>
      <p:sp>
        <p:nvSpPr>
          <p:cNvPr id="26" name="Text 22"/>
          <p:cNvSpPr/>
          <p:nvPr/>
        </p:nvSpPr>
        <p:spPr>
          <a:xfrm>
            <a:off x="4815840" y="5425440"/>
            <a:ext cx="2865120" cy="755904"/>
          </a:xfrm>
          <a:prstGeom prst="rect">
            <a:avLst/>
          </a:prstGeom>
          <a:noFill/>
          <a:ln/>
        </p:spPr>
        <p:txBody>
          <a:bodyPr wrap="square" rtlCol="0" anchor="ctr"/>
          <a:lstStyle/>
          <a:p>
            <a:r>
              <a:rPr lang="en-US" sz="1600" b="1" dirty="0">
                <a:solidFill>
                  <a:srgbClr val="1A1A1A"/>
                </a:solidFill>
                <a:latin typeface="Arial" pitchFamily="34" charset="0"/>
                <a:ea typeface="Arial" pitchFamily="34" charset="-122"/>
                <a:cs typeface="Arial" pitchFamily="34" charset="-120"/>
              </a:rPr>
              <a:t>Promotes effort and resilience over results</a:t>
            </a:r>
            <a:endParaRPr lang="en-US" sz="1600" b="1" dirty="0"/>
          </a:p>
        </p:txBody>
      </p:sp>
      <p:sp>
        <p:nvSpPr>
          <p:cNvPr id="27" name="Shape 23"/>
          <p:cNvSpPr/>
          <p:nvPr/>
        </p:nvSpPr>
        <p:spPr>
          <a:xfrm>
            <a:off x="8107680" y="2072640"/>
            <a:ext cx="3596640" cy="4328160"/>
          </a:xfrm>
          <a:prstGeom prst="rect">
            <a:avLst/>
          </a:prstGeom>
          <a:solidFill>
            <a:srgbClr val="FFFFFF"/>
          </a:solidFill>
          <a:ln w="12700">
            <a:solidFill>
              <a:srgbClr val="E8E8E8"/>
            </a:solidFill>
            <a:prstDash val="solid"/>
          </a:ln>
          <a:effectLst>
            <a:outerShdw blurRad="101600" dist="38100" dir="8100000" algn="bl" rotWithShape="0">
              <a:srgbClr val="000000">
                <a:alpha val="12000"/>
              </a:srgbClr>
            </a:outerShdw>
          </a:effectLst>
        </p:spPr>
        <p:txBody>
          <a:bodyPr/>
          <a:lstStyle/>
          <a:p>
            <a:endParaRPr lang="en-GB" sz="2400"/>
          </a:p>
        </p:txBody>
      </p:sp>
      <p:sp>
        <p:nvSpPr>
          <p:cNvPr id="28" name="Shape 24"/>
          <p:cNvSpPr/>
          <p:nvPr/>
        </p:nvSpPr>
        <p:spPr>
          <a:xfrm>
            <a:off x="8107680" y="2072640"/>
            <a:ext cx="3596640" cy="792480"/>
          </a:xfrm>
          <a:prstGeom prst="rect">
            <a:avLst/>
          </a:prstGeom>
          <a:solidFill>
            <a:srgbClr val="2D7D46"/>
          </a:solidFill>
          <a:ln w="12700">
            <a:solidFill>
              <a:srgbClr val="2D7D46"/>
            </a:solidFill>
            <a:prstDash val="solid"/>
          </a:ln>
        </p:spPr>
        <p:txBody>
          <a:bodyPr/>
          <a:lstStyle/>
          <a:p>
            <a:endParaRPr lang="en-GB" sz="2400"/>
          </a:p>
        </p:txBody>
      </p:sp>
      <p:sp>
        <p:nvSpPr>
          <p:cNvPr id="29" name="Shape 25"/>
          <p:cNvSpPr/>
          <p:nvPr/>
        </p:nvSpPr>
        <p:spPr>
          <a:xfrm>
            <a:off x="9448800" y="2170176"/>
            <a:ext cx="914400" cy="914400"/>
          </a:xfrm>
          <a:prstGeom prst="ellipse">
            <a:avLst/>
          </a:prstGeom>
          <a:solidFill>
            <a:srgbClr val="FFFFFF"/>
          </a:solidFill>
          <a:ln w="12700">
            <a:solidFill>
              <a:srgbClr val="FFFFFF"/>
            </a:solidFill>
            <a:prstDash val="solid"/>
          </a:ln>
        </p:spPr>
        <p:txBody>
          <a:bodyPr/>
          <a:lstStyle/>
          <a:p>
            <a:endParaRPr lang="en-GB" sz="2400"/>
          </a:p>
        </p:txBody>
      </p:sp>
      <p:pic>
        <p:nvPicPr>
          <p:cNvPr id="30" name="Image 2" descr="preencoded.png"/>
          <p:cNvPicPr>
            <a:picLocks noChangeAspect="1"/>
          </p:cNvPicPr>
          <p:nvPr/>
        </p:nvPicPr>
        <p:blipFill>
          <a:blip r:embed="rId3"/>
          <a:stretch>
            <a:fillRect/>
          </a:stretch>
        </p:blipFill>
        <p:spPr>
          <a:xfrm>
            <a:off x="14401219" y="1987296"/>
            <a:ext cx="172650" cy="197314"/>
          </a:xfrm>
          <a:prstGeom prst="rect">
            <a:avLst/>
          </a:prstGeom>
        </p:spPr>
      </p:pic>
      <p:sp>
        <p:nvSpPr>
          <p:cNvPr id="31" name="Text 26"/>
          <p:cNvSpPr/>
          <p:nvPr/>
        </p:nvSpPr>
        <p:spPr>
          <a:xfrm>
            <a:off x="8107680" y="2926080"/>
            <a:ext cx="3596640" cy="609600"/>
          </a:xfrm>
          <a:prstGeom prst="rect">
            <a:avLst/>
          </a:prstGeom>
          <a:noFill/>
          <a:ln/>
        </p:spPr>
        <p:txBody>
          <a:bodyPr wrap="square" rtlCol="0" anchor="ctr"/>
          <a:lstStyle/>
          <a:p>
            <a:pPr algn="ctr"/>
            <a:r>
              <a:rPr lang="en-US" sz="2800" b="1" dirty="0">
                <a:solidFill>
                  <a:srgbClr val="2D7D46"/>
                </a:solidFill>
                <a:latin typeface="Arial Black" pitchFamily="34" charset="0"/>
                <a:ea typeface="Arial Black" pitchFamily="34" charset="-122"/>
                <a:cs typeface="Arial Black" pitchFamily="34" charset="-120"/>
              </a:rPr>
              <a:t>You, the Parent</a:t>
            </a:r>
            <a:endParaRPr lang="en-US" sz="2800" dirty="0"/>
          </a:p>
        </p:txBody>
      </p:sp>
      <p:sp>
        <p:nvSpPr>
          <p:cNvPr id="32" name="Shape 27"/>
          <p:cNvSpPr/>
          <p:nvPr/>
        </p:nvSpPr>
        <p:spPr>
          <a:xfrm>
            <a:off x="8327136" y="3840480"/>
            <a:ext cx="243840" cy="243840"/>
          </a:xfrm>
          <a:prstGeom prst="ellipse">
            <a:avLst/>
          </a:prstGeom>
          <a:solidFill>
            <a:srgbClr val="2D7D46"/>
          </a:solidFill>
          <a:ln w="12700">
            <a:solidFill>
              <a:srgbClr val="2D7D46"/>
            </a:solidFill>
            <a:prstDash val="solid"/>
          </a:ln>
        </p:spPr>
        <p:txBody>
          <a:bodyPr/>
          <a:lstStyle/>
          <a:p>
            <a:endParaRPr lang="en-GB" sz="2400"/>
          </a:p>
        </p:txBody>
      </p:sp>
      <p:sp>
        <p:nvSpPr>
          <p:cNvPr id="33" name="Text 28"/>
          <p:cNvSpPr/>
          <p:nvPr/>
        </p:nvSpPr>
        <p:spPr>
          <a:xfrm>
            <a:off x="8656320" y="3718560"/>
            <a:ext cx="2865120" cy="755904"/>
          </a:xfrm>
          <a:prstGeom prst="rect">
            <a:avLst/>
          </a:prstGeom>
          <a:noFill/>
          <a:ln/>
        </p:spPr>
        <p:txBody>
          <a:bodyPr wrap="square" rtlCol="0" anchor="ctr"/>
          <a:lstStyle/>
          <a:p>
            <a:r>
              <a:rPr lang="en-US" sz="1600" b="1" dirty="0">
                <a:solidFill>
                  <a:srgbClr val="1A1A1A"/>
                </a:solidFill>
                <a:latin typeface="Arial" pitchFamily="34" charset="0"/>
                <a:ea typeface="Arial" pitchFamily="34" charset="-122"/>
                <a:cs typeface="Arial" pitchFamily="34" charset="-120"/>
              </a:rPr>
              <a:t>Reinforce recovery habits at home</a:t>
            </a:r>
            <a:endParaRPr lang="en-US" sz="1600" b="1" dirty="0"/>
          </a:p>
        </p:txBody>
      </p:sp>
      <p:sp>
        <p:nvSpPr>
          <p:cNvPr id="34" name="Shape 29"/>
          <p:cNvSpPr/>
          <p:nvPr/>
        </p:nvSpPr>
        <p:spPr>
          <a:xfrm>
            <a:off x="8327136" y="4693920"/>
            <a:ext cx="243840" cy="243840"/>
          </a:xfrm>
          <a:prstGeom prst="ellipse">
            <a:avLst/>
          </a:prstGeom>
          <a:solidFill>
            <a:srgbClr val="2D7D46"/>
          </a:solidFill>
          <a:ln w="12700">
            <a:solidFill>
              <a:srgbClr val="2D7D46"/>
            </a:solidFill>
            <a:prstDash val="solid"/>
          </a:ln>
        </p:spPr>
        <p:txBody>
          <a:bodyPr/>
          <a:lstStyle/>
          <a:p>
            <a:endParaRPr lang="en-GB" sz="2400"/>
          </a:p>
        </p:txBody>
      </p:sp>
      <p:sp>
        <p:nvSpPr>
          <p:cNvPr id="35" name="Text 30"/>
          <p:cNvSpPr/>
          <p:nvPr/>
        </p:nvSpPr>
        <p:spPr>
          <a:xfrm>
            <a:off x="8656320" y="4572000"/>
            <a:ext cx="2865120" cy="755904"/>
          </a:xfrm>
          <a:prstGeom prst="rect">
            <a:avLst/>
          </a:prstGeom>
          <a:noFill/>
          <a:ln/>
        </p:spPr>
        <p:txBody>
          <a:bodyPr wrap="square" rtlCol="0" anchor="ctr"/>
          <a:lstStyle/>
          <a:p>
            <a:r>
              <a:rPr lang="en-US" sz="1600" b="1" dirty="0">
                <a:solidFill>
                  <a:srgbClr val="1A1A1A"/>
                </a:solidFill>
                <a:latin typeface="Arial" pitchFamily="34" charset="0"/>
                <a:ea typeface="Arial" pitchFamily="34" charset="-122"/>
                <a:cs typeface="Arial" pitchFamily="34" charset="-120"/>
              </a:rPr>
              <a:t>Use shared language around growth, nutrition, PHV</a:t>
            </a:r>
            <a:endParaRPr lang="en-US" sz="1600" b="1" dirty="0"/>
          </a:p>
        </p:txBody>
      </p:sp>
      <p:sp>
        <p:nvSpPr>
          <p:cNvPr id="36" name="Shape 31"/>
          <p:cNvSpPr/>
          <p:nvPr/>
        </p:nvSpPr>
        <p:spPr>
          <a:xfrm>
            <a:off x="8327136" y="5547360"/>
            <a:ext cx="243840" cy="243840"/>
          </a:xfrm>
          <a:prstGeom prst="ellipse">
            <a:avLst/>
          </a:prstGeom>
          <a:solidFill>
            <a:srgbClr val="2D7D46"/>
          </a:solidFill>
          <a:ln w="12700">
            <a:solidFill>
              <a:srgbClr val="2D7D46"/>
            </a:solidFill>
            <a:prstDash val="solid"/>
          </a:ln>
        </p:spPr>
        <p:txBody>
          <a:bodyPr/>
          <a:lstStyle/>
          <a:p>
            <a:endParaRPr lang="en-GB" sz="2400"/>
          </a:p>
        </p:txBody>
      </p:sp>
      <p:sp>
        <p:nvSpPr>
          <p:cNvPr id="37" name="Text 32"/>
          <p:cNvSpPr/>
          <p:nvPr/>
        </p:nvSpPr>
        <p:spPr>
          <a:xfrm>
            <a:off x="8656320" y="5425440"/>
            <a:ext cx="2865120" cy="755904"/>
          </a:xfrm>
          <a:prstGeom prst="rect">
            <a:avLst/>
          </a:prstGeom>
          <a:noFill/>
          <a:ln/>
        </p:spPr>
        <p:txBody>
          <a:bodyPr wrap="square" rtlCol="0" anchor="ctr"/>
          <a:lstStyle/>
          <a:p>
            <a:r>
              <a:rPr lang="en-US" sz="1600" b="1" dirty="0">
                <a:solidFill>
                  <a:srgbClr val="1A1A1A"/>
                </a:solidFill>
                <a:latin typeface="Arial" pitchFamily="34" charset="0"/>
                <a:ea typeface="Arial" pitchFamily="34" charset="-122"/>
                <a:cs typeface="Arial" pitchFamily="34" charset="-120"/>
              </a:rPr>
              <a:t>Support wellbeing — not just performance</a:t>
            </a:r>
            <a:endParaRPr lang="en-US" sz="1600" b="1" dirty="0"/>
          </a:p>
        </p:txBody>
      </p:sp>
      <p:pic>
        <p:nvPicPr>
          <p:cNvPr id="3074" name="Picture 2" descr="Parent Icon Vector Art, Icons, and ...">
            <a:extLst>
              <a:ext uri="{FF2B5EF4-FFF2-40B4-BE49-F238E27FC236}">
                <a16:creationId xmlns:a16="http://schemas.microsoft.com/office/drawing/2014/main" id="{52972383-6D95-7E63-A50C-BE6D079BB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5373" y="2332100"/>
            <a:ext cx="711200" cy="4876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ector Coach Glyph Icon Design Stock Vector (Royalty Free) 2058523853 |  Shutterstock">
            <a:extLst>
              <a:ext uri="{FF2B5EF4-FFF2-40B4-BE49-F238E27FC236}">
                <a16:creationId xmlns:a16="http://schemas.microsoft.com/office/drawing/2014/main" id="{68A4CB80-6D4D-86DC-EEBC-9200200E32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2413" y="2304119"/>
            <a:ext cx="566214" cy="60976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5554F169-74C7-CD77-869B-EAF0870084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8963" y="2261919"/>
            <a:ext cx="500031" cy="730434"/>
          </a:xfrm>
          <a:prstGeom prst="rect">
            <a:avLst/>
          </a:prstGeom>
        </p:spPr>
      </p:pic>
      <p:pic>
        <p:nvPicPr>
          <p:cNvPr id="42" name="Picture 41">
            <a:extLst>
              <a:ext uri="{FF2B5EF4-FFF2-40B4-BE49-F238E27FC236}">
                <a16:creationId xmlns:a16="http://schemas.microsoft.com/office/drawing/2014/main" id="{BF6C2AD0-AE9D-A84B-3140-51459D0FD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99635" y="6203848"/>
            <a:ext cx="568960" cy="65415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chemeClr val="bg2"/>
          </a:solidFill>
          <a:ln w="12700">
            <a:solidFill>
              <a:schemeClr val="bg2"/>
            </a:solidFill>
            <a:prstDash val="solid"/>
          </a:ln>
        </p:spPr>
        <p:txBody>
          <a:bodyPr/>
          <a:lstStyle/>
          <a:p>
            <a:endParaRPr lang="en-GB" sz="2400"/>
          </a:p>
        </p:txBody>
      </p:sp>
      <p:sp>
        <p:nvSpPr>
          <p:cNvPr id="3" name="Text 1"/>
          <p:cNvSpPr/>
          <p:nvPr/>
        </p:nvSpPr>
        <p:spPr>
          <a:xfrm>
            <a:off x="487680" y="60960"/>
            <a:ext cx="11216640" cy="1097280"/>
          </a:xfrm>
          <a:prstGeom prst="rect">
            <a:avLst/>
          </a:prstGeom>
          <a:noFill/>
          <a:ln/>
        </p:spPr>
        <p:txBody>
          <a:bodyPr wrap="square" rtlCol="0" anchor="ctr"/>
          <a:lstStyle/>
          <a:p>
            <a:pPr algn="ctr"/>
            <a:r>
              <a:rPr lang="en-US" sz="4000" b="1" dirty="0">
                <a:solidFill>
                  <a:srgbClr val="A50021"/>
                </a:solidFill>
                <a:latin typeface="Arial Black" pitchFamily="34" charset="0"/>
                <a:ea typeface="Arial Black" pitchFamily="34" charset="-122"/>
                <a:cs typeface="Arial Black" pitchFamily="34" charset="-120"/>
              </a:rPr>
              <a:t>Understanding Your Child's Growth</a:t>
            </a:r>
            <a:endParaRPr lang="en-US" sz="4000" dirty="0">
              <a:solidFill>
                <a:srgbClr val="A50021"/>
              </a:solidFill>
            </a:endParaRPr>
          </a:p>
        </p:txBody>
      </p:sp>
      <p:sp>
        <p:nvSpPr>
          <p:cNvPr id="4" name="Shape 2"/>
          <p:cNvSpPr/>
          <p:nvPr/>
        </p:nvSpPr>
        <p:spPr>
          <a:xfrm>
            <a:off x="487680" y="981635"/>
            <a:ext cx="11216640" cy="1395805"/>
          </a:xfrm>
          <a:prstGeom prst="rect">
            <a:avLst/>
          </a:prstGeom>
          <a:solidFill>
            <a:srgbClr val="FFF3E0"/>
          </a:solidFill>
          <a:ln w="12700">
            <a:solidFill>
              <a:srgbClr val="E0A040"/>
            </a:solidFill>
            <a:prstDash val="solid"/>
          </a:ln>
        </p:spPr>
        <p:txBody>
          <a:bodyPr/>
          <a:lstStyle/>
          <a:p>
            <a:pPr algn="ctr"/>
            <a:endParaRPr lang="en-GB" sz="2400" dirty="0"/>
          </a:p>
        </p:txBody>
      </p:sp>
      <p:sp>
        <p:nvSpPr>
          <p:cNvPr id="5" name="Text 3"/>
          <p:cNvSpPr/>
          <p:nvPr/>
        </p:nvSpPr>
        <p:spPr>
          <a:xfrm>
            <a:off x="731520" y="1066800"/>
            <a:ext cx="10728960" cy="426720"/>
          </a:xfrm>
          <a:prstGeom prst="rect">
            <a:avLst/>
          </a:prstGeom>
          <a:noFill/>
          <a:ln/>
        </p:spPr>
        <p:txBody>
          <a:bodyPr wrap="square" rtlCol="0" anchor="ctr"/>
          <a:lstStyle/>
          <a:p>
            <a:pPr algn="ctr"/>
            <a:r>
              <a:rPr lang="en-US" sz="2800" b="1" dirty="0">
                <a:solidFill>
                  <a:srgbClr val="B05000"/>
                </a:solidFill>
                <a:latin typeface="Arial" pitchFamily="34" charset="0"/>
                <a:ea typeface="Arial" pitchFamily="34" charset="-122"/>
                <a:cs typeface="Arial" pitchFamily="34" charset="-120"/>
              </a:rPr>
              <a:t>⚡  What is PHV (Peak Height Velocity)?</a:t>
            </a:r>
            <a:endParaRPr lang="en-US" sz="2800" dirty="0"/>
          </a:p>
        </p:txBody>
      </p:sp>
      <p:sp>
        <p:nvSpPr>
          <p:cNvPr id="6" name="Text 4"/>
          <p:cNvSpPr/>
          <p:nvPr/>
        </p:nvSpPr>
        <p:spPr>
          <a:xfrm>
            <a:off x="731520" y="1767840"/>
            <a:ext cx="10728960" cy="548640"/>
          </a:xfrm>
          <a:prstGeom prst="rect">
            <a:avLst/>
          </a:prstGeom>
          <a:noFill/>
          <a:ln/>
        </p:spPr>
        <p:txBody>
          <a:bodyPr wrap="square" rtlCol="0" anchor="ctr"/>
          <a:lstStyle/>
          <a:p>
            <a:pPr algn="ctr"/>
            <a:r>
              <a:rPr lang="en-US" b="1" dirty="0">
                <a:solidFill>
                  <a:srgbClr val="1A1A1A"/>
                </a:solidFill>
                <a:latin typeface="Arial" pitchFamily="34" charset="0"/>
                <a:ea typeface="Arial" pitchFamily="34" charset="-122"/>
                <a:cs typeface="Arial" pitchFamily="34" charset="-120"/>
              </a:rPr>
              <a:t>PHV is the growth spurt — the period when bones lengthen faster than muscles can adapt. It's a critical window that requires adjusted training to prevent injury.</a:t>
            </a:r>
            <a:endParaRPr lang="en-US" b="1" dirty="0"/>
          </a:p>
        </p:txBody>
      </p:sp>
      <p:sp>
        <p:nvSpPr>
          <p:cNvPr id="7" name="Shape 5"/>
          <p:cNvSpPr/>
          <p:nvPr/>
        </p:nvSpPr>
        <p:spPr>
          <a:xfrm>
            <a:off x="487680" y="2560320"/>
            <a:ext cx="5486400" cy="1828800"/>
          </a:xfrm>
          <a:prstGeom prst="rect">
            <a:avLst/>
          </a:prstGeom>
          <a:solidFill>
            <a:schemeClr val="accent3">
              <a:lumMod val="40000"/>
              <a:lumOff val="60000"/>
            </a:schemeClr>
          </a:solidFill>
          <a:ln w="12700">
            <a:solidFill>
              <a:srgbClr val="C04080"/>
            </a:solidFill>
            <a:prstDash val="solid"/>
          </a:ln>
        </p:spPr>
        <p:txBody>
          <a:bodyPr/>
          <a:lstStyle/>
          <a:p>
            <a:endParaRPr lang="en-GB" sz="2400">
              <a:solidFill>
                <a:srgbClr val="A50021"/>
              </a:solidFill>
            </a:endParaRPr>
          </a:p>
        </p:txBody>
      </p:sp>
      <p:sp>
        <p:nvSpPr>
          <p:cNvPr id="8" name="Text 6"/>
          <p:cNvSpPr/>
          <p:nvPr/>
        </p:nvSpPr>
        <p:spPr>
          <a:xfrm>
            <a:off x="487680" y="2584704"/>
            <a:ext cx="5486400" cy="548640"/>
          </a:xfrm>
          <a:prstGeom prst="rect">
            <a:avLst/>
          </a:prstGeom>
          <a:noFill/>
          <a:ln/>
        </p:spPr>
        <p:txBody>
          <a:bodyPr wrap="square" rtlCol="0" anchor="ctr"/>
          <a:lstStyle/>
          <a:p>
            <a:pPr algn="ctr"/>
            <a:r>
              <a:rPr lang="en-US" sz="2400" b="1" dirty="0">
                <a:latin typeface="Arial Black" pitchFamily="34" charset="0"/>
                <a:ea typeface="Arial Black" pitchFamily="34" charset="-122"/>
                <a:cs typeface="Arial Black" pitchFamily="34" charset="-120"/>
              </a:rPr>
              <a:t>Girls</a:t>
            </a:r>
            <a:endParaRPr lang="en-US" sz="2400" dirty="0"/>
          </a:p>
        </p:txBody>
      </p:sp>
      <p:sp>
        <p:nvSpPr>
          <p:cNvPr id="9" name="Text 7"/>
          <p:cNvSpPr/>
          <p:nvPr/>
        </p:nvSpPr>
        <p:spPr>
          <a:xfrm>
            <a:off x="487680" y="3108960"/>
            <a:ext cx="5486400" cy="487680"/>
          </a:xfrm>
          <a:prstGeom prst="rect">
            <a:avLst/>
          </a:prstGeom>
          <a:noFill/>
          <a:ln/>
        </p:spPr>
        <p:txBody>
          <a:bodyPr wrap="square" rtlCol="0" anchor="ctr"/>
          <a:lstStyle/>
          <a:p>
            <a:pPr algn="ctr"/>
            <a:r>
              <a:rPr lang="en-US" sz="2000" dirty="0">
                <a:latin typeface="Arial" pitchFamily="34" charset="0"/>
                <a:ea typeface="Arial" pitchFamily="34" charset="-122"/>
                <a:cs typeface="Arial" pitchFamily="34" charset="-120"/>
              </a:rPr>
              <a:t>PHV typically occurs: Ages 10–12</a:t>
            </a:r>
            <a:endParaRPr lang="en-US" sz="2000" dirty="0"/>
          </a:p>
        </p:txBody>
      </p:sp>
      <p:sp>
        <p:nvSpPr>
          <p:cNvPr id="10" name="Text 8"/>
          <p:cNvSpPr/>
          <p:nvPr/>
        </p:nvSpPr>
        <p:spPr>
          <a:xfrm>
            <a:off x="487680" y="3596640"/>
            <a:ext cx="5486400" cy="670560"/>
          </a:xfrm>
          <a:prstGeom prst="rect">
            <a:avLst/>
          </a:prstGeom>
          <a:noFill/>
          <a:ln/>
        </p:spPr>
        <p:txBody>
          <a:bodyPr wrap="square" rtlCol="0" anchor="ctr"/>
          <a:lstStyle/>
          <a:p>
            <a:pPr algn="ctr"/>
            <a:r>
              <a:rPr lang="en-US" dirty="0">
                <a:solidFill>
                  <a:srgbClr val="1A1A1A"/>
                </a:solidFill>
                <a:latin typeface="Arial" pitchFamily="34" charset="0"/>
                <a:ea typeface="Arial" pitchFamily="34" charset="-122"/>
                <a:cs typeface="Arial" pitchFamily="34" charset="-120"/>
              </a:rPr>
              <a:t>Training is adjusted to protect</a:t>
            </a:r>
            <a:endParaRPr lang="en-US" dirty="0"/>
          </a:p>
          <a:p>
            <a:pPr algn="ctr"/>
            <a:r>
              <a:rPr lang="en-US" dirty="0">
                <a:solidFill>
                  <a:srgbClr val="1A1A1A"/>
                </a:solidFill>
                <a:latin typeface="Arial" pitchFamily="34" charset="0"/>
                <a:ea typeface="Arial" pitchFamily="34" charset="-122"/>
                <a:cs typeface="Arial" pitchFamily="34" charset="-120"/>
              </a:rPr>
              <a:t>joints during this phase.</a:t>
            </a:r>
            <a:endParaRPr lang="en-US" dirty="0"/>
          </a:p>
        </p:txBody>
      </p:sp>
      <p:sp>
        <p:nvSpPr>
          <p:cNvPr id="11" name="Shape 9"/>
          <p:cNvSpPr/>
          <p:nvPr/>
        </p:nvSpPr>
        <p:spPr>
          <a:xfrm>
            <a:off x="6339840" y="2560320"/>
            <a:ext cx="5486400" cy="1828800"/>
          </a:xfrm>
          <a:prstGeom prst="rect">
            <a:avLst/>
          </a:prstGeom>
          <a:solidFill>
            <a:schemeClr val="bg1"/>
          </a:solidFill>
          <a:ln w="12700">
            <a:solidFill>
              <a:srgbClr val="1A5C8B"/>
            </a:solidFill>
            <a:prstDash val="solid"/>
          </a:ln>
        </p:spPr>
        <p:txBody>
          <a:bodyPr/>
          <a:lstStyle/>
          <a:p>
            <a:endParaRPr lang="en-GB" sz="2400"/>
          </a:p>
        </p:txBody>
      </p:sp>
      <p:sp>
        <p:nvSpPr>
          <p:cNvPr id="12" name="Text 10"/>
          <p:cNvSpPr/>
          <p:nvPr/>
        </p:nvSpPr>
        <p:spPr>
          <a:xfrm>
            <a:off x="6339840" y="2584704"/>
            <a:ext cx="5486400" cy="548640"/>
          </a:xfrm>
          <a:prstGeom prst="rect">
            <a:avLst/>
          </a:prstGeom>
          <a:noFill/>
          <a:ln/>
        </p:spPr>
        <p:txBody>
          <a:bodyPr wrap="square" rtlCol="0" anchor="ctr"/>
          <a:lstStyle/>
          <a:p>
            <a:pPr algn="ctr"/>
            <a:r>
              <a:rPr lang="en-US" sz="2400" b="1" dirty="0">
                <a:latin typeface="Arial Black" pitchFamily="34" charset="0"/>
                <a:ea typeface="Arial Black" pitchFamily="34" charset="-122"/>
                <a:cs typeface="Arial Black" pitchFamily="34" charset="-120"/>
              </a:rPr>
              <a:t>Boys</a:t>
            </a:r>
            <a:endParaRPr lang="en-US" sz="2400" dirty="0"/>
          </a:p>
        </p:txBody>
      </p:sp>
      <p:sp>
        <p:nvSpPr>
          <p:cNvPr id="13" name="Text 11"/>
          <p:cNvSpPr/>
          <p:nvPr/>
        </p:nvSpPr>
        <p:spPr>
          <a:xfrm>
            <a:off x="6339840" y="3108960"/>
            <a:ext cx="5486400" cy="487680"/>
          </a:xfrm>
          <a:prstGeom prst="rect">
            <a:avLst/>
          </a:prstGeom>
          <a:noFill/>
          <a:ln/>
        </p:spPr>
        <p:txBody>
          <a:bodyPr wrap="square" rtlCol="0" anchor="ctr"/>
          <a:lstStyle/>
          <a:p>
            <a:pPr algn="ctr"/>
            <a:r>
              <a:rPr lang="en-US" sz="2000" dirty="0">
                <a:latin typeface="Arial" pitchFamily="34" charset="0"/>
                <a:ea typeface="Arial" pitchFamily="34" charset="-122"/>
                <a:cs typeface="Arial" pitchFamily="34" charset="-120"/>
              </a:rPr>
              <a:t>PHV typically occurs: Ages 12–14</a:t>
            </a:r>
            <a:endParaRPr lang="en-US" sz="2000" dirty="0"/>
          </a:p>
        </p:txBody>
      </p:sp>
      <p:sp>
        <p:nvSpPr>
          <p:cNvPr id="14" name="Text 12"/>
          <p:cNvSpPr/>
          <p:nvPr/>
        </p:nvSpPr>
        <p:spPr>
          <a:xfrm>
            <a:off x="6339840" y="3596640"/>
            <a:ext cx="5486400" cy="670560"/>
          </a:xfrm>
          <a:prstGeom prst="rect">
            <a:avLst/>
          </a:prstGeom>
          <a:noFill/>
          <a:ln/>
        </p:spPr>
        <p:txBody>
          <a:bodyPr wrap="square" rtlCol="0" anchor="ctr"/>
          <a:lstStyle/>
          <a:p>
            <a:pPr algn="ctr"/>
            <a:r>
              <a:rPr lang="en-US" dirty="0">
                <a:solidFill>
                  <a:srgbClr val="1A1A1A"/>
                </a:solidFill>
                <a:latin typeface="Arial" pitchFamily="34" charset="0"/>
                <a:ea typeface="Arial" pitchFamily="34" charset="-122"/>
                <a:cs typeface="Arial" pitchFamily="34" charset="-120"/>
              </a:rPr>
              <a:t>Training is adjusted to protect</a:t>
            </a:r>
            <a:endParaRPr lang="en-US" dirty="0"/>
          </a:p>
          <a:p>
            <a:pPr algn="ctr"/>
            <a:r>
              <a:rPr lang="en-US" dirty="0">
                <a:solidFill>
                  <a:srgbClr val="1A1A1A"/>
                </a:solidFill>
                <a:latin typeface="Arial" pitchFamily="34" charset="0"/>
                <a:ea typeface="Arial" pitchFamily="34" charset="-122"/>
                <a:cs typeface="Arial" pitchFamily="34" charset="-120"/>
              </a:rPr>
              <a:t>joints during this phase.</a:t>
            </a:r>
            <a:endParaRPr lang="en-US" dirty="0"/>
          </a:p>
        </p:txBody>
      </p:sp>
      <p:sp>
        <p:nvSpPr>
          <p:cNvPr id="15" name="Text 13"/>
          <p:cNvSpPr/>
          <p:nvPr/>
        </p:nvSpPr>
        <p:spPr>
          <a:xfrm>
            <a:off x="487680" y="4632960"/>
            <a:ext cx="11216640" cy="487680"/>
          </a:xfrm>
          <a:prstGeom prst="rect">
            <a:avLst/>
          </a:prstGeom>
          <a:noFill/>
          <a:ln/>
        </p:spPr>
        <p:txBody>
          <a:bodyPr wrap="square" rtlCol="0" anchor="ctr"/>
          <a:lstStyle/>
          <a:p>
            <a:pPr algn="ctr"/>
            <a:r>
              <a:rPr lang="en-US" sz="2000" b="1" dirty="0">
                <a:solidFill>
                  <a:srgbClr val="6B1B2A"/>
                </a:solidFill>
                <a:latin typeface="Arial" pitchFamily="34" charset="0"/>
                <a:ea typeface="Arial" pitchFamily="34" charset="-122"/>
                <a:cs typeface="Arial" pitchFamily="34" charset="-120"/>
              </a:rPr>
              <a:t>What you might notice at home:</a:t>
            </a:r>
            <a:endParaRPr lang="en-US" sz="2000" dirty="0"/>
          </a:p>
        </p:txBody>
      </p:sp>
      <p:pic>
        <p:nvPicPr>
          <p:cNvPr id="16" name="Image 0" descr="preencoded.png"/>
          <p:cNvPicPr>
            <a:picLocks noChangeAspect="1"/>
          </p:cNvPicPr>
          <p:nvPr/>
        </p:nvPicPr>
        <p:blipFill>
          <a:blip r:embed="rId3"/>
          <a:stretch>
            <a:fillRect/>
          </a:stretch>
        </p:blipFill>
        <p:spPr>
          <a:xfrm>
            <a:off x="548640" y="5181600"/>
            <a:ext cx="341376" cy="341376"/>
          </a:xfrm>
          <a:prstGeom prst="rect">
            <a:avLst/>
          </a:prstGeom>
        </p:spPr>
      </p:pic>
      <p:sp>
        <p:nvSpPr>
          <p:cNvPr id="17" name="Text 14"/>
          <p:cNvSpPr/>
          <p:nvPr/>
        </p:nvSpPr>
        <p:spPr>
          <a:xfrm>
            <a:off x="999744" y="5145024"/>
            <a:ext cx="10850880" cy="463296"/>
          </a:xfrm>
          <a:prstGeom prst="rect">
            <a:avLst/>
          </a:prstGeom>
          <a:noFill/>
          <a:ln/>
        </p:spPr>
        <p:txBody>
          <a:bodyPr wrap="square" rtlCol="0" anchor="ctr"/>
          <a:lstStyle/>
          <a:p>
            <a:r>
              <a:rPr lang="en-US" dirty="0">
                <a:solidFill>
                  <a:srgbClr val="1A1A1A"/>
                </a:solidFill>
                <a:latin typeface="Arial" pitchFamily="34" charset="0"/>
                <a:ea typeface="Arial" pitchFamily="34" charset="-122"/>
                <a:cs typeface="Arial" pitchFamily="34" charset="-120"/>
              </a:rPr>
              <a:t>Temporary clumsiness or coordination changes — this is normal</a:t>
            </a:r>
            <a:endParaRPr lang="en-US" dirty="0"/>
          </a:p>
        </p:txBody>
      </p:sp>
      <p:pic>
        <p:nvPicPr>
          <p:cNvPr id="18" name="Image 1" descr="preencoded.png"/>
          <p:cNvPicPr>
            <a:picLocks noChangeAspect="1"/>
          </p:cNvPicPr>
          <p:nvPr/>
        </p:nvPicPr>
        <p:blipFill>
          <a:blip r:embed="rId3"/>
          <a:stretch>
            <a:fillRect/>
          </a:stretch>
        </p:blipFill>
        <p:spPr>
          <a:xfrm>
            <a:off x="548640" y="5644896"/>
            <a:ext cx="341376" cy="341376"/>
          </a:xfrm>
          <a:prstGeom prst="rect">
            <a:avLst/>
          </a:prstGeom>
        </p:spPr>
      </p:pic>
      <p:sp>
        <p:nvSpPr>
          <p:cNvPr id="19" name="Text 15"/>
          <p:cNvSpPr/>
          <p:nvPr/>
        </p:nvSpPr>
        <p:spPr>
          <a:xfrm>
            <a:off x="999744" y="5608320"/>
            <a:ext cx="10850880" cy="463296"/>
          </a:xfrm>
          <a:prstGeom prst="rect">
            <a:avLst/>
          </a:prstGeom>
          <a:noFill/>
          <a:ln/>
        </p:spPr>
        <p:txBody>
          <a:bodyPr wrap="square" rtlCol="0" anchor="ctr"/>
          <a:lstStyle/>
          <a:p>
            <a:r>
              <a:rPr lang="en-US" dirty="0">
                <a:solidFill>
                  <a:srgbClr val="1A1A1A"/>
                </a:solidFill>
                <a:latin typeface="Arial" pitchFamily="34" charset="0"/>
                <a:ea typeface="Arial" pitchFamily="34" charset="-122"/>
                <a:cs typeface="Arial" pitchFamily="34" charset="-120"/>
              </a:rPr>
              <a:t>Growing pains or joint discomfort — always worth reporting to coaches</a:t>
            </a:r>
            <a:endParaRPr lang="en-US" dirty="0"/>
          </a:p>
        </p:txBody>
      </p:sp>
      <p:pic>
        <p:nvPicPr>
          <p:cNvPr id="20" name="Image 2" descr="preencoded.png"/>
          <p:cNvPicPr>
            <a:picLocks noChangeAspect="1"/>
          </p:cNvPicPr>
          <p:nvPr/>
        </p:nvPicPr>
        <p:blipFill>
          <a:blip r:embed="rId3"/>
          <a:stretch>
            <a:fillRect/>
          </a:stretch>
        </p:blipFill>
        <p:spPr>
          <a:xfrm>
            <a:off x="548640" y="6108192"/>
            <a:ext cx="341376" cy="341376"/>
          </a:xfrm>
          <a:prstGeom prst="rect">
            <a:avLst/>
          </a:prstGeom>
        </p:spPr>
      </p:pic>
      <p:sp>
        <p:nvSpPr>
          <p:cNvPr id="21" name="Text 16"/>
          <p:cNvSpPr/>
          <p:nvPr/>
        </p:nvSpPr>
        <p:spPr>
          <a:xfrm>
            <a:off x="999744" y="6071616"/>
            <a:ext cx="10850880" cy="463296"/>
          </a:xfrm>
          <a:prstGeom prst="rect">
            <a:avLst/>
          </a:prstGeom>
          <a:noFill/>
          <a:ln/>
        </p:spPr>
        <p:txBody>
          <a:bodyPr wrap="square" rtlCol="0" anchor="ctr"/>
          <a:lstStyle/>
          <a:p>
            <a:r>
              <a:rPr lang="en-US" dirty="0">
                <a:solidFill>
                  <a:srgbClr val="1A1A1A"/>
                </a:solidFill>
                <a:latin typeface="Arial" pitchFamily="34" charset="0"/>
                <a:ea typeface="Arial" pitchFamily="34" charset="-122"/>
                <a:cs typeface="Arial" pitchFamily="34" charset="-120"/>
              </a:rPr>
              <a:t>Rapid height changes — may affect balance and strength temporarily</a:t>
            </a:r>
            <a:endParaRPr lang="en-US" dirty="0"/>
          </a:p>
        </p:txBody>
      </p:sp>
      <p:pic>
        <p:nvPicPr>
          <p:cNvPr id="24" name="Picture 23">
            <a:extLst>
              <a:ext uri="{FF2B5EF4-FFF2-40B4-BE49-F238E27FC236}">
                <a16:creationId xmlns:a16="http://schemas.microsoft.com/office/drawing/2014/main" id="{6258F96B-0003-4DA0-0AD7-D9116C1C0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6485" y="6180698"/>
            <a:ext cx="568960" cy="65415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1"/>
          <p:cNvSpPr/>
          <p:nvPr/>
        </p:nvSpPr>
        <p:spPr>
          <a:xfrm>
            <a:off x="487680" y="60960"/>
            <a:ext cx="11216640" cy="1097280"/>
          </a:xfrm>
          <a:prstGeom prst="rect">
            <a:avLst/>
          </a:prstGeom>
          <a:noFill/>
          <a:ln/>
        </p:spPr>
        <p:txBody>
          <a:bodyPr wrap="square" rtlCol="0" anchor="ctr"/>
          <a:lstStyle/>
          <a:p>
            <a:pPr algn="ctr"/>
            <a:r>
              <a:rPr lang="en-US" sz="4000" b="1" dirty="0">
                <a:solidFill>
                  <a:srgbClr val="A50021"/>
                </a:solidFill>
                <a:latin typeface="Arial Black" pitchFamily="34" charset="0"/>
                <a:ea typeface="Arial Black" pitchFamily="34" charset="-122"/>
                <a:cs typeface="Arial Black" pitchFamily="34" charset="-120"/>
              </a:rPr>
              <a:t>Fueling Your Young Footballer</a:t>
            </a:r>
            <a:endParaRPr lang="en-US" sz="4000" dirty="0">
              <a:solidFill>
                <a:srgbClr val="A50021"/>
              </a:solidFill>
            </a:endParaRPr>
          </a:p>
        </p:txBody>
      </p:sp>
      <p:sp>
        <p:nvSpPr>
          <p:cNvPr id="4" name="Text 2"/>
          <p:cNvSpPr/>
          <p:nvPr/>
        </p:nvSpPr>
        <p:spPr>
          <a:xfrm>
            <a:off x="487680" y="1280160"/>
            <a:ext cx="11216640" cy="487680"/>
          </a:xfrm>
          <a:prstGeom prst="rect">
            <a:avLst/>
          </a:prstGeom>
          <a:noFill/>
          <a:ln/>
        </p:spPr>
        <p:txBody>
          <a:bodyPr wrap="square" rtlCol="0" anchor="ctr"/>
          <a:lstStyle/>
          <a:p>
            <a:pPr algn="ctr"/>
            <a:r>
              <a:rPr lang="en-US" sz="2400" i="1" dirty="0">
                <a:solidFill>
                  <a:srgbClr val="444444"/>
                </a:solidFill>
                <a:latin typeface="Arial" pitchFamily="34" charset="0"/>
                <a:ea typeface="Arial" pitchFamily="34" charset="-122"/>
                <a:cs typeface="Arial" pitchFamily="34" charset="-120"/>
              </a:rPr>
              <a:t>Simple nutrition habits that make a real difference to energy, recovery, and focus.</a:t>
            </a:r>
            <a:endParaRPr lang="en-US" sz="2400" dirty="0"/>
          </a:p>
        </p:txBody>
      </p:sp>
      <p:sp>
        <p:nvSpPr>
          <p:cNvPr id="5" name="Shape 3"/>
          <p:cNvSpPr/>
          <p:nvPr/>
        </p:nvSpPr>
        <p:spPr>
          <a:xfrm>
            <a:off x="426720" y="1950720"/>
            <a:ext cx="3596640" cy="4450080"/>
          </a:xfrm>
          <a:prstGeom prst="rect">
            <a:avLst/>
          </a:prstGeom>
          <a:solidFill>
            <a:srgbClr val="FFFFFF"/>
          </a:solidFill>
          <a:ln w="12700">
            <a:solidFill>
              <a:srgbClr val="E8E8E8"/>
            </a:solidFill>
            <a:prstDash val="solid"/>
          </a:ln>
          <a:effectLst>
            <a:outerShdw blurRad="101600" dist="38100" dir="8100000" algn="bl" rotWithShape="0">
              <a:srgbClr val="000000">
                <a:alpha val="12000"/>
              </a:srgbClr>
            </a:outerShdw>
          </a:effectLst>
        </p:spPr>
        <p:txBody>
          <a:bodyPr/>
          <a:lstStyle/>
          <a:p>
            <a:endParaRPr lang="en-GB" sz="2400"/>
          </a:p>
        </p:txBody>
      </p:sp>
      <p:sp>
        <p:nvSpPr>
          <p:cNvPr id="6" name="Shape 4"/>
          <p:cNvSpPr/>
          <p:nvPr/>
        </p:nvSpPr>
        <p:spPr>
          <a:xfrm>
            <a:off x="426720" y="1950720"/>
            <a:ext cx="3596640" cy="853440"/>
          </a:xfrm>
          <a:prstGeom prst="rect">
            <a:avLst/>
          </a:prstGeom>
          <a:solidFill>
            <a:srgbClr val="1A5C8B"/>
          </a:solidFill>
          <a:ln w="12700">
            <a:solidFill>
              <a:srgbClr val="1A5C8B"/>
            </a:solidFill>
            <a:prstDash val="solid"/>
          </a:ln>
        </p:spPr>
        <p:txBody>
          <a:bodyPr/>
          <a:lstStyle/>
          <a:p>
            <a:endParaRPr lang="en-GB" sz="2400"/>
          </a:p>
        </p:txBody>
      </p:sp>
      <p:sp>
        <p:nvSpPr>
          <p:cNvPr id="7" name="Shape 5"/>
          <p:cNvSpPr/>
          <p:nvPr/>
        </p:nvSpPr>
        <p:spPr>
          <a:xfrm>
            <a:off x="1767840" y="2036064"/>
            <a:ext cx="731520" cy="731520"/>
          </a:xfrm>
          <a:prstGeom prst="ellipse">
            <a:avLst/>
          </a:prstGeom>
          <a:solidFill>
            <a:srgbClr val="FFFFFF"/>
          </a:solidFill>
          <a:ln w="12700">
            <a:solidFill>
              <a:srgbClr val="FFFFFF"/>
            </a:solidFill>
            <a:prstDash val="solid"/>
          </a:ln>
        </p:spPr>
        <p:txBody>
          <a:bodyPr/>
          <a:lstStyle/>
          <a:p>
            <a:endParaRPr lang="en-GB" sz="2400"/>
          </a:p>
        </p:txBody>
      </p:sp>
      <p:pic>
        <p:nvPicPr>
          <p:cNvPr id="8" name="Image 0" descr="preencoded.png"/>
          <p:cNvPicPr>
            <a:picLocks noChangeAspect="1"/>
          </p:cNvPicPr>
          <p:nvPr/>
        </p:nvPicPr>
        <p:blipFill>
          <a:blip r:embed="rId3"/>
          <a:stretch>
            <a:fillRect/>
          </a:stretch>
        </p:blipFill>
        <p:spPr>
          <a:xfrm>
            <a:off x="1889760" y="2133600"/>
            <a:ext cx="512064" cy="512064"/>
          </a:xfrm>
          <a:prstGeom prst="rect">
            <a:avLst/>
          </a:prstGeom>
        </p:spPr>
      </p:pic>
      <p:sp>
        <p:nvSpPr>
          <p:cNvPr id="9" name="Text 6"/>
          <p:cNvSpPr/>
          <p:nvPr/>
        </p:nvSpPr>
        <p:spPr>
          <a:xfrm>
            <a:off x="426720" y="2865120"/>
            <a:ext cx="3596640" cy="670560"/>
          </a:xfrm>
          <a:prstGeom prst="rect">
            <a:avLst/>
          </a:prstGeom>
          <a:noFill/>
          <a:ln/>
        </p:spPr>
        <p:txBody>
          <a:bodyPr wrap="square" rtlCol="0" anchor="ctr"/>
          <a:lstStyle/>
          <a:p>
            <a:pPr algn="ctr"/>
            <a:r>
              <a:rPr lang="en-US" b="1" dirty="0">
                <a:solidFill>
                  <a:srgbClr val="1A5C8B"/>
                </a:solidFill>
                <a:latin typeface="Arial" pitchFamily="34" charset="0"/>
                <a:ea typeface="Arial" pitchFamily="34" charset="-122"/>
                <a:cs typeface="Arial" pitchFamily="34" charset="-120"/>
              </a:rPr>
              <a:t>1–2 Hours Before Training</a:t>
            </a:r>
            <a:endParaRPr lang="en-US" dirty="0"/>
          </a:p>
        </p:txBody>
      </p:sp>
      <p:sp>
        <p:nvSpPr>
          <p:cNvPr id="10" name="Text 7"/>
          <p:cNvSpPr/>
          <p:nvPr/>
        </p:nvSpPr>
        <p:spPr>
          <a:xfrm>
            <a:off x="670560" y="3596640"/>
            <a:ext cx="3108960" cy="536448"/>
          </a:xfrm>
          <a:prstGeom prst="rect">
            <a:avLst/>
          </a:prstGeom>
          <a:noFill/>
          <a:ln/>
        </p:spPr>
        <p:txBody>
          <a:bodyPr wrap="square" rtlCol="0" anchor="ctr"/>
          <a:lstStyle/>
          <a:p>
            <a:r>
              <a:rPr lang="en-US" sz="1533" b="1" dirty="0">
                <a:solidFill>
                  <a:srgbClr val="1A5C8B"/>
                </a:solidFill>
                <a:latin typeface="Arial" pitchFamily="34" charset="0"/>
                <a:ea typeface="Arial" pitchFamily="34" charset="-122"/>
                <a:cs typeface="Arial" pitchFamily="34" charset="-120"/>
              </a:rPr>
              <a:t>✓ </a:t>
            </a:r>
            <a:r>
              <a:rPr lang="en-US" sz="1600" dirty="0">
                <a:solidFill>
                  <a:srgbClr val="1A1A1A"/>
                </a:solidFill>
                <a:latin typeface="Arial" pitchFamily="34" charset="0"/>
                <a:ea typeface="Arial" pitchFamily="34" charset="-122"/>
                <a:cs typeface="Arial" pitchFamily="34" charset="-120"/>
              </a:rPr>
              <a:t>Banana or fruit</a:t>
            </a:r>
            <a:endParaRPr lang="en-US" sz="1600" dirty="0"/>
          </a:p>
        </p:txBody>
      </p:sp>
      <p:sp>
        <p:nvSpPr>
          <p:cNvPr id="11" name="Text 8"/>
          <p:cNvSpPr/>
          <p:nvPr/>
        </p:nvSpPr>
        <p:spPr>
          <a:xfrm>
            <a:off x="670560" y="4169664"/>
            <a:ext cx="3108960" cy="536448"/>
          </a:xfrm>
          <a:prstGeom prst="rect">
            <a:avLst/>
          </a:prstGeom>
          <a:noFill/>
          <a:ln/>
        </p:spPr>
        <p:txBody>
          <a:bodyPr wrap="square" rtlCol="0" anchor="ctr"/>
          <a:lstStyle/>
          <a:p>
            <a:r>
              <a:rPr lang="en-US" sz="1533" b="1" dirty="0">
                <a:solidFill>
                  <a:srgbClr val="1A5C8B"/>
                </a:solidFill>
                <a:latin typeface="Arial" pitchFamily="34" charset="0"/>
                <a:ea typeface="Arial" pitchFamily="34" charset="-122"/>
                <a:cs typeface="Arial" pitchFamily="34" charset="-120"/>
              </a:rPr>
              <a:t>✓ </a:t>
            </a:r>
            <a:r>
              <a:rPr lang="en-US" sz="1600" dirty="0">
                <a:solidFill>
                  <a:srgbClr val="1A1A1A"/>
                </a:solidFill>
                <a:latin typeface="Arial" pitchFamily="34" charset="0"/>
                <a:ea typeface="Arial" pitchFamily="34" charset="-122"/>
                <a:cs typeface="Arial" pitchFamily="34" charset="-120"/>
              </a:rPr>
              <a:t>Yogurt with granola</a:t>
            </a:r>
            <a:endParaRPr lang="en-US" sz="1600" dirty="0"/>
          </a:p>
        </p:txBody>
      </p:sp>
      <p:sp>
        <p:nvSpPr>
          <p:cNvPr id="12" name="Text 9"/>
          <p:cNvSpPr/>
          <p:nvPr/>
        </p:nvSpPr>
        <p:spPr>
          <a:xfrm>
            <a:off x="670560" y="4742688"/>
            <a:ext cx="3108960" cy="536448"/>
          </a:xfrm>
          <a:prstGeom prst="rect">
            <a:avLst/>
          </a:prstGeom>
          <a:noFill/>
          <a:ln/>
        </p:spPr>
        <p:txBody>
          <a:bodyPr wrap="square" rtlCol="0" anchor="ctr"/>
          <a:lstStyle/>
          <a:p>
            <a:r>
              <a:rPr lang="en-US" sz="1600" b="1" dirty="0">
                <a:solidFill>
                  <a:srgbClr val="1A5C8B"/>
                </a:solidFill>
                <a:latin typeface="Arial" pitchFamily="34" charset="0"/>
                <a:ea typeface="Arial" pitchFamily="34" charset="-122"/>
                <a:cs typeface="Arial" pitchFamily="34" charset="-120"/>
              </a:rPr>
              <a:t>✓ </a:t>
            </a:r>
            <a:r>
              <a:rPr lang="en-US" sz="1600" dirty="0">
                <a:solidFill>
                  <a:srgbClr val="1A1A1A"/>
                </a:solidFill>
                <a:latin typeface="Arial" pitchFamily="34" charset="0"/>
                <a:ea typeface="Arial" pitchFamily="34" charset="-122"/>
                <a:cs typeface="Arial" pitchFamily="34" charset="-120"/>
              </a:rPr>
              <a:t>Wholegrain toast</a:t>
            </a:r>
            <a:endParaRPr lang="en-US" sz="1600" dirty="0"/>
          </a:p>
        </p:txBody>
      </p:sp>
      <p:sp>
        <p:nvSpPr>
          <p:cNvPr id="13" name="Shape 10"/>
          <p:cNvSpPr/>
          <p:nvPr/>
        </p:nvSpPr>
        <p:spPr>
          <a:xfrm>
            <a:off x="548640" y="5340096"/>
            <a:ext cx="3352800" cy="853440"/>
          </a:xfrm>
          <a:prstGeom prst="rect">
            <a:avLst/>
          </a:prstGeom>
          <a:solidFill>
            <a:srgbClr val="1A5C8B">
              <a:alpha val="12000"/>
            </a:srgbClr>
          </a:solidFill>
          <a:ln w="12700">
            <a:solidFill>
              <a:srgbClr val="1A5C8B">
                <a:alpha val="50000"/>
              </a:srgbClr>
            </a:solidFill>
            <a:prstDash val="solid"/>
          </a:ln>
        </p:spPr>
        <p:txBody>
          <a:bodyPr/>
          <a:lstStyle/>
          <a:p>
            <a:endParaRPr lang="en-GB" sz="2400"/>
          </a:p>
        </p:txBody>
      </p:sp>
      <p:sp>
        <p:nvSpPr>
          <p:cNvPr id="14" name="Text 11"/>
          <p:cNvSpPr/>
          <p:nvPr/>
        </p:nvSpPr>
        <p:spPr>
          <a:xfrm>
            <a:off x="548640" y="5340096"/>
            <a:ext cx="3352800" cy="853440"/>
          </a:xfrm>
          <a:prstGeom prst="rect">
            <a:avLst/>
          </a:prstGeom>
          <a:noFill/>
          <a:ln/>
        </p:spPr>
        <p:txBody>
          <a:bodyPr wrap="square" rtlCol="0" anchor="ctr"/>
          <a:lstStyle/>
          <a:p>
            <a:pPr algn="ctr"/>
            <a:r>
              <a:rPr lang="en-US" sz="1600" b="1" dirty="0">
                <a:solidFill>
                  <a:srgbClr val="1A5C8B"/>
                </a:solidFill>
                <a:latin typeface="Arial" pitchFamily="34" charset="0"/>
                <a:ea typeface="Arial" pitchFamily="34" charset="-122"/>
                <a:cs typeface="Arial" pitchFamily="34" charset="-120"/>
              </a:rPr>
              <a:t>Carbohydrates = fuel for energy</a:t>
            </a:r>
            <a:endParaRPr lang="en-US" sz="1600" dirty="0"/>
          </a:p>
        </p:txBody>
      </p:sp>
      <p:sp>
        <p:nvSpPr>
          <p:cNvPr id="15" name="Shape 12"/>
          <p:cNvSpPr/>
          <p:nvPr/>
        </p:nvSpPr>
        <p:spPr>
          <a:xfrm>
            <a:off x="4267200" y="1950720"/>
            <a:ext cx="3596640" cy="4450080"/>
          </a:xfrm>
          <a:prstGeom prst="rect">
            <a:avLst/>
          </a:prstGeom>
          <a:solidFill>
            <a:srgbClr val="FFFFFF"/>
          </a:solidFill>
          <a:ln w="12700">
            <a:solidFill>
              <a:srgbClr val="E8E8E8"/>
            </a:solidFill>
            <a:prstDash val="solid"/>
          </a:ln>
          <a:effectLst>
            <a:outerShdw blurRad="101600" dist="38100" dir="8100000" algn="bl" rotWithShape="0">
              <a:srgbClr val="000000">
                <a:alpha val="12000"/>
              </a:srgbClr>
            </a:outerShdw>
          </a:effectLst>
        </p:spPr>
        <p:txBody>
          <a:bodyPr/>
          <a:lstStyle/>
          <a:p>
            <a:endParaRPr lang="en-GB" sz="1600"/>
          </a:p>
        </p:txBody>
      </p:sp>
      <p:sp>
        <p:nvSpPr>
          <p:cNvPr id="16" name="Shape 13"/>
          <p:cNvSpPr/>
          <p:nvPr/>
        </p:nvSpPr>
        <p:spPr>
          <a:xfrm>
            <a:off x="4267200" y="1950720"/>
            <a:ext cx="3596640" cy="853440"/>
          </a:xfrm>
          <a:prstGeom prst="rect">
            <a:avLst/>
          </a:prstGeom>
          <a:solidFill>
            <a:srgbClr val="2D7D46"/>
          </a:solidFill>
          <a:ln w="12700">
            <a:solidFill>
              <a:srgbClr val="2D7D46"/>
            </a:solidFill>
            <a:prstDash val="solid"/>
          </a:ln>
        </p:spPr>
        <p:txBody>
          <a:bodyPr/>
          <a:lstStyle/>
          <a:p>
            <a:endParaRPr lang="en-GB" sz="2400"/>
          </a:p>
        </p:txBody>
      </p:sp>
      <p:sp>
        <p:nvSpPr>
          <p:cNvPr id="17" name="Shape 14"/>
          <p:cNvSpPr/>
          <p:nvPr/>
        </p:nvSpPr>
        <p:spPr>
          <a:xfrm>
            <a:off x="5608320" y="2036064"/>
            <a:ext cx="731520" cy="731520"/>
          </a:xfrm>
          <a:prstGeom prst="ellipse">
            <a:avLst/>
          </a:prstGeom>
          <a:solidFill>
            <a:srgbClr val="FFFFFF"/>
          </a:solidFill>
          <a:ln w="12700">
            <a:solidFill>
              <a:srgbClr val="FFFFFF"/>
            </a:solidFill>
            <a:prstDash val="solid"/>
          </a:ln>
        </p:spPr>
        <p:txBody>
          <a:bodyPr/>
          <a:lstStyle/>
          <a:p>
            <a:endParaRPr lang="en-GB" sz="2400"/>
          </a:p>
        </p:txBody>
      </p:sp>
      <p:pic>
        <p:nvPicPr>
          <p:cNvPr id="18" name="Image 1" descr="preencoded.png"/>
          <p:cNvPicPr>
            <a:picLocks noChangeAspect="1"/>
          </p:cNvPicPr>
          <p:nvPr/>
        </p:nvPicPr>
        <p:blipFill>
          <a:blip r:embed="rId4"/>
          <a:stretch>
            <a:fillRect/>
          </a:stretch>
        </p:blipFill>
        <p:spPr>
          <a:xfrm>
            <a:off x="5730240" y="2133600"/>
            <a:ext cx="512064" cy="512064"/>
          </a:xfrm>
          <a:prstGeom prst="rect">
            <a:avLst/>
          </a:prstGeom>
        </p:spPr>
      </p:pic>
      <p:sp>
        <p:nvSpPr>
          <p:cNvPr id="19" name="Text 15"/>
          <p:cNvSpPr/>
          <p:nvPr/>
        </p:nvSpPr>
        <p:spPr>
          <a:xfrm>
            <a:off x="4267200" y="2865120"/>
            <a:ext cx="3596640" cy="670560"/>
          </a:xfrm>
          <a:prstGeom prst="rect">
            <a:avLst/>
          </a:prstGeom>
          <a:noFill/>
          <a:ln/>
        </p:spPr>
        <p:txBody>
          <a:bodyPr wrap="square" rtlCol="0" anchor="ctr"/>
          <a:lstStyle/>
          <a:p>
            <a:pPr algn="ctr"/>
            <a:r>
              <a:rPr lang="en-US" b="1" dirty="0">
                <a:solidFill>
                  <a:srgbClr val="2D7D46"/>
                </a:solidFill>
                <a:latin typeface="Arial" pitchFamily="34" charset="0"/>
                <a:ea typeface="Arial" pitchFamily="34" charset="-122"/>
                <a:cs typeface="Arial" pitchFamily="34" charset="-120"/>
              </a:rPr>
              <a:t>30–60 Mins After Training</a:t>
            </a:r>
            <a:endParaRPr lang="en-US" dirty="0"/>
          </a:p>
        </p:txBody>
      </p:sp>
      <p:sp>
        <p:nvSpPr>
          <p:cNvPr id="20" name="Text 16"/>
          <p:cNvSpPr/>
          <p:nvPr/>
        </p:nvSpPr>
        <p:spPr>
          <a:xfrm>
            <a:off x="4511040" y="3596640"/>
            <a:ext cx="3108960" cy="536448"/>
          </a:xfrm>
          <a:prstGeom prst="rect">
            <a:avLst/>
          </a:prstGeom>
          <a:noFill/>
          <a:ln/>
        </p:spPr>
        <p:txBody>
          <a:bodyPr wrap="square" rtlCol="0" anchor="ctr"/>
          <a:lstStyle/>
          <a:p>
            <a:r>
              <a:rPr lang="en-US" sz="1600" b="1" dirty="0">
                <a:solidFill>
                  <a:srgbClr val="2D7D46"/>
                </a:solidFill>
                <a:latin typeface="Arial" pitchFamily="34" charset="0"/>
                <a:ea typeface="Arial" pitchFamily="34" charset="-122"/>
                <a:cs typeface="Arial" pitchFamily="34" charset="-120"/>
              </a:rPr>
              <a:t>✓ </a:t>
            </a:r>
            <a:r>
              <a:rPr lang="en-US" sz="1600" dirty="0">
                <a:solidFill>
                  <a:srgbClr val="1A1A1A"/>
                </a:solidFill>
                <a:latin typeface="Arial" pitchFamily="34" charset="0"/>
                <a:ea typeface="Arial" pitchFamily="34" charset="-122"/>
                <a:cs typeface="Arial" pitchFamily="34" charset="-120"/>
              </a:rPr>
              <a:t>Chocolate milk</a:t>
            </a:r>
            <a:endParaRPr lang="en-US" sz="1600" dirty="0"/>
          </a:p>
        </p:txBody>
      </p:sp>
      <p:sp>
        <p:nvSpPr>
          <p:cNvPr id="21" name="Text 17"/>
          <p:cNvSpPr/>
          <p:nvPr/>
        </p:nvSpPr>
        <p:spPr>
          <a:xfrm>
            <a:off x="4511040" y="4169664"/>
            <a:ext cx="3108960" cy="536448"/>
          </a:xfrm>
          <a:prstGeom prst="rect">
            <a:avLst/>
          </a:prstGeom>
          <a:noFill/>
          <a:ln/>
        </p:spPr>
        <p:txBody>
          <a:bodyPr wrap="square" rtlCol="0" anchor="ctr"/>
          <a:lstStyle/>
          <a:p>
            <a:r>
              <a:rPr lang="en-US" sz="1600" b="1" dirty="0">
                <a:solidFill>
                  <a:srgbClr val="2D7D46"/>
                </a:solidFill>
                <a:latin typeface="Arial" pitchFamily="34" charset="0"/>
                <a:ea typeface="Arial" pitchFamily="34" charset="-122"/>
                <a:cs typeface="Arial" pitchFamily="34" charset="-120"/>
              </a:rPr>
              <a:t>✓ </a:t>
            </a:r>
            <a:r>
              <a:rPr lang="en-US" sz="1600" dirty="0">
                <a:solidFill>
                  <a:srgbClr val="1A1A1A"/>
                </a:solidFill>
                <a:latin typeface="Arial" pitchFamily="34" charset="0"/>
                <a:ea typeface="Arial" pitchFamily="34" charset="-122"/>
                <a:cs typeface="Arial" pitchFamily="34" charset="-120"/>
              </a:rPr>
              <a:t>Protein smoothie</a:t>
            </a:r>
            <a:endParaRPr lang="en-US" sz="1600" dirty="0"/>
          </a:p>
        </p:txBody>
      </p:sp>
      <p:sp>
        <p:nvSpPr>
          <p:cNvPr id="22" name="Text 18"/>
          <p:cNvSpPr/>
          <p:nvPr/>
        </p:nvSpPr>
        <p:spPr>
          <a:xfrm>
            <a:off x="4511040" y="4742688"/>
            <a:ext cx="3108960" cy="536448"/>
          </a:xfrm>
          <a:prstGeom prst="rect">
            <a:avLst/>
          </a:prstGeom>
          <a:noFill/>
          <a:ln/>
        </p:spPr>
        <p:txBody>
          <a:bodyPr wrap="square" rtlCol="0" anchor="ctr"/>
          <a:lstStyle/>
          <a:p>
            <a:r>
              <a:rPr lang="en-US" sz="1600" b="1" dirty="0">
                <a:solidFill>
                  <a:srgbClr val="2D7D46"/>
                </a:solidFill>
                <a:latin typeface="Arial" pitchFamily="34" charset="0"/>
                <a:ea typeface="Arial" pitchFamily="34" charset="-122"/>
                <a:cs typeface="Arial" pitchFamily="34" charset="-120"/>
              </a:rPr>
              <a:t>✓ </a:t>
            </a:r>
            <a:r>
              <a:rPr lang="en-US" sz="1600" dirty="0">
                <a:solidFill>
                  <a:srgbClr val="1A1A1A"/>
                </a:solidFill>
                <a:latin typeface="Arial" pitchFamily="34" charset="0"/>
                <a:ea typeface="Arial" pitchFamily="34" charset="-122"/>
                <a:cs typeface="Arial" pitchFamily="34" charset="-120"/>
              </a:rPr>
              <a:t>Chicken wrap</a:t>
            </a:r>
            <a:endParaRPr lang="en-US" sz="1600" dirty="0"/>
          </a:p>
        </p:txBody>
      </p:sp>
      <p:sp>
        <p:nvSpPr>
          <p:cNvPr id="23" name="Shape 19"/>
          <p:cNvSpPr/>
          <p:nvPr/>
        </p:nvSpPr>
        <p:spPr>
          <a:xfrm>
            <a:off x="4389120" y="5340096"/>
            <a:ext cx="3352800" cy="853440"/>
          </a:xfrm>
          <a:prstGeom prst="rect">
            <a:avLst/>
          </a:prstGeom>
          <a:solidFill>
            <a:srgbClr val="2D7D46">
              <a:alpha val="12000"/>
            </a:srgbClr>
          </a:solidFill>
          <a:ln w="12700">
            <a:solidFill>
              <a:srgbClr val="2D7D46">
                <a:alpha val="50000"/>
              </a:srgbClr>
            </a:solidFill>
            <a:prstDash val="solid"/>
          </a:ln>
        </p:spPr>
        <p:txBody>
          <a:bodyPr/>
          <a:lstStyle/>
          <a:p>
            <a:endParaRPr lang="en-GB" sz="2400"/>
          </a:p>
        </p:txBody>
      </p:sp>
      <p:sp>
        <p:nvSpPr>
          <p:cNvPr id="24" name="Text 20"/>
          <p:cNvSpPr/>
          <p:nvPr/>
        </p:nvSpPr>
        <p:spPr>
          <a:xfrm>
            <a:off x="4389120" y="5340096"/>
            <a:ext cx="3352800" cy="853440"/>
          </a:xfrm>
          <a:prstGeom prst="rect">
            <a:avLst/>
          </a:prstGeom>
          <a:noFill/>
          <a:ln/>
        </p:spPr>
        <p:txBody>
          <a:bodyPr wrap="square" rtlCol="0" anchor="ctr"/>
          <a:lstStyle/>
          <a:p>
            <a:pPr algn="ctr"/>
            <a:r>
              <a:rPr lang="en-US" sz="1600" b="1" dirty="0">
                <a:solidFill>
                  <a:srgbClr val="2D7D46"/>
                </a:solidFill>
                <a:latin typeface="Arial" pitchFamily="34" charset="0"/>
                <a:ea typeface="Arial" pitchFamily="34" charset="-122"/>
                <a:cs typeface="Arial" pitchFamily="34" charset="-120"/>
              </a:rPr>
              <a:t>Protein + carbs = muscle repair</a:t>
            </a:r>
            <a:endParaRPr lang="en-US" sz="1600" dirty="0"/>
          </a:p>
        </p:txBody>
      </p:sp>
      <p:sp>
        <p:nvSpPr>
          <p:cNvPr id="25" name="Shape 21"/>
          <p:cNvSpPr/>
          <p:nvPr/>
        </p:nvSpPr>
        <p:spPr>
          <a:xfrm>
            <a:off x="8107680" y="1950720"/>
            <a:ext cx="3596640" cy="4450080"/>
          </a:xfrm>
          <a:prstGeom prst="rect">
            <a:avLst/>
          </a:prstGeom>
          <a:solidFill>
            <a:srgbClr val="FFFFFF"/>
          </a:solidFill>
          <a:ln w="12700">
            <a:solidFill>
              <a:srgbClr val="E8E8E8"/>
            </a:solidFill>
            <a:prstDash val="solid"/>
          </a:ln>
          <a:effectLst>
            <a:outerShdw blurRad="101600" dist="38100" dir="8100000" algn="bl" rotWithShape="0">
              <a:srgbClr val="000000">
                <a:alpha val="12000"/>
              </a:srgbClr>
            </a:outerShdw>
          </a:effectLst>
        </p:spPr>
        <p:txBody>
          <a:bodyPr/>
          <a:lstStyle/>
          <a:p>
            <a:endParaRPr lang="en-GB" sz="2400"/>
          </a:p>
        </p:txBody>
      </p:sp>
      <p:sp>
        <p:nvSpPr>
          <p:cNvPr id="26" name="Shape 22"/>
          <p:cNvSpPr/>
          <p:nvPr/>
        </p:nvSpPr>
        <p:spPr>
          <a:xfrm>
            <a:off x="8107680" y="1950720"/>
            <a:ext cx="3596640" cy="853440"/>
          </a:xfrm>
          <a:prstGeom prst="rect">
            <a:avLst/>
          </a:prstGeom>
          <a:solidFill>
            <a:srgbClr val="6B1B2A"/>
          </a:solidFill>
          <a:ln w="12700">
            <a:solidFill>
              <a:srgbClr val="6B1B2A"/>
            </a:solidFill>
            <a:prstDash val="solid"/>
          </a:ln>
        </p:spPr>
        <p:txBody>
          <a:bodyPr/>
          <a:lstStyle/>
          <a:p>
            <a:endParaRPr lang="en-GB" sz="2400"/>
          </a:p>
        </p:txBody>
      </p:sp>
      <p:sp>
        <p:nvSpPr>
          <p:cNvPr id="27" name="Shape 23"/>
          <p:cNvSpPr/>
          <p:nvPr/>
        </p:nvSpPr>
        <p:spPr>
          <a:xfrm>
            <a:off x="9448800" y="2036064"/>
            <a:ext cx="731520" cy="731520"/>
          </a:xfrm>
          <a:prstGeom prst="ellipse">
            <a:avLst/>
          </a:prstGeom>
          <a:solidFill>
            <a:srgbClr val="FFFFFF"/>
          </a:solidFill>
          <a:ln w="12700">
            <a:solidFill>
              <a:srgbClr val="FFFFFF"/>
            </a:solidFill>
            <a:prstDash val="solid"/>
          </a:ln>
        </p:spPr>
        <p:txBody>
          <a:bodyPr/>
          <a:lstStyle/>
          <a:p>
            <a:endParaRPr lang="en-GB" sz="2400"/>
          </a:p>
        </p:txBody>
      </p:sp>
      <p:sp>
        <p:nvSpPr>
          <p:cNvPr id="29" name="Text 24"/>
          <p:cNvSpPr/>
          <p:nvPr/>
        </p:nvSpPr>
        <p:spPr>
          <a:xfrm>
            <a:off x="8107680" y="2865120"/>
            <a:ext cx="3596640" cy="670560"/>
          </a:xfrm>
          <a:prstGeom prst="rect">
            <a:avLst/>
          </a:prstGeom>
          <a:noFill/>
          <a:ln/>
        </p:spPr>
        <p:txBody>
          <a:bodyPr wrap="square" rtlCol="0" anchor="ctr"/>
          <a:lstStyle/>
          <a:p>
            <a:pPr algn="ctr"/>
            <a:r>
              <a:rPr lang="en-US" b="1" dirty="0">
                <a:solidFill>
                  <a:srgbClr val="6B1B2A"/>
                </a:solidFill>
                <a:latin typeface="Arial" pitchFamily="34" charset="0"/>
                <a:ea typeface="Arial" pitchFamily="34" charset="-122"/>
                <a:cs typeface="Arial" pitchFamily="34" charset="-120"/>
              </a:rPr>
              <a:t>Throughout the Day</a:t>
            </a:r>
            <a:endParaRPr lang="en-US" dirty="0"/>
          </a:p>
        </p:txBody>
      </p:sp>
      <p:sp>
        <p:nvSpPr>
          <p:cNvPr id="30" name="Text 25"/>
          <p:cNvSpPr/>
          <p:nvPr/>
        </p:nvSpPr>
        <p:spPr>
          <a:xfrm>
            <a:off x="8351520" y="3596640"/>
            <a:ext cx="3108960" cy="536448"/>
          </a:xfrm>
          <a:prstGeom prst="rect">
            <a:avLst/>
          </a:prstGeom>
          <a:noFill/>
          <a:ln/>
        </p:spPr>
        <p:txBody>
          <a:bodyPr wrap="square" rtlCol="0" anchor="ctr"/>
          <a:lstStyle/>
          <a:p>
            <a:r>
              <a:rPr lang="en-US" sz="1600" b="1" dirty="0">
                <a:solidFill>
                  <a:srgbClr val="6B1B2A"/>
                </a:solidFill>
                <a:latin typeface="Arial" pitchFamily="34" charset="0"/>
                <a:ea typeface="Arial" pitchFamily="34" charset="-122"/>
                <a:cs typeface="Arial" pitchFamily="34" charset="-120"/>
              </a:rPr>
              <a:t>✓ </a:t>
            </a:r>
            <a:r>
              <a:rPr lang="en-US" sz="1600" dirty="0">
                <a:solidFill>
                  <a:srgbClr val="1A1A1A"/>
                </a:solidFill>
                <a:latin typeface="Arial" pitchFamily="34" charset="0"/>
                <a:ea typeface="Arial" pitchFamily="34" charset="-122"/>
                <a:cs typeface="Arial" pitchFamily="34" charset="-120"/>
              </a:rPr>
              <a:t>Water every hour</a:t>
            </a:r>
            <a:endParaRPr lang="en-US" sz="1600" dirty="0"/>
          </a:p>
        </p:txBody>
      </p:sp>
      <p:sp>
        <p:nvSpPr>
          <p:cNvPr id="31" name="Text 26"/>
          <p:cNvSpPr/>
          <p:nvPr/>
        </p:nvSpPr>
        <p:spPr>
          <a:xfrm>
            <a:off x="8351520" y="4169664"/>
            <a:ext cx="3108960" cy="536448"/>
          </a:xfrm>
          <a:prstGeom prst="rect">
            <a:avLst/>
          </a:prstGeom>
          <a:noFill/>
          <a:ln/>
        </p:spPr>
        <p:txBody>
          <a:bodyPr wrap="square" rtlCol="0" anchor="ctr"/>
          <a:lstStyle/>
          <a:p>
            <a:r>
              <a:rPr lang="en-US" sz="1600" b="1" dirty="0">
                <a:solidFill>
                  <a:srgbClr val="6B1B2A"/>
                </a:solidFill>
                <a:latin typeface="Arial" pitchFamily="34" charset="0"/>
                <a:ea typeface="Arial" pitchFamily="34" charset="-122"/>
                <a:cs typeface="Arial" pitchFamily="34" charset="-120"/>
              </a:rPr>
              <a:t>✓ </a:t>
            </a:r>
            <a:r>
              <a:rPr lang="en-US" sz="1600" dirty="0">
                <a:solidFill>
                  <a:srgbClr val="1A1A1A"/>
                </a:solidFill>
                <a:latin typeface="Arial" pitchFamily="34" charset="0"/>
                <a:ea typeface="Arial" pitchFamily="34" charset="-122"/>
                <a:cs typeface="Arial" pitchFamily="34" charset="-120"/>
              </a:rPr>
              <a:t>Balanced meals</a:t>
            </a:r>
            <a:endParaRPr lang="en-US" sz="1600" dirty="0"/>
          </a:p>
        </p:txBody>
      </p:sp>
      <p:sp>
        <p:nvSpPr>
          <p:cNvPr id="32" name="Text 27"/>
          <p:cNvSpPr/>
          <p:nvPr/>
        </p:nvSpPr>
        <p:spPr>
          <a:xfrm>
            <a:off x="8351520" y="4742688"/>
            <a:ext cx="3108960" cy="536448"/>
          </a:xfrm>
          <a:prstGeom prst="rect">
            <a:avLst/>
          </a:prstGeom>
          <a:noFill/>
          <a:ln/>
        </p:spPr>
        <p:txBody>
          <a:bodyPr wrap="square" rtlCol="0" anchor="ctr"/>
          <a:lstStyle/>
          <a:p>
            <a:r>
              <a:rPr lang="en-US" sz="1600" b="1" dirty="0">
                <a:solidFill>
                  <a:srgbClr val="6B1B2A"/>
                </a:solidFill>
                <a:latin typeface="Arial" pitchFamily="34" charset="0"/>
                <a:ea typeface="Arial" pitchFamily="34" charset="-122"/>
                <a:cs typeface="Arial" pitchFamily="34" charset="-120"/>
              </a:rPr>
              <a:t>✓ </a:t>
            </a:r>
            <a:r>
              <a:rPr lang="en-US" sz="1600" dirty="0">
                <a:solidFill>
                  <a:srgbClr val="1A1A1A"/>
                </a:solidFill>
                <a:latin typeface="Arial" pitchFamily="34" charset="0"/>
                <a:ea typeface="Arial" pitchFamily="34" charset="-122"/>
                <a:cs typeface="Arial" pitchFamily="34" charset="-120"/>
              </a:rPr>
              <a:t>Plenty of sleep</a:t>
            </a:r>
            <a:endParaRPr lang="en-US" sz="1600" dirty="0"/>
          </a:p>
        </p:txBody>
      </p:sp>
      <p:sp>
        <p:nvSpPr>
          <p:cNvPr id="33" name="Shape 28"/>
          <p:cNvSpPr/>
          <p:nvPr/>
        </p:nvSpPr>
        <p:spPr>
          <a:xfrm>
            <a:off x="8229600" y="5340096"/>
            <a:ext cx="3352800" cy="853440"/>
          </a:xfrm>
          <a:prstGeom prst="rect">
            <a:avLst/>
          </a:prstGeom>
          <a:solidFill>
            <a:srgbClr val="6B1B2A">
              <a:alpha val="12000"/>
            </a:srgbClr>
          </a:solidFill>
          <a:ln w="12700">
            <a:solidFill>
              <a:srgbClr val="6B1B2A">
                <a:alpha val="50000"/>
              </a:srgbClr>
            </a:solidFill>
            <a:prstDash val="solid"/>
          </a:ln>
        </p:spPr>
        <p:txBody>
          <a:bodyPr/>
          <a:lstStyle/>
          <a:p>
            <a:endParaRPr lang="en-GB" sz="1600"/>
          </a:p>
        </p:txBody>
      </p:sp>
      <p:sp>
        <p:nvSpPr>
          <p:cNvPr id="34" name="Text 29"/>
          <p:cNvSpPr/>
          <p:nvPr/>
        </p:nvSpPr>
        <p:spPr>
          <a:xfrm>
            <a:off x="8229600" y="5340096"/>
            <a:ext cx="3352800" cy="853440"/>
          </a:xfrm>
          <a:prstGeom prst="rect">
            <a:avLst/>
          </a:prstGeom>
          <a:noFill/>
          <a:ln/>
        </p:spPr>
        <p:txBody>
          <a:bodyPr wrap="square" rtlCol="0" anchor="ctr"/>
          <a:lstStyle/>
          <a:p>
            <a:pPr algn="ctr"/>
            <a:r>
              <a:rPr lang="en-US" sz="1467" b="1" dirty="0">
                <a:solidFill>
                  <a:srgbClr val="6B1B2A"/>
                </a:solidFill>
                <a:latin typeface="Arial" pitchFamily="34" charset="0"/>
                <a:ea typeface="Arial" pitchFamily="34" charset="-122"/>
                <a:cs typeface="Arial" pitchFamily="34" charset="-120"/>
              </a:rPr>
              <a:t>Hydration &amp; rest = recovery</a:t>
            </a:r>
            <a:endParaRPr lang="en-US" sz="1467" dirty="0"/>
          </a:p>
        </p:txBody>
      </p:sp>
      <p:pic>
        <p:nvPicPr>
          <p:cNvPr id="44" name="Picture 43">
            <a:extLst>
              <a:ext uri="{FF2B5EF4-FFF2-40B4-BE49-F238E27FC236}">
                <a16:creationId xmlns:a16="http://schemas.microsoft.com/office/drawing/2014/main" id="{8856C024-5932-D2F2-FF05-D5DBFD4B71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1417" y="1985891"/>
            <a:ext cx="848749" cy="848749"/>
          </a:xfrm>
          <a:prstGeom prst="rect">
            <a:avLst/>
          </a:prstGeom>
        </p:spPr>
      </p:pic>
      <p:pic>
        <p:nvPicPr>
          <p:cNvPr id="48" name="Picture 47">
            <a:extLst>
              <a:ext uri="{FF2B5EF4-FFF2-40B4-BE49-F238E27FC236}">
                <a16:creationId xmlns:a16="http://schemas.microsoft.com/office/drawing/2014/main" id="{899F2146-BA0B-7197-A24D-18970AA843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3333" y="1971970"/>
            <a:ext cx="835603" cy="820615"/>
          </a:xfrm>
          <a:prstGeom prst="rect">
            <a:avLst/>
          </a:prstGeom>
        </p:spPr>
      </p:pic>
      <p:pic>
        <p:nvPicPr>
          <p:cNvPr id="50" name="Picture 49">
            <a:extLst>
              <a:ext uri="{FF2B5EF4-FFF2-40B4-BE49-F238E27FC236}">
                <a16:creationId xmlns:a16="http://schemas.microsoft.com/office/drawing/2014/main" id="{D811CFAB-F271-C524-5CFB-E92548BCD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4862" y="2001338"/>
            <a:ext cx="803267" cy="803267"/>
          </a:xfrm>
          <a:prstGeom prst="rect">
            <a:avLst/>
          </a:prstGeom>
        </p:spPr>
      </p:pic>
      <p:pic>
        <p:nvPicPr>
          <p:cNvPr id="51" name="Picture 50">
            <a:extLst>
              <a:ext uri="{FF2B5EF4-FFF2-40B4-BE49-F238E27FC236}">
                <a16:creationId xmlns:a16="http://schemas.microsoft.com/office/drawing/2014/main" id="{7F7331FB-E336-6C5F-45BD-D525A10A08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22785" y="6203848"/>
            <a:ext cx="568960" cy="65415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chemeClr val="bg2"/>
          </a:solidFill>
          <a:ln w="12700">
            <a:solidFill>
              <a:srgbClr val="1A5C8B"/>
            </a:solidFill>
            <a:prstDash val="solid"/>
          </a:ln>
        </p:spPr>
        <p:txBody>
          <a:bodyPr/>
          <a:lstStyle/>
          <a:p>
            <a:endParaRPr lang="en-GB" sz="2400"/>
          </a:p>
        </p:txBody>
      </p:sp>
      <p:sp>
        <p:nvSpPr>
          <p:cNvPr id="3" name="Text 1"/>
          <p:cNvSpPr/>
          <p:nvPr/>
        </p:nvSpPr>
        <p:spPr>
          <a:xfrm>
            <a:off x="487680" y="60960"/>
            <a:ext cx="11216640" cy="1097280"/>
          </a:xfrm>
          <a:prstGeom prst="rect">
            <a:avLst/>
          </a:prstGeom>
          <a:noFill/>
          <a:ln/>
        </p:spPr>
        <p:txBody>
          <a:bodyPr wrap="square" rtlCol="0" anchor="ctr"/>
          <a:lstStyle/>
          <a:p>
            <a:pPr algn="ctr"/>
            <a:r>
              <a:rPr lang="en-US" sz="4000" b="1" dirty="0">
                <a:solidFill>
                  <a:srgbClr val="A50021"/>
                </a:solidFill>
                <a:latin typeface="Arial Black" pitchFamily="34" charset="0"/>
                <a:ea typeface="Arial Black" pitchFamily="34" charset="-122"/>
                <a:cs typeface="Arial Black" pitchFamily="34" charset="-120"/>
              </a:rPr>
              <a:t>Supporting Your Child's Mindset</a:t>
            </a:r>
            <a:endParaRPr lang="en-US" sz="4000" dirty="0">
              <a:solidFill>
                <a:srgbClr val="A50021"/>
              </a:solidFill>
            </a:endParaRPr>
          </a:p>
        </p:txBody>
      </p:sp>
      <p:sp>
        <p:nvSpPr>
          <p:cNvPr id="4" name="Shape 2"/>
          <p:cNvSpPr/>
          <p:nvPr/>
        </p:nvSpPr>
        <p:spPr>
          <a:xfrm>
            <a:off x="1828800" y="1341120"/>
            <a:ext cx="8534400" cy="1097280"/>
          </a:xfrm>
          <a:prstGeom prst="rect">
            <a:avLst/>
          </a:prstGeom>
          <a:solidFill>
            <a:srgbClr val="A50021"/>
          </a:solidFill>
          <a:ln w="12700">
            <a:solidFill>
              <a:srgbClr val="1A5C8B"/>
            </a:solidFill>
            <a:prstDash val="solid"/>
          </a:ln>
        </p:spPr>
        <p:txBody>
          <a:bodyPr/>
          <a:lstStyle/>
          <a:p>
            <a:endParaRPr lang="en-GB" sz="2400"/>
          </a:p>
        </p:txBody>
      </p:sp>
      <p:sp>
        <p:nvSpPr>
          <p:cNvPr id="5" name="Text 3"/>
          <p:cNvSpPr/>
          <p:nvPr/>
        </p:nvSpPr>
        <p:spPr>
          <a:xfrm>
            <a:off x="1950720" y="1377696"/>
            <a:ext cx="8290560" cy="1036320"/>
          </a:xfrm>
          <a:prstGeom prst="rect">
            <a:avLst/>
          </a:prstGeom>
          <a:noFill/>
          <a:ln/>
        </p:spPr>
        <p:txBody>
          <a:bodyPr wrap="square" rtlCol="0" anchor="ctr"/>
          <a:lstStyle/>
          <a:p>
            <a:pPr algn="ctr"/>
            <a:r>
              <a:rPr lang="en-US" sz="2933" b="1" i="1" dirty="0">
                <a:solidFill>
                  <a:schemeClr val="bg1"/>
                </a:solidFill>
                <a:latin typeface="Georgia" pitchFamily="34" charset="0"/>
                <a:ea typeface="Georgia" pitchFamily="34" charset="-122"/>
                <a:cs typeface="Georgia" pitchFamily="34" charset="-120"/>
              </a:rPr>
              <a:t>"I can improve with practice."</a:t>
            </a:r>
            <a:endParaRPr lang="en-US" sz="2933" dirty="0">
              <a:solidFill>
                <a:schemeClr val="bg1"/>
              </a:solidFill>
            </a:endParaRPr>
          </a:p>
        </p:txBody>
      </p:sp>
      <p:sp>
        <p:nvSpPr>
          <p:cNvPr id="6" name="Text 4"/>
          <p:cNvSpPr/>
          <p:nvPr/>
        </p:nvSpPr>
        <p:spPr>
          <a:xfrm>
            <a:off x="1828800" y="2499360"/>
            <a:ext cx="8534400" cy="487680"/>
          </a:xfrm>
          <a:prstGeom prst="rect">
            <a:avLst/>
          </a:prstGeom>
          <a:noFill/>
          <a:ln/>
        </p:spPr>
        <p:txBody>
          <a:bodyPr wrap="square" rtlCol="0" anchor="ctr"/>
          <a:lstStyle/>
          <a:p>
            <a:pPr algn="ctr"/>
            <a:r>
              <a:rPr lang="en-US" sz="1600" b="1" i="1" dirty="0">
                <a:solidFill>
                  <a:srgbClr val="444444"/>
                </a:solidFill>
                <a:latin typeface="Arial" pitchFamily="34" charset="0"/>
                <a:ea typeface="Arial" pitchFamily="34" charset="-122"/>
                <a:cs typeface="Arial" pitchFamily="34" charset="-120"/>
              </a:rPr>
              <a:t>Encourage your child to say this — especially after a tough game or training session.</a:t>
            </a:r>
            <a:endParaRPr lang="en-US" sz="1600" b="1" dirty="0"/>
          </a:p>
        </p:txBody>
      </p:sp>
      <p:sp>
        <p:nvSpPr>
          <p:cNvPr id="7" name="Shape 5"/>
          <p:cNvSpPr/>
          <p:nvPr/>
        </p:nvSpPr>
        <p:spPr>
          <a:xfrm>
            <a:off x="426720" y="3169920"/>
            <a:ext cx="5608320" cy="1524000"/>
          </a:xfrm>
          <a:prstGeom prst="rect">
            <a:avLst/>
          </a:prstGeom>
          <a:solidFill>
            <a:srgbClr val="F5F5F5"/>
          </a:solidFill>
          <a:ln w="12700">
            <a:solidFill>
              <a:srgbClr val="E8E8E8"/>
            </a:solidFill>
            <a:prstDash val="solid"/>
          </a:ln>
          <a:effectLst>
            <a:outerShdw blurRad="101600" dist="38100" dir="8100000" algn="bl" rotWithShape="0">
              <a:srgbClr val="000000">
                <a:alpha val="12000"/>
              </a:srgbClr>
            </a:outerShdw>
          </a:effectLst>
        </p:spPr>
        <p:txBody>
          <a:bodyPr/>
          <a:lstStyle/>
          <a:p>
            <a:endParaRPr lang="en-GB" sz="2400"/>
          </a:p>
        </p:txBody>
      </p:sp>
      <p:sp>
        <p:nvSpPr>
          <p:cNvPr id="8" name="Shape 6"/>
          <p:cNvSpPr/>
          <p:nvPr/>
        </p:nvSpPr>
        <p:spPr>
          <a:xfrm>
            <a:off x="426720" y="3169920"/>
            <a:ext cx="85344" cy="1524000"/>
          </a:xfrm>
          <a:prstGeom prst="rect">
            <a:avLst/>
          </a:prstGeom>
          <a:solidFill>
            <a:srgbClr val="2D7D46"/>
          </a:solidFill>
          <a:ln w="12700">
            <a:solidFill>
              <a:srgbClr val="2D7D46"/>
            </a:solidFill>
            <a:prstDash val="solid"/>
          </a:ln>
        </p:spPr>
        <p:txBody>
          <a:bodyPr/>
          <a:lstStyle/>
          <a:p>
            <a:endParaRPr lang="en-GB" sz="2400"/>
          </a:p>
        </p:txBody>
      </p:sp>
      <p:sp>
        <p:nvSpPr>
          <p:cNvPr id="9" name="Shape 7"/>
          <p:cNvSpPr/>
          <p:nvPr/>
        </p:nvSpPr>
        <p:spPr>
          <a:xfrm>
            <a:off x="609600" y="3560064"/>
            <a:ext cx="670560" cy="670560"/>
          </a:xfrm>
          <a:prstGeom prst="ellipse">
            <a:avLst/>
          </a:prstGeom>
          <a:solidFill>
            <a:srgbClr val="2D7D46"/>
          </a:solidFill>
          <a:ln w="12700">
            <a:solidFill>
              <a:srgbClr val="2D7D46"/>
            </a:solidFill>
            <a:prstDash val="solid"/>
          </a:ln>
        </p:spPr>
        <p:txBody>
          <a:bodyPr/>
          <a:lstStyle/>
          <a:p>
            <a:endParaRPr lang="en-GB" sz="2400"/>
          </a:p>
        </p:txBody>
      </p:sp>
      <p:pic>
        <p:nvPicPr>
          <p:cNvPr id="10" name="Image 0" descr="preencoded.png"/>
          <p:cNvPicPr>
            <a:picLocks noChangeAspect="1"/>
          </p:cNvPicPr>
          <p:nvPr/>
        </p:nvPicPr>
        <p:blipFill>
          <a:blip r:embed="rId3"/>
          <a:stretch>
            <a:fillRect/>
          </a:stretch>
        </p:blipFill>
        <p:spPr>
          <a:xfrm>
            <a:off x="694944" y="3645408"/>
            <a:ext cx="487680" cy="487680"/>
          </a:xfrm>
          <a:prstGeom prst="rect">
            <a:avLst/>
          </a:prstGeom>
        </p:spPr>
      </p:pic>
      <p:sp>
        <p:nvSpPr>
          <p:cNvPr id="11" name="Text 8"/>
          <p:cNvSpPr/>
          <p:nvPr/>
        </p:nvSpPr>
        <p:spPr>
          <a:xfrm>
            <a:off x="1426464" y="3267456"/>
            <a:ext cx="4389120" cy="487680"/>
          </a:xfrm>
          <a:prstGeom prst="rect">
            <a:avLst/>
          </a:prstGeom>
          <a:noFill/>
          <a:ln/>
        </p:spPr>
        <p:txBody>
          <a:bodyPr wrap="square" rtlCol="0" anchor="ctr"/>
          <a:lstStyle/>
          <a:p>
            <a:r>
              <a:rPr lang="en-US" sz="2000" b="1" dirty="0">
                <a:solidFill>
                  <a:srgbClr val="2D7D46"/>
                </a:solidFill>
                <a:latin typeface="Arial" pitchFamily="34" charset="0"/>
                <a:ea typeface="Arial" pitchFamily="34" charset="-122"/>
                <a:cs typeface="Arial" pitchFamily="34" charset="-120"/>
              </a:rPr>
              <a:t>Praise Effort, Not Results</a:t>
            </a:r>
            <a:endParaRPr lang="en-US" sz="2000" dirty="0"/>
          </a:p>
        </p:txBody>
      </p:sp>
      <p:sp>
        <p:nvSpPr>
          <p:cNvPr id="12" name="Text 9"/>
          <p:cNvSpPr/>
          <p:nvPr/>
        </p:nvSpPr>
        <p:spPr>
          <a:xfrm>
            <a:off x="1426464" y="3779520"/>
            <a:ext cx="4389120" cy="792480"/>
          </a:xfrm>
          <a:prstGeom prst="rect">
            <a:avLst/>
          </a:prstGeom>
          <a:noFill/>
          <a:ln/>
        </p:spPr>
        <p:txBody>
          <a:bodyPr wrap="square" rtlCol="0" anchor="ctr"/>
          <a:lstStyle/>
          <a:p>
            <a:r>
              <a:rPr lang="en-US" dirty="0">
                <a:solidFill>
                  <a:srgbClr val="444444"/>
                </a:solidFill>
                <a:latin typeface="Arial" pitchFamily="34" charset="0"/>
                <a:ea typeface="Arial" pitchFamily="34" charset="-122"/>
                <a:cs typeface="Arial" pitchFamily="34" charset="-120"/>
              </a:rPr>
              <a:t>Focus on how hard they worked, not whether they won or scored.</a:t>
            </a:r>
            <a:endParaRPr lang="en-US" dirty="0"/>
          </a:p>
        </p:txBody>
      </p:sp>
      <p:sp>
        <p:nvSpPr>
          <p:cNvPr id="13" name="Shape 10"/>
          <p:cNvSpPr/>
          <p:nvPr/>
        </p:nvSpPr>
        <p:spPr>
          <a:xfrm>
            <a:off x="6339840" y="3169920"/>
            <a:ext cx="5608320" cy="1524000"/>
          </a:xfrm>
          <a:prstGeom prst="rect">
            <a:avLst/>
          </a:prstGeom>
          <a:solidFill>
            <a:srgbClr val="F5F5F5"/>
          </a:solidFill>
          <a:ln w="12700">
            <a:solidFill>
              <a:srgbClr val="E8E8E8"/>
            </a:solidFill>
            <a:prstDash val="solid"/>
          </a:ln>
          <a:effectLst>
            <a:outerShdw blurRad="101600" dist="38100" dir="8100000" algn="bl" rotWithShape="0">
              <a:srgbClr val="000000">
                <a:alpha val="12000"/>
              </a:srgbClr>
            </a:outerShdw>
          </a:effectLst>
        </p:spPr>
        <p:txBody>
          <a:bodyPr/>
          <a:lstStyle/>
          <a:p>
            <a:endParaRPr lang="en-GB" sz="2400"/>
          </a:p>
        </p:txBody>
      </p:sp>
      <p:sp>
        <p:nvSpPr>
          <p:cNvPr id="14" name="Shape 11"/>
          <p:cNvSpPr/>
          <p:nvPr/>
        </p:nvSpPr>
        <p:spPr>
          <a:xfrm>
            <a:off x="6339840" y="3169920"/>
            <a:ext cx="85344" cy="1524000"/>
          </a:xfrm>
          <a:prstGeom prst="rect">
            <a:avLst/>
          </a:prstGeom>
          <a:solidFill>
            <a:srgbClr val="1A5C8B"/>
          </a:solidFill>
          <a:ln w="12700">
            <a:solidFill>
              <a:srgbClr val="1A5C8B"/>
            </a:solidFill>
            <a:prstDash val="solid"/>
          </a:ln>
        </p:spPr>
        <p:txBody>
          <a:bodyPr/>
          <a:lstStyle/>
          <a:p>
            <a:endParaRPr lang="en-GB" sz="2400"/>
          </a:p>
        </p:txBody>
      </p:sp>
      <p:sp>
        <p:nvSpPr>
          <p:cNvPr id="15" name="Shape 12"/>
          <p:cNvSpPr/>
          <p:nvPr/>
        </p:nvSpPr>
        <p:spPr>
          <a:xfrm>
            <a:off x="6522720" y="3560064"/>
            <a:ext cx="670560" cy="670560"/>
          </a:xfrm>
          <a:prstGeom prst="ellipse">
            <a:avLst/>
          </a:prstGeom>
          <a:solidFill>
            <a:srgbClr val="1A5C8B"/>
          </a:solidFill>
          <a:ln w="12700">
            <a:solidFill>
              <a:srgbClr val="1A5C8B"/>
            </a:solidFill>
            <a:prstDash val="solid"/>
          </a:ln>
        </p:spPr>
        <p:txBody>
          <a:bodyPr/>
          <a:lstStyle/>
          <a:p>
            <a:endParaRPr lang="en-GB" sz="2400"/>
          </a:p>
        </p:txBody>
      </p:sp>
      <p:pic>
        <p:nvPicPr>
          <p:cNvPr id="16" name="Image 1" descr="preencoded.png"/>
          <p:cNvPicPr>
            <a:picLocks noChangeAspect="1"/>
          </p:cNvPicPr>
          <p:nvPr/>
        </p:nvPicPr>
        <p:blipFill>
          <a:blip r:embed="rId4"/>
          <a:stretch>
            <a:fillRect/>
          </a:stretch>
        </p:blipFill>
        <p:spPr>
          <a:xfrm>
            <a:off x="6608064" y="3645408"/>
            <a:ext cx="487680" cy="487680"/>
          </a:xfrm>
          <a:prstGeom prst="rect">
            <a:avLst/>
          </a:prstGeom>
        </p:spPr>
      </p:pic>
      <p:sp>
        <p:nvSpPr>
          <p:cNvPr id="17" name="Text 13"/>
          <p:cNvSpPr/>
          <p:nvPr/>
        </p:nvSpPr>
        <p:spPr>
          <a:xfrm>
            <a:off x="7339584" y="3267456"/>
            <a:ext cx="4389120" cy="487680"/>
          </a:xfrm>
          <a:prstGeom prst="rect">
            <a:avLst/>
          </a:prstGeom>
          <a:noFill/>
          <a:ln/>
        </p:spPr>
        <p:txBody>
          <a:bodyPr wrap="square" rtlCol="0" anchor="ctr"/>
          <a:lstStyle/>
          <a:p>
            <a:r>
              <a:rPr lang="en-US" sz="2000" b="1" dirty="0">
                <a:solidFill>
                  <a:srgbClr val="1A5C8B"/>
                </a:solidFill>
                <a:latin typeface="Arial" pitchFamily="34" charset="0"/>
                <a:ea typeface="Arial" pitchFamily="34" charset="-122"/>
                <a:cs typeface="Arial" pitchFamily="34" charset="-120"/>
              </a:rPr>
              <a:t>Normalise Mistakes</a:t>
            </a:r>
            <a:endParaRPr lang="en-US" sz="2000" dirty="0"/>
          </a:p>
        </p:txBody>
      </p:sp>
      <p:sp>
        <p:nvSpPr>
          <p:cNvPr id="18" name="Text 14"/>
          <p:cNvSpPr/>
          <p:nvPr/>
        </p:nvSpPr>
        <p:spPr>
          <a:xfrm>
            <a:off x="7339584" y="3779520"/>
            <a:ext cx="4389120" cy="792480"/>
          </a:xfrm>
          <a:prstGeom prst="rect">
            <a:avLst/>
          </a:prstGeom>
          <a:noFill/>
          <a:ln/>
        </p:spPr>
        <p:txBody>
          <a:bodyPr wrap="square" rtlCol="0" anchor="ctr"/>
          <a:lstStyle/>
          <a:p>
            <a:r>
              <a:rPr lang="en-US" dirty="0">
                <a:solidFill>
                  <a:srgbClr val="444444"/>
                </a:solidFill>
                <a:latin typeface="Arial" pitchFamily="34" charset="0"/>
                <a:ea typeface="Arial" pitchFamily="34" charset="-122"/>
                <a:cs typeface="Arial" pitchFamily="34" charset="-120"/>
              </a:rPr>
              <a:t>Mistakes are how players learn. Remove negative self-talk at home.</a:t>
            </a:r>
            <a:endParaRPr lang="en-US" dirty="0"/>
          </a:p>
        </p:txBody>
      </p:sp>
      <p:sp>
        <p:nvSpPr>
          <p:cNvPr id="19" name="Shape 15"/>
          <p:cNvSpPr/>
          <p:nvPr/>
        </p:nvSpPr>
        <p:spPr>
          <a:xfrm>
            <a:off x="426720" y="4876800"/>
            <a:ext cx="5608320" cy="1524000"/>
          </a:xfrm>
          <a:prstGeom prst="rect">
            <a:avLst/>
          </a:prstGeom>
          <a:solidFill>
            <a:srgbClr val="F5F5F5"/>
          </a:solidFill>
          <a:ln w="12700">
            <a:solidFill>
              <a:srgbClr val="E8E8E8"/>
            </a:solidFill>
            <a:prstDash val="solid"/>
          </a:ln>
          <a:effectLst>
            <a:outerShdw blurRad="101600" dist="38100" dir="8100000" algn="bl" rotWithShape="0">
              <a:srgbClr val="000000">
                <a:alpha val="12000"/>
              </a:srgbClr>
            </a:outerShdw>
          </a:effectLst>
        </p:spPr>
        <p:txBody>
          <a:bodyPr/>
          <a:lstStyle/>
          <a:p>
            <a:endParaRPr lang="en-GB" sz="2400"/>
          </a:p>
        </p:txBody>
      </p:sp>
      <p:sp>
        <p:nvSpPr>
          <p:cNvPr id="20" name="Shape 16"/>
          <p:cNvSpPr/>
          <p:nvPr/>
        </p:nvSpPr>
        <p:spPr>
          <a:xfrm>
            <a:off x="426720" y="4876800"/>
            <a:ext cx="85344" cy="1524000"/>
          </a:xfrm>
          <a:prstGeom prst="rect">
            <a:avLst/>
          </a:prstGeom>
          <a:solidFill>
            <a:srgbClr val="6B1B2A"/>
          </a:solidFill>
          <a:ln w="12700">
            <a:solidFill>
              <a:srgbClr val="6B1B2A"/>
            </a:solidFill>
            <a:prstDash val="solid"/>
          </a:ln>
        </p:spPr>
        <p:txBody>
          <a:bodyPr/>
          <a:lstStyle/>
          <a:p>
            <a:endParaRPr lang="en-GB" sz="2400"/>
          </a:p>
        </p:txBody>
      </p:sp>
      <p:sp>
        <p:nvSpPr>
          <p:cNvPr id="21" name="Shape 17"/>
          <p:cNvSpPr/>
          <p:nvPr/>
        </p:nvSpPr>
        <p:spPr>
          <a:xfrm>
            <a:off x="609600" y="5266944"/>
            <a:ext cx="670560" cy="670560"/>
          </a:xfrm>
          <a:prstGeom prst="ellipse">
            <a:avLst/>
          </a:prstGeom>
          <a:solidFill>
            <a:srgbClr val="6B1B2A"/>
          </a:solidFill>
          <a:ln w="12700">
            <a:solidFill>
              <a:srgbClr val="6B1B2A"/>
            </a:solidFill>
            <a:prstDash val="solid"/>
          </a:ln>
        </p:spPr>
        <p:txBody>
          <a:bodyPr/>
          <a:lstStyle/>
          <a:p>
            <a:endParaRPr lang="en-GB" sz="2400"/>
          </a:p>
        </p:txBody>
      </p:sp>
      <p:pic>
        <p:nvPicPr>
          <p:cNvPr id="22" name="Image 2" descr="preencoded.png"/>
          <p:cNvPicPr>
            <a:picLocks noChangeAspect="1"/>
          </p:cNvPicPr>
          <p:nvPr/>
        </p:nvPicPr>
        <p:blipFill>
          <a:blip r:embed="rId5"/>
          <a:stretch>
            <a:fillRect/>
          </a:stretch>
        </p:blipFill>
        <p:spPr>
          <a:xfrm>
            <a:off x="694944" y="5352288"/>
            <a:ext cx="487680" cy="487680"/>
          </a:xfrm>
          <a:prstGeom prst="rect">
            <a:avLst/>
          </a:prstGeom>
        </p:spPr>
      </p:pic>
      <p:sp>
        <p:nvSpPr>
          <p:cNvPr id="23" name="Text 18"/>
          <p:cNvSpPr/>
          <p:nvPr/>
        </p:nvSpPr>
        <p:spPr>
          <a:xfrm>
            <a:off x="1426464" y="4974336"/>
            <a:ext cx="4389120" cy="487680"/>
          </a:xfrm>
          <a:prstGeom prst="rect">
            <a:avLst/>
          </a:prstGeom>
          <a:noFill/>
          <a:ln/>
        </p:spPr>
        <p:txBody>
          <a:bodyPr wrap="square" rtlCol="0" anchor="ctr"/>
          <a:lstStyle/>
          <a:p>
            <a:r>
              <a:rPr lang="en-US" sz="2000" b="1" dirty="0">
                <a:solidFill>
                  <a:srgbClr val="6B1B2A"/>
                </a:solidFill>
                <a:latin typeface="Arial" pitchFamily="34" charset="0"/>
                <a:ea typeface="Arial" pitchFamily="34" charset="-122"/>
                <a:cs typeface="Arial" pitchFamily="34" charset="-120"/>
              </a:rPr>
              <a:t>Protect Balance</a:t>
            </a:r>
            <a:endParaRPr lang="en-US" sz="2000" dirty="0"/>
          </a:p>
        </p:txBody>
      </p:sp>
      <p:sp>
        <p:nvSpPr>
          <p:cNvPr id="24" name="Text 19"/>
          <p:cNvSpPr/>
          <p:nvPr/>
        </p:nvSpPr>
        <p:spPr>
          <a:xfrm>
            <a:off x="1426464" y="5486400"/>
            <a:ext cx="4389120" cy="792480"/>
          </a:xfrm>
          <a:prstGeom prst="rect">
            <a:avLst/>
          </a:prstGeom>
          <a:noFill/>
          <a:ln/>
        </p:spPr>
        <p:txBody>
          <a:bodyPr wrap="square" rtlCol="0" anchor="ctr"/>
          <a:lstStyle/>
          <a:p>
            <a:r>
              <a:rPr lang="en-US" dirty="0">
                <a:solidFill>
                  <a:srgbClr val="444444"/>
                </a:solidFill>
                <a:latin typeface="Arial" pitchFamily="34" charset="0"/>
                <a:ea typeface="Arial" pitchFamily="34" charset="-122"/>
                <a:cs typeface="Arial" pitchFamily="34" charset="-120"/>
              </a:rPr>
              <a:t>School, friendships, and hobbies matter. Prevent burnout by protecting free time</a:t>
            </a:r>
            <a:r>
              <a:rPr lang="en-US" sz="1467" dirty="0">
                <a:solidFill>
                  <a:srgbClr val="444444"/>
                </a:solidFill>
                <a:latin typeface="Arial" pitchFamily="34" charset="0"/>
                <a:ea typeface="Arial" pitchFamily="34" charset="-122"/>
                <a:cs typeface="Arial" pitchFamily="34" charset="-120"/>
              </a:rPr>
              <a:t>.</a:t>
            </a:r>
            <a:endParaRPr lang="en-US" sz="1467" dirty="0"/>
          </a:p>
        </p:txBody>
      </p:sp>
      <p:sp>
        <p:nvSpPr>
          <p:cNvPr id="25" name="Shape 20"/>
          <p:cNvSpPr/>
          <p:nvPr/>
        </p:nvSpPr>
        <p:spPr>
          <a:xfrm>
            <a:off x="6339840" y="4876800"/>
            <a:ext cx="5608320" cy="1524000"/>
          </a:xfrm>
          <a:prstGeom prst="rect">
            <a:avLst/>
          </a:prstGeom>
          <a:solidFill>
            <a:srgbClr val="F5F5F5"/>
          </a:solidFill>
          <a:ln w="12700">
            <a:solidFill>
              <a:srgbClr val="E8E8E8"/>
            </a:solidFill>
            <a:prstDash val="solid"/>
          </a:ln>
          <a:effectLst>
            <a:outerShdw blurRad="101600" dist="38100" dir="8100000" algn="bl" rotWithShape="0">
              <a:srgbClr val="000000">
                <a:alpha val="12000"/>
              </a:srgbClr>
            </a:outerShdw>
          </a:effectLst>
        </p:spPr>
        <p:txBody>
          <a:bodyPr/>
          <a:lstStyle/>
          <a:p>
            <a:endParaRPr lang="en-GB" sz="2400"/>
          </a:p>
        </p:txBody>
      </p:sp>
      <p:sp>
        <p:nvSpPr>
          <p:cNvPr id="26" name="Shape 21"/>
          <p:cNvSpPr/>
          <p:nvPr/>
        </p:nvSpPr>
        <p:spPr>
          <a:xfrm>
            <a:off x="6339840" y="4876800"/>
            <a:ext cx="85344" cy="1524000"/>
          </a:xfrm>
          <a:prstGeom prst="rect">
            <a:avLst/>
          </a:prstGeom>
          <a:solidFill>
            <a:srgbClr val="C05A1A"/>
          </a:solidFill>
          <a:ln w="12700">
            <a:solidFill>
              <a:srgbClr val="C05A1A"/>
            </a:solidFill>
            <a:prstDash val="solid"/>
          </a:ln>
        </p:spPr>
        <p:txBody>
          <a:bodyPr/>
          <a:lstStyle/>
          <a:p>
            <a:endParaRPr lang="en-GB" sz="2400"/>
          </a:p>
        </p:txBody>
      </p:sp>
      <p:sp>
        <p:nvSpPr>
          <p:cNvPr id="27" name="Shape 22"/>
          <p:cNvSpPr/>
          <p:nvPr/>
        </p:nvSpPr>
        <p:spPr>
          <a:xfrm>
            <a:off x="6522720" y="5266944"/>
            <a:ext cx="670560" cy="670560"/>
          </a:xfrm>
          <a:prstGeom prst="ellipse">
            <a:avLst/>
          </a:prstGeom>
          <a:solidFill>
            <a:srgbClr val="C05A1A"/>
          </a:solidFill>
          <a:ln w="12700">
            <a:solidFill>
              <a:srgbClr val="C05A1A"/>
            </a:solidFill>
            <a:prstDash val="solid"/>
          </a:ln>
        </p:spPr>
        <p:txBody>
          <a:bodyPr/>
          <a:lstStyle/>
          <a:p>
            <a:endParaRPr lang="en-GB" sz="2400"/>
          </a:p>
        </p:txBody>
      </p:sp>
      <p:pic>
        <p:nvPicPr>
          <p:cNvPr id="28" name="Image 3" descr="preencoded.png"/>
          <p:cNvPicPr>
            <a:picLocks noChangeAspect="1"/>
          </p:cNvPicPr>
          <p:nvPr/>
        </p:nvPicPr>
        <p:blipFill>
          <a:blip r:embed="rId6"/>
          <a:stretch>
            <a:fillRect/>
          </a:stretch>
        </p:blipFill>
        <p:spPr>
          <a:xfrm>
            <a:off x="6608064" y="5352288"/>
            <a:ext cx="487680" cy="487680"/>
          </a:xfrm>
          <a:prstGeom prst="rect">
            <a:avLst/>
          </a:prstGeom>
        </p:spPr>
      </p:pic>
      <p:sp>
        <p:nvSpPr>
          <p:cNvPr id="29" name="Text 23"/>
          <p:cNvSpPr/>
          <p:nvPr/>
        </p:nvSpPr>
        <p:spPr>
          <a:xfrm>
            <a:off x="7339584" y="4974336"/>
            <a:ext cx="4389120" cy="487680"/>
          </a:xfrm>
          <a:prstGeom prst="rect">
            <a:avLst/>
          </a:prstGeom>
          <a:noFill/>
          <a:ln/>
        </p:spPr>
        <p:txBody>
          <a:bodyPr wrap="square" rtlCol="0" anchor="ctr"/>
          <a:lstStyle/>
          <a:p>
            <a:r>
              <a:rPr lang="en-US" sz="2000" b="1" dirty="0">
                <a:solidFill>
                  <a:srgbClr val="C05A1A"/>
                </a:solidFill>
                <a:latin typeface="Arial" pitchFamily="34" charset="0"/>
                <a:ea typeface="Arial" pitchFamily="34" charset="-122"/>
                <a:cs typeface="Arial" pitchFamily="34" charset="-120"/>
              </a:rPr>
              <a:t>Build Confidence Slowly</a:t>
            </a:r>
            <a:endParaRPr lang="en-US" sz="2000" dirty="0"/>
          </a:p>
        </p:txBody>
      </p:sp>
      <p:sp>
        <p:nvSpPr>
          <p:cNvPr id="30" name="Text 24"/>
          <p:cNvSpPr/>
          <p:nvPr/>
        </p:nvSpPr>
        <p:spPr>
          <a:xfrm>
            <a:off x="7339584" y="5486400"/>
            <a:ext cx="4389120" cy="792480"/>
          </a:xfrm>
          <a:prstGeom prst="rect">
            <a:avLst/>
          </a:prstGeom>
          <a:noFill/>
          <a:ln/>
        </p:spPr>
        <p:txBody>
          <a:bodyPr wrap="square" rtlCol="0" anchor="ctr"/>
          <a:lstStyle/>
          <a:p>
            <a:r>
              <a:rPr lang="en-US" dirty="0">
                <a:solidFill>
                  <a:srgbClr val="444444"/>
                </a:solidFill>
                <a:latin typeface="Arial" pitchFamily="34" charset="0"/>
                <a:ea typeface="Arial" pitchFamily="34" charset="-122"/>
                <a:cs typeface="Arial" pitchFamily="34" charset="-120"/>
              </a:rPr>
              <a:t>Small wins matter. Celebrate progress, not just big performances.</a:t>
            </a:r>
            <a:endParaRPr lang="en-US" dirty="0"/>
          </a:p>
        </p:txBody>
      </p:sp>
      <p:pic>
        <p:nvPicPr>
          <p:cNvPr id="33" name="Picture 32">
            <a:extLst>
              <a:ext uri="{FF2B5EF4-FFF2-40B4-BE49-F238E27FC236}">
                <a16:creationId xmlns:a16="http://schemas.microsoft.com/office/drawing/2014/main" id="{851D7A70-D4A2-2F02-0698-FBEEB26E67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22785" y="6203848"/>
            <a:ext cx="568960" cy="65415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extBox 2"/>
          <p:cNvSpPr txBox="1"/>
          <p:nvPr/>
        </p:nvSpPr>
        <p:spPr>
          <a:xfrm>
            <a:off x="601726" y="276564"/>
            <a:ext cx="10972800" cy="707886"/>
          </a:xfrm>
          <a:prstGeom prst="rect">
            <a:avLst/>
          </a:prstGeom>
          <a:noFill/>
        </p:spPr>
        <p:txBody>
          <a:bodyPr wrap="square">
            <a:spAutoFit/>
          </a:bodyPr>
          <a:lstStyle/>
          <a:p>
            <a:pPr algn="ctr" defTabSz="457200"/>
            <a:r>
              <a:rPr sz="4000" b="1" dirty="0">
                <a:solidFill>
                  <a:srgbClr val="A50021"/>
                </a:solidFill>
                <a:latin typeface="Arial Black" panose="020B0A04020102020204" pitchFamily="34" charset="0"/>
              </a:rPr>
              <a:t>Psychological Skills</a:t>
            </a:r>
          </a:p>
        </p:txBody>
      </p:sp>
      <p:sp>
        <p:nvSpPr>
          <p:cNvPr id="5" name="Oval 4"/>
          <p:cNvSpPr/>
          <p:nvPr/>
        </p:nvSpPr>
        <p:spPr>
          <a:xfrm>
            <a:off x="458788" y="1309497"/>
            <a:ext cx="91440" cy="91440"/>
          </a:xfrm>
          <a:prstGeom prst="ellipse">
            <a:avLst/>
          </a:prstGeom>
          <a:solidFill>
            <a:srgbClr val="EF9F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6" name="TextBox 5"/>
          <p:cNvSpPr txBox="1"/>
          <p:nvPr/>
        </p:nvSpPr>
        <p:spPr>
          <a:xfrm>
            <a:off x="605092" y="1197483"/>
            <a:ext cx="3419856" cy="338554"/>
          </a:xfrm>
          <a:prstGeom prst="rect">
            <a:avLst/>
          </a:prstGeom>
          <a:noFill/>
        </p:spPr>
        <p:txBody>
          <a:bodyPr wrap="square">
            <a:spAutoFit/>
          </a:bodyPr>
          <a:lstStyle/>
          <a:p>
            <a:pPr defTabSz="457200"/>
            <a:r>
              <a:rPr sz="1600" b="1" dirty="0">
                <a:solidFill>
                  <a:srgbClr val="666666"/>
                </a:solidFill>
                <a:latin typeface="Calibri"/>
              </a:rPr>
              <a:t>MENTAL PREPARATION</a:t>
            </a:r>
          </a:p>
        </p:txBody>
      </p:sp>
      <p:sp>
        <p:nvSpPr>
          <p:cNvPr id="7" name="Rectangle 6"/>
          <p:cNvSpPr/>
          <p:nvPr/>
        </p:nvSpPr>
        <p:spPr>
          <a:xfrm>
            <a:off x="458788" y="2415540"/>
            <a:ext cx="3566160" cy="13716"/>
          </a:xfrm>
          <a:prstGeom prst="rect">
            <a:avLst/>
          </a:prstGeom>
          <a:solidFill>
            <a:srgbClr val="DDD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8" name="Rectangle 7"/>
          <p:cNvSpPr/>
          <p:nvPr/>
        </p:nvSpPr>
        <p:spPr>
          <a:xfrm>
            <a:off x="458788" y="1730502"/>
            <a:ext cx="3566160" cy="1116000"/>
          </a:xfrm>
          <a:prstGeom prst="rect">
            <a:avLst/>
          </a:prstGeom>
          <a:solidFill>
            <a:srgbClr val="FFFFFF"/>
          </a:solidFill>
          <a:ln w="6350">
            <a:solidFill>
              <a:srgbClr val="E0E0E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9" name="Rectangle 8"/>
          <p:cNvSpPr/>
          <p:nvPr/>
        </p:nvSpPr>
        <p:spPr>
          <a:xfrm>
            <a:off x="449328" y="1740430"/>
            <a:ext cx="54864" cy="1115568"/>
          </a:xfrm>
          <a:prstGeom prst="rect">
            <a:avLst/>
          </a:prstGeom>
          <a:solidFill>
            <a:srgbClr val="EF9F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10" name="TextBox 9"/>
          <p:cNvSpPr txBox="1"/>
          <p:nvPr/>
        </p:nvSpPr>
        <p:spPr>
          <a:xfrm>
            <a:off x="605093" y="1821942"/>
            <a:ext cx="3346703" cy="307777"/>
          </a:xfrm>
          <a:prstGeom prst="rect">
            <a:avLst/>
          </a:prstGeom>
          <a:noFill/>
        </p:spPr>
        <p:txBody>
          <a:bodyPr wrap="square">
            <a:spAutoFit/>
          </a:bodyPr>
          <a:lstStyle/>
          <a:p>
            <a:pPr defTabSz="457200"/>
            <a:r>
              <a:rPr sz="1400" b="1" dirty="0">
                <a:solidFill>
                  <a:srgbClr val="1A1A1A"/>
                </a:solidFill>
                <a:latin typeface="Calibri"/>
              </a:rPr>
              <a:t>Confidence Building</a:t>
            </a:r>
          </a:p>
        </p:txBody>
      </p:sp>
      <p:sp>
        <p:nvSpPr>
          <p:cNvPr id="11" name="TextBox 10"/>
          <p:cNvSpPr txBox="1"/>
          <p:nvPr/>
        </p:nvSpPr>
        <p:spPr>
          <a:xfrm>
            <a:off x="605093" y="2059687"/>
            <a:ext cx="3346703" cy="461665"/>
          </a:xfrm>
          <a:prstGeom prst="rect">
            <a:avLst/>
          </a:prstGeom>
          <a:noFill/>
        </p:spPr>
        <p:txBody>
          <a:bodyPr wrap="square">
            <a:spAutoFit/>
          </a:bodyPr>
          <a:lstStyle/>
          <a:p>
            <a:pPr defTabSz="457200"/>
            <a:r>
              <a:rPr sz="1200" dirty="0">
                <a:solidFill>
                  <a:srgbClr val="555555"/>
                </a:solidFill>
                <a:latin typeface="Calibri"/>
              </a:rPr>
              <a:t>Athletes develop self-belief through proper preparation and consistent practice.</a:t>
            </a:r>
          </a:p>
        </p:txBody>
      </p:sp>
      <p:sp>
        <p:nvSpPr>
          <p:cNvPr id="12" name="Hexagon 11"/>
          <p:cNvSpPr/>
          <p:nvPr/>
        </p:nvSpPr>
        <p:spPr>
          <a:xfrm>
            <a:off x="659955" y="2553461"/>
            <a:ext cx="1234440" cy="201168"/>
          </a:xfrm>
          <a:prstGeom prst="hexagon">
            <a:avLst/>
          </a:prstGeom>
          <a:solidFill>
            <a:srgbClr val="FAEE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13" name="TextBox 12"/>
          <p:cNvSpPr txBox="1"/>
          <p:nvPr/>
        </p:nvSpPr>
        <p:spPr>
          <a:xfrm>
            <a:off x="682500" y="2514815"/>
            <a:ext cx="1234440" cy="307777"/>
          </a:xfrm>
          <a:prstGeom prst="rect">
            <a:avLst/>
          </a:prstGeom>
          <a:noFill/>
        </p:spPr>
        <p:txBody>
          <a:bodyPr wrap="square">
            <a:spAutoFit/>
          </a:bodyPr>
          <a:lstStyle/>
          <a:p>
            <a:pPr defTabSz="457200"/>
            <a:r>
              <a:rPr sz="1400" b="1" dirty="0">
                <a:solidFill>
                  <a:srgbClr val="854F0B"/>
                </a:solidFill>
                <a:latin typeface="Calibri"/>
              </a:rPr>
              <a:t>Self-efficacy</a:t>
            </a:r>
          </a:p>
        </p:txBody>
      </p:sp>
      <p:sp>
        <p:nvSpPr>
          <p:cNvPr id="14" name="Rectangle 13"/>
          <p:cNvSpPr/>
          <p:nvPr/>
        </p:nvSpPr>
        <p:spPr>
          <a:xfrm>
            <a:off x="486220" y="3108961"/>
            <a:ext cx="3566160" cy="1115568"/>
          </a:xfrm>
          <a:prstGeom prst="rect">
            <a:avLst/>
          </a:prstGeom>
          <a:solidFill>
            <a:srgbClr val="FFFFFF"/>
          </a:solidFill>
          <a:ln w="6350">
            <a:solidFill>
              <a:srgbClr val="E0E0E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15" name="Rectangle 14"/>
          <p:cNvSpPr/>
          <p:nvPr/>
        </p:nvSpPr>
        <p:spPr>
          <a:xfrm>
            <a:off x="458788" y="3099816"/>
            <a:ext cx="54864" cy="1115568"/>
          </a:xfrm>
          <a:prstGeom prst="rect">
            <a:avLst/>
          </a:prstGeom>
          <a:solidFill>
            <a:srgbClr val="D453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16" name="TextBox 15"/>
          <p:cNvSpPr txBox="1"/>
          <p:nvPr/>
        </p:nvSpPr>
        <p:spPr>
          <a:xfrm>
            <a:off x="605093" y="3191256"/>
            <a:ext cx="3346703" cy="307777"/>
          </a:xfrm>
          <a:prstGeom prst="rect">
            <a:avLst/>
          </a:prstGeom>
          <a:noFill/>
        </p:spPr>
        <p:txBody>
          <a:bodyPr wrap="square">
            <a:spAutoFit/>
          </a:bodyPr>
          <a:lstStyle/>
          <a:p>
            <a:pPr defTabSz="457200"/>
            <a:r>
              <a:rPr sz="1400" b="1" dirty="0">
                <a:solidFill>
                  <a:srgbClr val="1A1A1A"/>
                </a:solidFill>
                <a:latin typeface="Calibri"/>
              </a:rPr>
              <a:t>Imagery &amp; </a:t>
            </a:r>
            <a:r>
              <a:rPr sz="1400" b="1" dirty="0" err="1">
                <a:solidFill>
                  <a:srgbClr val="1A1A1A"/>
                </a:solidFill>
                <a:latin typeface="Calibri"/>
              </a:rPr>
              <a:t>Visualisation</a:t>
            </a:r>
            <a:endParaRPr sz="1400" b="1" dirty="0">
              <a:solidFill>
                <a:srgbClr val="1A1A1A"/>
              </a:solidFill>
              <a:latin typeface="Calibri"/>
            </a:endParaRPr>
          </a:p>
        </p:txBody>
      </p:sp>
      <p:sp>
        <p:nvSpPr>
          <p:cNvPr id="17" name="TextBox 16"/>
          <p:cNvSpPr txBox="1"/>
          <p:nvPr/>
        </p:nvSpPr>
        <p:spPr>
          <a:xfrm>
            <a:off x="605093" y="3429001"/>
            <a:ext cx="3346703" cy="461665"/>
          </a:xfrm>
          <a:prstGeom prst="rect">
            <a:avLst/>
          </a:prstGeom>
          <a:noFill/>
        </p:spPr>
        <p:txBody>
          <a:bodyPr wrap="square">
            <a:spAutoFit/>
          </a:bodyPr>
          <a:lstStyle/>
          <a:p>
            <a:pPr defTabSz="457200"/>
            <a:r>
              <a:rPr sz="1200" dirty="0">
                <a:solidFill>
                  <a:srgbClr val="555555"/>
                </a:solidFill>
                <a:latin typeface="Calibri"/>
              </a:rPr>
              <a:t>Mentally rehearsing skills and scenarios to sharpen performance before competing.</a:t>
            </a:r>
          </a:p>
        </p:txBody>
      </p:sp>
      <p:sp>
        <p:nvSpPr>
          <p:cNvPr id="18" name="Hexagon 17"/>
          <p:cNvSpPr/>
          <p:nvPr/>
        </p:nvSpPr>
        <p:spPr>
          <a:xfrm>
            <a:off x="601726" y="3991310"/>
            <a:ext cx="1490408" cy="170637"/>
          </a:xfrm>
          <a:prstGeom prst="hexagon">
            <a:avLst/>
          </a:prstGeom>
          <a:solidFill>
            <a:srgbClr val="FBEA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19" name="TextBox 18"/>
          <p:cNvSpPr txBox="1"/>
          <p:nvPr/>
        </p:nvSpPr>
        <p:spPr>
          <a:xfrm>
            <a:off x="659956" y="3931921"/>
            <a:ext cx="1627630" cy="307777"/>
          </a:xfrm>
          <a:prstGeom prst="rect">
            <a:avLst/>
          </a:prstGeom>
          <a:noFill/>
        </p:spPr>
        <p:txBody>
          <a:bodyPr wrap="square">
            <a:spAutoFit/>
          </a:bodyPr>
          <a:lstStyle/>
          <a:p>
            <a:pPr defTabSz="457200"/>
            <a:r>
              <a:rPr sz="1400" b="1" dirty="0">
                <a:solidFill>
                  <a:srgbClr val="993556"/>
                </a:solidFill>
                <a:latin typeface="Calibri"/>
              </a:rPr>
              <a:t>Mental rehearsal</a:t>
            </a:r>
          </a:p>
        </p:txBody>
      </p:sp>
      <p:sp>
        <p:nvSpPr>
          <p:cNvPr id="20" name="Rectangle 19"/>
          <p:cNvSpPr/>
          <p:nvPr/>
        </p:nvSpPr>
        <p:spPr>
          <a:xfrm>
            <a:off x="458788" y="4573905"/>
            <a:ext cx="3566160" cy="1115568"/>
          </a:xfrm>
          <a:prstGeom prst="rect">
            <a:avLst/>
          </a:prstGeom>
          <a:solidFill>
            <a:srgbClr val="FFFFFF"/>
          </a:solidFill>
          <a:ln w="6350">
            <a:solidFill>
              <a:srgbClr val="E0E0E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21" name="Rectangle 20"/>
          <p:cNvSpPr/>
          <p:nvPr/>
        </p:nvSpPr>
        <p:spPr>
          <a:xfrm>
            <a:off x="458788" y="4573905"/>
            <a:ext cx="54864" cy="1115568"/>
          </a:xfrm>
          <a:prstGeom prst="rect">
            <a:avLst/>
          </a:prstGeom>
          <a:solidFill>
            <a:srgbClr val="6399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22" name="TextBox 21"/>
          <p:cNvSpPr txBox="1"/>
          <p:nvPr/>
        </p:nvSpPr>
        <p:spPr>
          <a:xfrm>
            <a:off x="605093" y="4665345"/>
            <a:ext cx="3346703" cy="307777"/>
          </a:xfrm>
          <a:prstGeom prst="rect">
            <a:avLst/>
          </a:prstGeom>
          <a:noFill/>
        </p:spPr>
        <p:txBody>
          <a:bodyPr wrap="square">
            <a:spAutoFit/>
          </a:bodyPr>
          <a:lstStyle/>
          <a:p>
            <a:pPr defTabSz="457200"/>
            <a:r>
              <a:rPr sz="1400" b="1" dirty="0">
                <a:solidFill>
                  <a:srgbClr val="1A1A1A"/>
                </a:solidFill>
                <a:latin typeface="Calibri"/>
              </a:rPr>
              <a:t>Goal Setting</a:t>
            </a:r>
          </a:p>
        </p:txBody>
      </p:sp>
      <p:sp>
        <p:nvSpPr>
          <p:cNvPr id="23" name="TextBox 22"/>
          <p:cNvSpPr txBox="1"/>
          <p:nvPr/>
        </p:nvSpPr>
        <p:spPr>
          <a:xfrm>
            <a:off x="605093" y="4903090"/>
            <a:ext cx="3346703" cy="461665"/>
          </a:xfrm>
          <a:prstGeom prst="rect">
            <a:avLst/>
          </a:prstGeom>
          <a:noFill/>
        </p:spPr>
        <p:txBody>
          <a:bodyPr wrap="square">
            <a:spAutoFit/>
          </a:bodyPr>
          <a:lstStyle/>
          <a:p>
            <a:pPr defTabSz="457200"/>
            <a:r>
              <a:rPr sz="1200" dirty="0">
                <a:solidFill>
                  <a:srgbClr val="555555"/>
                </a:solidFill>
                <a:latin typeface="Calibri"/>
              </a:rPr>
              <a:t>Defining clear, measurable targets that drive motivation and guide training focus.</a:t>
            </a:r>
          </a:p>
        </p:txBody>
      </p:sp>
      <p:sp>
        <p:nvSpPr>
          <p:cNvPr id="24" name="Hexagon 23"/>
          <p:cNvSpPr/>
          <p:nvPr/>
        </p:nvSpPr>
        <p:spPr>
          <a:xfrm>
            <a:off x="601726" y="5425786"/>
            <a:ext cx="1572765" cy="201168"/>
          </a:xfrm>
          <a:prstGeom prst="hexagon">
            <a:avLst/>
          </a:prstGeom>
          <a:solidFill>
            <a:srgbClr val="EAF3D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25" name="TextBox 24"/>
          <p:cNvSpPr txBox="1"/>
          <p:nvPr/>
        </p:nvSpPr>
        <p:spPr>
          <a:xfrm>
            <a:off x="659956" y="5406010"/>
            <a:ext cx="1572766" cy="307777"/>
          </a:xfrm>
          <a:prstGeom prst="rect">
            <a:avLst/>
          </a:prstGeom>
          <a:noFill/>
        </p:spPr>
        <p:txBody>
          <a:bodyPr wrap="square">
            <a:spAutoFit/>
          </a:bodyPr>
          <a:lstStyle/>
          <a:p>
            <a:pPr defTabSz="457200"/>
            <a:r>
              <a:rPr sz="1400" b="1" dirty="0">
                <a:solidFill>
                  <a:srgbClr val="3B6D11"/>
                </a:solidFill>
                <a:latin typeface="Calibri"/>
              </a:rPr>
              <a:t>Direction &amp; drive</a:t>
            </a:r>
          </a:p>
        </p:txBody>
      </p:sp>
      <p:sp>
        <p:nvSpPr>
          <p:cNvPr id="26" name="Oval 25"/>
          <p:cNvSpPr/>
          <p:nvPr/>
        </p:nvSpPr>
        <p:spPr>
          <a:xfrm>
            <a:off x="4271836" y="1309497"/>
            <a:ext cx="91440" cy="91440"/>
          </a:xfrm>
          <a:prstGeom prst="ellipse">
            <a:avLst/>
          </a:prstGeom>
          <a:solidFill>
            <a:srgbClr val="1D9E7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27" name="TextBox 26"/>
          <p:cNvSpPr txBox="1"/>
          <p:nvPr/>
        </p:nvSpPr>
        <p:spPr>
          <a:xfrm>
            <a:off x="4418140" y="1197483"/>
            <a:ext cx="3419856" cy="338554"/>
          </a:xfrm>
          <a:prstGeom prst="rect">
            <a:avLst/>
          </a:prstGeom>
          <a:noFill/>
        </p:spPr>
        <p:txBody>
          <a:bodyPr wrap="square">
            <a:spAutoFit/>
          </a:bodyPr>
          <a:lstStyle/>
          <a:p>
            <a:pPr defTabSz="457200"/>
            <a:r>
              <a:rPr sz="1600" b="1" dirty="0">
                <a:solidFill>
                  <a:srgbClr val="666666"/>
                </a:solidFill>
                <a:latin typeface="Calibri"/>
              </a:rPr>
              <a:t>IN-GAME SKILLS</a:t>
            </a:r>
          </a:p>
        </p:txBody>
      </p:sp>
      <p:sp>
        <p:nvSpPr>
          <p:cNvPr id="28" name="Rectangle 27"/>
          <p:cNvSpPr/>
          <p:nvPr/>
        </p:nvSpPr>
        <p:spPr>
          <a:xfrm>
            <a:off x="4271836" y="2415540"/>
            <a:ext cx="3566160" cy="13716"/>
          </a:xfrm>
          <a:prstGeom prst="rect">
            <a:avLst/>
          </a:prstGeom>
          <a:solidFill>
            <a:srgbClr val="DDD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29" name="Rectangle 28"/>
          <p:cNvSpPr/>
          <p:nvPr/>
        </p:nvSpPr>
        <p:spPr>
          <a:xfrm>
            <a:off x="4271836" y="1730502"/>
            <a:ext cx="3566160" cy="1115568"/>
          </a:xfrm>
          <a:prstGeom prst="rect">
            <a:avLst/>
          </a:prstGeom>
          <a:solidFill>
            <a:srgbClr val="FFFFFF"/>
          </a:solidFill>
          <a:ln w="6350">
            <a:solidFill>
              <a:srgbClr val="E0E0E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30" name="Rectangle 29"/>
          <p:cNvSpPr/>
          <p:nvPr/>
        </p:nvSpPr>
        <p:spPr>
          <a:xfrm>
            <a:off x="4262374" y="1730502"/>
            <a:ext cx="54864" cy="1115568"/>
          </a:xfrm>
          <a:prstGeom prst="rect">
            <a:avLst/>
          </a:prstGeom>
          <a:solidFill>
            <a:srgbClr val="378A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31" name="TextBox 30"/>
          <p:cNvSpPr txBox="1"/>
          <p:nvPr/>
        </p:nvSpPr>
        <p:spPr>
          <a:xfrm>
            <a:off x="4418140" y="1821942"/>
            <a:ext cx="3346703" cy="307777"/>
          </a:xfrm>
          <a:prstGeom prst="rect">
            <a:avLst/>
          </a:prstGeom>
          <a:noFill/>
        </p:spPr>
        <p:txBody>
          <a:bodyPr wrap="square">
            <a:spAutoFit/>
          </a:bodyPr>
          <a:lstStyle/>
          <a:p>
            <a:pPr defTabSz="457200"/>
            <a:r>
              <a:rPr sz="1400" b="1" dirty="0">
                <a:solidFill>
                  <a:srgbClr val="1A1A1A"/>
                </a:solidFill>
                <a:latin typeface="Calibri"/>
              </a:rPr>
              <a:t>Concentration &amp; Focus</a:t>
            </a:r>
          </a:p>
        </p:txBody>
      </p:sp>
      <p:sp>
        <p:nvSpPr>
          <p:cNvPr id="32" name="TextBox 31"/>
          <p:cNvSpPr txBox="1"/>
          <p:nvPr/>
        </p:nvSpPr>
        <p:spPr>
          <a:xfrm>
            <a:off x="4418140" y="2059687"/>
            <a:ext cx="3346703" cy="461665"/>
          </a:xfrm>
          <a:prstGeom prst="rect">
            <a:avLst/>
          </a:prstGeom>
          <a:noFill/>
        </p:spPr>
        <p:txBody>
          <a:bodyPr wrap="square">
            <a:spAutoFit/>
          </a:bodyPr>
          <a:lstStyle/>
          <a:p>
            <a:pPr defTabSz="457200"/>
            <a:r>
              <a:rPr sz="1200" dirty="0">
                <a:solidFill>
                  <a:srgbClr val="555555"/>
                </a:solidFill>
                <a:latin typeface="Calibri"/>
              </a:rPr>
              <a:t>Players must stay focused during matches despite distractions.</a:t>
            </a:r>
          </a:p>
        </p:txBody>
      </p:sp>
      <p:sp>
        <p:nvSpPr>
          <p:cNvPr id="33" name="Hexagon 32"/>
          <p:cNvSpPr/>
          <p:nvPr/>
        </p:nvSpPr>
        <p:spPr>
          <a:xfrm>
            <a:off x="4418139" y="2505455"/>
            <a:ext cx="1820736" cy="254247"/>
          </a:xfrm>
          <a:prstGeom prst="hexagon">
            <a:avLst/>
          </a:prstGeom>
          <a:solidFill>
            <a:srgbClr val="E6F1F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34" name="TextBox 33"/>
          <p:cNvSpPr txBox="1"/>
          <p:nvPr/>
        </p:nvSpPr>
        <p:spPr>
          <a:xfrm>
            <a:off x="4418138" y="2479481"/>
            <a:ext cx="1677862" cy="307777"/>
          </a:xfrm>
          <a:prstGeom prst="rect">
            <a:avLst/>
          </a:prstGeom>
          <a:noFill/>
        </p:spPr>
        <p:txBody>
          <a:bodyPr wrap="square">
            <a:spAutoFit/>
          </a:bodyPr>
          <a:lstStyle/>
          <a:p>
            <a:pPr defTabSz="457200"/>
            <a:r>
              <a:rPr sz="1400" b="1" dirty="0">
                <a:solidFill>
                  <a:srgbClr val="185FA5"/>
                </a:solidFill>
                <a:latin typeface="Calibri"/>
              </a:rPr>
              <a:t>Attentional control</a:t>
            </a:r>
          </a:p>
        </p:txBody>
      </p:sp>
      <p:sp>
        <p:nvSpPr>
          <p:cNvPr id="35" name="Rectangle 34"/>
          <p:cNvSpPr/>
          <p:nvPr/>
        </p:nvSpPr>
        <p:spPr>
          <a:xfrm>
            <a:off x="4271836" y="3099816"/>
            <a:ext cx="3566160" cy="1115568"/>
          </a:xfrm>
          <a:prstGeom prst="rect">
            <a:avLst/>
          </a:prstGeom>
          <a:solidFill>
            <a:srgbClr val="FFFFFF"/>
          </a:solidFill>
          <a:ln w="6350">
            <a:solidFill>
              <a:srgbClr val="E0E0E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36" name="Rectangle 35"/>
          <p:cNvSpPr/>
          <p:nvPr/>
        </p:nvSpPr>
        <p:spPr>
          <a:xfrm>
            <a:off x="4253547" y="3109676"/>
            <a:ext cx="54864" cy="1115568"/>
          </a:xfrm>
          <a:prstGeom prst="rect">
            <a:avLst/>
          </a:prstGeom>
          <a:solidFill>
            <a:srgbClr val="1D9E7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37" name="TextBox 36"/>
          <p:cNvSpPr txBox="1"/>
          <p:nvPr/>
        </p:nvSpPr>
        <p:spPr>
          <a:xfrm>
            <a:off x="4418140" y="3191256"/>
            <a:ext cx="3346703" cy="307777"/>
          </a:xfrm>
          <a:prstGeom prst="rect">
            <a:avLst/>
          </a:prstGeom>
          <a:noFill/>
        </p:spPr>
        <p:txBody>
          <a:bodyPr wrap="square">
            <a:spAutoFit/>
          </a:bodyPr>
          <a:lstStyle/>
          <a:p>
            <a:pPr defTabSz="457200"/>
            <a:r>
              <a:rPr sz="1400" b="1" dirty="0">
                <a:solidFill>
                  <a:srgbClr val="1A1A1A"/>
                </a:solidFill>
                <a:latin typeface="Calibri"/>
              </a:rPr>
              <a:t>Decision-making</a:t>
            </a:r>
          </a:p>
        </p:txBody>
      </p:sp>
      <p:sp>
        <p:nvSpPr>
          <p:cNvPr id="38" name="TextBox 37"/>
          <p:cNvSpPr txBox="1"/>
          <p:nvPr/>
        </p:nvSpPr>
        <p:spPr>
          <a:xfrm>
            <a:off x="4418140" y="3429001"/>
            <a:ext cx="3346703" cy="461665"/>
          </a:xfrm>
          <a:prstGeom prst="rect">
            <a:avLst/>
          </a:prstGeom>
          <a:noFill/>
        </p:spPr>
        <p:txBody>
          <a:bodyPr wrap="square">
            <a:spAutoFit/>
          </a:bodyPr>
          <a:lstStyle/>
          <a:p>
            <a:pPr defTabSz="457200"/>
            <a:r>
              <a:rPr sz="1200" dirty="0">
                <a:solidFill>
                  <a:srgbClr val="555555"/>
                </a:solidFill>
                <a:latin typeface="Calibri"/>
              </a:rPr>
              <a:t>Making quick and accurate decisions under competitive pressure</a:t>
            </a:r>
            <a:r>
              <a:rPr sz="950" dirty="0">
                <a:solidFill>
                  <a:srgbClr val="555555"/>
                </a:solidFill>
                <a:latin typeface="Calibri"/>
              </a:rPr>
              <a:t>.</a:t>
            </a:r>
          </a:p>
        </p:txBody>
      </p:sp>
      <p:sp>
        <p:nvSpPr>
          <p:cNvPr id="39" name="Hexagon 38"/>
          <p:cNvSpPr/>
          <p:nvPr/>
        </p:nvSpPr>
        <p:spPr>
          <a:xfrm>
            <a:off x="4500436" y="3933762"/>
            <a:ext cx="1349882" cy="224471"/>
          </a:xfrm>
          <a:prstGeom prst="hexagon">
            <a:avLst/>
          </a:prstGeom>
          <a:solidFill>
            <a:srgbClr val="E1F5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40" name="TextBox 39"/>
          <p:cNvSpPr txBox="1"/>
          <p:nvPr/>
        </p:nvSpPr>
        <p:spPr>
          <a:xfrm>
            <a:off x="4473003" y="3884296"/>
            <a:ext cx="1395604" cy="307777"/>
          </a:xfrm>
          <a:prstGeom prst="rect">
            <a:avLst/>
          </a:prstGeom>
          <a:noFill/>
        </p:spPr>
        <p:txBody>
          <a:bodyPr wrap="square">
            <a:spAutoFit/>
          </a:bodyPr>
          <a:lstStyle/>
          <a:p>
            <a:pPr defTabSz="457200"/>
            <a:r>
              <a:rPr sz="1400" b="1" dirty="0">
                <a:solidFill>
                  <a:srgbClr val="0F6E56"/>
                </a:solidFill>
                <a:latin typeface="Calibri"/>
              </a:rPr>
              <a:t>Cognitive speed</a:t>
            </a:r>
          </a:p>
        </p:txBody>
      </p:sp>
      <p:sp>
        <p:nvSpPr>
          <p:cNvPr id="41" name="Rectangle 40"/>
          <p:cNvSpPr/>
          <p:nvPr/>
        </p:nvSpPr>
        <p:spPr>
          <a:xfrm>
            <a:off x="4271836" y="4573905"/>
            <a:ext cx="3566160" cy="1115568"/>
          </a:xfrm>
          <a:prstGeom prst="rect">
            <a:avLst/>
          </a:prstGeom>
          <a:solidFill>
            <a:srgbClr val="FFFFFF"/>
          </a:solidFill>
          <a:ln w="6350">
            <a:solidFill>
              <a:srgbClr val="E0E0E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42" name="Rectangle 41"/>
          <p:cNvSpPr/>
          <p:nvPr/>
        </p:nvSpPr>
        <p:spPr>
          <a:xfrm>
            <a:off x="4271836" y="4573905"/>
            <a:ext cx="54864" cy="1115568"/>
          </a:xfrm>
          <a:prstGeom prst="rect">
            <a:avLst/>
          </a:prstGeom>
          <a:solidFill>
            <a:srgbClr val="8887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43" name="TextBox 42"/>
          <p:cNvSpPr txBox="1"/>
          <p:nvPr/>
        </p:nvSpPr>
        <p:spPr>
          <a:xfrm>
            <a:off x="4418140" y="4665345"/>
            <a:ext cx="3346703" cy="307777"/>
          </a:xfrm>
          <a:prstGeom prst="rect">
            <a:avLst/>
          </a:prstGeom>
          <a:noFill/>
        </p:spPr>
        <p:txBody>
          <a:bodyPr wrap="square">
            <a:spAutoFit/>
          </a:bodyPr>
          <a:lstStyle/>
          <a:p>
            <a:pPr defTabSz="457200"/>
            <a:r>
              <a:rPr sz="1400" b="1" dirty="0">
                <a:solidFill>
                  <a:srgbClr val="1A1A1A"/>
                </a:solidFill>
                <a:latin typeface="Calibri"/>
              </a:rPr>
              <a:t>Self-talk</a:t>
            </a:r>
          </a:p>
        </p:txBody>
      </p:sp>
      <p:sp>
        <p:nvSpPr>
          <p:cNvPr id="44" name="TextBox 43"/>
          <p:cNvSpPr txBox="1"/>
          <p:nvPr/>
        </p:nvSpPr>
        <p:spPr>
          <a:xfrm>
            <a:off x="4418140" y="4903090"/>
            <a:ext cx="3346703" cy="461665"/>
          </a:xfrm>
          <a:prstGeom prst="rect">
            <a:avLst/>
          </a:prstGeom>
          <a:noFill/>
        </p:spPr>
        <p:txBody>
          <a:bodyPr wrap="square">
            <a:spAutoFit/>
          </a:bodyPr>
          <a:lstStyle/>
          <a:p>
            <a:pPr defTabSz="457200"/>
            <a:r>
              <a:rPr sz="1200" dirty="0">
                <a:solidFill>
                  <a:srgbClr val="555555"/>
                </a:solidFill>
                <a:latin typeface="Calibri"/>
              </a:rPr>
              <a:t>Using positive internal dialogue to maintain confidence and composure during play.</a:t>
            </a:r>
          </a:p>
        </p:txBody>
      </p:sp>
      <p:sp>
        <p:nvSpPr>
          <p:cNvPr id="45" name="Hexagon 44"/>
          <p:cNvSpPr/>
          <p:nvPr/>
        </p:nvSpPr>
        <p:spPr>
          <a:xfrm>
            <a:off x="4440998" y="5431155"/>
            <a:ext cx="1234440" cy="201168"/>
          </a:xfrm>
          <a:prstGeom prst="hexagon">
            <a:avLst/>
          </a:prstGeom>
          <a:solidFill>
            <a:srgbClr val="F1EFE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46" name="TextBox 45"/>
          <p:cNvSpPr txBox="1"/>
          <p:nvPr/>
        </p:nvSpPr>
        <p:spPr>
          <a:xfrm>
            <a:off x="4415917" y="5381696"/>
            <a:ext cx="1234440" cy="307777"/>
          </a:xfrm>
          <a:prstGeom prst="rect">
            <a:avLst/>
          </a:prstGeom>
          <a:noFill/>
        </p:spPr>
        <p:txBody>
          <a:bodyPr wrap="square">
            <a:spAutoFit/>
          </a:bodyPr>
          <a:lstStyle/>
          <a:p>
            <a:pPr defTabSz="457200"/>
            <a:r>
              <a:rPr sz="1400" b="1" dirty="0">
                <a:solidFill>
                  <a:srgbClr val="5F5E5A"/>
                </a:solidFill>
                <a:latin typeface="Calibri"/>
              </a:rPr>
              <a:t>Inner voice</a:t>
            </a:r>
          </a:p>
        </p:txBody>
      </p:sp>
      <p:sp>
        <p:nvSpPr>
          <p:cNvPr id="47" name="Oval 46"/>
          <p:cNvSpPr/>
          <p:nvPr/>
        </p:nvSpPr>
        <p:spPr>
          <a:xfrm>
            <a:off x="8084884" y="1309497"/>
            <a:ext cx="91440" cy="91440"/>
          </a:xfrm>
          <a:prstGeom prst="ellipse">
            <a:avLst/>
          </a:prstGeom>
          <a:solidFill>
            <a:srgbClr val="D85A3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48" name="TextBox 47"/>
          <p:cNvSpPr txBox="1"/>
          <p:nvPr/>
        </p:nvSpPr>
        <p:spPr>
          <a:xfrm>
            <a:off x="8231188" y="1207008"/>
            <a:ext cx="3419856" cy="338554"/>
          </a:xfrm>
          <a:prstGeom prst="rect">
            <a:avLst/>
          </a:prstGeom>
          <a:noFill/>
        </p:spPr>
        <p:txBody>
          <a:bodyPr wrap="square">
            <a:spAutoFit/>
          </a:bodyPr>
          <a:lstStyle/>
          <a:p>
            <a:pPr defTabSz="457200"/>
            <a:r>
              <a:rPr sz="1600" b="1" dirty="0">
                <a:solidFill>
                  <a:srgbClr val="666666"/>
                </a:solidFill>
                <a:latin typeface="Calibri"/>
              </a:rPr>
              <a:t>EMOTIONAL MANAGEMENT</a:t>
            </a:r>
          </a:p>
        </p:txBody>
      </p:sp>
      <p:sp>
        <p:nvSpPr>
          <p:cNvPr id="49" name="Rectangle 48"/>
          <p:cNvSpPr/>
          <p:nvPr/>
        </p:nvSpPr>
        <p:spPr>
          <a:xfrm>
            <a:off x="8084884" y="2415540"/>
            <a:ext cx="3566160" cy="13716"/>
          </a:xfrm>
          <a:prstGeom prst="rect">
            <a:avLst/>
          </a:prstGeom>
          <a:solidFill>
            <a:srgbClr val="DDDD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50" name="Rectangle 49"/>
          <p:cNvSpPr/>
          <p:nvPr/>
        </p:nvSpPr>
        <p:spPr>
          <a:xfrm>
            <a:off x="8084884" y="1730502"/>
            <a:ext cx="3566160" cy="1115568"/>
          </a:xfrm>
          <a:prstGeom prst="rect">
            <a:avLst/>
          </a:prstGeom>
          <a:solidFill>
            <a:srgbClr val="FFFFFF"/>
          </a:solidFill>
          <a:ln w="6350">
            <a:solidFill>
              <a:srgbClr val="E0E0E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51" name="Rectangle 50"/>
          <p:cNvSpPr/>
          <p:nvPr/>
        </p:nvSpPr>
        <p:spPr>
          <a:xfrm>
            <a:off x="8084884" y="1730502"/>
            <a:ext cx="54864" cy="1115568"/>
          </a:xfrm>
          <a:prstGeom prst="rect">
            <a:avLst/>
          </a:prstGeom>
          <a:solidFill>
            <a:srgbClr val="D85A3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52" name="TextBox 51"/>
          <p:cNvSpPr txBox="1"/>
          <p:nvPr/>
        </p:nvSpPr>
        <p:spPr>
          <a:xfrm>
            <a:off x="8231189" y="1821942"/>
            <a:ext cx="3346703" cy="307777"/>
          </a:xfrm>
          <a:prstGeom prst="rect">
            <a:avLst/>
          </a:prstGeom>
          <a:noFill/>
        </p:spPr>
        <p:txBody>
          <a:bodyPr wrap="square">
            <a:spAutoFit/>
          </a:bodyPr>
          <a:lstStyle/>
          <a:p>
            <a:pPr defTabSz="457200"/>
            <a:r>
              <a:rPr sz="1400" b="1" dirty="0">
                <a:solidFill>
                  <a:srgbClr val="1A1A1A"/>
                </a:solidFill>
                <a:latin typeface="Calibri"/>
              </a:rPr>
              <a:t>Emotional Regulation</a:t>
            </a:r>
          </a:p>
        </p:txBody>
      </p:sp>
      <p:sp>
        <p:nvSpPr>
          <p:cNvPr id="53" name="TextBox 52"/>
          <p:cNvSpPr txBox="1"/>
          <p:nvPr/>
        </p:nvSpPr>
        <p:spPr>
          <a:xfrm>
            <a:off x="8231189" y="2059687"/>
            <a:ext cx="3346703" cy="461665"/>
          </a:xfrm>
          <a:prstGeom prst="rect">
            <a:avLst/>
          </a:prstGeom>
          <a:noFill/>
        </p:spPr>
        <p:txBody>
          <a:bodyPr wrap="square">
            <a:spAutoFit/>
          </a:bodyPr>
          <a:lstStyle/>
          <a:p>
            <a:pPr defTabSz="457200"/>
            <a:r>
              <a:rPr sz="1200" dirty="0">
                <a:solidFill>
                  <a:srgbClr val="555555"/>
                </a:solidFill>
                <a:latin typeface="Calibri"/>
              </a:rPr>
              <a:t>Learning to control emotions in high-pressure situations.</a:t>
            </a:r>
          </a:p>
        </p:txBody>
      </p:sp>
      <p:sp>
        <p:nvSpPr>
          <p:cNvPr id="54" name="Hexagon 53"/>
          <p:cNvSpPr/>
          <p:nvPr/>
        </p:nvSpPr>
        <p:spPr>
          <a:xfrm>
            <a:off x="8231188" y="2547455"/>
            <a:ext cx="1703388" cy="207174"/>
          </a:xfrm>
          <a:prstGeom prst="hexagon">
            <a:avLst/>
          </a:prstGeom>
          <a:solidFill>
            <a:srgbClr val="FAEC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55" name="TextBox 54"/>
          <p:cNvSpPr txBox="1"/>
          <p:nvPr/>
        </p:nvSpPr>
        <p:spPr>
          <a:xfrm>
            <a:off x="8231188" y="2488803"/>
            <a:ext cx="1703388" cy="307777"/>
          </a:xfrm>
          <a:prstGeom prst="rect">
            <a:avLst/>
          </a:prstGeom>
          <a:noFill/>
        </p:spPr>
        <p:txBody>
          <a:bodyPr wrap="square">
            <a:spAutoFit/>
          </a:bodyPr>
          <a:lstStyle/>
          <a:p>
            <a:pPr defTabSz="457200"/>
            <a:r>
              <a:rPr sz="1400" b="1" dirty="0">
                <a:solidFill>
                  <a:srgbClr val="993C1D"/>
                </a:solidFill>
                <a:latin typeface="Calibri"/>
              </a:rPr>
              <a:t>Stress management</a:t>
            </a:r>
          </a:p>
        </p:txBody>
      </p:sp>
      <p:sp>
        <p:nvSpPr>
          <p:cNvPr id="56" name="Rectangle 55"/>
          <p:cNvSpPr/>
          <p:nvPr/>
        </p:nvSpPr>
        <p:spPr>
          <a:xfrm>
            <a:off x="8084884" y="3099816"/>
            <a:ext cx="3566160" cy="1115568"/>
          </a:xfrm>
          <a:prstGeom prst="rect">
            <a:avLst/>
          </a:prstGeom>
          <a:solidFill>
            <a:srgbClr val="FFFFFF"/>
          </a:solidFill>
          <a:ln w="6350">
            <a:solidFill>
              <a:srgbClr val="E0E0E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57" name="Rectangle 56"/>
          <p:cNvSpPr/>
          <p:nvPr/>
        </p:nvSpPr>
        <p:spPr>
          <a:xfrm>
            <a:off x="8090599" y="3090290"/>
            <a:ext cx="54864" cy="1115568"/>
          </a:xfrm>
          <a:prstGeom prst="rect">
            <a:avLst/>
          </a:prstGeom>
          <a:solidFill>
            <a:srgbClr val="7F77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58" name="TextBox 57"/>
          <p:cNvSpPr txBox="1"/>
          <p:nvPr/>
        </p:nvSpPr>
        <p:spPr>
          <a:xfrm>
            <a:off x="8231189" y="3191256"/>
            <a:ext cx="3346703" cy="307777"/>
          </a:xfrm>
          <a:prstGeom prst="rect">
            <a:avLst/>
          </a:prstGeom>
          <a:noFill/>
        </p:spPr>
        <p:txBody>
          <a:bodyPr wrap="square">
            <a:spAutoFit/>
          </a:bodyPr>
          <a:lstStyle/>
          <a:p>
            <a:pPr defTabSz="457200"/>
            <a:r>
              <a:rPr sz="1400" b="1" dirty="0">
                <a:solidFill>
                  <a:srgbClr val="1A1A1A"/>
                </a:solidFill>
                <a:latin typeface="Calibri"/>
              </a:rPr>
              <a:t>Resilience</a:t>
            </a:r>
          </a:p>
        </p:txBody>
      </p:sp>
      <p:sp>
        <p:nvSpPr>
          <p:cNvPr id="59" name="TextBox 58"/>
          <p:cNvSpPr txBox="1"/>
          <p:nvPr/>
        </p:nvSpPr>
        <p:spPr>
          <a:xfrm>
            <a:off x="8231189" y="3429001"/>
            <a:ext cx="3346703" cy="461665"/>
          </a:xfrm>
          <a:prstGeom prst="rect">
            <a:avLst/>
          </a:prstGeom>
          <a:noFill/>
        </p:spPr>
        <p:txBody>
          <a:bodyPr wrap="square">
            <a:spAutoFit/>
          </a:bodyPr>
          <a:lstStyle/>
          <a:p>
            <a:pPr defTabSz="457200"/>
            <a:r>
              <a:rPr sz="1200" dirty="0">
                <a:solidFill>
                  <a:srgbClr val="555555"/>
                </a:solidFill>
                <a:latin typeface="Calibri"/>
              </a:rPr>
              <a:t>Recovering effectively from setbacks and criticism to stay at peak performance</a:t>
            </a:r>
            <a:r>
              <a:rPr sz="950" dirty="0">
                <a:solidFill>
                  <a:srgbClr val="555555"/>
                </a:solidFill>
                <a:latin typeface="Calibri"/>
              </a:rPr>
              <a:t>.</a:t>
            </a:r>
          </a:p>
        </p:txBody>
      </p:sp>
      <p:sp>
        <p:nvSpPr>
          <p:cNvPr id="60" name="Hexagon 59"/>
          <p:cNvSpPr/>
          <p:nvPr/>
        </p:nvSpPr>
        <p:spPr>
          <a:xfrm>
            <a:off x="8259920" y="3942960"/>
            <a:ext cx="1645923" cy="218606"/>
          </a:xfrm>
          <a:prstGeom prst="hexagon">
            <a:avLst/>
          </a:prstGeom>
          <a:solidFill>
            <a:srgbClr val="EEEDF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61" name="TextBox 60"/>
          <p:cNvSpPr txBox="1"/>
          <p:nvPr/>
        </p:nvSpPr>
        <p:spPr>
          <a:xfrm>
            <a:off x="8286052" y="3893821"/>
            <a:ext cx="1645922" cy="307777"/>
          </a:xfrm>
          <a:prstGeom prst="rect">
            <a:avLst/>
          </a:prstGeom>
          <a:noFill/>
        </p:spPr>
        <p:txBody>
          <a:bodyPr wrap="square">
            <a:spAutoFit/>
          </a:bodyPr>
          <a:lstStyle/>
          <a:p>
            <a:pPr defTabSz="457200"/>
            <a:r>
              <a:rPr sz="1400" b="1" dirty="0">
                <a:solidFill>
                  <a:srgbClr val="534AB7"/>
                </a:solidFill>
                <a:latin typeface="Calibri"/>
              </a:rPr>
              <a:t>Mental toughness</a:t>
            </a:r>
          </a:p>
        </p:txBody>
      </p:sp>
      <p:sp>
        <p:nvSpPr>
          <p:cNvPr id="62" name="Rectangle 61"/>
          <p:cNvSpPr/>
          <p:nvPr/>
        </p:nvSpPr>
        <p:spPr>
          <a:xfrm>
            <a:off x="8084884" y="4573905"/>
            <a:ext cx="3566160" cy="1115568"/>
          </a:xfrm>
          <a:prstGeom prst="rect">
            <a:avLst/>
          </a:prstGeom>
          <a:solidFill>
            <a:srgbClr val="FFFFFF"/>
          </a:solidFill>
          <a:ln w="6350">
            <a:solidFill>
              <a:srgbClr val="E0E0E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63" name="Rectangle 62"/>
          <p:cNvSpPr/>
          <p:nvPr/>
        </p:nvSpPr>
        <p:spPr>
          <a:xfrm>
            <a:off x="8084884" y="4573905"/>
            <a:ext cx="54864" cy="1115568"/>
          </a:xfrm>
          <a:prstGeom prst="rect">
            <a:avLst/>
          </a:prstGeom>
          <a:solidFill>
            <a:srgbClr val="E24B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64" name="TextBox 63"/>
          <p:cNvSpPr txBox="1"/>
          <p:nvPr/>
        </p:nvSpPr>
        <p:spPr>
          <a:xfrm>
            <a:off x="8231189" y="4665345"/>
            <a:ext cx="3346703" cy="307777"/>
          </a:xfrm>
          <a:prstGeom prst="rect">
            <a:avLst/>
          </a:prstGeom>
          <a:noFill/>
        </p:spPr>
        <p:txBody>
          <a:bodyPr wrap="square">
            <a:spAutoFit/>
          </a:bodyPr>
          <a:lstStyle/>
          <a:p>
            <a:pPr defTabSz="457200"/>
            <a:r>
              <a:rPr sz="1400" b="1" dirty="0">
                <a:solidFill>
                  <a:srgbClr val="1A1A1A"/>
                </a:solidFill>
                <a:latin typeface="Calibri"/>
              </a:rPr>
              <a:t>Motivation</a:t>
            </a:r>
          </a:p>
        </p:txBody>
      </p:sp>
      <p:sp>
        <p:nvSpPr>
          <p:cNvPr id="65" name="TextBox 64"/>
          <p:cNvSpPr txBox="1"/>
          <p:nvPr/>
        </p:nvSpPr>
        <p:spPr>
          <a:xfrm>
            <a:off x="8231189" y="4903090"/>
            <a:ext cx="3346703" cy="461665"/>
          </a:xfrm>
          <a:prstGeom prst="rect">
            <a:avLst/>
          </a:prstGeom>
          <a:noFill/>
        </p:spPr>
        <p:txBody>
          <a:bodyPr wrap="square">
            <a:spAutoFit/>
          </a:bodyPr>
          <a:lstStyle/>
          <a:p>
            <a:pPr defTabSz="457200"/>
            <a:r>
              <a:rPr sz="1200" dirty="0">
                <a:solidFill>
                  <a:srgbClr val="555555"/>
                </a:solidFill>
                <a:latin typeface="Calibri"/>
              </a:rPr>
              <a:t>Sustaining the drive and desire to train hard and compete at the highest level</a:t>
            </a:r>
            <a:r>
              <a:rPr sz="950" dirty="0">
                <a:solidFill>
                  <a:srgbClr val="555555"/>
                </a:solidFill>
                <a:latin typeface="Calibri"/>
              </a:rPr>
              <a:t>.</a:t>
            </a:r>
          </a:p>
        </p:txBody>
      </p:sp>
      <p:sp>
        <p:nvSpPr>
          <p:cNvPr id="66" name="Hexagon 65"/>
          <p:cNvSpPr/>
          <p:nvPr/>
        </p:nvSpPr>
        <p:spPr>
          <a:xfrm>
            <a:off x="8302055" y="5443782"/>
            <a:ext cx="1234440" cy="201168"/>
          </a:xfrm>
          <a:prstGeom prst="hexagon">
            <a:avLst/>
          </a:prstGeom>
          <a:solidFill>
            <a:srgbClr val="FCEBE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67" name="TextBox 66"/>
          <p:cNvSpPr txBox="1"/>
          <p:nvPr/>
        </p:nvSpPr>
        <p:spPr>
          <a:xfrm>
            <a:off x="8286052" y="5406010"/>
            <a:ext cx="1234440" cy="307777"/>
          </a:xfrm>
          <a:prstGeom prst="rect">
            <a:avLst/>
          </a:prstGeom>
          <a:noFill/>
        </p:spPr>
        <p:txBody>
          <a:bodyPr wrap="square">
            <a:spAutoFit/>
          </a:bodyPr>
          <a:lstStyle/>
          <a:p>
            <a:pPr defTabSz="457200"/>
            <a:r>
              <a:rPr sz="1400" b="1" dirty="0">
                <a:solidFill>
                  <a:srgbClr val="A32D2D"/>
                </a:solidFill>
                <a:latin typeface="Calibri"/>
              </a:rPr>
              <a:t>Drive &amp; desire</a:t>
            </a:r>
          </a:p>
        </p:txBody>
      </p:sp>
      <p:pic>
        <p:nvPicPr>
          <p:cNvPr id="71" name="Picture 70">
            <a:extLst>
              <a:ext uri="{FF2B5EF4-FFF2-40B4-BE49-F238E27FC236}">
                <a16:creationId xmlns:a16="http://schemas.microsoft.com/office/drawing/2014/main" id="{BBC7EFFC-69BB-BA79-D453-3A30EECE03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210" y="6203848"/>
            <a:ext cx="568960" cy="65415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Shape 0"/>
          <p:cNvSpPr/>
          <p:nvPr/>
        </p:nvSpPr>
        <p:spPr>
          <a:xfrm>
            <a:off x="0" y="0"/>
            <a:ext cx="12192000" cy="1219200"/>
          </a:xfrm>
          <a:prstGeom prst="rect">
            <a:avLst/>
          </a:prstGeom>
          <a:solidFill>
            <a:schemeClr val="bg2"/>
          </a:solidFill>
          <a:ln w="12700">
            <a:solidFill>
              <a:srgbClr val="6B1B2A"/>
            </a:solidFill>
            <a:prstDash val="solid"/>
          </a:ln>
        </p:spPr>
        <p:txBody>
          <a:bodyPr/>
          <a:lstStyle/>
          <a:p>
            <a:endParaRPr lang="en-GB" sz="2400"/>
          </a:p>
        </p:txBody>
      </p:sp>
      <p:sp>
        <p:nvSpPr>
          <p:cNvPr id="3" name="Text 1"/>
          <p:cNvSpPr/>
          <p:nvPr/>
        </p:nvSpPr>
        <p:spPr>
          <a:xfrm>
            <a:off x="487680" y="60960"/>
            <a:ext cx="11216640" cy="1097280"/>
          </a:xfrm>
          <a:prstGeom prst="rect">
            <a:avLst/>
          </a:prstGeom>
          <a:noFill/>
          <a:ln/>
        </p:spPr>
        <p:txBody>
          <a:bodyPr wrap="square" rtlCol="0" anchor="ctr"/>
          <a:lstStyle/>
          <a:p>
            <a:pPr algn="ctr"/>
            <a:r>
              <a:rPr lang="en-US" sz="4000" b="1" dirty="0">
                <a:solidFill>
                  <a:srgbClr val="A50021"/>
                </a:solidFill>
                <a:latin typeface="Arial Black" pitchFamily="34" charset="0"/>
                <a:ea typeface="Arial Black" pitchFamily="34" charset="-122"/>
                <a:cs typeface="Arial Black" pitchFamily="34" charset="-120"/>
              </a:rPr>
              <a:t>Home Training: What &amp; Why</a:t>
            </a:r>
            <a:endParaRPr lang="en-US" sz="4000" dirty="0">
              <a:solidFill>
                <a:srgbClr val="A50021"/>
              </a:solidFill>
            </a:endParaRPr>
          </a:p>
        </p:txBody>
      </p:sp>
      <p:sp>
        <p:nvSpPr>
          <p:cNvPr id="4" name="Shape 2"/>
          <p:cNvSpPr/>
          <p:nvPr/>
        </p:nvSpPr>
        <p:spPr>
          <a:xfrm>
            <a:off x="487680" y="1316736"/>
            <a:ext cx="11216640" cy="792480"/>
          </a:xfrm>
          <a:prstGeom prst="rect">
            <a:avLst/>
          </a:prstGeom>
          <a:solidFill>
            <a:srgbClr val="6B1B2A">
              <a:alpha val="10000"/>
            </a:srgbClr>
          </a:solidFill>
          <a:ln w="12700">
            <a:solidFill>
              <a:srgbClr val="6B1B2A">
                <a:alpha val="40000"/>
              </a:srgbClr>
            </a:solidFill>
            <a:prstDash val="solid"/>
          </a:ln>
        </p:spPr>
        <p:txBody>
          <a:bodyPr/>
          <a:lstStyle/>
          <a:p>
            <a:endParaRPr lang="en-GB" sz="2400"/>
          </a:p>
        </p:txBody>
      </p:sp>
      <p:sp>
        <p:nvSpPr>
          <p:cNvPr id="5" name="Text 3"/>
          <p:cNvSpPr/>
          <p:nvPr/>
        </p:nvSpPr>
        <p:spPr>
          <a:xfrm>
            <a:off x="609600" y="1341120"/>
            <a:ext cx="10972800" cy="731520"/>
          </a:xfrm>
          <a:prstGeom prst="rect">
            <a:avLst/>
          </a:prstGeom>
          <a:noFill/>
          <a:ln/>
        </p:spPr>
        <p:txBody>
          <a:bodyPr wrap="square" rtlCol="0" anchor="ctr"/>
          <a:lstStyle/>
          <a:p>
            <a:pPr algn="ctr"/>
            <a:r>
              <a:rPr lang="en-US" b="1" dirty="0">
                <a:solidFill>
                  <a:srgbClr val="6B1B2A"/>
                </a:solidFill>
                <a:latin typeface="Arial" pitchFamily="34" charset="0"/>
                <a:ea typeface="Arial" pitchFamily="34" charset="-122"/>
                <a:cs typeface="Arial" pitchFamily="34" charset="-120"/>
              </a:rPr>
              <a:t>Moving conditioning home frees 100% of pitch time for football coaching — and research shows it cuts overuse injuries by up to 50%.</a:t>
            </a:r>
            <a:endParaRPr lang="en-US" dirty="0"/>
          </a:p>
        </p:txBody>
      </p:sp>
      <p:sp>
        <p:nvSpPr>
          <p:cNvPr id="6" name="Shape 4"/>
          <p:cNvSpPr/>
          <p:nvPr/>
        </p:nvSpPr>
        <p:spPr>
          <a:xfrm>
            <a:off x="365760" y="2255520"/>
            <a:ext cx="3718560" cy="4145280"/>
          </a:xfrm>
          <a:prstGeom prst="rect">
            <a:avLst/>
          </a:prstGeom>
          <a:solidFill>
            <a:srgbClr val="FFFFFF"/>
          </a:solidFill>
          <a:ln w="12700">
            <a:solidFill>
              <a:srgbClr val="E8E8E8"/>
            </a:solidFill>
            <a:prstDash val="solid"/>
          </a:ln>
          <a:effectLst>
            <a:outerShdw blurRad="101600" dist="38100" dir="8100000" algn="bl" rotWithShape="0">
              <a:srgbClr val="000000">
                <a:alpha val="12000"/>
              </a:srgbClr>
            </a:outerShdw>
          </a:effectLst>
        </p:spPr>
        <p:txBody>
          <a:bodyPr/>
          <a:lstStyle/>
          <a:p>
            <a:endParaRPr lang="en-GB" sz="1400"/>
          </a:p>
        </p:txBody>
      </p:sp>
      <p:sp>
        <p:nvSpPr>
          <p:cNvPr id="7" name="Shape 5"/>
          <p:cNvSpPr/>
          <p:nvPr/>
        </p:nvSpPr>
        <p:spPr>
          <a:xfrm>
            <a:off x="365760" y="2255520"/>
            <a:ext cx="3718560" cy="853440"/>
          </a:xfrm>
          <a:prstGeom prst="rect">
            <a:avLst/>
          </a:prstGeom>
          <a:solidFill>
            <a:srgbClr val="1A5C8B"/>
          </a:solidFill>
          <a:ln w="12700">
            <a:solidFill>
              <a:srgbClr val="1A5C8B"/>
            </a:solidFill>
            <a:prstDash val="solid"/>
          </a:ln>
        </p:spPr>
        <p:txBody>
          <a:bodyPr/>
          <a:lstStyle/>
          <a:p>
            <a:endParaRPr lang="en-GB" sz="2400"/>
          </a:p>
        </p:txBody>
      </p:sp>
      <p:sp>
        <p:nvSpPr>
          <p:cNvPr id="8" name="Text 6"/>
          <p:cNvSpPr/>
          <p:nvPr/>
        </p:nvSpPr>
        <p:spPr>
          <a:xfrm>
            <a:off x="365760" y="2279904"/>
            <a:ext cx="3718560" cy="426720"/>
          </a:xfrm>
          <a:prstGeom prst="rect">
            <a:avLst/>
          </a:prstGeom>
          <a:noFill/>
          <a:ln/>
        </p:spPr>
        <p:txBody>
          <a:bodyPr wrap="square" rtlCol="0" anchor="ctr"/>
          <a:lstStyle/>
          <a:p>
            <a:pPr algn="ctr"/>
            <a:r>
              <a:rPr lang="en-US" sz="2000" b="1" dirty="0">
                <a:solidFill>
                  <a:srgbClr val="FFFFFF"/>
                </a:solidFill>
                <a:latin typeface="Arial Black" pitchFamily="34" charset="0"/>
                <a:ea typeface="Arial Black" pitchFamily="34" charset="-122"/>
                <a:cs typeface="Arial Black" pitchFamily="34" charset="-120"/>
              </a:rPr>
              <a:t>Ages 10–12</a:t>
            </a:r>
            <a:endParaRPr lang="en-US" sz="2000" dirty="0"/>
          </a:p>
        </p:txBody>
      </p:sp>
      <p:sp>
        <p:nvSpPr>
          <p:cNvPr id="9" name="Text 7"/>
          <p:cNvSpPr/>
          <p:nvPr/>
        </p:nvSpPr>
        <p:spPr>
          <a:xfrm>
            <a:off x="365760" y="2682240"/>
            <a:ext cx="3718560" cy="365760"/>
          </a:xfrm>
          <a:prstGeom prst="rect">
            <a:avLst/>
          </a:prstGeom>
          <a:noFill/>
          <a:ln/>
        </p:spPr>
        <p:txBody>
          <a:bodyPr wrap="square" rtlCol="0" anchor="ctr"/>
          <a:lstStyle/>
          <a:p>
            <a:pPr algn="ctr"/>
            <a:r>
              <a:rPr lang="en-US" sz="1467" i="1" dirty="0">
                <a:solidFill>
                  <a:srgbClr val="FFFFFF"/>
                </a:solidFill>
                <a:latin typeface="Arial" pitchFamily="34" charset="0"/>
                <a:ea typeface="Arial" pitchFamily="34" charset="-122"/>
                <a:cs typeface="Arial" pitchFamily="34" charset="-120"/>
              </a:rPr>
              <a:t>Foundation</a:t>
            </a:r>
            <a:endParaRPr lang="en-US" sz="1467" dirty="0"/>
          </a:p>
        </p:txBody>
      </p:sp>
      <p:sp>
        <p:nvSpPr>
          <p:cNvPr id="10" name="Text 8"/>
          <p:cNvSpPr/>
          <p:nvPr/>
        </p:nvSpPr>
        <p:spPr>
          <a:xfrm>
            <a:off x="487680" y="3230880"/>
            <a:ext cx="3474720" cy="426720"/>
          </a:xfrm>
          <a:prstGeom prst="rect">
            <a:avLst/>
          </a:prstGeom>
          <a:noFill/>
          <a:ln/>
        </p:spPr>
        <p:txBody>
          <a:bodyPr wrap="square" rtlCol="0" anchor="ctr"/>
          <a:lstStyle/>
          <a:p>
            <a:pPr algn="ctr"/>
            <a:r>
              <a:rPr lang="en-US" sz="1400" b="1" dirty="0">
                <a:solidFill>
                  <a:srgbClr val="1A5C8B"/>
                </a:solidFill>
                <a:latin typeface="Arial" pitchFamily="34" charset="0"/>
                <a:ea typeface="Arial" pitchFamily="34" charset="-122"/>
                <a:cs typeface="Arial" pitchFamily="34" charset="-120"/>
              </a:rPr>
              <a:t>1–2 sessions/week  |  20–30 mins</a:t>
            </a:r>
            <a:endParaRPr lang="en-US" sz="1400" dirty="0"/>
          </a:p>
        </p:txBody>
      </p:sp>
      <p:sp>
        <p:nvSpPr>
          <p:cNvPr id="11" name="Shape 9"/>
          <p:cNvSpPr/>
          <p:nvPr/>
        </p:nvSpPr>
        <p:spPr>
          <a:xfrm>
            <a:off x="548640" y="3755136"/>
            <a:ext cx="195072" cy="195072"/>
          </a:xfrm>
          <a:prstGeom prst="ellipse">
            <a:avLst/>
          </a:prstGeom>
          <a:solidFill>
            <a:srgbClr val="1A5C8B"/>
          </a:solidFill>
          <a:ln w="12700">
            <a:solidFill>
              <a:srgbClr val="1A5C8B"/>
            </a:solidFill>
            <a:prstDash val="solid"/>
          </a:ln>
        </p:spPr>
        <p:txBody>
          <a:bodyPr/>
          <a:lstStyle/>
          <a:p>
            <a:endParaRPr lang="en-GB" sz="2400"/>
          </a:p>
        </p:txBody>
      </p:sp>
      <p:sp>
        <p:nvSpPr>
          <p:cNvPr id="12" name="Text 10"/>
          <p:cNvSpPr/>
          <p:nvPr/>
        </p:nvSpPr>
        <p:spPr>
          <a:xfrm>
            <a:off x="829056" y="3694176"/>
            <a:ext cx="3048000" cy="536448"/>
          </a:xfrm>
          <a:prstGeom prst="rect">
            <a:avLst/>
          </a:prstGeom>
          <a:noFill/>
          <a:ln/>
        </p:spPr>
        <p:txBody>
          <a:bodyPr wrap="square" rtlCol="0" anchor="ctr"/>
          <a:lstStyle/>
          <a:p>
            <a:r>
              <a:rPr lang="en-US" sz="1400" dirty="0">
                <a:solidFill>
                  <a:srgbClr val="1A1A1A"/>
                </a:solidFill>
                <a:latin typeface="Arial" pitchFamily="34" charset="0"/>
                <a:ea typeface="Arial" pitchFamily="34" charset="-122"/>
                <a:cs typeface="Arial" pitchFamily="34" charset="-120"/>
              </a:rPr>
              <a:t>Spiderman crawl</a:t>
            </a:r>
            <a:endParaRPr lang="en-US" sz="1400" dirty="0"/>
          </a:p>
        </p:txBody>
      </p:sp>
      <p:sp>
        <p:nvSpPr>
          <p:cNvPr id="13" name="Shape 11"/>
          <p:cNvSpPr/>
          <p:nvPr/>
        </p:nvSpPr>
        <p:spPr>
          <a:xfrm>
            <a:off x="548640" y="4315968"/>
            <a:ext cx="195072" cy="195072"/>
          </a:xfrm>
          <a:prstGeom prst="ellipse">
            <a:avLst/>
          </a:prstGeom>
          <a:solidFill>
            <a:srgbClr val="1A5C8B"/>
          </a:solidFill>
          <a:ln w="12700">
            <a:solidFill>
              <a:srgbClr val="1A5C8B"/>
            </a:solidFill>
            <a:prstDash val="solid"/>
          </a:ln>
        </p:spPr>
        <p:txBody>
          <a:bodyPr/>
          <a:lstStyle/>
          <a:p>
            <a:endParaRPr lang="en-GB" sz="2400"/>
          </a:p>
        </p:txBody>
      </p:sp>
      <p:sp>
        <p:nvSpPr>
          <p:cNvPr id="14" name="Text 12"/>
          <p:cNvSpPr/>
          <p:nvPr/>
        </p:nvSpPr>
        <p:spPr>
          <a:xfrm>
            <a:off x="829056" y="4255008"/>
            <a:ext cx="3048000" cy="536448"/>
          </a:xfrm>
          <a:prstGeom prst="rect">
            <a:avLst/>
          </a:prstGeom>
          <a:noFill/>
          <a:ln/>
        </p:spPr>
        <p:txBody>
          <a:bodyPr wrap="square" rtlCol="0" anchor="ctr"/>
          <a:lstStyle/>
          <a:p>
            <a:r>
              <a:rPr lang="en-US" sz="1400" dirty="0">
                <a:solidFill>
                  <a:srgbClr val="1A1A1A"/>
                </a:solidFill>
                <a:latin typeface="Arial" pitchFamily="34" charset="0"/>
                <a:ea typeface="Arial" pitchFamily="34" charset="-122"/>
                <a:cs typeface="Arial" pitchFamily="34" charset="-120"/>
              </a:rPr>
              <a:t>Bodyweight squats &amp; lunges</a:t>
            </a:r>
            <a:endParaRPr lang="en-US" sz="1400" dirty="0"/>
          </a:p>
        </p:txBody>
      </p:sp>
      <p:sp>
        <p:nvSpPr>
          <p:cNvPr id="15" name="Shape 13"/>
          <p:cNvSpPr/>
          <p:nvPr/>
        </p:nvSpPr>
        <p:spPr>
          <a:xfrm>
            <a:off x="548640" y="4876800"/>
            <a:ext cx="195072" cy="195072"/>
          </a:xfrm>
          <a:prstGeom prst="ellipse">
            <a:avLst/>
          </a:prstGeom>
          <a:solidFill>
            <a:srgbClr val="1A5C8B"/>
          </a:solidFill>
          <a:ln w="12700">
            <a:solidFill>
              <a:srgbClr val="1A5C8B"/>
            </a:solidFill>
            <a:prstDash val="solid"/>
          </a:ln>
        </p:spPr>
        <p:txBody>
          <a:bodyPr/>
          <a:lstStyle/>
          <a:p>
            <a:endParaRPr lang="en-GB" sz="2400"/>
          </a:p>
        </p:txBody>
      </p:sp>
      <p:sp>
        <p:nvSpPr>
          <p:cNvPr id="16" name="Text 14"/>
          <p:cNvSpPr/>
          <p:nvPr/>
        </p:nvSpPr>
        <p:spPr>
          <a:xfrm>
            <a:off x="829056" y="4815840"/>
            <a:ext cx="3048000" cy="536448"/>
          </a:xfrm>
          <a:prstGeom prst="rect">
            <a:avLst/>
          </a:prstGeom>
          <a:noFill/>
          <a:ln/>
        </p:spPr>
        <p:txBody>
          <a:bodyPr wrap="square" rtlCol="0" anchor="ctr"/>
          <a:lstStyle/>
          <a:p>
            <a:r>
              <a:rPr lang="en-US" sz="1400" dirty="0">
                <a:solidFill>
                  <a:srgbClr val="1A1A1A"/>
                </a:solidFill>
                <a:latin typeface="Arial" pitchFamily="34" charset="0"/>
                <a:ea typeface="Arial" pitchFamily="34" charset="-122"/>
                <a:cs typeface="Arial" pitchFamily="34" charset="-120"/>
              </a:rPr>
              <a:t>A-March &amp; skip drills</a:t>
            </a:r>
            <a:endParaRPr lang="en-US" sz="1400" dirty="0"/>
          </a:p>
        </p:txBody>
      </p:sp>
      <p:sp>
        <p:nvSpPr>
          <p:cNvPr id="17" name="Shape 15"/>
          <p:cNvSpPr/>
          <p:nvPr/>
        </p:nvSpPr>
        <p:spPr>
          <a:xfrm>
            <a:off x="548640" y="5437632"/>
            <a:ext cx="195072" cy="195072"/>
          </a:xfrm>
          <a:prstGeom prst="ellipse">
            <a:avLst/>
          </a:prstGeom>
          <a:solidFill>
            <a:srgbClr val="1A5C8B"/>
          </a:solidFill>
          <a:ln w="12700">
            <a:solidFill>
              <a:srgbClr val="1A5C8B"/>
            </a:solidFill>
            <a:prstDash val="solid"/>
          </a:ln>
        </p:spPr>
        <p:txBody>
          <a:bodyPr/>
          <a:lstStyle/>
          <a:p>
            <a:endParaRPr lang="en-GB" sz="2400"/>
          </a:p>
        </p:txBody>
      </p:sp>
      <p:sp>
        <p:nvSpPr>
          <p:cNvPr id="18" name="Text 16"/>
          <p:cNvSpPr/>
          <p:nvPr/>
        </p:nvSpPr>
        <p:spPr>
          <a:xfrm>
            <a:off x="829056" y="5376672"/>
            <a:ext cx="3048000" cy="536448"/>
          </a:xfrm>
          <a:prstGeom prst="rect">
            <a:avLst/>
          </a:prstGeom>
          <a:noFill/>
          <a:ln/>
        </p:spPr>
        <p:txBody>
          <a:bodyPr wrap="square" rtlCol="0" anchor="ctr"/>
          <a:lstStyle/>
          <a:p>
            <a:r>
              <a:rPr lang="en-US" sz="1400" dirty="0">
                <a:solidFill>
                  <a:srgbClr val="1A1A1A"/>
                </a:solidFill>
                <a:latin typeface="Arial" pitchFamily="34" charset="0"/>
                <a:ea typeface="Arial" pitchFamily="34" charset="-122"/>
                <a:cs typeface="Arial" pitchFamily="34" charset="-120"/>
              </a:rPr>
              <a:t>Short sprints with direction changes</a:t>
            </a:r>
            <a:endParaRPr lang="en-US" sz="1400" dirty="0"/>
          </a:p>
        </p:txBody>
      </p:sp>
      <p:sp>
        <p:nvSpPr>
          <p:cNvPr id="19" name="Shape 17"/>
          <p:cNvSpPr/>
          <p:nvPr/>
        </p:nvSpPr>
        <p:spPr>
          <a:xfrm>
            <a:off x="487680" y="5949696"/>
            <a:ext cx="3474720" cy="463296"/>
          </a:xfrm>
          <a:prstGeom prst="rect">
            <a:avLst/>
          </a:prstGeom>
          <a:solidFill>
            <a:srgbClr val="1A5C8B">
              <a:alpha val="15000"/>
            </a:srgbClr>
          </a:solidFill>
          <a:ln w="12700">
            <a:solidFill>
              <a:srgbClr val="1A5C8B"/>
            </a:solidFill>
            <a:prstDash val="solid"/>
          </a:ln>
        </p:spPr>
        <p:txBody>
          <a:bodyPr/>
          <a:lstStyle/>
          <a:p>
            <a:endParaRPr lang="en-GB" sz="2400"/>
          </a:p>
        </p:txBody>
      </p:sp>
      <p:sp>
        <p:nvSpPr>
          <p:cNvPr id="20" name="Text 18"/>
          <p:cNvSpPr/>
          <p:nvPr/>
        </p:nvSpPr>
        <p:spPr>
          <a:xfrm>
            <a:off x="487680" y="5937504"/>
            <a:ext cx="3474720" cy="463296"/>
          </a:xfrm>
          <a:prstGeom prst="rect">
            <a:avLst/>
          </a:prstGeom>
          <a:noFill/>
          <a:ln/>
        </p:spPr>
        <p:txBody>
          <a:bodyPr wrap="square" rtlCol="0" anchor="ctr"/>
          <a:lstStyle/>
          <a:p>
            <a:pPr algn="ctr"/>
            <a:r>
              <a:rPr lang="en-US" sz="1267" b="1" dirty="0">
                <a:solidFill>
                  <a:srgbClr val="1A5C8B"/>
                </a:solidFill>
                <a:latin typeface="Arial" pitchFamily="34" charset="0"/>
                <a:ea typeface="Arial" pitchFamily="34" charset="-122"/>
                <a:cs typeface="Arial" pitchFamily="34" charset="-120"/>
              </a:rPr>
              <a:t>Fun movement, coordination &amp; basic strength</a:t>
            </a:r>
            <a:endParaRPr lang="en-US" sz="1267" dirty="0"/>
          </a:p>
        </p:txBody>
      </p:sp>
      <p:sp>
        <p:nvSpPr>
          <p:cNvPr id="21" name="Shape 19"/>
          <p:cNvSpPr/>
          <p:nvPr/>
        </p:nvSpPr>
        <p:spPr>
          <a:xfrm>
            <a:off x="4267200" y="2255520"/>
            <a:ext cx="3718560" cy="4145280"/>
          </a:xfrm>
          <a:prstGeom prst="rect">
            <a:avLst/>
          </a:prstGeom>
          <a:solidFill>
            <a:srgbClr val="FFFFFF"/>
          </a:solidFill>
          <a:ln w="12700">
            <a:solidFill>
              <a:srgbClr val="E8E8E8"/>
            </a:solidFill>
            <a:prstDash val="solid"/>
          </a:ln>
          <a:effectLst>
            <a:outerShdw blurRad="101600" dist="38100" dir="8100000" algn="bl" rotWithShape="0">
              <a:srgbClr val="000000">
                <a:alpha val="12000"/>
              </a:srgbClr>
            </a:outerShdw>
          </a:effectLst>
        </p:spPr>
        <p:txBody>
          <a:bodyPr/>
          <a:lstStyle/>
          <a:p>
            <a:endParaRPr lang="en-GB" sz="2400"/>
          </a:p>
        </p:txBody>
      </p:sp>
      <p:sp>
        <p:nvSpPr>
          <p:cNvPr id="22" name="Shape 20"/>
          <p:cNvSpPr/>
          <p:nvPr/>
        </p:nvSpPr>
        <p:spPr>
          <a:xfrm>
            <a:off x="4267200" y="2255520"/>
            <a:ext cx="3718560" cy="853440"/>
          </a:xfrm>
          <a:prstGeom prst="rect">
            <a:avLst/>
          </a:prstGeom>
          <a:solidFill>
            <a:srgbClr val="2D7D46"/>
          </a:solidFill>
          <a:ln w="12700">
            <a:solidFill>
              <a:srgbClr val="2D7D46"/>
            </a:solidFill>
            <a:prstDash val="solid"/>
          </a:ln>
        </p:spPr>
        <p:txBody>
          <a:bodyPr/>
          <a:lstStyle/>
          <a:p>
            <a:endParaRPr lang="en-GB" sz="2400"/>
          </a:p>
        </p:txBody>
      </p:sp>
      <p:sp>
        <p:nvSpPr>
          <p:cNvPr id="23" name="Text 21"/>
          <p:cNvSpPr/>
          <p:nvPr/>
        </p:nvSpPr>
        <p:spPr>
          <a:xfrm>
            <a:off x="4267200" y="2279904"/>
            <a:ext cx="3718560" cy="426720"/>
          </a:xfrm>
          <a:prstGeom prst="rect">
            <a:avLst/>
          </a:prstGeom>
          <a:noFill/>
          <a:ln/>
        </p:spPr>
        <p:txBody>
          <a:bodyPr wrap="square" rtlCol="0" anchor="ctr"/>
          <a:lstStyle/>
          <a:p>
            <a:pPr algn="ctr"/>
            <a:r>
              <a:rPr lang="en-US" sz="2000" b="1" dirty="0">
                <a:solidFill>
                  <a:srgbClr val="FFFFFF"/>
                </a:solidFill>
                <a:latin typeface="Arial Black" pitchFamily="34" charset="0"/>
                <a:ea typeface="Arial Black" pitchFamily="34" charset="-122"/>
                <a:cs typeface="Arial Black" pitchFamily="34" charset="-120"/>
              </a:rPr>
              <a:t>Ages 13–15</a:t>
            </a:r>
            <a:endParaRPr lang="en-US" sz="2000" dirty="0"/>
          </a:p>
        </p:txBody>
      </p:sp>
      <p:sp>
        <p:nvSpPr>
          <p:cNvPr id="24" name="Text 22"/>
          <p:cNvSpPr/>
          <p:nvPr/>
        </p:nvSpPr>
        <p:spPr>
          <a:xfrm>
            <a:off x="4267200" y="2682240"/>
            <a:ext cx="3718560" cy="365760"/>
          </a:xfrm>
          <a:prstGeom prst="rect">
            <a:avLst/>
          </a:prstGeom>
          <a:noFill/>
          <a:ln/>
        </p:spPr>
        <p:txBody>
          <a:bodyPr wrap="square" rtlCol="0" anchor="ctr"/>
          <a:lstStyle/>
          <a:p>
            <a:pPr algn="ctr"/>
            <a:r>
              <a:rPr lang="en-US" sz="1467" i="1" dirty="0">
                <a:solidFill>
                  <a:srgbClr val="FFFFFF"/>
                </a:solidFill>
                <a:latin typeface="Arial" pitchFamily="34" charset="0"/>
                <a:ea typeface="Arial" pitchFamily="34" charset="-122"/>
                <a:cs typeface="Arial" pitchFamily="34" charset="-120"/>
              </a:rPr>
              <a:t>Development</a:t>
            </a:r>
            <a:endParaRPr lang="en-US" sz="1467" dirty="0"/>
          </a:p>
        </p:txBody>
      </p:sp>
      <p:sp>
        <p:nvSpPr>
          <p:cNvPr id="25" name="Text 23"/>
          <p:cNvSpPr/>
          <p:nvPr/>
        </p:nvSpPr>
        <p:spPr>
          <a:xfrm>
            <a:off x="4389120" y="3230880"/>
            <a:ext cx="3474720" cy="426720"/>
          </a:xfrm>
          <a:prstGeom prst="rect">
            <a:avLst/>
          </a:prstGeom>
          <a:noFill/>
          <a:ln/>
        </p:spPr>
        <p:txBody>
          <a:bodyPr wrap="square" rtlCol="0" anchor="ctr"/>
          <a:lstStyle/>
          <a:p>
            <a:pPr algn="ctr"/>
            <a:r>
              <a:rPr lang="en-US" sz="1400" b="1" dirty="0">
                <a:solidFill>
                  <a:srgbClr val="2D7D46"/>
                </a:solidFill>
                <a:latin typeface="Arial" pitchFamily="34" charset="0"/>
                <a:ea typeface="Arial" pitchFamily="34" charset="-122"/>
                <a:cs typeface="Arial" pitchFamily="34" charset="-120"/>
              </a:rPr>
              <a:t>2 sessions/week  |  30–60 mins</a:t>
            </a:r>
            <a:endParaRPr lang="en-US" sz="1400" dirty="0"/>
          </a:p>
        </p:txBody>
      </p:sp>
      <p:sp>
        <p:nvSpPr>
          <p:cNvPr id="26" name="Shape 24"/>
          <p:cNvSpPr/>
          <p:nvPr/>
        </p:nvSpPr>
        <p:spPr>
          <a:xfrm>
            <a:off x="4450080" y="3755136"/>
            <a:ext cx="195072" cy="195072"/>
          </a:xfrm>
          <a:prstGeom prst="ellipse">
            <a:avLst/>
          </a:prstGeom>
          <a:solidFill>
            <a:srgbClr val="2D7D46"/>
          </a:solidFill>
          <a:ln w="12700">
            <a:solidFill>
              <a:srgbClr val="2D7D46"/>
            </a:solidFill>
            <a:prstDash val="solid"/>
          </a:ln>
        </p:spPr>
        <p:txBody>
          <a:bodyPr/>
          <a:lstStyle/>
          <a:p>
            <a:endParaRPr lang="en-GB" sz="2400"/>
          </a:p>
        </p:txBody>
      </p:sp>
      <p:sp>
        <p:nvSpPr>
          <p:cNvPr id="27" name="Text 25"/>
          <p:cNvSpPr/>
          <p:nvPr/>
        </p:nvSpPr>
        <p:spPr>
          <a:xfrm>
            <a:off x="4730496" y="3694176"/>
            <a:ext cx="3048000" cy="536448"/>
          </a:xfrm>
          <a:prstGeom prst="rect">
            <a:avLst/>
          </a:prstGeom>
          <a:noFill/>
          <a:ln/>
        </p:spPr>
        <p:txBody>
          <a:bodyPr wrap="square" rtlCol="0" anchor="ctr"/>
          <a:lstStyle/>
          <a:p>
            <a:r>
              <a:rPr lang="en-US" sz="1400" dirty="0">
                <a:solidFill>
                  <a:srgbClr val="1A1A1A"/>
                </a:solidFill>
                <a:latin typeface="Arial" pitchFamily="34" charset="0"/>
                <a:ea typeface="Arial" pitchFamily="34" charset="-122"/>
                <a:cs typeface="Arial" pitchFamily="34" charset="-120"/>
              </a:rPr>
              <a:t>Glute bridges &amp; lateral band walks</a:t>
            </a:r>
            <a:endParaRPr lang="en-US" sz="1400" dirty="0"/>
          </a:p>
        </p:txBody>
      </p:sp>
      <p:sp>
        <p:nvSpPr>
          <p:cNvPr id="28" name="Shape 26"/>
          <p:cNvSpPr/>
          <p:nvPr/>
        </p:nvSpPr>
        <p:spPr>
          <a:xfrm>
            <a:off x="4450080" y="4315968"/>
            <a:ext cx="195072" cy="195072"/>
          </a:xfrm>
          <a:prstGeom prst="ellipse">
            <a:avLst/>
          </a:prstGeom>
          <a:solidFill>
            <a:srgbClr val="2D7D46"/>
          </a:solidFill>
          <a:ln w="12700">
            <a:solidFill>
              <a:srgbClr val="2D7D46"/>
            </a:solidFill>
            <a:prstDash val="solid"/>
          </a:ln>
        </p:spPr>
        <p:txBody>
          <a:bodyPr/>
          <a:lstStyle/>
          <a:p>
            <a:endParaRPr lang="en-GB" sz="2400"/>
          </a:p>
        </p:txBody>
      </p:sp>
      <p:sp>
        <p:nvSpPr>
          <p:cNvPr id="29" name="Text 27"/>
          <p:cNvSpPr/>
          <p:nvPr/>
        </p:nvSpPr>
        <p:spPr>
          <a:xfrm>
            <a:off x="4730496" y="4255008"/>
            <a:ext cx="3048000" cy="536448"/>
          </a:xfrm>
          <a:prstGeom prst="rect">
            <a:avLst/>
          </a:prstGeom>
          <a:noFill/>
          <a:ln/>
        </p:spPr>
        <p:txBody>
          <a:bodyPr wrap="square" rtlCol="0" anchor="ctr"/>
          <a:lstStyle/>
          <a:p>
            <a:r>
              <a:rPr lang="en-US" sz="1400" dirty="0">
                <a:solidFill>
                  <a:srgbClr val="1A1A1A"/>
                </a:solidFill>
                <a:latin typeface="Arial" pitchFamily="34" charset="0"/>
                <a:ea typeface="Arial" pitchFamily="34" charset="-122"/>
                <a:cs typeface="Arial" pitchFamily="34" charset="-120"/>
              </a:rPr>
              <a:t>Romanian deadlifts (bodyweight)</a:t>
            </a:r>
            <a:endParaRPr lang="en-US" sz="1400" dirty="0"/>
          </a:p>
        </p:txBody>
      </p:sp>
      <p:sp>
        <p:nvSpPr>
          <p:cNvPr id="30" name="Shape 28"/>
          <p:cNvSpPr/>
          <p:nvPr/>
        </p:nvSpPr>
        <p:spPr>
          <a:xfrm>
            <a:off x="4450080" y="4876800"/>
            <a:ext cx="195072" cy="195072"/>
          </a:xfrm>
          <a:prstGeom prst="ellipse">
            <a:avLst/>
          </a:prstGeom>
          <a:solidFill>
            <a:srgbClr val="2D7D46"/>
          </a:solidFill>
          <a:ln w="12700">
            <a:solidFill>
              <a:srgbClr val="2D7D46"/>
            </a:solidFill>
            <a:prstDash val="solid"/>
          </a:ln>
        </p:spPr>
        <p:txBody>
          <a:bodyPr/>
          <a:lstStyle/>
          <a:p>
            <a:endParaRPr lang="en-GB" sz="2400"/>
          </a:p>
        </p:txBody>
      </p:sp>
      <p:sp>
        <p:nvSpPr>
          <p:cNvPr id="31" name="Text 29"/>
          <p:cNvSpPr/>
          <p:nvPr/>
        </p:nvSpPr>
        <p:spPr>
          <a:xfrm>
            <a:off x="4730496" y="4815840"/>
            <a:ext cx="3048000" cy="536448"/>
          </a:xfrm>
          <a:prstGeom prst="rect">
            <a:avLst/>
          </a:prstGeom>
          <a:noFill/>
          <a:ln/>
        </p:spPr>
        <p:txBody>
          <a:bodyPr wrap="square" rtlCol="0" anchor="ctr"/>
          <a:lstStyle/>
          <a:p>
            <a:r>
              <a:rPr lang="en-US" sz="1400" dirty="0">
                <a:solidFill>
                  <a:srgbClr val="1A1A1A"/>
                </a:solidFill>
                <a:latin typeface="Arial" pitchFamily="34" charset="0"/>
                <a:ea typeface="Arial" pitchFamily="34" charset="-122"/>
                <a:cs typeface="Arial" pitchFamily="34" charset="-120"/>
              </a:rPr>
              <a:t>Side planks for core stability</a:t>
            </a:r>
            <a:endParaRPr lang="en-US" sz="1400" dirty="0"/>
          </a:p>
        </p:txBody>
      </p:sp>
      <p:sp>
        <p:nvSpPr>
          <p:cNvPr id="32" name="Shape 30"/>
          <p:cNvSpPr/>
          <p:nvPr/>
        </p:nvSpPr>
        <p:spPr>
          <a:xfrm>
            <a:off x="4450080" y="5437632"/>
            <a:ext cx="195072" cy="195072"/>
          </a:xfrm>
          <a:prstGeom prst="ellipse">
            <a:avLst/>
          </a:prstGeom>
          <a:solidFill>
            <a:srgbClr val="2D7D46"/>
          </a:solidFill>
          <a:ln w="12700">
            <a:solidFill>
              <a:srgbClr val="2D7D46"/>
            </a:solidFill>
            <a:prstDash val="solid"/>
          </a:ln>
        </p:spPr>
        <p:txBody>
          <a:bodyPr/>
          <a:lstStyle/>
          <a:p>
            <a:endParaRPr lang="en-GB" sz="2400"/>
          </a:p>
        </p:txBody>
      </p:sp>
      <p:sp>
        <p:nvSpPr>
          <p:cNvPr id="33" name="Text 31"/>
          <p:cNvSpPr/>
          <p:nvPr/>
        </p:nvSpPr>
        <p:spPr>
          <a:xfrm>
            <a:off x="4730496" y="5376672"/>
            <a:ext cx="3048000" cy="536448"/>
          </a:xfrm>
          <a:prstGeom prst="rect">
            <a:avLst/>
          </a:prstGeom>
          <a:noFill/>
          <a:ln/>
        </p:spPr>
        <p:txBody>
          <a:bodyPr wrap="square" rtlCol="0" anchor="ctr"/>
          <a:lstStyle/>
          <a:p>
            <a:r>
              <a:rPr lang="en-US" sz="1400" dirty="0">
                <a:solidFill>
                  <a:srgbClr val="1A1A1A"/>
                </a:solidFill>
                <a:latin typeface="Arial" pitchFamily="34" charset="0"/>
                <a:ea typeface="Arial" pitchFamily="34" charset="-122"/>
                <a:cs typeface="Arial" pitchFamily="34" charset="-120"/>
              </a:rPr>
              <a:t>HIIT intervals (1 min run, 1 min walk)</a:t>
            </a:r>
            <a:endParaRPr lang="en-US" sz="1400" dirty="0"/>
          </a:p>
        </p:txBody>
      </p:sp>
      <p:sp>
        <p:nvSpPr>
          <p:cNvPr id="34" name="Shape 32"/>
          <p:cNvSpPr/>
          <p:nvPr/>
        </p:nvSpPr>
        <p:spPr>
          <a:xfrm>
            <a:off x="4389120" y="5949696"/>
            <a:ext cx="3474720" cy="463296"/>
          </a:xfrm>
          <a:prstGeom prst="rect">
            <a:avLst/>
          </a:prstGeom>
          <a:solidFill>
            <a:srgbClr val="2D7D46">
              <a:alpha val="15000"/>
            </a:srgbClr>
          </a:solidFill>
          <a:ln w="12700">
            <a:solidFill>
              <a:srgbClr val="2D7D46"/>
            </a:solidFill>
            <a:prstDash val="solid"/>
          </a:ln>
        </p:spPr>
        <p:txBody>
          <a:bodyPr/>
          <a:lstStyle/>
          <a:p>
            <a:endParaRPr lang="en-GB" sz="2400"/>
          </a:p>
        </p:txBody>
      </p:sp>
      <p:sp>
        <p:nvSpPr>
          <p:cNvPr id="35" name="Text 33"/>
          <p:cNvSpPr/>
          <p:nvPr/>
        </p:nvSpPr>
        <p:spPr>
          <a:xfrm>
            <a:off x="4389120" y="5937504"/>
            <a:ext cx="3474720" cy="463296"/>
          </a:xfrm>
          <a:prstGeom prst="rect">
            <a:avLst/>
          </a:prstGeom>
          <a:noFill/>
          <a:ln/>
        </p:spPr>
        <p:txBody>
          <a:bodyPr wrap="square" rtlCol="0" anchor="ctr"/>
          <a:lstStyle/>
          <a:p>
            <a:pPr algn="ctr"/>
            <a:r>
              <a:rPr lang="en-US" sz="1267" b="1" dirty="0">
                <a:solidFill>
                  <a:srgbClr val="2D7D46"/>
                </a:solidFill>
                <a:latin typeface="Arial" pitchFamily="34" charset="0"/>
                <a:ea typeface="Arial" pitchFamily="34" charset="-122"/>
                <a:cs typeface="Arial" pitchFamily="34" charset="-120"/>
              </a:rPr>
              <a:t>Injury prevention &amp; building strength foundation</a:t>
            </a:r>
            <a:endParaRPr lang="en-US" sz="1267" dirty="0"/>
          </a:p>
        </p:txBody>
      </p:sp>
      <p:sp>
        <p:nvSpPr>
          <p:cNvPr id="36" name="Shape 34"/>
          <p:cNvSpPr/>
          <p:nvPr/>
        </p:nvSpPr>
        <p:spPr>
          <a:xfrm>
            <a:off x="8168640" y="2255520"/>
            <a:ext cx="3718560" cy="4145280"/>
          </a:xfrm>
          <a:prstGeom prst="rect">
            <a:avLst/>
          </a:prstGeom>
          <a:solidFill>
            <a:srgbClr val="FFFFFF"/>
          </a:solidFill>
          <a:ln w="12700">
            <a:solidFill>
              <a:srgbClr val="E8E8E8"/>
            </a:solidFill>
            <a:prstDash val="solid"/>
          </a:ln>
          <a:effectLst>
            <a:outerShdw blurRad="101600" dist="38100" dir="8100000" algn="bl" rotWithShape="0">
              <a:srgbClr val="000000">
                <a:alpha val="12000"/>
              </a:srgbClr>
            </a:outerShdw>
          </a:effectLst>
        </p:spPr>
        <p:txBody>
          <a:bodyPr/>
          <a:lstStyle/>
          <a:p>
            <a:endParaRPr lang="en-GB" sz="1400"/>
          </a:p>
        </p:txBody>
      </p:sp>
      <p:sp>
        <p:nvSpPr>
          <p:cNvPr id="37" name="Shape 35"/>
          <p:cNvSpPr/>
          <p:nvPr/>
        </p:nvSpPr>
        <p:spPr>
          <a:xfrm>
            <a:off x="8168640" y="2255520"/>
            <a:ext cx="3718560" cy="853440"/>
          </a:xfrm>
          <a:prstGeom prst="rect">
            <a:avLst/>
          </a:prstGeom>
          <a:solidFill>
            <a:srgbClr val="6B1B2A"/>
          </a:solidFill>
          <a:ln w="12700">
            <a:solidFill>
              <a:srgbClr val="6B1B2A"/>
            </a:solidFill>
            <a:prstDash val="solid"/>
          </a:ln>
        </p:spPr>
        <p:txBody>
          <a:bodyPr/>
          <a:lstStyle/>
          <a:p>
            <a:endParaRPr lang="en-GB" sz="2400"/>
          </a:p>
        </p:txBody>
      </p:sp>
      <p:sp>
        <p:nvSpPr>
          <p:cNvPr id="38" name="Text 36"/>
          <p:cNvSpPr/>
          <p:nvPr/>
        </p:nvSpPr>
        <p:spPr>
          <a:xfrm>
            <a:off x="8168640" y="2279904"/>
            <a:ext cx="3718560" cy="426720"/>
          </a:xfrm>
          <a:prstGeom prst="rect">
            <a:avLst/>
          </a:prstGeom>
          <a:noFill/>
          <a:ln/>
        </p:spPr>
        <p:txBody>
          <a:bodyPr wrap="square" rtlCol="0" anchor="ctr"/>
          <a:lstStyle/>
          <a:p>
            <a:pPr algn="ctr"/>
            <a:r>
              <a:rPr lang="en-US" sz="2000" b="1" dirty="0">
                <a:solidFill>
                  <a:srgbClr val="FFFFFF"/>
                </a:solidFill>
                <a:latin typeface="Arial Black" pitchFamily="34" charset="0"/>
                <a:ea typeface="Arial Black" pitchFamily="34" charset="-122"/>
                <a:cs typeface="Arial Black" pitchFamily="34" charset="-120"/>
              </a:rPr>
              <a:t>Ages 16+</a:t>
            </a:r>
            <a:endParaRPr lang="en-US" sz="2000" dirty="0"/>
          </a:p>
        </p:txBody>
      </p:sp>
      <p:sp>
        <p:nvSpPr>
          <p:cNvPr id="39" name="Text 37"/>
          <p:cNvSpPr/>
          <p:nvPr/>
        </p:nvSpPr>
        <p:spPr>
          <a:xfrm>
            <a:off x="8168640" y="2682240"/>
            <a:ext cx="3718560" cy="365760"/>
          </a:xfrm>
          <a:prstGeom prst="rect">
            <a:avLst/>
          </a:prstGeom>
          <a:noFill/>
          <a:ln/>
        </p:spPr>
        <p:txBody>
          <a:bodyPr wrap="square" rtlCol="0" anchor="ctr"/>
          <a:lstStyle/>
          <a:p>
            <a:pPr algn="ctr"/>
            <a:r>
              <a:rPr lang="en-US" sz="1467" i="1" dirty="0">
                <a:solidFill>
                  <a:srgbClr val="FFFFFF"/>
                </a:solidFill>
                <a:latin typeface="Arial" pitchFamily="34" charset="0"/>
                <a:ea typeface="Arial" pitchFamily="34" charset="-122"/>
                <a:cs typeface="Arial" pitchFamily="34" charset="-120"/>
              </a:rPr>
              <a:t>Performance</a:t>
            </a:r>
            <a:endParaRPr lang="en-US" sz="1467" dirty="0"/>
          </a:p>
        </p:txBody>
      </p:sp>
      <p:sp>
        <p:nvSpPr>
          <p:cNvPr id="40" name="Text 38"/>
          <p:cNvSpPr/>
          <p:nvPr/>
        </p:nvSpPr>
        <p:spPr>
          <a:xfrm>
            <a:off x="8290560" y="3230880"/>
            <a:ext cx="3474720" cy="426720"/>
          </a:xfrm>
          <a:prstGeom prst="rect">
            <a:avLst/>
          </a:prstGeom>
          <a:noFill/>
          <a:ln/>
        </p:spPr>
        <p:txBody>
          <a:bodyPr wrap="square" rtlCol="0" anchor="ctr"/>
          <a:lstStyle/>
          <a:p>
            <a:pPr algn="ctr"/>
            <a:r>
              <a:rPr lang="en-US" sz="1400" b="1" dirty="0">
                <a:solidFill>
                  <a:srgbClr val="6B1B2A"/>
                </a:solidFill>
                <a:latin typeface="Arial" pitchFamily="34" charset="0"/>
                <a:ea typeface="Arial" pitchFamily="34" charset="-122"/>
                <a:cs typeface="Arial" pitchFamily="34" charset="-120"/>
              </a:rPr>
              <a:t>2–3 sessions/week  |  45–75 mins</a:t>
            </a:r>
            <a:endParaRPr lang="en-US" sz="1400" dirty="0"/>
          </a:p>
        </p:txBody>
      </p:sp>
      <p:sp>
        <p:nvSpPr>
          <p:cNvPr id="41" name="Shape 39"/>
          <p:cNvSpPr/>
          <p:nvPr/>
        </p:nvSpPr>
        <p:spPr>
          <a:xfrm>
            <a:off x="8351520" y="3755136"/>
            <a:ext cx="195072" cy="195072"/>
          </a:xfrm>
          <a:prstGeom prst="ellipse">
            <a:avLst/>
          </a:prstGeom>
          <a:solidFill>
            <a:srgbClr val="6B1B2A"/>
          </a:solidFill>
          <a:ln w="12700">
            <a:solidFill>
              <a:srgbClr val="6B1B2A"/>
            </a:solidFill>
            <a:prstDash val="solid"/>
          </a:ln>
        </p:spPr>
        <p:txBody>
          <a:bodyPr/>
          <a:lstStyle/>
          <a:p>
            <a:endParaRPr lang="en-GB" sz="2400"/>
          </a:p>
        </p:txBody>
      </p:sp>
      <p:sp>
        <p:nvSpPr>
          <p:cNvPr id="42" name="Text 40"/>
          <p:cNvSpPr/>
          <p:nvPr/>
        </p:nvSpPr>
        <p:spPr>
          <a:xfrm>
            <a:off x="8631936" y="3694176"/>
            <a:ext cx="3048000" cy="536448"/>
          </a:xfrm>
          <a:prstGeom prst="rect">
            <a:avLst/>
          </a:prstGeom>
          <a:noFill/>
          <a:ln/>
        </p:spPr>
        <p:txBody>
          <a:bodyPr wrap="square" rtlCol="0" anchor="ctr"/>
          <a:lstStyle/>
          <a:p>
            <a:r>
              <a:rPr lang="en-US" sz="1400" dirty="0">
                <a:solidFill>
                  <a:srgbClr val="1A1A1A"/>
                </a:solidFill>
                <a:latin typeface="Arial" pitchFamily="34" charset="0"/>
                <a:ea typeface="Arial" pitchFamily="34" charset="-122"/>
                <a:cs typeface="Arial" pitchFamily="34" charset="-120"/>
              </a:rPr>
              <a:t>Jump training (counter-movement jumps)</a:t>
            </a:r>
            <a:endParaRPr lang="en-US" sz="1400" dirty="0"/>
          </a:p>
        </p:txBody>
      </p:sp>
      <p:sp>
        <p:nvSpPr>
          <p:cNvPr id="43" name="Shape 41"/>
          <p:cNvSpPr/>
          <p:nvPr/>
        </p:nvSpPr>
        <p:spPr>
          <a:xfrm>
            <a:off x="8351520" y="4315968"/>
            <a:ext cx="195072" cy="195072"/>
          </a:xfrm>
          <a:prstGeom prst="ellipse">
            <a:avLst/>
          </a:prstGeom>
          <a:solidFill>
            <a:srgbClr val="6B1B2A"/>
          </a:solidFill>
          <a:ln w="12700">
            <a:solidFill>
              <a:srgbClr val="6B1B2A"/>
            </a:solidFill>
            <a:prstDash val="solid"/>
          </a:ln>
        </p:spPr>
        <p:txBody>
          <a:bodyPr/>
          <a:lstStyle/>
          <a:p>
            <a:endParaRPr lang="en-GB" sz="2400"/>
          </a:p>
        </p:txBody>
      </p:sp>
      <p:sp>
        <p:nvSpPr>
          <p:cNvPr id="44" name="Text 42"/>
          <p:cNvSpPr/>
          <p:nvPr/>
        </p:nvSpPr>
        <p:spPr>
          <a:xfrm>
            <a:off x="8631936" y="4255008"/>
            <a:ext cx="3048000" cy="536448"/>
          </a:xfrm>
          <a:prstGeom prst="rect">
            <a:avLst/>
          </a:prstGeom>
          <a:noFill/>
          <a:ln/>
        </p:spPr>
        <p:txBody>
          <a:bodyPr wrap="square" rtlCol="0" anchor="ctr"/>
          <a:lstStyle/>
          <a:p>
            <a:r>
              <a:rPr lang="en-US" sz="1400" dirty="0">
                <a:solidFill>
                  <a:srgbClr val="1A1A1A"/>
                </a:solidFill>
                <a:latin typeface="Arial" pitchFamily="34" charset="0"/>
                <a:ea typeface="Arial" pitchFamily="34" charset="-122"/>
                <a:cs typeface="Arial" pitchFamily="34" charset="-120"/>
              </a:rPr>
              <a:t>Rear-foot elevated split squats</a:t>
            </a:r>
            <a:endParaRPr lang="en-US" sz="1400" dirty="0"/>
          </a:p>
        </p:txBody>
      </p:sp>
      <p:sp>
        <p:nvSpPr>
          <p:cNvPr id="45" name="Shape 43"/>
          <p:cNvSpPr/>
          <p:nvPr/>
        </p:nvSpPr>
        <p:spPr>
          <a:xfrm>
            <a:off x="8351520" y="4876800"/>
            <a:ext cx="195072" cy="195072"/>
          </a:xfrm>
          <a:prstGeom prst="ellipse">
            <a:avLst/>
          </a:prstGeom>
          <a:solidFill>
            <a:srgbClr val="6B1B2A"/>
          </a:solidFill>
          <a:ln w="12700">
            <a:solidFill>
              <a:srgbClr val="6B1B2A"/>
            </a:solidFill>
            <a:prstDash val="solid"/>
          </a:ln>
        </p:spPr>
        <p:txBody>
          <a:bodyPr/>
          <a:lstStyle/>
          <a:p>
            <a:endParaRPr lang="en-GB" sz="2400"/>
          </a:p>
        </p:txBody>
      </p:sp>
      <p:sp>
        <p:nvSpPr>
          <p:cNvPr id="46" name="Text 44"/>
          <p:cNvSpPr/>
          <p:nvPr/>
        </p:nvSpPr>
        <p:spPr>
          <a:xfrm>
            <a:off x="8631936" y="4815840"/>
            <a:ext cx="3048000" cy="536448"/>
          </a:xfrm>
          <a:prstGeom prst="rect">
            <a:avLst/>
          </a:prstGeom>
          <a:noFill/>
          <a:ln/>
        </p:spPr>
        <p:txBody>
          <a:bodyPr wrap="square" rtlCol="0" anchor="ctr"/>
          <a:lstStyle/>
          <a:p>
            <a:r>
              <a:rPr lang="en-US" sz="1400" dirty="0">
                <a:solidFill>
                  <a:srgbClr val="1A1A1A"/>
                </a:solidFill>
                <a:latin typeface="Arial" pitchFamily="34" charset="0"/>
                <a:ea typeface="Arial" pitchFamily="34" charset="-122"/>
                <a:cs typeface="Arial" pitchFamily="34" charset="-120"/>
              </a:rPr>
              <a:t>Nordic curls for hamstrings</a:t>
            </a:r>
            <a:endParaRPr lang="en-US" sz="1400" dirty="0"/>
          </a:p>
        </p:txBody>
      </p:sp>
      <p:sp>
        <p:nvSpPr>
          <p:cNvPr id="47" name="Shape 45"/>
          <p:cNvSpPr/>
          <p:nvPr/>
        </p:nvSpPr>
        <p:spPr>
          <a:xfrm>
            <a:off x="8351520" y="5437632"/>
            <a:ext cx="195072" cy="195072"/>
          </a:xfrm>
          <a:prstGeom prst="ellipse">
            <a:avLst/>
          </a:prstGeom>
          <a:solidFill>
            <a:srgbClr val="6B1B2A"/>
          </a:solidFill>
          <a:ln w="12700">
            <a:solidFill>
              <a:srgbClr val="6B1B2A"/>
            </a:solidFill>
            <a:prstDash val="solid"/>
          </a:ln>
        </p:spPr>
        <p:txBody>
          <a:bodyPr/>
          <a:lstStyle/>
          <a:p>
            <a:endParaRPr lang="en-GB" sz="2400"/>
          </a:p>
        </p:txBody>
      </p:sp>
      <p:sp>
        <p:nvSpPr>
          <p:cNvPr id="48" name="Text 46"/>
          <p:cNvSpPr/>
          <p:nvPr/>
        </p:nvSpPr>
        <p:spPr>
          <a:xfrm>
            <a:off x="8631936" y="5376672"/>
            <a:ext cx="3048000" cy="536448"/>
          </a:xfrm>
          <a:prstGeom prst="rect">
            <a:avLst/>
          </a:prstGeom>
          <a:noFill/>
          <a:ln/>
        </p:spPr>
        <p:txBody>
          <a:bodyPr wrap="square" rtlCol="0" anchor="ctr"/>
          <a:lstStyle/>
          <a:p>
            <a:r>
              <a:rPr lang="en-US" sz="1400" dirty="0">
                <a:solidFill>
                  <a:srgbClr val="1A1A1A"/>
                </a:solidFill>
                <a:latin typeface="Arial" pitchFamily="34" charset="0"/>
                <a:ea typeface="Arial" pitchFamily="34" charset="-122"/>
                <a:cs typeface="Arial" pitchFamily="34" charset="-120"/>
              </a:rPr>
              <a:t>Speed endurance &amp; sprint work</a:t>
            </a:r>
            <a:endParaRPr lang="en-US" sz="1400" dirty="0"/>
          </a:p>
        </p:txBody>
      </p:sp>
      <p:sp>
        <p:nvSpPr>
          <p:cNvPr id="49" name="Shape 47"/>
          <p:cNvSpPr/>
          <p:nvPr/>
        </p:nvSpPr>
        <p:spPr>
          <a:xfrm>
            <a:off x="8290560" y="5949696"/>
            <a:ext cx="3474720" cy="463296"/>
          </a:xfrm>
          <a:prstGeom prst="rect">
            <a:avLst/>
          </a:prstGeom>
          <a:solidFill>
            <a:srgbClr val="6B1B2A">
              <a:alpha val="15000"/>
            </a:srgbClr>
          </a:solidFill>
          <a:ln w="12700">
            <a:solidFill>
              <a:srgbClr val="6B1B2A"/>
            </a:solidFill>
            <a:prstDash val="solid"/>
          </a:ln>
        </p:spPr>
        <p:txBody>
          <a:bodyPr/>
          <a:lstStyle/>
          <a:p>
            <a:endParaRPr lang="en-GB" sz="2400"/>
          </a:p>
        </p:txBody>
      </p:sp>
      <p:sp>
        <p:nvSpPr>
          <p:cNvPr id="50" name="Text 48"/>
          <p:cNvSpPr/>
          <p:nvPr/>
        </p:nvSpPr>
        <p:spPr>
          <a:xfrm>
            <a:off x="8290560" y="5937504"/>
            <a:ext cx="3474720" cy="463296"/>
          </a:xfrm>
          <a:prstGeom prst="rect">
            <a:avLst/>
          </a:prstGeom>
          <a:noFill/>
          <a:ln/>
        </p:spPr>
        <p:txBody>
          <a:bodyPr wrap="square" rtlCol="0" anchor="ctr"/>
          <a:lstStyle/>
          <a:p>
            <a:pPr algn="ctr"/>
            <a:r>
              <a:rPr lang="en-US" sz="1267" b="1" dirty="0">
                <a:solidFill>
                  <a:srgbClr val="6B1B2A"/>
                </a:solidFill>
                <a:latin typeface="Arial" pitchFamily="34" charset="0"/>
                <a:ea typeface="Arial" pitchFamily="34" charset="-122"/>
                <a:cs typeface="Arial" pitchFamily="34" charset="-120"/>
              </a:rPr>
              <a:t>Power, speed &amp; sport-specific conditioning</a:t>
            </a:r>
            <a:endParaRPr lang="en-US" sz="1267" dirty="0"/>
          </a:p>
        </p:txBody>
      </p:sp>
      <p:pic>
        <p:nvPicPr>
          <p:cNvPr id="53" name="Picture 52">
            <a:extLst>
              <a:ext uri="{FF2B5EF4-FFF2-40B4-BE49-F238E27FC236}">
                <a16:creationId xmlns:a16="http://schemas.microsoft.com/office/drawing/2014/main" id="{53BBE854-E2BE-D825-F700-318CA97D2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1210" y="6203848"/>
            <a:ext cx="568960" cy="65415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1"/>
          <p:cNvSpPr/>
          <p:nvPr/>
        </p:nvSpPr>
        <p:spPr>
          <a:xfrm>
            <a:off x="609600" y="243840"/>
            <a:ext cx="10972800" cy="1036320"/>
          </a:xfrm>
          <a:prstGeom prst="rect">
            <a:avLst/>
          </a:prstGeom>
          <a:noFill/>
          <a:ln/>
        </p:spPr>
        <p:txBody>
          <a:bodyPr wrap="square" rtlCol="0" anchor="ctr"/>
          <a:lstStyle/>
          <a:p>
            <a:pPr algn="ctr"/>
            <a:r>
              <a:rPr lang="en-US" sz="5067" b="1" dirty="0">
                <a:solidFill>
                  <a:srgbClr val="A50021"/>
                </a:solidFill>
                <a:latin typeface="Arial Black" pitchFamily="34" charset="0"/>
                <a:ea typeface="Arial Black" pitchFamily="34" charset="-122"/>
                <a:cs typeface="Arial Black" pitchFamily="34" charset="-120"/>
              </a:rPr>
              <a:t>Questions &amp; Next Steps</a:t>
            </a:r>
            <a:endParaRPr lang="en-US" sz="5067" dirty="0">
              <a:solidFill>
                <a:srgbClr val="A50021"/>
              </a:solidFill>
            </a:endParaRPr>
          </a:p>
        </p:txBody>
      </p:sp>
      <p:sp>
        <p:nvSpPr>
          <p:cNvPr id="5" name="Shape 3"/>
          <p:cNvSpPr/>
          <p:nvPr/>
        </p:nvSpPr>
        <p:spPr>
          <a:xfrm>
            <a:off x="426720" y="1483360"/>
            <a:ext cx="3596640" cy="3413760"/>
          </a:xfrm>
          <a:prstGeom prst="rect">
            <a:avLst/>
          </a:prstGeom>
          <a:solidFill>
            <a:srgbClr val="A50021">
              <a:alpha val="92000"/>
            </a:srgbClr>
          </a:solidFill>
          <a:ln w="12700">
            <a:solidFill>
              <a:srgbClr val="FFFFFF">
                <a:alpha val="30000"/>
              </a:srgbClr>
            </a:solidFill>
            <a:prstDash val="solid"/>
          </a:ln>
          <a:effectLst>
            <a:outerShdw blurRad="101600" dist="38100" dir="8100000" algn="bl" rotWithShape="0">
              <a:srgbClr val="000000">
                <a:alpha val="12000"/>
              </a:srgbClr>
            </a:outerShdw>
          </a:effectLst>
        </p:spPr>
        <p:txBody>
          <a:bodyPr/>
          <a:lstStyle/>
          <a:p>
            <a:endParaRPr lang="en-GB" sz="2400"/>
          </a:p>
        </p:txBody>
      </p:sp>
      <p:sp>
        <p:nvSpPr>
          <p:cNvPr id="6" name="Shape 4"/>
          <p:cNvSpPr/>
          <p:nvPr/>
        </p:nvSpPr>
        <p:spPr>
          <a:xfrm>
            <a:off x="1767840" y="1682496"/>
            <a:ext cx="853440" cy="853440"/>
          </a:xfrm>
          <a:prstGeom prst="ellipse">
            <a:avLst/>
          </a:prstGeom>
          <a:solidFill>
            <a:srgbClr val="2D7D46"/>
          </a:solidFill>
          <a:ln w="12700">
            <a:solidFill>
              <a:srgbClr val="2D7D46"/>
            </a:solidFill>
            <a:prstDash val="solid"/>
          </a:ln>
        </p:spPr>
        <p:txBody>
          <a:bodyPr/>
          <a:lstStyle/>
          <a:p>
            <a:endParaRPr lang="en-GB" sz="2400"/>
          </a:p>
        </p:txBody>
      </p:sp>
      <p:pic>
        <p:nvPicPr>
          <p:cNvPr id="7" name="Image 0" descr="preencoded.png"/>
          <p:cNvPicPr>
            <a:picLocks noChangeAspect="1"/>
          </p:cNvPicPr>
          <p:nvPr/>
        </p:nvPicPr>
        <p:blipFill>
          <a:blip r:embed="rId3"/>
          <a:stretch>
            <a:fillRect/>
          </a:stretch>
        </p:blipFill>
        <p:spPr>
          <a:xfrm>
            <a:off x="1865376" y="1767840"/>
            <a:ext cx="670560" cy="670560"/>
          </a:xfrm>
          <a:prstGeom prst="rect">
            <a:avLst/>
          </a:prstGeom>
        </p:spPr>
      </p:pic>
      <p:sp>
        <p:nvSpPr>
          <p:cNvPr id="8" name="Text 5"/>
          <p:cNvSpPr/>
          <p:nvPr/>
        </p:nvSpPr>
        <p:spPr>
          <a:xfrm>
            <a:off x="426720" y="2621280"/>
            <a:ext cx="3596640" cy="585216"/>
          </a:xfrm>
          <a:prstGeom prst="rect">
            <a:avLst/>
          </a:prstGeom>
          <a:noFill/>
          <a:ln/>
        </p:spPr>
        <p:txBody>
          <a:bodyPr wrap="square" rtlCol="0" anchor="ctr"/>
          <a:lstStyle/>
          <a:p>
            <a:pPr algn="ctr"/>
            <a:r>
              <a:rPr lang="en-US" sz="1867" b="1" dirty="0">
                <a:solidFill>
                  <a:srgbClr val="FFFFFF"/>
                </a:solidFill>
                <a:latin typeface="Arial" pitchFamily="34" charset="0"/>
                <a:ea typeface="Arial" pitchFamily="34" charset="-122"/>
                <a:cs typeface="Arial" pitchFamily="34" charset="-120"/>
              </a:rPr>
              <a:t>Stay Informed</a:t>
            </a:r>
            <a:endParaRPr lang="en-US" sz="1867" dirty="0"/>
          </a:p>
        </p:txBody>
      </p:sp>
      <p:sp>
        <p:nvSpPr>
          <p:cNvPr id="9" name="Text 6"/>
          <p:cNvSpPr/>
          <p:nvPr/>
        </p:nvSpPr>
        <p:spPr>
          <a:xfrm>
            <a:off x="609600" y="3077972"/>
            <a:ext cx="3230880" cy="1584960"/>
          </a:xfrm>
          <a:prstGeom prst="rect">
            <a:avLst/>
          </a:prstGeom>
          <a:noFill/>
          <a:ln/>
        </p:spPr>
        <p:txBody>
          <a:bodyPr wrap="square" rtlCol="0" anchor="ctr"/>
          <a:lstStyle/>
          <a:p>
            <a:pPr algn="ctr"/>
            <a:r>
              <a:rPr lang="en-US" sz="2000" dirty="0">
                <a:solidFill>
                  <a:schemeClr val="bg1"/>
                </a:solidFill>
                <a:latin typeface="Arial" pitchFamily="34" charset="0"/>
                <a:ea typeface="Arial" pitchFamily="34" charset="-122"/>
                <a:cs typeface="Arial" pitchFamily="34" charset="-120"/>
              </a:rPr>
              <a:t>We'll share regular updates, session guides, and nutrition tips through the club channels</a:t>
            </a:r>
            <a:r>
              <a:rPr lang="en-US" dirty="0">
                <a:solidFill>
                  <a:schemeClr val="bg1"/>
                </a:solidFill>
                <a:latin typeface="Arial" pitchFamily="34" charset="0"/>
                <a:ea typeface="Arial" pitchFamily="34" charset="-122"/>
                <a:cs typeface="Arial" pitchFamily="34" charset="-120"/>
              </a:rPr>
              <a:t>.</a:t>
            </a:r>
            <a:endParaRPr lang="en-US" dirty="0">
              <a:solidFill>
                <a:schemeClr val="bg1"/>
              </a:solidFill>
            </a:endParaRPr>
          </a:p>
        </p:txBody>
      </p:sp>
      <p:sp>
        <p:nvSpPr>
          <p:cNvPr id="10" name="Shape 7"/>
          <p:cNvSpPr/>
          <p:nvPr/>
        </p:nvSpPr>
        <p:spPr>
          <a:xfrm>
            <a:off x="4267200" y="1483360"/>
            <a:ext cx="3596640" cy="3413760"/>
          </a:xfrm>
          <a:prstGeom prst="rect">
            <a:avLst/>
          </a:prstGeom>
          <a:solidFill>
            <a:srgbClr val="A50021">
              <a:alpha val="92000"/>
            </a:srgbClr>
          </a:solidFill>
          <a:ln w="12700">
            <a:solidFill>
              <a:srgbClr val="FFFFFF">
                <a:alpha val="30000"/>
              </a:srgbClr>
            </a:solidFill>
            <a:prstDash val="solid"/>
          </a:ln>
          <a:effectLst>
            <a:outerShdw blurRad="101600" dist="38100" dir="8100000" algn="bl" rotWithShape="0">
              <a:srgbClr val="000000">
                <a:alpha val="12000"/>
              </a:srgbClr>
            </a:outerShdw>
          </a:effectLst>
        </p:spPr>
        <p:txBody>
          <a:bodyPr/>
          <a:lstStyle/>
          <a:p>
            <a:endParaRPr lang="en-GB" sz="2400"/>
          </a:p>
        </p:txBody>
      </p:sp>
      <p:sp>
        <p:nvSpPr>
          <p:cNvPr id="11" name="Shape 8"/>
          <p:cNvSpPr/>
          <p:nvPr/>
        </p:nvSpPr>
        <p:spPr>
          <a:xfrm>
            <a:off x="5608320" y="1682496"/>
            <a:ext cx="853440" cy="853440"/>
          </a:xfrm>
          <a:prstGeom prst="ellipse">
            <a:avLst/>
          </a:prstGeom>
          <a:solidFill>
            <a:srgbClr val="1A5C8B"/>
          </a:solidFill>
          <a:ln w="12700">
            <a:solidFill>
              <a:srgbClr val="1A5C8B"/>
            </a:solidFill>
            <a:prstDash val="solid"/>
          </a:ln>
        </p:spPr>
        <p:txBody>
          <a:bodyPr/>
          <a:lstStyle/>
          <a:p>
            <a:endParaRPr lang="en-GB" sz="2400"/>
          </a:p>
        </p:txBody>
      </p:sp>
      <p:pic>
        <p:nvPicPr>
          <p:cNvPr id="12" name="Image 1" descr="preencoded.png"/>
          <p:cNvPicPr>
            <a:picLocks noChangeAspect="1"/>
          </p:cNvPicPr>
          <p:nvPr/>
        </p:nvPicPr>
        <p:blipFill>
          <a:blip r:embed="rId4"/>
          <a:stretch>
            <a:fillRect/>
          </a:stretch>
        </p:blipFill>
        <p:spPr>
          <a:xfrm>
            <a:off x="5705856" y="1767840"/>
            <a:ext cx="670560" cy="670560"/>
          </a:xfrm>
          <a:prstGeom prst="rect">
            <a:avLst/>
          </a:prstGeom>
        </p:spPr>
      </p:pic>
      <p:sp>
        <p:nvSpPr>
          <p:cNvPr id="13" name="Text 9"/>
          <p:cNvSpPr/>
          <p:nvPr/>
        </p:nvSpPr>
        <p:spPr>
          <a:xfrm>
            <a:off x="4267200" y="2621280"/>
            <a:ext cx="3596640" cy="585216"/>
          </a:xfrm>
          <a:prstGeom prst="rect">
            <a:avLst/>
          </a:prstGeom>
          <a:noFill/>
          <a:ln/>
        </p:spPr>
        <p:txBody>
          <a:bodyPr wrap="square" rtlCol="0" anchor="ctr"/>
          <a:lstStyle/>
          <a:p>
            <a:pPr algn="ctr"/>
            <a:r>
              <a:rPr lang="en-US" sz="1867" b="1" dirty="0">
                <a:solidFill>
                  <a:srgbClr val="FFFFFF"/>
                </a:solidFill>
                <a:latin typeface="Arial" pitchFamily="34" charset="0"/>
                <a:ea typeface="Arial" pitchFamily="34" charset="-122"/>
                <a:cs typeface="Arial" pitchFamily="34" charset="-120"/>
              </a:rPr>
              <a:t>Talk to Us</a:t>
            </a:r>
            <a:endParaRPr lang="en-US" sz="1867" dirty="0"/>
          </a:p>
        </p:txBody>
      </p:sp>
      <p:sp>
        <p:nvSpPr>
          <p:cNvPr id="14" name="Text 10"/>
          <p:cNvSpPr/>
          <p:nvPr/>
        </p:nvSpPr>
        <p:spPr>
          <a:xfrm>
            <a:off x="4419600" y="3084576"/>
            <a:ext cx="3230880" cy="1584960"/>
          </a:xfrm>
          <a:prstGeom prst="rect">
            <a:avLst/>
          </a:prstGeom>
          <a:noFill/>
          <a:ln/>
        </p:spPr>
        <p:txBody>
          <a:bodyPr wrap="square" rtlCol="0" anchor="ctr"/>
          <a:lstStyle/>
          <a:p>
            <a:pPr algn="ctr"/>
            <a:r>
              <a:rPr lang="en-US" sz="2000" dirty="0">
                <a:solidFill>
                  <a:schemeClr val="bg1"/>
                </a:solidFill>
                <a:latin typeface="Arial" pitchFamily="34" charset="0"/>
                <a:ea typeface="Arial" pitchFamily="34" charset="-122"/>
                <a:cs typeface="Arial" pitchFamily="34" charset="-120"/>
              </a:rPr>
              <a:t>Any concerns about your child's wellbeing, growth, or training — please reach out directly to coaching staff</a:t>
            </a:r>
            <a:r>
              <a:rPr lang="en-US" dirty="0">
                <a:solidFill>
                  <a:srgbClr val="E8C0C0"/>
                </a:solidFill>
                <a:latin typeface="Arial" pitchFamily="34" charset="0"/>
                <a:ea typeface="Arial" pitchFamily="34" charset="-122"/>
                <a:cs typeface="Arial" pitchFamily="34" charset="-120"/>
              </a:rPr>
              <a:t>.</a:t>
            </a:r>
            <a:endParaRPr lang="en-US" dirty="0"/>
          </a:p>
        </p:txBody>
      </p:sp>
      <p:sp>
        <p:nvSpPr>
          <p:cNvPr id="15" name="Shape 11"/>
          <p:cNvSpPr/>
          <p:nvPr/>
        </p:nvSpPr>
        <p:spPr>
          <a:xfrm>
            <a:off x="8107680" y="1468612"/>
            <a:ext cx="3596640" cy="3413760"/>
          </a:xfrm>
          <a:prstGeom prst="rect">
            <a:avLst/>
          </a:prstGeom>
          <a:solidFill>
            <a:srgbClr val="A50021">
              <a:alpha val="92000"/>
            </a:srgbClr>
          </a:solidFill>
          <a:ln w="12700">
            <a:solidFill>
              <a:srgbClr val="FFFFFF">
                <a:alpha val="30000"/>
              </a:srgbClr>
            </a:solidFill>
            <a:prstDash val="solid"/>
          </a:ln>
          <a:effectLst>
            <a:outerShdw blurRad="101600" dist="38100" dir="8100000" algn="bl" rotWithShape="0">
              <a:srgbClr val="000000">
                <a:alpha val="12000"/>
              </a:srgbClr>
            </a:outerShdw>
          </a:effectLst>
        </p:spPr>
        <p:txBody>
          <a:bodyPr/>
          <a:lstStyle/>
          <a:p>
            <a:endParaRPr lang="en-GB" sz="2400"/>
          </a:p>
        </p:txBody>
      </p:sp>
      <p:sp>
        <p:nvSpPr>
          <p:cNvPr id="16" name="Shape 12"/>
          <p:cNvSpPr/>
          <p:nvPr/>
        </p:nvSpPr>
        <p:spPr>
          <a:xfrm>
            <a:off x="9448800" y="1682496"/>
            <a:ext cx="853440" cy="853440"/>
          </a:xfrm>
          <a:prstGeom prst="ellipse">
            <a:avLst/>
          </a:prstGeom>
          <a:solidFill>
            <a:srgbClr val="C05A1A"/>
          </a:solidFill>
          <a:ln w="12700">
            <a:solidFill>
              <a:srgbClr val="C05A1A"/>
            </a:solidFill>
            <a:prstDash val="solid"/>
          </a:ln>
        </p:spPr>
        <p:txBody>
          <a:bodyPr/>
          <a:lstStyle/>
          <a:p>
            <a:endParaRPr lang="en-GB" sz="2400"/>
          </a:p>
        </p:txBody>
      </p:sp>
      <p:pic>
        <p:nvPicPr>
          <p:cNvPr id="17" name="Image 2" descr="preencoded.png"/>
          <p:cNvPicPr>
            <a:picLocks noChangeAspect="1"/>
          </p:cNvPicPr>
          <p:nvPr/>
        </p:nvPicPr>
        <p:blipFill>
          <a:blip r:embed="rId5"/>
          <a:stretch>
            <a:fillRect/>
          </a:stretch>
        </p:blipFill>
        <p:spPr>
          <a:xfrm>
            <a:off x="9546336" y="1723596"/>
            <a:ext cx="670560" cy="670560"/>
          </a:xfrm>
          <a:prstGeom prst="rect">
            <a:avLst/>
          </a:prstGeom>
        </p:spPr>
      </p:pic>
      <p:sp>
        <p:nvSpPr>
          <p:cNvPr id="18" name="Text 13"/>
          <p:cNvSpPr/>
          <p:nvPr/>
        </p:nvSpPr>
        <p:spPr>
          <a:xfrm>
            <a:off x="8107680" y="2503296"/>
            <a:ext cx="3596640" cy="585216"/>
          </a:xfrm>
          <a:prstGeom prst="rect">
            <a:avLst/>
          </a:prstGeom>
          <a:noFill/>
          <a:ln/>
        </p:spPr>
        <p:txBody>
          <a:bodyPr wrap="square" rtlCol="0" anchor="ctr"/>
          <a:lstStyle/>
          <a:p>
            <a:pPr algn="ctr"/>
            <a:r>
              <a:rPr lang="en-US" sz="1867" b="1" dirty="0">
                <a:solidFill>
                  <a:srgbClr val="FFFFFF"/>
                </a:solidFill>
                <a:latin typeface="Arial" pitchFamily="34" charset="0"/>
                <a:ea typeface="Arial" pitchFamily="34" charset="-122"/>
                <a:cs typeface="Arial" pitchFamily="34" charset="-120"/>
              </a:rPr>
              <a:t>Support at Home</a:t>
            </a:r>
            <a:endParaRPr lang="en-US" sz="1867" dirty="0"/>
          </a:p>
        </p:txBody>
      </p:sp>
      <p:sp>
        <p:nvSpPr>
          <p:cNvPr id="19" name="Text 14"/>
          <p:cNvSpPr/>
          <p:nvPr/>
        </p:nvSpPr>
        <p:spPr>
          <a:xfrm>
            <a:off x="8290560" y="3083400"/>
            <a:ext cx="3230880" cy="1584960"/>
          </a:xfrm>
          <a:prstGeom prst="rect">
            <a:avLst/>
          </a:prstGeom>
          <a:noFill/>
          <a:ln/>
        </p:spPr>
        <p:txBody>
          <a:bodyPr wrap="square" rtlCol="0" anchor="ctr"/>
          <a:lstStyle/>
          <a:p>
            <a:pPr algn="ctr"/>
            <a:r>
              <a:rPr lang="en-US" sz="2000" dirty="0">
                <a:solidFill>
                  <a:schemeClr val="bg1"/>
                </a:solidFill>
                <a:latin typeface="Arial" pitchFamily="34" charset="0"/>
                <a:ea typeface="Arial" pitchFamily="34" charset="-122"/>
                <a:cs typeface="Arial" pitchFamily="34" charset="-120"/>
              </a:rPr>
              <a:t>Encourage sleep, good nutrition, and a positive mindset. You're a key part of your child's development team</a:t>
            </a:r>
            <a:r>
              <a:rPr lang="en-US" sz="2000" dirty="0">
                <a:solidFill>
                  <a:srgbClr val="E8C0C0"/>
                </a:solidFill>
                <a:latin typeface="Arial" pitchFamily="34" charset="0"/>
                <a:ea typeface="Arial" pitchFamily="34" charset="-122"/>
                <a:cs typeface="Arial" pitchFamily="34" charset="-120"/>
              </a:rPr>
              <a:t>.</a:t>
            </a:r>
            <a:endParaRPr lang="en-US" sz="2000" dirty="0"/>
          </a:p>
        </p:txBody>
      </p:sp>
      <p:sp>
        <p:nvSpPr>
          <p:cNvPr id="24" name="TextBox 23">
            <a:extLst>
              <a:ext uri="{FF2B5EF4-FFF2-40B4-BE49-F238E27FC236}">
                <a16:creationId xmlns:a16="http://schemas.microsoft.com/office/drawing/2014/main" id="{684BE88C-39A1-0C8F-49D7-ECD30721F0A8}"/>
              </a:ext>
            </a:extLst>
          </p:cNvPr>
          <p:cNvSpPr txBox="1"/>
          <p:nvPr/>
        </p:nvSpPr>
        <p:spPr>
          <a:xfrm>
            <a:off x="2695696" y="5132832"/>
            <a:ext cx="7361439" cy="1692771"/>
          </a:xfrm>
          <a:prstGeom prst="rect">
            <a:avLst/>
          </a:prstGeom>
          <a:noFill/>
        </p:spPr>
        <p:txBody>
          <a:bodyPr wrap="none" rtlCol="0">
            <a:spAutoFit/>
          </a:bodyPr>
          <a:lstStyle/>
          <a:p>
            <a:pPr algn="ctr"/>
            <a:r>
              <a:rPr lang="en-US" sz="4000" b="1" dirty="0">
                <a:solidFill>
                  <a:srgbClr val="A50021"/>
                </a:solidFill>
                <a:latin typeface="Arial Black" panose="020B0A04020102020204" pitchFamily="34" charset="0"/>
                <a:ea typeface="Georgia" pitchFamily="34" charset="-122"/>
                <a:cs typeface="Georgia" pitchFamily="34" charset="-120"/>
              </a:rPr>
              <a:t>Thank You for Being Here</a:t>
            </a:r>
          </a:p>
          <a:p>
            <a:pPr algn="ctr"/>
            <a:endParaRPr lang="en-US" sz="2800" dirty="0">
              <a:solidFill>
                <a:srgbClr val="A50021"/>
              </a:solidFill>
              <a:latin typeface="Arial Black" panose="020B0A04020102020204" pitchFamily="34" charset="0"/>
            </a:endParaRPr>
          </a:p>
          <a:p>
            <a:pPr algn="ctr"/>
            <a:r>
              <a:rPr lang="en-US" b="1" i="1" dirty="0">
                <a:solidFill>
                  <a:srgbClr val="A50021"/>
                </a:solidFill>
                <a:latin typeface="Arial" pitchFamily="34" charset="0"/>
                <a:ea typeface="Arial" pitchFamily="34" charset="-122"/>
                <a:cs typeface="Arial" pitchFamily="34" charset="-120"/>
              </a:rPr>
              <a:t>Together we build better players and better people</a:t>
            </a:r>
            <a:r>
              <a:rPr lang="en-US" b="1" i="1" dirty="0">
                <a:solidFill>
                  <a:schemeClr val="bg1"/>
                </a:solidFill>
                <a:latin typeface="Arial" pitchFamily="34" charset="0"/>
                <a:ea typeface="Arial" pitchFamily="34" charset="-122"/>
                <a:cs typeface="Arial" pitchFamily="34" charset="-120"/>
              </a:rPr>
              <a:t>.</a:t>
            </a:r>
            <a:endParaRPr lang="en-US" b="1" dirty="0">
              <a:solidFill>
                <a:schemeClr val="bg1"/>
              </a:solidFill>
            </a:endParaRPr>
          </a:p>
          <a:p>
            <a:endParaRPr lang="en-GB" dirty="0"/>
          </a:p>
        </p:txBody>
      </p:sp>
      <p:pic>
        <p:nvPicPr>
          <p:cNvPr id="25" name="Picture 24">
            <a:extLst>
              <a:ext uri="{FF2B5EF4-FFF2-40B4-BE49-F238E27FC236}">
                <a16:creationId xmlns:a16="http://schemas.microsoft.com/office/drawing/2014/main" id="{FF82B7C6-641C-2E6D-8117-4862F26221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22785" y="6203848"/>
            <a:ext cx="568960" cy="65415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C4E87-5169-E887-A43E-9204206867F6}"/>
            </a:ext>
          </a:extLst>
        </p:cNvPr>
        <p:cNvGrpSpPr/>
        <p:nvPr/>
      </p:nvGrpSpPr>
      <p:grpSpPr>
        <a:xfrm>
          <a:off x="0" y="0"/>
          <a:ext cx="0" cy="0"/>
          <a:chOff x="0" y="0"/>
          <a:chExt cx="0" cy="0"/>
        </a:xfrm>
      </p:grpSpPr>
      <p:sp>
        <p:nvSpPr>
          <p:cNvPr id="22" name="Text 20">
            <a:extLst>
              <a:ext uri="{FF2B5EF4-FFF2-40B4-BE49-F238E27FC236}">
                <a16:creationId xmlns:a16="http://schemas.microsoft.com/office/drawing/2014/main" id="{FF28A135-D21B-EBF1-3501-53C01259F5BB}"/>
              </a:ext>
            </a:extLst>
          </p:cNvPr>
          <p:cNvSpPr/>
          <p:nvPr/>
        </p:nvSpPr>
        <p:spPr>
          <a:xfrm>
            <a:off x="609600" y="5705856"/>
            <a:ext cx="10972800" cy="829056"/>
          </a:xfrm>
          <a:prstGeom prst="rect">
            <a:avLst/>
          </a:prstGeom>
          <a:noFill/>
          <a:ln/>
        </p:spPr>
        <p:txBody>
          <a:bodyPr wrap="square" rtlCol="0" anchor="ctr"/>
          <a:lstStyle/>
          <a:p>
            <a:pPr algn="ctr" defTabSz="1219170"/>
            <a:endParaRPr lang="en-US" sz="1733" dirty="0">
              <a:solidFill>
                <a:prstClr val="black"/>
              </a:solidFill>
              <a:latin typeface="Calibri" panose="020F0502020204030204"/>
            </a:endParaRPr>
          </a:p>
        </p:txBody>
      </p:sp>
      <p:sp>
        <p:nvSpPr>
          <p:cNvPr id="24" name="Text 22">
            <a:extLst>
              <a:ext uri="{FF2B5EF4-FFF2-40B4-BE49-F238E27FC236}">
                <a16:creationId xmlns:a16="http://schemas.microsoft.com/office/drawing/2014/main" id="{AE81F8ED-5BDB-0BA4-4E4D-4A98A55373B2}"/>
              </a:ext>
            </a:extLst>
          </p:cNvPr>
          <p:cNvSpPr/>
          <p:nvPr/>
        </p:nvSpPr>
        <p:spPr>
          <a:xfrm>
            <a:off x="365760" y="6644640"/>
            <a:ext cx="11460480" cy="213360"/>
          </a:xfrm>
          <a:prstGeom prst="rect">
            <a:avLst/>
          </a:prstGeom>
          <a:noFill/>
          <a:ln/>
        </p:spPr>
        <p:txBody>
          <a:bodyPr wrap="square" rtlCol="0" anchor="ctr"/>
          <a:lstStyle/>
          <a:p>
            <a:pPr algn="ctr" defTabSz="1219170"/>
            <a:endParaRPr lang="en-US" sz="1200"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id="{8984F7F8-4EC5-9CD5-81D2-CE8A7795E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8995" y="6203848"/>
            <a:ext cx="568960" cy="654152"/>
          </a:xfrm>
          <a:prstGeom prst="rect">
            <a:avLst/>
          </a:prstGeom>
        </p:spPr>
      </p:pic>
      <p:sp>
        <p:nvSpPr>
          <p:cNvPr id="23" name="TextBox 22">
            <a:extLst>
              <a:ext uri="{FF2B5EF4-FFF2-40B4-BE49-F238E27FC236}">
                <a16:creationId xmlns:a16="http://schemas.microsoft.com/office/drawing/2014/main" id="{7B86B7AC-D85A-5605-3CB1-9EB75D75A398}"/>
              </a:ext>
            </a:extLst>
          </p:cNvPr>
          <p:cNvSpPr txBox="1"/>
          <p:nvPr/>
        </p:nvSpPr>
        <p:spPr>
          <a:xfrm>
            <a:off x="2210961" y="1321010"/>
            <a:ext cx="7706918" cy="913007"/>
          </a:xfrm>
          <a:prstGeom prst="rect">
            <a:avLst/>
          </a:prstGeom>
          <a:noFill/>
        </p:spPr>
        <p:txBody>
          <a:bodyPr wrap="none" rtlCol="0">
            <a:spAutoFit/>
          </a:bodyPr>
          <a:lstStyle/>
          <a:p>
            <a:pPr defTabSz="1219170"/>
            <a:r>
              <a:rPr lang="en-GB" sz="5333" dirty="0">
                <a:solidFill>
                  <a:srgbClr val="6B1B2A"/>
                </a:solidFill>
                <a:latin typeface="Aptos Black" panose="020B0004020202020204" pitchFamily="34" charset="0"/>
              </a:rPr>
              <a:t>Thank you for your time</a:t>
            </a:r>
          </a:p>
        </p:txBody>
      </p:sp>
      <p:sp>
        <p:nvSpPr>
          <p:cNvPr id="3" name="TextBox 2">
            <a:extLst>
              <a:ext uri="{FF2B5EF4-FFF2-40B4-BE49-F238E27FC236}">
                <a16:creationId xmlns:a16="http://schemas.microsoft.com/office/drawing/2014/main" id="{B41D0287-2E6A-15DD-1DC8-A62853B504AF}"/>
              </a:ext>
            </a:extLst>
          </p:cNvPr>
          <p:cNvSpPr txBox="1"/>
          <p:nvPr/>
        </p:nvSpPr>
        <p:spPr>
          <a:xfrm>
            <a:off x="3677345" y="2705650"/>
            <a:ext cx="4777911" cy="2554354"/>
          </a:xfrm>
          <a:prstGeom prst="rect">
            <a:avLst/>
          </a:prstGeom>
          <a:noFill/>
        </p:spPr>
        <p:txBody>
          <a:bodyPr wrap="none" rtlCol="0">
            <a:spAutoFit/>
          </a:bodyPr>
          <a:lstStyle/>
          <a:p>
            <a:pPr defTabSz="1219170"/>
            <a:r>
              <a:rPr lang="en-GB" sz="5333" b="1" dirty="0">
                <a:solidFill>
                  <a:srgbClr val="6B1B2A"/>
                </a:solidFill>
                <a:latin typeface="Aptos Black" panose="020B0004020202020204" pitchFamily="34" charset="0"/>
              </a:rPr>
              <a:t>Questions ? </a:t>
            </a:r>
          </a:p>
          <a:p>
            <a:pPr defTabSz="1219170"/>
            <a:r>
              <a:rPr lang="en-GB" sz="5333" b="1" dirty="0">
                <a:solidFill>
                  <a:srgbClr val="6B1B2A"/>
                </a:solidFill>
                <a:latin typeface="Aptos Black" panose="020B0004020202020204" pitchFamily="34" charset="0"/>
              </a:rPr>
              <a:t>Ideas ? </a:t>
            </a:r>
          </a:p>
          <a:p>
            <a:pPr defTabSz="1219170"/>
            <a:r>
              <a:rPr lang="en-GB" sz="5333" b="1" dirty="0">
                <a:solidFill>
                  <a:srgbClr val="6B1B2A"/>
                </a:solidFill>
                <a:latin typeface="Aptos Black" panose="020B0004020202020204" pitchFamily="34" charset="0"/>
              </a:rPr>
              <a:t>Suggestions ? </a:t>
            </a:r>
          </a:p>
        </p:txBody>
      </p:sp>
    </p:spTree>
    <p:extLst>
      <p:ext uri="{BB962C8B-B14F-4D97-AF65-F5344CB8AC3E}">
        <p14:creationId xmlns:p14="http://schemas.microsoft.com/office/powerpoint/2010/main" val="212981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E720856-A252-9D8D-757D-7B1D25B7F6E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B95D1BA-8181-DD77-F927-5D333868D9CC}"/>
              </a:ext>
            </a:extLst>
          </p:cNvPr>
          <p:cNvSpPr txBox="1"/>
          <p:nvPr/>
        </p:nvSpPr>
        <p:spPr>
          <a:xfrm>
            <a:off x="3048000" y="3105835"/>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AutoShape 2" descr="The Football Association - Wikipedia">
            <a:extLst>
              <a:ext uri="{FF2B5EF4-FFF2-40B4-BE49-F238E27FC236}">
                <a16:creationId xmlns:a16="http://schemas.microsoft.com/office/drawing/2014/main" id="{AD39B300-E652-FA38-8A08-D028E922EA0C}"/>
              </a:ext>
            </a:extLst>
          </p:cNvPr>
          <p:cNvSpPr>
            <a:spLocks noChangeAspect="1" noChangeArrowheads="1"/>
          </p:cNvSpPr>
          <p:nvPr/>
        </p:nvSpPr>
        <p:spPr bwMode="auto">
          <a:xfrm>
            <a:off x="2194560" y="3276600"/>
            <a:ext cx="4053840" cy="40538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F242DAD2-904A-77C3-3824-63A15ED42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10" name="TextBox 9">
            <a:extLst>
              <a:ext uri="{FF2B5EF4-FFF2-40B4-BE49-F238E27FC236}">
                <a16:creationId xmlns:a16="http://schemas.microsoft.com/office/drawing/2014/main" id="{F6A1C024-4BCF-122F-29BD-791708BC1307}"/>
              </a:ext>
            </a:extLst>
          </p:cNvPr>
          <p:cNvSpPr txBox="1"/>
          <p:nvPr/>
        </p:nvSpPr>
        <p:spPr>
          <a:xfrm>
            <a:off x="505865" y="2449503"/>
            <a:ext cx="41948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60033"/>
                </a:solidFill>
                <a:effectLst/>
                <a:uLnTx/>
                <a:uFillTx/>
                <a:latin typeface="Aptos" panose="02110004020202020204"/>
                <a:ea typeface="+mn-ea"/>
                <a:cs typeface="+mn-cs"/>
              </a:rPr>
              <a:t>    MSc in Elite Performance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60033"/>
                </a:solidFill>
                <a:effectLst/>
                <a:uLnTx/>
                <a:uFillTx/>
                <a:latin typeface="Aptos" panose="02110004020202020204"/>
                <a:ea typeface="+mn-ea"/>
                <a:cs typeface="+mn-cs"/>
              </a:rPr>
              <a:t>BSc Science &amp; Football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60033"/>
                </a:solidFill>
                <a:effectLst/>
                <a:uLnTx/>
                <a:uFillTx/>
                <a:latin typeface="Aptos" panose="02110004020202020204"/>
                <a:ea typeface="+mn-ea"/>
                <a:cs typeface="+mn-cs"/>
              </a:rPr>
              <a:t>   Diploma in Sports &amp; Exercise Nutrition</a:t>
            </a:r>
            <a:endParaRPr kumimoji="0" lang="en-GB" sz="1600" b="0" i="0" u="none" strike="noStrike" kern="1200" cap="none" spc="0" normalizeH="0" baseline="0" noProof="0" dirty="0">
              <a:ln>
                <a:noFill/>
              </a:ln>
              <a:solidFill>
                <a:srgbClr val="660033"/>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660033"/>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44420669-B665-0BFF-BB71-B4E69F279413}"/>
              </a:ext>
            </a:extLst>
          </p:cNvPr>
          <p:cNvSpPr txBox="1"/>
          <p:nvPr/>
        </p:nvSpPr>
        <p:spPr>
          <a:xfrm>
            <a:off x="7915118" y="2549254"/>
            <a:ext cx="3460627"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60033"/>
                </a:solidFill>
                <a:effectLst/>
                <a:uLnTx/>
                <a:uFillTx/>
                <a:latin typeface="Aptos" panose="02110004020202020204"/>
                <a:ea typeface="+mn-ea"/>
                <a:cs typeface="+mn-cs"/>
              </a:rPr>
              <a:t>FIFA® Diploma in Football Medicine</a:t>
            </a:r>
            <a:endParaRPr kumimoji="0" lang="en-GB" sz="1600" b="1" i="0" u="none" strike="noStrike" kern="1200" cap="none" spc="0" normalizeH="0" baseline="0" noProof="0" dirty="0">
              <a:ln>
                <a:noFill/>
              </a:ln>
              <a:solidFill>
                <a:srgbClr val="660033"/>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60033"/>
                </a:solidFill>
                <a:effectLst/>
                <a:uLnTx/>
                <a:uFillTx/>
                <a:latin typeface="Aptos" panose="02110004020202020204"/>
                <a:ea typeface="+mn-ea"/>
                <a:cs typeface="+mn-cs"/>
              </a:rPr>
              <a:t>FIFA® Diploma in Safeguarding</a:t>
            </a:r>
            <a:endParaRPr kumimoji="0" lang="en-GB" sz="1600" b="0" i="0" u="none" strike="noStrike" kern="1200" cap="none" spc="0" normalizeH="0" baseline="0" noProof="0" dirty="0">
              <a:ln>
                <a:noFill/>
              </a:ln>
              <a:solidFill>
                <a:srgbClr val="660033"/>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E22073CD-80C5-96C5-7F8E-CEE6BCA9686D}"/>
              </a:ext>
            </a:extLst>
          </p:cNvPr>
          <p:cNvSpPr txBox="1"/>
          <p:nvPr/>
        </p:nvSpPr>
        <p:spPr>
          <a:xfrm>
            <a:off x="4050861" y="2695725"/>
            <a:ext cx="4090276"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60033"/>
                </a:solidFill>
                <a:effectLst/>
                <a:uLnTx/>
                <a:uFillTx/>
                <a:latin typeface="Aptos" panose="02110004020202020204"/>
                <a:ea typeface="+mn-ea"/>
                <a:cs typeface="+mn-cs"/>
              </a:rPr>
              <a:t>       UEFA</a:t>
            </a:r>
            <a:r>
              <a:rPr kumimoji="0" lang="en-US" sz="1600" b="1" i="0" u="none" strike="noStrike" kern="1200" cap="none" spc="0" normalizeH="0" baseline="0" noProof="0" dirty="0">
                <a:ln>
                  <a:noFill/>
                </a:ln>
                <a:solidFill>
                  <a:srgbClr val="660033"/>
                </a:solidFill>
                <a:effectLst/>
                <a:uLnTx/>
                <a:uFillTx/>
                <a:latin typeface="Aptos" panose="02110004020202020204"/>
                <a:ea typeface="+mn-ea"/>
                <a:cs typeface="+mn-cs"/>
              </a:rPr>
              <a:t>®</a:t>
            </a:r>
            <a:r>
              <a:rPr kumimoji="0" lang="en-GB" sz="1600" b="1" i="0" u="none" strike="noStrike" kern="1200" cap="none" spc="0" normalizeH="0" baseline="0" noProof="0" dirty="0">
                <a:ln>
                  <a:noFill/>
                </a:ln>
                <a:solidFill>
                  <a:srgbClr val="660033"/>
                </a:solidFill>
                <a:effectLst/>
                <a:uLnTx/>
                <a:uFillTx/>
                <a:latin typeface="Aptos" panose="02110004020202020204"/>
                <a:ea typeface="+mn-ea"/>
                <a:cs typeface="+mn-cs"/>
              </a:rPr>
              <a:t>  B Coach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60033"/>
                </a:solidFill>
                <a:effectLst/>
                <a:uLnTx/>
                <a:uFillTx/>
                <a:latin typeface="Aptos" panose="02110004020202020204"/>
                <a:ea typeface="+mn-ea"/>
                <a:cs typeface="+mn-cs"/>
              </a:rPr>
              <a:t>      UEFA® Certificate in Safeguarding</a:t>
            </a:r>
            <a:endParaRPr kumimoji="0" lang="en-GB" sz="1600" b="0" i="0" u="none" strike="noStrike" kern="1200" cap="none" spc="0" normalizeH="0" baseline="0" noProof="0" dirty="0">
              <a:ln>
                <a:noFill/>
              </a:ln>
              <a:solidFill>
                <a:srgbClr val="660033"/>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660033"/>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E885F45C-892E-77D5-5634-31D107F9A625}"/>
              </a:ext>
            </a:extLst>
          </p:cNvPr>
          <p:cNvSpPr txBox="1"/>
          <p:nvPr/>
        </p:nvSpPr>
        <p:spPr>
          <a:xfrm>
            <a:off x="4771132" y="5583217"/>
            <a:ext cx="25313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60033"/>
                </a:solidFill>
                <a:effectLst/>
                <a:uLnTx/>
                <a:uFillTx/>
                <a:latin typeface="Aptos" panose="02110004020202020204"/>
                <a:ea typeface="+mn-ea"/>
                <a:cs typeface="+mn-cs"/>
              </a:rPr>
              <a:t>UKAD Accredited Advisor</a:t>
            </a:r>
            <a:endParaRPr kumimoji="0" lang="en-GB" sz="1600" b="0" i="0" u="none" strike="noStrike" kern="1200" cap="none" spc="0" normalizeH="0" baseline="0" noProof="0" dirty="0">
              <a:ln>
                <a:noFill/>
              </a:ln>
              <a:solidFill>
                <a:srgbClr val="660033"/>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DE1727FF-C4FE-1E04-C419-E25FD5590AA5}"/>
              </a:ext>
            </a:extLst>
          </p:cNvPr>
          <p:cNvSpPr txBox="1"/>
          <p:nvPr/>
        </p:nvSpPr>
        <p:spPr>
          <a:xfrm>
            <a:off x="1544001" y="5583217"/>
            <a:ext cx="2198166"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60033"/>
                </a:solidFill>
                <a:effectLst/>
                <a:uLnTx/>
                <a:uFillTx/>
                <a:latin typeface="Aptos" panose="02110004020202020204"/>
                <a:ea typeface="+mn-ea"/>
                <a:cs typeface="+mn-cs"/>
              </a:rPr>
              <a:t>FA Level 2 Psychology</a:t>
            </a:r>
            <a:endParaRPr kumimoji="0" lang="en-GB" sz="1600" b="0" i="0" u="none" strike="noStrike" kern="1200" cap="none" spc="0" normalizeH="0" baseline="0" noProof="0" dirty="0">
              <a:ln>
                <a:noFill/>
              </a:ln>
              <a:solidFill>
                <a:srgbClr val="660033"/>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ADCAB5F9-B951-2067-B0FE-41DA4901056F}"/>
              </a:ext>
            </a:extLst>
          </p:cNvPr>
          <p:cNvSpPr txBox="1"/>
          <p:nvPr/>
        </p:nvSpPr>
        <p:spPr>
          <a:xfrm>
            <a:off x="8576658" y="3739194"/>
            <a:ext cx="209134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AC8300"/>
                </a:solidFill>
                <a:effectLst/>
                <a:uLnTx/>
                <a:uFillTx/>
                <a:latin typeface="Microsoft YaHei UI" panose="020B0503020204020204" pitchFamily="34" charset="-122"/>
                <a:ea typeface="Microsoft YaHei UI" panose="020B0503020204020204" pitchFamily="34" charset="-122"/>
                <a:cs typeface="ADLaM Display" panose="020F0502020204030204" pitchFamily="2" charset="0"/>
              </a:rPr>
              <a:t>Mindsight Sport</a:t>
            </a:r>
          </a:p>
        </p:txBody>
      </p:sp>
      <p:sp>
        <p:nvSpPr>
          <p:cNvPr id="19" name="TextBox 18">
            <a:extLst>
              <a:ext uri="{FF2B5EF4-FFF2-40B4-BE49-F238E27FC236}">
                <a16:creationId xmlns:a16="http://schemas.microsoft.com/office/drawing/2014/main" id="{48BFFF78-EA08-4F1C-4471-2CBEEC8E4ADC}"/>
              </a:ext>
            </a:extLst>
          </p:cNvPr>
          <p:cNvSpPr txBox="1"/>
          <p:nvPr/>
        </p:nvSpPr>
        <p:spPr>
          <a:xfrm>
            <a:off x="7892015" y="5501588"/>
            <a:ext cx="34606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660033"/>
                </a:solidFill>
                <a:effectLst/>
                <a:uLnTx/>
                <a:uFillTx/>
                <a:latin typeface="Aptos" panose="02110004020202020204"/>
                <a:ea typeface="+mn-ea"/>
                <a:cs typeface="+mn-cs"/>
              </a:rPr>
              <a:t>    </a:t>
            </a:r>
            <a:r>
              <a:rPr kumimoji="0" lang="en-GB" sz="1600" b="1" i="0" u="none" strike="noStrike" kern="1200" cap="none" spc="0" normalizeH="0" baseline="0" noProof="0" dirty="0">
                <a:ln>
                  <a:noFill/>
                </a:ln>
                <a:solidFill>
                  <a:srgbClr val="660033"/>
                </a:solidFill>
                <a:effectLst/>
                <a:uLnTx/>
                <a:uFillTx/>
                <a:latin typeface="Aptos" panose="02110004020202020204"/>
                <a:ea typeface="+mn-ea"/>
                <a:cs typeface="+mn-cs"/>
              </a:rPr>
              <a:t>Certified Football Mindset Coach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4619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B704E-7DEB-7BFD-1386-1E6F41E87B0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43BF83E-4A8C-E80A-8E68-FF8BAAB3D2AC}"/>
              </a:ext>
            </a:extLst>
          </p:cNvPr>
          <p:cNvSpPr txBox="1"/>
          <p:nvPr/>
        </p:nvSpPr>
        <p:spPr>
          <a:xfrm>
            <a:off x="3048000" y="3105835"/>
            <a:ext cx="6096000" cy="646331"/>
          </a:xfrm>
          <a:prstGeom prst="rect">
            <a:avLst/>
          </a:prstGeom>
          <a:noFill/>
        </p:spPr>
        <p:txBody>
          <a:bodyPr wrap="square">
            <a:spAutoFit/>
          </a:bodyPr>
          <a:lstStyle/>
          <a:p>
            <a:endParaRPr lang="en-GB"/>
          </a:p>
          <a:p>
            <a:endParaRPr lang="en-GB" dirty="0"/>
          </a:p>
        </p:txBody>
      </p:sp>
      <p:pic>
        <p:nvPicPr>
          <p:cNvPr id="32" name="Picture 31">
            <a:extLst>
              <a:ext uri="{FF2B5EF4-FFF2-40B4-BE49-F238E27FC236}">
                <a16:creationId xmlns:a16="http://schemas.microsoft.com/office/drawing/2014/main" id="{8BCADDA3-AAF0-04E3-1BD7-86098D207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4135183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1E4DD-B625-DFC6-D0D0-EE193AC3F3F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BFB0855-71C0-DD93-2CBF-513E9674FF66}"/>
              </a:ext>
            </a:extLst>
          </p:cNvPr>
          <p:cNvSpPr txBox="1"/>
          <p:nvPr/>
        </p:nvSpPr>
        <p:spPr>
          <a:xfrm>
            <a:off x="3048000" y="3105835"/>
            <a:ext cx="6096000" cy="646331"/>
          </a:xfrm>
          <a:prstGeom prst="rect">
            <a:avLst/>
          </a:prstGeom>
          <a:noFill/>
        </p:spPr>
        <p:txBody>
          <a:bodyPr wrap="square">
            <a:spAutoFit/>
          </a:bodyPr>
          <a:lstStyle/>
          <a:p>
            <a:endParaRPr lang="en-GB"/>
          </a:p>
          <a:p>
            <a:endParaRPr lang="en-GB" dirty="0"/>
          </a:p>
        </p:txBody>
      </p:sp>
      <p:pic>
        <p:nvPicPr>
          <p:cNvPr id="4" name="Picture 3">
            <a:extLst>
              <a:ext uri="{FF2B5EF4-FFF2-40B4-BE49-F238E27FC236}">
                <a16:creationId xmlns:a16="http://schemas.microsoft.com/office/drawing/2014/main" id="{74259054-F9A7-264D-20BE-3B672E95C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49817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F5E2005-4F03-9568-C27C-5D413055F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899"/>
            <a:ext cx="12192000" cy="6804202"/>
          </a:xfrm>
          <a:prstGeom prst="rect">
            <a:avLst/>
          </a:prstGeom>
        </p:spPr>
      </p:pic>
      <p:sp>
        <p:nvSpPr>
          <p:cNvPr id="12" name="TextBox 11">
            <a:extLst>
              <a:ext uri="{FF2B5EF4-FFF2-40B4-BE49-F238E27FC236}">
                <a16:creationId xmlns:a16="http://schemas.microsoft.com/office/drawing/2014/main" id="{4BBC0524-8E4B-CF7B-6DC5-CA7ECFC25BCE}"/>
              </a:ext>
            </a:extLst>
          </p:cNvPr>
          <p:cNvSpPr txBox="1"/>
          <p:nvPr/>
        </p:nvSpPr>
        <p:spPr>
          <a:xfrm>
            <a:off x="8430566" y="260823"/>
            <a:ext cx="2542234" cy="523220"/>
          </a:xfrm>
          <a:prstGeom prst="rect">
            <a:avLst/>
          </a:prstGeom>
          <a:noFill/>
        </p:spPr>
        <p:txBody>
          <a:bodyPr wrap="square" rtlCol="0">
            <a:spAutoFit/>
          </a:bodyPr>
          <a:lstStyle/>
          <a:p>
            <a:r>
              <a:rPr lang="en-GB" sz="2800" b="1" dirty="0">
                <a:solidFill>
                  <a:srgbClr val="A50021"/>
                </a:solidFill>
              </a:rPr>
              <a:t>The Funnel</a:t>
            </a:r>
          </a:p>
        </p:txBody>
      </p:sp>
      <p:sp>
        <p:nvSpPr>
          <p:cNvPr id="3" name="TextBox 2">
            <a:extLst>
              <a:ext uri="{FF2B5EF4-FFF2-40B4-BE49-F238E27FC236}">
                <a16:creationId xmlns:a16="http://schemas.microsoft.com/office/drawing/2014/main" id="{2AF57417-6B7E-B7FC-304C-C858372A9908}"/>
              </a:ext>
            </a:extLst>
          </p:cNvPr>
          <p:cNvSpPr txBox="1"/>
          <p:nvPr/>
        </p:nvSpPr>
        <p:spPr>
          <a:xfrm>
            <a:off x="3049121" y="3244334"/>
            <a:ext cx="6098240" cy="369332"/>
          </a:xfrm>
          <a:prstGeom prst="rect">
            <a:avLst/>
          </a:prstGeom>
          <a:noFill/>
        </p:spPr>
        <p:txBody>
          <a:bodyPr wrap="square">
            <a:spAutoFit/>
          </a:bodyPr>
          <a:lstStyle/>
          <a:p>
            <a:r>
              <a:rPr lang="en-GB" b="0" dirty="0">
                <a:effectLst/>
              </a:rPr>
              <a:t> </a:t>
            </a:r>
            <a:endParaRPr lang="en-GB" dirty="0"/>
          </a:p>
        </p:txBody>
      </p:sp>
      <p:pic>
        <p:nvPicPr>
          <p:cNvPr id="4" name="Picture 3">
            <a:extLst>
              <a:ext uri="{FF2B5EF4-FFF2-40B4-BE49-F238E27FC236}">
                <a16:creationId xmlns:a16="http://schemas.microsoft.com/office/drawing/2014/main" id="{63835A5D-9156-196E-75F5-C69A94F7A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5889" y="6217295"/>
            <a:ext cx="568960" cy="654152"/>
          </a:xfrm>
          <a:prstGeom prst="rect">
            <a:avLst/>
          </a:prstGeom>
        </p:spPr>
      </p:pic>
    </p:spTree>
    <p:extLst>
      <p:ext uri="{BB962C8B-B14F-4D97-AF65-F5344CB8AC3E}">
        <p14:creationId xmlns:p14="http://schemas.microsoft.com/office/powerpoint/2010/main" val="3913947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Text 1"/>
          <p:cNvSpPr/>
          <p:nvPr/>
        </p:nvSpPr>
        <p:spPr>
          <a:xfrm>
            <a:off x="487680" y="60960"/>
            <a:ext cx="11216640" cy="1097280"/>
          </a:xfrm>
          <a:prstGeom prst="rect">
            <a:avLst/>
          </a:prstGeom>
          <a:noFill/>
          <a:ln/>
        </p:spPr>
        <p:txBody>
          <a:bodyPr wrap="square" rtlCol="0" anchor="ctr"/>
          <a:lstStyle/>
          <a:p>
            <a:pPr algn="ctr"/>
            <a:r>
              <a:rPr lang="en-US" sz="5333" b="1" dirty="0">
                <a:solidFill>
                  <a:srgbClr val="A50021"/>
                </a:solidFill>
                <a:latin typeface="Aptos" panose="020B0004020202020204" pitchFamily="34" charset="0"/>
                <a:ea typeface="Arial Black" pitchFamily="34" charset="-122"/>
                <a:cs typeface="Arial Black" pitchFamily="34" charset="-120"/>
              </a:rPr>
              <a:t>Why Does This Matter?</a:t>
            </a:r>
            <a:endParaRPr lang="en-US" sz="5333" dirty="0">
              <a:solidFill>
                <a:srgbClr val="A50021"/>
              </a:solidFill>
              <a:latin typeface="Aptos" panose="020B0004020202020204" pitchFamily="34" charset="0"/>
            </a:endParaRPr>
          </a:p>
        </p:txBody>
      </p:sp>
      <p:sp>
        <p:nvSpPr>
          <p:cNvPr id="4" name="Text 2"/>
          <p:cNvSpPr/>
          <p:nvPr/>
        </p:nvSpPr>
        <p:spPr>
          <a:xfrm>
            <a:off x="487680" y="1341120"/>
            <a:ext cx="11216640" cy="670560"/>
          </a:xfrm>
          <a:prstGeom prst="rect">
            <a:avLst/>
          </a:prstGeom>
          <a:noFill/>
          <a:ln/>
        </p:spPr>
        <p:txBody>
          <a:bodyPr wrap="square" rtlCol="0" anchor="ctr"/>
          <a:lstStyle/>
          <a:p>
            <a:pPr algn="ctr"/>
            <a:r>
              <a:rPr lang="en-US" sz="2000" b="1" i="1" dirty="0">
                <a:solidFill>
                  <a:srgbClr val="444444"/>
                </a:solidFill>
                <a:latin typeface="Aptos" panose="020B0004020202020204" pitchFamily="34" charset="0"/>
                <a:ea typeface="Arial" pitchFamily="34" charset="-122"/>
                <a:cs typeface="Arial" pitchFamily="34" charset="-120"/>
              </a:rPr>
              <a:t>The path to professional soccer is narrow. </a:t>
            </a:r>
          </a:p>
          <a:p>
            <a:pPr algn="ctr"/>
            <a:r>
              <a:rPr lang="en-US" sz="2000" b="1" i="1" dirty="0">
                <a:solidFill>
                  <a:srgbClr val="444444"/>
                </a:solidFill>
                <a:latin typeface="Aptos" panose="020B0004020202020204" pitchFamily="34" charset="0"/>
                <a:ea typeface="Arial" pitchFamily="34" charset="-122"/>
                <a:cs typeface="Arial" pitchFamily="34" charset="-120"/>
              </a:rPr>
              <a:t>Our role is to develop complete, healthy, resilient people, players.</a:t>
            </a:r>
            <a:endParaRPr lang="en-US" sz="2000" b="1" dirty="0">
              <a:latin typeface="Aptos" panose="020B0004020202020204" pitchFamily="34" charset="0"/>
            </a:endParaRPr>
          </a:p>
        </p:txBody>
      </p:sp>
      <p:sp>
        <p:nvSpPr>
          <p:cNvPr id="5" name="Shape 3"/>
          <p:cNvSpPr/>
          <p:nvPr/>
        </p:nvSpPr>
        <p:spPr>
          <a:xfrm>
            <a:off x="365760" y="2255520"/>
            <a:ext cx="2621280" cy="3169920"/>
          </a:xfrm>
          <a:prstGeom prst="rect">
            <a:avLst/>
          </a:prstGeom>
          <a:solidFill>
            <a:srgbClr val="1A5C8B"/>
          </a:solidFill>
          <a:ln w="12700">
            <a:solidFill>
              <a:srgbClr val="1A5C8B"/>
            </a:solidFill>
            <a:prstDash val="solid"/>
          </a:ln>
          <a:effectLst>
            <a:outerShdw blurRad="101600" dist="38100" dir="8100000" algn="bl" rotWithShape="0">
              <a:srgbClr val="000000">
                <a:alpha val="12000"/>
              </a:srgbClr>
            </a:outerShdw>
          </a:effectLst>
        </p:spPr>
        <p:txBody>
          <a:bodyPr/>
          <a:lstStyle/>
          <a:p>
            <a:endParaRPr lang="en-GB" sz="2400"/>
          </a:p>
        </p:txBody>
      </p:sp>
      <p:sp>
        <p:nvSpPr>
          <p:cNvPr id="6" name="Text 4"/>
          <p:cNvSpPr/>
          <p:nvPr/>
        </p:nvSpPr>
        <p:spPr>
          <a:xfrm>
            <a:off x="365760" y="2438400"/>
            <a:ext cx="2621280" cy="1341120"/>
          </a:xfrm>
          <a:prstGeom prst="rect">
            <a:avLst/>
          </a:prstGeom>
          <a:noFill/>
          <a:ln/>
        </p:spPr>
        <p:txBody>
          <a:bodyPr wrap="square" rtlCol="0" anchor="ctr"/>
          <a:lstStyle/>
          <a:p>
            <a:pPr algn="ctr"/>
            <a:r>
              <a:rPr lang="en-US" sz="6133" b="1" dirty="0">
                <a:solidFill>
                  <a:srgbClr val="FFFFFF"/>
                </a:solidFill>
                <a:latin typeface="Arial Black" pitchFamily="34" charset="0"/>
                <a:ea typeface="Arial Black" pitchFamily="34" charset="-122"/>
                <a:cs typeface="Arial Black" pitchFamily="34" charset="-120"/>
              </a:rPr>
              <a:t>3-4M</a:t>
            </a:r>
            <a:endParaRPr lang="en-US" sz="6133" dirty="0"/>
          </a:p>
        </p:txBody>
      </p:sp>
      <p:sp>
        <p:nvSpPr>
          <p:cNvPr id="7" name="Text 5"/>
          <p:cNvSpPr/>
          <p:nvPr/>
        </p:nvSpPr>
        <p:spPr>
          <a:xfrm>
            <a:off x="365760" y="3718560"/>
            <a:ext cx="2621280" cy="792480"/>
          </a:xfrm>
          <a:prstGeom prst="rect">
            <a:avLst/>
          </a:prstGeom>
          <a:noFill/>
          <a:ln/>
        </p:spPr>
        <p:txBody>
          <a:bodyPr wrap="square" rtlCol="0" anchor="ctr"/>
          <a:lstStyle/>
          <a:p>
            <a:pPr algn="ctr"/>
            <a:r>
              <a:rPr lang="en-US" sz="1733" b="1" dirty="0">
                <a:solidFill>
                  <a:srgbClr val="FFFFFF"/>
                </a:solidFill>
                <a:latin typeface="Arial" pitchFamily="34" charset="0"/>
                <a:ea typeface="Arial" pitchFamily="34" charset="-122"/>
                <a:cs typeface="Arial" pitchFamily="34" charset="-120"/>
              </a:rPr>
              <a:t>Youth players in US</a:t>
            </a:r>
            <a:endParaRPr lang="en-US" sz="1733" dirty="0"/>
          </a:p>
        </p:txBody>
      </p:sp>
      <p:sp>
        <p:nvSpPr>
          <p:cNvPr id="8" name="Text 6"/>
          <p:cNvSpPr/>
          <p:nvPr/>
        </p:nvSpPr>
        <p:spPr>
          <a:xfrm>
            <a:off x="365760" y="4486656"/>
            <a:ext cx="2621280" cy="731520"/>
          </a:xfrm>
          <a:prstGeom prst="rect">
            <a:avLst/>
          </a:prstGeom>
          <a:noFill/>
          <a:ln/>
        </p:spPr>
        <p:txBody>
          <a:bodyPr wrap="square" rtlCol="0" anchor="ctr"/>
          <a:lstStyle/>
          <a:p>
            <a:pPr algn="ctr"/>
            <a:r>
              <a:rPr lang="en-US" sz="1400" i="1" dirty="0">
                <a:solidFill>
                  <a:srgbClr val="FFDDDD"/>
                </a:solidFill>
                <a:latin typeface="Arial" pitchFamily="34" charset="0"/>
                <a:ea typeface="Arial" pitchFamily="34" charset="-122"/>
                <a:cs typeface="Arial" pitchFamily="34" charset="-120"/>
              </a:rPr>
              <a:t>The base of the pyramid</a:t>
            </a:r>
            <a:endParaRPr lang="en-US" sz="1400" dirty="0"/>
          </a:p>
        </p:txBody>
      </p:sp>
      <p:sp>
        <p:nvSpPr>
          <p:cNvPr id="9" name="Shape 7"/>
          <p:cNvSpPr/>
          <p:nvPr/>
        </p:nvSpPr>
        <p:spPr>
          <a:xfrm>
            <a:off x="3291840" y="2255520"/>
            <a:ext cx="2621280" cy="3169920"/>
          </a:xfrm>
          <a:prstGeom prst="rect">
            <a:avLst/>
          </a:prstGeom>
          <a:solidFill>
            <a:srgbClr val="C05A1A"/>
          </a:solidFill>
          <a:ln w="12700">
            <a:solidFill>
              <a:srgbClr val="C05A1A"/>
            </a:solidFill>
            <a:prstDash val="solid"/>
          </a:ln>
          <a:effectLst>
            <a:outerShdw blurRad="101600" dist="38100" dir="8100000" algn="bl" rotWithShape="0">
              <a:srgbClr val="000000">
                <a:alpha val="12000"/>
              </a:srgbClr>
            </a:outerShdw>
          </a:effectLst>
        </p:spPr>
        <p:txBody>
          <a:bodyPr/>
          <a:lstStyle/>
          <a:p>
            <a:endParaRPr lang="en-GB" sz="2400"/>
          </a:p>
        </p:txBody>
      </p:sp>
      <p:sp>
        <p:nvSpPr>
          <p:cNvPr id="10" name="Text 8"/>
          <p:cNvSpPr/>
          <p:nvPr/>
        </p:nvSpPr>
        <p:spPr>
          <a:xfrm>
            <a:off x="3291840" y="2438400"/>
            <a:ext cx="2621280" cy="1341120"/>
          </a:xfrm>
          <a:prstGeom prst="rect">
            <a:avLst/>
          </a:prstGeom>
          <a:noFill/>
          <a:ln/>
        </p:spPr>
        <p:txBody>
          <a:bodyPr wrap="square" rtlCol="0" anchor="ctr"/>
          <a:lstStyle/>
          <a:p>
            <a:pPr algn="ctr"/>
            <a:r>
              <a:rPr lang="en-US" sz="6133" b="1" dirty="0">
                <a:solidFill>
                  <a:srgbClr val="FFFFFF"/>
                </a:solidFill>
                <a:latin typeface="Arial Black" pitchFamily="34" charset="0"/>
                <a:ea typeface="Arial Black" pitchFamily="34" charset="-122"/>
                <a:cs typeface="Arial Black" pitchFamily="34" charset="-120"/>
              </a:rPr>
              <a:t>1%</a:t>
            </a:r>
            <a:endParaRPr lang="en-US" sz="6133" dirty="0"/>
          </a:p>
        </p:txBody>
      </p:sp>
      <p:sp>
        <p:nvSpPr>
          <p:cNvPr id="11" name="Text 9"/>
          <p:cNvSpPr/>
          <p:nvPr/>
        </p:nvSpPr>
        <p:spPr>
          <a:xfrm>
            <a:off x="3291840" y="3776616"/>
            <a:ext cx="2621280" cy="792480"/>
          </a:xfrm>
          <a:prstGeom prst="rect">
            <a:avLst/>
          </a:prstGeom>
          <a:noFill/>
          <a:ln/>
        </p:spPr>
        <p:txBody>
          <a:bodyPr wrap="square" rtlCol="0" anchor="ctr"/>
          <a:lstStyle/>
          <a:p>
            <a:pPr algn="ctr"/>
            <a:r>
              <a:rPr lang="en-US" sz="1733" b="1" dirty="0">
                <a:solidFill>
                  <a:schemeClr val="bg1"/>
                </a:solidFill>
                <a:latin typeface="Arial" panose="020B0604020202020204" pitchFamily="34" charset="0"/>
                <a:cs typeface="Arial" panose="020B0604020202020204" pitchFamily="34" charset="0"/>
              </a:rPr>
              <a:t>Of the country’s talent pool </a:t>
            </a:r>
          </a:p>
        </p:txBody>
      </p:sp>
      <p:sp>
        <p:nvSpPr>
          <p:cNvPr id="12" name="Text 10"/>
          <p:cNvSpPr/>
          <p:nvPr/>
        </p:nvSpPr>
        <p:spPr>
          <a:xfrm>
            <a:off x="3291840" y="4486656"/>
            <a:ext cx="2621280" cy="731520"/>
          </a:xfrm>
          <a:prstGeom prst="rect">
            <a:avLst/>
          </a:prstGeom>
          <a:noFill/>
          <a:ln/>
        </p:spPr>
        <p:txBody>
          <a:bodyPr wrap="square" rtlCol="0" anchor="ctr"/>
          <a:lstStyle/>
          <a:p>
            <a:pPr algn="ctr"/>
            <a:r>
              <a:rPr lang="en-US" sz="1400" i="1" dirty="0">
                <a:solidFill>
                  <a:schemeClr val="bg1"/>
                </a:solidFill>
                <a:latin typeface="Arial" panose="020B0604020202020204" pitchFamily="34" charset="0"/>
                <a:cs typeface="Arial" panose="020B0604020202020204" pitchFamily="34" charset="0"/>
              </a:rPr>
              <a:t>Selected by MLS Clubs</a:t>
            </a:r>
          </a:p>
        </p:txBody>
      </p:sp>
      <p:sp>
        <p:nvSpPr>
          <p:cNvPr id="13" name="Shape 11"/>
          <p:cNvSpPr/>
          <p:nvPr/>
        </p:nvSpPr>
        <p:spPr>
          <a:xfrm>
            <a:off x="6217920" y="2255520"/>
            <a:ext cx="2621280" cy="3169920"/>
          </a:xfrm>
          <a:prstGeom prst="rect">
            <a:avLst/>
          </a:prstGeom>
          <a:solidFill>
            <a:srgbClr val="6B1B2A"/>
          </a:solidFill>
          <a:ln w="12700">
            <a:solidFill>
              <a:srgbClr val="6B1B2A"/>
            </a:solidFill>
            <a:prstDash val="solid"/>
          </a:ln>
          <a:effectLst>
            <a:outerShdw blurRad="101600" dist="38100" dir="8100000" algn="bl" rotWithShape="0">
              <a:srgbClr val="000000">
                <a:alpha val="12000"/>
              </a:srgbClr>
            </a:outerShdw>
          </a:effectLst>
        </p:spPr>
        <p:txBody>
          <a:bodyPr/>
          <a:lstStyle/>
          <a:p>
            <a:endParaRPr lang="en-GB" sz="2400"/>
          </a:p>
        </p:txBody>
      </p:sp>
      <p:sp>
        <p:nvSpPr>
          <p:cNvPr id="14" name="Text 12"/>
          <p:cNvSpPr/>
          <p:nvPr/>
        </p:nvSpPr>
        <p:spPr>
          <a:xfrm>
            <a:off x="6217920" y="2438400"/>
            <a:ext cx="2621280" cy="1341120"/>
          </a:xfrm>
          <a:prstGeom prst="rect">
            <a:avLst/>
          </a:prstGeom>
          <a:noFill/>
          <a:ln/>
        </p:spPr>
        <p:txBody>
          <a:bodyPr wrap="square" rtlCol="0" anchor="ctr"/>
          <a:lstStyle/>
          <a:p>
            <a:pPr algn="ctr"/>
            <a:r>
              <a:rPr lang="en-US" sz="5333" b="1" dirty="0">
                <a:solidFill>
                  <a:srgbClr val="FFFFFF"/>
                </a:solidFill>
                <a:latin typeface="Arial Black" pitchFamily="34" charset="0"/>
              </a:rPr>
              <a:t>0.03%</a:t>
            </a:r>
            <a:endParaRPr lang="en-US" sz="5333" dirty="0"/>
          </a:p>
        </p:txBody>
      </p:sp>
      <p:sp>
        <p:nvSpPr>
          <p:cNvPr id="15" name="Text 13"/>
          <p:cNvSpPr/>
          <p:nvPr/>
        </p:nvSpPr>
        <p:spPr>
          <a:xfrm>
            <a:off x="6217920" y="3718560"/>
            <a:ext cx="2621280" cy="792480"/>
          </a:xfrm>
          <a:prstGeom prst="rect">
            <a:avLst/>
          </a:prstGeom>
          <a:noFill/>
          <a:ln/>
        </p:spPr>
        <p:txBody>
          <a:bodyPr wrap="square" rtlCol="0" anchor="ctr"/>
          <a:lstStyle/>
          <a:p>
            <a:pPr algn="ctr"/>
            <a:r>
              <a:rPr lang="en-US" sz="1733" b="1" dirty="0">
                <a:solidFill>
                  <a:schemeClr val="bg1"/>
                </a:solidFill>
                <a:latin typeface="Arial" panose="020B0604020202020204" pitchFamily="34" charset="0"/>
                <a:cs typeface="Arial" panose="020B0604020202020204" pitchFamily="34" charset="0"/>
              </a:rPr>
              <a:t>Potentially turn Pro</a:t>
            </a:r>
          </a:p>
        </p:txBody>
      </p:sp>
      <p:sp>
        <p:nvSpPr>
          <p:cNvPr id="16" name="Text 14"/>
          <p:cNvSpPr/>
          <p:nvPr/>
        </p:nvSpPr>
        <p:spPr>
          <a:xfrm>
            <a:off x="6217920" y="4486656"/>
            <a:ext cx="2621280" cy="731520"/>
          </a:xfrm>
          <a:prstGeom prst="rect">
            <a:avLst/>
          </a:prstGeom>
          <a:noFill/>
          <a:ln/>
        </p:spPr>
        <p:txBody>
          <a:bodyPr wrap="square" rtlCol="0" anchor="ctr"/>
          <a:lstStyle/>
          <a:p>
            <a:pPr algn="ctr"/>
            <a:r>
              <a:rPr lang="en-US" sz="1400" i="1" dirty="0">
                <a:solidFill>
                  <a:srgbClr val="FFDDDD"/>
                </a:solidFill>
                <a:latin typeface="Arial" pitchFamily="34" charset="0"/>
                <a:ea typeface="Arial" pitchFamily="34" charset="-122"/>
                <a:cs typeface="Arial" pitchFamily="34" charset="-120"/>
              </a:rPr>
              <a:t>The reality of the pathway</a:t>
            </a:r>
            <a:endParaRPr lang="en-US" sz="1400" dirty="0"/>
          </a:p>
        </p:txBody>
      </p:sp>
      <p:sp>
        <p:nvSpPr>
          <p:cNvPr id="17" name="Shape 15"/>
          <p:cNvSpPr/>
          <p:nvPr/>
        </p:nvSpPr>
        <p:spPr>
          <a:xfrm>
            <a:off x="9144000" y="2255520"/>
            <a:ext cx="2621280" cy="3169920"/>
          </a:xfrm>
          <a:prstGeom prst="rect">
            <a:avLst/>
          </a:prstGeom>
          <a:solidFill>
            <a:srgbClr val="2D7D46"/>
          </a:solidFill>
          <a:ln w="12700">
            <a:solidFill>
              <a:srgbClr val="2D7D46"/>
            </a:solidFill>
            <a:prstDash val="solid"/>
          </a:ln>
          <a:effectLst>
            <a:outerShdw blurRad="101600" dist="38100" dir="8100000" algn="bl" rotWithShape="0">
              <a:srgbClr val="000000">
                <a:alpha val="12000"/>
              </a:srgbClr>
            </a:outerShdw>
          </a:effectLst>
        </p:spPr>
        <p:txBody>
          <a:bodyPr/>
          <a:lstStyle/>
          <a:p>
            <a:endParaRPr lang="en-GB" sz="2400"/>
          </a:p>
        </p:txBody>
      </p:sp>
      <p:sp>
        <p:nvSpPr>
          <p:cNvPr id="18" name="Text 16"/>
          <p:cNvSpPr/>
          <p:nvPr/>
        </p:nvSpPr>
        <p:spPr>
          <a:xfrm>
            <a:off x="9144000" y="2438400"/>
            <a:ext cx="2621280" cy="1341120"/>
          </a:xfrm>
          <a:prstGeom prst="rect">
            <a:avLst/>
          </a:prstGeom>
          <a:noFill/>
          <a:ln/>
        </p:spPr>
        <p:txBody>
          <a:bodyPr wrap="square" rtlCol="0" anchor="ctr"/>
          <a:lstStyle/>
          <a:p>
            <a:pPr algn="ctr"/>
            <a:r>
              <a:rPr lang="en-US" sz="6133" b="1" dirty="0">
                <a:solidFill>
                  <a:srgbClr val="FFFFFF"/>
                </a:solidFill>
                <a:latin typeface="Arial Black" pitchFamily="34" charset="0"/>
                <a:ea typeface="Arial Black" pitchFamily="34" charset="-122"/>
                <a:cs typeface="Arial Black" pitchFamily="34" charset="-120"/>
              </a:rPr>
              <a:t>100%</a:t>
            </a:r>
            <a:endParaRPr lang="en-US" sz="6133" dirty="0"/>
          </a:p>
        </p:txBody>
      </p:sp>
      <p:sp>
        <p:nvSpPr>
          <p:cNvPr id="19" name="Text 17"/>
          <p:cNvSpPr/>
          <p:nvPr/>
        </p:nvSpPr>
        <p:spPr>
          <a:xfrm>
            <a:off x="9144000" y="3718560"/>
            <a:ext cx="2621280" cy="792480"/>
          </a:xfrm>
          <a:prstGeom prst="rect">
            <a:avLst/>
          </a:prstGeom>
          <a:noFill/>
          <a:ln/>
        </p:spPr>
        <p:txBody>
          <a:bodyPr wrap="square" rtlCol="0" anchor="ctr"/>
          <a:lstStyle/>
          <a:p>
            <a:pPr algn="ctr"/>
            <a:r>
              <a:rPr lang="en-US" sz="1733" b="1" dirty="0">
                <a:solidFill>
                  <a:srgbClr val="FFFFFF"/>
                </a:solidFill>
                <a:latin typeface="Arial" pitchFamily="34" charset="0"/>
                <a:ea typeface="Arial" pitchFamily="34" charset="-122"/>
                <a:cs typeface="Arial" pitchFamily="34" charset="-120"/>
              </a:rPr>
              <a:t>Can benefit from great coaching</a:t>
            </a:r>
            <a:endParaRPr lang="en-US" sz="1733" dirty="0"/>
          </a:p>
        </p:txBody>
      </p:sp>
      <p:sp>
        <p:nvSpPr>
          <p:cNvPr id="20" name="Text 18"/>
          <p:cNvSpPr/>
          <p:nvPr/>
        </p:nvSpPr>
        <p:spPr>
          <a:xfrm>
            <a:off x="9144000" y="4486656"/>
            <a:ext cx="2621280" cy="731520"/>
          </a:xfrm>
          <a:prstGeom prst="rect">
            <a:avLst/>
          </a:prstGeom>
          <a:noFill/>
          <a:ln/>
        </p:spPr>
        <p:txBody>
          <a:bodyPr wrap="square" rtlCol="0" anchor="ctr"/>
          <a:lstStyle/>
          <a:p>
            <a:pPr algn="ctr"/>
            <a:r>
              <a:rPr lang="en-US" sz="1400" i="1" dirty="0">
                <a:solidFill>
                  <a:srgbClr val="FFDDDD"/>
                </a:solidFill>
                <a:latin typeface="Arial" pitchFamily="34" charset="0"/>
                <a:ea typeface="Arial" pitchFamily="34" charset="-122"/>
                <a:cs typeface="Arial" pitchFamily="34" charset="-120"/>
              </a:rPr>
              <a:t>That's our real goal</a:t>
            </a:r>
            <a:endParaRPr lang="en-US" sz="1400" dirty="0"/>
          </a:p>
        </p:txBody>
      </p:sp>
      <p:sp>
        <p:nvSpPr>
          <p:cNvPr id="21" name="Shape 19"/>
          <p:cNvSpPr/>
          <p:nvPr/>
        </p:nvSpPr>
        <p:spPr>
          <a:xfrm>
            <a:off x="487680" y="5669280"/>
            <a:ext cx="11216640" cy="914400"/>
          </a:xfrm>
          <a:prstGeom prst="rect">
            <a:avLst/>
          </a:prstGeom>
          <a:solidFill>
            <a:srgbClr val="F5F5F5"/>
          </a:solidFill>
          <a:ln w="12700">
            <a:solidFill>
              <a:srgbClr val="E8E8E8"/>
            </a:solidFill>
            <a:prstDash val="solid"/>
          </a:ln>
        </p:spPr>
        <p:txBody>
          <a:bodyPr/>
          <a:lstStyle/>
          <a:p>
            <a:endParaRPr lang="en-GB" sz="2400"/>
          </a:p>
        </p:txBody>
      </p:sp>
      <p:sp>
        <p:nvSpPr>
          <p:cNvPr id="22" name="Text 20"/>
          <p:cNvSpPr/>
          <p:nvPr/>
        </p:nvSpPr>
        <p:spPr>
          <a:xfrm>
            <a:off x="609600" y="5705856"/>
            <a:ext cx="10972800" cy="829056"/>
          </a:xfrm>
          <a:prstGeom prst="rect">
            <a:avLst/>
          </a:prstGeom>
          <a:noFill/>
          <a:ln/>
        </p:spPr>
        <p:txBody>
          <a:bodyPr wrap="square" rtlCol="0" anchor="ctr"/>
          <a:lstStyle/>
          <a:p>
            <a:pPr algn="ctr"/>
            <a:r>
              <a:rPr lang="en-US" sz="1733" b="1" dirty="0">
                <a:solidFill>
                  <a:srgbClr val="6B1B2A"/>
                </a:solidFill>
                <a:latin typeface="Arial" pitchFamily="34" charset="0"/>
                <a:ea typeface="Arial" pitchFamily="34" charset="-122"/>
                <a:cs typeface="Arial" pitchFamily="34" charset="-120"/>
              </a:rPr>
              <a:t>Whatever pathway your child takes — Our  programme builds habits, health, and confidence that last a lifetime.</a:t>
            </a:r>
            <a:endParaRPr lang="en-US" sz="1733" dirty="0"/>
          </a:p>
        </p:txBody>
      </p:sp>
      <p:sp>
        <p:nvSpPr>
          <p:cNvPr id="24" name="Text 22"/>
          <p:cNvSpPr/>
          <p:nvPr/>
        </p:nvSpPr>
        <p:spPr>
          <a:xfrm>
            <a:off x="365760" y="6644640"/>
            <a:ext cx="11460480" cy="213360"/>
          </a:xfrm>
          <a:prstGeom prst="rect">
            <a:avLst/>
          </a:prstGeom>
          <a:noFill/>
          <a:ln/>
        </p:spPr>
        <p:txBody>
          <a:bodyPr wrap="square" rtlCol="0" anchor="ctr"/>
          <a:lstStyle/>
          <a:p>
            <a:pPr algn="ctr"/>
            <a:endParaRPr lang="en-US" sz="1200" dirty="0"/>
          </a:p>
        </p:txBody>
      </p:sp>
      <p:pic>
        <p:nvPicPr>
          <p:cNvPr id="2" name="Picture 1">
            <a:extLst>
              <a:ext uri="{FF2B5EF4-FFF2-40B4-BE49-F238E27FC236}">
                <a16:creationId xmlns:a16="http://schemas.microsoft.com/office/drawing/2014/main" id="{7E3500EE-F72B-DD43-612B-3D3729841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8995" y="6203848"/>
            <a:ext cx="568960" cy="65415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hape 1"/>
          <p:cNvSpPr/>
          <p:nvPr/>
        </p:nvSpPr>
        <p:spPr>
          <a:xfrm>
            <a:off x="0" y="0"/>
            <a:ext cx="12192000" cy="1280160"/>
          </a:xfrm>
          <a:prstGeom prst="rect">
            <a:avLst/>
          </a:prstGeom>
          <a:noFill/>
          <a:ln w="12700">
            <a:solidFill>
              <a:srgbClr val="7B1D46"/>
            </a:solidFill>
            <a:prstDash val="solid"/>
          </a:ln>
        </p:spPr>
        <p:txBody>
          <a:bodyPr/>
          <a:lstStyle/>
          <a:p>
            <a:endParaRPr lang="en-GB" sz="2400"/>
          </a:p>
        </p:txBody>
      </p:sp>
      <p:sp>
        <p:nvSpPr>
          <p:cNvPr id="4" name="Text 2"/>
          <p:cNvSpPr/>
          <p:nvPr/>
        </p:nvSpPr>
        <p:spPr>
          <a:xfrm>
            <a:off x="1889760" y="162207"/>
            <a:ext cx="8534400" cy="670560"/>
          </a:xfrm>
          <a:prstGeom prst="rect">
            <a:avLst/>
          </a:prstGeom>
          <a:noFill/>
          <a:ln/>
        </p:spPr>
        <p:txBody>
          <a:bodyPr wrap="square" lIns="0" tIns="0" rIns="0" bIns="0" rtlCol="0" anchor="ctr"/>
          <a:lstStyle/>
          <a:p>
            <a:pPr algn="ctr"/>
            <a:r>
              <a:rPr lang="en-US" sz="4267" dirty="0">
                <a:solidFill>
                  <a:srgbClr val="6B1B2A"/>
                </a:solidFill>
                <a:latin typeface="Arial Black" panose="020B0A04020102020204" pitchFamily="34" charset="0"/>
              </a:rPr>
              <a:t>Youth Sports</a:t>
            </a:r>
          </a:p>
        </p:txBody>
      </p:sp>
      <p:sp>
        <p:nvSpPr>
          <p:cNvPr id="5" name="Text 3"/>
          <p:cNvSpPr/>
          <p:nvPr/>
        </p:nvSpPr>
        <p:spPr>
          <a:xfrm>
            <a:off x="1828800" y="817571"/>
            <a:ext cx="8534400" cy="390144"/>
          </a:xfrm>
          <a:prstGeom prst="rect">
            <a:avLst/>
          </a:prstGeom>
          <a:noFill/>
          <a:ln/>
        </p:spPr>
        <p:txBody>
          <a:bodyPr wrap="square" lIns="0" tIns="0" rIns="0" bIns="0" rtlCol="0" anchor="ctr"/>
          <a:lstStyle/>
          <a:p>
            <a:pPr algn="ctr"/>
            <a:r>
              <a:rPr lang="en-US" sz="2133" i="1" dirty="0">
                <a:latin typeface="Aptos" panose="020B0004020202020204" pitchFamily="34" charset="0"/>
                <a:ea typeface="Calibri" pitchFamily="34" charset="-122"/>
                <a:cs typeface="Calibri" pitchFamily="34" charset="-120"/>
              </a:rPr>
              <a:t>The Challenge &amp; The Solution</a:t>
            </a:r>
            <a:endParaRPr lang="en-US" sz="2133" dirty="0">
              <a:latin typeface="Aptos" panose="020B0004020202020204" pitchFamily="34" charset="0"/>
            </a:endParaRPr>
          </a:p>
        </p:txBody>
      </p:sp>
      <p:sp>
        <p:nvSpPr>
          <p:cNvPr id="6" name="Shape 4"/>
          <p:cNvSpPr/>
          <p:nvPr/>
        </p:nvSpPr>
        <p:spPr>
          <a:xfrm>
            <a:off x="304800" y="1463040"/>
            <a:ext cx="4267200" cy="4754880"/>
          </a:xfrm>
          <a:prstGeom prst="rect">
            <a:avLst/>
          </a:prstGeom>
          <a:solidFill>
            <a:srgbClr val="6B1B2A"/>
          </a:solidFill>
          <a:ln/>
          <a:effectLst>
            <a:outerShdw blurRad="152400" dist="50800" dir="8100000" algn="bl" rotWithShape="0">
              <a:srgbClr val="000000">
                <a:alpha val="35000"/>
              </a:srgbClr>
            </a:outerShdw>
          </a:effectLst>
        </p:spPr>
        <p:txBody>
          <a:bodyPr/>
          <a:lstStyle/>
          <a:p>
            <a:endParaRPr lang="en-GB" sz="2400"/>
          </a:p>
        </p:txBody>
      </p:sp>
      <p:sp>
        <p:nvSpPr>
          <p:cNvPr id="8" name="Text 6"/>
          <p:cNvSpPr/>
          <p:nvPr/>
        </p:nvSpPr>
        <p:spPr>
          <a:xfrm>
            <a:off x="426720" y="2044333"/>
            <a:ext cx="4023360" cy="1706880"/>
          </a:xfrm>
          <a:prstGeom prst="rect">
            <a:avLst/>
          </a:prstGeom>
          <a:noFill/>
          <a:ln/>
        </p:spPr>
        <p:txBody>
          <a:bodyPr wrap="square" lIns="0" tIns="0" rIns="0" bIns="0" rtlCol="0" anchor="ctr"/>
          <a:lstStyle/>
          <a:p>
            <a:pPr algn="ctr"/>
            <a:r>
              <a:rPr lang="en-US" sz="11733" b="1" dirty="0">
                <a:solidFill>
                  <a:schemeClr val="bg1"/>
                </a:solidFill>
                <a:latin typeface="Arial Black" pitchFamily="34" charset="0"/>
                <a:ea typeface="Arial Black" pitchFamily="34" charset="-122"/>
                <a:cs typeface="Arial Black" pitchFamily="34" charset="-120"/>
              </a:rPr>
              <a:t>70%</a:t>
            </a:r>
            <a:endParaRPr lang="en-US" sz="11733" dirty="0">
              <a:solidFill>
                <a:schemeClr val="bg1"/>
              </a:solidFill>
            </a:endParaRPr>
          </a:p>
        </p:txBody>
      </p:sp>
      <p:sp>
        <p:nvSpPr>
          <p:cNvPr id="9" name="Text 7"/>
          <p:cNvSpPr/>
          <p:nvPr/>
        </p:nvSpPr>
        <p:spPr>
          <a:xfrm>
            <a:off x="426720" y="3751213"/>
            <a:ext cx="4023360" cy="548640"/>
          </a:xfrm>
          <a:prstGeom prst="rect">
            <a:avLst/>
          </a:prstGeom>
          <a:noFill/>
          <a:ln/>
        </p:spPr>
        <p:txBody>
          <a:bodyPr wrap="square" lIns="0" tIns="0" rIns="0" bIns="0" rtlCol="0" anchor="ctr"/>
          <a:lstStyle/>
          <a:p>
            <a:pPr algn="ctr"/>
            <a:r>
              <a:rPr lang="en-US" sz="2400" dirty="0">
                <a:solidFill>
                  <a:srgbClr val="FFFFFF"/>
                </a:solidFill>
                <a:latin typeface="Aptos" panose="020B0004020202020204" pitchFamily="34" charset="0"/>
                <a:ea typeface="Calibri" pitchFamily="34" charset="-122"/>
                <a:cs typeface="Calibri" pitchFamily="34" charset="-120"/>
              </a:rPr>
              <a:t>of players quit</a:t>
            </a:r>
            <a:endParaRPr lang="en-US" sz="2400" dirty="0">
              <a:latin typeface="Aptos" panose="020B0004020202020204" pitchFamily="34" charset="0"/>
            </a:endParaRPr>
          </a:p>
        </p:txBody>
      </p:sp>
      <p:sp>
        <p:nvSpPr>
          <p:cNvPr id="10" name="Text 8"/>
          <p:cNvSpPr/>
          <p:nvPr/>
        </p:nvSpPr>
        <p:spPr>
          <a:xfrm>
            <a:off x="426720" y="4263277"/>
            <a:ext cx="4023360" cy="512064"/>
          </a:xfrm>
          <a:prstGeom prst="rect">
            <a:avLst/>
          </a:prstGeom>
          <a:noFill/>
          <a:ln/>
        </p:spPr>
        <p:txBody>
          <a:bodyPr wrap="square" lIns="0" tIns="0" rIns="0" bIns="0" rtlCol="0" anchor="ctr"/>
          <a:lstStyle/>
          <a:p>
            <a:pPr algn="ctr"/>
            <a:r>
              <a:rPr lang="en-US" sz="2400" dirty="0">
                <a:solidFill>
                  <a:schemeClr val="bg1"/>
                </a:solidFill>
                <a:latin typeface="Aptos" panose="020B0004020202020204" pitchFamily="34" charset="0"/>
                <a:ea typeface="Arial Black" pitchFamily="34" charset="-122"/>
                <a:cs typeface="Arial Black" pitchFamily="34" charset="-120"/>
              </a:rPr>
              <a:t>by age 14</a:t>
            </a:r>
            <a:endParaRPr lang="en-US" sz="2400" dirty="0">
              <a:solidFill>
                <a:schemeClr val="bg1"/>
              </a:solidFill>
              <a:latin typeface="Aptos" panose="020B0004020202020204" pitchFamily="34" charset="0"/>
            </a:endParaRPr>
          </a:p>
        </p:txBody>
      </p:sp>
      <p:sp>
        <p:nvSpPr>
          <p:cNvPr id="11" name="Text 9"/>
          <p:cNvSpPr/>
          <p:nvPr/>
        </p:nvSpPr>
        <p:spPr>
          <a:xfrm>
            <a:off x="426720" y="4872877"/>
            <a:ext cx="4023360" cy="609600"/>
          </a:xfrm>
          <a:prstGeom prst="rect">
            <a:avLst/>
          </a:prstGeom>
          <a:noFill/>
          <a:ln/>
        </p:spPr>
        <p:txBody>
          <a:bodyPr wrap="square" lIns="0" tIns="0" rIns="0" bIns="0" rtlCol="0" anchor="ctr"/>
          <a:lstStyle/>
          <a:p>
            <a:pPr algn="ctr"/>
            <a:r>
              <a:rPr lang="en-US" sz="2400" dirty="0">
                <a:solidFill>
                  <a:schemeClr val="bg1"/>
                </a:solidFill>
                <a:latin typeface="Aptos" panose="020B0004020202020204" pitchFamily="34" charset="0"/>
                <a:ea typeface="Calibri" pitchFamily="34" charset="-122"/>
                <a:cs typeface="Calibri" pitchFamily="34" charset="-120"/>
              </a:rPr>
              <a:t>A crisis of early dropout in youth sport</a:t>
            </a:r>
            <a:endParaRPr lang="en-US" sz="2400" dirty="0">
              <a:solidFill>
                <a:schemeClr val="bg1"/>
              </a:solidFill>
              <a:latin typeface="Aptos" panose="020B0004020202020204" pitchFamily="34" charset="0"/>
            </a:endParaRPr>
          </a:p>
        </p:txBody>
      </p:sp>
      <p:sp>
        <p:nvSpPr>
          <p:cNvPr id="13" name="Shape 11"/>
          <p:cNvSpPr/>
          <p:nvPr/>
        </p:nvSpPr>
        <p:spPr>
          <a:xfrm>
            <a:off x="4815840" y="1463040"/>
            <a:ext cx="3169920" cy="4754880"/>
          </a:xfrm>
          <a:prstGeom prst="rect">
            <a:avLst/>
          </a:prstGeom>
          <a:solidFill>
            <a:srgbClr val="FFC000"/>
          </a:solidFill>
          <a:ln/>
          <a:effectLst>
            <a:outerShdw blurRad="152400" dist="50800" dir="8100000" algn="bl" rotWithShape="0">
              <a:srgbClr val="000000">
                <a:alpha val="35000"/>
              </a:srgbClr>
            </a:outerShdw>
          </a:effectLst>
        </p:spPr>
        <p:txBody>
          <a:bodyPr/>
          <a:lstStyle/>
          <a:p>
            <a:endParaRPr lang="en-GB" sz="2400"/>
          </a:p>
        </p:txBody>
      </p:sp>
      <p:sp>
        <p:nvSpPr>
          <p:cNvPr id="15" name="Text 13"/>
          <p:cNvSpPr/>
          <p:nvPr/>
        </p:nvSpPr>
        <p:spPr>
          <a:xfrm>
            <a:off x="4937760" y="1645920"/>
            <a:ext cx="2926080" cy="1097280"/>
          </a:xfrm>
          <a:prstGeom prst="rect">
            <a:avLst/>
          </a:prstGeom>
          <a:noFill/>
          <a:ln/>
        </p:spPr>
        <p:txBody>
          <a:bodyPr wrap="square" lIns="0" tIns="0" rIns="0" bIns="0" rtlCol="0" anchor="ctr"/>
          <a:lstStyle/>
          <a:p>
            <a:pPr algn="ctr"/>
            <a:r>
              <a:rPr lang="en-US" sz="2267" b="1" dirty="0">
                <a:latin typeface="Arial Black" pitchFamily="34" charset="0"/>
                <a:ea typeface="Arial Black" pitchFamily="34" charset="-122"/>
                <a:cs typeface="Arial Black" pitchFamily="34" charset="-120"/>
              </a:rPr>
              <a:t>THE</a:t>
            </a:r>
            <a:endParaRPr lang="en-US" sz="2267" dirty="0"/>
          </a:p>
          <a:p>
            <a:pPr algn="ctr"/>
            <a:r>
              <a:rPr lang="en-US" sz="2267" b="1" dirty="0">
                <a:latin typeface="Arial Black" pitchFamily="34" charset="0"/>
                <a:ea typeface="Arial Black" pitchFamily="34" charset="-122"/>
                <a:cs typeface="Arial Black" pitchFamily="34" charset="-120"/>
              </a:rPr>
              <a:t>SOLUTION</a:t>
            </a:r>
            <a:endParaRPr lang="en-US" sz="2267" dirty="0"/>
          </a:p>
        </p:txBody>
      </p:sp>
      <p:sp>
        <p:nvSpPr>
          <p:cNvPr id="17" name="Text 14"/>
          <p:cNvSpPr/>
          <p:nvPr/>
        </p:nvSpPr>
        <p:spPr>
          <a:xfrm>
            <a:off x="5913120" y="2881023"/>
            <a:ext cx="1645920" cy="731520"/>
          </a:xfrm>
          <a:prstGeom prst="rect">
            <a:avLst/>
          </a:prstGeom>
          <a:noFill/>
          <a:ln/>
        </p:spPr>
        <p:txBody>
          <a:bodyPr wrap="square" lIns="0" tIns="0" rIns="0" bIns="0" rtlCol="0" anchor="ctr"/>
          <a:lstStyle/>
          <a:p>
            <a:pPr algn="ctr"/>
            <a:r>
              <a:rPr lang="en-US" sz="2133" b="1" dirty="0">
                <a:latin typeface="Calibri" pitchFamily="34" charset="0"/>
                <a:ea typeface="Calibri" pitchFamily="34" charset="-122"/>
                <a:cs typeface="Calibri" pitchFamily="34" charset="-120"/>
              </a:rPr>
              <a:t>Fun First</a:t>
            </a:r>
            <a:endParaRPr lang="en-US" sz="2133" dirty="0"/>
          </a:p>
          <a:p>
            <a:pPr algn="ctr"/>
            <a:r>
              <a:rPr lang="en-US" sz="2133" b="1" dirty="0">
                <a:latin typeface="Calibri" pitchFamily="34" charset="0"/>
                <a:ea typeface="Calibri" pitchFamily="34" charset="-122"/>
                <a:cs typeface="Calibri" pitchFamily="34" charset="-120"/>
              </a:rPr>
              <a:t>Model</a:t>
            </a:r>
            <a:endParaRPr lang="en-US" sz="2133" dirty="0"/>
          </a:p>
        </p:txBody>
      </p:sp>
      <p:sp>
        <p:nvSpPr>
          <p:cNvPr id="18" name="Text 15"/>
          <p:cNvSpPr/>
          <p:nvPr/>
        </p:nvSpPr>
        <p:spPr>
          <a:xfrm>
            <a:off x="4815840" y="3870960"/>
            <a:ext cx="3048000" cy="670560"/>
          </a:xfrm>
          <a:prstGeom prst="rect">
            <a:avLst/>
          </a:prstGeom>
          <a:noFill/>
          <a:ln/>
        </p:spPr>
        <p:txBody>
          <a:bodyPr wrap="square" lIns="0" tIns="0" rIns="0" bIns="0" rtlCol="0" anchor="ctr"/>
          <a:lstStyle/>
          <a:p>
            <a:pPr algn="ctr"/>
            <a:r>
              <a:rPr lang="en-US" sz="2133" b="1" dirty="0">
                <a:latin typeface="Calibri" pitchFamily="34" charset="0"/>
                <a:ea typeface="Calibri" pitchFamily="34" charset="-122"/>
                <a:cs typeface="Calibri" pitchFamily="34" charset="-120"/>
              </a:rPr>
              <a:t>Prioritise joy,</a:t>
            </a:r>
            <a:endParaRPr lang="en-US" sz="2133" b="1" dirty="0"/>
          </a:p>
          <a:p>
            <a:pPr algn="ctr"/>
            <a:r>
              <a:rPr lang="en-US" sz="2133" b="1" dirty="0">
                <a:latin typeface="Calibri" pitchFamily="34" charset="0"/>
                <a:ea typeface="Calibri" pitchFamily="34" charset="-122"/>
                <a:cs typeface="Calibri" pitchFamily="34" charset="-120"/>
              </a:rPr>
              <a:t>not just performance</a:t>
            </a:r>
            <a:endParaRPr lang="en-US" sz="2133" b="1" dirty="0"/>
          </a:p>
        </p:txBody>
      </p:sp>
      <p:sp>
        <p:nvSpPr>
          <p:cNvPr id="19" name="Shape 16"/>
          <p:cNvSpPr/>
          <p:nvPr/>
        </p:nvSpPr>
        <p:spPr>
          <a:xfrm>
            <a:off x="5120640" y="4998720"/>
            <a:ext cx="2560320" cy="0"/>
          </a:xfrm>
          <a:prstGeom prst="line">
            <a:avLst/>
          </a:prstGeom>
          <a:noFill/>
          <a:ln w="12700">
            <a:solidFill>
              <a:srgbClr val="E8517A"/>
            </a:solidFill>
            <a:prstDash val="dash"/>
          </a:ln>
        </p:spPr>
        <p:txBody>
          <a:bodyPr/>
          <a:lstStyle/>
          <a:p>
            <a:endParaRPr lang="en-GB" sz="2400"/>
          </a:p>
        </p:txBody>
      </p:sp>
      <p:sp>
        <p:nvSpPr>
          <p:cNvPr id="21" name="Text 17"/>
          <p:cNvSpPr/>
          <p:nvPr/>
        </p:nvSpPr>
        <p:spPr>
          <a:xfrm>
            <a:off x="5568405" y="5319116"/>
            <a:ext cx="2112555" cy="273611"/>
          </a:xfrm>
          <a:prstGeom prst="rect">
            <a:avLst/>
          </a:prstGeom>
          <a:noFill/>
          <a:ln/>
        </p:spPr>
        <p:txBody>
          <a:bodyPr wrap="square" lIns="0" tIns="0" rIns="0" bIns="0" rtlCol="0" anchor="ctr"/>
          <a:lstStyle/>
          <a:p>
            <a:pPr algn="ctr"/>
            <a:r>
              <a:rPr lang="en-US" sz="2133" b="1" dirty="0">
                <a:latin typeface="Calibri" pitchFamily="34" charset="0"/>
                <a:ea typeface="Calibri" pitchFamily="34" charset="-122"/>
                <a:cs typeface="Calibri" pitchFamily="34" charset="-120"/>
              </a:rPr>
              <a:t>Inclusivity</a:t>
            </a:r>
            <a:endParaRPr lang="en-US" sz="2133" dirty="0"/>
          </a:p>
        </p:txBody>
      </p:sp>
      <p:sp>
        <p:nvSpPr>
          <p:cNvPr id="22" name="Shape 18"/>
          <p:cNvSpPr/>
          <p:nvPr/>
        </p:nvSpPr>
        <p:spPr>
          <a:xfrm>
            <a:off x="8229600" y="1463040"/>
            <a:ext cx="3657600" cy="4754880"/>
          </a:xfrm>
          <a:prstGeom prst="rect">
            <a:avLst/>
          </a:prstGeom>
          <a:solidFill>
            <a:srgbClr val="6B1B2A"/>
          </a:solidFill>
          <a:ln/>
          <a:effectLst>
            <a:outerShdw blurRad="152400" dist="50800" dir="8100000" algn="bl" rotWithShape="0">
              <a:srgbClr val="000000">
                <a:alpha val="35000"/>
              </a:srgbClr>
            </a:outerShdw>
          </a:effectLst>
        </p:spPr>
        <p:txBody>
          <a:bodyPr/>
          <a:lstStyle/>
          <a:p>
            <a:endParaRPr lang="en-GB" sz="2400" dirty="0"/>
          </a:p>
        </p:txBody>
      </p:sp>
      <p:sp>
        <p:nvSpPr>
          <p:cNvPr id="24" name="Text 20"/>
          <p:cNvSpPr/>
          <p:nvPr/>
        </p:nvSpPr>
        <p:spPr>
          <a:xfrm>
            <a:off x="8351520" y="1609344"/>
            <a:ext cx="3413760" cy="914400"/>
          </a:xfrm>
          <a:prstGeom prst="rect">
            <a:avLst/>
          </a:prstGeom>
          <a:noFill/>
          <a:ln/>
        </p:spPr>
        <p:txBody>
          <a:bodyPr wrap="square" lIns="0" tIns="0" rIns="0" bIns="0" rtlCol="0" anchor="ctr"/>
          <a:lstStyle/>
          <a:p>
            <a:pPr algn="ctr"/>
            <a:r>
              <a:rPr lang="en-US" sz="1733" b="1" dirty="0">
                <a:solidFill>
                  <a:srgbClr val="FFFFFF"/>
                </a:solidFill>
                <a:latin typeface="Arial Black" pitchFamily="34" charset="0"/>
                <a:ea typeface="Arial Black" pitchFamily="34" charset="-122"/>
                <a:cs typeface="Arial Black" pitchFamily="34" charset="-120"/>
              </a:rPr>
              <a:t>HOLISTIC MODEL</a:t>
            </a:r>
            <a:endParaRPr lang="en-US" sz="1733" dirty="0"/>
          </a:p>
          <a:p>
            <a:pPr algn="ctr"/>
            <a:r>
              <a:rPr lang="en-US" sz="1733" b="1" dirty="0">
                <a:solidFill>
                  <a:srgbClr val="FFFFFF"/>
                </a:solidFill>
                <a:latin typeface="Arial Black" pitchFamily="34" charset="0"/>
                <a:ea typeface="Arial Black" pitchFamily="34" charset="-122"/>
                <a:cs typeface="Arial Black" pitchFamily="34" charset="-120"/>
              </a:rPr>
              <a:t>RESULTS</a:t>
            </a:r>
            <a:endParaRPr lang="en-US" sz="1733" dirty="0"/>
          </a:p>
        </p:txBody>
      </p:sp>
      <p:sp>
        <p:nvSpPr>
          <p:cNvPr id="25" name="Text 21"/>
          <p:cNvSpPr/>
          <p:nvPr/>
        </p:nvSpPr>
        <p:spPr>
          <a:xfrm>
            <a:off x="8229600" y="2560320"/>
            <a:ext cx="3657600" cy="1584960"/>
          </a:xfrm>
          <a:prstGeom prst="rect">
            <a:avLst/>
          </a:prstGeom>
          <a:noFill/>
          <a:ln/>
        </p:spPr>
        <p:txBody>
          <a:bodyPr wrap="square" lIns="0" tIns="0" rIns="0" bIns="0" rtlCol="0" anchor="ctr"/>
          <a:lstStyle/>
          <a:p>
            <a:pPr algn="ctr"/>
            <a:r>
              <a:rPr lang="en-US" sz="8533" b="1" dirty="0">
                <a:solidFill>
                  <a:schemeClr val="bg1"/>
                </a:solidFill>
                <a:latin typeface="Arial Black" pitchFamily="34" charset="0"/>
                <a:ea typeface="Arial Black" pitchFamily="34" charset="-122"/>
                <a:cs typeface="Arial Black" pitchFamily="34" charset="-120"/>
              </a:rPr>
              <a:t>+25%</a:t>
            </a:r>
            <a:endParaRPr lang="en-US" sz="8533" dirty="0">
              <a:solidFill>
                <a:schemeClr val="bg1"/>
              </a:solidFill>
            </a:endParaRPr>
          </a:p>
        </p:txBody>
      </p:sp>
      <p:sp>
        <p:nvSpPr>
          <p:cNvPr id="26" name="Shape 22"/>
          <p:cNvSpPr/>
          <p:nvPr/>
        </p:nvSpPr>
        <p:spPr>
          <a:xfrm>
            <a:off x="8656320" y="4206240"/>
            <a:ext cx="2804160" cy="0"/>
          </a:xfrm>
          <a:prstGeom prst="line">
            <a:avLst/>
          </a:prstGeom>
          <a:noFill/>
          <a:ln w="12700">
            <a:solidFill>
              <a:srgbClr val="E8517A"/>
            </a:solidFill>
            <a:prstDash val="dash"/>
          </a:ln>
        </p:spPr>
        <p:txBody>
          <a:bodyPr/>
          <a:lstStyle/>
          <a:p>
            <a:endParaRPr lang="en-GB" sz="2400"/>
          </a:p>
        </p:txBody>
      </p:sp>
      <p:sp>
        <p:nvSpPr>
          <p:cNvPr id="27" name="Text 23"/>
          <p:cNvSpPr/>
          <p:nvPr/>
        </p:nvSpPr>
        <p:spPr>
          <a:xfrm>
            <a:off x="8351520" y="4328160"/>
            <a:ext cx="3413760" cy="853440"/>
          </a:xfrm>
          <a:prstGeom prst="rect">
            <a:avLst/>
          </a:prstGeom>
          <a:noFill/>
          <a:ln/>
        </p:spPr>
        <p:txBody>
          <a:bodyPr wrap="square" lIns="0" tIns="0" rIns="0" bIns="0" rtlCol="0" anchor="ctr"/>
          <a:lstStyle/>
          <a:p>
            <a:pPr algn="ctr"/>
            <a:r>
              <a:rPr lang="en-US" sz="2400" dirty="0">
                <a:solidFill>
                  <a:srgbClr val="FFFFFF"/>
                </a:solidFill>
                <a:latin typeface="Aptos" panose="020B0004020202020204" pitchFamily="34" charset="0"/>
                <a:ea typeface="Calibri" pitchFamily="34" charset="-122"/>
                <a:cs typeface="Calibri" pitchFamily="34" charset="-120"/>
              </a:rPr>
              <a:t>long-term</a:t>
            </a:r>
            <a:endParaRPr lang="en-US" sz="2400" dirty="0">
              <a:latin typeface="Aptos" panose="020B0004020202020204" pitchFamily="34" charset="0"/>
            </a:endParaRPr>
          </a:p>
          <a:p>
            <a:pPr algn="ctr"/>
            <a:r>
              <a:rPr lang="en-US" sz="2400" dirty="0">
                <a:solidFill>
                  <a:srgbClr val="FFFFFF"/>
                </a:solidFill>
                <a:latin typeface="Aptos" panose="020B0004020202020204" pitchFamily="34" charset="0"/>
                <a:ea typeface="Calibri" pitchFamily="34" charset="-122"/>
                <a:cs typeface="Calibri" pitchFamily="34" charset="-120"/>
              </a:rPr>
              <a:t>participation</a:t>
            </a:r>
            <a:endParaRPr lang="en-US" sz="2400" dirty="0">
              <a:latin typeface="Aptos" panose="020B0004020202020204" pitchFamily="34" charset="0"/>
            </a:endParaRPr>
          </a:p>
        </p:txBody>
      </p:sp>
      <p:sp>
        <p:nvSpPr>
          <p:cNvPr id="28" name="Text 24"/>
          <p:cNvSpPr/>
          <p:nvPr/>
        </p:nvSpPr>
        <p:spPr>
          <a:xfrm>
            <a:off x="8351520" y="5155477"/>
            <a:ext cx="3413760" cy="463296"/>
          </a:xfrm>
          <a:prstGeom prst="rect">
            <a:avLst/>
          </a:prstGeom>
          <a:noFill/>
          <a:ln/>
        </p:spPr>
        <p:txBody>
          <a:bodyPr wrap="square" lIns="0" tIns="0" rIns="0" bIns="0" rtlCol="0" anchor="ctr"/>
          <a:lstStyle/>
          <a:p>
            <a:pPr algn="ctr"/>
            <a:r>
              <a:rPr lang="en-US" sz="2400" dirty="0">
                <a:solidFill>
                  <a:srgbClr val="FAF0F4"/>
                </a:solidFill>
                <a:latin typeface="Aptos" panose="020B0004020202020204" pitchFamily="34" charset="0"/>
                <a:ea typeface="Calibri" pitchFamily="34" charset="-122"/>
                <a:cs typeface="Calibri" pitchFamily="34" charset="-120"/>
              </a:rPr>
              <a:t>through late adolescence</a:t>
            </a:r>
            <a:endParaRPr lang="en-US" sz="2400" dirty="0">
              <a:latin typeface="Aptos" panose="020B0004020202020204" pitchFamily="34" charset="0"/>
            </a:endParaRPr>
          </a:p>
        </p:txBody>
      </p:sp>
      <p:sp>
        <p:nvSpPr>
          <p:cNvPr id="29" name="Text 25"/>
          <p:cNvSpPr/>
          <p:nvPr/>
        </p:nvSpPr>
        <p:spPr>
          <a:xfrm>
            <a:off x="365760" y="6339840"/>
            <a:ext cx="11582400" cy="365760"/>
          </a:xfrm>
          <a:prstGeom prst="rect">
            <a:avLst/>
          </a:prstGeom>
          <a:noFill/>
          <a:ln/>
        </p:spPr>
        <p:txBody>
          <a:bodyPr wrap="square" lIns="0" tIns="0" rIns="0" bIns="0" rtlCol="0" anchor="ctr"/>
          <a:lstStyle/>
          <a:p>
            <a:pPr algn="ctr"/>
            <a:r>
              <a:rPr lang="en-US" sz="2133" b="1" i="1" dirty="0">
                <a:latin typeface="Calibri" pitchFamily="34" charset="0"/>
                <a:ea typeface="Calibri" pitchFamily="34" charset="-122"/>
                <a:cs typeface="Calibri" pitchFamily="34" charset="-120"/>
              </a:rPr>
              <a:t>Holistic models that embed inclusivity &amp; fun-first values</a:t>
            </a:r>
            <a:endParaRPr lang="en-US" sz="2133" b="1" dirty="0"/>
          </a:p>
        </p:txBody>
      </p:sp>
      <p:pic>
        <p:nvPicPr>
          <p:cNvPr id="31" name="Graphic 30" descr="Clipboard All Crosses with solid fill">
            <a:extLst>
              <a:ext uri="{FF2B5EF4-FFF2-40B4-BE49-F238E27FC236}">
                <a16:creationId xmlns:a16="http://schemas.microsoft.com/office/drawing/2014/main" id="{1B1E80E9-4284-F1E3-ECD0-C68AF60517A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43565" y="4969764"/>
            <a:ext cx="868680" cy="868680"/>
          </a:xfrm>
          <a:prstGeom prst="rect">
            <a:avLst/>
          </a:prstGeom>
        </p:spPr>
      </p:pic>
      <p:pic>
        <p:nvPicPr>
          <p:cNvPr id="33" name="Graphic 32" descr="Smiling face with solid fill with solid fill">
            <a:extLst>
              <a:ext uri="{FF2B5EF4-FFF2-40B4-BE49-F238E27FC236}">
                <a16:creationId xmlns:a16="http://schemas.microsoft.com/office/drawing/2014/main" id="{6B88B947-4234-EF39-830B-6E1F773C104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045964" y="2865120"/>
            <a:ext cx="822960" cy="822960"/>
          </a:xfrm>
          <a:prstGeom prst="rect">
            <a:avLst/>
          </a:prstGeom>
        </p:spPr>
      </p:pic>
      <p:pic>
        <p:nvPicPr>
          <p:cNvPr id="34" name="Picture 33">
            <a:extLst>
              <a:ext uri="{FF2B5EF4-FFF2-40B4-BE49-F238E27FC236}">
                <a16:creationId xmlns:a16="http://schemas.microsoft.com/office/drawing/2014/main" id="{5FAECBD2-F7BB-5C92-D639-D84628926B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8995" y="6203848"/>
            <a:ext cx="568960" cy="65415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Text 9"/>
          <p:cNvSpPr/>
          <p:nvPr/>
        </p:nvSpPr>
        <p:spPr>
          <a:xfrm>
            <a:off x="4267200" y="365760"/>
            <a:ext cx="7559040" cy="670560"/>
          </a:xfrm>
          <a:prstGeom prst="rect">
            <a:avLst/>
          </a:prstGeom>
          <a:noFill/>
          <a:ln/>
        </p:spPr>
        <p:txBody>
          <a:bodyPr wrap="square" rtlCol="0" anchor="ctr"/>
          <a:lstStyle/>
          <a:p>
            <a:r>
              <a:rPr lang="en-US" sz="3467" b="1" dirty="0">
                <a:solidFill>
                  <a:srgbClr val="6B1B2A"/>
                </a:solidFill>
                <a:latin typeface="Arial Black" pitchFamily="34" charset="0"/>
                <a:ea typeface="Arial Black" pitchFamily="34" charset="-122"/>
                <a:cs typeface="Arial Black" pitchFamily="34" charset="-120"/>
              </a:rPr>
              <a:t>The Mission</a:t>
            </a:r>
            <a:endParaRPr lang="en-US" sz="3467" dirty="0"/>
          </a:p>
        </p:txBody>
      </p:sp>
      <p:sp>
        <p:nvSpPr>
          <p:cNvPr id="17" name="Shape 10"/>
          <p:cNvSpPr/>
          <p:nvPr/>
        </p:nvSpPr>
        <p:spPr>
          <a:xfrm>
            <a:off x="4267200" y="1280160"/>
            <a:ext cx="7559040" cy="1524000"/>
          </a:xfrm>
          <a:prstGeom prst="rect">
            <a:avLst/>
          </a:prstGeom>
          <a:solidFill>
            <a:srgbClr val="FFFFFF"/>
          </a:solidFill>
          <a:ln w="12700">
            <a:solidFill>
              <a:srgbClr val="E8E8E8"/>
            </a:solidFill>
            <a:prstDash val="solid"/>
          </a:ln>
          <a:effectLst>
            <a:outerShdw blurRad="101600" dist="38100" dir="8100000" algn="bl" rotWithShape="0">
              <a:srgbClr val="000000">
                <a:alpha val="12000"/>
              </a:srgbClr>
            </a:outerShdw>
          </a:effectLst>
        </p:spPr>
        <p:txBody>
          <a:bodyPr/>
          <a:lstStyle/>
          <a:p>
            <a:endParaRPr lang="en-GB" sz="2400"/>
          </a:p>
        </p:txBody>
      </p:sp>
      <p:sp>
        <p:nvSpPr>
          <p:cNvPr id="18" name="Shape 11"/>
          <p:cNvSpPr/>
          <p:nvPr/>
        </p:nvSpPr>
        <p:spPr>
          <a:xfrm>
            <a:off x="4267200" y="1280160"/>
            <a:ext cx="85344" cy="1524000"/>
          </a:xfrm>
          <a:prstGeom prst="rect">
            <a:avLst/>
          </a:prstGeom>
          <a:solidFill>
            <a:srgbClr val="6B1B2A"/>
          </a:solidFill>
          <a:ln w="12700">
            <a:solidFill>
              <a:srgbClr val="6B1B2A"/>
            </a:solidFill>
            <a:prstDash val="solid"/>
          </a:ln>
        </p:spPr>
        <p:txBody>
          <a:bodyPr/>
          <a:lstStyle/>
          <a:p>
            <a:endParaRPr lang="en-GB" sz="2400"/>
          </a:p>
        </p:txBody>
      </p:sp>
      <p:sp>
        <p:nvSpPr>
          <p:cNvPr id="19" name="Shape 12"/>
          <p:cNvSpPr/>
          <p:nvPr/>
        </p:nvSpPr>
        <p:spPr>
          <a:xfrm>
            <a:off x="4450080" y="1645920"/>
            <a:ext cx="670560" cy="670560"/>
          </a:xfrm>
          <a:prstGeom prst="ellipse">
            <a:avLst/>
          </a:prstGeom>
          <a:solidFill>
            <a:srgbClr val="6B1B2A"/>
          </a:solidFill>
          <a:ln w="12700">
            <a:solidFill>
              <a:srgbClr val="6B1B2A"/>
            </a:solidFill>
            <a:prstDash val="solid"/>
          </a:ln>
        </p:spPr>
        <p:txBody>
          <a:bodyPr/>
          <a:lstStyle/>
          <a:p>
            <a:endParaRPr lang="en-GB" sz="2400"/>
          </a:p>
        </p:txBody>
      </p:sp>
      <p:pic>
        <p:nvPicPr>
          <p:cNvPr id="20" name="Image 5" descr="preencoded.png"/>
          <p:cNvPicPr>
            <a:picLocks noChangeAspect="1"/>
          </p:cNvPicPr>
          <p:nvPr/>
        </p:nvPicPr>
        <p:blipFill>
          <a:blip r:embed="rId3"/>
          <a:stretch>
            <a:fillRect/>
          </a:stretch>
        </p:blipFill>
        <p:spPr>
          <a:xfrm>
            <a:off x="4535424" y="1731264"/>
            <a:ext cx="487680" cy="487680"/>
          </a:xfrm>
          <a:prstGeom prst="rect">
            <a:avLst/>
          </a:prstGeom>
        </p:spPr>
      </p:pic>
      <p:sp>
        <p:nvSpPr>
          <p:cNvPr id="21" name="Text 13"/>
          <p:cNvSpPr/>
          <p:nvPr/>
        </p:nvSpPr>
        <p:spPr>
          <a:xfrm>
            <a:off x="5242560" y="1402080"/>
            <a:ext cx="6339840" cy="487680"/>
          </a:xfrm>
          <a:prstGeom prst="rect">
            <a:avLst/>
          </a:prstGeom>
          <a:noFill/>
          <a:ln/>
        </p:spPr>
        <p:txBody>
          <a:bodyPr wrap="square" rtlCol="0" anchor="ctr"/>
          <a:lstStyle/>
          <a:p>
            <a:r>
              <a:rPr lang="en-US" sz="2800" b="1" dirty="0">
                <a:solidFill>
                  <a:srgbClr val="6B1B2A"/>
                </a:solidFill>
                <a:latin typeface="Arial" pitchFamily="34" charset="0"/>
                <a:ea typeface="Arial" pitchFamily="34" charset="-122"/>
                <a:cs typeface="Arial" pitchFamily="34" charset="-120"/>
              </a:rPr>
              <a:t>Football First</a:t>
            </a:r>
            <a:endParaRPr lang="en-US" sz="2800" dirty="0"/>
          </a:p>
        </p:txBody>
      </p:sp>
      <p:sp>
        <p:nvSpPr>
          <p:cNvPr id="22" name="Text 14"/>
          <p:cNvSpPr/>
          <p:nvPr/>
        </p:nvSpPr>
        <p:spPr>
          <a:xfrm>
            <a:off x="5242560" y="1865376"/>
            <a:ext cx="6339840" cy="792480"/>
          </a:xfrm>
          <a:prstGeom prst="rect">
            <a:avLst/>
          </a:prstGeom>
          <a:noFill/>
          <a:ln/>
        </p:spPr>
        <p:txBody>
          <a:bodyPr wrap="square" rtlCol="0" anchor="ctr"/>
          <a:lstStyle/>
          <a:p>
            <a:r>
              <a:rPr lang="en-US" b="1" dirty="0">
                <a:solidFill>
                  <a:srgbClr val="444444"/>
                </a:solidFill>
                <a:latin typeface="Arial" pitchFamily="34" charset="0"/>
                <a:ea typeface="Arial" pitchFamily="34" charset="-122"/>
                <a:cs typeface="Arial" pitchFamily="34" charset="-120"/>
              </a:rPr>
              <a:t>Every pitch minute stays focused on soccer coaching.  </a:t>
            </a:r>
            <a:endParaRPr lang="en-US" b="1" dirty="0"/>
          </a:p>
        </p:txBody>
      </p:sp>
      <p:sp>
        <p:nvSpPr>
          <p:cNvPr id="23" name="Shape 15"/>
          <p:cNvSpPr/>
          <p:nvPr/>
        </p:nvSpPr>
        <p:spPr>
          <a:xfrm>
            <a:off x="4267200" y="2962656"/>
            <a:ext cx="7559040" cy="1524000"/>
          </a:xfrm>
          <a:prstGeom prst="rect">
            <a:avLst/>
          </a:prstGeom>
          <a:solidFill>
            <a:srgbClr val="FFFFFF"/>
          </a:solidFill>
          <a:ln w="12700">
            <a:solidFill>
              <a:srgbClr val="E8E8E8"/>
            </a:solidFill>
            <a:prstDash val="solid"/>
          </a:ln>
          <a:effectLst>
            <a:outerShdw blurRad="101600" dist="38100" dir="8100000" algn="bl" rotWithShape="0">
              <a:srgbClr val="000000">
                <a:alpha val="12000"/>
              </a:srgbClr>
            </a:outerShdw>
          </a:effectLst>
        </p:spPr>
        <p:txBody>
          <a:bodyPr/>
          <a:lstStyle/>
          <a:p>
            <a:endParaRPr lang="en-GB" sz="2400"/>
          </a:p>
        </p:txBody>
      </p:sp>
      <p:sp>
        <p:nvSpPr>
          <p:cNvPr id="24" name="Shape 16"/>
          <p:cNvSpPr/>
          <p:nvPr/>
        </p:nvSpPr>
        <p:spPr>
          <a:xfrm>
            <a:off x="4267200" y="2962656"/>
            <a:ext cx="85344" cy="1524000"/>
          </a:xfrm>
          <a:prstGeom prst="rect">
            <a:avLst/>
          </a:prstGeom>
          <a:solidFill>
            <a:srgbClr val="1A5C8B"/>
          </a:solidFill>
          <a:ln w="12700">
            <a:solidFill>
              <a:srgbClr val="1A5C8B"/>
            </a:solidFill>
            <a:prstDash val="solid"/>
          </a:ln>
        </p:spPr>
        <p:txBody>
          <a:bodyPr/>
          <a:lstStyle/>
          <a:p>
            <a:endParaRPr lang="en-GB" sz="2400"/>
          </a:p>
        </p:txBody>
      </p:sp>
      <p:sp>
        <p:nvSpPr>
          <p:cNvPr id="25" name="Shape 17"/>
          <p:cNvSpPr/>
          <p:nvPr/>
        </p:nvSpPr>
        <p:spPr>
          <a:xfrm>
            <a:off x="4450080" y="3328416"/>
            <a:ext cx="670560" cy="670560"/>
          </a:xfrm>
          <a:prstGeom prst="ellipse">
            <a:avLst/>
          </a:prstGeom>
          <a:solidFill>
            <a:srgbClr val="1A5C8B"/>
          </a:solidFill>
          <a:ln w="12700">
            <a:solidFill>
              <a:srgbClr val="1A5C8B"/>
            </a:solidFill>
            <a:prstDash val="solid"/>
          </a:ln>
        </p:spPr>
        <p:txBody>
          <a:bodyPr/>
          <a:lstStyle/>
          <a:p>
            <a:endParaRPr lang="en-GB" sz="2400"/>
          </a:p>
        </p:txBody>
      </p:sp>
      <p:pic>
        <p:nvPicPr>
          <p:cNvPr id="26" name="Image 6" descr="preencoded.png"/>
          <p:cNvPicPr>
            <a:picLocks noChangeAspect="1"/>
          </p:cNvPicPr>
          <p:nvPr/>
        </p:nvPicPr>
        <p:blipFill>
          <a:blip r:embed="rId4"/>
          <a:stretch>
            <a:fillRect/>
          </a:stretch>
        </p:blipFill>
        <p:spPr>
          <a:xfrm>
            <a:off x="4535424" y="3413760"/>
            <a:ext cx="487680" cy="487680"/>
          </a:xfrm>
          <a:prstGeom prst="rect">
            <a:avLst/>
          </a:prstGeom>
        </p:spPr>
      </p:pic>
      <p:sp>
        <p:nvSpPr>
          <p:cNvPr id="27" name="Text 18"/>
          <p:cNvSpPr/>
          <p:nvPr/>
        </p:nvSpPr>
        <p:spPr>
          <a:xfrm>
            <a:off x="5242560" y="3030788"/>
            <a:ext cx="6339840" cy="487680"/>
          </a:xfrm>
          <a:prstGeom prst="rect">
            <a:avLst/>
          </a:prstGeom>
          <a:noFill/>
          <a:ln/>
        </p:spPr>
        <p:txBody>
          <a:bodyPr wrap="square" rtlCol="0" anchor="ctr"/>
          <a:lstStyle/>
          <a:p>
            <a:r>
              <a:rPr lang="en-US" sz="2800" b="1" dirty="0">
                <a:solidFill>
                  <a:srgbClr val="1A5C8B"/>
                </a:solidFill>
                <a:latin typeface="Arial" pitchFamily="34" charset="0"/>
                <a:ea typeface="Arial" pitchFamily="34" charset="-122"/>
                <a:cs typeface="Arial" pitchFamily="34" charset="-120"/>
              </a:rPr>
              <a:t>Keep Kids Safe &amp; Healthy</a:t>
            </a:r>
            <a:endParaRPr lang="en-US" sz="2800" dirty="0"/>
          </a:p>
        </p:txBody>
      </p:sp>
      <p:sp>
        <p:nvSpPr>
          <p:cNvPr id="28" name="Text 19"/>
          <p:cNvSpPr/>
          <p:nvPr/>
        </p:nvSpPr>
        <p:spPr>
          <a:xfrm>
            <a:off x="5242560" y="3547872"/>
            <a:ext cx="6339840" cy="792480"/>
          </a:xfrm>
          <a:prstGeom prst="rect">
            <a:avLst/>
          </a:prstGeom>
          <a:noFill/>
          <a:ln/>
        </p:spPr>
        <p:txBody>
          <a:bodyPr wrap="square" rtlCol="0" anchor="ctr"/>
          <a:lstStyle/>
          <a:p>
            <a:r>
              <a:rPr lang="en-US" b="1" dirty="0">
                <a:solidFill>
                  <a:srgbClr val="444444"/>
                </a:solidFill>
                <a:latin typeface="Arial" pitchFamily="34" charset="0"/>
                <a:ea typeface="Arial" pitchFamily="34" charset="-122"/>
                <a:cs typeface="Arial" pitchFamily="34" charset="-120"/>
              </a:rPr>
              <a:t>Evidence-based training reduces injury risk by up to 60% and protects growing bodies. More potential playing time</a:t>
            </a:r>
            <a:endParaRPr lang="en-US" b="1" dirty="0"/>
          </a:p>
        </p:txBody>
      </p:sp>
      <p:sp>
        <p:nvSpPr>
          <p:cNvPr id="29" name="Shape 20"/>
          <p:cNvSpPr/>
          <p:nvPr/>
        </p:nvSpPr>
        <p:spPr>
          <a:xfrm>
            <a:off x="4267200" y="4645152"/>
            <a:ext cx="7559040" cy="1524000"/>
          </a:xfrm>
          <a:prstGeom prst="rect">
            <a:avLst/>
          </a:prstGeom>
          <a:solidFill>
            <a:srgbClr val="FFFFFF"/>
          </a:solidFill>
          <a:ln w="12700">
            <a:solidFill>
              <a:srgbClr val="E8E8E8"/>
            </a:solidFill>
            <a:prstDash val="solid"/>
          </a:ln>
          <a:effectLst>
            <a:outerShdw blurRad="101600" dist="38100" dir="8100000" algn="bl" rotWithShape="0">
              <a:srgbClr val="000000">
                <a:alpha val="12000"/>
              </a:srgbClr>
            </a:outerShdw>
          </a:effectLst>
        </p:spPr>
        <p:txBody>
          <a:bodyPr/>
          <a:lstStyle/>
          <a:p>
            <a:endParaRPr lang="en-GB" sz="2400"/>
          </a:p>
        </p:txBody>
      </p:sp>
      <p:sp>
        <p:nvSpPr>
          <p:cNvPr id="30" name="Shape 21"/>
          <p:cNvSpPr/>
          <p:nvPr/>
        </p:nvSpPr>
        <p:spPr>
          <a:xfrm>
            <a:off x="4267200" y="4645152"/>
            <a:ext cx="85344" cy="1524000"/>
          </a:xfrm>
          <a:prstGeom prst="rect">
            <a:avLst/>
          </a:prstGeom>
          <a:solidFill>
            <a:srgbClr val="2D7D46"/>
          </a:solidFill>
          <a:ln w="12700">
            <a:solidFill>
              <a:srgbClr val="2D7D46"/>
            </a:solidFill>
            <a:prstDash val="solid"/>
          </a:ln>
        </p:spPr>
        <p:txBody>
          <a:bodyPr/>
          <a:lstStyle/>
          <a:p>
            <a:endParaRPr lang="en-GB" sz="2400"/>
          </a:p>
        </p:txBody>
      </p:sp>
      <p:sp>
        <p:nvSpPr>
          <p:cNvPr id="31" name="Shape 22"/>
          <p:cNvSpPr/>
          <p:nvPr/>
        </p:nvSpPr>
        <p:spPr>
          <a:xfrm>
            <a:off x="4450080" y="5010912"/>
            <a:ext cx="670560" cy="670560"/>
          </a:xfrm>
          <a:prstGeom prst="ellipse">
            <a:avLst/>
          </a:prstGeom>
          <a:solidFill>
            <a:srgbClr val="2D7D46"/>
          </a:solidFill>
          <a:ln w="12700">
            <a:solidFill>
              <a:srgbClr val="2D7D46"/>
            </a:solidFill>
            <a:prstDash val="solid"/>
          </a:ln>
        </p:spPr>
        <p:txBody>
          <a:bodyPr/>
          <a:lstStyle/>
          <a:p>
            <a:endParaRPr lang="en-GB" sz="2400"/>
          </a:p>
        </p:txBody>
      </p:sp>
      <p:pic>
        <p:nvPicPr>
          <p:cNvPr id="32" name="Image 7" descr="preencoded.png"/>
          <p:cNvPicPr>
            <a:picLocks noChangeAspect="1"/>
          </p:cNvPicPr>
          <p:nvPr/>
        </p:nvPicPr>
        <p:blipFill>
          <a:blip r:embed="rId5"/>
          <a:stretch>
            <a:fillRect/>
          </a:stretch>
        </p:blipFill>
        <p:spPr>
          <a:xfrm>
            <a:off x="4535424" y="5096256"/>
            <a:ext cx="487680" cy="487680"/>
          </a:xfrm>
          <a:prstGeom prst="rect">
            <a:avLst/>
          </a:prstGeom>
        </p:spPr>
      </p:pic>
      <p:sp>
        <p:nvSpPr>
          <p:cNvPr id="33" name="Text 23"/>
          <p:cNvSpPr/>
          <p:nvPr/>
        </p:nvSpPr>
        <p:spPr>
          <a:xfrm>
            <a:off x="5242560" y="4699837"/>
            <a:ext cx="6339840" cy="487680"/>
          </a:xfrm>
          <a:prstGeom prst="rect">
            <a:avLst/>
          </a:prstGeom>
          <a:noFill/>
          <a:ln/>
        </p:spPr>
        <p:txBody>
          <a:bodyPr wrap="square" rtlCol="0" anchor="ctr"/>
          <a:lstStyle/>
          <a:p>
            <a:r>
              <a:rPr lang="en-US" sz="2800" b="1" dirty="0">
                <a:solidFill>
                  <a:srgbClr val="2D7D46"/>
                </a:solidFill>
                <a:latin typeface="Arial" pitchFamily="34" charset="0"/>
                <a:ea typeface="Arial" pitchFamily="34" charset="-122"/>
                <a:cs typeface="Arial" pitchFamily="34" charset="-120"/>
              </a:rPr>
              <a:t>Whole-Person Development</a:t>
            </a:r>
            <a:endParaRPr lang="en-US" sz="2800" dirty="0"/>
          </a:p>
        </p:txBody>
      </p:sp>
      <p:sp>
        <p:nvSpPr>
          <p:cNvPr id="34" name="Text 24"/>
          <p:cNvSpPr/>
          <p:nvPr/>
        </p:nvSpPr>
        <p:spPr>
          <a:xfrm>
            <a:off x="5242560" y="5230368"/>
            <a:ext cx="6339840" cy="792480"/>
          </a:xfrm>
          <a:prstGeom prst="rect">
            <a:avLst/>
          </a:prstGeom>
          <a:noFill/>
          <a:ln/>
        </p:spPr>
        <p:txBody>
          <a:bodyPr wrap="square" rtlCol="0" anchor="ctr"/>
          <a:lstStyle/>
          <a:p>
            <a:r>
              <a:rPr lang="en-US" b="1" dirty="0">
                <a:solidFill>
                  <a:srgbClr val="444444"/>
                </a:solidFill>
                <a:latin typeface="Arial" pitchFamily="34" charset="0"/>
                <a:ea typeface="Arial" pitchFamily="34" charset="-122"/>
                <a:cs typeface="Arial" pitchFamily="34" charset="-120"/>
              </a:rPr>
              <a:t>Physical, nutritional, and mental wellbeing — your child develops as a complete athlete and person.</a:t>
            </a:r>
            <a:endParaRPr lang="en-US" b="1" dirty="0"/>
          </a:p>
        </p:txBody>
      </p:sp>
      <p:sp>
        <p:nvSpPr>
          <p:cNvPr id="36" name="Text 26"/>
          <p:cNvSpPr/>
          <p:nvPr/>
        </p:nvSpPr>
        <p:spPr>
          <a:xfrm>
            <a:off x="365760" y="6644640"/>
            <a:ext cx="11460480" cy="213360"/>
          </a:xfrm>
          <a:prstGeom prst="rect">
            <a:avLst/>
          </a:prstGeom>
          <a:noFill/>
          <a:ln/>
        </p:spPr>
        <p:txBody>
          <a:bodyPr wrap="square" rtlCol="0" anchor="ctr"/>
          <a:lstStyle/>
          <a:p>
            <a:pPr algn="ctr"/>
            <a:endParaRPr lang="en-US" sz="1200" dirty="0"/>
          </a:p>
        </p:txBody>
      </p:sp>
      <p:pic>
        <p:nvPicPr>
          <p:cNvPr id="2" name="Picture 1">
            <a:extLst>
              <a:ext uri="{FF2B5EF4-FFF2-40B4-BE49-F238E27FC236}">
                <a16:creationId xmlns:a16="http://schemas.microsoft.com/office/drawing/2014/main" id="{3D90DE9A-656D-B818-3D59-BB5ACA1B14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458" y="1432642"/>
            <a:ext cx="3472735" cy="3992717"/>
          </a:xfrm>
          <a:prstGeom prst="rect">
            <a:avLst/>
          </a:prstGeom>
        </p:spPr>
      </p:pic>
      <p:pic>
        <p:nvPicPr>
          <p:cNvPr id="3" name="Picture 2">
            <a:extLst>
              <a:ext uri="{FF2B5EF4-FFF2-40B4-BE49-F238E27FC236}">
                <a16:creationId xmlns:a16="http://schemas.microsoft.com/office/drawing/2014/main" id="{2EF7CAFA-52CA-AC6D-E963-83723FC631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41760" y="6203848"/>
            <a:ext cx="568960" cy="65415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8576"/>
            <a:ext cx="12192000" cy="950976"/>
          </a:xfrm>
          <a:prstGeom prst="rect">
            <a:avLst/>
          </a:prstGeom>
          <a:solidFill>
            <a:srgbClr val="6B1B2A"/>
          </a:solidFill>
          <a:ln w="12700">
            <a:solidFill>
              <a:srgbClr val="4A1018"/>
            </a:solidFill>
            <a:prstDash val="solid"/>
          </a:ln>
        </p:spPr>
        <p:txBody>
          <a:bodyPr/>
          <a:lstStyle/>
          <a:p>
            <a:endParaRPr lang="en-GB" sz="2400"/>
          </a:p>
        </p:txBody>
      </p:sp>
      <p:sp>
        <p:nvSpPr>
          <p:cNvPr id="4" name="Text 2"/>
          <p:cNvSpPr/>
          <p:nvPr/>
        </p:nvSpPr>
        <p:spPr>
          <a:xfrm>
            <a:off x="426720" y="0"/>
            <a:ext cx="11582400" cy="950976"/>
          </a:xfrm>
          <a:prstGeom prst="rect">
            <a:avLst/>
          </a:prstGeom>
          <a:noFill/>
          <a:ln/>
        </p:spPr>
        <p:txBody>
          <a:bodyPr wrap="square" lIns="0" tIns="0" rIns="0" bIns="0" rtlCol="0" anchor="ctr"/>
          <a:lstStyle/>
          <a:p>
            <a:pPr algn="ctr"/>
            <a:r>
              <a:rPr lang="en-US" sz="3200" b="1" kern="0" spc="133" dirty="0">
                <a:solidFill>
                  <a:srgbClr val="FFFFFF"/>
                </a:solidFill>
                <a:latin typeface="Arial Black" pitchFamily="34" charset="0"/>
                <a:ea typeface="Arial Black" pitchFamily="34" charset="-122"/>
                <a:cs typeface="Arial Black" pitchFamily="34" charset="-120"/>
              </a:rPr>
              <a:t>Holistic Development &amp; Inclusive Environments</a:t>
            </a:r>
            <a:endParaRPr lang="en-US" sz="3200" dirty="0"/>
          </a:p>
        </p:txBody>
      </p:sp>
      <p:sp>
        <p:nvSpPr>
          <p:cNvPr id="5" name="Text 3"/>
          <p:cNvSpPr/>
          <p:nvPr/>
        </p:nvSpPr>
        <p:spPr>
          <a:xfrm>
            <a:off x="426720" y="0"/>
            <a:ext cx="11460480" cy="950976"/>
          </a:xfrm>
          <a:prstGeom prst="rect">
            <a:avLst/>
          </a:prstGeom>
          <a:noFill/>
          <a:ln/>
        </p:spPr>
        <p:txBody>
          <a:bodyPr wrap="square" lIns="0" tIns="0" rIns="0" bIns="0" rtlCol="0" anchor="ctr"/>
          <a:lstStyle/>
          <a:p>
            <a:pPr algn="r"/>
            <a:endParaRPr lang="en-US" sz="1333" dirty="0"/>
          </a:p>
        </p:txBody>
      </p:sp>
      <p:sp>
        <p:nvSpPr>
          <p:cNvPr id="6" name="Shape 4"/>
          <p:cNvSpPr/>
          <p:nvPr/>
        </p:nvSpPr>
        <p:spPr>
          <a:xfrm>
            <a:off x="304800" y="1097280"/>
            <a:ext cx="11582400" cy="707136"/>
          </a:xfrm>
          <a:prstGeom prst="rect">
            <a:avLst/>
          </a:prstGeom>
          <a:solidFill>
            <a:srgbClr val="F5EAEC"/>
          </a:solidFill>
          <a:ln w="6350">
            <a:solidFill>
              <a:srgbClr val="E8C8CC"/>
            </a:solidFill>
            <a:prstDash val="solid"/>
          </a:ln>
        </p:spPr>
        <p:txBody>
          <a:bodyPr/>
          <a:lstStyle/>
          <a:p>
            <a:endParaRPr lang="en-GB" sz="2400"/>
          </a:p>
        </p:txBody>
      </p:sp>
      <p:sp>
        <p:nvSpPr>
          <p:cNvPr id="8" name="Text 6"/>
          <p:cNvSpPr/>
          <p:nvPr/>
        </p:nvSpPr>
        <p:spPr>
          <a:xfrm>
            <a:off x="548640" y="1097280"/>
            <a:ext cx="11155680" cy="707136"/>
          </a:xfrm>
          <a:prstGeom prst="rect">
            <a:avLst/>
          </a:prstGeom>
          <a:noFill/>
          <a:ln/>
        </p:spPr>
        <p:txBody>
          <a:bodyPr wrap="square" lIns="0" tIns="0" rIns="0" bIns="0" rtlCol="0" anchor="ctr"/>
          <a:lstStyle/>
          <a:p>
            <a:pPr algn="ctr"/>
            <a:r>
              <a:rPr lang="en-US" sz="1467" b="1" dirty="0">
                <a:solidFill>
                  <a:srgbClr val="4A1018"/>
                </a:solidFill>
                <a:latin typeface="Calibri" pitchFamily="34" charset="0"/>
                <a:ea typeface="Calibri" pitchFamily="34" charset="-122"/>
                <a:cs typeface="Calibri" pitchFamily="34" charset="-120"/>
              </a:rPr>
              <a:t>Grassroots soccer develops more than footballers — it shapes confident, resilient, and connected young people. A holistic, inclusive programme ensures every player — regardless of background, ability, or gender — belongs, grows, and thrives.</a:t>
            </a:r>
            <a:endParaRPr lang="en-US" sz="1467" b="1" dirty="0"/>
          </a:p>
        </p:txBody>
      </p:sp>
      <p:sp>
        <p:nvSpPr>
          <p:cNvPr id="9" name="Shape 7"/>
          <p:cNvSpPr/>
          <p:nvPr/>
        </p:nvSpPr>
        <p:spPr>
          <a:xfrm>
            <a:off x="268224" y="1926336"/>
            <a:ext cx="2755392" cy="4761595"/>
          </a:xfrm>
          <a:prstGeom prst="rect">
            <a:avLst/>
          </a:prstGeom>
          <a:solidFill>
            <a:srgbClr val="FFFFFF"/>
          </a:solidFill>
          <a:ln w="5080">
            <a:solidFill>
              <a:srgbClr val="CCCCCC"/>
            </a:solidFill>
            <a:prstDash val="solid"/>
          </a:ln>
          <a:effectLst>
            <a:outerShdw blurRad="63500" dist="25400" dir="8100000" algn="bl" rotWithShape="0">
              <a:srgbClr val="000000">
                <a:alpha val="10000"/>
              </a:srgbClr>
            </a:outerShdw>
          </a:effectLst>
        </p:spPr>
        <p:txBody>
          <a:bodyPr/>
          <a:lstStyle/>
          <a:p>
            <a:endParaRPr lang="en-GB" sz="2400"/>
          </a:p>
        </p:txBody>
      </p:sp>
      <p:sp>
        <p:nvSpPr>
          <p:cNvPr id="10" name="Shape 8"/>
          <p:cNvSpPr/>
          <p:nvPr/>
        </p:nvSpPr>
        <p:spPr>
          <a:xfrm>
            <a:off x="268224" y="1926336"/>
            <a:ext cx="2755392" cy="85344"/>
          </a:xfrm>
          <a:prstGeom prst="rect">
            <a:avLst/>
          </a:prstGeom>
          <a:solidFill>
            <a:srgbClr val="1A7A6E"/>
          </a:solidFill>
          <a:ln w="12700">
            <a:solidFill>
              <a:srgbClr val="1A7A6E"/>
            </a:solidFill>
            <a:prstDash val="solid"/>
          </a:ln>
        </p:spPr>
        <p:txBody>
          <a:bodyPr/>
          <a:lstStyle/>
          <a:p>
            <a:endParaRPr lang="en-GB" sz="2400"/>
          </a:p>
        </p:txBody>
      </p:sp>
      <p:sp>
        <p:nvSpPr>
          <p:cNvPr id="11" name="Shape 9"/>
          <p:cNvSpPr/>
          <p:nvPr/>
        </p:nvSpPr>
        <p:spPr>
          <a:xfrm>
            <a:off x="1219200" y="2072640"/>
            <a:ext cx="853440" cy="853440"/>
          </a:xfrm>
          <a:prstGeom prst="ellipse">
            <a:avLst/>
          </a:prstGeom>
          <a:solidFill>
            <a:srgbClr val="E8F5F3"/>
          </a:solidFill>
          <a:ln w="12700">
            <a:solidFill>
              <a:srgbClr val="1A7A6E"/>
            </a:solidFill>
            <a:prstDash val="solid"/>
          </a:ln>
        </p:spPr>
        <p:txBody>
          <a:bodyPr/>
          <a:lstStyle/>
          <a:p>
            <a:endParaRPr lang="en-GB" sz="2400"/>
          </a:p>
        </p:txBody>
      </p:sp>
      <p:pic>
        <p:nvPicPr>
          <p:cNvPr id="12" name="Image 0" descr="preencoded.png"/>
          <p:cNvPicPr>
            <a:picLocks noChangeAspect="1"/>
          </p:cNvPicPr>
          <p:nvPr/>
        </p:nvPicPr>
        <p:blipFill>
          <a:blip r:embed="rId3"/>
          <a:stretch>
            <a:fillRect/>
          </a:stretch>
        </p:blipFill>
        <p:spPr>
          <a:xfrm>
            <a:off x="1402080" y="2234181"/>
            <a:ext cx="487680" cy="487680"/>
          </a:xfrm>
          <a:prstGeom prst="rect">
            <a:avLst/>
          </a:prstGeom>
        </p:spPr>
      </p:pic>
      <p:sp>
        <p:nvSpPr>
          <p:cNvPr id="13" name="Text 10"/>
          <p:cNvSpPr/>
          <p:nvPr/>
        </p:nvSpPr>
        <p:spPr>
          <a:xfrm>
            <a:off x="390144" y="2837301"/>
            <a:ext cx="2511552" cy="609600"/>
          </a:xfrm>
          <a:prstGeom prst="rect">
            <a:avLst/>
          </a:prstGeom>
          <a:noFill/>
          <a:ln/>
        </p:spPr>
        <p:txBody>
          <a:bodyPr wrap="square" lIns="0" tIns="0" rIns="0" bIns="0" rtlCol="0" anchor="ctr"/>
          <a:lstStyle/>
          <a:p>
            <a:pPr algn="ctr"/>
            <a:r>
              <a:rPr lang="en-US" sz="1600" b="1" dirty="0">
                <a:solidFill>
                  <a:srgbClr val="1A7A6E"/>
                </a:solidFill>
                <a:latin typeface="Calibri" pitchFamily="34" charset="0"/>
                <a:ea typeface="Calibri" pitchFamily="34" charset="-122"/>
                <a:cs typeface="Calibri" pitchFamily="34" charset="-120"/>
              </a:rPr>
              <a:t>Mental &amp; Emotional Wellness</a:t>
            </a:r>
            <a:endParaRPr lang="en-US" sz="1600" dirty="0"/>
          </a:p>
        </p:txBody>
      </p:sp>
      <p:sp>
        <p:nvSpPr>
          <p:cNvPr id="14" name="Text 11"/>
          <p:cNvSpPr/>
          <p:nvPr/>
        </p:nvSpPr>
        <p:spPr>
          <a:xfrm>
            <a:off x="304800" y="3753037"/>
            <a:ext cx="2487168" cy="2316480"/>
          </a:xfrm>
          <a:prstGeom prst="rect">
            <a:avLst/>
          </a:prstGeom>
          <a:noFill/>
          <a:ln/>
        </p:spPr>
        <p:txBody>
          <a:bodyPr wrap="square" lIns="50800" tIns="50800" rIns="50800" bIns="50800" rtlCol="0" anchor="ctr"/>
          <a:lstStyle/>
          <a:p>
            <a:pPr marL="457189" indent="-457189">
              <a:lnSpc>
                <a:spcPct val="150000"/>
              </a:lnSpc>
              <a:buSzPct val="100000"/>
              <a:buChar char="•"/>
            </a:pPr>
            <a:r>
              <a:rPr lang="en-US" sz="1467" dirty="0">
                <a:solidFill>
                  <a:srgbClr val="333333"/>
                </a:solidFill>
                <a:latin typeface="Calibri" pitchFamily="34" charset="0"/>
                <a:ea typeface="Calibri" pitchFamily="34" charset="-122"/>
                <a:cs typeface="Calibri" pitchFamily="34" charset="-120"/>
              </a:rPr>
              <a:t>Mindset coaching builds resilience &amp; focus</a:t>
            </a:r>
            <a:endParaRPr lang="en-US" sz="1467" dirty="0"/>
          </a:p>
          <a:p>
            <a:pPr marL="457189" indent="-457189">
              <a:lnSpc>
                <a:spcPct val="150000"/>
              </a:lnSpc>
              <a:buSzPct val="100000"/>
              <a:buChar char="•"/>
            </a:pPr>
            <a:r>
              <a:rPr lang="en-US" sz="1467" dirty="0">
                <a:solidFill>
                  <a:srgbClr val="333333"/>
                </a:solidFill>
                <a:latin typeface="Calibri" pitchFamily="34" charset="0"/>
                <a:ea typeface="Calibri" pitchFamily="34" charset="-122"/>
                <a:cs typeface="Calibri" pitchFamily="34" charset="-120"/>
              </a:rPr>
              <a:t>Failure reframed as a learning tool</a:t>
            </a:r>
            <a:endParaRPr lang="en-US" sz="1467" dirty="0"/>
          </a:p>
          <a:p>
            <a:pPr marL="457189" indent="-457189">
              <a:lnSpc>
                <a:spcPct val="150000"/>
              </a:lnSpc>
              <a:buSzPct val="100000"/>
              <a:buChar char="•"/>
            </a:pPr>
            <a:r>
              <a:rPr lang="en-US" sz="1467" dirty="0">
                <a:solidFill>
                  <a:srgbClr val="333333"/>
                </a:solidFill>
                <a:latin typeface="Calibri" pitchFamily="34" charset="0"/>
                <a:ea typeface="Calibri" pitchFamily="34" charset="-122"/>
                <a:cs typeface="Calibri" pitchFamily="34" charset="-120"/>
              </a:rPr>
              <a:t>Safe space to express emotions &amp; effort</a:t>
            </a:r>
            <a:endParaRPr lang="en-US" sz="1467" dirty="0"/>
          </a:p>
          <a:p>
            <a:pPr marL="457189" indent="-457189">
              <a:lnSpc>
                <a:spcPct val="150000"/>
              </a:lnSpc>
              <a:buSzPct val="100000"/>
              <a:buChar char="•"/>
            </a:pPr>
            <a:r>
              <a:rPr lang="en-US" sz="1467" dirty="0">
                <a:solidFill>
                  <a:srgbClr val="333333"/>
                </a:solidFill>
                <a:latin typeface="Calibri" pitchFamily="34" charset="0"/>
                <a:ea typeface="Calibri" pitchFamily="34" charset="-122"/>
                <a:cs typeface="Calibri" pitchFamily="34" charset="-120"/>
              </a:rPr>
              <a:t>Reduces anxiety; boosts self-belief</a:t>
            </a:r>
            <a:endParaRPr lang="en-US" sz="1467" dirty="0"/>
          </a:p>
        </p:txBody>
      </p:sp>
      <p:sp>
        <p:nvSpPr>
          <p:cNvPr id="15" name="Shape 12"/>
          <p:cNvSpPr/>
          <p:nvPr/>
        </p:nvSpPr>
        <p:spPr>
          <a:xfrm>
            <a:off x="3218688" y="1926336"/>
            <a:ext cx="2755392" cy="4761595"/>
          </a:xfrm>
          <a:prstGeom prst="rect">
            <a:avLst/>
          </a:prstGeom>
          <a:solidFill>
            <a:srgbClr val="FFFFFF"/>
          </a:solidFill>
          <a:ln w="5080">
            <a:solidFill>
              <a:srgbClr val="CCCCCC"/>
            </a:solidFill>
            <a:prstDash val="solid"/>
          </a:ln>
          <a:effectLst>
            <a:outerShdw blurRad="63500" dist="25400" dir="8100000" algn="bl" rotWithShape="0">
              <a:srgbClr val="000000">
                <a:alpha val="10000"/>
              </a:srgbClr>
            </a:outerShdw>
          </a:effectLst>
        </p:spPr>
        <p:txBody>
          <a:bodyPr/>
          <a:lstStyle/>
          <a:p>
            <a:endParaRPr lang="en-GB" sz="2400"/>
          </a:p>
        </p:txBody>
      </p:sp>
      <p:sp>
        <p:nvSpPr>
          <p:cNvPr id="16" name="Shape 13"/>
          <p:cNvSpPr/>
          <p:nvPr/>
        </p:nvSpPr>
        <p:spPr>
          <a:xfrm>
            <a:off x="3218688" y="1926336"/>
            <a:ext cx="2755392" cy="85344"/>
          </a:xfrm>
          <a:prstGeom prst="rect">
            <a:avLst/>
          </a:prstGeom>
          <a:solidFill>
            <a:srgbClr val="6B1E2C"/>
          </a:solidFill>
          <a:ln w="12700">
            <a:solidFill>
              <a:srgbClr val="6B1E2C"/>
            </a:solidFill>
            <a:prstDash val="solid"/>
          </a:ln>
        </p:spPr>
        <p:txBody>
          <a:bodyPr/>
          <a:lstStyle/>
          <a:p>
            <a:endParaRPr lang="en-GB" sz="2400"/>
          </a:p>
        </p:txBody>
      </p:sp>
      <p:sp>
        <p:nvSpPr>
          <p:cNvPr id="17" name="Shape 14"/>
          <p:cNvSpPr/>
          <p:nvPr/>
        </p:nvSpPr>
        <p:spPr>
          <a:xfrm>
            <a:off x="4169664" y="2072640"/>
            <a:ext cx="853440" cy="853440"/>
          </a:xfrm>
          <a:prstGeom prst="ellipse">
            <a:avLst/>
          </a:prstGeom>
          <a:solidFill>
            <a:srgbClr val="F5EAEC"/>
          </a:solidFill>
          <a:ln w="12700">
            <a:solidFill>
              <a:srgbClr val="6B1E2C"/>
            </a:solidFill>
            <a:prstDash val="solid"/>
          </a:ln>
        </p:spPr>
        <p:txBody>
          <a:bodyPr/>
          <a:lstStyle/>
          <a:p>
            <a:endParaRPr lang="en-GB" sz="2400"/>
          </a:p>
        </p:txBody>
      </p:sp>
      <p:pic>
        <p:nvPicPr>
          <p:cNvPr id="18" name="Image 1" descr="preencoded.png"/>
          <p:cNvPicPr>
            <a:picLocks noChangeAspect="1"/>
          </p:cNvPicPr>
          <p:nvPr/>
        </p:nvPicPr>
        <p:blipFill>
          <a:blip r:embed="rId4"/>
          <a:stretch>
            <a:fillRect/>
          </a:stretch>
        </p:blipFill>
        <p:spPr>
          <a:xfrm>
            <a:off x="4352544" y="2255952"/>
            <a:ext cx="487680" cy="487680"/>
          </a:xfrm>
          <a:prstGeom prst="rect">
            <a:avLst/>
          </a:prstGeom>
        </p:spPr>
      </p:pic>
      <p:sp>
        <p:nvSpPr>
          <p:cNvPr id="19" name="Text 15"/>
          <p:cNvSpPr/>
          <p:nvPr/>
        </p:nvSpPr>
        <p:spPr>
          <a:xfrm>
            <a:off x="3340608" y="2818257"/>
            <a:ext cx="2511552" cy="609600"/>
          </a:xfrm>
          <a:prstGeom prst="rect">
            <a:avLst/>
          </a:prstGeom>
          <a:noFill/>
          <a:ln/>
        </p:spPr>
        <p:txBody>
          <a:bodyPr wrap="square" lIns="0" tIns="0" rIns="0" bIns="0" rtlCol="0" anchor="ctr"/>
          <a:lstStyle/>
          <a:p>
            <a:pPr algn="ctr"/>
            <a:r>
              <a:rPr lang="en-US" sz="1600" b="1" dirty="0">
                <a:solidFill>
                  <a:srgbClr val="6B1E2C"/>
                </a:solidFill>
                <a:latin typeface="Calibri" pitchFamily="34" charset="0"/>
                <a:ea typeface="Calibri" pitchFamily="34" charset="-122"/>
                <a:cs typeface="Calibri" pitchFamily="34" charset="-120"/>
              </a:rPr>
              <a:t>Physical Literacy for All</a:t>
            </a:r>
            <a:endParaRPr lang="en-US" sz="1600" dirty="0"/>
          </a:p>
        </p:txBody>
      </p:sp>
      <p:sp>
        <p:nvSpPr>
          <p:cNvPr id="20" name="Text 16"/>
          <p:cNvSpPr/>
          <p:nvPr/>
        </p:nvSpPr>
        <p:spPr>
          <a:xfrm>
            <a:off x="3340608" y="3732657"/>
            <a:ext cx="2487168" cy="2316480"/>
          </a:xfrm>
          <a:prstGeom prst="rect">
            <a:avLst/>
          </a:prstGeom>
          <a:noFill/>
          <a:ln/>
        </p:spPr>
        <p:txBody>
          <a:bodyPr wrap="square" lIns="50800" tIns="50800" rIns="50800" bIns="50800" rtlCol="0" anchor="ctr"/>
          <a:lstStyle/>
          <a:p>
            <a:pPr marL="457189" indent="-457189">
              <a:lnSpc>
                <a:spcPct val="150000"/>
              </a:lnSpc>
              <a:buSzPct val="100000"/>
              <a:buChar char="•"/>
            </a:pPr>
            <a:r>
              <a:rPr lang="en-US" sz="1467" dirty="0">
                <a:solidFill>
                  <a:srgbClr val="333333"/>
                </a:solidFill>
                <a:latin typeface="Calibri" pitchFamily="34" charset="0"/>
                <a:ea typeface="Calibri" pitchFamily="34" charset="-122"/>
                <a:cs typeface="Calibri" pitchFamily="34" charset="-120"/>
              </a:rPr>
              <a:t>Age &amp; stage-appropriate movement training</a:t>
            </a:r>
            <a:endParaRPr lang="en-US" sz="1467" dirty="0"/>
          </a:p>
          <a:p>
            <a:pPr marL="457189" indent="-457189">
              <a:lnSpc>
                <a:spcPct val="150000"/>
              </a:lnSpc>
              <a:buSzPct val="100000"/>
              <a:buChar char="•"/>
            </a:pPr>
            <a:r>
              <a:rPr lang="en-US" sz="1467" dirty="0">
                <a:solidFill>
                  <a:srgbClr val="333333"/>
                </a:solidFill>
                <a:latin typeface="Calibri" pitchFamily="34" charset="0"/>
                <a:ea typeface="Calibri" pitchFamily="34" charset="-122"/>
                <a:cs typeface="Calibri" pitchFamily="34" charset="-120"/>
              </a:rPr>
              <a:t>PHV-aware programmes prevent injury</a:t>
            </a:r>
            <a:endParaRPr lang="en-US" sz="1467" dirty="0"/>
          </a:p>
          <a:p>
            <a:pPr marL="457189" indent="-457189">
              <a:lnSpc>
                <a:spcPct val="150000"/>
              </a:lnSpc>
              <a:buSzPct val="100000"/>
              <a:buChar char="•"/>
            </a:pPr>
            <a:r>
              <a:rPr lang="en-US" sz="1467" dirty="0">
                <a:solidFill>
                  <a:srgbClr val="333333"/>
                </a:solidFill>
                <a:latin typeface="Calibri" pitchFamily="34" charset="0"/>
                <a:ea typeface="Calibri" pitchFamily="34" charset="-122"/>
                <a:cs typeface="Calibri" pitchFamily="34" charset="-120"/>
              </a:rPr>
              <a:t>Builds lifelong healthy habits</a:t>
            </a:r>
            <a:endParaRPr lang="en-US" sz="1467" dirty="0"/>
          </a:p>
          <a:p>
            <a:pPr marL="457189" indent="-457189">
              <a:lnSpc>
                <a:spcPct val="150000"/>
              </a:lnSpc>
              <a:buSzPct val="100000"/>
              <a:buChar char="•"/>
            </a:pPr>
            <a:r>
              <a:rPr lang="en-US" sz="1467" dirty="0">
                <a:solidFill>
                  <a:srgbClr val="333333"/>
                </a:solidFill>
                <a:latin typeface="Calibri" pitchFamily="34" charset="0"/>
                <a:ea typeface="Calibri" pitchFamily="34" charset="-122"/>
                <a:cs typeface="Calibri" pitchFamily="34" charset="-120"/>
              </a:rPr>
              <a:t>Every body type welcomed &amp; developed</a:t>
            </a:r>
            <a:endParaRPr lang="en-US" sz="1467" dirty="0"/>
          </a:p>
        </p:txBody>
      </p:sp>
      <p:sp>
        <p:nvSpPr>
          <p:cNvPr id="21" name="Shape 17"/>
          <p:cNvSpPr/>
          <p:nvPr/>
        </p:nvSpPr>
        <p:spPr>
          <a:xfrm>
            <a:off x="6169152" y="1926336"/>
            <a:ext cx="2755392" cy="4761595"/>
          </a:xfrm>
          <a:prstGeom prst="rect">
            <a:avLst/>
          </a:prstGeom>
          <a:solidFill>
            <a:srgbClr val="FFFFFF"/>
          </a:solidFill>
          <a:ln w="5080">
            <a:solidFill>
              <a:srgbClr val="CCCCCC"/>
            </a:solidFill>
            <a:prstDash val="solid"/>
          </a:ln>
          <a:effectLst>
            <a:outerShdw blurRad="63500" dist="25400" dir="8100000" algn="bl" rotWithShape="0">
              <a:srgbClr val="000000">
                <a:alpha val="10000"/>
              </a:srgbClr>
            </a:outerShdw>
          </a:effectLst>
        </p:spPr>
        <p:txBody>
          <a:bodyPr/>
          <a:lstStyle/>
          <a:p>
            <a:endParaRPr lang="en-GB" sz="2400"/>
          </a:p>
        </p:txBody>
      </p:sp>
      <p:sp>
        <p:nvSpPr>
          <p:cNvPr id="22" name="Shape 18"/>
          <p:cNvSpPr/>
          <p:nvPr/>
        </p:nvSpPr>
        <p:spPr>
          <a:xfrm>
            <a:off x="6169152" y="1926336"/>
            <a:ext cx="2755392" cy="85344"/>
          </a:xfrm>
          <a:prstGeom prst="rect">
            <a:avLst/>
          </a:prstGeom>
          <a:solidFill>
            <a:srgbClr val="5B3A7E"/>
          </a:solidFill>
          <a:ln w="12700">
            <a:solidFill>
              <a:srgbClr val="5B3A7E"/>
            </a:solidFill>
            <a:prstDash val="solid"/>
          </a:ln>
        </p:spPr>
        <p:txBody>
          <a:bodyPr/>
          <a:lstStyle/>
          <a:p>
            <a:endParaRPr lang="en-GB" sz="2400"/>
          </a:p>
        </p:txBody>
      </p:sp>
      <p:sp>
        <p:nvSpPr>
          <p:cNvPr id="23" name="Shape 19"/>
          <p:cNvSpPr/>
          <p:nvPr/>
        </p:nvSpPr>
        <p:spPr>
          <a:xfrm>
            <a:off x="7120128" y="2072640"/>
            <a:ext cx="853440" cy="853440"/>
          </a:xfrm>
          <a:prstGeom prst="ellipse">
            <a:avLst/>
          </a:prstGeom>
          <a:solidFill>
            <a:srgbClr val="F0EBF8"/>
          </a:solidFill>
          <a:ln w="12700">
            <a:solidFill>
              <a:srgbClr val="5B3A7E"/>
            </a:solidFill>
            <a:prstDash val="solid"/>
          </a:ln>
        </p:spPr>
        <p:txBody>
          <a:bodyPr/>
          <a:lstStyle/>
          <a:p>
            <a:endParaRPr lang="en-GB" sz="2400"/>
          </a:p>
        </p:txBody>
      </p:sp>
      <p:pic>
        <p:nvPicPr>
          <p:cNvPr id="24" name="Image 2" descr="preencoded.png"/>
          <p:cNvPicPr>
            <a:picLocks noChangeAspect="1"/>
          </p:cNvPicPr>
          <p:nvPr/>
        </p:nvPicPr>
        <p:blipFill>
          <a:blip r:embed="rId5"/>
          <a:stretch>
            <a:fillRect/>
          </a:stretch>
        </p:blipFill>
        <p:spPr>
          <a:xfrm>
            <a:off x="7303008" y="2234181"/>
            <a:ext cx="487680" cy="487680"/>
          </a:xfrm>
          <a:prstGeom prst="rect">
            <a:avLst/>
          </a:prstGeom>
        </p:spPr>
      </p:pic>
      <p:sp>
        <p:nvSpPr>
          <p:cNvPr id="25" name="Text 20"/>
          <p:cNvSpPr/>
          <p:nvPr/>
        </p:nvSpPr>
        <p:spPr>
          <a:xfrm>
            <a:off x="6303264" y="2818257"/>
            <a:ext cx="2511552" cy="609600"/>
          </a:xfrm>
          <a:prstGeom prst="rect">
            <a:avLst/>
          </a:prstGeom>
          <a:noFill/>
          <a:ln/>
        </p:spPr>
        <p:txBody>
          <a:bodyPr wrap="square" lIns="0" tIns="0" rIns="0" bIns="0" rtlCol="0" anchor="ctr"/>
          <a:lstStyle/>
          <a:p>
            <a:pPr algn="ctr"/>
            <a:r>
              <a:rPr lang="en-US" sz="1600" b="1" dirty="0">
                <a:solidFill>
                  <a:srgbClr val="5B3A7E"/>
                </a:solidFill>
                <a:latin typeface="Calibri" pitchFamily="34" charset="0"/>
                <a:ea typeface="Calibri" pitchFamily="34" charset="-122"/>
                <a:cs typeface="Calibri" pitchFamily="34" charset="-120"/>
              </a:rPr>
              <a:t>Social Inclusion &amp; Belonging</a:t>
            </a:r>
            <a:endParaRPr lang="en-US" sz="1600" dirty="0"/>
          </a:p>
        </p:txBody>
      </p:sp>
      <p:sp>
        <p:nvSpPr>
          <p:cNvPr id="26" name="Text 21"/>
          <p:cNvSpPr/>
          <p:nvPr/>
        </p:nvSpPr>
        <p:spPr>
          <a:xfrm>
            <a:off x="6217920" y="3657196"/>
            <a:ext cx="2487168" cy="2316480"/>
          </a:xfrm>
          <a:prstGeom prst="rect">
            <a:avLst/>
          </a:prstGeom>
          <a:noFill/>
          <a:ln/>
        </p:spPr>
        <p:txBody>
          <a:bodyPr wrap="square" lIns="50800" tIns="50800" rIns="50800" bIns="50800" rtlCol="0" anchor="ctr"/>
          <a:lstStyle/>
          <a:p>
            <a:pPr marL="457189" indent="-457189">
              <a:lnSpc>
                <a:spcPct val="150000"/>
              </a:lnSpc>
              <a:buSzPct val="100000"/>
              <a:buChar char="•"/>
            </a:pPr>
            <a:r>
              <a:rPr lang="en-US" sz="1467" dirty="0">
                <a:solidFill>
                  <a:srgbClr val="333333"/>
                </a:solidFill>
                <a:latin typeface="Calibri" pitchFamily="34" charset="0"/>
                <a:ea typeface="Calibri" pitchFamily="34" charset="-122"/>
                <a:cs typeface="Calibri" pitchFamily="34" charset="-120"/>
              </a:rPr>
              <a:t>Team culture celebrates difference</a:t>
            </a:r>
            <a:endParaRPr lang="en-US" sz="1467" dirty="0"/>
          </a:p>
          <a:p>
            <a:pPr marL="457189" indent="-457189">
              <a:lnSpc>
                <a:spcPct val="150000"/>
              </a:lnSpc>
              <a:buSzPct val="100000"/>
              <a:buChar char="•"/>
            </a:pPr>
            <a:r>
              <a:rPr lang="en-US" sz="1467" dirty="0">
                <a:solidFill>
                  <a:srgbClr val="333333"/>
                </a:solidFill>
                <a:latin typeface="Calibri" pitchFamily="34" charset="0"/>
                <a:ea typeface="Calibri" pitchFamily="34" charset="-122"/>
                <a:cs typeface="Calibri" pitchFamily="34" charset="-120"/>
              </a:rPr>
              <a:t>Equal access regardless of ability or means</a:t>
            </a:r>
            <a:endParaRPr lang="en-US" sz="1467" dirty="0"/>
          </a:p>
          <a:p>
            <a:pPr marL="457189" indent="-457189">
              <a:lnSpc>
                <a:spcPct val="150000"/>
              </a:lnSpc>
              <a:buSzPct val="100000"/>
              <a:buChar char="•"/>
            </a:pPr>
            <a:r>
              <a:rPr lang="en-US" sz="1467" dirty="0">
                <a:solidFill>
                  <a:srgbClr val="333333"/>
                </a:solidFill>
                <a:latin typeface="Calibri" pitchFamily="34" charset="0"/>
                <a:ea typeface="Calibri" pitchFamily="34" charset="-122"/>
                <a:cs typeface="Calibri" pitchFamily="34" charset="-120"/>
              </a:rPr>
              <a:t>Players feel seen, valued &amp; respected</a:t>
            </a:r>
            <a:endParaRPr lang="en-US" sz="1467" dirty="0"/>
          </a:p>
        </p:txBody>
      </p:sp>
      <p:sp>
        <p:nvSpPr>
          <p:cNvPr id="27" name="Shape 22"/>
          <p:cNvSpPr/>
          <p:nvPr/>
        </p:nvSpPr>
        <p:spPr>
          <a:xfrm>
            <a:off x="9119616" y="1926336"/>
            <a:ext cx="2755392" cy="4761595"/>
          </a:xfrm>
          <a:prstGeom prst="rect">
            <a:avLst/>
          </a:prstGeom>
          <a:solidFill>
            <a:srgbClr val="FFFFFF"/>
          </a:solidFill>
          <a:ln w="5080">
            <a:solidFill>
              <a:srgbClr val="CCCCCC"/>
            </a:solidFill>
            <a:prstDash val="solid"/>
          </a:ln>
          <a:effectLst>
            <a:outerShdw blurRad="63500" dist="25400" dir="8100000" algn="bl" rotWithShape="0">
              <a:srgbClr val="000000">
                <a:alpha val="10000"/>
              </a:srgbClr>
            </a:outerShdw>
          </a:effectLst>
        </p:spPr>
        <p:txBody>
          <a:bodyPr/>
          <a:lstStyle/>
          <a:p>
            <a:endParaRPr lang="en-GB" sz="2400"/>
          </a:p>
        </p:txBody>
      </p:sp>
      <p:sp>
        <p:nvSpPr>
          <p:cNvPr id="28" name="Shape 23"/>
          <p:cNvSpPr/>
          <p:nvPr/>
        </p:nvSpPr>
        <p:spPr>
          <a:xfrm>
            <a:off x="9119616" y="1926336"/>
            <a:ext cx="2755392" cy="85344"/>
          </a:xfrm>
          <a:prstGeom prst="rect">
            <a:avLst/>
          </a:prstGeom>
          <a:solidFill>
            <a:srgbClr val="2C5F2D"/>
          </a:solidFill>
          <a:ln w="12700">
            <a:solidFill>
              <a:srgbClr val="2C5F2D"/>
            </a:solidFill>
            <a:prstDash val="solid"/>
          </a:ln>
        </p:spPr>
        <p:txBody>
          <a:bodyPr/>
          <a:lstStyle/>
          <a:p>
            <a:endParaRPr lang="en-GB" sz="2400"/>
          </a:p>
        </p:txBody>
      </p:sp>
      <p:sp>
        <p:nvSpPr>
          <p:cNvPr id="29" name="Shape 24"/>
          <p:cNvSpPr/>
          <p:nvPr/>
        </p:nvSpPr>
        <p:spPr>
          <a:xfrm>
            <a:off x="10070592" y="2072640"/>
            <a:ext cx="853440" cy="853440"/>
          </a:xfrm>
          <a:prstGeom prst="ellipse">
            <a:avLst/>
          </a:prstGeom>
          <a:solidFill>
            <a:srgbClr val="EBF5EC"/>
          </a:solidFill>
          <a:ln w="12700">
            <a:solidFill>
              <a:srgbClr val="2C5F2D"/>
            </a:solidFill>
            <a:prstDash val="solid"/>
          </a:ln>
        </p:spPr>
        <p:txBody>
          <a:bodyPr/>
          <a:lstStyle/>
          <a:p>
            <a:endParaRPr lang="en-GB" sz="2400"/>
          </a:p>
        </p:txBody>
      </p:sp>
      <p:pic>
        <p:nvPicPr>
          <p:cNvPr id="30" name="Image 3" descr="preencoded.png"/>
          <p:cNvPicPr>
            <a:picLocks noChangeAspect="1"/>
          </p:cNvPicPr>
          <p:nvPr/>
        </p:nvPicPr>
        <p:blipFill>
          <a:blip r:embed="rId6"/>
          <a:stretch>
            <a:fillRect/>
          </a:stretch>
        </p:blipFill>
        <p:spPr>
          <a:xfrm>
            <a:off x="10253472" y="2234181"/>
            <a:ext cx="487680" cy="487680"/>
          </a:xfrm>
          <a:prstGeom prst="rect">
            <a:avLst/>
          </a:prstGeom>
        </p:spPr>
      </p:pic>
      <p:sp>
        <p:nvSpPr>
          <p:cNvPr id="31" name="Text 25"/>
          <p:cNvSpPr/>
          <p:nvPr/>
        </p:nvSpPr>
        <p:spPr>
          <a:xfrm>
            <a:off x="9192768" y="2837301"/>
            <a:ext cx="2511552" cy="609600"/>
          </a:xfrm>
          <a:prstGeom prst="rect">
            <a:avLst/>
          </a:prstGeom>
          <a:noFill/>
          <a:ln/>
        </p:spPr>
        <p:txBody>
          <a:bodyPr wrap="square" lIns="0" tIns="0" rIns="0" bIns="0" rtlCol="0" anchor="ctr"/>
          <a:lstStyle/>
          <a:p>
            <a:pPr algn="ctr"/>
            <a:r>
              <a:rPr lang="en-US" sz="1600" b="1" dirty="0">
                <a:solidFill>
                  <a:srgbClr val="2C5F2D"/>
                </a:solidFill>
                <a:latin typeface="Calibri" pitchFamily="34" charset="0"/>
                <a:ea typeface="Calibri" pitchFamily="34" charset="-122"/>
                <a:cs typeface="Calibri" pitchFamily="34" charset="-120"/>
              </a:rPr>
              <a:t>Nutrition &amp; Lifestyle Support</a:t>
            </a:r>
            <a:endParaRPr lang="en-US" sz="1600" dirty="0"/>
          </a:p>
        </p:txBody>
      </p:sp>
      <p:sp>
        <p:nvSpPr>
          <p:cNvPr id="32" name="Text 26"/>
          <p:cNvSpPr/>
          <p:nvPr/>
        </p:nvSpPr>
        <p:spPr>
          <a:xfrm>
            <a:off x="9241536" y="3753037"/>
            <a:ext cx="2487168" cy="2316480"/>
          </a:xfrm>
          <a:prstGeom prst="rect">
            <a:avLst/>
          </a:prstGeom>
          <a:noFill/>
          <a:ln/>
        </p:spPr>
        <p:txBody>
          <a:bodyPr wrap="square" lIns="50800" tIns="50800" rIns="50800" bIns="50800" rtlCol="0" anchor="ctr"/>
          <a:lstStyle/>
          <a:p>
            <a:pPr marL="457189" indent="-457189">
              <a:lnSpc>
                <a:spcPct val="150000"/>
              </a:lnSpc>
              <a:buSzPct val="100000"/>
              <a:buChar char="•"/>
            </a:pPr>
            <a:r>
              <a:rPr lang="en-US" sz="1467" dirty="0">
                <a:solidFill>
                  <a:srgbClr val="333333"/>
                </a:solidFill>
                <a:latin typeface="Calibri" pitchFamily="34" charset="0"/>
                <a:ea typeface="Calibri" pitchFamily="34" charset="-122"/>
                <a:cs typeface="Calibri" pitchFamily="34" charset="-120"/>
              </a:rPr>
              <a:t>Simple, accessible fuelling guidance</a:t>
            </a:r>
            <a:endParaRPr lang="en-US" sz="1467" dirty="0"/>
          </a:p>
          <a:p>
            <a:pPr marL="457189" indent="-457189">
              <a:lnSpc>
                <a:spcPct val="150000"/>
              </a:lnSpc>
              <a:buSzPct val="100000"/>
              <a:buChar char="•"/>
            </a:pPr>
            <a:r>
              <a:rPr lang="en-US" sz="1467" dirty="0">
                <a:solidFill>
                  <a:srgbClr val="333333"/>
                </a:solidFill>
                <a:latin typeface="Calibri" pitchFamily="34" charset="0"/>
                <a:ea typeface="Calibri" pitchFamily="34" charset="-122"/>
                <a:cs typeface="Calibri" pitchFamily="34" charset="-120"/>
              </a:rPr>
              <a:t>Education for players AND parents</a:t>
            </a:r>
            <a:endParaRPr lang="en-US" sz="1467" dirty="0"/>
          </a:p>
          <a:p>
            <a:pPr marL="457189" indent="-457189">
              <a:lnSpc>
                <a:spcPct val="150000"/>
              </a:lnSpc>
              <a:buSzPct val="100000"/>
              <a:buChar char="•"/>
            </a:pPr>
            <a:r>
              <a:rPr lang="en-US" sz="1467" dirty="0">
                <a:solidFill>
                  <a:srgbClr val="333333"/>
                </a:solidFill>
                <a:latin typeface="Calibri" pitchFamily="34" charset="0"/>
                <a:ea typeface="Calibri" pitchFamily="34" charset="-122"/>
                <a:cs typeface="Calibri" pitchFamily="34" charset="-120"/>
              </a:rPr>
              <a:t>Sleep &amp; recovery normalised as skills</a:t>
            </a:r>
            <a:endParaRPr lang="en-US" sz="1467" dirty="0"/>
          </a:p>
          <a:p>
            <a:pPr>
              <a:buSzPct val="100000"/>
            </a:pPr>
            <a:endParaRPr lang="en-US" sz="1467" dirty="0"/>
          </a:p>
        </p:txBody>
      </p:sp>
      <p:pic>
        <p:nvPicPr>
          <p:cNvPr id="3" name="Picture 2">
            <a:extLst>
              <a:ext uri="{FF2B5EF4-FFF2-40B4-BE49-F238E27FC236}">
                <a16:creationId xmlns:a16="http://schemas.microsoft.com/office/drawing/2014/main" id="{F9EDA057-F6E6-4254-C366-0D0C657492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08995" y="6203848"/>
            <a:ext cx="568960" cy="65415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1883</Words>
  <Application>Microsoft Office PowerPoint</Application>
  <PresentationFormat>Widescreen</PresentationFormat>
  <Paragraphs>308</Paragraphs>
  <Slides>17</Slides>
  <Notes>16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Microsoft YaHei UI</vt:lpstr>
      <vt:lpstr>Aptos</vt:lpstr>
      <vt:lpstr>Aptos Black</vt:lpstr>
      <vt:lpstr>Aptos Display</vt:lpstr>
      <vt:lpstr>Arial</vt:lpstr>
      <vt:lpstr>Arial Black</vt:lpstr>
      <vt:lpstr>Calibri</vt:lpstr>
      <vt:lpstr>Georgia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Ryan Bowen</dc:creator>
  <cp:lastModifiedBy>Ryan Bowen</cp:lastModifiedBy>
  <cp:revision>2</cp:revision>
  <dcterms:created xsi:type="dcterms:W3CDTF">2026-05-28T08:30:03Z</dcterms:created>
  <dcterms:modified xsi:type="dcterms:W3CDTF">2026-06-08T23:25:37Z</dcterms:modified>
</cp:coreProperties>
</file>