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5F858-672D-4259-A074-6364AA143C11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1433C8-59A5-4E50-99C6-673E514A7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817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7.png"/><Relationship Id="rId4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JPG"/><Relationship Id="rId10" Type="http://schemas.openxmlformats.org/officeDocument/2006/relationships/image" Target="../media/image68.png"/><Relationship Id="rId4" Type="http://schemas.openxmlformats.org/officeDocument/2006/relationships/image" Target="../media/image7.png"/><Relationship Id="rId9" Type="http://schemas.openxmlformats.org/officeDocument/2006/relationships/image" Target="../media/image6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jpg"/><Relationship Id="rId4" Type="http://schemas.openxmlformats.org/officeDocument/2006/relationships/image" Target="../media/image7.png"/><Relationship Id="rId9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14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7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7.png"/><Relationship Id="rId4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53.png"/><Relationship Id="rId10" Type="http://schemas.openxmlformats.org/officeDocument/2006/relationships/image" Target="../media/image57.png"/><Relationship Id="rId4" Type="http://schemas.openxmlformats.org/officeDocument/2006/relationships/image" Target="../media/image52.png"/><Relationship Id="rId9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4346996"/>
            <a:ext cx="6115050" cy="115446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053280"/>
            <a:ext cx="3490912" cy="2762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1586680"/>
            <a:ext cx="11201400" cy="11391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4484"/>
              </a:lnSpc>
            </a:pPr>
            <a:r>
              <a:rPr sz="3900" b="1" i="0" u="none">
                <a:solidFill>
                  <a:srgbClr val="FFFFFF"/>
                </a:solidFill>
                <a:latin typeface="Poppins"/>
              </a:rPr>
              <a:t>The Advocate’s Guide to</a:t>
            </a:r>
            <a:r>
              <a:t>
</a:t>
            </a:r>
            <a:r>
              <a:rPr sz="3900" b="1" i="0" u="none">
                <a:solidFill>
                  <a:srgbClr val="38BDF8"/>
                </a:solidFill>
                <a:latin typeface="Poppins"/>
              </a:rPr>
              <a:t>Effective Policy Change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203995"/>
            <a:ext cx="611505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CBD5E1"/>
                </a:solidFill>
                <a:latin typeface="Inter"/>
              </a:rPr>
              <a:t>A concise strategic framework for impacting public policy, engaging decision-makers, and amplifying community voices in Oklahoma.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38225" y="4623220"/>
            <a:ext cx="584073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38BDF8"/>
                </a:solidFill>
                <a:latin typeface="Poppins"/>
              </a:rPr>
              <a:t>The Honorable Joe Dorman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8225" y="4994695"/>
            <a:ext cx="5562600" cy="228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200" b="0" i="0" u="none">
                <a:solidFill>
                  <a:srgbClr val="94A3B8"/>
                </a:solidFill>
                <a:latin typeface="Inter"/>
              </a:rPr>
              <a:t>Chief Executive Officer | OICA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000" y="6124575"/>
            <a:ext cx="10668000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050" b="0" i="0" u="none">
                <a:solidFill>
                  <a:srgbClr val="64748B"/>
                </a:solidFill>
                <a:latin typeface="Inter"/>
              </a:rPr>
              <a:t>oica.org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A47F582-562F-4678-B7C4-BC1115101D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9050" y="2489627"/>
            <a:ext cx="4071594" cy="15003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286433"/>
            <a:ext cx="5334000" cy="14763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05012"/>
            <a:ext cx="5334000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6410325"/>
            <a:ext cx="11049000" cy="257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6515100"/>
            <a:ext cx="22479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Oklahoma Institute for Child Advocacy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87050" y="6515100"/>
            <a:ext cx="93345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Media Relations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504949"/>
            <a:ext cx="1495425" cy="2762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1895474"/>
            <a:ext cx="560070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 u="none" dirty="0">
                <a:solidFill>
                  <a:srgbClr val="0F172A"/>
                </a:solidFill>
                <a:latin typeface="Poppins"/>
              </a:rPr>
              <a:t>Humanizing the Narrative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2362199"/>
            <a:ext cx="5334000" cy="6924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600" b="0" i="0" u="none" dirty="0">
                <a:solidFill>
                  <a:srgbClr val="475569"/>
                </a:solidFill>
                <a:latin typeface="Inter"/>
              </a:rPr>
              <a:t>Reporters rarely cover policy stories without a human connection. Always prepare individuals who can speak to personal experiences.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2000" y="3495984"/>
            <a:ext cx="5200650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 u="none" dirty="0">
                <a:solidFill>
                  <a:srgbClr val="0088CE"/>
                </a:solidFill>
                <a:latin typeface="Poppins"/>
              </a:rPr>
              <a:t>Before the Interview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000" y="3814762"/>
            <a:ext cx="4953000" cy="82355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600" b="0" i="0" u="none" dirty="0">
                <a:solidFill>
                  <a:srgbClr val="475569"/>
                </a:solidFill>
                <a:latin typeface="Inter"/>
              </a:rPr>
              <a:t>• </a:t>
            </a:r>
            <a:r>
              <a:rPr sz="1600" b="1" i="0" u="none" dirty="0">
                <a:solidFill>
                  <a:srgbClr val="475569"/>
                </a:solidFill>
                <a:latin typeface="Inter"/>
              </a:rPr>
              <a:t>Develop a Soundbite: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Craft a short, memorable take-home message.</a:t>
            </a:r>
            <a:r>
              <a:rPr sz="1600" dirty="0"/>
              <a:t>
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• </a:t>
            </a:r>
            <a:r>
              <a:rPr sz="1600" b="1" i="0" u="none" dirty="0">
                <a:solidFill>
                  <a:srgbClr val="475569"/>
                </a:solidFill>
                <a:latin typeface="Inter"/>
              </a:rPr>
              <a:t>Focus Points: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Prepare 2–3 core talking points.</a:t>
            </a:r>
            <a:r>
              <a:rPr sz="1600" dirty="0"/>
              <a:t>
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• </a:t>
            </a:r>
            <a:r>
              <a:rPr sz="1600" b="1" i="0" u="none" dirty="0">
                <a:solidFill>
                  <a:srgbClr val="475569"/>
                </a:solidFill>
                <a:latin typeface="Inter"/>
              </a:rPr>
              <a:t>Rehearse: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Practice out loud until comfortable.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286500" y="2067174"/>
            <a:ext cx="5314950" cy="2857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088CE"/>
                </a:solidFill>
                <a:latin typeface="Poppins"/>
              </a:rPr>
              <a:t>Press &amp; Media Interviews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71500" y="962025"/>
            <a:ext cx="76200" cy="304800"/>
          </a:xfrm>
          <a:prstGeom prst="roundRect">
            <a:avLst>
              <a:gd name="adj" fmla="val 50000"/>
            </a:avLst>
          </a:prstGeom>
          <a:solidFill>
            <a:srgbClr val="0088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05012"/>
            <a:ext cx="5334000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410325"/>
            <a:ext cx="11049000" cy="257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6515100"/>
            <a:ext cx="22479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Oklahoma Institute for Child Advocacy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44200" y="6515100"/>
            <a:ext cx="876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Media Mastery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81025" y="2313568"/>
            <a:ext cx="5314950" cy="3002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629400" y="2262187"/>
            <a:ext cx="49911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i="0" u="none" dirty="0">
                <a:solidFill>
                  <a:srgbClr val="475569"/>
                </a:solidFill>
                <a:latin typeface="Inter"/>
              </a:rPr>
              <a:t>First 30 Seconds: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Deliver your core takeaway message immediately at the start.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9400" y="2909887"/>
            <a:ext cx="49911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i="0" u="none" dirty="0">
                <a:solidFill>
                  <a:srgbClr val="475569"/>
                </a:solidFill>
                <a:latin typeface="Inter"/>
              </a:rPr>
              <a:t>Eye Contact: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Look directly at the reporter, never at the camera lens</a:t>
            </a:r>
            <a:r>
              <a:rPr sz="135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9400" y="3557587"/>
            <a:ext cx="49911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i="0" u="none" dirty="0">
                <a:solidFill>
                  <a:srgbClr val="475569"/>
                </a:solidFill>
                <a:latin typeface="Inter"/>
              </a:rPr>
              <a:t>No Off-The-Record: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Assume everything you say can and will be published.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4205287"/>
            <a:ext cx="49911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i="0" u="none" dirty="0">
                <a:solidFill>
                  <a:srgbClr val="475569"/>
                </a:solidFill>
                <a:latin typeface="Inter"/>
              </a:rPr>
              <a:t>Stay Focused: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Avoid tangents, extensive jargon, or complex statistics.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29400" y="4852987"/>
            <a:ext cx="49911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b="1" i="0" u="none" dirty="0">
                <a:solidFill>
                  <a:srgbClr val="475569"/>
                </a:solidFill>
                <a:latin typeface="Inter"/>
              </a:rPr>
              <a:t>Show Passion: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Genuine enthusiasm for child advocacy builds authentic viewer trust.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500" y="2286000"/>
            <a:ext cx="190500" cy="2000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2933700"/>
            <a:ext cx="219075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6500" y="3581400"/>
            <a:ext cx="19050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6500" y="4229100"/>
            <a:ext cx="190500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86500" y="4876800"/>
            <a:ext cx="190500" cy="2000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088CE"/>
                </a:solidFill>
                <a:latin typeface="Poppins"/>
              </a:rPr>
              <a:t>Interview Best Practices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71500" y="962025"/>
            <a:ext cx="76200" cy="304800"/>
          </a:xfrm>
          <a:prstGeom prst="roundRect">
            <a:avLst>
              <a:gd name="adj" fmla="val 50000"/>
            </a:avLst>
          </a:prstGeom>
          <a:solidFill>
            <a:srgbClr val="0088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75" y="3238500"/>
            <a:ext cx="6191250" cy="27527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410325"/>
            <a:ext cx="11049000" cy="2571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674240" y="603450"/>
            <a:ext cx="2843519" cy="11195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590686" y="1952625"/>
            <a:ext cx="5010626" cy="484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150" b="1" i="0" u="none" dirty="0">
                <a:solidFill>
                  <a:srgbClr val="0F172A"/>
                </a:solidFill>
                <a:latin typeface="Poppins"/>
              </a:rPr>
              <a:t>Question</a:t>
            </a:r>
            <a:r>
              <a:rPr lang="en-US" sz="3150" b="1" i="0" u="none" dirty="0">
                <a:solidFill>
                  <a:srgbClr val="0F172A"/>
                </a:solidFill>
                <a:latin typeface="Poppins"/>
              </a:rPr>
              <a:t>s</a:t>
            </a:r>
            <a:endParaRPr sz="3150" b="1" i="0" u="none" dirty="0">
              <a:solidFill>
                <a:srgbClr val="0F172A"/>
              </a:solidFill>
              <a:latin typeface="Poppin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94193" y="2675525"/>
            <a:ext cx="8003612" cy="2949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sz="2000" b="0" i="0" u="none" dirty="0">
                <a:solidFill>
                  <a:srgbClr val="0088CE"/>
                </a:solidFill>
                <a:latin typeface="Inter SemiBold"/>
              </a:rPr>
              <a:t>Together, we can create meaningful policy changes for Oklahoma’s children.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6515100"/>
            <a:ext cx="22479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Oklahoma Institute for Child Advocacy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91850" y="6515100"/>
            <a:ext cx="62865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Thank You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86125" y="3562350"/>
            <a:ext cx="5900737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0" i="0" u="none">
                <a:solidFill>
                  <a:srgbClr val="0F172A"/>
                </a:solidFill>
                <a:latin typeface="Poppins SemiBold"/>
              </a:rPr>
              <a:t>The Honorable Joe Dorman, CEO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86125" y="4162425"/>
            <a:ext cx="5619750" cy="234038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i="0" u="none" dirty="0">
                <a:solidFill>
                  <a:srgbClr val="475569"/>
                </a:solidFill>
                <a:latin typeface="Inter"/>
              </a:rPr>
              <a:t>2915 N. Classen Blvd., Ste 320, Oklahoma City, OK 73106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86125" y="4600575"/>
            <a:ext cx="5619750" cy="234038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i="0" u="none" dirty="0">
                <a:solidFill>
                  <a:srgbClr val="475569"/>
                </a:solidFill>
                <a:latin typeface="Inter"/>
              </a:rPr>
              <a:t>(405) 236-5437</a:t>
            </a:r>
            <a:r>
              <a:rPr lang="en-US" b="0" i="0" u="none" dirty="0">
                <a:solidFill>
                  <a:srgbClr val="475569"/>
                </a:solidFill>
                <a:latin typeface="Inter"/>
              </a:rPr>
              <a:t> (KIDS)</a:t>
            </a:r>
            <a:endParaRPr b="0" i="0" u="none" dirty="0">
              <a:solidFill>
                <a:srgbClr val="475569"/>
              </a:solidFill>
              <a:latin typeface="Inter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86125" y="5038725"/>
            <a:ext cx="5619750" cy="234038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dirty="0">
                <a:solidFill>
                  <a:srgbClr val="475569"/>
                </a:solidFill>
                <a:latin typeface="Inter"/>
              </a:rPr>
              <a:t>j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dorman@oica.org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86125" y="5476875"/>
            <a:ext cx="5619750" cy="234038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i="0" u="none" dirty="0">
                <a:solidFill>
                  <a:srgbClr val="475569"/>
                </a:solidFill>
                <a:latin typeface="Inter"/>
              </a:rPr>
              <a:t>oica.org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6125" y="4200525"/>
            <a:ext cx="228600" cy="1524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6125" y="4638675"/>
            <a:ext cx="228600" cy="1524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86125" y="5076825"/>
            <a:ext cx="228600" cy="1524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86125" y="5514975"/>
            <a:ext cx="228600" cy="152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814512"/>
            <a:ext cx="5334000" cy="4000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410325"/>
            <a:ext cx="11049000" cy="257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6515100"/>
            <a:ext cx="22479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Oklahoma Institute for Child Advocacy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06050" y="6515100"/>
            <a:ext cx="131445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The Advocate's Guide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938337"/>
            <a:ext cx="1500187" cy="2762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1500" y="2328862"/>
            <a:ext cx="560070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0F172A"/>
                </a:solidFill>
                <a:latin typeface="Poppins"/>
              </a:rPr>
              <a:t>Your Voice in Public Policy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2881312"/>
            <a:ext cx="53340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0" i="0" u="none" dirty="0">
                <a:solidFill>
                  <a:srgbClr val="475569"/>
                </a:solidFill>
                <a:latin typeface="Inter"/>
              </a:rPr>
              <a:t>Advocacy is the process of making your voice heard effectively on issues that impact children, families, and communities.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3586162"/>
            <a:ext cx="49911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1" i="0" u="none" dirty="0">
                <a:solidFill>
                  <a:srgbClr val="475569"/>
                </a:solidFill>
                <a:latin typeface="Inter"/>
              </a:rPr>
              <a:t>System Literacy: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The first step is understanding how Oklahoma's legislative process works.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4252912"/>
            <a:ext cx="49911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1" i="0" u="none" dirty="0">
                <a:solidFill>
                  <a:srgbClr val="475569"/>
                </a:solidFill>
                <a:latin typeface="Inter"/>
              </a:rPr>
              <a:t>Constituent Response: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Effective advocacy moves lawmakers to respond directly to community needs.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4919662"/>
            <a:ext cx="4991100" cy="7715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1" i="0" u="none" dirty="0">
                <a:solidFill>
                  <a:srgbClr val="475569"/>
                </a:solidFill>
                <a:latin typeface="Inter"/>
              </a:rPr>
              <a:t>Legal Clarity: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Nonprofits and individuals can legally and actively engage with policymakers within structured guidelines.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296025" y="1971119"/>
            <a:ext cx="5314950" cy="368728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609975"/>
            <a:ext cx="19050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276725"/>
            <a:ext cx="238125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943475"/>
            <a:ext cx="238125" cy="20002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088CE"/>
                </a:solidFill>
                <a:latin typeface="Poppins"/>
              </a:rPr>
              <a:t>Understanding Public Advocacy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71500" y="962025"/>
            <a:ext cx="76200" cy="304800"/>
          </a:xfrm>
          <a:prstGeom prst="roundRect">
            <a:avLst>
              <a:gd name="adj" fmla="val 50000"/>
            </a:avLst>
          </a:prstGeom>
          <a:solidFill>
            <a:srgbClr val="0088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5171461"/>
            <a:ext cx="11049000" cy="257175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854438"/>
              </p:ext>
            </p:extLst>
          </p:nvPr>
        </p:nvGraphicFramePr>
        <p:xfrm>
          <a:off x="571500" y="1247161"/>
          <a:ext cx="11048999" cy="4793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6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61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567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28737">
                <a:tc>
                  <a:txBody>
                    <a:bodyPr/>
                    <a:lstStyle/>
                    <a:p>
                      <a:pPr algn="l"/>
                      <a:r>
                        <a:rPr sz="2400" b="1" i="0" u="none" dirty="0">
                          <a:solidFill>
                            <a:srgbClr val="FFFFFF"/>
                          </a:solidFill>
                          <a:latin typeface="Inter SemiBold"/>
                        </a:rPr>
                        <a:t>Advocacy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8C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400" b="1" i="0" u="none" dirty="0">
                          <a:solidFill>
                            <a:srgbClr val="FFFFFF"/>
                          </a:solidFill>
                          <a:latin typeface="Inter SemiBold"/>
                        </a:rPr>
                        <a:t>Activism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8C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000" b="1" i="0" u="none" dirty="0">
                          <a:solidFill>
                            <a:srgbClr val="FFFFFF"/>
                          </a:solidFill>
                          <a:latin typeface="Inter SemiBold"/>
                        </a:rPr>
                        <a:t>Lobbying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8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algn="l"/>
                      <a:r>
                        <a:rPr sz="1600" b="1" i="0" u="none" dirty="0">
                          <a:solidFill>
                            <a:srgbClr val="334155"/>
                          </a:solidFill>
                          <a:latin typeface="Inter"/>
                        </a:rPr>
                        <a:t>Goal:</a:t>
                      </a:r>
                      <a:r>
                        <a:rPr sz="1600" b="0" i="0" u="none" dirty="0">
                          <a:solidFill>
                            <a:srgbClr val="334155"/>
                          </a:solidFill>
                          <a:latin typeface="Inter"/>
                        </a:rPr>
                        <a:t> Educating &amp; informing.</a:t>
                      </a:r>
                      <a:r>
                        <a:rPr sz="1600" dirty="0"/>
                        <a:t>
</a:t>
                      </a:r>
                      <a:r>
                        <a:rPr sz="1600" b="0" i="0" u="none" dirty="0">
                          <a:solidFill>
                            <a:srgbClr val="334155"/>
                          </a:solidFill>
                          <a:latin typeface="Inter"/>
                        </a:rPr>
                        <a:t>
         • Shares data and educational facts regarding policy outcomes.</a:t>
                      </a:r>
                      <a:r>
                        <a:rPr sz="1600" dirty="0"/>
                        <a:t>
</a:t>
                      </a:r>
                      <a:r>
                        <a:rPr sz="1600" b="0" i="0" u="none" dirty="0">
                          <a:solidFill>
                            <a:srgbClr val="334155"/>
                          </a:solidFill>
                          <a:latin typeface="Inter"/>
                        </a:rPr>
                        <a:t>
         • Urges public engagement.</a:t>
                      </a:r>
                      <a:r>
                        <a:rPr sz="1600" dirty="0"/>
                        <a:t>
</a:t>
                      </a:r>
                      <a:r>
                        <a:rPr sz="1600" b="0" i="0" u="none" dirty="0">
                          <a:solidFill>
                            <a:srgbClr val="334155"/>
                          </a:solidFill>
                          <a:latin typeface="Inter"/>
                        </a:rPr>
                        <a:t>
         • Essential for nonprofit mission delivery.</a:t>
                      </a:r>
                      <a:r>
                        <a:rPr sz="1600" dirty="0"/>
                        <a:t>
</a:t>
                      </a:r>
                      <a:r>
                        <a:rPr sz="1600" b="0" i="1" u="none" dirty="0">
                          <a:solidFill>
                            <a:srgbClr val="00B0F0"/>
                          </a:solidFill>
                          <a:latin typeface="Inter"/>
                        </a:rPr>
                        <a:t>Example: Informing a lawmaker on child health data.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600" b="1" i="0" u="none" dirty="0">
                        <a:solidFill>
                          <a:srgbClr val="334155"/>
                        </a:solidFill>
                        <a:latin typeface="Inter"/>
                      </a:endParaRPr>
                    </a:p>
                    <a:p>
                      <a:pPr algn="l"/>
                      <a:r>
                        <a:rPr sz="1600" b="1" i="0" u="none" dirty="0">
                          <a:solidFill>
                            <a:srgbClr val="334155"/>
                          </a:solidFill>
                          <a:latin typeface="Inter"/>
                        </a:rPr>
                        <a:t>Goal:</a:t>
                      </a:r>
                      <a:r>
                        <a:rPr sz="1600" b="0" i="0" u="none" dirty="0">
                          <a:solidFill>
                            <a:srgbClr val="334155"/>
                          </a:solidFill>
                          <a:latin typeface="Inter"/>
                        </a:rPr>
                        <a:t> Direct vigorous action.</a:t>
                      </a:r>
                      <a:r>
                        <a:rPr sz="1600" dirty="0"/>
                        <a:t>
</a:t>
                      </a:r>
                      <a:r>
                        <a:rPr sz="1600" b="0" i="0" u="none" dirty="0">
                          <a:solidFill>
                            <a:srgbClr val="334155"/>
                          </a:solidFill>
                          <a:latin typeface="Inter"/>
                        </a:rPr>
                        <a:t>
         • Demonstrates public demand or outcry.</a:t>
                      </a:r>
                      <a:r>
                        <a:rPr sz="1600" dirty="0"/>
                        <a:t>
</a:t>
                      </a:r>
                      <a:r>
                        <a:rPr sz="1600" b="0" i="0" u="none" dirty="0">
                          <a:solidFill>
                            <a:srgbClr val="334155"/>
                          </a:solidFill>
                          <a:latin typeface="Inter"/>
                        </a:rPr>
                        <a:t>
         • Utilizes rallies, marches, and public outreach.</a:t>
                      </a:r>
                      <a:r>
                        <a:rPr sz="1600" dirty="0"/>
                        <a:t>
</a:t>
                      </a:r>
                      <a:r>
                        <a:rPr sz="1600" b="0" i="0" u="none" dirty="0">
                          <a:solidFill>
                            <a:srgbClr val="334155"/>
                          </a:solidFill>
                          <a:latin typeface="Inter"/>
                        </a:rPr>
                        <a:t>
         • Can create tension with policymakers.</a:t>
                      </a:r>
                      <a:r>
                        <a:rPr sz="1600" dirty="0"/>
                        <a:t>
</a:t>
                      </a:r>
                      <a:r>
                        <a:rPr sz="1600" b="0" i="1" u="none" dirty="0">
                          <a:solidFill>
                            <a:srgbClr val="00B0F0"/>
                          </a:solidFill>
                          <a:latin typeface="Inter"/>
                        </a:rPr>
                        <a:t>Example: Capitol rallies and public marches.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600" b="1" i="0" u="none" dirty="0">
                          <a:solidFill>
                            <a:srgbClr val="334155"/>
                          </a:solidFill>
                          <a:latin typeface="Inter"/>
                        </a:rPr>
                        <a:t>Goal:</a:t>
                      </a:r>
                      <a:r>
                        <a:rPr sz="1600" b="0" i="0" u="none" dirty="0">
                          <a:solidFill>
                            <a:srgbClr val="334155"/>
                          </a:solidFill>
                          <a:latin typeface="Inter"/>
                        </a:rPr>
                        <a:t> Specific legislative outcome.</a:t>
                      </a:r>
                      <a:r>
                        <a:rPr sz="1600" dirty="0"/>
                        <a:t>
</a:t>
                      </a:r>
                      <a:r>
                        <a:rPr sz="1600" b="0" i="0" u="none" dirty="0">
                          <a:solidFill>
                            <a:srgbClr val="334155"/>
                          </a:solidFill>
                          <a:latin typeface="Inter"/>
                        </a:rPr>
                        <a:t>
         • Asks for a specific YES/NO vote on a named bill.</a:t>
                      </a:r>
                      <a:r>
                        <a:rPr sz="1600" dirty="0"/>
                        <a:t>
</a:t>
                      </a:r>
                      <a:r>
                        <a:rPr sz="1600" b="0" i="0" u="none" dirty="0">
                          <a:solidFill>
                            <a:srgbClr val="334155"/>
                          </a:solidFill>
                          <a:latin typeface="Inter"/>
                        </a:rPr>
                        <a:t>
         • IRS limits apply to nonprofits (max 20% budget).</a:t>
                      </a:r>
                      <a:r>
                        <a:rPr sz="1600" dirty="0"/>
                        <a:t>
</a:t>
                      </a:r>
                      <a:r>
                        <a:rPr sz="1600" b="0" i="0" u="none" dirty="0">
                          <a:solidFill>
                            <a:srgbClr val="334155"/>
                          </a:solidFill>
                          <a:latin typeface="Inter"/>
                        </a:rPr>
                        <a:t>
         • Federal funds strictly prohibited.</a:t>
                      </a:r>
                      <a:r>
                        <a:rPr sz="1600" dirty="0"/>
                        <a:t>
</a:t>
                      </a:r>
                      <a:r>
                        <a:rPr sz="1600" b="0" i="1" u="none" dirty="0">
                          <a:solidFill>
                            <a:srgbClr val="00B0F0"/>
                          </a:solidFill>
                          <a:latin typeface="Inter"/>
                        </a:rPr>
                        <a:t>Example: Requesting a Senator to vote YES on HB 1001.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71500" y="6387278"/>
            <a:ext cx="22479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Oklahoma Institute for Child Advocacy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7050" y="6387278"/>
            <a:ext cx="93345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Key Distinctions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088CE"/>
                </a:solidFill>
                <a:latin typeface="Poppins"/>
              </a:rPr>
              <a:t>Advocacy, Activism &amp; Lobbying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AC0286E-0879-8CB6-CE3B-0EA4F12A61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332" y="896385"/>
            <a:ext cx="73158" cy="30482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21681"/>
            <a:ext cx="2087760" cy="196691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1660" y="2021681"/>
            <a:ext cx="2087909" cy="196691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1970" y="2021681"/>
            <a:ext cx="2087909" cy="1966912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2280" y="2021681"/>
            <a:ext cx="2087909" cy="1966912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32590" y="2021681"/>
            <a:ext cx="2087760" cy="1966912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6410325"/>
            <a:ext cx="11049000" cy="2571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6515100"/>
            <a:ext cx="22479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Oklahoma Institute for Child Advocacy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829925" y="6515100"/>
            <a:ext cx="7905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Action Toolkit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900" y="2250281"/>
            <a:ext cx="476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23900" y="2859881"/>
            <a:ext cx="1872108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b="0" i="0" u="none" dirty="0">
                <a:solidFill>
                  <a:srgbClr val="0F172A"/>
                </a:solidFill>
                <a:latin typeface="Poppins SemiBold"/>
              </a:rPr>
              <a:t>1. Fact Sheet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3900" y="3240881"/>
            <a:ext cx="1782960" cy="7754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1600" b="0" i="0" u="none" dirty="0">
                <a:solidFill>
                  <a:srgbClr val="475569"/>
                </a:solidFill>
                <a:latin typeface="Inter"/>
              </a:rPr>
              <a:t>Clear, 1-2 page document with key stats and a call to action.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64060" y="2250281"/>
            <a:ext cx="476250" cy="4762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964060" y="2859881"/>
            <a:ext cx="1872265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75" b="0" i="0" u="none" dirty="0">
                <a:solidFill>
                  <a:srgbClr val="0F172A"/>
                </a:solidFill>
                <a:latin typeface="Poppins SemiBold"/>
              </a:rPr>
              <a:t>2</a:t>
            </a:r>
            <a:r>
              <a:rPr b="0" i="0" u="none" dirty="0">
                <a:solidFill>
                  <a:srgbClr val="0F172A"/>
                </a:solidFill>
                <a:latin typeface="Poppins SemiBold"/>
              </a:rPr>
              <a:t>. Social Media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64060" y="3240881"/>
            <a:ext cx="1783109" cy="7754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1600" b="0" i="0" u="none" dirty="0">
                <a:solidFill>
                  <a:srgbClr val="475569"/>
                </a:solidFill>
                <a:latin typeface="Inter"/>
              </a:rPr>
              <a:t>Fast, accessible public conversation and virtual momentum.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04370" y="2250281"/>
            <a:ext cx="476250" cy="4762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204370" y="2859881"/>
            <a:ext cx="1872265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b="0" i="0" u="none" dirty="0">
                <a:solidFill>
                  <a:srgbClr val="0F172A"/>
                </a:solidFill>
                <a:latin typeface="Poppins SemiBold"/>
              </a:rPr>
              <a:t>3. Press Letters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04370" y="3240881"/>
            <a:ext cx="1872265" cy="5831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1600" b="0" i="0" u="none" dirty="0">
                <a:solidFill>
                  <a:srgbClr val="475569"/>
                </a:solidFill>
                <a:latin typeface="Inter"/>
              </a:rPr>
              <a:t>Letters to the editor targeted at</a:t>
            </a:r>
            <a:r>
              <a:rPr lang="en-US" sz="1600" dirty="0">
                <a:solidFill>
                  <a:srgbClr val="475569"/>
                </a:solidFill>
                <a:latin typeface="Inter"/>
              </a:rPr>
              <a:t> public and 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community leaders.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44680" y="2250281"/>
            <a:ext cx="476250" cy="4762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444680" y="2859881"/>
            <a:ext cx="1872265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b="0" i="0" u="none" dirty="0">
                <a:solidFill>
                  <a:srgbClr val="0F172A"/>
                </a:solidFill>
                <a:latin typeface="Poppins SemiBold"/>
              </a:rPr>
              <a:t>4. Direct Calls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444680" y="3240881"/>
            <a:ext cx="1783109" cy="7754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1600" b="0" i="0" u="none" dirty="0">
                <a:solidFill>
                  <a:srgbClr val="475569"/>
                </a:solidFill>
                <a:latin typeface="Inter"/>
              </a:rPr>
              <a:t>Personal communication with officials and legislative staff</a:t>
            </a:r>
            <a:r>
              <a:rPr sz="975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84990" y="2250281"/>
            <a:ext cx="476250" cy="47625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9684990" y="2859881"/>
            <a:ext cx="1872108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b="0" i="0" u="none" dirty="0">
                <a:solidFill>
                  <a:srgbClr val="0F172A"/>
                </a:solidFill>
                <a:latin typeface="Poppins SemiBold"/>
              </a:rPr>
              <a:t>5. Office Visits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684990" y="3240881"/>
            <a:ext cx="1782960" cy="77546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1600" b="0" i="0" u="none" dirty="0">
                <a:solidFill>
                  <a:srgbClr val="475569"/>
                </a:solidFill>
                <a:latin typeface="Inter"/>
              </a:rPr>
              <a:t>High-impact in-person or virtual constituent meetings.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97484" y="4538884"/>
            <a:ext cx="937914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 u="none" dirty="0">
                <a:solidFill>
                  <a:srgbClr val="0088CE"/>
                </a:solidFill>
                <a:latin typeface="Poppins"/>
              </a:rPr>
              <a:t>Strategic Maximization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497484" y="4874418"/>
            <a:ext cx="8932515" cy="44242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i="0" u="none" dirty="0">
                <a:solidFill>
                  <a:srgbClr val="475569"/>
                </a:solidFill>
                <a:latin typeface="Inter"/>
              </a:rPr>
              <a:t>Combining these five channels amplifies community impact and ensures decision-makers hear your message repeatedly across multiple touchpoints.</a:t>
            </a:r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1062" y="2383631"/>
            <a:ext cx="161925" cy="209550"/>
          </a:xfrm>
          <a:prstGeom prst="rect">
            <a:avLst/>
          </a:prstGeom>
        </p:spPr>
      </p:pic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11698" y="2383631"/>
            <a:ext cx="180975" cy="209550"/>
          </a:xfrm>
          <a:prstGeom prst="rect">
            <a:avLst/>
          </a:prstGeom>
        </p:spPr>
      </p:pic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37720" y="2383631"/>
            <a:ext cx="209550" cy="209550"/>
          </a:xfrm>
          <a:prstGeom prst="rect">
            <a:avLst/>
          </a:prstGeom>
        </p:spPr>
      </p:pic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78030" y="2383631"/>
            <a:ext cx="209550" cy="209550"/>
          </a:xfrm>
          <a:prstGeom prst="rect">
            <a:avLst/>
          </a:prstGeom>
        </p:spPr>
      </p:pic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89765" y="2383631"/>
            <a:ext cx="266700" cy="20955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088CE"/>
                </a:solidFill>
                <a:latin typeface="Poppins"/>
              </a:rPr>
              <a:t>5 Key Advocacy Tools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71500" y="962025"/>
            <a:ext cx="76200" cy="304800"/>
          </a:xfrm>
          <a:prstGeom prst="roundRect">
            <a:avLst>
              <a:gd name="adj" fmla="val 50000"/>
            </a:avLst>
          </a:prstGeom>
          <a:solidFill>
            <a:srgbClr val="0088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5DBB0922-8D57-CCF8-45DC-360C7E161E4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0085" y="4431879"/>
            <a:ext cx="1570590" cy="104812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869610"/>
            <a:ext cx="5334000" cy="11525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909762"/>
            <a:ext cx="5334000" cy="3810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6410325"/>
            <a:ext cx="11049000" cy="257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6515100"/>
            <a:ext cx="22479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Oklahoma Institute for Child Advocacy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53700" y="6515100"/>
            <a:ext cx="10668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Fact Sheet &amp; Pitch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89866"/>
            <a:ext cx="1814512" cy="2762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1680391"/>
            <a:ext cx="56007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 u="none" dirty="0">
                <a:solidFill>
                  <a:srgbClr val="0F172A"/>
                </a:solidFill>
                <a:latin typeface="Poppins"/>
              </a:rPr>
              <a:t>The 90-Second Pitch Formula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2109016"/>
            <a:ext cx="4991100" cy="2464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1" i="0" u="none" dirty="0">
                <a:solidFill>
                  <a:srgbClr val="475569"/>
                </a:solidFill>
                <a:latin typeface="Inter"/>
              </a:rPr>
              <a:t>Identity: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Who you are &amp; your coalition</a:t>
            </a:r>
            <a:r>
              <a:rPr sz="135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2461441"/>
            <a:ext cx="4991100" cy="2464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1" i="0" u="none" dirty="0">
                <a:solidFill>
                  <a:srgbClr val="475569"/>
                </a:solidFill>
                <a:latin typeface="Inter"/>
              </a:rPr>
              <a:t>Topic: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Concise statement of the issue.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2813866"/>
            <a:ext cx="4991100" cy="2464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1" i="0" u="none" dirty="0">
                <a:solidFill>
                  <a:srgbClr val="475569"/>
                </a:solidFill>
                <a:latin typeface="Inter"/>
              </a:rPr>
              <a:t>Action: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Clear statement of desired outcome.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3166291"/>
            <a:ext cx="4991100" cy="2464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1" i="0" u="none" dirty="0">
                <a:solidFill>
                  <a:srgbClr val="475569"/>
                </a:solidFill>
                <a:latin typeface="Inter"/>
              </a:rPr>
              <a:t>Leave-Behind: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Reference your fact sheet.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2950" y="4079160"/>
            <a:ext cx="5240655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b="1" i="0" u="none" dirty="0">
                <a:solidFill>
                  <a:srgbClr val="0088CE"/>
                </a:solidFill>
                <a:latin typeface="Poppins"/>
              </a:rPr>
              <a:t>Effective Fact Sheet Anatomy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2950" y="4450635"/>
            <a:ext cx="4991100" cy="6183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600" b="0" i="0" u="none" dirty="0">
                <a:solidFill>
                  <a:srgbClr val="475569"/>
                </a:solidFill>
                <a:latin typeface="Inter"/>
              </a:rPr>
              <a:t>Keep it to 1–2 pages max. Use bullet points, compelling infographics, clear Q&amp;A formatting, and explicit contact information.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132828"/>
            <a:ext cx="190500" cy="2000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485253"/>
            <a:ext cx="190500" cy="20002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837678"/>
            <a:ext cx="190500" cy="200025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190103"/>
            <a:ext cx="190500" cy="20002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088CE"/>
                </a:solidFill>
                <a:latin typeface="Poppins"/>
              </a:rPr>
              <a:t>Fact Sheets &amp; The 90-Sec Pitch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71500" y="962025"/>
            <a:ext cx="76200" cy="304800"/>
          </a:xfrm>
          <a:prstGeom prst="roundRect">
            <a:avLst>
              <a:gd name="adj" fmla="val 50000"/>
            </a:avLst>
          </a:prstGeom>
          <a:solidFill>
            <a:srgbClr val="0088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DFEDB2C-7B21-7ABC-CCF6-439ACE7197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2220182"/>
            <a:ext cx="4948283" cy="329885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86062"/>
            <a:ext cx="5334000" cy="33528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962025"/>
            <a:ext cx="5334000" cy="15621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2200" y="2676525"/>
            <a:ext cx="5334000" cy="136207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6410325"/>
            <a:ext cx="11049000" cy="2571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6515100"/>
            <a:ext cx="22479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Oklahoma Institute for Child Advocacy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58475" y="6515100"/>
            <a:ext cx="96202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Digital Advocacy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00162"/>
            <a:ext cx="1843087" cy="2762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1500" y="1690687"/>
            <a:ext cx="560070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 u="none" dirty="0">
                <a:solidFill>
                  <a:srgbClr val="0F172A"/>
                </a:solidFill>
                <a:latin typeface="Poppins"/>
              </a:rPr>
              <a:t>Building Online Momentum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2176462"/>
            <a:ext cx="53340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sz="1600" b="0" i="0" u="none" dirty="0">
                <a:solidFill>
                  <a:srgbClr val="475569"/>
                </a:solidFill>
                <a:latin typeface="Inter"/>
              </a:rPr>
              <a:t>Social media platforms offer instant, free reach to build public awareness and directly engage lawmakers in open discussion.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66787" y="3165574"/>
            <a:ext cx="4543425" cy="255567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38900" y="1266825"/>
            <a:ext cx="5040630" cy="276999"/>
          </a:xfrm>
          <a:prstGeom prst="rect">
            <a:avLst/>
          </a:prstGeom>
          <a:noFill/>
        </p:spPr>
        <p:txBody>
          <a:bodyPr wrap="square" lIns="247650" tIns="0" rIns="0" bIns="0" anchor="t">
            <a:spAutoFit/>
          </a:bodyPr>
          <a:lstStyle/>
          <a:p>
            <a:pPr algn="l"/>
            <a:r>
              <a:rPr b="1" i="0" u="none" dirty="0">
                <a:solidFill>
                  <a:srgbClr val="059669"/>
                </a:solidFill>
                <a:latin typeface="Poppins"/>
              </a:rPr>
              <a:t>Best Practices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38900" y="1657350"/>
            <a:ext cx="4800600" cy="6183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600" b="0" i="0" u="none" dirty="0">
                <a:solidFill>
                  <a:srgbClr val="475569"/>
                </a:solidFill>
                <a:latin typeface="Inter"/>
              </a:rPr>
              <a:t>• Tag official handles and use targeted hashtags.</a:t>
            </a:r>
            <a:r>
              <a:rPr sz="1600" dirty="0"/>
              <a:t>
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• Keep messages concise and prompt reader interaction.</a:t>
            </a:r>
            <a:r>
              <a:rPr sz="1600" dirty="0"/>
              <a:t>
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• Maintain a consistent posting rhythm to sustain buzz.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38900" y="2981325"/>
            <a:ext cx="5040630" cy="276999"/>
          </a:xfrm>
          <a:prstGeom prst="rect">
            <a:avLst/>
          </a:prstGeom>
          <a:noFill/>
        </p:spPr>
        <p:txBody>
          <a:bodyPr wrap="square" lIns="247650" tIns="0" rIns="0" bIns="0" anchor="t">
            <a:spAutoFit/>
          </a:bodyPr>
          <a:lstStyle/>
          <a:p>
            <a:pPr algn="l"/>
            <a:r>
              <a:rPr b="1" i="0" u="none" dirty="0">
                <a:solidFill>
                  <a:srgbClr val="DC2626"/>
                </a:solidFill>
                <a:latin typeface="Poppins"/>
              </a:rPr>
              <a:t>Critical Warning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8900" y="3371850"/>
            <a:ext cx="4800600" cy="4131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sz="1600" b="0" i="0" u="none" dirty="0">
                <a:solidFill>
                  <a:srgbClr val="991B1B"/>
                </a:solidFill>
                <a:latin typeface="Inter SemiBold"/>
              </a:rPr>
              <a:t>ALWAYS KEEP YOUR COOL when discussing advocacy topics online. Emotional disputes undermine credibility.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8900" y="1314450"/>
            <a:ext cx="171450" cy="17145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8900" y="3028950"/>
            <a:ext cx="171450" cy="1714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088CE"/>
                </a:solidFill>
                <a:latin typeface="Poppins"/>
              </a:rPr>
              <a:t>Leveraging Social Media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71500" y="962025"/>
            <a:ext cx="76200" cy="304800"/>
          </a:xfrm>
          <a:prstGeom prst="roundRect">
            <a:avLst>
              <a:gd name="adj" fmla="val 50000"/>
            </a:avLst>
          </a:prstGeom>
          <a:solidFill>
            <a:srgbClr val="0088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953000"/>
            <a:ext cx="5334000" cy="5429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6410325"/>
            <a:ext cx="11049000" cy="257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6515100"/>
            <a:ext cx="22479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Oklahoma Institute for Child Advocacy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44200" y="6515100"/>
            <a:ext cx="8763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Opinion &amp; Print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1065109"/>
            <a:ext cx="1843087" cy="27622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86500" y="1455634"/>
            <a:ext cx="5600700" cy="314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 u="none" dirty="0">
                <a:solidFill>
                  <a:srgbClr val="0F172A"/>
                </a:solidFill>
                <a:latin typeface="Poppins"/>
              </a:rPr>
              <a:t>Key Writing Guidelines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rcRect t="12679" b="5721"/>
          <a:stretch>
            <a:fillRect/>
          </a:stretch>
        </p:blipFill>
        <p:spPr>
          <a:xfrm>
            <a:off x="647701" y="1769959"/>
            <a:ext cx="5234070" cy="2846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571499" y="5143500"/>
            <a:ext cx="5324475" cy="20800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575"/>
              </a:lnSpc>
            </a:pPr>
            <a:r>
              <a:rPr sz="1600" b="0" i="0" u="none" dirty="0">
                <a:solidFill>
                  <a:srgbClr val="B45309"/>
                </a:solidFill>
                <a:latin typeface="Inter SemiBold"/>
              </a:rPr>
              <a:t>100% of community decision-makers read local editorial pages!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29400" y="1903309"/>
            <a:ext cx="49911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1" i="0" u="none" dirty="0">
                <a:solidFill>
                  <a:srgbClr val="475569"/>
                </a:solidFill>
                <a:latin typeface="Inter"/>
              </a:rPr>
              <a:t>Reference Current Events: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Tie your letter directly to a recent news article or editorial.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29400" y="2531959"/>
            <a:ext cx="49911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1" i="0" u="none" dirty="0">
                <a:solidFill>
                  <a:srgbClr val="475569"/>
                </a:solidFill>
                <a:latin typeface="Inter"/>
              </a:rPr>
              <a:t>Concise Length: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Keep letters to 4–5 short paragraphs (23 sentences each).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29400" y="3160609"/>
            <a:ext cx="49911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1" i="0" u="none" dirty="0">
                <a:solidFill>
                  <a:srgbClr val="475569"/>
                </a:solidFill>
                <a:latin typeface="Inter"/>
              </a:rPr>
              <a:t>Maintain Civility: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Avoid personal attacks on leaders by name.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3789259"/>
            <a:ext cx="49911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1" i="0" u="none" dirty="0">
                <a:solidFill>
                  <a:srgbClr val="475569"/>
                </a:solidFill>
                <a:latin typeface="Inter"/>
              </a:rPr>
              <a:t>Express Gratitude: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Thank civic and business leaders who support the cause.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29400" y="4417909"/>
            <a:ext cx="4991100" cy="514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25"/>
              </a:lnSpc>
            </a:pPr>
            <a:r>
              <a:rPr sz="1600" b="1" i="0" u="none" dirty="0">
                <a:solidFill>
                  <a:srgbClr val="475569"/>
                </a:solidFill>
                <a:latin typeface="Inter"/>
              </a:rPr>
              <a:t>Guest Columns:</a:t>
            </a:r>
            <a:r>
              <a:rPr sz="1600" b="0" i="0" u="none" dirty="0">
                <a:solidFill>
                  <a:srgbClr val="475569"/>
                </a:solidFill>
                <a:latin typeface="Inter"/>
              </a:rPr>
              <a:t> For longer pieces, contact the editor for word limit specifications.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1927122"/>
            <a:ext cx="171450" cy="2000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2555772"/>
            <a:ext cx="171450" cy="20002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3184422"/>
            <a:ext cx="171450" cy="200025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3813072"/>
            <a:ext cx="171450" cy="200025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6500" y="4441722"/>
            <a:ext cx="171450" cy="20002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088CE"/>
                </a:solidFill>
                <a:latin typeface="Poppins"/>
              </a:rPr>
              <a:t>Letters &amp; Media Commentary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71500" y="962025"/>
            <a:ext cx="76200" cy="304800"/>
          </a:xfrm>
          <a:prstGeom prst="roundRect">
            <a:avLst>
              <a:gd name="adj" fmla="val 50000"/>
            </a:avLst>
          </a:prstGeom>
          <a:solidFill>
            <a:srgbClr val="0088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719102"/>
            <a:ext cx="5381625" cy="316753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1719102"/>
            <a:ext cx="5381625" cy="316753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6410325"/>
            <a:ext cx="11049000" cy="2571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6515100"/>
            <a:ext cx="22479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Oklahoma Institute for Child Advocacy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325100" y="6515100"/>
            <a:ext cx="12954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Direct Communication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2728752"/>
            <a:ext cx="4848225" cy="13144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b="0" i="0" u="none" dirty="0">
                <a:solidFill>
                  <a:srgbClr val="475569"/>
                </a:solidFill>
                <a:latin typeface="Inter"/>
              </a:rPr>
              <a:t>• State your name &amp; confirm you are a constituent.</a:t>
            </a:r>
            <a:r>
              <a:rPr dirty="0"/>
              <a:t>
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• Clearly state your position and desired vote.</a:t>
            </a:r>
            <a:r>
              <a:rPr dirty="0"/>
              <a:t>
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• Staff members pass along messages—treat them with respect.</a:t>
            </a:r>
            <a:r>
              <a:rPr dirty="0"/>
              <a:t>
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• Never guess answers; offer to follow up promptly.</a:t>
            </a:r>
            <a:r>
              <a:rPr dirty="0"/>
              <a:t>
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• Always follow up with a written thank-you note.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05575" y="2728752"/>
            <a:ext cx="4848225" cy="15324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b="0" i="0" u="none" dirty="0">
                <a:solidFill>
                  <a:srgbClr val="475569"/>
                </a:solidFill>
                <a:latin typeface="Inter"/>
              </a:rPr>
              <a:t>• Be flexible and accommodate lawmaker preference.</a:t>
            </a:r>
            <a:r>
              <a:rPr dirty="0"/>
              <a:t>
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• Dress in presentable professional attire.</a:t>
            </a:r>
            <a:r>
              <a:rPr dirty="0"/>
              <a:t>
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• Ensure your background is clean and distraction-free.</a:t>
            </a:r>
            <a:r>
              <a:rPr dirty="0"/>
              <a:t>
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• Test audio and camera connections prior to start time.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15356" y="2019584"/>
            <a:ext cx="2882081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b="0" i="0" u="none" dirty="0">
                <a:solidFill>
                  <a:srgbClr val="0F172A"/>
                </a:solidFill>
                <a:latin typeface="Poppins SemiBold"/>
              </a:rPr>
              <a:t>Direct Phone Outreach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15356" y="2348971"/>
            <a:ext cx="2990235" cy="192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1400" b="0" i="0" u="none" dirty="0">
                <a:solidFill>
                  <a:srgbClr val="0088CE"/>
                </a:solidFill>
                <a:latin typeface="Inter"/>
              </a:rPr>
              <a:t>Connecting with Officials &amp; Staff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66516" y="2023440"/>
            <a:ext cx="2045417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b="0" i="0" u="none" dirty="0">
                <a:solidFill>
                  <a:srgbClr val="0F172A"/>
                </a:solidFill>
                <a:latin typeface="Poppins SemiBold"/>
              </a:rPr>
              <a:t>Virtual Meetings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66515" y="2348971"/>
            <a:ext cx="2045417" cy="192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sz="1400" b="0" i="0" u="none" dirty="0">
                <a:solidFill>
                  <a:srgbClr val="8B5CF6"/>
                </a:solidFill>
                <a:latin typeface="Inter"/>
              </a:rPr>
              <a:t>Online Legislative Sessions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088CE"/>
                </a:solidFill>
                <a:latin typeface="Poppins"/>
              </a:rPr>
              <a:t>Phone Calls &amp; Virtual Meetings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71500" y="962025"/>
            <a:ext cx="76200" cy="304800"/>
          </a:xfrm>
          <a:prstGeom prst="roundRect">
            <a:avLst>
              <a:gd name="adj" fmla="val 50000"/>
            </a:avLst>
          </a:prstGeom>
          <a:solidFill>
            <a:srgbClr val="0088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831C290-4DB1-5DAA-B628-6BA7C9E6D8F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9412"/>
          <a:stretch>
            <a:fillRect/>
          </a:stretch>
        </p:blipFill>
        <p:spPr>
          <a:xfrm>
            <a:off x="942975" y="1955068"/>
            <a:ext cx="1319981" cy="7091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390C463-B1CC-84F5-2104-DA5897E95B1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719971" y="1957039"/>
            <a:ext cx="1060795" cy="70719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09775"/>
            <a:ext cx="3555950" cy="25146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7950" y="2009775"/>
            <a:ext cx="3555950" cy="25146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4400" y="2009775"/>
            <a:ext cx="3556099" cy="25146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6410325"/>
            <a:ext cx="11049000" cy="2571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6515100"/>
            <a:ext cx="22479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Oklahoma Institute for Child Advocacy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53725" y="6515100"/>
            <a:ext cx="8667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>
                <a:solidFill>
                  <a:srgbClr val="94A3B8"/>
                </a:solidFill>
                <a:latin typeface="Inter"/>
              </a:rPr>
              <a:t>Personal Visits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90712" y="4953000"/>
            <a:ext cx="9529762" cy="4360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sz="1600" b="1" i="0" u="none" dirty="0">
                <a:solidFill>
                  <a:srgbClr val="854D0E"/>
                </a:solidFill>
                <a:latin typeface="Inter"/>
              </a:rPr>
              <a:t>Pro Tip: Always Do Your Homework!</a:t>
            </a:r>
            <a:r>
              <a:rPr sz="1600" b="0" i="0" u="none" dirty="0">
                <a:solidFill>
                  <a:srgbClr val="854D0E"/>
                </a:solidFill>
                <a:latin typeface="Inter"/>
              </a:rPr>
              <a:t> Understand how your requested policy directly impacts voters in the official's specific district before stepping into the room.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2187482"/>
            <a:ext cx="833437" cy="2762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38200" y="2535429"/>
            <a:ext cx="3173677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0" i="0" u="none" dirty="0">
                <a:solidFill>
                  <a:srgbClr val="0F172A"/>
                </a:solidFill>
                <a:latin typeface="Poppins SemiBold"/>
              </a:rPr>
              <a:t>Before Meeting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8200" y="2913016"/>
            <a:ext cx="3173676" cy="16510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b="0" i="0" u="none" dirty="0">
                <a:solidFill>
                  <a:srgbClr val="475569"/>
                </a:solidFill>
                <a:latin typeface="Inter"/>
              </a:rPr>
              <a:t>• Schedule well in advance (expect ~15 mins).</a:t>
            </a:r>
            <a:r>
              <a:rPr dirty="0"/>
              <a:t>
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• Prepare your 1-2 page Fact Sheet.</a:t>
            </a:r>
            <a:r>
              <a:rPr dirty="0"/>
              <a:t>
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• Research the official's stance online.</a:t>
            </a:r>
            <a:r>
              <a:rPr dirty="0"/>
              <a:t>
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• Dress in professional business attire.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84650" y="2176462"/>
            <a:ext cx="862012" cy="27622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84650" y="2535428"/>
            <a:ext cx="3173677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0" i="0" u="none" dirty="0">
                <a:solidFill>
                  <a:srgbClr val="0F172A"/>
                </a:solidFill>
                <a:latin typeface="Poppins SemiBold"/>
              </a:rPr>
              <a:t>During Meeting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84650" y="2913016"/>
            <a:ext cx="3173677" cy="16510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b="0" i="0" u="none" dirty="0">
                <a:solidFill>
                  <a:srgbClr val="475569"/>
                </a:solidFill>
                <a:latin typeface="Inter"/>
              </a:rPr>
              <a:t>• Be punctual, polite, and deliver your 90-sec pitch.</a:t>
            </a:r>
            <a:r>
              <a:rPr dirty="0"/>
              <a:t>
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• Ask directly for a vote commitment.</a:t>
            </a:r>
            <a:r>
              <a:rPr dirty="0"/>
              <a:t>
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• Attack the issue, never the person.</a:t>
            </a:r>
            <a:r>
              <a:rPr dirty="0"/>
              <a:t>
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• Avoid jargon and heavy technical terms.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13000" y="2176881"/>
            <a:ext cx="862012" cy="2762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8313000" y="2534220"/>
            <a:ext cx="3173834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0" i="0" u="none" dirty="0">
                <a:solidFill>
                  <a:srgbClr val="0F172A"/>
                </a:solidFill>
                <a:latin typeface="Poppins SemiBold"/>
              </a:rPr>
              <a:t>After Meeting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13000" y="2844762"/>
            <a:ext cx="3173834" cy="12407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b="0" i="0" u="none" dirty="0">
                <a:solidFill>
                  <a:srgbClr val="475569"/>
                </a:solidFill>
                <a:latin typeface="Inter"/>
              </a:rPr>
              <a:t>• Send an immediate thank-you note.</a:t>
            </a:r>
            <a:r>
              <a:rPr dirty="0"/>
              <a:t>
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• Deliver any promised follow-up data.</a:t>
            </a:r>
            <a:r>
              <a:rPr dirty="0"/>
              <a:t>
</a:t>
            </a:r>
            <a:r>
              <a:rPr b="0" i="0" u="none" dirty="0">
                <a:solidFill>
                  <a:srgbClr val="475569"/>
                </a:solidFill>
                <a:latin typeface="Inter"/>
              </a:rPr>
              <a:t> • Maintain open communication channels</a:t>
            </a:r>
            <a:r>
              <a:rPr sz="1050" b="0" i="0" u="none" dirty="0">
                <a:solidFill>
                  <a:srgbClr val="475569"/>
                </a:solidFill>
                <a:latin typeface="Inter"/>
              </a:rPr>
              <a:t>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1500" y="476250"/>
            <a:ext cx="11601450" cy="485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550" b="1" i="0" u="none">
                <a:solidFill>
                  <a:srgbClr val="0088CE"/>
                </a:solidFill>
                <a:latin typeface="Poppins"/>
              </a:rPr>
              <a:t>In-Person Office Visits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71500" y="962025"/>
            <a:ext cx="76200" cy="304800"/>
          </a:xfrm>
          <a:prstGeom prst="roundRect">
            <a:avLst>
              <a:gd name="adj" fmla="val 50000"/>
            </a:avLst>
          </a:prstGeom>
          <a:solidFill>
            <a:srgbClr val="0088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C74E1A0-8341-144A-4180-AB0BA917E5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0699" y="4795975"/>
            <a:ext cx="1128437" cy="75006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1344CA90AA2E4D900FB4274D73FE20" ma:contentTypeVersion="16" ma:contentTypeDescription="Create a new document." ma:contentTypeScope="" ma:versionID="332e7235f2fdc813711187943cdcd797">
  <xsd:schema xmlns:xsd="http://www.w3.org/2001/XMLSchema" xmlns:xs="http://www.w3.org/2001/XMLSchema" xmlns:p="http://schemas.microsoft.com/office/2006/metadata/properties" xmlns:ns2="a0fc1c53-83be-4289-ad42-6c4d4490825a" xmlns:ns3="5c6059c6-b3d2-4c0a-8793-0afff32a3340" targetNamespace="http://schemas.microsoft.com/office/2006/metadata/properties" ma:root="true" ma:fieldsID="95f2b11aa7783d03aa9396f613a01041" ns2:_="" ns3:_="">
    <xsd:import namespace="a0fc1c53-83be-4289-ad42-6c4d4490825a"/>
    <xsd:import namespace="5c6059c6-b3d2-4c0a-8793-0afff32a33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fc1c53-83be-4289-ad42-6c4d449082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2f1546b-80d7-4525-a0f6-34573dbf6e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6059c6-b3d2-4c0a-8793-0afff32a334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1fa32a8-0bc2-4121-ad5b-661e3bf72935}" ma:internalName="TaxCatchAll" ma:showField="CatchAllData" ma:web="5c6059c6-b3d2-4c0a-8793-0afff32a33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0fc1c53-83be-4289-ad42-6c4d4490825a">
      <Terms xmlns="http://schemas.microsoft.com/office/infopath/2007/PartnerControls"/>
    </lcf76f155ced4ddcb4097134ff3c332f>
    <TaxCatchAll xmlns="5c6059c6-b3d2-4c0a-8793-0afff32a3340" xsi:nil="true"/>
  </documentManagement>
</p:properties>
</file>

<file path=customXml/itemProps1.xml><?xml version="1.0" encoding="utf-8"?>
<ds:datastoreItem xmlns:ds="http://schemas.openxmlformats.org/officeDocument/2006/customXml" ds:itemID="{85A3AEB2-E805-475D-9718-6666A6FE84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fc1c53-83be-4289-ad42-6c4d4490825a"/>
    <ds:schemaRef ds:uri="5c6059c6-b3d2-4c0a-8793-0afff32a33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2030AC4-E05F-4043-98CF-0EFEB58B7B4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71D6F53-D1CF-400A-8A74-EDDF060CD6EA}">
  <ds:schemaRefs>
    <ds:schemaRef ds:uri="http://schemas.microsoft.com/office/2006/metadata/properties"/>
    <ds:schemaRef ds:uri="http://schemas.microsoft.com/office/infopath/2007/PartnerControls"/>
    <ds:schemaRef ds:uri="a0fc1c53-83be-4289-ad42-6c4d4490825a"/>
    <ds:schemaRef ds:uri="5c6059c6-b3d2-4c0a-8793-0afff32a334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1137</Words>
  <Application>Microsoft Office PowerPoint</Application>
  <PresentationFormat>Widescreen</PresentationFormat>
  <Paragraphs>110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Aptos</vt:lpstr>
      <vt:lpstr>Arial</vt:lpstr>
      <vt:lpstr>Calibri</vt:lpstr>
      <vt:lpstr>Inter</vt:lpstr>
      <vt:lpstr>Inter SemiBold</vt:lpstr>
      <vt:lpstr>Poppins</vt:lpstr>
      <vt:lpstr>Poppins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Jay Paul Gumm</dc:creator>
  <cp:keywords/>
  <dc:description>generated using python-pptx</dc:description>
  <cp:lastModifiedBy>Jay Paul Gumm</cp:lastModifiedBy>
  <cp:revision>4</cp:revision>
  <dcterms:created xsi:type="dcterms:W3CDTF">2013-01-27T09:14:16Z</dcterms:created>
  <dcterms:modified xsi:type="dcterms:W3CDTF">2026-08-12T20:12:17Z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0x010100BC1344CA90AA2E4D900FB4274D73FE20</vt:lpwstr>
  </property>
</Properties>
</file>