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266" r:id="rId3"/>
    <p:sldId id="282" r:id="rId4"/>
    <p:sldId id="269" r:id="rId5"/>
    <p:sldId id="270" r:id="rId6"/>
    <p:sldId id="256" r:id="rId7"/>
    <p:sldId id="257" r:id="rId8"/>
    <p:sldId id="258" r:id="rId9"/>
    <p:sldId id="259" r:id="rId10"/>
    <p:sldId id="260" r:id="rId11"/>
    <p:sldId id="261" r:id="rId12"/>
    <p:sldId id="262" r:id="rId13"/>
    <p:sldId id="263" r:id="rId14"/>
    <p:sldId id="271" r:id="rId15"/>
    <p:sldId id="272" r:id="rId16"/>
    <p:sldId id="267" r:id="rId17"/>
    <p:sldId id="273" r:id="rId18"/>
    <p:sldId id="274" r:id="rId19"/>
    <p:sldId id="268" r:id="rId20"/>
    <p:sldId id="276" r:id="rId21"/>
    <p:sldId id="277" r:id="rId22"/>
    <p:sldId id="278" r:id="rId23"/>
    <p:sldId id="265" r:id="rId24"/>
    <p:sldId id="281" r:id="rId25"/>
    <p:sldId id="279" r:id="rId26"/>
    <p:sldId id="280" r:id="rId27"/>
    <p:sldId id="284"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46B7EC-7CB8-4E7D-A085-3F370ADF0937}" v="3" dt="2025-10-15T13:45:16.561"/>
    <p1510:client id="{DD54912F-A4AB-47A4-82D2-996F08BD47CF}" v="15" dt="2025-10-14T19:11:40.824"/>
    <p1510:client id="{F72E0F75-31AF-4E96-A2DA-3E1076BC9E36}" v="877" dt="2025-10-15T00:36:54.2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95D3D-6152-46FA-CE12-B2BBA76843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3D49925-7101-E700-6364-EDA332639F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936A8E8-BB75-8B2D-F7A9-390FC25CB25F}"/>
              </a:ext>
            </a:extLst>
          </p:cNvPr>
          <p:cNvSpPr>
            <a:spLocks noGrp="1"/>
          </p:cNvSpPr>
          <p:nvPr>
            <p:ph type="dt" sz="half" idx="10"/>
          </p:nvPr>
        </p:nvSpPr>
        <p:spPr/>
        <p:txBody>
          <a:bodyPr/>
          <a:lstStyle/>
          <a:p>
            <a:fld id="{9E24D9EA-6D90-4EEB-B38E-4476F3460791}" type="datetimeFigureOut">
              <a:rPr lang="en-US" smtClean="0"/>
              <a:t>10/15/2025</a:t>
            </a:fld>
            <a:endParaRPr lang="en-US"/>
          </a:p>
        </p:txBody>
      </p:sp>
      <p:sp>
        <p:nvSpPr>
          <p:cNvPr id="5" name="Footer Placeholder 4">
            <a:extLst>
              <a:ext uri="{FF2B5EF4-FFF2-40B4-BE49-F238E27FC236}">
                <a16:creationId xmlns:a16="http://schemas.microsoft.com/office/drawing/2014/main" id="{9D22F77F-7667-98B4-811A-86D38FB7E9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FC7B35-4DC2-6BF2-805B-458232AA4B3B}"/>
              </a:ext>
            </a:extLst>
          </p:cNvPr>
          <p:cNvSpPr>
            <a:spLocks noGrp="1"/>
          </p:cNvSpPr>
          <p:nvPr>
            <p:ph type="sldNum" sz="quarter" idx="12"/>
          </p:nvPr>
        </p:nvSpPr>
        <p:spPr/>
        <p:txBody>
          <a:bodyPr/>
          <a:lstStyle/>
          <a:p>
            <a:fld id="{EE96FDFD-C0F5-4FFA-8464-A5537FBD683E}" type="slidenum">
              <a:rPr lang="en-US" smtClean="0"/>
              <a:t>‹#›</a:t>
            </a:fld>
            <a:endParaRPr lang="en-US"/>
          </a:p>
        </p:txBody>
      </p:sp>
    </p:spTree>
    <p:extLst>
      <p:ext uri="{BB962C8B-B14F-4D97-AF65-F5344CB8AC3E}">
        <p14:creationId xmlns:p14="http://schemas.microsoft.com/office/powerpoint/2010/main" val="4291962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1C423-7160-1CA5-C9BA-071D9E13080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78C5E4-8CF3-46FE-0882-0BB9858577A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19392B-BA98-71BD-806D-A6DDB4B2EB31}"/>
              </a:ext>
            </a:extLst>
          </p:cNvPr>
          <p:cNvSpPr>
            <a:spLocks noGrp="1"/>
          </p:cNvSpPr>
          <p:nvPr>
            <p:ph type="dt" sz="half" idx="10"/>
          </p:nvPr>
        </p:nvSpPr>
        <p:spPr/>
        <p:txBody>
          <a:bodyPr/>
          <a:lstStyle/>
          <a:p>
            <a:fld id="{9E24D9EA-6D90-4EEB-B38E-4476F3460791}" type="datetimeFigureOut">
              <a:rPr lang="en-US" smtClean="0"/>
              <a:t>10/15/2025</a:t>
            </a:fld>
            <a:endParaRPr lang="en-US"/>
          </a:p>
        </p:txBody>
      </p:sp>
      <p:sp>
        <p:nvSpPr>
          <p:cNvPr id="5" name="Footer Placeholder 4">
            <a:extLst>
              <a:ext uri="{FF2B5EF4-FFF2-40B4-BE49-F238E27FC236}">
                <a16:creationId xmlns:a16="http://schemas.microsoft.com/office/drawing/2014/main" id="{0C245083-C1AE-46A4-6271-EDBFAC8AAC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DFBBE9-7399-08A9-9D7F-8C6CF74F3143}"/>
              </a:ext>
            </a:extLst>
          </p:cNvPr>
          <p:cNvSpPr>
            <a:spLocks noGrp="1"/>
          </p:cNvSpPr>
          <p:nvPr>
            <p:ph type="sldNum" sz="quarter" idx="12"/>
          </p:nvPr>
        </p:nvSpPr>
        <p:spPr/>
        <p:txBody>
          <a:bodyPr/>
          <a:lstStyle/>
          <a:p>
            <a:fld id="{EE96FDFD-C0F5-4FFA-8464-A5537FBD683E}" type="slidenum">
              <a:rPr lang="en-US" smtClean="0"/>
              <a:t>‹#›</a:t>
            </a:fld>
            <a:endParaRPr lang="en-US"/>
          </a:p>
        </p:txBody>
      </p:sp>
    </p:spTree>
    <p:extLst>
      <p:ext uri="{BB962C8B-B14F-4D97-AF65-F5344CB8AC3E}">
        <p14:creationId xmlns:p14="http://schemas.microsoft.com/office/powerpoint/2010/main" val="175152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01304E-48E7-ACCD-1443-C9C6E2DACFB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B92890-7930-291B-9B27-C4F7FBBEA5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7FC9D5-DFBA-D783-D405-6418B12F753D}"/>
              </a:ext>
            </a:extLst>
          </p:cNvPr>
          <p:cNvSpPr>
            <a:spLocks noGrp="1"/>
          </p:cNvSpPr>
          <p:nvPr>
            <p:ph type="dt" sz="half" idx="10"/>
          </p:nvPr>
        </p:nvSpPr>
        <p:spPr/>
        <p:txBody>
          <a:bodyPr/>
          <a:lstStyle/>
          <a:p>
            <a:fld id="{9E24D9EA-6D90-4EEB-B38E-4476F3460791}" type="datetimeFigureOut">
              <a:rPr lang="en-US" smtClean="0"/>
              <a:t>10/15/2025</a:t>
            </a:fld>
            <a:endParaRPr lang="en-US"/>
          </a:p>
        </p:txBody>
      </p:sp>
      <p:sp>
        <p:nvSpPr>
          <p:cNvPr id="5" name="Footer Placeholder 4">
            <a:extLst>
              <a:ext uri="{FF2B5EF4-FFF2-40B4-BE49-F238E27FC236}">
                <a16:creationId xmlns:a16="http://schemas.microsoft.com/office/drawing/2014/main" id="{B865FCBD-E53C-C01E-C42C-EAB17AAFD1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BF1924-EC1F-261E-EE2B-9A6D21FB91C9}"/>
              </a:ext>
            </a:extLst>
          </p:cNvPr>
          <p:cNvSpPr>
            <a:spLocks noGrp="1"/>
          </p:cNvSpPr>
          <p:nvPr>
            <p:ph type="sldNum" sz="quarter" idx="12"/>
          </p:nvPr>
        </p:nvSpPr>
        <p:spPr/>
        <p:txBody>
          <a:bodyPr/>
          <a:lstStyle/>
          <a:p>
            <a:fld id="{EE96FDFD-C0F5-4FFA-8464-A5537FBD683E}" type="slidenum">
              <a:rPr lang="en-US" smtClean="0"/>
              <a:t>‹#›</a:t>
            </a:fld>
            <a:endParaRPr lang="en-US"/>
          </a:p>
        </p:txBody>
      </p:sp>
    </p:spTree>
    <p:extLst>
      <p:ext uri="{BB962C8B-B14F-4D97-AF65-F5344CB8AC3E}">
        <p14:creationId xmlns:p14="http://schemas.microsoft.com/office/powerpoint/2010/main" val="40425428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08B88-21FC-8367-FE78-41A7CEB77C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5CE8DD-067C-3D87-9B0E-529A0433D5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F4F82E-2137-4D27-A969-C43936549D52}"/>
              </a:ext>
            </a:extLst>
          </p:cNvPr>
          <p:cNvSpPr>
            <a:spLocks noGrp="1"/>
          </p:cNvSpPr>
          <p:nvPr>
            <p:ph type="dt" sz="half" idx="10"/>
          </p:nvPr>
        </p:nvSpPr>
        <p:spPr/>
        <p:txBody>
          <a:bodyPr/>
          <a:lstStyle/>
          <a:p>
            <a:fld id="{9E24D9EA-6D90-4EEB-B38E-4476F3460791}" type="datetimeFigureOut">
              <a:rPr lang="en-US" smtClean="0"/>
              <a:t>10/15/2025</a:t>
            </a:fld>
            <a:endParaRPr lang="en-US"/>
          </a:p>
        </p:txBody>
      </p:sp>
      <p:sp>
        <p:nvSpPr>
          <p:cNvPr id="5" name="Footer Placeholder 4">
            <a:extLst>
              <a:ext uri="{FF2B5EF4-FFF2-40B4-BE49-F238E27FC236}">
                <a16:creationId xmlns:a16="http://schemas.microsoft.com/office/drawing/2014/main" id="{F68589B8-E1E1-AE11-69F0-867DEE516A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98EF9F-CB08-49FF-4B05-0C6DB108320C}"/>
              </a:ext>
            </a:extLst>
          </p:cNvPr>
          <p:cNvSpPr>
            <a:spLocks noGrp="1"/>
          </p:cNvSpPr>
          <p:nvPr>
            <p:ph type="sldNum" sz="quarter" idx="12"/>
          </p:nvPr>
        </p:nvSpPr>
        <p:spPr/>
        <p:txBody>
          <a:bodyPr/>
          <a:lstStyle/>
          <a:p>
            <a:fld id="{EE96FDFD-C0F5-4FFA-8464-A5537FBD683E}" type="slidenum">
              <a:rPr lang="en-US" smtClean="0"/>
              <a:t>‹#›</a:t>
            </a:fld>
            <a:endParaRPr lang="en-US"/>
          </a:p>
        </p:txBody>
      </p:sp>
    </p:spTree>
    <p:extLst>
      <p:ext uri="{BB962C8B-B14F-4D97-AF65-F5344CB8AC3E}">
        <p14:creationId xmlns:p14="http://schemas.microsoft.com/office/powerpoint/2010/main" val="3301934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AE255-F026-43E3-12BD-97B96D0024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EE4B77-4F43-6C4F-A8A1-05A5C7F581B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B2A802-CC11-B199-A709-6D35E1D2E8E6}"/>
              </a:ext>
            </a:extLst>
          </p:cNvPr>
          <p:cNvSpPr>
            <a:spLocks noGrp="1"/>
          </p:cNvSpPr>
          <p:nvPr>
            <p:ph type="dt" sz="half" idx="10"/>
          </p:nvPr>
        </p:nvSpPr>
        <p:spPr/>
        <p:txBody>
          <a:bodyPr/>
          <a:lstStyle/>
          <a:p>
            <a:fld id="{9E24D9EA-6D90-4EEB-B38E-4476F3460791}" type="datetimeFigureOut">
              <a:rPr lang="en-US" smtClean="0"/>
              <a:t>10/15/2025</a:t>
            </a:fld>
            <a:endParaRPr lang="en-US"/>
          </a:p>
        </p:txBody>
      </p:sp>
      <p:sp>
        <p:nvSpPr>
          <p:cNvPr id="5" name="Footer Placeholder 4">
            <a:extLst>
              <a:ext uri="{FF2B5EF4-FFF2-40B4-BE49-F238E27FC236}">
                <a16:creationId xmlns:a16="http://schemas.microsoft.com/office/drawing/2014/main" id="{6B6A45C4-B426-A7AE-6C9A-4DC2535486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C047E3-5CE0-CEBE-27BB-691A6091E0D0}"/>
              </a:ext>
            </a:extLst>
          </p:cNvPr>
          <p:cNvSpPr>
            <a:spLocks noGrp="1"/>
          </p:cNvSpPr>
          <p:nvPr>
            <p:ph type="sldNum" sz="quarter" idx="12"/>
          </p:nvPr>
        </p:nvSpPr>
        <p:spPr/>
        <p:txBody>
          <a:bodyPr/>
          <a:lstStyle/>
          <a:p>
            <a:fld id="{EE96FDFD-C0F5-4FFA-8464-A5537FBD683E}" type="slidenum">
              <a:rPr lang="en-US" smtClean="0"/>
              <a:t>‹#›</a:t>
            </a:fld>
            <a:endParaRPr lang="en-US"/>
          </a:p>
        </p:txBody>
      </p:sp>
    </p:spTree>
    <p:extLst>
      <p:ext uri="{BB962C8B-B14F-4D97-AF65-F5344CB8AC3E}">
        <p14:creationId xmlns:p14="http://schemas.microsoft.com/office/powerpoint/2010/main" val="1202866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3E326-DA71-63CD-5B01-A22918CCB7C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83A959-AD07-3C51-5C84-AB01CD8E16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C631889-E7E3-D290-B57D-36C12A204F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CA6852C-48AE-37BC-6EB8-E63ACA96E3C4}"/>
              </a:ext>
            </a:extLst>
          </p:cNvPr>
          <p:cNvSpPr>
            <a:spLocks noGrp="1"/>
          </p:cNvSpPr>
          <p:nvPr>
            <p:ph type="dt" sz="half" idx="10"/>
          </p:nvPr>
        </p:nvSpPr>
        <p:spPr/>
        <p:txBody>
          <a:bodyPr/>
          <a:lstStyle/>
          <a:p>
            <a:fld id="{9E24D9EA-6D90-4EEB-B38E-4476F3460791}" type="datetimeFigureOut">
              <a:rPr lang="en-US" smtClean="0"/>
              <a:t>10/15/2025</a:t>
            </a:fld>
            <a:endParaRPr lang="en-US"/>
          </a:p>
        </p:txBody>
      </p:sp>
      <p:sp>
        <p:nvSpPr>
          <p:cNvPr id="6" name="Footer Placeholder 5">
            <a:extLst>
              <a:ext uri="{FF2B5EF4-FFF2-40B4-BE49-F238E27FC236}">
                <a16:creationId xmlns:a16="http://schemas.microsoft.com/office/drawing/2014/main" id="{07F11211-92DE-4082-D0B1-5365E4EFF0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D4D07B-1D47-A5F6-85D7-1153E5EFA349}"/>
              </a:ext>
            </a:extLst>
          </p:cNvPr>
          <p:cNvSpPr>
            <a:spLocks noGrp="1"/>
          </p:cNvSpPr>
          <p:nvPr>
            <p:ph type="sldNum" sz="quarter" idx="12"/>
          </p:nvPr>
        </p:nvSpPr>
        <p:spPr/>
        <p:txBody>
          <a:bodyPr/>
          <a:lstStyle/>
          <a:p>
            <a:fld id="{EE96FDFD-C0F5-4FFA-8464-A5537FBD683E}" type="slidenum">
              <a:rPr lang="en-US" smtClean="0"/>
              <a:t>‹#›</a:t>
            </a:fld>
            <a:endParaRPr lang="en-US"/>
          </a:p>
        </p:txBody>
      </p:sp>
    </p:spTree>
    <p:extLst>
      <p:ext uri="{BB962C8B-B14F-4D97-AF65-F5344CB8AC3E}">
        <p14:creationId xmlns:p14="http://schemas.microsoft.com/office/powerpoint/2010/main" val="923130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C87CC-87AD-1A97-1E3C-0611CB6714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1B115CD-CB22-04D8-27C0-76CA65ECAA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B7BBDEF-A4B2-3074-8150-62A12356920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D0446BD-79B1-C248-CDEB-172085F0AD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020FE24-6E78-AF11-B4A4-5860AE9D7A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8BAF87-5C58-2AF1-8EE9-79BC741DD463}"/>
              </a:ext>
            </a:extLst>
          </p:cNvPr>
          <p:cNvSpPr>
            <a:spLocks noGrp="1"/>
          </p:cNvSpPr>
          <p:nvPr>
            <p:ph type="dt" sz="half" idx="10"/>
          </p:nvPr>
        </p:nvSpPr>
        <p:spPr/>
        <p:txBody>
          <a:bodyPr/>
          <a:lstStyle/>
          <a:p>
            <a:fld id="{9E24D9EA-6D90-4EEB-B38E-4476F3460791}" type="datetimeFigureOut">
              <a:rPr lang="en-US" smtClean="0"/>
              <a:t>10/15/2025</a:t>
            </a:fld>
            <a:endParaRPr lang="en-US"/>
          </a:p>
        </p:txBody>
      </p:sp>
      <p:sp>
        <p:nvSpPr>
          <p:cNvPr id="8" name="Footer Placeholder 7">
            <a:extLst>
              <a:ext uri="{FF2B5EF4-FFF2-40B4-BE49-F238E27FC236}">
                <a16:creationId xmlns:a16="http://schemas.microsoft.com/office/drawing/2014/main" id="{56A0A920-BB5A-A010-79A7-BBF7C728BA8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F881FA-5763-EAB5-8DF8-F7ABC079D648}"/>
              </a:ext>
            </a:extLst>
          </p:cNvPr>
          <p:cNvSpPr>
            <a:spLocks noGrp="1"/>
          </p:cNvSpPr>
          <p:nvPr>
            <p:ph type="sldNum" sz="quarter" idx="12"/>
          </p:nvPr>
        </p:nvSpPr>
        <p:spPr/>
        <p:txBody>
          <a:bodyPr/>
          <a:lstStyle/>
          <a:p>
            <a:fld id="{EE96FDFD-C0F5-4FFA-8464-A5537FBD683E}" type="slidenum">
              <a:rPr lang="en-US" smtClean="0"/>
              <a:t>‹#›</a:t>
            </a:fld>
            <a:endParaRPr lang="en-US"/>
          </a:p>
        </p:txBody>
      </p:sp>
    </p:spTree>
    <p:extLst>
      <p:ext uri="{BB962C8B-B14F-4D97-AF65-F5344CB8AC3E}">
        <p14:creationId xmlns:p14="http://schemas.microsoft.com/office/powerpoint/2010/main" val="3901882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94753-A62F-1480-A480-E26CEF3B8CC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E41A56E-91A9-27E1-362C-E6FE53655959}"/>
              </a:ext>
            </a:extLst>
          </p:cNvPr>
          <p:cNvSpPr>
            <a:spLocks noGrp="1"/>
          </p:cNvSpPr>
          <p:nvPr>
            <p:ph type="dt" sz="half" idx="10"/>
          </p:nvPr>
        </p:nvSpPr>
        <p:spPr/>
        <p:txBody>
          <a:bodyPr/>
          <a:lstStyle/>
          <a:p>
            <a:fld id="{9E24D9EA-6D90-4EEB-B38E-4476F3460791}" type="datetimeFigureOut">
              <a:rPr lang="en-US" smtClean="0"/>
              <a:t>10/15/2025</a:t>
            </a:fld>
            <a:endParaRPr lang="en-US"/>
          </a:p>
        </p:txBody>
      </p:sp>
      <p:sp>
        <p:nvSpPr>
          <p:cNvPr id="4" name="Footer Placeholder 3">
            <a:extLst>
              <a:ext uri="{FF2B5EF4-FFF2-40B4-BE49-F238E27FC236}">
                <a16:creationId xmlns:a16="http://schemas.microsoft.com/office/drawing/2014/main" id="{35155B18-BA5F-AC0F-E215-6B1B48B02B7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2230DA-620E-D7E7-9619-98B8B0EA3C9E}"/>
              </a:ext>
            </a:extLst>
          </p:cNvPr>
          <p:cNvSpPr>
            <a:spLocks noGrp="1"/>
          </p:cNvSpPr>
          <p:nvPr>
            <p:ph type="sldNum" sz="quarter" idx="12"/>
          </p:nvPr>
        </p:nvSpPr>
        <p:spPr/>
        <p:txBody>
          <a:bodyPr/>
          <a:lstStyle/>
          <a:p>
            <a:fld id="{EE96FDFD-C0F5-4FFA-8464-A5537FBD683E}" type="slidenum">
              <a:rPr lang="en-US" smtClean="0"/>
              <a:t>‹#›</a:t>
            </a:fld>
            <a:endParaRPr lang="en-US"/>
          </a:p>
        </p:txBody>
      </p:sp>
    </p:spTree>
    <p:extLst>
      <p:ext uri="{BB962C8B-B14F-4D97-AF65-F5344CB8AC3E}">
        <p14:creationId xmlns:p14="http://schemas.microsoft.com/office/powerpoint/2010/main" val="4003207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D84897-A08B-C2B0-C4A2-B738B47860ED}"/>
              </a:ext>
            </a:extLst>
          </p:cNvPr>
          <p:cNvSpPr>
            <a:spLocks noGrp="1"/>
          </p:cNvSpPr>
          <p:nvPr>
            <p:ph type="dt" sz="half" idx="10"/>
          </p:nvPr>
        </p:nvSpPr>
        <p:spPr/>
        <p:txBody>
          <a:bodyPr/>
          <a:lstStyle/>
          <a:p>
            <a:fld id="{9E24D9EA-6D90-4EEB-B38E-4476F3460791}" type="datetimeFigureOut">
              <a:rPr lang="en-US" smtClean="0"/>
              <a:t>10/15/2025</a:t>
            </a:fld>
            <a:endParaRPr lang="en-US"/>
          </a:p>
        </p:txBody>
      </p:sp>
      <p:sp>
        <p:nvSpPr>
          <p:cNvPr id="3" name="Footer Placeholder 2">
            <a:extLst>
              <a:ext uri="{FF2B5EF4-FFF2-40B4-BE49-F238E27FC236}">
                <a16:creationId xmlns:a16="http://schemas.microsoft.com/office/drawing/2014/main" id="{4BC2AEDE-4E5B-8184-4280-BACEDF6AD76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1595EC5-27CB-2A28-A129-E0621BCC439A}"/>
              </a:ext>
            </a:extLst>
          </p:cNvPr>
          <p:cNvSpPr>
            <a:spLocks noGrp="1"/>
          </p:cNvSpPr>
          <p:nvPr>
            <p:ph type="sldNum" sz="quarter" idx="12"/>
          </p:nvPr>
        </p:nvSpPr>
        <p:spPr/>
        <p:txBody>
          <a:bodyPr/>
          <a:lstStyle/>
          <a:p>
            <a:fld id="{EE96FDFD-C0F5-4FFA-8464-A5537FBD683E}" type="slidenum">
              <a:rPr lang="en-US" smtClean="0"/>
              <a:t>‹#›</a:t>
            </a:fld>
            <a:endParaRPr lang="en-US"/>
          </a:p>
        </p:txBody>
      </p:sp>
    </p:spTree>
    <p:extLst>
      <p:ext uri="{BB962C8B-B14F-4D97-AF65-F5344CB8AC3E}">
        <p14:creationId xmlns:p14="http://schemas.microsoft.com/office/powerpoint/2010/main" val="905716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E11B2-B3AC-0E99-697C-53035898B2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9D910FC-DC91-8CA5-87E2-2CD2526D83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053C97-2754-C140-40A5-B62FAFFF00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497B2D-2967-D0E4-3987-1547F707389D}"/>
              </a:ext>
            </a:extLst>
          </p:cNvPr>
          <p:cNvSpPr>
            <a:spLocks noGrp="1"/>
          </p:cNvSpPr>
          <p:nvPr>
            <p:ph type="dt" sz="half" idx="10"/>
          </p:nvPr>
        </p:nvSpPr>
        <p:spPr/>
        <p:txBody>
          <a:bodyPr/>
          <a:lstStyle/>
          <a:p>
            <a:fld id="{9E24D9EA-6D90-4EEB-B38E-4476F3460791}" type="datetimeFigureOut">
              <a:rPr lang="en-US" smtClean="0"/>
              <a:t>10/15/2025</a:t>
            </a:fld>
            <a:endParaRPr lang="en-US"/>
          </a:p>
        </p:txBody>
      </p:sp>
      <p:sp>
        <p:nvSpPr>
          <p:cNvPr id="6" name="Footer Placeholder 5">
            <a:extLst>
              <a:ext uri="{FF2B5EF4-FFF2-40B4-BE49-F238E27FC236}">
                <a16:creationId xmlns:a16="http://schemas.microsoft.com/office/drawing/2014/main" id="{9CD68204-8439-C35B-4439-9226402DED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DB811D-4DEB-5F79-93B5-56AB57B9A51D}"/>
              </a:ext>
            </a:extLst>
          </p:cNvPr>
          <p:cNvSpPr>
            <a:spLocks noGrp="1"/>
          </p:cNvSpPr>
          <p:nvPr>
            <p:ph type="sldNum" sz="quarter" idx="12"/>
          </p:nvPr>
        </p:nvSpPr>
        <p:spPr/>
        <p:txBody>
          <a:bodyPr/>
          <a:lstStyle/>
          <a:p>
            <a:fld id="{EE96FDFD-C0F5-4FFA-8464-A5537FBD683E}" type="slidenum">
              <a:rPr lang="en-US" smtClean="0"/>
              <a:t>‹#›</a:t>
            </a:fld>
            <a:endParaRPr lang="en-US"/>
          </a:p>
        </p:txBody>
      </p:sp>
    </p:spTree>
    <p:extLst>
      <p:ext uri="{BB962C8B-B14F-4D97-AF65-F5344CB8AC3E}">
        <p14:creationId xmlns:p14="http://schemas.microsoft.com/office/powerpoint/2010/main" val="3441400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816AB-870F-DB19-D326-4639D71DA6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886701F-4D93-1798-54B8-8CA061D66A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9D34D4A-2832-FDB1-9A95-619D85D2C9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9CE27B-166C-ED48-559D-61D4F2681A4F}"/>
              </a:ext>
            </a:extLst>
          </p:cNvPr>
          <p:cNvSpPr>
            <a:spLocks noGrp="1"/>
          </p:cNvSpPr>
          <p:nvPr>
            <p:ph type="dt" sz="half" idx="10"/>
          </p:nvPr>
        </p:nvSpPr>
        <p:spPr/>
        <p:txBody>
          <a:bodyPr/>
          <a:lstStyle/>
          <a:p>
            <a:fld id="{9E24D9EA-6D90-4EEB-B38E-4476F3460791}" type="datetimeFigureOut">
              <a:rPr lang="en-US" smtClean="0"/>
              <a:t>10/15/2025</a:t>
            </a:fld>
            <a:endParaRPr lang="en-US"/>
          </a:p>
        </p:txBody>
      </p:sp>
      <p:sp>
        <p:nvSpPr>
          <p:cNvPr id="6" name="Footer Placeholder 5">
            <a:extLst>
              <a:ext uri="{FF2B5EF4-FFF2-40B4-BE49-F238E27FC236}">
                <a16:creationId xmlns:a16="http://schemas.microsoft.com/office/drawing/2014/main" id="{3D3B1EA9-5F69-3A02-C395-F134B2410C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625BD6-82C3-F28C-3011-2A656ACF8949}"/>
              </a:ext>
            </a:extLst>
          </p:cNvPr>
          <p:cNvSpPr>
            <a:spLocks noGrp="1"/>
          </p:cNvSpPr>
          <p:nvPr>
            <p:ph type="sldNum" sz="quarter" idx="12"/>
          </p:nvPr>
        </p:nvSpPr>
        <p:spPr/>
        <p:txBody>
          <a:bodyPr/>
          <a:lstStyle/>
          <a:p>
            <a:fld id="{EE96FDFD-C0F5-4FFA-8464-A5537FBD683E}" type="slidenum">
              <a:rPr lang="en-US" smtClean="0"/>
              <a:t>‹#›</a:t>
            </a:fld>
            <a:endParaRPr lang="en-US"/>
          </a:p>
        </p:txBody>
      </p:sp>
    </p:spTree>
    <p:extLst>
      <p:ext uri="{BB962C8B-B14F-4D97-AF65-F5344CB8AC3E}">
        <p14:creationId xmlns:p14="http://schemas.microsoft.com/office/powerpoint/2010/main" val="1418197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1EFCC4-0498-8522-685D-0BEC30CBD5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294E4C4-0F68-D6B3-4C82-2B16A7E0A1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0A8AED-FE7B-17E8-F4B4-1459003433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E24D9EA-6D90-4EEB-B38E-4476F3460791}" type="datetimeFigureOut">
              <a:rPr lang="en-US" smtClean="0"/>
              <a:t>10/15/2025</a:t>
            </a:fld>
            <a:endParaRPr lang="en-US"/>
          </a:p>
        </p:txBody>
      </p:sp>
      <p:sp>
        <p:nvSpPr>
          <p:cNvPr id="5" name="Footer Placeholder 4">
            <a:extLst>
              <a:ext uri="{FF2B5EF4-FFF2-40B4-BE49-F238E27FC236}">
                <a16:creationId xmlns:a16="http://schemas.microsoft.com/office/drawing/2014/main" id="{9495417E-F906-EF26-05AB-50FB0E4905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98B79F0-CD25-0359-B28A-E67E285301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E96FDFD-C0F5-4FFA-8464-A5537FBD683E}" type="slidenum">
              <a:rPr lang="en-US" smtClean="0"/>
              <a:t>‹#›</a:t>
            </a:fld>
            <a:endParaRPr lang="en-US"/>
          </a:p>
        </p:txBody>
      </p:sp>
    </p:spTree>
    <p:extLst>
      <p:ext uri="{BB962C8B-B14F-4D97-AF65-F5344CB8AC3E}">
        <p14:creationId xmlns:p14="http://schemas.microsoft.com/office/powerpoint/2010/main" val="1161237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EDAF3-AB8F-2C15-17CC-FB8A8E1F885B}"/>
              </a:ext>
            </a:extLst>
          </p:cNvPr>
          <p:cNvSpPr>
            <a:spLocks noGrp="1"/>
          </p:cNvSpPr>
          <p:nvPr>
            <p:ph type="ctrTitle"/>
          </p:nvPr>
        </p:nvSpPr>
        <p:spPr/>
        <p:txBody>
          <a:bodyPr>
            <a:noAutofit/>
          </a:bodyPr>
          <a:lstStyle/>
          <a:p>
            <a:r>
              <a:rPr lang="en-US" sz="4000"/>
              <a:t>Results and Implications from a 7-year Longitudinal Study of Pre-Matriculation College Student Sense of Coherence and Student Success.</a:t>
            </a:r>
          </a:p>
        </p:txBody>
      </p:sp>
      <p:sp>
        <p:nvSpPr>
          <p:cNvPr id="3" name="Subtitle 2">
            <a:extLst>
              <a:ext uri="{FF2B5EF4-FFF2-40B4-BE49-F238E27FC236}">
                <a16:creationId xmlns:a16="http://schemas.microsoft.com/office/drawing/2014/main" id="{9D7FE20D-F93D-2B06-3F8E-4F784F8F065D}"/>
              </a:ext>
            </a:extLst>
          </p:cNvPr>
          <p:cNvSpPr>
            <a:spLocks noGrp="1"/>
          </p:cNvSpPr>
          <p:nvPr>
            <p:ph type="subTitle" idx="1"/>
          </p:nvPr>
        </p:nvSpPr>
        <p:spPr>
          <a:xfrm>
            <a:off x="1524000" y="3939662"/>
            <a:ext cx="9144000" cy="1655762"/>
          </a:xfrm>
        </p:spPr>
        <p:txBody>
          <a:bodyPr/>
          <a:lstStyle/>
          <a:p>
            <a:r>
              <a:rPr lang="en-US"/>
              <a:t>A Preliminary Summary By:</a:t>
            </a:r>
            <a:br>
              <a:rPr lang="en-US"/>
            </a:br>
            <a:r>
              <a:rPr lang="en-US"/>
              <a:t>Todd Misener, PhD</a:t>
            </a:r>
            <a:br>
              <a:rPr lang="en-US"/>
            </a:br>
            <a:r>
              <a:rPr lang="en-US"/>
              <a:t>Assistant Vice President of Student Affairs &amp; Chief Wellness Officer</a:t>
            </a:r>
            <a:br>
              <a:rPr lang="en-US"/>
            </a:br>
            <a:r>
              <a:rPr lang="en-US"/>
              <a:t>Oklahoma State University</a:t>
            </a:r>
          </a:p>
        </p:txBody>
      </p:sp>
    </p:spTree>
    <p:extLst>
      <p:ext uri="{BB962C8B-B14F-4D97-AF65-F5344CB8AC3E}">
        <p14:creationId xmlns:p14="http://schemas.microsoft.com/office/powerpoint/2010/main" val="283863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3AE8412-F3B5-9350-EA3D-45730FBB3F4A}"/>
              </a:ext>
            </a:extLst>
          </p:cNvPr>
          <p:cNvPicPr>
            <a:picLocks noChangeAspect="1"/>
          </p:cNvPicPr>
          <p:nvPr/>
        </p:nvPicPr>
        <p:blipFill>
          <a:blip r:embed="rId2"/>
          <a:stretch>
            <a:fillRect/>
          </a:stretch>
        </p:blipFill>
        <p:spPr>
          <a:xfrm>
            <a:off x="2736813" y="1237298"/>
            <a:ext cx="6718374" cy="4383404"/>
          </a:xfrm>
          <a:prstGeom prst="rect">
            <a:avLst/>
          </a:prstGeom>
        </p:spPr>
      </p:pic>
    </p:spTree>
    <p:extLst>
      <p:ext uri="{BB962C8B-B14F-4D97-AF65-F5344CB8AC3E}">
        <p14:creationId xmlns:p14="http://schemas.microsoft.com/office/powerpoint/2010/main" val="2333901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B628A87-E4F3-9E8E-1C85-C744E607533C}"/>
              </a:ext>
            </a:extLst>
          </p:cNvPr>
          <p:cNvPicPr>
            <a:picLocks noChangeAspect="1"/>
          </p:cNvPicPr>
          <p:nvPr/>
        </p:nvPicPr>
        <p:blipFill>
          <a:blip r:embed="rId2"/>
          <a:stretch>
            <a:fillRect/>
          </a:stretch>
        </p:blipFill>
        <p:spPr>
          <a:xfrm>
            <a:off x="2733764" y="1240346"/>
            <a:ext cx="6724471" cy="4377307"/>
          </a:xfrm>
          <a:prstGeom prst="rect">
            <a:avLst/>
          </a:prstGeom>
        </p:spPr>
      </p:pic>
    </p:spTree>
    <p:extLst>
      <p:ext uri="{BB962C8B-B14F-4D97-AF65-F5344CB8AC3E}">
        <p14:creationId xmlns:p14="http://schemas.microsoft.com/office/powerpoint/2010/main" val="32668750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6AF5D35-F9A4-B2B3-5481-8CCA1BC1FD2F}"/>
              </a:ext>
            </a:extLst>
          </p:cNvPr>
          <p:cNvPicPr>
            <a:picLocks noChangeAspect="1"/>
          </p:cNvPicPr>
          <p:nvPr/>
        </p:nvPicPr>
        <p:blipFill>
          <a:blip r:embed="rId2"/>
          <a:stretch>
            <a:fillRect/>
          </a:stretch>
        </p:blipFill>
        <p:spPr>
          <a:xfrm>
            <a:off x="2736813" y="1237298"/>
            <a:ext cx="6718374" cy="4383404"/>
          </a:xfrm>
          <a:prstGeom prst="rect">
            <a:avLst/>
          </a:prstGeom>
        </p:spPr>
      </p:pic>
    </p:spTree>
    <p:extLst>
      <p:ext uri="{BB962C8B-B14F-4D97-AF65-F5344CB8AC3E}">
        <p14:creationId xmlns:p14="http://schemas.microsoft.com/office/powerpoint/2010/main" val="3019017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8906751-3120-7136-7598-BA0A4CECC3F0}"/>
              </a:ext>
            </a:extLst>
          </p:cNvPr>
          <p:cNvSpPr txBox="1"/>
          <p:nvPr/>
        </p:nvSpPr>
        <p:spPr>
          <a:xfrm>
            <a:off x="1179960" y="385397"/>
            <a:ext cx="9921240" cy="1323439"/>
          </a:xfrm>
          <a:prstGeom prst="rect">
            <a:avLst/>
          </a:prstGeom>
          <a:solidFill>
            <a:schemeClr val="accent6"/>
          </a:solidFill>
        </p:spPr>
        <p:txBody>
          <a:bodyPr wrap="square" rtlCol="0">
            <a:spAutoFit/>
          </a:bodyPr>
          <a:lstStyle/>
          <a:p>
            <a:r>
              <a:rPr lang="en-US" sz="2000">
                <a:solidFill>
                  <a:schemeClr val="bg1"/>
                </a:solidFill>
              </a:rPr>
              <a:t>Spearman’s rank-order correlation was used to assess the relationship between Cohort Year and SOC Ranges. There was a weak but statistically significant negative correlation between the two variables, ρ(rho) = -0.18, p &lt;0.001. This indicates that as the years progressed from 2017 to 2023, the strength of SOC in each population decreased.</a:t>
            </a:r>
          </a:p>
        </p:txBody>
      </p:sp>
      <p:pic>
        <p:nvPicPr>
          <p:cNvPr id="3" name="Picture 2">
            <a:extLst>
              <a:ext uri="{FF2B5EF4-FFF2-40B4-BE49-F238E27FC236}">
                <a16:creationId xmlns:a16="http://schemas.microsoft.com/office/drawing/2014/main" id="{794E5FE9-4EF4-E6A1-F48F-A50521B732C8}"/>
              </a:ext>
            </a:extLst>
          </p:cNvPr>
          <p:cNvPicPr>
            <a:picLocks noChangeAspect="1"/>
          </p:cNvPicPr>
          <p:nvPr/>
        </p:nvPicPr>
        <p:blipFill>
          <a:blip r:embed="rId2"/>
          <a:stretch>
            <a:fillRect/>
          </a:stretch>
        </p:blipFill>
        <p:spPr>
          <a:xfrm>
            <a:off x="6597869" y="2092078"/>
            <a:ext cx="4987962" cy="3254396"/>
          </a:xfrm>
          <a:prstGeom prst="rect">
            <a:avLst/>
          </a:prstGeom>
        </p:spPr>
      </p:pic>
      <p:pic>
        <p:nvPicPr>
          <p:cNvPr id="4" name="Picture 3">
            <a:extLst>
              <a:ext uri="{FF2B5EF4-FFF2-40B4-BE49-F238E27FC236}">
                <a16:creationId xmlns:a16="http://schemas.microsoft.com/office/drawing/2014/main" id="{78BC1034-7675-53AD-B1F1-C4471AB88D13}"/>
              </a:ext>
            </a:extLst>
          </p:cNvPr>
          <p:cNvPicPr>
            <a:picLocks noChangeAspect="1"/>
          </p:cNvPicPr>
          <p:nvPr/>
        </p:nvPicPr>
        <p:blipFill>
          <a:blip r:embed="rId3"/>
          <a:stretch>
            <a:fillRect/>
          </a:stretch>
        </p:blipFill>
        <p:spPr>
          <a:xfrm>
            <a:off x="597118" y="2101130"/>
            <a:ext cx="4997015" cy="3245344"/>
          </a:xfrm>
          <a:prstGeom prst="rect">
            <a:avLst/>
          </a:prstGeom>
        </p:spPr>
      </p:pic>
      <p:sp>
        <p:nvSpPr>
          <p:cNvPr id="5" name="Arrow: Right 4">
            <a:extLst>
              <a:ext uri="{FF2B5EF4-FFF2-40B4-BE49-F238E27FC236}">
                <a16:creationId xmlns:a16="http://schemas.microsoft.com/office/drawing/2014/main" id="{6AD91A21-E537-43F4-C1E1-6868B0254C26}"/>
              </a:ext>
            </a:extLst>
          </p:cNvPr>
          <p:cNvSpPr/>
          <p:nvPr/>
        </p:nvSpPr>
        <p:spPr>
          <a:xfrm>
            <a:off x="5594133" y="3297174"/>
            <a:ext cx="1003736" cy="904875"/>
          </a:xfrm>
          <a:prstGeom prst="rightArrow">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FCE35CB-DE77-17FB-BD84-2C754176B44D}"/>
              </a:ext>
            </a:extLst>
          </p:cNvPr>
          <p:cNvSpPr txBox="1"/>
          <p:nvPr/>
        </p:nvSpPr>
        <p:spPr>
          <a:xfrm>
            <a:off x="2146762" y="5641606"/>
            <a:ext cx="7987636" cy="830997"/>
          </a:xfrm>
          <a:prstGeom prst="rect">
            <a:avLst/>
          </a:prstGeom>
          <a:solidFill>
            <a:schemeClr val="bg2">
              <a:lumMod val="90000"/>
            </a:schemeClr>
          </a:solidFill>
        </p:spPr>
        <p:txBody>
          <a:bodyPr wrap="none" rtlCol="0">
            <a:spAutoFit/>
          </a:bodyPr>
          <a:lstStyle/>
          <a:p>
            <a:r>
              <a:rPr lang="en-US" sz="2400" b="1"/>
              <a:t>58.5% </a:t>
            </a:r>
            <a:r>
              <a:rPr lang="en-US" sz="2400"/>
              <a:t>drop in the percentage of students scoring very high.</a:t>
            </a:r>
          </a:p>
          <a:p>
            <a:r>
              <a:rPr lang="en-US" sz="2400" b="1"/>
              <a:t>106% </a:t>
            </a:r>
            <a:r>
              <a:rPr lang="en-US" sz="2400"/>
              <a:t>increase in the percentage of students scoring low.</a:t>
            </a:r>
          </a:p>
        </p:txBody>
      </p:sp>
    </p:spTree>
    <p:extLst>
      <p:ext uri="{BB962C8B-B14F-4D97-AF65-F5344CB8AC3E}">
        <p14:creationId xmlns:p14="http://schemas.microsoft.com/office/powerpoint/2010/main" val="474165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96F5F94-04D6-BC7E-E2B2-7BB182A1B25E}"/>
              </a:ext>
            </a:extLst>
          </p:cNvPr>
          <p:cNvPicPr>
            <a:picLocks noChangeAspect="1"/>
          </p:cNvPicPr>
          <p:nvPr/>
        </p:nvPicPr>
        <p:blipFill>
          <a:blip r:embed="rId2"/>
          <a:stretch>
            <a:fillRect/>
          </a:stretch>
        </p:blipFill>
        <p:spPr>
          <a:xfrm>
            <a:off x="1380335" y="691659"/>
            <a:ext cx="9431329" cy="5474682"/>
          </a:xfrm>
          <a:prstGeom prst="rect">
            <a:avLst/>
          </a:prstGeom>
        </p:spPr>
      </p:pic>
    </p:spTree>
    <p:extLst>
      <p:ext uri="{BB962C8B-B14F-4D97-AF65-F5344CB8AC3E}">
        <p14:creationId xmlns:p14="http://schemas.microsoft.com/office/powerpoint/2010/main" val="4017345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CB892B4-242C-3544-FBDD-F6221BF787FA}"/>
              </a:ext>
            </a:extLst>
          </p:cNvPr>
          <p:cNvPicPr>
            <a:picLocks noChangeAspect="1"/>
          </p:cNvPicPr>
          <p:nvPr/>
        </p:nvPicPr>
        <p:blipFill>
          <a:blip r:embed="rId2"/>
          <a:stretch>
            <a:fillRect/>
          </a:stretch>
        </p:blipFill>
        <p:spPr>
          <a:xfrm>
            <a:off x="1374239" y="691659"/>
            <a:ext cx="9443522" cy="5474682"/>
          </a:xfrm>
          <a:prstGeom prst="rect">
            <a:avLst/>
          </a:prstGeom>
        </p:spPr>
      </p:pic>
    </p:spTree>
    <p:extLst>
      <p:ext uri="{BB962C8B-B14F-4D97-AF65-F5344CB8AC3E}">
        <p14:creationId xmlns:p14="http://schemas.microsoft.com/office/powerpoint/2010/main" val="5671257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87597D9-A6CA-D0E7-9163-E3162BC8F246}"/>
              </a:ext>
            </a:extLst>
          </p:cNvPr>
          <p:cNvPicPr>
            <a:picLocks noChangeAspect="1"/>
          </p:cNvPicPr>
          <p:nvPr/>
        </p:nvPicPr>
        <p:blipFill>
          <a:blip r:embed="rId2"/>
          <a:stretch>
            <a:fillRect/>
          </a:stretch>
        </p:blipFill>
        <p:spPr>
          <a:xfrm>
            <a:off x="1374239" y="700803"/>
            <a:ext cx="9443522" cy="5474682"/>
          </a:xfrm>
          <a:prstGeom prst="rect">
            <a:avLst/>
          </a:prstGeom>
        </p:spPr>
      </p:pic>
    </p:spTree>
    <p:extLst>
      <p:ext uri="{BB962C8B-B14F-4D97-AF65-F5344CB8AC3E}">
        <p14:creationId xmlns:p14="http://schemas.microsoft.com/office/powerpoint/2010/main" val="41222563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25A0819-E937-CD99-E4D9-F2A691731B09}"/>
              </a:ext>
            </a:extLst>
          </p:cNvPr>
          <p:cNvPicPr>
            <a:picLocks noChangeAspect="1"/>
          </p:cNvPicPr>
          <p:nvPr/>
        </p:nvPicPr>
        <p:blipFill>
          <a:blip r:embed="rId2"/>
          <a:stretch>
            <a:fillRect/>
          </a:stretch>
        </p:blipFill>
        <p:spPr>
          <a:xfrm>
            <a:off x="1371190" y="691659"/>
            <a:ext cx="9449619" cy="5474682"/>
          </a:xfrm>
          <a:prstGeom prst="rect">
            <a:avLst/>
          </a:prstGeom>
        </p:spPr>
      </p:pic>
    </p:spTree>
    <p:extLst>
      <p:ext uri="{BB962C8B-B14F-4D97-AF65-F5344CB8AC3E}">
        <p14:creationId xmlns:p14="http://schemas.microsoft.com/office/powerpoint/2010/main" val="1608337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D0921E6-6A31-563D-54ED-A18A6F4D411F}"/>
              </a:ext>
            </a:extLst>
          </p:cNvPr>
          <p:cNvPicPr>
            <a:picLocks noChangeAspect="1"/>
          </p:cNvPicPr>
          <p:nvPr/>
        </p:nvPicPr>
        <p:blipFill>
          <a:blip r:embed="rId2"/>
          <a:stretch>
            <a:fillRect/>
          </a:stretch>
        </p:blipFill>
        <p:spPr>
          <a:xfrm>
            <a:off x="1371190" y="691659"/>
            <a:ext cx="9449619" cy="5474682"/>
          </a:xfrm>
          <a:prstGeom prst="rect">
            <a:avLst/>
          </a:prstGeom>
        </p:spPr>
      </p:pic>
    </p:spTree>
    <p:extLst>
      <p:ext uri="{BB962C8B-B14F-4D97-AF65-F5344CB8AC3E}">
        <p14:creationId xmlns:p14="http://schemas.microsoft.com/office/powerpoint/2010/main" val="23205443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3F9A145-76F7-9DF0-C775-7738202B49D8}"/>
              </a:ext>
            </a:extLst>
          </p:cNvPr>
          <p:cNvPicPr>
            <a:picLocks noChangeAspect="1"/>
          </p:cNvPicPr>
          <p:nvPr/>
        </p:nvPicPr>
        <p:blipFill>
          <a:blip r:embed="rId2"/>
          <a:stretch>
            <a:fillRect/>
          </a:stretch>
        </p:blipFill>
        <p:spPr>
          <a:xfrm>
            <a:off x="1371190" y="691659"/>
            <a:ext cx="9449619" cy="5474682"/>
          </a:xfrm>
          <a:prstGeom prst="rect">
            <a:avLst/>
          </a:prstGeom>
        </p:spPr>
      </p:pic>
    </p:spTree>
    <p:extLst>
      <p:ext uri="{BB962C8B-B14F-4D97-AF65-F5344CB8AC3E}">
        <p14:creationId xmlns:p14="http://schemas.microsoft.com/office/powerpoint/2010/main" val="1047596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6EBE7-C75B-F378-E747-AF8688D2CCC0}"/>
              </a:ext>
            </a:extLst>
          </p:cNvPr>
          <p:cNvSpPr>
            <a:spLocks noGrp="1"/>
          </p:cNvSpPr>
          <p:nvPr>
            <p:ph type="title"/>
          </p:nvPr>
        </p:nvSpPr>
        <p:spPr>
          <a:xfrm>
            <a:off x="838200" y="681037"/>
            <a:ext cx="5032248" cy="851027"/>
          </a:xfrm>
          <a:solidFill>
            <a:schemeClr val="accent6"/>
          </a:solidFill>
        </p:spPr>
        <p:txBody>
          <a:bodyPr/>
          <a:lstStyle/>
          <a:p>
            <a:r>
              <a:rPr lang="en-US">
                <a:solidFill>
                  <a:schemeClr val="bg1"/>
                </a:solidFill>
              </a:rPr>
              <a:t>Sense of Coherence</a:t>
            </a:r>
          </a:p>
        </p:txBody>
      </p:sp>
      <p:sp>
        <p:nvSpPr>
          <p:cNvPr id="3" name="Content Placeholder 2">
            <a:extLst>
              <a:ext uri="{FF2B5EF4-FFF2-40B4-BE49-F238E27FC236}">
                <a16:creationId xmlns:a16="http://schemas.microsoft.com/office/drawing/2014/main" id="{4795EF8B-D2DB-F72B-4489-CB138F1A4ACB}"/>
              </a:ext>
            </a:extLst>
          </p:cNvPr>
          <p:cNvSpPr>
            <a:spLocks noGrp="1"/>
          </p:cNvSpPr>
          <p:nvPr>
            <p:ph idx="1"/>
          </p:nvPr>
        </p:nvSpPr>
        <p:spPr/>
        <p:txBody>
          <a:bodyPr>
            <a:normAutofit/>
          </a:bodyPr>
          <a:lstStyle/>
          <a:p>
            <a:pPr marL="0" indent="0">
              <a:buNone/>
            </a:pPr>
            <a:r>
              <a:rPr lang="en-US"/>
              <a:t>Sense of Coherence (SOC) is a measure of an individual’s ability to withstand and adapt to stress. SOC is defined as a global orientation that reflects the extent to which individuals perceive life as comprehensible, manageable, and meaningful. This worldview, largely established in early adulthood, influences how stressors are interpreted and coped with across the life course. Measurement of SOC employs Antonovsky’s Orientation to Life Questionnaire, short (SOC-13) form.</a:t>
            </a:r>
          </a:p>
        </p:txBody>
      </p:sp>
    </p:spTree>
    <p:extLst>
      <p:ext uri="{BB962C8B-B14F-4D97-AF65-F5344CB8AC3E}">
        <p14:creationId xmlns:p14="http://schemas.microsoft.com/office/powerpoint/2010/main" val="31505124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5D1E6CC-A11E-3F56-AD84-67241F1F0C29}"/>
              </a:ext>
            </a:extLst>
          </p:cNvPr>
          <p:cNvPicPr>
            <a:picLocks noChangeAspect="1"/>
          </p:cNvPicPr>
          <p:nvPr/>
        </p:nvPicPr>
        <p:blipFill>
          <a:blip r:embed="rId2"/>
          <a:stretch>
            <a:fillRect/>
          </a:stretch>
        </p:blipFill>
        <p:spPr>
          <a:xfrm>
            <a:off x="1316321" y="664224"/>
            <a:ext cx="9559357" cy="5529551"/>
          </a:xfrm>
          <a:prstGeom prst="rect">
            <a:avLst/>
          </a:prstGeom>
        </p:spPr>
      </p:pic>
    </p:spTree>
    <p:extLst>
      <p:ext uri="{BB962C8B-B14F-4D97-AF65-F5344CB8AC3E}">
        <p14:creationId xmlns:p14="http://schemas.microsoft.com/office/powerpoint/2010/main" val="7698902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78FD6DE-01EB-50EB-3110-E7E3AD7692D7}"/>
              </a:ext>
            </a:extLst>
          </p:cNvPr>
          <p:cNvPicPr>
            <a:picLocks noChangeAspect="1"/>
          </p:cNvPicPr>
          <p:nvPr/>
        </p:nvPicPr>
        <p:blipFill>
          <a:blip r:embed="rId2"/>
          <a:stretch>
            <a:fillRect/>
          </a:stretch>
        </p:blipFill>
        <p:spPr>
          <a:xfrm>
            <a:off x="1316321" y="664224"/>
            <a:ext cx="9559357" cy="5529551"/>
          </a:xfrm>
          <a:prstGeom prst="rect">
            <a:avLst/>
          </a:prstGeom>
        </p:spPr>
      </p:pic>
    </p:spTree>
    <p:extLst>
      <p:ext uri="{BB962C8B-B14F-4D97-AF65-F5344CB8AC3E}">
        <p14:creationId xmlns:p14="http://schemas.microsoft.com/office/powerpoint/2010/main" val="9092608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FB335D0-66FA-90C6-E6EE-F1F53E63BA16}"/>
              </a:ext>
            </a:extLst>
          </p:cNvPr>
          <p:cNvPicPr>
            <a:picLocks noChangeAspect="1"/>
          </p:cNvPicPr>
          <p:nvPr/>
        </p:nvPicPr>
        <p:blipFill>
          <a:blip r:embed="rId2"/>
          <a:stretch>
            <a:fillRect/>
          </a:stretch>
        </p:blipFill>
        <p:spPr>
          <a:xfrm>
            <a:off x="1316321" y="664224"/>
            <a:ext cx="9559357" cy="5529551"/>
          </a:xfrm>
          <a:prstGeom prst="rect">
            <a:avLst/>
          </a:prstGeom>
        </p:spPr>
      </p:pic>
    </p:spTree>
    <p:extLst>
      <p:ext uri="{BB962C8B-B14F-4D97-AF65-F5344CB8AC3E}">
        <p14:creationId xmlns:p14="http://schemas.microsoft.com/office/powerpoint/2010/main" val="7235714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3D2582F-4ADE-48C4-AADE-17441E338518}"/>
              </a:ext>
            </a:extLst>
          </p:cNvPr>
          <p:cNvPicPr>
            <a:picLocks noChangeAspect="1"/>
          </p:cNvPicPr>
          <p:nvPr/>
        </p:nvPicPr>
        <p:blipFill>
          <a:blip r:embed="rId2"/>
          <a:stretch>
            <a:fillRect/>
          </a:stretch>
        </p:blipFill>
        <p:spPr>
          <a:xfrm>
            <a:off x="1343025" y="407756"/>
            <a:ext cx="9365038" cy="5890499"/>
          </a:xfrm>
          <a:prstGeom prst="rect">
            <a:avLst/>
          </a:prstGeom>
        </p:spPr>
      </p:pic>
    </p:spTree>
    <p:extLst>
      <p:ext uri="{BB962C8B-B14F-4D97-AF65-F5344CB8AC3E}">
        <p14:creationId xmlns:p14="http://schemas.microsoft.com/office/powerpoint/2010/main" val="8482105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A5092-7CFF-0A8E-7C34-D962E2A61684}"/>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29121344-4F97-7B72-C9E5-B23C5967DA3E}"/>
              </a:ext>
            </a:extLst>
          </p:cNvPr>
          <p:cNvPicPr>
            <a:picLocks noChangeAspect="1"/>
          </p:cNvPicPr>
          <p:nvPr/>
        </p:nvPicPr>
        <p:blipFill>
          <a:blip r:embed="rId2"/>
          <a:stretch>
            <a:fillRect/>
          </a:stretch>
        </p:blipFill>
        <p:spPr>
          <a:xfrm>
            <a:off x="6597869" y="2092078"/>
            <a:ext cx="4987962" cy="3254396"/>
          </a:xfrm>
          <a:prstGeom prst="rect">
            <a:avLst/>
          </a:prstGeom>
        </p:spPr>
      </p:pic>
      <p:pic>
        <p:nvPicPr>
          <p:cNvPr id="4" name="Picture 3">
            <a:extLst>
              <a:ext uri="{FF2B5EF4-FFF2-40B4-BE49-F238E27FC236}">
                <a16:creationId xmlns:a16="http://schemas.microsoft.com/office/drawing/2014/main" id="{D77106DC-2307-5D5A-90F2-35D65AE66529}"/>
              </a:ext>
            </a:extLst>
          </p:cNvPr>
          <p:cNvPicPr>
            <a:picLocks noChangeAspect="1"/>
          </p:cNvPicPr>
          <p:nvPr/>
        </p:nvPicPr>
        <p:blipFill>
          <a:blip r:embed="rId3"/>
          <a:stretch>
            <a:fillRect/>
          </a:stretch>
        </p:blipFill>
        <p:spPr>
          <a:xfrm>
            <a:off x="597118" y="2101130"/>
            <a:ext cx="4997015" cy="3245344"/>
          </a:xfrm>
          <a:prstGeom prst="rect">
            <a:avLst/>
          </a:prstGeom>
        </p:spPr>
      </p:pic>
      <p:sp>
        <p:nvSpPr>
          <p:cNvPr id="5" name="Arrow: Right 4">
            <a:extLst>
              <a:ext uri="{FF2B5EF4-FFF2-40B4-BE49-F238E27FC236}">
                <a16:creationId xmlns:a16="http://schemas.microsoft.com/office/drawing/2014/main" id="{BBA4B991-B135-1881-4EB3-05DFC294C689}"/>
              </a:ext>
            </a:extLst>
          </p:cNvPr>
          <p:cNvSpPr/>
          <p:nvPr/>
        </p:nvSpPr>
        <p:spPr>
          <a:xfrm>
            <a:off x="5594133" y="3297174"/>
            <a:ext cx="1003736" cy="904875"/>
          </a:xfrm>
          <a:prstGeom prst="rightArrow">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1D3BD066-21F7-7925-81B8-0931DAD09D4A}"/>
              </a:ext>
            </a:extLst>
          </p:cNvPr>
          <p:cNvSpPr txBox="1"/>
          <p:nvPr/>
        </p:nvSpPr>
        <p:spPr>
          <a:xfrm>
            <a:off x="4245686" y="378201"/>
            <a:ext cx="3700628" cy="830997"/>
          </a:xfrm>
          <a:prstGeom prst="rect">
            <a:avLst/>
          </a:prstGeom>
          <a:noFill/>
        </p:spPr>
        <p:txBody>
          <a:bodyPr wrap="none" rtlCol="0">
            <a:spAutoFit/>
          </a:bodyPr>
          <a:lstStyle/>
          <a:p>
            <a:r>
              <a:rPr lang="en-US" sz="4800" b="1"/>
              <a:t>Implications</a:t>
            </a:r>
          </a:p>
        </p:txBody>
      </p:sp>
    </p:spTree>
    <p:extLst>
      <p:ext uri="{BB962C8B-B14F-4D97-AF65-F5344CB8AC3E}">
        <p14:creationId xmlns:p14="http://schemas.microsoft.com/office/powerpoint/2010/main" val="6183163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7F582-C930-33DD-F2AB-93615FA3396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5C5B463C-5F9E-CCAA-C8A7-6D7456B3D32D}"/>
              </a:ext>
            </a:extLst>
          </p:cNvPr>
          <p:cNvPicPr>
            <a:picLocks noChangeAspect="1"/>
          </p:cNvPicPr>
          <p:nvPr/>
        </p:nvPicPr>
        <p:blipFill>
          <a:blip r:embed="rId2"/>
          <a:stretch>
            <a:fillRect/>
          </a:stretch>
        </p:blipFill>
        <p:spPr>
          <a:xfrm>
            <a:off x="1730806" y="1416874"/>
            <a:ext cx="8730388" cy="4956939"/>
          </a:xfrm>
          <a:prstGeom prst="rect">
            <a:avLst/>
          </a:prstGeom>
        </p:spPr>
      </p:pic>
      <p:sp>
        <p:nvSpPr>
          <p:cNvPr id="2" name="TextBox 1">
            <a:extLst>
              <a:ext uri="{FF2B5EF4-FFF2-40B4-BE49-F238E27FC236}">
                <a16:creationId xmlns:a16="http://schemas.microsoft.com/office/drawing/2014/main" id="{6DDF7014-DE9C-BA3D-ECA0-598AB05C3F67}"/>
              </a:ext>
            </a:extLst>
          </p:cNvPr>
          <p:cNvSpPr txBox="1"/>
          <p:nvPr/>
        </p:nvSpPr>
        <p:spPr>
          <a:xfrm>
            <a:off x="4245686" y="378201"/>
            <a:ext cx="3700628" cy="830997"/>
          </a:xfrm>
          <a:prstGeom prst="rect">
            <a:avLst/>
          </a:prstGeom>
          <a:noFill/>
        </p:spPr>
        <p:txBody>
          <a:bodyPr wrap="none" rtlCol="0">
            <a:spAutoFit/>
          </a:bodyPr>
          <a:lstStyle/>
          <a:p>
            <a:r>
              <a:rPr lang="en-US" sz="4800" b="1"/>
              <a:t>Implications</a:t>
            </a:r>
          </a:p>
        </p:txBody>
      </p:sp>
    </p:spTree>
    <p:extLst>
      <p:ext uri="{BB962C8B-B14F-4D97-AF65-F5344CB8AC3E}">
        <p14:creationId xmlns:p14="http://schemas.microsoft.com/office/powerpoint/2010/main" val="28057404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D2060-613E-9A41-54E1-735A1C839EAB}"/>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57ABF307-54B4-7AED-50B1-2969DB9C65E1}"/>
              </a:ext>
            </a:extLst>
          </p:cNvPr>
          <p:cNvPicPr>
            <a:picLocks noChangeAspect="1"/>
          </p:cNvPicPr>
          <p:nvPr/>
        </p:nvPicPr>
        <p:blipFill>
          <a:blip r:embed="rId2"/>
          <a:stretch>
            <a:fillRect/>
          </a:stretch>
        </p:blipFill>
        <p:spPr>
          <a:xfrm>
            <a:off x="1769708" y="1451610"/>
            <a:ext cx="8652584" cy="4911614"/>
          </a:xfrm>
          <a:prstGeom prst="rect">
            <a:avLst/>
          </a:prstGeom>
        </p:spPr>
      </p:pic>
      <p:sp>
        <p:nvSpPr>
          <p:cNvPr id="3" name="TextBox 2">
            <a:extLst>
              <a:ext uri="{FF2B5EF4-FFF2-40B4-BE49-F238E27FC236}">
                <a16:creationId xmlns:a16="http://schemas.microsoft.com/office/drawing/2014/main" id="{8F2751D2-F923-1267-3AAE-552A626A242C}"/>
              </a:ext>
            </a:extLst>
          </p:cNvPr>
          <p:cNvSpPr txBox="1"/>
          <p:nvPr/>
        </p:nvSpPr>
        <p:spPr>
          <a:xfrm>
            <a:off x="4245686" y="378201"/>
            <a:ext cx="3700628" cy="830997"/>
          </a:xfrm>
          <a:prstGeom prst="rect">
            <a:avLst/>
          </a:prstGeom>
          <a:noFill/>
        </p:spPr>
        <p:txBody>
          <a:bodyPr wrap="none" rtlCol="0">
            <a:spAutoFit/>
          </a:bodyPr>
          <a:lstStyle/>
          <a:p>
            <a:r>
              <a:rPr lang="en-US" sz="4800" b="1"/>
              <a:t>Implications</a:t>
            </a:r>
          </a:p>
        </p:txBody>
      </p:sp>
    </p:spTree>
    <p:extLst>
      <p:ext uri="{BB962C8B-B14F-4D97-AF65-F5344CB8AC3E}">
        <p14:creationId xmlns:p14="http://schemas.microsoft.com/office/powerpoint/2010/main" val="17637811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61942-A8DE-EB99-3946-A96FF7979964}"/>
              </a:ext>
            </a:extLst>
          </p:cNvPr>
          <p:cNvSpPr>
            <a:spLocks noGrp="1"/>
          </p:cNvSpPr>
          <p:nvPr>
            <p:ph type="title"/>
          </p:nvPr>
        </p:nvSpPr>
        <p:spPr>
          <a:xfrm>
            <a:off x="831850" y="576263"/>
            <a:ext cx="10515600" cy="2852737"/>
          </a:xfrm>
        </p:spPr>
        <p:txBody>
          <a:bodyPr/>
          <a:lstStyle/>
          <a:p>
            <a:pPr algn="ctr"/>
            <a:r>
              <a:rPr lang="en-US" dirty="0"/>
              <a:t>Questions?</a:t>
            </a:r>
          </a:p>
        </p:txBody>
      </p:sp>
      <p:sp>
        <p:nvSpPr>
          <p:cNvPr id="3" name="Text Placeholder 2">
            <a:extLst>
              <a:ext uri="{FF2B5EF4-FFF2-40B4-BE49-F238E27FC236}">
                <a16:creationId xmlns:a16="http://schemas.microsoft.com/office/drawing/2014/main" id="{7343DBA6-B610-5F7A-1D55-3ABADE703763}"/>
              </a:ext>
            </a:extLst>
          </p:cNvPr>
          <p:cNvSpPr>
            <a:spLocks noGrp="1"/>
          </p:cNvSpPr>
          <p:nvPr>
            <p:ph type="body" idx="1"/>
          </p:nvPr>
        </p:nvSpPr>
        <p:spPr/>
        <p:txBody>
          <a:bodyPr>
            <a:normAutofit lnSpcReduction="10000"/>
          </a:bodyPr>
          <a:lstStyle/>
          <a:p>
            <a:r>
              <a:rPr lang="en-US" dirty="0"/>
              <a:t>Todd Misener, PhD</a:t>
            </a:r>
            <a:br>
              <a:rPr lang="en-US" dirty="0"/>
            </a:br>
            <a:r>
              <a:rPr lang="en-US" dirty="0"/>
              <a:t>Assistant Vice President of Student Affairs and Chief Wellness Officer</a:t>
            </a:r>
            <a:br>
              <a:rPr lang="en-US" dirty="0"/>
            </a:br>
            <a:r>
              <a:rPr lang="en-US" dirty="0"/>
              <a:t>Oklahoma State University</a:t>
            </a:r>
          </a:p>
          <a:p>
            <a:r>
              <a:rPr lang="en-US" dirty="0"/>
              <a:t>Email: todd.misener@okstate.edu</a:t>
            </a:r>
          </a:p>
        </p:txBody>
      </p:sp>
    </p:spTree>
    <p:extLst>
      <p:ext uri="{BB962C8B-B14F-4D97-AF65-F5344CB8AC3E}">
        <p14:creationId xmlns:p14="http://schemas.microsoft.com/office/powerpoint/2010/main" val="30466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8196739E-362C-D7A8-3CEB-EA76A1971A39}"/>
              </a:ext>
            </a:extLst>
          </p:cNvPr>
          <p:cNvGraphicFramePr>
            <a:graphicFrameLocks noGrp="1"/>
          </p:cNvGraphicFramePr>
          <p:nvPr>
            <p:extLst>
              <p:ext uri="{D42A27DB-BD31-4B8C-83A1-F6EECF244321}">
                <p14:modId xmlns:p14="http://schemas.microsoft.com/office/powerpoint/2010/main" val="263598585"/>
              </p:ext>
            </p:extLst>
          </p:nvPr>
        </p:nvGraphicFramePr>
        <p:xfrm>
          <a:off x="717451" y="1674055"/>
          <a:ext cx="10663311" cy="3470239"/>
        </p:xfrm>
        <a:graphic>
          <a:graphicData uri="http://schemas.openxmlformats.org/drawingml/2006/table">
            <a:tbl>
              <a:tblPr/>
              <a:tblGrid>
                <a:gridCol w="1772531">
                  <a:extLst>
                    <a:ext uri="{9D8B030D-6E8A-4147-A177-3AD203B41FA5}">
                      <a16:colId xmlns:a16="http://schemas.microsoft.com/office/drawing/2014/main" val="4175168928"/>
                    </a:ext>
                  </a:extLst>
                </a:gridCol>
                <a:gridCol w="4051495">
                  <a:extLst>
                    <a:ext uri="{9D8B030D-6E8A-4147-A177-3AD203B41FA5}">
                      <a16:colId xmlns:a16="http://schemas.microsoft.com/office/drawing/2014/main" val="2181608560"/>
                    </a:ext>
                  </a:extLst>
                </a:gridCol>
                <a:gridCol w="4839285">
                  <a:extLst>
                    <a:ext uri="{9D8B030D-6E8A-4147-A177-3AD203B41FA5}">
                      <a16:colId xmlns:a16="http://schemas.microsoft.com/office/drawing/2014/main" val="151704906"/>
                    </a:ext>
                  </a:extLst>
                </a:gridCol>
              </a:tblGrid>
              <a:tr h="289186">
                <a:tc>
                  <a:txBody>
                    <a:bodyPr/>
                    <a:lstStyle/>
                    <a:p>
                      <a:pPr algn="ctr" fontAlgn="ctr">
                        <a:buNone/>
                      </a:pPr>
                      <a:r>
                        <a:rPr lang="en-US" sz="1800" b="1" i="0" u="none" strike="noStrike">
                          <a:solidFill>
                            <a:srgbClr val="000000"/>
                          </a:solidFill>
                          <a:effectLst/>
                          <a:latin typeface="Aptos Narrow" panose="020B0004020202020204" pitchFamily="34" charset="0"/>
                        </a:rPr>
                        <a:t>Dimension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800" b="1" i="0" u="none" strike="noStrike">
                          <a:solidFill>
                            <a:srgbClr val="000000"/>
                          </a:solidFill>
                          <a:effectLst/>
                          <a:latin typeface="Aptos Narrow" panose="020B0004020202020204" pitchFamily="34" charset="0"/>
                        </a:rPr>
                        <a:t>Resilience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buNone/>
                      </a:pPr>
                      <a:r>
                        <a:rPr lang="en-US" sz="1800" b="1" i="0" u="none" strike="noStrike">
                          <a:solidFill>
                            <a:srgbClr val="000000"/>
                          </a:solidFill>
                          <a:effectLst/>
                          <a:latin typeface="Aptos Narrow" panose="020B0004020202020204" pitchFamily="34" charset="0"/>
                        </a:rPr>
                        <a:t>Sense of Coherence (SOC)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05288711"/>
                  </a:ext>
                </a:extLst>
              </a:tr>
              <a:tr h="1156747">
                <a:tc>
                  <a:txBody>
                    <a:bodyPr/>
                    <a:lstStyle/>
                    <a:p>
                      <a:pPr algn="l" fontAlgn="ctr">
                        <a:buNone/>
                      </a:pPr>
                      <a:r>
                        <a:rPr lang="en-US" sz="1800" b="1" i="0" u="none" strike="noStrike">
                          <a:solidFill>
                            <a:srgbClr val="000000"/>
                          </a:solidFill>
                          <a:effectLst/>
                          <a:latin typeface="Aptos Narrow" panose="020B0004020202020204" pitchFamily="34" charset="0"/>
                        </a:rPr>
                        <a:t>Nature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en-US" sz="1800" b="0" i="0" u="none" strike="noStrike">
                          <a:solidFill>
                            <a:srgbClr val="000000"/>
                          </a:solidFill>
                          <a:effectLst/>
                          <a:latin typeface="Aptos Narrow" panose="020B0004020202020204" pitchFamily="34" charset="0"/>
                        </a:rPr>
                        <a:t>Trait-like, situationally activated (specific to domains such as academic, emotional, or physical resilience).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en-US" sz="1800" b="0" i="0" u="none" strike="noStrike">
                          <a:solidFill>
                            <a:srgbClr val="000000"/>
                          </a:solidFill>
                          <a:effectLst/>
                          <a:latin typeface="Aptos Narrow" panose="020B0004020202020204" pitchFamily="34" charset="0"/>
                        </a:rPr>
                        <a:t>A generalized, stable worldview that predisposes individuals to use effective coping resources across situations.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51418238"/>
                  </a:ext>
                </a:extLst>
              </a:tr>
              <a:tr h="867560">
                <a:tc>
                  <a:txBody>
                    <a:bodyPr/>
                    <a:lstStyle/>
                    <a:p>
                      <a:pPr algn="l" fontAlgn="ctr">
                        <a:buNone/>
                      </a:pPr>
                      <a:r>
                        <a:rPr lang="en-US" sz="1800" b="1" i="0" u="none" strike="noStrike">
                          <a:solidFill>
                            <a:srgbClr val="000000"/>
                          </a:solidFill>
                          <a:effectLst/>
                          <a:latin typeface="Aptos Narrow" panose="020B0004020202020204" pitchFamily="34" charset="0"/>
                        </a:rPr>
                        <a:t>Theoretical Origin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en-US" sz="1800" b="0" i="0" u="none" strike="noStrike">
                          <a:solidFill>
                            <a:srgbClr val="000000"/>
                          </a:solidFill>
                          <a:effectLst/>
                          <a:latin typeface="Aptos Narrow" panose="020B0004020202020204" pitchFamily="34" charset="0"/>
                        </a:rPr>
                        <a:t>Rooted in stress-resistance and positive psychology (e.g., Rutter, 1987; Connor &amp; Davidson, 2003).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en-US" sz="1800" b="0" i="0" u="none" strike="noStrike">
                          <a:solidFill>
                            <a:srgbClr val="000000"/>
                          </a:solidFill>
                          <a:effectLst/>
                          <a:latin typeface="Aptos Narrow" panose="020B0004020202020204" pitchFamily="34" charset="0"/>
                        </a:rPr>
                        <a:t>Derived from the </a:t>
                      </a:r>
                      <a:r>
                        <a:rPr lang="en-US" sz="1800" b="0" i="1" u="none" strike="noStrike" err="1">
                          <a:solidFill>
                            <a:srgbClr val="000000"/>
                          </a:solidFill>
                          <a:effectLst/>
                          <a:latin typeface="Aptos Narrow" panose="020B0004020202020204" pitchFamily="34" charset="0"/>
                        </a:rPr>
                        <a:t>Salutogenic</a:t>
                      </a:r>
                      <a:r>
                        <a:rPr lang="en-US" sz="1800" b="0" i="1" u="none" strike="noStrike">
                          <a:solidFill>
                            <a:srgbClr val="000000"/>
                          </a:solidFill>
                          <a:effectLst/>
                          <a:latin typeface="Aptos Narrow" panose="020B0004020202020204" pitchFamily="34" charset="0"/>
                        </a:rPr>
                        <a:t> Model</a:t>
                      </a:r>
                      <a:r>
                        <a:rPr lang="en-US" sz="1800" b="0" i="0" u="none" strike="noStrike">
                          <a:solidFill>
                            <a:srgbClr val="000000"/>
                          </a:solidFill>
                          <a:effectLst/>
                          <a:latin typeface="Aptos Narrow" panose="020B0004020202020204" pitchFamily="34" charset="0"/>
                        </a:rPr>
                        <a:t> (Antonovsky, 1979, 1996) — focused on what keeps people healthy rather than what causes illness.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8208263"/>
                  </a:ext>
                </a:extLst>
              </a:tr>
              <a:tr h="578373">
                <a:tc>
                  <a:txBody>
                    <a:bodyPr/>
                    <a:lstStyle/>
                    <a:p>
                      <a:pPr algn="l" fontAlgn="ctr">
                        <a:buNone/>
                      </a:pPr>
                      <a:r>
                        <a:rPr lang="en-US" sz="1800" b="1" i="0" u="none" strike="noStrike">
                          <a:solidFill>
                            <a:srgbClr val="000000"/>
                          </a:solidFill>
                          <a:effectLst/>
                          <a:latin typeface="Aptos Narrow" panose="020B0004020202020204" pitchFamily="34" charset="0"/>
                        </a:rPr>
                        <a:t>Focus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en-US" sz="1800" b="0" i="0" u="none" strike="noStrike">
                          <a:solidFill>
                            <a:srgbClr val="000000"/>
                          </a:solidFill>
                          <a:effectLst/>
                          <a:latin typeface="Aptos Narrow" panose="020B0004020202020204" pitchFamily="34" charset="0"/>
                        </a:rPr>
                        <a:t>“Bouncing back” — recovering from disruption.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en-US" sz="1800" b="0" i="0" u="none" strike="noStrike">
                          <a:solidFill>
                            <a:srgbClr val="000000"/>
                          </a:solidFill>
                          <a:effectLst/>
                          <a:latin typeface="Aptos Narrow" panose="020B0004020202020204" pitchFamily="34" charset="0"/>
                        </a:rPr>
                        <a:t>“Staying oriented” — sustaining meaning, coherence, and direction amid stress.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10543099"/>
                  </a:ext>
                </a:extLst>
              </a:tr>
              <a:tr h="578373">
                <a:tc>
                  <a:txBody>
                    <a:bodyPr/>
                    <a:lstStyle/>
                    <a:p>
                      <a:pPr algn="l" fontAlgn="ctr">
                        <a:buNone/>
                      </a:pPr>
                      <a:r>
                        <a:rPr lang="en-US" sz="1800" b="1" i="0" u="none" strike="noStrike">
                          <a:solidFill>
                            <a:srgbClr val="000000"/>
                          </a:solidFill>
                          <a:effectLst/>
                          <a:latin typeface="Aptos Narrow" panose="020B0004020202020204" pitchFamily="34" charset="0"/>
                        </a:rPr>
                        <a:t>Temporal Focus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en-US" sz="1800" b="0" i="0" u="none" strike="noStrike">
                          <a:solidFill>
                            <a:srgbClr val="000000"/>
                          </a:solidFill>
                          <a:effectLst/>
                          <a:latin typeface="Aptos Narrow" panose="020B0004020202020204" pitchFamily="34" charset="0"/>
                        </a:rPr>
                        <a:t>Reactive — mobilized </a:t>
                      </a:r>
                      <a:r>
                        <a:rPr lang="en-US" sz="1800" b="0" i="1" u="none" strike="noStrike">
                          <a:solidFill>
                            <a:srgbClr val="000000"/>
                          </a:solidFill>
                          <a:effectLst/>
                          <a:latin typeface="Aptos Narrow" panose="020B0004020202020204" pitchFamily="34" charset="0"/>
                        </a:rPr>
                        <a:t>after</a:t>
                      </a:r>
                      <a:r>
                        <a:rPr lang="en-US" sz="1800" b="0" i="0" u="none" strike="noStrike">
                          <a:solidFill>
                            <a:srgbClr val="000000"/>
                          </a:solidFill>
                          <a:effectLst/>
                          <a:latin typeface="Aptos Narrow" panose="020B0004020202020204" pitchFamily="34" charset="0"/>
                        </a:rPr>
                        <a:t> adversity occurs.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buNone/>
                      </a:pPr>
                      <a:r>
                        <a:rPr lang="en-US" sz="1800" b="0" i="0" u="none" strike="noStrike">
                          <a:solidFill>
                            <a:srgbClr val="000000"/>
                          </a:solidFill>
                          <a:effectLst/>
                          <a:latin typeface="Aptos Narrow" panose="020B0004020202020204" pitchFamily="34" charset="0"/>
                        </a:rPr>
                        <a:t>Proactive — shapes how one </a:t>
                      </a:r>
                      <a:r>
                        <a:rPr lang="en-US" sz="1800" b="0" i="1" u="none" strike="noStrike">
                          <a:solidFill>
                            <a:srgbClr val="000000"/>
                          </a:solidFill>
                          <a:effectLst/>
                          <a:latin typeface="Aptos Narrow" panose="020B0004020202020204" pitchFamily="34" charset="0"/>
                        </a:rPr>
                        <a:t>perceives and interprets</a:t>
                      </a:r>
                      <a:r>
                        <a:rPr lang="en-US" sz="1800" b="0" i="0" u="none" strike="noStrike">
                          <a:solidFill>
                            <a:srgbClr val="000000"/>
                          </a:solidFill>
                          <a:effectLst/>
                          <a:latin typeface="Aptos Narrow" panose="020B0004020202020204" pitchFamily="34" charset="0"/>
                        </a:rPr>
                        <a:t> adversity before and during stress.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37481921"/>
                  </a:ext>
                </a:extLst>
              </a:tr>
            </a:tbl>
          </a:graphicData>
        </a:graphic>
      </p:graphicFrame>
      <p:sp>
        <p:nvSpPr>
          <p:cNvPr id="3" name="TextBox 2">
            <a:extLst>
              <a:ext uri="{FF2B5EF4-FFF2-40B4-BE49-F238E27FC236}">
                <a16:creationId xmlns:a16="http://schemas.microsoft.com/office/drawing/2014/main" id="{8AE08BBA-7F23-E377-C9C8-FF02EED36500}"/>
              </a:ext>
            </a:extLst>
          </p:cNvPr>
          <p:cNvSpPr txBox="1"/>
          <p:nvPr/>
        </p:nvSpPr>
        <p:spPr>
          <a:xfrm>
            <a:off x="2405576" y="562708"/>
            <a:ext cx="8525021" cy="646331"/>
          </a:xfrm>
          <a:prstGeom prst="rect">
            <a:avLst/>
          </a:prstGeom>
          <a:noFill/>
        </p:spPr>
        <p:txBody>
          <a:bodyPr wrap="square" rtlCol="0">
            <a:spAutoFit/>
          </a:bodyPr>
          <a:lstStyle/>
          <a:p>
            <a:r>
              <a:rPr lang="en-US" sz="3600" b="1"/>
              <a:t>Resilience vs. Sense of Coherence</a:t>
            </a:r>
          </a:p>
        </p:txBody>
      </p:sp>
    </p:spTree>
    <p:extLst>
      <p:ext uri="{BB962C8B-B14F-4D97-AF65-F5344CB8AC3E}">
        <p14:creationId xmlns:p14="http://schemas.microsoft.com/office/powerpoint/2010/main" val="3159775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5627ED4-667E-A13F-3477-A3EB1BA38E48}"/>
              </a:ext>
            </a:extLst>
          </p:cNvPr>
          <p:cNvPicPr>
            <a:picLocks noChangeAspect="1"/>
          </p:cNvPicPr>
          <p:nvPr/>
        </p:nvPicPr>
        <p:blipFill>
          <a:blip r:embed="rId2"/>
          <a:stretch>
            <a:fillRect/>
          </a:stretch>
        </p:blipFill>
        <p:spPr>
          <a:xfrm>
            <a:off x="1730806" y="950530"/>
            <a:ext cx="8730388" cy="4956939"/>
          </a:xfrm>
          <a:prstGeom prst="rect">
            <a:avLst/>
          </a:prstGeom>
        </p:spPr>
      </p:pic>
    </p:spTree>
    <p:extLst>
      <p:ext uri="{BB962C8B-B14F-4D97-AF65-F5344CB8AC3E}">
        <p14:creationId xmlns:p14="http://schemas.microsoft.com/office/powerpoint/2010/main" val="596644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8F73754-51D9-E2E8-E28A-0CD325A0E9A9}"/>
              </a:ext>
            </a:extLst>
          </p:cNvPr>
          <p:cNvPicPr>
            <a:picLocks noChangeAspect="1"/>
          </p:cNvPicPr>
          <p:nvPr/>
        </p:nvPicPr>
        <p:blipFill>
          <a:blip r:embed="rId2"/>
          <a:stretch>
            <a:fillRect/>
          </a:stretch>
        </p:blipFill>
        <p:spPr>
          <a:xfrm>
            <a:off x="1769708" y="866394"/>
            <a:ext cx="8652584" cy="4911614"/>
          </a:xfrm>
          <a:prstGeom prst="rect">
            <a:avLst/>
          </a:prstGeom>
        </p:spPr>
      </p:pic>
    </p:spTree>
    <p:extLst>
      <p:ext uri="{BB962C8B-B14F-4D97-AF65-F5344CB8AC3E}">
        <p14:creationId xmlns:p14="http://schemas.microsoft.com/office/powerpoint/2010/main" val="243826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5DA4D33-5233-5BEE-6EA2-07A5868344CA}"/>
              </a:ext>
            </a:extLst>
          </p:cNvPr>
          <p:cNvPicPr>
            <a:picLocks noChangeAspect="1"/>
          </p:cNvPicPr>
          <p:nvPr/>
        </p:nvPicPr>
        <p:blipFill>
          <a:blip r:embed="rId2"/>
          <a:stretch>
            <a:fillRect/>
          </a:stretch>
        </p:blipFill>
        <p:spPr>
          <a:xfrm>
            <a:off x="2730716" y="1243394"/>
            <a:ext cx="6730567" cy="4371211"/>
          </a:xfrm>
          <a:prstGeom prst="rect">
            <a:avLst/>
          </a:prstGeom>
        </p:spPr>
      </p:pic>
    </p:spTree>
    <p:extLst>
      <p:ext uri="{BB962C8B-B14F-4D97-AF65-F5344CB8AC3E}">
        <p14:creationId xmlns:p14="http://schemas.microsoft.com/office/powerpoint/2010/main" val="865111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B2FAD6D-9D73-4CC9-6D81-F60D561F53C5}"/>
              </a:ext>
            </a:extLst>
          </p:cNvPr>
          <p:cNvPicPr>
            <a:picLocks noChangeAspect="1"/>
          </p:cNvPicPr>
          <p:nvPr/>
        </p:nvPicPr>
        <p:blipFill>
          <a:blip r:embed="rId2"/>
          <a:stretch>
            <a:fillRect/>
          </a:stretch>
        </p:blipFill>
        <p:spPr>
          <a:xfrm>
            <a:off x="2733764" y="1240346"/>
            <a:ext cx="6724471" cy="4377307"/>
          </a:xfrm>
          <a:prstGeom prst="rect">
            <a:avLst/>
          </a:prstGeom>
        </p:spPr>
      </p:pic>
    </p:spTree>
    <p:extLst>
      <p:ext uri="{BB962C8B-B14F-4D97-AF65-F5344CB8AC3E}">
        <p14:creationId xmlns:p14="http://schemas.microsoft.com/office/powerpoint/2010/main" val="970084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6CF4005-9764-13CD-FB80-69652FC908C5}"/>
              </a:ext>
            </a:extLst>
          </p:cNvPr>
          <p:cNvPicPr>
            <a:picLocks noChangeAspect="1"/>
          </p:cNvPicPr>
          <p:nvPr/>
        </p:nvPicPr>
        <p:blipFill>
          <a:blip r:embed="rId2"/>
          <a:stretch>
            <a:fillRect/>
          </a:stretch>
        </p:blipFill>
        <p:spPr>
          <a:xfrm>
            <a:off x="2730716" y="1240346"/>
            <a:ext cx="6730567" cy="4377307"/>
          </a:xfrm>
          <a:prstGeom prst="rect">
            <a:avLst/>
          </a:prstGeom>
        </p:spPr>
      </p:pic>
    </p:spTree>
    <p:extLst>
      <p:ext uri="{BB962C8B-B14F-4D97-AF65-F5344CB8AC3E}">
        <p14:creationId xmlns:p14="http://schemas.microsoft.com/office/powerpoint/2010/main" val="1231978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08659C3-2F6A-0EA0-3C66-6A64540D8FCF}"/>
              </a:ext>
            </a:extLst>
          </p:cNvPr>
          <p:cNvPicPr>
            <a:picLocks noChangeAspect="1"/>
          </p:cNvPicPr>
          <p:nvPr/>
        </p:nvPicPr>
        <p:blipFill>
          <a:blip r:embed="rId2"/>
          <a:stretch>
            <a:fillRect/>
          </a:stretch>
        </p:blipFill>
        <p:spPr>
          <a:xfrm>
            <a:off x="2733764" y="1240346"/>
            <a:ext cx="6724471" cy="4377307"/>
          </a:xfrm>
          <a:prstGeom prst="rect">
            <a:avLst/>
          </a:prstGeom>
        </p:spPr>
      </p:pic>
    </p:spTree>
    <p:extLst>
      <p:ext uri="{BB962C8B-B14F-4D97-AF65-F5344CB8AC3E}">
        <p14:creationId xmlns:p14="http://schemas.microsoft.com/office/powerpoint/2010/main" val="551814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393</Words>
  <Application>Microsoft Office PowerPoint</Application>
  <PresentationFormat>Widescreen</PresentationFormat>
  <Paragraphs>29</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Aptos</vt:lpstr>
      <vt:lpstr>Aptos Display</vt:lpstr>
      <vt:lpstr>Aptos Narrow</vt:lpstr>
      <vt:lpstr>Arial</vt:lpstr>
      <vt:lpstr>Office Theme</vt:lpstr>
      <vt:lpstr>Results and Implications from a 7-year Longitudinal Study of Pre-Matriculation College Student Sense of Coherence and Student Success.</vt:lpstr>
      <vt:lpstr>Sense of Coherence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Misener, Todd</dc:creator>
  <cp:lastModifiedBy>Misener, Todd</cp:lastModifiedBy>
  <cp:revision>2</cp:revision>
  <dcterms:created xsi:type="dcterms:W3CDTF">2025-08-28T13:51:59Z</dcterms:created>
  <dcterms:modified xsi:type="dcterms:W3CDTF">2025-10-15T13:45:16Z</dcterms:modified>
</cp:coreProperties>
</file>