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0" r:id="rId5"/>
  </p:sldMasterIdLst>
  <p:sldIdLst>
    <p:sldId id="256" r:id="rId6"/>
    <p:sldId id="257" r:id="rId7"/>
    <p:sldId id="258" r:id="rId8"/>
    <p:sldId id="276" r:id="rId9"/>
    <p:sldId id="259" r:id="rId10"/>
    <p:sldId id="261" r:id="rId11"/>
    <p:sldId id="260" r:id="rId12"/>
    <p:sldId id="282" r:id="rId13"/>
    <p:sldId id="270" r:id="rId14"/>
    <p:sldId id="281" r:id="rId15"/>
    <p:sldId id="277" r:id="rId16"/>
    <p:sldId id="278" r:id="rId17"/>
    <p:sldId id="279" r:id="rId18"/>
    <p:sldId id="280" r:id="rId19"/>
    <p:sldId id="299" r:id="rId20"/>
    <p:sldId id="298" r:id="rId21"/>
    <p:sldId id="273" r:id="rId22"/>
    <p:sldId id="288" r:id="rId23"/>
    <p:sldId id="27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e Dorman" initials="JD" lastIdx="2" clrIdx="0">
    <p:extLst>
      <p:ext uri="{19B8F6BF-5375-455C-9EA6-DF929625EA0E}">
        <p15:presenceInfo xmlns:p15="http://schemas.microsoft.com/office/powerpoint/2012/main" userId="S-1-5-21-3968771858-1477137857-291268891-21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0" d="100"/>
          <a:sy n="100" d="100"/>
        </p:scale>
        <p:origin x="96"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t>5/6/2026</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938E63D1-67D8-4B17-BD5F-D3C8877E21C9}"/>
              </a:ext>
            </a:extLst>
          </p:cNvPr>
          <p:cNvPicPr>
            <a:picLocks noChangeAspect="1"/>
          </p:cNvPicPr>
          <p:nvPr userDrawn="1"/>
        </p:nvPicPr>
        <p:blipFill>
          <a:blip r:embed="rId2"/>
          <a:stretch>
            <a:fillRect/>
          </a:stretch>
        </p:blipFill>
        <p:spPr>
          <a:xfrm>
            <a:off x="9218612" y="-23513"/>
            <a:ext cx="2973388" cy="2273271"/>
          </a:xfrm>
          <a:prstGeom prst="rect">
            <a:avLst/>
          </a:prstGeom>
        </p:spPr>
      </p:pic>
      <p:pic>
        <p:nvPicPr>
          <p:cNvPr id="15" name="Picture 14">
            <a:extLst>
              <a:ext uri="{FF2B5EF4-FFF2-40B4-BE49-F238E27FC236}">
                <a16:creationId xmlns:a16="http://schemas.microsoft.com/office/drawing/2014/main" id="{05AC968D-75ED-4209-B868-E06912CC46CB}"/>
              </a:ext>
            </a:extLst>
          </p:cNvPr>
          <p:cNvPicPr>
            <a:picLocks noChangeAspect="1"/>
          </p:cNvPicPr>
          <p:nvPr userDrawn="1"/>
        </p:nvPicPr>
        <p:blipFill>
          <a:blip r:embed="rId3"/>
          <a:stretch>
            <a:fillRect/>
          </a:stretch>
        </p:blipFill>
        <p:spPr>
          <a:xfrm>
            <a:off x="9218612" y="2237856"/>
            <a:ext cx="2973388" cy="1168811"/>
          </a:xfrm>
          <a:prstGeom prst="rect">
            <a:avLst/>
          </a:prstGeom>
        </p:spPr>
      </p:pic>
    </p:spTree>
    <p:extLst>
      <p:ext uri="{BB962C8B-B14F-4D97-AF65-F5344CB8AC3E}">
        <p14:creationId xmlns:p14="http://schemas.microsoft.com/office/powerpoint/2010/main" val="373230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1736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39138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9459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7853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0828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7548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2432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04673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8256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9515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62543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002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829818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04653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84839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3694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5/6/2026</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5/6/2026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5/6/2026</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5/6/2026</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pic>
        <p:nvPicPr>
          <p:cNvPr id="14" name="Picture 13">
            <a:extLst>
              <a:ext uri="{FF2B5EF4-FFF2-40B4-BE49-F238E27FC236}">
                <a16:creationId xmlns:a16="http://schemas.microsoft.com/office/drawing/2014/main" id="{87629B70-26C4-4525-8FE1-A720C0345E19}"/>
              </a:ext>
            </a:extLst>
          </p:cNvPr>
          <p:cNvPicPr>
            <a:picLocks noChangeAspect="1"/>
          </p:cNvPicPr>
          <p:nvPr userDrawn="1"/>
        </p:nvPicPr>
        <p:blipFill>
          <a:blip r:embed="rId19"/>
          <a:stretch>
            <a:fillRect/>
          </a:stretch>
        </p:blipFill>
        <p:spPr>
          <a:xfrm>
            <a:off x="9218612" y="-29988"/>
            <a:ext cx="2981857" cy="2279746"/>
          </a:xfrm>
          <a:prstGeom prst="rect">
            <a:avLst/>
          </a:prstGeom>
        </p:spPr>
      </p:pic>
      <p:pic>
        <p:nvPicPr>
          <p:cNvPr id="16" name="Picture 15">
            <a:extLst>
              <a:ext uri="{FF2B5EF4-FFF2-40B4-BE49-F238E27FC236}">
                <a16:creationId xmlns:a16="http://schemas.microsoft.com/office/drawing/2014/main" id="{85761501-2860-4DBF-9657-AE7A37FF1AD4}"/>
              </a:ext>
            </a:extLst>
          </p:cNvPr>
          <p:cNvPicPr>
            <a:picLocks noChangeAspect="1"/>
          </p:cNvPicPr>
          <p:nvPr userDrawn="1"/>
        </p:nvPicPr>
        <p:blipFill>
          <a:blip r:embed="rId20"/>
          <a:stretch>
            <a:fillRect/>
          </a:stretch>
        </p:blipFill>
        <p:spPr>
          <a:xfrm>
            <a:off x="9218611" y="2234528"/>
            <a:ext cx="2981857" cy="1172140"/>
          </a:xfrm>
          <a:prstGeom prst="rect">
            <a:avLst/>
          </a:prstGeom>
        </p:spPr>
      </p:pic>
    </p:spTree>
    <p:extLst>
      <p:ext uri="{BB962C8B-B14F-4D97-AF65-F5344CB8AC3E}">
        <p14:creationId xmlns:p14="http://schemas.microsoft.com/office/powerpoint/2010/main" val="539028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mailto:jdorman@oica.org" TargetMode="External"/><Relationship Id="rId1" Type="http://schemas.openxmlformats.org/officeDocument/2006/relationships/slideLayout" Target="../slideLayouts/slideLayout14.xml"/><Relationship Id="rId5"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oica.org/2021-memberships/" TargetMode="External"/><Relationship Id="rId2" Type="http://schemas.openxmlformats.org/officeDocument/2006/relationships/image" Target="../media/image13.jpg"/><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20/20_(U.S._TV_series)"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hyperlink" Target="https://en.wikipedia.org/wiki/Bill_Lichtenstein"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a:xfrm>
            <a:off x="1524000" y="3996250"/>
            <a:ext cx="9144000" cy="2452676"/>
          </a:xfrm>
        </p:spPr>
        <p:txBody>
          <a:bodyPr>
            <a:normAutofit fontScale="92500" lnSpcReduction="20000"/>
          </a:bodyPr>
          <a:lstStyle/>
          <a:p>
            <a:r>
              <a:rPr lang="en-US" sz="6600" dirty="0"/>
              <a:t>Who We Are </a:t>
            </a:r>
          </a:p>
          <a:p>
            <a:r>
              <a:rPr lang="en-US" sz="6600" dirty="0"/>
              <a:t>and </a:t>
            </a:r>
          </a:p>
          <a:p>
            <a:r>
              <a:rPr lang="en-US" sz="6600" dirty="0"/>
              <a:t>What We Do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293" y="768486"/>
            <a:ext cx="6737350" cy="2641600"/>
          </a:xfrm>
          <a:prstGeom prst="rect">
            <a:avLst/>
          </a:prstGeom>
        </p:spPr>
      </p:pic>
    </p:spTree>
    <p:extLst>
      <p:ext uri="{BB962C8B-B14F-4D97-AF65-F5344CB8AC3E}">
        <p14:creationId xmlns:p14="http://schemas.microsoft.com/office/powerpoint/2010/main" val="1283286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9407-0760-C4AC-4473-BE697178AD11}"/>
              </a:ext>
            </a:extLst>
          </p:cNvPr>
          <p:cNvSpPr>
            <a:spLocks noGrp="1"/>
          </p:cNvSpPr>
          <p:nvPr>
            <p:ph type="title"/>
          </p:nvPr>
        </p:nvSpPr>
        <p:spPr>
          <a:xfrm>
            <a:off x="379562" y="284176"/>
            <a:ext cx="7914693" cy="1508760"/>
          </a:xfrm>
        </p:spPr>
        <p:txBody>
          <a:bodyPr/>
          <a:lstStyle/>
          <a:p>
            <a:r>
              <a:rPr lang="en-US" dirty="0"/>
              <a:t>OICA works for better policies for youth </a:t>
            </a:r>
          </a:p>
        </p:txBody>
      </p:sp>
      <p:sp>
        <p:nvSpPr>
          <p:cNvPr id="3" name="Content Placeholder 2">
            <a:extLst>
              <a:ext uri="{FF2B5EF4-FFF2-40B4-BE49-F238E27FC236}">
                <a16:creationId xmlns:a16="http://schemas.microsoft.com/office/drawing/2014/main" id="{945453E8-8CE7-E78D-F82B-2B2CD902E738}"/>
              </a:ext>
            </a:extLst>
          </p:cNvPr>
          <p:cNvSpPr>
            <a:spLocks noGrp="1"/>
          </p:cNvSpPr>
          <p:nvPr>
            <p:ph idx="1"/>
          </p:nvPr>
        </p:nvSpPr>
        <p:spPr>
          <a:xfrm>
            <a:off x="110836" y="2011680"/>
            <a:ext cx="7014241" cy="4633564"/>
          </a:xfrm>
        </p:spPr>
        <p:txBody>
          <a:bodyPr/>
          <a:lstStyle/>
          <a:p>
            <a:pPr marL="0" indent="0">
              <a:buNone/>
            </a:pPr>
            <a:r>
              <a:rPr lang="en-US" dirty="0"/>
              <a:t>The work done by the Oklahoma Institute for Child Advocacy ranges from working with lawmakers and state agencies to shape laws and rules which benefit children, but we also work with advocates to help them better understand the process.  Here are some tips:</a:t>
            </a:r>
          </a:p>
          <a:p>
            <a:pPr marL="0" indent="0">
              <a:buNone/>
            </a:pPr>
            <a:r>
              <a:rPr lang="en-US" sz="2400" b="1" dirty="0">
                <a:solidFill>
                  <a:srgbClr val="FFFF00"/>
                </a:solidFill>
                <a:latin typeface="Calibri" panose="020F0502020204030204" pitchFamily="34" charset="0"/>
                <a:cs typeface="Calibri" panose="020F0502020204030204" pitchFamily="34" charset="0"/>
              </a:rPr>
              <a:t>1) Prepare a Good Advocacy Fact Sheet</a:t>
            </a:r>
          </a:p>
          <a:p>
            <a:pPr marL="0" indent="0">
              <a:buNone/>
            </a:pPr>
            <a:r>
              <a:rPr lang="en-US" sz="2400" b="1" dirty="0">
                <a:solidFill>
                  <a:srgbClr val="FFFF00"/>
                </a:solidFill>
                <a:latin typeface="Calibri" panose="020F0502020204030204" pitchFamily="34" charset="0"/>
                <a:cs typeface="Calibri" panose="020F0502020204030204" pitchFamily="34" charset="0"/>
              </a:rPr>
              <a:t>2) Utilize Social Media</a:t>
            </a:r>
          </a:p>
          <a:p>
            <a:pPr marL="0" indent="0">
              <a:buNone/>
            </a:pPr>
            <a:r>
              <a:rPr lang="en-US" sz="2400" b="1" dirty="0">
                <a:solidFill>
                  <a:srgbClr val="FFFF00"/>
                </a:solidFill>
                <a:latin typeface="Calibri" panose="020F0502020204030204" pitchFamily="34" charset="0"/>
                <a:cs typeface="Calibri" panose="020F0502020204030204" pitchFamily="34" charset="0"/>
              </a:rPr>
              <a:t>3) Write a Letter to the Editor or Submit a Guest Commentary to your Local Newspaper</a:t>
            </a:r>
          </a:p>
          <a:p>
            <a:pPr marL="0" indent="0">
              <a:buNone/>
            </a:pPr>
            <a:r>
              <a:rPr lang="en-US" sz="2400" b="1" dirty="0">
                <a:solidFill>
                  <a:srgbClr val="FFFF00"/>
                </a:solidFill>
                <a:latin typeface="Calibri" panose="020F0502020204030204" pitchFamily="34" charset="0"/>
                <a:cs typeface="Calibri" panose="020F0502020204030204" pitchFamily="34" charset="0"/>
              </a:rPr>
              <a:t>4) Make a Phone Call</a:t>
            </a:r>
          </a:p>
          <a:p>
            <a:pPr marL="0" indent="0">
              <a:buNone/>
            </a:pPr>
            <a:r>
              <a:rPr lang="en-US" sz="2400" b="1" dirty="0">
                <a:solidFill>
                  <a:srgbClr val="FFFF00"/>
                </a:solidFill>
                <a:latin typeface="Calibri" panose="020F0502020204030204" pitchFamily="34" charset="0"/>
                <a:cs typeface="Calibri" panose="020F0502020204030204" pitchFamily="34" charset="0"/>
              </a:rPr>
              <a:t>5) Visit your Elected Official in Person</a:t>
            </a:r>
          </a:p>
          <a:p>
            <a:pPr marL="0" indent="0">
              <a:buNone/>
            </a:pPr>
            <a:endParaRPr lang="en-US" dirty="0"/>
          </a:p>
        </p:txBody>
      </p:sp>
      <p:pic>
        <p:nvPicPr>
          <p:cNvPr id="5" name="Picture 4" descr="A group of people standing in a room&#10;&#10;Description automatically generated">
            <a:extLst>
              <a:ext uri="{FF2B5EF4-FFF2-40B4-BE49-F238E27FC236}">
                <a16:creationId xmlns:a16="http://schemas.microsoft.com/office/drawing/2014/main" id="{42BB5083-658A-8712-573E-2D50949B9599}"/>
              </a:ext>
            </a:extLst>
          </p:cNvPr>
          <p:cNvPicPr>
            <a:picLocks noChangeAspect="1"/>
          </p:cNvPicPr>
          <p:nvPr/>
        </p:nvPicPr>
        <p:blipFill>
          <a:blip r:embed="rId2"/>
          <a:stretch>
            <a:fillRect/>
          </a:stretch>
        </p:blipFill>
        <p:spPr>
          <a:xfrm>
            <a:off x="7200900" y="788867"/>
            <a:ext cx="4991100" cy="5038725"/>
          </a:xfrm>
          <a:prstGeom prst="rect">
            <a:avLst/>
          </a:prstGeom>
        </p:spPr>
      </p:pic>
    </p:spTree>
    <p:extLst>
      <p:ext uri="{BB962C8B-B14F-4D97-AF65-F5344CB8AC3E}">
        <p14:creationId xmlns:p14="http://schemas.microsoft.com/office/powerpoint/2010/main" val="1704168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3292-4094-5A5C-2412-74AA3F1782DE}"/>
              </a:ext>
            </a:extLst>
          </p:cNvPr>
          <p:cNvSpPr>
            <a:spLocks noGrp="1"/>
          </p:cNvSpPr>
          <p:nvPr>
            <p:ph type="title"/>
          </p:nvPr>
        </p:nvSpPr>
        <p:spPr/>
        <p:txBody>
          <a:bodyPr/>
          <a:lstStyle/>
          <a:p>
            <a:endParaRPr lang="en-US" dirty="0"/>
          </a:p>
        </p:txBody>
      </p:sp>
      <p:pic>
        <p:nvPicPr>
          <p:cNvPr id="5" name="Content Placeholder 4" descr="A group of children running&#10;&#10;Description automatically generated">
            <a:extLst>
              <a:ext uri="{FF2B5EF4-FFF2-40B4-BE49-F238E27FC236}">
                <a16:creationId xmlns:a16="http://schemas.microsoft.com/office/drawing/2014/main" id="{5D4A3766-D46B-8E3B-CE50-50EA7DD8F511}"/>
              </a:ext>
            </a:extLst>
          </p:cNvPr>
          <p:cNvPicPr>
            <a:picLocks noGrp="1" noChangeAspect="1"/>
          </p:cNvPicPr>
          <p:nvPr>
            <p:ph idx="1"/>
          </p:nvPr>
        </p:nvPicPr>
        <p:blipFill>
          <a:blip r:embed="rId2"/>
          <a:stretch>
            <a:fillRect/>
          </a:stretch>
        </p:blipFill>
        <p:spPr>
          <a:xfrm>
            <a:off x="1203236" y="284176"/>
            <a:ext cx="9783763" cy="3445586"/>
          </a:xfrm>
        </p:spPr>
      </p:pic>
      <p:sp>
        <p:nvSpPr>
          <p:cNvPr id="7" name="TextBox 6">
            <a:extLst>
              <a:ext uri="{FF2B5EF4-FFF2-40B4-BE49-F238E27FC236}">
                <a16:creationId xmlns:a16="http://schemas.microsoft.com/office/drawing/2014/main" id="{661FBB65-7EBA-1E18-C264-37F2E5E80DC3}"/>
              </a:ext>
            </a:extLst>
          </p:cNvPr>
          <p:cNvSpPr txBox="1"/>
          <p:nvPr/>
        </p:nvSpPr>
        <p:spPr>
          <a:xfrm>
            <a:off x="1581509" y="3855781"/>
            <a:ext cx="8571781" cy="2246769"/>
          </a:xfrm>
          <a:prstGeom prst="rect">
            <a:avLst/>
          </a:prstGeom>
          <a:noFill/>
        </p:spPr>
        <p:txBody>
          <a:bodyPr wrap="square">
            <a:spAutoFit/>
          </a:bodyPr>
          <a:lstStyle/>
          <a:p>
            <a:r>
              <a:rPr lang="en-US" sz="2000" b="1" dirty="0"/>
              <a:t>This four-day conference is a time when we gather advocates from all across  the state to discuss policy priorities and develop our annual legislative agenda.</a:t>
            </a:r>
          </a:p>
          <a:p>
            <a:endParaRPr lang="en-US" sz="2000" b="1" dirty="0"/>
          </a:p>
          <a:p>
            <a:r>
              <a:rPr lang="en-US" sz="2000" b="1" dirty="0"/>
              <a:t>Fall Forum is held each year  in October or November. </a:t>
            </a:r>
          </a:p>
          <a:p>
            <a:endParaRPr lang="en-US" sz="2000" b="1" dirty="0"/>
          </a:p>
          <a:p>
            <a:r>
              <a:rPr lang="en-US" sz="2000" b="1" dirty="0"/>
              <a:t>All advocates are welcome to attend. </a:t>
            </a:r>
          </a:p>
        </p:txBody>
      </p:sp>
    </p:spTree>
    <p:extLst>
      <p:ext uri="{BB962C8B-B14F-4D97-AF65-F5344CB8AC3E}">
        <p14:creationId xmlns:p14="http://schemas.microsoft.com/office/powerpoint/2010/main" val="256876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500535-6BA8-678F-4905-995A9520B615}"/>
              </a:ext>
            </a:extLst>
          </p:cNvPr>
          <p:cNvPicPr>
            <a:picLocks noGrp="1" noChangeAspect="1"/>
          </p:cNvPicPr>
          <p:nvPr>
            <p:ph idx="1"/>
          </p:nvPr>
        </p:nvPicPr>
        <p:blipFill>
          <a:blip r:embed="rId2"/>
          <a:stretch>
            <a:fillRect/>
          </a:stretch>
        </p:blipFill>
        <p:spPr>
          <a:xfrm>
            <a:off x="1856063" y="284176"/>
            <a:ext cx="4694028" cy="3407049"/>
          </a:xfrm>
          <a:prstGeom prst="rect">
            <a:avLst/>
          </a:prstGeom>
        </p:spPr>
      </p:pic>
      <p:sp>
        <p:nvSpPr>
          <p:cNvPr id="6" name="TextBox 5">
            <a:extLst>
              <a:ext uri="{FF2B5EF4-FFF2-40B4-BE49-F238E27FC236}">
                <a16:creationId xmlns:a16="http://schemas.microsoft.com/office/drawing/2014/main" id="{BE3071F7-4A7C-E4F1-B2E4-2A155506CC6C}"/>
              </a:ext>
            </a:extLst>
          </p:cNvPr>
          <p:cNvSpPr txBox="1"/>
          <p:nvPr/>
        </p:nvSpPr>
        <p:spPr>
          <a:xfrm>
            <a:off x="247290" y="3903223"/>
            <a:ext cx="11697419" cy="2585323"/>
          </a:xfrm>
          <a:prstGeom prst="rect">
            <a:avLst/>
          </a:prstGeom>
          <a:noFill/>
        </p:spPr>
        <p:txBody>
          <a:bodyPr wrap="square">
            <a:spAutoFit/>
          </a:bodyPr>
          <a:lstStyle/>
          <a:p>
            <a:pPr marL="0" marR="0">
              <a:spcBef>
                <a:spcPts val="0"/>
              </a:spcBef>
              <a:spcAft>
                <a:spcPts val="0"/>
              </a:spcAft>
            </a:pPr>
            <a:r>
              <a:rPr lang="en-US" sz="1800" dirty="0">
                <a:effectLst/>
                <a:latin typeface="Myriad Pro"/>
                <a:ea typeface="Calibri" panose="020F0502020204030204" pitchFamily="34" charset="0"/>
              </a:rPr>
              <a:t>This is the training that most legislators should get but often do not receive. Our </a:t>
            </a:r>
            <a:r>
              <a:rPr lang="en-US" dirty="0">
                <a:latin typeface="Myriad Pro"/>
                <a:ea typeface="Calibri" panose="020F0502020204030204" pitchFamily="34" charset="0"/>
              </a:rPr>
              <a:t>mission – now shared with the Oklahoma Center for Nonprofits – i</a:t>
            </a:r>
            <a:r>
              <a:rPr lang="en-US" sz="1800" dirty="0">
                <a:effectLst/>
                <a:latin typeface="Myriad Pro"/>
                <a:ea typeface="Calibri" panose="020F0502020204030204" pitchFamily="34" charset="0"/>
              </a:rPr>
              <a:t>s to educate, inform, and empower advocates from all over Oklahoma to be well-prepared to follow and engage during Oklahoma’s legislative session and beyond.  Through a series of workshops over the </a:t>
            </a:r>
            <a:r>
              <a:rPr lang="en-US" dirty="0">
                <a:latin typeface="Myriad Pro"/>
                <a:ea typeface="Calibri" panose="020F0502020204030204" pitchFamily="34" charset="0"/>
              </a:rPr>
              <a:t>three </a:t>
            </a:r>
            <a:r>
              <a:rPr lang="en-US" sz="1800" dirty="0">
                <a:effectLst/>
                <a:latin typeface="Myriad Pro"/>
                <a:ea typeface="Calibri" panose="020F0502020204030204" pitchFamily="34" charset="0"/>
              </a:rPr>
              <a:t>days, advocates will learn nuances of the legislative process.  This is great for beginners in the process, or as a refresher for Capitol pros.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Myriad Pro"/>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Myriad Pro"/>
                <a:ea typeface="Calibri" panose="020F0502020204030204" pitchFamily="34" charset="0"/>
              </a:rPr>
              <a:t>The event </a:t>
            </a:r>
            <a:r>
              <a:rPr lang="en-US" dirty="0">
                <a:latin typeface="Myriad Pro"/>
                <a:ea typeface="Calibri" panose="020F0502020204030204" pitchFamily="34" charset="0"/>
              </a:rPr>
              <a:t>will be held on</a:t>
            </a:r>
            <a:r>
              <a:rPr lang="en-US" sz="1800" dirty="0">
                <a:effectLst/>
                <a:latin typeface="Myriad Pro"/>
                <a:ea typeface="Calibri" panose="020F0502020204030204" pitchFamily="34" charset="0"/>
              </a:rPr>
              <a:t> </a:t>
            </a:r>
            <a:r>
              <a:rPr lang="en-US" dirty="0">
                <a:latin typeface="Myriad Pro"/>
                <a:ea typeface="Calibri" panose="020F0502020204030204" pitchFamily="34" charset="0"/>
              </a:rPr>
              <a:t>the days leading up to the annual legislative session</a:t>
            </a:r>
            <a:r>
              <a:rPr lang="en-US" sz="1800" dirty="0">
                <a:effectLst/>
                <a:latin typeface="Myriad Pro"/>
                <a:ea typeface="Calibri" panose="020F0502020204030204" pitchFamily="34" charset="0"/>
              </a:rPr>
              <a:t>, with all days being virtual except for one.  Lawmakers are included in the attendance so they can be a part of the learning process. The conference concludes with a viewing of the Governor’s annual State of the State and a follow-up panel discussing the speech.</a:t>
            </a:r>
            <a:endParaRPr lang="en-US" sz="1400" dirty="0">
              <a:effectLst/>
              <a:latin typeface="Calibri" panose="020F0502020204030204" pitchFamily="34" charset="0"/>
              <a:ea typeface="Calibri" panose="020F0502020204030204" pitchFamily="34" charset="0"/>
            </a:endParaRPr>
          </a:p>
        </p:txBody>
      </p:sp>
      <p:pic>
        <p:nvPicPr>
          <p:cNvPr id="5" name="Picture 4" descr="A group of people standing in a large room with large windows">
            <a:extLst>
              <a:ext uri="{FF2B5EF4-FFF2-40B4-BE49-F238E27FC236}">
                <a16:creationId xmlns:a16="http://schemas.microsoft.com/office/drawing/2014/main" id="{C404A848-6A64-D541-8832-63152AF54111}"/>
              </a:ext>
            </a:extLst>
          </p:cNvPr>
          <p:cNvPicPr>
            <a:picLocks noChangeAspect="1"/>
          </p:cNvPicPr>
          <p:nvPr/>
        </p:nvPicPr>
        <p:blipFill>
          <a:blip r:embed="rId3"/>
          <a:srcRect b="35112"/>
          <a:stretch>
            <a:fillRect/>
          </a:stretch>
        </p:blipFill>
        <p:spPr>
          <a:xfrm flipH="1">
            <a:off x="7081933" y="284176"/>
            <a:ext cx="2953859" cy="3407049"/>
          </a:xfrm>
          <a:prstGeom prst="rect">
            <a:avLst/>
          </a:prstGeom>
        </p:spPr>
      </p:pic>
    </p:spTree>
    <p:extLst>
      <p:ext uri="{BB962C8B-B14F-4D97-AF65-F5344CB8AC3E}">
        <p14:creationId xmlns:p14="http://schemas.microsoft.com/office/powerpoint/2010/main" val="1349517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F15E66-974A-C4BE-0280-CE637D7A0D28}"/>
              </a:ext>
            </a:extLst>
          </p:cNvPr>
          <p:cNvPicPr>
            <a:picLocks noChangeAspect="1"/>
          </p:cNvPicPr>
          <p:nvPr/>
        </p:nvPicPr>
        <p:blipFill>
          <a:blip r:embed="rId2"/>
          <a:srcRect t="2185" b="29012"/>
          <a:stretch>
            <a:fillRect/>
          </a:stretch>
        </p:blipFill>
        <p:spPr>
          <a:xfrm>
            <a:off x="1158187" y="93031"/>
            <a:ext cx="4109137" cy="5183174"/>
          </a:xfrm>
          <a:prstGeom prst="rect">
            <a:avLst/>
          </a:prstGeom>
        </p:spPr>
      </p:pic>
      <p:sp>
        <p:nvSpPr>
          <p:cNvPr id="3" name="Content Placeholder 2">
            <a:extLst>
              <a:ext uri="{FF2B5EF4-FFF2-40B4-BE49-F238E27FC236}">
                <a16:creationId xmlns:a16="http://schemas.microsoft.com/office/drawing/2014/main" id="{49761B0E-44EB-6508-F058-052CC586DD71}"/>
              </a:ext>
            </a:extLst>
          </p:cNvPr>
          <p:cNvSpPr>
            <a:spLocks noGrp="1"/>
          </p:cNvSpPr>
          <p:nvPr>
            <p:ph idx="1"/>
          </p:nvPr>
        </p:nvSpPr>
        <p:spPr>
          <a:xfrm>
            <a:off x="798888" y="5351962"/>
            <a:ext cx="10594223" cy="1413007"/>
          </a:xfrm>
        </p:spPr>
        <p:txBody>
          <a:bodyPr>
            <a:normAutofit fontScale="92500"/>
          </a:bodyPr>
          <a:lstStyle/>
          <a:p>
            <a:pPr marL="0" indent="0">
              <a:buNone/>
            </a:pPr>
            <a:r>
              <a:rPr lang="en-US" b="1" dirty="0"/>
              <a:t>This is OICA’s premier annual event held on the final Saturday in July to recognize five “Heroes for Children,” exemplary advocates for their work on behalf of Oklahoma’s youth. It is our most visible event, with press coverage and four hundred engaged guests, from civic and political leaders to child advocates, and business leaders involved in their communities. </a:t>
            </a:r>
          </a:p>
        </p:txBody>
      </p:sp>
      <p:pic>
        <p:nvPicPr>
          <p:cNvPr id="5" name="Picture 4">
            <a:extLst>
              <a:ext uri="{FF2B5EF4-FFF2-40B4-BE49-F238E27FC236}">
                <a16:creationId xmlns:a16="http://schemas.microsoft.com/office/drawing/2014/main" id="{57C95E02-341C-5352-E2EB-CA9A6486FD21}"/>
              </a:ext>
            </a:extLst>
          </p:cNvPr>
          <p:cNvPicPr>
            <a:picLocks noChangeAspect="1"/>
          </p:cNvPicPr>
          <p:nvPr/>
        </p:nvPicPr>
        <p:blipFill>
          <a:blip r:embed="rId3"/>
          <a:stretch>
            <a:fillRect/>
          </a:stretch>
        </p:blipFill>
        <p:spPr>
          <a:xfrm>
            <a:off x="5982157" y="1223095"/>
            <a:ext cx="4737329" cy="3158836"/>
          </a:xfrm>
          <a:prstGeom prst="rect">
            <a:avLst/>
          </a:prstGeom>
        </p:spPr>
      </p:pic>
    </p:spTree>
    <p:extLst>
      <p:ext uri="{BB962C8B-B14F-4D97-AF65-F5344CB8AC3E}">
        <p14:creationId xmlns:p14="http://schemas.microsoft.com/office/powerpoint/2010/main" val="2259421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42470-43DE-F5E9-42BC-6D3C098927CF}"/>
              </a:ext>
            </a:extLst>
          </p:cNvPr>
          <p:cNvSpPr>
            <a:spLocks noGrp="1"/>
          </p:cNvSpPr>
          <p:nvPr>
            <p:ph type="title"/>
          </p:nvPr>
        </p:nvSpPr>
        <p:spPr>
          <a:xfrm>
            <a:off x="1202919" y="284176"/>
            <a:ext cx="4550900" cy="1508760"/>
          </a:xfrm>
        </p:spPr>
        <p:txBody>
          <a:bodyPr/>
          <a:lstStyle/>
          <a:p>
            <a:endParaRPr lang="en-US" dirty="0"/>
          </a:p>
        </p:txBody>
      </p:sp>
      <p:sp>
        <p:nvSpPr>
          <p:cNvPr id="3" name="Content Placeholder 2">
            <a:extLst>
              <a:ext uri="{FF2B5EF4-FFF2-40B4-BE49-F238E27FC236}">
                <a16:creationId xmlns:a16="http://schemas.microsoft.com/office/drawing/2014/main" id="{47DCFF94-935C-5E6D-AC57-1DF18C644820}"/>
              </a:ext>
            </a:extLst>
          </p:cNvPr>
          <p:cNvSpPr>
            <a:spLocks noGrp="1"/>
          </p:cNvSpPr>
          <p:nvPr>
            <p:ph idx="1"/>
          </p:nvPr>
        </p:nvSpPr>
        <p:spPr>
          <a:xfrm>
            <a:off x="396815" y="3856008"/>
            <a:ext cx="11559396" cy="2941607"/>
          </a:xfrm>
        </p:spPr>
        <p:txBody>
          <a:bodyPr>
            <a:normAutofit fontScale="77500" lnSpcReduction="20000"/>
          </a:bodyPr>
          <a:lstStyle/>
          <a:p>
            <a:pPr marL="0" indent="0">
              <a:buNone/>
            </a:pPr>
            <a:r>
              <a:rPr lang="en-US" b="1" dirty="0"/>
              <a:t>Oklahoma’s Kid Governor® empowers 5th graders to change the world. This ground-breaking approach to civics education immerses students in a real election for their state’s Kid Governor, a fellow 5th grader who will represent them during a one-year term of active leadership. More than a contest and not just about the position of governor, the program teaches important lessons about state government, voting, elections, and civic participation. All 5th grade classes and home school programs are welcome to participate.</a:t>
            </a:r>
          </a:p>
          <a:p>
            <a:pPr marL="0" indent="0">
              <a:buNone/>
            </a:pPr>
            <a:r>
              <a:rPr lang="en-US" b="1" dirty="0"/>
              <a:t>Timed to coincide with Election Day in November, this annual program provides 5th graders the experience of nominating one student candidate from their school and voting in an authentic statewide election. Classes can vote in the election, nominate a student to run for office, or both! Free, innovative, and state-specific lesson plans and digital resources guide teachers through the program and help students explore state government and active participation in civic life. The student receiving the most votes is elected Kid Governor and serves a one-year term of leadership and advocacy. They work with Oklahoma Institute for Child Advocacy and their Cabinet to fulfill their campaign platform and encourage students to make a difference on the winning campaign issue in their own communities.  </a:t>
            </a:r>
          </a:p>
          <a:p>
            <a:pPr marL="0" indent="0">
              <a:buNone/>
            </a:pPr>
            <a:r>
              <a:rPr lang="en-US" b="1" dirty="0"/>
              <a:t>OICA privately raises the funds for this so it is provided at no cost to schools.</a:t>
            </a:r>
          </a:p>
          <a:p>
            <a:endParaRPr lang="en-US" b="1" dirty="0"/>
          </a:p>
        </p:txBody>
      </p:sp>
      <p:pic>
        <p:nvPicPr>
          <p:cNvPr id="5" name="Picture 4">
            <a:extLst>
              <a:ext uri="{FF2B5EF4-FFF2-40B4-BE49-F238E27FC236}">
                <a16:creationId xmlns:a16="http://schemas.microsoft.com/office/drawing/2014/main" id="{D1BE4107-DB51-9195-6C2E-D62E50D95125}"/>
              </a:ext>
            </a:extLst>
          </p:cNvPr>
          <p:cNvPicPr>
            <a:picLocks noChangeAspect="1"/>
          </p:cNvPicPr>
          <p:nvPr/>
        </p:nvPicPr>
        <p:blipFill>
          <a:blip r:embed="rId2"/>
          <a:srcRect/>
          <a:stretch/>
        </p:blipFill>
        <p:spPr>
          <a:xfrm>
            <a:off x="802613" y="0"/>
            <a:ext cx="5988904" cy="3786996"/>
          </a:xfrm>
          <a:prstGeom prst="rect">
            <a:avLst/>
          </a:prstGeom>
        </p:spPr>
      </p:pic>
      <p:pic>
        <p:nvPicPr>
          <p:cNvPr id="6" name="Picture 5">
            <a:extLst>
              <a:ext uri="{FF2B5EF4-FFF2-40B4-BE49-F238E27FC236}">
                <a16:creationId xmlns:a16="http://schemas.microsoft.com/office/drawing/2014/main" id="{B70BC68A-6236-6A49-BAC3-9A679DBC56D3}"/>
              </a:ext>
            </a:extLst>
          </p:cNvPr>
          <p:cNvPicPr>
            <a:picLocks noChangeAspect="1"/>
          </p:cNvPicPr>
          <p:nvPr/>
        </p:nvPicPr>
        <p:blipFill>
          <a:blip r:embed="rId3"/>
          <a:stretch>
            <a:fillRect/>
          </a:stretch>
        </p:blipFill>
        <p:spPr>
          <a:xfrm>
            <a:off x="7648468" y="527439"/>
            <a:ext cx="3552932" cy="2901561"/>
          </a:xfrm>
          <a:prstGeom prst="rect">
            <a:avLst/>
          </a:prstGeom>
        </p:spPr>
      </p:pic>
    </p:spTree>
    <p:extLst>
      <p:ext uri="{BB962C8B-B14F-4D97-AF65-F5344CB8AC3E}">
        <p14:creationId xmlns:p14="http://schemas.microsoft.com/office/powerpoint/2010/main" val="4119873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A143BE-BFDD-41F2-A2FF-B5A394389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6"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0C185B5-A045-40A2-B19F-D40ECCDF6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10" y="176109"/>
            <a:ext cx="6059524" cy="1645919"/>
          </a:xfrm>
          <a:prstGeom prst="rect">
            <a:avLst/>
          </a:prstGeom>
          <a:solidFill>
            <a:schemeClr val="tx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2" name="Title 1">
            <a:extLst>
              <a:ext uri="{FF2B5EF4-FFF2-40B4-BE49-F238E27FC236}">
                <a16:creationId xmlns:a16="http://schemas.microsoft.com/office/drawing/2014/main" id="{6C2FBD45-743D-39DF-824F-D92C327EDA23}"/>
              </a:ext>
            </a:extLst>
          </p:cNvPr>
          <p:cNvSpPr>
            <a:spLocks noGrp="1"/>
          </p:cNvSpPr>
          <p:nvPr>
            <p:ph type="title"/>
          </p:nvPr>
        </p:nvSpPr>
        <p:spPr>
          <a:xfrm>
            <a:off x="5137228" y="284176"/>
            <a:ext cx="6407713" cy="1508760"/>
          </a:xfrm>
        </p:spPr>
        <p:txBody>
          <a:bodyPr>
            <a:normAutofit/>
          </a:bodyPr>
          <a:lstStyle/>
          <a:p>
            <a:r>
              <a:rPr lang="en-US" b="1"/>
              <a:t>Advocacy Boot Camp</a:t>
            </a:r>
          </a:p>
        </p:txBody>
      </p:sp>
      <p:pic>
        <p:nvPicPr>
          <p:cNvPr id="4" name="Picture 3">
            <a:extLst>
              <a:ext uri="{FF2B5EF4-FFF2-40B4-BE49-F238E27FC236}">
                <a16:creationId xmlns:a16="http://schemas.microsoft.com/office/drawing/2014/main" id="{2C81F650-63A0-C302-9AF8-F86CF04F2C35}"/>
              </a:ext>
            </a:extLst>
          </p:cNvPr>
          <p:cNvPicPr>
            <a:picLocks noChangeAspect="1"/>
          </p:cNvPicPr>
          <p:nvPr/>
        </p:nvPicPr>
        <p:blipFill>
          <a:blip r:embed="rId2"/>
          <a:srcRect t="10027" r="4" b="22903"/>
          <a:stretch>
            <a:fillRect/>
          </a:stretch>
        </p:blipFill>
        <p:spPr>
          <a:xfrm>
            <a:off x="1" y="-1"/>
            <a:ext cx="4508204" cy="2169568"/>
          </a:xfrm>
          <a:prstGeom prst="rect">
            <a:avLst/>
          </a:prstGeom>
        </p:spPr>
      </p:pic>
      <p:pic>
        <p:nvPicPr>
          <p:cNvPr id="8" name="Picture 7">
            <a:extLst>
              <a:ext uri="{FF2B5EF4-FFF2-40B4-BE49-F238E27FC236}">
                <a16:creationId xmlns:a16="http://schemas.microsoft.com/office/drawing/2014/main" id="{26BCACB2-8723-AB48-0908-38020C0C06F4}"/>
              </a:ext>
            </a:extLst>
          </p:cNvPr>
          <p:cNvPicPr>
            <a:picLocks noChangeAspect="1"/>
          </p:cNvPicPr>
          <p:nvPr/>
        </p:nvPicPr>
        <p:blipFill>
          <a:blip r:embed="rId3"/>
          <a:srcRect t="17480" r="-1" b="40275"/>
          <a:stretch>
            <a:fillRect/>
          </a:stretch>
        </p:blipFill>
        <p:spPr>
          <a:xfrm>
            <a:off x="1" y="2330435"/>
            <a:ext cx="4508204" cy="2145872"/>
          </a:xfrm>
          <a:prstGeom prst="rect">
            <a:avLst/>
          </a:prstGeom>
        </p:spPr>
      </p:pic>
      <p:pic>
        <p:nvPicPr>
          <p:cNvPr id="6" name="Picture 5">
            <a:extLst>
              <a:ext uri="{FF2B5EF4-FFF2-40B4-BE49-F238E27FC236}">
                <a16:creationId xmlns:a16="http://schemas.microsoft.com/office/drawing/2014/main" id="{F7CC1B4E-7D53-F7DB-071B-8EF3F8F0A016}"/>
              </a:ext>
            </a:extLst>
          </p:cNvPr>
          <p:cNvPicPr>
            <a:picLocks noChangeAspect="1"/>
          </p:cNvPicPr>
          <p:nvPr/>
        </p:nvPicPr>
        <p:blipFill>
          <a:blip r:embed="rId4"/>
          <a:srcRect t="24571" r="4" b="26450"/>
          <a:stretch>
            <a:fillRect/>
          </a:stretch>
        </p:blipFill>
        <p:spPr>
          <a:xfrm>
            <a:off x="1" y="4660874"/>
            <a:ext cx="4508204" cy="2197126"/>
          </a:xfrm>
          <a:prstGeom prst="rect">
            <a:avLst/>
          </a:prstGeom>
        </p:spPr>
      </p:pic>
      <p:sp>
        <p:nvSpPr>
          <p:cNvPr id="7" name="Content Placeholder 6">
            <a:extLst>
              <a:ext uri="{FF2B5EF4-FFF2-40B4-BE49-F238E27FC236}">
                <a16:creationId xmlns:a16="http://schemas.microsoft.com/office/drawing/2014/main" id="{4E819FB9-6442-7BC6-7435-1156D16F4EFD}"/>
              </a:ext>
            </a:extLst>
          </p:cNvPr>
          <p:cNvSpPr>
            <a:spLocks noGrp="1"/>
          </p:cNvSpPr>
          <p:nvPr>
            <p:ph idx="1"/>
          </p:nvPr>
        </p:nvSpPr>
        <p:spPr>
          <a:xfrm>
            <a:off x="5137228" y="2011680"/>
            <a:ext cx="6407713" cy="4206240"/>
          </a:xfrm>
        </p:spPr>
        <p:txBody>
          <a:bodyPr>
            <a:normAutofit fontScale="92500" lnSpcReduction="10000"/>
          </a:bodyPr>
          <a:lstStyle/>
          <a:p>
            <a:r>
              <a:rPr lang="en-US" sz="2400" dirty="0"/>
              <a:t>The OICA Advocacy Boot Camp is a seven-destination leadership program operated by OICA which takes participants around the state to learn about different projects that are working to better the lives of children.  </a:t>
            </a:r>
          </a:p>
          <a:p>
            <a:r>
              <a:rPr lang="en-US" sz="2400" dirty="0"/>
              <a:t>The networking from ABC allows attendees, hosts, and sponsors to build a stronger base to collaborate on areas involving child policy and youth services. </a:t>
            </a:r>
          </a:p>
          <a:p>
            <a:r>
              <a:rPr lang="en-US" sz="2400" dirty="0"/>
              <a:t>The outgoing class will overlap with the incoming class in the September gathering to create a mentorship program which will continue to build upon lessons learned and strengthen the commitment of advocates.</a:t>
            </a:r>
          </a:p>
        </p:txBody>
      </p:sp>
    </p:spTree>
    <p:extLst>
      <p:ext uri="{BB962C8B-B14F-4D97-AF65-F5344CB8AC3E}">
        <p14:creationId xmlns:p14="http://schemas.microsoft.com/office/powerpoint/2010/main" val="1007844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E162-B9C7-5879-B934-47EDABDAD32A}"/>
              </a:ext>
            </a:extLst>
          </p:cNvPr>
          <p:cNvSpPr>
            <a:spLocks noGrp="1"/>
          </p:cNvSpPr>
          <p:nvPr>
            <p:ph type="title"/>
          </p:nvPr>
        </p:nvSpPr>
        <p:spPr>
          <a:xfrm>
            <a:off x="1" y="74708"/>
            <a:ext cx="4104906" cy="1056508"/>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Other work done by OICA</a:t>
            </a:r>
          </a:p>
        </p:txBody>
      </p:sp>
      <p:sp>
        <p:nvSpPr>
          <p:cNvPr id="3" name="Text Placeholder 2">
            <a:extLst>
              <a:ext uri="{FF2B5EF4-FFF2-40B4-BE49-F238E27FC236}">
                <a16:creationId xmlns:a16="http://schemas.microsoft.com/office/drawing/2014/main" id="{980F771D-EEC1-536E-1A71-A1F6D763F4A0}"/>
              </a:ext>
            </a:extLst>
          </p:cNvPr>
          <p:cNvSpPr>
            <a:spLocks noGrp="1"/>
          </p:cNvSpPr>
          <p:nvPr>
            <p:ph type="body" idx="1"/>
          </p:nvPr>
        </p:nvSpPr>
        <p:spPr>
          <a:xfrm>
            <a:off x="152368" y="1018096"/>
            <a:ext cx="3495902" cy="6758452"/>
          </a:xfrm>
        </p:spPr>
        <p:txBody>
          <a:bodyPr/>
          <a:lstStyle/>
          <a:p>
            <a:pPr marL="342900" indent="-342900">
              <a:buAutoNum type="arabicParen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Increasing awareness about SoonerCare enrollment across 20 rural OK counties through outreach in schools and daycares.</a:t>
            </a:r>
          </a:p>
          <a:p>
            <a:pPr marL="342900" indent="-342900">
              <a:buAutoNum type="arabicParen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Outreach to lawmakers for policies to reduce the need foster care for young Oklahomans through work with collaborative partners and those with lived experiences.</a:t>
            </a:r>
          </a:p>
          <a:p>
            <a:pPr marL="342900" indent="-342900">
              <a:buAutoNum type="arabicParen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Publication of a civics-oriented educational comic book for grade school students.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 request brochures for distribution, contact Joe Dorman at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jdorman@oica.org</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and to order comics, go to https://www.oica.org</a:t>
            </a:r>
          </a:p>
        </p:txBody>
      </p:sp>
      <p:pic>
        <p:nvPicPr>
          <p:cNvPr id="6" name="Picture 5" descr="A pair of pink flyer with cartoon character holding scissors&#10;&#10;Description automatically generated">
            <a:extLst>
              <a:ext uri="{FF2B5EF4-FFF2-40B4-BE49-F238E27FC236}">
                <a16:creationId xmlns:a16="http://schemas.microsoft.com/office/drawing/2014/main" id="{F8BB0E96-2F80-FC6A-8AFD-414440FBCB81}"/>
              </a:ext>
            </a:extLst>
          </p:cNvPr>
          <p:cNvPicPr>
            <a:picLocks noChangeAspect="1"/>
          </p:cNvPicPr>
          <p:nvPr/>
        </p:nvPicPr>
        <p:blipFill>
          <a:blip r:embed="rId3"/>
          <a:stretch>
            <a:fillRect/>
          </a:stretch>
        </p:blipFill>
        <p:spPr>
          <a:xfrm>
            <a:off x="4104906" y="362468"/>
            <a:ext cx="4848225" cy="6286500"/>
          </a:xfrm>
          <a:prstGeom prst="rect">
            <a:avLst/>
          </a:prstGeom>
        </p:spPr>
      </p:pic>
      <p:pic>
        <p:nvPicPr>
          <p:cNvPr id="8" name="Picture 7" descr="A logo for a foundation&#10;&#10;Description automatically generated">
            <a:extLst>
              <a:ext uri="{FF2B5EF4-FFF2-40B4-BE49-F238E27FC236}">
                <a16:creationId xmlns:a16="http://schemas.microsoft.com/office/drawing/2014/main" id="{451B9022-BAAF-F688-D468-8CC1D87A4384}"/>
              </a:ext>
            </a:extLst>
          </p:cNvPr>
          <p:cNvPicPr>
            <a:picLocks noChangeAspect="1"/>
          </p:cNvPicPr>
          <p:nvPr/>
        </p:nvPicPr>
        <p:blipFill>
          <a:blip r:embed="rId4"/>
          <a:stretch>
            <a:fillRect/>
          </a:stretch>
        </p:blipFill>
        <p:spPr>
          <a:xfrm>
            <a:off x="9088866" y="5067818"/>
            <a:ext cx="2950766" cy="1581150"/>
          </a:xfrm>
          <a:prstGeom prst="rect">
            <a:avLst/>
          </a:prstGeom>
        </p:spPr>
      </p:pic>
      <p:pic>
        <p:nvPicPr>
          <p:cNvPr id="7" name="Picture 6" descr="A cartoon of kids in clothing&#10;&#10;Description automatically generated">
            <a:extLst>
              <a:ext uri="{FF2B5EF4-FFF2-40B4-BE49-F238E27FC236}">
                <a16:creationId xmlns:a16="http://schemas.microsoft.com/office/drawing/2014/main" id="{73EA7B23-1333-C283-AE8B-8BAD61730A8D}"/>
              </a:ext>
            </a:extLst>
          </p:cNvPr>
          <p:cNvPicPr>
            <a:picLocks noChangeAspect="1"/>
          </p:cNvPicPr>
          <p:nvPr/>
        </p:nvPicPr>
        <p:blipFill>
          <a:blip r:embed="rId5"/>
          <a:stretch>
            <a:fillRect/>
          </a:stretch>
        </p:blipFill>
        <p:spPr>
          <a:xfrm>
            <a:off x="9002064" y="-119775"/>
            <a:ext cx="3189936" cy="4834553"/>
          </a:xfrm>
          <a:prstGeom prst="rect">
            <a:avLst/>
          </a:prstGeom>
        </p:spPr>
      </p:pic>
    </p:spTree>
    <p:extLst>
      <p:ext uri="{BB962C8B-B14F-4D97-AF65-F5344CB8AC3E}">
        <p14:creationId xmlns:p14="http://schemas.microsoft.com/office/powerpoint/2010/main" val="214592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284176"/>
            <a:ext cx="10551570" cy="1508760"/>
          </a:xfrm>
        </p:spPr>
        <p:txBody>
          <a:bodyPr>
            <a:normAutofit/>
          </a:bodyPr>
          <a:lstStyle/>
          <a:p>
            <a:r>
              <a:rPr lang="en-US" b="1" dirty="0"/>
              <a:t>How  you  </a:t>
            </a:r>
            <a:br>
              <a:rPr lang="en-US" b="1" dirty="0"/>
            </a:br>
            <a:r>
              <a:rPr lang="en-US" b="1" dirty="0"/>
              <a:t>can  help</a:t>
            </a:r>
          </a:p>
        </p:txBody>
      </p:sp>
      <p:sp>
        <p:nvSpPr>
          <p:cNvPr id="3" name="Content Placeholder 2"/>
          <p:cNvSpPr>
            <a:spLocks noGrp="1"/>
          </p:cNvSpPr>
          <p:nvPr>
            <p:ph idx="1"/>
          </p:nvPr>
        </p:nvSpPr>
        <p:spPr>
          <a:xfrm>
            <a:off x="0" y="2900176"/>
            <a:ext cx="7241308" cy="3761116"/>
          </a:xfrm>
        </p:spPr>
        <p:txBody>
          <a:bodyPr>
            <a:normAutofit/>
          </a:bodyPr>
          <a:lstStyle/>
          <a:p>
            <a:pPr marL="0" indent="0">
              <a:buNone/>
            </a:pPr>
            <a:r>
              <a:rPr lang="en-US" sz="1800" dirty="0"/>
              <a:t>OICA operates through donor support, both                                                                                                                                     individual and organizational.  In addition,                                                                                                                                                                grants supporting child advocacy are                                                                                                                                                              sought to financially assist with our mission.</a:t>
            </a:r>
          </a:p>
          <a:p>
            <a:pPr marL="0" indent="0">
              <a:buNone/>
            </a:pPr>
            <a:r>
              <a:rPr lang="en-US" sz="1800" dirty="0"/>
              <a:t>Volunteers are the lifeblood of any profit, and it is no exception with OICA.</a:t>
            </a:r>
          </a:p>
          <a:p>
            <a:pPr marL="0" indent="0">
              <a:buNone/>
            </a:pPr>
            <a:r>
              <a:rPr lang="en-US" sz="1800" dirty="0"/>
              <a:t>OICA publishes a daily desktop calendar which highlights  a different child-related statistic, an advocate of the day, and a youth program working to support children in our state.  Copies are provided to each lawmaker. Sponsorships allow these to be printed and published.</a:t>
            </a:r>
          </a:p>
          <a:p>
            <a:pPr marL="0" indent="0">
              <a:buNone/>
            </a:pPr>
            <a:r>
              <a:rPr lang="en-US" sz="1800" dirty="0"/>
              <a:t>You can learn more or get involved by going to OICA.ORG or by following us on Facebook, Twitter, Instagram, and LinkedIn.  You can also sign up for our weekly email newsletter by going to our website at </a:t>
            </a:r>
            <a:r>
              <a:rPr lang="en-US" sz="1800" u="sng" dirty="0">
                <a:solidFill>
                  <a:srgbClr val="FF0000"/>
                </a:solidFill>
              </a:rPr>
              <a:t>oica.org</a:t>
            </a:r>
            <a:r>
              <a:rPr lang="en-US" sz="1800" dirty="0"/>
              <a:t>.</a:t>
            </a:r>
          </a:p>
          <a:p>
            <a:pPr marL="0" indent="0">
              <a:buNone/>
            </a:pPr>
            <a:endParaRPr lang="en-US" sz="1800" dirty="0"/>
          </a:p>
          <a:p>
            <a:endParaRPr lang="en-US" sz="1800" dirty="0"/>
          </a:p>
          <a:p>
            <a:endParaRPr lang="en-US" sz="1800" dirty="0"/>
          </a:p>
        </p:txBody>
      </p:sp>
      <p:pic>
        <p:nvPicPr>
          <p:cNvPr id="5" name="Picture 4"/>
          <p:cNvPicPr>
            <a:picLocks noChangeAspect="1"/>
          </p:cNvPicPr>
          <p:nvPr/>
        </p:nvPicPr>
        <p:blipFill>
          <a:blip r:embed="rId2"/>
          <a:srcRect/>
          <a:stretch/>
        </p:blipFill>
        <p:spPr>
          <a:xfrm>
            <a:off x="4486275" y="88395"/>
            <a:ext cx="6972300" cy="3923707"/>
          </a:xfrm>
          <a:prstGeom prst="rect">
            <a:avLst/>
          </a:prstGeom>
        </p:spPr>
      </p:pic>
      <p:pic>
        <p:nvPicPr>
          <p:cNvPr id="4" name="Picture 3">
            <a:extLst>
              <a:ext uri="{FF2B5EF4-FFF2-40B4-BE49-F238E27FC236}">
                <a16:creationId xmlns:a16="http://schemas.microsoft.com/office/drawing/2014/main" id="{8093007F-9F44-C1E1-D105-739B0259E3AD}"/>
              </a:ext>
            </a:extLst>
          </p:cNvPr>
          <p:cNvPicPr>
            <a:picLocks noChangeAspect="1"/>
          </p:cNvPicPr>
          <p:nvPr/>
        </p:nvPicPr>
        <p:blipFill>
          <a:blip r:embed="rId3"/>
          <a:srcRect/>
          <a:stretch/>
        </p:blipFill>
        <p:spPr>
          <a:xfrm>
            <a:off x="7765182" y="4098567"/>
            <a:ext cx="3315856" cy="2562725"/>
          </a:xfrm>
          <a:prstGeom prst="rect">
            <a:avLst/>
          </a:prstGeom>
        </p:spPr>
      </p:pic>
    </p:spTree>
    <p:extLst>
      <p:ext uri="{BB962C8B-B14F-4D97-AF65-F5344CB8AC3E}">
        <p14:creationId xmlns:p14="http://schemas.microsoft.com/office/powerpoint/2010/main" val="2543039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015" y="-129534"/>
            <a:ext cx="3103804" cy="4710023"/>
          </a:xfrm>
          <a:prstGeom prst="rect">
            <a:avLst/>
          </a:prstGeom>
        </p:spPr>
      </p:pic>
      <p:sp>
        <p:nvSpPr>
          <p:cNvPr id="9" name="Content Placeholder 2">
            <a:extLst>
              <a:ext uri="{FF2B5EF4-FFF2-40B4-BE49-F238E27FC236}">
                <a16:creationId xmlns:a16="http://schemas.microsoft.com/office/drawing/2014/main" id="{2DB6C5C7-17E6-4133-AEF8-B3B4E3B6AD6C}"/>
              </a:ext>
            </a:extLst>
          </p:cNvPr>
          <p:cNvSpPr txBox="1">
            <a:spLocks/>
          </p:cNvSpPr>
          <p:nvPr/>
        </p:nvSpPr>
        <p:spPr>
          <a:xfrm>
            <a:off x="182967" y="242669"/>
            <a:ext cx="8505645" cy="4790535"/>
          </a:xfrm>
          <a:prstGeom prst="rect">
            <a:avLst/>
          </a:prstGeom>
        </p:spPr>
        <p:txBody>
          <a:bodyPr vert="horz" lIns="91440" tIns="45720" rIns="91440" bIns="45720" rtlCol="0" anchor="t">
            <a:normAutofit fontScale="77500" lnSpcReduction="20000"/>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Every child deserves a chance. Stand with us in the fight for Oklahoma’s children by becoming a member of OICA today and joining the fight on behalf of Oklahoma’s kids and families.</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Members help us to:</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Reduce child hunger;</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Help place foster children in loving and safe homes;</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Reduce Oklahoma’s rates of abuse and neglect;</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Support quality public education;</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Reform and improve our criminal justice system;</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And more!</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endPar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Annual Membership Levels</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Educator/Student/Govt. Employee - $60</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Partner organization - $100</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Individual - $120</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Junior Executive Business Council - $500</a:t>
            </a:r>
          </a:p>
          <a:p>
            <a:pPr marL="0" marR="0" lvl="0" indent="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Executive Business Council - $1,000</a:t>
            </a:r>
          </a:p>
        </p:txBody>
      </p:sp>
      <p:sp>
        <p:nvSpPr>
          <p:cNvPr id="10" name="Content Placeholder 3">
            <a:extLst>
              <a:ext uri="{FF2B5EF4-FFF2-40B4-BE49-F238E27FC236}">
                <a16:creationId xmlns:a16="http://schemas.microsoft.com/office/drawing/2014/main" id="{0E04DF4B-B673-4A03-84B6-EEC8696B1F14}"/>
              </a:ext>
            </a:extLst>
          </p:cNvPr>
          <p:cNvSpPr txBox="1">
            <a:spLocks/>
          </p:cNvSpPr>
          <p:nvPr/>
        </p:nvSpPr>
        <p:spPr>
          <a:xfrm>
            <a:off x="7722704" y="5367130"/>
            <a:ext cx="4355871" cy="1275209"/>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285750" marR="0" lvl="0" indent="-285750" algn="l"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endParaRPr>
          </a:p>
        </p:txBody>
      </p:sp>
      <p:sp>
        <p:nvSpPr>
          <p:cNvPr id="11" name="Title 1">
            <a:extLst>
              <a:ext uri="{FF2B5EF4-FFF2-40B4-BE49-F238E27FC236}">
                <a16:creationId xmlns:a16="http://schemas.microsoft.com/office/drawing/2014/main" id="{BA256F41-A7B1-414A-806E-781560A236E8}"/>
              </a:ext>
            </a:extLst>
          </p:cNvPr>
          <p:cNvSpPr>
            <a:spLocks noGrp="1"/>
          </p:cNvSpPr>
          <p:nvPr>
            <p:ph type="title"/>
          </p:nvPr>
        </p:nvSpPr>
        <p:spPr>
          <a:xfrm>
            <a:off x="321347" y="6104466"/>
            <a:ext cx="7230148" cy="1507067"/>
          </a:xfrm>
        </p:spPr>
        <p:txBody>
          <a:bodyPr>
            <a:normAutofit fontScale="90000"/>
          </a:bodyPr>
          <a:lstStyle/>
          <a:p>
            <a:pPr lvl="0">
              <a:spcBef>
                <a:spcPts val="0"/>
              </a:spcBef>
            </a:pPr>
            <a:r>
              <a:rPr lang="en-US" b="1" dirty="0">
                <a:effectLst>
                  <a:outerShdw blurRad="38100" dist="38100" dir="2700000" algn="tl">
                    <a:srgbClr val="000000">
                      <a:alpha val="43137"/>
                    </a:srgbClr>
                  </a:outerShdw>
                </a:effectLst>
              </a:rPr>
              <a:t>Become a member of OICA and help support our mission!</a:t>
            </a:r>
            <a:br>
              <a:rPr lang="en-US" b="1" dirty="0">
                <a:effectLst>
                  <a:outerShdw blurRad="38100" dist="38100" dir="2700000" algn="tl">
                    <a:srgbClr val="000000">
                      <a:alpha val="43137"/>
                    </a:srgbClr>
                  </a:outerShdw>
                </a:effectLst>
              </a:rPr>
            </a:br>
            <a:r>
              <a:rPr lang="en-US" sz="2800" b="1" cap="none" dirty="0">
                <a:ln>
                  <a:noFill/>
                </a:ln>
                <a:solidFill>
                  <a:prstClr val="white"/>
                </a:solidFill>
                <a:effectLst>
                  <a:outerShdw blurRad="38100" dist="38100" dir="2700000" algn="tl">
                    <a:srgbClr val="000000">
                      <a:alpha val="43137"/>
                    </a:srgbClr>
                  </a:outerShdw>
                </a:effectLst>
                <a:ea typeface="+mn-ea"/>
                <a:cs typeface="+mn-cs"/>
              </a:rPr>
              <a:t>Go to </a:t>
            </a:r>
            <a:r>
              <a:rPr lang="en-US" sz="2800" b="1" cap="none" dirty="0">
                <a:ln>
                  <a:noFill/>
                </a:ln>
                <a:solidFill>
                  <a:prstClr val="white"/>
                </a:solidFill>
                <a:effectLst>
                  <a:outerShdw blurRad="38100" dist="38100" dir="2700000" algn="tl">
                    <a:srgbClr val="000000">
                      <a:alpha val="43137"/>
                    </a:srgbClr>
                  </a:outerShdw>
                </a:effectLst>
                <a:ea typeface="+mn-ea"/>
                <a:cs typeface="+mn-cs"/>
                <a:hlinkClick r:id="rId3">
                  <a:extLst>
                    <a:ext uri="{A12FA001-AC4F-418D-AE19-62706E023703}">
                      <ahyp:hlinkClr xmlns:ahyp="http://schemas.microsoft.com/office/drawing/2018/hyperlinkcolor" val="tx"/>
                    </a:ext>
                  </a:extLst>
                </a:hlinkClick>
              </a:rPr>
              <a:t>https://oica.org</a:t>
            </a:r>
            <a:r>
              <a:rPr lang="en-US" sz="2800" b="1" cap="none" dirty="0">
                <a:ln>
                  <a:noFill/>
                </a:ln>
                <a:solidFill>
                  <a:prstClr val="white"/>
                </a:solidFill>
                <a:effectLst>
                  <a:outerShdw blurRad="38100" dist="38100" dir="2700000" algn="tl">
                    <a:srgbClr val="000000">
                      <a:alpha val="43137"/>
                    </a:srgbClr>
                  </a:outerShdw>
                </a:effectLst>
                <a:ea typeface="+mn-ea"/>
                <a:cs typeface="+mn-cs"/>
              </a:rPr>
              <a:t> to learn more!</a:t>
            </a:r>
            <a:br>
              <a:rPr lang="en-US" sz="2800" b="1" cap="none" dirty="0">
                <a:ln>
                  <a:noFill/>
                </a:ln>
                <a:solidFill>
                  <a:prstClr val="white"/>
                </a:solidFill>
                <a:effectLst>
                  <a:outerShdw blurRad="38100" dist="38100" dir="2700000" algn="tl">
                    <a:srgbClr val="000000">
                      <a:alpha val="43137"/>
                    </a:srgbClr>
                  </a:outerShdw>
                </a:effectLst>
                <a:ea typeface="+mn-ea"/>
                <a:cs typeface="+mn-cs"/>
              </a:rPr>
            </a:br>
            <a:br>
              <a:rPr lang="en-US" dirty="0"/>
            </a:br>
            <a:endParaRPr lang="en-US" dirty="0"/>
          </a:p>
        </p:txBody>
      </p:sp>
      <p:pic>
        <p:nvPicPr>
          <p:cNvPr id="8" name="Picture 7">
            <a:extLst>
              <a:ext uri="{FF2B5EF4-FFF2-40B4-BE49-F238E27FC236}">
                <a16:creationId xmlns:a16="http://schemas.microsoft.com/office/drawing/2014/main" id="{CE8703E3-E050-4DFF-A221-4862D9182714}"/>
              </a:ext>
            </a:extLst>
          </p:cNvPr>
          <p:cNvPicPr>
            <a:picLocks noChangeAspect="1"/>
          </p:cNvPicPr>
          <p:nvPr/>
        </p:nvPicPr>
        <p:blipFill>
          <a:blip r:embed="rId4"/>
          <a:srcRect/>
          <a:stretch/>
        </p:blipFill>
        <p:spPr>
          <a:xfrm>
            <a:off x="7815563" y="5095102"/>
            <a:ext cx="3972015" cy="1547237"/>
          </a:xfrm>
          <a:prstGeom prst="rect">
            <a:avLst/>
          </a:prstGeom>
        </p:spPr>
      </p:pic>
      <p:pic>
        <p:nvPicPr>
          <p:cNvPr id="6" name="Picture 5" descr="A group of children holding a sign&#10;&#10;Description automatically generated">
            <a:extLst>
              <a:ext uri="{FF2B5EF4-FFF2-40B4-BE49-F238E27FC236}">
                <a16:creationId xmlns:a16="http://schemas.microsoft.com/office/drawing/2014/main" id="{948279F2-6679-7F4A-C20A-71E29F30BAD7}"/>
              </a:ext>
            </a:extLst>
          </p:cNvPr>
          <p:cNvPicPr>
            <a:picLocks noChangeAspect="1"/>
          </p:cNvPicPr>
          <p:nvPr/>
        </p:nvPicPr>
        <p:blipFill>
          <a:blip r:embed="rId5"/>
          <a:stretch>
            <a:fillRect/>
          </a:stretch>
        </p:blipFill>
        <p:spPr>
          <a:xfrm>
            <a:off x="4843309" y="1849328"/>
            <a:ext cx="4546349" cy="2762110"/>
          </a:xfrm>
          <a:prstGeom prst="rect">
            <a:avLst/>
          </a:prstGeom>
        </p:spPr>
      </p:pic>
    </p:spTree>
    <p:extLst>
      <p:ext uri="{BB962C8B-B14F-4D97-AF65-F5344CB8AC3E}">
        <p14:creationId xmlns:p14="http://schemas.microsoft.com/office/powerpoint/2010/main" val="3964376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706" y="284176"/>
            <a:ext cx="10843403" cy="1421635"/>
          </a:xfrm>
        </p:spPr>
        <p:txBody>
          <a:bodyPr>
            <a:normAutofit fontScale="90000"/>
          </a:bodyPr>
          <a:lstStyle/>
          <a:p>
            <a:r>
              <a:rPr lang="en-US" b="1" dirty="0"/>
              <a:t>If you care about children and take action, Thank you for being a child advocate!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1440" y="1971752"/>
            <a:ext cx="6737350" cy="2641600"/>
          </a:xfrm>
        </p:spPr>
      </p:pic>
      <p:sp>
        <p:nvSpPr>
          <p:cNvPr id="5" name="TextBox 4"/>
          <p:cNvSpPr txBox="1"/>
          <p:nvPr/>
        </p:nvSpPr>
        <p:spPr>
          <a:xfrm>
            <a:off x="2481440" y="4622496"/>
            <a:ext cx="6737350" cy="2062103"/>
          </a:xfrm>
          <a:prstGeom prst="rect">
            <a:avLst/>
          </a:prstGeom>
          <a:noFill/>
        </p:spPr>
        <p:txBody>
          <a:bodyPr wrap="square" rtlCol="0">
            <a:spAutoFit/>
          </a:bodyPr>
          <a:lstStyle/>
          <a:p>
            <a:r>
              <a:rPr lang="en-US" sz="3200" dirty="0"/>
              <a:t>Joe Dorman</a:t>
            </a:r>
            <a:br>
              <a:rPr lang="en-US" sz="3200" dirty="0"/>
            </a:br>
            <a:r>
              <a:rPr lang="en-US" sz="3200" dirty="0"/>
              <a:t>(405) 236-KIDS (5437) ext. 4 – work</a:t>
            </a:r>
            <a:br>
              <a:rPr lang="en-US" sz="3200" dirty="0"/>
            </a:br>
            <a:r>
              <a:rPr lang="en-US" sz="3200" dirty="0"/>
              <a:t>(405) 893-1117 – mobile</a:t>
            </a:r>
            <a:br>
              <a:rPr lang="en-US" sz="3200" dirty="0"/>
            </a:br>
            <a:r>
              <a:rPr lang="en-US" sz="3200" dirty="0"/>
              <a:t>jdorman@oica.org</a:t>
            </a:r>
          </a:p>
        </p:txBody>
      </p:sp>
    </p:spTree>
    <p:extLst>
      <p:ext uri="{BB962C8B-B14F-4D97-AF65-F5344CB8AC3E}">
        <p14:creationId xmlns:p14="http://schemas.microsoft.com/office/powerpoint/2010/main" val="3062958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654008"/>
            <a:ext cx="9784080" cy="1138928"/>
          </a:xfrm>
        </p:spPr>
        <p:txBody>
          <a:bodyPr>
            <a:normAutofit/>
          </a:bodyPr>
          <a:lstStyle/>
          <a:p>
            <a:r>
              <a:rPr lang="en-US" b="1" dirty="0"/>
              <a:t>Terry D.  v.  Rader &amp; Oklahoma</a:t>
            </a:r>
            <a:br>
              <a:rPr lang="en-US" dirty="0"/>
            </a:br>
            <a:endParaRPr lang="en-US" dirty="0"/>
          </a:p>
        </p:txBody>
      </p:sp>
      <p:sp>
        <p:nvSpPr>
          <p:cNvPr id="5" name="TextBox 4"/>
          <p:cNvSpPr txBox="1"/>
          <p:nvPr/>
        </p:nvSpPr>
        <p:spPr>
          <a:xfrm>
            <a:off x="320842" y="2219158"/>
            <a:ext cx="8170779" cy="369332"/>
          </a:xfrm>
          <a:prstGeom prst="rect">
            <a:avLst/>
          </a:prstGeom>
          <a:noFill/>
        </p:spPr>
        <p:txBody>
          <a:bodyPr wrap="square" rtlCol="0">
            <a:spAutoFit/>
          </a:bodyPr>
          <a:lstStyle/>
          <a:p>
            <a:endParaRPr lang="en-US" dirty="0"/>
          </a:p>
        </p:txBody>
      </p:sp>
      <p:sp>
        <p:nvSpPr>
          <p:cNvPr id="7" name="Content Placeholder 6"/>
          <p:cNvSpPr>
            <a:spLocks noGrp="1"/>
          </p:cNvSpPr>
          <p:nvPr>
            <p:ph idx="1"/>
          </p:nvPr>
        </p:nvSpPr>
        <p:spPr>
          <a:xfrm>
            <a:off x="320842" y="2011680"/>
            <a:ext cx="11602692" cy="4649512"/>
          </a:xfrm>
        </p:spPr>
        <p:txBody>
          <a:bodyPr>
            <a:normAutofit fontScale="92500"/>
          </a:bodyPr>
          <a:lstStyle/>
          <a:p>
            <a:r>
              <a:rPr lang="en-US" dirty="0"/>
              <a:t>On January 4, 1978, Plaintiffs, represented by Legal Aid of Western Oklahoma, Inc., the National Juvenile Law Center and the Public Defender of Oklahoma County, filed this § 1983 class action lawsuit in the U.S. District Court Western District of Oklahoma challenging the conditions of confinement at the juvenile treatment centers of the State of Oklahoma. Plaintiffs sought injunctive and declaratory relief, as well as class certification. The Complaint alleged that plaintiffs were subjected to (1) summary imposition of disciplinary measures; (2) solitary confinement; (3) mechanical restraints or shackles (4) restrictions on access to counsel; and (5) lack of rehabilitative treatment, all in violation of their constitutional rights. </a:t>
            </a:r>
          </a:p>
          <a:p>
            <a:r>
              <a:rPr lang="en-US" dirty="0"/>
              <a:t>On November 2, 1982, the District Court entered the agreed order which placed restrictions on the use of the solitary confinement and the use of mechanical restraints or shackles. The Order also required that Oklahoma juvenile institutions be in compliance with applicable state and federal regulations regarding fire, health and safety. The District Court also certified the case as a class action.</a:t>
            </a:r>
          </a:p>
          <a:p>
            <a:r>
              <a:rPr lang="en-US" dirty="0"/>
              <a:t>Settlement negotiations continued and the parties reached a settlement in the form of a Consent Decree. The Decree was presented to the District Court who approved and entered it on May 31, 1984. The case was administratively dismissed at that time.</a:t>
            </a:r>
          </a:p>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6641" y="-205892"/>
            <a:ext cx="1725359" cy="2162330"/>
          </a:xfrm>
          <a:prstGeom prst="rect">
            <a:avLst/>
          </a:prstGeom>
        </p:spPr>
      </p:pic>
    </p:spTree>
    <p:extLst>
      <p:ext uri="{BB962C8B-B14F-4D97-AF65-F5344CB8AC3E}">
        <p14:creationId xmlns:p14="http://schemas.microsoft.com/office/powerpoint/2010/main" val="1558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730" y="284176"/>
            <a:ext cx="10363269" cy="1508760"/>
          </a:xfrm>
        </p:spPr>
        <p:txBody>
          <a:bodyPr/>
          <a:lstStyle/>
          <a:p>
            <a:r>
              <a:rPr lang="en-US" b="1" dirty="0"/>
              <a:t>Throwaway  Kids</a:t>
            </a:r>
            <a:br>
              <a:rPr lang="en-US" b="1" dirty="0"/>
            </a:br>
            <a:endParaRPr lang="en-US" b="1" dirty="0"/>
          </a:p>
        </p:txBody>
      </p:sp>
      <p:sp>
        <p:nvSpPr>
          <p:cNvPr id="3" name="Content Placeholder 2"/>
          <p:cNvSpPr>
            <a:spLocks noGrp="1"/>
          </p:cNvSpPr>
          <p:nvPr>
            <p:ph idx="1"/>
          </p:nvPr>
        </p:nvSpPr>
        <p:spPr>
          <a:xfrm>
            <a:off x="-54429" y="1792936"/>
            <a:ext cx="7829441" cy="4923688"/>
          </a:xfrm>
        </p:spPr>
        <p:txBody>
          <a:bodyPr>
            <a:noAutofit/>
          </a:bodyPr>
          <a:lstStyle/>
          <a:p>
            <a:r>
              <a:rPr lang="en-US" sz="1600" dirty="0"/>
              <a:t>Throwaway Kids was a two-part investigative report airing on the ABC News television series 20/20 in 1981.</a:t>
            </a:r>
          </a:p>
          <a:p>
            <a:r>
              <a:rPr lang="en-US" sz="1600" dirty="0"/>
              <a:t>The report followed a nine-month undercover investigation by producers Karen Burnes and Bill Lichtenstein. The reports detailed the documented abuse, neglect, and preventable deaths among children, the aged, and those with mental illness who were in the care and custody of the Oklahoma Department of Human Services.</a:t>
            </a:r>
          </a:p>
          <a:p>
            <a:r>
              <a:rPr lang="en-US" sz="1600" dirty="0"/>
              <a:t>The main focus of the reports were the state's "warehousing" of children, many of whom were in state custody for being abused or abandoned. In turn, the state received per diem federal funds for each child in its custody, but it failed to provide appropriate services for the children with the revenue.</a:t>
            </a:r>
          </a:p>
          <a:p>
            <a:r>
              <a:rPr lang="en-US" sz="1600" dirty="0"/>
              <a:t>At the time of the program, Oklahoma had no foster care system, so children who were abandoned, abused, neglected, or in need of supervision, were placed in large, outmoded, state-run institutions, many of which were in rural towns of the state, and were without services or proper care. Lichtenstein and Burnes obtained thousands of pages of confidential "Abuse Reports," generated by state workers and kept by the Department of Human Services, detailing the mistreatment of children in state's custody, ranging from children being beaten by often unqualified staff, to kids being locked in isolation for weeks at a time. There were also numerous unexplained deaths at the state hospital for children with mental retardation, which the investigation showed were the result of neglect and abuse by state workers.</a:t>
            </a:r>
          </a:p>
          <a:p>
            <a:endParaRPr lang="en-US" sz="1200" dirty="0"/>
          </a:p>
        </p:txBody>
      </p:sp>
      <p:pic>
        <p:nvPicPr>
          <p:cNvPr id="5" name="Picture 4"/>
          <p:cNvPicPr>
            <a:picLocks noChangeAspect="1"/>
          </p:cNvPicPr>
          <p:nvPr/>
        </p:nvPicPr>
        <p:blipFill>
          <a:blip r:embed="rId2"/>
          <a:stretch>
            <a:fillRect/>
          </a:stretch>
        </p:blipFill>
        <p:spPr>
          <a:xfrm>
            <a:off x="8129016" y="0"/>
            <a:ext cx="4062984" cy="2899493"/>
          </a:xfrm>
          <a:prstGeom prst="rect">
            <a:avLst/>
          </a:prstGeom>
        </p:spPr>
      </p:pic>
      <p:sp>
        <p:nvSpPr>
          <p:cNvPr id="6" name="Rectangle 5"/>
          <p:cNvSpPr/>
          <p:nvPr/>
        </p:nvSpPr>
        <p:spPr>
          <a:xfrm>
            <a:off x="8001000" y="2899493"/>
            <a:ext cx="4416988" cy="461665"/>
          </a:xfrm>
          <a:prstGeom prst="rect">
            <a:avLst/>
          </a:prstGeom>
        </p:spPr>
        <p:txBody>
          <a:bodyPr wrap="square">
            <a:spAutoFit/>
          </a:bodyPr>
          <a:lstStyle/>
          <a:p>
            <a:r>
              <a:rPr lang="en-US" sz="1200" dirty="0">
                <a:solidFill>
                  <a:srgbClr val="202122"/>
                </a:solidFill>
                <a:latin typeface="Arial" panose="020B0604020202020204" pitchFamily="34" charset="0"/>
              </a:rPr>
              <a:t>Producer Karen Burnes filming "Throwaway Kids" for ABC News </a:t>
            </a:r>
            <a:r>
              <a:rPr lang="en-US" sz="1200" dirty="0">
                <a:solidFill>
                  <a:srgbClr val="0645AD"/>
                </a:solidFill>
                <a:latin typeface="Arial" panose="020B0604020202020204" pitchFamily="34" charset="0"/>
                <a:hlinkClick r:id="rId3" tooltip="20/20 (U.S. TV series)"/>
              </a:rPr>
              <a:t>20/20</a:t>
            </a:r>
            <a:r>
              <a:rPr lang="en-US" sz="1200" dirty="0">
                <a:solidFill>
                  <a:srgbClr val="202122"/>
                </a:solidFill>
                <a:latin typeface="Arial" panose="020B0604020202020204" pitchFamily="34" charset="0"/>
              </a:rPr>
              <a:t> in Oklahoma, 1981</a:t>
            </a:r>
            <a:endParaRPr lang="en-US" sz="1200" dirty="0"/>
          </a:p>
        </p:txBody>
      </p:sp>
      <p:pic>
        <p:nvPicPr>
          <p:cNvPr id="7" name="Picture 6"/>
          <p:cNvPicPr>
            <a:picLocks noChangeAspect="1"/>
          </p:cNvPicPr>
          <p:nvPr/>
        </p:nvPicPr>
        <p:blipFill>
          <a:blip r:embed="rId4"/>
          <a:stretch>
            <a:fillRect/>
          </a:stretch>
        </p:blipFill>
        <p:spPr>
          <a:xfrm>
            <a:off x="8129016" y="3457062"/>
            <a:ext cx="4062984" cy="2917961"/>
          </a:xfrm>
          <a:prstGeom prst="rect">
            <a:avLst/>
          </a:prstGeom>
        </p:spPr>
      </p:pic>
      <p:sp>
        <p:nvSpPr>
          <p:cNvPr id="8" name="Rectangle 7"/>
          <p:cNvSpPr/>
          <p:nvPr/>
        </p:nvSpPr>
        <p:spPr>
          <a:xfrm>
            <a:off x="8001000" y="6352519"/>
            <a:ext cx="4096512" cy="461665"/>
          </a:xfrm>
          <a:prstGeom prst="rect">
            <a:avLst/>
          </a:prstGeom>
        </p:spPr>
        <p:txBody>
          <a:bodyPr wrap="square">
            <a:spAutoFit/>
          </a:bodyPr>
          <a:lstStyle/>
          <a:p>
            <a:r>
              <a:rPr lang="en-US" sz="1200" dirty="0">
                <a:solidFill>
                  <a:srgbClr val="202122"/>
                </a:solidFill>
                <a:latin typeface="Arial" panose="020B0604020202020204" pitchFamily="34" charset="0"/>
              </a:rPr>
              <a:t>Producer </a:t>
            </a:r>
            <a:r>
              <a:rPr lang="en-US" sz="1200" dirty="0">
                <a:solidFill>
                  <a:srgbClr val="0645AD"/>
                </a:solidFill>
                <a:latin typeface="Arial" panose="020B0604020202020204" pitchFamily="34" charset="0"/>
                <a:hlinkClick r:id="rId5" tooltip="Bill Lichtenstein"/>
              </a:rPr>
              <a:t>Bill Lichtenstein</a:t>
            </a:r>
            <a:r>
              <a:rPr lang="en-US" sz="1200" dirty="0">
                <a:solidFill>
                  <a:srgbClr val="202122"/>
                </a:solidFill>
                <a:latin typeface="Arial" panose="020B0604020202020204" pitchFamily="34" charset="0"/>
              </a:rPr>
              <a:t> in Oklahoma during production of "Throwaway Kids" for ABC News 20/20, 1981</a:t>
            </a:r>
            <a:endParaRPr lang="en-US" sz="1200" dirty="0"/>
          </a:p>
        </p:txBody>
      </p:sp>
    </p:spTree>
    <p:extLst>
      <p:ext uri="{BB962C8B-B14F-4D97-AF65-F5344CB8AC3E}">
        <p14:creationId xmlns:p14="http://schemas.microsoft.com/office/powerpoint/2010/main" val="1297857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5" y="238456"/>
            <a:ext cx="9784080" cy="1508760"/>
          </a:xfrm>
        </p:spPr>
        <p:txBody>
          <a:bodyPr/>
          <a:lstStyle/>
          <a:p>
            <a:r>
              <a:rPr lang="en-US" b="1" dirty="0"/>
              <a:t>Oklahoma  Shame</a:t>
            </a:r>
            <a:endParaRPr lang="en-US" dirty="0"/>
          </a:p>
        </p:txBody>
      </p:sp>
      <p:sp>
        <p:nvSpPr>
          <p:cNvPr id="3" name="Content Placeholder 2"/>
          <p:cNvSpPr>
            <a:spLocks noGrp="1"/>
          </p:cNvSpPr>
          <p:nvPr>
            <p:ph idx="1"/>
          </p:nvPr>
        </p:nvSpPr>
        <p:spPr>
          <a:xfrm>
            <a:off x="109729" y="2039112"/>
            <a:ext cx="7616952" cy="4617720"/>
          </a:xfrm>
        </p:spPr>
        <p:txBody>
          <a:bodyPr>
            <a:normAutofit fontScale="92500"/>
          </a:bodyPr>
          <a:lstStyle/>
          <a:p>
            <a:r>
              <a:rPr lang="en-US" sz="2400" dirty="0"/>
              <a:t>Burnes and Lichtenstein were part of a team of reporters who collaborated on the investigation, which included ABC's Sylvia Chase, Pulitzer Prize-winners John </a:t>
            </a:r>
            <a:r>
              <a:rPr lang="en-US" sz="2400" dirty="0" err="1"/>
              <a:t>Hanchette</a:t>
            </a:r>
            <a:r>
              <a:rPr lang="en-US" sz="2400" dirty="0"/>
              <a:t> and Carlton Sherwood of Gannett News Service, and the investigative team from local TV station KOCO, which is an ABC affiliate and at the time was owned by Gannett. This unprecedented investigation, involving national and local broadcast and print reporters, culminated with articles published by Gannett, a special two-part report on 20/20, "Throwaway Kids," produced by Burnes and Lichtenstein, and a series, "Oklahoma Shame," which aired locally in Oklahoma City on KOCO-TV. </a:t>
            </a:r>
          </a:p>
          <a:p>
            <a:r>
              <a:rPr lang="en-US" sz="2400" dirty="0"/>
              <a:t>The series was honored with a 1982 Peabody Award and a National Headliner Award, and was nominated for a national news Emmy Award.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529" y="3392"/>
            <a:ext cx="5119391" cy="6854608"/>
          </a:xfrm>
          <a:prstGeom prst="rect">
            <a:avLst/>
          </a:prstGeom>
        </p:spPr>
      </p:pic>
    </p:spTree>
    <p:extLst>
      <p:ext uri="{BB962C8B-B14F-4D97-AF65-F5344CB8AC3E}">
        <p14:creationId xmlns:p14="http://schemas.microsoft.com/office/powerpoint/2010/main" val="371753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37" y="700504"/>
            <a:ext cx="6769768" cy="1092431"/>
          </a:xfrm>
        </p:spPr>
        <p:txBody>
          <a:bodyPr>
            <a:normAutofit fontScale="90000"/>
          </a:bodyPr>
          <a:lstStyle/>
          <a:p>
            <a:r>
              <a:rPr lang="en-US" b="1" dirty="0"/>
              <a:t>OCCY  and  OICA  are  born!</a:t>
            </a:r>
            <a:br>
              <a:rPr lang="en-US" dirty="0"/>
            </a:br>
            <a:endParaRPr lang="en-US" dirty="0"/>
          </a:p>
        </p:txBody>
      </p:sp>
      <p:sp>
        <p:nvSpPr>
          <p:cNvPr id="3" name="Content Placeholder 2"/>
          <p:cNvSpPr>
            <a:spLocks noGrp="1"/>
          </p:cNvSpPr>
          <p:nvPr>
            <p:ph idx="1"/>
          </p:nvPr>
        </p:nvSpPr>
        <p:spPr>
          <a:xfrm>
            <a:off x="37433" y="2011679"/>
            <a:ext cx="6962272" cy="4720657"/>
          </a:xfrm>
        </p:spPr>
        <p:txBody>
          <a:bodyPr>
            <a:normAutofit fontScale="92500" lnSpcReduction="20000"/>
          </a:bodyPr>
          <a:lstStyle/>
          <a:p>
            <a:r>
              <a:rPr lang="en-US" dirty="0"/>
              <a:t>As part of these changes, in 1982, House Bill 1468 was signed into law and the Oklahoma Commission on Children and Youth (OCCY) was created to bring accountability and oversight into the child and youth service systems of Oklahoma.  Over the years, OCCY has successfully worked for the establishment of effective services, has been instrumental in the remediation or elimination of substandard services, and has helped create a transparent system for children, youth, and families.</a:t>
            </a:r>
          </a:p>
          <a:p>
            <a:endParaRPr lang="en-US" dirty="0"/>
          </a:p>
          <a:p>
            <a:r>
              <a:rPr lang="en-US" dirty="0"/>
              <a:t>In addition, advocates felt there should be a nonprofit entity working outside the confines of government to develop and assist in the development of a broad-based citizen constituency to act on behalf of the rights of children and youth. This entity would advance research in the field, identify trends which may adversely affect the rights of young Oklahomans, and to develop a moral, ethical and professional standard for legal and social services, whether public, private and/or familial.  Hence the Oklahoma Institute for Child Advocacy was created the 12</a:t>
            </a:r>
            <a:r>
              <a:rPr lang="en-US" baseline="30000" dirty="0"/>
              <a:t>th</a:t>
            </a:r>
            <a:r>
              <a:rPr lang="en-US" dirty="0"/>
              <a:t> day of August, 1983.</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7048185" y="-89449"/>
            <a:ext cx="5209144" cy="7073587"/>
          </a:xfrm>
          <a:prstGeom prst="rect">
            <a:avLst/>
          </a:prstGeom>
        </p:spPr>
      </p:pic>
    </p:spTree>
    <p:extLst>
      <p:ext uri="{BB962C8B-B14F-4D97-AF65-F5344CB8AC3E}">
        <p14:creationId xmlns:p14="http://schemas.microsoft.com/office/powerpoint/2010/main" val="71602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545432"/>
            <a:ext cx="9784080" cy="1247504"/>
          </a:xfrm>
        </p:spPr>
        <p:txBody>
          <a:bodyPr>
            <a:normAutofit/>
          </a:bodyPr>
          <a:lstStyle/>
          <a:p>
            <a:r>
              <a:rPr lang="en-US" b="1" dirty="0"/>
              <a:t>Who  we  are</a:t>
            </a:r>
            <a:br>
              <a:rPr lang="en-US" dirty="0"/>
            </a:br>
            <a:endParaRPr lang="en-US" dirty="0"/>
          </a:p>
        </p:txBody>
      </p:sp>
      <p:sp>
        <p:nvSpPr>
          <p:cNvPr id="3" name="Content Placeholder 2"/>
          <p:cNvSpPr>
            <a:spLocks noGrp="1"/>
          </p:cNvSpPr>
          <p:nvPr>
            <p:ph idx="1"/>
          </p:nvPr>
        </p:nvSpPr>
        <p:spPr>
          <a:xfrm>
            <a:off x="235285" y="2011680"/>
            <a:ext cx="6111086" cy="4206240"/>
          </a:xfrm>
        </p:spPr>
        <p:txBody>
          <a:bodyPr>
            <a:noAutofit/>
          </a:bodyPr>
          <a:lstStyle/>
          <a:p>
            <a:r>
              <a:rPr lang="en-US" sz="2400" dirty="0"/>
              <a:t>The Board of Directors of OICA is a citizen-led group which volunteers time and effort to support the mission of the organization and maintain organization oversight.  There are up to 30 board members serving from across the state.</a:t>
            </a:r>
          </a:p>
          <a:p>
            <a:r>
              <a:rPr lang="en-US" sz="2400" dirty="0"/>
              <a:t>The staff members and contract employees of OICA work to support the day-to-day mission established by the organization.  This includes programing, grant oversight, operational systems, communications and support through internships.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6371" y="1510421"/>
            <a:ext cx="5755138" cy="3837157"/>
          </a:xfrm>
          <a:prstGeom prst="rect">
            <a:avLst/>
          </a:prstGeom>
        </p:spPr>
      </p:pic>
    </p:spTree>
    <p:extLst>
      <p:ext uri="{BB962C8B-B14F-4D97-AF65-F5344CB8AC3E}">
        <p14:creationId xmlns:p14="http://schemas.microsoft.com/office/powerpoint/2010/main" val="110370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2919" y="641684"/>
            <a:ext cx="9784080" cy="1151252"/>
          </a:xfrm>
        </p:spPr>
        <p:txBody>
          <a:bodyPr>
            <a:normAutofit/>
          </a:bodyPr>
          <a:lstStyle/>
          <a:p>
            <a:r>
              <a:rPr lang="en-US" b="1" dirty="0"/>
              <a:t>What  We  do</a:t>
            </a:r>
            <a:br>
              <a:rPr lang="en-US" dirty="0"/>
            </a:br>
            <a:endParaRPr lang="en-US" dirty="0"/>
          </a:p>
        </p:txBody>
      </p:sp>
      <p:sp>
        <p:nvSpPr>
          <p:cNvPr id="3" name="Content Placeholder 2"/>
          <p:cNvSpPr>
            <a:spLocks noGrp="1"/>
          </p:cNvSpPr>
          <p:nvPr>
            <p:ph idx="1"/>
          </p:nvPr>
        </p:nvSpPr>
        <p:spPr>
          <a:xfrm>
            <a:off x="80211" y="1894037"/>
            <a:ext cx="11972757" cy="4773168"/>
          </a:xfrm>
        </p:spPr>
        <p:txBody>
          <a:bodyPr>
            <a:normAutofit fontScale="70000" lnSpcReduction="20000"/>
          </a:bodyPr>
          <a:lstStyle/>
          <a:p>
            <a:pPr marL="0" indent="0">
              <a:buNone/>
            </a:pPr>
            <a:r>
              <a:rPr lang="en-US" dirty="0"/>
              <a:t>Our Mission:</a:t>
            </a:r>
          </a:p>
          <a:p>
            <a:pPr marL="0" indent="0">
              <a:buNone/>
            </a:pPr>
            <a:r>
              <a:rPr lang="en-US" dirty="0"/>
              <a:t>“Creating awareness, taking action, and supporting policy                                                                                                                                                                                            to improve the health, safety, and well-being of Oklahoma’s children.”</a:t>
            </a:r>
          </a:p>
          <a:p>
            <a:pPr marL="0" indent="0">
              <a:buNone/>
            </a:pPr>
            <a:endParaRPr lang="en-US" dirty="0"/>
          </a:p>
          <a:p>
            <a:pPr marL="0" indent="0">
              <a:buNone/>
            </a:pPr>
            <a:r>
              <a:rPr lang="en-US" dirty="0"/>
              <a:t>OICA has remained vigilant to that mission, fighting for policies that improve the lives of children and families and being their voice at the State Capitol and in the communities where they live and learn.</a:t>
            </a:r>
          </a:p>
          <a:p>
            <a:pPr marL="0" indent="0">
              <a:buNone/>
            </a:pPr>
            <a:r>
              <a:rPr lang="en-US" dirty="0"/>
              <a:t>Our advocacy in action:</a:t>
            </a:r>
          </a:p>
          <a:p>
            <a:pPr marL="0" indent="0">
              <a:buNone/>
            </a:pPr>
            <a:r>
              <a:rPr lang="en-US" dirty="0"/>
              <a:t>Is Data-Driven – sharing the latest, most relevant data and research on key issues and indicators related to the well-being of children and youth.</a:t>
            </a:r>
          </a:p>
          <a:p>
            <a:pPr marL="0" indent="0">
              <a:buNone/>
            </a:pPr>
            <a:r>
              <a:rPr lang="en-US" dirty="0"/>
              <a:t>Promotes Best Practices – translating data and research into practice and promoting best-practice program models and effective partnerships that achieve results.</a:t>
            </a:r>
          </a:p>
          <a:p>
            <a:pPr marL="0" indent="0">
              <a:buNone/>
            </a:pPr>
            <a:r>
              <a:rPr lang="en-US" dirty="0"/>
              <a:t>Supports Policies – using data, research, and partnerships to identify solutions and inform policy-making decisions.</a:t>
            </a:r>
          </a:p>
          <a:p>
            <a:pPr marL="0" indent="0">
              <a:buNone/>
            </a:pPr>
            <a:endParaRPr lang="en-US" dirty="0"/>
          </a:p>
          <a:p>
            <a:pPr marL="0" indent="0">
              <a:buNone/>
            </a:pPr>
            <a:r>
              <a:rPr lang="en-US" dirty="0"/>
              <a:t>For more than four decades, the Institute has been informing and educating state policymakers and other citizens on the importance of investing wisely in children and families.  We understand that when children thrive — our state thrives.  Whether working with state policymakers and agencies, or with health, education, business, and community organizations across our state, Oklahoma’s children — and our state’s economy — are reaping the benefits of the work we do together as voices for Oklahoma’s future.</a:t>
            </a:r>
          </a:p>
          <a:p>
            <a:pPr marL="0" indent="0">
              <a:buNone/>
            </a:pPr>
            <a:r>
              <a:rPr lang="en-US" dirty="0"/>
              <a:t>Our goal, quite simply, is to ensure that every child in Oklahoma – from birth to adulthood – is nurtured, healthy, educated, protected from harm, and thriving.  We have a lot of work to do, together, to achieve that goal!</a:t>
            </a:r>
          </a:p>
        </p:txBody>
      </p:sp>
      <p:pic>
        <p:nvPicPr>
          <p:cNvPr id="5" name="Picture 4" descr="A child sitting in a chair&#10;&#10;Description automatically generated">
            <a:extLst>
              <a:ext uri="{FF2B5EF4-FFF2-40B4-BE49-F238E27FC236}">
                <a16:creationId xmlns:a16="http://schemas.microsoft.com/office/drawing/2014/main" id="{02376603-195C-E12E-68E9-85D7E9BC5AC2}"/>
              </a:ext>
            </a:extLst>
          </p:cNvPr>
          <p:cNvPicPr>
            <a:picLocks noChangeAspect="1"/>
          </p:cNvPicPr>
          <p:nvPr/>
        </p:nvPicPr>
        <p:blipFill>
          <a:blip r:embed="rId2"/>
          <a:stretch>
            <a:fillRect/>
          </a:stretch>
        </p:blipFill>
        <p:spPr>
          <a:xfrm>
            <a:off x="6807244" y="101192"/>
            <a:ext cx="5099988" cy="2877680"/>
          </a:xfrm>
          <a:prstGeom prst="rect">
            <a:avLst/>
          </a:prstGeom>
        </p:spPr>
      </p:pic>
    </p:spTree>
    <p:extLst>
      <p:ext uri="{BB962C8B-B14F-4D97-AF65-F5344CB8AC3E}">
        <p14:creationId xmlns:p14="http://schemas.microsoft.com/office/powerpoint/2010/main" val="3543035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3DBD-C0B9-4F69-B3D3-BC73D16070A9}"/>
              </a:ext>
            </a:extLst>
          </p:cNvPr>
          <p:cNvSpPr>
            <a:spLocks noGrp="1"/>
          </p:cNvSpPr>
          <p:nvPr>
            <p:ph type="title"/>
          </p:nvPr>
        </p:nvSpPr>
        <p:spPr>
          <a:xfrm>
            <a:off x="684213" y="4503516"/>
            <a:ext cx="8534400" cy="1507067"/>
          </a:xfrm>
        </p:spPr>
        <p:txBody>
          <a:bodyPr>
            <a:normAutofit fontScale="90000"/>
          </a:bodyPr>
          <a:lstStyle/>
          <a:p>
            <a:br>
              <a:rPr lang="en-US" b="1" dirty="0"/>
            </a:br>
            <a:r>
              <a:rPr lang="en-US" b="1" dirty="0"/>
              <a:t> i</a:t>
            </a:r>
            <a:r>
              <a:rPr kumimoji="0" lang="en-US" sz="3200" b="1" i="0" u="none" strike="noStrike" kern="1200" cap="all" spc="0" normalizeH="0" baseline="0" noProof="0" dirty="0">
                <a:ln w="3175" cmpd="sng">
                  <a:noFill/>
                </a:ln>
                <a:solidFill>
                  <a:prstClr val="white"/>
                </a:solidFill>
                <a:effectLst/>
                <a:uLnTx/>
                <a:uFillTx/>
                <a:latin typeface="Century Gothic" panose="020B0502020202020204"/>
                <a:ea typeface="+mj-ea"/>
                <a:cs typeface="+mj-cs"/>
              </a:rPr>
              <a:t> Why is advocacy important? </a:t>
            </a:r>
            <a:r>
              <a:rPr lang="en-US" b="1" dirty="0"/>
              <a:t>s advocacy important?</a:t>
            </a:r>
            <a:endParaRPr lang="en-US" sz="2200" b="1" dirty="0"/>
          </a:p>
        </p:txBody>
      </p:sp>
      <p:graphicFrame>
        <p:nvGraphicFramePr>
          <p:cNvPr id="4" name="Content Placeholder 3">
            <a:extLst>
              <a:ext uri="{FF2B5EF4-FFF2-40B4-BE49-F238E27FC236}">
                <a16:creationId xmlns:a16="http://schemas.microsoft.com/office/drawing/2014/main" id="{9D52D4EE-B40A-45B0-8B88-F3D50AF88058}"/>
              </a:ext>
            </a:extLst>
          </p:cNvPr>
          <p:cNvGraphicFramePr>
            <a:graphicFrameLocks noGrp="1"/>
          </p:cNvGraphicFramePr>
          <p:nvPr>
            <p:ph idx="1"/>
          </p:nvPr>
        </p:nvGraphicFramePr>
        <p:xfrm>
          <a:off x="1" y="373812"/>
          <a:ext cx="9218612" cy="4548996"/>
        </p:xfrm>
        <a:graphic>
          <a:graphicData uri="http://schemas.openxmlformats.org/drawingml/2006/table">
            <a:tbl>
              <a:tblPr firstRow="1" firstCol="1" lastRow="1" lastCol="1" bandRow="1" bandCol="1">
                <a:tableStyleId>{5C22544A-7EE6-4342-B048-85BDC9FD1C3A}</a:tableStyleId>
              </a:tblPr>
              <a:tblGrid>
                <a:gridCol w="2960221">
                  <a:extLst>
                    <a:ext uri="{9D8B030D-6E8A-4147-A177-3AD203B41FA5}">
                      <a16:colId xmlns:a16="http://schemas.microsoft.com/office/drawing/2014/main" val="811520115"/>
                    </a:ext>
                  </a:extLst>
                </a:gridCol>
                <a:gridCol w="3359712">
                  <a:extLst>
                    <a:ext uri="{9D8B030D-6E8A-4147-A177-3AD203B41FA5}">
                      <a16:colId xmlns:a16="http://schemas.microsoft.com/office/drawing/2014/main" val="3070340790"/>
                    </a:ext>
                  </a:extLst>
                </a:gridCol>
                <a:gridCol w="2898679">
                  <a:extLst>
                    <a:ext uri="{9D8B030D-6E8A-4147-A177-3AD203B41FA5}">
                      <a16:colId xmlns:a16="http://schemas.microsoft.com/office/drawing/2014/main" val="3715956609"/>
                    </a:ext>
                  </a:extLst>
                </a:gridCol>
              </a:tblGrid>
              <a:tr h="845388">
                <a:tc>
                  <a:txBody>
                    <a:bodyPr/>
                    <a:lstStyle/>
                    <a:p>
                      <a:pPr marL="27940" marR="0" algn="l">
                        <a:lnSpc>
                          <a:spcPts val="1170"/>
                        </a:lnSpc>
                        <a:spcBef>
                          <a:spcPts val="0"/>
                        </a:spcBef>
                        <a:spcAft>
                          <a:spcPts val="0"/>
                        </a:spcAft>
                      </a:pPr>
                      <a:r>
                        <a:rPr lang="en-US" sz="2400" dirty="0">
                          <a:solidFill>
                            <a:schemeClr val="tx1"/>
                          </a:solidFill>
                          <a:effectLst/>
                          <a:latin typeface="Calibri" panose="020F0502020204030204" pitchFamily="34" charset="0"/>
                          <a:ea typeface="+mn-ea"/>
                          <a:cs typeface="Calibri" panose="020F0502020204030204" pitchFamily="34" charset="0"/>
                        </a:rPr>
                        <a:t>    What</a:t>
                      </a:r>
                      <a:r>
                        <a:rPr lang="en-US" sz="2400" baseline="0" dirty="0">
                          <a:solidFill>
                            <a:schemeClr val="tx1"/>
                          </a:solidFill>
                          <a:effectLst/>
                          <a:latin typeface="Calibri" panose="020F0502020204030204" pitchFamily="34" charset="0"/>
                          <a:ea typeface="+mn-ea"/>
                          <a:cs typeface="Calibri" panose="020F0502020204030204" pitchFamily="34" charset="0"/>
                        </a:rPr>
                        <a:t> is advocacy?</a:t>
                      </a:r>
                      <a:endPar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238125" algn="l">
                        <a:spcBef>
                          <a:spcPts val="0"/>
                        </a:spcBef>
                        <a:spcAft>
                          <a:spcPts val="0"/>
                        </a:spcAft>
                      </a:pPr>
                      <a:r>
                        <a:rPr lang="en-US" sz="1600" dirty="0">
                          <a:solidFill>
                            <a:schemeClr val="tx1"/>
                          </a:solidFill>
                          <a:effectLst/>
                          <a:latin typeface="Calibri" panose="020F0502020204030204" pitchFamily="34" charset="0"/>
                          <a:ea typeface="+mn-ea"/>
                          <a:cs typeface="Calibri" panose="020F0502020204030204" pitchFamily="34" charset="0"/>
                        </a:rPr>
                        <a:t>    </a:t>
                      </a:r>
                      <a:r>
                        <a:rPr lang="en-US" sz="1800" dirty="0">
                          <a:solidFill>
                            <a:schemeClr val="tx1"/>
                          </a:solidFill>
                          <a:effectLst/>
                          <a:latin typeface="Calibri" panose="020F0502020204030204" pitchFamily="34" charset="0"/>
                          <a:ea typeface="+mn-ea"/>
                          <a:cs typeface="Calibri" panose="020F0502020204030204" pitchFamily="34" charset="0"/>
                        </a:rPr>
                        <a:t>Why</a:t>
                      </a:r>
                      <a:r>
                        <a:rPr lang="en-US" sz="1800" baseline="0" dirty="0">
                          <a:solidFill>
                            <a:schemeClr val="tx1"/>
                          </a:solidFill>
                          <a:effectLst/>
                          <a:latin typeface="Calibri" panose="020F0502020204030204" pitchFamily="34" charset="0"/>
                          <a:ea typeface="+mn-ea"/>
                          <a:cs typeface="Calibri" panose="020F0502020204030204" pitchFamily="34" charset="0"/>
                        </a:rPr>
                        <a:t> is advocacy important?</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solidFill>
                      <a:schemeClr val="bg2">
                        <a:lumMod val="75000"/>
                      </a:schemeClr>
                    </a:solidFill>
                  </a:tcPr>
                </a:tc>
                <a:tc>
                  <a:txBody>
                    <a:bodyPr/>
                    <a:lstStyle/>
                    <a:p>
                      <a:pPr marL="28575" marR="0" algn="l">
                        <a:lnSpc>
                          <a:spcPts val="117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How can you be an advocate?</a:t>
                      </a:r>
                    </a:p>
                  </a:txBody>
                  <a:tcPr marL="0" marR="0" marT="0" marB="0" anchor="ctr">
                    <a:solidFill>
                      <a:schemeClr val="bg2">
                        <a:lumMod val="75000"/>
                      </a:schemeClr>
                    </a:solidFill>
                  </a:tcPr>
                </a:tc>
                <a:extLst>
                  <a:ext uri="{0D108BD9-81ED-4DB2-BD59-A6C34878D82A}">
                    <a16:rowId xmlns:a16="http://schemas.microsoft.com/office/drawing/2014/main" val="348936179"/>
                  </a:ext>
                </a:extLst>
              </a:tr>
              <a:tr h="3703608">
                <a:tc>
                  <a:txBody>
                    <a:bodyPr/>
                    <a:lstStyle/>
                    <a:p>
                      <a:pPr marL="27940" marR="9525" lvl="0" indent="0" algn="l" defTabSz="457200" rtl="0" eaLnBrk="1" fontAlgn="auto" latinLnBrk="0" hangingPunct="1">
                        <a:lnSpc>
                          <a:spcPct val="101000"/>
                        </a:lnSpc>
                        <a:spcBef>
                          <a:spcPts val="25"/>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27940" marR="9525">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923290">
                        <a:lnSpc>
                          <a:spcPct val="101000"/>
                        </a:lnSpc>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tc>
                  <a:txBody>
                    <a:bodyPr/>
                    <a:lstStyle/>
                    <a:p>
                      <a:pPr marL="28575" marR="0" algn="ctr">
                        <a:spcBef>
                          <a:spcPts val="25"/>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solidFill>
                      <a:schemeClr val="bg2">
                        <a:lumMod val="75000"/>
                      </a:schemeClr>
                    </a:solidFill>
                  </a:tcPr>
                </a:tc>
                <a:extLst>
                  <a:ext uri="{0D108BD9-81ED-4DB2-BD59-A6C34878D82A}">
                    <a16:rowId xmlns:a16="http://schemas.microsoft.com/office/drawing/2014/main" val="870186103"/>
                  </a:ext>
                </a:extLst>
              </a:tr>
            </a:tbl>
          </a:graphicData>
        </a:graphic>
      </p:graphicFrame>
      <p:pic>
        <p:nvPicPr>
          <p:cNvPr id="5" name="Picture 4"/>
          <p:cNvPicPr>
            <a:picLocks noChangeAspect="1"/>
          </p:cNvPicPr>
          <p:nvPr/>
        </p:nvPicPr>
        <p:blipFill>
          <a:blip r:embed="rId2"/>
          <a:srcRect/>
          <a:stretch>
            <a:fillRect/>
          </a:stretch>
        </p:blipFill>
        <p:spPr bwMode="auto">
          <a:xfrm>
            <a:off x="9260365" y="4707014"/>
            <a:ext cx="2884218" cy="1913120"/>
          </a:xfrm>
          <a:prstGeom prst="rect">
            <a:avLst/>
          </a:prstGeom>
          <a:noFill/>
          <a:ln w="9525">
            <a:noFill/>
            <a:miter lim="800000"/>
            <a:headEnd/>
            <a:tailEnd/>
          </a:ln>
        </p:spPr>
      </p:pic>
      <p:sp>
        <p:nvSpPr>
          <p:cNvPr id="6" name="TextBox 5"/>
          <p:cNvSpPr txBox="1"/>
          <p:nvPr/>
        </p:nvSpPr>
        <p:spPr>
          <a:xfrm>
            <a:off x="115023" y="1333866"/>
            <a:ext cx="2058838" cy="1770869"/>
          </a:xfrm>
          <a:prstGeom prst="rect">
            <a:avLst/>
          </a:prstGeom>
          <a:solidFill>
            <a:schemeClr val="bg2">
              <a:lumMod val="75000"/>
            </a:schemeClr>
          </a:solidFill>
        </p:spPr>
        <p:txBody>
          <a:bodyPr wrap="square" rtlCol="0">
            <a:spAutoFit/>
          </a:bodyPr>
          <a:lstStyle/>
          <a:p>
            <a:pPr marL="27940" marR="9525" lvl="0">
              <a:lnSpc>
                <a:spcPct val="101000"/>
              </a:lnSpc>
              <a:spcBef>
                <a:spcPts val="25"/>
              </a:spcBef>
              <a:defRPr/>
            </a:pPr>
            <a:r>
              <a:rPr lang="en-US" dirty="0">
                <a:latin typeface="Calibri" panose="020F0502020204030204" pitchFamily="34" charset="0"/>
                <a:cs typeface="Calibri" panose="020F0502020204030204" pitchFamily="34" charset="0"/>
              </a:rPr>
              <a:t>Advocacy is the process of making your voice heard effectively on issues that impact our lives</a:t>
            </a:r>
          </a:p>
        </p:txBody>
      </p:sp>
      <p:sp>
        <p:nvSpPr>
          <p:cNvPr id="8" name="TextBox 7"/>
          <p:cNvSpPr txBox="1"/>
          <p:nvPr/>
        </p:nvSpPr>
        <p:spPr>
          <a:xfrm>
            <a:off x="3068130" y="1333866"/>
            <a:ext cx="3004866" cy="3449406"/>
          </a:xfrm>
          <a:prstGeom prst="rect">
            <a:avLst/>
          </a:prstGeom>
          <a:solidFill>
            <a:schemeClr val="bg2">
              <a:lumMod val="75000"/>
            </a:schemeClr>
          </a:solidFill>
        </p:spPr>
        <p:txBody>
          <a:bodyPr wrap="square" rtlCol="0">
            <a:spAutoFit/>
          </a:bodyPr>
          <a:lstStyle/>
          <a:p>
            <a:pPr marL="28575" marR="923290" lvl="0">
              <a:lnSpc>
                <a:spcPct val="101000"/>
              </a:lnSpc>
              <a:spcBef>
                <a:spcPts val="25"/>
              </a:spcBef>
              <a:defRPr/>
            </a:pPr>
            <a:r>
              <a:rPr lang="en-US" dirty="0">
                <a:latin typeface="Calibri" panose="020F0502020204030204" pitchFamily="34" charset="0"/>
                <a:cs typeface="Calibri" panose="020F0502020204030204" pitchFamily="34" charset="0"/>
              </a:rPr>
              <a:t>When done effectively, advocacy influences public policy by providing a way for individuals and organizations to voice their opinion and possibly move policy makers to respond to constituents’ needs</a:t>
            </a:r>
          </a:p>
        </p:txBody>
      </p:sp>
      <p:sp>
        <p:nvSpPr>
          <p:cNvPr id="9" name="TextBox 8"/>
          <p:cNvSpPr txBox="1"/>
          <p:nvPr/>
        </p:nvSpPr>
        <p:spPr>
          <a:xfrm>
            <a:off x="6435305" y="1381653"/>
            <a:ext cx="2104846" cy="3139321"/>
          </a:xfrm>
          <a:prstGeom prst="rect">
            <a:avLst/>
          </a:prstGeom>
          <a:solidFill>
            <a:schemeClr val="bg2">
              <a:lumMod val="75000"/>
            </a:schemeClr>
          </a:solidFill>
        </p:spPr>
        <p:txBody>
          <a:bodyPr wrap="square" rtlCol="0">
            <a:spAutoFit/>
          </a:bodyPr>
          <a:lstStyle/>
          <a:p>
            <a:pPr marL="28575" marR="0">
              <a:spcBef>
                <a:spcPts val="25"/>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The first step to being an effective advocate is understanding how the political system works in Oklahoma. It is also important to understand what you can legally do when visiting with policymakers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4" y="1"/>
            <a:ext cx="2967720" cy="4503516"/>
          </a:xfrm>
          <a:prstGeom prst="rect">
            <a:avLst/>
          </a:prstGeom>
        </p:spPr>
      </p:pic>
    </p:spTree>
    <p:extLst>
      <p:ext uri="{BB962C8B-B14F-4D97-AF65-F5344CB8AC3E}">
        <p14:creationId xmlns:p14="http://schemas.microsoft.com/office/powerpoint/2010/main" val="152304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962" y="4611782"/>
            <a:ext cx="9625780" cy="2962209"/>
          </a:xfrm>
        </p:spPr>
        <p:txBody>
          <a:bodyPr>
            <a:normAutofit/>
          </a:bodyPr>
          <a:lstStyle/>
          <a:p>
            <a:br>
              <a:rPr lang="en-US" dirty="0"/>
            </a:br>
            <a:r>
              <a:rPr kumimoji="0" lang="en-US" sz="3200" b="1" i="0" u="none" strike="noStrike" kern="1200" cap="all" spc="0" normalizeH="0" baseline="0" noProof="0" dirty="0">
                <a:ln w="3175" cmpd="sng">
                  <a:noFill/>
                </a:ln>
                <a:solidFill>
                  <a:prstClr val="white"/>
                </a:solidFill>
                <a:effectLst/>
                <a:uLnTx/>
                <a:uFillTx/>
                <a:latin typeface="Century Gothic" panose="020B0502020202020204"/>
                <a:ea typeface="+mj-ea"/>
                <a:cs typeface="+mj-cs"/>
              </a:rPr>
              <a:t>Advocacy  vs. Activism vs.  lobbying</a:t>
            </a:r>
            <a:br>
              <a:rPr lang="en-US" dirty="0"/>
            </a:br>
            <a:r>
              <a:rPr lang="en-US" sz="3200" b="1" dirty="0"/>
              <a:t>Advocacy  vs. Activism vs.  lobbying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7821722"/>
              </p:ext>
            </p:extLst>
          </p:nvPr>
        </p:nvGraphicFramePr>
        <p:xfrm>
          <a:off x="1" y="268791"/>
          <a:ext cx="9218610" cy="5528326"/>
        </p:xfrm>
        <a:graphic>
          <a:graphicData uri="http://schemas.openxmlformats.org/drawingml/2006/table">
            <a:tbl>
              <a:tblPr firstRow="1" bandRow="1">
                <a:tableStyleId>{5C22544A-7EE6-4342-B048-85BDC9FD1C3A}</a:tableStyleId>
              </a:tblPr>
              <a:tblGrid>
                <a:gridCol w="3072870">
                  <a:extLst>
                    <a:ext uri="{9D8B030D-6E8A-4147-A177-3AD203B41FA5}">
                      <a16:colId xmlns:a16="http://schemas.microsoft.com/office/drawing/2014/main" val="20000"/>
                    </a:ext>
                  </a:extLst>
                </a:gridCol>
                <a:gridCol w="3072870">
                  <a:extLst>
                    <a:ext uri="{9D8B030D-6E8A-4147-A177-3AD203B41FA5}">
                      <a16:colId xmlns:a16="http://schemas.microsoft.com/office/drawing/2014/main" val="20002"/>
                    </a:ext>
                  </a:extLst>
                </a:gridCol>
                <a:gridCol w="3072870">
                  <a:extLst>
                    <a:ext uri="{9D8B030D-6E8A-4147-A177-3AD203B41FA5}">
                      <a16:colId xmlns:a16="http://schemas.microsoft.com/office/drawing/2014/main" val="20001"/>
                    </a:ext>
                  </a:extLst>
                </a:gridCol>
              </a:tblGrid>
              <a:tr h="5528326">
                <a:tc>
                  <a:txBody>
                    <a:bodyPr/>
                    <a:lstStyle/>
                    <a:p>
                      <a:r>
                        <a:rPr lang="en-US" sz="1800" dirty="0"/>
                        <a:t>Advocacy</a:t>
                      </a:r>
                    </a:p>
                    <a:p>
                      <a:endParaRPr lang="en-US" sz="1200" dirty="0"/>
                    </a:p>
                    <a:p>
                      <a:r>
                        <a:rPr lang="en-US" sz="1200" dirty="0"/>
                        <a:t>*Advocacy is process of making your voices heard on issues that affect our lives.</a:t>
                      </a:r>
                    </a:p>
                    <a:p>
                      <a:endParaRPr lang="en-US" sz="1200" dirty="0"/>
                    </a:p>
                    <a:p>
                      <a:r>
                        <a:rPr lang="en-US" sz="1200" dirty="0"/>
                        <a:t>*Provide information for adoption or rejection of legislation.</a:t>
                      </a:r>
                    </a:p>
                    <a:p>
                      <a:endParaRPr lang="en-US" sz="1200" dirty="0"/>
                    </a:p>
                    <a:p>
                      <a:r>
                        <a:rPr lang="en-US" sz="1200" dirty="0"/>
                        <a:t>*Urge the public to contact policy makers to advocate for adoption or rejection of legislation.</a:t>
                      </a:r>
                    </a:p>
                    <a:p>
                      <a:endParaRPr lang="en-US" sz="1200" dirty="0"/>
                    </a:p>
                    <a:p>
                      <a:r>
                        <a:rPr lang="en-US" sz="1200" dirty="0"/>
                        <a:t>*Nonprofits and service agencies can and most engage in advocacy to achieve their goals/mission. </a:t>
                      </a:r>
                    </a:p>
                    <a:p>
                      <a:endParaRPr lang="en-US" sz="1200" dirty="0"/>
                    </a:p>
                    <a:p>
                      <a:endParaRPr lang="en-US" sz="1200" dirty="0"/>
                    </a:p>
                    <a:p>
                      <a:r>
                        <a:rPr lang="en-US" sz="1200" dirty="0"/>
                        <a:t>*Helps policymakers find solutions to problems.</a:t>
                      </a:r>
                    </a:p>
                    <a:p>
                      <a:endParaRPr lang="en-US" sz="1200" dirty="0"/>
                    </a:p>
                    <a:p>
                      <a:endParaRPr lang="en-US" sz="1200" dirty="0"/>
                    </a:p>
                    <a:p>
                      <a:r>
                        <a:rPr lang="en-US" sz="1200" i="1" dirty="0"/>
                        <a:t>Example – inform</a:t>
                      </a:r>
                      <a:r>
                        <a:rPr lang="en-US" sz="1200" i="1" baseline="0" dirty="0"/>
                        <a:t> a lawmaker about a policy impact or outcome</a:t>
                      </a:r>
                      <a:endParaRPr lang="en-US" sz="1200" i="1" dirty="0"/>
                    </a:p>
                  </a:txBody>
                  <a:tcPr>
                    <a:solidFill>
                      <a:srgbClr val="00B0F0"/>
                    </a:solidFill>
                  </a:tcPr>
                </a:tc>
                <a:tc>
                  <a:txBody>
                    <a:bodyPr/>
                    <a:lstStyle/>
                    <a:p>
                      <a:r>
                        <a:rPr lang="en-US" sz="1800" i="0" dirty="0"/>
                        <a:t>Activism</a:t>
                      </a:r>
                      <a:endParaRPr lang="en-US" sz="1200" i="0" dirty="0"/>
                    </a:p>
                    <a:p>
                      <a:endParaRPr lang="en-US" sz="1200" i="0" dirty="0"/>
                    </a:p>
                    <a:p>
                      <a:r>
                        <a:rPr lang="en-US" sz="1200" i="0" dirty="0"/>
                        <a:t>* Activism is a doctrine or practice that emphasizes direct vigorous action especially in support of or opposition to one side of a controversial issue.</a:t>
                      </a:r>
                    </a:p>
                    <a:p>
                      <a:endParaRPr lang="en-US" sz="1200" i="0" dirty="0"/>
                    </a:p>
                    <a:p>
                      <a:r>
                        <a:rPr lang="en-US" sz="1200" i="0" dirty="0"/>
                        <a:t>*Engage</a:t>
                      </a:r>
                      <a:r>
                        <a:rPr lang="en-US" sz="1200" i="0" baseline="0" dirty="0"/>
                        <a:t> on a policy issue through various means of outreach, including public protests.</a:t>
                      </a:r>
                    </a:p>
                    <a:p>
                      <a:endParaRPr lang="en-US" sz="1200" i="0" baseline="0" dirty="0"/>
                    </a:p>
                    <a:p>
                      <a:r>
                        <a:rPr lang="en-US" sz="1200" i="0" baseline="0" dirty="0"/>
                        <a:t>*Encourages Public outcry for promotion or opposition to a public policy.</a:t>
                      </a:r>
                    </a:p>
                    <a:p>
                      <a:endParaRPr lang="en-US" sz="1200" i="0" baseline="0" dirty="0"/>
                    </a:p>
                    <a:p>
                      <a:r>
                        <a:rPr lang="en-US" sz="1200" i="0" baseline="0" dirty="0"/>
                        <a:t>*Nonprofits and service agencies can and sometimes engage in activism efforts to achieve their goals/missions.</a:t>
                      </a:r>
                    </a:p>
                    <a:p>
                      <a:endParaRPr lang="en-US" sz="1200" i="0" baseline="0" dirty="0"/>
                    </a:p>
                    <a:p>
                      <a:r>
                        <a:rPr lang="en-US" sz="1200" i="0" baseline="0" dirty="0"/>
                        <a:t>*Oftentimes come into conflict with policymakers.</a:t>
                      </a:r>
                    </a:p>
                    <a:p>
                      <a:endParaRPr lang="en-US" sz="1200" i="0" baseline="0" dirty="0"/>
                    </a:p>
                    <a:p>
                      <a:r>
                        <a:rPr lang="en-US" sz="1200" i="1" baseline="0" dirty="0"/>
                        <a:t>Example – The protest at the Capitol saw people march for the outcome</a:t>
                      </a:r>
                    </a:p>
                    <a:p>
                      <a:endParaRPr lang="en-US" sz="1200" i="0" baseline="0" dirty="0"/>
                    </a:p>
                    <a:p>
                      <a:endParaRPr lang="en-US" sz="1200" i="0" baseline="0" dirty="0"/>
                    </a:p>
                  </a:txBody>
                  <a:tcPr>
                    <a:solidFill>
                      <a:srgbClr val="00B0F0"/>
                    </a:solidFill>
                  </a:tcPr>
                </a:tc>
                <a:tc>
                  <a:txBody>
                    <a:bodyPr/>
                    <a:lstStyle/>
                    <a:p>
                      <a:r>
                        <a:rPr lang="en-US" sz="1800" dirty="0"/>
                        <a:t>Lobbying</a:t>
                      </a:r>
                    </a:p>
                    <a:p>
                      <a:endParaRPr lang="en-US" sz="1200" dirty="0"/>
                    </a:p>
                    <a:p>
                      <a:r>
                        <a:rPr lang="en-US" sz="1200" dirty="0"/>
                        <a:t>*Involves activities in direct support of or opposition to a specific piece of introduced legislation.</a:t>
                      </a:r>
                    </a:p>
                    <a:p>
                      <a:endParaRPr lang="en-US" sz="1200" dirty="0"/>
                    </a:p>
                    <a:p>
                      <a:r>
                        <a:rPr lang="en-US" sz="1200" dirty="0"/>
                        <a:t>*Nonprofits can engage in some lobbying</a:t>
                      </a:r>
                      <a:r>
                        <a:rPr lang="en-US" sz="1200" baseline="0" dirty="0"/>
                        <a:t> (up to 20% of budget).</a:t>
                      </a:r>
                      <a:endParaRPr lang="en-US" sz="1200" dirty="0"/>
                    </a:p>
                    <a:p>
                      <a:endParaRPr lang="en-US" sz="1200" dirty="0"/>
                    </a:p>
                    <a:p>
                      <a:r>
                        <a:rPr lang="en-US" sz="1200" dirty="0"/>
                        <a:t>*The IRS has strict rules about the portion of a nonprofit’s budget that can go toward lobbying activities.</a:t>
                      </a:r>
                    </a:p>
                    <a:p>
                      <a:endParaRPr lang="en-US" sz="1200" dirty="0"/>
                    </a:p>
                    <a:p>
                      <a:r>
                        <a:rPr lang="en-US" sz="1200" dirty="0"/>
                        <a:t>*It is prohibited to use any federal funds for lobbying.</a:t>
                      </a:r>
                    </a:p>
                    <a:p>
                      <a:endParaRPr lang="en-US" sz="1200" dirty="0"/>
                    </a:p>
                    <a:p>
                      <a:r>
                        <a:rPr lang="en-US" sz="1200" dirty="0"/>
                        <a:t>*Government</a:t>
                      </a:r>
                      <a:r>
                        <a:rPr lang="en-US" sz="1200" baseline="0" dirty="0"/>
                        <a:t> employees cannot lobby while on the clock, or use government resources, unless allowed by management to provide factual information to inquiries, or if employed as a legislative liaison to fulfill a mission-specific task</a:t>
                      </a:r>
                      <a:endParaRPr lang="en-US" sz="1200" dirty="0"/>
                    </a:p>
                    <a:p>
                      <a:endParaRPr lang="en-US" sz="1200" dirty="0"/>
                    </a:p>
                    <a:p>
                      <a:r>
                        <a:rPr lang="en-US" sz="1200" i="1" dirty="0"/>
                        <a:t>Example</a:t>
                      </a:r>
                      <a:r>
                        <a:rPr lang="en-US" sz="1200" i="1" baseline="0" dirty="0"/>
                        <a:t> – ask a lawmaker to vote for, against, or introduce specific legislation on a policy</a:t>
                      </a:r>
                      <a:endParaRPr lang="en-US" sz="1200" i="1" dirty="0"/>
                    </a:p>
                  </a:txBody>
                  <a:tcPr>
                    <a:solidFill>
                      <a:srgbClr val="00B0F0"/>
                    </a:solidFill>
                  </a:tcPr>
                </a:tc>
                <a:extLst>
                  <a:ext uri="{0D108BD9-81ED-4DB2-BD59-A6C34878D82A}">
                    <a16:rowId xmlns:a16="http://schemas.microsoft.com/office/drawing/2014/main" val="10000"/>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8611" y="178467"/>
            <a:ext cx="3004149" cy="2002766"/>
          </a:xfrm>
          <a:prstGeom prst="rect">
            <a:avLst/>
          </a:prstGeom>
        </p:spPr>
      </p:pic>
      <p:pic>
        <p:nvPicPr>
          <p:cNvPr id="3" name="Picture 2">
            <a:extLst>
              <a:ext uri="{FF2B5EF4-FFF2-40B4-BE49-F238E27FC236}">
                <a16:creationId xmlns:a16="http://schemas.microsoft.com/office/drawing/2014/main" id="{6AC7DCFF-5537-0EE8-CD95-CFC018A98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610" y="4829407"/>
            <a:ext cx="3045785" cy="2030524"/>
          </a:xfrm>
          <a:prstGeom prst="rect">
            <a:avLst/>
          </a:prstGeom>
        </p:spPr>
      </p:pic>
      <p:pic>
        <p:nvPicPr>
          <p:cNvPr id="7" name="Content Placeholder 5">
            <a:extLst>
              <a:ext uri="{FF2B5EF4-FFF2-40B4-BE49-F238E27FC236}">
                <a16:creationId xmlns:a16="http://schemas.microsoft.com/office/drawing/2014/main" id="{2FE4985D-ADC3-513D-9741-9E67252D37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6975" y="2648693"/>
            <a:ext cx="3045785" cy="1713253"/>
          </a:xfrm>
          <a:prstGeom prst="rect">
            <a:avLst/>
          </a:prstGeom>
        </p:spPr>
      </p:pic>
    </p:spTree>
    <p:extLst>
      <p:ext uri="{BB962C8B-B14F-4D97-AF65-F5344CB8AC3E}">
        <p14:creationId xmlns:p14="http://schemas.microsoft.com/office/powerpoint/2010/main" val="5526459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6059c6-b3d2-4c0a-8793-0afff32a3340" xsi:nil="true"/>
    <lcf76f155ced4ddcb4097134ff3c332f xmlns="a0fc1c53-83be-4289-ad42-6c4d4490825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1344CA90AA2E4D900FB4274D73FE20" ma:contentTypeVersion="16" ma:contentTypeDescription="Create a new document." ma:contentTypeScope="" ma:versionID="332e7235f2fdc813711187943cdcd797">
  <xsd:schema xmlns:xsd="http://www.w3.org/2001/XMLSchema" xmlns:xs="http://www.w3.org/2001/XMLSchema" xmlns:p="http://schemas.microsoft.com/office/2006/metadata/properties" xmlns:ns2="a0fc1c53-83be-4289-ad42-6c4d4490825a" xmlns:ns3="5c6059c6-b3d2-4c0a-8793-0afff32a3340" targetNamespace="http://schemas.microsoft.com/office/2006/metadata/properties" ma:root="true" ma:fieldsID="95f2b11aa7783d03aa9396f613a01041" ns2:_="" ns3:_="">
    <xsd:import namespace="a0fc1c53-83be-4289-ad42-6c4d4490825a"/>
    <xsd:import namespace="5c6059c6-b3d2-4c0a-8793-0afff32a3340"/>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fc1c53-83be-4289-ad42-6c4d449082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2f1546b-80d7-4525-a0f6-34573dbf6e3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6059c6-b3d2-4c0a-8793-0afff32a334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1fa32a8-0bc2-4121-ad5b-661e3bf72935}" ma:internalName="TaxCatchAll" ma:showField="CatchAllData" ma:web="5c6059c6-b3d2-4c0a-8793-0afff32a334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519C28-8528-4749-81F4-374F0076E7ED}">
  <ds:schemaRefs>
    <ds:schemaRef ds:uri="http://schemas.microsoft.com/sharepoint/v3/contenttype/forms"/>
  </ds:schemaRefs>
</ds:datastoreItem>
</file>

<file path=customXml/itemProps2.xml><?xml version="1.0" encoding="utf-8"?>
<ds:datastoreItem xmlns:ds="http://schemas.openxmlformats.org/officeDocument/2006/customXml" ds:itemID="{DEB1EBC6-1C53-4B3C-92DE-D26CFBB13F38}">
  <ds:schemaRefs>
    <ds:schemaRef ds:uri="http://schemas.microsoft.com/office/2006/metadata/properties"/>
    <ds:schemaRef ds:uri="http://schemas.microsoft.com/office/infopath/2007/PartnerControls"/>
    <ds:schemaRef ds:uri="5c6059c6-b3d2-4c0a-8793-0afff32a3340"/>
    <ds:schemaRef ds:uri="a0fc1c53-83be-4289-ad42-6c4d4490825a"/>
  </ds:schemaRefs>
</ds:datastoreItem>
</file>

<file path=customXml/itemProps3.xml><?xml version="1.0" encoding="utf-8"?>
<ds:datastoreItem xmlns:ds="http://schemas.openxmlformats.org/officeDocument/2006/customXml" ds:itemID="{24206EF7-0F25-456C-8531-97048166609F}"/>
</file>

<file path=docProps/app.xml><?xml version="1.0" encoding="utf-8"?>
<Properties xmlns="http://schemas.openxmlformats.org/officeDocument/2006/extended-properties" xmlns:vt="http://schemas.openxmlformats.org/officeDocument/2006/docPropsVTypes">
  <Template>TM03090430[[fn=Banded]]</Template>
  <TotalTime>381</TotalTime>
  <Words>2803</Words>
  <Application>Microsoft Office PowerPoint</Application>
  <PresentationFormat>Widescreen</PresentationFormat>
  <Paragraphs>139</Paragraphs>
  <Slides>19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Century Gothic</vt:lpstr>
      <vt:lpstr>Corbel</vt:lpstr>
      <vt:lpstr>Myriad Pro</vt:lpstr>
      <vt:lpstr>Wingdings</vt:lpstr>
      <vt:lpstr>Wingdings 3</vt:lpstr>
      <vt:lpstr>Banded</vt:lpstr>
      <vt:lpstr>Slice</vt:lpstr>
      <vt:lpstr> </vt:lpstr>
      <vt:lpstr>Terry D.  v.  Rader &amp; Oklahoma </vt:lpstr>
      <vt:lpstr>Throwaway  Kids </vt:lpstr>
      <vt:lpstr>Oklahoma  Shame</vt:lpstr>
      <vt:lpstr>OCCY  and  OICA  are  born! </vt:lpstr>
      <vt:lpstr>Who  we  are </vt:lpstr>
      <vt:lpstr>What  We  do </vt:lpstr>
      <vt:lpstr>  i Why is advocacy important? s advocacy important?</vt:lpstr>
      <vt:lpstr> Advocacy  vs. Activism vs.  lobbying Advocacy  vs. Activism vs.  lobbying</vt:lpstr>
      <vt:lpstr>OICA works for better policies for youth </vt:lpstr>
      <vt:lpstr>PowerPoint Presentation</vt:lpstr>
      <vt:lpstr>PowerPoint Presentation</vt:lpstr>
      <vt:lpstr>PowerPoint Presentation</vt:lpstr>
      <vt:lpstr>PowerPoint Presentation</vt:lpstr>
      <vt:lpstr>Advocacy Boot Camp</vt:lpstr>
      <vt:lpstr>Other work done by OICA</vt:lpstr>
      <vt:lpstr>How  you   can  help</vt:lpstr>
      <vt:lpstr>Become a member of OICA and help support our mission! Go to https://oica.org to learn more!  </vt:lpstr>
      <vt:lpstr>If you care about children and take action, Thank you for being a child advocate!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Joe Dorman</dc:creator>
  <cp:lastModifiedBy>Jay Paul Gumm</cp:lastModifiedBy>
  <cp:revision>26</cp:revision>
  <dcterms:created xsi:type="dcterms:W3CDTF">2021-01-26T15:14:07Z</dcterms:created>
  <dcterms:modified xsi:type="dcterms:W3CDTF">2026-05-06T14:55:42Z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0x010100BC1344CA90AA2E4D900FB4274D73FE20</vt:lpwstr>
  </property>
  <property fmtid="{D5CDD505-2E9C-101B-9397-08002B2CF9AE}" pid="3" name="MediaServiceImageTags">
    <vt:lpwstr/>
  </property>
</Properties>
</file>