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0"/>
  </p:notesMasterIdLst>
  <p:sldIdLst>
    <p:sldId id="256" r:id="rId5"/>
    <p:sldId id="257" r:id="rId6"/>
    <p:sldId id="258" r:id="rId7"/>
    <p:sldId id="259" r:id="rId8"/>
    <p:sldId id="260" r:id="rId9"/>
    <p:sldId id="261" r:id="rId10"/>
    <p:sldId id="262" r:id="rId11"/>
    <p:sldId id="263" r:id="rId12"/>
    <p:sldId id="270" r:id="rId13"/>
    <p:sldId id="264" r:id="rId14"/>
    <p:sldId id="265" r:id="rId15"/>
    <p:sldId id="266" r:id="rId16"/>
    <p:sldId id="267" r:id="rId17"/>
    <p:sldId id="268" r:id="rId18"/>
    <p:sldId id="26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153" autoAdjust="0"/>
  </p:normalViewPr>
  <p:slideViewPr>
    <p:cSldViewPr snapToGrid="0">
      <p:cViewPr varScale="1">
        <p:scale>
          <a:sx n="69" d="100"/>
          <a:sy n="69" d="100"/>
        </p:scale>
        <p:origin x="118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y Paul Gumm" userId="6d599508-1aab-4a54-9461-7ed2d26ff782" providerId="ADAL" clId="{4585BE8A-0EA7-4350-8CDB-DA082BB78FC9}"/>
    <pc:docChg chg="modSld">
      <pc:chgData name="Jay Paul Gumm" userId="6d599508-1aab-4a54-9461-7ed2d26ff782" providerId="ADAL" clId="{4585BE8A-0EA7-4350-8CDB-DA082BB78FC9}" dt="2026-02-16T21:36:18.807" v="8" actId="20577"/>
      <pc:docMkLst>
        <pc:docMk/>
      </pc:docMkLst>
      <pc:sldChg chg="modSp mod">
        <pc:chgData name="Jay Paul Gumm" userId="6d599508-1aab-4a54-9461-7ed2d26ff782" providerId="ADAL" clId="{4585BE8A-0EA7-4350-8CDB-DA082BB78FC9}" dt="2026-02-16T21:36:18.807" v="8" actId="20577"/>
        <pc:sldMkLst>
          <pc:docMk/>
          <pc:sldMk cId="1523040887" sldId="257"/>
        </pc:sldMkLst>
        <pc:graphicFrameChg chg="modGraphic">
          <ac:chgData name="Jay Paul Gumm" userId="6d599508-1aab-4a54-9461-7ed2d26ff782" providerId="ADAL" clId="{4585BE8A-0EA7-4350-8CDB-DA082BB78FC9}" dt="2026-02-16T21:36:18.807" v="8" actId="20577"/>
          <ac:graphicFrameMkLst>
            <pc:docMk/>
            <pc:sldMk cId="1523040887" sldId="257"/>
            <ac:graphicFrameMk id="4" creationId="{9D52D4EE-B40A-45B0-8B88-F3D50AF88058}"/>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EFF91-DF0B-42AC-B326-AFC724C1B23B}" type="datetimeFigureOut">
              <a:rPr lang="en-US" smtClean="0"/>
              <a:t>2/16/2026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361A73-B36E-43D7-860A-5CF7E8341C5C}" type="slidenum">
              <a:rPr lang="en-US" smtClean="0"/>
              <a:t>‹#›</a:t>
            </a:fld>
            <a:endParaRPr lang="en-US"/>
          </a:p>
        </p:txBody>
      </p:sp>
    </p:spTree>
    <p:extLst>
      <p:ext uri="{BB962C8B-B14F-4D97-AF65-F5344CB8AC3E}">
        <p14:creationId xmlns:p14="http://schemas.microsoft.com/office/powerpoint/2010/main" val="728735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61A73-B36E-43D7-860A-5CF7E8341C5C}" type="slidenum">
              <a:rPr lang="en-US" smtClean="0"/>
              <a:t>3</a:t>
            </a:fld>
            <a:endParaRPr lang="en-US"/>
          </a:p>
        </p:txBody>
      </p:sp>
    </p:spTree>
    <p:extLst>
      <p:ext uri="{BB962C8B-B14F-4D97-AF65-F5344CB8AC3E}">
        <p14:creationId xmlns:p14="http://schemas.microsoft.com/office/powerpoint/2010/main" val="1575241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61A73-B36E-43D7-860A-5CF7E8341C5C}" type="slidenum">
              <a:rPr lang="en-US" smtClean="0"/>
              <a:t>7</a:t>
            </a:fld>
            <a:endParaRPr lang="en-US"/>
          </a:p>
        </p:txBody>
      </p:sp>
    </p:spTree>
    <p:extLst>
      <p:ext uri="{BB962C8B-B14F-4D97-AF65-F5344CB8AC3E}">
        <p14:creationId xmlns:p14="http://schemas.microsoft.com/office/powerpoint/2010/main" val="175153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61A73-B36E-43D7-860A-5CF7E8341C5C}" type="slidenum">
              <a:rPr lang="en-US" smtClean="0"/>
              <a:t>8</a:t>
            </a:fld>
            <a:endParaRPr lang="en-US"/>
          </a:p>
        </p:txBody>
      </p:sp>
    </p:spTree>
    <p:extLst>
      <p:ext uri="{BB962C8B-B14F-4D97-AF65-F5344CB8AC3E}">
        <p14:creationId xmlns:p14="http://schemas.microsoft.com/office/powerpoint/2010/main" val="3409096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79AEF-B804-4245-42C9-C3AC659B14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59BBED-0740-4C37-69D7-059CAE200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42B9C5-977F-BFAA-D37B-233FFE76DD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15FDDC-44C7-2EEF-537E-B7F35A86E0C6}"/>
              </a:ext>
            </a:extLst>
          </p:cNvPr>
          <p:cNvSpPr>
            <a:spLocks noGrp="1"/>
          </p:cNvSpPr>
          <p:nvPr>
            <p:ph type="sldNum" sz="quarter" idx="10"/>
          </p:nvPr>
        </p:nvSpPr>
        <p:spPr/>
        <p:txBody>
          <a:bodyPr/>
          <a:lstStyle/>
          <a:p>
            <a:fld id="{86361A73-B36E-43D7-860A-5CF7E8341C5C}" type="slidenum">
              <a:rPr lang="en-US" smtClean="0"/>
              <a:t>9</a:t>
            </a:fld>
            <a:endParaRPr lang="en-US"/>
          </a:p>
        </p:txBody>
      </p:sp>
    </p:spTree>
    <p:extLst>
      <p:ext uri="{BB962C8B-B14F-4D97-AF65-F5344CB8AC3E}">
        <p14:creationId xmlns:p14="http://schemas.microsoft.com/office/powerpoint/2010/main" val="1901857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61A73-B36E-43D7-860A-5CF7E8341C5C}" type="slidenum">
              <a:rPr lang="en-US" smtClean="0"/>
              <a:t>10</a:t>
            </a:fld>
            <a:endParaRPr lang="en-US"/>
          </a:p>
        </p:txBody>
      </p:sp>
    </p:spTree>
    <p:extLst>
      <p:ext uri="{BB962C8B-B14F-4D97-AF65-F5344CB8AC3E}">
        <p14:creationId xmlns:p14="http://schemas.microsoft.com/office/powerpoint/2010/main" val="2912273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61A73-B36E-43D7-860A-5CF7E8341C5C}" type="slidenum">
              <a:rPr lang="en-US" smtClean="0"/>
              <a:t>11</a:t>
            </a:fld>
            <a:endParaRPr lang="en-US"/>
          </a:p>
        </p:txBody>
      </p:sp>
    </p:spTree>
    <p:extLst>
      <p:ext uri="{BB962C8B-B14F-4D97-AF65-F5344CB8AC3E}">
        <p14:creationId xmlns:p14="http://schemas.microsoft.com/office/powerpoint/2010/main" val="1070862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61A73-B36E-43D7-860A-5CF7E8341C5C}" type="slidenum">
              <a:rPr lang="en-US" smtClean="0"/>
              <a:t>12</a:t>
            </a:fld>
            <a:endParaRPr lang="en-US"/>
          </a:p>
        </p:txBody>
      </p:sp>
    </p:spTree>
    <p:extLst>
      <p:ext uri="{BB962C8B-B14F-4D97-AF65-F5344CB8AC3E}">
        <p14:creationId xmlns:p14="http://schemas.microsoft.com/office/powerpoint/2010/main" val="1271006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61A73-B36E-43D7-860A-5CF7E8341C5C}" type="slidenum">
              <a:rPr lang="en-US" smtClean="0"/>
              <a:t>13</a:t>
            </a:fld>
            <a:endParaRPr lang="en-US"/>
          </a:p>
        </p:txBody>
      </p:sp>
    </p:spTree>
    <p:extLst>
      <p:ext uri="{BB962C8B-B14F-4D97-AF65-F5344CB8AC3E}">
        <p14:creationId xmlns:p14="http://schemas.microsoft.com/office/powerpoint/2010/main" val="1929450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61A73-B36E-43D7-860A-5CF7E8341C5C}" type="slidenum">
              <a:rPr lang="en-US" smtClean="0"/>
              <a:t>14</a:t>
            </a:fld>
            <a:endParaRPr lang="en-US"/>
          </a:p>
        </p:txBody>
      </p:sp>
    </p:spTree>
    <p:extLst>
      <p:ext uri="{BB962C8B-B14F-4D97-AF65-F5344CB8AC3E}">
        <p14:creationId xmlns:p14="http://schemas.microsoft.com/office/powerpoint/2010/main" val="331977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938E63D1-67D8-4B17-BD5F-D3C8877E21C9}"/>
              </a:ext>
            </a:extLst>
          </p:cNvPr>
          <p:cNvPicPr>
            <a:picLocks noChangeAspect="1"/>
          </p:cNvPicPr>
          <p:nvPr userDrawn="1"/>
        </p:nvPicPr>
        <p:blipFill>
          <a:blip r:embed="rId2"/>
          <a:stretch>
            <a:fillRect/>
          </a:stretch>
        </p:blipFill>
        <p:spPr>
          <a:xfrm>
            <a:off x="9218612" y="-23513"/>
            <a:ext cx="2973388" cy="2273271"/>
          </a:xfrm>
          <a:prstGeom prst="rect">
            <a:avLst/>
          </a:prstGeom>
        </p:spPr>
      </p:pic>
      <p:pic>
        <p:nvPicPr>
          <p:cNvPr id="15" name="Picture 14">
            <a:extLst>
              <a:ext uri="{FF2B5EF4-FFF2-40B4-BE49-F238E27FC236}">
                <a16:creationId xmlns:a16="http://schemas.microsoft.com/office/drawing/2014/main" id="{05AC968D-75ED-4209-B868-E06912CC46CB}"/>
              </a:ext>
            </a:extLst>
          </p:cNvPr>
          <p:cNvPicPr>
            <a:picLocks noChangeAspect="1"/>
          </p:cNvPicPr>
          <p:nvPr userDrawn="1"/>
        </p:nvPicPr>
        <p:blipFill>
          <a:blip r:embed="rId3"/>
          <a:stretch>
            <a:fillRect/>
          </a:stretch>
        </p:blipFill>
        <p:spPr>
          <a:xfrm>
            <a:off x="9218612" y="2237856"/>
            <a:ext cx="2973388" cy="116881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2/16/2026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2/16/2026</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pic>
        <p:nvPicPr>
          <p:cNvPr id="14" name="Picture 13">
            <a:extLst>
              <a:ext uri="{FF2B5EF4-FFF2-40B4-BE49-F238E27FC236}">
                <a16:creationId xmlns:a16="http://schemas.microsoft.com/office/drawing/2014/main" id="{87629B70-26C4-4525-8FE1-A720C0345E19}"/>
              </a:ext>
            </a:extLst>
          </p:cNvPr>
          <p:cNvPicPr>
            <a:picLocks noChangeAspect="1"/>
          </p:cNvPicPr>
          <p:nvPr userDrawn="1"/>
        </p:nvPicPr>
        <p:blipFill>
          <a:blip r:embed="rId19"/>
          <a:stretch>
            <a:fillRect/>
          </a:stretch>
        </p:blipFill>
        <p:spPr>
          <a:xfrm>
            <a:off x="9218612" y="-29988"/>
            <a:ext cx="2981857" cy="2279746"/>
          </a:xfrm>
          <a:prstGeom prst="rect">
            <a:avLst/>
          </a:prstGeom>
        </p:spPr>
      </p:pic>
      <p:pic>
        <p:nvPicPr>
          <p:cNvPr id="16" name="Picture 15">
            <a:extLst>
              <a:ext uri="{FF2B5EF4-FFF2-40B4-BE49-F238E27FC236}">
                <a16:creationId xmlns:a16="http://schemas.microsoft.com/office/drawing/2014/main" id="{85761501-2860-4DBF-9657-AE7A37FF1AD4}"/>
              </a:ext>
            </a:extLst>
          </p:cNvPr>
          <p:cNvPicPr>
            <a:picLocks noChangeAspect="1"/>
          </p:cNvPicPr>
          <p:nvPr userDrawn="1"/>
        </p:nvPicPr>
        <p:blipFill>
          <a:blip r:embed="rId20"/>
          <a:stretch>
            <a:fillRect/>
          </a:stretch>
        </p:blipFill>
        <p:spPr>
          <a:xfrm>
            <a:off x="9218611" y="2234528"/>
            <a:ext cx="2981857" cy="1172140"/>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49013-99E6-4BC4-A1FB-12472E97D7C1}"/>
              </a:ext>
            </a:extLst>
          </p:cNvPr>
          <p:cNvSpPr>
            <a:spLocks noGrp="1"/>
          </p:cNvSpPr>
          <p:nvPr>
            <p:ph type="ctrTitle"/>
          </p:nvPr>
        </p:nvSpPr>
        <p:spPr>
          <a:xfrm>
            <a:off x="0" y="457199"/>
            <a:ext cx="3424344" cy="4521201"/>
          </a:xfrm>
        </p:spPr>
        <p:txBody>
          <a:bodyPr>
            <a:normAutofit/>
          </a:bodyPr>
          <a:lstStyle/>
          <a:p>
            <a:pPr algn="ctr"/>
            <a:r>
              <a:rPr lang="en-US" sz="4400" b="1" dirty="0"/>
              <a:t>Welcome to</a:t>
            </a:r>
            <a:br>
              <a:rPr lang="en-US" sz="4400" b="1" dirty="0"/>
            </a:br>
            <a:r>
              <a:rPr lang="en-US" sz="4400" b="1" dirty="0"/>
              <a:t>the Legislative learning </a:t>
            </a:r>
            <a:br>
              <a:rPr lang="en-US" sz="4400" b="1" dirty="0"/>
            </a:br>
            <a:r>
              <a:rPr lang="en-US" sz="4400" b="1" dirty="0"/>
              <a:t>lab</a:t>
            </a:r>
          </a:p>
        </p:txBody>
      </p:sp>
      <p:sp>
        <p:nvSpPr>
          <p:cNvPr id="3" name="Subtitle 2">
            <a:extLst>
              <a:ext uri="{FF2B5EF4-FFF2-40B4-BE49-F238E27FC236}">
                <a16:creationId xmlns:a16="http://schemas.microsoft.com/office/drawing/2014/main" id="{77DDA2C3-3DC2-4C99-9911-A2A5230A13A6}"/>
              </a:ext>
            </a:extLst>
          </p:cNvPr>
          <p:cNvSpPr>
            <a:spLocks noGrp="1"/>
          </p:cNvSpPr>
          <p:nvPr>
            <p:ph type="subTitle" idx="1"/>
          </p:nvPr>
        </p:nvSpPr>
        <p:spPr>
          <a:xfrm>
            <a:off x="9207500" y="4978400"/>
            <a:ext cx="2984500" cy="1699491"/>
          </a:xfrm>
        </p:spPr>
        <p:txBody>
          <a:bodyPr/>
          <a:lstStyle/>
          <a:p>
            <a:r>
              <a:rPr lang="en-US" b="1" dirty="0">
                <a:solidFill>
                  <a:schemeClr val="tx1"/>
                </a:solidFill>
              </a:rPr>
              <a:t>Joe Dorman, CEO</a:t>
            </a:r>
          </a:p>
          <a:p>
            <a:r>
              <a:rPr lang="en-US" b="1" dirty="0">
                <a:solidFill>
                  <a:schemeClr val="tx1"/>
                </a:solidFill>
              </a:rPr>
              <a:t>Oklahoma Institute for Child Advocacy</a:t>
            </a:r>
          </a:p>
        </p:txBody>
      </p:sp>
      <p:pic>
        <p:nvPicPr>
          <p:cNvPr id="5" name="Picture 4" descr="A person posing for a picture&#10;&#10;Description generated with high confidence">
            <a:extLst>
              <a:ext uri="{FF2B5EF4-FFF2-40B4-BE49-F238E27FC236}">
                <a16:creationId xmlns:a16="http://schemas.microsoft.com/office/drawing/2014/main" id="{94942FD7-BDD9-4EEC-9FB2-BC2E1D7A268C}"/>
              </a:ext>
            </a:extLst>
          </p:cNvPr>
          <p:cNvPicPr>
            <a:picLocks noChangeAspect="1"/>
          </p:cNvPicPr>
          <p:nvPr/>
        </p:nvPicPr>
        <p:blipFill>
          <a:blip r:embed="rId2"/>
          <a:stretch>
            <a:fillRect/>
          </a:stretch>
        </p:blipFill>
        <p:spPr>
          <a:xfrm>
            <a:off x="3446318" y="0"/>
            <a:ext cx="5299364"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7499" y="46966"/>
            <a:ext cx="3001945" cy="389243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9471" y="1455173"/>
            <a:ext cx="2957999" cy="2143433"/>
          </a:xfrm>
          <a:prstGeom prst="rect">
            <a:avLst/>
          </a:prstGeom>
        </p:spPr>
      </p:pic>
    </p:spTree>
    <p:extLst>
      <p:ext uri="{BB962C8B-B14F-4D97-AF65-F5344CB8AC3E}">
        <p14:creationId xmlns:p14="http://schemas.microsoft.com/office/powerpoint/2010/main" val="3890404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163A4-E6AD-4E38-8B63-D2BB0880DB39}"/>
              </a:ext>
            </a:extLst>
          </p:cNvPr>
          <p:cNvSpPr>
            <a:spLocks noGrp="1"/>
          </p:cNvSpPr>
          <p:nvPr>
            <p:ph type="title"/>
          </p:nvPr>
        </p:nvSpPr>
        <p:spPr/>
        <p:txBody>
          <a:bodyPr/>
          <a:lstStyle/>
          <a:p>
            <a:br>
              <a:rPr lang="en-US" b="1" dirty="0"/>
            </a:br>
            <a:r>
              <a:rPr lang="en-US" b="1" dirty="0"/>
              <a:t>Budget timeline</a:t>
            </a:r>
          </a:p>
        </p:txBody>
      </p:sp>
      <p:graphicFrame>
        <p:nvGraphicFramePr>
          <p:cNvPr id="4" name="Table 3">
            <a:extLst>
              <a:ext uri="{FF2B5EF4-FFF2-40B4-BE49-F238E27FC236}">
                <a16:creationId xmlns:a16="http://schemas.microsoft.com/office/drawing/2014/main" id="{B149526D-6C61-4E4C-AC63-FD64618E82B4}"/>
              </a:ext>
            </a:extLst>
          </p:cNvPr>
          <p:cNvGraphicFramePr>
            <a:graphicFrameLocks noGrp="1"/>
          </p:cNvGraphicFramePr>
          <p:nvPr>
            <p:extLst>
              <p:ext uri="{D42A27DB-BD31-4B8C-83A1-F6EECF244321}">
                <p14:modId xmlns:p14="http://schemas.microsoft.com/office/powerpoint/2010/main" val="3719616400"/>
              </p:ext>
            </p:extLst>
          </p:nvPr>
        </p:nvGraphicFramePr>
        <p:xfrm>
          <a:off x="801737" y="121066"/>
          <a:ext cx="8416875" cy="4866570"/>
        </p:xfrm>
        <a:graphic>
          <a:graphicData uri="http://schemas.openxmlformats.org/drawingml/2006/table">
            <a:tbl>
              <a:tblPr firstRow="1" firstCol="1" lastRow="1" lastCol="1" bandRow="1" bandCol="1">
                <a:tableStyleId>{5C22544A-7EE6-4342-B048-85BDC9FD1C3A}</a:tableStyleId>
              </a:tblPr>
              <a:tblGrid>
                <a:gridCol w="1403137">
                  <a:extLst>
                    <a:ext uri="{9D8B030D-6E8A-4147-A177-3AD203B41FA5}">
                      <a16:colId xmlns:a16="http://schemas.microsoft.com/office/drawing/2014/main" val="1596231605"/>
                    </a:ext>
                  </a:extLst>
                </a:gridCol>
                <a:gridCol w="1402488">
                  <a:extLst>
                    <a:ext uri="{9D8B030D-6E8A-4147-A177-3AD203B41FA5}">
                      <a16:colId xmlns:a16="http://schemas.microsoft.com/office/drawing/2014/main" val="3112393880"/>
                    </a:ext>
                  </a:extLst>
                </a:gridCol>
                <a:gridCol w="1402488">
                  <a:extLst>
                    <a:ext uri="{9D8B030D-6E8A-4147-A177-3AD203B41FA5}">
                      <a16:colId xmlns:a16="http://schemas.microsoft.com/office/drawing/2014/main" val="3623145784"/>
                    </a:ext>
                  </a:extLst>
                </a:gridCol>
                <a:gridCol w="1402488">
                  <a:extLst>
                    <a:ext uri="{9D8B030D-6E8A-4147-A177-3AD203B41FA5}">
                      <a16:colId xmlns:a16="http://schemas.microsoft.com/office/drawing/2014/main" val="4160493718"/>
                    </a:ext>
                  </a:extLst>
                </a:gridCol>
                <a:gridCol w="1403137">
                  <a:extLst>
                    <a:ext uri="{9D8B030D-6E8A-4147-A177-3AD203B41FA5}">
                      <a16:colId xmlns:a16="http://schemas.microsoft.com/office/drawing/2014/main" val="729067401"/>
                    </a:ext>
                  </a:extLst>
                </a:gridCol>
                <a:gridCol w="1403137">
                  <a:extLst>
                    <a:ext uri="{9D8B030D-6E8A-4147-A177-3AD203B41FA5}">
                      <a16:colId xmlns:a16="http://schemas.microsoft.com/office/drawing/2014/main" val="2827397233"/>
                    </a:ext>
                  </a:extLst>
                </a:gridCol>
              </a:tblGrid>
              <a:tr h="326018">
                <a:tc>
                  <a:txBody>
                    <a:bodyPr/>
                    <a:lstStyle/>
                    <a:p>
                      <a:pPr marL="198755" marR="186055" algn="ctr">
                        <a:spcBef>
                          <a:spcPts val="230"/>
                        </a:spcBef>
                        <a:spcAft>
                          <a:spcPts val="0"/>
                        </a:spcAft>
                      </a:pPr>
                      <a:r>
                        <a:rPr lang="en-US" sz="1200" dirty="0">
                          <a:solidFill>
                            <a:schemeClr val="tx1"/>
                          </a:solidFill>
                          <a:effectLst/>
                          <a:latin typeface="Calibri" panose="020F0502020204030204" pitchFamily="34" charset="0"/>
                          <a:cs typeface="Calibri" panose="020F0502020204030204" pitchFamily="34" charset="0"/>
                        </a:rPr>
                        <a:t>January</a:t>
                      </a: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a:txBody>
                    <a:bodyPr/>
                    <a:lstStyle/>
                    <a:p>
                      <a:pPr marL="77470" marR="57150" algn="ctr">
                        <a:spcBef>
                          <a:spcPts val="230"/>
                        </a:spcBef>
                        <a:spcAft>
                          <a:spcPts val="0"/>
                        </a:spcAft>
                      </a:pPr>
                      <a:r>
                        <a:rPr lang="en-US" sz="1200">
                          <a:solidFill>
                            <a:schemeClr val="tx1"/>
                          </a:solidFill>
                          <a:effectLst/>
                          <a:latin typeface="Calibri" panose="020F0502020204030204" pitchFamily="34" charset="0"/>
                          <a:cs typeface="Calibri" panose="020F0502020204030204" pitchFamily="34" charset="0"/>
                        </a:rPr>
                        <a:t>February</a:t>
                      </a:r>
                      <a:endPar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a:txBody>
                    <a:bodyPr/>
                    <a:lstStyle/>
                    <a:p>
                      <a:pPr marL="76835" marR="57150" algn="ctr">
                        <a:spcBef>
                          <a:spcPts val="230"/>
                        </a:spcBef>
                        <a:spcAft>
                          <a:spcPts val="0"/>
                        </a:spcAft>
                      </a:pPr>
                      <a:r>
                        <a:rPr lang="en-US" sz="1200">
                          <a:solidFill>
                            <a:schemeClr val="tx1"/>
                          </a:solidFill>
                          <a:effectLst/>
                          <a:latin typeface="Calibri" panose="020F0502020204030204" pitchFamily="34" charset="0"/>
                          <a:cs typeface="Calibri" panose="020F0502020204030204" pitchFamily="34" charset="0"/>
                        </a:rPr>
                        <a:t>March</a:t>
                      </a:r>
                      <a:endPar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a:txBody>
                    <a:bodyPr/>
                    <a:lstStyle/>
                    <a:p>
                      <a:pPr marL="79375" marR="56515" algn="ctr">
                        <a:spcBef>
                          <a:spcPts val="230"/>
                        </a:spcBef>
                        <a:spcAft>
                          <a:spcPts val="0"/>
                        </a:spcAft>
                      </a:pPr>
                      <a:r>
                        <a:rPr lang="en-US" sz="1200">
                          <a:solidFill>
                            <a:schemeClr val="tx1"/>
                          </a:solidFill>
                          <a:effectLst/>
                          <a:latin typeface="Calibri" panose="020F0502020204030204" pitchFamily="34" charset="0"/>
                          <a:cs typeface="Calibri" panose="020F0502020204030204" pitchFamily="34" charset="0"/>
                        </a:rPr>
                        <a:t>April</a:t>
                      </a:r>
                      <a:endPar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a:txBody>
                    <a:bodyPr/>
                    <a:lstStyle/>
                    <a:p>
                      <a:pPr marL="76200" marR="57150" algn="ctr">
                        <a:spcBef>
                          <a:spcPts val="230"/>
                        </a:spcBef>
                        <a:spcAft>
                          <a:spcPts val="0"/>
                        </a:spcAft>
                      </a:pPr>
                      <a:r>
                        <a:rPr lang="en-US" sz="1200">
                          <a:solidFill>
                            <a:schemeClr val="tx1"/>
                          </a:solidFill>
                          <a:effectLst/>
                          <a:latin typeface="Calibri" panose="020F0502020204030204" pitchFamily="34" charset="0"/>
                          <a:cs typeface="Calibri" panose="020F0502020204030204" pitchFamily="34" charset="0"/>
                        </a:rPr>
                        <a:t>May</a:t>
                      </a:r>
                      <a:endPar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a:txBody>
                    <a:bodyPr/>
                    <a:lstStyle/>
                    <a:p>
                      <a:pPr marL="114935" marR="88900" algn="ctr">
                        <a:spcBef>
                          <a:spcPts val="230"/>
                        </a:spcBef>
                        <a:spcAft>
                          <a:spcPts val="0"/>
                        </a:spcAft>
                      </a:pPr>
                      <a:r>
                        <a:rPr lang="en-US" sz="1200" dirty="0">
                          <a:solidFill>
                            <a:schemeClr val="tx1"/>
                          </a:solidFill>
                          <a:effectLst/>
                          <a:latin typeface="Calibri" panose="020F0502020204030204" pitchFamily="34" charset="0"/>
                          <a:cs typeface="Calibri" panose="020F0502020204030204" pitchFamily="34" charset="0"/>
                        </a:rPr>
                        <a:t>June</a:t>
                      </a: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extLst>
                  <a:ext uri="{0D108BD9-81ED-4DB2-BD59-A6C34878D82A}">
                    <a16:rowId xmlns:a16="http://schemas.microsoft.com/office/drawing/2014/main" val="3641326342"/>
                  </a:ext>
                </a:extLst>
              </a:tr>
              <a:tr h="350571">
                <a:tc rowSpan="4">
                  <a:txBody>
                    <a:bodyPr/>
                    <a:lstStyle/>
                    <a:p>
                      <a:pPr marL="198755" marR="186690" algn="ctr">
                        <a:lnSpc>
                          <a:spcPct val="97000"/>
                        </a:lnSpc>
                        <a:spcBef>
                          <a:spcPts val="600"/>
                        </a:spcBef>
                        <a:spcAft>
                          <a:spcPts val="0"/>
                        </a:spcAft>
                      </a:pPr>
                      <a:r>
                        <a:rPr lang="en-US" sz="1200" dirty="0">
                          <a:solidFill>
                            <a:schemeClr val="tx1"/>
                          </a:solidFill>
                          <a:effectLst/>
                          <a:latin typeface="Calibri" panose="020F0502020204030204" pitchFamily="34" charset="0"/>
                          <a:cs typeface="Calibri" panose="020F0502020204030204" pitchFamily="34" charset="0"/>
                        </a:rPr>
                        <a:t>On the first day of legislative session, the Governor Submits the Executive Budget to the Legislature for consideration</a:t>
                      </a: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gridSpan="4">
                  <a:txBody>
                    <a:bodyPr/>
                    <a:lstStyle/>
                    <a:p>
                      <a:pPr marL="2042160" marR="2020570" algn="ctr">
                        <a:lnSpc>
                          <a:spcPts val="1425"/>
                        </a:lnSpc>
                        <a:spcBef>
                          <a:spcPts val="115"/>
                        </a:spcBef>
                        <a:spcAft>
                          <a:spcPts val="0"/>
                        </a:spcAft>
                      </a:pPr>
                      <a:r>
                        <a:rPr lang="en-US" sz="1200" b="1" dirty="0">
                          <a:solidFill>
                            <a:schemeClr val="tx1"/>
                          </a:solidFill>
                          <a:effectLst/>
                          <a:latin typeface="Calibri" panose="020F0502020204030204" pitchFamily="34" charset="0"/>
                          <a:cs typeface="Calibri" panose="020F0502020204030204" pitchFamily="34" charset="0"/>
                        </a:rPr>
                        <a:t>Legislature in Session</a:t>
                      </a:r>
                      <a:endPar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194310" marR="163830" indent="-1270" algn="ctr">
                        <a:lnSpc>
                          <a:spcPct val="97000"/>
                        </a:lnSpc>
                        <a:spcBef>
                          <a:spcPts val="760"/>
                        </a:spcBef>
                        <a:spcAft>
                          <a:spcPts val="0"/>
                        </a:spcAft>
                      </a:pPr>
                      <a:r>
                        <a:rPr lang="en-US" sz="1200">
                          <a:solidFill>
                            <a:schemeClr val="tx1"/>
                          </a:solidFill>
                          <a:effectLst/>
                          <a:latin typeface="Calibri" panose="020F0502020204030204" pitchFamily="34" charset="0"/>
                          <a:cs typeface="Calibri" panose="020F0502020204030204" pitchFamily="34" charset="0"/>
                        </a:rPr>
                        <a:t>State agencies submit budget work program to Office of Management &amp; Enterprise Services for approval</a:t>
                      </a:r>
                      <a:endPar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extLst>
                  <a:ext uri="{0D108BD9-81ED-4DB2-BD59-A6C34878D82A}">
                    <a16:rowId xmlns:a16="http://schemas.microsoft.com/office/drawing/2014/main" val="3834583130"/>
                  </a:ext>
                </a:extLst>
              </a:tr>
              <a:tr h="516196">
                <a:tc vMerge="1">
                  <a:txBody>
                    <a:bodyPr/>
                    <a:lstStyle/>
                    <a:p>
                      <a:endParaRPr lang="en-US"/>
                    </a:p>
                  </a:txBody>
                  <a:tcPr/>
                </a:tc>
                <a:tc gridSpan="4">
                  <a:txBody>
                    <a:bodyPr/>
                    <a:lstStyle/>
                    <a:p>
                      <a:pPr marL="1346200" marR="1102995" indent="-218440">
                        <a:lnSpc>
                          <a:spcPct val="97000"/>
                        </a:lnSpc>
                        <a:spcBef>
                          <a:spcPts val="645"/>
                        </a:spcBef>
                        <a:spcAft>
                          <a:spcPts val="0"/>
                        </a:spcAft>
                      </a:pPr>
                      <a:r>
                        <a:rPr lang="en-US" sz="1200" b="1" dirty="0">
                          <a:solidFill>
                            <a:schemeClr val="tx1"/>
                          </a:solidFill>
                          <a:effectLst/>
                          <a:latin typeface="Calibri" panose="020F0502020204030204" pitchFamily="34" charset="0"/>
                          <a:cs typeface="Calibri" panose="020F0502020204030204" pitchFamily="34" charset="0"/>
                        </a:rPr>
                        <a:t>Legislative</a:t>
                      </a:r>
                      <a:r>
                        <a:rPr lang="en-US" sz="1200" b="1" spc="-125" dirty="0">
                          <a:solidFill>
                            <a:schemeClr val="tx1"/>
                          </a:solidFill>
                          <a:effectLst/>
                          <a:latin typeface="Calibri" panose="020F0502020204030204" pitchFamily="34" charset="0"/>
                          <a:cs typeface="Calibri" panose="020F0502020204030204" pitchFamily="34" charset="0"/>
                        </a:rPr>
                        <a:t> </a:t>
                      </a:r>
                      <a:r>
                        <a:rPr lang="en-US" sz="1200" b="1" dirty="0">
                          <a:solidFill>
                            <a:schemeClr val="tx1"/>
                          </a:solidFill>
                          <a:effectLst/>
                          <a:latin typeface="Calibri" panose="020F0502020204030204" pitchFamily="34" charset="0"/>
                          <a:cs typeface="Calibri" panose="020F0502020204030204" pitchFamily="34" charset="0"/>
                        </a:rPr>
                        <a:t>Review</a:t>
                      </a:r>
                      <a:r>
                        <a:rPr lang="en-US" sz="1200" b="1" spc="-140" dirty="0">
                          <a:solidFill>
                            <a:schemeClr val="tx1"/>
                          </a:solidFill>
                          <a:effectLst/>
                          <a:latin typeface="Calibri" panose="020F0502020204030204" pitchFamily="34" charset="0"/>
                          <a:cs typeface="Calibri" panose="020F0502020204030204" pitchFamily="34" charset="0"/>
                        </a:rPr>
                        <a:t> </a:t>
                      </a:r>
                      <a:r>
                        <a:rPr lang="en-US" sz="1200" b="1" dirty="0">
                          <a:solidFill>
                            <a:schemeClr val="tx1"/>
                          </a:solidFill>
                          <a:effectLst/>
                          <a:latin typeface="Calibri" panose="020F0502020204030204" pitchFamily="34" charset="0"/>
                          <a:cs typeface="Calibri" panose="020F0502020204030204" pitchFamily="34" charset="0"/>
                        </a:rPr>
                        <a:t>of</a:t>
                      </a:r>
                      <a:r>
                        <a:rPr lang="en-US" sz="1200" b="1" spc="-120" dirty="0">
                          <a:solidFill>
                            <a:schemeClr val="tx1"/>
                          </a:solidFill>
                          <a:effectLst/>
                          <a:latin typeface="Calibri" panose="020F0502020204030204" pitchFamily="34" charset="0"/>
                          <a:cs typeface="Calibri" panose="020F0502020204030204" pitchFamily="34" charset="0"/>
                        </a:rPr>
                        <a:t> </a:t>
                      </a:r>
                      <a:r>
                        <a:rPr lang="en-US" sz="1200" b="1" dirty="0">
                          <a:solidFill>
                            <a:schemeClr val="tx1"/>
                          </a:solidFill>
                          <a:effectLst/>
                          <a:latin typeface="Calibri" panose="020F0502020204030204" pitchFamily="34" charset="0"/>
                          <a:cs typeface="Calibri" panose="020F0502020204030204" pitchFamily="34" charset="0"/>
                        </a:rPr>
                        <a:t>State</a:t>
                      </a:r>
                      <a:r>
                        <a:rPr lang="en-US" sz="1200" b="1" spc="-140" dirty="0">
                          <a:solidFill>
                            <a:schemeClr val="tx1"/>
                          </a:solidFill>
                          <a:effectLst/>
                          <a:latin typeface="Calibri" panose="020F0502020204030204" pitchFamily="34" charset="0"/>
                          <a:cs typeface="Calibri" panose="020F0502020204030204" pitchFamily="34" charset="0"/>
                        </a:rPr>
                        <a:t> </a:t>
                      </a:r>
                      <a:r>
                        <a:rPr lang="en-US" sz="1200" b="1" dirty="0">
                          <a:solidFill>
                            <a:schemeClr val="tx1"/>
                          </a:solidFill>
                          <a:effectLst/>
                          <a:latin typeface="Calibri" panose="020F0502020204030204" pitchFamily="34" charset="0"/>
                          <a:cs typeface="Calibri" panose="020F0502020204030204" pitchFamily="34" charset="0"/>
                        </a:rPr>
                        <a:t>Agency</a:t>
                      </a:r>
                      <a:r>
                        <a:rPr lang="en-US" sz="1200" b="1" spc="-120" dirty="0">
                          <a:solidFill>
                            <a:schemeClr val="tx1"/>
                          </a:solidFill>
                          <a:effectLst/>
                          <a:latin typeface="Calibri" panose="020F0502020204030204" pitchFamily="34" charset="0"/>
                          <a:cs typeface="Calibri" panose="020F0502020204030204" pitchFamily="34" charset="0"/>
                        </a:rPr>
                        <a:t> </a:t>
                      </a:r>
                      <a:r>
                        <a:rPr lang="en-US" sz="1200" b="1" dirty="0">
                          <a:solidFill>
                            <a:schemeClr val="tx1"/>
                          </a:solidFill>
                          <a:effectLst/>
                          <a:latin typeface="Calibri" panose="020F0502020204030204" pitchFamily="34" charset="0"/>
                          <a:cs typeface="Calibri" panose="020F0502020204030204" pitchFamily="34" charset="0"/>
                        </a:rPr>
                        <a:t>Budgets; Passage</a:t>
                      </a:r>
                      <a:r>
                        <a:rPr lang="en-US" sz="1200" b="1" spc="-60" dirty="0">
                          <a:solidFill>
                            <a:schemeClr val="tx1"/>
                          </a:solidFill>
                          <a:effectLst/>
                          <a:latin typeface="Calibri" panose="020F0502020204030204" pitchFamily="34" charset="0"/>
                          <a:cs typeface="Calibri" panose="020F0502020204030204" pitchFamily="34" charset="0"/>
                        </a:rPr>
                        <a:t> </a:t>
                      </a:r>
                      <a:r>
                        <a:rPr lang="en-US" sz="1200" b="1" dirty="0">
                          <a:solidFill>
                            <a:schemeClr val="tx1"/>
                          </a:solidFill>
                          <a:effectLst/>
                          <a:latin typeface="Calibri" panose="020F0502020204030204" pitchFamily="34" charset="0"/>
                          <a:cs typeface="Calibri" panose="020F0502020204030204" pitchFamily="34" charset="0"/>
                        </a:rPr>
                        <a:t>of</a:t>
                      </a:r>
                      <a:r>
                        <a:rPr lang="en-US" sz="1200" b="1" spc="-85" dirty="0">
                          <a:solidFill>
                            <a:schemeClr val="tx1"/>
                          </a:solidFill>
                          <a:effectLst/>
                          <a:latin typeface="Calibri" panose="020F0502020204030204" pitchFamily="34" charset="0"/>
                          <a:cs typeface="Calibri" panose="020F0502020204030204" pitchFamily="34" charset="0"/>
                        </a:rPr>
                        <a:t> </a:t>
                      </a:r>
                      <a:r>
                        <a:rPr lang="en-US" sz="1200" b="1" dirty="0">
                          <a:solidFill>
                            <a:schemeClr val="tx1"/>
                          </a:solidFill>
                          <a:effectLst/>
                          <a:latin typeface="Calibri" panose="020F0502020204030204" pitchFamily="34" charset="0"/>
                          <a:cs typeface="Calibri" panose="020F0502020204030204" pitchFamily="34" charset="0"/>
                        </a:rPr>
                        <a:t>Budgets</a:t>
                      </a:r>
                      <a:r>
                        <a:rPr lang="en-US" sz="1200" b="1" spc="-65" dirty="0">
                          <a:solidFill>
                            <a:schemeClr val="tx1"/>
                          </a:solidFill>
                          <a:effectLst/>
                          <a:latin typeface="Calibri" panose="020F0502020204030204" pitchFamily="34" charset="0"/>
                          <a:cs typeface="Calibri" panose="020F0502020204030204" pitchFamily="34" charset="0"/>
                        </a:rPr>
                        <a:t> </a:t>
                      </a:r>
                      <a:r>
                        <a:rPr lang="en-US" sz="1200" b="1" dirty="0">
                          <a:solidFill>
                            <a:schemeClr val="tx1"/>
                          </a:solidFill>
                          <a:effectLst/>
                          <a:latin typeface="Calibri" panose="020F0502020204030204" pitchFamily="34" charset="0"/>
                          <a:cs typeface="Calibri" panose="020F0502020204030204" pitchFamily="34" charset="0"/>
                        </a:rPr>
                        <a:t>for</a:t>
                      </a:r>
                      <a:r>
                        <a:rPr lang="en-US" sz="1200" b="1" spc="-75" dirty="0">
                          <a:solidFill>
                            <a:schemeClr val="tx1"/>
                          </a:solidFill>
                          <a:effectLst/>
                          <a:latin typeface="Calibri" panose="020F0502020204030204" pitchFamily="34" charset="0"/>
                          <a:cs typeface="Calibri" panose="020F0502020204030204" pitchFamily="34" charset="0"/>
                        </a:rPr>
                        <a:t> </a:t>
                      </a:r>
                      <a:r>
                        <a:rPr lang="en-US" sz="1200" b="1" dirty="0">
                          <a:solidFill>
                            <a:schemeClr val="tx1"/>
                          </a:solidFill>
                          <a:effectLst/>
                          <a:latin typeface="Calibri" panose="020F0502020204030204" pitchFamily="34" charset="0"/>
                          <a:cs typeface="Calibri" panose="020F0502020204030204" pitchFamily="34" charset="0"/>
                        </a:rPr>
                        <a:t>State</a:t>
                      </a:r>
                      <a:r>
                        <a:rPr lang="en-US" sz="1200" b="1" spc="-100" dirty="0">
                          <a:solidFill>
                            <a:schemeClr val="tx1"/>
                          </a:solidFill>
                          <a:effectLst/>
                          <a:latin typeface="Calibri" panose="020F0502020204030204" pitchFamily="34" charset="0"/>
                          <a:cs typeface="Calibri" panose="020F0502020204030204" pitchFamily="34" charset="0"/>
                        </a:rPr>
                        <a:t> </a:t>
                      </a:r>
                      <a:r>
                        <a:rPr lang="en-US" sz="1200" b="1" dirty="0">
                          <a:solidFill>
                            <a:schemeClr val="tx1"/>
                          </a:solidFill>
                          <a:effectLst/>
                          <a:latin typeface="Calibri" panose="020F0502020204030204" pitchFamily="34" charset="0"/>
                          <a:cs typeface="Calibri" panose="020F0502020204030204" pitchFamily="34" charset="0"/>
                        </a:rPr>
                        <a:t>Agencies</a:t>
                      </a:r>
                      <a:endPar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687374199"/>
                  </a:ext>
                </a:extLst>
              </a:tr>
              <a:tr h="771275">
                <a:tc vMerge="1">
                  <a:txBody>
                    <a:bodyPr/>
                    <a:lstStyle/>
                    <a:p>
                      <a:endParaRPr lang="en-US"/>
                    </a:p>
                  </a:txBody>
                  <a:tcPr/>
                </a:tc>
                <a:tc rowSpan="2">
                  <a:txBody>
                    <a:bodyPr/>
                    <a:lstStyle/>
                    <a:p>
                      <a:pPr marL="207645" marR="109855" indent="1905" algn="ctr">
                        <a:lnSpc>
                          <a:spcPct val="97000"/>
                        </a:lnSpc>
                        <a:spcBef>
                          <a:spcPts val="115"/>
                        </a:spcBef>
                        <a:spcAft>
                          <a:spcPts val="0"/>
                        </a:spcAft>
                      </a:pPr>
                      <a:r>
                        <a:rPr lang="en-US" sz="1200" b="1" dirty="0">
                          <a:solidFill>
                            <a:schemeClr val="tx1"/>
                          </a:solidFill>
                          <a:effectLst/>
                          <a:latin typeface="Calibri" panose="020F0502020204030204" pitchFamily="34" charset="0"/>
                          <a:cs typeface="Calibri" panose="020F0502020204030204" pitchFamily="34" charset="0"/>
                        </a:rPr>
                        <a:t>Final Review of Available Revenue for Expenditure by State Legislature by the State Board of Equalization</a:t>
                      </a:r>
                      <a:endPar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rowSpan="2">
                  <a:txBody>
                    <a:bodyPr/>
                    <a:lstStyle/>
                    <a:p>
                      <a:pPr marL="0" marR="0">
                        <a:spcBef>
                          <a:spcPts val="0"/>
                        </a:spcBef>
                        <a:spcAft>
                          <a:spcPts val="0"/>
                        </a:spcAft>
                      </a:pPr>
                      <a:r>
                        <a:rPr lang="en-US" sz="1200" dirty="0">
                          <a:solidFill>
                            <a:schemeClr val="tx1"/>
                          </a:solidFill>
                          <a:effectLst/>
                          <a:latin typeface="Calibri" panose="020F0502020204030204" pitchFamily="34" charset="0"/>
                          <a:cs typeface="Calibri" panose="020F0502020204030204" pitchFamily="34" charset="0"/>
                        </a:rPr>
                        <a:t> </a:t>
                      </a: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rowSpan="2">
                  <a:txBody>
                    <a:bodyPr/>
                    <a:lstStyle/>
                    <a:p>
                      <a:pPr marL="0" marR="0">
                        <a:spcBef>
                          <a:spcPts val="0"/>
                        </a:spcBef>
                        <a:spcAft>
                          <a:spcPts val="0"/>
                        </a:spcAft>
                      </a:pPr>
                      <a:r>
                        <a:rPr lang="en-US" sz="1200" dirty="0">
                          <a:solidFill>
                            <a:schemeClr val="tx1"/>
                          </a:solidFill>
                          <a:effectLst/>
                          <a:latin typeface="Calibri" panose="020F0502020204030204" pitchFamily="34" charset="0"/>
                          <a:cs typeface="Calibri" panose="020F0502020204030204" pitchFamily="34" charset="0"/>
                        </a:rPr>
                        <a:t> </a:t>
                      </a: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rowSpan="2">
                  <a:txBody>
                    <a:bodyPr/>
                    <a:lstStyle/>
                    <a:p>
                      <a:pPr marL="0" marR="0">
                        <a:spcBef>
                          <a:spcPts val="0"/>
                        </a:spcBef>
                        <a:spcAft>
                          <a:spcPts val="0"/>
                        </a:spcAft>
                      </a:pPr>
                      <a:r>
                        <a:rPr lang="en-US" sz="1200" dirty="0">
                          <a:solidFill>
                            <a:schemeClr val="tx1"/>
                          </a:solidFill>
                          <a:effectLst/>
                          <a:latin typeface="Calibri" panose="020F0502020204030204" pitchFamily="34" charset="0"/>
                          <a:cs typeface="Calibri" panose="020F0502020204030204" pitchFamily="34" charset="0"/>
                        </a:rPr>
                        <a:t> </a:t>
                      </a: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vMerge="1">
                  <a:txBody>
                    <a:bodyPr/>
                    <a:lstStyle/>
                    <a:p>
                      <a:endParaRPr lang="en-US"/>
                    </a:p>
                  </a:txBody>
                  <a:tcPr/>
                </a:tc>
                <a:extLst>
                  <a:ext uri="{0D108BD9-81ED-4DB2-BD59-A6C34878D82A}">
                    <a16:rowId xmlns:a16="http://schemas.microsoft.com/office/drawing/2014/main" val="600298720"/>
                  </a:ext>
                </a:extLst>
              </a:tr>
              <a:tr h="70296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114935" marR="80010" algn="ctr">
                        <a:spcBef>
                          <a:spcPts val="325"/>
                        </a:spcBef>
                        <a:spcAft>
                          <a:spcPts val="0"/>
                        </a:spcAft>
                      </a:pPr>
                      <a:r>
                        <a:rPr lang="en-US" sz="1200">
                          <a:solidFill>
                            <a:schemeClr val="tx1"/>
                          </a:solidFill>
                          <a:effectLst/>
                          <a:latin typeface="Calibri" panose="020F0502020204030204" pitchFamily="34" charset="0"/>
                          <a:cs typeface="Calibri" panose="020F0502020204030204" pitchFamily="34" charset="0"/>
                        </a:rPr>
                        <a:t>June 30</a:t>
                      </a:r>
                    </a:p>
                    <a:p>
                      <a:pPr marL="114935" marR="78740" algn="ctr">
                        <a:spcBef>
                          <a:spcPts val="680"/>
                        </a:spcBef>
                        <a:spcAft>
                          <a:spcPts val="0"/>
                        </a:spcAft>
                      </a:pPr>
                      <a:r>
                        <a:rPr lang="en-US" sz="1200">
                          <a:solidFill>
                            <a:schemeClr val="tx1"/>
                          </a:solidFill>
                          <a:effectLst/>
                          <a:latin typeface="Calibri" panose="020F0502020204030204" pitchFamily="34" charset="0"/>
                          <a:cs typeface="Calibri" panose="020F0502020204030204" pitchFamily="34" charset="0"/>
                        </a:rPr>
                        <a:t>End of Fiscal Year</a:t>
                      </a:r>
                      <a:endPar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extLst>
                  <a:ext uri="{0D108BD9-81ED-4DB2-BD59-A6C34878D82A}">
                    <a16:rowId xmlns:a16="http://schemas.microsoft.com/office/drawing/2014/main" val="4047943018"/>
                  </a:ext>
                </a:extLst>
              </a:tr>
              <a:tr h="336553">
                <a:tc>
                  <a:txBody>
                    <a:bodyPr/>
                    <a:lstStyle/>
                    <a:p>
                      <a:pPr marL="198120" marR="186690" algn="ctr">
                        <a:spcBef>
                          <a:spcPts val="315"/>
                        </a:spcBef>
                        <a:spcAft>
                          <a:spcPts val="0"/>
                        </a:spcAft>
                      </a:pPr>
                      <a:r>
                        <a:rPr lang="en-US" sz="1200" b="1">
                          <a:solidFill>
                            <a:schemeClr val="tx1"/>
                          </a:solidFill>
                          <a:effectLst/>
                          <a:latin typeface="Calibri" panose="020F0502020204030204" pitchFamily="34" charset="0"/>
                          <a:cs typeface="Calibri" panose="020F0502020204030204" pitchFamily="34" charset="0"/>
                        </a:rPr>
                        <a:t>July</a:t>
                      </a:r>
                      <a:endPar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a:txBody>
                    <a:bodyPr/>
                    <a:lstStyle/>
                    <a:p>
                      <a:pPr marL="78105" marR="57150" algn="ctr">
                        <a:spcBef>
                          <a:spcPts val="315"/>
                        </a:spcBef>
                        <a:spcAft>
                          <a:spcPts val="0"/>
                        </a:spcAft>
                      </a:pPr>
                      <a:r>
                        <a:rPr lang="en-US" sz="1200" b="1">
                          <a:solidFill>
                            <a:schemeClr val="tx1"/>
                          </a:solidFill>
                          <a:effectLst/>
                          <a:latin typeface="Calibri" panose="020F0502020204030204" pitchFamily="34" charset="0"/>
                          <a:cs typeface="Calibri" panose="020F0502020204030204" pitchFamily="34" charset="0"/>
                        </a:rPr>
                        <a:t>August</a:t>
                      </a:r>
                      <a:endPar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a:txBody>
                    <a:bodyPr/>
                    <a:lstStyle/>
                    <a:p>
                      <a:pPr marL="79375" marR="57150" algn="ctr">
                        <a:spcBef>
                          <a:spcPts val="315"/>
                        </a:spcBef>
                        <a:spcAft>
                          <a:spcPts val="0"/>
                        </a:spcAft>
                      </a:pPr>
                      <a:r>
                        <a:rPr lang="en-US" sz="1200" b="1" dirty="0">
                          <a:solidFill>
                            <a:schemeClr val="tx1"/>
                          </a:solidFill>
                          <a:effectLst/>
                          <a:latin typeface="Calibri" panose="020F0502020204030204" pitchFamily="34" charset="0"/>
                          <a:cs typeface="Calibri" panose="020F0502020204030204" pitchFamily="34" charset="0"/>
                        </a:rPr>
                        <a:t>September</a:t>
                      </a:r>
                      <a:endPar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a:txBody>
                    <a:bodyPr/>
                    <a:lstStyle/>
                    <a:p>
                      <a:pPr marL="79375" marR="57150" algn="ctr">
                        <a:spcBef>
                          <a:spcPts val="315"/>
                        </a:spcBef>
                        <a:spcAft>
                          <a:spcPts val="0"/>
                        </a:spcAft>
                      </a:pPr>
                      <a:r>
                        <a:rPr lang="en-US" sz="1200" b="1" dirty="0">
                          <a:solidFill>
                            <a:schemeClr val="tx1"/>
                          </a:solidFill>
                          <a:effectLst/>
                          <a:latin typeface="Calibri" panose="020F0502020204030204" pitchFamily="34" charset="0"/>
                          <a:cs typeface="Calibri" panose="020F0502020204030204" pitchFamily="34" charset="0"/>
                        </a:rPr>
                        <a:t>October</a:t>
                      </a:r>
                      <a:endPar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a:txBody>
                    <a:bodyPr/>
                    <a:lstStyle/>
                    <a:p>
                      <a:pPr marL="77470" marR="57150" algn="ctr">
                        <a:spcBef>
                          <a:spcPts val="315"/>
                        </a:spcBef>
                        <a:spcAft>
                          <a:spcPts val="0"/>
                        </a:spcAft>
                      </a:pPr>
                      <a:r>
                        <a:rPr lang="en-US" sz="1200" b="1" dirty="0">
                          <a:solidFill>
                            <a:schemeClr val="tx1"/>
                          </a:solidFill>
                          <a:effectLst/>
                          <a:latin typeface="Calibri" panose="020F0502020204030204" pitchFamily="34" charset="0"/>
                          <a:cs typeface="Calibri" panose="020F0502020204030204" pitchFamily="34" charset="0"/>
                        </a:rPr>
                        <a:t>November</a:t>
                      </a:r>
                      <a:endPar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a:txBody>
                    <a:bodyPr/>
                    <a:lstStyle/>
                    <a:p>
                      <a:pPr marL="114935" marR="88900" algn="ctr">
                        <a:spcBef>
                          <a:spcPts val="315"/>
                        </a:spcBef>
                        <a:spcAft>
                          <a:spcPts val="0"/>
                        </a:spcAft>
                      </a:pPr>
                      <a:r>
                        <a:rPr lang="en-US" sz="1200" b="1" dirty="0">
                          <a:solidFill>
                            <a:schemeClr val="tx1"/>
                          </a:solidFill>
                          <a:effectLst/>
                          <a:latin typeface="Calibri" panose="020F0502020204030204" pitchFamily="34" charset="0"/>
                          <a:cs typeface="Calibri" panose="020F0502020204030204" pitchFamily="34" charset="0"/>
                        </a:rPr>
                        <a:t>December</a:t>
                      </a:r>
                      <a:endPar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extLst>
                  <a:ext uri="{0D108BD9-81ED-4DB2-BD59-A6C34878D82A}">
                    <a16:rowId xmlns:a16="http://schemas.microsoft.com/office/drawing/2014/main" val="3158663507"/>
                  </a:ext>
                </a:extLst>
              </a:tr>
              <a:tr h="716364">
                <a:tc rowSpan="2">
                  <a:txBody>
                    <a:bodyPr/>
                    <a:lstStyle/>
                    <a:p>
                      <a:pPr marL="0" marR="0">
                        <a:spcBef>
                          <a:spcPts val="60"/>
                        </a:spcBef>
                        <a:spcAft>
                          <a:spcPts val="0"/>
                        </a:spcAft>
                      </a:pPr>
                      <a:r>
                        <a:rPr lang="en-US" sz="1200" b="1">
                          <a:solidFill>
                            <a:schemeClr val="tx1"/>
                          </a:solidFill>
                          <a:effectLst/>
                          <a:latin typeface="Calibri" panose="020F0502020204030204" pitchFamily="34" charset="0"/>
                          <a:cs typeface="Calibri" panose="020F0502020204030204" pitchFamily="34" charset="0"/>
                        </a:rPr>
                        <a:t> </a:t>
                      </a:r>
                    </a:p>
                    <a:p>
                      <a:pPr marL="138430" marR="123825" indent="635" algn="ctr">
                        <a:lnSpc>
                          <a:spcPct val="107000"/>
                        </a:lnSpc>
                        <a:spcBef>
                          <a:spcPts val="0"/>
                        </a:spcBef>
                        <a:spcAft>
                          <a:spcPts val="0"/>
                        </a:spcAft>
                      </a:pPr>
                      <a:r>
                        <a:rPr lang="en-US" sz="1200" b="1">
                          <a:solidFill>
                            <a:schemeClr val="tx1"/>
                          </a:solidFill>
                          <a:effectLst/>
                          <a:latin typeface="Calibri" panose="020F0502020204030204" pitchFamily="34" charset="0"/>
                          <a:cs typeface="Calibri" panose="020F0502020204030204" pitchFamily="34" charset="0"/>
                        </a:rPr>
                        <a:t>July 1 Beginning of the new</a:t>
                      </a:r>
                    </a:p>
                    <a:p>
                      <a:pPr marL="198755" marR="184785" algn="ctr">
                        <a:lnSpc>
                          <a:spcPts val="1770"/>
                        </a:lnSpc>
                        <a:spcBef>
                          <a:spcPts val="0"/>
                        </a:spcBef>
                        <a:spcAft>
                          <a:spcPts val="0"/>
                        </a:spcAft>
                      </a:pPr>
                      <a:r>
                        <a:rPr lang="en-US" sz="1200" b="1">
                          <a:solidFill>
                            <a:schemeClr val="tx1"/>
                          </a:solidFill>
                          <a:effectLst/>
                          <a:latin typeface="Calibri" panose="020F0502020204030204" pitchFamily="34" charset="0"/>
                          <a:cs typeface="Calibri" panose="020F0502020204030204" pitchFamily="34" charset="0"/>
                        </a:rPr>
                        <a:t>Fiscal Year</a:t>
                      </a:r>
                      <a:endPar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rowSpan="2">
                  <a:txBody>
                    <a:bodyPr/>
                    <a:lstStyle/>
                    <a:p>
                      <a:pPr marL="0" marR="0">
                        <a:spcBef>
                          <a:spcPts val="0"/>
                        </a:spcBef>
                        <a:spcAft>
                          <a:spcPts val="0"/>
                        </a:spcAft>
                      </a:pPr>
                      <a:r>
                        <a:rPr lang="en-US" sz="1200" b="1">
                          <a:solidFill>
                            <a:schemeClr val="tx1"/>
                          </a:solidFill>
                          <a:effectLst/>
                          <a:latin typeface="Calibri" panose="020F0502020204030204" pitchFamily="34" charset="0"/>
                          <a:cs typeface="Calibri" panose="020F0502020204030204" pitchFamily="34" charset="0"/>
                        </a:rPr>
                        <a:t> </a:t>
                      </a:r>
                      <a:endPar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rowSpan="2">
                  <a:txBody>
                    <a:bodyPr/>
                    <a:lstStyle/>
                    <a:p>
                      <a:pPr marL="0" marR="0">
                        <a:spcBef>
                          <a:spcPts val="25"/>
                        </a:spcBef>
                        <a:spcAft>
                          <a:spcPts val="0"/>
                        </a:spcAft>
                      </a:pPr>
                      <a:r>
                        <a:rPr lang="en-US" sz="1200" b="1" dirty="0">
                          <a:solidFill>
                            <a:schemeClr val="tx1"/>
                          </a:solidFill>
                          <a:effectLst/>
                          <a:latin typeface="Calibri" panose="020F0502020204030204" pitchFamily="34" charset="0"/>
                          <a:cs typeface="Calibri" panose="020F0502020204030204" pitchFamily="34" charset="0"/>
                        </a:rPr>
                        <a:t> </a:t>
                      </a:r>
                    </a:p>
                    <a:p>
                      <a:pPr marL="201930" marR="179070" algn="ctr">
                        <a:lnSpc>
                          <a:spcPct val="97000"/>
                        </a:lnSpc>
                        <a:spcBef>
                          <a:spcPts val="0"/>
                        </a:spcBef>
                        <a:spcAft>
                          <a:spcPts val="0"/>
                        </a:spcAft>
                      </a:pPr>
                      <a:r>
                        <a:rPr lang="en-US" sz="1200" b="1" dirty="0">
                          <a:solidFill>
                            <a:schemeClr val="tx1"/>
                          </a:solidFill>
                          <a:effectLst/>
                          <a:latin typeface="Calibri" panose="020F0502020204030204" pitchFamily="34" charset="0"/>
                          <a:cs typeface="Calibri" panose="020F0502020204030204" pitchFamily="34" charset="0"/>
                        </a:rPr>
                        <a:t>State agencies submit budget request to the Office of Management &amp; Enterprise Services</a:t>
                      </a:r>
                      <a:endPar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gridSpan="3">
                  <a:txBody>
                    <a:bodyPr/>
                    <a:lstStyle/>
                    <a:p>
                      <a:pPr marL="596900" marR="568960" algn="ctr">
                        <a:lnSpc>
                          <a:spcPts val="1440"/>
                        </a:lnSpc>
                        <a:spcBef>
                          <a:spcPts val="140"/>
                        </a:spcBef>
                        <a:spcAft>
                          <a:spcPts val="0"/>
                        </a:spcAft>
                      </a:pPr>
                      <a:r>
                        <a:rPr lang="en-US" sz="1200" b="1" dirty="0">
                          <a:solidFill>
                            <a:schemeClr val="tx1"/>
                          </a:solidFill>
                          <a:effectLst/>
                          <a:latin typeface="Calibri" panose="020F0502020204030204" pitchFamily="34" charset="0"/>
                          <a:cs typeface="Calibri" panose="020F0502020204030204" pitchFamily="34" charset="0"/>
                        </a:rPr>
                        <a:t>OMES</a:t>
                      </a:r>
                      <a:r>
                        <a:rPr lang="en-US" sz="1200" b="1" spc="-155" dirty="0">
                          <a:solidFill>
                            <a:schemeClr val="tx1"/>
                          </a:solidFill>
                          <a:effectLst/>
                          <a:latin typeface="Calibri" panose="020F0502020204030204" pitchFamily="34" charset="0"/>
                          <a:cs typeface="Calibri" panose="020F0502020204030204" pitchFamily="34" charset="0"/>
                        </a:rPr>
                        <a:t> </a:t>
                      </a:r>
                      <a:r>
                        <a:rPr lang="en-US" sz="1200" b="1" dirty="0">
                          <a:solidFill>
                            <a:schemeClr val="tx1"/>
                          </a:solidFill>
                          <a:effectLst/>
                          <a:latin typeface="Calibri" panose="020F0502020204030204" pitchFamily="34" charset="0"/>
                          <a:cs typeface="Calibri" panose="020F0502020204030204" pitchFamily="34" charset="0"/>
                        </a:rPr>
                        <a:t>Reviews</a:t>
                      </a:r>
                      <a:r>
                        <a:rPr lang="en-US" sz="1200" b="1" spc="-150" dirty="0">
                          <a:solidFill>
                            <a:schemeClr val="tx1"/>
                          </a:solidFill>
                          <a:effectLst/>
                          <a:latin typeface="Calibri" panose="020F0502020204030204" pitchFamily="34" charset="0"/>
                          <a:cs typeface="Calibri" panose="020F0502020204030204" pitchFamily="34" charset="0"/>
                        </a:rPr>
                        <a:t> </a:t>
                      </a:r>
                      <a:r>
                        <a:rPr lang="en-US" sz="1200" b="1" dirty="0">
                          <a:solidFill>
                            <a:schemeClr val="tx1"/>
                          </a:solidFill>
                          <a:effectLst/>
                          <a:latin typeface="Calibri" panose="020F0502020204030204" pitchFamily="34" charset="0"/>
                          <a:cs typeface="Calibri" panose="020F0502020204030204" pitchFamily="34" charset="0"/>
                        </a:rPr>
                        <a:t>State</a:t>
                      </a:r>
                      <a:r>
                        <a:rPr lang="en-US" sz="1200" b="1" spc="-155" dirty="0">
                          <a:solidFill>
                            <a:schemeClr val="tx1"/>
                          </a:solidFill>
                          <a:effectLst/>
                          <a:latin typeface="Calibri" panose="020F0502020204030204" pitchFamily="34" charset="0"/>
                          <a:cs typeface="Calibri" panose="020F0502020204030204" pitchFamily="34" charset="0"/>
                        </a:rPr>
                        <a:t> </a:t>
                      </a:r>
                      <a:r>
                        <a:rPr lang="en-US" sz="1200" b="1" dirty="0">
                          <a:solidFill>
                            <a:schemeClr val="tx1"/>
                          </a:solidFill>
                          <a:effectLst/>
                          <a:latin typeface="Calibri" panose="020F0502020204030204" pitchFamily="34" charset="0"/>
                          <a:cs typeface="Calibri" panose="020F0502020204030204" pitchFamily="34" charset="0"/>
                        </a:rPr>
                        <a:t>Agency</a:t>
                      </a:r>
                      <a:r>
                        <a:rPr lang="en-US" sz="1200" b="1" spc="-160" dirty="0">
                          <a:solidFill>
                            <a:schemeClr val="tx1"/>
                          </a:solidFill>
                          <a:effectLst/>
                          <a:latin typeface="Calibri" panose="020F0502020204030204" pitchFamily="34" charset="0"/>
                          <a:cs typeface="Calibri" panose="020F0502020204030204" pitchFamily="34" charset="0"/>
                        </a:rPr>
                        <a:t> </a:t>
                      </a:r>
                      <a:r>
                        <a:rPr lang="en-US" sz="1200" b="1" dirty="0">
                          <a:solidFill>
                            <a:schemeClr val="tx1"/>
                          </a:solidFill>
                          <a:effectLst/>
                          <a:latin typeface="Calibri" panose="020F0502020204030204" pitchFamily="34" charset="0"/>
                          <a:cs typeface="Calibri" panose="020F0502020204030204" pitchFamily="34" charset="0"/>
                        </a:rPr>
                        <a:t>Budget</a:t>
                      </a:r>
                      <a:r>
                        <a:rPr lang="en-US" sz="1200" b="1" spc="-150" dirty="0">
                          <a:solidFill>
                            <a:schemeClr val="tx1"/>
                          </a:solidFill>
                          <a:effectLst/>
                          <a:latin typeface="Calibri" panose="020F0502020204030204" pitchFamily="34" charset="0"/>
                          <a:cs typeface="Calibri" panose="020F0502020204030204" pitchFamily="34" charset="0"/>
                        </a:rPr>
                        <a:t> </a:t>
                      </a:r>
                      <a:r>
                        <a:rPr lang="en-US" sz="1200" b="1" dirty="0">
                          <a:solidFill>
                            <a:schemeClr val="tx1"/>
                          </a:solidFill>
                          <a:effectLst/>
                          <a:latin typeface="Calibri" panose="020F0502020204030204" pitchFamily="34" charset="0"/>
                          <a:cs typeface="Calibri" panose="020F0502020204030204" pitchFamily="34" charset="0"/>
                        </a:rPr>
                        <a:t>Requests; House and Senate Committees Hold Agency Performance Review</a:t>
                      </a:r>
                      <a:r>
                        <a:rPr lang="en-US" sz="1200" b="1" spc="-135" dirty="0">
                          <a:solidFill>
                            <a:schemeClr val="tx1"/>
                          </a:solidFill>
                          <a:effectLst/>
                          <a:latin typeface="Calibri" panose="020F0502020204030204" pitchFamily="34" charset="0"/>
                          <a:cs typeface="Calibri" panose="020F0502020204030204" pitchFamily="34" charset="0"/>
                        </a:rPr>
                        <a:t> </a:t>
                      </a:r>
                      <a:r>
                        <a:rPr lang="en-US" sz="1200" b="1" dirty="0">
                          <a:solidFill>
                            <a:schemeClr val="tx1"/>
                          </a:solidFill>
                          <a:effectLst/>
                          <a:latin typeface="Calibri" panose="020F0502020204030204" pitchFamily="34" charset="0"/>
                          <a:cs typeface="Calibri" panose="020F0502020204030204" pitchFamily="34" charset="0"/>
                        </a:rPr>
                        <a:t>Hearings</a:t>
                      </a:r>
                      <a:endPar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69935168"/>
                  </a:ext>
                </a:extLst>
              </a:tr>
              <a:tr h="114663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200" b="1" dirty="0">
                          <a:solidFill>
                            <a:schemeClr val="tx1"/>
                          </a:solidFill>
                          <a:effectLst/>
                          <a:latin typeface="Calibri" panose="020F0502020204030204" pitchFamily="34" charset="0"/>
                          <a:cs typeface="Calibri" panose="020F0502020204030204" pitchFamily="34" charset="0"/>
                        </a:rPr>
                        <a:t> </a:t>
                      </a:r>
                      <a:endPar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a:txBody>
                    <a:bodyPr/>
                    <a:lstStyle/>
                    <a:p>
                      <a:pPr marL="0" marR="0">
                        <a:spcBef>
                          <a:spcPts val="0"/>
                        </a:spcBef>
                        <a:spcAft>
                          <a:spcPts val="0"/>
                        </a:spcAft>
                      </a:pPr>
                      <a:r>
                        <a:rPr lang="en-US" sz="1200" b="1" dirty="0">
                          <a:solidFill>
                            <a:schemeClr val="tx1"/>
                          </a:solidFill>
                          <a:effectLst/>
                          <a:latin typeface="Calibri" panose="020F0502020204030204" pitchFamily="34" charset="0"/>
                          <a:cs typeface="Calibri" panose="020F0502020204030204" pitchFamily="34" charset="0"/>
                        </a:rPr>
                        <a:t> </a:t>
                      </a:r>
                      <a:endPar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a:txBody>
                    <a:bodyPr/>
                    <a:lstStyle/>
                    <a:p>
                      <a:pPr marL="117475" marR="145415" indent="-2540" algn="ctr">
                        <a:lnSpc>
                          <a:spcPct val="97000"/>
                        </a:lnSpc>
                        <a:spcBef>
                          <a:spcPts val="260"/>
                        </a:spcBef>
                        <a:spcAft>
                          <a:spcPts val="0"/>
                        </a:spcAft>
                      </a:pPr>
                      <a:r>
                        <a:rPr lang="en-US" sz="1200" b="1" dirty="0">
                          <a:solidFill>
                            <a:schemeClr val="tx1"/>
                          </a:solidFill>
                          <a:effectLst/>
                          <a:latin typeface="Calibri" panose="020F0502020204030204" pitchFamily="34" charset="0"/>
                          <a:cs typeface="Calibri" panose="020F0502020204030204" pitchFamily="34" charset="0"/>
                        </a:rPr>
                        <a:t>Preliminary Certification of State Revenue by the State Board of Equalization for next year</a:t>
                      </a:r>
                      <a:endPar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extLst>
                  <a:ext uri="{0D108BD9-81ED-4DB2-BD59-A6C34878D82A}">
                    <a16:rowId xmlns:a16="http://schemas.microsoft.com/office/drawing/2014/main" val="1188916069"/>
                  </a:ext>
                </a:extLst>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8612" y="-50801"/>
            <a:ext cx="3006380" cy="389818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8612" y="1442627"/>
            <a:ext cx="3081543" cy="2232956"/>
          </a:xfrm>
          <a:prstGeom prst="rect">
            <a:avLst/>
          </a:prstGeom>
        </p:spPr>
      </p:pic>
    </p:spTree>
    <p:extLst>
      <p:ext uri="{BB962C8B-B14F-4D97-AF65-F5344CB8AC3E}">
        <p14:creationId xmlns:p14="http://schemas.microsoft.com/office/powerpoint/2010/main" val="3204287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163A4-E6AD-4E38-8B63-D2BB0880DB39}"/>
              </a:ext>
            </a:extLst>
          </p:cNvPr>
          <p:cNvSpPr>
            <a:spLocks noGrp="1"/>
          </p:cNvSpPr>
          <p:nvPr>
            <p:ph type="title"/>
          </p:nvPr>
        </p:nvSpPr>
        <p:spPr>
          <a:xfrm>
            <a:off x="684212" y="4487332"/>
            <a:ext cx="8534400" cy="1507067"/>
          </a:xfrm>
        </p:spPr>
        <p:txBody>
          <a:bodyPr/>
          <a:lstStyle/>
          <a:p>
            <a:r>
              <a:rPr lang="en-US" b="1" dirty="0"/>
              <a:t>Executive branch</a:t>
            </a:r>
          </a:p>
        </p:txBody>
      </p:sp>
      <p:sp>
        <p:nvSpPr>
          <p:cNvPr id="5" name="Content Placeholder 2">
            <a:extLst>
              <a:ext uri="{FF2B5EF4-FFF2-40B4-BE49-F238E27FC236}">
                <a16:creationId xmlns:a16="http://schemas.microsoft.com/office/drawing/2014/main" id="{F3317096-B422-46B6-8F78-00CB3138560E}"/>
              </a:ext>
            </a:extLst>
          </p:cNvPr>
          <p:cNvSpPr>
            <a:spLocks noGrp="1"/>
          </p:cNvSpPr>
          <p:nvPr>
            <p:ph sz="half" idx="1"/>
          </p:nvPr>
        </p:nvSpPr>
        <p:spPr>
          <a:xfrm>
            <a:off x="2661313" y="685800"/>
            <a:ext cx="6472296" cy="3801532"/>
          </a:xfrm>
        </p:spPr>
        <p:txBody>
          <a:bodyPr anchor="t">
            <a:noAutofit/>
          </a:bodyPr>
          <a:lstStyle/>
          <a:p>
            <a:pPr marL="0" indent="0">
              <a:buNone/>
            </a:pPr>
            <a:r>
              <a:rPr lang="en-US" sz="1800" b="1" dirty="0">
                <a:solidFill>
                  <a:schemeClr val="tx1"/>
                </a:solidFill>
                <a:latin typeface="Calibri" panose="020F0502020204030204" pitchFamily="34" charset="0"/>
                <a:cs typeface="Calibri" panose="020F0502020204030204" pitchFamily="34" charset="0"/>
              </a:rPr>
              <a:t>The Governor Serves as Chief Executive of the State</a:t>
            </a:r>
            <a:endParaRPr lang="en-US" sz="1800" dirty="0">
              <a:solidFill>
                <a:schemeClr val="tx1"/>
              </a:solidFill>
              <a:latin typeface="Calibri" panose="020F0502020204030204" pitchFamily="34" charset="0"/>
              <a:cs typeface="Calibri" panose="020F0502020204030204" pitchFamily="34" charset="0"/>
            </a:endParaRPr>
          </a:p>
          <a:p>
            <a:pPr lvl="1"/>
            <a:r>
              <a:rPr lang="en-US" sz="1400" b="1" dirty="0">
                <a:solidFill>
                  <a:schemeClr val="tx1"/>
                </a:solidFill>
                <a:latin typeface="Calibri" panose="020F0502020204030204" pitchFamily="34" charset="0"/>
                <a:cs typeface="Calibri" panose="020F0502020204030204" pitchFamily="34" charset="0"/>
              </a:rPr>
              <a:t>Elected to a four-year term, two-term limit.</a:t>
            </a:r>
          </a:p>
          <a:p>
            <a:pPr lvl="1"/>
            <a:r>
              <a:rPr lang="en-US" sz="1400" b="1" dirty="0">
                <a:solidFill>
                  <a:schemeClr val="tx1"/>
                </a:solidFill>
                <a:latin typeface="Calibri" panose="020F0502020204030204" pitchFamily="34" charset="0"/>
                <a:cs typeface="Calibri" panose="020F0502020204030204" pitchFamily="34" charset="0"/>
              </a:rPr>
              <a:t>Powers and Duties:</a:t>
            </a:r>
          </a:p>
          <a:p>
            <a:pPr lvl="2"/>
            <a:r>
              <a:rPr lang="en-US" sz="1400" b="1" dirty="0">
                <a:solidFill>
                  <a:schemeClr val="tx1"/>
                </a:solidFill>
                <a:latin typeface="Calibri" panose="020F0502020204030204" pitchFamily="34" charset="0"/>
                <a:cs typeface="Calibri" panose="020F0502020204030204" pitchFamily="34" charset="0"/>
              </a:rPr>
              <a:t>Head of state and chief executive for the State of Oklahoma</a:t>
            </a:r>
          </a:p>
          <a:p>
            <a:pPr lvl="2"/>
            <a:r>
              <a:rPr lang="en-US" sz="1400" b="1" dirty="0">
                <a:solidFill>
                  <a:schemeClr val="tx1"/>
                </a:solidFill>
                <a:latin typeface="Calibri" panose="020F0502020204030204" pitchFamily="34" charset="0"/>
                <a:cs typeface="Calibri" panose="020F0502020204030204" pitchFamily="34" charset="0"/>
              </a:rPr>
              <a:t>Commander in Chief of the Oklahoma National Guard</a:t>
            </a:r>
          </a:p>
          <a:p>
            <a:pPr lvl="2"/>
            <a:r>
              <a:rPr lang="en-US" sz="1400" b="1" dirty="0">
                <a:solidFill>
                  <a:schemeClr val="tx1"/>
                </a:solidFill>
                <a:latin typeface="Calibri" panose="020F0502020204030204" pitchFamily="34" charset="0"/>
                <a:cs typeface="Calibri" panose="020F0502020204030204" pitchFamily="34" charset="0"/>
              </a:rPr>
              <a:t>Appoints (with confirmation by the state senate) cabinet secretaries and various agency directors </a:t>
            </a:r>
          </a:p>
          <a:p>
            <a:pPr lvl="1"/>
            <a:r>
              <a:rPr lang="en-US" sz="1400" b="1" dirty="0">
                <a:solidFill>
                  <a:schemeClr val="tx1"/>
                </a:solidFill>
                <a:latin typeface="Calibri" panose="020F0502020204030204" pitchFamily="34" charset="0"/>
                <a:cs typeface="Calibri" panose="020F0502020204030204" pitchFamily="34" charset="0"/>
              </a:rPr>
              <a:t>Delivers yearly “State of the State” address to the Legislature on the first day of session</a:t>
            </a:r>
          </a:p>
          <a:p>
            <a:pPr marL="0" indent="0">
              <a:buNone/>
            </a:pPr>
            <a:r>
              <a:rPr lang="en-US" sz="1800" b="1" dirty="0">
                <a:solidFill>
                  <a:schemeClr val="tx1"/>
                </a:solidFill>
                <a:latin typeface="Calibri" panose="020F0502020204030204" pitchFamily="34" charset="0"/>
                <a:cs typeface="Calibri" panose="020F0502020204030204" pitchFamily="34" charset="0"/>
              </a:rPr>
              <a:t>Governor J. Kevin Stitt (R)</a:t>
            </a:r>
          </a:p>
          <a:p>
            <a:pPr lvl="1"/>
            <a:r>
              <a:rPr lang="en-US" sz="1400" b="1" dirty="0">
                <a:solidFill>
                  <a:schemeClr val="tx1"/>
                </a:solidFill>
                <a:latin typeface="Calibri" panose="020F0502020204030204" pitchFamily="34" charset="0"/>
                <a:cs typeface="Calibri" panose="020F0502020204030204" pitchFamily="34" charset="0"/>
              </a:rPr>
              <a:t>Elected 2018, term limited in 2026 – ineligible to run for re-election </a:t>
            </a:r>
          </a:p>
          <a:p>
            <a:pPr marL="457200" lvl="1" indent="0">
              <a:buNone/>
            </a:pPr>
            <a:endParaRPr lang="en-US" sz="1400" b="1" dirty="0">
              <a:solidFill>
                <a:schemeClr val="tx1"/>
              </a:solidFill>
              <a:latin typeface="Calibri" panose="020F0502020204030204" pitchFamily="34" charset="0"/>
              <a:cs typeface="Calibri" panose="020F0502020204030204" pitchFamily="34" charset="0"/>
            </a:endParaRPr>
          </a:p>
          <a:p>
            <a:pPr marL="0" indent="0">
              <a:buNone/>
            </a:pPr>
            <a:endParaRPr lang="en-US" sz="1800" b="1" dirty="0">
              <a:solidFill>
                <a:schemeClr val="tx1"/>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0" y="782128"/>
            <a:ext cx="2672669" cy="3272287"/>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8611" y="-1"/>
            <a:ext cx="3011555" cy="390489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8611" y="1494503"/>
            <a:ext cx="3150370" cy="2282829"/>
          </a:xfrm>
          <a:prstGeom prst="rect">
            <a:avLst/>
          </a:prstGeom>
        </p:spPr>
      </p:pic>
    </p:spTree>
    <p:extLst>
      <p:ext uri="{BB962C8B-B14F-4D97-AF65-F5344CB8AC3E}">
        <p14:creationId xmlns:p14="http://schemas.microsoft.com/office/powerpoint/2010/main" val="130738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163A4-E6AD-4E38-8B63-D2BB0880DB39}"/>
              </a:ext>
            </a:extLst>
          </p:cNvPr>
          <p:cNvSpPr>
            <a:spLocks noGrp="1"/>
          </p:cNvSpPr>
          <p:nvPr>
            <p:ph type="title"/>
          </p:nvPr>
        </p:nvSpPr>
        <p:spPr>
          <a:xfrm>
            <a:off x="684211" y="5061966"/>
            <a:ext cx="9428779" cy="1796033"/>
          </a:xfrm>
        </p:spPr>
        <p:txBody>
          <a:bodyPr/>
          <a:lstStyle/>
          <a:p>
            <a:br>
              <a:rPr lang="en-US" b="1" dirty="0"/>
            </a:br>
            <a:r>
              <a:rPr lang="en-US" b="1" dirty="0"/>
              <a:t>Governor’s actions on Legislation</a:t>
            </a:r>
          </a:p>
        </p:txBody>
      </p:sp>
      <p:sp>
        <p:nvSpPr>
          <p:cNvPr id="5" name="Content Placeholder 2">
            <a:extLst>
              <a:ext uri="{FF2B5EF4-FFF2-40B4-BE49-F238E27FC236}">
                <a16:creationId xmlns:a16="http://schemas.microsoft.com/office/drawing/2014/main" id="{F3317096-B422-46B6-8F78-00CB3138560E}"/>
              </a:ext>
            </a:extLst>
          </p:cNvPr>
          <p:cNvSpPr>
            <a:spLocks noGrp="1"/>
          </p:cNvSpPr>
          <p:nvPr>
            <p:ph sz="half" idx="1"/>
          </p:nvPr>
        </p:nvSpPr>
        <p:spPr>
          <a:xfrm>
            <a:off x="2661313" y="111512"/>
            <a:ext cx="6472296" cy="5630527"/>
          </a:xfrm>
        </p:spPr>
        <p:txBody>
          <a:bodyPr anchor="t">
            <a:noAutofit/>
          </a:bodyPr>
          <a:lstStyle/>
          <a:p>
            <a:pPr marL="0" indent="0">
              <a:buNone/>
            </a:pPr>
            <a:r>
              <a:rPr lang="en-US" sz="1600" b="1" dirty="0">
                <a:solidFill>
                  <a:schemeClr val="tx1"/>
                </a:solidFill>
                <a:latin typeface="Calibri" panose="020F0502020204030204" pitchFamily="34" charset="0"/>
                <a:cs typeface="Calibri" panose="020F0502020204030204" pitchFamily="34" charset="0"/>
              </a:rPr>
              <a:t>Upon receiving a bill or joint resolution which has passed both chambers of the Oklahoma Legislature, the Governor may:</a:t>
            </a:r>
          </a:p>
          <a:p>
            <a:pPr marL="0" indent="0">
              <a:buNone/>
            </a:pPr>
            <a:r>
              <a:rPr lang="en-US" sz="1400" b="1" u="sng" dirty="0">
                <a:solidFill>
                  <a:schemeClr val="accent4">
                    <a:lumMod val="75000"/>
                  </a:schemeClr>
                </a:solidFill>
                <a:latin typeface="Calibri" panose="020F0502020204030204" pitchFamily="34" charset="0"/>
                <a:cs typeface="Calibri" panose="020F0502020204030204" pitchFamily="34" charset="0"/>
              </a:rPr>
              <a:t>Approve the measure</a:t>
            </a:r>
          </a:p>
          <a:p>
            <a:pPr marL="0" lvl="0" indent="0">
              <a:buNone/>
            </a:pPr>
            <a:r>
              <a:rPr lang="en-US" sz="1400" b="1" i="1" dirty="0">
                <a:solidFill>
                  <a:schemeClr val="tx1"/>
                </a:solidFill>
                <a:latin typeface="Calibri" panose="020F0502020204030204" pitchFamily="34" charset="0"/>
                <a:cs typeface="Calibri" panose="020F0502020204030204" pitchFamily="34" charset="0"/>
              </a:rPr>
              <a:t>*by signing it within five days from receipt</a:t>
            </a:r>
          </a:p>
          <a:p>
            <a:pPr marL="0" lvl="0" indent="0">
              <a:buNone/>
            </a:pPr>
            <a:r>
              <a:rPr lang="en-US" sz="1400" b="1" u="sng" dirty="0">
                <a:solidFill>
                  <a:srgbClr val="FF0000"/>
                </a:solidFill>
                <a:latin typeface="Calibri" panose="020F0502020204030204" pitchFamily="34" charset="0"/>
                <a:cs typeface="Calibri" panose="020F0502020204030204" pitchFamily="34" charset="0"/>
              </a:rPr>
              <a:t>Veto the measure</a:t>
            </a:r>
          </a:p>
          <a:p>
            <a:pPr marL="0" lvl="0" indent="0">
              <a:buNone/>
            </a:pPr>
            <a:r>
              <a:rPr lang="en-US" sz="1400" b="1" i="1" dirty="0">
                <a:solidFill>
                  <a:schemeClr val="tx1"/>
                </a:solidFill>
                <a:latin typeface="Calibri" panose="020F0502020204030204" pitchFamily="34" charset="0"/>
                <a:cs typeface="Calibri" panose="020F0502020204030204" pitchFamily="34" charset="0"/>
              </a:rPr>
              <a:t>*by returning it within five days (Sundays excepted) with objections</a:t>
            </a:r>
          </a:p>
          <a:p>
            <a:pPr marL="0" lvl="0" indent="0">
              <a:buNone/>
            </a:pPr>
            <a:r>
              <a:rPr lang="en-US" sz="1400" b="1" i="1" dirty="0">
                <a:solidFill>
                  <a:schemeClr val="tx1"/>
                </a:solidFill>
                <a:latin typeface="Calibri" panose="020F0502020204030204" pitchFamily="34" charset="0"/>
                <a:cs typeface="Calibri" panose="020F0502020204030204" pitchFamily="34" charset="0"/>
              </a:rPr>
              <a:t>*the Legislature might be in Session, thereby providing an opportunity to override </a:t>
            </a:r>
          </a:p>
          <a:p>
            <a:pPr marL="0" lvl="0" indent="0">
              <a:buNone/>
            </a:pPr>
            <a:r>
              <a:rPr lang="en-US" sz="1400" b="1" u="sng" dirty="0">
                <a:solidFill>
                  <a:srgbClr val="FF0000"/>
                </a:solidFill>
                <a:latin typeface="Calibri" panose="020F0502020204030204" pitchFamily="34" charset="0"/>
                <a:cs typeface="Calibri" panose="020F0502020204030204" pitchFamily="34" charset="0"/>
              </a:rPr>
              <a:t>Line Item Veto an expenditure in an appropriation bill</a:t>
            </a:r>
          </a:p>
          <a:p>
            <a:pPr marL="0" lvl="0" indent="0">
              <a:buNone/>
            </a:pPr>
            <a:r>
              <a:rPr lang="en-US" sz="1400" b="1" i="1" dirty="0">
                <a:solidFill>
                  <a:schemeClr val="tx1"/>
                </a:solidFill>
                <a:latin typeface="Calibri" panose="020F0502020204030204" pitchFamily="34" charset="0"/>
                <a:cs typeface="Calibri" panose="020F0502020204030204" pitchFamily="34" charset="0"/>
              </a:rPr>
              <a:t>allowing the Governor to disapprove specific spending items, appropriations, within any bill without vetoing the entire measure. Vetoed items become void unless overridden by a two-thirds vote in both legislative chambers. </a:t>
            </a:r>
          </a:p>
          <a:p>
            <a:pPr marL="0" indent="0">
              <a:buNone/>
            </a:pPr>
            <a:r>
              <a:rPr lang="en-US" sz="1400" b="1" u="sng" dirty="0">
                <a:solidFill>
                  <a:schemeClr val="accent4">
                    <a:lumMod val="75000"/>
                  </a:schemeClr>
                </a:solidFill>
                <a:latin typeface="Calibri" panose="020F0502020204030204" pitchFamily="34" charset="0"/>
                <a:cs typeface="Calibri" panose="020F0502020204030204" pitchFamily="34" charset="0"/>
              </a:rPr>
              <a:t>Pocket Passage the measure</a:t>
            </a:r>
            <a:r>
              <a:rPr lang="en-US" sz="1400" b="1" dirty="0">
                <a:solidFill>
                  <a:schemeClr val="accent4">
                    <a:lumMod val="75000"/>
                  </a:schemeClr>
                </a:solidFill>
                <a:latin typeface="Calibri" panose="020F0502020204030204" pitchFamily="34" charset="0"/>
                <a:cs typeface="Calibri" panose="020F0502020204030204" pitchFamily="34" charset="0"/>
              </a:rPr>
              <a:t> if passed prior to the last five days of a session.  </a:t>
            </a:r>
          </a:p>
          <a:p>
            <a:pPr marL="0" indent="0">
              <a:buNone/>
            </a:pPr>
            <a:r>
              <a:rPr lang="en-US" sz="1400" b="1" i="1" dirty="0">
                <a:solidFill>
                  <a:schemeClr val="tx1"/>
                </a:solidFill>
                <a:latin typeface="Calibri" panose="020F0502020204030204" pitchFamily="34" charset="0"/>
                <a:cs typeface="Calibri" panose="020F0502020204030204" pitchFamily="34" charset="0"/>
              </a:rPr>
              <a:t>*allows it to become law without action by the Governor by keeping it five days (Sundays excepted)  while the Legislature is in Session</a:t>
            </a:r>
          </a:p>
          <a:p>
            <a:pPr marL="0" indent="0">
              <a:buNone/>
            </a:pPr>
            <a:r>
              <a:rPr lang="en-US" sz="1400" b="1" u="sng" dirty="0">
                <a:solidFill>
                  <a:srgbClr val="FF0000"/>
                </a:solidFill>
                <a:latin typeface="Calibri" panose="020F0502020204030204" pitchFamily="34" charset="0"/>
                <a:cs typeface="Calibri" panose="020F0502020204030204" pitchFamily="34" charset="0"/>
              </a:rPr>
              <a:t>Pocket Veto the measure</a:t>
            </a:r>
            <a:r>
              <a:rPr lang="en-US" sz="1400" b="1" dirty="0">
                <a:solidFill>
                  <a:srgbClr val="FF0000"/>
                </a:solidFill>
                <a:latin typeface="Calibri" panose="020F0502020204030204" pitchFamily="34" charset="0"/>
                <a:cs typeface="Calibri" panose="020F0502020204030204" pitchFamily="34" charset="0"/>
              </a:rPr>
              <a:t> for bills passed during the final five days of a session.</a:t>
            </a:r>
          </a:p>
          <a:p>
            <a:pPr marL="0" indent="0">
              <a:buNone/>
            </a:pPr>
            <a:r>
              <a:rPr lang="en-US" sz="1400" b="1" i="1" dirty="0">
                <a:solidFill>
                  <a:schemeClr val="tx1"/>
                </a:solidFill>
                <a:latin typeface="Calibri" panose="020F0502020204030204" pitchFamily="34" charset="0"/>
                <a:cs typeface="Calibri" panose="020F0502020204030204" pitchFamily="34" charset="0"/>
              </a:rPr>
              <a:t>*by keeping it up to fifteen days (Sundays excepted) without taking official action following the Legislative Session</a:t>
            </a:r>
          </a:p>
          <a:p>
            <a:pPr marL="0" indent="0">
              <a:buNone/>
            </a:pPr>
            <a:r>
              <a:rPr lang="en-US" sz="1400" b="1" i="1" dirty="0">
                <a:solidFill>
                  <a:schemeClr val="tx1"/>
                </a:solidFill>
                <a:latin typeface="Calibri" panose="020F0502020204030204" pitchFamily="34" charset="0"/>
                <a:cs typeface="Calibri" panose="020F0502020204030204" pitchFamily="34" charset="0"/>
              </a:rPr>
              <a:t>The Legislature may override a veto of  the governor by a two-thirds vote of each body, or a three-fourths vote for any action that required two-thirds for passage.</a:t>
            </a:r>
          </a:p>
        </p:txBody>
      </p:sp>
      <p:pic>
        <p:nvPicPr>
          <p:cNvPr id="3" name="Picture 2"/>
          <p:cNvPicPr>
            <a:picLocks noChangeAspect="1"/>
          </p:cNvPicPr>
          <p:nvPr/>
        </p:nvPicPr>
        <p:blipFill>
          <a:blip r:embed="rId3"/>
          <a:stretch>
            <a:fillRect/>
          </a:stretch>
        </p:blipFill>
        <p:spPr>
          <a:xfrm>
            <a:off x="0" y="793630"/>
            <a:ext cx="2672669" cy="3272287"/>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0363" y="0"/>
            <a:ext cx="2971637" cy="385313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5093" y="1448905"/>
            <a:ext cx="3043661" cy="2205506"/>
          </a:xfrm>
          <a:prstGeom prst="rect">
            <a:avLst/>
          </a:prstGeom>
        </p:spPr>
      </p:pic>
    </p:spTree>
    <p:extLst>
      <p:ext uri="{BB962C8B-B14F-4D97-AF65-F5344CB8AC3E}">
        <p14:creationId xmlns:p14="http://schemas.microsoft.com/office/powerpoint/2010/main" val="45248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163A4-E6AD-4E38-8B63-D2BB0880DB39}"/>
              </a:ext>
            </a:extLst>
          </p:cNvPr>
          <p:cNvSpPr>
            <a:spLocks noGrp="1"/>
          </p:cNvSpPr>
          <p:nvPr>
            <p:ph type="title"/>
          </p:nvPr>
        </p:nvSpPr>
        <p:spPr>
          <a:xfrm>
            <a:off x="684211" y="4487332"/>
            <a:ext cx="9428779" cy="1608668"/>
          </a:xfrm>
        </p:spPr>
        <p:txBody>
          <a:bodyPr>
            <a:normAutofit fontScale="90000"/>
          </a:bodyPr>
          <a:lstStyle/>
          <a:p>
            <a:br>
              <a:rPr lang="en-US" b="1" dirty="0"/>
            </a:br>
            <a:br>
              <a:rPr lang="en-US" b="1" dirty="0"/>
            </a:br>
            <a:r>
              <a:rPr lang="en-US" b="1" dirty="0"/>
              <a:t>Oklahoma’s judicial branch </a:t>
            </a:r>
            <a:br>
              <a:rPr lang="en-US" b="1" dirty="0"/>
            </a:br>
            <a:r>
              <a:rPr lang="en-US" sz="1300" b="1" dirty="0"/>
              <a:t>The Oklahoma court system is different from all other states, with the exception of Texas, in that Oklahoma has two courts of last resort: the Oklahoma Supreme Court and the Court of Criminal Appeals .                                   Source: OKHISTOry.org</a:t>
            </a:r>
          </a:p>
        </p:txBody>
      </p:sp>
      <p:pic>
        <p:nvPicPr>
          <p:cNvPr id="8" name="Picture 7" descr="A screenshot of a cell phone&#10;&#10;Description generated with very high confidence">
            <a:extLst>
              <a:ext uri="{FF2B5EF4-FFF2-40B4-BE49-F238E27FC236}">
                <a16:creationId xmlns:a16="http://schemas.microsoft.com/office/drawing/2014/main" id="{F6EB803C-569A-473A-BE33-260B35FCBE47}"/>
              </a:ext>
            </a:extLst>
          </p:cNvPr>
          <p:cNvPicPr>
            <a:picLocks noChangeAspect="1"/>
          </p:cNvPicPr>
          <p:nvPr/>
        </p:nvPicPr>
        <p:blipFill rotWithShape="1">
          <a:blip r:embed="rId3"/>
          <a:srcRect t="17828" r="20309"/>
          <a:stretch/>
        </p:blipFill>
        <p:spPr>
          <a:xfrm>
            <a:off x="1462509" y="323719"/>
            <a:ext cx="6239444" cy="4610028"/>
          </a:xfrm>
          <a:prstGeom prst="rect">
            <a:avLst/>
          </a:prstGeom>
          <a:ln>
            <a:noFill/>
          </a:ln>
          <a:effectLst>
            <a:outerShdw blurRad="190500" algn="tl" rotWithShape="0">
              <a:srgbClr val="000000">
                <a:alpha val="70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5707" y="-141726"/>
            <a:ext cx="3023282" cy="392009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5708" y="1278194"/>
            <a:ext cx="3163106" cy="2292058"/>
          </a:xfrm>
          <a:prstGeom prst="rect">
            <a:avLst/>
          </a:prstGeom>
        </p:spPr>
      </p:pic>
    </p:spTree>
    <p:extLst>
      <p:ext uri="{BB962C8B-B14F-4D97-AF65-F5344CB8AC3E}">
        <p14:creationId xmlns:p14="http://schemas.microsoft.com/office/powerpoint/2010/main" val="4246323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163A4-E6AD-4E38-8B63-D2BB0880DB39}"/>
              </a:ext>
            </a:extLst>
          </p:cNvPr>
          <p:cNvSpPr>
            <a:spLocks noGrp="1"/>
          </p:cNvSpPr>
          <p:nvPr>
            <p:ph type="title"/>
          </p:nvPr>
        </p:nvSpPr>
        <p:spPr>
          <a:xfrm>
            <a:off x="684211" y="4487332"/>
            <a:ext cx="9428779" cy="1507067"/>
          </a:xfrm>
        </p:spPr>
        <p:txBody>
          <a:bodyPr/>
          <a:lstStyle/>
          <a:p>
            <a:br>
              <a:rPr lang="en-US" b="1" dirty="0"/>
            </a:br>
            <a:r>
              <a:rPr lang="en-US" b="1" dirty="0"/>
              <a:t>Supreme court cases</a:t>
            </a:r>
          </a:p>
        </p:txBody>
      </p:sp>
      <p:sp>
        <p:nvSpPr>
          <p:cNvPr id="6" name="Content Placeholder 2">
            <a:extLst>
              <a:ext uri="{FF2B5EF4-FFF2-40B4-BE49-F238E27FC236}">
                <a16:creationId xmlns:a16="http://schemas.microsoft.com/office/drawing/2014/main" id="{36D0C770-3150-40D9-B32C-526142A6D3C9}"/>
              </a:ext>
            </a:extLst>
          </p:cNvPr>
          <p:cNvSpPr>
            <a:spLocks noGrp="1"/>
          </p:cNvSpPr>
          <p:nvPr>
            <p:ph sz="half" idx="1"/>
          </p:nvPr>
        </p:nvSpPr>
        <p:spPr>
          <a:xfrm>
            <a:off x="684211" y="685800"/>
            <a:ext cx="8449398" cy="3801532"/>
          </a:xfrm>
        </p:spPr>
        <p:txBody>
          <a:bodyPr anchor="t">
            <a:noAutofit/>
          </a:bodyPr>
          <a:lstStyle/>
          <a:p>
            <a:pPr marL="0" indent="0">
              <a:buNone/>
            </a:pPr>
            <a:r>
              <a:rPr lang="en-US" sz="1800" b="1" dirty="0">
                <a:solidFill>
                  <a:schemeClr val="tx1"/>
                </a:solidFill>
                <a:latin typeface="Calibri" panose="020F0502020204030204" pitchFamily="34" charset="0"/>
                <a:cs typeface="Calibri" panose="020F0502020204030204" pitchFamily="34" charset="0"/>
              </a:rPr>
              <a:t>The nine Justices of the Oklahoma Supreme Court decide only civil cases.</a:t>
            </a:r>
          </a:p>
          <a:p>
            <a:pPr marL="0" indent="0">
              <a:buNone/>
            </a:pPr>
            <a:r>
              <a:rPr lang="en-US" sz="1800" b="1" dirty="0">
                <a:solidFill>
                  <a:schemeClr val="tx1"/>
                </a:solidFill>
                <a:latin typeface="Calibri" panose="020F0502020204030204" pitchFamily="34" charset="0"/>
                <a:cs typeface="Calibri" panose="020F0502020204030204" pitchFamily="34" charset="0"/>
              </a:rPr>
              <a:t>The five Judges of the Oklahoma Court of Criminal Appeals decide criminal cases. </a:t>
            </a:r>
          </a:p>
          <a:p>
            <a:pPr marL="0" indent="0">
              <a:buNone/>
            </a:pPr>
            <a:endParaRPr lang="en-US" sz="1800" b="1" dirty="0">
              <a:solidFill>
                <a:schemeClr val="tx1"/>
              </a:solidFill>
              <a:latin typeface="Calibri" panose="020F0502020204030204" pitchFamily="34" charset="0"/>
              <a:cs typeface="Calibri" panose="020F0502020204030204" pitchFamily="34" charset="0"/>
            </a:endParaRPr>
          </a:p>
          <a:p>
            <a:pPr marL="0" indent="0">
              <a:buNone/>
            </a:pPr>
            <a:r>
              <a:rPr lang="en-US" sz="1800" b="1" dirty="0">
                <a:solidFill>
                  <a:schemeClr val="tx1"/>
                </a:solidFill>
                <a:latin typeface="Calibri" panose="020F0502020204030204" pitchFamily="34" charset="0"/>
                <a:cs typeface="Calibri" panose="020F0502020204030204" pitchFamily="34" charset="0"/>
              </a:rPr>
              <a:t>The Oklahoma Supreme Court has immediate jurisdiction with respect to new first-impression issues, important legal issues, and cases of great public interest. </a:t>
            </a:r>
          </a:p>
          <a:p>
            <a:pPr marL="0" indent="0">
              <a:buNone/>
            </a:pPr>
            <a:r>
              <a:rPr lang="en-US" sz="1800" b="1" dirty="0">
                <a:solidFill>
                  <a:schemeClr val="tx1"/>
                </a:solidFill>
                <a:latin typeface="Calibri" panose="020F0502020204030204" pitchFamily="34" charset="0"/>
                <a:cs typeface="Calibri" panose="020F0502020204030204" pitchFamily="34" charset="0"/>
              </a:rPr>
              <a:t>In addition to appeals from the trial courts, the Oklahoma Supreme Court has jurisdiction over all lower courts, excluding the Oklahoma Court on the Judiciary, and the Oklahoma Senate, when that body is sitting as a Court of Impeachment. </a:t>
            </a:r>
          </a:p>
          <a:p>
            <a:pPr marL="0" indent="0">
              <a:buNone/>
            </a:pPr>
            <a:endParaRPr lang="en-US" sz="1800" b="1" dirty="0">
              <a:solidFill>
                <a:schemeClr val="tx1"/>
              </a:solidFill>
              <a:latin typeface="Calibri" panose="020F0502020204030204" pitchFamily="34" charset="0"/>
              <a:cs typeface="Calibri" panose="020F0502020204030204" pitchFamily="34" charset="0"/>
            </a:endParaRPr>
          </a:p>
          <a:p>
            <a:pPr marL="0" indent="0">
              <a:buNone/>
            </a:pPr>
            <a:r>
              <a:rPr lang="en-US" sz="1800" b="1" dirty="0">
                <a:solidFill>
                  <a:schemeClr val="tx1"/>
                </a:solidFill>
                <a:latin typeface="Calibri" panose="020F0502020204030204" pitchFamily="34" charset="0"/>
                <a:cs typeface="Calibri" panose="020F0502020204030204" pitchFamily="34" charset="0"/>
              </a:rPr>
              <a:t>Judgments of the Oklahoma Supreme Court with respect to the Oklahoma Constitution are considered final.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1457" y="-177321"/>
            <a:ext cx="3010815" cy="390393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1457" y="1253236"/>
            <a:ext cx="3098663" cy="2245361"/>
          </a:xfrm>
          <a:prstGeom prst="rect">
            <a:avLst/>
          </a:prstGeom>
        </p:spPr>
      </p:pic>
    </p:spTree>
    <p:extLst>
      <p:ext uri="{BB962C8B-B14F-4D97-AF65-F5344CB8AC3E}">
        <p14:creationId xmlns:p14="http://schemas.microsoft.com/office/powerpoint/2010/main" val="4084038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09F66E-A536-4FDF-AC5F-0B60EC100E4D}"/>
              </a:ext>
            </a:extLst>
          </p:cNvPr>
          <p:cNvSpPr>
            <a:spLocks noGrp="1"/>
          </p:cNvSpPr>
          <p:nvPr>
            <p:ph type="title"/>
          </p:nvPr>
        </p:nvSpPr>
        <p:spPr>
          <a:xfrm>
            <a:off x="1232452" y="1133709"/>
            <a:ext cx="7736779" cy="4590581"/>
          </a:xfrm>
        </p:spPr>
        <p:txBody>
          <a:bodyPr>
            <a:normAutofit fontScale="90000"/>
          </a:bodyPr>
          <a:lstStyle/>
          <a:p>
            <a:r>
              <a:rPr lang="en-US" b="1" dirty="0"/>
              <a:t>The honorable joe </a:t>
            </a:r>
            <a:r>
              <a:rPr lang="en-US" b="1" dirty="0" err="1"/>
              <a:t>dorman</a:t>
            </a:r>
            <a:r>
              <a:rPr lang="en-US" b="1" dirty="0"/>
              <a:t>, </a:t>
            </a:r>
            <a:r>
              <a:rPr lang="en-US" b="1" dirty="0" err="1"/>
              <a:t>ceo</a:t>
            </a:r>
            <a:r>
              <a:rPr lang="en-US" b="1" dirty="0"/>
              <a:t> </a:t>
            </a:r>
            <a:br>
              <a:rPr lang="en-US" b="1" dirty="0"/>
            </a:br>
            <a:r>
              <a:rPr lang="en-US" b="1" dirty="0"/>
              <a:t>Oklahoma Institute</a:t>
            </a:r>
            <a:br>
              <a:rPr lang="en-US" b="1" dirty="0"/>
            </a:br>
            <a:r>
              <a:rPr lang="en-US" b="1" dirty="0"/>
              <a:t>for Child Advocacy</a:t>
            </a:r>
            <a:br>
              <a:rPr lang="en-US" b="1" dirty="0"/>
            </a:br>
            <a:r>
              <a:rPr lang="en-US" b="1" dirty="0"/>
              <a:t>2915 n. Classen Blvd., Ste 320</a:t>
            </a:r>
            <a:br>
              <a:rPr lang="en-US" b="1" dirty="0"/>
            </a:br>
            <a:r>
              <a:rPr lang="en-US" b="1" dirty="0"/>
              <a:t>Oklahoma City, OK 73106</a:t>
            </a:r>
            <a:br>
              <a:rPr lang="en-US" b="1" dirty="0"/>
            </a:br>
            <a:br>
              <a:rPr lang="en-US" b="1" dirty="0"/>
            </a:br>
            <a:r>
              <a:rPr lang="en-US" b="1" dirty="0"/>
              <a:t>405.236.5437 </a:t>
            </a:r>
            <a:r>
              <a:rPr lang="en-US" b="1" dirty="0" err="1"/>
              <a:t>ext</a:t>
            </a:r>
            <a:r>
              <a:rPr lang="en-US" b="1" dirty="0"/>
              <a:t> 4</a:t>
            </a:r>
            <a:br>
              <a:rPr lang="en-US" b="1" dirty="0"/>
            </a:br>
            <a:r>
              <a:rPr lang="en-US" b="1" dirty="0"/>
              <a:t>Jdorman@oica.org</a:t>
            </a:r>
            <a:br>
              <a:rPr lang="en-US" b="1" dirty="0"/>
            </a:br>
            <a:r>
              <a:rPr lang="en-US" b="1" dirty="0"/>
              <a:t>website - oica.org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1458" y="-131313"/>
            <a:ext cx="3019686" cy="391543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1458" y="1307690"/>
            <a:ext cx="3286777" cy="2381673"/>
          </a:xfrm>
          <a:prstGeom prst="rect">
            <a:avLst/>
          </a:prstGeom>
        </p:spPr>
      </p:pic>
    </p:spTree>
    <p:extLst>
      <p:ext uri="{BB962C8B-B14F-4D97-AF65-F5344CB8AC3E}">
        <p14:creationId xmlns:p14="http://schemas.microsoft.com/office/powerpoint/2010/main" val="528328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13DBD-C0B9-4F69-B3D3-BC73D16070A9}"/>
              </a:ext>
            </a:extLst>
          </p:cNvPr>
          <p:cNvSpPr>
            <a:spLocks noGrp="1"/>
          </p:cNvSpPr>
          <p:nvPr>
            <p:ph type="title"/>
          </p:nvPr>
        </p:nvSpPr>
        <p:spPr>
          <a:xfrm>
            <a:off x="684212" y="4488875"/>
            <a:ext cx="8534400" cy="1507067"/>
          </a:xfrm>
        </p:spPr>
        <p:txBody>
          <a:bodyPr>
            <a:normAutofit/>
          </a:bodyPr>
          <a:lstStyle/>
          <a:p>
            <a:r>
              <a:rPr lang="en-US" b="1" dirty="0"/>
              <a:t>ELECTIONS - </a:t>
            </a:r>
            <a:r>
              <a:rPr lang="en-US" sz="2200" b="1" dirty="0"/>
              <a:t>Oklahoma is one of the 23 state governments under full Republican control and one of 16 with a </a:t>
            </a:r>
            <a:r>
              <a:rPr lang="en-US" sz="2200" b="1"/>
              <a:t>veto-proof republican majority</a:t>
            </a:r>
            <a:r>
              <a:rPr lang="en-US" sz="2200" b="1" dirty="0"/>
              <a:t>.  </a:t>
            </a:r>
            <a:r>
              <a:rPr lang="en-US" sz="800" b="1" dirty="0"/>
              <a:t>Source: </a:t>
            </a:r>
            <a:r>
              <a:rPr lang="en-US" sz="800" b="1" dirty="0" err="1"/>
              <a:t>Ballotpedia</a:t>
            </a:r>
            <a:endParaRPr lang="en-US" sz="800" b="1" dirty="0"/>
          </a:p>
        </p:txBody>
      </p:sp>
      <p:graphicFrame>
        <p:nvGraphicFramePr>
          <p:cNvPr id="4" name="Content Placeholder 3">
            <a:extLst>
              <a:ext uri="{FF2B5EF4-FFF2-40B4-BE49-F238E27FC236}">
                <a16:creationId xmlns:a16="http://schemas.microsoft.com/office/drawing/2014/main" id="{9D52D4EE-B40A-45B0-8B88-F3D50AF88058}"/>
              </a:ext>
            </a:extLst>
          </p:cNvPr>
          <p:cNvGraphicFramePr>
            <a:graphicFrameLocks noGrp="1"/>
          </p:cNvGraphicFramePr>
          <p:nvPr>
            <p:ph idx="1"/>
            <p:extLst>
              <p:ext uri="{D42A27DB-BD31-4B8C-83A1-F6EECF244321}">
                <p14:modId xmlns:p14="http://schemas.microsoft.com/office/powerpoint/2010/main" val="1305199231"/>
              </p:ext>
            </p:extLst>
          </p:nvPr>
        </p:nvGraphicFramePr>
        <p:xfrm>
          <a:off x="684212" y="737757"/>
          <a:ext cx="8534400" cy="3782291"/>
        </p:xfrm>
        <a:graphic>
          <a:graphicData uri="http://schemas.openxmlformats.org/drawingml/2006/table">
            <a:tbl>
              <a:tblPr firstRow="1" firstCol="1" lastRow="1" lastCol="1" bandRow="1" bandCol="1">
                <a:tableStyleId>{5C22544A-7EE6-4342-B048-85BDC9FD1C3A}</a:tableStyleId>
              </a:tblPr>
              <a:tblGrid>
                <a:gridCol w="2740511">
                  <a:extLst>
                    <a:ext uri="{9D8B030D-6E8A-4147-A177-3AD203B41FA5}">
                      <a16:colId xmlns:a16="http://schemas.microsoft.com/office/drawing/2014/main" val="811520115"/>
                    </a:ext>
                  </a:extLst>
                </a:gridCol>
                <a:gridCol w="3110352">
                  <a:extLst>
                    <a:ext uri="{9D8B030D-6E8A-4147-A177-3AD203B41FA5}">
                      <a16:colId xmlns:a16="http://schemas.microsoft.com/office/drawing/2014/main" val="3070340790"/>
                    </a:ext>
                  </a:extLst>
                </a:gridCol>
                <a:gridCol w="2683537">
                  <a:extLst>
                    <a:ext uri="{9D8B030D-6E8A-4147-A177-3AD203B41FA5}">
                      <a16:colId xmlns:a16="http://schemas.microsoft.com/office/drawing/2014/main" val="3715956609"/>
                    </a:ext>
                  </a:extLst>
                </a:gridCol>
              </a:tblGrid>
              <a:tr h="765570">
                <a:tc>
                  <a:txBody>
                    <a:bodyPr/>
                    <a:lstStyle/>
                    <a:p>
                      <a:pPr marL="27940" marR="0" algn="ctr">
                        <a:lnSpc>
                          <a:spcPts val="117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Every Two Years Voter Choose:</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a:txBody>
                    <a:bodyPr/>
                    <a:lstStyle/>
                    <a:p>
                      <a:pPr marL="28575" marR="238125" algn="ctr">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Every Four </a:t>
                      </a:r>
                      <a:r>
                        <a:rPr lang="en-US" sz="1600" spc="-25" dirty="0">
                          <a:solidFill>
                            <a:schemeClr val="tx1"/>
                          </a:solidFill>
                          <a:effectLst/>
                          <a:latin typeface="Calibri" panose="020F0502020204030204" pitchFamily="34" charset="0"/>
                          <a:cs typeface="Calibri" panose="020F0502020204030204" pitchFamily="34" charset="0"/>
                        </a:rPr>
                        <a:t>Years </a:t>
                      </a:r>
                      <a:r>
                        <a:rPr lang="en-US" sz="1600" dirty="0">
                          <a:solidFill>
                            <a:schemeClr val="tx1"/>
                          </a:solidFill>
                          <a:effectLst/>
                          <a:latin typeface="Calibri" panose="020F0502020204030204" pitchFamily="34" charset="0"/>
                          <a:cs typeface="Calibri" panose="020F0502020204030204" pitchFamily="34" charset="0"/>
                        </a:rPr>
                        <a:t>Voters Choose (Non-Presidential </a:t>
                      </a:r>
                      <a:r>
                        <a:rPr lang="en-US" sz="1600" spc="-20" dirty="0">
                          <a:solidFill>
                            <a:schemeClr val="tx1"/>
                          </a:solidFill>
                          <a:effectLst/>
                          <a:latin typeface="Calibri" panose="020F0502020204030204" pitchFamily="34" charset="0"/>
                          <a:cs typeface="Calibri" panose="020F0502020204030204" pitchFamily="34" charset="0"/>
                        </a:rPr>
                        <a:t>Years):</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tc>
                  <a:txBody>
                    <a:bodyPr/>
                    <a:lstStyle/>
                    <a:p>
                      <a:pPr marL="28575" marR="0" algn="ctr">
                        <a:lnSpc>
                          <a:spcPts val="117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Every Six Years Voters Choose:</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noFill/>
                  </a:tcPr>
                </a:tc>
                <a:extLst>
                  <a:ext uri="{0D108BD9-81ED-4DB2-BD59-A6C34878D82A}">
                    <a16:rowId xmlns:a16="http://schemas.microsoft.com/office/drawing/2014/main" val="348936179"/>
                  </a:ext>
                </a:extLst>
              </a:tr>
              <a:tr h="3016721">
                <a:tc>
                  <a:txBody>
                    <a:bodyPr/>
                    <a:lstStyle/>
                    <a:p>
                      <a:pPr marL="27940" marR="9525">
                        <a:lnSpc>
                          <a:spcPct val="101000"/>
                        </a:lnSpc>
                        <a:spcBef>
                          <a:spcPts val="25"/>
                        </a:spcBef>
                        <a:spcAft>
                          <a:spcPts val="0"/>
                        </a:spcAft>
                      </a:pPr>
                      <a:r>
                        <a:rPr lang="en-US" sz="1600" dirty="0">
                          <a:solidFill>
                            <a:schemeClr val="tx1"/>
                          </a:solidFill>
                          <a:effectLst/>
                          <a:latin typeface="Calibri" panose="020F0502020204030204" pitchFamily="34" charset="0"/>
                          <a:cs typeface="Calibri" panose="020F0502020204030204" pitchFamily="34" charset="0"/>
                        </a:rPr>
                        <a:t>24 State Senators (half of the State Senate, even or</a:t>
                      </a:r>
                    </a:p>
                    <a:p>
                      <a:pPr marL="27940" marR="0">
                        <a:lnSpc>
                          <a:spcPts val="1155"/>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odd-numbered seats)</a:t>
                      </a:r>
                    </a:p>
                    <a:p>
                      <a:pPr marL="0" marR="0">
                        <a:spcBef>
                          <a:spcPts val="25"/>
                        </a:spcBef>
                        <a:spcAft>
                          <a:spcPts val="0"/>
                        </a:spcAft>
                      </a:pPr>
                      <a:r>
                        <a:rPr lang="en-US" sz="1600" dirty="0">
                          <a:solidFill>
                            <a:schemeClr val="tx1"/>
                          </a:solidFill>
                          <a:effectLst/>
                          <a:latin typeface="Calibri" panose="020F0502020204030204" pitchFamily="34" charset="0"/>
                          <a:cs typeface="Calibri" panose="020F0502020204030204" pitchFamily="34" charset="0"/>
                        </a:rPr>
                        <a:t> </a:t>
                      </a:r>
                    </a:p>
                    <a:p>
                      <a:pPr marL="27940" marR="0">
                        <a:lnSpc>
                          <a:spcPct val="101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101 State Representatives (entire State House of Representatives)</a:t>
                      </a:r>
                    </a:p>
                    <a:p>
                      <a:pPr marL="0" marR="0">
                        <a:spcBef>
                          <a:spcPts val="55"/>
                        </a:spcBef>
                        <a:spcAft>
                          <a:spcPts val="0"/>
                        </a:spcAft>
                      </a:pPr>
                      <a:r>
                        <a:rPr lang="en-US" sz="1600" dirty="0">
                          <a:solidFill>
                            <a:schemeClr val="tx1"/>
                          </a:solidFill>
                          <a:effectLst/>
                          <a:latin typeface="Calibri" panose="020F0502020204030204" pitchFamily="34" charset="0"/>
                          <a:cs typeface="Calibri" panose="020F0502020204030204" pitchFamily="34" charset="0"/>
                        </a:rPr>
                        <a:t> </a:t>
                      </a:r>
                    </a:p>
                    <a:p>
                      <a:pPr marL="27940" marR="0">
                        <a:spcBef>
                          <a:spcPts val="5"/>
                        </a:spcBef>
                        <a:spcAft>
                          <a:spcPts val="0"/>
                        </a:spcAft>
                      </a:pPr>
                      <a:r>
                        <a:rPr lang="en-US" sz="1600" dirty="0">
                          <a:solidFill>
                            <a:schemeClr val="tx1"/>
                          </a:solidFill>
                          <a:effectLst/>
                          <a:latin typeface="Calibri" panose="020F0502020204030204" pitchFamily="34" charset="0"/>
                          <a:cs typeface="Calibri" panose="020F0502020204030204" pitchFamily="34" charset="0"/>
                        </a:rPr>
                        <a:t>5 Members of Congress (entire</a:t>
                      </a:r>
                    </a:p>
                    <a:p>
                      <a:pPr marL="27940" marR="0">
                        <a:spcBef>
                          <a:spcPts val="20"/>
                        </a:spcBef>
                        <a:spcAft>
                          <a:spcPts val="0"/>
                        </a:spcAft>
                      </a:pPr>
                      <a:r>
                        <a:rPr lang="en-US" sz="1600" dirty="0">
                          <a:solidFill>
                            <a:schemeClr val="tx1"/>
                          </a:solidFill>
                          <a:effectLst/>
                          <a:latin typeface="Calibri" panose="020F0502020204030204" pitchFamily="34" charset="0"/>
                          <a:cs typeface="Calibri" panose="020F0502020204030204" pitchFamily="34" charset="0"/>
                        </a:rPr>
                        <a:t>U.S. House of Representatives)</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tc>
                  <a:txBody>
                    <a:bodyPr/>
                    <a:lstStyle/>
                    <a:p>
                      <a:pPr marL="28575" marR="923290">
                        <a:lnSpc>
                          <a:spcPct val="101000"/>
                        </a:lnSpc>
                        <a:spcBef>
                          <a:spcPts val="25"/>
                        </a:spcBef>
                        <a:spcAft>
                          <a:spcPts val="0"/>
                        </a:spcAft>
                      </a:pPr>
                      <a:r>
                        <a:rPr lang="en-US" sz="1600" dirty="0">
                          <a:solidFill>
                            <a:schemeClr val="tx1"/>
                          </a:solidFill>
                          <a:effectLst/>
                          <a:latin typeface="Calibri" panose="020F0502020204030204" pitchFamily="34" charset="0"/>
                          <a:cs typeface="Calibri" panose="020F0502020204030204" pitchFamily="34" charset="0"/>
                        </a:rPr>
                        <a:t>8 statewide officers: Governor</a:t>
                      </a:r>
                    </a:p>
                    <a:p>
                      <a:pPr marL="28575" marR="923290">
                        <a:lnSpc>
                          <a:spcPct val="101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Lieutenant Governor Attorney General</a:t>
                      </a:r>
                    </a:p>
                    <a:p>
                      <a:pPr marL="28575" marR="923290">
                        <a:lnSpc>
                          <a:spcPct val="101000"/>
                        </a:lnSpc>
                        <a:spcBef>
                          <a:spcPts val="0"/>
                        </a:spcBef>
                        <a:spcAft>
                          <a:spcPts val="0"/>
                        </a:spcAft>
                      </a:pPr>
                      <a:r>
                        <a:rPr lang="en-US" sz="1600">
                          <a:solidFill>
                            <a:schemeClr val="tx1"/>
                          </a:solidFill>
                          <a:effectLst/>
                          <a:latin typeface="Calibri" panose="020F0502020204030204" pitchFamily="34" charset="0"/>
                          <a:cs typeface="Calibri" panose="020F0502020204030204" pitchFamily="34" charset="0"/>
                        </a:rPr>
                        <a:t>State </a:t>
                      </a:r>
                      <a:r>
                        <a:rPr lang="en-US" sz="1600" dirty="0">
                          <a:solidFill>
                            <a:schemeClr val="tx1"/>
                          </a:solidFill>
                          <a:effectLst/>
                          <a:latin typeface="Calibri" panose="020F0502020204030204" pitchFamily="34" charset="0"/>
                          <a:cs typeface="Calibri" panose="020F0502020204030204" pitchFamily="34" charset="0"/>
                        </a:rPr>
                        <a:t>Treasurer</a:t>
                      </a:r>
                    </a:p>
                    <a:p>
                      <a:pPr marL="28575" marR="0">
                        <a:lnSpc>
                          <a:spcPct val="101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Superintendent of Public Instruction Insurance Commissioner</a:t>
                      </a:r>
                    </a:p>
                    <a:p>
                      <a:pPr marL="28575" marR="574040">
                        <a:lnSpc>
                          <a:spcPct val="101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State Auditor and Inspector Labor Commissioner</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tc>
                  <a:txBody>
                    <a:bodyPr/>
                    <a:lstStyle/>
                    <a:p>
                      <a:pPr marL="28575" marR="0">
                        <a:spcBef>
                          <a:spcPts val="25"/>
                        </a:spcBef>
                        <a:spcAft>
                          <a:spcPts val="0"/>
                        </a:spcAft>
                      </a:pPr>
                      <a:r>
                        <a:rPr lang="en-US" sz="1600" dirty="0">
                          <a:solidFill>
                            <a:schemeClr val="tx1"/>
                          </a:solidFill>
                          <a:effectLst/>
                          <a:latin typeface="Calibri" panose="020F0502020204030204" pitchFamily="34" charset="0"/>
                          <a:cs typeface="Calibri" panose="020F0502020204030204" pitchFamily="34" charset="0"/>
                        </a:rPr>
                        <a:t>3 Corporation Commissioners</a:t>
                      </a:r>
                    </a:p>
                    <a:p>
                      <a:pPr marL="0" marR="0">
                        <a:spcBef>
                          <a:spcPts val="25"/>
                        </a:spcBef>
                        <a:spcAft>
                          <a:spcPts val="0"/>
                        </a:spcAft>
                      </a:pPr>
                      <a:r>
                        <a:rPr lang="en-US" sz="1600" dirty="0">
                          <a:solidFill>
                            <a:schemeClr val="tx1"/>
                          </a:solidFill>
                          <a:effectLst/>
                          <a:latin typeface="Calibri" panose="020F0502020204030204" pitchFamily="34" charset="0"/>
                          <a:cs typeface="Calibri" panose="020F0502020204030204" pitchFamily="34" charset="0"/>
                        </a:rPr>
                        <a:t> </a:t>
                      </a:r>
                    </a:p>
                    <a:p>
                      <a:pPr marL="28575" marR="0">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2 U.S. Senators (elected for</a:t>
                      </a:r>
                    </a:p>
                    <a:p>
                      <a:pPr marL="28575" marR="104140">
                        <a:lnSpc>
                          <a:spcPct val="101000"/>
                        </a:lnSpc>
                        <a:spcBef>
                          <a:spcPts val="20"/>
                        </a:spcBef>
                        <a:spcAft>
                          <a:spcPts val="0"/>
                        </a:spcAft>
                      </a:pPr>
                      <a:r>
                        <a:rPr lang="en-US" sz="1600" dirty="0">
                          <a:solidFill>
                            <a:schemeClr val="tx1"/>
                          </a:solidFill>
                          <a:effectLst/>
                          <a:latin typeface="Calibri" panose="020F0502020204030204" pitchFamily="34" charset="0"/>
                          <a:cs typeface="Calibri" panose="020F0502020204030204" pitchFamily="34" charset="0"/>
                        </a:rPr>
                        <a:t>six-year terms and elected on a staggered basis)</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oFill/>
                  </a:tcPr>
                </a:tc>
                <a:extLst>
                  <a:ext uri="{0D108BD9-81ED-4DB2-BD59-A6C34878D82A}">
                    <a16:rowId xmlns:a16="http://schemas.microsoft.com/office/drawing/2014/main" val="870186103"/>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612" y="-79085"/>
            <a:ext cx="2988276" cy="387470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8612" y="1363922"/>
            <a:ext cx="3111067" cy="2254350"/>
          </a:xfrm>
          <a:prstGeom prst="rect">
            <a:avLst/>
          </a:prstGeom>
        </p:spPr>
      </p:pic>
    </p:spTree>
    <p:extLst>
      <p:ext uri="{BB962C8B-B14F-4D97-AF65-F5344CB8AC3E}">
        <p14:creationId xmlns:p14="http://schemas.microsoft.com/office/powerpoint/2010/main" val="1523040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8B3A6-A844-49BA-8023-2B7FB92B0C94}"/>
              </a:ext>
            </a:extLst>
          </p:cNvPr>
          <p:cNvSpPr>
            <a:spLocks noGrp="1"/>
          </p:cNvSpPr>
          <p:nvPr>
            <p:ph type="title"/>
          </p:nvPr>
        </p:nvSpPr>
        <p:spPr>
          <a:xfrm>
            <a:off x="684212" y="5293839"/>
            <a:ext cx="11214139" cy="1507067"/>
          </a:xfrm>
        </p:spPr>
        <p:txBody>
          <a:bodyPr/>
          <a:lstStyle/>
          <a:p>
            <a:r>
              <a:rPr lang="en-US" b="1" dirty="0"/>
              <a:t>Oklahoma’s Bicameral LEGISLATURE</a:t>
            </a:r>
          </a:p>
        </p:txBody>
      </p:sp>
      <p:sp>
        <p:nvSpPr>
          <p:cNvPr id="3" name="Content Placeholder 2">
            <a:extLst>
              <a:ext uri="{FF2B5EF4-FFF2-40B4-BE49-F238E27FC236}">
                <a16:creationId xmlns:a16="http://schemas.microsoft.com/office/drawing/2014/main" id="{420E251C-327F-42A0-92AB-ADFDCEB146C3}"/>
              </a:ext>
            </a:extLst>
          </p:cNvPr>
          <p:cNvSpPr>
            <a:spLocks noGrp="1"/>
          </p:cNvSpPr>
          <p:nvPr>
            <p:ph sz="half" idx="1"/>
          </p:nvPr>
        </p:nvSpPr>
        <p:spPr>
          <a:xfrm>
            <a:off x="684212" y="451629"/>
            <a:ext cx="4407333" cy="3615267"/>
          </a:xfrm>
        </p:spPr>
        <p:txBody>
          <a:bodyPr anchor="t">
            <a:noAutofit/>
          </a:bodyPr>
          <a:lstStyle/>
          <a:p>
            <a:r>
              <a:rPr lang="en-US" sz="1800" b="1" dirty="0">
                <a:solidFill>
                  <a:schemeClr val="tx1"/>
                </a:solidFill>
                <a:latin typeface="Calibri" panose="020F0502020204030204" pitchFamily="34" charset="0"/>
                <a:cs typeface="Calibri" panose="020F0502020204030204" pitchFamily="34" charset="0"/>
              </a:rPr>
              <a:t>House of Representatives</a:t>
            </a:r>
          </a:p>
          <a:p>
            <a:pPr lvl="1"/>
            <a:r>
              <a:rPr lang="en-US" sz="1400" b="1" dirty="0">
                <a:solidFill>
                  <a:schemeClr val="tx1"/>
                </a:solidFill>
                <a:latin typeface="Calibri" panose="020F0502020204030204" pitchFamily="34" charset="0"/>
                <a:cs typeface="Calibri" panose="020F0502020204030204" pitchFamily="34" charset="0"/>
              </a:rPr>
              <a:t>101 Members</a:t>
            </a:r>
          </a:p>
          <a:p>
            <a:pPr lvl="1"/>
            <a:r>
              <a:rPr lang="en-US" sz="1400" b="1" dirty="0">
                <a:solidFill>
                  <a:schemeClr val="tx1"/>
                </a:solidFill>
                <a:latin typeface="Calibri" panose="020F0502020204030204" pitchFamily="34" charset="0"/>
                <a:cs typeface="Calibri" panose="020F0502020204030204" pitchFamily="34" charset="0"/>
              </a:rPr>
              <a:t>Two-Year Terms</a:t>
            </a:r>
          </a:p>
          <a:p>
            <a:pPr lvl="1"/>
            <a:r>
              <a:rPr lang="en-US" sz="1400" b="1" dirty="0">
                <a:solidFill>
                  <a:schemeClr val="tx1"/>
                </a:solidFill>
                <a:latin typeface="Calibri" panose="020F0502020204030204" pitchFamily="34" charset="0"/>
                <a:cs typeface="Calibri" panose="020F0502020204030204" pitchFamily="34" charset="0"/>
              </a:rPr>
              <a:t>Republicans have controlled the House since 2004</a:t>
            </a:r>
          </a:p>
          <a:p>
            <a:pPr lvl="1"/>
            <a:r>
              <a:rPr lang="en-US" sz="1400" b="1" dirty="0">
                <a:solidFill>
                  <a:schemeClr val="tx1"/>
                </a:solidFill>
                <a:latin typeface="Calibri" panose="020F0502020204030204" pitchFamily="34" charset="0"/>
                <a:cs typeface="Calibri" panose="020F0502020204030204" pitchFamily="34" charset="0"/>
              </a:rPr>
              <a:t>Current Breakdown: 80 Republicans / 19 Democrats  - 2 Vacancies</a:t>
            </a:r>
          </a:p>
          <a:p>
            <a:pPr lvl="1"/>
            <a:r>
              <a:rPr lang="en-US" sz="1400" b="1" dirty="0">
                <a:solidFill>
                  <a:schemeClr val="tx1"/>
                </a:solidFill>
                <a:latin typeface="Calibri" panose="020F0502020204030204" pitchFamily="34" charset="0"/>
                <a:cs typeface="Calibri" panose="020F0502020204030204" pitchFamily="34" charset="0"/>
              </a:rPr>
              <a:t>Presided over by Speaker Kyle Hilbert (Youngest House Speaker in the Nation)</a:t>
            </a:r>
          </a:p>
          <a:p>
            <a:endParaRPr lang="en-US" sz="1400" dirty="0">
              <a:solidFill>
                <a:schemeClr val="tx1"/>
              </a:solidFill>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2BEE2DA5-7891-49D1-A59F-CA84C51B5A3D}"/>
              </a:ext>
            </a:extLst>
          </p:cNvPr>
          <p:cNvSpPr>
            <a:spLocks noGrp="1"/>
          </p:cNvSpPr>
          <p:nvPr>
            <p:ph sz="half" idx="2"/>
          </p:nvPr>
        </p:nvSpPr>
        <p:spPr>
          <a:xfrm>
            <a:off x="4977244" y="451629"/>
            <a:ext cx="4241368" cy="4218709"/>
          </a:xfrm>
        </p:spPr>
        <p:txBody>
          <a:bodyPr anchor="t">
            <a:normAutofit/>
          </a:bodyPr>
          <a:lstStyle/>
          <a:p>
            <a:r>
              <a:rPr lang="en-US" sz="1800" b="1" dirty="0">
                <a:solidFill>
                  <a:schemeClr val="tx1"/>
                </a:solidFill>
                <a:latin typeface="Calibri" panose="020F0502020204030204" pitchFamily="34" charset="0"/>
                <a:cs typeface="Calibri" panose="020F0502020204030204" pitchFamily="34" charset="0"/>
              </a:rPr>
              <a:t>Senate</a:t>
            </a:r>
          </a:p>
          <a:p>
            <a:pPr lvl="1"/>
            <a:r>
              <a:rPr lang="en-US" sz="1400" b="1" dirty="0">
                <a:solidFill>
                  <a:schemeClr val="tx1"/>
                </a:solidFill>
                <a:latin typeface="Calibri" panose="020F0502020204030204" pitchFamily="34" charset="0"/>
                <a:cs typeface="Calibri" panose="020F0502020204030204" pitchFamily="34" charset="0"/>
              </a:rPr>
              <a:t>48 Members</a:t>
            </a:r>
          </a:p>
          <a:p>
            <a:pPr lvl="1"/>
            <a:r>
              <a:rPr lang="en-US" sz="1400" b="1" dirty="0">
                <a:solidFill>
                  <a:schemeClr val="tx1"/>
                </a:solidFill>
                <a:latin typeface="Calibri" panose="020F0502020204030204" pitchFamily="34" charset="0"/>
                <a:cs typeface="Calibri" panose="020F0502020204030204" pitchFamily="34" charset="0"/>
              </a:rPr>
              <a:t>Four-Year Staggered Terms</a:t>
            </a:r>
          </a:p>
          <a:p>
            <a:pPr lvl="1"/>
            <a:r>
              <a:rPr lang="en-US" sz="1400" b="1" dirty="0">
                <a:solidFill>
                  <a:schemeClr val="tx1"/>
                </a:solidFill>
                <a:latin typeface="Calibri" panose="020F0502020204030204" pitchFamily="34" charset="0"/>
                <a:cs typeface="Calibri" panose="020F0502020204030204" pitchFamily="34" charset="0"/>
              </a:rPr>
              <a:t>Republicans have controlled the Senate since 2008</a:t>
            </a:r>
          </a:p>
          <a:p>
            <a:pPr lvl="1"/>
            <a:r>
              <a:rPr lang="en-US" sz="1400" b="1" dirty="0">
                <a:solidFill>
                  <a:schemeClr val="tx1"/>
                </a:solidFill>
                <a:latin typeface="Calibri" panose="020F0502020204030204" pitchFamily="34" charset="0"/>
                <a:cs typeface="Calibri" panose="020F0502020204030204" pitchFamily="34" charset="0"/>
              </a:rPr>
              <a:t>Current Breakdown: 40 Republicans / 8 Democrats </a:t>
            </a:r>
          </a:p>
          <a:p>
            <a:pPr lvl="1"/>
            <a:r>
              <a:rPr lang="en-US" sz="1400" b="1" dirty="0">
                <a:solidFill>
                  <a:schemeClr val="tx1"/>
                </a:solidFill>
                <a:latin typeface="Calibri" panose="020F0502020204030204" pitchFamily="34" charset="0"/>
                <a:cs typeface="Calibri" panose="020F0502020204030204" pitchFamily="34" charset="0"/>
              </a:rPr>
              <a:t>Presided over by President Pro Tempore Lonnie Paxton</a:t>
            </a:r>
          </a:p>
          <a:p>
            <a:pPr lvl="1"/>
            <a:r>
              <a:rPr lang="en-US" sz="1400" b="1" dirty="0">
                <a:solidFill>
                  <a:schemeClr val="tx1"/>
                </a:solidFill>
                <a:latin typeface="Calibri" panose="020F0502020204030204" pitchFamily="34" charset="0"/>
                <a:cs typeface="Calibri" panose="020F0502020204030204" pitchFamily="34" charset="0"/>
              </a:rPr>
              <a:t>Lieutenant Governor Matt Pinnell is the President of the Senate; can vote only in case of a tie vote.</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8612" y="-1"/>
            <a:ext cx="2993814" cy="38818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8612" y="1411952"/>
            <a:ext cx="3139767" cy="2275146"/>
          </a:xfrm>
          <a:prstGeom prst="rect">
            <a:avLst/>
          </a:prstGeom>
        </p:spPr>
      </p:pic>
      <p:pic>
        <p:nvPicPr>
          <p:cNvPr id="8" name="Picture 7" descr="A person in a suit and tie&#10;&#10;AI-generated content may be incorrect.">
            <a:extLst>
              <a:ext uri="{FF2B5EF4-FFF2-40B4-BE49-F238E27FC236}">
                <a16:creationId xmlns:a16="http://schemas.microsoft.com/office/drawing/2014/main" id="{D6188AB7-330E-B13A-4CB3-B07A2E934ADD}"/>
              </a:ext>
            </a:extLst>
          </p:cNvPr>
          <p:cNvPicPr>
            <a:picLocks noChangeAspect="1"/>
          </p:cNvPicPr>
          <p:nvPr/>
        </p:nvPicPr>
        <p:blipFill>
          <a:blip r:embed="rId5"/>
          <a:stretch>
            <a:fillRect/>
          </a:stretch>
        </p:blipFill>
        <p:spPr>
          <a:xfrm>
            <a:off x="2342794" y="4080839"/>
            <a:ext cx="1090168" cy="1433228"/>
          </a:xfrm>
          <a:prstGeom prst="rect">
            <a:avLst/>
          </a:prstGeom>
          <a:ln>
            <a:noFill/>
          </a:ln>
          <a:effectLst>
            <a:outerShdw blurRad="190500" algn="tl" rotWithShape="0">
              <a:srgbClr val="000000">
                <a:alpha val="70000"/>
              </a:srgbClr>
            </a:outerShdw>
          </a:effectLst>
        </p:spPr>
      </p:pic>
      <p:pic>
        <p:nvPicPr>
          <p:cNvPr id="10" name="Picture 9" descr="A person in a suit and tie&#10;&#10;AI-generated content may be incorrect.">
            <a:extLst>
              <a:ext uri="{FF2B5EF4-FFF2-40B4-BE49-F238E27FC236}">
                <a16:creationId xmlns:a16="http://schemas.microsoft.com/office/drawing/2014/main" id="{9490B91B-4D5C-BA50-188D-46A86262BCD8}"/>
              </a:ext>
            </a:extLst>
          </p:cNvPr>
          <p:cNvPicPr>
            <a:picLocks noChangeAspect="1"/>
          </p:cNvPicPr>
          <p:nvPr/>
        </p:nvPicPr>
        <p:blipFill>
          <a:blip r:embed="rId6"/>
          <a:stretch>
            <a:fillRect/>
          </a:stretch>
        </p:blipFill>
        <p:spPr>
          <a:xfrm>
            <a:off x="5811005" y="4080838"/>
            <a:ext cx="1054329" cy="1433229"/>
          </a:xfrm>
          <a:prstGeom prst="rect">
            <a:avLst/>
          </a:prstGeom>
          <a:ln>
            <a:noFill/>
          </a:ln>
          <a:effectLst>
            <a:outerShdw blurRad="190500" algn="tl" rotWithShape="0">
              <a:srgbClr val="000000">
                <a:alpha val="70000"/>
              </a:srgbClr>
            </a:outerShdw>
          </a:effectLst>
        </p:spPr>
      </p:pic>
      <p:pic>
        <p:nvPicPr>
          <p:cNvPr id="12" name="Picture 11" descr="A person in a suit and tie smiling&#10;&#10;AI-generated content may be incorrect.">
            <a:extLst>
              <a:ext uri="{FF2B5EF4-FFF2-40B4-BE49-F238E27FC236}">
                <a16:creationId xmlns:a16="http://schemas.microsoft.com/office/drawing/2014/main" id="{851FD1D6-953F-54EC-C8EE-E0D81C73B79B}"/>
              </a:ext>
            </a:extLst>
          </p:cNvPr>
          <p:cNvPicPr>
            <a:picLocks noChangeAspect="1"/>
          </p:cNvPicPr>
          <p:nvPr/>
        </p:nvPicPr>
        <p:blipFill>
          <a:blip r:embed="rId7"/>
          <a:stretch>
            <a:fillRect/>
          </a:stretch>
        </p:blipFill>
        <p:spPr>
          <a:xfrm>
            <a:off x="7584794" y="4080838"/>
            <a:ext cx="1146584" cy="143323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33763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163A4-E6AD-4E38-8B63-D2BB0880DB39}"/>
              </a:ext>
            </a:extLst>
          </p:cNvPr>
          <p:cNvSpPr>
            <a:spLocks noGrp="1"/>
          </p:cNvSpPr>
          <p:nvPr>
            <p:ph type="title"/>
          </p:nvPr>
        </p:nvSpPr>
        <p:spPr/>
        <p:txBody>
          <a:bodyPr/>
          <a:lstStyle/>
          <a:p>
            <a:r>
              <a:rPr lang="en-US" b="1" dirty="0"/>
              <a:t>LEGISLATION</a:t>
            </a:r>
          </a:p>
        </p:txBody>
      </p:sp>
      <p:sp>
        <p:nvSpPr>
          <p:cNvPr id="3" name="Content Placeholder 2">
            <a:extLst>
              <a:ext uri="{FF2B5EF4-FFF2-40B4-BE49-F238E27FC236}">
                <a16:creationId xmlns:a16="http://schemas.microsoft.com/office/drawing/2014/main" id="{8A1D545C-69D6-4440-99E8-7820FA218DBE}"/>
              </a:ext>
            </a:extLst>
          </p:cNvPr>
          <p:cNvSpPr>
            <a:spLocks noGrp="1"/>
          </p:cNvSpPr>
          <p:nvPr>
            <p:ph sz="half" idx="1"/>
          </p:nvPr>
        </p:nvSpPr>
        <p:spPr>
          <a:xfrm>
            <a:off x="684211" y="685800"/>
            <a:ext cx="4074825" cy="4156363"/>
          </a:xfrm>
        </p:spPr>
        <p:txBody>
          <a:bodyPr anchor="t">
            <a:normAutofit fontScale="25000" lnSpcReduction="20000"/>
          </a:bodyPr>
          <a:lstStyle/>
          <a:p>
            <a:pPr marL="0" indent="0">
              <a:lnSpc>
                <a:spcPct val="120000"/>
              </a:lnSpc>
              <a:buNone/>
            </a:pPr>
            <a:r>
              <a:rPr lang="en-US" sz="6400" b="1" dirty="0">
                <a:solidFill>
                  <a:schemeClr val="tx1"/>
                </a:solidFill>
                <a:latin typeface="Calibri" panose="020F0502020204030204" pitchFamily="34" charset="0"/>
                <a:cs typeface="Calibri" panose="020F0502020204030204" pitchFamily="34" charset="0"/>
              </a:rPr>
              <a:t>Legislation which originates in the Senate is numbered consecutively beginning with “1”:</a:t>
            </a:r>
          </a:p>
          <a:p>
            <a:pPr marL="0" indent="0">
              <a:lnSpc>
                <a:spcPct val="120000"/>
              </a:lnSpc>
              <a:buNone/>
            </a:pPr>
            <a:r>
              <a:rPr lang="en-US" sz="5600" b="1" dirty="0">
                <a:solidFill>
                  <a:schemeClr val="tx1"/>
                </a:solidFill>
                <a:latin typeface="Calibri" panose="020F0502020204030204" pitchFamily="34" charset="0"/>
                <a:cs typeface="Calibri" panose="020F0502020204030204" pitchFamily="34" charset="0"/>
              </a:rPr>
              <a:t> </a:t>
            </a:r>
          </a:p>
          <a:p>
            <a:pPr marL="0" indent="0">
              <a:lnSpc>
                <a:spcPct val="120000"/>
              </a:lnSpc>
              <a:buNone/>
            </a:pPr>
            <a:r>
              <a:rPr lang="en-US" sz="7200" b="1" dirty="0">
                <a:solidFill>
                  <a:schemeClr val="tx1"/>
                </a:solidFill>
                <a:latin typeface="Calibri" panose="020F0502020204030204" pitchFamily="34" charset="0"/>
                <a:cs typeface="Calibri" panose="020F0502020204030204" pitchFamily="34" charset="0"/>
              </a:rPr>
              <a:t>SB 1	    SJR 1	SCR 1	SR 1</a:t>
            </a:r>
          </a:p>
          <a:p>
            <a:pPr marL="0" indent="0">
              <a:lnSpc>
                <a:spcPct val="120000"/>
              </a:lnSpc>
              <a:buNone/>
            </a:pPr>
            <a:endParaRPr lang="en-US" sz="5600" b="1" dirty="0">
              <a:solidFill>
                <a:schemeClr val="tx1"/>
              </a:solidFill>
              <a:latin typeface="Calibri" panose="020F0502020204030204" pitchFamily="34" charset="0"/>
              <a:cs typeface="Calibri" panose="020F0502020204030204" pitchFamily="34" charset="0"/>
            </a:endParaRPr>
          </a:p>
          <a:p>
            <a:pPr marL="0" indent="0">
              <a:lnSpc>
                <a:spcPct val="120000"/>
              </a:lnSpc>
              <a:buNone/>
            </a:pPr>
            <a:r>
              <a:rPr lang="en-US" sz="7200" b="1" dirty="0">
                <a:solidFill>
                  <a:schemeClr val="tx1"/>
                </a:solidFill>
                <a:latin typeface="Calibri" panose="020F0502020204030204" pitchFamily="34" charset="0"/>
                <a:cs typeface="Calibri" panose="020F0502020204030204" pitchFamily="34" charset="0"/>
              </a:rPr>
              <a:t>Bills</a:t>
            </a:r>
          </a:p>
          <a:p>
            <a:pPr lvl="0">
              <a:lnSpc>
                <a:spcPct val="120000"/>
              </a:lnSpc>
            </a:pPr>
            <a:r>
              <a:rPr lang="en-US" sz="5600" b="1" dirty="0">
                <a:solidFill>
                  <a:schemeClr val="tx1"/>
                </a:solidFill>
                <a:latin typeface="Calibri" panose="020F0502020204030204" pitchFamily="34" charset="0"/>
                <a:cs typeface="Calibri" panose="020F0502020204030204" pitchFamily="34" charset="0"/>
              </a:rPr>
              <a:t>have the force and effect of law</a:t>
            </a:r>
          </a:p>
          <a:p>
            <a:pPr lvl="0">
              <a:lnSpc>
                <a:spcPct val="120000"/>
              </a:lnSpc>
            </a:pPr>
            <a:r>
              <a:rPr lang="en-US" sz="5600" b="1" dirty="0">
                <a:solidFill>
                  <a:schemeClr val="tx1"/>
                </a:solidFill>
                <a:latin typeface="Calibri" panose="020F0502020204030204" pitchFamily="34" charset="0"/>
                <a:cs typeface="Calibri" panose="020F0502020204030204" pitchFamily="34" charset="0"/>
              </a:rPr>
              <a:t>must be passed by both chambers</a:t>
            </a:r>
          </a:p>
          <a:p>
            <a:pPr lvl="0">
              <a:lnSpc>
                <a:spcPct val="120000"/>
              </a:lnSpc>
            </a:pPr>
            <a:r>
              <a:rPr lang="en-US" sz="5600" b="1" dirty="0">
                <a:solidFill>
                  <a:schemeClr val="tx1"/>
                </a:solidFill>
                <a:latin typeface="Calibri" panose="020F0502020204030204" pitchFamily="34" charset="0"/>
                <a:cs typeface="Calibri" panose="020F0502020204030204" pitchFamily="34" charset="0"/>
              </a:rPr>
              <a:t>must be signed by the Governor (except when the measure submits a question to a vote of the people)</a:t>
            </a:r>
          </a:p>
          <a:p>
            <a:pPr lvl="0">
              <a:lnSpc>
                <a:spcPct val="120000"/>
              </a:lnSpc>
            </a:pPr>
            <a:r>
              <a:rPr lang="en-US" sz="5600" b="1" dirty="0">
                <a:solidFill>
                  <a:schemeClr val="tx1"/>
                </a:solidFill>
                <a:latin typeface="Calibri" panose="020F0502020204030204" pitchFamily="34" charset="0"/>
                <a:cs typeface="Calibri" panose="020F0502020204030204" pitchFamily="34" charset="0"/>
              </a:rPr>
              <a:t>generally proposes changes to the Oklahoma Statutes</a:t>
            </a:r>
          </a:p>
          <a:p>
            <a:pPr marL="0" indent="0">
              <a:buNone/>
            </a:pPr>
            <a:endParaRPr lang="en-US" sz="5600" dirty="0">
              <a:solidFill>
                <a:schemeClr val="tx1"/>
              </a:solidFill>
              <a:latin typeface="Calibri" panose="020F0502020204030204" pitchFamily="34" charset="0"/>
              <a:cs typeface="Calibri" panose="020F0502020204030204" pitchFamily="34" charset="0"/>
            </a:endParaRPr>
          </a:p>
          <a:p>
            <a:pPr marL="0" indent="0">
              <a:buNone/>
            </a:pPr>
            <a:r>
              <a:rPr lang="en-US" sz="5600" dirty="0">
                <a:latin typeface="Calibri" panose="020F0502020204030204" pitchFamily="34" charset="0"/>
                <a:cs typeface="Calibri" panose="020F0502020204030204" pitchFamily="34" charset="0"/>
              </a:rPr>
              <a:t> </a:t>
            </a:r>
          </a:p>
          <a:p>
            <a:endParaRPr lang="en-US" dirty="0"/>
          </a:p>
          <a:p>
            <a:endParaRPr lang="en-US" dirty="0"/>
          </a:p>
        </p:txBody>
      </p:sp>
      <p:sp>
        <p:nvSpPr>
          <p:cNvPr id="4" name="Content Placeholder 3">
            <a:extLst>
              <a:ext uri="{FF2B5EF4-FFF2-40B4-BE49-F238E27FC236}">
                <a16:creationId xmlns:a16="http://schemas.microsoft.com/office/drawing/2014/main" id="{2D666BE6-68C6-4AAF-86D3-C961725A1235}"/>
              </a:ext>
            </a:extLst>
          </p:cNvPr>
          <p:cNvSpPr>
            <a:spLocks noGrp="1"/>
          </p:cNvSpPr>
          <p:nvPr>
            <p:ph sz="half" idx="2"/>
          </p:nvPr>
        </p:nvSpPr>
        <p:spPr>
          <a:xfrm>
            <a:off x="4759036" y="685800"/>
            <a:ext cx="4353791" cy="4436917"/>
          </a:xfrm>
        </p:spPr>
        <p:txBody>
          <a:bodyPr anchor="t">
            <a:noAutofit/>
          </a:bodyPr>
          <a:lstStyle/>
          <a:p>
            <a:pPr marL="0" indent="0">
              <a:buNone/>
            </a:pPr>
            <a:r>
              <a:rPr lang="en-US" sz="1600" b="1" dirty="0">
                <a:solidFill>
                  <a:schemeClr val="tx1"/>
                </a:solidFill>
                <a:latin typeface="Calibri" panose="020F0502020204030204" pitchFamily="34" charset="0"/>
                <a:cs typeface="Calibri" panose="020F0502020204030204" pitchFamily="34" charset="0"/>
              </a:rPr>
              <a:t>Legislation which originates in the House is numbered consecutively beginning with “1001”:</a:t>
            </a:r>
          </a:p>
          <a:p>
            <a:pPr marL="0" indent="0">
              <a:buNone/>
            </a:pPr>
            <a:r>
              <a:rPr lang="en-US" sz="1400" b="1" dirty="0">
                <a:solidFill>
                  <a:schemeClr val="tx1"/>
                </a:solidFill>
                <a:latin typeface="Calibri" panose="020F0502020204030204" pitchFamily="34" charset="0"/>
                <a:cs typeface="Calibri" panose="020F0502020204030204" pitchFamily="34" charset="0"/>
              </a:rPr>
              <a:t> </a:t>
            </a:r>
          </a:p>
          <a:p>
            <a:pPr marL="0" indent="0">
              <a:buNone/>
            </a:pPr>
            <a:r>
              <a:rPr lang="en-US" sz="1800" b="1" dirty="0">
                <a:solidFill>
                  <a:schemeClr val="tx1"/>
                </a:solidFill>
                <a:latin typeface="Calibri" panose="020F0502020204030204" pitchFamily="34" charset="0"/>
                <a:cs typeface="Calibri" panose="020F0502020204030204" pitchFamily="34" charset="0"/>
              </a:rPr>
              <a:t>HB 1001	HJR 1001	  HCR 1001   HR 1001</a:t>
            </a:r>
          </a:p>
          <a:p>
            <a:pPr marL="0" indent="0">
              <a:buNone/>
            </a:pPr>
            <a:endParaRPr lang="en-US" sz="1400" b="1" dirty="0">
              <a:solidFill>
                <a:schemeClr val="tx1"/>
              </a:solidFill>
              <a:latin typeface="Calibri" panose="020F0502020204030204" pitchFamily="34" charset="0"/>
              <a:cs typeface="Calibri" panose="020F0502020204030204" pitchFamily="34" charset="0"/>
            </a:endParaRPr>
          </a:p>
          <a:p>
            <a:pPr marL="0" indent="0">
              <a:buNone/>
            </a:pPr>
            <a:r>
              <a:rPr lang="en-US" sz="1800" b="1" dirty="0">
                <a:solidFill>
                  <a:schemeClr val="tx1"/>
                </a:solidFill>
                <a:latin typeface="Calibri" panose="020F0502020204030204" pitchFamily="34" charset="0"/>
                <a:cs typeface="Calibri" panose="020F0502020204030204" pitchFamily="34" charset="0"/>
              </a:rPr>
              <a:t> Joint Resolutions</a:t>
            </a:r>
          </a:p>
          <a:p>
            <a:pPr lvl="0"/>
            <a:r>
              <a:rPr lang="en-US" sz="1400" b="1" dirty="0">
                <a:solidFill>
                  <a:schemeClr val="tx1"/>
                </a:solidFill>
                <a:latin typeface="Calibri" panose="020F0502020204030204" pitchFamily="34" charset="0"/>
                <a:cs typeface="Calibri" panose="020F0502020204030204" pitchFamily="34" charset="0"/>
              </a:rPr>
              <a:t>have the force and effect of law</a:t>
            </a:r>
          </a:p>
          <a:p>
            <a:pPr lvl="0"/>
            <a:r>
              <a:rPr lang="en-US" sz="1400" b="1" dirty="0">
                <a:solidFill>
                  <a:schemeClr val="tx1"/>
                </a:solidFill>
                <a:latin typeface="Calibri" panose="020F0502020204030204" pitchFamily="34" charset="0"/>
                <a:cs typeface="Calibri" panose="020F0502020204030204" pitchFamily="34" charset="0"/>
              </a:rPr>
              <a:t>must be passed by both chambers</a:t>
            </a:r>
          </a:p>
          <a:p>
            <a:pPr lvl="0"/>
            <a:r>
              <a:rPr lang="en-US" sz="1400" b="1" dirty="0">
                <a:solidFill>
                  <a:schemeClr val="tx1"/>
                </a:solidFill>
                <a:latin typeface="Calibri" panose="020F0502020204030204" pitchFamily="34" charset="0"/>
                <a:cs typeface="Calibri" panose="020F0502020204030204" pitchFamily="34" charset="0"/>
              </a:rPr>
              <a:t>must be signed by the Governor (except when the measure submits a question to a vote of the people)</a:t>
            </a:r>
          </a:p>
          <a:p>
            <a:pPr lvl="0"/>
            <a:r>
              <a:rPr lang="en-US" sz="1400" b="1" dirty="0">
                <a:solidFill>
                  <a:schemeClr val="tx1"/>
                </a:solidFill>
                <a:latin typeface="Calibri" panose="020F0502020204030204" pitchFamily="34" charset="0"/>
                <a:cs typeface="Calibri" panose="020F0502020204030204" pitchFamily="34" charset="0"/>
              </a:rPr>
              <a:t>often will not become part of the Oklahoma Statutes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612" y="-56552"/>
            <a:ext cx="2997510" cy="388667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5707" y="1425677"/>
            <a:ext cx="2903319" cy="2103811"/>
          </a:xfrm>
          <a:prstGeom prst="rect">
            <a:avLst/>
          </a:prstGeom>
        </p:spPr>
      </p:pic>
    </p:spTree>
    <p:extLst>
      <p:ext uri="{BB962C8B-B14F-4D97-AF65-F5344CB8AC3E}">
        <p14:creationId xmlns:p14="http://schemas.microsoft.com/office/powerpoint/2010/main" val="1668708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163A4-E6AD-4E38-8B63-D2BB0880DB39}"/>
              </a:ext>
            </a:extLst>
          </p:cNvPr>
          <p:cNvSpPr>
            <a:spLocks noGrp="1"/>
          </p:cNvSpPr>
          <p:nvPr>
            <p:ph type="title"/>
          </p:nvPr>
        </p:nvSpPr>
        <p:spPr/>
        <p:txBody>
          <a:bodyPr/>
          <a:lstStyle/>
          <a:p>
            <a:r>
              <a:rPr lang="en-US" b="1" dirty="0"/>
              <a:t>LEGISLATION</a:t>
            </a:r>
          </a:p>
        </p:txBody>
      </p:sp>
      <p:sp>
        <p:nvSpPr>
          <p:cNvPr id="3" name="Content Placeholder 2">
            <a:extLst>
              <a:ext uri="{FF2B5EF4-FFF2-40B4-BE49-F238E27FC236}">
                <a16:creationId xmlns:a16="http://schemas.microsoft.com/office/drawing/2014/main" id="{8A1D545C-69D6-4440-99E8-7820FA218DBE}"/>
              </a:ext>
            </a:extLst>
          </p:cNvPr>
          <p:cNvSpPr>
            <a:spLocks noGrp="1"/>
          </p:cNvSpPr>
          <p:nvPr>
            <p:ph sz="half" idx="1"/>
          </p:nvPr>
        </p:nvSpPr>
        <p:spPr>
          <a:xfrm>
            <a:off x="684211" y="685800"/>
            <a:ext cx="4074825" cy="2743199"/>
          </a:xfrm>
        </p:spPr>
        <p:txBody>
          <a:bodyPr anchor="t">
            <a:normAutofit/>
          </a:bodyPr>
          <a:lstStyle/>
          <a:p>
            <a:pPr marL="0" indent="0">
              <a:buNone/>
            </a:pPr>
            <a:r>
              <a:rPr lang="en-US" sz="1800" b="1" dirty="0">
                <a:solidFill>
                  <a:schemeClr val="tx1"/>
                </a:solidFill>
                <a:latin typeface="Calibri" panose="020F0502020204030204" pitchFamily="34" charset="0"/>
                <a:cs typeface="Calibri" panose="020F0502020204030204" pitchFamily="34" charset="0"/>
              </a:rPr>
              <a:t>Concurrent Resolutions</a:t>
            </a:r>
          </a:p>
          <a:p>
            <a:pPr lvl="0"/>
            <a:r>
              <a:rPr lang="en-US" sz="1400" b="1" dirty="0">
                <a:solidFill>
                  <a:schemeClr val="tx1"/>
                </a:solidFill>
                <a:latin typeface="Calibri" panose="020F0502020204030204" pitchFamily="34" charset="0"/>
                <a:cs typeface="Calibri" panose="020F0502020204030204" pitchFamily="34" charset="0"/>
              </a:rPr>
              <a:t>do not have the force and effect of law</a:t>
            </a:r>
          </a:p>
          <a:p>
            <a:pPr lvl="0"/>
            <a:r>
              <a:rPr lang="en-US" sz="1400" b="1" dirty="0">
                <a:solidFill>
                  <a:schemeClr val="tx1"/>
                </a:solidFill>
                <a:latin typeface="Calibri" panose="020F0502020204030204" pitchFamily="34" charset="0"/>
                <a:cs typeface="Calibri" panose="020F0502020204030204" pitchFamily="34" charset="0"/>
              </a:rPr>
              <a:t>must be passed by both chambers</a:t>
            </a:r>
          </a:p>
          <a:p>
            <a:pPr lvl="0"/>
            <a:r>
              <a:rPr lang="en-US" sz="1400" b="1" dirty="0">
                <a:solidFill>
                  <a:schemeClr val="tx1"/>
                </a:solidFill>
                <a:latin typeface="Calibri" panose="020F0502020204030204" pitchFamily="34" charset="0"/>
                <a:cs typeface="Calibri" panose="020F0502020204030204" pitchFamily="34" charset="0"/>
              </a:rPr>
              <a:t>are not signed by the Governor</a:t>
            </a:r>
          </a:p>
          <a:p>
            <a:pPr lvl="0"/>
            <a:r>
              <a:rPr lang="en-US" sz="1400" b="1" dirty="0">
                <a:solidFill>
                  <a:schemeClr val="tx1"/>
                </a:solidFill>
                <a:latin typeface="Calibri" panose="020F0502020204030204" pitchFamily="34" charset="0"/>
                <a:cs typeface="Calibri" panose="020F0502020204030204" pitchFamily="34" charset="0"/>
              </a:rPr>
              <a:t>will not become part of the Oklahoma Statutes</a:t>
            </a:r>
          </a:p>
          <a:p>
            <a:pPr lvl="0"/>
            <a:r>
              <a:rPr lang="en-US" sz="1400" b="1" dirty="0">
                <a:solidFill>
                  <a:schemeClr val="tx1"/>
                </a:solidFill>
                <a:latin typeface="Calibri" panose="020F0502020204030204" pitchFamily="34" charset="0"/>
                <a:cs typeface="Calibri" panose="020F0502020204030204" pitchFamily="34" charset="0"/>
              </a:rPr>
              <a:t>are used to express the will or opinion of both chambers</a:t>
            </a:r>
          </a:p>
        </p:txBody>
      </p:sp>
      <p:sp>
        <p:nvSpPr>
          <p:cNvPr id="4" name="Content Placeholder 3">
            <a:extLst>
              <a:ext uri="{FF2B5EF4-FFF2-40B4-BE49-F238E27FC236}">
                <a16:creationId xmlns:a16="http://schemas.microsoft.com/office/drawing/2014/main" id="{2D666BE6-68C6-4AAF-86D3-C961725A1235}"/>
              </a:ext>
            </a:extLst>
          </p:cNvPr>
          <p:cNvSpPr>
            <a:spLocks noGrp="1"/>
          </p:cNvSpPr>
          <p:nvPr>
            <p:ph sz="half" idx="2"/>
          </p:nvPr>
        </p:nvSpPr>
        <p:spPr>
          <a:xfrm>
            <a:off x="4759036" y="685801"/>
            <a:ext cx="4074825" cy="2743199"/>
          </a:xfrm>
        </p:spPr>
        <p:txBody>
          <a:bodyPr anchor="t">
            <a:noAutofit/>
          </a:bodyPr>
          <a:lstStyle/>
          <a:p>
            <a:pPr marL="0" indent="0">
              <a:buNone/>
            </a:pPr>
            <a:r>
              <a:rPr lang="en-US" sz="1800" b="1" dirty="0">
                <a:solidFill>
                  <a:schemeClr val="tx1"/>
                </a:solidFill>
                <a:latin typeface="Calibri" panose="020F0502020204030204" pitchFamily="34" charset="0"/>
                <a:cs typeface="Calibri" panose="020F0502020204030204" pitchFamily="34" charset="0"/>
              </a:rPr>
              <a:t>Simple Resolutions</a:t>
            </a:r>
          </a:p>
          <a:p>
            <a:pPr lvl="0"/>
            <a:r>
              <a:rPr lang="en-US" sz="1400" b="1" dirty="0">
                <a:solidFill>
                  <a:schemeClr val="tx1"/>
                </a:solidFill>
                <a:latin typeface="Calibri" panose="020F0502020204030204" pitchFamily="34" charset="0"/>
                <a:cs typeface="Calibri" panose="020F0502020204030204" pitchFamily="34" charset="0"/>
              </a:rPr>
              <a:t>do not have the force and effect of law</a:t>
            </a:r>
          </a:p>
          <a:p>
            <a:pPr lvl="0"/>
            <a:r>
              <a:rPr lang="en-US" sz="1400" b="1" dirty="0">
                <a:solidFill>
                  <a:schemeClr val="tx1"/>
                </a:solidFill>
                <a:latin typeface="Calibri" panose="020F0502020204030204" pitchFamily="34" charset="0"/>
                <a:cs typeface="Calibri" panose="020F0502020204030204" pitchFamily="34" charset="0"/>
              </a:rPr>
              <a:t>must pass only the chamber which introduced the measure</a:t>
            </a:r>
          </a:p>
          <a:p>
            <a:pPr lvl="0"/>
            <a:r>
              <a:rPr lang="en-US" sz="1400" b="1" dirty="0">
                <a:solidFill>
                  <a:schemeClr val="tx1"/>
                </a:solidFill>
                <a:latin typeface="Calibri" panose="020F0502020204030204" pitchFamily="34" charset="0"/>
                <a:cs typeface="Calibri" panose="020F0502020204030204" pitchFamily="34" charset="0"/>
              </a:rPr>
              <a:t>are not signed by the Governor</a:t>
            </a:r>
          </a:p>
          <a:p>
            <a:pPr lvl="0"/>
            <a:r>
              <a:rPr lang="en-US" sz="1400" b="1" dirty="0">
                <a:solidFill>
                  <a:schemeClr val="tx1"/>
                </a:solidFill>
                <a:latin typeface="Calibri" panose="020F0502020204030204" pitchFamily="34" charset="0"/>
                <a:cs typeface="Calibri" panose="020F0502020204030204" pitchFamily="34" charset="0"/>
              </a:rPr>
              <a:t>will not become part of the Oklahoma Statutes</a:t>
            </a:r>
          </a:p>
          <a:p>
            <a:r>
              <a:rPr lang="en-US" sz="1400" b="1" dirty="0">
                <a:solidFill>
                  <a:schemeClr val="tx1"/>
                </a:solidFill>
                <a:latin typeface="Calibri" panose="020F0502020204030204" pitchFamily="34" charset="0"/>
                <a:cs typeface="Calibri" panose="020F0502020204030204" pitchFamily="34" charset="0"/>
              </a:rPr>
              <a:t>are used to express the will or opinion of one chamber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612" y="6789"/>
            <a:ext cx="2988578" cy="387509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8612" y="1507339"/>
            <a:ext cx="3101207" cy="2247205"/>
          </a:xfrm>
          <a:prstGeom prst="rect">
            <a:avLst/>
          </a:prstGeom>
        </p:spPr>
      </p:pic>
    </p:spTree>
    <p:extLst>
      <p:ext uri="{BB962C8B-B14F-4D97-AF65-F5344CB8AC3E}">
        <p14:creationId xmlns:p14="http://schemas.microsoft.com/office/powerpoint/2010/main" val="2396346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163A4-E6AD-4E38-8B63-D2BB0880DB39}"/>
              </a:ext>
            </a:extLst>
          </p:cNvPr>
          <p:cNvSpPr>
            <a:spLocks noGrp="1"/>
          </p:cNvSpPr>
          <p:nvPr>
            <p:ph type="title"/>
          </p:nvPr>
        </p:nvSpPr>
        <p:spPr/>
        <p:txBody>
          <a:bodyPr/>
          <a:lstStyle/>
          <a:p>
            <a:r>
              <a:rPr lang="en-US" b="1" dirty="0"/>
              <a:t>Reading a Bill or resolution</a:t>
            </a:r>
          </a:p>
        </p:txBody>
      </p:sp>
      <p:sp>
        <p:nvSpPr>
          <p:cNvPr id="3" name="Content Placeholder 2">
            <a:extLst>
              <a:ext uri="{FF2B5EF4-FFF2-40B4-BE49-F238E27FC236}">
                <a16:creationId xmlns:a16="http://schemas.microsoft.com/office/drawing/2014/main" id="{8A1D545C-69D6-4440-99E8-7820FA218DBE}"/>
              </a:ext>
            </a:extLst>
          </p:cNvPr>
          <p:cNvSpPr>
            <a:spLocks noGrp="1"/>
          </p:cNvSpPr>
          <p:nvPr>
            <p:ph sz="half" idx="1"/>
          </p:nvPr>
        </p:nvSpPr>
        <p:spPr>
          <a:xfrm>
            <a:off x="684211" y="685800"/>
            <a:ext cx="8449398" cy="2743200"/>
          </a:xfrm>
        </p:spPr>
        <p:txBody>
          <a:bodyPr anchor="t">
            <a:noAutofit/>
          </a:bodyPr>
          <a:lstStyle/>
          <a:p>
            <a:pPr marL="0" indent="0">
              <a:buNone/>
            </a:pPr>
            <a:r>
              <a:rPr lang="en-US" sz="1800" b="1" dirty="0">
                <a:solidFill>
                  <a:schemeClr val="tx1"/>
                </a:solidFill>
                <a:latin typeface="Calibri" panose="020F0502020204030204" pitchFamily="34" charset="0"/>
                <a:cs typeface="Calibri" panose="020F0502020204030204" pitchFamily="34" charset="0"/>
              </a:rPr>
              <a:t>Measures being considered by the Oklahoma State Legislature pass through a variety of forms.</a:t>
            </a:r>
          </a:p>
          <a:p>
            <a:pPr marL="0" indent="0">
              <a:buNone/>
            </a:pPr>
            <a:r>
              <a:rPr lang="en-US" sz="1400" b="1" dirty="0">
                <a:solidFill>
                  <a:schemeClr val="tx1"/>
                </a:solidFill>
                <a:latin typeface="Calibri" panose="020F0502020204030204" pitchFamily="34" charset="0"/>
                <a:cs typeface="Calibri" panose="020F0502020204030204" pitchFamily="34" charset="0"/>
              </a:rPr>
              <a:t> </a:t>
            </a:r>
          </a:p>
          <a:p>
            <a:pPr marL="0" indent="0">
              <a:buNone/>
            </a:pPr>
            <a:r>
              <a:rPr lang="en-US" sz="1800" b="1" dirty="0">
                <a:solidFill>
                  <a:schemeClr val="tx1"/>
                </a:solidFill>
                <a:latin typeface="Calibri" panose="020F0502020204030204" pitchFamily="34" charset="0"/>
                <a:cs typeface="Calibri" panose="020F0502020204030204" pitchFamily="34" charset="0"/>
              </a:rPr>
              <a:t>Introduced Version</a:t>
            </a:r>
          </a:p>
          <a:p>
            <a:pPr marL="0" indent="0">
              <a:buNone/>
            </a:pPr>
            <a:r>
              <a:rPr lang="en-US" sz="1400" b="1" dirty="0">
                <a:solidFill>
                  <a:schemeClr val="tx1"/>
                </a:solidFill>
                <a:latin typeface="Calibri" panose="020F0502020204030204" pitchFamily="34" charset="0"/>
                <a:cs typeface="Calibri" panose="020F0502020204030204" pitchFamily="34" charset="0"/>
              </a:rPr>
              <a:t>The bill or resolution, as filed, is has the heading, “AS INTRODUCED”. The measure is introduced in this form and remains this way until it is reported out of committee in the first chamber.</a:t>
            </a:r>
          </a:p>
          <a:p>
            <a:pPr marL="0" indent="0">
              <a:buNone/>
            </a:pPr>
            <a:r>
              <a:rPr lang="en-US" sz="1400" b="1" dirty="0">
                <a:solidFill>
                  <a:schemeClr val="tx1"/>
                </a:solidFill>
                <a:latin typeface="Calibri" panose="020F0502020204030204" pitchFamily="34" charset="0"/>
                <a:cs typeface="Calibri" panose="020F0502020204030204" pitchFamily="34" charset="0"/>
              </a:rPr>
              <a:t> </a:t>
            </a:r>
          </a:p>
          <a:p>
            <a:pPr marL="0" indent="0">
              <a:buNone/>
            </a:pPr>
            <a:r>
              <a:rPr lang="en-US" sz="1800" b="1" dirty="0">
                <a:solidFill>
                  <a:schemeClr val="tx1"/>
                </a:solidFill>
                <a:latin typeface="Calibri" panose="020F0502020204030204" pitchFamily="34" charset="0"/>
                <a:cs typeface="Calibri" panose="020F0502020204030204" pitchFamily="34" charset="0"/>
              </a:rPr>
              <a:t>Committee Version</a:t>
            </a:r>
          </a:p>
          <a:p>
            <a:pPr marL="0" indent="0">
              <a:buNone/>
            </a:pPr>
            <a:r>
              <a:rPr lang="en-US" sz="1400" b="1" dirty="0">
                <a:solidFill>
                  <a:schemeClr val="tx1"/>
                </a:solidFill>
                <a:latin typeface="Calibri" panose="020F0502020204030204" pitchFamily="34" charset="0"/>
                <a:cs typeface="Calibri" panose="020F0502020204030204" pitchFamily="34" charset="0"/>
              </a:rPr>
              <a:t>After a measure has been heard by a committee and reported to the floor for further consideration, it is printed with changes made in committee highlighted in bold.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611" y="-1"/>
            <a:ext cx="2984943" cy="387038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8611" y="1391424"/>
            <a:ext cx="3237616" cy="2346050"/>
          </a:xfrm>
          <a:prstGeom prst="rect">
            <a:avLst/>
          </a:prstGeom>
        </p:spPr>
      </p:pic>
    </p:spTree>
    <p:extLst>
      <p:ext uri="{BB962C8B-B14F-4D97-AF65-F5344CB8AC3E}">
        <p14:creationId xmlns:p14="http://schemas.microsoft.com/office/powerpoint/2010/main" val="108424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163A4-E6AD-4E38-8B63-D2BB0880DB39}"/>
              </a:ext>
            </a:extLst>
          </p:cNvPr>
          <p:cNvSpPr>
            <a:spLocks noGrp="1"/>
          </p:cNvSpPr>
          <p:nvPr>
            <p:ph type="title"/>
          </p:nvPr>
        </p:nvSpPr>
        <p:spPr>
          <a:xfrm>
            <a:off x="684212" y="4866968"/>
            <a:ext cx="8534400" cy="2084438"/>
          </a:xfrm>
        </p:spPr>
        <p:txBody>
          <a:bodyPr/>
          <a:lstStyle/>
          <a:p>
            <a:r>
              <a:rPr lang="en-US" b="1" dirty="0"/>
              <a:t>Reading a Bill or resolution</a:t>
            </a:r>
          </a:p>
        </p:txBody>
      </p:sp>
      <p:sp>
        <p:nvSpPr>
          <p:cNvPr id="3" name="Content Placeholder 2">
            <a:extLst>
              <a:ext uri="{FF2B5EF4-FFF2-40B4-BE49-F238E27FC236}">
                <a16:creationId xmlns:a16="http://schemas.microsoft.com/office/drawing/2014/main" id="{8A1D545C-69D6-4440-99E8-7820FA218DBE}"/>
              </a:ext>
            </a:extLst>
          </p:cNvPr>
          <p:cNvSpPr>
            <a:spLocks noGrp="1"/>
          </p:cNvSpPr>
          <p:nvPr>
            <p:ph sz="half" idx="1"/>
          </p:nvPr>
        </p:nvSpPr>
        <p:spPr>
          <a:xfrm>
            <a:off x="684211" y="685799"/>
            <a:ext cx="8137060" cy="4253753"/>
          </a:xfrm>
        </p:spPr>
        <p:txBody>
          <a:bodyPr anchor="t">
            <a:noAutofit/>
          </a:bodyPr>
          <a:lstStyle/>
          <a:p>
            <a:pPr marL="0" indent="0">
              <a:buNone/>
            </a:pPr>
            <a:r>
              <a:rPr lang="en-US" sz="1800" b="1" dirty="0">
                <a:solidFill>
                  <a:schemeClr val="tx1"/>
                </a:solidFill>
                <a:latin typeface="Calibri" panose="020F0502020204030204" pitchFamily="34" charset="0"/>
                <a:cs typeface="Calibri" panose="020F0502020204030204" pitchFamily="34" charset="0"/>
              </a:rPr>
              <a:t>Engrossed Version</a:t>
            </a:r>
          </a:p>
          <a:p>
            <a:pPr marL="0" indent="0">
              <a:buNone/>
            </a:pPr>
            <a:r>
              <a:rPr lang="en-US" sz="1400" b="1" dirty="0">
                <a:solidFill>
                  <a:schemeClr val="tx1"/>
                </a:solidFill>
                <a:latin typeface="Calibri" panose="020F0502020204030204" pitchFamily="34" charset="0"/>
                <a:cs typeface="Calibri" panose="020F0502020204030204" pitchFamily="34" charset="0"/>
              </a:rPr>
              <a:t>A verified copy of the bill or resolution, complete with any committee or floor amendments, is executed after Third Reading. An Engrossed Version passed by one chamber is filed for committee work in the second chamber, then in the same form as above for floor action.</a:t>
            </a:r>
          </a:p>
          <a:p>
            <a:pPr marL="0" indent="0">
              <a:buNone/>
            </a:pPr>
            <a:endParaRPr lang="en-US" sz="1400" b="1" dirty="0">
              <a:solidFill>
                <a:schemeClr val="tx1"/>
              </a:solidFill>
              <a:latin typeface="Calibri" panose="020F0502020204030204" pitchFamily="34" charset="0"/>
              <a:cs typeface="Calibri" panose="020F0502020204030204" pitchFamily="34" charset="0"/>
            </a:endParaRPr>
          </a:p>
          <a:p>
            <a:pPr marL="0" indent="0">
              <a:buNone/>
            </a:pPr>
            <a:r>
              <a:rPr lang="en-US" sz="1800" b="1" dirty="0">
                <a:solidFill>
                  <a:schemeClr val="tx1"/>
                </a:solidFill>
                <a:latin typeface="Calibri" panose="020F0502020204030204" pitchFamily="34" charset="0"/>
                <a:cs typeface="Calibri" panose="020F0502020204030204" pitchFamily="34" charset="0"/>
              </a:rPr>
              <a:t>Conference Committee Substitute</a:t>
            </a:r>
          </a:p>
          <a:p>
            <a:pPr marL="0" indent="0">
              <a:buNone/>
            </a:pPr>
            <a:r>
              <a:rPr lang="en-US" sz="1400" b="1" dirty="0">
                <a:solidFill>
                  <a:schemeClr val="tx1"/>
                </a:solidFill>
                <a:latin typeface="Calibri" panose="020F0502020204030204" pitchFamily="34" charset="0"/>
                <a:cs typeface="Calibri" panose="020F0502020204030204" pitchFamily="34" charset="0"/>
              </a:rPr>
              <a:t>Frequently, bills pass the two houses in different forms and go to conference committees to have the differences resolved. A report signed by conferees and a conference committee</a:t>
            </a:r>
          </a:p>
          <a:p>
            <a:pPr marL="0" indent="0">
              <a:buNone/>
            </a:pPr>
            <a:r>
              <a:rPr lang="en-US" sz="1400" b="1" dirty="0">
                <a:solidFill>
                  <a:schemeClr val="tx1"/>
                </a:solidFill>
                <a:latin typeface="Calibri" panose="020F0502020204030204" pitchFamily="34" charset="0"/>
                <a:cs typeface="Calibri" panose="020F0502020204030204" pitchFamily="34" charset="0"/>
              </a:rPr>
              <a:t>substitute that resembles the committee version will be considered by both chambers.</a:t>
            </a:r>
          </a:p>
          <a:p>
            <a:pPr marL="0" indent="0">
              <a:buNone/>
            </a:pPr>
            <a:endParaRPr lang="en-US" sz="1400" b="1" dirty="0">
              <a:solidFill>
                <a:schemeClr val="tx1"/>
              </a:solidFill>
              <a:latin typeface="Calibri" panose="020F0502020204030204" pitchFamily="34" charset="0"/>
              <a:cs typeface="Calibri" panose="020F0502020204030204" pitchFamily="34" charset="0"/>
            </a:endParaRPr>
          </a:p>
          <a:p>
            <a:pPr marL="0" indent="0">
              <a:buNone/>
            </a:pPr>
            <a:r>
              <a:rPr lang="en-US" sz="1800" b="1" dirty="0">
                <a:solidFill>
                  <a:schemeClr val="tx1"/>
                </a:solidFill>
                <a:latin typeface="Calibri" panose="020F0502020204030204" pitchFamily="34" charset="0"/>
                <a:cs typeface="Calibri" panose="020F0502020204030204" pitchFamily="34" charset="0"/>
              </a:rPr>
              <a:t>Enrolled Version</a:t>
            </a:r>
          </a:p>
          <a:p>
            <a:pPr marL="0" indent="0">
              <a:buNone/>
            </a:pPr>
            <a:r>
              <a:rPr lang="en-US" sz="1400" b="1" dirty="0">
                <a:solidFill>
                  <a:schemeClr val="tx1"/>
                </a:solidFill>
                <a:latin typeface="Calibri" panose="020F0502020204030204" pitchFamily="34" charset="0"/>
                <a:cs typeface="Calibri" panose="020F0502020204030204" pitchFamily="34" charset="0"/>
              </a:rPr>
              <a:t>A verified, final copy of the identical bill or resolution passed by both chambers and ready for the Governor’s signature or veto is filed.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8611" y="0"/>
            <a:ext cx="2998249" cy="388763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8611" y="1415845"/>
            <a:ext cx="3237616" cy="2346050"/>
          </a:xfrm>
          <a:prstGeom prst="rect">
            <a:avLst/>
          </a:prstGeom>
        </p:spPr>
      </p:pic>
    </p:spTree>
    <p:extLst>
      <p:ext uri="{BB962C8B-B14F-4D97-AF65-F5344CB8AC3E}">
        <p14:creationId xmlns:p14="http://schemas.microsoft.com/office/powerpoint/2010/main" val="3147626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163A4-E6AD-4E38-8B63-D2BB0880DB39}"/>
              </a:ext>
            </a:extLst>
          </p:cNvPr>
          <p:cNvSpPr>
            <a:spLocks noGrp="1"/>
          </p:cNvSpPr>
          <p:nvPr>
            <p:ph type="title"/>
          </p:nvPr>
        </p:nvSpPr>
        <p:spPr>
          <a:xfrm>
            <a:off x="684212" y="4487332"/>
            <a:ext cx="8534400" cy="2267429"/>
          </a:xfrm>
        </p:spPr>
        <p:txBody>
          <a:bodyPr/>
          <a:lstStyle/>
          <a:p>
            <a:br>
              <a:rPr lang="en-US" b="1" dirty="0"/>
            </a:br>
            <a:r>
              <a:rPr lang="en-US" b="1" dirty="0"/>
              <a:t>Reading a Bill or resolution</a:t>
            </a:r>
          </a:p>
        </p:txBody>
      </p:sp>
      <p:sp>
        <p:nvSpPr>
          <p:cNvPr id="3" name="Content Placeholder 2">
            <a:extLst>
              <a:ext uri="{FF2B5EF4-FFF2-40B4-BE49-F238E27FC236}">
                <a16:creationId xmlns:a16="http://schemas.microsoft.com/office/drawing/2014/main" id="{8A1D545C-69D6-4440-99E8-7820FA218DBE}"/>
              </a:ext>
            </a:extLst>
          </p:cNvPr>
          <p:cNvSpPr>
            <a:spLocks noGrp="1"/>
          </p:cNvSpPr>
          <p:nvPr>
            <p:ph sz="half" idx="1"/>
          </p:nvPr>
        </p:nvSpPr>
        <p:spPr>
          <a:xfrm>
            <a:off x="684211" y="685800"/>
            <a:ext cx="8449398" cy="3801532"/>
          </a:xfrm>
        </p:spPr>
        <p:txBody>
          <a:bodyPr anchor="t">
            <a:noAutofit/>
          </a:bodyPr>
          <a:lstStyle/>
          <a:p>
            <a:pPr marL="0" indent="0">
              <a:buNone/>
            </a:pPr>
            <a:r>
              <a:rPr lang="en-US" sz="1600" b="1" dirty="0">
                <a:solidFill>
                  <a:schemeClr val="tx1"/>
                </a:solidFill>
                <a:latin typeface="Calibri" panose="020F0502020204030204" pitchFamily="34" charset="0"/>
                <a:cs typeface="Calibri" panose="020F0502020204030204" pitchFamily="34" charset="0"/>
              </a:rPr>
              <a:t>Bills being considered by the Legislature can do any one or any combination of the following:</a:t>
            </a:r>
          </a:p>
          <a:p>
            <a:pPr marL="0" indent="0">
              <a:buNone/>
            </a:pPr>
            <a:endParaRPr lang="en-US" sz="1400" b="1" dirty="0">
              <a:solidFill>
                <a:schemeClr val="tx1"/>
              </a:solidFill>
              <a:latin typeface="Calibri" panose="020F0502020204030204" pitchFamily="34" charset="0"/>
              <a:cs typeface="Calibri" panose="020F0502020204030204" pitchFamily="34" charset="0"/>
            </a:endParaRPr>
          </a:p>
          <a:p>
            <a:pPr marL="0" indent="0">
              <a:buNone/>
            </a:pPr>
            <a:r>
              <a:rPr lang="en-US" sz="1800" b="1" dirty="0">
                <a:solidFill>
                  <a:schemeClr val="tx1"/>
                </a:solidFill>
                <a:latin typeface="Calibri" panose="020F0502020204030204" pitchFamily="34" charset="0"/>
                <a:cs typeface="Calibri" panose="020F0502020204030204" pitchFamily="34" charset="0"/>
              </a:rPr>
              <a:t>Create new law	</a:t>
            </a:r>
          </a:p>
          <a:p>
            <a:pPr marL="0" indent="0">
              <a:buNone/>
            </a:pPr>
            <a:r>
              <a:rPr lang="en-US" sz="1800" b="1" dirty="0">
                <a:solidFill>
                  <a:schemeClr val="tx1"/>
                </a:solidFill>
                <a:latin typeface="Calibri" panose="020F0502020204030204" pitchFamily="34" charset="0"/>
                <a:cs typeface="Calibri" panose="020F0502020204030204" pitchFamily="34" charset="0"/>
              </a:rPr>
              <a:t>  </a:t>
            </a:r>
          </a:p>
          <a:p>
            <a:pPr marL="0" indent="0">
              <a:buNone/>
            </a:pPr>
            <a:r>
              <a:rPr lang="en-US" sz="1800" b="1" dirty="0">
                <a:solidFill>
                  <a:schemeClr val="tx1"/>
                </a:solidFill>
                <a:latin typeface="Calibri" panose="020F0502020204030204" pitchFamily="34" charset="0"/>
                <a:cs typeface="Calibri" panose="020F0502020204030204" pitchFamily="34" charset="0"/>
              </a:rPr>
              <a:t>Amend existing law	</a:t>
            </a:r>
          </a:p>
          <a:p>
            <a:pPr marL="0" indent="0">
              <a:buNone/>
            </a:pPr>
            <a:endParaRPr lang="en-US" sz="1800" b="1" dirty="0">
              <a:solidFill>
                <a:schemeClr val="tx1"/>
              </a:solidFill>
              <a:latin typeface="Calibri" panose="020F0502020204030204" pitchFamily="34" charset="0"/>
              <a:cs typeface="Calibri" panose="020F0502020204030204" pitchFamily="34" charset="0"/>
            </a:endParaRPr>
          </a:p>
          <a:p>
            <a:pPr marL="0" indent="0">
              <a:buNone/>
            </a:pPr>
            <a:r>
              <a:rPr lang="en-US" sz="1800" b="1" dirty="0">
                <a:solidFill>
                  <a:schemeClr val="tx1"/>
                </a:solidFill>
                <a:latin typeface="Calibri" panose="020F0502020204030204" pitchFamily="34" charset="0"/>
                <a:cs typeface="Calibri" panose="020F0502020204030204" pitchFamily="34" charset="0"/>
              </a:rPr>
              <a:t>Repeal existing law	</a:t>
            </a:r>
          </a:p>
          <a:p>
            <a:pPr marL="0" indent="0">
              <a:buNone/>
            </a:pPr>
            <a:endParaRPr lang="en-US" sz="1800" b="1" dirty="0">
              <a:solidFill>
                <a:schemeClr val="tx1"/>
              </a:solidFill>
              <a:latin typeface="Calibri" panose="020F0502020204030204" pitchFamily="34" charset="0"/>
              <a:cs typeface="Calibri" panose="020F0502020204030204" pitchFamily="34" charset="0"/>
            </a:endParaRPr>
          </a:p>
          <a:p>
            <a:pPr marL="0" indent="0">
              <a:buNone/>
            </a:pPr>
            <a:r>
              <a:rPr lang="en-US" sz="1800" b="1" dirty="0">
                <a:solidFill>
                  <a:schemeClr val="tx1"/>
                </a:solidFill>
                <a:latin typeface="Calibri" panose="020F0502020204030204" pitchFamily="34" charset="0"/>
                <a:cs typeface="Calibri" panose="020F0502020204030204" pitchFamily="34" charset="0"/>
              </a:rPr>
              <a:t>Appropriate money or set budgetary limits</a:t>
            </a:r>
          </a:p>
          <a:p>
            <a:pPr marL="0" indent="0">
              <a:buNone/>
            </a:pPr>
            <a:endParaRPr lang="en-US" sz="1400" b="1" dirty="0">
              <a:solidFill>
                <a:schemeClr val="tx1"/>
              </a:solidFill>
              <a:latin typeface="Calibri" panose="020F0502020204030204" pitchFamily="34" charset="0"/>
              <a:cs typeface="Calibri" panose="020F0502020204030204" pitchFamily="34" charset="0"/>
            </a:endParaRPr>
          </a:p>
          <a:p>
            <a:pPr marL="0" indent="0">
              <a:buNone/>
            </a:pPr>
            <a:r>
              <a:rPr lang="en-US" sz="1400" b="1" dirty="0">
                <a:solidFill>
                  <a:schemeClr val="tx1"/>
                </a:solidFill>
                <a:latin typeface="Calibri" panose="020F0502020204030204" pitchFamily="34" charset="0"/>
                <a:cs typeface="Calibri" panose="020F0502020204030204" pitchFamily="34" charset="0"/>
              </a:rPr>
              <a:t>Most often, bills amend existing law. The changes are easy to determine since what is being amended is denoted by strikeouts in the case of language being removed or underlines for new language. The most notable exception is for new law, </a:t>
            </a:r>
            <a:r>
              <a:rPr lang="en-US" sz="1400" b="1" dirty="0" err="1">
                <a:solidFill>
                  <a:schemeClr val="tx1"/>
                </a:solidFill>
                <a:latin typeface="Calibri" panose="020F0502020204030204" pitchFamily="34" charset="0"/>
                <a:cs typeface="Calibri" panose="020F0502020204030204" pitchFamily="34" charset="0"/>
              </a:rPr>
              <a:t>repealers</a:t>
            </a:r>
            <a:r>
              <a:rPr lang="en-US" sz="1400" b="1" dirty="0">
                <a:solidFill>
                  <a:schemeClr val="tx1"/>
                </a:solidFill>
                <a:latin typeface="Calibri" panose="020F0502020204030204" pitchFamily="34" charset="0"/>
                <a:cs typeface="Calibri" panose="020F0502020204030204" pitchFamily="34" charset="0"/>
              </a:rPr>
              <a:t> or non-codified sections which have no strikeouts or deletions.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8612" y="-1"/>
            <a:ext cx="3024860" cy="392214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8612" y="1494502"/>
            <a:ext cx="3215806" cy="2330245"/>
          </a:xfrm>
          <a:prstGeom prst="rect">
            <a:avLst/>
          </a:prstGeom>
        </p:spPr>
      </p:pic>
    </p:spTree>
    <p:extLst>
      <p:ext uri="{BB962C8B-B14F-4D97-AF65-F5344CB8AC3E}">
        <p14:creationId xmlns:p14="http://schemas.microsoft.com/office/powerpoint/2010/main" val="3139618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1F5D6-EBF0-D04A-4F0E-6C7E884B35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00C25D-07CF-7C7D-4C15-8C0A1E8C2A98}"/>
              </a:ext>
            </a:extLst>
          </p:cNvPr>
          <p:cNvSpPr>
            <a:spLocks noGrp="1"/>
          </p:cNvSpPr>
          <p:nvPr>
            <p:ph type="title"/>
          </p:nvPr>
        </p:nvSpPr>
        <p:spPr>
          <a:xfrm>
            <a:off x="684212" y="5118410"/>
            <a:ext cx="8534400" cy="1636351"/>
          </a:xfrm>
        </p:spPr>
        <p:txBody>
          <a:bodyPr/>
          <a:lstStyle/>
          <a:p>
            <a:r>
              <a:rPr lang="en-US" b="1" dirty="0"/>
              <a:t>2026 Legislative deadlines</a:t>
            </a:r>
          </a:p>
        </p:txBody>
      </p:sp>
      <p:sp>
        <p:nvSpPr>
          <p:cNvPr id="3" name="Content Placeholder 2">
            <a:extLst>
              <a:ext uri="{FF2B5EF4-FFF2-40B4-BE49-F238E27FC236}">
                <a16:creationId xmlns:a16="http://schemas.microsoft.com/office/drawing/2014/main" id="{4B277DA1-BCAE-76FA-8B2D-BD14DA02BB71}"/>
              </a:ext>
            </a:extLst>
          </p:cNvPr>
          <p:cNvSpPr>
            <a:spLocks noGrp="1"/>
          </p:cNvSpPr>
          <p:nvPr>
            <p:ph sz="half" idx="1"/>
          </p:nvPr>
        </p:nvSpPr>
        <p:spPr>
          <a:xfrm>
            <a:off x="301083" y="685800"/>
            <a:ext cx="8832526" cy="3801532"/>
          </a:xfrm>
        </p:spPr>
        <p:txBody>
          <a:bodyPr anchor="t">
            <a:noAutofit/>
          </a:bodyPr>
          <a:lstStyle/>
          <a:p>
            <a:pPr marL="0" indent="0">
              <a:buNone/>
            </a:pPr>
            <a:r>
              <a:rPr lang="en-US" sz="1600" b="1" dirty="0">
                <a:solidFill>
                  <a:schemeClr val="tx1"/>
                </a:solidFill>
                <a:latin typeface="Calibri" panose="020F0502020204030204" pitchFamily="34" charset="0"/>
                <a:cs typeface="Calibri" panose="020F0502020204030204" pitchFamily="34" charset="0"/>
              </a:rPr>
              <a:t>The Second Regular Session of the 60th Oklahoma Legislature Sine Die Adjournment - May 29, 2026 NLT 5:00 p.m.</a:t>
            </a:r>
          </a:p>
          <a:p>
            <a:pPr marL="0" indent="0">
              <a:buNone/>
            </a:pPr>
            <a:r>
              <a:rPr lang="en-US" sz="1600" b="1" dirty="0">
                <a:solidFill>
                  <a:schemeClr val="tx1"/>
                </a:solidFill>
                <a:latin typeface="Calibri" panose="020F0502020204030204" pitchFamily="34" charset="0"/>
                <a:cs typeface="Calibri" panose="020F0502020204030204" pitchFamily="34" charset="0"/>
              </a:rPr>
              <a:t>Deadline for Third Reading and Final Passage of Bills and Joint Resolutions from opposite chamber - May 7, 2026</a:t>
            </a:r>
          </a:p>
          <a:p>
            <a:pPr marL="0" indent="0">
              <a:buNone/>
            </a:pPr>
            <a:r>
              <a:rPr lang="en-US" sz="1600" b="1" dirty="0">
                <a:solidFill>
                  <a:schemeClr val="tx1"/>
                </a:solidFill>
                <a:latin typeface="Calibri" panose="020F0502020204030204" pitchFamily="34" charset="0"/>
                <a:cs typeface="Calibri" panose="020F0502020204030204" pitchFamily="34" charset="0"/>
              </a:rPr>
              <a:t>Deadline for Third Reading and Final Passage of Bills and Joint Resolutions from chamber of origin - March 26, 2026</a:t>
            </a:r>
          </a:p>
          <a:p>
            <a:pPr marL="0" indent="0">
              <a:buNone/>
            </a:pPr>
            <a:r>
              <a:rPr lang="en-US" sz="1600" b="1" dirty="0">
                <a:solidFill>
                  <a:schemeClr val="tx1"/>
                </a:solidFill>
                <a:latin typeface="Calibri" panose="020F0502020204030204" pitchFamily="34" charset="0"/>
                <a:cs typeface="Calibri" panose="020F0502020204030204" pitchFamily="34" charset="0"/>
              </a:rPr>
              <a:t>The Second Regular Session of the 60th Oklahoma Legislature convenes - February 2, 2026 at Noon</a:t>
            </a:r>
          </a:p>
          <a:p>
            <a:pPr marL="0" indent="0">
              <a:buNone/>
            </a:pPr>
            <a:r>
              <a:rPr lang="en-US" sz="1600" b="1" dirty="0">
                <a:solidFill>
                  <a:schemeClr val="tx1"/>
                </a:solidFill>
                <a:latin typeface="Calibri" panose="020F0502020204030204" pitchFamily="34" charset="0"/>
                <a:cs typeface="Calibri" panose="020F0502020204030204" pitchFamily="34" charset="0"/>
              </a:rPr>
              <a:t>Deadline for Filing of Bills and Joint Resolution - January 15, 2026 NLT 4:00 p.m.</a:t>
            </a:r>
          </a:p>
          <a:p>
            <a:pPr marL="0" indent="0">
              <a:buNone/>
            </a:pPr>
            <a:r>
              <a:rPr lang="en-US" sz="1600" b="1" dirty="0">
                <a:solidFill>
                  <a:schemeClr val="tx1"/>
                </a:solidFill>
                <a:latin typeface="Calibri" panose="020F0502020204030204" pitchFamily="34" charset="0"/>
                <a:cs typeface="Calibri" panose="020F0502020204030204" pitchFamily="34" charset="0"/>
              </a:rPr>
              <a:t>Deadline for Minor Redraft Requests - January 15, 2026 NLT 10 a.m.</a:t>
            </a:r>
          </a:p>
          <a:p>
            <a:pPr marL="0" indent="0">
              <a:buNone/>
            </a:pPr>
            <a:r>
              <a:rPr lang="en-US" sz="1600" b="1" dirty="0">
                <a:solidFill>
                  <a:schemeClr val="tx1"/>
                </a:solidFill>
                <a:latin typeface="Calibri" panose="020F0502020204030204" pitchFamily="34" charset="0"/>
                <a:cs typeface="Calibri" panose="020F0502020204030204" pitchFamily="34" charset="0"/>
              </a:rPr>
              <a:t>Deadline for details to follow - December 29, 2025</a:t>
            </a:r>
          </a:p>
          <a:p>
            <a:pPr marL="0" indent="0">
              <a:buNone/>
            </a:pPr>
            <a:r>
              <a:rPr lang="en-US" sz="1600" b="1" dirty="0">
                <a:solidFill>
                  <a:schemeClr val="tx1"/>
                </a:solidFill>
                <a:latin typeface="Calibri" panose="020F0502020204030204" pitchFamily="34" charset="0"/>
                <a:cs typeface="Calibri" panose="020F0502020204030204" pitchFamily="34" charset="0"/>
              </a:rPr>
              <a:t>Deadline for Requesting the Drafting of House Bills and Joint Resolutions - December 5, 2025</a:t>
            </a:r>
          </a:p>
        </p:txBody>
      </p:sp>
      <p:pic>
        <p:nvPicPr>
          <p:cNvPr id="4" name="Picture 3">
            <a:extLst>
              <a:ext uri="{FF2B5EF4-FFF2-40B4-BE49-F238E27FC236}">
                <a16:creationId xmlns:a16="http://schemas.microsoft.com/office/drawing/2014/main" id="{70CA8F9E-F58D-9EEC-0F31-03FC489AB1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8612" y="-1"/>
            <a:ext cx="3024860" cy="3922143"/>
          </a:xfrm>
          <a:prstGeom prst="rect">
            <a:avLst/>
          </a:prstGeom>
        </p:spPr>
      </p:pic>
      <p:pic>
        <p:nvPicPr>
          <p:cNvPr id="5" name="Picture 4">
            <a:extLst>
              <a:ext uri="{FF2B5EF4-FFF2-40B4-BE49-F238E27FC236}">
                <a16:creationId xmlns:a16="http://schemas.microsoft.com/office/drawing/2014/main" id="{27CBBC3B-A244-BA50-8392-163184056C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8612" y="1494502"/>
            <a:ext cx="3215806" cy="2330245"/>
          </a:xfrm>
          <a:prstGeom prst="rect">
            <a:avLst/>
          </a:prstGeom>
        </p:spPr>
      </p:pic>
    </p:spTree>
    <p:extLst>
      <p:ext uri="{BB962C8B-B14F-4D97-AF65-F5344CB8AC3E}">
        <p14:creationId xmlns:p14="http://schemas.microsoft.com/office/powerpoint/2010/main" val="731576316"/>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c6059c6-b3d2-4c0a-8793-0afff32a3340" xsi:nil="true"/>
    <lcf76f155ced4ddcb4097134ff3c332f xmlns="a0fc1c53-83be-4289-ad42-6c4d4490825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C1344CA90AA2E4D900FB4274D73FE20" ma:contentTypeVersion="16" ma:contentTypeDescription="Create a new document." ma:contentTypeScope="" ma:versionID="332e7235f2fdc813711187943cdcd797">
  <xsd:schema xmlns:xsd="http://www.w3.org/2001/XMLSchema" xmlns:xs="http://www.w3.org/2001/XMLSchema" xmlns:p="http://schemas.microsoft.com/office/2006/metadata/properties" xmlns:ns2="a0fc1c53-83be-4289-ad42-6c4d4490825a" xmlns:ns3="5c6059c6-b3d2-4c0a-8793-0afff32a3340" targetNamespace="http://schemas.microsoft.com/office/2006/metadata/properties" ma:root="true" ma:fieldsID="95f2b11aa7783d03aa9396f613a01041" ns2:_="" ns3:_="">
    <xsd:import namespace="a0fc1c53-83be-4289-ad42-6c4d4490825a"/>
    <xsd:import namespace="5c6059c6-b3d2-4c0a-8793-0afff32a3340"/>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fc1c53-83be-4289-ad42-6c4d449082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2f1546b-80d7-4525-a0f6-34573dbf6e3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6059c6-b3d2-4c0a-8793-0afff32a334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1fa32a8-0bc2-4121-ad5b-661e3bf72935}" ma:internalName="TaxCatchAll" ma:showField="CatchAllData" ma:web="5c6059c6-b3d2-4c0a-8793-0afff32a334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426870-C6ED-4F59-8254-96903AA7B869}">
  <ds:schemaRefs>
    <ds:schemaRef ds:uri="http://schemas.microsoft.com/sharepoint/v3/contenttype/forms"/>
  </ds:schemaRefs>
</ds:datastoreItem>
</file>

<file path=customXml/itemProps2.xml><?xml version="1.0" encoding="utf-8"?>
<ds:datastoreItem xmlns:ds="http://schemas.openxmlformats.org/officeDocument/2006/customXml" ds:itemID="{18E83BD4-D1CB-4528-AC54-47AB471E3C0F}">
  <ds:schemaRefs>
    <ds:schemaRef ds:uri="http://schemas.microsoft.com/office/2006/metadata/properties"/>
    <ds:schemaRef ds:uri="http://schemas.microsoft.com/office/infopath/2007/PartnerControls"/>
    <ds:schemaRef ds:uri="5c6059c6-b3d2-4c0a-8793-0afff32a3340"/>
    <ds:schemaRef ds:uri="a0fc1c53-83be-4289-ad42-6c4d4490825a"/>
  </ds:schemaRefs>
</ds:datastoreItem>
</file>

<file path=customXml/itemProps3.xml><?xml version="1.0" encoding="utf-8"?>
<ds:datastoreItem xmlns:ds="http://schemas.openxmlformats.org/officeDocument/2006/customXml" ds:itemID="{31367A90-2328-4A72-ADDF-69C33A79BB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fc1c53-83be-4289-ad42-6c4d4490825a"/>
    <ds:schemaRef ds:uri="5c6059c6-b3d2-4c0a-8793-0afff32a33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219</TotalTime>
  <Words>1627</Words>
  <Application>Microsoft Office PowerPoint</Application>
  <PresentationFormat>Widescreen</PresentationFormat>
  <Paragraphs>186</Paragraphs>
  <Slides>15</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Gothic</vt:lpstr>
      <vt:lpstr>Wingdings 3</vt:lpstr>
      <vt:lpstr>Slice</vt:lpstr>
      <vt:lpstr>Welcome to the Legislative learning  lab</vt:lpstr>
      <vt:lpstr>ELECTIONS - Oklahoma is one of the 23 state governments under full Republican control and one of 16 with a veto-proof republican majority.  Source: Ballotpedia</vt:lpstr>
      <vt:lpstr>Oklahoma’s Bicameral LEGISLATURE</vt:lpstr>
      <vt:lpstr>LEGISLATION</vt:lpstr>
      <vt:lpstr>LEGISLATION</vt:lpstr>
      <vt:lpstr>Reading a Bill or resolution</vt:lpstr>
      <vt:lpstr>Reading a Bill or resolution</vt:lpstr>
      <vt:lpstr> Reading a Bill or resolution</vt:lpstr>
      <vt:lpstr>2026 Legislative deadlines</vt:lpstr>
      <vt:lpstr> Budget timeline</vt:lpstr>
      <vt:lpstr>Executive branch</vt:lpstr>
      <vt:lpstr> Governor’s actions on Legislation</vt:lpstr>
      <vt:lpstr>  Oklahoma’s judicial branch  The Oklahoma court system is different from all other states, with the exception of Texas, in that Oklahoma has two courts of last resort: the Oklahoma Supreme Court and the Court of Criminal Appeals .                                   Source: OKHISTOry.org</vt:lpstr>
      <vt:lpstr> Supreme court cases</vt:lpstr>
      <vt:lpstr>The honorable joe dorman, ceo  Oklahoma Institute for Child Advocacy 2915 n. Classen Blvd., Ste 320 Oklahoma City, OK 73106  405.236.5437 ext 4 Jdorman@oica.org website - oica.org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Alisa Hines</dc:creator>
  <cp:lastModifiedBy>Jay Paul Gumm</cp:lastModifiedBy>
  <cp:revision>36</cp:revision>
  <dcterms:created xsi:type="dcterms:W3CDTF">2018-03-22T21:55:55Z</dcterms:created>
  <dcterms:modified xsi:type="dcterms:W3CDTF">2026-02-16T21:36:26Z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0x010100BC1344CA90AA2E4D900FB4274D73FE20</vt:lpwstr>
  </property>
  <property fmtid="{D5CDD505-2E9C-101B-9397-08002B2CF9AE}" pid="3" name="MediaServiceImageTags">
    <vt:lpwstr/>
  </property>
</Properties>
</file>