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258" r:id="rId7"/>
    <p:sldId id="259" r:id="rId8"/>
    <p:sldId id="262" r:id="rId9"/>
    <p:sldId id="266" r:id="rId10"/>
    <p:sldId id="267" r:id="rId11"/>
    <p:sldId id="275" r:id="rId12"/>
    <p:sldId id="272" r:id="rId13"/>
    <p:sldId id="277" r:id="rId14"/>
    <p:sldId id="301" r:id="rId15"/>
    <p:sldId id="280" r:id="rId16"/>
    <p:sldId id="294" r:id="rId17"/>
    <p:sldId id="297" r:id="rId18"/>
    <p:sldId id="299" r:id="rId19"/>
    <p:sldId id="386" r:id="rId20"/>
    <p:sldId id="270" r:id="rId21"/>
    <p:sldId id="271" r:id="rId22"/>
    <p:sldId id="609" r:id="rId23"/>
    <p:sldId id="608" r:id="rId24"/>
    <p:sldId id="612" r:id="rId25"/>
    <p:sldId id="621" r:id="rId26"/>
    <p:sldId id="613" r:id="rId27"/>
    <p:sldId id="618" r:id="rId28"/>
    <p:sldId id="623" r:id="rId29"/>
    <p:sldId id="615" r:id="rId30"/>
    <p:sldId id="614" r:id="rId31"/>
    <p:sldId id="611" r:id="rId32"/>
    <p:sldId id="598" r:id="rId33"/>
    <p:sldId id="353" r:id="rId34"/>
    <p:sldId id="610" r:id="rId35"/>
    <p:sldId id="394" r:id="rId36"/>
    <p:sldId id="619" r:id="rId37"/>
    <p:sldId id="620" r:id="rId38"/>
    <p:sldId id="622" r:id="rId39"/>
    <p:sldId id="29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98102C-8181-C7A9-CE7B-1D0E3C1E80E3}" name="Nate Ward" initials="NW" userId="S::nward@thevibrand.com::e077a516-2899-498d-bd20-2a7d81fc2b8e" providerId="AD"/>
  <p188:author id="{E80AFF31-8BC8-AD2B-3170-35320EC02B77}" name="Lauren Ford" initials="LF" userId="S::laurenf@tset.ok.gov::b04a26f0-339a-4ffb-a3c5-a126969adc95" providerId="AD"/>
  <p188:author id="{27297B35-C9C7-DB11-A68E-FEA2688C71A9}" name="Jeff Bowman" initials="JB" userId="S::jbowman@thevibrand.com::9b3a1faf-ecac-4c75-93fd-3bbf9ef916e4" providerId="AD"/>
  <p188:author id="{3320C73B-22AA-2B81-DECF-43C201C1F70C}" name="Sarah Carson" initials="SC" userId="S::SarahC@tset.ok.gov::3dbd0f35-8bd1-4404-b625-5e9685eec88d" providerId="AD"/>
  <p188:author id="{B9874E45-146C-2D9C-CC24-A4AFFB429C5F}" name="Whitney Gann" initials="" userId="S::wgann@thevibrand.com::be4c8569-4976-46a4-b291-4e101755aff0" providerId="AD"/>
  <p188:author id="{4AA42051-FC0C-A2B4-B6D4-61ACBFFF40CA}" name="Mindy Scott" initials="MS" userId="S::mscott@thevibrand.com::f652a4de-5fdf-40f9-8cab-1b3c015ca27a" providerId="AD"/>
  <p188:author id="{CAA50B5C-37F0-9E9B-1098-065CEE31B7AC}" name="Emma Meyer" initials="EM" userId="S::emeyer@thevibrand.com::e96aa9ed-654e-4ec3-84e4-726791ec9c49" providerId="AD"/>
  <p188:author id="{E9C79C6D-D51A-C996-D945-35CE44061CAC}" name="Karly Deibler" initials="" userId="S::kdeibler@thevibrand.com::9137d3d6-48ac-4bc5-bbed-f3b1898d6938" providerId="AD"/>
  <p188:author id="{E9A538A4-FEE5-58E1-308E-ED087E506CDF}" name="Thomas Larson" initials="TL" userId="S::Thomasl@tset.ok.gov::4d9f6c79-9248-4573-8b91-6e4782f353f4" providerId="AD"/>
  <p188:author id="{C68AB9B3-796A-5D25-EA44-2BD7708954B3}" name="Dylan Jasna" initials="DJ" userId="S::dylanj@tset.ok.gov::da4ade25-3541-4977-986e-589dc800372b" providerId="AD"/>
  <p188:author id="{EDCC67C4-204C-E831-E078-605BB46BBF8C}" name="Reagan Knight" initials="RK" userId="S::rknight@thevibrand.com::11b99ad2-c563-4b58-a07e-c6c5d2af54e5" providerId="AD"/>
  <p188:author id="{C723FDD6-D4F7-BF3E-2AF0-E10D8CBDD61E}" name="Karly James" initials="" userId="S::kjames@thevibrand.com::9137d3d6-48ac-4bc5-bbed-f3b1898d6938" providerId="AD"/>
  <p188:author id="{943A64E7-06F9-FD2D-0888-CAAF6493A372}" name="Lauren Ford" initials="LF" userId="S::LaurenF@tset.ok.gov::b04a26f0-339a-4ffb-a3c5-a126969adc95" providerId="AD"/>
  <p188:author id="{B2F9ACED-CFB0-33E4-A302-D2C27462A73C}" name="Kelli Brodersen" initials="KB" userId="S::kellib@tset.ok.gov::743eea86-f77a-4d2c-9a62-60d9084d62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elli Brodersen" initials="KB [2]" lastIdx="15" clrIdx="6">
    <p:extLst>
      <p:ext uri="{19B8F6BF-5375-455C-9EA6-DF929625EA0E}">
        <p15:presenceInfo xmlns:p15="http://schemas.microsoft.com/office/powerpoint/2012/main" userId="S::kellib@tset.ok.gov::743eea86-f77a-4d2c-9a62-60d9084d62a0" providerId="AD"/>
      </p:ext>
    </p:extLst>
  </p:cmAuthor>
  <p:cmAuthor id="1" name="Lauren Ford" initials="LF" lastIdx="44" clrIdx="0">
    <p:extLst>
      <p:ext uri="{19B8F6BF-5375-455C-9EA6-DF929625EA0E}">
        <p15:presenceInfo xmlns:p15="http://schemas.microsoft.com/office/powerpoint/2012/main" userId="S::LaurenF@tset.ok.gov::b04a26f0-339a-4ffb-a3c5-a126969adc95" providerId="AD"/>
      </p:ext>
    </p:extLst>
  </p:cmAuthor>
  <p:cmAuthor id="8" name="Sarah Carson" initials="SC" lastIdx="3" clrIdx="7">
    <p:extLst>
      <p:ext uri="{19B8F6BF-5375-455C-9EA6-DF929625EA0E}">
        <p15:presenceInfo xmlns:p15="http://schemas.microsoft.com/office/powerpoint/2012/main" userId="S::sarahc@tset.ok.gov::3dbd0f35-8bd1-4404-b625-5e9685eec88d" providerId="AD"/>
      </p:ext>
    </p:extLst>
  </p:cmAuthor>
  <p:cmAuthor id="2" name="Dylan Jasna" initials="DJ" lastIdx="11" clrIdx="1">
    <p:extLst>
      <p:ext uri="{19B8F6BF-5375-455C-9EA6-DF929625EA0E}">
        <p15:presenceInfo xmlns:p15="http://schemas.microsoft.com/office/powerpoint/2012/main" userId="S::DylanJ@tset.ok.gov::da4ade25-3541-4977-986e-589dc800372b" providerId="AD"/>
      </p:ext>
    </p:extLst>
  </p:cmAuthor>
  <p:cmAuthor id="9" name="Chase Harvick" initials="CH" lastIdx="1" clrIdx="8">
    <p:extLst>
      <p:ext uri="{19B8F6BF-5375-455C-9EA6-DF929625EA0E}">
        <p15:presenceInfo xmlns:p15="http://schemas.microsoft.com/office/powerpoint/2012/main" userId="S::chase.harvick@tset.ok.gov::3ce2d726-2379-499c-ac9a-b0170aacb96f" providerId="AD"/>
      </p:ext>
    </p:extLst>
  </p:cmAuthor>
  <p:cmAuthor id="3" name="Kelli Brodersen" initials="KB" lastIdx="7" clrIdx="2">
    <p:extLst>
      <p:ext uri="{19B8F6BF-5375-455C-9EA6-DF929625EA0E}">
        <p15:presenceInfo xmlns:p15="http://schemas.microsoft.com/office/powerpoint/2012/main" userId="S-1-5-21-3105621484-1315669831-298050114-78395" providerId="AD"/>
      </p:ext>
    </p:extLst>
  </p:cmAuthor>
  <p:cmAuthor id="10" name="Thomas Larson" initials="TL" lastIdx="12" clrIdx="9">
    <p:extLst>
      <p:ext uri="{19B8F6BF-5375-455C-9EA6-DF929625EA0E}">
        <p15:presenceInfo xmlns:p15="http://schemas.microsoft.com/office/powerpoint/2012/main" userId="S::Thomasl@tset.ok.gov::4d9f6c79-9248-4573-8b91-6e4782f353f4" providerId="AD"/>
      </p:ext>
    </p:extLst>
  </p:cmAuthor>
  <p:cmAuthor id="4" name="Lance Thomas" initials="LT" lastIdx="1" clrIdx="3">
    <p:extLst>
      <p:ext uri="{19B8F6BF-5375-455C-9EA6-DF929625EA0E}">
        <p15:presenceInfo xmlns:p15="http://schemas.microsoft.com/office/powerpoint/2012/main" userId="S::lancet@tset.ok.gov::aeb914bf-40af-4696-93c4-702de5be8f36" providerId="AD"/>
      </p:ext>
    </p:extLst>
  </p:cmAuthor>
  <p:cmAuthor id="11" name="Moriah H. Behymer" initials="MB" lastIdx="13" clrIdx="10">
    <p:extLst>
      <p:ext uri="{19B8F6BF-5375-455C-9EA6-DF929625EA0E}">
        <p15:presenceInfo xmlns:p15="http://schemas.microsoft.com/office/powerpoint/2012/main" userId="S::mbehymer@thevibrand.com::89135e9e-477d-4837-a5ed-2289c96a7a73" providerId="AD"/>
      </p:ext>
    </p:extLst>
  </p:cmAuthor>
  <p:cmAuthor id="5" name="Jessica Davis" initials="JD" lastIdx="15" clrIdx="4">
    <p:extLst>
      <p:ext uri="{19B8F6BF-5375-455C-9EA6-DF929625EA0E}">
        <p15:presenceInfo xmlns:p15="http://schemas.microsoft.com/office/powerpoint/2012/main" userId="S::jessicad@tset.ok.gov::68cf3609-bce4-4fa7-952b-b8c0710c2ca9" providerId="AD"/>
      </p:ext>
    </p:extLst>
  </p:cmAuthor>
  <p:cmAuthor id="6" name="Amanda Cribbs" initials="AC" lastIdx="14" clrIdx="5">
    <p:extLst>
      <p:ext uri="{19B8F6BF-5375-455C-9EA6-DF929625EA0E}">
        <p15:presenceInfo xmlns:p15="http://schemas.microsoft.com/office/powerpoint/2012/main" userId="S::amandac@tset.ok.gov::5ab5f8bb-cd1c-41d6-acd1-6a7cfe08c1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00826A"/>
    <a:srgbClr val="327490"/>
    <a:srgbClr val="009AA7"/>
    <a:srgbClr val="00929C"/>
    <a:srgbClr val="307490"/>
    <a:srgbClr val="55B84B"/>
    <a:srgbClr val="8FD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F5659-20D1-403A-BE91-1601605CB301}" v="70" dt="2025-10-15T18:12:07.136"/>
    <p1510:client id="{7EAE48B2-EDA1-4851-80B2-9FD042FBBBD2}" v="71" dt="2025-10-15T18:36:30.4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65480" autoAdjust="0"/>
  </p:normalViewPr>
  <p:slideViewPr>
    <p:cSldViewPr snapToGrid="0">
      <p:cViewPr varScale="1">
        <p:scale>
          <a:sx n="56" d="100"/>
          <a:sy n="56" d="100"/>
        </p:scale>
        <p:origin x="1110" y="78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0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Ford" userId="b04a26f0-339a-4ffb-a3c5-a126969adc95" providerId="ADAL" clId="{C5D571E7-FA3F-42D4-A85F-B24DEE5966BC}"/>
    <pc:docChg chg="custSel modSld">
      <pc:chgData name="Lauren Ford" userId="b04a26f0-339a-4ffb-a3c5-a126969adc95" providerId="ADAL" clId="{C5D571E7-FA3F-42D4-A85F-B24DEE5966BC}" dt="2025-10-15T21:24:47.391" v="36" actId="20577"/>
      <pc:docMkLst>
        <pc:docMk/>
      </pc:docMkLst>
      <pc:sldChg chg="modNotesTx">
        <pc:chgData name="Lauren Ford" userId="b04a26f0-339a-4ffb-a3c5-a126969adc95" providerId="ADAL" clId="{C5D571E7-FA3F-42D4-A85F-B24DEE5966BC}" dt="2025-10-15T21:23:19.606" v="0" actId="20577"/>
        <pc:sldMkLst>
          <pc:docMk/>
          <pc:sldMk cId="1037120511" sldId="256"/>
        </pc:sldMkLst>
      </pc:sldChg>
      <pc:sldChg chg="modNotesTx">
        <pc:chgData name="Lauren Ford" userId="b04a26f0-339a-4ffb-a3c5-a126969adc95" providerId="ADAL" clId="{C5D571E7-FA3F-42D4-A85F-B24DEE5966BC}" dt="2025-10-15T21:23:22.703" v="1" actId="20577"/>
        <pc:sldMkLst>
          <pc:docMk/>
          <pc:sldMk cId="1925989865" sldId="258"/>
        </pc:sldMkLst>
      </pc:sldChg>
      <pc:sldChg chg="modNotesTx">
        <pc:chgData name="Lauren Ford" userId="b04a26f0-339a-4ffb-a3c5-a126969adc95" providerId="ADAL" clId="{C5D571E7-FA3F-42D4-A85F-B24DEE5966BC}" dt="2025-10-15T21:23:24.828" v="2" actId="20577"/>
        <pc:sldMkLst>
          <pc:docMk/>
          <pc:sldMk cId="2455342594" sldId="259"/>
        </pc:sldMkLst>
      </pc:sldChg>
      <pc:sldChg chg="modNotesTx">
        <pc:chgData name="Lauren Ford" userId="b04a26f0-339a-4ffb-a3c5-a126969adc95" providerId="ADAL" clId="{C5D571E7-FA3F-42D4-A85F-B24DEE5966BC}" dt="2025-10-15T21:23:26.769" v="3" actId="20577"/>
        <pc:sldMkLst>
          <pc:docMk/>
          <pc:sldMk cId="2101942472" sldId="262"/>
        </pc:sldMkLst>
      </pc:sldChg>
      <pc:sldChg chg="modNotesTx">
        <pc:chgData name="Lauren Ford" userId="b04a26f0-339a-4ffb-a3c5-a126969adc95" providerId="ADAL" clId="{C5D571E7-FA3F-42D4-A85F-B24DEE5966BC}" dt="2025-10-15T21:23:28.894" v="4" actId="20577"/>
        <pc:sldMkLst>
          <pc:docMk/>
          <pc:sldMk cId="1652923930" sldId="266"/>
        </pc:sldMkLst>
      </pc:sldChg>
      <pc:sldChg chg="delSp mod modNotesTx">
        <pc:chgData name="Lauren Ford" userId="b04a26f0-339a-4ffb-a3c5-a126969adc95" providerId="ADAL" clId="{C5D571E7-FA3F-42D4-A85F-B24DEE5966BC}" dt="2025-10-15T21:23:34.301" v="6" actId="478"/>
        <pc:sldMkLst>
          <pc:docMk/>
          <pc:sldMk cId="3898757399" sldId="267"/>
        </pc:sldMkLst>
        <pc:spChg chg="del">
          <ac:chgData name="Lauren Ford" userId="b04a26f0-339a-4ffb-a3c5-a126969adc95" providerId="ADAL" clId="{C5D571E7-FA3F-42D4-A85F-B24DEE5966BC}" dt="2025-10-15T21:23:34.301" v="6" actId="478"/>
          <ac:spMkLst>
            <pc:docMk/>
            <pc:sldMk cId="3898757399" sldId="267"/>
            <ac:spMk id="6" creationId="{2E5CBC3C-2D0D-A826-C3EA-D1713E052D8F}"/>
          </ac:spMkLst>
        </pc:spChg>
      </pc:sldChg>
      <pc:sldChg chg="modNotesTx">
        <pc:chgData name="Lauren Ford" userId="b04a26f0-339a-4ffb-a3c5-a126969adc95" providerId="ADAL" clId="{C5D571E7-FA3F-42D4-A85F-B24DEE5966BC}" dt="2025-10-15T21:23:58.114" v="14" actId="20577"/>
        <pc:sldMkLst>
          <pc:docMk/>
          <pc:sldMk cId="758905869" sldId="270"/>
        </pc:sldMkLst>
      </pc:sldChg>
      <pc:sldChg chg="modNotesTx">
        <pc:chgData name="Lauren Ford" userId="b04a26f0-339a-4ffb-a3c5-a126969adc95" providerId="ADAL" clId="{C5D571E7-FA3F-42D4-A85F-B24DEE5966BC}" dt="2025-10-15T21:24:01.264" v="15" actId="20577"/>
        <pc:sldMkLst>
          <pc:docMk/>
          <pc:sldMk cId="2533799711" sldId="271"/>
        </pc:sldMkLst>
      </pc:sldChg>
      <pc:sldChg chg="modNotesTx">
        <pc:chgData name="Lauren Ford" userId="b04a26f0-339a-4ffb-a3c5-a126969adc95" providerId="ADAL" clId="{C5D571E7-FA3F-42D4-A85F-B24DEE5966BC}" dt="2025-10-15T21:23:40.260" v="8" actId="20577"/>
        <pc:sldMkLst>
          <pc:docMk/>
          <pc:sldMk cId="2513759293" sldId="272"/>
        </pc:sldMkLst>
      </pc:sldChg>
      <pc:sldChg chg="modNotesTx">
        <pc:chgData name="Lauren Ford" userId="b04a26f0-339a-4ffb-a3c5-a126969adc95" providerId="ADAL" clId="{C5D571E7-FA3F-42D4-A85F-B24DEE5966BC}" dt="2025-10-15T21:23:37.057" v="7" actId="20577"/>
        <pc:sldMkLst>
          <pc:docMk/>
          <pc:sldMk cId="221097260" sldId="275"/>
        </pc:sldMkLst>
      </pc:sldChg>
      <pc:sldChg chg="modNotesTx">
        <pc:chgData name="Lauren Ford" userId="b04a26f0-339a-4ffb-a3c5-a126969adc95" providerId="ADAL" clId="{C5D571E7-FA3F-42D4-A85F-B24DEE5966BC}" dt="2025-10-15T21:23:47.801" v="10" actId="20577"/>
        <pc:sldMkLst>
          <pc:docMk/>
          <pc:sldMk cId="2697181432" sldId="280"/>
        </pc:sldMkLst>
      </pc:sldChg>
      <pc:sldChg chg="modNotesTx">
        <pc:chgData name="Lauren Ford" userId="b04a26f0-339a-4ffb-a3c5-a126969adc95" providerId="ADAL" clId="{C5D571E7-FA3F-42D4-A85F-B24DEE5966BC}" dt="2025-10-15T21:23:51.536" v="11" actId="20577"/>
        <pc:sldMkLst>
          <pc:docMk/>
          <pc:sldMk cId="2110749266" sldId="297"/>
        </pc:sldMkLst>
      </pc:sldChg>
      <pc:sldChg chg="modNotesTx">
        <pc:chgData name="Lauren Ford" userId="b04a26f0-339a-4ffb-a3c5-a126969adc95" providerId="ADAL" clId="{C5D571E7-FA3F-42D4-A85F-B24DEE5966BC}" dt="2025-10-15T21:23:53.846" v="12" actId="20577"/>
        <pc:sldMkLst>
          <pc:docMk/>
          <pc:sldMk cId="4178079793" sldId="299"/>
        </pc:sldMkLst>
      </pc:sldChg>
      <pc:sldChg chg="modNotesTx">
        <pc:chgData name="Lauren Ford" userId="b04a26f0-339a-4ffb-a3c5-a126969adc95" providerId="ADAL" clId="{C5D571E7-FA3F-42D4-A85F-B24DEE5966BC}" dt="2025-10-15T21:23:43.621" v="9" actId="20577"/>
        <pc:sldMkLst>
          <pc:docMk/>
          <pc:sldMk cId="2480281486" sldId="301"/>
        </pc:sldMkLst>
      </pc:sldChg>
      <pc:sldChg chg="modNotesTx">
        <pc:chgData name="Lauren Ford" userId="b04a26f0-339a-4ffb-a3c5-a126969adc95" providerId="ADAL" clId="{C5D571E7-FA3F-42D4-A85F-B24DEE5966BC}" dt="2025-10-15T21:24:33.476" v="27" actId="20577"/>
        <pc:sldMkLst>
          <pc:docMk/>
          <pc:sldMk cId="2486803810" sldId="353"/>
        </pc:sldMkLst>
      </pc:sldChg>
      <pc:sldChg chg="modNotesTx">
        <pc:chgData name="Lauren Ford" userId="b04a26f0-339a-4ffb-a3c5-a126969adc95" providerId="ADAL" clId="{C5D571E7-FA3F-42D4-A85F-B24DEE5966BC}" dt="2025-10-15T21:23:55.704" v="13" actId="20577"/>
        <pc:sldMkLst>
          <pc:docMk/>
          <pc:sldMk cId="468721655" sldId="386"/>
        </pc:sldMkLst>
      </pc:sldChg>
      <pc:sldChg chg="modNotesTx">
        <pc:chgData name="Lauren Ford" userId="b04a26f0-339a-4ffb-a3c5-a126969adc95" providerId="ADAL" clId="{C5D571E7-FA3F-42D4-A85F-B24DEE5966BC}" dt="2025-10-15T21:24:39.013" v="29" actId="20577"/>
        <pc:sldMkLst>
          <pc:docMk/>
          <pc:sldMk cId="3977234929" sldId="394"/>
        </pc:sldMkLst>
      </pc:sldChg>
      <pc:sldChg chg="modNotesTx">
        <pc:chgData name="Lauren Ford" userId="b04a26f0-339a-4ffb-a3c5-a126969adc95" providerId="ADAL" clId="{C5D571E7-FA3F-42D4-A85F-B24DEE5966BC}" dt="2025-10-15T21:24:31.233" v="26" actId="20577"/>
        <pc:sldMkLst>
          <pc:docMk/>
          <pc:sldMk cId="2169366997" sldId="598"/>
        </pc:sldMkLst>
      </pc:sldChg>
      <pc:sldChg chg="modNotesTx">
        <pc:chgData name="Lauren Ford" userId="b04a26f0-339a-4ffb-a3c5-a126969adc95" providerId="ADAL" clId="{C5D571E7-FA3F-42D4-A85F-B24DEE5966BC}" dt="2025-10-15T21:24:05.215" v="17" actId="20577"/>
        <pc:sldMkLst>
          <pc:docMk/>
          <pc:sldMk cId="367507558" sldId="608"/>
        </pc:sldMkLst>
      </pc:sldChg>
      <pc:sldChg chg="modNotesTx">
        <pc:chgData name="Lauren Ford" userId="b04a26f0-339a-4ffb-a3c5-a126969adc95" providerId="ADAL" clId="{C5D571E7-FA3F-42D4-A85F-B24DEE5966BC}" dt="2025-10-15T21:24:03.055" v="16" actId="20577"/>
        <pc:sldMkLst>
          <pc:docMk/>
          <pc:sldMk cId="1089636205" sldId="609"/>
        </pc:sldMkLst>
      </pc:sldChg>
      <pc:sldChg chg="modNotesTx">
        <pc:chgData name="Lauren Ford" userId="b04a26f0-339a-4ffb-a3c5-a126969adc95" providerId="ADAL" clId="{C5D571E7-FA3F-42D4-A85F-B24DEE5966BC}" dt="2025-10-15T21:24:36.838" v="28" actId="20577"/>
        <pc:sldMkLst>
          <pc:docMk/>
          <pc:sldMk cId="2062562327" sldId="610"/>
        </pc:sldMkLst>
      </pc:sldChg>
      <pc:sldChg chg="modNotesTx">
        <pc:chgData name="Lauren Ford" userId="b04a26f0-339a-4ffb-a3c5-a126969adc95" providerId="ADAL" clId="{C5D571E7-FA3F-42D4-A85F-B24DEE5966BC}" dt="2025-10-15T21:24:28.019" v="25" actId="20577"/>
        <pc:sldMkLst>
          <pc:docMk/>
          <pc:sldMk cId="1774954158" sldId="611"/>
        </pc:sldMkLst>
      </pc:sldChg>
      <pc:sldChg chg="modNotesTx">
        <pc:chgData name="Lauren Ford" userId="b04a26f0-339a-4ffb-a3c5-a126969adc95" providerId="ADAL" clId="{C5D571E7-FA3F-42D4-A85F-B24DEE5966BC}" dt="2025-10-15T21:24:07.409" v="18" actId="20577"/>
        <pc:sldMkLst>
          <pc:docMk/>
          <pc:sldMk cId="2798339283" sldId="612"/>
        </pc:sldMkLst>
      </pc:sldChg>
      <pc:sldChg chg="modNotesTx">
        <pc:chgData name="Lauren Ford" userId="b04a26f0-339a-4ffb-a3c5-a126969adc95" providerId="ADAL" clId="{C5D571E7-FA3F-42D4-A85F-B24DEE5966BC}" dt="2025-10-15T21:24:15.333" v="20" actId="20577"/>
        <pc:sldMkLst>
          <pc:docMk/>
          <pc:sldMk cId="1797067122" sldId="613"/>
        </pc:sldMkLst>
      </pc:sldChg>
      <pc:sldChg chg="modNotesTx">
        <pc:chgData name="Lauren Ford" userId="b04a26f0-339a-4ffb-a3c5-a126969adc95" providerId="ADAL" clId="{C5D571E7-FA3F-42D4-A85F-B24DEE5966BC}" dt="2025-10-15T21:24:26.442" v="24" actId="20577"/>
        <pc:sldMkLst>
          <pc:docMk/>
          <pc:sldMk cId="3737517017" sldId="614"/>
        </pc:sldMkLst>
      </pc:sldChg>
      <pc:sldChg chg="modNotesTx">
        <pc:chgData name="Lauren Ford" userId="b04a26f0-339a-4ffb-a3c5-a126969adc95" providerId="ADAL" clId="{C5D571E7-FA3F-42D4-A85F-B24DEE5966BC}" dt="2025-10-15T21:24:17.437" v="21" actId="20577"/>
        <pc:sldMkLst>
          <pc:docMk/>
          <pc:sldMk cId="3254962741" sldId="618"/>
        </pc:sldMkLst>
      </pc:sldChg>
      <pc:sldChg chg="modNotesTx">
        <pc:chgData name="Lauren Ford" userId="b04a26f0-339a-4ffb-a3c5-a126969adc95" providerId="ADAL" clId="{C5D571E7-FA3F-42D4-A85F-B24DEE5966BC}" dt="2025-10-15T21:24:41.316" v="30" actId="20577"/>
        <pc:sldMkLst>
          <pc:docMk/>
          <pc:sldMk cId="147657972" sldId="619"/>
        </pc:sldMkLst>
      </pc:sldChg>
      <pc:sldChg chg="modNotesTx">
        <pc:chgData name="Lauren Ford" userId="b04a26f0-339a-4ffb-a3c5-a126969adc95" providerId="ADAL" clId="{C5D571E7-FA3F-42D4-A85F-B24DEE5966BC}" dt="2025-10-15T21:24:44.152" v="31" actId="20577"/>
        <pc:sldMkLst>
          <pc:docMk/>
          <pc:sldMk cId="1152842242" sldId="620"/>
        </pc:sldMkLst>
      </pc:sldChg>
      <pc:sldChg chg="modNotesTx">
        <pc:chgData name="Lauren Ford" userId="b04a26f0-339a-4ffb-a3c5-a126969adc95" providerId="ADAL" clId="{C5D571E7-FA3F-42D4-A85F-B24DEE5966BC}" dt="2025-10-15T21:24:13.136" v="19" actId="20577"/>
        <pc:sldMkLst>
          <pc:docMk/>
          <pc:sldMk cId="2881387934" sldId="621"/>
        </pc:sldMkLst>
      </pc:sldChg>
      <pc:sldChg chg="modNotesTx">
        <pc:chgData name="Lauren Ford" userId="b04a26f0-339a-4ffb-a3c5-a126969adc95" providerId="ADAL" clId="{C5D571E7-FA3F-42D4-A85F-B24DEE5966BC}" dt="2025-10-15T21:24:47.391" v="36" actId="20577"/>
        <pc:sldMkLst>
          <pc:docMk/>
          <pc:sldMk cId="757020726" sldId="622"/>
        </pc:sldMkLst>
      </pc:sldChg>
      <pc:sldChg chg="modNotesTx">
        <pc:chgData name="Lauren Ford" userId="b04a26f0-339a-4ffb-a3c5-a126969adc95" providerId="ADAL" clId="{C5D571E7-FA3F-42D4-A85F-B24DEE5966BC}" dt="2025-10-15T21:24:19.156" v="22" actId="20577"/>
        <pc:sldMkLst>
          <pc:docMk/>
          <pc:sldMk cId="1106883489" sldId="6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4CFD1-185F-4947-95AC-C1219F64082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6309D-4028-D046-9425-637EF5295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8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5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1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48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84449-775E-41CC-9C77-EAF0196137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824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2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582F-22AF-0611-1681-8A67369B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9AEFF9-295C-620B-5DF1-B5FD64B33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0E9ED-C9D1-8969-6F61-9F0FC0A6E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EB838-37ED-0655-EADB-C56FA0438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16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73317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21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3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921A3-55FA-503B-EBEE-C59F5EDCA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51F593-DAAB-FC64-9DF1-AD68BDF35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F9A275-61A6-A525-84FD-F513890CA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42B53-CF4D-C50C-7B9C-06D51C697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19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0004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27212-C639-A53A-07FB-8C0927D53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FD10EF-D7EE-F951-8FD7-0BCF0713B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F109A7-ACA8-5D4C-051A-7C2772DFF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52226-C14E-EE3A-8B67-959F38147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20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66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63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D402B-77BE-1737-C53C-5AA180B02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503D1-4579-B82A-9BC4-63B220154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02B2B-E345-7DAE-BBCA-F9E5B1DC7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021A7-F341-0520-C565-37BDBD77E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10589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934CA-1B9A-9C1E-4C9C-D680CAFF2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AF6C2-2787-BAB2-AE00-8269E1CD4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67EFA-C1BE-65EC-EA40-A5A2FDADD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56DB8-1CED-71AB-0DFA-224B4B626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22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73400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13FA4-A689-ECB7-411B-9F230550C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3C9077-4725-AD17-E40F-3434F9813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C70111-4C61-BD0C-76C8-9EFB2705F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7E5D2-E44F-113F-DA34-2187780D0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23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22815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575AA-86D3-80D7-2702-31D5FCD10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0B3CC-99D9-E2E1-B4D2-541B22E51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4654E4-7576-2263-1828-62922FE4E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latin typeface="Montserrat Medium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D1DF6-E5A0-9222-90F7-931E02784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24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6129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A0331-0F1C-ABBE-1DED-E75DFE0B7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CAE731-1C3C-50D3-DC73-04504DE05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63DD9D-03E8-C3D3-C4A9-C8745E4EE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 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9253A-254C-5132-AD25-F0F82CE2A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214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B9F25-C908-7EC1-4083-DEFD23AB6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26F17-225A-E9E6-2C97-E59053800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E90FF-4352-AB81-6471-E51A8E12B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06F0-26A8-AFBC-4C24-B58CB8EA2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26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9946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78069-A734-EEAF-6831-9697844B8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50FB8-747F-CD5C-9534-CFDFBA0DB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386BD-ADC1-92E9-52EA-47A42C9A2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8CE5-9C08-12CE-7724-1C7A78983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27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3873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7C8D4-B95C-0214-41C6-347666F5F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3D1FA6-C88B-8D34-0615-B605BE027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D03B01-8BE3-E460-85EB-89B36CF27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33823-9DA9-2178-75E3-F86F9CDF10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28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2589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3FE3C-F00C-06E8-CE66-6807BBB97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BF4F59-9936-FD9D-8644-FFCF6E616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84E8EB-79BE-C373-C5DB-E147F1039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52FF7-271E-7CF4-FEC1-B516000F4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29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06483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70D32-2C69-4106-BCD6-4A88523BC5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86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31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07085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956">
              <a:defRPr/>
            </a:pPr>
            <a:fld id="{76270D32-2C69-4106-BCD6-4A88523BC5C3}" type="slidenum">
              <a:rPr lang="en-US">
                <a:solidFill>
                  <a:prstClr val="black"/>
                </a:solidFill>
                <a:latin typeface="Helvetica" panose="020B0604020202020204"/>
              </a:rPr>
              <a:pPr defTabSz="931956">
                <a:defRPr/>
              </a:pPr>
              <a:t>32</a:t>
            </a:fld>
            <a:endParaRPr lang="en-US">
              <a:solidFill>
                <a:prstClr val="black"/>
              </a:solidFill>
              <a:latin typeface="Helvetica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09951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F3ABD-A6F5-148F-AF78-A0D01E54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1B968-80BE-8411-FCBE-82144F3E0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B799E-A19B-22A1-C256-2A74442B7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927CD-514D-69B7-BEAE-1ED08A2B5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33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7543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F87D5-5C48-3D76-9C83-99A7A7CD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663F4-09D1-A144-19F2-FB2C68780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13F87-B5BF-7A30-F8DD-B8D8F40E3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554A0-6DF9-9F1A-704A-9F393D880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34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43473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F46DB-3A92-9413-3E1D-DEFB6E058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994C03-20CA-5E80-8891-F447374A4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7230CB-8DB9-3126-9D44-7D03C1794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75D47-48AA-1CD4-CB50-5F5645BD3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978">
              <a:defRPr/>
            </a:pPr>
            <a:fld id="{2A379CA5-6BE6-6C4E-BECC-EF8979F1F37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465978">
                <a:defRPr/>
              </a:pPr>
              <a:t>35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6834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7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80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70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48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6309D-4028-D046-9425-637EF5295B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2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E4E2-F2AA-2749-BF3E-241537E16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D4FC1-8CF3-6946-86C7-B42F041A4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3234-0DD6-684B-A927-28C9FE993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06773-6FE8-784A-BEC8-6965FE1E9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2B11B-44B5-6B4E-9CD1-C2E74E2F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5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85E74-30B7-E142-91B5-0457B95F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FE324-9A52-F14E-82E1-906254F95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7185C-1783-4A43-B318-7826B778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B1C94-D832-E14A-992C-EB73CECC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25B3E-5636-FD46-96E6-AB52B955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3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1CFBD-1B80-AD44-9C06-19EEAC5945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54EB4-F316-DF42-859E-5876FB9A7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B42E8-76CA-D446-9D04-454F6128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7A3CF-188D-864C-A863-3273F023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2233E-BA1A-6849-88C3-C590760A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1923-F603-B144-B8C0-77B93BEB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C6E5-3771-D248-86E3-A9C4E6822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F81BF-CA47-C04D-AE07-179C8F72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05501-53BE-B04B-A1D5-B3283C39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F84FA-C251-F24E-A537-B1386264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4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022D-5E9E-4048-B9CB-9C0A9C40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9BFD7-0820-0945-9871-978B592B4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09F9-EFCE-9844-BF09-068A7939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355F7-ACB2-7142-8D1E-265356CD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D25A5-4FF7-884C-9793-1233D000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72F0-5E04-1F43-A8B3-143E9C98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E73F-6957-8646-9D44-FBA1CED6D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EF70C-FA69-B84B-A425-F0A66421B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7E423-AF77-D243-BF15-F3865B81C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CB67F-83BF-AD4B-87F8-2A5E24F6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AAB68-1215-CB4D-9A80-931BF059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7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98E8-5D30-4541-8667-9D28AB29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0D4BA-3907-B84B-9E4E-F48119983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74AFE-7AD9-8D4D-B6A8-681177814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A229D-7DB5-6F4A-93D6-5C951820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C99D75-E435-4341-803B-0B7E903F4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426AA-2D84-3346-BCDE-D72B4424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BA46C-7332-B748-91DC-260AACDD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D5BCF-3490-1544-AF68-1C3330B0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2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04DE-4EB4-B348-BEA6-5B42D178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6D3A6-6267-3B4C-BEE3-FE57FC51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DA1B3-E4EA-D947-9909-9374B999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B9B38-0D0F-1947-8636-F42E8DF1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9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B446B-4C94-7547-BBD9-BA6421C5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20989-F1D8-5247-83D2-B8E8FB37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2DD95-8E44-1C42-BC3B-85BD912FD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1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7CBD7-180C-1E4A-B719-498D5AFA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C918-1F98-8E4A-9910-DF25020BA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E7FF7-F737-494C-9C93-3A030A6F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26789-3143-9546-A400-44A293F3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A2407-3198-5149-A347-9250165D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DA331-BCD9-7440-A774-6E7D2442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8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F1B5D-7727-A448-B3D7-23E147FB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56726-3A4F-5249-9802-B27816AA7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DCE7B-DE51-274E-AAC5-B2AB93ED2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CE6C3-F52F-1843-9FA5-62F334BC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5E1C4-A851-E14D-BDB1-44E8F168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9640D-530D-584A-84EB-F84D6C39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6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6E7CD0FE-1D5C-EF34-6202-C73218DD1F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7" y="6368888"/>
            <a:ext cx="1748953" cy="3267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112598-8011-206B-E32C-5FC43E267659}"/>
              </a:ext>
            </a:extLst>
          </p:cNvPr>
          <p:cNvSpPr/>
          <p:nvPr userDrawn="1"/>
        </p:nvSpPr>
        <p:spPr>
          <a:xfrm>
            <a:off x="-15240" y="6176963"/>
            <a:ext cx="12207240" cy="690996"/>
          </a:xfrm>
          <a:prstGeom prst="rect">
            <a:avLst/>
          </a:prstGeom>
          <a:solidFill>
            <a:srgbClr val="009AA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27490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560F3-2447-DF47-9AFF-88633405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29AF0-8368-8542-B774-13541E7E7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C3E85-6F07-C340-B15B-E418EA54A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9A127-A185-934B-935A-D325EBD9F9D8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E1451-3B0B-A547-8AB5-63B128BCD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7FFC7-0A15-7F4F-9AE9-8A5F503A1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81DA-FAB7-9C44-B119-A13F078A857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919303-31ED-E269-D153-3F59FBFFEC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7" y="6382143"/>
            <a:ext cx="1748953" cy="3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3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ehindthehaze.com/" TargetMode="External"/><Relationship Id="rId5" Type="http://schemas.openxmlformats.org/officeDocument/2006/relationships/hyperlink" Target="https://downanddirtylife.com/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hyperlink" Target="http://www.yahlok.org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laurenf@tset.ok.gov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524FE92E-58EF-C415-177A-DB0350B913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DCD2BF-0BDC-8184-E104-72A7AA29BE0C}"/>
              </a:ext>
            </a:extLst>
          </p:cNvPr>
          <p:cNvSpPr/>
          <p:nvPr/>
        </p:nvSpPr>
        <p:spPr>
          <a:xfrm>
            <a:off x="-1" y="1839296"/>
            <a:ext cx="12192001" cy="3179408"/>
          </a:xfrm>
          <a:prstGeom prst="rect">
            <a:avLst/>
          </a:prstGeom>
          <a:solidFill>
            <a:srgbClr val="00826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en-US" sz="4400" b="1" dirty="0">
                <a:latin typeface="Avenir"/>
              </a:rPr>
              <a:t>Facilitating Health</a:t>
            </a:r>
          </a:p>
          <a:p>
            <a:pPr algn="ctr"/>
            <a:r>
              <a:rPr lang="en-US" altLang="en-US" sz="4400" b="1" dirty="0">
                <a:latin typeface="Avenir"/>
              </a:rPr>
              <a:t>Policy Change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1D2D60-66EF-5A4D-9D21-137BF51F5325}"/>
              </a:ext>
            </a:extLst>
          </p:cNvPr>
          <p:cNvSpPr txBox="1">
            <a:spLocks/>
          </p:cNvSpPr>
          <p:nvPr/>
        </p:nvSpPr>
        <p:spPr>
          <a:xfrm>
            <a:off x="521717" y="1458598"/>
            <a:ext cx="11146971" cy="29953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endParaRPr lang="en-US" altLang="en-US" sz="3600" b="1" dirty="0">
              <a:latin typeface="Avenir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792C9C8-527A-2847-971D-00594C1A5A1D}"/>
              </a:ext>
            </a:extLst>
          </p:cNvPr>
          <p:cNvSpPr txBox="1">
            <a:spLocks/>
          </p:cNvSpPr>
          <p:nvPr/>
        </p:nvSpPr>
        <p:spPr>
          <a:xfrm>
            <a:off x="2863272" y="4454197"/>
            <a:ext cx="6858000" cy="7361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Avenir "/>
              </a:rPr>
              <a:t>Lauren Ford, TSET Policy Manager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BF2BEE-7C09-AE42-78BA-D887037F0E6E}"/>
              </a:ext>
            </a:extLst>
          </p:cNvPr>
          <p:cNvCxnSpPr/>
          <p:nvPr/>
        </p:nvCxnSpPr>
        <p:spPr>
          <a:xfrm>
            <a:off x="0" y="1839296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AF4964-6B72-C329-737C-E9D3B7C7CFE0}"/>
              </a:ext>
            </a:extLst>
          </p:cNvPr>
          <p:cNvCxnSpPr/>
          <p:nvPr/>
        </p:nvCxnSpPr>
        <p:spPr>
          <a:xfrm>
            <a:off x="-1" y="501870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2B0E159-47C5-4965-1BAE-6932D94F1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205" y="5955506"/>
            <a:ext cx="2692001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20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14568EA-57F4-6C4A-26A8-443760C1D444}"/>
              </a:ext>
            </a:extLst>
          </p:cNvPr>
          <p:cNvSpPr/>
          <p:nvPr/>
        </p:nvSpPr>
        <p:spPr>
          <a:xfrm>
            <a:off x="-3304" y="1567580"/>
            <a:ext cx="12195304" cy="5290420"/>
          </a:xfrm>
          <a:prstGeom prst="rect">
            <a:avLst/>
          </a:prstGeom>
          <a:solidFill>
            <a:srgbClr val="327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2749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E0A14-62CA-A546-B22F-4D05C0102875}"/>
              </a:ext>
            </a:extLst>
          </p:cNvPr>
          <p:cNvSpPr txBox="1">
            <a:spLocks/>
          </p:cNvSpPr>
          <p:nvPr/>
        </p:nvSpPr>
        <p:spPr>
          <a:xfrm>
            <a:off x="2152650" y="23679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307490"/>
                </a:solidFill>
                <a:latin typeface="Avenir Book" panose="02000503020000020003" pitchFamily="2" charset="0"/>
              </a:rPr>
              <a:t>How Does TSET Effect Change Across Oklahoma?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194A1-EAEF-A749-92AB-657D281A475F}"/>
              </a:ext>
            </a:extLst>
          </p:cNvPr>
          <p:cNvSpPr txBox="1">
            <a:spLocks/>
          </p:cNvSpPr>
          <p:nvPr/>
        </p:nvSpPr>
        <p:spPr>
          <a:xfrm>
            <a:off x="4350419" y="1966157"/>
            <a:ext cx="930141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venir Book"/>
              </a:rPr>
              <a:t>Statewide Initiatives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venir Book"/>
              </a:rPr>
              <a:t>Health Communication Interventions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venir Book"/>
              </a:rPr>
              <a:t>Research Grants 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venir Book"/>
              </a:rPr>
              <a:t>Evaluation &amp; Best Practice Support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Avenir Book"/>
              </a:rPr>
              <a:t>TSET Healthy Incentive Grants </a:t>
            </a:r>
            <a:br>
              <a:rPr lang="en-US" dirty="0">
                <a:solidFill>
                  <a:schemeClr val="bg1"/>
                </a:solidFill>
                <a:latin typeface="Avenir Book"/>
              </a:rPr>
            </a:br>
            <a:r>
              <a:rPr lang="en-US" dirty="0">
                <a:solidFill>
                  <a:schemeClr val="bg1"/>
                </a:solidFill>
                <a:latin typeface="Avenir Book"/>
              </a:rPr>
              <a:t>(Schools and Communities)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052DD-6584-DBB7-088B-D01FB83F5AFD}"/>
              </a:ext>
            </a:extLst>
          </p:cNvPr>
          <p:cNvSpPr/>
          <p:nvPr/>
        </p:nvSpPr>
        <p:spPr>
          <a:xfrm flipV="1">
            <a:off x="-3304" y="1551538"/>
            <a:ext cx="12195304" cy="666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CCEB34A-9890-3EF4-FAE6-6AB48E29A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03" y="1801430"/>
            <a:ext cx="3537694" cy="2359194"/>
          </a:xfrm>
          <a:prstGeom prst="rect">
            <a:avLst/>
          </a:prstGeom>
        </p:spPr>
      </p:pic>
      <p:pic>
        <p:nvPicPr>
          <p:cNvPr id="16" name="Picture 15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A3B4449C-0FF0-96E0-A0F3-7CB2F82A38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03" y="4295772"/>
            <a:ext cx="3537694" cy="23584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012A95-6328-3DAD-3F29-165B9DD789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7" y="6382143"/>
            <a:ext cx="1748953" cy="3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EB08C1-F4E2-D979-8527-2C342D93AE1C}"/>
              </a:ext>
            </a:extLst>
          </p:cNvPr>
          <p:cNvSpPr/>
          <p:nvPr/>
        </p:nvSpPr>
        <p:spPr>
          <a:xfrm>
            <a:off x="-3304" y="1567580"/>
            <a:ext cx="12195304" cy="5290420"/>
          </a:xfrm>
          <a:prstGeom prst="rect">
            <a:avLst/>
          </a:prstGeom>
          <a:solidFill>
            <a:srgbClr val="327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2749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D49864-3E83-54CE-CAF6-7C751DBBA3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7" y="6382143"/>
            <a:ext cx="1748953" cy="3135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EA6CE7A-3B86-3A94-2C85-610AA27B247A}"/>
              </a:ext>
            </a:extLst>
          </p:cNvPr>
          <p:cNvSpPr txBox="1">
            <a:spLocks/>
          </p:cNvSpPr>
          <p:nvPr/>
        </p:nvSpPr>
        <p:spPr>
          <a:xfrm>
            <a:off x="2152650" y="236793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307490"/>
                </a:solidFill>
                <a:latin typeface="Avenir Book" panose="02000503020000020003" pitchFamily="2" charset="0"/>
              </a:rPr>
              <a:t>How Does TSET Effect Change Across Oklahoma?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67C1AE-D6F0-6D9D-2EC4-0C804D130A83}"/>
              </a:ext>
            </a:extLst>
          </p:cNvPr>
          <p:cNvSpPr/>
          <p:nvPr/>
        </p:nvSpPr>
        <p:spPr>
          <a:xfrm flipV="1">
            <a:off x="-3304" y="1551538"/>
            <a:ext cx="12195304" cy="666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0C99BE-3A1E-9F31-90B1-0D5E3E027AAF}"/>
              </a:ext>
            </a:extLst>
          </p:cNvPr>
          <p:cNvSpPr txBox="1">
            <a:spLocks/>
          </p:cNvSpPr>
          <p:nvPr/>
        </p:nvSpPr>
        <p:spPr>
          <a:xfrm>
            <a:off x="4297678" y="2082297"/>
            <a:ext cx="766207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Book"/>
              </a:rPr>
              <a:t>TSET Healthy Living Program Grants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Book"/>
              </a:rPr>
              <a:t>Targeted Achievement Grants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Book"/>
              </a:rPr>
              <a:t>Built Environment Grants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Book"/>
              </a:rPr>
              <a:t>Discovery Grants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Book"/>
              </a:rPr>
              <a:t>Youth Advocacy and Character Development</a:t>
            </a:r>
          </a:p>
        </p:txBody>
      </p:sp>
      <p:pic>
        <p:nvPicPr>
          <p:cNvPr id="12" name="Picture 11" descr="A group of people wearing matching t-shirts&#10;&#10;Description automatically generated with medium confidence">
            <a:extLst>
              <a:ext uri="{FF2B5EF4-FFF2-40B4-BE49-F238E27FC236}">
                <a16:creationId xmlns:a16="http://schemas.microsoft.com/office/drawing/2014/main" id="{540AD90E-680D-B67A-12CE-B948D00B1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03" y="4330080"/>
            <a:ext cx="3537694" cy="2358464"/>
          </a:xfrm>
          <a:prstGeom prst="rect">
            <a:avLst/>
          </a:prstGeom>
        </p:spPr>
      </p:pic>
      <p:pic>
        <p:nvPicPr>
          <p:cNvPr id="14" name="Picture 13" descr="A group of people at an outdoor market&#10;&#10;Description automatically generated with medium confidence">
            <a:extLst>
              <a:ext uri="{FF2B5EF4-FFF2-40B4-BE49-F238E27FC236}">
                <a16:creationId xmlns:a16="http://schemas.microsoft.com/office/drawing/2014/main" id="{70005110-B7FA-7FF8-01CF-03C71659A0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75" y="1801430"/>
            <a:ext cx="3522822" cy="23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8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008C0-C3DF-6746-9F0B-55512E7C9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365" y="685800"/>
            <a:ext cx="2334986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68918E-B30F-654C-8B8A-DCB14C5DC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768" y="2946786"/>
            <a:ext cx="3558888" cy="35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YF-Horizontal-2C.png">
            <a:extLst>
              <a:ext uri="{FF2B5EF4-FFF2-40B4-BE49-F238E27FC236}">
                <a16:creationId xmlns:a16="http://schemas.microsoft.com/office/drawing/2014/main" id="{2B3AA3F0-9322-BC40-94A3-7893290046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81" y="4985147"/>
            <a:ext cx="3558889" cy="42505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72AF98-A3AD-B644-9634-E2FF49F48DED}"/>
              </a:ext>
            </a:extLst>
          </p:cNvPr>
          <p:cNvSpPr txBox="1">
            <a:spLocks/>
          </p:cNvSpPr>
          <p:nvPr/>
        </p:nvSpPr>
        <p:spPr>
          <a:xfrm>
            <a:off x="5578844" y="484383"/>
            <a:ext cx="5806186" cy="2079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Spike in calls since tax increase on cigarettes in 2018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FREE service available 24/7 to Oklahomans quitting tobacco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FE9B36-6FF7-9944-BE1A-41B8B6905875}"/>
              </a:ext>
            </a:extLst>
          </p:cNvPr>
          <p:cNvSpPr/>
          <p:nvPr/>
        </p:nvSpPr>
        <p:spPr>
          <a:xfrm rot="10800000">
            <a:off x="-92843" y="2215638"/>
            <a:ext cx="12296931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EEC76C-C722-454A-87BC-2FE5B2CF1A95}"/>
              </a:ext>
            </a:extLst>
          </p:cNvPr>
          <p:cNvSpPr/>
          <p:nvPr/>
        </p:nvSpPr>
        <p:spPr>
          <a:xfrm rot="10800000">
            <a:off x="-104932" y="4319419"/>
            <a:ext cx="12296931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36530F-DA62-1845-8C05-A3468B3B980B}"/>
              </a:ext>
            </a:extLst>
          </p:cNvPr>
          <p:cNvSpPr txBox="1">
            <a:spLocks/>
          </p:cNvSpPr>
          <p:nvPr/>
        </p:nvSpPr>
        <p:spPr>
          <a:xfrm>
            <a:off x="5578844" y="2509286"/>
            <a:ext cx="6188435" cy="2079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Informs about the dangers of exposure to secondhand smoke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Unifies support for state smokefree air laws, 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</a:b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as well as expands voluntary tobacco-free policies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B143FF-7AC1-AF48-B909-5971FA1B3220}"/>
              </a:ext>
            </a:extLst>
          </p:cNvPr>
          <p:cNvSpPr txBox="1">
            <a:spLocks/>
          </p:cNvSpPr>
          <p:nvPr/>
        </p:nvSpPr>
        <p:spPr>
          <a:xfrm>
            <a:off x="5578844" y="4580144"/>
            <a:ext cx="5832397" cy="2079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Encourages Oklahomans to eat better, move more and be tobacco free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Offers online tips and tools for healthy nutrition and increased physical activity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3EBFEC0-61B9-044B-AA47-181909637943}"/>
              </a:ext>
            </a:extLst>
          </p:cNvPr>
          <p:cNvSpPr txBox="1">
            <a:spLocks/>
          </p:cNvSpPr>
          <p:nvPr/>
        </p:nvSpPr>
        <p:spPr>
          <a:xfrm>
            <a:off x="1562345" y="5654595"/>
            <a:ext cx="3637280" cy="312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ShapeFutureOK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F5F95A8-FD7C-1C45-968A-2FD11A52FF52}"/>
              </a:ext>
            </a:extLst>
          </p:cNvPr>
          <p:cNvSpPr txBox="1">
            <a:spLocks/>
          </p:cNvSpPr>
          <p:nvPr/>
        </p:nvSpPr>
        <p:spPr>
          <a:xfrm>
            <a:off x="1581768" y="3598379"/>
            <a:ext cx="3581401" cy="312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StopsWithMe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21258B-C882-F741-9761-E6CB77B5826B}"/>
              </a:ext>
            </a:extLst>
          </p:cNvPr>
          <p:cNvSpPr txBox="1">
            <a:spLocks/>
          </p:cNvSpPr>
          <p:nvPr/>
        </p:nvSpPr>
        <p:spPr>
          <a:xfrm>
            <a:off x="2191365" y="1710782"/>
            <a:ext cx="2133600" cy="312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OKHelpline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81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FE9B36-6FF7-9944-BE1A-41B8B6905875}"/>
              </a:ext>
            </a:extLst>
          </p:cNvPr>
          <p:cNvSpPr/>
          <p:nvPr/>
        </p:nvSpPr>
        <p:spPr>
          <a:xfrm rot="10800000">
            <a:off x="-92843" y="2215638"/>
            <a:ext cx="12296931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EEC76C-C722-454A-87BC-2FE5B2CF1A95}"/>
              </a:ext>
            </a:extLst>
          </p:cNvPr>
          <p:cNvSpPr/>
          <p:nvPr/>
        </p:nvSpPr>
        <p:spPr>
          <a:xfrm rot="10800000">
            <a:off x="-104932" y="4319419"/>
            <a:ext cx="12296931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36530F-DA62-1845-8C05-A3468B3B980B}"/>
              </a:ext>
            </a:extLst>
          </p:cNvPr>
          <p:cNvSpPr txBox="1">
            <a:spLocks/>
          </p:cNvSpPr>
          <p:nvPr/>
        </p:nvSpPr>
        <p:spPr>
          <a:xfrm>
            <a:off x="5578844" y="338362"/>
            <a:ext cx="6404609" cy="2079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Statewide program focused on preventing and reducing tobacco use and obesity for Oklahomans ages 13-18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Promotes healthy lifestyle choices for teens and provides parents resources to support their children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BFF14B-5972-FA43-8106-BF1E4364D7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966" y="67573"/>
            <a:ext cx="3892881" cy="2274281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9B87F0-78EE-4C93-E182-9ACDC1B27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642" y="4679707"/>
            <a:ext cx="3093187" cy="1302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750282-D3FA-464A-762D-269DE7A089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407" y="2981418"/>
            <a:ext cx="3707655" cy="6179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331A95-A7A5-B0F6-168A-1B3FCB3ED2AB}"/>
              </a:ext>
            </a:extLst>
          </p:cNvPr>
          <p:cNvSpPr/>
          <p:nvPr/>
        </p:nvSpPr>
        <p:spPr>
          <a:xfrm>
            <a:off x="5548021" y="2921168"/>
            <a:ext cx="6435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</a:rPr>
              <a:t>Tailored to prevent tobacco use by rural teens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downanddirtylife.com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BC5494-43A5-F6ED-C651-A5E4D56C7CCB}"/>
              </a:ext>
            </a:extLst>
          </p:cNvPr>
          <p:cNvSpPr/>
          <p:nvPr/>
        </p:nvSpPr>
        <p:spPr>
          <a:xfrm>
            <a:off x="5523625" y="4565660"/>
            <a:ext cx="6435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venir Book" panose="02000503020000020003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</a:rPr>
              <a:t>A fact-based source for vaping health information for at-risk teens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behindthehaze.com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42099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6C1D338-407A-3649-A539-1F76737C9FEF}"/>
              </a:ext>
            </a:extLst>
          </p:cNvPr>
          <p:cNvSpPr/>
          <p:nvPr/>
        </p:nvSpPr>
        <p:spPr>
          <a:xfrm rot="10800000">
            <a:off x="-52466" y="2450593"/>
            <a:ext cx="12296931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A0351E0-DC0B-7D41-37E6-817BC2E5F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35" y="0"/>
            <a:ext cx="3897303" cy="24963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14CDB-68CF-5724-F413-359D18D5033A}"/>
              </a:ext>
            </a:extLst>
          </p:cNvPr>
          <p:cNvSpPr txBox="1">
            <a:spLocks/>
          </p:cNvSpPr>
          <p:nvPr/>
        </p:nvSpPr>
        <p:spPr>
          <a:xfrm>
            <a:off x="5156813" y="529561"/>
            <a:ext cx="5806186" cy="2079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Free program to help Oklahoma teens quit tobacco and vapes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Offers tools most utilized by teens including, free live texting, web chat and phone calls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249567-BECB-8293-F6AA-1E56CB8CC9A0}"/>
              </a:ext>
            </a:extLst>
          </p:cNvPr>
          <p:cNvSpPr txBox="1">
            <a:spLocks/>
          </p:cNvSpPr>
          <p:nvPr/>
        </p:nvSpPr>
        <p:spPr>
          <a:xfrm>
            <a:off x="5163785" y="4428179"/>
            <a:ext cx="6292314" cy="2079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Delivers nutrition messages to teens 13-18 years old by providing tangible tips to incorporate into their daily lives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Provides online tips and tools for healthy nutrition and increased physical activity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5ED0C3B-70D0-A376-C28A-92D3DDD1639A}"/>
              </a:ext>
            </a:extLst>
          </p:cNvPr>
          <p:cNvSpPr txBox="1">
            <a:spLocks/>
          </p:cNvSpPr>
          <p:nvPr/>
        </p:nvSpPr>
        <p:spPr>
          <a:xfrm>
            <a:off x="1016935" y="5607545"/>
            <a:ext cx="3637280" cy="312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SwapUpOK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369388D-1BA0-F765-1EEC-80679DE987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505" y="4529826"/>
            <a:ext cx="2816304" cy="10777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C37F87-3EAE-DF49-20FA-1B7E622D66FE}"/>
              </a:ext>
            </a:extLst>
          </p:cNvPr>
          <p:cNvSpPr/>
          <p:nvPr/>
        </p:nvSpPr>
        <p:spPr>
          <a:xfrm rot="10800000">
            <a:off x="-52466" y="4181975"/>
            <a:ext cx="12296931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485D34A-EF88-A863-8095-287672344762}"/>
              </a:ext>
            </a:extLst>
          </p:cNvPr>
          <p:cNvSpPr txBox="1">
            <a:spLocks/>
          </p:cNvSpPr>
          <p:nvPr/>
        </p:nvSpPr>
        <p:spPr>
          <a:xfrm>
            <a:off x="5110776" y="2619095"/>
            <a:ext cx="6292314" cy="2079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Free, five-week program that helps Oklahomans quit vaping over Instagram group direct messages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</a:rPr>
              <a:t>Offers effective quit strategies from a real guide, daily affirmations and peer support to power through cravings</a:t>
            </a:r>
          </a:p>
        </p:txBody>
      </p:sp>
      <p:pic>
        <p:nvPicPr>
          <p:cNvPr id="9" name="Picture 8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34AB266-6810-94C9-A041-7BCC1EDA9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088" y="2748290"/>
            <a:ext cx="1659137" cy="10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4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1E764-0FF3-C163-C636-29333D9779AD}"/>
              </a:ext>
            </a:extLst>
          </p:cNvPr>
          <p:cNvSpPr txBox="1">
            <a:spLocks/>
          </p:cNvSpPr>
          <p:nvPr/>
        </p:nvSpPr>
        <p:spPr>
          <a:xfrm>
            <a:off x="5173359" y="520774"/>
            <a:ext cx="6568185" cy="20448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170" indent="-344170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ea typeface="+mn-lt"/>
                <a:cs typeface="+mn-lt"/>
              </a:rPr>
              <a:t>Successful Futures’ purpose is to build character and strengthen leadership and service-learning skills for students in grades 3 through 8</a:t>
            </a:r>
            <a:r>
              <a:rPr lang="en-US" sz="2000" baseline="30000" dirty="0">
                <a:solidFill>
                  <a:schemeClr val="tx1"/>
                </a:solidFill>
                <a:latin typeface="Avenir Book" panose="02000503020000020003" pitchFamily="2" charset="0"/>
                <a:ea typeface="+mn-lt"/>
                <a:cs typeface="+mn-lt"/>
              </a:rPr>
              <a:t>th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ea typeface="+mn-lt"/>
                <a:cs typeface="+mn-lt"/>
              </a:rPr>
              <a:t> statewide.</a:t>
            </a:r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rial"/>
            </a:endParaRPr>
          </a:p>
          <a:p>
            <a:pPr marL="344170" indent="-344170"/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ea typeface="+mn-lt"/>
                <a:cs typeface="+mn-lt"/>
              </a:rPr>
              <a:t>The program provides students with guidance and opportunities through wellness and character-building education implemented in schools as well as in out-of-school programs.</a:t>
            </a:r>
            <a:endParaRPr lang="en-US" sz="2000" dirty="0">
              <a:solidFill>
                <a:schemeClr val="tx1"/>
              </a:solidFill>
              <a:latin typeface="Avenir Book" panose="02000503020000020003" pitchFamily="2" charset="0"/>
              <a:cs typeface="Arial"/>
            </a:endParaRPr>
          </a:p>
          <a:p>
            <a:pPr marL="344170" indent="-344170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DF61E-040F-DACD-3274-7AC01099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93" y="3462053"/>
            <a:ext cx="3941308" cy="23647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75F91A-2432-AD19-D534-E2757F2CC4E5}"/>
              </a:ext>
            </a:extLst>
          </p:cNvPr>
          <p:cNvSpPr/>
          <p:nvPr/>
        </p:nvSpPr>
        <p:spPr>
          <a:xfrm>
            <a:off x="5239736" y="3674950"/>
            <a:ext cx="61438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</a:rPr>
              <a:t>Youth Action for Health Leadership (YAHL) is a TSET-funded statewide youth-led health initiative.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</a:rPr>
              <a:t>The program creates a meaningful and measurable impact on Oklahoma by promoting healthy behaviors.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yahlok.org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</a:rPr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DC68C-46AC-C6A5-648A-79E958A4ACE9}"/>
              </a:ext>
            </a:extLst>
          </p:cNvPr>
          <p:cNvSpPr/>
          <p:nvPr/>
        </p:nvSpPr>
        <p:spPr>
          <a:xfrm rot="10800000">
            <a:off x="-56805" y="3024124"/>
            <a:ext cx="12296931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DE595D-A85F-9822-4282-0CB42625B7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93" y="1150714"/>
            <a:ext cx="4576011" cy="11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9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1BD91-43E0-AD3E-93B0-DEC98DF8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F518-B8B6-F5E5-FEF9-BE7BD9D5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0" y="160409"/>
            <a:ext cx="11403391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TSET Legislative Outreach &amp; Policy Support</a:t>
            </a:r>
            <a:endParaRPr lang="en-US" sz="2400" dirty="0">
              <a:latin typeface="Montserrat Medium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0BA9F-245C-2184-AD78-53DFE1075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695" y="1953722"/>
            <a:ext cx="4846661" cy="3706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US" sz="3200" dirty="0">
                <a:latin typeface="Montserrat Medium" pitchFamily="2" charset="0"/>
              </a:rPr>
              <a:t>Tobacco control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US" sz="3200" dirty="0">
                <a:latin typeface="Montserrat Medium" pitchFamily="2" charset="0"/>
              </a:rPr>
              <a:t>Youth tobacco access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US" sz="3200" dirty="0">
                <a:latin typeface="Montserrat Medium" pitchFamily="2" charset="0"/>
              </a:rPr>
              <a:t>Physical activity promotion</a:t>
            </a: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A5755-6126-1E4F-C185-026324A1CE2E}"/>
              </a:ext>
            </a:extLst>
          </p:cNvPr>
          <p:cNvSpPr txBox="1"/>
          <p:nvPr/>
        </p:nvSpPr>
        <p:spPr>
          <a:xfrm>
            <a:off x="5759356" y="2069600"/>
            <a:ext cx="5519949" cy="194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 Medium" pitchFamily="2" charset="0"/>
              </a:rPr>
              <a:t>Food security</a:t>
            </a:r>
          </a:p>
          <a:p>
            <a:pPr marL="457200" indent="-4572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 Medium" pitchFamily="2" charset="0"/>
              </a:rPr>
              <a:t>Cancer prevention and screenings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1D68B6-CBB7-B397-AECE-85C35C225081}"/>
              </a:ext>
            </a:extLst>
          </p:cNvPr>
          <p:cNvSpPr txBox="1">
            <a:spLocks/>
          </p:cNvSpPr>
          <p:nvPr/>
        </p:nvSpPr>
        <p:spPr>
          <a:xfrm>
            <a:off x="799368" y="1290940"/>
            <a:ext cx="8675615" cy="7786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3200" dirty="0">
                <a:latin typeface="Montserrat Medium" pitchFamily="2" charset="0"/>
              </a:rPr>
              <a:t>Focus areas:</a:t>
            </a:r>
          </a:p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21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FAC5147-0668-B40A-8F09-52326D6C6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0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D5D54EB-5834-B185-E77A-26E810313A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9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FEA4D-7DAC-6B87-4FF7-479A806DC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16EF-7DDC-5E11-768F-5CBEA8C1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160410"/>
            <a:ext cx="11540974" cy="98622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Legislative and Policy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14A98-ABE9-2192-1C46-7351F571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82" y="1146630"/>
            <a:ext cx="10767676" cy="513805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Review and analyze health-related bills and policy trends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Identify legislation that aligns with or impends public health goals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Prepare talking points, slides, memos, fact sheets, and white papers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Conduct webinars and speaks at events about relevant health-related issues</a:t>
            </a:r>
          </a:p>
        </p:txBody>
      </p:sp>
    </p:spTree>
    <p:extLst>
      <p:ext uri="{BB962C8B-B14F-4D97-AF65-F5344CB8AC3E}">
        <p14:creationId xmlns:p14="http://schemas.microsoft.com/office/powerpoint/2010/main" val="108963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2EA7CC8-C347-3714-86F4-7124593C0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67" y="-11907"/>
            <a:ext cx="12234333" cy="68818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4981EE-0D90-FCA5-0259-7DD0FD9FD1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21167" y="0"/>
            <a:ext cx="12234333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31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BB040-2B6D-287C-CEF8-1BFCBCC5C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AF58-C6A9-BD54-F4A0-D9F196E4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160409"/>
            <a:ext cx="11540974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Legislative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F0280-8094-D3D9-FBCA-47ED3A66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36" y="952591"/>
            <a:ext cx="5282455" cy="4952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Montserrat Medium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Montserrat Medium"/>
              </a:rPr>
              <a:t>Educate legislators and partners on: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Recommended health policy solutions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Bills that may affect tobacco control, food access, or other health outcomes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Ensures stakeholders have accurate information</a:t>
            </a:r>
            <a:endParaRPr lang="en-US" sz="3200" dirty="0">
              <a:latin typeface="Montserrat Medium" pitchFamily="2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endParaRPr lang="en-US" dirty="0">
              <a:latin typeface="Montserrat Medium"/>
            </a:endParaRPr>
          </a:p>
          <a:p>
            <a:pPr lvl="1">
              <a:lnSpc>
                <a:spcPct val="120000"/>
              </a:lnSpc>
              <a:spcAft>
                <a:spcPts val="1000"/>
              </a:spcAft>
            </a:pPr>
            <a:endParaRPr lang="en-US" sz="2000" dirty="0">
              <a:latin typeface="Montserrat Medium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</p:txBody>
      </p:sp>
      <p:pic>
        <p:nvPicPr>
          <p:cNvPr id="5" name="Picture 4" descr="A person giving a presentation&#10;&#10;AI-generated content may be incorrect.">
            <a:extLst>
              <a:ext uri="{FF2B5EF4-FFF2-40B4-BE49-F238E27FC236}">
                <a16:creationId xmlns:a16="http://schemas.microsoft.com/office/drawing/2014/main" id="{63114951-BDEB-4A53-EE8C-88DC5863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585" y="952591"/>
            <a:ext cx="6144925" cy="460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7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6BE44-C576-5F5F-C940-7BCFD4E69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6D76-19C9-2DFC-3A9F-8A80A867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160409"/>
            <a:ext cx="11540974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Legislation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94005-F36C-5439-0EB5-588B20615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01" y="1297287"/>
            <a:ext cx="6056556" cy="4668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endParaRPr lang="en-US" sz="3200" b="1" dirty="0">
              <a:latin typeface="Montserrat Medium" panose="00000600000000000000" pitchFamily="2" charset="0"/>
            </a:endParaRPr>
          </a:p>
          <a:p>
            <a:pPr lvl="0"/>
            <a:r>
              <a:rPr lang="en-US" sz="3200" b="1" dirty="0">
                <a:latin typeface="Montserrat Medium" panose="00000600000000000000" pitchFamily="2" charset="0"/>
              </a:rPr>
              <a:t>SB 23</a:t>
            </a:r>
            <a:r>
              <a:rPr lang="en-US" sz="3200" dirty="0">
                <a:latin typeface="Montserrat Medium" panose="00000600000000000000" pitchFamily="2" charset="0"/>
              </a:rPr>
              <a:t>, by Sen. Brenda Stanley, would prohibit smoking or vaping tobacco or marijuana in a car when a child under 18 years of age is present</a:t>
            </a:r>
          </a:p>
          <a:p>
            <a:pPr lvl="0"/>
            <a:endParaRPr lang="en-US" dirty="0">
              <a:latin typeface="Montserrat Medium" panose="000006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ED338-7017-2EE1-3C62-B457DD97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457" y="1840483"/>
            <a:ext cx="5300007" cy="277864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9833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75E88-24CE-59CF-6958-ED43D5A0E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6AFFF-745A-6C58-E10B-50C8A64A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160409"/>
            <a:ext cx="11540974" cy="107882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Secondhand Smoke Harms on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3C017-E33D-0615-0C5F-3C52637C6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01" y="1239230"/>
            <a:ext cx="6504689" cy="5109029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>
                <a:latin typeface="Montserrat Medium" panose="00000600000000000000" pitchFamily="2" charset="0"/>
              </a:rPr>
              <a:t>Secondhand smoke can cause 7,500 to 15,000 hospitalizations of children a year </a:t>
            </a:r>
          </a:p>
          <a:p>
            <a:pPr lvl="0"/>
            <a:endParaRPr lang="en-US" dirty="0">
              <a:latin typeface="Montserrat Medium" panose="00000600000000000000" pitchFamily="2" charset="0"/>
            </a:endParaRPr>
          </a:p>
          <a:p>
            <a:pPr lvl="0"/>
            <a:r>
              <a:rPr lang="en-US" dirty="0">
                <a:latin typeface="Montserrat Medium" panose="00000600000000000000" pitchFamily="2" charset="0"/>
              </a:rPr>
              <a:t>The level of secondhand smoke exposure as a child is linked to becoming a smoker later in life</a:t>
            </a:r>
          </a:p>
          <a:p>
            <a:pPr lvl="0"/>
            <a:endParaRPr lang="en-US" dirty="0">
              <a:latin typeface="Montserrat Medium" panose="00000600000000000000" pitchFamily="2" charset="0"/>
            </a:endParaRPr>
          </a:p>
          <a:p>
            <a:pPr lvl="0"/>
            <a:r>
              <a:rPr lang="en-US" dirty="0">
                <a:latin typeface="Montserrat Medium" panose="00000600000000000000" pitchFamily="2" charset="0"/>
              </a:rPr>
              <a:t>Secondhand smoke exposure is greater in cars because of limited ventilation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1B5A4-5333-4CAB-B018-578B524A9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955" y="1239230"/>
            <a:ext cx="4507144" cy="45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8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E06C8-7C56-39B9-28C2-75EB07F0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809E-3CDC-0C76-3C75-883E1396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13" y="0"/>
            <a:ext cx="11540974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Legislation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F9B21-F9FA-C585-AAC6-70D87BF3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10" y="1094671"/>
            <a:ext cx="5876361" cy="51609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SB 680, by Senate Pro Tempore Lonnie Paxton, would tax heat-not-burn tobacco products (HTPs) at half the rate of conventional cigarettes and add them to the state’s definition of tobacco products.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Passed the Senate and House committees during the 2025 session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Montserrat Medium"/>
            </a:endParaRPr>
          </a:p>
          <a:p>
            <a:pPr>
              <a:spcAft>
                <a:spcPts val="1000"/>
              </a:spcAft>
            </a:pPr>
            <a:r>
              <a:rPr lang="en-US" dirty="0">
                <a:latin typeface="Montserrat Medium"/>
              </a:rPr>
              <a:t>Several health groups opposed it</a:t>
            </a:r>
            <a:endParaRPr lang="en-US" dirty="0">
              <a:latin typeface="Montserrat Medium" pitchFamily="2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4667746-40A9-ECDA-1D69-FEDBB321B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29" y="1205091"/>
            <a:ext cx="4164376" cy="3802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7067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F03F0-834A-A240-9A03-40A0E711C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7F3F-FE29-0EBD-E0AC-F5BAA415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160409"/>
            <a:ext cx="11540974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Outreach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0DBD3-CFF5-763F-2CD8-9CEC4E6B4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50" y="823190"/>
            <a:ext cx="5648350" cy="49858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Montserrat Medium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Montserrat Medium"/>
              </a:rPr>
              <a:t>Participation in: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Montserrat Medium"/>
              </a:rPr>
              <a:t>Interim studies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Montserrat Medium"/>
              </a:rPr>
              <a:t>Public health policy groups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Montserrat Medium"/>
              </a:rPr>
              <a:t>Oklahoma Tobacco Control Alliance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Montserrat Medium"/>
              </a:rPr>
              <a:t>Work with other state agencies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Montserrat Medium"/>
              </a:rPr>
              <a:t>State health plans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Montserrat Medium"/>
              </a:rPr>
              <a:t>Advisory councils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Montserrat Medium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Montserrat Medium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Montserrat Medium" pitchFamily="2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endParaRPr lang="en-US" dirty="0">
              <a:latin typeface="Montserrat Medium"/>
            </a:endParaRPr>
          </a:p>
          <a:p>
            <a:pPr lvl="1">
              <a:lnSpc>
                <a:spcPct val="120000"/>
              </a:lnSpc>
              <a:spcAft>
                <a:spcPts val="1000"/>
              </a:spcAft>
            </a:pPr>
            <a:endParaRPr lang="en-US" sz="2000" dirty="0">
              <a:latin typeface="Montserrat Medium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1E0E6-F748-36FE-CA42-8EF2999E5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639" y="1730861"/>
            <a:ext cx="5394909" cy="33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62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0B020-DB85-7B33-CB46-B59BAE49D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5323-626A-DA89-826B-647C7C9F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0"/>
            <a:ext cx="11540974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OK Tobacco Control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2A8EA-9F9A-028E-14CB-E66376920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50" y="823189"/>
            <a:ext cx="5394910" cy="530070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Join the alliance to help us reduce tobacco and nicotine use!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Receive member-exclusive education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Virtual monthly meetings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Annual in-person gathering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Interested? Email: </a:t>
            </a:r>
            <a:r>
              <a:rPr lang="en-US" dirty="0">
                <a:latin typeface="Montserrat Medium"/>
                <a:hlinkClick r:id="rId3"/>
              </a:rPr>
              <a:t>laurenf@tset.ok.gov</a:t>
            </a:r>
            <a:r>
              <a:rPr lang="en-US" dirty="0">
                <a:latin typeface="Montserrat Medium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Montserrat Medium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Montserrat Medium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Montserrat Medium" pitchFamily="2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endParaRPr lang="en-US" dirty="0">
              <a:latin typeface="Montserrat Medium"/>
            </a:endParaRPr>
          </a:p>
          <a:p>
            <a:pPr lvl="1">
              <a:lnSpc>
                <a:spcPct val="120000"/>
              </a:lnSpc>
              <a:spcAft>
                <a:spcPts val="1000"/>
              </a:spcAft>
            </a:pPr>
            <a:endParaRPr lang="en-US" sz="2000" dirty="0">
              <a:latin typeface="Montserrat Medium" pitchFamily="2" charset="0"/>
            </a:endParaRPr>
          </a:p>
          <a:p>
            <a:pPr marL="0" indent="0">
              <a:spcAft>
                <a:spcPts val="1000"/>
              </a:spcAft>
              <a:buNone/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1CA9E-BEB8-98D7-1416-9B7A3BE4D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835" y="0"/>
            <a:ext cx="5125165" cy="61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3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E8444-50CB-86D2-B9A2-5D38B2D6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5337-8292-11D2-FC84-CC064D0F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160409"/>
            <a:ext cx="11540974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Stakeholder &amp; Community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374BC-008E-76F1-328F-1B7EE4EF6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53" y="1267686"/>
            <a:ext cx="9978218" cy="4668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latin typeface="Montserrat Medium"/>
              </a:rPr>
              <a:t>TSET builds public support for improving health by: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/>
              </a:rPr>
              <a:t>Promoting strategic communications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/>
              </a:rPr>
              <a:t>Hosting and participating in community events, conferences, and forums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/>
              </a:rPr>
              <a:t>Inviting legislators to events and highlighting funded health initiatives in their districts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600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/>
              </a:rPr>
              <a:t>Collaborates with: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/>
              </a:rPr>
              <a:t>Coalitions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/>
              </a:rPr>
              <a:t>Local governments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/>
              </a:rPr>
              <a:t>Nonprofits and public health groups</a:t>
            </a: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08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4C1FC-DB42-F60B-5423-401B5F73D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7A76-AA5B-F109-09D9-6E1510C46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82" y="0"/>
            <a:ext cx="11540974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Local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7978D-9388-F70C-C206-1A19CA408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81" y="1094671"/>
            <a:ext cx="5977961" cy="516173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>
                <a:latin typeface="Montserrat Medium" pitchFamily="2" charset="0"/>
              </a:rPr>
              <a:t>Celebrates work that is being done locally to promote healthy policies</a:t>
            </a:r>
          </a:p>
          <a:p>
            <a:pPr>
              <a:spcAft>
                <a:spcPts val="1000"/>
              </a:spcAft>
            </a:pPr>
            <a:r>
              <a:rPr lang="en-US" dirty="0">
                <a:latin typeface="Montserrat Medium" pitchFamily="2" charset="0"/>
              </a:rPr>
              <a:t>Listening sessions</a:t>
            </a:r>
          </a:p>
          <a:p>
            <a:pPr>
              <a:spcAft>
                <a:spcPts val="1000"/>
              </a:spcAft>
            </a:pPr>
            <a:r>
              <a:rPr lang="en-US" dirty="0">
                <a:latin typeface="Montserrat Medium" pitchFamily="2" charset="0"/>
              </a:rPr>
              <a:t>Capacity building and coalition meeting attendance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 pitchFamily="2" charset="0"/>
              </a:rPr>
              <a:t>Example: TSET Healthy Incentive Grants - Schools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 pitchFamily="2" charset="0"/>
              </a:rPr>
              <a:t>Senator Wood attended presentation in Turkey Ford</a:t>
            </a:r>
          </a:p>
        </p:txBody>
      </p:sp>
      <p:pic>
        <p:nvPicPr>
          <p:cNvPr id="5" name="Picture 4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4FB9CB0B-4244-9FDB-0F42-85837EE5E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43" y="160409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17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6AAC6-1A61-1B95-A68C-CDDCAE84A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0E76C-3B08-823B-EECA-1D2CF7A5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0" y="160409"/>
            <a:ext cx="11540974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ontserrat Medium" pitchFamily="2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BCA29-A706-3634-AB02-C7DE24EEA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6" y="1268258"/>
            <a:ext cx="10622533" cy="4668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Montserrat Medium"/>
              </a:rPr>
              <a:t>Our outreach and policy work supports systemic change that promotes better health by: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Montserrat Medium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Promoting policies that align with our 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Building legislative awareness of public health needs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Supporting partners through education and collaboration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Montserrat Medium"/>
              </a:rPr>
              <a:t>Delivering accurate, nonpartisan health information to decision-makers</a:t>
            </a:r>
            <a:endParaRPr lang="en-US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54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A80C1-D41C-3D69-5C9E-25D35A3E2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F9EF-63E6-5518-13FD-537C5444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0" y="370614"/>
            <a:ext cx="11403391" cy="132556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Montserrat Medium" pitchFamily="2" charset="0"/>
              </a:rPr>
              <a:t>TSET Built Environment Grants </a:t>
            </a:r>
            <a:br>
              <a:rPr lang="en-US" sz="3600" dirty="0">
                <a:latin typeface="Montserrat Medium" pitchFamily="2" charset="0"/>
              </a:rPr>
            </a:br>
            <a:endParaRPr lang="en-US" sz="2800" dirty="0">
              <a:latin typeface="Montserrat Medium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2B352-5897-DBAB-F27C-E899B5CD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40" y="1428565"/>
            <a:ext cx="10700300" cy="46138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 pitchFamily="2" charset="0"/>
              </a:rPr>
              <a:t>FY26 includes expanded opportunities for Built Environment funding, with $6.9 million allocated specifically for the Physical Activity grant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 pitchFamily="2" charset="0"/>
              </a:rPr>
              <a:t>Applications are due on November 18 by 4:00 p.m.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 pitchFamily="2" charset="0"/>
              </a:rPr>
              <a:t>Focused on addressing chronic disease by improving access to opportunities for physical activity</a:t>
            </a:r>
            <a:endParaRPr lang="en-US" sz="2600" strike="sngStrike" dirty="0">
              <a:latin typeface="Montserrat Medium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Montserrat Medium" pitchFamily="2" charset="0"/>
              </a:rPr>
              <a:t>Empowers local leaders to create environments that support long-term wellness and prevention</a:t>
            </a: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  <a:p>
            <a:pPr>
              <a:spcAft>
                <a:spcPts val="1000"/>
              </a:spcAft>
            </a:pPr>
            <a:endParaRPr lang="en-US" sz="24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6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9A0C954-E32D-B908-EEA6-8FBECA422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89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0EF1D-595E-704A-EE98-1F8FD488D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F70EA-B300-3E38-8CD2-1A31D2F3AF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461" r="-3" b="25668"/>
          <a:stretch>
            <a:fillRect/>
          </a:stretch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F5D68E-5386-A45F-35EE-A631315B9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471" r="-3" b="-3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99C1F-FE21-CA30-9A68-10DE69AC7F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919" b="13641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68886F-5AF9-A90E-0379-6E13F9262A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" b="9490"/>
          <a:stretch>
            <a:fillRect/>
          </a:stretch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6803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E6A7E-1CB4-755B-C4A4-F5EBACE2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40F1B1-71BF-CEEA-5961-3936D71D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557" y="1423851"/>
            <a:ext cx="10950886" cy="39781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dirty="0">
                <a:latin typeface="Montserrat Medium" pitchFamily="2" charset="0"/>
                <a:cs typeface="Helvetica"/>
              </a:rPr>
              <a:t>FY26 includes expanded opportunities for funding initiatives aimed to support community-based group programs that encourage movement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latin typeface="Montserrat Medium" pitchFamily="2" charset="0"/>
                <a:cs typeface="Helvetica"/>
              </a:rPr>
              <a:t>Applications are due on November 18 by 4:00 p.m.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latin typeface="Montserrat Medium" pitchFamily="2" charset="0"/>
                <a:cs typeface="Helvetica"/>
              </a:rPr>
              <a:t>Up to $30,000 per year for three (3) years; $120,000 allocated for this opportunity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latin typeface="Montserrat Medium" pitchFamily="2" charset="0"/>
                <a:cs typeface="Helvetica"/>
              </a:rPr>
              <a:t>Focused on supporting healthier communities through physical activity programs, such as long-term walking group programs, community exercise classes or group activities</a:t>
            </a:r>
            <a:endParaRPr lang="en-US" sz="2600" dirty="0">
              <a:latin typeface="Montserrat Mediu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48CD5-92DD-C554-549E-9BD9A3D1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0" y="370614"/>
            <a:ext cx="11403391" cy="105323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Montserrat Medium" pitchFamily="2" charset="0"/>
              </a:rPr>
              <a:t>TSET TAG: Physical Activity</a:t>
            </a:r>
            <a:br>
              <a:rPr lang="en-US" sz="3600" dirty="0">
                <a:latin typeface="Montserrat Medium" pitchFamily="2" charset="0"/>
              </a:rPr>
            </a:br>
            <a:endParaRPr lang="en-US" sz="28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562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78BB49A-800D-7B9B-EB2F-CB10BC87B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182" y="1853455"/>
            <a:ext cx="8125636" cy="38648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D66B3A-7A00-94CF-C7DE-8A302CF5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0" y="370614"/>
            <a:ext cx="11403391" cy="1325563"/>
          </a:xfrm>
        </p:spPr>
        <p:txBody>
          <a:bodyPr>
            <a:noAutofit/>
          </a:bodyPr>
          <a:lstStyle/>
          <a:p>
            <a:r>
              <a:rPr lang="en-US" sz="4000">
                <a:latin typeface="Montserrat Medium" pitchFamily="2" charset="0"/>
              </a:rPr>
              <a:t>TSET TAG: Physical Activity</a:t>
            </a:r>
            <a:br>
              <a:rPr lang="en-US" sz="3600">
                <a:latin typeface="Montserrat Medium" pitchFamily="2" charset="0"/>
              </a:rPr>
            </a:br>
            <a:r>
              <a:rPr lang="en-US" sz="2800">
                <a:solidFill>
                  <a:prstClr val="black"/>
                </a:solidFill>
                <a:latin typeface="Montserrat Medium" pitchFamily="2" charset="0"/>
              </a:rPr>
              <a:t>Implementation Activity Examples</a:t>
            </a:r>
            <a:endParaRPr lang="en-US" sz="280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34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CD81E-CB17-C4F4-AE08-B1A931C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8AB19-3516-2676-B22C-2E346C303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557" y="1696177"/>
            <a:ext cx="10950886" cy="40867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dirty="0">
                <a:latin typeface="Montserrat Medium" pitchFamily="2" charset="0"/>
                <a:cs typeface="Helvetica"/>
              </a:rPr>
              <a:t>FY26 includes expanded opportunities for TSET Targeted Achievement Grants, including Tobacco 21. Applications are due on November 18 by 4:00 p.m.</a:t>
            </a:r>
          </a:p>
          <a:p>
            <a:r>
              <a:rPr lang="en-US" sz="2600" dirty="0">
                <a:latin typeface="Montserrat Medium" pitchFamily="2" charset="0"/>
                <a:cs typeface="Helvetica"/>
              </a:rPr>
              <a:t>Up to $100,000 per year for three (3) years; $400,000 allocated for this opportunity</a:t>
            </a:r>
          </a:p>
          <a:p>
            <a:r>
              <a:rPr lang="en-US" sz="2600" dirty="0">
                <a:latin typeface="Montserrat Medium" pitchFamily="2" charset="0"/>
                <a:cs typeface="Helvetica"/>
              </a:rPr>
              <a:t>Tobacco 21 supports communities in preventing youth access to tobacco, vape and nicotine products through local ordinance adoption, retailer education, law enforcement compliance efforts and public awareness</a:t>
            </a:r>
            <a:endParaRPr lang="en-US" sz="2600" dirty="0">
              <a:latin typeface="Montserrat Medium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36EBB-9948-31ED-C4AB-38E4C983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0" y="370614"/>
            <a:ext cx="11403391" cy="132556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Montserrat Medium" pitchFamily="2" charset="0"/>
              </a:rPr>
              <a:t>TSET TAG: Tobacco 21</a:t>
            </a:r>
            <a:br>
              <a:rPr lang="en-US" sz="3600" dirty="0">
                <a:latin typeface="Montserrat Medium" pitchFamily="2" charset="0"/>
              </a:rPr>
            </a:br>
            <a:endParaRPr lang="en-US" sz="2800" dirty="0"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7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A5BE-1C68-687E-F197-D2E59441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365B9-2C98-581B-7378-E3F554E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0" y="370614"/>
            <a:ext cx="11403391" cy="132556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Montserrat Medium" pitchFamily="2" charset="0"/>
              </a:rPr>
              <a:t>TSET TAG: 32 Counties</a:t>
            </a:r>
            <a:endParaRPr lang="en-US" sz="2800" dirty="0">
              <a:latin typeface="Montserrat Mediu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B302F7-D3F9-34C7-C000-5082EED37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569" y="1581074"/>
            <a:ext cx="6716062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2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E554E-EF6A-26BB-8ABC-67A3C83A0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A213-11C5-EF32-6438-25069C62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0" y="370615"/>
            <a:ext cx="10902703" cy="110784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Montserrat Medium" pitchFamily="2" charset="0"/>
              </a:rPr>
              <a:t>TSET Healthy Incentive Grants</a:t>
            </a:r>
            <a:endParaRPr lang="en-US" sz="2800" dirty="0">
              <a:latin typeface="Montserrat Medium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91EDDD-44F7-0800-BF07-2E55D0484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557" y="1478463"/>
            <a:ext cx="10950886" cy="46812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dirty="0">
                <a:latin typeface="Montserrat Medium" pitchFamily="2" charset="0"/>
                <a:cs typeface="Helvetica"/>
              </a:rPr>
              <a:t>These grants are awarded to communities, school districts and school sites that adopt policy and implement best and promising practices in tobacco-free environments, nutrition, physical activity and employee wellness</a:t>
            </a:r>
          </a:p>
          <a:p>
            <a:r>
              <a:rPr lang="en-US" sz="2600" dirty="0">
                <a:latin typeface="Montserrat Medium" pitchFamily="2" charset="0"/>
                <a:cs typeface="Helvetica"/>
              </a:rPr>
              <a:t>FY26 simplified process, larger grant awards and broader eligibility</a:t>
            </a:r>
          </a:p>
          <a:p>
            <a:r>
              <a:rPr lang="en-US" sz="2600" dirty="0">
                <a:latin typeface="Montserrat Medium" pitchFamily="2" charset="0"/>
              </a:rPr>
              <a:t>Eligibility is open to all districts or communities, regardless of past awards</a:t>
            </a:r>
          </a:p>
          <a:p>
            <a:r>
              <a:rPr lang="en-US" sz="2600" dirty="0">
                <a:latin typeface="Montserrat Medium" pitchFamily="2" charset="0"/>
              </a:rPr>
              <a:t>Increased individual grant amounts up to $80,000 per district and up to $100,000 per community </a:t>
            </a:r>
          </a:p>
        </p:txBody>
      </p:sp>
    </p:spTree>
    <p:extLst>
      <p:ext uri="{BB962C8B-B14F-4D97-AF65-F5344CB8AC3E}">
        <p14:creationId xmlns:p14="http://schemas.microsoft.com/office/powerpoint/2010/main" val="757020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D4C42CD-11E5-E9BE-AA05-C07A6ED190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495A0F-4BD2-BF4A-C5B2-77A71441F7BF}"/>
              </a:ext>
            </a:extLst>
          </p:cNvPr>
          <p:cNvSpPr/>
          <p:nvPr/>
        </p:nvSpPr>
        <p:spPr>
          <a:xfrm>
            <a:off x="-24212" y="1283231"/>
            <a:ext cx="12192001" cy="3507529"/>
          </a:xfrm>
          <a:prstGeom prst="rect">
            <a:avLst/>
          </a:prstGeom>
          <a:solidFill>
            <a:srgbClr val="00826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2749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D09B39-6776-0CA2-63AA-211C2FE2EAB3}"/>
              </a:ext>
            </a:extLst>
          </p:cNvPr>
          <p:cNvCxnSpPr/>
          <p:nvPr/>
        </p:nvCxnSpPr>
        <p:spPr>
          <a:xfrm>
            <a:off x="0" y="130174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3A54C7-884E-7A27-E715-1437F93F03F4}"/>
              </a:ext>
            </a:extLst>
          </p:cNvPr>
          <p:cNvCxnSpPr/>
          <p:nvPr/>
        </p:nvCxnSpPr>
        <p:spPr>
          <a:xfrm>
            <a:off x="-1" y="477224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A64995FC-B13A-034F-9898-84089F03D163}"/>
              </a:ext>
            </a:extLst>
          </p:cNvPr>
          <p:cNvSpPr txBox="1">
            <a:spLocks/>
          </p:cNvSpPr>
          <p:nvPr/>
        </p:nvSpPr>
        <p:spPr bwMode="auto">
          <a:xfrm>
            <a:off x="922420" y="1635789"/>
            <a:ext cx="10347158" cy="12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spc="300" dirty="0">
                <a:solidFill>
                  <a:schemeClr val="bg1"/>
                </a:solidFill>
                <a:latin typeface="Avenir Book" panose="02000503020000020003" pitchFamily="2" charset="0"/>
              </a:rPr>
              <a:t>To sign up for notifications, visit: </a:t>
            </a:r>
            <a:br>
              <a:rPr lang="en-US" altLang="en-US" sz="3600" b="1" spc="3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altLang="en-US" sz="3600" b="1" spc="300" dirty="0" err="1">
                <a:solidFill>
                  <a:schemeClr val="bg1"/>
                </a:solidFill>
                <a:latin typeface="Avenir Black" panose="02000503020000020003" pitchFamily="2" charset="0"/>
              </a:rPr>
              <a:t>Oklahoma.gov</a:t>
            </a:r>
            <a:r>
              <a:rPr lang="en-US" altLang="en-US" sz="3600" b="1" spc="300" dirty="0">
                <a:solidFill>
                  <a:schemeClr val="bg1"/>
                </a:solidFill>
                <a:latin typeface="Avenir Black" panose="02000503020000020003" pitchFamily="2" charset="0"/>
              </a:rPr>
              <a:t>/TSET/opportunities</a:t>
            </a:r>
            <a:r>
              <a:rPr lang="en-US" altLang="en-US" sz="1800" b="1" spc="300" dirty="0">
                <a:solidFill>
                  <a:schemeClr val="bg1"/>
                </a:solidFill>
                <a:latin typeface="Avenir Black" panose="02000503020000020003" pitchFamily="2" charset="0"/>
              </a:rPr>
              <a:t>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b="1" spc="3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spc="300" dirty="0">
                <a:solidFill>
                  <a:schemeClr val="bg1"/>
                </a:solidFill>
                <a:latin typeface="Avenir Book" panose="02000503020000020003" pitchFamily="2" charset="0"/>
              </a:rPr>
              <a:t>Questions about programs? Visit: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spc="300" dirty="0">
                <a:solidFill>
                  <a:schemeClr val="bg1"/>
                </a:solidFill>
                <a:latin typeface="Avenir Black" panose="02000503020000020003" pitchFamily="2" charset="0"/>
              </a:rPr>
              <a:t>Oklahoma.gov/TSET/Public-Information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E7A5321-6CAB-E307-B291-E8E9EEE0F9B7}"/>
              </a:ext>
            </a:extLst>
          </p:cNvPr>
          <p:cNvSpPr txBox="1">
            <a:spLocks/>
          </p:cNvSpPr>
          <p:nvPr/>
        </p:nvSpPr>
        <p:spPr>
          <a:xfrm>
            <a:off x="4109255" y="5480775"/>
            <a:ext cx="3973490" cy="637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F9F38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" pitchFamily="2" charset="0"/>
              </a:rPr>
              <a:t>Follow @</a:t>
            </a:r>
            <a:r>
              <a:rPr lang="en-US" dirty="0" err="1">
                <a:latin typeface="Avenir" pitchFamily="2" charset="0"/>
              </a:rPr>
              <a:t>OklahomaTSET</a:t>
            </a:r>
            <a:r>
              <a:rPr lang="en-US" dirty="0">
                <a:latin typeface="Avenir" pitchFamily="2" charset="0"/>
              </a:rPr>
              <a:t> 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8EC9BE-0105-3A0F-D036-F093D7B2C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1502" y="6138466"/>
            <a:ext cx="606294" cy="394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38E0F-98A7-CE27-C231-739BA8E91D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248" y="6094618"/>
            <a:ext cx="482600" cy="482600"/>
          </a:xfrm>
          <a:prstGeom prst="rect">
            <a:avLst/>
          </a:prstGeom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DA8F7923-0916-DF07-5448-565BA063F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6591423" y="6092508"/>
            <a:ext cx="469747" cy="4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5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D89E8F-7E8D-6C83-01F7-C32C2EC643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026D090C-CE58-BB11-1990-821EF3ECD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7" y="6368888"/>
            <a:ext cx="1748953" cy="3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4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324F9-B7BE-5335-58DB-C26C555AF2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555A202-2064-926D-2C3F-5C352C828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7" y="6368888"/>
            <a:ext cx="1748953" cy="3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42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7DC931A-0B50-FC4A-933A-B39236874C8E}"/>
              </a:ext>
            </a:extLst>
          </p:cNvPr>
          <p:cNvSpPr txBox="1">
            <a:spLocks/>
          </p:cNvSpPr>
          <p:nvPr/>
        </p:nvSpPr>
        <p:spPr bwMode="auto">
          <a:xfrm>
            <a:off x="2278777" y="608071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929C"/>
                </a:solidFill>
                <a:latin typeface="Avenir" pitchFamily="2" charset="0"/>
              </a:rPr>
              <a:t>The Cost of Smoking and Obesity in Oklahoma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14AE6-8E3D-5C4A-86C2-4F2A0AC08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940" y="2033751"/>
            <a:ext cx="3936850" cy="3936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88B698-94A5-EF43-9F6F-924C602732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371" y="2262351"/>
            <a:ext cx="3211954" cy="3211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6BD9A-8F96-4D42-4B90-66D7B84653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23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8EA88-CB38-EBAF-783F-41B6A5A61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5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3CEC7-6DFD-81E5-B190-1AB14650D1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9153" y="-1"/>
            <a:ext cx="12424227" cy="6988628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C789DD13-DEAF-0394-D0A6-072060746F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341" y="1531534"/>
            <a:ext cx="1789468" cy="464820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F657D99-14FF-0342-B0EB-BD2C4A75C452}"/>
              </a:ext>
            </a:extLst>
          </p:cNvPr>
          <p:cNvSpPr txBox="1">
            <a:spLocks/>
          </p:cNvSpPr>
          <p:nvPr/>
        </p:nvSpPr>
        <p:spPr bwMode="auto">
          <a:xfrm>
            <a:off x="1335741" y="598395"/>
            <a:ext cx="952051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929C"/>
                </a:solidFill>
                <a:latin typeface="Avenir Book" panose="02000503020000020003" pitchFamily="2" charset="0"/>
              </a:rPr>
              <a:t>Vaping Is a Cause for Concern</a:t>
            </a:r>
            <a:endParaRPr lang="en-US" altLang="en-US" sz="4000" b="1" dirty="0">
              <a:solidFill>
                <a:srgbClr val="00929C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2E211D-6FD5-862F-1827-B26E81C0E5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white, typography&#10;&#10;Description automatically generated">
            <a:extLst>
              <a:ext uri="{FF2B5EF4-FFF2-40B4-BE49-F238E27FC236}">
                <a16:creationId xmlns:a16="http://schemas.microsoft.com/office/drawing/2014/main" id="{679DB5C3-369D-A12A-E811-C0009A4A3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98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59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a35c652-784e-4f00-a2ac-1048c4280bb8">
      <UserInfo>
        <DisplayName>TSET Emergency Response Members</DisplayName>
        <AccountId>7</AccountId>
        <AccountType/>
      </UserInfo>
    </SharedWithUsers>
    <TaxCatchAll xmlns="0a35c652-784e-4f00-a2ac-1048c4280bb8" xsi:nil="true"/>
    <lcf76f155ced4ddcb4097134ff3c332f xmlns="e5121de5-bb42-46d1-8fc1-e8c07162e23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B83E51D238414D89D44EC862BFB5C3" ma:contentTypeVersion="14" ma:contentTypeDescription="Create a new document." ma:contentTypeScope="" ma:versionID="f4fa6d1d967e3476b41407574962eba7">
  <xsd:schema xmlns:xsd="http://www.w3.org/2001/XMLSchema" xmlns:xs="http://www.w3.org/2001/XMLSchema" xmlns:p="http://schemas.microsoft.com/office/2006/metadata/properties" xmlns:ns2="e5121de5-bb42-46d1-8fc1-e8c07162e232" xmlns:ns3="0a35c652-784e-4f00-a2ac-1048c4280bb8" targetNamespace="http://schemas.microsoft.com/office/2006/metadata/properties" ma:root="true" ma:fieldsID="e1e3ce9d823a82464a6825806d8d6963" ns2:_="" ns3:_="">
    <xsd:import namespace="e5121de5-bb42-46d1-8fc1-e8c07162e232"/>
    <xsd:import namespace="0a35c652-784e-4f00-a2ac-1048c4280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21de5-bb42-46d1-8fc1-e8c07162e2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5c652-784e-4f00-a2ac-1048c4280bb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1f667d2-086b-4836-96ef-ccd3f37ac96f}" ma:internalName="TaxCatchAll" ma:showField="CatchAllData" ma:web="0a35c652-784e-4f00-a2ac-1048c4280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DCBC73-D8C7-49C9-A38D-B7C664C6A6BA}">
  <ds:schemaRefs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e5121de5-bb42-46d1-8fc1-e8c07162e232"/>
    <ds:schemaRef ds:uri="http://purl.org/dc/terms/"/>
    <ds:schemaRef ds:uri="http://schemas.openxmlformats.org/package/2006/metadata/core-properties"/>
    <ds:schemaRef ds:uri="0a35c652-784e-4f00-a2ac-1048c4280bb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24A65F4-97DE-4E30-BEC4-BBAEA2476D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121de5-bb42-46d1-8fc1-e8c07162e232"/>
    <ds:schemaRef ds:uri="0a35c652-784e-4f00-a2ac-1048c4280b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9540D2-BE08-4716-9AA5-269A58FE17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10521</TotalTime>
  <Words>1176</Words>
  <Application>Microsoft Office PowerPoint</Application>
  <PresentationFormat>Widescreen</PresentationFormat>
  <Paragraphs>203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Aptos</vt:lpstr>
      <vt:lpstr>Arial</vt:lpstr>
      <vt:lpstr>Avenir</vt:lpstr>
      <vt:lpstr>Avenir </vt:lpstr>
      <vt:lpstr>Avenir Black</vt:lpstr>
      <vt:lpstr>Avenir Book</vt:lpstr>
      <vt:lpstr>Calibri</vt:lpstr>
      <vt:lpstr>Calibri </vt:lpstr>
      <vt:lpstr>Helvetica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TSET Legislative Outreach &amp; Policy Support</vt:lpstr>
      <vt:lpstr>PowerPoint Presentation</vt:lpstr>
      <vt:lpstr>PowerPoint Presentation</vt:lpstr>
      <vt:lpstr>Legislative and Policy Support</vt:lpstr>
      <vt:lpstr>Legislative outreach</vt:lpstr>
      <vt:lpstr>Legislation Example</vt:lpstr>
      <vt:lpstr>Secondhand Smoke Harms on Children</vt:lpstr>
      <vt:lpstr>Legislation Example</vt:lpstr>
      <vt:lpstr>Outreach Continued</vt:lpstr>
      <vt:lpstr>OK Tobacco Control Alliance</vt:lpstr>
      <vt:lpstr>Stakeholder &amp; Community Engagement</vt:lpstr>
      <vt:lpstr>Local Outreach</vt:lpstr>
      <vt:lpstr>Summary</vt:lpstr>
      <vt:lpstr>TSET Built Environment Grants  </vt:lpstr>
      <vt:lpstr>PowerPoint Presentation</vt:lpstr>
      <vt:lpstr>TSET TAG: Physical Activity </vt:lpstr>
      <vt:lpstr>TSET TAG: Physical Activity Implementation Activity Examples</vt:lpstr>
      <vt:lpstr>TSET TAG: Tobacco 21 </vt:lpstr>
      <vt:lpstr>TSET TAG: 32 Counties</vt:lpstr>
      <vt:lpstr>TSET Healthy Incentive Grants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Moriah H. Behymer</dc:creator>
  <cp:lastModifiedBy>Lauren Ford</cp:lastModifiedBy>
  <cp:revision>117</cp:revision>
  <dcterms:created xsi:type="dcterms:W3CDTF">2021-03-09T20:07:27Z</dcterms:created>
  <dcterms:modified xsi:type="dcterms:W3CDTF">2025-10-15T21:24:53Z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0x010100F8B851A2D2BB97479864D0F386B0D13C</vt:lpwstr>
  </property>
  <property fmtid="{D5CDD505-2E9C-101B-9397-08002B2CF9AE}" pid="3" name="MediaServiceImageTags">
    <vt:lpwstr/>
  </property>
</Properties>
</file>