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4" r:id="rId3"/>
    <p:sldId id="259" r:id="rId4"/>
    <p:sldId id="375" r:id="rId5"/>
    <p:sldId id="346" r:id="rId6"/>
    <p:sldId id="258" r:id="rId7"/>
    <p:sldId id="348" r:id="rId8"/>
    <p:sldId id="351" r:id="rId9"/>
    <p:sldId id="349" r:id="rId10"/>
    <p:sldId id="352" r:id="rId11"/>
    <p:sldId id="353" r:id="rId12"/>
    <p:sldId id="354" r:id="rId13"/>
    <p:sldId id="355" r:id="rId14"/>
    <p:sldId id="356" r:id="rId15"/>
    <p:sldId id="357" r:id="rId16"/>
    <p:sldId id="283" r:id="rId17"/>
    <p:sldId id="284" r:id="rId18"/>
    <p:sldId id="347" r:id="rId19"/>
    <p:sldId id="265" r:id="rId20"/>
    <p:sldId id="359" r:id="rId21"/>
    <p:sldId id="361" r:id="rId22"/>
    <p:sldId id="362" r:id="rId23"/>
    <p:sldId id="358" r:id="rId24"/>
    <p:sldId id="364" r:id="rId25"/>
    <p:sldId id="365" r:id="rId26"/>
    <p:sldId id="366" r:id="rId27"/>
    <p:sldId id="367" r:id="rId28"/>
    <p:sldId id="368" r:id="rId29"/>
    <p:sldId id="372" r:id="rId30"/>
    <p:sldId id="373" r:id="rId31"/>
    <p:sldId id="374" r:id="rId32"/>
    <p:sldId id="370" r:id="rId33"/>
    <p:sldId id="260" r:id="rId34"/>
    <p:sldId id="289" r:id="rId35"/>
    <p:sldId id="363" r:id="rId36"/>
    <p:sldId id="262" r:id="rId37"/>
    <p:sldId id="263" r:id="rId38"/>
    <p:sldId id="371" r:id="rId39"/>
  </p:sldIdLst>
  <p:sldSz cx="18288000" cy="10287000"/>
  <p:notesSz cx="7023100" cy="9309100"/>
  <p:embeddedFontLst>
    <p:embeddedFont>
      <p:font typeface="League Spartan" panose="020B0604020202020204" charset="0"/>
      <p:regular r:id="rId40"/>
    </p:embeddedFont>
    <p:embeddedFont>
      <p:font typeface="Montserrat" panose="00000500000000000000" pitchFamily="2" charset="0"/>
      <p:regular r:id="rId41"/>
      <p:bold r:id="rId42"/>
      <p:italic r:id="rId43"/>
      <p:boldItalic r:id="rId44"/>
    </p:embeddedFont>
    <p:embeddedFont>
      <p:font typeface="Montserrat Bold" panose="00000800000000000000" charset="0"/>
      <p:regular r:id="rId45"/>
    </p:embeddedFont>
    <p:embeddedFont>
      <p:font typeface="Montserrat Bold Italics" panose="020B0604020202020204" charset="0"/>
      <p:regular r:id="rId46"/>
    </p:embeddedFont>
    <p:embeddedFont>
      <p:font typeface="Montserrat Heavy" panose="020B0604020202020204" charset="0"/>
      <p:regular r:id="rId47"/>
    </p:embeddedFont>
    <p:embeddedFont>
      <p:font typeface="Montserrat Medium" panose="00000600000000000000" pitchFamily="2" charset="0"/>
      <p:regular r:id="rId48"/>
      <p:italic r:id="rId49"/>
    </p:embeddedFont>
    <p:embeddedFont>
      <p:font typeface="Montserrat Semi-Bold" panose="020B0604020202020204" charset="0"/>
      <p:regular r:id="rId50"/>
    </p:embeddedFont>
    <p:embeddedFont>
      <p:font typeface="Montserrat Semi-Bold Italics" panose="020B0604020202020204" charset="0"/>
      <p:regular r:id="rId51"/>
    </p:embeddedFont>
    <p:embeddedFont>
      <p:font typeface="Montserrat Ultra-Bold" panose="020B0604020202020204" charset="0"/>
      <p:regular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3099" autoAdjust="0"/>
  </p:normalViewPr>
  <p:slideViewPr>
    <p:cSldViewPr>
      <p:cViewPr varScale="1">
        <p:scale>
          <a:sx n="51" d="100"/>
          <a:sy n="51" d="100"/>
        </p:scale>
        <p:origin x="787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114669542792707"/>
          <c:y val="0.11339220449763589"/>
          <c:w val="0.76087469774939553"/>
          <c:h val="0.819056238818836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'Child Witnesses (All) 2019-2023'!$I$13</c:f>
              <c:strCache>
                <c:ptCount val="1"/>
                <c:pt idx="0">
                  <c:v>Total DV Homicide Events with Child Witnesses</c:v>
                </c:pt>
              </c:strCache>
            </c:strRef>
          </c:tx>
          <c:spPr>
            <a:solidFill>
              <a:srgbClr val="7030A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C75-46FA-9862-BE9916D0F9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Microsoft Sans Serif" panose="020B060402020202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'Child Witnesses (All) 2019-2023'!$J$11:$N$11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'Child Witnesses (All) 2019-2023'!$J$13:$N$13</c:f>
              <c:numCache>
                <c:formatCode>#,##0</c:formatCode>
                <c:ptCount val="5"/>
                <c:pt idx="0">
                  <c:v>21</c:v>
                </c:pt>
                <c:pt idx="1">
                  <c:v>42</c:v>
                </c:pt>
                <c:pt idx="2" formatCode="General">
                  <c:v>30</c:v>
                </c:pt>
                <c:pt idx="3" formatCode="General">
                  <c:v>27</c:v>
                </c:pt>
                <c:pt idx="4" formatCode="General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75-46FA-9862-BE9916D0F955}"/>
            </c:ext>
          </c:extLst>
        </c:ser>
        <c:ser>
          <c:idx val="5"/>
          <c:order val="1"/>
          <c:tx>
            <c:strRef>
              <c:f>'Child Witnesses (All) 2019-2023'!$I$14</c:f>
              <c:strCache>
                <c:ptCount val="1"/>
                <c:pt idx="0">
                  <c:v>Total DV Homicide Child Witnesses</c:v>
                </c:pt>
              </c:strCache>
            </c:strRef>
          </c:tx>
          <c:spPr>
            <a:solidFill>
              <a:srgbClr val="00206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layout>
                <c:manualLayout>
                  <c:x val="-1.1362485474806954E-3"/>
                  <c:y val="-1.88233183069566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75-46FA-9862-BE9916D0F955}"/>
                </c:ext>
              </c:extLst>
            </c:dLbl>
            <c:dLbl>
              <c:idx val="3"/>
              <c:layout>
                <c:manualLayout>
                  <c:x val="8.3323930916757406E-17"/>
                  <c:y val="-2.13330940812175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C75-46FA-9862-BE9916D0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Microsoft Sans Serif" panose="020B060402020202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'Child Witnesses (All) 2019-2023'!$J$11:$N$11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'Child Witnesses (All) 2019-2023'!$J$14:$N$14</c:f>
              <c:numCache>
                <c:formatCode>#,##0</c:formatCode>
                <c:ptCount val="5"/>
                <c:pt idx="0">
                  <c:v>45</c:v>
                </c:pt>
                <c:pt idx="1">
                  <c:v>78</c:v>
                </c:pt>
                <c:pt idx="2" formatCode="General">
                  <c:v>57</c:v>
                </c:pt>
                <c:pt idx="3" formatCode="General">
                  <c:v>68</c:v>
                </c:pt>
                <c:pt idx="4" formatCode="General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75-46FA-9862-BE9916D0F95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69918704"/>
        <c:axId val="1"/>
      </c:barChart>
      <c:catAx>
        <c:axId val="669918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Microsoft Sans Serif" panose="020B0604020202020204" pitchFamily="34" charset="0"/>
                    <a:cs typeface="Calibri" panose="020F0502020204030204" pitchFamily="34" charset="0"/>
                  </a:defRPr>
                </a:pPr>
                <a:r>
                  <a:rPr lang="en-US" sz="1600"/>
                  <a:t>Year</a:t>
                </a:r>
              </a:p>
            </c:rich>
          </c:tx>
          <c:layout>
            <c:manualLayout>
              <c:xMode val="edge"/>
              <c:yMode val="edge"/>
              <c:x val="6.1456274250320873E-2"/>
              <c:y val="0.937109834663128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Microsoft Sans Serif" panose="020B060402020202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1" i="0" u="none" strike="noStrike" kern="1200" cap="all" baseline="0">
                <a:solidFill>
                  <a:sysClr val="windowText" lastClr="000000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Text" lastClr="000000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Microsoft Sans Serif" panose="020B0604020202020204" pitchFamily="34" charset="0"/>
                    <a:cs typeface="Calibri" panose="020F0502020204030204" pitchFamily="34" charset="0"/>
                  </a:defRPr>
                </a:pPr>
                <a:r>
                  <a:rPr lang="en-US" sz="1600"/>
                  <a:t>Total </a:t>
                </a:r>
              </a:p>
            </c:rich>
          </c:tx>
          <c:layout>
            <c:manualLayout>
              <c:xMode val="edge"/>
              <c:yMode val="edge"/>
              <c:x val="2.3888213477365649E-2"/>
              <c:y val="0.395125163104472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Microsoft Sans Serif" panose="020B060402020202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669918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1648071315958212E-2"/>
          <c:y val="0.97106481378120035"/>
          <c:w val="0.85534492286258035"/>
          <c:h val="2.6269155398697525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Calibri" panose="020F0502020204030204" pitchFamily="34" charset="0"/>
              <a:ea typeface="Microsoft Sans Serif" panose="020B0604020202020204" pitchFamily="34" charset="0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400" b="1">
          <a:solidFill>
            <a:sysClr val="windowText" lastClr="000000"/>
          </a:solidFill>
          <a:latin typeface="Calibri" panose="020F0502020204030204" pitchFamily="34" charset="0"/>
          <a:ea typeface="Microsoft Sans Serif" panose="020B060402020202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114669542792707"/>
          <c:y val="0.11339220449763589"/>
          <c:w val="0.76087469774939553"/>
          <c:h val="0.819056238818836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'Child Witness Type'!$I$12</c:f>
              <c:strCache>
                <c:ptCount val="1"/>
                <c:pt idx="0">
                  <c:v>Direct</c:v>
                </c:pt>
              </c:strCache>
            </c:strRef>
          </c:tx>
          <c:spPr>
            <a:solidFill>
              <a:srgbClr val="7030A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4A2-4662-8080-B966E2BA04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Microsoft Sans Serif" panose="020B060402020202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'Child Witness Type'!$J$11:$N$11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'Child Witness Type'!$J$12:$N$12</c:f>
              <c:numCache>
                <c:formatCode>#,##0</c:formatCode>
                <c:ptCount val="5"/>
                <c:pt idx="0">
                  <c:v>27</c:v>
                </c:pt>
                <c:pt idx="1">
                  <c:v>25</c:v>
                </c:pt>
                <c:pt idx="2" formatCode="General">
                  <c:v>20</c:v>
                </c:pt>
                <c:pt idx="3" formatCode="General">
                  <c:v>25</c:v>
                </c:pt>
                <c:pt idx="4" formatCode="General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A2-4662-8080-B966E2BA04A6}"/>
            </c:ext>
          </c:extLst>
        </c:ser>
        <c:ser>
          <c:idx val="5"/>
          <c:order val="1"/>
          <c:tx>
            <c:strRef>
              <c:f>'Child Witness Type'!$I$13</c:f>
              <c:strCache>
                <c:ptCount val="1"/>
                <c:pt idx="0">
                  <c:v>Proximity</c:v>
                </c:pt>
              </c:strCache>
            </c:strRef>
          </c:tx>
          <c:spPr>
            <a:solidFill>
              <a:srgbClr val="00206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Microsoft Sans Serif" panose="020B060402020202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'Child Witness Type'!$J$11:$N$11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'Child Witness Type'!$J$13:$N$13</c:f>
              <c:numCache>
                <c:formatCode>#,##0</c:formatCode>
                <c:ptCount val="5"/>
                <c:pt idx="0">
                  <c:v>19</c:v>
                </c:pt>
                <c:pt idx="1">
                  <c:v>27</c:v>
                </c:pt>
                <c:pt idx="2" formatCode="General">
                  <c:v>26</c:v>
                </c:pt>
                <c:pt idx="3" formatCode="General">
                  <c:v>24</c:v>
                </c:pt>
                <c:pt idx="4" formatCode="General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4A2-4662-8080-B966E2BA04A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69918704"/>
        <c:axId val="1"/>
      </c:barChart>
      <c:catAx>
        <c:axId val="669918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Microsoft Sans Serif" panose="020B0604020202020204" pitchFamily="34" charset="0"/>
                    <a:cs typeface="Calibri" panose="020F0502020204030204" pitchFamily="34" charset="0"/>
                  </a:defRPr>
                </a:pPr>
                <a:r>
                  <a:rPr lang="en-US" sz="1600"/>
                  <a:t>Year</a:t>
                </a:r>
              </a:p>
            </c:rich>
          </c:tx>
          <c:layout>
            <c:manualLayout>
              <c:xMode val="edge"/>
              <c:yMode val="edge"/>
              <c:x val="6.1456274250320873E-2"/>
              <c:y val="0.937109834663128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Microsoft Sans Serif" panose="020B060402020202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1" i="0" u="none" strike="noStrike" kern="1200" cap="all" baseline="0">
                <a:solidFill>
                  <a:sysClr val="windowText" lastClr="000000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Text" lastClr="000000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Microsoft Sans Serif" panose="020B0604020202020204" pitchFamily="34" charset="0"/>
                    <a:cs typeface="Calibri" panose="020F0502020204030204" pitchFamily="34" charset="0"/>
                  </a:defRPr>
                </a:pPr>
                <a:r>
                  <a:rPr lang="en-US" sz="1600"/>
                  <a:t>Total </a:t>
                </a:r>
              </a:p>
            </c:rich>
          </c:tx>
          <c:layout>
            <c:manualLayout>
              <c:xMode val="edge"/>
              <c:yMode val="edge"/>
              <c:x val="2.3888213477365649E-2"/>
              <c:y val="0.395125163104472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Microsoft Sans Serif" panose="020B060402020202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669918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1648071315958212E-2"/>
          <c:y val="0.97106481378120035"/>
          <c:w val="0.85534492286258035"/>
          <c:h val="2.6269155398697525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Calibri" panose="020F0502020204030204" pitchFamily="34" charset="0"/>
              <a:ea typeface="Microsoft Sans Serif" panose="020B0604020202020204" pitchFamily="34" charset="0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400" b="1">
          <a:solidFill>
            <a:sysClr val="windowText" lastClr="000000"/>
          </a:solidFill>
          <a:latin typeface="Calibri" panose="020F0502020204030204" pitchFamily="34" charset="0"/>
          <a:ea typeface="Microsoft Sans Serif" panose="020B060402020202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pPr>
            <a:r>
              <a:rPr lang="en-US" sz="1600"/>
              <a:t>DV Homicide</a:t>
            </a:r>
            <a:r>
              <a:rPr lang="en-US" sz="1600" baseline="0"/>
              <a:t> Child Witness</a:t>
            </a:r>
            <a:r>
              <a:rPr lang="en-US" sz="1600"/>
              <a:t> - Gender and Age Group</a:t>
            </a:r>
            <a:r>
              <a:rPr lang="en-US" sz="1600" baseline="0"/>
              <a:t> Totals</a:t>
            </a:r>
            <a:r>
              <a:rPr lang="en-US" sz="1600"/>
              <a:t> 2021-2023</a:t>
            </a:r>
          </a:p>
        </c:rich>
      </c:tx>
      <c:layout>
        <c:manualLayout>
          <c:xMode val="edge"/>
          <c:yMode val="edge"/>
          <c:x val="2.21805449072792E-2"/>
          <c:y val="1.4377544562829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Microsoft Sans Serif" panose="020B060402020202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'2023 Children '!$W$2</c:f>
              <c:strCache>
                <c:ptCount val="1"/>
                <c:pt idx="0">
                  <c:v>Female %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372-4111-A74B-D179B08A6C9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372-4111-A74B-D179B08A6C9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372-4111-A74B-D179B08A6C9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372-4111-A74B-D179B08A6C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Microsoft Sans Serif" panose="020B060402020202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'2023 Children '!$S$4:$S$7</c:f>
              <c:strCache>
                <c:ptCount val="4"/>
                <c:pt idx="0">
                  <c:v>0-5</c:v>
                </c:pt>
                <c:pt idx="1">
                  <c:v>6-10</c:v>
                </c:pt>
                <c:pt idx="2">
                  <c:v>11-14</c:v>
                </c:pt>
                <c:pt idx="3">
                  <c:v>15-17</c:v>
                </c:pt>
              </c:strCache>
            </c:strRef>
          </c:cat>
          <c:val>
            <c:numRef>
              <c:f>'2023 Children '!$W$4:$W$7</c:f>
              <c:numCache>
                <c:formatCode>0.0%</c:formatCode>
                <c:ptCount val="4"/>
                <c:pt idx="0">
                  <c:v>-0.25925925925925924</c:v>
                </c:pt>
                <c:pt idx="1">
                  <c:v>-0.20370370370370369</c:v>
                </c:pt>
                <c:pt idx="2">
                  <c:v>-0.27777777777777779</c:v>
                </c:pt>
                <c:pt idx="3">
                  <c:v>-0.25925925925925924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372-4111-A74B-D179B08A6C91}"/>
            </c:ext>
          </c:extLst>
        </c:ser>
        <c:ser>
          <c:idx val="1"/>
          <c:order val="1"/>
          <c:tx>
            <c:strRef>
              <c:f>'2023 Children '!$X$2</c:f>
              <c:strCache>
                <c:ptCount val="1"/>
                <c:pt idx="0">
                  <c:v>Male %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372-4111-A74B-D179B08A6C9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372-4111-A74B-D179B08A6C9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0372-4111-A74B-D179B08A6C9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0372-4111-A74B-D179B08A6C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Microsoft Sans Serif" panose="020B060402020202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'2023 Children '!$S$4:$S$7</c:f>
              <c:strCache>
                <c:ptCount val="4"/>
                <c:pt idx="0">
                  <c:v>0-5</c:v>
                </c:pt>
                <c:pt idx="1">
                  <c:v>6-10</c:v>
                </c:pt>
                <c:pt idx="2">
                  <c:v>11-14</c:v>
                </c:pt>
                <c:pt idx="3">
                  <c:v>15-17</c:v>
                </c:pt>
              </c:strCache>
            </c:strRef>
          </c:cat>
          <c:val>
            <c:numRef>
              <c:f>'2023 Children '!$X$4:$X$7</c:f>
              <c:numCache>
                <c:formatCode>0.0%</c:formatCode>
                <c:ptCount val="4"/>
                <c:pt idx="0">
                  <c:v>0.25301204819277107</c:v>
                </c:pt>
                <c:pt idx="1">
                  <c:v>0.27710843373493976</c:v>
                </c:pt>
                <c:pt idx="2">
                  <c:v>0.30120481927710846</c:v>
                </c:pt>
                <c:pt idx="3">
                  <c:v>0.16867469879518071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372-4111-A74B-D179B08A6C9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31369311"/>
        <c:axId val="231370143"/>
      </c:barChart>
      <c:catAx>
        <c:axId val="23136931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Microsoft Sans Serif" panose="020B0604020202020204" pitchFamily="34" charset="0"/>
                    <a:cs typeface="Calibri" panose="020F0502020204030204" pitchFamily="34" charset="0"/>
                  </a:defRPr>
                </a:pPr>
                <a:r>
                  <a:rPr lang="en-US" sz="1600"/>
                  <a:t>Age Groups</a:t>
                </a:r>
              </a:p>
            </c:rich>
          </c:tx>
          <c:layout>
            <c:manualLayout>
              <c:xMode val="edge"/>
              <c:yMode val="edge"/>
              <c:x val="1.0449669983104653E-2"/>
              <c:y val="0.379538250340440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Microsoft Sans Serif" panose="020B060402020202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231370143"/>
        <c:crosses val="autoZero"/>
        <c:auto val="1"/>
        <c:lblAlgn val="ctr"/>
        <c:lblOffset val="100"/>
        <c:noMultiLvlLbl val="0"/>
      </c:catAx>
      <c:valAx>
        <c:axId val="2313701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ysClr val="windowText" lastClr="000000"/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Microsoft Sans Serif" panose="020B0604020202020204" pitchFamily="34" charset="0"/>
                    <a:cs typeface="Calibri" panose="020F0502020204030204" pitchFamily="34" charset="0"/>
                  </a:defRPr>
                </a:pPr>
                <a:r>
                  <a:rPr lang="en-US" sz="1600"/>
                  <a:t>% in Age Group</a:t>
                </a:r>
              </a:p>
            </c:rich>
          </c:tx>
          <c:layout>
            <c:manualLayout>
              <c:xMode val="edge"/>
              <c:yMode val="edge"/>
              <c:x val="0.47440198931043731"/>
              <c:y val="0.868679708052588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Microsoft Sans Serif" panose="020B060402020202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.00%;#,##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231369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532367197329124"/>
          <c:y val="0.93742104544603455"/>
          <c:w val="0.24129645732883973"/>
          <c:h val="4.83723703752553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Calibri" panose="020F0502020204030204" pitchFamily="34" charset="0"/>
              <a:ea typeface="Microsoft Sans Serif" panose="020B0604020202020204" pitchFamily="34" charset="0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12700" cap="flat" cmpd="sng" algn="ctr">
      <a:solidFill>
        <a:sysClr val="windowText" lastClr="000000"/>
      </a:solidFill>
      <a:round/>
    </a:ln>
    <a:effectLst/>
  </c:spPr>
  <c:txPr>
    <a:bodyPr/>
    <a:lstStyle/>
    <a:p>
      <a:pPr>
        <a:defRPr b="1">
          <a:solidFill>
            <a:sysClr val="windowText" lastClr="000000"/>
          </a:solidFill>
          <a:latin typeface="Calibri" panose="020F0502020204030204" pitchFamily="34" charset="0"/>
          <a:ea typeface="Microsoft Sans Serif" panose="020B060402020202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0.03276</cdr:x>
      <cdr:y>0.03973</cdr:y>
    </cdr:from>
    <cdr:to>
      <cdr:x>0.93953</cdr:x>
      <cdr:y>0.10297</cdr:y>
    </cdr:to>
    <cdr:sp macro="" textlink="">
      <cdr:nvSpPr>
        <cdr:cNvPr id="2" name="TextBox 9">
          <a:extLst xmlns:a="http://schemas.openxmlformats.org/drawingml/2006/main">
            <a:ext uri="{FF2B5EF4-FFF2-40B4-BE49-F238E27FC236}">
              <a16:creationId xmlns:a16="http://schemas.microsoft.com/office/drawing/2014/main" id="{98D79FBC-9B3B-4CDC-9C54-6A9D82A8FE6B}"/>
            </a:ext>
          </a:extLst>
        </cdr:cNvPr>
        <cdr:cNvSpPr txBox="1"/>
      </cdr:nvSpPr>
      <cdr:spPr>
        <a:xfrm xmlns:a="http://schemas.openxmlformats.org/drawingml/2006/main">
          <a:off x="366163" y="402092"/>
          <a:ext cx="10135088" cy="640015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i="0" u="none" strike="noStrike" baseline="0">
              <a:solidFill>
                <a:sysClr val="windowText" lastClr="000000"/>
              </a:solidFill>
              <a:effectLst/>
              <a:latin typeface="Calibri" panose="020F0502020204030204" pitchFamily="34" charset="0"/>
            </a:rPr>
            <a:t>Child Witnesses Identified in DV Homicide Events 2019 - 2023</a:t>
          </a:r>
          <a:endParaRPr lang="en-US" sz="1600" b="1">
            <a:solidFill>
              <a:sysClr val="windowText" lastClr="00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0.03697</cdr:x>
      <cdr:y>0.04326</cdr:y>
    </cdr:from>
    <cdr:to>
      <cdr:x>0.94374</cdr:x>
      <cdr:y>0.1065</cdr:y>
    </cdr:to>
    <cdr:sp macro="" textlink="">
      <cdr:nvSpPr>
        <cdr:cNvPr id="2" name="TextBox 9">
          <a:extLst xmlns:a="http://schemas.openxmlformats.org/drawingml/2006/main">
            <a:ext uri="{FF2B5EF4-FFF2-40B4-BE49-F238E27FC236}">
              <a16:creationId xmlns:a16="http://schemas.microsoft.com/office/drawing/2014/main" id="{98D79FBC-9B3B-4CDC-9C54-6A9D82A8FE6B}"/>
            </a:ext>
          </a:extLst>
        </cdr:cNvPr>
        <cdr:cNvSpPr txBox="1"/>
      </cdr:nvSpPr>
      <cdr:spPr>
        <a:xfrm xmlns:a="http://schemas.openxmlformats.org/drawingml/2006/main">
          <a:off x="418208" y="420469"/>
          <a:ext cx="10257446" cy="61466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>
              <a:solidFill>
                <a:sysClr val="windowText" lastClr="000000"/>
              </a:solidFill>
            </a:rPr>
            <a:t>DV</a:t>
          </a:r>
          <a:r>
            <a:rPr lang="en-US" sz="1600" b="1" baseline="0">
              <a:solidFill>
                <a:sysClr val="windowText" lastClr="000000"/>
              </a:solidFill>
            </a:rPr>
            <a:t> </a:t>
          </a:r>
          <a:r>
            <a:rPr lang="en-US" sz="1600" b="1">
              <a:solidFill>
                <a:sysClr val="windowText" lastClr="000000"/>
              </a:solidFill>
            </a:rPr>
            <a:t>Homicide Child </a:t>
          </a:r>
          <a:r>
            <a:rPr lang="en-US" sz="1600" b="1" baseline="0">
              <a:solidFill>
                <a:sysClr val="windowText" lastClr="000000"/>
              </a:solidFill>
            </a:rPr>
            <a:t>Witness Type - Direct vs. Proximity 2019-2023</a:t>
          </a:r>
          <a:endParaRPr lang="en-US" sz="1600" b="1">
            <a:solidFill>
              <a:sysClr val="windowText" lastClr="000000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D3F4E-A33F-669E-E043-79E653F0C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E40E64-93B0-42D8-A944-2A86C6BAB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C38BB-396A-9B11-2C4F-4C2CB65CA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1EDA7-6176-4EE2-91AC-C1E2285AD9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27ED2-5C02-3FD7-5964-0C59A5BF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91D8A-EAE3-D8BC-CDB2-5195E367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E772-8CBC-4B58-805C-344897025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68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433B7-830E-7B12-111C-39285AB8B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996DF-DD8F-B48F-5F98-07B26F0C5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0D7B2-2B6A-EF36-19CB-EEAE64474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1EDA7-6176-4EE2-91AC-C1E2285AD9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628DA-0832-F261-6470-39755E2BE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B09FA-0C6B-D0B0-5029-9D6896250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E772-8CBC-4B58-805C-344897025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07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5167D-8E6C-52EB-6AF6-5E52A7DAC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D2323-2AD6-D220-C50A-F96E934E0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F6DF0-3B4C-44D8-B1BF-20FD48F6A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1EDA7-6176-4EE2-91AC-C1E2285AD9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0D209-E4FD-F15A-118C-358B83B06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C8DB3-2379-E8C4-F4FF-572BEC1B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E772-8CBC-4B58-805C-344897025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59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D682-8A08-DDB4-4D33-98A54DD29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F40E5-6A63-531F-E6C7-6687B9D5F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64C957-9231-DBF3-87F9-962182036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A8CBC-CA35-9E5D-FBFE-809F0E383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1EDA7-6176-4EE2-91AC-C1E2285AD9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9668E1-70C4-53A0-F022-E0DDA4D26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7846A-3425-EEE2-E7E3-24AF12029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E772-8CBC-4B58-805C-344897025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11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18D79-139E-5A18-658A-BFE5E8FF4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EE150-B41E-A3B1-1DCD-824EC62DD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42AFFD-DD16-2D7E-E725-2D2D0533F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6F5DBD-CC5D-CB9F-DA64-370521BE4A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6E5D2-8910-096F-7314-E96EB308BF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5B4F6E-D249-5659-00F1-2921EFD1A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1EDA7-6176-4EE2-91AC-C1E2285AD9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8AE1B8-10A7-B71F-FB13-4AFC269C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984239-FF5E-BC22-A81F-6571E7002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E772-8CBC-4B58-805C-344897025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17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8DFC0-8EF9-B5A1-0479-335EF7541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22E58D-6F31-89D8-404F-D791CF9E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1EDA7-6176-4EE2-91AC-C1E2285AD9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88F943-3C1D-02E2-F512-987E99FA9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FC543-3F1C-938B-855E-0373DA09B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E772-8CBC-4B58-805C-344897025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93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95C407-A184-9AF4-3803-24404B2E9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1EDA7-6176-4EE2-91AC-C1E2285AD9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05931F-6E87-FD43-446B-6BE7BEF22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27C9D-C37C-2512-F20D-D50D13F06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E772-8CBC-4B58-805C-344897025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23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A73D4-133D-E152-2A6D-EF3CF4D9F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908F9-045E-6CC5-0A92-1A48C3DB5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679AE-EC5E-E7B9-4309-F3DFFD373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A8073-67B6-959F-50F4-87874A6C0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1EDA7-6176-4EE2-91AC-C1E2285AD9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4B0319-0C56-8665-6ED8-67D774824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26749-78A0-BA46-449B-449E02E1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E772-8CBC-4B58-805C-344897025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77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CD907-77F6-F851-78C6-8D6D349F4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8BE91D-5710-4211-9385-C41219072F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2D5744-85FD-5EE4-D392-7EE1D1378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2E98C-142C-6180-CD94-E468C6D19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1EDA7-6176-4EE2-91AC-C1E2285AD9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CC9EF-490C-14CB-7EB2-0E28EF8EC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D3C73-C6C2-54C8-0701-280AE5876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E772-8CBC-4B58-805C-344897025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29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2BB4B-801C-8BA4-996C-DACB89A81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8C0610-E5A4-7BF2-F413-FC5A39BCF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C0D82-08CF-9A01-F141-E396C20E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1EDA7-6176-4EE2-91AC-C1E2285AD9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8C3F3-7179-A192-2297-FD5DFE59C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D0085-828B-6F42-AFDE-11D1346B6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E772-8CBC-4B58-805C-344897025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59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63272-5EA4-518A-2DF9-C746642666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BC01E-A9FF-E257-D462-C17CB1FC9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39754-7B42-7EF3-37F8-82C5129FB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1EDA7-6176-4EE2-91AC-C1E2285AD9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8149F-7BD8-3E3D-B399-52C6F0266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4EEFD-E3E4-6CFF-092B-10C1A5369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BE772-8CBC-4B58-805C-344897025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13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8F0CAD-8DD1-D3F8-5EFC-AB296723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F2591-6BCE-C5E8-8B94-8C41F0936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FBFE6-9F9E-5DFA-8207-80F291E75E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1EDA7-6176-4EE2-91AC-C1E2285AD9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45432-699E-A0DD-2DB8-8849406C1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579EE-1609-56F1-62E1-765394D75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BE772-8CBC-4B58-805C-344897025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1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svg"/><Relationship Id="rId7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2.svg"/><Relationship Id="rId2" Type="http://schemas.openxmlformats.org/officeDocument/2006/relationships/image" Target="../media/image8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1.png"/><Relationship Id="rId10" Type="http://schemas.openxmlformats.org/officeDocument/2006/relationships/image" Target="../media/image16.svg"/><Relationship Id="rId19" Type="http://schemas.openxmlformats.org/officeDocument/2006/relationships/image" Target="../media/image24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.sv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1.png"/><Relationship Id="rId9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Anthony.Hernandez-Rivera@oag.ok.go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2.svg"/><Relationship Id="rId2" Type="http://schemas.openxmlformats.org/officeDocument/2006/relationships/image" Target="../media/image8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1.png"/><Relationship Id="rId10" Type="http://schemas.openxmlformats.org/officeDocument/2006/relationships/image" Target="../media/image16.svg"/><Relationship Id="rId19" Type="http://schemas.openxmlformats.org/officeDocument/2006/relationships/image" Target="../media/image24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06444" y="0"/>
            <a:ext cx="11999150" cy="10287000"/>
            <a:chOff x="0" y="0"/>
            <a:chExt cx="711061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1061" cy="609600"/>
            </a:xfrm>
            <a:custGeom>
              <a:avLst/>
              <a:gdLst/>
              <a:ahLst/>
              <a:cxnLst/>
              <a:rect l="l" t="t" r="r" b="b"/>
              <a:pathLst>
                <a:path w="711061" h="609600">
                  <a:moveTo>
                    <a:pt x="203200" y="0"/>
                  </a:moveTo>
                  <a:lnTo>
                    <a:pt x="711061" y="0"/>
                  </a:lnTo>
                  <a:lnTo>
                    <a:pt x="50786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D2039"/>
            </a:solid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57150"/>
              <a:ext cx="507861" cy="6667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32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2" y="1850990"/>
            <a:ext cx="7407311" cy="7407311"/>
            <a:chOff x="0" y="0"/>
            <a:chExt cx="9876415" cy="987641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9876415" cy="9876415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914445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332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9876415" cy="9876415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127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1270" h="6350000">
                    <a:moveTo>
                      <a:pt x="5985510" y="0"/>
                    </a:moveTo>
                    <a:lnTo>
                      <a:pt x="364490" y="0"/>
                    </a:lnTo>
                    <a:cubicBezTo>
                      <a:pt x="162560" y="0"/>
                      <a:pt x="0" y="162560"/>
                      <a:pt x="0" y="364490"/>
                    </a:cubicBezTo>
                    <a:lnTo>
                      <a:pt x="0" y="5986780"/>
                    </a:lnTo>
                    <a:cubicBezTo>
                      <a:pt x="0" y="6187440"/>
                      <a:pt x="162560" y="6350000"/>
                      <a:pt x="364490" y="6350000"/>
                    </a:cubicBezTo>
                    <a:lnTo>
                      <a:pt x="5986780" y="6350000"/>
                    </a:lnTo>
                    <a:cubicBezTo>
                      <a:pt x="6187440" y="6350000"/>
                      <a:pt x="6351270" y="6187440"/>
                      <a:pt x="6351270" y="5985510"/>
                    </a:cubicBezTo>
                    <a:lnTo>
                      <a:pt x="6351270" y="364490"/>
                    </a:lnTo>
                    <a:cubicBezTo>
                      <a:pt x="6350000" y="162560"/>
                      <a:pt x="6187440" y="0"/>
                      <a:pt x="5985510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178" r="-178"/>
                </a:stretch>
              </a:blipFill>
            </p:spPr>
            <p:txBody>
              <a:bodyPr/>
              <a:lstStyle/>
              <a:p>
                <a:pPr defTabSz="914445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16139070" y="-2978337"/>
            <a:ext cx="5633109" cy="4829327"/>
            <a:chOff x="0" y="0"/>
            <a:chExt cx="711061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1061" cy="609600"/>
            </a:xfrm>
            <a:custGeom>
              <a:avLst/>
              <a:gdLst/>
              <a:ahLst/>
              <a:cxnLst/>
              <a:rect l="l" t="t" r="r" b="b"/>
              <a:pathLst>
                <a:path w="711061" h="609600">
                  <a:moveTo>
                    <a:pt x="203200" y="0"/>
                  </a:moveTo>
                  <a:lnTo>
                    <a:pt x="711061" y="0"/>
                  </a:lnTo>
                  <a:lnTo>
                    <a:pt x="50786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D2039"/>
            </a:solid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600" y="-57150"/>
              <a:ext cx="507861" cy="6667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32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400355" y="0"/>
            <a:ext cx="7226805" cy="1322501"/>
            <a:chOff x="0" y="0"/>
            <a:chExt cx="9635740" cy="1763333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9635740" cy="1763333"/>
              <a:chOff x="0" y="0"/>
              <a:chExt cx="3380667" cy="61865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380667" cy="618659"/>
              </a:xfrm>
              <a:custGeom>
                <a:avLst/>
                <a:gdLst/>
                <a:ahLst/>
                <a:cxnLst/>
                <a:rect l="l" t="t" r="r" b="b"/>
                <a:pathLst>
                  <a:path w="3380667" h="618659">
                    <a:moveTo>
                      <a:pt x="203200" y="0"/>
                    </a:moveTo>
                    <a:lnTo>
                      <a:pt x="3380667" y="0"/>
                    </a:lnTo>
                    <a:lnTo>
                      <a:pt x="3177467" y="618659"/>
                    </a:lnTo>
                    <a:lnTo>
                      <a:pt x="0" y="618659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69110E"/>
              </a:solidFill>
            </p:spPr>
            <p:txBody>
              <a:bodyPr/>
              <a:lstStyle/>
              <a:p>
                <a:pPr defTabSz="914445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01600" y="-57150"/>
                <a:ext cx="3177467" cy="675809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332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3358684" y="918766"/>
              <a:ext cx="5502440" cy="28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914445">
                <a:lnSpc>
                  <a:spcPts val="1790"/>
                </a:lnSpc>
              </a:pPr>
              <a:r>
                <a:rPr lang="en-US" sz="1278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358684" y="639867"/>
              <a:ext cx="4699879" cy="269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45">
                <a:lnSpc>
                  <a:spcPts val="1716"/>
                </a:lnSpc>
              </a:pPr>
              <a:r>
                <a:rPr lang="en-US" sz="1226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  <p:sp>
          <p:nvSpPr>
            <p:cNvPr id="21" name="Freeform 21"/>
            <p:cNvSpPr/>
            <p:nvPr/>
          </p:nvSpPr>
          <p:spPr>
            <a:xfrm>
              <a:off x="2042073" y="284524"/>
              <a:ext cx="1172137" cy="1168463"/>
            </a:xfrm>
            <a:custGeom>
              <a:avLst/>
              <a:gdLst/>
              <a:ahLst/>
              <a:cxnLst/>
              <a:rect l="l" t="t" r="r" b="b"/>
              <a:pathLst>
                <a:path w="1172137" h="1168463">
                  <a:moveTo>
                    <a:pt x="0" y="0"/>
                  </a:moveTo>
                  <a:lnTo>
                    <a:pt x="1172137" y="0"/>
                  </a:lnTo>
                  <a:lnTo>
                    <a:pt x="1172137" y="1168463"/>
                  </a:lnTo>
                  <a:lnTo>
                    <a:pt x="0" y="1168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810521" y="8061659"/>
            <a:ext cx="844877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4445">
              <a:lnSpc>
                <a:spcPts val="5280"/>
              </a:lnSpc>
            </a:pPr>
            <a:r>
              <a:rPr lang="en-US" sz="3300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Anthony Hernández-Rivera, MA</a:t>
            </a:r>
          </a:p>
          <a:p>
            <a:pPr algn="just" defTabSz="914445">
              <a:lnSpc>
                <a:spcPts val="2880"/>
              </a:lnSpc>
            </a:pPr>
            <a:r>
              <a:rPr lang="en-US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Domestic Violence Fatality Review Board (DVFRB) Program Manager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AC3BFF5-8DD8-DDCF-896C-96FCDA521400}"/>
              </a:ext>
            </a:extLst>
          </p:cNvPr>
          <p:cNvSpPr txBox="1">
            <a:spLocks/>
          </p:cNvSpPr>
          <p:nvPr/>
        </p:nvSpPr>
        <p:spPr>
          <a:xfrm>
            <a:off x="7741577" y="3550332"/>
            <a:ext cx="10485923" cy="2811984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54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Oklahoma Domestic Violence </a:t>
            </a:r>
          </a:p>
          <a:p>
            <a:pPr defTabSz="1371600"/>
            <a:r>
              <a:rPr lang="en-US" sz="54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Fatality Review Board </a:t>
            </a:r>
          </a:p>
          <a:p>
            <a:pPr defTabSz="1371600"/>
            <a:r>
              <a:rPr lang="en-US" sz="54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(DVFRB)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EF746-5F06-6FFA-CFEA-51DBA9F68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AB8FAC5-B1EC-35DC-EBE7-472CB02E13F8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8F738B0-1DDE-7B1B-9ADC-793097C6A9F7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DF8B38A-3C76-8253-8079-081EB1A308A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B894177-2585-1D4D-C6FE-4A4BA6CCA28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8E583F2-01CF-2714-EF6D-9817ADA91021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58946DD-B812-B452-5EDD-A5234ADEC13A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132D4F4-4EBC-D263-A011-A9AF71EA62FB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28BD25E-99DE-7AE8-1E2D-9B33C66F7C4E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85A5C86B-A107-3C0B-BBF6-24CA1CEF3F9F}"/>
              </a:ext>
            </a:extLst>
          </p:cNvPr>
          <p:cNvSpPr txBox="1"/>
          <p:nvPr/>
        </p:nvSpPr>
        <p:spPr>
          <a:xfrm>
            <a:off x="838200" y="2933700"/>
            <a:ext cx="5956773" cy="86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Numbers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F55C68F-750E-CB01-018E-712B52C4C9DF}"/>
              </a:ext>
            </a:extLst>
          </p:cNvPr>
          <p:cNvSpPr txBox="1"/>
          <p:nvPr/>
        </p:nvSpPr>
        <p:spPr>
          <a:xfrm>
            <a:off x="838199" y="3806315"/>
            <a:ext cx="5956773" cy="248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Intimate partner homicide victim total = 401 </a:t>
            </a:r>
          </a:p>
          <a:p>
            <a:pPr marL="342900" indent="-34290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Averages: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2014-2023 = 40.1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2019-2023 = 41.6</a:t>
            </a:r>
          </a:p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2023 = Most ever recorded (50)</a:t>
            </a: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5616D8-0DF7-0658-14B6-A41046465C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0400" y="1866900"/>
            <a:ext cx="1089660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8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D0451-2F0F-95B8-FDD2-654C1548A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AFFF038-83FF-23FF-A39B-46B803F5AEEB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020864E-29DF-0510-E91E-EFDACBE96C9F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6773BE0-1D41-CA57-9FD1-C2CBFCBB0FB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40A5100-6136-AE1B-78CB-68C69280352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64862AC-DCC4-34BB-E360-7FCA81B0DAD8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C614CF3-155C-354C-658F-EDDD28EF6F45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D289EA1-FCBC-06F8-AFD8-8B19C27DA8F6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638FCFA-E81A-BD92-4334-45526ADF8C1D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1273A7D0-E6CE-9814-C624-02EA955DF50D}"/>
              </a:ext>
            </a:extLst>
          </p:cNvPr>
          <p:cNvSpPr txBox="1"/>
          <p:nvPr/>
        </p:nvSpPr>
        <p:spPr>
          <a:xfrm>
            <a:off x="945913" y="2264801"/>
            <a:ext cx="5956773" cy="86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Numbers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0046734F-6067-C252-AC33-2FD97D9AB900}"/>
              </a:ext>
            </a:extLst>
          </p:cNvPr>
          <p:cNvSpPr txBox="1"/>
          <p:nvPr/>
        </p:nvSpPr>
        <p:spPr>
          <a:xfrm>
            <a:off x="838200" y="3314700"/>
            <a:ext cx="5956773" cy="4282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Total Females = 292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Averages: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2014-2023 = 29.2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2019-2023 = 30.8 vs. 27.6 in previous 5 years (2014-2018)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Total Males = 109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Averages: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2014-2023 = 10.9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2019-2023 = 10.8</a:t>
            </a: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AD87FB-1410-A7D3-4EB0-16DA8B49B9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6600" y="2264801"/>
            <a:ext cx="11042436" cy="517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4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0F5D3-8EA5-69CF-E235-31DEB1ADE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53B2DB8-16B1-24B3-ED05-0616F3CA3F9C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9D4C116-24FA-37D6-28AD-80BCCAB81C07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3B75E57-AA31-160B-380F-8B7C0D057F8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FB39197-434A-D1F2-0699-5704AB12870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BB4472A-6096-0A95-5DCB-42CB0BD504D8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180C395-E458-88B9-3B2F-854351BD678B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52DBC57-AEF2-1B7B-B11F-F3CA4CCE3E9F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11A36AEE-991B-2E95-FECF-36F825D42DD1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25FB2082-DDAB-E5FF-3072-3607025E03EC}"/>
              </a:ext>
            </a:extLst>
          </p:cNvPr>
          <p:cNvSpPr txBox="1"/>
          <p:nvPr/>
        </p:nvSpPr>
        <p:spPr>
          <a:xfrm>
            <a:off x="945913" y="2264801"/>
            <a:ext cx="5956773" cy="86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Numbers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EE2D124-5590-53CA-140D-6E50C1A78128}"/>
              </a:ext>
            </a:extLst>
          </p:cNvPr>
          <p:cNvSpPr txBox="1"/>
          <p:nvPr/>
        </p:nvSpPr>
        <p:spPr>
          <a:xfrm>
            <a:off x="838200" y="3314700"/>
            <a:ext cx="5956773" cy="1768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Trends 2018-2023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Counties with at least 1 intimate partner homicide victim = 51 (66.2%)</a:t>
            </a: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4BA28F-A99E-2FB7-080C-3CE8E73780E4}"/>
              </a:ext>
            </a:extLst>
          </p:cNvPr>
          <p:cNvGrpSpPr/>
          <p:nvPr/>
        </p:nvGrpSpPr>
        <p:grpSpPr>
          <a:xfrm>
            <a:off x="7010400" y="1790700"/>
            <a:ext cx="10744199" cy="6500708"/>
            <a:chOff x="4597849" y="69991"/>
            <a:chExt cx="7493134" cy="3359010"/>
          </a:xfrm>
        </p:grpSpPr>
        <p:pic>
          <p:nvPicPr>
            <p:cNvPr id="18" name="Picture 17" descr="Chart, scatter chart&#10;&#10;AI-generated content may be incorrect.">
              <a:extLst>
                <a:ext uri="{FF2B5EF4-FFF2-40B4-BE49-F238E27FC236}">
                  <a16:creationId xmlns:a16="http://schemas.microsoft.com/office/drawing/2014/main" id="{661D3D17-C731-C914-3CEC-A56FD19D0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849" y="69991"/>
              <a:ext cx="7493134" cy="335901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CFA6AA-9235-4682-1E28-EA5711B3044A}"/>
                </a:ext>
              </a:extLst>
            </p:cNvPr>
            <p:cNvSpPr/>
            <p:nvPr/>
          </p:nvSpPr>
          <p:spPr>
            <a:xfrm>
              <a:off x="4597849" y="226803"/>
              <a:ext cx="459926" cy="16372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4D7AB-124E-7B2E-2CA1-75E100A13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844CA5-6709-7147-4223-DA4A4C07C99B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4D1C8A7-EE97-E526-B447-474F51961BD2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5E7AEFC-A38F-1AD3-FF42-1A718503480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385FB96-7922-379D-E833-AD85148265A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00AFC0B5-F8ED-A629-7748-2210EE88291A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027DEAB-52F1-3AA4-7170-B4B83442EC04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3DA0453-6438-6D84-003D-722AB5FFAA9B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6ADC2191-4060-DC25-E18A-D69CD815A745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3ECE5E5E-FF61-84A2-6F3F-DF53A3FC421D}"/>
              </a:ext>
            </a:extLst>
          </p:cNvPr>
          <p:cNvSpPr txBox="1"/>
          <p:nvPr/>
        </p:nvSpPr>
        <p:spPr>
          <a:xfrm>
            <a:off x="6019800" y="6646938"/>
            <a:ext cx="5956773" cy="86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Numbers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771AEF9-D203-101E-DFA3-9B8EBAA7061E}"/>
              </a:ext>
            </a:extLst>
          </p:cNvPr>
          <p:cNvSpPr txBox="1"/>
          <p:nvPr/>
        </p:nvSpPr>
        <p:spPr>
          <a:xfrm>
            <a:off x="1905000" y="7793668"/>
            <a:ext cx="5956773" cy="248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Murder-Suicide Event Totals 2014-2023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Murder-Suicide Event Total = 152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Averages: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2014-2023 = 15.2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2019-2023 = 17.8</a:t>
            </a: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3E695F-39D7-66F3-C952-04307797B948}"/>
              </a:ext>
            </a:extLst>
          </p:cNvPr>
          <p:cNvGrpSpPr/>
          <p:nvPr/>
        </p:nvGrpSpPr>
        <p:grpSpPr>
          <a:xfrm>
            <a:off x="152400" y="1562100"/>
            <a:ext cx="8991600" cy="4800332"/>
            <a:chOff x="4795191" y="256208"/>
            <a:chExt cx="7156098" cy="314338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B94BF9D-69F2-9569-50BC-CCFBD1C7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5191" y="256208"/>
              <a:ext cx="7156098" cy="3143385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17E9D2-FE2B-7BAC-F988-B89F03A93B84}"/>
                </a:ext>
              </a:extLst>
            </p:cNvPr>
            <p:cNvSpPr/>
            <p:nvPr/>
          </p:nvSpPr>
          <p:spPr>
            <a:xfrm>
              <a:off x="4977442" y="345057"/>
              <a:ext cx="586596" cy="22029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5FD2345-3780-6112-F579-E0FD599E2974}"/>
              </a:ext>
            </a:extLst>
          </p:cNvPr>
          <p:cNvGrpSpPr/>
          <p:nvPr/>
        </p:nvGrpSpPr>
        <p:grpSpPr>
          <a:xfrm>
            <a:off x="9144000" y="1554230"/>
            <a:ext cx="8991600" cy="4808202"/>
            <a:chOff x="4795191" y="3399593"/>
            <a:chExt cx="7156098" cy="307593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ED5AE58-EFE3-5B09-78B3-B379C3758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5191" y="3399593"/>
              <a:ext cx="7156098" cy="307593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EF33CA5-6088-236B-9667-4CA4C76FACBB}"/>
                </a:ext>
              </a:extLst>
            </p:cNvPr>
            <p:cNvSpPr/>
            <p:nvPr/>
          </p:nvSpPr>
          <p:spPr>
            <a:xfrm>
              <a:off x="4977442" y="3488442"/>
              <a:ext cx="586596" cy="22029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7" name="TextBox 12">
            <a:extLst>
              <a:ext uri="{FF2B5EF4-FFF2-40B4-BE49-F238E27FC236}">
                <a16:creationId xmlns:a16="http://schemas.microsoft.com/office/drawing/2014/main" id="{311191D1-CC90-5DC8-1BD4-B76301892834}"/>
              </a:ext>
            </a:extLst>
          </p:cNvPr>
          <p:cNvSpPr txBox="1"/>
          <p:nvPr/>
        </p:nvSpPr>
        <p:spPr>
          <a:xfrm>
            <a:off x="10110052" y="7847856"/>
            <a:ext cx="5956773" cy="248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Murder-Suicide Victim Totals 2014-2023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Murder-Suicide Victim Total =  201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Averages: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2014-2023 = 20.1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2019-2023 = 25.4</a:t>
            </a: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5578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05F43-510E-7692-E972-375094E8A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EF00318-BE60-C312-222F-BE5979081103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89D87A-D393-6963-044F-179BEEF110CD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59D2343-0618-00AA-06C4-BFDECE5CB0A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A09480E-D764-35C4-141C-143A61B16A1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5212A498-CC07-708B-3684-4416480B9193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3913CD9-84FD-971E-D0CA-49A249E6663C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4399EEF-A63E-9381-CC16-6AD03697AFC7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53B3B35-3E20-A99E-03C8-2D0F33622276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2B3DF0FA-A1D8-4E02-1DD1-0788BD8BEE5E}"/>
              </a:ext>
            </a:extLst>
          </p:cNvPr>
          <p:cNvSpPr txBox="1"/>
          <p:nvPr/>
        </p:nvSpPr>
        <p:spPr>
          <a:xfrm>
            <a:off x="6019800" y="7030014"/>
            <a:ext cx="5956773" cy="86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Numbers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2CEE349-2663-B128-6F26-1908BF26454E}"/>
              </a:ext>
            </a:extLst>
          </p:cNvPr>
          <p:cNvSpPr txBox="1"/>
          <p:nvPr/>
        </p:nvSpPr>
        <p:spPr>
          <a:xfrm>
            <a:off x="1219200" y="7810972"/>
            <a:ext cx="6350667" cy="2121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County-Level Murder-Suicide Victims 2018-2023 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16 counties with 1 murder-suicide victim each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7 counties with 2 murder-suicide victims each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 counties with 4 murder-suicide victims each </a:t>
            </a:r>
          </a:p>
          <a:p>
            <a:pPr algn="l">
              <a:lnSpc>
                <a:spcPts val="2800"/>
              </a:lnSpc>
            </a:pPr>
            <a:endParaRPr lang="en-US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2800"/>
              </a:lnSpc>
            </a:pPr>
            <a:endParaRPr lang="en-US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9051A0-A003-82BA-955C-AFDE6AAE4AC8}"/>
              </a:ext>
            </a:extLst>
          </p:cNvPr>
          <p:cNvGrpSpPr/>
          <p:nvPr/>
        </p:nvGrpSpPr>
        <p:grpSpPr>
          <a:xfrm>
            <a:off x="34636" y="1516567"/>
            <a:ext cx="9109364" cy="5504242"/>
            <a:chOff x="34636" y="1516567"/>
            <a:chExt cx="9109364" cy="5504242"/>
          </a:xfrm>
        </p:grpSpPr>
        <p:pic>
          <p:nvPicPr>
            <p:cNvPr id="21" name="Picture 20" descr="Scatter chart&#10;&#10;AI-generated content may be incorrect.">
              <a:extLst>
                <a:ext uri="{FF2B5EF4-FFF2-40B4-BE49-F238E27FC236}">
                  <a16:creationId xmlns:a16="http://schemas.microsoft.com/office/drawing/2014/main" id="{8280A6E0-DA0C-2FA6-F5B4-3C8616C7D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83" y="1516567"/>
              <a:ext cx="9047017" cy="550424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1ECFB0C-7AE2-B700-B6FC-AF639C6BD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36" y="1790700"/>
              <a:ext cx="525678" cy="23165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539AC14-31CF-4BF6-2AB6-818D13B7CC90}"/>
              </a:ext>
            </a:extLst>
          </p:cNvPr>
          <p:cNvGrpSpPr/>
          <p:nvPr/>
        </p:nvGrpSpPr>
        <p:grpSpPr>
          <a:xfrm>
            <a:off x="9240984" y="1514652"/>
            <a:ext cx="9047016" cy="5504241"/>
            <a:chOff x="9240984" y="1514652"/>
            <a:chExt cx="9047016" cy="5504241"/>
          </a:xfrm>
        </p:grpSpPr>
        <p:pic>
          <p:nvPicPr>
            <p:cNvPr id="25" name="Picture 24" descr="Map&#10;&#10;AI-generated content may be incorrect.">
              <a:extLst>
                <a:ext uri="{FF2B5EF4-FFF2-40B4-BE49-F238E27FC236}">
                  <a16:creationId xmlns:a16="http://schemas.microsoft.com/office/drawing/2014/main" id="{53204ADC-0F10-C07B-1E8A-1A9B122D9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0984" y="1514652"/>
              <a:ext cx="9047016" cy="550424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CE9EFA2-B8CE-B823-5700-D43D4DFD7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40984" y="1790700"/>
              <a:ext cx="524301" cy="231668"/>
            </a:xfrm>
            <a:prstGeom prst="rect">
              <a:avLst/>
            </a:prstGeom>
          </p:spPr>
        </p:pic>
      </p:grpSp>
      <p:sp>
        <p:nvSpPr>
          <p:cNvPr id="28" name="TextBox 12">
            <a:extLst>
              <a:ext uri="{FF2B5EF4-FFF2-40B4-BE49-F238E27FC236}">
                <a16:creationId xmlns:a16="http://schemas.microsoft.com/office/drawing/2014/main" id="{713E6277-CC5D-8DB7-9AA9-EE83211904DC}"/>
              </a:ext>
            </a:extLst>
          </p:cNvPr>
          <p:cNvSpPr txBox="1"/>
          <p:nvPr/>
        </p:nvSpPr>
        <p:spPr>
          <a:xfrm>
            <a:off x="10061811" y="7810971"/>
            <a:ext cx="6350667" cy="176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Murder-Suicide Victims by DA District 2018-2023 </a:t>
            </a:r>
          </a:p>
          <a:p>
            <a:pPr marL="742950" lvl="1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24 (88.8%) DA Districts with at least one DV murder-suicide victim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2800"/>
              </a:lnSpc>
            </a:pPr>
            <a:endParaRPr lang="en-US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3499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A0585-A52E-54AC-C92A-2223763B6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">
            <a:extLst>
              <a:ext uri="{FF2B5EF4-FFF2-40B4-BE49-F238E27FC236}">
                <a16:creationId xmlns:a16="http://schemas.microsoft.com/office/drawing/2014/main" id="{272704E1-3FE9-164A-4F9D-5337889F2CB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78633" y="2293145"/>
            <a:ext cx="17359313" cy="751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62128B82-A606-A637-C037-792D28ED3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9" y="2328865"/>
            <a:ext cx="1809750" cy="5572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3F371B3-ED7E-39CE-C110-06E6D1FDC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289" y="2328865"/>
            <a:ext cx="1202532" cy="5572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7924C6D5-4CC4-897D-50BD-9CB0D2D39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2820" y="2328865"/>
            <a:ext cx="4179095" cy="5572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47E29227-6DBF-C13A-AEE8-B62D8CF6D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914" y="2328865"/>
            <a:ext cx="6791325" cy="5572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532058C9-68A3-FC1B-D058-24E76BECA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3239" y="2328865"/>
            <a:ext cx="3326607" cy="5572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31367500-CA8D-F334-604C-3B72EC1C9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9" y="2886077"/>
            <a:ext cx="1809750" cy="959645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1D1CC4C-6E15-6838-93FC-7A2254B08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289" y="2886077"/>
            <a:ext cx="1202532" cy="959645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BA73662C-896F-F37C-0750-060A7B759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2820" y="2886077"/>
            <a:ext cx="4179095" cy="959645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B9260041-9EFA-2C7D-3B6F-D4C219AF4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914" y="2886077"/>
            <a:ext cx="6791325" cy="959645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6B9DFB8C-3D0B-B54C-0523-C0D135943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3239" y="2886077"/>
            <a:ext cx="3326607" cy="959645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952BDFF2-1289-8393-4BFE-10297BB33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9" y="3845720"/>
            <a:ext cx="1809750" cy="959645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AFD49B5F-4CFC-6F85-4841-C1ED46CB0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289" y="3845720"/>
            <a:ext cx="1202532" cy="959645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389DA73E-3C39-65DC-E71A-2079B2DF2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2820" y="3845720"/>
            <a:ext cx="4179095" cy="959645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CC57F621-FE59-471D-3A10-C815E33C8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914" y="3845720"/>
            <a:ext cx="6791325" cy="959645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EB3798E2-1485-D515-7C1B-6B3D6ABB3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3239" y="3845720"/>
            <a:ext cx="3326607" cy="959645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77D8E0EF-0E20-1D59-5ED2-705A882F7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9" y="4805364"/>
            <a:ext cx="1809750" cy="1783557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FB898BB6-EEE0-D921-53FA-D47D3BD43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289" y="4805364"/>
            <a:ext cx="1202532" cy="1783557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725126FC-BEB2-9DD8-6984-D2F841F32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2820" y="4805364"/>
            <a:ext cx="4179095" cy="1783557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3F852A46-D80D-B854-0AF5-4A4AB74AA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914" y="4805365"/>
            <a:ext cx="6791325" cy="1785938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1AA929A5-E765-DF8C-F549-7A6E47D27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3239" y="4805365"/>
            <a:ext cx="3326607" cy="1785938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A6D29F79-3E53-BF23-7CBE-638847251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9" y="6588920"/>
            <a:ext cx="1809750" cy="3157538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A44FE610-DBEB-70D2-3A3A-2807E4D62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289" y="6588920"/>
            <a:ext cx="1202532" cy="3157538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814343E7-ED04-8888-4956-2885580C3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2820" y="6588920"/>
            <a:ext cx="4179095" cy="3157538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3864F2B7-9C85-832C-7F0D-EED3C67AF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914" y="6591302"/>
            <a:ext cx="6791325" cy="3155157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DBDEC28C-5994-A97F-CD12-4A811755D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3239" y="6591302"/>
            <a:ext cx="3326607" cy="3155157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6" name="Line 30">
            <a:extLst>
              <a:ext uri="{FF2B5EF4-FFF2-40B4-BE49-F238E27FC236}">
                <a16:creationId xmlns:a16="http://schemas.microsoft.com/office/drawing/2014/main" id="{60BB1F02-B577-B309-B191-64D47DE751F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0289" y="2319340"/>
            <a:ext cx="0" cy="743664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7" name="Line 31">
            <a:extLst>
              <a:ext uri="{FF2B5EF4-FFF2-40B4-BE49-F238E27FC236}">
                <a16:creationId xmlns:a16="http://schemas.microsoft.com/office/drawing/2014/main" id="{2CBCAC4C-C05E-61FA-15E5-22735599F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2820" y="2319340"/>
            <a:ext cx="0" cy="743664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8" name="Line 32">
            <a:extLst>
              <a:ext uri="{FF2B5EF4-FFF2-40B4-BE49-F238E27FC236}">
                <a16:creationId xmlns:a16="http://schemas.microsoft.com/office/drawing/2014/main" id="{3F430679-D549-03E6-D073-1B74E465F04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1914" y="2319340"/>
            <a:ext cx="0" cy="743664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9" name="Line 33">
            <a:extLst>
              <a:ext uri="{FF2B5EF4-FFF2-40B4-BE49-F238E27FC236}">
                <a16:creationId xmlns:a16="http://schemas.microsoft.com/office/drawing/2014/main" id="{66144AB7-926B-66BA-A6B2-71CCE61E218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3239" y="2319340"/>
            <a:ext cx="0" cy="743664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0" name="Line 34">
            <a:extLst>
              <a:ext uri="{FF2B5EF4-FFF2-40B4-BE49-F238E27FC236}">
                <a16:creationId xmlns:a16="http://schemas.microsoft.com/office/drawing/2014/main" id="{D0982E6A-338A-8DF7-F02C-6A6879B282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014" y="2886077"/>
            <a:ext cx="17328357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1" name="Line 35">
            <a:extLst>
              <a:ext uri="{FF2B5EF4-FFF2-40B4-BE49-F238E27FC236}">
                <a16:creationId xmlns:a16="http://schemas.microsoft.com/office/drawing/2014/main" id="{4F44247A-1A42-8BFF-17B9-8EADBD453A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014" y="3845720"/>
            <a:ext cx="1732835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2" name="Line 36">
            <a:extLst>
              <a:ext uri="{FF2B5EF4-FFF2-40B4-BE49-F238E27FC236}">
                <a16:creationId xmlns:a16="http://schemas.microsoft.com/office/drawing/2014/main" id="{3A0607C5-7CA3-5B1D-5718-65601E20A7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014" y="4805364"/>
            <a:ext cx="1732835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3" name="Line 37">
            <a:extLst>
              <a:ext uri="{FF2B5EF4-FFF2-40B4-BE49-F238E27FC236}">
                <a16:creationId xmlns:a16="http://schemas.microsoft.com/office/drawing/2014/main" id="{BE66C70F-0DD5-7D28-4E35-05CB64D24F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014" y="6591302"/>
            <a:ext cx="1732835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4" name="Line 38">
            <a:extLst>
              <a:ext uri="{FF2B5EF4-FFF2-40B4-BE49-F238E27FC236}">
                <a16:creationId xmlns:a16="http://schemas.microsoft.com/office/drawing/2014/main" id="{6003F101-7658-399B-4350-06B7FA112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539" y="2319340"/>
            <a:ext cx="0" cy="743664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45" name="Line 39">
            <a:extLst>
              <a:ext uri="{FF2B5EF4-FFF2-40B4-BE49-F238E27FC236}">
                <a16:creationId xmlns:a16="http://schemas.microsoft.com/office/drawing/2014/main" id="{3CAD5F58-C3C9-5F85-5397-C6DE798FE5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799845" y="2328865"/>
            <a:ext cx="226218" cy="742712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6" name="Line 40">
            <a:extLst>
              <a:ext uri="{FF2B5EF4-FFF2-40B4-BE49-F238E27FC236}">
                <a16:creationId xmlns:a16="http://schemas.microsoft.com/office/drawing/2014/main" id="{42EAFD44-4241-7443-F2EC-85D8854490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014" y="2328864"/>
            <a:ext cx="1732835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47" name="Line 41">
            <a:extLst>
              <a:ext uri="{FF2B5EF4-FFF2-40B4-BE49-F238E27FC236}">
                <a16:creationId xmlns:a16="http://schemas.microsoft.com/office/drawing/2014/main" id="{8A32F5CA-209F-C572-CE24-8E464945B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014" y="9746457"/>
            <a:ext cx="1732835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8" name="Rectangle 42">
            <a:extLst>
              <a:ext uri="{FF2B5EF4-FFF2-40B4-BE49-F238E27FC236}">
                <a16:creationId xmlns:a16="http://schemas.microsoft.com/office/drawing/2014/main" id="{B35054AE-5BEA-0481-13B7-0B4CF34F8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1352" y="2409827"/>
            <a:ext cx="9233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sz="2700" b="1">
                <a:solidFill>
                  <a:srgbClr val="FFFFFF"/>
                </a:solidFill>
                <a:latin typeface="Times New Roman" panose="02020603050405020304"/>
              </a:rPr>
              <a:t>Status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49" name="Rectangle 43">
            <a:extLst>
              <a:ext uri="{FF2B5EF4-FFF2-40B4-BE49-F238E27FC236}">
                <a16:creationId xmlns:a16="http://schemas.microsoft.com/office/drawing/2014/main" id="{139FA309-90DE-C71A-59C5-C2EF54506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7" y="2409827"/>
            <a:ext cx="12118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sz="2700" b="1">
                <a:solidFill>
                  <a:srgbClr val="FFFFFF"/>
                </a:solidFill>
                <a:latin typeface="Times New Roman" panose="02020603050405020304"/>
              </a:rPr>
              <a:t>Purpose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50" name="Rectangle 44">
            <a:extLst>
              <a:ext uri="{FF2B5EF4-FFF2-40B4-BE49-F238E27FC236}">
                <a16:creationId xmlns:a16="http://schemas.microsoft.com/office/drawing/2014/main" id="{5A4C8D9A-AF0C-3A95-82C4-147BA0225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932" y="2409827"/>
            <a:ext cx="12118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sz="2700" b="1" dirty="0">
                <a:solidFill>
                  <a:srgbClr val="FFFFFF"/>
                </a:solidFill>
                <a:latin typeface="Times New Roman" panose="02020603050405020304"/>
              </a:rPr>
              <a:t>Authors</a:t>
            </a:r>
            <a:endParaRPr lang="en-US" altLang="en-US" sz="27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51" name="Rectangle 45">
            <a:extLst>
              <a:ext uri="{FF2B5EF4-FFF2-40B4-BE49-F238E27FC236}">
                <a16:creationId xmlns:a16="http://schemas.microsoft.com/office/drawing/2014/main" id="{ACF81AF5-7DD0-F9AF-7412-CDE48B9B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2" y="2409827"/>
            <a:ext cx="69256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sz="2700" b="1" dirty="0">
                <a:solidFill>
                  <a:srgbClr val="FFFFFF"/>
                </a:solidFill>
                <a:latin typeface="Times New Roman" panose="02020603050405020304"/>
              </a:rPr>
              <a:t>Year</a:t>
            </a:r>
            <a:endParaRPr lang="en-US" altLang="en-US" sz="27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52" name="Rectangle 46">
            <a:extLst>
              <a:ext uri="{FF2B5EF4-FFF2-40B4-BE49-F238E27FC236}">
                <a16:creationId xmlns:a16="http://schemas.microsoft.com/office/drawing/2014/main" id="{0ECF93B5-4725-37A2-EE64-E83FB5129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2" y="2409827"/>
            <a:ext cx="51937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sz="2700" b="1" dirty="0">
                <a:solidFill>
                  <a:srgbClr val="FFFFFF"/>
                </a:solidFill>
                <a:latin typeface="Times New Roman" panose="02020603050405020304"/>
              </a:rPr>
              <a:t>Bill</a:t>
            </a:r>
            <a:endParaRPr lang="en-US" altLang="en-US" sz="27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53" name="Rectangle 47">
            <a:extLst>
              <a:ext uri="{FF2B5EF4-FFF2-40B4-BE49-F238E27FC236}">
                <a16:creationId xmlns:a16="http://schemas.microsoft.com/office/drawing/2014/main" id="{3CC7C607-BAE3-8A07-4B55-ADF721830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1352" y="2964658"/>
            <a:ext cx="6668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b="1" dirty="0">
                <a:solidFill>
                  <a:srgbClr val="000000"/>
                </a:solidFill>
                <a:latin typeface="Times New Roman" panose="02020603050405020304"/>
              </a:rPr>
              <a:t>Passed</a:t>
            </a:r>
            <a:endParaRPr lang="en-US" altLang="en-US" sz="27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54" name="Rectangle 48">
            <a:extLst>
              <a:ext uri="{FF2B5EF4-FFF2-40B4-BE49-F238E27FC236}">
                <a16:creationId xmlns:a16="http://schemas.microsoft.com/office/drawing/2014/main" id="{9479B177-8578-E626-45D3-6FE345165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3364" y="2969420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</a:rPr>
              <a:t>–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55" name="Rectangle 49">
            <a:extLst>
              <a:ext uri="{FF2B5EF4-FFF2-40B4-BE49-F238E27FC236}">
                <a16:creationId xmlns:a16="http://schemas.microsoft.com/office/drawing/2014/main" id="{C585248C-E216-59D2-701B-DA6E3058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1482" y="2969420"/>
            <a:ext cx="9640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Effective: 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56" name="Rectangle 50">
            <a:extLst>
              <a:ext uri="{FF2B5EF4-FFF2-40B4-BE49-F238E27FC236}">
                <a16:creationId xmlns:a16="http://schemas.microsoft.com/office/drawing/2014/main" id="{181CC1A5-D52F-8AE8-C429-AF6D2BB50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1352" y="3243265"/>
            <a:ext cx="17825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November 1, 2024 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57" name="Rectangle 51">
            <a:extLst>
              <a:ext uri="{FF2B5EF4-FFF2-40B4-BE49-F238E27FC236}">
                <a16:creationId xmlns:a16="http://schemas.microsoft.com/office/drawing/2014/main" id="{7533C068-8D3F-3A50-2804-76B9A4AE3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7" y="2969420"/>
            <a:ext cx="57131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/>
              </a:rPr>
              <a:t>Adding Department of Corrections representation to DVFRB </a:t>
            </a:r>
            <a:endParaRPr lang="en-US" altLang="en-US" sz="27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58" name="Rectangle 52">
            <a:extLst>
              <a:ext uri="{FF2B5EF4-FFF2-40B4-BE49-F238E27FC236}">
                <a16:creationId xmlns:a16="http://schemas.microsoft.com/office/drawing/2014/main" id="{6EE2CD59-C302-78C5-83D6-2354B5061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7" y="3521870"/>
            <a:ext cx="3090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/>
              </a:rPr>
              <a:t>*2022 DVFRB Recommendation</a:t>
            </a:r>
            <a:endParaRPr lang="en-US" altLang="en-US" sz="27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59" name="Rectangle 53">
            <a:extLst>
              <a:ext uri="{FF2B5EF4-FFF2-40B4-BE49-F238E27FC236}">
                <a16:creationId xmlns:a16="http://schemas.microsoft.com/office/drawing/2014/main" id="{AD797F76-A7B0-9F16-5C26-221C73988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932" y="2969420"/>
            <a:ext cx="31665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/>
              </a:rPr>
              <a:t>Rep. Josh Talley and Sen. Seifried</a:t>
            </a:r>
            <a:endParaRPr lang="en-US" altLang="en-US" sz="27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60" name="Rectangle 54">
            <a:extLst>
              <a:ext uri="{FF2B5EF4-FFF2-40B4-BE49-F238E27FC236}">
                <a16:creationId xmlns:a16="http://schemas.microsoft.com/office/drawing/2014/main" id="{FB6B71A6-C9D9-D690-B5F8-C5E159C69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2" y="2969420"/>
            <a:ext cx="4616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/>
              </a:rPr>
              <a:t>2024</a:t>
            </a:r>
            <a:endParaRPr lang="en-US" altLang="en-US" sz="27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61" name="Rectangle 55">
            <a:extLst>
              <a:ext uri="{FF2B5EF4-FFF2-40B4-BE49-F238E27FC236}">
                <a16:creationId xmlns:a16="http://schemas.microsoft.com/office/drawing/2014/main" id="{1303C285-384C-665A-BBA7-B16B03263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2" y="2969420"/>
            <a:ext cx="8399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/>
              </a:rPr>
              <a:t>HB 3752</a:t>
            </a:r>
            <a:endParaRPr lang="en-US" altLang="en-US" sz="27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62" name="Rectangle 56">
            <a:extLst>
              <a:ext uri="{FF2B5EF4-FFF2-40B4-BE49-F238E27FC236}">
                <a16:creationId xmlns:a16="http://schemas.microsoft.com/office/drawing/2014/main" id="{2D5AAE29-5665-1F89-1EC3-CEBFE05AC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1352" y="3921920"/>
            <a:ext cx="6668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b="1">
                <a:solidFill>
                  <a:srgbClr val="000000"/>
                </a:solidFill>
                <a:latin typeface="Times New Roman" panose="02020603050405020304"/>
              </a:rPr>
              <a:t>Passed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63" name="Rectangle 57">
            <a:extLst>
              <a:ext uri="{FF2B5EF4-FFF2-40B4-BE49-F238E27FC236}">
                <a16:creationId xmlns:a16="http://schemas.microsoft.com/office/drawing/2014/main" id="{E92F8241-974C-EBE1-1B36-918C71889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3364" y="3929065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–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64" name="Rectangle 58">
            <a:extLst>
              <a:ext uri="{FF2B5EF4-FFF2-40B4-BE49-F238E27FC236}">
                <a16:creationId xmlns:a16="http://schemas.microsoft.com/office/drawing/2014/main" id="{31634D3D-5630-8440-0F67-31FE032FB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1482" y="3929065"/>
            <a:ext cx="9640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Effective: 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65" name="Rectangle 59">
            <a:extLst>
              <a:ext uri="{FF2B5EF4-FFF2-40B4-BE49-F238E27FC236}">
                <a16:creationId xmlns:a16="http://schemas.microsoft.com/office/drawing/2014/main" id="{56F285C5-E92D-A11C-F088-4AEF80A37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1352" y="4207670"/>
            <a:ext cx="17248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November 1, 2024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66" name="Rectangle 60">
            <a:extLst>
              <a:ext uri="{FF2B5EF4-FFF2-40B4-BE49-F238E27FC236}">
                <a16:creationId xmlns:a16="http://schemas.microsoft.com/office/drawing/2014/main" id="{2881C718-42E9-E5AD-CFCB-83B5DD82A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7" y="3929065"/>
            <a:ext cx="55849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Funding increase to OAG certified DV/SA service providers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67" name="Rectangle 61">
            <a:extLst>
              <a:ext uri="{FF2B5EF4-FFF2-40B4-BE49-F238E27FC236}">
                <a16:creationId xmlns:a16="http://schemas.microsoft.com/office/drawing/2014/main" id="{A3FB4871-CD95-99D7-9984-693B8E7E0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7" y="4481515"/>
            <a:ext cx="3090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*2023 DVFRB Recommendation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68" name="Rectangle 62">
            <a:extLst>
              <a:ext uri="{FF2B5EF4-FFF2-40B4-BE49-F238E27FC236}">
                <a16:creationId xmlns:a16="http://schemas.microsoft.com/office/drawing/2014/main" id="{BD16F5AF-C1BC-087C-FF53-AD0FB457C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932" y="3929065"/>
            <a:ext cx="33588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Speaker McCall and Sen. Pro Temp 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69" name="Rectangle 63">
            <a:extLst>
              <a:ext uri="{FF2B5EF4-FFF2-40B4-BE49-F238E27FC236}">
                <a16:creationId xmlns:a16="http://schemas.microsoft.com/office/drawing/2014/main" id="{293E8F6D-3666-2540-7A08-E7E7B3DEF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932" y="4207670"/>
            <a:ext cx="4791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Treat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70" name="Rectangle 64">
            <a:extLst>
              <a:ext uri="{FF2B5EF4-FFF2-40B4-BE49-F238E27FC236}">
                <a16:creationId xmlns:a16="http://schemas.microsoft.com/office/drawing/2014/main" id="{8A22D698-59A2-65AF-7C71-9BE9035A1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2" y="3929065"/>
            <a:ext cx="4616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2024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71" name="Rectangle 65">
            <a:extLst>
              <a:ext uri="{FF2B5EF4-FFF2-40B4-BE49-F238E27FC236}">
                <a16:creationId xmlns:a16="http://schemas.microsoft.com/office/drawing/2014/main" id="{C785E4E3-1B13-104E-2891-95C1AC007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2" y="3929065"/>
            <a:ext cx="801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/>
              </a:rPr>
              <a:t>SB 2039</a:t>
            </a:r>
            <a:endParaRPr lang="en-US" altLang="en-US" sz="27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72" name="Rectangle 66">
            <a:extLst>
              <a:ext uri="{FF2B5EF4-FFF2-40B4-BE49-F238E27FC236}">
                <a16:creationId xmlns:a16="http://schemas.microsoft.com/office/drawing/2014/main" id="{004F81DE-4406-CCC3-E4B6-9EDB54DAD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1352" y="4886327"/>
            <a:ext cx="23618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b="1" dirty="0">
                <a:solidFill>
                  <a:srgbClr val="000000"/>
                </a:solidFill>
                <a:latin typeface="Times New Roman" panose="02020603050405020304"/>
              </a:rPr>
              <a:t>Did not reach Governor</a:t>
            </a:r>
          </a:p>
        </p:txBody>
      </p:sp>
      <p:sp>
        <p:nvSpPr>
          <p:cNvPr id="79" name="Rectangle 73">
            <a:extLst>
              <a:ext uri="{FF2B5EF4-FFF2-40B4-BE49-F238E27FC236}">
                <a16:creationId xmlns:a16="http://schemas.microsoft.com/office/drawing/2014/main" id="{A9DA92CF-AE75-5D31-21C0-9AA55E1FD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7" y="4893470"/>
            <a:ext cx="55207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Adds domestic abuse by strangulated, domestic assault and 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80" name="Rectangle 74">
            <a:extLst>
              <a:ext uri="{FF2B5EF4-FFF2-40B4-BE49-F238E27FC236}">
                <a16:creationId xmlns:a16="http://schemas.microsoft.com/office/drawing/2014/main" id="{FA152BF2-AC04-5455-BB75-5B9600DB1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7" y="5164933"/>
            <a:ext cx="53732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battery with a deadly weapon, and aggravated assault and 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81" name="Rectangle 75">
            <a:extLst>
              <a:ext uri="{FF2B5EF4-FFF2-40B4-BE49-F238E27FC236}">
                <a16:creationId xmlns:a16="http://schemas.microsoft.com/office/drawing/2014/main" id="{C2E9A3B4-42C9-0962-F181-C2DA12C15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7" y="5438777"/>
            <a:ext cx="54716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battery upon a law officer to the list of convictions that are 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82" name="Rectangle 76">
            <a:extLst>
              <a:ext uri="{FF2B5EF4-FFF2-40B4-BE49-F238E27FC236}">
                <a16:creationId xmlns:a16="http://schemas.microsoft.com/office/drawing/2014/main" id="{6E659CFD-9BBD-3A03-051E-760F576ED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7" y="5717383"/>
            <a:ext cx="49757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required to be served no less than 85% of completion.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83" name="Rectangle 77">
            <a:extLst>
              <a:ext uri="{FF2B5EF4-FFF2-40B4-BE49-F238E27FC236}">
                <a16:creationId xmlns:a16="http://schemas.microsoft.com/office/drawing/2014/main" id="{E168500C-92BC-FB85-9BF1-AB90047A5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7" y="6262690"/>
            <a:ext cx="40010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*2023 and 2024 DVFRB Recommendation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84" name="Rectangle 78">
            <a:extLst>
              <a:ext uri="{FF2B5EF4-FFF2-40B4-BE49-F238E27FC236}">
                <a16:creationId xmlns:a16="http://schemas.microsoft.com/office/drawing/2014/main" id="{69858AC5-9C52-C0CA-931B-63A93C4EB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933" y="4893470"/>
            <a:ext cx="27688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Rep. George and Sen. Weaver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85" name="Rectangle 79">
            <a:extLst>
              <a:ext uri="{FF2B5EF4-FFF2-40B4-BE49-F238E27FC236}">
                <a16:creationId xmlns:a16="http://schemas.microsoft.com/office/drawing/2014/main" id="{6728A5BC-068A-D800-CB2B-E0B3D5568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2" y="4893470"/>
            <a:ext cx="4616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/>
              </a:rPr>
              <a:t>2025</a:t>
            </a:r>
            <a:endParaRPr lang="en-US" altLang="en-US" sz="27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86" name="Rectangle 80">
            <a:extLst>
              <a:ext uri="{FF2B5EF4-FFF2-40B4-BE49-F238E27FC236}">
                <a16:creationId xmlns:a16="http://schemas.microsoft.com/office/drawing/2014/main" id="{45983FCD-B2D0-1051-BA45-3FDEAEA0F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2" y="4893470"/>
            <a:ext cx="8399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/>
              </a:rPr>
              <a:t>HB 1591</a:t>
            </a:r>
            <a:endParaRPr lang="en-US" altLang="en-US" sz="27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87" name="Rectangle 81">
            <a:extLst>
              <a:ext uri="{FF2B5EF4-FFF2-40B4-BE49-F238E27FC236}">
                <a16:creationId xmlns:a16="http://schemas.microsoft.com/office/drawing/2014/main" id="{512049D7-13A5-DC08-7F93-196236756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1351" y="6669882"/>
            <a:ext cx="38293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b="1" dirty="0">
                <a:solidFill>
                  <a:srgbClr val="000000"/>
                </a:solidFill>
                <a:latin typeface="Times New Roman" panose="02020603050405020304"/>
              </a:rPr>
              <a:t>Law – Without Gov. Signature</a:t>
            </a:r>
            <a:endParaRPr lang="en-US" altLang="en-US" sz="27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88" name="Rectangle 82">
            <a:extLst>
              <a:ext uri="{FF2B5EF4-FFF2-40B4-BE49-F238E27FC236}">
                <a16:creationId xmlns:a16="http://schemas.microsoft.com/office/drawing/2014/main" id="{AE4BDE06-FA22-5F69-9995-6A2DFB7DC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1352" y="6948490"/>
            <a:ext cx="6860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/>
              </a:rPr>
              <a:t>Passed </a:t>
            </a:r>
            <a:endParaRPr lang="en-US" altLang="en-US" sz="27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89" name="Rectangle 83">
            <a:extLst>
              <a:ext uri="{FF2B5EF4-FFF2-40B4-BE49-F238E27FC236}">
                <a16:creationId xmlns:a16="http://schemas.microsoft.com/office/drawing/2014/main" id="{EA27A8C6-A727-C7E8-501F-C53220C5F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2882" y="6948490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–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90" name="Rectangle 84">
            <a:extLst>
              <a:ext uri="{FF2B5EF4-FFF2-40B4-BE49-F238E27FC236}">
                <a16:creationId xmlns:a16="http://schemas.microsoft.com/office/drawing/2014/main" id="{F3BE0D6D-55D3-3A5C-E5B2-F769EBB9E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5765" y="6948490"/>
            <a:ext cx="6732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/>
              </a:rPr>
              <a:t>Senate </a:t>
            </a:r>
            <a:endParaRPr lang="en-US" altLang="en-US" sz="27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91" name="Rectangle 85">
            <a:extLst>
              <a:ext uri="{FF2B5EF4-FFF2-40B4-BE49-F238E27FC236}">
                <a16:creationId xmlns:a16="http://schemas.microsoft.com/office/drawing/2014/main" id="{E2955E38-65E9-6825-495C-03C0864F7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1352" y="7222333"/>
            <a:ext cx="6860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/>
              </a:rPr>
              <a:t>Passed </a:t>
            </a:r>
            <a:endParaRPr lang="en-US" altLang="en-US" sz="27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92" name="Rectangle 86">
            <a:extLst>
              <a:ext uri="{FF2B5EF4-FFF2-40B4-BE49-F238E27FC236}">
                <a16:creationId xmlns:a16="http://schemas.microsoft.com/office/drawing/2014/main" id="{ABFF8242-7EAD-FD49-43C4-D55DD86B4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3074" y="7206080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/>
              </a:rPr>
              <a:t>–</a:t>
            </a:r>
            <a:endParaRPr lang="en-US" altLang="en-US" sz="27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93" name="Rectangle 87">
            <a:extLst>
              <a:ext uri="{FF2B5EF4-FFF2-40B4-BE49-F238E27FC236}">
                <a16:creationId xmlns:a16="http://schemas.microsoft.com/office/drawing/2014/main" id="{BA4BA92B-F53C-B81C-F654-373A696D5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99583" y="7222333"/>
            <a:ext cx="647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/>
              </a:rPr>
              <a:t>House </a:t>
            </a:r>
            <a:endParaRPr lang="en-US" altLang="en-US" sz="27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94" name="Rectangle 88">
            <a:extLst>
              <a:ext uri="{FF2B5EF4-FFF2-40B4-BE49-F238E27FC236}">
                <a16:creationId xmlns:a16="http://schemas.microsoft.com/office/drawing/2014/main" id="{24B066A0-206A-CE74-1DF6-226039B30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7" y="6677027"/>
            <a:ext cx="62838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Allows prosecutors to file Domestic Assault &amp; Battery (A&amp;B) with 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95" name="Rectangle 89">
            <a:extLst>
              <a:ext uri="{FF2B5EF4-FFF2-40B4-BE49-F238E27FC236}">
                <a16:creationId xmlns:a16="http://schemas.microsoft.com/office/drawing/2014/main" id="{6581830F-7156-8726-484A-EE050E431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7" y="6948490"/>
            <a:ext cx="53913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a Deadly Weapon charge if any deadly weapon is present. 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96" name="Rectangle 90">
            <a:extLst>
              <a:ext uri="{FF2B5EF4-FFF2-40B4-BE49-F238E27FC236}">
                <a16:creationId xmlns:a16="http://schemas.microsoft.com/office/drawing/2014/main" id="{208A9F8D-D79F-0868-CF3A-187E0CF4E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7" y="7500940"/>
            <a:ext cx="56897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Makes Domestic Assault and Battery subsequent offense and 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97" name="Rectangle 91">
            <a:extLst>
              <a:ext uri="{FF2B5EF4-FFF2-40B4-BE49-F238E27FC236}">
                <a16:creationId xmlns:a16="http://schemas.microsoft.com/office/drawing/2014/main" id="{85318CBF-E6FE-CC0F-F5D6-C4B559C3A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7" y="7774783"/>
            <a:ext cx="58157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Domestic Assault and Battery on a Pregnant Person statutorily 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98" name="Rectangle 92">
            <a:extLst>
              <a:ext uri="{FF2B5EF4-FFF2-40B4-BE49-F238E27FC236}">
                <a16:creationId xmlns:a16="http://schemas.microsoft.com/office/drawing/2014/main" id="{913424F5-9F9C-D303-A525-EAD462980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7" y="8046245"/>
            <a:ext cx="24301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considered violent crimes.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99" name="Rectangle 93">
            <a:extLst>
              <a:ext uri="{FF2B5EF4-FFF2-40B4-BE49-F238E27FC236}">
                <a16:creationId xmlns:a16="http://schemas.microsoft.com/office/drawing/2014/main" id="{9F27FCB2-076E-DFC2-A995-340019150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7" y="8598695"/>
            <a:ext cx="56085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Classifying subsequent DV charges and assaulting a woman 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100" name="Rectangle 94">
            <a:extLst>
              <a:ext uri="{FF2B5EF4-FFF2-40B4-BE49-F238E27FC236}">
                <a16:creationId xmlns:a16="http://schemas.microsoft.com/office/drawing/2014/main" id="{962CA5F0-77BE-0A2C-1FF0-FC1C26AA1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7" y="8872540"/>
            <a:ext cx="41549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with knowledge of pregnancy as 85% crimes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101" name="Rectangle 95">
            <a:extLst>
              <a:ext uri="{FF2B5EF4-FFF2-40B4-BE49-F238E27FC236}">
                <a16:creationId xmlns:a16="http://schemas.microsoft.com/office/drawing/2014/main" id="{410FD569-F8B2-03D7-027C-9DDD99FA7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7" y="9417845"/>
            <a:ext cx="37830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*2023 and 2024 DVFRB Recombination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102" name="Rectangle 96">
            <a:extLst>
              <a:ext uri="{FF2B5EF4-FFF2-40B4-BE49-F238E27FC236}">
                <a16:creationId xmlns:a16="http://schemas.microsoft.com/office/drawing/2014/main" id="{A1FEA771-46AD-DDA9-B850-9250EA559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932" y="6677027"/>
            <a:ext cx="9864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Sen. Todd 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103" name="Rectangle 97">
            <a:extLst>
              <a:ext uri="{FF2B5EF4-FFF2-40B4-BE49-F238E27FC236}">
                <a16:creationId xmlns:a16="http://schemas.microsoft.com/office/drawing/2014/main" id="{D794FE5E-EFA5-C112-3A33-E26BE6A6E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4" y="6677027"/>
            <a:ext cx="8720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Gollihare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104" name="Rectangle 98">
            <a:extLst>
              <a:ext uri="{FF2B5EF4-FFF2-40B4-BE49-F238E27FC236}">
                <a16:creationId xmlns:a16="http://schemas.microsoft.com/office/drawing/2014/main" id="{0970F622-EA9A-5220-CC89-5BFB95B65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095" y="6677027"/>
            <a:ext cx="1551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and Rep. Nicole 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105" name="Rectangle 99">
            <a:extLst>
              <a:ext uri="{FF2B5EF4-FFF2-40B4-BE49-F238E27FC236}">
                <a16:creationId xmlns:a16="http://schemas.microsoft.com/office/drawing/2014/main" id="{B615ABE6-C3F7-6038-B72A-56ABAC4F4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933" y="6948490"/>
            <a:ext cx="5770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Miller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106" name="Rectangle 100">
            <a:extLst>
              <a:ext uri="{FF2B5EF4-FFF2-40B4-BE49-F238E27FC236}">
                <a16:creationId xmlns:a16="http://schemas.microsoft.com/office/drawing/2014/main" id="{1C2969BB-2051-8CBC-BC76-18A7DCA8D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2" y="6677027"/>
            <a:ext cx="4616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2025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107" name="Rectangle 101">
            <a:extLst>
              <a:ext uri="{FF2B5EF4-FFF2-40B4-BE49-F238E27FC236}">
                <a16:creationId xmlns:a16="http://schemas.microsoft.com/office/drawing/2014/main" id="{1B3E5F0D-6E04-E8C4-2EDC-731BC1330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2" y="6677027"/>
            <a:ext cx="6860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/>
              </a:rPr>
              <a:t>SB 541</a:t>
            </a:r>
            <a:endParaRPr lang="en-US" altLang="en-US" sz="27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BE07F4B1-8A44-32A1-8981-7A060DD9A2D0}"/>
              </a:ext>
            </a:extLst>
          </p:cNvPr>
          <p:cNvSpPr txBox="1"/>
          <p:nvPr/>
        </p:nvSpPr>
        <p:spPr>
          <a:xfrm>
            <a:off x="6160769" y="358032"/>
            <a:ext cx="7130949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94"/>
              </a:lnSpc>
            </a:pPr>
            <a:r>
              <a:rPr lang="en-US" sz="5924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Policy Outcomes</a:t>
            </a:r>
          </a:p>
          <a:p>
            <a:pPr algn="ctr">
              <a:lnSpc>
                <a:spcPts val="6694"/>
              </a:lnSpc>
            </a:pPr>
            <a:r>
              <a:rPr lang="en-US" sz="5924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2022-2025</a:t>
            </a: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6CF70402-78E2-4573-59FC-6CBFCB2730D1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D9141DF2-0376-D263-1FDC-FF9803884D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83866D7-F4CD-19FB-BA1A-DD9B95DC0A0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3" name="Freeform 2">
            <a:extLst>
              <a:ext uri="{FF2B5EF4-FFF2-40B4-BE49-F238E27FC236}">
                <a16:creationId xmlns:a16="http://schemas.microsoft.com/office/drawing/2014/main" id="{1A04A374-DF0F-FA85-67D7-B3C5D0EF0046}"/>
              </a:ext>
            </a:extLst>
          </p:cNvPr>
          <p:cNvSpPr/>
          <p:nvPr/>
        </p:nvSpPr>
        <p:spPr>
          <a:xfrm rot="162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4" name="Group 6">
            <a:extLst>
              <a:ext uri="{FF2B5EF4-FFF2-40B4-BE49-F238E27FC236}">
                <a16:creationId xmlns:a16="http://schemas.microsoft.com/office/drawing/2014/main" id="{B257B918-CDF3-0731-3D63-D0ADBB32B4C5}"/>
              </a:ext>
            </a:extLst>
          </p:cNvPr>
          <p:cNvGrpSpPr/>
          <p:nvPr/>
        </p:nvGrpSpPr>
        <p:grpSpPr>
          <a:xfrm>
            <a:off x="490539" y="573926"/>
            <a:ext cx="5118904" cy="883271"/>
            <a:chOff x="0" y="0"/>
            <a:chExt cx="6825205" cy="1177695"/>
          </a:xfrm>
        </p:grpSpPr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340C473A-28BF-389C-92B8-8E8FE85C2CBD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TextBox 8">
              <a:extLst>
                <a:ext uri="{FF2B5EF4-FFF2-40B4-BE49-F238E27FC236}">
                  <a16:creationId xmlns:a16="http://schemas.microsoft.com/office/drawing/2014/main" id="{82FF6383-0E42-9538-F94A-EFDB0456674E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 dirty="0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77" name="TextBox 9">
              <a:extLst>
                <a:ext uri="{FF2B5EF4-FFF2-40B4-BE49-F238E27FC236}">
                  <a16:creationId xmlns:a16="http://schemas.microsoft.com/office/drawing/2014/main" id="{6CBA0C77-D263-EF1D-CE37-C2041432C327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16"/>
                </a:lnSpc>
              </a:pPr>
              <a:r>
                <a:rPr lang="en-US" sz="1226" dirty="0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952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D68E4-D65C-F4BD-892B-9C6373A2F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3">
            <a:extLst>
              <a:ext uri="{FF2B5EF4-FFF2-40B4-BE49-F238E27FC236}">
                <a16:creationId xmlns:a16="http://schemas.microsoft.com/office/drawing/2014/main" id="{DA5D8C27-DCBE-F390-9489-58B6DF96F0C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90538" y="2359820"/>
            <a:ext cx="17359313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7A1B3230-C68D-8150-6A2A-3400A61C5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5" y="2395540"/>
            <a:ext cx="1809750" cy="5572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D769F167-245B-6CC3-E30B-1E172929B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2195" y="2395540"/>
            <a:ext cx="1202532" cy="5572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0B2BDB38-DFFE-4FA3-6390-7C6064584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6" y="2395540"/>
            <a:ext cx="4179095" cy="5572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3DBAE005-A6A5-6504-8014-F3B17233E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3820" y="2395540"/>
            <a:ext cx="6791325" cy="5572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8106B841-53D4-737E-02AE-7DB24EC29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85145" y="2395540"/>
            <a:ext cx="3326607" cy="5572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1843D7BD-5FAF-1744-516A-544AA9A34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5" y="2952752"/>
            <a:ext cx="1809750" cy="2605088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F14F85D3-1E1B-1E92-7631-C9B1EAC1C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2195" y="2952752"/>
            <a:ext cx="1202532" cy="2605088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7C425571-8B88-35F0-91C5-34FFCC3F3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6" y="2952752"/>
            <a:ext cx="4179095" cy="2605088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FAB5FC9D-9980-5129-3288-72F3E18D2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3820" y="2952752"/>
            <a:ext cx="6791325" cy="2605088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D166828E-BB56-C8A1-83CE-BD66240FC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85145" y="2952752"/>
            <a:ext cx="3326607" cy="2605088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E94C851B-3E82-687E-F6EE-D37D9C57D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5" y="5557839"/>
            <a:ext cx="1809750" cy="1783557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34243172-2FF0-4517-1568-2954CAE6E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2195" y="5557839"/>
            <a:ext cx="1202532" cy="1783557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84F89E2C-8D95-CE5A-E32E-1691F3819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6" y="5557839"/>
            <a:ext cx="4179095" cy="1783557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20A01B48-43D5-90DC-3B07-F32D5FC2A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3820" y="5557839"/>
            <a:ext cx="6791325" cy="1783557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514294AD-0EAF-E292-74F7-4B4804F72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85145" y="5557839"/>
            <a:ext cx="3326607" cy="1783557"/>
          </a:xfrm>
          <a:prstGeom prst="rect">
            <a:avLst/>
          </a:prstGeom>
          <a:solidFill>
            <a:srgbClr val="E9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D6E4ACF3-8E13-8B57-0EBC-9FEBDBA26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5" y="7341395"/>
            <a:ext cx="1809750" cy="1509713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FC5D5A49-CADE-81C6-D5E3-1CC135B34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2195" y="7341395"/>
            <a:ext cx="1202532" cy="1509713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EB2E35F5-7451-FA37-F8CF-040463336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6" y="7341395"/>
            <a:ext cx="4179095" cy="1509713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BAC715FC-8D25-D36D-6EE9-B3B362528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3820" y="7341395"/>
            <a:ext cx="6791325" cy="1509713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F6E2B887-4D54-5A7A-0E4F-5D9FF5863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85145" y="7341395"/>
            <a:ext cx="3326607" cy="1509713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0" name="Line 25">
            <a:extLst>
              <a:ext uri="{FF2B5EF4-FFF2-40B4-BE49-F238E27FC236}">
                <a16:creationId xmlns:a16="http://schemas.microsoft.com/office/drawing/2014/main" id="{4B0F8F71-4E61-D76A-E74B-F1BD1C9E6DC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2195" y="2386015"/>
            <a:ext cx="0" cy="647462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1" name="Line 26">
            <a:extLst>
              <a:ext uri="{FF2B5EF4-FFF2-40B4-BE49-F238E27FC236}">
                <a16:creationId xmlns:a16="http://schemas.microsoft.com/office/drawing/2014/main" id="{72C7ABEE-36FD-6984-DADC-2E3093C7C4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4725" y="2386015"/>
            <a:ext cx="0" cy="647462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2" name="Line 27">
            <a:extLst>
              <a:ext uri="{FF2B5EF4-FFF2-40B4-BE49-F238E27FC236}">
                <a16:creationId xmlns:a16="http://schemas.microsoft.com/office/drawing/2014/main" id="{18295529-D825-C00F-DE15-6E6C0EF48F2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3820" y="2386015"/>
            <a:ext cx="0" cy="647462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3" name="Line 28">
            <a:extLst>
              <a:ext uri="{FF2B5EF4-FFF2-40B4-BE49-F238E27FC236}">
                <a16:creationId xmlns:a16="http://schemas.microsoft.com/office/drawing/2014/main" id="{34C7A464-195F-E73C-3C55-00139FCA111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85145" y="2386015"/>
            <a:ext cx="0" cy="647462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4" name="Line 29">
            <a:extLst>
              <a:ext uri="{FF2B5EF4-FFF2-40B4-BE49-F238E27FC236}">
                <a16:creationId xmlns:a16="http://schemas.microsoft.com/office/drawing/2014/main" id="{4194FD73-65FD-802D-5EED-C2A7DBF5CF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920" y="2952752"/>
            <a:ext cx="17328357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5" name="Line 30">
            <a:extLst>
              <a:ext uri="{FF2B5EF4-FFF2-40B4-BE49-F238E27FC236}">
                <a16:creationId xmlns:a16="http://schemas.microsoft.com/office/drawing/2014/main" id="{02FD52C4-8254-8650-E2B4-7CD38A625F7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920" y="5557839"/>
            <a:ext cx="1732835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6" name="Line 31">
            <a:extLst>
              <a:ext uri="{FF2B5EF4-FFF2-40B4-BE49-F238E27FC236}">
                <a16:creationId xmlns:a16="http://schemas.microsoft.com/office/drawing/2014/main" id="{471E2BB2-71CE-8BD9-AC76-7757E3A3407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920" y="7341395"/>
            <a:ext cx="1732835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7" name="Line 32">
            <a:extLst>
              <a:ext uri="{FF2B5EF4-FFF2-40B4-BE49-F238E27FC236}">
                <a16:creationId xmlns:a16="http://schemas.microsoft.com/office/drawing/2014/main" id="{EAE7B5A6-1F6E-EDD4-BB81-437C8B283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445" y="2386015"/>
            <a:ext cx="0" cy="647462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8" name="Line 33">
            <a:extLst>
              <a:ext uri="{FF2B5EF4-FFF2-40B4-BE49-F238E27FC236}">
                <a16:creationId xmlns:a16="http://schemas.microsoft.com/office/drawing/2014/main" id="{F564BA61-CCEB-6926-DF06-4D457A395B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11750" y="2386015"/>
            <a:ext cx="0" cy="647462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9" name="Line 34">
            <a:extLst>
              <a:ext uri="{FF2B5EF4-FFF2-40B4-BE49-F238E27FC236}">
                <a16:creationId xmlns:a16="http://schemas.microsoft.com/office/drawing/2014/main" id="{B7196C04-A6E3-927C-F227-39F05C7F678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920" y="2395539"/>
            <a:ext cx="1732835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0" name="Line 35">
            <a:extLst>
              <a:ext uri="{FF2B5EF4-FFF2-40B4-BE49-F238E27FC236}">
                <a16:creationId xmlns:a16="http://schemas.microsoft.com/office/drawing/2014/main" id="{5514DEF3-B0D1-EBEE-D588-A2A4FF75F0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920" y="8851107"/>
            <a:ext cx="1732835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1" name="Rectangle 36">
            <a:extLst>
              <a:ext uri="{FF2B5EF4-FFF2-40B4-BE49-F238E27FC236}">
                <a16:creationId xmlns:a16="http://schemas.microsoft.com/office/drawing/2014/main" id="{1C08CBC2-9297-94B8-4BE1-6263F7AA1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3257" y="2481264"/>
            <a:ext cx="9233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sz="2700" b="1">
                <a:solidFill>
                  <a:srgbClr val="FFFFFF"/>
                </a:solidFill>
                <a:latin typeface="Times New Roman" panose="02020603050405020304" pitchFamily="18" charset="0"/>
              </a:rPr>
              <a:t>Status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42" name="Rectangle 37">
            <a:extLst>
              <a:ext uri="{FF2B5EF4-FFF2-40B4-BE49-F238E27FC236}">
                <a16:creationId xmlns:a16="http://schemas.microsoft.com/office/drawing/2014/main" id="{8CAAA5A5-E115-0990-E132-D159F40BF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932" y="2481264"/>
            <a:ext cx="12118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sz="2700" b="1">
                <a:solidFill>
                  <a:srgbClr val="FFFFFF"/>
                </a:solidFill>
                <a:latin typeface="Times New Roman" panose="02020603050405020304" pitchFamily="18" charset="0"/>
              </a:rPr>
              <a:t>Purpose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43" name="Rectangle 38">
            <a:extLst>
              <a:ext uri="{FF2B5EF4-FFF2-40B4-BE49-F238E27FC236}">
                <a16:creationId xmlns:a16="http://schemas.microsoft.com/office/drawing/2014/main" id="{F1AD5926-A7C4-2E5A-FD03-06319CADE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2481264"/>
            <a:ext cx="12118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sz="27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Authors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44" name="Rectangle 39">
            <a:extLst>
              <a:ext uri="{FF2B5EF4-FFF2-40B4-BE49-F238E27FC236}">
                <a16:creationId xmlns:a16="http://schemas.microsoft.com/office/drawing/2014/main" id="{D6B431E3-A663-2010-D64C-239E58EFD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0307" y="2481264"/>
            <a:ext cx="69256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sz="2700" b="1">
                <a:solidFill>
                  <a:srgbClr val="FFFFFF"/>
                </a:solidFill>
                <a:latin typeface="Times New Roman" panose="02020603050405020304" pitchFamily="18" charset="0"/>
              </a:rPr>
              <a:t>Year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45" name="Rectangle 40">
            <a:extLst>
              <a:ext uri="{FF2B5EF4-FFF2-40B4-BE49-F238E27FC236}">
                <a16:creationId xmlns:a16="http://schemas.microsoft.com/office/drawing/2014/main" id="{CCE88FB6-642A-C40F-0D02-B58EFDAB8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558" y="2481264"/>
            <a:ext cx="51937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sz="27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Bill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46" name="Rectangle 41">
            <a:extLst>
              <a:ext uri="{FF2B5EF4-FFF2-40B4-BE49-F238E27FC236}">
                <a16:creationId xmlns:a16="http://schemas.microsoft.com/office/drawing/2014/main" id="{5FEBE573-2B54-25F6-ADBB-2F33E57AA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3257" y="3033715"/>
            <a:ext cx="30076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Law – Without Gov. Signature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47" name="Rectangle 42">
            <a:extLst>
              <a:ext uri="{FF2B5EF4-FFF2-40B4-BE49-F238E27FC236}">
                <a16:creationId xmlns:a16="http://schemas.microsoft.com/office/drawing/2014/main" id="{EA65E33B-B676-F7E4-8077-8A7BAB9FD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3258" y="3309940"/>
            <a:ext cx="6860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Passed 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48" name="Rectangle 43">
            <a:extLst>
              <a:ext uri="{FF2B5EF4-FFF2-40B4-BE49-F238E27FC236}">
                <a16:creationId xmlns:a16="http://schemas.microsoft.com/office/drawing/2014/main" id="{E11F1305-A6A8-6CA5-F3BD-29D0BDF86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01913" y="3309940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–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49" name="Rectangle 44">
            <a:extLst>
              <a:ext uri="{FF2B5EF4-FFF2-40B4-BE49-F238E27FC236}">
                <a16:creationId xmlns:a16="http://schemas.microsoft.com/office/drawing/2014/main" id="{AC1D397A-E329-E7E4-E0E6-90F05BC9E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3363" y="3309940"/>
            <a:ext cx="6732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Senate 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50" name="Rectangle 45">
            <a:extLst>
              <a:ext uri="{FF2B5EF4-FFF2-40B4-BE49-F238E27FC236}">
                <a16:creationId xmlns:a16="http://schemas.microsoft.com/office/drawing/2014/main" id="{F1C0843E-389E-35C5-10D4-7278D5F3B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3258" y="3583783"/>
            <a:ext cx="6860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Passed 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51" name="Rectangle 46">
            <a:extLst>
              <a:ext uri="{FF2B5EF4-FFF2-40B4-BE49-F238E27FC236}">
                <a16:creationId xmlns:a16="http://schemas.microsoft.com/office/drawing/2014/main" id="{F76B1F5A-DE9E-6C96-D042-621DF6284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0" y="3583783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–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52" name="Rectangle 47">
            <a:extLst>
              <a:ext uri="{FF2B5EF4-FFF2-40B4-BE49-F238E27FC236}">
                <a16:creationId xmlns:a16="http://schemas.microsoft.com/office/drawing/2014/main" id="{A9703760-463D-0305-4CAC-711E366B1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1951" y="3583783"/>
            <a:ext cx="647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House 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53" name="Rectangle 48">
            <a:extLst>
              <a:ext uri="{FF2B5EF4-FFF2-40B4-BE49-F238E27FC236}">
                <a16:creationId xmlns:a16="http://schemas.microsoft.com/office/drawing/2014/main" id="{486CA3EA-2855-2019-EDE3-BF1CF1D63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932" y="3038477"/>
            <a:ext cx="61834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Clarifies that law enforcement must make every effort to serve the 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54" name="Rectangle 49">
            <a:extLst>
              <a:ext uri="{FF2B5EF4-FFF2-40B4-BE49-F238E27FC236}">
                <a16:creationId xmlns:a16="http://schemas.microsoft.com/office/drawing/2014/main" id="{B10DCB81-4661-02A1-55A3-E36BCE959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933" y="3309940"/>
            <a:ext cx="62132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protective order but ensures that petitions are filed with the district 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55" name="Rectangle 50">
            <a:extLst>
              <a:ext uri="{FF2B5EF4-FFF2-40B4-BE49-F238E27FC236}">
                <a16:creationId xmlns:a16="http://schemas.microsoft.com/office/drawing/2014/main" id="{5B43108E-63DA-0556-27C4-880C4B573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932" y="3583783"/>
            <a:ext cx="33128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court the following day, regardless. 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56" name="Rectangle 51">
            <a:extLst>
              <a:ext uri="{FF2B5EF4-FFF2-40B4-BE49-F238E27FC236}">
                <a16:creationId xmlns:a16="http://schemas.microsoft.com/office/drawing/2014/main" id="{24DBA88F-B150-0E4D-B72C-6018BA214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932" y="4136233"/>
            <a:ext cx="6585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Repeals the statute that requires law enforcement to provide a Stalking 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57" name="Rectangle 52">
            <a:extLst>
              <a:ext uri="{FF2B5EF4-FFF2-40B4-BE49-F238E27FC236}">
                <a16:creationId xmlns:a16="http://schemas.microsoft.com/office/drawing/2014/main" id="{13FDCD3B-705E-EDBA-A5E2-71D986C4C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933" y="4407695"/>
            <a:ext cx="65346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Warning Letter to the accused whenever a stalking complaint is made, 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58" name="Rectangle 53">
            <a:extLst>
              <a:ext uri="{FF2B5EF4-FFF2-40B4-BE49-F238E27FC236}">
                <a16:creationId xmlns:a16="http://schemas.microsoft.com/office/drawing/2014/main" id="{AC7BB0FB-27C8-26AF-93C2-D65D84ABB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932" y="4681540"/>
            <a:ext cx="65402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and the law enforcement agency determines that stalking has occurred.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59" name="Rectangle 54">
            <a:extLst>
              <a:ext uri="{FF2B5EF4-FFF2-40B4-BE49-F238E27FC236}">
                <a16:creationId xmlns:a16="http://schemas.microsoft.com/office/drawing/2014/main" id="{3026E8FF-36E9-F118-1E53-87C69AC51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932" y="5233990"/>
            <a:ext cx="3090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*2024 DVFRB Recommendation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60" name="Rectangle 55">
            <a:extLst>
              <a:ext uri="{FF2B5EF4-FFF2-40B4-BE49-F238E27FC236}">
                <a16:creationId xmlns:a16="http://schemas.microsoft.com/office/drawing/2014/main" id="{6DBE5955-3AFF-7098-1021-082C9B996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3038477"/>
            <a:ext cx="34753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Sen. Ally Seifried and Rep. Stan May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61" name="Rectangle 56">
            <a:extLst>
              <a:ext uri="{FF2B5EF4-FFF2-40B4-BE49-F238E27FC236}">
                <a16:creationId xmlns:a16="http://schemas.microsoft.com/office/drawing/2014/main" id="{E98744D6-4A8F-BD2A-878A-892939BD3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0308" y="3038477"/>
            <a:ext cx="4616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2025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62" name="Rectangle 57">
            <a:extLst>
              <a:ext uri="{FF2B5EF4-FFF2-40B4-BE49-F238E27FC236}">
                <a16:creationId xmlns:a16="http://schemas.microsoft.com/office/drawing/2014/main" id="{B4B598E2-1A85-78DE-BCC5-F14F45DC9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558" y="3038477"/>
            <a:ext cx="6860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SB 813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63" name="Rectangle 58">
            <a:extLst>
              <a:ext uri="{FF2B5EF4-FFF2-40B4-BE49-F238E27FC236}">
                <a16:creationId xmlns:a16="http://schemas.microsoft.com/office/drawing/2014/main" id="{D05596C2-E52C-5E69-FCBF-36186455C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3257" y="5641183"/>
            <a:ext cx="30076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Law – Without Gov. Signature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64" name="Rectangle 59">
            <a:extLst>
              <a:ext uri="{FF2B5EF4-FFF2-40B4-BE49-F238E27FC236}">
                <a16:creationId xmlns:a16="http://schemas.microsoft.com/office/drawing/2014/main" id="{1FDA00C0-560D-DACB-9666-D03778EA0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3258" y="5919790"/>
            <a:ext cx="6860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Passed 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65" name="Rectangle 60">
            <a:extLst>
              <a:ext uri="{FF2B5EF4-FFF2-40B4-BE49-F238E27FC236}">
                <a16:creationId xmlns:a16="http://schemas.microsoft.com/office/drawing/2014/main" id="{27C94F9A-2F80-42B3-C59E-5E52BAF26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01913" y="5919790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–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66" name="Rectangle 61">
            <a:extLst>
              <a:ext uri="{FF2B5EF4-FFF2-40B4-BE49-F238E27FC236}">
                <a16:creationId xmlns:a16="http://schemas.microsoft.com/office/drawing/2014/main" id="{3012F52B-A655-25F2-FEF5-4C1FAD3C7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3363" y="5919790"/>
            <a:ext cx="6155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Senate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67" name="Rectangle 62">
            <a:extLst>
              <a:ext uri="{FF2B5EF4-FFF2-40B4-BE49-F238E27FC236}">
                <a16:creationId xmlns:a16="http://schemas.microsoft.com/office/drawing/2014/main" id="{50B89C39-553C-797F-52D7-9B15A1D02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3258" y="6191252"/>
            <a:ext cx="6860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Passed 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68" name="Rectangle 63">
            <a:extLst>
              <a:ext uri="{FF2B5EF4-FFF2-40B4-BE49-F238E27FC236}">
                <a16:creationId xmlns:a16="http://schemas.microsoft.com/office/drawing/2014/main" id="{A8949CBD-9DB6-FD74-7B40-07D231D1B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0" y="6191252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–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69" name="Rectangle 64">
            <a:extLst>
              <a:ext uri="{FF2B5EF4-FFF2-40B4-BE49-F238E27FC236}">
                <a16:creationId xmlns:a16="http://schemas.microsoft.com/office/drawing/2014/main" id="{7BF2B419-5A6E-E3F9-DE9C-5D141CC91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1951" y="6191252"/>
            <a:ext cx="647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House 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70" name="Rectangle 65">
            <a:extLst>
              <a:ext uri="{FF2B5EF4-FFF2-40B4-BE49-F238E27FC236}">
                <a16:creationId xmlns:a16="http://schemas.microsoft.com/office/drawing/2014/main" id="{84E6198A-E84B-A11C-BB16-C1A0AEC07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932" y="5645945"/>
            <a:ext cx="63222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Declares that statements related to domestic abuse are admissible in 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71" name="Rectangle 66">
            <a:extLst>
              <a:ext uri="{FF2B5EF4-FFF2-40B4-BE49-F238E27FC236}">
                <a16:creationId xmlns:a16="http://schemas.microsoft.com/office/drawing/2014/main" id="{13F95869-6CFD-9E9A-78E3-AC620AB2E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933" y="5919790"/>
            <a:ext cx="2949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pre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72" name="Rectangle 67">
            <a:extLst>
              <a:ext uri="{FF2B5EF4-FFF2-40B4-BE49-F238E27FC236}">
                <a16:creationId xmlns:a16="http://schemas.microsoft.com/office/drawing/2014/main" id="{EF7A5096-3293-C0DA-323D-FB7DB97C1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2445" y="5919790"/>
            <a:ext cx="769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73" name="Rectangle 68">
            <a:extLst>
              <a:ext uri="{FF2B5EF4-FFF2-40B4-BE49-F238E27FC236}">
                <a16:creationId xmlns:a16="http://schemas.microsoft.com/office/drawing/2014/main" id="{E5271D63-3663-371C-C789-1C0CF2805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6263" y="5919790"/>
            <a:ext cx="12054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trial and post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74" name="Rectangle 69">
            <a:extLst>
              <a:ext uri="{FF2B5EF4-FFF2-40B4-BE49-F238E27FC236}">
                <a16:creationId xmlns:a16="http://schemas.microsoft.com/office/drawing/2014/main" id="{C62255FD-C37C-508D-091D-E75B7F076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8795" y="5919790"/>
            <a:ext cx="769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75" name="Rectangle 70">
            <a:extLst>
              <a:ext uri="{FF2B5EF4-FFF2-40B4-BE49-F238E27FC236}">
                <a16:creationId xmlns:a16="http://schemas.microsoft.com/office/drawing/2014/main" id="{91FF84B6-A8EF-41BD-36A9-3E0C0FC33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995" y="5919790"/>
            <a:ext cx="49244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trial criminal and juvenile delinquent hearings, merit 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76" name="Rectangle 71">
            <a:extLst>
              <a:ext uri="{FF2B5EF4-FFF2-40B4-BE49-F238E27FC236}">
                <a16:creationId xmlns:a16="http://schemas.microsoft.com/office/drawing/2014/main" id="{5A0A8833-BE8C-A8FF-F207-4F251CBB5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933" y="6191252"/>
            <a:ext cx="59182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hearings, probation revocation hearings, and deferred judgment 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77" name="Rectangle 72">
            <a:extLst>
              <a:ext uri="{FF2B5EF4-FFF2-40B4-BE49-F238E27FC236}">
                <a16:creationId xmlns:a16="http://schemas.microsoft.com/office/drawing/2014/main" id="{16AE2AA2-7E4D-B84A-6AC1-E89F184CE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932" y="6465095"/>
            <a:ext cx="8399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hearings.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78" name="Rectangle 73">
            <a:extLst>
              <a:ext uri="{FF2B5EF4-FFF2-40B4-BE49-F238E27FC236}">
                <a16:creationId xmlns:a16="http://schemas.microsoft.com/office/drawing/2014/main" id="{D71A0880-ADAC-9FA3-AF0C-CC49ABBDA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932" y="7017545"/>
            <a:ext cx="3090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*2024 DVFRB Recommendation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79" name="Rectangle 74">
            <a:extLst>
              <a:ext uri="{FF2B5EF4-FFF2-40B4-BE49-F238E27FC236}">
                <a16:creationId xmlns:a16="http://schemas.microsoft.com/office/drawing/2014/main" id="{003037B6-911D-ABC2-C03B-F87AD9C23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5645945"/>
            <a:ext cx="32829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Sen. Brent Howard and Rep. Gohn 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80" name="Rectangle 75">
            <a:extLst>
              <a:ext uri="{FF2B5EF4-FFF2-40B4-BE49-F238E27FC236}">
                <a16:creationId xmlns:a16="http://schemas.microsoft.com/office/drawing/2014/main" id="{E7C16ADE-DD43-45E7-87BB-2E7C3988A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5919790"/>
            <a:ext cx="6755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George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81" name="Rectangle 76">
            <a:extLst>
              <a:ext uri="{FF2B5EF4-FFF2-40B4-BE49-F238E27FC236}">
                <a16:creationId xmlns:a16="http://schemas.microsoft.com/office/drawing/2014/main" id="{B02EAA0B-6474-A9EC-4320-09B7C0B8E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0308" y="5645945"/>
            <a:ext cx="4616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2025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82" name="Rectangle 77">
            <a:extLst>
              <a:ext uri="{FF2B5EF4-FFF2-40B4-BE49-F238E27FC236}">
                <a16:creationId xmlns:a16="http://schemas.microsoft.com/office/drawing/2014/main" id="{A743C92C-5F62-5D56-F232-6B17881E1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558" y="5645945"/>
            <a:ext cx="6860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SB 607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83" name="Rectangle 78">
            <a:extLst>
              <a:ext uri="{FF2B5EF4-FFF2-40B4-BE49-F238E27FC236}">
                <a16:creationId xmlns:a16="http://schemas.microsoft.com/office/drawing/2014/main" id="{23D8BD70-D014-951A-5370-2E5A17519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3257" y="7424740"/>
            <a:ext cx="30076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Law – Without Gov. Signature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84" name="Rectangle 79">
            <a:extLst>
              <a:ext uri="{FF2B5EF4-FFF2-40B4-BE49-F238E27FC236}">
                <a16:creationId xmlns:a16="http://schemas.microsoft.com/office/drawing/2014/main" id="{BFC75C01-A07D-E2BE-E41A-6EED206B1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3258" y="7703345"/>
            <a:ext cx="6860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Passed 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85" name="Rectangle 80">
            <a:extLst>
              <a:ext uri="{FF2B5EF4-FFF2-40B4-BE49-F238E27FC236}">
                <a16:creationId xmlns:a16="http://schemas.microsoft.com/office/drawing/2014/main" id="{6822DAA1-7D6C-A990-F8C6-5BEB18440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01913" y="7703345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–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86" name="Rectangle 81">
            <a:extLst>
              <a:ext uri="{FF2B5EF4-FFF2-40B4-BE49-F238E27FC236}">
                <a16:creationId xmlns:a16="http://schemas.microsoft.com/office/drawing/2014/main" id="{8F5BFB3E-85F7-7361-757E-7DFD9C740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3363" y="7703345"/>
            <a:ext cx="5899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House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87" name="Rectangle 82">
            <a:extLst>
              <a:ext uri="{FF2B5EF4-FFF2-40B4-BE49-F238E27FC236}">
                <a16:creationId xmlns:a16="http://schemas.microsoft.com/office/drawing/2014/main" id="{B8042CB4-EFE9-57DB-888C-AFE31AE7C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3258" y="7974808"/>
            <a:ext cx="6860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Passed 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88" name="Rectangle 83">
            <a:extLst>
              <a:ext uri="{FF2B5EF4-FFF2-40B4-BE49-F238E27FC236}">
                <a16:creationId xmlns:a16="http://schemas.microsoft.com/office/drawing/2014/main" id="{73BCE9C7-C3B4-72EF-1EA1-28A4AD030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0" y="7974808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–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89" name="Rectangle 84">
            <a:extLst>
              <a:ext uri="{FF2B5EF4-FFF2-40B4-BE49-F238E27FC236}">
                <a16:creationId xmlns:a16="http://schemas.microsoft.com/office/drawing/2014/main" id="{D96B6940-4942-28B6-DCA7-75C6B1784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1951" y="7974808"/>
            <a:ext cx="6155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Senate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90" name="Rectangle 85">
            <a:extLst>
              <a:ext uri="{FF2B5EF4-FFF2-40B4-BE49-F238E27FC236}">
                <a16:creationId xmlns:a16="http://schemas.microsoft.com/office/drawing/2014/main" id="{F0AA4674-ACEF-F4F1-F4CB-0AF71FD82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933" y="7429502"/>
            <a:ext cx="57964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Makes pleas and findings of guilt to stalking or violations of a 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91" name="Rectangle 86">
            <a:extLst>
              <a:ext uri="{FF2B5EF4-FFF2-40B4-BE49-F238E27FC236}">
                <a16:creationId xmlns:a16="http://schemas.microsoft.com/office/drawing/2014/main" id="{DAD352A8-5A4C-0E6C-5287-35561DFFA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932" y="7703345"/>
            <a:ext cx="66107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protective order constitute a conviction for sentencing purposes related 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92" name="Rectangle 87">
            <a:extLst>
              <a:ext uri="{FF2B5EF4-FFF2-40B4-BE49-F238E27FC236}">
                <a16:creationId xmlns:a16="http://schemas.microsoft.com/office/drawing/2014/main" id="{7227708E-511C-2AA0-DB3A-D268759CF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932" y="7974808"/>
            <a:ext cx="52450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to domestic violence where a prior conviction is relevant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93" name="Rectangle 88">
            <a:extLst>
              <a:ext uri="{FF2B5EF4-FFF2-40B4-BE49-F238E27FC236}">
                <a16:creationId xmlns:a16="http://schemas.microsoft.com/office/drawing/2014/main" id="{92679A28-8924-AC82-38D7-954F4AA75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7345" y="7974808"/>
            <a:ext cx="577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94" name="Rectangle 89">
            <a:extLst>
              <a:ext uri="{FF2B5EF4-FFF2-40B4-BE49-F238E27FC236}">
                <a16:creationId xmlns:a16="http://schemas.microsoft.com/office/drawing/2014/main" id="{59379BA7-8920-E463-3474-5FCD8A699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932" y="8527258"/>
            <a:ext cx="3090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*2024 DVFRB Recommendation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95" name="Rectangle 90">
            <a:extLst>
              <a:ext uri="{FF2B5EF4-FFF2-40B4-BE49-F238E27FC236}">
                <a16:creationId xmlns:a16="http://schemas.microsoft.com/office/drawing/2014/main" id="{310F98D9-C559-9F3A-BA8E-0E355DCBF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7429502"/>
            <a:ext cx="35552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Rep. Josh West and Sen. Bill Coleman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96" name="Rectangle 91">
            <a:extLst>
              <a:ext uri="{FF2B5EF4-FFF2-40B4-BE49-F238E27FC236}">
                <a16:creationId xmlns:a16="http://schemas.microsoft.com/office/drawing/2014/main" id="{C440737E-40D4-2454-9A44-9A7D2FB0D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0308" y="7429502"/>
            <a:ext cx="4616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2025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97" name="Rectangle 92">
            <a:extLst>
              <a:ext uri="{FF2B5EF4-FFF2-40B4-BE49-F238E27FC236}">
                <a16:creationId xmlns:a16="http://schemas.microsoft.com/office/drawing/2014/main" id="{BB0C97A4-0DAF-FD72-CA33-0CE3E3F39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557" y="7429502"/>
            <a:ext cx="8976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HB 1413 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3C0AA822-DE24-10D1-0B15-70393B051CE9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D01A8935-48D9-26E8-D34E-F6ED01D5A37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AF5B50F8-F5DC-E683-C279-30CC11BB208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8" name="Freeform 2">
            <a:extLst>
              <a:ext uri="{FF2B5EF4-FFF2-40B4-BE49-F238E27FC236}">
                <a16:creationId xmlns:a16="http://schemas.microsoft.com/office/drawing/2014/main" id="{E5010DAC-49FD-FCD1-506E-C715CA1D6D9F}"/>
              </a:ext>
            </a:extLst>
          </p:cNvPr>
          <p:cNvSpPr/>
          <p:nvPr/>
        </p:nvSpPr>
        <p:spPr>
          <a:xfrm rot="162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TextBox 11">
            <a:extLst>
              <a:ext uri="{FF2B5EF4-FFF2-40B4-BE49-F238E27FC236}">
                <a16:creationId xmlns:a16="http://schemas.microsoft.com/office/drawing/2014/main" id="{063140CB-1145-6DAF-7B2B-D523A65C5A7C}"/>
              </a:ext>
            </a:extLst>
          </p:cNvPr>
          <p:cNvSpPr txBox="1"/>
          <p:nvPr/>
        </p:nvSpPr>
        <p:spPr>
          <a:xfrm>
            <a:off x="6160769" y="358032"/>
            <a:ext cx="7130949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94"/>
              </a:lnSpc>
            </a:pPr>
            <a:r>
              <a:rPr lang="en-US" sz="5924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Policy Outcomes</a:t>
            </a:r>
          </a:p>
          <a:p>
            <a:pPr algn="ctr">
              <a:lnSpc>
                <a:spcPts val="6694"/>
              </a:lnSpc>
            </a:pPr>
            <a:r>
              <a:rPr lang="en-US" sz="5924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2022-2025</a:t>
            </a:r>
          </a:p>
        </p:txBody>
      </p:sp>
      <p:grpSp>
        <p:nvGrpSpPr>
          <p:cNvPr id="100" name="Group 6">
            <a:extLst>
              <a:ext uri="{FF2B5EF4-FFF2-40B4-BE49-F238E27FC236}">
                <a16:creationId xmlns:a16="http://schemas.microsoft.com/office/drawing/2014/main" id="{E8ED05B4-2CF7-D555-C976-74B19DAF9900}"/>
              </a:ext>
            </a:extLst>
          </p:cNvPr>
          <p:cNvGrpSpPr/>
          <p:nvPr/>
        </p:nvGrpSpPr>
        <p:grpSpPr>
          <a:xfrm>
            <a:off x="490539" y="573926"/>
            <a:ext cx="5118904" cy="883271"/>
            <a:chOff x="0" y="0"/>
            <a:chExt cx="6825205" cy="1177695"/>
          </a:xfrm>
        </p:grpSpPr>
        <p:sp>
          <p:nvSpPr>
            <p:cNvPr id="101" name="Freeform 7">
              <a:extLst>
                <a:ext uri="{FF2B5EF4-FFF2-40B4-BE49-F238E27FC236}">
                  <a16:creationId xmlns:a16="http://schemas.microsoft.com/office/drawing/2014/main" id="{73660C06-5E7E-9044-5F76-AC45C1B18DB6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" name="TextBox 8">
              <a:extLst>
                <a:ext uri="{FF2B5EF4-FFF2-40B4-BE49-F238E27FC236}">
                  <a16:creationId xmlns:a16="http://schemas.microsoft.com/office/drawing/2014/main" id="{591371E9-68B1-7941-5A91-41BA45588D76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 dirty="0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103" name="TextBox 9">
              <a:extLst>
                <a:ext uri="{FF2B5EF4-FFF2-40B4-BE49-F238E27FC236}">
                  <a16:creationId xmlns:a16="http://schemas.microsoft.com/office/drawing/2014/main" id="{68577641-6352-AEA1-43F7-12E64FC7F199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16"/>
                </a:lnSpc>
              </a:pPr>
              <a:r>
                <a:rPr lang="en-US" sz="1226" dirty="0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795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4" grpId="0"/>
      <p:bldP spid="95" grpId="0"/>
      <p:bldP spid="96" grpId="0"/>
      <p:bldP spid="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66A62-6C7F-E595-52FF-FA6615956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AC00874-079E-792C-8FA1-4442C24057AD}"/>
              </a:ext>
            </a:extLst>
          </p:cNvPr>
          <p:cNvGrpSpPr/>
          <p:nvPr/>
        </p:nvGrpSpPr>
        <p:grpSpPr>
          <a:xfrm>
            <a:off x="8465549" y="-459846"/>
            <a:ext cx="11223946" cy="4041306"/>
            <a:chOff x="0" y="0"/>
            <a:chExt cx="1151087" cy="4144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52A28F6-8CDD-C7B1-9FAF-3DB52C6DFA53}"/>
                </a:ext>
              </a:extLst>
            </p:cNvPr>
            <p:cNvSpPr/>
            <p:nvPr/>
          </p:nvSpPr>
          <p:spPr>
            <a:xfrm>
              <a:off x="7149" y="0"/>
              <a:ext cx="1136789" cy="414461"/>
            </a:xfrm>
            <a:custGeom>
              <a:avLst/>
              <a:gdLst/>
              <a:ahLst/>
              <a:cxnLst/>
              <a:rect l="l" t="t" r="r" b="b"/>
              <a:pathLst>
                <a:path w="1136789" h="414461">
                  <a:moveTo>
                    <a:pt x="216744" y="0"/>
                  </a:moveTo>
                  <a:lnTo>
                    <a:pt x="1123245" y="0"/>
                  </a:lnTo>
                  <a:cubicBezTo>
                    <a:pt x="1127698" y="0"/>
                    <a:pt x="1131836" y="2297"/>
                    <a:pt x="1134192" y="6076"/>
                  </a:cubicBezTo>
                  <a:cubicBezTo>
                    <a:pt x="1136548" y="9855"/>
                    <a:pt x="1136789" y="14582"/>
                    <a:pt x="1134828" y="18580"/>
                  </a:cubicBezTo>
                  <a:lnTo>
                    <a:pt x="949847" y="395881"/>
                  </a:lnTo>
                  <a:cubicBezTo>
                    <a:pt x="944271" y="407254"/>
                    <a:pt x="932710" y="414461"/>
                    <a:pt x="920045" y="414461"/>
                  </a:cubicBezTo>
                  <a:lnTo>
                    <a:pt x="13544" y="414461"/>
                  </a:lnTo>
                  <a:cubicBezTo>
                    <a:pt x="9091" y="414461"/>
                    <a:pt x="4952" y="412165"/>
                    <a:pt x="2596" y="408386"/>
                  </a:cubicBezTo>
                  <a:cubicBezTo>
                    <a:pt x="240" y="404607"/>
                    <a:pt x="0" y="399880"/>
                    <a:pt x="1960" y="395881"/>
                  </a:cubicBezTo>
                  <a:lnTo>
                    <a:pt x="186942" y="18580"/>
                  </a:lnTo>
                  <a:cubicBezTo>
                    <a:pt x="192517" y="7208"/>
                    <a:pt x="204079" y="0"/>
                    <a:pt x="216744" y="0"/>
                  </a:cubicBezTo>
                  <a:close/>
                </a:path>
              </a:pathLst>
            </a:custGeom>
            <a:blipFill>
              <a:blip r:embed="rId2"/>
              <a:stretch>
                <a:fillRect l="285" t="-40574" r="285" b="-40574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EA6311DD-0FB8-D045-CCCB-A6BF564889D5}"/>
              </a:ext>
            </a:extLst>
          </p:cNvPr>
          <p:cNvGrpSpPr/>
          <p:nvPr/>
        </p:nvGrpSpPr>
        <p:grpSpPr>
          <a:xfrm rot="-10800000">
            <a:off x="8635102" y="-449027"/>
            <a:ext cx="2250111" cy="2506427"/>
            <a:chOff x="0" y="0"/>
            <a:chExt cx="812800" cy="90538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C03EC68-68A9-9A85-4B98-0FF3AB668996}"/>
                </a:ext>
              </a:extLst>
            </p:cNvPr>
            <p:cNvSpPr/>
            <p:nvPr/>
          </p:nvSpPr>
          <p:spPr>
            <a:xfrm>
              <a:off x="32990" y="66810"/>
              <a:ext cx="746819" cy="838579"/>
            </a:xfrm>
            <a:custGeom>
              <a:avLst/>
              <a:gdLst/>
              <a:ahLst/>
              <a:cxnLst/>
              <a:rect l="l" t="t" r="r" b="b"/>
              <a:pathLst>
                <a:path w="746819" h="838579">
                  <a:moveTo>
                    <a:pt x="415679" y="27359"/>
                  </a:moveTo>
                  <a:lnTo>
                    <a:pt x="737541" y="744409"/>
                  </a:lnTo>
                  <a:cubicBezTo>
                    <a:pt x="746820" y="765082"/>
                    <a:pt x="744988" y="789048"/>
                    <a:pt x="732676" y="808071"/>
                  </a:cubicBezTo>
                  <a:cubicBezTo>
                    <a:pt x="720364" y="827093"/>
                    <a:pt x="699249" y="838578"/>
                    <a:pt x="676590" y="838578"/>
                  </a:cubicBezTo>
                  <a:lnTo>
                    <a:pt x="70231" y="838578"/>
                  </a:lnTo>
                  <a:cubicBezTo>
                    <a:pt x="47571" y="838578"/>
                    <a:pt x="26456" y="827093"/>
                    <a:pt x="14144" y="808071"/>
                  </a:cubicBezTo>
                  <a:cubicBezTo>
                    <a:pt x="1832" y="789048"/>
                    <a:pt x="0" y="765082"/>
                    <a:pt x="9279" y="744409"/>
                  </a:cubicBezTo>
                  <a:lnTo>
                    <a:pt x="331141" y="27359"/>
                  </a:lnTo>
                  <a:cubicBezTo>
                    <a:pt x="338613" y="10711"/>
                    <a:pt x="355162" y="0"/>
                    <a:pt x="373410" y="0"/>
                  </a:cubicBezTo>
                  <a:cubicBezTo>
                    <a:pt x="391658" y="0"/>
                    <a:pt x="408207" y="10711"/>
                    <a:pt x="415679" y="27359"/>
                  </a:cubicBezTo>
                  <a:close/>
                </a:path>
              </a:pathLst>
            </a:custGeom>
            <a:solidFill>
              <a:srgbClr val="1B3D6D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0651254D-DB57-5EFD-B50D-21E02E45E275}"/>
                </a:ext>
              </a:extLst>
            </p:cNvPr>
            <p:cNvSpPr txBox="1"/>
            <p:nvPr/>
          </p:nvSpPr>
          <p:spPr>
            <a:xfrm>
              <a:off x="127000" y="353684"/>
              <a:ext cx="558800" cy="487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CFFEB290-62A5-C13F-3044-A023C71845A3}"/>
              </a:ext>
            </a:extLst>
          </p:cNvPr>
          <p:cNvSpPr/>
          <p:nvPr/>
        </p:nvSpPr>
        <p:spPr>
          <a:xfrm>
            <a:off x="17794485" y="2781329"/>
            <a:ext cx="306763" cy="1333471"/>
          </a:xfrm>
          <a:custGeom>
            <a:avLst/>
            <a:gdLst/>
            <a:ahLst/>
            <a:cxnLst/>
            <a:rect l="l" t="t" r="r" b="b"/>
            <a:pathLst>
              <a:path w="306763" h="1333471">
                <a:moveTo>
                  <a:pt x="0" y="0"/>
                </a:moveTo>
                <a:lnTo>
                  <a:pt x="306763" y="0"/>
                </a:lnTo>
                <a:lnTo>
                  <a:pt x="306763" y="1333471"/>
                </a:lnTo>
                <a:lnTo>
                  <a:pt x="0" y="1333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010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BFB40F5D-75C7-35C3-D0D4-2F77319CD654}"/>
              </a:ext>
            </a:extLst>
          </p:cNvPr>
          <p:cNvGrpSpPr/>
          <p:nvPr/>
        </p:nvGrpSpPr>
        <p:grpSpPr>
          <a:xfrm rot="-10800000">
            <a:off x="15722224" y="4114800"/>
            <a:ext cx="5310317" cy="5616078"/>
            <a:chOff x="0" y="0"/>
            <a:chExt cx="812800" cy="859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F30D259-70DC-5E4F-0A20-BE09390BAD30}"/>
                </a:ext>
              </a:extLst>
            </p:cNvPr>
            <p:cNvSpPr/>
            <p:nvPr/>
          </p:nvSpPr>
          <p:spPr>
            <a:xfrm>
              <a:off x="14637" y="27701"/>
              <a:ext cx="783526" cy="831899"/>
            </a:xfrm>
            <a:custGeom>
              <a:avLst/>
              <a:gdLst/>
              <a:ahLst/>
              <a:cxnLst/>
              <a:rect l="l" t="t" r="r" b="b"/>
              <a:pathLst>
                <a:path w="783526" h="831899">
                  <a:moveTo>
                    <a:pt x="410457" y="11840"/>
                  </a:moveTo>
                  <a:lnTo>
                    <a:pt x="779469" y="792358"/>
                  </a:lnTo>
                  <a:cubicBezTo>
                    <a:pt x="783526" y="800940"/>
                    <a:pt x="782907" y="811001"/>
                    <a:pt x="777828" y="819020"/>
                  </a:cubicBezTo>
                  <a:cubicBezTo>
                    <a:pt x="772749" y="827039"/>
                    <a:pt x="763918" y="831899"/>
                    <a:pt x="754426" y="831899"/>
                  </a:cubicBezTo>
                  <a:lnTo>
                    <a:pt x="29100" y="831899"/>
                  </a:lnTo>
                  <a:cubicBezTo>
                    <a:pt x="19608" y="831899"/>
                    <a:pt x="10777" y="827039"/>
                    <a:pt x="5698" y="819020"/>
                  </a:cubicBezTo>
                  <a:cubicBezTo>
                    <a:pt x="619" y="811001"/>
                    <a:pt x="0" y="800940"/>
                    <a:pt x="4057" y="792358"/>
                  </a:cubicBezTo>
                  <a:lnTo>
                    <a:pt x="373069" y="11840"/>
                  </a:lnTo>
                  <a:cubicBezTo>
                    <a:pt x="376487" y="4610"/>
                    <a:pt x="383767" y="0"/>
                    <a:pt x="391763" y="0"/>
                  </a:cubicBezTo>
                  <a:cubicBezTo>
                    <a:pt x="399759" y="0"/>
                    <a:pt x="407039" y="4610"/>
                    <a:pt x="410457" y="11840"/>
                  </a:cubicBezTo>
                  <a:close/>
                </a:path>
              </a:pathLst>
            </a:custGeom>
            <a:solidFill>
              <a:srgbClr val="69110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5FBF5A41-B0EF-8A8E-5D80-012054B80AB5}"/>
                </a:ext>
              </a:extLst>
            </p:cNvPr>
            <p:cNvSpPr txBox="1"/>
            <p:nvPr/>
          </p:nvSpPr>
          <p:spPr>
            <a:xfrm>
              <a:off x="127000" y="332425"/>
              <a:ext cx="558800" cy="465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9A5FBE8-E34B-3AE4-0798-086AB9AAD9E9}"/>
              </a:ext>
            </a:extLst>
          </p:cNvPr>
          <p:cNvGrpSpPr/>
          <p:nvPr/>
        </p:nvGrpSpPr>
        <p:grpSpPr>
          <a:xfrm>
            <a:off x="-4343609" y="4114800"/>
            <a:ext cx="22080944" cy="5449657"/>
            <a:chOff x="0" y="0"/>
            <a:chExt cx="1800779" cy="444439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CD80061-3B25-5867-2C75-2287B640353B}"/>
                </a:ext>
              </a:extLst>
            </p:cNvPr>
            <p:cNvSpPr/>
            <p:nvPr/>
          </p:nvSpPr>
          <p:spPr>
            <a:xfrm>
              <a:off x="3417" y="0"/>
              <a:ext cx="1793944" cy="444439"/>
            </a:xfrm>
            <a:custGeom>
              <a:avLst/>
              <a:gdLst/>
              <a:ahLst/>
              <a:cxnLst/>
              <a:rect l="l" t="t" r="r" b="b"/>
              <a:pathLst>
                <a:path w="1793944" h="444439">
                  <a:moveTo>
                    <a:pt x="1583643" y="0"/>
                  </a:moveTo>
                  <a:lnTo>
                    <a:pt x="7101" y="0"/>
                  </a:lnTo>
                  <a:cubicBezTo>
                    <a:pt x="4802" y="0"/>
                    <a:pt x="2660" y="1170"/>
                    <a:pt x="1417" y="3105"/>
                  </a:cubicBezTo>
                  <a:cubicBezTo>
                    <a:pt x="174" y="5040"/>
                    <a:pt x="0" y="7474"/>
                    <a:pt x="957" y="9566"/>
                  </a:cubicBezTo>
                  <a:lnTo>
                    <a:pt x="195409" y="434873"/>
                  </a:lnTo>
                  <a:cubicBezTo>
                    <a:pt x="198074" y="440701"/>
                    <a:pt x="203893" y="444439"/>
                    <a:pt x="210301" y="444439"/>
                  </a:cubicBezTo>
                  <a:lnTo>
                    <a:pt x="1786843" y="444439"/>
                  </a:lnTo>
                  <a:cubicBezTo>
                    <a:pt x="1789143" y="444439"/>
                    <a:pt x="1791285" y="443269"/>
                    <a:pt x="1792528" y="441334"/>
                  </a:cubicBezTo>
                  <a:cubicBezTo>
                    <a:pt x="1793771" y="439399"/>
                    <a:pt x="1793944" y="436964"/>
                    <a:pt x="1792988" y="434873"/>
                  </a:cubicBezTo>
                  <a:lnTo>
                    <a:pt x="1598535" y="9566"/>
                  </a:lnTo>
                  <a:cubicBezTo>
                    <a:pt x="1595871" y="3738"/>
                    <a:pt x="1590051" y="0"/>
                    <a:pt x="1583643" y="0"/>
                  </a:cubicBezTo>
                  <a:close/>
                </a:path>
              </a:pathLst>
            </a:custGeom>
            <a:solidFill>
              <a:srgbClr val="0D20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FD0007D2-E70E-26A1-1DEE-19576349D64A}"/>
                </a:ext>
              </a:extLst>
            </p:cNvPr>
            <p:cNvSpPr txBox="1"/>
            <p:nvPr/>
          </p:nvSpPr>
          <p:spPr>
            <a:xfrm>
              <a:off x="101600" y="-38100"/>
              <a:ext cx="1597579" cy="4825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9"/>
                </a:lnSpc>
              </a:pPr>
              <a:endParaRPr/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95F86369-BBAC-5566-963E-C4722FD11972}"/>
              </a:ext>
            </a:extLst>
          </p:cNvPr>
          <p:cNvSpPr/>
          <p:nvPr/>
        </p:nvSpPr>
        <p:spPr>
          <a:xfrm rot="10481927" flipH="1">
            <a:off x="16673095" y="4233612"/>
            <a:ext cx="4338708" cy="4105502"/>
          </a:xfrm>
          <a:custGeom>
            <a:avLst/>
            <a:gdLst/>
            <a:ahLst/>
            <a:cxnLst/>
            <a:rect l="l" t="t" r="r" b="b"/>
            <a:pathLst>
              <a:path w="4338708" h="4105502">
                <a:moveTo>
                  <a:pt x="4338707" y="0"/>
                </a:moveTo>
                <a:lnTo>
                  <a:pt x="0" y="0"/>
                </a:lnTo>
                <a:lnTo>
                  <a:pt x="0" y="4105502"/>
                </a:lnTo>
                <a:lnTo>
                  <a:pt x="4338707" y="4105502"/>
                </a:lnTo>
                <a:lnTo>
                  <a:pt x="4338707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F2118666-8A19-5FA8-7755-676814818FC5}"/>
              </a:ext>
            </a:extLst>
          </p:cNvPr>
          <p:cNvSpPr/>
          <p:nvPr/>
        </p:nvSpPr>
        <p:spPr>
          <a:xfrm>
            <a:off x="-2241663" y="-2086828"/>
            <a:ext cx="3825635" cy="3380905"/>
          </a:xfrm>
          <a:custGeom>
            <a:avLst/>
            <a:gdLst/>
            <a:ahLst/>
            <a:cxnLst/>
            <a:rect l="l" t="t" r="r" b="b"/>
            <a:pathLst>
              <a:path w="3825635" h="3380905">
                <a:moveTo>
                  <a:pt x="0" y="0"/>
                </a:moveTo>
                <a:lnTo>
                  <a:pt x="3825634" y="0"/>
                </a:lnTo>
                <a:lnTo>
                  <a:pt x="3825634" y="3380905"/>
                </a:lnTo>
                <a:lnTo>
                  <a:pt x="0" y="3380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641110FC-2AF5-4B1C-C56F-74D834653E4A}"/>
              </a:ext>
            </a:extLst>
          </p:cNvPr>
          <p:cNvSpPr/>
          <p:nvPr/>
        </p:nvSpPr>
        <p:spPr>
          <a:xfrm rot="-5400000">
            <a:off x="-397581" y="9002682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6"/>
                </a:lnTo>
                <a:lnTo>
                  <a:pt x="0" y="5112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CB3B1A05-2C98-98E0-5213-DBE1BE0EB888}"/>
              </a:ext>
            </a:extLst>
          </p:cNvPr>
          <p:cNvSpPr/>
          <p:nvPr/>
        </p:nvSpPr>
        <p:spPr>
          <a:xfrm>
            <a:off x="17381258" y="-251724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A5D50236-1851-15EB-2448-4E406DE99DD5}"/>
              </a:ext>
            </a:extLst>
          </p:cNvPr>
          <p:cNvSpPr/>
          <p:nvPr/>
        </p:nvSpPr>
        <p:spPr>
          <a:xfrm>
            <a:off x="1200150" y="4634422"/>
            <a:ext cx="1711325" cy="802184"/>
          </a:xfrm>
          <a:custGeom>
            <a:avLst/>
            <a:gdLst/>
            <a:ahLst/>
            <a:cxnLst/>
            <a:rect l="l" t="t" r="r" b="b"/>
            <a:pathLst>
              <a:path w="1711325" h="802184">
                <a:moveTo>
                  <a:pt x="0" y="0"/>
                </a:moveTo>
                <a:lnTo>
                  <a:pt x="1711325" y="0"/>
                </a:lnTo>
                <a:lnTo>
                  <a:pt x="1711325" y="802184"/>
                </a:lnTo>
                <a:lnTo>
                  <a:pt x="0" y="8021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81D3169E-5458-9161-8851-AA8B38F4B0DC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ACF8B01-694C-348F-8CF8-040F937834F0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AFC4670A-A1F6-CC50-D8C0-DE272216AA8A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63A542FF-DD8D-6EBA-D0E7-AC0945A30441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68EA0F92-4ECD-234F-6666-91DD00A3EB07}"/>
              </a:ext>
            </a:extLst>
          </p:cNvPr>
          <p:cNvGrpSpPr/>
          <p:nvPr/>
        </p:nvGrpSpPr>
        <p:grpSpPr>
          <a:xfrm>
            <a:off x="1267251" y="1597554"/>
            <a:ext cx="1245141" cy="47625"/>
            <a:chOff x="0" y="0"/>
            <a:chExt cx="327938" cy="12543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2122D1A2-E751-C8EB-A990-7501603175D7}"/>
                </a:ext>
              </a:extLst>
            </p:cNvPr>
            <p:cNvSpPr/>
            <p:nvPr/>
          </p:nvSpPr>
          <p:spPr>
            <a:xfrm>
              <a:off x="0" y="0"/>
              <a:ext cx="327938" cy="12543"/>
            </a:xfrm>
            <a:custGeom>
              <a:avLst/>
              <a:gdLst/>
              <a:ahLst/>
              <a:cxnLst/>
              <a:rect l="l" t="t" r="r" b="b"/>
              <a:pathLst>
                <a:path w="327938" h="12543">
                  <a:moveTo>
                    <a:pt x="0" y="0"/>
                  </a:moveTo>
                  <a:lnTo>
                    <a:pt x="327938" y="0"/>
                  </a:lnTo>
                  <a:lnTo>
                    <a:pt x="327938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69110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1966D5AE-5469-592E-7817-945FAE8BE5F8}"/>
                </a:ext>
              </a:extLst>
            </p:cNvPr>
            <p:cNvSpPr txBox="1"/>
            <p:nvPr/>
          </p:nvSpPr>
          <p:spPr>
            <a:xfrm>
              <a:off x="0" y="-38100"/>
              <a:ext cx="327938" cy="50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A59378CC-9CC9-BF8A-6BB0-7B5ADF0155F2}"/>
              </a:ext>
            </a:extLst>
          </p:cNvPr>
          <p:cNvSpPr/>
          <p:nvPr/>
        </p:nvSpPr>
        <p:spPr>
          <a:xfrm>
            <a:off x="6206445" y="4432846"/>
            <a:ext cx="985363" cy="1205337"/>
          </a:xfrm>
          <a:custGeom>
            <a:avLst/>
            <a:gdLst/>
            <a:ahLst/>
            <a:cxnLst/>
            <a:rect l="l" t="t" r="r" b="b"/>
            <a:pathLst>
              <a:path w="985363" h="1205337">
                <a:moveTo>
                  <a:pt x="0" y="0"/>
                </a:moveTo>
                <a:lnTo>
                  <a:pt x="985363" y="0"/>
                </a:lnTo>
                <a:lnTo>
                  <a:pt x="985363" y="1205337"/>
                </a:lnTo>
                <a:lnTo>
                  <a:pt x="0" y="1205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56A082CA-9BF7-14D5-EC3F-6EC60DA0B7ED}"/>
              </a:ext>
            </a:extLst>
          </p:cNvPr>
          <p:cNvSpPr/>
          <p:nvPr/>
        </p:nvSpPr>
        <p:spPr>
          <a:xfrm>
            <a:off x="11209791" y="4634422"/>
            <a:ext cx="1104333" cy="1043594"/>
          </a:xfrm>
          <a:custGeom>
            <a:avLst/>
            <a:gdLst/>
            <a:ahLst/>
            <a:cxnLst/>
            <a:rect l="l" t="t" r="r" b="b"/>
            <a:pathLst>
              <a:path w="1104333" h="1043594">
                <a:moveTo>
                  <a:pt x="0" y="0"/>
                </a:moveTo>
                <a:lnTo>
                  <a:pt x="1104333" y="0"/>
                </a:lnTo>
                <a:lnTo>
                  <a:pt x="1104333" y="1043595"/>
                </a:lnTo>
                <a:lnTo>
                  <a:pt x="0" y="10435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09E581A5-A5E3-2F82-B6C2-74657657857B}"/>
              </a:ext>
            </a:extLst>
          </p:cNvPr>
          <p:cNvSpPr txBox="1"/>
          <p:nvPr/>
        </p:nvSpPr>
        <p:spPr>
          <a:xfrm>
            <a:off x="1200150" y="2336862"/>
            <a:ext cx="6333443" cy="1244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74"/>
              </a:lnSpc>
            </a:pPr>
            <a:r>
              <a:rPr lang="en-US" sz="8499" b="1">
                <a:solidFill>
                  <a:srgbClr val="69110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FACTS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5308A058-F0A9-162D-796F-90534B937B9F}"/>
              </a:ext>
            </a:extLst>
          </p:cNvPr>
          <p:cNvSpPr txBox="1"/>
          <p:nvPr/>
        </p:nvSpPr>
        <p:spPr>
          <a:xfrm>
            <a:off x="1200150" y="5957463"/>
            <a:ext cx="3984171" cy="815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Children at</a:t>
            </a:r>
          </a:p>
          <a:p>
            <a:pPr algn="l">
              <a:lnSpc>
                <a:spcPts val="3360"/>
              </a:lnSpc>
            </a:pPr>
            <a:r>
              <a:rPr lang="en-US" sz="24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Homicide Scenes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42D25B08-4614-6A6B-EFFC-320978E839D4}"/>
              </a:ext>
            </a:extLst>
          </p:cNvPr>
          <p:cNvSpPr txBox="1"/>
          <p:nvPr/>
        </p:nvSpPr>
        <p:spPr>
          <a:xfrm>
            <a:off x="1200150" y="7154820"/>
            <a:ext cx="3422650" cy="1138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19"/>
              </a:lnSpc>
            </a:pPr>
            <a:r>
              <a:rPr lang="en-US" sz="1299" spc="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 the cases on which staff were able to collect data, statistics for the years 2019-2023 indicate that, on average, children are on the scene in 28.7% of all homicide cases in each calendar year. 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A2D9FDB0-E454-2B1A-CB34-A4704BE0397C}"/>
              </a:ext>
            </a:extLst>
          </p:cNvPr>
          <p:cNvSpPr txBox="1"/>
          <p:nvPr/>
        </p:nvSpPr>
        <p:spPr>
          <a:xfrm>
            <a:off x="6206445" y="5957463"/>
            <a:ext cx="3984171" cy="815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60 Kids Witness</a:t>
            </a:r>
          </a:p>
          <a:p>
            <a:pPr algn="l">
              <a:lnSpc>
                <a:spcPts val="3360"/>
              </a:lnSpc>
            </a:pPr>
            <a:r>
              <a:rPr lang="en-US" sz="24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Murder Each Year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0B372E10-39DC-5E27-E0AD-DC9FB1518273}"/>
              </a:ext>
            </a:extLst>
          </p:cNvPr>
          <p:cNvSpPr txBox="1"/>
          <p:nvPr/>
        </p:nvSpPr>
        <p:spPr>
          <a:xfrm>
            <a:off x="6206445" y="7154820"/>
            <a:ext cx="3506087" cy="68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19"/>
              </a:lnSpc>
            </a:pPr>
            <a:r>
              <a:rPr lang="en-US" sz="1299" spc="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This equals an average of fifty-nine (59) children witnessing the violent death of a family member every year in Oklahoma. 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1959246C-8BA0-0701-3A74-A5DA33D26838}"/>
              </a:ext>
            </a:extLst>
          </p:cNvPr>
          <p:cNvSpPr txBox="1"/>
          <p:nvPr/>
        </p:nvSpPr>
        <p:spPr>
          <a:xfrm>
            <a:off x="11209791" y="5957463"/>
            <a:ext cx="3471254" cy="815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Half See</a:t>
            </a:r>
          </a:p>
          <a:p>
            <a:pPr algn="l">
              <a:lnSpc>
                <a:spcPts val="3360"/>
              </a:lnSpc>
            </a:pPr>
            <a:r>
              <a:rPr lang="en-US" sz="24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IPV-Related Killings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C5295449-BFFA-A199-FF9A-E5BBB095B44D}"/>
              </a:ext>
            </a:extLst>
          </p:cNvPr>
          <p:cNvSpPr txBox="1"/>
          <p:nvPr/>
        </p:nvSpPr>
        <p:spPr>
          <a:xfrm>
            <a:off x="11209791" y="7154820"/>
            <a:ext cx="3471254" cy="1138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19"/>
              </a:lnSpc>
            </a:pPr>
            <a:r>
              <a:rPr lang="en-US" sz="1299" spc="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 average, for the years 2021-2023, approximately 56.4% of the total number of children (174) witnessed homicide incidents that occurred in the context of intimate partner violence. 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81156AE4-B0D0-25D2-92A9-84225FF3497D}"/>
              </a:ext>
            </a:extLst>
          </p:cNvPr>
          <p:cNvSpPr txBox="1"/>
          <p:nvPr/>
        </p:nvSpPr>
        <p:spPr>
          <a:xfrm>
            <a:off x="1267251" y="1856052"/>
            <a:ext cx="5022850" cy="577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999" b="1">
                <a:solidFill>
                  <a:srgbClr val="0D203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HERE’S THE</a:t>
            </a:r>
          </a:p>
        </p:txBody>
      </p:sp>
    </p:spTree>
    <p:extLst>
      <p:ext uri="{BB962C8B-B14F-4D97-AF65-F5344CB8AC3E}">
        <p14:creationId xmlns:p14="http://schemas.microsoft.com/office/powerpoint/2010/main" val="342513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4E960-3EB3-8797-773A-ACEE3D6B9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BFE4AAB-36B0-875F-BE07-7FD736C5E446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E51F781-08F3-D072-7DF3-1C838C53EF29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7034C6B-6B25-075A-229F-886562772B4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9FA9126-9BAE-5AB4-1AF4-631B88EF98C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DC26941-3A22-FD80-59A2-1B4DDF76C8AE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8255EC3-221A-9E1E-B2FF-FA9138B904F1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D40CEB5-ABCC-B24B-1C36-E01D98248935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1EC10F9C-8EC5-146B-2A26-ED6C7FDF6BE3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BB106E7D-7C38-A366-FF16-710B84E8446B}"/>
              </a:ext>
            </a:extLst>
          </p:cNvPr>
          <p:cNvSpPr txBox="1"/>
          <p:nvPr/>
        </p:nvSpPr>
        <p:spPr>
          <a:xfrm>
            <a:off x="586032" y="1911505"/>
            <a:ext cx="5956773" cy="86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Numbers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DE53E9C-CE7A-4E76-8A13-BFB838C10A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0344291"/>
              </p:ext>
            </p:extLst>
          </p:nvPr>
        </p:nvGraphicFramePr>
        <p:xfrm>
          <a:off x="6466146" y="1308801"/>
          <a:ext cx="9877016" cy="8711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B2E0115-576D-6B8B-7D42-5708269EB3AE}"/>
              </a:ext>
            </a:extLst>
          </p:cNvPr>
          <p:cNvSpPr txBox="1"/>
          <p:nvPr/>
        </p:nvSpPr>
        <p:spPr>
          <a:xfrm>
            <a:off x="465385" y="3026861"/>
            <a:ext cx="55861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Children were present in 28.7% of all homicides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Total Homicides with Children on Scene = 146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Annual Average = 29 </a:t>
            </a:r>
          </a:p>
          <a:p>
            <a:pPr lvl="1"/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Total Children on Homicide Scenes = 297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Annual Average = 59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Ongoing research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Statewide geographical analysis</a:t>
            </a:r>
          </a:p>
          <a:p>
            <a:r>
              <a:rPr lang="en-US" sz="2000" b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EA313F9-260A-A70C-F702-9FC354AC4F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628378"/>
              </p:ext>
            </p:extLst>
          </p:nvPr>
        </p:nvGraphicFramePr>
        <p:xfrm>
          <a:off x="502860" y="6584936"/>
          <a:ext cx="5586167" cy="1764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236">
                  <a:extLst>
                    <a:ext uri="{9D8B030D-6E8A-4147-A177-3AD203B41FA5}">
                      <a16:colId xmlns:a16="http://schemas.microsoft.com/office/drawing/2014/main" val="3330435353"/>
                    </a:ext>
                  </a:extLst>
                </a:gridCol>
                <a:gridCol w="1125224">
                  <a:extLst>
                    <a:ext uri="{9D8B030D-6E8A-4147-A177-3AD203B41FA5}">
                      <a16:colId xmlns:a16="http://schemas.microsoft.com/office/drawing/2014/main" val="538273084"/>
                    </a:ext>
                  </a:extLst>
                </a:gridCol>
                <a:gridCol w="1984707">
                  <a:extLst>
                    <a:ext uri="{9D8B030D-6E8A-4147-A177-3AD203B41FA5}">
                      <a16:colId xmlns:a16="http://schemas.microsoft.com/office/drawing/2014/main" val="389371957"/>
                    </a:ext>
                  </a:extLst>
                </a:gridCol>
              </a:tblGrid>
              <a:tr h="588317">
                <a:tc>
                  <a:txBody>
                    <a:bodyPr/>
                    <a:lstStyle/>
                    <a:p>
                      <a:r>
                        <a:rPr lang="en-US" dirty="0"/>
                        <a:t>Metro 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569949"/>
                  </a:ext>
                </a:extLst>
              </a:tr>
              <a:tr h="588317">
                <a:tc>
                  <a:txBody>
                    <a:bodyPr/>
                    <a:lstStyle/>
                    <a:p>
                      <a:r>
                        <a:rPr lang="en-US" dirty="0"/>
                        <a:t>Oklahoma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568944"/>
                  </a:ext>
                </a:extLst>
              </a:tr>
              <a:tr h="588317">
                <a:tc>
                  <a:txBody>
                    <a:bodyPr/>
                    <a:lstStyle/>
                    <a:p>
                      <a:r>
                        <a:rPr lang="en-US" dirty="0"/>
                        <a:t>Tulsa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788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385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945AE-90B1-F560-4CBA-C6394E554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A8973BF-4D03-1967-BEAC-1AFC16AE325F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63C5BA0-615C-3B0E-233F-19D96EA48C89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A865ABF-16A9-A6AE-99ED-ED372534D81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2B39AFD-1C60-2F2B-EEE3-4C8928BDCB8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EF063B4F-18C0-6D87-99E0-86B20E065472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2A83CED-76B3-07A5-B078-80B5AE12167A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38EC5191-4502-29E5-DC2D-2855DAABD73E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4810EF4-B9DD-7392-5A38-96122195D656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BAFB8069-5E8C-4AC4-C10A-2A65818460DC}"/>
              </a:ext>
            </a:extLst>
          </p:cNvPr>
          <p:cNvSpPr txBox="1"/>
          <p:nvPr/>
        </p:nvSpPr>
        <p:spPr>
          <a:xfrm>
            <a:off x="526473" y="4076700"/>
            <a:ext cx="5956773" cy="86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Numbers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12C983D-1221-4F95-B484-D4D526CC8C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3297887"/>
              </p:ext>
            </p:extLst>
          </p:nvPr>
        </p:nvGraphicFramePr>
        <p:xfrm>
          <a:off x="6177627" y="1305678"/>
          <a:ext cx="9779115" cy="855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66FA804-5C9E-2ED2-59DD-42EE5077AE9A}"/>
              </a:ext>
            </a:extLst>
          </p:cNvPr>
          <p:cNvSpPr txBox="1"/>
          <p:nvPr/>
        </p:nvSpPr>
        <p:spPr>
          <a:xfrm>
            <a:off x="586032" y="4933870"/>
            <a:ext cx="55861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Identified type of homicide exposure for 237 (80.0%) children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Total Direct Exposure = 124 (52.3%)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Annual Average = 25</a:t>
            </a:r>
          </a:p>
          <a:p>
            <a:pPr lvl="1"/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Total Proximity Exposure = 113 (47.7%)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Annual Average = 23</a:t>
            </a:r>
          </a:p>
        </p:txBody>
      </p:sp>
    </p:spTree>
    <p:extLst>
      <p:ext uri="{BB962C8B-B14F-4D97-AF65-F5344CB8AC3E}">
        <p14:creationId xmlns:p14="http://schemas.microsoft.com/office/powerpoint/2010/main" val="145444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-914400" y="2781300"/>
            <a:ext cx="5956773" cy="78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4"/>
              </a:lnSpc>
            </a:pPr>
            <a:r>
              <a:rPr lang="en-US" sz="4400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Mission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FC8059-02DA-E56D-6CAE-758D78EC5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2324099"/>
            <a:ext cx="10801345" cy="1878496"/>
          </a:xfrm>
          <a:prstGeom prst="rect">
            <a:avLst/>
          </a:prstGeom>
        </p:spPr>
      </p:pic>
      <p:sp>
        <p:nvSpPr>
          <p:cNvPr id="19" name="TextBox 11">
            <a:extLst>
              <a:ext uri="{FF2B5EF4-FFF2-40B4-BE49-F238E27FC236}">
                <a16:creationId xmlns:a16="http://schemas.microsoft.com/office/drawing/2014/main" id="{CFE50C3A-6408-B156-C3E0-840C61AC1EA7}"/>
              </a:ext>
            </a:extLst>
          </p:cNvPr>
          <p:cNvSpPr txBox="1"/>
          <p:nvPr/>
        </p:nvSpPr>
        <p:spPr>
          <a:xfrm>
            <a:off x="-817634" y="6028109"/>
            <a:ext cx="5956773" cy="78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4"/>
              </a:lnSpc>
            </a:pPr>
            <a:r>
              <a:rPr lang="en-US" sz="4400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Purpose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BF0A20A-46B9-D407-9306-D6A540ADC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4736123"/>
            <a:ext cx="9866194" cy="4900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3BD49-D51F-6B2F-FCA4-2A9A419E1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93ACF27-A1A6-FC91-58D2-C9D651438EE1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1B7C65B-80FD-44C1-8936-850A982A656C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849B876-D5A1-B775-7901-57E377743D9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6340E82-A2AF-D6F3-D75C-827F1335527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9076A6FB-A357-071C-F4C6-ABCCE4A36F72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E82DD5E-CEA5-4D73-942D-84D9CF9C2E9B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7F5F4FD-A7FC-F3D4-47FC-B3467CD730B7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F367D66-58F0-8645-1124-9A61F6F2BB11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99E8880B-5844-382F-6A1E-AEF6E47B8A14}"/>
              </a:ext>
            </a:extLst>
          </p:cNvPr>
          <p:cNvSpPr txBox="1"/>
          <p:nvPr/>
        </p:nvSpPr>
        <p:spPr>
          <a:xfrm>
            <a:off x="526473" y="4076700"/>
            <a:ext cx="5956773" cy="86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Numbers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A02FB78-2F40-1565-7659-3CF72C4CA5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9850374"/>
              </p:ext>
            </p:extLst>
          </p:nvPr>
        </p:nvGraphicFramePr>
        <p:xfrm>
          <a:off x="6390834" y="1943100"/>
          <a:ext cx="11072023" cy="6495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1014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9B510-41E3-2993-DA79-972927BEF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7B37581-9C79-C3A3-C58F-46D65762E904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3B42F2B-F018-4B18-550E-5A9B29726082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426B4EA-6BBE-1D4D-5EF3-C0B56FC42C9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3CDD7F2-BC77-F8C9-B6D3-AF22A2601B0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C45AD675-E63F-6DBA-0029-24273A67A958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D578849-97DE-FBD9-DED4-DBD219EB7C53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38327D4-DC41-6797-5A54-86780167CEE0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F8C77704-5ABB-602F-292A-341CA765F264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5E8E3D1B-197C-8DBA-1157-B3631BBAC98B}"/>
              </a:ext>
            </a:extLst>
          </p:cNvPr>
          <p:cNvSpPr txBox="1"/>
          <p:nvPr/>
        </p:nvSpPr>
        <p:spPr>
          <a:xfrm>
            <a:off x="397161" y="4914900"/>
            <a:ext cx="5956773" cy="86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Numbers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F8A11D-FEEF-72FA-8286-CB0481230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806" y="1458087"/>
            <a:ext cx="114639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FFD48-F0E9-2E92-F900-181F713D1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BA94DEC-A0CB-09AC-5077-8B5C5C7BD851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83CEA41-7035-9C8A-357E-6D82415FC4CD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15A3D22-1314-CCFE-8C90-773FDBE7DD4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EF30361-890E-5BE3-0B5F-8EC35B0996A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3D281CB2-4115-69C8-82CE-8F0113C763C1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86F1F57-5569-134F-2F0F-56D66142F657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C712BAD-C426-9274-9695-D54669384A63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3896988-31EB-5E5B-7A10-319FD0468E15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FC1CFDD3-8959-E5ED-2B1C-33B3935E9DBC}"/>
              </a:ext>
            </a:extLst>
          </p:cNvPr>
          <p:cNvSpPr txBox="1"/>
          <p:nvPr/>
        </p:nvSpPr>
        <p:spPr>
          <a:xfrm>
            <a:off x="558323" y="2702113"/>
            <a:ext cx="5956773" cy="86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Numbers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11CCBB-10D9-77AB-0FDC-0DA364C69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858" y="1562100"/>
            <a:ext cx="9397475" cy="83302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7F1432-B2D4-AC0E-1AEC-9C1156A0783E}"/>
              </a:ext>
            </a:extLst>
          </p:cNvPr>
          <p:cNvSpPr txBox="1"/>
          <p:nvPr/>
        </p:nvSpPr>
        <p:spPr>
          <a:xfrm>
            <a:off x="495627" y="3771191"/>
            <a:ext cx="60194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All IPV-related categories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Total Children Exposed to IPV-related homicides = 98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Average number of children exposed to IPV-related homicide = 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216A90-BB97-D036-896C-CB6B539129D6}"/>
              </a:ext>
            </a:extLst>
          </p:cNvPr>
          <p:cNvSpPr txBox="1"/>
          <p:nvPr/>
        </p:nvSpPr>
        <p:spPr>
          <a:xfrm>
            <a:off x="591040" y="5540513"/>
            <a:ext cx="99309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Ongoing research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IPV Exposure Type (Direct vs. Proximity)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Statewide geographical analysis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849291F-E7A2-35F0-A86F-6CDA3E64F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937800"/>
              </p:ext>
            </p:extLst>
          </p:nvPr>
        </p:nvGraphicFramePr>
        <p:xfrm>
          <a:off x="807360" y="6826222"/>
          <a:ext cx="5136375" cy="1433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6852">
                  <a:extLst>
                    <a:ext uri="{9D8B030D-6E8A-4147-A177-3AD203B41FA5}">
                      <a16:colId xmlns:a16="http://schemas.microsoft.com/office/drawing/2014/main" val="3330435353"/>
                    </a:ext>
                  </a:extLst>
                </a:gridCol>
                <a:gridCol w="1034622">
                  <a:extLst>
                    <a:ext uri="{9D8B030D-6E8A-4147-A177-3AD203B41FA5}">
                      <a16:colId xmlns:a16="http://schemas.microsoft.com/office/drawing/2014/main" val="538273084"/>
                    </a:ext>
                  </a:extLst>
                </a:gridCol>
                <a:gridCol w="1824901">
                  <a:extLst>
                    <a:ext uri="{9D8B030D-6E8A-4147-A177-3AD203B41FA5}">
                      <a16:colId xmlns:a16="http://schemas.microsoft.com/office/drawing/2014/main" val="389371957"/>
                    </a:ext>
                  </a:extLst>
                </a:gridCol>
              </a:tblGrid>
              <a:tr h="477685">
                <a:tc>
                  <a:txBody>
                    <a:bodyPr/>
                    <a:lstStyle/>
                    <a:p>
                      <a:r>
                        <a:rPr lang="en-US" dirty="0"/>
                        <a:t>Metro 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569949"/>
                  </a:ext>
                </a:extLst>
              </a:tr>
              <a:tr h="477685">
                <a:tc>
                  <a:txBody>
                    <a:bodyPr/>
                    <a:lstStyle/>
                    <a:p>
                      <a:r>
                        <a:rPr lang="en-US" dirty="0"/>
                        <a:t>Oklahoma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568944"/>
                  </a:ext>
                </a:extLst>
              </a:tr>
              <a:tr h="477685">
                <a:tc>
                  <a:txBody>
                    <a:bodyPr/>
                    <a:lstStyle/>
                    <a:p>
                      <a:r>
                        <a:rPr lang="en-US" dirty="0"/>
                        <a:t>Tulsa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788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145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0F75D-541D-7D67-68DB-23DDE8371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98E5E28-A44C-F148-AF27-F8396C7F40D0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D69B8FE-209D-8620-6683-1A2992E472B8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D2BC31F-9E0B-91AB-A2ED-4AAD25021C5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D77F4BA-246E-7635-EAA3-D62BA067BB9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5E69C80-38E5-2923-701D-3B5C365BA3C7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5B22C56-096E-8638-92BE-CF3DBD23D160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4FD9308-4B60-8BCD-823B-324309CDEFDB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17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8" b="1" i="0" u="none" strike="noStrike" kern="1200" cap="none" spc="0" normalizeH="0" baseline="0" noProof="0">
                  <a:ln>
                    <a:noFill/>
                  </a:ln>
                  <a:solidFill>
                    <a:srgbClr val="0D20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9026829-0410-A00E-6C30-38AC74D0403E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7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26" b="0" i="0" u="none" strike="noStrike" kern="1200" cap="none" spc="0" normalizeH="0" baseline="0" noProof="0">
                  <a:ln>
                    <a:noFill/>
                  </a:ln>
                  <a:solidFill>
                    <a:srgbClr val="0D2039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C46728C8-F475-30EA-88C8-F27E69C83D90}"/>
              </a:ext>
            </a:extLst>
          </p:cNvPr>
          <p:cNvSpPr txBox="1"/>
          <p:nvPr/>
        </p:nvSpPr>
        <p:spPr>
          <a:xfrm>
            <a:off x="0" y="4076700"/>
            <a:ext cx="5956773" cy="1643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does the research say?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D2039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7BF5DD-5AE3-50B0-3D8A-3ADBE2857E49}"/>
              </a:ext>
            </a:extLst>
          </p:cNvPr>
          <p:cNvGrpSpPr/>
          <p:nvPr/>
        </p:nvGrpSpPr>
        <p:grpSpPr>
          <a:xfrm>
            <a:off x="6096000" y="1134897"/>
            <a:ext cx="11887200" cy="8754471"/>
            <a:chOff x="6096000" y="1134897"/>
            <a:chExt cx="11887200" cy="87544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51F062-3D0F-6D30-4F5C-E1E0748AA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1866900"/>
              <a:ext cx="10490084" cy="8022468"/>
            </a:xfrm>
            <a:prstGeom prst="rect">
              <a:avLst/>
            </a:prstGeom>
          </p:spPr>
        </p:pic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11CFFDA5-7B07-272D-5ECD-0A06F0A45B7B}"/>
                </a:ext>
              </a:extLst>
            </p:cNvPr>
            <p:cNvSpPr txBox="1"/>
            <p:nvPr/>
          </p:nvSpPr>
          <p:spPr>
            <a:xfrm>
              <a:off x="6172200" y="1134897"/>
              <a:ext cx="11811000" cy="7077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6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D20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Yearly and cumulative publication of the effects of IPV exposure on child outcomes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830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A51CE-A029-B9A4-3B3E-21952E871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03DC0AE-23DF-EC03-C38F-959B8407C556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A80E234-44B7-140E-03C8-1D9A35D7818D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2E3C03F-9216-FC44-7520-153F359D163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B48EE4A-38DF-FE01-4E21-352C6A03EAB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5F07E670-E3D1-6A1C-2855-C4E33BF55C64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A913D03-A2A3-2267-7344-66C6F9E06BF0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E9E6B34-77DF-073F-07A9-503D134EB757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17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8" b="1" i="0" u="none" strike="noStrike" kern="1200" cap="none" spc="0" normalizeH="0" baseline="0" noProof="0">
                  <a:ln>
                    <a:noFill/>
                  </a:ln>
                  <a:solidFill>
                    <a:srgbClr val="0D20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B92DCA07-379F-4D90-819E-FB2DA4B682E6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7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26" b="0" i="0" u="none" strike="noStrike" kern="1200" cap="none" spc="0" normalizeH="0" baseline="0" noProof="0">
                  <a:ln>
                    <a:noFill/>
                  </a:ln>
                  <a:solidFill>
                    <a:srgbClr val="0D2039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9497F2CD-4083-E780-60AB-033CDF58A371}"/>
              </a:ext>
            </a:extLst>
          </p:cNvPr>
          <p:cNvSpPr txBox="1"/>
          <p:nvPr/>
        </p:nvSpPr>
        <p:spPr>
          <a:xfrm>
            <a:off x="0" y="4076700"/>
            <a:ext cx="5956773" cy="1643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does the research say?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D2039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8A50E9-4E4F-2517-A529-FA6ECCC3FD58}"/>
              </a:ext>
            </a:extLst>
          </p:cNvPr>
          <p:cNvSpPr txBox="1"/>
          <p:nvPr/>
        </p:nvSpPr>
        <p:spPr>
          <a:xfrm>
            <a:off x="5894861" y="1242913"/>
            <a:ext cx="11188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Lewandowski, L.A., McFarlane, J., Campbell, J.C., Gary, F., &amp; </a:t>
            </a:r>
            <a:r>
              <a:rPr lang="en-US" sz="2000" b="1" dirty="0" err="1"/>
              <a:t>Barenski</a:t>
            </a:r>
            <a:r>
              <a:rPr lang="en-US" sz="2000" b="1" dirty="0"/>
              <a:t>, C. (2004). “He killed my mommy!” Murder or attempted murder of a child’s mother. </a:t>
            </a:r>
            <a:r>
              <a:rPr lang="en-US" sz="2000" b="1" i="1" dirty="0"/>
              <a:t>Journal of Family Violence</a:t>
            </a:r>
            <a:r>
              <a:rPr lang="en-US" sz="2000" b="1" dirty="0"/>
              <a:t>, 19, 2011-220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0DE154-A0D9-1DE0-FE1C-E0C212AB193C}"/>
              </a:ext>
            </a:extLst>
          </p:cNvPr>
          <p:cNvSpPr txBox="1"/>
          <p:nvPr/>
        </p:nvSpPr>
        <p:spPr>
          <a:xfrm>
            <a:off x="5956773" y="4635668"/>
            <a:ext cx="11057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Alisic</a:t>
            </a:r>
            <a:r>
              <a:rPr lang="en-US" sz="2000" b="1" dirty="0"/>
              <a:t>, E., Groot, A., </a:t>
            </a:r>
            <a:r>
              <a:rPr lang="en-US" sz="2000" b="1" dirty="0" err="1"/>
              <a:t>Snetselaar</a:t>
            </a:r>
            <a:r>
              <a:rPr lang="en-US" sz="2000" b="1" dirty="0"/>
              <a:t>, H., Stroeken, T., &amp; Putte, E. (2017). Children bereaved by fatal intimate partner violence: A population-based study into demographics, family characteristics and homicide exposure. </a:t>
            </a:r>
            <a:r>
              <a:rPr lang="en-US" sz="2000" b="1" i="1" dirty="0" err="1"/>
              <a:t>PLoS</a:t>
            </a:r>
            <a:r>
              <a:rPr lang="en-US" sz="2000" b="1" i="1" dirty="0"/>
              <a:t> ONE </a:t>
            </a:r>
            <a:r>
              <a:rPr lang="en-US" sz="2000" b="1" dirty="0"/>
              <a:t>12(10): e0183466.</a:t>
            </a: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C16294E6-3159-4CD6-37C0-39A6DDBE6CB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080125" y="2287588"/>
            <a:ext cx="11225213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64CCC577-A051-CB4B-5BF2-4B44EA0A9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063" y="2267577"/>
            <a:ext cx="11190288" cy="641350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6E4D6F81-F75A-8FB3-8D1B-FF337940B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063" y="2954338"/>
            <a:ext cx="5595938" cy="371475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BE523D81-E1B8-368A-3355-4A402EF33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84000" y="2954338"/>
            <a:ext cx="5594350" cy="371475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AB2AFDDB-A044-9D4E-70C1-FD95F804B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063" y="3325813"/>
            <a:ext cx="5595938" cy="369887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D49F3054-1C59-129A-3B6E-E43521A4C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84000" y="3325813"/>
            <a:ext cx="5594350" cy="369887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4D593F88-0DD2-932E-34A4-D9273AB15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063" y="3695700"/>
            <a:ext cx="5595938" cy="371475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732C6503-F888-CB92-34B3-FE69BA6C0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84000" y="3695700"/>
            <a:ext cx="5594350" cy="371475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72CADCD7-AD90-ED1F-3680-4392D58A4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063" y="4067175"/>
            <a:ext cx="5595938" cy="371475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E73FBE8E-BC03-A4F6-71A5-87F4AC3C6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84000" y="4067175"/>
            <a:ext cx="5594350" cy="371475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20CA3B3B-D49B-7BE5-EF19-D1F365EBE76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2935288"/>
            <a:ext cx="0" cy="1509712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C98FAE04-FF2B-F974-113B-CF22C1FF392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1713" y="2954338"/>
            <a:ext cx="11202988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16">
            <a:extLst>
              <a:ext uri="{FF2B5EF4-FFF2-40B4-BE49-F238E27FC236}">
                <a16:creationId xmlns:a16="http://schemas.microsoft.com/office/drawing/2014/main" id="{76685A89-B2A5-33D8-414F-84B69920502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1713" y="3325813"/>
            <a:ext cx="112029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17">
            <a:extLst>
              <a:ext uri="{FF2B5EF4-FFF2-40B4-BE49-F238E27FC236}">
                <a16:creationId xmlns:a16="http://schemas.microsoft.com/office/drawing/2014/main" id="{9E32AC4F-76F9-E7E8-3801-272C53E35CF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1713" y="3695700"/>
            <a:ext cx="112029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18">
            <a:extLst>
              <a:ext uri="{FF2B5EF4-FFF2-40B4-BE49-F238E27FC236}">
                <a16:creationId xmlns:a16="http://schemas.microsoft.com/office/drawing/2014/main" id="{97B5F4B1-C9F0-71BE-8271-728934BF3FC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1713" y="4067175"/>
            <a:ext cx="112029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19">
            <a:extLst>
              <a:ext uri="{FF2B5EF4-FFF2-40B4-BE49-F238E27FC236}">
                <a16:creationId xmlns:a16="http://schemas.microsoft.com/office/drawing/2014/main" id="{61F40800-2D95-049C-8DBA-67B38BCF597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8063" y="2306638"/>
            <a:ext cx="0" cy="2138362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20">
            <a:extLst>
              <a:ext uri="{FF2B5EF4-FFF2-40B4-BE49-F238E27FC236}">
                <a16:creationId xmlns:a16="http://schemas.microsoft.com/office/drawing/2014/main" id="{30AE0C19-EEC0-21E0-9A0E-A493671416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78350" y="2306638"/>
            <a:ext cx="0" cy="2138362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21">
            <a:extLst>
              <a:ext uri="{FF2B5EF4-FFF2-40B4-BE49-F238E27FC236}">
                <a16:creationId xmlns:a16="http://schemas.microsoft.com/office/drawing/2014/main" id="{E5872234-C631-4306-F429-37A661C56E3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774" y="2095500"/>
            <a:ext cx="112029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22">
            <a:extLst>
              <a:ext uri="{FF2B5EF4-FFF2-40B4-BE49-F238E27FC236}">
                <a16:creationId xmlns:a16="http://schemas.microsoft.com/office/drawing/2014/main" id="{07FEB93B-3C70-E992-0566-2D8F9125BA8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1713" y="4438650"/>
            <a:ext cx="112029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23">
            <a:extLst>
              <a:ext uri="{FF2B5EF4-FFF2-40B4-BE49-F238E27FC236}">
                <a16:creationId xmlns:a16="http://schemas.microsoft.com/office/drawing/2014/main" id="{7BAC1296-BF52-8D07-4577-CB1D031D9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0725" y="2355850"/>
            <a:ext cx="17541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Total Cases = 178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24">
            <a:extLst>
              <a:ext uri="{FF2B5EF4-FFF2-40B4-BE49-F238E27FC236}">
                <a16:creationId xmlns:a16="http://schemas.microsoft.com/office/drawing/2014/main" id="{CB2A3B31-6C96-5A79-E945-25349365B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7875" y="2630488"/>
            <a:ext cx="41862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Total Children Identified in the Study = 237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25">
            <a:extLst>
              <a:ext uri="{FF2B5EF4-FFF2-40B4-BE49-F238E27FC236}">
                <a16:creationId xmlns:a16="http://schemas.microsoft.com/office/drawing/2014/main" id="{4D4DCBFD-A4A5-C0A5-8BCF-57A970FCD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7975" y="2997200"/>
            <a:ext cx="30972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Attempted Femicide Cases = 57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26">
            <a:extLst>
              <a:ext uri="{FF2B5EF4-FFF2-40B4-BE49-F238E27FC236}">
                <a16:creationId xmlns:a16="http://schemas.microsoft.com/office/drawing/2014/main" id="{EF4508F4-720B-1136-82E8-4887C30D8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75" y="2997200"/>
            <a:ext cx="2120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Femicide Cases = 121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27">
            <a:extLst>
              <a:ext uri="{FF2B5EF4-FFF2-40B4-BE49-F238E27FC236}">
                <a16:creationId xmlns:a16="http://schemas.microsoft.com/office/drawing/2014/main" id="{860C1FAD-4AA2-B368-F8AF-8135F67A0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30113" y="3365500"/>
            <a:ext cx="46894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Children Present in Attempted Femicides = 91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28">
            <a:extLst>
              <a:ext uri="{FF2B5EF4-FFF2-40B4-BE49-F238E27FC236}">
                <a16:creationId xmlns:a16="http://schemas.microsoft.com/office/drawing/2014/main" id="{CCCA3F78-2315-6E74-0A6F-5FF2BCBC2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00" y="3365500"/>
            <a:ext cx="36655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Children Present in Femicides = 146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29">
            <a:extLst>
              <a:ext uri="{FF2B5EF4-FFF2-40B4-BE49-F238E27FC236}">
                <a16:creationId xmlns:a16="http://schemas.microsoft.com/office/drawing/2014/main" id="{913F863D-FC4A-A687-8240-1E2DEF317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7375" y="3736975"/>
            <a:ext cx="50657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Child witnessed attempt on the mother’s life = 62.0%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30">
            <a:extLst>
              <a:ext uri="{FF2B5EF4-FFF2-40B4-BE49-F238E27FC236}">
                <a16:creationId xmlns:a16="http://schemas.microsoft.com/office/drawing/2014/main" id="{7B8839F8-2621-7692-750B-364B9CFBB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0" y="3736975"/>
            <a:ext cx="34798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Child witnessed the murder = 35.0%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31">
            <a:extLst>
              <a:ext uri="{FF2B5EF4-FFF2-40B4-BE49-F238E27FC236}">
                <a16:creationId xmlns:a16="http://schemas.microsoft.com/office/drawing/2014/main" id="{A8BB92A1-1A06-1701-C7FD-5980D3C59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3250" y="4108450"/>
            <a:ext cx="50371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Child found mother after attempt on her life = 28.0%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32">
            <a:extLst>
              <a:ext uri="{FF2B5EF4-FFF2-40B4-BE49-F238E27FC236}">
                <a16:creationId xmlns:a16="http://schemas.microsoft.com/office/drawing/2014/main" id="{F21B8529-4B9F-05E4-C755-7F99D9892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2313" y="4108450"/>
            <a:ext cx="37528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Child found the mother’s body = 37.0%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AutoShape 34">
            <a:extLst>
              <a:ext uri="{FF2B5EF4-FFF2-40B4-BE49-F238E27FC236}">
                <a16:creationId xmlns:a16="http://schemas.microsoft.com/office/drawing/2014/main" id="{EF56070F-E877-606F-0D75-A480BEB2B9B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026150" y="5675313"/>
            <a:ext cx="11223625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36">
            <a:extLst>
              <a:ext uri="{FF2B5EF4-FFF2-40B4-BE49-F238E27FC236}">
                <a16:creationId xmlns:a16="http://schemas.microsoft.com/office/drawing/2014/main" id="{95A369D5-C380-2A77-17AA-7BBF3A4BF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088" y="5700713"/>
            <a:ext cx="11190288" cy="641350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37">
            <a:extLst>
              <a:ext uri="{FF2B5EF4-FFF2-40B4-BE49-F238E27FC236}">
                <a16:creationId xmlns:a16="http://schemas.microsoft.com/office/drawing/2014/main" id="{7DB5BBF1-1037-24A9-8AEA-29E1BC806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088" y="6342063"/>
            <a:ext cx="11190288" cy="371475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Rectangle 38">
            <a:extLst>
              <a:ext uri="{FF2B5EF4-FFF2-40B4-BE49-F238E27FC236}">
                <a16:creationId xmlns:a16="http://schemas.microsoft.com/office/drawing/2014/main" id="{18DE10A9-A055-94DA-7C62-105CF4EA8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088" y="6713538"/>
            <a:ext cx="11190288" cy="369887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39">
            <a:extLst>
              <a:ext uri="{FF2B5EF4-FFF2-40B4-BE49-F238E27FC236}">
                <a16:creationId xmlns:a16="http://schemas.microsoft.com/office/drawing/2014/main" id="{94A68AD7-97AE-6CFE-F8D4-6E766EA44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088" y="7083425"/>
            <a:ext cx="11190288" cy="371475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40">
            <a:extLst>
              <a:ext uri="{FF2B5EF4-FFF2-40B4-BE49-F238E27FC236}">
                <a16:creationId xmlns:a16="http://schemas.microsoft.com/office/drawing/2014/main" id="{1350CF5A-A483-1CFB-E7C4-26CBDC9BA6A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7738" y="6342063"/>
            <a:ext cx="11202988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41">
            <a:extLst>
              <a:ext uri="{FF2B5EF4-FFF2-40B4-BE49-F238E27FC236}">
                <a16:creationId xmlns:a16="http://schemas.microsoft.com/office/drawing/2014/main" id="{5E21AC2F-AC93-69D1-68A7-3FD92493E6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7738" y="6713538"/>
            <a:ext cx="112029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42">
            <a:extLst>
              <a:ext uri="{FF2B5EF4-FFF2-40B4-BE49-F238E27FC236}">
                <a16:creationId xmlns:a16="http://schemas.microsoft.com/office/drawing/2014/main" id="{B2250060-4080-2811-44B8-0F854670AF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7738" y="7083425"/>
            <a:ext cx="112029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43">
            <a:extLst>
              <a:ext uri="{FF2B5EF4-FFF2-40B4-BE49-F238E27FC236}">
                <a16:creationId xmlns:a16="http://schemas.microsoft.com/office/drawing/2014/main" id="{ADFC0005-D3C9-6879-04BB-38B3C966EF8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4088" y="5694363"/>
            <a:ext cx="0" cy="1766887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44">
            <a:extLst>
              <a:ext uri="{FF2B5EF4-FFF2-40B4-BE49-F238E27FC236}">
                <a16:creationId xmlns:a16="http://schemas.microsoft.com/office/drawing/2014/main" id="{463AD37B-B719-FA43-1F89-98DF90BA7B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24375" y="5694363"/>
            <a:ext cx="0" cy="1766887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45">
            <a:extLst>
              <a:ext uri="{FF2B5EF4-FFF2-40B4-BE49-F238E27FC236}">
                <a16:creationId xmlns:a16="http://schemas.microsoft.com/office/drawing/2014/main" id="{5589315D-7531-5819-0774-B64F2E75CC7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7738" y="5700713"/>
            <a:ext cx="112029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46">
            <a:extLst>
              <a:ext uri="{FF2B5EF4-FFF2-40B4-BE49-F238E27FC236}">
                <a16:creationId xmlns:a16="http://schemas.microsoft.com/office/drawing/2014/main" id="{FDD29350-95A0-3F36-1557-C9A227381A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7738" y="7454900"/>
            <a:ext cx="112029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47">
            <a:extLst>
              <a:ext uri="{FF2B5EF4-FFF2-40B4-BE49-F238E27FC236}">
                <a16:creationId xmlns:a16="http://schemas.microsoft.com/office/drawing/2014/main" id="{DB7F849F-2881-28D6-4FD1-E3E70DA67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5163" y="5743575"/>
            <a:ext cx="17557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Total Cases = 137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48">
            <a:extLst>
              <a:ext uri="{FF2B5EF4-FFF2-40B4-BE49-F238E27FC236}">
                <a16:creationId xmlns:a16="http://schemas.microsoft.com/office/drawing/2014/main" id="{EC9E0BF4-6266-701A-A8BF-36D504754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3963" y="6018213"/>
            <a:ext cx="31543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Location of child data = 213 kids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tangle 49">
            <a:extLst>
              <a:ext uri="{FF2B5EF4-FFF2-40B4-BE49-F238E27FC236}">
                <a16:creationId xmlns:a16="http://schemas.microsoft.com/office/drawing/2014/main" id="{F1D97B6F-FD1B-4946-8A72-C5902AE39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9450" y="6381750"/>
            <a:ext cx="49467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Children witnessed homicide or consequences         (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50">
            <a:extLst>
              <a:ext uri="{FF2B5EF4-FFF2-40B4-BE49-F238E27FC236}">
                <a16:creationId xmlns:a16="http://schemas.microsoft.com/office/drawing/2014/main" id="{400A7548-7633-103A-91C5-CE6D054D5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6988" y="6381750"/>
            <a:ext cx="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ectangle 51">
            <a:extLst>
              <a:ext uri="{FF2B5EF4-FFF2-40B4-BE49-F238E27FC236}">
                <a16:creationId xmlns:a16="http://schemas.microsoft.com/office/drawing/2014/main" id="{4A9B80FC-B155-5689-8F5E-2524B364D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19100" y="6381750"/>
            <a:ext cx="205898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dead body) = 36.0%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Rectangle 52">
            <a:extLst>
              <a:ext uri="{FF2B5EF4-FFF2-40B4-BE49-F238E27FC236}">
                <a16:creationId xmlns:a16="http://schemas.microsoft.com/office/drawing/2014/main" id="{75DDEEE0-BBCD-BD78-AB2D-862CB242A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7525" y="6753225"/>
            <a:ext cx="7115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Family where at least one child witnessed homicide or crime scene = 43.0%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Rectangle 53">
            <a:extLst>
              <a:ext uri="{FF2B5EF4-FFF2-40B4-BE49-F238E27FC236}">
                <a16:creationId xmlns:a16="http://schemas.microsoft.com/office/drawing/2014/main" id="{E0EC4C02-647C-8F4D-46D8-EA485B461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0150" y="7126288"/>
            <a:ext cx="10848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Children known to be at location of homicide but unclear to what  extent they had heard or seen the event = 22.0%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C10BDCC-A9FC-4FE7-AD73-AC73CDE3252E}"/>
              </a:ext>
            </a:extLst>
          </p:cNvPr>
          <p:cNvSpPr txBox="1"/>
          <p:nvPr/>
        </p:nvSpPr>
        <p:spPr>
          <a:xfrm>
            <a:off x="473588" y="7982969"/>
            <a:ext cx="5825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Stanley, N., Chantler, K., &amp; Robbins, R. (2019). Children and domestic homicide. </a:t>
            </a:r>
            <a:r>
              <a:rPr lang="en-US" sz="2000" b="1" i="1" dirty="0"/>
              <a:t>British Journal of Social Work</a:t>
            </a:r>
            <a:r>
              <a:rPr lang="en-US" sz="2000" b="1" dirty="0"/>
              <a:t>. 49, 59-76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AC659443-E2ED-2A94-EA1C-61959997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7472" y="7707845"/>
            <a:ext cx="8320088" cy="237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0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62" grpId="0"/>
      <p:bldP spid="63" grpId="0"/>
      <p:bldP spid="64" grpId="0"/>
      <p:bldP spid="66" grpId="0"/>
      <p:bldP spid="67" grpId="0"/>
      <p:bldP spid="68" grpId="0"/>
      <p:bldP spid="6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950BD-11AC-3570-FFDA-A98BAFD4D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F9B7C30-0EC8-3252-D75D-068D332C8D0B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0FAE1D2-0616-9B3A-017D-24CAF894C57B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93C1FDA-4C06-A929-FB0E-F797876132C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B63DEE2-EFC2-643C-5B56-181799DA872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087F109-7511-0CF9-7B12-912F3E142E06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DB92D0A-C89A-03F4-3B51-CC109A285E56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89A927B-532E-12F4-E8D4-0AFB41E04FF6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17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8" b="1" i="0" u="none" strike="noStrike" kern="1200" cap="none" spc="0" normalizeH="0" baseline="0" noProof="0">
                  <a:ln>
                    <a:noFill/>
                  </a:ln>
                  <a:solidFill>
                    <a:srgbClr val="0D20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17B696D2-FF3F-A8BB-2A90-A1B414EA741D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7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26" b="0" i="0" u="none" strike="noStrike" kern="1200" cap="none" spc="0" normalizeH="0" baseline="0" noProof="0">
                  <a:ln>
                    <a:noFill/>
                  </a:ln>
                  <a:solidFill>
                    <a:srgbClr val="0D2039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6D29CBBC-FF69-6C35-F9DA-4194BD78C6B7}"/>
              </a:ext>
            </a:extLst>
          </p:cNvPr>
          <p:cNvSpPr txBox="1"/>
          <p:nvPr/>
        </p:nvSpPr>
        <p:spPr>
          <a:xfrm>
            <a:off x="152400" y="4074424"/>
            <a:ext cx="5956773" cy="78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Real Accounts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D2039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788398-ED74-3DF9-4EE3-88CDFC7C68F1}"/>
              </a:ext>
            </a:extLst>
          </p:cNvPr>
          <p:cNvSpPr txBox="1"/>
          <p:nvPr/>
        </p:nvSpPr>
        <p:spPr>
          <a:xfrm>
            <a:off x="5998336" y="1468478"/>
            <a:ext cx="11188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State of Kansas, Domestic violence fatality review board, 2006 report, published January 2007.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381CB7-2018-FD7F-B765-72FFC8AAA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903" y="2025953"/>
            <a:ext cx="11188227" cy="10601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43916E-119A-B685-F8C0-D522EC214D26}"/>
              </a:ext>
            </a:extLst>
          </p:cNvPr>
          <p:cNvSpPr txBox="1"/>
          <p:nvPr/>
        </p:nvSpPr>
        <p:spPr>
          <a:xfrm>
            <a:off x="5956773" y="3233074"/>
            <a:ext cx="11188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Hennepin County. (2007). A matter of life and death: Findings of the domestic violence fatality review team.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A73926-30D2-FD9B-FEC4-64303BF772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643" y="4076700"/>
            <a:ext cx="11236357" cy="16385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ACF5841-57C6-C392-0FC9-875FD8301D97}"/>
              </a:ext>
            </a:extLst>
          </p:cNvPr>
          <p:cNvSpPr txBox="1"/>
          <p:nvPr/>
        </p:nvSpPr>
        <p:spPr>
          <a:xfrm>
            <a:off x="5908643" y="5850969"/>
            <a:ext cx="11188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Hennepin County. (2007). A matter of life and death: Findings of the domestic violence fatality review team.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14410D3-731C-EBF3-59EC-7B8270225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6773" y="6690045"/>
            <a:ext cx="10373566" cy="199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4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B286-C97A-C0C1-EA8E-60824AE65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45DA50-E446-55F2-9F66-B06FC289DF4F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0147C30-5140-9E5E-57E0-90E8C781BFA8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9E32B0A-7051-967D-65EF-3CA7444B79A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77AF743-22E8-AFC9-DC37-8EB39C0BAA4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20CD0E0C-A722-2964-47AA-57612F47A976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D7E07A9-DE8E-D22B-6886-F08ED8989DFB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4605D15-ED20-4300-4E85-F658421EF322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17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8" b="1" i="0" u="none" strike="noStrike" kern="1200" cap="none" spc="0" normalizeH="0" baseline="0" noProof="0">
                  <a:ln>
                    <a:noFill/>
                  </a:ln>
                  <a:solidFill>
                    <a:srgbClr val="0D20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A32BB30-D1D6-20C6-B158-91F16CC6170D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7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26" b="0" i="0" u="none" strike="noStrike" kern="1200" cap="none" spc="0" normalizeH="0" baseline="0" noProof="0">
                  <a:ln>
                    <a:noFill/>
                  </a:ln>
                  <a:solidFill>
                    <a:srgbClr val="0D2039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C4EBAFD8-7B4D-89E7-D7B2-DCE039724232}"/>
              </a:ext>
            </a:extLst>
          </p:cNvPr>
          <p:cNvSpPr txBox="1"/>
          <p:nvPr/>
        </p:nvSpPr>
        <p:spPr>
          <a:xfrm>
            <a:off x="0" y="4076700"/>
            <a:ext cx="5956773" cy="78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D2039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Real Accounts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969BF-A82E-5AF3-E50C-18E5730A43A4}"/>
              </a:ext>
            </a:extLst>
          </p:cNvPr>
          <p:cNvSpPr txBox="1"/>
          <p:nvPr/>
        </p:nvSpPr>
        <p:spPr>
          <a:xfrm>
            <a:off x="6331527" y="3278768"/>
            <a:ext cx="11188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Georgia Domestic Violence Fatality Review Team Report. (2015)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8F37E3-92F1-A73D-2508-D168405FC0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3678878"/>
            <a:ext cx="9472348" cy="243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8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F09BC-4943-7D09-44E7-8C6EB4944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FC23618-860F-6BA3-EC2B-C02FFF101321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B98052F-166D-EC5A-D56B-DCE5330C4165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EB5172F-ABDD-0D53-33F6-C874A48362E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EE8752A-7A5E-A730-C9C1-51CCAA64342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0AE64764-5CA7-E63B-F4E5-EEECCC5AE6D4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EFF9022-E1CE-A9D4-1D65-EBA1A8C8C057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3FE7C92-E09F-5698-72E6-B6AAD9D80FBB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17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8" b="1" i="0" u="none" strike="noStrike" kern="1200" cap="none" spc="0" normalizeH="0" baseline="0" noProof="0">
                  <a:ln>
                    <a:noFill/>
                  </a:ln>
                  <a:solidFill>
                    <a:srgbClr val="0D20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D1101F26-DC08-A311-60E5-DCBB517DFADC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7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26" b="0" i="0" u="none" strike="noStrike" kern="1200" cap="none" spc="0" normalizeH="0" baseline="0" noProof="0">
                  <a:ln>
                    <a:noFill/>
                  </a:ln>
                  <a:solidFill>
                    <a:srgbClr val="0D2039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DA34F992-7903-00BE-3766-F5F703FFA84F}"/>
              </a:ext>
            </a:extLst>
          </p:cNvPr>
          <p:cNvSpPr txBox="1"/>
          <p:nvPr/>
        </p:nvSpPr>
        <p:spPr>
          <a:xfrm>
            <a:off x="0" y="4076700"/>
            <a:ext cx="5956773" cy="1643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does the research say?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D2039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1528A3-8D4C-5EBD-26AB-B1174EFD82C9}"/>
              </a:ext>
            </a:extLst>
          </p:cNvPr>
          <p:cNvSpPr txBox="1"/>
          <p:nvPr/>
        </p:nvSpPr>
        <p:spPr>
          <a:xfrm>
            <a:off x="5956773" y="1302214"/>
            <a:ext cx="111882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Alisic</a:t>
            </a:r>
            <a:r>
              <a:rPr lang="en-US" sz="2000" b="1" dirty="0"/>
              <a:t>, E., Krishna, R.N., Groot, A., Frederick, A.W. (2015). Children’s mental health and well-being after parental intimate partner homicide: A systematic review. Clinical Child and Family Psychology Review, 18(4), 328-345.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7D5189-0FC4-FE5C-5C71-147EE7222ADB}"/>
              </a:ext>
            </a:extLst>
          </p:cNvPr>
          <p:cNvGrpSpPr/>
          <p:nvPr/>
        </p:nvGrpSpPr>
        <p:grpSpPr>
          <a:xfrm>
            <a:off x="5912308" y="2197746"/>
            <a:ext cx="11994692" cy="7383982"/>
            <a:chOff x="5912308" y="2197746"/>
            <a:chExt cx="11994692" cy="73839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BCD8858-0195-0E44-BC16-32A28B980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2308" y="2895113"/>
              <a:ext cx="11536694" cy="6686615"/>
            </a:xfrm>
            <a:prstGeom prst="rect">
              <a:avLst/>
            </a:prstGeom>
          </p:spPr>
        </p:pic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377113B8-342D-12A3-536B-84D2B612E450}"/>
                </a:ext>
              </a:extLst>
            </p:cNvPr>
            <p:cNvSpPr txBox="1"/>
            <p:nvPr/>
          </p:nvSpPr>
          <p:spPr>
            <a:xfrm>
              <a:off x="6096000" y="2197746"/>
              <a:ext cx="11811000" cy="7077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6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D20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Conceptual model: key risk factors for child difficulties after parental intimate partner homicide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79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781E0-B870-E71D-0485-5AB4C0A56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099C18E-0B73-FEEF-DD86-6ED03A2FBD87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8CF394-987A-79CE-AB88-9BE75D4925A1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4C2C770-4FC2-1C94-26CE-2F837CE1B83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ACCE244-9A4C-B7BF-8322-C5EA8AE78FA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561D9DF-A12C-D37C-3824-9EBD56011061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EA285F3-0731-D231-E849-A756948041EA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2DDA899-BD0C-AD5C-821E-D13C6235624E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45C8A5C-0ED8-A833-5A13-622BBF58BDF7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94C97581-6DEF-C9F5-6ACD-36FE171AB006}"/>
              </a:ext>
            </a:extLst>
          </p:cNvPr>
          <p:cNvSpPr txBox="1"/>
          <p:nvPr/>
        </p:nvSpPr>
        <p:spPr>
          <a:xfrm>
            <a:off x="3700572" y="1343778"/>
            <a:ext cx="109728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94"/>
              </a:lnSpc>
            </a:pPr>
            <a:r>
              <a:rPr lang="en-US" sz="5924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Oklahoma ACEs Landscape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BB1AB6-EAEE-082E-D2B2-2A619D01EFFA}"/>
              </a:ext>
            </a:extLst>
          </p:cNvPr>
          <p:cNvSpPr txBox="1"/>
          <p:nvPr/>
        </p:nvSpPr>
        <p:spPr>
          <a:xfrm>
            <a:off x="435572" y="2099392"/>
            <a:ext cx="92418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are ACEs?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ACEs are adverse childhood experiences, which are potentially traumatic events in childhood (0-17 years) such as neglect and experiencing or witnessing violence</a:t>
            </a:r>
          </a:p>
          <a:p>
            <a:endParaRPr lang="en-US" dirty="0"/>
          </a:p>
        </p:txBody>
      </p:sp>
      <p:pic>
        <p:nvPicPr>
          <p:cNvPr id="13" name="Google Shape;229;p23" descr="Source: CDC (2025)" title="ACEs image.png">
            <a:extLst>
              <a:ext uri="{FF2B5EF4-FFF2-40B4-BE49-F238E27FC236}">
                <a16:creationId xmlns:a16="http://schemas.microsoft.com/office/drawing/2014/main" id="{601E7D92-793C-4B96-BF45-4A20CDE6435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020" y="4046840"/>
            <a:ext cx="7619539" cy="489638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80C970-C1D3-90BA-7983-A48CBE9B384D}"/>
              </a:ext>
            </a:extLst>
          </p:cNvPr>
          <p:cNvSpPr txBox="1"/>
          <p:nvPr/>
        </p:nvSpPr>
        <p:spPr>
          <a:xfrm>
            <a:off x="435572" y="904702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Source: CDC (2025)</a:t>
            </a:r>
          </a:p>
        </p:txBody>
      </p:sp>
      <p:pic>
        <p:nvPicPr>
          <p:cNvPr id="16" name="Google Shape;236;g3701f7febbd_0_11" title="Types of ACEs.png">
            <a:extLst>
              <a:ext uri="{FF2B5EF4-FFF2-40B4-BE49-F238E27FC236}">
                <a16:creationId xmlns:a16="http://schemas.microsoft.com/office/drawing/2014/main" id="{5758B11F-BE44-A869-7BE7-CEF0E4744D4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98448" y="3930654"/>
            <a:ext cx="9368531" cy="51163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33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6F244-219E-C44C-E6BC-349F7BEB0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96E4A2D-7661-3E55-04BF-116B49A6DBE7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870C62E-A50C-6537-4F82-DDC1AD02F868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47584AE-922F-EDB2-E9C6-011F72D24432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FBC588F-93FF-CBB8-4D30-8C353F217A43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5A5136A-3803-DAAB-8CFE-CAB9C5D383AE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D8AC00E5-0383-8B39-AAEC-3DD44DB46BD4}"/>
              </a:ext>
            </a:extLst>
          </p:cNvPr>
          <p:cNvSpPr txBox="1"/>
          <p:nvPr/>
        </p:nvSpPr>
        <p:spPr>
          <a:xfrm>
            <a:off x="3700572" y="1343778"/>
            <a:ext cx="109728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94"/>
              </a:lnSpc>
            </a:pPr>
            <a:r>
              <a:rPr lang="en-US" sz="5924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Oklahoma ACEs Landscape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28BCA5-6043-9567-38C9-37E0D8D14D68}"/>
              </a:ext>
            </a:extLst>
          </p:cNvPr>
          <p:cNvSpPr txBox="1"/>
          <p:nvPr/>
        </p:nvSpPr>
        <p:spPr>
          <a:xfrm>
            <a:off x="3700572" y="2202988"/>
            <a:ext cx="111882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Beaman, J.W., Miner, C.J., Bolinger, C. (2023). Quantifying adverse childhood experiences in Oklahoma with the Oklahoma Adversity Surveillance Index System (OASIS): Development and Cross-Sectional Study. JMIR Public Health and Surveillance, 9(e45891).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B1C861F-873B-A675-C7C2-2AB46F1C1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4685" y="4100597"/>
            <a:ext cx="8688515" cy="53766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238516-E1F0-08FF-D691-FE4FDF4D2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4224714"/>
            <a:ext cx="8991600" cy="56872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5C459A6-6FA8-0CAA-D272-EB011278617D}"/>
              </a:ext>
            </a:extLst>
          </p:cNvPr>
          <p:cNvSpPr txBox="1"/>
          <p:nvPr/>
        </p:nvSpPr>
        <p:spPr>
          <a:xfrm>
            <a:off x="621021" y="3614313"/>
            <a:ext cx="8370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Yearly Oklahoma Average Potential Adverse Childhood Event Score (PAS)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ABCAB38-6352-FA0B-BCA2-37E58A2F0111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52A538A-9C99-4487-0ABB-0833E18C569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6E7134B-EB2B-7014-D4F7-C538AA3F222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5AAC6EC-EE9F-10D2-A58D-0EDFD57FFB38}"/>
              </a:ext>
            </a:extLst>
          </p:cNvPr>
          <p:cNvSpPr txBox="1"/>
          <p:nvPr/>
        </p:nvSpPr>
        <p:spPr>
          <a:xfrm>
            <a:off x="9180095" y="3593294"/>
            <a:ext cx="7130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Top 10 Oklahoma counties for PAS in 2010 and 2018</a:t>
            </a:r>
          </a:p>
        </p:txBody>
      </p:sp>
    </p:spTree>
    <p:extLst>
      <p:ext uri="{BB962C8B-B14F-4D97-AF65-F5344CB8AC3E}">
        <p14:creationId xmlns:p14="http://schemas.microsoft.com/office/powerpoint/2010/main" val="324752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EEFE8-662D-5823-B31E-E297445A3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884557B-5FD1-19EC-474B-83ACB5D5B0C0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C701E50-170B-F84B-D7FB-9E6C421C83CD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B4BD8B3-D55B-43BF-F84A-2CE954006E5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96C013A-7588-AA62-9E68-0C8E1AE9A2C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D4D27196-6926-40B3-BB61-F62F4F137C25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C2887C6-F091-3CBB-B289-E7CA3AE0424A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B25B312-73FD-3E2A-7F83-9D5F34AACD62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B77355E-0918-F220-846C-211C65F2748F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EB32E19-5242-5B70-C4AE-BACC1D60DBBC}"/>
              </a:ext>
            </a:extLst>
          </p:cNvPr>
          <p:cNvSpPr txBox="1"/>
          <p:nvPr/>
        </p:nvSpPr>
        <p:spPr>
          <a:xfrm>
            <a:off x="621020" y="2498257"/>
            <a:ext cx="9865373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13716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May 31, 2001 – HB 1372 creates the DVFRB</a:t>
            </a:r>
          </a:p>
          <a:p>
            <a:pPr marL="1114425" lvl="1" indent="-428625" defTabSz="13716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DVFRB statute: 22 O.S. § 1601-1603</a:t>
            </a:r>
          </a:p>
          <a:p>
            <a:pPr defTabSz="1371600"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May 31, 2001 – June 30, 2009 </a:t>
            </a:r>
          </a:p>
          <a:p>
            <a:pPr marL="1114425" lvl="1" indent="-428625" defTabSz="13716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DVFRB housed at the Oklahoma Criminal Justice Resource Center, which was at the time a division within the Oklahoma Legislative Service Bureau </a:t>
            </a:r>
          </a:p>
          <a:p>
            <a:pPr marL="1114425" lvl="1" indent="-428625" defTabSz="13716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July 1, 2009 – HB 1676 transfers DVFRB to Oklahoma Attorney General’s Office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At the OAG since then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/>
            </a:endParaRPr>
          </a:p>
          <a:p>
            <a:pPr defTabSz="1371600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Quick Facts:</a:t>
            </a:r>
          </a:p>
          <a:p>
            <a:pPr marL="1114425" lvl="1" indent="-428625" defTabSz="13716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Originally started with 16 members</a:t>
            </a:r>
          </a:p>
          <a:p>
            <a:pPr marL="1114425" lvl="1" indent="-428625" defTabSz="13716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November 2024 – Increase to 21 with DOC member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/>
            </a:endParaRPr>
          </a:p>
          <a:p>
            <a:pPr marL="1114425" lvl="1" indent="-428625" defTabSz="13716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/>
            </a:endParaRPr>
          </a:p>
          <a:p>
            <a:pPr marL="1114425" lvl="1" indent="-428625" defTabSz="13716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/>
            </a:endParaRPr>
          </a:p>
          <a:p>
            <a:pPr marL="1114425" lvl="1" indent="-428625" defTabSz="13716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/>
            </a:endParaRPr>
          </a:p>
          <a:p>
            <a:pPr marL="1114425" lvl="1" indent="-428625" defTabSz="13716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/>
            </a:endParaRPr>
          </a:p>
          <a:p>
            <a:pPr marL="1114425" lvl="1" indent="-428625" defTabSz="13716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/>
            </a:endParaRPr>
          </a:p>
          <a:p>
            <a:pPr marL="1114425" lvl="1" indent="-428625" defTabSz="13716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D70D47-F304-B0F4-899A-BEA5EE61157E}"/>
              </a:ext>
            </a:extLst>
          </p:cNvPr>
          <p:cNvSpPr txBox="1"/>
          <p:nvPr/>
        </p:nvSpPr>
        <p:spPr>
          <a:xfrm>
            <a:off x="638338" y="1549557"/>
            <a:ext cx="9865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/>
              </a:rPr>
              <a:t>Brief History of the Oklahoma DVFRB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B0AE2-1491-A01C-F640-733455CD7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3872481"/>
            <a:ext cx="7051130" cy="254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031A1-3086-5A71-D21D-F629F1DE4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D805C9B-D1B0-F319-309C-5361E4CF5B0C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69752AFF-9A94-9973-47A2-5A3C1EAD8051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95582AF-D693-825E-EC4C-79F218D44001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4D24CAA-3F86-5081-C42A-695E5B9A9953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FD8F33B2-D920-CB11-9946-66C3F095C1AF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8E485AA2-459D-303B-C92B-2E72A1EBC6EE}"/>
              </a:ext>
            </a:extLst>
          </p:cNvPr>
          <p:cNvSpPr txBox="1"/>
          <p:nvPr/>
        </p:nvSpPr>
        <p:spPr>
          <a:xfrm>
            <a:off x="3700572" y="1343778"/>
            <a:ext cx="109728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94"/>
              </a:lnSpc>
            </a:pPr>
            <a:r>
              <a:rPr lang="en-US" sz="5924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Oklahoma ACEs Landscape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046C1F-CE86-B80C-0E37-564EE7AACCB2}"/>
              </a:ext>
            </a:extLst>
          </p:cNvPr>
          <p:cNvSpPr txBox="1"/>
          <p:nvPr/>
        </p:nvSpPr>
        <p:spPr>
          <a:xfrm>
            <a:off x="3700572" y="2202988"/>
            <a:ext cx="111882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Beaman, J.W., Miner, C.J., Bolinger, C. (2023). Quantifying adverse childhood experiences in Oklahoma with the Oklahoma Adversity Surveillance Index System (OASIS): Development and Cross-Sectional Study. JMIR Public Health and Surveillance, 9(e45891).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EBFEAE-FE02-5F35-DC07-66E14CC01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31" y="4036335"/>
            <a:ext cx="8531670" cy="5786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7F4580-48E1-1501-0C32-28754D31F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1" y="4036334"/>
            <a:ext cx="9322877" cy="56511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437755-937D-321B-75DC-2E25BEAB1E31}"/>
              </a:ext>
            </a:extLst>
          </p:cNvPr>
          <p:cNvSpPr txBox="1"/>
          <p:nvPr/>
        </p:nvSpPr>
        <p:spPr>
          <a:xfrm>
            <a:off x="967043" y="3636226"/>
            <a:ext cx="8370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Oklahoma PAS county distribution in 2010.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5E36F8-9166-C2C0-091C-E88622EB4AC0}"/>
              </a:ext>
            </a:extLst>
          </p:cNvPr>
          <p:cNvSpPr txBox="1"/>
          <p:nvPr/>
        </p:nvSpPr>
        <p:spPr>
          <a:xfrm>
            <a:off x="8686801" y="3613138"/>
            <a:ext cx="8370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Oklahoma PAS county distribution in 2018. </a:t>
            </a:r>
          </a:p>
        </p:txBody>
      </p:sp>
    </p:spTree>
    <p:extLst>
      <p:ext uri="{BB962C8B-B14F-4D97-AF65-F5344CB8AC3E}">
        <p14:creationId xmlns:p14="http://schemas.microsoft.com/office/powerpoint/2010/main" val="235028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74972-9651-90DF-EF1F-EFF30A9CC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44290CD-0EC6-9744-6E3C-62428386588D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2CF1104-2D7D-6861-87B0-D0EB18200E98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8E0BAFC-9195-06C0-A20F-FFEDA888639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3B04638-619F-4281-7343-1D688C60488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C969ACB-C485-EB27-B5DA-5E831C7C5D03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BAB65CB-EBFB-09BB-AEC6-AB7A5B5A82B9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E95058D-300B-11BC-AAD4-A0D1C377680F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17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8" b="1" i="0" u="none" strike="noStrike" kern="1200" cap="none" spc="0" normalizeH="0" baseline="0" noProof="0">
                  <a:ln>
                    <a:noFill/>
                  </a:ln>
                  <a:solidFill>
                    <a:srgbClr val="0D2039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2E3D2AEA-C6D4-47EB-EBDB-A5D7700064A8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7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26" b="0" i="0" u="none" strike="noStrike" kern="1200" cap="none" spc="0" normalizeH="0" baseline="0" noProof="0">
                  <a:ln>
                    <a:noFill/>
                  </a:ln>
                  <a:solidFill>
                    <a:srgbClr val="0D2039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7CF53A04-9676-EBEC-61AC-2091402DADA3}"/>
              </a:ext>
            </a:extLst>
          </p:cNvPr>
          <p:cNvSpPr txBox="1"/>
          <p:nvPr/>
        </p:nvSpPr>
        <p:spPr>
          <a:xfrm>
            <a:off x="381000" y="1534786"/>
            <a:ext cx="5956773" cy="1643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 Search for a Solution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D2039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F2AE47-BEEB-C008-D361-4941EDAAE25F}"/>
              </a:ext>
            </a:extLst>
          </p:cNvPr>
          <p:cNvGrpSpPr/>
          <p:nvPr/>
        </p:nvGrpSpPr>
        <p:grpSpPr>
          <a:xfrm>
            <a:off x="7342918" y="664238"/>
            <a:ext cx="6144482" cy="5655351"/>
            <a:chOff x="7856505" y="583613"/>
            <a:chExt cx="6144482" cy="56553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2C27DCD-D5CA-F2BF-EA49-39411546C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92669" y="583613"/>
              <a:ext cx="4072155" cy="457027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121ED55-C26E-B047-127A-B8AE780AB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56505" y="5200594"/>
              <a:ext cx="6144482" cy="103837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8290676-D8D0-BB7E-5F14-682B8BDBA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1210" y="6368297"/>
            <a:ext cx="6278590" cy="35066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535624-3D5F-0935-9DFC-C8ADDDF19B4E}"/>
              </a:ext>
            </a:extLst>
          </p:cNvPr>
          <p:cNvSpPr txBox="1"/>
          <p:nvPr/>
        </p:nvSpPr>
        <p:spPr>
          <a:xfrm>
            <a:off x="621020" y="3619500"/>
            <a:ext cx="66294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February 1, 2023 </a:t>
            </a:r>
            <a:r>
              <a:rPr lang="en-US" sz="2000" dirty="0"/>
              <a:t>– 2022 DVFRB Report makes call for the state to further study issues surrounding children exposure to domestic violence homicides. Calls on the DVFRB to setup a subcommittee to further research. </a:t>
            </a:r>
          </a:p>
          <a:p>
            <a:endParaRPr lang="en-US" sz="2000" dirty="0"/>
          </a:p>
          <a:p>
            <a:r>
              <a:rPr lang="en-US" sz="2000" b="1" dirty="0"/>
              <a:t>February 22, 2023 </a:t>
            </a:r>
            <a:r>
              <a:rPr lang="en-US" sz="2000" dirty="0"/>
              <a:t>– Establishment of DVFRB Domestic Violence Homicide Child Witness Subcommittee.</a:t>
            </a:r>
          </a:p>
          <a:p>
            <a:endParaRPr lang="en-US" sz="2000" dirty="0"/>
          </a:p>
          <a:p>
            <a:r>
              <a:rPr lang="en-US" sz="2000" b="1" dirty="0"/>
              <a:t>March 23, 2023 </a:t>
            </a:r>
            <a:r>
              <a:rPr lang="en-US" sz="2000" dirty="0"/>
              <a:t>– DVFRB staff come across the Arizona Child &amp; Adolescent Survivor Initiative (ACASI). Requests meeting and further information. </a:t>
            </a:r>
          </a:p>
          <a:p>
            <a:endParaRPr lang="en-US" sz="2000" dirty="0"/>
          </a:p>
          <a:p>
            <a:r>
              <a:rPr lang="en-US" sz="2000" b="1" dirty="0"/>
              <a:t>April 7, 2023 </a:t>
            </a:r>
            <a:r>
              <a:rPr lang="en-US" sz="2000" dirty="0"/>
              <a:t>– DVFRB staff meet with ACASI Program Director. Arrange a presentation for DVFRB membership at upcoming regular meeting.</a:t>
            </a:r>
          </a:p>
          <a:p>
            <a:endParaRPr lang="en-US" sz="2000" dirty="0"/>
          </a:p>
          <a:p>
            <a:r>
              <a:rPr lang="en-US" sz="2000" b="1" dirty="0"/>
              <a:t>April 26, 2023 </a:t>
            </a:r>
            <a:r>
              <a:rPr lang="en-US" sz="2000" dirty="0"/>
              <a:t>– ACASI Program Director and staff lead a virtual informational presentation for DVFRB membership during their April 2023 regular meeting.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EE86D91-5F41-E0B0-77C5-37CB2D7AFF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9557" y="1035531"/>
            <a:ext cx="2588797" cy="25291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9E1FA39-8288-148A-BC4A-ED7582EA2C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07298" y="1438299"/>
            <a:ext cx="2680701" cy="25291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D738534-FCE0-3944-8889-7EAFE4FCF2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07827" y="4149977"/>
            <a:ext cx="1816843" cy="22624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4C705AC-64C3-F05B-DBB7-FB875DAC87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04812" y="4533402"/>
            <a:ext cx="1816844" cy="22168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7D5D36-616C-2DF6-1127-A4BFAC9F68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87042" y="7051894"/>
            <a:ext cx="2086266" cy="25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24848" y="0"/>
            <a:ext cx="9754014" cy="13005352"/>
          </a:xfrm>
          <a:custGeom>
            <a:avLst/>
            <a:gdLst/>
            <a:ahLst/>
            <a:cxnLst/>
            <a:rect l="l" t="t" r="r" b="b"/>
            <a:pathLst>
              <a:path w="9754014" h="13005352">
                <a:moveTo>
                  <a:pt x="0" y="0"/>
                </a:moveTo>
                <a:lnTo>
                  <a:pt x="9754015" y="0"/>
                </a:lnTo>
                <a:lnTo>
                  <a:pt x="9754015" y="13005352"/>
                </a:lnTo>
                <a:lnTo>
                  <a:pt x="0" y="130053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49909" r="-4990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115913" y="747479"/>
            <a:ext cx="10538394" cy="3141134"/>
            <a:chOff x="0" y="0"/>
            <a:chExt cx="2922059" cy="7405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2059" cy="740534"/>
            </a:xfrm>
            <a:custGeom>
              <a:avLst/>
              <a:gdLst/>
              <a:ahLst/>
              <a:cxnLst/>
              <a:rect l="l" t="t" r="r" b="b"/>
              <a:pathLst>
                <a:path w="2922059" h="740534">
                  <a:moveTo>
                    <a:pt x="0" y="0"/>
                  </a:moveTo>
                  <a:lnTo>
                    <a:pt x="2922059" y="0"/>
                  </a:lnTo>
                  <a:lnTo>
                    <a:pt x="2922059" y="740534"/>
                  </a:lnTo>
                  <a:lnTo>
                    <a:pt x="0" y="7405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922059" cy="788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0" y="4068703"/>
            <a:ext cx="6489267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7"/>
              </a:lnSpc>
            </a:pPr>
            <a:r>
              <a:rPr lang="en-US" sz="7865" b="1" spc="786" dirty="0">
                <a:solidFill>
                  <a:srgbClr val="9E1D2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TIMELINE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077153" y="4152900"/>
            <a:ext cx="10577154" cy="2791133"/>
            <a:chOff x="0" y="0"/>
            <a:chExt cx="2922059" cy="7405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22059" cy="740534"/>
            </a:xfrm>
            <a:custGeom>
              <a:avLst/>
              <a:gdLst/>
              <a:ahLst/>
              <a:cxnLst/>
              <a:rect l="l" t="t" r="r" b="b"/>
              <a:pathLst>
                <a:path w="2922059" h="740534">
                  <a:moveTo>
                    <a:pt x="0" y="0"/>
                  </a:moveTo>
                  <a:lnTo>
                    <a:pt x="2922059" y="0"/>
                  </a:lnTo>
                  <a:lnTo>
                    <a:pt x="2922059" y="740534"/>
                  </a:lnTo>
                  <a:lnTo>
                    <a:pt x="0" y="7405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922059" cy="788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67960" y="6699389"/>
            <a:ext cx="10634299" cy="3192171"/>
            <a:chOff x="0" y="-47625"/>
            <a:chExt cx="2922059" cy="841860"/>
          </a:xfrm>
        </p:grpSpPr>
        <p:sp>
          <p:nvSpPr>
            <p:cNvPr id="11" name="Freeform 11"/>
            <p:cNvSpPr/>
            <p:nvPr/>
          </p:nvSpPr>
          <p:spPr>
            <a:xfrm>
              <a:off x="0" y="53701"/>
              <a:ext cx="2922059" cy="740534"/>
            </a:xfrm>
            <a:custGeom>
              <a:avLst/>
              <a:gdLst/>
              <a:ahLst/>
              <a:cxnLst/>
              <a:rect l="l" t="t" r="r" b="b"/>
              <a:pathLst>
                <a:path w="2922059" h="740534">
                  <a:moveTo>
                    <a:pt x="0" y="0"/>
                  </a:moveTo>
                  <a:lnTo>
                    <a:pt x="2922059" y="0"/>
                  </a:lnTo>
                  <a:lnTo>
                    <a:pt x="2922059" y="740534"/>
                  </a:lnTo>
                  <a:lnTo>
                    <a:pt x="0" y="7405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922059" cy="788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043416" y="1218265"/>
            <a:ext cx="9429690" cy="2653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87"/>
              </a:lnSpc>
            </a:pPr>
            <a:r>
              <a:rPr lang="en-US" sz="1799" b="1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2003</a:t>
            </a:r>
            <a:r>
              <a:rPr lang="en-US" sz="1799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 – Called for the study of issues surrounding children on the scene homicides; </a:t>
            </a:r>
            <a:r>
              <a:rPr lang="en-US" sz="1799" b="1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2009</a:t>
            </a:r>
            <a:r>
              <a:rPr lang="en-US" sz="1799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 – Emphasized importance of trauma-informed care and importance of adhering to joint response between LE and DHS; </a:t>
            </a:r>
            <a:r>
              <a:rPr lang="en-US" sz="1799" b="1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2015 </a:t>
            </a:r>
            <a:r>
              <a:rPr lang="en-US" sz="1799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– Recognized missed opportunities for early trauma-informed intervention, called for joint between LE and DHS to address immediate and long-term needs of child witnesses; </a:t>
            </a:r>
            <a:r>
              <a:rPr lang="en-US" sz="1799" b="1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2022</a:t>
            </a:r>
            <a:r>
              <a:rPr lang="en-US" sz="1799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 – Elevated issue of child witnesses at the scene of homicides, call for the establishment of subcommittee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43B4AC5-9440-DC18-BAAF-62743988B41A}"/>
              </a:ext>
            </a:extLst>
          </p:cNvPr>
          <p:cNvGrpSpPr/>
          <p:nvPr/>
        </p:nvGrpSpPr>
        <p:grpSpPr>
          <a:xfrm>
            <a:off x="6081655" y="820750"/>
            <a:ext cx="1844867" cy="1731950"/>
            <a:chOff x="7663329" y="158178"/>
            <a:chExt cx="1844867" cy="1731950"/>
          </a:xfrm>
        </p:grpSpPr>
        <p:grpSp>
          <p:nvGrpSpPr>
            <p:cNvPr id="13" name="Group 13"/>
            <p:cNvGrpSpPr/>
            <p:nvPr/>
          </p:nvGrpSpPr>
          <p:grpSpPr>
            <a:xfrm>
              <a:off x="7663329" y="158178"/>
              <a:ext cx="1844867" cy="1731950"/>
              <a:chOff x="0" y="0"/>
              <a:chExt cx="865792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6579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65792" h="812800">
                    <a:moveTo>
                      <a:pt x="432896" y="0"/>
                    </a:moveTo>
                    <a:cubicBezTo>
                      <a:pt x="193814" y="0"/>
                      <a:pt x="0" y="181951"/>
                      <a:pt x="0" y="406400"/>
                    </a:cubicBezTo>
                    <a:cubicBezTo>
                      <a:pt x="0" y="630849"/>
                      <a:pt x="193814" y="812800"/>
                      <a:pt x="432896" y="812800"/>
                    </a:cubicBezTo>
                    <a:cubicBezTo>
                      <a:pt x="671978" y="812800"/>
                      <a:pt x="865792" y="630849"/>
                      <a:pt x="865792" y="406400"/>
                    </a:cubicBezTo>
                    <a:cubicBezTo>
                      <a:pt x="865792" y="181951"/>
                      <a:pt x="671978" y="0"/>
                      <a:pt x="432896" y="0"/>
                    </a:cubicBezTo>
                    <a:close/>
                  </a:path>
                </a:pathLst>
              </a:custGeom>
              <a:solidFill>
                <a:srgbClr val="69110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81168" y="28575"/>
                <a:ext cx="703456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7719092" y="767453"/>
              <a:ext cx="1789104" cy="740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33"/>
                </a:lnSpc>
              </a:pPr>
              <a:r>
                <a:rPr lang="en-US" sz="5314" spc="531" dirty="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01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BFF926-692D-0AAA-D78F-BB853612C3BF}"/>
              </a:ext>
            </a:extLst>
          </p:cNvPr>
          <p:cNvGrpSpPr/>
          <p:nvPr/>
        </p:nvGrpSpPr>
        <p:grpSpPr>
          <a:xfrm>
            <a:off x="6172200" y="4229100"/>
            <a:ext cx="1844867" cy="1731950"/>
            <a:chOff x="7691211" y="3230720"/>
            <a:chExt cx="1844867" cy="1731950"/>
          </a:xfrm>
        </p:grpSpPr>
        <p:grpSp>
          <p:nvGrpSpPr>
            <p:cNvPr id="16" name="Group 16"/>
            <p:cNvGrpSpPr/>
            <p:nvPr/>
          </p:nvGrpSpPr>
          <p:grpSpPr>
            <a:xfrm>
              <a:off x="7691211" y="3230720"/>
              <a:ext cx="1844867" cy="1731950"/>
              <a:chOff x="0" y="0"/>
              <a:chExt cx="865792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6579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65792" h="812800">
                    <a:moveTo>
                      <a:pt x="432896" y="0"/>
                    </a:moveTo>
                    <a:cubicBezTo>
                      <a:pt x="193814" y="0"/>
                      <a:pt x="0" y="181951"/>
                      <a:pt x="0" y="406400"/>
                    </a:cubicBezTo>
                    <a:cubicBezTo>
                      <a:pt x="0" y="630849"/>
                      <a:pt x="193814" y="812800"/>
                      <a:pt x="432896" y="812800"/>
                    </a:cubicBezTo>
                    <a:cubicBezTo>
                      <a:pt x="671978" y="812800"/>
                      <a:pt x="865792" y="630849"/>
                      <a:pt x="865792" y="406400"/>
                    </a:cubicBezTo>
                    <a:cubicBezTo>
                      <a:pt x="865792" y="181951"/>
                      <a:pt x="671978" y="0"/>
                      <a:pt x="432896" y="0"/>
                    </a:cubicBezTo>
                    <a:close/>
                  </a:path>
                </a:pathLst>
              </a:custGeom>
              <a:solidFill>
                <a:srgbClr val="69110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81168" y="28575"/>
                <a:ext cx="703456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7746974" y="3839956"/>
              <a:ext cx="1789104" cy="740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33"/>
                </a:lnSpc>
              </a:pPr>
              <a:r>
                <a:rPr lang="en-US" sz="5314" spc="531" dirty="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0F76E22-FE6D-88CA-7B06-4914D63C0F00}"/>
              </a:ext>
            </a:extLst>
          </p:cNvPr>
          <p:cNvGrpSpPr/>
          <p:nvPr/>
        </p:nvGrpSpPr>
        <p:grpSpPr>
          <a:xfrm>
            <a:off x="6248400" y="7145350"/>
            <a:ext cx="1853234" cy="1731950"/>
            <a:chOff x="7630755" y="7140111"/>
            <a:chExt cx="1853234" cy="1731950"/>
          </a:xfrm>
        </p:grpSpPr>
        <p:grpSp>
          <p:nvGrpSpPr>
            <p:cNvPr id="19" name="Group 19"/>
            <p:cNvGrpSpPr/>
            <p:nvPr/>
          </p:nvGrpSpPr>
          <p:grpSpPr>
            <a:xfrm>
              <a:off x="7639122" y="7140111"/>
              <a:ext cx="1844867" cy="1731950"/>
              <a:chOff x="0" y="0"/>
              <a:chExt cx="865792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6579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65792" h="812800">
                    <a:moveTo>
                      <a:pt x="432896" y="0"/>
                    </a:moveTo>
                    <a:cubicBezTo>
                      <a:pt x="193814" y="0"/>
                      <a:pt x="0" y="181951"/>
                      <a:pt x="0" y="406400"/>
                    </a:cubicBezTo>
                    <a:cubicBezTo>
                      <a:pt x="0" y="630849"/>
                      <a:pt x="193814" y="812800"/>
                      <a:pt x="432896" y="812800"/>
                    </a:cubicBezTo>
                    <a:cubicBezTo>
                      <a:pt x="671978" y="812800"/>
                      <a:pt x="865792" y="630849"/>
                      <a:pt x="865792" y="406400"/>
                    </a:cubicBezTo>
                    <a:cubicBezTo>
                      <a:pt x="865792" y="181951"/>
                      <a:pt x="671978" y="0"/>
                      <a:pt x="432896" y="0"/>
                    </a:cubicBezTo>
                    <a:close/>
                  </a:path>
                </a:pathLst>
              </a:custGeom>
              <a:solidFill>
                <a:srgbClr val="69110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81168" y="28575"/>
                <a:ext cx="703456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630755" y="7759021"/>
              <a:ext cx="1789104" cy="740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33"/>
                </a:lnSpc>
              </a:pPr>
              <a:r>
                <a:rPr lang="en-US" sz="5314" spc="531" dirty="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03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-1020273" y="0"/>
            <a:ext cx="7226805" cy="1322500"/>
            <a:chOff x="0" y="0"/>
            <a:chExt cx="9635740" cy="1763333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9635740" cy="1763333"/>
              <a:chOff x="0" y="0"/>
              <a:chExt cx="3380667" cy="61865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380667" cy="618659"/>
              </a:xfrm>
              <a:custGeom>
                <a:avLst/>
                <a:gdLst/>
                <a:ahLst/>
                <a:cxnLst/>
                <a:rect l="l" t="t" r="r" b="b"/>
                <a:pathLst>
                  <a:path w="3380667" h="618659">
                    <a:moveTo>
                      <a:pt x="203200" y="0"/>
                    </a:moveTo>
                    <a:lnTo>
                      <a:pt x="3380667" y="0"/>
                    </a:lnTo>
                    <a:lnTo>
                      <a:pt x="3177467" y="618659"/>
                    </a:lnTo>
                    <a:lnTo>
                      <a:pt x="0" y="618659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69110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101600" y="-57150"/>
                <a:ext cx="3177467" cy="6758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1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3358683" y="918765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3358683" y="639868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  <p:sp>
          <p:nvSpPr>
            <p:cNvPr id="32" name="Freeform 32"/>
            <p:cNvSpPr/>
            <p:nvPr/>
          </p:nvSpPr>
          <p:spPr>
            <a:xfrm>
              <a:off x="2042073" y="284524"/>
              <a:ext cx="1172137" cy="1168463"/>
            </a:xfrm>
            <a:custGeom>
              <a:avLst/>
              <a:gdLst/>
              <a:ahLst/>
              <a:cxnLst/>
              <a:rect l="l" t="t" r="r" b="b"/>
              <a:pathLst>
                <a:path w="1172137" h="1168463">
                  <a:moveTo>
                    <a:pt x="0" y="0"/>
                  </a:moveTo>
                  <a:lnTo>
                    <a:pt x="1172137" y="0"/>
                  </a:lnTo>
                  <a:lnTo>
                    <a:pt x="1172137" y="1168463"/>
                  </a:lnTo>
                  <a:lnTo>
                    <a:pt x="0" y="1168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8231835" y="850686"/>
            <a:ext cx="6947933" cy="315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6"/>
              </a:lnSpc>
              <a:spcBef>
                <a:spcPct val="0"/>
              </a:spcBef>
            </a:pPr>
            <a:r>
              <a:rPr lang="en-US" sz="1840" b="1" i="1" dirty="0">
                <a:solidFill>
                  <a:srgbClr val="0D2039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History of DVFRB Recommendations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232348" y="4727908"/>
            <a:ext cx="8858238" cy="1002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55"/>
              </a:lnSpc>
            </a:pPr>
            <a:r>
              <a:rPr lang="en-US" sz="1599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2024 DVFRB Annual Report Recommendation – The DVFRB formally requests the legislature for state appropriations funding to build Oklahoma’s first specialized wrap-around services program for children who witness family violence-related homicide.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231835" y="4359399"/>
            <a:ext cx="6522677" cy="315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6"/>
              </a:lnSpc>
              <a:spcBef>
                <a:spcPct val="0"/>
              </a:spcBef>
            </a:pPr>
            <a:r>
              <a:rPr lang="en-US" sz="1840" b="1" i="1" dirty="0">
                <a:solidFill>
                  <a:srgbClr val="0D2039"/>
                </a:solidFill>
                <a:latin typeface="Montserrat Semi-Bold Italics"/>
                <a:ea typeface="Montserrat Semi-Bold Italics"/>
                <a:cs typeface="Montserrat Semi-Bold Italics"/>
                <a:sym typeface="Montserrat Semi-Bold Italics"/>
              </a:rPr>
              <a:t>A Call for Child Witness Support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272497" y="7577116"/>
            <a:ext cx="8842152" cy="1114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lnSpc>
                <a:spcPts val="2987"/>
              </a:lnSpc>
              <a:buFont typeface="Arial" panose="020B0604020202020204" pitchFamily="34" charset="0"/>
              <a:buChar char="•"/>
            </a:pPr>
            <a:r>
              <a:rPr lang="en-US" sz="1799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2025 – Legislature appropriates $600,000 to get a program off the ground</a:t>
            </a:r>
          </a:p>
          <a:p>
            <a:pPr marL="742950" lvl="1" indent="-285750">
              <a:lnSpc>
                <a:spcPts val="2987"/>
              </a:lnSpc>
              <a:buFont typeface="Arial" panose="020B0604020202020204" pitchFamily="34" charset="0"/>
              <a:buChar char="•"/>
            </a:pPr>
            <a:r>
              <a:rPr lang="en-US" sz="1799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Federal grant preparation – OJJDP Strategies to Support Children Exposed to Violence Grant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274590" y="7239149"/>
            <a:ext cx="7959336" cy="315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  <a:spcBef>
                <a:spcPct val="0"/>
              </a:spcBef>
            </a:pPr>
            <a:r>
              <a:rPr lang="en-US" sz="1839" b="1" i="1" dirty="0">
                <a:solidFill>
                  <a:srgbClr val="0D2039"/>
                </a:solidFill>
                <a:latin typeface="Montserrat Semi-Bold Italics"/>
                <a:ea typeface="Montserrat Semi-Bold Italics"/>
                <a:cs typeface="Montserrat Semi-Bold Italics"/>
                <a:sym typeface="Montserrat Semi-Bold Italics"/>
              </a:rPr>
              <a:t>Funding Becomes Reality and Next Steps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41069D-3346-FCB5-E366-78533E3F9560}"/>
              </a:ext>
            </a:extLst>
          </p:cNvPr>
          <p:cNvSpPr txBox="1"/>
          <p:nvPr/>
        </p:nvSpPr>
        <p:spPr>
          <a:xfrm>
            <a:off x="8625927" y="8756559"/>
            <a:ext cx="8487871" cy="1207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0D203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2026 - Partnership with University of Oklahoma Center for Child Abuse and Neglect for Oklahoma City metro area pilot program and securing additional funding for statewide implementation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4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F9341-7F08-5BF5-C4B0-1BE296FDB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3">
            <a:extLst>
              <a:ext uri="{FF2B5EF4-FFF2-40B4-BE49-F238E27FC236}">
                <a16:creationId xmlns:a16="http://schemas.microsoft.com/office/drawing/2014/main" id="{C2E1E29B-65F4-1B8A-1953-C39961E4720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90538" y="2359820"/>
            <a:ext cx="17359313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C8581E82-9E4A-4682-42C8-F5314B987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5" y="2395540"/>
            <a:ext cx="1809750" cy="5572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9EFA04F-01A6-467F-B8B5-79F28F3B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2195" y="2395540"/>
            <a:ext cx="1202532" cy="5572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4583A022-DEBE-7DB8-0E2A-D6A8B8679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6" y="2395540"/>
            <a:ext cx="4179095" cy="5572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AD348086-8688-C599-0FD9-54AD84786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3820" y="2395540"/>
            <a:ext cx="6791325" cy="5572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269CF265-A029-5C92-946B-0B2B7002E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85145" y="2395540"/>
            <a:ext cx="3326607" cy="5572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7EC601D3-4749-1CBA-3716-39FD73C0B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5" y="2952752"/>
            <a:ext cx="1809750" cy="2047874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24823853-E046-06D4-E38F-947489C9A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2195" y="2952754"/>
            <a:ext cx="1202532" cy="2047874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2F8A2B98-5840-997F-2D65-5714B2C0D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6" y="2952754"/>
            <a:ext cx="4179095" cy="2047874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E5FC7656-007E-98C7-8DDE-E24DF3B33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7" y="2916503"/>
            <a:ext cx="6791325" cy="2084124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FFB80D16-AB76-7D27-F9E6-BEDC6D81F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8474" y="2945610"/>
            <a:ext cx="3326607" cy="2055018"/>
          </a:xfrm>
          <a:prstGeom prst="rect">
            <a:avLst/>
          </a:prstGeom>
          <a:solidFill>
            <a:srgbClr val="CF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0" name="Line 25">
            <a:extLst>
              <a:ext uri="{FF2B5EF4-FFF2-40B4-BE49-F238E27FC236}">
                <a16:creationId xmlns:a16="http://schemas.microsoft.com/office/drawing/2014/main" id="{CF2A5604-BCE7-16FB-9AC8-60BD705D2BB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2195" y="2386015"/>
            <a:ext cx="0" cy="647462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1" name="Line 26">
            <a:extLst>
              <a:ext uri="{FF2B5EF4-FFF2-40B4-BE49-F238E27FC236}">
                <a16:creationId xmlns:a16="http://schemas.microsoft.com/office/drawing/2014/main" id="{3E04F95E-14A4-AABB-CD4B-7D03E052D7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4725" y="2386015"/>
            <a:ext cx="0" cy="647462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2" name="Line 27">
            <a:extLst>
              <a:ext uri="{FF2B5EF4-FFF2-40B4-BE49-F238E27FC236}">
                <a16:creationId xmlns:a16="http://schemas.microsoft.com/office/drawing/2014/main" id="{DE81DEBB-A868-311E-AE12-7BBF3E58E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3820" y="2386015"/>
            <a:ext cx="0" cy="647462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3" name="Line 28">
            <a:extLst>
              <a:ext uri="{FF2B5EF4-FFF2-40B4-BE49-F238E27FC236}">
                <a16:creationId xmlns:a16="http://schemas.microsoft.com/office/drawing/2014/main" id="{663FCDE2-1C2E-4BA5-4A61-3FBF019756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85145" y="2386015"/>
            <a:ext cx="0" cy="647462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4" name="Line 29">
            <a:extLst>
              <a:ext uri="{FF2B5EF4-FFF2-40B4-BE49-F238E27FC236}">
                <a16:creationId xmlns:a16="http://schemas.microsoft.com/office/drawing/2014/main" id="{EA257C67-2A31-0A1A-5127-BF44AF94F8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920" y="2952752"/>
            <a:ext cx="17328357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5" name="Line 30">
            <a:extLst>
              <a:ext uri="{FF2B5EF4-FFF2-40B4-BE49-F238E27FC236}">
                <a16:creationId xmlns:a16="http://schemas.microsoft.com/office/drawing/2014/main" id="{CBF2DAB8-D32C-240A-B162-CD1DCD8C1BA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920" y="5557839"/>
            <a:ext cx="1732835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6" name="Line 31">
            <a:extLst>
              <a:ext uri="{FF2B5EF4-FFF2-40B4-BE49-F238E27FC236}">
                <a16:creationId xmlns:a16="http://schemas.microsoft.com/office/drawing/2014/main" id="{DA4ECB7C-6771-888C-219C-26993167763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920" y="7341395"/>
            <a:ext cx="1732835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7" name="Line 32">
            <a:extLst>
              <a:ext uri="{FF2B5EF4-FFF2-40B4-BE49-F238E27FC236}">
                <a16:creationId xmlns:a16="http://schemas.microsoft.com/office/drawing/2014/main" id="{58A5540E-9954-BB4B-8B02-98A773148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445" y="2386015"/>
            <a:ext cx="0" cy="647462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8" name="Line 33">
            <a:extLst>
              <a:ext uri="{FF2B5EF4-FFF2-40B4-BE49-F238E27FC236}">
                <a16:creationId xmlns:a16="http://schemas.microsoft.com/office/drawing/2014/main" id="{F8F7F5CB-4920-0DD0-28ED-BEAFA554E2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11750" y="2386015"/>
            <a:ext cx="0" cy="647462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9" name="Line 34">
            <a:extLst>
              <a:ext uri="{FF2B5EF4-FFF2-40B4-BE49-F238E27FC236}">
                <a16:creationId xmlns:a16="http://schemas.microsoft.com/office/drawing/2014/main" id="{33970F13-6493-7F46-FD0E-D6A0F4044A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920" y="2395539"/>
            <a:ext cx="1732835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1" name="Rectangle 36">
            <a:extLst>
              <a:ext uri="{FF2B5EF4-FFF2-40B4-BE49-F238E27FC236}">
                <a16:creationId xmlns:a16="http://schemas.microsoft.com/office/drawing/2014/main" id="{3DCA4EB2-4EDC-47EB-2F4C-87B489172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3257" y="2481264"/>
            <a:ext cx="9233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sz="2700" b="1">
                <a:solidFill>
                  <a:srgbClr val="FFFFFF"/>
                </a:solidFill>
                <a:latin typeface="Times New Roman" panose="02020603050405020304" pitchFamily="18" charset="0"/>
              </a:rPr>
              <a:t>Status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42" name="Rectangle 37">
            <a:extLst>
              <a:ext uri="{FF2B5EF4-FFF2-40B4-BE49-F238E27FC236}">
                <a16:creationId xmlns:a16="http://schemas.microsoft.com/office/drawing/2014/main" id="{73F5BC10-25D7-2C08-E729-41069D830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932" y="2481264"/>
            <a:ext cx="12118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sz="2700" b="1">
                <a:solidFill>
                  <a:srgbClr val="FFFFFF"/>
                </a:solidFill>
                <a:latin typeface="Times New Roman" panose="02020603050405020304" pitchFamily="18" charset="0"/>
              </a:rPr>
              <a:t>Purpose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43" name="Rectangle 38">
            <a:extLst>
              <a:ext uri="{FF2B5EF4-FFF2-40B4-BE49-F238E27FC236}">
                <a16:creationId xmlns:a16="http://schemas.microsoft.com/office/drawing/2014/main" id="{8F5FB2E1-71E4-BF0D-302F-1DDD599AD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2481264"/>
            <a:ext cx="12118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sz="27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Authors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44" name="Rectangle 39">
            <a:extLst>
              <a:ext uri="{FF2B5EF4-FFF2-40B4-BE49-F238E27FC236}">
                <a16:creationId xmlns:a16="http://schemas.microsoft.com/office/drawing/2014/main" id="{693094E0-3F31-C99A-574E-5D4F5D20F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0307" y="2481264"/>
            <a:ext cx="69256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sz="2700" b="1">
                <a:solidFill>
                  <a:srgbClr val="FFFFFF"/>
                </a:solidFill>
                <a:latin typeface="Times New Roman" panose="02020603050405020304" pitchFamily="18" charset="0"/>
              </a:rPr>
              <a:t>Year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45" name="Rectangle 40">
            <a:extLst>
              <a:ext uri="{FF2B5EF4-FFF2-40B4-BE49-F238E27FC236}">
                <a16:creationId xmlns:a16="http://schemas.microsoft.com/office/drawing/2014/main" id="{AD86AF2D-9897-4C04-DDF9-9D4A3324A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558" y="2481264"/>
            <a:ext cx="51937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sz="27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Bill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46" name="Rectangle 41">
            <a:extLst>
              <a:ext uri="{FF2B5EF4-FFF2-40B4-BE49-F238E27FC236}">
                <a16:creationId xmlns:a16="http://schemas.microsoft.com/office/drawing/2014/main" id="{852F92A1-B61F-6011-6647-DC94D2BCE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3257" y="3033715"/>
            <a:ext cx="7437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Success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47" name="Rectangle 42">
            <a:extLst>
              <a:ext uri="{FF2B5EF4-FFF2-40B4-BE49-F238E27FC236}">
                <a16:creationId xmlns:a16="http://schemas.microsoft.com/office/drawing/2014/main" id="{711B5DAE-5A2C-1AB5-BDB0-A78F0456D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3258" y="3309940"/>
            <a:ext cx="6860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Passed 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48" name="Rectangle 43">
            <a:extLst>
              <a:ext uri="{FF2B5EF4-FFF2-40B4-BE49-F238E27FC236}">
                <a16:creationId xmlns:a16="http://schemas.microsoft.com/office/drawing/2014/main" id="{855D28F0-B002-C25F-474C-D0D519878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01913" y="3309940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–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49" name="Rectangle 44">
            <a:extLst>
              <a:ext uri="{FF2B5EF4-FFF2-40B4-BE49-F238E27FC236}">
                <a16:creationId xmlns:a16="http://schemas.microsoft.com/office/drawing/2014/main" id="{32BCF579-9C36-31D4-C8EC-9B42F9E38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3363" y="3309940"/>
            <a:ext cx="6732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Senate 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50" name="Rectangle 45">
            <a:extLst>
              <a:ext uri="{FF2B5EF4-FFF2-40B4-BE49-F238E27FC236}">
                <a16:creationId xmlns:a16="http://schemas.microsoft.com/office/drawing/2014/main" id="{3BF118A1-FC05-7652-22BA-A724CEF10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3258" y="3583783"/>
            <a:ext cx="6860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Passed 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51" name="Rectangle 46">
            <a:extLst>
              <a:ext uri="{FF2B5EF4-FFF2-40B4-BE49-F238E27FC236}">
                <a16:creationId xmlns:a16="http://schemas.microsoft.com/office/drawing/2014/main" id="{2F66784F-40D6-B2F3-95CF-3FB34AD69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0" y="3583783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–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52" name="Rectangle 47">
            <a:extLst>
              <a:ext uri="{FF2B5EF4-FFF2-40B4-BE49-F238E27FC236}">
                <a16:creationId xmlns:a16="http://schemas.microsoft.com/office/drawing/2014/main" id="{9FF8E111-F45A-419C-8B91-721BB0575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1951" y="3583783"/>
            <a:ext cx="647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House 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53" name="Rectangle 48">
            <a:extLst>
              <a:ext uri="{FF2B5EF4-FFF2-40B4-BE49-F238E27FC236}">
                <a16:creationId xmlns:a16="http://schemas.microsoft.com/office/drawing/2014/main" id="{4B5EED9E-25A5-ABA0-146E-1A2F7993F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932" y="3038477"/>
            <a:ext cx="629659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Statewide DVFRB program to provide trauma-informed services to </a:t>
            </a:r>
          </a:p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children impacted by family violence-related homicides.</a:t>
            </a:r>
          </a:p>
          <a:p>
            <a:pPr defTabSz="1371600"/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Proposed appropriation = $600,000  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59" name="Rectangle 54">
            <a:extLst>
              <a:ext uri="{FF2B5EF4-FFF2-40B4-BE49-F238E27FC236}">
                <a16:creationId xmlns:a16="http://schemas.microsoft.com/office/drawing/2014/main" id="{1F375075-3A30-492B-6F6F-F03A6EAB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0013" y="4610104"/>
            <a:ext cx="3090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*2024 DVFRB Recommendation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60" name="Rectangle 55">
            <a:extLst>
              <a:ext uri="{FF2B5EF4-FFF2-40B4-BE49-F238E27FC236}">
                <a16:creationId xmlns:a16="http://schemas.microsoft.com/office/drawing/2014/main" id="{1FB9162A-B971-DF04-8D6D-15F82A1C8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3038477"/>
            <a:ext cx="27828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House and Senate Budget Bill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61" name="Rectangle 56">
            <a:extLst>
              <a:ext uri="{FF2B5EF4-FFF2-40B4-BE49-F238E27FC236}">
                <a16:creationId xmlns:a16="http://schemas.microsoft.com/office/drawing/2014/main" id="{82BD43A9-0194-6346-E292-E4ACB4EEF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0308" y="3038477"/>
            <a:ext cx="4616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2025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62" name="Rectangle 57">
            <a:extLst>
              <a:ext uri="{FF2B5EF4-FFF2-40B4-BE49-F238E27FC236}">
                <a16:creationId xmlns:a16="http://schemas.microsoft.com/office/drawing/2014/main" id="{D0A81F49-7C6F-44FD-B3C1-7008CE197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557" y="3038477"/>
            <a:ext cx="12246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State Budget</a:t>
            </a:r>
          </a:p>
          <a:p>
            <a:pPr defTabSz="1371600"/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1371600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OAG Budget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93" name="Rectangle 88">
            <a:extLst>
              <a:ext uri="{FF2B5EF4-FFF2-40B4-BE49-F238E27FC236}">
                <a16:creationId xmlns:a16="http://schemas.microsoft.com/office/drawing/2014/main" id="{B906EC44-0619-02E8-79D3-367DB00A4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7345" y="7974808"/>
            <a:ext cx="577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8DBD08C9-1A4C-6A78-8045-3DDFE62E62A4}"/>
              </a:ext>
            </a:extLst>
          </p:cNvPr>
          <p:cNvSpPr txBox="1"/>
          <p:nvPr/>
        </p:nvSpPr>
        <p:spPr>
          <a:xfrm>
            <a:off x="4409903" y="1494821"/>
            <a:ext cx="9267797" cy="796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94"/>
              </a:lnSpc>
            </a:pPr>
            <a:r>
              <a:rPr lang="en-US" sz="4800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Landmark Policy Outcome</a:t>
            </a: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E1769492-5C0E-ECFF-5305-CD78342F0FDE}"/>
              </a:ext>
            </a:extLst>
          </p:cNvPr>
          <p:cNvGrpSpPr/>
          <p:nvPr/>
        </p:nvGrpSpPr>
        <p:grpSpPr>
          <a:xfrm>
            <a:off x="490539" y="573926"/>
            <a:ext cx="5118904" cy="883271"/>
            <a:chOff x="0" y="0"/>
            <a:chExt cx="6825205" cy="1177695"/>
          </a:xfrm>
        </p:grpSpPr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3EF27CB3-E5D2-2D80-ED3C-F70BDBBB8346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8">
              <a:extLst>
                <a:ext uri="{FF2B5EF4-FFF2-40B4-BE49-F238E27FC236}">
                  <a16:creationId xmlns:a16="http://schemas.microsoft.com/office/drawing/2014/main" id="{AA316BB0-22B7-1EC2-E3C0-65FC0E04ADF1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 dirty="0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52B5A7CA-17BE-CF30-5DB4-8329A201C6F5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16"/>
                </a:lnSpc>
              </a:pPr>
              <a:r>
                <a:rPr lang="en-US" sz="1226" dirty="0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8BD16AF0-9315-0C21-0551-B60DE46E63F9}"/>
              </a:ext>
            </a:extLst>
          </p:cNvPr>
          <p:cNvSpPr/>
          <p:nvPr/>
        </p:nvSpPr>
        <p:spPr>
          <a:xfrm rot="162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3">
            <a:extLst>
              <a:ext uri="{FF2B5EF4-FFF2-40B4-BE49-F238E27FC236}">
                <a16:creationId xmlns:a16="http://schemas.microsoft.com/office/drawing/2014/main" id="{4BD25598-0A44-A363-301A-F102E9A8C9D3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63A0217A-76C0-CE39-A0A4-A3C0CA263F5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1417E59F-0539-8A39-4610-8D6391CBB18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0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9" grpId="0"/>
      <p:bldP spid="60" grpId="0"/>
      <p:bldP spid="61" grpId="0"/>
      <p:bldP spid="6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46780-B5C4-9140-0C32-BC4CCD607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FEF078E-0799-A8CE-2026-18E92102EA44}"/>
              </a:ext>
            </a:extLst>
          </p:cNvPr>
          <p:cNvGrpSpPr/>
          <p:nvPr/>
        </p:nvGrpSpPr>
        <p:grpSpPr>
          <a:xfrm>
            <a:off x="-3406444" y="0"/>
            <a:ext cx="11999150" cy="10287000"/>
            <a:chOff x="0" y="0"/>
            <a:chExt cx="711061" cy="6096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863186A-C403-4762-1887-426423E9FF61}"/>
                </a:ext>
              </a:extLst>
            </p:cNvPr>
            <p:cNvSpPr/>
            <p:nvPr/>
          </p:nvSpPr>
          <p:spPr>
            <a:xfrm>
              <a:off x="0" y="0"/>
              <a:ext cx="711061" cy="609600"/>
            </a:xfrm>
            <a:custGeom>
              <a:avLst/>
              <a:gdLst/>
              <a:ahLst/>
              <a:cxnLst/>
              <a:rect l="l" t="t" r="r" b="b"/>
              <a:pathLst>
                <a:path w="711061" h="609600">
                  <a:moveTo>
                    <a:pt x="203200" y="0"/>
                  </a:moveTo>
                  <a:lnTo>
                    <a:pt x="711061" y="0"/>
                  </a:lnTo>
                  <a:lnTo>
                    <a:pt x="50786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D2039"/>
            </a:solid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0EA6694-2776-65DB-98FF-03BA1E50E713}"/>
                </a:ext>
              </a:extLst>
            </p:cNvPr>
            <p:cNvSpPr txBox="1"/>
            <p:nvPr/>
          </p:nvSpPr>
          <p:spPr>
            <a:xfrm>
              <a:off x="101600" y="-57150"/>
              <a:ext cx="507861" cy="6667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32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07868D4B-C04E-1801-FA2D-A469104A302E}"/>
              </a:ext>
            </a:extLst>
          </p:cNvPr>
          <p:cNvGrpSpPr/>
          <p:nvPr/>
        </p:nvGrpSpPr>
        <p:grpSpPr>
          <a:xfrm>
            <a:off x="1028702" y="1850990"/>
            <a:ext cx="7407311" cy="7407311"/>
            <a:chOff x="0" y="0"/>
            <a:chExt cx="9876415" cy="9876415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B4126FD2-065C-E2D6-35C3-B5330C822B8B}"/>
                </a:ext>
              </a:extLst>
            </p:cNvPr>
            <p:cNvGrpSpPr/>
            <p:nvPr/>
          </p:nvGrpSpPr>
          <p:grpSpPr>
            <a:xfrm>
              <a:off x="0" y="0"/>
              <a:ext cx="9876415" cy="9876415"/>
              <a:chOff x="0" y="0"/>
              <a:chExt cx="812800" cy="81280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3CBF2A6E-7618-5229-24BB-13B5CD0C560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914445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F8513FB1-F106-1B1E-C3B3-7684FB5D1A6A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332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85BCB1D7-3E25-543C-A797-E22AA0175CF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9876415" cy="9876415"/>
              <a:chOff x="0" y="0"/>
              <a:chExt cx="6350000" cy="635000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6031F0F7-663D-9F20-90CF-71347F316285}"/>
                  </a:ext>
                </a:extLst>
              </p:cNvPr>
              <p:cNvSpPr/>
              <p:nvPr/>
            </p:nvSpPr>
            <p:spPr>
              <a:xfrm>
                <a:off x="0" y="0"/>
                <a:ext cx="635127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1270" h="6350000">
                    <a:moveTo>
                      <a:pt x="5985510" y="0"/>
                    </a:moveTo>
                    <a:lnTo>
                      <a:pt x="364490" y="0"/>
                    </a:lnTo>
                    <a:cubicBezTo>
                      <a:pt x="162560" y="0"/>
                      <a:pt x="0" y="162560"/>
                      <a:pt x="0" y="364490"/>
                    </a:cubicBezTo>
                    <a:lnTo>
                      <a:pt x="0" y="5986780"/>
                    </a:lnTo>
                    <a:cubicBezTo>
                      <a:pt x="0" y="6187440"/>
                      <a:pt x="162560" y="6350000"/>
                      <a:pt x="364490" y="6350000"/>
                    </a:cubicBezTo>
                    <a:lnTo>
                      <a:pt x="5986780" y="6350000"/>
                    </a:lnTo>
                    <a:cubicBezTo>
                      <a:pt x="6187440" y="6350000"/>
                      <a:pt x="6351270" y="6187440"/>
                      <a:pt x="6351270" y="5985510"/>
                    </a:cubicBezTo>
                    <a:lnTo>
                      <a:pt x="6351270" y="364490"/>
                    </a:lnTo>
                    <a:cubicBezTo>
                      <a:pt x="6350000" y="162560"/>
                      <a:pt x="6187440" y="0"/>
                      <a:pt x="5985510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178" r="-178"/>
                </a:stretch>
              </a:blipFill>
            </p:spPr>
            <p:txBody>
              <a:bodyPr/>
              <a:lstStyle/>
              <a:p>
                <a:pPr defTabSz="914445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A97D5CF8-E2F7-F5C2-2333-1C95C1EBC458}"/>
              </a:ext>
            </a:extLst>
          </p:cNvPr>
          <p:cNvGrpSpPr/>
          <p:nvPr/>
        </p:nvGrpSpPr>
        <p:grpSpPr>
          <a:xfrm>
            <a:off x="16139070" y="-2978337"/>
            <a:ext cx="5633109" cy="4829327"/>
            <a:chOff x="0" y="0"/>
            <a:chExt cx="711061" cy="6096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A987ADE5-95C3-8DEE-0FCC-1527BC74B140}"/>
                </a:ext>
              </a:extLst>
            </p:cNvPr>
            <p:cNvSpPr/>
            <p:nvPr/>
          </p:nvSpPr>
          <p:spPr>
            <a:xfrm>
              <a:off x="0" y="0"/>
              <a:ext cx="711061" cy="609600"/>
            </a:xfrm>
            <a:custGeom>
              <a:avLst/>
              <a:gdLst/>
              <a:ahLst/>
              <a:cxnLst/>
              <a:rect l="l" t="t" r="r" b="b"/>
              <a:pathLst>
                <a:path w="711061" h="609600">
                  <a:moveTo>
                    <a:pt x="203200" y="0"/>
                  </a:moveTo>
                  <a:lnTo>
                    <a:pt x="711061" y="0"/>
                  </a:lnTo>
                  <a:lnTo>
                    <a:pt x="50786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D2039"/>
            </a:solid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DDF0CE58-B1B5-6AC3-9CD7-4B4EEF6DF99A}"/>
                </a:ext>
              </a:extLst>
            </p:cNvPr>
            <p:cNvSpPr txBox="1"/>
            <p:nvPr/>
          </p:nvSpPr>
          <p:spPr>
            <a:xfrm>
              <a:off x="101600" y="-57150"/>
              <a:ext cx="507861" cy="6667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32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5BC73958-4B17-EFDF-59AD-55E618800DE9}"/>
              </a:ext>
            </a:extLst>
          </p:cNvPr>
          <p:cNvGrpSpPr/>
          <p:nvPr/>
        </p:nvGrpSpPr>
        <p:grpSpPr>
          <a:xfrm>
            <a:off x="-400355" y="0"/>
            <a:ext cx="7226805" cy="1322501"/>
            <a:chOff x="0" y="0"/>
            <a:chExt cx="9635740" cy="1763333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F76219D0-EC0D-071E-E9BF-8D952EB349F5}"/>
                </a:ext>
              </a:extLst>
            </p:cNvPr>
            <p:cNvGrpSpPr/>
            <p:nvPr/>
          </p:nvGrpSpPr>
          <p:grpSpPr>
            <a:xfrm>
              <a:off x="0" y="0"/>
              <a:ext cx="9635740" cy="1763333"/>
              <a:chOff x="0" y="0"/>
              <a:chExt cx="3380667" cy="618659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20C5DFC6-C20E-D3C9-FE6B-B42F9A2175D4}"/>
                  </a:ext>
                </a:extLst>
              </p:cNvPr>
              <p:cNvSpPr/>
              <p:nvPr/>
            </p:nvSpPr>
            <p:spPr>
              <a:xfrm>
                <a:off x="0" y="0"/>
                <a:ext cx="3380667" cy="618659"/>
              </a:xfrm>
              <a:custGeom>
                <a:avLst/>
                <a:gdLst/>
                <a:ahLst/>
                <a:cxnLst/>
                <a:rect l="l" t="t" r="r" b="b"/>
                <a:pathLst>
                  <a:path w="3380667" h="618659">
                    <a:moveTo>
                      <a:pt x="203200" y="0"/>
                    </a:moveTo>
                    <a:lnTo>
                      <a:pt x="3380667" y="0"/>
                    </a:lnTo>
                    <a:lnTo>
                      <a:pt x="3177467" y="618659"/>
                    </a:lnTo>
                    <a:lnTo>
                      <a:pt x="0" y="618659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69110E"/>
              </a:solidFill>
            </p:spPr>
            <p:txBody>
              <a:bodyPr/>
              <a:lstStyle/>
              <a:p>
                <a:pPr defTabSz="914445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C48238D7-BA55-06ED-FADD-925618220CF5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3177467" cy="675809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332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D4DC1176-8A2E-4472-4DAA-CE73C4224B28}"/>
                </a:ext>
              </a:extLst>
            </p:cNvPr>
            <p:cNvSpPr txBox="1"/>
            <p:nvPr/>
          </p:nvSpPr>
          <p:spPr>
            <a:xfrm>
              <a:off x="3358684" y="918766"/>
              <a:ext cx="5502440" cy="28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914445">
                <a:lnSpc>
                  <a:spcPts val="1790"/>
                </a:lnSpc>
              </a:pPr>
              <a:r>
                <a:rPr lang="en-US" sz="1278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6D9EC6FA-AD40-7A09-CEB5-BEF2426D28C1}"/>
                </a:ext>
              </a:extLst>
            </p:cNvPr>
            <p:cNvSpPr txBox="1"/>
            <p:nvPr/>
          </p:nvSpPr>
          <p:spPr>
            <a:xfrm>
              <a:off x="3358684" y="639867"/>
              <a:ext cx="4699879" cy="269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45">
                <a:lnSpc>
                  <a:spcPts val="1716"/>
                </a:lnSpc>
              </a:pPr>
              <a:r>
                <a:rPr lang="en-US" sz="1226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160959E4-F802-1E8D-1DC1-353EFBA6FE27}"/>
                </a:ext>
              </a:extLst>
            </p:cNvPr>
            <p:cNvSpPr/>
            <p:nvPr/>
          </p:nvSpPr>
          <p:spPr>
            <a:xfrm>
              <a:off x="2042073" y="284524"/>
              <a:ext cx="1172137" cy="1168463"/>
            </a:xfrm>
            <a:custGeom>
              <a:avLst/>
              <a:gdLst/>
              <a:ahLst/>
              <a:cxnLst/>
              <a:rect l="l" t="t" r="r" b="b"/>
              <a:pathLst>
                <a:path w="1172137" h="1168463">
                  <a:moveTo>
                    <a:pt x="0" y="0"/>
                  </a:moveTo>
                  <a:lnTo>
                    <a:pt x="1172137" y="0"/>
                  </a:lnTo>
                  <a:lnTo>
                    <a:pt x="1172137" y="1168463"/>
                  </a:lnTo>
                  <a:lnTo>
                    <a:pt x="0" y="1168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6D98BAF-C27F-2B29-007A-DBF7B80C00DF}"/>
              </a:ext>
            </a:extLst>
          </p:cNvPr>
          <p:cNvSpPr txBox="1">
            <a:spLocks/>
          </p:cNvSpPr>
          <p:nvPr/>
        </p:nvSpPr>
        <p:spPr>
          <a:xfrm>
            <a:off x="7802077" y="2024599"/>
            <a:ext cx="10485923" cy="2811984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54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Oklahoma Child &amp; Adolescent Survivor Initiative (OCASI)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A8A9E1-C580-7E2B-723C-9A33A992283B}"/>
              </a:ext>
            </a:extLst>
          </p:cNvPr>
          <p:cNvSpPr txBox="1">
            <a:spLocks/>
          </p:cNvSpPr>
          <p:nvPr/>
        </p:nvSpPr>
        <p:spPr>
          <a:xfrm>
            <a:off x="8170429" y="3743934"/>
            <a:ext cx="10485923" cy="2811984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4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Fostering the Healing of Children Impacted by Intimate Partner Violence-Related Homicide</a:t>
            </a:r>
          </a:p>
        </p:txBody>
      </p:sp>
    </p:spTree>
    <p:extLst>
      <p:ext uri="{BB962C8B-B14F-4D97-AF65-F5344CB8AC3E}">
        <p14:creationId xmlns:p14="http://schemas.microsoft.com/office/powerpoint/2010/main" val="4234465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1018" y="3654013"/>
            <a:ext cx="6971469" cy="2204727"/>
          </a:xfrm>
          <a:custGeom>
            <a:avLst/>
            <a:gdLst/>
            <a:ahLst/>
            <a:cxnLst/>
            <a:rect l="l" t="t" r="r" b="b"/>
            <a:pathLst>
              <a:path w="6971469" h="2204727">
                <a:moveTo>
                  <a:pt x="0" y="0"/>
                </a:moveTo>
                <a:lnTo>
                  <a:pt x="6971470" y="0"/>
                </a:lnTo>
                <a:lnTo>
                  <a:pt x="6971470" y="2204727"/>
                </a:lnTo>
                <a:lnTo>
                  <a:pt x="0" y="2204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41505" y="4100236"/>
            <a:ext cx="1312280" cy="131228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E1D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9815512" y="3654013"/>
            <a:ext cx="6971469" cy="2204727"/>
          </a:xfrm>
          <a:custGeom>
            <a:avLst/>
            <a:gdLst/>
            <a:ahLst/>
            <a:cxnLst/>
            <a:rect l="l" t="t" r="r" b="b"/>
            <a:pathLst>
              <a:path w="6971469" h="2204727">
                <a:moveTo>
                  <a:pt x="0" y="0"/>
                </a:moveTo>
                <a:lnTo>
                  <a:pt x="6971470" y="0"/>
                </a:lnTo>
                <a:lnTo>
                  <a:pt x="6971470" y="2204727"/>
                </a:lnTo>
                <a:lnTo>
                  <a:pt x="0" y="2204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56000" y="4100236"/>
            <a:ext cx="1312280" cy="131228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E1D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791987" y="9510596"/>
            <a:ext cx="12704027" cy="3086100"/>
            <a:chOff x="0" y="0"/>
            <a:chExt cx="3345917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45917" cy="812800"/>
            </a:xfrm>
            <a:custGeom>
              <a:avLst/>
              <a:gdLst/>
              <a:ahLst/>
              <a:cxnLst/>
              <a:rect l="l" t="t" r="r" b="b"/>
              <a:pathLst>
                <a:path w="3345917" h="812800">
                  <a:moveTo>
                    <a:pt x="31080" y="0"/>
                  </a:moveTo>
                  <a:lnTo>
                    <a:pt x="3314837" y="0"/>
                  </a:lnTo>
                  <a:cubicBezTo>
                    <a:pt x="3332002" y="0"/>
                    <a:pt x="3345917" y="13915"/>
                    <a:pt x="3345917" y="31080"/>
                  </a:cubicBezTo>
                  <a:lnTo>
                    <a:pt x="3345917" y="781720"/>
                  </a:lnTo>
                  <a:cubicBezTo>
                    <a:pt x="3345917" y="789963"/>
                    <a:pt x="3342642" y="797868"/>
                    <a:pt x="3336814" y="803697"/>
                  </a:cubicBezTo>
                  <a:cubicBezTo>
                    <a:pt x="3330985" y="809526"/>
                    <a:pt x="3323080" y="812800"/>
                    <a:pt x="3314837" y="812800"/>
                  </a:cubicBezTo>
                  <a:lnTo>
                    <a:pt x="31080" y="812800"/>
                  </a:lnTo>
                  <a:cubicBezTo>
                    <a:pt x="22837" y="812800"/>
                    <a:pt x="14932" y="809526"/>
                    <a:pt x="9103" y="803697"/>
                  </a:cubicBezTo>
                  <a:cubicBezTo>
                    <a:pt x="3274" y="797868"/>
                    <a:pt x="0" y="789963"/>
                    <a:pt x="0" y="781720"/>
                  </a:cubicBezTo>
                  <a:lnTo>
                    <a:pt x="0" y="31080"/>
                  </a:lnTo>
                  <a:cubicBezTo>
                    <a:pt x="0" y="22837"/>
                    <a:pt x="3274" y="14932"/>
                    <a:pt x="9103" y="9103"/>
                  </a:cubicBezTo>
                  <a:cubicBezTo>
                    <a:pt x="14932" y="3274"/>
                    <a:pt x="22837" y="0"/>
                    <a:pt x="31080" y="0"/>
                  </a:cubicBezTo>
                  <a:close/>
                </a:path>
              </a:pathLst>
            </a:custGeom>
            <a:solidFill>
              <a:srgbClr val="0A34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345917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978932" y="4647795"/>
            <a:ext cx="4493555" cy="3505724"/>
            <a:chOff x="0" y="0"/>
            <a:chExt cx="1183488" cy="92331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83488" cy="923318"/>
            </a:xfrm>
            <a:custGeom>
              <a:avLst/>
              <a:gdLst/>
              <a:ahLst/>
              <a:cxnLst/>
              <a:rect l="l" t="t" r="r" b="b"/>
              <a:pathLst>
                <a:path w="1183488" h="923318">
                  <a:moveTo>
                    <a:pt x="87868" y="0"/>
                  </a:moveTo>
                  <a:lnTo>
                    <a:pt x="1095620" y="0"/>
                  </a:lnTo>
                  <a:cubicBezTo>
                    <a:pt x="1144148" y="0"/>
                    <a:pt x="1183488" y="39340"/>
                    <a:pt x="1183488" y="87868"/>
                  </a:cubicBezTo>
                  <a:lnTo>
                    <a:pt x="1183488" y="835451"/>
                  </a:lnTo>
                  <a:cubicBezTo>
                    <a:pt x="1183488" y="883979"/>
                    <a:pt x="1144148" y="923318"/>
                    <a:pt x="1095620" y="923318"/>
                  </a:cubicBezTo>
                  <a:lnTo>
                    <a:pt x="87868" y="923318"/>
                  </a:lnTo>
                  <a:cubicBezTo>
                    <a:pt x="39340" y="923318"/>
                    <a:pt x="0" y="883979"/>
                    <a:pt x="0" y="835451"/>
                  </a:cubicBezTo>
                  <a:lnTo>
                    <a:pt x="0" y="87868"/>
                  </a:lnTo>
                  <a:cubicBezTo>
                    <a:pt x="0" y="39340"/>
                    <a:pt x="39340" y="0"/>
                    <a:pt x="87868" y="0"/>
                  </a:cubicBezTo>
                  <a:close/>
                </a:path>
              </a:pathLst>
            </a:custGeom>
            <a:solidFill>
              <a:srgbClr val="EBEA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1183488" cy="980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978932" y="4302628"/>
            <a:ext cx="3606312" cy="294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2"/>
              </a:lnSpc>
            </a:pPr>
            <a:r>
              <a:rPr lang="en-US" sz="2100" b="1">
                <a:solidFill>
                  <a:srgbClr val="0D2039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Mental Health Services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08169" y="4722010"/>
            <a:ext cx="3600214" cy="245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5127" lvl="1" indent="-202563" algn="l">
              <a:lnSpc>
                <a:spcPts val="2814"/>
              </a:lnSpc>
              <a:buFont typeface="Arial"/>
              <a:buChar char="•"/>
            </a:pPr>
            <a:r>
              <a:rPr lang="en-US" sz="1876" b="1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Screenings &amp; advanced assessments</a:t>
            </a:r>
          </a:p>
          <a:p>
            <a:pPr marL="405127" lvl="1" indent="-202563" algn="l">
              <a:lnSpc>
                <a:spcPts val="2814"/>
              </a:lnSpc>
              <a:buFont typeface="Arial"/>
              <a:buChar char="•"/>
            </a:pPr>
            <a:r>
              <a:rPr lang="en-US" sz="1876" b="1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Caregiver feedback &amp; recommendations</a:t>
            </a:r>
          </a:p>
          <a:p>
            <a:pPr marL="405127" lvl="1" indent="-202563" algn="l">
              <a:lnSpc>
                <a:spcPts val="2814"/>
              </a:lnSpc>
              <a:buFont typeface="Arial"/>
              <a:buChar char="•"/>
            </a:pPr>
            <a:r>
              <a:rPr lang="en-US" sz="1876" b="1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Evidence-based trauma treatments (e.g., TF-CBT, PCIT, AF-CBT, ABC)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2180" y="4302628"/>
            <a:ext cx="4212683" cy="294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0"/>
              </a:lnSpc>
            </a:pPr>
            <a:r>
              <a:rPr lang="en-US" sz="2097" b="1">
                <a:solidFill>
                  <a:srgbClr val="0D2039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Case Management &amp; Support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522664" y="4722010"/>
            <a:ext cx="3600214" cy="690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4"/>
              </a:lnSpc>
            </a:pPr>
            <a:r>
              <a:rPr lang="en-US" sz="1876">
                <a:solidFill>
                  <a:srgbClr val="0D2039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57356" y="1760855"/>
            <a:ext cx="8373288" cy="103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1"/>
              </a:lnSpc>
            </a:pPr>
            <a:r>
              <a:rPr lang="en-US" sz="7098" b="1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OCASI</a:t>
            </a:r>
            <a:r>
              <a:rPr lang="en-US" sz="7098" b="1">
                <a:solidFill>
                  <a:srgbClr val="1B3D6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7098" b="1" i="1">
                <a:solidFill>
                  <a:srgbClr val="9E1D22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MISSION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2292180" y="4647795"/>
            <a:ext cx="4493555" cy="3505724"/>
            <a:chOff x="0" y="0"/>
            <a:chExt cx="1183488" cy="92331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83488" cy="923318"/>
            </a:xfrm>
            <a:custGeom>
              <a:avLst/>
              <a:gdLst/>
              <a:ahLst/>
              <a:cxnLst/>
              <a:rect l="l" t="t" r="r" b="b"/>
              <a:pathLst>
                <a:path w="1183488" h="923318">
                  <a:moveTo>
                    <a:pt x="87868" y="0"/>
                  </a:moveTo>
                  <a:lnTo>
                    <a:pt x="1095620" y="0"/>
                  </a:lnTo>
                  <a:cubicBezTo>
                    <a:pt x="1144148" y="0"/>
                    <a:pt x="1183488" y="39340"/>
                    <a:pt x="1183488" y="87868"/>
                  </a:cubicBezTo>
                  <a:lnTo>
                    <a:pt x="1183488" y="835451"/>
                  </a:lnTo>
                  <a:cubicBezTo>
                    <a:pt x="1183488" y="883979"/>
                    <a:pt x="1144148" y="923318"/>
                    <a:pt x="1095620" y="923318"/>
                  </a:cubicBezTo>
                  <a:lnTo>
                    <a:pt x="87868" y="923318"/>
                  </a:lnTo>
                  <a:cubicBezTo>
                    <a:pt x="39340" y="923318"/>
                    <a:pt x="0" y="883979"/>
                    <a:pt x="0" y="835451"/>
                  </a:cubicBezTo>
                  <a:lnTo>
                    <a:pt x="0" y="87868"/>
                  </a:lnTo>
                  <a:cubicBezTo>
                    <a:pt x="0" y="39340"/>
                    <a:pt x="39340" y="0"/>
                    <a:pt x="87868" y="0"/>
                  </a:cubicBezTo>
                  <a:close/>
                </a:path>
              </a:pathLst>
            </a:custGeom>
            <a:solidFill>
              <a:srgbClr val="EBEA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1183488" cy="980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2738851" y="4722010"/>
            <a:ext cx="3600214" cy="315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5127" lvl="1" indent="-202563" algn="l">
              <a:lnSpc>
                <a:spcPts val="2814"/>
              </a:lnSpc>
              <a:buFont typeface="Arial"/>
              <a:buChar char="•"/>
            </a:pPr>
            <a:r>
              <a:rPr lang="en-US" sz="1876" b="1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Referrals &amp; coordination with community partners</a:t>
            </a:r>
          </a:p>
          <a:p>
            <a:pPr marL="405127" lvl="1" indent="-202563" algn="l">
              <a:lnSpc>
                <a:spcPts val="2814"/>
              </a:lnSpc>
              <a:buFont typeface="Arial"/>
              <a:buChar char="•"/>
            </a:pPr>
            <a:r>
              <a:rPr lang="en-US" sz="1876" b="1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Court navigation support</a:t>
            </a:r>
          </a:p>
          <a:p>
            <a:pPr marL="405127" lvl="1" indent="-202563" algn="l">
              <a:lnSpc>
                <a:spcPts val="2814"/>
              </a:lnSpc>
              <a:buFont typeface="Arial"/>
              <a:buChar char="•"/>
            </a:pPr>
            <a:r>
              <a:rPr lang="en-US" sz="1876" b="1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Connecting families to basic needs &amp; services</a:t>
            </a:r>
          </a:p>
          <a:p>
            <a:pPr marL="405127" lvl="1" indent="-202563" algn="l">
              <a:lnSpc>
                <a:spcPts val="2814"/>
              </a:lnSpc>
              <a:buFont typeface="Arial"/>
              <a:buChar char="•"/>
            </a:pPr>
            <a:r>
              <a:rPr lang="en-US" sz="1876" b="1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Family-focused healing activities</a:t>
            </a:r>
          </a:p>
          <a:p>
            <a:pPr marL="405127" lvl="1" indent="-202563" algn="l">
              <a:lnSpc>
                <a:spcPts val="2814"/>
              </a:lnSpc>
              <a:buFont typeface="Arial"/>
              <a:buChar char="•"/>
            </a:pPr>
            <a:r>
              <a:rPr lang="en-US" sz="1876" b="1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Tech/support to access care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0882" y="2839803"/>
            <a:ext cx="1494277" cy="0"/>
          </a:xfrm>
          <a:prstGeom prst="line">
            <a:avLst/>
          </a:prstGeom>
          <a:ln w="114300" cap="flat">
            <a:solidFill>
              <a:srgbClr val="0D203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734353" y="-151539"/>
            <a:ext cx="16460718" cy="10590077"/>
            <a:chOff x="0" y="0"/>
            <a:chExt cx="769039" cy="4947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9039" cy="494765"/>
            </a:xfrm>
            <a:custGeom>
              <a:avLst/>
              <a:gdLst/>
              <a:ahLst/>
              <a:cxnLst/>
              <a:rect l="l" t="t" r="r" b="b"/>
              <a:pathLst>
                <a:path w="769039" h="494765">
                  <a:moveTo>
                    <a:pt x="203200" y="0"/>
                  </a:moveTo>
                  <a:lnTo>
                    <a:pt x="769039" y="0"/>
                  </a:lnTo>
                  <a:lnTo>
                    <a:pt x="565839" y="494765"/>
                  </a:lnTo>
                  <a:lnTo>
                    <a:pt x="0" y="49476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D20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57150"/>
              <a:ext cx="565839" cy="551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020273" y="0"/>
            <a:ext cx="7226805" cy="1303133"/>
            <a:chOff x="0" y="0"/>
            <a:chExt cx="3380667" cy="60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80667" cy="609600"/>
            </a:xfrm>
            <a:custGeom>
              <a:avLst/>
              <a:gdLst/>
              <a:ahLst/>
              <a:cxnLst/>
              <a:rect l="l" t="t" r="r" b="b"/>
              <a:pathLst>
                <a:path w="3380667" h="609600">
                  <a:moveTo>
                    <a:pt x="203200" y="0"/>
                  </a:moveTo>
                  <a:lnTo>
                    <a:pt x="3380667" y="0"/>
                  </a:lnTo>
                  <a:lnTo>
                    <a:pt x="31774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9110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57150"/>
              <a:ext cx="3177467" cy="666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377133"/>
            <a:ext cx="522920" cy="548867"/>
          </a:xfrm>
          <a:custGeom>
            <a:avLst/>
            <a:gdLst/>
            <a:ahLst/>
            <a:cxnLst/>
            <a:rect l="l" t="t" r="r" b="b"/>
            <a:pathLst>
              <a:path w="522920" h="548867">
                <a:moveTo>
                  <a:pt x="0" y="0"/>
                </a:moveTo>
                <a:lnTo>
                  <a:pt x="522920" y="0"/>
                </a:lnTo>
                <a:lnTo>
                  <a:pt x="522920" y="548867"/>
                </a:lnTo>
                <a:lnTo>
                  <a:pt x="0" y="548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2375054" y="9448108"/>
            <a:ext cx="6580569" cy="838892"/>
            <a:chOff x="0" y="0"/>
            <a:chExt cx="3770039" cy="48060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70038" cy="480605"/>
            </a:xfrm>
            <a:custGeom>
              <a:avLst/>
              <a:gdLst/>
              <a:ahLst/>
              <a:cxnLst/>
              <a:rect l="l" t="t" r="r" b="b"/>
              <a:pathLst>
                <a:path w="3770038" h="480605">
                  <a:moveTo>
                    <a:pt x="203200" y="0"/>
                  </a:moveTo>
                  <a:lnTo>
                    <a:pt x="3770038" y="0"/>
                  </a:lnTo>
                  <a:lnTo>
                    <a:pt x="3566838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9110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57150"/>
              <a:ext cx="3566839" cy="537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7925605"/>
            <a:ext cx="9924032" cy="4210561"/>
            <a:chOff x="0" y="0"/>
            <a:chExt cx="2613737" cy="110895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13737" cy="1108954"/>
            </a:xfrm>
            <a:custGeom>
              <a:avLst/>
              <a:gdLst/>
              <a:ahLst/>
              <a:cxnLst/>
              <a:rect l="l" t="t" r="r" b="b"/>
              <a:pathLst>
                <a:path w="2613737" h="1108954">
                  <a:moveTo>
                    <a:pt x="0" y="0"/>
                  </a:moveTo>
                  <a:lnTo>
                    <a:pt x="2613737" y="0"/>
                  </a:lnTo>
                  <a:lnTo>
                    <a:pt x="2613737" y="1108954"/>
                  </a:lnTo>
                  <a:lnTo>
                    <a:pt x="0" y="1108954"/>
                  </a:lnTo>
                  <a:close/>
                </a:path>
              </a:pathLst>
            </a:custGeom>
            <a:solidFill>
              <a:srgbClr val="0D20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2613737" cy="1166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727148" y="414982"/>
            <a:ext cx="3447516" cy="415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9"/>
              </a:lnSpc>
            </a:pPr>
            <a:r>
              <a:rPr lang="en-US" sz="237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Ingoude Company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1020273" y="0"/>
            <a:ext cx="7226805" cy="1322500"/>
            <a:chOff x="0" y="0"/>
            <a:chExt cx="9635740" cy="1763333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9635740" cy="1763333"/>
              <a:chOff x="0" y="0"/>
              <a:chExt cx="3380667" cy="61865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380667" cy="618659"/>
              </a:xfrm>
              <a:custGeom>
                <a:avLst/>
                <a:gdLst/>
                <a:ahLst/>
                <a:cxnLst/>
                <a:rect l="l" t="t" r="r" b="b"/>
                <a:pathLst>
                  <a:path w="3380667" h="618659">
                    <a:moveTo>
                      <a:pt x="203200" y="0"/>
                    </a:moveTo>
                    <a:lnTo>
                      <a:pt x="3380667" y="0"/>
                    </a:lnTo>
                    <a:lnTo>
                      <a:pt x="3177467" y="618659"/>
                    </a:lnTo>
                    <a:lnTo>
                      <a:pt x="0" y="618659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69110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101600" y="-57150"/>
                <a:ext cx="3177467" cy="6758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1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3358683" y="918765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358683" y="639868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  <p:sp>
          <p:nvSpPr>
            <p:cNvPr id="23" name="Freeform 23"/>
            <p:cNvSpPr/>
            <p:nvPr/>
          </p:nvSpPr>
          <p:spPr>
            <a:xfrm>
              <a:off x="2042073" y="284524"/>
              <a:ext cx="1172137" cy="1168463"/>
            </a:xfrm>
            <a:custGeom>
              <a:avLst/>
              <a:gdLst/>
              <a:ahLst/>
              <a:cxnLst/>
              <a:rect l="l" t="t" r="r" b="b"/>
              <a:pathLst>
                <a:path w="1172137" h="1168463">
                  <a:moveTo>
                    <a:pt x="0" y="0"/>
                  </a:moveTo>
                  <a:lnTo>
                    <a:pt x="1172137" y="0"/>
                  </a:lnTo>
                  <a:lnTo>
                    <a:pt x="1172137" y="1168463"/>
                  </a:lnTo>
                  <a:lnTo>
                    <a:pt x="0" y="1168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956598" y="2361395"/>
            <a:ext cx="5564210" cy="556421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9695" t="-5057" r="-3817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70882" y="1708595"/>
            <a:ext cx="7163160" cy="83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70"/>
              </a:lnSpc>
            </a:pPr>
            <a:r>
              <a:rPr lang="en-US" sz="5284" b="1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 Need Your Help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70882" y="2933094"/>
            <a:ext cx="9372559" cy="4274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8166" lvl="1" indent="-189083" algn="just">
              <a:lnSpc>
                <a:spcPts val="2802"/>
              </a:lnSpc>
              <a:buFont typeface="Arial"/>
              <a:buChar char="•"/>
            </a:pPr>
            <a:r>
              <a:rPr lang="en-US" b="1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Sustainability</a:t>
            </a:r>
          </a:p>
          <a:p>
            <a:pPr marL="756332" lvl="2" indent="-252111" algn="just">
              <a:lnSpc>
                <a:spcPts val="2802"/>
              </a:lnSpc>
              <a:buFont typeface="Arial"/>
              <a:buChar char="⚬"/>
            </a:pPr>
            <a:r>
              <a:rPr lang="en-US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Ensure long-term continuation of free specialized mental health and case management services for children and caregivers impacted by IPV-related homicide.</a:t>
            </a:r>
          </a:p>
          <a:p>
            <a:pPr marL="756332" lvl="2" indent="-252111" algn="just">
              <a:lnSpc>
                <a:spcPts val="2802"/>
              </a:lnSpc>
              <a:buFont typeface="Arial"/>
              <a:buChar char="⚬"/>
            </a:pPr>
            <a:r>
              <a:rPr lang="en-US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Strengthen family and community capacity for prevention, healing, and resilience.</a:t>
            </a:r>
          </a:p>
          <a:p>
            <a:pPr marL="378166" lvl="1" indent="-189083" algn="just">
              <a:lnSpc>
                <a:spcPts val="2802"/>
              </a:lnSpc>
              <a:buFont typeface="Arial"/>
              <a:buChar char="•"/>
            </a:pPr>
            <a:r>
              <a:rPr lang="en-US" b="1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Grant Opportunities</a:t>
            </a:r>
          </a:p>
          <a:p>
            <a:pPr marL="756332" lvl="2" indent="-252111" algn="just">
              <a:lnSpc>
                <a:spcPts val="2802"/>
              </a:lnSpc>
              <a:buFont typeface="Arial"/>
              <a:buChar char="⚬"/>
            </a:pPr>
            <a:r>
              <a:rPr lang="en-US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Secure funding to expand access to specialized trauma-focused treatments and family supports.</a:t>
            </a:r>
          </a:p>
          <a:p>
            <a:pPr marL="756332" lvl="2" indent="-252111" algn="just">
              <a:lnSpc>
                <a:spcPts val="2802"/>
              </a:lnSpc>
              <a:buFont typeface="Arial"/>
              <a:buChar char="⚬"/>
            </a:pPr>
            <a:r>
              <a:rPr lang="en-US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Invest in early intervention and community-based prevention strategies.</a:t>
            </a:r>
          </a:p>
          <a:p>
            <a:pPr marL="378166" lvl="1" indent="-189083" algn="just">
              <a:lnSpc>
                <a:spcPts val="2802"/>
              </a:lnSpc>
              <a:buFont typeface="Arial"/>
              <a:buChar char="•"/>
            </a:pPr>
            <a:r>
              <a:rPr lang="en-US" b="1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Advocacy at the State Capitol</a:t>
            </a:r>
          </a:p>
          <a:p>
            <a:pPr marL="756332" lvl="2" indent="-252111" algn="just">
              <a:lnSpc>
                <a:spcPts val="2802"/>
              </a:lnSpc>
              <a:buFont typeface="Arial"/>
              <a:buChar char="⚬"/>
            </a:pPr>
            <a:r>
              <a:rPr lang="en-US" dirty="0">
                <a:solidFill>
                  <a:srgbClr val="0D2039"/>
                </a:solidFill>
                <a:latin typeface="Montserrat"/>
                <a:ea typeface="Montserrat"/>
                <a:cs typeface="Montserrat"/>
                <a:sym typeface="Montserrat"/>
              </a:rPr>
              <a:t>Secure a second round of state appropriations funding in 2026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E8F9F-7213-AFF0-2E09-F1B04A79E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31BF69C-484A-8178-BC07-4C1DBC20A3FB}"/>
              </a:ext>
            </a:extLst>
          </p:cNvPr>
          <p:cNvGrpSpPr/>
          <p:nvPr/>
        </p:nvGrpSpPr>
        <p:grpSpPr>
          <a:xfrm>
            <a:off x="-3406444" y="0"/>
            <a:ext cx="11999150" cy="10287000"/>
            <a:chOff x="0" y="0"/>
            <a:chExt cx="711061" cy="6096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3901676-435B-7C1F-F800-583BEBEEC74E}"/>
                </a:ext>
              </a:extLst>
            </p:cNvPr>
            <p:cNvSpPr/>
            <p:nvPr/>
          </p:nvSpPr>
          <p:spPr>
            <a:xfrm>
              <a:off x="0" y="0"/>
              <a:ext cx="711061" cy="609600"/>
            </a:xfrm>
            <a:custGeom>
              <a:avLst/>
              <a:gdLst/>
              <a:ahLst/>
              <a:cxnLst/>
              <a:rect l="l" t="t" r="r" b="b"/>
              <a:pathLst>
                <a:path w="711061" h="609600">
                  <a:moveTo>
                    <a:pt x="203200" y="0"/>
                  </a:moveTo>
                  <a:lnTo>
                    <a:pt x="711061" y="0"/>
                  </a:lnTo>
                  <a:lnTo>
                    <a:pt x="50786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D2039"/>
            </a:solid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426AE3C-ED67-AAF3-0617-2A78439F4C45}"/>
                </a:ext>
              </a:extLst>
            </p:cNvPr>
            <p:cNvSpPr txBox="1"/>
            <p:nvPr/>
          </p:nvSpPr>
          <p:spPr>
            <a:xfrm>
              <a:off x="101600" y="-57150"/>
              <a:ext cx="507861" cy="6667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32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04DC406-C54D-89E8-F2C1-811104052BB4}"/>
              </a:ext>
            </a:extLst>
          </p:cNvPr>
          <p:cNvGrpSpPr/>
          <p:nvPr/>
        </p:nvGrpSpPr>
        <p:grpSpPr>
          <a:xfrm>
            <a:off x="1028702" y="1850990"/>
            <a:ext cx="7407311" cy="7407311"/>
            <a:chOff x="0" y="0"/>
            <a:chExt cx="9876415" cy="9876415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7170E3A3-FB3C-6A87-FF40-E93ADE400B40}"/>
                </a:ext>
              </a:extLst>
            </p:cNvPr>
            <p:cNvGrpSpPr/>
            <p:nvPr/>
          </p:nvGrpSpPr>
          <p:grpSpPr>
            <a:xfrm>
              <a:off x="0" y="0"/>
              <a:ext cx="9876415" cy="9876415"/>
              <a:chOff x="0" y="0"/>
              <a:chExt cx="812800" cy="81280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78694613-34E4-CE22-B405-AC34FBAF5D3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914445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717F9A24-140E-1BFE-2F7C-2C8F48694699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332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4E94B8A4-5FEB-2E97-59FE-D457A0382F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9876415" cy="9876415"/>
              <a:chOff x="0" y="0"/>
              <a:chExt cx="6350000" cy="635000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C545AFED-E12A-74F0-3EC0-FB2BFA0CF8D1}"/>
                  </a:ext>
                </a:extLst>
              </p:cNvPr>
              <p:cNvSpPr/>
              <p:nvPr/>
            </p:nvSpPr>
            <p:spPr>
              <a:xfrm>
                <a:off x="0" y="0"/>
                <a:ext cx="635127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1270" h="6350000">
                    <a:moveTo>
                      <a:pt x="5985510" y="0"/>
                    </a:moveTo>
                    <a:lnTo>
                      <a:pt x="364490" y="0"/>
                    </a:lnTo>
                    <a:cubicBezTo>
                      <a:pt x="162560" y="0"/>
                      <a:pt x="0" y="162560"/>
                      <a:pt x="0" y="364490"/>
                    </a:cubicBezTo>
                    <a:lnTo>
                      <a:pt x="0" y="5986780"/>
                    </a:lnTo>
                    <a:cubicBezTo>
                      <a:pt x="0" y="6187440"/>
                      <a:pt x="162560" y="6350000"/>
                      <a:pt x="364490" y="6350000"/>
                    </a:cubicBezTo>
                    <a:lnTo>
                      <a:pt x="5986780" y="6350000"/>
                    </a:lnTo>
                    <a:cubicBezTo>
                      <a:pt x="6187440" y="6350000"/>
                      <a:pt x="6351270" y="6187440"/>
                      <a:pt x="6351270" y="5985510"/>
                    </a:cubicBezTo>
                    <a:lnTo>
                      <a:pt x="6351270" y="364490"/>
                    </a:lnTo>
                    <a:cubicBezTo>
                      <a:pt x="6350000" y="162560"/>
                      <a:pt x="6187440" y="0"/>
                      <a:pt x="5985510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178" r="-178"/>
                </a:stretch>
              </a:blipFill>
            </p:spPr>
            <p:txBody>
              <a:bodyPr/>
              <a:lstStyle/>
              <a:p>
                <a:pPr defTabSz="914445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5FC8B3B8-D1AC-4C7E-8187-D91745DAD565}"/>
              </a:ext>
            </a:extLst>
          </p:cNvPr>
          <p:cNvGrpSpPr/>
          <p:nvPr/>
        </p:nvGrpSpPr>
        <p:grpSpPr>
          <a:xfrm>
            <a:off x="16139070" y="-2978337"/>
            <a:ext cx="5633109" cy="4829327"/>
            <a:chOff x="0" y="0"/>
            <a:chExt cx="711061" cy="6096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2B35AA4-8AD6-E81C-77B2-F93738AF4D50}"/>
                </a:ext>
              </a:extLst>
            </p:cNvPr>
            <p:cNvSpPr/>
            <p:nvPr/>
          </p:nvSpPr>
          <p:spPr>
            <a:xfrm>
              <a:off x="0" y="0"/>
              <a:ext cx="711061" cy="609600"/>
            </a:xfrm>
            <a:custGeom>
              <a:avLst/>
              <a:gdLst/>
              <a:ahLst/>
              <a:cxnLst/>
              <a:rect l="l" t="t" r="r" b="b"/>
              <a:pathLst>
                <a:path w="711061" h="609600">
                  <a:moveTo>
                    <a:pt x="203200" y="0"/>
                  </a:moveTo>
                  <a:lnTo>
                    <a:pt x="711061" y="0"/>
                  </a:lnTo>
                  <a:lnTo>
                    <a:pt x="50786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D2039"/>
            </a:solid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08434D6C-3329-E68F-48A4-2F3367BC160A}"/>
                </a:ext>
              </a:extLst>
            </p:cNvPr>
            <p:cNvSpPr txBox="1"/>
            <p:nvPr/>
          </p:nvSpPr>
          <p:spPr>
            <a:xfrm>
              <a:off x="101600" y="-57150"/>
              <a:ext cx="507861" cy="6667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32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CE69545A-067E-315A-35D9-F6493D7C9B60}"/>
              </a:ext>
            </a:extLst>
          </p:cNvPr>
          <p:cNvGrpSpPr/>
          <p:nvPr/>
        </p:nvGrpSpPr>
        <p:grpSpPr>
          <a:xfrm>
            <a:off x="-400355" y="0"/>
            <a:ext cx="7226805" cy="1322501"/>
            <a:chOff x="0" y="0"/>
            <a:chExt cx="9635740" cy="1763333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4391A2B8-BE9B-0EC1-0AE5-4AEF7A1C1730}"/>
                </a:ext>
              </a:extLst>
            </p:cNvPr>
            <p:cNvGrpSpPr/>
            <p:nvPr/>
          </p:nvGrpSpPr>
          <p:grpSpPr>
            <a:xfrm>
              <a:off x="0" y="0"/>
              <a:ext cx="9635740" cy="1763333"/>
              <a:chOff x="0" y="0"/>
              <a:chExt cx="3380667" cy="618659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B51B3AF0-D9A0-1A2C-6EC4-102608DB074B}"/>
                  </a:ext>
                </a:extLst>
              </p:cNvPr>
              <p:cNvSpPr/>
              <p:nvPr/>
            </p:nvSpPr>
            <p:spPr>
              <a:xfrm>
                <a:off x="0" y="0"/>
                <a:ext cx="3380667" cy="618659"/>
              </a:xfrm>
              <a:custGeom>
                <a:avLst/>
                <a:gdLst/>
                <a:ahLst/>
                <a:cxnLst/>
                <a:rect l="l" t="t" r="r" b="b"/>
                <a:pathLst>
                  <a:path w="3380667" h="618659">
                    <a:moveTo>
                      <a:pt x="203200" y="0"/>
                    </a:moveTo>
                    <a:lnTo>
                      <a:pt x="3380667" y="0"/>
                    </a:lnTo>
                    <a:lnTo>
                      <a:pt x="3177467" y="618659"/>
                    </a:lnTo>
                    <a:lnTo>
                      <a:pt x="0" y="618659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69110E"/>
              </a:solidFill>
            </p:spPr>
            <p:txBody>
              <a:bodyPr/>
              <a:lstStyle/>
              <a:p>
                <a:pPr defTabSz="914445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BC07CAB3-50BD-9992-724E-6B578DC4872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3177467" cy="675809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332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D617A38B-413F-166E-15E2-A5BC42C9F4FA}"/>
                </a:ext>
              </a:extLst>
            </p:cNvPr>
            <p:cNvSpPr txBox="1"/>
            <p:nvPr/>
          </p:nvSpPr>
          <p:spPr>
            <a:xfrm>
              <a:off x="3358684" y="918766"/>
              <a:ext cx="5502440" cy="28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914445">
                <a:lnSpc>
                  <a:spcPts val="1790"/>
                </a:lnSpc>
              </a:pPr>
              <a:r>
                <a:rPr lang="en-US" sz="1278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C3D5ECA0-15A1-9561-CD16-142240EA40AA}"/>
                </a:ext>
              </a:extLst>
            </p:cNvPr>
            <p:cNvSpPr txBox="1"/>
            <p:nvPr/>
          </p:nvSpPr>
          <p:spPr>
            <a:xfrm>
              <a:off x="3358684" y="639867"/>
              <a:ext cx="4699879" cy="269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45">
                <a:lnSpc>
                  <a:spcPts val="1716"/>
                </a:lnSpc>
              </a:pPr>
              <a:r>
                <a:rPr lang="en-US" sz="1226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8B36A455-0C38-61B5-3CF7-04DB0F860888}"/>
                </a:ext>
              </a:extLst>
            </p:cNvPr>
            <p:cNvSpPr/>
            <p:nvPr/>
          </p:nvSpPr>
          <p:spPr>
            <a:xfrm>
              <a:off x="2042073" y="284524"/>
              <a:ext cx="1172137" cy="1168463"/>
            </a:xfrm>
            <a:custGeom>
              <a:avLst/>
              <a:gdLst/>
              <a:ahLst/>
              <a:cxnLst/>
              <a:rect l="l" t="t" r="r" b="b"/>
              <a:pathLst>
                <a:path w="1172137" h="1168463">
                  <a:moveTo>
                    <a:pt x="0" y="0"/>
                  </a:moveTo>
                  <a:lnTo>
                    <a:pt x="1172137" y="0"/>
                  </a:lnTo>
                  <a:lnTo>
                    <a:pt x="1172137" y="1168463"/>
                  </a:lnTo>
                  <a:lnTo>
                    <a:pt x="0" y="1168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84448EF4-547D-5944-B9EA-A3B71AFC1EE6}"/>
              </a:ext>
            </a:extLst>
          </p:cNvPr>
          <p:cNvSpPr txBox="1">
            <a:spLocks/>
          </p:cNvSpPr>
          <p:nvPr/>
        </p:nvSpPr>
        <p:spPr>
          <a:xfrm>
            <a:off x="7802077" y="2024599"/>
            <a:ext cx="10485923" cy="2811984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54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Information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B3F6BB9-D2B2-314B-4551-5D30301BB075}"/>
              </a:ext>
            </a:extLst>
          </p:cNvPr>
          <p:cNvSpPr txBox="1">
            <a:spLocks/>
          </p:cNvSpPr>
          <p:nvPr/>
        </p:nvSpPr>
        <p:spPr>
          <a:xfrm>
            <a:off x="8588694" y="4798483"/>
            <a:ext cx="9911089" cy="2811984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371600"/>
            <a:r>
              <a:rPr lang="en-US" sz="36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Anthony Hernández Rivera, MA</a:t>
            </a:r>
          </a:p>
          <a:p>
            <a:pPr algn="l" defTabSz="1371600"/>
            <a:r>
              <a:rPr lang="en-US" sz="36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DVFRB Program Manager</a:t>
            </a:r>
          </a:p>
          <a:p>
            <a:pPr algn="l" defTabSz="1371600"/>
            <a:r>
              <a:rPr lang="en-US" sz="36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sz="36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Anthony.Hernandez-Rivera@oag.ok.gov</a:t>
            </a:r>
            <a:endParaRPr lang="en-US" sz="3600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1371600"/>
            <a:r>
              <a:rPr lang="en-US" sz="36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Phone: 405-522-3023</a:t>
            </a:r>
          </a:p>
          <a:p>
            <a:pPr algn="l" defTabSz="1371600"/>
            <a:r>
              <a:rPr lang="en-US" sz="36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Cell: 787-361-3322</a:t>
            </a:r>
          </a:p>
        </p:txBody>
      </p:sp>
    </p:spTree>
    <p:extLst>
      <p:ext uri="{BB962C8B-B14F-4D97-AF65-F5344CB8AC3E}">
        <p14:creationId xmlns:p14="http://schemas.microsoft.com/office/powerpoint/2010/main" val="1569569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0D333-1509-CE73-212C-D93048179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21CFFE9-14A4-A169-0680-DEA2C15BBCC9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571FA2F-78E3-53A4-2645-8DC600E2BACC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9F19E54-8E7E-D5EB-BBE9-94D6980822B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4FFA9F3-F178-F64C-5809-FF13043A9A1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24106F3F-F6B9-62BE-07F0-AE314829575F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1D7D3EF-684D-A68A-CEDA-2D7B7329CAC8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85D4AD9-66CC-B6F5-0A68-4261B685A608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 dirty="0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981E274-761F-96CC-F0CF-FCCFE6CFA362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27F4B37D-14E3-0C06-415B-6F9FDC64A0E6}"/>
              </a:ext>
            </a:extLst>
          </p:cNvPr>
          <p:cNvSpPr txBox="1"/>
          <p:nvPr/>
        </p:nvSpPr>
        <p:spPr>
          <a:xfrm>
            <a:off x="5827119" y="1084360"/>
            <a:ext cx="5956773" cy="78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4"/>
              </a:lnSpc>
            </a:pPr>
            <a:r>
              <a:rPr lang="en-US" sz="3600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DVFRB Pillars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1131DB9-883B-228F-F7E4-54A6B9BC3A26}"/>
              </a:ext>
            </a:extLst>
          </p:cNvPr>
          <p:cNvGrpSpPr/>
          <p:nvPr/>
        </p:nvGrpSpPr>
        <p:grpSpPr>
          <a:xfrm>
            <a:off x="635587" y="4275279"/>
            <a:ext cx="3276600" cy="4938233"/>
            <a:chOff x="1632338" y="1734506"/>
            <a:chExt cx="2223396" cy="378600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CB5DCA5-C49A-46DC-CBB1-B99C7800BFD9}"/>
                </a:ext>
              </a:extLst>
            </p:cNvPr>
            <p:cNvSpPr/>
            <p:nvPr/>
          </p:nvSpPr>
          <p:spPr>
            <a:xfrm>
              <a:off x="1667423" y="1734506"/>
              <a:ext cx="2153227" cy="5343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01600" cap="flat" cmpd="sng" algn="ctr">
              <a:solidFill>
                <a:srgbClr val="BF343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6A452B1-A6CB-1896-0645-53C07BA05D04}"/>
                </a:ext>
              </a:extLst>
            </p:cNvPr>
            <p:cNvSpPr/>
            <p:nvPr/>
          </p:nvSpPr>
          <p:spPr>
            <a:xfrm>
              <a:off x="1984732" y="2116087"/>
              <a:ext cx="1518608" cy="285239"/>
            </a:xfrm>
            <a:prstGeom prst="rect">
              <a:avLst/>
            </a:prstGeom>
            <a:solidFill>
              <a:srgbClr val="BF343F"/>
            </a:solidFill>
            <a:ln w="1016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D522EA-BFDF-127C-0B61-EB907819A578}"/>
                </a:ext>
              </a:extLst>
            </p:cNvPr>
            <p:cNvSpPr/>
            <p:nvPr/>
          </p:nvSpPr>
          <p:spPr>
            <a:xfrm>
              <a:off x="1825278" y="4975971"/>
              <a:ext cx="1837517" cy="285239"/>
            </a:xfrm>
            <a:prstGeom prst="rect">
              <a:avLst/>
            </a:prstGeom>
            <a:solidFill>
              <a:srgbClr val="BF343F"/>
            </a:solidFill>
            <a:ln w="1016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4F5AAB9-5369-EF8B-54A7-701CCF8A8933}"/>
                </a:ext>
              </a:extLst>
            </p:cNvPr>
            <p:cNvSpPr/>
            <p:nvPr/>
          </p:nvSpPr>
          <p:spPr>
            <a:xfrm>
              <a:off x="1632338" y="5235276"/>
              <a:ext cx="2223396" cy="285239"/>
            </a:xfrm>
            <a:prstGeom prst="rect">
              <a:avLst/>
            </a:prstGeom>
            <a:solidFill>
              <a:srgbClr val="BF343F"/>
            </a:solidFill>
            <a:ln w="1016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195E838-0DD2-101D-C5E2-F4253540294C}"/>
                </a:ext>
              </a:extLst>
            </p:cNvPr>
            <p:cNvGrpSpPr/>
            <p:nvPr/>
          </p:nvGrpSpPr>
          <p:grpSpPr>
            <a:xfrm>
              <a:off x="2044564" y="2579427"/>
              <a:ext cx="1398945" cy="2361063"/>
              <a:chOff x="2026594" y="2579427"/>
              <a:chExt cx="1398945" cy="2361063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103AD47-3ED4-8881-3A74-A4529CB8BA79}"/>
                  </a:ext>
                </a:extLst>
              </p:cNvPr>
              <p:cNvSpPr/>
              <p:nvPr/>
            </p:nvSpPr>
            <p:spPr>
              <a:xfrm>
                <a:off x="2026594" y="2579427"/>
                <a:ext cx="219799" cy="2361063"/>
              </a:xfrm>
              <a:prstGeom prst="rect">
                <a:avLst/>
              </a:prstGeom>
              <a:solidFill>
                <a:srgbClr val="BF343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B07E574-A82F-DC3C-A474-7CEC4A9B9FA5}"/>
                  </a:ext>
                </a:extLst>
              </p:cNvPr>
              <p:cNvSpPr/>
              <p:nvPr/>
            </p:nvSpPr>
            <p:spPr>
              <a:xfrm>
                <a:off x="2419643" y="2579427"/>
                <a:ext cx="219799" cy="2361063"/>
              </a:xfrm>
              <a:prstGeom prst="rect">
                <a:avLst/>
              </a:prstGeom>
              <a:solidFill>
                <a:srgbClr val="BF343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47E2FEF-28E3-7140-16E1-5ECF9A2FDAFE}"/>
                  </a:ext>
                </a:extLst>
              </p:cNvPr>
              <p:cNvSpPr/>
              <p:nvPr/>
            </p:nvSpPr>
            <p:spPr>
              <a:xfrm>
                <a:off x="2812692" y="2579427"/>
                <a:ext cx="219799" cy="2361063"/>
              </a:xfrm>
              <a:prstGeom prst="rect">
                <a:avLst/>
              </a:prstGeom>
              <a:solidFill>
                <a:srgbClr val="BF343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FBF0FF2-D8AE-953E-4480-A76E3274B085}"/>
                  </a:ext>
                </a:extLst>
              </p:cNvPr>
              <p:cNvSpPr/>
              <p:nvPr/>
            </p:nvSpPr>
            <p:spPr>
              <a:xfrm>
                <a:off x="3205740" y="2579427"/>
                <a:ext cx="219799" cy="2361063"/>
              </a:xfrm>
              <a:prstGeom prst="rect">
                <a:avLst/>
              </a:prstGeom>
              <a:solidFill>
                <a:srgbClr val="BF343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7B9A029-FE3A-D0C7-3BD5-FB9EC441B84C}"/>
              </a:ext>
            </a:extLst>
          </p:cNvPr>
          <p:cNvGrpSpPr/>
          <p:nvPr/>
        </p:nvGrpSpPr>
        <p:grpSpPr>
          <a:xfrm>
            <a:off x="4743503" y="4289840"/>
            <a:ext cx="3276600" cy="4923672"/>
            <a:chOff x="1632338" y="1734506"/>
            <a:chExt cx="2223396" cy="3786009"/>
          </a:xfrm>
          <a:solidFill>
            <a:srgbClr val="034C8C"/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4874127-F5AB-F543-2733-E1534E26B295}"/>
                </a:ext>
              </a:extLst>
            </p:cNvPr>
            <p:cNvSpPr/>
            <p:nvPr/>
          </p:nvSpPr>
          <p:spPr>
            <a:xfrm>
              <a:off x="1667423" y="1734506"/>
              <a:ext cx="2153227" cy="534391"/>
            </a:xfrm>
            <a:prstGeom prst="roundRect">
              <a:avLst>
                <a:gd name="adj" fmla="val 50000"/>
              </a:avLst>
            </a:prstGeom>
            <a:noFill/>
            <a:ln w="101600" cap="flat" cmpd="sng" algn="ctr">
              <a:solidFill>
                <a:srgbClr val="034C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2FB94FC-CC9F-7329-DF6D-8739869F8FA7}"/>
                </a:ext>
              </a:extLst>
            </p:cNvPr>
            <p:cNvSpPr/>
            <p:nvPr/>
          </p:nvSpPr>
          <p:spPr>
            <a:xfrm>
              <a:off x="1984732" y="2116087"/>
              <a:ext cx="1518608" cy="285239"/>
            </a:xfrm>
            <a:prstGeom prst="rect">
              <a:avLst/>
            </a:prstGeom>
            <a:grpFill/>
            <a:ln w="1016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DD5B8F8-8E10-5EA6-B84C-5588D74B0340}"/>
                </a:ext>
              </a:extLst>
            </p:cNvPr>
            <p:cNvSpPr/>
            <p:nvPr/>
          </p:nvSpPr>
          <p:spPr>
            <a:xfrm>
              <a:off x="1825278" y="4975971"/>
              <a:ext cx="1837517" cy="285239"/>
            </a:xfrm>
            <a:prstGeom prst="rect">
              <a:avLst/>
            </a:prstGeom>
            <a:grpFill/>
            <a:ln w="1016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E8900BA-FEEB-9A34-AE68-A80BEDE6C63B}"/>
                </a:ext>
              </a:extLst>
            </p:cNvPr>
            <p:cNvSpPr/>
            <p:nvPr/>
          </p:nvSpPr>
          <p:spPr>
            <a:xfrm>
              <a:off x="1632338" y="5235276"/>
              <a:ext cx="2223396" cy="285239"/>
            </a:xfrm>
            <a:prstGeom prst="rect">
              <a:avLst/>
            </a:prstGeom>
            <a:grpFill/>
            <a:ln w="1016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F2B3EC6-CCA7-2ABF-922F-9A333543242B}"/>
                </a:ext>
              </a:extLst>
            </p:cNvPr>
            <p:cNvGrpSpPr/>
            <p:nvPr/>
          </p:nvGrpSpPr>
          <p:grpSpPr>
            <a:xfrm>
              <a:off x="2044564" y="2579427"/>
              <a:ext cx="1398945" cy="2361063"/>
              <a:chOff x="2026594" y="2579427"/>
              <a:chExt cx="1398945" cy="2361063"/>
            </a:xfrm>
            <a:grpFill/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C2B83E9-258B-A91B-5A66-A4BA6D4EE2CD}"/>
                  </a:ext>
                </a:extLst>
              </p:cNvPr>
              <p:cNvSpPr/>
              <p:nvPr/>
            </p:nvSpPr>
            <p:spPr>
              <a:xfrm>
                <a:off x="2026594" y="2579427"/>
                <a:ext cx="219799" cy="2361063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83D7D6D-C461-D21B-1681-ECAC66AB69FF}"/>
                  </a:ext>
                </a:extLst>
              </p:cNvPr>
              <p:cNvSpPr/>
              <p:nvPr/>
            </p:nvSpPr>
            <p:spPr>
              <a:xfrm>
                <a:off x="2419643" y="2579427"/>
                <a:ext cx="219799" cy="2361063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AD7ED9E-113C-CF30-4E60-E6784E8053C7}"/>
                  </a:ext>
                </a:extLst>
              </p:cNvPr>
              <p:cNvSpPr/>
              <p:nvPr/>
            </p:nvSpPr>
            <p:spPr>
              <a:xfrm>
                <a:off x="2812692" y="2579427"/>
                <a:ext cx="219799" cy="2361063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6368352-98E0-AF07-4532-5D30D28F8F08}"/>
                  </a:ext>
                </a:extLst>
              </p:cNvPr>
              <p:cNvSpPr/>
              <p:nvPr/>
            </p:nvSpPr>
            <p:spPr>
              <a:xfrm>
                <a:off x="3205740" y="2579427"/>
                <a:ext cx="219799" cy="2361063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AD6F8D8-351F-634C-A90B-4ED5511DA87A}"/>
              </a:ext>
            </a:extLst>
          </p:cNvPr>
          <p:cNvGrpSpPr/>
          <p:nvPr/>
        </p:nvGrpSpPr>
        <p:grpSpPr>
          <a:xfrm>
            <a:off x="8879528" y="4275279"/>
            <a:ext cx="3276600" cy="4902632"/>
            <a:chOff x="1632338" y="1734506"/>
            <a:chExt cx="2223396" cy="3786009"/>
          </a:xfrm>
          <a:solidFill>
            <a:srgbClr val="D9A407"/>
          </a:solidFill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9504D6A7-D54B-D77C-DF88-9CC58CACF7BE}"/>
                </a:ext>
              </a:extLst>
            </p:cNvPr>
            <p:cNvSpPr/>
            <p:nvPr/>
          </p:nvSpPr>
          <p:spPr>
            <a:xfrm>
              <a:off x="1667423" y="1734506"/>
              <a:ext cx="2153227" cy="534391"/>
            </a:xfrm>
            <a:prstGeom prst="roundRect">
              <a:avLst>
                <a:gd name="adj" fmla="val 50000"/>
              </a:avLst>
            </a:prstGeom>
            <a:noFill/>
            <a:ln w="101600" cap="flat" cmpd="sng" algn="ctr">
              <a:solidFill>
                <a:srgbClr val="D9A40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55E8088-B416-0085-C723-221912230F4B}"/>
                </a:ext>
              </a:extLst>
            </p:cNvPr>
            <p:cNvSpPr/>
            <p:nvPr/>
          </p:nvSpPr>
          <p:spPr>
            <a:xfrm>
              <a:off x="1984732" y="2116087"/>
              <a:ext cx="1518608" cy="285239"/>
            </a:xfrm>
            <a:prstGeom prst="rect">
              <a:avLst/>
            </a:prstGeom>
            <a:grpFill/>
            <a:ln w="1016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2254634-C946-8AF1-9208-CA00CF4F0509}"/>
                </a:ext>
              </a:extLst>
            </p:cNvPr>
            <p:cNvSpPr/>
            <p:nvPr/>
          </p:nvSpPr>
          <p:spPr>
            <a:xfrm>
              <a:off x="1825278" y="4975971"/>
              <a:ext cx="1837517" cy="285239"/>
            </a:xfrm>
            <a:prstGeom prst="rect">
              <a:avLst/>
            </a:prstGeom>
            <a:grpFill/>
            <a:ln w="1016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3508968-AF9B-BABA-34A6-A0E73ECD8E7F}"/>
                </a:ext>
              </a:extLst>
            </p:cNvPr>
            <p:cNvSpPr/>
            <p:nvPr/>
          </p:nvSpPr>
          <p:spPr>
            <a:xfrm>
              <a:off x="1632338" y="5235276"/>
              <a:ext cx="2223396" cy="285239"/>
            </a:xfrm>
            <a:prstGeom prst="rect">
              <a:avLst/>
            </a:prstGeom>
            <a:grpFill/>
            <a:ln w="1016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292CF01-E0AF-9F26-4A7C-4463F4EB5788}"/>
                </a:ext>
              </a:extLst>
            </p:cNvPr>
            <p:cNvGrpSpPr/>
            <p:nvPr/>
          </p:nvGrpSpPr>
          <p:grpSpPr>
            <a:xfrm>
              <a:off x="2044564" y="2579427"/>
              <a:ext cx="1398945" cy="2361063"/>
              <a:chOff x="2026594" y="2579427"/>
              <a:chExt cx="1398945" cy="2361063"/>
            </a:xfrm>
            <a:grpFill/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E36223A-A06B-58B6-F6B7-E3156BD603DB}"/>
                  </a:ext>
                </a:extLst>
              </p:cNvPr>
              <p:cNvSpPr/>
              <p:nvPr/>
            </p:nvSpPr>
            <p:spPr>
              <a:xfrm>
                <a:off x="2026594" y="2579427"/>
                <a:ext cx="219799" cy="2361063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049B415-A88D-5B58-A34B-65930068E49E}"/>
                  </a:ext>
                </a:extLst>
              </p:cNvPr>
              <p:cNvSpPr/>
              <p:nvPr/>
            </p:nvSpPr>
            <p:spPr>
              <a:xfrm>
                <a:off x="2419643" y="2579427"/>
                <a:ext cx="219799" cy="2361063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3106D48-5334-7450-E7FA-47F9768DDA1A}"/>
                  </a:ext>
                </a:extLst>
              </p:cNvPr>
              <p:cNvSpPr/>
              <p:nvPr/>
            </p:nvSpPr>
            <p:spPr>
              <a:xfrm>
                <a:off x="2812692" y="2579427"/>
                <a:ext cx="219799" cy="2361063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690BE04-D85D-E551-8C98-6FFD9D23438B}"/>
                  </a:ext>
                </a:extLst>
              </p:cNvPr>
              <p:cNvSpPr/>
              <p:nvPr/>
            </p:nvSpPr>
            <p:spPr>
              <a:xfrm>
                <a:off x="3205740" y="2579427"/>
                <a:ext cx="219799" cy="2361063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4CBF0B8-EAFB-92D7-D903-D376B36D9F8E}"/>
              </a:ext>
            </a:extLst>
          </p:cNvPr>
          <p:cNvGrpSpPr/>
          <p:nvPr/>
        </p:nvGrpSpPr>
        <p:grpSpPr>
          <a:xfrm>
            <a:off x="13149734" y="4275279"/>
            <a:ext cx="3276599" cy="4902631"/>
            <a:chOff x="1632338" y="1734506"/>
            <a:chExt cx="2223396" cy="3786009"/>
          </a:xfrm>
          <a:solidFill>
            <a:srgbClr val="038C7E"/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5479062-4C96-F995-3EA1-9234E6B5372F}"/>
                </a:ext>
              </a:extLst>
            </p:cNvPr>
            <p:cNvSpPr/>
            <p:nvPr/>
          </p:nvSpPr>
          <p:spPr>
            <a:xfrm>
              <a:off x="1667423" y="1734506"/>
              <a:ext cx="2153227" cy="534391"/>
            </a:xfrm>
            <a:prstGeom prst="roundRect">
              <a:avLst>
                <a:gd name="adj" fmla="val 50000"/>
              </a:avLst>
            </a:prstGeom>
            <a:noFill/>
            <a:ln w="101600" cap="flat" cmpd="sng" algn="ctr">
              <a:solidFill>
                <a:srgbClr val="038C7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45FF3F3-8586-E9EA-1F84-FDDF5AA95B9F}"/>
                </a:ext>
              </a:extLst>
            </p:cNvPr>
            <p:cNvSpPr/>
            <p:nvPr/>
          </p:nvSpPr>
          <p:spPr>
            <a:xfrm>
              <a:off x="1984732" y="2116087"/>
              <a:ext cx="1518608" cy="285239"/>
            </a:xfrm>
            <a:prstGeom prst="rect">
              <a:avLst/>
            </a:prstGeom>
            <a:grpFill/>
            <a:ln w="1016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E3ADD05-B396-BB8B-48A0-37C6B02E54BD}"/>
                </a:ext>
              </a:extLst>
            </p:cNvPr>
            <p:cNvSpPr/>
            <p:nvPr/>
          </p:nvSpPr>
          <p:spPr>
            <a:xfrm>
              <a:off x="1825278" y="4975971"/>
              <a:ext cx="1837517" cy="285239"/>
            </a:xfrm>
            <a:prstGeom prst="rect">
              <a:avLst/>
            </a:prstGeom>
            <a:grpFill/>
            <a:ln w="1016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C52540-AF38-A88C-BED7-7EA1873C2082}"/>
                </a:ext>
              </a:extLst>
            </p:cNvPr>
            <p:cNvSpPr/>
            <p:nvPr/>
          </p:nvSpPr>
          <p:spPr>
            <a:xfrm>
              <a:off x="1632338" y="5235276"/>
              <a:ext cx="2223396" cy="285239"/>
            </a:xfrm>
            <a:prstGeom prst="rect">
              <a:avLst/>
            </a:prstGeom>
            <a:grpFill/>
            <a:ln w="1016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41F6EDB-90A9-5E46-1EA8-9C4A8B3E0FF6}"/>
                </a:ext>
              </a:extLst>
            </p:cNvPr>
            <p:cNvGrpSpPr/>
            <p:nvPr/>
          </p:nvGrpSpPr>
          <p:grpSpPr>
            <a:xfrm>
              <a:off x="2044564" y="2579427"/>
              <a:ext cx="1398945" cy="2361063"/>
              <a:chOff x="2026594" y="2579427"/>
              <a:chExt cx="1398945" cy="2361063"/>
            </a:xfrm>
            <a:grpFill/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BE44D66-F2DC-0AD3-2382-8A904512483F}"/>
                  </a:ext>
                </a:extLst>
              </p:cNvPr>
              <p:cNvSpPr/>
              <p:nvPr/>
            </p:nvSpPr>
            <p:spPr>
              <a:xfrm>
                <a:off x="2026594" y="2579427"/>
                <a:ext cx="219799" cy="2361063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E37295F-592D-1671-B60F-6A95ABBEDC04}"/>
                  </a:ext>
                </a:extLst>
              </p:cNvPr>
              <p:cNvSpPr/>
              <p:nvPr/>
            </p:nvSpPr>
            <p:spPr>
              <a:xfrm>
                <a:off x="2419643" y="2579427"/>
                <a:ext cx="219799" cy="2361063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2780FCC-34CB-D0F0-8A73-EEB8A91D8F1E}"/>
                  </a:ext>
                </a:extLst>
              </p:cNvPr>
              <p:cNvSpPr/>
              <p:nvPr/>
            </p:nvSpPr>
            <p:spPr>
              <a:xfrm>
                <a:off x="2812692" y="2579427"/>
                <a:ext cx="219799" cy="2361063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C862692-CE31-EEC3-D5D8-B5FE28F2A27B}"/>
                  </a:ext>
                </a:extLst>
              </p:cNvPr>
              <p:cNvSpPr/>
              <p:nvPr/>
            </p:nvSpPr>
            <p:spPr>
              <a:xfrm>
                <a:off x="3205740" y="2579427"/>
                <a:ext cx="219799" cy="2361063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A90FFBE-9060-B860-7920-27D95E2B0BAF}"/>
              </a:ext>
            </a:extLst>
          </p:cNvPr>
          <p:cNvSpPr txBox="1"/>
          <p:nvPr/>
        </p:nvSpPr>
        <p:spPr>
          <a:xfrm>
            <a:off x="1154907" y="2346951"/>
            <a:ext cx="2362767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1400" b="1" kern="0" dirty="0">
                <a:solidFill>
                  <a:srgbClr val="BF343F"/>
                </a:solidFill>
                <a:latin typeface="Times New Roman" panose="02020603050405020304"/>
              </a:rPr>
              <a:t>Pillar 1 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1400" b="1" kern="0" dirty="0">
                <a:solidFill>
                  <a:srgbClr val="BF343F"/>
                </a:solidFill>
                <a:latin typeface="Times New Roman" panose="02020603050405020304"/>
              </a:rPr>
              <a:t>DV Homicide Statistical Tracking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BF343F"/>
                </a:solidFill>
                <a:latin typeface="Times New Roman" panose="02020603050405020304"/>
              </a:rPr>
              <a:t>Homicide Identification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BF343F"/>
                </a:solidFill>
                <a:latin typeface="Times New Roman" panose="02020603050405020304"/>
              </a:rPr>
              <a:t>Records Requests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BF343F"/>
                </a:solidFill>
                <a:latin typeface="Times New Roman" panose="02020603050405020304"/>
              </a:rPr>
              <a:t>Data Validation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87C9A08-BA2E-1093-DD0E-5B6E385F1785}"/>
              </a:ext>
            </a:extLst>
          </p:cNvPr>
          <p:cNvSpPr txBox="1"/>
          <p:nvPr/>
        </p:nvSpPr>
        <p:spPr>
          <a:xfrm>
            <a:off x="5207491" y="2263667"/>
            <a:ext cx="2441546" cy="18158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1400" b="1" kern="0" dirty="0">
                <a:solidFill>
                  <a:srgbClr val="034C8C">
                    <a:lumMod val="75000"/>
                  </a:srgbClr>
                </a:solidFill>
                <a:latin typeface="Times New Roman" panose="02020603050405020304"/>
              </a:rPr>
              <a:t>Pillar 2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1400" b="1" kern="0" dirty="0">
                <a:solidFill>
                  <a:srgbClr val="034C8C">
                    <a:lumMod val="75000"/>
                  </a:srgbClr>
                </a:solidFill>
                <a:latin typeface="Times New Roman" panose="02020603050405020304"/>
              </a:rPr>
              <a:t>DV Fatality Review Monthly Meetings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34C8C">
                    <a:lumMod val="75000"/>
                  </a:srgbClr>
                </a:solidFill>
                <a:latin typeface="Times New Roman" panose="02020603050405020304"/>
              </a:rPr>
              <a:t>Homicide Case File Preparation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34C8C">
                    <a:lumMod val="75000"/>
                  </a:srgbClr>
                </a:solidFill>
                <a:latin typeface="Times New Roman" panose="02020603050405020304"/>
              </a:rPr>
              <a:t>Meeting Preparation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34C8C">
                    <a:lumMod val="75000"/>
                  </a:srgbClr>
                </a:solidFill>
                <a:latin typeface="Times New Roman" panose="02020603050405020304"/>
              </a:rPr>
              <a:t>DVFRB Recommendations</a:t>
            </a:r>
            <a:endParaRPr lang="en-US" sz="1400" kern="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0F2E0DD-B1F4-945A-D540-1A4B1B717DAB}"/>
              </a:ext>
            </a:extLst>
          </p:cNvPr>
          <p:cNvSpPr txBox="1"/>
          <p:nvPr/>
        </p:nvSpPr>
        <p:spPr>
          <a:xfrm>
            <a:off x="9352563" y="2239837"/>
            <a:ext cx="2751862" cy="18158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1400" b="1" kern="0" dirty="0">
                <a:solidFill>
                  <a:srgbClr val="D9A407">
                    <a:lumMod val="75000"/>
                  </a:srgbClr>
                </a:solidFill>
                <a:latin typeface="Times New Roman" panose="02020603050405020304"/>
              </a:rPr>
              <a:t>Pillar 3 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1400" b="1" kern="0" dirty="0">
                <a:solidFill>
                  <a:srgbClr val="D9A407">
                    <a:lumMod val="75000"/>
                  </a:srgbClr>
                </a:solidFill>
                <a:latin typeface="Times New Roman" panose="02020603050405020304"/>
              </a:rPr>
              <a:t>DVFRB Report – Stats &amp; Recommendations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D9A407">
                    <a:lumMod val="75000"/>
                  </a:srgbClr>
                </a:solidFill>
                <a:latin typeface="Times New Roman" panose="02020603050405020304"/>
              </a:rPr>
              <a:t>Policy Paper Model – Purpose, Rational, Implementation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D9A407">
                    <a:lumMod val="75000"/>
                  </a:srgbClr>
                </a:solidFill>
                <a:latin typeface="Times New Roman" panose="02020603050405020304"/>
              </a:rPr>
              <a:t>Statistical Trends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D9A407">
                    <a:lumMod val="75000"/>
                  </a:srgbClr>
                </a:solidFill>
                <a:latin typeface="Times New Roman" panose="02020603050405020304"/>
              </a:rPr>
              <a:t>Spotlight Articles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B40420-622D-5120-DC4A-DB14156E511A}"/>
              </a:ext>
            </a:extLst>
          </p:cNvPr>
          <p:cNvSpPr txBox="1"/>
          <p:nvPr/>
        </p:nvSpPr>
        <p:spPr>
          <a:xfrm>
            <a:off x="13700455" y="2155991"/>
            <a:ext cx="2441546" cy="18928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1400" b="1" kern="0" dirty="0">
                <a:solidFill>
                  <a:srgbClr val="038C7E"/>
                </a:solidFill>
                <a:latin typeface="Times New Roman" panose="02020603050405020304"/>
              </a:rPr>
              <a:t>Pillar 4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1400" b="1" kern="0" dirty="0">
                <a:solidFill>
                  <a:srgbClr val="038C7E"/>
                </a:solidFill>
                <a:latin typeface="Times New Roman" panose="02020603050405020304"/>
              </a:rPr>
              <a:t>Many Hats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38C7E"/>
                </a:solidFill>
                <a:latin typeface="Times New Roman" panose="02020603050405020304"/>
              </a:rPr>
              <a:t>Advocacy, Training, Speaking Engagements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38C7E"/>
                </a:solidFill>
                <a:latin typeface="Times New Roman" panose="02020603050405020304"/>
              </a:rPr>
              <a:t>Special Projects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38C7E"/>
                </a:solidFill>
                <a:latin typeface="Times New Roman" panose="02020603050405020304"/>
              </a:rPr>
              <a:t>Grant Applications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38C7E"/>
                </a:solidFill>
                <a:latin typeface="Times New Roman" panose="02020603050405020304"/>
              </a:rPr>
              <a:t>Other Tasks</a:t>
            </a:r>
          </a:p>
        </p:txBody>
      </p:sp>
    </p:spTree>
    <p:extLst>
      <p:ext uri="{BB962C8B-B14F-4D97-AF65-F5344CB8AC3E}">
        <p14:creationId xmlns:p14="http://schemas.microsoft.com/office/powerpoint/2010/main" val="317782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uiExpand="1" build="allAtOnce"/>
      <p:bldP spid="67" grpId="0" uiExpand="1" build="allAtOnce"/>
      <p:bldP spid="68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65549" y="-459846"/>
            <a:ext cx="11223946" cy="4041306"/>
            <a:chOff x="0" y="0"/>
            <a:chExt cx="1151087" cy="414461"/>
          </a:xfrm>
        </p:grpSpPr>
        <p:sp>
          <p:nvSpPr>
            <p:cNvPr id="3" name="Freeform 3"/>
            <p:cNvSpPr/>
            <p:nvPr/>
          </p:nvSpPr>
          <p:spPr>
            <a:xfrm>
              <a:off x="7149" y="0"/>
              <a:ext cx="1136789" cy="414461"/>
            </a:xfrm>
            <a:custGeom>
              <a:avLst/>
              <a:gdLst/>
              <a:ahLst/>
              <a:cxnLst/>
              <a:rect l="l" t="t" r="r" b="b"/>
              <a:pathLst>
                <a:path w="1136789" h="414461">
                  <a:moveTo>
                    <a:pt x="216744" y="0"/>
                  </a:moveTo>
                  <a:lnTo>
                    <a:pt x="1123245" y="0"/>
                  </a:lnTo>
                  <a:cubicBezTo>
                    <a:pt x="1127698" y="0"/>
                    <a:pt x="1131836" y="2297"/>
                    <a:pt x="1134192" y="6076"/>
                  </a:cubicBezTo>
                  <a:cubicBezTo>
                    <a:pt x="1136548" y="9855"/>
                    <a:pt x="1136789" y="14582"/>
                    <a:pt x="1134828" y="18580"/>
                  </a:cubicBezTo>
                  <a:lnTo>
                    <a:pt x="949847" y="395881"/>
                  </a:lnTo>
                  <a:cubicBezTo>
                    <a:pt x="944271" y="407254"/>
                    <a:pt x="932710" y="414461"/>
                    <a:pt x="920045" y="414461"/>
                  </a:cubicBezTo>
                  <a:lnTo>
                    <a:pt x="13544" y="414461"/>
                  </a:lnTo>
                  <a:cubicBezTo>
                    <a:pt x="9091" y="414461"/>
                    <a:pt x="4952" y="412165"/>
                    <a:pt x="2596" y="408386"/>
                  </a:cubicBezTo>
                  <a:cubicBezTo>
                    <a:pt x="240" y="404607"/>
                    <a:pt x="0" y="399880"/>
                    <a:pt x="1960" y="395881"/>
                  </a:cubicBezTo>
                  <a:lnTo>
                    <a:pt x="186942" y="18580"/>
                  </a:lnTo>
                  <a:cubicBezTo>
                    <a:pt x="192517" y="7208"/>
                    <a:pt x="204079" y="0"/>
                    <a:pt x="216744" y="0"/>
                  </a:cubicBezTo>
                  <a:close/>
                </a:path>
              </a:pathLst>
            </a:custGeom>
            <a:blipFill>
              <a:blip r:embed="rId2"/>
              <a:stretch>
                <a:fillRect l="285" t="-40574" r="285" b="-40574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8635102" y="-449027"/>
            <a:ext cx="2250111" cy="2506427"/>
            <a:chOff x="0" y="0"/>
            <a:chExt cx="812800" cy="905388"/>
          </a:xfrm>
        </p:grpSpPr>
        <p:sp>
          <p:nvSpPr>
            <p:cNvPr id="5" name="Freeform 5"/>
            <p:cNvSpPr/>
            <p:nvPr/>
          </p:nvSpPr>
          <p:spPr>
            <a:xfrm>
              <a:off x="32990" y="66810"/>
              <a:ext cx="746819" cy="838579"/>
            </a:xfrm>
            <a:custGeom>
              <a:avLst/>
              <a:gdLst/>
              <a:ahLst/>
              <a:cxnLst/>
              <a:rect l="l" t="t" r="r" b="b"/>
              <a:pathLst>
                <a:path w="746819" h="838579">
                  <a:moveTo>
                    <a:pt x="415679" y="27359"/>
                  </a:moveTo>
                  <a:lnTo>
                    <a:pt x="737541" y="744409"/>
                  </a:lnTo>
                  <a:cubicBezTo>
                    <a:pt x="746820" y="765082"/>
                    <a:pt x="744988" y="789048"/>
                    <a:pt x="732676" y="808071"/>
                  </a:cubicBezTo>
                  <a:cubicBezTo>
                    <a:pt x="720364" y="827093"/>
                    <a:pt x="699249" y="838578"/>
                    <a:pt x="676590" y="838578"/>
                  </a:cubicBezTo>
                  <a:lnTo>
                    <a:pt x="70231" y="838578"/>
                  </a:lnTo>
                  <a:cubicBezTo>
                    <a:pt x="47571" y="838578"/>
                    <a:pt x="26456" y="827093"/>
                    <a:pt x="14144" y="808071"/>
                  </a:cubicBezTo>
                  <a:cubicBezTo>
                    <a:pt x="1832" y="789048"/>
                    <a:pt x="0" y="765082"/>
                    <a:pt x="9279" y="744409"/>
                  </a:cubicBezTo>
                  <a:lnTo>
                    <a:pt x="331141" y="27359"/>
                  </a:lnTo>
                  <a:cubicBezTo>
                    <a:pt x="338613" y="10711"/>
                    <a:pt x="355162" y="0"/>
                    <a:pt x="373410" y="0"/>
                  </a:cubicBezTo>
                  <a:cubicBezTo>
                    <a:pt x="391658" y="0"/>
                    <a:pt x="408207" y="10711"/>
                    <a:pt x="415679" y="27359"/>
                  </a:cubicBezTo>
                  <a:close/>
                </a:path>
              </a:pathLst>
            </a:custGeom>
            <a:solidFill>
              <a:srgbClr val="1B3D6D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353684"/>
              <a:ext cx="558800" cy="487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794485" y="2781329"/>
            <a:ext cx="306763" cy="1333471"/>
          </a:xfrm>
          <a:custGeom>
            <a:avLst/>
            <a:gdLst/>
            <a:ahLst/>
            <a:cxnLst/>
            <a:rect l="l" t="t" r="r" b="b"/>
            <a:pathLst>
              <a:path w="306763" h="1333471">
                <a:moveTo>
                  <a:pt x="0" y="0"/>
                </a:moveTo>
                <a:lnTo>
                  <a:pt x="306763" y="0"/>
                </a:lnTo>
                <a:lnTo>
                  <a:pt x="306763" y="1333471"/>
                </a:lnTo>
                <a:lnTo>
                  <a:pt x="0" y="1333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010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15722224" y="4114800"/>
            <a:ext cx="5310317" cy="5616078"/>
            <a:chOff x="0" y="0"/>
            <a:chExt cx="812800" cy="859600"/>
          </a:xfrm>
        </p:grpSpPr>
        <p:sp>
          <p:nvSpPr>
            <p:cNvPr id="9" name="Freeform 9"/>
            <p:cNvSpPr/>
            <p:nvPr/>
          </p:nvSpPr>
          <p:spPr>
            <a:xfrm>
              <a:off x="14637" y="27701"/>
              <a:ext cx="783526" cy="831899"/>
            </a:xfrm>
            <a:custGeom>
              <a:avLst/>
              <a:gdLst/>
              <a:ahLst/>
              <a:cxnLst/>
              <a:rect l="l" t="t" r="r" b="b"/>
              <a:pathLst>
                <a:path w="783526" h="831899">
                  <a:moveTo>
                    <a:pt x="410457" y="11840"/>
                  </a:moveTo>
                  <a:lnTo>
                    <a:pt x="779469" y="792358"/>
                  </a:lnTo>
                  <a:cubicBezTo>
                    <a:pt x="783526" y="800940"/>
                    <a:pt x="782907" y="811001"/>
                    <a:pt x="777828" y="819020"/>
                  </a:cubicBezTo>
                  <a:cubicBezTo>
                    <a:pt x="772749" y="827039"/>
                    <a:pt x="763918" y="831899"/>
                    <a:pt x="754426" y="831899"/>
                  </a:cubicBezTo>
                  <a:lnTo>
                    <a:pt x="29100" y="831899"/>
                  </a:lnTo>
                  <a:cubicBezTo>
                    <a:pt x="19608" y="831899"/>
                    <a:pt x="10777" y="827039"/>
                    <a:pt x="5698" y="819020"/>
                  </a:cubicBezTo>
                  <a:cubicBezTo>
                    <a:pt x="619" y="811001"/>
                    <a:pt x="0" y="800940"/>
                    <a:pt x="4057" y="792358"/>
                  </a:cubicBezTo>
                  <a:lnTo>
                    <a:pt x="373069" y="11840"/>
                  </a:lnTo>
                  <a:cubicBezTo>
                    <a:pt x="376487" y="4610"/>
                    <a:pt x="383767" y="0"/>
                    <a:pt x="391763" y="0"/>
                  </a:cubicBezTo>
                  <a:cubicBezTo>
                    <a:pt x="399759" y="0"/>
                    <a:pt x="407039" y="4610"/>
                    <a:pt x="410457" y="11840"/>
                  </a:cubicBezTo>
                  <a:close/>
                </a:path>
              </a:pathLst>
            </a:custGeom>
            <a:solidFill>
              <a:srgbClr val="69110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32425"/>
              <a:ext cx="558800" cy="465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4164976" y="4173079"/>
            <a:ext cx="22080944" cy="5449657"/>
            <a:chOff x="0" y="0"/>
            <a:chExt cx="1800779" cy="444439"/>
          </a:xfrm>
        </p:grpSpPr>
        <p:sp>
          <p:nvSpPr>
            <p:cNvPr id="12" name="Freeform 12"/>
            <p:cNvSpPr/>
            <p:nvPr/>
          </p:nvSpPr>
          <p:spPr>
            <a:xfrm>
              <a:off x="3417" y="0"/>
              <a:ext cx="1793944" cy="444439"/>
            </a:xfrm>
            <a:custGeom>
              <a:avLst/>
              <a:gdLst/>
              <a:ahLst/>
              <a:cxnLst/>
              <a:rect l="l" t="t" r="r" b="b"/>
              <a:pathLst>
                <a:path w="1793944" h="444439">
                  <a:moveTo>
                    <a:pt x="1583643" y="0"/>
                  </a:moveTo>
                  <a:lnTo>
                    <a:pt x="7101" y="0"/>
                  </a:lnTo>
                  <a:cubicBezTo>
                    <a:pt x="4802" y="0"/>
                    <a:pt x="2660" y="1170"/>
                    <a:pt x="1417" y="3105"/>
                  </a:cubicBezTo>
                  <a:cubicBezTo>
                    <a:pt x="174" y="5040"/>
                    <a:pt x="0" y="7474"/>
                    <a:pt x="957" y="9566"/>
                  </a:cubicBezTo>
                  <a:lnTo>
                    <a:pt x="195409" y="434873"/>
                  </a:lnTo>
                  <a:cubicBezTo>
                    <a:pt x="198074" y="440701"/>
                    <a:pt x="203893" y="444439"/>
                    <a:pt x="210301" y="444439"/>
                  </a:cubicBezTo>
                  <a:lnTo>
                    <a:pt x="1786843" y="444439"/>
                  </a:lnTo>
                  <a:cubicBezTo>
                    <a:pt x="1789143" y="444439"/>
                    <a:pt x="1791285" y="443269"/>
                    <a:pt x="1792528" y="441334"/>
                  </a:cubicBezTo>
                  <a:cubicBezTo>
                    <a:pt x="1793771" y="439399"/>
                    <a:pt x="1793944" y="436964"/>
                    <a:pt x="1792988" y="434873"/>
                  </a:cubicBezTo>
                  <a:lnTo>
                    <a:pt x="1598535" y="9566"/>
                  </a:lnTo>
                  <a:cubicBezTo>
                    <a:pt x="1595871" y="3738"/>
                    <a:pt x="1590051" y="0"/>
                    <a:pt x="1583643" y="0"/>
                  </a:cubicBezTo>
                  <a:close/>
                </a:path>
              </a:pathLst>
            </a:custGeom>
            <a:solidFill>
              <a:srgbClr val="0D203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1597579" cy="4825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0481927" flipH="1">
            <a:off x="16673095" y="4233612"/>
            <a:ext cx="4338708" cy="4105502"/>
          </a:xfrm>
          <a:custGeom>
            <a:avLst/>
            <a:gdLst/>
            <a:ahLst/>
            <a:cxnLst/>
            <a:rect l="l" t="t" r="r" b="b"/>
            <a:pathLst>
              <a:path w="4338708" h="4105502">
                <a:moveTo>
                  <a:pt x="4338707" y="0"/>
                </a:moveTo>
                <a:lnTo>
                  <a:pt x="0" y="0"/>
                </a:lnTo>
                <a:lnTo>
                  <a:pt x="0" y="4105502"/>
                </a:lnTo>
                <a:lnTo>
                  <a:pt x="4338707" y="4105502"/>
                </a:lnTo>
                <a:lnTo>
                  <a:pt x="4338707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241663" y="-2086828"/>
            <a:ext cx="3825635" cy="3380905"/>
          </a:xfrm>
          <a:custGeom>
            <a:avLst/>
            <a:gdLst/>
            <a:ahLst/>
            <a:cxnLst/>
            <a:rect l="l" t="t" r="r" b="b"/>
            <a:pathLst>
              <a:path w="3825635" h="3380905">
                <a:moveTo>
                  <a:pt x="0" y="0"/>
                </a:moveTo>
                <a:lnTo>
                  <a:pt x="3825634" y="0"/>
                </a:lnTo>
                <a:lnTo>
                  <a:pt x="3825634" y="3380905"/>
                </a:lnTo>
                <a:lnTo>
                  <a:pt x="0" y="3380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-397581" y="9002682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6"/>
                </a:lnTo>
                <a:lnTo>
                  <a:pt x="0" y="5112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7381258" y="-251724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00150" y="4634422"/>
            <a:ext cx="1711325" cy="802184"/>
          </a:xfrm>
          <a:custGeom>
            <a:avLst/>
            <a:gdLst/>
            <a:ahLst/>
            <a:cxnLst/>
            <a:rect l="l" t="t" r="r" b="b"/>
            <a:pathLst>
              <a:path w="1711325" h="802184">
                <a:moveTo>
                  <a:pt x="0" y="0"/>
                </a:moveTo>
                <a:lnTo>
                  <a:pt x="1711325" y="0"/>
                </a:lnTo>
                <a:lnTo>
                  <a:pt x="1711325" y="802184"/>
                </a:lnTo>
                <a:lnTo>
                  <a:pt x="0" y="8021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67251" y="1597554"/>
            <a:ext cx="1245141" cy="47625"/>
            <a:chOff x="0" y="0"/>
            <a:chExt cx="327938" cy="1254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27938" cy="12543"/>
            </a:xfrm>
            <a:custGeom>
              <a:avLst/>
              <a:gdLst/>
              <a:ahLst/>
              <a:cxnLst/>
              <a:rect l="l" t="t" r="r" b="b"/>
              <a:pathLst>
                <a:path w="327938" h="12543">
                  <a:moveTo>
                    <a:pt x="0" y="0"/>
                  </a:moveTo>
                  <a:lnTo>
                    <a:pt x="327938" y="0"/>
                  </a:lnTo>
                  <a:lnTo>
                    <a:pt x="327938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69110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327938" cy="50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1287148" y="4485456"/>
            <a:ext cx="985363" cy="1205337"/>
          </a:xfrm>
          <a:custGeom>
            <a:avLst/>
            <a:gdLst/>
            <a:ahLst/>
            <a:cxnLst/>
            <a:rect l="l" t="t" r="r" b="b"/>
            <a:pathLst>
              <a:path w="985363" h="1205337">
                <a:moveTo>
                  <a:pt x="0" y="0"/>
                </a:moveTo>
                <a:lnTo>
                  <a:pt x="985363" y="0"/>
                </a:lnTo>
                <a:lnTo>
                  <a:pt x="985363" y="1205337"/>
                </a:lnTo>
                <a:lnTo>
                  <a:pt x="0" y="1205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6359820" y="4555588"/>
            <a:ext cx="1104333" cy="1043594"/>
          </a:xfrm>
          <a:custGeom>
            <a:avLst/>
            <a:gdLst/>
            <a:ahLst/>
            <a:cxnLst/>
            <a:rect l="l" t="t" r="r" b="b"/>
            <a:pathLst>
              <a:path w="1104333" h="1043594">
                <a:moveTo>
                  <a:pt x="0" y="0"/>
                </a:moveTo>
                <a:lnTo>
                  <a:pt x="1104333" y="0"/>
                </a:lnTo>
                <a:lnTo>
                  <a:pt x="1104333" y="1043595"/>
                </a:lnTo>
                <a:lnTo>
                  <a:pt x="0" y="10435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1200150" y="2336862"/>
            <a:ext cx="6333443" cy="1244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74"/>
              </a:lnSpc>
            </a:pPr>
            <a:r>
              <a:rPr lang="en-US" sz="8499" b="1">
                <a:solidFill>
                  <a:srgbClr val="69110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FACTS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73502" y="5694382"/>
            <a:ext cx="4438650" cy="1262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National Intimate Partner and Sexual Violence Survey (CDC NISVS)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206445" y="5957463"/>
            <a:ext cx="3984171" cy="83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Violence Policy Center – Top 10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201046" y="6915480"/>
            <a:ext cx="3506087" cy="1599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19"/>
              </a:lnSpc>
            </a:pPr>
            <a:r>
              <a:rPr lang="en-US" sz="1299" spc="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Oklahoma has consistently ranked in the Top 10 in women being murdered by men in single victim/single offender incidents from 1996-2020. The most recent state rankings ranked Oklahoma as 2</a:t>
            </a:r>
            <a:r>
              <a:rPr lang="en-US" sz="1299" spc="6" baseline="30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nd</a:t>
            </a:r>
            <a:r>
              <a:rPr lang="en-US" sz="1299" spc="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in the nation when analyzing 2020 homicide data.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209791" y="5957463"/>
            <a:ext cx="4608062" cy="839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 the Rise – IPV Homicides and Murder-Suicides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209791" y="7047675"/>
            <a:ext cx="3471254" cy="906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19"/>
              </a:lnSpc>
            </a:pPr>
            <a:r>
              <a:rPr lang="en-US" sz="1299" spc="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Oklahoma has seen an increase in the number of intimate partner violence (IPV)-related homicides and murder-suicides in recent years.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67251" y="1856052"/>
            <a:ext cx="5022850" cy="577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999" b="1">
                <a:solidFill>
                  <a:srgbClr val="0D203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HERE’S THE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D8E807-4E5A-BF04-B880-1AB2935FDD39}"/>
              </a:ext>
            </a:extLst>
          </p:cNvPr>
          <p:cNvSpPr txBox="1"/>
          <p:nvPr/>
        </p:nvSpPr>
        <p:spPr>
          <a:xfrm>
            <a:off x="1082731" y="6956779"/>
            <a:ext cx="3981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46.0% of men and 51.5% of women will experience sexual violence, physical violence, and/or stalking by an intimate partner in their lifetime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/>
      <p:bldP spid="34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D9EBA-6085-C1C9-0BA5-FFF6E4F23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0C3F2A7-436B-DDB2-360B-DF882794638F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04B730F-3CD0-F036-D703-60347A0BC18C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47EAEA2-DF25-4267-57A2-C718A32F569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1B28AA6-2331-CD42-E01B-1E1B1899178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46D6FB8-F453-F5F4-E990-C0B7168F8D29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839F4B1-D24E-87F6-37CE-C4B3858C5C9E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3CCE8B6-884D-1ED8-2158-3673A6EAD29C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FAF8FEC-7BCA-6E70-A910-B9E9349DDE4B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8B317E92-763E-25D0-1BA7-8D9ECF5CBC73}"/>
              </a:ext>
            </a:extLst>
          </p:cNvPr>
          <p:cNvSpPr txBox="1"/>
          <p:nvPr/>
        </p:nvSpPr>
        <p:spPr>
          <a:xfrm>
            <a:off x="842605" y="1837775"/>
            <a:ext cx="5956773" cy="86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Numbers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5736AF5-2E89-B150-6B26-50F5A9DD3EE8}"/>
              </a:ext>
            </a:extLst>
          </p:cNvPr>
          <p:cNvSpPr txBox="1"/>
          <p:nvPr/>
        </p:nvSpPr>
        <p:spPr>
          <a:xfrm>
            <a:off x="698158" y="2857500"/>
            <a:ext cx="6399945" cy="5359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State Incident Based Reported System 2021-2023</a:t>
            </a: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Crimes Reported to the Oklahoma State Bureau of Investigation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Unique DV Victims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Unique  DV Incidents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Suspects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Arrestees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Caveat – Only shows incidents where law enforcement were able to determine a crime occurred.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Tens of thousands of other calls for service unaccounted for.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Unreported crimes?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9EBC56-5FE9-0254-0CA0-3E958339B94F}"/>
              </a:ext>
            </a:extLst>
          </p:cNvPr>
          <p:cNvGrpSpPr/>
          <p:nvPr/>
        </p:nvGrpSpPr>
        <p:grpSpPr>
          <a:xfrm>
            <a:off x="7396828" y="1409699"/>
            <a:ext cx="9176480" cy="8493747"/>
            <a:chOff x="5314949" y="290557"/>
            <a:chExt cx="6623968" cy="627874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611B2C8-316D-A28E-BDC7-D6965ACEA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4950" y="290557"/>
              <a:ext cx="6623967" cy="589659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584F69-503D-B1D1-409F-6EF2E71ECEEF}"/>
                </a:ext>
              </a:extLst>
            </p:cNvPr>
            <p:cNvSpPr txBox="1"/>
            <p:nvPr/>
          </p:nvSpPr>
          <p:spPr>
            <a:xfrm>
              <a:off x="5314949" y="6199974"/>
              <a:ext cx="66239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Times New Roman" panose="02020603050405020304"/>
                  <a:cs typeface="Calibri" panose="020F0502020204030204" pitchFamily="34" charset="0"/>
                </a:rPr>
                <a:t>Note: Data provided by the OSBI Statistical Analysis Center (SAC) and current as of November 26, 2024. Totals may be subject to change due to SIBRS being a live database.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13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E4E4C-D303-7AE8-5165-2A2C270F5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C8EE70E-6C3A-8878-E8F1-9B51BB3EBB1E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C5093DF-DE3D-B2C2-C3FB-A8B18ED23DC5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678CA6A-21E6-BB84-BF88-329403DD85D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6EF9216-E776-7472-DAD9-9DA9EAD9748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A64B94D-4B56-FDDD-42C2-04986FCC035F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45ABA03-AC4F-EEBC-EB29-C1FE8746B802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D6E8B2E-AAB1-60BA-A9A6-52DCB5CE06F1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D360CF4-E9C6-A554-5534-AA417BFBAB86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043DCC-CD1E-D688-684E-A474E2EF0DE4}"/>
              </a:ext>
            </a:extLst>
          </p:cNvPr>
          <p:cNvGrpSpPr/>
          <p:nvPr/>
        </p:nvGrpSpPr>
        <p:grpSpPr>
          <a:xfrm>
            <a:off x="1507296" y="1565564"/>
            <a:ext cx="15409104" cy="7851490"/>
            <a:chOff x="5013968" y="774807"/>
            <a:chExt cx="7103276" cy="3874831"/>
          </a:xfrm>
        </p:grpSpPr>
        <p:pic>
          <p:nvPicPr>
            <p:cNvPr id="13" name="Picture 12" descr="Chart, scatter chart&#10;&#10;AI-generated content may be incorrect.">
              <a:extLst>
                <a:ext uri="{FF2B5EF4-FFF2-40B4-BE49-F238E27FC236}">
                  <a16:creationId xmlns:a16="http://schemas.microsoft.com/office/drawing/2014/main" id="{72BF9552-1559-BF59-E5F2-46D47389F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968" y="774807"/>
              <a:ext cx="7103276" cy="387483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24E8A7-0B2B-6092-CD35-7E18F1BF4EEE}"/>
                </a:ext>
              </a:extLst>
            </p:cNvPr>
            <p:cNvSpPr/>
            <p:nvPr/>
          </p:nvSpPr>
          <p:spPr>
            <a:xfrm>
              <a:off x="5013968" y="983410"/>
              <a:ext cx="360289" cy="12939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886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F13BF-9F06-D967-EE98-0A74E00BB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E1483DF-90F0-2CBE-AAB6-922F375E5E2E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C449226-A75F-8DAB-3D47-FB317C21D9B8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BE433A-DCF3-3CA7-7E39-D1C6BB32153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E1179B5-828D-E820-7B34-CE99F6B24B6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F9C981A-69A2-9E45-1A51-212F2F1B350B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D7EAB68-8132-05E2-FA40-5E83CA5FE693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0E26EFE-24C2-0C99-E019-0AF5770E9177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115F4B1B-284D-273A-83B5-738B364566B8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42FAB9C4-B1A2-52C6-6669-3FD63DABA035}"/>
              </a:ext>
            </a:extLst>
          </p:cNvPr>
          <p:cNvSpPr txBox="1"/>
          <p:nvPr/>
        </p:nvSpPr>
        <p:spPr>
          <a:xfrm>
            <a:off x="838200" y="2933700"/>
            <a:ext cx="5956773" cy="86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Numbers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0CB027F1-FC2C-2199-2EBD-4CC788F46646}"/>
              </a:ext>
            </a:extLst>
          </p:cNvPr>
          <p:cNvSpPr txBox="1"/>
          <p:nvPr/>
        </p:nvSpPr>
        <p:spPr>
          <a:xfrm>
            <a:off x="838199" y="3806315"/>
            <a:ext cx="5956773" cy="3205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fr-FR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DVFRB Homicide </a:t>
            </a:r>
            <a:r>
              <a:rPr lang="fr-FR" sz="2000" b="1" dirty="0" err="1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Averages</a:t>
            </a:r>
            <a:endParaRPr lang="fr-FR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2014-2023 = 92.8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2019-2023 =  101.4</a:t>
            </a:r>
          </a:p>
          <a:p>
            <a:pPr algn="l">
              <a:lnSpc>
                <a:spcPts val="2800"/>
              </a:lnSpc>
            </a:pPr>
            <a:endParaRPr lang="fr-FR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2800"/>
              </a:lnSpc>
            </a:pPr>
            <a:r>
              <a:rPr lang="fr-FR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DVFRB Homicide </a:t>
            </a:r>
            <a:r>
              <a:rPr lang="fr-FR" sz="2000" b="1" dirty="0" err="1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Victim</a:t>
            </a:r>
            <a:r>
              <a:rPr lang="fr-FR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fr-FR" sz="2000" b="1" dirty="0" err="1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Averages</a:t>
            </a:r>
            <a:endParaRPr lang="fr-FR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2014-2023 = 103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2019-2023 = 115.6</a:t>
            </a: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45183F-049D-EFEE-1975-E92D8F9FFE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2142" y="2171700"/>
            <a:ext cx="10744788" cy="581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3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34BB7-5FB5-32E5-146B-1779DE95E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403979F-5540-C0E7-8E43-85887D088760}"/>
              </a:ext>
            </a:extLst>
          </p:cNvPr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70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9633EBB-D49F-8E3B-9DEF-5D8D1A44562A}"/>
              </a:ext>
            </a:extLst>
          </p:cNvPr>
          <p:cNvGrpSpPr/>
          <p:nvPr/>
        </p:nvGrpSpPr>
        <p:grpSpPr>
          <a:xfrm>
            <a:off x="16720281" y="8585355"/>
            <a:ext cx="3135438" cy="3135438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3212829-4555-8957-01F2-CEEC89B08C3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3D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F43301C-09D9-C294-C315-8555F2619A4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0D80347-DDB8-9ACA-A7D5-362290058218}"/>
              </a:ext>
            </a:extLst>
          </p:cNvPr>
          <p:cNvGrpSpPr/>
          <p:nvPr/>
        </p:nvGrpSpPr>
        <p:grpSpPr>
          <a:xfrm>
            <a:off x="621020" y="422407"/>
            <a:ext cx="5118904" cy="883271"/>
            <a:chOff x="0" y="0"/>
            <a:chExt cx="6825205" cy="11776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2437B3C-71C2-09EA-4BB0-ABA6DB12F2E5}"/>
                </a:ext>
              </a:extLst>
            </p:cNvPr>
            <p:cNvSpPr/>
            <p:nvPr/>
          </p:nvSpPr>
          <p:spPr>
            <a:xfrm>
              <a:off x="0" y="0"/>
              <a:ext cx="1181701" cy="1177695"/>
            </a:xfrm>
            <a:custGeom>
              <a:avLst/>
              <a:gdLst/>
              <a:ahLst/>
              <a:cxnLst/>
              <a:rect l="l" t="t" r="r" b="b"/>
              <a:pathLst>
                <a:path w="1181701" h="1177695">
                  <a:moveTo>
                    <a:pt x="0" y="0"/>
                  </a:moveTo>
                  <a:lnTo>
                    <a:pt x="1181701" y="0"/>
                  </a:lnTo>
                  <a:lnTo>
                    <a:pt x="1181701" y="1177695"/>
                  </a:lnTo>
                  <a:lnTo>
                    <a:pt x="0" y="117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8FF0868-1669-9DB7-F600-B92B14851231}"/>
                </a:ext>
              </a:extLst>
            </p:cNvPr>
            <p:cNvSpPr txBox="1"/>
            <p:nvPr/>
          </p:nvSpPr>
          <p:spPr>
            <a:xfrm>
              <a:off x="1322765" y="601338"/>
              <a:ext cx="5502440" cy="26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789"/>
                </a:lnSpc>
              </a:pPr>
              <a:r>
                <a:rPr lang="en-US" sz="1278" b="1">
                  <a:solidFill>
                    <a:srgbClr val="0D203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DOMESTIC VIOLENCE FATALITY REVIEW BOARD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34EEBC6-EE7F-BFC3-C559-CE601B47B930}"/>
                </a:ext>
              </a:extLst>
            </p:cNvPr>
            <p:cNvSpPr txBox="1"/>
            <p:nvPr/>
          </p:nvSpPr>
          <p:spPr>
            <a:xfrm>
              <a:off x="1322765" y="322441"/>
              <a:ext cx="4699877" cy="266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6"/>
                </a:lnSpc>
              </a:pPr>
              <a:r>
                <a:rPr lang="en-US" sz="1226">
                  <a:solidFill>
                    <a:srgbClr val="0D203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Office of the Oklahoma Attorney General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346CC489-5884-D30B-EAD9-2E5A07644D58}"/>
              </a:ext>
            </a:extLst>
          </p:cNvPr>
          <p:cNvSpPr txBox="1"/>
          <p:nvPr/>
        </p:nvSpPr>
        <p:spPr>
          <a:xfrm>
            <a:off x="672628" y="1604872"/>
            <a:ext cx="5956773" cy="86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 dirty="0">
                <a:solidFill>
                  <a:srgbClr val="0D20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Numbers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7D77ADA-FB02-031B-2071-6610113B20E4}"/>
              </a:ext>
            </a:extLst>
          </p:cNvPr>
          <p:cNvSpPr txBox="1"/>
          <p:nvPr/>
        </p:nvSpPr>
        <p:spPr>
          <a:xfrm>
            <a:off x="672628" y="2766291"/>
            <a:ext cx="6337772" cy="7873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Perpetrator Relationship to Victim (Average %) 2014-2023: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Intimate Partner = 39.0%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Family = 45.0%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Triangle = 7.0%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Roommate = 4.0%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Bystander/Good Samaritan =  5.0%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Caution: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Categorization does not necessarily capture context</a:t>
            </a:r>
          </a:p>
          <a:p>
            <a:pPr marL="1257300" lvl="2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Example – Intimate partner homicide and familicides in the context of intimate partner violence (IPV).</a:t>
            </a:r>
          </a:p>
          <a:p>
            <a:pPr>
              <a:lnSpc>
                <a:spcPts val="2800"/>
              </a:lnSpc>
            </a:pPr>
            <a:endParaRPr lang="en-US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2023 DVFRB Annual Report</a:t>
            </a:r>
          </a:p>
          <a:p>
            <a:pPr marL="1257300" lvl="2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D20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 2022, 73 (60.3%) out of 121 homicide victims across all relationship categories were killed in the context of IPV.</a:t>
            </a:r>
          </a:p>
          <a:p>
            <a:pPr>
              <a:lnSpc>
                <a:spcPts val="2800"/>
              </a:lnSpc>
            </a:pPr>
            <a:endParaRPr lang="en-US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>
              <a:lnSpc>
                <a:spcPts val="2800"/>
              </a:lnSpc>
            </a:pPr>
            <a:endParaRPr lang="en-US" sz="2000" b="1" dirty="0">
              <a:solidFill>
                <a:srgbClr val="0D20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06712A-6C98-5807-AD78-F72119A91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2800" y="1604872"/>
            <a:ext cx="10820400" cy="60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8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2998</Words>
  <Application>Microsoft Office PowerPoint</Application>
  <PresentationFormat>Custom</PresentationFormat>
  <Paragraphs>520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Calibri</vt:lpstr>
      <vt:lpstr>Montserrat Medium</vt:lpstr>
      <vt:lpstr>Montserrat Ultra-Bold</vt:lpstr>
      <vt:lpstr>Montserrat</vt:lpstr>
      <vt:lpstr>Times New Roman</vt:lpstr>
      <vt:lpstr>Montserrat Semi-Bold Italics</vt:lpstr>
      <vt:lpstr>Montserrat Heavy</vt:lpstr>
      <vt:lpstr>Montserrat Bold</vt:lpstr>
      <vt:lpstr>Open Sans</vt:lpstr>
      <vt:lpstr>Arial</vt:lpstr>
      <vt:lpstr>League Spartan</vt:lpstr>
      <vt:lpstr>Montserrat Bold Italics</vt:lpstr>
      <vt:lpstr>Montserrat Semi-Bold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OCASI Presentation</dc:title>
  <dc:creator>Anthony Hernandez-Rivera</dc:creator>
  <cp:lastModifiedBy>Anthony Hernandez-Rivera</cp:lastModifiedBy>
  <cp:revision>18</cp:revision>
  <cp:lastPrinted>2025-08-22T14:10:54Z</cp:lastPrinted>
  <dcterms:created xsi:type="dcterms:W3CDTF">2006-08-16T00:00:00Z</dcterms:created>
  <dcterms:modified xsi:type="dcterms:W3CDTF">2025-10-16T13:35:41Z</dcterms:modified>
  <dc:identifier>DAGwvJqfKAs</dc:identifier>
</cp:coreProperties>
</file>