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256" r:id="rId5"/>
    <p:sldId id="344" r:id="rId6"/>
    <p:sldId id="325" r:id="rId7"/>
    <p:sldId id="314" r:id="rId8"/>
    <p:sldId id="309" r:id="rId9"/>
    <p:sldId id="318" r:id="rId10"/>
    <p:sldId id="263" r:id="rId11"/>
    <p:sldId id="264" r:id="rId12"/>
    <p:sldId id="269" r:id="rId13"/>
    <p:sldId id="268" r:id="rId14"/>
    <p:sldId id="365" r:id="rId15"/>
    <p:sldId id="366" r:id="rId16"/>
    <p:sldId id="315" r:id="rId17"/>
    <p:sldId id="282" r:id="rId18"/>
    <p:sldId id="283" r:id="rId19"/>
    <p:sldId id="342" r:id="rId20"/>
    <p:sldId id="326" r:id="rId21"/>
    <p:sldId id="327" r:id="rId22"/>
    <p:sldId id="330" r:id="rId23"/>
    <p:sldId id="331" r:id="rId24"/>
    <p:sldId id="332" r:id="rId25"/>
    <p:sldId id="333" r:id="rId26"/>
    <p:sldId id="334" r:id="rId27"/>
    <p:sldId id="335" r:id="rId28"/>
    <p:sldId id="337" r:id="rId29"/>
    <p:sldId id="293" r:id="rId30"/>
    <p:sldId id="368" r:id="rId31"/>
    <p:sldId id="345" r:id="rId32"/>
    <p:sldId id="353" r:id="rId33"/>
    <p:sldId id="355" r:id="rId34"/>
    <p:sldId id="347" r:id="rId35"/>
    <p:sldId id="348" r:id="rId36"/>
    <p:sldId id="349" r:id="rId37"/>
    <p:sldId id="356" r:id="rId38"/>
    <p:sldId id="357" r:id="rId39"/>
    <p:sldId id="358" r:id="rId40"/>
    <p:sldId id="359" r:id="rId41"/>
    <p:sldId id="360" r:id="rId42"/>
    <p:sldId id="361" r:id="rId43"/>
    <p:sldId id="362" r:id="rId44"/>
    <p:sldId id="354" r:id="rId45"/>
    <p:sldId id="369" r:id="rId46"/>
    <p:sldId id="363" r:id="rId47"/>
    <p:sldId id="346" r:id="rId48"/>
    <p:sldId id="350" r:id="rId49"/>
    <p:sldId id="351" r:id="rId50"/>
    <p:sldId id="352" r:id="rId51"/>
    <p:sldId id="364" r:id="rId52"/>
    <p:sldId id="367" r:id="rId5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 id="{D3DF48CE-42F8-42ED-B6CA-EEC50EAC6191}">
          <p14:sldIdLst>
            <p14:sldId id="256"/>
            <p14:sldId id="344"/>
            <p14:sldId id="325"/>
          </p14:sldIdLst>
        </p14:section>
        <p14:section name="ST Program" id="{6DEA1F9E-0071-4039-874B-C995A86A0CCF}">
          <p14:sldIdLst>
            <p14:sldId id="314"/>
            <p14:sldId id="309"/>
            <p14:sldId id="318"/>
            <p14:sldId id="263"/>
            <p14:sldId id="264"/>
          </p14:sldIdLst>
        </p14:section>
        <p14:section name="VWQM" id="{67398F1C-E6ED-4D12-83DE-93C57FACBF4F}">
          <p14:sldIdLst>
            <p14:sldId id="269"/>
            <p14:sldId id="268"/>
            <p14:sldId id="365"/>
            <p14:sldId id="366"/>
          </p14:sldIdLst>
        </p14:section>
        <p14:section name="A Watershed View" id="{17FB26A5-7579-4BF3-A2B1-1DE02D3ABDD9}">
          <p14:sldIdLst>
            <p14:sldId id="315"/>
            <p14:sldId id="282"/>
            <p14:sldId id="283"/>
            <p14:sldId id="342"/>
            <p14:sldId id="326"/>
            <p14:sldId id="327"/>
            <p14:sldId id="330"/>
            <p14:sldId id="331"/>
            <p14:sldId id="332"/>
            <p14:sldId id="333"/>
            <p14:sldId id="334"/>
            <p14:sldId id="335"/>
            <p14:sldId id="337"/>
            <p14:sldId id="293"/>
            <p14:sldId id="368"/>
          </p14:sldIdLst>
        </p14:section>
        <p14:section name="Overview of Monitoring Procedures" id="{4BFFB9C5-CF84-4D28-B6A3-BF7E899BDD99}">
          <p14:sldIdLst>
            <p14:sldId id="345"/>
            <p14:sldId id="353"/>
            <p14:sldId id="355"/>
            <p14:sldId id="347"/>
            <p14:sldId id="348"/>
            <p14:sldId id="349"/>
            <p14:sldId id="356"/>
            <p14:sldId id="357"/>
            <p14:sldId id="358"/>
            <p14:sldId id="359"/>
            <p14:sldId id="360"/>
            <p14:sldId id="361"/>
            <p14:sldId id="362"/>
            <p14:sldId id="354"/>
            <p14:sldId id="369"/>
            <p14:sldId id="363"/>
            <p14:sldId id="346"/>
            <p14:sldId id="350"/>
            <p14:sldId id="351"/>
            <p14:sldId id="352"/>
            <p14:sldId id="364"/>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Stiek" initials="" lastIdx="0" clrIdx="0"/>
  <p:cmAuthor id="2" name="Richardson, Laura" initials="RL" lastIdx="13" clrIdx="1">
    <p:extLst>
      <p:ext uri="{19B8F6BF-5375-455C-9EA6-DF929625EA0E}">
        <p15:presenceInfo xmlns:p15="http://schemas.microsoft.com/office/powerpoint/2012/main" userId="S-1-5-21-294100216-1067707973-1062603155-203430" providerId="AD"/>
      </p:ext>
    </p:extLst>
  </p:cmAuthor>
  <p:cmAuthor id="3" name="Jenna Stiek" initials="JS" lastIdx="5" clrIdx="2">
    <p:extLst>
      <p:ext uri="{19B8F6BF-5375-455C-9EA6-DF929625EA0E}">
        <p15:presenceInfo xmlns:p15="http://schemas.microsoft.com/office/powerpoint/2012/main" userId="S::jenna.stiek@mdc.mo.gov::765f33cd-2f9c-4b09-8cac-fdb1056d04bc" providerId="AD"/>
      </p:ext>
    </p:extLst>
  </p:cmAuthor>
  <p:cmAuthor id="4" name="April Sevy" initials="AS" lastIdx="6" clrIdx="3">
    <p:extLst>
      <p:ext uri="{19B8F6BF-5375-455C-9EA6-DF929625EA0E}">
        <p15:presenceInfo xmlns:p15="http://schemas.microsoft.com/office/powerpoint/2012/main" userId="S::april.sevy@mdc.mo.gov::c101e135-f241-478c-8437-c1921c9de6f8" providerId="AD"/>
      </p:ext>
    </p:extLst>
  </p:cmAuthor>
  <p:cmAuthor id="5" name="Kat Lackman" initials="KL" lastIdx="34" clrIdx="4">
    <p:extLst>
      <p:ext uri="{19B8F6BF-5375-455C-9EA6-DF929625EA0E}">
        <p15:presenceInfo xmlns:p15="http://schemas.microsoft.com/office/powerpoint/2012/main" userId="S::kat.lackman@mdc.mo.gov::2e91a167-3112-4544-b49f-879f8995c340" providerId="AD"/>
      </p:ext>
    </p:extLst>
  </p:cmAuthor>
  <p:cmAuthor id="6" name="Laura.Richardson@dnr.mo.gov" initials="La" lastIdx="7" clrIdx="5">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DCCE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676" autoAdjust="0"/>
  </p:normalViewPr>
  <p:slideViewPr>
    <p:cSldViewPr snapToGrid="0">
      <p:cViewPr varScale="1">
        <p:scale>
          <a:sx n="58" d="100"/>
          <a:sy n="58" d="100"/>
        </p:scale>
        <p:origin x="1544"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n-nr64f\nwpsc\wpcp\wpex\Planning\_Monitoring%20Unit\_Vannoy_Molly\VWQM\VWQM%20ppts\2018\Intro%20Revisions\MO%20regions%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a:solidFill>
                  <a:schemeClr val="tx1"/>
                </a:solidFill>
              </a:rPr>
              <a:t>Stream Miles</a:t>
            </a:r>
          </a:p>
        </c:rich>
      </c:tx>
      <c:layout>
        <c:manualLayout>
          <c:xMode val="edge"/>
          <c:yMode val="edge"/>
          <c:x val="0.24771846808079612"/>
          <c:y val="7.3099457279698667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Stream Miles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947-4E4A-8C14-5AADEB17FB81}"/>
              </c:ext>
            </c:extLst>
          </c:dPt>
          <c:dPt>
            <c:idx val="1"/>
            <c:bubble3D val="0"/>
            <c:spPr>
              <a:solidFill>
                <a:srgbClr val="5BCC38"/>
              </a:solidFill>
              <a:ln w="19050">
                <a:solidFill>
                  <a:schemeClr val="lt1"/>
                </a:solidFill>
              </a:ln>
              <a:effectLst/>
            </c:spPr>
            <c:extLst>
              <c:ext xmlns:c16="http://schemas.microsoft.com/office/drawing/2014/chart" uri="{C3380CC4-5D6E-409C-BE32-E72D297353CC}">
                <c16:uniqueId val="{00000003-E947-4E4A-8C14-5AADEB17FB81}"/>
              </c:ext>
            </c:extLst>
          </c:dPt>
          <c:cat>
            <c:strRef>
              <c:f>Sheet1!$A$2:$A$3</c:f>
              <c:strCache>
                <c:ptCount val="2"/>
                <c:pt idx="0">
                  <c:v>Unassessed</c:v>
                </c:pt>
                <c:pt idx="1">
                  <c:v>Assessed</c:v>
                </c:pt>
              </c:strCache>
            </c:strRef>
          </c:cat>
          <c:val>
            <c:numRef>
              <c:f>Sheet1!$B$2:$B$3</c:f>
              <c:numCache>
                <c:formatCode>General</c:formatCode>
                <c:ptCount val="2"/>
                <c:pt idx="0">
                  <c:v>89.6</c:v>
                </c:pt>
                <c:pt idx="1">
                  <c:v>10.4</c:v>
                </c:pt>
              </c:numCache>
            </c:numRef>
          </c:val>
          <c:extLst>
            <c:ext xmlns:c16="http://schemas.microsoft.com/office/drawing/2014/chart" uri="{C3380CC4-5D6E-409C-BE32-E72D297353CC}">
              <c16:uniqueId val="{00000004-E947-4E4A-8C14-5AADEB17FB8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Stream Miles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84D3-40F6-B706-7402425222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D3-40F6-B706-7402425222A4}"/>
              </c:ext>
            </c:extLst>
          </c:dPt>
          <c:cat>
            <c:strRef>
              <c:f>Sheet1!$A$2:$A$3</c:f>
              <c:strCache>
                <c:ptCount val="2"/>
                <c:pt idx="0">
                  <c:v>Impaired</c:v>
                </c:pt>
                <c:pt idx="1">
                  <c:v>Not Impaired</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84D3-40F6-B706-7402425222A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9.269449248539087E-2"/>
          <c:y val="0.77436523236229338"/>
          <c:w val="0.89999978606965025"/>
          <c:h val="0.164763026792193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sz="2400" b="1">
                <a:solidFill>
                  <a:sysClr val="windowText" lastClr="000000"/>
                </a:solidFill>
              </a:rPr>
              <a:t>Contaminant Sources in Missouri's Impaired Streams</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320013123359581"/>
          <c:y val="0.13268810148731408"/>
          <c:w val="0.57915540244969377"/>
          <c:h val="0.7722072032662583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F83B-46B7-B471-6A1169532273}"/>
              </c:ext>
            </c:extLst>
          </c:dPt>
          <c:dPt>
            <c:idx val="1"/>
            <c:bubble3D val="0"/>
            <c:spPr>
              <a:solidFill>
                <a:schemeClr val="accent2"/>
              </a:solidFill>
              <a:ln w="19050">
                <a:noFill/>
              </a:ln>
              <a:effectLst/>
            </c:spPr>
            <c:extLst>
              <c:ext xmlns:c16="http://schemas.microsoft.com/office/drawing/2014/chart" uri="{C3380CC4-5D6E-409C-BE32-E72D297353CC}">
                <c16:uniqueId val="{00000003-F83B-46B7-B471-6A1169532273}"/>
              </c:ext>
            </c:extLst>
          </c:dPt>
          <c:dPt>
            <c:idx val="2"/>
            <c:bubble3D val="0"/>
            <c:spPr>
              <a:solidFill>
                <a:schemeClr val="accent3"/>
              </a:solidFill>
              <a:ln w="19050">
                <a:noFill/>
              </a:ln>
              <a:effectLst/>
            </c:spPr>
            <c:extLst>
              <c:ext xmlns:c16="http://schemas.microsoft.com/office/drawing/2014/chart" uri="{C3380CC4-5D6E-409C-BE32-E72D297353CC}">
                <c16:uniqueId val="{00000005-F83B-46B7-B471-6A1169532273}"/>
              </c:ext>
            </c:extLst>
          </c:dPt>
          <c:dPt>
            <c:idx val="3"/>
            <c:bubble3D val="0"/>
            <c:spPr>
              <a:solidFill>
                <a:schemeClr val="accent4"/>
              </a:solidFill>
              <a:ln w="19050">
                <a:noFill/>
              </a:ln>
              <a:effectLst/>
            </c:spPr>
            <c:extLst>
              <c:ext xmlns:c16="http://schemas.microsoft.com/office/drawing/2014/chart" uri="{C3380CC4-5D6E-409C-BE32-E72D297353CC}">
                <c16:uniqueId val="{00000007-F83B-46B7-B471-6A1169532273}"/>
              </c:ext>
            </c:extLst>
          </c:dPt>
          <c:dPt>
            <c:idx val="4"/>
            <c:bubble3D val="0"/>
            <c:spPr>
              <a:solidFill>
                <a:schemeClr val="accent5"/>
              </a:solidFill>
              <a:ln w="19050">
                <a:noFill/>
              </a:ln>
              <a:effectLst/>
            </c:spPr>
            <c:extLst>
              <c:ext xmlns:c16="http://schemas.microsoft.com/office/drawing/2014/chart" uri="{C3380CC4-5D6E-409C-BE32-E72D297353CC}">
                <c16:uniqueId val="{00000009-F83B-46B7-B471-6A1169532273}"/>
              </c:ext>
            </c:extLst>
          </c:dPt>
          <c:dPt>
            <c:idx val="5"/>
            <c:bubble3D val="0"/>
            <c:spPr>
              <a:solidFill>
                <a:schemeClr val="accent6"/>
              </a:solidFill>
              <a:ln w="19050">
                <a:noFill/>
              </a:ln>
              <a:effectLst/>
            </c:spPr>
            <c:extLst>
              <c:ext xmlns:c16="http://schemas.microsoft.com/office/drawing/2014/chart" uri="{C3380CC4-5D6E-409C-BE32-E72D297353CC}">
                <c16:uniqueId val="{0000000B-F83B-46B7-B471-6A1169532273}"/>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F83B-46B7-B471-6A1169532273}"/>
              </c:ext>
            </c:extLst>
          </c:dPt>
          <c:dPt>
            <c:idx val="7"/>
            <c:bubble3D val="0"/>
            <c:spPr>
              <a:solidFill>
                <a:srgbClr val="FFCCFF"/>
              </a:solidFill>
              <a:ln w="19050">
                <a:noFill/>
              </a:ln>
              <a:effectLst/>
            </c:spPr>
            <c:extLst>
              <c:ext xmlns:c16="http://schemas.microsoft.com/office/drawing/2014/chart" uri="{C3380CC4-5D6E-409C-BE32-E72D297353CC}">
                <c16:uniqueId val="{0000000F-F83B-46B7-B471-6A1169532273}"/>
              </c:ext>
            </c:extLst>
          </c:dPt>
          <c:dPt>
            <c:idx val="8"/>
            <c:bubble3D val="0"/>
            <c:spPr>
              <a:solidFill>
                <a:srgbClr val="FF6699"/>
              </a:solidFill>
              <a:ln w="19050">
                <a:noFill/>
              </a:ln>
              <a:effectLst/>
            </c:spPr>
            <c:extLst>
              <c:ext xmlns:c16="http://schemas.microsoft.com/office/drawing/2014/chart" uri="{C3380CC4-5D6E-409C-BE32-E72D297353CC}">
                <c16:uniqueId val="{00000011-F83B-46B7-B471-6A1169532273}"/>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F83B-46B7-B471-6A1169532273}"/>
              </c:ext>
            </c:extLst>
          </c:dPt>
          <c:dLbls>
            <c:dLbl>
              <c:idx val="0"/>
              <c:layout>
                <c:manualLayout>
                  <c:x val="0.11835843175853013"/>
                  <c:y val="-0.17344444444444446"/>
                </c:manualLayout>
              </c:layout>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83B-46B7-B471-6A1169532273}"/>
                </c:ext>
              </c:extLst>
            </c:dLbl>
            <c:dLbl>
              <c:idx val="1"/>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3-F83B-46B7-B471-6A1169532273}"/>
                </c:ext>
              </c:extLst>
            </c:dLbl>
            <c:dLbl>
              <c:idx val="2"/>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5-F83B-46B7-B471-6A1169532273}"/>
                </c:ext>
              </c:extLst>
            </c:dLbl>
            <c:dLbl>
              <c:idx val="3"/>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F83B-46B7-B471-6A1169532273}"/>
                </c:ext>
              </c:extLst>
            </c:dLbl>
            <c:dLbl>
              <c:idx val="4"/>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9-F83B-46B7-B471-6A1169532273}"/>
                </c:ext>
              </c:extLst>
            </c:dLbl>
            <c:dLbl>
              <c:idx val="5"/>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F83B-46B7-B471-6A1169532273}"/>
                </c:ext>
              </c:extLst>
            </c:dLbl>
            <c:dLbl>
              <c:idx val="7"/>
              <c:layout>
                <c:manualLayout>
                  <c:x val="-0.15369794400699913"/>
                  <c:y val="-2.38518518518518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83B-46B7-B471-6A1169532273}"/>
                </c:ext>
              </c:extLst>
            </c:dLbl>
            <c:dLbl>
              <c:idx val="8"/>
              <c:layout>
                <c:manualLayout>
                  <c:x val="2.9152832458442694E-2"/>
                  <c:y val="-5.1592884222805481E-2"/>
                </c:manualLayout>
              </c:layout>
              <c:tx>
                <c:rich>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fld id="{E2FEC44C-A745-4249-9778-DE8DCB66239A}" type="CATEGORYNAME">
                      <a:rPr lang="en-US" sz="1400" smtClean="0"/>
                      <a:pPr>
                        <a:defRPr sz="1400" b="1">
                          <a:solidFill>
                            <a:sysClr val="windowText" lastClr="000000"/>
                          </a:solidFill>
                        </a:defRPr>
                      </a:pPr>
                      <a:t>[CATEGORY NAME]</a:t>
                    </a:fld>
                    <a:r>
                      <a:rPr lang="en-US" sz="1400" baseline="0"/>
                      <a:t> </a:t>
                    </a:r>
                    <a:fld id="{4F690D6B-1EBD-4D71-B0B0-A7B92A8D9514}" type="PERCENTAGE">
                      <a:rPr lang="en-US" sz="1400" baseline="0" smtClean="0"/>
                      <a:pPr>
                        <a:defRPr sz="1400" b="1">
                          <a:solidFill>
                            <a:sysClr val="windowText" lastClr="000000"/>
                          </a:solidFill>
                        </a:defRPr>
                      </a:pPr>
                      <a:t>[PERCENTAGE]</a:t>
                    </a:fld>
                    <a:endParaRPr lang="en-US" sz="1400" baseline="0"/>
                  </a:p>
                </c:rich>
              </c:tx>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751388888888887"/>
                      <c:h val="9.4944444444444442E-2"/>
                    </c:manualLayout>
                  </c15:layout>
                  <c15:dlblFieldTable/>
                  <c15:showDataLabelsRange val="0"/>
                </c:ext>
                <c:ext xmlns:c16="http://schemas.microsoft.com/office/drawing/2014/chart" uri="{C3380CC4-5D6E-409C-BE32-E72D297353CC}">
                  <c16:uniqueId val="{00000011-F83B-46B7-B471-6A1169532273}"/>
                </c:ext>
              </c:extLst>
            </c:dLbl>
            <c:dLbl>
              <c:idx val="9"/>
              <c:layout>
                <c:manualLayout>
                  <c:x val="-2.0120625546806752E-2"/>
                  <c:y val="2.58575386410032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83B-46B7-B471-6A1169532273}"/>
                </c:ext>
              </c:extLst>
            </c:dLbl>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'Contaminant Sources_2018'!$A$24:$A$33</c:f>
              <c:strCache>
                <c:ptCount val="10"/>
                <c:pt idx="0">
                  <c:v>Unspecified Nonpoint Source</c:v>
                </c:pt>
                <c:pt idx="1">
                  <c:v>Unknown Source</c:v>
                </c:pt>
                <c:pt idx="2">
                  <c:v>Mining</c:v>
                </c:pt>
                <c:pt idx="3">
                  <c:v>Atmospheric Deposition (Mercury)</c:v>
                </c:pt>
                <c:pt idx="4">
                  <c:v>Hydrological Modification</c:v>
                </c:pt>
                <c:pt idx="5">
                  <c:v>Agriculture</c:v>
                </c:pt>
                <c:pt idx="6">
                  <c:v>Other Nonpoint Sources</c:v>
                </c:pt>
                <c:pt idx="7">
                  <c:v>Municipal and Industrial Point Source</c:v>
                </c:pt>
                <c:pt idx="8">
                  <c:v>Urban Runoff/Storm Sewers</c:v>
                </c:pt>
                <c:pt idx="9">
                  <c:v>Permitted Stormwater Discharge</c:v>
                </c:pt>
              </c:strCache>
            </c:strRef>
          </c:cat>
          <c:val>
            <c:numRef>
              <c:f>'Contaminant Sources_2018'!$B$24:$B$33</c:f>
              <c:numCache>
                <c:formatCode>General</c:formatCode>
                <c:ptCount val="10"/>
                <c:pt idx="0">
                  <c:v>2862</c:v>
                </c:pt>
                <c:pt idx="1">
                  <c:v>1385</c:v>
                </c:pt>
                <c:pt idx="2">
                  <c:v>1377</c:v>
                </c:pt>
                <c:pt idx="3">
                  <c:v>844</c:v>
                </c:pt>
                <c:pt idx="4">
                  <c:v>592</c:v>
                </c:pt>
                <c:pt idx="5">
                  <c:v>148</c:v>
                </c:pt>
                <c:pt idx="6">
                  <c:v>127</c:v>
                </c:pt>
                <c:pt idx="7">
                  <c:v>1385</c:v>
                </c:pt>
                <c:pt idx="8">
                  <c:v>418</c:v>
                </c:pt>
                <c:pt idx="9">
                  <c:v>89</c:v>
                </c:pt>
              </c:numCache>
            </c:numRef>
          </c:val>
          <c:extLst>
            <c:ext xmlns:c16="http://schemas.microsoft.com/office/drawing/2014/chart" uri="{C3380CC4-5D6E-409C-BE32-E72D297353CC}">
              <c16:uniqueId val="{00000014-F83B-46B7-B471-6A1169532273}"/>
            </c:ext>
          </c:extLst>
        </c:ser>
        <c:dLbls>
          <c:dLblPos val="bestFit"/>
          <c:showLegendKey val="0"/>
          <c:showVal val="1"/>
          <c:showCatName val="0"/>
          <c:showSerName val="0"/>
          <c:showPercent val="0"/>
          <c:showBubbleSize val="0"/>
          <c:showLeaderLines val="1"/>
        </c:dLbls>
        <c:firstSliceAng val="143"/>
      </c:pieChart>
      <c:spPr>
        <a:noFill/>
        <a:ln>
          <a:solidFill>
            <a:srgbClr val="FFFFFF"/>
          </a:solid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sz="2400" b="1">
                <a:solidFill>
                  <a:sysClr val="windowText" lastClr="000000"/>
                </a:solidFill>
              </a:rPr>
              <a:t>Contaminant Sources in Missouri's Impaired Streams</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320013123359581"/>
          <c:y val="0.13268810148731408"/>
          <c:w val="0.57915540244969377"/>
          <c:h val="0.77220720326625836"/>
        </c:manualLayout>
      </c:layout>
      <c:pieChart>
        <c:varyColors val="1"/>
        <c:ser>
          <c:idx val="0"/>
          <c:order val="0"/>
          <c:spPr>
            <a:ln>
              <a:noFill/>
            </a:ln>
          </c:spPr>
          <c:dPt>
            <c:idx val="0"/>
            <c:bubble3D val="0"/>
            <c:spPr>
              <a:solidFill>
                <a:srgbClr val="009DD9">
                  <a:lumMod val="75000"/>
                </a:srgbClr>
              </a:solidFill>
              <a:ln w="19050">
                <a:noFill/>
              </a:ln>
              <a:effectLst/>
            </c:spPr>
            <c:extLst>
              <c:ext xmlns:c16="http://schemas.microsoft.com/office/drawing/2014/chart" uri="{C3380CC4-5D6E-409C-BE32-E72D297353CC}">
                <c16:uniqueId val="{00000001-F83B-46B7-B471-6A1169532273}"/>
              </c:ext>
            </c:extLst>
          </c:dPt>
          <c:dPt>
            <c:idx val="1"/>
            <c:bubble3D val="0"/>
            <c:spPr>
              <a:solidFill>
                <a:srgbClr val="FFCCFF"/>
              </a:solidFill>
              <a:ln w="19050">
                <a:noFill/>
              </a:ln>
              <a:effectLst/>
            </c:spPr>
            <c:extLst>
              <c:ext xmlns:c16="http://schemas.microsoft.com/office/drawing/2014/chart" uri="{C3380CC4-5D6E-409C-BE32-E72D297353CC}">
                <c16:uniqueId val="{00000003-F83B-46B7-B471-6A1169532273}"/>
              </c:ext>
            </c:extLst>
          </c:dPt>
          <c:dPt>
            <c:idx val="2"/>
            <c:bubble3D val="0"/>
            <c:spPr>
              <a:solidFill>
                <a:srgbClr val="009DD9">
                  <a:lumMod val="75000"/>
                </a:srgbClr>
              </a:solidFill>
              <a:ln w="19050">
                <a:noFill/>
              </a:ln>
              <a:effectLst/>
            </c:spPr>
            <c:extLst>
              <c:ext xmlns:c16="http://schemas.microsoft.com/office/drawing/2014/chart" uri="{C3380CC4-5D6E-409C-BE32-E72D297353CC}">
                <c16:uniqueId val="{00000005-F83B-46B7-B471-6A1169532273}"/>
              </c:ext>
            </c:extLst>
          </c:dPt>
          <c:dPt>
            <c:idx val="3"/>
            <c:bubble3D val="0"/>
            <c:spPr>
              <a:solidFill>
                <a:srgbClr val="009DD9">
                  <a:lumMod val="75000"/>
                </a:srgbClr>
              </a:solidFill>
              <a:ln w="19050">
                <a:noFill/>
              </a:ln>
              <a:effectLst/>
            </c:spPr>
            <c:extLst>
              <c:ext xmlns:c16="http://schemas.microsoft.com/office/drawing/2014/chart" uri="{C3380CC4-5D6E-409C-BE32-E72D297353CC}">
                <c16:uniqueId val="{00000007-F83B-46B7-B471-6A1169532273}"/>
              </c:ext>
            </c:extLst>
          </c:dPt>
          <c:dPt>
            <c:idx val="4"/>
            <c:bubble3D val="0"/>
            <c:spPr>
              <a:solidFill>
                <a:srgbClr val="009DD9">
                  <a:lumMod val="75000"/>
                </a:srgbClr>
              </a:solidFill>
              <a:ln w="19050">
                <a:noFill/>
              </a:ln>
              <a:effectLst/>
            </c:spPr>
            <c:extLst>
              <c:ext xmlns:c16="http://schemas.microsoft.com/office/drawing/2014/chart" uri="{C3380CC4-5D6E-409C-BE32-E72D297353CC}">
                <c16:uniqueId val="{00000009-F83B-46B7-B471-6A1169532273}"/>
              </c:ext>
            </c:extLst>
          </c:dPt>
          <c:dPt>
            <c:idx val="5"/>
            <c:bubble3D val="0"/>
            <c:spPr>
              <a:solidFill>
                <a:srgbClr val="009DD9">
                  <a:lumMod val="75000"/>
                </a:srgbClr>
              </a:solidFill>
              <a:ln w="19050">
                <a:noFill/>
              </a:ln>
              <a:effectLst/>
            </c:spPr>
            <c:extLst>
              <c:ext xmlns:c16="http://schemas.microsoft.com/office/drawing/2014/chart" uri="{C3380CC4-5D6E-409C-BE32-E72D297353CC}">
                <c16:uniqueId val="{0000000B-F83B-46B7-B471-6A1169532273}"/>
              </c:ext>
            </c:extLst>
          </c:dPt>
          <c:dPt>
            <c:idx val="6"/>
            <c:bubble3D val="0"/>
            <c:spPr>
              <a:solidFill>
                <a:srgbClr val="009DD9">
                  <a:lumMod val="75000"/>
                </a:srgbClr>
              </a:solidFill>
              <a:ln w="19050">
                <a:noFill/>
              </a:ln>
              <a:effectLst/>
            </c:spPr>
            <c:extLst>
              <c:ext xmlns:c16="http://schemas.microsoft.com/office/drawing/2014/chart" uri="{C3380CC4-5D6E-409C-BE32-E72D297353CC}">
                <c16:uniqueId val="{0000000D-F83B-46B7-B471-6A1169532273}"/>
              </c:ext>
            </c:extLst>
          </c:dPt>
          <c:dPt>
            <c:idx val="7"/>
            <c:bubble3D val="0"/>
            <c:spPr>
              <a:solidFill>
                <a:srgbClr val="A5C249">
                  <a:lumMod val="50000"/>
                </a:srgbClr>
              </a:solidFill>
              <a:ln w="19050">
                <a:noFill/>
              </a:ln>
              <a:effectLst/>
            </c:spPr>
            <c:extLst>
              <c:ext xmlns:c16="http://schemas.microsoft.com/office/drawing/2014/chart" uri="{C3380CC4-5D6E-409C-BE32-E72D297353CC}">
                <c16:uniqueId val="{0000000F-F83B-46B7-B471-6A1169532273}"/>
              </c:ext>
            </c:extLst>
          </c:dPt>
          <c:dPt>
            <c:idx val="8"/>
            <c:bubble3D val="0"/>
            <c:spPr>
              <a:solidFill>
                <a:srgbClr val="A5C249">
                  <a:lumMod val="50000"/>
                </a:srgbClr>
              </a:solidFill>
              <a:ln w="19050">
                <a:noFill/>
              </a:ln>
              <a:effectLst/>
            </c:spPr>
            <c:extLst>
              <c:ext xmlns:c16="http://schemas.microsoft.com/office/drawing/2014/chart" uri="{C3380CC4-5D6E-409C-BE32-E72D297353CC}">
                <c16:uniqueId val="{00000011-F83B-46B7-B471-6A1169532273}"/>
              </c:ext>
            </c:extLst>
          </c:dPt>
          <c:dPt>
            <c:idx val="9"/>
            <c:bubble3D val="0"/>
            <c:spPr>
              <a:solidFill>
                <a:srgbClr val="A5C249">
                  <a:lumMod val="50000"/>
                </a:srgbClr>
              </a:solidFill>
              <a:ln w="19050">
                <a:noFill/>
              </a:ln>
              <a:effectLst/>
            </c:spPr>
            <c:extLst>
              <c:ext xmlns:c16="http://schemas.microsoft.com/office/drawing/2014/chart" uri="{C3380CC4-5D6E-409C-BE32-E72D297353CC}">
                <c16:uniqueId val="{00000013-F83B-46B7-B471-6A1169532273}"/>
              </c:ext>
            </c:extLst>
          </c:dPt>
          <c:dLbls>
            <c:dLbl>
              <c:idx val="0"/>
              <c:layout>
                <c:manualLayout>
                  <c:x val="0.39058059930008748"/>
                  <c:y val="-5.4925925925926024E-2"/>
                </c:manualLayout>
              </c:layout>
              <c:tx>
                <c:rich>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fld id="{97A5988F-A100-41B0-99A8-6E075023E1AE}" type="CATEGORYNAME">
                      <a:rPr lang="en-US" sz="2400"/>
                      <a:pPr>
                        <a:defRPr sz="1600" b="1">
                          <a:solidFill>
                            <a:sysClr val="windowText" lastClr="000000"/>
                          </a:solidFill>
                        </a:defRPr>
                      </a:pPr>
                      <a:t>[CATEGORY NAME]</a:t>
                    </a:fld>
                    <a:r>
                      <a:rPr lang="en-US" sz="2400" baseline="0"/>
                      <a:t>
</a:t>
                    </a:r>
                    <a:fld id="{E5BB636A-6679-4A07-B561-87908C088718}" type="PERCENTAGE">
                      <a:rPr lang="en-US" sz="2400" baseline="0"/>
                      <a:pPr>
                        <a:defRPr sz="1600" b="1">
                          <a:solidFill>
                            <a:sysClr val="windowText" lastClr="000000"/>
                          </a:solidFill>
                        </a:defRPr>
                      </a:pPr>
                      <a:t>[PERCENTAGE]</a:t>
                    </a:fld>
                    <a:endParaRPr lang="en-US" sz="2400" baseline="0"/>
                  </a:p>
                </c:rich>
              </c:tx>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311111111111106"/>
                      <c:h val="0.16830562846310873"/>
                    </c:manualLayout>
                  </c15:layout>
                  <c15:dlblFieldTable/>
                  <c15:showDataLabelsRange val="0"/>
                </c:ext>
                <c:ext xmlns:c16="http://schemas.microsoft.com/office/drawing/2014/chart" uri="{C3380CC4-5D6E-409C-BE32-E72D297353CC}">
                  <c16:uniqueId val="{00000001-F83B-46B7-B471-6A1169532273}"/>
                </c:ext>
              </c:extLst>
            </c:dLbl>
            <c:dLbl>
              <c:idx val="1"/>
              <c:layout>
                <c:manualLayout>
                  <c:x val="-0.18263888888888888"/>
                  <c:y val="-7.8233741615631375E-2"/>
                </c:manualLayout>
              </c:layout>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no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694444444444446"/>
                      <c:h val="0.12407407407407407"/>
                    </c:manualLayout>
                  </c15:layout>
                </c:ext>
                <c:ext xmlns:c16="http://schemas.microsoft.com/office/drawing/2014/chart" uri="{C3380CC4-5D6E-409C-BE32-E72D297353CC}">
                  <c16:uniqueId val="{00000003-F83B-46B7-B471-6A1169532273}"/>
                </c:ext>
              </c:extLst>
            </c:dLbl>
            <c:dLbl>
              <c:idx val="2"/>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5-F83B-46B7-B471-6A1169532273}"/>
                </c:ext>
              </c:extLst>
            </c:dLbl>
            <c:dLbl>
              <c:idx val="3"/>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F83B-46B7-B471-6A1169532273}"/>
                </c:ext>
              </c:extLst>
            </c:dLbl>
            <c:dLbl>
              <c:idx val="4"/>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9-F83B-46B7-B471-6A1169532273}"/>
                </c:ext>
              </c:extLst>
            </c:dLbl>
            <c:dLbl>
              <c:idx val="5"/>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F83B-46B7-B471-6A1169532273}"/>
                </c:ext>
              </c:extLst>
            </c:dLbl>
            <c:dLbl>
              <c:idx val="7"/>
              <c:layout>
                <c:manualLayout>
                  <c:x val="-0.15369794400699913"/>
                  <c:y val="-2.38518518518518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83B-46B7-B471-6A1169532273}"/>
                </c:ext>
              </c:extLst>
            </c:dLbl>
            <c:dLbl>
              <c:idx val="8"/>
              <c:layout>
                <c:manualLayout>
                  <c:x val="2.9152832458442694E-2"/>
                  <c:y val="-5.1592884222805481E-2"/>
                </c:manualLayout>
              </c:layout>
              <c:tx>
                <c:rich>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fld id="{E2FEC44C-A745-4249-9778-DE8DCB66239A}" type="CATEGORYNAME">
                      <a:rPr lang="en-US" sz="1400" smtClean="0"/>
                      <a:pPr>
                        <a:defRPr sz="1400" b="1">
                          <a:solidFill>
                            <a:sysClr val="windowText" lastClr="000000"/>
                          </a:solidFill>
                        </a:defRPr>
                      </a:pPr>
                      <a:t>[CATEGORY NAME]</a:t>
                    </a:fld>
                    <a:r>
                      <a:rPr lang="en-US" sz="1400" baseline="0"/>
                      <a:t> </a:t>
                    </a:r>
                    <a:fld id="{4F690D6B-1EBD-4D71-B0B0-A7B92A8D9514}" type="PERCENTAGE">
                      <a:rPr lang="en-US" sz="1400" baseline="0" smtClean="0"/>
                      <a:pPr>
                        <a:defRPr sz="1400" b="1">
                          <a:solidFill>
                            <a:sysClr val="windowText" lastClr="000000"/>
                          </a:solidFill>
                        </a:defRPr>
                      </a:pPr>
                      <a:t>[PERCENTAGE]</a:t>
                    </a:fld>
                    <a:endParaRPr lang="en-US" sz="1400" baseline="0"/>
                  </a:p>
                </c:rich>
              </c:tx>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no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751388888888887"/>
                      <c:h val="9.4944444444444442E-2"/>
                    </c:manualLayout>
                  </c15:layout>
                  <c15:dlblFieldTable/>
                  <c15:showDataLabelsRange val="0"/>
                </c:ext>
                <c:ext xmlns:c16="http://schemas.microsoft.com/office/drawing/2014/chart" uri="{C3380CC4-5D6E-409C-BE32-E72D297353CC}">
                  <c16:uniqueId val="{00000011-F83B-46B7-B471-6A1169532273}"/>
                </c:ext>
              </c:extLst>
            </c:dLbl>
            <c:dLbl>
              <c:idx val="9"/>
              <c:layout>
                <c:manualLayout>
                  <c:x val="-2.0120625546806752E-2"/>
                  <c:y val="2.58575386410032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83B-46B7-B471-6A1169532273}"/>
                </c:ext>
              </c:extLst>
            </c:dLbl>
            <c:spPr>
              <a:noFill/>
              <a:ln>
                <a:noFill/>
              </a:ln>
              <a:effectLst>
                <a:innerShdw blurRad="63500" dist="50800" dir="5400000">
                  <a:prstClr val="black">
                    <a:alpha val="50000"/>
                  </a:prstClr>
                </a:innerShdw>
              </a:effectLst>
            </c:spPr>
            <c:txPr>
              <a:bodyPr rot="0" spcFirstLastPara="1" vertOverflow="ellipsis" vert="horz" wrap="square" lIns="38100" tIns="19050" rIns="38100" bIns="19050" anchor="b" anchorCtr="1">
                <a:sp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'Contaminant Sources_2018'!$A$24:$A$33</c:f>
              <c:strCache>
                <c:ptCount val="2"/>
                <c:pt idx="0">
                  <c:v>Nonpoint Source</c:v>
                </c:pt>
                <c:pt idx="1">
                  <c:v>Point Source</c:v>
                </c:pt>
              </c:strCache>
            </c:strRef>
          </c:cat>
          <c:val>
            <c:numRef>
              <c:f>'Contaminant Sources_2018'!$B$24:$B$33</c:f>
              <c:numCache>
                <c:formatCode>General</c:formatCode>
                <c:ptCount val="10"/>
                <c:pt idx="0">
                  <c:v>7335</c:v>
                </c:pt>
                <c:pt idx="1">
                  <c:v>1892</c:v>
                </c:pt>
              </c:numCache>
            </c:numRef>
          </c:val>
          <c:extLst>
            <c:ext xmlns:c16="http://schemas.microsoft.com/office/drawing/2014/chart" uri="{C3380CC4-5D6E-409C-BE32-E72D297353CC}">
              <c16:uniqueId val="{00000014-F83B-46B7-B471-6A1169532273}"/>
            </c:ext>
          </c:extLst>
        </c:ser>
        <c:dLbls>
          <c:dLblPos val="bestFit"/>
          <c:showLegendKey val="0"/>
          <c:showVal val="1"/>
          <c:showCatName val="0"/>
          <c:showSerName val="0"/>
          <c:showPercent val="0"/>
          <c:showBubbleSize val="0"/>
          <c:showLeaderLines val="1"/>
        </c:dLbls>
        <c:firstSliceAng val="143"/>
      </c:pieChart>
      <c:spPr>
        <a:noFill/>
        <a:ln>
          <a:solidFill>
            <a:srgbClr val="FFFFFF"/>
          </a:solid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r>
              <a:rPr lang="en-US" sz="2000">
                <a:latin typeface="Segoe UI Black" panose="020B0A02040204020203" pitchFamily="34" charset="0"/>
                <a:ea typeface="Segoe UI Black" panose="020B0A02040204020203" pitchFamily="34" charset="0"/>
                <a:cs typeface="Segoe UI Black" panose="020B0A02040204020203" pitchFamily="34" charset="0"/>
              </a:rPr>
              <a:t>Water Quality in Missouri Streams</a:t>
            </a:r>
          </a:p>
        </c:rich>
      </c:tx>
      <c:layout>
        <c:manualLayout>
          <c:xMode val="edge"/>
          <c:yMode val="edge"/>
          <c:x val="0.13558642090353362"/>
          <c:y val="2.140097163781467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title>
    <c:autoTitleDeleted val="0"/>
    <c:plotArea>
      <c:layout/>
      <c:barChart>
        <c:barDir val="col"/>
        <c:grouping val="clustered"/>
        <c:varyColors val="0"/>
        <c:ser>
          <c:idx val="0"/>
          <c:order val="0"/>
          <c:tx>
            <c:strRef>
              <c:f>Sheet1!$C$3</c:f>
              <c:strCache>
                <c:ptCount val="1"/>
                <c:pt idx="0">
                  <c:v>Ozarks</c:v>
                </c:pt>
              </c:strCache>
            </c:strRef>
          </c:tx>
          <c:spPr>
            <a:solidFill>
              <a:srgbClr val="EC9D34"/>
            </a:solidFill>
            <a:ln w="15875">
              <a:solidFill>
                <a:schemeClr val="tx1"/>
              </a:solid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Excellent</c:v>
                </c:pt>
                <c:pt idx="1">
                  <c:v>Good</c:v>
                </c:pt>
                <c:pt idx="2">
                  <c:v>Fair/Poor</c:v>
                </c:pt>
              </c:strCache>
            </c:strRef>
          </c:cat>
          <c:val>
            <c:numRef>
              <c:f>Sheet1!$C$4:$C$6</c:f>
              <c:numCache>
                <c:formatCode>0%</c:formatCode>
                <c:ptCount val="3"/>
                <c:pt idx="0">
                  <c:v>0.41</c:v>
                </c:pt>
                <c:pt idx="1">
                  <c:v>0.36</c:v>
                </c:pt>
                <c:pt idx="2">
                  <c:v>0.23</c:v>
                </c:pt>
              </c:numCache>
            </c:numRef>
          </c:val>
          <c:extLst>
            <c:ext xmlns:c16="http://schemas.microsoft.com/office/drawing/2014/chart" uri="{C3380CC4-5D6E-409C-BE32-E72D297353CC}">
              <c16:uniqueId val="{00000000-5A37-4405-87F7-2CB7D0C6ECE3}"/>
            </c:ext>
          </c:extLst>
        </c:ser>
        <c:ser>
          <c:idx val="1"/>
          <c:order val="1"/>
          <c:tx>
            <c:strRef>
              <c:f>Sheet1!$D$3</c:f>
              <c:strCache>
                <c:ptCount val="1"/>
                <c:pt idx="0">
                  <c:v>Plains</c:v>
                </c:pt>
              </c:strCache>
            </c:strRef>
          </c:tx>
          <c:spPr>
            <a:solidFill>
              <a:srgbClr val="29A0A3"/>
            </a:solidFill>
            <a:ln w="15875">
              <a:solidFill>
                <a:schemeClr val="tx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Sheet1!$B$4:$B$6</c:f>
              <c:strCache>
                <c:ptCount val="3"/>
                <c:pt idx="0">
                  <c:v>Excellent</c:v>
                </c:pt>
                <c:pt idx="1">
                  <c:v>Good</c:v>
                </c:pt>
                <c:pt idx="2">
                  <c:v>Fair/Poor</c:v>
                </c:pt>
              </c:strCache>
            </c:strRef>
          </c:cat>
          <c:val>
            <c:numRef>
              <c:f>Sheet1!$D$4:$D$6</c:f>
              <c:numCache>
                <c:formatCode>0%</c:formatCode>
                <c:ptCount val="3"/>
                <c:pt idx="0">
                  <c:v>0.14000000000000001</c:v>
                </c:pt>
                <c:pt idx="1">
                  <c:v>0.37</c:v>
                </c:pt>
                <c:pt idx="2">
                  <c:v>0.49</c:v>
                </c:pt>
              </c:numCache>
            </c:numRef>
          </c:val>
          <c:extLst>
            <c:ext xmlns:c16="http://schemas.microsoft.com/office/drawing/2014/chart" uri="{C3380CC4-5D6E-409C-BE32-E72D297353CC}">
              <c16:uniqueId val="{00000001-5A37-4405-87F7-2CB7D0C6ECE3}"/>
            </c:ext>
          </c:extLst>
        </c:ser>
        <c:dLbls>
          <c:dLblPos val="inEnd"/>
          <c:showLegendKey val="0"/>
          <c:showVal val="1"/>
          <c:showCatName val="0"/>
          <c:showSerName val="0"/>
          <c:showPercent val="0"/>
          <c:showBubbleSize val="0"/>
        </c:dLbls>
        <c:gapWidth val="100"/>
        <c:overlap val="-15"/>
        <c:axId val="582079496"/>
        <c:axId val="582080808"/>
      </c:barChart>
      <c:catAx>
        <c:axId val="582079496"/>
        <c:scaling>
          <c:orientation val="minMax"/>
        </c:scaling>
        <c:delete val="0"/>
        <c:axPos val="b"/>
        <c:title>
          <c:tx>
            <c:rich>
              <a:bodyPr rot="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r>
                  <a:rPr lang="en-US" sz="1800">
                    <a:latin typeface="Segoe UI Black" panose="020B0A02040204020203" pitchFamily="34" charset="0"/>
                    <a:ea typeface="Segoe UI Black" panose="020B0A02040204020203" pitchFamily="34" charset="0"/>
                    <a:cs typeface="Segoe UI Black" panose="020B0A02040204020203" pitchFamily="34" charset="0"/>
                  </a:rPr>
                  <a:t>Water Quality Rating</a:t>
                </a:r>
              </a:p>
            </c:rich>
          </c:tx>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582080808"/>
        <c:crosses val="autoZero"/>
        <c:auto val="1"/>
        <c:lblAlgn val="ctr"/>
        <c:lblOffset val="100"/>
        <c:noMultiLvlLbl val="0"/>
      </c:catAx>
      <c:valAx>
        <c:axId val="582080808"/>
        <c:scaling>
          <c:orientation val="minMax"/>
        </c:scaling>
        <c:delete val="0"/>
        <c:axPos val="l"/>
        <c:majorGridlines>
          <c:spPr>
            <a:ln w="9525"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r>
                  <a:rPr lang="en-US" sz="1800">
                    <a:latin typeface="Segoe UI Black" panose="020B0A02040204020203" pitchFamily="34" charset="0"/>
                    <a:ea typeface="Segoe UI Black" panose="020B0A02040204020203" pitchFamily="34" charset="0"/>
                    <a:cs typeface="Segoe UI Black" panose="020B0A02040204020203" pitchFamily="34" charset="0"/>
                  </a:rPr>
                  <a:t>Percent of Sites</a:t>
                </a:r>
              </a:p>
            </c:rich>
          </c:tx>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582079496"/>
        <c:crosses val="autoZero"/>
        <c:crossBetween val="between"/>
      </c:valAx>
      <c:spPr>
        <a:noFill/>
        <a:ln>
          <a:noFill/>
        </a:ln>
        <a:effectLst/>
      </c:spPr>
    </c:plotArea>
    <c:legend>
      <c:legendPos val="t"/>
      <c:layout>
        <c:manualLayout>
          <c:xMode val="edge"/>
          <c:yMode val="edge"/>
          <c:x val="0.18143204590202994"/>
          <c:y val="0.16664565956395649"/>
          <c:w val="0.27408487422218292"/>
          <c:h val="0.14405745793403732"/>
        </c:manualLayout>
      </c:layout>
      <c:overlay val="1"/>
      <c:spPr>
        <a:solidFill>
          <a:schemeClr val="bg1"/>
        </a:solidFill>
        <a:ln>
          <a:solidFill>
            <a:schemeClr val="bg2">
              <a:lumMod val="50000"/>
            </a:schemeClr>
          </a:solidFill>
        </a:ln>
        <a:effectLst/>
      </c:spPr>
      <c:txPr>
        <a:bodyPr rot="0" spcFirstLastPara="1" vertOverflow="ellipsis" vert="horz" wrap="square" anchor="ctr" anchorCtr="1"/>
        <a:lstStyle/>
        <a:p>
          <a:pPr>
            <a:defRPr sz="1600" b="1"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legend>
    <c:plotVisOnly val="1"/>
    <c:dispBlanksAs val="gap"/>
    <c:showDLblsOverMax val="0"/>
  </c:chart>
  <c:spPr>
    <a:solidFill>
      <a:schemeClr val="bg1"/>
    </a:solidFill>
    <a:ln w="28575" cap="flat" cmpd="sng" algn="ctr">
      <a:solidFill>
        <a:sysClr val="windowText" lastClr="000000"/>
      </a:solidFill>
      <a:round/>
    </a:ln>
    <a:effectLst/>
  </c:spPr>
  <c:txPr>
    <a:bodyPr/>
    <a:lstStyle/>
    <a:p>
      <a:pPr>
        <a:defRPr sz="1600" b="1">
          <a:solidFill>
            <a:sysClr val="windowText" lastClr="000000"/>
          </a:solidFill>
          <a:latin typeface="Segoe UI Semibold" panose="020B0702040204020203" pitchFamily="34" charset="0"/>
          <a:cs typeface="Segoe UI Semibold" panose="020B070204020402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572F6-3533-41AD-AD05-164D9E41A185}" type="doc">
      <dgm:prSet loTypeId="urn:microsoft.com/office/officeart/2008/layout/VerticalCircleList" loCatId="list" qsTypeId="urn:microsoft.com/office/officeart/2005/8/quickstyle/simple4" qsCatId="simple" csTypeId="urn:microsoft.com/office/officeart/2005/8/colors/accent2_3" csCatId="accent2" phldr="1"/>
      <dgm:spPr/>
      <dgm:t>
        <a:bodyPr/>
        <a:lstStyle/>
        <a:p>
          <a:endParaRPr lang="en-US"/>
        </a:p>
      </dgm:t>
    </dgm:pt>
    <dgm:pt modelId="{41818037-03B2-4C48-B7B6-35917807C1BC}">
      <dgm:prSet phldrT="[Text]"/>
      <dgm:spPr/>
      <dgm:t>
        <a:bodyPr/>
        <a:lstStyle/>
        <a:p>
          <a:r>
            <a:rPr lang="en-US"/>
            <a:t>Inform &amp; educate</a:t>
          </a:r>
        </a:p>
      </dgm:t>
    </dgm:pt>
    <dgm:pt modelId="{D714BBC8-F3EF-4F60-AD2E-8C686E736F06}" type="parTrans" cxnId="{2870D200-403B-4280-A1BB-6EF84EBD9F04}">
      <dgm:prSet/>
      <dgm:spPr/>
      <dgm:t>
        <a:bodyPr/>
        <a:lstStyle/>
        <a:p>
          <a:endParaRPr lang="en-US"/>
        </a:p>
      </dgm:t>
    </dgm:pt>
    <dgm:pt modelId="{F45B817D-64F4-4683-B136-A0D88B4706A3}" type="sibTrans" cxnId="{2870D200-403B-4280-A1BB-6EF84EBD9F04}">
      <dgm:prSet/>
      <dgm:spPr/>
      <dgm:t>
        <a:bodyPr/>
        <a:lstStyle/>
        <a:p>
          <a:endParaRPr lang="en-US"/>
        </a:p>
      </dgm:t>
    </dgm:pt>
    <dgm:pt modelId="{BEF0D841-E93A-4183-AC3B-036085914292}">
      <dgm:prSet phldrT="[Text]"/>
      <dgm:spPr/>
      <dgm:t>
        <a:bodyPr/>
        <a:lstStyle/>
        <a:p>
          <a:r>
            <a:rPr lang="en-US"/>
            <a:t>Baseline data</a:t>
          </a:r>
        </a:p>
      </dgm:t>
    </dgm:pt>
    <dgm:pt modelId="{0BF86582-0BF3-49E1-B21E-50EF87DEF85A}" type="parTrans" cxnId="{2A1DBC3F-694E-41BA-895C-F0063092685F}">
      <dgm:prSet/>
      <dgm:spPr/>
      <dgm:t>
        <a:bodyPr/>
        <a:lstStyle/>
        <a:p>
          <a:endParaRPr lang="en-US"/>
        </a:p>
      </dgm:t>
    </dgm:pt>
    <dgm:pt modelId="{902C1F70-6707-4B80-A4B7-0846D00DABB2}" type="sibTrans" cxnId="{2A1DBC3F-694E-41BA-895C-F0063092685F}">
      <dgm:prSet/>
      <dgm:spPr/>
      <dgm:t>
        <a:bodyPr/>
        <a:lstStyle/>
        <a:p>
          <a:endParaRPr lang="en-US"/>
        </a:p>
      </dgm:t>
    </dgm:pt>
    <dgm:pt modelId="{DA9F5104-E782-40E7-B576-BFF9158FA806}">
      <dgm:prSet phldrT="[Text]"/>
      <dgm:spPr/>
      <dgm:t>
        <a:bodyPr/>
        <a:lstStyle/>
        <a:p>
          <a:r>
            <a:rPr lang="en-US"/>
            <a:t>Identify concerns</a:t>
          </a:r>
        </a:p>
      </dgm:t>
    </dgm:pt>
    <dgm:pt modelId="{C1E1106E-4D44-449A-A95B-CFCC25057CF8}" type="parTrans" cxnId="{D055514A-7144-47D2-ADFF-FC47465DE922}">
      <dgm:prSet/>
      <dgm:spPr/>
      <dgm:t>
        <a:bodyPr/>
        <a:lstStyle/>
        <a:p>
          <a:endParaRPr lang="en-US"/>
        </a:p>
      </dgm:t>
    </dgm:pt>
    <dgm:pt modelId="{224A6BCB-782A-40FF-831A-AA0C1789819C}" type="sibTrans" cxnId="{D055514A-7144-47D2-ADFF-FC47465DE922}">
      <dgm:prSet/>
      <dgm:spPr/>
      <dgm:t>
        <a:bodyPr/>
        <a:lstStyle/>
        <a:p>
          <a:endParaRPr lang="en-US"/>
        </a:p>
      </dgm:t>
    </dgm:pt>
    <dgm:pt modelId="{D00DD57D-107C-4E76-B326-3C98B85EA063}">
      <dgm:prSet phldrT="[Text]"/>
      <dgm:spPr/>
      <dgm:t>
        <a:bodyPr/>
        <a:lstStyle/>
        <a:p>
          <a:r>
            <a:rPr lang="en-US"/>
            <a:t>Long-term trends</a:t>
          </a:r>
        </a:p>
      </dgm:t>
    </dgm:pt>
    <dgm:pt modelId="{E8151D11-38A1-42CF-9A23-76AF971639D2}" type="parTrans" cxnId="{8B14231E-B596-4612-AB6B-07DC053A3255}">
      <dgm:prSet/>
      <dgm:spPr/>
      <dgm:t>
        <a:bodyPr/>
        <a:lstStyle/>
        <a:p>
          <a:endParaRPr lang="en-US"/>
        </a:p>
      </dgm:t>
    </dgm:pt>
    <dgm:pt modelId="{4787B367-977E-4012-B401-AE70C3CB028F}" type="sibTrans" cxnId="{8B14231E-B596-4612-AB6B-07DC053A3255}">
      <dgm:prSet/>
      <dgm:spPr/>
      <dgm:t>
        <a:bodyPr/>
        <a:lstStyle/>
        <a:p>
          <a:endParaRPr lang="en-US"/>
        </a:p>
      </dgm:t>
    </dgm:pt>
    <dgm:pt modelId="{95B82EBD-C3F6-4D25-8A72-11ABD6B7DAF9}">
      <dgm:prSet phldrT="[Text]"/>
      <dgm:spPr/>
      <dgm:t>
        <a:bodyPr/>
        <a:lstStyle/>
        <a:p>
          <a:r>
            <a:rPr lang="en-US"/>
            <a:t>Supplement agency data (LV 2 &amp; 3)</a:t>
          </a:r>
        </a:p>
      </dgm:t>
    </dgm:pt>
    <dgm:pt modelId="{37C09C8D-9573-47B1-AA2D-E73A15F128DD}" type="parTrans" cxnId="{45BD20CA-84BD-4C94-90A4-C26A293B50D2}">
      <dgm:prSet/>
      <dgm:spPr/>
      <dgm:t>
        <a:bodyPr/>
        <a:lstStyle/>
        <a:p>
          <a:endParaRPr lang="en-US"/>
        </a:p>
      </dgm:t>
    </dgm:pt>
    <dgm:pt modelId="{FC64E2C0-21F6-4B85-B24D-1ADF28A093DB}" type="sibTrans" cxnId="{45BD20CA-84BD-4C94-90A4-C26A293B50D2}">
      <dgm:prSet/>
      <dgm:spPr/>
      <dgm:t>
        <a:bodyPr/>
        <a:lstStyle/>
        <a:p>
          <a:endParaRPr lang="en-US"/>
        </a:p>
      </dgm:t>
    </dgm:pt>
    <dgm:pt modelId="{E664BBDE-D4B9-45C2-9642-B0612FA6D164}">
      <dgm:prSet phldrT="[Text]"/>
      <dgm:spPr/>
      <dgm:t>
        <a:bodyPr/>
        <a:lstStyle/>
        <a:p>
          <a:r>
            <a:rPr lang="en-US" dirty="0"/>
            <a:t>Evaluate Best Management Practices (BMPS) (LV 2 &amp; 3)</a:t>
          </a:r>
        </a:p>
      </dgm:t>
    </dgm:pt>
    <dgm:pt modelId="{1DC456BE-118D-4A0D-A670-B8DEF09D4916}" type="parTrans" cxnId="{4A4B0990-D449-49C9-9A23-E6A35D10C9B8}">
      <dgm:prSet/>
      <dgm:spPr/>
      <dgm:t>
        <a:bodyPr/>
        <a:lstStyle/>
        <a:p>
          <a:endParaRPr lang="en-US"/>
        </a:p>
      </dgm:t>
    </dgm:pt>
    <dgm:pt modelId="{39F7185C-6D87-4A99-9257-9FE2F3E4ED95}" type="sibTrans" cxnId="{4A4B0990-D449-49C9-9A23-E6A35D10C9B8}">
      <dgm:prSet/>
      <dgm:spPr/>
      <dgm:t>
        <a:bodyPr/>
        <a:lstStyle/>
        <a:p>
          <a:endParaRPr lang="en-US"/>
        </a:p>
      </dgm:t>
    </dgm:pt>
    <dgm:pt modelId="{37E59846-BC98-40A5-9C37-E46C35BB815A}" type="pres">
      <dgm:prSet presAssocID="{6CD572F6-3533-41AD-AD05-164D9E41A185}" presName="Name0" presStyleCnt="0">
        <dgm:presLayoutVars>
          <dgm:dir/>
        </dgm:presLayoutVars>
      </dgm:prSet>
      <dgm:spPr/>
    </dgm:pt>
    <dgm:pt modelId="{4003C080-7DBD-443E-BCBD-D1C44670E496}" type="pres">
      <dgm:prSet presAssocID="{41818037-03B2-4C48-B7B6-35917807C1BC}" presName="noChildren" presStyleCnt="0"/>
      <dgm:spPr/>
    </dgm:pt>
    <dgm:pt modelId="{7CE0713B-9204-4BA1-8F00-7D85808856CA}" type="pres">
      <dgm:prSet presAssocID="{41818037-03B2-4C48-B7B6-35917807C1BC}" presName="gap" presStyleCnt="0"/>
      <dgm:spPr/>
    </dgm:pt>
    <dgm:pt modelId="{6187F431-16FE-42B1-BA13-EDA7083C77F5}" type="pres">
      <dgm:prSet presAssocID="{41818037-03B2-4C48-B7B6-35917807C1BC}" presName="medCircle2" presStyleLbl="vennNode1" presStyleIdx="0" presStyleCnt="6" custLinFactNeighborX="-61221"/>
      <dgm:spPr/>
    </dgm:pt>
    <dgm:pt modelId="{4E5F431F-01E1-486C-AB42-D44E87523BD3}" type="pres">
      <dgm:prSet presAssocID="{41818037-03B2-4C48-B7B6-35917807C1BC}" presName="txLvlOnly1" presStyleLbl="revTx" presStyleIdx="0" presStyleCnt="6" custLinFactNeighborX="-11476"/>
      <dgm:spPr/>
    </dgm:pt>
    <dgm:pt modelId="{33196EAE-3F29-407C-B4B2-425570B2E32E}" type="pres">
      <dgm:prSet presAssocID="{BEF0D841-E93A-4183-AC3B-036085914292}" presName="noChildren" presStyleCnt="0"/>
      <dgm:spPr/>
    </dgm:pt>
    <dgm:pt modelId="{18D64B17-68BD-44F9-BB27-8D55D8163632}" type="pres">
      <dgm:prSet presAssocID="{BEF0D841-E93A-4183-AC3B-036085914292}" presName="gap" presStyleCnt="0"/>
      <dgm:spPr/>
    </dgm:pt>
    <dgm:pt modelId="{080FF18F-91C9-43A7-BDA8-DB747EBC42A8}" type="pres">
      <dgm:prSet presAssocID="{BEF0D841-E93A-4183-AC3B-036085914292}" presName="medCircle2" presStyleLbl="vennNode1" presStyleIdx="1" presStyleCnt="6" custLinFactNeighborX="-61221"/>
      <dgm:spPr/>
    </dgm:pt>
    <dgm:pt modelId="{D9856EA6-4D24-4A7F-9010-795E4FBFC43A}" type="pres">
      <dgm:prSet presAssocID="{BEF0D841-E93A-4183-AC3B-036085914292}" presName="txLvlOnly1" presStyleLbl="revTx" presStyleIdx="1" presStyleCnt="6" custLinFactNeighborX="-11476"/>
      <dgm:spPr/>
    </dgm:pt>
    <dgm:pt modelId="{5A9468A8-104A-4245-8B7B-CDEA911E10B0}" type="pres">
      <dgm:prSet presAssocID="{DA9F5104-E782-40E7-B576-BFF9158FA806}" presName="noChildren" presStyleCnt="0"/>
      <dgm:spPr/>
    </dgm:pt>
    <dgm:pt modelId="{56FCCAFB-AC9C-48B8-BBD7-1BFDC5D20D50}" type="pres">
      <dgm:prSet presAssocID="{DA9F5104-E782-40E7-B576-BFF9158FA806}" presName="gap" presStyleCnt="0"/>
      <dgm:spPr/>
    </dgm:pt>
    <dgm:pt modelId="{B50BAF8E-1ED9-4CFE-B16D-A497C45FB635}" type="pres">
      <dgm:prSet presAssocID="{DA9F5104-E782-40E7-B576-BFF9158FA806}" presName="medCircle2" presStyleLbl="vennNode1" presStyleIdx="2" presStyleCnt="6" custLinFactNeighborX="-61221"/>
      <dgm:spPr/>
    </dgm:pt>
    <dgm:pt modelId="{735895B1-7E5C-40CF-A367-7CED562455E7}" type="pres">
      <dgm:prSet presAssocID="{DA9F5104-E782-40E7-B576-BFF9158FA806}" presName="txLvlOnly1" presStyleLbl="revTx" presStyleIdx="2" presStyleCnt="6" custLinFactNeighborX="-11476"/>
      <dgm:spPr/>
    </dgm:pt>
    <dgm:pt modelId="{17AF7E5E-6211-4E58-BF22-8EA2B6048968}" type="pres">
      <dgm:prSet presAssocID="{D00DD57D-107C-4E76-B326-3C98B85EA063}" presName="noChildren" presStyleCnt="0"/>
      <dgm:spPr/>
    </dgm:pt>
    <dgm:pt modelId="{06B6D0E9-DB34-4DDF-BDCA-BFC948FC4193}" type="pres">
      <dgm:prSet presAssocID="{D00DD57D-107C-4E76-B326-3C98B85EA063}" presName="gap" presStyleCnt="0"/>
      <dgm:spPr/>
    </dgm:pt>
    <dgm:pt modelId="{69074BFA-5086-4B39-B417-9313A7A15904}" type="pres">
      <dgm:prSet presAssocID="{D00DD57D-107C-4E76-B326-3C98B85EA063}" presName="medCircle2" presStyleLbl="vennNode1" presStyleIdx="3" presStyleCnt="6" custLinFactNeighborX="-61221"/>
      <dgm:spPr/>
    </dgm:pt>
    <dgm:pt modelId="{3EE3BB85-27A1-4314-A3F4-52438A91BF13}" type="pres">
      <dgm:prSet presAssocID="{D00DD57D-107C-4E76-B326-3C98B85EA063}" presName="txLvlOnly1" presStyleLbl="revTx" presStyleIdx="3" presStyleCnt="6" custLinFactNeighborX="-11476"/>
      <dgm:spPr/>
    </dgm:pt>
    <dgm:pt modelId="{C515F584-F297-4B2A-841E-DBC9D5594078}" type="pres">
      <dgm:prSet presAssocID="{95B82EBD-C3F6-4D25-8A72-11ABD6B7DAF9}" presName="noChildren" presStyleCnt="0"/>
      <dgm:spPr/>
    </dgm:pt>
    <dgm:pt modelId="{7B14C5EC-DF76-4CDE-BA09-12A21158EA60}" type="pres">
      <dgm:prSet presAssocID="{95B82EBD-C3F6-4D25-8A72-11ABD6B7DAF9}" presName="gap" presStyleCnt="0"/>
      <dgm:spPr/>
    </dgm:pt>
    <dgm:pt modelId="{F2BAAE22-ECA5-47AA-89E1-3AF79D6032FE}" type="pres">
      <dgm:prSet presAssocID="{95B82EBD-C3F6-4D25-8A72-11ABD6B7DAF9}" presName="medCircle2" presStyleLbl="vennNode1" presStyleIdx="4" presStyleCnt="6" custLinFactNeighborX="-22814"/>
      <dgm:spPr/>
    </dgm:pt>
    <dgm:pt modelId="{57CFD29B-67B0-470E-AA6D-62F49BE63238}" type="pres">
      <dgm:prSet presAssocID="{95B82EBD-C3F6-4D25-8A72-11ABD6B7DAF9}" presName="txLvlOnly1" presStyleLbl="revTx" presStyleIdx="4" presStyleCnt="6" custScaleX="158149" custLinFactNeighborX="24606" custLinFactNeighborY="-1331"/>
      <dgm:spPr/>
    </dgm:pt>
    <dgm:pt modelId="{F94B9E58-1185-4D7A-84D2-8EB9CCF28D6B}" type="pres">
      <dgm:prSet presAssocID="{E664BBDE-D4B9-45C2-9642-B0612FA6D164}" presName="noChildren" presStyleCnt="0"/>
      <dgm:spPr/>
    </dgm:pt>
    <dgm:pt modelId="{A30FFC60-839E-45F3-B4F1-3833B21CAF54}" type="pres">
      <dgm:prSet presAssocID="{E664BBDE-D4B9-45C2-9642-B0612FA6D164}" presName="gap" presStyleCnt="0"/>
      <dgm:spPr/>
    </dgm:pt>
    <dgm:pt modelId="{C5960034-C936-444F-9E36-68F32C38158B}" type="pres">
      <dgm:prSet presAssocID="{E664BBDE-D4B9-45C2-9642-B0612FA6D164}" presName="medCircle2" presStyleLbl="vennNode1" presStyleIdx="5" presStyleCnt="6" custLinFactNeighborX="-57228"/>
      <dgm:spPr/>
    </dgm:pt>
    <dgm:pt modelId="{7F4AD21D-F741-478B-921F-83DC51DE1E1A}" type="pres">
      <dgm:prSet presAssocID="{E664BBDE-D4B9-45C2-9642-B0612FA6D164}" presName="txLvlOnly1" presStyleLbl="revTx" presStyleIdx="5" presStyleCnt="6" custLinFactNeighborX="-10728"/>
      <dgm:spPr/>
    </dgm:pt>
  </dgm:ptLst>
  <dgm:cxnLst>
    <dgm:cxn modelId="{2870D200-403B-4280-A1BB-6EF84EBD9F04}" srcId="{6CD572F6-3533-41AD-AD05-164D9E41A185}" destId="{41818037-03B2-4C48-B7B6-35917807C1BC}" srcOrd="0" destOrd="0" parTransId="{D714BBC8-F3EF-4F60-AD2E-8C686E736F06}" sibTransId="{F45B817D-64F4-4683-B136-A0D88B4706A3}"/>
    <dgm:cxn modelId="{8B14231E-B596-4612-AB6B-07DC053A3255}" srcId="{6CD572F6-3533-41AD-AD05-164D9E41A185}" destId="{D00DD57D-107C-4E76-B326-3C98B85EA063}" srcOrd="3" destOrd="0" parTransId="{E8151D11-38A1-42CF-9A23-76AF971639D2}" sibTransId="{4787B367-977E-4012-B401-AE70C3CB028F}"/>
    <dgm:cxn modelId="{3257FD39-8FD2-4701-85F2-58CA04B8918E}" type="presOf" srcId="{E664BBDE-D4B9-45C2-9642-B0612FA6D164}" destId="{7F4AD21D-F741-478B-921F-83DC51DE1E1A}" srcOrd="0" destOrd="0" presId="urn:microsoft.com/office/officeart/2008/layout/VerticalCircleList"/>
    <dgm:cxn modelId="{AB7C703B-A821-499E-BF91-FBFD93211EBE}" type="presOf" srcId="{6CD572F6-3533-41AD-AD05-164D9E41A185}" destId="{37E59846-BC98-40A5-9C37-E46C35BB815A}" srcOrd="0" destOrd="0" presId="urn:microsoft.com/office/officeart/2008/layout/VerticalCircleList"/>
    <dgm:cxn modelId="{2A1DBC3F-694E-41BA-895C-F0063092685F}" srcId="{6CD572F6-3533-41AD-AD05-164D9E41A185}" destId="{BEF0D841-E93A-4183-AC3B-036085914292}" srcOrd="1" destOrd="0" parTransId="{0BF86582-0BF3-49E1-B21E-50EF87DEF85A}" sibTransId="{902C1F70-6707-4B80-A4B7-0846D00DABB2}"/>
    <dgm:cxn modelId="{D055514A-7144-47D2-ADFF-FC47465DE922}" srcId="{6CD572F6-3533-41AD-AD05-164D9E41A185}" destId="{DA9F5104-E782-40E7-B576-BFF9158FA806}" srcOrd="2" destOrd="0" parTransId="{C1E1106E-4D44-449A-A95B-CFCC25057CF8}" sibTransId="{224A6BCB-782A-40FF-831A-AA0C1789819C}"/>
    <dgm:cxn modelId="{7070627F-0BB3-45B3-B691-628EB6B01569}" type="presOf" srcId="{95B82EBD-C3F6-4D25-8A72-11ABD6B7DAF9}" destId="{57CFD29B-67B0-470E-AA6D-62F49BE63238}" srcOrd="0" destOrd="0" presId="urn:microsoft.com/office/officeart/2008/layout/VerticalCircleList"/>
    <dgm:cxn modelId="{4A4B0990-D449-49C9-9A23-E6A35D10C9B8}" srcId="{6CD572F6-3533-41AD-AD05-164D9E41A185}" destId="{E664BBDE-D4B9-45C2-9642-B0612FA6D164}" srcOrd="5" destOrd="0" parTransId="{1DC456BE-118D-4A0D-A670-B8DEF09D4916}" sibTransId="{39F7185C-6D87-4A99-9257-9FE2F3E4ED95}"/>
    <dgm:cxn modelId="{9CADFC9C-F632-4AAD-A0E8-30548A8C808B}" type="presOf" srcId="{D00DD57D-107C-4E76-B326-3C98B85EA063}" destId="{3EE3BB85-27A1-4314-A3F4-52438A91BF13}" srcOrd="0" destOrd="0" presId="urn:microsoft.com/office/officeart/2008/layout/VerticalCircleList"/>
    <dgm:cxn modelId="{76075EB3-2D41-40DC-9273-163E127FE087}" type="presOf" srcId="{41818037-03B2-4C48-B7B6-35917807C1BC}" destId="{4E5F431F-01E1-486C-AB42-D44E87523BD3}" srcOrd="0" destOrd="0" presId="urn:microsoft.com/office/officeart/2008/layout/VerticalCircleList"/>
    <dgm:cxn modelId="{45BD20CA-84BD-4C94-90A4-C26A293B50D2}" srcId="{6CD572F6-3533-41AD-AD05-164D9E41A185}" destId="{95B82EBD-C3F6-4D25-8A72-11ABD6B7DAF9}" srcOrd="4" destOrd="0" parTransId="{37C09C8D-9573-47B1-AA2D-E73A15F128DD}" sibTransId="{FC64E2C0-21F6-4B85-B24D-1ADF28A093DB}"/>
    <dgm:cxn modelId="{B066DDCC-BCC3-40B8-91F8-0AC236E5E600}" type="presOf" srcId="{BEF0D841-E93A-4183-AC3B-036085914292}" destId="{D9856EA6-4D24-4A7F-9010-795E4FBFC43A}" srcOrd="0" destOrd="0" presId="urn:microsoft.com/office/officeart/2008/layout/VerticalCircleList"/>
    <dgm:cxn modelId="{7C9614F3-FD34-484F-A55B-F702982AF98A}" type="presOf" srcId="{DA9F5104-E782-40E7-B576-BFF9158FA806}" destId="{735895B1-7E5C-40CF-A367-7CED562455E7}" srcOrd="0" destOrd="0" presId="urn:microsoft.com/office/officeart/2008/layout/VerticalCircleList"/>
    <dgm:cxn modelId="{550549EF-74B9-4539-89C3-5DA738A1733E}" type="presParOf" srcId="{37E59846-BC98-40A5-9C37-E46C35BB815A}" destId="{4003C080-7DBD-443E-BCBD-D1C44670E496}" srcOrd="0" destOrd="0" presId="urn:microsoft.com/office/officeart/2008/layout/VerticalCircleList"/>
    <dgm:cxn modelId="{D4E0FEE0-0F1E-4089-A855-15B07102B481}" type="presParOf" srcId="{4003C080-7DBD-443E-BCBD-D1C44670E496}" destId="{7CE0713B-9204-4BA1-8F00-7D85808856CA}" srcOrd="0" destOrd="0" presId="urn:microsoft.com/office/officeart/2008/layout/VerticalCircleList"/>
    <dgm:cxn modelId="{69C264BB-EAE6-471F-A69C-7CF3A52D493C}" type="presParOf" srcId="{4003C080-7DBD-443E-BCBD-D1C44670E496}" destId="{6187F431-16FE-42B1-BA13-EDA7083C77F5}" srcOrd="1" destOrd="0" presId="urn:microsoft.com/office/officeart/2008/layout/VerticalCircleList"/>
    <dgm:cxn modelId="{7332F88D-270E-4541-8670-EFE2DB3D0E24}" type="presParOf" srcId="{4003C080-7DBD-443E-BCBD-D1C44670E496}" destId="{4E5F431F-01E1-486C-AB42-D44E87523BD3}" srcOrd="2" destOrd="0" presId="urn:microsoft.com/office/officeart/2008/layout/VerticalCircleList"/>
    <dgm:cxn modelId="{3731C42E-FDAF-483F-8F83-61AA9CE7E3D1}" type="presParOf" srcId="{37E59846-BC98-40A5-9C37-E46C35BB815A}" destId="{33196EAE-3F29-407C-B4B2-425570B2E32E}" srcOrd="1" destOrd="0" presId="urn:microsoft.com/office/officeart/2008/layout/VerticalCircleList"/>
    <dgm:cxn modelId="{16E60302-0A89-4407-A65A-26E992AFD2E0}" type="presParOf" srcId="{33196EAE-3F29-407C-B4B2-425570B2E32E}" destId="{18D64B17-68BD-44F9-BB27-8D55D8163632}" srcOrd="0" destOrd="0" presId="urn:microsoft.com/office/officeart/2008/layout/VerticalCircleList"/>
    <dgm:cxn modelId="{A7A4902A-BA17-4D4E-9007-F86CACB8360A}" type="presParOf" srcId="{33196EAE-3F29-407C-B4B2-425570B2E32E}" destId="{080FF18F-91C9-43A7-BDA8-DB747EBC42A8}" srcOrd="1" destOrd="0" presId="urn:microsoft.com/office/officeart/2008/layout/VerticalCircleList"/>
    <dgm:cxn modelId="{B5CD4960-764C-4FD5-A588-628C5495208E}" type="presParOf" srcId="{33196EAE-3F29-407C-B4B2-425570B2E32E}" destId="{D9856EA6-4D24-4A7F-9010-795E4FBFC43A}" srcOrd="2" destOrd="0" presId="urn:microsoft.com/office/officeart/2008/layout/VerticalCircleList"/>
    <dgm:cxn modelId="{3661ED02-562C-4660-B3D2-809FFCDD1FB8}" type="presParOf" srcId="{37E59846-BC98-40A5-9C37-E46C35BB815A}" destId="{5A9468A8-104A-4245-8B7B-CDEA911E10B0}" srcOrd="2" destOrd="0" presId="urn:microsoft.com/office/officeart/2008/layout/VerticalCircleList"/>
    <dgm:cxn modelId="{332FADFC-BA17-421E-B488-C09ACB7452F7}" type="presParOf" srcId="{5A9468A8-104A-4245-8B7B-CDEA911E10B0}" destId="{56FCCAFB-AC9C-48B8-BBD7-1BFDC5D20D50}" srcOrd="0" destOrd="0" presId="urn:microsoft.com/office/officeart/2008/layout/VerticalCircleList"/>
    <dgm:cxn modelId="{95E8D0F9-704B-4D3D-B25A-5A62EA012F65}" type="presParOf" srcId="{5A9468A8-104A-4245-8B7B-CDEA911E10B0}" destId="{B50BAF8E-1ED9-4CFE-B16D-A497C45FB635}" srcOrd="1" destOrd="0" presId="urn:microsoft.com/office/officeart/2008/layout/VerticalCircleList"/>
    <dgm:cxn modelId="{C8F09412-A915-47F2-8910-E6D9B4D25A91}" type="presParOf" srcId="{5A9468A8-104A-4245-8B7B-CDEA911E10B0}" destId="{735895B1-7E5C-40CF-A367-7CED562455E7}" srcOrd="2" destOrd="0" presId="urn:microsoft.com/office/officeart/2008/layout/VerticalCircleList"/>
    <dgm:cxn modelId="{6853951E-8900-490E-95A3-9675223B014A}" type="presParOf" srcId="{37E59846-BC98-40A5-9C37-E46C35BB815A}" destId="{17AF7E5E-6211-4E58-BF22-8EA2B6048968}" srcOrd="3" destOrd="0" presId="urn:microsoft.com/office/officeart/2008/layout/VerticalCircleList"/>
    <dgm:cxn modelId="{29DEF042-1551-42B8-87FD-F5D5065A37E1}" type="presParOf" srcId="{17AF7E5E-6211-4E58-BF22-8EA2B6048968}" destId="{06B6D0E9-DB34-4DDF-BDCA-BFC948FC4193}" srcOrd="0" destOrd="0" presId="urn:microsoft.com/office/officeart/2008/layout/VerticalCircleList"/>
    <dgm:cxn modelId="{C7FC26F8-F371-4604-8D91-5F3589B02576}" type="presParOf" srcId="{17AF7E5E-6211-4E58-BF22-8EA2B6048968}" destId="{69074BFA-5086-4B39-B417-9313A7A15904}" srcOrd="1" destOrd="0" presId="urn:microsoft.com/office/officeart/2008/layout/VerticalCircleList"/>
    <dgm:cxn modelId="{F2D4A54F-B755-4ABC-AAED-6A90272F6D7E}" type="presParOf" srcId="{17AF7E5E-6211-4E58-BF22-8EA2B6048968}" destId="{3EE3BB85-27A1-4314-A3F4-52438A91BF13}" srcOrd="2" destOrd="0" presId="urn:microsoft.com/office/officeart/2008/layout/VerticalCircleList"/>
    <dgm:cxn modelId="{790998CB-0A8C-4B9C-9B48-A219FC07D74A}" type="presParOf" srcId="{37E59846-BC98-40A5-9C37-E46C35BB815A}" destId="{C515F584-F297-4B2A-841E-DBC9D5594078}" srcOrd="4" destOrd="0" presId="urn:microsoft.com/office/officeart/2008/layout/VerticalCircleList"/>
    <dgm:cxn modelId="{E2E232C0-5695-4B22-8D05-1DFE24AFD31D}" type="presParOf" srcId="{C515F584-F297-4B2A-841E-DBC9D5594078}" destId="{7B14C5EC-DF76-4CDE-BA09-12A21158EA60}" srcOrd="0" destOrd="0" presId="urn:microsoft.com/office/officeart/2008/layout/VerticalCircleList"/>
    <dgm:cxn modelId="{A82198D3-58FA-4AD4-8BD3-7FF9A2F2E0A6}" type="presParOf" srcId="{C515F584-F297-4B2A-841E-DBC9D5594078}" destId="{F2BAAE22-ECA5-47AA-89E1-3AF79D6032FE}" srcOrd="1" destOrd="0" presId="urn:microsoft.com/office/officeart/2008/layout/VerticalCircleList"/>
    <dgm:cxn modelId="{84FEFE82-5C5F-43FF-8261-E634802CE04F}" type="presParOf" srcId="{C515F584-F297-4B2A-841E-DBC9D5594078}" destId="{57CFD29B-67B0-470E-AA6D-62F49BE63238}" srcOrd="2" destOrd="0" presId="urn:microsoft.com/office/officeart/2008/layout/VerticalCircleList"/>
    <dgm:cxn modelId="{81AD6001-9D15-474A-8B16-8B9CDE90C0CC}" type="presParOf" srcId="{37E59846-BC98-40A5-9C37-E46C35BB815A}" destId="{F94B9E58-1185-4D7A-84D2-8EB9CCF28D6B}" srcOrd="5" destOrd="0" presId="urn:microsoft.com/office/officeart/2008/layout/VerticalCircleList"/>
    <dgm:cxn modelId="{BF209FB9-B71B-4374-B40D-C89DE6D6F8D2}" type="presParOf" srcId="{F94B9E58-1185-4D7A-84D2-8EB9CCF28D6B}" destId="{A30FFC60-839E-45F3-B4F1-3833B21CAF54}" srcOrd="0" destOrd="0" presId="urn:microsoft.com/office/officeart/2008/layout/VerticalCircleList"/>
    <dgm:cxn modelId="{7E64113E-7B9B-48AD-ADBC-5C057C60CA35}" type="presParOf" srcId="{F94B9E58-1185-4D7A-84D2-8EB9CCF28D6B}" destId="{C5960034-C936-444F-9E36-68F32C38158B}" srcOrd="1" destOrd="0" presId="urn:microsoft.com/office/officeart/2008/layout/VerticalCircleList"/>
    <dgm:cxn modelId="{077255F3-6657-4DF3-91FB-AB5B99075B54}" type="presParOf" srcId="{F94B9E58-1185-4D7A-84D2-8EB9CCF28D6B}" destId="{7F4AD21D-F741-478B-921F-83DC51DE1E1A}"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7F431-16FE-42B1-BA13-EDA7083C77F5}">
      <dsp:nvSpPr>
        <dsp:cNvPr id="0" name=""/>
        <dsp:cNvSpPr/>
      </dsp:nvSpPr>
      <dsp:spPr>
        <a:xfrm>
          <a:off x="1682330" y="1623"/>
          <a:ext cx="715685" cy="715685"/>
        </a:xfrm>
        <a:prstGeom prst="ellipse">
          <a:avLst/>
        </a:prstGeom>
        <a:gradFill rotWithShape="0">
          <a:gsLst>
            <a:gs pos="0">
              <a:schemeClr val="accent2">
                <a:shade val="80000"/>
                <a:alpha val="50000"/>
                <a:hueOff val="0"/>
                <a:satOff val="0"/>
                <a:lumOff val="0"/>
                <a:alphaOff val="0"/>
                <a:shade val="58000"/>
                <a:satMod val="150000"/>
              </a:schemeClr>
            </a:gs>
            <a:gs pos="72000">
              <a:schemeClr val="accent2">
                <a:shade val="80000"/>
                <a:alpha val="50000"/>
                <a:hueOff val="0"/>
                <a:satOff val="0"/>
                <a:lumOff val="0"/>
                <a:alphaOff val="0"/>
                <a:tint val="90000"/>
                <a:satMod val="135000"/>
              </a:schemeClr>
            </a:gs>
            <a:gs pos="100000">
              <a:schemeClr val="accent2">
                <a:shade val="80000"/>
                <a:alpha val="50000"/>
                <a:hueOff val="0"/>
                <a:satOff val="0"/>
                <a:lumOff val="0"/>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4E5F431F-01E1-486C-AB42-D44E87523BD3}">
      <dsp:nvSpPr>
        <dsp:cNvPr id="0" name=""/>
        <dsp:cNvSpPr/>
      </dsp:nvSpPr>
      <dsp:spPr>
        <a:xfrm>
          <a:off x="2040118" y="1623"/>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Inform &amp; educate</a:t>
          </a:r>
        </a:p>
      </dsp:txBody>
      <dsp:txXfrm>
        <a:off x="2040118" y="1623"/>
        <a:ext cx="3818445" cy="715685"/>
      </dsp:txXfrm>
    </dsp:sp>
    <dsp:sp modelId="{080FF18F-91C9-43A7-BDA8-DB747EBC42A8}">
      <dsp:nvSpPr>
        <dsp:cNvPr id="0" name=""/>
        <dsp:cNvSpPr/>
      </dsp:nvSpPr>
      <dsp:spPr>
        <a:xfrm>
          <a:off x="1682330" y="717309"/>
          <a:ext cx="715685" cy="715685"/>
        </a:xfrm>
        <a:prstGeom prst="ellipse">
          <a:avLst/>
        </a:prstGeom>
        <a:gradFill rotWithShape="0">
          <a:gsLst>
            <a:gs pos="0">
              <a:schemeClr val="accent2">
                <a:shade val="80000"/>
                <a:alpha val="50000"/>
                <a:hueOff val="120590"/>
                <a:satOff val="-7803"/>
                <a:lumOff val="7124"/>
                <a:alphaOff val="0"/>
                <a:shade val="58000"/>
                <a:satMod val="150000"/>
              </a:schemeClr>
            </a:gs>
            <a:gs pos="72000">
              <a:schemeClr val="accent2">
                <a:shade val="80000"/>
                <a:alpha val="50000"/>
                <a:hueOff val="120590"/>
                <a:satOff val="-7803"/>
                <a:lumOff val="7124"/>
                <a:alphaOff val="0"/>
                <a:tint val="90000"/>
                <a:satMod val="135000"/>
              </a:schemeClr>
            </a:gs>
            <a:gs pos="100000">
              <a:schemeClr val="accent2">
                <a:shade val="80000"/>
                <a:alpha val="50000"/>
                <a:hueOff val="120590"/>
                <a:satOff val="-7803"/>
                <a:lumOff val="7124"/>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D9856EA6-4D24-4A7F-9010-795E4FBFC43A}">
      <dsp:nvSpPr>
        <dsp:cNvPr id="0" name=""/>
        <dsp:cNvSpPr/>
      </dsp:nvSpPr>
      <dsp:spPr>
        <a:xfrm>
          <a:off x="2040118" y="717309"/>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Baseline data</a:t>
          </a:r>
        </a:p>
      </dsp:txBody>
      <dsp:txXfrm>
        <a:off x="2040118" y="717309"/>
        <a:ext cx="3818445" cy="715685"/>
      </dsp:txXfrm>
    </dsp:sp>
    <dsp:sp modelId="{B50BAF8E-1ED9-4CFE-B16D-A497C45FB635}">
      <dsp:nvSpPr>
        <dsp:cNvPr id="0" name=""/>
        <dsp:cNvSpPr/>
      </dsp:nvSpPr>
      <dsp:spPr>
        <a:xfrm>
          <a:off x="1682330" y="1432995"/>
          <a:ext cx="715685" cy="715685"/>
        </a:xfrm>
        <a:prstGeom prst="ellipse">
          <a:avLst/>
        </a:prstGeom>
        <a:gradFill rotWithShape="0">
          <a:gsLst>
            <a:gs pos="0">
              <a:schemeClr val="accent2">
                <a:shade val="80000"/>
                <a:alpha val="50000"/>
                <a:hueOff val="241181"/>
                <a:satOff val="-15606"/>
                <a:lumOff val="14249"/>
                <a:alphaOff val="0"/>
                <a:shade val="58000"/>
                <a:satMod val="150000"/>
              </a:schemeClr>
            </a:gs>
            <a:gs pos="72000">
              <a:schemeClr val="accent2">
                <a:shade val="80000"/>
                <a:alpha val="50000"/>
                <a:hueOff val="241181"/>
                <a:satOff val="-15606"/>
                <a:lumOff val="14249"/>
                <a:alphaOff val="0"/>
                <a:tint val="90000"/>
                <a:satMod val="135000"/>
              </a:schemeClr>
            </a:gs>
            <a:gs pos="100000">
              <a:schemeClr val="accent2">
                <a:shade val="80000"/>
                <a:alpha val="50000"/>
                <a:hueOff val="241181"/>
                <a:satOff val="-15606"/>
                <a:lumOff val="14249"/>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735895B1-7E5C-40CF-A367-7CED562455E7}">
      <dsp:nvSpPr>
        <dsp:cNvPr id="0" name=""/>
        <dsp:cNvSpPr/>
      </dsp:nvSpPr>
      <dsp:spPr>
        <a:xfrm>
          <a:off x="2040118" y="1432995"/>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Identify concerns</a:t>
          </a:r>
        </a:p>
      </dsp:txBody>
      <dsp:txXfrm>
        <a:off x="2040118" y="1432995"/>
        <a:ext cx="3818445" cy="715685"/>
      </dsp:txXfrm>
    </dsp:sp>
    <dsp:sp modelId="{69074BFA-5086-4B39-B417-9313A7A15904}">
      <dsp:nvSpPr>
        <dsp:cNvPr id="0" name=""/>
        <dsp:cNvSpPr/>
      </dsp:nvSpPr>
      <dsp:spPr>
        <a:xfrm>
          <a:off x="1682330" y="2148680"/>
          <a:ext cx="715685" cy="715685"/>
        </a:xfrm>
        <a:prstGeom prst="ellipse">
          <a:avLst/>
        </a:prstGeom>
        <a:gradFill rotWithShape="0">
          <a:gsLst>
            <a:gs pos="0">
              <a:schemeClr val="accent2">
                <a:shade val="80000"/>
                <a:alpha val="50000"/>
                <a:hueOff val="361771"/>
                <a:satOff val="-23410"/>
                <a:lumOff val="21373"/>
                <a:alphaOff val="0"/>
                <a:shade val="58000"/>
                <a:satMod val="150000"/>
              </a:schemeClr>
            </a:gs>
            <a:gs pos="72000">
              <a:schemeClr val="accent2">
                <a:shade val="80000"/>
                <a:alpha val="50000"/>
                <a:hueOff val="361771"/>
                <a:satOff val="-23410"/>
                <a:lumOff val="21373"/>
                <a:alphaOff val="0"/>
                <a:tint val="90000"/>
                <a:satMod val="135000"/>
              </a:schemeClr>
            </a:gs>
            <a:gs pos="100000">
              <a:schemeClr val="accent2">
                <a:shade val="80000"/>
                <a:alpha val="50000"/>
                <a:hueOff val="361771"/>
                <a:satOff val="-23410"/>
                <a:lumOff val="21373"/>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3EE3BB85-27A1-4314-A3F4-52438A91BF13}">
      <dsp:nvSpPr>
        <dsp:cNvPr id="0" name=""/>
        <dsp:cNvSpPr/>
      </dsp:nvSpPr>
      <dsp:spPr>
        <a:xfrm>
          <a:off x="2040118" y="2148680"/>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Long-term trends</a:t>
          </a:r>
        </a:p>
      </dsp:txBody>
      <dsp:txXfrm>
        <a:off x="2040118" y="2148680"/>
        <a:ext cx="3818445" cy="715685"/>
      </dsp:txXfrm>
    </dsp:sp>
    <dsp:sp modelId="{F2BAAE22-ECA5-47AA-89E1-3AF79D6032FE}">
      <dsp:nvSpPr>
        <dsp:cNvPr id="0" name=""/>
        <dsp:cNvSpPr/>
      </dsp:nvSpPr>
      <dsp:spPr>
        <a:xfrm>
          <a:off x="1684457" y="2864366"/>
          <a:ext cx="715685" cy="715685"/>
        </a:xfrm>
        <a:prstGeom prst="ellipse">
          <a:avLst/>
        </a:prstGeom>
        <a:gradFill rotWithShape="0">
          <a:gsLst>
            <a:gs pos="0">
              <a:schemeClr val="accent2">
                <a:shade val="80000"/>
                <a:alpha val="50000"/>
                <a:hueOff val="482361"/>
                <a:satOff val="-31213"/>
                <a:lumOff val="28498"/>
                <a:alphaOff val="0"/>
                <a:shade val="58000"/>
                <a:satMod val="150000"/>
              </a:schemeClr>
            </a:gs>
            <a:gs pos="72000">
              <a:schemeClr val="accent2">
                <a:shade val="80000"/>
                <a:alpha val="50000"/>
                <a:hueOff val="482361"/>
                <a:satOff val="-31213"/>
                <a:lumOff val="28498"/>
                <a:alphaOff val="0"/>
                <a:tint val="90000"/>
                <a:satMod val="135000"/>
              </a:schemeClr>
            </a:gs>
            <a:gs pos="100000">
              <a:schemeClr val="accent2">
                <a:shade val="80000"/>
                <a:alpha val="50000"/>
                <a:hueOff val="482361"/>
                <a:satOff val="-31213"/>
                <a:lumOff val="28498"/>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57CFD29B-67B0-470E-AA6D-62F49BE63238}">
      <dsp:nvSpPr>
        <dsp:cNvPr id="0" name=""/>
        <dsp:cNvSpPr/>
      </dsp:nvSpPr>
      <dsp:spPr>
        <a:xfrm>
          <a:off x="2034949" y="2854841"/>
          <a:ext cx="6038834"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Supplement agency data (LV 2 &amp; 3)</a:t>
          </a:r>
        </a:p>
      </dsp:txBody>
      <dsp:txXfrm>
        <a:off x="2034949" y="2854841"/>
        <a:ext cx="6038834" cy="715685"/>
      </dsp:txXfrm>
    </dsp:sp>
    <dsp:sp modelId="{C5960034-C936-444F-9E36-68F32C38158B}">
      <dsp:nvSpPr>
        <dsp:cNvPr id="0" name=""/>
        <dsp:cNvSpPr/>
      </dsp:nvSpPr>
      <dsp:spPr>
        <a:xfrm>
          <a:off x="1710907" y="3580052"/>
          <a:ext cx="715685" cy="715685"/>
        </a:xfrm>
        <a:prstGeom prst="ellipse">
          <a:avLst/>
        </a:prstGeom>
        <a:gradFill rotWithShape="0">
          <a:gsLst>
            <a:gs pos="0">
              <a:schemeClr val="accent2">
                <a:shade val="80000"/>
                <a:alpha val="50000"/>
                <a:hueOff val="602952"/>
                <a:satOff val="-39016"/>
                <a:lumOff val="35622"/>
                <a:alphaOff val="0"/>
                <a:shade val="58000"/>
                <a:satMod val="150000"/>
              </a:schemeClr>
            </a:gs>
            <a:gs pos="72000">
              <a:schemeClr val="accent2">
                <a:shade val="80000"/>
                <a:alpha val="50000"/>
                <a:hueOff val="602952"/>
                <a:satOff val="-39016"/>
                <a:lumOff val="35622"/>
                <a:alphaOff val="0"/>
                <a:tint val="90000"/>
                <a:satMod val="135000"/>
              </a:schemeClr>
            </a:gs>
            <a:gs pos="100000">
              <a:schemeClr val="accent2">
                <a:shade val="80000"/>
                <a:alpha val="50000"/>
                <a:hueOff val="602952"/>
                <a:satOff val="-39016"/>
                <a:lumOff val="35622"/>
                <a:alphaOff val="0"/>
                <a:tint val="80000"/>
                <a:satMod val="15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7F4AD21D-F741-478B-921F-83DC51DE1E1A}">
      <dsp:nvSpPr>
        <dsp:cNvPr id="0" name=""/>
        <dsp:cNvSpPr/>
      </dsp:nvSpPr>
      <dsp:spPr>
        <a:xfrm>
          <a:off x="2068680" y="3580052"/>
          <a:ext cx="3818445" cy="71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dirty="0"/>
            <a:t>Evaluate Best Management Practices (BMPS) (LV 2 &amp; 3)</a:t>
          </a:r>
        </a:p>
      </dsp:txBody>
      <dsp:txXfrm>
        <a:off x="2068680" y="3580052"/>
        <a:ext cx="3818445" cy="71568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0.5</cdr:y>
    </cdr:from>
    <cdr:to>
      <cdr:x>0.22338</cdr:x>
      <cdr:y>0.78957</cdr:y>
    </cdr:to>
    <cdr:sp macro="" textlink="">
      <cdr:nvSpPr>
        <cdr:cNvPr id="2" name="TextBox 1"/>
        <cdr:cNvSpPr txBox="1"/>
      </cdr:nvSpPr>
      <cdr:spPr>
        <a:xfrm xmlns:a="http://schemas.openxmlformats.org/drawingml/2006/main">
          <a:off x="0" y="3429000"/>
          <a:ext cx="2042587" cy="1985871"/>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u="sng" dirty="0"/>
            <a:t>Other Nonpoint Sources:</a:t>
          </a:r>
          <a:endParaRPr lang="en-US" sz="1400" b="0" dirty="0"/>
        </a:p>
        <a:p xmlns:a="http://schemas.openxmlformats.org/drawingml/2006/main">
          <a:r>
            <a:rPr lang="en-US" sz="1400" b="0" dirty="0"/>
            <a:t>Recreation Pollution</a:t>
          </a:r>
          <a:r>
            <a:rPr lang="en-US" sz="1400" b="0" baseline="0" dirty="0"/>
            <a:t> </a:t>
          </a:r>
          <a:r>
            <a:rPr lang="en-US" sz="1400" b="0" dirty="0"/>
            <a:t>Source Habitat Modification </a:t>
          </a:r>
        </a:p>
        <a:p xmlns:a="http://schemas.openxmlformats.org/drawingml/2006/main">
          <a:r>
            <a:rPr lang="en-US" sz="1400" b="0" dirty="0"/>
            <a:t>Natural Conditions </a:t>
          </a:r>
        </a:p>
        <a:p xmlns:a="http://schemas.openxmlformats.org/drawingml/2006/main">
          <a:r>
            <a:rPr lang="en-US" sz="1400" b="0" dirty="0"/>
            <a:t>Road/Bridge Runoff Rural/Residential Areas Urban/Municipal Source </a:t>
          </a:r>
        </a:p>
      </cdr:txBody>
    </cdr:sp>
  </cdr:relSizeAnchor>
  <cdr:relSizeAnchor xmlns:cdr="http://schemas.openxmlformats.org/drawingml/2006/chartDrawing">
    <cdr:from>
      <cdr:x>0.25133</cdr:x>
      <cdr:y>0.94809</cdr:y>
    </cdr:from>
    <cdr:to>
      <cdr:x>0.82196</cdr:x>
      <cdr:y>0.99755</cdr:y>
    </cdr:to>
    <cdr:sp macro="" textlink="">
      <cdr:nvSpPr>
        <cdr:cNvPr id="5" name="TextBox 1"/>
        <cdr:cNvSpPr txBox="1"/>
      </cdr:nvSpPr>
      <cdr:spPr>
        <a:xfrm xmlns:a="http://schemas.openxmlformats.org/drawingml/2006/main">
          <a:off x="2175606" y="5954207"/>
          <a:ext cx="4939508" cy="3106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a:t>Source: 2018 Missouri Integrated Water Quality Report </a:t>
          </a:r>
        </a:p>
        <a:p xmlns:a="http://schemas.openxmlformats.org/drawingml/2006/main">
          <a:pPr algn="ctr"/>
          <a:endParaRPr lang="en-US" sz="1100"/>
        </a:p>
      </cdr:txBody>
    </cdr:sp>
  </cdr:relSizeAnchor>
  <cdr:relSizeAnchor xmlns:cdr="http://schemas.openxmlformats.org/drawingml/2006/chartDrawing">
    <cdr:from>
      <cdr:x>1.09361E-7</cdr:x>
      <cdr:y>0.86575</cdr:y>
    </cdr:from>
    <cdr:to>
      <cdr:x>0.32739</cdr:x>
      <cdr:y>1</cdr:y>
    </cdr:to>
    <cdr:sp macro="" textlink="">
      <cdr:nvSpPr>
        <cdr:cNvPr id="6" name="TextBox 1"/>
        <cdr:cNvSpPr txBox="1"/>
      </cdr:nvSpPr>
      <cdr:spPr>
        <a:xfrm xmlns:a="http://schemas.openxmlformats.org/drawingml/2006/main">
          <a:off x="1" y="5937337"/>
          <a:ext cx="2993610" cy="920663"/>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baseline="0" dirty="0">
              <a:solidFill>
                <a:srgbClr val="002060"/>
              </a:solidFill>
            </a:rPr>
            <a:t>5,676 miles of streams impaired </a:t>
          </a:r>
        </a:p>
        <a:p xmlns:a="http://schemas.openxmlformats.org/drawingml/2006/main">
          <a:r>
            <a:rPr lang="en-US" sz="1500" b="1" baseline="0" dirty="0">
              <a:solidFill>
                <a:srgbClr val="002060"/>
              </a:solidFill>
            </a:rPr>
            <a:t>out of 11,416 miles of streams with sufficient data for assessment</a:t>
          </a:r>
        </a:p>
        <a:p xmlns:a="http://schemas.openxmlformats.org/drawingml/2006/main">
          <a:endParaRPr lang="en-US" sz="1100" b="1" baseline="0" dirty="0">
            <a:solidFill>
              <a:srgbClr val="0070C0"/>
            </a:solidFill>
          </a:endParaRPr>
        </a:p>
        <a:p xmlns:a="http://schemas.openxmlformats.org/drawingml/2006/main">
          <a:endParaRPr lang="en-US" sz="1100" b="1" baseline="0" dirty="0">
            <a:solidFill>
              <a:srgbClr val="0070C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0.5</cdr:y>
    </cdr:from>
    <cdr:to>
      <cdr:x>0.22338</cdr:x>
      <cdr:y>0.78957</cdr:y>
    </cdr:to>
    <cdr:sp macro="" textlink="">
      <cdr:nvSpPr>
        <cdr:cNvPr id="2" name="TextBox 1"/>
        <cdr:cNvSpPr txBox="1"/>
      </cdr:nvSpPr>
      <cdr:spPr>
        <a:xfrm xmlns:a="http://schemas.openxmlformats.org/drawingml/2006/main">
          <a:off x="0" y="3429000"/>
          <a:ext cx="2042587" cy="1985871"/>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u="sng" dirty="0"/>
            <a:t>Other Nonpoint Sources:</a:t>
          </a:r>
          <a:endParaRPr lang="en-US" sz="1400" b="0" dirty="0"/>
        </a:p>
        <a:p xmlns:a="http://schemas.openxmlformats.org/drawingml/2006/main">
          <a:r>
            <a:rPr lang="en-US" sz="1400" b="0" dirty="0"/>
            <a:t>Recreation Pollution</a:t>
          </a:r>
          <a:r>
            <a:rPr lang="en-US" sz="1400" b="0" baseline="0" dirty="0"/>
            <a:t> </a:t>
          </a:r>
          <a:r>
            <a:rPr lang="en-US" sz="1400" b="0" dirty="0"/>
            <a:t>Source Habitat Modification </a:t>
          </a:r>
        </a:p>
        <a:p xmlns:a="http://schemas.openxmlformats.org/drawingml/2006/main">
          <a:r>
            <a:rPr lang="en-US" sz="1400" b="0" dirty="0"/>
            <a:t>Natural Conditions </a:t>
          </a:r>
        </a:p>
        <a:p xmlns:a="http://schemas.openxmlformats.org/drawingml/2006/main">
          <a:r>
            <a:rPr lang="en-US" sz="1400" b="0" dirty="0"/>
            <a:t>Road/Bridge Runoff Rural/Residential Areas Urban/Municipal Source </a:t>
          </a:r>
        </a:p>
      </cdr:txBody>
    </cdr:sp>
  </cdr:relSizeAnchor>
  <cdr:relSizeAnchor xmlns:cdr="http://schemas.openxmlformats.org/drawingml/2006/chartDrawing">
    <cdr:from>
      <cdr:x>0.25133</cdr:x>
      <cdr:y>0.94809</cdr:y>
    </cdr:from>
    <cdr:to>
      <cdr:x>0.82196</cdr:x>
      <cdr:y>0.99755</cdr:y>
    </cdr:to>
    <cdr:sp macro="" textlink="">
      <cdr:nvSpPr>
        <cdr:cNvPr id="5" name="TextBox 1"/>
        <cdr:cNvSpPr txBox="1"/>
      </cdr:nvSpPr>
      <cdr:spPr>
        <a:xfrm xmlns:a="http://schemas.openxmlformats.org/drawingml/2006/main">
          <a:off x="2175606" y="5954207"/>
          <a:ext cx="4939508" cy="3106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a:t>Source: 2018 Missouri Integrated Water Quality Report </a:t>
          </a:r>
        </a:p>
        <a:p xmlns:a="http://schemas.openxmlformats.org/drawingml/2006/main">
          <a:pPr algn="ctr"/>
          <a:endParaRPr lang="en-US" sz="1100"/>
        </a:p>
      </cdr:txBody>
    </cdr:sp>
  </cdr:relSizeAnchor>
  <cdr:relSizeAnchor xmlns:cdr="http://schemas.openxmlformats.org/drawingml/2006/chartDrawing">
    <cdr:from>
      <cdr:x>1.09361E-7</cdr:x>
      <cdr:y>0.86575</cdr:y>
    </cdr:from>
    <cdr:to>
      <cdr:x>0.32739</cdr:x>
      <cdr:y>1</cdr:y>
    </cdr:to>
    <cdr:sp macro="" textlink="">
      <cdr:nvSpPr>
        <cdr:cNvPr id="6" name="TextBox 1"/>
        <cdr:cNvSpPr txBox="1"/>
      </cdr:nvSpPr>
      <cdr:spPr>
        <a:xfrm xmlns:a="http://schemas.openxmlformats.org/drawingml/2006/main">
          <a:off x="1" y="5937337"/>
          <a:ext cx="2993610" cy="920663"/>
        </a:xfrm>
        <a:prstGeom xmlns:a="http://schemas.openxmlformats.org/drawingml/2006/main" prst="rect">
          <a:avLst/>
        </a:prstGeom>
        <a:gradFill xmlns:a="http://schemas.openxmlformats.org/drawingml/2006/main">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baseline="0" dirty="0">
              <a:solidFill>
                <a:srgbClr val="002060"/>
              </a:solidFill>
            </a:rPr>
            <a:t>5,676 miles of streams impaired </a:t>
          </a:r>
        </a:p>
        <a:p xmlns:a="http://schemas.openxmlformats.org/drawingml/2006/main">
          <a:r>
            <a:rPr lang="en-US" sz="1500" b="1" baseline="0" dirty="0">
              <a:solidFill>
                <a:srgbClr val="002060"/>
              </a:solidFill>
            </a:rPr>
            <a:t>out of 11,416 miles of streams with sufficient data for assessment</a:t>
          </a:r>
        </a:p>
        <a:p xmlns:a="http://schemas.openxmlformats.org/drawingml/2006/main">
          <a:endParaRPr lang="en-US" sz="1100" b="1" baseline="0" dirty="0">
            <a:solidFill>
              <a:srgbClr val="0070C0"/>
            </a:solidFill>
          </a:endParaRPr>
        </a:p>
        <a:p xmlns:a="http://schemas.openxmlformats.org/drawingml/2006/main">
          <a:endParaRPr lang="en-US" sz="1100" b="1" baseline="0" dirty="0">
            <a:solidFill>
              <a:srgbClr val="007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48" tIns="48325" rIns="96648" bIns="48325" rtlCol="0"/>
          <a:lstStyle>
            <a:lvl1pPr algn="r">
              <a:defRPr sz="1200"/>
            </a:lvl1pPr>
          </a:lstStyle>
          <a:p>
            <a:fld id="{48508C22-F425-48F6-BD46-34AD0494D0DB}" type="datetimeFigureOut">
              <a:rPr lang="en-US" smtClean="0"/>
              <a:t>6/20/2025</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6648" tIns="48325" rIns="96648"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20" cy="480060"/>
          </a:xfrm>
          <a:prstGeom prst="rect">
            <a:avLst/>
          </a:prstGeom>
        </p:spPr>
        <p:txBody>
          <a:bodyPr vert="horz" lIns="96648" tIns="48325" rIns="96648" bIns="48325" rtlCol="0" anchor="b"/>
          <a:lstStyle>
            <a:lvl1pPr algn="r">
              <a:defRPr sz="1200"/>
            </a:lvl1pPr>
          </a:lstStyle>
          <a:p>
            <a:fld id="{DEED6EF1-0B98-418E-96C0-2A72EB46E7F8}" type="slidenum">
              <a:rPr lang="en-US" smtClean="0"/>
              <a:t>‹#›</a:t>
            </a:fld>
            <a:endParaRPr lang="en-US"/>
          </a:p>
        </p:txBody>
      </p:sp>
    </p:spTree>
    <p:extLst>
      <p:ext uri="{BB962C8B-B14F-4D97-AF65-F5344CB8AC3E}">
        <p14:creationId xmlns:p14="http://schemas.microsoft.com/office/powerpoint/2010/main" val="2422084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48" tIns="48325" rIns="96648" bIns="48325" rtlCol="0"/>
          <a:lstStyle>
            <a:lvl1pPr algn="r">
              <a:defRPr sz="1200"/>
            </a:lvl1pPr>
          </a:lstStyle>
          <a:p>
            <a:fld id="{80F24317-3BDB-42A7-9094-091639018140}" type="datetimeFigureOut">
              <a:rPr lang="en-US" smtClean="0"/>
              <a:t>6/20/2025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5" rIns="96648"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48" tIns="48325" rIns="96648"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48" tIns="48325" rIns="96648" bIns="48325" rtlCol="0" anchor="b"/>
          <a:lstStyle>
            <a:lvl1pPr algn="r">
              <a:defRPr sz="1200"/>
            </a:lvl1pPr>
          </a:lstStyle>
          <a:p>
            <a:fld id="{A39BFA4B-ACAB-47DE-82CC-E823154B8300}" type="slidenum">
              <a:rPr lang="en-US" smtClean="0"/>
              <a:t>‹#›</a:t>
            </a:fld>
            <a:endParaRPr lang="en-US"/>
          </a:p>
        </p:txBody>
      </p:sp>
    </p:spTree>
    <p:extLst>
      <p:ext uri="{BB962C8B-B14F-4D97-AF65-F5344CB8AC3E}">
        <p14:creationId xmlns:p14="http://schemas.microsoft.com/office/powerpoint/2010/main" val="100643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epa.gov/sites/default/files/2020-12/documents/nrsa_2013-14_final_report_2020-12-17.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Welcome to Introduction to Volunteer Water Quality Monitoring, also referred </a:t>
            </a:r>
            <a:r>
              <a:rPr lang="en-US" baseline="0" dirty="0"/>
              <a:t>to </a:t>
            </a:r>
            <a:r>
              <a:rPr lang="en-US" dirty="0"/>
              <a:t>as VWQM Intro level</a:t>
            </a:r>
            <a:r>
              <a:rPr lang="en-US" baseline="0" dirty="0"/>
              <a:t>.</a:t>
            </a:r>
            <a:endParaRPr lang="en-US" dirty="0"/>
          </a:p>
          <a:p>
            <a:r>
              <a:rPr lang="en-US" dirty="0"/>
              <a:t>INTRODUCE YOURSELF </a:t>
            </a:r>
          </a:p>
          <a:p>
            <a:endParaRPr lang="en-US"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1</a:t>
            </a:fld>
            <a:endParaRPr lang="en-US"/>
          </a:p>
        </p:txBody>
      </p:sp>
    </p:spTree>
    <p:extLst>
      <p:ext uri="{BB962C8B-B14F-4D97-AF65-F5344CB8AC3E}">
        <p14:creationId xmlns:p14="http://schemas.microsoft.com/office/powerpoint/2010/main" val="94256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Program Goals:</a:t>
            </a:r>
          </a:p>
          <a:p>
            <a:endParaRPr 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To inform about the conditions of MO streams.</a:t>
            </a:r>
          </a:p>
          <a:p>
            <a:r>
              <a:rPr lang="en-US" altLang="en-US">
                <a:latin typeface="Arial" panose="020B0604020202020204" pitchFamily="34" charset="0"/>
                <a:cs typeface="Arial" panose="020B0604020202020204" pitchFamily="34" charset="0"/>
              </a:rPr>
              <a:t>To establish a group of trained volunteers to provide data statewide, and connect citizens to work towards a common goal.</a:t>
            </a:r>
          </a:p>
          <a:p>
            <a:r>
              <a:rPr lang="en-US" altLang="en-US">
                <a:latin typeface="Arial" panose="020B0604020202020204" pitchFamily="34" charset="0"/>
                <a:cs typeface="Arial" panose="020B0604020202020204" pitchFamily="34" charset="0"/>
              </a:rPr>
              <a:t>To help halt degradations of water resources.</a:t>
            </a:r>
          </a:p>
          <a:p>
            <a:r>
              <a:rPr lang="en-US">
                <a:latin typeface="Arial" panose="020B0604020202020204" pitchFamily="34" charset="0"/>
                <a:cs typeface="Arial" panose="020B0604020202020204" pitchFamily="34" charset="0"/>
              </a:rPr>
              <a:t>To enable citizens to make informed decisions</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10</a:t>
            </a:fld>
            <a:endParaRPr lang="en-US"/>
          </a:p>
        </p:txBody>
      </p:sp>
    </p:spTree>
    <p:extLst>
      <p:ext uri="{BB962C8B-B14F-4D97-AF65-F5344CB8AC3E}">
        <p14:creationId xmlns:p14="http://schemas.microsoft.com/office/powerpoint/2010/main" val="2517143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After</a:t>
            </a:r>
            <a:r>
              <a:rPr lang="en-US" b="0" baseline="0" dirty="0"/>
              <a:t> today, you will have learned all of the VWQM sampling protocols – so w</a:t>
            </a:r>
            <a:r>
              <a:rPr lang="en-US" b="0" dirty="0"/>
              <a:t>hy should you proceed to Level 2 and</a:t>
            </a:r>
            <a:r>
              <a:rPr lang="en-US" b="0" baseline="0" dirty="0"/>
              <a:t> </a:t>
            </a:r>
            <a:r>
              <a:rPr lang="en-US" b="0" dirty="0"/>
              <a:t>3? These</a:t>
            </a:r>
            <a:r>
              <a:rPr lang="en-US" b="0" baseline="0" dirty="0"/>
              <a:t> are the program’s Quality Assurance/Quality Control (QA/QC) workshops that help ensure and document that volunteers’ monitoring technique is sound, their equipment is in good shape, and they are up-to-date on program policies. This gives us confidence that the volunteer data is of a high quality and providing valuable data on the stream. Volunteers also report that THEY feel more confident in their monitoring after taking these advanced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Since we have greater </a:t>
            </a:r>
            <a:r>
              <a:rPr lang="en-US" dirty="0"/>
              <a:t>confidence in data</a:t>
            </a:r>
            <a:r>
              <a:rPr lang="en-US" baseline="0" dirty="0"/>
              <a:t> quality from Level 2/3 volunteers: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 are able to use Level 2 and above data at a higher level to help protect our streams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Level 2/3 volunteers are eligible to participate in special projects such as Cooperative Stream Investigations and Advanced Monitoring Projects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eaLnBrk="1" hangingPunct="1"/>
            <a:r>
              <a:rPr lang="en-US" b="1" dirty="0"/>
              <a:t>VWQM Level 2</a:t>
            </a:r>
          </a:p>
          <a:p>
            <a:pPr marL="171450" indent="-171450" eaLnBrk="1" hangingPunct="1">
              <a:buFontTx/>
              <a:buChar char="-"/>
            </a:pPr>
            <a:r>
              <a:rPr lang="en-US" dirty="0"/>
              <a:t>To be eligible to attend a Level</a:t>
            </a:r>
            <a:r>
              <a:rPr lang="en-US" baseline="0" dirty="0"/>
              <a:t> 2 workshop, v</a:t>
            </a:r>
            <a:r>
              <a:rPr lang="en-US" dirty="0"/>
              <a:t>olunteers must successfully complete the Level 1 workshop AND submit at least </a:t>
            </a:r>
            <a:r>
              <a:rPr lang="en-US" b="1" dirty="0"/>
              <a:t>2</a:t>
            </a:r>
            <a:r>
              <a:rPr lang="en-US" b="1" baseline="0" dirty="0"/>
              <a:t> seasons worth of all 4 data types</a:t>
            </a:r>
            <a:r>
              <a:rPr lang="en-US" dirty="0"/>
              <a:t>.</a:t>
            </a:r>
          </a:p>
          <a:p>
            <a:pPr marL="171450" indent="-171450" eaLnBrk="1" hangingPunct="1">
              <a:buFontTx/>
              <a:buChar char="-"/>
            </a:pPr>
            <a:r>
              <a:rPr lang="en-US" dirty="0"/>
              <a:t>This is our first QA/QC workshop. It allows the volunteer to check their equipment and monitoring techniques and will improve their ability to identify macroinvertebrates.</a:t>
            </a:r>
          </a:p>
          <a:p>
            <a:pPr marL="171450" indent="-171450" eaLnBrk="1" hangingPunct="1">
              <a:buFontTx/>
              <a:buChar char="-"/>
            </a:pPr>
            <a:r>
              <a:rPr lang="en-US" dirty="0"/>
              <a:t>It also allows the volunteer to get assistance identifying unknown invertebrates from their streams and confirm identification of invertebrates in their reference collection.</a:t>
            </a:r>
          </a:p>
          <a:p>
            <a:pPr marL="171450" indent="-171450" eaLnBrk="1" hangingPunct="1">
              <a:buFontTx/>
              <a:buChar char="-"/>
            </a:pPr>
            <a:r>
              <a:rPr lang="en-US" dirty="0"/>
              <a:t>These classes are offered during the winter of each year.</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VWQM Level 3</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dirty="0"/>
              <a:t>Level 3 is for VERY experienced</a:t>
            </a:r>
            <a:r>
              <a:rPr lang="en-US" b="0" baseline="0" dirty="0"/>
              <a:t> monitors who have attended a Level 2 workshop AND have submitted at least 12 sets of all four data types.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This is more of a QA/QC AUDIT than a regular workshop.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These are by appointment only by contacting our VWQM</a:t>
            </a:r>
            <a:r>
              <a:rPr lang="en-US" baseline="0" dirty="0"/>
              <a:t> QA/QC Officer, </a:t>
            </a:r>
            <a:r>
              <a:rPr lang="en-US" dirty="0"/>
              <a:t>Randy Sarver, to accompany a volunteer to their own monitoring site</a:t>
            </a:r>
            <a:r>
              <a:rPr lang="en-US" baseline="0" dirty="0"/>
              <a:t> </a:t>
            </a:r>
            <a:r>
              <a:rPr lang="en-US" dirty="0"/>
              <a:t>to conduct WQM streamside – a field audit that:</a:t>
            </a:r>
          </a:p>
          <a:p>
            <a:pPr lvl="1" eaLnBrk="1" hangingPunct="1">
              <a:lnSpc>
                <a:spcPct val="90000"/>
              </a:lnSpc>
              <a:buFont typeface="Wingdings" pitchFamily="2" charset="2"/>
              <a:buChar char="Ø"/>
            </a:pPr>
            <a:r>
              <a:rPr lang="en-US" dirty="0">
                <a:latin typeface="Times New Roman" pitchFamily="18" charset="0"/>
              </a:rPr>
              <a:t> Demonstrates that the volunteer can analyze all chemical parameters correctly. </a:t>
            </a:r>
          </a:p>
          <a:p>
            <a:pPr lvl="1" eaLnBrk="1" hangingPunct="1">
              <a:lnSpc>
                <a:spcPct val="90000"/>
              </a:lnSpc>
              <a:buFont typeface="Wingdings" pitchFamily="2" charset="2"/>
              <a:buChar char="Ø"/>
            </a:pPr>
            <a:r>
              <a:rPr lang="en-US" dirty="0">
                <a:latin typeface="Times New Roman" pitchFamily="18" charset="0"/>
              </a:rPr>
              <a:t> The volunteer can identify all EPT taxa correctly and may only miss one non EPT taxa.</a:t>
            </a:r>
          </a:p>
          <a:p>
            <a:pPr lvl="1" eaLnBrk="1" hangingPunct="1">
              <a:lnSpc>
                <a:spcPct val="90000"/>
              </a:lnSpc>
              <a:buFont typeface="Wingdings" pitchFamily="2" charset="2"/>
              <a:buChar char="Ø"/>
            </a:pPr>
            <a:r>
              <a:rPr lang="en-US" baseline="0" dirty="0">
                <a:latin typeface="Times New Roman" pitchFamily="18" charset="0"/>
              </a:rPr>
              <a:t> The volunteer follows the proper protocol for the Stream Discharge and Visual Survey assessments.</a:t>
            </a:r>
          </a:p>
          <a:p>
            <a:pPr lvl="1" eaLnBrk="1" hangingPunct="1">
              <a:lnSpc>
                <a:spcPct val="90000"/>
              </a:lnSpc>
              <a:buFont typeface="Wingdings" pitchFamily="2" charset="2"/>
              <a:buChar char="Ø"/>
            </a:pPr>
            <a:endParaRPr lang="en-US" dirty="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of the program’s QA/QC procedures is that Level 2 and above volunteers must validate their higher level QA/QC status at least once every 3 years by returning for a Level 2 workshop or attending a special Validation workshop offered every summer.</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indent="-171450" eaLnBrk="1" hangingPunct="1">
              <a:buFontTx/>
              <a:buChar char="-"/>
            </a:pPr>
            <a:endParaRPr lang="en-US" b="1" dirty="0"/>
          </a:p>
          <a:p>
            <a:endParaRPr lang="en-US" baseline="0" dirty="0"/>
          </a:p>
        </p:txBody>
      </p:sp>
      <p:sp>
        <p:nvSpPr>
          <p:cNvPr id="4" name="Slide Number Placeholder 3"/>
          <p:cNvSpPr>
            <a:spLocks noGrp="1"/>
          </p:cNvSpPr>
          <p:nvPr>
            <p:ph type="sldNum" sz="quarter" idx="10"/>
          </p:nvPr>
        </p:nvSpPr>
        <p:spPr/>
        <p:txBody>
          <a:bodyPr/>
          <a:lstStyle/>
          <a:p>
            <a:fld id="{A39BFA4B-ACAB-47DE-82CC-E823154B830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125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After</a:t>
            </a:r>
            <a:r>
              <a:rPr lang="en-US" b="0" baseline="0" dirty="0"/>
              <a:t> today, you will have learned all of the VWQM sampling protocols – so w</a:t>
            </a:r>
            <a:r>
              <a:rPr lang="en-US" b="0" dirty="0"/>
              <a:t>hy should you proceed to Level 2 and</a:t>
            </a:r>
            <a:r>
              <a:rPr lang="en-US" b="0" baseline="0" dirty="0"/>
              <a:t> </a:t>
            </a:r>
            <a:r>
              <a:rPr lang="en-US" b="0" dirty="0"/>
              <a:t>3? These</a:t>
            </a:r>
            <a:r>
              <a:rPr lang="en-US" b="0" baseline="0" dirty="0"/>
              <a:t> are the program’s Quality Assurance/Quality Control (QA/QC) workshops that help ensure and document that volunteers’ monitoring technique is sound, their equipment is in good shape, and they are up-to-date on program policies. This gives us confidence that the volunteer data is of a high quality and providing valuable data on the stream. Volunteers also report that THEY feel more confident in their monitoring after taking these advanced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Since we have greater </a:t>
            </a:r>
            <a:r>
              <a:rPr lang="en-US" dirty="0"/>
              <a:t>confidence in data</a:t>
            </a:r>
            <a:r>
              <a:rPr lang="en-US" baseline="0" dirty="0"/>
              <a:t> quality from Level 2/3 volunteers: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 are able to use Level 2 and above data at a higher level to help protect our streams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Level 2/3 volunteers are eligible to participate in special projects such as Cooperative Stream Investigations and Advanced Monitoring Projects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eaLnBrk="1" hangingPunct="1"/>
            <a:r>
              <a:rPr lang="en-US" b="1" dirty="0"/>
              <a:t>VWQM Level 2</a:t>
            </a:r>
          </a:p>
          <a:p>
            <a:pPr marL="171450" indent="-171450" eaLnBrk="1" hangingPunct="1">
              <a:buFontTx/>
              <a:buChar char="-"/>
            </a:pPr>
            <a:r>
              <a:rPr lang="en-US" dirty="0"/>
              <a:t>To be eligible to attend a Level</a:t>
            </a:r>
            <a:r>
              <a:rPr lang="en-US" baseline="0" dirty="0"/>
              <a:t> 2 workshop, v</a:t>
            </a:r>
            <a:r>
              <a:rPr lang="en-US" dirty="0"/>
              <a:t>olunteers must successfully complete the Level 1 workshop AND submit at least </a:t>
            </a:r>
            <a:r>
              <a:rPr lang="en-US" b="1" dirty="0"/>
              <a:t>2</a:t>
            </a:r>
            <a:r>
              <a:rPr lang="en-US" b="1" baseline="0" dirty="0"/>
              <a:t> seasons worth of all 4 data types</a:t>
            </a:r>
            <a:r>
              <a:rPr lang="en-US" dirty="0"/>
              <a:t>.</a:t>
            </a:r>
          </a:p>
          <a:p>
            <a:pPr marL="171450" indent="-171450" eaLnBrk="1" hangingPunct="1">
              <a:buFontTx/>
              <a:buChar char="-"/>
            </a:pPr>
            <a:r>
              <a:rPr lang="en-US" dirty="0"/>
              <a:t>This is our first QA/QC workshop. It allows the volunteer to check their equipment and monitoring techniques and will improve their ability to identify macroinvertebrates.</a:t>
            </a:r>
          </a:p>
          <a:p>
            <a:pPr marL="171450" indent="-171450" eaLnBrk="1" hangingPunct="1">
              <a:buFontTx/>
              <a:buChar char="-"/>
            </a:pPr>
            <a:r>
              <a:rPr lang="en-US" dirty="0"/>
              <a:t>It also allows the volunteer to get assistance identifying unknown invertebrates from their streams and confirm identification of invertebrates in their reference collection.</a:t>
            </a:r>
          </a:p>
          <a:p>
            <a:pPr marL="171450" indent="-171450" eaLnBrk="1" hangingPunct="1">
              <a:buFontTx/>
              <a:buChar char="-"/>
            </a:pPr>
            <a:r>
              <a:rPr lang="en-US" dirty="0"/>
              <a:t>These classes are offered during the winter of each year.</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VWQM Level 3</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dirty="0"/>
              <a:t>Level 3 is for VERY experienced</a:t>
            </a:r>
            <a:r>
              <a:rPr lang="en-US" b="0" baseline="0" dirty="0"/>
              <a:t> monitors who have attended a Level 2 workshop AND have submitted at least 12 sets of all four data types.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This is more of a QA/QC AUDIT than a regular workshop.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These are by appointment only by contacting our VWQM</a:t>
            </a:r>
            <a:r>
              <a:rPr lang="en-US" baseline="0" dirty="0"/>
              <a:t> QA/QC Officer, </a:t>
            </a:r>
            <a:r>
              <a:rPr lang="en-US" dirty="0"/>
              <a:t>Randy Sarver, to accompany a volunteer to their own monitoring site</a:t>
            </a:r>
            <a:r>
              <a:rPr lang="en-US" baseline="0" dirty="0"/>
              <a:t> </a:t>
            </a:r>
            <a:r>
              <a:rPr lang="en-US" dirty="0"/>
              <a:t>to conduct WQM streamside – a field audit that:</a:t>
            </a:r>
          </a:p>
          <a:p>
            <a:pPr lvl="1" eaLnBrk="1" hangingPunct="1">
              <a:lnSpc>
                <a:spcPct val="90000"/>
              </a:lnSpc>
              <a:buFont typeface="Wingdings" pitchFamily="2" charset="2"/>
              <a:buChar char="Ø"/>
            </a:pPr>
            <a:r>
              <a:rPr lang="en-US" dirty="0">
                <a:latin typeface="Times New Roman" pitchFamily="18" charset="0"/>
              </a:rPr>
              <a:t> Demonstrates that the volunteer can analyze all chemical parameters correctly. </a:t>
            </a:r>
          </a:p>
          <a:p>
            <a:pPr lvl="1" eaLnBrk="1" hangingPunct="1">
              <a:lnSpc>
                <a:spcPct val="90000"/>
              </a:lnSpc>
              <a:buFont typeface="Wingdings" pitchFamily="2" charset="2"/>
              <a:buChar char="Ø"/>
            </a:pPr>
            <a:r>
              <a:rPr lang="en-US" dirty="0">
                <a:latin typeface="Times New Roman" pitchFamily="18" charset="0"/>
              </a:rPr>
              <a:t> The volunteer can identify all EPT taxa correctly and may only miss one non EPT taxa.</a:t>
            </a:r>
          </a:p>
          <a:p>
            <a:pPr lvl="1" eaLnBrk="1" hangingPunct="1">
              <a:lnSpc>
                <a:spcPct val="90000"/>
              </a:lnSpc>
              <a:buFont typeface="Wingdings" pitchFamily="2" charset="2"/>
              <a:buChar char="Ø"/>
            </a:pPr>
            <a:r>
              <a:rPr lang="en-US" baseline="0" dirty="0">
                <a:latin typeface="Times New Roman" pitchFamily="18" charset="0"/>
              </a:rPr>
              <a:t> The volunteer follows the proper protocol for the Stream Discharge and Visual Survey assessments.</a:t>
            </a:r>
          </a:p>
          <a:p>
            <a:pPr lvl="1" eaLnBrk="1" hangingPunct="1">
              <a:lnSpc>
                <a:spcPct val="90000"/>
              </a:lnSpc>
              <a:buFont typeface="Wingdings" pitchFamily="2" charset="2"/>
              <a:buChar char="Ø"/>
            </a:pPr>
            <a:endParaRPr lang="en-US" dirty="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of the program’s QA/QC procedures is that Level 2 and above volunteers must validate their higher level QA/QC status at least once every 3 years by returning for a Level 2 workshop or attending a special Validation workshop offered every summer.</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171450" indent="-171450" eaLnBrk="1" hangingPunct="1">
              <a:buFontTx/>
              <a:buChar char="-"/>
            </a:pPr>
            <a:endParaRPr lang="en-US" b="1" dirty="0"/>
          </a:p>
          <a:p>
            <a:endParaRPr lang="en-US" baseline="0" dirty="0"/>
          </a:p>
        </p:txBody>
      </p:sp>
      <p:sp>
        <p:nvSpPr>
          <p:cNvPr id="4" name="Slide Number Placeholder 3"/>
          <p:cNvSpPr>
            <a:spLocks noGrp="1"/>
          </p:cNvSpPr>
          <p:nvPr>
            <p:ph type="sldNum" sz="quarter" idx="10"/>
          </p:nvPr>
        </p:nvSpPr>
        <p:spPr/>
        <p:txBody>
          <a:bodyPr/>
          <a:lstStyle/>
          <a:p>
            <a:fld id="{A39BFA4B-ACAB-47DE-82CC-E823154B830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7425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a:t>
            </a:r>
            <a:r>
              <a:rPr lang="en-US" baseline="0"/>
              <a:t> look at what a watershed actually is, and how it functions on the landscape to influence stream health.</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13</a:t>
            </a:fld>
            <a:endParaRPr lang="en-US"/>
          </a:p>
        </p:txBody>
      </p:sp>
    </p:spTree>
    <p:extLst>
      <p:ext uri="{BB962C8B-B14F-4D97-AF65-F5344CB8AC3E}">
        <p14:creationId xmlns:p14="http://schemas.microsoft.com/office/powerpoint/2010/main" val="225078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t>A watershed is a topographically-defined area of land that drains to a particular</a:t>
            </a:r>
            <a:r>
              <a:rPr lang="en-US" baseline="0"/>
              <a:t> body of water. Since water always runs downhill, the boundaries of any watershed are based on the topography of the land (the elevation). If you know the topography, you can easily see which direction is downhill, and which way the water will drain! If you cup your hands, you’ve just created a mini watershed: if you were outside, rainfall would run down the “ridges” of your thumbs, into the “streams” between your fingers, and into your palms to create a small “lake.”</a:t>
            </a:r>
          </a:p>
          <a:p>
            <a:endParaRPr lang="en-US" baseline="0"/>
          </a:p>
          <a:p>
            <a:r>
              <a:rPr lang="en-US" baseline="0"/>
              <a:t>Watersheds are called different names in different parts of the world, but they all mean the same thing.</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14</a:t>
            </a:fld>
            <a:endParaRPr lang="en-US"/>
          </a:p>
        </p:txBody>
      </p:sp>
    </p:spTree>
    <p:extLst>
      <p:ext uri="{BB962C8B-B14F-4D97-AF65-F5344CB8AC3E}">
        <p14:creationId xmlns:p14="http://schemas.microsoft.com/office/powerpoint/2010/main" val="3951327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The streams and rivers within a watershed are interconnected, and form a network. This means that everything upstream (at higher elevations in the watershed) affects everything downstream (lower elevations). As water flows across urban areas or pastures it can pick up sediment, pollutants and even heat. These contaminants eventually flow into a stream or lake, altering WQ. When you flush, do laundry, fertilize your lawn or spill oil on the ground you are impacting water in your watershed. </a:t>
            </a:r>
            <a:endParaRPr lang="en-US"/>
          </a:p>
          <a:p>
            <a:r>
              <a:rPr lang="en-US" dirty="0"/>
              <a:t>The biggest threat to WQ is sedimentation via runoff and erosion. Sedimentation refers to soil particles that are picked up by water and deposited into streams, rivers, and lakes. Land use, slope and soil type are some factors that affect sediment loads. Steeper=faster water=more energy to erode soil and soil type determines how fast the water is absorbed.</a:t>
            </a:r>
            <a:endParaRPr lang="en-US" dirty="0">
              <a:cs typeface="Calibri"/>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15</a:t>
            </a:fld>
            <a:endParaRPr lang="en-US"/>
          </a:p>
        </p:txBody>
      </p:sp>
    </p:spTree>
    <p:extLst>
      <p:ext uri="{BB962C8B-B14F-4D97-AF65-F5344CB8AC3E}">
        <p14:creationId xmlns:p14="http://schemas.microsoft.com/office/powerpoint/2010/main" val="2518928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look at the major watersheds in the United States which flow through Missouri. </a:t>
            </a:r>
          </a:p>
          <a:p>
            <a:endParaRPr lang="en-US" dirty="0">
              <a:latin typeface="Arial"/>
              <a:cs typeface="Arial"/>
            </a:endParaRP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16</a:t>
            </a:fld>
            <a:endParaRPr lang="en-US"/>
          </a:p>
        </p:txBody>
      </p:sp>
    </p:spTree>
    <p:extLst>
      <p:ext uri="{BB962C8B-B14F-4D97-AF65-F5344CB8AC3E}">
        <p14:creationId xmlns:p14="http://schemas.microsoft.com/office/powerpoint/2010/main" val="1669072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Watersheds can range in size from less than an acre to millions of square miles.</a:t>
            </a:r>
          </a:p>
          <a:p>
            <a:r>
              <a:rPr lang="en-US" dirty="0"/>
              <a:t>1) Exactly 1,236,000 square miles.</a:t>
            </a:r>
            <a:endParaRPr lang="en-US" dirty="0">
              <a:cs typeface="Calibri"/>
            </a:endParaRPr>
          </a:p>
          <a:p>
            <a:r>
              <a:rPr lang="en-US" dirty="0"/>
              <a:t>2) Mississippi is the 4th largest watershed – 1) Amazon (2.3million sq. mi.) 2)</a:t>
            </a:r>
            <a:r>
              <a:rPr lang="en-US" baseline="0" dirty="0"/>
              <a:t> </a:t>
            </a:r>
            <a:r>
              <a:rPr lang="en-US" dirty="0"/>
              <a:t>Congo (1.4 million sq. mi.)</a:t>
            </a:r>
            <a:r>
              <a:rPr lang="en-US" baseline="0" dirty="0"/>
              <a:t> 3) Nile 1.25 million</a:t>
            </a:r>
            <a:r>
              <a:rPr lang="en-US" dirty="0"/>
              <a:t> </a:t>
            </a:r>
            <a:r>
              <a:rPr lang="en-US" dirty="0" err="1"/>
              <a:t>sq</a:t>
            </a:r>
            <a:r>
              <a:rPr lang="en-US" dirty="0"/>
              <a:t> mi. 4) Mississippi 1.23 million </a:t>
            </a:r>
            <a:r>
              <a:rPr lang="en-US" dirty="0" err="1"/>
              <a:t>sq</a:t>
            </a:r>
            <a:r>
              <a:rPr lang="en-US" dirty="0"/>
              <a:t> mi.  5) Rio de la Plata (1.22 million sq. mi) </a:t>
            </a:r>
          </a:p>
          <a:p>
            <a:r>
              <a:rPr lang="en-US" dirty="0"/>
              <a:t>3) Streams cross political boundaries. Mississippi's watershed includes 30 states and a small part of Canada. </a:t>
            </a:r>
            <a:endParaRPr lang="en-US" dirty="0">
              <a:cs typeface="Calibri"/>
            </a:endParaRPr>
          </a:p>
          <a:p>
            <a:r>
              <a:rPr lang="en-US" dirty="0"/>
              <a:t>Large drainage basins are made up of smaller watersheds and sub watersheds</a:t>
            </a:r>
            <a:endParaRPr lang="en-US" dirty="0">
              <a:cs typeface="Calibri"/>
            </a:endParaRPr>
          </a:p>
          <a:p>
            <a:endParaRPr lang="en-US" dirty="0">
              <a:cs typeface="Calibri"/>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17</a:t>
            </a:fld>
            <a:endParaRPr lang="en-US"/>
          </a:p>
        </p:txBody>
      </p:sp>
    </p:spTree>
    <p:extLst>
      <p:ext uri="{BB962C8B-B14F-4D97-AF65-F5344CB8AC3E}">
        <p14:creationId xmlns:p14="http://schemas.microsoft.com/office/powerpoint/2010/main" val="2581181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Missouri River watershed is a sub-watershed of the Mississippi River watershed.</a:t>
            </a:r>
          </a:p>
          <a:p>
            <a:r>
              <a:rPr lang="en-US" dirty="0">
                <a:latin typeface="Arial" panose="020B0604020202020204" pitchFamily="34" charset="0"/>
                <a:cs typeface="Arial" panose="020B0604020202020204" pitchFamily="34" charset="0"/>
              </a:rPr>
              <a:t>1) It’s the largest tributary to the Mississippi River covering 530,000 sq. mi. (1/6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of the US). This includes 10 states and a small portion of Canada. It is the longest river in North America</a:t>
            </a:r>
          </a:p>
          <a:p>
            <a:pPr>
              <a:lnSpc>
                <a:spcPct val="90000"/>
              </a:lnSpc>
            </a:pPr>
            <a:r>
              <a:rPr lang="en-US" dirty="0">
                <a:latin typeface="Arial" panose="020B0604020202020204" pitchFamily="34" charset="0"/>
                <a:cs typeface="Arial" panose="020B0604020202020204" pitchFamily="34" charset="0"/>
              </a:rPr>
              <a:t>2) It has the largest reservoir system in North America. At normal water levels this system stores approximately 55 times the amount of water stored in Truman Reservoir (Missouri’s largest reservoir).</a:t>
            </a:r>
          </a:p>
          <a:p>
            <a:pPr>
              <a:lnSpc>
                <a:spcPct val="90000"/>
              </a:lnSpc>
            </a:pPr>
            <a:r>
              <a:rPr lang="en-US" dirty="0">
                <a:latin typeface="Arial" panose="020B0604020202020204" pitchFamily="34" charset="0"/>
                <a:cs typeface="Arial" panose="020B0604020202020204" pitchFamily="34" charset="0"/>
              </a:rPr>
              <a:t>3) It is one of the most altered rivers in the world (35% impounded, 32% channelized, 33% </a:t>
            </a:r>
            <a:r>
              <a:rPr lang="en-US" dirty="0" err="1">
                <a:latin typeface="Arial" panose="020B0604020202020204" pitchFamily="34" charset="0"/>
                <a:cs typeface="Arial" panose="020B0604020202020204" pitchFamily="34" charset="0"/>
              </a:rPr>
              <a:t>unchannelized</a:t>
            </a:r>
            <a:r>
              <a:rPr lang="en-US" dirty="0">
                <a:latin typeface="Arial" panose="020B0604020202020204" pitchFamily="34" charset="0"/>
                <a:cs typeface="Arial" panose="020B0604020202020204" pitchFamily="34" charset="0"/>
              </a:rPr>
              <a:t>). The lower system has extensive levees. There are also levees, major reservoirs and </a:t>
            </a:r>
            <a:r>
              <a:rPr lang="en-US" dirty="0" err="1">
                <a:latin typeface="Arial" panose="020B0604020202020204" pitchFamily="34" charset="0"/>
                <a:cs typeface="Arial" panose="020B0604020202020204" pitchFamily="34" charset="0"/>
              </a:rPr>
              <a:t>channelizations</a:t>
            </a:r>
            <a:r>
              <a:rPr lang="en-US" dirty="0">
                <a:latin typeface="Arial" panose="020B0604020202020204" pitchFamily="34" charset="0"/>
                <a:cs typeface="Arial" panose="020B0604020202020204" pitchFamily="34" charset="0"/>
              </a:rPr>
              <a:t> on its major tributaries. </a:t>
            </a:r>
          </a:p>
          <a:p>
            <a:pPr>
              <a:lnSpc>
                <a:spcPct val="90000"/>
              </a:lnSpc>
            </a:pPr>
            <a:r>
              <a:rPr lang="en-US" dirty="0">
                <a:latin typeface="Arial" panose="020B0604020202020204" pitchFamily="34" charset="0"/>
                <a:cs typeface="Arial" panose="020B0604020202020204" pitchFamily="34" charset="0"/>
              </a:rPr>
              <a:t>More than half of Missourians get drinking water from the Missouri or its underground aquifer that it is tied to. </a:t>
            </a:r>
          </a:p>
          <a:p>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18</a:t>
            </a:fld>
            <a:endParaRPr lang="en-US"/>
          </a:p>
        </p:txBody>
      </p:sp>
    </p:spTree>
    <p:extLst>
      <p:ext uri="{BB962C8B-B14F-4D97-AF65-F5344CB8AC3E}">
        <p14:creationId xmlns:p14="http://schemas.microsoft.com/office/powerpoint/2010/main" val="3550609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 portions of Missouri that drain to the Missouri River Watershed (sub-watershed of the Mississippi) are shown in green.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Optional: Point out that political boundaries and watershed boundaries do not necessarily match.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When looking at the location of rivers and the amount of streamflow in rivers, the key concept is the river's "watershed". What is a watershed? Easy, if you are standing on ground right now, just look down. You're standing, and everyone is standing, in a watershed. A watershed is the area of land where all of the water that falls in it and drains off of it goes to a common outlet. Watersheds can be as small as a footprint or large enough to encompass all the land that drains water into the Missouri River. The mouth of the Missouri River watershed is on the east side of Missouri near St. Louis. The watershed area at this point is approximately 529, 350 square miles.</a:t>
            </a: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19</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330044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already downloaded materials, they can be found on the Stream Team website at MOStreamTeam.org under VWQM, Training Materials and Resources. The Introduction to VWQM notebook includes the PowerPoint slides and may be used to follow along. We have made some edits to the PowerPoints for this virtual format</a:t>
            </a:r>
            <a:r>
              <a:rPr lang="en-US" baseline="0" dirty="0"/>
              <a:t>. </a:t>
            </a:r>
            <a:r>
              <a:rPr lang="en-US" dirty="0"/>
              <a:t> </a:t>
            </a:r>
          </a:p>
          <a:p>
            <a:endParaRPr lang="en-US"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2</a:t>
            </a:fld>
            <a:endParaRPr lang="en-US"/>
          </a:p>
        </p:txBody>
      </p:sp>
    </p:spTree>
    <p:extLst>
      <p:ext uri="{BB962C8B-B14F-4D97-AF65-F5344CB8AC3E}">
        <p14:creationId xmlns:p14="http://schemas.microsoft.com/office/powerpoint/2010/main" val="2363854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Most VWQM volunteers sample much smaller streams than the Missouri River.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For example: the sampling spot shown on the map (red dot) is within the greater Missouri River drainage, but represents a much smaller watershed (not shown). It all depends on the outflow point; all of the land that drains water to the outflow point is the watershed for that outflow location.	</a:t>
            </a:r>
          </a:p>
          <a:p>
            <a:endParaRPr lang="en-US" sz="11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20</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20749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There are many sub-watersheds within the greater Missouri watershed. The sampling spot is located within the Gasconade River watershed. </a:t>
            </a:r>
          </a:p>
          <a:p>
            <a:endParaRPr lang="en-US" sz="11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21</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1161029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 mouth of the Gasconade River watershed is at the extreme north end of the map where the Gasconade River enters the Missouri River. The watershed area at the mouth of the Gasconade River is approximately 3,574 square miles. The sampling spot is located within the greater Gasconade River drainage, but represents a much smaller sub-watershed (not shown).</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22</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3227525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100">
                <a:latin typeface="Arial" panose="020B0604020202020204" pitchFamily="34" charset="0"/>
                <a:cs typeface="Arial" panose="020B0604020202020204" pitchFamily="34" charset="0"/>
              </a:rPr>
              <a:t>The sampling spot is within a sub-watershed of the Gasconade River. The mouth of the sub-watershed is at the northeast end and the drainage and is approximately 1786 square miles. The sampling spot represents a smaller sub-watershed (not shown).</a:t>
            </a:r>
          </a:p>
          <a:p>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defTabSz="966486">
              <a:defRPr/>
            </a:pPr>
            <a:fld id="{D513AE6C-6879-4227-A9ED-FD96FE617150}" type="slidenum">
              <a:rPr lang="en-US">
                <a:solidFill>
                  <a:prstClr val="black"/>
                </a:solidFill>
                <a:latin typeface="Arial" panose="020B0604020202020204" pitchFamily="34" charset="0"/>
                <a:cs typeface="Arial" panose="020B0604020202020204" pitchFamily="34" charset="0"/>
              </a:rPr>
              <a:pPr defTabSz="966486">
                <a:defRPr/>
              </a:pPr>
              <a:t>23</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pPr defTabSz="966486">
              <a:defRPr/>
            </a:pPr>
            <a:r>
              <a:rPr lang="en-US">
                <a:solidFill>
                  <a:prstClr val="black"/>
                </a:solidFill>
                <a:latin typeface="Calibri"/>
              </a:rPr>
              <a:t>1/19/2016</a:t>
            </a:r>
          </a:p>
        </p:txBody>
      </p:sp>
    </p:spTree>
    <p:extLst>
      <p:ext uri="{BB962C8B-B14F-4D97-AF65-F5344CB8AC3E}">
        <p14:creationId xmlns:p14="http://schemas.microsoft.com/office/powerpoint/2010/main" val="196478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watershed (Rubidoux Watershed)</a:t>
            </a:r>
            <a:r>
              <a:rPr lang="en-US" baseline="0"/>
              <a:t> </a:t>
            </a:r>
            <a:r>
              <a:rPr lang="en-US"/>
              <a:t>for the sampling spot is in the southcentral part of the Gasconade River drainage; the area that drains to the sampling spot is approximately</a:t>
            </a:r>
            <a:r>
              <a:rPr lang="en-US" baseline="0"/>
              <a:t> 290 square miles.</a:t>
            </a:r>
            <a:endParaRPr lang="en-US"/>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24</a:t>
            </a:fld>
            <a:endParaRPr lang="en-US">
              <a:solidFill>
                <a:prstClr val="black"/>
              </a:solidFill>
              <a:latin typeface="Calibri"/>
            </a:endParaRPr>
          </a:p>
        </p:txBody>
      </p:sp>
    </p:spTree>
    <p:extLst>
      <p:ext uri="{BB962C8B-B14F-4D97-AF65-F5344CB8AC3E}">
        <p14:creationId xmlns:p14="http://schemas.microsoft.com/office/powerpoint/2010/main" val="48704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stream network for the sampling spot is shown in the map. It is near the mouth of Rubidoux Creek,</a:t>
            </a:r>
            <a:r>
              <a:rPr lang="en-US" baseline="0"/>
              <a:t> as shown by inset. </a:t>
            </a:r>
            <a:r>
              <a:rPr lang="en-US"/>
              <a:t>If you move your sampling spot upstream or downstream the watershed area will change.</a:t>
            </a:r>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25</a:t>
            </a:fld>
            <a:endParaRPr lang="en-US">
              <a:solidFill>
                <a:prstClr val="black"/>
              </a:solidFill>
              <a:latin typeface="Calibri"/>
            </a:endParaRPr>
          </a:p>
        </p:txBody>
      </p:sp>
    </p:spTree>
    <p:extLst>
      <p:ext uri="{BB962C8B-B14F-4D97-AF65-F5344CB8AC3E}">
        <p14:creationId xmlns:p14="http://schemas.microsoft.com/office/powerpoint/2010/main" val="267072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live, work,</a:t>
            </a:r>
            <a:r>
              <a:rPr lang="en-US" baseline="0"/>
              <a:t> and play in a watershed. It is important to remember to take a big picture view since all of our activities will be reflected in the water quality of its stream. Healthy watersheds have healthy streams!</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26</a:t>
            </a:fld>
            <a:endParaRPr lang="en-US"/>
          </a:p>
        </p:txBody>
      </p:sp>
    </p:spTree>
    <p:extLst>
      <p:ext uri="{BB962C8B-B14F-4D97-AF65-F5344CB8AC3E}">
        <p14:creationId xmlns:p14="http://schemas.microsoft.com/office/powerpoint/2010/main" val="167035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a:t>
            </a:r>
            <a:r>
              <a:rPr lang="en-US" baseline="0" dirty="0"/>
              <a:t> look at what a watershed actually is, and how it functions on the landscape to influence stream health.</a:t>
            </a:r>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27</a:t>
            </a:fld>
            <a:endParaRPr lang="en-US"/>
          </a:p>
        </p:txBody>
      </p:sp>
    </p:spTree>
    <p:extLst>
      <p:ext uri="{BB962C8B-B14F-4D97-AF65-F5344CB8AC3E}">
        <p14:creationId xmlns:p14="http://schemas.microsoft.com/office/powerpoint/2010/main" val="2797185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Water quality is comprised of physical, chemical, and biological aspects. </a:t>
            </a:r>
          </a:p>
          <a:p>
            <a:endParaRPr lang="en-US" baseline="0"/>
          </a:p>
          <a:p>
            <a:r>
              <a:rPr lang="en-US" baseline="0"/>
              <a:t>The physical component includes characteristics of all the land area within a watershed, the streambanks, stream channel and stream bed that contribute to the health of the stream ecosystem. </a:t>
            </a:r>
          </a:p>
          <a:p>
            <a:endParaRPr lang="en-US" baseline="0"/>
          </a:p>
          <a:p>
            <a:r>
              <a:rPr lang="en-US" baseline="0"/>
              <a:t>The biological component includes the aquatic organisms living in the stream like plants, fish, and macroinvertebrates. </a:t>
            </a:r>
          </a:p>
          <a:p>
            <a:endParaRPr lang="en-US" baseline="0"/>
          </a:p>
          <a:p>
            <a:r>
              <a:rPr lang="en-US" baseline="0"/>
              <a:t>The chemical component includes characteristics of the water itself like temperature, dissolved oxygen, pH, nutrients, and others, that influence the biology of the stream and provide clues about the health of the stream ecosystem and surrounding watershed. </a:t>
            </a:r>
          </a:p>
        </p:txBody>
      </p:sp>
      <p:sp>
        <p:nvSpPr>
          <p:cNvPr id="4" name="Slide Number Placeholder 3"/>
          <p:cNvSpPr>
            <a:spLocks noGrp="1"/>
          </p:cNvSpPr>
          <p:nvPr>
            <p:ph type="sldNum" sz="quarter" idx="10"/>
          </p:nvPr>
        </p:nvSpPr>
        <p:spPr/>
        <p:txBody>
          <a:bodyPr/>
          <a:lstStyle/>
          <a:p>
            <a:fld id="{A39BFA4B-ACAB-47DE-82CC-E823154B8300}" type="slidenum">
              <a:rPr lang="en-US" smtClean="0"/>
              <a:t>28</a:t>
            </a:fld>
            <a:endParaRPr lang="en-US"/>
          </a:p>
        </p:txBody>
      </p:sp>
    </p:spTree>
    <p:extLst>
      <p:ext uri="{BB962C8B-B14F-4D97-AF65-F5344CB8AC3E}">
        <p14:creationId xmlns:p14="http://schemas.microsoft.com/office/powerpoint/2010/main" val="224691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Prior to the 1970s,</a:t>
            </a:r>
            <a:r>
              <a:rPr lang="en-US" baseline="0"/>
              <a:t> there was little regulation to protect water quality – industrial facilities and wastewater treatment plants were free to discharge their wastes into the nation’s waters.</a:t>
            </a:r>
          </a:p>
          <a:p>
            <a:pPr marL="171450" indent="-171450">
              <a:buFont typeface="Arial" panose="020B0604020202020204" pitchFamily="34" charset="0"/>
              <a:buChar char="•"/>
            </a:pPr>
            <a:r>
              <a:rPr lang="en-US" b="1" baseline="0"/>
              <a:t>[CLICK]</a:t>
            </a:r>
            <a:r>
              <a:rPr lang="en-US" baseline="0"/>
              <a:t> The primary goal of the Clean Water Act, enacted in 1972, was to ensure water quality that is fishable and swimmable – meaning aquatic life can thrive, fish from the waters can be consumed without harming human health, and people can swim in it without negative effects.</a:t>
            </a:r>
          </a:p>
          <a:p>
            <a:pPr marL="171450" lvl="0" indent="-171450">
              <a:buFont typeface="Arial" panose="020B0604020202020204" pitchFamily="34" charset="0"/>
              <a:buChar char="•"/>
            </a:pPr>
            <a:r>
              <a:rPr lang="en-US" b="1" baseline="0"/>
              <a:t>[CLICK]</a:t>
            </a:r>
            <a:r>
              <a:rPr lang="en-US" baseline="0"/>
              <a:t> To achieve that goal, i</a:t>
            </a:r>
            <a:r>
              <a:rPr lang="en-US"/>
              <a:t>t established a structure for improving</a:t>
            </a:r>
            <a:r>
              <a:rPr lang="en-US" baseline="0"/>
              <a:t> the nation’s water quality</a:t>
            </a:r>
            <a:endParaRPr lang="en-US"/>
          </a:p>
          <a:p>
            <a:pPr marL="628650" lvl="1" indent="-171450">
              <a:buFont typeface="Arial" panose="020B0604020202020204" pitchFamily="34" charset="0"/>
              <a:buChar char="•"/>
            </a:pPr>
            <a:r>
              <a:rPr lang="en-US"/>
              <a:t>Provides financial assistance for municipal sewage treatment plant construction and improvement</a:t>
            </a:r>
          </a:p>
          <a:p>
            <a:pPr marL="628650" lvl="1" indent="-171450">
              <a:buFont typeface="Arial" panose="020B0604020202020204" pitchFamily="34" charset="0"/>
              <a:buChar char="•"/>
            </a:pPr>
            <a:r>
              <a:rPr lang="en-US"/>
              <a:t>Regulates industrial and municipal point source discharges – must be permitted under the National Pollution Discharge Elimination System (NPDES)</a:t>
            </a:r>
          </a:p>
          <a:p>
            <a:pPr marL="628650" lvl="1" indent="-171450">
              <a:buFont typeface="Arial" panose="020B0604020202020204" pitchFamily="34" charset="0"/>
              <a:buChar char="•"/>
            </a:pPr>
            <a:r>
              <a:rPr lang="en-US"/>
              <a:t>Establishes Water Quality Standards, and a system of WQ assessment for the nation’s surface waters</a:t>
            </a:r>
          </a:p>
          <a:p>
            <a:pPr marL="628650" lvl="1" indent="-171450">
              <a:buFont typeface="Arial" panose="020B0604020202020204" pitchFamily="34" charset="0"/>
              <a:buChar char="•"/>
            </a:pPr>
            <a:r>
              <a:rPr lang="en-US"/>
              <a:t>Includes provisions for addressing non-point source pollution through the 319 grant program</a:t>
            </a:r>
          </a:p>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29</a:t>
            </a:fld>
            <a:endParaRPr lang="en-US"/>
          </a:p>
        </p:txBody>
      </p:sp>
    </p:spTree>
    <p:extLst>
      <p:ext uri="{BB962C8B-B14F-4D97-AF65-F5344CB8AC3E}">
        <p14:creationId xmlns:p14="http://schemas.microsoft.com/office/powerpoint/2010/main" val="390363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In</a:t>
            </a:r>
            <a:r>
              <a:rPr lang="en-US" baseline="0" dirty="0"/>
              <a:t> the </a:t>
            </a:r>
            <a:r>
              <a:rPr lang="en-US" dirty="0"/>
              <a:t>Welcome and </a:t>
            </a:r>
            <a:r>
              <a:rPr lang="en-US" baseline="0" dirty="0"/>
              <a:t>Introduction chapter, we’ll give a background on the Stream Team program and Volunteer Water Quality Monitoring </a:t>
            </a:r>
            <a:r>
              <a:rPr lang="en-US" dirty="0"/>
              <a:t>program</a:t>
            </a:r>
            <a:r>
              <a:rPr lang="en-US" baseline="0" dirty="0"/>
              <a:t>. </a:t>
            </a:r>
            <a:r>
              <a:rPr lang="en-US" dirty="0"/>
              <a:t>We will also </a:t>
            </a:r>
            <a:r>
              <a:rPr lang="en-US" baseline="0" dirty="0"/>
              <a:t>discuss what watersheds are and how they influence water quality.</a:t>
            </a:r>
            <a:endParaRPr lang="en-US" dirty="0"/>
          </a:p>
          <a:p>
            <a:endParaRPr lang="en-US" baseline="0"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3</a:t>
            </a:fld>
            <a:endParaRPr lang="en-US"/>
          </a:p>
        </p:txBody>
      </p:sp>
    </p:spTree>
    <p:extLst>
      <p:ext uri="{BB962C8B-B14F-4D97-AF65-F5344CB8AC3E}">
        <p14:creationId xmlns:p14="http://schemas.microsoft.com/office/powerpoint/2010/main" val="239050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All state waters have presumptive uses of human health protection, swimming, and aquatic life protection – these uses directly reflect the main goal of the CWA to ensure water quality that is fishable and swimmable. Examples of other uses that may be assigned to waters, dependent on how those waters are actually used, include drinking water supply, livestock and wildlife watering, irrigation, and industrial uses – among others.</a:t>
            </a:r>
          </a:p>
          <a:p>
            <a:endParaRPr lang="en-US">
              <a:cs typeface="Calibri"/>
            </a:endParaRPr>
          </a:p>
          <a:p>
            <a:r>
              <a:rPr lang="en-US">
                <a:cs typeface="Calibri"/>
              </a:rPr>
              <a:t>- WQ standards provide protection standards to streams with the narrative and numeric criteria.  The goal of water quality standards are to protect the streams for their designated uses.  </a:t>
            </a:r>
          </a:p>
          <a:p>
            <a:endParaRPr lang="en-US">
              <a:cs typeface="Calibri"/>
            </a:endParaRPr>
          </a:p>
        </p:txBody>
      </p:sp>
      <p:sp>
        <p:nvSpPr>
          <p:cNvPr id="4" name="Slide Number Placeholder 3"/>
          <p:cNvSpPr>
            <a:spLocks noGrp="1"/>
          </p:cNvSpPr>
          <p:nvPr>
            <p:ph type="sldNum" sz="quarter" idx="5"/>
          </p:nvPr>
        </p:nvSpPr>
        <p:spPr/>
        <p:txBody>
          <a:bodyPr/>
          <a:lstStyle/>
          <a:p>
            <a:fld id="{F9EFCE78-7D9A-489A-B6F6-A5C05D3E4B71}" type="slidenum">
              <a:rPr lang="en-US" smtClean="0"/>
              <a:t>30</a:t>
            </a:fld>
            <a:endParaRPr lang="en-US"/>
          </a:p>
        </p:txBody>
      </p:sp>
    </p:spTree>
    <p:extLst>
      <p:ext uri="{BB962C8B-B14F-4D97-AF65-F5344CB8AC3E}">
        <p14:creationId xmlns:p14="http://schemas.microsoft.com/office/powerpoint/2010/main" val="4107037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2 years, Missouri assesses the condition of our state’s streams and reports the information to EPA. This map is based on that assessment, and shows another way to look at statewide</a:t>
            </a:r>
            <a:r>
              <a:rPr lang="en-US" baseline="0"/>
              <a:t> </a:t>
            </a:r>
            <a:r>
              <a:rPr lang="en-US"/>
              <a:t>water quality trends. In</a:t>
            </a:r>
            <a:r>
              <a:rPr lang="en-US" baseline="0"/>
              <a:t> all regions of the state, we have some streams with impairments (shown in red on the map), which means they are contaminated by one or more specific pollutants. </a:t>
            </a:r>
            <a:r>
              <a:rPr lang="en-US"/>
              <a:t>The state’s 2016 report indicates</a:t>
            </a:r>
            <a:r>
              <a:rPr lang="en-US" baseline="0"/>
              <a:t> </a:t>
            </a:r>
            <a:r>
              <a:rPr lang="en-US"/>
              <a:t>that approximately 8,860 miles of stream and 287,800 acres of lakes are impaired (2016</a:t>
            </a:r>
            <a:r>
              <a:rPr lang="en-US" baseline="0"/>
              <a:t> 305(b) Report).</a:t>
            </a:r>
          </a:p>
          <a:p>
            <a:endParaRPr lang="en-US" baseline="0"/>
          </a:p>
          <a:p>
            <a:r>
              <a:rPr lang="en-US" baseline="0"/>
              <a:t>When data from agency monitoring sites is analyzed, we are trying to find out 3 things: 1) whether or not the stream is impaired by any pollutants, 2) if it is impaired, what specific pollutants are present and where they could be coming from, and 3) how many stream miles are affected by the impairment. As we try to determine these factors, it’s imperative to consider how all streams are connected to other streams within a watershed (which we’ll talk about more in just a few minutes), and how a pollutant in one part of the stream could affect a much larger network of streams. This information helps us write a plan for how to improve the water quality of the stream sections (the plan is called a TMDL-Total Maximum Daily Load). </a:t>
            </a:r>
          </a:p>
          <a:p>
            <a:endParaRPr lang="en-US" baseline="0"/>
          </a:p>
          <a:p>
            <a:r>
              <a:rPr lang="en-US" baseline="0"/>
              <a:t>While agency data helps us determine where there are water quality problems, we are not able to assess all the streams in the state because we have over 115,000 miles of streams in Missouri! Volunteer data can help us learn more about the water quality of streams for which we have little or no data.</a:t>
            </a:r>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31</a:t>
            </a:fld>
            <a:endParaRPr lang="en-US">
              <a:solidFill>
                <a:prstClr val="black"/>
              </a:solidFill>
              <a:latin typeface="Calibri"/>
            </a:endParaRPr>
          </a:p>
        </p:txBody>
      </p:sp>
    </p:spTree>
    <p:extLst>
      <p:ext uri="{BB962C8B-B14F-4D97-AF65-F5344CB8AC3E}">
        <p14:creationId xmlns:p14="http://schemas.microsoft.com/office/powerpoint/2010/main" val="2678237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a:t>
            </a:r>
            <a:r>
              <a:rPr lang="en-US" baseline="0"/>
              <a:t> two major sources of water quality declines as outlined by the Clean Water Act. Both of these sources contribute to stream impairments in Missouri and nationwide.</a:t>
            </a:r>
          </a:p>
          <a:p>
            <a:endParaRPr lang="en-US" baseline="0"/>
          </a:p>
          <a:p>
            <a:r>
              <a:rPr lang="en-US" baseline="0"/>
              <a:t>Point Source Pollution is the result of discharges from a pipe and require a permit for the material discharged. Point source discharges are regulated through the permitting process.</a:t>
            </a:r>
          </a:p>
          <a:p>
            <a:endParaRPr lang="en-US" baseline="0"/>
          </a:p>
          <a:p>
            <a:r>
              <a:rPr lang="en-US" baseline="0"/>
              <a:t>More challenging are nonpoint source pollutants, which enter a stream from a variety of different sources across the landscape through runoff. These are harder to identify than point sources, and much more challenging to control.</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32</a:t>
            </a:fld>
            <a:endParaRPr lang="en-US"/>
          </a:p>
        </p:txBody>
      </p:sp>
    </p:spTree>
    <p:extLst>
      <p:ext uri="{BB962C8B-B14F-4D97-AF65-F5344CB8AC3E}">
        <p14:creationId xmlns:p14="http://schemas.microsoft.com/office/powerpoint/2010/main" val="1368414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Nonpoint sources can be both Agricultural and/or</a:t>
            </a:r>
            <a:r>
              <a:rPr lang="en-US" baseline="0"/>
              <a:t> Urban in nature. Many of these are similar, and can have substantial effects on the stream resource. </a:t>
            </a:r>
          </a:p>
          <a:p>
            <a:endParaRPr lang="en-US" baseline="0"/>
          </a:p>
          <a:p>
            <a:r>
              <a:rPr lang="en-US" baseline="0"/>
              <a:t>Sediment refers to soil particles that are captured in runoff water and transported to streams; the particles then usually settle on the bottom of a stream and can alter habitat needed for aquatic creatures.</a:t>
            </a:r>
          </a:p>
          <a:p>
            <a:r>
              <a:rPr lang="en-US" baseline="0"/>
              <a:t>Fertilizers and pesticides (from crop fields or urban lawns/parks) can wash into streams if they are not properly applied.</a:t>
            </a:r>
          </a:p>
          <a:p>
            <a:r>
              <a:rPr lang="en-US" baseline="0"/>
              <a:t>Impervious surfaces (parking lots, roads, sidewalks), can accumulate all sorts of pollutants that are picked up by storm water and washed into streams.</a:t>
            </a:r>
          </a:p>
          <a:p>
            <a:r>
              <a:rPr lang="en-US" baseline="0"/>
              <a:t>Animal waste can come from agricultural production or from pet waste in urban areas.</a:t>
            </a:r>
          </a:p>
          <a:p>
            <a:r>
              <a:rPr lang="en-US" baseline="0"/>
              <a:t>Cleaning products such as detergents can have a negative effect on stream water quality.</a:t>
            </a: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33</a:t>
            </a:fld>
            <a:endParaRPr lang="en-US"/>
          </a:p>
        </p:txBody>
      </p:sp>
    </p:spTree>
    <p:extLst>
      <p:ext uri="{BB962C8B-B14F-4D97-AF65-F5344CB8AC3E}">
        <p14:creationId xmlns:p14="http://schemas.microsoft.com/office/powerpoint/2010/main" val="3347379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-The CWA requires all states to assess their waters every 2 years and report findings to EPA in the form of the 305b Integrated Report that describes the overall status of the state’s waters and includes the 303d list of impaired waters</a:t>
            </a:r>
            <a:endParaRPr lang="en-US">
              <a:cs typeface="Calibri"/>
            </a:endParaRPr>
          </a:p>
          <a:p>
            <a:pPr marL="171450" indent="-171450">
              <a:buFont typeface="Arial"/>
              <a:buChar char="•"/>
            </a:pPr>
            <a:r>
              <a:rPr lang="en-US"/>
              <a:t>The 303d list is developed by using available data collected using EPA approved methods to assess the state’s waters against specific Water Quality Standards that are codified in state water law for a variety of designated uses for a given stream. </a:t>
            </a:r>
            <a:endParaRPr lang="en-US">
              <a:cs typeface="Calibri"/>
            </a:endParaRPr>
          </a:p>
          <a:p>
            <a:pPr marL="171450" indent="-171450">
              <a:buFontTx/>
              <a:buChar char="-"/>
            </a:pPr>
            <a:r>
              <a:rPr lang="en-US" baseline="0"/>
              <a:t>For the 2018 303d list, there were roughly 11,000 miles of streams with enough eligible data for assessment – which is only about 10% of all classified streams in Missouri. The total number of stream miles in MO is roughly 115,000. Of the stream miles assessed, about 5600 were found to be impaired according to the WQ Standards for their designated uses. This seems like a striking ratio of impaired to assessed stream miles, but keep in mind that much of the data that is available for assessment is the result of targeted monitoring – that is, monitoring resources are focused on waters where there is a suspected WQ issue or where there are permitted facilities that need to be inspected for compliance.</a:t>
            </a:r>
            <a:endParaRPr lang="en-US">
              <a:cs typeface="Calibri"/>
            </a:endParaRPr>
          </a:p>
          <a:p>
            <a:pPr marL="171450" indent="-171450">
              <a:buFontTx/>
              <a:buChar char="-"/>
            </a:pPr>
            <a:r>
              <a:rPr lang="en-US" baseline="0"/>
              <a:t>VWQM methods are typical of, and appropriate for, a volunteer monitoring program and provide valuable data, but our methods are not EPA-approved and so cannot be used</a:t>
            </a:r>
            <a:r>
              <a:rPr lang="en-US"/>
              <a:t> </a:t>
            </a:r>
            <a:r>
              <a:rPr lang="en-US" baseline="0"/>
              <a:t> for these 303d assessments. BUT, VWQM data CAN and IS used to screen for WQ problems that can then be flagged for follow up by professional staff that DO use EPA approved sampling methods – and THAT data can then be used for assessment. Fortunately, we are blessed in Missouri with an abundance of high quality streams and most of your data reflects that. When your data shows otherwise, we will follow up with you.</a:t>
            </a:r>
            <a:endParaRPr lang="en-US" baseline="0">
              <a:cs typeface="Calibri"/>
            </a:endParaRPr>
          </a:p>
          <a:p>
            <a:pPr marL="171450" indent="-171450">
              <a:buFontTx/>
              <a:buChar char="-"/>
            </a:pPr>
            <a:r>
              <a:rPr lang="en-US" b="1" baseline="0"/>
              <a:t>2018-08-24: INSTRUCTORS NOTE: </a:t>
            </a:r>
            <a:r>
              <a:rPr lang="en-US" b="0" baseline="0"/>
              <a:t>Do</a:t>
            </a:r>
            <a:r>
              <a:rPr lang="en-US" baseline="0"/>
              <a:t> NOT share this with current volunteers – but be aware that there is a POSSIBILITY that DNR will be able to use Level 2/3 data to assess for </a:t>
            </a:r>
            <a:r>
              <a:rPr lang="en-US" u="none" baseline="0"/>
              <a:t>MEETING</a:t>
            </a:r>
            <a:r>
              <a:rPr lang="en-US" baseline="0"/>
              <a:t> designated uses in the future – which would increase the number of stream miles officially assessed in the state. We would still NOT be able to impair a stream using volunteer data, but as stated in the current PPT, we can use volunteer data to screen for impairments and follow up with professional monitoring to capture those WQ issues. Stay tuned!!</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34</a:t>
            </a:fld>
            <a:endParaRPr lang="en-US"/>
          </a:p>
        </p:txBody>
      </p:sp>
    </p:spTree>
    <p:extLst>
      <p:ext uri="{BB962C8B-B14F-4D97-AF65-F5344CB8AC3E}">
        <p14:creationId xmlns:p14="http://schemas.microsoft.com/office/powerpoint/2010/main" val="3434091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distribution of causes of impairment for streams on the 2018 303d list of impaired waters. FYI, rather than an entire stream being impaired, only segments of a stream that are non-supporting of its designated use is considered impaired.</a:t>
            </a:r>
          </a:p>
          <a:p>
            <a:r>
              <a:rPr lang="en-US" dirty="0"/>
              <a:t>-You can see that the contaminant causing the most stream impairments is E. coli. E. coli is a bacteria found in the feces from warm-blooded animals and its presence is an indicator of pathogen loading that could be a threat to human health. Sources of E. coli include human wastewater, livestock, wildlife, and pets. Wastewater treatment plants must treat their wastewater to eliminate bacteria, but failing septic systems, combined-sewer-overflows, and sewer line breaks can all be sources of E. coli. Manure runoff from Missouri’s large animal agriculture sector can also be an important source of E. coli. And in urban areas, pets can be a significant source of E. coli – for example, in Springfield, there are about 45,000 dogs each producing about ¾ pound of waste a day! </a:t>
            </a:r>
            <a:endParaRPr lang="en-US" dirty="0">
              <a:cs typeface="Calibri"/>
            </a:endParaRPr>
          </a:p>
          <a:p>
            <a:r>
              <a:rPr lang="en-US" dirty="0"/>
              <a:t>-Low DO can create an environment in which aquatic life cannot survive and is frequently caused by an overabundance of nutrients added to a stream system.</a:t>
            </a:r>
            <a:endParaRPr lang="en-US" dirty="0">
              <a:cs typeface="Calibri"/>
            </a:endParaRPr>
          </a:p>
          <a:p>
            <a:r>
              <a:rPr lang="en-US" dirty="0"/>
              <a:t>-Contamination by metals is a legacy of Missouri’s mining heritage; metals are toxic to aquatic life.</a:t>
            </a:r>
            <a:endParaRPr lang="en-US" dirty="0">
              <a:cs typeface="Calibri"/>
            </a:endParaRPr>
          </a:p>
          <a:p>
            <a:r>
              <a:rPr lang="en-US" dirty="0"/>
              <a:t>-</a:t>
            </a:r>
            <a:r>
              <a:rPr lang="en-US" dirty="0" err="1"/>
              <a:t>Bioassessment</a:t>
            </a:r>
            <a:r>
              <a:rPr lang="en-US" dirty="0"/>
              <a:t> impairments result when sampling shows that aquatic life is impaired, but the cause for that impairment is unknown.</a:t>
            </a:r>
            <a:endParaRPr lang="en-US" dirty="0">
              <a:cs typeface="Calibri"/>
            </a:endParaRPr>
          </a:p>
          <a:p>
            <a:r>
              <a:rPr lang="en-US" dirty="0"/>
              <a:t>-Mercury is a potent neurotoxin in fish, wildlife, and humans. Mercury in fish tissue occurs because it </a:t>
            </a:r>
            <a:r>
              <a:rPr lang="en-US" dirty="0" err="1"/>
              <a:t>bioaccumulates</a:t>
            </a:r>
            <a:r>
              <a:rPr lang="en-US" dirty="0"/>
              <a:t> in aquatic organisms, and consequently is found at its highest concentrations in the fish that are at the top of the food web in aquatic systems. Atmospheric deposition is the primary source of mercury to most aquatic ecosystems; emissions from coal-fired power plants are the largest source of mercury to the atmosphere.</a:t>
            </a:r>
            <a:endParaRPr lang="en-US" dirty="0">
              <a:cs typeface="Calibri"/>
            </a:endParaRPr>
          </a:p>
          <a:p>
            <a:r>
              <a:rPr lang="en-US" dirty="0"/>
              <a:t>-The remaining causes of impairment include discrete chemical and physical pollutants and sedimentation.</a:t>
            </a:r>
            <a:endParaRPr lang="en-US" dirty="0">
              <a:cs typeface="Calibri"/>
            </a:endParaRPr>
          </a:p>
          <a:p>
            <a:r>
              <a:rPr lang="en-US" dirty="0"/>
              <a:t>It’s important to note that each contaminant may compound the effects of other contaminants. For example, animal manure contributes to E. coli contamination, but is also high in organic matter content, so also contributes to higher nutrient loading which can create low DO conditions.</a:t>
            </a:r>
          </a:p>
          <a:p>
            <a:endParaRPr lang="en-US" dirty="0">
              <a:cs typeface="Calibri"/>
            </a:endParaRPr>
          </a:p>
        </p:txBody>
      </p:sp>
      <p:sp>
        <p:nvSpPr>
          <p:cNvPr id="4" name="Slide Number Placeholder 3"/>
          <p:cNvSpPr>
            <a:spLocks noGrp="1"/>
          </p:cNvSpPr>
          <p:nvPr>
            <p:ph type="sldNum" sz="quarter" idx="5"/>
          </p:nvPr>
        </p:nvSpPr>
        <p:spPr/>
        <p:txBody>
          <a:bodyPr/>
          <a:lstStyle/>
          <a:p>
            <a:fld id="{F9EFCE78-7D9A-489A-B6F6-A5C05D3E4B71}" type="slidenum">
              <a:rPr lang="en-US" smtClean="0"/>
              <a:t>35</a:t>
            </a:fld>
            <a:endParaRPr lang="en-US"/>
          </a:p>
        </p:txBody>
      </p:sp>
    </p:spTree>
    <p:extLst>
      <p:ext uri="{BB962C8B-B14F-4D97-AF65-F5344CB8AC3E}">
        <p14:creationId xmlns:p14="http://schemas.microsoft.com/office/powerpoint/2010/main" val="802205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breakdown of the</a:t>
            </a:r>
            <a:r>
              <a:rPr lang="en-US" baseline="0"/>
              <a:t> SOURCES of the contaminants impairing streams on the 303d list shown on the previous slide.</a:t>
            </a:r>
            <a:endParaRPr lang="en-US"/>
          </a:p>
          <a:p>
            <a:pPr marL="171450" indent="-171450">
              <a:buFontTx/>
              <a:buChar char="-"/>
            </a:pPr>
            <a:r>
              <a:rPr lang="en-US"/>
              <a:t>Contaminants that impair designated uses originate from numerous sources. In some cases, a single source is responsible for providing multiple contaminants to the same water body. While contaminants can usually be identified, diverse contaminant sources and monitoring limitations can sometimes make it difficult to pinpoint exact sources.</a:t>
            </a:r>
          </a:p>
          <a:p>
            <a:pPr marL="171450" indent="-171450">
              <a:buFontTx/>
              <a:buChar char="-"/>
            </a:pPr>
            <a:r>
              <a:rPr lang="en-US"/>
              <a:t>If you remember from your Intro class, there are two broad categories of pollution – point source and nonpoint source. This</a:t>
            </a:r>
            <a:r>
              <a:rPr lang="en-US" baseline="0"/>
              <a:t> chart shows that the contaminant source for </a:t>
            </a:r>
            <a:r>
              <a:rPr lang="en-US" b="1" baseline="0"/>
              <a:t>79%</a:t>
            </a:r>
            <a:r>
              <a:rPr lang="en-US" baseline="0"/>
              <a:t> of the stream miles on the impaired waters list is from a NONPOINT source – which means that its caused by stormwater runoff and so a discrete source is difficult to identify – and harder to address.</a:t>
            </a:r>
            <a:endParaRPr lang="en-US"/>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36</a:t>
            </a:fld>
            <a:endParaRPr lang="en-US"/>
          </a:p>
        </p:txBody>
      </p:sp>
    </p:spTree>
    <p:extLst>
      <p:ext uri="{BB962C8B-B14F-4D97-AF65-F5344CB8AC3E}">
        <p14:creationId xmlns:p14="http://schemas.microsoft.com/office/powerpoint/2010/main" val="2361312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breakdown of the</a:t>
            </a:r>
            <a:r>
              <a:rPr lang="en-US" baseline="0"/>
              <a:t> SOURCES of the contaminants impairing streams on the 303d list shown on the previous slide.</a:t>
            </a:r>
            <a:endParaRPr lang="en-US"/>
          </a:p>
          <a:p>
            <a:pPr marL="171450" indent="-171450">
              <a:buFontTx/>
              <a:buChar char="-"/>
            </a:pPr>
            <a:r>
              <a:rPr lang="en-US"/>
              <a:t>Contaminants that impair designated uses originate from numerous sources. In some cases, a single source is responsible for providing multiple contaminants to the same water body. While contaminants can usually be identified, diverse contaminant sources and monitoring limitations can sometimes make it difficult to pinpoint exact sources.</a:t>
            </a:r>
          </a:p>
          <a:p>
            <a:pPr marL="171450" indent="-171450">
              <a:buFontTx/>
              <a:buChar char="-"/>
            </a:pPr>
            <a:r>
              <a:rPr lang="en-US"/>
              <a:t>If you remember from your Intro class, there are two broad categories of pollution – point source and nonpoint source. This</a:t>
            </a:r>
            <a:r>
              <a:rPr lang="en-US" baseline="0"/>
              <a:t> chart shows that the contaminant source for </a:t>
            </a:r>
            <a:r>
              <a:rPr lang="en-US" b="1" baseline="0"/>
              <a:t>79%</a:t>
            </a:r>
            <a:r>
              <a:rPr lang="en-US" baseline="0"/>
              <a:t> of the stream miles on the impaired waters list is from a NONPOINT source – which means that its caused by stormwater runoff and so a discrete source is difficult to identify – and harder to address.</a:t>
            </a:r>
            <a:endParaRPr lang="en-US"/>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37</a:t>
            </a:fld>
            <a:endParaRPr lang="en-US"/>
          </a:p>
        </p:txBody>
      </p:sp>
    </p:spTree>
    <p:extLst>
      <p:ext uri="{BB962C8B-B14F-4D97-AF65-F5344CB8AC3E}">
        <p14:creationId xmlns:p14="http://schemas.microsoft.com/office/powerpoint/2010/main" val="305787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Once</a:t>
            </a:r>
            <a:r>
              <a:rPr lang="en-US" baseline="0" dirty="0"/>
              <a:t> a stream is listed as impaired a total maximum daily load (TMDL) is written to provide a framework for identifying and improving impaired waters.  TMDLs will include allocations of the acceptable load for all sources of the pollutant.  It will also include an implementation plan to identify how the load will be reduced to a level that will protect water quality.  </a:t>
            </a:r>
            <a:endParaRPr lang="en-US" dirty="0"/>
          </a:p>
        </p:txBody>
      </p:sp>
      <p:sp>
        <p:nvSpPr>
          <p:cNvPr id="4" name="Slide Number Placeholder 3"/>
          <p:cNvSpPr>
            <a:spLocks noGrp="1"/>
          </p:cNvSpPr>
          <p:nvPr>
            <p:ph type="sldNum" sz="quarter" idx="10"/>
          </p:nvPr>
        </p:nvSpPr>
        <p:spPr/>
        <p:txBody>
          <a:bodyPr/>
          <a:lstStyle/>
          <a:p>
            <a:fld id="{F9EFCE78-7D9A-489A-B6F6-A5C05D3E4B71}" type="slidenum">
              <a:rPr lang="en-US" smtClean="0"/>
              <a:t>38</a:t>
            </a:fld>
            <a:endParaRPr lang="en-US"/>
          </a:p>
        </p:txBody>
      </p:sp>
    </p:spTree>
    <p:extLst>
      <p:ext uri="{BB962C8B-B14F-4D97-AF65-F5344CB8AC3E}">
        <p14:creationId xmlns:p14="http://schemas.microsoft.com/office/powerpoint/2010/main" val="966904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t>Sediment is eroded soil that is deposited into water bodies. </a:t>
            </a:r>
            <a:r>
              <a:rPr lang="en-US">
                <a:effectLst/>
              </a:rPr>
              <a:t>Sediment enters water bodies from improperly managed crop and forest lands</a:t>
            </a:r>
            <a:r>
              <a:rPr lang="en-US" baseline="0">
                <a:effectLst/>
              </a:rPr>
              <a:t> and</a:t>
            </a:r>
            <a:r>
              <a:rPr lang="en-US">
                <a:effectLst/>
              </a:rPr>
              <a:t> construction sites, </a:t>
            </a:r>
            <a:r>
              <a:rPr lang="en-US" sz="1200" kern="1200">
                <a:solidFill>
                  <a:schemeClr val="tx1"/>
                </a:solidFill>
                <a:effectLst/>
                <a:latin typeface="+mn-lt"/>
                <a:ea typeface="+mn-ea"/>
                <a:cs typeface="+mn-cs"/>
              </a:rPr>
              <a:t>and </a:t>
            </a:r>
            <a:r>
              <a:rPr lang="en-US" sz="1200" u="none" kern="1200">
                <a:solidFill>
                  <a:schemeClr val="tx1"/>
                </a:solidFill>
                <a:effectLst/>
                <a:latin typeface="+mn-lt"/>
                <a:ea typeface="+mn-ea"/>
                <a:cs typeface="+mn-cs"/>
              </a:rPr>
              <a:t>eroding</a:t>
            </a:r>
            <a:r>
              <a:rPr lang="en-US" sz="1200" u="none" kern="1200" baseline="0">
                <a:solidFill>
                  <a:schemeClr val="tx1"/>
                </a:solidFill>
                <a:effectLst/>
                <a:latin typeface="+mn-lt"/>
                <a:ea typeface="+mn-ea"/>
                <a:cs typeface="+mn-cs"/>
              </a:rPr>
              <a:t> streambanks.</a:t>
            </a:r>
            <a:endParaRPr lang="en-US" sz="1200" u="none" kern="1200">
              <a:solidFill>
                <a:schemeClr val="tx1"/>
              </a:solidFill>
              <a:effectLst/>
              <a:latin typeface="+mn-lt"/>
              <a:ea typeface="+mn-ea"/>
              <a:cs typeface="+mn-cs"/>
            </a:endParaRPr>
          </a:p>
          <a:p>
            <a:pPr marL="171450" indent="-171450" eaLnBrk="1" hangingPunct="1">
              <a:buFont typeface="Arial" panose="020B0604020202020204" pitchFamily="34" charset="0"/>
              <a:buChar char="•"/>
            </a:pPr>
            <a:r>
              <a:rPr lang="en-US"/>
              <a:t>The 303d list shows that only</a:t>
            </a:r>
            <a:r>
              <a:rPr lang="en-US" baseline="0"/>
              <a:t> about 2</a:t>
            </a:r>
            <a:r>
              <a:rPr lang="en-US"/>
              <a:t>% of Missouri stream miles are impaired by sediment;</a:t>
            </a:r>
            <a:r>
              <a:rPr lang="en-US" baseline="0"/>
              <a:t> the reason for this low number is that sediment is </a:t>
            </a:r>
            <a:r>
              <a:rPr lang="en-US"/>
              <a:t>considered habitat degradation </a:t>
            </a:r>
            <a:r>
              <a:rPr lang="en-US" baseline="0"/>
              <a:t>as an impairment</a:t>
            </a:r>
            <a:r>
              <a:rPr lang="en-US"/>
              <a:t>– which</a:t>
            </a:r>
            <a:r>
              <a:rPr lang="en-US" baseline="0"/>
              <a:t> is very difficult to monitor and assess for.</a:t>
            </a:r>
            <a:r>
              <a:rPr lang="en-US"/>
              <a:t> But sediment ACTUALLY has a very significant</a:t>
            </a:r>
            <a:r>
              <a:rPr lang="en-US" baseline="0"/>
              <a:t> role in a majority of WQ impairments </a:t>
            </a:r>
            <a:r>
              <a:rPr lang="en-US"/>
              <a:t>because</a:t>
            </a:r>
            <a:r>
              <a:rPr lang="en-US" baseline="0"/>
              <a:t> it</a:t>
            </a:r>
            <a:r>
              <a:rPr lang="en-US"/>
              <a:t> acts</a:t>
            </a:r>
            <a:r>
              <a:rPr lang="en-US" baseline="0"/>
              <a:t> as a vector to carry OTHER contaminants into receiving water bodies – including pesticides, fertilizer, bacteria, and others.</a:t>
            </a:r>
          </a:p>
          <a:p>
            <a:pPr marL="171450" indent="-171450" eaLnBrk="1" hangingPunct="1">
              <a:buFont typeface="Arial" panose="020B0604020202020204" pitchFamily="34" charset="0"/>
              <a:buChar char="•"/>
            </a:pPr>
            <a:r>
              <a:rPr lang="en-US" baseline="0"/>
              <a:t>The NRCS estimates that 62 million tons of soil was lost from Missouri’s cultivated cropland in 2012 due to water erosion!</a:t>
            </a:r>
            <a:endParaRPr lang="en-US"/>
          </a:p>
          <a:p>
            <a:pPr marL="171450" indent="-171450" eaLnBrk="1" hangingPunct="1">
              <a:buFont typeface="Arial" panose="020B0604020202020204" pitchFamily="34" charset="0"/>
              <a:buChar char="•"/>
            </a:pPr>
            <a:r>
              <a:rPr lang="en-US"/>
              <a:t>Again,</a:t>
            </a:r>
            <a:r>
              <a:rPr lang="en-US" baseline="0"/>
              <a:t> this shows how e</a:t>
            </a:r>
            <a:r>
              <a:rPr lang="en-US"/>
              <a:t>ven though pollutants and stressors are listed separately on the impaired</a:t>
            </a:r>
            <a:r>
              <a:rPr lang="en-US" baseline="0"/>
              <a:t> waters list</a:t>
            </a:r>
            <a:r>
              <a:rPr lang="en-US"/>
              <a:t>, in reality, </a:t>
            </a:r>
            <a:r>
              <a:rPr lang="en-US" b="0"/>
              <a:t>water quality usually suffers from the combined effects of several pollutants and processes.</a:t>
            </a:r>
            <a:endParaRPr lang="en-US" b="1"/>
          </a:p>
        </p:txBody>
      </p:sp>
      <p:sp>
        <p:nvSpPr>
          <p:cNvPr id="4" name="Slide Number Placeholder 3"/>
          <p:cNvSpPr>
            <a:spLocks noGrp="1"/>
          </p:cNvSpPr>
          <p:nvPr>
            <p:ph type="sldNum" sz="quarter" idx="10"/>
          </p:nvPr>
        </p:nvSpPr>
        <p:spPr/>
        <p:txBody>
          <a:bodyPr/>
          <a:lstStyle/>
          <a:p>
            <a:fld id="{F9EFCE78-7D9A-489A-B6F6-A5C05D3E4B71}" type="slidenum">
              <a:rPr lang="en-US" smtClean="0"/>
              <a:t>39</a:t>
            </a:fld>
            <a:endParaRPr lang="en-US"/>
          </a:p>
        </p:txBody>
      </p:sp>
    </p:spTree>
    <p:extLst>
      <p:ext uri="{BB962C8B-B14F-4D97-AF65-F5344CB8AC3E}">
        <p14:creationId xmlns:p14="http://schemas.microsoft.com/office/powerpoint/2010/main" val="3418564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we’ll provide a quick overview</a:t>
            </a:r>
            <a:r>
              <a:rPr lang="en-US" baseline="0"/>
              <a:t> of the Stream Team program.</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4</a:t>
            </a:fld>
            <a:endParaRPr lang="en-US"/>
          </a:p>
        </p:txBody>
      </p:sp>
    </p:spTree>
    <p:extLst>
      <p:ext uri="{BB962C8B-B14F-4D97-AF65-F5344CB8AC3E}">
        <p14:creationId xmlns:p14="http://schemas.microsoft.com/office/powerpoint/2010/main" val="2250788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Urban Development</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 1999-2004 US Geological Survey (USGS) study, 9 major metropolitan areas were sampled to assess the physical, chemical, and biological responses of stream systems to a gradient of increasing urban intensity. They specifically looked at how urbanization affected the benthic macroinvertebrates</a:t>
            </a:r>
            <a:r>
              <a:rPr lang="en-US" baseline="0"/>
              <a:t> of these stream systems.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a:t>
            </a:r>
            <a:r>
              <a:rPr lang="en-US" baseline="0"/>
              <a:t> expected, or hypothetical response (top graph) was that biological communities would have an initial resistance to degradation at low levels of urbanization, and would not begin to experience harm until the surrounding land cover was over 10% impervious surface. </a:t>
            </a:r>
            <a:endParaRPr lang="en-US"/>
          </a:p>
          <a:p>
            <a:pPr>
              <a:buFontTx/>
              <a:buNone/>
            </a:pPr>
            <a:r>
              <a:rPr lang="en-US"/>
              <a:t>The study revealed that this was</a:t>
            </a:r>
            <a:r>
              <a:rPr lang="en-US" baseline="0"/>
              <a:t> not the case: benthic macroinvertebrates did not exhibit an initial threshold of resilience, but began to experience degradation as soon as the land cover was disturbed (bottom graph). B</a:t>
            </a:r>
            <a:r>
              <a:rPr lang="en-US"/>
              <a:t>y the time a watershed reaches 10% impervious cover in urban areas (data from the Boston Study Area), aquatic invertebrate communities were</a:t>
            </a:r>
            <a:r>
              <a:rPr lang="en-US" baseline="0"/>
              <a:t> already</a:t>
            </a:r>
            <a:r>
              <a:rPr lang="en-US"/>
              <a:t> degraded by as much as 33% versus those in forested watersheds.</a:t>
            </a:r>
          </a:p>
          <a:p>
            <a:endParaRPr lang="en-US"/>
          </a:p>
        </p:txBody>
      </p:sp>
      <p:sp>
        <p:nvSpPr>
          <p:cNvPr id="4" name="Slide Number Placeholder 3"/>
          <p:cNvSpPr>
            <a:spLocks noGrp="1"/>
          </p:cNvSpPr>
          <p:nvPr>
            <p:ph type="sldNum" sz="quarter" idx="10"/>
          </p:nvPr>
        </p:nvSpPr>
        <p:spPr/>
        <p:txBody>
          <a:bodyPr/>
          <a:lstStyle/>
          <a:p>
            <a:fld id="{F9EFCE78-7D9A-489A-B6F6-A5C05D3E4B71}" type="slidenum">
              <a:rPr lang="en-US" smtClean="0"/>
              <a:t>40</a:t>
            </a:fld>
            <a:endParaRPr lang="en-US"/>
          </a:p>
        </p:txBody>
      </p:sp>
    </p:spTree>
    <p:extLst>
      <p:ext uri="{BB962C8B-B14F-4D97-AF65-F5344CB8AC3E}">
        <p14:creationId xmlns:p14="http://schemas.microsoft.com/office/powerpoint/2010/main" val="3322710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are we doing on CWA WQ goals?</a:t>
            </a:r>
          </a:p>
          <a:p>
            <a:r>
              <a:rPr lang="en-US" dirty="0"/>
              <a:t>The 2013-2014 National</a:t>
            </a:r>
            <a:r>
              <a:rPr lang="en-US" baseline="0" dirty="0"/>
              <a:t> Rivers and Streams Assessment found that 44% of rivers and streams nationwide – almost half! – were in poor biological condition.</a:t>
            </a:r>
          </a:p>
          <a:p>
            <a:endParaRPr lang="en-US" baseline="0"/>
          </a:p>
          <a:p>
            <a:r>
              <a:rPr lang="en-US" baseline="0" dirty="0"/>
              <a:t>This data suggests that there is certainly room for water quality improvement in the nation.</a:t>
            </a:r>
            <a:endParaRPr lang="en-US" baseline="0" dirty="0">
              <a:cs typeface="Calibri"/>
            </a:endParaRPr>
          </a:p>
          <a:p>
            <a:endParaRPr lang="en-US">
              <a:cs typeface="Calibri"/>
            </a:endParaRPr>
          </a:p>
          <a:p>
            <a:r>
              <a:rPr lang="en-US" dirty="0">
                <a:hlinkClick r:id="rId3"/>
              </a:rPr>
              <a:t>https://www.epa.gov/sites/default/files/2020-12/documents/nrsa_2013-14_final_report_2020-12-17.pdf</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F9EFCE78-7D9A-489A-B6F6-A5C05D3E4B71}" type="slidenum">
              <a:rPr lang="en-US" smtClean="0"/>
              <a:t>41</a:t>
            </a:fld>
            <a:endParaRPr lang="en-US"/>
          </a:p>
        </p:txBody>
      </p:sp>
    </p:spTree>
    <p:extLst>
      <p:ext uri="{BB962C8B-B14F-4D97-AF65-F5344CB8AC3E}">
        <p14:creationId xmlns:p14="http://schemas.microsoft.com/office/powerpoint/2010/main" val="1477229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a:t>
            </a:r>
            <a:r>
              <a:rPr lang="en-US" baseline="0"/>
              <a:t> look at what a watershed actually is, and how it functions on the landscape to influence stream health.</a:t>
            </a:r>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42</a:t>
            </a:fld>
            <a:endParaRPr lang="en-US"/>
          </a:p>
        </p:txBody>
      </p:sp>
    </p:spTree>
    <p:extLst>
      <p:ext uri="{BB962C8B-B14F-4D97-AF65-F5344CB8AC3E}">
        <p14:creationId xmlns:p14="http://schemas.microsoft.com/office/powerpoint/2010/main" val="1391428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Volunteer</a:t>
            </a:r>
            <a:r>
              <a:rPr lang="en-US" sz="1200" b="0" i="0" kern="1200" baseline="0">
                <a:solidFill>
                  <a:schemeClr val="tx1"/>
                </a:solidFill>
                <a:effectLst/>
                <a:latin typeface="+mn-lt"/>
                <a:ea typeface="+mn-ea"/>
                <a:cs typeface="+mn-cs"/>
              </a:rPr>
              <a:t> data is used to inform and educate people about the condition of streams, gather baseline data, and to locate and identify potential problems.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a:p>
          <a:p>
            <a:pPr marL="0" marR="0" indent="0" algn="l" defTabSz="914400" rtl="0" eaLnBrk="1" fontAlgn="auto" latinLnBrk="0" hangingPunct="1">
              <a:lnSpc>
                <a:spcPct val="100000"/>
              </a:lnSpc>
              <a:spcBef>
                <a:spcPts val="0"/>
              </a:spcBef>
              <a:spcAft>
                <a:spcPts val="0"/>
              </a:spcAft>
              <a:buClrTx/>
              <a:buSzTx/>
              <a:buFontTx/>
              <a:buNone/>
              <a:tabLst/>
              <a:defRPr/>
            </a:pPr>
            <a:r>
              <a:rPr lang="en-US" b="0"/>
              <a:t>Volunteers are encouraged to collect long-term</a:t>
            </a:r>
            <a:r>
              <a:rPr lang="en-US" b="0" baseline="0"/>
              <a:t> data at a single site, which can be more meaningful than a single sampling event at a site. Data collected for at least five years can start to establish long-term trends.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a:t>Data collected by Level 2 and Level 3 volunteer water quality monitors can be used to supplement agency collected data by helping to target follow-up monitoring at potentially impaired locations to provide data for 303d assessments.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a:t>Data collected by Level 2 and Level 3 volunteers can also be used to evaluate Best Management Practices or BMPs. </a:t>
            </a:r>
            <a:endParaRPr lang="en-US" b="0"/>
          </a:p>
        </p:txBody>
      </p:sp>
      <p:sp>
        <p:nvSpPr>
          <p:cNvPr id="4" name="Slide Number Placeholder 3"/>
          <p:cNvSpPr>
            <a:spLocks noGrp="1"/>
          </p:cNvSpPr>
          <p:nvPr>
            <p:ph type="sldNum" sz="quarter" idx="10"/>
          </p:nvPr>
        </p:nvSpPr>
        <p:spPr/>
        <p:txBody>
          <a:bodyPr/>
          <a:lstStyle/>
          <a:p>
            <a:fld id="{F9EFCE78-7D9A-489A-B6F6-A5C05D3E4B71}" type="slidenum">
              <a:rPr lang="en-US" smtClean="0"/>
              <a:t>43</a:t>
            </a:fld>
            <a:endParaRPr lang="en-US"/>
          </a:p>
        </p:txBody>
      </p:sp>
    </p:spTree>
    <p:extLst>
      <p:ext uri="{BB962C8B-B14F-4D97-AF65-F5344CB8AC3E}">
        <p14:creationId xmlns:p14="http://schemas.microsoft.com/office/powerpoint/2010/main" val="2567886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a:t>
            </a:r>
            <a:r>
              <a:rPr lang="en-US" baseline="0" dirty="0"/>
              <a:t> a quick look at water quality in Missouri. </a:t>
            </a:r>
            <a:r>
              <a:rPr lang="en-US" dirty="0"/>
              <a:t>Missouri topography,</a:t>
            </a:r>
            <a:r>
              <a:rPr lang="en-US" baseline="0" dirty="0"/>
              <a:t> soils, and land use differ considerably between the northern/western regions of the state (Plains region; blue color) and the southern/eastern region (Ozarks; orange color). This is shown in the map at the top of the slide (the </a:t>
            </a:r>
            <a:r>
              <a:rPr lang="en-US" baseline="0" dirty="0" err="1"/>
              <a:t>Bootheel</a:t>
            </a:r>
            <a:r>
              <a:rPr lang="en-US" baseline="0" dirty="0"/>
              <a:t> region is shown in green, and it’s not included in this graph because we have very few streams monitored by volunteers in this region, so the sample size was very low). We usually consider water quality trends for the Plains and Ozarks regions separately when we look at statewide data. In this graph (which was generated based on volunteer data), you can see the percentage of Missouri streams in both the Ozarks and Plains regions that fell in 3 different water quality categories based on their macroinvertebrate scores. </a:t>
            </a:r>
          </a:p>
          <a:p>
            <a:endParaRPr lang="en-US" baseline="0" dirty="0"/>
          </a:p>
          <a:p>
            <a:r>
              <a:rPr lang="en-US" baseline="0" dirty="0"/>
              <a:t>You can see that the Ozarks region has a higher percentage of streams with “Excellent” water quality, 41%, compared with only 14% of Plains region streams in the “Excellent” category. Both regions have similar percentages of streams with “Good” water quality, while about 50% of Plains region streams have “Fair/Poor” water quality. These differences probably reflect a combination of actual differences in water quality and variations in habitat between the two regions. We’ll talk more about how to use macroinvertebrate samples to rate the water quality of a stream in the “Biological Monitoring” Chapter today, and we’ll also practice in the field.</a:t>
            </a:r>
          </a:p>
          <a:p>
            <a:endParaRPr lang="en-US" baseline="0" dirty="0"/>
          </a:p>
          <a:p>
            <a:r>
              <a:rPr lang="en-US" baseline="0" dirty="0"/>
              <a:t>This data was part of the recently published VWQM Data Summary for all volunteer data collected from 1993-2016, and is available online on the Stream Teams United website!</a:t>
            </a:r>
            <a:endParaRPr lang="en-US" dirty="0"/>
          </a:p>
        </p:txBody>
      </p:sp>
      <p:sp>
        <p:nvSpPr>
          <p:cNvPr id="4" name="Slide Number Placeholder 3"/>
          <p:cNvSpPr>
            <a:spLocks noGrp="1"/>
          </p:cNvSpPr>
          <p:nvPr>
            <p:ph type="sldNum" sz="quarter" idx="10"/>
          </p:nvPr>
        </p:nvSpPr>
        <p:spPr/>
        <p:txBody>
          <a:bodyPr/>
          <a:lstStyle/>
          <a:p>
            <a:pPr defTabSz="966486">
              <a:defRPr/>
            </a:pPr>
            <a:fld id="{A39BFA4B-ACAB-47DE-82CC-E823154B8300}" type="slidenum">
              <a:rPr lang="en-US">
                <a:solidFill>
                  <a:prstClr val="black"/>
                </a:solidFill>
                <a:latin typeface="Calibri"/>
              </a:rPr>
              <a:pPr defTabSz="966486">
                <a:defRPr/>
              </a:pPr>
              <a:t>44</a:t>
            </a:fld>
            <a:endParaRPr lang="en-US">
              <a:solidFill>
                <a:prstClr val="black"/>
              </a:solidFill>
              <a:latin typeface="Calibri"/>
            </a:endParaRPr>
          </a:p>
        </p:txBody>
      </p:sp>
    </p:spTree>
    <p:extLst>
      <p:ext uri="{BB962C8B-B14F-4D97-AF65-F5344CB8AC3E}">
        <p14:creationId xmlns:p14="http://schemas.microsoft.com/office/powerpoint/2010/main" val="1813564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a:t>
            </a:r>
            <a:r>
              <a:rPr lang="en-US" baseline="0"/>
              <a:t> are several benefits to monitoring the water quality of your selected stream:</a:t>
            </a:r>
          </a:p>
          <a:p>
            <a:pPr marL="181216" indent="-181216">
              <a:buFont typeface="Arial" panose="020B0604020202020204" pitchFamily="34" charset="0"/>
              <a:buChar char="•"/>
            </a:pPr>
            <a:r>
              <a:rPr lang="en-US" baseline="0"/>
              <a:t>Missouri has more than 115,000 classified miles of streams, many of which have little or no additional information, so volunteers can contribute by providing information on these streams. This can be very important in case a pollution event occurs. “Pre-event” data will go a long way in establishing what conditions were like before the pollution entered the stream.</a:t>
            </a:r>
          </a:p>
          <a:p>
            <a:pPr marL="181216" indent="-181216">
              <a:buFont typeface="Arial" panose="020B0604020202020204" pitchFamily="34" charset="0"/>
              <a:buChar char="•"/>
            </a:pPr>
            <a:r>
              <a:rPr lang="en-US" baseline="0"/>
              <a:t>Submitting consistent data over multiple years will allow you to see if conditions are improving, declining, or staying the same. The Program currently has over 50 volunteers that have been collecting data from the same location for over 10 years, and that number keeps growing. We’d rather someone adopt one site and monitor for 10 years, than adopt 10 sites and monitor for a year</a:t>
            </a:r>
          </a:p>
          <a:p>
            <a:pPr marL="181216" indent="-181216">
              <a:buFont typeface="Arial" panose="020B0604020202020204" pitchFamily="34" charset="0"/>
              <a:buChar char="•"/>
            </a:pPr>
            <a:r>
              <a:rPr lang="en-US" baseline="0"/>
              <a:t>With over 9,000 trained volunteers, there are a lot of examples of volunteers finding pollution events and alerting the appropriate authorities. </a:t>
            </a:r>
          </a:p>
          <a:p>
            <a:pPr marL="181216" indent="-181216">
              <a:buFont typeface="Arial" panose="020B0604020202020204" pitchFamily="34" charset="0"/>
              <a:buChar char="•"/>
            </a:pPr>
            <a:r>
              <a:rPr lang="en-US" baseline="0"/>
              <a:t>Monitoring a stream can provide you with valuable information that will help you and your community protect the land and water resources in your local watershed.</a:t>
            </a:r>
          </a:p>
          <a:p>
            <a:pPr marL="181216" indent="-181216">
              <a:buFont typeface="Arial" panose="020B0604020202020204" pitchFamily="34" charset="0"/>
              <a:buChar char="•"/>
            </a:pPr>
            <a:r>
              <a:rPr lang="en-US" baseline="0"/>
              <a:t>VWQM data is helpful to the state of Missouri when we assess stream conditions.</a:t>
            </a: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45</a:t>
            </a:fld>
            <a:endParaRPr lang="en-US"/>
          </a:p>
        </p:txBody>
      </p:sp>
    </p:spTree>
    <p:extLst>
      <p:ext uri="{BB962C8B-B14F-4D97-AF65-F5344CB8AC3E}">
        <p14:creationId xmlns:p14="http://schemas.microsoft.com/office/powerpoint/2010/main" val="1346761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many ways VWQM data is used.</a:t>
            </a:r>
          </a:p>
          <a:p>
            <a:endParaRPr lang="en-US" baseline="0" dirty="0"/>
          </a:p>
          <a:p>
            <a:pPr marL="181216" indent="-181216">
              <a:buFont typeface="Arial" panose="020B0604020202020204" pitchFamily="34" charset="0"/>
              <a:buChar char="•"/>
            </a:pPr>
            <a:r>
              <a:rPr lang="en-US" baseline="0" dirty="0"/>
              <a:t>The most important way data is used is by YOU-citizens who monitor a stream are able to learn more about how streams and watersheds function and what factors might be influencing the water quality at their site, and can use this information to advocate for clean streams in their communities.</a:t>
            </a:r>
          </a:p>
          <a:p>
            <a:pPr marL="181216" indent="-181216">
              <a:buFont typeface="Arial" panose="020B0604020202020204" pitchFamily="34" charset="0"/>
              <a:buChar char="•"/>
            </a:pPr>
            <a:r>
              <a:rPr lang="en-US" baseline="0" dirty="0"/>
              <a:t>Volunteers can gather baseline data for streams where we have little or no water quality information.</a:t>
            </a:r>
          </a:p>
          <a:p>
            <a:pPr marL="181216" indent="-181216">
              <a:buFont typeface="Arial" panose="020B0604020202020204" pitchFamily="34" charset="0"/>
              <a:buChar char="•"/>
            </a:pPr>
            <a:r>
              <a:rPr lang="en-US" baseline="0" dirty="0"/>
              <a:t>Sites that are monitored for at least 5 years can help us begin to look at long-term water quality trends and how the surrounding watershed may be affecting WQ.</a:t>
            </a:r>
          </a:p>
          <a:p>
            <a:pPr marL="181216" indent="-181216">
              <a:buFont typeface="Arial" panose="020B0604020202020204" pitchFamily="34" charset="0"/>
              <a:buChar char="•"/>
            </a:pPr>
            <a:r>
              <a:rPr lang="en-US" baseline="0" dirty="0"/>
              <a:t>Monitors that visit their stream often are the “boots-on-the-ground”, able to locate problems in the stream that authorities may not know about.</a:t>
            </a:r>
          </a:p>
          <a:p>
            <a:pPr marL="181216" indent="-181216">
              <a:buFont typeface="Arial" panose="020B0604020202020204" pitchFamily="34" charset="0"/>
              <a:buChar char="•"/>
            </a:pPr>
            <a:r>
              <a:rPr lang="en-US" baseline="0" dirty="0"/>
              <a:t>VWQM data is used by DNR to screen for potential WQ problems as streams are assessed.</a:t>
            </a:r>
          </a:p>
          <a:p>
            <a:pPr marL="181216" indent="-181216">
              <a:buFont typeface="Arial" panose="020B0604020202020204" pitchFamily="34" charset="0"/>
              <a:buChar char="•"/>
            </a:pPr>
            <a:r>
              <a:rPr lang="en-US" baseline="0" dirty="0"/>
              <a:t>As DNR looks at data to form the 305(b) Report and 303(d) List of Impaired Waters, higher levels of VWQM data are used to provide modeling data, delist and assess waters, and provide data for TMDL plans.</a:t>
            </a:r>
          </a:p>
          <a:p>
            <a:pPr marL="181216" indent="-181216">
              <a:buFont typeface="Arial" panose="020B0604020202020204" pitchFamily="34" charset="0"/>
              <a:buChar char="•"/>
            </a:pPr>
            <a:r>
              <a:rPr lang="en-US" baseline="0" dirty="0"/>
              <a:t>VWQM data is used to educate citizens on aquatic resources.</a:t>
            </a:r>
          </a:p>
          <a:p>
            <a:pPr marL="181216" indent="-181216">
              <a:buFont typeface="Arial" panose="020B0604020202020204" pitchFamily="34" charset="0"/>
              <a:buChar char="•"/>
            </a:pPr>
            <a:r>
              <a:rPr lang="en-US" baseline="0" dirty="0"/>
              <a:t>MDC’s Priority Watershed initiative is able to utilize citizen data to look at watershed-wide trends and determine where action should be taken to improve WQ.</a:t>
            </a:r>
          </a:p>
          <a:p>
            <a:pPr marL="181216" indent="-181216">
              <a:buFont typeface="Arial" panose="020B0604020202020204" pitchFamily="34" charset="0"/>
              <a:buChar char="•"/>
            </a:pPr>
            <a:endParaRPr lang="en-US" baseline="0" dirty="0"/>
          </a:p>
          <a:p>
            <a:pPr marL="181216" indent="-181216">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39BFA4B-ACAB-47DE-82CC-E823154B8300}" type="slidenum">
              <a:rPr lang="en-US" smtClean="0"/>
              <a:t>46</a:t>
            </a:fld>
            <a:endParaRPr lang="en-US"/>
          </a:p>
        </p:txBody>
      </p:sp>
    </p:spTree>
    <p:extLst>
      <p:ext uri="{BB962C8B-B14F-4D97-AF65-F5344CB8AC3E}">
        <p14:creationId xmlns:p14="http://schemas.microsoft.com/office/powerpoint/2010/main" val="1038676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[Update regional examples if needed, with county information]</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Stream Team 346 (the Francis Howell High School Environmental Studies group) found a sewer line that had burst and was discharging raw sewage directly into a stream. A significant amount, but not enough for the sewer district to notice.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Stream Team 2893 (The Clark Family Farm) noticed higher than normal flows in their little creek and discovered the local pool was draining the pool for the winter. It killed off most of the inverts but prevented a fish kill.</a:t>
            </a:r>
          </a:p>
          <a:p>
            <a:endParaRPr lang="en-US" dirty="0">
              <a:latin typeface="Arial" panose="020B0604020202020204" pitchFamily="34" charset="0"/>
              <a:cs typeface="Arial" panose="020B0604020202020204" pitchFamily="34" charset="0"/>
            </a:endParaRPr>
          </a:p>
          <a:p>
            <a:pPr defTabSz="966486">
              <a:defRPr/>
            </a:pPr>
            <a:r>
              <a:rPr lang="en-US" altLang="en-US" dirty="0">
                <a:latin typeface="Arial" panose="020B0604020202020204" pitchFamily="34" charset="0"/>
                <a:cs typeface="Arial" panose="020B0604020202020204" pitchFamily="34" charset="0"/>
                <a:sym typeface="Wingdings" pitchFamily="2" charset="2"/>
              </a:rPr>
              <a:t>ST #2760 </a:t>
            </a:r>
            <a:r>
              <a:rPr lang="en-US" altLang="en-US" dirty="0" err="1">
                <a:latin typeface="Arial" panose="020B0604020202020204" pitchFamily="34" charset="0"/>
                <a:cs typeface="Arial" panose="020B0604020202020204" pitchFamily="34" charset="0"/>
                <a:sym typeface="Wingdings" pitchFamily="2" charset="2"/>
              </a:rPr>
              <a:t>Litzinger</a:t>
            </a:r>
            <a:r>
              <a:rPr lang="en-US" altLang="en-US" dirty="0">
                <a:latin typeface="Arial" panose="020B0604020202020204" pitchFamily="34" charset="0"/>
                <a:cs typeface="Arial" panose="020B0604020202020204" pitchFamily="34" charset="0"/>
                <a:sym typeface="Wingdings" pitchFamily="2" charset="2"/>
              </a:rPr>
              <a:t> Road Ecology Center has done winter chloride monitoring for several years and is using the information they collected not only to send to DNR but to also work with St. Louis MSD to advocate for new methods of using road salt to decrease its effect on streams in their area.</a:t>
            </a:r>
          </a:p>
          <a:p>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47</a:t>
            </a:fld>
            <a:endParaRPr lang="en-US"/>
          </a:p>
        </p:txBody>
      </p:sp>
    </p:spTree>
    <p:extLst>
      <p:ext uri="{BB962C8B-B14F-4D97-AF65-F5344CB8AC3E}">
        <p14:creationId xmlns:p14="http://schemas.microsoft.com/office/powerpoint/2010/main" val="728888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volunteer</a:t>
            </a:r>
            <a:r>
              <a:rPr lang="en-US" baseline="0" dirty="0"/>
              <a:t> monitors will:</a:t>
            </a:r>
          </a:p>
          <a:p>
            <a:pPr marL="171450" indent="-171450">
              <a:buFontTx/>
              <a:buChar char="-"/>
            </a:pPr>
            <a:r>
              <a:rPr lang="en-US" baseline="0" dirty="0"/>
              <a:t>Share knowledge about water quality and information gleaned from monitoring with others</a:t>
            </a:r>
          </a:p>
          <a:p>
            <a:pPr marL="171450" indent="-171450">
              <a:buFontTx/>
              <a:buChar char="-"/>
            </a:pPr>
            <a:r>
              <a:rPr lang="en-US" baseline="0" dirty="0"/>
              <a:t>Periodically monitor a stream – remember consistent monitoring is SO important! Twice a year would be GREAT if possible!</a:t>
            </a:r>
          </a:p>
          <a:p>
            <a:pPr marL="171450" indent="-171450">
              <a:buFontTx/>
              <a:buChar char="-"/>
            </a:pPr>
            <a:r>
              <a:rPr lang="en-US" baseline="0" dirty="0"/>
              <a:t>And please, once you have done your monitoring, don’t forget to submit your data!</a:t>
            </a:r>
            <a:endParaRPr lang="en-US" dirty="0"/>
          </a:p>
        </p:txBody>
      </p:sp>
      <p:sp>
        <p:nvSpPr>
          <p:cNvPr id="4" name="Slide Number Placeholder 3"/>
          <p:cNvSpPr>
            <a:spLocks noGrp="1"/>
          </p:cNvSpPr>
          <p:nvPr>
            <p:ph type="sldNum" sz="quarter" idx="10"/>
          </p:nvPr>
        </p:nvSpPr>
        <p:spPr/>
        <p:txBody>
          <a:bodyPr/>
          <a:lstStyle/>
          <a:p>
            <a:fld id="{F9EFCE78-7D9A-489A-B6F6-A5C05D3E4B71}" type="slidenum">
              <a:rPr lang="en-US" smtClean="0"/>
              <a:t>48</a:t>
            </a:fld>
            <a:endParaRPr lang="en-US"/>
          </a:p>
        </p:txBody>
      </p:sp>
    </p:spTree>
    <p:extLst>
      <p:ext uri="{BB962C8B-B14F-4D97-AF65-F5344CB8AC3E}">
        <p14:creationId xmlns:p14="http://schemas.microsoft.com/office/powerpoint/2010/main" val="238834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49</a:t>
            </a:fld>
            <a:endParaRPr lang="en-US"/>
          </a:p>
        </p:txBody>
      </p:sp>
    </p:spTree>
    <p:extLst>
      <p:ext uri="{BB962C8B-B14F-4D97-AF65-F5344CB8AC3E}">
        <p14:creationId xmlns:p14="http://schemas.microsoft.com/office/powerpoint/2010/main" val="131513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ST began in 1988 with the first Rivers and Streams Conference in Jefferson City. The first ST was formed in 1989 on the </a:t>
            </a:r>
            <a:r>
              <a:rPr lang="en-US" dirty="0" err="1">
                <a:latin typeface="Arial" panose="020B0604020202020204" pitchFamily="34" charset="0"/>
                <a:cs typeface="Arial" panose="020B0604020202020204" pitchFamily="34" charset="0"/>
              </a:rPr>
              <a:t>Roubidoux</a:t>
            </a:r>
            <a:r>
              <a:rPr lang="en-US" dirty="0">
                <a:latin typeface="Arial" panose="020B0604020202020204" pitchFamily="34" charset="0"/>
                <a:cs typeface="Arial" panose="020B0604020202020204" pitchFamily="34" charset="0"/>
              </a:rPr>
              <a:t> River with a group of fly fishers who were interested in stream conservation.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Stream Team Program is a partnership between MDC, CFM, DNR (</a:t>
            </a:r>
            <a:r>
              <a:rPr lang="en-US" u="sng" dirty="0">
                <a:latin typeface="Arial" panose="020B0604020202020204" pitchFamily="34" charset="0"/>
                <a:cs typeface="Arial" panose="020B0604020202020204" pitchFamily="34" charset="0"/>
              </a:rPr>
              <a:t>INSTRUCTORS: </a:t>
            </a:r>
            <a:r>
              <a:rPr lang="en-US" dirty="0">
                <a:latin typeface="Arial" panose="020B0604020202020204" pitchFamily="34" charset="0"/>
                <a:cs typeface="Arial" panose="020B0604020202020204" pitchFamily="34" charset="0"/>
              </a:rPr>
              <a:t>explain acronyms the first time they are used).</a:t>
            </a:r>
          </a:p>
          <a:p>
            <a:endParaRPr 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CFM is an organization for citizens concerned about our natural resources and environmental issues and is the Missouri affiliate of the National Wildlife Federation.</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MDC is responsible for managing the forest, fish and wildlife resources and is concerned about water pollution because it impacts these resources.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DNR is the regulatory agency in Missouri and has authority over water, air, solid waste, environmental hazardous waste and mining. DNR also has responsibility for parks, energy and geology &amp; land survey.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5</a:t>
            </a:fld>
            <a:endParaRPr lang="en-US"/>
          </a:p>
        </p:txBody>
      </p:sp>
    </p:spTree>
    <p:extLst>
      <p:ext uri="{BB962C8B-B14F-4D97-AF65-F5344CB8AC3E}">
        <p14:creationId xmlns:p14="http://schemas.microsoft.com/office/powerpoint/2010/main" val="133162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This program would not be possible without our volunteers.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Citizen efforts help care for and protect our Missouri Streams</a:t>
            </a:r>
          </a:p>
          <a:p>
            <a:endParaRPr lang="en-US"/>
          </a:p>
        </p:txBody>
      </p:sp>
      <p:sp>
        <p:nvSpPr>
          <p:cNvPr id="4" name="Slide Number Placeholder 3"/>
          <p:cNvSpPr>
            <a:spLocks noGrp="1"/>
          </p:cNvSpPr>
          <p:nvPr>
            <p:ph type="sldNum" sz="quarter" idx="10"/>
          </p:nvPr>
        </p:nvSpPr>
        <p:spPr/>
        <p:txBody>
          <a:bodyPr/>
          <a:lstStyle/>
          <a:p>
            <a:fld id="{A39BFA4B-ACAB-47DE-82CC-E823154B8300}" type="slidenum">
              <a:rPr lang="en-US" smtClean="0"/>
              <a:t>6</a:t>
            </a:fld>
            <a:endParaRPr lang="en-US"/>
          </a:p>
        </p:txBody>
      </p:sp>
    </p:spTree>
    <p:extLst>
      <p:ext uri="{BB962C8B-B14F-4D97-AF65-F5344CB8AC3E}">
        <p14:creationId xmlns:p14="http://schemas.microsoft.com/office/powerpoint/2010/main" val="216477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Missouri Stream Team has three goals:</a:t>
            </a:r>
          </a:p>
          <a:p>
            <a:pPr marL="241365" indent="-241365">
              <a:buAutoNum type="arabicParenR"/>
            </a:pPr>
            <a:r>
              <a:rPr lang="en-US" baseline="0" dirty="0"/>
              <a:t>Education: providing workshops, resources, and materials for citizens to learn more about stream conservation.</a:t>
            </a:r>
            <a:endParaRPr lang="en-US" baseline="0" dirty="0">
              <a:cs typeface="Calibri"/>
            </a:endParaRPr>
          </a:p>
          <a:p>
            <a:pPr marL="241365" indent="-241365">
              <a:buAutoNum type="arabicParenR"/>
            </a:pPr>
            <a:r>
              <a:rPr lang="en-US" baseline="0" dirty="0"/>
              <a:t>Stewardship: providing opportunities and supporting citizens’ work in hands-on stream conservation activities.</a:t>
            </a:r>
            <a:endParaRPr lang="en-US" baseline="0" dirty="0">
              <a:cs typeface="Calibri"/>
            </a:endParaRPr>
          </a:p>
          <a:p>
            <a:pPr marL="241365" indent="-241365">
              <a:buAutoNum type="arabicParenR"/>
            </a:pPr>
            <a:r>
              <a:rPr lang="en-US" baseline="0" dirty="0"/>
              <a:t>Advocacy: enabling citizens to voice their concerns and opinions on water topics in Missouri and the nation.</a:t>
            </a:r>
            <a:endParaRPr lang="en-US" baseline="0" dirty="0">
              <a:cs typeface="Calibri"/>
            </a:endParaRPr>
          </a:p>
          <a:p>
            <a:r>
              <a:rPr lang="en-US" dirty="0"/>
              <a:t>     </a:t>
            </a:r>
            <a:r>
              <a:rPr lang="en-US" baseline="0" dirty="0"/>
              <a:t> -&gt; Stream Teams United is the advocacy arm of the program; their contact information is in the front of the notebook.</a:t>
            </a:r>
            <a:endParaRPr lang="en-US"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7</a:t>
            </a:fld>
            <a:endParaRPr lang="en-US"/>
          </a:p>
        </p:txBody>
      </p:sp>
    </p:spTree>
    <p:extLst>
      <p:ext uri="{BB962C8B-B14F-4D97-AF65-F5344CB8AC3E}">
        <p14:creationId xmlns:p14="http://schemas.microsoft.com/office/powerpoint/2010/main" val="190214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Missouri Stream Team offers a</a:t>
            </a:r>
            <a:r>
              <a:rPr lang="en-US" baseline="0" dirty="0"/>
              <a:t> multitude of activities on a wide array of stream-related topics.</a:t>
            </a:r>
            <a:r>
              <a:rPr lang="en-US" dirty="0"/>
              <a:t> </a:t>
            </a:r>
            <a:endParaRPr lang="en-US"/>
          </a:p>
          <a:p>
            <a:r>
              <a:rPr lang="en-US" baseline="0" dirty="0"/>
              <a:t>Some activities, such as education projects, mentoring, and workshops, are geared towards our “Education” goal.</a:t>
            </a:r>
            <a:endParaRPr lang="en-US" dirty="0">
              <a:cs typeface="Calibri"/>
            </a:endParaRPr>
          </a:p>
          <a:p>
            <a:r>
              <a:rPr lang="en-US" baseline="0" dirty="0"/>
              <a:t>Others, such as stream cleanups and water quality monitoring, are geared towards our “Stewardship” goal.</a:t>
            </a:r>
            <a:endParaRPr lang="en-US" dirty="0">
              <a:cs typeface="Calibri"/>
            </a:endParaRPr>
          </a:p>
          <a:p>
            <a:r>
              <a:rPr lang="en-US" baseline="0" dirty="0"/>
              <a:t>Advocacy and Stream Team Associations provide ways for citizens to advocate for stream resources to fulfill our “Advocacy” goal.</a:t>
            </a:r>
            <a:endParaRPr lang="en-US" dirty="0">
              <a:cs typeface="Calibri"/>
            </a:endParaRPr>
          </a:p>
          <a:p>
            <a:r>
              <a:rPr lang="en-US" dirty="0"/>
              <a:t>The only Stream Team activity that requires training is Water Quality Monitoring. </a:t>
            </a:r>
            <a:endParaRPr lang="en-US" dirty="0">
              <a:cs typeface="Calibri"/>
            </a:endParaRPr>
          </a:p>
          <a:p>
            <a:endParaRPr lang="en-US" baseline="0" dirty="0">
              <a:cs typeface="Calibri"/>
            </a:endParaRPr>
          </a:p>
        </p:txBody>
      </p:sp>
      <p:sp>
        <p:nvSpPr>
          <p:cNvPr id="4" name="Slide Number Placeholder 3"/>
          <p:cNvSpPr>
            <a:spLocks noGrp="1"/>
          </p:cNvSpPr>
          <p:nvPr>
            <p:ph type="sldNum" sz="quarter" idx="10"/>
          </p:nvPr>
        </p:nvSpPr>
        <p:spPr/>
        <p:txBody>
          <a:bodyPr/>
          <a:lstStyle/>
          <a:p>
            <a:fld id="{A39BFA4B-ACAB-47DE-82CC-E823154B8300}" type="slidenum">
              <a:rPr lang="en-US" smtClean="0"/>
              <a:t>8</a:t>
            </a:fld>
            <a:endParaRPr lang="en-US"/>
          </a:p>
        </p:txBody>
      </p:sp>
    </p:spTree>
    <p:extLst>
      <p:ext uri="{BB962C8B-B14F-4D97-AF65-F5344CB8AC3E}">
        <p14:creationId xmlns:p14="http://schemas.microsoft.com/office/powerpoint/2010/main" val="312323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One of the most popular</a:t>
            </a:r>
            <a:r>
              <a:rPr lang="en-US" baseline="0" dirty="0"/>
              <a:t> ST activities is water quality monitoring. This activity was added in 1993 at the request of stream team volunteers who wanted to participate in stream monitoring.</a:t>
            </a:r>
            <a:endParaRPr lang="en-US" dirty="0"/>
          </a:p>
          <a:p>
            <a:r>
              <a:rPr lang="en-US" dirty="0"/>
              <a:t>Again, this </a:t>
            </a:r>
            <a:r>
              <a:rPr lang="en-US" baseline="0" dirty="0"/>
              <a:t>is the</a:t>
            </a:r>
            <a:r>
              <a:rPr lang="en-US" dirty="0"/>
              <a:t> only activity</a:t>
            </a:r>
            <a:r>
              <a:rPr lang="en-US" baseline="0" dirty="0"/>
              <a:t> </a:t>
            </a:r>
            <a:r>
              <a:rPr lang="en-US" dirty="0"/>
              <a:t>which </a:t>
            </a:r>
            <a:r>
              <a:rPr lang="en-US" baseline="0" dirty="0"/>
              <a:t>requires training.</a:t>
            </a:r>
            <a:r>
              <a:rPr lang="en-US" dirty="0"/>
              <a:t> </a:t>
            </a:r>
            <a:endParaRPr lang="en-US" dirty="0">
              <a:cs typeface="Calibri"/>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the name implies, this portion of the Program teaches citizens about the physical, chemical, and biological aspects of streams with relation to stream health.</a:t>
            </a:r>
          </a:p>
          <a:p>
            <a:endParaRPr lang="en-US" dirty="0"/>
          </a:p>
        </p:txBody>
      </p:sp>
      <p:sp>
        <p:nvSpPr>
          <p:cNvPr id="4" name="Slide Number Placeholder 3"/>
          <p:cNvSpPr>
            <a:spLocks noGrp="1"/>
          </p:cNvSpPr>
          <p:nvPr>
            <p:ph type="sldNum" sz="quarter" idx="10"/>
          </p:nvPr>
        </p:nvSpPr>
        <p:spPr/>
        <p:txBody>
          <a:bodyPr/>
          <a:lstStyle/>
          <a:p>
            <a:fld id="{A39BFA4B-ACAB-47DE-82CC-E823154B8300}" type="slidenum">
              <a:rPr lang="en-US" smtClean="0"/>
              <a:t>9</a:t>
            </a:fld>
            <a:endParaRPr lang="en-US"/>
          </a:p>
        </p:txBody>
      </p:sp>
    </p:spTree>
    <p:extLst>
      <p:ext uri="{BB962C8B-B14F-4D97-AF65-F5344CB8AC3E}">
        <p14:creationId xmlns:p14="http://schemas.microsoft.com/office/powerpoint/2010/main" val="8141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6/20/2025</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6/20/2025</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E19496-3CE2-4B58-A78C-C930B709B14A}"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5E19496-3CE2-4B58-A78C-C930B709B14A}" type="datetimeFigureOut">
              <a:rPr lang="en-US" smtClean="0"/>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5E19496-3CE2-4B58-A78C-C930B709B14A}" type="datetimeFigureOut">
              <a:rPr lang="en-US" smtClean="0"/>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19496-3CE2-4B58-A78C-C930B709B14A}" type="datetimeFigureOut">
              <a:rPr lang="en-US" smtClean="0"/>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6/20/2025</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6/20/2025</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5E19496-3CE2-4B58-A78C-C930B709B14A}" type="datetimeFigureOut">
              <a:rPr lang="en-US" smtClean="0"/>
              <a:t>6/20/2025</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4DF56814-DE76-4961-A732-1A8D011D56AD}" type="slidenum">
              <a:rPr lang="en-US" smtClean="0"/>
              <a:t>‹#›</a:t>
            </a:fld>
            <a:endParaRPr lang="en-US"/>
          </a:p>
        </p:txBody>
      </p:sp>
      <p:pic>
        <p:nvPicPr>
          <p:cNvPr id="9" name="Picture 3" descr="N:\Lackmk\Images\Logos\VWQM.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6.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mostreamteam.org/training-materials-and-resources"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7.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microsoft.com/office/2007/relationships/media" Target="../media/media29.m4a"/><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chart" Target="../charts/chart2.xml"/><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chart" Target="../charts/chart1.xml"/><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43.xml"/><Relationship Id="rId9" Type="http://schemas.microsoft.com/office/2007/relationships/diagramDrawing" Target="../diagrams/drawing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5.jpeg"/><Relationship Id="rId5" Type="http://schemas.openxmlformats.org/officeDocument/2006/relationships/chart" Target="../charts/chart5.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slideLayout" Target="../slideLayouts/slideLayout2.xml"/><Relationship Id="rId21" Type="http://schemas.openxmlformats.org/officeDocument/2006/relationships/image" Target="../media/image4.png"/><Relationship Id="rId7" Type="http://schemas.openxmlformats.org/officeDocument/2006/relationships/hyperlink" Target="mailto:Streamteam@mdc.mo.gov" TargetMode="External"/><Relationship Id="rId12" Type="http://schemas.openxmlformats.org/officeDocument/2006/relationships/image" Target="../media/image40.svg"/><Relationship Id="rId17" Type="http://schemas.openxmlformats.org/officeDocument/2006/relationships/image" Target="../media/image45.png"/><Relationship Id="rId2" Type="http://schemas.microsoft.com/office/2007/relationships/media" Target="../media/media49.m4a"/><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audio" Target="NULL" TargetMode="External"/><Relationship Id="rId6" Type="http://schemas.openxmlformats.org/officeDocument/2006/relationships/hyperlink" Target="mailto:Streamteam@dnr.mo.gov" TargetMode="External"/><Relationship Id="rId11" Type="http://schemas.openxmlformats.org/officeDocument/2006/relationships/image" Target="../media/image39.png"/><Relationship Id="rId5" Type="http://schemas.openxmlformats.org/officeDocument/2006/relationships/hyperlink" Target="http://www.mostreamteam.org/" TargetMode="External"/><Relationship Id="rId15" Type="http://schemas.openxmlformats.org/officeDocument/2006/relationships/image" Target="../media/image43.png"/><Relationship Id="rId10" Type="http://schemas.openxmlformats.org/officeDocument/2006/relationships/hyperlink" Target="https://www.facebook.com/mostreamteams/" TargetMode="External"/><Relationship Id="rId19" Type="http://schemas.openxmlformats.org/officeDocument/2006/relationships/image" Target="../media/image47.png"/><Relationship Id="rId4" Type="http://schemas.openxmlformats.org/officeDocument/2006/relationships/notesSlide" Target="../notesSlides/notesSlide49.xml"/><Relationship Id="rId9" Type="http://schemas.openxmlformats.org/officeDocument/2006/relationships/hyperlink" Target="mailto:outube.com/@MissouriStreamTeam" TargetMode="External"/><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gif"/><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24" y="381001"/>
            <a:ext cx="8686800" cy="2209800"/>
          </a:xfrm>
        </p:spPr>
        <p:txBody>
          <a:bodyPr lIns="45720" tIns="45720" rIns="228600" bIns="45720" anchor="b">
            <a:normAutofit/>
            <a:scene3d>
              <a:camera prst="orthographicFront"/>
              <a:lightRig rig="soft" dir="t">
                <a:rot lat="0" lon="0" rev="2400000"/>
              </a:lightRig>
            </a:scene3d>
            <a:sp3d>
              <a:bevelT w="19050" h="12700"/>
            </a:sp3d>
          </a:bodyPr>
          <a:lstStyle/>
          <a:p>
            <a:r>
              <a:rPr lang="en-US" sz="4000" dirty="0"/>
              <a:t>Introduction to Volunteer water quality Monitoring training: Level 1</a:t>
            </a:r>
          </a:p>
        </p:txBody>
      </p:sp>
      <p:pic>
        <p:nvPicPr>
          <p:cNvPr id="8"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9055" y="2829707"/>
            <a:ext cx="2791422" cy="371445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2685984"/>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VWQM Program Goals</a:t>
            </a:r>
          </a:p>
        </p:txBody>
      </p:sp>
      <p:grpSp>
        <p:nvGrpSpPr>
          <p:cNvPr id="7" name="Group 6"/>
          <p:cNvGrpSpPr/>
          <p:nvPr/>
        </p:nvGrpSpPr>
        <p:grpSpPr>
          <a:xfrm>
            <a:off x="2403008" y="1600200"/>
            <a:ext cx="4292600" cy="4292600"/>
            <a:chOff x="2403008" y="1600200"/>
            <a:chExt cx="4292600" cy="4292600"/>
          </a:xfrm>
        </p:grpSpPr>
        <p:sp>
          <p:nvSpPr>
            <p:cNvPr id="9" name="Diamond 8"/>
            <p:cNvSpPr/>
            <p:nvPr/>
          </p:nvSpPr>
          <p:spPr>
            <a:xfrm>
              <a:off x="2403008" y="1600200"/>
              <a:ext cx="4292600" cy="4292600"/>
            </a:xfrm>
            <a:prstGeom prst="diamond">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9"/>
            <p:cNvSpPr/>
            <p:nvPr/>
          </p:nvSpPr>
          <p:spPr>
            <a:xfrm>
              <a:off x="2810805" y="2007996"/>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Inform and Educate</a:t>
              </a:r>
            </a:p>
          </p:txBody>
        </p:sp>
        <p:sp>
          <p:nvSpPr>
            <p:cNvPr id="11" name="Freeform 10"/>
            <p:cNvSpPr/>
            <p:nvPr/>
          </p:nvSpPr>
          <p:spPr>
            <a:xfrm>
              <a:off x="4613697" y="2007996"/>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Establish a Monitoring Network</a:t>
              </a:r>
            </a:p>
          </p:txBody>
        </p:sp>
        <p:sp>
          <p:nvSpPr>
            <p:cNvPr id="12" name="Freeform 11"/>
            <p:cNvSpPr/>
            <p:nvPr/>
          </p:nvSpPr>
          <p:spPr>
            <a:xfrm>
              <a:off x="2810805" y="3810889"/>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Enable Informed Decision Making</a:t>
              </a:r>
            </a:p>
          </p:txBody>
        </p:sp>
        <p:sp>
          <p:nvSpPr>
            <p:cNvPr id="13" name="Freeform 12"/>
            <p:cNvSpPr/>
            <p:nvPr/>
          </p:nvSpPr>
          <p:spPr>
            <a:xfrm>
              <a:off x="4613697" y="3810889"/>
              <a:ext cx="1674114" cy="1674114"/>
            </a:xfrm>
            <a:custGeom>
              <a:avLst/>
              <a:gdLst>
                <a:gd name="connsiteX0" fmla="*/ 0 w 1674114"/>
                <a:gd name="connsiteY0" fmla="*/ 279025 h 1674114"/>
                <a:gd name="connsiteX1" fmla="*/ 279025 w 1674114"/>
                <a:gd name="connsiteY1" fmla="*/ 0 h 1674114"/>
                <a:gd name="connsiteX2" fmla="*/ 1395089 w 1674114"/>
                <a:gd name="connsiteY2" fmla="*/ 0 h 1674114"/>
                <a:gd name="connsiteX3" fmla="*/ 1674114 w 1674114"/>
                <a:gd name="connsiteY3" fmla="*/ 279025 h 1674114"/>
                <a:gd name="connsiteX4" fmla="*/ 1674114 w 1674114"/>
                <a:gd name="connsiteY4" fmla="*/ 1395089 h 1674114"/>
                <a:gd name="connsiteX5" fmla="*/ 1395089 w 1674114"/>
                <a:gd name="connsiteY5" fmla="*/ 1674114 h 1674114"/>
                <a:gd name="connsiteX6" fmla="*/ 279025 w 1674114"/>
                <a:gd name="connsiteY6" fmla="*/ 1674114 h 1674114"/>
                <a:gd name="connsiteX7" fmla="*/ 0 w 1674114"/>
                <a:gd name="connsiteY7" fmla="*/ 1395089 h 1674114"/>
                <a:gd name="connsiteX8" fmla="*/ 0 w 1674114"/>
                <a:gd name="connsiteY8" fmla="*/ 279025 h 16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14" h="1674114">
                  <a:moveTo>
                    <a:pt x="0" y="279025"/>
                  </a:moveTo>
                  <a:cubicBezTo>
                    <a:pt x="0" y="124924"/>
                    <a:pt x="124924" y="0"/>
                    <a:pt x="279025" y="0"/>
                  </a:cubicBezTo>
                  <a:lnTo>
                    <a:pt x="1395089" y="0"/>
                  </a:lnTo>
                  <a:cubicBezTo>
                    <a:pt x="1549190" y="0"/>
                    <a:pt x="1674114" y="124924"/>
                    <a:pt x="1674114" y="279025"/>
                  </a:cubicBezTo>
                  <a:lnTo>
                    <a:pt x="1674114" y="1395089"/>
                  </a:lnTo>
                  <a:cubicBezTo>
                    <a:pt x="1674114" y="1549190"/>
                    <a:pt x="1549190" y="1674114"/>
                    <a:pt x="1395089" y="1674114"/>
                  </a:cubicBezTo>
                  <a:lnTo>
                    <a:pt x="279025" y="1674114"/>
                  </a:lnTo>
                  <a:cubicBezTo>
                    <a:pt x="124924" y="1674114"/>
                    <a:pt x="0" y="1549190"/>
                    <a:pt x="0" y="1395089"/>
                  </a:cubicBezTo>
                  <a:lnTo>
                    <a:pt x="0" y="279025"/>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0304" tIns="150304" rIns="150304" bIns="150304" numCol="1" spcCol="1270" anchor="ctr" anchorCtr="0">
              <a:noAutofit/>
            </a:bodyPr>
            <a:lstStyle/>
            <a:p>
              <a:pPr lvl="0" algn="ctr" defTabSz="800100">
                <a:lnSpc>
                  <a:spcPct val="90000"/>
                </a:lnSpc>
                <a:spcBef>
                  <a:spcPct val="0"/>
                </a:spcBef>
                <a:spcAft>
                  <a:spcPct val="35000"/>
                </a:spcAft>
              </a:pPr>
              <a:r>
                <a:rPr lang="en-US" sz="1800" kern="1200"/>
                <a:t>Halt Water Quality Degradation</a:t>
              </a:r>
            </a:p>
          </p:txBody>
        </p:sp>
      </p:grpSp>
      <p:sp>
        <p:nvSpPr>
          <p:cNvPr id="24" name="Freeform 23"/>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5" name="Group 24">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26" name="Freeform 25"/>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7" name="Freeform 26"/>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28" name="Freeform 27"/>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18" name="Audio 17">
            <a:hlinkClick r:id="" action="ppaction://media"/>
          </p:cNvPr>
          <p:cNvPicPr>
            <a:picLocks noChangeAspect="1"/>
          </p:cNvPicPr>
          <p:nvPr>
            <a:audioFile r:link="rId1"/>
            <p:extLst>
              <p:ext uri="{DAA4B4D4-6D71-4841-9C94-3DE7FCFB9230}">
                <p14:media xmlns:p14="http://schemas.microsoft.com/office/powerpoint/2010/main" r:embed="rId2">
                  <p14:trim end="1049.213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6307413"/>
      </p:ext>
    </p:extLst>
  </p:cSld>
  <p:clrMapOvr>
    <a:masterClrMapping/>
  </p:clrMapOvr>
  <mc:AlternateContent xmlns:mc="http://schemas.openxmlformats.org/markup-compatibility/2006" xmlns:p14="http://schemas.microsoft.com/office/powerpoint/2010/main">
    <mc:Choice Requires="p14">
      <p:transition spd="slow" p14:dur="2000" advTm="74043"/>
    </mc:Choice>
    <mc:Fallback xmlns="">
      <p:transition spd="slow" advTm="7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VWQM Levels of Training</a:t>
            </a:r>
          </a:p>
        </p:txBody>
      </p:sp>
      <p:grpSp>
        <p:nvGrpSpPr>
          <p:cNvPr id="4" name="Group 3"/>
          <p:cNvGrpSpPr/>
          <p:nvPr/>
        </p:nvGrpSpPr>
        <p:grpSpPr>
          <a:xfrm>
            <a:off x="485153" y="2199517"/>
            <a:ext cx="7784123" cy="3792080"/>
            <a:chOff x="228600" y="1768808"/>
            <a:chExt cx="4014015" cy="2724268"/>
          </a:xfrm>
        </p:grpSpPr>
        <p:sp>
          <p:nvSpPr>
            <p:cNvPr id="5" name="Freeform 4"/>
            <p:cNvSpPr/>
            <p:nvPr/>
          </p:nvSpPr>
          <p:spPr>
            <a:xfrm>
              <a:off x="237529" y="1768808"/>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3600" dirty="0">
                  <a:solidFill>
                    <a:prstClr val="white"/>
                  </a:solidFill>
                </a:rPr>
                <a:t>Virtual </a:t>
              </a:r>
            </a:p>
          </p:txBody>
        </p:sp>
        <p:sp>
          <p:nvSpPr>
            <p:cNvPr id="6" name="Freeform 5"/>
            <p:cNvSpPr/>
            <p:nvPr/>
          </p:nvSpPr>
          <p:spPr>
            <a:xfrm>
              <a:off x="228600" y="2296417"/>
              <a:ext cx="1723580" cy="2196659"/>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285750" lvl="1" indent="-285750" defTabSz="488950">
                <a:lnSpc>
                  <a:spcPct val="90000"/>
                </a:lnSpc>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Video Chapters:</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Introduction to VWQM</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Site Selection</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Stream Discharge</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Biological Monitoring</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Watershed Mapping &amp; Online Tools </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Safety</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Water Chemistry</a:t>
              </a:r>
            </a:p>
            <a:p>
              <a:pPr marL="57150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Visual Survey </a:t>
              </a:r>
            </a:p>
          </p:txBody>
        </p:sp>
        <p:sp>
          <p:nvSpPr>
            <p:cNvPr id="8" name="Freeform 7"/>
            <p:cNvSpPr/>
            <p:nvPr/>
          </p:nvSpPr>
          <p:spPr>
            <a:xfrm>
              <a:off x="2505560" y="1768808"/>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13333"/>
              </a:schemeClr>
            </a:fillRef>
            <a:effectRef idx="3">
              <a:schemeClr val="accent2">
                <a:alpha val="90000"/>
                <a:hueOff val="0"/>
                <a:satOff val="0"/>
                <a:lumOff val="0"/>
                <a:alphaOff val="-13333"/>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3600" dirty="0">
                  <a:solidFill>
                    <a:prstClr val="white"/>
                  </a:solidFill>
                </a:rPr>
                <a:t>Field Training</a:t>
              </a:r>
            </a:p>
          </p:txBody>
        </p:sp>
        <p:sp>
          <p:nvSpPr>
            <p:cNvPr id="9" name="Freeform 8"/>
            <p:cNvSpPr/>
            <p:nvPr/>
          </p:nvSpPr>
          <p:spPr>
            <a:xfrm>
              <a:off x="2440991" y="2296417"/>
              <a:ext cx="1801624" cy="2196659"/>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13333"/>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285750" lvl="1" indent="-2857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Sampling Methods/Practice</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Macroinvertebrates</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Discharge</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Water Chemistry</a:t>
              </a:r>
            </a:p>
            <a:p>
              <a:pPr marL="628650" lvl="2" indent="-171450" defTabSz="488950">
                <a:spcBef>
                  <a:spcPct val="0"/>
                </a:spcBef>
                <a:spcAft>
                  <a:spcPct val="15000"/>
                </a:spcAft>
                <a:buFont typeface="Arial" panose="020B0604020202020204" pitchFamily="34" charset="0"/>
                <a:buChar char="•"/>
              </a:pPr>
              <a:r>
                <a:rPr lang="en-US" dirty="0">
                  <a:solidFill>
                    <a:prstClr val="black">
                      <a:hueOff val="0"/>
                      <a:satOff val="0"/>
                      <a:lumOff val="0"/>
                      <a:alphaOff val="0"/>
                    </a:prstClr>
                  </a:solidFill>
                </a:rPr>
                <a:t>Visual Survey </a:t>
              </a:r>
            </a:p>
          </p:txBody>
        </p:sp>
      </p:grpSp>
      <p:sp>
        <p:nvSpPr>
          <p:cNvPr id="15" name="Freeform 14"/>
          <p:cNvSpPr/>
          <p:nvPr/>
        </p:nvSpPr>
        <p:spPr>
          <a:xfrm>
            <a:off x="2673640" y="1465105"/>
            <a:ext cx="3274408" cy="665843"/>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3600" dirty="0">
                <a:solidFill>
                  <a:prstClr val="white"/>
                </a:solidFill>
              </a:rPr>
              <a:t>Level 1 </a:t>
            </a:r>
          </a:p>
        </p:txBody>
      </p:sp>
      <p:sp>
        <p:nvSpPr>
          <p:cNvPr id="10" name="Plus 9"/>
          <p:cNvSpPr/>
          <p:nvPr/>
        </p:nvSpPr>
        <p:spPr>
          <a:xfrm>
            <a:off x="3853644" y="2199517"/>
            <a:ext cx="914400" cy="914400"/>
          </a:xfrm>
          <a:prstGeom prst="mathPlus">
            <a:avLst/>
          </a:prstGeom>
        </p:spPr>
        <p:style>
          <a:lnRef idx="0">
            <a:schemeClr val="accent2"/>
          </a:lnRef>
          <a:fillRef idx="3">
            <a:schemeClr val="accent2"/>
          </a:fillRef>
          <a:effectRef idx="3">
            <a:schemeClr val="accent2"/>
          </a:effectRef>
          <a:fontRef idx="minor">
            <a:schemeClr val="lt1"/>
          </a:fontRef>
        </p:style>
        <p:txBody>
          <a:bodyPr spcFirstLastPara="0" vert="horz" wrap="square" lIns="0" tIns="64248" rIns="96372" bIns="64248" numCol="1" spcCol="1270" anchor="ctr" anchorCtr="0">
            <a:noAutofit/>
          </a:bodyPr>
          <a:lstStyle/>
          <a:p>
            <a:pPr algn="ctr" defTabSz="400050">
              <a:lnSpc>
                <a:spcPct val="90000"/>
              </a:lnSpc>
              <a:spcBef>
                <a:spcPct val="0"/>
              </a:spcBef>
              <a:spcAft>
                <a:spcPct val="35000"/>
              </a:spcAft>
            </a:pPr>
            <a:endParaRPr lang="en-US" sz="900">
              <a:solidFill>
                <a:prstClr val="white"/>
              </a:solidFill>
            </a:endParaRPr>
          </a:p>
        </p:txBody>
      </p:sp>
      <p:sp>
        <p:nvSpPr>
          <p:cNvPr id="26" name="Freeform 25"/>
          <p:cNvSpPr/>
          <p:nvPr/>
        </p:nvSpPr>
        <p:spPr>
          <a:xfrm>
            <a:off x="1761263"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7" name="Group 26">
            <a:extLst>
              <a:ext uri="{FF2B5EF4-FFF2-40B4-BE49-F238E27FC236}">
                <a16:creationId xmlns:a16="http://schemas.microsoft.com/office/drawing/2014/main" id="{E5406220-42EE-40A7-B0FF-D372C149A224}"/>
              </a:ext>
            </a:extLst>
          </p:cNvPr>
          <p:cNvGrpSpPr/>
          <p:nvPr/>
        </p:nvGrpSpPr>
        <p:grpSpPr>
          <a:xfrm>
            <a:off x="3069239" y="6237468"/>
            <a:ext cx="2761282" cy="381000"/>
            <a:chOff x="3077058" y="6172200"/>
            <a:chExt cx="2761282" cy="381000"/>
          </a:xfrm>
        </p:grpSpPr>
        <p:sp>
          <p:nvSpPr>
            <p:cNvPr id="28" name="Freeform 27"/>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9" name="Freeform 28"/>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30" name="Freeform 29"/>
          <p:cNvSpPr/>
          <p:nvPr/>
        </p:nvSpPr>
        <p:spPr>
          <a:xfrm>
            <a:off x="5685191"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24" name="Audio 23">
            <a:hlinkClick r:id="" action="ppaction://media"/>
          </p:cNvPr>
          <p:cNvPicPr>
            <a:picLocks noChangeAspect="1"/>
          </p:cNvPicPr>
          <p:nvPr>
            <a:audioFile r:link="rId1"/>
            <p:extLst>
              <p:ext uri="{DAA4B4D4-6D71-4841-9C94-3DE7FCFB9230}">
                <p14:media xmlns:p14="http://schemas.microsoft.com/office/powerpoint/2010/main" r:embed="rId2">
                  <p14:trim end="7894.160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8068418"/>
      </p:ext>
    </p:extLst>
  </p:cSld>
  <p:clrMapOvr>
    <a:masterClrMapping/>
  </p:clrMapOvr>
  <mc:AlternateContent xmlns:mc="http://schemas.openxmlformats.org/markup-compatibility/2006" xmlns:p14="http://schemas.microsoft.com/office/powerpoint/2010/main">
    <mc:Choice Requires="p14">
      <p:transition spd="slow" p14:dur="2000" advTm="103803"/>
    </mc:Choice>
    <mc:Fallback xmlns="">
      <p:transition spd="slow" advTm="10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VWQM Levels of Training</a:t>
            </a:r>
          </a:p>
        </p:txBody>
      </p:sp>
      <p:grpSp>
        <p:nvGrpSpPr>
          <p:cNvPr id="4" name="Group 3"/>
          <p:cNvGrpSpPr/>
          <p:nvPr/>
        </p:nvGrpSpPr>
        <p:grpSpPr>
          <a:xfrm>
            <a:off x="754011" y="1481156"/>
            <a:ext cx="7844868" cy="3509566"/>
            <a:chOff x="4678630" y="1524000"/>
            <a:chExt cx="4193761" cy="4468031"/>
          </a:xfrm>
        </p:grpSpPr>
        <p:sp>
          <p:nvSpPr>
            <p:cNvPr id="11" name="Freeform 10"/>
            <p:cNvSpPr/>
            <p:nvPr/>
          </p:nvSpPr>
          <p:spPr>
            <a:xfrm>
              <a:off x="4805948" y="1551816"/>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26667"/>
              </a:schemeClr>
            </a:fillRef>
            <a:effectRef idx="3">
              <a:schemeClr val="accent2">
                <a:alpha val="90000"/>
                <a:hueOff val="0"/>
                <a:satOff val="0"/>
                <a:lumOff val="0"/>
                <a:alphaOff val="-26667"/>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2400">
                  <a:solidFill>
                    <a:prstClr val="white"/>
                  </a:solidFill>
                </a:rPr>
                <a:t>Level 2</a:t>
              </a:r>
            </a:p>
          </p:txBody>
        </p:sp>
        <p:sp>
          <p:nvSpPr>
            <p:cNvPr id="12" name="Freeform 11"/>
            <p:cNvSpPr/>
            <p:nvPr/>
          </p:nvSpPr>
          <p:spPr>
            <a:xfrm>
              <a:off x="4678630" y="2081174"/>
              <a:ext cx="2039112" cy="3910857"/>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26667"/>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0" lvl="1" defTabSz="488950">
                <a:lnSpc>
                  <a:spcPct val="90000"/>
                </a:lnSpc>
                <a:spcBef>
                  <a:spcPct val="0"/>
                </a:spcBef>
                <a:spcAft>
                  <a:spcPct val="15000"/>
                </a:spcAft>
              </a:pPr>
              <a:r>
                <a:rPr lang="en-US" dirty="0">
                  <a:solidFill>
                    <a:prstClr val="black">
                      <a:hueOff val="0"/>
                      <a:satOff val="0"/>
                      <a:lumOff val="0"/>
                      <a:alphaOff val="0"/>
                    </a:prstClr>
                  </a:solidFill>
                </a:rPr>
                <a:t>QA/QC</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Chemistry</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Biological Monitoring</a:t>
              </a:r>
              <a:endParaRPr lang="en-US" sz="1000" dirty="0">
                <a:solidFill>
                  <a:prstClr val="black">
                    <a:hueOff val="0"/>
                    <a:satOff val="0"/>
                    <a:lumOff val="0"/>
                    <a:alphaOff val="0"/>
                  </a:prstClr>
                </a:solidFill>
              </a:endParaRPr>
            </a:p>
            <a:p>
              <a:pPr marL="0" lvl="1" defTabSz="488950">
                <a:lnSpc>
                  <a:spcPct val="90000"/>
                </a:lnSpc>
                <a:spcBef>
                  <a:spcPct val="0"/>
                </a:spcBef>
                <a:spcAft>
                  <a:spcPct val="15000"/>
                </a:spcAft>
              </a:pPr>
              <a:r>
                <a:rPr lang="en-US" b="1" u="sng" dirty="0">
                  <a:solidFill>
                    <a:srgbClr val="00B050"/>
                  </a:solidFill>
                </a:rPr>
                <a:t>Prerequisites</a:t>
              </a:r>
            </a:p>
            <a:p>
              <a:pPr marL="166688" lvl="2" indent="-109538" defTabSz="488950">
                <a:lnSpc>
                  <a:spcPct val="90000"/>
                </a:lnSpc>
                <a:spcBef>
                  <a:spcPct val="0"/>
                </a:spcBef>
                <a:spcAft>
                  <a:spcPct val="15000"/>
                </a:spcAft>
                <a:buFontTx/>
                <a:buChar char="••"/>
              </a:pPr>
              <a:r>
                <a:rPr lang="en-US" dirty="0">
                  <a:solidFill>
                    <a:srgbClr val="00B050"/>
                  </a:solidFill>
                </a:rPr>
                <a:t>Level 1</a:t>
              </a:r>
            </a:p>
            <a:p>
              <a:pPr marL="166688" lvl="2" indent="-109538" defTabSz="488950">
                <a:lnSpc>
                  <a:spcPct val="90000"/>
                </a:lnSpc>
                <a:spcBef>
                  <a:spcPct val="0"/>
                </a:spcBef>
                <a:spcAft>
                  <a:spcPct val="15000"/>
                </a:spcAft>
                <a:buFontTx/>
                <a:buChar char="••"/>
              </a:pPr>
              <a:r>
                <a:rPr lang="en-US" dirty="0">
                  <a:solidFill>
                    <a:srgbClr val="00B050"/>
                  </a:solidFill>
                </a:rPr>
                <a:t>Data: 2 Seasons each -</a:t>
              </a:r>
            </a:p>
            <a:p>
              <a:pPr marL="344488" lvl="3" indent="-119063" defTabSz="488950">
                <a:lnSpc>
                  <a:spcPct val="90000"/>
                </a:lnSpc>
                <a:spcBef>
                  <a:spcPct val="0"/>
                </a:spcBef>
                <a:spcAft>
                  <a:spcPct val="15000"/>
                </a:spcAft>
                <a:buFontTx/>
                <a:buChar char="••"/>
              </a:pPr>
              <a:r>
                <a:rPr lang="en-US" dirty="0">
                  <a:solidFill>
                    <a:srgbClr val="00B050"/>
                  </a:solidFill>
                </a:rPr>
                <a:t>Stream Discharge</a:t>
              </a:r>
            </a:p>
            <a:p>
              <a:pPr marL="344488" lvl="3" indent="-119063" defTabSz="488950">
                <a:lnSpc>
                  <a:spcPct val="90000"/>
                </a:lnSpc>
                <a:spcBef>
                  <a:spcPct val="0"/>
                </a:spcBef>
                <a:spcAft>
                  <a:spcPct val="15000"/>
                </a:spcAft>
                <a:buFontTx/>
                <a:buChar char="••"/>
              </a:pPr>
              <a:r>
                <a:rPr lang="en-US" dirty="0">
                  <a:solidFill>
                    <a:srgbClr val="00B050"/>
                  </a:solidFill>
                </a:rPr>
                <a:t>Biological</a:t>
              </a:r>
            </a:p>
            <a:p>
              <a:pPr marL="344488" lvl="3" indent="-119063" defTabSz="488950">
                <a:lnSpc>
                  <a:spcPct val="90000"/>
                </a:lnSpc>
                <a:spcBef>
                  <a:spcPct val="0"/>
                </a:spcBef>
                <a:spcAft>
                  <a:spcPct val="15000"/>
                </a:spcAft>
                <a:buFontTx/>
                <a:buChar char="••"/>
              </a:pPr>
              <a:r>
                <a:rPr lang="en-US" dirty="0">
                  <a:solidFill>
                    <a:srgbClr val="00B050"/>
                  </a:solidFill>
                </a:rPr>
                <a:t>Visual Survey</a:t>
              </a:r>
            </a:p>
            <a:p>
              <a:pPr marL="344488" lvl="3" indent="-119063" defTabSz="488950">
                <a:lnSpc>
                  <a:spcPct val="90000"/>
                </a:lnSpc>
                <a:spcBef>
                  <a:spcPct val="0"/>
                </a:spcBef>
                <a:spcAft>
                  <a:spcPct val="15000"/>
                </a:spcAft>
                <a:buFontTx/>
                <a:buChar char="••"/>
              </a:pPr>
              <a:r>
                <a:rPr lang="en-US" dirty="0">
                  <a:solidFill>
                    <a:srgbClr val="00B050"/>
                  </a:solidFill>
                </a:rPr>
                <a:t>Chemistry</a:t>
              </a:r>
            </a:p>
          </p:txBody>
        </p:sp>
        <p:sp>
          <p:nvSpPr>
            <p:cNvPr id="20" name="Freeform 19"/>
            <p:cNvSpPr/>
            <p:nvPr/>
          </p:nvSpPr>
          <p:spPr>
            <a:xfrm>
              <a:off x="6590396" y="1582589"/>
              <a:ext cx="324060" cy="321240"/>
            </a:xfrm>
            <a:custGeom>
              <a:avLst/>
              <a:gdLst>
                <a:gd name="connsiteX0" fmla="*/ 0 w 324060"/>
                <a:gd name="connsiteY0" fmla="*/ 64248 h 321240"/>
                <a:gd name="connsiteX1" fmla="*/ 163440 w 324060"/>
                <a:gd name="connsiteY1" fmla="*/ 64248 h 321240"/>
                <a:gd name="connsiteX2" fmla="*/ 163440 w 324060"/>
                <a:gd name="connsiteY2" fmla="*/ 0 h 321240"/>
                <a:gd name="connsiteX3" fmla="*/ 324060 w 324060"/>
                <a:gd name="connsiteY3" fmla="*/ 160620 h 321240"/>
                <a:gd name="connsiteX4" fmla="*/ 163440 w 324060"/>
                <a:gd name="connsiteY4" fmla="*/ 321240 h 321240"/>
                <a:gd name="connsiteX5" fmla="*/ 163440 w 324060"/>
                <a:gd name="connsiteY5" fmla="*/ 256992 h 321240"/>
                <a:gd name="connsiteX6" fmla="*/ 0 w 324060"/>
                <a:gd name="connsiteY6" fmla="*/ 256992 h 321240"/>
                <a:gd name="connsiteX7" fmla="*/ 0 w 324060"/>
                <a:gd name="connsiteY7" fmla="*/ 64248 h 32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60" h="321240">
                  <a:moveTo>
                    <a:pt x="0" y="64248"/>
                  </a:moveTo>
                  <a:lnTo>
                    <a:pt x="163440" y="64248"/>
                  </a:lnTo>
                  <a:lnTo>
                    <a:pt x="163440" y="0"/>
                  </a:lnTo>
                  <a:lnTo>
                    <a:pt x="324060" y="160620"/>
                  </a:lnTo>
                  <a:lnTo>
                    <a:pt x="163440" y="321240"/>
                  </a:lnTo>
                  <a:lnTo>
                    <a:pt x="163440" y="256992"/>
                  </a:lnTo>
                  <a:lnTo>
                    <a:pt x="0" y="256992"/>
                  </a:lnTo>
                  <a:lnTo>
                    <a:pt x="0" y="64248"/>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64248" rIns="96372" bIns="64248" numCol="1" spcCol="1270" anchor="ctr" anchorCtr="0">
              <a:noAutofit/>
            </a:bodyPr>
            <a:lstStyle/>
            <a:p>
              <a:pPr algn="ctr" defTabSz="400050">
                <a:lnSpc>
                  <a:spcPct val="90000"/>
                </a:lnSpc>
                <a:spcBef>
                  <a:spcPct val="0"/>
                </a:spcBef>
                <a:spcAft>
                  <a:spcPct val="35000"/>
                </a:spcAft>
              </a:pPr>
              <a:endParaRPr lang="en-US" sz="900">
                <a:solidFill>
                  <a:prstClr val="white"/>
                </a:solidFill>
              </a:endParaRPr>
            </a:p>
          </p:txBody>
        </p:sp>
        <p:sp>
          <p:nvSpPr>
            <p:cNvPr id="21" name="Freeform 20"/>
            <p:cNvSpPr/>
            <p:nvPr/>
          </p:nvSpPr>
          <p:spPr>
            <a:xfrm>
              <a:off x="7010400" y="1524000"/>
              <a:ext cx="1688504" cy="478348"/>
            </a:xfrm>
            <a:custGeom>
              <a:avLst/>
              <a:gdLst>
                <a:gd name="connsiteX0" fmla="*/ 0 w 1688504"/>
                <a:gd name="connsiteY0" fmla="*/ 47835 h 478348"/>
                <a:gd name="connsiteX1" fmla="*/ 47835 w 1688504"/>
                <a:gd name="connsiteY1" fmla="*/ 0 h 478348"/>
                <a:gd name="connsiteX2" fmla="*/ 1640669 w 1688504"/>
                <a:gd name="connsiteY2" fmla="*/ 0 h 478348"/>
                <a:gd name="connsiteX3" fmla="*/ 1688504 w 1688504"/>
                <a:gd name="connsiteY3" fmla="*/ 47835 h 478348"/>
                <a:gd name="connsiteX4" fmla="*/ 1688504 w 1688504"/>
                <a:gd name="connsiteY4" fmla="*/ 430513 h 478348"/>
                <a:gd name="connsiteX5" fmla="*/ 1640669 w 1688504"/>
                <a:gd name="connsiteY5" fmla="*/ 478348 h 478348"/>
                <a:gd name="connsiteX6" fmla="*/ 47835 w 1688504"/>
                <a:gd name="connsiteY6" fmla="*/ 478348 h 478348"/>
                <a:gd name="connsiteX7" fmla="*/ 0 w 1688504"/>
                <a:gd name="connsiteY7" fmla="*/ 430513 h 478348"/>
                <a:gd name="connsiteX8" fmla="*/ 0 w 1688504"/>
                <a:gd name="connsiteY8" fmla="*/ 47835 h 4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8504" h="478348">
                  <a:moveTo>
                    <a:pt x="0" y="47835"/>
                  </a:moveTo>
                  <a:cubicBezTo>
                    <a:pt x="0" y="21416"/>
                    <a:pt x="21416" y="0"/>
                    <a:pt x="47835" y="0"/>
                  </a:cubicBezTo>
                  <a:lnTo>
                    <a:pt x="1640669" y="0"/>
                  </a:lnTo>
                  <a:cubicBezTo>
                    <a:pt x="1667088" y="0"/>
                    <a:pt x="1688504" y="21416"/>
                    <a:pt x="1688504" y="47835"/>
                  </a:cubicBezTo>
                  <a:lnTo>
                    <a:pt x="1688504" y="430513"/>
                  </a:lnTo>
                  <a:cubicBezTo>
                    <a:pt x="1688504" y="456932"/>
                    <a:pt x="1667088" y="478348"/>
                    <a:pt x="1640669" y="478348"/>
                  </a:cubicBezTo>
                  <a:lnTo>
                    <a:pt x="47835" y="478348"/>
                  </a:lnTo>
                  <a:cubicBezTo>
                    <a:pt x="21416" y="478348"/>
                    <a:pt x="0" y="456932"/>
                    <a:pt x="0" y="430513"/>
                  </a:cubicBezTo>
                  <a:lnTo>
                    <a:pt x="0" y="47835"/>
                  </a:lnTo>
                  <a:close/>
                </a:path>
              </a:pathLst>
            </a:custGeom>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spcFirstLastPara="0" vert="horz" wrap="square" lIns="170688" tIns="170688" rIns="170688" bIns="250890" numCol="1" spcCol="1270" anchor="ctr" anchorCtr="0">
              <a:noAutofit/>
            </a:bodyPr>
            <a:lstStyle/>
            <a:p>
              <a:pPr algn="ctr" defTabSz="1066800">
                <a:lnSpc>
                  <a:spcPct val="90000"/>
                </a:lnSpc>
                <a:spcBef>
                  <a:spcPct val="0"/>
                </a:spcBef>
                <a:spcAft>
                  <a:spcPct val="35000"/>
                </a:spcAft>
              </a:pPr>
              <a:r>
                <a:rPr lang="en-US" sz="2400">
                  <a:solidFill>
                    <a:prstClr val="white"/>
                  </a:solidFill>
                </a:rPr>
                <a:t>Level 3</a:t>
              </a:r>
            </a:p>
          </p:txBody>
        </p:sp>
        <p:sp>
          <p:nvSpPr>
            <p:cNvPr id="22" name="Freeform 21"/>
            <p:cNvSpPr/>
            <p:nvPr/>
          </p:nvSpPr>
          <p:spPr>
            <a:xfrm>
              <a:off x="6836912" y="2045330"/>
              <a:ext cx="2035479" cy="3946701"/>
            </a:xfrm>
            <a:custGeom>
              <a:avLst/>
              <a:gdLst>
                <a:gd name="connsiteX0" fmla="*/ 0 w 1346568"/>
                <a:gd name="connsiteY0" fmla="*/ 134657 h 2513897"/>
                <a:gd name="connsiteX1" fmla="*/ 134657 w 1346568"/>
                <a:gd name="connsiteY1" fmla="*/ 0 h 2513897"/>
                <a:gd name="connsiteX2" fmla="*/ 1211911 w 1346568"/>
                <a:gd name="connsiteY2" fmla="*/ 0 h 2513897"/>
                <a:gd name="connsiteX3" fmla="*/ 1346568 w 1346568"/>
                <a:gd name="connsiteY3" fmla="*/ 134657 h 2513897"/>
                <a:gd name="connsiteX4" fmla="*/ 1346568 w 1346568"/>
                <a:gd name="connsiteY4" fmla="*/ 2379240 h 2513897"/>
                <a:gd name="connsiteX5" fmla="*/ 1211911 w 1346568"/>
                <a:gd name="connsiteY5" fmla="*/ 2513897 h 2513897"/>
                <a:gd name="connsiteX6" fmla="*/ 134657 w 1346568"/>
                <a:gd name="connsiteY6" fmla="*/ 2513897 h 2513897"/>
                <a:gd name="connsiteX7" fmla="*/ 0 w 1346568"/>
                <a:gd name="connsiteY7" fmla="*/ 2379240 h 2513897"/>
                <a:gd name="connsiteX8" fmla="*/ 0 w 1346568"/>
                <a:gd name="connsiteY8" fmla="*/ 134657 h 25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568" h="2513897">
                  <a:moveTo>
                    <a:pt x="0" y="134657"/>
                  </a:moveTo>
                  <a:cubicBezTo>
                    <a:pt x="0" y="60288"/>
                    <a:pt x="60288" y="0"/>
                    <a:pt x="134657" y="0"/>
                  </a:cubicBezTo>
                  <a:lnTo>
                    <a:pt x="1211911" y="0"/>
                  </a:lnTo>
                  <a:cubicBezTo>
                    <a:pt x="1286280" y="0"/>
                    <a:pt x="1346568" y="60288"/>
                    <a:pt x="1346568" y="134657"/>
                  </a:cubicBezTo>
                  <a:lnTo>
                    <a:pt x="1346568" y="2379240"/>
                  </a:lnTo>
                  <a:cubicBezTo>
                    <a:pt x="1346568" y="2453609"/>
                    <a:pt x="1286280" y="2513897"/>
                    <a:pt x="1211911" y="2513897"/>
                  </a:cubicBezTo>
                  <a:lnTo>
                    <a:pt x="134657" y="2513897"/>
                  </a:lnTo>
                  <a:cubicBezTo>
                    <a:pt x="60288" y="2513897"/>
                    <a:pt x="0" y="2453609"/>
                    <a:pt x="0" y="2379240"/>
                  </a:cubicBezTo>
                  <a:lnTo>
                    <a:pt x="0" y="134657"/>
                  </a:lnTo>
                  <a:close/>
                </a:path>
              </a:pathLst>
            </a:custGeom>
          </p:spPr>
          <p:style>
            <a:lnRef idx="1">
              <a:schemeClr val="accent2">
                <a:alpha val="90000"/>
                <a:hueOff val="0"/>
                <a:satOff val="0"/>
                <a:lumOff val="0"/>
                <a:alphaOff val="-4000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672" tIns="117672" rIns="117672" bIns="117672" numCol="1" spcCol="1270" anchor="t" anchorCtr="0">
              <a:noAutofit/>
            </a:bodyPr>
            <a:lstStyle/>
            <a:p>
              <a:pPr marL="0" lvl="1" defTabSz="488950">
                <a:lnSpc>
                  <a:spcPct val="90000"/>
                </a:lnSpc>
                <a:spcBef>
                  <a:spcPct val="0"/>
                </a:spcBef>
                <a:spcAft>
                  <a:spcPct val="15000"/>
                </a:spcAft>
              </a:pPr>
              <a:r>
                <a:rPr lang="en-US" dirty="0">
                  <a:solidFill>
                    <a:prstClr val="black">
                      <a:hueOff val="0"/>
                      <a:satOff val="0"/>
                      <a:lumOff val="0"/>
                      <a:alphaOff val="0"/>
                    </a:prstClr>
                  </a:solidFill>
                </a:rPr>
                <a:t>Stream - side QA/QC Audit</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Stream Discharge</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Biological Monitoring</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Visual Survey</a:t>
              </a:r>
            </a:p>
            <a:p>
              <a:pPr marL="171450" lvl="2" indent="-114300" defTabSz="488950">
                <a:lnSpc>
                  <a:spcPct val="90000"/>
                </a:lnSpc>
                <a:spcBef>
                  <a:spcPct val="0"/>
                </a:spcBef>
                <a:spcAft>
                  <a:spcPct val="15000"/>
                </a:spcAft>
                <a:buFontTx/>
                <a:buChar char="••"/>
              </a:pPr>
              <a:r>
                <a:rPr lang="en-US" dirty="0">
                  <a:solidFill>
                    <a:prstClr val="black">
                      <a:hueOff val="0"/>
                      <a:satOff val="0"/>
                      <a:lumOff val="0"/>
                      <a:alphaOff val="0"/>
                    </a:prstClr>
                  </a:solidFill>
                </a:rPr>
                <a:t>Water Chemistry</a:t>
              </a:r>
              <a:endParaRPr lang="en-US" sz="1000" dirty="0">
                <a:solidFill>
                  <a:prstClr val="black">
                    <a:hueOff val="0"/>
                    <a:satOff val="0"/>
                    <a:lumOff val="0"/>
                    <a:alphaOff val="0"/>
                  </a:prstClr>
                </a:solidFill>
              </a:endParaRPr>
            </a:p>
            <a:p>
              <a:pPr marL="0" lvl="1" defTabSz="488950">
                <a:lnSpc>
                  <a:spcPct val="90000"/>
                </a:lnSpc>
                <a:spcBef>
                  <a:spcPct val="0"/>
                </a:spcBef>
                <a:spcAft>
                  <a:spcPct val="15000"/>
                </a:spcAft>
              </a:pPr>
              <a:r>
                <a:rPr lang="en-US" b="1" u="sng" dirty="0">
                  <a:solidFill>
                    <a:srgbClr val="00B050"/>
                  </a:solidFill>
                </a:rPr>
                <a:t>Prerequisites</a:t>
              </a:r>
            </a:p>
            <a:p>
              <a:pPr marL="114300" lvl="2" indent="-57150" defTabSz="488950">
                <a:lnSpc>
                  <a:spcPct val="90000"/>
                </a:lnSpc>
                <a:spcBef>
                  <a:spcPct val="0"/>
                </a:spcBef>
                <a:spcAft>
                  <a:spcPct val="15000"/>
                </a:spcAft>
                <a:buFontTx/>
                <a:buChar char="••"/>
              </a:pPr>
              <a:r>
                <a:rPr lang="en-US" b="1" dirty="0">
                  <a:solidFill>
                    <a:srgbClr val="00B050"/>
                  </a:solidFill>
                </a:rPr>
                <a:t>Level 2</a:t>
              </a:r>
            </a:p>
            <a:p>
              <a:pPr marL="114300" lvl="2" indent="-57150" defTabSz="488950">
                <a:lnSpc>
                  <a:spcPct val="90000"/>
                </a:lnSpc>
                <a:spcBef>
                  <a:spcPct val="0"/>
                </a:spcBef>
                <a:spcAft>
                  <a:spcPct val="15000"/>
                </a:spcAft>
                <a:buFontTx/>
                <a:buChar char="••"/>
              </a:pPr>
              <a:r>
                <a:rPr lang="en-US" b="1" dirty="0">
                  <a:solidFill>
                    <a:srgbClr val="00B050"/>
                  </a:solidFill>
                </a:rPr>
                <a:t>12 data collections of all 4 data types</a:t>
              </a:r>
            </a:p>
          </p:txBody>
        </p:sp>
      </p:grpSp>
      <p:sp>
        <p:nvSpPr>
          <p:cNvPr id="3" name="TextBox 2"/>
          <p:cNvSpPr txBox="1"/>
          <p:nvPr/>
        </p:nvSpPr>
        <p:spPr>
          <a:xfrm>
            <a:off x="338056" y="5008544"/>
            <a:ext cx="8906494" cy="1938992"/>
          </a:xfrm>
          <a:prstGeom prst="rect">
            <a:avLst/>
          </a:prstGeom>
          <a:noFill/>
        </p:spPr>
        <p:txBody>
          <a:bodyPr wrap="square" numCol="2" rtlCol="0">
            <a:spAutoFit/>
          </a:bodyPr>
          <a:lstStyle/>
          <a:p>
            <a:r>
              <a:rPr lang="en-US" sz="2400" dirty="0"/>
              <a:t>Levels 2 and 3:</a:t>
            </a:r>
          </a:p>
          <a:p>
            <a:pPr marL="285750" indent="-285750">
              <a:buClr>
                <a:srgbClr val="00B0F0"/>
              </a:buClr>
              <a:buFont typeface="Arial" panose="020B0604020202020204" pitchFamily="34" charset="0"/>
              <a:buChar char="•"/>
            </a:pPr>
            <a:r>
              <a:rPr lang="en-US" sz="2400" dirty="0"/>
              <a:t>Higher level of data use</a:t>
            </a:r>
          </a:p>
          <a:p>
            <a:pPr marL="285750" indent="-285750">
              <a:buClr>
                <a:srgbClr val="00B0F0"/>
              </a:buClr>
              <a:buFont typeface="Arial" panose="020B0604020202020204" pitchFamily="34" charset="0"/>
              <a:buChar char="•"/>
            </a:pPr>
            <a:r>
              <a:rPr lang="en-US" sz="2400" dirty="0"/>
              <a:t>Need validation every 3 years</a:t>
            </a:r>
          </a:p>
          <a:p>
            <a:pPr marL="285750" indent="-285750">
              <a:buClr>
                <a:srgbClr val="00B0F0"/>
              </a:buClr>
              <a:buFont typeface="Arial" panose="020B0604020202020204" pitchFamily="34" charset="0"/>
              <a:buChar char="•"/>
            </a:pPr>
            <a:endParaRPr lang="en-US" sz="2400" dirty="0"/>
          </a:p>
          <a:p>
            <a:pPr>
              <a:buClr>
                <a:srgbClr val="00B0F0"/>
              </a:buClr>
            </a:pPr>
            <a:r>
              <a:rPr lang="en-US" sz="2400" dirty="0"/>
              <a:t>Cooperative Stream Investigations &amp; Advanced Monitoring Projects</a:t>
            </a:r>
          </a:p>
        </p:txBody>
      </p:sp>
      <p:sp>
        <p:nvSpPr>
          <p:cNvPr id="28" name="Freeform 27"/>
          <p:cNvSpPr/>
          <p:nvPr/>
        </p:nvSpPr>
        <p:spPr>
          <a:xfrm>
            <a:off x="1761263"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9" name="Group 28">
            <a:extLst>
              <a:ext uri="{FF2B5EF4-FFF2-40B4-BE49-F238E27FC236}">
                <a16:creationId xmlns:a16="http://schemas.microsoft.com/office/drawing/2014/main" id="{E5406220-42EE-40A7-B0FF-D372C149A224}"/>
              </a:ext>
            </a:extLst>
          </p:cNvPr>
          <p:cNvGrpSpPr/>
          <p:nvPr/>
        </p:nvGrpSpPr>
        <p:grpSpPr>
          <a:xfrm>
            <a:off x="3069239" y="6237468"/>
            <a:ext cx="2761282" cy="381000"/>
            <a:chOff x="3077058" y="6172200"/>
            <a:chExt cx="2761282" cy="381000"/>
          </a:xfrm>
        </p:grpSpPr>
        <p:sp>
          <p:nvSpPr>
            <p:cNvPr id="30" name="Freeform 29"/>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31" name="Freeform 30"/>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32" name="Freeform 31"/>
          <p:cNvSpPr/>
          <p:nvPr/>
        </p:nvSpPr>
        <p:spPr>
          <a:xfrm>
            <a:off x="5685191" y="6237468"/>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2886"/>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3999291"/>
      </p:ext>
    </p:extLst>
  </p:cSld>
  <p:clrMapOvr>
    <a:masterClrMapping/>
  </p:clrMapOvr>
  <mc:AlternateContent xmlns:mc="http://schemas.openxmlformats.org/markup-compatibility/2006" xmlns:p14="http://schemas.microsoft.com/office/powerpoint/2010/main">
    <mc:Choice Requires="p14">
      <p:transition spd="slow" p14:dur="2000" advTm="202225"/>
    </mc:Choice>
    <mc:Fallback xmlns="">
      <p:transition spd="slow" advTm="20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WATERSHEDS</a:t>
            </a:r>
          </a:p>
        </p:txBody>
      </p:sp>
      <p:sp>
        <p:nvSpPr>
          <p:cNvPr id="3" name="Content Placeholder 2"/>
          <p:cNvSpPr>
            <a:spLocks noGrp="1"/>
          </p:cNvSpPr>
          <p:nvPr>
            <p:ph type="body" idx="1"/>
          </p:nvPr>
        </p:nvSpPr>
        <p:spPr/>
        <p:txBody>
          <a:bodyPr>
            <a:normAutofit/>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682727"/>
      </p:ext>
    </p:extLst>
  </p:cSld>
  <p:clrMapOvr>
    <a:masterClrMapping/>
  </p:clrMapOvr>
  <mc:AlternateContent xmlns:mc="http://schemas.openxmlformats.org/markup-compatibility/2006" xmlns:p14="http://schemas.microsoft.com/office/powerpoint/2010/main">
    <mc:Choice Requires="p14">
      <p:transition spd="slow" p14:dur="2000" advTm="18604"/>
    </mc:Choice>
    <mc:Fallback xmlns="">
      <p:transition spd="slow" advTm="18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Watershed?</a:t>
            </a:r>
          </a:p>
        </p:txBody>
      </p:sp>
      <p:sp>
        <p:nvSpPr>
          <p:cNvPr id="3" name="Content Placeholder 2"/>
          <p:cNvSpPr>
            <a:spLocks noGrp="1"/>
          </p:cNvSpPr>
          <p:nvPr>
            <p:ph idx="1"/>
          </p:nvPr>
        </p:nvSpPr>
        <p:spPr>
          <a:xfrm>
            <a:off x="457200" y="1553977"/>
            <a:ext cx="8229600" cy="4136738"/>
          </a:xfrm>
        </p:spPr>
        <p:txBody>
          <a:bodyPr/>
          <a:lstStyle/>
          <a:p>
            <a:pPr marL="0" indent="0">
              <a:buNone/>
            </a:pPr>
            <a:r>
              <a:rPr lang="en-US"/>
              <a:t>A topographically-defined area of land that drains into a particular body of water</a:t>
            </a:r>
          </a:p>
          <a:p>
            <a:pPr lvl="1"/>
            <a:r>
              <a:rPr lang="en-US"/>
              <a:t>Drainage basin</a:t>
            </a:r>
          </a:p>
          <a:p>
            <a:pPr lvl="1"/>
            <a:r>
              <a:rPr lang="en-US"/>
              <a:t>Catchment area</a:t>
            </a:r>
          </a:p>
        </p:txBody>
      </p:sp>
      <p:pic>
        <p:nvPicPr>
          <p:cNvPr id="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718" y="2883982"/>
            <a:ext cx="3667125" cy="26400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7"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8"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9"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20"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st="1783" end="666.294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4841087"/>
      </p:ext>
    </p:extLst>
  </p:cSld>
  <p:clrMapOvr>
    <a:masterClrMapping/>
  </p:clrMapOvr>
  <mc:AlternateContent xmlns:mc="http://schemas.openxmlformats.org/markup-compatibility/2006" xmlns:p14="http://schemas.microsoft.com/office/powerpoint/2010/main">
    <mc:Choice Requires="p14">
      <p:transition spd="slow" p14:dur="2000" advTm="93675"/>
    </mc:Choice>
    <mc:Fallback xmlns="">
      <p:transition spd="slow" advTm="9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a:t>Watersheds affect </a:t>
            </a:r>
            <a:br>
              <a:rPr lang="en-US"/>
            </a:br>
            <a:r>
              <a:rPr lang="en-US"/>
              <a:t>stream quality</a:t>
            </a:r>
          </a:p>
        </p:txBody>
      </p:sp>
      <p:pic>
        <p:nvPicPr>
          <p:cNvPr id="4" name="Picture 4"/>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tretch/>
        </p:blipFill>
        <p:spPr bwMode="auto">
          <a:xfrm>
            <a:off x="1766499" y="1646238"/>
            <a:ext cx="5813580" cy="43735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4"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5"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6"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7"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6638509"/>
      </p:ext>
    </p:extLst>
  </p:cSld>
  <p:clrMapOvr>
    <a:masterClrMapping/>
  </p:clrMapOvr>
  <mc:AlternateContent xmlns:mc="http://schemas.openxmlformats.org/markup-compatibility/2006" xmlns:p14="http://schemas.microsoft.com/office/powerpoint/2010/main">
    <mc:Choice Requires="p14">
      <p:transition spd="slow" p14:dur="2000" advTm="106891"/>
    </mc:Choice>
    <mc:Fallback xmlns="">
      <p:transition spd="slow" advTm="10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marL="54610"/>
            <a:r>
              <a:rPr lang="en-US"/>
              <a:t>Major watersheds </a:t>
            </a:r>
            <a:br>
              <a:rPr lang="en-US"/>
            </a:br>
            <a:r>
              <a:rPr lang="en-US"/>
              <a:t>in the </a:t>
            </a:r>
            <a:r>
              <a:rPr lang="en-US" err="1"/>
              <a:t>U.s.</a:t>
            </a:r>
            <a:endParaRPr lang="en-US">
              <a:cs typeface="Segoe UI"/>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891912040"/>
              </p:ext>
            </p:extLst>
          </p:nvPr>
        </p:nvGraphicFramePr>
        <p:xfrm>
          <a:off x="1392583" y="1675792"/>
          <a:ext cx="6275562" cy="4144962"/>
        </p:xfrm>
        <a:graphic>
          <a:graphicData uri="http://schemas.openxmlformats.org/presentationml/2006/ole">
            <mc:AlternateContent xmlns:mc="http://schemas.openxmlformats.org/markup-compatibility/2006">
              <mc:Choice xmlns:v="urn:schemas-microsoft-com:vml" Requires="v">
                <p:oleObj name="Photo Editor Photo" r:id="rId5" imgW="7542857" imgH="4982270" progId="MSPhotoEd.3">
                  <p:embed/>
                </p:oleObj>
              </mc:Choice>
              <mc:Fallback>
                <p:oleObj name="Photo Editor Photo" r:id="rId5" imgW="7542857" imgH="4982270" progId="MSPhotoEd.3">
                  <p:embed/>
                  <p:pic>
                    <p:nvPicPr>
                      <p:cNvPr id="4" name="Content Placeholder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583" y="1675792"/>
                        <a:ext cx="6275562" cy="4144962"/>
                      </a:xfrm>
                      <a:prstGeom prst="rect">
                        <a:avLst/>
                      </a:prstGeom>
                      <a:noFill/>
                      <a:ln w="38100">
                        <a:noFill/>
                        <a:miter lim="800000"/>
                        <a:headEnd/>
                        <a:tailEnd/>
                      </a:ln>
                    </p:spPr>
                  </p:pic>
                </p:oleObj>
              </mc:Fallback>
            </mc:AlternateContent>
          </a:graphicData>
        </a:graphic>
      </p:graphicFrame>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2"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7"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2954220"/>
      </p:ext>
    </p:extLst>
  </p:cSld>
  <p:clrMapOvr>
    <a:masterClrMapping/>
  </p:clrMapOvr>
  <mc:AlternateContent xmlns:mc="http://schemas.openxmlformats.org/markup-compatibility/2006" xmlns:p14="http://schemas.microsoft.com/office/powerpoint/2010/main">
    <mc:Choice Requires="p14">
      <p:transition spd="slow" p14:dur="2000" advTm="22071"/>
    </mc:Choice>
    <mc:Fallback xmlns="">
      <p:transition spd="slow" advTm="2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Mississippi River Watershed</a:t>
            </a:r>
          </a:p>
        </p:txBody>
      </p:sp>
      <p:pic>
        <p:nvPicPr>
          <p:cNvPr id="16" name="Picture 7"/>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66800" y="1506371"/>
            <a:ext cx="7159799" cy="44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5"/>
          <p:cNvSpPr txBox="1">
            <a:spLocks noChangeArrowheads="1"/>
          </p:cNvSpPr>
          <p:nvPr/>
        </p:nvSpPr>
        <p:spPr bwMode="auto">
          <a:xfrm>
            <a:off x="6096000" y="4114800"/>
            <a:ext cx="2859833" cy="1947565"/>
          </a:xfrm>
          <a:prstGeom prst="ellipse">
            <a:avLst/>
          </a:prstGeom>
          <a:solidFill>
            <a:schemeClr val="accent2"/>
          </a:solidFill>
          <a:ln w="25400">
            <a:noFill/>
            <a:prstDash val="sysDot"/>
            <a:miter lim="800000"/>
            <a:headEnd/>
            <a:tailEnd/>
          </a:ln>
          <a:effectLst>
            <a:outerShdw blurRad="50800" dist="38100" dir="2700000" algn="tl" rotWithShape="0">
              <a:prstClr val="black">
                <a:alpha val="40000"/>
              </a:prstClr>
            </a:outerShdw>
          </a:effectLst>
        </p:spPr>
        <p:txBody>
          <a:bodyPr wrap="square" lIns="91440" tIns="45720" rIns="91440" bIns="45720" anchor="t">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algn="ctr">
              <a:spcBef>
                <a:spcPct val="50000"/>
              </a:spcBef>
            </a:pPr>
            <a:r>
              <a:rPr lang="en-US" sz="2800" b="0" dirty="0">
                <a:latin typeface="+mn-lt"/>
                <a:cs typeface="Arial"/>
              </a:rPr>
              <a:t>4th largest watershed in world</a:t>
            </a:r>
          </a:p>
        </p:txBody>
      </p:sp>
      <p:sp>
        <p:nvSpPr>
          <p:cNvPr id="19" name="Text Box 6"/>
          <p:cNvSpPr txBox="1">
            <a:spLocks noChangeArrowheads="1"/>
          </p:cNvSpPr>
          <p:nvPr/>
        </p:nvSpPr>
        <p:spPr bwMode="auto">
          <a:xfrm>
            <a:off x="281699" y="1900535"/>
            <a:ext cx="2286000" cy="1947565"/>
          </a:xfrm>
          <a:prstGeom prst="ellipse">
            <a:avLst/>
          </a:prstGeom>
          <a:solidFill>
            <a:schemeClr val="accent2"/>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algn="ctr">
              <a:spcBef>
                <a:spcPct val="50000"/>
              </a:spcBef>
            </a:pPr>
            <a:r>
              <a:rPr lang="en-US" sz="2800" b="0">
                <a:solidFill>
                  <a:prstClr val="white"/>
                </a:solidFill>
                <a:latin typeface="+mn-lt"/>
                <a:cs typeface="Arial" charset="0"/>
              </a:rPr>
              <a:t>Drains 1.2 M sq. miles</a:t>
            </a:r>
          </a:p>
        </p:txBody>
      </p:sp>
      <p:sp>
        <p:nvSpPr>
          <p:cNvPr id="20" name="Text Box 7"/>
          <p:cNvSpPr txBox="1">
            <a:spLocks noChangeArrowheads="1"/>
          </p:cNvSpPr>
          <p:nvPr/>
        </p:nvSpPr>
        <p:spPr bwMode="auto">
          <a:xfrm>
            <a:off x="685800" y="3901172"/>
            <a:ext cx="2659714" cy="1947565"/>
          </a:xfrm>
          <a:prstGeom prst="ellipse">
            <a:avLst/>
          </a:prstGeom>
          <a:solidFill>
            <a:schemeClr val="accent2"/>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algn="ctr">
              <a:spcBef>
                <a:spcPct val="50000"/>
              </a:spcBef>
            </a:pPr>
            <a:r>
              <a:rPr lang="en-US" sz="2800" b="0">
                <a:solidFill>
                  <a:prstClr val="white"/>
                </a:solidFill>
                <a:latin typeface="+mn-lt"/>
                <a:cs typeface="Arial" charset="0"/>
              </a:rPr>
              <a:t>30 states &amp; part of Canada</a:t>
            </a:r>
          </a:p>
        </p:txBody>
      </p:sp>
      <p:grpSp>
        <p:nvGrpSpPr>
          <p:cNvPr id="12" name="Group 11">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3"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4"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5"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7"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3">
                  <p14:trim st="1440"/>
                </p14:media>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8661523"/>
      </p:ext>
    </p:extLst>
  </p:cSld>
  <p:clrMapOvr>
    <a:masterClrMapping/>
  </p:clrMapOvr>
  <mc:AlternateContent xmlns:mc="http://schemas.openxmlformats.org/markup-compatibility/2006" xmlns:p14="http://schemas.microsoft.com/office/powerpoint/2010/main">
    <mc:Choice Requires="p14">
      <p:transition spd="slow" p14:dur="2000" advTm="75855"/>
    </mc:Choice>
    <mc:Fallback xmlns="">
      <p:transition spd="slow" advTm="7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Missouri River Watershed</a:t>
            </a:r>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704" y="1600200"/>
            <a:ext cx="6894286"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4"/>
          <p:cNvSpPr txBox="1">
            <a:spLocks noChangeArrowheads="1"/>
          </p:cNvSpPr>
          <p:nvPr/>
        </p:nvSpPr>
        <p:spPr bwMode="auto">
          <a:xfrm>
            <a:off x="238012" y="2784217"/>
            <a:ext cx="3190988" cy="3159383"/>
          </a:xfrm>
          <a:prstGeom prst="ellipse">
            <a:avLst/>
          </a:prstGeom>
          <a:solidFill>
            <a:schemeClr val="accent4">
              <a:lumMod val="75000"/>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mn-lt"/>
                <a:cs typeface="Arial" charset="0"/>
              </a:rPr>
              <a:t>Longest River in North America 2,341 mi</a:t>
            </a:r>
          </a:p>
        </p:txBody>
      </p:sp>
      <p:sp>
        <p:nvSpPr>
          <p:cNvPr id="19" name="Text Box 5"/>
          <p:cNvSpPr txBox="1">
            <a:spLocks noChangeArrowheads="1"/>
          </p:cNvSpPr>
          <p:nvPr/>
        </p:nvSpPr>
        <p:spPr bwMode="auto">
          <a:xfrm>
            <a:off x="5943600" y="3999348"/>
            <a:ext cx="2510692" cy="1947565"/>
          </a:xfrm>
          <a:prstGeom prst="ellipse">
            <a:avLst/>
          </a:prstGeom>
          <a:solidFill>
            <a:schemeClr val="accent4">
              <a:lumMod val="75000"/>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mn-lt"/>
                <a:cs typeface="Arial" charset="0"/>
              </a:rPr>
              <a:t>Drains 529,350 sq. miles</a:t>
            </a:r>
          </a:p>
        </p:txBody>
      </p:sp>
      <p:sp>
        <p:nvSpPr>
          <p:cNvPr id="20" name="Text Box 6"/>
          <p:cNvSpPr txBox="1">
            <a:spLocks noChangeArrowheads="1"/>
          </p:cNvSpPr>
          <p:nvPr/>
        </p:nvSpPr>
        <p:spPr bwMode="auto">
          <a:xfrm>
            <a:off x="5823671" y="1708369"/>
            <a:ext cx="2606066" cy="1947565"/>
          </a:xfrm>
          <a:prstGeom prst="ellipse">
            <a:avLst/>
          </a:prstGeom>
          <a:solidFill>
            <a:schemeClr val="accent4">
              <a:lumMod val="75000"/>
            </a:schemeClr>
          </a:solidFill>
          <a:ln w="25400">
            <a:noFill/>
            <a:miter lim="800000"/>
            <a:headEnd/>
            <a:tailEnd/>
          </a:ln>
          <a:effectLst>
            <a:outerShdw blurRad="50800" dist="38100" dir="2700000" algn="tl" rotWithShape="0">
              <a:prstClr val="black">
                <a:alpha val="40000"/>
              </a:prstClr>
            </a:outerShdw>
          </a:effectLst>
        </p:spPr>
        <p:txBody>
          <a:bodyPr wrap="square">
            <a:spAutoFit/>
          </a:bodyPr>
          <a:lstStyle>
            <a:lvl1pPr>
              <a:defRPr sz="3100" b="1">
                <a:solidFill>
                  <a:schemeClr val="tx1"/>
                </a:solidFill>
                <a:latin typeface="Times New Roman" pitchFamily="18" charset="0"/>
              </a:defRPr>
            </a:lvl1pPr>
            <a:lvl2pPr marL="742950" indent="-285750">
              <a:defRPr sz="3100" b="1">
                <a:solidFill>
                  <a:schemeClr val="tx1"/>
                </a:solidFill>
                <a:latin typeface="Times New Roman" pitchFamily="18" charset="0"/>
              </a:defRPr>
            </a:lvl2pPr>
            <a:lvl3pPr marL="1143000" indent="-228600">
              <a:defRPr sz="3100" b="1">
                <a:solidFill>
                  <a:schemeClr val="tx1"/>
                </a:solidFill>
                <a:latin typeface="Times New Roman" pitchFamily="18" charset="0"/>
              </a:defRPr>
            </a:lvl3pPr>
            <a:lvl4pPr marL="1600200" indent="-228600">
              <a:defRPr sz="3100" b="1">
                <a:solidFill>
                  <a:schemeClr val="tx1"/>
                </a:solidFill>
                <a:latin typeface="Times New Roman" pitchFamily="18" charset="0"/>
              </a:defRPr>
            </a:lvl4pPr>
            <a:lvl5pPr marL="2057400" indent="-228600">
              <a:defRPr sz="3100" b="1">
                <a:solidFill>
                  <a:schemeClr val="tx1"/>
                </a:solidFill>
                <a:latin typeface="Times New Roman" pitchFamily="18" charset="0"/>
              </a:defRPr>
            </a:lvl5pPr>
            <a:lvl6pPr marL="2514600" indent="-228600" eaLnBrk="0" fontAlgn="base" hangingPunct="0">
              <a:spcBef>
                <a:spcPct val="20000"/>
              </a:spcBef>
              <a:spcAft>
                <a:spcPct val="0"/>
              </a:spcAft>
              <a:buChar char="•"/>
              <a:defRPr sz="3100" b="1">
                <a:solidFill>
                  <a:schemeClr val="tx1"/>
                </a:solidFill>
                <a:latin typeface="Times New Roman" pitchFamily="18" charset="0"/>
              </a:defRPr>
            </a:lvl6pPr>
            <a:lvl7pPr marL="2971800" indent="-228600" eaLnBrk="0" fontAlgn="base" hangingPunct="0">
              <a:spcBef>
                <a:spcPct val="20000"/>
              </a:spcBef>
              <a:spcAft>
                <a:spcPct val="0"/>
              </a:spcAft>
              <a:buChar char="•"/>
              <a:defRPr sz="3100" b="1">
                <a:solidFill>
                  <a:schemeClr val="tx1"/>
                </a:solidFill>
                <a:latin typeface="Times New Roman" pitchFamily="18" charset="0"/>
              </a:defRPr>
            </a:lvl7pPr>
            <a:lvl8pPr marL="3429000" indent="-228600" eaLnBrk="0" fontAlgn="base" hangingPunct="0">
              <a:spcBef>
                <a:spcPct val="20000"/>
              </a:spcBef>
              <a:spcAft>
                <a:spcPct val="0"/>
              </a:spcAft>
              <a:buChar char="•"/>
              <a:defRPr sz="3100" b="1">
                <a:solidFill>
                  <a:schemeClr val="tx1"/>
                </a:solidFill>
                <a:latin typeface="Times New Roman" pitchFamily="18" charset="0"/>
              </a:defRPr>
            </a:lvl8pPr>
            <a:lvl9pPr marL="3886200" indent="-228600" eaLnBrk="0" fontAlgn="base" hangingPunct="0">
              <a:spcBef>
                <a:spcPct val="20000"/>
              </a:spcBef>
              <a:spcAft>
                <a:spcPct val="0"/>
              </a:spcAft>
              <a:buChar char="•"/>
              <a:defRPr sz="3100" b="1">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mn-lt"/>
                <a:cs typeface="Arial" charset="0"/>
              </a:rPr>
              <a:t>10 states &amp; part of Canada</a:t>
            </a:r>
          </a:p>
        </p:txBody>
      </p:sp>
      <p:grpSp>
        <p:nvGrpSpPr>
          <p:cNvPr id="12" name="Group 11">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3"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4"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5"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6"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820"/>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2308850"/>
      </p:ext>
    </p:extLst>
  </p:cSld>
  <p:clrMapOvr>
    <a:masterClrMapping/>
  </p:clrMapOvr>
  <mc:AlternateContent xmlns:mc="http://schemas.openxmlformats.org/markup-compatibility/2006" xmlns:p14="http://schemas.microsoft.com/office/powerpoint/2010/main">
    <mc:Choice Requires="p14">
      <p:transition spd="slow" p14:dur="2000" advTm="42600"/>
    </mc:Choice>
    <mc:Fallback xmlns="">
      <p:transition spd="slow" advTm="4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Watersheds in </a:t>
            </a:r>
            <a:r>
              <a:rPr lang="en-US" err="1"/>
              <a:t>missouri</a:t>
            </a:r>
            <a:endParaRPr lang="en-US"/>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7"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5" name="Audio 14">
            <a:hlinkClick r:id="" action="ppaction://media"/>
          </p:cNvPr>
          <p:cNvPicPr>
            <a:picLocks noChangeAspect="1"/>
          </p:cNvPicPr>
          <p:nvPr>
            <a:audioFile r:link="rId1"/>
            <p:extLst>
              <p:ext uri="{DAA4B4D4-6D71-4841-9C94-3DE7FCFB9230}">
                <p14:media xmlns:p14="http://schemas.microsoft.com/office/powerpoint/2010/main" r:embed="rId2">
                  <p14:trim st="1224" end="560.439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4500743"/>
      </p:ext>
    </p:extLst>
  </p:cSld>
  <p:clrMapOvr>
    <a:masterClrMapping/>
  </p:clrMapOvr>
  <mc:AlternateContent xmlns:mc="http://schemas.openxmlformats.org/markup-compatibility/2006" xmlns:p14="http://schemas.microsoft.com/office/powerpoint/2010/main">
    <mc:Choice Requires="p14">
      <p:transition spd="slow" p14:dur="2000" advTm="39815"/>
    </mc:Choice>
    <mc:Fallback xmlns="">
      <p:transition spd="slow" advTm="3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cs typeface="Segoe UI"/>
              </a:rPr>
              <a:t>Educational Resources</a:t>
            </a:r>
          </a:p>
        </p:txBody>
      </p:sp>
      <p:sp>
        <p:nvSpPr>
          <p:cNvPr id="4" name="Content Placeholder 3">
            <a:extLst>
              <a:ext uri="{FF2B5EF4-FFF2-40B4-BE49-F238E27FC236}">
                <a16:creationId xmlns:a16="http://schemas.microsoft.com/office/drawing/2014/main" id="{822805BA-0744-40F2-A180-1A0F6D47FAF1}"/>
              </a:ext>
            </a:extLst>
          </p:cNvPr>
          <p:cNvSpPr>
            <a:spLocks noGrp="1"/>
          </p:cNvSpPr>
          <p:nvPr>
            <p:ph sz="half" idx="1"/>
          </p:nvPr>
        </p:nvSpPr>
        <p:spPr>
          <a:xfrm>
            <a:off x="457200" y="1645920"/>
            <a:ext cx="8015484" cy="4526280"/>
          </a:xfrm>
        </p:spPr>
        <p:txBody>
          <a:bodyPr lIns="91440" tIns="45720" rIns="91440" bIns="45720" anchor="t">
            <a:normAutofit/>
          </a:bodyPr>
          <a:lstStyle/>
          <a:p>
            <a:endParaRPr lang="en-US" dirty="0">
              <a:cs typeface="Segoe UI Semibold"/>
            </a:endParaRPr>
          </a:p>
          <a:p>
            <a:r>
              <a:rPr lang="en-US" dirty="0">
                <a:cs typeface="Segoe UI Semibold"/>
              </a:rPr>
              <a:t>Available on the Mo Stream Team Website</a:t>
            </a:r>
          </a:p>
          <a:p>
            <a:pPr lvl="1"/>
            <a:r>
              <a:rPr lang="en-US" dirty="0">
                <a:cs typeface="Segoe UI Semibold"/>
              </a:rPr>
              <a:t>Events and Activities &gt; Water Quality Monitoring </a:t>
            </a:r>
            <a:br>
              <a:rPr lang="en-US" dirty="0">
                <a:cs typeface="Segoe UI Semibold"/>
              </a:rPr>
            </a:br>
            <a:r>
              <a:rPr lang="en-US" dirty="0">
                <a:cs typeface="Segoe UI Semibold"/>
              </a:rPr>
              <a:t>&gt; Training Materials and Resources </a:t>
            </a:r>
          </a:p>
          <a:p>
            <a:pPr lvl="2" indent="-191770"/>
            <a:r>
              <a:rPr lang="en-US" dirty="0">
                <a:ea typeface="+mn-lt"/>
                <a:cs typeface="+mn-lt"/>
                <a:hlinkClick r:id="rId5"/>
              </a:rPr>
              <a:t>https://www.mostreamteam.org/training-materials-and-resources</a:t>
            </a:r>
            <a:endParaRPr lang="en-US" dirty="0">
              <a:ea typeface="+mn-lt"/>
              <a:cs typeface="+mn-lt"/>
            </a:endParaRPr>
          </a:p>
          <a:p>
            <a:pPr lvl="1" indent="-191770"/>
            <a:r>
              <a:rPr lang="en-US" dirty="0">
                <a:cs typeface="Segoe UI Semibold"/>
              </a:rPr>
              <a:t>Notebook </a:t>
            </a:r>
          </a:p>
          <a:p>
            <a:pPr lvl="1"/>
            <a:r>
              <a:rPr lang="en-US" dirty="0">
                <a:cs typeface="Segoe UI Semibold"/>
              </a:rPr>
              <a:t>PowerPoint</a:t>
            </a:r>
          </a:p>
          <a:p>
            <a:pPr lvl="1"/>
            <a:r>
              <a:rPr lang="en-US" dirty="0">
                <a:cs typeface="Segoe UI Semibold"/>
              </a:rPr>
              <a:t>Macroinvertebrate References</a:t>
            </a:r>
            <a:endParaRPr lang="en-US" dirty="0">
              <a:ea typeface="+mn-lt"/>
              <a:cs typeface="+mn-lt"/>
            </a:endParaRPr>
          </a:p>
          <a:p>
            <a:pPr lvl="2" indent="-191770"/>
            <a:endParaRPr lang="en-US" dirty="0">
              <a:ea typeface="+mn-lt"/>
              <a:cs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1101241"/>
      </p:ext>
    </p:extLst>
  </p:cSld>
  <p:clrMapOvr>
    <a:masterClrMapping/>
  </p:clrMapOvr>
  <mc:AlternateContent xmlns:mc="http://schemas.openxmlformats.org/markup-compatibility/2006" xmlns:p14="http://schemas.microsoft.com/office/powerpoint/2010/main">
    <mc:Choice Requires="p14">
      <p:transition spd="slow" p14:dur="2000" advTm="33317"/>
    </mc:Choice>
    <mc:Fallback xmlns="">
      <p:transition spd="slow" advTm="3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Watersheds in </a:t>
            </a:r>
            <a:r>
              <a:rPr lang="en-US" err="1"/>
              <a:t>missouri</a:t>
            </a:r>
            <a:endParaRPr lang="en-US"/>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7"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2030" end="96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1414465"/>
      </p:ext>
    </p:extLst>
  </p:cSld>
  <p:clrMapOvr>
    <a:masterClrMapping/>
  </p:clrMapOvr>
  <mc:AlternateContent xmlns:mc="http://schemas.openxmlformats.org/markup-compatibility/2006" xmlns:p14="http://schemas.microsoft.com/office/powerpoint/2010/main">
    <mc:Choice Requires="p14">
      <p:transition spd="slow" p14:dur="2000" advTm="29602"/>
    </mc:Choice>
    <mc:Fallback xmlns="">
      <p:transition spd="slow" advTm="2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0" b="5556"/>
          <a:stretch/>
        </p:blipFill>
        <p:spPr>
          <a:xfrm>
            <a:off x="1771500" y="1524000"/>
            <a:ext cx="5601000"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7"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425" end="696.1088"/>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2792586"/>
      </p:ext>
    </p:extLst>
  </p:cSld>
  <p:clrMapOvr>
    <a:masterClrMapping/>
  </p:clrMapOvr>
  <mc:AlternateContent xmlns:mc="http://schemas.openxmlformats.org/markup-compatibility/2006" xmlns:p14="http://schemas.microsoft.com/office/powerpoint/2010/main">
    <mc:Choice Requires="p14">
      <p:transition spd="slow" p14:dur="2000" advTm="25061"/>
    </mc:Choice>
    <mc:Fallback xmlns="">
      <p:transition spd="slow" advTm="2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3"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847" end="1353.154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9509136"/>
      </p:ext>
    </p:extLst>
  </p:cSld>
  <p:clrMapOvr>
    <a:masterClrMapping/>
  </p:clrMapOvr>
  <mc:AlternateContent xmlns:mc="http://schemas.openxmlformats.org/markup-compatibility/2006" xmlns:p14="http://schemas.microsoft.com/office/powerpoint/2010/main">
    <mc:Choice Requires="p14">
      <p:transition spd="slow" p14:dur="2000" advTm="22298"/>
    </mc:Choice>
    <mc:Fallback xmlns="">
      <p:transition spd="slow" advTm="2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3"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2235" end="1565.823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9590300"/>
      </p:ext>
    </p:extLst>
  </p:cSld>
  <p:clrMapOvr>
    <a:masterClrMapping/>
  </p:clrMapOvr>
  <mc:AlternateContent xmlns:mc="http://schemas.openxmlformats.org/markup-compatibility/2006" xmlns:p14="http://schemas.microsoft.com/office/powerpoint/2010/main">
    <mc:Choice Requires="p14">
      <p:transition spd="slow" p14:dur="2000" advTm="17720"/>
    </mc:Choice>
    <mc:Fallback xmlns="">
      <p:transition spd="slow" advTm="1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Watersheds in Missouri</a:t>
            </a:r>
            <a:endParaRPr lang="en-US">
              <a:cs typeface="Segoe UI"/>
            </a:endParaRPr>
          </a:p>
        </p:txBody>
      </p:sp>
      <p:pic>
        <p:nvPicPr>
          <p:cNvPr id="12" name="Content Placeholder 11"/>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grpSp>
        <p:nvGrpSpPr>
          <p:cNvPr id="9" name="Group 8">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3"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8"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3207" end="1302.902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0650424"/>
      </p:ext>
    </p:extLst>
  </p:cSld>
  <p:clrMapOvr>
    <a:masterClrMapping/>
  </p:clrMapOvr>
  <mc:AlternateContent xmlns:mc="http://schemas.openxmlformats.org/markup-compatibility/2006" xmlns:p14="http://schemas.microsoft.com/office/powerpoint/2010/main">
    <mc:Choice Requires="p14">
      <p:transition spd="slow" p14:dur="2000" advTm="18060"/>
    </mc:Choice>
    <mc:Fallback xmlns="">
      <p:transition spd="slow" advTm="1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Watersheds in </a:t>
            </a:r>
            <a:r>
              <a:rPr lang="en-US" err="1"/>
              <a:t>missouri</a:t>
            </a:r>
            <a:endParaRPr lang="en-US"/>
          </a:p>
        </p:txBody>
      </p:sp>
      <p:pic>
        <p:nvPicPr>
          <p:cNvPr id="14" name="Content Placeholder 13"/>
          <p:cNvPicPr>
            <a:picLocks noGrp="1" noChangeAspect="1"/>
          </p:cNvPicPr>
          <p:nvPr>
            <p:ph idx="1"/>
          </p:nvPr>
        </p:nvPicPr>
        <p:blipFill rotWithShape="1">
          <a:blip r:embed="rId5">
            <a:extLst>
              <a:ext uri="{28A0092B-C50C-407E-A947-70E740481C1C}">
                <a14:useLocalDpi xmlns:a14="http://schemas.microsoft.com/office/drawing/2010/main" val="0"/>
              </a:ext>
            </a:extLst>
          </a:blip>
          <a:srcRect l="7929" t="5556" r="7071" b="5556"/>
          <a:stretch/>
        </p:blipFill>
        <p:spPr>
          <a:xfrm>
            <a:off x="1771533" y="1524000"/>
            <a:ext cx="5600933" cy="4525962"/>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0538" t="7629" r="8678" b="9091"/>
          <a:stretch/>
        </p:blipFill>
        <p:spPr>
          <a:xfrm>
            <a:off x="6636058" y="4070806"/>
            <a:ext cx="1656944" cy="1319908"/>
          </a:xfrm>
          <a:prstGeom prst="rect">
            <a:avLst/>
          </a:prstGeom>
          <a:ln w="12700">
            <a:solidFill>
              <a:schemeClr val="bg1"/>
            </a:solidFill>
          </a:ln>
          <a:effectLst>
            <a:outerShdw blurRad="50800" dist="38100" dir="2700000" algn="tl" rotWithShape="0">
              <a:prstClr val="black">
                <a:alpha val="40000"/>
              </a:prstClr>
            </a:outerShdw>
          </a:effectLst>
        </p:spPr>
      </p:pic>
      <p:cxnSp>
        <p:nvCxnSpPr>
          <p:cNvPr id="15" name="Straight Connector 14"/>
          <p:cNvCxnSpPr/>
          <p:nvPr/>
        </p:nvCxnSpPr>
        <p:spPr>
          <a:xfrm>
            <a:off x="4364472" y="1929064"/>
            <a:ext cx="3112090" cy="2847219"/>
          </a:xfrm>
          <a:prstGeom prst="line">
            <a:avLst/>
          </a:prstGeom>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4A90E98D-6B86-4A8A-A190-442FBCA7613B}"/>
              </a:ext>
            </a:extLst>
          </p:cNvPr>
          <p:cNvGrpSpPr/>
          <p:nvPr/>
        </p:nvGrpSpPr>
        <p:grpSpPr>
          <a:xfrm>
            <a:off x="1502509" y="6228430"/>
            <a:ext cx="6306417" cy="384049"/>
            <a:chOff x="375672" y="6132575"/>
            <a:chExt cx="5495147" cy="384049"/>
          </a:xfrm>
        </p:grpSpPr>
        <p:sp>
          <p:nvSpPr>
            <p:cNvPr id="12"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3"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6"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21"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2070"/>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7031074"/>
      </p:ext>
    </p:extLst>
  </p:cSld>
  <p:clrMapOvr>
    <a:masterClrMapping/>
  </p:clrMapOvr>
  <mc:AlternateContent xmlns:mc="http://schemas.openxmlformats.org/markup-compatibility/2006" xmlns:p14="http://schemas.microsoft.com/office/powerpoint/2010/main">
    <mc:Choice Requires="p14">
      <p:transition spd="slow" p14:dur="2000" advTm="18994"/>
    </mc:Choice>
    <mc:Fallback xmlns="">
      <p:transition spd="slow" advTm="1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all live in a Watershed</a:t>
            </a:r>
          </a:p>
        </p:txBody>
      </p:sp>
      <p:sp>
        <p:nvSpPr>
          <p:cNvPr id="3" name="Content Placeholder 2"/>
          <p:cNvSpPr>
            <a:spLocks noGrp="1"/>
          </p:cNvSpPr>
          <p:nvPr>
            <p:ph idx="1"/>
          </p:nvPr>
        </p:nvSpPr>
        <p:spPr/>
        <p:txBody>
          <a:bodyPr lIns="91440" tIns="45720" rIns="91440" bIns="45720" anchor="t">
            <a:normAutofit/>
          </a:bodyPr>
          <a:lstStyle/>
          <a:p>
            <a:r>
              <a:rPr lang="en-US"/>
              <a:t>Water quality in a stream is a reflection of its watershed</a:t>
            </a:r>
          </a:p>
          <a:p>
            <a:r>
              <a:rPr lang="en-US"/>
              <a:t>Important to look at the big picture</a:t>
            </a:r>
            <a:endParaRPr lang="en-US">
              <a:cs typeface="Segoe UI Semibold"/>
            </a:endParaRPr>
          </a:p>
          <a:p>
            <a:r>
              <a:rPr lang="en-US"/>
              <a:t>Healthy watersheds have healthy streams</a:t>
            </a:r>
          </a:p>
        </p:txBody>
      </p:sp>
      <p:grpSp>
        <p:nvGrpSpPr>
          <p:cNvPr id="9" name="Group 8">
            <a:extLst>
              <a:ext uri="{FF2B5EF4-FFF2-40B4-BE49-F238E27FC236}">
                <a16:creationId xmlns:a16="http://schemas.microsoft.com/office/drawing/2014/main" id="{4A90E98D-6B86-4A8A-A190-442FBCA7613B}"/>
              </a:ext>
            </a:extLst>
          </p:cNvPr>
          <p:cNvGrpSpPr/>
          <p:nvPr/>
        </p:nvGrpSpPr>
        <p:grpSpPr>
          <a:xfrm>
            <a:off x="1418791" y="6172517"/>
            <a:ext cx="6306417" cy="384049"/>
            <a:chOff x="375672" y="6132575"/>
            <a:chExt cx="5495147" cy="384049"/>
          </a:xfrm>
        </p:grpSpPr>
        <p:sp>
          <p:nvSpPr>
            <p:cNvPr id="10" name="Freeform 5">
              <a:extLst>
                <a:ext uri="{FF2B5EF4-FFF2-40B4-BE49-F238E27FC236}">
                  <a16:creationId xmlns:a16="http://schemas.microsoft.com/office/drawing/2014/main" id="{BE823DC1-875A-45BE-BE95-9ADD319643F8}"/>
                </a:ext>
              </a:extLst>
            </p:cNvPr>
            <p:cNvSpPr/>
            <p:nvPr/>
          </p:nvSpPr>
          <p:spPr>
            <a:xfrm>
              <a:off x="17100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1" name="Freeform 6">
              <a:extLst>
                <a:ext uri="{FF2B5EF4-FFF2-40B4-BE49-F238E27FC236}">
                  <a16:creationId xmlns:a16="http://schemas.microsoft.com/office/drawing/2014/main" id="{EB0953CF-C59D-49F9-B031-51A328EEF598}"/>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2" name="Freeform 7">
              <a:extLst>
                <a:ext uri="{FF2B5EF4-FFF2-40B4-BE49-F238E27FC236}">
                  <a16:creationId xmlns:a16="http://schemas.microsoft.com/office/drawing/2014/main" id="{D48861AF-2E31-4880-B79C-017E959A8883}"/>
                </a:ext>
              </a:extLst>
            </p:cNvPr>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Water Quality</a:t>
              </a:r>
              <a:endParaRPr lang="en-US" sz="1100" kern="1200" dirty="0"/>
            </a:p>
          </p:txBody>
        </p:sp>
        <p:sp>
          <p:nvSpPr>
            <p:cNvPr id="13" name="Freeform 8">
              <a:extLst>
                <a:ext uri="{FF2B5EF4-FFF2-40B4-BE49-F238E27FC236}">
                  <a16:creationId xmlns:a16="http://schemas.microsoft.com/office/drawing/2014/main" id="{2C499E0A-6D8A-409E-B6CC-69032AE55432}"/>
                </a:ext>
              </a:extLst>
            </p:cNvPr>
            <p:cNvSpPr/>
            <p:nvPr/>
          </p:nvSpPr>
          <p:spPr>
            <a:xfrm>
              <a:off x="438983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t>VWQM Data Uses</a:t>
              </a:r>
              <a:endParaRPr lang="en-US" sz="1100" kern="1200" dirty="0"/>
            </a:p>
          </p:txBody>
        </p:sp>
      </p:grpSp>
      <p:pic>
        <p:nvPicPr>
          <p:cNvPr id="15" name="Audio 14">
            <a:hlinkClick r:id="" action="ppaction://media"/>
          </p:cNvPr>
          <p:cNvPicPr>
            <a:picLocks noChangeAspect="1"/>
          </p:cNvPicPr>
          <p:nvPr>
            <a:audioFile r:link="rId1"/>
            <p:extLst>
              <p:ext uri="{DAA4B4D4-6D71-4841-9C94-3DE7FCFB9230}">
                <p14:media xmlns:p14="http://schemas.microsoft.com/office/powerpoint/2010/main" r:embed="rId2">
                  <p14:trim st="1154"/>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293098"/>
      </p:ext>
    </p:extLst>
  </p:cSld>
  <p:clrMapOvr>
    <a:masterClrMapping/>
  </p:clrMapOvr>
  <mc:AlternateContent xmlns:mc="http://schemas.openxmlformats.org/markup-compatibility/2006" xmlns:p14="http://schemas.microsoft.com/office/powerpoint/2010/main">
    <mc:Choice Requires="p14">
      <p:transition spd="slow" p14:dur="2000" advTm="54056"/>
    </mc:Choice>
    <mc:Fallback xmlns="">
      <p:transition spd="slow" advTm="5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Quality (WQ)</a:t>
            </a:r>
          </a:p>
        </p:txBody>
      </p:sp>
      <p:sp>
        <p:nvSpPr>
          <p:cNvPr id="3" name="Content Placeholder 2"/>
          <p:cNvSpPr>
            <a:spLocks noGrp="1"/>
          </p:cNvSpPr>
          <p:nvPr>
            <p:ph type="body" idx="1"/>
          </p:nvPr>
        </p:nvSpPr>
        <p:spPr/>
        <p:txBody>
          <a:bodyPr>
            <a:normAutofit/>
          </a:bodyPr>
          <a:lstStyle/>
          <a:p>
            <a:endParaRPr lang="en-US"/>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93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263099"/>
      </p:ext>
    </p:extLst>
  </p:cSld>
  <p:clrMapOvr>
    <a:masterClrMapping/>
  </p:clrMapOvr>
  <mc:AlternateContent xmlns:mc="http://schemas.openxmlformats.org/markup-compatibility/2006" xmlns:p14="http://schemas.microsoft.com/office/powerpoint/2010/main">
    <mc:Choice Requires="p14">
      <p:transition spd="slow" p14:dur="2000" advTm="6145"/>
    </mc:Choice>
    <mc:Fallback xmlns="">
      <p:transition spd="slow" advTm="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is water quality?</a:t>
            </a:r>
          </a:p>
        </p:txBody>
      </p:sp>
      <p:grpSp>
        <p:nvGrpSpPr>
          <p:cNvPr id="5" name="Group 4"/>
          <p:cNvGrpSpPr/>
          <p:nvPr/>
        </p:nvGrpSpPr>
        <p:grpSpPr>
          <a:xfrm>
            <a:off x="1478485" y="1646414"/>
            <a:ext cx="5806029" cy="4220808"/>
            <a:chOff x="1478485" y="1646414"/>
            <a:chExt cx="5806029" cy="4220808"/>
          </a:xfrm>
        </p:grpSpPr>
        <p:sp>
          <p:nvSpPr>
            <p:cNvPr id="6" name="Freeform: Shape 5"/>
            <p:cNvSpPr/>
            <p:nvPr/>
          </p:nvSpPr>
          <p:spPr>
            <a:xfrm rot="21600000">
              <a:off x="2065195" y="1646414"/>
              <a:ext cx="5219319" cy="1173421"/>
            </a:xfrm>
            <a:custGeom>
              <a:avLst/>
              <a:gdLst>
                <a:gd name="connsiteX0" fmla="*/ 0 w 5219319"/>
                <a:gd name="connsiteY0" fmla="*/ 0 h 1173419"/>
                <a:gd name="connsiteX1" fmla="*/ 4632610 w 5219319"/>
                <a:gd name="connsiteY1" fmla="*/ 0 h 1173419"/>
                <a:gd name="connsiteX2" fmla="*/ 5219319 w 5219319"/>
                <a:gd name="connsiteY2" fmla="*/ 586710 h 1173419"/>
                <a:gd name="connsiteX3" fmla="*/ 4632610 w 5219319"/>
                <a:gd name="connsiteY3" fmla="*/ 1173419 h 1173419"/>
                <a:gd name="connsiteX4" fmla="*/ 0 w 5219319"/>
                <a:gd name="connsiteY4" fmla="*/ 1173419 h 1173419"/>
                <a:gd name="connsiteX5" fmla="*/ 0 w 5219319"/>
                <a:gd name="connsiteY5" fmla="*/ 0 h 11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319" h="1173419">
                  <a:moveTo>
                    <a:pt x="5219319" y="1173418"/>
                  </a:moveTo>
                  <a:lnTo>
                    <a:pt x="586709" y="1173418"/>
                  </a:lnTo>
                  <a:lnTo>
                    <a:pt x="0" y="586709"/>
                  </a:lnTo>
                  <a:lnTo>
                    <a:pt x="586709" y="1"/>
                  </a:lnTo>
                  <a:lnTo>
                    <a:pt x="5219319" y="1"/>
                  </a:lnTo>
                  <a:lnTo>
                    <a:pt x="5219319" y="117341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0800" tIns="83821" rIns="156464" bIns="83821" numCol="1" spcCol="1270" anchor="t" anchorCtr="0">
              <a:noAutofit/>
            </a:bodyPr>
            <a:lstStyle/>
            <a:p>
              <a:pPr marL="0" lvl="0" indent="0" algn="l" defTabSz="977900">
                <a:lnSpc>
                  <a:spcPct val="90000"/>
                </a:lnSpc>
                <a:spcBef>
                  <a:spcPct val="0"/>
                </a:spcBef>
                <a:spcAft>
                  <a:spcPct val="35000"/>
                </a:spcAft>
                <a:buNone/>
              </a:pPr>
              <a:r>
                <a:rPr lang="en-US" sz="2200" kern="1200" dirty="0"/>
                <a:t>Physical </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sz="1700" kern="1200" dirty="0"/>
                <a:t>Characteristics of the watershed and stream channel</a:t>
              </a:r>
            </a:p>
          </p:txBody>
        </p:sp>
        <p:sp>
          <p:nvSpPr>
            <p:cNvPr id="7" name="Oval 6"/>
            <p:cNvSpPr/>
            <p:nvPr/>
          </p:nvSpPr>
          <p:spPr>
            <a:xfrm>
              <a:off x="1478485" y="1646415"/>
              <a:ext cx="1173419" cy="1173419"/>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p:cNvSpPr/>
            <p:nvPr/>
          </p:nvSpPr>
          <p:spPr>
            <a:xfrm rot="21600000">
              <a:off x="2065195" y="3170108"/>
              <a:ext cx="5219319" cy="1173420"/>
            </a:xfrm>
            <a:custGeom>
              <a:avLst/>
              <a:gdLst>
                <a:gd name="connsiteX0" fmla="*/ 0 w 5219319"/>
                <a:gd name="connsiteY0" fmla="*/ 0 h 1173419"/>
                <a:gd name="connsiteX1" fmla="*/ 4632610 w 5219319"/>
                <a:gd name="connsiteY1" fmla="*/ 0 h 1173419"/>
                <a:gd name="connsiteX2" fmla="*/ 5219319 w 5219319"/>
                <a:gd name="connsiteY2" fmla="*/ 586710 h 1173419"/>
                <a:gd name="connsiteX3" fmla="*/ 4632610 w 5219319"/>
                <a:gd name="connsiteY3" fmla="*/ 1173419 h 1173419"/>
                <a:gd name="connsiteX4" fmla="*/ 0 w 5219319"/>
                <a:gd name="connsiteY4" fmla="*/ 1173419 h 1173419"/>
                <a:gd name="connsiteX5" fmla="*/ 0 w 5219319"/>
                <a:gd name="connsiteY5" fmla="*/ 0 h 11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319" h="1173419">
                  <a:moveTo>
                    <a:pt x="5219319" y="1173418"/>
                  </a:moveTo>
                  <a:lnTo>
                    <a:pt x="586709" y="1173418"/>
                  </a:lnTo>
                  <a:lnTo>
                    <a:pt x="0" y="586709"/>
                  </a:lnTo>
                  <a:lnTo>
                    <a:pt x="586709" y="1"/>
                  </a:lnTo>
                  <a:lnTo>
                    <a:pt x="5219319" y="1"/>
                  </a:lnTo>
                  <a:lnTo>
                    <a:pt x="5219319" y="117341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0800" tIns="83821"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Biological </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sz="1700" kern="1200" dirty="0"/>
                <a:t>Aquatic organisms</a:t>
              </a:r>
            </a:p>
          </p:txBody>
        </p:sp>
        <p:sp>
          <p:nvSpPr>
            <p:cNvPr id="17" name="Oval 16"/>
            <p:cNvSpPr/>
            <p:nvPr/>
          </p:nvSpPr>
          <p:spPr>
            <a:xfrm>
              <a:off x="1478485" y="3170109"/>
              <a:ext cx="1173419" cy="1173419"/>
            </a:xfrm>
            <a:prstGeom prst="ellipse">
              <a:avLst/>
            </a:prstGeom>
            <a:blipFill>
              <a:blip r:embed="rId6" cstate="print">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p:cNvSpPr/>
            <p:nvPr/>
          </p:nvSpPr>
          <p:spPr>
            <a:xfrm rot="21600000">
              <a:off x="2065195" y="4693802"/>
              <a:ext cx="5219319" cy="1173420"/>
            </a:xfrm>
            <a:custGeom>
              <a:avLst/>
              <a:gdLst>
                <a:gd name="connsiteX0" fmla="*/ 0 w 5219319"/>
                <a:gd name="connsiteY0" fmla="*/ 0 h 1173419"/>
                <a:gd name="connsiteX1" fmla="*/ 4632610 w 5219319"/>
                <a:gd name="connsiteY1" fmla="*/ 0 h 1173419"/>
                <a:gd name="connsiteX2" fmla="*/ 5219319 w 5219319"/>
                <a:gd name="connsiteY2" fmla="*/ 586710 h 1173419"/>
                <a:gd name="connsiteX3" fmla="*/ 4632610 w 5219319"/>
                <a:gd name="connsiteY3" fmla="*/ 1173419 h 1173419"/>
                <a:gd name="connsiteX4" fmla="*/ 0 w 5219319"/>
                <a:gd name="connsiteY4" fmla="*/ 1173419 h 1173419"/>
                <a:gd name="connsiteX5" fmla="*/ 0 w 5219319"/>
                <a:gd name="connsiteY5" fmla="*/ 0 h 11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319" h="1173419">
                  <a:moveTo>
                    <a:pt x="5219319" y="1173418"/>
                  </a:moveTo>
                  <a:lnTo>
                    <a:pt x="586709" y="1173418"/>
                  </a:lnTo>
                  <a:lnTo>
                    <a:pt x="0" y="586709"/>
                  </a:lnTo>
                  <a:lnTo>
                    <a:pt x="586709" y="1"/>
                  </a:lnTo>
                  <a:lnTo>
                    <a:pt x="5219319" y="1"/>
                  </a:lnTo>
                  <a:lnTo>
                    <a:pt x="5219319" y="117341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0800" tIns="83821"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Chemical </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sz="1700" kern="1200" dirty="0"/>
                <a:t>Temperature, dissolved oxygen, pH, nutrients, suspended and dissolved solids</a:t>
              </a:r>
            </a:p>
          </p:txBody>
        </p:sp>
        <p:sp>
          <p:nvSpPr>
            <p:cNvPr id="22" name="Oval 21"/>
            <p:cNvSpPr/>
            <p:nvPr/>
          </p:nvSpPr>
          <p:spPr>
            <a:xfrm>
              <a:off x="1478485" y="4693803"/>
              <a:ext cx="1173419" cy="1173419"/>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3" name="Group 2">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9" name="Group 18">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20"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2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3705949"/>
      </p:ext>
    </p:extLst>
  </p:cSld>
  <p:clrMapOvr>
    <a:masterClrMapping/>
  </p:clrMapOvr>
  <mc:AlternateContent xmlns:mc="http://schemas.openxmlformats.org/markup-compatibility/2006" xmlns:p14="http://schemas.microsoft.com/office/powerpoint/2010/main">
    <mc:Choice Requires="p14">
      <p:transition spd="slow" p14:dur="2000" advTm="98728"/>
    </mc:Choice>
    <mc:Fallback xmlns="">
      <p:transition spd="slow" advTm="9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quality concerns</a:t>
            </a:r>
          </a:p>
        </p:txBody>
      </p:sp>
      <p:sp>
        <p:nvSpPr>
          <p:cNvPr id="3" name="Content Placeholder 2"/>
          <p:cNvSpPr>
            <a:spLocks noGrp="1"/>
          </p:cNvSpPr>
          <p:nvPr>
            <p:ph idx="1"/>
          </p:nvPr>
        </p:nvSpPr>
        <p:spPr>
          <a:xfrm>
            <a:off x="225084" y="1646237"/>
            <a:ext cx="8918916" cy="4642021"/>
          </a:xfrm>
        </p:spPr>
        <p:txBody>
          <a:bodyPr>
            <a:normAutofit fontScale="92500" lnSpcReduction="20000"/>
          </a:bodyPr>
          <a:lstStyle/>
          <a:p>
            <a:pPr>
              <a:spcAft>
                <a:spcPts val="1800"/>
              </a:spcAft>
            </a:pPr>
            <a:r>
              <a:rPr lang="en-US" dirty="0"/>
              <a:t>Clean Water Act (CWA) passed in 1972</a:t>
            </a:r>
          </a:p>
          <a:p>
            <a:pPr>
              <a:spcAft>
                <a:spcPts val="1800"/>
              </a:spcAft>
            </a:pPr>
            <a:r>
              <a:rPr lang="en-US" dirty="0"/>
              <a:t>Main goal: ensure water quality that is </a:t>
            </a:r>
            <a:r>
              <a:rPr lang="en-US" dirty="0">
                <a:solidFill>
                  <a:srgbClr val="89DE42"/>
                </a:solidFill>
              </a:rPr>
              <a:t>“fishable and swimmable”</a:t>
            </a:r>
          </a:p>
          <a:p>
            <a:pPr>
              <a:spcAft>
                <a:spcPts val="1200"/>
              </a:spcAft>
            </a:pPr>
            <a:r>
              <a:rPr lang="en-US" dirty="0"/>
              <a:t>Structure for water quality improvement:</a:t>
            </a:r>
          </a:p>
          <a:p>
            <a:pPr lvl="1">
              <a:spcBef>
                <a:spcPts val="0"/>
              </a:spcBef>
              <a:spcAft>
                <a:spcPts val="1200"/>
              </a:spcAft>
            </a:pPr>
            <a:r>
              <a:rPr lang="en-US" dirty="0"/>
              <a:t>Regulates discharge of pollutants into waters of the US</a:t>
            </a:r>
          </a:p>
          <a:p>
            <a:pPr lvl="1">
              <a:spcBef>
                <a:spcPts val="0"/>
              </a:spcBef>
              <a:spcAft>
                <a:spcPts val="1200"/>
              </a:spcAft>
            </a:pPr>
            <a:r>
              <a:rPr lang="en-US" dirty="0"/>
              <a:t>Financial assistance for Wastewater Treatment Facilities</a:t>
            </a:r>
          </a:p>
          <a:p>
            <a:pPr lvl="1">
              <a:spcBef>
                <a:spcPts val="0"/>
              </a:spcBef>
              <a:spcAft>
                <a:spcPts val="1200"/>
              </a:spcAft>
            </a:pPr>
            <a:r>
              <a:rPr lang="en-US" dirty="0"/>
              <a:t>Grants for to address nonpoint source runoff</a:t>
            </a:r>
          </a:p>
          <a:p>
            <a:pPr lvl="2">
              <a:spcBef>
                <a:spcPts val="0"/>
              </a:spcBef>
              <a:spcAft>
                <a:spcPts val="1200"/>
              </a:spcAft>
            </a:pPr>
            <a:r>
              <a:rPr lang="en-US" dirty="0"/>
              <a:t>319 Program</a:t>
            </a:r>
          </a:p>
          <a:p>
            <a:pPr lvl="1">
              <a:spcBef>
                <a:spcPts val="0"/>
              </a:spcBef>
              <a:spcAft>
                <a:spcPts val="1200"/>
              </a:spcAft>
            </a:pPr>
            <a:r>
              <a:rPr lang="en-US" dirty="0"/>
              <a:t>Sets water quality standards for surface waters</a:t>
            </a:r>
          </a:p>
          <a:p>
            <a:endParaRPr lang="en-US" dirty="0"/>
          </a:p>
        </p:txBody>
      </p:sp>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3">
                  <p14:trim st="2698"/>
                </p14:media>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3603909"/>
      </p:ext>
    </p:extLst>
  </p:cSld>
  <p:clrMapOvr>
    <a:masterClrMapping/>
  </p:clrMapOvr>
  <mc:AlternateContent xmlns:mc="http://schemas.openxmlformats.org/markup-compatibility/2006" xmlns:p14="http://schemas.microsoft.com/office/powerpoint/2010/main">
    <mc:Choice Requires="p14">
      <p:transition spd="slow" p14:dur="2000" advTm="103216"/>
    </mc:Choice>
    <mc:Fallback xmlns="">
      <p:transition spd="slow" advTm="10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a:t>
            </a:r>
          </a:p>
        </p:txBody>
      </p:sp>
      <p:grpSp>
        <p:nvGrpSpPr>
          <p:cNvPr id="43" name="Group 42">
            <a:extLst>
              <a:ext uri="{FF2B5EF4-FFF2-40B4-BE49-F238E27FC236}">
                <a16:creationId xmlns:a16="http://schemas.microsoft.com/office/drawing/2014/main" id="{C04A9BD1-7532-4AEF-878E-18955430DD1D}"/>
              </a:ext>
            </a:extLst>
          </p:cNvPr>
          <p:cNvGrpSpPr/>
          <p:nvPr/>
        </p:nvGrpSpPr>
        <p:grpSpPr>
          <a:xfrm>
            <a:off x="1158796" y="3341076"/>
            <a:ext cx="5255516" cy="575821"/>
            <a:chOff x="575496" y="2906608"/>
            <a:chExt cx="4340541" cy="595596"/>
          </a:xfrm>
        </p:grpSpPr>
        <p:sp>
          <p:nvSpPr>
            <p:cNvPr id="5" name="Freeform 4"/>
            <p:cNvSpPr/>
            <p:nvPr/>
          </p:nvSpPr>
          <p:spPr>
            <a:xfrm>
              <a:off x="575496" y="2906608"/>
              <a:ext cx="1550193" cy="595596"/>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Stream Team </a:t>
              </a:r>
            </a:p>
            <a:p>
              <a:pPr lvl="0" algn="ctr" defTabSz="577850">
                <a:lnSpc>
                  <a:spcPct val="90000"/>
                </a:lnSpc>
                <a:spcBef>
                  <a:spcPct val="0"/>
                </a:spcBef>
                <a:spcAft>
                  <a:spcPct val="35000"/>
                </a:spcAft>
              </a:pPr>
              <a:r>
                <a:rPr lang="en-US" sz="1300" kern="1200" dirty="0"/>
                <a:t>&amp; VWQM</a:t>
              </a:r>
            </a:p>
          </p:txBody>
        </p:sp>
        <p:sp>
          <p:nvSpPr>
            <p:cNvPr id="13" name="Freeform 12"/>
            <p:cNvSpPr/>
            <p:nvPr/>
          </p:nvSpPr>
          <p:spPr>
            <a:xfrm>
              <a:off x="1970670" y="2906608"/>
              <a:ext cx="1550193" cy="595596"/>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Watersheds</a:t>
              </a:r>
              <a:endParaRPr lang="en-US" sz="1300" kern="1200" dirty="0"/>
            </a:p>
          </p:txBody>
        </p:sp>
        <p:sp>
          <p:nvSpPr>
            <p:cNvPr id="14" name="Freeform 13"/>
            <p:cNvSpPr/>
            <p:nvPr/>
          </p:nvSpPr>
          <p:spPr>
            <a:xfrm>
              <a:off x="3365844" y="2906608"/>
              <a:ext cx="1550193" cy="595596"/>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Water Quality</a:t>
              </a:r>
              <a:endParaRPr lang="en-US" sz="1300" kern="1200" dirty="0"/>
            </a:p>
          </p:txBody>
        </p:sp>
      </p:grpSp>
      <p:sp>
        <p:nvSpPr>
          <p:cNvPr id="8" name="Freeform 7"/>
          <p:cNvSpPr/>
          <p:nvPr/>
        </p:nvSpPr>
        <p:spPr>
          <a:xfrm>
            <a:off x="6226615" y="3341075"/>
            <a:ext cx="1876970" cy="575821"/>
          </a:xfrm>
          <a:custGeom>
            <a:avLst/>
            <a:gdLst>
              <a:gd name="connsiteX0" fmla="*/ 0 w 1550193"/>
              <a:gd name="connsiteY0" fmla="*/ 0 h 512066"/>
              <a:gd name="connsiteX1" fmla="*/ 1294160 w 1550193"/>
              <a:gd name="connsiteY1" fmla="*/ 0 h 512066"/>
              <a:gd name="connsiteX2" fmla="*/ 1550193 w 1550193"/>
              <a:gd name="connsiteY2" fmla="*/ 256033 h 512066"/>
              <a:gd name="connsiteX3" fmla="*/ 1294160 w 1550193"/>
              <a:gd name="connsiteY3" fmla="*/ 512066 h 512066"/>
              <a:gd name="connsiteX4" fmla="*/ 0 w 1550193"/>
              <a:gd name="connsiteY4" fmla="*/ 512066 h 512066"/>
              <a:gd name="connsiteX5" fmla="*/ 256033 w 1550193"/>
              <a:gd name="connsiteY5" fmla="*/ 256033 h 512066"/>
              <a:gd name="connsiteX6" fmla="*/ 0 w 1550193"/>
              <a:gd name="connsiteY6" fmla="*/ 0 h 5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193" h="512066">
                <a:moveTo>
                  <a:pt x="0" y="0"/>
                </a:moveTo>
                <a:lnTo>
                  <a:pt x="1294160" y="0"/>
                </a:lnTo>
                <a:lnTo>
                  <a:pt x="1550193" y="256033"/>
                </a:lnTo>
                <a:lnTo>
                  <a:pt x="1294160" y="512066"/>
                </a:lnTo>
                <a:lnTo>
                  <a:pt x="0" y="512066"/>
                </a:lnTo>
                <a:lnTo>
                  <a:pt x="256033" y="25603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08040" tIns="17336" rIns="273369" bIns="17336" numCol="1" spcCol="1270" anchor="ctr" anchorCtr="0">
            <a:noAutofit/>
          </a:bodyPr>
          <a:lstStyle/>
          <a:p>
            <a:pPr lvl="0" algn="ctr" defTabSz="577850">
              <a:lnSpc>
                <a:spcPct val="90000"/>
              </a:lnSpc>
              <a:spcBef>
                <a:spcPct val="0"/>
              </a:spcBef>
              <a:spcAft>
                <a:spcPct val="35000"/>
              </a:spcAft>
            </a:pPr>
            <a:r>
              <a:rPr lang="en-US" sz="1300" dirty="0"/>
              <a:t>VWQM Data Uses</a:t>
            </a:r>
            <a:endParaRPr lang="en-US" sz="1300" kern="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3650317"/>
      </p:ext>
    </p:extLst>
  </p:cSld>
  <p:clrMapOvr>
    <a:masterClrMapping/>
  </p:clrMapOvr>
  <mc:AlternateContent xmlns:mc="http://schemas.openxmlformats.org/markup-compatibility/2006" xmlns:p14="http://schemas.microsoft.com/office/powerpoint/2010/main">
    <mc:Choice Requires="p14">
      <p:transition spd="slow" p14:dur="2000" advTm="49248"/>
    </mc:Choice>
    <mc:Fallback xmlns="">
      <p:transition spd="slow" advTm="4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634336" y="4547093"/>
          <a:ext cx="3644333" cy="1483360"/>
        </p:xfrm>
        <a:graphic>
          <a:graphicData uri="http://schemas.openxmlformats.org/drawingml/2006/table">
            <a:tbl>
              <a:tblPr firstRow="1" bandRow="1">
                <a:tableStyleId>{21E4AEA4-8DFA-4A89-87EB-49C32662AFE0}</a:tableStyleId>
              </a:tblPr>
              <a:tblGrid>
                <a:gridCol w="3644333">
                  <a:extLst>
                    <a:ext uri="{9D8B030D-6E8A-4147-A177-3AD203B41FA5}">
                      <a16:colId xmlns:a16="http://schemas.microsoft.com/office/drawing/2014/main" val="2186460567"/>
                    </a:ext>
                  </a:extLst>
                </a:gridCol>
              </a:tblGrid>
              <a:tr h="370840">
                <a:tc>
                  <a:txBody>
                    <a:bodyPr/>
                    <a:lstStyle/>
                    <a:p>
                      <a:pPr algn="ctr"/>
                      <a:r>
                        <a:rPr lang="en-US"/>
                        <a:t>General Rules</a:t>
                      </a:r>
                    </a:p>
                  </a:txBody>
                  <a:tcPr/>
                </a:tc>
                <a:extLst>
                  <a:ext uri="{0D108BD9-81ED-4DB2-BD59-A6C34878D82A}">
                    <a16:rowId xmlns:a16="http://schemas.microsoft.com/office/drawing/2014/main" val="3491952981"/>
                  </a:ext>
                </a:extLst>
              </a:tr>
              <a:tr h="370840">
                <a:tc>
                  <a:txBody>
                    <a:bodyPr/>
                    <a:lstStyle/>
                    <a:p>
                      <a:r>
                        <a:rPr lang="en-US"/>
                        <a:t>No unsightly color, cloudiness</a:t>
                      </a:r>
                    </a:p>
                  </a:txBody>
                  <a:tcPr/>
                </a:tc>
                <a:extLst>
                  <a:ext uri="{0D108BD9-81ED-4DB2-BD59-A6C34878D82A}">
                    <a16:rowId xmlns:a16="http://schemas.microsoft.com/office/drawing/2014/main" val="3838983692"/>
                  </a:ext>
                </a:extLst>
              </a:tr>
              <a:tr h="370840">
                <a:tc>
                  <a:txBody>
                    <a:bodyPr/>
                    <a:lstStyle/>
                    <a:p>
                      <a:r>
                        <a:rPr lang="en-US"/>
                        <a:t>No oil, scum,</a:t>
                      </a:r>
                      <a:r>
                        <a:rPr lang="en-US" baseline="0"/>
                        <a:t> f</a:t>
                      </a:r>
                      <a:r>
                        <a:rPr lang="en-US"/>
                        <a:t>loating debris</a:t>
                      </a:r>
                    </a:p>
                  </a:txBody>
                  <a:tcPr/>
                </a:tc>
                <a:extLst>
                  <a:ext uri="{0D108BD9-81ED-4DB2-BD59-A6C34878D82A}">
                    <a16:rowId xmlns:a16="http://schemas.microsoft.com/office/drawing/2014/main" val="1995894544"/>
                  </a:ext>
                </a:extLst>
              </a:tr>
              <a:tr h="370840">
                <a:tc>
                  <a:txBody>
                    <a:bodyPr/>
                    <a:lstStyle/>
                    <a:p>
                      <a:r>
                        <a:rPr lang="en-US"/>
                        <a:t>No offensive odor</a:t>
                      </a:r>
                      <a:endParaRPr lang="en-US" err="1"/>
                    </a:p>
                  </a:txBody>
                  <a:tcPr/>
                </a:tc>
                <a:extLst>
                  <a:ext uri="{0D108BD9-81ED-4DB2-BD59-A6C34878D82A}">
                    <a16:rowId xmlns:a16="http://schemas.microsoft.com/office/drawing/2014/main" val="2575963275"/>
                  </a:ext>
                </a:extLst>
              </a:tr>
            </a:tbl>
          </a:graphicData>
        </a:graphic>
      </p:graphicFrame>
      <p:graphicFrame>
        <p:nvGraphicFramePr>
          <p:cNvPr id="9" name="Table 8"/>
          <p:cNvGraphicFramePr>
            <a:graphicFrameLocks noGrp="1"/>
          </p:cNvGraphicFramePr>
          <p:nvPr/>
        </p:nvGraphicFramePr>
        <p:xfrm>
          <a:off x="4354335" y="4536344"/>
          <a:ext cx="4008481" cy="1120834"/>
        </p:xfrm>
        <a:graphic>
          <a:graphicData uri="http://schemas.openxmlformats.org/drawingml/2006/table">
            <a:tbl>
              <a:tblPr firstRow="1" bandRow="1">
                <a:tableStyleId>{F5AB1C69-6EDB-4FF4-983F-18BD219EF322}</a:tableStyleId>
              </a:tblPr>
              <a:tblGrid>
                <a:gridCol w="4008481">
                  <a:extLst>
                    <a:ext uri="{9D8B030D-6E8A-4147-A177-3AD203B41FA5}">
                      <a16:colId xmlns:a16="http://schemas.microsoft.com/office/drawing/2014/main" val="4190392192"/>
                    </a:ext>
                  </a:extLst>
                </a:gridCol>
              </a:tblGrid>
              <a:tr h="370275">
                <a:tc>
                  <a:txBody>
                    <a:bodyPr/>
                    <a:lstStyle/>
                    <a:p>
                      <a:pPr lvl="0" algn="ctr">
                        <a:buNone/>
                      </a:pPr>
                      <a:r>
                        <a:rPr lang="en-US"/>
                        <a:t>Specific Numbers</a:t>
                      </a:r>
                    </a:p>
                  </a:txBody>
                  <a:tcPr/>
                </a:tc>
                <a:extLst>
                  <a:ext uri="{0D108BD9-81ED-4DB2-BD59-A6C34878D82A}">
                    <a16:rowId xmlns:a16="http://schemas.microsoft.com/office/drawing/2014/main" val="2658647303"/>
                  </a:ext>
                </a:extLst>
              </a:tr>
              <a:tr h="370276">
                <a:tc>
                  <a:txBody>
                    <a:bodyPr/>
                    <a:lstStyle/>
                    <a:p>
                      <a:r>
                        <a:rPr lang="en-US"/>
                        <a:t>Temperature,</a:t>
                      </a:r>
                      <a:r>
                        <a:rPr lang="en-US" baseline="0"/>
                        <a:t> pH, oxygen minimums</a:t>
                      </a:r>
                      <a:endParaRPr lang="en-US"/>
                    </a:p>
                  </a:txBody>
                  <a:tcPr/>
                </a:tc>
                <a:extLst>
                  <a:ext uri="{0D108BD9-81ED-4DB2-BD59-A6C34878D82A}">
                    <a16:rowId xmlns:a16="http://schemas.microsoft.com/office/drawing/2014/main" val="2726743773"/>
                  </a:ext>
                </a:extLst>
              </a:tr>
              <a:tr h="380283">
                <a:tc>
                  <a:txBody>
                    <a:bodyPr/>
                    <a:lstStyle/>
                    <a:p>
                      <a:r>
                        <a:rPr lang="en-US"/>
                        <a:t>Chemical,</a:t>
                      </a:r>
                      <a:r>
                        <a:rPr lang="en-US" baseline="0"/>
                        <a:t> nutrient, and metal limits</a:t>
                      </a:r>
                      <a:endParaRPr lang="en-US"/>
                    </a:p>
                  </a:txBody>
                  <a:tcPr/>
                </a:tc>
                <a:extLst>
                  <a:ext uri="{0D108BD9-81ED-4DB2-BD59-A6C34878D82A}">
                    <a16:rowId xmlns:a16="http://schemas.microsoft.com/office/drawing/2014/main" val="3651551119"/>
                  </a:ext>
                </a:extLst>
              </a:tr>
            </a:tbl>
          </a:graphicData>
        </a:graphic>
      </p:graphicFrame>
      <p:graphicFrame>
        <p:nvGraphicFramePr>
          <p:cNvPr id="10" name="Table 9"/>
          <p:cNvGraphicFramePr>
            <a:graphicFrameLocks noGrp="1"/>
          </p:cNvGraphicFramePr>
          <p:nvPr/>
        </p:nvGraphicFramePr>
        <p:xfrm>
          <a:off x="1304738" y="1851874"/>
          <a:ext cx="6651816" cy="1752600"/>
        </p:xfrm>
        <a:graphic>
          <a:graphicData uri="http://schemas.openxmlformats.org/drawingml/2006/table">
            <a:tbl>
              <a:tblPr firstRow="1" bandRow="1">
                <a:tableStyleId>{C4B1156A-380E-4F78-BDF5-A606A8083BF9}</a:tableStyleId>
              </a:tblPr>
              <a:tblGrid>
                <a:gridCol w="3325908">
                  <a:extLst>
                    <a:ext uri="{9D8B030D-6E8A-4147-A177-3AD203B41FA5}">
                      <a16:colId xmlns:a16="http://schemas.microsoft.com/office/drawing/2014/main" val="3426545782"/>
                    </a:ext>
                  </a:extLst>
                </a:gridCol>
                <a:gridCol w="3325908">
                  <a:extLst>
                    <a:ext uri="{9D8B030D-6E8A-4147-A177-3AD203B41FA5}">
                      <a16:colId xmlns:a16="http://schemas.microsoft.com/office/drawing/2014/main" val="2551362083"/>
                    </a:ext>
                  </a:extLst>
                </a:gridCol>
              </a:tblGrid>
              <a:tr h="460786">
                <a:tc>
                  <a:txBody>
                    <a:bodyPr/>
                    <a:lstStyle/>
                    <a:p>
                      <a:pPr algn="l"/>
                      <a:r>
                        <a:rPr lang="en-US"/>
                        <a:t>Human Health Protection (fish consumption)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Livestock &amp; Wildlife Watering</a:t>
                      </a:r>
                    </a:p>
                    <a:p>
                      <a:endParaRPr lang="en-US"/>
                    </a:p>
                  </a:txBody>
                  <a:tcPr anchor="ctr"/>
                </a:tc>
                <a:extLst>
                  <a:ext uri="{0D108BD9-81ED-4DB2-BD59-A6C34878D82A}">
                    <a16:rowId xmlns:a16="http://schemas.microsoft.com/office/drawing/2014/main" val="2124864601"/>
                  </a:ext>
                </a:extLst>
              </a:tr>
              <a:tr h="370840">
                <a:tc>
                  <a:txBody>
                    <a:bodyPr/>
                    <a:lstStyle/>
                    <a:p>
                      <a:r>
                        <a:rPr lang="en-US"/>
                        <a:t>Aquatic Life Protection</a:t>
                      </a:r>
                    </a:p>
                  </a:txBody>
                  <a:tcPr anchor="ctr"/>
                </a:tc>
                <a:tc>
                  <a:txBody>
                    <a:bodyPr/>
                    <a:lstStyle/>
                    <a:p>
                      <a:pPr algn="l"/>
                      <a:r>
                        <a:rPr lang="en-US"/>
                        <a:t>Irrigation</a:t>
                      </a:r>
                    </a:p>
                  </a:txBody>
                  <a:tcPr anchor="ctr"/>
                </a:tc>
                <a:extLst>
                  <a:ext uri="{0D108BD9-81ED-4DB2-BD59-A6C34878D82A}">
                    <a16:rowId xmlns:a16="http://schemas.microsoft.com/office/drawing/2014/main" val="2055960607"/>
                  </a:ext>
                </a:extLst>
              </a:tr>
              <a:tr h="370840">
                <a:tc>
                  <a:txBody>
                    <a:bodyPr/>
                    <a:lstStyle/>
                    <a:p>
                      <a:r>
                        <a:rPr lang="en-US"/>
                        <a:t>Drinking Water</a:t>
                      </a:r>
                      <a:r>
                        <a:rPr lang="en-US" baseline="0"/>
                        <a:t> Supply</a:t>
                      </a:r>
                      <a:endParaRPr lang="en-US"/>
                    </a:p>
                  </a:txBody>
                  <a:tcPr anchor="ctr"/>
                </a:tc>
                <a:tc>
                  <a:txBody>
                    <a:bodyPr/>
                    <a:lstStyle/>
                    <a:p>
                      <a:r>
                        <a:rPr lang="en-US"/>
                        <a:t>Industrial </a:t>
                      </a:r>
                    </a:p>
                  </a:txBody>
                  <a:tcPr anchor="ctr"/>
                </a:tc>
                <a:extLst>
                  <a:ext uri="{0D108BD9-81ED-4DB2-BD59-A6C34878D82A}">
                    <a16:rowId xmlns:a16="http://schemas.microsoft.com/office/drawing/2014/main" val="2023064505"/>
                  </a:ext>
                </a:extLst>
              </a:tr>
              <a:tr h="370840">
                <a:tc>
                  <a:txBody>
                    <a:bodyPr/>
                    <a:lstStyle/>
                    <a:p>
                      <a:r>
                        <a:rPr lang="en-US"/>
                        <a:t>Swimming </a:t>
                      </a:r>
                    </a:p>
                  </a:txBody>
                  <a:tcPr anchor="ctr"/>
                </a:tc>
                <a:tc>
                  <a:txBody>
                    <a:bodyPr/>
                    <a:lstStyle/>
                    <a:p>
                      <a:r>
                        <a:rPr lang="en-US"/>
                        <a:t>Recreation (boating/fishing)</a:t>
                      </a:r>
                    </a:p>
                  </a:txBody>
                  <a:tcPr anchor="ctr"/>
                </a:tc>
                <a:extLst>
                  <a:ext uri="{0D108BD9-81ED-4DB2-BD59-A6C34878D82A}">
                    <a16:rowId xmlns:a16="http://schemas.microsoft.com/office/drawing/2014/main" val="2633400984"/>
                  </a:ext>
                </a:extLst>
              </a:tr>
            </a:tbl>
          </a:graphicData>
        </a:graphic>
      </p:graphicFrame>
      <p:sp>
        <p:nvSpPr>
          <p:cNvPr id="14" name="Title 1"/>
          <p:cNvSpPr txBox="1">
            <a:spLocks/>
          </p:cNvSpPr>
          <p:nvPr/>
        </p:nvSpPr>
        <p:spPr>
          <a:xfrm>
            <a:off x="554966" y="41275"/>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CWA goals in Missouri</a:t>
            </a:r>
          </a:p>
        </p:txBody>
      </p:sp>
      <p:sp>
        <p:nvSpPr>
          <p:cNvPr id="16" name="Rectangle 15"/>
          <p:cNvSpPr/>
          <p:nvPr/>
        </p:nvSpPr>
        <p:spPr>
          <a:xfrm>
            <a:off x="279399" y="1253599"/>
            <a:ext cx="4140429" cy="523220"/>
          </a:xfrm>
          <a:prstGeom prst="rect">
            <a:avLst/>
          </a:prstGeom>
        </p:spPr>
        <p:txBody>
          <a:bodyPr wrap="none">
            <a:spAutoFit/>
          </a:bodyPr>
          <a:lstStyle/>
          <a:p>
            <a:r>
              <a:rPr lang="en-US" sz="2800">
                <a:ea typeface="+mn-lt"/>
                <a:cs typeface="+mn-lt"/>
              </a:rPr>
              <a:t>Designated Uses (DU's):</a:t>
            </a:r>
            <a:r>
              <a:rPr lang="en-US" sz="2400">
                <a:ea typeface="+mn-lt"/>
                <a:cs typeface="+mn-lt"/>
              </a:rPr>
              <a:t> </a:t>
            </a:r>
          </a:p>
        </p:txBody>
      </p:sp>
      <p:sp>
        <p:nvSpPr>
          <p:cNvPr id="18" name="Rectangle 17"/>
          <p:cNvSpPr/>
          <p:nvPr/>
        </p:nvSpPr>
        <p:spPr>
          <a:xfrm>
            <a:off x="279399" y="3918867"/>
            <a:ext cx="8644739" cy="477054"/>
          </a:xfrm>
          <a:prstGeom prst="rect">
            <a:avLst/>
          </a:prstGeom>
        </p:spPr>
        <p:txBody>
          <a:bodyPr wrap="none">
            <a:spAutoFit/>
          </a:bodyPr>
          <a:lstStyle/>
          <a:p>
            <a:r>
              <a:rPr lang="en-US" sz="2500">
                <a:ea typeface="+mn-lt"/>
                <a:cs typeface="+mn-lt"/>
              </a:rPr>
              <a:t>Water Quality Standards (WQS): </a:t>
            </a:r>
            <a:r>
              <a:rPr lang="en-US" sz="2500"/>
              <a:t>to protect waters for DU's</a:t>
            </a:r>
            <a:endParaRPr lang="en-US" sz="2500">
              <a:cs typeface="Segoe UI Semibold"/>
            </a:endParaRPr>
          </a:p>
        </p:txBody>
      </p:sp>
      <p:grpSp>
        <p:nvGrpSpPr>
          <p:cNvPr id="15" name="Group 14">
            <a:extLst>
              <a:ext uri="{FF2B5EF4-FFF2-40B4-BE49-F238E27FC236}">
                <a16:creationId xmlns:a16="http://schemas.microsoft.com/office/drawing/2014/main" id="{12933FF9-60E9-4D9F-A906-37091B184B2E}"/>
              </a:ext>
            </a:extLst>
          </p:cNvPr>
          <p:cNvGrpSpPr/>
          <p:nvPr/>
        </p:nvGrpSpPr>
        <p:grpSpPr>
          <a:xfrm>
            <a:off x="1822981" y="6181625"/>
            <a:ext cx="5377234" cy="381000"/>
            <a:chOff x="1916765" y="6161949"/>
            <a:chExt cx="5377234" cy="381000"/>
          </a:xfrm>
        </p:grpSpPr>
        <p:grpSp>
          <p:nvGrpSpPr>
            <p:cNvPr id="17" name="Group 16">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1"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2"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9"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20"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825877"/>
      </p:ext>
    </p:extLst>
  </p:cSld>
  <p:clrMapOvr>
    <a:masterClrMapping/>
  </p:clrMapOvr>
  <mc:AlternateContent xmlns:mc="http://schemas.openxmlformats.org/markup-compatibility/2006" xmlns:p14="http://schemas.microsoft.com/office/powerpoint/2010/main">
    <mc:Choice Requires="p14">
      <p:transition spd="slow" p14:dur="2000" advTm="178686"/>
    </mc:Choice>
    <mc:Fallback xmlns="">
      <p:transition spd="slow" advTm="17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Missouri water quality</a:t>
            </a:r>
          </a:p>
        </p:txBody>
      </p:sp>
      <p:sp>
        <p:nvSpPr>
          <p:cNvPr id="3" name="Content Placeholder 2"/>
          <p:cNvSpPr txBox="1">
            <a:spLocks/>
          </p:cNvSpPr>
          <p:nvPr/>
        </p:nvSpPr>
        <p:spPr>
          <a:xfrm>
            <a:off x="293183" y="1396218"/>
            <a:ext cx="8647071" cy="4766048"/>
          </a:xfrm>
          <a:prstGeom prst="rect">
            <a:avLst/>
          </a:prstGeom>
        </p:spPr>
        <p:txBody>
          <a:bodyPr lIns="91440" tIns="45720" rIns="91440" bIns="45720" numCol="1" anchor="t">
            <a:noAutofit/>
          </a:bodyPr>
          <a:lst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85800" indent="-274638" algn="l" rtl="0" eaLnBrk="1" latinLnBrk="0" hangingPunct="1">
              <a:spcBef>
                <a:spcPts val="400"/>
              </a:spcBef>
              <a:buClr>
                <a:schemeClr val="accent2"/>
              </a:buClr>
              <a:buSzPct val="115000"/>
              <a:buFontTx/>
              <a:buChar char="•"/>
              <a:defRPr kumimoji="0" sz="28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365760" marR="0" lvl="0" indent="-365760" algn="l" defTabSz="914400" rtl="0" eaLnBrk="1" fontAlgn="auto" latinLnBrk="0" hangingPunct="1">
              <a:lnSpc>
                <a:spcPct val="100000"/>
              </a:lnSpc>
              <a:spcBef>
                <a:spcPts val="0"/>
              </a:spcBef>
              <a:spcAft>
                <a:spcPts val="600"/>
              </a:spcAft>
              <a:buClr>
                <a:srgbClr val="FFFFFF"/>
              </a:buClr>
              <a:buSzPct val="70000"/>
              <a:buFont typeface="Wingdings 2"/>
              <a:buChar char=""/>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Impairment=Contaminated by one or more </a:t>
            </a:r>
          </a:p>
          <a:p>
            <a:pPr marL="0" marR="0" lvl="0" indent="0" algn="l" defTabSz="914400" rtl="0" eaLnBrk="1" fontAlgn="auto" latinLnBrk="0" hangingPunct="1">
              <a:lnSpc>
                <a:spcPct val="100000"/>
              </a:lnSpc>
              <a:spcBef>
                <a:spcPts val="0"/>
              </a:spcBef>
              <a:spcAft>
                <a:spcPts val="600"/>
              </a:spcAft>
              <a:buClr>
                <a:srgbClr val="FFFFFF"/>
              </a:buClr>
              <a:buSzPct val="70000"/>
              <a:buFont typeface="Wingdings 2"/>
              <a:buNone/>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    pollutants</a:t>
            </a:r>
          </a:p>
          <a:p>
            <a:pPr marL="365760" marR="0" lvl="0" indent="-365760" algn="l" defTabSz="914400" rtl="0" eaLnBrk="1" fontAlgn="auto" latinLnBrk="0" hangingPunct="1">
              <a:lnSpc>
                <a:spcPct val="100000"/>
              </a:lnSpc>
              <a:spcBef>
                <a:spcPts val="0"/>
              </a:spcBef>
              <a:spcAft>
                <a:spcPts val="600"/>
              </a:spcAft>
              <a:buClr>
                <a:srgbClr val="FFFFFF"/>
              </a:buClr>
              <a:buSzPct val="70000"/>
              <a:buFont typeface="Wingdings 2"/>
              <a:buChar char=""/>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Data from various agency monitoring sites is analyzed for:</a:t>
            </a: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1) </a:t>
            </a:r>
            <a:r>
              <a:rPr lang="en-US" sz="3000">
                <a:latin typeface="Segoe UI Semibold"/>
              </a:rPr>
              <a:t>Impairment </a:t>
            </a:r>
            <a:endParaRPr lang="en-US" sz="3000" b="0" i="0" u="none" strike="noStrike" kern="1200" cap="none" spc="0" normalizeH="0" baseline="0" noProof="0">
              <a:ln>
                <a:noFill/>
              </a:ln>
              <a:effectLst/>
              <a:uLnTx/>
              <a:uFillTx/>
              <a:latin typeface="Segoe UI Semibold"/>
              <a:cs typeface="Segoe UI Semibold"/>
            </a:endParaRP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2)</a:t>
            </a:r>
            <a:r>
              <a:rPr kumimoji="0" lang="en-US" sz="3000" b="0" i="1" u="none" strike="noStrike" kern="1200" cap="none" spc="0" normalizeH="0" baseline="0" noProof="0">
                <a:ln>
                  <a:noFill/>
                </a:ln>
                <a:effectLst/>
                <a:uLnTx/>
                <a:uFillTx/>
                <a:latin typeface="Segoe UI Semibold"/>
                <a:ea typeface="+mn-ea"/>
                <a:cs typeface="+mn-cs"/>
              </a:rPr>
              <a:t> </a:t>
            </a:r>
            <a:r>
              <a:rPr lang="en-US" sz="3000" i="1">
                <a:latin typeface="Segoe UI Semibold"/>
              </a:rPr>
              <a:t>Reason </a:t>
            </a:r>
            <a:r>
              <a:rPr kumimoji="0" lang="en-US" sz="3000" b="0" i="0" u="none" strike="noStrike" kern="1200" cap="none" spc="0" normalizeH="0" baseline="0" noProof="0">
                <a:ln>
                  <a:noFill/>
                </a:ln>
                <a:effectLst/>
                <a:uLnTx/>
                <a:uFillTx/>
                <a:latin typeface="Segoe UI Semibold"/>
                <a:ea typeface="+mn-ea"/>
                <a:cs typeface="+mn-cs"/>
              </a:rPr>
              <a:t>for</a:t>
            </a:r>
            <a:r>
              <a:rPr lang="en-US" sz="3000">
                <a:latin typeface="Segoe UI Semibold"/>
              </a:rPr>
              <a:t> </a:t>
            </a:r>
            <a:endParaRPr lang="en-US" sz="3000" b="0" i="0" u="none" strike="noStrike" kern="1200" cap="none" spc="0" normalizeH="0" baseline="0" noProof="0">
              <a:ln>
                <a:noFill/>
              </a:ln>
              <a:effectLst/>
              <a:uLnTx/>
              <a:uFillTx/>
              <a:latin typeface="Segoe UI Semibold"/>
              <a:cs typeface="Segoe UI Semibold"/>
            </a:endParaRPr>
          </a:p>
          <a:p>
            <a:pPr marL="0" marR="0" lvl="0" indent="0" algn="l" defTabSz="914400" rtl="0" eaLnBrk="1" fontAlgn="auto" latinLnBrk="0" hangingPunct="1">
              <a:lnSpc>
                <a:spcPct val="100000"/>
              </a:lnSpc>
              <a:spcBef>
                <a:spcPts val="0"/>
              </a:spcBef>
              <a:spcAft>
                <a:spcPts val="600"/>
              </a:spcAft>
              <a:buClr>
                <a:srgbClr val="FFFFFF"/>
              </a:buClr>
              <a:buSzPct val="70000"/>
              <a:buFont typeface="Wingdings 2"/>
              <a:buNone/>
              <a:tabLst/>
              <a:defRPr/>
            </a:pPr>
            <a:r>
              <a:rPr kumimoji="0" lang="en-US" sz="3000" b="0" i="0" u="none" strike="noStrike" kern="1200" cap="none" spc="0" normalizeH="0" baseline="0" noProof="0">
                <a:ln>
                  <a:noFill/>
                </a:ln>
                <a:solidFill>
                  <a:prstClr val="white"/>
                </a:solidFill>
                <a:effectLst/>
                <a:uLnTx/>
                <a:uFillTx/>
                <a:latin typeface="Segoe UI Semibold"/>
                <a:ea typeface="+mn-ea"/>
                <a:cs typeface="+mn-cs"/>
              </a:rPr>
              <a:t>       impairment</a:t>
            </a: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3) </a:t>
            </a:r>
            <a:r>
              <a:rPr lang="en-US" sz="3000" i="1">
                <a:latin typeface="Segoe UI Semibold"/>
              </a:rPr>
              <a:t>Extent</a:t>
            </a: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of</a:t>
            </a:r>
            <a:r>
              <a:rPr lang="en-US" sz="3000">
                <a:latin typeface="Segoe UI Semibold"/>
              </a:rPr>
              <a:t>  </a:t>
            </a:r>
            <a:endParaRPr lang="en-US" sz="3000" b="0" i="0" u="none" strike="noStrike" kern="1200" cap="none" spc="0" normalizeH="0" baseline="0" noProof="0">
              <a:ln>
                <a:noFill/>
              </a:ln>
              <a:effectLst/>
              <a:uLnTx/>
              <a:uFillTx/>
              <a:latin typeface="Segoe UI Semibold"/>
              <a:cs typeface="Segoe UI Semibold"/>
            </a:endParaRPr>
          </a:p>
          <a:p>
            <a:pPr marL="0" indent="0">
              <a:spcAft>
                <a:spcPts val="600"/>
              </a:spcAft>
              <a:buClr>
                <a:srgbClr val="FFFFFF"/>
              </a:buClr>
              <a:buNone/>
              <a:defRPr/>
            </a:pPr>
            <a:r>
              <a:rPr lang="en-US" sz="3000">
                <a:latin typeface="Segoe UI Semibold"/>
              </a:rPr>
              <a:t>      </a:t>
            </a:r>
            <a:r>
              <a:rPr kumimoji="0" lang="en-US" sz="3000" b="0" i="0" u="none" strike="noStrike" kern="1200" cap="none" spc="0" normalizeH="0" baseline="0" noProof="0">
                <a:ln>
                  <a:noFill/>
                </a:ln>
                <a:effectLst/>
                <a:uLnTx/>
                <a:uFillTx/>
                <a:latin typeface="Segoe UI Semibold"/>
                <a:ea typeface="+mn-ea"/>
                <a:cs typeface="+mn-cs"/>
              </a:rPr>
              <a:t> impairment</a:t>
            </a:r>
            <a:endParaRPr lang="en-US" sz="3000" b="0" i="0" u="none" strike="noStrike" kern="1200" cap="none" spc="0" normalizeH="0" baseline="0" noProof="0">
              <a:ln>
                <a:noFill/>
              </a:ln>
              <a:effectLst/>
              <a:uLnTx/>
              <a:uFillTx/>
              <a:latin typeface="Segoe UI Semibold"/>
              <a:cs typeface="Segoe UI Semibold"/>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929" t="5556" r="7929" b="5556"/>
          <a:stretch/>
        </p:blipFill>
        <p:spPr>
          <a:xfrm>
            <a:off x="4432198" y="3042192"/>
            <a:ext cx="3834141" cy="3121124"/>
          </a:xfrm>
          <a:prstGeom prst="rect">
            <a:avLst/>
          </a:prstGeom>
        </p:spPr>
      </p:pic>
      <p:grpSp>
        <p:nvGrpSpPr>
          <p:cNvPr id="4" name="Group 3">
            <a:extLst>
              <a:ext uri="{FF2B5EF4-FFF2-40B4-BE49-F238E27FC236}">
                <a16:creationId xmlns:a16="http://schemas.microsoft.com/office/drawing/2014/main" id="{D79B0598-4835-4682-8AE4-D1C30A13A71B}"/>
              </a:ext>
            </a:extLst>
          </p:cNvPr>
          <p:cNvGrpSpPr/>
          <p:nvPr/>
        </p:nvGrpSpPr>
        <p:grpSpPr>
          <a:xfrm>
            <a:off x="1875760" y="6274711"/>
            <a:ext cx="5377234" cy="381000"/>
            <a:chOff x="1916765" y="6161949"/>
            <a:chExt cx="5377234" cy="381000"/>
          </a:xfrm>
        </p:grpSpPr>
        <p:grpSp>
          <p:nvGrpSpPr>
            <p:cNvPr id="13" name="Group 12">
              <a:extLst>
                <a:ext uri="{FF2B5EF4-FFF2-40B4-BE49-F238E27FC236}">
                  <a16:creationId xmlns:a16="http://schemas.microsoft.com/office/drawing/2014/main" id="{032FFE25-E2A3-42E1-996C-2DA905BB3F63}"/>
                </a:ext>
              </a:extLst>
            </p:cNvPr>
            <p:cNvGrpSpPr/>
            <p:nvPr/>
          </p:nvGrpSpPr>
          <p:grpSpPr>
            <a:xfrm>
              <a:off x="1916765" y="6161949"/>
              <a:ext cx="2771534" cy="381000"/>
              <a:chOff x="1916765" y="6161949"/>
              <a:chExt cx="2771534" cy="381000"/>
            </a:xfrm>
          </p:grpSpPr>
          <p:sp>
            <p:nvSpPr>
              <p:cNvPr id="23" name="Freeform 10">
                <a:extLst>
                  <a:ext uri="{FF2B5EF4-FFF2-40B4-BE49-F238E27FC236}">
                    <a16:creationId xmlns:a16="http://schemas.microsoft.com/office/drawing/2014/main" id="{3EED75BE-4532-4E23-8C36-2F5C01D92C17}"/>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a:solidFill>
                      <a:schemeClr val="bg1"/>
                    </a:solidFill>
                  </a:rPr>
                  <a:t>Stream</a:t>
                </a:r>
              </a:p>
              <a:p>
                <a:pPr lvl="0" algn="ctr" defTabSz="444500">
                  <a:lnSpc>
                    <a:spcPct val="100000"/>
                  </a:lnSpc>
                  <a:spcBef>
                    <a:spcPct val="0"/>
                  </a:spcBef>
                  <a:spcAft>
                    <a:spcPts val="0"/>
                  </a:spcAft>
                </a:pPr>
                <a:r>
                  <a:rPr lang="en-US" sz="1000" kern="1200">
                    <a:solidFill>
                      <a:schemeClr val="bg1"/>
                    </a:solidFill>
                  </a:rPr>
                  <a:t>Team</a:t>
                </a:r>
              </a:p>
            </p:txBody>
          </p:sp>
          <p:sp>
            <p:nvSpPr>
              <p:cNvPr id="24" name="Freeform 9">
                <a:extLst>
                  <a:ext uri="{FF2B5EF4-FFF2-40B4-BE49-F238E27FC236}">
                    <a16:creationId xmlns:a16="http://schemas.microsoft.com/office/drawing/2014/main" id="{D8C57315-6BE3-4B79-9A99-1618C923DF5A}"/>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b="0" kern="1200">
                    <a:solidFill>
                      <a:schemeClr val="bg1"/>
                    </a:solidFill>
                  </a:rPr>
                  <a:t>Intro</a:t>
                </a:r>
              </a:p>
            </p:txBody>
          </p:sp>
        </p:grpSp>
        <p:sp>
          <p:nvSpPr>
            <p:cNvPr id="14" name="Freeform 11">
              <a:extLst>
                <a:ext uri="{FF2B5EF4-FFF2-40B4-BE49-F238E27FC236}">
                  <a16:creationId xmlns:a16="http://schemas.microsoft.com/office/drawing/2014/main" id="{9B45849E-395B-4DCF-B848-9DF7B818FBE1}"/>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a:solidFill>
                    <a:schemeClr val="bg1"/>
                  </a:solidFill>
                </a:rPr>
                <a:t>VWQM</a:t>
              </a:r>
            </a:p>
          </p:txBody>
        </p:sp>
        <p:sp>
          <p:nvSpPr>
            <p:cNvPr id="22" name="Freeform 12">
              <a:extLst>
                <a:ext uri="{FF2B5EF4-FFF2-40B4-BE49-F238E27FC236}">
                  <a16:creationId xmlns:a16="http://schemas.microsoft.com/office/drawing/2014/main" id="{98EF8CCA-B87B-48EE-85F0-D563C785C7E3}"/>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a:solidFill>
                    <a:schemeClr val="bg1"/>
                  </a:solidFill>
                </a:rPr>
                <a:t>Watersheds</a:t>
              </a:r>
            </a:p>
          </p:txBody>
        </p:sp>
      </p:grpSp>
      <p:pic>
        <p:nvPicPr>
          <p:cNvPr id="12" name="Audio 11">
            <a:hlinkClick r:id="" action="ppaction://media"/>
          </p:cNvPr>
          <p:cNvPicPr>
            <a:picLocks noChangeAspect="1"/>
          </p:cNvPicPr>
          <p:nvPr>
            <a:audioFile r:link="rId1"/>
            <p:extLst>
              <p:ext uri="{DAA4B4D4-6D71-4841-9C94-3DE7FCFB9230}">
                <p14:media xmlns:p14="http://schemas.microsoft.com/office/powerpoint/2010/main" r:embed="rId2">
                  <p14:trim st="2792" end="3143.925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711493"/>
      </p:ext>
    </p:extLst>
  </p:cSld>
  <p:clrMapOvr>
    <a:masterClrMapping/>
  </p:clrMapOvr>
  <mc:AlternateContent xmlns:mc="http://schemas.openxmlformats.org/markup-compatibility/2006" xmlns:p14="http://schemas.microsoft.com/office/powerpoint/2010/main">
    <mc:Choice Requires="p14">
      <p:transition spd="slow" p14:dur="2000" advTm="78137"/>
    </mc:Choice>
    <mc:Fallback xmlns="">
      <p:transition spd="slow" advTm="7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Reasons For </a:t>
            </a:r>
            <a:br>
              <a:rPr lang="en-US"/>
            </a:br>
            <a:r>
              <a:rPr lang="en-US"/>
              <a:t>Water Quality Declines</a:t>
            </a:r>
          </a:p>
        </p:txBody>
      </p:sp>
      <p:grpSp>
        <p:nvGrpSpPr>
          <p:cNvPr id="18" name="Group 17"/>
          <p:cNvGrpSpPr/>
          <p:nvPr/>
        </p:nvGrpSpPr>
        <p:grpSpPr>
          <a:xfrm>
            <a:off x="802451" y="1641205"/>
            <a:ext cx="7760714" cy="4267200"/>
            <a:chOff x="689689" y="1600200"/>
            <a:chExt cx="7760714" cy="4267200"/>
          </a:xfrm>
        </p:grpSpPr>
        <p:sp>
          <p:nvSpPr>
            <p:cNvPr id="19" name="Freeform: Shape 18"/>
            <p:cNvSpPr/>
            <p:nvPr/>
          </p:nvSpPr>
          <p:spPr>
            <a:xfrm>
              <a:off x="689689"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25730" tIns="125730" rIns="125730" bIns="3112770" numCol="1" spcCol="1270" anchor="ctr" anchorCtr="0">
              <a:noAutofit/>
            </a:bodyPr>
            <a:lstStyle/>
            <a:p>
              <a:pPr marL="0" lvl="0" indent="0" algn="ctr" defTabSz="1466850">
                <a:lnSpc>
                  <a:spcPct val="90000"/>
                </a:lnSpc>
                <a:spcBef>
                  <a:spcPct val="0"/>
                </a:spcBef>
                <a:spcAft>
                  <a:spcPct val="35000"/>
                </a:spcAft>
                <a:buNone/>
              </a:pPr>
              <a:r>
                <a:rPr lang="en-US" sz="3300" kern="1200"/>
                <a:t>Point Source Pollution</a:t>
              </a:r>
            </a:p>
          </p:txBody>
        </p:sp>
        <p:sp>
          <p:nvSpPr>
            <p:cNvPr id="20" name="Freeform: Shape 19"/>
            <p:cNvSpPr/>
            <p:nvPr/>
          </p:nvSpPr>
          <p:spPr>
            <a:xfrm>
              <a:off x="1063699" y="288161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a:t>Pipe discharge</a:t>
              </a:r>
            </a:p>
          </p:txBody>
        </p:sp>
        <p:sp>
          <p:nvSpPr>
            <p:cNvPr id="21" name="Freeform: Shape 20"/>
            <p:cNvSpPr/>
            <p:nvPr/>
          </p:nvSpPr>
          <p:spPr>
            <a:xfrm>
              <a:off x="1063699" y="436617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a:t>Requires a permit</a:t>
              </a:r>
            </a:p>
          </p:txBody>
        </p:sp>
        <p:sp>
          <p:nvSpPr>
            <p:cNvPr id="22" name="Freeform: Shape 21"/>
            <p:cNvSpPr/>
            <p:nvPr/>
          </p:nvSpPr>
          <p:spPr>
            <a:xfrm>
              <a:off x="4710300"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25730" tIns="125730" rIns="125730" bIns="3112770" numCol="1" spcCol="1270" anchor="ctr" anchorCtr="0">
              <a:noAutofit/>
            </a:bodyPr>
            <a:lstStyle/>
            <a:p>
              <a:pPr marL="0" lvl="0" indent="0" algn="ctr" defTabSz="1466850">
                <a:lnSpc>
                  <a:spcPct val="90000"/>
                </a:lnSpc>
                <a:spcBef>
                  <a:spcPct val="0"/>
                </a:spcBef>
                <a:spcAft>
                  <a:spcPct val="35000"/>
                </a:spcAft>
                <a:buNone/>
              </a:pPr>
              <a:r>
                <a:rPr lang="en-US" sz="3300" kern="1200"/>
                <a:t>Nonpoint Source Pollution</a:t>
              </a:r>
            </a:p>
          </p:txBody>
        </p:sp>
        <p:sp>
          <p:nvSpPr>
            <p:cNvPr id="23" name="Freeform: Shape 22"/>
            <p:cNvSpPr/>
            <p:nvPr/>
          </p:nvSpPr>
          <p:spPr>
            <a:xfrm>
              <a:off x="5084310" y="288161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a:t>Variety of runoff sources</a:t>
              </a:r>
            </a:p>
          </p:txBody>
        </p:sp>
        <p:sp>
          <p:nvSpPr>
            <p:cNvPr id="24" name="Freeform: Shape 23"/>
            <p:cNvSpPr/>
            <p:nvPr/>
          </p:nvSpPr>
          <p:spPr>
            <a:xfrm>
              <a:off x="5084310" y="4366170"/>
              <a:ext cx="2992082" cy="1286619"/>
            </a:xfrm>
            <a:custGeom>
              <a:avLst/>
              <a:gdLst>
                <a:gd name="connsiteX0" fmla="*/ 0 w 2992082"/>
                <a:gd name="connsiteY0" fmla="*/ 128662 h 1286619"/>
                <a:gd name="connsiteX1" fmla="*/ 128662 w 2992082"/>
                <a:gd name="connsiteY1" fmla="*/ 0 h 1286619"/>
                <a:gd name="connsiteX2" fmla="*/ 2863420 w 2992082"/>
                <a:gd name="connsiteY2" fmla="*/ 0 h 1286619"/>
                <a:gd name="connsiteX3" fmla="*/ 2992082 w 2992082"/>
                <a:gd name="connsiteY3" fmla="*/ 128662 h 1286619"/>
                <a:gd name="connsiteX4" fmla="*/ 2992082 w 2992082"/>
                <a:gd name="connsiteY4" fmla="*/ 1157957 h 1286619"/>
                <a:gd name="connsiteX5" fmla="*/ 2863420 w 2992082"/>
                <a:gd name="connsiteY5" fmla="*/ 1286619 h 1286619"/>
                <a:gd name="connsiteX6" fmla="*/ 128662 w 2992082"/>
                <a:gd name="connsiteY6" fmla="*/ 1286619 h 1286619"/>
                <a:gd name="connsiteX7" fmla="*/ 0 w 2992082"/>
                <a:gd name="connsiteY7" fmla="*/ 1157957 h 1286619"/>
                <a:gd name="connsiteX8" fmla="*/ 0 w 2992082"/>
                <a:gd name="connsiteY8" fmla="*/ 128662 h 12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1286619">
                  <a:moveTo>
                    <a:pt x="0" y="128662"/>
                  </a:moveTo>
                  <a:cubicBezTo>
                    <a:pt x="0" y="57604"/>
                    <a:pt x="57604" y="0"/>
                    <a:pt x="128662" y="0"/>
                  </a:cubicBezTo>
                  <a:lnTo>
                    <a:pt x="2863420" y="0"/>
                  </a:lnTo>
                  <a:cubicBezTo>
                    <a:pt x="2934478" y="0"/>
                    <a:pt x="2992082" y="57604"/>
                    <a:pt x="2992082" y="128662"/>
                  </a:cubicBezTo>
                  <a:lnTo>
                    <a:pt x="2992082" y="1157957"/>
                  </a:lnTo>
                  <a:cubicBezTo>
                    <a:pt x="2992082" y="1229015"/>
                    <a:pt x="2934478" y="1286619"/>
                    <a:pt x="2863420" y="1286619"/>
                  </a:cubicBezTo>
                  <a:lnTo>
                    <a:pt x="128662" y="1286619"/>
                  </a:lnTo>
                  <a:cubicBezTo>
                    <a:pt x="57604" y="1286619"/>
                    <a:pt x="0" y="1229015"/>
                    <a:pt x="0" y="1157957"/>
                  </a:cubicBezTo>
                  <a:lnTo>
                    <a:pt x="0" y="1286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724" tIns="87214" rIns="103724" bIns="87214" numCol="1" spcCol="1270" anchor="ctr" anchorCtr="0">
              <a:noAutofit/>
            </a:bodyPr>
            <a:lstStyle/>
            <a:p>
              <a:pPr marL="0" lvl="0" indent="0" algn="ctr" defTabSz="1155700">
                <a:lnSpc>
                  <a:spcPct val="90000"/>
                </a:lnSpc>
                <a:spcBef>
                  <a:spcPct val="0"/>
                </a:spcBef>
                <a:spcAft>
                  <a:spcPct val="35000"/>
                </a:spcAft>
                <a:buNone/>
              </a:pPr>
              <a:r>
                <a:rPr lang="en-US" sz="2600" kern="1200" dirty="0"/>
                <a:t>Hard to </a:t>
              </a:r>
              <a:r>
                <a:rPr lang="en-US" sz="2600" dirty="0"/>
                <a:t>identify, </a:t>
              </a:r>
              <a:r>
                <a:rPr lang="en-US" sz="2600" kern="1200" dirty="0"/>
                <a:t>difficult to control</a:t>
              </a:r>
            </a:p>
          </p:txBody>
        </p:sp>
      </p:grpSp>
      <p:grpSp>
        <p:nvGrpSpPr>
          <p:cNvPr id="16" name="Group 15">
            <a:extLst>
              <a:ext uri="{FF2B5EF4-FFF2-40B4-BE49-F238E27FC236}">
                <a16:creationId xmlns:a16="http://schemas.microsoft.com/office/drawing/2014/main" id="{12933FF9-60E9-4D9F-A906-37091B184B2E}"/>
              </a:ext>
            </a:extLst>
          </p:cNvPr>
          <p:cNvGrpSpPr/>
          <p:nvPr/>
        </p:nvGrpSpPr>
        <p:grpSpPr>
          <a:xfrm>
            <a:off x="1853937" y="6153074"/>
            <a:ext cx="5377234" cy="381000"/>
            <a:chOff x="1916765" y="6161949"/>
            <a:chExt cx="5377234" cy="381000"/>
          </a:xfrm>
        </p:grpSpPr>
        <p:grpSp>
          <p:nvGrpSpPr>
            <p:cNvPr id="17" name="Group 16">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32"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33"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30"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31"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2561"/>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8066620"/>
      </p:ext>
    </p:extLst>
  </p:cSld>
  <p:clrMapOvr>
    <a:masterClrMapping/>
  </p:clrMapOvr>
  <mc:AlternateContent xmlns:mc="http://schemas.openxmlformats.org/markup-compatibility/2006" xmlns:p14="http://schemas.microsoft.com/office/powerpoint/2010/main">
    <mc:Choice Requires="p14">
      <p:transition spd="slow" p14:dur="2000" advTm="82860"/>
    </mc:Choice>
    <mc:Fallback xmlns="">
      <p:transition spd="slow" advTm="8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a:t>Nonpoint Source pollution</a:t>
            </a:r>
          </a:p>
        </p:txBody>
      </p:sp>
      <p:grpSp>
        <p:nvGrpSpPr>
          <p:cNvPr id="4" name="Group 3"/>
          <p:cNvGrpSpPr/>
          <p:nvPr/>
        </p:nvGrpSpPr>
        <p:grpSpPr>
          <a:xfrm>
            <a:off x="689689" y="1600200"/>
            <a:ext cx="7760714" cy="4267200"/>
            <a:chOff x="689689" y="1600200"/>
            <a:chExt cx="7760714" cy="4267200"/>
          </a:xfrm>
        </p:grpSpPr>
        <p:sp>
          <p:nvSpPr>
            <p:cNvPr id="29" name="Freeform: Shape 28"/>
            <p:cNvSpPr/>
            <p:nvPr/>
          </p:nvSpPr>
          <p:spPr>
            <a:xfrm>
              <a:off x="689689"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6690" tIns="186690" rIns="186690" bIns="3173730" numCol="1" spcCol="1270" anchor="ctr" anchorCtr="0">
              <a:noAutofit/>
            </a:bodyPr>
            <a:lstStyle/>
            <a:p>
              <a:pPr marL="0" lvl="0" indent="0" algn="ctr" defTabSz="2178050">
                <a:lnSpc>
                  <a:spcPct val="90000"/>
                </a:lnSpc>
                <a:spcBef>
                  <a:spcPct val="0"/>
                </a:spcBef>
                <a:spcAft>
                  <a:spcPct val="35000"/>
                </a:spcAft>
                <a:buNone/>
              </a:pPr>
              <a:r>
                <a:rPr lang="en-US" sz="4900" kern="1200"/>
                <a:t>Agricultural</a:t>
              </a:r>
            </a:p>
          </p:txBody>
        </p:sp>
        <p:sp>
          <p:nvSpPr>
            <p:cNvPr id="30" name="Freeform: Shape 29"/>
            <p:cNvSpPr/>
            <p:nvPr/>
          </p:nvSpPr>
          <p:spPr>
            <a:xfrm>
              <a:off x="1063699" y="2880464"/>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Sediment</a:t>
              </a:r>
            </a:p>
          </p:txBody>
        </p:sp>
        <p:sp>
          <p:nvSpPr>
            <p:cNvPr id="31" name="Freeform: Shape 30"/>
            <p:cNvSpPr/>
            <p:nvPr/>
          </p:nvSpPr>
          <p:spPr>
            <a:xfrm>
              <a:off x="1063699" y="3597741"/>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Fertilizers</a:t>
              </a:r>
            </a:p>
          </p:txBody>
        </p:sp>
        <p:sp>
          <p:nvSpPr>
            <p:cNvPr id="32" name="Freeform: Shape 31"/>
            <p:cNvSpPr/>
            <p:nvPr/>
          </p:nvSpPr>
          <p:spPr>
            <a:xfrm>
              <a:off x="1063699" y="4315018"/>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Pesticides</a:t>
              </a:r>
            </a:p>
          </p:txBody>
        </p:sp>
        <p:sp>
          <p:nvSpPr>
            <p:cNvPr id="33" name="Freeform: Shape 32"/>
            <p:cNvSpPr/>
            <p:nvPr/>
          </p:nvSpPr>
          <p:spPr>
            <a:xfrm>
              <a:off x="1063699" y="5032295"/>
              <a:ext cx="2992082" cy="621640"/>
            </a:xfrm>
            <a:custGeom>
              <a:avLst/>
              <a:gdLst>
                <a:gd name="connsiteX0" fmla="*/ 0 w 2992082"/>
                <a:gd name="connsiteY0" fmla="*/ 62164 h 621640"/>
                <a:gd name="connsiteX1" fmla="*/ 62164 w 2992082"/>
                <a:gd name="connsiteY1" fmla="*/ 0 h 621640"/>
                <a:gd name="connsiteX2" fmla="*/ 2929918 w 2992082"/>
                <a:gd name="connsiteY2" fmla="*/ 0 h 621640"/>
                <a:gd name="connsiteX3" fmla="*/ 2992082 w 2992082"/>
                <a:gd name="connsiteY3" fmla="*/ 62164 h 621640"/>
                <a:gd name="connsiteX4" fmla="*/ 2992082 w 2992082"/>
                <a:gd name="connsiteY4" fmla="*/ 559476 h 621640"/>
                <a:gd name="connsiteX5" fmla="*/ 2929918 w 2992082"/>
                <a:gd name="connsiteY5" fmla="*/ 621640 h 621640"/>
                <a:gd name="connsiteX6" fmla="*/ 62164 w 2992082"/>
                <a:gd name="connsiteY6" fmla="*/ 621640 h 621640"/>
                <a:gd name="connsiteX7" fmla="*/ 0 w 2992082"/>
                <a:gd name="connsiteY7" fmla="*/ 559476 h 621640"/>
                <a:gd name="connsiteX8" fmla="*/ 0 w 2992082"/>
                <a:gd name="connsiteY8" fmla="*/ 62164 h 6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621640">
                  <a:moveTo>
                    <a:pt x="0" y="62164"/>
                  </a:moveTo>
                  <a:cubicBezTo>
                    <a:pt x="0" y="27832"/>
                    <a:pt x="27832" y="0"/>
                    <a:pt x="62164" y="0"/>
                  </a:cubicBezTo>
                  <a:lnTo>
                    <a:pt x="2929918" y="0"/>
                  </a:lnTo>
                  <a:cubicBezTo>
                    <a:pt x="2964250" y="0"/>
                    <a:pt x="2992082" y="27832"/>
                    <a:pt x="2992082" y="62164"/>
                  </a:cubicBezTo>
                  <a:lnTo>
                    <a:pt x="2992082" y="559476"/>
                  </a:lnTo>
                  <a:cubicBezTo>
                    <a:pt x="2992082" y="593808"/>
                    <a:pt x="2964250" y="621640"/>
                    <a:pt x="2929918" y="621640"/>
                  </a:cubicBezTo>
                  <a:lnTo>
                    <a:pt x="62164" y="621640"/>
                  </a:lnTo>
                  <a:cubicBezTo>
                    <a:pt x="27832" y="621640"/>
                    <a:pt x="0" y="593808"/>
                    <a:pt x="0" y="559476"/>
                  </a:cubicBezTo>
                  <a:lnTo>
                    <a:pt x="0" y="621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467" tIns="54402" rIns="66467" bIns="54402" numCol="1" spcCol="1270" anchor="ctr" anchorCtr="0">
              <a:noAutofit/>
            </a:bodyPr>
            <a:lstStyle/>
            <a:p>
              <a:pPr marL="0" lvl="0" indent="0" algn="ctr" defTabSz="844550">
                <a:lnSpc>
                  <a:spcPct val="90000"/>
                </a:lnSpc>
                <a:spcBef>
                  <a:spcPct val="0"/>
                </a:spcBef>
                <a:spcAft>
                  <a:spcPct val="35000"/>
                </a:spcAft>
                <a:buNone/>
              </a:pPr>
              <a:r>
                <a:rPr lang="en-US" sz="1900" kern="1200"/>
                <a:t>Animal waste</a:t>
              </a:r>
            </a:p>
          </p:txBody>
        </p:sp>
        <p:sp>
          <p:nvSpPr>
            <p:cNvPr id="34" name="Freeform: Shape 33"/>
            <p:cNvSpPr/>
            <p:nvPr/>
          </p:nvSpPr>
          <p:spPr>
            <a:xfrm>
              <a:off x="4710300" y="1600200"/>
              <a:ext cx="3740103" cy="4267200"/>
            </a:xfrm>
            <a:custGeom>
              <a:avLst/>
              <a:gdLst>
                <a:gd name="connsiteX0" fmla="*/ 0 w 3740103"/>
                <a:gd name="connsiteY0" fmla="*/ 374010 h 4267200"/>
                <a:gd name="connsiteX1" fmla="*/ 374010 w 3740103"/>
                <a:gd name="connsiteY1" fmla="*/ 0 h 4267200"/>
                <a:gd name="connsiteX2" fmla="*/ 3366093 w 3740103"/>
                <a:gd name="connsiteY2" fmla="*/ 0 h 4267200"/>
                <a:gd name="connsiteX3" fmla="*/ 3740103 w 3740103"/>
                <a:gd name="connsiteY3" fmla="*/ 374010 h 4267200"/>
                <a:gd name="connsiteX4" fmla="*/ 3740103 w 3740103"/>
                <a:gd name="connsiteY4" fmla="*/ 3893190 h 4267200"/>
                <a:gd name="connsiteX5" fmla="*/ 3366093 w 3740103"/>
                <a:gd name="connsiteY5" fmla="*/ 4267200 h 4267200"/>
                <a:gd name="connsiteX6" fmla="*/ 374010 w 3740103"/>
                <a:gd name="connsiteY6" fmla="*/ 4267200 h 4267200"/>
                <a:gd name="connsiteX7" fmla="*/ 0 w 3740103"/>
                <a:gd name="connsiteY7" fmla="*/ 3893190 h 4267200"/>
                <a:gd name="connsiteX8" fmla="*/ 0 w 3740103"/>
                <a:gd name="connsiteY8" fmla="*/ 37401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0103" h="4267200">
                  <a:moveTo>
                    <a:pt x="0" y="374010"/>
                  </a:moveTo>
                  <a:cubicBezTo>
                    <a:pt x="0" y="167450"/>
                    <a:pt x="167450" y="0"/>
                    <a:pt x="374010" y="0"/>
                  </a:cubicBezTo>
                  <a:lnTo>
                    <a:pt x="3366093" y="0"/>
                  </a:lnTo>
                  <a:cubicBezTo>
                    <a:pt x="3572653" y="0"/>
                    <a:pt x="3740103" y="167450"/>
                    <a:pt x="3740103" y="374010"/>
                  </a:cubicBezTo>
                  <a:lnTo>
                    <a:pt x="3740103" y="3893190"/>
                  </a:lnTo>
                  <a:cubicBezTo>
                    <a:pt x="3740103" y="4099750"/>
                    <a:pt x="3572653" y="4267200"/>
                    <a:pt x="3366093" y="4267200"/>
                  </a:cubicBezTo>
                  <a:lnTo>
                    <a:pt x="374010" y="4267200"/>
                  </a:lnTo>
                  <a:cubicBezTo>
                    <a:pt x="167450" y="4267200"/>
                    <a:pt x="0" y="4099750"/>
                    <a:pt x="0" y="3893190"/>
                  </a:cubicBezTo>
                  <a:lnTo>
                    <a:pt x="0" y="374010"/>
                  </a:lnTo>
                  <a:close/>
                </a:path>
              </a:pathLst>
            </a:cu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6690" tIns="186690" rIns="186690" bIns="3173730" numCol="1" spcCol="1270" anchor="ctr" anchorCtr="0">
              <a:noAutofit/>
            </a:bodyPr>
            <a:lstStyle/>
            <a:p>
              <a:pPr marL="0" lvl="0" indent="0" algn="ctr" defTabSz="2178050">
                <a:lnSpc>
                  <a:spcPct val="90000"/>
                </a:lnSpc>
                <a:spcBef>
                  <a:spcPct val="0"/>
                </a:spcBef>
                <a:spcAft>
                  <a:spcPct val="35000"/>
                </a:spcAft>
                <a:buNone/>
              </a:pPr>
              <a:r>
                <a:rPr lang="en-US" sz="4900" kern="1200"/>
                <a:t>Urban</a:t>
              </a:r>
            </a:p>
          </p:txBody>
        </p:sp>
        <p:sp>
          <p:nvSpPr>
            <p:cNvPr id="35" name="Freeform: Shape 34"/>
            <p:cNvSpPr/>
            <p:nvPr/>
          </p:nvSpPr>
          <p:spPr>
            <a:xfrm>
              <a:off x="5084310" y="2881167"/>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Sediment</a:t>
              </a:r>
            </a:p>
          </p:txBody>
        </p:sp>
        <p:sp>
          <p:nvSpPr>
            <p:cNvPr id="36" name="Freeform: Shape 35"/>
            <p:cNvSpPr/>
            <p:nvPr/>
          </p:nvSpPr>
          <p:spPr>
            <a:xfrm>
              <a:off x="5084310" y="3450769"/>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Fertilizers/pesticides</a:t>
              </a:r>
            </a:p>
          </p:txBody>
        </p:sp>
        <p:sp>
          <p:nvSpPr>
            <p:cNvPr id="37" name="Freeform: Shape 36"/>
            <p:cNvSpPr/>
            <p:nvPr/>
          </p:nvSpPr>
          <p:spPr>
            <a:xfrm>
              <a:off x="5084310" y="4020372"/>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Impervious surface runoff</a:t>
              </a:r>
            </a:p>
          </p:txBody>
        </p:sp>
        <p:sp>
          <p:nvSpPr>
            <p:cNvPr id="38" name="Freeform: Shape 37"/>
            <p:cNvSpPr/>
            <p:nvPr/>
          </p:nvSpPr>
          <p:spPr>
            <a:xfrm>
              <a:off x="5084310" y="4589974"/>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Pet waste</a:t>
              </a:r>
            </a:p>
          </p:txBody>
        </p:sp>
        <p:sp>
          <p:nvSpPr>
            <p:cNvPr id="39" name="Freeform: Shape 38"/>
            <p:cNvSpPr/>
            <p:nvPr/>
          </p:nvSpPr>
          <p:spPr>
            <a:xfrm>
              <a:off x="5084310" y="5159577"/>
              <a:ext cx="2992082" cy="493655"/>
            </a:xfrm>
            <a:custGeom>
              <a:avLst/>
              <a:gdLst>
                <a:gd name="connsiteX0" fmla="*/ 0 w 2992082"/>
                <a:gd name="connsiteY0" fmla="*/ 49366 h 493655"/>
                <a:gd name="connsiteX1" fmla="*/ 49366 w 2992082"/>
                <a:gd name="connsiteY1" fmla="*/ 0 h 493655"/>
                <a:gd name="connsiteX2" fmla="*/ 2942717 w 2992082"/>
                <a:gd name="connsiteY2" fmla="*/ 0 h 493655"/>
                <a:gd name="connsiteX3" fmla="*/ 2992083 w 2992082"/>
                <a:gd name="connsiteY3" fmla="*/ 49366 h 493655"/>
                <a:gd name="connsiteX4" fmla="*/ 2992082 w 2992082"/>
                <a:gd name="connsiteY4" fmla="*/ 444290 h 493655"/>
                <a:gd name="connsiteX5" fmla="*/ 2942716 w 2992082"/>
                <a:gd name="connsiteY5" fmla="*/ 493656 h 493655"/>
                <a:gd name="connsiteX6" fmla="*/ 49366 w 2992082"/>
                <a:gd name="connsiteY6" fmla="*/ 493655 h 493655"/>
                <a:gd name="connsiteX7" fmla="*/ 0 w 2992082"/>
                <a:gd name="connsiteY7" fmla="*/ 444289 h 493655"/>
                <a:gd name="connsiteX8" fmla="*/ 0 w 2992082"/>
                <a:gd name="connsiteY8" fmla="*/ 49366 h 4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082" h="493655">
                  <a:moveTo>
                    <a:pt x="0" y="49366"/>
                  </a:moveTo>
                  <a:cubicBezTo>
                    <a:pt x="0" y="22102"/>
                    <a:pt x="22102" y="0"/>
                    <a:pt x="49366" y="0"/>
                  </a:cubicBezTo>
                  <a:lnTo>
                    <a:pt x="2942717" y="0"/>
                  </a:lnTo>
                  <a:cubicBezTo>
                    <a:pt x="2969981" y="0"/>
                    <a:pt x="2992083" y="22102"/>
                    <a:pt x="2992083" y="49366"/>
                  </a:cubicBezTo>
                  <a:cubicBezTo>
                    <a:pt x="2992083" y="181007"/>
                    <a:pt x="2992082" y="312649"/>
                    <a:pt x="2992082" y="444290"/>
                  </a:cubicBezTo>
                  <a:cubicBezTo>
                    <a:pt x="2992082" y="471554"/>
                    <a:pt x="2969980" y="493656"/>
                    <a:pt x="2942716" y="493656"/>
                  </a:cubicBezTo>
                  <a:lnTo>
                    <a:pt x="49366" y="493655"/>
                  </a:lnTo>
                  <a:cubicBezTo>
                    <a:pt x="22102" y="493655"/>
                    <a:pt x="0" y="471553"/>
                    <a:pt x="0" y="444289"/>
                  </a:cubicBezTo>
                  <a:lnTo>
                    <a:pt x="0" y="493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2719" tIns="50654" rIns="62719" bIns="50654" numCol="1" spcCol="1270" anchor="ctr" anchorCtr="0">
              <a:noAutofit/>
            </a:bodyPr>
            <a:lstStyle/>
            <a:p>
              <a:pPr marL="0" lvl="0" indent="0" algn="ctr" defTabSz="844550">
                <a:lnSpc>
                  <a:spcPct val="90000"/>
                </a:lnSpc>
                <a:spcBef>
                  <a:spcPct val="0"/>
                </a:spcBef>
                <a:spcAft>
                  <a:spcPct val="35000"/>
                </a:spcAft>
                <a:buNone/>
              </a:pPr>
              <a:r>
                <a:rPr lang="en-US" sz="1900" kern="1200"/>
                <a:t>Cleaning products</a:t>
              </a:r>
            </a:p>
          </p:txBody>
        </p:sp>
      </p:grpSp>
      <p:grpSp>
        <p:nvGrpSpPr>
          <p:cNvPr id="21" name="Group 20">
            <a:extLst>
              <a:ext uri="{FF2B5EF4-FFF2-40B4-BE49-F238E27FC236}">
                <a16:creationId xmlns:a16="http://schemas.microsoft.com/office/drawing/2014/main" id="{12933FF9-60E9-4D9F-A906-37091B184B2E}"/>
              </a:ext>
            </a:extLst>
          </p:cNvPr>
          <p:cNvGrpSpPr/>
          <p:nvPr/>
        </p:nvGrpSpPr>
        <p:grpSpPr>
          <a:xfrm>
            <a:off x="1883383" y="6197118"/>
            <a:ext cx="5377234" cy="381000"/>
            <a:chOff x="1916765" y="6161949"/>
            <a:chExt cx="5377234" cy="381000"/>
          </a:xfrm>
        </p:grpSpPr>
        <p:grpSp>
          <p:nvGrpSpPr>
            <p:cNvPr id="22" name="Group 21">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41"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42"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28"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40"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end="6051.67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0367398"/>
      </p:ext>
    </p:extLst>
  </p:cSld>
  <p:clrMapOvr>
    <a:masterClrMapping/>
  </p:clrMapOvr>
  <mc:AlternateContent xmlns:mc="http://schemas.openxmlformats.org/markup-compatibility/2006" xmlns:p14="http://schemas.microsoft.com/office/powerpoint/2010/main">
    <mc:Choice Requires="p14">
      <p:transition spd="slow" p14:dur="2000" advTm="102264"/>
    </mc:Choice>
    <mc:Fallback xmlns="">
      <p:transition spd="slow" advTm="10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Assessing the condition of Missouri’s waters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8265" y="1633816"/>
                <a:ext cx="5710712" cy="4523578"/>
              </a:xfrm>
            </p:spPr>
            <p:txBody>
              <a:bodyPr lIns="91440" tIns="45720" rIns="91440" bIns="45720" anchor="t">
                <a:normAutofit/>
              </a:bodyPr>
              <a:lstStyle/>
              <a:p>
                <a:r>
                  <a:rPr lang="en-US" sz="2800" dirty="0"/>
                  <a:t>303d List of Impaired Waters &amp; 305b Integrated Report </a:t>
                </a:r>
              </a:p>
              <a:p>
                <a:pPr lvl="1"/>
                <a:r>
                  <a:rPr lang="en-US" sz="2400" dirty="0"/>
                  <a:t>Every 2 years</a:t>
                </a:r>
              </a:p>
              <a:p>
                <a:pPr>
                  <a:spcAft>
                    <a:spcPts val="1200"/>
                  </a:spcAft>
                </a:pPr>
                <a:r>
                  <a:rPr lang="en-US" sz="2800" dirty="0"/>
                  <a:t>2018 305b Report: </a:t>
                </a:r>
              </a:p>
              <a:p>
                <a:pPr lvl="1">
                  <a:spcAft>
                    <a:spcPts val="1200"/>
                  </a:spcAft>
                </a:pPr>
                <a14:m>
                  <m:oMath xmlns:m="http://schemas.openxmlformats.org/officeDocument/2006/math">
                    <m:f>
                      <m:fPr>
                        <m:ctrlPr>
                          <a:rPr lang="en-US" sz="3200" b="1" i="1" smtClean="0">
                            <a:latin typeface="Cambria Math" panose="02040503050406030204" pitchFamily="18" charset="0"/>
                          </a:rPr>
                        </m:ctrlPr>
                      </m:fPr>
                      <m:num>
                        <m:r>
                          <a:rPr lang="en-US" sz="3200" b="1" i="1" smtClean="0">
                            <a:solidFill>
                              <a:srgbClr val="5BCC38"/>
                            </a:solidFill>
                            <a:latin typeface="Cambria Math" panose="02040503050406030204" pitchFamily="18" charset="0"/>
                          </a:rPr>
                          <m:t>𝟏𝟏</m:t>
                        </m:r>
                        <m:r>
                          <a:rPr lang="en-US" sz="3200" b="1" i="1" smtClean="0">
                            <a:solidFill>
                              <a:srgbClr val="5BCC38"/>
                            </a:solidFill>
                            <a:latin typeface="Cambria Math" panose="02040503050406030204" pitchFamily="18" charset="0"/>
                          </a:rPr>
                          <m:t>,</m:t>
                        </m:r>
                        <m:r>
                          <a:rPr lang="en-US" sz="3200" b="1" i="1" smtClean="0">
                            <a:solidFill>
                              <a:srgbClr val="5BCC38"/>
                            </a:solidFill>
                            <a:latin typeface="Cambria Math" panose="02040503050406030204" pitchFamily="18" charset="0"/>
                          </a:rPr>
                          <m:t>𝟒𝟏𝟔</m:t>
                        </m:r>
                        <m:r>
                          <a:rPr lang="en-US" sz="3200" b="1" i="1"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𝐦𝐢𝐥𝐞𝐬</m:t>
                        </m:r>
                        <m:r>
                          <a:rPr lang="en-US" sz="3200" b="1" i="1"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𝐚𝐬𝐬𝐞𝐬𝐬𝐞𝐝</m:t>
                        </m:r>
                      </m:num>
                      <m:den>
                        <m:r>
                          <a:rPr lang="en-US" sz="3200" b="1" i="1" smtClean="0">
                            <a:latin typeface="Cambria Math" panose="02040503050406030204" pitchFamily="18" charset="0"/>
                          </a:rPr>
                          <m:t>𝟏𝟏𝟓</m:t>
                        </m:r>
                        <m:r>
                          <a:rPr lang="en-US" sz="3200" b="1" i="1" smtClean="0">
                            <a:latin typeface="Cambria Math" panose="02040503050406030204" pitchFamily="18" charset="0"/>
                          </a:rPr>
                          <m:t>,</m:t>
                        </m:r>
                        <m:r>
                          <a:rPr lang="en-US" sz="3200" b="1" i="1" smtClean="0">
                            <a:latin typeface="Cambria Math" panose="02040503050406030204" pitchFamily="18" charset="0"/>
                          </a:rPr>
                          <m:t>𝟎𝟎𝟎</m:t>
                        </m:r>
                        <m:r>
                          <a:rPr lang="en-US" sz="3200" b="1" i="1" smtClean="0">
                            <a:latin typeface="Cambria Math" panose="02040503050406030204" pitchFamily="18" charset="0"/>
                          </a:rPr>
                          <m:t> </m:t>
                        </m:r>
                        <m:r>
                          <a:rPr lang="en-US" sz="3200" b="1" i="0" smtClean="0">
                            <a:latin typeface="Cambria Math" panose="02040503050406030204" pitchFamily="18" charset="0"/>
                          </a:rPr>
                          <m:t>𝐦𝐢𝐥𝐞𝐬</m:t>
                        </m:r>
                        <m:r>
                          <a:rPr lang="en-US" sz="3200" b="1" i="0" smtClean="0">
                            <a:latin typeface="Cambria Math" panose="02040503050406030204" pitchFamily="18" charset="0"/>
                          </a:rPr>
                          <m:t> </m:t>
                        </m:r>
                        <m:r>
                          <a:rPr lang="en-US" sz="3200" b="1" i="0" smtClean="0">
                            <a:latin typeface="Cambria Math" panose="02040503050406030204" pitchFamily="18" charset="0"/>
                          </a:rPr>
                          <m:t>𝐨𝐟</m:t>
                        </m:r>
                        <m:r>
                          <a:rPr lang="en-US" sz="3200" b="1" i="0" smtClean="0">
                            <a:latin typeface="Cambria Math" panose="02040503050406030204" pitchFamily="18" charset="0"/>
                          </a:rPr>
                          <m:t> </m:t>
                        </m:r>
                        <m:r>
                          <a:rPr lang="en-US" sz="3200" b="1" i="0" smtClean="0">
                            <a:latin typeface="Cambria Math" panose="02040503050406030204" pitchFamily="18" charset="0"/>
                          </a:rPr>
                          <m:t>𝐬𝐭𝐫𝐞𝐚𝐦</m:t>
                        </m:r>
                      </m:den>
                    </m:f>
                  </m:oMath>
                </a14:m>
                <a:endParaRPr lang="en-US" sz="3200" b="1" dirty="0"/>
              </a:p>
              <a:p>
                <a:pPr lvl="1">
                  <a:spcAft>
                    <a:spcPts val="1200"/>
                  </a:spcAft>
                </a:pPr>
                <a14:m>
                  <m:oMath xmlns:m="http://schemas.openxmlformats.org/officeDocument/2006/math">
                    <m:f>
                      <m:fPr>
                        <m:ctrlPr>
                          <a:rPr lang="en-US" sz="3200" b="1" i="1" smtClean="0">
                            <a:solidFill>
                              <a:srgbClr val="5BCC38"/>
                            </a:solidFill>
                            <a:latin typeface="Cambria Math" panose="02040503050406030204" pitchFamily="18" charset="0"/>
                          </a:rPr>
                        </m:ctrlPr>
                      </m:fPr>
                      <m:num>
                        <m:r>
                          <a:rPr lang="en-US" sz="3200" b="1" i="0" dirty="0" smtClean="0">
                            <a:solidFill>
                              <a:srgbClr val="FFC000"/>
                            </a:solidFill>
                            <a:latin typeface="Cambria Math" panose="02040503050406030204" pitchFamily="18" charset="0"/>
                          </a:rPr>
                          <m:t>𝟓</m:t>
                        </m:r>
                        <m:r>
                          <a:rPr lang="en-US" sz="3200" b="1" i="0" dirty="0" smtClean="0">
                            <a:solidFill>
                              <a:srgbClr val="FFC000"/>
                            </a:solidFill>
                            <a:latin typeface="Cambria Math" panose="02040503050406030204" pitchFamily="18" charset="0"/>
                          </a:rPr>
                          <m:t>,</m:t>
                        </m:r>
                        <m:r>
                          <a:rPr lang="en-US" sz="3200" b="1" i="0" dirty="0" smtClean="0">
                            <a:solidFill>
                              <a:srgbClr val="FFC000"/>
                            </a:solidFill>
                            <a:latin typeface="Cambria Math" panose="02040503050406030204" pitchFamily="18" charset="0"/>
                          </a:rPr>
                          <m:t>𝟔𝟕𝟔</m:t>
                        </m:r>
                        <m:r>
                          <a:rPr lang="en-US" sz="3200" b="1" i="0">
                            <a:solidFill>
                              <a:srgbClr val="FFC000"/>
                            </a:solidFill>
                            <a:latin typeface="Cambria Math" panose="02040503050406030204" pitchFamily="18" charset="0"/>
                          </a:rPr>
                          <m:t> </m:t>
                        </m:r>
                        <m:r>
                          <a:rPr lang="en-US" sz="3200" b="1" i="0" smtClean="0">
                            <a:solidFill>
                              <a:srgbClr val="FFC000"/>
                            </a:solidFill>
                            <a:latin typeface="Cambria Math" panose="02040503050406030204" pitchFamily="18" charset="0"/>
                          </a:rPr>
                          <m:t>𝐦𝐢𝐥𝐞𝐬</m:t>
                        </m:r>
                        <m:r>
                          <a:rPr lang="en-US" sz="3200" b="1" i="0" smtClean="0">
                            <a:solidFill>
                              <a:srgbClr val="FFC000"/>
                            </a:solidFill>
                            <a:latin typeface="Cambria Math" panose="02040503050406030204" pitchFamily="18" charset="0"/>
                          </a:rPr>
                          <m:t> </m:t>
                        </m:r>
                        <m:r>
                          <a:rPr lang="en-US" sz="3200" b="1" i="0" smtClean="0">
                            <a:solidFill>
                              <a:srgbClr val="FFC000"/>
                            </a:solidFill>
                            <a:latin typeface="Cambria Math" panose="02040503050406030204" pitchFamily="18" charset="0"/>
                          </a:rPr>
                          <m:t>𝐢𝐦𝐩𝐚𝐢𝐫𝐞𝐝</m:t>
                        </m:r>
                      </m:num>
                      <m:den>
                        <m:r>
                          <a:rPr lang="en-US" sz="3200" b="1" i="0" smtClean="0">
                            <a:solidFill>
                              <a:srgbClr val="5BCC38"/>
                            </a:solidFill>
                            <a:latin typeface="Cambria Math" panose="02040503050406030204" pitchFamily="18" charset="0"/>
                          </a:rPr>
                          <m:t>𝟏𝟏</m:t>
                        </m:r>
                        <m:r>
                          <a:rPr lang="en-US" sz="3200" b="1" i="0" smtClean="0">
                            <a:solidFill>
                              <a:srgbClr val="5BCC38"/>
                            </a:solidFill>
                            <a:latin typeface="Cambria Math" panose="02040503050406030204" pitchFamily="18" charset="0"/>
                          </a:rPr>
                          <m:t>,</m:t>
                        </m:r>
                        <m:r>
                          <a:rPr lang="en-US" sz="3200" b="1" i="0" smtClean="0">
                            <a:solidFill>
                              <a:srgbClr val="5BCC38"/>
                            </a:solidFill>
                            <a:latin typeface="Cambria Math" panose="02040503050406030204" pitchFamily="18" charset="0"/>
                          </a:rPr>
                          <m:t>𝟒𝟏𝟔</m:t>
                        </m:r>
                        <m:r>
                          <a:rPr lang="en-US" sz="3200" b="1" i="0"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𝐦𝐢𝐥𝐞𝐬</m:t>
                        </m:r>
                        <m:r>
                          <a:rPr lang="en-US" sz="3200" b="1" i="0" smtClean="0">
                            <a:solidFill>
                              <a:srgbClr val="5BCC38"/>
                            </a:solidFill>
                            <a:latin typeface="Cambria Math" panose="02040503050406030204" pitchFamily="18" charset="0"/>
                          </a:rPr>
                          <m:t> </m:t>
                        </m:r>
                        <m:r>
                          <a:rPr lang="en-US" sz="3200" b="1" i="0" smtClean="0">
                            <a:solidFill>
                              <a:srgbClr val="5BCC38"/>
                            </a:solidFill>
                            <a:latin typeface="Cambria Math" panose="02040503050406030204" pitchFamily="18" charset="0"/>
                          </a:rPr>
                          <m:t>𝐚𝐬𝐬𝐞𝐬𝐬𝐞𝐝</m:t>
                        </m:r>
                      </m:den>
                    </m:f>
                  </m:oMath>
                </a14:m>
                <a:endParaRPr lang="en-US" sz="3200"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8265" y="1633816"/>
                <a:ext cx="5710712" cy="4523578"/>
              </a:xfrm>
              <a:blipFill>
                <a:blip r:embed="rId5"/>
                <a:stretch>
                  <a:fillRect l="-747" t="-1348"/>
                </a:stretch>
              </a:blipFill>
            </p:spPr>
            <p:txBody>
              <a:bodyPr/>
              <a:lstStyle/>
              <a:p>
                <a:r>
                  <a:rPr lang="en-US">
                    <a:noFill/>
                  </a:rPr>
                  <a:t> </a:t>
                </a:r>
              </a:p>
            </p:txBody>
          </p:sp>
        </mc:Fallback>
      </mc:AlternateContent>
      <p:graphicFrame>
        <p:nvGraphicFramePr>
          <p:cNvPr id="11" name="Content Placeholder 8">
            <a:extLst>
              <a:ext uri="{FF2B5EF4-FFF2-40B4-BE49-F238E27FC236}">
                <a16:creationId xmlns:a16="http://schemas.microsoft.com/office/drawing/2014/main" id="{225DD5EA-9EFC-4E0C-801F-AAD03ED5765B}"/>
              </a:ext>
            </a:extLst>
          </p:cNvPr>
          <p:cNvGraphicFramePr>
            <a:graphicFrameLocks/>
          </p:cNvGraphicFramePr>
          <p:nvPr/>
        </p:nvGraphicFramePr>
        <p:xfrm>
          <a:off x="5808273" y="1519525"/>
          <a:ext cx="3469340" cy="2444043"/>
        </p:xfrm>
        <a:graphic>
          <a:graphicData uri="http://schemas.openxmlformats.org/drawingml/2006/chart">
            <c:chart xmlns:c="http://schemas.openxmlformats.org/drawingml/2006/chart" xmlns:r="http://schemas.openxmlformats.org/officeDocument/2006/relationships" r:id="rId6"/>
          </a:graphicData>
        </a:graphic>
      </p:graphicFrame>
      <p:sp>
        <p:nvSpPr>
          <p:cNvPr id="12" name="Arrow: Bent 11">
            <a:extLst>
              <a:ext uri="{FF2B5EF4-FFF2-40B4-BE49-F238E27FC236}">
                <a16:creationId xmlns:a16="http://schemas.microsoft.com/office/drawing/2014/main" id="{547CB8FD-6FDA-406A-AB7B-C6500903EB87}"/>
              </a:ext>
            </a:extLst>
          </p:cNvPr>
          <p:cNvSpPr/>
          <p:nvPr/>
        </p:nvSpPr>
        <p:spPr>
          <a:xfrm rot="18456534" flipH="1">
            <a:off x="5671636" y="2455031"/>
            <a:ext cx="1527028" cy="369813"/>
          </a:xfrm>
          <a:prstGeom prst="bentArrow">
            <a:avLst>
              <a:gd name="adj1" fmla="val 1"/>
              <a:gd name="adj2" fmla="val 22500"/>
              <a:gd name="adj3" fmla="val 25000"/>
              <a:gd name="adj4" fmla="val 4375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0FD496AF-D3A7-4881-BAC2-DF2F74F87F09}"/>
              </a:ext>
            </a:extLst>
          </p:cNvPr>
          <p:cNvSpPr txBox="1">
            <a:spLocks/>
          </p:cNvSpPr>
          <p:nvPr/>
        </p:nvSpPr>
        <p:spPr>
          <a:xfrm>
            <a:off x="5133122" y="3364236"/>
            <a:ext cx="933301" cy="706825"/>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b="1">
                <a:solidFill>
                  <a:schemeClr val="tx1"/>
                </a:solidFill>
              </a:rPr>
              <a:t>10%</a:t>
            </a:r>
            <a:endParaRPr lang="en-US" sz="3200" b="1">
              <a:solidFill>
                <a:schemeClr val="tx1"/>
              </a:solidFill>
              <a:cs typeface="Segoe UI Semibold"/>
            </a:endParaRPr>
          </a:p>
          <a:p>
            <a:pPr marL="383540" lvl="1"/>
            <a:endParaRPr lang="en-US" sz="2000">
              <a:solidFill>
                <a:schemeClr val="tx1"/>
              </a:solidFill>
              <a:cs typeface="Segoe UI Semibold"/>
            </a:endParaRPr>
          </a:p>
        </p:txBody>
      </p:sp>
      <p:graphicFrame>
        <p:nvGraphicFramePr>
          <p:cNvPr id="14" name="Content Placeholder 8">
            <a:extLst>
              <a:ext uri="{FF2B5EF4-FFF2-40B4-BE49-F238E27FC236}">
                <a16:creationId xmlns:a16="http://schemas.microsoft.com/office/drawing/2014/main" id="{CD902313-3E91-4D96-9E92-4EFA525393BB}"/>
              </a:ext>
            </a:extLst>
          </p:cNvPr>
          <p:cNvGraphicFramePr>
            <a:graphicFrameLocks/>
          </p:cNvGraphicFramePr>
          <p:nvPr/>
        </p:nvGraphicFramePr>
        <p:xfrm>
          <a:off x="5734966" y="3997225"/>
          <a:ext cx="3272093" cy="2086354"/>
        </p:xfrm>
        <a:graphic>
          <a:graphicData uri="http://schemas.openxmlformats.org/drawingml/2006/chart">
            <c:chart xmlns:c="http://schemas.openxmlformats.org/drawingml/2006/chart" xmlns:r="http://schemas.openxmlformats.org/officeDocument/2006/relationships" r:id="rId7"/>
          </a:graphicData>
        </a:graphic>
      </p:graphicFrame>
      <p:sp>
        <p:nvSpPr>
          <p:cNvPr id="20" name="Content Placeholder 2">
            <a:extLst>
              <a:ext uri="{FF2B5EF4-FFF2-40B4-BE49-F238E27FC236}">
                <a16:creationId xmlns:a16="http://schemas.microsoft.com/office/drawing/2014/main" id="{40B31D9E-852E-412D-BA1D-0D62200107FC}"/>
              </a:ext>
            </a:extLst>
          </p:cNvPr>
          <p:cNvSpPr txBox="1">
            <a:spLocks/>
          </p:cNvSpPr>
          <p:nvPr/>
        </p:nvSpPr>
        <p:spPr>
          <a:xfrm>
            <a:off x="7275352" y="2919292"/>
            <a:ext cx="714792" cy="43834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rgbClr val="174055"/>
                </a:solidFill>
              </a:rPr>
              <a:t>90%</a:t>
            </a:r>
          </a:p>
          <a:p>
            <a:pPr lvl="1"/>
            <a:endParaRPr lang="en-US" dirty="0"/>
          </a:p>
        </p:txBody>
      </p:sp>
      <p:sp>
        <p:nvSpPr>
          <p:cNvPr id="21" name="Arrow: Bent 11">
            <a:extLst>
              <a:ext uri="{FF2B5EF4-FFF2-40B4-BE49-F238E27FC236}">
                <a16:creationId xmlns:a16="http://schemas.microsoft.com/office/drawing/2014/main" id="{547CB8FD-6FDA-406A-AB7B-C6500903EB87}"/>
              </a:ext>
            </a:extLst>
          </p:cNvPr>
          <p:cNvSpPr/>
          <p:nvPr/>
        </p:nvSpPr>
        <p:spPr>
          <a:xfrm rot="12469689" flipH="1">
            <a:off x="5492026" y="4222102"/>
            <a:ext cx="1015225" cy="369813"/>
          </a:xfrm>
          <a:prstGeom prst="bentArrow">
            <a:avLst>
              <a:gd name="adj1" fmla="val 1"/>
              <a:gd name="adj2" fmla="val 22500"/>
              <a:gd name="adj3" fmla="val 25000"/>
              <a:gd name="adj4" fmla="val 4375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grpSp>
        <p:nvGrpSpPr>
          <p:cNvPr id="22" name="Group 21">
            <a:extLst>
              <a:ext uri="{FF2B5EF4-FFF2-40B4-BE49-F238E27FC236}">
                <a16:creationId xmlns:a16="http://schemas.microsoft.com/office/drawing/2014/main" id="{12933FF9-60E9-4D9F-A906-37091B184B2E}"/>
              </a:ext>
            </a:extLst>
          </p:cNvPr>
          <p:cNvGrpSpPr/>
          <p:nvPr/>
        </p:nvGrpSpPr>
        <p:grpSpPr>
          <a:xfrm>
            <a:off x="1776088" y="6144611"/>
            <a:ext cx="5377234" cy="381000"/>
            <a:chOff x="1916765" y="6161949"/>
            <a:chExt cx="5377234" cy="381000"/>
          </a:xfrm>
        </p:grpSpPr>
        <p:grpSp>
          <p:nvGrpSpPr>
            <p:cNvPr id="23" name="Group 22">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6"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7"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24"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25"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sp>
        <p:nvSpPr>
          <p:cNvPr id="16" name="Content Placeholder 2">
            <a:extLst>
              <a:ext uri="{FF2B5EF4-FFF2-40B4-BE49-F238E27FC236}">
                <a16:creationId xmlns:a16="http://schemas.microsoft.com/office/drawing/2014/main" id="{40B31D9E-852E-412D-BA1D-0D62200107FC}"/>
              </a:ext>
            </a:extLst>
          </p:cNvPr>
          <p:cNvSpPr txBox="1">
            <a:spLocks/>
          </p:cNvSpPr>
          <p:nvPr/>
        </p:nvSpPr>
        <p:spPr>
          <a:xfrm>
            <a:off x="7392926" y="4722735"/>
            <a:ext cx="597218" cy="390524"/>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solidFill>
                  <a:srgbClr val="174055"/>
                </a:solidFill>
              </a:rPr>
              <a:t>50%</a:t>
            </a:r>
          </a:p>
          <a:p>
            <a:pPr lvl="1"/>
            <a:endParaRPr lang="en-US" dirty="0"/>
          </a:p>
        </p:txBody>
      </p:sp>
      <p:pic>
        <p:nvPicPr>
          <p:cNvPr id="40" name="Audio 39">
            <a:hlinkClick r:id="" action="ppaction://media"/>
          </p:cNvPr>
          <p:cNvPicPr>
            <a:picLocks noChangeAspect="1"/>
          </p:cNvPicPr>
          <p:nvPr>
            <a:audioFile r:link="rId1"/>
            <p:extLst>
              <p:ext uri="{DAA4B4D4-6D71-4841-9C94-3DE7FCFB9230}">
                <p14:media xmlns:p14="http://schemas.microsoft.com/office/powerpoint/2010/main" r:embed="rId2">
                  <p14:trim end="5103.0975"/>
                </p14:media>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5917215"/>
      </p:ext>
    </p:extLst>
  </p:cSld>
  <p:clrMapOvr>
    <a:masterClrMapping/>
  </p:clrMapOvr>
  <mc:AlternateContent xmlns:mc="http://schemas.openxmlformats.org/markup-compatibility/2006" xmlns:p14="http://schemas.microsoft.com/office/powerpoint/2010/main">
    <mc:Choice Requires="p14">
      <p:transition spd="slow" p14:dur="2000" advTm="102506"/>
    </mc:Choice>
    <mc:Fallback xmlns="">
      <p:transition spd="slow" advTm="10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6F2CF14-6481-473F-9D64-135D04AACD05}"/>
              </a:ext>
            </a:extLst>
          </p:cNvPr>
          <p:cNvPicPr>
            <a:picLocks noChangeAspect="1"/>
          </p:cNvPicPr>
          <p:nvPr/>
        </p:nvPicPr>
        <p:blipFill>
          <a:blip r:embed="rId5"/>
          <a:stretch>
            <a:fillRect/>
          </a:stretch>
        </p:blipFill>
        <p:spPr>
          <a:xfrm>
            <a:off x="-5750" y="-718"/>
            <a:ext cx="9169878" cy="685943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9871652"/>
      </p:ext>
    </p:extLst>
  </p:cSld>
  <p:clrMapOvr>
    <a:masterClrMapping/>
  </p:clrMapOvr>
  <mc:AlternateContent xmlns:mc="http://schemas.openxmlformats.org/markup-compatibility/2006" xmlns:p14="http://schemas.microsoft.com/office/powerpoint/2010/main">
    <mc:Choice Requires="p14">
      <p:transition spd="slow" p14:dur="2000" advTm="182306"/>
    </mc:Choice>
    <mc:Fallback xmlns="">
      <p:transition spd="slow" advTm="18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7831" y="6199250"/>
            <a:ext cx="8145437" cy="384049"/>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Introduction</a:t>
              </a:r>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Water Quality Concerns</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Data Use</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What’s Next</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Packet &amp; Paperwork</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Discussion</a:t>
              </a:r>
            </a:p>
          </p:txBody>
        </p:sp>
      </p:grpSp>
      <p:graphicFrame>
        <p:nvGraphicFramePr>
          <p:cNvPr id="11" name="Chart 10"/>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1687.959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3295863"/>
      </p:ext>
    </p:extLst>
  </p:cSld>
  <p:clrMapOvr>
    <a:masterClrMapping/>
  </p:clrMapOvr>
  <mc:AlternateContent xmlns:mc="http://schemas.openxmlformats.org/markup-compatibility/2006" xmlns:p14="http://schemas.microsoft.com/office/powerpoint/2010/main">
    <mc:Choice Requires="p14">
      <p:transition spd="slow" p14:dur="2000" advTm="101608"/>
    </mc:Choice>
    <mc:Fallback xmlns="">
      <p:transition spd="slow" advTm="10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7831" y="6199250"/>
            <a:ext cx="8145437" cy="384049"/>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Introduction</a:t>
              </a:r>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a:t>Water Quality Concerns</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Data Use</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What’s Next</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Packet &amp; Paperwork</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Discussion</a:t>
              </a:r>
            </a:p>
          </p:txBody>
        </p:sp>
      </p:grpSp>
      <p:graphicFrame>
        <p:nvGraphicFramePr>
          <p:cNvPr id="11" name="Chart 10"/>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68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8204065"/>
      </p:ext>
    </p:extLst>
  </p:cSld>
  <p:clrMapOvr>
    <a:masterClrMapping/>
  </p:clrMapOvr>
  <mc:AlternateContent xmlns:mc="http://schemas.openxmlformats.org/markup-compatibility/2006" xmlns:p14="http://schemas.microsoft.com/office/powerpoint/2010/main">
    <mc:Choice Requires="p14">
      <p:transition spd="slow" p14:dur="2000" advTm="33538"/>
    </mc:Choice>
    <mc:Fallback xmlns="">
      <p:transition spd="slow" advTm="3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cs typeface="Segoe UI"/>
              </a:rPr>
              <a:t>WQ Improvements</a:t>
            </a:r>
          </a:p>
        </p:txBody>
      </p:sp>
      <p:sp>
        <p:nvSpPr>
          <p:cNvPr id="3" name="Content Placeholder 2"/>
          <p:cNvSpPr>
            <a:spLocks noGrp="1"/>
          </p:cNvSpPr>
          <p:nvPr>
            <p:ph idx="1"/>
          </p:nvPr>
        </p:nvSpPr>
        <p:spPr>
          <a:xfrm>
            <a:off x="155274" y="1396536"/>
            <a:ext cx="8888084" cy="5089989"/>
          </a:xfrm>
        </p:spPr>
        <p:txBody>
          <a:bodyPr lIns="91440" tIns="45720" rIns="91440" bIns="45720" anchor="t">
            <a:normAutofit lnSpcReduction="10000"/>
          </a:bodyPr>
          <a:lstStyle/>
          <a:p>
            <a:pPr>
              <a:spcAft>
                <a:spcPts val="1800"/>
              </a:spcAft>
            </a:pPr>
            <a:r>
              <a:rPr lang="en-US" dirty="0">
                <a:cs typeface="Segoe UI Semibold"/>
              </a:rPr>
              <a:t>Total Maximum Daily Load (TMDL)</a:t>
            </a:r>
          </a:p>
          <a:p>
            <a:pPr lvl="1">
              <a:spcAft>
                <a:spcPts val="1800"/>
              </a:spcAft>
            </a:pPr>
            <a:r>
              <a:rPr lang="en-US" dirty="0">
                <a:cs typeface="Segoe UI Semibold"/>
              </a:rPr>
              <a:t>Planning tool required for impaired streams</a:t>
            </a:r>
          </a:p>
          <a:p>
            <a:pPr lvl="1">
              <a:spcAft>
                <a:spcPts val="1800"/>
              </a:spcAft>
              <a:buSzPct val="114999"/>
            </a:pPr>
            <a:r>
              <a:rPr lang="en-US" dirty="0">
                <a:cs typeface="Segoe UI Semibold"/>
              </a:rPr>
              <a:t>Calculates the maximum amount of a pollutant that waterbody can assimilate and not exceed WQS</a:t>
            </a:r>
          </a:p>
          <a:p>
            <a:pPr lvl="1">
              <a:spcAft>
                <a:spcPts val="1800"/>
              </a:spcAft>
              <a:buClr>
                <a:srgbClr val="009DD9"/>
              </a:buClr>
              <a:buSzPct val="114999"/>
            </a:pPr>
            <a:r>
              <a:rPr lang="en-US" dirty="0">
                <a:cs typeface="Segoe UI Semibold"/>
              </a:rPr>
              <a:t>Sets pollution targets for effluent limits (point source) and </a:t>
            </a:r>
            <a:r>
              <a:rPr lang="en-US" b="1" u="sng" dirty="0">
                <a:cs typeface="Segoe UI Semibold"/>
              </a:rPr>
              <a:t>citizen watershed groups </a:t>
            </a:r>
            <a:r>
              <a:rPr lang="en-US" dirty="0">
                <a:cs typeface="Segoe UI Semibold"/>
              </a:rPr>
              <a:t>for drafting plans to implement management practices (for nonpoint source) to restore WQ </a:t>
            </a:r>
          </a:p>
          <a:p>
            <a:pPr lvl="1">
              <a:spcAft>
                <a:spcPts val="1800"/>
              </a:spcAft>
              <a:buClr>
                <a:srgbClr val="009DD9"/>
              </a:buClr>
              <a:buSzPct val="114999"/>
            </a:pPr>
            <a:r>
              <a:rPr lang="en-US" dirty="0">
                <a:cs typeface="Segoe UI Semibold"/>
              </a:rPr>
              <a:t>319 – Nonpoint Source Funding</a:t>
            </a:r>
          </a:p>
          <a:p>
            <a:pPr lvl="2">
              <a:spcAft>
                <a:spcPts val="1800"/>
              </a:spcAft>
              <a:buClr>
                <a:srgbClr val="009DD9"/>
              </a:buClr>
              <a:buSzPct val="114999"/>
            </a:pPr>
            <a:endParaRPr lang="en-US" dirty="0">
              <a:cs typeface="Segoe UI Semibold"/>
            </a:endParaRPr>
          </a:p>
          <a:p>
            <a:pPr lvl="2">
              <a:spcAft>
                <a:spcPts val="1800"/>
              </a:spcAft>
              <a:buClr>
                <a:srgbClr val="009DD9"/>
              </a:buClr>
              <a:buSzPct val="114999"/>
            </a:pPr>
            <a:endParaRPr lang="en-US" dirty="0">
              <a:cs typeface="Segoe UI Semibold"/>
            </a:endParaRPr>
          </a:p>
          <a:p>
            <a:endParaRPr lang="en-US" dirty="0">
              <a:cs typeface="Segoe UI Semibold"/>
            </a:endParaRPr>
          </a:p>
        </p:txBody>
      </p:sp>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36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9013978"/>
      </p:ext>
    </p:extLst>
  </p:cSld>
  <p:clrMapOvr>
    <a:masterClrMapping/>
  </p:clrMapOvr>
  <mc:AlternateContent xmlns:mc="http://schemas.openxmlformats.org/markup-compatibility/2006" xmlns:p14="http://schemas.microsoft.com/office/powerpoint/2010/main">
    <mc:Choice Requires="p14">
      <p:transition spd="slow" p14:dur="2000" advTm="114970"/>
    </mc:Choice>
    <mc:Fallback xmlns="">
      <p:transition spd="slow" advTm="11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marL="54610"/>
            <a:r>
              <a:rPr lang="en-US"/>
              <a:t>Sediment</a:t>
            </a:r>
          </a:p>
        </p:txBody>
      </p:sp>
      <p:sp>
        <p:nvSpPr>
          <p:cNvPr id="3" name="Content Placeholder 2"/>
          <p:cNvSpPr>
            <a:spLocks noGrp="1"/>
          </p:cNvSpPr>
          <p:nvPr>
            <p:ph idx="1"/>
          </p:nvPr>
        </p:nvSpPr>
        <p:spPr>
          <a:xfrm>
            <a:off x="211015" y="1646236"/>
            <a:ext cx="4331953" cy="4768631"/>
          </a:xfrm>
        </p:spPr>
        <p:txBody>
          <a:bodyPr>
            <a:normAutofit/>
          </a:bodyPr>
          <a:lstStyle/>
          <a:p>
            <a:pPr>
              <a:spcAft>
                <a:spcPts val="2400"/>
              </a:spcAft>
            </a:pPr>
            <a:r>
              <a:rPr lang="en-US" sz="2800" dirty="0"/>
              <a:t>Eroded soil deposited into water bodies</a:t>
            </a:r>
          </a:p>
          <a:p>
            <a:pPr lvl="1">
              <a:spcAft>
                <a:spcPts val="2400"/>
              </a:spcAft>
            </a:pPr>
            <a:r>
              <a:rPr lang="en-US" sz="2200" dirty="0"/>
              <a:t>Causes habitat degradation</a:t>
            </a:r>
          </a:p>
          <a:p>
            <a:pPr lvl="1">
              <a:spcAft>
                <a:spcPts val="2400"/>
              </a:spcAft>
            </a:pPr>
            <a:r>
              <a:rPr lang="en-US" sz="2200" dirty="0"/>
              <a:t>Vector to carry other contaminants into waters</a:t>
            </a:r>
          </a:p>
          <a:p>
            <a:pPr lvl="1">
              <a:spcAft>
                <a:spcPts val="2400"/>
              </a:spcAft>
            </a:pPr>
            <a:r>
              <a:rPr lang="en-US" sz="2200" dirty="0"/>
              <a:t>Responsible for majority of water quality concerns</a:t>
            </a:r>
          </a:p>
        </p:txBody>
      </p:sp>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4"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5"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3" name="Freeform 12">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4" name="Picture 3"/>
          <p:cNvPicPr>
            <a:picLocks noChangeAspect="1"/>
          </p:cNvPicPr>
          <p:nvPr/>
        </p:nvPicPr>
        <p:blipFill>
          <a:blip r:embed="rId5"/>
          <a:stretch>
            <a:fillRect/>
          </a:stretch>
        </p:blipFill>
        <p:spPr>
          <a:xfrm>
            <a:off x="4572000" y="2165562"/>
            <a:ext cx="4354309" cy="2969148"/>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084397"/>
      </p:ext>
    </p:extLst>
  </p:cSld>
  <p:clrMapOvr>
    <a:masterClrMapping/>
  </p:clrMapOvr>
  <mc:AlternateContent xmlns:mc="http://schemas.openxmlformats.org/markup-compatibility/2006" xmlns:p14="http://schemas.microsoft.com/office/powerpoint/2010/main">
    <mc:Choice Requires="p14">
      <p:transition spd="slow" p14:dur="2000" advTm="53969"/>
    </mc:Choice>
    <mc:Fallback xmlns="">
      <p:transition spd="slow" advTm="5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MISSOURI STREAM TEAM</a:t>
            </a:r>
          </a:p>
        </p:txBody>
      </p:sp>
      <p:sp>
        <p:nvSpPr>
          <p:cNvPr id="3" name="Content Placeholder 2"/>
          <p:cNvSpPr>
            <a:spLocks noGrp="1"/>
          </p:cNvSpPr>
          <p:nvPr>
            <p:ph type="body" idx="1"/>
          </p:nvPr>
        </p:nvSpPr>
        <p:spPr/>
        <p:txBody>
          <a:bodyPr>
            <a:normAutofit/>
          </a:bodyPr>
          <a:lstStyle/>
          <a:p>
            <a:r>
              <a:rPr lang="en-US" sz="2400" dirty="0"/>
              <a:t>Volunteer Water Quality Monitoring (VWQM)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682727"/>
      </p:ext>
    </p:extLst>
  </p:cSld>
  <p:clrMapOvr>
    <a:masterClrMapping/>
  </p:clrMapOvr>
  <mc:AlternateContent xmlns:mc="http://schemas.openxmlformats.org/markup-compatibility/2006" xmlns:p14="http://schemas.microsoft.com/office/powerpoint/2010/main">
    <mc:Choice Requires="p14">
      <p:transition spd="slow" p14:dur="2000" advTm="13783"/>
    </mc:Choice>
    <mc:Fallback xmlns="">
      <p:transition spd="slow" advTm="1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Urban Development</a:t>
            </a:r>
          </a:p>
        </p:txBody>
      </p:sp>
      <p:sp>
        <p:nvSpPr>
          <p:cNvPr id="3" name="Content Placeholder 2"/>
          <p:cNvSpPr>
            <a:spLocks noGrp="1"/>
          </p:cNvSpPr>
          <p:nvPr>
            <p:ph sz="half" idx="1"/>
          </p:nvPr>
        </p:nvSpPr>
        <p:spPr>
          <a:xfrm>
            <a:off x="188894" y="1562898"/>
            <a:ext cx="4334719" cy="4526280"/>
          </a:xfrm>
        </p:spPr>
        <p:txBody>
          <a:bodyPr>
            <a:normAutofit lnSpcReduction="10000"/>
          </a:bodyPr>
          <a:lstStyle/>
          <a:p>
            <a:pPr>
              <a:spcAft>
                <a:spcPts val="2400"/>
              </a:spcAft>
            </a:pPr>
            <a:r>
              <a:rPr lang="en-US" sz="3200" dirty="0"/>
              <a:t>As little as 10% impervious cover</a:t>
            </a:r>
          </a:p>
          <a:p>
            <a:pPr lvl="1">
              <a:spcAft>
                <a:spcPts val="2400"/>
              </a:spcAft>
            </a:pPr>
            <a:r>
              <a:rPr lang="en-US" sz="2800" dirty="0"/>
              <a:t>Impacts aquatic communities (up to 33% degradation)</a:t>
            </a:r>
          </a:p>
          <a:p>
            <a:pPr lvl="1">
              <a:spcAft>
                <a:spcPts val="2400"/>
              </a:spcAft>
            </a:pPr>
            <a:r>
              <a:rPr lang="en-US" sz="2800" dirty="0"/>
              <a:t>Degradation begins as soon as </a:t>
            </a:r>
            <a:r>
              <a:rPr lang="en-US" sz="2800" dirty="0" err="1"/>
              <a:t>landcover</a:t>
            </a:r>
            <a:r>
              <a:rPr lang="en-US" sz="2800" dirty="0"/>
              <a:t> is disturbed</a:t>
            </a:r>
          </a:p>
          <a:p>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54265"/>
          <a:stretch/>
        </p:blipFill>
        <p:spPr>
          <a:xfrm>
            <a:off x="4895226" y="1562898"/>
            <a:ext cx="3168181" cy="2276097"/>
          </a:xfrm>
          <a:prstGeom prst="rect">
            <a:avLst/>
          </a:prstGeom>
        </p:spPr>
      </p:pic>
      <p:pic>
        <p:nvPicPr>
          <p:cNvPr id="6" name="Picture 5"/>
          <p:cNvPicPr>
            <a:picLocks noChangeAspect="1"/>
          </p:cNvPicPr>
          <p:nvPr/>
        </p:nvPicPr>
        <p:blipFill rotWithShape="1">
          <a:blip r:embed="rId6"/>
          <a:srcRect t="53671"/>
          <a:stretch/>
        </p:blipFill>
        <p:spPr>
          <a:xfrm>
            <a:off x="4895226" y="3839683"/>
            <a:ext cx="3168181" cy="2289813"/>
          </a:xfrm>
          <a:prstGeom prst="rect">
            <a:avLst/>
          </a:prstGeom>
        </p:spPr>
      </p:pic>
      <p:grpSp>
        <p:nvGrpSpPr>
          <p:cNvPr id="12" name="Group 11">
            <a:extLst>
              <a:ext uri="{FF2B5EF4-FFF2-40B4-BE49-F238E27FC236}">
                <a16:creationId xmlns:a16="http://schemas.microsoft.com/office/drawing/2014/main" id="{12933FF9-60E9-4D9F-A906-37091B184B2E}"/>
              </a:ext>
            </a:extLst>
          </p:cNvPr>
          <p:cNvGrpSpPr/>
          <p:nvPr/>
        </p:nvGrpSpPr>
        <p:grpSpPr>
          <a:xfrm>
            <a:off x="1717473" y="6255540"/>
            <a:ext cx="5377234" cy="381000"/>
            <a:chOff x="1916765" y="6161949"/>
            <a:chExt cx="5377234" cy="381000"/>
          </a:xfrm>
        </p:grpSpPr>
        <p:grpSp>
          <p:nvGrpSpPr>
            <p:cNvPr id="13" name="Group 12">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16"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7"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4" name="Freeform 13">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5" name="Freeform 14">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7301247"/>
      </p:ext>
    </p:extLst>
  </p:cSld>
  <p:clrMapOvr>
    <a:masterClrMapping/>
  </p:clrMapOvr>
  <mc:AlternateContent xmlns:mc="http://schemas.openxmlformats.org/markup-compatibility/2006" xmlns:p14="http://schemas.microsoft.com/office/powerpoint/2010/main">
    <mc:Choice Requires="p14">
      <p:transition spd="slow" p14:dur="2000" advTm="84939"/>
    </mc:Choice>
    <mc:Fallback xmlns="">
      <p:transition spd="slow" advTm="8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418"/>
            <a:ext cx="8229600" cy="1143000"/>
          </a:xfrm>
        </p:spPr>
        <p:txBody>
          <a:bodyPr>
            <a:normAutofit fontScale="90000"/>
          </a:bodyPr>
          <a:lstStyle/>
          <a:p>
            <a:r>
              <a:rPr lang="en-US"/>
              <a:t>Water quality conditions</a:t>
            </a:r>
            <a:br>
              <a:rPr lang="en-US"/>
            </a:br>
            <a:r>
              <a:rPr lang="en-US"/>
              <a:t>- Nationwide -</a:t>
            </a:r>
          </a:p>
        </p:txBody>
      </p:sp>
      <p:pic>
        <p:nvPicPr>
          <p:cNvPr id="16" name="Picture 15"/>
          <p:cNvPicPr>
            <a:picLocks noChangeAspect="1"/>
          </p:cNvPicPr>
          <p:nvPr/>
        </p:nvPicPr>
        <p:blipFill rotWithShape="1">
          <a:blip r:embed="rId5"/>
          <a:srcRect l="50393"/>
          <a:stretch/>
        </p:blipFill>
        <p:spPr>
          <a:xfrm>
            <a:off x="1784675" y="1472418"/>
            <a:ext cx="5574649" cy="4414815"/>
          </a:xfrm>
          <a:prstGeom prst="rect">
            <a:avLst/>
          </a:prstGeom>
        </p:spPr>
      </p:pic>
      <p:grpSp>
        <p:nvGrpSpPr>
          <p:cNvPr id="10" name="Group 9">
            <a:extLst>
              <a:ext uri="{FF2B5EF4-FFF2-40B4-BE49-F238E27FC236}">
                <a16:creationId xmlns:a16="http://schemas.microsoft.com/office/drawing/2014/main" id="{12933FF9-60E9-4D9F-A906-37091B184B2E}"/>
              </a:ext>
            </a:extLst>
          </p:cNvPr>
          <p:cNvGrpSpPr/>
          <p:nvPr/>
        </p:nvGrpSpPr>
        <p:grpSpPr>
          <a:xfrm>
            <a:off x="1916765" y="6161949"/>
            <a:ext cx="5377234" cy="381000"/>
            <a:chOff x="1916765" y="6161949"/>
            <a:chExt cx="5377234" cy="381000"/>
          </a:xfrm>
        </p:grpSpPr>
        <p:grpSp>
          <p:nvGrpSpPr>
            <p:cNvPr id="11" name="Group 10">
              <a:extLst>
                <a:ext uri="{FF2B5EF4-FFF2-40B4-BE49-F238E27FC236}">
                  <a16:creationId xmlns:a16="http://schemas.microsoft.com/office/drawing/2014/main" id="{BCA27FE9-6E77-4ED6-B976-0D66A2FA3726}"/>
                </a:ext>
              </a:extLst>
            </p:cNvPr>
            <p:cNvGrpSpPr/>
            <p:nvPr/>
          </p:nvGrpSpPr>
          <p:grpSpPr>
            <a:xfrm>
              <a:off x="1916765" y="6161949"/>
              <a:ext cx="2771534" cy="381000"/>
              <a:chOff x="1916765" y="6161949"/>
              <a:chExt cx="2771534" cy="381000"/>
            </a:xfrm>
          </p:grpSpPr>
          <p:sp>
            <p:nvSpPr>
              <p:cNvPr id="20" name="Freeform 10">
                <a:extLst>
                  <a:ext uri="{FF2B5EF4-FFF2-40B4-BE49-F238E27FC236}">
                    <a16:creationId xmlns:a16="http://schemas.microsoft.com/office/drawing/2014/main" id="{E400D13F-D587-4C83-963F-A1E74086CED9}"/>
                  </a:ext>
                </a:extLst>
              </p:cNvPr>
              <p:cNvSpPr/>
              <p:nvPr/>
            </p:nvSpPr>
            <p:spPr>
              <a:xfrm>
                <a:off x="3234993"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1" name="Freeform 9">
                <a:extLst>
                  <a:ext uri="{FF2B5EF4-FFF2-40B4-BE49-F238E27FC236}">
                    <a16:creationId xmlns:a16="http://schemas.microsoft.com/office/drawing/2014/main" id="{A447BD13-9359-4764-B83D-F25711AD8714}"/>
                  </a:ext>
                </a:extLst>
              </p:cNvPr>
              <p:cNvSpPr/>
              <p:nvPr/>
            </p:nvSpPr>
            <p:spPr>
              <a:xfrm>
                <a:off x="1916765" y="6161949"/>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Stream Team &amp; VWQM</a:t>
                </a:r>
                <a:endParaRPr lang="en-US" sz="1000" b="0" kern="1200" dirty="0">
                  <a:solidFill>
                    <a:schemeClr val="bg1"/>
                  </a:solidFill>
                </a:endParaRPr>
              </a:p>
            </p:txBody>
          </p:sp>
        </p:grpSp>
        <p:sp>
          <p:nvSpPr>
            <p:cNvPr id="12" name="Freeform 11">
              <a:extLst>
                <a:ext uri="{FF2B5EF4-FFF2-40B4-BE49-F238E27FC236}">
                  <a16:creationId xmlns:a16="http://schemas.microsoft.com/office/drawing/2014/main" id="{B73D8D4D-AF25-44C1-ADA3-F74197D55F23}"/>
                </a:ext>
              </a:extLst>
            </p:cNvPr>
            <p:cNvSpPr/>
            <p:nvPr/>
          </p:nvSpPr>
          <p:spPr>
            <a:xfrm>
              <a:off x="454296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 Quality</a:t>
              </a:r>
              <a:endParaRPr lang="en-US" sz="1000" kern="1200" dirty="0">
                <a:solidFill>
                  <a:schemeClr val="bg1"/>
                </a:solidFill>
              </a:endParaRPr>
            </a:p>
          </p:txBody>
        </p:sp>
        <p:sp>
          <p:nvSpPr>
            <p:cNvPr id="19" name="Freeform 18">
              <a:extLst>
                <a:ext uri="{FF2B5EF4-FFF2-40B4-BE49-F238E27FC236}">
                  <a16:creationId xmlns:a16="http://schemas.microsoft.com/office/drawing/2014/main" id="{29F8F56C-9E1F-46CE-81B3-10D8283ED0AD}"/>
                </a:ext>
              </a:extLst>
            </p:cNvPr>
            <p:cNvSpPr/>
            <p:nvPr/>
          </p:nvSpPr>
          <p:spPr>
            <a:xfrm>
              <a:off x="5846088" y="6161949"/>
              <a:ext cx="1447911"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gr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932" end="822.324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6735853"/>
      </p:ext>
    </p:extLst>
  </p:cSld>
  <p:clrMapOvr>
    <a:masterClrMapping/>
  </p:clrMapOvr>
  <mc:AlternateContent xmlns:mc="http://schemas.openxmlformats.org/markup-compatibility/2006" xmlns:p14="http://schemas.microsoft.com/office/powerpoint/2010/main">
    <mc:Choice Requires="p14">
      <p:transition spd="slow" p14:dur="2000" advTm="58150"/>
    </mc:Choice>
    <mc:Fallback xmlns="">
      <p:transition spd="slow" advTm="5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VWQM DATA USES</a:t>
            </a:r>
          </a:p>
        </p:txBody>
      </p:sp>
      <p:sp>
        <p:nvSpPr>
          <p:cNvPr id="3" name="Content Placeholder 2"/>
          <p:cNvSpPr>
            <a:spLocks noGrp="1"/>
          </p:cNvSpPr>
          <p:nvPr>
            <p:ph type="body" idx="1"/>
          </p:nvPr>
        </p:nvSpPr>
        <p:spPr/>
        <p:txBody>
          <a:bodyPr>
            <a:normAutofit/>
          </a:bodyPr>
          <a:lstStyle/>
          <a:p>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3299262"/>
      </p:ext>
    </p:extLst>
  </p:cSld>
  <p:clrMapOvr>
    <a:masterClrMapping/>
  </p:clrMapOvr>
  <mc:AlternateContent xmlns:mc="http://schemas.openxmlformats.org/markup-compatibility/2006" xmlns:p14="http://schemas.microsoft.com/office/powerpoint/2010/main">
    <mc:Choice Requires="p14">
      <p:transition spd="slow" p14:dur="2000" advTm="23227"/>
    </mc:Choice>
    <mc:Fallback xmlns="">
      <p:transition spd="slow" advTm="2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of volunteer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7613171"/>
              </p:ext>
            </p:extLst>
          </p:nvPr>
        </p:nvGraphicFramePr>
        <p:xfrm>
          <a:off x="457200" y="1646238"/>
          <a:ext cx="8229600" cy="4297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6" name="Group 15">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7"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8"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9"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0"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7956757"/>
      </p:ext>
    </p:extLst>
  </p:cSld>
  <p:clrMapOvr>
    <a:masterClrMapping/>
  </p:clrMapOvr>
  <mc:AlternateContent xmlns:mc="http://schemas.openxmlformats.org/markup-compatibility/2006" xmlns:p14="http://schemas.microsoft.com/office/powerpoint/2010/main">
    <mc:Choice Requires="p14">
      <p:transition spd="slow" p14:dur="2000" advTm="181095"/>
    </mc:Choice>
    <mc:Fallback xmlns="">
      <p:transition spd="slow" advTm="18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Missouri water quality</a:t>
            </a:r>
          </a:p>
        </p:txBody>
      </p:sp>
      <p:sp>
        <p:nvSpPr>
          <p:cNvPr id="5" name="TextBox 4"/>
          <p:cNvSpPr txBox="1"/>
          <p:nvPr/>
        </p:nvSpPr>
        <p:spPr>
          <a:xfrm>
            <a:off x="838200" y="5678017"/>
            <a:ext cx="69342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Semibold"/>
                <a:ea typeface="+mn-ea"/>
                <a:cs typeface="+mn-cs"/>
              </a:rPr>
              <a:t>Missouri Stream Team VWQM Summary of Data: 1993-2016</a:t>
            </a:r>
          </a:p>
        </p:txBody>
      </p:sp>
      <p:graphicFrame>
        <p:nvGraphicFramePr>
          <p:cNvPr id="14" name="Chart 13"/>
          <p:cNvGraphicFramePr>
            <a:graphicFrameLocks/>
          </p:cNvGraphicFramePr>
          <p:nvPr/>
        </p:nvGraphicFramePr>
        <p:xfrm>
          <a:off x="1333680" y="1523999"/>
          <a:ext cx="6438720" cy="4154017"/>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4843" y="1552165"/>
            <a:ext cx="1090870" cy="956250"/>
          </a:xfrm>
          <a:prstGeom prst="rect">
            <a:avLst/>
          </a:prstGeom>
          <a:ln w="3175">
            <a:solidFill>
              <a:schemeClr val="bg1"/>
            </a:solidFill>
          </a:ln>
        </p:spPr>
      </p:pic>
      <p:grpSp>
        <p:nvGrpSpPr>
          <p:cNvPr id="12" name="Group 11">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3"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20"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21"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2"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7101568"/>
      </p:ext>
    </p:extLst>
  </p:cSld>
  <p:clrMapOvr>
    <a:masterClrMapping/>
  </p:clrMapOvr>
  <mc:AlternateContent xmlns:mc="http://schemas.openxmlformats.org/markup-compatibility/2006" xmlns:p14="http://schemas.microsoft.com/office/powerpoint/2010/main">
    <mc:Choice Requires="p14">
      <p:transition spd="slow" p14:dur="2000" advTm="177279"/>
    </mc:Choice>
    <mc:Fallback xmlns="">
      <p:transition spd="slow" advTm="17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of Monitoring</a:t>
            </a:r>
          </a:p>
        </p:txBody>
      </p:sp>
      <p:sp>
        <p:nvSpPr>
          <p:cNvPr id="3" name="Content Placeholder 2"/>
          <p:cNvSpPr>
            <a:spLocks noGrp="1"/>
          </p:cNvSpPr>
          <p:nvPr>
            <p:ph sz="half" idx="1"/>
          </p:nvPr>
        </p:nvSpPr>
        <p:spPr>
          <a:xfrm>
            <a:off x="457200" y="1981200"/>
            <a:ext cx="4038600" cy="4191000"/>
          </a:xfrm>
        </p:spPr>
        <p:txBody>
          <a:bodyPr>
            <a:normAutofit fontScale="92500"/>
          </a:bodyPr>
          <a:lstStyle/>
          <a:p>
            <a:pPr>
              <a:spcBef>
                <a:spcPts val="1800"/>
              </a:spcBef>
            </a:pPr>
            <a:r>
              <a:rPr lang="en-US" dirty="0"/>
              <a:t>Establish baseline water quality info</a:t>
            </a:r>
          </a:p>
          <a:p>
            <a:pPr>
              <a:spcBef>
                <a:spcPts val="1800"/>
              </a:spcBef>
            </a:pPr>
            <a:r>
              <a:rPr lang="en-US" dirty="0"/>
              <a:t>ID long-term trends</a:t>
            </a:r>
          </a:p>
          <a:p>
            <a:pPr>
              <a:spcBef>
                <a:spcPts val="1800"/>
              </a:spcBef>
            </a:pPr>
            <a:r>
              <a:rPr lang="en-US" dirty="0"/>
              <a:t>Locate issues</a:t>
            </a:r>
          </a:p>
          <a:p>
            <a:pPr>
              <a:spcBef>
                <a:spcPts val="1800"/>
              </a:spcBef>
            </a:pPr>
            <a:r>
              <a:rPr lang="en-US" dirty="0"/>
              <a:t>Generate baseline data</a:t>
            </a:r>
          </a:p>
          <a:p>
            <a:pPr>
              <a:spcBef>
                <a:spcPts val="1800"/>
              </a:spcBef>
            </a:pPr>
            <a:r>
              <a:rPr lang="en-US" dirty="0"/>
              <a:t>Watershed protection</a:t>
            </a:r>
          </a:p>
          <a:p>
            <a:pPr>
              <a:spcBef>
                <a:spcPts val="1800"/>
              </a:spcBef>
            </a:pPr>
            <a:r>
              <a:rPr lang="en-US" dirty="0"/>
              <a:t>Aquatic Education</a:t>
            </a:r>
          </a:p>
        </p:txBody>
      </p:sp>
      <p:pic>
        <p:nvPicPr>
          <p:cNvPr id="5" name="Picture 3"/>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3305" t="4067" r="2845" b="4697"/>
          <a:stretch/>
        </p:blipFill>
        <p:spPr bwMode="auto">
          <a:xfrm>
            <a:off x="4690403" y="2544050"/>
            <a:ext cx="3733800" cy="273099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7C9AE988-22F7-4808-91BC-A04139F25C49}"/>
              </a:ext>
            </a:extLst>
          </p:cNvPr>
          <p:cNvGrpSpPr/>
          <p:nvPr/>
        </p:nvGrpSpPr>
        <p:grpSpPr>
          <a:xfrm>
            <a:off x="1245185" y="6172200"/>
            <a:ext cx="6301938" cy="384049"/>
            <a:chOff x="375672" y="6132575"/>
            <a:chExt cx="5491244" cy="384049"/>
          </a:xfrm>
        </p:grpSpPr>
        <p:sp>
          <p:nvSpPr>
            <p:cNvPr id="12"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3"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4"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0"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851526"/>
      </p:ext>
    </p:extLst>
  </p:cSld>
  <p:clrMapOvr>
    <a:masterClrMapping/>
  </p:clrMapOvr>
  <mc:AlternateContent xmlns:mc="http://schemas.openxmlformats.org/markup-compatibility/2006" xmlns:p14="http://schemas.microsoft.com/office/powerpoint/2010/main">
    <mc:Choice Requires="p14">
      <p:transition spd="slow" p14:dur="2000" advTm="70233"/>
    </mc:Choice>
    <mc:Fallback xmlns="">
      <p:transition spd="slow" advTm="7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Data uses</a:t>
            </a:r>
          </a:p>
        </p:txBody>
      </p:sp>
      <p:pic>
        <p:nvPicPr>
          <p:cNvPr id="3" name="Content Placeholder 2"/>
          <p:cNvPicPr>
            <a:picLocks noGrp="1" noChangeAspect="1"/>
          </p:cNvPicPr>
          <p:nvPr>
            <p:ph sz="half" idx="1"/>
          </p:nvPr>
        </p:nvPicPr>
        <p:blipFill>
          <a:blip r:embed="rId5"/>
          <a:stretch>
            <a:fillRect/>
          </a:stretch>
        </p:blipFill>
        <p:spPr>
          <a:xfrm>
            <a:off x="398251" y="2298484"/>
            <a:ext cx="4249949" cy="3139242"/>
          </a:xfrm>
          <a:prstGeom prst="rect">
            <a:avLst/>
          </a:prstGeom>
        </p:spPr>
      </p:pic>
      <p:sp>
        <p:nvSpPr>
          <p:cNvPr id="16" name="Content Placeholder 15"/>
          <p:cNvSpPr>
            <a:spLocks noGrp="1"/>
          </p:cNvSpPr>
          <p:nvPr>
            <p:ph sz="half" idx="2"/>
          </p:nvPr>
        </p:nvSpPr>
        <p:spPr>
          <a:xfrm>
            <a:off x="4648200" y="1645920"/>
            <a:ext cx="4228514" cy="4526280"/>
          </a:xfrm>
        </p:spPr>
        <p:txBody>
          <a:bodyPr>
            <a:normAutofit fontScale="92500" lnSpcReduction="20000"/>
          </a:bodyPr>
          <a:lstStyle/>
          <a:p>
            <a:pPr>
              <a:spcAft>
                <a:spcPts val="1800"/>
              </a:spcAft>
            </a:pPr>
            <a:r>
              <a:rPr lang="en-US" dirty="0"/>
              <a:t>Citizen education and advocacy</a:t>
            </a:r>
          </a:p>
          <a:p>
            <a:pPr>
              <a:spcAft>
                <a:spcPts val="1800"/>
              </a:spcAft>
            </a:pPr>
            <a:r>
              <a:rPr lang="en-US" dirty="0"/>
              <a:t>Screening for potential problems</a:t>
            </a:r>
          </a:p>
          <a:p>
            <a:pPr>
              <a:spcAft>
                <a:spcPts val="1800"/>
              </a:spcAft>
            </a:pPr>
            <a:r>
              <a:rPr lang="en-US" dirty="0"/>
              <a:t>303(d) list of impaired waters</a:t>
            </a:r>
          </a:p>
          <a:p>
            <a:pPr>
              <a:spcAft>
                <a:spcPts val="1800"/>
              </a:spcAft>
            </a:pPr>
            <a:r>
              <a:rPr lang="en-US" dirty="0"/>
              <a:t>305(b) water quality report to EPA</a:t>
            </a:r>
          </a:p>
          <a:p>
            <a:pPr>
              <a:spcAft>
                <a:spcPts val="1800"/>
              </a:spcAft>
            </a:pPr>
            <a:r>
              <a:rPr lang="en-US" dirty="0"/>
              <a:t>Projects in priority watersheds</a:t>
            </a:r>
          </a:p>
        </p:txBody>
      </p:sp>
      <p:grpSp>
        <p:nvGrpSpPr>
          <p:cNvPr id="11" name="Group 10">
            <a:extLst>
              <a:ext uri="{FF2B5EF4-FFF2-40B4-BE49-F238E27FC236}">
                <a16:creationId xmlns:a16="http://schemas.microsoft.com/office/drawing/2014/main" id="{7C9AE988-22F7-4808-91BC-A04139F25C49}"/>
              </a:ext>
            </a:extLst>
          </p:cNvPr>
          <p:cNvGrpSpPr/>
          <p:nvPr/>
        </p:nvGrpSpPr>
        <p:grpSpPr>
          <a:xfrm>
            <a:off x="1245185" y="6090289"/>
            <a:ext cx="6301938" cy="384049"/>
            <a:chOff x="375672" y="6132575"/>
            <a:chExt cx="5491244" cy="384049"/>
          </a:xfrm>
        </p:grpSpPr>
        <p:sp>
          <p:nvSpPr>
            <p:cNvPr id="12"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3"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21"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22"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2411" end="1966.317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4359208"/>
      </p:ext>
    </p:extLst>
  </p:cSld>
  <p:clrMapOvr>
    <a:masterClrMapping/>
  </p:clrMapOvr>
  <mc:AlternateContent xmlns:mc="http://schemas.openxmlformats.org/markup-compatibility/2006" xmlns:p14="http://schemas.microsoft.com/office/powerpoint/2010/main">
    <mc:Choice Requires="p14">
      <p:transition spd="slow" p14:dur="2000" advTm="92346"/>
    </mc:Choice>
    <mc:Fallback xmlns="">
      <p:transition spd="slow" advTm="9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Stream protections </a:t>
            </a:r>
          </a:p>
        </p:txBody>
      </p:sp>
      <p:sp>
        <p:nvSpPr>
          <p:cNvPr id="3" name="Content Placeholder 2"/>
          <p:cNvSpPr>
            <a:spLocks noGrp="1"/>
          </p:cNvSpPr>
          <p:nvPr>
            <p:ph idx="1"/>
          </p:nvPr>
        </p:nvSpPr>
        <p:spPr/>
        <p:txBody>
          <a:bodyPr>
            <a:normAutofit fontScale="92500" lnSpcReduction="10000"/>
          </a:bodyPr>
          <a:lstStyle/>
          <a:p>
            <a:r>
              <a:rPr lang="en-US" sz="3000" dirty="0"/>
              <a:t>ST #346 Francis Howell HS Environmental Studies discovered a sewer line break</a:t>
            </a:r>
          </a:p>
          <a:p>
            <a:endParaRPr lang="en-US" sz="3000" dirty="0"/>
          </a:p>
          <a:p>
            <a:r>
              <a:rPr lang="en-US" sz="3000" dirty="0"/>
              <a:t>ST #2893 The Clark Family Farm discovered the local pool draining into stream</a:t>
            </a:r>
          </a:p>
          <a:p>
            <a:endParaRPr lang="en-US" sz="3000" dirty="0"/>
          </a:p>
          <a:p>
            <a:r>
              <a:rPr lang="en-US" sz="3000" dirty="0"/>
              <a:t>ST #2760 and #4707 in St Louis area monitor chloride in urban streams to advocate for new methods for road salt application</a:t>
            </a:r>
          </a:p>
          <a:p>
            <a:endParaRPr lang="en-US" dirty="0"/>
          </a:p>
          <a:p>
            <a:endParaRPr lang="en-US" dirty="0"/>
          </a:p>
        </p:txBody>
      </p:sp>
      <p:grpSp>
        <p:nvGrpSpPr>
          <p:cNvPr id="11" name="Group 10">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2"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3"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4"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5"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0072432"/>
      </p:ext>
    </p:extLst>
  </p:cSld>
  <p:clrMapOvr>
    <a:masterClrMapping/>
  </p:clrMapOvr>
  <mc:AlternateContent xmlns:mc="http://schemas.openxmlformats.org/markup-compatibility/2006" xmlns:p14="http://schemas.microsoft.com/office/powerpoint/2010/main">
    <mc:Choice Requires="p14">
      <p:transition spd="slow" p14:dur="2000" advTm="156445"/>
    </mc:Choice>
    <mc:Fallback xmlns="">
      <p:transition spd="slow" advTm="15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Expectations from Volunteers</a:t>
            </a:r>
          </a:p>
        </p:txBody>
      </p:sp>
      <p:sp>
        <p:nvSpPr>
          <p:cNvPr id="3" name="Content Placeholder 2"/>
          <p:cNvSpPr>
            <a:spLocks noGrp="1"/>
          </p:cNvSpPr>
          <p:nvPr>
            <p:ph idx="1"/>
          </p:nvPr>
        </p:nvSpPr>
        <p:spPr/>
        <p:txBody>
          <a:bodyPr/>
          <a:lstStyle/>
          <a:p>
            <a:r>
              <a:rPr lang="en-US" dirty="0"/>
              <a:t>Share knowledge and information </a:t>
            </a:r>
          </a:p>
          <a:p>
            <a:r>
              <a:rPr lang="en-US" dirty="0"/>
              <a:t>Periodically monitor stream</a:t>
            </a:r>
          </a:p>
          <a:p>
            <a:r>
              <a:rPr lang="en-US" dirty="0"/>
              <a:t>Submit data</a:t>
            </a:r>
          </a:p>
          <a:p>
            <a:endParaRPr lang="en-US" dirty="0"/>
          </a:p>
        </p:txBody>
      </p:sp>
      <p:pic>
        <p:nvPicPr>
          <p:cNvPr id="4" name="Picture 22" descr="N:\UTRECM\PHOTOS FOR FUTURE USE\ST0956 by Bob Fost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90" t="14420"/>
          <a:stretch/>
        </p:blipFill>
        <p:spPr bwMode="auto">
          <a:xfrm>
            <a:off x="3743325" y="2952403"/>
            <a:ext cx="4686300" cy="302078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C9AE988-22F7-4808-91BC-A04139F25C49}"/>
              </a:ext>
            </a:extLst>
          </p:cNvPr>
          <p:cNvGrpSpPr/>
          <p:nvPr/>
        </p:nvGrpSpPr>
        <p:grpSpPr>
          <a:xfrm>
            <a:off x="1421031" y="6172517"/>
            <a:ext cx="6301938" cy="384049"/>
            <a:chOff x="375672" y="6132575"/>
            <a:chExt cx="5491244" cy="384049"/>
          </a:xfrm>
        </p:grpSpPr>
        <p:sp>
          <p:nvSpPr>
            <p:cNvPr id="13" name="Freeform 5">
              <a:extLst>
                <a:ext uri="{FF2B5EF4-FFF2-40B4-BE49-F238E27FC236}">
                  <a16:creationId xmlns:a16="http://schemas.microsoft.com/office/drawing/2014/main" id="{E2022238-3295-4B7E-BC73-7F7F27850A11}"/>
                </a:ext>
              </a:extLst>
            </p:cNvPr>
            <p:cNvSpPr/>
            <p:nvPr/>
          </p:nvSpPr>
          <p:spPr>
            <a:xfrm>
              <a:off x="4385928"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VWQM Data Uses</a:t>
              </a:r>
              <a:endParaRPr lang="en-US" dirty="0"/>
            </a:p>
          </p:txBody>
        </p:sp>
        <p:sp>
          <p:nvSpPr>
            <p:cNvPr id="14" name="Freeform 6">
              <a:extLst>
                <a:ext uri="{FF2B5EF4-FFF2-40B4-BE49-F238E27FC236}">
                  <a16:creationId xmlns:a16="http://schemas.microsoft.com/office/drawing/2014/main" id="{1B57F106-58FE-4476-9377-90CA05545FC4}"/>
                </a:ext>
              </a:extLst>
            </p:cNvPr>
            <p:cNvSpPr/>
            <p:nvPr/>
          </p:nvSpPr>
          <p:spPr>
            <a:xfrm>
              <a:off x="37567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dirty="0">
                  <a:cs typeface="Segoe UI Semibold"/>
                </a:rPr>
                <a:t>Stream Team &amp; VWQM</a:t>
              </a:r>
              <a:endParaRPr lang="en-US" sz="1100" kern="1200" dirty="0">
                <a:cs typeface="Segoe UI Semibold"/>
              </a:endParaRPr>
            </a:p>
          </p:txBody>
        </p:sp>
        <p:sp>
          <p:nvSpPr>
            <p:cNvPr id="15" name="Freeform 7">
              <a:extLst>
                <a:ext uri="{FF2B5EF4-FFF2-40B4-BE49-F238E27FC236}">
                  <a16:creationId xmlns:a16="http://schemas.microsoft.com/office/drawing/2014/main" id="{F897347E-11D4-4823-9227-582E51AE8E8B}"/>
                </a:ext>
              </a:extLst>
            </p:cNvPr>
            <p:cNvSpPr/>
            <p:nvPr/>
          </p:nvSpPr>
          <p:spPr>
            <a:xfrm>
              <a:off x="1708562"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cs typeface="Segoe UI Semibold"/>
                </a:rPr>
                <a:t>Watersheds</a:t>
              </a:r>
              <a:endParaRPr lang="en-US" sz="1100" kern="1200" dirty="0"/>
            </a:p>
          </p:txBody>
        </p:sp>
        <p:sp>
          <p:nvSpPr>
            <p:cNvPr id="16" name="Freeform 8">
              <a:extLst>
                <a:ext uri="{FF2B5EF4-FFF2-40B4-BE49-F238E27FC236}">
                  <a16:creationId xmlns:a16="http://schemas.microsoft.com/office/drawing/2014/main" id="{6AC7C460-9B8F-4A56-A7B1-50C937952CDF}"/>
                </a:ext>
              </a:extLst>
            </p:cNvPr>
            <p:cNvSpPr/>
            <p:nvPr/>
          </p:nvSpPr>
          <p:spPr>
            <a:xfrm>
              <a:off x="304763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algn="ctr" defTabSz="488950">
                <a:lnSpc>
                  <a:spcPct val="90000"/>
                </a:lnSpc>
                <a:spcBef>
                  <a:spcPct val="0"/>
                </a:spcBef>
                <a:spcAft>
                  <a:spcPct val="35000"/>
                </a:spcAft>
              </a:pPr>
              <a:r>
                <a:rPr lang="en-US" sz="1100" dirty="0"/>
                <a:t>Water Quality</a:t>
              </a:r>
              <a:endParaRPr lang="en-US" sz="1100" kern="1200" dirty="0"/>
            </a:p>
          </p:txBody>
        </p:sp>
      </p:gr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425" end="1252.392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0308560"/>
      </p:ext>
    </p:extLst>
  </p:cSld>
  <p:clrMapOvr>
    <a:masterClrMapping/>
  </p:clrMapOvr>
  <mc:AlternateContent xmlns:mc="http://schemas.openxmlformats.org/markup-compatibility/2006" xmlns:p14="http://schemas.microsoft.com/office/powerpoint/2010/main">
    <mc:Choice Requires="p14">
      <p:transition spd="slow" p14:dur="2000" advTm="33529"/>
    </mc:Choice>
    <mc:Fallback xmlns="">
      <p:transition spd="slow" advTm="3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665" end="2088.0793"/>
                </p14:media>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8388421"/>
      </p:ext>
    </p:extLst>
  </p:cSld>
  <p:clrMapOvr>
    <a:masterClrMapping/>
  </p:clrMapOvr>
  <mc:AlternateContent xmlns:mc="http://schemas.openxmlformats.org/markup-compatibility/2006" xmlns:p14="http://schemas.microsoft.com/office/powerpoint/2010/main">
    <mc:Choice Requires="p14">
      <p:transition spd="slow" p14:dur="2000" advTm="19654"/>
    </mc:Choice>
    <mc:Fallback xmlns="">
      <p:transition spd="slow" advTm="1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Missouri Stream Team</a:t>
            </a:r>
          </a:p>
        </p:txBody>
      </p:sp>
      <p:sp>
        <p:nvSpPr>
          <p:cNvPr id="22" name="Rectangle 21"/>
          <p:cNvSpPr/>
          <p:nvPr/>
        </p:nvSpPr>
        <p:spPr>
          <a:xfrm>
            <a:off x="1418420" y="1539367"/>
            <a:ext cx="653988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3008679" y="1749634"/>
            <a:ext cx="3126642" cy="2746166"/>
          </a:xfrm>
        </p:spPr>
      </p:pic>
      <p:pic>
        <p:nvPicPr>
          <p:cNvPr id="5"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343400"/>
            <a:ext cx="120067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1538401" y="4343400"/>
            <a:ext cx="1433399" cy="1600200"/>
            <a:chOff x="7664905" y="4191000"/>
            <a:chExt cx="1128599" cy="1295400"/>
          </a:xfrm>
        </p:grpSpPr>
        <p:pic>
          <p:nvPicPr>
            <p:cNvPr id="6" name="Picture 15" descr="md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8041"/>
            <a:stretch/>
          </p:blipFill>
          <p:spPr bwMode="auto">
            <a:xfrm>
              <a:off x="7844182" y="5191318"/>
              <a:ext cx="770044" cy="2950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4905" y="4191000"/>
              <a:ext cx="1128599"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Freeform 16"/>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3" name="Group 2">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18" name="Freeform 17"/>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19" name="Freeform 18"/>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7760" y="4426966"/>
            <a:ext cx="1981200" cy="1433068"/>
          </a:xfrm>
          <a:prstGeom prst="rect">
            <a:avLst/>
          </a:prstGeom>
        </p:spPr>
      </p:pic>
      <p:sp>
        <p:nvSpPr>
          <p:cNvPr id="15" name="Freeform 14"/>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2254.3628"/>
                </p14:media>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7357871"/>
      </p:ext>
    </p:extLst>
  </p:cSld>
  <p:clrMapOvr>
    <a:masterClrMapping/>
  </p:clrMapOvr>
  <mc:AlternateContent xmlns:mc="http://schemas.openxmlformats.org/markup-compatibility/2006" xmlns:p14="http://schemas.microsoft.com/office/powerpoint/2010/main">
    <mc:Choice Requires="p14">
      <p:transition spd="slow" p14:dur="2000" advTm="79322"/>
    </mc:Choice>
    <mc:Fallback xmlns="">
      <p:transition spd="slow" advTm="7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Missouri Stream Team</a:t>
            </a:r>
          </a:p>
        </p:txBody>
      </p:sp>
      <p:sp>
        <p:nvSpPr>
          <p:cNvPr id="4" name="TextBox 3"/>
          <p:cNvSpPr txBox="1"/>
          <p:nvPr/>
        </p:nvSpPr>
        <p:spPr>
          <a:xfrm>
            <a:off x="2743200" y="1754558"/>
            <a:ext cx="3996439" cy="707886"/>
          </a:xfrm>
          <a:prstGeom prst="rect">
            <a:avLst/>
          </a:prstGeom>
          <a:noFill/>
        </p:spPr>
        <p:txBody>
          <a:bodyPr wrap="square" rtlCol="0">
            <a:spAutoFit/>
          </a:bodyPr>
          <a:lstStyle/>
          <a:p>
            <a:r>
              <a:rPr lang="en-US" sz="4000"/>
              <a:t>…and citizens!</a:t>
            </a:r>
            <a:endParaRPr lang="en-US"/>
          </a:p>
        </p:txBody>
      </p:sp>
      <p:sp>
        <p:nvSpPr>
          <p:cNvPr id="15" name="Freeform 14"/>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16" name="Group 15">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17" name="Freeform 16"/>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2" name="Freeform 21"/>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24" name="Freeform 23"/>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6" name="Picture 5"/>
          <p:cNvPicPr>
            <a:picLocks noChangeAspect="1"/>
          </p:cNvPicPr>
          <p:nvPr/>
        </p:nvPicPr>
        <p:blipFill>
          <a:blip r:embed="rId5"/>
          <a:stretch>
            <a:fillRect/>
          </a:stretch>
        </p:blipFill>
        <p:spPr>
          <a:xfrm>
            <a:off x="1929745" y="2462444"/>
            <a:ext cx="5513552" cy="3578579"/>
          </a:xfrm>
          <a:prstGeom prst="rect">
            <a:avLst/>
          </a:prstGeom>
        </p:spPr>
      </p:pic>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083" end="1192.038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4168651"/>
      </p:ext>
    </p:extLst>
  </p:cSld>
  <p:clrMapOvr>
    <a:masterClrMapping/>
  </p:clrMapOvr>
  <mc:AlternateContent xmlns:mc="http://schemas.openxmlformats.org/markup-compatibility/2006" xmlns:p14="http://schemas.microsoft.com/office/powerpoint/2010/main">
    <mc:Choice Requires="p14">
      <p:transition spd="slow" p14:dur="2000" advTm="20070"/>
    </mc:Choice>
    <mc:Fallback xmlns="">
      <p:transition spd="slow" advTm="2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Stream team goals</a:t>
            </a:r>
          </a:p>
        </p:txBody>
      </p:sp>
      <p:grpSp>
        <p:nvGrpSpPr>
          <p:cNvPr id="12" name="Group 11"/>
          <p:cNvGrpSpPr/>
          <p:nvPr/>
        </p:nvGrpSpPr>
        <p:grpSpPr>
          <a:xfrm>
            <a:off x="1762428" y="1843699"/>
            <a:ext cx="5619146" cy="4085018"/>
            <a:chOff x="1762428" y="1843699"/>
            <a:chExt cx="5619146" cy="4085018"/>
          </a:xfrm>
        </p:grpSpPr>
        <p:sp>
          <p:nvSpPr>
            <p:cNvPr id="13" name="Freeform 12"/>
            <p:cNvSpPr/>
            <p:nvPr/>
          </p:nvSpPr>
          <p:spPr>
            <a:xfrm>
              <a:off x="3185533" y="3200408"/>
              <a:ext cx="2831627" cy="1357788"/>
            </a:xfrm>
            <a:custGeom>
              <a:avLst/>
              <a:gdLst>
                <a:gd name="connsiteX0" fmla="*/ 0 w 2831627"/>
                <a:gd name="connsiteY0" fmla="*/ 226303 h 1357788"/>
                <a:gd name="connsiteX1" fmla="*/ 226303 w 2831627"/>
                <a:gd name="connsiteY1" fmla="*/ 0 h 1357788"/>
                <a:gd name="connsiteX2" fmla="*/ 2605324 w 2831627"/>
                <a:gd name="connsiteY2" fmla="*/ 0 h 1357788"/>
                <a:gd name="connsiteX3" fmla="*/ 2831627 w 2831627"/>
                <a:gd name="connsiteY3" fmla="*/ 226303 h 1357788"/>
                <a:gd name="connsiteX4" fmla="*/ 2831627 w 2831627"/>
                <a:gd name="connsiteY4" fmla="*/ 1131485 h 1357788"/>
                <a:gd name="connsiteX5" fmla="*/ 2605324 w 2831627"/>
                <a:gd name="connsiteY5" fmla="*/ 1357788 h 1357788"/>
                <a:gd name="connsiteX6" fmla="*/ 226303 w 2831627"/>
                <a:gd name="connsiteY6" fmla="*/ 1357788 h 1357788"/>
                <a:gd name="connsiteX7" fmla="*/ 0 w 2831627"/>
                <a:gd name="connsiteY7" fmla="*/ 1131485 h 1357788"/>
                <a:gd name="connsiteX8" fmla="*/ 0 w 2831627"/>
                <a:gd name="connsiteY8" fmla="*/ 226303 h 13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627" h="1357788">
                  <a:moveTo>
                    <a:pt x="0" y="226303"/>
                  </a:moveTo>
                  <a:cubicBezTo>
                    <a:pt x="0" y="101319"/>
                    <a:pt x="101319" y="0"/>
                    <a:pt x="226303" y="0"/>
                  </a:cubicBezTo>
                  <a:lnTo>
                    <a:pt x="2605324" y="0"/>
                  </a:lnTo>
                  <a:cubicBezTo>
                    <a:pt x="2730308" y="0"/>
                    <a:pt x="2831627" y="101319"/>
                    <a:pt x="2831627" y="226303"/>
                  </a:cubicBezTo>
                  <a:lnTo>
                    <a:pt x="2831627" y="1131485"/>
                  </a:lnTo>
                  <a:cubicBezTo>
                    <a:pt x="2831627" y="1256469"/>
                    <a:pt x="2730308" y="1357788"/>
                    <a:pt x="2605324" y="1357788"/>
                  </a:cubicBezTo>
                  <a:lnTo>
                    <a:pt x="226303" y="1357788"/>
                  </a:lnTo>
                  <a:cubicBezTo>
                    <a:pt x="101319" y="1357788"/>
                    <a:pt x="0" y="1256469"/>
                    <a:pt x="0" y="1131485"/>
                  </a:cubicBezTo>
                  <a:lnTo>
                    <a:pt x="0" y="226303"/>
                  </a:lnTo>
                  <a:close/>
                </a:path>
              </a:pathLst>
            </a:custGeom>
            <a:solidFill>
              <a:schemeClr val="accent3"/>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txBody>
            <a:bodyPr spcFirstLastPara="0" vert="horz" wrap="square" lIns="178042" tIns="178042" rIns="178042" bIns="178042" numCol="1" spcCol="1270" anchor="ctr" anchorCtr="0">
              <a:noAutofit/>
            </a:bodyPr>
            <a:lstStyle/>
            <a:p>
              <a:pPr lvl="0" algn="ctr" defTabSz="1955800">
                <a:lnSpc>
                  <a:spcPct val="90000"/>
                </a:lnSpc>
                <a:spcBef>
                  <a:spcPct val="0"/>
                </a:spcBef>
                <a:spcAft>
                  <a:spcPct val="35000"/>
                </a:spcAft>
              </a:pPr>
              <a:r>
                <a:rPr lang="en-US" sz="4400" kern="1200"/>
                <a:t>Stream Team</a:t>
              </a:r>
            </a:p>
          </p:txBody>
        </p:sp>
        <p:sp>
          <p:nvSpPr>
            <p:cNvPr id="14" name="Freeform 13"/>
            <p:cNvSpPr/>
            <p:nvPr/>
          </p:nvSpPr>
          <p:spPr>
            <a:xfrm rot="16226586">
              <a:off x="4384823" y="2976913"/>
              <a:ext cx="447004" cy="0"/>
            </a:xfrm>
            <a:custGeom>
              <a:avLst/>
              <a:gdLst/>
              <a:ahLst/>
              <a:cxnLst/>
              <a:rect l="0" t="0" r="0" b="0"/>
              <a:pathLst>
                <a:path>
                  <a:moveTo>
                    <a:pt x="0" y="0"/>
                  </a:moveTo>
                  <a:lnTo>
                    <a:pt x="447004" y="0"/>
                  </a:lnTo>
                </a:path>
              </a:pathLst>
            </a:custGeom>
            <a:noFill/>
            <a:scene3d>
              <a:camera prst="orthographicFront">
                <a:rot lat="0" lon="0" rev="0"/>
              </a:camera>
              <a:lightRig rig="contrasting" dir="t">
                <a:rot lat="0" lon="0" rev="1200000"/>
              </a:lightRig>
            </a:scene3d>
            <a:sp3d z="-110000"/>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14"/>
            <p:cNvSpPr/>
            <p:nvPr/>
          </p:nvSpPr>
          <p:spPr>
            <a:xfrm>
              <a:off x="3470806" y="1843699"/>
              <a:ext cx="2285530" cy="909718"/>
            </a:xfrm>
            <a:custGeom>
              <a:avLst/>
              <a:gdLst>
                <a:gd name="connsiteX0" fmla="*/ 0 w 2285530"/>
                <a:gd name="connsiteY0" fmla="*/ 151623 h 909718"/>
                <a:gd name="connsiteX1" fmla="*/ 151623 w 2285530"/>
                <a:gd name="connsiteY1" fmla="*/ 0 h 909718"/>
                <a:gd name="connsiteX2" fmla="*/ 2133907 w 2285530"/>
                <a:gd name="connsiteY2" fmla="*/ 0 h 909718"/>
                <a:gd name="connsiteX3" fmla="*/ 2285530 w 2285530"/>
                <a:gd name="connsiteY3" fmla="*/ 151623 h 909718"/>
                <a:gd name="connsiteX4" fmla="*/ 2285530 w 2285530"/>
                <a:gd name="connsiteY4" fmla="*/ 758095 h 909718"/>
                <a:gd name="connsiteX5" fmla="*/ 2133907 w 2285530"/>
                <a:gd name="connsiteY5" fmla="*/ 909718 h 909718"/>
                <a:gd name="connsiteX6" fmla="*/ 151623 w 2285530"/>
                <a:gd name="connsiteY6" fmla="*/ 909718 h 909718"/>
                <a:gd name="connsiteX7" fmla="*/ 0 w 2285530"/>
                <a:gd name="connsiteY7" fmla="*/ 758095 h 909718"/>
                <a:gd name="connsiteX8" fmla="*/ 0 w 2285530"/>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530" h="909718">
                  <a:moveTo>
                    <a:pt x="0" y="151623"/>
                  </a:moveTo>
                  <a:cubicBezTo>
                    <a:pt x="0" y="67884"/>
                    <a:pt x="67884" y="0"/>
                    <a:pt x="151623" y="0"/>
                  </a:cubicBezTo>
                  <a:lnTo>
                    <a:pt x="2133907" y="0"/>
                  </a:lnTo>
                  <a:cubicBezTo>
                    <a:pt x="2217646" y="0"/>
                    <a:pt x="2285530" y="67884"/>
                    <a:pt x="2285530" y="151623"/>
                  </a:cubicBezTo>
                  <a:lnTo>
                    <a:pt x="2285530" y="758095"/>
                  </a:lnTo>
                  <a:cubicBezTo>
                    <a:pt x="2285530" y="841834"/>
                    <a:pt x="2217646" y="909718"/>
                    <a:pt x="2133907" y="909718"/>
                  </a:cubicBezTo>
                  <a:lnTo>
                    <a:pt x="151623" y="909718"/>
                  </a:lnTo>
                  <a:cubicBezTo>
                    <a:pt x="67884" y="909718"/>
                    <a:pt x="0" y="841834"/>
                    <a:pt x="0" y="758095"/>
                  </a:cubicBezTo>
                  <a:lnTo>
                    <a:pt x="0" y="151623"/>
                  </a:ln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529" tIns="115529" rIns="115529" bIns="115529" numCol="1" spcCol="1270" anchor="ctr" anchorCtr="0">
              <a:noAutofit/>
            </a:bodyPr>
            <a:lstStyle/>
            <a:p>
              <a:pPr lvl="0" algn="ctr" defTabSz="1244600">
                <a:lnSpc>
                  <a:spcPct val="90000"/>
                </a:lnSpc>
                <a:spcBef>
                  <a:spcPct val="0"/>
                </a:spcBef>
                <a:spcAft>
                  <a:spcPct val="35000"/>
                </a:spcAft>
              </a:pPr>
              <a:r>
                <a:rPr lang="en-US" sz="2800" kern="1200"/>
                <a:t>Stewardship</a:t>
              </a:r>
            </a:p>
          </p:txBody>
        </p:sp>
        <p:sp>
          <p:nvSpPr>
            <p:cNvPr id="16" name="Freeform 15"/>
            <p:cNvSpPr/>
            <p:nvPr/>
          </p:nvSpPr>
          <p:spPr>
            <a:xfrm rot="2474369">
              <a:off x="5289071" y="4788598"/>
              <a:ext cx="699023" cy="0"/>
            </a:xfrm>
            <a:custGeom>
              <a:avLst/>
              <a:gdLst/>
              <a:ahLst/>
              <a:cxnLst/>
              <a:rect l="0" t="0" r="0" b="0"/>
              <a:pathLst>
                <a:path>
                  <a:moveTo>
                    <a:pt x="0" y="0"/>
                  </a:moveTo>
                  <a:lnTo>
                    <a:pt x="699023" y="0"/>
                  </a:lnTo>
                </a:path>
              </a:pathLst>
            </a:custGeom>
            <a:noFill/>
            <a:scene3d>
              <a:camera prst="orthographicFront">
                <a:rot lat="0" lon="0" rev="0"/>
              </a:camera>
              <a:lightRig rig="contrasting" dir="t">
                <a:rot lat="0" lon="0" rev="1200000"/>
              </a:lightRig>
            </a:scene3d>
            <a:sp3d z="-110000"/>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16"/>
            <p:cNvSpPr/>
            <p:nvPr/>
          </p:nvSpPr>
          <p:spPr>
            <a:xfrm>
              <a:off x="5458948" y="5018999"/>
              <a:ext cx="1922626" cy="909718"/>
            </a:xfrm>
            <a:custGeom>
              <a:avLst/>
              <a:gdLst>
                <a:gd name="connsiteX0" fmla="*/ 0 w 1922626"/>
                <a:gd name="connsiteY0" fmla="*/ 151623 h 909718"/>
                <a:gd name="connsiteX1" fmla="*/ 151623 w 1922626"/>
                <a:gd name="connsiteY1" fmla="*/ 0 h 909718"/>
                <a:gd name="connsiteX2" fmla="*/ 1771003 w 1922626"/>
                <a:gd name="connsiteY2" fmla="*/ 0 h 909718"/>
                <a:gd name="connsiteX3" fmla="*/ 1922626 w 1922626"/>
                <a:gd name="connsiteY3" fmla="*/ 151623 h 909718"/>
                <a:gd name="connsiteX4" fmla="*/ 1922626 w 1922626"/>
                <a:gd name="connsiteY4" fmla="*/ 758095 h 909718"/>
                <a:gd name="connsiteX5" fmla="*/ 1771003 w 1922626"/>
                <a:gd name="connsiteY5" fmla="*/ 909718 h 909718"/>
                <a:gd name="connsiteX6" fmla="*/ 151623 w 1922626"/>
                <a:gd name="connsiteY6" fmla="*/ 909718 h 909718"/>
                <a:gd name="connsiteX7" fmla="*/ 0 w 1922626"/>
                <a:gd name="connsiteY7" fmla="*/ 758095 h 909718"/>
                <a:gd name="connsiteX8" fmla="*/ 0 w 1922626"/>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626" h="909718">
                  <a:moveTo>
                    <a:pt x="0" y="151623"/>
                  </a:moveTo>
                  <a:cubicBezTo>
                    <a:pt x="0" y="67884"/>
                    <a:pt x="67884" y="0"/>
                    <a:pt x="151623" y="0"/>
                  </a:cubicBezTo>
                  <a:lnTo>
                    <a:pt x="1771003" y="0"/>
                  </a:lnTo>
                  <a:cubicBezTo>
                    <a:pt x="1854742" y="0"/>
                    <a:pt x="1922626" y="67884"/>
                    <a:pt x="1922626" y="151623"/>
                  </a:cubicBezTo>
                  <a:lnTo>
                    <a:pt x="1922626" y="758095"/>
                  </a:lnTo>
                  <a:cubicBezTo>
                    <a:pt x="1922626" y="841834"/>
                    <a:pt x="1854742" y="909718"/>
                    <a:pt x="1771003" y="909718"/>
                  </a:cubicBezTo>
                  <a:lnTo>
                    <a:pt x="151623" y="909718"/>
                  </a:lnTo>
                  <a:cubicBezTo>
                    <a:pt x="67884" y="909718"/>
                    <a:pt x="0" y="841834"/>
                    <a:pt x="0" y="758095"/>
                  </a:cubicBezTo>
                  <a:lnTo>
                    <a:pt x="0" y="151623"/>
                  </a:ln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529" tIns="115529" rIns="115529" bIns="115529" numCol="1" spcCol="1270" anchor="ctr" anchorCtr="0">
              <a:noAutofit/>
            </a:bodyPr>
            <a:lstStyle/>
            <a:p>
              <a:pPr lvl="0" algn="ctr" defTabSz="1244600">
                <a:lnSpc>
                  <a:spcPct val="90000"/>
                </a:lnSpc>
                <a:spcBef>
                  <a:spcPct val="0"/>
                </a:spcBef>
                <a:spcAft>
                  <a:spcPct val="35000"/>
                </a:spcAft>
              </a:pPr>
              <a:r>
                <a:rPr lang="en-US" sz="2800" kern="1200"/>
                <a:t>Advocacy</a:t>
              </a:r>
            </a:p>
          </p:txBody>
        </p:sp>
        <p:sp>
          <p:nvSpPr>
            <p:cNvPr id="18" name="Freeform 17"/>
            <p:cNvSpPr/>
            <p:nvPr/>
          </p:nvSpPr>
          <p:spPr>
            <a:xfrm rot="8352460">
              <a:off x="3256877" y="4765580"/>
              <a:ext cx="634859" cy="0"/>
            </a:xfrm>
            <a:custGeom>
              <a:avLst/>
              <a:gdLst/>
              <a:ahLst/>
              <a:cxnLst/>
              <a:rect l="0" t="0" r="0" b="0"/>
              <a:pathLst>
                <a:path>
                  <a:moveTo>
                    <a:pt x="0" y="0"/>
                  </a:moveTo>
                  <a:lnTo>
                    <a:pt x="634859" y="0"/>
                  </a:lnTo>
                </a:path>
              </a:pathLst>
            </a:custGeom>
            <a:noFill/>
            <a:scene3d>
              <a:camera prst="orthographicFront">
                <a:rot lat="0" lon="0" rev="0"/>
              </a:camera>
              <a:lightRig rig="contrasting" dir="t">
                <a:rot lat="0" lon="0" rev="1200000"/>
              </a:lightRig>
            </a:scene3d>
            <a:sp3d z="-110000"/>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18"/>
            <p:cNvSpPr/>
            <p:nvPr/>
          </p:nvSpPr>
          <p:spPr>
            <a:xfrm>
              <a:off x="1762428" y="4972963"/>
              <a:ext cx="2088913" cy="909718"/>
            </a:xfrm>
            <a:custGeom>
              <a:avLst/>
              <a:gdLst>
                <a:gd name="connsiteX0" fmla="*/ 0 w 2088913"/>
                <a:gd name="connsiteY0" fmla="*/ 151623 h 909718"/>
                <a:gd name="connsiteX1" fmla="*/ 151623 w 2088913"/>
                <a:gd name="connsiteY1" fmla="*/ 0 h 909718"/>
                <a:gd name="connsiteX2" fmla="*/ 1937290 w 2088913"/>
                <a:gd name="connsiteY2" fmla="*/ 0 h 909718"/>
                <a:gd name="connsiteX3" fmla="*/ 2088913 w 2088913"/>
                <a:gd name="connsiteY3" fmla="*/ 151623 h 909718"/>
                <a:gd name="connsiteX4" fmla="*/ 2088913 w 2088913"/>
                <a:gd name="connsiteY4" fmla="*/ 758095 h 909718"/>
                <a:gd name="connsiteX5" fmla="*/ 1937290 w 2088913"/>
                <a:gd name="connsiteY5" fmla="*/ 909718 h 909718"/>
                <a:gd name="connsiteX6" fmla="*/ 151623 w 2088913"/>
                <a:gd name="connsiteY6" fmla="*/ 909718 h 909718"/>
                <a:gd name="connsiteX7" fmla="*/ 0 w 2088913"/>
                <a:gd name="connsiteY7" fmla="*/ 758095 h 909718"/>
                <a:gd name="connsiteX8" fmla="*/ 0 w 2088913"/>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913" h="909718">
                  <a:moveTo>
                    <a:pt x="0" y="151623"/>
                  </a:moveTo>
                  <a:cubicBezTo>
                    <a:pt x="0" y="67884"/>
                    <a:pt x="67884" y="0"/>
                    <a:pt x="151623" y="0"/>
                  </a:cubicBezTo>
                  <a:lnTo>
                    <a:pt x="1937290" y="0"/>
                  </a:lnTo>
                  <a:cubicBezTo>
                    <a:pt x="2021029" y="0"/>
                    <a:pt x="2088913" y="67884"/>
                    <a:pt x="2088913" y="151623"/>
                  </a:cubicBezTo>
                  <a:lnTo>
                    <a:pt x="2088913" y="758095"/>
                  </a:lnTo>
                  <a:cubicBezTo>
                    <a:pt x="2088913" y="841834"/>
                    <a:pt x="2021029" y="909718"/>
                    <a:pt x="1937290" y="909718"/>
                  </a:cubicBezTo>
                  <a:lnTo>
                    <a:pt x="151623" y="909718"/>
                  </a:lnTo>
                  <a:cubicBezTo>
                    <a:pt x="67884" y="909718"/>
                    <a:pt x="0" y="841834"/>
                    <a:pt x="0" y="758095"/>
                  </a:cubicBezTo>
                  <a:lnTo>
                    <a:pt x="0" y="151623"/>
                  </a:ln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5529" tIns="115529" rIns="115529" bIns="115529" numCol="1" spcCol="1270" anchor="ctr" anchorCtr="0">
              <a:noAutofit/>
            </a:bodyPr>
            <a:lstStyle/>
            <a:p>
              <a:pPr lvl="0" algn="ctr" defTabSz="1244600">
                <a:lnSpc>
                  <a:spcPct val="90000"/>
                </a:lnSpc>
                <a:spcBef>
                  <a:spcPct val="0"/>
                </a:spcBef>
                <a:spcAft>
                  <a:spcPct val="35000"/>
                </a:spcAft>
              </a:pPr>
              <a:r>
                <a:rPr lang="en-US" sz="2800" kern="1200"/>
                <a:t>Education</a:t>
              </a:r>
            </a:p>
          </p:txBody>
        </p:sp>
      </p:grpSp>
      <p:sp>
        <p:nvSpPr>
          <p:cNvPr id="28" name="Freeform 27"/>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29" name="Group 28">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30" name="Freeform 29"/>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31" name="Freeform 30"/>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32" name="Freeform 31"/>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22" name="Audio 21">
            <a:hlinkClick r:id="" action="ppaction://media"/>
          </p:cNvPr>
          <p:cNvPicPr>
            <a:picLocks noChangeAspect="1"/>
          </p:cNvPicPr>
          <p:nvPr>
            <a:audioFile r:link="rId1"/>
            <p:extLst>
              <p:ext uri="{DAA4B4D4-6D71-4841-9C94-3DE7FCFB9230}">
                <p14:media xmlns:p14="http://schemas.microsoft.com/office/powerpoint/2010/main" r:embed="rId2">
                  <p14:trim st="1035" end="2475.1678"/>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8991408"/>
      </p:ext>
    </p:extLst>
  </p:cSld>
  <p:clrMapOvr>
    <a:masterClrMapping/>
  </p:clrMapOvr>
  <mc:AlternateContent xmlns:mc="http://schemas.openxmlformats.org/markup-compatibility/2006" xmlns:p14="http://schemas.microsoft.com/office/powerpoint/2010/main">
    <mc:Choice Requires="p14">
      <p:transition spd="slow" p14:dur="2000" advTm="87010"/>
    </mc:Choice>
    <mc:Fallback xmlns="">
      <p:transition spd="slow" advTm="8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Stream team Activities</a:t>
            </a:r>
          </a:p>
        </p:txBody>
      </p:sp>
      <p:grpSp>
        <p:nvGrpSpPr>
          <p:cNvPr id="15" name="Group 14"/>
          <p:cNvGrpSpPr/>
          <p:nvPr/>
        </p:nvGrpSpPr>
        <p:grpSpPr>
          <a:xfrm>
            <a:off x="536160" y="1753980"/>
            <a:ext cx="8071678" cy="4035839"/>
            <a:chOff x="536160" y="1753980"/>
            <a:chExt cx="8071678" cy="4035839"/>
          </a:xfrm>
        </p:grpSpPr>
        <p:sp>
          <p:nvSpPr>
            <p:cNvPr id="16" name="Freeform: Shape 15"/>
            <p:cNvSpPr/>
            <p:nvPr/>
          </p:nvSpPr>
          <p:spPr>
            <a:xfrm>
              <a:off x="536160"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Adopt-An-Access</a:t>
              </a:r>
            </a:p>
          </p:txBody>
        </p:sp>
        <p:sp>
          <p:nvSpPr>
            <p:cNvPr id="17" name="Freeform: Shape 16"/>
            <p:cNvSpPr/>
            <p:nvPr/>
          </p:nvSpPr>
          <p:spPr>
            <a:xfrm>
              <a:off x="2180391"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Advocacy</a:t>
              </a:r>
            </a:p>
          </p:txBody>
        </p:sp>
        <p:sp>
          <p:nvSpPr>
            <p:cNvPr id="18" name="Freeform: Shape 17"/>
            <p:cNvSpPr/>
            <p:nvPr/>
          </p:nvSpPr>
          <p:spPr>
            <a:xfrm>
              <a:off x="3824622"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Education Projects</a:t>
              </a:r>
            </a:p>
          </p:txBody>
        </p:sp>
        <p:sp>
          <p:nvSpPr>
            <p:cNvPr id="19" name="Freeform: Shape 18"/>
            <p:cNvSpPr/>
            <p:nvPr/>
          </p:nvSpPr>
          <p:spPr>
            <a:xfrm>
              <a:off x="5468853"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Greenway Development</a:t>
              </a:r>
            </a:p>
          </p:txBody>
        </p:sp>
        <p:sp>
          <p:nvSpPr>
            <p:cNvPr id="20" name="Freeform: Shape 19"/>
            <p:cNvSpPr/>
            <p:nvPr/>
          </p:nvSpPr>
          <p:spPr>
            <a:xfrm>
              <a:off x="7113083" y="1753980"/>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Habitat Improvement </a:t>
              </a:r>
            </a:p>
          </p:txBody>
        </p:sp>
        <p:sp>
          <p:nvSpPr>
            <p:cNvPr id="21" name="Freeform: Shape 20"/>
            <p:cNvSpPr/>
            <p:nvPr/>
          </p:nvSpPr>
          <p:spPr>
            <a:xfrm>
              <a:off x="536160"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Litter Pickup</a:t>
              </a:r>
            </a:p>
          </p:txBody>
        </p:sp>
        <p:sp>
          <p:nvSpPr>
            <p:cNvPr id="22" name="Freeform: Shape 21"/>
            <p:cNvSpPr/>
            <p:nvPr/>
          </p:nvSpPr>
          <p:spPr>
            <a:xfrm>
              <a:off x="2180391"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Media Contact</a:t>
              </a:r>
            </a:p>
          </p:txBody>
        </p:sp>
        <p:sp>
          <p:nvSpPr>
            <p:cNvPr id="23" name="Freeform: Shape 22"/>
            <p:cNvSpPr/>
            <p:nvPr/>
          </p:nvSpPr>
          <p:spPr>
            <a:xfrm>
              <a:off x="3824622"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Mentoring</a:t>
              </a:r>
            </a:p>
          </p:txBody>
        </p:sp>
        <p:sp>
          <p:nvSpPr>
            <p:cNvPr id="24" name="Freeform: Shape 23"/>
            <p:cNvSpPr/>
            <p:nvPr/>
          </p:nvSpPr>
          <p:spPr>
            <a:xfrm>
              <a:off x="5468853"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Presentations</a:t>
              </a:r>
            </a:p>
          </p:txBody>
        </p:sp>
        <p:sp>
          <p:nvSpPr>
            <p:cNvPr id="25" name="Freeform: Shape 24"/>
            <p:cNvSpPr/>
            <p:nvPr/>
          </p:nvSpPr>
          <p:spPr>
            <a:xfrm>
              <a:off x="7113083" y="2800309"/>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Photo-point Monitoring</a:t>
              </a:r>
            </a:p>
          </p:txBody>
        </p:sp>
        <p:sp>
          <p:nvSpPr>
            <p:cNvPr id="26" name="Freeform: Shape 25"/>
            <p:cNvSpPr/>
            <p:nvPr/>
          </p:nvSpPr>
          <p:spPr>
            <a:xfrm>
              <a:off x="536160"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Recruitment</a:t>
              </a:r>
            </a:p>
          </p:txBody>
        </p:sp>
        <p:sp>
          <p:nvSpPr>
            <p:cNvPr id="27" name="Freeform: Shape 26"/>
            <p:cNvSpPr/>
            <p:nvPr/>
          </p:nvSpPr>
          <p:spPr>
            <a:xfrm>
              <a:off x="2180391"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Stream Team Associations</a:t>
              </a:r>
            </a:p>
          </p:txBody>
        </p:sp>
        <p:sp>
          <p:nvSpPr>
            <p:cNvPr id="28" name="Freeform: Shape 27"/>
            <p:cNvSpPr/>
            <p:nvPr/>
          </p:nvSpPr>
          <p:spPr>
            <a:xfrm>
              <a:off x="3824622"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Stream Team  Displays</a:t>
              </a:r>
            </a:p>
          </p:txBody>
        </p:sp>
        <p:sp>
          <p:nvSpPr>
            <p:cNvPr id="29" name="Freeform: Shape 28"/>
            <p:cNvSpPr/>
            <p:nvPr/>
          </p:nvSpPr>
          <p:spPr>
            <a:xfrm>
              <a:off x="5468853"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Storm Drain Stenciling</a:t>
              </a:r>
            </a:p>
          </p:txBody>
        </p:sp>
        <p:sp>
          <p:nvSpPr>
            <p:cNvPr id="30" name="Freeform: Shape 29"/>
            <p:cNvSpPr/>
            <p:nvPr/>
          </p:nvSpPr>
          <p:spPr>
            <a:xfrm>
              <a:off x="7113083" y="3846638"/>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Planting Trees</a:t>
              </a:r>
            </a:p>
          </p:txBody>
        </p:sp>
        <p:sp>
          <p:nvSpPr>
            <p:cNvPr id="31" name="Freeform: Shape 30"/>
            <p:cNvSpPr/>
            <p:nvPr/>
          </p:nvSpPr>
          <p:spPr>
            <a:xfrm>
              <a:off x="2180391" y="4892966"/>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Watershed Mapping</a:t>
              </a:r>
            </a:p>
          </p:txBody>
        </p:sp>
        <p:sp>
          <p:nvSpPr>
            <p:cNvPr id="32" name="Freeform: Shape 31"/>
            <p:cNvSpPr/>
            <p:nvPr/>
          </p:nvSpPr>
          <p:spPr>
            <a:xfrm>
              <a:off x="3824622" y="4892966"/>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Water Quality Monitoring</a:t>
              </a:r>
            </a:p>
          </p:txBody>
        </p:sp>
        <p:sp>
          <p:nvSpPr>
            <p:cNvPr id="33" name="Freeform: Shape 32"/>
            <p:cNvSpPr/>
            <p:nvPr/>
          </p:nvSpPr>
          <p:spPr>
            <a:xfrm>
              <a:off x="5468853" y="4892966"/>
              <a:ext cx="1494755" cy="896853"/>
            </a:xfrm>
            <a:custGeom>
              <a:avLst/>
              <a:gdLst>
                <a:gd name="connsiteX0" fmla="*/ 0 w 1494755"/>
                <a:gd name="connsiteY0" fmla="*/ 0 h 896853"/>
                <a:gd name="connsiteX1" fmla="*/ 1494755 w 1494755"/>
                <a:gd name="connsiteY1" fmla="*/ 0 h 896853"/>
                <a:gd name="connsiteX2" fmla="*/ 1494755 w 1494755"/>
                <a:gd name="connsiteY2" fmla="*/ 896853 h 896853"/>
                <a:gd name="connsiteX3" fmla="*/ 0 w 1494755"/>
                <a:gd name="connsiteY3" fmla="*/ 896853 h 896853"/>
                <a:gd name="connsiteX4" fmla="*/ 0 w 1494755"/>
                <a:gd name="connsiteY4" fmla="*/ 0 h 89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755" h="896853">
                  <a:moveTo>
                    <a:pt x="0" y="0"/>
                  </a:moveTo>
                  <a:lnTo>
                    <a:pt x="1494755" y="0"/>
                  </a:lnTo>
                  <a:lnTo>
                    <a:pt x="1494755" y="896853"/>
                  </a:lnTo>
                  <a:lnTo>
                    <a:pt x="0" y="89685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Workshops</a:t>
              </a:r>
            </a:p>
          </p:txBody>
        </p:sp>
      </p:grpSp>
      <p:sp>
        <p:nvSpPr>
          <p:cNvPr id="41" name="Freeform 40"/>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42" name="Group 41">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43" name="Freeform 42"/>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44" name="Freeform 43"/>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45" name="Freeform 44"/>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551" end="3522.682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5210956"/>
      </p:ext>
    </p:extLst>
  </p:cSld>
  <p:clrMapOvr>
    <a:masterClrMapping/>
  </p:clrMapOvr>
  <mc:AlternateContent xmlns:mc="http://schemas.openxmlformats.org/markup-compatibility/2006" xmlns:p14="http://schemas.microsoft.com/office/powerpoint/2010/main">
    <mc:Choice Requires="p14">
      <p:transition spd="slow" p14:dur="2000" advTm="38479"/>
    </mc:Choice>
    <mc:Fallback xmlns="">
      <p:transition spd="slow" advTm="3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779" y="697384"/>
            <a:ext cx="3770754" cy="5017616"/>
          </a:xfrm>
          <a:prstGeom prst="rect">
            <a:avLst/>
          </a:prstGeom>
        </p:spPr>
      </p:pic>
      <p:sp>
        <p:nvSpPr>
          <p:cNvPr id="17" name="Freeform 16"/>
          <p:cNvSpPr/>
          <p:nvPr/>
        </p:nvSpPr>
        <p:spPr>
          <a:xfrm>
            <a:off x="2066063"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Stream</a:t>
            </a:r>
          </a:p>
          <a:p>
            <a:pPr lvl="0" algn="ctr" defTabSz="444500">
              <a:lnSpc>
                <a:spcPct val="100000"/>
              </a:lnSpc>
              <a:spcBef>
                <a:spcPct val="0"/>
              </a:spcBef>
              <a:spcAft>
                <a:spcPts val="0"/>
              </a:spcAft>
            </a:pPr>
            <a:r>
              <a:rPr lang="en-US" sz="1000" kern="1200" dirty="0">
                <a:solidFill>
                  <a:schemeClr val="bg1"/>
                </a:solidFill>
              </a:rPr>
              <a:t>Team &amp; VWQM</a:t>
            </a:r>
          </a:p>
        </p:txBody>
      </p:sp>
      <p:grpSp>
        <p:nvGrpSpPr>
          <p:cNvPr id="18" name="Group 17">
            <a:extLst>
              <a:ext uri="{FF2B5EF4-FFF2-40B4-BE49-F238E27FC236}">
                <a16:creationId xmlns:a16="http://schemas.microsoft.com/office/drawing/2014/main" id="{E5406220-42EE-40A7-B0FF-D372C149A224}"/>
              </a:ext>
            </a:extLst>
          </p:cNvPr>
          <p:cNvGrpSpPr/>
          <p:nvPr/>
        </p:nvGrpSpPr>
        <p:grpSpPr>
          <a:xfrm>
            <a:off x="3374039" y="6178316"/>
            <a:ext cx="2761282" cy="381000"/>
            <a:chOff x="3077058" y="6172200"/>
            <a:chExt cx="2761282" cy="381000"/>
          </a:xfrm>
        </p:grpSpPr>
        <p:sp>
          <p:nvSpPr>
            <p:cNvPr id="19" name="Freeform 18"/>
            <p:cNvSpPr/>
            <p:nvPr/>
          </p:nvSpPr>
          <p:spPr>
            <a:xfrm>
              <a:off x="3077058"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Watersheds</a:t>
              </a:r>
              <a:endParaRPr lang="en-US" sz="1000" kern="1200" dirty="0">
                <a:solidFill>
                  <a:schemeClr val="bg1"/>
                </a:solidFill>
              </a:endParaRPr>
            </a:p>
          </p:txBody>
        </p:sp>
        <p:sp>
          <p:nvSpPr>
            <p:cNvPr id="20" name="Freeform 19"/>
            <p:cNvSpPr/>
            <p:nvPr/>
          </p:nvSpPr>
          <p:spPr>
            <a:xfrm>
              <a:off x="4385034" y="6172200"/>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kern="1200" dirty="0">
                  <a:solidFill>
                    <a:schemeClr val="bg1"/>
                  </a:solidFill>
                </a:rPr>
                <a:t>Water Quality</a:t>
              </a:r>
            </a:p>
          </p:txBody>
        </p:sp>
      </p:grpSp>
      <p:sp>
        <p:nvSpPr>
          <p:cNvPr id="21" name="Freeform 20"/>
          <p:cNvSpPr/>
          <p:nvPr/>
        </p:nvSpPr>
        <p:spPr>
          <a:xfrm>
            <a:off x="5989991" y="6178316"/>
            <a:ext cx="1453306" cy="381000"/>
          </a:xfrm>
          <a:custGeom>
            <a:avLst/>
            <a:gdLst>
              <a:gd name="connsiteX0" fmla="*/ 0 w 1453306"/>
              <a:gd name="connsiteY0" fmla="*/ 0 h 381000"/>
              <a:gd name="connsiteX1" fmla="*/ 1262806 w 1453306"/>
              <a:gd name="connsiteY1" fmla="*/ 0 h 381000"/>
              <a:gd name="connsiteX2" fmla="*/ 1453306 w 1453306"/>
              <a:gd name="connsiteY2" fmla="*/ 190500 h 381000"/>
              <a:gd name="connsiteX3" fmla="*/ 1262806 w 1453306"/>
              <a:gd name="connsiteY3" fmla="*/ 381000 h 381000"/>
              <a:gd name="connsiteX4" fmla="*/ 0 w 1453306"/>
              <a:gd name="connsiteY4" fmla="*/ 381000 h 381000"/>
              <a:gd name="connsiteX5" fmla="*/ 190500 w 1453306"/>
              <a:gd name="connsiteY5" fmla="*/ 190500 h 381000"/>
              <a:gd name="connsiteX6" fmla="*/ 0 w 1453306"/>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381000">
                <a:moveTo>
                  <a:pt x="0" y="0"/>
                </a:moveTo>
                <a:lnTo>
                  <a:pt x="1262806" y="0"/>
                </a:lnTo>
                <a:lnTo>
                  <a:pt x="1453306" y="190500"/>
                </a:lnTo>
                <a:lnTo>
                  <a:pt x="1262806"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000" dirty="0">
                <a:solidFill>
                  <a:schemeClr val="bg1"/>
                </a:solidFill>
              </a:rPr>
              <a:t>VWQM Data Uses</a:t>
            </a:r>
            <a:endParaRPr lang="en-US" sz="1000" kern="1200" dirty="0">
              <a:solidFill>
                <a:schemeClr val="bg1"/>
              </a:solidFill>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927" end="5206.433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527763"/>
      </p:ext>
    </p:extLst>
  </p:cSld>
  <p:clrMapOvr>
    <a:masterClrMapping/>
  </p:clrMapOvr>
  <mc:AlternateContent xmlns:mc="http://schemas.openxmlformats.org/markup-compatibility/2006" xmlns:p14="http://schemas.microsoft.com/office/powerpoint/2010/main">
    <mc:Choice Requires="p14">
      <p:transition spd="slow" p14:dur="2000" advTm="43319"/>
    </mc:Choice>
    <mc:Fallback xmlns="">
      <p:transition spd="slow" advTm="4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5.7|4.7"/>
</p:tagLst>
</file>

<file path=ppt/tags/tag2.xml><?xml version="1.0" encoding="utf-8"?>
<p:tagLst xmlns:a="http://schemas.openxmlformats.org/drawingml/2006/main" xmlns:r="http://schemas.openxmlformats.org/officeDocument/2006/relationships" xmlns:p="http://schemas.openxmlformats.org/presentationml/2006/main">
  <p:tag name="TIMING" val="|40.5|1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0705D3E4-E412-4CAF-939E-CBA20D06E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4D3E83-0897-4859-9AB0-E3442ACA51EE}">
  <ds:schemaRefs>
    <ds:schemaRef ds:uri="http://schemas.microsoft.com/sharepoint/v3/contenttype/forms"/>
  </ds:schemaRefs>
</ds:datastoreItem>
</file>

<file path=customXml/itemProps3.xml><?xml version="1.0" encoding="utf-8"?>
<ds:datastoreItem xmlns:ds="http://schemas.openxmlformats.org/officeDocument/2006/customXml" ds:itemID="{A99D9D60-2E9B-48C2-BA72-3147693659F5}">
  <ds:schemaRefs>
    <ds:schemaRef ds:uri="344a7b3a-5299-4f3c-a86d-77962e600f55"/>
    <ds:schemaRef ds:uri="http://purl.org/dc/elements/1.1/"/>
    <ds:schemaRef ds:uri="http://schemas.microsoft.com/office/2006/metadata/properties"/>
    <ds:schemaRef ds:uri="http://purl.org/dc/terms/"/>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83b1d30f-9752-422c-95c2-017501ed60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01- WELCOME AND INTRO 08.16_SlideMaster_AW</Template>
  <TotalTime>9748</TotalTime>
  <Words>7856</Words>
  <Application>Microsoft Office PowerPoint</Application>
  <PresentationFormat>On-screen Show (4:3)</PresentationFormat>
  <Paragraphs>724</Paragraphs>
  <Slides>49</Slides>
  <Notes>49</Notes>
  <HiddenSlides>0</HiddenSlides>
  <MMClips>49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Calibri</vt:lpstr>
      <vt:lpstr>Cambria Math</vt:lpstr>
      <vt:lpstr>Segoe UI</vt:lpstr>
      <vt:lpstr>Segoe UI Black</vt:lpstr>
      <vt:lpstr>Segoe UI Semibold</vt:lpstr>
      <vt:lpstr>Times New Roman</vt:lpstr>
      <vt:lpstr>Wingdings</vt:lpstr>
      <vt:lpstr>Wingdings 2</vt:lpstr>
      <vt:lpstr>Foundry</vt:lpstr>
      <vt:lpstr>Photo Editor Photo</vt:lpstr>
      <vt:lpstr>Introduction to Volunteer water quality Monitoring training: Level 1</vt:lpstr>
      <vt:lpstr>Educational Resources</vt:lpstr>
      <vt:lpstr>introduction</vt:lpstr>
      <vt:lpstr>MISSOURI STREAM TEAM</vt:lpstr>
      <vt:lpstr>Missouri Stream Team</vt:lpstr>
      <vt:lpstr>Missouri Stream Team</vt:lpstr>
      <vt:lpstr>Stream team goals</vt:lpstr>
      <vt:lpstr>Stream team Activities</vt:lpstr>
      <vt:lpstr>PowerPoint Presentation</vt:lpstr>
      <vt:lpstr>VWQM Program Goals</vt:lpstr>
      <vt:lpstr>VWQM Levels of Training</vt:lpstr>
      <vt:lpstr>VWQM Levels of Training</vt:lpstr>
      <vt:lpstr>WATERSHEDS</vt:lpstr>
      <vt:lpstr>What is a Watershed?</vt:lpstr>
      <vt:lpstr>Watersheds affect  stream quality</vt:lpstr>
      <vt:lpstr>Major watersheds  in the U.s.</vt:lpstr>
      <vt:lpstr>Mississippi River Watershed</vt:lpstr>
      <vt:lpstr>Missouri River Watershed</vt:lpstr>
      <vt:lpstr>Watersheds in missouri</vt:lpstr>
      <vt:lpstr>Watersheds in missouri</vt:lpstr>
      <vt:lpstr>Watersheds in Missouri</vt:lpstr>
      <vt:lpstr>Watersheds in Missouri</vt:lpstr>
      <vt:lpstr>Watersheds in Missouri</vt:lpstr>
      <vt:lpstr>Watersheds in Missouri</vt:lpstr>
      <vt:lpstr>Watersheds in missouri</vt:lpstr>
      <vt:lpstr>We all live in a Watershed</vt:lpstr>
      <vt:lpstr>Water Quality (WQ)</vt:lpstr>
      <vt:lpstr>What is water quality?</vt:lpstr>
      <vt:lpstr>Water quality concerns</vt:lpstr>
      <vt:lpstr>PowerPoint Presentation</vt:lpstr>
      <vt:lpstr>Missouri water quality</vt:lpstr>
      <vt:lpstr>Reasons For  Water Quality Declines</vt:lpstr>
      <vt:lpstr>Nonpoint Source pollution</vt:lpstr>
      <vt:lpstr>Assessing the condition of Missouri’s waters</vt:lpstr>
      <vt:lpstr>PowerPoint Presentation</vt:lpstr>
      <vt:lpstr>PowerPoint Presentation</vt:lpstr>
      <vt:lpstr>PowerPoint Presentation</vt:lpstr>
      <vt:lpstr>WQ Improvements</vt:lpstr>
      <vt:lpstr>Sediment</vt:lpstr>
      <vt:lpstr>Urban Development</vt:lpstr>
      <vt:lpstr>Water quality conditions - Nationwide -</vt:lpstr>
      <vt:lpstr>VWQM DATA USES</vt:lpstr>
      <vt:lpstr>Use of volunteer data</vt:lpstr>
      <vt:lpstr>Missouri water quality</vt:lpstr>
      <vt:lpstr>Benefits of Monitoring</vt:lpstr>
      <vt:lpstr>Data uses</vt:lpstr>
      <vt:lpstr>Stream protections </vt:lpstr>
      <vt:lpstr>Expectations from Volunteers</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Introduction</dc:title>
  <dc:creator>Chris Riggert</dc:creator>
  <cp:lastModifiedBy>Gatts, Tabitha</cp:lastModifiedBy>
  <cp:revision>290</cp:revision>
  <cp:lastPrinted>2019-01-02T18:46:20Z</cp:lastPrinted>
  <dcterms:created xsi:type="dcterms:W3CDTF">2016-09-01T13:38:06Z</dcterms:created>
  <dcterms:modified xsi:type="dcterms:W3CDTF">2025-06-24T20:10:23Z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ies>
</file>