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x="18288000" cy="10287000"/>
  <p:notesSz cx="6858000" cy="9144000"/>
  <p:embeddedFontLst>
    <p:embeddedFont>
      <p:font typeface="TAN Pearl" charset="1" panose="00000000000000000000"/>
      <p:regular r:id="rId81"/>
    </p:embeddedFont>
    <p:embeddedFont>
      <p:font typeface="Montserrat" charset="1" panose="00000500000000000000"/>
      <p:regular r:id="rId82"/>
    </p:embeddedFont>
    <p:embeddedFont>
      <p:font typeface="Montserrat Medium" charset="1" panose="00000600000000000000"/>
      <p:regular r:id="rId83"/>
    </p:embeddedFont>
    <p:embeddedFont>
      <p:font typeface="Montserrat Semi-Bold" charset="1" panose="00000700000000000000"/>
      <p:regular r:id="rId84"/>
    </p:embeddedFont>
    <p:embeddedFont>
      <p:font typeface="Montserrat Bold" charset="1" panose="00000800000000000000"/>
      <p:regular r:id="rId85"/>
    </p:embeddedFont>
    <p:embeddedFont>
      <p:font typeface="Canva Sans Bold" charset="1" panose="020B0803030501040103"/>
      <p:regular r:id="rId86"/>
    </p:embeddedFont>
    <p:embeddedFont>
      <p:font typeface="Montserrat Bold Italics" charset="1" panose="00000800000000000000"/>
      <p:regular r:id="rId87"/>
    </p:embeddedFont>
    <p:embeddedFont>
      <p:font typeface="Canva Sans" charset="1" panose="020B0503030501040103"/>
      <p:regular r:id="rId88"/>
    </p:embeddedFont>
    <p:embeddedFont>
      <p:font typeface="Public Sans" charset="1" panose="00000000000000000000"/>
      <p:regular r:id="rId89"/>
    </p:embeddedFont>
    <p:embeddedFont>
      <p:font typeface="Montserrat Italics" charset="1" panose="00000500000000000000"/>
      <p:regular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 Id="rId90" Target="fonts/font90.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4.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4.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4.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3303563" y="3475623"/>
            <a:ext cx="11680874" cy="3126203"/>
          </a:xfrm>
          <a:prstGeom prst="rect">
            <a:avLst/>
          </a:prstGeom>
        </p:spPr>
        <p:txBody>
          <a:bodyPr anchor="t" rtlCol="false" tIns="0" lIns="0" bIns="0" rIns="0">
            <a:spAutoFit/>
          </a:bodyPr>
          <a:lstStyle/>
          <a:p>
            <a:pPr algn="ctr">
              <a:lnSpc>
                <a:spcPts val="12115"/>
              </a:lnSpc>
            </a:pPr>
            <a:r>
              <a:rPr lang="en-US" sz="9109" spc="-519">
                <a:solidFill>
                  <a:srgbClr val="494949"/>
                </a:solidFill>
                <a:latin typeface="TAN Pearl"/>
                <a:ea typeface="TAN Pearl"/>
                <a:cs typeface="TAN Pearl"/>
                <a:sym typeface="TAN Pearl"/>
              </a:rPr>
              <a:t>HEALTHY BOUNDARIES</a:t>
            </a:r>
          </a:p>
        </p:txBody>
      </p:sp>
      <p:sp>
        <p:nvSpPr>
          <p:cNvPr name="TextBox 16" id="16"/>
          <p:cNvSpPr txBox="true"/>
          <p:nvPr/>
        </p:nvSpPr>
        <p:spPr>
          <a:xfrm rot="0">
            <a:off x="3303563" y="6670552"/>
            <a:ext cx="11680874" cy="477646"/>
          </a:xfrm>
          <a:prstGeom prst="rect">
            <a:avLst/>
          </a:prstGeom>
        </p:spPr>
        <p:txBody>
          <a:bodyPr anchor="t" rtlCol="false" tIns="0" lIns="0" bIns="0" rIns="0">
            <a:spAutoFit/>
          </a:bodyPr>
          <a:lstStyle/>
          <a:p>
            <a:pPr algn="ctr">
              <a:lnSpc>
                <a:spcPts val="3724"/>
              </a:lnSpc>
            </a:pPr>
            <a:r>
              <a:rPr lang="en-US" sz="2800" spc="-159">
                <a:solidFill>
                  <a:srgbClr val="494949"/>
                </a:solidFill>
                <a:latin typeface="TAN Pearl"/>
                <a:ea typeface="TAN Pearl"/>
                <a:cs typeface="TAN Pearl"/>
                <a:sym typeface="TAN Pearl"/>
              </a:rPr>
              <a:t>Presbytery of Eastern Virginia</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4671377"/>
            <a:ext cx="16328529" cy="3980179"/>
          </a:xfrm>
          <a:prstGeom prst="rect">
            <a:avLst/>
          </a:prstGeom>
        </p:spPr>
        <p:txBody>
          <a:bodyPr anchor="t" rtlCol="false" tIns="0" lIns="0" bIns="0" rIns="0">
            <a:spAutoFit/>
          </a:bodyPr>
          <a:lstStyle/>
          <a:p>
            <a:pPr algn="l">
              <a:lnSpc>
                <a:spcPts val="5320"/>
              </a:lnSpc>
            </a:pPr>
            <a:r>
              <a:rPr lang="en-US" sz="3800" b="true">
                <a:solidFill>
                  <a:srgbClr val="000000"/>
                </a:solidFill>
                <a:latin typeface="Canva Sans Bold"/>
                <a:ea typeface="Canva Sans Bold"/>
                <a:cs typeface="Canva Sans Bold"/>
                <a:sym typeface="Canva Sans Bold"/>
              </a:rPr>
              <a:t>“To those calle</a:t>
            </a:r>
            <a:r>
              <a:rPr lang="en-US" sz="3800" b="true">
                <a:solidFill>
                  <a:srgbClr val="000000"/>
                </a:solidFill>
                <a:latin typeface="Canva Sans Bold"/>
                <a:ea typeface="Canva Sans Bold"/>
                <a:cs typeface="Canva Sans Bold"/>
                <a:sym typeface="Canva Sans Bold"/>
              </a:rPr>
              <a:t>d to exercise special functions in the church—deacons,</a:t>
            </a:r>
          </a:p>
          <a:p>
            <a:pPr algn="l">
              <a:lnSpc>
                <a:spcPts val="5320"/>
              </a:lnSpc>
            </a:pPr>
            <a:r>
              <a:rPr lang="en-US" sz="3800" b="true">
                <a:solidFill>
                  <a:srgbClr val="000000"/>
                </a:solidFill>
                <a:latin typeface="Canva Sans Bold"/>
                <a:ea typeface="Canva Sans Bold"/>
                <a:cs typeface="Canva Sans Bold"/>
                <a:sym typeface="Canva Sans Bold"/>
              </a:rPr>
              <a:t>ruling elders, and Ministers of Word and Sacrament…Their manner of</a:t>
            </a:r>
          </a:p>
          <a:p>
            <a:pPr algn="l">
              <a:lnSpc>
                <a:spcPts val="5320"/>
              </a:lnSpc>
            </a:pPr>
            <a:r>
              <a:rPr lang="en-US" sz="3800" b="true">
                <a:solidFill>
                  <a:srgbClr val="000000"/>
                </a:solidFill>
                <a:latin typeface="Canva Sans Bold"/>
                <a:ea typeface="Canva Sans Bold"/>
                <a:cs typeface="Canva Sans Bold"/>
                <a:sym typeface="Canva Sans Bold"/>
              </a:rPr>
              <a:t>life should be a demonstration of the Christian gospel in the church</a:t>
            </a:r>
          </a:p>
          <a:p>
            <a:pPr algn="l">
              <a:lnSpc>
                <a:spcPts val="5320"/>
              </a:lnSpc>
            </a:pPr>
            <a:r>
              <a:rPr lang="en-US" sz="3800" b="true">
                <a:solidFill>
                  <a:srgbClr val="000000"/>
                </a:solidFill>
                <a:latin typeface="Canva Sans Bold"/>
                <a:ea typeface="Canva Sans Bold"/>
                <a:cs typeface="Canva Sans Bold"/>
                <a:sym typeface="Canva Sans Bold"/>
              </a:rPr>
              <a:t>and in the world.”</a:t>
            </a:r>
          </a:p>
          <a:p>
            <a:pPr algn="l">
              <a:lnSpc>
                <a:spcPts val="5320"/>
              </a:lnSpc>
            </a:pPr>
            <a:r>
              <a:rPr lang="en-US" sz="3800" b="true">
                <a:solidFill>
                  <a:srgbClr val="000000"/>
                </a:solidFill>
                <a:latin typeface="Canva Sans Bold"/>
                <a:ea typeface="Canva Sans Bold"/>
                <a:cs typeface="Canva Sans Bold"/>
                <a:sym typeface="Canva Sans Bold"/>
              </a:rPr>
              <a:t>• Healthy boundaries helps us in this manner of life.</a:t>
            </a:r>
          </a:p>
          <a:p>
            <a:pPr algn="l">
              <a:lnSpc>
                <a:spcPts val="5320"/>
              </a:lnSpc>
            </a:pPr>
          </a:p>
        </p:txBody>
      </p:sp>
      <p:sp>
        <p:nvSpPr>
          <p:cNvPr name="TextBox 3" id="3"/>
          <p:cNvSpPr txBox="true"/>
          <p:nvPr/>
        </p:nvSpPr>
        <p:spPr>
          <a:xfrm rot="0">
            <a:off x="979736" y="1265473"/>
            <a:ext cx="16328529"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Book of Order</a:t>
            </a:r>
          </a:p>
        </p:txBody>
      </p:sp>
      <p:sp>
        <p:nvSpPr>
          <p:cNvPr name="TextBox 4" id="4"/>
          <p:cNvSpPr txBox="true"/>
          <p:nvPr/>
        </p:nvSpPr>
        <p:spPr>
          <a:xfrm rot="0">
            <a:off x="1028700" y="3503787"/>
            <a:ext cx="16328529" cy="1811020"/>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G-2.0104a</a:t>
            </a:r>
          </a:p>
          <a:p>
            <a:pPr algn="ctr">
              <a:lnSpc>
                <a:spcPts val="7279"/>
              </a:lnSpc>
            </a:pP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2362883" y="1142623"/>
            <a:ext cx="13562234" cy="1026795"/>
          </a:xfrm>
          <a:prstGeom prst="rect">
            <a:avLst/>
          </a:prstGeom>
        </p:spPr>
        <p:txBody>
          <a:bodyPr anchor="t" rtlCol="false" tIns="0" lIns="0" bIns="0" rIns="0">
            <a:spAutoFit/>
          </a:bodyPr>
          <a:lstStyle/>
          <a:p>
            <a:pPr algn="ctr">
              <a:lnSpc>
                <a:spcPts val="7740"/>
              </a:lnSpc>
            </a:pPr>
            <a:r>
              <a:rPr lang="en-US" sz="6000" spc="-342">
                <a:solidFill>
                  <a:srgbClr val="494949"/>
                </a:solidFill>
                <a:latin typeface="TAN Pearl"/>
                <a:ea typeface="TAN Pearl"/>
                <a:cs typeface="TAN Pearl"/>
                <a:sym typeface="TAN Pearl"/>
              </a:rPr>
              <a:t>Nature of Boundaries</a:t>
            </a:r>
          </a:p>
        </p:txBody>
      </p:sp>
      <p:sp>
        <p:nvSpPr>
          <p:cNvPr name="AutoShape 3" id="3"/>
          <p:cNvSpPr/>
          <p:nvPr/>
        </p:nvSpPr>
        <p:spPr>
          <a:xfrm flipV="true">
            <a:off x="11548417" y="5405669"/>
            <a:ext cx="0" cy="1500135"/>
          </a:xfrm>
          <a:prstGeom prst="line">
            <a:avLst/>
          </a:prstGeom>
          <a:ln cap="flat" w="19050">
            <a:solidFill>
              <a:srgbClr val="494949"/>
            </a:solidFill>
            <a:prstDash val="solid"/>
            <a:headEnd type="none" len="sm" w="sm"/>
            <a:tailEnd type="none" len="sm" w="sm"/>
          </a:ln>
        </p:spPr>
      </p:sp>
      <p:grpSp>
        <p:nvGrpSpPr>
          <p:cNvPr name="Group 4" id="4"/>
          <p:cNvGrpSpPr/>
          <p:nvPr/>
        </p:nvGrpSpPr>
        <p:grpSpPr>
          <a:xfrm rot="0">
            <a:off x="11538892" y="6772454"/>
            <a:ext cx="3375597" cy="2006930"/>
            <a:chOff x="0" y="0"/>
            <a:chExt cx="451714" cy="268562"/>
          </a:xfrm>
        </p:grpSpPr>
        <p:sp>
          <p:nvSpPr>
            <p:cNvPr name="Freeform 5" id="5"/>
            <p:cNvSpPr/>
            <p:nvPr/>
          </p:nvSpPr>
          <p:spPr>
            <a:xfrm flipH="false" flipV="false" rot="0">
              <a:off x="0" y="0"/>
              <a:ext cx="451714" cy="268562"/>
            </a:xfrm>
            <a:custGeom>
              <a:avLst/>
              <a:gdLst/>
              <a:ahLst/>
              <a:cxnLst/>
              <a:rect r="r" b="b" t="t" l="l"/>
              <a:pathLst>
                <a:path h="268562" w="451714">
                  <a:moveTo>
                    <a:pt x="34402" y="0"/>
                  </a:moveTo>
                  <a:lnTo>
                    <a:pt x="417311" y="0"/>
                  </a:lnTo>
                  <a:cubicBezTo>
                    <a:pt x="426435" y="0"/>
                    <a:pt x="435186" y="3625"/>
                    <a:pt x="441637" y="10076"/>
                  </a:cubicBezTo>
                  <a:cubicBezTo>
                    <a:pt x="448089" y="16528"/>
                    <a:pt x="451714" y="25278"/>
                    <a:pt x="451714" y="34402"/>
                  </a:cubicBezTo>
                  <a:lnTo>
                    <a:pt x="451714" y="234160"/>
                  </a:lnTo>
                  <a:cubicBezTo>
                    <a:pt x="451714" y="243284"/>
                    <a:pt x="448089" y="252034"/>
                    <a:pt x="441637" y="258486"/>
                  </a:cubicBezTo>
                  <a:cubicBezTo>
                    <a:pt x="435186" y="264938"/>
                    <a:pt x="426435" y="268562"/>
                    <a:pt x="417311" y="268562"/>
                  </a:cubicBezTo>
                  <a:lnTo>
                    <a:pt x="34402" y="268562"/>
                  </a:lnTo>
                  <a:cubicBezTo>
                    <a:pt x="25278" y="268562"/>
                    <a:pt x="16528" y="264938"/>
                    <a:pt x="10076" y="258486"/>
                  </a:cubicBezTo>
                  <a:cubicBezTo>
                    <a:pt x="3625" y="252034"/>
                    <a:pt x="0" y="243284"/>
                    <a:pt x="0" y="234160"/>
                  </a:cubicBezTo>
                  <a:lnTo>
                    <a:pt x="0" y="34402"/>
                  </a:lnTo>
                  <a:cubicBezTo>
                    <a:pt x="0" y="25278"/>
                    <a:pt x="3625" y="16528"/>
                    <a:pt x="10076" y="10076"/>
                  </a:cubicBezTo>
                  <a:cubicBezTo>
                    <a:pt x="16528" y="3625"/>
                    <a:pt x="25278" y="0"/>
                    <a:pt x="34402" y="0"/>
                  </a:cubicBezTo>
                  <a:close/>
                </a:path>
              </a:pathLst>
            </a:custGeom>
            <a:solidFill>
              <a:srgbClr val="A6B49C"/>
            </a:solidFill>
            <a:ln w="19050" cap="sq">
              <a:solidFill>
                <a:srgbClr val="494949"/>
              </a:solidFill>
              <a:prstDash val="solid"/>
              <a:miter/>
            </a:ln>
          </p:spPr>
        </p:sp>
        <p:sp>
          <p:nvSpPr>
            <p:cNvPr name="TextBox 6" id="6"/>
            <p:cNvSpPr txBox="true"/>
            <p:nvPr/>
          </p:nvSpPr>
          <p:spPr>
            <a:xfrm>
              <a:off x="0" y="-19050"/>
              <a:ext cx="451714" cy="287612"/>
            </a:xfrm>
            <a:prstGeom prst="rect">
              <a:avLst/>
            </a:prstGeom>
          </p:spPr>
          <p:txBody>
            <a:bodyPr anchor="ctr" rtlCol="false" tIns="50800" lIns="50800" bIns="50800" rIns="50800"/>
            <a:lstStyle/>
            <a:p>
              <a:pPr algn="ctr">
                <a:lnSpc>
                  <a:spcPts val="3249"/>
                </a:lnSpc>
              </a:pPr>
              <a:r>
                <a:rPr lang="en-US" b="true" sz="2499">
                  <a:solidFill>
                    <a:srgbClr val="494949"/>
                  </a:solidFill>
                  <a:latin typeface="Montserrat Bold"/>
                  <a:ea typeface="Montserrat Bold"/>
                  <a:cs typeface="Montserrat Bold"/>
                  <a:sym typeface="Montserrat Bold"/>
                </a:rPr>
                <a:t>LESS POWER</a:t>
              </a:r>
            </a:p>
          </p:txBody>
        </p:sp>
      </p:grpSp>
      <p:grpSp>
        <p:nvGrpSpPr>
          <p:cNvPr name="Group 7" id="7"/>
          <p:cNvGrpSpPr/>
          <p:nvPr/>
        </p:nvGrpSpPr>
        <p:grpSpPr>
          <a:xfrm rot="0">
            <a:off x="5185560" y="3712010"/>
            <a:ext cx="7438939" cy="1560309"/>
            <a:chOff x="0" y="0"/>
            <a:chExt cx="995459" cy="208796"/>
          </a:xfrm>
        </p:grpSpPr>
        <p:sp>
          <p:nvSpPr>
            <p:cNvPr name="Freeform 8" id="8"/>
            <p:cNvSpPr/>
            <p:nvPr/>
          </p:nvSpPr>
          <p:spPr>
            <a:xfrm flipH="false" flipV="false" rot="0">
              <a:off x="0" y="0"/>
              <a:ext cx="995459" cy="208796"/>
            </a:xfrm>
            <a:custGeom>
              <a:avLst/>
              <a:gdLst/>
              <a:ahLst/>
              <a:cxnLst/>
              <a:rect r="r" b="b" t="t" l="l"/>
              <a:pathLst>
                <a:path h="208796" w="995459">
                  <a:moveTo>
                    <a:pt x="15611" y="0"/>
                  </a:moveTo>
                  <a:lnTo>
                    <a:pt x="979848" y="0"/>
                  </a:lnTo>
                  <a:cubicBezTo>
                    <a:pt x="988470" y="0"/>
                    <a:pt x="995459" y="6989"/>
                    <a:pt x="995459" y="15611"/>
                  </a:cubicBezTo>
                  <a:lnTo>
                    <a:pt x="995459" y="193186"/>
                  </a:lnTo>
                  <a:cubicBezTo>
                    <a:pt x="995459" y="197326"/>
                    <a:pt x="993815" y="201296"/>
                    <a:pt x="990887" y="204224"/>
                  </a:cubicBezTo>
                  <a:cubicBezTo>
                    <a:pt x="987959" y="207152"/>
                    <a:pt x="983989" y="208796"/>
                    <a:pt x="979848" y="208796"/>
                  </a:cubicBezTo>
                  <a:lnTo>
                    <a:pt x="15611" y="208796"/>
                  </a:lnTo>
                  <a:cubicBezTo>
                    <a:pt x="11471" y="208796"/>
                    <a:pt x="7500" y="207152"/>
                    <a:pt x="4572" y="204224"/>
                  </a:cubicBezTo>
                  <a:cubicBezTo>
                    <a:pt x="1645" y="201296"/>
                    <a:pt x="0" y="197326"/>
                    <a:pt x="0" y="193186"/>
                  </a:cubicBezTo>
                  <a:lnTo>
                    <a:pt x="0" y="15611"/>
                  </a:lnTo>
                  <a:cubicBezTo>
                    <a:pt x="0" y="6989"/>
                    <a:pt x="6989" y="0"/>
                    <a:pt x="15611" y="0"/>
                  </a:cubicBezTo>
                  <a:close/>
                </a:path>
              </a:pathLst>
            </a:custGeom>
            <a:solidFill>
              <a:srgbClr val="F7CEB5"/>
            </a:solidFill>
            <a:ln w="19050" cap="sq">
              <a:solidFill>
                <a:srgbClr val="494949"/>
              </a:solidFill>
              <a:prstDash val="solid"/>
              <a:miter/>
            </a:ln>
          </p:spPr>
        </p:sp>
        <p:sp>
          <p:nvSpPr>
            <p:cNvPr name="TextBox 9" id="9"/>
            <p:cNvSpPr txBox="true"/>
            <p:nvPr/>
          </p:nvSpPr>
          <p:spPr>
            <a:xfrm>
              <a:off x="0" y="-19050"/>
              <a:ext cx="995459" cy="227846"/>
            </a:xfrm>
            <a:prstGeom prst="rect">
              <a:avLst/>
            </a:prstGeom>
          </p:spPr>
          <p:txBody>
            <a:bodyPr anchor="ctr" rtlCol="false" tIns="50800" lIns="50800" bIns="50800" rIns="50800"/>
            <a:lstStyle/>
            <a:p>
              <a:pPr algn="ctr">
                <a:lnSpc>
                  <a:spcPts val="2729"/>
                </a:lnSpc>
              </a:pPr>
              <a:r>
                <a:rPr lang="en-US" b="true" sz="2099">
                  <a:solidFill>
                    <a:srgbClr val="494949"/>
                  </a:solidFill>
                  <a:latin typeface="Montserrat Bold"/>
                  <a:ea typeface="Montserrat Bold"/>
                  <a:cs typeface="Montserrat Bold"/>
                  <a:sym typeface="Montserrat Bold"/>
                </a:rPr>
                <a:t>BOUNDARIES IN MINISTRY RELATIONSHIPS</a:t>
              </a:r>
            </a:p>
            <a:p>
              <a:pPr algn="ctr">
                <a:lnSpc>
                  <a:spcPts val="2729"/>
                </a:lnSpc>
              </a:pPr>
              <a:r>
                <a:rPr lang="en-US" b="true" sz="2099">
                  <a:solidFill>
                    <a:srgbClr val="494949"/>
                  </a:solidFill>
                  <a:latin typeface="Montserrat Bold"/>
                  <a:ea typeface="Montserrat Bold"/>
                  <a:cs typeface="Montserrat Bold"/>
                  <a:sym typeface="Montserrat Bold"/>
                </a:rPr>
                <a:t>DEFINE THE SEPARATENESS BETWEEN THE</a:t>
              </a:r>
            </a:p>
            <a:p>
              <a:pPr algn="ctr">
                <a:lnSpc>
                  <a:spcPts val="2729"/>
                </a:lnSpc>
              </a:pPr>
              <a:r>
                <a:rPr lang="en-US" b="true" sz="2099" u="sng">
                  <a:solidFill>
                    <a:srgbClr val="494949"/>
                  </a:solidFill>
                  <a:latin typeface="Montserrat Bold"/>
                  <a:ea typeface="Montserrat Bold"/>
                  <a:cs typeface="Montserrat Bold"/>
                  <a:sym typeface="Montserrat Bold"/>
                </a:rPr>
                <a:t>PASTORAL LEADER </a:t>
              </a:r>
              <a:r>
                <a:rPr lang="en-US" b="true" sz="2099">
                  <a:solidFill>
                    <a:srgbClr val="494949"/>
                  </a:solidFill>
                  <a:latin typeface="Montserrat Bold"/>
                  <a:ea typeface="Montserrat Bold"/>
                  <a:cs typeface="Montserrat Bold"/>
                  <a:sym typeface="Montserrat Bold"/>
                </a:rPr>
                <a:t>AND </a:t>
              </a:r>
              <a:r>
                <a:rPr lang="en-US" b="true" sz="2099" u="sng">
                  <a:solidFill>
                    <a:srgbClr val="494949"/>
                  </a:solidFill>
                  <a:latin typeface="Montserrat Bold"/>
                  <a:ea typeface="Montserrat Bold"/>
                  <a:cs typeface="Montserrat Bold"/>
                  <a:sym typeface="Montserrat Bold"/>
                </a:rPr>
                <a:t>THE CONGREGANT</a:t>
              </a:r>
            </a:p>
            <a:p>
              <a:pPr algn="ctr">
                <a:lnSpc>
                  <a:spcPts val="2729"/>
                </a:lnSpc>
              </a:pPr>
            </a:p>
          </p:txBody>
        </p:sp>
      </p:grpSp>
      <p:sp>
        <p:nvSpPr>
          <p:cNvPr name="TextBox 10" id="10"/>
          <p:cNvSpPr txBox="true"/>
          <p:nvPr/>
        </p:nvSpPr>
        <p:spPr>
          <a:xfrm rot="0">
            <a:off x="4766816" y="2238800"/>
            <a:ext cx="8754368" cy="1649094"/>
          </a:xfrm>
          <a:prstGeom prst="rect">
            <a:avLst/>
          </a:prstGeom>
        </p:spPr>
        <p:txBody>
          <a:bodyPr anchor="t" rtlCol="false" tIns="0" lIns="0" bIns="0" rIns="0">
            <a:spAutoFit/>
          </a:bodyPr>
          <a:lstStyle/>
          <a:p>
            <a:pPr algn="ctr">
              <a:lnSpc>
                <a:spcPts val="4900"/>
              </a:lnSpc>
            </a:pPr>
            <a:r>
              <a:rPr lang="en-US" b="true" sz="3500">
                <a:solidFill>
                  <a:srgbClr val="494949"/>
                </a:solidFill>
                <a:latin typeface="Canva Sans Bold"/>
                <a:ea typeface="Canva Sans Bold"/>
                <a:cs typeface="Canva Sans Bold"/>
                <a:sym typeface="Canva Sans Bold"/>
              </a:rPr>
              <a:t>A fence defines the boundary where one</a:t>
            </a:r>
          </a:p>
          <a:p>
            <a:pPr algn="ctr">
              <a:lnSpc>
                <a:spcPts val="4900"/>
              </a:lnSpc>
            </a:pPr>
            <a:r>
              <a:rPr lang="en-US" b="true" sz="3500">
                <a:solidFill>
                  <a:srgbClr val="494949"/>
                </a:solidFill>
                <a:latin typeface="Canva Sans Bold"/>
                <a:ea typeface="Canva Sans Bold"/>
                <a:cs typeface="Canva Sans Bold"/>
                <a:sym typeface="Canva Sans Bold"/>
              </a:rPr>
              <a:t>area of land ends and another begins</a:t>
            </a:r>
          </a:p>
          <a:p>
            <a:pPr algn="ctr">
              <a:lnSpc>
                <a:spcPts val="3360"/>
              </a:lnSpc>
            </a:pPr>
          </a:p>
        </p:txBody>
      </p:sp>
      <p:sp>
        <p:nvSpPr>
          <p:cNvPr name="AutoShape 11" id="11"/>
          <p:cNvSpPr/>
          <p:nvPr/>
        </p:nvSpPr>
        <p:spPr>
          <a:xfrm flipV="true">
            <a:off x="6721841" y="5272319"/>
            <a:ext cx="0" cy="1500135"/>
          </a:xfrm>
          <a:prstGeom prst="line">
            <a:avLst/>
          </a:prstGeom>
          <a:ln cap="flat" w="19050">
            <a:solidFill>
              <a:srgbClr val="494949"/>
            </a:solidFill>
            <a:prstDash val="solid"/>
            <a:headEnd type="none" len="sm" w="sm"/>
            <a:tailEnd type="none" len="sm" w="sm"/>
          </a:ln>
        </p:spPr>
      </p:sp>
      <p:grpSp>
        <p:nvGrpSpPr>
          <p:cNvPr name="Group 12" id="12"/>
          <p:cNvGrpSpPr/>
          <p:nvPr/>
        </p:nvGrpSpPr>
        <p:grpSpPr>
          <a:xfrm rot="0">
            <a:off x="3346244" y="6772454"/>
            <a:ext cx="3375597" cy="2006930"/>
            <a:chOff x="0" y="0"/>
            <a:chExt cx="451714" cy="268562"/>
          </a:xfrm>
        </p:grpSpPr>
        <p:sp>
          <p:nvSpPr>
            <p:cNvPr name="Freeform 13" id="13"/>
            <p:cNvSpPr/>
            <p:nvPr/>
          </p:nvSpPr>
          <p:spPr>
            <a:xfrm flipH="false" flipV="false" rot="0">
              <a:off x="0" y="0"/>
              <a:ext cx="451714" cy="268562"/>
            </a:xfrm>
            <a:custGeom>
              <a:avLst/>
              <a:gdLst/>
              <a:ahLst/>
              <a:cxnLst/>
              <a:rect r="r" b="b" t="t" l="l"/>
              <a:pathLst>
                <a:path h="268562" w="451714">
                  <a:moveTo>
                    <a:pt x="34402" y="0"/>
                  </a:moveTo>
                  <a:lnTo>
                    <a:pt x="417311" y="0"/>
                  </a:lnTo>
                  <a:cubicBezTo>
                    <a:pt x="426435" y="0"/>
                    <a:pt x="435186" y="3625"/>
                    <a:pt x="441637" y="10076"/>
                  </a:cubicBezTo>
                  <a:cubicBezTo>
                    <a:pt x="448089" y="16528"/>
                    <a:pt x="451714" y="25278"/>
                    <a:pt x="451714" y="34402"/>
                  </a:cubicBezTo>
                  <a:lnTo>
                    <a:pt x="451714" y="234160"/>
                  </a:lnTo>
                  <a:cubicBezTo>
                    <a:pt x="451714" y="243284"/>
                    <a:pt x="448089" y="252034"/>
                    <a:pt x="441637" y="258486"/>
                  </a:cubicBezTo>
                  <a:cubicBezTo>
                    <a:pt x="435186" y="264938"/>
                    <a:pt x="426435" y="268562"/>
                    <a:pt x="417311" y="268562"/>
                  </a:cubicBezTo>
                  <a:lnTo>
                    <a:pt x="34402" y="268562"/>
                  </a:lnTo>
                  <a:cubicBezTo>
                    <a:pt x="25278" y="268562"/>
                    <a:pt x="16528" y="264938"/>
                    <a:pt x="10076" y="258486"/>
                  </a:cubicBezTo>
                  <a:cubicBezTo>
                    <a:pt x="3625" y="252034"/>
                    <a:pt x="0" y="243284"/>
                    <a:pt x="0" y="234160"/>
                  </a:cubicBezTo>
                  <a:lnTo>
                    <a:pt x="0" y="34402"/>
                  </a:lnTo>
                  <a:cubicBezTo>
                    <a:pt x="0" y="25278"/>
                    <a:pt x="3625" y="16528"/>
                    <a:pt x="10076" y="10076"/>
                  </a:cubicBezTo>
                  <a:cubicBezTo>
                    <a:pt x="16528" y="3625"/>
                    <a:pt x="25278" y="0"/>
                    <a:pt x="34402" y="0"/>
                  </a:cubicBezTo>
                  <a:close/>
                </a:path>
              </a:pathLst>
            </a:custGeom>
            <a:solidFill>
              <a:srgbClr val="A6B49C"/>
            </a:solidFill>
            <a:ln w="19050" cap="sq">
              <a:solidFill>
                <a:srgbClr val="494949"/>
              </a:solidFill>
              <a:prstDash val="solid"/>
              <a:miter/>
            </a:ln>
          </p:spPr>
        </p:sp>
        <p:sp>
          <p:nvSpPr>
            <p:cNvPr name="TextBox 14" id="14"/>
            <p:cNvSpPr txBox="true"/>
            <p:nvPr/>
          </p:nvSpPr>
          <p:spPr>
            <a:xfrm>
              <a:off x="0" y="-19050"/>
              <a:ext cx="451714" cy="287612"/>
            </a:xfrm>
            <a:prstGeom prst="rect">
              <a:avLst/>
            </a:prstGeom>
          </p:spPr>
          <p:txBody>
            <a:bodyPr anchor="ctr" rtlCol="false" tIns="50800" lIns="50800" bIns="50800" rIns="50800"/>
            <a:lstStyle/>
            <a:p>
              <a:pPr algn="ctr">
                <a:lnSpc>
                  <a:spcPts val="3249"/>
                </a:lnSpc>
              </a:pPr>
              <a:r>
                <a:rPr lang="en-US" b="true" sz="2499">
                  <a:solidFill>
                    <a:srgbClr val="494949"/>
                  </a:solidFill>
                  <a:latin typeface="Montserrat Bold"/>
                  <a:ea typeface="Montserrat Bold"/>
                  <a:cs typeface="Montserrat Bold"/>
                  <a:sym typeface="Montserrat Bold"/>
                </a:rPr>
                <a:t>MORE POWER</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4575946" y="4178122"/>
            <a:ext cx="1021105" cy="1443721"/>
          </a:xfrm>
          <a:custGeom>
            <a:avLst/>
            <a:gdLst/>
            <a:ahLst/>
            <a:cxnLst/>
            <a:rect r="r" b="b" t="t" l="l"/>
            <a:pathLst>
              <a:path h="1443721" w="1021105">
                <a:moveTo>
                  <a:pt x="0" y="0"/>
                </a:moveTo>
                <a:lnTo>
                  <a:pt x="1021105" y="0"/>
                </a:lnTo>
                <a:lnTo>
                  <a:pt x="1021105" y="1443721"/>
                </a:lnTo>
                <a:lnTo>
                  <a:pt x="0" y="1443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038103" y="857250"/>
            <a:ext cx="12211794"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Nature of Boundaries</a:t>
            </a:r>
          </a:p>
        </p:txBody>
      </p:sp>
      <p:sp>
        <p:nvSpPr>
          <p:cNvPr name="TextBox 4" id="4"/>
          <p:cNvSpPr txBox="true"/>
          <p:nvPr/>
        </p:nvSpPr>
        <p:spPr>
          <a:xfrm rot="0">
            <a:off x="9804014" y="3040909"/>
            <a:ext cx="6126664"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Power</a:t>
            </a:r>
          </a:p>
        </p:txBody>
      </p:sp>
      <p:sp>
        <p:nvSpPr>
          <p:cNvPr name="TextBox 5" id="5"/>
          <p:cNvSpPr txBox="true"/>
          <p:nvPr/>
        </p:nvSpPr>
        <p:spPr>
          <a:xfrm rot="0">
            <a:off x="2111617" y="3040909"/>
            <a:ext cx="6126664"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Power</a:t>
            </a:r>
          </a:p>
        </p:txBody>
      </p:sp>
      <p:sp>
        <p:nvSpPr>
          <p:cNvPr name="TextBox 6" id="6"/>
          <p:cNvSpPr txBox="true"/>
          <p:nvPr/>
        </p:nvSpPr>
        <p:spPr>
          <a:xfrm rot="0">
            <a:off x="2111617" y="5774243"/>
            <a:ext cx="6126664"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Greater Resources</a:t>
            </a:r>
          </a:p>
        </p:txBody>
      </p:sp>
      <p:sp>
        <p:nvSpPr>
          <p:cNvPr name="TextBox 7" id="7"/>
          <p:cNvSpPr txBox="true"/>
          <p:nvPr/>
        </p:nvSpPr>
        <p:spPr>
          <a:xfrm rot="0">
            <a:off x="9804014" y="5774243"/>
            <a:ext cx="6126664"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Fewer Resources</a:t>
            </a:r>
          </a:p>
        </p:txBody>
      </p:sp>
      <p:sp>
        <p:nvSpPr>
          <p:cNvPr name="TextBox 8" id="8"/>
          <p:cNvSpPr txBox="true"/>
          <p:nvPr/>
        </p:nvSpPr>
        <p:spPr>
          <a:xfrm rot="0">
            <a:off x="2111617" y="7565492"/>
            <a:ext cx="6126664" cy="1602374"/>
          </a:xfrm>
          <a:prstGeom prst="rect">
            <a:avLst/>
          </a:prstGeom>
        </p:spPr>
        <p:txBody>
          <a:bodyPr anchor="t" rtlCol="false" tIns="0" lIns="0" bIns="0" rIns="0">
            <a:spAutoFit/>
          </a:bodyPr>
          <a:lstStyle/>
          <a:p>
            <a:pPr algn="ctr">
              <a:lnSpc>
                <a:spcPts val="6408"/>
              </a:lnSpc>
            </a:pPr>
            <a:r>
              <a:rPr lang="en-US" sz="4577" b="true">
                <a:solidFill>
                  <a:srgbClr val="000000"/>
                </a:solidFill>
                <a:latin typeface="Canva Sans Bold"/>
                <a:ea typeface="Canva Sans Bold"/>
                <a:cs typeface="Canva Sans Bold"/>
                <a:sym typeface="Canva Sans Bold"/>
              </a:rPr>
              <a:t>Potential for abusing</a:t>
            </a:r>
          </a:p>
          <a:p>
            <a:pPr algn="ctr">
              <a:lnSpc>
                <a:spcPts val="6408"/>
              </a:lnSpc>
            </a:pPr>
            <a:r>
              <a:rPr lang="en-US" sz="4577" b="true">
                <a:solidFill>
                  <a:srgbClr val="000000"/>
                </a:solidFill>
                <a:latin typeface="Canva Sans Bold"/>
                <a:ea typeface="Canva Sans Bold"/>
                <a:cs typeface="Canva Sans Bold"/>
                <a:sym typeface="Canva Sans Bold"/>
              </a:rPr>
              <a:t>those with less power</a:t>
            </a:r>
          </a:p>
        </p:txBody>
      </p:sp>
      <p:sp>
        <p:nvSpPr>
          <p:cNvPr name="TextBox 9" id="9"/>
          <p:cNvSpPr txBox="true"/>
          <p:nvPr/>
        </p:nvSpPr>
        <p:spPr>
          <a:xfrm rot="0">
            <a:off x="10309603" y="7575017"/>
            <a:ext cx="5621075" cy="2307171"/>
          </a:xfrm>
          <a:prstGeom prst="rect">
            <a:avLst/>
          </a:prstGeom>
        </p:spPr>
        <p:txBody>
          <a:bodyPr anchor="t" rtlCol="false" tIns="0" lIns="0" bIns="0" rIns="0">
            <a:spAutoFit/>
          </a:bodyPr>
          <a:lstStyle/>
          <a:p>
            <a:pPr algn="ctr">
              <a:lnSpc>
                <a:spcPts val="6165"/>
              </a:lnSpc>
            </a:pPr>
            <a:r>
              <a:rPr lang="en-US" sz="4403" b="true">
                <a:solidFill>
                  <a:srgbClr val="000000"/>
                </a:solidFill>
                <a:latin typeface="Canva Sans Bold"/>
                <a:ea typeface="Canva Sans Bold"/>
                <a:cs typeface="Canva Sans Bold"/>
                <a:sym typeface="Canva Sans Bold"/>
              </a:rPr>
              <a:t>Potential for being abused by those with more power</a:t>
            </a:r>
          </a:p>
        </p:txBody>
      </p:sp>
      <p:sp>
        <p:nvSpPr>
          <p:cNvPr name="Freeform 10" id="10"/>
          <p:cNvSpPr/>
          <p:nvPr/>
        </p:nvSpPr>
        <p:spPr>
          <a:xfrm flipH="false" flipV="false" rot="0">
            <a:off x="12356793" y="3928004"/>
            <a:ext cx="1021105" cy="1443721"/>
          </a:xfrm>
          <a:custGeom>
            <a:avLst/>
            <a:gdLst/>
            <a:ahLst/>
            <a:cxnLst/>
            <a:rect r="r" b="b" t="t" l="l"/>
            <a:pathLst>
              <a:path h="1443721" w="1021105">
                <a:moveTo>
                  <a:pt x="0" y="0"/>
                </a:moveTo>
                <a:lnTo>
                  <a:pt x="1021105" y="0"/>
                </a:lnTo>
                <a:lnTo>
                  <a:pt x="1021105" y="1443721"/>
                </a:lnTo>
                <a:lnTo>
                  <a:pt x="0" y="14437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4715959" y="6661338"/>
            <a:ext cx="741079" cy="1047799"/>
          </a:xfrm>
          <a:custGeom>
            <a:avLst/>
            <a:gdLst/>
            <a:ahLst/>
            <a:cxnLst/>
            <a:rect r="r" b="b" t="t" l="l"/>
            <a:pathLst>
              <a:path h="1047799" w="741079">
                <a:moveTo>
                  <a:pt x="0" y="0"/>
                </a:moveTo>
                <a:lnTo>
                  <a:pt x="741079" y="0"/>
                </a:lnTo>
                <a:lnTo>
                  <a:pt x="741079" y="1047799"/>
                </a:lnTo>
                <a:lnTo>
                  <a:pt x="0" y="10477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12496806" y="6661338"/>
            <a:ext cx="741079" cy="1047799"/>
          </a:xfrm>
          <a:custGeom>
            <a:avLst/>
            <a:gdLst/>
            <a:ahLst/>
            <a:cxnLst/>
            <a:rect r="r" b="b" t="t" l="l"/>
            <a:pathLst>
              <a:path h="1047799" w="741079">
                <a:moveTo>
                  <a:pt x="0" y="0"/>
                </a:moveTo>
                <a:lnTo>
                  <a:pt x="741079" y="0"/>
                </a:lnTo>
                <a:lnTo>
                  <a:pt x="741079" y="1047799"/>
                </a:lnTo>
                <a:lnTo>
                  <a:pt x="0" y="10477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464868"/>
            <a:ext cx="7439906" cy="2262731"/>
          </a:xfrm>
          <a:prstGeom prst="rect">
            <a:avLst/>
          </a:prstGeom>
        </p:spPr>
        <p:txBody>
          <a:bodyPr anchor="t" rtlCol="false" tIns="0" lIns="0" bIns="0" rIns="0">
            <a:spAutoFit/>
          </a:bodyPr>
          <a:lstStyle/>
          <a:p>
            <a:pPr algn="l">
              <a:lnSpc>
                <a:spcPts val="8716"/>
              </a:lnSpc>
            </a:pPr>
            <a:r>
              <a:rPr lang="en-US" sz="6756" spc="-385">
                <a:solidFill>
                  <a:srgbClr val="494949"/>
                </a:solidFill>
                <a:latin typeface="TAN Pearl"/>
                <a:ea typeface="TAN Pearl"/>
                <a:cs typeface="TAN Pearl"/>
                <a:sym typeface="TAN Pearl"/>
              </a:rPr>
              <a:t>Nature of Boundaries</a:t>
            </a:r>
          </a:p>
        </p:txBody>
      </p:sp>
      <p:sp>
        <p:nvSpPr>
          <p:cNvPr name="TextBox 4" id="4"/>
          <p:cNvSpPr txBox="true"/>
          <p:nvPr/>
        </p:nvSpPr>
        <p:spPr>
          <a:xfrm rot="0">
            <a:off x="765782" y="2922840"/>
            <a:ext cx="8537243" cy="6844579"/>
          </a:xfrm>
          <a:prstGeom prst="rect">
            <a:avLst/>
          </a:prstGeom>
        </p:spPr>
        <p:txBody>
          <a:bodyPr anchor="t" rtlCol="false" tIns="0" lIns="0" bIns="0" rIns="0">
            <a:spAutoFit/>
          </a:bodyPr>
          <a:lstStyle/>
          <a:p>
            <a:pPr algn="l" marL="0" indent="0" lvl="0">
              <a:lnSpc>
                <a:spcPts val="3651"/>
              </a:lnSpc>
              <a:spcBef>
                <a:spcPct val="0"/>
              </a:spcBef>
            </a:pPr>
            <a:r>
              <a:rPr lang="en-US" sz="2704" spc="162">
                <a:solidFill>
                  <a:srgbClr val="494949"/>
                </a:solidFill>
                <a:latin typeface="Montserrat"/>
                <a:ea typeface="Montserrat"/>
                <a:cs typeface="Montserrat"/>
                <a:sym typeface="Montserrat"/>
              </a:rPr>
              <a:t>What b</a:t>
            </a:r>
            <a:r>
              <a:rPr lang="en-US" sz="2704" spc="162" u="none">
                <a:solidFill>
                  <a:srgbClr val="494949"/>
                </a:solidFill>
                <a:latin typeface="Montserrat"/>
                <a:ea typeface="Montserrat"/>
                <a:cs typeface="Montserrat"/>
                <a:sym typeface="Montserrat"/>
              </a:rPr>
              <a:t>oundaries are:</a:t>
            </a:r>
          </a:p>
          <a:p>
            <a:pPr algn="l" marL="583905" indent="-291952" lvl="1">
              <a:lnSpc>
                <a:spcPts val="3651"/>
              </a:lnSpc>
              <a:buFont typeface="Arial"/>
              <a:buChar char="•"/>
            </a:pPr>
            <a:r>
              <a:rPr lang="en-US" sz="2704" spc="162" u="none">
                <a:solidFill>
                  <a:srgbClr val="494949"/>
                </a:solidFill>
                <a:latin typeface="Montserrat"/>
                <a:ea typeface="Montserrat"/>
                <a:cs typeface="Montserrat"/>
                <a:sym typeface="Montserrat"/>
              </a:rPr>
              <a:t>They help us maintain clear professional relationships</a:t>
            </a:r>
          </a:p>
          <a:p>
            <a:pPr algn="l" marL="583905" indent="-291952" lvl="1">
              <a:lnSpc>
                <a:spcPts val="3651"/>
              </a:lnSpc>
              <a:buFont typeface="Arial"/>
              <a:buChar char="•"/>
            </a:pPr>
            <a:r>
              <a:rPr lang="en-US" sz="2704" spc="162" u="none">
                <a:solidFill>
                  <a:srgbClr val="494949"/>
                </a:solidFill>
                <a:latin typeface="Montserrat"/>
                <a:ea typeface="Montserrat"/>
                <a:cs typeface="Montserrat"/>
                <a:sym typeface="Montserrat"/>
              </a:rPr>
              <a:t>They are guidelines (usually unwritten) that help us know when and when not to participate in a given activity, especially if we have more power</a:t>
            </a:r>
          </a:p>
          <a:p>
            <a:pPr algn="l" marL="583905" indent="-291952" lvl="1">
              <a:lnSpc>
                <a:spcPts val="3651"/>
              </a:lnSpc>
              <a:buFont typeface="Arial"/>
              <a:buChar char="•"/>
            </a:pPr>
            <a:r>
              <a:rPr lang="en-US" sz="2704" spc="162" u="none">
                <a:solidFill>
                  <a:srgbClr val="494949"/>
                </a:solidFill>
                <a:latin typeface="Montserrat"/>
                <a:ea typeface="Montserrat"/>
                <a:cs typeface="Montserrat"/>
                <a:sym typeface="Montserrat"/>
              </a:rPr>
              <a:t>They are not intended to shackle us but to free us in our work as spiritual leaders</a:t>
            </a:r>
          </a:p>
          <a:p>
            <a:pPr algn="l" marL="583905" indent="-291952" lvl="1">
              <a:lnSpc>
                <a:spcPts val="3651"/>
              </a:lnSpc>
              <a:buFont typeface="Arial"/>
              <a:buChar char="•"/>
            </a:pPr>
            <a:r>
              <a:rPr lang="en-US" sz="2704" spc="162" u="none">
                <a:solidFill>
                  <a:srgbClr val="494949"/>
                </a:solidFill>
                <a:latin typeface="Montserrat"/>
                <a:ea typeface="Montserrat"/>
                <a:cs typeface="Montserrat"/>
                <a:sym typeface="Montserrat"/>
              </a:rPr>
              <a:t>They help us keep perspective when people’s problems seem overwhelming</a:t>
            </a:r>
          </a:p>
          <a:p>
            <a:pPr algn="l" marL="583905" indent="-291952" lvl="1">
              <a:lnSpc>
                <a:spcPts val="3651"/>
              </a:lnSpc>
              <a:buFont typeface="Arial"/>
              <a:buChar char="•"/>
            </a:pPr>
            <a:r>
              <a:rPr lang="en-US" sz="2704" spc="162" u="none">
                <a:solidFill>
                  <a:srgbClr val="494949"/>
                </a:solidFill>
                <a:latin typeface="Montserrat"/>
                <a:ea typeface="Montserrat"/>
                <a:cs typeface="Montserrat"/>
                <a:sym typeface="Montserrat"/>
              </a:rPr>
              <a:t>They signal to others that it is safe to trust us</a:t>
            </a:r>
          </a:p>
          <a:p>
            <a:pPr algn="l" marL="583905" indent="-291952" lvl="1">
              <a:lnSpc>
                <a:spcPts val="3651"/>
              </a:lnSpc>
              <a:buFont typeface="Arial"/>
              <a:buChar char="•"/>
            </a:pPr>
            <a:r>
              <a:rPr lang="en-US" sz="2704" spc="162" u="none">
                <a:solidFill>
                  <a:srgbClr val="494949"/>
                </a:solidFill>
                <a:latin typeface="Montserrat"/>
                <a:ea typeface="Montserrat"/>
                <a:cs typeface="Montserrat"/>
                <a:sym typeface="Montserrat"/>
              </a:rPr>
              <a:t>They protect from abuses of power</a:t>
            </a:r>
          </a:p>
          <a:p>
            <a:pPr algn="l" marL="0" indent="0" lvl="0">
              <a:lnSpc>
                <a:spcPts val="3651"/>
              </a:lnSpc>
              <a:spcBef>
                <a:spcPct val="0"/>
              </a:spcBef>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8663453"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Nature of Boundaries</a:t>
            </a:r>
          </a:p>
        </p:txBody>
      </p:sp>
      <p:sp>
        <p:nvSpPr>
          <p:cNvPr name="TextBox 4" id="4"/>
          <p:cNvSpPr txBox="true"/>
          <p:nvPr/>
        </p:nvSpPr>
        <p:spPr>
          <a:xfrm rot="0">
            <a:off x="1314450" y="4727017"/>
            <a:ext cx="9801408" cy="5161599"/>
          </a:xfrm>
          <a:prstGeom prst="rect">
            <a:avLst/>
          </a:prstGeom>
        </p:spPr>
        <p:txBody>
          <a:bodyPr anchor="t" rtlCol="false" tIns="0" lIns="0" bIns="0" rIns="0">
            <a:spAutoFit/>
          </a:bodyPr>
          <a:lstStyle/>
          <a:p>
            <a:pPr algn="l" marL="0" indent="0" lvl="0">
              <a:lnSpc>
                <a:spcPts val="3644"/>
              </a:lnSpc>
              <a:spcBef>
                <a:spcPct val="0"/>
              </a:spcBef>
            </a:pPr>
            <a:r>
              <a:rPr lang="en-US" b="true" sz="2699" spc="161">
                <a:solidFill>
                  <a:srgbClr val="494949"/>
                </a:solidFill>
                <a:latin typeface="Montserrat Bold"/>
                <a:ea typeface="Montserrat Bold"/>
                <a:cs typeface="Montserrat Bold"/>
                <a:sym typeface="Montserrat Bold"/>
              </a:rPr>
              <a:t>What</a:t>
            </a:r>
            <a:r>
              <a:rPr lang="en-US" b="true" sz="2699" spc="161" u="none">
                <a:solidFill>
                  <a:srgbClr val="494949"/>
                </a:solidFill>
                <a:latin typeface="Montserrat Bold"/>
                <a:ea typeface="Montserrat Bold"/>
                <a:cs typeface="Montserrat Bold"/>
                <a:sym typeface="Montserrat Bold"/>
              </a:rPr>
              <a:t> boundaries are NOT:</a:t>
            </a:r>
          </a:p>
          <a:p>
            <a:pPr algn="l" marL="0" indent="0" lvl="0">
              <a:lnSpc>
                <a:spcPts val="3644"/>
              </a:lnSpc>
              <a:spcBef>
                <a:spcPct val="0"/>
              </a:spcBef>
            </a:pPr>
          </a:p>
          <a:p>
            <a:pPr algn="l" marL="0" indent="0" lvl="0">
              <a:lnSpc>
                <a:spcPts val="3644"/>
              </a:lnSpc>
              <a:spcBef>
                <a:spcPct val="0"/>
              </a:spcBef>
            </a:pPr>
            <a:r>
              <a:rPr lang="en-US" sz="2699" spc="161" u="none">
                <a:solidFill>
                  <a:srgbClr val="494949"/>
                </a:solidFill>
                <a:latin typeface="Montserrat"/>
                <a:ea typeface="Montserrat"/>
                <a:cs typeface="Montserrat"/>
                <a:sym typeface="Montserrat"/>
              </a:rPr>
              <a:t>They are </a:t>
            </a:r>
            <a:r>
              <a:rPr lang="en-US" b="true" sz="2699" spc="161" u="none">
                <a:solidFill>
                  <a:srgbClr val="494949"/>
                </a:solidFill>
                <a:latin typeface="Montserrat Bold"/>
                <a:ea typeface="Montserrat Bold"/>
                <a:cs typeface="Montserrat Bold"/>
                <a:sym typeface="Montserrat Bold"/>
              </a:rPr>
              <a:t>NOT</a:t>
            </a:r>
            <a:r>
              <a:rPr lang="en-US" sz="2699" spc="161" u="none">
                <a:solidFill>
                  <a:srgbClr val="494949"/>
                </a:solidFill>
                <a:latin typeface="Montserrat"/>
                <a:ea typeface="Montserrat"/>
                <a:cs typeface="Montserrat"/>
                <a:sym typeface="Montserrat"/>
              </a:rPr>
              <a:t> clear rules about where and when we can be friendly</a:t>
            </a:r>
          </a:p>
          <a:p>
            <a:pPr algn="l" marL="0" indent="0" lvl="0">
              <a:lnSpc>
                <a:spcPts val="3644"/>
              </a:lnSpc>
              <a:spcBef>
                <a:spcPct val="0"/>
              </a:spcBef>
            </a:pPr>
          </a:p>
          <a:p>
            <a:pPr algn="l" marL="0" indent="0" lvl="0">
              <a:lnSpc>
                <a:spcPts val="3644"/>
              </a:lnSpc>
              <a:spcBef>
                <a:spcPct val="0"/>
              </a:spcBef>
            </a:pPr>
            <a:r>
              <a:rPr lang="en-US" sz="2699" spc="161" u="none">
                <a:solidFill>
                  <a:srgbClr val="494949"/>
                </a:solidFill>
                <a:latin typeface="Montserrat"/>
                <a:ea typeface="Montserrat"/>
                <a:cs typeface="Montserrat"/>
                <a:sym typeface="Montserrat"/>
              </a:rPr>
              <a:t>They are </a:t>
            </a:r>
            <a:r>
              <a:rPr lang="en-US" b="true" sz="2699" spc="161" u="none">
                <a:solidFill>
                  <a:srgbClr val="494949"/>
                </a:solidFill>
                <a:latin typeface="Montserrat Bold"/>
                <a:ea typeface="Montserrat Bold"/>
                <a:cs typeface="Montserrat Bold"/>
                <a:sym typeface="Montserrat Bold"/>
              </a:rPr>
              <a:t>NOT</a:t>
            </a:r>
            <a:r>
              <a:rPr lang="en-US" sz="2699" spc="161" u="none">
                <a:solidFill>
                  <a:srgbClr val="494949"/>
                </a:solidFill>
                <a:latin typeface="Montserrat"/>
                <a:ea typeface="Montserrat"/>
                <a:cs typeface="Montserrat"/>
                <a:sym typeface="Montserrat"/>
              </a:rPr>
              <a:t> blocks to authenticity and</a:t>
            </a:r>
          </a:p>
          <a:p>
            <a:pPr algn="l" marL="0" indent="0" lvl="0">
              <a:lnSpc>
                <a:spcPts val="3644"/>
              </a:lnSpc>
              <a:spcBef>
                <a:spcPct val="0"/>
              </a:spcBef>
            </a:pPr>
            <a:r>
              <a:rPr lang="en-US" sz="2699" spc="161" u="none">
                <a:solidFill>
                  <a:srgbClr val="494949"/>
                </a:solidFill>
                <a:latin typeface="Montserrat"/>
                <a:ea typeface="Montserrat"/>
                <a:cs typeface="Montserrat"/>
                <a:sym typeface="Montserrat"/>
              </a:rPr>
              <a:t>friendliness</a:t>
            </a:r>
          </a:p>
          <a:p>
            <a:pPr algn="l" marL="0" indent="0" lvl="0">
              <a:lnSpc>
                <a:spcPts val="3644"/>
              </a:lnSpc>
              <a:spcBef>
                <a:spcPct val="0"/>
              </a:spcBef>
            </a:pPr>
          </a:p>
          <a:p>
            <a:pPr algn="l" marL="0" indent="0" lvl="0">
              <a:lnSpc>
                <a:spcPts val="3644"/>
              </a:lnSpc>
              <a:spcBef>
                <a:spcPct val="0"/>
              </a:spcBef>
            </a:pPr>
            <a:r>
              <a:rPr lang="en-US" b="true" sz="2699" i="true" spc="161" u="none">
                <a:solidFill>
                  <a:srgbClr val="494949"/>
                </a:solidFill>
                <a:latin typeface="Montserrat Bold Italics"/>
                <a:ea typeface="Montserrat Bold Italics"/>
                <a:cs typeface="Montserrat Bold Italics"/>
                <a:sym typeface="Montserrat Bold Italics"/>
              </a:rPr>
              <a:t>Boundaries are like a fence, not the Berlin Wall</a:t>
            </a:r>
          </a:p>
          <a:p>
            <a:pPr algn="l" marL="0" indent="0" lvl="0">
              <a:lnSpc>
                <a:spcPts val="8639"/>
              </a:lnSpc>
              <a:spcBef>
                <a:spcPct val="0"/>
              </a:spcBef>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1028700" y="6020291"/>
            <a:ext cx="16230600" cy="3658870"/>
          </a:xfrm>
          <a:prstGeom prst="rect">
            <a:avLst/>
          </a:prstGeom>
        </p:spPr>
        <p:txBody>
          <a:bodyPr anchor="t" rtlCol="false" tIns="0" lIns="0" bIns="0" rIns="0">
            <a:spAutoFit/>
          </a:bodyPr>
          <a:lstStyle/>
          <a:p>
            <a:pPr algn="ctr">
              <a:lnSpc>
                <a:spcPts val="7279"/>
              </a:lnSpc>
              <a:spcBef>
                <a:spcPct val="0"/>
              </a:spcBef>
            </a:pPr>
            <a:r>
              <a:rPr lang="en-US" b="true" sz="5199">
                <a:solidFill>
                  <a:srgbClr val="000000"/>
                </a:solidFill>
                <a:latin typeface="Canva Sans Bold"/>
                <a:ea typeface="Canva Sans Bold"/>
                <a:cs typeface="Canva Sans Bold"/>
                <a:sym typeface="Canva Sans Bold"/>
              </a:rPr>
              <a:t>Ministry sometimes involves boundary crossing but never requires a boundary violation</a:t>
            </a:r>
          </a:p>
          <a:p>
            <a:pPr algn="ctr">
              <a:lnSpc>
                <a:spcPts val="7279"/>
              </a:lnSpc>
              <a:spcBef>
                <a:spcPct val="0"/>
              </a:spcBef>
            </a:pPr>
          </a:p>
          <a:p>
            <a:pPr algn="ctr">
              <a:lnSpc>
                <a:spcPts val="7279"/>
              </a:lnSpc>
              <a:spcBef>
                <a:spcPct val="0"/>
              </a:spcBef>
            </a:pPr>
          </a:p>
        </p:txBody>
      </p:sp>
      <p:sp>
        <p:nvSpPr>
          <p:cNvPr name="TextBox 16" id="16"/>
          <p:cNvSpPr txBox="true"/>
          <p:nvPr/>
        </p:nvSpPr>
        <p:spPr>
          <a:xfrm rot="0">
            <a:off x="6023372" y="2408555"/>
            <a:ext cx="6241256" cy="2734945"/>
          </a:xfrm>
          <a:prstGeom prst="rect">
            <a:avLst/>
          </a:prstGeom>
        </p:spPr>
        <p:txBody>
          <a:bodyPr anchor="t" rtlCol="false" tIns="0" lIns="0" bIns="0" rIns="0">
            <a:spAutoFit/>
          </a:bodyPr>
          <a:lstStyle/>
          <a:p>
            <a:pPr algn="ctr">
              <a:lnSpc>
                <a:spcPts val="7279"/>
              </a:lnSpc>
              <a:spcBef>
                <a:spcPct val="0"/>
              </a:spcBef>
            </a:pPr>
            <a:r>
              <a:rPr lang="en-US" b="true" sz="5199">
                <a:solidFill>
                  <a:srgbClr val="000000"/>
                </a:solidFill>
                <a:latin typeface="Canva Sans Bold"/>
                <a:ea typeface="Canva Sans Bold"/>
                <a:cs typeface="Canva Sans Bold"/>
                <a:sym typeface="Canva Sans Bold"/>
              </a:rPr>
              <a:t>Boundary Crossing</a:t>
            </a:r>
          </a:p>
          <a:p>
            <a:pPr algn="ctr">
              <a:lnSpc>
                <a:spcPts val="7279"/>
              </a:lnSpc>
              <a:spcBef>
                <a:spcPct val="0"/>
              </a:spcBef>
            </a:pPr>
            <a:r>
              <a:rPr lang="en-US" b="true" sz="5199">
                <a:solidFill>
                  <a:srgbClr val="000000"/>
                </a:solidFill>
                <a:latin typeface="Canva Sans Bold"/>
                <a:ea typeface="Canva Sans Bold"/>
                <a:cs typeface="Canva Sans Bold"/>
                <a:sym typeface="Canva Sans Bold"/>
              </a:rPr>
              <a:t>vs</a:t>
            </a:r>
          </a:p>
          <a:p>
            <a:pPr algn="ctr">
              <a:lnSpc>
                <a:spcPts val="7279"/>
              </a:lnSpc>
              <a:spcBef>
                <a:spcPct val="0"/>
              </a:spcBef>
            </a:pPr>
            <a:r>
              <a:rPr lang="en-US" b="true" sz="5199">
                <a:solidFill>
                  <a:srgbClr val="000000"/>
                </a:solidFill>
                <a:latin typeface="Canva Sans Bold"/>
                <a:ea typeface="Canva Sans Bold"/>
                <a:cs typeface="Canva Sans Bold"/>
                <a:sym typeface="Canva Sans Bold"/>
              </a:rPr>
              <a:t>Boundary Violation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5848023" y="1727206"/>
            <a:ext cx="6397079" cy="2734945"/>
          </a:xfrm>
          <a:prstGeom prst="rect">
            <a:avLst/>
          </a:prstGeom>
        </p:spPr>
        <p:txBody>
          <a:bodyPr anchor="t" rtlCol="false" tIns="0" lIns="0" bIns="0" rIns="0">
            <a:spAutoFit/>
          </a:bodyPr>
          <a:lstStyle/>
          <a:p>
            <a:pPr algn="ctr">
              <a:lnSpc>
                <a:spcPts val="7279"/>
              </a:lnSpc>
              <a:spcBef>
                <a:spcPct val="0"/>
              </a:spcBef>
            </a:pPr>
            <a:r>
              <a:rPr lang="en-US" b="true" sz="5199">
                <a:solidFill>
                  <a:srgbClr val="000000"/>
                </a:solidFill>
                <a:latin typeface="Canva Sans Bold"/>
                <a:ea typeface="Canva Sans Bold"/>
                <a:cs typeface="Canva Sans Bold"/>
                <a:sym typeface="Canva Sans Bold"/>
              </a:rPr>
              <a:t>Boundary Crossing</a:t>
            </a:r>
          </a:p>
          <a:p>
            <a:pPr algn="ctr">
              <a:lnSpc>
                <a:spcPts val="7279"/>
              </a:lnSpc>
              <a:spcBef>
                <a:spcPct val="0"/>
              </a:spcBef>
            </a:pPr>
            <a:r>
              <a:rPr lang="en-US" b="true" sz="5199">
                <a:solidFill>
                  <a:srgbClr val="000000"/>
                </a:solidFill>
                <a:latin typeface="Canva Sans Bold"/>
                <a:ea typeface="Canva Sans Bold"/>
                <a:cs typeface="Canva Sans Bold"/>
                <a:sym typeface="Canva Sans Bold"/>
              </a:rPr>
              <a:t> vs</a:t>
            </a:r>
          </a:p>
          <a:p>
            <a:pPr algn="ctr">
              <a:lnSpc>
                <a:spcPts val="7279"/>
              </a:lnSpc>
              <a:spcBef>
                <a:spcPct val="0"/>
              </a:spcBef>
            </a:pPr>
            <a:r>
              <a:rPr lang="en-US" b="true" sz="5199">
                <a:solidFill>
                  <a:srgbClr val="000000"/>
                </a:solidFill>
                <a:latin typeface="Canva Sans Bold"/>
                <a:ea typeface="Canva Sans Bold"/>
                <a:cs typeface="Canva Sans Bold"/>
                <a:sym typeface="Canva Sans Bold"/>
              </a:rPr>
              <a:t> Boundary Violation</a:t>
            </a:r>
          </a:p>
        </p:txBody>
      </p:sp>
      <p:sp>
        <p:nvSpPr>
          <p:cNvPr name="TextBox 16" id="16"/>
          <p:cNvSpPr txBox="true"/>
          <p:nvPr/>
        </p:nvSpPr>
        <p:spPr>
          <a:xfrm rot="0">
            <a:off x="1886471" y="5146929"/>
            <a:ext cx="14515058" cy="2734945"/>
          </a:xfrm>
          <a:prstGeom prst="rect">
            <a:avLst/>
          </a:prstGeom>
        </p:spPr>
        <p:txBody>
          <a:bodyPr anchor="t" rtlCol="false" tIns="0" lIns="0" bIns="0" rIns="0">
            <a:spAutoFit/>
          </a:bodyPr>
          <a:lstStyle/>
          <a:p>
            <a:pPr algn="ctr">
              <a:lnSpc>
                <a:spcPts val="7279"/>
              </a:lnSpc>
              <a:spcBef>
                <a:spcPct val="0"/>
              </a:spcBef>
            </a:pPr>
            <a:r>
              <a:rPr lang="en-US" b="true" sz="5199">
                <a:solidFill>
                  <a:srgbClr val="000000"/>
                </a:solidFill>
                <a:latin typeface="Canva Sans Bold"/>
                <a:ea typeface="Canva Sans Bold"/>
                <a:cs typeface="Canva Sans Bold"/>
                <a:sym typeface="Canva Sans Bold"/>
              </a:rPr>
              <a:t>Bottom Line:</a:t>
            </a:r>
          </a:p>
          <a:p>
            <a:pPr algn="ctr">
              <a:lnSpc>
                <a:spcPts val="7279"/>
              </a:lnSpc>
              <a:spcBef>
                <a:spcPct val="0"/>
              </a:spcBef>
            </a:pPr>
            <a:r>
              <a:rPr lang="en-US" b="true" sz="5199">
                <a:solidFill>
                  <a:srgbClr val="000000"/>
                </a:solidFill>
                <a:latin typeface="Canva Sans Bold"/>
                <a:ea typeface="Canva Sans Bold"/>
                <a:cs typeface="Canva Sans Bold"/>
                <a:sym typeface="Canva Sans Bold"/>
              </a:rPr>
              <a:t>Is this in the best interests of the congregant </a:t>
            </a:r>
          </a:p>
          <a:p>
            <a:pPr algn="ctr">
              <a:lnSpc>
                <a:spcPts val="7279"/>
              </a:lnSpc>
              <a:spcBef>
                <a:spcPct val="0"/>
              </a:spcBef>
            </a:pPr>
            <a:r>
              <a:rPr lang="en-US" b="true" sz="5199">
                <a:solidFill>
                  <a:srgbClr val="000000"/>
                </a:solidFill>
                <a:latin typeface="Canva Sans Bold"/>
                <a:ea typeface="Canva Sans Bold"/>
                <a:cs typeface="Canva Sans Bold"/>
                <a:sym typeface="Canva Sans Bold"/>
              </a:rPr>
              <a:t>and the congregation?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3472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Sexual Misconduct</a:t>
            </a:r>
          </a:p>
          <a:p>
            <a:pPr algn="l">
              <a:lnSpc>
                <a:spcPts val="9030"/>
              </a:lnSpc>
            </a:pPr>
          </a:p>
        </p:txBody>
      </p:sp>
      <p:sp>
        <p:nvSpPr>
          <p:cNvPr name="TextBox 4" id="4"/>
          <p:cNvSpPr txBox="true"/>
          <p:nvPr/>
        </p:nvSpPr>
        <p:spPr>
          <a:xfrm rot="0">
            <a:off x="1028700" y="5114925"/>
            <a:ext cx="8115300" cy="3785226"/>
          </a:xfrm>
          <a:prstGeom prst="rect">
            <a:avLst/>
          </a:prstGeom>
        </p:spPr>
        <p:txBody>
          <a:bodyPr anchor="t" rtlCol="false" tIns="0" lIns="0" bIns="0" rIns="0">
            <a:spAutoFit/>
          </a:bodyPr>
          <a:lstStyle/>
          <a:p>
            <a:pPr algn="l" marL="0" indent="0" lvl="0">
              <a:lnSpc>
                <a:spcPts val="3780"/>
              </a:lnSpc>
              <a:spcBef>
                <a:spcPct val="0"/>
              </a:spcBef>
            </a:pPr>
            <a:r>
              <a:rPr lang="en-US" sz="2800" spc="168">
                <a:solidFill>
                  <a:srgbClr val="494949"/>
                </a:solidFill>
                <a:latin typeface="Montserrat"/>
                <a:ea typeface="Montserrat"/>
                <a:cs typeface="Montserrat"/>
                <a:sym typeface="Montserrat"/>
              </a:rPr>
              <a:t>It</a:t>
            </a:r>
            <a:r>
              <a:rPr lang="en-US" sz="2800" spc="168" u="none">
                <a:solidFill>
                  <a:srgbClr val="494949"/>
                </a:solidFill>
                <a:latin typeface="Montserrat"/>
                <a:ea typeface="Montserrat"/>
                <a:cs typeface="Montserrat"/>
                <a:sym typeface="Montserrat"/>
              </a:rPr>
              <a:t> is misconduct when any person in a ministerial role of leadership or pastoral counseling engages in sexual contact or sexualized behavior with a congregant, client, employee, student, staff member, etc. of any age in a professional, pastoral relationship.</a:t>
            </a:r>
          </a:p>
          <a:p>
            <a:pPr algn="l" marL="0" indent="0" lvl="0">
              <a:lnSpc>
                <a:spcPts val="3780"/>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Ethical Analysis</a:t>
            </a:r>
          </a:p>
        </p:txBody>
      </p:sp>
      <p:sp>
        <p:nvSpPr>
          <p:cNvPr name="TextBox 4" id="4"/>
          <p:cNvSpPr txBox="true"/>
          <p:nvPr/>
        </p:nvSpPr>
        <p:spPr>
          <a:xfrm rot="0">
            <a:off x="1314450" y="3518534"/>
            <a:ext cx="7707571" cy="6768466"/>
          </a:xfrm>
          <a:prstGeom prst="rect">
            <a:avLst/>
          </a:prstGeom>
        </p:spPr>
        <p:txBody>
          <a:bodyPr anchor="t" rtlCol="false" tIns="0" lIns="0" bIns="0" rIns="0">
            <a:spAutoFit/>
          </a:bodyPr>
          <a:lstStyle/>
          <a:p>
            <a:pPr algn="l" marL="0" indent="0" lvl="0">
              <a:lnSpc>
                <a:spcPts val="3779"/>
              </a:lnSpc>
              <a:spcBef>
                <a:spcPct val="0"/>
              </a:spcBef>
            </a:pPr>
            <a:r>
              <a:rPr lang="en-US" sz="2799" spc="167">
                <a:solidFill>
                  <a:srgbClr val="494949"/>
                </a:solidFill>
                <a:latin typeface="Montserrat"/>
                <a:ea typeface="Montserrat"/>
                <a:cs typeface="Montserrat"/>
                <a:sym typeface="Montserrat"/>
              </a:rPr>
              <a:t>Wh</a:t>
            </a:r>
            <a:r>
              <a:rPr lang="en-US" sz="2799" spc="167" u="none">
                <a:solidFill>
                  <a:srgbClr val="494949"/>
                </a:solidFill>
                <a:latin typeface="Montserrat"/>
                <a:ea typeface="Montserrat"/>
                <a:cs typeface="Montserrat"/>
                <a:sym typeface="Montserrat"/>
              </a:rPr>
              <a:t>en a pastoral leader engages in sexualized behavior with a congregant, client, employee, student, or staff member:</a:t>
            </a:r>
          </a:p>
          <a:p>
            <a:pPr algn="l" marL="0" indent="0" lvl="0">
              <a:lnSpc>
                <a:spcPts val="3779"/>
              </a:lnSpc>
              <a:spcBef>
                <a:spcPct val="0"/>
              </a:spcBef>
            </a:pPr>
          </a:p>
          <a:p>
            <a:pPr algn="l" marL="604515" indent="-302257" lvl="1">
              <a:lnSpc>
                <a:spcPts val="3779"/>
              </a:lnSpc>
              <a:spcBef>
                <a:spcPct val="0"/>
              </a:spcBef>
              <a:buAutoNum type="arabicPeriod" startAt="1"/>
            </a:pPr>
            <a:r>
              <a:rPr lang="en-US" sz="2799" spc="167" u="none">
                <a:solidFill>
                  <a:srgbClr val="494949"/>
                </a:solidFill>
                <a:latin typeface="Montserrat"/>
                <a:ea typeface="Montserrat"/>
                <a:cs typeface="Montserrat"/>
                <a:sym typeface="Montserrat"/>
              </a:rPr>
              <a:t>It is a violation of role </a:t>
            </a:r>
          </a:p>
          <a:p>
            <a:pPr algn="l" marL="604515" indent="-302257" lvl="1">
              <a:lnSpc>
                <a:spcPts val="3779"/>
              </a:lnSpc>
              <a:spcBef>
                <a:spcPct val="0"/>
              </a:spcBef>
              <a:buAutoNum type="arabicPeriod" startAt="1"/>
            </a:pPr>
            <a:r>
              <a:rPr lang="en-US" sz="2799" spc="167" u="none">
                <a:solidFill>
                  <a:srgbClr val="494949"/>
                </a:solidFill>
                <a:latin typeface="Montserrat"/>
                <a:ea typeface="Montserrat"/>
                <a:cs typeface="Montserrat"/>
                <a:sym typeface="Montserrat"/>
              </a:rPr>
              <a:t>It is a misuse of authority and power</a:t>
            </a:r>
          </a:p>
          <a:p>
            <a:pPr algn="l" marL="604515" indent="-302257" lvl="1">
              <a:lnSpc>
                <a:spcPts val="3779"/>
              </a:lnSpc>
              <a:spcBef>
                <a:spcPct val="0"/>
              </a:spcBef>
              <a:buAutoNum type="arabicPeriod" startAt="1"/>
            </a:pPr>
            <a:r>
              <a:rPr lang="en-US" sz="2799" spc="167" u="none">
                <a:solidFill>
                  <a:srgbClr val="494949"/>
                </a:solidFill>
                <a:latin typeface="Montserrat"/>
                <a:ea typeface="Montserrat"/>
                <a:cs typeface="Montserrat"/>
                <a:sym typeface="Montserrat"/>
              </a:rPr>
              <a:t>It is taking advantage of vulnerability</a:t>
            </a:r>
          </a:p>
          <a:p>
            <a:pPr algn="l" marL="604515" indent="-302257" lvl="1">
              <a:lnSpc>
                <a:spcPts val="3779"/>
              </a:lnSpc>
              <a:spcBef>
                <a:spcPct val="0"/>
              </a:spcBef>
              <a:buAutoNum type="arabicPeriod" startAt="1"/>
            </a:pPr>
            <a:r>
              <a:rPr lang="en-US" sz="2799" spc="167" u="none">
                <a:solidFill>
                  <a:srgbClr val="494949"/>
                </a:solidFill>
                <a:latin typeface="Montserrat"/>
                <a:ea typeface="Montserrat"/>
                <a:cs typeface="Montserrat"/>
                <a:sym typeface="Montserrat"/>
              </a:rPr>
              <a:t>It is an absence of meaningful consent</a:t>
            </a:r>
          </a:p>
          <a:p>
            <a:pPr algn="l" marL="604515" indent="-302257" lvl="1">
              <a:lnSpc>
                <a:spcPts val="3779"/>
              </a:lnSpc>
              <a:spcBef>
                <a:spcPct val="0"/>
              </a:spcBef>
              <a:buAutoNum type="arabicPeriod" startAt="1"/>
            </a:pPr>
            <a:r>
              <a:rPr lang="en-US" sz="2799" spc="167" u="none">
                <a:solidFill>
                  <a:srgbClr val="494949"/>
                </a:solidFill>
                <a:latin typeface="Montserrat"/>
                <a:ea typeface="Montserrat"/>
                <a:cs typeface="Montserrat"/>
                <a:sym typeface="Montserrat"/>
              </a:rPr>
              <a:t>It is damaging to the church</a:t>
            </a:r>
          </a:p>
          <a:p>
            <a:pPr algn="l" marL="0" indent="0" lvl="0">
              <a:lnSpc>
                <a:spcPts val="4859"/>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Meaningful Consent</a:t>
            </a:r>
          </a:p>
        </p:txBody>
      </p:sp>
      <p:sp>
        <p:nvSpPr>
          <p:cNvPr name="TextBox 4" id="4"/>
          <p:cNvSpPr txBox="true"/>
          <p:nvPr/>
        </p:nvSpPr>
        <p:spPr>
          <a:xfrm rot="0">
            <a:off x="1314450" y="4727017"/>
            <a:ext cx="7707571" cy="3514726"/>
          </a:xfrm>
          <a:prstGeom prst="rect">
            <a:avLst/>
          </a:prstGeom>
        </p:spPr>
        <p:txBody>
          <a:bodyPr anchor="t" rtlCol="false" tIns="0" lIns="0" bIns="0" rIns="0">
            <a:spAutoFit/>
          </a:bodyPr>
          <a:lstStyle/>
          <a:p>
            <a:pPr algn="l" marL="0" indent="0" lvl="0">
              <a:lnSpc>
                <a:spcPts val="4049"/>
              </a:lnSpc>
              <a:spcBef>
                <a:spcPct val="0"/>
              </a:spcBef>
            </a:pPr>
            <a:r>
              <a:rPr lang="en-US" sz="2999" spc="179">
                <a:solidFill>
                  <a:srgbClr val="494949"/>
                </a:solidFill>
                <a:latin typeface="Montserrat"/>
                <a:ea typeface="Montserrat"/>
                <a:cs typeface="Montserrat"/>
                <a:sym typeface="Montserrat"/>
              </a:rPr>
              <a:t>I</a:t>
            </a:r>
            <a:r>
              <a:rPr lang="en-US" sz="2999" spc="179" u="none">
                <a:solidFill>
                  <a:srgbClr val="494949"/>
                </a:solidFill>
                <a:latin typeface="Montserrat"/>
                <a:ea typeface="Montserrat"/>
                <a:cs typeface="Montserrat"/>
                <a:sym typeface="Montserrat"/>
              </a:rPr>
              <a:t>s two adults who are able to consent to the relationship. </a:t>
            </a:r>
          </a:p>
          <a:p>
            <a:pPr algn="l" marL="0" indent="0" lvl="0">
              <a:lnSpc>
                <a:spcPts val="4049"/>
              </a:lnSpc>
              <a:spcBef>
                <a:spcPct val="0"/>
              </a:spcBef>
            </a:pPr>
            <a:r>
              <a:rPr lang="en-US" sz="2999" spc="179" u="none">
                <a:solidFill>
                  <a:srgbClr val="494949"/>
                </a:solidFill>
                <a:latin typeface="Montserrat"/>
                <a:ea typeface="Montserrat"/>
                <a:cs typeface="Montserrat"/>
                <a:sym typeface="Montserrat"/>
              </a:rPr>
              <a:t>NOT applicable in employer/employee, pastoral leader/congregation members, etc., due to imbalance of power</a:t>
            </a:r>
          </a:p>
          <a:p>
            <a:pPr algn="l" marL="0" indent="0" lvl="0">
              <a:lnSpc>
                <a:spcPts val="4049"/>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Welcome</a:t>
            </a:r>
          </a:p>
        </p:txBody>
      </p:sp>
      <p:sp>
        <p:nvSpPr>
          <p:cNvPr name="TextBox 4" id="4"/>
          <p:cNvSpPr txBox="true"/>
          <p:nvPr/>
        </p:nvSpPr>
        <p:spPr>
          <a:xfrm rot="0">
            <a:off x="1314450" y="4717492"/>
            <a:ext cx="7707571" cy="2158366"/>
          </a:xfrm>
          <a:prstGeom prst="rect">
            <a:avLst/>
          </a:prstGeom>
        </p:spPr>
        <p:txBody>
          <a:bodyPr anchor="t" rtlCol="false" tIns="0" lIns="0" bIns="0" rIns="0">
            <a:spAutoFit/>
          </a:bodyPr>
          <a:lstStyle/>
          <a:p>
            <a:pPr algn="l">
              <a:lnSpc>
                <a:spcPts val="4319"/>
              </a:lnSpc>
            </a:pPr>
            <a:r>
              <a:rPr lang="en-US" sz="3199" spc="191">
                <a:solidFill>
                  <a:srgbClr val="494949"/>
                </a:solidFill>
                <a:latin typeface="Montserrat"/>
                <a:ea typeface="Montserrat"/>
                <a:cs typeface="Montserrat"/>
                <a:sym typeface="Montserrat"/>
              </a:rPr>
              <a:t>Introductions</a:t>
            </a:r>
          </a:p>
          <a:p>
            <a:pPr algn="l">
              <a:lnSpc>
                <a:spcPts val="4319"/>
              </a:lnSpc>
            </a:pPr>
          </a:p>
          <a:p>
            <a:pPr algn="l" marL="0" indent="0" lvl="0">
              <a:lnSpc>
                <a:spcPts val="4319"/>
              </a:lnSpc>
              <a:spcBef>
                <a:spcPct val="0"/>
              </a:spcBef>
            </a:pPr>
            <a:r>
              <a:rPr lang="en-US" sz="3199" spc="191">
                <a:solidFill>
                  <a:srgbClr val="494949"/>
                </a:solidFill>
                <a:latin typeface="Montserrat"/>
                <a:ea typeface="Montserrat"/>
                <a:cs typeface="Montserrat"/>
                <a:sym typeface="Montserrat"/>
              </a:rPr>
              <a:t>Open with prayer and scripture reading John 10:7-10.</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Sexual Abuse</a:t>
            </a:r>
          </a:p>
        </p:txBody>
      </p:sp>
      <p:sp>
        <p:nvSpPr>
          <p:cNvPr name="TextBox 4" id="4"/>
          <p:cNvSpPr txBox="true"/>
          <p:nvPr/>
        </p:nvSpPr>
        <p:spPr>
          <a:xfrm rot="0">
            <a:off x="1314450" y="3791238"/>
            <a:ext cx="7707571" cy="3785235"/>
          </a:xfrm>
          <a:prstGeom prst="rect">
            <a:avLst/>
          </a:prstGeom>
        </p:spPr>
        <p:txBody>
          <a:bodyPr anchor="t" rtlCol="false" tIns="0" lIns="0" bIns="0" rIns="0">
            <a:spAutoFit/>
          </a:bodyPr>
          <a:lstStyle/>
          <a:p>
            <a:pPr algn="l" marL="0" indent="0" lvl="0">
              <a:lnSpc>
                <a:spcPts val="3779"/>
              </a:lnSpc>
              <a:spcBef>
                <a:spcPct val="0"/>
              </a:spcBef>
            </a:pPr>
            <a:r>
              <a:rPr lang="en-US" sz="2799" spc="167">
                <a:solidFill>
                  <a:srgbClr val="494949"/>
                </a:solidFill>
                <a:latin typeface="Montserrat"/>
                <a:ea typeface="Montserrat"/>
                <a:cs typeface="Montserrat"/>
                <a:sym typeface="Montserrat"/>
              </a:rPr>
              <a:t>S</a:t>
            </a:r>
            <a:r>
              <a:rPr lang="en-US" sz="2799" spc="167" u="none">
                <a:solidFill>
                  <a:srgbClr val="494949"/>
                </a:solidFill>
                <a:latin typeface="Montserrat"/>
                <a:ea typeface="Montserrat"/>
                <a:cs typeface="Montserrat"/>
                <a:sym typeface="Montserrat"/>
              </a:rPr>
              <a:t>exual abuse is unwanted sexual activity, with perpetrators using force, making threats or taking advantage of victims not able to give consent. Most victims and perpetrators know each other. Immediate reactions to sexual abuse include shock, fear or disbelief.</a:t>
            </a:r>
          </a:p>
          <a:p>
            <a:pPr algn="l" marL="0" indent="0" lvl="0">
              <a:lnSpc>
                <a:spcPts val="3779"/>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Sexual</a:t>
            </a:r>
          </a:p>
          <a:p>
            <a:pPr algn="l">
              <a:lnSpc>
                <a:spcPts val="9030"/>
              </a:lnSpc>
            </a:pPr>
            <a:r>
              <a:rPr lang="en-US" sz="7000" spc="-399">
                <a:solidFill>
                  <a:srgbClr val="494949"/>
                </a:solidFill>
                <a:latin typeface="TAN Pearl"/>
                <a:ea typeface="TAN Pearl"/>
                <a:cs typeface="TAN Pearl"/>
                <a:sym typeface="TAN Pearl"/>
              </a:rPr>
              <a:t>Harassment </a:t>
            </a:r>
          </a:p>
        </p:txBody>
      </p:sp>
      <p:sp>
        <p:nvSpPr>
          <p:cNvPr name="TextBox 4" id="4"/>
          <p:cNvSpPr txBox="true"/>
          <p:nvPr/>
        </p:nvSpPr>
        <p:spPr>
          <a:xfrm rot="0">
            <a:off x="1314450" y="4727017"/>
            <a:ext cx="7707571" cy="3514726"/>
          </a:xfrm>
          <a:prstGeom prst="rect">
            <a:avLst/>
          </a:prstGeom>
        </p:spPr>
        <p:txBody>
          <a:bodyPr anchor="t" rtlCol="false" tIns="0" lIns="0" bIns="0" rIns="0">
            <a:spAutoFit/>
          </a:bodyPr>
          <a:lstStyle/>
          <a:p>
            <a:pPr algn="l" marL="0" indent="0" lvl="0">
              <a:lnSpc>
                <a:spcPts val="4049"/>
              </a:lnSpc>
              <a:spcBef>
                <a:spcPct val="0"/>
              </a:spcBef>
            </a:pPr>
            <a:r>
              <a:rPr lang="en-US" sz="2999" spc="179">
                <a:solidFill>
                  <a:srgbClr val="494949"/>
                </a:solidFill>
                <a:latin typeface="Montserrat"/>
                <a:ea typeface="Montserrat"/>
                <a:cs typeface="Montserrat"/>
                <a:sym typeface="Montserrat"/>
              </a:rPr>
              <a:t>S</a:t>
            </a:r>
            <a:r>
              <a:rPr lang="en-US" sz="2999" spc="179" u="none">
                <a:solidFill>
                  <a:srgbClr val="494949"/>
                </a:solidFill>
                <a:latin typeface="Montserrat"/>
                <a:ea typeface="Montserrat"/>
                <a:cs typeface="Montserrat"/>
                <a:sym typeface="Montserrat"/>
              </a:rPr>
              <a:t>exual harassment is behavior characterized by the making of unwelcome and inappropriate sexual remarks or physical advances in a workplace or other professional or social situation</a:t>
            </a:r>
          </a:p>
          <a:p>
            <a:pPr algn="l" marL="0" indent="0" lvl="0">
              <a:lnSpc>
                <a:spcPts val="4049"/>
              </a:lnSpc>
              <a:spcBef>
                <a:spcPct val="0"/>
              </a:spcBef>
            </a:pP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3721819" y="1234689"/>
            <a:ext cx="10844361" cy="887095"/>
          </a:xfrm>
          <a:prstGeom prst="rect">
            <a:avLst/>
          </a:prstGeom>
        </p:spPr>
        <p:txBody>
          <a:bodyPr anchor="t" rtlCol="false" tIns="0" lIns="0" bIns="0" rIns="0">
            <a:spAutoFit/>
          </a:bodyPr>
          <a:lstStyle/>
          <a:p>
            <a:pPr algn="ctr">
              <a:lnSpc>
                <a:spcPts val="7279"/>
              </a:lnSpc>
              <a:spcBef>
                <a:spcPct val="0"/>
              </a:spcBef>
            </a:pPr>
            <a:r>
              <a:rPr lang="en-US" b="true" sz="5199">
                <a:solidFill>
                  <a:srgbClr val="000000"/>
                </a:solidFill>
                <a:latin typeface="Canva Sans Bold"/>
                <a:ea typeface="Canva Sans Bold"/>
                <a:cs typeface="Canva Sans Bold"/>
                <a:sym typeface="Canva Sans Bold"/>
              </a:rPr>
              <a:t>Predators, Wanderers, and Lovers</a:t>
            </a:r>
          </a:p>
        </p:txBody>
      </p:sp>
      <p:sp>
        <p:nvSpPr>
          <p:cNvPr name="TextBox 3" id="3"/>
          <p:cNvSpPr txBox="true"/>
          <p:nvPr/>
        </p:nvSpPr>
        <p:spPr>
          <a:xfrm rot="0">
            <a:off x="6570613" y="2177683"/>
            <a:ext cx="5146774"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High Intimacy Needs</a:t>
            </a:r>
          </a:p>
        </p:txBody>
      </p:sp>
      <p:sp>
        <p:nvSpPr>
          <p:cNvPr name="TextBox 4" id="4"/>
          <p:cNvSpPr txBox="true"/>
          <p:nvPr/>
        </p:nvSpPr>
        <p:spPr>
          <a:xfrm rot="0">
            <a:off x="4199332" y="3555807"/>
            <a:ext cx="2667298"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Wanderers</a:t>
            </a:r>
          </a:p>
        </p:txBody>
      </p:sp>
      <p:sp>
        <p:nvSpPr>
          <p:cNvPr name="TextBox 5" id="5"/>
          <p:cNvSpPr txBox="true"/>
          <p:nvPr/>
        </p:nvSpPr>
        <p:spPr>
          <a:xfrm rot="0">
            <a:off x="10829702" y="4134803"/>
            <a:ext cx="1659731"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Lovers</a:t>
            </a:r>
          </a:p>
        </p:txBody>
      </p:sp>
      <p:sp>
        <p:nvSpPr>
          <p:cNvPr name="TextBox 6" id="6"/>
          <p:cNvSpPr txBox="true"/>
          <p:nvPr/>
        </p:nvSpPr>
        <p:spPr>
          <a:xfrm rot="0">
            <a:off x="2149971" y="4930581"/>
            <a:ext cx="5470029"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Low Feelings of Power</a:t>
            </a:r>
          </a:p>
        </p:txBody>
      </p:sp>
      <p:sp>
        <p:nvSpPr>
          <p:cNvPr name="AutoShape 7" id="7"/>
          <p:cNvSpPr/>
          <p:nvPr/>
        </p:nvSpPr>
        <p:spPr>
          <a:xfrm>
            <a:off x="1464318" y="6710679"/>
            <a:ext cx="14898632" cy="0"/>
          </a:xfrm>
          <a:prstGeom prst="line">
            <a:avLst/>
          </a:prstGeom>
          <a:ln cap="flat" w="38100">
            <a:solidFill>
              <a:srgbClr val="000000"/>
            </a:solidFill>
            <a:prstDash val="solid"/>
            <a:headEnd type="none" len="sm" w="sm"/>
            <a:tailEnd type="none" len="sm" w="sm"/>
          </a:ln>
        </p:spPr>
      </p:sp>
      <p:sp>
        <p:nvSpPr>
          <p:cNvPr name="AutoShape 8" id="8"/>
          <p:cNvSpPr/>
          <p:nvPr/>
        </p:nvSpPr>
        <p:spPr>
          <a:xfrm flipH="true">
            <a:off x="9124950" y="3280033"/>
            <a:ext cx="0" cy="5143868"/>
          </a:xfrm>
          <a:prstGeom prst="line">
            <a:avLst/>
          </a:prstGeom>
          <a:ln cap="flat" w="38100">
            <a:solidFill>
              <a:srgbClr val="000000"/>
            </a:solidFill>
            <a:prstDash val="solid"/>
            <a:headEnd type="none" len="sm" w="sm"/>
            <a:tailEnd type="none" len="sm" w="sm"/>
          </a:ln>
        </p:spPr>
      </p:sp>
      <p:sp>
        <p:nvSpPr>
          <p:cNvPr name="TextBox 9" id="9"/>
          <p:cNvSpPr txBox="true"/>
          <p:nvPr/>
        </p:nvSpPr>
        <p:spPr>
          <a:xfrm rot="0">
            <a:off x="10009840" y="5059679"/>
            <a:ext cx="5612606"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High Feelings of Power</a:t>
            </a:r>
          </a:p>
        </p:txBody>
      </p:sp>
      <p:sp>
        <p:nvSpPr>
          <p:cNvPr name="TextBox 10" id="10"/>
          <p:cNvSpPr txBox="true"/>
          <p:nvPr/>
        </p:nvSpPr>
        <p:spPr>
          <a:xfrm rot="0">
            <a:off x="11271200" y="7948929"/>
            <a:ext cx="2436465"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Predators</a:t>
            </a:r>
          </a:p>
        </p:txBody>
      </p:sp>
      <p:sp>
        <p:nvSpPr>
          <p:cNvPr name="TextBox 11" id="11"/>
          <p:cNvSpPr txBox="true"/>
          <p:nvPr/>
        </p:nvSpPr>
        <p:spPr>
          <a:xfrm rot="0">
            <a:off x="6570613" y="8695053"/>
            <a:ext cx="5004197" cy="688974"/>
          </a:xfrm>
          <a:prstGeom prst="rect">
            <a:avLst/>
          </a:prstGeom>
        </p:spPr>
        <p:txBody>
          <a:bodyPr anchor="t" rtlCol="false" tIns="0" lIns="0" bIns="0" rIns="0">
            <a:spAutoFit/>
          </a:bodyPr>
          <a:lstStyle/>
          <a:p>
            <a:pPr algn="ctr">
              <a:lnSpc>
                <a:spcPts val="5600"/>
              </a:lnSpc>
              <a:spcBef>
                <a:spcPct val="0"/>
              </a:spcBef>
            </a:pPr>
            <a:r>
              <a:rPr lang="en-US" b="true" sz="4000">
                <a:solidFill>
                  <a:srgbClr val="000000"/>
                </a:solidFill>
                <a:latin typeface="Canva Sans Bold"/>
                <a:ea typeface="Canva Sans Bold"/>
                <a:cs typeface="Canva Sans Bold"/>
                <a:sym typeface="Canva Sans Bold"/>
              </a:rPr>
              <a:t>Low Intimacy Needs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578699"/>
            <a:ext cx="7707571" cy="3851909"/>
          </a:xfrm>
          <a:prstGeom prst="rect">
            <a:avLst/>
          </a:prstGeom>
        </p:spPr>
        <p:txBody>
          <a:bodyPr anchor="t" rtlCol="false" tIns="0" lIns="0" bIns="0" rIns="0">
            <a:spAutoFit/>
          </a:bodyPr>
          <a:lstStyle/>
          <a:p>
            <a:pPr algn="l">
              <a:lnSpc>
                <a:spcPts val="7998"/>
              </a:lnSpc>
            </a:pPr>
            <a:r>
              <a:rPr lang="en-US" sz="6200" spc="-353">
                <a:solidFill>
                  <a:srgbClr val="494949"/>
                </a:solidFill>
                <a:latin typeface="TAN Pearl"/>
                <a:ea typeface="TAN Pearl"/>
                <a:cs typeface="TAN Pearl"/>
                <a:sym typeface="TAN Pearl"/>
              </a:rPr>
              <a:t>Predators, Wanderers, and Lovers</a:t>
            </a:r>
          </a:p>
          <a:p>
            <a:pPr algn="l">
              <a:lnSpc>
                <a:spcPts val="6192"/>
              </a:lnSpc>
            </a:pPr>
          </a:p>
        </p:txBody>
      </p:sp>
      <p:sp>
        <p:nvSpPr>
          <p:cNvPr name="TextBox 4" id="4"/>
          <p:cNvSpPr txBox="true"/>
          <p:nvPr/>
        </p:nvSpPr>
        <p:spPr>
          <a:xfrm rot="0">
            <a:off x="1314450" y="3917620"/>
            <a:ext cx="7707571" cy="5667376"/>
          </a:xfrm>
          <a:prstGeom prst="rect">
            <a:avLst/>
          </a:prstGeom>
        </p:spPr>
        <p:txBody>
          <a:bodyPr anchor="t" rtlCol="false" tIns="0" lIns="0" bIns="0" rIns="0">
            <a:spAutoFit/>
          </a:bodyPr>
          <a:lstStyle/>
          <a:p>
            <a:pPr algn="l" marL="0" indent="0" lvl="0">
              <a:lnSpc>
                <a:spcPts val="4454"/>
              </a:lnSpc>
              <a:spcBef>
                <a:spcPct val="0"/>
              </a:spcBef>
            </a:pPr>
            <a:r>
              <a:rPr lang="en-US" sz="3299" spc="197">
                <a:solidFill>
                  <a:srgbClr val="494949"/>
                </a:solidFill>
                <a:latin typeface="Montserrat"/>
                <a:ea typeface="Montserrat"/>
                <a:cs typeface="Montserrat"/>
                <a:sym typeface="Montserrat"/>
              </a:rPr>
              <a:t>P</a:t>
            </a:r>
            <a:r>
              <a:rPr lang="en-US" sz="3299" spc="197" u="none">
                <a:solidFill>
                  <a:srgbClr val="494949"/>
                </a:solidFill>
                <a:latin typeface="Montserrat"/>
                <a:ea typeface="Montserrat"/>
                <a:cs typeface="Montserrat"/>
                <a:sym typeface="Montserrat"/>
              </a:rPr>
              <a:t>revention and healthy boundaries can stop many wanderers and lovers, but not predators</a:t>
            </a:r>
          </a:p>
          <a:p>
            <a:pPr algn="l" marL="0" indent="0" lvl="0">
              <a:lnSpc>
                <a:spcPts val="4454"/>
              </a:lnSpc>
              <a:spcBef>
                <a:spcPct val="0"/>
              </a:spcBef>
            </a:pPr>
          </a:p>
          <a:p>
            <a:pPr algn="l" marL="0" indent="0" lvl="0">
              <a:lnSpc>
                <a:spcPts val="4454"/>
              </a:lnSpc>
              <a:spcBef>
                <a:spcPct val="0"/>
              </a:spcBef>
            </a:pPr>
            <a:r>
              <a:rPr lang="en-US" sz="3299" spc="197" u="none">
                <a:solidFill>
                  <a:srgbClr val="494949"/>
                </a:solidFill>
                <a:latin typeface="Montserrat"/>
                <a:ea typeface="Montserrat"/>
                <a:cs typeface="Montserrat"/>
                <a:sym typeface="Montserrat"/>
              </a:rPr>
              <a:t>When prevention fails, intervention is necessary. This is why we have policies and procedures.</a:t>
            </a:r>
          </a:p>
          <a:p>
            <a:pPr algn="l" marL="0" indent="0" lvl="0">
              <a:lnSpc>
                <a:spcPts val="4994"/>
              </a:lnSpc>
              <a:spcBef>
                <a:spcPct val="0"/>
              </a:spcBef>
            </a:pPr>
          </a:p>
        </p:txBody>
      </p:sp>
    </p:spTree>
  </p:cSld>
  <p:clrMapOvr>
    <a:masterClrMapping/>
  </p:clrMapOvr>
</p:sld>
</file>

<file path=ppt/slides/slide24.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537527"/>
            <a:ext cx="8023175" cy="887095"/>
          </a:xfrm>
          <a:prstGeom prst="rect">
            <a:avLst/>
          </a:prstGeom>
        </p:spPr>
        <p:txBody>
          <a:bodyPr anchor="t" rtlCol="false" tIns="0" lIns="0" bIns="0" rIns="0">
            <a:spAutoFit/>
          </a:bodyPr>
          <a:lstStyle/>
          <a:p>
            <a:pPr algn="ctr">
              <a:lnSpc>
                <a:spcPts val="7279"/>
              </a:lnSpc>
              <a:spcBef>
                <a:spcPct val="0"/>
              </a:spcBef>
            </a:pPr>
            <a:r>
              <a:rPr lang="en-US" b="true" sz="5199">
                <a:solidFill>
                  <a:srgbClr val="000000"/>
                </a:solidFill>
                <a:latin typeface="Canva Sans Bold"/>
                <a:ea typeface="Canva Sans Bold"/>
                <a:cs typeface="Canva Sans Bold"/>
                <a:sym typeface="Canva Sans Bold"/>
              </a:rPr>
              <a:t>Book of Order 2025-2027</a:t>
            </a:r>
          </a:p>
        </p:txBody>
      </p:sp>
      <p:sp>
        <p:nvSpPr>
          <p:cNvPr name="TextBox 3" id="3"/>
          <p:cNvSpPr txBox="true"/>
          <p:nvPr/>
        </p:nvSpPr>
        <p:spPr>
          <a:xfrm rot="0">
            <a:off x="1028700" y="1748687"/>
            <a:ext cx="17259300" cy="7521811"/>
          </a:xfrm>
          <a:prstGeom prst="rect">
            <a:avLst/>
          </a:prstGeom>
        </p:spPr>
        <p:txBody>
          <a:bodyPr anchor="t" rtlCol="false" tIns="0" lIns="0" bIns="0" rIns="0">
            <a:spAutoFit/>
          </a:bodyPr>
          <a:lstStyle/>
          <a:p>
            <a:pPr algn="l">
              <a:lnSpc>
                <a:spcPts val="5411"/>
              </a:lnSpc>
              <a:spcBef>
                <a:spcPct val="0"/>
              </a:spcBef>
            </a:pPr>
            <a:r>
              <a:rPr lang="en-US" sz="3865">
                <a:solidFill>
                  <a:srgbClr val="000000"/>
                </a:solidFill>
                <a:latin typeface="Canva Sans"/>
                <a:ea typeface="Canva Sans"/>
                <a:cs typeface="Canva Sans"/>
                <a:sym typeface="Canva Sans"/>
              </a:rPr>
              <a:t>G-3.0106 All councils shall adopt and implement the following policies: </a:t>
            </a:r>
            <a:r>
              <a:rPr lang="en-US" sz="3865" u="sng">
                <a:solidFill>
                  <a:srgbClr val="000000"/>
                </a:solidFill>
                <a:latin typeface="Canva Sans"/>
                <a:ea typeface="Canva Sans"/>
                <a:cs typeface="Canva Sans"/>
                <a:sym typeface="Canva Sans"/>
              </a:rPr>
              <a:t>a sexual misconduct policy</a:t>
            </a:r>
            <a:r>
              <a:rPr lang="en-US" sz="3865">
                <a:solidFill>
                  <a:srgbClr val="000000"/>
                </a:solidFill>
                <a:latin typeface="Canva Sans"/>
                <a:ea typeface="Canva Sans"/>
                <a:cs typeface="Canva Sans"/>
                <a:sym typeface="Canva Sans"/>
              </a:rPr>
              <a:t>, </a:t>
            </a:r>
            <a:r>
              <a:rPr lang="en-US" sz="3865" u="sng">
                <a:solidFill>
                  <a:srgbClr val="000000"/>
                </a:solidFill>
                <a:latin typeface="Canva Sans"/>
                <a:ea typeface="Canva Sans"/>
                <a:cs typeface="Canva Sans"/>
                <a:sym typeface="Canva Sans"/>
              </a:rPr>
              <a:t>a harassment policy</a:t>
            </a:r>
            <a:r>
              <a:rPr lang="en-US" sz="3865">
                <a:solidFill>
                  <a:srgbClr val="000000"/>
                </a:solidFill>
                <a:latin typeface="Canva Sans"/>
                <a:ea typeface="Canva Sans"/>
                <a:cs typeface="Canva Sans"/>
                <a:sym typeface="Canva Sans"/>
              </a:rPr>
              <a:t>, </a:t>
            </a:r>
            <a:r>
              <a:rPr lang="en-US" sz="3865" u="sng">
                <a:solidFill>
                  <a:srgbClr val="000000"/>
                </a:solidFill>
                <a:latin typeface="Canva Sans"/>
                <a:ea typeface="Canva Sans"/>
                <a:cs typeface="Canva Sans"/>
                <a:sym typeface="Canva Sans"/>
              </a:rPr>
              <a:t>a child, youth, and adults with vulnerabilities protection policy</a:t>
            </a:r>
            <a:r>
              <a:rPr lang="en-US" sz="3865">
                <a:solidFill>
                  <a:srgbClr val="000000"/>
                </a:solidFill>
                <a:latin typeface="Canva Sans"/>
                <a:ea typeface="Canva Sans"/>
                <a:cs typeface="Canva Sans"/>
                <a:sym typeface="Canva Sans"/>
              </a:rPr>
              <a:t>, and an </a:t>
            </a:r>
            <a:r>
              <a:rPr lang="en-US" sz="3865" u="sng">
                <a:solidFill>
                  <a:srgbClr val="000000"/>
                </a:solidFill>
                <a:latin typeface="Canva Sans"/>
                <a:ea typeface="Canva Sans"/>
                <a:cs typeface="Canva Sans"/>
                <a:sym typeface="Canva Sans"/>
              </a:rPr>
              <a:t>antiracism policy</a:t>
            </a:r>
            <a:r>
              <a:rPr lang="en-US" sz="3865">
                <a:solidFill>
                  <a:srgbClr val="000000"/>
                </a:solidFill>
                <a:latin typeface="Canva Sans"/>
                <a:ea typeface="Canva Sans"/>
                <a:cs typeface="Canva Sans"/>
                <a:sym typeface="Canva Sans"/>
              </a:rPr>
              <a:t>. Each council’s policy shall include requirements for boundary training which includes the topic of sexual misconduct, and child sexual abuse prevention training for its members at least every thirty-six months.</a:t>
            </a:r>
          </a:p>
          <a:p>
            <a:pPr algn="l">
              <a:lnSpc>
                <a:spcPts val="5411"/>
              </a:lnSpc>
              <a:spcBef>
                <a:spcPct val="0"/>
              </a:spcBef>
            </a:pPr>
          </a:p>
          <a:p>
            <a:pPr algn="l">
              <a:lnSpc>
                <a:spcPts val="5411"/>
              </a:lnSpc>
              <a:spcBef>
                <a:spcPct val="0"/>
              </a:spcBef>
            </a:pPr>
          </a:p>
          <a:p>
            <a:pPr algn="l">
              <a:lnSpc>
                <a:spcPts val="5411"/>
              </a:lnSpc>
              <a:spcBef>
                <a:spcPct val="0"/>
              </a:spcBef>
            </a:pPr>
          </a:p>
          <a:p>
            <a:pPr algn="l">
              <a:lnSpc>
                <a:spcPts val="5411"/>
              </a:lnSpc>
              <a:spcBef>
                <a:spcPct val="0"/>
              </a:spcBef>
            </a:pPr>
          </a:p>
          <a:p>
            <a:pPr algn="l">
              <a:lnSpc>
                <a:spcPts val="5411"/>
              </a:lnSpc>
              <a:spcBef>
                <a:spcPct val="0"/>
              </a:spcBef>
            </a:pP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3303563" y="2686766"/>
            <a:ext cx="11680874" cy="4761068"/>
          </a:xfrm>
          <a:prstGeom prst="rect">
            <a:avLst/>
          </a:prstGeom>
        </p:spPr>
        <p:txBody>
          <a:bodyPr anchor="t" rtlCol="false" tIns="0" lIns="0" bIns="0" rIns="0">
            <a:spAutoFit/>
          </a:bodyPr>
          <a:lstStyle/>
          <a:p>
            <a:pPr algn="ctr">
              <a:lnSpc>
                <a:spcPts val="9323"/>
              </a:lnSpc>
            </a:pPr>
            <a:r>
              <a:rPr lang="en-US" sz="7009" spc="-399">
                <a:solidFill>
                  <a:srgbClr val="494949"/>
                </a:solidFill>
                <a:latin typeface="TAN Pearl"/>
                <a:ea typeface="TAN Pearl"/>
                <a:cs typeface="TAN Pearl"/>
                <a:sym typeface="TAN Pearl"/>
              </a:rPr>
              <a:t>DATING, FRIENDSHIPS, DUAL RELATIONSHIPS, AND GIFTS</a:t>
            </a:r>
          </a:p>
          <a:p>
            <a:pPr algn="ctr">
              <a:lnSpc>
                <a:spcPts val="9323"/>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02870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Dating</a:t>
            </a:r>
          </a:p>
        </p:txBody>
      </p:sp>
      <p:sp>
        <p:nvSpPr>
          <p:cNvPr name="TextBox 4" id="4"/>
          <p:cNvSpPr txBox="true"/>
          <p:nvPr/>
        </p:nvSpPr>
        <p:spPr>
          <a:xfrm rot="0">
            <a:off x="1028700" y="3699472"/>
            <a:ext cx="7707571" cy="4179571"/>
          </a:xfrm>
          <a:prstGeom prst="rect">
            <a:avLst/>
          </a:prstGeom>
        </p:spPr>
        <p:txBody>
          <a:bodyPr anchor="t" rtlCol="false" tIns="0" lIns="0" bIns="0" rIns="0">
            <a:spAutoFit/>
          </a:bodyPr>
          <a:lstStyle/>
          <a:p>
            <a:pPr algn="l" marL="0" indent="0" lvl="0">
              <a:lnSpc>
                <a:spcPts val="4184"/>
              </a:lnSpc>
              <a:spcBef>
                <a:spcPct val="0"/>
              </a:spcBef>
            </a:pPr>
            <a:r>
              <a:rPr lang="en-US" sz="3099" spc="185">
                <a:solidFill>
                  <a:srgbClr val="494949"/>
                </a:solidFill>
                <a:latin typeface="Montserrat"/>
                <a:ea typeface="Montserrat"/>
                <a:cs typeface="Montserrat"/>
                <a:sym typeface="Montserrat"/>
              </a:rPr>
              <a:t>Past</a:t>
            </a:r>
            <a:r>
              <a:rPr lang="en-US" sz="3099" spc="185" u="none">
                <a:solidFill>
                  <a:srgbClr val="494949"/>
                </a:solidFill>
                <a:latin typeface="Montserrat"/>
                <a:ea typeface="Montserrat"/>
                <a:cs typeface="Montserrat"/>
                <a:sym typeface="Montserrat"/>
              </a:rPr>
              <a:t>oral leaders who are single must often decide whether to date someone in their congregation – it is where they spend a lot of time with people with shared values and commitments. Dating a congregant creates many issues…</a:t>
            </a:r>
          </a:p>
          <a:p>
            <a:pPr algn="l" marL="0" indent="0" lvl="0">
              <a:lnSpc>
                <a:spcPts val="4184"/>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314450" y="1572074"/>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Dating</a:t>
            </a:r>
          </a:p>
        </p:txBody>
      </p:sp>
      <p:sp>
        <p:nvSpPr>
          <p:cNvPr name="TextBox 3" id="3"/>
          <p:cNvSpPr txBox="true"/>
          <p:nvPr/>
        </p:nvSpPr>
        <p:spPr>
          <a:xfrm rot="0">
            <a:off x="1314450" y="3350238"/>
            <a:ext cx="7707571" cy="1495426"/>
          </a:xfrm>
          <a:prstGeom prst="rect">
            <a:avLst/>
          </a:prstGeom>
        </p:spPr>
        <p:txBody>
          <a:bodyPr anchor="t" rtlCol="false" tIns="0" lIns="0" bIns="0" rIns="0">
            <a:spAutoFit/>
          </a:bodyPr>
          <a:lstStyle/>
          <a:p>
            <a:pPr algn="l" marL="0" indent="0" lvl="0">
              <a:lnSpc>
                <a:spcPts val="4049"/>
              </a:lnSpc>
              <a:spcBef>
                <a:spcPct val="0"/>
              </a:spcBef>
            </a:pPr>
            <a:r>
              <a:rPr lang="en-US" sz="2999" spc="179">
                <a:solidFill>
                  <a:srgbClr val="494949"/>
                </a:solidFill>
                <a:latin typeface="Montserrat"/>
                <a:ea typeface="Montserrat"/>
                <a:cs typeface="Montserrat"/>
                <a:sym typeface="Montserrat"/>
              </a:rPr>
              <a:t>If you find yourself near or in a dating relationship with a congregant:</a:t>
            </a:r>
          </a:p>
        </p:txBody>
      </p:sp>
      <p:grpSp>
        <p:nvGrpSpPr>
          <p:cNvPr name="Group 4" id="4"/>
          <p:cNvGrpSpPr/>
          <p:nvPr/>
        </p:nvGrpSpPr>
        <p:grpSpPr>
          <a:xfrm rot="0">
            <a:off x="10261239" y="1170261"/>
            <a:ext cx="6998061" cy="2561528"/>
            <a:chOff x="0" y="0"/>
            <a:chExt cx="2342659" cy="857492"/>
          </a:xfrm>
        </p:grpSpPr>
        <p:sp>
          <p:nvSpPr>
            <p:cNvPr name="Freeform 5" id="5"/>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sp>
        <p:sp>
          <p:nvSpPr>
            <p:cNvPr name="TextBox 6" id="6"/>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7" id="7"/>
          <p:cNvSpPr txBox="true"/>
          <p:nvPr/>
        </p:nvSpPr>
        <p:spPr>
          <a:xfrm rot="0">
            <a:off x="10777422" y="2033826"/>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01.</a:t>
            </a:r>
          </a:p>
        </p:txBody>
      </p:sp>
      <p:grpSp>
        <p:nvGrpSpPr>
          <p:cNvPr name="Group 8" id="8"/>
          <p:cNvGrpSpPr/>
          <p:nvPr/>
        </p:nvGrpSpPr>
        <p:grpSpPr>
          <a:xfrm rot="0">
            <a:off x="10261239" y="3862348"/>
            <a:ext cx="6998061" cy="2561528"/>
            <a:chOff x="0" y="0"/>
            <a:chExt cx="2342659" cy="857492"/>
          </a:xfrm>
        </p:grpSpPr>
        <p:sp>
          <p:nvSpPr>
            <p:cNvPr name="Freeform 9" id="9"/>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CBCFB5"/>
            </a:solidFill>
          </p:spPr>
        </p:sp>
        <p:sp>
          <p:nvSpPr>
            <p:cNvPr name="TextBox 10" id="10"/>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11" id="11"/>
          <p:cNvGrpSpPr/>
          <p:nvPr/>
        </p:nvGrpSpPr>
        <p:grpSpPr>
          <a:xfrm rot="0">
            <a:off x="10261239" y="6557226"/>
            <a:ext cx="6998061" cy="2561528"/>
            <a:chOff x="0" y="0"/>
            <a:chExt cx="2342659" cy="857492"/>
          </a:xfrm>
        </p:grpSpPr>
        <p:sp>
          <p:nvSpPr>
            <p:cNvPr name="Freeform 12" id="12"/>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A6B49C"/>
            </a:solidFill>
          </p:spPr>
        </p:sp>
        <p:sp>
          <p:nvSpPr>
            <p:cNvPr name="TextBox 13" id="13"/>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14" id="14"/>
          <p:cNvSpPr txBox="true"/>
          <p:nvPr/>
        </p:nvSpPr>
        <p:spPr>
          <a:xfrm rot="0">
            <a:off x="10777422" y="4727308"/>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02.</a:t>
            </a:r>
          </a:p>
        </p:txBody>
      </p:sp>
      <p:sp>
        <p:nvSpPr>
          <p:cNvPr name="TextBox 15" id="15"/>
          <p:cNvSpPr txBox="true"/>
          <p:nvPr/>
        </p:nvSpPr>
        <p:spPr>
          <a:xfrm rot="0">
            <a:off x="10777422" y="7420791"/>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03.</a:t>
            </a:r>
          </a:p>
        </p:txBody>
      </p:sp>
      <p:sp>
        <p:nvSpPr>
          <p:cNvPr name="TextBox 16" id="16"/>
          <p:cNvSpPr txBox="true"/>
          <p:nvPr/>
        </p:nvSpPr>
        <p:spPr>
          <a:xfrm rot="0">
            <a:off x="12504658" y="1721410"/>
            <a:ext cx="4132127" cy="1823085"/>
          </a:xfrm>
          <a:prstGeom prst="rect">
            <a:avLst/>
          </a:prstGeom>
        </p:spPr>
        <p:txBody>
          <a:bodyPr anchor="t" rtlCol="false" tIns="0" lIns="0" bIns="0" rIns="0">
            <a:spAutoFit/>
          </a:bodyPr>
          <a:lstStyle/>
          <a:p>
            <a:pPr algn="just" marL="0" indent="0" lvl="0">
              <a:lnSpc>
                <a:spcPts val="2430"/>
              </a:lnSpc>
              <a:spcBef>
                <a:spcPct val="0"/>
              </a:spcBef>
            </a:pPr>
            <a:r>
              <a:rPr lang="en-US" b="true" sz="1800" spc="28">
                <a:solidFill>
                  <a:srgbClr val="494949"/>
                </a:solidFill>
                <a:latin typeface="Montserrat Medium"/>
                <a:ea typeface="Montserrat Medium"/>
                <a:cs typeface="Montserrat Medium"/>
                <a:sym typeface="Montserrat Medium"/>
              </a:rPr>
              <a:t>Y</a:t>
            </a:r>
            <a:r>
              <a:rPr lang="en-US" b="true" sz="1800" spc="28" u="none">
                <a:solidFill>
                  <a:srgbClr val="494949"/>
                </a:solidFill>
                <a:latin typeface="Montserrat Medium"/>
                <a:ea typeface="Montserrat Medium"/>
                <a:cs typeface="Montserrat Medium"/>
                <a:sym typeface="Montserrat Medium"/>
              </a:rPr>
              <a:t>ou cannot be their spiritual leader and have romantic involvement. If you pursue a dating relationship, one of you will need to find another church.</a:t>
            </a:r>
          </a:p>
          <a:p>
            <a:pPr algn="just" marL="0" indent="0" lvl="0">
              <a:lnSpc>
                <a:spcPts val="2430"/>
              </a:lnSpc>
              <a:spcBef>
                <a:spcPct val="0"/>
              </a:spcBef>
            </a:pPr>
          </a:p>
        </p:txBody>
      </p:sp>
      <p:sp>
        <p:nvSpPr>
          <p:cNvPr name="TextBox 17" id="17"/>
          <p:cNvSpPr txBox="true"/>
          <p:nvPr/>
        </p:nvSpPr>
        <p:spPr>
          <a:xfrm rot="0">
            <a:off x="12504658" y="4414892"/>
            <a:ext cx="4132127" cy="693420"/>
          </a:xfrm>
          <a:prstGeom prst="rect">
            <a:avLst/>
          </a:prstGeom>
        </p:spPr>
        <p:txBody>
          <a:bodyPr anchor="t" rtlCol="false" tIns="0" lIns="0" bIns="0" rIns="0">
            <a:spAutoFit/>
          </a:bodyPr>
          <a:lstStyle/>
          <a:p>
            <a:pPr algn="just">
              <a:lnSpc>
                <a:spcPts val="2834"/>
              </a:lnSpc>
              <a:spcBef>
                <a:spcPct val="0"/>
              </a:spcBef>
            </a:pPr>
            <a:r>
              <a:rPr lang="en-US" b="true" sz="2099" spc="33">
                <a:solidFill>
                  <a:srgbClr val="494949"/>
                </a:solidFill>
                <a:latin typeface="Montserrat Medium"/>
                <a:ea typeface="Montserrat Medium"/>
                <a:cs typeface="Montserrat Medium"/>
                <a:sym typeface="Montserrat Medium"/>
              </a:rPr>
              <a:t>T</a:t>
            </a:r>
            <a:r>
              <a:rPr lang="en-US" b="true" sz="2099" spc="33" u="none">
                <a:solidFill>
                  <a:srgbClr val="494949"/>
                </a:solidFill>
                <a:latin typeface="Montserrat Medium"/>
                <a:ea typeface="Montserrat Medium"/>
                <a:cs typeface="Montserrat Medium"/>
                <a:sym typeface="Montserrat Medium"/>
              </a:rPr>
              <a:t>ell the presbytery staff!</a:t>
            </a:r>
          </a:p>
          <a:p>
            <a:pPr algn="just" marL="0" indent="0" lvl="0">
              <a:lnSpc>
                <a:spcPts val="2834"/>
              </a:lnSpc>
              <a:spcBef>
                <a:spcPct val="0"/>
              </a:spcBef>
            </a:pPr>
          </a:p>
        </p:txBody>
      </p:sp>
      <p:sp>
        <p:nvSpPr>
          <p:cNvPr name="TextBox 18" id="18"/>
          <p:cNvSpPr txBox="true"/>
          <p:nvPr/>
        </p:nvSpPr>
        <p:spPr>
          <a:xfrm rot="0">
            <a:off x="12504658" y="7108374"/>
            <a:ext cx="4132127" cy="1800225"/>
          </a:xfrm>
          <a:prstGeom prst="rect">
            <a:avLst/>
          </a:prstGeom>
        </p:spPr>
        <p:txBody>
          <a:bodyPr anchor="t" rtlCol="false" tIns="0" lIns="0" bIns="0" rIns="0">
            <a:spAutoFit/>
          </a:bodyPr>
          <a:lstStyle/>
          <a:p>
            <a:pPr algn="just">
              <a:lnSpc>
                <a:spcPts val="2025"/>
              </a:lnSpc>
              <a:spcBef>
                <a:spcPct val="0"/>
              </a:spcBef>
            </a:pPr>
            <a:r>
              <a:rPr lang="en-US" b="true" sz="1500" spc="24">
                <a:solidFill>
                  <a:srgbClr val="494949"/>
                </a:solidFill>
                <a:latin typeface="Montserrat Medium"/>
                <a:ea typeface="Montserrat Medium"/>
                <a:cs typeface="Montserrat Medium"/>
                <a:sym typeface="Montserrat Medium"/>
              </a:rPr>
              <a:t>NOTE:</a:t>
            </a:r>
            <a:r>
              <a:rPr lang="en-US" b="true" sz="1500" spc="24" u="none">
                <a:solidFill>
                  <a:srgbClr val="494949"/>
                </a:solidFill>
                <a:latin typeface="Montserrat Medium"/>
                <a:ea typeface="Montserrat Medium"/>
                <a:cs typeface="Montserrat Medium"/>
                <a:sym typeface="Montserrat Medium"/>
              </a:rPr>
              <a:t> IF YOUR PASTOR COMES WITH SPOUSE/FAMILY, THEN THINK ABOUT POSSIBLE CONFLICT OF INTEREST AREAS/i.e., is it appropriate for them to serve on Session, be employed by the church, etc.? </a:t>
            </a:r>
          </a:p>
          <a:p>
            <a:pPr algn="just" marL="0" indent="0" lvl="0">
              <a:lnSpc>
                <a:spcPts val="2025"/>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Friends</a:t>
            </a:r>
          </a:p>
        </p:txBody>
      </p:sp>
      <p:sp>
        <p:nvSpPr>
          <p:cNvPr name="TextBox 4" id="4"/>
          <p:cNvSpPr txBox="true"/>
          <p:nvPr/>
        </p:nvSpPr>
        <p:spPr>
          <a:xfrm rot="0">
            <a:off x="1314450" y="3914295"/>
            <a:ext cx="7707571" cy="4440556"/>
          </a:xfrm>
          <a:prstGeom prst="rect">
            <a:avLst/>
          </a:prstGeom>
        </p:spPr>
        <p:txBody>
          <a:bodyPr anchor="t" rtlCol="false" tIns="0" lIns="0" bIns="0" rIns="0">
            <a:spAutoFit/>
          </a:bodyPr>
          <a:lstStyle/>
          <a:p>
            <a:pPr algn="l" marL="0" indent="0" lvl="0">
              <a:lnSpc>
                <a:spcPts val="3914"/>
              </a:lnSpc>
              <a:spcBef>
                <a:spcPct val="0"/>
              </a:spcBef>
            </a:pPr>
            <a:r>
              <a:rPr lang="en-US" sz="2899" spc="173">
                <a:solidFill>
                  <a:srgbClr val="494949"/>
                </a:solidFill>
                <a:latin typeface="Montserrat"/>
                <a:ea typeface="Montserrat"/>
                <a:cs typeface="Montserrat"/>
                <a:sym typeface="Montserrat"/>
              </a:rPr>
              <a:t>Hav</a:t>
            </a:r>
            <a:r>
              <a:rPr lang="en-US" sz="2899" spc="173" u="none">
                <a:solidFill>
                  <a:srgbClr val="494949"/>
                </a:solidFill>
                <a:latin typeface="Montserrat"/>
                <a:ea typeface="Montserrat"/>
                <a:cs typeface="Montserrat"/>
                <a:sym typeface="Montserrat"/>
              </a:rPr>
              <a:t>ing friends among the people you lead and serve with is natural but also has complications. There is a difference between being friendly and being a close friend who shares confidences. Develop close friendships elsewhere to avoid issues…</a:t>
            </a:r>
          </a:p>
          <a:p>
            <a:pPr algn="l" marL="0" indent="0" lvl="0">
              <a:lnSpc>
                <a:spcPts val="3914"/>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314450" y="1572074"/>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Friends and BFPs</a:t>
            </a:r>
          </a:p>
        </p:txBody>
      </p:sp>
      <p:sp>
        <p:nvSpPr>
          <p:cNvPr name="TextBox 3" id="3"/>
          <p:cNvSpPr txBox="true"/>
          <p:nvPr/>
        </p:nvSpPr>
        <p:spPr>
          <a:xfrm rot="0">
            <a:off x="1314450" y="4489183"/>
            <a:ext cx="7707571" cy="2158366"/>
          </a:xfrm>
          <a:prstGeom prst="rect">
            <a:avLst/>
          </a:prstGeom>
        </p:spPr>
        <p:txBody>
          <a:bodyPr anchor="t" rtlCol="false" tIns="0" lIns="0" bIns="0" rIns="0">
            <a:spAutoFit/>
          </a:bodyPr>
          <a:lstStyle/>
          <a:p>
            <a:pPr algn="l" marL="0" indent="0" lvl="0">
              <a:lnSpc>
                <a:spcPts val="4319"/>
              </a:lnSpc>
              <a:spcBef>
                <a:spcPct val="0"/>
              </a:spcBef>
            </a:pPr>
            <a:r>
              <a:rPr lang="en-US" sz="3199" spc="191">
                <a:solidFill>
                  <a:srgbClr val="494949"/>
                </a:solidFill>
                <a:latin typeface="Montserrat"/>
                <a:ea typeface="Montserrat"/>
                <a:cs typeface="Montserrat"/>
                <a:sym typeface="Montserrat"/>
              </a:rPr>
              <a:t>If</a:t>
            </a:r>
            <a:r>
              <a:rPr lang="en-US" sz="3199" spc="191" u="none">
                <a:solidFill>
                  <a:srgbClr val="494949"/>
                </a:solidFill>
                <a:latin typeface="Montserrat"/>
                <a:ea typeface="Montserrat"/>
                <a:cs typeface="Montserrat"/>
                <a:sym typeface="Montserrat"/>
              </a:rPr>
              <a:t> you find yourself the close friend or family of a congregant, consider the following:</a:t>
            </a:r>
          </a:p>
          <a:p>
            <a:pPr algn="l" marL="0" indent="0" lvl="0">
              <a:lnSpc>
                <a:spcPts val="4319"/>
              </a:lnSpc>
              <a:spcBef>
                <a:spcPct val="0"/>
              </a:spcBef>
            </a:pPr>
          </a:p>
        </p:txBody>
      </p:sp>
      <p:grpSp>
        <p:nvGrpSpPr>
          <p:cNvPr name="Group 4" id="4"/>
          <p:cNvGrpSpPr/>
          <p:nvPr/>
        </p:nvGrpSpPr>
        <p:grpSpPr>
          <a:xfrm rot="0">
            <a:off x="10261239" y="1170261"/>
            <a:ext cx="6998061" cy="2561528"/>
            <a:chOff x="0" y="0"/>
            <a:chExt cx="2342659" cy="857492"/>
          </a:xfrm>
        </p:grpSpPr>
        <p:sp>
          <p:nvSpPr>
            <p:cNvPr name="Freeform 5" id="5"/>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sp>
        <p:sp>
          <p:nvSpPr>
            <p:cNvPr name="TextBox 6" id="6"/>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7" id="7"/>
          <p:cNvSpPr txBox="true"/>
          <p:nvPr/>
        </p:nvSpPr>
        <p:spPr>
          <a:xfrm rot="0">
            <a:off x="10777422" y="2033826"/>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01.</a:t>
            </a:r>
          </a:p>
        </p:txBody>
      </p:sp>
      <p:grpSp>
        <p:nvGrpSpPr>
          <p:cNvPr name="Group 8" id="8"/>
          <p:cNvGrpSpPr/>
          <p:nvPr/>
        </p:nvGrpSpPr>
        <p:grpSpPr>
          <a:xfrm rot="0">
            <a:off x="10261239" y="3862348"/>
            <a:ext cx="6998061" cy="2561528"/>
            <a:chOff x="0" y="0"/>
            <a:chExt cx="2342659" cy="857492"/>
          </a:xfrm>
        </p:grpSpPr>
        <p:sp>
          <p:nvSpPr>
            <p:cNvPr name="Freeform 9" id="9"/>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CBCFB5"/>
            </a:solidFill>
          </p:spPr>
        </p:sp>
        <p:sp>
          <p:nvSpPr>
            <p:cNvPr name="TextBox 10" id="10"/>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11" id="11"/>
          <p:cNvGrpSpPr/>
          <p:nvPr/>
        </p:nvGrpSpPr>
        <p:grpSpPr>
          <a:xfrm rot="0">
            <a:off x="10261239" y="6557226"/>
            <a:ext cx="6998061" cy="2561528"/>
            <a:chOff x="0" y="0"/>
            <a:chExt cx="2342659" cy="857492"/>
          </a:xfrm>
        </p:grpSpPr>
        <p:sp>
          <p:nvSpPr>
            <p:cNvPr name="Freeform 12" id="12"/>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A6B49C"/>
            </a:solidFill>
          </p:spPr>
        </p:sp>
        <p:sp>
          <p:nvSpPr>
            <p:cNvPr name="TextBox 13" id="13"/>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14" id="14"/>
          <p:cNvSpPr txBox="true"/>
          <p:nvPr/>
        </p:nvSpPr>
        <p:spPr>
          <a:xfrm rot="0">
            <a:off x="10777422" y="4727308"/>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02.</a:t>
            </a:r>
          </a:p>
        </p:txBody>
      </p:sp>
      <p:sp>
        <p:nvSpPr>
          <p:cNvPr name="TextBox 15" id="15"/>
          <p:cNvSpPr txBox="true"/>
          <p:nvPr/>
        </p:nvSpPr>
        <p:spPr>
          <a:xfrm rot="0">
            <a:off x="12504658" y="1721410"/>
            <a:ext cx="4132127" cy="1287780"/>
          </a:xfrm>
          <a:prstGeom prst="rect">
            <a:avLst/>
          </a:prstGeom>
        </p:spPr>
        <p:txBody>
          <a:bodyPr anchor="t" rtlCol="false" tIns="0" lIns="0" bIns="0" rIns="0">
            <a:spAutoFit/>
          </a:bodyPr>
          <a:lstStyle/>
          <a:p>
            <a:pPr algn="just">
              <a:lnSpc>
                <a:spcPts val="2564"/>
              </a:lnSpc>
              <a:spcBef>
                <a:spcPct val="0"/>
              </a:spcBef>
            </a:pPr>
            <a:r>
              <a:rPr lang="en-US" b="true" sz="1899" spc="30">
                <a:solidFill>
                  <a:srgbClr val="494949"/>
                </a:solidFill>
                <a:latin typeface="Montserrat Medium"/>
                <a:ea typeface="Montserrat Medium"/>
                <a:cs typeface="Montserrat Medium"/>
                <a:sym typeface="Montserrat Medium"/>
              </a:rPr>
              <a:t>D</a:t>
            </a:r>
            <a:r>
              <a:rPr lang="en-US" b="true" sz="1899" spc="30" u="none">
                <a:solidFill>
                  <a:srgbClr val="494949"/>
                </a:solidFill>
                <a:latin typeface="Montserrat Medium"/>
                <a:ea typeface="Montserrat Medium"/>
                <a:cs typeface="Montserrat Medium"/>
                <a:sym typeface="Montserrat Medium"/>
              </a:rPr>
              <a:t>iscuss the difficulties of being both a spiritual leader and a friend/family.</a:t>
            </a:r>
          </a:p>
          <a:p>
            <a:pPr algn="just" marL="0" indent="0" lvl="0">
              <a:lnSpc>
                <a:spcPts val="2564"/>
              </a:lnSpc>
              <a:spcBef>
                <a:spcPct val="0"/>
              </a:spcBef>
            </a:pPr>
          </a:p>
        </p:txBody>
      </p:sp>
      <p:sp>
        <p:nvSpPr>
          <p:cNvPr name="TextBox 16" id="16"/>
          <p:cNvSpPr txBox="true"/>
          <p:nvPr/>
        </p:nvSpPr>
        <p:spPr>
          <a:xfrm rot="0">
            <a:off x="12504658" y="4424417"/>
            <a:ext cx="4132127" cy="1647825"/>
          </a:xfrm>
          <a:prstGeom prst="rect">
            <a:avLst/>
          </a:prstGeom>
        </p:spPr>
        <p:txBody>
          <a:bodyPr anchor="t" rtlCol="false" tIns="0" lIns="0" bIns="0" rIns="0">
            <a:spAutoFit/>
          </a:bodyPr>
          <a:lstStyle/>
          <a:p>
            <a:pPr algn="just" marL="0" indent="0" lvl="0">
              <a:lnSpc>
                <a:spcPts val="2699"/>
              </a:lnSpc>
              <a:spcBef>
                <a:spcPct val="0"/>
              </a:spcBef>
            </a:pPr>
            <a:r>
              <a:rPr lang="en-US" b="true" sz="1999" spc="31">
                <a:solidFill>
                  <a:srgbClr val="494949"/>
                </a:solidFill>
                <a:latin typeface="Montserrat Medium"/>
                <a:ea typeface="Montserrat Medium"/>
                <a:cs typeface="Montserrat Medium"/>
                <a:sym typeface="Montserrat Medium"/>
              </a:rPr>
              <a:t>Bel</a:t>
            </a:r>
            <a:r>
              <a:rPr lang="en-US" b="true" sz="1999" spc="31" u="none">
                <a:solidFill>
                  <a:srgbClr val="494949"/>
                </a:solidFill>
                <a:latin typeface="Montserrat Medium"/>
                <a:ea typeface="Montserrat Medium"/>
                <a:cs typeface="Montserrat Medium"/>
                <a:sym typeface="Montserrat Medium"/>
              </a:rPr>
              <a:t>oved Former Pastors- “BFPs” when a pastor leaves, the  pastoral  relationship ends. </a:t>
            </a:r>
          </a:p>
          <a:p>
            <a:pPr algn="just" marL="0" indent="0" lvl="0">
              <a:lnSpc>
                <a:spcPts val="2699"/>
              </a:lnSpc>
              <a:spcBef>
                <a:spcPct val="0"/>
              </a:spcBef>
            </a:pPr>
          </a:p>
        </p:txBody>
      </p:sp>
      <p:sp>
        <p:nvSpPr>
          <p:cNvPr name="TextBox 17" id="17"/>
          <p:cNvSpPr txBox="true"/>
          <p:nvPr/>
        </p:nvSpPr>
        <p:spPr>
          <a:xfrm rot="0">
            <a:off x="10469456" y="7368407"/>
            <a:ext cx="6581626" cy="901065"/>
          </a:xfrm>
          <a:prstGeom prst="rect">
            <a:avLst/>
          </a:prstGeom>
        </p:spPr>
        <p:txBody>
          <a:bodyPr anchor="t" rtlCol="false" tIns="0" lIns="0" bIns="0" rIns="0">
            <a:spAutoFit/>
          </a:bodyPr>
          <a:lstStyle/>
          <a:p>
            <a:pPr algn="ctr">
              <a:lnSpc>
                <a:spcPts val="3644"/>
              </a:lnSpc>
              <a:spcBef>
                <a:spcPct val="0"/>
              </a:spcBef>
            </a:pPr>
            <a:r>
              <a:rPr lang="en-US" b="true" sz="2699" spc="43">
                <a:solidFill>
                  <a:srgbClr val="494949"/>
                </a:solidFill>
                <a:latin typeface="Montserrat Medium"/>
                <a:ea typeface="Montserrat Medium"/>
                <a:cs typeface="Montserrat Medium"/>
                <a:sym typeface="Montserrat Medium"/>
              </a:rPr>
              <a:t>See Presbytery of Eastern Virginia’ss </a:t>
            </a:r>
          </a:p>
          <a:p>
            <a:pPr algn="ctr">
              <a:lnSpc>
                <a:spcPts val="3644"/>
              </a:lnSpc>
              <a:spcBef>
                <a:spcPct val="0"/>
              </a:spcBef>
            </a:pPr>
            <a:r>
              <a:rPr lang="en-US" b="true" sz="2699" spc="43">
                <a:solidFill>
                  <a:srgbClr val="494949"/>
                </a:solidFill>
                <a:latin typeface="Montserrat Medium"/>
                <a:ea typeface="Montserrat Medium"/>
                <a:cs typeface="Montserrat Medium"/>
                <a:sym typeface="Montserrat Medium"/>
              </a:rPr>
              <a:t>Departing Minister Covenant</a:t>
            </a:r>
          </a:p>
        </p:txBody>
      </p:sp>
    </p:spTree>
  </p:cSld>
  <p:clrMapOvr>
    <a:masterClrMapping/>
  </p:clrMapOvr>
</p:sld>
</file>

<file path=ppt/slides/slide3.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314450" y="1572074"/>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Topics Covered</a:t>
            </a:r>
          </a:p>
        </p:txBody>
      </p:sp>
      <p:sp>
        <p:nvSpPr>
          <p:cNvPr name="TextBox 3" id="3"/>
          <p:cNvSpPr txBox="true"/>
          <p:nvPr/>
        </p:nvSpPr>
        <p:spPr>
          <a:xfrm rot="0">
            <a:off x="1314450" y="5359444"/>
            <a:ext cx="7707571" cy="5733098"/>
          </a:xfrm>
          <a:prstGeom prst="rect">
            <a:avLst/>
          </a:prstGeom>
        </p:spPr>
        <p:txBody>
          <a:bodyPr anchor="t" rtlCol="false" tIns="0" lIns="0" bIns="0" rIns="0">
            <a:spAutoFit/>
          </a:bodyPr>
          <a:lstStyle/>
          <a:p>
            <a:pPr algn="l">
              <a:lnSpc>
                <a:spcPts val="2969"/>
              </a:lnSpc>
            </a:pPr>
            <a:r>
              <a:rPr lang="en-US" sz="2199" spc="131">
                <a:solidFill>
                  <a:srgbClr val="494949"/>
                </a:solidFill>
                <a:latin typeface="Montserrat"/>
                <a:ea typeface="Montserrat"/>
                <a:cs typeface="Montserrat"/>
                <a:sym typeface="Montserrat"/>
              </a:rPr>
              <a:t>Presbytery of Eastern Virginia is a community where...</a:t>
            </a:r>
          </a:p>
          <a:p>
            <a:pPr algn="l">
              <a:lnSpc>
                <a:spcPts val="2969"/>
              </a:lnSpc>
            </a:pPr>
            <a:r>
              <a:rPr lang="en-US" sz="2199" spc="131">
                <a:solidFill>
                  <a:srgbClr val="494949"/>
                </a:solidFill>
                <a:latin typeface="Montserrat"/>
                <a:ea typeface="Montserrat"/>
                <a:cs typeface="Montserrat"/>
                <a:sym typeface="Montserrat"/>
              </a:rPr>
              <a:t>We build bridges across divides to deepen connection to Christ and one another to serve the world.</a:t>
            </a:r>
          </a:p>
          <a:p>
            <a:pPr algn="l">
              <a:lnSpc>
                <a:spcPts val="2564"/>
              </a:lnSpc>
            </a:pPr>
          </a:p>
          <a:p>
            <a:pPr algn="l">
              <a:lnSpc>
                <a:spcPts val="2564"/>
              </a:lnSpc>
            </a:pPr>
          </a:p>
          <a:p>
            <a:pPr algn="l">
              <a:lnSpc>
                <a:spcPts val="2564"/>
              </a:lnSpc>
            </a:pPr>
          </a:p>
          <a:p>
            <a:pPr algn="l">
              <a:lnSpc>
                <a:spcPts val="2564"/>
              </a:lnSpc>
            </a:pPr>
          </a:p>
          <a:p>
            <a:pPr algn="l">
              <a:lnSpc>
                <a:spcPts val="2564"/>
              </a:lnSpc>
            </a:pPr>
          </a:p>
          <a:p>
            <a:pPr algn="l">
              <a:lnSpc>
                <a:spcPts val="2564"/>
              </a:lnSpc>
            </a:pPr>
          </a:p>
          <a:p>
            <a:pPr algn="l">
              <a:lnSpc>
                <a:spcPts val="2564"/>
              </a:lnSpc>
            </a:pPr>
          </a:p>
          <a:p>
            <a:pPr algn="l">
              <a:lnSpc>
                <a:spcPts val="2564"/>
              </a:lnSpc>
            </a:pPr>
          </a:p>
          <a:p>
            <a:pPr algn="l">
              <a:lnSpc>
                <a:spcPts val="2564"/>
              </a:lnSpc>
            </a:pPr>
          </a:p>
          <a:p>
            <a:pPr algn="l">
              <a:lnSpc>
                <a:spcPts val="2564"/>
              </a:lnSpc>
            </a:pPr>
          </a:p>
          <a:p>
            <a:pPr algn="l">
              <a:lnSpc>
                <a:spcPts val="2564"/>
              </a:lnSpc>
            </a:pPr>
          </a:p>
          <a:p>
            <a:pPr algn="l" marL="0" indent="0" lvl="0">
              <a:lnSpc>
                <a:spcPts val="2564"/>
              </a:lnSpc>
              <a:spcBef>
                <a:spcPct val="0"/>
              </a:spcBef>
            </a:pPr>
          </a:p>
        </p:txBody>
      </p:sp>
      <p:grpSp>
        <p:nvGrpSpPr>
          <p:cNvPr name="Group 4" id="4"/>
          <p:cNvGrpSpPr/>
          <p:nvPr/>
        </p:nvGrpSpPr>
        <p:grpSpPr>
          <a:xfrm rot="0">
            <a:off x="10261239" y="1170261"/>
            <a:ext cx="6923389" cy="1977712"/>
            <a:chOff x="0" y="0"/>
            <a:chExt cx="2317661" cy="662055"/>
          </a:xfrm>
        </p:grpSpPr>
        <p:sp>
          <p:nvSpPr>
            <p:cNvPr name="Freeform 5" id="5"/>
            <p:cNvSpPr/>
            <p:nvPr/>
          </p:nvSpPr>
          <p:spPr>
            <a:xfrm flipH="false" flipV="false" rot="0">
              <a:off x="0" y="0"/>
              <a:ext cx="2317661" cy="662055"/>
            </a:xfrm>
            <a:custGeom>
              <a:avLst/>
              <a:gdLst/>
              <a:ahLst/>
              <a:cxnLst/>
              <a:rect r="r" b="b" t="t" l="l"/>
              <a:pathLst>
                <a:path h="662055" w="2317661">
                  <a:moveTo>
                    <a:pt x="16773" y="0"/>
                  </a:moveTo>
                  <a:lnTo>
                    <a:pt x="2300888" y="0"/>
                  </a:lnTo>
                  <a:cubicBezTo>
                    <a:pt x="2310152" y="0"/>
                    <a:pt x="2317661" y="7510"/>
                    <a:pt x="2317661" y="16773"/>
                  </a:cubicBezTo>
                  <a:lnTo>
                    <a:pt x="2317661" y="645282"/>
                  </a:lnTo>
                  <a:cubicBezTo>
                    <a:pt x="2317661" y="649730"/>
                    <a:pt x="2315894" y="653997"/>
                    <a:pt x="2312749" y="657142"/>
                  </a:cubicBezTo>
                  <a:cubicBezTo>
                    <a:pt x="2309603" y="660288"/>
                    <a:pt x="2305337" y="662055"/>
                    <a:pt x="2300888" y="662055"/>
                  </a:cubicBezTo>
                  <a:lnTo>
                    <a:pt x="16773" y="662055"/>
                  </a:lnTo>
                  <a:cubicBezTo>
                    <a:pt x="12325" y="662055"/>
                    <a:pt x="8058" y="660288"/>
                    <a:pt x="4913" y="657142"/>
                  </a:cubicBezTo>
                  <a:cubicBezTo>
                    <a:pt x="1767" y="653997"/>
                    <a:pt x="0" y="649730"/>
                    <a:pt x="0" y="645282"/>
                  </a:cubicBezTo>
                  <a:lnTo>
                    <a:pt x="0" y="16773"/>
                  </a:lnTo>
                  <a:cubicBezTo>
                    <a:pt x="0" y="12325"/>
                    <a:pt x="1767" y="8058"/>
                    <a:pt x="4913" y="4913"/>
                  </a:cubicBezTo>
                  <a:cubicBezTo>
                    <a:pt x="8058" y="1767"/>
                    <a:pt x="12325" y="0"/>
                    <a:pt x="16773" y="0"/>
                  </a:cubicBezTo>
                  <a:close/>
                </a:path>
              </a:pathLst>
            </a:custGeom>
            <a:solidFill>
              <a:srgbClr val="F7CEB5"/>
            </a:solidFill>
          </p:spPr>
        </p:sp>
        <p:sp>
          <p:nvSpPr>
            <p:cNvPr name="TextBox 6" id="6"/>
            <p:cNvSpPr txBox="true"/>
            <p:nvPr/>
          </p:nvSpPr>
          <p:spPr>
            <a:xfrm>
              <a:off x="0" y="85725"/>
              <a:ext cx="2317661" cy="576330"/>
            </a:xfrm>
            <a:prstGeom prst="rect">
              <a:avLst/>
            </a:prstGeom>
          </p:spPr>
          <p:txBody>
            <a:bodyPr anchor="ctr" rtlCol="false" tIns="50800" lIns="50800" bIns="50800" rIns="50800"/>
            <a:lstStyle/>
            <a:p>
              <a:pPr algn="ctr">
                <a:lnSpc>
                  <a:spcPts val="1925"/>
                </a:lnSpc>
              </a:pPr>
            </a:p>
          </p:txBody>
        </p:sp>
      </p:grpSp>
      <p:sp>
        <p:nvSpPr>
          <p:cNvPr name="TextBox 7" id="7"/>
          <p:cNvSpPr txBox="true"/>
          <p:nvPr/>
        </p:nvSpPr>
        <p:spPr>
          <a:xfrm rot="0">
            <a:off x="10640868" y="1741918"/>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01.</a:t>
            </a:r>
          </a:p>
        </p:txBody>
      </p:sp>
      <p:grpSp>
        <p:nvGrpSpPr>
          <p:cNvPr name="Group 8" id="8"/>
          <p:cNvGrpSpPr/>
          <p:nvPr/>
        </p:nvGrpSpPr>
        <p:grpSpPr>
          <a:xfrm rot="0">
            <a:off x="10261239" y="3590141"/>
            <a:ext cx="6923389" cy="1797878"/>
            <a:chOff x="0" y="0"/>
            <a:chExt cx="2317661" cy="601854"/>
          </a:xfrm>
        </p:grpSpPr>
        <p:sp>
          <p:nvSpPr>
            <p:cNvPr name="Freeform 9" id="9"/>
            <p:cNvSpPr/>
            <p:nvPr/>
          </p:nvSpPr>
          <p:spPr>
            <a:xfrm flipH="false" flipV="false" rot="0">
              <a:off x="0" y="0"/>
              <a:ext cx="2317661" cy="601854"/>
            </a:xfrm>
            <a:custGeom>
              <a:avLst/>
              <a:gdLst/>
              <a:ahLst/>
              <a:cxnLst/>
              <a:rect r="r" b="b" t="t" l="l"/>
              <a:pathLst>
                <a:path h="601854" w="2317661">
                  <a:moveTo>
                    <a:pt x="16773" y="0"/>
                  </a:moveTo>
                  <a:lnTo>
                    <a:pt x="2300888" y="0"/>
                  </a:lnTo>
                  <a:cubicBezTo>
                    <a:pt x="2310152" y="0"/>
                    <a:pt x="2317661" y="7510"/>
                    <a:pt x="2317661" y="16773"/>
                  </a:cubicBezTo>
                  <a:lnTo>
                    <a:pt x="2317661" y="585081"/>
                  </a:lnTo>
                  <a:cubicBezTo>
                    <a:pt x="2317661" y="589530"/>
                    <a:pt x="2315894" y="593796"/>
                    <a:pt x="2312749" y="596942"/>
                  </a:cubicBezTo>
                  <a:cubicBezTo>
                    <a:pt x="2309603" y="600087"/>
                    <a:pt x="2305337" y="601854"/>
                    <a:pt x="2300888" y="601854"/>
                  </a:cubicBezTo>
                  <a:lnTo>
                    <a:pt x="16773" y="601854"/>
                  </a:lnTo>
                  <a:cubicBezTo>
                    <a:pt x="12325" y="601854"/>
                    <a:pt x="8058" y="600087"/>
                    <a:pt x="4913" y="596942"/>
                  </a:cubicBezTo>
                  <a:cubicBezTo>
                    <a:pt x="1767" y="593796"/>
                    <a:pt x="0" y="589530"/>
                    <a:pt x="0" y="585081"/>
                  </a:cubicBezTo>
                  <a:lnTo>
                    <a:pt x="0" y="16773"/>
                  </a:lnTo>
                  <a:cubicBezTo>
                    <a:pt x="0" y="12325"/>
                    <a:pt x="1767" y="8058"/>
                    <a:pt x="4913" y="4913"/>
                  </a:cubicBezTo>
                  <a:cubicBezTo>
                    <a:pt x="8058" y="1767"/>
                    <a:pt x="12325" y="0"/>
                    <a:pt x="16773" y="0"/>
                  </a:cubicBezTo>
                  <a:close/>
                </a:path>
              </a:pathLst>
            </a:custGeom>
            <a:solidFill>
              <a:srgbClr val="CBCFB5"/>
            </a:solidFill>
          </p:spPr>
        </p:sp>
        <p:sp>
          <p:nvSpPr>
            <p:cNvPr name="TextBox 10" id="10"/>
            <p:cNvSpPr txBox="true"/>
            <p:nvPr/>
          </p:nvSpPr>
          <p:spPr>
            <a:xfrm>
              <a:off x="0" y="85725"/>
              <a:ext cx="2317661" cy="516129"/>
            </a:xfrm>
            <a:prstGeom prst="rect">
              <a:avLst/>
            </a:prstGeom>
          </p:spPr>
          <p:txBody>
            <a:bodyPr anchor="ctr" rtlCol="false" tIns="50800" lIns="50800" bIns="50800" rIns="50800"/>
            <a:lstStyle/>
            <a:p>
              <a:pPr algn="ctr">
                <a:lnSpc>
                  <a:spcPts val="1925"/>
                </a:lnSpc>
              </a:pPr>
            </a:p>
          </p:txBody>
        </p:sp>
      </p:grpSp>
      <p:grpSp>
        <p:nvGrpSpPr>
          <p:cNvPr name="Group 11" id="11"/>
          <p:cNvGrpSpPr/>
          <p:nvPr/>
        </p:nvGrpSpPr>
        <p:grpSpPr>
          <a:xfrm rot="0">
            <a:off x="10261239" y="5826169"/>
            <a:ext cx="6923389" cy="1584711"/>
            <a:chOff x="0" y="0"/>
            <a:chExt cx="2317661" cy="530495"/>
          </a:xfrm>
        </p:grpSpPr>
        <p:sp>
          <p:nvSpPr>
            <p:cNvPr name="Freeform 12" id="12"/>
            <p:cNvSpPr/>
            <p:nvPr/>
          </p:nvSpPr>
          <p:spPr>
            <a:xfrm flipH="false" flipV="false" rot="0">
              <a:off x="0" y="0"/>
              <a:ext cx="2317661" cy="530495"/>
            </a:xfrm>
            <a:custGeom>
              <a:avLst/>
              <a:gdLst/>
              <a:ahLst/>
              <a:cxnLst/>
              <a:rect r="r" b="b" t="t" l="l"/>
              <a:pathLst>
                <a:path h="530495" w="2317661">
                  <a:moveTo>
                    <a:pt x="16773" y="0"/>
                  </a:moveTo>
                  <a:lnTo>
                    <a:pt x="2300888" y="0"/>
                  </a:lnTo>
                  <a:cubicBezTo>
                    <a:pt x="2310152" y="0"/>
                    <a:pt x="2317661" y="7510"/>
                    <a:pt x="2317661" y="16773"/>
                  </a:cubicBezTo>
                  <a:lnTo>
                    <a:pt x="2317661" y="513722"/>
                  </a:lnTo>
                  <a:cubicBezTo>
                    <a:pt x="2317661" y="518170"/>
                    <a:pt x="2315894" y="522436"/>
                    <a:pt x="2312749" y="525582"/>
                  </a:cubicBezTo>
                  <a:cubicBezTo>
                    <a:pt x="2309603" y="528728"/>
                    <a:pt x="2305337" y="530495"/>
                    <a:pt x="2300888" y="530495"/>
                  </a:cubicBezTo>
                  <a:lnTo>
                    <a:pt x="16773" y="530495"/>
                  </a:lnTo>
                  <a:cubicBezTo>
                    <a:pt x="7510" y="530495"/>
                    <a:pt x="0" y="522985"/>
                    <a:pt x="0" y="513722"/>
                  </a:cubicBezTo>
                  <a:lnTo>
                    <a:pt x="0" y="16773"/>
                  </a:lnTo>
                  <a:cubicBezTo>
                    <a:pt x="0" y="12325"/>
                    <a:pt x="1767" y="8058"/>
                    <a:pt x="4913" y="4913"/>
                  </a:cubicBezTo>
                  <a:cubicBezTo>
                    <a:pt x="8058" y="1767"/>
                    <a:pt x="12325" y="0"/>
                    <a:pt x="16773" y="0"/>
                  </a:cubicBezTo>
                  <a:close/>
                </a:path>
              </a:pathLst>
            </a:custGeom>
            <a:solidFill>
              <a:srgbClr val="A6B49C"/>
            </a:solidFill>
          </p:spPr>
        </p:sp>
        <p:sp>
          <p:nvSpPr>
            <p:cNvPr name="TextBox 13" id="13"/>
            <p:cNvSpPr txBox="true"/>
            <p:nvPr/>
          </p:nvSpPr>
          <p:spPr>
            <a:xfrm>
              <a:off x="0" y="85725"/>
              <a:ext cx="2317661" cy="444770"/>
            </a:xfrm>
            <a:prstGeom prst="rect">
              <a:avLst/>
            </a:prstGeom>
          </p:spPr>
          <p:txBody>
            <a:bodyPr anchor="ctr" rtlCol="false" tIns="50800" lIns="50800" bIns="50800" rIns="50800"/>
            <a:lstStyle/>
            <a:p>
              <a:pPr algn="ctr">
                <a:lnSpc>
                  <a:spcPts val="1925"/>
                </a:lnSpc>
              </a:pPr>
            </a:p>
          </p:txBody>
        </p:sp>
      </p:grpSp>
      <p:sp>
        <p:nvSpPr>
          <p:cNvPr name="TextBox 14" id="14"/>
          <p:cNvSpPr txBox="true"/>
          <p:nvPr/>
        </p:nvSpPr>
        <p:spPr>
          <a:xfrm rot="0">
            <a:off x="10640868" y="4237723"/>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02.</a:t>
            </a:r>
          </a:p>
        </p:txBody>
      </p:sp>
      <p:sp>
        <p:nvSpPr>
          <p:cNvPr name="TextBox 15" id="15"/>
          <p:cNvSpPr txBox="true"/>
          <p:nvPr/>
        </p:nvSpPr>
        <p:spPr>
          <a:xfrm rot="0">
            <a:off x="10640868" y="6201326"/>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03.</a:t>
            </a:r>
          </a:p>
        </p:txBody>
      </p:sp>
      <p:sp>
        <p:nvSpPr>
          <p:cNvPr name="TextBox 16" id="16"/>
          <p:cNvSpPr txBox="true"/>
          <p:nvPr/>
        </p:nvSpPr>
        <p:spPr>
          <a:xfrm rot="0">
            <a:off x="12504658" y="1944804"/>
            <a:ext cx="4132127" cy="400050"/>
          </a:xfrm>
          <a:prstGeom prst="rect">
            <a:avLst/>
          </a:prstGeom>
        </p:spPr>
        <p:txBody>
          <a:bodyPr anchor="t" rtlCol="false" tIns="0" lIns="0" bIns="0" rIns="0">
            <a:spAutoFit/>
          </a:bodyPr>
          <a:lstStyle/>
          <a:p>
            <a:pPr algn="just" marL="0" indent="0" lvl="0">
              <a:lnSpc>
                <a:spcPts val="3374"/>
              </a:lnSpc>
              <a:spcBef>
                <a:spcPct val="0"/>
              </a:spcBef>
            </a:pPr>
            <a:r>
              <a:rPr lang="en-US" b="true" sz="2499" spc="39">
                <a:solidFill>
                  <a:srgbClr val="494949"/>
                </a:solidFill>
                <a:latin typeface="Montserrat Medium"/>
                <a:ea typeface="Montserrat Medium"/>
                <a:cs typeface="Montserrat Medium"/>
                <a:sym typeface="Montserrat Medium"/>
              </a:rPr>
              <a:t>Healthy boundaries</a:t>
            </a:r>
          </a:p>
        </p:txBody>
      </p:sp>
      <p:sp>
        <p:nvSpPr>
          <p:cNvPr name="TextBox 17" id="17"/>
          <p:cNvSpPr txBox="true"/>
          <p:nvPr/>
        </p:nvSpPr>
        <p:spPr>
          <a:xfrm rot="0">
            <a:off x="12504658" y="4440609"/>
            <a:ext cx="4132127" cy="400050"/>
          </a:xfrm>
          <a:prstGeom prst="rect">
            <a:avLst/>
          </a:prstGeom>
        </p:spPr>
        <p:txBody>
          <a:bodyPr anchor="t" rtlCol="false" tIns="0" lIns="0" bIns="0" rIns="0">
            <a:spAutoFit/>
          </a:bodyPr>
          <a:lstStyle/>
          <a:p>
            <a:pPr algn="just" marL="0" indent="0" lvl="0">
              <a:lnSpc>
                <a:spcPts val="3374"/>
              </a:lnSpc>
              <a:spcBef>
                <a:spcPct val="0"/>
              </a:spcBef>
            </a:pPr>
            <a:r>
              <a:rPr lang="en-US" b="true" sz="2499" spc="39">
                <a:solidFill>
                  <a:srgbClr val="494949"/>
                </a:solidFill>
                <a:latin typeface="Montserrat Medium"/>
                <a:ea typeface="Montserrat Medium"/>
                <a:cs typeface="Montserrat Medium"/>
                <a:sym typeface="Montserrat Medium"/>
              </a:rPr>
              <a:t>Abuse/Misconduct</a:t>
            </a:r>
          </a:p>
        </p:txBody>
      </p:sp>
      <p:sp>
        <p:nvSpPr>
          <p:cNvPr name="TextBox 18" id="18"/>
          <p:cNvSpPr txBox="true"/>
          <p:nvPr/>
        </p:nvSpPr>
        <p:spPr>
          <a:xfrm rot="0">
            <a:off x="12504658" y="6404212"/>
            <a:ext cx="4132127" cy="400050"/>
          </a:xfrm>
          <a:prstGeom prst="rect">
            <a:avLst/>
          </a:prstGeom>
        </p:spPr>
        <p:txBody>
          <a:bodyPr anchor="t" rtlCol="false" tIns="0" lIns="0" bIns="0" rIns="0">
            <a:spAutoFit/>
          </a:bodyPr>
          <a:lstStyle/>
          <a:p>
            <a:pPr algn="just" marL="0" indent="0" lvl="0">
              <a:lnSpc>
                <a:spcPts val="3374"/>
              </a:lnSpc>
              <a:spcBef>
                <a:spcPct val="0"/>
              </a:spcBef>
            </a:pPr>
            <a:r>
              <a:rPr lang="en-US" b="true" sz="2499" spc="39">
                <a:solidFill>
                  <a:srgbClr val="494949"/>
                </a:solidFill>
                <a:latin typeface="Montserrat Medium"/>
                <a:ea typeface="Montserrat Medium"/>
                <a:cs typeface="Montserrat Medium"/>
                <a:sym typeface="Montserrat Medium"/>
              </a:rPr>
              <a:t>Prevention</a:t>
            </a:r>
          </a:p>
        </p:txBody>
      </p:sp>
      <p:grpSp>
        <p:nvGrpSpPr>
          <p:cNvPr name="Group 19" id="19"/>
          <p:cNvGrpSpPr/>
          <p:nvPr/>
        </p:nvGrpSpPr>
        <p:grpSpPr>
          <a:xfrm rot="0">
            <a:off x="10261239" y="8141936"/>
            <a:ext cx="6923389" cy="1584711"/>
            <a:chOff x="0" y="0"/>
            <a:chExt cx="2317661" cy="530495"/>
          </a:xfrm>
        </p:grpSpPr>
        <p:sp>
          <p:nvSpPr>
            <p:cNvPr name="Freeform 20" id="20"/>
            <p:cNvSpPr/>
            <p:nvPr/>
          </p:nvSpPr>
          <p:spPr>
            <a:xfrm flipH="false" flipV="false" rot="0">
              <a:off x="0" y="0"/>
              <a:ext cx="2317661" cy="530495"/>
            </a:xfrm>
            <a:custGeom>
              <a:avLst/>
              <a:gdLst/>
              <a:ahLst/>
              <a:cxnLst/>
              <a:rect r="r" b="b" t="t" l="l"/>
              <a:pathLst>
                <a:path h="530495" w="2317661">
                  <a:moveTo>
                    <a:pt x="16773" y="0"/>
                  </a:moveTo>
                  <a:lnTo>
                    <a:pt x="2300888" y="0"/>
                  </a:lnTo>
                  <a:cubicBezTo>
                    <a:pt x="2310152" y="0"/>
                    <a:pt x="2317661" y="7510"/>
                    <a:pt x="2317661" y="16773"/>
                  </a:cubicBezTo>
                  <a:lnTo>
                    <a:pt x="2317661" y="513722"/>
                  </a:lnTo>
                  <a:cubicBezTo>
                    <a:pt x="2317661" y="518170"/>
                    <a:pt x="2315894" y="522436"/>
                    <a:pt x="2312749" y="525582"/>
                  </a:cubicBezTo>
                  <a:cubicBezTo>
                    <a:pt x="2309603" y="528728"/>
                    <a:pt x="2305337" y="530495"/>
                    <a:pt x="2300888" y="530495"/>
                  </a:cubicBezTo>
                  <a:lnTo>
                    <a:pt x="16773" y="530495"/>
                  </a:lnTo>
                  <a:cubicBezTo>
                    <a:pt x="7510" y="530495"/>
                    <a:pt x="0" y="522985"/>
                    <a:pt x="0" y="513722"/>
                  </a:cubicBezTo>
                  <a:lnTo>
                    <a:pt x="0" y="16773"/>
                  </a:lnTo>
                  <a:cubicBezTo>
                    <a:pt x="0" y="12325"/>
                    <a:pt x="1767" y="8058"/>
                    <a:pt x="4913" y="4913"/>
                  </a:cubicBezTo>
                  <a:cubicBezTo>
                    <a:pt x="8058" y="1767"/>
                    <a:pt x="12325" y="0"/>
                    <a:pt x="16773" y="0"/>
                  </a:cubicBezTo>
                  <a:close/>
                </a:path>
              </a:pathLst>
            </a:custGeom>
            <a:solidFill>
              <a:srgbClr val="A6B49C"/>
            </a:solidFill>
          </p:spPr>
        </p:sp>
        <p:sp>
          <p:nvSpPr>
            <p:cNvPr name="TextBox 21" id="21"/>
            <p:cNvSpPr txBox="true"/>
            <p:nvPr/>
          </p:nvSpPr>
          <p:spPr>
            <a:xfrm>
              <a:off x="0" y="85725"/>
              <a:ext cx="2317661" cy="444770"/>
            </a:xfrm>
            <a:prstGeom prst="rect">
              <a:avLst/>
            </a:prstGeom>
          </p:spPr>
          <p:txBody>
            <a:bodyPr anchor="ctr" rtlCol="false" tIns="50800" lIns="50800" bIns="50800" rIns="50800"/>
            <a:lstStyle/>
            <a:p>
              <a:pPr algn="ctr">
                <a:lnSpc>
                  <a:spcPts val="1925"/>
                </a:lnSpc>
              </a:pPr>
            </a:p>
          </p:txBody>
        </p:sp>
      </p:grpSp>
      <p:sp>
        <p:nvSpPr>
          <p:cNvPr name="TextBox 22" id="22"/>
          <p:cNvSpPr txBox="true"/>
          <p:nvPr/>
        </p:nvSpPr>
        <p:spPr>
          <a:xfrm rot="0">
            <a:off x="10640868" y="8517093"/>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04.</a:t>
            </a:r>
          </a:p>
        </p:txBody>
      </p:sp>
      <p:sp>
        <p:nvSpPr>
          <p:cNvPr name="TextBox 23" id="23"/>
          <p:cNvSpPr txBox="true"/>
          <p:nvPr/>
        </p:nvSpPr>
        <p:spPr>
          <a:xfrm rot="0">
            <a:off x="12219820" y="8719979"/>
            <a:ext cx="4132127" cy="400050"/>
          </a:xfrm>
          <a:prstGeom prst="rect">
            <a:avLst/>
          </a:prstGeom>
        </p:spPr>
        <p:txBody>
          <a:bodyPr anchor="t" rtlCol="false" tIns="0" lIns="0" bIns="0" rIns="0">
            <a:spAutoFit/>
          </a:bodyPr>
          <a:lstStyle/>
          <a:p>
            <a:pPr algn="just" marL="0" indent="0" lvl="0">
              <a:lnSpc>
                <a:spcPts val="3374"/>
              </a:lnSpc>
              <a:spcBef>
                <a:spcPct val="0"/>
              </a:spcBef>
            </a:pPr>
            <a:r>
              <a:rPr lang="en-US" b="true" sz="2499" spc="39">
                <a:solidFill>
                  <a:srgbClr val="494949"/>
                </a:solidFill>
                <a:latin typeface="Montserrat Medium"/>
                <a:ea typeface="Montserrat Medium"/>
                <a:cs typeface="Montserrat Medium"/>
                <a:sym typeface="Montserrat Medium"/>
              </a:rPr>
              <a:t>Responding</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Duel Relationships</a:t>
            </a:r>
          </a:p>
        </p:txBody>
      </p:sp>
      <p:sp>
        <p:nvSpPr>
          <p:cNvPr name="TextBox 4" id="4"/>
          <p:cNvSpPr txBox="true"/>
          <p:nvPr/>
        </p:nvSpPr>
        <p:spPr>
          <a:xfrm rot="0">
            <a:off x="1314450" y="4717492"/>
            <a:ext cx="7707571" cy="3244216"/>
          </a:xfrm>
          <a:prstGeom prst="rect">
            <a:avLst/>
          </a:prstGeom>
        </p:spPr>
        <p:txBody>
          <a:bodyPr anchor="t" rtlCol="false" tIns="0" lIns="0" bIns="0" rIns="0">
            <a:spAutoFit/>
          </a:bodyPr>
          <a:lstStyle/>
          <a:p>
            <a:pPr algn="l" marL="0" indent="0" lvl="0">
              <a:lnSpc>
                <a:spcPts val="4319"/>
              </a:lnSpc>
              <a:spcBef>
                <a:spcPct val="0"/>
              </a:spcBef>
            </a:pPr>
            <a:r>
              <a:rPr lang="en-US" sz="3199" spc="191">
                <a:solidFill>
                  <a:srgbClr val="494949"/>
                </a:solidFill>
                <a:latin typeface="Montserrat"/>
                <a:ea typeface="Montserrat"/>
                <a:cs typeface="Montserrat"/>
                <a:sym typeface="Montserrat"/>
              </a:rPr>
              <a:t>A</a:t>
            </a:r>
            <a:r>
              <a:rPr lang="en-US" sz="3199" spc="191" u="none">
                <a:solidFill>
                  <a:srgbClr val="494949"/>
                </a:solidFill>
                <a:latin typeface="Montserrat"/>
                <a:ea typeface="Montserrat"/>
                <a:cs typeface="Montserrat"/>
                <a:sym typeface="Montserrat"/>
              </a:rPr>
              <a:t> dual relationship is one in which you might have more than one role such as being the patient of a congregant. Sometimes, this is unavoidable…</a:t>
            </a:r>
          </a:p>
          <a:p>
            <a:pPr algn="l" marL="0" indent="0" lvl="0">
              <a:lnSpc>
                <a:spcPts val="4319"/>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314450" y="1572074"/>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Dual Relationships</a:t>
            </a:r>
          </a:p>
        </p:txBody>
      </p:sp>
      <p:sp>
        <p:nvSpPr>
          <p:cNvPr name="TextBox 3" id="3"/>
          <p:cNvSpPr txBox="true"/>
          <p:nvPr/>
        </p:nvSpPr>
        <p:spPr>
          <a:xfrm rot="0">
            <a:off x="1314450" y="5340394"/>
            <a:ext cx="7707571" cy="563881"/>
          </a:xfrm>
          <a:prstGeom prst="rect">
            <a:avLst/>
          </a:prstGeom>
        </p:spPr>
        <p:txBody>
          <a:bodyPr anchor="t" rtlCol="false" tIns="0" lIns="0" bIns="0" rIns="0">
            <a:spAutoFit/>
          </a:bodyPr>
          <a:lstStyle/>
          <a:p>
            <a:pPr algn="l" marL="0" indent="0" lvl="0">
              <a:lnSpc>
                <a:spcPts val="4589"/>
              </a:lnSpc>
              <a:spcBef>
                <a:spcPct val="0"/>
              </a:spcBef>
            </a:pPr>
            <a:r>
              <a:rPr lang="en-US" sz="3399" spc="203">
                <a:solidFill>
                  <a:srgbClr val="494949"/>
                </a:solidFill>
                <a:latin typeface="Montserrat"/>
                <a:ea typeface="Montserrat"/>
                <a:cs typeface="Montserrat"/>
                <a:sym typeface="Montserrat"/>
              </a:rPr>
              <a:t>Tips for dual relationships:</a:t>
            </a:r>
          </a:p>
        </p:txBody>
      </p:sp>
      <p:grpSp>
        <p:nvGrpSpPr>
          <p:cNvPr name="Group 4" id="4"/>
          <p:cNvGrpSpPr/>
          <p:nvPr/>
        </p:nvGrpSpPr>
        <p:grpSpPr>
          <a:xfrm rot="0">
            <a:off x="8370630" y="1028700"/>
            <a:ext cx="8888670" cy="8090053"/>
            <a:chOff x="0" y="0"/>
            <a:chExt cx="2975555" cy="2708212"/>
          </a:xfrm>
        </p:grpSpPr>
        <p:sp>
          <p:nvSpPr>
            <p:cNvPr name="Freeform 5" id="5"/>
            <p:cNvSpPr/>
            <p:nvPr/>
          </p:nvSpPr>
          <p:spPr>
            <a:xfrm flipH="false" flipV="false" rot="0">
              <a:off x="0" y="0"/>
              <a:ext cx="2975555" cy="2708212"/>
            </a:xfrm>
            <a:custGeom>
              <a:avLst/>
              <a:gdLst/>
              <a:ahLst/>
              <a:cxnLst/>
              <a:rect r="r" b="b" t="t" l="l"/>
              <a:pathLst>
                <a:path h="2708212" w="2975555">
                  <a:moveTo>
                    <a:pt x="13065" y="0"/>
                  </a:moveTo>
                  <a:lnTo>
                    <a:pt x="2962490" y="0"/>
                  </a:lnTo>
                  <a:cubicBezTo>
                    <a:pt x="2969706" y="0"/>
                    <a:pt x="2975555" y="5849"/>
                    <a:pt x="2975555" y="13065"/>
                  </a:cubicBezTo>
                  <a:lnTo>
                    <a:pt x="2975555" y="2695147"/>
                  </a:lnTo>
                  <a:cubicBezTo>
                    <a:pt x="2975555" y="2698612"/>
                    <a:pt x="2974179" y="2701935"/>
                    <a:pt x="2971729" y="2704385"/>
                  </a:cubicBezTo>
                  <a:cubicBezTo>
                    <a:pt x="2969278" y="2706835"/>
                    <a:pt x="2965955" y="2708212"/>
                    <a:pt x="2962490" y="2708212"/>
                  </a:cubicBezTo>
                  <a:lnTo>
                    <a:pt x="13065" y="2708212"/>
                  </a:lnTo>
                  <a:cubicBezTo>
                    <a:pt x="9600" y="2708212"/>
                    <a:pt x="6277" y="2706835"/>
                    <a:pt x="3827" y="2704385"/>
                  </a:cubicBezTo>
                  <a:cubicBezTo>
                    <a:pt x="1376" y="2701935"/>
                    <a:pt x="0" y="2698612"/>
                    <a:pt x="0" y="2695147"/>
                  </a:cubicBezTo>
                  <a:lnTo>
                    <a:pt x="0" y="13065"/>
                  </a:lnTo>
                  <a:cubicBezTo>
                    <a:pt x="0" y="9600"/>
                    <a:pt x="1376" y="6277"/>
                    <a:pt x="3827" y="3827"/>
                  </a:cubicBezTo>
                  <a:cubicBezTo>
                    <a:pt x="6277" y="1376"/>
                    <a:pt x="9600" y="0"/>
                    <a:pt x="13065" y="0"/>
                  </a:cubicBezTo>
                  <a:close/>
                </a:path>
              </a:pathLst>
            </a:custGeom>
            <a:solidFill>
              <a:srgbClr val="A6B49C"/>
            </a:solidFill>
          </p:spPr>
        </p:sp>
        <p:sp>
          <p:nvSpPr>
            <p:cNvPr name="TextBox 6" id="6"/>
            <p:cNvSpPr txBox="true"/>
            <p:nvPr/>
          </p:nvSpPr>
          <p:spPr>
            <a:xfrm>
              <a:off x="0" y="85725"/>
              <a:ext cx="2975555" cy="2622487"/>
            </a:xfrm>
            <a:prstGeom prst="rect">
              <a:avLst/>
            </a:prstGeom>
          </p:spPr>
          <p:txBody>
            <a:bodyPr anchor="ctr" rtlCol="false" tIns="50800" lIns="50800" bIns="50800" rIns="50800"/>
            <a:lstStyle/>
            <a:p>
              <a:pPr algn="ctr">
                <a:lnSpc>
                  <a:spcPts val="1925"/>
                </a:lnSpc>
              </a:pPr>
            </a:p>
          </p:txBody>
        </p:sp>
      </p:grpSp>
      <p:sp>
        <p:nvSpPr>
          <p:cNvPr name="TextBox 7" id="7"/>
          <p:cNvSpPr txBox="true"/>
          <p:nvPr/>
        </p:nvSpPr>
        <p:spPr>
          <a:xfrm rot="0">
            <a:off x="8370630" y="873487"/>
            <a:ext cx="8888670" cy="8405495"/>
          </a:xfrm>
          <a:prstGeom prst="rect">
            <a:avLst/>
          </a:prstGeom>
        </p:spPr>
        <p:txBody>
          <a:bodyPr anchor="t" rtlCol="false" tIns="0" lIns="0" bIns="0" rIns="0">
            <a:spAutoFit/>
          </a:bodyPr>
          <a:lstStyle/>
          <a:p>
            <a:pPr algn="l">
              <a:lnSpc>
                <a:spcPts val="4480"/>
              </a:lnSpc>
            </a:pPr>
            <a:r>
              <a:rPr lang="en-US" sz="3200">
                <a:solidFill>
                  <a:srgbClr val="494949"/>
                </a:solidFill>
                <a:latin typeface="Canva Sans"/>
                <a:ea typeface="Canva Sans"/>
                <a:cs typeface="Canva Sans"/>
                <a:sym typeface="Canva Sans"/>
              </a:rPr>
              <a:t>1. Minimize the number of them</a:t>
            </a:r>
          </a:p>
          <a:p>
            <a:pPr algn="l">
              <a:lnSpc>
                <a:spcPts val="4480"/>
              </a:lnSpc>
            </a:pPr>
          </a:p>
          <a:p>
            <a:pPr algn="l">
              <a:lnSpc>
                <a:spcPts val="4480"/>
              </a:lnSpc>
            </a:pPr>
            <a:r>
              <a:rPr lang="en-US" sz="3200">
                <a:solidFill>
                  <a:srgbClr val="494949"/>
                </a:solidFill>
                <a:latin typeface="Canva Sans"/>
                <a:ea typeface="Canva Sans"/>
                <a:cs typeface="Canva Sans"/>
                <a:sym typeface="Canva Sans"/>
              </a:rPr>
              <a:t>2. Have a clear understanding about what you expect from each other</a:t>
            </a:r>
          </a:p>
          <a:p>
            <a:pPr algn="l">
              <a:lnSpc>
                <a:spcPts val="4480"/>
              </a:lnSpc>
            </a:pPr>
          </a:p>
          <a:p>
            <a:pPr algn="l">
              <a:lnSpc>
                <a:spcPts val="4480"/>
              </a:lnSpc>
            </a:pPr>
            <a:r>
              <a:rPr lang="en-US" sz="3200">
                <a:solidFill>
                  <a:srgbClr val="494949"/>
                </a:solidFill>
                <a:latin typeface="Canva Sans"/>
                <a:ea typeface="Canva Sans"/>
                <a:cs typeface="Canva Sans"/>
                <a:sym typeface="Canva Sans"/>
              </a:rPr>
              <a:t>3. Learn to set boun</a:t>
            </a:r>
            <a:r>
              <a:rPr lang="en-US" sz="3200">
                <a:solidFill>
                  <a:srgbClr val="494949"/>
                </a:solidFill>
                <a:latin typeface="Canva Sans"/>
                <a:ea typeface="Canva Sans"/>
                <a:cs typeface="Canva Sans"/>
                <a:sym typeface="Canva Sans"/>
              </a:rPr>
              <a:t>daries (i.e., don’t talk “church talk” while in the barber’s chair, if the barber is also a member). Think about any policies Session might have about engaging in business with members (plumbing, contractors, etc.)</a:t>
            </a:r>
          </a:p>
          <a:p>
            <a:pPr algn="l">
              <a:lnSpc>
                <a:spcPts val="4480"/>
              </a:lnSpc>
            </a:pPr>
          </a:p>
          <a:p>
            <a:pPr algn="l">
              <a:lnSpc>
                <a:spcPts val="4480"/>
              </a:lnSpc>
            </a:pPr>
            <a:r>
              <a:rPr lang="en-US" sz="3200">
                <a:solidFill>
                  <a:srgbClr val="494949"/>
                </a:solidFill>
                <a:latin typeface="Canva Sans"/>
                <a:ea typeface="Canva Sans"/>
                <a:cs typeface="Canva Sans"/>
                <a:sym typeface="Canva Sans"/>
              </a:rPr>
              <a:t>4. If problems develop, reach out to presbytery</a:t>
            </a:r>
          </a:p>
          <a:p>
            <a:pPr algn="l">
              <a:lnSpc>
                <a:spcPts val="4480"/>
              </a:lnSpc>
            </a:pPr>
          </a:p>
        </p:txBody>
      </p:sp>
    </p:spTree>
  </p:cSld>
  <p:clrMapOvr>
    <a:masterClrMapping/>
  </p:clrMapOvr>
</p:sld>
</file>

<file path=ppt/slides/slide32.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663059" y="1572074"/>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Gifts/Finances</a:t>
            </a:r>
          </a:p>
        </p:txBody>
      </p:sp>
      <p:sp>
        <p:nvSpPr>
          <p:cNvPr name="TextBox 3" id="3"/>
          <p:cNvSpPr txBox="true"/>
          <p:nvPr/>
        </p:nvSpPr>
        <p:spPr>
          <a:xfrm rot="0">
            <a:off x="663059" y="4085404"/>
            <a:ext cx="7707571" cy="1964056"/>
          </a:xfrm>
          <a:prstGeom prst="rect">
            <a:avLst/>
          </a:prstGeom>
        </p:spPr>
        <p:txBody>
          <a:bodyPr anchor="t" rtlCol="false" tIns="0" lIns="0" bIns="0" rIns="0">
            <a:spAutoFit/>
          </a:bodyPr>
          <a:lstStyle/>
          <a:p>
            <a:pPr algn="l">
              <a:lnSpc>
                <a:spcPts val="3914"/>
              </a:lnSpc>
            </a:pPr>
            <a:r>
              <a:rPr lang="en-US" sz="2899" spc="173">
                <a:solidFill>
                  <a:srgbClr val="494949"/>
                </a:solidFill>
                <a:latin typeface="Montserrat"/>
                <a:ea typeface="Montserrat"/>
                <a:cs typeface="Montserrat"/>
                <a:sym typeface="Montserrat"/>
              </a:rPr>
              <a:t>Where is the line between what is appropriate to accept and what is not appropriate?</a:t>
            </a:r>
          </a:p>
          <a:p>
            <a:pPr algn="l" marL="0" indent="0" lvl="0">
              <a:lnSpc>
                <a:spcPts val="3914"/>
              </a:lnSpc>
              <a:spcBef>
                <a:spcPct val="0"/>
              </a:spcBef>
            </a:pPr>
          </a:p>
        </p:txBody>
      </p:sp>
      <p:grpSp>
        <p:nvGrpSpPr>
          <p:cNvPr name="Group 4" id="4"/>
          <p:cNvGrpSpPr/>
          <p:nvPr/>
        </p:nvGrpSpPr>
        <p:grpSpPr>
          <a:xfrm rot="0">
            <a:off x="8370630" y="1028700"/>
            <a:ext cx="8888670" cy="8090053"/>
            <a:chOff x="0" y="0"/>
            <a:chExt cx="2975555" cy="2708212"/>
          </a:xfrm>
        </p:grpSpPr>
        <p:sp>
          <p:nvSpPr>
            <p:cNvPr name="Freeform 5" id="5"/>
            <p:cNvSpPr/>
            <p:nvPr/>
          </p:nvSpPr>
          <p:spPr>
            <a:xfrm flipH="false" flipV="false" rot="0">
              <a:off x="0" y="0"/>
              <a:ext cx="2975555" cy="2708212"/>
            </a:xfrm>
            <a:custGeom>
              <a:avLst/>
              <a:gdLst/>
              <a:ahLst/>
              <a:cxnLst/>
              <a:rect r="r" b="b" t="t" l="l"/>
              <a:pathLst>
                <a:path h="2708212" w="2975555">
                  <a:moveTo>
                    <a:pt x="13065" y="0"/>
                  </a:moveTo>
                  <a:lnTo>
                    <a:pt x="2962490" y="0"/>
                  </a:lnTo>
                  <a:cubicBezTo>
                    <a:pt x="2969706" y="0"/>
                    <a:pt x="2975555" y="5849"/>
                    <a:pt x="2975555" y="13065"/>
                  </a:cubicBezTo>
                  <a:lnTo>
                    <a:pt x="2975555" y="2695147"/>
                  </a:lnTo>
                  <a:cubicBezTo>
                    <a:pt x="2975555" y="2698612"/>
                    <a:pt x="2974179" y="2701935"/>
                    <a:pt x="2971729" y="2704385"/>
                  </a:cubicBezTo>
                  <a:cubicBezTo>
                    <a:pt x="2969278" y="2706835"/>
                    <a:pt x="2965955" y="2708212"/>
                    <a:pt x="2962490" y="2708212"/>
                  </a:cubicBezTo>
                  <a:lnTo>
                    <a:pt x="13065" y="2708212"/>
                  </a:lnTo>
                  <a:cubicBezTo>
                    <a:pt x="9600" y="2708212"/>
                    <a:pt x="6277" y="2706835"/>
                    <a:pt x="3827" y="2704385"/>
                  </a:cubicBezTo>
                  <a:cubicBezTo>
                    <a:pt x="1376" y="2701935"/>
                    <a:pt x="0" y="2698612"/>
                    <a:pt x="0" y="2695147"/>
                  </a:cubicBezTo>
                  <a:lnTo>
                    <a:pt x="0" y="13065"/>
                  </a:lnTo>
                  <a:cubicBezTo>
                    <a:pt x="0" y="9600"/>
                    <a:pt x="1376" y="6277"/>
                    <a:pt x="3827" y="3827"/>
                  </a:cubicBezTo>
                  <a:cubicBezTo>
                    <a:pt x="6277" y="1376"/>
                    <a:pt x="9600" y="0"/>
                    <a:pt x="13065" y="0"/>
                  </a:cubicBezTo>
                  <a:close/>
                </a:path>
              </a:pathLst>
            </a:custGeom>
            <a:solidFill>
              <a:srgbClr val="A6B49C"/>
            </a:solidFill>
          </p:spPr>
        </p:sp>
        <p:sp>
          <p:nvSpPr>
            <p:cNvPr name="TextBox 6" id="6"/>
            <p:cNvSpPr txBox="true"/>
            <p:nvPr/>
          </p:nvSpPr>
          <p:spPr>
            <a:xfrm>
              <a:off x="0" y="85725"/>
              <a:ext cx="2975555" cy="2622487"/>
            </a:xfrm>
            <a:prstGeom prst="rect">
              <a:avLst/>
            </a:prstGeom>
          </p:spPr>
          <p:txBody>
            <a:bodyPr anchor="ctr" rtlCol="false" tIns="50800" lIns="50800" bIns="50800" rIns="50800"/>
            <a:lstStyle/>
            <a:p>
              <a:pPr algn="ctr">
                <a:lnSpc>
                  <a:spcPts val="1925"/>
                </a:lnSpc>
              </a:pPr>
            </a:p>
          </p:txBody>
        </p:sp>
      </p:grpSp>
      <p:sp>
        <p:nvSpPr>
          <p:cNvPr name="TextBox 7" id="7"/>
          <p:cNvSpPr txBox="true"/>
          <p:nvPr/>
        </p:nvSpPr>
        <p:spPr>
          <a:xfrm rot="0">
            <a:off x="8370630" y="1629224"/>
            <a:ext cx="8888670" cy="7181215"/>
          </a:xfrm>
          <a:prstGeom prst="rect">
            <a:avLst/>
          </a:prstGeom>
        </p:spPr>
        <p:txBody>
          <a:bodyPr anchor="t" rtlCol="false" tIns="0" lIns="0" bIns="0" rIns="0">
            <a:spAutoFit/>
          </a:bodyPr>
          <a:lstStyle/>
          <a:p>
            <a:pPr algn="l" marL="734059" indent="-367030" lvl="1">
              <a:lnSpc>
                <a:spcPts val="4759"/>
              </a:lnSpc>
              <a:buAutoNum type="arabicPeriod" startAt="1"/>
            </a:pPr>
            <a:r>
              <a:rPr lang="en-US" sz="3399">
                <a:solidFill>
                  <a:srgbClr val="494949"/>
                </a:solidFill>
                <a:latin typeface="Canva Sans"/>
                <a:ea typeface="Canva Sans"/>
                <a:cs typeface="Canva Sans"/>
                <a:sym typeface="Canva Sans"/>
              </a:rPr>
              <a:t>Let common sense guide you</a:t>
            </a:r>
          </a:p>
          <a:p>
            <a:pPr algn="l" marL="734059" indent="-367030" lvl="1">
              <a:lnSpc>
                <a:spcPts val="4759"/>
              </a:lnSpc>
              <a:buAutoNum type="arabicPeriod" startAt="1"/>
            </a:pPr>
            <a:r>
              <a:rPr lang="en-US" sz="3399">
                <a:solidFill>
                  <a:srgbClr val="494949"/>
                </a:solidFill>
                <a:latin typeface="Canva Sans"/>
                <a:ea typeface="Canva Sans"/>
                <a:cs typeface="Canva Sans"/>
                <a:sym typeface="Canva Sans"/>
              </a:rPr>
              <a:t>B</a:t>
            </a:r>
            <a:r>
              <a:rPr lang="en-US" sz="3399">
                <a:solidFill>
                  <a:srgbClr val="494949"/>
                </a:solidFill>
                <a:latin typeface="Canva Sans"/>
                <a:ea typeface="Canva Sans"/>
                <a:cs typeface="Canva Sans"/>
                <a:sym typeface="Canva Sans"/>
              </a:rPr>
              <a:t>e certain you are not expected to do anything in return</a:t>
            </a:r>
          </a:p>
          <a:p>
            <a:pPr algn="l" marL="734059" indent="-367030" lvl="1">
              <a:lnSpc>
                <a:spcPts val="4759"/>
              </a:lnSpc>
              <a:buAutoNum type="arabicPeriod" startAt="1"/>
            </a:pPr>
            <a:r>
              <a:rPr lang="en-US" sz="3399">
                <a:solidFill>
                  <a:srgbClr val="494949"/>
                </a:solidFill>
                <a:latin typeface="Canva Sans"/>
                <a:ea typeface="Canva Sans"/>
                <a:cs typeface="Canva Sans"/>
                <a:sym typeface="Canva Sans"/>
              </a:rPr>
              <a:t>Say thank you!</a:t>
            </a:r>
          </a:p>
          <a:p>
            <a:pPr algn="l" marL="734059" indent="-367030" lvl="1">
              <a:lnSpc>
                <a:spcPts val="4759"/>
              </a:lnSpc>
              <a:buAutoNum type="arabicPeriod" startAt="1"/>
            </a:pPr>
            <a:r>
              <a:rPr lang="en-US" sz="3399">
                <a:solidFill>
                  <a:srgbClr val="494949"/>
                </a:solidFill>
                <a:latin typeface="Canva Sans"/>
                <a:ea typeface="Canva Sans"/>
                <a:cs typeface="Canva Sans"/>
                <a:sym typeface="Canva Sans"/>
              </a:rPr>
              <a:t>Con</a:t>
            </a:r>
            <a:r>
              <a:rPr lang="en-US" sz="3399">
                <a:solidFill>
                  <a:srgbClr val="494949"/>
                </a:solidFill>
                <a:latin typeface="Canva Sans"/>
                <a:ea typeface="Canva Sans"/>
                <a:cs typeface="Canva Sans"/>
                <a:sym typeface="Canva Sans"/>
              </a:rPr>
              <a:t>sider setting a dollar limit</a:t>
            </a:r>
          </a:p>
          <a:p>
            <a:pPr algn="l" marL="734059" indent="-367030" lvl="1">
              <a:lnSpc>
                <a:spcPts val="4759"/>
              </a:lnSpc>
              <a:buAutoNum type="arabicPeriod" startAt="1"/>
            </a:pPr>
            <a:r>
              <a:rPr lang="en-US" sz="3399">
                <a:solidFill>
                  <a:srgbClr val="494949"/>
                </a:solidFill>
                <a:latin typeface="Canva Sans"/>
                <a:ea typeface="Canva Sans"/>
                <a:cs typeface="Canva Sans"/>
                <a:sym typeface="Canva Sans"/>
              </a:rPr>
              <a:t>Think beforehand about a gracious way to decline inappropriate gifts- this applies to Sessions, too! </a:t>
            </a:r>
          </a:p>
          <a:p>
            <a:pPr algn="l" marL="734059" indent="-367030" lvl="1">
              <a:lnSpc>
                <a:spcPts val="4759"/>
              </a:lnSpc>
              <a:buAutoNum type="arabicPeriod" startAt="1"/>
            </a:pPr>
            <a:r>
              <a:rPr lang="en-US" sz="3399">
                <a:solidFill>
                  <a:srgbClr val="494949"/>
                </a:solidFill>
                <a:latin typeface="Canva Sans"/>
                <a:ea typeface="Canva Sans"/>
                <a:cs typeface="Canva Sans"/>
                <a:sym typeface="Canva Sans"/>
              </a:rPr>
              <a:t>Proper practices/boundaries for handling offerings/deposits/counting, etc. </a:t>
            </a:r>
          </a:p>
          <a:p>
            <a:pPr algn="l">
              <a:lnSpc>
                <a:spcPts val="4759"/>
              </a:lnSpc>
            </a:pPr>
          </a:p>
        </p:txBody>
      </p:sp>
    </p:spTree>
  </p:cSld>
  <p:clrMapOvr>
    <a:masterClrMapping/>
  </p:clrMapOvr>
</p:sld>
</file>

<file path=ppt/slides/slide33.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5410126" y="1324688"/>
            <a:ext cx="7467749" cy="896621"/>
          </a:xfrm>
          <a:prstGeom prst="rect">
            <a:avLst/>
          </a:prstGeom>
        </p:spPr>
        <p:txBody>
          <a:bodyPr anchor="t" rtlCol="false" tIns="0" lIns="0" bIns="0" rIns="0">
            <a:spAutoFit/>
          </a:bodyPr>
          <a:lstStyle/>
          <a:p>
            <a:pPr algn="ctr">
              <a:lnSpc>
                <a:spcPts val="7279"/>
              </a:lnSpc>
              <a:spcBef>
                <a:spcPct val="0"/>
              </a:spcBef>
            </a:pPr>
            <a:r>
              <a:rPr lang="en-US" sz="5199" spc="-426">
                <a:solidFill>
                  <a:srgbClr val="000000"/>
                </a:solidFill>
                <a:latin typeface="Public Sans"/>
                <a:ea typeface="Public Sans"/>
                <a:cs typeface="Public Sans"/>
                <a:sym typeface="Public Sans"/>
              </a:rPr>
              <a:t>Financial Healthy Boundaries</a:t>
            </a:r>
          </a:p>
        </p:txBody>
      </p:sp>
      <p:sp>
        <p:nvSpPr>
          <p:cNvPr name="TextBox 3" id="3"/>
          <p:cNvSpPr txBox="true"/>
          <p:nvPr/>
        </p:nvSpPr>
        <p:spPr>
          <a:xfrm rot="0">
            <a:off x="514350" y="2379973"/>
            <a:ext cx="17773650" cy="7790815"/>
          </a:xfrm>
          <a:prstGeom prst="rect">
            <a:avLst/>
          </a:prstGeom>
        </p:spPr>
        <p:txBody>
          <a:bodyPr anchor="t" rtlCol="false" tIns="0" lIns="0" bIns="0" rIns="0">
            <a:spAutoFit/>
          </a:bodyPr>
          <a:lstStyle/>
          <a:p>
            <a:pPr algn="l">
              <a:lnSpc>
                <a:spcPts val="4759"/>
              </a:lnSpc>
              <a:spcBef>
                <a:spcPct val="0"/>
              </a:spcBef>
            </a:pPr>
            <a:r>
              <a:rPr lang="en-US" sz="3399" spc="-278">
                <a:solidFill>
                  <a:srgbClr val="000000"/>
                </a:solidFill>
                <a:latin typeface="Public Sans"/>
                <a:ea typeface="Public Sans"/>
                <a:cs typeface="Public Sans"/>
                <a:sym typeface="Public Sans"/>
              </a:rPr>
              <a:t>G-3.0205 Finances</a:t>
            </a:r>
          </a:p>
          <a:p>
            <a:pPr algn="l">
              <a:lnSpc>
                <a:spcPts val="4759"/>
              </a:lnSpc>
              <a:spcBef>
                <a:spcPct val="0"/>
              </a:spcBef>
            </a:pPr>
            <a:r>
              <a:rPr lang="en-US" sz="3399" spc="-278">
                <a:solidFill>
                  <a:srgbClr val="000000"/>
                </a:solidFill>
                <a:latin typeface="Public Sans"/>
                <a:ea typeface="Public Sans"/>
                <a:cs typeface="Public Sans"/>
                <a:sym typeface="Public Sans"/>
              </a:rPr>
              <a:t>The session shall prepare and adopt a budget and determine the distribution of the congregation’s benevolences. It shall authorize offerings for Christian purposes and shall account for the proceeds of such</a:t>
            </a:r>
          </a:p>
          <a:p>
            <a:pPr algn="l">
              <a:lnSpc>
                <a:spcPts val="4759"/>
              </a:lnSpc>
              <a:spcBef>
                <a:spcPct val="0"/>
              </a:spcBef>
            </a:pPr>
            <a:r>
              <a:rPr lang="en-US" sz="3399" spc="-278">
                <a:solidFill>
                  <a:srgbClr val="000000"/>
                </a:solidFill>
                <a:latin typeface="Public Sans"/>
                <a:ea typeface="Public Sans"/>
                <a:cs typeface="Public Sans"/>
                <a:sym typeface="Public Sans"/>
              </a:rPr>
              <a:t>offerings and their disbursement. It shall provide full information to the congregation concerning its decisions in such matters.</a:t>
            </a:r>
          </a:p>
          <a:p>
            <a:pPr algn="l">
              <a:lnSpc>
                <a:spcPts val="4759"/>
              </a:lnSpc>
              <a:spcBef>
                <a:spcPct val="0"/>
              </a:spcBef>
            </a:pPr>
          </a:p>
          <a:p>
            <a:pPr algn="l">
              <a:lnSpc>
                <a:spcPts val="4759"/>
              </a:lnSpc>
              <a:spcBef>
                <a:spcPct val="0"/>
              </a:spcBef>
            </a:pPr>
            <a:r>
              <a:rPr lang="en-US" sz="3399" spc="-278">
                <a:solidFill>
                  <a:srgbClr val="000000"/>
                </a:solidFill>
                <a:latin typeface="Public Sans"/>
                <a:ea typeface="Public Sans"/>
                <a:cs typeface="Public Sans"/>
                <a:sym typeface="Public Sans"/>
              </a:rPr>
              <a:t>The session shall elect a treasurer for such term as the session shall decide and shall su-</a:t>
            </a:r>
          </a:p>
          <a:p>
            <a:pPr algn="l">
              <a:lnSpc>
                <a:spcPts val="4759"/>
              </a:lnSpc>
              <a:spcBef>
                <a:spcPct val="0"/>
              </a:spcBef>
            </a:pPr>
            <a:r>
              <a:rPr lang="en-US" sz="3399" spc="-278">
                <a:solidFill>
                  <a:srgbClr val="000000"/>
                </a:solidFill>
                <a:latin typeface="Public Sans"/>
                <a:ea typeface="Public Sans"/>
                <a:cs typeface="Public Sans"/>
                <a:sym typeface="Public Sans"/>
              </a:rPr>
              <a:t>pervise his or her work or delegate that supervision to a board of deacons or trustees. </a:t>
            </a:r>
          </a:p>
          <a:p>
            <a:pPr algn="l">
              <a:lnSpc>
                <a:spcPts val="4759"/>
              </a:lnSpc>
              <a:spcBef>
                <a:spcPct val="0"/>
              </a:spcBef>
            </a:pPr>
          </a:p>
          <a:p>
            <a:pPr algn="l">
              <a:lnSpc>
                <a:spcPts val="4759"/>
              </a:lnSpc>
              <a:spcBef>
                <a:spcPct val="0"/>
              </a:spcBef>
            </a:pPr>
            <a:r>
              <a:rPr lang="en-US" sz="3399" spc="-278">
                <a:solidFill>
                  <a:srgbClr val="000000"/>
                </a:solidFill>
                <a:latin typeface="Public Sans"/>
                <a:ea typeface="Public Sans"/>
                <a:cs typeface="Public Sans"/>
                <a:sym typeface="Public Sans"/>
              </a:rPr>
              <a:t>Those in charge of various congregational funds shall report at least annually to the session and more often as requested.</a:t>
            </a:r>
          </a:p>
          <a:p>
            <a:pPr algn="l">
              <a:lnSpc>
                <a:spcPts val="4759"/>
              </a:lnSpc>
              <a:spcBef>
                <a:spcPct val="0"/>
              </a:spcBef>
            </a:pPr>
          </a:p>
          <a:p>
            <a:pPr algn="l">
              <a:lnSpc>
                <a:spcPts val="4759"/>
              </a:lnSpc>
              <a:spcBef>
                <a:spcPct val="0"/>
              </a:spcBef>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1187258"/>
            <a:ext cx="7707571" cy="2007870"/>
          </a:xfrm>
          <a:prstGeom prst="rect">
            <a:avLst/>
          </a:prstGeom>
        </p:spPr>
        <p:txBody>
          <a:bodyPr anchor="t" rtlCol="false" tIns="0" lIns="0" bIns="0" rIns="0">
            <a:spAutoFit/>
          </a:bodyPr>
          <a:lstStyle/>
          <a:p>
            <a:pPr algn="l">
              <a:lnSpc>
                <a:spcPts val="7740"/>
              </a:lnSpc>
            </a:pPr>
            <a:r>
              <a:rPr lang="en-US" sz="6000" spc="-342">
                <a:solidFill>
                  <a:srgbClr val="494949"/>
                </a:solidFill>
                <a:latin typeface="TAN Pearl"/>
                <a:ea typeface="TAN Pearl"/>
                <a:cs typeface="TAN Pearl"/>
                <a:sym typeface="TAN Pearl"/>
              </a:rPr>
              <a:t>Financial Healthy Boundaries</a:t>
            </a:r>
          </a:p>
        </p:txBody>
      </p:sp>
      <p:sp>
        <p:nvSpPr>
          <p:cNvPr name="TextBox 4" id="4"/>
          <p:cNvSpPr txBox="true"/>
          <p:nvPr/>
        </p:nvSpPr>
        <p:spPr>
          <a:xfrm rot="0">
            <a:off x="1436429" y="3480707"/>
            <a:ext cx="7707571" cy="5497830"/>
          </a:xfrm>
          <a:prstGeom prst="rect">
            <a:avLst/>
          </a:prstGeom>
        </p:spPr>
        <p:txBody>
          <a:bodyPr anchor="t" rtlCol="false" tIns="0" lIns="0" bIns="0" rIns="0">
            <a:spAutoFit/>
          </a:bodyPr>
          <a:lstStyle/>
          <a:p>
            <a:pPr algn="l">
              <a:lnSpc>
                <a:spcPts val="2564"/>
              </a:lnSpc>
            </a:pPr>
            <a:r>
              <a:rPr lang="en-US" sz="1899" spc="113">
                <a:solidFill>
                  <a:srgbClr val="494949"/>
                </a:solidFill>
                <a:latin typeface="Montserrat"/>
                <a:ea typeface="Montserrat"/>
                <a:cs typeface="Montserrat"/>
                <a:sym typeface="Montserrat"/>
              </a:rPr>
              <a:t>G-3.0205 Finances</a:t>
            </a:r>
          </a:p>
          <a:p>
            <a:pPr algn="l">
              <a:lnSpc>
                <a:spcPts val="2564"/>
              </a:lnSpc>
            </a:pPr>
          </a:p>
          <a:p>
            <a:pPr algn="l" marL="0" indent="0" lvl="0">
              <a:lnSpc>
                <a:spcPts val="2564"/>
              </a:lnSpc>
              <a:spcBef>
                <a:spcPct val="0"/>
              </a:spcBef>
            </a:pPr>
            <a:r>
              <a:rPr lang="en-US" sz="1899" spc="113">
                <a:solidFill>
                  <a:srgbClr val="494949"/>
                </a:solidFill>
                <a:latin typeface="Montserrat"/>
                <a:ea typeface="Montserrat"/>
                <a:cs typeface="Montserrat"/>
                <a:sym typeface="Montserrat"/>
              </a:rPr>
              <a:t>S</a:t>
            </a:r>
            <a:r>
              <a:rPr lang="en-US" sz="1899" spc="113" u="none">
                <a:solidFill>
                  <a:srgbClr val="494949"/>
                </a:solidFill>
                <a:latin typeface="Montserrat"/>
                <a:ea typeface="Montserrat"/>
                <a:cs typeface="Montserrat"/>
                <a:sym typeface="Montserrat"/>
              </a:rPr>
              <a:t>essions may provide by rule for standard financial practices of the congregation, but shall in no case fail to observe the following procedures:</a:t>
            </a:r>
          </a:p>
          <a:p>
            <a:pPr algn="l" marL="0" indent="0" lvl="0">
              <a:lnSpc>
                <a:spcPts val="2564"/>
              </a:lnSpc>
              <a:spcBef>
                <a:spcPct val="0"/>
              </a:spcBef>
            </a:pPr>
          </a:p>
          <a:p>
            <a:pPr algn="l" marL="0" indent="0" lvl="0">
              <a:lnSpc>
                <a:spcPts val="2564"/>
              </a:lnSpc>
              <a:spcBef>
                <a:spcPct val="0"/>
              </a:spcBef>
            </a:pPr>
            <a:r>
              <a:rPr lang="en-US" sz="1899" spc="113" u="none">
                <a:solidFill>
                  <a:srgbClr val="494949"/>
                </a:solidFill>
                <a:latin typeface="Montserrat"/>
                <a:ea typeface="Montserrat"/>
                <a:cs typeface="Montserrat"/>
                <a:sym typeface="Montserrat"/>
              </a:rPr>
              <a:t>a. All offerings shall be counted and recorded by at least two duly appointed persons, or by one fidelity bonded person;</a:t>
            </a:r>
          </a:p>
          <a:p>
            <a:pPr algn="l" marL="0" indent="0" lvl="0">
              <a:lnSpc>
                <a:spcPts val="2564"/>
              </a:lnSpc>
              <a:spcBef>
                <a:spcPct val="0"/>
              </a:spcBef>
            </a:pPr>
            <a:r>
              <a:rPr lang="en-US" sz="1899" spc="113" u="none">
                <a:solidFill>
                  <a:srgbClr val="494949"/>
                </a:solidFill>
                <a:latin typeface="Montserrat"/>
                <a:ea typeface="Montserrat"/>
                <a:cs typeface="Montserrat"/>
                <a:sym typeface="Montserrat"/>
              </a:rPr>
              <a:t>b. Financial books and records adequate to reflect all financial transactions shall be kept and shall be open to inspection by authorized church officers at reasonable</a:t>
            </a:r>
          </a:p>
          <a:p>
            <a:pPr algn="l" marL="0" indent="0" lvl="0">
              <a:lnSpc>
                <a:spcPts val="2564"/>
              </a:lnSpc>
              <a:spcBef>
                <a:spcPct val="0"/>
              </a:spcBef>
            </a:pPr>
            <a:r>
              <a:rPr lang="en-US" sz="1899" spc="113" u="none">
                <a:solidFill>
                  <a:srgbClr val="494949"/>
                </a:solidFill>
                <a:latin typeface="Montserrat"/>
                <a:ea typeface="Montserrat"/>
                <a:cs typeface="Montserrat"/>
                <a:sym typeface="Montserrat"/>
              </a:rPr>
              <a:t>times;</a:t>
            </a:r>
          </a:p>
          <a:p>
            <a:pPr algn="l" marL="0" indent="0" lvl="0">
              <a:lnSpc>
                <a:spcPts val="2564"/>
              </a:lnSpc>
              <a:spcBef>
                <a:spcPct val="0"/>
              </a:spcBef>
            </a:pPr>
            <a:r>
              <a:rPr lang="en-US" sz="1899" spc="113" u="none">
                <a:solidFill>
                  <a:srgbClr val="494949"/>
                </a:solidFill>
                <a:latin typeface="Montserrat"/>
                <a:ea typeface="Montserrat"/>
                <a:cs typeface="Montserrat"/>
                <a:sym typeface="Montserrat"/>
              </a:rPr>
              <a:t>c. Periodic, and in no case less than annual, reports of all financial activities shall be made to the session or entity vested with financial oversight.</a:t>
            </a:r>
          </a:p>
          <a:p>
            <a:pPr algn="l" marL="0" indent="0" lvl="0">
              <a:lnSpc>
                <a:spcPts val="2564"/>
              </a:lnSpc>
              <a:spcBef>
                <a:spcPct val="0"/>
              </a:spcBef>
            </a:pP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AutoShape 2" id="2"/>
          <p:cNvSpPr/>
          <p:nvPr/>
        </p:nvSpPr>
        <p:spPr>
          <a:xfrm>
            <a:off x="-886757" y="4785930"/>
            <a:ext cx="20061513" cy="0"/>
          </a:xfrm>
          <a:prstGeom prst="line">
            <a:avLst/>
          </a:prstGeom>
          <a:ln cap="flat" w="28575">
            <a:solidFill>
              <a:srgbClr val="494949"/>
            </a:solidFill>
            <a:prstDash val="solid"/>
            <a:headEnd type="none" len="sm" w="sm"/>
            <a:tailEnd type="none" len="sm" w="sm"/>
          </a:ln>
        </p:spPr>
      </p:sp>
      <p:grpSp>
        <p:nvGrpSpPr>
          <p:cNvPr name="Group 3" id="3"/>
          <p:cNvGrpSpPr/>
          <p:nvPr/>
        </p:nvGrpSpPr>
        <p:grpSpPr>
          <a:xfrm rot="0">
            <a:off x="5930165" y="4534902"/>
            <a:ext cx="502056" cy="50205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5" id="5"/>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6" id="6"/>
          <p:cNvGrpSpPr/>
          <p:nvPr/>
        </p:nvGrpSpPr>
        <p:grpSpPr>
          <a:xfrm rot="0">
            <a:off x="2227066" y="4534902"/>
            <a:ext cx="502056" cy="50205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p:spPr>
        </p:sp>
        <p:sp>
          <p:nvSpPr>
            <p:cNvPr name="TextBox 8" id="8"/>
            <p:cNvSpPr txBox="true"/>
            <p:nvPr/>
          </p:nvSpPr>
          <p:spPr>
            <a:xfrm>
              <a:off x="139700" y="177800"/>
              <a:ext cx="533400" cy="495300"/>
            </a:xfrm>
            <a:prstGeom prst="rect">
              <a:avLst/>
            </a:prstGeom>
          </p:spPr>
          <p:txBody>
            <a:bodyPr anchor="ctr" rtlCol="false" tIns="50800" lIns="50800" bIns="50800" rIns="50800"/>
            <a:lstStyle/>
            <a:p>
              <a:pPr algn="ctr">
                <a:lnSpc>
                  <a:spcPts val="2266"/>
                </a:lnSpc>
              </a:pPr>
            </a:p>
          </p:txBody>
        </p:sp>
      </p:grpSp>
      <p:grpSp>
        <p:nvGrpSpPr>
          <p:cNvPr name="Group 9" id="9"/>
          <p:cNvGrpSpPr/>
          <p:nvPr/>
        </p:nvGrpSpPr>
        <p:grpSpPr>
          <a:xfrm rot="0">
            <a:off x="9653627" y="4534902"/>
            <a:ext cx="502056" cy="50205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11" id="11"/>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12" id="12"/>
          <p:cNvGrpSpPr/>
          <p:nvPr/>
        </p:nvGrpSpPr>
        <p:grpSpPr>
          <a:xfrm rot="0">
            <a:off x="13396139" y="4534902"/>
            <a:ext cx="502056" cy="50205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14" id="14"/>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sp>
        <p:nvSpPr>
          <p:cNvPr name="Freeform 15" id="15"/>
          <p:cNvSpPr/>
          <p:nvPr/>
        </p:nvSpPr>
        <p:spPr>
          <a:xfrm flipH="false" flipV="false" rot="2451906">
            <a:off x="-1305279" y="-3069758"/>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2"/>
            <a:stretch>
              <a:fillRect l="0" t="0" r="0" b="0"/>
            </a:stretch>
          </a:blipFill>
        </p:spPr>
      </p:sp>
      <p:sp>
        <p:nvSpPr>
          <p:cNvPr name="Freeform 16" id="16"/>
          <p:cNvSpPr/>
          <p:nvPr/>
        </p:nvSpPr>
        <p:spPr>
          <a:xfrm flipH="false" flipV="false" rot="-5916672">
            <a:off x="15200433" y="6753364"/>
            <a:ext cx="5059689" cy="5741491"/>
          </a:xfrm>
          <a:custGeom>
            <a:avLst/>
            <a:gdLst/>
            <a:ahLst/>
            <a:cxnLst/>
            <a:rect r="r" b="b" t="t" l="l"/>
            <a:pathLst>
              <a:path h="5741491" w="5059689">
                <a:moveTo>
                  <a:pt x="0" y="0"/>
                </a:moveTo>
                <a:lnTo>
                  <a:pt x="5059689" y="0"/>
                </a:lnTo>
                <a:lnTo>
                  <a:pt x="5059689" y="5741491"/>
                </a:lnTo>
                <a:lnTo>
                  <a:pt x="0" y="5741491"/>
                </a:lnTo>
                <a:lnTo>
                  <a:pt x="0" y="0"/>
                </a:lnTo>
                <a:close/>
              </a:path>
            </a:pathLst>
          </a:custGeom>
          <a:blipFill>
            <a:blip r:embed="rId3"/>
            <a:stretch>
              <a:fillRect l="0" t="0" r="0" b="0"/>
            </a:stretch>
          </a:blipFill>
        </p:spPr>
      </p:sp>
      <p:sp>
        <p:nvSpPr>
          <p:cNvPr name="TextBox 17" id="17"/>
          <p:cNvSpPr txBox="true"/>
          <p:nvPr/>
        </p:nvSpPr>
        <p:spPr>
          <a:xfrm rot="0">
            <a:off x="4732501" y="1928862"/>
            <a:ext cx="8822997" cy="2329815"/>
          </a:xfrm>
          <a:prstGeom prst="rect">
            <a:avLst/>
          </a:prstGeom>
        </p:spPr>
        <p:txBody>
          <a:bodyPr anchor="t" rtlCol="false" tIns="0" lIns="0" bIns="0" rIns="0">
            <a:spAutoFit/>
          </a:bodyPr>
          <a:lstStyle/>
          <a:p>
            <a:pPr algn="ctr">
              <a:lnSpc>
                <a:spcPts val="9030"/>
              </a:lnSpc>
            </a:pPr>
            <a:r>
              <a:rPr lang="en-US" sz="7000" spc="-399">
                <a:solidFill>
                  <a:srgbClr val="494949"/>
                </a:solidFill>
                <a:latin typeface="TAN Pearl"/>
                <a:ea typeface="TAN Pearl"/>
                <a:cs typeface="TAN Pearl"/>
                <a:sym typeface="TAN Pearl"/>
              </a:rPr>
              <a:t>Financial Boundaries</a:t>
            </a:r>
          </a:p>
        </p:txBody>
      </p:sp>
      <p:sp>
        <p:nvSpPr>
          <p:cNvPr name="TextBox 18" id="18"/>
          <p:cNvSpPr txBox="true"/>
          <p:nvPr/>
        </p:nvSpPr>
        <p:spPr>
          <a:xfrm rot="0">
            <a:off x="2227066"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01</a:t>
            </a:r>
          </a:p>
        </p:txBody>
      </p:sp>
      <p:sp>
        <p:nvSpPr>
          <p:cNvPr name="TextBox 19" id="19"/>
          <p:cNvSpPr txBox="true"/>
          <p:nvPr/>
        </p:nvSpPr>
        <p:spPr>
          <a:xfrm rot="0">
            <a:off x="5948468"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02</a:t>
            </a:r>
          </a:p>
        </p:txBody>
      </p:sp>
      <p:sp>
        <p:nvSpPr>
          <p:cNvPr name="TextBox 20" id="20"/>
          <p:cNvSpPr txBox="true"/>
          <p:nvPr/>
        </p:nvSpPr>
        <p:spPr>
          <a:xfrm rot="0">
            <a:off x="2227066" y="6158879"/>
            <a:ext cx="2646492" cy="1979676"/>
          </a:xfrm>
          <a:prstGeom prst="rect">
            <a:avLst/>
          </a:prstGeom>
        </p:spPr>
        <p:txBody>
          <a:bodyPr anchor="t" rtlCol="false" tIns="0" lIns="0" bIns="0" rIns="0">
            <a:spAutoFit/>
          </a:bodyPr>
          <a:lstStyle/>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What d</a:t>
            </a:r>
            <a:r>
              <a:rPr lang="en-US" b="true" sz="1699">
                <a:solidFill>
                  <a:srgbClr val="494949"/>
                </a:solidFill>
                <a:latin typeface="Montserrat Medium"/>
                <a:ea typeface="Montserrat Medium"/>
                <a:cs typeface="Montserrat Medium"/>
                <a:sym typeface="Montserrat Medium"/>
              </a:rPr>
              <a:t>oes this look like in practice?</a:t>
            </a:r>
          </a:p>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Teams of counters (not related, if at all possible)</a:t>
            </a:r>
          </a:p>
          <a:p>
            <a:pPr algn="l">
              <a:lnSpc>
                <a:spcPts val="2651"/>
              </a:lnSpc>
            </a:pPr>
          </a:p>
        </p:txBody>
      </p:sp>
      <p:sp>
        <p:nvSpPr>
          <p:cNvPr name="TextBox 21" id="21"/>
          <p:cNvSpPr txBox="true"/>
          <p:nvPr/>
        </p:nvSpPr>
        <p:spPr>
          <a:xfrm rot="0">
            <a:off x="5948468" y="6158879"/>
            <a:ext cx="2366454" cy="2279523"/>
          </a:xfrm>
          <a:prstGeom prst="rect">
            <a:avLst/>
          </a:prstGeom>
        </p:spPr>
        <p:txBody>
          <a:bodyPr anchor="t" rtlCol="false" tIns="0" lIns="0" bIns="0" rIns="0">
            <a:spAutoFit/>
          </a:bodyPr>
          <a:lstStyle/>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Sl</a:t>
            </a:r>
            <a:r>
              <a:rPr lang="en-US" b="true" sz="1699">
                <a:solidFill>
                  <a:srgbClr val="494949"/>
                </a:solidFill>
                <a:latin typeface="Montserrat Medium"/>
                <a:ea typeface="Montserrat Medium"/>
                <a:cs typeface="Montserrat Medium"/>
                <a:sym typeface="Montserrat Medium"/>
              </a:rPr>
              <a:t>ips that record cash/coin/check- signed by each counter</a:t>
            </a:r>
          </a:p>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What happens to offering?</a:t>
            </a:r>
          </a:p>
          <a:p>
            <a:pPr algn="l">
              <a:lnSpc>
                <a:spcPts val="2340"/>
              </a:lnSpc>
            </a:pPr>
          </a:p>
        </p:txBody>
      </p:sp>
      <p:sp>
        <p:nvSpPr>
          <p:cNvPr name="TextBox 22" id="22"/>
          <p:cNvSpPr txBox="true"/>
          <p:nvPr/>
        </p:nvSpPr>
        <p:spPr>
          <a:xfrm rot="0">
            <a:off x="9671930"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03</a:t>
            </a:r>
          </a:p>
        </p:txBody>
      </p:sp>
      <p:sp>
        <p:nvSpPr>
          <p:cNvPr name="TextBox 23" id="23"/>
          <p:cNvSpPr txBox="true"/>
          <p:nvPr/>
        </p:nvSpPr>
        <p:spPr>
          <a:xfrm rot="0">
            <a:off x="9671930" y="6158879"/>
            <a:ext cx="2391912" cy="1979676"/>
          </a:xfrm>
          <a:prstGeom prst="rect">
            <a:avLst/>
          </a:prstGeom>
        </p:spPr>
        <p:txBody>
          <a:bodyPr anchor="t" rtlCol="false" tIns="0" lIns="0" bIns="0" rIns="0">
            <a:spAutoFit/>
          </a:bodyPr>
          <a:lstStyle/>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Wh</a:t>
            </a:r>
            <a:r>
              <a:rPr lang="en-US" b="true" sz="1699">
                <a:solidFill>
                  <a:srgbClr val="494949"/>
                </a:solidFill>
                <a:latin typeface="Montserrat Medium"/>
                <a:ea typeface="Montserrat Medium"/>
                <a:cs typeface="Montserrat Medium"/>
                <a:sym typeface="Montserrat Medium"/>
              </a:rPr>
              <a:t>o makes deposit?</a:t>
            </a:r>
          </a:p>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Who has signatory for accounts?</a:t>
            </a:r>
          </a:p>
          <a:p>
            <a:pPr algn="l">
              <a:lnSpc>
                <a:spcPts val="2651"/>
              </a:lnSpc>
            </a:pPr>
          </a:p>
        </p:txBody>
      </p:sp>
      <p:sp>
        <p:nvSpPr>
          <p:cNvPr name="TextBox 24" id="24"/>
          <p:cNvSpPr txBox="true"/>
          <p:nvPr/>
        </p:nvSpPr>
        <p:spPr>
          <a:xfrm rot="0">
            <a:off x="13414442"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04</a:t>
            </a:r>
          </a:p>
        </p:txBody>
      </p:sp>
      <p:sp>
        <p:nvSpPr>
          <p:cNvPr name="TextBox 25" id="25"/>
          <p:cNvSpPr txBox="true"/>
          <p:nvPr/>
        </p:nvSpPr>
        <p:spPr>
          <a:xfrm rot="0">
            <a:off x="13414442" y="6158879"/>
            <a:ext cx="2646492" cy="1646301"/>
          </a:xfrm>
          <a:prstGeom prst="rect">
            <a:avLst/>
          </a:prstGeom>
        </p:spPr>
        <p:txBody>
          <a:bodyPr anchor="t" rtlCol="false" tIns="0" lIns="0" bIns="0" rIns="0">
            <a:spAutoFit/>
          </a:bodyPr>
          <a:lstStyle/>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H</a:t>
            </a:r>
            <a:r>
              <a:rPr lang="en-US" b="true" sz="1699">
                <a:solidFill>
                  <a:srgbClr val="494949"/>
                </a:solidFill>
                <a:latin typeface="Montserrat Medium"/>
                <a:ea typeface="Montserrat Medium"/>
                <a:cs typeface="Montserrat Medium"/>
                <a:sym typeface="Montserrat Medium"/>
              </a:rPr>
              <a:t>ow many accounts do you have?</a:t>
            </a:r>
          </a:p>
          <a:p>
            <a:pPr algn="l" marL="367029" indent="-183514" lvl="1">
              <a:lnSpc>
                <a:spcPts val="2651"/>
              </a:lnSpc>
              <a:buFont typeface="Arial"/>
              <a:buChar char="•"/>
            </a:pPr>
            <a:r>
              <a:rPr lang="en-US" b="true" sz="1699">
                <a:solidFill>
                  <a:srgbClr val="494949"/>
                </a:solidFill>
                <a:latin typeface="Montserrat Medium"/>
                <a:ea typeface="Montserrat Medium"/>
                <a:cs typeface="Montserrat Medium"/>
                <a:sym typeface="Montserrat Medium"/>
              </a:rPr>
              <a:t>How handle McElwee? </a:t>
            </a:r>
          </a:p>
          <a:p>
            <a:pPr algn="l">
              <a:lnSpc>
                <a:spcPts val="2651"/>
              </a:lnSpc>
            </a:pP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3303563" y="3475623"/>
            <a:ext cx="11680874" cy="1592678"/>
          </a:xfrm>
          <a:prstGeom prst="rect">
            <a:avLst/>
          </a:prstGeom>
        </p:spPr>
        <p:txBody>
          <a:bodyPr anchor="t" rtlCol="false" tIns="0" lIns="0" bIns="0" rIns="0">
            <a:spAutoFit/>
          </a:bodyPr>
          <a:lstStyle/>
          <a:p>
            <a:pPr algn="ctr">
              <a:lnSpc>
                <a:spcPts val="12115"/>
              </a:lnSpc>
            </a:pPr>
            <a:r>
              <a:rPr lang="en-US" sz="9109" spc="-519">
                <a:solidFill>
                  <a:srgbClr val="494949"/>
                </a:solidFill>
                <a:latin typeface="TAN Pearl"/>
                <a:ea typeface="TAN Pearl"/>
                <a:cs typeface="TAN Pearl"/>
                <a:sym typeface="TAN Pearl"/>
              </a:rPr>
              <a:t>DISCUSSION:</a:t>
            </a:r>
          </a:p>
        </p:txBody>
      </p:sp>
      <p:sp>
        <p:nvSpPr>
          <p:cNvPr name="TextBox 16" id="16"/>
          <p:cNvSpPr txBox="true"/>
          <p:nvPr/>
        </p:nvSpPr>
        <p:spPr>
          <a:xfrm rot="0">
            <a:off x="3303563" y="5578876"/>
            <a:ext cx="11680874" cy="773430"/>
          </a:xfrm>
          <a:prstGeom prst="rect">
            <a:avLst/>
          </a:prstGeom>
        </p:spPr>
        <p:txBody>
          <a:bodyPr anchor="t" rtlCol="false" tIns="0" lIns="0" bIns="0" rIns="0">
            <a:spAutoFit/>
          </a:bodyPr>
          <a:lstStyle/>
          <a:p>
            <a:pPr algn="ctr">
              <a:lnSpc>
                <a:spcPts val="5985"/>
              </a:lnSpc>
            </a:pPr>
            <a:r>
              <a:rPr lang="en-US" sz="4500" spc="-256">
                <a:solidFill>
                  <a:srgbClr val="494949"/>
                </a:solidFill>
                <a:latin typeface="TAN Pearl"/>
                <a:ea typeface="TAN Pearl"/>
                <a:cs typeface="TAN Pearl"/>
                <a:sym typeface="TAN Pearl"/>
              </a:rPr>
              <a:t>Case Studies in Breakout Rooms</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3303563" y="3561348"/>
            <a:ext cx="11680874" cy="1990054"/>
          </a:xfrm>
          <a:prstGeom prst="rect">
            <a:avLst/>
          </a:prstGeom>
        </p:spPr>
        <p:txBody>
          <a:bodyPr anchor="t" rtlCol="false" tIns="0" lIns="0" bIns="0" rIns="0">
            <a:spAutoFit/>
          </a:bodyPr>
          <a:lstStyle/>
          <a:p>
            <a:pPr algn="ctr">
              <a:lnSpc>
                <a:spcPts val="7727"/>
              </a:lnSpc>
            </a:pPr>
            <a:r>
              <a:rPr lang="en-US" sz="5809" spc="-331">
                <a:solidFill>
                  <a:srgbClr val="494949"/>
                </a:solidFill>
                <a:latin typeface="TAN Pearl"/>
                <a:ea typeface="TAN Pearl"/>
                <a:cs typeface="TAN Pearl"/>
                <a:sym typeface="TAN Pearl"/>
              </a:rPr>
              <a:t>ABUSE AND MISCONDUCT PREVENTION</a:t>
            </a:r>
          </a:p>
        </p:txBody>
      </p:sp>
      <p:sp>
        <p:nvSpPr>
          <p:cNvPr name="TextBox 16" id="16"/>
          <p:cNvSpPr txBox="true"/>
          <p:nvPr/>
        </p:nvSpPr>
        <p:spPr>
          <a:xfrm rot="0">
            <a:off x="3303563" y="6127686"/>
            <a:ext cx="11680874" cy="773430"/>
          </a:xfrm>
          <a:prstGeom prst="rect">
            <a:avLst/>
          </a:prstGeom>
        </p:spPr>
        <p:txBody>
          <a:bodyPr anchor="t" rtlCol="false" tIns="0" lIns="0" bIns="0" rIns="0">
            <a:spAutoFit/>
          </a:bodyPr>
          <a:lstStyle/>
          <a:p>
            <a:pPr algn="ctr">
              <a:lnSpc>
                <a:spcPts val="5985"/>
              </a:lnSpc>
            </a:pPr>
            <a:r>
              <a:rPr lang="en-US" sz="4500" spc="-256">
                <a:solidFill>
                  <a:srgbClr val="494949"/>
                </a:solidFill>
                <a:latin typeface="TAN Pearl"/>
                <a:ea typeface="TAN Pearl"/>
                <a:cs typeface="TAN Pearl"/>
                <a:sym typeface="TAN Pearl"/>
              </a:rPr>
              <a:t>Policies and Procedures</a:t>
            </a:r>
          </a:p>
        </p:txBody>
      </p:sp>
    </p:spTree>
  </p:cSld>
  <p:clrMapOvr>
    <a:masterClrMapping/>
  </p:clrMapOvr>
</p:sld>
</file>

<file path=ppt/slides/slide38.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314450" y="1572074"/>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TheScope of the Problem </a:t>
            </a:r>
          </a:p>
        </p:txBody>
      </p:sp>
      <p:sp>
        <p:nvSpPr>
          <p:cNvPr name="TextBox 3" id="3"/>
          <p:cNvSpPr txBox="true"/>
          <p:nvPr/>
        </p:nvSpPr>
        <p:spPr>
          <a:xfrm rot="0">
            <a:off x="1314450" y="4243617"/>
            <a:ext cx="7707571" cy="2505076"/>
          </a:xfrm>
          <a:prstGeom prst="rect">
            <a:avLst/>
          </a:prstGeom>
        </p:spPr>
        <p:txBody>
          <a:bodyPr anchor="t" rtlCol="false" tIns="0" lIns="0" bIns="0" rIns="0">
            <a:spAutoFit/>
          </a:bodyPr>
          <a:lstStyle/>
          <a:p>
            <a:pPr algn="l" marL="0" indent="0" lvl="0">
              <a:lnSpc>
                <a:spcPts val="4049"/>
              </a:lnSpc>
              <a:spcBef>
                <a:spcPct val="0"/>
              </a:spcBef>
            </a:pPr>
            <a:r>
              <a:rPr lang="en-US" sz="2999" spc="179">
                <a:solidFill>
                  <a:srgbClr val="494949"/>
                </a:solidFill>
                <a:latin typeface="Montserrat"/>
                <a:ea typeface="Montserrat"/>
                <a:cs typeface="Montserrat"/>
                <a:sym typeface="Montserrat"/>
              </a:rPr>
              <a:t>Sexual abuse remains a serious issue that affects millions of vulnerable individual each year, sparing no generation or demographic.</a:t>
            </a:r>
          </a:p>
        </p:txBody>
      </p:sp>
      <p:grpSp>
        <p:nvGrpSpPr>
          <p:cNvPr name="Group 4" id="4"/>
          <p:cNvGrpSpPr/>
          <p:nvPr/>
        </p:nvGrpSpPr>
        <p:grpSpPr>
          <a:xfrm rot="0">
            <a:off x="10261239" y="1170261"/>
            <a:ext cx="6998061" cy="2561528"/>
            <a:chOff x="0" y="0"/>
            <a:chExt cx="2342659" cy="857492"/>
          </a:xfrm>
        </p:grpSpPr>
        <p:sp>
          <p:nvSpPr>
            <p:cNvPr name="Freeform 5" id="5"/>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sp>
        <p:sp>
          <p:nvSpPr>
            <p:cNvPr name="TextBox 6" id="6"/>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7" id="7"/>
          <p:cNvSpPr txBox="true"/>
          <p:nvPr/>
        </p:nvSpPr>
        <p:spPr>
          <a:xfrm rot="0">
            <a:off x="10777422" y="2033826"/>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01.</a:t>
            </a:r>
          </a:p>
        </p:txBody>
      </p:sp>
      <p:grpSp>
        <p:nvGrpSpPr>
          <p:cNvPr name="Group 8" id="8"/>
          <p:cNvGrpSpPr/>
          <p:nvPr/>
        </p:nvGrpSpPr>
        <p:grpSpPr>
          <a:xfrm rot="0">
            <a:off x="10261239" y="3862348"/>
            <a:ext cx="6998061" cy="2561528"/>
            <a:chOff x="0" y="0"/>
            <a:chExt cx="2342659" cy="857492"/>
          </a:xfrm>
        </p:grpSpPr>
        <p:sp>
          <p:nvSpPr>
            <p:cNvPr name="Freeform 9" id="9"/>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CBCFB5"/>
            </a:solidFill>
          </p:spPr>
        </p:sp>
        <p:sp>
          <p:nvSpPr>
            <p:cNvPr name="TextBox 10" id="10"/>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11" id="11"/>
          <p:cNvGrpSpPr/>
          <p:nvPr/>
        </p:nvGrpSpPr>
        <p:grpSpPr>
          <a:xfrm rot="0">
            <a:off x="10261239" y="6557226"/>
            <a:ext cx="6998061" cy="2561528"/>
            <a:chOff x="0" y="0"/>
            <a:chExt cx="2342659" cy="857492"/>
          </a:xfrm>
        </p:grpSpPr>
        <p:sp>
          <p:nvSpPr>
            <p:cNvPr name="Freeform 12" id="12"/>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A6B49C"/>
            </a:solidFill>
          </p:spPr>
        </p:sp>
        <p:sp>
          <p:nvSpPr>
            <p:cNvPr name="TextBox 13" id="13"/>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14" id="14"/>
          <p:cNvSpPr txBox="true"/>
          <p:nvPr/>
        </p:nvSpPr>
        <p:spPr>
          <a:xfrm rot="0">
            <a:off x="10777422" y="4727308"/>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02.</a:t>
            </a:r>
          </a:p>
        </p:txBody>
      </p:sp>
      <p:sp>
        <p:nvSpPr>
          <p:cNvPr name="TextBox 15" id="15"/>
          <p:cNvSpPr txBox="true"/>
          <p:nvPr/>
        </p:nvSpPr>
        <p:spPr>
          <a:xfrm rot="0">
            <a:off x="10777422" y="7420791"/>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03.</a:t>
            </a:r>
          </a:p>
        </p:txBody>
      </p:sp>
      <p:sp>
        <p:nvSpPr>
          <p:cNvPr name="TextBox 16" id="16"/>
          <p:cNvSpPr txBox="true"/>
          <p:nvPr/>
        </p:nvSpPr>
        <p:spPr>
          <a:xfrm rot="0">
            <a:off x="12504658" y="1721410"/>
            <a:ext cx="4132127" cy="392430"/>
          </a:xfrm>
          <a:prstGeom prst="rect">
            <a:avLst/>
          </a:prstGeom>
        </p:spPr>
        <p:txBody>
          <a:bodyPr anchor="t" rtlCol="false" tIns="0" lIns="0" bIns="0" rIns="0">
            <a:spAutoFit/>
          </a:bodyPr>
          <a:lstStyle/>
          <a:p>
            <a:pPr algn="just" marL="0" indent="0" lvl="0">
              <a:lnSpc>
                <a:spcPts val="3239"/>
              </a:lnSpc>
              <a:spcBef>
                <a:spcPct val="0"/>
              </a:spcBef>
            </a:pPr>
            <a:r>
              <a:rPr lang="en-US" b="true" sz="2399" spc="38">
                <a:solidFill>
                  <a:srgbClr val="494949"/>
                </a:solidFill>
                <a:latin typeface="Montserrat Medium"/>
                <a:ea typeface="Montserrat Medium"/>
                <a:cs typeface="Montserrat Medium"/>
                <a:sym typeface="Montserrat Medium"/>
              </a:rPr>
              <a:t>1 out of four girls</a:t>
            </a:r>
          </a:p>
        </p:txBody>
      </p:sp>
      <p:sp>
        <p:nvSpPr>
          <p:cNvPr name="TextBox 17" id="17"/>
          <p:cNvSpPr txBox="true"/>
          <p:nvPr/>
        </p:nvSpPr>
        <p:spPr>
          <a:xfrm rot="0">
            <a:off x="12504658" y="4303624"/>
            <a:ext cx="4132127" cy="1211580"/>
          </a:xfrm>
          <a:prstGeom prst="rect">
            <a:avLst/>
          </a:prstGeom>
        </p:spPr>
        <p:txBody>
          <a:bodyPr anchor="t" rtlCol="false" tIns="0" lIns="0" bIns="0" rIns="0">
            <a:spAutoFit/>
          </a:bodyPr>
          <a:lstStyle/>
          <a:p>
            <a:pPr algn="just">
              <a:lnSpc>
                <a:spcPts val="3239"/>
              </a:lnSpc>
            </a:pPr>
            <a:r>
              <a:rPr lang="en-US" b="true" sz="2399" spc="38">
                <a:solidFill>
                  <a:srgbClr val="494949"/>
                </a:solidFill>
                <a:latin typeface="Montserrat Medium"/>
                <a:ea typeface="Montserrat Medium"/>
                <a:cs typeface="Montserrat Medium"/>
                <a:sym typeface="Montserrat Medium"/>
              </a:rPr>
              <a:t>90% the perpetraitor is known to the victim</a:t>
            </a:r>
          </a:p>
          <a:p>
            <a:pPr algn="just" marL="0" indent="0" lvl="0">
              <a:lnSpc>
                <a:spcPts val="3239"/>
              </a:lnSpc>
              <a:spcBef>
                <a:spcPct val="0"/>
              </a:spcBef>
            </a:pPr>
          </a:p>
        </p:txBody>
      </p:sp>
      <p:sp>
        <p:nvSpPr>
          <p:cNvPr name="TextBox 18" id="18"/>
          <p:cNvSpPr txBox="true"/>
          <p:nvPr/>
        </p:nvSpPr>
        <p:spPr>
          <a:xfrm rot="0">
            <a:off x="12504658" y="7108374"/>
            <a:ext cx="4132127" cy="1621155"/>
          </a:xfrm>
          <a:prstGeom prst="rect">
            <a:avLst/>
          </a:prstGeom>
        </p:spPr>
        <p:txBody>
          <a:bodyPr anchor="t" rtlCol="false" tIns="0" lIns="0" bIns="0" rIns="0">
            <a:spAutoFit/>
          </a:bodyPr>
          <a:lstStyle/>
          <a:p>
            <a:pPr algn="just" marL="0" indent="0" lvl="0">
              <a:lnSpc>
                <a:spcPts val="3239"/>
              </a:lnSpc>
              <a:spcBef>
                <a:spcPct val="0"/>
              </a:spcBef>
            </a:pPr>
            <a:r>
              <a:rPr lang="en-US" b="true" sz="2399" spc="38">
                <a:solidFill>
                  <a:srgbClr val="494949"/>
                </a:solidFill>
                <a:latin typeface="Montserrat Medium"/>
                <a:ea typeface="Montserrat Medium"/>
                <a:cs typeface="Montserrat Medium"/>
                <a:sym typeface="Montserrat Medium"/>
              </a:rPr>
              <a:t>Youth to Youth sexual misconduct occurs at a higher prevelance trate than adult to youth</a:t>
            </a:r>
          </a:p>
        </p:txBody>
      </p:sp>
      <p:sp>
        <p:nvSpPr>
          <p:cNvPr name="TextBox 19" id="19"/>
          <p:cNvSpPr txBox="true"/>
          <p:nvPr/>
        </p:nvSpPr>
        <p:spPr>
          <a:xfrm rot="0">
            <a:off x="12504658" y="2316723"/>
            <a:ext cx="4132127" cy="392430"/>
          </a:xfrm>
          <a:prstGeom prst="rect">
            <a:avLst/>
          </a:prstGeom>
        </p:spPr>
        <p:txBody>
          <a:bodyPr anchor="t" rtlCol="false" tIns="0" lIns="0" bIns="0" rIns="0">
            <a:spAutoFit/>
          </a:bodyPr>
          <a:lstStyle/>
          <a:p>
            <a:pPr algn="just" marL="0" indent="0" lvl="0">
              <a:lnSpc>
                <a:spcPts val="3239"/>
              </a:lnSpc>
              <a:spcBef>
                <a:spcPct val="0"/>
              </a:spcBef>
            </a:pPr>
            <a:r>
              <a:rPr lang="en-US" b="true" sz="2399" spc="38">
                <a:solidFill>
                  <a:srgbClr val="494949"/>
                </a:solidFill>
                <a:latin typeface="Montserrat Medium"/>
                <a:ea typeface="Montserrat Medium"/>
                <a:cs typeface="Montserrat Medium"/>
                <a:sym typeface="Montserrat Medium"/>
              </a:rPr>
              <a:t>1 out of ten boys</a:t>
            </a:r>
          </a:p>
        </p:txBody>
      </p:sp>
      <p:sp>
        <p:nvSpPr>
          <p:cNvPr name="TextBox 20" id="20"/>
          <p:cNvSpPr txBox="true"/>
          <p:nvPr/>
        </p:nvSpPr>
        <p:spPr>
          <a:xfrm rot="0">
            <a:off x="12356375" y="5218806"/>
            <a:ext cx="4132127" cy="815339"/>
          </a:xfrm>
          <a:prstGeom prst="rect">
            <a:avLst/>
          </a:prstGeom>
        </p:spPr>
        <p:txBody>
          <a:bodyPr anchor="t" rtlCol="false" tIns="0" lIns="0" bIns="0" rIns="0">
            <a:spAutoFit/>
          </a:bodyPr>
          <a:lstStyle/>
          <a:p>
            <a:pPr algn="ctr">
              <a:lnSpc>
                <a:spcPts val="3360"/>
              </a:lnSpc>
            </a:pPr>
            <a:r>
              <a:rPr lang="en-US" sz="2400">
                <a:solidFill>
                  <a:srgbClr val="494949"/>
                </a:solidFill>
                <a:latin typeface="Canva Sans"/>
                <a:ea typeface="Canva Sans"/>
                <a:cs typeface="Canva Sans"/>
                <a:sym typeface="Canva Sans"/>
              </a:rPr>
              <a:t>80% of abuse does not get reported</a:t>
            </a:r>
          </a:p>
        </p:txBody>
      </p:sp>
    </p:spTree>
  </p:cSld>
  <p:clrMapOvr>
    <a:masterClrMapping/>
  </p:clrMapOvr>
</p:sld>
</file>

<file path=ppt/slides/slide39.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3598218" y="904875"/>
            <a:ext cx="11091565" cy="649607"/>
          </a:xfrm>
          <a:prstGeom prst="rect">
            <a:avLst/>
          </a:prstGeom>
        </p:spPr>
        <p:txBody>
          <a:bodyPr anchor="t" rtlCol="false" tIns="0" lIns="0" bIns="0" rIns="0">
            <a:spAutoFit/>
          </a:bodyPr>
          <a:lstStyle/>
          <a:p>
            <a:pPr algn="ctr">
              <a:lnSpc>
                <a:spcPts val="5459"/>
              </a:lnSpc>
              <a:spcBef>
                <a:spcPct val="0"/>
              </a:spcBef>
            </a:pPr>
            <a:r>
              <a:rPr lang="en-US" b="true" sz="3499">
                <a:solidFill>
                  <a:srgbClr val="000000"/>
                </a:solidFill>
                <a:latin typeface="Montserrat Medium"/>
                <a:ea typeface="Montserrat Medium"/>
                <a:cs typeface="Montserrat Medium"/>
                <a:sym typeface="Montserrat Medium"/>
              </a:rPr>
              <a:t>Data regarding Abuse and Misconduct at Church</a:t>
            </a:r>
          </a:p>
        </p:txBody>
      </p:sp>
      <p:sp>
        <p:nvSpPr>
          <p:cNvPr name="TextBox 3" id="3"/>
          <p:cNvSpPr txBox="true"/>
          <p:nvPr/>
        </p:nvSpPr>
        <p:spPr>
          <a:xfrm rot="0">
            <a:off x="1637901" y="1753484"/>
            <a:ext cx="7506099" cy="7765667"/>
          </a:xfrm>
          <a:prstGeom prst="rect">
            <a:avLst/>
          </a:prstGeom>
        </p:spPr>
        <p:txBody>
          <a:bodyPr anchor="t" rtlCol="false" tIns="0" lIns="0" bIns="0" rIns="0">
            <a:spAutoFit/>
          </a:bodyPr>
          <a:lstStyle/>
          <a:p>
            <a:pPr algn="l">
              <a:lnSpc>
                <a:spcPts val="4779"/>
              </a:lnSpc>
              <a:spcBef>
                <a:spcPct val="0"/>
              </a:spcBef>
            </a:pPr>
            <a:r>
              <a:rPr lang="en-US" sz="3063">
                <a:solidFill>
                  <a:srgbClr val="000000"/>
                </a:solidFill>
                <a:latin typeface="Montserrat"/>
                <a:ea typeface="Montserrat"/>
                <a:cs typeface="Montserrat"/>
                <a:sym typeface="Montserrat"/>
              </a:rPr>
              <a:t>OGA PC(USA) reports 50 allegations of clergy misconduct annually.</a:t>
            </a:r>
          </a:p>
          <a:p>
            <a:pPr algn="l">
              <a:lnSpc>
                <a:spcPts val="4779"/>
              </a:lnSpc>
              <a:spcBef>
                <a:spcPct val="0"/>
              </a:spcBef>
            </a:pPr>
          </a:p>
          <a:p>
            <a:pPr algn="l">
              <a:lnSpc>
                <a:spcPts val="4779"/>
              </a:lnSpc>
              <a:spcBef>
                <a:spcPct val="0"/>
              </a:spcBef>
            </a:pPr>
            <a:r>
              <a:rPr lang="en-US" sz="3063">
                <a:solidFill>
                  <a:srgbClr val="000000"/>
                </a:solidFill>
                <a:latin typeface="Montserrat"/>
                <a:ea typeface="Montserrat"/>
                <a:cs typeface="Montserrat"/>
                <a:sym typeface="Montserrat"/>
              </a:rPr>
              <a:t>Mark Tammen, PC(USA)’s polity guidance trainer, reports that of 90 cases over a 5 year period, 2 were false allegations.</a:t>
            </a:r>
          </a:p>
          <a:p>
            <a:pPr algn="l">
              <a:lnSpc>
                <a:spcPts val="4779"/>
              </a:lnSpc>
              <a:spcBef>
                <a:spcPct val="0"/>
              </a:spcBef>
            </a:pPr>
          </a:p>
          <a:p>
            <a:pPr algn="l">
              <a:lnSpc>
                <a:spcPts val="4779"/>
              </a:lnSpc>
              <a:spcBef>
                <a:spcPct val="0"/>
              </a:spcBef>
            </a:pPr>
            <a:r>
              <a:rPr lang="en-US" sz="3063">
                <a:solidFill>
                  <a:srgbClr val="000000"/>
                </a:solidFill>
                <a:latin typeface="Montserrat"/>
                <a:ea typeface="Montserrat"/>
                <a:cs typeface="Montserrat"/>
                <a:sym typeface="Montserrat"/>
              </a:rPr>
              <a:t>Abuse/Misconduct may be perpetrated by pastoral leaders/REs/Deacons/Youth leaders/Sunday School teachers/youth to youth</a:t>
            </a:r>
          </a:p>
        </p:txBody>
      </p:sp>
      <p:sp>
        <p:nvSpPr>
          <p:cNvPr name="TextBox 4" id="4"/>
          <p:cNvSpPr txBox="true"/>
          <p:nvPr/>
        </p:nvSpPr>
        <p:spPr>
          <a:xfrm rot="0">
            <a:off x="9689368" y="1763009"/>
            <a:ext cx="7569932" cy="7831512"/>
          </a:xfrm>
          <a:prstGeom prst="rect">
            <a:avLst/>
          </a:prstGeom>
        </p:spPr>
        <p:txBody>
          <a:bodyPr anchor="t" rtlCol="false" tIns="0" lIns="0" bIns="0" rIns="0">
            <a:spAutoFit/>
          </a:bodyPr>
          <a:lstStyle/>
          <a:p>
            <a:pPr algn="l">
              <a:lnSpc>
                <a:spcPts val="4483"/>
              </a:lnSpc>
              <a:spcBef>
                <a:spcPct val="0"/>
              </a:spcBef>
            </a:pPr>
            <a:r>
              <a:rPr lang="en-US" sz="2873">
                <a:solidFill>
                  <a:srgbClr val="000000"/>
                </a:solidFill>
                <a:latin typeface="Montserrat"/>
                <a:ea typeface="Montserrat"/>
                <a:cs typeface="Montserrat"/>
                <a:sym typeface="Montserrat"/>
              </a:rPr>
              <a:t>In 2015 the first national survey of adult survivors of clergy perpetrated sexual abuse was conducted (March-May 2015). 280 survivors participated in the study.2 </a:t>
            </a:r>
          </a:p>
          <a:p>
            <a:pPr algn="l">
              <a:lnSpc>
                <a:spcPts val="4483"/>
              </a:lnSpc>
              <a:spcBef>
                <a:spcPct val="0"/>
              </a:spcBef>
            </a:pPr>
          </a:p>
          <a:p>
            <a:pPr algn="l">
              <a:lnSpc>
                <a:spcPts val="4483"/>
              </a:lnSpc>
              <a:spcBef>
                <a:spcPct val="0"/>
              </a:spcBef>
            </a:pPr>
            <a:r>
              <a:rPr lang="en-US" sz="2873">
                <a:solidFill>
                  <a:srgbClr val="000000"/>
                </a:solidFill>
                <a:latin typeface="Montserrat"/>
                <a:ea typeface="Montserrat"/>
                <a:cs typeface="Montserrat"/>
                <a:sym typeface="Montserrat"/>
              </a:rPr>
              <a:t>• 50% Agree or Strongly Agree that their experience with the church after the abuse negatively affected their relationship with God</a:t>
            </a:r>
          </a:p>
          <a:p>
            <a:pPr algn="l">
              <a:lnSpc>
                <a:spcPts val="4483"/>
              </a:lnSpc>
              <a:spcBef>
                <a:spcPct val="0"/>
              </a:spcBef>
            </a:pPr>
          </a:p>
          <a:p>
            <a:pPr algn="l">
              <a:lnSpc>
                <a:spcPts val="4483"/>
              </a:lnSpc>
              <a:spcBef>
                <a:spcPct val="0"/>
              </a:spcBef>
            </a:pPr>
            <a:r>
              <a:rPr lang="en-US" sz="2873">
                <a:solidFill>
                  <a:srgbClr val="000000"/>
                </a:solidFill>
                <a:latin typeface="Montserrat"/>
                <a:ea typeface="Montserrat"/>
                <a:cs typeface="Montserrat"/>
                <a:sym typeface="Montserrat"/>
              </a:rPr>
              <a:t>• 80% Agree or Strongly Agree that their experience with the church after the abuse negatively affected their spiritual life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AutoShape 2" id="2"/>
          <p:cNvSpPr/>
          <p:nvPr/>
        </p:nvSpPr>
        <p:spPr>
          <a:xfrm>
            <a:off x="-886757" y="4785930"/>
            <a:ext cx="20061513" cy="0"/>
          </a:xfrm>
          <a:prstGeom prst="line">
            <a:avLst/>
          </a:prstGeom>
          <a:ln cap="flat" w="28575">
            <a:solidFill>
              <a:srgbClr val="494949"/>
            </a:solidFill>
            <a:prstDash val="solid"/>
            <a:headEnd type="none" len="sm" w="sm"/>
            <a:tailEnd type="none" len="sm" w="sm"/>
          </a:ln>
        </p:spPr>
      </p:sp>
      <p:grpSp>
        <p:nvGrpSpPr>
          <p:cNvPr name="Group 3" id="3"/>
          <p:cNvGrpSpPr/>
          <p:nvPr/>
        </p:nvGrpSpPr>
        <p:grpSpPr>
          <a:xfrm rot="0">
            <a:off x="5930165" y="4534902"/>
            <a:ext cx="502056" cy="50205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5" id="5"/>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6" id="6"/>
          <p:cNvGrpSpPr/>
          <p:nvPr/>
        </p:nvGrpSpPr>
        <p:grpSpPr>
          <a:xfrm rot="0">
            <a:off x="2227066" y="4534902"/>
            <a:ext cx="502056" cy="50205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p:spPr>
        </p:sp>
        <p:sp>
          <p:nvSpPr>
            <p:cNvPr name="TextBox 8" id="8"/>
            <p:cNvSpPr txBox="true"/>
            <p:nvPr/>
          </p:nvSpPr>
          <p:spPr>
            <a:xfrm>
              <a:off x="139700" y="177800"/>
              <a:ext cx="533400" cy="495300"/>
            </a:xfrm>
            <a:prstGeom prst="rect">
              <a:avLst/>
            </a:prstGeom>
          </p:spPr>
          <p:txBody>
            <a:bodyPr anchor="ctr" rtlCol="false" tIns="50800" lIns="50800" bIns="50800" rIns="50800"/>
            <a:lstStyle/>
            <a:p>
              <a:pPr algn="ctr">
                <a:lnSpc>
                  <a:spcPts val="2266"/>
                </a:lnSpc>
              </a:pPr>
            </a:p>
          </p:txBody>
        </p:sp>
      </p:grpSp>
      <p:grpSp>
        <p:nvGrpSpPr>
          <p:cNvPr name="Group 9" id="9"/>
          <p:cNvGrpSpPr/>
          <p:nvPr/>
        </p:nvGrpSpPr>
        <p:grpSpPr>
          <a:xfrm rot="0">
            <a:off x="9653627" y="4534902"/>
            <a:ext cx="502056" cy="50205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11" id="11"/>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12" id="12"/>
          <p:cNvGrpSpPr/>
          <p:nvPr/>
        </p:nvGrpSpPr>
        <p:grpSpPr>
          <a:xfrm rot="0">
            <a:off x="13396139" y="4534902"/>
            <a:ext cx="502056" cy="502056"/>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14" id="14"/>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sp>
        <p:nvSpPr>
          <p:cNvPr name="Freeform 15" id="15"/>
          <p:cNvSpPr/>
          <p:nvPr/>
        </p:nvSpPr>
        <p:spPr>
          <a:xfrm flipH="false" flipV="false" rot="2451906">
            <a:off x="-1305279" y="-3069758"/>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2"/>
            <a:stretch>
              <a:fillRect l="0" t="0" r="0" b="0"/>
            </a:stretch>
          </a:blipFill>
        </p:spPr>
      </p:sp>
      <p:sp>
        <p:nvSpPr>
          <p:cNvPr name="Freeform 16" id="16"/>
          <p:cNvSpPr/>
          <p:nvPr/>
        </p:nvSpPr>
        <p:spPr>
          <a:xfrm flipH="false" flipV="false" rot="-5916672">
            <a:off x="15200433" y="6753364"/>
            <a:ext cx="5059689" cy="5741491"/>
          </a:xfrm>
          <a:custGeom>
            <a:avLst/>
            <a:gdLst/>
            <a:ahLst/>
            <a:cxnLst/>
            <a:rect r="r" b="b" t="t" l="l"/>
            <a:pathLst>
              <a:path h="5741491" w="5059689">
                <a:moveTo>
                  <a:pt x="0" y="0"/>
                </a:moveTo>
                <a:lnTo>
                  <a:pt x="5059689" y="0"/>
                </a:lnTo>
                <a:lnTo>
                  <a:pt x="5059689" y="5741491"/>
                </a:lnTo>
                <a:lnTo>
                  <a:pt x="0" y="5741491"/>
                </a:lnTo>
                <a:lnTo>
                  <a:pt x="0" y="0"/>
                </a:lnTo>
                <a:close/>
              </a:path>
            </a:pathLst>
          </a:custGeom>
          <a:blipFill>
            <a:blip r:embed="rId3"/>
            <a:stretch>
              <a:fillRect l="0" t="0" r="0" b="0"/>
            </a:stretch>
          </a:blipFill>
        </p:spPr>
      </p:sp>
      <p:sp>
        <p:nvSpPr>
          <p:cNvPr name="TextBox 17" id="17"/>
          <p:cNvSpPr txBox="true"/>
          <p:nvPr/>
        </p:nvSpPr>
        <p:spPr>
          <a:xfrm rot="0">
            <a:off x="4732501" y="1928862"/>
            <a:ext cx="8822997" cy="1186815"/>
          </a:xfrm>
          <a:prstGeom prst="rect">
            <a:avLst/>
          </a:prstGeom>
        </p:spPr>
        <p:txBody>
          <a:bodyPr anchor="t" rtlCol="false" tIns="0" lIns="0" bIns="0" rIns="0">
            <a:spAutoFit/>
          </a:bodyPr>
          <a:lstStyle/>
          <a:p>
            <a:pPr algn="ctr">
              <a:lnSpc>
                <a:spcPts val="9030"/>
              </a:lnSpc>
            </a:pPr>
            <a:r>
              <a:rPr lang="en-US" sz="7000" spc="-399">
                <a:solidFill>
                  <a:srgbClr val="494949"/>
                </a:solidFill>
                <a:latin typeface="TAN Pearl"/>
                <a:ea typeface="TAN Pearl"/>
                <a:cs typeface="TAN Pearl"/>
                <a:sym typeface="TAN Pearl"/>
              </a:rPr>
              <a:t>Goals of Training</a:t>
            </a:r>
          </a:p>
        </p:txBody>
      </p:sp>
      <p:sp>
        <p:nvSpPr>
          <p:cNvPr name="TextBox 18" id="18"/>
          <p:cNvSpPr txBox="true"/>
          <p:nvPr/>
        </p:nvSpPr>
        <p:spPr>
          <a:xfrm rot="0">
            <a:off x="2227066"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01</a:t>
            </a:r>
          </a:p>
        </p:txBody>
      </p:sp>
      <p:sp>
        <p:nvSpPr>
          <p:cNvPr name="TextBox 19" id="19"/>
          <p:cNvSpPr txBox="true"/>
          <p:nvPr/>
        </p:nvSpPr>
        <p:spPr>
          <a:xfrm rot="0">
            <a:off x="5948468"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02</a:t>
            </a:r>
          </a:p>
        </p:txBody>
      </p:sp>
      <p:sp>
        <p:nvSpPr>
          <p:cNvPr name="TextBox 20" id="20"/>
          <p:cNvSpPr txBox="true"/>
          <p:nvPr/>
        </p:nvSpPr>
        <p:spPr>
          <a:xfrm rot="0">
            <a:off x="2227066" y="6149354"/>
            <a:ext cx="2646492" cy="3247264"/>
          </a:xfrm>
          <a:prstGeom prst="rect">
            <a:avLst/>
          </a:prstGeom>
        </p:spPr>
        <p:txBody>
          <a:bodyPr anchor="t" rtlCol="false" tIns="0" lIns="0" bIns="0" rIns="0">
            <a:spAutoFit/>
          </a:bodyPr>
          <a:lstStyle/>
          <a:p>
            <a:pPr algn="l">
              <a:lnSpc>
                <a:spcPts val="3275"/>
              </a:lnSpc>
            </a:pPr>
            <a:r>
              <a:rPr lang="en-US" sz="2099" b="true">
                <a:solidFill>
                  <a:srgbClr val="494949"/>
                </a:solidFill>
                <a:latin typeface="Montserrat Medium"/>
                <a:ea typeface="Montserrat Medium"/>
                <a:cs typeface="Montserrat Medium"/>
                <a:sym typeface="Montserrat Medium"/>
              </a:rPr>
              <a:t>T</a:t>
            </a:r>
            <a:r>
              <a:rPr lang="en-US" sz="2099" b="true">
                <a:solidFill>
                  <a:srgbClr val="494949"/>
                </a:solidFill>
                <a:latin typeface="Montserrat Medium"/>
                <a:ea typeface="Montserrat Medium"/>
                <a:cs typeface="Montserrat Medium"/>
                <a:sym typeface="Montserrat Medium"/>
              </a:rPr>
              <a:t>o increase awareness of the</a:t>
            </a:r>
          </a:p>
          <a:p>
            <a:pPr algn="l">
              <a:lnSpc>
                <a:spcPts val="3275"/>
              </a:lnSpc>
            </a:pPr>
            <a:r>
              <a:rPr lang="en-US" sz="2099" b="true">
                <a:solidFill>
                  <a:srgbClr val="494949"/>
                </a:solidFill>
                <a:latin typeface="Montserrat Medium"/>
                <a:ea typeface="Montserrat Medium"/>
                <a:cs typeface="Montserrat Medium"/>
                <a:sym typeface="Montserrat Medium"/>
              </a:rPr>
              <a:t>need for healthy and appropriate</a:t>
            </a:r>
          </a:p>
          <a:p>
            <a:pPr algn="l">
              <a:lnSpc>
                <a:spcPts val="3275"/>
              </a:lnSpc>
            </a:pPr>
            <a:r>
              <a:rPr lang="en-US" sz="2099" b="true">
                <a:solidFill>
                  <a:srgbClr val="494949"/>
                </a:solidFill>
                <a:latin typeface="Montserrat Medium"/>
                <a:ea typeface="Montserrat Medium"/>
                <a:cs typeface="Montserrat Medium"/>
                <a:sym typeface="Montserrat Medium"/>
              </a:rPr>
              <a:t>boundaries in church relationships</a:t>
            </a:r>
          </a:p>
          <a:p>
            <a:pPr algn="l">
              <a:lnSpc>
                <a:spcPts val="3275"/>
              </a:lnSpc>
            </a:pPr>
          </a:p>
        </p:txBody>
      </p:sp>
      <p:sp>
        <p:nvSpPr>
          <p:cNvPr name="TextBox 21" id="21"/>
          <p:cNvSpPr txBox="true"/>
          <p:nvPr/>
        </p:nvSpPr>
        <p:spPr>
          <a:xfrm rot="0">
            <a:off x="5948468" y="6149354"/>
            <a:ext cx="2366454" cy="4066414"/>
          </a:xfrm>
          <a:prstGeom prst="rect">
            <a:avLst/>
          </a:prstGeom>
        </p:spPr>
        <p:txBody>
          <a:bodyPr anchor="t" rtlCol="false" tIns="0" lIns="0" bIns="0" rIns="0">
            <a:spAutoFit/>
          </a:bodyPr>
          <a:lstStyle/>
          <a:p>
            <a:pPr algn="l">
              <a:lnSpc>
                <a:spcPts val="3275"/>
              </a:lnSpc>
            </a:pPr>
            <a:r>
              <a:rPr lang="en-US" sz="2099" b="true">
                <a:solidFill>
                  <a:srgbClr val="494949"/>
                </a:solidFill>
                <a:latin typeface="Montserrat Medium"/>
                <a:ea typeface="Montserrat Medium"/>
                <a:cs typeface="Montserrat Medium"/>
                <a:sym typeface="Montserrat Medium"/>
              </a:rPr>
              <a:t>To kn</a:t>
            </a:r>
            <a:r>
              <a:rPr lang="en-US" sz="2099" b="true">
                <a:solidFill>
                  <a:srgbClr val="494949"/>
                </a:solidFill>
                <a:latin typeface="Montserrat Medium"/>
                <a:ea typeface="Montserrat Medium"/>
                <a:cs typeface="Montserrat Medium"/>
                <a:sym typeface="Montserrat Medium"/>
              </a:rPr>
              <a:t>ow the impact of</a:t>
            </a:r>
          </a:p>
          <a:p>
            <a:pPr algn="l">
              <a:lnSpc>
                <a:spcPts val="3275"/>
              </a:lnSpc>
            </a:pPr>
            <a:r>
              <a:rPr lang="en-US" sz="2099" b="true">
                <a:solidFill>
                  <a:srgbClr val="494949"/>
                </a:solidFill>
                <a:latin typeface="Montserrat Medium"/>
                <a:ea typeface="Montserrat Medium"/>
                <a:cs typeface="Montserrat Medium"/>
                <a:sym typeface="Montserrat Medium"/>
              </a:rPr>
              <a:t>appropriate vs. inappropriate</a:t>
            </a:r>
          </a:p>
          <a:p>
            <a:pPr algn="l">
              <a:lnSpc>
                <a:spcPts val="3275"/>
              </a:lnSpc>
            </a:pPr>
            <a:r>
              <a:rPr lang="en-US" sz="2099" b="true">
                <a:solidFill>
                  <a:srgbClr val="494949"/>
                </a:solidFill>
                <a:latin typeface="Montserrat Medium"/>
                <a:ea typeface="Montserrat Medium"/>
                <a:cs typeface="Montserrat Medium"/>
                <a:sym typeface="Montserrat Medium"/>
              </a:rPr>
              <a:t>boundaries in promoting effective</a:t>
            </a:r>
          </a:p>
          <a:p>
            <a:pPr algn="l">
              <a:lnSpc>
                <a:spcPts val="3275"/>
              </a:lnSpc>
            </a:pPr>
            <a:r>
              <a:rPr lang="en-US" sz="2099" b="true">
                <a:solidFill>
                  <a:srgbClr val="494949"/>
                </a:solidFill>
                <a:latin typeface="Montserrat Medium"/>
                <a:ea typeface="Montserrat Medium"/>
                <a:cs typeface="Montserrat Medium"/>
                <a:sym typeface="Montserrat Medium"/>
              </a:rPr>
              <a:t>ministry and teaching</a:t>
            </a:r>
          </a:p>
          <a:p>
            <a:pPr algn="l">
              <a:lnSpc>
                <a:spcPts val="3275"/>
              </a:lnSpc>
            </a:pPr>
          </a:p>
        </p:txBody>
      </p:sp>
      <p:sp>
        <p:nvSpPr>
          <p:cNvPr name="TextBox 22" id="22"/>
          <p:cNvSpPr txBox="true"/>
          <p:nvPr/>
        </p:nvSpPr>
        <p:spPr>
          <a:xfrm rot="0">
            <a:off x="9671930"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03</a:t>
            </a:r>
          </a:p>
        </p:txBody>
      </p:sp>
      <p:sp>
        <p:nvSpPr>
          <p:cNvPr name="TextBox 23" id="23"/>
          <p:cNvSpPr txBox="true"/>
          <p:nvPr/>
        </p:nvSpPr>
        <p:spPr>
          <a:xfrm rot="0">
            <a:off x="9671930" y="6149354"/>
            <a:ext cx="2391912" cy="3247264"/>
          </a:xfrm>
          <a:prstGeom prst="rect">
            <a:avLst/>
          </a:prstGeom>
        </p:spPr>
        <p:txBody>
          <a:bodyPr anchor="t" rtlCol="false" tIns="0" lIns="0" bIns="0" rIns="0">
            <a:spAutoFit/>
          </a:bodyPr>
          <a:lstStyle/>
          <a:p>
            <a:pPr algn="l">
              <a:lnSpc>
                <a:spcPts val="3275"/>
              </a:lnSpc>
            </a:pPr>
            <a:r>
              <a:rPr lang="en-US" sz="2099" b="true">
                <a:solidFill>
                  <a:srgbClr val="494949"/>
                </a:solidFill>
                <a:latin typeface="Montserrat Medium"/>
                <a:ea typeface="Montserrat Medium"/>
                <a:cs typeface="Montserrat Medium"/>
                <a:sym typeface="Montserrat Medium"/>
              </a:rPr>
              <a:t>T</a:t>
            </a:r>
            <a:r>
              <a:rPr lang="en-US" sz="2099" b="true">
                <a:solidFill>
                  <a:srgbClr val="494949"/>
                </a:solidFill>
                <a:latin typeface="Montserrat Medium"/>
                <a:ea typeface="Montserrat Medium"/>
                <a:cs typeface="Montserrat Medium"/>
                <a:sym typeface="Montserrat Medium"/>
              </a:rPr>
              <a:t>o learn guidelines, suggestions,</a:t>
            </a:r>
          </a:p>
          <a:p>
            <a:pPr algn="l">
              <a:lnSpc>
                <a:spcPts val="3275"/>
              </a:lnSpc>
            </a:pPr>
            <a:r>
              <a:rPr lang="en-US" sz="2099" b="true">
                <a:solidFill>
                  <a:srgbClr val="494949"/>
                </a:solidFill>
                <a:latin typeface="Montserrat Medium"/>
                <a:ea typeface="Montserrat Medium"/>
                <a:cs typeface="Montserrat Medium"/>
                <a:sym typeface="Montserrat Medium"/>
              </a:rPr>
              <a:t>and policy ideas for developing</a:t>
            </a:r>
          </a:p>
          <a:p>
            <a:pPr algn="l">
              <a:lnSpc>
                <a:spcPts val="3275"/>
              </a:lnSpc>
            </a:pPr>
            <a:r>
              <a:rPr lang="en-US" sz="2099" b="true">
                <a:solidFill>
                  <a:srgbClr val="494949"/>
                </a:solidFill>
                <a:latin typeface="Montserrat Medium"/>
                <a:ea typeface="Montserrat Medium"/>
                <a:cs typeface="Montserrat Medium"/>
                <a:sym typeface="Montserrat Medium"/>
              </a:rPr>
              <a:t>appropriate boundaries</a:t>
            </a:r>
          </a:p>
          <a:p>
            <a:pPr algn="l">
              <a:lnSpc>
                <a:spcPts val="3275"/>
              </a:lnSpc>
            </a:pPr>
          </a:p>
        </p:txBody>
      </p:sp>
      <p:sp>
        <p:nvSpPr>
          <p:cNvPr name="TextBox 24" id="24"/>
          <p:cNvSpPr txBox="true"/>
          <p:nvPr/>
        </p:nvSpPr>
        <p:spPr>
          <a:xfrm rot="0">
            <a:off x="13414442" y="5336554"/>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04</a:t>
            </a:r>
          </a:p>
        </p:txBody>
      </p:sp>
      <p:sp>
        <p:nvSpPr>
          <p:cNvPr name="TextBox 25" id="25"/>
          <p:cNvSpPr txBox="true"/>
          <p:nvPr/>
        </p:nvSpPr>
        <p:spPr>
          <a:xfrm rot="0">
            <a:off x="13414442" y="6149354"/>
            <a:ext cx="2846327" cy="4066414"/>
          </a:xfrm>
          <a:prstGeom prst="rect">
            <a:avLst/>
          </a:prstGeom>
        </p:spPr>
        <p:txBody>
          <a:bodyPr anchor="t" rtlCol="false" tIns="0" lIns="0" bIns="0" rIns="0">
            <a:spAutoFit/>
          </a:bodyPr>
          <a:lstStyle/>
          <a:p>
            <a:pPr algn="l">
              <a:lnSpc>
                <a:spcPts val="3275"/>
              </a:lnSpc>
            </a:pPr>
            <a:r>
              <a:rPr lang="en-US" sz="2099" b="true">
                <a:solidFill>
                  <a:srgbClr val="494949"/>
                </a:solidFill>
                <a:latin typeface="Montserrat Medium"/>
                <a:ea typeface="Montserrat Medium"/>
                <a:cs typeface="Montserrat Medium"/>
                <a:sym typeface="Montserrat Medium"/>
              </a:rPr>
              <a:t>Ev</a:t>
            </a:r>
            <a:r>
              <a:rPr lang="en-US" sz="2099" b="true">
                <a:solidFill>
                  <a:srgbClr val="494949"/>
                </a:solidFill>
                <a:latin typeface="Montserrat Medium"/>
                <a:ea typeface="Montserrat Medium"/>
                <a:cs typeface="Montserrat Medium"/>
                <a:sym typeface="Montserrat Medium"/>
              </a:rPr>
              <a:t>en though mandatory…</a:t>
            </a:r>
          </a:p>
          <a:p>
            <a:pPr algn="l">
              <a:lnSpc>
                <a:spcPts val="3275"/>
              </a:lnSpc>
            </a:pPr>
            <a:r>
              <a:rPr lang="en-US" sz="2099" b="true">
                <a:solidFill>
                  <a:srgbClr val="494949"/>
                </a:solidFill>
                <a:latin typeface="Montserrat Medium"/>
                <a:ea typeface="Montserrat Medium"/>
                <a:cs typeface="Montserrat Medium"/>
                <a:sym typeface="Montserrat Medium"/>
              </a:rPr>
              <a:t>All are welcome here!</a:t>
            </a:r>
          </a:p>
          <a:p>
            <a:pPr algn="l" marL="453387" indent="-226693" lvl="1">
              <a:lnSpc>
                <a:spcPts val="3275"/>
              </a:lnSpc>
              <a:buFont typeface="Arial"/>
              <a:buChar char="•"/>
            </a:pPr>
            <a:r>
              <a:rPr lang="en-US" b="true" sz="2099">
                <a:solidFill>
                  <a:srgbClr val="494949"/>
                </a:solidFill>
                <a:latin typeface="Montserrat Medium"/>
                <a:ea typeface="Montserrat Medium"/>
                <a:cs typeface="Montserrat Medium"/>
                <a:sym typeface="Montserrat Medium"/>
              </a:rPr>
              <a:t>Ministers</a:t>
            </a:r>
          </a:p>
          <a:p>
            <a:pPr algn="l" marL="453387" indent="-226693" lvl="1">
              <a:lnSpc>
                <a:spcPts val="3275"/>
              </a:lnSpc>
              <a:buFont typeface="Arial"/>
              <a:buChar char="•"/>
            </a:pPr>
            <a:r>
              <a:rPr lang="en-US" b="true" sz="2099">
                <a:solidFill>
                  <a:srgbClr val="494949"/>
                </a:solidFill>
                <a:latin typeface="Montserrat Medium"/>
                <a:ea typeface="Montserrat Medium"/>
                <a:cs typeface="Montserrat Medium"/>
                <a:sym typeface="Montserrat Medium"/>
              </a:rPr>
              <a:t>-Elders</a:t>
            </a:r>
          </a:p>
          <a:p>
            <a:pPr algn="l" marL="453387" indent="-226693" lvl="1">
              <a:lnSpc>
                <a:spcPts val="3275"/>
              </a:lnSpc>
              <a:buFont typeface="Arial"/>
              <a:buChar char="•"/>
            </a:pPr>
            <a:r>
              <a:rPr lang="en-US" b="true" sz="2099">
                <a:solidFill>
                  <a:srgbClr val="494949"/>
                </a:solidFill>
                <a:latin typeface="Montserrat Medium"/>
                <a:ea typeface="Montserrat Medium"/>
                <a:cs typeface="Montserrat Medium"/>
                <a:sym typeface="Montserrat Medium"/>
              </a:rPr>
              <a:t>Educators</a:t>
            </a:r>
          </a:p>
          <a:p>
            <a:pPr algn="l" marL="453387" indent="-226693" lvl="1">
              <a:lnSpc>
                <a:spcPts val="3275"/>
              </a:lnSpc>
              <a:buFont typeface="Arial"/>
              <a:buChar char="•"/>
            </a:pPr>
            <a:r>
              <a:rPr lang="en-US" b="true" sz="2099">
                <a:solidFill>
                  <a:srgbClr val="494949"/>
                </a:solidFill>
                <a:latin typeface="Montserrat Medium"/>
                <a:ea typeface="Montserrat Medium"/>
                <a:cs typeface="Montserrat Medium"/>
                <a:sym typeface="Montserrat Medium"/>
              </a:rPr>
              <a:t>Members</a:t>
            </a:r>
          </a:p>
          <a:p>
            <a:pPr algn="l" marL="453387" indent="-226693" lvl="1">
              <a:lnSpc>
                <a:spcPts val="3275"/>
              </a:lnSpc>
              <a:buFont typeface="Arial"/>
              <a:buChar char="•"/>
            </a:pPr>
            <a:r>
              <a:rPr lang="en-US" b="true" sz="2099">
                <a:solidFill>
                  <a:srgbClr val="494949"/>
                </a:solidFill>
                <a:latin typeface="Montserrat Medium"/>
                <a:ea typeface="Montserrat Medium"/>
                <a:cs typeface="Montserrat Medium"/>
                <a:sym typeface="Montserrat Medium"/>
              </a:rPr>
              <a:t>Volunteers</a:t>
            </a:r>
          </a:p>
          <a:p>
            <a:pPr algn="l">
              <a:lnSpc>
                <a:spcPts val="3275"/>
              </a:lnSpc>
            </a:pPr>
          </a:p>
        </p:txBody>
      </p:sp>
    </p:spTree>
  </p:cSld>
  <p:clrMapOvr>
    <a:masterClrMapping/>
  </p:clrMapOvr>
</p:sld>
</file>

<file path=ppt/slides/slide40.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3063557"/>
            <a:ext cx="9525" cy="807085"/>
          </a:xfrm>
          <a:prstGeom prst="rect">
            <a:avLst/>
          </a:prstGeom>
        </p:spPr>
        <p:txBody>
          <a:bodyPr anchor="t" rtlCol="false" tIns="0" lIns="0" bIns="0" rIns="0">
            <a:spAutoFit/>
          </a:bodyPr>
          <a:lstStyle/>
          <a:p>
            <a:pPr algn="l">
              <a:lnSpc>
                <a:spcPts val="6439"/>
              </a:lnSpc>
            </a:pPr>
          </a:p>
        </p:txBody>
      </p:sp>
      <p:sp>
        <p:nvSpPr>
          <p:cNvPr name="TextBox 3" id="3"/>
          <p:cNvSpPr txBox="true"/>
          <p:nvPr/>
        </p:nvSpPr>
        <p:spPr>
          <a:xfrm rot="0">
            <a:off x="615662" y="1415235"/>
            <a:ext cx="12044218" cy="1376179"/>
          </a:xfrm>
          <a:prstGeom prst="rect">
            <a:avLst/>
          </a:prstGeom>
        </p:spPr>
        <p:txBody>
          <a:bodyPr anchor="t" rtlCol="false" tIns="0" lIns="0" bIns="0" rIns="0">
            <a:spAutoFit/>
          </a:bodyPr>
          <a:lstStyle/>
          <a:p>
            <a:pPr algn="ctr">
              <a:lnSpc>
                <a:spcPts val="11543"/>
              </a:lnSpc>
              <a:spcBef>
                <a:spcPct val="0"/>
              </a:spcBef>
            </a:pPr>
            <a:r>
              <a:rPr lang="en-US" b="true" sz="7399">
                <a:solidFill>
                  <a:srgbClr val="000000"/>
                </a:solidFill>
                <a:latin typeface="Montserrat Medium"/>
                <a:ea typeface="Montserrat Medium"/>
                <a:cs typeface="Montserrat Medium"/>
                <a:sym typeface="Montserrat Medium"/>
              </a:rPr>
              <a:t>PCUSA RESOURCES</a:t>
            </a:r>
          </a:p>
        </p:txBody>
      </p:sp>
      <p:sp>
        <p:nvSpPr>
          <p:cNvPr name="TextBox 4" id="4"/>
          <p:cNvSpPr txBox="true"/>
          <p:nvPr/>
        </p:nvSpPr>
        <p:spPr>
          <a:xfrm rot="0">
            <a:off x="1497130" y="3448050"/>
            <a:ext cx="11798945" cy="2867661"/>
          </a:xfrm>
          <a:prstGeom prst="rect">
            <a:avLst/>
          </a:prstGeom>
        </p:spPr>
        <p:txBody>
          <a:bodyPr anchor="t" rtlCol="false" tIns="0" lIns="0" bIns="0" rIns="0">
            <a:spAutoFit/>
          </a:bodyPr>
          <a:lstStyle/>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pcusa.org/resources</a:t>
            </a:r>
          </a:p>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Faith Trust Institute</a:t>
            </a:r>
          </a:p>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www.faithtrustinstitute.org</a:t>
            </a:r>
          </a:p>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YOUR insurance carrier may have resources</a:t>
            </a:r>
          </a:p>
        </p:txBody>
      </p:sp>
    </p:spTree>
  </p:cSld>
  <p:clrMapOvr>
    <a:masterClrMapping/>
  </p:clrMapOvr>
</p:sld>
</file>

<file path=ppt/slides/slide41.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673837" y="809625"/>
            <a:ext cx="8826103" cy="1193298"/>
          </a:xfrm>
          <a:prstGeom prst="rect">
            <a:avLst/>
          </a:prstGeom>
        </p:spPr>
        <p:txBody>
          <a:bodyPr anchor="t" rtlCol="false" tIns="0" lIns="0" bIns="0" rIns="0">
            <a:spAutoFit/>
          </a:bodyPr>
          <a:lstStyle/>
          <a:p>
            <a:pPr algn="ctr">
              <a:lnSpc>
                <a:spcPts val="9983"/>
              </a:lnSpc>
              <a:spcBef>
                <a:spcPct val="0"/>
              </a:spcBef>
            </a:pPr>
            <a:r>
              <a:rPr lang="en-US" sz="6399">
                <a:solidFill>
                  <a:srgbClr val="000000"/>
                </a:solidFill>
                <a:latin typeface="Montserrat"/>
                <a:ea typeface="Montserrat"/>
                <a:cs typeface="Montserrat"/>
                <a:sym typeface="Montserrat"/>
              </a:rPr>
              <a:t>Given what we know, </a:t>
            </a:r>
          </a:p>
        </p:txBody>
      </p:sp>
      <p:sp>
        <p:nvSpPr>
          <p:cNvPr name="TextBox 3" id="3"/>
          <p:cNvSpPr txBox="true"/>
          <p:nvPr/>
        </p:nvSpPr>
        <p:spPr>
          <a:xfrm rot="0">
            <a:off x="811516" y="2412266"/>
            <a:ext cx="7441406" cy="1675260"/>
          </a:xfrm>
          <a:prstGeom prst="rect">
            <a:avLst/>
          </a:prstGeom>
        </p:spPr>
        <p:txBody>
          <a:bodyPr anchor="t" rtlCol="false" tIns="0" lIns="0" bIns="0" rIns="0">
            <a:spAutoFit/>
          </a:bodyPr>
          <a:lstStyle/>
          <a:p>
            <a:pPr algn="ctr">
              <a:lnSpc>
                <a:spcPts val="6863"/>
              </a:lnSpc>
            </a:pPr>
            <a:r>
              <a:rPr lang="en-US" b="true" sz="4399">
                <a:solidFill>
                  <a:srgbClr val="000000"/>
                </a:solidFill>
                <a:latin typeface="Montserrat Medium"/>
                <a:ea typeface="Montserrat Medium"/>
                <a:cs typeface="Montserrat Medium"/>
                <a:sym typeface="Montserrat Medium"/>
              </a:rPr>
              <a:t>How do we PREVENT </a:t>
            </a:r>
          </a:p>
          <a:p>
            <a:pPr algn="r">
              <a:lnSpc>
                <a:spcPts val="6863"/>
              </a:lnSpc>
            </a:pPr>
            <a:r>
              <a:rPr lang="en-US" b="true" sz="4399">
                <a:solidFill>
                  <a:srgbClr val="000000"/>
                </a:solidFill>
                <a:latin typeface="Montserrat Medium"/>
                <a:ea typeface="Montserrat Medium"/>
                <a:cs typeface="Montserrat Medium"/>
                <a:sym typeface="Montserrat Medium"/>
              </a:rPr>
              <a:t>abuse and misconduct? </a:t>
            </a:r>
          </a:p>
        </p:txBody>
      </p:sp>
      <p:sp>
        <p:nvSpPr>
          <p:cNvPr name="TextBox 4" id="4"/>
          <p:cNvSpPr txBox="true"/>
          <p:nvPr/>
        </p:nvSpPr>
        <p:spPr>
          <a:xfrm rot="0">
            <a:off x="9144000" y="2450366"/>
            <a:ext cx="9144000" cy="6872921"/>
          </a:xfrm>
          <a:prstGeom prst="rect">
            <a:avLst/>
          </a:prstGeom>
        </p:spPr>
        <p:txBody>
          <a:bodyPr anchor="t" rtlCol="false" tIns="0" lIns="0" bIns="0" rIns="0">
            <a:spAutoFit/>
          </a:bodyPr>
          <a:lstStyle/>
          <a:p>
            <a:pPr algn="l" marL="694184" indent="-347092" lvl="1">
              <a:lnSpc>
                <a:spcPts val="5015"/>
              </a:lnSpc>
              <a:buFont typeface="Arial"/>
              <a:buChar char="•"/>
            </a:pPr>
            <a:r>
              <a:rPr lang="en-US" b="true" sz="3215">
                <a:solidFill>
                  <a:srgbClr val="000000"/>
                </a:solidFill>
                <a:latin typeface="Montserrat Medium"/>
                <a:ea typeface="Montserrat Medium"/>
                <a:cs typeface="Montserrat Medium"/>
                <a:sym typeface="Montserrat Medium"/>
              </a:rPr>
              <a:t>Scripture</a:t>
            </a:r>
          </a:p>
          <a:p>
            <a:pPr algn="l" marL="694184" indent="-347092" lvl="1">
              <a:lnSpc>
                <a:spcPts val="5015"/>
              </a:lnSpc>
              <a:buFont typeface="Arial"/>
              <a:buChar char="•"/>
            </a:pPr>
            <a:r>
              <a:rPr lang="en-US" b="true" sz="3215">
                <a:solidFill>
                  <a:srgbClr val="000000"/>
                </a:solidFill>
                <a:latin typeface="Montserrat Medium"/>
                <a:ea typeface="Montserrat Medium"/>
                <a:cs typeface="Montserrat Medium"/>
                <a:sym typeface="Montserrat Medium"/>
              </a:rPr>
              <a:t>Policies-</a:t>
            </a:r>
          </a:p>
          <a:p>
            <a:pPr algn="l" marL="1388368" indent="-462789" lvl="2">
              <a:lnSpc>
                <a:spcPts val="5015"/>
              </a:lnSpc>
              <a:buFont typeface="Arial"/>
              <a:buChar char="⚬"/>
            </a:pPr>
            <a:r>
              <a:rPr lang="en-US" b="true" sz="3215">
                <a:solidFill>
                  <a:srgbClr val="000000"/>
                </a:solidFill>
                <a:latin typeface="Montserrat Medium"/>
                <a:ea typeface="Montserrat Medium"/>
                <a:cs typeface="Montserrat Medium"/>
                <a:sym typeface="Montserrat Medium"/>
              </a:rPr>
              <a:t>Include practical applications-</a:t>
            </a:r>
          </a:p>
          <a:p>
            <a:pPr algn="l" marL="1388368" indent="-462789" lvl="2">
              <a:lnSpc>
                <a:spcPts val="5015"/>
              </a:lnSpc>
              <a:buFont typeface="Arial"/>
              <a:buChar char="⚬"/>
            </a:pPr>
            <a:r>
              <a:rPr lang="en-US" b="true" sz="3215">
                <a:solidFill>
                  <a:srgbClr val="000000"/>
                </a:solidFill>
                <a:latin typeface="Montserrat Medium"/>
                <a:ea typeface="Montserrat Medium"/>
                <a:cs typeface="Montserrat Medium"/>
                <a:sym typeface="Montserrat Medium"/>
              </a:rPr>
              <a:t>Ratios/windows/clear line of sight</a:t>
            </a:r>
          </a:p>
          <a:p>
            <a:pPr algn="l" marL="1388368" indent="-462789" lvl="2">
              <a:lnSpc>
                <a:spcPts val="5015"/>
              </a:lnSpc>
              <a:buFont typeface="Arial"/>
              <a:buChar char="⚬"/>
            </a:pPr>
            <a:r>
              <a:rPr lang="en-US" b="true" sz="3215">
                <a:solidFill>
                  <a:srgbClr val="000000"/>
                </a:solidFill>
                <a:latin typeface="Montserrat Medium"/>
                <a:ea typeface="Montserrat Medium"/>
                <a:cs typeface="Montserrat Medium"/>
                <a:sym typeface="Montserrat Medium"/>
              </a:rPr>
              <a:t>Background checks/reference checks/training</a:t>
            </a:r>
          </a:p>
          <a:p>
            <a:pPr algn="l" marL="1388368" indent="-462789" lvl="2">
              <a:lnSpc>
                <a:spcPts val="5015"/>
              </a:lnSpc>
              <a:buFont typeface="Arial"/>
              <a:buChar char="⚬"/>
            </a:pPr>
            <a:r>
              <a:rPr lang="en-US" b="true" sz="3215">
                <a:solidFill>
                  <a:srgbClr val="000000"/>
                </a:solidFill>
                <a:latin typeface="Montserrat Medium"/>
                <a:ea typeface="Montserrat Medium"/>
                <a:cs typeface="Montserrat Medium"/>
                <a:sym typeface="Montserrat Medium"/>
              </a:rPr>
              <a:t>Annual review of policies</a:t>
            </a:r>
          </a:p>
          <a:p>
            <a:pPr algn="l" marL="694184" indent="-347092" lvl="1">
              <a:lnSpc>
                <a:spcPts val="5015"/>
              </a:lnSpc>
              <a:buFont typeface="Arial"/>
              <a:buChar char="•"/>
            </a:pPr>
            <a:r>
              <a:rPr lang="en-US" b="true" sz="3215">
                <a:solidFill>
                  <a:srgbClr val="000000"/>
                </a:solidFill>
                <a:latin typeface="Montserrat Medium"/>
                <a:ea typeface="Montserrat Medium"/>
                <a:cs typeface="Montserrat Medium"/>
                <a:sym typeface="Montserrat Medium"/>
              </a:rPr>
              <a:t>Culture of health/no tolerance for harm</a:t>
            </a:r>
          </a:p>
          <a:p>
            <a:pPr algn="l" marL="694184" indent="-347092" lvl="1">
              <a:lnSpc>
                <a:spcPts val="5015"/>
              </a:lnSpc>
              <a:buFont typeface="Arial"/>
              <a:buChar char="•"/>
            </a:pPr>
            <a:r>
              <a:rPr lang="en-US" b="true" sz="3215">
                <a:solidFill>
                  <a:srgbClr val="000000"/>
                </a:solidFill>
                <a:latin typeface="Montserrat Medium"/>
                <a:ea typeface="Montserrat Medium"/>
                <a:cs typeface="Montserrat Medium"/>
                <a:sym typeface="Montserrat Medium"/>
              </a:rPr>
              <a:t>Shared by all-</a:t>
            </a:r>
          </a:p>
          <a:p>
            <a:pPr algn="l" marL="1388368" indent="-462789" lvl="2">
              <a:lnSpc>
                <a:spcPts val="5015"/>
              </a:lnSpc>
              <a:buFont typeface="Arial"/>
              <a:buChar char="⚬"/>
            </a:pPr>
            <a:r>
              <a:rPr lang="en-US" b="true" sz="3215">
                <a:solidFill>
                  <a:srgbClr val="000000"/>
                </a:solidFill>
                <a:latin typeface="Montserrat Medium"/>
                <a:ea typeface="Montserrat Medium"/>
                <a:cs typeface="Montserrat Medium"/>
                <a:sym typeface="Montserrat Medium"/>
              </a:rPr>
              <a:t>Predators will not stay if they know you have prevention steps</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224328"/>
            <a:ext cx="7707571" cy="2533649"/>
          </a:xfrm>
          <a:prstGeom prst="rect">
            <a:avLst/>
          </a:prstGeom>
        </p:spPr>
        <p:txBody>
          <a:bodyPr anchor="t" rtlCol="false" tIns="0" lIns="0" bIns="0" rIns="0">
            <a:spAutoFit/>
          </a:bodyPr>
          <a:lstStyle/>
          <a:p>
            <a:pPr algn="l">
              <a:lnSpc>
                <a:spcPts val="6837"/>
              </a:lnSpc>
            </a:pPr>
            <a:r>
              <a:rPr lang="en-US" sz="5300" spc="-302">
                <a:solidFill>
                  <a:srgbClr val="494949"/>
                </a:solidFill>
                <a:latin typeface="TAN Pearl"/>
                <a:ea typeface="TAN Pearl"/>
                <a:cs typeface="TAN Pearl"/>
                <a:sym typeface="TAN Pearl"/>
              </a:rPr>
              <a:t>Policy needs to be created and known</a:t>
            </a:r>
          </a:p>
          <a:p>
            <a:pPr algn="l">
              <a:lnSpc>
                <a:spcPts val="6063"/>
              </a:lnSpc>
            </a:pPr>
          </a:p>
        </p:txBody>
      </p:sp>
      <p:sp>
        <p:nvSpPr>
          <p:cNvPr name="TextBox 4" id="4"/>
          <p:cNvSpPr txBox="true"/>
          <p:nvPr/>
        </p:nvSpPr>
        <p:spPr>
          <a:xfrm rot="0">
            <a:off x="1314450" y="4717492"/>
            <a:ext cx="7707571" cy="3654743"/>
          </a:xfrm>
          <a:prstGeom prst="rect">
            <a:avLst/>
          </a:prstGeom>
        </p:spPr>
        <p:txBody>
          <a:bodyPr anchor="t" rtlCol="false" tIns="0" lIns="0" bIns="0" rIns="0">
            <a:spAutoFit/>
          </a:bodyPr>
          <a:lstStyle/>
          <a:p>
            <a:pPr algn="l" marL="777230" indent="-388615" lvl="1">
              <a:lnSpc>
                <a:spcPts val="4859"/>
              </a:lnSpc>
              <a:spcBef>
                <a:spcPct val="0"/>
              </a:spcBef>
              <a:buFont typeface="Arial"/>
              <a:buChar char="•"/>
            </a:pPr>
            <a:r>
              <a:rPr lang="en-US" sz="3599" spc="215">
                <a:solidFill>
                  <a:srgbClr val="494949"/>
                </a:solidFill>
                <a:latin typeface="Montserrat"/>
                <a:ea typeface="Montserrat"/>
                <a:cs typeface="Montserrat"/>
                <a:sym typeface="Montserrat"/>
              </a:rPr>
              <a:t>BEFORE</a:t>
            </a:r>
            <a:r>
              <a:rPr lang="en-US" sz="3599" spc="215" u="none">
                <a:solidFill>
                  <a:srgbClr val="494949"/>
                </a:solidFill>
                <a:latin typeface="Montserrat"/>
                <a:ea typeface="Montserrat"/>
                <a:cs typeface="Montserrat"/>
                <a:sym typeface="Montserrat"/>
              </a:rPr>
              <a:t> something happens-</a:t>
            </a:r>
          </a:p>
          <a:p>
            <a:pPr algn="l" marL="777230" indent="-388615" lvl="1">
              <a:lnSpc>
                <a:spcPts val="4859"/>
              </a:lnSpc>
              <a:spcBef>
                <a:spcPct val="0"/>
              </a:spcBef>
              <a:buFont typeface="Arial"/>
              <a:buChar char="•"/>
            </a:pPr>
            <a:r>
              <a:rPr lang="en-US" sz="3599" spc="215" u="none">
                <a:solidFill>
                  <a:srgbClr val="494949"/>
                </a:solidFill>
                <a:latin typeface="Montserrat"/>
                <a:ea typeface="Montserrat"/>
                <a:cs typeface="Montserrat"/>
                <a:sym typeface="Montserrat"/>
              </a:rPr>
              <a:t>You cannot scramble to make things up in the heat of the moment.</a:t>
            </a:r>
          </a:p>
          <a:p>
            <a:pPr algn="l" marL="0" indent="0" lvl="0">
              <a:lnSpc>
                <a:spcPts val="4994"/>
              </a:lnSpc>
              <a:spcBef>
                <a:spcPct val="0"/>
              </a:spcBef>
            </a:pPr>
          </a:p>
        </p:txBody>
      </p:sp>
    </p:spTree>
  </p:cSld>
  <p:clrMapOvr>
    <a:masterClrMapping/>
  </p:clrMapOvr>
</p:sld>
</file>

<file path=ppt/slides/slide43.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3276005" y="857250"/>
            <a:ext cx="11735991"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Mandated Reporting</a:t>
            </a:r>
          </a:p>
        </p:txBody>
      </p:sp>
      <p:sp>
        <p:nvSpPr>
          <p:cNvPr name="TextBox 3" id="3"/>
          <p:cNvSpPr txBox="true"/>
          <p:nvPr/>
        </p:nvSpPr>
        <p:spPr>
          <a:xfrm rot="0">
            <a:off x="3276005" y="2357119"/>
            <a:ext cx="11735991"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G-4.0302</a:t>
            </a:r>
          </a:p>
        </p:txBody>
      </p:sp>
      <p:sp>
        <p:nvSpPr>
          <p:cNvPr name="TextBox 4" id="4"/>
          <p:cNvSpPr txBox="true"/>
          <p:nvPr/>
        </p:nvSpPr>
        <p:spPr>
          <a:xfrm rot="0">
            <a:off x="0" y="3167815"/>
            <a:ext cx="18288000" cy="5380990"/>
          </a:xfrm>
          <a:prstGeom prst="rect">
            <a:avLst/>
          </a:prstGeom>
        </p:spPr>
        <p:txBody>
          <a:bodyPr anchor="t" rtlCol="false" tIns="0" lIns="0" bIns="0" rIns="0">
            <a:spAutoFit/>
          </a:bodyPr>
          <a:lstStyle/>
          <a:p>
            <a:pPr algn="l">
              <a:lnSpc>
                <a:spcPts val="4759"/>
              </a:lnSpc>
            </a:pPr>
            <a:r>
              <a:rPr lang="en-US" sz="3399">
                <a:solidFill>
                  <a:srgbClr val="000000"/>
                </a:solidFill>
                <a:latin typeface="Canva Sans"/>
                <a:ea typeface="Canva Sans"/>
                <a:cs typeface="Canva Sans"/>
                <a:sym typeface="Canva Sans"/>
              </a:rPr>
              <a:t>Any member of this church engaged in ordered ministry and any certified Christian</a:t>
            </a:r>
          </a:p>
          <a:p>
            <a:pPr algn="l">
              <a:lnSpc>
                <a:spcPts val="4759"/>
              </a:lnSpc>
            </a:pPr>
            <a:r>
              <a:rPr lang="en-US" sz="3399">
                <a:solidFill>
                  <a:srgbClr val="000000"/>
                </a:solidFill>
                <a:latin typeface="Canva Sans"/>
                <a:ea typeface="Canva Sans"/>
                <a:cs typeface="Canva Sans"/>
                <a:sym typeface="Canva Sans"/>
              </a:rPr>
              <a:t>educator employed by this church or its congregations, shall report to ecclesiastical and civil legal authorities knowledge of harm, or the risk of harm, related to the physical</a:t>
            </a:r>
          </a:p>
          <a:p>
            <a:pPr algn="l">
              <a:lnSpc>
                <a:spcPts val="4759"/>
              </a:lnSpc>
            </a:pPr>
            <a:r>
              <a:rPr lang="en-US" sz="3399">
                <a:solidFill>
                  <a:srgbClr val="000000"/>
                </a:solidFill>
                <a:latin typeface="Canva Sans"/>
                <a:ea typeface="Canva Sans"/>
                <a:cs typeface="Canva Sans"/>
                <a:sym typeface="Canva Sans"/>
              </a:rPr>
              <a:t>abuse, neglect, and/or sexual molestation or abuse of a minor or an adult who lacks</a:t>
            </a:r>
          </a:p>
          <a:p>
            <a:pPr algn="l">
              <a:lnSpc>
                <a:spcPts val="4759"/>
              </a:lnSpc>
            </a:pPr>
            <a:r>
              <a:rPr lang="en-US" sz="3399">
                <a:solidFill>
                  <a:srgbClr val="000000"/>
                </a:solidFill>
                <a:latin typeface="Canva Sans"/>
                <a:ea typeface="Canva Sans"/>
                <a:cs typeface="Canva Sans"/>
                <a:sym typeface="Canva Sans"/>
              </a:rPr>
              <a:t>mental capacity when (1) such information is gained outside of a confidential communi-</a:t>
            </a:r>
          </a:p>
          <a:p>
            <a:pPr algn="l">
              <a:lnSpc>
                <a:spcPts val="4759"/>
              </a:lnSpc>
            </a:pPr>
            <a:r>
              <a:rPr lang="en-US" sz="3399">
                <a:solidFill>
                  <a:srgbClr val="000000"/>
                </a:solidFill>
                <a:latin typeface="Canva Sans"/>
                <a:ea typeface="Canva Sans"/>
                <a:cs typeface="Canva Sans"/>
                <a:sym typeface="Canva Sans"/>
              </a:rPr>
              <a:t>cation as defined in G-4.0301, (2) she or he is not bound by an obligation of privileged</a:t>
            </a:r>
          </a:p>
          <a:p>
            <a:pPr algn="l">
              <a:lnSpc>
                <a:spcPts val="4759"/>
              </a:lnSpc>
            </a:pPr>
            <a:r>
              <a:rPr lang="en-US" sz="3399">
                <a:solidFill>
                  <a:srgbClr val="000000"/>
                </a:solidFill>
                <a:latin typeface="Canva Sans"/>
                <a:ea typeface="Canva Sans"/>
                <a:cs typeface="Canva Sans"/>
                <a:sym typeface="Canva Sans"/>
              </a:rPr>
              <a:t>communication under law, or (3) she or he reasonably believes that there is risk of future physical harm or abuse.</a:t>
            </a:r>
          </a:p>
          <a:p>
            <a:pPr algn="l">
              <a:lnSpc>
                <a:spcPts val="4759"/>
              </a:lnSpc>
            </a:pPr>
          </a:p>
        </p:txBody>
      </p:sp>
    </p:spTree>
  </p:cSld>
  <p:clrMapOvr>
    <a:masterClrMapping/>
  </p:clrMapOvr>
</p:sld>
</file>

<file path=ppt/slides/slide44.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514350" y="857250"/>
            <a:ext cx="17259300" cy="2965306"/>
          </a:xfrm>
          <a:prstGeom prst="rect">
            <a:avLst/>
          </a:prstGeom>
        </p:spPr>
        <p:txBody>
          <a:bodyPr anchor="t" rtlCol="false" tIns="0" lIns="0" bIns="0" rIns="0">
            <a:spAutoFit/>
          </a:bodyPr>
          <a:lstStyle/>
          <a:p>
            <a:pPr algn="ctr">
              <a:lnSpc>
                <a:spcPts val="11907"/>
              </a:lnSpc>
            </a:pPr>
            <a:r>
              <a:rPr lang="en-US" sz="8505" b="true">
                <a:solidFill>
                  <a:srgbClr val="000000"/>
                </a:solidFill>
                <a:latin typeface="Canva Sans Bold"/>
                <a:ea typeface="Canva Sans Bold"/>
                <a:cs typeface="Canva Sans Bold"/>
                <a:sym typeface="Canva Sans Bold"/>
              </a:rPr>
              <a:t>Every</a:t>
            </a:r>
            <a:r>
              <a:rPr lang="en-US" b="true" sz="8505">
                <a:solidFill>
                  <a:srgbClr val="000000"/>
                </a:solidFill>
                <a:latin typeface="Canva Sans Bold"/>
                <a:ea typeface="Canva Sans Bold"/>
                <a:cs typeface="Canva Sans Bold"/>
                <a:sym typeface="Canva Sans Bold"/>
              </a:rPr>
              <a:t> State has Reporting #s</a:t>
            </a:r>
          </a:p>
          <a:p>
            <a:pPr algn="ctr">
              <a:lnSpc>
                <a:spcPts val="11907"/>
              </a:lnSpc>
            </a:pPr>
          </a:p>
        </p:txBody>
      </p:sp>
      <p:sp>
        <p:nvSpPr>
          <p:cNvPr name="TextBox 3" id="3"/>
          <p:cNvSpPr txBox="true"/>
          <p:nvPr/>
        </p:nvSpPr>
        <p:spPr>
          <a:xfrm rot="0">
            <a:off x="195411" y="4271010"/>
            <a:ext cx="17897177" cy="3779522"/>
          </a:xfrm>
          <a:prstGeom prst="rect">
            <a:avLst/>
          </a:prstGeom>
        </p:spPr>
        <p:txBody>
          <a:bodyPr anchor="t" rtlCol="false" tIns="0" lIns="0" bIns="0" rIns="0">
            <a:spAutoFit/>
          </a:bodyPr>
          <a:lstStyle/>
          <a:p>
            <a:pPr algn="ctr">
              <a:lnSpc>
                <a:spcPts val="7559"/>
              </a:lnSpc>
              <a:spcBef>
                <a:spcPct val="0"/>
              </a:spcBef>
            </a:pPr>
            <a:r>
              <a:rPr lang="en-US" b="true" sz="5599" spc="89">
                <a:solidFill>
                  <a:srgbClr val="000000"/>
                </a:solidFill>
                <a:latin typeface="Montserrat Medium"/>
                <a:ea typeface="Montserrat Medium"/>
                <a:cs typeface="Montserrat Medium"/>
                <a:sym typeface="Montserrat Medium"/>
              </a:rPr>
              <a:t>Virginia:</a:t>
            </a:r>
          </a:p>
          <a:p>
            <a:pPr algn="ctr">
              <a:lnSpc>
                <a:spcPts val="7559"/>
              </a:lnSpc>
              <a:spcBef>
                <a:spcPct val="0"/>
              </a:spcBef>
            </a:pPr>
            <a:r>
              <a:rPr lang="en-US" b="true" sz="5599" spc="89">
                <a:solidFill>
                  <a:srgbClr val="000000"/>
                </a:solidFill>
                <a:latin typeface="Montserrat Medium"/>
                <a:ea typeface="Montserrat Medium"/>
                <a:cs typeface="Montserrat Medium"/>
                <a:sym typeface="Montserrat Medium"/>
              </a:rPr>
              <a:t>https://www.dss.virginia.gov/abuse/</a:t>
            </a:r>
          </a:p>
          <a:p>
            <a:pPr algn="ctr">
              <a:lnSpc>
                <a:spcPts val="7559"/>
              </a:lnSpc>
              <a:spcBef>
                <a:spcPct val="0"/>
              </a:spcBef>
            </a:pPr>
            <a:r>
              <a:rPr lang="en-US" b="true" sz="5599" spc="89">
                <a:solidFill>
                  <a:srgbClr val="000000"/>
                </a:solidFill>
                <a:latin typeface="Montserrat Medium"/>
                <a:ea typeface="Montserrat Medium"/>
                <a:cs typeface="Montserrat Medium"/>
                <a:sym typeface="Montserrat Medium"/>
              </a:rPr>
              <a:t>Child Protective Services Hotline (800) 552-7096</a:t>
            </a:r>
          </a:p>
          <a:p>
            <a:pPr algn="ctr">
              <a:lnSpc>
                <a:spcPts val="7559"/>
              </a:lnSpc>
              <a:spcBef>
                <a:spcPct val="0"/>
              </a:spcBef>
            </a:pPr>
            <a:r>
              <a:rPr lang="en-US" b="true" sz="5599" spc="89">
                <a:solidFill>
                  <a:srgbClr val="000000"/>
                </a:solidFill>
                <a:latin typeface="Montserrat Medium"/>
                <a:ea typeface="Montserrat Medium"/>
                <a:cs typeface="Montserrat Medium"/>
                <a:sym typeface="Montserrat Medium"/>
              </a:rPr>
              <a:t>Adult Protective Services Hotline (888) 832-3858</a:t>
            </a:r>
          </a:p>
        </p:txBody>
      </p:sp>
    </p:spTree>
  </p:cSld>
  <p:clrMapOvr>
    <a:masterClrMapping/>
  </p:clrMapOvr>
</p:sld>
</file>

<file path=ppt/slides/slide45.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2222227" y="857250"/>
            <a:ext cx="13843546" cy="3195319"/>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Book</a:t>
            </a:r>
            <a:r>
              <a:rPr lang="en-US" b="true" sz="9200">
                <a:solidFill>
                  <a:srgbClr val="000000"/>
                </a:solidFill>
                <a:latin typeface="Canva Sans Bold"/>
                <a:ea typeface="Canva Sans Bold"/>
                <a:cs typeface="Canva Sans Bold"/>
                <a:sym typeface="Canva Sans Bold"/>
              </a:rPr>
              <a:t> of Order D-7.0201a</a:t>
            </a:r>
          </a:p>
          <a:p>
            <a:pPr algn="ctr">
              <a:lnSpc>
                <a:spcPts val="12880"/>
              </a:lnSpc>
            </a:pPr>
          </a:p>
        </p:txBody>
      </p:sp>
      <p:sp>
        <p:nvSpPr>
          <p:cNvPr name="TextBox 3" id="3"/>
          <p:cNvSpPr txBox="true"/>
          <p:nvPr/>
        </p:nvSpPr>
        <p:spPr>
          <a:xfrm rot="0">
            <a:off x="2222227" y="5523629"/>
            <a:ext cx="13843546" cy="3649345"/>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Canva Sans"/>
                <a:ea typeface="Canva Sans"/>
                <a:cs typeface="Canva Sans"/>
                <a:sym typeface="Canva Sans"/>
              </a:rPr>
              <a:t>No written allegation shall be file</a:t>
            </a:r>
            <a:r>
              <a:rPr lang="en-US" sz="2500">
                <a:solidFill>
                  <a:srgbClr val="000000"/>
                </a:solidFill>
                <a:latin typeface="Canva Sans"/>
                <a:ea typeface="Canva Sans"/>
                <a:cs typeface="Canva Sans"/>
                <a:sym typeface="Canva Sans"/>
              </a:rPr>
              <a:t>d later than five years from the time the alleged offense was discovered</a:t>
            </a:r>
          </a:p>
          <a:p>
            <a:pPr algn="l" marL="539754" indent="-269877" lvl="1">
              <a:lnSpc>
                <a:spcPts val="3500"/>
              </a:lnSpc>
              <a:buFont typeface="Arial"/>
              <a:buChar char="•"/>
            </a:pPr>
            <a:r>
              <a:rPr lang="en-US" sz="2500">
                <a:solidFill>
                  <a:srgbClr val="000000"/>
                </a:solidFill>
                <a:latin typeface="Canva Sans"/>
                <a:ea typeface="Canva Sans"/>
                <a:cs typeface="Canva Sans"/>
                <a:sym typeface="Canva Sans"/>
              </a:rPr>
              <a:t>Except in cases of sexual abuse of another person as defined in D-7.0901, in which case the five year time limit shall not apply.  </a:t>
            </a:r>
          </a:p>
          <a:p>
            <a:pPr algn="l" marL="539754" indent="-269877" lvl="1">
              <a:lnSpc>
                <a:spcPts val="3500"/>
              </a:lnSpc>
              <a:buFont typeface="Arial"/>
              <a:buChar char="•"/>
            </a:pPr>
            <a:r>
              <a:rPr lang="en-US" sz="2500">
                <a:solidFill>
                  <a:srgbClr val="000000"/>
                </a:solidFill>
                <a:latin typeface="Canva Sans"/>
                <a:ea typeface="Canva Sans"/>
                <a:cs typeface="Canva Sans"/>
                <a:sym typeface="Canva Sans"/>
              </a:rPr>
              <a:t>There is also no time limit to file an allegation that a person who knew or reasonably should have known of the reasonable risk of sexual abuse of another as defined in D-7.0901 failed to take reasonable steps to minimize the risk. </a:t>
            </a:r>
          </a:p>
          <a:p>
            <a:pPr algn="l">
              <a:lnSpc>
                <a:spcPts val="4759"/>
              </a:lnSpc>
            </a:pPr>
          </a:p>
        </p:txBody>
      </p:sp>
      <p:sp>
        <p:nvSpPr>
          <p:cNvPr name="TextBox 4" id="4"/>
          <p:cNvSpPr txBox="true"/>
          <p:nvPr/>
        </p:nvSpPr>
        <p:spPr>
          <a:xfrm rot="0">
            <a:off x="2222227" y="2791225"/>
            <a:ext cx="13843546" cy="2789554"/>
          </a:xfrm>
          <a:prstGeom prst="rect">
            <a:avLst/>
          </a:prstGeom>
        </p:spPr>
        <p:txBody>
          <a:bodyPr anchor="t" rtlCol="false" tIns="0" lIns="0" bIns="0" rIns="0">
            <a:spAutoFit/>
          </a:bodyPr>
          <a:lstStyle/>
          <a:p>
            <a:pPr algn="l">
              <a:lnSpc>
                <a:spcPts val="3220"/>
              </a:lnSpc>
            </a:pPr>
            <a:r>
              <a:rPr lang="en-US" sz="2300">
                <a:solidFill>
                  <a:srgbClr val="000000"/>
                </a:solidFill>
                <a:latin typeface="Canva Sans"/>
                <a:ea typeface="Canva Sans"/>
                <a:cs typeface="Canva Sans"/>
                <a:sym typeface="Canva Sans"/>
              </a:rPr>
              <a:t>The disciplinary process begins when a written statement alleging that an active mem</a:t>
            </a:r>
            <a:r>
              <a:rPr lang="en-US" sz="2300">
                <a:solidFill>
                  <a:srgbClr val="000000"/>
                </a:solidFill>
                <a:latin typeface="Canva Sans"/>
                <a:ea typeface="Canva Sans"/>
                <a:cs typeface="Canva Sans"/>
                <a:sym typeface="Canva Sans"/>
              </a:rPr>
              <a:t>ber of a congregation or a minister of the Wor</a:t>
            </a:r>
            <a:r>
              <a:rPr lang="en-US" sz="2300">
                <a:solidFill>
                  <a:srgbClr val="000000"/>
                </a:solidFill>
                <a:latin typeface="Canva Sans"/>
                <a:ea typeface="Canva Sans"/>
                <a:cs typeface="Canva Sans"/>
                <a:sym typeface="Canva Sans"/>
              </a:rPr>
              <a:t>d and Sacrament of the Presbyterian Church (U.S.A.) has committed an offense is submitted to the clerk of session or stated clerk of the presbytery having jurisdiction over the member. If, after investigation by an investigating committee and trial by a session or permanent judicial commission, the offense is proved true, the person found guilty is subject to censure by the Presbyterian Church (U.S.A.).</a:t>
            </a:r>
          </a:p>
          <a:p>
            <a:pPr algn="l">
              <a:lnSpc>
                <a:spcPts val="3220"/>
              </a:lnSpc>
            </a:pP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1820378" y="2336575"/>
            <a:ext cx="15109453" cy="3126203"/>
          </a:xfrm>
          <a:prstGeom prst="rect">
            <a:avLst/>
          </a:prstGeom>
        </p:spPr>
        <p:txBody>
          <a:bodyPr anchor="t" rtlCol="false" tIns="0" lIns="0" bIns="0" rIns="0">
            <a:spAutoFit/>
          </a:bodyPr>
          <a:lstStyle/>
          <a:p>
            <a:pPr algn="ctr">
              <a:lnSpc>
                <a:spcPts val="12115"/>
              </a:lnSpc>
            </a:pPr>
            <a:r>
              <a:rPr lang="en-US" sz="9109" spc="-519">
                <a:solidFill>
                  <a:srgbClr val="494949"/>
                </a:solidFill>
                <a:latin typeface="TAN Pearl"/>
                <a:ea typeface="TAN Pearl"/>
                <a:cs typeface="TAN Pearl"/>
                <a:sym typeface="TAN Pearl"/>
              </a:rPr>
              <a:t>GOOD SAMARITAN LAW </a:t>
            </a:r>
          </a:p>
        </p:txBody>
      </p:sp>
      <p:sp>
        <p:nvSpPr>
          <p:cNvPr name="TextBox 16" id="16"/>
          <p:cNvSpPr txBox="true"/>
          <p:nvPr/>
        </p:nvSpPr>
        <p:spPr>
          <a:xfrm rot="0">
            <a:off x="3303563" y="5933118"/>
            <a:ext cx="11680874" cy="1877821"/>
          </a:xfrm>
          <a:prstGeom prst="rect">
            <a:avLst/>
          </a:prstGeom>
        </p:spPr>
        <p:txBody>
          <a:bodyPr anchor="t" rtlCol="false" tIns="0" lIns="0" bIns="0" rIns="0">
            <a:spAutoFit/>
          </a:bodyPr>
          <a:lstStyle/>
          <a:p>
            <a:pPr algn="ctr">
              <a:lnSpc>
                <a:spcPts val="3724"/>
              </a:lnSpc>
            </a:pPr>
            <a:r>
              <a:rPr lang="en-US" sz="2800" spc="-159">
                <a:solidFill>
                  <a:srgbClr val="494949"/>
                </a:solidFill>
                <a:latin typeface="TAN Pearl"/>
                <a:ea typeface="TAN Pearl"/>
                <a:cs typeface="TAN Pearl"/>
                <a:sym typeface="TAN Pearl"/>
              </a:rPr>
              <a:t>Every state has a Good Samaritan clause- if you make a report of abuse in good faith, you cannot be charged civilly or criminally</a:t>
            </a:r>
          </a:p>
          <a:p>
            <a:pPr algn="ctr">
              <a:lnSpc>
                <a:spcPts val="3724"/>
              </a:lnSpc>
            </a:pPr>
            <a:r>
              <a:rPr lang="en-US" sz="2800" spc="-159">
                <a:solidFill>
                  <a:srgbClr val="494949"/>
                </a:solidFill>
                <a:latin typeface="TAN Pearl"/>
                <a:ea typeface="TAN Pearl"/>
                <a:cs typeface="TAN Pearl"/>
                <a:sym typeface="TAN Pearl"/>
              </a:rPr>
              <a:t> </a:t>
            </a:r>
          </a:p>
        </p:txBody>
      </p:sp>
    </p:spTree>
  </p:cSld>
  <p:clrMapOvr>
    <a:masterClrMapping/>
  </p:clrMapOvr>
</p:sld>
</file>

<file path=ppt/slides/slide47.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2435051" y="4274503"/>
            <a:ext cx="13417897"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Questions? Comments?</a:t>
            </a:r>
          </a:p>
        </p:txBody>
      </p:sp>
    </p:spTree>
  </p:cSld>
  <p:clrMapOvr>
    <a:masterClrMapping/>
  </p:clrMapOvr>
</p:sld>
</file>

<file path=ppt/slides/slide48.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436429" y="3344792"/>
            <a:ext cx="7707571" cy="3472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Policies and Procedures-Goals</a:t>
            </a:r>
          </a:p>
        </p:txBody>
      </p:sp>
      <p:grpSp>
        <p:nvGrpSpPr>
          <p:cNvPr name="Group 3" id="3"/>
          <p:cNvGrpSpPr/>
          <p:nvPr/>
        </p:nvGrpSpPr>
        <p:grpSpPr>
          <a:xfrm rot="0">
            <a:off x="10261239" y="1170261"/>
            <a:ext cx="6998061" cy="2561528"/>
            <a:chOff x="0" y="0"/>
            <a:chExt cx="2342659" cy="857492"/>
          </a:xfrm>
        </p:grpSpPr>
        <p:sp>
          <p:nvSpPr>
            <p:cNvPr name="Freeform 4" id="4"/>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sp>
        <p:sp>
          <p:nvSpPr>
            <p:cNvPr name="TextBox 5" id="5"/>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6" id="6"/>
          <p:cNvGrpSpPr/>
          <p:nvPr/>
        </p:nvGrpSpPr>
        <p:grpSpPr>
          <a:xfrm rot="0">
            <a:off x="10261239" y="3862348"/>
            <a:ext cx="6998061" cy="2561528"/>
            <a:chOff x="0" y="0"/>
            <a:chExt cx="2342659" cy="857492"/>
          </a:xfrm>
        </p:grpSpPr>
        <p:sp>
          <p:nvSpPr>
            <p:cNvPr name="Freeform 7" id="7"/>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CBCFB5"/>
            </a:solidFill>
          </p:spPr>
        </p:sp>
        <p:sp>
          <p:nvSpPr>
            <p:cNvPr name="TextBox 8" id="8"/>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9" id="9"/>
          <p:cNvGrpSpPr/>
          <p:nvPr/>
        </p:nvGrpSpPr>
        <p:grpSpPr>
          <a:xfrm rot="0">
            <a:off x="10261239" y="6557226"/>
            <a:ext cx="6998061" cy="2561528"/>
            <a:chOff x="0" y="0"/>
            <a:chExt cx="2342659" cy="857492"/>
          </a:xfrm>
        </p:grpSpPr>
        <p:sp>
          <p:nvSpPr>
            <p:cNvPr name="Freeform 10" id="10"/>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A6B49C"/>
            </a:solidFill>
          </p:spPr>
        </p:sp>
        <p:sp>
          <p:nvSpPr>
            <p:cNvPr name="TextBox 11" id="11"/>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12" id="12"/>
          <p:cNvSpPr txBox="true"/>
          <p:nvPr/>
        </p:nvSpPr>
        <p:spPr>
          <a:xfrm rot="0">
            <a:off x="10690373" y="1849045"/>
            <a:ext cx="5946413" cy="1165860"/>
          </a:xfrm>
          <a:prstGeom prst="rect">
            <a:avLst/>
          </a:prstGeom>
        </p:spPr>
        <p:txBody>
          <a:bodyPr anchor="t" rtlCol="false" tIns="0" lIns="0" bIns="0" rIns="0">
            <a:spAutoFit/>
          </a:bodyPr>
          <a:lstStyle/>
          <a:p>
            <a:pPr algn="l" marL="496567" indent="-248284" lvl="1">
              <a:lnSpc>
                <a:spcPts val="3104"/>
              </a:lnSpc>
              <a:buFont typeface="Arial"/>
              <a:buChar char="•"/>
            </a:pPr>
            <a:r>
              <a:rPr lang="en-US" b="true" sz="2299" spc="36">
                <a:solidFill>
                  <a:srgbClr val="494949"/>
                </a:solidFill>
                <a:latin typeface="Montserrat Medium"/>
                <a:ea typeface="Montserrat Medium"/>
                <a:cs typeface="Montserrat Medium"/>
                <a:sym typeface="Montserrat Medium"/>
              </a:rPr>
              <a:t>To prevent misconduct</a:t>
            </a:r>
          </a:p>
          <a:p>
            <a:pPr algn="l" marL="496567" indent="-248284" lvl="1">
              <a:lnSpc>
                <a:spcPts val="3104"/>
              </a:lnSpc>
              <a:buFont typeface="Arial"/>
              <a:buChar char="•"/>
            </a:pPr>
            <a:r>
              <a:rPr lang="en-US" b="true" sz="2299" spc="36">
                <a:solidFill>
                  <a:srgbClr val="494949"/>
                </a:solidFill>
                <a:latin typeface="Montserrat Medium"/>
                <a:ea typeface="Montserrat Medium"/>
                <a:cs typeface="Montserrat Medium"/>
                <a:sym typeface="Montserrat Medium"/>
              </a:rPr>
              <a:t>To addresss allegation of misconduct with a fair process</a:t>
            </a:r>
          </a:p>
        </p:txBody>
      </p:sp>
      <p:sp>
        <p:nvSpPr>
          <p:cNvPr name="TextBox 13" id="13"/>
          <p:cNvSpPr txBox="true"/>
          <p:nvPr/>
        </p:nvSpPr>
        <p:spPr>
          <a:xfrm rot="0">
            <a:off x="10787063" y="4253477"/>
            <a:ext cx="5946413" cy="1750695"/>
          </a:xfrm>
          <a:prstGeom prst="rect">
            <a:avLst/>
          </a:prstGeom>
        </p:spPr>
        <p:txBody>
          <a:bodyPr anchor="t" rtlCol="false" tIns="0" lIns="0" bIns="0" rIns="0">
            <a:spAutoFit/>
          </a:bodyPr>
          <a:lstStyle/>
          <a:p>
            <a:pPr algn="just" marL="453388" indent="-226694" lvl="1">
              <a:lnSpc>
                <a:spcPts val="2834"/>
              </a:lnSpc>
              <a:buFont typeface="Arial"/>
              <a:buChar char="•"/>
            </a:pPr>
            <a:r>
              <a:rPr lang="en-US" b="true" sz="2099" spc="33">
                <a:solidFill>
                  <a:srgbClr val="494949"/>
                </a:solidFill>
                <a:latin typeface="Montserrat Medium"/>
                <a:ea typeface="Montserrat Medium"/>
                <a:cs typeface="Montserrat Medium"/>
                <a:sym typeface="Montserrat Medium"/>
              </a:rPr>
              <a:t>If allegations are founded, to repair the breach of trust that the misconduct created and to make justice</a:t>
            </a:r>
          </a:p>
          <a:p>
            <a:pPr algn="just" marL="453388" indent="-226694" lvl="1">
              <a:lnSpc>
                <a:spcPts val="2834"/>
              </a:lnSpc>
              <a:buFont typeface="Arial"/>
              <a:buChar char="•"/>
            </a:pPr>
            <a:r>
              <a:rPr lang="en-US" b="true" sz="2099" spc="33">
                <a:solidFill>
                  <a:srgbClr val="494949"/>
                </a:solidFill>
                <a:latin typeface="Montserrat Medium"/>
                <a:ea typeface="Montserrat Medium"/>
                <a:cs typeface="Montserrat Medium"/>
                <a:sym typeface="Montserrat Medium"/>
              </a:rPr>
              <a:t>To offer resources for healing to the victim(s)</a:t>
            </a:r>
          </a:p>
        </p:txBody>
      </p:sp>
      <p:sp>
        <p:nvSpPr>
          <p:cNvPr name="TextBox 14" id="14"/>
          <p:cNvSpPr txBox="true"/>
          <p:nvPr/>
        </p:nvSpPr>
        <p:spPr>
          <a:xfrm rot="0">
            <a:off x="10690373" y="7060148"/>
            <a:ext cx="5946413" cy="1211300"/>
          </a:xfrm>
          <a:prstGeom prst="rect">
            <a:avLst/>
          </a:prstGeom>
        </p:spPr>
        <p:txBody>
          <a:bodyPr anchor="t" rtlCol="false" tIns="0" lIns="0" bIns="0" rIns="0">
            <a:spAutoFit/>
          </a:bodyPr>
          <a:lstStyle/>
          <a:p>
            <a:pPr algn="l" marL="521334" indent="-260667" lvl="1">
              <a:lnSpc>
                <a:spcPts val="3259"/>
              </a:lnSpc>
              <a:buFont typeface="Arial"/>
              <a:buChar char="•"/>
            </a:pPr>
            <a:r>
              <a:rPr lang="en-US" b="true" sz="2414" spc="38">
                <a:solidFill>
                  <a:srgbClr val="494949"/>
                </a:solidFill>
                <a:latin typeface="Montserrat Medium"/>
                <a:ea typeface="Montserrat Medium"/>
                <a:cs typeface="Montserrat Medium"/>
                <a:sym typeface="Montserrat Medium"/>
              </a:rPr>
              <a:t>To hold the abuser accountable</a:t>
            </a:r>
          </a:p>
          <a:p>
            <a:pPr algn="l" marL="521334" indent="-260667" lvl="1">
              <a:lnSpc>
                <a:spcPts val="3259"/>
              </a:lnSpc>
              <a:buFont typeface="Arial"/>
              <a:buChar char="•"/>
            </a:pPr>
            <a:r>
              <a:rPr lang="en-US" b="true" sz="2414" spc="38">
                <a:solidFill>
                  <a:srgbClr val="494949"/>
                </a:solidFill>
                <a:latin typeface="Montserrat Medium"/>
                <a:ea typeface="Montserrat Medium"/>
                <a:cs typeface="Montserrat Medium"/>
                <a:sym typeface="Montserrat Medium"/>
              </a:rPr>
              <a:t>To offer resources for healing to the congregation</a:t>
            </a:r>
          </a:p>
        </p:txBody>
      </p:sp>
    </p:spTree>
  </p:cSld>
  <p:clrMapOvr>
    <a:masterClrMapping/>
  </p:clrMapOvr>
</p:sld>
</file>

<file path=ppt/slides/slide49.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436429" y="2773292"/>
            <a:ext cx="7707571" cy="4615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Theological and </a:t>
            </a:r>
          </a:p>
          <a:p>
            <a:pPr algn="l">
              <a:lnSpc>
                <a:spcPts val="9030"/>
              </a:lnSpc>
            </a:pPr>
            <a:r>
              <a:rPr lang="en-US" sz="7000" spc="-399">
                <a:solidFill>
                  <a:srgbClr val="494949"/>
                </a:solidFill>
                <a:latin typeface="TAN Pearl"/>
                <a:ea typeface="TAN Pearl"/>
                <a:cs typeface="TAN Pearl"/>
                <a:sym typeface="TAN Pearl"/>
              </a:rPr>
              <a:t>Biblical Convictions</a:t>
            </a:r>
          </a:p>
        </p:txBody>
      </p:sp>
      <p:grpSp>
        <p:nvGrpSpPr>
          <p:cNvPr name="Group 3" id="3"/>
          <p:cNvGrpSpPr/>
          <p:nvPr/>
        </p:nvGrpSpPr>
        <p:grpSpPr>
          <a:xfrm rot="0">
            <a:off x="10261239" y="1170261"/>
            <a:ext cx="6998061" cy="2561528"/>
            <a:chOff x="0" y="0"/>
            <a:chExt cx="2342659" cy="857492"/>
          </a:xfrm>
        </p:grpSpPr>
        <p:sp>
          <p:nvSpPr>
            <p:cNvPr name="Freeform 4" id="4"/>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sp>
        <p:sp>
          <p:nvSpPr>
            <p:cNvPr name="TextBox 5" id="5"/>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6" id="6"/>
          <p:cNvGrpSpPr/>
          <p:nvPr/>
        </p:nvGrpSpPr>
        <p:grpSpPr>
          <a:xfrm rot="0">
            <a:off x="10261239" y="3862348"/>
            <a:ext cx="6998061" cy="2561528"/>
            <a:chOff x="0" y="0"/>
            <a:chExt cx="2342659" cy="857492"/>
          </a:xfrm>
        </p:grpSpPr>
        <p:sp>
          <p:nvSpPr>
            <p:cNvPr name="Freeform 7" id="7"/>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CBCFB5"/>
            </a:solidFill>
          </p:spPr>
        </p:sp>
        <p:sp>
          <p:nvSpPr>
            <p:cNvPr name="TextBox 8" id="8"/>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9" id="9"/>
          <p:cNvGrpSpPr/>
          <p:nvPr/>
        </p:nvGrpSpPr>
        <p:grpSpPr>
          <a:xfrm rot="0">
            <a:off x="10261239" y="6557226"/>
            <a:ext cx="6998061" cy="2561528"/>
            <a:chOff x="0" y="0"/>
            <a:chExt cx="2342659" cy="857492"/>
          </a:xfrm>
        </p:grpSpPr>
        <p:sp>
          <p:nvSpPr>
            <p:cNvPr name="Freeform 10" id="10"/>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A6B49C"/>
            </a:solidFill>
          </p:spPr>
        </p:sp>
        <p:sp>
          <p:nvSpPr>
            <p:cNvPr name="TextBox 11" id="11"/>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12" id="12"/>
          <p:cNvSpPr txBox="true"/>
          <p:nvPr/>
        </p:nvSpPr>
        <p:spPr>
          <a:xfrm rot="0">
            <a:off x="10581515" y="1721410"/>
            <a:ext cx="6055270" cy="1621155"/>
          </a:xfrm>
          <a:prstGeom prst="rect">
            <a:avLst/>
          </a:prstGeom>
        </p:spPr>
        <p:txBody>
          <a:bodyPr anchor="t" rtlCol="false" tIns="0" lIns="0" bIns="0" rIns="0">
            <a:spAutoFit/>
          </a:bodyPr>
          <a:lstStyle/>
          <a:p>
            <a:pPr algn="l" marL="518157" indent="-259078" lvl="1">
              <a:lnSpc>
                <a:spcPts val="3239"/>
              </a:lnSpc>
              <a:buFont typeface="Arial"/>
              <a:buChar char="•"/>
            </a:pPr>
            <a:r>
              <a:rPr lang="en-US" b="true" sz="2399" spc="38">
                <a:solidFill>
                  <a:srgbClr val="494949"/>
                </a:solidFill>
                <a:latin typeface="Montserrat Medium"/>
                <a:ea typeface="Montserrat Medium"/>
                <a:cs typeface="Montserrat Medium"/>
                <a:sym typeface="Montserrat Medium"/>
              </a:rPr>
              <a:t>Truth telling John 8:32</a:t>
            </a:r>
          </a:p>
          <a:p>
            <a:pPr algn="l" marL="518157" indent="-259078" lvl="1">
              <a:lnSpc>
                <a:spcPts val="3239"/>
              </a:lnSpc>
              <a:buFont typeface="Arial"/>
              <a:buChar char="•"/>
            </a:pPr>
            <a:r>
              <a:rPr lang="en-US" b="true" sz="2399" spc="38">
                <a:solidFill>
                  <a:srgbClr val="494949"/>
                </a:solidFill>
                <a:latin typeface="Montserrat Medium"/>
                <a:ea typeface="Montserrat Medium"/>
                <a:cs typeface="Montserrat Medium"/>
                <a:sym typeface="Montserrat Medium"/>
              </a:rPr>
              <a:t>Acknowledging the victim with compassion-to “suffer with” 1 For 12:26</a:t>
            </a:r>
          </a:p>
        </p:txBody>
      </p:sp>
      <p:sp>
        <p:nvSpPr>
          <p:cNvPr name="TextBox 13" id="13"/>
          <p:cNvSpPr txBox="true"/>
          <p:nvPr/>
        </p:nvSpPr>
        <p:spPr>
          <a:xfrm rot="0">
            <a:off x="10581515" y="4414892"/>
            <a:ext cx="6055270" cy="1621155"/>
          </a:xfrm>
          <a:prstGeom prst="rect">
            <a:avLst/>
          </a:prstGeom>
        </p:spPr>
        <p:txBody>
          <a:bodyPr anchor="t" rtlCol="false" tIns="0" lIns="0" bIns="0" rIns="0">
            <a:spAutoFit/>
          </a:bodyPr>
          <a:lstStyle/>
          <a:p>
            <a:pPr algn="l" marL="518157" indent="-259078" lvl="1">
              <a:lnSpc>
                <a:spcPts val="3239"/>
              </a:lnSpc>
              <a:buFont typeface="Arial"/>
              <a:buChar char="•"/>
            </a:pPr>
            <a:r>
              <a:rPr lang="en-US" b="true" sz="2399" spc="38">
                <a:solidFill>
                  <a:srgbClr val="494949"/>
                </a:solidFill>
                <a:latin typeface="Montserrat Medium"/>
                <a:ea typeface="Montserrat Medium"/>
                <a:cs typeface="Montserrat Medium"/>
                <a:sym typeface="Montserrat Medium"/>
              </a:rPr>
              <a:t>Protecting the Vulnerable-see “hospitality code”</a:t>
            </a:r>
          </a:p>
          <a:p>
            <a:pPr algn="l" marL="518157" indent="-259078" lvl="1">
              <a:lnSpc>
                <a:spcPts val="3239"/>
              </a:lnSpc>
              <a:buFont typeface="Arial"/>
              <a:buChar char="•"/>
            </a:pPr>
            <a:r>
              <a:rPr lang="en-US" b="true" sz="2399" spc="38">
                <a:solidFill>
                  <a:srgbClr val="494949"/>
                </a:solidFill>
                <a:latin typeface="Montserrat Medium"/>
                <a:ea typeface="Montserrat Medium"/>
                <a:cs typeface="Montserrat Medium"/>
                <a:sym typeface="Montserrat Medium"/>
              </a:rPr>
              <a:t>Accountability Luke 17:2 and 2 Samuel 12:1-7</a:t>
            </a:r>
          </a:p>
        </p:txBody>
      </p:sp>
      <p:sp>
        <p:nvSpPr>
          <p:cNvPr name="TextBox 14" id="14"/>
          <p:cNvSpPr txBox="true"/>
          <p:nvPr/>
        </p:nvSpPr>
        <p:spPr>
          <a:xfrm rot="0">
            <a:off x="10581515" y="7108374"/>
            <a:ext cx="6055270" cy="1211580"/>
          </a:xfrm>
          <a:prstGeom prst="rect">
            <a:avLst/>
          </a:prstGeom>
        </p:spPr>
        <p:txBody>
          <a:bodyPr anchor="t" rtlCol="false" tIns="0" lIns="0" bIns="0" rIns="0">
            <a:spAutoFit/>
          </a:bodyPr>
          <a:lstStyle/>
          <a:p>
            <a:pPr algn="l" marL="518157" indent="-259078" lvl="1">
              <a:lnSpc>
                <a:spcPts val="3239"/>
              </a:lnSpc>
              <a:buFont typeface="Arial"/>
              <a:buChar char="•"/>
            </a:pPr>
            <a:r>
              <a:rPr lang="en-US" b="true" sz="2399" spc="38">
                <a:solidFill>
                  <a:srgbClr val="494949"/>
                </a:solidFill>
                <a:latin typeface="Montserrat Medium"/>
                <a:ea typeface="Montserrat Medium"/>
                <a:cs typeface="Montserrat Medium"/>
                <a:sym typeface="Montserrat Medium"/>
              </a:rPr>
              <a:t>Restitution Luke 19:1-12</a:t>
            </a:r>
          </a:p>
          <a:p>
            <a:pPr algn="l" marL="518157" indent="-259078" lvl="1">
              <a:lnSpc>
                <a:spcPts val="3239"/>
              </a:lnSpc>
              <a:buFont typeface="Arial"/>
              <a:buChar char="•"/>
            </a:pPr>
            <a:r>
              <a:rPr lang="en-US" b="true" sz="2399" spc="38">
                <a:solidFill>
                  <a:srgbClr val="494949"/>
                </a:solidFill>
                <a:latin typeface="Montserrat Medium"/>
                <a:ea typeface="Montserrat Medium"/>
                <a:cs typeface="Montserrat Medium"/>
                <a:sym typeface="Montserrat Medium"/>
              </a:rPr>
              <a:t>Vindication Luke 18:1-</a:t>
            </a:r>
          </a:p>
          <a:p>
            <a:pPr algn="l" marL="1036314" indent="-345438" lvl="2">
              <a:lnSpc>
                <a:spcPts val="3239"/>
              </a:lnSpc>
              <a:buFont typeface="Arial"/>
              <a:buChar char="⚬"/>
            </a:pPr>
            <a:r>
              <a:rPr lang="en-US" b="true" sz="2399" spc="38">
                <a:solidFill>
                  <a:srgbClr val="494949"/>
                </a:solidFill>
                <a:latin typeface="Montserrat Medium"/>
                <a:ea typeface="Montserrat Medium"/>
                <a:cs typeface="Montserrat Medium"/>
                <a:sym typeface="Montserrat Medium"/>
              </a:rPr>
              <a:t>Not revenge, but to be set free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As we begin...</a:t>
            </a:r>
          </a:p>
        </p:txBody>
      </p:sp>
      <p:sp>
        <p:nvSpPr>
          <p:cNvPr name="TextBox 4" id="4"/>
          <p:cNvSpPr txBox="true"/>
          <p:nvPr/>
        </p:nvSpPr>
        <p:spPr>
          <a:xfrm rot="0">
            <a:off x="1314450" y="4717492"/>
            <a:ext cx="7707571" cy="3749041"/>
          </a:xfrm>
          <a:prstGeom prst="rect">
            <a:avLst/>
          </a:prstGeom>
        </p:spPr>
        <p:txBody>
          <a:bodyPr anchor="t" rtlCol="false" tIns="0" lIns="0" bIns="0" rIns="0">
            <a:spAutoFit/>
          </a:bodyPr>
          <a:lstStyle/>
          <a:p>
            <a:pPr algn="l" marL="0" indent="0" lvl="0">
              <a:lnSpc>
                <a:spcPts val="4994"/>
              </a:lnSpc>
              <a:spcBef>
                <a:spcPct val="0"/>
              </a:spcBef>
            </a:pPr>
            <a:r>
              <a:rPr lang="en-US" sz="3699" spc="221">
                <a:solidFill>
                  <a:srgbClr val="494949"/>
                </a:solidFill>
                <a:latin typeface="Montserrat"/>
                <a:ea typeface="Montserrat"/>
                <a:cs typeface="Montserrat"/>
                <a:sym typeface="Montserrat"/>
              </a:rPr>
              <a:t>R</a:t>
            </a:r>
            <a:r>
              <a:rPr lang="en-US" sz="3699" spc="221" u="none">
                <a:solidFill>
                  <a:srgbClr val="494949"/>
                </a:solidFill>
                <a:latin typeface="Montserrat"/>
                <a:ea typeface="Montserrat"/>
                <a:cs typeface="Montserrat"/>
                <a:sym typeface="Montserrat"/>
              </a:rPr>
              <a:t>espect for all</a:t>
            </a:r>
          </a:p>
          <a:p>
            <a:pPr algn="l" marL="0" indent="0" lvl="0">
              <a:lnSpc>
                <a:spcPts val="4994"/>
              </a:lnSpc>
              <a:spcBef>
                <a:spcPct val="0"/>
              </a:spcBef>
            </a:pPr>
            <a:r>
              <a:rPr lang="en-US" sz="3699" spc="221" u="none">
                <a:solidFill>
                  <a:srgbClr val="494949"/>
                </a:solidFill>
                <a:latin typeface="Montserrat"/>
                <a:ea typeface="Montserrat"/>
                <a:cs typeface="Montserrat"/>
                <a:sym typeface="Montserrat"/>
              </a:rPr>
              <a:t>- Respect confidentiality</a:t>
            </a:r>
          </a:p>
          <a:p>
            <a:pPr algn="l" marL="0" indent="0" lvl="0">
              <a:lnSpc>
                <a:spcPts val="4994"/>
              </a:lnSpc>
              <a:spcBef>
                <a:spcPct val="0"/>
              </a:spcBef>
            </a:pPr>
            <a:r>
              <a:rPr lang="en-US" sz="3699" spc="221" u="none">
                <a:solidFill>
                  <a:srgbClr val="494949"/>
                </a:solidFill>
                <a:latin typeface="Montserrat"/>
                <a:ea typeface="Montserrat"/>
                <a:cs typeface="Montserrat"/>
                <a:sym typeface="Montserrat"/>
              </a:rPr>
              <a:t>- Use wisdom (and good</a:t>
            </a:r>
          </a:p>
          <a:p>
            <a:pPr algn="l" marL="0" indent="0" lvl="0">
              <a:lnSpc>
                <a:spcPts val="4994"/>
              </a:lnSpc>
              <a:spcBef>
                <a:spcPct val="0"/>
              </a:spcBef>
            </a:pPr>
            <a:r>
              <a:rPr lang="en-US" sz="3699" spc="221" u="none">
                <a:solidFill>
                  <a:srgbClr val="494949"/>
                </a:solidFill>
                <a:latin typeface="Montserrat"/>
                <a:ea typeface="Montserrat"/>
                <a:cs typeface="Montserrat"/>
                <a:sym typeface="Montserrat"/>
              </a:rPr>
              <a:t>boundaries!) when choosing</a:t>
            </a:r>
          </a:p>
          <a:p>
            <a:pPr algn="l" marL="0" indent="0" lvl="0">
              <a:lnSpc>
                <a:spcPts val="4994"/>
              </a:lnSpc>
              <a:spcBef>
                <a:spcPct val="0"/>
              </a:spcBef>
            </a:pPr>
            <a:r>
              <a:rPr lang="en-US" sz="3699" spc="221" u="none">
                <a:solidFill>
                  <a:srgbClr val="494949"/>
                </a:solidFill>
                <a:latin typeface="Montserrat"/>
                <a:ea typeface="Montserrat"/>
                <a:cs typeface="Montserrat"/>
                <a:sym typeface="Montserrat"/>
              </a:rPr>
              <a:t>to share</a:t>
            </a:r>
          </a:p>
          <a:p>
            <a:pPr algn="l" marL="0" indent="0" lvl="0">
              <a:lnSpc>
                <a:spcPts val="4994"/>
              </a:lnSpc>
              <a:spcBef>
                <a:spcPct val="0"/>
              </a:spcBef>
            </a:pP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AutoShape 2" id="2"/>
          <p:cNvSpPr/>
          <p:nvPr/>
        </p:nvSpPr>
        <p:spPr>
          <a:xfrm>
            <a:off x="-886757" y="4785930"/>
            <a:ext cx="20061513" cy="0"/>
          </a:xfrm>
          <a:prstGeom prst="line">
            <a:avLst/>
          </a:prstGeom>
          <a:ln cap="flat" w="28575">
            <a:solidFill>
              <a:srgbClr val="494949"/>
            </a:solidFill>
            <a:prstDash val="solid"/>
            <a:headEnd type="none" len="sm" w="sm"/>
            <a:tailEnd type="none" len="sm" w="sm"/>
          </a:ln>
        </p:spPr>
      </p:sp>
      <p:grpSp>
        <p:nvGrpSpPr>
          <p:cNvPr name="Group 3" id="3"/>
          <p:cNvGrpSpPr/>
          <p:nvPr/>
        </p:nvGrpSpPr>
        <p:grpSpPr>
          <a:xfrm rot="0">
            <a:off x="8655504" y="4552568"/>
            <a:ext cx="502056" cy="50205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5" id="5"/>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6" id="6"/>
          <p:cNvGrpSpPr/>
          <p:nvPr/>
        </p:nvGrpSpPr>
        <p:grpSpPr>
          <a:xfrm rot="0">
            <a:off x="3741276" y="4552568"/>
            <a:ext cx="502056" cy="50205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p:spPr>
        </p:sp>
        <p:sp>
          <p:nvSpPr>
            <p:cNvPr name="TextBox 8" id="8"/>
            <p:cNvSpPr txBox="true"/>
            <p:nvPr/>
          </p:nvSpPr>
          <p:spPr>
            <a:xfrm>
              <a:off x="139700" y="177800"/>
              <a:ext cx="533400" cy="495300"/>
            </a:xfrm>
            <a:prstGeom prst="rect">
              <a:avLst/>
            </a:prstGeom>
          </p:spPr>
          <p:txBody>
            <a:bodyPr anchor="ctr" rtlCol="false" tIns="50800" lIns="50800" bIns="50800" rIns="50800"/>
            <a:lstStyle/>
            <a:p>
              <a:pPr algn="ctr">
                <a:lnSpc>
                  <a:spcPts val="2266"/>
                </a:lnSpc>
              </a:pPr>
            </a:p>
          </p:txBody>
        </p:sp>
      </p:grpSp>
      <p:grpSp>
        <p:nvGrpSpPr>
          <p:cNvPr name="Group 9" id="9"/>
          <p:cNvGrpSpPr/>
          <p:nvPr/>
        </p:nvGrpSpPr>
        <p:grpSpPr>
          <a:xfrm rot="0">
            <a:off x="13307996" y="4552568"/>
            <a:ext cx="502056" cy="50205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11" id="11"/>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sp>
        <p:nvSpPr>
          <p:cNvPr name="Freeform 12" id="12"/>
          <p:cNvSpPr/>
          <p:nvPr/>
        </p:nvSpPr>
        <p:spPr>
          <a:xfrm flipH="false" flipV="false" rot="2451906">
            <a:off x="-1305279" y="-3069758"/>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2"/>
            <a:stretch>
              <a:fillRect l="0" t="0" r="0" b="0"/>
            </a:stretch>
          </a:blipFill>
        </p:spPr>
      </p:sp>
      <p:sp>
        <p:nvSpPr>
          <p:cNvPr name="Freeform 13" id="13"/>
          <p:cNvSpPr/>
          <p:nvPr/>
        </p:nvSpPr>
        <p:spPr>
          <a:xfrm flipH="false" flipV="false" rot="-5916672">
            <a:off x="15200433" y="6753364"/>
            <a:ext cx="5059689" cy="5741491"/>
          </a:xfrm>
          <a:custGeom>
            <a:avLst/>
            <a:gdLst/>
            <a:ahLst/>
            <a:cxnLst/>
            <a:rect r="r" b="b" t="t" l="l"/>
            <a:pathLst>
              <a:path h="5741491" w="5059689">
                <a:moveTo>
                  <a:pt x="0" y="0"/>
                </a:moveTo>
                <a:lnTo>
                  <a:pt x="5059689" y="0"/>
                </a:lnTo>
                <a:lnTo>
                  <a:pt x="5059689" y="5741491"/>
                </a:lnTo>
                <a:lnTo>
                  <a:pt x="0" y="5741491"/>
                </a:lnTo>
                <a:lnTo>
                  <a:pt x="0" y="0"/>
                </a:lnTo>
                <a:close/>
              </a:path>
            </a:pathLst>
          </a:custGeom>
          <a:blipFill>
            <a:blip r:embed="rId3"/>
            <a:stretch>
              <a:fillRect l="0" t="0" r="0" b="0"/>
            </a:stretch>
          </a:blipFill>
        </p:spPr>
      </p:sp>
      <p:sp>
        <p:nvSpPr>
          <p:cNvPr name="TextBox 14" id="14"/>
          <p:cNvSpPr txBox="true"/>
          <p:nvPr/>
        </p:nvSpPr>
        <p:spPr>
          <a:xfrm rot="0">
            <a:off x="1938501" y="1928862"/>
            <a:ext cx="14447283" cy="2329815"/>
          </a:xfrm>
          <a:prstGeom prst="rect">
            <a:avLst/>
          </a:prstGeom>
        </p:spPr>
        <p:txBody>
          <a:bodyPr anchor="t" rtlCol="false" tIns="0" lIns="0" bIns="0" rIns="0">
            <a:spAutoFit/>
          </a:bodyPr>
          <a:lstStyle/>
          <a:p>
            <a:pPr algn="ctr">
              <a:lnSpc>
                <a:spcPts val="9030"/>
              </a:lnSpc>
            </a:pPr>
            <a:r>
              <a:rPr lang="en-US" sz="7000" spc="-399">
                <a:solidFill>
                  <a:srgbClr val="494949"/>
                </a:solidFill>
                <a:latin typeface="TAN Pearl"/>
                <a:ea typeface="TAN Pearl"/>
                <a:cs typeface="TAN Pearl"/>
                <a:sym typeface="TAN Pearl"/>
              </a:rPr>
              <a:t>All Policies Should Have These Components:</a:t>
            </a:r>
          </a:p>
        </p:txBody>
      </p:sp>
      <p:sp>
        <p:nvSpPr>
          <p:cNvPr name="TextBox 15" id="15"/>
          <p:cNvSpPr txBox="true"/>
          <p:nvPr/>
        </p:nvSpPr>
        <p:spPr>
          <a:xfrm rot="0">
            <a:off x="3741276" y="5354219"/>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01</a:t>
            </a:r>
          </a:p>
        </p:txBody>
      </p:sp>
      <p:sp>
        <p:nvSpPr>
          <p:cNvPr name="TextBox 16" id="16"/>
          <p:cNvSpPr txBox="true"/>
          <p:nvPr/>
        </p:nvSpPr>
        <p:spPr>
          <a:xfrm rot="0">
            <a:off x="8673806" y="5354219"/>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02</a:t>
            </a:r>
          </a:p>
        </p:txBody>
      </p:sp>
      <p:sp>
        <p:nvSpPr>
          <p:cNvPr name="TextBox 17" id="17"/>
          <p:cNvSpPr txBox="true"/>
          <p:nvPr/>
        </p:nvSpPr>
        <p:spPr>
          <a:xfrm rot="0">
            <a:off x="3741276" y="6147970"/>
            <a:ext cx="2646492" cy="1062610"/>
          </a:xfrm>
          <a:prstGeom prst="rect">
            <a:avLst/>
          </a:prstGeom>
        </p:spPr>
        <p:txBody>
          <a:bodyPr anchor="t" rtlCol="false" tIns="0" lIns="0" bIns="0" rIns="0">
            <a:spAutoFit/>
          </a:bodyPr>
          <a:lstStyle/>
          <a:p>
            <a:pPr algn="l">
              <a:lnSpc>
                <a:spcPts val="4367"/>
              </a:lnSpc>
            </a:pPr>
            <a:r>
              <a:rPr lang="en-US" sz="2799" b="true">
                <a:solidFill>
                  <a:srgbClr val="494949"/>
                </a:solidFill>
                <a:latin typeface="Montserrat Medium"/>
                <a:ea typeface="Montserrat Medium"/>
                <a:cs typeface="Montserrat Medium"/>
                <a:sym typeface="Montserrat Medium"/>
              </a:rPr>
              <a:t>Training and education</a:t>
            </a:r>
          </a:p>
        </p:txBody>
      </p:sp>
      <p:sp>
        <p:nvSpPr>
          <p:cNvPr name="TextBox 18" id="18"/>
          <p:cNvSpPr txBox="true"/>
          <p:nvPr/>
        </p:nvSpPr>
        <p:spPr>
          <a:xfrm rot="0">
            <a:off x="8673806" y="6147970"/>
            <a:ext cx="2563139" cy="1615060"/>
          </a:xfrm>
          <a:prstGeom prst="rect">
            <a:avLst/>
          </a:prstGeom>
        </p:spPr>
        <p:txBody>
          <a:bodyPr anchor="t" rtlCol="false" tIns="0" lIns="0" bIns="0" rIns="0">
            <a:spAutoFit/>
          </a:bodyPr>
          <a:lstStyle/>
          <a:p>
            <a:pPr algn="l">
              <a:lnSpc>
                <a:spcPts val="4367"/>
              </a:lnSpc>
            </a:pPr>
            <a:r>
              <a:rPr lang="en-US" sz="2799" b="true">
                <a:solidFill>
                  <a:srgbClr val="494949"/>
                </a:solidFill>
                <a:latin typeface="Montserrat Medium"/>
                <a:ea typeface="Montserrat Medium"/>
                <a:cs typeface="Montserrat Medium"/>
                <a:sym typeface="Montserrat Medium"/>
              </a:rPr>
              <a:t>Prevention of misconduct and abuse </a:t>
            </a:r>
          </a:p>
        </p:txBody>
      </p:sp>
      <p:sp>
        <p:nvSpPr>
          <p:cNvPr name="TextBox 19" id="19"/>
          <p:cNvSpPr txBox="true"/>
          <p:nvPr/>
        </p:nvSpPr>
        <p:spPr>
          <a:xfrm rot="0">
            <a:off x="13326299" y="5354219"/>
            <a:ext cx="2197323" cy="669926"/>
          </a:xfrm>
          <a:prstGeom prst="rect">
            <a:avLst/>
          </a:prstGeom>
        </p:spPr>
        <p:txBody>
          <a:bodyPr anchor="t" rtlCol="false" tIns="0" lIns="0" bIns="0" rIns="0">
            <a:spAutoFit/>
          </a:bodyPr>
          <a:lstStyle/>
          <a:p>
            <a:pPr algn="l">
              <a:lnSpc>
                <a:spcPts val="5150"/>
              </a:lnSpc>
            </a:pPr>
            <a:r>
              <a:rPr lang="en-US" sz="5000" b="true">
                <a:solidFill>
                  <a:srgbClr val="494949"/>
                </a:solidFill>
                <a:latin typeface="Montserrat Semi-Bold"/>
                <a:ea typeface="Montserrat Semi-Bold"/>
                <a:cs typeface="Montserrat Semi-Bold"/>
                <a:sym typeface="Montserrat Semi-Bold"/>
              </a:rPr>
              <a:t>03</a:t>
            </a:r>
          </a:p>
        </p:txBody>
      </p:sp>
      <p:sp>
        <p:nvSpPr>
          <p:cNvPr name="TextBox 20" id="20"/>
          <p:cNvSpPr txBox="true"/>
          <p:nvPr/>
        </p:nvSpPr>
        <p:spPr>
          <a:xfrm rot="0">
            <a:off x="13326299" y="6147970"/>
            <a:ext cx="2391912" cy="1062610"/>
          </a:xfrm>
          <a:prstGeom prst="rect">
            <a:avLst/>
          </a:prstGeom>
        </p:spPr>
        <p:txBody>
          <a:bodyPr anchor="t" rtlCol="false" tIns="0" lIns="0" bIns="0" rIns="0">
            <a:spAutoFit/>
          </a:bodyPr>
          <a:lstStyle/>
          <a:p>
            <a:pPr algn="l">
              <a:lnSpc>
                <a:spcPts val="4367"/>
              </a:lnSpc>
            </a:pPr>
            <a:r>
              <a:rPr lang="en-US" sz="2799" b="true">
                <a:solidFill>
                  <a:srgbClr val="494949"/>
                </a:solidFill>
                <a:latin typeface="Montserrat Medium"/>
                <a:ea typeface="Montserrat Medium"/>
                <a:cs typeface="Montserrat Medium"/>
                <a:sym typeface="Montserrat Medium"/>
              </a:rPr>
              <a:t>Response to an allegation</a:t>
            </a:r>
          </a:p>
        </p:txBody>
      </p:sp>
    </p:spTree>
  </p:cSld>
  <p:clrMapOvr>
    <a:masterClrMapping/>
  </p:clrMapOvr>
</p:sld>
</file>

<file path=ppt/slides/slide51.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857250"/>
            <a:ext cx="14759732"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#1 Training and Education</a:t>
            </a:r>
          </a:p>
        </p:txBody>
      </p:sp>
      <p:sp>
        <p:nvSpPr>
          <p:cNvPr name="TextBox 3" id="3"/>
          <p:cNvSpPr txBox="true"/>
          <p:nvPr/>
        </p:nvSpPr>
        <p:spPr>
          <a:xfrm rot="0">
            <a:off x="1376923" y="3064622"/>
            <a:ext cx="13969752" cy="2867682"/>
          </a:xfrm>
          <a:prstGeom prst="rect">
            <a:avLst/>
          </a:prstGeom>
        </p:spPr>
        <p:txBody>
          <a:bodyPr anchor="t" rtlCol="false" tIns="0" lIns="0" bIns="0" rIns="0">
            <a:spAutoFit/>
          </a:bodyPr>
          <a:lstStyle/>
          <a:p>
            <a:pPr algn="l" marL="885006" indent="-442503" lvl="1">
              <a:lnSpc>
                <a:spcPts val="5738"/>
              </a:lnSpc>
              <a:buFont typeface="Arial"/>
              <a:buChar char="•"/>
            </a:pPr>
            <a:r>
              <a:rPr lang="en-US" sz="4099">
                <a:solidFill>
                  <a:srgbClr val="000000"/>
                </a:solidFill>
                <a:latin typeface="Canva Sans"/>
                <a:ea typeface="Canva Sans"/>
                <a:cs typeface="Canva Sans"/>
                <a:sym typeface="Canva Sans"/>
              </a:rPr>
              <a:t>Who will you train?</a:t>
            </a:r>
          </a:p>
          <a:p>
            <a:pPr algn="l" marL="885006" indent="-442503" lvl="1">
              <a:lnSpc>
                <a:spcPts val="5738"/>
              </a:lnSpc>
              <a:buFont typeface="Arial"/>
              <a:buChar char="•"/>
            </a:pPr>
            <a:r>
              <a:rPr lang="en-US" sz="4099">
                <a:solidFill>
                  <a:srgbClr val="000000"/>
                </a:solidFill>
                <a:latin typeface="Canva Sans"/>
                <a:ea typeface="Canva Sans"/>
                <a:cs typeface="Canva Sans"/>
                <a:sym typeface="Canva Sans"/>
              </a:rPr>
              <a:t>Who will do the training?</a:t>
            </a:r>
          </a:p>
          <a:p>
            <a:pPr algn="l" marL="885006" indent="-442503" lvl="1">
              <a:lnSpc>
                <a:spcPts val="5738"/>
              </a:lnSpc>
              <a:buFont typeface="Arial"/>
              <a:buChar char="•"/>
            </a:pPr>
            <a:r>
              <a:rPr lang="en-US" sz="4099">
                <a:solidFill>
                  <a:srgbClr val="000000"/>
                </a:solidFill>
                <a:latin typeface="Canva Sans"/>
                <a:ea typeface="Canva Sans"/>
                <a:cs typeface="Canva Sans"/>
                <a:sym typeface="Canva Sans"/>
              </a:rPr>
              <a:t>How often will you train?</a:t>
            </a:r>
          </a:p>
          <a:p>
            <a:pPr algn="l" marL="885006" indent="-442503" lvl="1">
              <a:lnSpc>
                <a:spcPts val="5738"/>
              </a:lnSpc>
              <a:buFont typeface="Arial"/>
              <a:buChar char="•"/>
            </a:pPr>
            <a:r>
              <a:rPr lang="en-US" sz="4099">
                <a:solidFill>
                  <a:srgbClr val="000000"/>
                </a:solidFill>
                <a:latin typeface="Canva Sans"/>
                <a:ea typeface="Canva Sans"/>
                <a:cs typeface="Canva Sans"/>
                <a:sym typeface="Canva Sans"/>
              </a:rPr>
              <a:t>How will you communicate this to the congregation?</a:t>
            </a:r>
          </a:p>
        </p:txBody>
      </p:sp>
    </p:spTree>
  </p:cSld>
  <p:clrMapOvr>
    <a:masterClrMapping/>
  </p:clrMapOvr>
</p:sld>
</file>

<file path=ppt/slides/slide52.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895350"/>
            <a:ext cx="13095387" cy="2503158"/>
          </a:xfrm>
          <a:prstGeom prst="rect">
            <a:avLst/>
          </a:prstGeom>
        </p:spPr>
        <p:txBody>
          <a:bodyPr anchor="t" rtlCol="false" tIns="0" lIns="0" bIns="0" rIns="0">
            <a:spAutoFit/>
          </a:bodyPr>
          <a:lstStyle/>
          <a:p>
            <a:pPr algn="l">
              <a:lnSpc>
                <a:spcPts val="10080"/>
              </a:lnSpc>
            </a:pPr>
            <a:r>
              <a:rPr lang="en-US" sz="7200" b="true">
                <a:solidFill>
                  <a:srgbClr val="000000"/>
                </a:solidFill>
                <a:latin typeface="Canva Sans Bold"/>
                <a:ea typeface="Canva Sans Bold"/>
                <a:cs typeface="Canva Sans Bold"/>
                <a:sym typeface="Canva Sans Bold"/>
              </a:rPr>
              <a:t>#2 Prevention of Misconduct </a:t>
            </a:r>
          </a:p>
          <a:p>
            <a:pPr algn="l">
              <a:lnSpc>
                <a:spcPts val="10080"/>
              </a:lnSpc>
            </a:pPr>
            <a:r>
              <a:rPr lang="en-US" sz="7200" b="true">
                <a:solidFill>
                  <a:srgbClr val="000000"/>
                </a:solidFill>
                <a:latin typeface="Canva Sans Bold"/>
                <a:ea typeface="Canva Sans Bold"/>
                <a:cs typeface="Canva Sans Bold"/>
                <a:sym typeface="Canva Sans Bold"/>
              </a:rPr>
              <a:t>and Abuse </a:t>
            </a:r>
          </a:p>
        </p:txBody>
      </p:sp>
      <p:sp>
        <p:nvSpPr>
          <p:cNvPr name="TextBox 3" id="3"/>
          <p:cNvSpPr txBox="true"/>
          <p:nvPr/>
        </p:nvSpPr>
        <p:spPr>
          <a:xfrm rot="0">
            <a:off x="1028700" y="3543300"/>
            <a:ext cx="16230600" cy="2867661"/>
          </a:xfrm>
          <a:prstGeom prst="rect">
            <a:avLst/>
          </a:prstGeom>
        </p:spPr>
        <p:txBody>
          <a:bodyPr anchor="t" rtlCol="false" tIns="0" lIns="0" bIns="0" rIns="0">
            <a:spAutoFit/>
          </a:bodyPr>
          <a:lstStyle/>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Not only behavior, but also speech, social media, etc.</a:t>
            </a:r>
          </a:p>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Physical factors-doors, windows, records of meeting, etc.</a:t>
            </a:r>
          </a:p>
          <a:p>
            <a:pPr algn="l" marL="885186" indent="-442593" lvl="1">
              <a:lnSpc>
                <a:spcPts val="5739"/>
              </a:lnSpc>
              <a:buFont typeface="Arial"/>
              <a:buChar char="•"/>
            </a:pPr>
            <a:r>
              <a:rPr lang="en-US" sz="4099">
                <a:solidFill>
                  <a:srgbClr val="000000"/>
                </a:solidFill>
                <a:latin typeface="Canva Sans"/>
                <a:ea typeface="Canva Sans"/>
                <a:cs typeface="Canva Sans"/>
                <a:sym typeface="Canva Sans"/>
              </a:rPr>
              <a:t>The fact of having these policies, and making them known to the congregation reduces risk of abuse and misconduct</a:t>
            </a:r>
          </a:p>
        </p:txBody>
      </p:sp>
    </p:spTree>
  </p:cSld>
  <p:clrMapOvr>
    <a:masterClrMapping/>
  </p:clrMapOvr>
</p:sld>
</file>

<file path=ppt/slides/slide53.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362857" y="866775"/>
            <a:ext cx="16090999" cy="1517012"/>
          </a:xfrm>
          <a:prstGeom prst="rect">
            <a:avLst/>
          </a:prstGeom>
        </p:spPr>
        <p:txBody>
          <a:bodyPr anchor="t" rtlCol="false" tIns="0" lIns="0" bIns="0" rIns="0">
            <a:spAutoFit/>
          </a:bodyPr>
          <a:lstStyle/>
          <a:p>
            <a:pPr algn="l">
              <a:lnSpc>
                <a:spcPts val="12460"/>
              </a:lnSpc>
            </a:pPr>
            <a:r>
              <a:rPr lang="en-US" sz="8900" b="true">
                <a:solidFill>
                  <a:srgbClr val="000000"/>
                </a:solidFill>
                <a:latin typeface="Canva Sans Bold"/>
                <a:ea typeface="Canva Sans Bold"/>
                <a:cs typeface="Canva Sans Bold"/>
                <a:sym typeface="Canva Sans Bold"/>
              </a:rPr>
              <a:t>Best Practices for Prevention</a:t>
            </a:r>
          </a:p>
        </p:txBody>
      </p:sp>
      <p:sp>
        <p:nvSpPr>
          <p:cNvPr name="TextBox 3" id="3"/>
          <p:cNvSpPr txBox="true"/>
          <p:nvPr/>
        </p:nvSpPr>
        <p:spPr>
          <a:xfrm rot="0">
            <a:off x="0" y="2606539"/>
            <a:ext cx="18288000" cy="7245985"/>
          </a:xfrm>
          <a:prstGeom prst="rect">
            <a:avLst/>
          </a:prstGeom>
        </p:spPr>
        <p:txBody>
          <a:bodyPr anchor="t" rtlCol="false" tIns="0" lIns="0" bIns="0" rIns="0">
            <a:spAutoFit/>
          </a:bodyPr>
          <a:lstStyle/>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Ratios- 2:1 (at least 2 a</a:t>
            </a:r>
            <a:r>
              <a:rPr lang="en-US" sz="3699">
                <a:solidFill>
                  <a:srgbClr val="000000"/>
                </a:solidFill>
                <a:latin typeface="Canva Sans"/>
                <a:ea typeface="Canva Sans"/>
                <a:cs typeface="Canva Sans"/>
                <a:sym typeface="Canva Sans"/>
              </a:rPr>
              <a:t>dults, preferably not related/married) to youth/others</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If that is not possible: 1:2 (1 adult with MORE than 1 youth/other)</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Clear sight lines </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Open doors/windows in doors</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Volunteers? At least 6 months, preferably background checked OR reference checked- what does your policy say?</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Signed affidavits of all volunteers and staff agreeing to abide by your church’s policies</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Sharing of practices and policies with congregation</a:t>
            </a:r>
          </a:p>
          <a:p>
            <a:pPr algn="l" marL="798828" indent="-399414" lvl="1">
              <a:lnSpc>
                <a:spcPts val="5179"/>
              </a:lnSpc>
              <a:buFont typeface="Arial"/>
              <a:buChar char="•"/>
            </a:pPr>
            <a:r>
              <a:rPr lang="en-US" sz="3699">
                <a:solidFill>
                  <a:srgbClr val="000000"/>
                </a:solidFill>
                <a:latin typeface="Canva Sans"/>
                <a:ea typeface="Canva Sans"/>
                <a:cs typeface="Canva Sans"/>
                <a:sym typeface="Canva Sans"/>
              </a:rPr>
              <a:t>PHOTO release- write as an “opt out”- </a:t>
            </a:r>
          </a:p>
          <a:p>
            <a:pPr algn="l">
              <a:lnSpc>
                <a:spcPts val="5599"/>
              </a:lnSpc>
            </a:pPr>
          </a:p>
        </p:txBody>
      </p:sp>
    </p:spTree>
  </p:cSld>
  <p:clrMapOvr>
    <a:masterClrMapping/>
  </p:clrMapOvr>
</p:sld>
</file>

<file path=ppt/slides/slide54.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3636838" y="537074"/>
            <a:ext cx="11014323"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Social Media Policy</a:t>
            </a:r>
          </a:p>
        </p:txBody>
      </p:sp>
      <p:sp>
        <p:nvSpPr>
          <p:cNvPr name="TextBox 3" id="3"/>
          <p:cNvSpPr txBox="true"/>
          <p:nvPr/>
        </p:nvSpPr>
        <p:spPr>
          <a:xfrm rot="0">
            <a:off x="1433425" y="2552654"/>
            <a:ext cx="16033296" cy="6957661"/>
          </a:xfrm>
          <a:prstGeom prst="rect">
            <a:avLst/>
          </a:prstGeom>
        </p:spPr>
        <p:txBody>
          <a:bodyPr anchor="t" rtlCol="false" tIns="0" lIns="0" bIns="0" rIns="0">
            <a:spAutoFit/>
          </a:bodyPr>
          <a:lstStyle/>
          <a:p>
            <a:pPr algn="l" marL="1068553" indent="-534277" lvl="1">
              <a:lnSpc>
                <a:spcPts val="6929"/>
              </a:lnSpc>
              <a:buFont typeface="Arial"/>
              <a:buChar char="•"/>
            </a:pPr>
            <a:r>
              <a:rPr lang="en-US" sz="4949">
                <a:solidFill>
                  <a:srgbClr val="000000"/>
                </a:solidFill>
                <a:latin typeface="Canva Sans"/>
                <a:ea typeface="Canva Sans"/>
                <a:cs typeface="Canva Sans"/>
                <a:sym typeface="Canva Sans"/>
              </a:rPr>
              <a:t>Need to have a social media component in your policies</a:t>
            </a:r>
          </a:p>
          <a:p>
            <a:pPr algn="l" marL="1068553" indent="-534277" lvl="1">
              <a:lnSpc>
                <a:spcPts val="6929"/>
              </a:lnSpc>
              <a:buFont typeface="Arial"/>
              <a:buChar char="•"/>
            </a:pPr>
            <a:r>
              <a:rPr lang="en-US" sz="4949">
                <a:solidFill>
                  <a:srgbClr val="000000"/>
                </a:solidFill>
                <a:latin typeface="Canva Sans"/>
                <a:ea typeface="Canva Sans"/>
                <a:cs typeface="Canva Sans"/>
                <a:sym typeface="Canva Sans"/>
              </a:rPr>
              <a:t>Biblical basis of respect for all</a:t>
            </a:r>
          </a:p>
          <a:p>
            <a:pPr algn="l" marL="1068553" indent="-534277" lvl="1">
              <a:lnSpc>
                <a:spcPts val="6929"/>
              </a:lnSpc>
              <a:buFont typeface="Arial"/>
              <a:buChar char="•"/>
            </a:pPr>
            <a:r>
              <a:rPr lang="en-US" sz="4949">
                <a:solidFill>
                  <a:srgbClr val="000000"/>
                </a:solidFill>
                <a:latin typeface="Canva Sans"/>
                <a:ea typeface="Canva Sans"/>
                <a:cs typeface="Canva Sans"/>
                <a:sym typeface="Canva Sans"/>
              </a:rPr>
              <a:t>includes who will be copied on texts/emails, etc.</a:t>
            </a:r>
          </a:p>
          <a:p>
            <a:pPr algn="l" marL="1068553" indent="-534277" lvl="1">
              <a:lnSpc>
                <a:spcPts val="6929"/>
              </a:lnSpc>
              <a:buFont typeface="Arial"/>
              <a:buChar char="•"/>
            </a:pPr>
            <a:r>
              <a:rPr lang="en-US" sz="4949">
                <a:solidFill>
                  <a:srgbClr val="000000"/>
                </a:solidFill>
                <a:latin typeface="Canva Sans"/>
                <a:ea typeface="Canva Sans"/>
                <a:cs typeface="Canva Sans"/>
                <a:sym typeface="Canva Sans"/>
              </a:rPr>
              <a:t>Some congregations set up group text options</a:t>
            </a:r>
          </a:p>
          <a:p>
            <a:pPr algn="l" marL="1068553" indent="-534277" lvl="1">
              <a:lnSpc>
                <a:spcPts val="6929"/>
              </a:lnSpc>
              <a:buFont typeface="Arial"/>
              <a:buChar char="•"/>
            </a:pPr>
            <a:r>
              <a:rPr lang="en-US" sz="4949">
                <a:solidFill>
                  <a:srgbClr val="000000"/>
                </a:solidFill>
                <a:latin typeface="Canva Sans"/>
                <a:ea typeface="Canva Sans"/>
                <a:cs typeface="Canva Sans"/>
                <a:sym typeface="Canva Sans"/>
              </a:rPr>
              <a:t>Applies to adults as well as youth</a:t>
            </a:r>
          </a:p>
          <a:p>
            <a:pPr algn="l" marL="1068553" indent="-534277" lvl="1">
              <a:lnSpc>
                <a:spcPts val="6929"/>
              </a:lnSpc>
              <a:buFont typeface="Arial"/>
              <a:buChar char="•"/>
            </a:pPr>
            <a:r>
              <a:rPr lang="en-US" sz="4949">
                <a:solidFill>
                  <a:srgbClr val="000000"/>
                </a:solidFill>
                <a:latin typeface="Canva Sans"/>
                <a:ea typeface="Canva Sans"/>
                <a:cs typeface="Canva Sans"/>
                <a:sym typeface="Canva Sans"/>
              </a:rPr>
              <a:t>Youth misconduct a growing phenomenon in social media</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747000" y="1959778"/>
            <a:ext cx="9780218" cy="6900598"/>
          </a:xfrm>
          <a:prstGeom prst="rect">
            <a:avLst/>
          </a:prstGeom>
        </p:spPr>
        <p:txBody>
          <a:bodyPr anchor="t" rtlCol="false" tIns="0" lIns="0" bIns="0" rIns="0">
            <a:spAutoFit/>
          </a:bodyPr>
          <a:lstStyle/>
          <a:p>
            <a:pPr algn="l" marL="684890" indent="-342445" lvl="1">
              <a:lnSpc>
                <a:spcPts val="4282"/>
              </a:lnSpc>
              <a:spcBef>
                <a:spcPct val="0"/>
              </a:spcBef>
              <a:buFont typeface="Arial"/>
              <a:buChar char="•"/>
            </a:pPr>
            <a:r>
              <a:rPr lang="en-US" sz="3172" spc="190">
                <a:solidFill>
                  <a:srgbClr val="494949"/>
                </a:solidFill>
                <a:latin typeface="Montserrat"/>
                <a:ea typeface="Montserrat"/>
                <a:cs typeface="Montserrat"/>
                <a:sym typeface="Montserrat"/>
              </a:rPr>
              <a:t>If y</a:t>
            </a:r>
            <a:r>
              <a:rPr lang="en-US" sz="3172" spc="190" u="none">
                <a:solidFill>
                  <a:srgbClr val="494949"/>
                </a:solidFill>
                <a:latin typeface="Montserrat"/>
                <a:ea typeface="Montserrat"/>
                <a:cs typeface="Montserrat"/>
                <a:sym typeface="Montserrat"/>
              </a:rPr>
              <a:t>ou do NOT yet have these policies, The Presbytery is available to help.</a:t>
            </a:r>
          </a:p>
          <a:p>
            <a:pPr algn="l" marL="684890" indent="-342445" lvl="1">
              <a:lnSpc>
                <a:spcPts val="4282"/>
              </a:lnSpc>
              <a:spcBef>
                <a:spcPct val="0"/>
              </a:spcBef>
              <a:buFont typeface="Arial"/>
              <a:buChar char="•"/>
            </a:pPr>
            <a:r>
              <a:rPr lang="en-US" sz="3172" spc="190" u="none">
                <a:solidFill>
                  <a:srgbClr val="494949"/>
                </a:solidFill>
                <a:latin typeface="Montserrat"/>
                <a:ea typeface="Montserrat"/>
                <a:cs typeface="Montserrat"/>
                <a:sym typeface="Montserrat"/>
              </a:rPr>
              <a:t>While it is helpful to see policies other churches and Sessions have developed/adopted, </a:t>
            </a:r>
          </a:p>
          <a:p>
            <a:pPr algn="l" marL="684890" indent="-342445" lvl="1">
              <a:lnSpc>
                <a:spcPts val="4282"/>
              </a:lnSpc>
              <a:spcBef>
                <a:spcPct val="0"/>
              </a:spcBef>
              <a:buFont typeface="Arial"/>
              <a:buChar char="•"/>
            </a:pPr>
            <a:r>
              <a:rPr lang="en-US" sz="3172" spc="190" u="none">
                <a:solidFill>
                  <a:srgbClr val="494949"/>
                </a:solidFill>
                <a:latin typeface="Montserrat"/>
                <a:ea typeface="Montserrat"/>
                <a:cs typeface="Montserrat"/>
                <a:sym typeface="Montserrat"/>
              </a:rPr>
              <a:t>PLEASE take the time to write your own- don’t just rubber stamp somebody else’s boiler plate, as it should fit your unique situation</a:t>
            </a:r>
          </a:p>
          <a:p>
            <a:pPr algn="l" marL="684890" indent="-342445" lvl="1">
              <a:lnSpc>
                <a:spcPts val="4282"/>
              </a:lnSpc>
              <a:spcBef>
                <a:spcPct val="0"/>
              </a:spcBef>
              <a:buFont typeface="Arial"/>
              <a:buChar char="•"/>
            </a:pPr>
            <a:r>
              <a:rPr lang="en-US" sz="3172" spc="190" u="none">
                <a:solidFill>
                  <a:srgbClr val="494949"/>
                </a:solidFill>
                <a:latin typeface="Montserrat"/>
                <a:ea typeface="Montserrat"/>
                <a:cs typeface="Montserrat"/>
                <a:sym typeface="Montserrat"/>
              </a:rPr>
              <a:t>Talk with your insurance carrier.</a:t>
            </a:r>
          </a:p>
          <a:p>
            <a:pPr algn="l" marL="684890" indent="-342445" lvl="1">
              <a:lnSpc>
                <a:spcPts val="4282"/>
              </a:lnSpc>
              <a:spcBef>
                <a:spcPct val="0"/>
              </a:spcBef>
              <a:buFont typeface="Arial"/>
              <a:buChar char="•"/>
            </a:pPr>
            <a:r>
              <a:rPr lang="en-US" sz="3172" spc="190" u="none">
                <a:solidFill>
                  <a:srgbClr val="494949"/>
                </a:solidFill>
                <a:latin typeface="Montserrat"/>
                <a:ea typeface="Montserrat"/>
                <a:cs typeface="Montserrat"/>
                <a:sym typeface="Montserrat"/>
              </a:rPr>
              <a:t>If you already have policies, review/update annually </a:t>
            </a:r>
          </a:p>
          <a:p>
            <a:pPr algn="l" marL="0" indent="0" lvl="0">
              <a:lnSpc>
                <a:spcPts val="4282"/>
              </a:lnSpc>
              <a:spcBef>
                <a:spcPct val="0"/>
              </a:spcBef>
            </a:pPr>
          </a:p>
        </p:txBody>
      </p:sp>
    </p:spTree>
  </p:cSld>
  <p:clrMapOvr>
    <a:masterClrMapping/>
  </p:clrMapOvr>
</p:sld>
</file>

<file path=ppt/slides/slide56.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757833" y="1190217"/>
            <a:ext cx="16501467"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#3 Response to an Allegation</a:t>
            </a:r>
          </a:p>
        </p:txBody>
      </p:sp>
      <p:sp>
        <p:nvSpPr>
          <p:cNvPr name="TextBox 3" id="3"/>
          <p:cNvSpPr txBox="true"/>
          <p:nvPr/>
        </p:nvSpPr>
        <p:spPr>
          <a:xfrm rot="0">
            <a:off x="757833" y="3261133"/>
            <a:ext cx="16501467" cy="4646930"/>
          </a:xfrm>
          <a:prstGeom prst="rect">
            <a:avLst/>
          </a:prstGeom>
        </p:spPr>
        <p:txBody>
          <a:bodyPr anchor="t" rtlCol="false" tIns="0" lIns="0" bIns="0" rIns="0">
            <a:spAutoFit/>
          </a:bodyPr>
          <a:lstStyle/>
          <a:p>
            <a:pPr algn="l">
              <a:lnSpc>
                <a:spcPts val="5319"/>
              </a:lnSpc>
            </a:pPr>
            <a:r>
              <a:rPr lang="en-US" sz="3799">
                <a:solidFill>
                  <a:srgbClr val="000000"/>
                </a:solidFill>
                <a:latin typeface="Canva Sans"/>
                <a:ea typeface="Canva Sans"/>
                <a:cs typeface="Canva Sans"/>
                <a:sym typeface="Canva Sans"/>
              </a:rPr>
              <a:t>What to do?</a:t>
            </a:r>
          </a:p>
          <a:p>
            <a:pPr algn="l" marL="820417" indent="-410209" lvl="1">
              <a:lnSpc>
                <a:spcPts val="5319"/>
              </a:lnSpc>
              <a:buFont typeface="Arial"/>
              <a:buChar char="•"/>
            </a:pPr>
            <a:r>
              <a:rPr lang="en-US" sz="3799">
                <a:solidFill>
                  <a:srgbClr val="000000"/>
                </a:solidFill>
                <a:latin typeface="Canva Sans"/>
                <a:ea typeface="Canva Sans"/>
                <a:cs typeface="Canva Sans"/>
                <a:sym typeface="Canva Sans"/>
              </a:rPr>
              <a:t>Have a clear process and follow it</a:t>
            </a:r>
          </a:p>
          <a:p>
            <a:pPr algn="l" marL="1640835" indent="-546945" lvl="2">
              <a:lnSpc>
                <a:spcPts val="5319"/>
              </a:lnSpc>
              <a:buFont typeface="Arial"/>
              <a:buChar char="⚬"/>
            </a:pPr>
            <a:r>
              <a:rPr lang="en-US" sz="3799">
                <a:solidFill>
                  <a:srgbClr val="000000"/>
                </a:solidFill>
                <a:latin typeface="Canva Sans"/>
                <a:ea typeface="Canva Sans"/>
                <a:cs typeface="Canva Sans"/>
                <a:sym typeface="Canva Sans"/>
              </a:rPr>
              <a:t>Acting for justice</a:t>
            </a:r>
          </a:p>
          <a:p>
            <a:pPr algn="l" marL="1640835" indent="-546945" lvl="2">
              <a:lnSpc>
                <a:spcPts val="5319"/>
              </a:lnSpc>
              <a:buFont typeface="Arial"/>
              <a:buChar char="⚬"/>
            </a:pPr>
            <a:r>
              <a:rPr lang="en-US" sz="3799">
                <a:solidFill>
                  <a:srgbClr val="000000"/>
                </a:solidFill>
                <a:latin typeface="Canva Sans"/>
                <a:ea typeface="Canva Sans"/>
                <a:cs typeface="Canva Sans"/>
                <a:sym typeface="Canva Sans"/>
              </a:rPr>
              <a:t>Need to have policy in place BEFORE an allegation/event happens</a:t>
            </a:r>
          </a:p>
          <a:p>
            <a:pPr algn="l" marL="1640835" indent="-546945" lvl="2">
              <a:lnSpc>
                <a:spcPts val="5319"/>
              </a:lnSpc>
              <a:buFont typeface="Arial"/>
              <a:buChar char="⚬"/>
            </a:pPr>
            <a:r>
              <a:rPr lang="en-US" sz="3799">
                <a:solidFill>
                  <a:srgbClr val="000000"/>
                </a:solidFill>
                <a:latin typeface="Canva Sans"/>
                <a:ea typeface="Canva Sans"/>
                <a:cs typeface="Canva Sans"/>
                <a:sym typeface="Canva Sans"/>
              </a:rPr>
              <a:t>Notify Presbytery (through Stated Clerk) AND your insurance agency</a:t>
            </a:r>
          </a:p>
        </p:txBody>
      </p:sp>
    </p:spTree>
  </p:cSld>
  <p:clrMapOvr>
    <a:masterClrMapping/>
  </p:clrMapOvr>
</p:sld>
</file>

<file path=ppt/slides/slide57.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549896" y="857250"/>
            <a:ext cx="15188208"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Steps to take immediately:</a:t>
            </a:r>
          </a:p>
        </p:txBody>
      </p:sp>
      <p:sp>
        <p:nvSpPr>
          <p:cNvPr name="TextBox 3" id="3"/>
          <p:cNvSpPr txBox="true"/>
          <p:nvPr/>
        </p:nvSpPr>
        <p:spPr>
          <a:xfrm rot="0">
            <a:off x="1549896" y="2328544"/>
            <a:ext cx="15188208" cy="6430645"/>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a:ea typeface="Canva Sans"/>
                <a:cs typeface="Canva Sans"/>
                <a:sym typeface="Canva Sans"/>
              </a:rPr>
              <a:t>An allegation is an allegation and it is taken seriously but it is, at this point, an allegation</a:t>
            </a:r>
          </a:p>
          <a:p>
            <a:pPr algn="ctr">
              <a:lnSpc>
                <a:spcPts val="7279"/>
              </a:lnSpc>
            </a:pPr>
          </a:p>
          <a:p>
            <a:pPr algn="ctr">
              <a:lnSpc>
                <a:spcPts val="7279"/>
              </a:lnSpc>
            </a:pPr>
            <a:r>
              <a:rPr lang="en-US" sz="5199">
                <a:solidFill>
                  <a:srgbClr val="000000"/>
                </a:solidFill>
                <a:latin typeface="Canva Sans"/>
                <a:ea typeface="Canva Sans"/>
                <a:cs typeface="Canva Sans"/>
                <a:sym typeface="Canva Sans"/>
              </a:rPr>
              <a:t>BUT your policy may include, at this point: separation of allege and alleged, administrative leave, stepping down from Session, Youth Group, Sunday School, etc.</a:t>
            </a:r>
          </a:p>
        </p:txBody>
      </p:sp>
    </p:spTree>
  </p:cSld>
  <p:clrMapOvr>
    <a:masterClrMapping/>
  </p:clrMapOvr>
</p:sld>
</file>

<file path=ppt/slides/slide58.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792510" y="857250"/>
            <a:ext cx="15178980"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If an allegation is received:</a:t>
            </a:r>
          </a:p>
        </p:txBody>
      </p:sp>
      <p:sp>
        <p:nvSpPr>
          <p:cNvPr name="TextBox 3" id="3"/>
          <p:cNvSpPr txBox="true"/>
          <p:nvPr/>
        </p:nvSpPr>
        <p:spPr>
          <a:xfrm rot="0">
            <a:off x="792510" y="2611119"/>
            <a:ext cx="15178980" cy="718121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D-7.0501 REFERR</a:t>
            </a:r>
            <a:r>
              <a:rPr lang="en-US" sz="3399">
                <a:solidFill>
                  <a:srgbClr val="000000"/>
                </a:solidFill>
                <a:latin typeface="Canva Sans"/>
                <a:ea typeface="Canva Sans"/>
                <a:cs typeface="Canva Sans"/>
                <a:sym typeface="Canva Sans"/>
              </a:rPr>
              <a:t>AL TO AN INVESTIGATING COMMITTEE</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When a clerk of session or the stated clerk of a presbytery receives an allegation,</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W</a:t>
            </a:r>
            <a:r>
              <a:rPr lang="en-US" sz="3399">
                <a:solidFill>
                  <a:srgbClr val="000000"/>
                </a:solidFill>
                <a:latin typeface="Canva Sans"/>
                <a:ea typeface="Canva Sans"/>
                <a:cs typeface="Canva Sans"/>
                <a:sym typeface="Canva Sans"/>
              </a:rPr>
              <a:t>ithout undertaking further inquiry, that clerk shall then report to the council only that an offense has been alleged without naming the accused or the nature of the alleged offense and refer the statement of allegation promptly to an investigating committee, which shall conduct an inquiry as defined below. The clerk of session or stated clerk shall also inform the accuser of the disciplinary process and their rights and responsibilities in the process.</a:t>
            </a:r>
          </a:p>
          <a:p>
            <a:pPr algn="l">
              <a:lnSpc>
                <a:spcPts val="4759"/>
              </a:lnSpc>
            </a:pPr>
          </a:p>
        </p:txBody>
      </p:sp>
    </p:spTree>
  </p:cSld>
  <p:clrMapOvr>
    <a:masterClrMapping/>
  </p:clrMapOvr>
</p:sld>
</file>

<file path=ppt/slides/slide59.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314450" y="1572074"/>
            <a:ext cx="7707571" cy="3472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Your policy should involve care for:</a:t>
            </a:r>
          </a:p>
        </p:txBody>
      </p:sp>
      <p:grpSp>
        <p:nvGrpSpPr>
          <p:cNvPr name="Group 3" id="3"/>
          <p:cNvGrpSpPr/>
          <p:nvPr/>
        </p:nvGrpSpPr>
        <p:grpSpPr>
          <a:xfrm rot="0">
            <a:off x="10261239" y="1170261"/>
            <a:ext cx="6998061" cy="2561528"/>
            <a:chOff x="0" y="0"/>
            <a:chExt cx="2342659" cy="857492"/>
          </a:xfrm>
        </p:grpSpPr>
        <p:sp>
          <p:nvSpPr>
            <p:cNvPr name="Freeform 4" id="4"/>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F7CEB5"/>
            </a:solidFill>
          </p:spPr>
        </p:sp>
        <p:sp>
          <p:nvSpPr>
            <p:cNvPr name="TextBox 5" id="5"/>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6" id="6"/>
          <p:cNvSpPr txBox="true"/>
          <p:nvPr/>
        </p:nvSpPr>
        <p:spPr>
          <a:xfrm rot="0">
            <a:off x="10777422" y="2033826"/>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01.</a:t>
            </a:r>
          </a:p>
        </p:txBody>
      </p:sp>
      <p:grpSp>
        <p:nvGrpSpPr>
          <p:cNvPr name="Group 7" id="7"/>
          <p:cNvGrpSpPr/>
          <p:nvPr/>
        </p:nvGrpSpPr>
        <p:grpSpPr>
          <a:xfrm rot="0">
            <a:off x="10261239" y="3862348"/>
            <a:ext cx="6998061" cy="2561528"/>
            <a:chOff x="0" y="0"/>
            <a:chExt cx="2342659" cy="857492"/>
          </a:xfrm>
        </p:grpSpPr>
        <p:sp>
          <p:nvSpPr>
            <p:cNvPr name="Freeform 8" id="8"/>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CBCFB5"/>
            </a:solidFill>
          </p:spPr>
        </p:sp>
        <p:sp>
          <p:nvSpPr>
            <p:cNvPr name="TextBox 9" id="9"/>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grpSp>
        <p:nvGrpSpPr>
          <p:cNvPr name="Group 10" id="10"/>
          <p:cNvGrpSpPr/>
          <p:nvPr/>
        </p:nvGrpSpPr>
        <p:grpSpPr>
          <a:xfrm rot="0">
            <a:off x="10261239" y="6557226"/>
            <a:ext cx="6998061" cy="2561528"/>
            <a:chOff x="0" y="0"/>
            <a:chExt cx="2342659" cy="857492"/>
          </a:xfrm>
        </p:grpSpPr>
        <p:sp>
          <p:nvSpPr>
            <p:cNvPr name="Freeform 11" id="11"/>
            <p:cNvSpPr/>
            <p:nvPr/>
          </p:nvSpPr>
          <p:spPr>
            <a:xfrm flipH="false" flipV="false" rot="0">
              <a:off x="0" y="0"/>
              <a:ext cx="2342659" cy="857492"/>
            </a:xfrm>
            <a:custGeom>
              <a:avLst/>
              <a:gdLst/>
              <a:ahLst/>
              <a:cxnLst/>
              <a:rect r="r" b="b" t="t" l="l"/>
              <a:pathLst>
                <a:path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A6B49C"/>
            </a:solidFill>
          </p:spPr>
        </p:sp>
        <p:sp>
          <p:nvSpPr>
            <p:cNvPr name="TextBox 12" id="12"/>
            <p:cNvSpPr txBox="true"/>
            <p:nvPr/>
          </p:nvSpPr>
          <p:spPr>
            <a:xfrm>
              <a:off x="0" y="85725"/>
              <a:ext cx="2342659" cy="771767"/>
            </a:xfrm>
            <a:prstGeom prst="rect">
              <a:avLst/>
            </a:prstGeom>
          </p:spPr>
          <p:txBody>
            <a:bodyPr anchor="ctr" rtlCol="false" tIns="50800" lIns="50800" bIns="50800" rIns="50800"/>
            <a:lstStyle/>
            <a:p>
              <a:pPr algn="ctr">
                <a:lnSpc>
                  <a:spcPts val="1925"/>
                </a:lnSpc>
              </a:pPr>
            </a:p>
          </p:txBody>
        </p:sp>
      </p:grpSp>
      <p:sp>
        <p:nvSpPr>
          <p:cNvPr name="TextBox 13" id="13"/>
          <p:cNvSpPr txBox="true"/>
          <p:nvPr/>
        </p:nvSpPr>
        <p:spPr>
          <a:xfrm rot="0">
            <a:off x="10777422" y="4727308"/>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02.</a:t>
            </a:r>
          </a:p>
        </p:txBody>
      </p:sp>
      <p:sp>
        <p:nvSpPr>
          <p:cNvPr name="TextBox 14" id="14"/>
          <p:cNvSpPr txBox="true"/>
          <p:nvPr/>
        </p:nvSpPr>
        <p:spPr>
          <a:xfrm rot="0">
            <a:off x="10777422" y="7420791"/>
            <a:ext cx="1578952" cy="1024898"/>
          </a:xfrm>
          <a:prstGeom prst="rect">
            <a:avLst/>
          </a:prstGeom>
        </p:spPr>
        <p:txBody>
          <a:bodyPr anchor="t" rtlCol="false" tIns="0" lIns="0" bIns="0" rIns="0">
            <a:spAutoFit/>
          </a:bodyPr>
          <a:lstStyle/>
          <a:p>
            <a:pPr algn="l">
              <a:lnSpc>
                <a:spcPts val="7680"/>
              </a:lnSpc>
            </a:pPr>
            <a:r>
              <a:rPr lang="en-US" sz="8000" spc="-656">
                <a:solidFill>
                  <a:srgbClr val="494949"/>
                </a:solidFill>
                <a:latin typeface="Montserrat"/>
                <a:ea typeface="Montserrat"/>
                <a:cs typeface="Montserrat"/>
                <a:sym typeface="Montserrat"/>
              </a:rPr>
              <a:t>03.</a:t>
            </a:r>
          </a:p>
        </p:txBody>
      </p:sp>
      <p:sp>
        <p:nvSpPr>
          <p:cNvPr name="TextBox 15" id="15"/>
          <p:cNvSpPr txBox="true"/>
          <p:nvPr/>
        </p:nvSpPr>
        <p:spPr>
          <a:xfrm rot="0">
            <a:off x="12504658" y="2035735"/>
            <a:ext cx="4132127" cy="802005"/>
          </a:xfrm>
          <a:prstGeom prst="rect">
            <a:avLst/>
          </a:prstGeom>
        </p:spPr>
        <p:txBody>
          <a:bodyPr anchor="t" rtlCol="false" tIns="0" lIns="0" bIns="0" rIns="0">
            <a:spAutoFit/>
          </a:bodyPr>
          <a:lstStyle/>
          <a:p>
            <a:pPr algn="l" marL="0" indent="0" lvl="0">
              <a:lnSpc>
                <a:spcPts val="3239"/>
              </a:lnSpc>
              <a:spcBef>
                <a:spcPct val="0"/>
              </a:spcBef>
            </a:pPr>
            <a:r>
              <a:rPr lang="en-US" b="true" sz="2399" spc="38">
                <a:solidFill>
                  <a:srgbClr val="494949"/>
                </a:solidFill>
                <a:latin typeface="Montserrat Medium"/>
                <a:ea typeface="Montserrat Medium"/>
                <a:cs typeface="Montserrat Medium"/>
                <a:sym typeface="Montserrat Medium"/>
              </a:rPr>
              <a:t>The person making the allegation</a:t>
            </a:r>
          </a:p>
        </p:txBody>
      </p:sp>
      <p:sp>
        <p:nvSpPr>
          <p:cNvPr name="TextBox 16" id="16"/>
          <p:cNvSpPr txBox="true"/>
          <p:nvPr/>
        </p:nvSpPr>
        <p:spPr>
          <a:xfrm rot="0">
            <a:off x="12504658" y="4508233"/>
            <a:ext cx="4132127" cy="1211580"/>
          </a:xfrm>
          <a:prstGeom prst="rect">
            <a:avLst/>
          </a:prstGeom>
        </p:spPr>
        <p:txBody>
          <a:bodyPr anchor="t" rtlCol="false" tIns="0" lIns="0" bIns="0" rIns="0">
            <a:spAutoFit/>
          </a:bodyPr>
          <a:lstStyle/>
          <a:p>
            <a:pPr algn="l" marL="0" indent="0" lvl="0">
              <a:lnSpc>
                <a:spcPts val="3239"/>
              </a:lnSpc>
              <a:spcBef>
                <a:spcPct val="0"/>
              </a:spcBef>
            </a:pPr>
            <a:r>
              <a:rPr lang="en-US" b="true" sz="2399" spc="38">
                <a:solidFill>
                  <a:srgbClr val="494949"/>
                </a:solidFill>
                <a:latin typeface="Montserrat Medium"/>
                <a:ea typeface="Montserrat Medium"/>
                <a:cs typeface="Montserrat Medium"/>
                <a:sym typeface="Montserrat Medium"/>
              </a:rPr>
              <a:t>The person whom the allegation is made against</a:t>
            </a:r>
          </a:p>
        </p:txBody>
      </p:sp>
      <p:sp>
        <p:nvSpPr>
          <p:cNvPr name="TextBox 17" id="17"/>
          <p:cNvSpPr txBox="true"/>
          <p:nvPr/>
        </p:nvSpPr>
        <p:spPr>
          <a:xfrm rot="0">
            <a:off x="12504658" y="7424001"/>
            <a:ext cx="4132127" cy="802005"/>
          </a:xfrm>
          <a:prstGeom prst="rect">
            <a:avLst/>
          </a:prstGeom>
        </p:spPr>
        <p:txBody>
          <a:bodyPr anchor="t" rtlCol="false" tIns="0" lIns="0" bIns="0" rIns="0">
            <a:spAutoFit/>
          </a:bodyPr>
          <a:lstStyle/>
          <a:p>
            <a:pPr algn="l" marL="0" indent="0" lvl="0">
              <a:lnSpc>
                <a:spcPts val="3239"/>
              </a:lnSpc>
              <a:spcBef>
                <a:spcPct val="0"/>
              </a:spcBef>
            </a:pPr>
            <a:r>
              <a:rPr lang="en-US" b="true" sz="2399" spc="38">
                <a:solidFill>
                  <a:srgbClr val="494949"/>
                </a:solidFill>
                <a:latin typeface="Montserrat Medium"/>
                <a:ea typeface="Montserrat Medium"/>
                <a:cs typeface="Montserrat Medium"/>
                <a:sym typeface="Montserrat Medium"/>
              </a:rPr>
              <a:t>The faith (and maybe larger) community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AutoShape 2" id="2"/>
          <p:cNvSpPr/>
          <p:nvPr/>
        </p:nvSpPr>
        <p:spPr>
          <a:xfrm>
            <a:off x="-886757" y="4785930"/>
            <a:ext cx="20061513" cy="0"/>
          </a:xfrm>
          <a:prstGeom prst="line">
            <a:avLst/>
          </a:prstGeom>
          <a:ln cap="flat" w="28575">
            <a:solidFill>
              <a:srgbClr val="494949"/>
            </a:solidFill>
            <a:prstDash val="solid"/>
            <a:headEnd type="none" len="sm" w="sm"/>
            <a:tailEnd type="none" len="sm" w="sm"/>
          </a:ln>
        </p:spPr>
      </p:sp>
      <p:grpSp>
        <p:nvGrpSpPr>
          <p:cNvPr name="Group 3" id="3"/>
          <p:cNvGrpSpPr/>
          <p:nvPr/>
        </p:nvGrpSpPr>
        <p:grpSpPr>
          <a:xfrm rot="0">
            <a:off x="13122039" y="4534902"/>
            <a:ext cx="502056" cy="502056"/>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a:ln cap="sq">
              <a:noFill/>
              <a:prstDash val="solid"/>
              <a:miter/>
            </a:ln>
          </p:spPr>
        </p:sp>
        <p:sp>
          <p:nvSpPr>
            <p:cNvPr name="TextBox 5" id="5"/>
            <p:cNvSpPr txBox="true"/>
            <p:nvPr/>
          </p:nvSpPr>
          <p:spPr>
            <a:xfrm>
              <a:off x="139700" y="177800"/>
              <a:ext cx="533400" cy="495300"/>
            </a:xfrm>
            <a:prstGeom prst="rect">
              <a:avLst/>
            </a:prstGeom>
          </p:spPr>
          <p:txBody>
            <a:bodyPr anchor="ctr" rtlCol="false" tIns="50800" lIns="50800" bIns="50800" rIns="50800"/>
            <a:lstStyle/>
            <a:p>
              <a:pPr algn="ctr" marL="0" indent="0" lvl="0">
                <a:lnSpc>
                  <a:spcPts val="2266"/>
                </a:lnSpc>
                <a:spcBef>
                  <a:spcPct val="0"/>
                </a:spcBef>
              </a:pPr>
            </a:p>
          </p:txBody>
        </p:sp>
      </p:grpSp>
      <p:grpSp>
        <p:nvGrpSpPr>
          <p:cNvPr name="Group 6" id="6"/>
          <p:cNvGrpSpPr/>
          <p:nvPr/>
        </p:nvGrpSpPr>
        <p:grpSpPr>
          <a:xfrm rot="0">
            <a:off x="4813494" y="4552568"/>
            <a:ext cx="502056" cy="502056"/>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540616" y="82374"/>
                  </a:lnTo>
                  <a:lnTo>
                    <a:pt x="693768" y="119032"/>
                  </a:lnTo>
                  <a:lnTo>
                    <a:pt x="730427" y="272184"/>
                  </a:lnTo>
                  <a:lnTo>
                    <a:pt x="812800" y="406400"/>
                  </a:lnTo>
                  <a:lnTo>
                    <a:pt x="730427" y="540616"/>
                  </a:lnTo>
                  <a:lnTo>
                    <a:pt x="693768" y="693768"/>
                  </a:lnTo>
                  <a:lnTo>
                    <a:pt x="540616" y="730427"/>
                  </a:lnTo>
                  <a:lnTo>
                    <a:pt x="406400" y="812800"/>
                  </a:lnTo>
                  <a:lnTo>
                    <a:pt x="272184" y="730427"/>
                  </a:lnTo>
                  <a:lnTo>
                    <a:pt x="119032" y="693768"/>
                  </a:lnTo>
                  <a:lnTo>
                    <a:pt x="82374" y="540616"/>
                  </a:lnTo>
                  <a:lnTo>
                    <a:pt x="0" y="406400"/>
                  </a:lnTo>
                  <a:lnTo>
                    <a:pt x="82374" y="272184"/>
                  </a:lnTo>
                  <a:lnTo>
                    <a:pt x="119032" y="119032"/>
                  </a:lnTo>
                  <a:lnTo>
                    <a:pt x="272184" y="82374"/>
                  </a:lnTo>
                  <a:lnTo>
                    <a:pt x="406400" y="0"/>
                  </a:lnTo>
                  <a:close/>
                </a:path>
              </a:pathLst>
            </a:custGeom>
            <a:solidFill>
              <a:srgbClr val="494949"/>
            </a:solidFill>
          </p:spPr>
        </p:sp>
        <p:sp>
          <p:nvSpPr>
            <p:cNvPr name="TextBox 8" id="8"/>
            <p:cNvSpPr txBox="true"/>
            <p:nvPr/>
          </p:nvSpPr>
          <p:spPr>
            <a:xfrm>
              <a:off x="139700" y="177800"/>
              <a:ext cx="533400" cy="495300"/>
            </a:xfrm>
            <a:prstGeom prst="rect">
              <a:avLst/>
            </a:prstGeom>
          </p:spPr>
          <p:txBody>
            <a:bodyPr anchor="ctr" rtlCol="false" tIns="50800" lIns="50800" bIns="50800" rIns="50800"/>
            <a:lstStyle/>
            <a:p>
              <a:pPr algn="ctr">
                <a:lnSpc>
                  <a:spcPts val="2266"/>
                </a:lnSpc>
              </a:pPr>
            </a:p>
          </p:txBody>
        </p:sp>
      </p:grpSp>
      <p:sp>
        <p:nvSpPr>
          <p:cNvPr name="Freeform 9" id="9"/>
          <p:cNvSpPr/>
          <p:nvPr/>
        </p:nvSpPr>
        <p:spPr>
          <a:xfrm flipH="false" flipV="false" rot="2451906">
            <a:off x="-1305279" y="-3069758"/>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2"/>
            <a:stretch>
              <a:fillRect l="0" t="0" r="0" b="0"/>
            </a:stretch>
          </a:blipFill>
        </p:spPr>
      </p:sp>
      <p:sp>
        <p:nvSpPr>
          <p:cNvPr name="Freeform 10" id="10"/>
          <p:cNvSpPr/>
          <p:nvPr/>
        </p:nvSpPr>
        <p:spPr>
          <a:xfrm flipH="false" flipV="false" rot="-5916672">
            <a:off x="15200433" y="6753364"/>
            <a:ext cx="5059689" cy="5741491"/>
          </a:xfrm>
          <a:custGeom>
            <a:avLst/>
            <a:gdLst/>
            <a:ahLst/>
            <a:cxnLst/>
            <a:rect r="r" b="b" t="t" l="l"/>
            <a:pathLst>
              <a:path h="5741491" w="5059689">
                <a:moveTo>
                  <a:pt x="0" y="0"/>
                </a:moveTo>
                <a:lnTo>
                  <a:pt x="5059689" y="0"/>
                </a:lnTo>
                <a:lnTo>
                  <a:pt x="5059689" y="5741491"/>
                </a:lnTo>
                <a:lnTo>
                  <a:pt x="0" y="5741491"/>
                </a:lnTo>
                <a:lnTo>
                  <a:pt x="0" y="0"/>
                </a:lnTo>
                <a:close/>
              </a:path>
            </a:pathLst>
          </a:custGeom>
          <a:blipFill>
            <a:blip r:embed="rId3"/>
            <a:stretch>
              <a:fillRect l="0" t="0" r="0" b="0"/>
            </a:stretch>
          </a:blipFill>
        </p:spPr>
      </p:sp>
      <p:sp>
        <p:nvSpPr>
          <p:cNvPr name="TextBox 11" id="11"/>
          <p:cNvSpPr txBox="true"/>
          <p:nvPr/>
        </p:nvSpPr>
        <p:spPr>
          <a:xfrm rot="0">
            <a:off x="4732501" y="1928862"/>
            <a:ext cx="9460252" cy="2329815"/>
          </a:xfrm>
          <a:prstGeom prst="rect">
            <a:avLst/>
          </a:prstGeom>
        </p:spPr>
        <p:txBody>
          <a:bodyPr anchor="t" rtlCol="false" tIns="0" lIns="0" bIns="0" rIns="0">
            <a:spAutoFit/>
          </a:bodyPr>
          <a:lstStyle/>
          <a:p>
            <a:pPr algn="ctr">
              <a:lnSpc>
                <a:spcPts val="9030"/>
              </a:lnSpc>
            </a:pPr>
            <a:r>
              <a:rPr lang="en-US" sz="7000" spc="-399">
                <a:solidFill>
                  <a:srgbClr val="494949"/>
                </a:solidFill>
                <a:latin typeface="TAN Pearl"/>
                <a:ea typeface="TAN Pearl"/>
                <a:cs typeface="TAN Pearl"/>
                <a:sym typeface="TAN Pearl"/>
              </a:rPr>
              <a:t>Boundaries...what do you think?</a:t>
            </a:r>
          </a:p>
        </p:txBody>
      </p:sp>
      <p:sp>
        <p:nvSpPr>
          <p:cNvPr name="TextBox 12" id="12"/>
          <p:cNvSpPr txBox="true"/>
          <p:nvPr/>
        </p:nvSpPr>
        <p:spPr>
          <a:xfrm rot="0">
            <a:off x="3319341" y="5359431"/>
            <a:ext cx="3992418" cy="2876550"/>
          </a:xfrm>
          <a:prstGeom prst="rect">
            <a:avLst/>
          </a:prstGeom>
        </p:spPr>
        <p:txBody>
          <a:bodyPr anchor="t" rtlCol="false" tIns="0" lIns="0" bIns="0" rIns="0">
            <a:spAutoFit/>
          </a:bodyPr>
          <a:lstStyle/>
          <a:p>
            <a:pPr algn="l">
              <a:lnSpc>
                <a:spcPts val="3899"/>
              </a:lnSpc>
            </a:pPr>
            <a:r>
              <a:rPr lang="en-US" sz="2499" b="true">
                <a:solidFill>
                  <a:srgbClr val="494949"/>
                </a:solidFill>
                <a:latin typeface="Montserrat Medium"/>
                <a:ea typeface="Montserrat Medium"/>
                <a:cs typeface="Montserrat Medium"/>
                <a:sym typeface="Montserrat Medium"/>
              </a:rPr>
              <a:t>A</a:t>
            </a:r>
            <a:r>
              <a:rPr lang="en-US" sz="2499" b="true">
                <a:solidFill>
                  <a:srgbClr val="494949"/>
                </a:solidFill>
                <a:latin typeface="Montserrat Medium"/>
                <a:ea typeface="Montserrat Medium"/>
                <a:cs typeface="Montserrat Medium"/>
                <a:sym typeface="Montserrat Medium"/>
              </a:rPr>
              <a:t> gift?</a:t>
            </a:r>
          </a:p>
          <a:p>
            <a:pPr algn="l">
              <a:lnSpc>
                <a:spcPts val="3899"/>
              </a:lnSpc>
            </a:pPr>
            <a:r>
              <a:rPr lang="en-US" sz="2499" b="true">
                <a:solidFill>
                  <a:srgbClr val="494949"/>
                </a:solidFill>
                <a:latin typeface="Montserrat Medium"/>
                <a:ea typeface="Montserrat Medium"/>
                <a:cs typeface="Montserrat Medium"/>
                <a:sym typeface="Montserrat Medium"/>
              </a:rPr>
              <a:t>• An act of grace?</a:t>
            </a:r>
          </a:p>
          <a:p>
            <a:pPr algn="l">
              <a:lnSpc>
                <a:spcPts val="3899"/>
              </a:lnSpc>
            </a:pPr>
            <a:r>
              <a:rPr lang="en-US" sz="2499" b="true">
                <a:solidFill>
                  <a:srgbClr val="494949"/>
                </a:solidFill>
                <a:latin typeface="Montserrat Medium"/>
                <a:ea typeface="Montserrat Medium"/>
                <a:cs typeface="Montserrat Medium"/>
                <a:sym typeface="Montserrat Medium"/>
              </a:rPr>
              <a:t>• Create safety?</a:t>
            </a:r>
          </a:p>
          <a:p>
            <a:pPr algn="l">
              <a:lnSpc>
                <a:spcPts val="3899"/>
              </a:lnSpc>
            </a:pPr>
            <a:r>
              <a:rPr lang="en-US" sz="2499" b="true">
                <a:solidFill>
                  <a:srgbClr val="494949"/>
                </a:solidFill>
                <a:latin typeface="Montserrat Medium"/>
                <a:ea typeface="Montserrat Medium"/>
                <a:cs typeface="Montserrat Medium"/>
                <a:sym typeface="Montserrat Medium"/>
              </a:rPr>
              <a:t>• As developmental milestone?</a:t>
            </a:r>
          </a:p>
          <a:p>
            <a:pPr algn="l">
              <a:lnSpc>
                <a:spcPts val="3899"/>
              </a:lnSpc>
            </a:pPr>
          </a:p>
        </p:txBody>
      </p:sp>
      <p:sp>
        <p:nvSpPr>
          <p:cNvPr name="TextBox 13" id="13"/>
          <p:cNvSpPr txBox="true"/>
          <p:nvPr/>
        </p:nvSpPr>
        <p:spPr>
          <a:xfrm rot="0">
            <a:off x="11653831" y="5359431"/>
            <a:ext cx="3940529" cy="2912087"/>
          </a:xfrm>
          <a:prstGeom prst="rect">
            <a:avLst/>
          </a:prstGeom>
        </p:spPr>
        <p:txBody>
          <a:bodyPr anchor="t" rtlCol="false" tIns="0" lIns="0" bIns="0" rIns="0">
            <a:spAutoFit/>
          </a:bodyPr>
          <a:lstStyle/>
          <a:p>
            <a:pPr algn="l">
              <a:lnSpc>
                <a:spcPts val="3896"/>
              </a:lnSpc>
            </a:pPr>
            <a:r>
              <a:rPr lang="en-US" sz="2497" b="true">
                <a:solidFill>
                  <a:srgbClr val="494949"/>
                </a:solidFill>
                <a:latin typeface="Montserrat Medium"/>
                <a:ea typeface="Montserrat Medium"/>
                <a:cs typeface="Montserrat Medium"/>
                <a:sym typeface="Montserrat Medium"/>
              </a:rPr>
              <a:t>R</a:t>
            </a:r>
            <a:r>
              <a:rPr lang="en-US" sz="2497" b="true">
                <a:solidFill>
                  <a:srgbClr val="494949"/>
                </a:solidFill>
                <a:latin typeface="Montserrat Medium"/>
                <a:ea typeface="Montserrat Medium"/>
                <a:cs typeface="Montserrat Medium"/>
                <a:sym typeface="Montserrat Medium"/>
              </a:rPr>
              <a:t>ude?</a:t>
            </a:r>
          </a:p>
          <a:p>
            <a:pPr algn="l">
              <a:lnSpc>
                <a:spcPts val="3896"/>
              </a:lnSpc>
            </a:pPr>
            <a:r>
              <a:rPr lang="en-US" sz="2497" b="true">
                <a:solidFill>
                  <a:srgbClr val="494949"/>
                </a:solidFill>
                <a:latin typeface="Montserrat Medium"/>
                <a:ea typeface="Montserrat Medium"/>
                <a:cs typeface="Montserrat Medium"/>
                <a:sym typeface="Montserrat Medium"/>
              </a:rPr>
              <a:t>• Withholding?</a:t>
            </a:r>
          </a:p>
          <a:p>
            <a:pPr algn="l">
              <a:lnSpc>
                <a:spcPts val="3896"/>
              </a:lnSpc>
            </a:pPr>
            <a:r>
              <a:rPr lang="en-US" sz="2497" b="true">
                <a:solidFill>
                  <a:srgbClr val="494949"/>
                </a:solidFill>
                <a:latin typeface="Montserrat Medium"/>
                <a:ea typeface="Montserrat Medium"/>
                <a:cs typeface="Montserrat Medium"/>
                <a:sym typeface="Montserrat Medium"/>
              </a:rPr>
              <a:t>• Barrier to relationships?</a:t>
            </a:r>
          </a:p>
          <a:p>
            <a:pPr algn="l">
              <a:lnSpc>
                <a:spcPts val="3896"/>
              </a:lnSpc>
            </a:pPr>
            <a:r>
              <a:rPr lang="en-US" sz="2497" b="true">
                <a:solidFill>
                  <a:srgbClr val="494949"/>
                </a:solidFill>
                <a:latin typeface="Montserrat Medium"/>
                <a:ea typeface="Montserrat Medium"/>
                <a:cs typeface="Montserrat Medium"/>
                <a:sym typeface="Montserrat Medium"/>
              </a:rPr>
              <a:t>• Culturally shaped?</a:t>
            </a:r>
          </a:p>
          <a:p>
            <a:pPr algn="l">
              <a:lnSpc>
                <a:spcPts val="3896"/>
              </a:lnSpc>
            </a:pPr>
          </a:p>
        </p:txBody>
      </p:sp>
    </p:spTree>
  </p:cSld>
  <p:clrMapOvr>
    <a:masterClrMapping/>
  </p:clrMapOvr>
</p:sld>
</file>

<file path=ppt/slides/slide60.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633267" y="857250"/>
            <a:ext cx="11868894" cy="3195319"/>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Cl</a:t>
            </a:r>
            <a:r>
              <a:rPr lang="en-US" b="true" sz="9200">
                <a:solidFill>
                  <a:srgbClr val="000000"/>
                </a:solidFill>
                <a:latin typeface="Canva Sans Bold"/>
                <a:ea typeface="Canva Sans Bold"/>
                <a:cs typeface="Canva Sans Bold"/>
                <a:sym typeface="Canva Sans Bold"/>
              </a:rPr>
              <a:t>arity in your policy</a:t>
            </a:r>
          </a:p>
          <a:p>
            <a:pPr algn="ctr">
              <a:lnSpc>
                <a:spcPts val="12880"/>
              </a:lnSpc>
            </a:pPr>
          </a:p>
        </p:txBody>
      </p:sp>
      <p:sp>
        <p:nvSpPr>
          <p:cNvPr name="TextBox 3" id="3"/>
          <p:cNvSpPr txBox="true"/>
          <p:nvPr/>
        </p:nvSpPr>
        <p:spPr>
          <a:xfrm rot="0">
            <a:off x="633267" y="3019742"/>
            <a:ext cx="16005466" cy="4180840"/>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Who receives</a:t>
            </a:r>
            <a:r>
              <a:rPr lang="en-US" sz="3399">
                <a:solidFill>
                  <a:srgbClr val="000000"/>
                </a:solidFill>
                <a:latin typeface="Canva Sans"/>
                <a:ea typeface="Canva Sans"/>
                <a:cs typeface="Canva Sans"/>
                <a:sym typeface="Canva Sans"/>
              </a:rPr>
              <a:t> allegations?</a:t>
            </a:r>
          </a:p>
          <a:p>
            <a:pPr algn="just" marL="1468119" indent="-489373" lvl="2">
              <a:lnSpc>
                <a:spcPts val="4759"/>
              </a:lnSpc>
              <a:buFont typeface="Arial"/>
              <a:buChar char="⚬"/>
            </a:pPr>
            <a:r>
              <a:rPr lang="en-US" sz="3399">
                <a:solidFill>
                  <a:srgbClr val="000000"/>
                </a:solidFill>
                <a:latin typeface="Canva Sans"/>
                <a:ea typeface="Canva Sans"/>
                <a:cs typeface="Canva Sans"/>
                <a:sym typeface="Canva Sans"/>
              </a:rPr>
              <a:t>Does the congregation know who to contact/how to report this? </a:t>
            </a:r>
          </a:p>
          <a:p>
            <a:pPr algn="just" marL="1468119" indent="-489373" lvl="2">
              <a:lnSpc>
                <a:spcPts val="4759"/>
              </a:lnSpc>
              <a:buFont typeface="Arial"/>
              <a:buChar char="⚬"/>
            </a:pPr>
            <a:r>
              <a:rPr lang="en-US" sz="3399">
                <a:solidFill>
                  <a:srgbClr val="000000"/>
                </a:solidFill>
                <a:latin typeface="Canva Sans"/>
                <a:ea typeface="Canva Sans"/>
                <a:cs typeface="Canva Sans"/>
                <a:sym typeface="Canva Sans"/>
              </a:rPr>
              <a:t>Does the Session?</a:t>
            </a:r>
          </a:p>
          <a:p>
            <a:pPr algn="just" marL="1468119" indent="-489373" lvl="2">
              <a:lnSpc>
                <a:spcPts val="4759"/>
              </a:lnSpc>
              <a:buFont typeface="Arial"/>
              <a:buChar char="⚬"/>
            </a:pPr>
            <a:r>
              <a:rPr lang="en-US" sz="3399">
                <a:solidFill>
                  <a:srgbClr val="000000"/>
                </a:solidFill>
                <a:latin typeface="Canva Sans"/>
                <a:ea typeface="Canva Sans"/>
                <a:cs typeface="Canva Sans"/>
                <a:sym typeface="Canva Sans"/>
              </a:rPr>
              <a:t>How do they know who to contact? How is this information shared?</a:t>
            </a: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What happens next?</a:t>
            </a: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Contact Presbytery</a:t>
            </a:r>
          </a:p>
          <a:p>
            <a:pPr algn="just">
              <a:lnSpc>
                <a:spcPts val="4759"/>
              </a:lnSpc>
            </a:pPr>
          </a:p>
        </p:txBody>
      </p:sp>
    </p:spTree>
  </p:cSld>
  <p:clrMapOvr>
    <a:masterClrMapping/>
  </p:clrMapOvr>
</p:sld>
</file>

<file path=ppt/slides/slide61.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762348" y="-142875"/>
            <a:ext cx="14763304" cy="3734423"/>
          </a:xfrm>
          <a:prstGeom prst="rect">
            <a:avLst/>
          </a:prstGeom>
        </p:spPr>
        <p:txBody>
          <a:bodyPr anchor="t" rtlCol="false" tIns="0" lIns="0" bIns="0" rIns="0">
            <a:spAutoFit/>
          </a:bodyPr>
          <a:lstStyle/>
          <a:p>
            <a:pPr algn="ctr">
              <a:lnSpc>
                <a:spcPts val="9940"/>
              </a:lnSpc>
            </a:pPr>
            <a:r>
              <a:rPr lang="en-US" sz="7100" b="true">
                <a:solidFill>
                  <a:srgbClr val="000000"/>
                </a:solidFill>
                <a:latin typeface="Canva Sans Bold"/>
                <a:ea typeface="Canva Sans Bold"/>
                <a:cs typeface="Canva Sans Bold"/>
                <a:sym typeface="Canva Sans Bold"/>
              </a:rPr>
              <a:t>When you receive a verbal report </a:t>
            </a:r>
          </a:p>
          <a:p>
            <a:pPr algn="ctr">
              <a:lnSpc>
                <a:spcPts val="9940"/>
              </a:lnSpc>
            </a:pPr>
            <a:r>
              <a:rPr lang="en-US" sz="7100" b="true">
                <a:solidFill>
                  <a:srgbClr val="000000"/>
                </a:solidFill>
                <a:latin typeface="Canva Sans Bold"/>
                <a:ea typeface="Canva Sans Bold"/>
                <a:cs typeface="Canva Sans Bold"/>
                <a:sym typeface="Canva Sans Bold"/>
              </a:rPr>
              <a:t>of</a:t>
            </a:r>
            <a:r>
              <a:rPr lang="en-US" b="true" sz="7100">
                <a:solidFill>
                  <a:srgbClr val="000000"/>
                </a:solidFill>
                <a:latin typeface="Canva Sans Bold"/>
                <a:ea typeface="Canva Sans Bold"/>
                <a:cs typeface="Canva Sans Bold"/>
                <a:sym typeface="Canva Sans Bold"/>
              </a:rPr>
              <a:t> an allegation</a:t>
            </a:r>
          </a:p>
          <a:p>
            <a:pPr algn="ctr">
              <a:lnSpc>
                <a:spcPts val="9940"/>
              </a:lnSpc>
            </a:pPr>
          </a:p>
        </p:txBody>
      </p:sp>
      <p:sp>
        <p:nvSpPr>
          <p:cNvPr name="TextBox 3" id="3"/>
          <p:cNvSpPr txBox="true"/>
          <p:nvPr/>
        </p:nvSpPr>
        <p:spPr>
          <a:xfrm rot="0">
            <a:off x="1762348" y="2505710"/>
            <a:ext cx="14763304" cy="778129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Care for the person making the allegation</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The allegation is received with trust and confidentiality</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In order to take ecclesial (church) disciplinary action, there must be a </a:t>
            </a:r>
            <a:r>
              <a:rPr lang="en-US" b="true" sz="3399">
                <a:solidFill>
                  <a:srgbClr val="000000"/>
                </a:solidFill>
                <a:latin typeface="Canva Sans Bold"/>
                <a:ea typeface="Canva Sans Bold"/>
                <a:cs typeface="Canva Sans Bold"/>
                <a:sym typeface="Canva Sans Bold"/>
              </a:rPr>
              <a:t>written complaint</a:t>
            </a:r>
          </a:p>
          <a:p>
            <a:pPr algn="l">
              <a:lnSpc>
                <a:spcPts val="4759"/>
              </a:lnSpc>
            </a:pPr>
            <a:r>
              <a:rPr lang="en-US" sz="3399">
                <a:solidFill>
                  <a:srgbClr val="000000"/>
                </a:solidFill>
                <a:latin typeface="Canva Sans"/>
                <a:ea typeface="Canva Sans"/>
                <a:cs typeface="Canva Sans"/>
                <a:sym typeface="Canva Sans"/>
              </a:rPr>
              <a:t>D-7.0102</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“The disciplinary process begins when a written statement alleging that an active member of a congregation or a minister of Wor</a:t>
            </a:r>
            <a:r>
              <a:rPr lang="en-US" sz="3399">
                <a:solidFill>
                  <a:srgbClr val="000000"/>
                </a:solidFill>
                <a:latin typeface="Canva Sans"/>
                <a:ea typeface="Canva Sans"/>
                <a:cs typeface="Canva Sans"/>
                <a:sym typeface="Canva Sans"/>
              </a:rPr>
              <a:t>d and Sacrament of the Presbyterian Church (USA) has committed an offense to the clerk of Session or the stated clerk of the presbytery having jurisdiction over the member.”</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NOTE: if allegation is regarding abuse of a minor, still need to notify civil authorities/child abuse hotline (and also Presbytery)</a:t>
            </a:r>
          </a:p>
          <a:p>
            <a:pPr algn="l">
              <a:lnSpc>
                <a:spcPts val="4759"/>
              </a:lnSpc>
            </a:pPr>
          </a:p>
        </p:txBody>
      </p:sp>
    </p:spTree>
  </p:cSld>
  <p:clrMapOvr>
    <a:masterClrMapping/>
  </p:clrMapOvr>
</p:sld>
</file>

<file path=ppt/slides/slide62.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580571" y="328931"/>
            <a:ext cx="17707429" cy="4515481"/>
          </a:xfrm>
          <a:prstGeom prst="rect">
            <a:avLst/>
          </a:prstGeom>
        </p:spPr>
        <p:txBody>
          <a:bodyPr anchor="t" rtlCol="false" tIns="0" lIns="0" bIns="0" rIns="0">
            <a:spAutoFit/>
          </a:bodyPr>
          <a:lstStyle/>
          <a:p>
            <a:pPr algn="ctr">
              <a:lnSpc>
                <a:spcPts val="12040"/>
              </a:lnSpc>
            </a:pPr>
            <a:r>
              <a:rPr lang="en-US" sz="8600" b="true">
                <a:solidFill>
                  <a:srgbClr val="000000"/>
                </a:solidFill>
                <a:latin typeface="Canva Sans Bold"/>
                <a:ea typeface="Canva Sans Bold"/>
                <a:cs typeface="Canva Sans Bold"/>
                <a:sym typeface="Canva Sans Bold"/>
              </a:rPr>
              <a:t>If the</a:t>
            </a:r>
            <a:r>
              <a:rPr lang="en-US" b="true" sz="8600">
                <a:solidFill>
                  <a:srgbClr val="000000"/>
                </a:solidFill>
                <a:latin typeface="Canva Sans Bold"/>
                <a:ea typeface="Canva Sans Bold"/>
                <a:cs typeface="Canva Sans Bold"/>
                <a:sym typeface="Canva Sans Bold"/>
              </a:rPr>
              <a:t> allegation is against the pastoral leader:</a:t>
            </a:r>
          </a:p>
          <a:p>
            <a:pPr algn="ctr">
              <a:lnSpc>
                <a:spcPts val="12040"/>
              </a:lnSpc>
            </a:pPr>
          </a:p>
        </p:txBody>
      </p:sp>
      <p:sp>
        <p:nvSpPr>
          <p:cNvPr name="TextBox 3" id="3"/>
          <p:cNvSpPr txBox="true"/>
          <p:nvPr/>
        </p:nvSpPr>
        <p:spPr>
          <a:xfrm rot="0">
            <a:off x="580571" y="3226975"/>
            <a:ext cx="17707429" cy="6424930"/>
          </a:xfrm>
          <a:prstGeom prst="rect">
            <a:avLst/>
          </a:prstGeom>
        </p:spPr>
        <p:txBody>
          <a:bodyPr anchor="t" rtlCol="false" tIns="0" lIns="0" bIns="0" rIns="0">
            <a:spAutoFit/>
          </a:bodyPr>
          <a:lstStyle/>
          <a:p>
            <a:pPr algn="l">
              <a:lnSpc>
                <a:spcPts val="3920"/>
              </a:lnSpc>
            </a:pPr>
          </a:p>
          <a:p>
            <a:pPr algn="l">
              <a:lnSpc>
                <a:spcPts val="3920"/>
              </a:lnSpc>
            </a:pPr>
            <a:r>
              <a:rPr lang="en-US" sz="2800">
                <a:solidFill>
                  <a:srgbClr val="000000"/>
                </a:solidFill>
                <a:latin typeface="Canva Sans"/>
                <a:ea typeface="Canva Sans"/>
                <a:cs typeface="Canva Sans"/>
                <a:sym typeface="Canva Sans"/>
              </a:rPr>
              <a:t>D- 7. 0902B </a:t>
            </a:r>
            <a:r>
              <a:rPr lang="en-US" sz="2800">
                <a:solidFill>
                  <a:srgbClr val="000000"/>
                </a:solidFill>
                <a:latin typeface="Canva Sans"/>
                <a:ea typeface="Canva Sans"/>
                <a:cs typeface="Canva Sans"/>
                <a:sym typeface="Canva Sans"/>
              </a:rPr>
              <a:t>ADMINISTRATIVE LEAVE </a:t>
            </a:r>
          </a:p>
          <a:p>
            <a:pPr algn="l">
              <a:lnSpc>
                <a:spcPts val="3920"/>
              </a:lnSpc>
            </a:pPr>
            <a:r>
              <a:rPr lang="en-US" sz="2800">
                <a:solidFill>
                  <a:srgbClr val="000000"/>
                </a:solidFill>
                <a:latin typeface="Canva Sans"/>
                <a:ea typeface="Canva Sans"/>
                <a:cs typeface="Canva Sans"/>
                <a:sym typeface="Canva Sans"/>
              </a:rPr>
              <a:t>Regardless of the employment status of the minister of the Word and Sacrament, the members designated in accordance with D-3.0102, shall determine as quickly as possible, after receiving the written allegations and providing the accused an opportunity to be heard, whether the risk to a congregation and/or to other potential victims of abuse requires </a:t>
            </a:r>
            <a:r>
              <a:rPr lang="en-US" b="true" sz="2800">
                <a:solidFill>
                  <a:srgbClr val="000000"/>
                </a:solidFill>
                <a:latin typeface="Canva Sans Bold"/>
                <a:ea typeface="Canva Sans Bold"/>
                <a:cs typeface="Canva Sans Bold"/>
                <a:sym typeface="Canva Sans Bold"/>
              </a:rPr>
              <a:t>paid</a:t>
            </a:r>
            <a:r>
              <a:rPr lang="en-US" sz="2800">
                <a:solidFill>
                  <a:srgbClr val="000000"/>
                </a:solidFill>
                <a:latin typeface="Canva Sans"/>
                <a:ea typeface="Canva Sans"/>
                <a:cs typeface="Canva Sans"/>
                <a:sym typeface="Canva Sans"/>
              </a:rPr>
              <a:t> administrative leave or other restrictions upon the minister’s service when considered in light of the nature and probable truth</a:t>
            </a:r>
          </a:p>
          <a:p>
            <a:pPr algn="l">
              <a:lnSpc>
                <a:spcPts val="3920"/>
              </a:lnSpc>
            </a:pPr>
            <a:r>
              <a:rPr lang="en-US" sz="2800">
                <a:solidFill>
                  <a:srgbClr val="000000"/>
                </a:solidFill>
                <a:latin typeface="Canva Sans"/>
                <a:ea typeface="Canva Sans"/>
                <a:cs typeface="Canva Sans"/>
                <a:sym typeface="Canva Sans"/>
              </a:rPr>
              <a:t>of the allegations. Such </a:t>
            </a:r>
            <a:r>
              <a:rPr lang="en-US" b="true" sz="2800">
                <a:solidFill>
                  <a:srgbClr val="000000"/>
                </a:solidFill>
                <a:latin typeface="Canva Sans Bold"/>
                <a:ea typeface="Canva Sans Bold"/>
                <a:cs typeface="Canva Sans Bold"/>
                <a:sym typeface="Canva Sans Bold"/>
              </a:rPr>
              <a:t>paid</a:t>
            </a:r>
            <a:r>
              <a:rPr lang="en-US" sz="2800">
                <a:solidFill>
                  <a:srgbClr val="000000"/>
                </a:solidFill>
                <a:latin typeface="Canva Sans"/>
                <a:ea typeface="Canva Sans"/>
                <a:cs typeface="Canva Sans"/>
                <a:sym typeface="Canva Sans"/>
              </a:rPr>
              <a:t> administrative leave or restrictions will continue until either the matter is resolved in one of the ways prescribed in the disciplinary process or until the leave or restrictions are altered or removed by members of the commission. </a:t>
            </a:r>
            <a:r>
              <a:rPr lang="en-US" b="true" sz="2800">
                <a:solidFill>
                  <a:srgbClr val="000000"/>
                </a:solidFill>
                <a:latin typeface="Canva Sans Bold"/>
                <a:ea typeface="Canva Sans Bold"/>
                <a:cs typeface="Canva Sans Bold"/>
                <a:sym typeface="Canva Sans Bold"/>
              </a:rPr>
              <a:t>The cost shall be borne by the employing entity whenever possible or be shared by the presbytery as necessary.</a:t>
            </a:r>
          </a:p>
          <a:p>
            <a:pPr algn="l">
              <a:lnSpc>
                <a:spcPts val="3920"/>
              </a:lnSpc>
            </a:pPr>
          </a:p>
          <a:p>
            <a:pPr algn="l">
              <a:lnSpc>
                <a:spcPts val="3920"/>
              </a:lnSpc>
            </a:pPr>
          </a:p>
        </p:txBody>
      </p:sp>
    </p:spTree>
  </p:cSld>
  <p:clrMapOvr>
    <a:masterClrMapping/>
  </p:clrMapOvr>
</p:sld>
</file>

<file path=ppt/slides/slide63.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0" y="294414"/>
            <a:ext cx="18288000" cy="3246743"/>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If</a:t>
            </a:r>
            <a:r>
              <a:rPr lang="en-US" b="true" sz="6400">
                <a:solidFill>
                  <a:srgbClr val="000000"/>
                </a:solidFill>
                <a:latin typeface="Canva Sans Bold"/>
                <a:ea typeface="Canva Sans Bold"/>
                <a:cs typeface="Canva Sans Bold"/>
                <a:sym typeface="Canva Sans Bold"/>
              </a:rPr>
              <a:t> the allegation is against a staff/volunteer/member:</a:t>
            </a:r>
          </a:p>
          <a:p>
            <a:pPr algn="ctr">
              <a:lnSpc>
                <a:spcPts val="7980"/>
              </a:lnSpc>
            </a:pPr>
          </a:p>
        </p:txBody>
      </p:sp>
      <p:sp>
        <p:nvSpPr>
          <p:cNvPr name="TextBox 3" id="3"/>
          <p:cNvSpPr txBox="true"/>
          <p:nvPr/>
        </p:nvSpPr>
        <p:spPr>
          <a:xfrm rot="0">
            <a:off x="0" y="2856787"/>
            <a:ext cx="8890000" cy="4646916"/>
          </a:xfrm>
          <a:prstGeom prst="rect">
            <a:avLst/>
          </a:prstGeom>
        </p:spPr>
        <p:txBody>
          <a:bodyPr anchor="t" rtlCol="false" tIns="0" lIns="0" bIns="0" rIns="0">
            <a:spAutoFit/>
          </a:bodyPr>
          <a:lstStyle/>
          <a:p>
            <a:pPr algn="l" marL="820537" indent="-410269" lvl="1">
              <a:lnSpc>
                <a:spcPts val="5320"/>
              </a:lnSpc>
              <a:buFont typeface="Arial"/>
              <a:buChar char="•"/>
            </a:pPr>
            <a:r>
              <a:rPr lang="en-US" sz="3800">
                <a:solidFill>
                  <a:srgbClr val="000000"/>
                </a:solidFill>
                <a:latin typeface="Canva Sans"/>
                <a:ea typeface="Canva Sans"/>
                <a:cs typeface="Canva Sans"/>
                <a:sym typeface="Canva Sans"/>
              </a:rPr>
              <a:t>Notify the Clerk of Session that an allegation has been made (no names yet)</a:t>
            </a:r>
          </a:p>
          <a:p>
            <a:pPr algn="l" marL="820537" indent="-410269" lvl="1">
              <a:lnSpc>
                <a:spcPts val="5320"/>
              </a:lnSpc>
              <a:buFont typeface="Arial"/>
              <a:buChar char="•"/>
            </a:pPr>
            <a:r>
              <a:rPr lang="en-US" sz="3800">
                <a:solidFill>
                  <a:srgbClr val="000000"/>
                </a:solidFill>
                <a:latin typeface="Canva Sans"/>
                <a:ea typeface="Canva Sans"/>
                <a:cs typeface="Canva Sans"/>
                <a:sym typeface="Canva Sans"/>
              </a:rPr>
              <a:t>Follow the procedures in your policy </a:t>
            </a:r>
          </a:p>
          <a:p>
            <a:pPr algn="l" marL="820537" indent="-410269" lvl="1">
              <a:lnSpc>
                <a:spcPts val="5320"/>
              </a:lnSpc>
              <a:buFont typeface="Arial"/>
              <a:buChar char="•"/>
            </a:pPr>
            <a:r>
              <a:rPr lang="en-US" sz="3800">
                <a:solidFill>
                  <a:srgbClr val="000000"/>
                </a:solidFill>
                <a:latin typeface="Canva Sans"/>
                <a:ea typeface="Canva Sans"/>
                <a:cs typeface="Canva Sans"/>
                <a:sym typeface="Canva Sans"/>
              </a:rPr>
              <a:t>Contact the Presbytery for help</a:t>
            </a:r>
          </a:p>
          <a:p>
            <a:pPr algn="l" marL="820537" indent="-410269" lvl="1">
              <a:lnSpc>
                <a:spcPts val="5320"/>
              </a:lnSpc>
              <a:buFont typeface="Arial"/>
              <a:buChar char="•"/>
            </a:pPr>
            <a:r>
              <a:rPr lang="en-US" sz="3800">
                <a:solidFill>
                  <a:srgbClr val="000000"/>
                </a:solidFill>
                <a:latin typeface="Canva Sans"/>
                <a:ea typeface="Canva Sans"/>
                <a:cs typeface="Canva Sans"/>
                <a:sym typeface="Canva Sans"/>
              </a:rPr>
              <a:t>Notify your insurance carrier</a:t>
            </a:r>
          </a:p>
        </p:txBody>
      </p:sp>
      <p:sp>
        <p:nvSpPr>
          <p:cNvPr name="TextBox 4" id="4"/>
          <p:cNvSpPr txBox="true"/>
          <p:nvPr/>
        </p:nvSpPr>
        <p:spPr>
          <a:xfrm rot="0">
            <a:off x="9144000" y="2866312"/>
            <a:ext cx="8687816" cy="7408246"/>
          </a:xfrm>
          <a:prstGeom prst="rect">
            <a:avLst/>
          </a:prstGeom>
        </p:spPr>
        <p:txBody>
          <a:bodyPr anchor="t" rtlCol="false" tIns="0" lIns="0" bIns="0" rIns="0">
            <a:spAutoFit/>
          </a:bodyPr>
          <a:lstStyle/>
          <a:p>
            <a:pPr algn="l" marL="828358" indent="-414179" lvl="1">
              <a:lnSpc>
                <a:spcPts val="5371"/>
              </a:lnSpc>
              <a:buFont typeface="Arial"/>
              <a:buChar char="•"/>
            </a:pPr>
            <a:r>
              <a:rPr lang="en-US" sz="3836">
                <a:solidFill>
                  <a:srgbClr val="000000"/>
                </a:solidFill>
                <a:latin typeface="Canva Sans"/>
                <a:ea typeface="Canva Sans"/>
                <a:cs typeface="Canva Sans"/>
                <a:sym typeface="Canva Sans"/>
              </a:rPr>
              <a:t>Have in your policy information about separation/leave of that person until investigation is concluded:</a:t>
            </a:r>
          </a:p>
          <a:p>
            <a:pPr algn="l" marL="828358" indent="-414179" lvl="1">
              <a:lnSpc>
                <a:spcPts val="5371"/>
              </a:lnSpc>
              <a:buFont typeface="Arial"/>
              <a:buChar char="•"/>
            </a:pPr>
            <a:r>
              <a:rPr lang="en-US" sz="3836">
                <a:solidFill>
                  <a:srgbClr val="000000"/>
                </a:solidFill>
                <a:latin typeface="Canva Sans"/>
                <a:ea typeface="Canva Sans"/>
                <a:cs typeface="Canva Sans"/>
                <a:sym typeface="Canva Sans"/>
              </a:rPr>
              <a:t>I.e., if Sunday School teacher, no longer can teach</a:t>
            </a:r>
          </a:p>
          <a:p>
            <a:pPr algn="l" marL="828358" indent="-414179" lvl="1">
              <a:lnSpc>
                <a:spcPts val="5371"/>
              </a:lnSpc>
              <a:buFont typeface="Arial"/>
              <a:buChar char="•"/>
            </a:pPr>
            <a:r>
              <a:rPr lang="en-US" sz="3836">
                <a:solidFill>
                  <a:srgbClr val="000000"/>
                </a:solidFill>
                <a:latin typeface="Canva Sans"/>
                <a:ea typeface="Canva Sans"/>
                <a:cs typeface="Canva Sans"/>
                <a:sym typeface="Canva Sans"/>
              </a:rPr>
              <a:t>If youth leader, no longer allowed with youth- including social media, etc.</a:t>
            </a:r>
          </a:p>
          <a:p>
            <a:pPr algn="l" marL="828358" indent="-414179" lvl="1">
              <a:lnSpc>
                <a:spcPts val="5371"/>
              </a:lnSpc>
              <a:buFont typeface="Arial"/>
              <a:buChar char="•"/>
            </a:pPr>
            <a:r>
              <a:rPr lang="en-US" sz="3836">
                <a:solidFill>
                  <a:srgbClr val="000000"/>
                </a:solidFill>
                <a:latin typeface="Canva Sans"/>
                <a:ea typeface="Canva Sans"/>
                <a:cs typeface="Canva Sans"/>
                <a:sym typeface="Canva Sans"/>
              </a:rPr>
              <a:t>until the allegation is substantiated or resolved</a:t>
            </a:r>
          </a:p>
        </p:txBody>
      </p:sp>
    </p:spTree>
  </p:cSld>
  <p:clrMapOvr>
    <a:masterClrMapping/>
  </p:clrMapOvr>
</p:sld>
</file>

<file path=ppt/slides/slide64.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657895" y="436599"/>
            <a:ext cx="13314611"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If there is an allegation:</a:t>
            </a:r>
          </a:p>
        </p:txBody>
      </p:sp>
      <p:sp>
        <p:nvSpPr>
          <p:cNvPr name="TextBox 3" id="3"/>
          <p:cNvSpPr txBox="true"/>
          <p:nvPr/>
        </p:nvSpPr>
        <p:spPr>
          <a:xfrm rot="0">
            <a:off x="412124" y="2476013"/>
            <a:ext cx="18288000" cy="6356985"/>
          </a:xfrm>
          <a:prstGeom prst="rect">
            <a:avLst/>
          </a:prstGeom>
        </p:spPr>
        <p:txBody>
          <a:bodyPr anchor="t" rtlCol="false" tIns="0" lIns="0" bIns="0" rIns="0">
            <a:spAutoFit/>
          </a:bodyPr>
          <a:lstStyle/>
          <a:p>
            <a:pPr algn="l" marL="777238" indent="-388619" lvl="1">
              <a:lnSpc>
                <a:spcPts val="5039"/>
              </a:lnSpc>
              <a:buFont typeface="Arial"/>
              <a:buChar char="•"/>
            </a:pPr>
            <a:r>
              <a:rPr lang="en-US" sz="3599">
                <a:solidFill>
                  <a:srgbClr val="000000"/>
                </a:solidFill>
                <a:latin typeface="Canva Sans"/>
                <a:ea typeface="Canva Sans"/>
                <a:cs typeface="Canva Sans"/>
                <a:sym typeface="Canva Sans"/>
              </a:rPr>
              <a:t>You will need to inform the congregation:</a:t>
            </a:r>
          </a:p>
          <a:p>
            <a:pPr algn="l" marL="777238" indent="-388619" lvl="1">
              <a:lnSpc>
                <a:spcPts val="5039"/>
              </a:lnSpc>
              <a:buFont typeface="Arial"/>
              <a:buChar char="•"/>
            </a:pPr>
            <a:r>
              <a:rPr lang="en-US" sz="3599">
                <a:solidFill>
                  <a:srgbClr val="000000"/>
                </a:solidFill>
                <a:latin typeface="Canva Sans"/>
                <a:ea typeface="Canva Sans"/>
                <a:cs typeface="Canva Sans"/>
                <a:sym typeface="Canva Sans"/>
              </a:rPr>
              <a:t>“The Session has receive</a:t>
            </a:r>
            <a:r>
              <a:rPr lang="en-US" sz="3599">
                <a:solidFill>
                  <a:srgbClr val="000000"/>
                </a:solidFill>
                <a:latin typeface="Canva Sans"/>
                <a:ea typeface="Canva Sans"/>
                <a:cs typeface="Canva Sans"/>
                <a:sym typeface="Canva Sans"/>
              </a:rPr>
              <a:t>d a written allegation regarding an offense. The Session is following the procedure outlined in our policies. Because this is an allegation, and because we want to preserve the confidentiality of all involved, we will not be naming names. We pray for, and ask for your prayers for, all involved.” </a:t>
            </a:r>
          </a:p>
          <a:p>
            <a:pPr algn="l" marL="777238" indent="-388619" lvl="1">
              <a:lnSpc>
                <a:spcPts val="5039"/>
              </a:lnSpc>
              <a:buFont typeface="Arial"/>
              <a:buChar char="•"/>
            </a:pPr>
            <a:r>
              <a:rPr lang="en-US" sz="3599">
                <a:solidFill>
                  <a:srgbClr val="000000"/>
                </a:solidFill>
                <a:latin typeface="Canva Sans"/>
                <a:ea typeface="Canva Sans"/>
                <a:cs typeface="Canva Sans"/>
                <a:sym typeface="Canva Sans"/>
              </a:rPr>
              <a:t>Contact the Presbytery and your insurance carrier.</a:t>
            </a:r>
          </a:p>
          <a:p>
            <a:pPr algn="l" marL="777238" indent="-388619" lvl="1">
              <a:lnSpc>
                <a:spcPts val="5039"/>
              </a:lnSpc>
              <a:buFont typeface="Arial"/>
              <a:buChar char="•"/>
            </a:pPr>
            <a:r>
              <a:rPr lang="en-US" sz="3599">
                <a:solidFill>
                  <a:srgbClr val="000000"/>
                </a:solidFill>
                <a:latin typeface="Canva Sans"/>
                <a:ea typeface="Canva Sans"/>
                <a:cs typeface="Canva Sans"/>
                <a:sym typeface="Canva Sans"/>
              </a:rPr>
              <a:t>Always have copies of your policies available and known. </a:t>
            </a:r>
          </a:p>
          <a:p>
            <a:pPr algn="l" marL="777238" indent="-388619" lvl="1">
              <a:lnSpc>
                <a:spcPts val="5039"/>
              </a:lnSpc>
              <a:buFont typeface="Arial"/>
              <a:buChar char="•"/>
            </a:pPr>
            <a:r>
              <a:rPr lang="en-US" sz="3599">
                <a:solidFill>
                  <a:srgbClr val="000000"/>
                </a:solidFill>
                <a:latin typeface="Canva Sans"/>
                <a:ea typeface="Canva Sans"/>
                <a:cs typeface="Canva Sans"/>
                <a:sym typeface="Canva Sans"/>
              </a:rPr>
              <a:t>Healthy congregations can keep confidentiality, but do NOT have secrets. </a:t>
            </a:r>
          </a:p>
          <a:p>
            <a:pPr algn="l">
              <a:lnSpc>
                <a:spcPts val="5039"/>
              </a:lnSpc>
            </a:pP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Book of Order</a:t>
            </a:r>
          </a:p>
        </p:txBody>
      </p:sp>
      <p:sp>
        <p:nvSpPr>
          <p:cNvPr name="TextBox 4" id="4"/>
          <p:cNvSpPr txBox="true"/>
          <p:nvPr/>
        </p:nvSpPr>
        <p:spPr>
          <a:xfrm rot="0">
            <a:off x="1314450" y="4141297"/>
            <a:ext cx="7707571" cy="3316606"/>
          </a:xfrm>
          <a:prstGeom prst="rect">
            <a:avLst/>
          </a:prstGeom>
        </p:spPr>
        <p:txBody>
          <a:bodyPr anchor="t" rtlCol="false" tIns="0" lIns="0" bIns="0" rIns="0">
            <a:spAutoFit/>
          </a:bodyPr>
          <a:lstStyle/>
          <a:p>
            <a:pPr algn="l" marL="0" indent="0" lvl="0">
              <a:lnSpc>
                <a:spcPts val="5264"/>
              </a:lnSpc>
              <a:spcBef>
                <a:spcPct val="0"/>
              </a:spcBef>
            </a:pPr>
            <a:r>
              <a:rPr lang="en-US" sz="3899" spc="233">
                <a:solidFill>
                  <a:srgbClr val="494949"/>
                </a:solidFill>
                <a:latin typeface="Montserrat"/>
                <a:ea typeface="Montserrat"/>
                <a:cs typeface="Montserrat"/>
                <a:sym typeface="Montserrat"/>
              </a:rPr>
              <a:t>F-1.0301</a:t>
            </a:r>
            <a:r>
              <a:rPr lang="en-US" sz="3899" spc="233" u="none">
                <a:solidFill>
                  <a:srgbClr val="494949"/>
                </a:solidFill>
                <a:latin typeface="Montserrat"/>
                <a:ea typeface="Montserrat"/>
                <a:cs typeface="Montserrat"/>
                <a:sym typeface="Montserrat"/>
              </a:rPr>
              <a:t> “The Church is to be a community of faith, entrusting itself to God alone, even at the risk of losing its life.”</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028700" y="904875"/>
            <a:ext cx="7707571" cy="1186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After...</a:t>
            </a:r>
          </a:p>
        </p:txBody>
      </p:sp>
      <p:sp>
        <p:nvSpPr>
          <p:cNvPr name="TextBox 4" id="4"/>
          <p:cNvSpPr txBox="true"/>
          <p:nvPr/>
        </p:nvSpPr>
        <p:spPr>
          <a:xfrm rot="0">
            <a:off x="1028700" y="2345819"/>
            <a:ext cx="7707571" cy="6536055"/>
          </a:xfrm>
          <a:prstGeom prst="rect">
            <a:avLst/>
          </a:prstGeom>
        </p:spPr>
        <p:txBody>
          <a:bodyPr anchor="t" rtlCol="false" tIns="0" lIns="0" bIns="0" rIns="0">
            <a:spAutoFit/>
          </a:bodyPr>
          <a:lstStyle/>
          <a:p>
            <a:pPr algn="l">
              <a:lnSpc>
                <a:spcPts val="3239"/>
              </a:lnSpc>
            </a:pPr>
            <a:r>
              <a:rPr lang="en-US" sz="2399" spc="143">
                <a:solidFill>
                  <a:srgbClr val="494949"/>
                </a:solidFill>
                <a:latin typeface="Montserrat"/>
                <a:ea typeface="Montserrat"/>
                <a:cs typeface="Montserrat"/>
                <a:sym typeface="Montserrat"/>
              </a:rPr>
              <a:t>Denial, guilt, anger, grief, loss, betrayal</a:t>
            </a:r>
          </a:p>
          <a:p>
            <a:pPr algn="l" marL="518157" indent="-259078" lvl="1">
              <a:lnSpc>
                <a:spcPts val="3239"/>
              </a:lnSpc>
              <a:buFont typeface="Arial"/>
              <a:buChar char="•"/>
            </a:pPr>
            <a:r>
              <a:rPr lang="en-US" sz="2399" spc="143">
                <a:solidFill>
                  <a:srgbClr val="494949"/>
                </a:solidFill>
                <a:latin typeface="Montserrat"/>
                <a:ea typeface="Montserrat"/>
                <a:cs typeface="Montserrat"/>
                <a:sym typeface="Montserrat"/>
              </a:rPr>
              <a:t>Your congregation might experience all of these feelings and reactions</a:t>
            </a:r>
          </a:p>
          <a:p>
            <a:pPr algn="l" marL="518157" indent="-259078" lvl="1">
              <a:lnSpc>
                <a:spcPts val="3239"/>
              </a:lnSpc>
              <a:buFont typeface="Arial"/>
              <a:buChar char="•"/>
            </a:pPr>
            <a:r>
              <a:rPr lang="en-US" sz="2399" spc="143">
                <a:solidFill>
                  <a:srgbClr val="494949"/>
                </a:solidFill>
                <a:latin typeface="Montserrat"/>
                <a:ea typeface="Montserrat"/>
                <a:cs typeface="Montserrat"/>
                <a:sym typeface="Montserrat"/>
              </a:rPr>
              <a:t>It is important to stress what is known and can be shared, and not gossip, participate in hear say, parking lot conversations or email/text threads</a:t>
            </a:r>
          </a:p>
          <a:p>
            <a:pPr algn="l" marL="518157" indent="-259078" lvl="1">
              <a:lnSpc>
                <a:spcPts val="3239"/>
              </a:lnSpc>
              <a:buFont typeface="Arial"/>
              <a:buChar char="•"/>
            </a:pPr>
            <a:r>
              <a:rPr lang="en-US" sz="2399" spc="143">
                <a:solidFill>
                  <a:srgbClr val="494949"/>
                </a:solidFill>
                <a:latin typeface="Montserrat"/>
                <a:ea typeface="Montserrat"/>
                <a:cs typeface="Montserrat"/>
                <a:sym typeface="Montserrat"/>
              </a:rPr>
              <a:t>Presbytery can help in the process</a:t>
            </a:r>
          </a:p>
          <a:p>
            <a:pPr algn="l">
              <a:lnSpc>
                <a:spcPts val="3239"/>
              </a:lnSpc>
            </a:pPr>
            <a:r>
              <a:rPr lang="en-US" sz="2399" spc="143">
                <a:solidFill>
                  <a:srgbClr val="494949"/>
                </a:solidFill>
                <a:latin typeface="Montserrat"/>
                <a:ea typeface="Montserrat"/>
                <a:cs typeface="Montserrat"/>
                <a:sym typeface="Montserrat"/>
              </a:rPr>
              <a:t>What does Presbytery help look like?</a:t>
            </a:r>
          </a:p>
          <a:p>
            <a:pPr algn="l" marL="518157" indent="-259078" lvl="1">
              <a:lnSpc>
                <a:spcPts val="3239"/>
              </a:lnSpc>
              <a:buFont typeface="Arial"/>
              <a:buChar char="•"/>
            </a:pPr>
            <a:r>
              <a:rPr lang="en-US" sz="2399" spc="143">
                <a:solidFill>
                  <a:srgbClr val="494949"/>
                </a:solidFill>
                <a:latin typeface="Montserrat"/>
                <a:ea typeface="Montserrat"/>
                <a:cs typeface="Montserrat"/>
                <a:sym typeface="Montserrat"/>
              </a:rPr>
              <a:t>Meeting with the Session and congregation</a:t>
            </a:r>
          </a:p>
          <a:p>
            <a:pPr algn="l" marL="518157" indent="-259078" lvl="1">
              <a:lnSpc>
                <a:spcPts val="3239"/>
              </a:lnSpc>
              <a:buFont typeface="Arial"/>
              <a:buChar char="•"/>
            </a:pPr>
            <a:r>
              <a:rPr lang="en-US" sz="2399" spc="143">
                <a:solidFill>
                  <a:srgbClr val="494949"/>
                </a:solidFill>
                <a:latin typeface="Montserrat"/>
                <a:ea typeface="Montserrat"/>
                <a:cs typeface="Montserrat"/>
                <a:sym typeface="Montserrat"/>
              </a:rPr>
              <a:t>Offering space for lament, confession, prayers for wholeness and healing</a:t>
            </a:r>
          </a:p>
          <a:p>
            <a:pPr algn="l" marL="518157" indent="-259078" lvl="1">
              <a:lnSpc>
                <a:spcPts val="3239"/>
              </a:lnSpc>
              <a:buFont typeface="Arial"/>
              <a:buChar char="•"/>
            </a:pPr>
            <a:r>
              <a:rPr lang="en-US" sz="2399" spc="143">
                <a:solidFill>
                  <a:srgbClr val="494949"/>
                </a:solidFill>
                <a:latin typeface="Montserrat"/>
                <a:ea typeface="Montserrat"/>
                <a:cs typeface="Montserrat"/>
                <a:sym typeface="Montserrat"/>
              </a:rPr>
              <a:t>Utilzing tools through PCUSA and Book of Common Worship with liturgies to help guide prayer</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028700" y="923925"/>
            <a:ext cx="7707571" cy="2016252"/>
          </a:xfrm>
          <a:prstGeom prst="rect">
            <a:avLst/>
          </a:prstGeom>
        </p:spPr>
        <p:txBody>
          <a:bodyPr anchor="t" rtlCol="false" tIns="0" lIns="0" bIns="0" rIns="0">
            <a:spAutoFit/>
          </a:bodyPr>
          <a:lstStyle/>
          <a:p>
            <a:pPr algn="l">
              <a:lnSpc>
                <a:spcPts val="7869"/>
              </a:lnSpc>
            </a:pPr>
            <a:r>
              <a:rPr lang="en-US" sz="6100" spc="-347">
                <a:solidFill>
                  <a:srgbClr val="494949"/>
                </a:solidFill>
                <a:latin typeface="TAN Pearl"/>
                <a:ea typeface="TAN Pearl"/>
                <a:cs typeface="TAN Pearl"/>
                <a:sym typeface="TAN Pearl"/>
              </a:rPr>
              <a:t>Questions to ask about your policy</a:t>
            </a:r>
          </a:p>
        </p:txBody>
      </p:sp>
      <p:sp>
        <p:nvSpPr>
          <p:cNvPr name="TextBox 4" id="4"/>
          <p:cNvSpPr txBox="true"/>
          <p:nvPr/>
        </p:nvSpPr>
        <p:spPr>
          <a:xfrm rot="0">
            <a:off x="1028700" y="3252406"/>
            <a:ext cx="9360361" cy="4740829"/>
          </a:xfrm>
          <a:prstGeom prst="rect">
            <a:avLst/>
          </a:prstGeom>
        </p:spPr>
        <p:txBody>
          <a:bodyPr anchor="t" rtlCol="false" tIns="0" lIns="0" bIns="0" rIns="0">
            <a:spAutoFit/>
          </a:bodyPr>
          <a:lstStyle/>
          <a:p>
            <a:pPr algn="l" marL="470433" indent="-235217" lvl="1">
              <a:lnSpc>
                <a:spcPts val="2941"/>
              </a:lnSpc>
              <a:buFont typeface="Arial"/>
              <a:buChar char="•"/>
            </a:pPr>
            <a:r>
              <a:rPr lang="en-US" sz="2178" spc="130">
                <a:solidFill>
                  <a:srgbClr val="494949"/>
                </a:solidFill>
                <a:latin typeface="Montserrat"/>
                <a:ea typeface="Montserrat"/>
                <a:cs typeface="Montserrat"/>
                <a:sym typeface="Montserrat"/>
              </a:rPr>
              <a:t>Is it clear, fair, and consistent with your mission and theology?</a:t>
            </a:r>
          </a:p>
          <a:p>
            <a:pPr algn="l" marL="470433" indent="-235217" lvl="1">
              <a:lnSpc>
                <a:spcPts val="2941"/>
              </a:lnSpc>
              <a:buFont typeface="Arial"/>
              <a:buChar char="•"/>
            </a:pPr>
            <a:r>
              <a:rPr lang="en-US" sz="2178" spc="130">
                <a:solidFill>
                  <a:srgbClr val="494949"/>
                </a:solidFill>
                <a:latin typeface="Montserrat"/>
                <a:ea typeface="Montserrat"/>
                <a:cs typeface="Montserrat"/>
                <a:sym typeface="Montserrat"/>
              </a:rPr>
              <a:t>Is it fair to all: those who make allegations, those against whom allegations have been made, survivors of misconduct?</a:t>
            </a:r>
          </a:p>
          <a:p>
            <a:pPr algn="l" marL="470433" indent="-235217" lvl="1">
              <a:lnSpc>
                <a:spcPts val="2941"/>
              </a:lnSpc>
              <a:buFont typeface="Arial"/>
              <a:buChar char="•"/>
            </a:pPr>
            <a:r>
              <a:rPr lang="en-US" sz="2178" spc="130">
                <a:solidFill>
                  <a:srgbClr val="494949"/>
                </a:solidFill>
                <a:latin typeface="Montserrat"/>
                <a:ea typeface="Montserrat"/>
                <a:cs typeface="Montserrat"/>
                <a:sym typeface="Montserrat"/>
              </a:rPr>
              <a:t>Does it have the capacity to hold perpetrators accountable?</a:t>
            </a:r>
          </a:p>
          <a:p>
            <a:pPr algn="l" marL="470433" indent="-235217" lvl="1">
              <a:lnSpc>
                <a:spcPts val="2941"/>
              </a:lnSpc>
              <a:buFont typeface="Arial"/>
              <a:buChar char="•"/>
            </a:pPr>
            <a:r>
              <a:rPr lang="en-US" sz="2178" spc="130">
                <a:solidFill>
                  <a:srgbClr val="494949"/>
                </a:solidFill>
                <a:latin typeface="Montserrat"/>
                <a:ea typeface="Montserrat"/>
                <a:cs typeface="Montserrat"/>
                <a:sym typeface="Montserrat"/>
              </a:rPr>
              <a:t>How do you deal with allegations that are found to be sustained?</a:t>
            </a:r>
          </a:p>
          <a:p>
            <a:pPr algn="l" marL="470433" indent="-235217" lvl="1">
              <a:lnSpc>
                <a:spcPts val="2941"/>
              </a:lnSpc>
              <a:buFont typeface="Arial"/>
              <a:buChar char="•"/>
            </a:pPr>
            <a:r>
              <a:rPr lang="en-US" sz="2178" spc="130">
                <a:solidFill>
                  <a:srgbClr val="494949"/>
                </a:solidFill>
                <a:latin typeface="Montserrat"/>
                <a:ea typeface="Montserrat"/>
                <a:cs typeface="Montserrat"/>
                <a:sym typeface="Montserrat"/>
              </a:rPr>
              <a:t>How does it handle allegations that are found to be false? What is the process for exoneration?</a:t>
            </a:r>
          </a:p>
          <a:p>
            <a:pPr algn="l" marL="470433" indent="-235217" lvl="1">
              <a:lnSpc>
                <a:spcPts val="2941"/>
              </a:lnSpc>
              <a:buFont typeface="Arial"/>
              <a:buChar char="•"/>
            </a:pPr>
            <a:r>
              <a:rPr lang="en-US" sz="2178" spc="130">
                <a:solidFill>
                  <a:srgbClr val="494949"/>
                </a:solidFill>
                <a:latin typeface="Montserrat"/>
                <a:ea typeface="Montserrat"/>
                <a:cs typeface="Montserrat"/>
                <a:sym typeface="Montserrat"/>
              </a:rPr>
              <a:t>What is the process for sharing communication around these issues and/or when an allegation arises?</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1219776"/>
            <a:ext cx="7707571" cy="2439542"/>
          </a:xfrm>
          <a:prstGeom prst="rect">
            <a:avLst/>
          </a:prstGeom>
        </p:spPr>
        <p:txBody>
          <a:bodyPr anchor="t" rtlCol="false" tIns="0" lIns="0" bIns="0" rIns="0">
            <a:spAutoFit/>
          </a:bodyPr>
          <a:lstStyle/>
          <a:p>
            <a:pPr algn="l">
              <a:lnSpc>
                <a:spcPts val="6321"/>
              </a:lnSpc>
            </a:pPr>
            <a:r>
              <a:rPr lang="en-US" sz="4900" spc="-279">
                <a:solidFill>
                  <a:srgbClr val="494949"/>
                </a:solidFill>
                <a:latin typeface="TAN Pearl"/>
                <a:ea typeface="TAN Pearl"/>
                <a:cs typeface="TAN Pearl"/>
                <a:sym typeface="TAN Pearl"/>
              </a:rPr>
              <a:t>What is the real objective of your policy?</a:t>
            </a:r>
          </a:p>
        </p:txBody>
      </p:sp>
      <p:sp>
        <p:nvSpPr>
          <p:cNvPr name="TextBox 4" id="4"/>
          <p:cNvSpPr txBox="true"/>
          <p:nvPr/>
        </p:nvSpPr>
        <p:spPr>
          <a:xfrm rot="0">
            <a:off x="1314450" y="4225162"/>
            <a:ext cx="7707571" cy="3663315"/>
          </a:xfrm>
          <a:prstGeom prst="rect">
            <a:avLst/>
          </a:prstGeom>
        </p:spPr>
        <p:txBody>
          <a:bodyPr anchor="t" rtlCol="false" tIns="0" lIns="0" bIns="0" rIns="0">
            <a:spAutoFit/>
          </a:bodyPr>
          <a:lstStyle/>
          <a:p>
            <a:pPr algn="l">
              <a:lnSpc>
                <a:spcPts val="3374"/>
              </a:lnSpc>
            </a:pPr>
            <a:r>
              <a:rPr lang="en-US" sz="2499" spc="149">
                <a:solidFill>
                  <a:srgbClr val="494949"/>
                </a:solidFill>
                <a:latin typeface="Montserrat"/>
                <a:ea typeface="Montserrat"/>
                <a:cs typeface="Montserrat"/>
                <a:sym typeface="Montserrat"/>
              </a:rPr>
              <a:t>Is it to protect the institution?</a:t>
            </a:r>
          </a:p>
          <a:p>
            <a:pPr algn="l">
              <a:lnSpc>
                <a:spcPts val="3374"/>
              </a:lnSpc>
            </a:pPr>
          </a:p>
          <a:p>
            <a:pPr algn="l">
              <a:lnSpc>
                <a:spcPts val="3374"/>
              </a:lnSpc>
            </a:pPr>
            <a:r>
              <a:rPr lang="en-US" sz="2499" spc="149">
                <a:solidFill>
                  <a:srgbClr val="494949"/>
                </a:solidFill>
                <a:latin typeface="Montserrat"/>
                <a:ea typeface="Montserrat"/>
                <a:cs typeface="Montserrat"/>
                <a:sym typeface="Montserrat"/>
              </a:rPr>
              <a:t>Or is it about justice making and healing for all involved?</a:t>
            </a:r>
          </a:p>
          <a:p>
            <a:pPr algn="l" marL="539746" indent="-269873" lvl="1">
              <a:lnSpc>
                <a:spcPts val="3374"/>
              </a:lnSpc>
              <a:buFont typeface="Arial"/>
              <a:buChar char="•"/>
            </a:pPr>
            <a:r>
              <a:rPr lang="en-US" sz="2499" spc="149">
                <a:solidFill>
                  <a:srgbClr val="494949"/>
                </a:solidFill>
                <a:latin typeface="Montserrat"/>
                <a:ea typeface="Montserrat"/>
                <a:cs typeface="Montserrat"/>
                <a:sym typeface="Montserrat"/>
              </a:rPr>
              <a:t>Person making the allegations</a:t>
            </a:r>
          </a:p>
          <a:p>
            <a:pPr algn="l" marL="539746" indent="-269873" lvl="1">
              <a:lnSpc>
                <a:spcPts val="3374"/>
              </a:lnSpc>
              <a:buFont typeface="Arial"/>
              <a:buChar char="•"/>
            </a:pPr>
            <a:r>
              <a:rPr lang="en-US" sz="2499" spc="149">
                <a:solidFill>
                  <a:srgbClr val="494949"/>
                </a:solidFill>
                <a:latin typeface="Montserrat"/>
                <a:ea typeface="Montserrat"/>
                <a:cs typeface="Montserrat"/>
                <a:sym typeface="Montserrat"/>
              </a:rPr>
              <a:t>Person against whom the allegation is made</a:t>
            </a:r>
          </a:p>
          <a:p>
            <a:pPr algn="l" marL="539746" indent="-269873" lvl="1">
              <a:lnSpc>
                <a:spcPts val="3374"/>
              </a:lnSpc>
              <a:buFont typeface="Arial"/>
              <a:buChar char="•"/>
            </a:pPr>
            <a:r>
              <a:rPr lang="en-US" sz="2499" spc="149">
                <a:solidFill>
                  <a:srgbClr val="494949"/>
                </a:solidFill>
                <a:latin typeface="Montserrat"/>
                <a:ea typeface="Montserrat"/>
                <a:cs typeface="Montserrat"/>
                <a:sym typeface="Montserrat"/>
              </a:rPr>
              <a:t>The faith community</a:t>
            </a:r>
          </a:p>
          <a:p>
            <a:pPr algn="l" marL="0" indent="0" lvl="0">
              <a:lnSpc>
                <a:spcPts val="2564"/>
              </a:lnSpc>
              <a:spcBef>
                <a:spcPct val="0"/>
              </a:spcBef>
            </a:pPr>
          </a:p>
        </p:txBody>
      </p:sp>
    </p:spTree>
  </p:cSld>
  <p:clrMapOvr>
    <a:masterClrMapping/>
  </p:clrMapOvr>
</p:sld>
</file>

<file path=ppt/slides/slide69.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0" y="-123825"/>
            <a:ext cx="18288000" cy="2228203"/>
          </a:xfrm>
          <a:prstGeom prst="rect">
            <a:avLst/>
          </a:prstGeom>
        </p:spPr>
        <p:txBody>
          <a:bodyPr anchor="t" rtlCol="false" tIns="0" lIns="0" bIns="0" rIns="0">
            <a:spAutoFit/>
          </a:bodyPr>
          <a:lstStyle/>
          <a:p>
            <a:pPr algn="ctr">
              <a:lnSpc>
                <a:spcPts val="8960"/>
              </a:lnSpc>
            </a:pPr>
            <a:r>
              <a:rPr lang="en-US" sz="6400" b="true">
                <a:solidFill>
                  <a:srgbClr val="000000"/>
                </a:solidFill>
                <a:latin typeface="Canva Sans Bold"/>
                <a:ea typeface="Canva Sans Bold"/>
                <a:cs typeface="Canva Sans Bold"/>
                <a:sym typeface="Canva Sans Bold"/>
              </a:rPr>
              <a:t>Policy should clearly state the range of behavior you are attempting to prevent</a:t>
            </a:r>
          </a:p>
        </p:txBody>
      </p:sp>
      <p:sp>
        <p:nvSpPr>
          <p:cNvPr name="TextBox 3" id="3"/>
          <p:cNvSpPr txBox="true"/>
          <p:nvPr/>
        </p:nvSpPr>
        <p:spPr>
          <a:xfrm rot="0">
            <a:off x="1028700" y="2965507"/>
            <a:ext cx="16230600" cy="2980690"/>
          </a:xfrm>
          <a:prstGeom prst="rect">
            <a:avLst/>
          </a:prstGeom>
        </p:spPr>
        <p:txBody>
          <a:bodyPr anchor="t" rtlCol="false" tIns="0" lIns="0" bIns="0" rIns="0">
            <a:spAutoFit/>
          </a:bodyPr>
          <a:lstStyle/>
          <a:p>
            <a:pPr algn="ctr">
              <a:lnSpc>
                <a:spcPts val="4759"/>
              </a:lnSpc>
            </a:pPr>
            <a:r>
              <a:rPr lang="en-US" sz="3399" b="true">
                <a:solidFill>
                  <a:srgbClr val="000000"/>
                </a:solidFill>
                <a:latin typeface="Canva Sans Bold"/>
                <a:ea typeface="Canva Sans Bold"/>
                <a:cs typeface="Canva Sans Bold"/>
                <a:sym typeface="Canva Sans Bold"/>
              </a:rPr>
              <a:t>This:</a:t>
            </a:r>
          </a:p>
          <a:p>
            <a:pPr algn="ctr">
              <a:lnSpc>
                <a:spcPts val="4759"/>
              </a:lnSpc>
            </a:pPr>
            <a:r>
              <a:rPr lang="en-US" sz="3399">
                <a:solidFill>
                  <a:srgbClr val="000000"/>
                </a:solidFill>
                <a:latin typeface="Canva Sans"/>
                <a:ea typeface="Canva Sans"/>
                <a:cs typeface="Canva Sans"/>
                <a:sym typeface="Canva Sans"/>
              </a:rPr>
              <a:t>Sample: “It is clergy misconduct when any person in a ministerial role of leadership (TE, RE, Deacon, or Lay leader) engages in sexual conduct or sexualized behavior with a congregant, client, employees, staff member, etc. (child, youth or adult) in a professional relationship.”</a:t>
            </a:r>
          </a:p>
        </p:txBody>
      </p:sp>
      <p:sp>
        <p:nvSpPr>
          <p:cNvPr name="TextBox 4" id="4"/>
          <p:cNvSpPr txBox="true"/>
          <p:nvPr/>
        </p:nvSpPr>
        <p:spPr>
          <a:xfrm rot="0">
            <a:off x="0" y="6807326"/>
            <a:ext cx="18288000" cy="1180465"/>
          </a:xfrm>
          <a:prstGeom prst="rect">
            <a:avLst/>
          </a:prstGeom>
        </p:spPr>
        <p:txBody>
          <a:bodyPr anchor="t" rtlCol="false" tIns="0" lIns="0" bIns="0" rIns="0">
            <a:spAutoFit/>
          </a:bodyPr>
          <a:lstStyle/>
          <a:p>
            <a:pPr algn="ctr">
              <a:lnSpc>
                <a:spcPts val="4759"/>
              </a:lnSpc>
            </a:pPr>
            <a:r>
              <a:rPr lang="en-US" sz="3399" b="true">
                <a:solidFill>
                  <a:srgbClr val="000000"/>
                </a:solidFill>
                <a:latin typeface="Canva Sans Bold"/>
                <a:ea typeface="Canva Sans Bold"/>
                <a:cs typeface="Canva Sans Bold"/>
                <a:sym typeface="Canva Sans Bold"/>
              </a:rPr>
              <a:t>Instead of this:</a:t>
            </a:r>
          </a:p>
          <a:p>
            <a:pPr algn="ctr">
              <a:lnSpc>
                <a:spcPts val="4759"/>
              </a:lnSpc>
            </a:pPr>
            <a:r>
              <a:rPr lang="en-US" sz="3399">
                <a:solidFill>
                  <a:srgbClr val="000000"/>
                </a:solidFill>
                <a:latin typeface="Canva Sans"/>
                <a:ea typeface="Canva Sans"/>
                <a:cs typeface="Canva Sans"/>
                <a:sym typeface="Canva Sans"/>
              </a:rPr>
              <a:t>“Conduct unbecoming the office of Minister of Word and Sacrament.”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789834" y="359573"/>
            <a:ext cx="7252640" cy="9682648"/>
          </a:xfrm>
          <a:custGeom>
            <a:avLst/>
            <a:gdLst/>
            <a:ahLst/>
            <a:cxnLst/>
            <a:rect r="r" b="b" t="t" l="l"/>
            <a:pathLst>
              <a:path h="9682648" w="7252640">
                <a:moveTo>
                  <a:pt x="0" y="0"/>
                </a:moveTo>
                <a:lnTo>
                  <a:pt x="7252640" y="0"/>
                </a:lnTo>
                <a:lnTo>
                  <a:pt x="7252640" y="9682648"/>
                </a:lnTo>
                <a:lnTo>
                  <a:pt x="0" y="9682648"/>
                </a:lnTo>
                <a:lnTo>
                  <a:pt x="0" y="0"/>
                </a:lnTo>
                <a:close/>
              </a:path>
            </a:pathLst>
          </a:custGeom>
          <a:blipFill>
            <a:blip r:embed="rId2"/>
            <a:stretch>
              <a:fillRect l="0" t="0" r="0" b="0"/>
            </a:stretch>
          </a:blipFill>
        </p:spPr>
      </p:sp>
      <p:sp>
        <p:nvSpPr>
          <p:cNvPr name="Freeform 3" id="3"/>
          <p:cNvSpPr/>
          <p:nvPr/>
        </p:nvSpPr>
        <p:spPr>
          <a:xfrm flipH="false" flipV="false" rot="0">
            <a:off x="11199944" y="1878061"/>
            <a:ext cx="3443554" cy="6530879"/>
          </a:xfrm>
          <a:custGeom>
            <a:avLst/>
            <a:gdLst/>
            <a:ahLst/>
            <a:cxnLst/>
            <a:rect r="r" b="b" t="t" l="l"/>
            <a:pathLst>
              <a:path h="6530879" w="3443554">
                <a:moveTo>
                  <a:pt x="0" y="0"/>
                </a:moveTo>
                <a:lnTo>
                  <a:pt x="3443554" y="0"/>
                </a:lnTo>
                <a:lnTo>
                  <a:pt x="3443554" y="6530878"/>
                </a:lnTo>
                <a:lnTo>
                  <a:pt x="0" y="65308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857250"/>
            <a:ext cx="7828062"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Policy Review</a:t>
            </a:r>
          </a:p>
        </p:txBody>
      </p:sp>
      <p:sp>
        <p:nvSpPr>
          <p:cNvPr name="TextBox 3" id="3"/>
          <p:cNvSpPr txBox="true"/>
          <p:nvPr/>
        </p:nvSpPr>
        <p:spPr>
          <a:xfrm rot="0">
            <a:off x="1028700" y="2985171"/>
            <a:ext cx="16230600" cy="4780915"/>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How old is the policy?</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Do you have a regular, set time for review and who does this work?</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Session?</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Sub-group?</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Outside group?</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What language and/or Book of Order citations need to be updated?</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How are people being trained?</a:t>
            </a: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Where are records kept? For how long? By whom?</a:t>
            </a:r>
          </a:p>
        </p:txBody>
      </p:sp>
    </p:spTree>
  </p:cSld>
  <p:clrMapOvr>
    <a:masterClrMapping/>
  </p:clrMapOvr>
</p:sld>
</file>

<file path=ppt/slides/slide71.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1028700" y="857250"/>
            <a:ext cx="13290054"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Book of Order D-1.0101</a:t>
            </a:r>
          </a:p>
        </p:txBody>
      </p:sp>
      <p:sp>
        <p:nvSpPr>
          <p:cNvPr name="TextBox 3" id="3"/>
          <p:cNvSpPr txBox="true"/>
          <p:nvPr/>
        </p:nvSpPr>
        <p:spPr>
          <a:xfrm rot="0">
            <a:off x="1028700" y="2376169"/>
            <a:ext cx="16230600" cy="6390005"/>
          </a:xfrm>
          <a:prstGeom prst="rect">
            <a:avLst/>
          </a:prstGeom>
        </p:spPr>
        <p:txBody>
          <a:bodyPr anchor="t" rtlCol="false" tIns="0" lIns="0" bIns="0" rIns="0">
            <a:spAutoFit/>
          </a:bodyPr>
          <a:lstStyle/>
          <a:p>
            <a:pPr algn="l">
              <a:lnSpc>
                <a:spcPts val="3219"/>
              </a:lnSpc>
            </a:pPr>
            <a:r>
              <a:rPr lang="en-US" sz="2299">
                <a:solidFill>
                  <a:srgbClr val="000000"/>
                </a:solidFill>
                <a:latin typeface="Canva Sans"/>
                <a:ea typeface="Canva Sans"/>
                <a:cs typeface="Canva Sans"/>
                <a:sym typeface="Canva Sans"/>
              </a:rPr>
              <a:t>Church discipline is the church’s exercise of authority given by Christ, both in the direction of guidance, control, and nurture of its members and in teh direction of constructive criticism of offenders.</a:t>
            </a:r>
          </a:p>
          <a:p>
            <a:pPr algn="l">
              <a:lnSpc>
                <a:spcPts val="3219"/>
              </a:lnSpc>
            </a:pPr>
          </a:p>
          <a:p>
            <a:pPr algn="l">
              <a:lnSpc>
                <a:spcPts val="3219"/>
              </a:lnSpc>
            </a:pPr>
            <a:r>
              <a:rPr lang="en-US" sz="2299">
                <a:solidFill>
                  <a:srgbClr val="000000"/>
                </a:solidFill>
                <a:latin typeface="Canva Sans"/>
                <a:ea typeface="Canva Sans"/>
                <a:cs typeface="Canva Sans"/>
                <a:sym typeface="Canva Sans"/>
              </a:rPr>
              <a:t>The church’s disciplinary process exists not as a substitute for the secular judicial system, but to do what the secular judicial system cannot do.</a:t>
            </a:r>
          </a:p>
          <a:p>
            <a:pPr algn="l">
              <a:lnSpc>
                <a:spcPts val="3219"/>
              </a:lnSpc>
            </a:pPr>
          </a:p>
          <a:p>
            <a:pPr algn="l">
              <a:lnSpc>
                <a:spcPts val="3219"/>
              </a:lnSpc>
            </a:pPr>
            <a:r>
              <a:rPr lang="en-US" sz="2299">
                <a:solidFill>
                  <a:srgbClr val="000000"/>
                </a:solidFill>
                <a:latin typeface="Canva Sans"/>
                <a:ea typeface="Canva Sans"/>
                <a:cs typeface="Canva Sans"/>
                <a:sym typeface="Canva Sans"/>
              </a:rPr>
              <a:t>The purpose of discipline is to honor God by making clear the significance of membership in the body of Christ;</a:t>
            </a:r>
          </a:p>
          <a:p>
            <a:pPr algn="l" marL="496567" indent="-248284" lvl="1">
              <a:lnSpc>
                <a:spcPts val="3219"/>
              </a:lnSpc>
              <a:buFont typeface="Arial"/>
              <a:buChar char="•"/>
            </a:pPr>
            <a:r>
              <a:rPr lang="en-US" sz="2299">
                <a:solidFill>
                  <a:srgbClr val="000000"/>
                </a:solidFill>
                <a:latin typeface="Canva Sans"/>
                <a:ea typeface="Canva Sans"/>
                <a:cs typeface="Canva Sans"/>
                <a:sym typeface="Canva Sans"/>
              </a:rPr>
              <a:t>To preserve the purity of the church by nourishing the individual within the life of the believing community; </a:t>
            </a:r>
          </a:p>
          <a:p>
            <a:pPr algn="l" marL="496567" indent="-248284" lvl="1">
              <a:lnSpc>
                <a:spcPts val="3219"/>
              </a:lnSpc>
              <a:buFont typeface="Arial"/>
              <a:buChar char="•"/>
            </a:pPr>
            <a:r>
              <a:rPr lang="en-US" sz="2299">
                <a:solidFill>
                  <a:srgbClr val="000000"/>
                </a:solidFill>
                <a:latin typeface="Canva Sans"/>
                <a:ea typeface="Canva Sans"/>
                <a:cs typeface="Canva Sans"/>
                <a:sym typeface="Canva Sans"/>
              </a:rPr>
              <a:t>To achieve justice and compassion for all participants involved; </a:t>
            </a:r>
          </a:p>
          <a:p>
            <a:pPr algn="l" marL="496567" indent="-248284" lvl="1">
              <a:lnSpc>
                <a:spcPts val="3219"/>
              </a:lnSpc>
              <a:buFont typeface="Arial"/>
              <a:buChar char="•"/>
            </a:pPr>
            <a:r>
              <a:rPr lang="en-US" sz="2299">
                <a:solidFill>
                  <a:srgbClr val="000000"/>
                </a:solidFill>
                <a:latin typeface="Canva Sans"/>
                <a:ea typeface="Canva Sans"/>
                <a:cs typeface="Canva Sans"/>
                <a:sym typeface="Canva Sans"/>
              </a:rPr>
              <a:t>To correct and restrain wrongdoing in order to bring members to repentance and restoration; </a:t>
            </a:r>
          </a:p>
          <a:p>
            <a:pPr algn="l" marL="496567" indent="-248284" lvl="1">
              <a:lnSpc>
                <a:spcPts val="3219"/>
              </a:lnSpc>
              <a:buFont typeface="Arial"/>
              <a:buChar char="•"/>
            </a:pPr>
            <a:r>
              <a:rPr lang="en-US" sz="2299">
                <a:solidFill>
                  <a:srgbClr val="000000"/>
                </a:solidFill>
                <a:latin typeface="Canva Sans"/>
                <a:ea typeface="Canva Sans"/>
                <a:cs typeface="Canva Sans"/>
                <a:sym typeface="Canva Sans"/>
              </a:rPr>
              <a:t>To uphold the dignity of those who have been harmed by disciplinary offenses; </a:t>
            </a:r>
          </a:p>
          <a:p>
            <a:pPr algn="l" marL="496567" indent="-248284" lvl="1">
              <a:lnSpc>
                <a:spcPts val="3219"/>
              </a:lnSpc>
              <a:buFont typeface="Arial"/>
              <a:buChar char="•"/>
            </a:pPr>
            <a:r>
              <a:rPr lang="en-US" sz="2299">
                <a:solidFill>
                  <a:srgbClr val="000000"/>
                </a:solidFill>
                <a:latin typeface="Canva Sans"/>
                <a:ea typeface="Canva Sans"/>
                <a:cs typeface="Canva Sans"/>
                <a:sym typeface="Canva Sans"/>
              </a:rPr>
              <a:t>To restore the unity of the church by removing the causes of discord and division; and to secure the just, speedy, and economical determination of proceedings. </a:t>
            </a:r>
          </a:p>
          <a:p>
            <a:pPr algn="l">
              <a:lnSpc>
                <a:spcPts val="3219"/>
              </a:lnSpc>
            </a:pPr>
          </a:p>
          <a:p>
            <a:pPr algn="l">
              <a:lnSpc>
                <a:spcPts val="3219"/>
              </a:lnSpc>
            </a:pPr>
            <a:r>
              <a:rPr lang="en-US" sz="2299">
                <a:solidFill>
                  <a:srgbClr val="000000"/>
                </a:solidFill>
                <a:latin typeface="Canva Sans"/>
                <a:ea typeface="Canva Sans"/>
                <a:cs typeface="Canva Sans"/>
                <a:sym typeface="Canva Sans"/>
              </a:rPr>
              <a:t>In all respects, all participants are to be accorded procedural safeguards and due process, and it is the intention of these rules so to provide.</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535194" y="-733671"/>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5152436" y="-186532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511658" y="-3227374"/>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3303563" y="3561348"/>
            <a:ext cx="11680874" cy="1990054"/>
          </a:xfrm>
          <a:prstGeom prst="rect">
            <a:avLst/>
          </a:prstGeom>
        </p:spPr>
        <p:txBody>
          <a:bodyPr anchor="t" rtlCol="false" tIns="0" lIns="0" bIns="0" rIns="0">
            <a:spAutoFit/>
          </a:bodyPr>
          <a:lstStyle/>
          <a:p>
            <a:pPr algn="ctr">
              <a:lnSpc>
                <a:spcPts val="7727"/>
              </a:lnSpc>
            </a:pPr>
            <a:r>
              <a:rPr lang="en-US" sz="5809" spc="-331">
                <a:solidFill>
                  <a:srgbClr val="494949"/>
                </a:solidFill>
                <a:latin typeface="TAN Pearl"/>
                <a:ea typeface="TAN Pearl"/>
                <a:cs typeface="TAN Pearl"/>
                <a:sym typeface="TAN Pearl"/>
              </a:rPr>
              <a:t>BOUNDARIES ARE </a:t>
            </a:r>
          </a:p>
          <a:p>
            <a:pPr algn="ctr">
              <a:lnSpc>
                <a:spcPts val="7727"/>
              </a:lnSpc>
            </a:pPr>
            <a:r>
              <a:rPr lang="en-US" sz="5809" spc="-331" u="sng">
                <a:solidFill>
                  <a:srgbClr val="494949"/>
                </a:solidFill>
                <a:latin typeface="TAN Pearl"/>
                <a:ea typeface="TAN Pearl"/>
                <a:cs typeface="TAN Pearl"/>
                <a:sym typeface="TAN Pearl"/>
              </a:rPr>
              <a:t>NOT</a:t>
            </a:r>
            <a:r>
              <a:rPr lang="en-US" sz="5809" spc="-331">
                <a:solidFill>
                  <a:srgbClr val="494949"/>
                </a:solidFill>
                <a:latin typeface="TAN Pearl"/>
                <a:ea typeface="TAN Pearl"/>
                <a:cs typeface="TAN Pearl"/>
                <a:sym typeface="TAN Pearl"/>
              </a:rPr>
              <a:t> A BURDEN</a:t>
            </a:r>
          </a:p>
        </p:txBody>
      </p:sp>
      <p:sp>
        <p:nvSpPr>
          <p:cNvPr name="TextBox 16" id="16"/>
          <p:cNvSpPr txBox="true"/>
          <p:nvPr/>
        </p:nvSpPr>
        <p:spPr>
          <a:xfrm rot="0">
            <a:off x="3303563" y="5924169"/>
            <a:ext cx="11680874" cy="1199514"/>
          </a:xfrm>
          <a:prstGeom prst="rect">
            <a:avLst/>
          </a:prstGeom>
        </p:spPr>
        <p:txBody>
          <a:bodyPr anchor="t" rtlCol="false" tIns="0" lIns="0" bIns="0" rIns="0">
            <a:spAutoFit/>
          </a:bodyPr>
          <a:lstStyle/>
          <a:p>
            <a:pPr algn="ctr">
              <a:lnSpc>
                <a:spcPts val="4655"/>
              </a:lnSpc>
            </a:pPr>
            <a:r>
              <a:rPr lang="en-US" sz="3500" spc="-199">
                <a:solidFill>
                  <a:srgbClr val="494949"/>
                </a:solidFill>
                <a:latin typeface="TAN Pearl"/>
                <a:ea typeface="TAN Pearl"/>
                <a:cs typeface="TAN Pearl"/>
                <a:sym typeface="TAN Pearl"/>
              </a:rPr>
              <a:t>Healthy boundaries=healthy church</a:t>
            </a:r>
          </a:p>
          <a:p>
            <a:pPr algn="ctr">
              <a:lnSpc>
                <a:spcPts val="4655"/>
              </a:lnSpc>
            </a:pPr>
            <a:r>
              <a:rPr lang="en-US" sz="3500" spc="-199">
                <a:solidFill>
                  <a:srgbClr val="494949"/>
                </a:solidFill>
                <a:latin typeface="TAN Pearl"/>
                <a:ea typeface="TAN Pearl"/>
                <a:cs typeface="TAN Pearl"/>
                <a:sym typeface="TAN Pearl"/>
              </a:rPr>
              <a:t>Healthy churches have healthy boundaries!</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1171822">
            <a:off x="7853583" y="-1405179"/>
            <a:ext cx="13970515" cy="13097357"/>
          </a:xfrm>
          <a:custGeom>
            <a:avLst/>
            <a:gdLst/>
            <a:ahLst/>
            <a:cxnLst/>
            <a:rect r="r" b="b" t="t" l="l"/>
            <a:pathLst>
              <a:path h="13097357" w="13970515">
                <a:moveTo>
                  <a:pt x="0" y="0"/>
                </a:moveTo>
                <a:lnTo>
                  <a:pt x="13970515" y="0"/>
                </a:lnTo>
                <a:lnTo>
                  <a:pt x="13970515" y="13097358"/>
                </a:lnTo>
                <a:lnTo>
                  <a:pt x="0" y="13097358"/>
                </a:lnTo>
                <a:lnTo>
                  <a:pt x="0" y="0"/>
                </a:lnTo>
                <a:close/>
              </a:path>
            </a:pathLst>
          </a:custGeom>
          <a:blipFill>
            <a:blip r:embed="rId2"/>
            <a:stretch>
              <a:fillRect l="0" t="0" r="0" b="0"/>
            </a:stretch>
          </a:blipFill>
        </p:spPr>
      </p:sp>
      <p:sp>
        <p:nvSpPr>
          <p:cNvPr name="TextBox 3" id="3"/>
          <p:cNvSpPr txBox="true"/>
          <p:nvPr/>
        </p:nvSpPr>
        <p:spPr>
          <a:xfrm rot="0">
            <a:off x="1314450" y="2195753"/>
            <a:ext cx="7707571" cy="2329815"/>
          </a:xfrm>
          <a:prstGeom prst="rect">
            <a:avLst/>
          </a:prstGeom>
        </p:spPr>
        <p:txBody>
          <a:bodyPr anchor="t" rtlCol="false" tIns="0" lIns="0" bIns="0" rIns="0">
            <a:spAutoFit/>
          </a:bodyPr>
          <a:lstStyle/>
          <a:p>
            <a:pPr algn="l">
              <a:lnSpc>
                <a:spcPts val="9030"/>
              </a:lnSpc>
            </a:pPr>
            <a:r>
              <a:rPr lang="en-US" sz="7000" spc="-399">
                <a:solidFill>
                  <a:srgbClr val="494949"/>
                </a:solidFill>
                <a:latin typeface="TAN Pearl"/>
                <a:ea typeface="TAN Pearl"/>
                <a:cs typeface="TAN Pearl"/>
                <a:sym typeface="TAN Pearl"/>
              </a:rPr>
              <a:t>Next Boundary Training...</a:t>
            </a:r>
          </a:p>
        </p:txBody>
      </p:sp>
      <p:sp>
        <p:nvSpPr>
          <p:cNvPr name="TextBox 4" id="4"/>
          <p:cNvSpPr txBox="true"/>
          <p:nvPr/>
        </p:nvSpPr>
        <p:spPr>
          <a:xfrm rot="0">
            <a:off x="1314450" y="4736542"/>
            <a:ext cx="7707571" cy="1880235"/>
          </a:xfrm>
          <a:prstGeom prst="rect">
            <a:avLst/>
          </a:prstGeom>
        </p:spPr>
        <p:txBody>
          <a:bodyPr anchor="t" rtlCol="false" tIns="0" lIns="0" bIns="0" rIns="0">
            <a:spAutoFit/>
          </a:bodyPr>
          <a:lstStyle/>
          <a:p>
            <a:pPr algn="l" marL="604515" indent="-302257" lvl="1">
              <a:lnSpc>
                <a:spcPts val="3779"/>
              </a:lnSpc>
              <a:buFont typeface="Arial"/>
              <a:buChar char="•"/>
            </a:pPr>
            <a:r>
              <a:rPr lang="en-US" sz="2799" spc="167">
                <a:solidFill>
                  <a:srgbClr val="494949"/>
                </a:solidFill>
                <a:latin typeface="Montserrat"/>
                <a:ea typeface="Montserrat"/>
                <a:cs typeface="Montserrat"/>
                <a:sym typeface="Montserrat"/>
              </a:rPr>
              <a:t>Every 36 months</a:t>
            </a:r>
          </a:p>
          <a:p>
            <a:pPr algn="l" marL="604515" indent="-302257" lvl="1">
              <a:lnSpc>
                <a:spcPts val="3779"/>
              </a:lnSpc>
              <a:buFont typeface="Arial"/>
              <a:buChar char="•"/>
            </a:pPr>
            <a:r>
              <a:rPr lang="en-US" sz="2799" spc="167">
                <a:solidFill>
                  <a:srgbClr val="494949"/>
                </a:solidFill>
                <a:latin typeface="Montserrat"/>
                <a:ea typeface="Montserrat"/>
                <a:cs typeface="Montserrat"/>
                <a:sym typeface="Montserrat"/>
              </a:rPr>
              <a:t>You will receive a certificate</a:t>
            </a:r>
          </a:p>
          <a:p>
            <a:pPr algn="l" marL="604515" indent="-302257" lvl="1">
              <a:lnSpc>
                <a:spcPts val="3779"/>
              </a:lnSpc>
              <a:buFont typeface="Arial"/>
              <a:buChar char="•"/>
            </a:pPr>
            <a:r>
              <a:rPr lang="en-US" sz="2799" spc="167">
                <a:solidFill>
                  <a:srgbClr val="494949"/>
                </a:solidFill>
                <a:latin typeface="Montserrat"/>
                <a:ea typeface="Montserrat"/>
                <a:cs typeface="Montserrat"/>
                <a:sym typeface="Montserrat"/>
              </a:rPr>
              <a:t>Put the date on it, and then put the date of when you are next due</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3132299" y="-566780"/>
            <a:ext cx="5355572" cy="5877171"/>
          </a:xfrm>
          <a:custGeom>
            <a:avLst/>
            <a:gdLst/>
            <a:ahLst/>
            <a:cxnLst/>
            <a:rect r="r" b="b" t="t" l="l"/>
            <a:pathLst>
              <a:path h="5877171" w="5355572">
                <a:moveTo>
                  <a:pt x="0" y="0"/>
                </a:moveTo>
                <a:lnTo>
                  <a:pt x="5355572" y="0"/>
                </a:lnTo>
                <a:lnTo>
                  <a:pt x="5355572" y="5877171"/>
                </a:lnTo>
                <a:lnTo>
                  <a:pt x="0" y="5877171"/>
                </a:lnTo>
                <a:lnTo>
                  <a:pt x="0" y="0"/>
                </a:lnTo>
                <a:close/>
              </a:path>
            </a:pathLst>
          </a:custGeom>
          <a:blipFill>
            <a:blip r:embed="rId2"/>
            <a:stretch>
              <a:fillRect l="0" t="0" r="0" b="0"/>
            </a:stretch>
          </a:blipFill>
        </p:spPr>
      </p:sp>
      <p:sp>
        <p:nvSpPr>
          <p:cNvPr name="Freeform 3" id="3"/>
          <p:cNvSpPr/>
          <p:nvPr/>
        </p:nvSpPr>
        <p:spPr>
          <a:xfrm flipH="false" flipV="false" rot="-10800000">
            <a:off x="10332582" y="-1537984"/>
            <a:ext cx="6597249" cy="3075967"/>
          </a:xfrm>
          <a:custGeom>
            <a:avLst/>
            <a:gdLst/>
            <a:ahLst/>
            <a:cxnLst/>
            <a:rect r="r" b="b" t="t" l="l"/>
            <a:pathLst>
              <a:path h="3075967" w="6597249">
                <a:moveTo>
                  <a:pt x="0" y="0"/>
                </a:moveTo>
                <a:lnTo>
                  <a:pt x="6597249" y="0"/>
                </a:lnTo>
                <a:lnTo>
                  <a:pt x="6597249" y="3075968"/>
                </a:lnTo>
                <a:lnTo>
                  <a:pt x="0" y="3075968"/>
                </a:lnTo>
                <a:lnTo>
                  <a:pt x="0" y="0"/>
                </a:lnTo>
                <a:close/>
              </a:path>
            </a:pathLst>
          </a:custGeom>
          <a:blipFill>
            <a:blip r:embed="rId3"/>
            <a:stretch>
              <a:fillRect l="0" t="0" r="0" b="0"/>
            </a:stretch>
          </a:blipFill>
        </p:spPr>
      </p:sp>
      <p:sp>
        <p:nvSpPr>
          <p:cNvPr name="Freeform 4" id="4"/>
          <p:cNvSpPr/>
          <p:nvPr/>
        </p:nvSpPr>
        <p:spPr>
          <a:xfrm flipH="false" flipV="false" rot="0">
            <a:off x="16929831" y="2362275"/>
            <a:ext cx="7499556" cy="4199751"/>
          </a:xfrm>
          <a:custGeom>
            <a:avLst/>
            <a:gdLst/>
            <a:ahLst/>
            <a:cxnLst/>
            <a:rect r="r" b="b" t="t" l="l"/>
            <a:pathLst>
              <a:path h="4199751" w="7499556">
                <a:moveTo>
                  <a:pt x="0" y="0"/>
                </a:moveTo>
                <a:lnTo>
                  <a:pt x="7499556" y="0"/>
                </a:lnTo>
                <a:lnTo>
                  <a:pt x="7499556" y="4199751"/>
                </a:lnTo>
                <a:lnTo>
                  <a:pt x="0" y="4199751"/>
                </a:lnTo>
                <a:lnTo>
                  <a:pt x="0" y="0"/>
                </a:lnTo>
                <a:close/>
              </a:path>
            </a:pathLst>
          </a:custGeom>
          <a:blipFill>
            <a:blip r:embed="rId4"/>
            <a:stretch>
              <a:fillRect l="0" t="0" r="0" b="0"/>
            </a:stretch>
          </a:blipFill>
        </p:spPr>
      </p:sp>
      <p:sp>
        <p:nvSpPr>
          <p:cNvPr name="Freeform 5" id="5"/>
          <p:cNvSpPr/>
          <p:nvPr/>
        </p:nvSpPr>
        <p:spPr>
          <a:xfrm flipH="false" flipV="false" rot="0">
            <a:off x="-2836415" y="6352306"/>
            <a:ext cx="5059689" cy="5741491"/>
          </a:xfrm>
          <a:custGeom>
            <a:avLst/>
            <a:gdLst/>
            <a:ahLst/>
            <a:cxnLst/>
            <a:rect r="r" b="b" t="t" l="l"/>
            <a:pathLst>
              <a:path h="5741491" w="5059689">
                <a:moveTo>
                  <a:pt x="0" y="0"/>
                </a:moveTo>
                <a:lnTo>
                  <a:pt x="5059688" y="0"/>
                </a:lnTo>
                <a:lnTo>
                  <a:pt x="5059688" y="5741490"/>
                </a:lnTo>
                <a:lnTo>
                  <a:pt x="0" y="5741490"/>
                </a:lnTo>
                <a:lnTo>
                  <a:pt x="0" y="0"/>
                </a:lnTo>
                <a:close/>
              </a:path>
            </a:pathLst>
          </a:custGeom>
          <a:blipFill>
            <a:blip r:embed="rId5"/>
            <a:stretch>
              <a:fillRect l="0" t="0" r="0" b="0"/>
            </a:stretch>
          </a:blipFill>
        </p:spPr>
      </p:sp>
      <p:sp>
        <p:nvSpPr>
          <p:cNvPr name="Freeform 6" id="6"/>
          <p:cNvSpPr/>
          <p:nvPr/>
        </p:nvSpPr>
        <p:spPr>
          <a:xfrm flipH="false" flipV="false" rot="0">
            <a:off x="14411042" y="-2067382"/>
            <a:ext cx="6150745" cy="5766324"/>
          </a:xfrm>
          <a:custGeom>
            <a:avLst/>
            <a:gdLst/>
            <a:ahLst/>
            <a:cxnLst/>
            <a:rect r="r" b="b" t="t" l="l"/>
            <a:pathLst>
              <a:path h="5766324" w="6150745">
                <a:moveTo>
                  <a:pt x="0" y="0"/>
                </a:moveTo>
                <a:lnTo>
                  <a:pt x="6150746" y="0"/>
                </a:lnTo>
                <a:lnTo>
                  <a:pt x="6150746" y="5766323"/>
                </a:lnTo>
                <a:lnTo>
                  <a:pt x="0" y="5766323"/>
                </a:lnTo>
                <a:lnTo>
                  <a:pt x="0" y="0"/>
                </a:lnTo>
                <a:close/>
              </a:path>
            </a:pathLst>
          </a:custGeom>
          <a:blipFill>
            <a:blip r:embed="rId6"/>
            <a:stretch>
              <a:fillRect l="0" t="0" r="0" b="0"/>
            </a:stretch>
          </a:blipFill>
        </p:spPr>
      </p:sp>
      <p:sp>
        <p:nvSpPr>
          <p:cNvPr name="Freeform 7" id="7"/>
          <p:cNvSpPr/>
          <p:nvPr/>
        </p:nvSpPr>
        <p:spPr>
          <a:xfrm flipH="false" flipV="false" rot="-5400000">
            <a:off x="1779430" y="-3179500"/>
            <a:ext cx="4085368" cy="5586827"/>
          </a:xfrm>
          <a:custGeom>
            <a:avLst/>
            <a:gdLst/>
            <a:ahLst/>
            <a:cxnLst/>
            <a:rect r="r" b="b" t="t" l="l"/>
            <a:pathLst>
              <a:path h="5586827" w="4085368">
                <a:moveTo>
                  <a:pt x="0" y="0"/>
                </a:moveTo>
                <a:lnTo>
                  <a:pt x="4085367" y="0"/>
                </a:lnTo>
                <a:lnTo>
                  <a:pt x="4085367" y="5586827"/>
                </a:lnTo>
                <a:lnTo>
                  <a:pt x="0" y="5586827"/>
                </a:lnTo>
                <a:lnTo>
                  <a:pt x="0" y="0"/>
                </a:lnTo>
                <a:close/>
              </a:path>
            </a:pathLst>
          </a:custGeom>
          <a:blipFill>
            <a:blip r:embed="rId7"/>
            <a:stretch>
              <a:fillRect l="0" t="0" r="0" b="0"/>
            </a:stretch>
          </a:blipFill>
        </p:spPr>
      </p:sp>
      <p:sp>
        <p:nvSpPr>
          <p:cNvPr name="Freeform 8" id="8"/>
          <p:cNvSpPr/>
          <p:nvPr/>
        </p:nvSpPr>
        <p:spPr>
          <a:xfrm flipH="false" flipV="false" rot="0">
            <a:off x="15893830" y="5310391"/>
            <a:ext cx="4667958" cy="6941201"/>
          </a:xfrm>
          <a:custGeom>
            <a:avLst/>
            <a:gdLst/>
            <a:ahLst/>
            <a:cxnLst/>
            <a:rect r="r" b="b" t="t" l="l"/>
            <a:pathLst>
              <a:path h="6941201" w="4667958">
                <a:moveTo>
                  <a:pt x="0" y="0"/>
                </a:moveTo>
                <a:lnTo>
                  <a:pt x="4667958" y="0"/>
                </a:lnTo>
                <a:lnTo>
                  <a:pt x="4667958" y="6941201"/>
                </a:lnTo>
                <a:lnTo>
                  <a:pt x="0" y="6941201"/>
                </a:lnTo>
                <a:lnTo>
                  <a:pt x="0" y="0"/>
                </a:lnTo>
                <a:close/>
              </a:path>
            </a:pathLst>
          </a:custGeom>
          <a:blipFill>
            <a:blip r:embed="rId8"/>
            <a:stretch>
              <a:fillRect l="0" t="0" r="0" b="0"/>
            </a:stretch>
          </a:blipFill>
        </p:spPr>
      </p:sp>
      <p:sp>
        <p:nvSpPr>
          <p:cNvPr name="Freeform 9" id="9"/>
          <p:cNvSpPr/>
          <p:nvPr/>
        </p:nvSpPr>
        <p:spPr>
          <a:xfrm flipH="false" flipV="false" rot="0">
            <a:off x="-2836415" y="3901001"/>
            <a:ext cx="4656793" cy="5322050"/>
          </a:xfrm>
          <a:custGeom>
            <a:avLst/>
            <a:gdLst/>
            <a:ahLst/>
            <a:cxnLst/>
            <a:rect r="r" b="b" t="t" l="l"/>
            <a:pathLst>
              <a:path h="5322050" w="4656793">
                <a:moveTo>
                  <a:pt x="0" y="0"/>
                </a:moveTo>
                <a:lnTo>
                  <a:pt x="4656793" y="0"/>
                </a:lnTo>
                <a:lnTo>
                  <a:pt x="4656793" y="5322050"/>
                </a:lnTo>
                <a:lnTo>
                  <a:pt x="0" y="5322050"/>
                </a:lnTo>
                <a:lnTo>
                  <a:pt x="0" y="0"/>
                </a:lnTo>
                <a:close/>
              </a:path>
            </a:pathLst>
          </a:custGeom>
          <a:blipFill>
            <a:blip r:embed="rId9"/>
            <a:stretch>
              <a:fillRect l="0" t="0" r="0" b="0"/>
            </a:stretch>
          </a:blipFill>
        </p:spPr>
      </p:sp>
      <p:sp>
        <p:nvSpPr>
          <p:cNvPr name="Freeform 10" id="10"/>
          <p:cNvSpPr/>
          <p:nvPr/>
        </p:nvSpPr>
        <p:spPr>
          <a:xfrm flipH="false" flipV="false" rot="0">
            <a:off x="13631207" y="8338429"/>
            <a:ext cx="4656793" cy="5322050"/>
          </a:xfrm>
          <a:custGeom>
            <a:avLst/>
            <a:gdLst/>
            <a:ahLst/>
            <a:cxnLst/>
            <a:rect r="r" b="b" t="t" l="l"/>
            <a:pathLst>
              <a:path h="5322050" w="4656793">
                <a:moveTo>
                  <a:pt x="0" y="0"/>
                </a:moveTo>
                <a:lnTo>
                  <a:pt x="4656793" y="0"/>
                </a:lnTo>
                <a:lnTo>
                  <a:pt x="4656793" y="5322049"/>
                </a:lnTo>
                <a:lnTo>
                  <a:pt x="0" y="5322049"/>
                </a:lnTo>
                <a:lnTo>
                  <a:pt x="0" y="0"/>
                </a:lnTo>
                <a:close/>
              </a:path>
            </a:pathLst>
          </a:custGeom>
          <a:blipFill>
            <a:blip r:embed="rId9"/>
            <a:stretch>
              <a:fillRect l="0" t="0" r="0" b="0"/>
            </a:stretch>
          </a:blipFill>
        </p:spPr>
      </p:sp>
      <p:sp>
        <p:nvSpPr>
          <p:cNvPr name="Freeform 11" id="11"/>
          <p:cNvSpPr/>
          <p:nvPr/>
        </p:nvSpPr>
        <p:spPr>
          <a:xfrm flipH="false" flipV="false" rot="0">
            <a:off x="5848023" y="-4053683"/>
            <a:ext cx="6591954" cy="5710280"/>
          </a:xfrm>
          <a:custGeom>
            <a:avLst/>
            <a:gdLst/>
            <a:ahLst/>
            <a:cxnLst/>
            <a:rect r="r" b="b" t="t" l="l"/>
            <a:pathLst>
              <a:path h="5710280" w="6591954">
                <a:moveTo>
                  <a:pt x="0" y="0"/>
                </a:moveTo>
                <a:lnTo>
                  <a:pt x="6591954" y="0"/>
                </a:lnTo>
                <a:lnTo>
                  <a:pt x="6591954" y="5710280"/>
                </a:lnTo>
                <a:lnTo>
                  <a:pt x="0" y="5710280"/>
                </a:lnTo>
                <a:lnTo>
                  <a:pt x="0" y="0"/>
                </a:lnTo>
                <a:close/>
              </a:path>
            </a:pathLst>
          </a:custGeom>
          <a:blipFill>
            <a:blip r:embed="rId10"/>
            <a:stretch>
              <a:fillRect l="0" t="0" r="0" b="0"/>
            </a:stretch>
          </a:blipFill>
        </p:spPr>
      </p:sp>
      <p:sp>
        <p:nvSpPr>
          <p:cNvPr name="Freeform 12" id="12"/>
          <p:cNvSpPr/>
          <p:nvPr/>
        </p:nvSpPr>
        <p:spPr>
          <a:xfrm flipH="false" flipV="false" rot="-3194310">
            <a:off x="8409323" y="7829528"/>
            <a:ext cx="6128048" cy="5913567"/>
          </a:xfrm>
          <a:custGeom>
            <a:avLst/>
            <a:gdLst/>
            <a:ahLst/>
            <a:cxnLst/>
            <a:rect r="r" b="b" t="t" l="l"/>
            <a:pathLst>
              <a:path h="5913567" w="6128048">
                <a:moveTo>
                  <a:pt x="0" y="0"/>
                </a:moveTo>
                <a:lnTo>
                  <a:pt x="6128049" y="0"/>
                </a:lnTo>
                <a:lnTo>
                  <a:pt x="6128049" y="5913566"/>
                </a:lnTo>
                <a:lnTo>
                  <a:pt x="0" y="5913566"/>
                </a:lnTo>
                <a:lnTo>
                  <a:pt x="0" y="0"/>
                </a:lnTo>
                <a:close/>
              </a:path>
            </a:pathLst>
          </a:custGeom>
          <a:blipFill>
            <a:blip r:embed="rId11"/>
            <a:stretch>
              <a:fillRect l="0" t="0" r="0" b="0"/>
            </a:stretch>
          </a:blipFill>
        </p:spPr>
      </p:sp>
      <p:sp>
        <p:nvSpPr>
          <p:cNvPr name="Freeform 13" id="13"/>
          <p:cNvSpPr/>
          <p:nvPr/>
        </p:nvSpPr>
        <p:spPr>
          <a:xfrm flipH="false" flipV="false" rot="-10800000">
            <a:off x="1202696" y="9223051"/>
            <a:ext cx="7941304" cy="4030212"/>
          </a:xfrm>
          <a:custGeom>
            <a:avLst/>
            <a:gdLst/>
            <a:ahLst/>
            <a:cxnLst/>
            <a:rect r="r" b="b" t="t" l="l"/>
            <a:pathLst>
              <a:path h="4030212" w="7941304">
                <a:moveTo>
                  <a:pt x="0" y="0"/>
                </a:moveTo>
                <a:lnTo>
                  <a:pt x="7941304" y="0"/>
                </a:lnTo>
                <a:lnTo>
                  <a:pt x="7941304" y="4030212"/>
                </a:lnTo>
                <a:lnTo>
                  <a:pt x="0" y="4030212"/>
                </a:lnTo>
                <a:lnTo>
                  <a:pt x="0" y="0"/>
                </a:lnTo>
                <a:close/>
              </a:path>
            </a:pathLst>
          </a:custGeom>
          <a:blipFill>
            <a:blip r:embed="rId12"/>
            <a:stretch>
              <a:fillRect l="0" t="0" r="0" b="0"/>
            </a:stretch>
          </a:blipFill>
        </p:spPr>
      </p:sp>
      <p:sp>
        <p:nvSpPr>
          <p:cNvPr name="Freeform 14" id="14"/>
          <p:cNvSpPr/>
          <p:nvPr/>
        </p:nvSpPr>
        <p:spPr>
          <a:xfrm flipH="false" flipV="false" rot="-10800000">
            <a:off x="5058632" y="8780991"/>
            <a:ext cx="4085368" cy="5586827"/>
          </a:xfrm>
          <a:custGeom>
            <a:avLst/>
            <a:gdLst/>
            <a:ahLst/>
            <a:cxnLst/>
            <a:rect r="r" b="b" t="t" l="l"/>
            <a:pathLst>
              <a:path h="5586827" w="4085368">
                <a:moveTo>
                  <a:pt x="0" y="0"/>
                </a:moveTo>
                <a:lnTo>
                  <a:pt x="4085368" y="0"/>
                </a:lnTo>
                <a:lnTo>
                  <a:pt x="4085368" y="5586828"/>
                </a:lnTo>
                <a:lnTo>
                  <a:pt x="0" y="5586828"/>
                </a:lnTo>
                <a:lnTo>
                  <a:pt x="0" y="0"/>
                </a:lnTo>
                <a:close/>
              </a:path>
            </a:pathLst>
          </a:custGeom>
          <a:blipFill>
            <a:blip r:embed="rId7"/>
            <a:stretch>
              <a:fillRect l="0" t="0" r="0" b="0"/>
            </a:stretch>
          </a:blipFill>
        </p:spPr>
      </p:sp>
      <p:sp>
        <p:nvSpPr>
          <p:cNvPr name="TextBox 15" id="15"/>
          <p:cNvSpPr txBox="true"/>
          <p:nvPr/>
        </p:nvSpPr>
        <p:spPr>
          <a:xfrm rot="0">
            <a:off x="3303563" y="1863885"/>
            <a:ext cx="11680874" cy="6849935"/>
          </a:xfrm>
          <a:prstGeom prst="rect">
            <a:avLst/>
          </a:prstGeom>
        </p:spPr>
        <p:txBody>
          <a:bodyPr anchor="t" rtlCol="false" tIns="0" lIns="0" bIns="0" rIns="0">
            <a:spAutoFit/>
          </a:bodyPr>
          <a:lstStyle/>
          <a:p>
            <a:pPr algn="ctr">
              <a:lnSpc>
                <a:spcPts val="6251"/>
              </a:lnSpc>
            </a:pPr>
            <a:r>
              <a:rPr lang="en-US" sz="4700" spc="-267">
                <a:solidFill>
                  <a:srgbClr val="494949"/>
                </a:solidFill>
                <a:latin typeface="Montserrat"/>
                <a:ea typeface="Montserrat"/>
                <a:cs typeface="Montserrat"/>
                <a:sym typeface="Montserrat"/>
              </a:rPr>
              <a:t>AMEN!</a:t>
            </a:r>
          </a:p>
          <a:p>
            <a:pPr algn="ctr">
              <a:lnSpc>
                <a:spcPts val="6251"/>
              </a:lnSpc>
            </a:pPr>
          </a:p>
          <a:p>
            <a:pPr algn="ctr">
              <a:lnSpc>
                <a:spcPts val="6251"/>
              </a:lnSpc>
            </a:pPr>
            <a:r>
              <a:rPr lang="en-US" sz="4700" spc="-267">
                <a:solidFill>
                  <a:srgbClr val="494949"/>
                </a:solidFill>
                <a:latin typeface="Montserrat"/>
                <a:ea typeface="Montserrat"/>
                <a:cs typeface="Montserrat"/>
                <a:sym typeface="Montserrat"/>
              </a:rPr>
              <a:t>Blessing and glory and wisdom</a:t>
            </a:r>
          </a:p>
          <a:p>
            <a:pPr algn="ctr">
              <a:lnSpc>
                <a:spcPts val="6251"/>
              </a:lnSpc>
            </a:pPr>
            <a:r>
              <a:rPr lang="en-US" sz="4700" spc="-267">
                <a:solidFill>
                  <a:srgbClr val="494949"/>
                </a:solidFill>
                <a:latin typeface="Montserrat"/>
                <a:ea typeface="Montserrat"/>
                <a:cs typeface="Montserrat"/>
                <a:sym typeface="Montserrat"/>
              </a:rPr>
              <a:t>and thanksgiving and honor</a:t>
            </a:r>
          </a:p>
          <a:p>
            <a:pPr algn="ctr">
              <a:lnSpc>
                <a:spcPts val="6251"/>
              </a:lnSpc>
            </a:pPr>
            <a:r>
              <a:rPr lang="en-US" sz="4700" spc="-267">
                <a:solidFill>
                  <a:srgbClr val="494949"/>
                </a:solidFill>
                <a:latin typeface="Montserrat"/>
                <a:ea typeface="Montserrat"/>
                <a:cs typeface="Montserrat"/>
                <a:sym typeface="Montserrat"/>
              </a:rPr>
              <a:t>and power and might</a:t>
            </a:r>
          </a:p>
          <a:p>
            <a:pPr algn="ctr">
              <a:lnSpc>
                <a:spcPts val="6251"/>
              </a:lnSpc>
            </a:pPr>
          </a:p>
          <a:p>
            <a:pPr algn="ctr">
              <a:lnSpc>
                <a:spcPts val="6251"/>
              </a:lnSpc>
            </a:pPr>
            <a:r>
              <a:rPr lang="en-US" sz="4700" spc="-267">
                <a:solidFill>
                  <a:srgbClr val="494949"/>
                </a:solidFill>
                <a:latin typeface="Montserrat"/>
                <a:ea typeface="Montserrat"/>
                <a:cs typeface="Montserrat"/>
                <a:sym typeface="Montserrat"/>
              </a:rPr>
              <a:t>be to our God forever and ever!</a:t>
            </a:r>
          </a:p>
          <a:p>
            <a:pPr algn="ctr">
              <a:lnSpc>
                <a:spcPts val="6251"/>
              </a:lnSpc>
            </a:pPr>
            <a:r>
              <a:rPr lang="en-US" sz="4700" spc="-267">
                <a:solidFill>
                  <a:srgbClr val="494949"/>
                </a:solidFill>
                <a:latin typeface="Montserrat"/>
                <a:ea typeface="Montserrat"/>
                <a:cs typeface="Montserrat"/>
                <a:sym typeface="Montserrat"/>
              </a:rPr>
              <a:t>Amen. (Rev. 7:12)</a:t>
            </a:r>
          </a:p>
          <a:p>
            <a:pPr algn="ctr">
              <a:lnSpc>
                <a:spcPts val="4256"/>
              </a:lnSpc>
            </a:pPr>
            <a:r>
              <a:rPr lang="en-US" sz="3200" i="true" spc="-182">
                <a:solidFill>
                  <a:srgbClr val="494949"/>
                </a:solidFill>
                <a:latin typeface="Montserrat Italics"/>
                <a:ea typeface="Montserrat Italics"/>
                <a:cs typeface="Montserrat Italics"/>
                <a:sym typeface="Montserrat Italics"/>
              </a:rPr>
              <a:t>W 5.0401</a:t>
            </a:r>
          </a:p>
        </p:txBody>
      </p:sp>
    </p:spTree>
  </p:cSld>
  <p:clrMapOvr>
    <a:masterClrMapping/>
  </p:clrMapOvr>
</p:sld>
</file>

<file path=ppt/slides/slide75.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5EDE6"/>
        </a:solidFill>
      </p:bgPr>
    </p:bg>
    <p:spTree>
      <p:nvGrpSpPr>
        <p:cNvPr id="1" name=""/>
        <p:cNvGrpSpPr/>
        <p:nvPr/>
      </p:nvGrpSpPr>
      <p:grpSpPr>
        <a:xfrm>
          <a:off x="0" y="0"/>
          <a:ext cx="0" cy="0"/>
          <a:chOff x="0" y="0"/>
          <a:chExt cx="0" cy="0"/>
        </a:xfrm>
      </p:grpSpPr>
      <p:sp>
        <p:nvSpPr>
          <p:cNvPr name="Freeform 2" id="2"/>
          <p:cNvSpPr/>
          <p:nvPr/>
        </p:nvSpPr>
        <p:spPr>
          <a:xfrm flipH="false" flipV="false" rot="0">
            <a:off x="10141008" y="1388305"/>
            <a:ext cx="5894900" cy="7869995"/>
          </a:xfrm>
          <a:custGeom>
            <a:avLst/>
            <a:gdLst/>
            <a:ahLst/>
            <a:cxnLst/>
            <a:rect r="r" b="b" t="t" l="l"/>
            <a:pathLst>
              <a:path h="7869995" w="5894900">
                <a:moveTo>
                  <a:pt x="0" y="0"/>
                </a:moveTo>
                <a:lnTo>
                  <a:pt x="5894900" y="0"/>
                </a:lnTo>
                <a:lnTo>
                  <a:pt x="5894900" y="7869995"/>
                </a:lnTo>
                <a:lnTo>
                  <a:pt x="0" y="7869995"/>
                </a:lnTo>
                <a:lnTo>
                  <a:pt x="0" y="0"/>
                </a:lnTo>
                <a:close/>
              </a:path>
            </a:pathLst>
          </a:custGeom>
          <a:blipFill>
            <a:blip r:embed="rId2"/>
            <a:stretch>
              <a:fillRect l="0" t="0" r="0" b="0"/>
            </a:stretch>
          </a:blipFill>
        </p:spPr>
      </p:sp>
      <p:sp>
        <p:nvSpPr>
          <p:cNvPr name="TextBox 3" id="3"/>
          <p:cNvSpPr txBox="true"/>
          <p:nvPr/>
        </p:nvSpPr>
        <p:spPr>
          <a:xfrm rot="0">
            <a:off x="1235155" y="3184256"/>
            <a:ext cx="6463702" cy="3937637"/>
          </a:xfrm>
          <a:prstGeom prst="rect">
            <a:avLst/>
          </a:prstGeom>
        </p:spPr>
        <p:txBody>
          <a:bodyPr anchor="t" rtlCol="false" tIns="0" lIns="0" bIns="0" rIns="0">
            <a:spAutoFit/>
          </a:bodyPr>
          <a:lstStyle/>
          <a:p>
            <a:pPr algn="ctr">
              <a:lnSpc>
                <a:spcPts val="7829"/>
              </a:lnSpc>
              <a:spcBef>
                <a:spcPct val="0"/>
              </a:spcBef>
            </a:pPr>
            <a:r>
              <a:rPr lang="en-US" b="true" sz="5799" spc="347">
                <a:solidFill>
                  <a:srgbClr val="000000"/>
                </a:solidFill>
                <a:latin typeface="Montserrat Bold"/>
                <a:ea typeface="Montserrat Bold"/>
                <a:cs typeface="Montserrat Bold"/>
                <a:sym typeface="Montserrat Bold"/>
              </a:rPr>
              <a:t>Boundaries? Consent? Cultural Practice?</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F5EDE6"/>
        </a:solidFill>
      </p:bgPr>
    </p:bg>
    <p:spTree>
      <p:nvGrpSpPr>
        <p:cNvPr id="1" name=""/>
        <p:cNvGrpSpPr/>
        <p:nvPr/>
      </p:nvGrpSpPr>
      <p:grpSpPr>
        <a:xfrm>
          <a:off x="0" y="0"/>
          <a:ext cx="0" cy="0"/>
          <a:chOff x="0" y="0"/>
          <a:chExt cx="0" cy="0"/>
        </a:xfrm>
      </p:grpSpPr>
      <p:sp>
        <p:nvSpPr>
          <p:cNvPr name="TextBox 2" id="2"/>
          <p:cNvSpPr txBox="true"/>
          <p:nvPr/>
        </p:nvSpPr>
        <p:spPr>
          <a:xfrm rot="0">
            <a:off x="0" y="1389542"/>
            <a:ext cx="18288000" cy="6538594"/>
          </a:xfrm>
          <a:prstGeom prst="rect">
            <a:avLst/>
          </a:prstGeom>
        </p:spPr>
        <p:txBody>
          <a:bodyPr anchor="t" rtlCol="false" tIns="0" lIns="0" bIns="0" rIns="0">
            <a:spAutoFit/>
          </a:bodyPr>
          <a:lstStyle/>
          <a:p>
            <a:pPr algn="ctr">
              <a:lnSpc>
                <a:spcPts val="12880"/>
              </a:lnSpc>
            </a:pPr>
            <a:r>
              <a:rPr lang="en-US" sz="9200">
                <a:solidFill>
                  <a:srgbClr val="000000"/>
                </a:solidFill>
                <a:latin typeface="TAN Pearl"/>
                <a:ea typeface="TAN Pearl"/>
                <a:cs typeface="TAN Pearl"/>
                <a:sym typeface="TAN Pearl"/>
              </a:rPr>
              <a:t>Boundaries are the distance at which I can love you and me simultaneously.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DAGuRXQ6q18</dc:identifier>
  <dcterms:modified xsi:type="dcterms:W3CDTF">2011-08-01T06:04:30Z</dcterms:modified>
  <cp:revision>1</cp:revision>
  <dc:title>Healthy Boundaries</dc:title>
</cp:coreProperties>
</file>