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61" r:id="rId4"/>
    <p:sldId id="257" r:id="rId5"/>
    <p:sldId id="260" r:id="rId6"/>
    <p:sldId id="270" r:id="rId7"/>
    <p:sldId id="259" r:id="rId8"/>
    <p:sldId id="262" r:id="rId9"/>
    <p:sldId id="266" r:id="rId10"/>
    <p:sldId id="263" r:id="rId11"/>
    <p:sldId id="267" r:id="rId12"/>
    <p:sldId id="268" r:id="rId13"/>
    <p:sldId id="264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8B1C"/>
    <a:srgbClr val="43CEFF"/>
    <a:srgbClr val="FF3399"/>
    <a:srgbClr val="CC3399"/>
    <a:srgbClr val="70AC2E"/>
    <a:srgbClr val="C19FFF"/>
    <a:srgbClr val="CAB4EA"/>
    <a:srgbClr val="D3B5E9"/>
    <a:srgbClr val="FFE0A3"/>
    <a:srgbClr val="D00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74"/>
    <p:restoredTop sz="61607"/>
  </p:normalViewPr>
  <p:slideViewPr>
    <p:cSldViewPr>
      <p:cViewPr varScale="1">
        <p:scale>
          <a:sx n="56" d="100"/>
          <a:sy n="56" d="100"/>
        </p:scale>
        <p:origin x="20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66EEE-6460-F54F-ADDA-C84FFDA9BD40}" type="datetimeFigureOut">
              <a:rPr lang="en-US" smtClean="0"/>
              <a:t>9/1/18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AE8B1-EDBE-D948-9C3A-849575F90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AE8B1-EDBE-D948-9C3A-849575F900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9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photos taken by attendees.</a:t>
            </a:r>
          </a:p>
          <a:p>
            <a:endParaRPr lang="en-US" dirty="0" smtClean="0"/>
          </a:p>
          <a:p>
            <a:r>
              <a:rPr lang="en-US" dirty="0" smtClean="0"/>
              <a:t>Put them on Instagram and on</a:t>
            </a:r>
            <a:r>
              <a:rPr lang="en-US" baseline="0" dirty="0" smtClean="0"/>
              <a:t> your website.  Instagram has a widget to work with your </a:t>
            </a:r>
            <a:r>
              <a:rPr lang="en-US" baseline="0" dirty="0" err="1" smtClean="0"/>
              <a:t>Wordpress</a:t>
            </a:r>
            <a:r>
              <a:rPr lang="en-US" baseline="0" dirty="0" smtClean="0"/>
              <a:t> site.</a:t>
            </a:r>
          </a:p>
          <a:p>
            <a:endParaRPr lang="en-US" baseline="0" dirty="0" smtClean="0"/>
          </a:p>
          <a:p>
            <a:r>
              <a:rPr lang="en-US" dirty="0" smtClean="0"/>
              <a:t>Talk about SEO briefly.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AE8B1-EDBE-D948-9C3A-849575F900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68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Ticketing:</a:t>
            </a:r>
            <a:r>
              <a:rPr lang="en-US" baseline="0" dirty="0" smtClean="0"/>
              <a:t>  	</a:t>
            </a:r>
            <a:r>
              <a:rPr lang="en-US" baseline="0" dirty="0" err="1" smtClean="0"/>
              <a:t>Universe.com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	Find an online ticket vendor.</a:t>
            </a:r>
          </a:p>
          <a:p>
            <a:r>
              <a:rPr lang="en-US" baseline="0" dirty="0" smtClean="0"/>
              <a:t>	Don’t take away from your fees. </a:t>
            </a:r>
          </a:p>
          <a:p>
            <a:r>
              <a:rPr lang="en-US" baseline="0" dirty="0" smtClean="0"/>
              <a:t>	Universe is what I use.</a:t>
            </a:r>
          </a:p>
          <a:p>
            <a:r>
              <a:rPr lang="en-US" baseline="0" dirty="0" smtClean="0"/>
              <a:t>	Needs to integrate with website. </a:t>
            </a:r>
          </a:p>
          <a:p>
            <a:r>
              <a:rPr lang="en-US" baseline="0" dirty="0" smtClean="0"/>
              <a:t>	Make sure they have an app.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Check In: Paper tickets?  Electronic tickets?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Where to Meet?  Is it in a public place?  Is it safe? Are you easy to find?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BOR Sales-What are you going to sell?  Is it going to further your marketing? T Shirts, stickers, books, etc./.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AE8B1-EDBE-D948-9C3A-849575F900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0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usually</a:t>
            </a:r>
            <a:r>
              <a:rPr lang="en-US" baseline="0" dirty="0" smtClean="0"/>
              <a:t> booked but not in 2017, so put together tour.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AE8B1-EDBE-D948-9C3A-849575F900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98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Walkability-</a:t>
            </a:r>
            <a:r>
              <a:rPr lang="en-US" baseline="0" dirty="0" smtClean="0"/>
              <a:t> Can people access it?  Wheelchair accessible? Is the ground even? </a:t>
            </a:r>
          </a:p>
          <a:p>
            <a:r>
              <a:rPr lang="en-US" baseline="0" dirty="0" smtClean="0"/>
              <a:t>Accessibility-Parking, big events nearby, entrance to locations? Bands, </a:t>
            </a:r>
            <a:r>
              <a:rPr lang="en-US" baseline="0" dirty="0" err="1" smtClean="0"/>
              <a:t>etc</a:t>
            </a:r>
            <a:r>
              <a:rPr lang="mr-IN" baseline="0" dirty="0" smtClean="0"/>
              <a:t>…</a:t>
            </a:r>
            <a:endParaRPr lang="en-US" baseline="0" dirty="0" smtClean="0"/>
          </a:p>
          <a:p>
            <a:r>
              <a:rPr lang="en-US" baseline="0" dirty="0" smtClean="0"/>
              <a:t>Flow-Where do you start and where do you end? Is it far from parking? Getting back to start a new tour</a:t>
            </a:r>
          </a:p>
          <a:p>
            <a:r>
              <a:rPr lang="en-US" baseline="0" dirty="0" smtClean="0"/>
              <a:t>Ghost stories-Need to be local legends/stories, interesting history</a:t>
            </a:r>
          </a:p>
          <a:p>
            <a:r>
              <a:rPr lang="en-US" baseline="0" dirty="0" smtClean="0"/>
              <a:t>	Avoid the recent</a:t>
            </a:r>
          </a:p>
          <a:p>
            <a:r>
              <a:rPr lang="en-US" baseline="0" dirty="0" smtClean="0"/>
              <a:t>	Address </a:t>
            </a:r>
            <a:r>
              <a:rPr lang="en-US" baseline="0" dirty="0" err="1" smtClean="0"/>
              <a:t>Belivers</a:t>
            </a:r>
            <a:r>
              <a:rPr lang="en-US" baseline="0" dirty="0" smtClean="0"/>
              <a:t> and Non-Believers</a:t>
            </a:r>
          </a:p>
          <a:p>
            <a:r>
              <a:rPr lang="en-US" baseline="0" dirty="0" smtClean="0"/>
              <a:t>	Keep owners happy</a:t>
            </a:r>
          </a:p>
          <a:p>
            <a:r>
              <a:rPr lang="en-US" baseline="0" dirty="0" smtClean="0"/>
              <a:t>Safety-Lighting, uneven or broken ground, homeless and/or crime</a:t>
            </a:r>
          </a:p>
          <a:p>
            <a:r>
              <a:rPr lang="en-US" baseline="0" dirty="0" smtClean="0"/>
              <a:t>Permits/Licensing-Make sure you are legal!</a:t>
            </a:r>
          </a:p>
          <a:p>
            <a:endParaRPr lang="en-US" baseline="0" dirty="0" smtClean="0"/>
          </a:p>
          <a:p>
            <a:r>
              <a:rPr lang="en-US" baseline="0" dirty="0" smtClean="0"/>
              <a:t>Give examples of all of this in Argenta.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AE8B1-EDBE-D948-9C3A-849575F900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80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where I do tours.</a:t>
            </a:r>
          </a:p>
          <a:p>
            <a:endParaRPr lang="en-US" dirty="0" smtClean="0"/>
          </a:p>
          <a:p>
            <a:r>
              <a:rPr lang="en-US" dirty="0" smtClean="0"/>
              <a:t>Only about 5 blocks</a:t>
            </a:r>
            <a:r>
              <a:rPr lang="en-US" baseline="0" dirty="0" smtClean="0"/>
              <a:t> long</a:t>
            </a:r>
            <a:endParaRPr lang="en-US" dirty="0" smtClean="0"/>
          </a:p>
          <a:p>
            <a:r>
              <a:rPr lang="en-US" dirty="0" smtClean="0"/>
              <a:t>Lighted</a:t>
            </a:r>
          </a:p>
          <a:p>
            <a:r>
              <a:rPr lang="en-US" dirty="0" smtClean="0"/>
              <a:t>Sidewalks</a:t>
            </a:r>
          </a:p>
          <a:p>
            <a:r>
              <a:rPr lang="en-US" dirty="0" smtClean="0"/>
              <a:t>Safety</a:t>
            </a:r>
            <a:r>
              <a:rPr lang="en-US" baseline="0" dirty="0" smtClean="0"/>
              <a:t> Ambassadors</a:t>
            </a:r>
          </a:p>
          <a:p>
            <a:r>
              <a:rPr lang="en-US" baseline="0" dirty="0" smtClean="0"/>
              <a:t>Lots of foot 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AE8B1-EDBE-D948-9C3A-849575F900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03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where I do tours.</a:t>
            </a:r>
          </a:p>
          <a:p>
            <a:endParaRPr lang="en-US" dirty="0" smtClean="0"/>
          </a:p>
          <a:p>
            <a:r>
              <a:rPr lang="en-US" dirty="0" smtClean="0"/>
              <a:t>Only about 5 blocks</a:t>
            </a:r>
            <a:r>
              <a:rPr lang="en-US" baseline="0" dirty="0" smtClean="0"/>
              <a:t> long</a:t>
            </a:r>
            <a:endParaRPr lang="en-US" dirty="0" smtClean="0"/>
          </a:p>
          <a:p>
            <a:r>
              <a:rPr lang="en-US" dirty="0" smtClean="0"/>
              <a:t>Lighted</a:t>
            </a:r>
          </a:p>
          <a:p>
            <a:r>
              <a:rPr lang="en-US" dirty="0" smtClean="0"/>
              <a:t>Sidewalks</a:t>
            </a:r>
          </a:p>
          <a:p>
            <a:r>
              <a:rPr lang="en-US" dirty="0" smtClean="0"/>
              <a:t>Safety</a:t>
            </a:r>
            <a:r>
              <a:rPr lang="en-US" baseline="0" dirty="0" smtClean="0"/>
              <a:t> Ambassadors</a:t>
            </a:r>
          </a:p>
          <a:p>
            <a:r>
              <a:rPr lang="en-US" baseline="0" dirty="0" smtClean="0"/>
              <a:t>Lots of foot 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AE8B1-EDBE-D948-9C3A-849575F900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24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History: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internet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Books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History Commission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Newspapers</a:t>
            </a:r>
          </a:p>
          <a:p>
            <a:pPr marL="685800" lvl="1" indent="-228600">
              <a:buAutoNum type="arabicPeriod"/>
            </a:pPr>
            <a:r>
              <a:rPr lang="en-US" baseline="0" dirty="0" err="1" smtClean="0"/>
              <a:t>Newspapers.com</a:t>
            </a:r>
            <a:r>
              <a:rPr lang="en-US" baseline="0" dirty="0" smtClean="0"/>
              <a:t>-History &amp; Newspapers often wrong</a:t>
            </a:r>
          </a:p>
          <a:p>
            <a:pPr marL="457200" lvl="1" indent="0">
              <a:buNone/>
            </a:pPr>
            <a:endParaRPr lang="en-US" baseline="0" dirty="0" smtClean="0"/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the ghost stories: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Ask the people who live there-Talk about Conan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Ask the history commission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Search the internet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Make them up.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Get them from tour attendees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Visuals:</a:t>
            </a:r>
          </a:p>
          <a:p>
            <a:pPr marL="228600" indent="-228600"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Folder-Show and give practical example</a:t>
            </a:r>
          </a:p>
          <a:p>
            <a:pPr marL="685800" lvl="1" indent="-228600"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Dates and names on back. </a:t>
            </a:r>
          </a:p>
          <a:p>
            <a:pPr marL="685800" lvl="1" indent="-228600"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Goes over arm. </a:t>
            </a:r>
          </a:p>
          <a:p>
            <a:pPr marL="228600" indent="-228600">
              <a:buAutoNum type="arabicPeriod"/>
            </a:pP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Ipad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video</a:t>
            </a:r>
          </a:p>
          <a:p>
            <a:pPr marL="228600" indent="-228600">
              <a:buAutoNum type="arabicPeriod"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AE8B1-EDBE-D948-9C3A-849575F900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64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Costuming-Makes You Stand out.  Easy to see and recognize and adds to the “price point.”  Look good! Talk about</a:t>
            </a:r>
            <a:r>
              <a:rPr lang="en-US" baseline="0" dirty="0" smtClean="0"/>
              <a:t> Apple products.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 authentic for era!  Wasn’t around in mid 1800s. 1885 is oldest building.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Magic-Should you perform?</a:t>
            </a:r>
          </a:p>
          <a:p>
            <a:r>
              <a:rPr lang="en-US" baseline="0" dirty="0" smtClean="0"/>
              <a:t>	No-If fake, then everything is fake. Casts doubt on it all. </a:t>
            </a:r>
          </a:p>
          <a:p>
            <a:r>
              <a:rPr lang="en-US" baseline="0" dirty="0" smtClean="0"/>
              <a:t>	Caveat: Make it look real and bring in things from tour. 	Perform piece from tour.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Props-YES!!  Bring pieces from History! Make them UP.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AE8B1-EDBE-D948-9C3A-849575F900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2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Use a Mirror!  Social proof</a:t>
            </a:r>
            <a:r>
              <a:rPr lang="en-US" baseline="0" dirty="0" smtClean="0"/>
              <a:t> of ghosts.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AE8B1-EDBE-D948-9C3A-849575F900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94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Website-Do</a:t>
            </a:r>
            <a:r>
              <a:rPr lang="en-US" baseline="0" dirty="0" smtClean="0"/>
              <a:t> you need it?  YES.  Selling tickets, remarketing, collecting emails, branding, establishing your presence, legitimacy. 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Ipage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err="1" smtClean="0"/>
              <a:t>ThemeForest</a:t>
            </a:r>
            <a:r>
              <a:rPr lang="en-US" baseline="0" dirty="0" smtClean="0"/>
              <a:t>-Get a theme and easy to do.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Use Plug Ins-Plug Ins for Twitter, Ticket Sales, Instagram, Email marketing, </a:t>
            </a:r>
            <a:r>
              <a:rPr lang="en-US" baseline="0" dirty="0" err="1" smtClean="0"/>
              <a:t>etc</a:t>
            </a:r>
            <a:r>
              <a:rPr lang="mr-IN" baseline="0" dirty="0" smtClean="0"/>
              <a:t>…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Pull up Haunted Argenta</a:t>
            </a:r>
          </a:p>
          <a:p>
            <a:endParaRPr lang="en-US" baseline="0" dirty="0" smtClean="0"/>
          </a:p>
          <a:p>
            <a:r>
              <a:rPr lang="en-US" baseline="0" dirty="0" smtClean="0"/>
              <a:t>City State Listings-Single most important place.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Google: Halloween Things in ___________.  Be broad and specific.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Single best marketing thing aside from FB.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Facebook &amp; Instagram-Critical!  Tell story about FB.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Set up a FB page for the tours. Pictures!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Create a FB event-Keep dates updated!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Create posts and have your friends comment &amp; like &amp; then boost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Advertising on FB an Instagram-Call to action-where do they go?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A/B marketing-Which does better?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Defining Your Market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FB and Instagram provide info on demographics.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Who do they think it is? Most likely middle aged women. Latest is 59.8% women, 40.2%men18-44 is 75% of the looks.  $15.05 with (4,075 total) With paid, 1,714 people reached and 208 engagement. 22 Shares. 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Radio:  Easy to get on. Offer tickets in exchange for radio time. 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Newspapers:  Send them info about the tours.  Do a press release.  It is in packet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Television: Get them to come out on the tour. 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Giveaways: Radio, television etc.. 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Posters and Flyers: Limited use in that. Put in high traffic areas.  Don’t waste money. 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Social Proof:  Testimonials, Reviews and Photos of Ghosts.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AE8B1-EDBE-D948-9C3A-849575F900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5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3123590"/>
            <a:ext cx="7772400" cy="7635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D68B1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2512770"/>
            <a:ext cx="6400800" cy="45811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68B1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38425"/>
            <a:ext cx="8229600" cy="4529623"/>
          </a:xfrm>
        </p:spPr>
        <p:txBody>
          <a:bodyPr/>
          <a:lstStyle>
            <a:lvl1pPr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0" y="374900"/>
            <a:ext cx="671993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68B1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138425"/>
            <a:ext cx="6719935" cy="4275740"/>
          </a:xfrm>
        </p:spPr>
        <p:txBody>
          <a:bodyPr/>
          <a:lstStyle>
            <a:lvl1pPr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52760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68B1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11938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174924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6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11938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174924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6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youtube.com/watch?v=dFQg19SNYMk" TargetMode="External"/><Relationship Id="rId3" Type="http://schemas.openxmlformats.org/officeDocument/2006/relationships/hyperlink" Target="https://www.thv11.com/video/news/local/argenta-ghost-tour-highlights-districts-haunted-history/91-278312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7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19970" y="0"/>
            <a:ext cx="9454899" cy="30541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Blackletter HPLHS" charset="0"/>
                <a:ea typeface="Blackletter HPLHS" charset="0"/>
                <a:cs typeface="Blackletter HPLHS" charset="0"/>
              </a:rPr>
              <a:t>Ghost Tours: </a:t>
            </a:r>
            <a:br>
              <a:rPr lang="en-US" sz="6600" dirty="0" smtClean="0">
                <a:latin typeface="Blackletter HPLHS" charset="0"/>
                <a:ea typeface="Blackletter HPLHS" charset="0"/>
                <a:cs typeface="Blackletter HPLHS" charset="0"/>
              </a:rPr>
            </a:br>
            <a:r>
              <a:rPr lang="en-US" sz="6600" dirty="0" smtClean="0">
                <a:latin typeface="Blackletter HPLHS" charset="0"/>
                <a:ea typeface="Blackletter HPLHS" charset="0"/>
                <a:cs typeface="Blackletter HPLHS" charset="0"/>
              </a:rPr>
              <a:t>Start to Finish</a:t>
            </a:r>
            <a:endParaRPr lang="en-US" sz="6600" dirty="0">
              <a:latin typeface="Blackletter HPLHS" charset="0"/>
              <a:ea typeface="Blackletter HPLHS" charset="0"/>
              <a:cs typeface="Blackletter HPLHS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2245" y="3276295"/>
            <a:ext cx="6400800" cy="61082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5200" dirty="0" smtClean="0">
                <a:latin typeface="Bernard MT Condensed" charset="0"/>
                <a:ea typeface="Bernard MT Condensed" charset="0"/>
                <a:cs typeface="Bernard MT Condensed" charset="0"/>
              </a:rPr>
              <a:t>Paul </a:t>
            </a:r>
            <a:r>
              <a:rPr lang="en-US" sz="4800" dirty="0" smtClean="0">
                <a:latin typeface="Bernard MT Condensed" charset="0"/>
                <a:ea typeface="Bernard MT Condensed" charset="0"/>
                <a:cs typeface="Bernard MT Condensed" charset="0"/>
              </a:rPr>
              <a:t>Prater</a:t>
            </a:r>
            <a:endParaRPr lang="en-US" sz="4800" dirty="0">
              <a:latin typeface="Bernard MT Condensed" charset="0"/>
              <a:ea typeface="Bernard MT Condensed" charset="0"/>
              <a:cs typeface="Bernard M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Blackletter HPLHS" charset="0"/>
                <a:ea typeface="Blackletter HPLHS" charset="0"/>
                <a:cs typeface="Blackletter HPLHS" charset="0"/>
              </a:rPr>
              <a:t>Marketing</a:t>
            </a:r>
            <a:endParaRPr lang="en-US" sz="6000" dirty="0">
              <a:latin typeface="Blackletter HPLHS" charset="0"/>
              <a:ea typeface="Blackletter HPLHS" charset="0"/>
              <a:cs typeface="Blackletter HPLH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Website</a:t>
            </a:r>
          </a:p>
          <a:p>
            <a:r>
              <a:rPr lang="en-US" dirty="0" smtClean="0"/>
              <a:t>City/State Listings</a:t>
            </a:r>
          </a:p>
          <a:p>
            <a:r>
              <a:rPr lang="en-US" dirty="0" smtClean="0"/>
              <a:t>Facebook &amp; Instagram</a:t>
            </a:r>
          </a:p>
          <a:p>
            <a:r>
              <a:rPr lang="en-US" dirty="0" smtClean="0"/>
              <a:t>Radio</a:t>
            </a:r>
          </a:p>
          <a:p>
            <a:r>
              <a:rPr lang="en-US" dirty="0" smtClean="0"/>
              <a:t>Newspapers</a:t>
            </a:r>
          </a:p>
          <a:p>
            <a:r>
              <a:rPr lang="en-US" dirty="0" smtClean="0"/>
              <a:t>Television</a:t>
            </a:r>
          </a:p>
          <a:p>
            <a:r>
              <a:rPr lang="en-US" dirty="0" smtClean="0"/>
              <a:t>Giveaways</a:t>
            </a:r>
          </a:p>
          <a:p>
            <a:r>
              <a:rPr lang="en-US" dirty="0" smtClean="0"/>
              <a:t>Posters &amp; Flyers</a:t>
            </a:r>
          </a:p>
          <a:p>
            <a:r>
              <a:rPr lang="en-US" dirty="0" smtClean="0"/>
              <a:t>Social Proof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56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Blackletter HPLHS" charset="0"/>
                <a:ea typeface="Blackletter HPLHS" charset="0"/>
                <a:cs typeface="Blackletter HPLHS" charset="0"/>
              </a:rPr>
              <a:t>Video</a:t>
            </a:r>
            <a:endParaRPr lang="en-US" sz="6000" dirty="0">
              <a:latin typeface="Blackletter HPLHS" charset="0"/>
              <a:ea typeface="Blackletter HPLHS" charset="0"/>
              <a:cs typeface="Blackletter HPLH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www.youtube.com/watch?v=dFQg19SNYMk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www.thv11.com/video/news/local/argenta-ghost-tour-highlights-districts-haunted-history/91-2783123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5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Blackletter HPLHS" charset="0"/>
                <a:ea typeface="Blackletter HPLHS" charset="0"/>
                <a:cs typeface="Blackletter HPLHS" charset="0"/>
              </a:rPr>
              <a:t>Ghost Photos</a:t>
            </a:r>
            <a:endParaRPr lang="en-US" sz="6000" dirty="0">
              <a:latin typeface="Blackletter HPLHS" charset="0"/>
              <a:ea typeface="Blackletter HPLHS" charset="0"/>
              <a:cs typeface="Blackletter HPLHS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2725"/>
            <a:ext cx="3034842" cy="53952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32" y="1059028"/>
            <a:ext cx="4733855" cy="579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005" y="-32005"/>
            <a:ext cx="384333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2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Olde English" charset="0"/>
                <a:ea typeface="Olde English" charset="0"/>
                <a:cs typeface="Olde English" charset="0"/>
              </a:rPr>
              <a:t>Practical Issues</a:t>
            </a:r>
            <a:endParaRPr lang="en-US" sz="6000" dirty="0">
              <a:latin typeface="Olde English" charset="0"/>
              <a:ea typeface="Olde English" charset="0"/>
              <a:cs typeface="Olde English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Ticketing</a:t>
            </a:r>
          </a:p>
          <a:p>
            <a:r>
              <a:rPr lang="en-US" dirty="0" smtClean="0"/>
              <a:t>Check in</a:t>
            </a:r>
          </a:p>
          <a:p>
            <a:r>
              <a:rPr lang="en-US" dirty="0" smtClean="0"/>
              <a:t>Where to Meet</a:t>
            </a:r>
          </a:p>
          <a:p>
            <a:r>
              <a:rPr lang="en-US" dirty="0" smtClean="0"/>
              <a:t>Size</a:t>
            </a:r>
          </a:p>
          <a:p>
            <a:r>
              <a:rPr lang="en-US" dirty="0" smtClean="0"/>
              <a:t>Price</a:t>
            </a:r>
          </a:p>
          <a:p>
            <a:r>
              <a:rPr lang="en-US" dirty="0" smtClean="0"/>
              <a:t>Sound</a:t>
            </a:r>
          </a:p>
          <a:p>
            <a:r>
              <a:rPr lang="en-US" dirty="0" smtClean="0"/>
              <a:t>BOR Sales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77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latin typeface="Blackletter HPLHS" charset="0"/>
                <a:ea typeface="Blackletter HPLHS" charset="0"/>
                <a:cs typeface="Blackletter HPLHS" charset="0"/>
              </a:rPr>
              <a:t>Additional Revenue</a:t>
            </a:r>
            <a:endParaRPr lang="en-US" sz="6000" dirty="0">
              <a:latin typeface="Blackletter HPLHS" charset="0"/>
              <a:ea typeface="Blackletter HPLHS" charset="0"/>
              <a:cs typeface="Blackletter HPLH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Private Tours</a:t>
            </a:r>
          </a:p>
          <a:p>
            <a:r>
              <a:rPr lang="en-US" dirty="0" smtClean="0"/>
              <a:t>Hotel Group Tours</a:t>
            </a:r>
          </a:p>
          <a:p>
            <a:r>
              <a:rPr lang="en-US" dirty="0" smtClean="0"/>
              <a:t>Séance Nights</a:t>
            </a:r>
          </a:p>
          <a:p>
            <a:r>
              <a:rPr lang="en-US" dirty="0" smtClean="0"/>
              <a:t>City Bus Tours </a:t>
            </a:r>
          </a:p>
          <a:p>
            <a:r>
              <a:rPr lang="en-US" dirty="0" smtClean="0"/>
              <a:t>Readings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8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Blackletter HPLHS" charset="0"/>
                <a:ea typeface="Blackletter HPLHS" charset="0"/>
                <a:cs typeface="Blackletter HPLHS" charset="0"/>
              </a:rPr>
              <a:t>Wrap Up/Q&amp;A</a:t>
            </a:r>
            <a:endParaRPr lang="en-US" sz="6000" dirty="0">
              <a:latin typeface="Blackletter HPLHS" charset="0"/>
              <a:ea typeface="Blackletter HPLHS" charset="0"/>
              <a:cs typeface="Blackletter HPLH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6000" dirty="0" smtClean="0"/>
          </a:p>
          <a:p>
            <a:pPr marL="0" indent="0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000" dirty="0" smtClean="0"/>
              <a:t>THANK YOU!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45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Blackletter HPLHS" charset="0"/>
                <a:ea typeface="Blackletter HPLHS" charset="0"/>
                <a:cs typeface="Blackletter HPLHS" charset="0"/>
              </a:rPr>
              <a:t>Download Link</a:t>
            </a:r>
            <a:endParaRPr lang="en-US" sz="6000" dirty="0">
              <a:latin typeface="Blackletter HPLHS" charset="0"/>
              <a:ea typeface="Blackletter HPLHS" charset="0"/>
              <a:cs typeface="Blackletter HPLH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800" b="1" dirty="0" smtClean="0"/>
          </a:p>
          <a:p>
            <a:endParaRPr lang="en-US" sz="4800" b="1" dirty="0"/>
          </a:p>
          <a:p>
            <a:pPr marL="0" indent="0">
              <a:buNone/>
            </a:pPr>
            <a:r>
              <a:rPr lang="en-US" sz="4800" b="1" dirty="0" smtClean="0"/>
              <a:t>https</a:t>
            </a:r>
            <a:r>
              <a:rPr lang="en-US" sz="4800" b="1" dirty="0"/>
              <a:t>://</a:t>
            </a:r>
            <a:r>
              <a:rPr lang="en-US" sz="4800" b="1" dirty="0" err="1"/>
              <a:t>tinyurl.com</a:t>
            </a:r>
            <a:r>
              <a:rPr lang="en-US" sz="4800" b="1" dirty="0"/>
              <a:t>/ybrac276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3584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Blackletter HPLHS" charset="0"/>
                <a:ea typeface="Blackletter HPLHS" charset="0"/>
                <a:cs typeface="Blackletter HPLHS" charset="0"/>
              </a:rPr>
              <a:t>Overview</a:t>
            </a:r>
            <a:endParaRPr lang="en-US" sz="6000" dirty="0">
              <a:latin typeface="Blackletter HPLHS" charset="0"/>
              <a:ea typeface="Blackletter HPLHS" charset="0"/>
              <a:cs typeface="Blackletter HPLH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291130"/>
            <a:ext cx="8229600" cy="4529623"/>
          </a:xfrm>
        </p:spPr>
        <p:txBody>
          <a:bodyPr/>
          <a:lstStyle/>
          <a:p>
            <a:r>
              <a:rPr lang="en-US" dirty="0" smtClean="0"/>
              <a:t>Started in Argenta in 2017</a:t>
            </a:r>
          </a:p>
          <a:p>
            <a:r>
              <a:rPr lang="en-US" dirty="0" smtClean="0"/>
              <a:t>Put together in two weeks</a:t>
            </a:r>
          </a:p>
          <a:p>
            <a:r>
              <a:rPr lang="en-US" dirty="0" smtClean="0"/>
              <a:t>Argenta has  66,044.  Metro has 500,000</a:t>
            </a:r>
          </a:p>
          <a:p>
            <a:r>
              <a:rPr lang="en-US" dirty="0" smtClean="0"/>
              <a:t>Not a tourist destination</a:t>
            </a:r>
          </a:p>
          <a:p>
            <a:r>
              <a:rPr lang="en-US" dirty="0" smtClean="0"/>
              <a:t>$0 spent on marketing</a:t>
            </a:r>
          </a:p>
          <a:p>
            <a:r>
              <a:rPr lang="en-US" dirty="0" smtClean="0"/>
              <a:t>Sold out all tours and grossed $5k in two weeks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700" dirty="0" smtClean="0">
                <a:latin typeface="Blackletter HPLHS" charset="0"/>
                <a:ea typeface="Blackletter HPLHS" charset="0"/>
                <a:cs typeface="Blackletter HPLHS" charset="0"/>
              </a:rPr>
              <a:t>Location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Walkability</a:t>
            </a:r>
            <a:endParaRPr lang="en-US" dirty="0" smtClean="0"/>
          </a:p>
          <a:p>
            <a:r>
              <a:rPr lang="en-US" dirty="0" smtClean="0"/>
              <a:t>Accessibility</a:t>
            </a:r>
            <a:endParaRPr lang="en-US" dirty="0" smtClean="0"/>
          </a:p>
          <a:p>
            <a:r>
              <a:rPr lang="en-US" dirty="0" smtClean="0"/>
              <a:t>Flow</a:t>
            </a:r>
            <a:endParaRPr lang="en-US" dirty="0" smtClean="0"/>
          </a:p>
          <a:p>
            <a:r>
              <a:rPr lang="en-US" dirty="0" smtClean="0"/>
              <a:t>Stories</a:t>
            </a:r>
          </a:p>
          <a:p>
            <a:r>
              <a:rPr lang="en-US" dirty="0" smtClean="0"/>
              <a:t>Safety</a:t>
            </a:r>
            <a:endParaRPr lang="en-US" dirty="0" smtClean="0"/>
          </a:p>
          <a:p>
            <a:r>
              <a:rPr lang="en-US" dirty="0" smtClean="0"/>
              <a:t>Permits/Licensing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493" y="1138425"/>
            <a:ext cx="5382792" cy="403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Blackletter HPLHS" charset="0"/>
                <a:ea typeface="Blackletter HPLHS" charset="0"/>
                <a:cs typeface="Blackletter HPLHS" charset="0"/>
              </a:rPr>
              <a:t>Argenta</a:t>
            </a:r>
            <a:endParaRPr lang="en-US" sz="6000" dirty="0">
              <a:latin typeface="Blackletter HPLHS" charset="0"/>
              <a:ea typeface="Blackletter HPLHS" charset="0"/>
              <a:cs typeface="Blackletter HPLHS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30" y="1291130"/>
            <a:ext cx="6719269" cy="5039452"/>
          </a:xfrm>
        </p:spPr>
      </p:pic>
    </p:spTree>
    <p:extLst>
      <p:ext uri="{BB962C8B-B14F-4D97-AF65-F5344CB8AC3E}">
        <p14:creationId xmlns:p14="http://schemas.microsoft.com/office/powerpoint/2010/main" val="125657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Blackletter HPLHS" charset="0"/>
                <a:ea typeface="Blackletter HPLHS" charset="0"/>
                <a:cs typeface="Blackletter HPLHS" charset="0"/>
              </a:rPr>
              <a:t>Argenta</a:t>
            </a:r>
            <a:endParaRPr lang="en-US" sz="6000" dirty="0">
              <a:latin typeface="Blackletter HPLHS" charset="0"/>
              <a:ea typeface="Blackletter HPLHS" charset="0"/>
              <a:cs typeface="Blackletter HPLHS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05" y="1291130"/>
            <a:ext cx="3021783" cy="452913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03"/>
            <a:ext cx="9151596" cy="68554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4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Blackletter HPLHS" charset="0"/>
                <a:ea typeface="Blackletter HPLHS" charset="0"/>
                <a:cs typeface="Blackletter HPLHS" charset="0"/>
              </a:rPr>
              <a:t>Building the Tour</a:t>
            </a:r>
            <a:endParaRPr lang="en-US" sz="6000" dirty="0">
              <a:latin typeface="Blackletter HPLHS" charset="0"/>
              <a:ea typeface="Blackletter HPLHS" charset="0"/>
              <a:cs typeface="Blackletter HPLHS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History</a:t>
            </a:r>
          </a:p>
          <a:p>
            <a:r>
              <a:rPr lang="en-US" dirty="0" smtClean="0"/>
              <a:t>Find the Ghosts</a:t>
            </a:r>
          </a:p>
          <a:p>
            <a:r>
              <a:rPr lang="en-US" dirty="0" smtClean="0"/>
              <a:t>Visuals</a:t>
            </a:r>
          </a:p>
          <a:p>
            <a:pPr lvl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222" y="2054655"/>
            <a:ext cx="4566834" cy="4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Blackletter HPLHS" charset="0"/>
                <a:ea typeface="Blackletter HPLHS" charset="0"/>
                <a:cs typeface="Blackletter HPLHS" charset="0"/>
              </a:rPr>
              <a:t>Performance</a:t>
            </a:r>
            <a:endParaRPr lang="en-US" sz="6000" dirty="0">
              <a:latin typeface="Blackletter HPLHS" charset="0"/>
              <a:ea typeface="Blackletter HPLHS" charset="0"/>
              <a:cs typeface="Blackletter HPLH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Costuming</a:t>
            </a:r>
          </a:p>
          <a:p>
            <a:r>
              <a:rPr lang="en-US" dirty="0" smtClean="0"/>
              <a:t>Magic?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14" y="2207360"/>
            <a:ext cx="5946345" cy="445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4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222195"/>
            <a:ext cx="6719935" cy="61082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Blackletter HPLHS" charset="0"/>
                <a:ea typeface="Blackletter HPLHS" charset="0"/>
                <a:cs typeface="Blackletter HPLHS" charset="0"/>
              </a:rPr>
              <a:t>The Prop</a:t>
            </a:r>
            <a:endParaRPr lang="en-US" sz="6000" dirty="0">
              <a:latin typeface="Blackletter HPLHS" charset="0"/>
              <a:ea typeface="Blackletter HPLHS" charset="0"/>
              <a:cs typeface="Blackletter HPLHS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55" y="1138238"/>
            <a:ext cx="3894302" cy="5192404"/>
          </a:xfrm>
        </p:spPr>
      </p:pic>
    </p:spTree>
    <p:extLst>
      <p:ext uri="{BB962C8B-B14F-4D97-AF65-F5344CB8AC3E}">
        <p14:creationId xmlns:p14="http://schemas.microsoft.com/office/powerpoint/2010/main" val="128239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8942</TotalTime>
  <Words>687</Words>
  <Application>Microsoft Macintosh PowerPoint</Application>
  <PresentationFormat>On-screen Show (4:3)</PresentationFormat>
  <Paragraphs>186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Bernard MT Condensed</vt:lpstr>
      <vt:lpstr>Blackletter HPLHS</vt:lpstr>
      <vt:lpstr>Calibri</vt:lpstr>
      <vt:lpstr>Mangal</vt:lpstr>
      <vt:lpstr>Olde English</vt:lpstr>
      <vt:lpstr>Arial</vt:lpstr>
      <vt:lpstr>Office Theme</vt:lpstr>
      <vt:lpstr>Ghost Tours:  Start to Finish</vt:lpstr>
      <vt:lpstr>Download Link</vt:lpstr>
      <vt:lpstr>Overview</vt:lpstr>
      <vt:lpstr>Location </vt:lpstr>
      <vt:lpstr>Argenta</vt:lpstr>
      <vt:lpstr>Argenta</vt:lpstr>
      <vt:lpstr>Building the Tour</vt:lpstr>
      <vt:lpstr>Performance</vt:lpstr>
      <vt:lpstr>The Prop</vt:lpstr>
      <vt:lpstr>Marketing</vt:lpstr>
      <vt:lpstr>Video</vt:lpstr>
      <vt:lpstr>Ghost Photos</vt:lpstr>
      <vt:lpstr>Practical Issues</vt:lpstr>
      <vt:lpstr>Additional Revenue</vt:lpstr>
      <vt:lpstr>Wrap Up/Q&amp;A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Paul Prater</cp:lastModifiedBy>
  <cp:revision>52</cp:revision>
  <dcterms:created xsi:type="dcterms:W3CDTF">2013-08-21T19:17:07Z</dcterms:created>
  <dcterms:modified xsi:type="dcterms:W3CDTF">2018-09-07T16:31:51Z</dcterms:modified>
</cp:coreProperties>
</file>