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0" r:id="rId1"/>
  </p:sldMasterIdLst>
  <p:sldIdLst>
    <p:sldId id="256" r:id="rId2"/>
    <p:sldId id="273" r:id="rId3"/>
    <p:sldId id="269" r:id="rId4"/>
    <p:sldId id="288" r:id="rId5"/>
    <p:sldId id="276" r:id="rId6"/>
    <p:sldId id="274" r:id="rId7"/>
    <p:sldId id="277" r:id="rId8"/>
    <p:sldId id="278" r:id="rId9"/>
    <p:sldId id="289" r:id="rId10"/>
    <p:sldId id="286" r:id="rId11"/>
    <p:sldId id="280" r:id="rId12"/>
    <p:sldId id="284" r:id="rId13"/>
    <p:sldId id="287" r:id="rId14"/>
    <p:sldId id="281" r:id="rId15"/>
    <p:sldId id="291" r:id="rId16"/>
    <p:sldId id="282" r:id="rId17"/>
    <p:sldId id="285" r:id="rId18"/>
    <p:sldId id="283"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ADAD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78" d="100"/>
          <a:sy n="78" d="100"/>
        </p:scale>
        <p:origin x="878"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370693" y="1769540"/>
            <a:ext cx="9440034" cy="1828801"/>
          </a:xfrm>
        </p:spPr>
        <p:txBody>
          <a:bodyPr anchor="b">
            <a:normAutofit/>
          </a:bodyPr>
          <a:lstStyle>
            <a:lvl1pPr algn="ctr">
              <a:defRPr sz="5400"/>
            </a:lvl1pPr>
          </a:lstStyle>
          <a:p>
            <a:r>
              <a:rPr lang="en-US"/>
              <a:t>Click to edit Master title style</a:t>
            </a:r>
            <a:endParaRPr lang="en-US" dirty="0"/>
          </a:p>
        </p:txBody>
      </p:sp>
      <p:sp>
        <p:nvSpPr>
          <p:cNvPr id="3" name="Subtitle 2"/>
          <p:cNvSpPr>
            <a:spLocks noGrp="1"/>
          </p:cNvSpPr>
          <p:nvPr>
            <p:ph type="subTitle" idx="1"/>
          </p:nvPr>
        </p:nvSpPr>
        <p:spPr>
          <a:xfrm>
            <a:off x="1370693" y="3598339"/>
            <a:ext cx="9440034" cy="1049867"/>
          </a:xfrm>
        </p:spPr>
        <p:txBody>
          <a:bodyPr anchor="t"/>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184DA70-C731-4C70-880D-CCD4705E623C}" type="datetime1">
              <a:rPr lang="en-US" smtClean="0"/>
              <a:t>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1737460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6" name="Picture 15" descr="Slate-V2-HD-pano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3883" y="547807"/>
            <a:ext cx="10141799" cy="3816806"/>
          </a:xfrm>
          <a:prstGeom prst="rect">
            <a:avLst/>
          </a:prstGeom>
        </p:spPr>
      </p:pic>
      <p:sp>
        <p:nvSpPr>
          <p:cNvPr id="2" name="Title 1"/>
          <p:cNvSpPr>
            <a:spLocks noGrp="1"/>
          </p:cNvSpPr>
          <p:nvPr>
            <p:ph type="title"/>
          </p:nvPr>
        </p:nvSpPr>
        <p:spPr>
          <a:xfrm>
            <a:off x="913806" y="4565255"/>
            <a:ext cx="10355326" cy="543472"/>
          </a:xfrm>
        </p:spPr>
        <p:txBody>
          <a:bodyPr anchor="b">
            <a:normAutofit/>
          </a:bodyPr>
          <a:lstStyle>
            <a:lvl1pPr algn="ct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69349" y="695009"/>
            <a:ext cx="9845346" cy="3525671"/>
          </a:xfrm>
          <a:effectLst>
            <a:outerShdw blurRad="38100" dist="25400" dir="4440000">
              <a:srgbClr val="000000">
                <a:alpha val="36000"/>
              </a:srgbClr>
            </a:outerShdw>
          </a:effectLst>
        </p:spPr>
        <p:txBody>
          <a:bodyPr anchor="t">
            <a:normAutofit/>
          </a:bodyPr>
          <a:lstStyle>
            <a:lvl1pPr marL="0" indent="0" algn="ctr">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95" y="5108728"/>
            <a:ext cx="10353762" cy="682472"/>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2D6E202-B606-4609-B914-27C9371A1F6D}" type="datetime1">
              <a:rPr lang="en-US" smtClean="0"/>
              <a:t>2/3/2026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413847029"/>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8437"/>
            <a:ext cx="10353762" cy="3534344"/>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94" y="4295180"/>
            <a:ext cx="10353763" cy="150182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2D6E202-B606-4609-B914-27C9371A1F6D}" type="datetime1">
              <a:rPr lang="en-US" smtClean="0"/>
              <a:t>2/3/2026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4173154739"/>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600"/>
            <a:ext cx="9302752" cy="2992904"/>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610032"/>
            <a:ext cx="8752299" cy="532749"/>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913794" y="4304353"/>
            <a:ext cx="10353763" cy="1489496"/>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2D6E202-B606-4609-B914-27C9371A1F6D}" type="datetime1">
              <a:rPr lang="en-US" smtClean="0"/>
              <a:t>2/3/2026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
        <p:nvSpPr>
          <p:cNvPr id="11" name="TextBox 10"/>
          <p:cNvSpPr txBox="1"/>
          <p:nvPr/>
        </p:nvSpPr>
        <p:spPr>
          <a:xfrm>
            <a:off x="990600" y="88479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3" name="TextBox 12"/>
          <p:cNvSpPr txBox="1"/>
          <p:nvPr/>
        </p:nvSpPr>
        <p:spPr>
          <a:xfrm>
            <a:off x="10504716" y="292825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1730083851"/>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913794" y="2126942"/>
            <a:ext cx="10353763" cy="25118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84" y="4650556"/>
            <a:ext cx="10352199"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2D6E202-B606-4609-B914-27C9371A1F6D}" type="datetime1">
              <a:rPr lang="en-US" smtClean="0"/>
              <a:t>2/3/2026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959685732"/>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913795" y="609600"/>
            <a:ext cx="10353762" cy="970450"/>
          </a:xfrm>
        </p:spPr>
        <p:txBody>
          <a:bodyPr/>
          <a:lstStyle/>
          <a:p>
            <a:r>
              <a:rPr lang="en-US"/>
              <a:t>Click to edit Master title style</a:t>
            </a:r>
            <a:endParaRPr lang="en-US" dirty="0"/>
          </a:p>
        </p:txBody>
      </p:sp>
      <p:sp>
        <p:nvSpPr>
          <p:cNvPr id="7" name="Text Placeholder 2"/>
          <p:cNvSpPr>
            <a:spLocks noGrp="1"/>
          </p:cNvSpPr>
          <p:nvPr>
            <p:ph type="body" idx="1"/>
          </p:nvPr>
        </p:nvSpPr>
        <p:spPr>
          <a:xfrm>
            <a:off x="913795" y="1885950"/>
            <a:ext cx="3300984"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913795" y="2571750"/>
            <a:ext cx="3300984"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446711" y="1885950"/>
            <a:ext cx="3300984"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441435" y="2571750"/>
            <a:ext cx="3300984"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966572" y="1885950"/>
            <a:ext cx="3300984"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966572" y="2571750"/>
            <a:ext cx="3300984"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62D6E202-B606-4609-B914-27C9371A1F6D}" type="datetime1">
              <a:rPr lang="en-US" smtClean="0"/>
              <a:t>2/3/2026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581805734"/>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2" name="Picture 1" descr="Slate-V2-H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7962" y="1818214"/>
            <a:ext cx="3339972" cy="1847851"/>
          </a:xfrm>
          <a:prstGeom prst="rect">
            <a:avLst/>
          </a:prstGeom>
        </p:spPr>
      </p:pic>
      <p:pic>
        <p:nvPicPr>
          <p:cNvPr id="36" name="Picture 35" descr="Slate-V2-H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03800" y="1818214"/>
            <a:ext cx="3339972" cy="1847851"/>
          </a:xfrm>
          <a:prstGeom prst="rect">
            <a:avLst/>
          </a:prstGeom>
        </p:spPr>
      </p:pic>
      <p:pic>
        <p:nvPicPr>
          <p:cNvPr id="37" name="Picture 36" descr="Slate-V2-H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36051" y="1818214"/>
            <a:ext cx="3339972" cy="1847851"/>
          </a:xfrm>
          <a:prstGeom prst="rect">
            <a:avLst/>
          </a:prstGeom>
        </p:spPr>
      </p:pic>
      <p:sp>
        <p:nvSpPr>
          <p:cNvPr id="30" name="Title 1"/>
          <p:cNvSpPr>
            <a:spLocks noGrp="1"/>
          </p:cNvSpPr>
          <p:nvPr>
            <p:ph type="title"/>
          </p:nvPr>
        </p:nvSpPr>
        <p:spPr>
          <a:xfrm>
            <a:off x="913794" y="609600"/>
            <a:ext cx="10353763" cy="97045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13795" y="3904106"/>
            <a:ext cx="3300984"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1018102" y="1938918"/>
            <a:ext cx="3092368" cy="160295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913795" y="4480368"/>
            <a:ext cx="3300984" cy="1310833"/>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442788" y="3904106"/>
            <a:ext cx="3300984"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545743" y="1939094"/>
            <a:ext cx="3092368" cy="160816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441435" y="4480367"/>
            <a:ext cx="3300984" cy="1310833"/>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966697" y="3904106"/>
            <a:ext cx="3300984"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8075698" y="1934432"/>
            <a:ext cx="3092368" cy="160729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966572" y="4480365"/>
            <a:ext cx="3300984" cy="131083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62D6E202-B606-4609-B914-27C9371A1F6D}" type="datetime1">
              <a:rPr lang="en-US" smtClean="0"/>
              <a:t>2/3/2026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552810485"/>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2A279-0833-481D-8C56-F67FD0AC6C50}" type="datetime1">
              <a:rPr lang="en-US" smtClean="0"/>
              <a:t>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81925643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83068" y="609599"/>
            <a:ext cx="2284487" cy="5181601"/>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913796" y="609599"/>
            <a:ext cx="7916872" cy="5181601"/>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587DA83-5663-4C9C-B9AA-0B40A3DAFF81}" type="datetime1">
              <a:rPr lang="en-US" smtClean="0"/>
              <a:t>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0947731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BE1D723-8F53-4F53-90B0-1982A396982E}" type="datetime1">
              <a:rPr lang="en-US" smtClean="0"/>
              <a:t>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6188960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95401" y="1761067"/>
            <a:ext cx="9590550" cy="1828813"/>
          </a:xfrm>
        </p:spPr>
        <p:txBody>
          <a:bodyPr anchor="b"/>
          <a:lstStyle>
            <a:lvl1pPr algn="ct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295401" y="3589879"/>
            <a:ext cx="9590550" cy="1507054"/>
          </a:xfrm>
        </p:spPr>
        <p:txBody>
          <a:bodyPr anchor="t"/>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669AF7-7BEB-44E4-9852-375E34362B5B}" type="datetime1">
              <a:rPr lang="en-US" smtClean="0"/>
              <a:t>2/3/2026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0608852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913795" y="1732449"/>
            <a:ext cx="5060497" cy="4058750"/>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2892" y="1732449"/>
            <a:ext cx="5064665" cy="4058751"/>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AAAC38D-0552-4C82-B593-E6124DFADBE2}" type="datetime1">
              <a:rPr lang="en-US" smtClean="0"/>
              <a:t>2/3/2026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2775572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20" name="Picture 19" descr="Slate-V2-HD-comp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3795" y="1734506"/>
            <a:ext cx="5089072" cy="4148769"/>
          </a:xfrm>
          <a:prstGeom prst="rect">
            <a:avLst/>
          </a:prstGeom>
        </p:spPr>
      </p:pic>
      <p:pic>
        <p:nvPicPr>
          <p:cNvPr id="21" name="Picture 20" descr="Slate-V2-HD-comp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78485" y="1734506"/>
            <a:ext cx="5089072" cy="4148769"/>
          </a:xfrm>
          <a:prstGeom prst="rect">
            <a:avLst/>
          </a:prstGeom>
        </p:spPr>
      </p:pic>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005872" y="1835254"/>
            <a:ext cx="4876344" cy="544884"/>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05872" y="2380137"/>
            <a:ext cx="4876344" cy="3411063"/>
          </a:xfrm>
        </p:spPr>
        <p:txBody>
          <a:bodyPr anchor="t">
            <a:normAutofit/>
          </a:bodyPr>
          <a:lstStyle>
            <a:lvl1pPr>
              <a:defRPr sz="1800"/>
            </a:lvl1pPr>
            <a:lvl2pPr>
              <a:defRPr sz="1600"/>
            </a:lvl2pPr>
            <a:lvl3pPr>
              <a:defRPr sz="14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94967" y="1835254"/>
            <a:ext cx="4895330" cy="544883"/>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94967" y="2380137"/>
            <a:ext cx="4895330" cy="3411063"/>
          </a:xfrm>
        </p:spPr>
        <p:txBody>
          <a:bodyPr anchor="t">
            <a:normAutofit/>
          </a:bodyPr>
          <a:lstStyle>
            <a:lvl1pPr>
              <a:defRPr sz="1800"/>
            </a:lvl1pPr>
            <a:lvl2pPr>
              <a:defRPr sz="1600"/>
            </a:lvl2pPr>
            <a:lvl3pPr>
              <a:defRPr sz="14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9DF0F1C-5577-4ACB-BB62-DF8F3C494C7E}" type="datetime1">
              <a:rPr lang="en-US" smtClean="0"/>
              <a:t>2/3/2026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2457401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775B394-D9F9-4F0C-B15D-605F45CB9E9F}" type="datetime1">
              <a:rPr lang="en-US" smtClean="0"/>
              <a:t>2/3/2026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1206328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9667345-2558-425A-8533-9BFDBCE15005}" type="datetime1">
              <a:rPr lang="en-US" smtClean="0"/>
              <a:t>2/3/2026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0842375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3706889" cy="1821918"/>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4855633" y="609600"/>
            <a:ext cx="6411924" cy="51816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13795" y="2431518"/>
            <a:ext cx="3706889" cy="3359681"/>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2BEA474-078D-4E9B-9B14-09A87B19DC46}" type="datetime1">
              <a:rPr lang="en-US" smtClean="0"/>
              <a:t>2/3/2026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11639123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22" name="Picture 21" descr="Slate-V2-HD-vert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93665" y="609600"/>
            <a:ext cx="3584166" cy="5204832"/>
          </a:xfrm>
          <a:prstGeom prst="rect">
            <a:avLst/>
          </a:prstGeom>
        </p:spPr>
      </p:pic>
      <p:sp>
        <p:nvSpPr>
          <p:cNvPr id="2" name="Title 1"/>
          <p:cNvSpPr>
            <a:spLocks noGrp="1"/>
          </p:cNvSpPr>
          <p:nvPr>
            <p:ph type="title"/>
          </p:nvPr>
        </p:nvSpPr>
        <p:spPr>
          <a:xfrm>
            <a:off x="913795" y="609923"/>
            <a:ext cx="5934949" cy="1829338"/>
          </a:xfrm>
        </p:spPr>
        <p:txBody>
          <a:bodyPr anchor="b">
            <a:noAutofit/>
          </a:bodyPr>
          <a:lstStyle>
            <a:lvl1pPr algn="ctr">
              <a:defRPr sz="32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7442551" y="763702"/>
            <a:ext cx="3275751" cy="4912822"/>
          </a:xfr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913795" y="2439261"/>
            <a:ext cx="5934949" cy="3376134"/>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907D986-8816-4272-A432-0437A28A9828}" type="datetime1">
              <a:rPr lang="en-US" smtClean="0"/>
              <a:t>2/3/2026</a:t>
            </a:fld>
            <a:endParaRPr lang="en-US" dirty="0"/>
          </a:p>
        </p:txBody>
      </p:sp>
      <p:sp>
        <p:nvSpPr>
          <p:cNvPr id="6" name="Footer Placeholder 5"/>
          <p:cNvSpPr>
            <a:spLocks noGrp="1"/>
          </p:cNvSpPr>
          <p:nvPr>
            <p:ph type="ftr" sz="quarter" idx="11"/>
          </p:nvPr>
        </p:nvSpPr>
        <p:spPr/>
        <p:txBody>
          <a:bodyPr/>
          <a:lstStyle/>
          <a:p>
            <a:pPr algn="l"/>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329789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tint val="96000"/>
                <a:shade val="99000"/>
                <a:satMod val="140000"/>
              </a:schemeClr>
            </a:gs>
            <a:gs pos="65000">
              <a:schemeClr val="bg1">
                <a:tint val="100000"/>
                <a:shade val="80000"/>
                <a:satMod val="130000"/>
              </a:schemeClr>
            </a:gs>
            <a:gs pos="100000">
              <a:schemeClr val="bg1">
                <a:tint val="100000"/>
                <a:shade val="48000"/>
                <a:satMod val="120000"/>
              </a:schemeClr>
            </a:gs>
          </a:gsLst>
          <a:lin ang="162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3795" y="609600"/>
            <a:ext cx="10353762" cy="970450"/>
          </a:xfrm>
          <a:prstGeom prst="rect">
            <a:avLst/>
          </a:prstGeom>
          <a:effectLst>
            <a:outerShdw blurRad="25400" dir="17880000">
              <a:srgbClr val="000000">
                <a:alpha val="46000"/>
              </a:srgbClr>
            </a:outerShdw>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13795" y="1732449"/>
            <a:ext cx="10353762" cy="4058751"/>
          </a:xfrm>
          <a:prstGeom prst="rect">
            <a:avLst/>
          </a:prstGeom>
          <a:effectLst>
            <a:outerShdw blurRad="25400" dir="17880000">
              <a:srgbClr val="000000">
                <a:alpha val="46000"/>
              </a:srgbClr>
            </a:outerShdw>
          </a:effectLst>
        </p:spPr>
        <p:txBody>
          <a:bodyPr vert="horz" lIns="91440" tIns="45720" rIns="91440" bIns="45720" rtlCol="0"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78736" y="5883275"/>
            <a:ext cx="2743200" cy="365125"/>
          </a:xfrm>
          <a:prstGeom prst="rect">
            <a:avLst/>
          </a:prstGeom>
        </p:spPr>
        <p:txBody>
          <a:bodyPr vert="horz" lIns="91440" tIns="45720" rIns="91440" bIns="45720" rtlCol="0" anchor="ctr"/>
          <a:lstStyle>
            <a:lvl1pPr algn="r">
              <a:defRPr sz="1000">
                <a:solidFill>
                  <a:schemeClr val="tx1">
                    <a:lumMod val="95000"/>
                  </a:schemeClr>
                </a:solidFill>
                <a:effectLst>
                  <a:outerShdw blurRad="50800" dist="38100" dir="2700000" algn="tl" rotWithShape="0">
                    <a:schemeClr val="bg1">
                      <a:alpha val="43000"/>
                    </a:schemeClr>
                  </a:outerShdw>
                </a:effectLst>
              </a:defRPr>
            </a:lvl1pPr>
          </a:lstStyle>
          <a:p>
            <a:fld id="{62D6E202-B606-4609-B914-27C9371A1F6D}" type="datetime1">
              <a:rPr lang="en-US" smtClean="0"/>
              <a:t>2/3/2026</a:t>
            </a:fld>
            <a:endParaRPr lang="en-US" dirty="0"/>
          </a:p>
        </p:txBody>
      </p:sp>
      <p:sp>
        <p:nvSpPr>
          <p:cNvPr id="5" name="Footer Placeholder 4"/>
          <p:cNvSpPr>
            <a:spLocks noGrp="1"/>
          </p:cNvSpPr>
          <p:nvPr>
            <p:ph type="ftr" sz="quarter" idx="3"/>
          </p:nvPr>
        </p:nvSpPr>
        <p:spPr>
          <a:xfrm>
            <a:off x="913795" y="5883275"/>
            <a:ext cx="6672865" cy="365125"/>
          </a:xfrm>
          <a:prstGeom prst="rect">
            <a:avLst/>
          </a:prstGeom>
        </p:spPr>
        <p:txBody>
          <a:bodyPr vert="horz" lIns="91440" tIns="45720" rIns="91440" bIns="45720" rtlCol="0" anchor="ctr"/>
          <a:lstStyle>
            <a:lvl1pPr algn="l">
              <a:defRPr sz="1000">
                <a:solidFill>
                  <a:schemeClr val="tx1">
                    <a:lumMod val="95000"/>
                  </a:schemeClr>
                </a:solidFill>
                <a:effectLst>
                  <a:outerShdw blurRad="50800" dist="38100" dir="2700000" algn="tl" rotWithShape="0">
                    <a:schemeClr val="bg1">
                      <a:alpha val="43000"/>
                    </a:schemeClr>
                  </a:outerShdw>
                </a:effectLst>
              </a:defRPr>
            </a:lvl1pPr>
          </a:lstStyle>
          <a:p>
            <a:endParaRPr lang="en-US" dirty="0"/>
          </a:p>
        </p:txBody>
      </p:sp>
      <p:sp>
        <p:nvSpPr>
          <p:cNvPr id="6" name="Slide Number Placeholder 5"/>
          <p:cNvSpPr>
            <a:spLocks noGrp="1"/>
          </p:cNvSpPr>
          <p:nvPr>
            <p:ph type="sldNum" sz="quarter" idx="4"/>
          </p:nvPr>
        </p:nvSpPr>
        <p:spPr>
          <a:xfrm>
            <a:off x="10514011" y="5883275"/>
            <a:ext cx="753545" cy="365125"/>
          </a:xfrm>
          <a:prstGeom prst="rect">
            <a:avLst/>
          </a:prstGeom>
        </p:spPr>
        <p:txBody>
          <a:bodyPr vert="horz" lIns="91440" tIns="45720" rIns="91440" bIns="45720" rtlCol="0" anchor="ctr"/>
          <a:lstStyle>
            <a:lvl1pPr algn="r">
              <a:defRPr sz="1000">
                <a:solidFill>
                  <a:schemeClr val="tx1">
                    <a:lumMod val="95000"/>
                  </a:schemeClr>
                </a:solidFill>
                <a:effectLst>
                  <a:outerShdw blurRad="50800" dist="38100" dir="2700000" algn="tl" rotWithShape="0">
                    <a:schemeClr val="bg1">
                      <a:alpha val="43000"/>
                    </a:schemeClr>
                  </a:outerShdw>
                </a:effectLst>
              </a:defRPr>
            </a:lvl1pPr>
          </a:lstStyle>
          <a:p>
            <a:fld id="{3A98EE3D-8CD1-4C3F-BD1C-C98C9596463C}" type="slidenum">
              <a:rPr lang="en-US" smtClean="0"/>
              <a:t>‹#›</a:t>
            </a:fld>
            <a:endParaRPr lang="en-US" dirty="0"/>
          </a:p>
        </p:txBody>
      </p:sp>
    </p:spTree>
    <p:extLst>
      <p:ext uri="{BB962C8B-B14F-4D97-AF65-F5344CB8AC3E}">
        <p14:creationId xmlns:p14="http://schemas.microsoft.com/office/powerpoint/2010/main" val="2769288270"/>
      </p:ext>
    </p:extLst>
  </p:cSld>
  <p:clrMap bg1="dk1" tx1="lt1" bg2="dk2" tx2="lt2" accent1="accent1" accent2="accent2" accent3="accent3" accent4="accent4" accent5="accent5" accent6="accent6" hlink="hlink" folHlink="folHlink"/>
  <p:sldLayoutIdLst>
    <p:sldLayoutId id="2147483801" r:id="rId1"/>
    <p:sldLayoutId id="2147483802" r:id="rId2"/>
    <p:sldLayoutId id="2147483803" r:id="rId3"/>
    <p:sldLayoutId id="2147483804" r:id="rId4"/>
    <p:sldLayoutId id="2147483805" r:id="rId5"/>
    <p:sldLayoutId id="2147483806" r:id="rId6"/>
    <p:sldLayoutId id="2147483807" r:id="rId7"/>
    <p:sldLayoutId id="2147483808" r:id="rId8"/>
    <p:sldLayoutId id="2147483809" r:id="rId9"/>
    <p:sldLayoutId id="2147483810" r:id="rId10"/>
    <p:sldLayoutId id="2147483811" r:id="rId11"/>
    <p:sldLayoutId id="2147483812" r:id="rId12"/>
    <p:sldLayoutId id="2147483813" r:id="rId13"/>
    <p:sldLayoutId id="2147483814" r:id="rId14"/>
    <p:sldLayoutId id="2147483815" r:id="rId15"/>
    <p:sldLayoutId id="2147483816" r:id="rId16"/>
    <p:sldLayoutId id="2147483817" r:id="rId17"/>
  </p:sldLayoutIdLst>
  <p:hf sldNum="0" hdr="0" ftr="0" dt="0"/>
  <p:txStyles>
    <p:titleStyle>
      <a:lvl1pPr algn="ctr" defTabSz="457200" rtl="0" eaLnBrk="1" latinLnBrk="0" hangingPunct="1">
        <a:spcBef>
          <a:spcPct val="0"/>
        </a:spcBef>
        <a:buNone/>
        <a:defRPr sz="40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06000" algn="l" defTabSz="457200" rtl="0" eaLnBrk="1" latinLnBrk="0" hangingPunct="1">
        <a:spcBef>
          <a:spcPct val="20000"/>
        </a:spcBef>
        <a:spcAft>
          <a:spcPts val="600"/>
        </a:spcAft>
        <a:buClr>
          <a:schemeClr val="tx2"/>
        </a:buClr>
        <a:buSzPct val="70000"/>
        <a:buFont typeface="Wingdings 2" charset="2"/>
        <a:buChar char=""/>
        <a:defRPr sz="20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1pPr>
      <a:lvl2pPr marL="720000" indent="-270000" algn="l" defTabSz="457200" rtl="0" eaLnBrk="1" latinLnBrk="0" hangingPunct="1">
        <a:spcBef>
          <a:spcPct val="20000"/>
        </a:spcBef>
        <a:spcAft>
          <a:spcPts val="600"/>
        </a:spcAft>
        <a:buClr>
          <a:schemeClr val="tx2"/>
        </a:buClr>
        <a:buSzPct val="70000"/>
        <a:buFont typeface="Wingdings 2" charset="2"/>
        <a:buChar char=""/>
        <a:defRPr sz="18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2pPr>
      <a:lvl3pPr marL="1026000" indent="-216000" algn="l" defTabSz="457200" rtl="0" eaLnBrk="1" latinLnBrk="0" hangingPunct="1">
        <a:spcBef>
          <a:spcPct val="20000"/>
        </a:spcBef>
        <a:spcAft>
          <a:spcPts val="600"/>
        </a:spcAft>
        <a:buClr>
          <a:schemeClr val="tx2"/>
        </a:buClr>
        <a:buSzPct val="70000"/>
        <a:buFont typeface="Wingdings 2" charset="2"/>
        <a:buChar char=""/>
        <a:defRPr sz="16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3pPr>
      <a:lvl4pPr marL="1386000" indent="-2160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4pPr>
      <a:lvl5pPr marL="1674000" indent="-2160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5pPr>
      <a:lvl6pPr marL="20146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6pPr>
      <a:lvl7pPr marL="24018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7pPr>
      <a:lvl8pPr marL="27890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8pPr>
      <a:lvl9pPr marL="31062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Graphic 5">
            <a:extLst>
              <a:ext uri="{FF2B5EF4-FFF2-40B4-BE49-F238E27FC236}">
                <a16:creationId xmlns:a16="http://schemas.microsoft.com/office/drawing/2014/main" id="{9AA3C7F9-880B-D2E8-A704-202A937678CC}"/>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633999" y="833737"/>
            <a:ext cx="10925102" cy="3238188"/>
          </a:xfrm>
          <a:prstGeom prst="rect">
            <a:avLst/>
          </a:prstGeom>
        </p:spPr>
      </p:pic>
      <p:sp>
        <p:nvSpPr>
          <p:cNvPr id="2" name="Title 1">
            <a:extLst>
              <a:ext uri="{FF2B5EF4-FFF2-40B4-BE49-F238E27FC236}">
                <a16:creationId xmlns:a16="http://schemas.microsoft.com/office/drawing/2014/main" id="{80993B12-013D-E810-18CB-B17EA5F673D1}"/>
              </a:ext>
            </a:extLst>
          </p:cNvPr>
          <p:cNvSpPr>
            <a:spLocks noGrp="1"/>
          </p:cNvSpPr>
          <p:nvPr>
            <p:ph type="ctrTitle"/>
          </p:nvPr>
        </p:nvSpPr>
        <p:spPr>
          <a:xfrm>
            <a:off x="633999" y="4246901"/>
            <a:ext cx="11195306" cy="1229667"/>
          </a:xfrm>
        </p:spPr>
        <p:txBody>
          <a:bodyPr anchor="ctr">
            <a:normAutofit/>
          </a:bodyPr>
          <a:lstStyle/>
          <a:p>
            <a:r>
              <a:rPr lang="en-US" sz="4800" dirty="0">
                <a:solidFill>
                  <a:srgbClr val="FFFFFF"/>
                </a:solidFill>
                <a:latin typeface="Century Gothic" panose="020B0502020202020204" pitchFamily="34" charset="0"/>
              </a:rPr>
              <a:t>Small Group Facilitator Workshop</a:t>
            </a:r>
          </a:p>
        </p:txBody>
      </p:sp>
    </p:spTree>
    <p:extLst>
      <p:ext uri="{BB962C8B-B14F-4D97-AF65-F5344CB8AC3E}">
        <p14:creationId xmlns:p14="http://schemas.microsoft.com/office/powerpoint/2010/main" val="21343354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5161E9-0D71-C434-8819-0DA006F9391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01AEE14-9C0B-7367-1931-66524F78F6B1}"/>
              </a:ext>
            </a:extLst>
          </p:cNvPr>
          <p:cNvSpPr>
            <a:spLocks noGrp="1"/>
          </p:cNvSpPr>
          <p:nvPr>
            <p:ph type="title"/>
          </p:nvPr>
        </p:nvSpPr>
        <p:spPr>
          <a:xfrm>
            <a:off x="328246" y="475205"/>
            <a:ext cx="11535508" cy="787613"/>
          </a:xfrm>
        </p:spPr>
        <p:txBody>
          <a:bodyPr vert="horz" lIns="91440" tIns="45720" rIns="91440" bIns="45720" rtlCol="0" anchor="ctr">
            <a:normAutofit/>
          </a:bodyPr>
          <a:lstStyle/>
          <a:p>
            <a:r>
              <a:rPr lang="en-US" i="1" dirty="0">
                <a:solidFill>
                  <a:schemeClr val="tx1">
                    <a:lumMod val="85000"/>
                    <a:lumOff val="15000"/>
                  </a:schemeClr>
                </a:solidFill>
                <a:latin typeface="Century Gothic" panose="020B0502020202020204" pitchFamily="34" charset="0"/>
              </a:rPr>
              <a:t>Small Group Tips: Success Plan</a:t>
            </a:r>
            <a:endParaRPr lang="en-US" sz="9600" i="1" dirty="0">
              <a:solidFill>
                <a:schemeClr val="tx1">
                  <a:lumMod val="85000"/>
                  <a:lumOff val="15000"/>
                </a:schemeClr>
              </a:solidFill>
              <a:latin typeface="Century Gothic" panose="020B0502020202020204" pitchFamily="34" charset="0"/>
            </a:endParaRPr>
          </a:p>
        </p:txBody>
      </p:sp>
      <p:sp>
        <p:nvSpPr>
          <p:cNvPr id="4" name="TextBox 3">
            <a:extLst>
              <a:ext uri="{FF2B5EF4-FFF2-40B4-BE49-F238E27FC236}">
                <a16:creationId xmlns:a16="http://schemas.microsoft.com/office/drawing/2014/main" id="{6404C63E-6DE1-D339-6C9F-4515A732DC19}"/>
              </a:ext>
            </a:extLst>
          </p:cNvPr>
          <p:cNvSpPr txBox="1"/>
          <p:nvPr/>
        </p:nvSpPr>
        <p:spPr>
          <a:xfrm>
            <a:off x="108155" y="1375869"/>
            <a:ext cx="11947328" cy="4185761"/>
          </a:xfrm>
          <a:prstGeom prst="rect">
            <a:avLst/>
          </a:prstGeom>
          <a:noFill/>
        </p:spPr>
        <p:txBody>
          <a:bodyPr wrap="square" rtlCol="0">
            <a:spAutoFit/>
          </a:bodyPr>
          <a:lstStyle/>
          <a:p>
            <a:pPr algn="ctr"/>
            <a:r>
              <a:rPr lang="en-US" sz="3600" u="sng" dirty="0">
                <a:solidFill>
                  <a:srgbClr val="00B0F0"/>
                </a:solidFill>
                <a:latin typeface="Century Gothic" panose="020B0502020202020204" pitchFamily="34" charset="0"/>
              </a:rPr>
              <a:t>Discussion</a:t>
            </a:r>
          </a:p>
          <a:p>
            <a:pPr algn="ctr"/>
            <a:r>
              <a:rPr lang="en-US" sz="3200" dirty="0">
                <a:latin typeface="Century Gothic" panose="020B0502020202020204" pitchFamily="34" charset="0"/>
              </a:rPr>
              <a:t>Active Listening without interrupting </a:t>
            </a:r>
          </a:p>
          <a:p>
            <a:pPr algn="ctr"/>
            <a:endParaRPr lang="en-US" sz="2000" u="sng" dirty="0">
              <a:solidFill>
                <a:srgbClr val="FFFF00"/>
              </a:solidFill>
              <a:latin typeface="Century Gothic" panose="020B0502020202020204" pitchFamily="34" charset="0"/>
            </a:endParaRPr>
          </a:p>
          <a:p>
            <a:pPr algn="ctr"/>
            <a:r>
              <a:rPr lang="en-US" sz="2800" u="sng" dirty="0">
                <a:solidFill>
                  <a:srgbClr val="FFFF00"/>
                </a:solidFill>
                <a:latin typeface="Century Gothic" panose="020B0502020202020204" pitchFamily="34" charset="0"/>
              </a:rPr>
              <a:t>Speak Once Rule</a:t>
            </a:r>
            <a:r>
              <a:rPr lang="en-US" sz="2800" dirty="0">
                <a:solidFill>
                  <a:srgbClr val="FFFF00"/>
                </a:solidFill>
                <a:latin typeface="Century Gothic" panose="020B0502020202020204" pitchFamily="34" charset="0"/>
              </a:rPr>
              <a:t>: </a:t>
            </a:r>
          </a:p>
          <a:p>
            <a:pPr algn="ctr"/>
            <a:r>
              <a:rPr lang="en-US" sz="2800" dirty="0">
                <a:solidFill>
                  <a:srgbClr val="FFFF00"/>
                </a:solidFill>
                <a:latin typeface="Century Gothic" panose="020B0502020202020204" pitchFamily="34" charset="0"/>
              </a:rPr>
              <a:t>Allowing everyone to speak before someone speaks twice</a:t>
            </a:r>
          </a:p>
          <a:p>
            <a:pPr algn="ctr"/>
            <a:endParaRPr lang="en-US" sz="2000" dirty="0">
              <a:latin typeface="Century Gothic" panose="020B0502020202020204" pitchFamily="34" charset="0"/>
            </a:endParaRPr>
          </a:p>
          <a:p>
            <a:pPr algn="ctr"/>
            <a:r>
              <a:rPr lang="en-US" sz="3200" dirty="0">
                <a:latin typeface="Century Gothic" panose="020B0502020202020204" pitchFamily="34" charset="0"/>
              </a:rPr>
              <a:t>Respect Confidentiality</a:t>
            </a:r>
          </a:p>
          <a:p>
            <a:pPr algn="ctr"/>
            <a:r>
              <a:rPr lang="en-US" sz="3200" dirty="0">
                <a:latin typeface="Century Gothic" panose="020B0502020202020204" pitchFamily="34" charset="0"/>
              </a:rPr>
              <a:t>Judgement-Free Zone</a:t>
            </a:r>
            <a:endParaRPr lang="en-US" sz="3600" dirty="0">
              <a:latin typeface="Century Gothic" panose="020B0502020202020204" pitchFamily="34" charset="0"/>
            </a:endParaRPr>
          </a:p>
          <a:p>
            <a:pPr algn="ctr"/>
            <a:endParaRPr lang="en-US" sz="3200" dirty="0">
              <a:latin typeface="Century Gothic" panose="020B0502020202020204" pitchFamily="34" charset="0"/>
            </a:endParaRPr>
          </a:p>
        </p:txBody>
      </p:sp>
    </p:spTree>
    <p:extLst>
      <p:ext uri="{BB962C8B-B14F-4D97-AF65-F5344CB8AC3E}">
        <p14:creationId xmlns:p14="http://schemas.microsoft.com/office/powerpoint/2010/main" val="12493512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7B1822-51D9-F0CD-2869-1D4ADA27574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7215998-6357-AF74-A6A0-56ED5D9D9334}"/>
              </a:ext>
            </a:extLst>
          </p:cNvPr>
          <p:cNvSpPr>
            <a:spLocks noGrp="1"/>
          </p:cNvSpPr>
          <p:nvPr>
            <p:ph type="title"/>
          </p:nvPr>
        </p:nvSpPr>
        <p:spPr>
          <a:xfrm>
            <a:off x="328246" y="475205"/>
            <a:ext cx="11535508" cy="787613"/>
          </a:xfrm>
        </p:spPr>
        <p:txBody>
          <a:bodyPr vert="horz" lIns="91440" tIns="45720" rIns="91440" bIns="45720" rtlCol="0" anchor="ctr">
            <a:normAutofit/>
          </a:bodyPr>
          <a:lstStyle/>
          <a:p>
            <a:r>
              <a:rPr lang="en-US" i="1" dirty="0">
                <a:solidFill>
                  <a:schemeClr val="tx1">
                    <a:lumMod val="85000"/>
                    <a:lumOff val="15000"/>
                  </a:schemeClr>
                </a:solidFill>
                <a:latin typeface="Century Gothic" panose="020B0502020202020204" pitchFamily="34" charset="0"/>
              </a:rPr>
              <a:t>Choosing Your Small Group Focus</a:t>
            </a:r>
            <a:endParaRPr lang="en-US" sz="9600" i="1" dirty="0">
              <a:solidFill>
                <a:schemeClr val="tx1">
                  <a:lumMod val="85000"/>
                  <a:lumOff val="15000"/>
                </a:schemeClr>
              </a:solidFill>
              <a:latin typeface="Century Gothic" panose="020B0502020202020204" pitchFamily="34" charset="0"/>
            </a:endParaRPr>
          </a:p>
        </p:txBody>
      </p:sp>
      <p:sp>
        <p:nvSpPr>
          <p:cNvPr id="4" name="TextBox 3">
            <a:extLst>
              <a:ext uri="{FF2B5EF4-FFF2-40B4-BE49-F238E27FC236}">
                <a16:creationId xmlns:a16="http://schemas.microsoft.com/office/drawing/2014/main" id="{690DBE91-57B0-1505-2BD1-FFA091A40BF9}"/>
              </a:ext>
            </a:extLst>
          </p:cNvPr>
          <p:cNvSpPr txBox="1"/>
          <p:nvPr/>
        </p:nvSpPr>
        <p:spPr>
          <a:xfrm>
            <a:off x="108155" y="1375869"/>
            <a:ext cx="11947328" cy="4185761"/>
          </a:xfrm>
          <a:prstGeom prst="rect">
            <a:avLst/>
          </a:prstGeom>
          <a:noFill/>
        </p:spPr>
        <p:txBody>
          <a:bodyPr wrap="square" rtlCol="0">
            <a:spAutoFit/>
          </a:bodyPr>
          <a:lstStyle/>
          <a:p>
            <a:pPr algn="ctr"/>
            <a:r>
              <a:rPr lang="en-US" sz="2800" u="sng" dirty="0">
                <a:latin typeface="Century Gothic" panose="020B0502020202020204" pitchFamily="34" charset="0"/>
              </a:rPr>
              <a:t>Examples:</a:t>
            </a:r>
          </a:p>
          <a:p>
            <a:pPr algn="ctr"/>
            <a:r>
              <a:rPr lang="en-US" sz="3200" dirty="0">
                <a:latin typeface="Century Gothic" panose="020B0502020202020204" pitchFamily="34" charset="0"/>
              </a:rPr>
              <a:t>Bible Study</a:t>
            </a:r>
          </a:p>
          <a:p>
            <a:pPr algn="ctr"/>
            <a:r>
              <a:rPr lang="en-US" sz="3200" dirty="0">
                <a:latin typeface="Century Gothic" panose="020B0502020202020204" pitchFamily="34" charset="0"/>
              </a:rPr>
              <a:t>Catholic Book Discussion</a:t>
            </a:r>
          </a:p>
          <a:p>
            <a:pPr algn="ctr"/>
            <a:r>
              <a:rPr lang="en-US" sz="3200" dirty="0">
                <a:latin typeface="Century Gothic" panose="020B0502020202020204" pitchFamily="34" charset="0"/>
              </a:rPr>
              <a:t>Catholic Video Discussion</a:t>
            </a:r>
          </a:p>
          <a:p>
            <a:pPr algn="ctr"/>
            <a:endParaRPr lang="en-US" dirty="0">
              <a:latin typeface="Century Gothic" panose="020B0502020202020204" pitchFamily="34" charset="0"/>
            </a:endParaRPr>
          </a:p>
          <a:p>
            <a:pPr algn="ctr"/>
            <a:r>
              <a:rPr lang="en-US" sz="3200" u="sng" dirty="0">
                <a:solidFill>
                  <a:srgbClr val="00B0F0"/>
                </a:solidFill>
                <a:latin typeface="Century Gothic" panose="020B0502020202020204" pitchFamily="34" charset="0"/>
              </a:rPr>
              <a:t>Our Recommendation:</a:t>
            </a:r>
          </a:p>
          <a:p>
            <a:pPr algn="ctr"/>
            <a:r>
              <a:rPr lang="en-US" sz="4000" dirty="0">
                <a:solidFill>
                  <a:srgbClr val="00B0F0"/>
                </a:solidFill>
                <a:latin typeface="Century Gothic" panose="020B0502020202020204" pitchFamily="34" charset="0"/>
              </a:rPr>
              <a:t>Sunday Lenten Mass Readings Discussion</a:t>
            </a:r>
          </a:p>
          <a:p>
            <a:pPr algn="ctr"/>
            <a:r>
              <a:rPr lang="en-US" sz="2800" dirty="0">
                <a:latin typeface="Century Gothic" panose="020B0502020202020204" pitchFamily="34" charset="0"/>
              </a:rPr>
              <a:t>Gather weekly in Lent to read &amp; discuss the Sunday Mass Readings.</a:t>
            </a:r>
          </a:p>
          <a:p>
            <a:pPr algn="ctr"/>
            <a:r>
              <a:rPr lang="en-US" sz="2400" i="1" dirty="0">
                <a:latin typeface="Century Gothic" panose="020B0502020202020204" pitchFamily="34" charset="0"/>
              </a:rPr>
              <a:t>Discussion questions available on website</a:t>
            </a:r>
          </a:p>
        </p:txBody>
      </p:sp>
    </p:spTree>
    <p:extLst>
      <p:ext uri="{BB962C8B-B14F-4D97-AF65-F5344CB8AC3E}">
        <p14:creationId xmlns:p14="http://schemas.microsoft.com/office/powerpoint/2010/main" val="35390777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5" end="5"/>
                                            </p:txEl>
                                          </p:spTgt>
                                        </p:tgtEl>
                                        <p:attrNameLst>
                                          <p:attrName>style.visibility</p:attrName>
                                        </p:attrNameLst>
                                      </p:cBhvr>
                                      <p:to>
                                        <p:strVal val="visible"/>
                                      </p:to>
                                    </p:set>
                                    <p:animEffect transition="in" filter="fade">
                                      <p:cBhvr>
                                        <p:cTn id="7" dur="500"/>
                                        <p:tgtEl>
                                          <p:spTgt spid="4">
                                            <p:txEl>
                                              <p:pRg st="5" end="5"/>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4">
                                            <p:txEl>
                                              <p:pRg st="6" end="6"/>
                                            </p:txEl>
                                          </p:spTgt>
                                        </p:tgtEl>
                                        <p:attrNameLst>
                                          <p:attrName>style.visibility</p:attrName>
                                        </p:attrNameLst>
                                      </p:cBhvr>
                                      <p:to>
                                        <p:strVal val="visible"/>
                                      </p:to>
                                    </p:set>
                                    <p:animEffect transition="in" filter="fade">
                                      <p:cBhvr>
                                        <p:cTn id="10" dur="500"/>
                                        <p:tgtEl>
                                          <p:spTgt spid="4">
                                            <p:txEl>
                                              <p:pRg st="6" end="6"/>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4">
                                            <p:txEl>
                                              <p:pRg st="7" end="7"/>
                                            </p:txEl>
                                          </p:spTgt>
                                        </p:tgtEl>
                                        <p:attrNameLst>
                                          <p:attrName>style.visibility</p:attrName>
                                        </p:attrNameLst>
                                      </p:cBhvr>
                                      <p:to>
                                        <p:strVal val="visible"/>
                                      </p:to>
                                    </p:set>
                                    <p:animEffect transition="in" filter="fade">
                                      <p:cBhvr>
                                        <p:cTn id="13" dur="500"/>
                                        <p:tgtEl>
                                          <p:spTgt spid="4">
                                            <p:txEl>
                                              <p:pRg st="7" end="7"/>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4">
                                            <p:txEl>
                                              <p:pRg st="8" end="8"/>
                                            </p:txEl>
                                          </p:spTgt>
                                        </p:tgtEl>
                                        <p:attrNameLst>
                                          <p:attrName>style.visibility</p:attrName>
                                        </p:attrNameLst>
                                      </p:cBhvr>
                                      <p:to>
                                        <p:strVal val="visible"/>
                                      </p:to>
                                    </p:set>
                                    <p:animEffect transition="in" filter="fade">
                                      <p:cBhvr>
                                        <p:cTn id="16" dur="500"/>
                                        <p:tgtEl>
                                          <p:spTgt spid="4">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F8A9EF-C560-8069-F005-8E4C4AA40DD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BF717B6-DF9B-0591-CEF8-AE9EA2AF746C}"/>
              </a:ext>
            </a:extLst>
          </p:cNvPr>
          <p:cNvSpPr>
            <a:spLocks noGrp="1"/>
          </p:cNvSpPr>
          <p:nvPr>
            <p:ph type="title"/>
          </p:nvPr>
        </p:nvSpPr>
        <p:spPr>
          <a:xfrm>
            <a:off x="328246" y="475205"/>
            <a:ext cx="11535508" cy="787613"/>
          </a:xfrm>
        </p:spPr>
        <p:txBody>
          <a:bodyPr vert="horz" lIns="91440" tIns="45720" rIns="91440" bIns="45720" rtlCol="0" anchor="ctr">
            <a:normAutofit/>
          </a:bodyPr>
          <a:lstStyle/>
          <a:p>
            <a:r>
              <a:rPr lang="en-US" dirty="0">
                <a:solidFill>
                  <a:srgbClr val="00B0F0"/>
                </a:solidFill>
                <a:latin typeface="Century Gothic" panose="020B0502020202020204" pitchFamily="34" charset="0"/>
              </a:rPr>
              <a:t>Sunday Lenten Mass Readings Discussion</a:t>
            </a:r>
          </a:p>
        </p:txBody>
      </p:sp>
      <p:sp>
        <p:nvSpPr>
          <p:cNvPr id="4" name="TextBox 3">
            <a:extLst>
              <a:ext uri="{FF2B5EF4-FFF2-40B4-BE49-F238E27FC236}">
                <a16:creationId xmlns:a16="http://schemas.microsoft.com/office/drawing/2014/main" id="{96B2E854-E3C9-0012-CA34-34C89C7E9463}"/>
              </a:ext>
            </a:extLst>
          </p:cNvPr>
          <p:cNvSpPr txBox="1"/>
          <p:nvPr/>
        </p:nvSpPr>
        <p:spPr>
          <a:xfrm>
            <a:off x="0" y="1198281"/>
            <a:ext cx="12192000" cy="5478423"/>
          </a:xfrm>
          <a:prstGeom prst="rect">
            <a:avLst/>
          </a:prstGeom>
          <a:noFill/>
        </p:spPr>
        <p:txBody>
          <a:bodyPr wrap="square" rtlCol="0">
            <a:spAutoFit/>
          </a:bodyPr>
          <a:lstStyle/>
          <a:p>
            <a:pPr algn="ctr"/>
            <a:r>
              <a:rPr lang="en-US" sz="2800" dirty="0">
                <a:latin typeface="Century Gothic" panose="020B0502020202020204" pitchFamily="34" charset="0"/>
              </a:rPr>
              <a:t>- Sample Meeting -</a:t>
            </a:r>
          </a:p>
          <a:p>
            <a:pPr algn="ctr"/>
            <a:r>
              <a:rPr lang="en-US" sz="2800" dirty="0">
                <a:solidFill>
                  <a:srgbClr val="FFC000"/>
                </a:solidFill>
                <a:latin typeface="Century Gothic" panose="020B0502020202020204" pitchFamily="34" charset="0"/>
              </a:rPr>
              <a:t>(10 mins) Gather: Welcome Social Time</a:t>
            </a:r>
          </a:p>
          <a:p>
            <a:pPr algn="ctr"/>
            <a:endParaRPr lang="en-US" sz="1400" dirty="0">
              <a:solidFill>
                <a:srgbClr val="FFC000"/>
              </a:solidFill>
              <a:latin typeface="Century Gothic" panose="020B0502020202020204" pitchFamily="34" charset="0"/>
            </a:endParaRPr>
          </a:p>
          <a:p>
            <a:pPr algn="ctr"/>
            <a:r>
              <a:rPr lang="en-US" sz="2800" dirty="0">
                <a:solidFill>
                  <a:srgbClr val="FFFF00"/>
                </a:solidFill>
                <a:latin typeface="Century Gothic" panose="020B0502020202020204" pitchFamily="34" charset="0"/>
              </a:rPr>
              <a:t>(40 mins) Read/Discussion</a:t>
            </a:r>
          </a:p>
          <a:p>
            <a:pPr algn="ctr"/>
            <a:r>
              <a:rPr lang="en-US" sz="2400" dirty="0">
                <a:solidFill>
                  <a:srgbClr val="FFFF00"/>
                </a:solidFill>
                <a:latin typeface="Century Gothic" panose="020B0502020202020204" pitchFamily="34" charset="0"/>
              </a:rPr>
              <a:t>Opening Prayer: </a:t>
            </a:r>
            <a:r>
              <a:rPr lang="en-US" sz="2400" i="1" dirty="0">
                <a:solidFill>
                  <a:srgbClr val="FFFF00"/>
                </a:solidFill>
                <a:latin typeface="Century Gothic" panose="020B0502020202020204" pitchFamily="34" charset="0"/>
              </a:rPr>
              <a:t>“Open your Word to us Jesus. Amen.”</a:t>
            </a:r>
          </a:p>
          <a:p>
            <a:pPr algn="ctr"/>
            <a:r>
              <a:rPr lang="en-US" sz="2400" dirty="0">
                <a:solidFill>
                  <a:srgbClr val="FFFF00"/>
                </a:solidFill>
                <a:latin typeface="Century Gothic" panose="020B0502020202020204" pitchFamily="34" charset="0"/>
              </a:rPr>
              <a:t>Choose 4 people to read aloud</a:t>
            </a:r>
          </a:p>
          <a:p>
            <a:pPr algn="ctr"/>
            <a:r>
              <a:rPr lang="en-US" sz="2400" dirty="0">
                <a:solidFill>
                  <a:srgbClr val="FFFF00"/>
                </a:solidFill>
                <a:latin typeface="Century Gothic" panose="020B0502020202020204" pitchFamily="34" charset="0"/>
              </a:rPr>
              <a:t>1</a:t>
            </a:r>
            <a:r>
              <a:rPr lang="en-US" sz="2400" baseline="30000" dirty="0">
                <a:solidFill>
                  <a:srgbClr val="FFFF00"/>
                </a:solidFill>
                <a:latin typeface="Century Gothic" panose="020B0502020202020204" pitchFamily="34" charset="0"/>
              </a:rPr>
              <a:t>st</a:t>
            </a:r>
            <a:r>
              <a:rPr lang="en-US" sz="2400" dirty="0">
                <a:solidFill>
                  <a:srgbClr val="FFFF00"/>
                </a:solidFill>
                <a:latin typeface="Century Gothic" panose="020B0502020202020204" pitchFamily="34" charset="0"/>
              </a:rPr>
              <a:t> Reading: What is a word or phrase to stuck out? Why? What is the focus?</a:t>
            </a:r>
          </a:p>
          <a:p>
            <a:pPr algn="ctr"/>
            <a:r>
              <a:rPr lang="en-US" sz="2400" dirty="0">
                <a:solidFill>
                  <a:srgbClr val="FFFF00"/>
                </a:solidFill>
                <a:latin typeface="Century Gothic" panose="020B0502020202020204" pitchFamily="34" charset="0"/>
              </a:rPr>
              <a:t>Read Psalm: Any words/themes connect to 1</a:t>
            </a:r>
            <a:r>
              <a:rPr lang="en-US" sz="2400" baseline="30000" dirty="0">
                <a:solidFill>
                  <a:srgbClr val="FFFF00"/>
                </a:solidFill>
                <a:latin typeface="Century Gothic" panose="020B0502020202020204" pitchFamily="34" charset="0"/>
              </a:rPr>
              <a:t>st</a:t>
            </a:r>
            <a:r>
              <a:rPr lang="en-US" sz="2400" dirty="0">
                <a:solidFill>
                  <a:srgbClr val="FFFF00"/>
                </a:solidFill>
                <a:latin typeface="Century Gothic" panose="020B0502020202020204" pitchFamily="34" charset="0"/>
              </a:rPr>
              <a:t> Reading? Why? What is the focus?</a:t>
            </a:r>
          </a:p>
          <a:p>
            <a:pPr algn="ctr"/>
            <a:r>
              <a:rPr lang="en-US" sz="2400" dirty="0">
                <a:solidFill>
                  <a:srgbClr val="FFFF00"/>
                </a:solidFill>
                <a:latin typeface="Century Gothic" panose="020B0502020202020204" pitchFamily="34" charset="0"/>
              </a:rPr>
              <a:t>2</a:t>
            </a:r>
            <a:r>
              <a:rPr lang="en-US" sz="2400" baseline="30000" dirty="0">
                <a:solidFill>
                  <a:srgbClr val="FFFF00"/>
                </a:solidFill>
                <a:latin typeface="Century Gothic" panose="020B0502020202020204" pitchFamily="34" charset="0"/>
              </a:rPr>
              <a:t>nd</a:t>
            </a:r>
            <a:r>
              <a:rPr lang="en-US" sz="2400" dirty="0">
                <a:solidFill>
                  <a:srgbClr val="FFFF00"/>
                </a:solidFill>
                <a:latin typeface="Century Gothic" panose="020B0502020202020204" pitchFamily="34" charset="0"/>
              </a:rPr>
              <a:t> Reading: How is St Paul instructing the Church then &amp; now?</a:t>
            </a:r>
          </a:p>
          <a:p>
            <a:pPr algn="ctr"/>
            <a:r>
              <a:rPr lang="en-US" sz="2400" dirty="0">
                <a:solidFill>
                  <a:srgbClr val="FFFF00"/>
                </a:solidFill>
                <a:latin typeface="Century Gothic" panose="020B0502020202020204" pitchFamily="34" charset="0"/>
              </a:rPr>
              <a:t>Gospel: How does the Gospel relate to 1</a:t>
            </a:r>
            <a:r>
              <a:rPr lang="en-US" sz="2400" baseline="30000" dirty="0">
                <a:solidFill>
                  <a:srgbClr val="FFFF00"/>
                </a:solidFill>
                <a:latin typeface="Century Gothic" panose="020B0502020202020204" pitchFamily="34" charset="0"/>
              </a:rPr>
              <a:t>st</a:t>
            </a:r>
            <a:r>
              <a:rPr lang="en-US" sz="2400" dirty="0">
                <a:solidFill>
                  <a:srgbClr val="FFFF00"/>
                </a:solidFill>
                <a:latin typeface="Century Gothic" panose="020B0502020202020204" pitchFamily="34" charset="0"/>
              </a:rPr>
              <a:t> Reading &amp; Psalm? </a:t>
            </a:r>
          </a:p>
          <a:p>
            <a:pPr algn="ctr"/>
            <a:endParaRPr lang="en-US" sz="1400" dirty="0">
              <a:solidFill>
                <a:srgbClr val="00B0F0"/>
              </a:solidFill>
              <a:latin typeface="Century Gothic" panose="020B0502020202020204" pitchFamily="34" charset="0"/>
            </a:endParaRPr>
          </a:p>
          <a:p>
            <a:pPr algn="ctr"/>
            <a:r>
              <a:rPr lang="en-US" sz="2800" dirty="0">
                <a:solidFill>
                  <a:srgbClr val="92D050"/>
                </a:solidFill>
                <a:latin typeface="Century Gothic" panose="020B0502020202020204" pitchFamily="34" charset="0"/>
              </a:rPr>
              <a:t>(5 mins) Closing Prayer</a:t>
            </a:r>
          </a:p>
          <a:p>
            <a:pPr algn="ctr"/>
            <a:r>
              <a:rPr lang="en-US" sz="2400" dirty="0">
                <a:solidFill>
                  <a:srgbClr val="92D050"/>
                </a:solidFill>
                <a:latin typeface="Century Gothic" panose="020B0502020202020204" pitchFamily="34" charset="0"/>
              </a:rPr>
              <a:t>Ask each group member for an intention to pray for.</a:t>
            </a:r>
          </a:p>
          <a:p>
            <a:pPr algn="ctr"/>
            <a:endParaRPr lang="en-US" sz="1400" dirty="0">
              <a:solidFill>
                <a:srgbClr val="92D050"/>
              </a:solidFill>
              <a:latin typeface="Century Gothic" panose="020B0502020202020204" pitchFamily="34" charset="0"/>
            </a:endParaRPr>
          </a:p>
          <a:p>
            <a:pPr algn="ctr"/>
            <a:r>
              <a:rPr lang="en-US" sz="2800" dirty="0">
                <a:latin typeface="Century Gothic" panose="020B0502020202020204" pitchFamily="34" charset="0"/>
              </a:rPr>
              <a:t>(5 mins) Ending Social Time/Clean Up</a:t>
            </a:r>
            <a:endParaRPr lang="en-US" sz="2400" dirty="0">
              <a:latin typeface="Century Gothic" panose="020B0502020202020204" pitchFamily="34" charset="0"/>
            </a:endParaRPr>
          </a:p>
        </p:txBody>
      </p:sp>
    </p:spTree>
    <p:extLst>
      <p:ext uri="{BB962C8B-B14F-4D97-AF65-F5344CB8AC3E}">
        <p14:creationId xmlns:p14="http://schemas.microsoft.com/office/powerpoint/2010/main" val="1597406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EAC1E5-0036-B65C-7EDE-A6BF2AE511F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5B6435A-A087-8016-DE3B-A43E7793E609}"/>
              </a:ext>
            </a:extLst>
          </p:cNvPr>
          <p:cNvSpPr>
            <a:spLocks noGrp="1"/>
          </p:cNvSpPr>
          <p:nvPr>
            <p:ph type="title"/>
          </p:nvPr>
        </p:nvSpPr>
        <p:spPr>
          <a:xfrm>
            <a:off x="328246" y="475205"/>
            <a:ext cx="11535508" cy="787613"/>
          </a:xfrm>
        </p:spPr>
        <p:txBody>
          <a:bodyPr vert="horz" lIns="91440" tIns="45720" rIns="91440" bIns="45720" rtlCol="0" anchor="ctr">
            <a:normAutofit/>
          </a:bodyPr>
          <a:lstStyle/>
          <a:p>
            <a:r>
              <a:rPr lang="en-US" dirty="0">
                <a:solidFill>
                  <a:srgbClr val="FFFF00"/>
                </a:solidFill>
                <a:latin typeface="Century Gothic" panose="020B0502020202020204" pitchFamily="34" charset="0"/>
              </a:rPr>
              <a:t>Bible/Book/Video Study*</a:t>
            </a:r>
          </a:p>
        </p:txBody>
      </p:sp>
      <p:sp>
        <p:nvSpPr>
          <p:cNvPr id="4" name="TextBox 3">
            <a:extLst>
              <a:ext uri="{FF2B5EF4-FFF2-40B4-BE49-F238E27FC236}">
                <a16:creationId xmlns:a16="http://schemas.microsoft.com/office/drawing/2014/main" id="{21799CB9-D64E-7CE8-D0EF-A8034AB1017A}"/>
              </a:ext>
            </a:extLst>
          </p:cNvPr>
          <p:cNvSpPr txBox="1"/>
          <p:nvPr/>
        </p:nvSpPr>
        <p:spPr>
          <a:xfrm>
            <a:off x="0" y="1198281"/>
            <a:ext cx="12192000" cy="5663089"/>
          </a:xfrm>
          <a:prstGeom prst="rect">
            <a:avLst/>
          </a:prstGeom>
          <a:noFill/>
        </p:spPr>
        <p:txBody>
          <a:bodyPr wrap="square" rtlCol="0">
            <a:spAutoFit/>
          </a:bodyPr>
          <a:lstStyle/>
          <a:p>
            <a:pPr algn="ctr"/>
            <a:r>
              <a:rPr lang="en-US" sz="2800" dirty="0">
                <a:latin typeface="Century Gothic" panose="020B0502020202020204" pitchFamily="34" charset="0"/>
              </a:rPr>
              <a:t>- Sample Meeting -</a:t>
            </a:r>
          </a:p>
          <a:p>
            <a:pPr algn="ctr"/>
            <a:r>
              <a:rPr lang="en-US" sz="2800" dirty="0">
                <a:solidFill>
                  <a:srgbClr val="FFC000"/>
                </a:solidFill>
                <a:latin typeface="Century Gothic" panose="020B0502020202020204" pitchFamily="34" charset="0"/>
              </a:rPr>
              <a:t>(10 mins) Gather: Welcome Social Time</a:t>
            </a:r>
          </a:p>
          <a:p>
            <a:pPr algn="ctr"/>
            <a:endParaRPr lang="en-US" sz="1400" dirty="0">
              <a:solidFill>
                <a:srgbClr val="FFC000"/>
              </a:solidFill>
              <a:latin typeface="Century Gothic" panose="020B0502020202020204" pitchFamily="34" charset="0"/>
            </a:endParaRPr>
          </a:p>
          <a:p>
            <a:pPr algn="ctr"/>
            <a:r>
              <a:rPr lang="en-US" sz="2800" dirty="0">
                <a:solidFill>
                  <a:srgbClr val="00B0F0"/>
                </a:solidFill>
                <a:latin typeface="Century Gothic" panose="020B0502020202020204" pitchFamily="34" charset="0"/>
              </a:rPr>
              <a:t>(40 mins) Discussion</a:t>
            </a:r>
          </a:p>
          <a:p>
            <a:pPr algn="ctr"/>
            <a:r>
              <a:rPr lang="en-US" sz="2400" dirty="0">
                <a:solidFill>
                  <a:srgbClr val="00B0F0"/>
                </a:solidFill>
                <a:latin typeface="Century Gothic" panose="020B0502020202020204" pitchFamily="34" charset="0"/>
              </a:rPr>
              <a:t>Opening Prayer: </a:t>
            </a:r>
            <a:r>
              <a:rPr lang="en-US" sz="2400" i="1" dirty="0">
                <a:solidFill>
                  <a:srgbClr val="00B0F0"/>
                </a:solidFill>
                <a:latin typeface="Century Gothic" panose="020B0502020202020204" pitchFamily="34" charset="0"/>
              </a:rPr>
              <a:t>“Be with us Lord…Amen.”</a:t>
            </a:r>
          </a:p>
          <a:p>
            <a:pPr algn="ctr"/>
            <a:r>
              <a:rPr lang="en-US" sz="2400" dirty="0">
                <a:solidFill>
                  <a:srgbClr val="00B0F0"/>
                </a:solidFill>
                <a:latin typeface="Century Gothic" panose="020B0502020202020204" pitchFamily="34" charset="0"/>
              </a:rPr>
              <a:t>Pre-Read Chapters 1-2 (or pre-watch video)</a:t>
            </a:r>
          </a:p>
          <a:p>
            <a:pPr algn="ctr"/>
            <a:r>
              <a:rPr lang="en-US" sz="2400" dirty="0">
                <a:solidFill>
                  <a:srgbClr val="00B0F0"/>
                </a:solidFill>
                <a:latin typeface="Century Gothic" panose="020B0502020202020204" pitchFamily="34" charset="0"/>
              </a:rPr>
              <a:t>Ask Group to come prepared with questions or comments on reading </a:t>
            </a:r>
          </a:p>
          <a:p>
            <a:pPr algn="ctr"/>
            <a:r>
              <a:rPr lang="en-US" sz="2400" dirty="0">
                <a:solidFill>
                  <a:srgbClr val="00B0F0"/>
                </a:solidFill>
                <a:latin typeface="Century Gothic" panose="020B0502020202020204" pitchFamily="34" charset="0"/>
              </a:rPr>
              <a:t>Use Discussion Questions from Book</a:t>
            </a:r>
          </a:p>
          <a:p>
            <a:pPr algn="ctr"/>
            <a:r>
              <a:rPr lang="en-US" sz="2400" dirty="0">
                <a:solidFill>
                  <a:srgbClr val="00B0F0"/>
                </a:solidFill>
                <a:latin typeface="Century Gothic" panose="020B0502020202020204" pitchFamily="34" charset="0"/>
              </a:rPr>
              <a:t>Allow Questions to open other discussion points</a:t>
            </a:r>
          </a:p>
          <a:p>
            <a:pPr algn="ctr"/>
            <a:endParaRPr lang="en-US" sz="1400" dirty="0">
              <a:solidFill>
                <a:srgbClr val="00B0F0"/>
              </a:solidFill>
              <a:latin typeface="Century Gothic" panose="020B0502020202020204" pitchFamily="34" charset="0"/>
            </a:endParaRPr>
          </a:p>
          <a:p>
            <a:pPr algn="ctr"/>
            <a:r>
              <a:rPr lang="en-US" sz="2800" dirty="0">
                <a:solidFill>
                  <a:srgbClr val="92D050"/>
                </a:solidFill>
                <a:latin typeface="Century Gothic" panose="020B0502020202020204" pitchFamily="34" charset="0"/>
              </a:rPr>
              <a:t>(5 mins) Closing Prayer</a:t>
            </a:r>
          </a:p>
          <a:p>
            <a:pPr algn="ctr"/>
            <a:r>
              <a:rPr lang="en-US" sz="2400" dirty="0">
                <a:solidFill>
                  <a:srgbClr val="92D050"/>
                </a:solidFill>
                <a:latin typeface="Century Gothic" panose="020B0502020202020204" pitchFamily="34" charset="0"/>
              </a:rPr>
              <a:t>Ask each group member for an intention to pray for.</a:t>
            </a:r>
          </a:p>
          <a:p>
            <a:pPr algn="ctr"/>
            <a:endParaRPr lang="en-US" sz="1400" dirty="0">
              <a:solidFill>
                <a:srgbClr val="92D050"/>
              </a:solidFill>
              <a:latin typeface="Century Gothic" panose="020B0502020202020204" pitchFamily="34" charset="0"/>
            </a:endParaRPr>
          </a:p>
          <a:p>
            <a:pPr algn="ctr"/>
            <a:r>
              <a:rPr lang="en-US" sz="2800" dirty="0">
                <a:latin typeface="Century Gothic" panose="020B0502020202020204" pitchFamily="34" charset="0"/>
              </a:rPr>
              <a:t>(5 mins) Ending Social Time/Clean Up</a:t>
            </a:r>
          </a:p>
          <a:p>
            <a:pPr algn="ctr"/>
            <a:endParaRPr lang="en-US" sz="1000" dirty="0">
              <a:solidFill>
                <a:srgbClr val="FFFF00"/>
              </a:solidFill>
              <a:latin typeface="Century Gothic" panose="020B0502020202020204" pitchFamily="34" charset="0"/>
            </a:endParaRPr>
          </a:p>
          <a:p>
            <a:pPr algn="ctr"/>
            <a:r>
              <a:rPr lang="en-US" dirty="0">
                <a:solidFill>
                  <a:srgbClr val="FFFF00"/>
                </a:solidFill>
                <a:latin typeface="Century Gothic" panose="020B0502020202020204" pitchFamily="34" charset="0"/>
              </a:rPr>
              <a:t>*Group members responsible for resources</a:t>
            </a:r>
            <a:endParaRPr lang="en-US" sz="1600" dirty="0">
              <a:solidFill>
                <a:srgbClr val="FFFF00"/>
              </a:solidFill>
              <a:latin typeface="Century Gothic" panose="020B0502020202020204" pitchFamily="34" charset="0"/>
            </a:endParaRPr>
          </a:p>
        </p:txBody>
      </p:sp>
    </p:spTree>
    <p:extLst>
      <p:ext uri="{BB962C8B-B14F-4D97-AF65-F5344CB8AC3E}">
        <p14:creationId xmlns:p14="http://schemas.microsoft.com/office/powerpoint/2010/main" val="35056005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C3AE1E-6D09-C34D-09D1-47BAD8D2CE1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2CE8393-4441-BDCF-85E1-7E4D1016FD63}"/>
              </a:ext>
            </a:extLst>
          </p:cNvPr>
          <p:cNvSpPr>
            <a:spLocks noGrp="1"/>
          </p:cNvSpPr>
          <p:nvPr>
            <p:ph type="title"/>
          </p:nvPr>
        </p:nvSpPr>
        <p:spPr>
          <a:xfrm>
            <a:off x="328246" y="475205"/>
            <a:ext cx="11535508" cy="787613"/>
          </a:xfrm>
        </p:spPr>
        <p:txBody>
          <a:bodyPr vert="horz" lIns="91440" tIns="45720" rIns="91440" bIns="45720" rtlCol="0" anchor="ctr">
            <a:normAutofit/>
          </a:bodyPr>
          <a:lstStyle/>
          <a:p>
            <a:r>
              <a:rPr lang="en-US" i="1" dirty="0">
                <a:solidFill>
                  <a:schemeClr val="tx1">
                    <a:lumMod val="85000"/>
                    <a:lumOff val="15000"/>
                  </a:schemeClr>
                </a:solidFill>
                <a:latin typeface="Century Gothic" panose="020B0502020202020204" pitchFamily="34" charset="0"/>
              </a:rPr>
              <a:t>Tips: Personality Types</a:t>
            </a:r>
            <a:endParaRPr lang="en-US" sz="9600" i="1" dirty="0">
              <a:solidFill>
                <a:schemeClr val="tx1">
                  <a:lumMod val="85000"/>
                  <a:lumOff val="15000"/>
                </a:schemeClr>
              </a:solidFill>
              <a:latin typeface="Century Gothic" panose="020B0502020202020204" pitchFamily="34" charset="0"/>
            </a:endParaRPr>
          </a:p>
        </p:txBody>
      </p:sp>
      <p:sp>
        <p:nvSpPr>
          <p:cNvPr id="4" name="TextBox 3">
            <a:extLst>
              <a:ext uri="{FF2B5EF4-FFF2-40B4-BE49-F238E27FC236}">
                <a16:creationId xmlns:a16="http://schemas.microsoft.com/office/drawing/2014/main" id="{0E495EC9-DCFD-68D3-886C-5614F3B509DE}"/>
              </a:ext>
            </a:extLst>
          </p:cNvPr>
          <p:cNvSpPr txBox="1"/>
          <p:nvPr/>
        </p:nvSpPr>
        <p:spPr>
          <a:xfrm>
            <a:off x="108155" y="1375869"/>
            <a:ext cx="11947328" cy="4708981"/>
          </a:xfrm>
          <a:prstGeom prst="rect">
            <a:avLst/>
          </a:prstGeom>
          <a:noFill/>
        </p:spPr>
        <p:txBody>
          <a:bodyPr wrap="square" rtlCol="0">
            <a:spAutoFit/>
          </a:bodyPr>
          <a:lstStyle/>
          <a:p>
            <a:pPr algn="ctr"/>
            <a:r>
              <a:rPr lang="en-US" sz="3600" dirty="0">
                <a:solidFill>
                  <a:srgbClr val="FFFF00"/>
                </a:solidFill>
                <a:latin typeface="Century Gothic" panose="020B0502020202020204" pitchFamily="34" charset="0"/>
              </a:rPr>
              <a:t>Dominators</a:t>
            </a:r>
          </a:p>
          <a:p>
            <a:pPr algn="ctr"/>
            <a:r>
              <a:rPr lang="en-US" sz="2400" dirty="0">
                <a:latin typeface="Century Gothic" panose="020B0502020202020204" pitchFamily="34" charset="0"/>
              </a:rPr>
              <a:t>Have an answer for everything (usually goes on and on…)</a:t>
            </a:r>
          </a:p>
          <a:p>
            <a:pPr algn="ctr"/>
            <a:r>
              <a:rPr lang="en-US" sz="3600" dirty="0">
                <a:solidFill>
                  <a:srgbClr val="FFFF00"/>
                </a:solidFill>
                <a:latin typeface="Century Gothic" panose="020B0502020202020204" pitchFamily="34" charset="0"/>
              </a:rPr>
              <a:t>Hiders</a:t>
            </a:r>
          </a:p>
          <a:p>
            <a:pPr algn="ctr"/>
            <a:r>
              <a:rPr lang="en-US" sz="2400" dirty="0">
                <a:latin typeface="Century Gothic" panose="020B0502020202020204" pitchFamily="34" charset="0"/>
              </a:rPr>
              <a:t>Afraid to speak out in the group and rarely contribute</a:t>
            </a:r>
          </a:p>
          <a:p>
            <a:pPr algn="ctr"/>
            <a:r>
              <a:rPr lang="en-US" sz="3600" dirty="0">
                <a:solidFill>
                  <a:srgbClr val="FFFF00"/>
                </a:solidFill>
                <a:latin typeface="Century Gothic" panose="020B0502020202020204" pitchFamily="34" charset="0"/>
              </a:rPr>
              <a:t>Scoffers</a:t>
            </a:r>
          </a:p>
          <a:p>
            <a:pPr algn="ctr"/>
            <a:r>
              <a:rPr lang="en-US" sz="2400" dirty="0">
                <a:latin typeface="Century Gothic" panose="020B0502020202020204" pitchFamily="34" charset="0"/>
              </a:rPr>
              <a:t>Criticize &amp; Complain</a:t>
            </a:r>
          </a:p>
          <a:p>
            <a:pPr algn="ctr"/>
            <a:r>
              <a:rPr lang="en-US" sz="3600" dirty="0">
                <a:solidFill>
                  <a:srgbClr val="FFFF00"/>
                </a:solidFill>
                <a:latin typeface="Century Gothic" panose="020B0502020202020204" pitchFamily="34" charset="0"/>
              </a:rPr>
              <a:t>Revealers</a:t>
            </a:r>
          </a:p>
          <a:p>
            <a:pPr algn="ctr"/>
            <a:r>
              <a:rPr lang="en-US" sz="2400" dirty="0">
                <a:latin typeface="Century Gothic" panose="020B0502020202020204" pitchFamily="34" charset="0"/>
              </a:rPr>
              <a:t>Have a tough time knowing how much sharing is “too much”</a:t>
            </a:r>
          </a:p>
          <a:p>
            <a:pPr algn="ctr"/>
            <a:r>
              <a:rPr lang="en-US" sz="3600" dirty="0">
                <a:solidFill>
                  <a:srgbClr val="FFFF00"/>
                </a:solidFill>
                <a:latin typeface="Century Gothic" panose="020B0502020202020204" pitchFamily="34" charset="0"/>
              </a:rPr>
              <a:t>Fixers</a:t>
            </a:r>
          </a:p>
          <a:p>
            <a:pPr algn="ctr"/>
            <a:r>
              <a:rPr lang="en-US" sz="2400" dirty="0">
                <a:latin typeface="Century Gothic" panose="020B0502020202020204" pitchFamily="34" charset="0"/>
              </a:rPr>
              <a:t>Try to solve every other member’s problems or questions - rather than listening</a:t>
            </a:r>
          </a:p>
        </p:txBody>
      </p:sp>
    </p:spTree>
    <p:extLst>
      <p:ext uri="{BB962C8B-B14F-4D97-AF65-F5344CB8AC3E}">
        <p14:creationId xmlns:p14="http://schemas.microsoft.com/office/powerpoint/2010/main" val="22749185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098B27-142B-9D2F-0E9F-13BCF4703A3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91CB4D8-8478-7E51-5D60-A3E7F76882C8}"/>
              </a:ext>
            </a:extLst>
          </p:cNvPr>
          <p:cNvSpPr>
            <a:spLocks noGrp="1"/>
          </p:cNvSpPr>
          <p:nvPr>
            <p:ph type="title"/>
          </p:nvPr>
        </p:nvSpPr>
        <p:spPr>
          <a:xfrm>
            <a:off x="328246" y="475205"/>
            <a:ext cx="11535508" cy="787613"/>
          </a:xfrm>
        </p:spPr>
        <p:txBody>
          <a:bodyPr vert="horz" lIns="91440" tIns="45720" rIns="91440" bIns="45720" rtlCol="0" anchor="ctr">
            <a:normAutofit/>
          </a:bodyPr>
          <a:lstStyle/>
          <a:p>
            <a:r>
              <a:rPr lang="en-US" i="1" dirty="0">
                <a:solidFill>
                  <a:schemeClr val="tx1">
                    <a:lumMod val="85000"/>
                    <a:lumOff val="15000"/>
                  </a:schemeClr>
                </a:solidFill>
                <a:latin typeface="Century Gothic" panose="020B0502020202020204" pitchFamily="34" charset="0"/>
              </a:rPr>
              <a:t>Tips: Personality Types</a:t>
            </a:r>
            <a:endParaRPr lang="en-US" sz="9600" i="1" dirty="0">
              <a:solidFill>
                <a:schemeClr val="tx1">
                  <a:lumMod val="85000"/>
                  <a:lumOff val="15000"/>
                </a:schemeClr>
              </a:solidFill>
              <a:latin typeface="Century Gothic" panose="020B0502020202020204" pitchFamily="34" charset="0"/>
            </a:endParaRPr>
          </a:p>
        </p:txBody>
      </p:sp>
      <p:sp>
        <p:nvSpPr>
          <p:cNvPr id="4" name="TextBox 3">
            <a:extLst>
              <a:ext uri="{FF2B5EF4-FFF2-40B4-BE49-F238E27FC236}">
                <a16:creationId xmlns:a16="http://schemas.microsoft.com/office/drawing/2014/main" id="{DA2E23F7-BB4C-7520-9F6F-4E96E237DE89}"/>
              </a:ext>
            </a:extLst>
          </p:cNvPr>
          <p:cNvSpPr txBox="1"/>
          <p:nvPr/>
        </p:nvSpPr>
        <p:spPr>
          <a:xfrm>
            <a:off x="108155" y="1375869"/>
            <a:ext cx="11947328" cy="4708981"/>
          </a:xfrm>
          <a:prstGeom prst="rect">
            <a:avLst/>
          </a:prstGeom>
          <a:noFill/>
        </p:spPr>
        <p:txBody>
          <a:bodyPr wrap="square" rtlCol="0">
            <a:spAutoFit/>
          </a:bodyPr>
          <a:lstStyle/>
          <a:p>
            <a:pPr algn="ctr"/>
            <a:r>
              <a:rPr lang="en-US" sz="3600" dirty="0">
                <a:solidFill>
                  <a:srgbClr val="FFFF00"/>
                </a:solidFill>
                <a:latin typeface="Century Gothic" panose="020B0502020202020204" pitchFamily="34" charset="0"/>
              </a:rPr>
              <a:t>Dominators</a:t>
            </a:r>
          </a:p>
          <a:p>
            <a:pPr algn="ctr"/>
            <a:r>
              <a:rPr lang="en-US" sz="2400" dirty="0">
                <a:latin typeface="Century Gothic" panose="020B0502020202020204" pitchFamily="34" charset="0"/>
              </a:rPr>
              <a:t>Gentle interruption: “Thank you. </a:t>
            </a:r>
            <a:r>
              <a:rPr lang="en-US" sz="2400" i="1" dirty="0">
                <a:latin typeface="Century Gothic" panose="020B0502020202020204" pitchFamily="34" charset="0"/>
              </a:rPr>
              <a:t>(Ask another person) </a:t>
            </a:r>
            <a:r>
              <a:rPr lang="en-US" sz="2400" dirty="0">
                <a:latin typeface="Century Gothic" panose="020B0502020202020204" pitchFamily="34" charset="0"/>
              </a:rPr>
              <a:t>What do you think?”</a:t>
            </a:r>
          </a:p>
          <a:p>
            <a:pPr algn="ctr"/>
            <a:r>
              <a:rPr lang="en-US" sz="3600" dirty="0">
                <a:solidFill>
                  <a:srgbClr val="FFFF00"/>
                </a:solidFill>
                <a:latin typeface="Century Gothic" panose="020B0502020202020204" pitchFamily="34" charset="0"/>
              </a:rPr>
              <a:t>Hiders</a:t>
            </a:r>
          </a:p>
          <a:p>
            <a:pPr algn="ctr"/>
            <a:r>
              <a:rPr lang="en-US" sz="2400" dirty="0">
                <a:latin typeface="Century Gothic" panose="020B0502020202020204" pitchFamily="34" charset="0"/>
              </a:rPr>
              <a:t>Trust takes time to grow. Encourage, don’t force it, be comfortable with silence.</a:t>
            </a:r>
          </a:p>
          <a:p>
            <a:pPr algn="ctr"/>
            <a:r>
              <a:rPr lang="en-US" sz="3600" dirty="0">
                <a:solidFill>
                  <a:srgbClr val="FFFF00"/>
                </a:solidFill>
                <a:latin typeface="Century Gothic" panose="020B0502020202020204" pitchFamily="34" charset="0"/>
              </a:rPr>
              <a:t>Scoffers</a:t>
            </a:r>
          </a:p>
          <a:p>
            <a:pPr algn="ctr"/>
            <a:r>
              <a:rPr lang="en-US" sz="2400" dirty="0">
                <a:latin typeface="Century Gothic" panose="020B0502020202020204" pitchFamily="34" charset="0"/>
              </a:rPr>
              <a:t>Inject humor to disarm and then redirect the question.</a:t>
            </a:r>
          </a:p>
          <a:p>
            <a:pPr algn="ctr"/>
            <a:r>
              <a:rPr lang="en-US" sz="3600" dirty="0">
                <a:solidFill>
                  <a:srgbClr val="FFFF00"/>
                </a:solidFill>
                <a:latin typeface="Century Gothic" panose="020B0502020202020204" pitchFamily="34" charset="0"/>
              </a:rPr>
              <a:t>Revealers</a:t>
            </a:r>
          </a:p>
          <a:p>
            <a:pPr algn="ctr"/>
            <a:r>
              <a:rPr lang="en-US" sz="2400" dirty="0">
                <a:latin typeface="Century Gothic" panose="020B0502020202020204" pitchFamily="34" charset="0"/>
              </a:rPr>
              <a:t>Thank you. Let’s talk more about this later.</a:t>
            </a:r>
          </a:p>
          <a:p>
            <a:pPr algn="ctr"/>
            <a:r>
              <a:rPr lang="en-US" sz="3600" dirty="0">
                <a:solidFill>
                  <a:srgbClr val="FFFF00"/>
                </a:solidFill>
                <a:latin typeface="Century Gothic" panose="020B0502020202020204" pitchFamily="34" charset="0"/>
              </a:rPr>
              <a:t>Fixers</a:t>
            </a:r>
          </a:p>
          <a:p>
            <a:pPr algn="ctr"/>
            <a:r>
              <a:rPr lang="en-US" sz="2400" dirty="0">
                <a:latin typeface="Century Gothic" panose="020B0502020202020204" pitchFamily="34" charset="0"/>
              </a:rPr>
              <a:t>Thank them, but remind that we also want an open place for all to talk.</a:t>
            </a:r>
          </a:p>
        </p:txBody>
      </p:sp>
    </p:spTree>
    <p:extLst>
      <p:ext uri="{BB962C8B-B14F-4D97-AF65-F5344CB8AC3E}">
        <p14:creationId xmlns:p14="http://schemas.microsoft.com/office/powerpoint/2010/main" val="35845253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87A7EB-C597-9DA2-2BAF-8BEF1B98269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A68C80C-34AC-AD91-1765-AE72A8FD490F}"/>
              </a:ext>
            </a:extLst>
          </p:cNvPr>
          <p:cNvSpPr>
            <a:spLocks noGrp="1"/>
          </p:cNvSpPr>
          <p:nvPr>
            <p:ph type="title"/>
          </p:nvPr>
        </p:nvSpPr>
        <p:spPr>
          <a:xfrm>
            <a:off x="328246" y="475205"/>
            <a:ext cx="11535508" cy="787613"/>
          </a:xfrm>
        </p:spPr>
        <p:txBody>
          <a:bodyPr vert="horz" lIns="91440" tIns="45720" rIns="91440" bIns="45720" rtlCol="0" anchor="ctr">
            <a:normAutofit/>
          </a:bodyPr>
          <a:lstStyle/>
          <a:p>
            <a:r>
              <a:rPr lang="en-US" i="1" dirty="0">
                <a:solidFill>
                  <a:schemeClr val="tx1">
                    <a:lumMod val="85000"/>
                    <a:lumOff val="15000"/>
                  </a:schemeClr>
                </a:solidFill>
                <a:latin typeface="Century Gothic" panose="020B0502020202020204" pitchFamily="34" charset="0"/>
              </a:rPr>
              <a:t>If Small Group Issues Arise…</a:t>
            </a:r>
            <a:endParaRPr lang="en-US" sz="9600" i="1" dirty="0">
              <a:solidFill>
                <a:schemeClr val="tx1">
                  <a:lumMod val="85000"/>
                  <a:lumOff val="15000"/>
                </a:schemeClr>
              </a:solidFill>
              <a:latin typeface="Century Gothic" panose="020B0502020202020204" pitchFamily="34" charset="0"/>
            </a:endParaRPr>
          </a:p>
        </p:txBody>
      </p:sp>
      <p:sp>
        <p:nvSpPr>
          <p:cNvPr id="4" name="TextBox 3">
            <a:extLst>
              <a:ext uri="{FF2B5EF4-FFF2-40B4-BE49-F238E27FC236}">
                <a16:creationId xmlns:a16="http://schemas.microsoft.com/office/drawing/2014/main" id="{D8C28010-8800-97F1-D315-B2C456833227}"/>
              </a:ext>
            </a:extLst>
          </p:cNvPr>
          <p:cNvSpPr txBox="1"/>
          <p:nvPr/>
        </p:nvSpPr>
        <p:spPr>
          <a:xfrm>
            <a:off x="108155" y="1375869"/>
            <a:ext cx="11947328" cy="3200876"/>
          </a:xfrm>
          <a:prstGeom prst="rect">
            <a:avLst/>
          </a:prstGeom>
          <a:noFill/>
        </p:spPr>
        <p:txBody>
          <a:bodyPr wrap="square" rtlCol="0">
            <a:spAutoFit/>
          </a:bodyPr>
          <a:lstStyle/>
          <a:p>
            <a:pPr algn="ctr"/>
            <a:endParaRPr lang="en-US" sz="1400" dirty="0">
              <a:latin typeface="Century Gothic" panose="020B0502020202020204" pitchFamily="34" charset="0"/>
            </a:endParaRPr>
          </a:p>
          <a:p>
            <a:pPr algn="ctr"/>
            <a:r>
              <a:rPr lang="en-US" sz="3600" dirty="0">
                <a:solidFill>
                  <a:srgbClr val="FFFF00"/>
                </a:solidFill>
                <a:latin typeface="Century Gothic" panose="020B0502020202020204" pitchFamily="34" charset="0"/>
              </a:rPr>
              <a:t>If Problems Persist</a:t>
            </a:r>
          </a:p>
          <a:p>
            <a:pPr algn="ctr"/>
            <a:r>
              <a:rPr lang="en-US" sz="3200" dirty="0">
                <a:latin typeface="Century Gothic" panose="020B0502020202020204" pitchFamily="34" charset="0"/>
              </a:rPr>
              <a:t>1. Personal Conversation </a:t>
            </a:r>
          </a:p>
          <a:p>
            <a:pPr algn="ctr"/>
            <a:r>
              <a:rPr lang="en-US" sz="2400" dirty="0">
                <a:latin typeface="Century Gothic" panose="020B0502020202020204" pitchFamily="34" charset="0"/>
              </a:rPr>
              <a:t>(Private – Outside of Small Group Time)</a:t>
            </a:r>
          </a:p>
          <a:p>
            <a:pPr algn="ctr"/>
            <a:r>
              <a:rPr lang="en-US" sz="3200" dirty="0">
                <a:latin typeface="Century Gothic" panose="020B0502020202020204" pitchFamily="34" charset="0"/>
              </a:rPr>
              <a:t>2. Reach out to Renee, Jeff or FJB for Meeting</a:t>
            </a:r>
          </a:p>
          <a:p>
            <a:pPr algn="ctr"/>
            <a:r>
              <a:rPr lang="en-US" sz="3200" dirty="0">
                <a:latin typeface="Century Gothic" panose="020B0502020202020204" pitchFamily="34" charset="0"/>
              </a:rPr>
              <a:t>3. Ask person to leave Group</a:t>
            </a:r>
          </a:p>
          <a:p>
            <a:pPr algn="ctr"/>
            <a:endParaRPr lang="en-US" sz="3200" dirty="0">
              <a:latin typeface="Century Gothic" panose="020B0502020202020204" pitchFamily="34" charset="0"/>
            </a:endParaRPr>
          </a:p>
        </p:txBody>
      </p:sp>
    </p:spTree>
    <p:extLst>
      <p:ext uri="{BB962C8B-B14F-4D97-AF65-F5344CB8AC3E}">
        <p14:creationId xmlns:p14="http://schemas.microsoft.com/office/powerpoint/2010/main" val="18100919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B5F03B-F4BF-C0DF-A993-8B0151E33C8A}"/>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868A45B6-5B51-17E3-B1C7-FDA977C91848}"/>
              </a:ext>
            </a:extLst>
          </p:cNvPr>
          <p:cNvSpPr>
            <a:spLocks noGrp="1"/>
          </p:cNvSpPr>
          <p:nvPr>
            <p:ph type="title"/>
          </p:nvPr>
        </p:nvSpPr>
        <p:spPr>
          <a:xfrm>
            <a:off x="913794" y="403123"/>
            <a:ext cx="10353762" cy="970450"/>
          </a:xfrm>
        </p:spPr>
        <p:txBody>
          <a:bodyPr/>
          <a:lstStyle/>
          <a:p>
            <a:r>
              <a:rPr lang="en-US" dirty="0">
                <a:latin typeface="Century Gothic" panose="020B0502020202020204" pitchFamily="34" charset="0"/>
              </a:rPr>
              <a:t>Questions/Concerns?</a:t>
            </a:r>
          </a:p>
        </p:txBody>
      </p:sp>
      <p:sp>
        <p:nvSpPr>
          <p:cNvPr id="8" name="TextBox 7">
            <a:extLst>
              <a:ext uri="{FF2B5EF4-FFF2-40B4-BE49-F238E27FC236}">
                <a16:creationId xmlns:a16="http://schemas.microsoft.com/office/drawing/2014/main" id="{47F941BA-D0DD-3B4B-2A67-CA36D35239F3}"/>
              </a:ext>
            </a:extLst>
          </p:cNvPr>
          <p:cNvSpPr txBox="1"/>
          <p:nvPr/>
        </p:nvSpPr>
        <p:spPr>
          <a:xfrm>
            <a:off x="151991" y="1373573"/>
            <a:ext cx="11877367" cy="5201424"/>
          </a:xfrm>
          <a:prstGeom prst="rect">
            <a:avLst/>
          </a:prstGeom>
          <a:noFill/>
        </p:spPr>
        <p:txBody>
          <a:bodyPr wrap="square" rtlCol="0">
            <a:spAutoFit/>
          </a:bodyPr>
          <a:lstStyle/>
          <a:p>
            <a:pPr algn="ctr"/>
            <a:r>
              <a:rPr lang="en-US" sz="4400" u="sng" dirty="0">
                <a:solidFill>
                  <a:srgbClr val="00B0F0"/>
                </a:solidFill>
                <a:latin typeface="Century Gothic" panose="020B0502020202020204" pitchFamily="34" charset="0"/>
              </a:rPr>
              <a:t>Next Steps</a:t>
            </a:r>
            <a:r>
              <a:rPr lang="en-US" sz="4400" dirty="0">
                <a:solidFill>
                  <a:srgbClr val="00B0F0"/>
                </a:solidFill>
                <a:latin typeface="Century Gothic" panose="020B0502020202020204" pitchFamily="34" charset="0"/>
              </a:rPr>
              <a:t>:</a:t>
            </a:r>
          </a:p>
          <a:p>
            <a:pPr algn="ctr"/>
            <a:r>
              <a:rPr lang="en-US" sz="2000" dirty="0">
                <a:latin typeface="Century Gothic" panose="020B0502020202020204" pitchFamily="34" charset="0"/>
              </a:rPr>
              <a:t>(In no particular order)</a:t>
            </a:r>
          </a:p>
          <a:p>
            <a:pPr algn="ctr"/>
            <a:r>
              <a:rPr lang="en-US" sz="3600" dirty="0">
                <a:latin typeface="Century Gothic" panose="020B0502020202020204" pitchFamily="34" charset="0"/>
              </a:rPr>
              <a:t>Begin to form your Small Groups</a:t>
            </a:r>
          </a:p>
          <a:p>
            <a:pPr algn="ctr"/>
            <a:r>
              <a:rPr lang="en-US" sz="3600" dirty="0">
                <a:latin typeface="Century Gothic" panose="020B0502020202020204" pitchFamily="34" charset="0"/>
              </a:rPr>
              <a:t>Choose a Topic</a:t>
            </a:r>
          </a:p>
          <a:p>
            <a:pPr algn="ctr"/>
            <a:r>
              <a:rPr lang="en-US" sz="3600" dirty="0">
                <a:latin typeface="Century Gothic" panose="020B0502020202020204" pitchFamily="34" charset="0"/>
              </a:rPr>
              <a:t>Determine Frequency of Meetings</a:t>
            </a:r>
          </a:p>
          <a:p>
            <a:pPr algn="ctr"/>
            <a:r>
              <a:rPr lang="en-US" sz="3200" dirty="0">
                <a:latin typeface="Century Gothic" panose="020B0502020202020204" pitchFamily="34" charset="0"/>
              </a:rPr>
              <a:t>When, where to meet</a:t>
            </a:r>
          </a:p>
          <a:p>
            <a:pPr algn="ctr"/>
            <a:endParaRPr lang="en-US" sz="3200" dirty="0">
              <a:latin typeface="Century Gothic" panose="020B0502020202020204" pitchFamily="34" charset="0"/>
            </a:endParaRPr>
          </a:p>
          <a:p>
            <a:pPr algn="ctr"/>
            <a:r>
              <a:rPr lang="en-US" sz="3200" dirty="0">
                <a:latin typeface="Century Gothic" panose="020B0502020202020204" pitchFamily="34" charset="0"/>
              </a:rPr>
              <a:t>For those looking for members – sign up gathering space</a:t>
            </a:r>
          </a:p>
          <a:p>
            <a:pPr algn="ctr"/>
            <a:r>
              <a:rPr lang="en-US" sz="3200" dirty="0">
                <a:solidFill>
                  <a:srgbClr val="00B0F0"/>
                </a:solidFill>
                <a:latin typeface="Century Gothic" panose="020B0502020202020204" pitchFamily="34" charset="0"/>
              </a:rPr>
              <a:t>Provide a Short Description of Group</a:t>
            </a:r>
          </a:p>
          <a:p>
            <a:pPr algn="ctr"/>
            <a:r>
              <a:rPr lang="en-US" sz="2400" dirty="0">
                <a:solidFill>
                  <a:srgbClr val="00B0F0"/>
                </a:solidFill>
                <a:latin typeface="Century Gothic" panose="020B0502020202020204" pitchFamily="34" charset="0"/>
              </a:rPr>
              <a:t>Young married with children, men, women, topic…</a:t>
            </a:r>
          </a:p>
        </p:txBody>
      </p:sp>
    </p:spTree>
    <p:extLst>
      <p:ext uri="{BB962C8B-B14F-4D97-AF65-F5344CB8AC3E}">
        <p14:creationId xmlns:p14="http://schemas.microsoft.com/office/powerpoint/2010/main" val="373793671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B7B623-38C9-40DA-B000-CD5325BB578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03AC267-FE86-79D2-D38F-61B73F80CDE3}"/>
              </a:ext>
            </a:extLst>
          </p:cNvPr>
          <p:cNvSpPr>
            <a:spLocks noGrp="1"/>
          </p:cNvSpPr>
          <p:nvPr>
            <p:ph type="title"/>
          </p:nvPr>
        </p:nvSpPr>
        <p:spPr>
          <a:xfrm>
            <a:off x="328246" y="475205"/>
            <a:ext cx="11535508" cy="787613"/>
          </a:xfrm>
        </p:spPr>
        <p:txBody>
          <a:bodyPr vert="horz" lIns="91440" tIns="45720" rIns="91440" bIns="45720" rtlCol="0" anchor="ctr">
            <a:normAutofit/>
          </a:bodyPr>
          <a:lstStyle/>
          <a:p>
            <a:r>
              <a:rPr lang="en-US" i="1" dirty="0">
                <a:solidFill>
                  <a:schemeClr val="tx1">
                    <a:lumMod val="85000"/>
                    <a:lumOff val="15000"/>
                  </a:schemeClr>
                </a:solidFill>
                <a:latin typeface="Century Gothic" panose="020B0502020202020204" pitchFamily="34" charset="0"/>
              </a:rPr>
              <a:t>Closing</a:t>
            </a:r>
            <a:endParaRPr lang="en-US" sz="9600" i="1" dirty="0">
              <a:solidFill>
                <a:schemeClr val="tx1">
                  <a:lumMod val="85000"/>
                  <a:lumOff val="15000"/>
                </a:schemeClr>
              </a:solidFill>
              <a:latin typeface="Century Gothic" panose="020B0502020202020204" pitchFamily="34" charset="0"/>
            </a:endParaRPr>
          </a:p>
        </p:txBody>
      </p:sp>
      <p:sp>
        <p:nvSpPr>
          <p:cNvPr id="4" name="TextBox 3">
            <a:extLst>
              <a:ext uri="{FF2B5EF4-FFF2-40B4-BE49-F238E27FC236}">
                <a16:creationId xmlns:a16="http://schemas.microsoft.com/office/drawing/2014/main" id="{8D73DAAB-495E-90BD-157C-7F3CE86D5716}"/>
              </a:ext>
            </a:extLst>
          </p:cNvPr>
          <p:cNvSpPr txBox="1"/>
          <p:nvPr/>
        </p:nvSpPr>
        <p:spPr>
          <a:xfrm>
            <a:off x="108155" y="1375869"/>
            <a:ext cx="11947328" cy="4093428"/>
          </a:xfrm>
          <a:prstGeom prst="rect">
            <a:avLst/>
          </a:prstGeom>
          <a:noFill/>
        </p:spPr>
        <p:txBody>
          <a:bodyPr wrap="square" rtlCol="0">
            <a:spAutoFit/>
          </a:bodyPr>
          <a:lstStyle/>
          <a:p>
            <a:pPr algn="ctr"/>
            <a:endParaRPr lang="en-US" sz="1600" dirty="0">
              <a:latin typeface="Century Gothic" panose="020B0502020202020204" pitchFamily="34" charset="0"/>
            </a:endParaRPr>
          </a:p>
          <a:p>
            <a:pPr algn="ctr"/>
            <a:r>
              <a:rPr lang="en-US" sz="2800" i="1" dirty="0">
                <a:latin typeface="Century Gothic" panose="020B0502020202020204" pitchFamily="34" charset="0"/>
              </a:rPr>
              <a:t>“In our diocese, the people who are most involved in the life of the Church, the life of the diocese, and the life of their parish are often people who are also part of a small group.  We all need a small circle of friends with whom we can share our faith, in order to grow in our faith. …whether it is formal or informal, a bible study, a book club, over a cup of coffee, at dinner, or in a breakfast club - Meet with each other to discuss the truths of our Catholic faith…”</a:t>
            </a:r>
          </a:p>
          <a:p>
            <a:pPr algn="r"/>
            <a:r>
              <a:rPr lang="en-US" sz="2400" i="1" dirty="0">
                <a:solidFill>
                  <a:srgbClr val="00B0F0"/>
                </a:solidFill>
                <a:latin typeface="Century Gothic" panose="020B0502020202020204" pitchFamily="34" charset="0"/>
              </a:rPr>
              <a:t>“A Flourishing Apostolic Church”</a:t>
            </a:r>
          </a:p>
          <a:p>
            <a:pPr algn="r"/>
            <a:r>
              <a:rPr lang="en-US" sz="2400" i="1" dirty="0">
                <a:solidFill>
                  <a:srgbClr val="00B0F0"/>
                </a:solidFill>
                <a:latin typeface="Century Gothic" panose="020B0502020202020204" pitchFamily="34" charset="0"/>
              </a:rPr>
              <a:t>Bishop Malesic</a:t>
            </a:r>
          </a:p>
        </p:txBody>
      </p:sp>
    </p:spTree>
    <p:extLst>
      <p:ext uri="{BB962C8B-B14F-4D97-AF65-F5344CB8AC3E}">
        <p14:creationId xmlns:p14="http://schemas.microsoft.com/office/powerpoint/2010/main" val="37404161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DBA0DE-F348-F2CE-FAAD-740DC4A9C80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85B077A-155E-F94E-5B65-4BA2A13BC754}"/>
              </a:ext>
            </a:extLst>
          </p:cNvPr>
          <p:cNvSpPr>
            <a:spLocks noGrp="1"/>
          </p:cNvSpPr>
          <p:nvPr>
            <p:ph type="title"/>
          </p:nvPr>
        </p:nvSpPr>
        <p:spPr>
          <a:xfrm>
            <a:off x="328246" y="475205"/>
            <a:ext cx="11535508" cy="787613"/>
          </a:xfrm>
        </p:spPr>
        <p:txBody>
          <a:bodyPr vert="horz" lIns="91440" tIns="45720" rIns="91440" bIns="45720" rtlCol="0" anchor="ctr">
            <a:normAutofit/>
          </a:bodyPr>
          <a:lstStyle/>
          <a:p>
            <a:r>
              <a:rPr lang="en-US" i="1" dirty="0">
                <a:solidFill>
                  <a:schemeClr val="tx1">
                    <a:lumMod val="85000"/>
                    <a:lumOff val="15000"/>
                  </a:schemeClr>
                </a:solidFill>
                <a:latin typeface="Century Gothic" panose="020B0502020202020204" pitchFamily="34" charset="0"/>
              </a:rPr>
              <a:t>Small Groups Goals</a:t>
            </a:r>
            <a:endParaRPr lang="en-US" sz="9600" i="1" dirty="0">
              <a:solidFill>
                <a:schemeClr val="tx1">
                  <a:lumMod val="85000"/>
                  <a:lumOff val="15000"/>
                </a:schemeClr>
              </a:solidFill>
              <a:latin typeface="Century Gothic" panose="020B0502020202020204" pitchFamily="34" charset="0"/>
            </a:endParaRPr>
          </a:p>
        </p:txBody>
      </p:sp>
      <p:sp>
        <p:nvSpPr>
          <p:cNvPr id="4" name="TextBox 3">
            <a:extLst>
              <a:ext uri="{FF2B5EF4-FFF2-40B4-BE49-F238E27FC236}">
                <a16:creationId xmlns:a16="http://schemas.microsoft.com/office/drawing/2014/main" id="{541A6710-D43C-0D1B-CA2B-C00ABC1D2E16}"/>
              </a:ext>
            </a:extLst>
          </p:cNvPr>
          <p:cNvSpPr txBox="1"/>
          <p:nvPr/>
        </p:nvSpPr>
        <p:spPr>
          <a:xfrm>
            <a:off x="362659" y="1366037"/>
            <a:ext cx="11466682" cy="3477875"/>
          </a:xfrm>
          <a:prstGeom prst="rect">
            <a:avLst/>
          </a:prstGeom>
          <a:noFill/>
        </p:spPr>
        <p:txBody>
          <a:bodyPr wrap="square" rtlCol="0">
            <a:spAutoFit/>
          </a:bodyPr>
          <a:lstStyle/>
          <a:p>
            <a:pPr algn="ctr"/>
            <a:r>
              <a:rPr lang="en-US" sz="4400" dirty="0">
                <a:solidFill>
                  <a:srgbClr val="00B0F0"/>
                </a:solidFill>
                <a:latin typeface="Century Gothic" panose="020B0502020202020204" pitchFamily="34" charset="0"/>
              </a:rPr>
              <a:t>Make Friends</a:t>
            </a:r>
          </a:p>
          <a:p>
            <a:pPr algn="ctr"/>
            <a:endParaRPr lang="en-US" sz="4400" dirty="0">
              <a:solidFill>
                <a:srgbClr val="00B0F0"/>
              </a:solidFill>
              <a:latin typeface="Century Gothic" panose="020B0502020202020204" pitchFamily="34" charset="0"/>
            </a:endParaRPr>
          </a:p>
          <a:p>
            <a:pPr algn="ctr"/>
            <a:r>
              <a:rPr lang="en-US" sz="4400" dirty="0">
                <a:solidFill>
                  <a:srgbClr val="00B0F0"/>
                </a:solidFill>
                <a:latin typeface="Century Gothic" panose="020B0502020202020204" pitchFamily="34" charset="0"/>
              </a:rPr>
              <a:t>Make Disciples</a:t>
            </a:r>
          </a:p>
          <a:p>
            <a:pPr algn="ctr"/>
            <a:endParaRPr lang="en-US" sz="4400" dirty="0">
              <a:solidFill>
                <a:srgbClr val="00B0F0"/>
              </a:solidFill>
              <a:latin typeface="Century Gothic" panose="020B0502020202020204" pitchFamily="34" charset="0"/>
            </a:endParaRPr>
          </a:p>
          <a:p>
            <a:pPr algn="ctr"/>
            <a:r>
              <a:rPr lang="en-US" sz="4400" dirty="0">
                <a:solidFill>
                  <a:srgbClr val="00B0F0"/>
                </a:solidFill>
                <a:latin typeface="Century Gothic" panose="020B0502020202020204" pitchFamily="34" charset="0"/>
              </a:rPr>
              <a:t>Make a Difference</a:t>
            </a:r>
            <a:endParaRPr lang="en-US" sz="4400" dirty="0">
              <a:latin typeface="Century Gothic" panose="020B0502020202020204" pitchFamily="34" charset="0"/>
            </a:endParaRPr>
          </a:p>
        </p:txBody>
      </p:sp>
    </p:spTree>
    <p:extLst>
      <p:ext uri="{BB962C8B-B14F-4D97-AF65-F5344CB8AC3E}">
        <p14:creationId xmlns:p14="http://schemas.microsoft.com/office/powerpoint/2010/main" val="38754136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4">
                                            <p:txEl>
                                              <p:pRg st="2" end="2"/>
                                            </p:txEl>
                                          </p:spTgt>
                                        </p:tgtEl>
                                        <p:attrNameLst>
                                          <p:attrName>style.visibility</p:attrName>
                                        </p:attrNameLst>
                                      </p:cBhvr>
                                      <p:to>
                                        <p:strVal val="visible"/>
                                      </p:to>
                                    </p:set>
                                    <p:animEffect transition="in" filter="fade">
                                      <p:cBhvr>
                                        <p:cTn id="10" dur="500"/>
                                        <p:tgtEl>
                                          <p:spTgt spid="4">
                                            <p:txEl>
                                              <p:pRg st="2" end="2"/>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4">
                                            <p:txEl>
                                              <p:pRg st="4" end="4"/>
                                            </p:txEl>
                                          </p:spTgt>
                                        </p:tgtEl>
                                        <p:attrNameLst>
                                          <p:attrName>style.visibility</p:attrName>
                                        </p:attrNameLst>
                                      </p:cBhvr>
                                      <p:to>
                                        <p:strVal val="visible"/>
                                      </p:to>
                                    </p:set>
                                    <p:animEffect transition="in" filter="fade">
                                      <p:cBhvr>
                                        <p:cTn id="13"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25C075-0A79-5D79-6A80-6A0F0F802E9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1C481F8-0AC8-7BBC-2896-3DD77F009AC3}"/>
              </a:ext>
            </a:extLst>
          </p:cNvPr>
          <p:cNvSpPr>
            <a:spLocks noGrp="1"/>
          </p:cNvSpPr>
          <p:nvPr>
            <p:ph type="title"/>
          </p:nvPr>
        </p:nvSpPr>
        <p:spPr>
          <a:xfrm>
            <a:off x="328246" y="475205"/>
            <a:ext cx="11535508" cy="787613"/>
          </a:xfrm>
        </p:spPr>
        <p:txBody>
          <a:bodyPr vert="horz" lIns="91440" tIns="45720" rIns="91440" bIns="45720" rtlCol="0" anchor="ctr">
            <a:normAutofit/>
          </a:bodyPr>
          <a:lstStyle/>
          <a:p>
            <a:r>
              <a:rPr lang="en-US" i="1" dirty="0">
                <a:solidFill>
                  <a:schemeClr val="tx1">
                    <a:lumMod val="85000"/>
                    <a:lumOff val="15000"/>
                  </a:schemeClr>
                </a:solidFill>
                <a:latin typeface="Century Gothic" panose="020B0502020202020204" pitchFamily="34" charset="0"/>
              </a:rPr>
              <a:t>Why Small Groups</a:t>
            </a:r>
            <a:endParaRPr lang="en-US" sz="9600" i="1" dirty="0">
              <a:solidFill>
                <a:schemeClr val="tx1">
                  <a:lumMod val="85000"/>
                  <a:lumOff val="15000"/>
                </a:schemeClr>
              </a:solidFill>
              <a:latin typeface="Century Gothic" panose="020B0502020202020204" pitchFamily="34" charset="0"/>
            </a:endParaRPr>
          </a:p>
        </p:txBody>
      </p:sp>
      <p:sp>
        <p:nvSpPr>
          <p:cNvPr id="4" name="TextBox 3">
            <a:extLst>
              <a:ext uri="{FF2B5EF4-FFF2-40B4-BE49-F238E27FC236}">
                <a16:creationId xmlns:a16="http://schemas.microsoft.com/office/drawing/2014/main" id="{C978EB11-F167-093B-BB91-C0F89615B1EC}"/>
              </a:ext>
            </a:extLst>
          </p:cNvPr>
          <p:cNvSpPr txBox="1"/>
          <p:nvPr/>
        </p:nvSpPr>
        <p:spPr>
          <a:xfrm>
            <a:off x="362659" y="1366037"/>
            <a:ext cx="11466682" cy="4524315"/>
          </a:xfrm>
          <a:prstGeom prst="rect">
            <a:avLst/>
          </a:prstGeom>
          <a:noFill/>
        </p:spPr>
        <p:txBody>
          <a:bodyPr wrap="square" rtlCol="0">
            <a:spAutoFit/>
          </a:bodyPr>
          <a:lstStyle/>
          <a:p>
            <a:pPr algn="ctr"/>
            <a:r>
              <a:rPr lang="en-US" sz="3600" dirty="0">
                <a:solidFill>
                  <a:srgbClr val="00B0F0"/>
                </a:solidFill>
                <a:latin typeface="Century Gothic" panose="020B0502020202020204" pitchFamily="34" charset="0"/>
              </a:rPr>
              <a:t>Christ asked us to do it</a:t>
            </a:r>
          </a:p>
          <a:p>
            <a:pPr algn="ctr"/>
            <a:r>
              <a:rPr lang="en-US" sz="3600" dirty="0">
                <a:solidFill>
                  <a:srgbClr val="00B0F0"/>
                </a:solidFill>
                <a:latin typeface="Century Gothic" panose="020B0502020202020204" pitchFamily="34" charset="0"/>
              </a:rPr>
              <a:t>Bishop Malesic asked us to do it</a:t>
            </a:r>
          </a:p>
          <a:p>
            <a:pPr algn="ctr"/>
            <a:r>
              <a:rPr lang="en-US" sz="3600" dirty="0">
                <a:solidFill>
                  <a:srgbClr val="00B0F0"/>
                </a:solidFill>
                <a:latin typeface="Century Gothic" panose="020B0502020202020204" pitchFamily="34" charset="0"/>
              </a:rPr>
              <a:t>Fr John asked us to do it</a:t>
            </a:r>
          </a:p>
          <a:p>
            <a:pPr algn="ctr"/>
            <a:r>
              <a:rPr lang="en-US" sz="3600" dirty="0">
                <a:solidFill>
                  <a:srgbClr val="00B0F0"/>
                </a:solidFill>
                <a:latin typeface="Century Gothic" panose="020B0502020202020204" pitchFamily="34" charset="0"/>
              </a:rPr>
              <a:t>Forms True &amp; Lasting Friendships</a:t>
            </a:r>
          </a:p>
          <a:p>
            <a:pPr algn="ctr"/>
            <a:r>
              <a:rPr lang="en-US" sz="3600" dirty="0">
                <a:solidFill>
                  <a:srgbClr val="00B0F0"/>
                </a:solidFill>
                <a:latin typeface="Century Gothic" panose="020B0502020202020204" pitchFamily="34" charset="0"/>
              </a:rPr>
              <a:t>Longterm Parish Growth </a:t>
            </a:r>
          </a:p>
          <a:p>
            <a:pPr algn="ctr"/>
            <a:r>
              <a:rPr lang="en-US" sz="3600" dirty="0">
                <a:solidFill>
                  <a:srgbClr val="00B0F0"/>
                </a:solidFill>
                <a:latin typeface="Century Gothic" panose="020B0502020202020204" pitchFamily="34" charset="0"/>
              </a:rPr>
              <a:t>Formed in Virtue &amp; Strengthens Faith</a:t>
            </a:r>
          </a:p>
          <a:p>
            <a:pPr algn="ctr"/>
            <a:r>
              <a:rPr lang="en-US" sz="3600" dirty="0">
                <a:solidFill>
                  <a:srgbClr val="00B0F0"/>
                </a:solidFill>
                <a:latin typeface="Century Gothic" panose="020B0502020202020204" pitchFamily="34" charset="0"/>
              </a:rPr>
              <a:t>Need for Ongoing Faith Formation</a:t>
            </a:r>
          </a:p>
          <a:p>
            <a:pPr algn="ctr"/>
            <a:r>
              <a:rPr lang="en-US" sz="3600" dirty="0">
                <a:solidFill>
                  <a:srgbClr val="00B0F0"/>
                </a:solidFill>
                <a:latin typeface="Century Gothic" panose="020B0502020202020204" pitchFamily="34" charset="0"/>
              </a:rPr>
              <a:t>Apostolic Mission</a:t>
            </a:r>
          </a:p>
        </p:txBody>
      </p:sp>
    </p:spTree>
    <p:extLst>
      <p:ext uri="{BB962C8B-B14F-4D97-AF65-F5344CB8AC3E}">
        <p14:creationId xmlns:p14="http://schemas.microsoft.com/office/powerpoint/2010/main" val="29455493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fade">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fade">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fade">
                                      <p:cBhvr>
                                        <p:cTn id="32" dur="500"/>
                                        <p:tgtEl>
                                          <p:spTgt spid="4">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Effect transition="in" filter="fade">
                                      <p:cBhvr>
                                        <p:cTn id="37" dur="500"/>
                                        <p:tgtEl>
                                          <p:spTgt spid="4">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4">
                                            <p:txEl>
                                              <p:pRg st="7" end="7"/>
                                            </p:txEl>
                                          </p:spTgt>
                                        </p:tgtEl>
                                        <p:attrNameLst>
                                          <p:attrName>style.visibility</p:attrName>
                                        </p:attrNameLst>
                                      </p:cBhvr>
                                      <p:to>
                                        <p:strVal val="visible"/>
                                      </p:to>
                                    </p:set>
                                    <p:animEffect transition="in" filter="fade">
                                      <p:cBhvr>
                                        <p:cTn id="42" dur="500"/>
                                        <p:tgtEl>
                                          <p:spTgt spid="4">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1B8703-95FA-D3E5-DBA3-6103E2DB17A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0A1BCB0-7B44-155E-ED79-780DA80FABE5}"/>
              </a:ext>
            </a:extLst>
          </p:cNvPr>
          <p:cNvSpPr>
            <a:spLocks noGrp="1"/>
          </p:cNvSpPr>
          <p:nvPr>
            <p:ph type="title"/>
          </p:nvPr>
        </p:nvSpPr>
        <p:spPr>
          <a:xfrm>
            <a:off x="328246" y="475205"/>
            <a:ext cx="11535508" cy="787613"/>
          </a:xfrm>
        </p:spPr>
        <p:txBody>
          <a:bodyPr vert="horz" lIns="91440" tIns="45720" rIns="91440" bIns="45720" rtlCol="0" anchor="ctr">
            <a:normAutofit/>
          </a:bodyPr>
          <a:lstStyle/>
          <a:p>
            <a:r>
              <a:rPr lang="en-US" i="1" dirty="0">
                <a:solidFill>
                  <a:schemeClr val="tx1">
                    <a:lumMod val="85000"/>
                    <a:lumOff val="15000"/>
                  </a:schemeClr>
                </a:solidFill>
                <a:latin typeface="Century Gothic" panose="020B0502020202020204" pitchFamily="34" charset="0"/>
              </a:rPr>
              <a:t>Apostolic Mission</a:t>
            </a:r>
            <a:endParaRPr lang="en-US" sz="9600" i="1" dirty="0">
              <a:solidFill>
                <a:schemeClr val="tx1">
                  <a:lumMod val="85000"/>
                  <a:lumOff val="15000"/>
                </a:schemeClr>
              </a:solidFill>
              <a:latin typeface="Century Gothic" panose="020B0502020202020204" pitchFamily="34" charset="0"/>
            </a:endParaRPr>
          </a:p>
        </p:txBody>
      </p:sp>
      <p:sp>
        <p:nvSpPr>
          <p:cNvPr id="4" name="TextBox 3">
            <a:extLst>
              <a:ext uri="{FF2B5EF4-FFF2-40B4-BE49-F238E27FC236}">
                <a16:creationId xmlns:a16="http://schemas.microsoft.com/office/drawing/2014/main" id="{F0B5DA9D-E3D6-57D1-BA6B-97CC3C055E17}"/>
              </a:ext>
            </a:extLst>
          </p:cNvPr>
          <p:cNvSpPr txBox="1"/>
          <p:nvPr/>
        </p:nvSpPr>
        <p:spPr>
          <a:xfrm>
            <a:off x="362659" y="1366037"/>
            <a:ext cx="11466682" cy="4401205"/>
          </a:xfrm>
          <a:prstGeom prst="rect">
            <a:avLst/>
          </a:prstGeom>
          <a:noFill/>
        </p:spPr>
        <p:txBody>
          <a:bodyPr wrap="square" rtlCol="0">
            <a:spAutoFit/>
          </a:bodyPr>
          <a:lstStyle/>
          <a:p>
            <a:pPr algn="ctr"/>
            <a:r>
              <a:rPr lang="en-US" sz="2800" dirty="0">
                <a:latin typeface="Century Gothic" panose="020B0502020202020204" pitchFamily="34" charset="0"/>
              </a:rPr>
              <a:t>Creed:</a:t>
            </a:r>
            <a:br>
              <a:rPr lang="en-US" sz="3600" i="1" dirty="0">
                <a:latin typeface="Century Gothic" panose="020B0502020202020204" pitchFamily="34" charset="0"/>
              </a:rPr>
            </a:br>
            <a:r>
              <a:rPr lang="en-US" sz="3600" i="1" dirty="0">
                <a:latin typeface="Century Gothic" panose="020B0502020202020204" pitchFamily="34" charset="0"/>
              </a:rPr>
              <a:t>One, Holy, Catholic, and </a:t>
            </a:r>
            <a:r>
              <a:rPr lang="en-US" sz="3600" i="1" dirty="0">
                <a:solidFill>
                  <a:srgbClr val="00B0F0"/>
                </a:solidFill>
                <a:latin typeface="Century Gothic" panose="020B0502020202020204" pitchFamily="34" charset="0"/>
              </a:rPr>
              <a:t>Apostolic </a:t>
            </a:r>
            <a:r>
              <a:rPr lang="en-US" sz="3600" i="1" dirty="0">
                <a:latin typeface="Century Gothic" panose="020B0502020202020204" pitchFamily="34" charset="0"/>
              </a:rPr>
              <a:t>Church</a:t>
            </a:r>
          </a:p>
          <a:p>
            <a:pPr algn="ctr"/>
            <a:r>
              <a:rPr lang="en-US" sz="3600" i="1" dirty="0">
                <a:solidFill>
                  <a:srgbClr val="00B0F0"/>
                </a:solidFill>
                <a:latin typeface="Century Gothic" panose="020B0502020202020204" pitchFamily="34" charset="0"/>
              </a:rPr>
              <a:t>Apostolic = “to go out”</a:t>
            </a:r>
          </a:p>
          <a:p>
            <a:pPr algn="ctr"/>
            <a:endParaRPr lang="en-US" sz="2000" i="1" dirty="0">
              <a:latin typeface="Century Gothic" panose="020B0502020202020204" pitchFamily="34" charset="0"/>
            </a:endParaRPr>
          </a:p>
          <a:p>
            <a:pPr algn="ctr"/>
            <a:r>
              <a:rPr lang="en-US" sz="3600" i="1" dirty="0">
                <a:latin typeface="Century Gothic" panose="020B0502020202020204" pitchFamily="34" charset="0"/>
              </a:rPr>
              <a:t>“A Flourishing </a:t>
            </a:r>
            <a:r>
              <a:rPr lang="en-US" sz="3600" i="1" dirty="0">
                <a:solidFill>
                  <a:srgbClr val="00B0F0"/>
                </a:solidFill>
                <a:latin typeface="Century Gothic" panose="020B0502020202020204" pitchFamily="34" charset="0"/>
              </a:rPr>
              <a:t>Apostolic</a:t>
            </a:r>
            <a:r>
              <a:rPr lang="en-US" sz="3600" i="1" dirty="0">
                <a:latin typeface="Century Gothic" panose="020B0502020202020204" pitchFamily="34" charset="0"/>
              </a:rPr>
              <a:t> Church”</a:t>
            </a:r>
          </a:p>
          <a:p>
            <a:pPr algn="ctr"/>
            <a:r>
              <a:rPr lang="en-US" sz="2400" i="1" dirty="0">
                <a:latin typeface="Century Gothic" panose="020B0502020202020204" pitchFamily="34" charset="0"/>
              </a:rPr>
              <a:t>Bishop Malesic Pastoral Letter</a:t>
            </a:r>
          </a:p>
          <a:p>
            <a:pPr algn="ctr"/>
            <a:endParaRPr lang="en-US" sz="2000" i="1" dirty="0">
              <a:latin typeface="Century Gothic" panose="020B0502020202020204" pitchFamily="34" charset="0"/>
            </a:endParaRPr>
          </a:p>
          <a:p>
            <a:pPr algn="ctr"/>
            <a:r>
              <a:rPr lang="en-US" sz="3600" i="1" dirty="0">
                <a:latin typeface="Century Gothic" panose="020B0502020202020204" pitchFamily="34" charset="0"/>
              </a:rPr>
              <a:t>Baptismal Call:</a:t>
            </a:r>
            <a:br>
              <a:rPr lang="en-US" sz="3600" i="1" dirty="0">
                <a:latin typeface="Century Gothic" panose="020B0502020202020204" pitchFamily="34" charset="0"/>
              </a:rPr>
            </a:br>
            <a:r>
              <a:rPr lang="en-US" sz="3600" i="1" dirty="0">
                <a:latin typeface="Century Gothic" panose="020B0502020202020204" pitchFamily="34" charset="0"/>
              </a:rPr>
              <a:t>Priest, </a:t>
            </a:r>
            <a:r>
              <a:rPr lang="en-US" sz="3600" i="1" dirty="0">
                <a:solidFill>
                  <a:srgbClr val="00B0F0"/>
                </a:solidFill>
                <a:latin typeface="Century Gothic" panose="020B0502020202020204" pitchFamily="34" charset="0"/>
              </a:rPr>
              <a:t>Prophet</a:t>
            </a:r>
            <a:r>
              <a:rPr lang="en-US" sz="3600" i="1" dirty="0">
                <a:latin typeface="Century Gothic" panose="020B0502020202020204" pitchFamily="34" charset="0"/>
              </a:rPr>
              <a:t>, King</a:t>
            </a:r>
          </a:p>
        </p:txBody>
      </p:sp>
    </p:spTree>
    <p:extLst>
      <p:ext uri="{BB962C8B-B14F-4D97-AF65-F5344CB8AC3E}">
        <p14:creationId xmlns:p14="http://schemas.microsoft.com/office/powerpoint/2010/main" val="13231274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311019-9CF7-7541-4E94-33AC26BE010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F575903-B58D-E614-A6FE-2E7DE209F40C}"/>
              </a:ext>
            </a:extLst>
          </p:cNvPr>
          <p:cNvSpPr>
            <a:spLocks noGrp="1"/>
          </p:cNvSpPr>
          <p:nvPr>
            <p:ph type="title"/>
          </p:nvPr>
        </p:nvSpPr>
        <p:spPr>
          <a:xfrm>
            <a:off x="328246" y="475205"/>
            <a:ext cx="11535508" cy="787613"/>
          </a:xfrm>
        </p:spPr>
        <p:txBody>
          <a:bodyPr vert="horz" lIns="91440" tIns="45720" rIns="91440" bIns="45720" rtlCol="0" anchor="ctr">
            <a:normAutofit/>
          </a:bodyPr>
          <a:lstStyle/>
          <a:p>
            <a:r>
              <a:rPr lang="en-US" i="1" dirty="0">
                <a:solidFill>
                  <a:schemeClr val="tx1">
                    <a:lumMod val="85000"/>
                    <a:lumOff val="15000"/>
                  </a:schemeClr>
                </a:solidFill>
                <a:latin typeface="Century Gothic" panose="020B0502020202020204" pitchFamily="34" charset="0"/>
              </a:rPr>
              <a:t>Small Group Parameters</a:t>
            </a:r>
            <a:endParaRPr lang="en-US" sz="9600" i="1" dirty="0">
              <a:solidFill>
                <a:schemeClr val="tx1">
                  <a:lumMod val="85000"/>
                  <a:lumOff val="15000"/>
                </a:schemeClr>
              </a:solidFill>
              <a:latin typeface="Century Gothic" panose="020B0502020202020204" pitchFamily="34" charset="0"/>
            </a:endParaRPr>
          </a:p>
        </p:txBody>
      </p:sp>
      <p:sp>
        <p:nvSpPr>
          <p:cNvPr id="4" name="TextBox 3">
            <a:extLst>
              <a:ext uri="{FF2B5EF4-FFF2-40B4-BE49-F238E27FC236}">
                <a16:creationId xmlns:a16="http://schemas.microsoft.com/office/drawing/2014/main" id="{49E09411-5003-23BD-830F-1B5D50BC3714}"/>
              </a:ext>
            </a:extLst>
          </p:cNvPr>
          <p:cNvSpPr txBox="1"/>
          <p:nvPr/>
        </p:nvSpPr>
        <p:spPr>
          <a:xfrm>
            <a:off x="362659" y="1262818"/>
            <a:ext cx="11466682" cy="5447645"/>
          </a:xfrm>
          <a:prstGeom prst="rect">
            <a:avLst/>
          </a:prstGeom>
          <a:noFill/>
        </p:spPr>
        <p:txBody>
          <a:bodyPr wrap="square" rtlCol="0">
            <a:spAutoFit/>
          </a:bodyPr>
          <a:lstStyle/>
          <a:p>
            <a:pPr algn="ctr"/>
            <a:r>
              <a:rPr lang="en-US" sz="3200" u="sng" dirty="0">
                <a:solidFill>
                  <a:srgbClr val="00B0F0"/>
                </a:solidFill>
                <a:latin typeface="Century Gothic" panose="020B0502020202020204" pitchFamily="34" charset="0"/>
              </a:rPr>
              <a:t>Small Group Size</a:t>
            </a:r>
          </a:p>
          <a:p>
            <a:pPr algn="ctr"/>
            <a:r>
              <a:rPr lang="en-US" sz="2800" dirty="0">
                <a:latin typeface="Century Gothic" panose="020B0502020202020204" pitchFamily="34" charset="0"/>
              </a:rPr>
              <a:t>5-8 People</a:t>
            </a:r>
          </a:p>
          <a:p>
            <a:pPr algn="ctr"/>
            <a:endParaRPr lang="en-US" sz="1200" dirty="0">
              <a:solidFill>
                <a:srgbClr val="FFFF00"/>
              </a:solidFill>
              <a:latin typeface="Century Gothic" panose="020B0502020202020204" pitchFamily="34" charset="0"/>
            </a:endParaRPr>
          </a:p>
          <a:p>
            <a:pPr algn="ctr"/>
            <a:r>
              <a:rPr lang="en-US" sz="3200" u="sng" dirty="0">
                <a:solidFill>
                  <a:srgbClr val="00B0F0"/>
                </a:solidFill>
                <a:latin typeface="Century Gothic" panose="020B0502020202020204" pitchFamily="34" charset="0"/>
              </a:rPr>
              <a:t>Purpose </a:t>
            </a:r>
          </a:p>
          <a:p>
            <a:pPr algn="ctr"/>
            <a:r>
              <a:rPr lang="en-US" sz="2800" dirty="0">
                <a:latin typeface="Century Gothic" panose="020B0502020202020204" pitchFamily="34" charset="0"/>
              </a:rPr>
              <a:t>Grow in Catholic Faith &amp; Friendship in Christ</a:t>
            </a:r>
          </a:p>
          <a:p>
            <a:pPr algn="ctr"/>
            <a:endParaRPr lang="en-US" sz="1200" dirty="0">
              <a:solidFill>
                <a:srgbClr val="FFFF00"/>
              </a:solidFill>
              <a:latin typeface="Century Gothic" panose="020B0502020202020204" pitchFamily="34" charset="0"/>
            </a:endParaRPr>
          </a:p>
          <a:p>
            <a:pPr algn="ctr"/>
            <a:r>
              <a:rPr lang="en-US" sz="3200" u="sng" dirty="0">
                <a:solidFill>
                  <a:srgbClr val="00B0F0"/>
                </a:solidFill>
                <a:latin typeface="Century Gothic" panose="020B0502020202020204" pitchFamily="34" charset="0"/>
              </a:rPr>
              <a:t>Location for Meetings</a:t>
            </a:r>
          </a:p>
          <a:p>
            <a:pPr algn="ctr"/>
            <a:r>
              <a:rPr lang="en-US" sz="2800" dirty="0">
                <a:latin typeface="Century Gothic" panose="020B0502020202020204" pitchFamily="34" charset="0"/>
              </a:rPr>
              <a:t>Outside of the Parish Boundaries</a:t>
            </a:r>
          </a:p>
          <a:p>
            <a:pPr algn="ctr"/>
            <a:r>
              <a:rPr lang="en-US" sz="2400" dirty="0">
                <a:solidFill>
                  <a:srgbClr val="00B0F0"/>
                </a:solidFill>
                <a:latin typeface="Century Gothic" panose="020B0502020202020204" pitchFamily="34" charset="0"/>
              </a:rPr>
              <a:t>(Apostolic) </a:t>
            </a:r>
            <a:r>
              <a:rPr lang="en-US" sz="2400" dirty="0">
                <a:latin typeface="Century Gothic" panose="020B0502020202020204" pitchFamily="34" charset="0"/>
              </a:rPr>
              <a:t>Homes, restaurants, coffee shops…</a:t>
            </a:r>
          </a:p>
          <a:p>
            <a:pPr algn="ctr"/>
            <a:r>
              <a:rPr lang="en-US" sz="2000" dirty="0">
                <a:latin typeface="Century Gothic" panose="020B0502020202020204" pitchFamily="34" charset="0"/>
              </a:rPr>
              <a:t>*Can also be virtual*</a:t>
            </a:r>
          </a:p>
          <a:p>
            <a:pPr algn="ctr"/>
            <a:endParaRPr lang="en-US" sz="1200" dirty="0">
              <a:latin typeface="Century Gothic" panose="020B0502020202020204" pitchFamily="34" charset="0"/>
            </a:endParaRPr>
          </a:p>
          <a:p>
            <a:pPr algn="ctr"/>
            <a:r>
              <a:rPr lang="en-US" sz="3200" u="sng" dirty="0">
                <a:solidFill>
                  <a:srgbClr val="00B0F0"/>
                </a:solidFill>
                <a:latin typeface="Century Gothic" panose="020B0502020202020204" pitchFamily="34" charset="0"/>
              </a:rPr>
              <a:t>Timeframe for Meetings</a:t>
            </a:r>
          </a:p>
          <a:p>
            <a:pPr algn="ctr"/>
            <a:r>
              <a:rPr lang="en-US" sz="2800" dirty="0">
                <a:latin typeface="Century Gothic" panose="020B0502020202020204" pitchFamily="34" charset="0"/>
              </a:rPr>
              <a:t>One/Week (during Lent) for 60-90 mins</a:t>
            </a:r>
          </a:p>
          <a:p>
            <a:pPr algn="ctr"/>
            <a:r>
              <a:rPr lang="en-US" sz="2000" dirty="0">
                <a:latin typeface="Century Gothic" panose="020B0502020202020204" pitchFamily="34" charset="0"/>
              </a:rPr>
              <a:t>Continue after Lent (frequency determined by Small Group)</a:t>
            </a:r>
          </a:p>
        </p:txBody>
      </p:sp>
    </p:spTree>
    <p:extLst>
      <p:ext uri="{BB962C8B-B14F-4D97-AF65-F5344CB8AC3E}">
        <p14:creationId xmlns:p14="http://schemas.microsoft.com/office/powerpoint/2010/main" val="1316330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3" end="3"/>
                                            </p:txEl>
                                          </p:spTgt>
                                        </p:tgtEl>
                                        <p:attrNameLst>
                                          <p:attrName>style.visibility</p:attrName>
                                        </p:attrNameLst>
                                      </p:cBhvr>
                                      <p:to>
                                        <p:strVal val="visible"/>
                                      </p:to>
                                    </p:set>
                                    <p:animEffect transition="in" filter="fade">
                                      <p:cBhvr>
                                        <p:cTn id="7" dur="500"/>
                                        <p:tgtEl>
                                          <p:spTgt spid="4">
                                            <p:txEl>
                                              <p:pRg st="3" end="3"/>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4">
                                            <p:txEl>
                                              <p:pRg st="4" end="4"/>
                                            </p:txEl>
                                          </p:spTgt>
                                        </p:tgtEl>
                                        <p:attrNameLst>
                                          <p:attrName>style.visibility</p:attrName>
                                        </p:attrNameLst>
                                      </p:cBhvr>
                                      <p:to>
                                        <p:strVal val="visible"/>
                                      </p:to>
                                    </p:set>
                                    <p:animEffect transition="in" filter="fade">
                                      <p:cBhvr>
                                        <p:cTn id="10" dur="500"/>
                                        <p:tgtEl>
                                          <p:spTgt spid="4">
                                            <p:txEl>
                                              <p:pRg st="4" end="4"/>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4">
                                            <p:txEl>
                                              <p:pRg st="6" end="6"/>
                                            </p:txEl>
                                          </p:spTgt>
                                        </p:tgtEl>
                                        <p:attrNameLst>
                                          <p:attrName>style.visibility</p:attrName>
                                        </p:attrNameLst>
                                      </p:cBhvr>
                                      <p:to>
                                        <p:strVal val="visible"/>
                                      </p:to>
                                    </p:set>
                                    <p:animEffect transition="in" filter="fade">
                                      <p:cBhvr>
                                        <p:cTn id="15" dur="500"/>
                                        <p:tgtEl>
                                          <p:spTgt spid="4">
                                            <p:txEl>
                                              <p:pRg st="6" end="6"/>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4">
                                            <p:txEl>
                                              <p:pRg st="7" end="7"/>
                                            </p:txEl>
                                          </p:spTgt>
                                        </p:tgtEl>
                                        <p:attrNameLst>
                                          <p:attrName>style.visibility</p:attrName>
                                        </p:attrNameLst>
                                      </p:cBhvr>
                                      <p:to>
                                        <p:strVal val="visible"/>
                                      </p:to>
                                    </p:set>
                                    <p:animEffect transition="in" filter="fade">
                                      <p:cBhvr>
                                        <p:cTn id="18" dur="500"/>
                                        <p:tgtEl>
                                          <p:spTgt spid="4">
                                            <p:txEl>
                                              <p:pRg st="7" end="7"/>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4">
                                            <p:txEl>
                                              <p:pRg st="8" end="8"/>
                                            </p:txEl>
                                          </p:spTgt>
                                        </p:tgtEl>
                                        <p:attrNameLst>
                                          <p:attrName>style.visibility</p:attrName>
                                        </p:attrNameLst>
                                      </p:cBhvr>
                                      <p:to>
                                        <p:strVal val="visible"/>
                                      </p:to>
                                    </p:set>
                                    <p:animEffect transition="in" filter="fade">
                                      <p:cBhvr>
                                        <p:cTn id="21" dur="500"/>
                                        <p:tgtEl>
                                          <p:spTgt spid="4">
                                            <p:txEl>
                                              <p:pRg st="8" end="8"/>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4">
                                            <p:txEl>
                                              <p:pRg st="9" end="9"/>
                                            </p:txEl>
                                          </p:spTgt>
                                        </p:tgtEl>
                                        <p:attrNameLst>
                                          <p:attrName>style.visibility</p:attrName>
                                        </p:attrNameLst>
                                      </p:cBhvr>
                                      <p:to>
                                        <p:strVal val="visible"/>
                                      </p:to>
                                    </p:set>
                                    <p:animEffect transition="in" filter="fade">
                                      <p:cBhvr>
                                        <p:cTn id="24" dur="500"/>
                                        <p:tgtEl>
                                          <p:spTgt spid="4">
                                            <p:txEl>
                                              <p:pRg st="9" end="9"/>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nodeType="clickEffect">
                                  <p:stCondLst>
                                    <p:cond delay="0"/>
                                  </p:stCondLst>
                                  <p:childTnLst>
                                    <p:set>
                                      <p:cBhvr>
                                        <p:cTn id="28" dur="1" fill="hold">
                                          <p:stCondLst>
                                            <p:cond delay="0"/>
                                          </p:stCondLst>
                                        </p:cTn>
                                        <p:tgtEl>
                                          <p:spTgt spid="4">
                                            <p:txEl>
                                              <p:pRg st="11" end="11"/>
                                            </p:txEl>
                                          </p:spTgt>
                                        </p:tgtEl>
                                        <p:attrNameLst>
                                          <p:attrName>style.visibility</p:attrName>
                                        </p:attrNameLst>
                                      </p:cBhvr>
                                      <p:to>
                                        <p:strVal val="visible"/>
                                      </p:to>
                                    </p:set>
                                    <p:animEffect transition="in" filter="fade">
                                      <p:cBhvr>
                                        <p:cTn id="29" dur="500"/>
                                        <p:tgtEl>
                                          <p:spTgt spid="4">
                                            <p:txEl>
                                              <p:pRg st="11" end="11"/>
                                            </p:txEl>
                                          </p:spTgt>
                                        </p:tgtEl>
                                      </p:cBhvr>
                                    </p:animEffect>
                                  </p:childTnLst>
                                </p:cTn>
                              </p:par>
                              <p:par>
                                <p:cTn id="30" presetID="10" presetClass="entr" presetSubtype="0" fill="hold" nodeType="withEffect">
                                  <p:stCondLst>
                                    <p:cond delay="0"/>
                                  </p:stCondLst>
                                  <p:childTnLst>
                                    <p:set>
                                      <p:cBhvr>
                                        <p:cTn id="31" dur="1" fill="hold">
                                          <p:stCondLst>
                                            <p:cond delay="0"/>
                                          </p:stCondLst>
                                        </p:cTn>
                                        <p:tgtEl>
                                          <p:spTgt spid="4">
                                            <p:txEl>
                                              <p:pRg st="12" end="12"/>
                                            </p:txEl>
                                          </p:spTgt>
                                        </p:tgtEl>
                                        <p:attrNameLst>
                                          <p:attrName>style.visibility</p:attrName>
                                        </p:attrNameLst>
                                      </p:cBhvr>
                                      <p:to>
                                        <p:strVal val="visible"/>
                                      </p:to>
                                    </p:set>
                                    <p:animEffect transition="in" filter="fade">
                                      <p:cBhvr>
                                        <p:cTn id="32" dur="500"/>
                                        <p:tgtEl>
                                          <p:spTgt spid="4">
                                            <p:txEl>
                                              <p:pRg st="12" end="12"/>
                                            </p:txEl>
                                          </p:spTgt>
                                        </p:tgtEl>
                                      </p:cBhvr>
                                    </p:animEffect>
                                  </p:childTnLst>
                                </p:cTn>
                              </p:par>
                              <p:par>
                                <p:cTn id="33" presetID="10" presetClass="entr" presetSubtype="0" fill="hold" nodeType="withEffect">
                                  <p:stCondLst>
                                    <p:cond delay="0"/>
                                  </p:stCondLst>
                                  <p:childTnLst>
                                    <p:set>
                                      <p:cBhvr>
                                        <p:cTn id="34" dur="1" fill="hold">
                                          <p:stCondLst>
                                            <p:cond delay="0"/>
                                          </p:stCondLst>
                                        </p:cTn>
                                        <p:tgtEl>
                                          <p:spTgt spid="4">
                                            <p:txEl>
                                              <p:pRg st="13" end="13"/>
                                            </p:txEl>
                                          </p:spTgt>
                                        </p:tgtEl>
                                        <p:attrNameLst>
                                          <p:attrName>style.visibility</p:attrName>
                                        </p:attrNameLst>
                                      </p:cBhvr>
                                      <p:to>
                                        <p:strVal val="visible"/>
                                      </p:to>
                                    </p:set>
                                    <p:animEffect transition="in" filter="fade">
                                      <p:cBhvr>
                                        <p:cTn id="35" dur="500"/>
                                        <p:tgtEl>
                                          <p:spTgt spid="4">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CBFCDF-A0E3-5E9A-7D53-6A06B08F01E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F2E666B-9371-E2E0-84D7-DEA701857F1D}"/>
              </a:ext>
            </a:extLst>
          </p:cNvPr>
          <p:cNvSpPr>
            <a:spLocks noGrp="1"/>
          </p:cNvSpPr>
          <p:nvPr>
            <p:ph type="title"/>
          </p:nvPr>
        </p:nvSpPr>
        <p:spPr>
          <a:xfrm>
            <a:off x="328246" y="475205"/>
            <a:ext cx="11535508" cy="787613"/>
          </a:xfrm>
        </p:spPr>
        <p:txBody>
          <a:bodyPr vert="horz" lIns="91440" tIns="45720" rIns="91440" bIns="45720" rtlCol="0" anchor="ctr">
            <a:normAutofit/>
          </a:bodyPr>
          <a:lstStyle/>
          <a:p>
            <a:r>
              <a:rPr lang="en-US" i="1" dirty="0">
                <a:solidFill>
                  <a:schemeClr val="tx1">
                    <a:lumMod val="85000"/>
                    <a:lumOff val="15000"/>
                  </a:schemeClr>
                </a:solidFill>
                <a:latin typeface="Century Gothic" panose="020B0502020202020204" pitchFamily="34" charset="0"/>
              </a:rPr>
              <a:t>Small Group Facilitator</a:t>
            </a:r>
            <a:endParaRPr lang="en-US" sz="9600" i="1" dirty="0">
              <a:solidFill>
                <a:schemeClr val="tx1">
                  <a:lumMod val="85000"/>
                  <a:lumOff val="15000"/>
                </a:schemeClr>
              </a:solidFill>
              <a:latin typeface="Century Gothic" panose="020B0502020202020204" pitchFamily="34" charset="0"/>
            </a:endParaRPr>
          </a:p>
        </p:txBody>
      </p:sp>
      <p:sp>
        <p:nvSpPr>
          <p:cNvPr id="4" name="TextBox 3">
            <a:extLst>
              <a:ext uri="{FF2B5EF4-FFF2-40B4-BE49-F238E27FC236}">
                <a16:creationId xmlns:a16="http://schemas.microsoft.com/office/drawing/2014/main" id="{76C4208B-E52F-EA63-9B95-30DA691B39AE}"/>
              </a:ext>
            </a:extLst>
          </p:cNvPr>
          <p:cNvSpPr txBox="1"/>
          <p:nvPr/>
        </p:nvSpPr>
        <p:spPr>
          <a:xfrm>
            <a:off x="362659" y="1366037"/>
            <a:ext cx="11466682" cy="3170099"/>
          </a:xfrm>
          <a:prstGeom prst="rect">
            <a:avLst/>
          </a:prstGeom>
          <a:noFill/>
        </p:spPr>
        <p:txBody>
          <a:bodyPr wrap="square" rtlCol="0">
            <a:spAutoFit/>
          </a:bodyPr>
          <a:lstStyle/>
          <a:p>
            <a:pPr algn="ctr"/>
            <a:r>
              <a:rPr lang="en-US" sz="3600" dirty="0">
                <a:solidFill>
                  <a:srgbClr val="00B0F0"/>
                </a:solidFill>
                <a:latin typeface="Century Gothic" panose="020B0502020202020204" pitchFamily="34" charset="0"/>
              </a:rPr>
              <a:t>Invites &amp; Welcomes</a:t>
            </a:r>
          </a:p>
          <a:p>
            <a:pPr algn="ctr"/>
            <a:r>
              <a:rPr lang="en-US" sz="3600" dirty="0">
                <a:solidFill>
                  <a:srgbClr val="00B0F0"/>
                </a:solidFill>
                <a:latin typeface="Century Gothic" panose="020B0502020202020204" pitchFamily="34" charset="0"/>
              </a:rPr>
              <a:t>Helps Organize:</a:t>
            </a:r>
          </a:p>
          <a:p>
            <a:pPr algn="ctr"/>
            <a:r>
              <a:rPr lang="en-US" sz="3200" dirty="0">
                <a:latin typeface="Century Gothic" panose="020B0502020202020204" pitchFamily="34" charset="0"/>
              </a:rPr>
              <a:t>Group Identity</a:t>
            </a:r>
          </a:p>
          <a:p>
            <a:pPr algn="ctr"/>
            <a:r>
              <a:rPr lang="en-US" sz="3200" dirty="0">
                <a:latin typeface="Century Gothic" panose="020B0502020202020204" pitchFamily="34" charset="0"/>
              </a:rPr>
              <a:t>Topic</a:t>
            </a:r>
          </a:p>
          <a:p>
            <a:pPr algn="ctr"/>
            <a:r>
              <a:rPr lang="en-US" sz="3200" dirty="0">
                <a:latin typeface="Century Gothic" panose="020B0502020202020204" pitchFamily="34" charset="0"/>
              </a:rPr>
              <a:t>Intentional/Specific Groups</a:t>
            </a:r>
          </a:p>
          <a:p>
            <a:pPr algn="ctr"/>
            <a:r>
              <a:rPr lang="en-US" sz="3200" dirty="0">
                <a:latin typeface="Century Gothic" panose="020B0502020202020204" pitchFamily="34" charset="0"/>
              </a:rPr>
              <a:t>Meeting Frequency/Location(s)</a:t>
            </a:r>
            <a:endParaRPr lang="en-US" sz="2800" dirty="0">
              <a:latin typeface="Century Gothic" panose="020B0502020202020204" pitchFamily="34" charset="0"/>
            </a:endParaRPr>
          </a:p>
        </p:txBody>
      </p:sp>
    </p:spTree>
    <p:extLst>
      <p:ext uri="{BB962C8B-B14F-4D97-AF65-F5344CB8AC3E}">
        <p14:creationId xmlns:p14="http://schemas.microsoft.com/office/powerpoint/2010/main" val="13710599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CA8772-B90A-AE15-3B34-7A8A0C0AF4D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89A038A-DFA3-8DD4-2E61-4F15CF22DDC6}"/>
              </a:ext>
            </a:extLst>
          </p:cNvPr>
          <p:cNvSpPr>
            <a:spLocks noGrp="1"/>
          </p:cNvSpPr>
          <p:nvPr>
            <p:ph type="title"/>
          </p:nvPr>
        </p:nvSpPr>
        <p:spPr>
          <a:xfrm>
            <a:off x="328246" y="475205"/>
            <a:ext cx="11535508" cy="787613"/>
          </a:xfrm>
        </p:spPr>
        <p:txBody>
          <a:bodyPr vert="horz" lIns="91440" tIns="45720" rIns="91440" bIns="45720" rtlCol="0" anchor="ctr">
            <a:normAutofit/>
          </a:bodyPr>
          <a:lstStyle/>
          <a:p>
            <a:r>
              <a:rPr lang="en-US" i="1" dirty="0">
                <a:solidFill>
                  <a:schemeClr val="tx1">
                    <a:lumMod val="85000"/>
                    <a:lumOff val="15000"/>
                  </a:schemeClr>
                </a:solidFill>
                <a:latin typeface="Century Gothic" panose="020B0502020202020204" pitchFamily="34" charset="0"/>
              </a:rPr>
              <a:t>Small Group Tips: Success Plan</a:t>
            </a:r>
            <a:endParaRPr lang="en-US" sz="9600" i="1" dirty="0">
              <a:solidFill>
                <a:schemeClr val="tx1">
                  <a:lumMod val="85000"/>
                  <a:lumOff val="15000"/>
                </a:schemeClr>
              </a:solidFill>
              <a:latin typeface="Century Gothic" panose="020B0502020202020204" pitchFamily="34" charset="0"/>
            </a:endParaRPr>
          </a:p>
        </p:txBody>
      </p:sp>
      <p:sp>
        <p:nvSpPr>
          <p:cNvPr id="4" name="TextBox 3">
            <a:extLst>
              <a:ext uri="{FF2B5EF4-FFF2-40B4-BE49-F238E27FC236}">
                <a16:creationId xmlns:a16="http://schemas.microsoft.com/office/drawing/2014/main" id="{12E75583-8A62-8B7A-488C-382190384C98}"/>
              </a:ext>
            </a:extLst>
          </p:cNvPr>
          <p:cNvSpPr txBox="1"/>
          <p:nvPr/>
        </p:nvSpPr>
        <p:spPr>
          <a:xfrm>
            <a:off x="108155" y="1375869"/>
            <a:ext cx="11947328" cy="3785652"/>
          </a:xfrm>
          <a:prstGeom prst="rect">
            <a:avLst/>
          </a:prstGeom>
          <a:noFill/>
        </p:spPr>
        <p:txBody>
          <a:bodyPr wrap="square" rtlCol="0">
            <a:spAutoFit/>
          </a:bodyPr>
          <a:lstStyle/>
          <a:p>
            <a:pPr algn="ctr"/>
            <a:r>
              <a:rPr lang="en-US" sz="2400" dirty="0">
                <a:latin typeface="Century Gothic" panose="020B0502020202020204" pitchFamily="34" charset="0"/>
              </a:rPr>
              <a:t>Ground Rules</a:t>
            </a:r>
          </a:p>
          <a:p>
            <a:pPr algn="ctr"/>
            <a:r>
              <a:rPr lang="en-US" sz="3600" u="sng" dirty="0">
                <a:solidFill>
                  <a:srgbClr val="00B0F0"/>
                </a:solidFill>
                <a:latin typeface="Century Gothic" panose="020B0502020202020204" pitchFamily="34" charset="0"/>
              </a:rPr>
              <a:t>Small Group Agreement</a:t>
            </a:r>
          </a:p>
          <a:p>
            <a:pPr algn="ctr"/>
            <a:endParaRPr lang="en-US" sz="2000" dirty="0">
              <a:latin typeface="Century Gothic" panose="020B0502020202020204" pitchFamily="34" charset="0"/>
            </a:endParaRPr>
          </a:p>
          <a:p>
            <a:pPr marL="0" marR="0" lvl="1" algn="ctr"/>
            <a:r>
              <a:rPr lang="en-US" sz="3200" i="1" dirty="0">
                <a:effectLst/>
                <a:latin typeface="Century Gothic" panose="020B0502020202020204" pitchFamily="34" charset="0"/>
                <a:ea typeface="Calibri" panose="020F0502020204030204" pitchFamily="34" charset="0"/>
                <a:cs typeface="Times New Roman" panose="02020603050405020304" pitchFamily="18" charset="0"/>
              </a:rPr>
              <a:t>“Our Small Group will be a welcoming space fostering authentic Catholic growth through friendship with Christ and His Church. We will maintain respect for all members</a:t>
            </a:r>
            <a:r>
              <a:rPr lang="en-US" sz="3200" i="1" dirty="0">
                <a:latin typeface="Century Gothic" panose="020B0502020202020204" pitchFamily="34" charset="0"/>
                <a:ea typeface="Calibri" panose="020F0502020204030204" pitchFamily="34" charset="0"/>
                <a:cs typeface="Times New Roman" panose="02020603050405020304" pitchFamily="18" charset="0"/>
              </a:rPr>
              <a:t> </a:t>
            </a:r>
            <a:r>
              <a:rPr lang="en-US" sz="3200" i="1" dirty="0">
                <a:effectLst/>
                <a:latin typeface="Century Gothic" panose="020B0502020202020204" pitchFamily="34" charset="0"/>
                <a:ea typeface="Calibri" panose="020F0502020204030204" pitchFamily="34" charset="0"/>
                <a:cs typeface="Times New Roman" panose="02020603050405020304" pitchFamily="18" charset="0"/>
              </a:rPr>
              <a:t>ensuring consistent communication while respecting each members' time and privacy.”</a:t>
            </a:r>
            <a:endParaRPr lang="en-US" sz="2800" i="1" dirty="0">
              <a:effectLst/>
              <a:latin typeface="Century Gothic" panose="020B0502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903218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3" end="3"/>
                                            </p:txEl>
                                          </p:spTgt>
                                        </p:tgtEl>
                                        <p:attrNameLst>
                                          <p:attrName>style.visibility</p:attrName>
                                        </p:attrNameLst>
                                      </p:cBhvr>
                                      <p:to>
                                        <p:strVal val="visible"/>
                                      </p:to>
                                    </p:set>
                                    <p:animEffect transition="in" filter="fade">
                                      <p:cBhvr>
                                        <p:cTn id="7"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FDD4CE-C297-D2B9-99FA-E4DC3A780D1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3179BC-BF36-DBF3-D08E-5B0B35E21FBB}"/>
              </a:ext>
            </a:extLst>
          </p:cNvPr>
          <p:cNvSpPr>
            <a:spLocks noGrp="1"/>
          </p:cNvSpPr>
          <p:nvPr>
            <p:ph type="title"/>
          </p:nvPr>
        </p:nvSpPr>
        <p:spPr>
          <a:xfrm>
            <a:off x="328246" y="475205"/>
            <a:ext cx="11535508" cy="787613"/>
          </a:xfrm>
        </p:spPr>
        <p:txBody>
          <a:bodyPr vert="horz" lIns="91440" tIns="45720" rIns="91440" bIns="45720" rtlCol="0" anchor="ctr">
            <a:normAutofit/>
          </a:bodyPr>
          <a:lstStyle/>
          <a:p>
            <a:r>
              <a:rPr lang="en-US" i="1" dirty="0">
                <a:solidFill>
                  <a:schemeClr val="tx1">
                    <a:lumMod val="85000"/>
                    <a:lumOff val="15000"/>
                  </a:schemeClr>
                </a:solidFill>
                <a:latin typeface="Century Gothic" panose="020B0502020202020204" pitchFamily="34" charset="0"/>
              </a:rPr>
              <a:t>Small Group Tips: Success Plan</a:t>
            </a:r>
            <a:endParaRPr lang="en-US" sz="9600" i="1" dirty="0">
              <a:solidFill>
                <a:schemeClr val="tx1">
                  <a:lumMod val="85000"/>
                  <a:lumOff val="15000"/>
                </a:schemeClr>
              </a:solidFill>
              <a:latin typeface="Century Gothic" panose="020B0502020202020204" pitchFamily="34" charset="0"/>
            </a:endParaRPr>
          </a:p>
        </p:txBody>
      </p:sp>
      <p:sp>
        <p:nvSpPr>
          <p:cNvPr id="4" name="TextBox 3">
            <a:extLst>
              <a:ext uri="{FF2B5EF4-FFF2-40B4-BE49-F238E27FC236}">
                <a16:creationId xmlns:a16="http://schemas.microsoft.com/office/drawing/2014/main" id="{4CEBB93D-4AAB-CB2B-DA5B-7B20E68C3A4B}"/>
              </a:ext>
            </a:extLst>
          </p:cNvPr>
          <p:cNvSpPr txBox="1"/>
          <p:nvPr/>
        </p:nvSpPr>
        <p:spPr>
          <a:xfrm>
            <a:off x="122336" y="1375869"/>
            <a:ext cx="11947328" cy="5232202"/>
          </a:xfrm>
          <a:prstGeom prst="rect">
            <a:avLst/>
          </a:prstGeom>
          <a:noFill/>
        </p:spPr>
        <p:txBody>
          <a:bodyPr wrap="square" rtlCol="0">
            <a:spAutoFit/>
          </a:bodyPr>
          <a:lstStyle/>
          <a:p>
            <a:pPr algn="ctr"/>
            <a:r>
              <a:rPr lang="en-US" sz="3600" u="sng" dirty="0">
                <a:solidFill>
                  <a:srgbClr val="00B0F0"/>
                </a:solidFill>
                <a:latin typeface="Century Gothic" panose="020B0502020202020204" pitchFamily="34" charset="0"/>
              </a:rPr>
              <a:t>Set Clear Goals for Meetings</a:t>
            </a:r>
          </a:p>
          <a:p>
            <a:pPr algn="ctr"/>
            <a:r>
              <a:rPr lang="en-US" sz="2800" dirty="0">
                <a:latin typeface="Century Gothic" panose="020B0502020202020204" pitchFamily="34" charset="0"/>
              </a:rPr>
              <a:t>Clear &amp; Respected Agenda</a:t>
            </a:r>
          </a:p>
          <a:p>
            <a:pPr algn="ctr"/>
            <a:r>
              <a:rPr lang="en-US" sz="2800" dirty="0">
                <a:latin typeface="Century Gothic" panose="020B0502020202020204" pitchFamily="34" charset="0"/>
              </a:rPr>
              <a:t>Commitment to prioritizing the Small Group’s Time</a:t>
            </a:r>
          </a:p>
          <a:p>
            <a:pPr algn="ctr"/>
            <a:r>
              <a:rPr lang="en-US" sz="2800" dirty="0">
                <a:latin typeface="Century Gothic" panose="020B0502020202020204" pitchFamily="34" charset="0"/>
              </a:rPr>
              <a:t> Meeting Space Logistics</a:t>
            </a:r>
          </a:p>
          <a:p>
            <a:pPr algn="ctr"/>
            <a:endParaRPr lang="en-US" sz="1400" dirty="0">
              <a:latin typeface="Century Gothic" panose="020B0502020202020204" pitchFamily="34" charset="0"/>
            </a:endParaRPr>
          </a:p>
          <a:p>
            <a:pPr algn="ctr"/>
            <a:r>
              <a:rPr lang="en-US" sz="2800" dirty="0">
                <a:solidFill>
                  <a:srgbClr val="00B0F0"/>
                </a:solidFill>
                <a:latin typeface="Century Gothic" panose="020B0502020202020204" pitchFamily="34" charset="0"/>
              </a:rPr>
              <a:t>Sample Meeting: </a:t>
            </a:r>
            <a:r>
              <a:rPr lang="en-US" sz="2800" dirty="0">
                <a:latin typeface="Century Gothic" panose="020B0502020202020204" pitchFamily="34" charset="0"/>
              </a:rPr>
              <a:t>(60 mins)</a:t>
            </a:r>
          </a:p>
          <a:p>
            <a:pPr algn="ctr"/>
            <a:r>
              <a:rPr lang="en-US" sz="2800" dirty="0">
                <a:solidFill>
                  <a:srgbClr val="00B0F0"/>
                </a:solidFill>
                <a:latin typeface="Century Gothic" panose="020B0502020202020204" pitchFamily="34" charset="0"/>
              </a:rPr>
              <a:t>Small Group Meeting Time: </a:t>
            </a:r>
            <a:r>
              <a:rPr lang="en-US" sz="2800" dirty="0">
                <a:latin typeface="Century Gothic" panose="020B0502020202020204" pitchFamily="34" charset="0"/>
              </a:rPr>
              <a:t>Mondays 7-8pm </a:t>
            </a:r>
          </a:p>
          <a:p>
            <a:pPr algn="ctr"/>
            <a:r>
              <a:rPr lang="en-US" sz="2800" dirty="0">
                <a:solidFill>
                  <a:srgbClr val="00B0F0"/>
                </a:solidFill>
                <a:latin typeface="Century Gothic" panose="020B0502020202020204" pitchFamily="34" charset="0"/>
              </a:rPr>
              <a:t>Location: </a:t>
            </a:r>
            <a:r>
              <a:rPr lang="en-US" sz="2800" dirty="0">
                <a:latin typeface="Century Gothic" panose="020B0502020202020204" pitchFamily="34" charset="0"/>
              </a:rPr>
              <a:t>Botos Home (week 1)</a:t>
            </a:r>
          </a:p>
          <a:p>
            <a:pPr algn="ctr"/>
            <a:r>
              <a:rPr lang="en-US" sz="2000" dirty="0">
                <a:latin typeface="Century Gothic" panose="020B0502020202020204" pitchFamily="34" charset="0"/>
              </a:rPr>
              <a:t>(Determine next week’s location by end of meeting)</a:t>
            </a:r>
          </a:p>
          <a:p>
            <a:pPr algn="ctr"/>
            <a:r>
              <a:rPr lang="en-US" sz="2800" dirty="0">
                <a:solidFill>
                  <a:srgbClr val="00B0F0"/>
                </a:solidFill>
                <a:latin typeface="Century Gothic" panose="020B0502020202020204" pitchFamily="34" charset="0"/>
              </a:rPr>
              <a:t>10 mins: </a:t>
            </a:r>
            <a:r>
              <a:rPr lang="en-US" sz="2800" dirty="0">
                <a:latin typeface="Century Gothic" panose="020B0502020202020204" pitchFamily="34" charset="0"/>
              </a:rPr>
              <a:t>Welcome Social Time</a:t>
            </a:r>
          </a:p>
          <a:p>
            <a:pPr algn="ctr"/>
            <a:r>
              <a:rPr lang="en-US" sz="2800" dirty="0">
                <a:solidFill>
                  <a:srgbClr val="00B0F0"/>
                </a:solidFill>
                <a:latin typeface="Century Gothic" panose="020B0502020202020204" pitchFamily="34" charset="0"/>
              </a:rPr>
              <a:t>40 mins: </a:t>
            </a:r>
            <a:r>
              <a:rPr lang="en-US" sz="2800" dirty="0">
                <a:latin typeface="Century Gothic" panose="020B0502020202020204" pitchFamily="34" charset="0"/>
              </a:rPr>
              <a:t>Opening Prayer, Topic, Discussion, Closing Prayer</a:t>
            </a:r>
          </a:p>
          <a:p>
            <a:pPr algn="ctr"/>
            <a:r>
              <a:rPr lang="en-US" sz="2800" dirty="0">
                <a:solidFill>
                  <a:srgbClr val="00B0F0"/>
                </a:solidFill>
                <a:latin typeface="Century Gothic" panose="020B0502020202020204" pitchFamily="34" charset="0"/>
              </a:rPr>
              <a:t>10 mins: </a:t>
            </a:r>
            <a:r>
              <a:rPr lang="en-US" sz="2800" dirty="0">
                <a:latin typeface="Century Gothic" panose="020B0502020202020204" pitchFamily="34" charset="0"/>
              </a:rPr>
              <a:t>Ending Social Time</a:t>
            </a:r>
            <a:endParaRPr lang="en-US" sz="2400" dirty="0">
              <a:latin typeface="Century Gothic" panose="020B0502020202020204" pitchFamily="34" charset="0"/>
            </a:endParaRPr>
          </a:p>
        </p:txBody>
      </p:sp>
    </p:spTree>
    <p:extLst>
      <p:ext uri="{BB962C8B-B14F-4D97-AF65-F5344CB8AC3E}">
        <p14:creationId xmlns:p14="http://schemas.microsoft.com/office/powerpoint/2010/main" val="21585329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5" end="5"/>
                                            </p:txEl>
                                          </p:spTgt>
                                        </p:tgtEl>
                                        <p:attrNameLst>
                                          <p:attrName>style.visibility</p:attrName>
                                        </p:attrNameLst>
                                      </p:cBhvr>
                                      <p:to>
                                        <p:strVal val="visible"/>
                                      </p:to>
                                    </p:set>
                                    <p:animEffect transition="in" filter="fade">
                                      <p:cBhvr>
                                        <p:cTn id="7" dur="500"/>
                                        <p:tgtEl>
                                          <p:spTgt spid="4">
                                            <p:txEl>
                                              <p:pRg st="5" end="5"/>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xEl>
                                              <p:pRg st="6" end="6"/>
                                            </p:txEl>
                                          </p:spTgt>
                                        </p:tgtEl>
                                        <p:attrNameLst>
                                          <p:attrName>style.visibility</p:attrName>
                                        </p:attrNameLst>
                                      </p:cBhvr>
                                      <p:to>
                                        <p:strVal val="visible"/>
                                      </p:to>
                                    </p:set>
                                    <p:animEffect transition="in" filter="fade">
                                      <p:cBhvr>
                                        <p:cTn id="12" dur="500"/>
                                        <p:tgtEl>
                                          <p:spTgt spid="4">
                                            <p:txEl>
                                              <p:pRg st="6" end="6"/>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
                                            <p:txEl>
                                              <p:pRg st="7" end="7"/>
                                            </p:txEl>
                                          </p:spTgt>
                                        </p:tgtEl>
                                        <p:attrNameLst>
                                          <p:attrName>style.visibility</p:attrName>
                                        </p:attrNameLst>
                                      </p:cBhvr>
                                      <p:to>
                                        <p:strVal val="visible"/>
                                      </p:to>
                                    </p:set>
                                    <p:animEffect transition="in" filter="fade">
                                      <p:cBhvr>
                                        <p:cTn id="17" dur="500"/>
                                        <p:tgtEl>
                                          <p:spTgt spid="4">
                                            <p:txEl>
                                              <p:pRg st="7" end="7"/>
                                            </p:txEl>
                                          </p:spTgt>
                                        </p:tgtEl>
                                      </p:cBhvr>
                                    </p:animEffect>
                                  </p:childTnLst>
                                </p:cTn>
                              </p:par>
                              <p:par>
                                <p:cTn id="18" presetID="10" presetClass="entr" presetSubtype="0" fill="hold" nodeType="withEffect">
                                  <p:stCondLst>
                                    <p:cond delay="0"/>
                                  </p:stCondLst>
                                  <p:childTnLst>
                                    <p:set>
                                      <p:cBhvr>
                                        <p:cTn id="19" dur="1" fill="hold">
                                          <p:stCondLst>
                                            <p:cond delay="0"/>
                                          </p:stCondLst>
                                        </p:cTn>
                                        <p:tgtEl>
                                          <p:spTgt spid="4">
                                            <p:txEl>
                                              <p:pRg st="8" end="8"/>
                                            </p:txEl>
                                          </p:spTgt>
                                        </p:tgtEl>
                                        <p:attrNameLst>
                                          <p:attrName>style.visibility</p:attrName>
                                        </p:attrNameLst>
                                      </p:cBhvr>
                                      <p:to>
                                        <p:strVal val="visible"/>
                                      </p:to>
                                    </p:set>
                                    <p:animEffect transition="in" filter="fade">
                                      <p:cBhvr>
                                        <p:cTn id="20" dur="500"/>
                                        <p:tgtEl>
                                          <p:spTgt spid="4">
                                            <p:txEl>
                                              <p:pRg st="8" end="8"/>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4">
                                            <p:txEl>
                                              <p:pRg st="9" end="9"/>
                                            </p:txEl>
                                          </p:spTgt>
                                        </p:tgtEl>
                                        <p:attrNameLst>
                                          <p:attrName>style.visibility</p:attrName>
                                        </p:attrNameLst>
                                      </p:cBhvr>
                                      <p:to>
                                        <p:strVal val="visible"/>
                                      </p:to>
                                    </p:set>
                                    <p:animEffect transition="in" filter="fade">
                                      <p:cBhvr>
                                        <p:cTn id="25" dur="500"/>
                                        <p:tgtEl>
                                          <p:spTgt spid="4">
                                            <p:txEl>
                                              <p:pRg st="9" end="9"/>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nodeType="clickEffect">
                                  <p:stCondLst>
                                    <p:cond delay="0"/>
                                  </p:stCondLst>
                                  <p:childTnLst>
                                    <p:set>
                                      <p:cBhvr>
                                        <p:cTn id="29" dur="1" fill="hold">
                                          <p:stCondLst>
                                            <p:cond delay="0"/>
                                          </p:stCondLst>
                                        </p:cTn>
                                        <p:tgtEl>
                                          <p:spTgt spid="4">
                                            <p:txEl>
                                              <p:pRg st="10" end="10"/>
                                            </p:txEl>
                                          </p:spTgt>
                                        </p:tgtEl>
                                        <p:attrNameLst>
                                          <p:attrName>style.visibility</p:attrName>
                                        </p:attrNameLst>
                                      </p:cBhvr>
                                      <p:to>
                                        <p:strVal val="visible"/>
                                      </p:to>
                                    </p:set>
                                    <p:animEffect transition="in" filter="fade">
                                      <p:cBhvr>
                                        <p:cTn id="30" dur="500"/>
                                        <p:tgtEl>
                                          <p:spTgt spid="4">
                                            <p:txEl>
                                              <p:pRg st="10" end="10"/>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nodeType="clickEffect">
                                  <p:stCondLst>
                                    <p:cond delay="0"/>
                                  </p:stCondLst>
                                  <p:childTnLst>
                                    <p:set>
                                      <p:cBhvr>
                                        <p:cTn id="34" dur="1" fill="hold">
                                          <p:stCondLst>
                                            <p:cond delay="0"/>
                                          </p:stCondLst>
                                        </p:cTn>
                                        <p:tgtEl>
                                          <p:spTgt spid="4">
                                            <p:txEl>
                                              <p:pRg st="11" end="11"/>
                                            </p:txEl>
                                          </p:spTgt>
                                        </p:tgtEl>
                                        <p:attrNameLst>
                                          <p:attrName>style.visibility</p:attrName>
                                        </p:attrNameLst>
                                      </p:cBhvr>
                                      <p:to>
                                        <p:strVal val="visible"/>
                                      </p:to>
                                    </p:set>
                                    <p:animEffect transition="in" filter="fade">
                                      <p:cBhvr>
                                        <p:cTn id="35" dur="500"/>
                                        <p:tgtEl>
                                          <p:spTgt spid="4">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AB41D0-82C8-C2AB-ECE3-AB56B257AD5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A9006EA-3D08-7BF5-31BD-56A373E7FB2E}"/>
              </a:ext>
            </a:extLst>
          </p:cNvPr>
          <p:cNvSpPr>
            <a:spLocks noGrp="1"/>
          </p:cNvSpPr>
          <p:nvPr>
            <p:ph type="title"/>
          </p:nvPr>
        </p:nvSpPr>
        <p:spPr>
          <a:xfrm>
            <a:off x="328246" y="475205"/>
            <a:ext cx="11535508" cy="787613"/>
          </a:xfrm>
        </p:spPr>
        <p:txBody>
          <a:bodyPr vert="horz" lIns="91440" tIns="45720" rIns="91440" bIns="45720" rtlCol="0" anchor="ctr">
            <a:normAutofit/>
          </a:bodyPr>
          <a:lstStyle/>
          <a:p>
            <a:r>
              <a:rPr lang="en-US" i="1" dirty="0">
                <a:solidFill>
                  <a:schemeClr val="tx1">
                    <a:lumMod val="85000"/>
                    <a:lumOff val="15000"/>
                  </a:schemeClr>
                </a:solidFill>
                <a:latin typeface="Century Gothic" panose="020B0502020202020204" pitchFamily="34" charset="0"/>
              </a:rPr>
              <a:t>Prayer is Central</a:t>
            </a:r>
            <a:endParaRPr lang="en-US" sz="9600" i="1" dirty="0">
              <a:solidFill>
                <a:schemeClr val="tx1">
                  <a:lumMod val="85000"/>
                  <a:lumOff val="15000"/>
                </a:schemeClr>
              </a:solidFill>
              <a:latin typeface="Century Gothic" panose="020B0502020202020204" pitchFamily="34" charset="0"/>
            </a:endParaRPr>
          </a:p>
        </p:txBody>
      </p:sp>
      <p:sp>
        <p:nvSpPr>
          <p:cNvPr id="4" name="TextBox 3">
            <a:extLst>
              <a:ext uri="{FF2B5EF4-FFF2-40B4-BE49-F238E27FC236}">
                <a16:creationId xmlns:a16="http://schemas.microsoft.com/office/drawing/2014/main" id="{A2817CC4-ED8E-88A0-60C1-109376F4250D}"/>
              </a:ext>
            </a:extLst>
          </p:cNvPr>
          <p:cNvSpPr txBox="1"/>
          <p:nvPr/>
        </p:nvSpPr>
        <p:spPr>
          <a:xfrm>
            <a:off x="0" y="1375869"/>
            <a:ext cx="12192000" cy="4339650"/>
          </a:xfrm>
          <a:prstGeom prst="rect">
            <a:avLst/>
          </a:prstGeom>
          <a:noFill/>
        </p:spPr>
        <p:txBody>
          <a:bodyPr wrap="square" rtlCol="0">
            <a:spAutoFit/>
          </a:bodyPr>
          <a:lstStyle/>
          <a:p>
            <a:pPr algn="ctr"/>
            <a:r>
              <a:rPr lang="en-US" sz="3600" dirty="0">
                <a:solidFill>
                  <a:srgbClr val="00B0F0"/>
                </a:solidFill>
                <a:latin typeface="Century Gothic" panose="020B0502020202020204" pitchFamily="34" charset="0"/>
              </a:rPr>
              <a:t>Not simply a “Social Gathering”</a:t>
            </a:r>
          </a:p>
          <a:p>
            <a:pPr algn="ctr"/>
            <a:endParaRPr lang="en-US" sz="2000" dirty="0">
              <a:solidFill>
                <a:srgbClr val="00B0F0"/>
              </a:solidFill>
              <a:latin typeface="Century Gothic" panose="020B0502020202020204" pitchFamily="34" charset="0"/>
            </a:endParaRPr>
          </a:p>
          <a:p>
            <a:pPr algn="ctr"/>
            <a:r>
              <a:rPr lang="en-US" sz="3600" dirty="0">
                <a:latin typeface="Century Gothic" panose="020B0502020202020204" pitchFamily="34" charset="0"/>
              </a:rPr>
              <a:t>Begin &amp; End with Prayer</a:t>
            </a:r>
          </a:p>
          <a:p>
            <a:pPr algn="ctr"/>
            <a:r>
              <a:rPr lang="en-US" sz="3200" dirty="0">
                <a:latin typeface="Century Gothic" panose="020B0502020202020204" pitchFamily="34" charset="0"/>
              </a:rPr>
              <a:t>Does not need to be an eloquent prayer</a:t>
            </a:r>
          </a:p>
          <a:p>
            <a:pPr algn="ctr"/>
            <a:r>
              <a:rPr lang="en-US" sz="3200" i="1" dirty="0">
                <a:latin typeface="Century Gothic" panose="020B0502020202020204" pitchFamily="34" charset="0"/>
              </a:rPr>
              <a:t>Good: </a:t>
            </a:r>
          </a:p>
          <a:p>
            <a:pPr algn="ctr"/>
            <a:r>
              <a:rPr lang="en-US" sz="3200" i="1" dirty="0">
                <a:latin typeface="Century Gothic" panose="020B0502020202020204" pitchFamily="34" charset="0"/>
              </a:rPr>
              <a:t>Our Father, Hail Mary, Glory Be…</a:t>
            </a:r>
          </a:p>
          <a:p>
            <a:pPr algn="ctr"/>
            <a:r>
              <a:rPr lang="en-US" sz="3200" i="1" dirty="0">
                <a:latin typeface="Century Gothic" panose="020B0502020202020204" pitchFamily="34" charset="0"/>
              </a:rPr>
              <a:t>Also Good: </a:t>
            </a:r>
          </a:p>
          <a:p>
            <a:pPr algn="ctr"/>
            <a:r>
              <a:rPr lang="en-US" sz="2800" i="1" dirty="0">
                <a:latin typeface="Century Gothic" panose="020B0502020202020204" pitchFamily="34" charset="0"/>
              </a:rPr>
              <a:t>Lord, be with us tonight. Amen.</a:t>
            </a:r>
          </a:p>
          <a:p>
            <a:pPr algn="ctr"/>
            <a:r>
              <a:rPr lang="en-US" sz="2800" i="1" dirty="0">
                <a:latin typeface="Century Gothic" panose="020B0502020202020204" pitchFamily="34" charset="0"/>
              </a:rPr>
              <a:t>Holy Spirit, we don’t know how to pray, so please teach us. Amen.</a:t>
            </a:r>
            <a:endParaRPr lang="en-US" i="1" dirty="0">
              <a:latin typeface="Century Gothic" panose="020B0502020202020204" pitchFamily="34" charset="0"/>
            </a:endParaRPr>
          </a:p>
        </p:txBody>
      </p:sp>
    </p:spTree>
    <p:extLst>
      <p:ext uri="{BB962C8B-B14F-4D97-AF65-F5344CB8AC3E}">
        <p14:creationId xmlns:p14="http://schemas.microsoft.com/office/powerpoint/2010/main" val="3753364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Effect transition="in" filter="fade">
                                      <p:cBhvr>
                                        <p:cTn id="7" dur="500"/>
                                        <p:tgtEl>
                                          <p:spTgt spid="4">
                                            <p:txEl>
                                              <p:pRg st="2" end="2"/>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4">
                                            <p:txEl>
                                              <p:pRg st="3" end="3"/>
                                            </p:txEl>
                                          </p:spTgt>
                                        </p:tgtEl>
                                        <p:attrNameLst>
                                          <p:attrName>style.visibility</p:attrName>
                                        </p:attrNameLst>
                                      </p:cBhvr>
                                      <p:to>
                                        <p:strVal val="visible"/>
                                      </p:to>
                                    </p:set>
                                    <p:animEffect transition="in" filter="fade">
                                      <p:cBhvr>
                                        <p:cTn id="10" dur="500"/>
                                        <p:tgtEl>
                                          <p:spTgt spid="4">
                                            <p:txEl>
                                              <p:pRg st="3" end="3"/>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4">
                                            <p:txEl>
                                              <p:pRg st="4" end="4"/>
                                            </p:txEl>
                                          </p:spTgt>
                                        </p:tgtEl>
                                        <p:attrNameLst>
                                          <p:attrName>style.visibility</p:attrName>
                                        </p:attrNameLst>
                                      </p:cBhvr>
                                      <p:to>
                                        <p:strVal val="visible"/>
                                      </p:to>
                                    </p:set>
                                    <p:animEffect transition="in" filter="fade">
                                      <p:cBhvr>
                                        <p:cTn id="15" dur="500"/>
                                        <p:tgtEl>
                                          <p:spTgt spid="4">
                                            <p:txEl>
                                              <p:pRg st="4" end="4"/>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4">
                                            <p:txEl>
                                              <p:pRg st="5" end="5"/>
                                            </p:txEl>
                                          </p:spTgt>
                                        </p:tgtEl>
                                        <p:attrNameLst>
                                          <p:attrName>style.visibility</p:attrName>
                                        </p:attrNameLst>
                                      </p:cBhvr>
                                      <p:to>
                                        <p:strVal val="visible"/>
                                      </p:to>
                                    </p:set>
                                    <p:animEffect transition="in" filter="fade">
                                      <p:cBhvr>
                                        <p:cTn id="18" dur="500"/>
                                        <p:tgtEl>
                                          <p:spTgt spid="4">
                                            <p:txEl>
                                              <p:pRg st="5" end="5"/>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4">
                                            <p:txEl>
                                              <p:pRg st="6" end="6"/>
                                            </p:txEl>
                                          </p:spTgt>
                                        </p:tgtEl>
                                        <p:attrNameLst>
                                          <p:attrName>style.visibility</p:attrName>
                                        </p:attrNameLst>
                                      </p:cBhvr>
                                      <p:to>
                                        <p:strVal val="visible"/>
                                      </p:to>
                                    </p:set>
                                    <p:animEffect transition="in" filter="fade">
                                      <p:cBhvr>
                                        <p:cTn id="23" dur="500"/>
                                        <p:tgtEl>
                                          <p:spTgt spid="4">
                                            <p:txEl>
                                              <p:pRg st="6" end="6"/>
                                            </p:txEl>
                                          </p:spTgt>
                                        </p:tgtEl>
                                      </p:cBhvr>
                                    </p:animEffect>
                                  </p:childTnLst>
                                </p:cTn>
                              </p:par>
                              <p:par>
                                <p:cTn id="24" presetID="10" presetClass="entr" presetSubtype="0" fill="hold" nodeType="withEffect">
                                  <p:stCondLst>
                                    <p:cond delay="0"/>
                                  </p:stCondLst>
                                  <p:childTnLst>
                                    <p:set>
                                      <p:cBhvr>
                                        <p:cTn id="25" dur="1" fill="hold">
                                          <p:stCondLst>
                                            <p:cond delay="0"/>
                                          </p:stCondLst>
                                        </p:cTn>
                                        <p:tgtEl>
                                          <p:spTgt spid="4">
                                            <p:txEl>
                                              <p:pRg st="7" end="7"/>
                                            </p:txEl>
                                          </p:spTgt>
                                        </p:tgtEl>
                                        <p:attrNameLst>
                                          <p:attrName>style.visibility</p:attrName>
                                        </p:attrNameLst>
                                      </p:cBhvr>
                                      <p:to>
                                        <p:strVal val="visible"/>
                                      </p:to>
                                    </p:set>
                                    <p:animEffect transition="in" filter="fade">
                                      <p:cBhvr>
                                        <p:cTn id="26" dur="500"/>
                                        <p:tgtEl>
                                          <p:spTgt spid="4">
                                            <p:txEl>
                                              <p:pRg st="7" end="7"/>
                                            </p:txEl>
                                          </p:spTgt>
                                        </p:tgtEl>
                                      </p:cBhvr>
                                    </p:animEffect>
                                  </p:childTnLst>
                                </p:cTn>
                              </p:par>
                              <p:par>
                                <p:cTn id="27" presetID="10" presetClass="entr" presetSubtype="0" fill="hold" nodeType="withEffect">
                                  <p:stCondLst>
                                    <p:cond delay="0"/>
                                  </p:stCondLst>
                                  <p:childTnLst>
                                    <p:set>
                                      <p:cBhvr>
                                        <p:cTn id="28" dur="1" fill="hold">
                                          <p:stCondLst>
                                            <p:cond delay="0"/>
                                          </p:stCondLst>
                                        </p:cTn>
                                        <p:tgtEl>
                                          <p:spTgt spid="4">
                                            <p:txEl>
                                              <p:pRg st="8" end="8"/>
                                            </p:txEl>
                                          </p:spTgt>
                                        </p:tgtEl>
                                        <p:attrNameLst>
                                          <p:attrName>style.visibility</p:attrName>
                                        </p:attrNameLst>
                                      </p:cBhvr>
                                      <p:to>
                                        <p:strVal val="visible"/>
                                      </p:to>
                                    </p:set>
                                    <p:animEffect transition="in" filter="fade">
                                      <p:cBhvr>
                                        <p:cTn id="29" dur="500"/>
                                        <p:tgtEl>
                                          <p:spTgt spid="4">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late">
  <a:themeElements>
    <a:clrScheme name="Slate">
      <a:dk1>
        <a:sysClr val="windowText" lastClr="000000"/>
      </a:dk1>
      <a:lt1>
        <a:sysClr val="window" lastClr="FFFFFF"/>
      </a:lt1>
      <a:dk2>
        <a:srgbClr val="212123"/>
      </a:dk2>
      <a:lt2>
        <a:srgbClr val="DADADA"/>
      </a:lt2>
      <a:accent1>
        <a:srgbClr val="BC451B"/>
      </a:accent1>
      <a:accent2>
        <a:srgbClr val="D3BA68"/>
      </a:accent2>
      <a:accent3>
        <a:srgbClr val="BB8640"/>
      </a:accent3>
      <a:accent4>
        <a:srgbClr val="AD9277"/>
      </a:accent4>
      <a:accent5>
        <a:srgbClr val="A55A43"/>
      </a:accent5>
      <a:accent6>
        <a:srgbClr val="AD9D7B"/>
      </a:accent6>
      <a:hlink>
        <a:srgbClr val="E98052"/>
      </a:hlink>
      <a:folHlink>
        <a:srgbClr val="F4B69B"/>
      </a:folHlink>
    </a:clrScheme>
    <a:fontScheme name="Slate">
      <a:majorFont>
        <a:latin typeface="Calisto MT" panose="02040603050505030304"/>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listo MT" panose="02040603050505030304"/>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ate">
      <a:fillStyleLst>
        <a:solidFill>
          <a:schemeClr val="phClr"/>
        </a:solidFill>
        <a:gradFill rotWithShape="1">
          <a:gsLst>
            <a:gs pos="0">
              <a:schemeClr val="phClr">
                <a:tint val="60000"/>
                <a:lumMod val="110000"/>
              </a:schemeClr>
            </a:gs>
            <a:gs pos="100000">
              <a:schemeClr val="phClr">
                <a:tint val="88000"/>
              </a:schemeClr>
            </a:gs>
          </a:gsLst>
          <a:lin ang="5400000" scaled="0"/>
        </a:gradFill>
        <a:gradFill rotWithShape="1">
          <a:gsLst>
            <a:gs pos="0">
              <a:schemeClr val="phClr">
                <a:tint val="96000"/>
                <a:lumMod val="104000"/>
              </a:schemeClr>
            </a:gs>
            <a:gs pos="100000">
              <a:schemeClr val="phClr">
                <a:shade val="90000"/>
                <a:lumMod val="90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63500" dist="25400" dir="5400000" rotWithShape="0">
              <a:srgbClr val="000000">
                <a:alpha val="60000"/>
              </a:srgbClr>
            </a:outerShdw>
          </a:effectLst>
        </a:effectStyle>
        <a:effectStyle>
          <a:effectLst>
            <a:outerShdw blurRad="76200" dist="38100" dir="5400000" rotWithShape="0">
              <a:srgbClr val="000000">
                <a:alpha val="75000"/>
              </a:srgbClr>
            </a:outerShdw>
          </a:effectLst>
          <a:scene3d>
            <a:camera prst="orthographicFront">
              <a:rot lat="0" lon="0" rev="0"/>
            </a:camera>
            <a:lightRig rig="threePt" dir="t">
              <a:rot lat="0" lon="0" rev="1200000"/>
            </a:lightRig>
          </a:scene3d>
          <a:sp3d>
            <a:bevelT w="63500" h="25400" prst="hardEdge"/>
          </a:sp3d>
        </a:effectStyle>
      </a:effectStyleLst>
      <a:bgFillStyleLst>
        <a:solidFill>
          <a:schemeClr val="phClr"/>
        </a:solidFill>
        <a:solidFill>
          <a:schemeClr val="phClr"/>
        </a:solidFill>
        <a:blipFill rotWithShape="1">
          <a:blip xmlns:r="http://schemas.openxmlformats.org/officeDocument/2006/relationships" r:embed="rId1">
            <a:duotone>
              <a:schemeClr val="phClr">
                <a:shade val="80000"/>
                <a:lumMod val="80000"/>
              </a:schemeClr>
              <a:schemeClr val="phClr">
                <a:tint val="98000"/>
              </a:schemeClr>
            </a:duotone>
          </a:blip>
          <a:stretch/>
        </a:blipFill>
      </a:bgFillStyleLst>
    </a:fmtScheme>
  </a:themeElements>
  <a:objectDefaults/>
  <a:extraClrSchemeLst/>
  <a:extLst>
    <a:ext uri="{05A4C25C-085E-4340-85A3-A5531E510DB2}">
      <thm15:themeFamily xmlns:thm15="http://schemas.microsoft.com/office/thememl/2012/main" name="Slate" id="{C3F70B94-7CE9-428E-ADC1-3269CC2C3385}" vid="{3F2DE9A5-64E6-437C-A389-CC4477E817E8}"/>
    </a:ext>
  </a:extLst>
</a:theme>
</file>

<file path=docProps/app.xml><?xml version="1.0" encoding="utf-8"?>
<Properties xmlns="http://schemas.openxmlformats.org/officeDocument/2006/extended-properties" xmlns:vt="http://schemas.openxmlformats.org/officeDocument/2006/docPropsVTypes">
  <Template>TM04033929[[fn=Slate]]</Template>
  <TotalTime>1963</TotalTime>
  <Words>1044</Words>
  <Application>Microsoft Office PowerPoint</Application>
  <PresentationFormat>Widescreen</PresentationFormat>
  <Paragraphs>171</Paragraphs>
  <Slides>18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Calisto MT</vt:lpstr>
      <vt:lpstr>Century Gothic</vt:lpstr>
      <vt:lpstr>Wingdings 2</vt:lpstr>
      <vt:lpstr>Slate</vt:lpstr>
      <vt:lpstr>Small Group Facilitator Workshop</vt:lpstr>
      <vt:lpstr>Small Groups Goals</vt:lpstr>
      <vt:lpstr>Why Small Groups</vt:lpstr>
      <vt:lpstr>Apostolic Mission</vt:lpstr>
      <vt:lpstr>Small Group Parameters</vt:lpstr>
      <vt:lpstr>Small Group Facilitator</vt:lpstr>
      <vt:lpstr>Small Group Tips: Success Plan</vt:lpstr>
      <vt:lpstr>Small Group Tips: Success Plan</vt:lpstr>
      <vt:lpstr>Prayer is Central</vt:lpstr>
      <vt:lpstr>Small Group Tips: Success Plan</vt:lpstr>
      <vt:lpstr>Choosing Your Small Group Focus</vt:lpstr>
      <vt:lpstr>Sunday Lenten Mass Readings Discussion</vt:lpstr>
      <vt:lpstr>Bible/Book/Video Study*</vt:lpstr>
      <vt:lpstr>Tips: Personality Types</vt:lpstr>
      <vt:lpstr>Tips: Personality Types</vt:lpstr>
      <vt:lpstr>If Small Group Issues Arise…</vt:lpstr>
      <vt:lpstr>Questions/Concerns?</vt:lpstr>
      <vt:lpstr>Closing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Youth Ministry</dc:creator>
  <cp:lastModifiedBy>Youth Ministry</cp:lastModifiedBy>
  <cp:revision>13</cp:revision>
  <dcterms:created xsi:type="dcterms:W3CDTF">2025-12-18T14:59:37Z</dcterms:created>
  <dcterms:modified xsi:type="dcterms:W3CDTF">2026-02-04T19:14:50Z</dcterms:modified>
</cp:coreProperties>
</file>