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1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notesSlides/notesSlide1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24"/>
  </p:notesMasterIdLst>
  <p:sldIdLst>
    <p:sldId id="262" r:id="rId3"/>
    <p:sldId id="456" r:id="rId4"/>
    <p:sldId id="280" r:id="rId5"/>
    <p:sldId id="343" r:id="rId6"/>
    <p:sldId id="344" r:id="rId7"/>
    <p:sldId id="354" r:id="rId8"/>
    <p:sldId id="457" r:id="rId9"/>
    <p:sldId id="454" r:id="rId10"/>
    <p:sldId id="455" r:id="rId11"/>
    <p:sldId id="465" r:id="rId12"/>
    <p:sldId id="458" r:id="rId13"/>
    <p:sldId id="459" r:id="rId14"/>
    <p:sldId id="460" r:id="rId15"/>
    <p:sldId id="450" r:id="rId16"/>
    <p:sldId id="448" r:id="rId17"/>
    <p:sldId id="451" r:id="rId18"/>
    <p:sldId id="463" r:id="rId19"/>
    <p:sldId id="464" r:id="rId20"/>
    <p:sldId id="452" r:id="rId21"/>
    <p:sldId id="341" r:id="rId22"/>
    <p:sldId id="2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0915" autoAdjust="0"/>
  </p:normalViewPr>
  <p:slideViewPr>
    <p:cSldViewPr snapToGrid="0">
      <p:cViewPr varScale="1">
        <p:scale>
          <a:sx n="77" d="100"/>
          <a:sy n="77" d="100"/>
        </p:scale>
        <p:origin x="907"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ETCrosby\AppData\Roaming\Microsoft\Excel\Book2%20(version%201).xlsb"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ETCrosby\Documents\Data%20for%20CIP.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Users\ETCrosby\Documents\Data%20for%20CIP.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ETCrosby\Documents\Data%20for%20CIP.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ETCrosby\AppData\Roaming\Microsoft\Excel\Book2%20(version%201).xlsb"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ETCrosby\Documents\Data%20for%20CIP.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ETCrosby\Documents\Data%20for%20CIP.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ETCrosby\Documents\Data%20for%20CIP.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ETCrosby\Documents\Data%20for%20CIP.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ETCrosby\Documents\Data%20for%20CIP.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ETCrosby\Documents\Data%20for%20CIP.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ETCrosby\Documents\Data%20for%20CI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baseline="0">
                <a:solidFill>
                  <a:schemeClr val="dk1">
                    <a:lumMod val="65000"/>
                    <a:lumOff val="35000"/>
                  </a:schemeClr>
                </a:solidFill>
                <a:latin typeface="+mn-lt"/>
                <a:ea typeface="+mn-ea"/>
                <a:cs typeface="+mn-cs"/>
              </a:defRPr>
            </a:pPr>
            <a:r>
              <a:rPr lang="en-US" sz="2000"/>
              <a:t>FY2025 FAPT Case (%)</a:t>
            </a:r>
          </a:p>
        </c:rich>
      </c:tx>
      <c:layout>
        <c:manualLayout>
          <c:xMode val="edge"/>
          <c:yMode val="edge"/>
          <c:x val="0.21688629641111187"/>
          <c:y val="6.9703223132276157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8.8519071720799092E-2"/>
          <c:y val="0.2446754554652445"/>
          <c:w val="0.57995424122155592"/>
          <c:h val="0.7553245445347555"/>
        </c:manualLayout>
      </c:layout>
      <c:pieChart>
        <c:varyColors val="1"/>
        <c:ser>
          <c:idx val="0"/>
          <c:order val="0"/>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B6F-4E1B-A62A-80EFBA18C324}"/>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B6F-4E1B-A62A-80EFBA18C324}"/>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2B6F-4E1B-A62A-80EFBA18C324}"/>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2B6F-4E1B-A62A-80EFBA18C324}"/>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2B6F-4E1B-A62A-80EFBA18C324}"/>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2B6F-4E1B-A62A-80EFBA18C324}"/>
              </c:ext>
            </c:extLst>
          </c:dPt>
          <c:dLbls>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7-2B6F-4E1B-A62A-80EFBA18C324}"/>
                </c:ext>
              </c:extLst>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9-2B6F-4E1B-A62A-80EFBA18C324}"/>
                </c:ext>
              </c:extLst>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B-2B6F-4E1B-A62A-80EFBA18C32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Sheet1!$A$32:$A$37</c:f>
              <c:strCache>
                <c:ptCount val="6"/>
                <c:pt idx="0">
                  <c:v>New Case</c:v>
                </c:pt>
                <c:pt idx="1">
                  <c:v>Utilization Review</c:v>
                </c:pt>
                <c:pt idx="2">
                  <c:v>Addendum</c:v>
                </c:pt>
                <c:pt idx="3">
                  <c:v>MHTP</c:v>
                </c:pt>
                <c:pt idx="4">
                  <c:v>Kin GAP</c:v>
                </c:pt>
                <c:pt idx="5">
                  <c:v>Title IV-E</c:v>
                </c:pt>
              </c:strCache>
            </c:strRef>
          </c:cat>
          <c:val>
            <c:numRef>
              <c:f>Sheet1!$B$32:$B$37</c:f>
              <c:numCache>
                <c:formatCode>General</c:formatCode>
                <c:ptCount val="6"/>
                <c:pt idx="0">
                  <c:v>158</c:v>
                </c:pt>
                <c:pt idx="1">
                  <c:v>721</c:v>
                </c:pt>
                <c:pt idx="2">
                  <c:v>334</c:v>
                </c:pt>
                <c:pt idx="3">
                  <c:v>10</c:v>
                </c:pt>
                <c:pt idx="4">
                  <c:v>3</c:v>
                </c:pt>
                <c:pt idx="5">
                  <c:v>3</c:v>
                </c:pt>
              </c:numCache>
            </c:numRef>
          </c:val>
          <c:extLst>
            <c:ext xmlns:c16="http://schemas.microsoft.com/office/drawing/2014/chart" uri="{C3380CC4-5D6E-409C-BE32-E72D297353CC}">
              <c16:uniqueId val="{0000000C-2B6F-4E1B-A62A-80EFBA18C32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67500000000000004"/>
          <c:y val="0.18113371245261009"/>
          <c:w val="0.2638888888888889"/>
          <c:h val="0.79108850976961231"/>
        </c:manualLayout>
      </c:layout>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spc="0" normalizeH="0" baseline="0">
                <a:solidFill>
                  <a:schemeClr val="tx1"/>
                </a:solidFill>
                <a:latin typeface="+mj-lt"/>
                <a:ea typeface="+mj-ea"/>
                <a:cs typeface="+mj-cs"/>
              </a:defRPr>
            </a:pPr>
            <a:r>
              <a:rPr lang="en-US" sz="2400">
                <a:solidFill>
                  <a:schemeClr val="tx1"/>
                </a:solidFill>
              </a:rPr>
              <a:t>Gender</a:t>
            </a:r>
            <a:r>
              <a:rPr lang="en-US" sz="2400" baseline="0">
                <a:solidFill>
                  <a:schemeClr val="tx1"/>
                </a:solidFill>
              </a:rPr>
              <a:t> #</a:t>
            </a:r>
            <a:endParaRPr lang="en-US" sz="2400">
              <a:solidFill>
                <a:schemeClr val="tx1"/>
              </a:solidFill>
            </a:endParaRPr>
          </a:p>
        </c:rich>
      </c:tx>
      <c:layout>
        <c:manualLayout>
          <c:xMode val="edge"/>
          <c:yMode val="edge"/>
          <c:x val="0.36985845129059114"/>
          <c:y val="2.7567195037904894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solidFill>
              <a:latin typeface="+mj-lt"/>
              <a:ea typeface="+mj-ea"/>
              <a:cs typeface="+mj-cs"/>
            </a:defRPr>
          </a:pPr>
          <a:endParaRPr lang="en-US"/>
        </a:p>
      </c:txPr>
    </c:title>
    <c:autoTitleDeleted val="0"/>
    <c:plotArea>
      <c:layout/>
      <c:barChart>
        <c:barDir val="col"/>
        <c:grouping val="clustered"/>
        <c:varyColors val="0"/>
        <c:ser>
          <c:idx val="0"/>
          <c:order val="0"/>
          <c:tx>
            <c:strRef>
              <c:f>Sheet1!$N$27</c:f>
              <c:strCache>
                <c:ptCount val="1"/>
              </c:strCache>
            </c:strRef>
          </c:tx>
          <c:spPr>
            <a:solidFill>
              <a:schemeClr val="accent2"/>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5783-422E-B7B2-A8BBD87FA3CE}"/>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83-422E-B7B2-A8BBD87FA3CE}"/>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83-422E-B7B2-A8BBD87FA3C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inEnd"/>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Sheet1!$L$28:$M$29</c:f>
              <c:strCache>
                <c:ptCount val="2"/>
                <c:pt idx="0">
                  <c:v>Male</c:v>
                </c:pt>
                <c:pt idx="1">
                  <c:v>Female</c:v>
                </c:pt>
              </c:strCache>
            </c:strRef>
          </c:cat>
          <c:val>
            <c:numRef>
              <c:f>Sheet1!$N$28:$N$29</c:f>
              <c:numCache>
                <c:formatCode>General</c:formatCode>
                <c:ptCount val="2"/>
                <c:pt idx="0">
                  <c:v>243</c:v>
                </c:pt>
                <c:pt idx="1">
                  <c:v>220</c:v>
                </c:pt>
              </c:numCache>
            </c:numRef>
          </c:val>
          <c:extLst>
            <c:ext xmlns:c16="http://schemas.microsoft.com/office/drawing/2014/chart" uri="{C3380CC4-5D6E-409C-BE32-E72D297353CC}">
              <c16:uniqueId val="{00000003-5783-422E-B7B2-A8BBD87FA3CE}"/>
            </c:ext>
          </c:extLst>
        </c:ser>
        <c:dLbls>
          <c:showLegendKey val="0"/>
          <c:showVal val="0"/>
          <c:showCatName val="0"/>
          <c:showSerName val="0"/>
          <c:showPercent val="0"/>
          <c:showBubbleSize val="0"/>
        </c:dLbls>
        <c:gapWidth val="100"/>
        <c:overlap val="-43"/>
        <c:axId val="721390552"/>
        <c:axId val="721388752"/>
      </c:barChart>
      <c:catAx>
        <c:axId val="72139055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n-US"/>
          </a:p>
        </c:txPr>
        <c:crossAx val="721388752"/>
        <c:crosses val="autoZero"/>
        <c:auto val="1"/>
        <c:lblAlgn val="ctr"/>
        <c:lblOffset val="100"/>
        <c:noMultiLvlLbl val="0"/>
      </c:catAx>
      <c:valAx>
        <c:axId val="72138875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72139055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dk1">
                    <a:lumMod val="65000"/>
                    <a:lumOff val="35000"/>
                  </a:schemeClr>
                </a:solidFill>
                <a:latin typeface="+mn-lt"/>
                <a:ea typeface="+mn-ea"/>
                <a:cs typeface="+mn-cs"/>
              </a:defRPr>
            </a:pPr>
            <a:r>
              <a:rPr lang="en-US" sz="2400"/>
              <a:t>Age Group (%)</a:t>
            </a:r>
          </a:p>
        </c:rich>
      </c:tx>
      <c:layout>
        <c:manualLayout>
          <c:xMode val="edge"/>
          <c:yMode val="edge"/>
          <c:x val="0.29972900262467189"/>
          <c:y val="5.0366300366300368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57567804024497"/>
          <c:y val="0.21178867064693838"/>
          <c:w val="0.47773775153105863"/>
          <c:h val="0.78747981021603064"/>
        </c:manualLayout>
      </c:layout>
      <c:pieChart>
        <c:varyColors val="1"/>
        <c:ser>
          <c:idx val="0"/>
          <c:order val="0"/>
          <c:tx>
            <c:strRef>
              <c:f>Sheet1!$C$89</c:f>
              <c:strCache>
                <c:ptCount val="1"/>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F893-471F-A254-6B908240703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F893-471F-A254-6B9082407037}"/>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F893-471F-A254-6B9082407037}"/>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F893-471F-A254-6B9082407037}"/>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F893-471F-A254-6B9082407037}"/>
              </c:ext>
            </c:extLst>
          </c:dPt>
          <c:dPt>
            <c:idx val="5"/>
            <c:bubble3D val="0"/>
            <c:spPr>
              <a:solidFill>
                <a:schemeClr val="accent6"/>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B-F893-471F-A254-6B9082407037}"/>
              </c:ext>
            </c:extLst>
          </c:dPt>
          <c:dLbls>
            <c:dLbl>
              <c:idx val="5"/>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B-F893-471F-A254-6B908240703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Sheet1!$A$90:$B$95</c:f>
              <c:strCache>
                <c:ptCount val="6"/>
                <c:pt idx="0">
                  <c:v>0 to 3 years</c:v>
                </c:pt>
                <c:pt idx="1">
                  <c:v>4 to 6 years</c:v>
                </c:pt>
                <c:pt idx="2">
                  <c:v>7 to 12 years</c:v>
                </c:pt>
                <c:pt idx="3">
                  <c:v>13 to 17 years</c:v>
                </c:pt>
                <c:pt idx="4">
                  <c:v>18 to 21 years</c:v>
                </c:pt>
                <c:pt idx="5">
                  <c:v>21+</c:v>
                </c:pt>
              </c:strCache>
            </c:strRef>
          </c:cat>
          <c:val>
            <c:numRef>
              <c:f>Sheet1!$C$90:$C$95</c:f>
              <c:numCache>
                <c:formatCode>General</c:formatCode>
                <c:ptCount val="6"/>
                <c:pt idx="0">
                  <c:v>118</c:v>
                </c:pt>
                <c:pt idx="1">
                  <c:v>42</c:v>
                </c:pt>
                <c:pt idx="2">
                  <c:v>116</c:v>
                </c:pt>
                <c:pt idx="3">
                  <c:v>150</c:v>
                </c:pt>
                <c:pt idx="4">
                  <c:v>55</c:v>
                </c:pt>
                <c:pt idx="5">
                  <c:v>1</c:v>
                </c:pt>
              </c:numCache>
            </c:numRef>
          </c:val>
          <c:extLst>
            <c:ext xmlns:c16="http://schemas.microsoft.com/office/drawing/2014/chart" uri="{C3380CC4-5D6E-409C-BE32-E72D297353CC}">
              <c16:uniqueId val="{0000000C-F893-471F-A254-6B908240703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69676531058617674"/>
          <c:y val="0.12848850624441177"/>
          <c:w val="0.27869138232720903"/>
          <c:h val="0.84861772086181531"/>
        </c:manualLayout>
      </c:layout>
      <c:overlay val="0"/>
      <c:spPr>
        <a:solidFill>
          <a:schemeClr val="lt1">
            <a:alpha val="78000"/>
          </a:schemeClr>
        </a:solidFill>
        <a:ln>
          <a:noFill/>
        </a:ln>
        <a:effectLst/>
      </c:spPr>
      <c:txPr>
        <a:bodyPr rot="0" spcFirstLastPara="1" vertOverflow="ellipsis" vert="horz" wrap="square" anchor="ctr" anchorCtr="1"/>
        <a:lstStyle/>
        <a:p>
          <a:pPr>
            <a:defRPr sz="1550"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spc="0" normalizeH="0" baseline="0">
                <a:solidFill>
                  <a:sysClr val="windowText" lastClr="000000"/>
                </a:solidFill>
                <a:latin typeface="+mj-lt"/>
                <a:ea typeface="+mj-ea"/>
                <a:cs typeface="+mj-cs"/>
              </a:defRPr>
            </a:pPr>
            <a:r>
              <a:rPr lang="en-US" sz="2400" baseline="0">
                <a:solidFill>
                  <a:sysClr val="windowText" lastClr="000000"/>
                </a:solidFill>
              </a:rPr>
              <a:t>Age Group (#)</a:t>
            </a:r>
          </a:p>
        </c:rich>
      </c:tx>
      <c:layout>
        <c:manualLayout>
          <c:xMode val="edge"/>
          <c:yMode val="edge"/>
          <c:x val="0.3416596675415573"/>
          <c:y val="6.0314083302261311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ysClr val="windowText" lastClr="000000"/>
              </a:solidFill>
              <a:latin typeface="+mj-lt"/>
              <a:ea typeface="+mj-ea"/>
              <a:cs typeface="+mj-cs"/>
            </a:defRPr>
          </a:pPr>
          <a:endParaRPr lang="en-US"/>
        </a:p>
      </c:txPr>
    </c:title>
    <c:autoTitleDeleted val="0"/>
    <c:plotArea>
      <c:layout/>
      <c:barChart>
        <c:barDir val="col"/>
        <c:grouping val="clustered"/>
        <c:varyColors val="0"/>
        <c:ser>
          <c:idx val="0"/>
          <c:order val="0"/>
          <c:tx>
            <c:strRef>
              <c:f>Sheet1!$C$89</c:f>
              <c:strCache>
                <c:ptCount val="1"/>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CBE5-4622-8448-4603FFEB4AF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CBE5-4622-8448-4603FFEB4AF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CBE5-4622-8448-4603FFEB4AF4}"/>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CBE5-4622-8448-4603FFEB4AF4}"/>
              </c:ext>
            </c:extLst>
          </c:dPt>
          <c:dLbls>
            <c:dLbl>
              <c:idx val="5"/>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8-CBE5-4622-8448-4603FFEB4AF4}"/>
                </c:ext>
              </c:extLst>
            </c:dLbl>
            <c:spPr>
              <a:noFill/>
              <a:ln>
                <a:noFill/>
              </a:ln>
              <a:effectLst/>
            </c:spPr>
            <c:txPr>
              <a:bodyPr rot="0" spcFirstLastPara="1" vertOverflow="ellipsis" vert="horz" wrap="square" anchor="ctr" anchorCtr="1"/>
              <a:lstStyle/>
              <a:p>
                <a:pPr>
                  <a:defRPr sz="1600" b="1" i="0" u="none" strike="noStrike" kern="1200" baseline="0">
                    <a:solidFill>
                      <a:schemeClr val="bg2"/>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Sheet1!$A$90:$B$95</c:f>
              <c:strCache>
                <c:ptCount val="6"/>
                <c:pt idx="0">
                  <c:v>0 to 3 years</c:v>
                </c:pt>
                <c:pt idx="1">
                  <c:v>4 to 6 years</c:v>
                </c:pt>
                <c:pt idx="2">
                  <c:v>7 to 12 years</c:v>
                </c:pt>
                <c:pt idx="3">
                  <c:v>13 to 17 years</c:v>
                </c:pt>
                <c:pt idx="4">
                  <c:v>18 to 21 years</c:v>
                </c:pt>
                <c:pt idx="5">
                  <c:v>21+</c:v>
                </c:pt>
              </c:strCache>
            </c:strRef>
          </c:cat>
          <c:val>
            <c:numRef>
              <c:f>Sheet1!$C$90:$C$95</c:f>
              <c:numCache>
                <c:formatCode>General</c:formatCode>
                <c:ptCount val="6"/>
                <c:pt idx="0">
                  <c:v>118</c:v>
                </c:pt>
                <c:pt idx="1">
                  <c:v>42</c:v>
                </c:pt>
                <c:pt idx="2">
                  <c:v>116</c:v>
                </c:pt>
                <c:pt idx="3">
                  <c:v>150</c:v>
                </c:pt>
                <c:pt idx="4">
                  <c:v>55</c:v>
                </c:pt>
                <c:pt idx="5">
                  <c:v>1</c:v>
                </c:pt>
              </c:numCache>
            </c:numRef>
          </c:val>
          <c:extLst>
            <c:ext xmlns:c16="http://schemas.microsoft.com/office/drawing/2014/chart" uri="{C3380CC4-5D6E-409C-BE32-E72D297353CC}">
              <c16:uniqueId val="{00000009-CBE5-4622-8448-4603FFEB4AF4}"/>
            </c:ext>
          </c:extLst>
        </c:ser>
        <c:dLbls>
          <c:showLegendKey val="0"/>
          <c:showVal val="0"/>
          <c:showCatName val="0"/>
          <c:showSerName val="0"/>
          <c:showPercent val="0"/>
          <c:showBubbleSize val="0"/>
        </c:dLbls>
        <c:gapWidth val="50"/>
        <c:overlap val="-43"/>
        <c:axId val="721407112"/>
        <c:axId val="721398472"/>
      </c:barChart>
      <c:catAx>
        <c:axId val="7214071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dk1">
                    <a:lumMod val="65000"/>
                    <a:lumOff val="35000"/>
                  </a:schemeClr>
                </a:solidFill>
                <a:latin typeface="+mn-lt"/>
                <a:ea typeface="+mn-ea"/>
                <a:cs typeface="+mn-cs"/>
              </a:defRPr>
            </a:pPr>
            <a:endParaRPr lang="en-US"/>
          </a:p>
        </c:txPr>
        <c:crossAx val="721398472"/>
        <c:crosses val="autoZero"/>
        <c:auto val="1"/>
        <c:lblAlgn val="ctr"/>
        <c:lblOffset val="100"/>
        <c:noMultiLvlLbl val="0"/>
      </c:catAx>
      <c:valAx>
        <c:axId val="721398472"/>
        <c:scaling>
          <c:orientation val="minMax"/>
        </c:scaling>
        <c:delete val="0"/>
        <c:axPos val="l"/>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dk1">
                    <a:lumMod val="65000"/>
                    <a:lumOff val="35000"/>
                  </a:schemeClr>
                </a:solidFill>
                <a:latin typeface="+mn-lt"/>
                <a:ea typeface="+mn-ea"/>
                <a:cs typeface="+mn-cs"/>
              </a:defRPr>
            </a:pPr>
            <a:endParaRPr lang="en-US"/>
          </a:p>
        </c:txPr>
        <c:crossAx val="7214071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sz="1400" b="1" i="0" baseline="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solidFill>
                <a:latin typeface="+mn-lt"/>
                <a:ea typeface="+mj-ea"/>
                <a:cs typeface="+mj-cs"/>
              </a:defRPr>
            </a:pPr>
            <a:r>
              <a:rPr lang="en-US" sz="2400" baseline="0" dirty="0">
                <a:solidFill>
                  <a:schemeClr val="tx1"/>
                </a:solidFill>
                <a:latin typeface="+mn-lt"/>
              </a:rPr>
              <a:t>Net Expenditures by Service Code- FY25</a:t>
            </a:r>
          </a:p>
        </c:rich>
      </c:tx>
      <c:layout>
        <c:manualLayout>
          <c:xMode val="edge"/>
          <c:yMode val="edge"/>
          <c:x val="0.12846169508461591"/>
          <c:y val="1.6490911495095902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solidFill>
              <a:latin typeface="+mn-lt"/>
              <a:ea typeface="+mj-ea"/>
              <a:cs typeface="+mj-cs"/>
            </a:defRPr>
          </a:pPr>
          <a:endParaRPr lang="en-US"/>
        </a:p>
      </c:txPr>
    </c:title>
    <c:autoTitleDeleted val="0"/>
    <c:plotArea>
      <c:layout/>
      <c:barChart>
        <c:barDir val="bar"/>
        <c:grouping val="clustered"/>
        <c:varyColors val="0"/>
        <c:ser>
          <c:idx val="0"/>
          <c:order val="0"/>
          <c:tx>
            <c:strRef>
              <c:f>Sheet1!$C$124</c:f>
              <c:strCache>
                <c:ptCount val="1"/>
              </c:strCache>
            </c:strRef>
          </c:tx>
          <c:spPr>
            <a:solidFill>
              <a:schemeClr val="accent1"/>
            </a:solidFill>
            <a:ln>
              <a:noFill/>
            </a:ln>
            <a:effectLst/>
          </c:spPr>
          <c:invertIfNegative val="0"/>
          <c:dLbls>
            <c:dLbl>
              <c:idx val="3"/>
              <c:layout>
                <c:manualLayout>
                  <c:x val="-0.24207882904209832"/>
                  <c:y val="-8.245455747547975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A5-4536-851C-0362681845A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Sheet1!$A$125:$B$128</c:f>
              <c:strCache>
                <c:ptCount val="4"/>
                <c:pt idx="0">
                  <c:v>Special Education</c:v>
                </c:pt>
                <c:pt idx="1">
                  <c:v>Foster Care</c:v>
                </c:pt>
                <c:pt idx="2">
                  <c:v>Residential</c:v>
                </c:pt>
                <c:pt idx="3">
                  <c:v>Community Based</c:v>
                </c:pt>
              </c:strCache>
            </c:strRef>
          </c:cat>
          <c:val>
            <c:numRef>
              <c:f>Sheet1!$C$125:$C$128</c:f>
              <c:numCache>
                <c:formatCode>"$"#,##0.00_);[Red]\("$"#,##0.00\)</c:formatCode>
                <c:ptCount val="4"/>
                <c:pt idx="0">
                  <c:v>5330865.0999999996</c:v>
                </c:pt>
                <c:pt idx="1">
                  <c:v>4917099.55</c:v>
                </c:pt>
                <c:pt idx="2">
                  <c:v>3271915.32</c:v>
                </c:pt>
                <c:pt idx="3">
                  <c:v>2254258.0099999998</c:v>
                </c:pt>
              </c:numCache>
            </c:numRef>
          </c:val>
          <c:extLst>
            <c:ext xmlns:c16="http://schemas.microsoft.com/office/drawing/2014/chart" uri="{C3380CC4-5D6E-409C-BE32-E72D297353CC}">
              <c16:uniqueId val="{00000004-20A5-4536-851C-0362681845AA}"/>
            </c:ext>
          </c:extLst>
        </c:ser>
        <c:dLbls>
          <c:showLegendKey val="0"/>
          <c:showVal val="0"/>
          <c:showCatName val="0"/>
          <c:showSerName val="0"/>
          <c:showPercent val="0"/>
          <c:showBubbleSize val="0"/>
        </c:dLbls>
        <c:gapWidth val="50"/>
        <c:axId val="774670632"/>
        <c:axId val="774669192"/>
      </c:barChart>
      <c:catAx>
        <c:axId val="77467063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1" i="0" u="none" strike="noStrike" kern="1200" cap="none" spc="0" normalizeH="0" baseline="0">
                <a:solidFill>
                  <a:schemeClr val="tx1"/>
                </a:solidFill>
                <a:latin typeface="+mn-lt"/>
                <a:ea typeface="+mn-ea"/>
                <a:cs typeface="+mn-cs"/>
              </a:defRPr>
            </a:pPr>
            <a:endParaRPr lang="en-US"/>
          </a:p>
        </c:txPr>
        <c:crossAx val="774669192"/>
        <c:crosses val="autoZero"/>
        <c:auto val="1"/>
        <c:lblAlgn val="ctr"/>
        <c:lblOffset val="100"/>
        <c:noMultiLvlLbl val="0"/>
      </c:catAx>
      <c:valAx>
        <c:axId val="774669192"/>
        <c:scaling>
          <c:orientation val="minMax"/>
        </c:scaling>
        <c:delete val="1"/>
        <c:axPos val="b"/>
        <c:majorGridlines>
          <c:spPr>
            <a:ln w="9525" cap="flat" cmpd="sng" algn="ctr">
              <a:solidFill>
                <a:schemeClr val="dk1">
                  <a:lumMod val="15000"/>
                  <a:lumOff val="85000"/>
                </a:schemeClr>
              </a:solidFill>
              <a:round/>
            </a:ln>
            <a:effectLst/>
          </c:spPr>
        </c:majorGridlines>
        <c:numFmt formatCode="&quot;$&quot;#,##0.00_);[Red]\(&quot;$&quot;#,##0.00\)" sourceLinked="1"/>
        <c:majorTickMark val="none"/>
        <c:minorTickMark val="none"/>
        <c:tickLblPos val="nextTo"/>
        <c:crossAx val="77467063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cap="none" spc="0" normalizeH="0" baseline="0">
                <a:solidFill>
                  <a:sysClr val="windowText" lastClr="000000"/>
                </a:solidFill>
                <a:latin typeface="+mj-lt"/>
                <a:ea typeface="+mj-ea"/>
                <a:cs typeface="+mj-cs"/>
              </a:defRPr>
            </a:pPr>
            <a:r>
              <a:rPr lang="en-US" sz="2000" baseline="0">
                <a:solidFill>
                  <a:sysClr val="windowText" lastClr="000000"/>
                </a:solidFill>
              </a:rPr>
              <a:t>Type of FAPT Cases </a:t>
            </a:r>
          </a:p>
        </c:rich>
      </c:tx>
      <c:overlay val="0"/>
      <c:spPr>
        <a:noFill/>
        <a:ln>
          <a:noFill/>
        </a:ln>
        <a:effectLst/>
      </c:spPr>
      <c:txPr>
        <a:bodyPr rot="0" spcFirstLastPara="1" vertOverflow="ellipsis" vert="horz" wrap="square" anchor="ctr" anchorCtr="1"/>
        <a:lstStyle/>
        <a:p>
          <a:pPr>
            <a:defRPr sz="2000" b="1" i="0" u="none" strike="noStrike" kern="1200" cap="none" spc="0" normalizeH="0" baseline="0">
              <a:solidFill>
                <a:sysClr val="windowText" lastClr="000000"/>
              </a:solidFill>
              <a:latin typeface="+mj-lt"/>
              <a:ea typeface="+mj-ea"/>
              <a:cs typeface="+mj-cs"/>
            </a:defRPr>
          </a:pPr>
          <a:endParaRPr lang="en-US"/>
        </a:p>
      </c:txPr>
    </c:title>
    <c:autoTitleDeleted val="0"/>
    <c:plotArea>
      <c:layout>
        <c:manualLayout>
          <c:layoutTarget val="inner"/>
          <c:xMode val="edge"/>
          <c:yMode val="edge"/>
          <c:x val="6.9946168445194468E-2"/>
          <c:y val="0.13056160132774733"/>
          <c:w val="0.89188720912181951"/>
          <c:h val="0.72425599026776522"/>
        </c:manualLayout>
      </c:layout>
      <c:barChart>
        <c:barDir val="col"/>
        <c:grouping val="clustered"/>
        <c:varyColors val="0"/>
        <c:ser>
          <c:idx val="0"/>
          <c:order val="0"/>
          <c:spPr>
            <a:solidFill>
              <a:schemeClr val="accent6"/>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6ADD-476C-A42D-BDD030689154}"/>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6ADD-476C-A42D-BDD030689154}"/>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6ADD-476C-A42D-BDD030689154}"/>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6ADD-476C-A42D-BDD030689154}"/>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6ADD-476C-A42D-BDD030689154}"/>
                </c:ext>
              </c:extLst>
            </c:dLbl>
            <c:dLbl>
              <c:idx val="1"/>
              <c:tx>
                <c:rich>
                  <a:bodyPr/>
                  <a:lstStyle/>
                  <a:p>
                    <a:fld id="{7F642C83-BF5F-423B-9682-5AE8CB983C51}" type="VALUE">
                      <a:rPr lang="en-US" baseline="0">
                        <a:solidFill>
                          <a:schemeClr val="bg2"/>
                        </a:solidFill>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ADD-476C-A42D-BDD030689154}"/>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6ADD-476C-A42D-BDD03068915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Sheet1!$A$32:$A$37</c:f>
              <c:strCache>
                <c:ptCount val="6"/>
                <c:pt idx="0">
                  <c:v>New Case</c:v>
                </c:pt>
                <c:pt idx="1">
                  <c:v>Utilization Review</c:v>
                </c:pt>
                <c:pt idx="2">
                  <c:v>Addendum</c:v>
                </c:pt>
                <c:pt idx="3">
                  <c:v>MHTP</c:v>
                </c:pt>
                <c:pt idx="4">
                  <c:v>Kin GAP</c:v>
                </c:pt>
                <c:pt idx="5">
                  <c:v>Title IV-E</c:v>
                </c:pt>
              </c:strCache>
            </c:strRef>
          </c:cat>
          <c:val>
            <c:numRef>
              <c:f>Sheet1!$B$32:$B$37</c:f>
              <c:numCache>
                <c:formatCode>General</c:formatCode>
                <c:ptCount val="6"/>
                <c:pt idx="0">
                  <c:v>158</c:v>
                </c:pt>
                <c:pt idx="1">
                  <c:v>721</c:v>
                </c:pt>
                <c:pt idx="2">
                  <c:v>334</c:v>
                </c:pt>
                <c:pt idx="3">
                  <c:v>10</c:v>
                </c:pt>
                <c:pt idx="4">
                  <c:v>3</c:v>
                </c:pt>
                <c:pt idx="5">
                  <c:v>3</c:v>
                </c:pt>
              </c:numCache>
            </c:numRef>
          </c:val>
          <c:extLst>
            <c:ext xmlns:c16="http://schemas.microsoft.com/office/drawing/2014/chart" uri="{C3380CC4-5D6E-409C-BE32-E72D297353CC}">
              <c16:uniqueId val="{00000008-6ADD-476C-A42D-BDD030689154}"/>
            </c:ext>
          </c:extLst>
        </c:ser>
        <c:dLbls>
          <c:showLegendKey val="0"/>
          <c:showVal val="0"/>
          <c:showCatName val="0"/>
          <c:showSerName val="0"/>
          <c:showPercent val="0"/>
          <c:showBubbleSize val="0"/>
        </c:dLbls>
        <c:gapWidth val="50"/>
        <c:overlap val="-43"/>
        <c:axId val="764717304"/>
        <c:axId val="760090320"/>
      </c:barChart>
      <c:catAx>
        <c:axId val="76471730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360" b="1" i="0" u="none" strike="noStrike" kern="1200" cap="none" spc="0" normalizeH="0" baseline="0">
                <a:solidFill>
                  <a:schemeClr val="tx1"/>
                </a:solidFill>
                <a:latin typeface="+mn-lt"/>
                <a:ea typeface="+mn-ea"/>
                <a:cs typeface="+mn-cs"/>
              </a:defRPr>
            </a:pPr>
            <a:endParaRPr lang="en-US"/>
          </a:p>
        </c:txPr>
        <c:crossAx val="760090320"/>
        <c:crosses val="autoZero"/>
        <c:auto val="1"/>
        <c:lblAlgn val="ctr"/>
        <c:lblOffset val="100"/>
        <c:noMultiLvlLbl val="0"/>
      </c:catAx>
      <c:valAx>
        <c:axId val="760090320"/>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76471730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baseline="0">
                <a:solidFill>
                  <a:schemeClr val="dk1">
                    <a:lumMod val="65000"/>
                    <a:lumOff val="35000"/>
                  </a:schemeClr>
                </a:solidFill>
                <a:latin typeface="+mn-lt"/>
                <a:ea typeface="+mn-ea"/>
                <a:cs typeface="+mn-cs"/>
              </a:defRPr>
            </a:pPr>
            <a:r>
              <a:rPr lang="en-US" sz="2000" dirty="0"/>
              <a:t>Referral Source %</a:t>
            </a:r>
          </a:p>
        </c:rich>
      </c:tx>
      <c:layout>
        <c:manualLayout>
          <c:xMode val="edge"/>
          <c:yMode val="edge"/>
          <c:x val="0.60813960346698848"/>
          <c:y val="8.7651939738401755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8.4256994936415627E-2"/>
          <c:y val="0.15750223999987348"/>
          <c:w val="0.51474575570806014"/>
          <c:h val="0.76838599013530151"/>
        </c:manualLayout>
      </c:layout>
      <c:pieChart>
        <c:varyColors val="1"/>
        <c:ser>
          <c:idx val="0"/>
          <c:order val="0"/>
          <c:tx>
            <c:strRef>
              <c:f>Sheet1!$N$1</c:f>
              <c:strCache>
                <c:ptCount val="1"/>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85B6-4B54-97EB-65A7B60C854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85B6-4B54-97EB-65A7B60C8547}"/>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85B6-4B54-97EB-65A7B60C8547}"/>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85B6-4B54-97EB-65A7B60C8547}"/>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85B6-4B54-97EB-65A7B60C8547}"/>
              </c:ext>
            </c:extLst>
          </c:dPt>
          <c:dLbls>
            <c:dLbl>
              <c:idx val="0"/>
              <c:layout>
                <c:manualLayout>
                  <c:x val="-0.15568609710630468"/>
                  <c:y val="-0.1529273573256436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5B6-4B54-97EB-65A7B60C8547}"/>
                </c:ext>
              </c:extLst>
            </c:dLbl>
            <c:dLbl>
              <c:idx val="2"/>
              <c:layout>
                <c:manualLayout>
                  <c:x val="8.9860374447365554E-2"/>
                  <c:y val="0.1184038930505472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5B6-4B54-97EB-65A7B60C8547}"/>
                </c:ext>
              </c:extLst>
            </c:dLbl>
            <c:dLbl>
              <c:idx val="3"/>
              <c:layout>
                <c:manualLayout>
                  <c:x val="-6.7280547050686104E-2"/>
                  <c:y val="-4.4438850981014444E-3"/>
                </c:manualLayout>
              </c:layout>
              <c:tx>
                <c:rich>
                  <a:bodyPr/>
                  <a:lstStyle/>
                  <a:p>
                    <a:fld id="{F3472D09-C5F6-484E-8498-AB07F4BD7929}" type="VALUE">
                      <a:rPr lang="en-US" baseline="0">
                        <a:solidFill>
                          <a:schemeClr val="tx1"/>
                        </a:solidFill>
                      </a:rPr>
                      <a:pPr/>
                      <a:t>[VALUE]</a:t>
                    </a:fld>
                    <a:r>
                      <a:rPr lang="en-US" baseline="0"/>
                      <a:t>, </a:t>
                    </a:r>
                    <a:fld id="{D1043C3A-9108-46FA-9656-25D3E3995FEE}" type="PERCENTAGE">
                      <a:rPr lang="en-US" baseline="0">
                        <a:solidFill>
                          <a:schemeClr val="tx1"/>
                        </a:solidFill>
                      </a:rPr>
                      <a:pPr/>
                      <a:t>[PERCENTAGE]</a:t>
                    </a:fld>
                    <a:endParaRPr lang="en-US" baseline="0"/>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5B6-4B54-97EB-65A7B60C8547}"/>
                </c:ext>
              </c:extLst>
            </c:dLbl>
            <c:dLbl>
              <c:idx val="4"/>
              <c:layout>
                <c:manualLayout>
                  <c:x val="0.10358231657345912"/>
                  <c:y val="9.4630457502749617E-3"/>
                </c:manualLayout>
              </c:layout>
              <c:tx>
                <c:rich>
                  <a:bodyPr/>
                  <a:lstStyle/>
                  <a:p>
                    <a:r>
                      <a:rPr lang="en-US" baseline="0">
                        <a:solidFill>
                          <a:schemeClr val="tx1"/>
                        </a:solidFill>
                      </a:rPr>
                      <a:t>1, </a:t>
                    </a:r>
                    <a:fld id="{3ABCCD65-C1F7-429A-830D-12D9D7ABA7F5}" type="PERCENTAGE">
                      <a:rPr lang="en-US" baseline="0">
                        <a:solidFill>
                          <a:schemeClr val="tx1"/>
                        </a:solidFill>
                      </a:rPr>
                      <a:pPr/>
                      <a:t>[PERCENTAGE]</a:t>
                    </a:fld>
                    <a:endParaRPr lang="en-US" baseline="0">
                      <a:solidFill>
                        <a:schemeClr val="tx1"/>
                      </a:solidFill>
                    </a:endParaRP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5B6-4B54-97EB-65A7B60C854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Sheet1!$L$2:$M$6</c:f>
              <c:strCache>
                <c:ptCount val="5"/>
                <c:pt idx="0">
                  <c:v>DSS</c:v>
                </c:pt>
                <c:pt idx="1">
                  <c:v>School</c:v>
                </c:pt>
                <c:pt idx="2">
                  <c:v>CSB</c:v>
                </c:pt>
                <c:pt idx="3">
                  <c:v>DJJ</c:v>
                </c:pt>
                <c:pt idx="4">
                  <c:v>Other</c:v>
                </c:pt>
              </c:strCache>
            </c:strRef>
          </c:cat>
          <c:val>
            <c:numRef>
              <c:f>Sheet1!$N$2:$N$6</c:f>
              <c:numCache>
                <c:formatCode>General</c:formatCode>
                <c:ptCount val="5"/>
                <c:pt idx="0">
                  <c:v>329</c:v>
                </c:pt>
                <c:pt idx="1">
                  <c:v>74</c:v>
                </c:pt>
                <c:pt idx="2">
                  <c:v>57</c:v>
                </c:pt>
                <c:pt idx="3">
                  <c:v>2</c:v>
                </c:pt>
                <c:pt idx="4">
                  <c:v>1</c:v>
                </c:pt>
              </c:numCache>
            </c:numRef>
          </c:val>
          <c:extLst>
            <c:ext xmlns:c16="http://schemas.microsoft.com/office/drawing/2014/chart" uri="{C3380CC4-5D6E-409C-BE32-E72D297353CC}">
              <c16:uniqueId val="{0000000A-85B6-4B54-97EB-65A7B60C854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32645155684967"/>
          <c:y val="0.24220679067263789"/>
          <c:w val="0.22571538159159227"/>
          <c:h val="0.59694922429707231"/>
        </c:manualLayout>
      </c:layout>
      <c:overlay val="0"/>
      <c:spPr>
        <a:solidFill>
          <a:schemeClr val="lt1">
            <a:alpha val="78000"/>
          </a:schemeClr>
        </a:solid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cap="none" spc="0" normalizeH="0" baseline="0">
                <a:solidFill>
                  <a:sysClr val="windowText" lastClr="000000"/>
                </a:solidFill>
                <a:latin typeface="+mj-lt"/>
                <a:ea typeface="+mj-ea"/>
                <a:cs typeface="+mj-cs"/>
              </a:defRPr>
            </a:pPr>
            <a:r>
              <a:rPr lang="en-US" sz="2000" baseline="0">
                <a:solidFill>
                  <a:sysClr val="windowText" lastClr="000000"/>
                </a:solidFill>
              </a:rPr>
              <a:t>Referral Source (#)</a:t>
            </a:r>
          </a:p>
        </c:rich>
      </c:tx>
      <c:overlay val="0"/>
      <c:spPr>
        <a:noFill/>
        <a:ln>
          <a:noFill/>
        </a:ln>
        <a:effectLst/>
      </c:spPr>
      <c:txPr>
        <a:bodyPr rot="0" spcFirstLastPara="1" vertOverflow="ellipsis" vert="horz" wrap="square" anchor="ctr" anchorCtr="1"/>
        <a:lstStyle/>
        <a:p>
          <a:pPr>
            <a:defRPr sz="2000" b="1" i="0" u="none" strike="noStrike" kern="1200" cap="none" spc="0" normalizeH="0" baseline="0">
              <a:solidFill>
                <a:sysClr val="windowText" lastClr="000000"/>
              </a:solidFill>
              <a:latin typeface="+mj-lt"/>
              <a:ea typeface="+mj-ea"/>
              <a:cs typeface="+mj-cs"/>
            </a:defRPr>
          </a:pPr>
          <a:endParaRPr lang="en-US"/>
        </a:p>
      </c:txPr>
    </c:title>
    <c:autoTitleDeleted val="0"/>
    <c:plotArea>
      <c:layout>
        <c:manualLayout>
          <c:layoutTarget val="inner"/>
          <c:xMode val="edge"/>
          <c:yMode val="edge"/>
          <c:x val="8.1880143990747514E-2"/>
          <c:y val="0.14612886691999821"/>
          <c:w val="0.89035364748502643"/>
          <c:h val="0.71273128341763337"/>
        </c:manualLayout>
      </c:layout>
      <c:barChart>
        <c:barDir val="col"/>
        <c:grouping val="clustered"/>
        <c:varyColors val="0"/>
        <c:ser>
          <c:idx val="0"/>
          <c:order val="0"/>
          <c:tx>
            <c:strRef>
              <c:f>Sheet1!$N$1</c:f>
              <c:strCache>
                <c:ptCount val="1"/>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75E5-43ED-A921-AE3B21DCDDB8}"/>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75E5-43ED-A921-AE3B21DCDDB8}"/>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75E5-43ED-A921-AE3B21DCDDB8}"/>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75E5-43ED-A921-AE3B21DCDDB8}"/>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75E5-43ED-A921-AE3B21DCDDB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Sheet1!$L$2:$M$6</c:f>
              <c:strCache>
                <c:ptCount val="5"/>
                <c:pt idx="0">
                  <c:v>DSS</c:v>
                </c:pt>
                <c:pt idx="1">
                  <c:v>School</c:v>
                </c:pt>
                <c:pt idx="2">
                  <c:v>CSB</c:v>
                </c:pt>
                <c:pt idx="3">
                  <c:v>DJJ</c:v>
                </c:pt>
                <c:pt idx="4">
                  <c:v>Other</c:v>
                </c:pt>
              </c:strCache>
            </c:strRef>
          </c:cat>
          <c:val>
            <c:numRef>
              <c:f>Sheet1!$N$2:$N$6</c:f>
              <c:numCache>
                <c:formatCode>General</c:formatCode>
                <c:ptCount val="5"/>
                <c:pt idx="0">
                  <c:v>329</c:v>
                </c:pt>
                <c:pt idx="1">
                  <c:v>74</c:v>
                </c:pt>
                <c:pt idx="2">
                  <c:v>57</c:v>
                </c:pt>
                <c:pt idx="3">
                  <c:v>2</c:v>
                </c:pt>
                <c:pt idx="4">
                  <c:v>1</c:v>
                </c:pt>
              </c:numCache>
            </c:numRef>
          </c:val>
          <c:extLst>
            <c:ext xmlns:c16="http://schemas.microsoft.com/office/drawing/2014/chart" uri="{C3380CC4-5D6E-409C-BE32-E72D297353CC}">
              <c16:uniqueId val="{00000004-75E5-43ED-A921-AE3B21DCDDB8}"/>
            </c:ext>
          </c:extLst>
        </c:ser>
        <c:dLbls>
          <c:showLegendKey val="0"/>
          <c:showVal val="0"/>
          <c:showCatName val="0"/>
          <c:showSerName val="0"/>
          <c:showPercent val="0"/>
          <c:showBubbleSize val="0"/>
        </c:dLbls>
        <c:gapWidth val="50"/>
        <c:overlap val="-43"/>
        <c:axId val="376013808"/>
        <c:axId val="376014168"/>
      </c:barChart>
      <c:catAx>
        <c:axId val="376013808"/>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tx1"/>
                </a:solidFill>
                <a:latin typeface="+mn-lt"/>
                <a:ea typeface="+mn-ea"/>
                <a:cs typeface="+mn-cs"/>
              </a:defRPr>
            </a:pPr>
            <a:endParaRPr lang="en-US"/>
          </a:p>
        </c:txPr>
        <c:crossAx val="376014168"/>
        <c:crosses val="autoZero"/>
        <c:auto val="1"/>
        <c:lblAlgn val="ctr"/>
        <c:lblOffset val="100"/>
        <c:noMultiLvlLbl val="0"/>
      </c:catAx>
      <c:valAx>
        <c:axId val="376014168"/>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376013808"/>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r>
              <a:rPr lang="en-US" sz="2400">
                <a:solidFill>
                  <a:schemeClr val="tx1"/>
                </a:solidFill>
              </a:rPr>
              <a:t>Race (%)</a:t>
            </a:r>
          </a:p>
        </c:rich>
      </c:tx>
      <c:layout>
        <c:manualLayout>
          <c:xMode val="edge"/>
          <c:yMode val="edge"/>
          <c:x val="0.39402348843225787"/>
          <c:y val="1.822738664843928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mn-lt"/>
              <a:ea typeface="+mn-ea"/>
              <a:cs typeface="+mn-cs"/>
            </a:defRPr>
          </a:pPr>
          <a:endParaRPr lang="en-US"/>
        </a:p>
      </c:txPr>
    </c:title>
    <c:autoTitleDeleted val="0"/>
    <c:plotArea>
      <c:layout>
        <c:manualLayout>
          <c:layoutTarget val="inner"/>
          <c:xMode val="edge"/>
          <c:yMode val="edge"/>
          <c:x val="5.748257439106335E-2"/>
          <c:y val="0.21504091228068492"/>
          <c:w val="0.53686412887309887"/>
          <c:h val="0.7041515493777627"/>
        </c:manualLayout>
      </c:layout>
      <c:pieChart>
        <c:varyColors val="1"/>
        <c:ser>
          <c:idx val="0"/>
          <c:order val="0"/>
          <c:tx>
            <c:strRef>
              <c:f>Sheet1!$C$27</c:f>
              <c:strCache>
                <c:ptCount val="1"/>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E10E-466F-8459-337282C178E8}"/>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E10E-466F-8459-337282C178E8}"/>
              </c:ext>
            </c:extLst>
          </c:dPt>
          <c:dPt>
            <c:idx val="2"/>
            <c:bubble3D val="0"/>
            <c:spPr>
              <a:solidFill>
                <a:schemeClr val="accent3"/>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5-E10E-466F-8459-337282C178E8}"/>
              </c:ext>
            </c:extLst>
          </c:dPt>
          <c:dPt>
            <c:idx val="3"/>
            <c:bubble3D val="0"/>
            <c:spPr>
              <a:solidFill>
                <a:schemeClr val="accent4"/>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7-E10E-466F-8459-337282C178E8}"/>
              </c:ext>
            </c:extLst>
          </c:dPt>
          <c:dPt>
            <c:idx val="4"/>
            <c:bubble3D val="0"/>
            <c:spPr>
              <a:solidFill>
                <a:schemeClr val="accent5"/>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9-E10E-466F-8459-337282C178E8}"/>
              </c:ext>
            </c:extLst>
          </c:dPt>
          <c:dLbls>
            <c:dLbl>
              <c:idx val="3"/>
              <c:layout>
                <c:manualLayout>
                  <c:x val="-3.5065934862355881E-2"/>
                  <c:y val="-1.1281245346724004E-2"/>
                </c:manualLayout>
              </c:layout>
              <c:tx>
                <c:rich>
                  <a:bodyPr/>
                  <a:lstStyle/>
                  <a:p>
                    <a:r>
                      <a:rPr lang="en-US"/>
                      <a:t> </a:t>
                    </a:r>
                    <a:fld id="{9CF223B8-7BCC-47E0-9DD2-E6AB7A423484}" type="PERCENTAGE">
                      <a:rPr lang="en-US" baseline="0">
                        <a:solidFill>
                          <a:sysClr val="windowText" lastClr="000000"/>
                        </a:solidFill>
                      </a:rPr>
                      <a:pPr/>
                      <a:t>[PERCENTAGE]</a:t>
                    </a:fld>
                    <a:endParaRPr lang="en-US"/>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10E-466F-8459-337282C178E8}"/>
                </c:ext>
              </c:extLst>
            </c:dLbl>
            <c:dLbl>
              <c:idx val="4"/>
              <c:layout>
                <c:manualLayout>
                  <c:x val="3.2424995181463072E-2"/>
                  <c:y val="-2.1363358288348034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E10E-466F-8459-337282C178E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Sheet1!$A$28:$B$32</c:f>
              <c:strCache>
                <c:ptCount val="5"/>
                <c:pt idx="0">
                  <c:v>White</c:v>
                </c:pt>
                <c:pt idx="1">
                  <c:v>African American</c:v>
                </c:pt>
                <c:pt idx="2">
                  <c:v>Unknown</c:v>
                </c:pt>
                <c:pt idx="3">
                  <c:v>Asian</c:v>
                </c:pt>
                <c:pt idx="4">
                  <c:v>Native American/Alaskan Native</c:v>
                </c:pt>
              </c:strCache>
            </c:strRef>
          </c:cat>
          <c:val>
            <c:numRef>
              <c:f>Sheet1!$C$28:$C$32</c:f>
              <c:numCache>
                <c:formatCode>General</c:formatCode>
                <c:ptCount val="5"/>
                <c:pt idx="0">
                  <c:v>220</c:v>
                </c:pt>
                <c:pt idx="1">
                  <c:v>191</c:v>
                </c:pt>
                <c:pt idx="2">
                  <c:v>46</c:v>
                </c:pt>
                <c:pt idx="3">
                  <c:v>5</c:v>
                </c:pt>
                <c:pt idx="4">
                  <c:v>1</c:v>
                </c:pt>
              </c:numCache>
            </c:numRef>
          </c:val>
          <c:extLst>
            <c:ext xmlns:c16="http://schemas.microsoft.com/office/drawing/2014/chart" uri="{C3380CC4-5D6E-409C-BE32-E72D297353CC}">
              <c16:uniqueId val="{0000000A-E10E-466F-8459-337282C178E8}"/>
            </c:ext>
          </c:extLst>
        </c:ser>
        <c:dLbls>
          <c:dLblPos val="inEnd"/>
          <c:showLegendKey val="0"/>
          <c:showVal val="0"/>
          <c:showCatName val="0"/>
          <c:showSerName val="0"/>
          <c:showPercent val="1"/>
          <c:showBubbleSize val="0"/>
          <c:showLeaderLines val="0"/>
        </c:dLbls>
        <c:firstSliceAng val="0"/>
      </c:pieChart>
      <c:spPr>
        <a:noFill/>
        <a:ln>
          <a:noFill/>
        </a:ln>
        <a:effectLst/>
      </c:spPr>
    </c:plotArea>
    <c:legend>
      <c:legendPos val="b"/>
      <c:layout>
        <c:manualLayout>
          <c:xMode val="edge"/>
          <c:yMode val="edge"/>
          <c:x val="0.61241793530754118"/>
          <c:y val="0.14388189514588187"/>
          <c:w val="0.34898049311566892"/>
          <c:h val="0.82877702488145921"/>
        </c:manualLayout>
      </c:layout>
      <c:overlay val="0"/>
      <c:spPr>
        <a:solidFill>
          <a:schemeClr val="lt1">
            <a:alpha val="78000"/>
          </a:schemeClr>
        </a:solid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r>
              <a:rPr lang="en-US" sz="2400" baseline="0">
                <a:solidFill>
                  <a:sysClr val="windowText" lastClr="000000"/>
                </a:solidFill>
              </a:rPr>
              <a:t>Race (#)</a:t>
            </a:r>
          </a:p>
        </c:rich>
      </c:tx>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7.9136482939632546E-2"/>
          <c:y val="0.12607618759193562"/>
          <c:w val="0.89030796150481195"/>
          <c:h val="0.62108137925067064"/>
        </c:manualLayout>
      </c:layout>
      <c:barChart>
        <c:barDir val="col"/>
        <c:grouping val="clustered"/>
        <c:varyColors val="0"/>
        <c:ser>
          <c:idx val="0"/>
          <c:order val="0"/>
          <c:tx>
            <c:strRef>
              <c:f>Sheet1!$C$27</c:f>
              <c:strCache>
                <c:ptCount val="1"/>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0A1E-41B5-B9A5-2F35EE4E3907}"/>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A1E-41B5-B9A5-2F35EE4E3907}"/>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0A1E-41B5-B9A5-2F35EE4E3907}"/>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0A1E-41B5-B9A5-2F35EE4E3907}"/>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0A1E-41B5-B9A5-2F35EE4E3907}"/>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0A1E-41B5-B9A5-2F35EE4E3907}"/>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5-0A1E-41B5-B9A5-2F35EE4E390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Sheet1!$A$28:$B$32</c:f>
              <c:strCache>
                <c:ptCount val="5"/>
                <c:pt idx="0">
                  <c:v>White</c:v>
                </c:pt>
                <c:pt idx="1">
                  <c:v>African American</c:v>
                </c:pt>
                <c:pt idx="2">
                  <c:v>Unknown</c:v>
                </c:pt>
                <c:pt idx="3">
                  <c:v>Asian</c:v>
                </c:pt>
                <c:pt idx="4">
                  <c:v>Native American/Alaskan Native</c:v>
                </c:pt>
              </c:strCache>
            </c:strRef>
          </c:cat>
          <c:val>
            <c:numRef>
              <c:f>Sheet1!$C$28:$C$32</c:f>
              <c:numCache>
                <c:formatCode>General</c:formatCode>
                <c:ptCount val="5"/>
                <c:pt idx="0">
                  <c:v>220</c:v>
                </c:pt>
                <c:pt idx="1">
                  <c:v>191</c:v>
                </c:pt>
                <c:pt idx="2">
                  <c:v>46</c:v>
                </c:pt>
                <c:pt idx="3">
                  <c:v>5</c:v>
                </c:pt>
                <c:pt idx="4">
                  <c:v>1</c:v>
                </c:pt>
              </c:numCache>
            </c:numRef>
          </c:val>
          <c:extLst>
            <c:ext xmlns:c16="http://schemas.microsoft.com/office/drawing/2014/chart" uri="{C3380CC4-5D6E-409C-BE32-E72D297353CC}">
              <c16:uniqueId val="{00000008-0A1E-41B5-B9A5-2F35EE4E3907}"/>
            </c:ext>
          </c:extLst>
        </c:ser>
        <c:dLbls>
          <c:showLegendKey val="0"/>
          <c:showVal val="0"/>
          <c:showCatName val="0"/>
          <c:showSerName val="0"/>
          <c:showPercent val="0"/>
          <c:showBubbleSize val="0"/>
        </c:dLbls>
        <c:gapWidth val="49"/>
        <c:overlap val="-43"/>
        <c:axId val="721402072"/>
        <c:axId val="721405672"/>
      </c:barChart>
      <c:catAx>
        <c:axId val="72140207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5400000" spcFirstLastPara="1" vertOverflow="ellipsis" wrap="square" anchor="ctr" anchorCtr="1"/>
          <a:lstStyle/>
          <a:p>
            <a:pPr>
              <a:defRPr sz="1600" b="0" i="0" u="none" strike="noStrike" kern="1200" cap="none" spc="0" normalizeH="0" baseline="0">
                <a:ln>
                  <a:solidFill>
                    <a:schemeClr val="tx1"/>
                  </a:solidFill>
                </a:ln>
                <a:solidFill>
                  <a:schemeClr val="tx1"/>
                </a:solidFill>
                <a:latin typeface="+mn-lt"/>
                <a:ea typeface="+mn-ea"/>
                <a:cs typeface="+mn-cs"/>
              </a:defRPr>
            </a:pPr>
            <a:endParaRPr lang="en-US"/>
          </a:p>
        </c:txPr>
        <c:crossAx val="721405672"/>
        <c:crosses val="autoZero"/>
        <c:auto val="1"/>
        <c:lblAlgn val="ctr"/>
        <c:lblOffset val="100"/>
        <c:noMultiLvlLbl val="0"/>
      </c:catAx>
      <c:valAx>
        <c:axId val="72140567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72140207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800" b="1" i="0" u="none" strike="noStrike" kern="1200" baseline="0">
                <a:solidFill>
                  <a:schemeClr val="dk1">
                    <a:lumMod val="65000"/>
                    <a:lumOff val="35000"/>
                  </a:schemeClr>
                </a:solidFill>
                <a:latin typeface="+mn-lt"/>
                <a:ea typeface="+mn-ea"/>
                <a:cs typeface="+mn-cs"/>
              </a:defRPr>
            </a:pPr>
            <a:r>
              <a:rPr lang="en-US" sz="2800"/>
              <a:t>Ethnicity</a:t>
            </a:r>
          </a:p>
        </c:rich>
      </c:tx>
      <c:overlay val="0"/>
      <c:spPr>
        <a:noFill/>
        <a:ln>
          <a:noFill/>
        </a:ln>
        <a:effectLst/>
      </c:spPr>
      <c:txPr>
        <a:bodyPr rot="0" spcFirstLastPara="1" vertOverflow="ellipsis" vert="horz" wrap="square" anchor="ctr" anchorCtr="1"/>
        <a:lstStyle/>
        <a:p>
          <a:pPr>
            <a:defRPr sz="28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0.24170174042504095"/>
          <c:y val="0.1895265753951027"/>
          <c:w val="0.57734598431376905"/>
          <c:h val="0.69344709453669062"/>
        </c:manualLayout>
      </c:layout>
      <c:pieChart>
        <c:varyColors val="1"/>
        <c:ser>
          <c:idx val="0"/>
          <c:order val="0"/>
          <c:tx>
            <c:strRef>
              <c:f>Sheet1!$C$53</c:f>
              <c:strCache>
                <c:ptCount val="1"/>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BDDA-4E9A-8C44-9978F35607DC}"/>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BDDA-4E9A-8C44-9978F35607DC}"/>
              </c:ext>
            </c:extLst>
          </c:dPt>
          <c:dLbls>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0"/>
              <c:showCatName val="0"/>
              <c:showSerName val="0"/>
              <c:showPercent val="1"/>
              <c:showBubbleSize val="0"/>
              <c:extLst>
                <c:ext xmlns:c16="http://schemas.microsoft.com/office/drawing/2014/chart" uri="{C3380CC4-5D6E-409C-BE32-E72D297353CC}">
                  <c16:uniqueId val="{00000003-BDDA-4E9A-8C44-9978F35607DC}"/>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Sheet1!$A$54:$B$55</c:f>
              <c:strCache>
                <c:ptCount val="2"/>
                <c:pt idx="0">
                  <c:v>Non-Hispanic</c:v>
                </c:pt>
                <c:pt idx="1">
                  <c:v>Hispanic</c:v>
                </c:pt>
              </c:strCache>
            </c:strRef>
          </c:cat>
          <c:val>
            <c:numRef>
              <c:f>Sheet1!$C$54:$C$55</c:f>
              <c:numCache>
                <c:formatCode>General</c:formatCode>
                <c:ptCount val="2"/>
                <c:pt idx="0">
                  <c:v>459</c:v>
                </c:pt>
                <c:pt idx="1">
                  <c:v>4</c:v>
                </c:pt>
              </c:numCache>
            </c:numRef>
          </c:val>
          <c:extLst>
            <c:ext xmlns:c16="http://schemas.microsoft.com/office/drawing/2014/chart" uri="{C3380CC4-5D6E-409C-BE32-E72D297353CC}">
              <c16:uniqueId val="{00000004-BDDA-4E9A-8C44-9978F35607DC}"/>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1971577962282404"/>
          <c:y val="0.87642579740433801"/>
          <c:w val="0.58138454494297864"/>
          <c:h val="0.10606234359692204"/>
        </c:manualLayout>
      </c:layout>
      <c:overlay val="0"/>
      <c:spPr>
        <a:solidFill>
          <a:schemeClr val="lt1">
            <a:alpha val="78000"/>
          </a:schemeClr>
        </a:solid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r>
              <a:rPr lang="en-US" sz="2400"/>
              <a:t>Ethnicity (#)</a:t>
            </a:r>
          </a:p>
        </c:rich>
      </c:tx>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Sheet1!$C$53</c:f>
              <c:strCache>
                <c:ptCount val="1"/>
              </c:strCache>
            </c:strRef>
          </c:tx>
          <c:spPr>
            <a:solidFill>
              <a:schemeClr val="accent1"/>
            </a:solidFill>
            <a:ln>
              <a:noFill/>
            </a:ln>
            <a:effectLst/>
          </c:spPr>
          <c:invertIfNegative val="0"/>
          <c:dPt>
            <c:idx val="1"/>
            <c:invertIfNegative val="0"/>
            <c:bubble3D val="0"/>
            <c:spPr>
              <a:solidFill>
                <a:srgbClr val="ED7D31"/>
              </a:solidFill>
              <a:ln>
                <a:noFill/>
              </a:ln>
              <a:effectLst/>
            </c:spPr>
            <c:extLst>
              <c:ext xmlns:c16="http://schemas.microsoft.com/office/drawing/2014/chart" uri="{C3380CC4-5D6E-409C-BE32-E72D297353CC}">
                <c16:uniqueId val="{00000002-41E2-4D8B-9ED1-762F37775AE8}"/>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2"/>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41E2-4D8B-9ED1-762F37775AE8}"/>
                </c:ext>
              </c:extLst>
            </c:dLbl>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41E2-4D8B-9ED1-762F37775AE8}"/>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dk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Sheet1!$A$54:$B$55</c:f>
              <c:strCache>
                <c:ptCount val="2"/>
                <c:pt idx="0">
                  <c:v>Non-Hispanic</c:v>
                </c:pt>
                <c:pt idx="1">
                  <c:v>Hispanic</c:v>
                </c:pt>
              </c:strCache>
            </c:strRef>
          </c:cat>
          <c:val>
            <c:numRef>
              <c:f>Sheet1!$C$54:$C$55</c:f>
              <c:numCache>
                <c:formatCode>General</c:formatCode>
                <c:ptCount val="2"/>
                <c:pt idx="0">
                  <c:v>459</c:v>
                </c:pt>
                <c:pt idx="1">
                  <c:v>4</c:v>
                </c:pt>
              </c:numCache>
            </c:numRef>
          </c:val>
          <c:extLst>
            <c:ext xmlns:c16="http://schemas.microsoft.com/office/drawing/2014/chart" uri="{C3380CC4-5D6E-409C-BE32-E72D297353CC}">
              <c16:uniqueId val="{00000000-41E2-4D8B-9ED1-762F37775AE8}"/>
            </c:ext>
          </c:extLst>
        </c:ser>
        <c:dLbls>
          <c:dLblPos val="outEnd"/>
          <c:showLegendKey val="0"/>
          <c:showVal val="1"/>
          <c:showCatName val="0"/>
          <c:showSerName val="0"/>
          <c:showPercent val="0"/>
          <c:showBubbleSize val="0"/>
        </c:dLbls>
        <c:gapWidth val="100"/>
        <c:overlap val="-43"/>
        <c:axId val="721387312"/>
        <c:axId val="721391992"/>
      </c:barChart>
      <c:catAx>
        <c:axId val="721387312"/>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800" b="0" i="0" u="none" strike="noStrike" kern="1200" cap="none" spc="0" normalizeH="0" baseline="0">
                <a:solidFill>
                  <a:schemeClr val="dk1">
                    <a:lumMod val="65000"/>
                    <a:lumOff val="35000"/>
                  </a:schemeClr>
                </a:solidFill>
                <a:latin typeface="+mn-lt"/>
                <a:ea typeface="+mn-ea"/>
                <a:cs typeface="+mn-cs"/>
              </a:defRPr>
            </a:pPr>
            <a:endParaRPr lang="en-US"/>
          </a:p>
        </c:txPr>
        <c:crossAx val="721391992"/>
        <c:crosses val="autoZero"/>
        <c:auto val="1"/>
        <c:lblAlgn val="ctr"/>
        <c:lblOffset val="100"/>
        <c:noMultiLvlLbl val="0"/>
      </c:catAx>
      <c:valAx>
        <c:axId val="72139199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latin typeface="+mn-lt"/>
                <a:ea typeface="+mn-ea"/>
                <a:cs typeface="+mn-cs"/>
              </a:defRPr>
            </a:pPr>
            <a:endParaRPr lang="en-US"/>
          </a:p>
        </c:txPr>
        <c:crossAx val="721387312"/>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baseline="0">
                <a:solidFill>
                  <a:schemeClr val="dk1">
                    <a:lumMod val="65000"/>
                    <a:lumOff val="35000"/>
                  </a:schemeClr>
                </a:solidFill>
                <a:latin typeface="+mn-lt"/>
                <a:ea typeface="+mn-ea"/>
                <a:cs typeface="+mn-cs"/>
              </a:defRPr>
            </a:pPr>
            <a:r>
              <a:rPr lang="en-US" sz="2400" baseline="0"/>
              <a:t>Gender %</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dk1">
                  <a:lumMod val="65000"/>
                  <a:lumOff val="35000"/>
                </a:schemeClr>
              </a:solidFill>
              <a:latin typeface="+mn-lt"/>
              <a:ea typeface="+mn-ea"/>
              <a:cs typeface="+mn-cs"/>
            </a:defRPr>
          </a:pPr>
          <a:endParaRPr lang="en-US"/>
        </a:p>
      </c:txPr>
    </c:title>
    <c:autoTitleDeleted val="0"/>
    <c:plotArea>
      <c:layout>
        <c:manualLayout>
          <c:layoutTarget val="inner"/>
          <c:xMode val="edge"/>
          <c:yMode val="edge"/>
          <c:x val="8.1466408459242218E-2"/>
          <c:y val="0.15126955416680204"/>
          <c:w val="0.51253103349596907"/>
          <c:h val="0.8470509446291703"/>
        </c:manualLayout>
      </c:layout>
      <c:pieChart>
        <c:varyColors val="1"/>
        <c:ser>
          <c:idx val="0"/>
          <c:order val="0"/>
          <c:tx>
            <c:strRef>
              <c:f>Sheet1!$N$27</c:f>
              <c:strCache>
                <c:ptCount val="1"/>
              </c:strCache>
            </c:strRef>
          </c:tx>
          <c:dPt>
            <c:idx val="0"/>
            <c:bubble3D val="0"/>
            <c:spPr>
              <a:solidFill>
                <a:schemeClr val="accent1"/>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76AD-4576-B4E2-8743331527C7}"/>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76AD-4576-B4E2-8743331527C7}"/>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Sheet1!$L$28:$M$29</c:f>
              <c:strCache>
                <c:ptCount val="2"/>
                <c:pt idx="0">
                  <c:v>Male</c:v>
                </c:pt>
                <c:pt idx="1">
                  <c:v>Female</c:v>
                </c:pt>
              </c:strCache>
            </c:strRef>
          </c:cat>
          <c:val>
            <c:numRef>
              <c:f>Sheet1!$N$28:$N$29</c:f>
              <c:numCache>
                <c:formatCode>General</c:formatCode>
                <c:ptCount val="2"/>
                <c:pt idx="0">
                  <c:v>243</c:v>
                </c:pt>
                <c:pt idx="1">
                  <c:v>220</c:v>
                </c:pt>
              </c:numCache>
            </c:numRef>
          </c:val>
          <c:extLst>
            <c:ext xmlns:c16="http://schemas.microsoft.com/office/drawing/2014/chart" uri="{C3380CC4-5D6E-409C-BE32-E72D297353CC}">
              <c16:uniqueId val="{00000004-76AD-4576-B4E2-8743331527C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66612491166444388"/>
          <c:y val="0.28051785823883429"/>
          <c:w val="0.27254973278152966"/>
          <c:h val="0.54983519082122989"/>
        </c:manualLayout>
      </c:layout>
      <c:overlay val="0"/>
      <c:spPr>
        <a:solidFill>
          <a:schemeClr val="lt1">
            <a:alpha val="78000"/>
          </a:schemeClr>
        </a:solidFill>
        <a:ln>
          <a:noFill/>
        </a:ln>
        <a:effectLst/>
      </c:spPr>
      <c:txPr>
        <a:bodyPr rot="0" spcFirstLastPara="1" vertOverflow="ellipsis" vert="horz" wrap="square" anchor="ctr" anchorCtr="1"/>
        <a:lstStyle/>
        <a:p>
          <a:pPr>
            <a:defRPr sz="1800" b="1"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3.xml><?xml version="1.0" encoding="utf-8"?>
<cs:chartStyle xmlns:cs="http://schemas.microsoft.com/office/drawing/2012/chartStyle" xmlns:a="http://schemas.openxmlformats.org/drawingml/2006/main" id="221">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D6BEE-14D5-4D0C-BA5B-53898376E69C}" type="datetimeFigureOut">
              <a:rPr lang="en-US" smtClean="0"/>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92972-3031-489A-8560-81917479A9A3}" type="slidenum">
              <a:rPr lang="en-US" smtClean="0"/>
              <a:t>‹#›</a:t>
            </a:fld>
            <a:endParaRPr lang="en-US"/>
          </a:p>
        </p:txBody>
      </p:sp>
    </p:spTree>
    <p:extLst>
      <p:ext uri="{BB962C8B-B14F-4D97-AF65-F5344CB8AC3E}">
        <p14:creationId xmlns:p14="http://schemas.microsoft.com/office/powerpoint/2010/main" val="293501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C882A-2A60-93CF-7DBB-CBEA69760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06BA36-F7D9-2B0D-D025-389AA66717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63F1D-41A1-7DAE-78A9-383FEB41148D}"/>
              </a:ext>
            </a:extLst>
          </p:cNvPr>
          <p:cNvSpPr>
            <a:spLocks noGrp="1"/>
          </p:cNvSpPr>
          <p:nvPr>
            <p:ph type="body" idx="1"/>
          </p:nvPr>
        </p:nvSpPr>
        <p:spPr/>
        <p:txBody>
          <a:bodyPr/>
          <a:lstStyle/>
          <a:p>
            <a:r>
              <a:rPr lang="en-US" dirty="0"/>
              <a:t>In accordance with code § 2.2-5201, CPMT is a mandated team/board and in our locality members are appointed by City Council and are the governing body for CSA.  </a:t>
            </a:r>
          </a:p>
        </p:txBody>
      </p:sp>
      <p:sp>
        <p:nvSpPr>
          <p:cNvPr id="4" name="Slide Number Placeholder 3">
            <a:extLst>
              <a:ext uri="{FF2B5EF4-FFF2-40B4-BE49-F238E27FC236}">
                <a16:creationId xmlns:a16="http://schemas.microsoft.com/office/drawing/2014/main" id="{DD9A3A18-0370-6924-B053-08691AA38C36}"/>
              </a:ext>
            </a:extLst>
          </p:cNvPr>
          <p:cNvSpPr>
            <a:spLocks noGrp="1"/>
          </p:cNvSpPr>
          <p:nvPr>
            <p:ph type="sldNum" sz="quarter" idx="5"/>
          </p:nvPr>
        </p:nvSpPr>
        <p:spPr/>
        <p:txBody>
          <a:bodyPr/>
          <a:lstStyle/>
          <a:p>
            <a:fld id="{E1992972-3031-489A-8560-81917479A9A3}" type="slidenum">
              <a:rPr lang="en-US" smtClean="0"/>
              <a:t>2</a:t>
            </a:fld>
            <a:endParaRPr lang="en-US"/>
          </a:p>
        </p:txBody>
      </p:sp>
    </p:spTree>
    <p:extLst>
      <p:ext uri="{BB962C8B-B14F-4D97-AF65-F5344CB8AC3E}">
        <p14:creationId xmlns:p14="http://schemas.microsoft.com/office/powerpoint/2010/main" val="3055918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DC8AA-66ED-E4F7-7552-04B15F8D4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E7285-7C1D-6D3B-9EC6-0DF22BEE0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CDCFF-55F5-7900-61AF-18CC9DBEE6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B30515-5B0A-DBAB-DE74-3930D92A952D}"/>
              </a:ext>
            </a:extLst>
          </p:cNvPr>
          <p:cNvSpPr>
            <a:spLocks noGrp="1"/>
          </p:cNvSpPr>
          <p:nvPr>
            <p:ph type="sldNum" sz="quarter" idx="10"/>
          </p:nvPr>
        </p:nvSpPr>
        <p:spPr/>
        <p:txBody>
          <a:bodyPr/>
          <a:lstStyle/>
          <a:p>
            <a:fld id="{CB4833DD-9F93-4416-AB3E-A22DC300A2B2}" type="slidenum">
              <a:rPr lang="en-US" smtClean="0"/>
              <a:pPr/>
              <a:t>11</a:t>
            </a:fld>
            <a:endParaRPr lang="en-US" dirty="0"/>
          </a:p>
        </p:txBody>
      </p:sp>
    </p:spTree>
    <p:extLst>
      <p:ext uri="{BB962C8B-B14F-4D97-AF65-F5344CB8AC3E}">
        <p14:creationId xmlns:p14="http://schemas.microsoft.com/office/powerpoint/2010/main" val="401777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693CC-14A7-B7EB-9770-91F4B5E9E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A54A48-F8C2-0292-ECF2-8354E5A56F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858890-E8AA-A341-4015-16C0C0FD45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AEE48A-8293-526F-5FAC-B9EBD6656C31}"/>
              </a:ext>
            </a:extLst>
          </p:cNvPr>
          <p:cNvSpPr>
            <a:spLocks noGrp="1"/>
          </p:cNvSpPr>
          <p:nvPr>
            <p:ph type="sldNum" sz="quarter" idx="10"/>
          </p:nvPr>
        </p:nvSpPr>
        <p:spPr/>
        <p:txBody>
          <a:bodyPr/>
          <a:lstStyle/>
          <a:p>
            <a:fld id="{CB4833DD-9F93-4416-AB3E-A22DC300A2B2}" type="slidenum">
              <a:rPr lang="en-US" smtClean="0"/>
              <a:pPr/>
              <a:t>12</a:t>
            </a:fld>
            <a:endParaRPr lang="en-US" dirty="0"/>
          </a:p>
        </p:txBody>
      </p:sp>
    </p:spTree>
    <p:extLst>
      <p:ext uri="{BB962C8B-B14F-4D97-AF65-F5344CB8AC3E}">
        <p14:creationId xmlns:p14="http://schemas.microsoft.com/office/powerpoint/2010/main" val="833808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36534-2CAB-729B-DA0F-3FF00407C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6CE61-178E-428F-7999-999E43C5D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34511-A9CB-D8E7-3B35-97DB0CD2A8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provide an array of services to include services that require a youth to be removed from the community as well as those that are provided in the community </a:t>
            </a:r>
          </a:p>
          <a:p>
            <a:endParaRPr lang="en-US" dirty="0"/>
          </a:p>
        </p:txBody>
      </p:sp>
      <p:sp>
        <p:nvSpPr>
          <p:cNvPr id="4" name="Slide Number Placeholder 3">
            <a:extLst>
              <a:ext uri="{FF2B5EF4-FFF2-40B4-BE49-F238E27FC236}">
                <a16:creationId xmlns:a16="http://schemas.microsoft.com/office/drawing/2014/main" id="{28FE9637-4DC0-69D4-E5A9-EEED83BB4C4C}"/>
              </a:ext>
            </a:extLst>
          </p:cNvPr>
          <p:cNvSpPr>
            <a:spLocks noGrp="1"/>
          </p:cNvSpPr>
          <p:nvPr>
            <p:ph type="sldNum" sz="quarter" idx="10"/>
          </p:nvPr>
        </p:nvSpPr>
        <p:spPr/>
        <p:txBody>
          <a:bodyPr/>
          <a:lstStyle/>
          <a:p>
            <a:fld id="{CB4833DD-9F93-4416-AB3E-A22DC300A2B2}" type="slidenum">
              <a:rPr lang="en-US" smtClean="0"/>
              <a:pPr/>
              <a:t>13</a:t>
            </a:fld>
            <a:endParaRPr lang="en-US" dirty="0"/>
          </a:p>
        </p:txBody>
      </p:sp>
    </p:spTree>
    <p:extLst>
      <p:ext uri="{BB962C8B-B14F-4D97-AF65-F5344CB8AC3E}">
        <p14:creationId xmlns:p14="http://schemas.microsoft.com/office/powerpoint/2010/main" val="2819373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we contract with 77 different vendors who provide an array of services.  </a:t>
            </a:r>
          </a:p>
          <a:p>
            <a:endParaRPr lang="en-US" dirty="0"/>
          </a:p>
          <a:p>
            <a:r>
              <a:rPr lang="en-US" dirty="0"/>
              <a:t>Due to the unique make up of youth and families we serve I also ensure we have vendors who represent our population and community needs.  As a result, we found out of the 77 providers that we have </a:t>
            </a:r>
          </a:p>
          <a:p>
            <a:r>
              <a:rPr lang="en-US" dirty="0"/>
              <a:t>29% that are women owned</a:t>
            </a:r>
          </a:p>
          <a:p>
            <a:r>
              <a:rPr lang="en-US" dirty="0"/>
              <a:t>23% that are minority owned</a:t>
            </a:r>
          </a:p>
          <a:p>
            <a:r>
              <a:rPr lang="en-US" dirty="0"/>
              <a:t>And 17% that are both women and minority </a:t>
            </a:r>
          </a:p>
        </p:txBody>
      </p:sp>
      <p:sp>
        <p:nvSpPr>
          <p:cNvPr id="4" name="Slide Number Placeholder 3"/>
          <p:cNvSpPr>
            <a:spLocks noGrp="1"/>
          </p:cNvSpPr>
          <p:nvPr>
            <p:ph type="sldNum" sz="quarter" idx="5"/>
          </p:nvPr>
        </p:nvSpPr>
        <p:spPr/>
        <p:txBody>
          <a:bodyPr/>
          <a:lstStyle/>
          <a:p>
            <a:fld id="{E1992972-3031-489A-8560-81917479A9A3}" type="slidenum">
              <a:rPr lang="en-US" smtClean="0"/>
              <a:t>14</a:t>
            </a:fld>
            <a:endParaRPr lang="en-US"/>
          </a:p>
        </p:txBody>
      </p:sp>
    </p:spTree>
    <p:extLst>
      <p:ext uri="{BB962C8B-B14F-4D97-AF65-F5344CB8AC3E}">
        <p14:creationId xmlns:p14="http://schemas.microsoft.com/office/powerpoint/2010/main" val="24230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know a little about who we are and what we do</a:t>
            </a:r>
          </a:p>
          <a:p>
            <a:endParaRPr lang="en-US" dirty="0"/>
          </a:p>
          <a:p>
            <a:r>
              <a:rPr lang="en-US" dirty="0"/>
              <a:t>This is who we serve</a:t>
            </a:r>
          </a:p>
          <a:p>
            <a:r>
              <a:rPr lang="en-US" dirty="0"/>
              <a:t>We have 4 major stakeholders with court services being one of those major stakeholders, along with DSS, schools, and our behavioral health division which some may know as CSB but here in VA Beach we refer to as Child and Youth Services </a:t>
            </a:r>
          </a:p>
          <a:p>
            <a:endParaRPr lang="en-US" dirty="0"/>
          </a:p>
          <a:p>
            <a:r>
              <a:rPr lang="en-US" dirty="0"/>
              <a:t>For FY25 we served 463 youth which is about average for the number of youth we typically serve and of the 463 youth most of our referrals come from DSS</a:t>
            </a:r>
          </a:p>
        </p:txBody>
      </p:sp>
      <p:sp>
        <p:nvSpPr>
          <p:cNvPr id="4" name="Slide Number Placeholder 3"/>
          <p:cNvSpPr>
            <a:spLocks noGrp="1"/>
          </p:cNvSpPr>
          <p:nvPr>
            <p:ph type="sldNum" sz="quarter" idx="5"/>
          </p:nvPr>
        </p:nvSpPr>
        <p:spPr/>
        <p:txBody>
          <a:bodyPr/>
          <a:lstStyle/>
          <a:p>
            <a:fld id="{E1992972-3031-489A-8560-81917479A9A3}" type="slidenum">
              <a:rPr lang="en-US" smtClean="0"/>
              <a:t>15</a:t>
            </a:fld>
            <a:endParaRPr lang="en-US"/>
          </a:p>
        </p:txBody>
      </p:sp>
    </p:spTree>
    <p:extLst>
      <p:ext uri="{BB962C8B-B14F-4D97-AF65-F5344CB8AC3E}">
        <p14:creationId xmlns:p14="http://schemas.microsoft.com/office/powerpoint/2010/main" val="1395096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463 youth served this shows race.  However when I present data like this I tend to want to emphasize that someone who is Hispanic tends to have to identify if they see themselves as one of these races so the numbers could be a bit skewed as if I am Hispanic/Latino person I may not identify as white or African American , yet they are asked to choose something.  In addition in looking at this, we also do not have the capabilities to collect data on those who identify as biracial Once we obtain our own electronic system, we will be able to improve this, however as of right now this is what we have.  </a:t>
            </a:r>
          </a:p>
          <a:p>
            <a:endParaRPr lang="en-US" dirty="0"/>
          </a:p>
          <a:p>
            <a:r>
              <a:rPr lang="en-US" dirty="0"/>
              <a:t>Also, although we have not been able to collect the data electronically, FAPT has been collecting this data through the service planning (IFSP)</a:t>
            </a:r>
          </a:p>
        </p:txBody>
      </p:sp>
      <p:sp>
        <p:nvSpPr>
          <p:cNvPr id="4" name="Slide Number Placeholder 3"/>
          <p:cNvSpPr>
            <a:spLocks noGrp="1"/>
          </p:cNvSpPr>
          <p:nvPr>
            <p:ph type="sldNum" sz="quarter" idx="5"/>
          </p:nvPr>
        </p:nvSpPr>
        <p:spPr/>
        <p:txBody>
          <a:bodyPr/>
          <a:lstStyle/>
          <a:p>
            <a:fld id="{E1992972-3031-489A-8560-81917479A9A3}" type="slidenum">
              <a:rPr lang="en-US" smtClean="0"/>
              <a:t>16</a:t>
            </a:fld>
            <a:endParaRPr lang="en-US"/>
          </a:p>
        </p:txBody>
      </p:sp>
    </p:spTree>
    <p:extLst>
      <p:ext uri="{BB962C8B-B14F-4D97-AF65-F5344CB8AC3E}">
        <p14:creationId xmlns:p14="http://schemas.microsoft.com/office/powerpoint/2010/main" val="1926240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45FCB-9E53-BB19-5633-6BC8C23D8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6D2EA-E31A-EB31-C8DF-4F98B76AF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F9ACD0-C37C-34EB-DC2F-A57CF7AC8AA5}"/>
              </a:ext>
            </a:extLst>
          </p:cNvPr>
          <p:cNvSpPr>
            <a:spLocks noGrp="1"/>
          </p:cNvSpPr>
          <p:nvPr>
            <p:ph type="body" idx="1"/>
          </p:nvPr>
        </p:nvSpPr>
        <p:spPr/>
        <p:txBody>
          <a:bodyPr/>
          <a:lstStyle/>
          <a:p>
            <a:r>
              <a:rPr lang="en-US" dirty="0"/>
              <a:t>After race is chosen then there is the option to enter ethnicity </a:t>
            </a:r>
          </a:p>
        </p:txBody>
      </p:sp>
      <p:sp>
        <p:nvSpPr>
          <p:cNvPr id="4" name="Slide Number Placeholder 3">
            <a:extLst>
              <a:ext uri="{FF2B5EF4-FFF2-40B4-BE49-F238E27FC236}">
                <a16:creationId xmlns:a16="http://schemas.microsoft.com/office/drawing/2014/main" id="{DCB85E42-5A32-2C9C-9D92-7E0976549196}"/>
              </a:ext>
            </a:extLst>
          </p:cNvPr>
          <p:cNvSpPr>
            <a:spLocks noGrp="1"/>
          </p:cNvSpPr>
          <p:nvPr>
            <p:ph type="sldNum" sz="quarter" idx="5"/>
          </p:nvPr>
        </p:nvSpPr>
        <p:spPr/>
        <p:txBody>
          <a:bodyPr/>
          <a:lstStyle/>
          <a:p>
            <a:fld id="{E1992972-3031-489A-8560-81917479A9A3}" type="slidenum">
              <a:rPr lang="en-US" smtClean="0"/>
              <a:t>17</a:t>
            </a:fld>
            <a:endParaRPr lang="en-US"/>
          </a:p>
        </p:txBody>
      </p:sp>
    </p:spTree>
    <p:extLst>
      <p:ext uri="{BB962C8B-B14F-4D97-AF65-F5344CB8AC3E}">
        <p14:creationId xmlns:p14="http://schemas.microsoft.com/office/powerpoint/2010/main" val="2119898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3F221-935C-4058-FC3E-CE09AC223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D83DD-D817-C4FE-6834-AB4335BF53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BAC01-F914-6E18-B680-0DDFE1A7B42C}"/>
              </a:ext>
            </a:extLst>
          </p:cNvPr>
          <p:cNvSpPr>
            <a:spLocks noGrp="1"/>
          </p:cNvSpPr>
          <p:nvPr>
            <p:ph type="body" idx="1"/>
          </p:nvPr>
        </p:nvSpPr>
        <p:spPr/>
        <p:txBody>
          <a:bodyPr/>
          <a:lstStyle/>
          <a:p>
            <a:r>
              <a:rPr lang="en-US" dirty="0"/>
              <a:t>In looking at gender we serve mostly males however, we also serve a good amount of females as well.  Again this is another area in which we are working with the state as our systems do not allow for differences in how someone self identifies verse gender at birth.  This data shows gender at birth</a:t>
            </a:r>
          </a:p>
          <a:p>
            <a:endParaRPr lang="en-US" dirty="0"/>
          </a:p>
          <a:p>
            <a:r>
              <a:rPr lang="en-US" dirty="0"/>
              <a:t>In looking to the section related to age – this is the 2</a:t>
            </a:r>
            <a:r>
              <a:rPr lang="en-US" baseline="30000" dirty="0"/>
              <a:t>nd</a:t>
            </a:r>
            <a:r>
              <a:rPr lang="en-US" dirty="0"/>
              <a:t> year in a row in which our numbers for those who are 0-3 and those who are 7-12 were almost identical.  Our highest age group served historically remains those whoa re 13-17 years old.  In case you are wondering the youth who is over 21 is a youth receiving special education services as we can serve them until 22 pending on when their birthday is</a:t>
            </a:r>
          </a:p>
        </p:txBody>
      </p:sp>
      <p:sp>
        <p:nvSpPr>
          <p:cNvPr id="4" name="Slide Number Placeholder 3">
            <a:extLst>
              <a:ext uri="{FF2B5EF4-FFF2-40B4-BE49-F238E27FC236}">
                <a16:creationId xmlns:a16="http://schemas.microsoft.com/office/drawing/2014/main" id="{3999BA25-46F9-F8CC-370F-BEB86106D82D}"/>
              </a:ext>
            </a:extLst>
          </p:cNvPr>
          <p:cNvSpPr>
            <a:spLocks noGrp="1"/>
          </p:cNvSpPr>
          <p:nvPr>
            <p:ph type="sldNum" sz="quarter" idx="5"/>
          </p:nvPr>
        </p:nvSpPr>
        <p:spPr/>
        <p:txBody>
          <a:bodyPr/>
          <a:lstStyle/>
          <a:p>
            <a:fld id="{E1992972-3031-489A-8560-81917479A9A3}" type="slidenum">
              <a:rPr lang="en-US" smtClean="0"/>
              <a:t>18</a:t>
            </a:fld>
            <a:endParaRPr lang="en-US"/>
          </a:p>
        </p:txBody>
      </p:sp>
    </p:spTree>
    <p:extLst>
      <p:ext uri="{BB962C8B-B14F-4D97-AF65-F5344CB8AC3E}">
        <p14:creationId xmlns:p14="http://schemas.microsoft.com/office/powerpoint/2010/main" val="2831951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It is significant to note in addition to CSA funding there are several other resources that may be explored when a youth and family need services</a:t>
            </a:r>
          </a:p>
          <a:p>
            <a:r>
              <a:rPr lang="en-US" dirty="0"/>
              <a:t>DJJ has funding to help serve those they are involved with</a:t>
            </a:r>
          </a:p>
          <a:p>
            <a:endParaRPr lang="en-US" dirty="0"/>
          </a:p>
          <a:p>
            <a:r>
              <a:rPr lang="en-US" dirty="0"/>
              <a:t>Our behavioral health units (Child and Youth and Developmental Services) have funding such as the children's mental health initiative funds that they can use for various community-based services.  If a youth is determined to need extensive services, they will typically come to CSA as we have a much larger funding pool.  Also, if a youth has low cognitive abilities, they may be eligible for what's called a waiver that can also pay for various services to include group homes and ___ care</a:t>
            </a:r>
          </a:p>
          <a:p>
            <a:endParaRPr lang="en-US" dirty="0"/>
          </a:p>
          <a:p>
            <a:r>
              <a:rPr lang="en-US" dirty="0"/>
              <a:t>Those youth and families that are involved with our child welfare units within the Department of Social Services also have various grant fundings that can be used for payment of various community-based services to include substance use testing and treatment</a:t>
            </a:r>
          </a:p>
          <a:p>
            <a:endParaRPr lang="en-US" dirty="0"/>
          </a:p>
          <a:p>
            <a:r>
              <a:rPr lang="en-US" dirty="0"/>
              <a:t>So although CSA has the largest budget, we are by far not the only funding source that is available to meet the needs of those we serve.  CSA is a collaborative program and we work with all of our  stakeholders to ensure the needs of the community are met. </a:t>
            </a:r>
          </a:p>
          <a:p>
            <a:endParaRPr lang="en-US" dirty="0"/>
          </a:p>
        </p:txBody>
      </p:sp>
      <p:sp>
        <p:nvSpPr>
          <p:cNvPr id="4" name="Slide Number Placeholder 3"/>
          <p:cNvSpPr>
            <a:spLocks noGrp="1"/>
          </p:cNvSpPr>
          <p:nvPr>
            <p:ph type="sldNum" sz="quarter" idx="5"/>
          </p:nvPr>
        </p:nvSpPr>
        <p:spPr/>
        <p:txBody>
          <a:bodyPr/>
          <a:lstStyle/>
          <a:p>
            <a:fld id="{E1992972-3031-489A-8560-81917479A9A3}" type="slidenum">
              <a:rPr lang="en-US" smtClean="0"/>
              <a:t>19</a:t>
            </a:fld>
            <a:endParaRPr lang="en-US"/>
          </a:p>
        </p:txBody>
      </p:sp>
    </p:spTree>
    <p:extLst>
      <p:ext uri="{BB962C8B-B14F-4D97-AF65-F5344CB8AC3E}">
        <p14:creationId xmlns:p14="http://schemas.microsoft.com/office/powerpoint/2010/main" val="2831638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We are truly more than a funding stream, as we are also a collaborative program that works with our stakeholders to ensure our community has the services and resources necessary.    </a:t>
            </a:r>
          </a:p>
          <a:p>
            <a:r>
              <a:rPr lang="en-US" dirty="0"/>
              <a:t>To access our services and explore if eligible, it is easiest to navigate with the assistance of case management from one of the core agencies noted above.  </a:t>
            </a:r>
          </a:p>
          <a:p>
            <a:r>
              <a:rPr lang="en-US" dirty="0"/>
              <a:t>In the event a parent desires to access CSA funding via FAPT and is not linked to case management; CSA staff will work with the family to assess the most appropriate agency fit to meet their needs.  </a:t>
            </a:r>
            <a:endParaRPr lang="en-US" dirty="0">
              <a:ea typeface="Calibri"/>
              <a:cs typeface="Calibri"/>
            </a:endParaRPr>
          </a:p>
          <a:p>
            <a:r>
              <a:rPr lang="en-US" dirty="0"/>
              <a:t> </a:t>
            </a:r>
          </a:p>
          <a:p>
            <a:r>
              <a:rPr lang="en-US" dirty="0">
                <a:ea typeface="Calibri"/>
                <a:cs typeface="Calibri"/>
              </a:rPr>
              <a:t>If want to know more about our local program it is the orange QR code and if you want to know about what CSA is in general not specific to VA Beach, the green QR code would be best as that will give state information </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99A42E0-1E64-D747-95ED-42DE4DE9D904}" type="slidenum">
              <a:rPr lang="en-US" smtClean="0"/>
              <a:t>20</a:t>
            </a:fld>
            <a:endParaRPr lang="en-US"/>
          </a:p>
        </p:txBody>
      </p:sp>
    </p:spTree>
    <p:extLst>
      <p:ext uri="{BB962C8B-B14F-4D97-AF65-F5344CB8AC3E}">
        <p14:creationId xmlns:p14="http://schemas.microsoft.com/office/powerpoint/2010/main" val="32850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CSA a single state pool of funds was created which allows us to fund services with the help our four core agencies (Department of Social Services, Behavioral Health services for youth, Court Services (DJJ), and VA Beach Schools) </a:t>
            </a:r>
          </a:p>
          <a:p>
            <a:endParaRPr lang="en-US" dirty="0"/>
          </a:p>
          <a:p>
            <a:r>
              <a:rPr lang="en-US" dirty="0"/>
              <a:t>CSA funds are a mixture of state funds along with our local dollars and are managed by the Community Policy and Management Team (AKA CPMT).</a:t>
            </a:r>
          </a:p>
          <a:p>
            <a:endParaRPr lang="en-US" dirty="0"/>
          </a:p>
          <a:p>
            <a:r>
              <a:rPr lang="en-US" dirty="0"/>
              <a:t>One thing about CSA is that we love alphabet soup as we use a lot of acronyms </a:t>
            </a:r>
          </a:p>
        </p:txBody>
      </p:sp>
      <p:sp>
        <p:nvSpPr>
          <p:cNvPr id="4" name="Slide Number Placeholder 3"/>
          <p:cNvSpPr>
            <a:spLocks noGrp="1"/>
          </p:cNvSpPr>
          <p:nvPr>
            <p:ph type="sldNum" sz="quarter" idx="5"/>
          </p:nvPr>
        </p:nvSpPr>
        <p:spPr/>
        <p:txBody>
          <a:bodyPr/>
          <a:lstStyle/>
          <a:p>
            <a:fld id="{E1992972-3031-489A-8560-81917479A9A3}" type="slidenum">
              <a:rPr lang="en-US" smtClean="0"/>
              <a:t>3</a:t>
            </a:fld>
            <a:endParaRPr lang="en-US"/>
          </a:p>
        </p:txBody>
      </p:sp>
    </p:spTree>
    <p:extLst>
      <p:ext uri="{BB962C8B-B14F-4D97-AF65-F5344CB8AC3E}">
        <p14:creationId xmlns:p14="http://schemas.microsoft.com/office/powerpoint/2010/main" val="2197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accordance with code § 2.2-5201, CPMT is a mandated team/board and in our locality members are appointed by City Council and are the governing body for CSA.  </a:t>
            </a:r>
          </a:p>
          <a:p>
            <a:r>
              <a:rPr lang="en-US" dirty="0"/>
              <a:t>CPMT members include: </a:t>
            </a:r>
          </a:p>
          <a:p>
            <a:r>
              <a:rPr lang="en-US" dirty="0"/>
              <a:t>Director of Court Services Unit</a:t>
            </a:r>
          </a:p>
          <a:p>
            <a:r>
              <a:rPr lang="en-US" dirty="0"/>
              <a:t>Deputy Director of Social Services </a:t>
            </a:r>
          </a:p>
          <a:p>
            <a:r>
              <a:rPr lang="en-US" dirty="0"/>
              <a:t>Deputy Director of Behavioral Health &amp; Developmental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Executive Director for </a:t>
            </a:r>
            <a:r>
              <a:rPr lang="en-US" sz="1200" kern="1200" dirty="0">
                <a:solidFill>
                  <a:schemeClr val="tx1"/>
                </a:solidFill>
                <a:effectLst/>
                <a:latin typeface="+mn-lt"/>
                <a:ea typeface="+mn-ea"/>
                <a:cs typeface="+mn-cs"/>
              </a:rPr>
              <a:t>Office of Programs for Exceptional Children – VA Beach City Public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President of Connect with a Wish – Parent Rep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Program Manager for Healthy Families  - with VA Beach Dept of Public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Government Official – Director of Public Libraries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Public Agency- Executive Director of Tidewater Youth Services Commission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Private Provider – Jewish Family Services </a:t>
            </a:r>
          </a:p>
          <a:p>
            <a:endParaRPr lang="en-US" dirty="0"/>
          </a:p>
        </p:txBody>
      </p:sp>
      <p:sp>
        <p:nvSpPr>
          <p:cNvPr id="4" name="Slide Number Placeholder 3"/>
          <p:cNvSpPr>
            <a:spLocks noGrp="1"/>
          </p:cNvSpPr>
          <p:nvPr>
            <p:ph type="sldNum" sz="quarter" idx="5"/>
          </p:nvPr>
        </p:nvSpPr>
        <p:spPr/>
        <p:txBody>
          <a:bodyPr/>
          <a:lstStyle/>
          <a:p>
            <a:fld id="{E1992972-3031-489A-8560-81917479A9A3}" type="slidenum">
              <a:rPr lang="en-US" smtClean="0"/>
              <a:t>4</a:t>
            </a:fld>
            <a:endParaRPr lang="en-US"/>
          </a:p>
        </p:txBody>
      </p:sp>
    </p:spTree>
    <p:extLst>
      <p:ext uri="{BB962C8B-B14F-4D97-AF65-F5344CB8AC3E}">
        <p14:creationId xmlns:p14="http://schemas.microsoft.com/office/powerpoint/2010/main" val="2429987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992972-3031-489A-8560-81917479A9A3}" type="slidenum">
              <a:rPr lang="en-US" smtClean="0"/>
              <a:t>5</a:t>
            </a:fld>
            <a:endParaRPr lang="en-US"/>
          </a:p>
        </p:txBody>
      </p:sp>
    </p:spTree>
    <p:extLst>
      <p:ext uri="{BB962C8B-B14F-4D97-AF65-F5344CB8AC3E}">
        <p14:creationId xmlns:p14="http://schemas.microsoft.com/office/powerpoint/2010/main" val="1626633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FAPT is where the bulk of the work occurs –  In fact, some people have only heard of the acronym FAPT and not CSA.  FAPT is the team that recommends services and CSA funding </a:t>
            </a:r>
          </a:p>
          <a:p>
            <a:endParaRPr lang="en-US" dirty="0"/>
          </a:p>
        </p:txBody>
      </p:sp>
      <p:sp>
        <p:nvSpPr>
          <p:cNvPr id="4" name="Slide Number Placeholder 3"/>
          <p:cNvSpPr>
            <a:spLocks noGrp="1"/>
          </p:cNvSpPr>
          <p:nvPr>
            <p:ph type="sldNum" sz="quarter" idx="5"/>
          </p:nvPr>
        </p:nvSpPr>
        <p:spPr/>
        <p:txBody>
          <a:bodyPr/>
          <a:lstStyle/>
          <a:p>
            <a:fld id="{E1992972-3031-489A-8560-81917479A9A3}" type="slidenum">
              <a:rPr lang="en-US" smtClean="0"/>
              <a:t>6</a:t>
            </a:fld>
            <a:endParaRPr lang="en-US"/>
          </a:p>
        </p:txBody>
      </p:sp>
    </p:spTree>
    <p:extLst>
      <p:ext uri="{BB962C8B-B14F-4D97-AF65-F5344CB8AC3E}">
        <p14:creationId xmlns:p14="http://schemas.microsoft.com/office/powerpoint/2010/main" val="2423564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DD608-F75E-6830-C636-F529AAAF82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5A9BC9-EF26-6443-2230-EA4561C047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78C1FD-02DB-76A8-83A3-DA594538BF1F}"/>
              </a:ext>
            </a:extLst>
          </p:cNvPr>
          <p:cNvSpPr>
            <a:spLocks noGrp="1"/>
          </p:cNvSpPr>
          <p:nvPr>
            <p:ph type="body" idx="1"/>
          </p:nvPr>
        </p:nvSpPr>
        <p:spPr/>
        <p:txBody>
          <a:bodyPr/>
          <a:lstStyle/>
          <a:p>
            <a:r>
              <a:rPr lang="en-US" dirty="0"/>
              <a:t>So, lets talk about it- what is FAPT!!!!</a:t>
            </a:r>
            <a:br>
              <a:rPr lang="en-US" dirty="0"/>
            </a:br>
            <a:endParaRPr lang="en-US" dirty="0"/>
          </a:p>
          <a:p>
            <a:r>
              <a:rPr lang="en-US" dirty="0"/>
              <a:t>Very similar to CPMT</a:t>
            </a:r>
          </a:p>
          <a:p>
            <a:endParaRPr lang="en-US" dirty="0"/>
          </a:p>
        </p:txBody>
      </p:sp>
      <p:sp>
        <p:nvSpPr>
          <p:cNvPr id="4" name="Slide Number Placeholder 3">
            <a:extLst>
              <a:ext uri="{FF2B5EF4-FFF2-40B4-BE49-F238E27FC236}">
                <a16:creationId xmlns:a16="http://schemas.microsoft.com/office/drawing/2014/main" id="{6E79552F-83F5-2131-6A48-6DF83CE0BA60}"/>
              </a:ext>
            </a:extLst>
          </p:cNvPr>
          <p:cNvSpPr>
            <a:spLocks noGrp="1"/>
          </p:cNvSpPr>
          <p:nvPr>
            <p:ph type="sldNum" sz="quarter" idx="5"/>
          </p:nvPr>
        </p:nvSpPr>
        <p:spPr/>
        <p:txBody>
          <a:bodyPr/>
          <a:lstStyle/>
          <a:p>
            <a:fld id="{E1992972-3031-489A-8560-81917479A9A3}" type="slidenum">
              <a:rPr lang="en-US" smtClean="0"/>
              <a:t>7</a:t>
            </a:fld>
            <a:endParaRPr lang="en-US"/>
          </a:p>
        </p:txBody>
      </p:sp>
    </p:spTree>
    <p:extLst>
      <p:ext uri="{BB962C8B-B14F-4D97-AF65-F5344CB8AC3E}">
        <p14:creationId xmlns:p14="http://schemas.microsoft.com/office/powerpoint/2010/main" val="1016669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solidFill>
                <a:latin typeface="Garamond" panose="02020404030301010803" pitchFamily="18" charset="0"/>
              </a:rPr>
              <a:t>Family Preservation and Support Program (FPSP)</a:t>
            </a:r>
          </a:p>
          <a:p>
            <a:endParaRPr lang="en-US" dirty="0">
              <a:solidFill>
                <a:schemeClr val="bg1"/>
              </a:solidFill>
              <a:latin typeface="Garamond" panose="02020404030301010803" pitchFamily="18" charset="0"/>
            </a:endParaRPr>
          </a:p>
          <a:p>
            <a:r>
              <a:rPr lang="en-US" dirty="0">
                <a:solidFill>
                  <a:schemeClr val="bg1"/>
                </a:solidFill>
                <a:latin typeface="Garamond" panose="02020404030301010803" pitchFamily="18" charset="0"/>
              </a:rPr>
              <a:t>Child Welfare Substance Abuse and Supplemental Services (830 Funds)</a:t>
            </a:r>
          </a:p>
          <a:p>
            <a:endParaRPr lang="en-US" dirty="0">
              <a:solidFill>
                <a:schemeClr val="bg1"/>
              </a:solidFill>
              <a:latin typeface="Garamond" panose="02020404030301010803" pitchFamily="18" charset="0"/>
            </a:endParaRPr>
          </a:p>
          <a:p>
            <a:r>
              <a:rPr lang="en-US" dirty="0">
                <a:solidFill>
                  <a:schemeClr val="bg1"/>
                </a:solidFill>
                <a:latin typeface="Garamond" panose="02020404030301010803" pitchFamily="18" charset="0"/>
              </a:rPr>
              <a:t>Promoting Safe and Stable Families (PSSF)</a:t>
            </a:r>
          </a:p>
          <a:p>
            <a:endParaRPr lang="en-US" dirty="0">
              <a:solidFill>
                <a:schemeClr val="bg1"/>
              </a:solidFill>
              <a:latin typeface="Garamond" panose="02020404030301010803" pitchFamily="18" charset="0"/>
            </a:endParaRPr>
          </a:p>
          <a:p>
            <a:r>
              <a:rPr lang="en-US" dirty="0">
                <a:solidFill>
                  <a:schemeClr val="bg1"/>
                </a:solidFill>
                <a:latin typeface="Garamond" panose="02020404030301010803" pitchFamily="18" charset="0"/>
              </a:rPr>
              <a:t>Child Initiative Funds (CIF)</a:t>
            </a:r>
          </a:p>
          <a:p>
            <a:endParaRPr lang="en-US" dirty="0">
              <a:solidFill>
                <a:schemeClr val="bg1"/>
              </a:solidFill>
              <a:latin typeface="Garamond" panose="02020404030301010803" pitchFamily="18" charset="0"/>
            </a:endParaRPr>
          </a:p>
        </p:txBody>
      </p:sp>
      <p:sp>
        <p:nvSpPr>
          <p:cNvPr id="4" name="Slide Number Placeholder 3"/>
          <p:cNvSpPr>
            <a:spLocks noGrp="1"/>
          </p:cNvSpPr>
          <p:nvPr>
            <p:ph type="sldNum" sz="quarter" idx="10"/>
          </p:nvPr>
        </p:nvSpPr>
        <p:spPr/>
        <p:txBody>
          <a:bodyPr/>
          <a:lstStyle/>
          <a:p>
            <a:fld id="{CB4833DD-9F93-4416-AB3E-A22DC300A2B2}" type="slidenum">
              <a:rPr lang="en-US" smtClean="0"/>
              <a:pPr/>
              <a:t>8</a:t>
            </a:fld>
            <a:endParaRPr lang="en-US" dirty="0"/>
          </a:p>
        </p:txBody>
      </p:sp>
    </p:spTree>
    <p:extLst>
      <p:ext uri="{BB962C8B-B14F-4D97-AF65-F5344CB8AC3E}">
        <p14:creationId xmlns:p14="http://schemas.microsoft.com/office/powerpoint/2010/main" val="2171082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FAPT member who serves on the team is included in the code and they are responsible for ensuring they carry out their role and responsibilities adequately as for </a:t>
            </a:r>
            <a:r>
              <a:rPr lang="en-US"/>
              <a:t>FY25 they heard 1,156 cases </a:t>
            </a:r>
            <a:endParaRPr lang="en-US" dirty="0"/>
          </a:p>
        </p:txBody>
      </p:sp>
      <p:sp>
        <p:nvSpPr>
          <p:cNvPr id="4" name="Slide Number Placeholder 3"/>
          <p:cNvSpPr>
            <a:spLocks noGrp="1"/>
          </p:cNvSpPr>
          <p:nvPr>
            <p:ph type="sldNum" sz="quarter" idx="10"/>
          </p:nvPr>
        </p:nvSpPr>
        <p:spPr/>
        <p:txBody>
          <a:bodyPr/>
          <a:lstStyle/>
          <a:p>
            <a:fld id="{CB4833DD-9F93-4416-AB3E-A22DC300A2B2}" type="slidenum">
              <a:rPr lang="en-US" smtClean="0"/>
              <a:pPr/>
              <a:t>9</a:t>
            </a:fld>
            <a:endParaRPr lang="en-US" dirty="0"/>
          </a:p>
        </p:txBody>
      </p:sp>
    </p:spTree>
    <p:extLst>
      <p:ext uri="{BB962C8B-B14F-4D97-AF65-F5344CB8AC3E}">
        <p14:creationId xmlns:p14="http://schemas.microsoft.com/office/powerpoint/2010/main" val="4203256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December 5, 2025 FAPT heard a total of 1200 cases.  </a:t>
            </a:r>
          </a:p>
          <a:p>
            <a:endParaRPr lang="en-US" dirty="0"/>
          </a:p>
          <a:p>
            <a:r>
              <a:rPr lang="en-US" dirty="0"/>
              <a:t>This graphs depicts the types of cases that are presented before the team; as on a monthly basis, they hear on average about 127 cases a month.</a:t>
            </a:r>
          </a:p>
          <a:p>
            <a:endParaRPr lang="en-US" dirty="0"/>
          </a:p>
        </p:txBody>
      </p:sp>
      <p:sp>
        <p:nvSpPr>
          <p:cNvPr id="4" name="Slide Number Placeholder 3"/>
          <p:cNvSpPr>
            <a:spLocks noGrp="1"/>
          </p:cNvSpPr>
          <p:nvPr>
            <p:ph type="sldNum" sz="quarter" idx="5"/>
          </p:nvPr>
        </p:nvSpPr>
        <p:spPr/>
        <p:txBody>
          <a:bodyPr/>
          <a:lstStyle/>
          <a:p>
            <a:fld id="{E1992972-3031-489A-8560-81917479A9A3}" type="slidenum">
              <a:rPr lang="en-US" smtClean="0"/>
              <a:t>10</a:t>
            </a:fld>
            <a:endParaRPr lang="en-US"/>
          </a:p>
        </p:txBody>
      </p:sp>
    </p:spTree>
    <p:extLst>
      <p:ext uri="{BB962C8B-B14F-4D97-AF65-F5344CB8AC3E}">
        <p14:creationId xmlns:p14="http://schemas.microsoft.com/office/powerpoint/2010/main" val="422930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B7A7-6FC8-A73D-A548-4B3BC68E6C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649E4-82CC-0DAB-22FA-BA7B733127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A6DDDD-5581-0063-8C22-441FBFF52A89}"/>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5" name="Footer Placeholder 4">
            <a:extLst>
              <a:ext uri="{FF2B5EF4-FFF2-40B4-BE49-F238E27FC236}">
                <a16:creationId xmlns:a16="http://schemas.microsoft.com/office/drawing/2014/main" id="{40953EAB-5A62-C6A7-BA77-D8377521C7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DF193D-CBA0-B065-9839-BF8A7F8DB6EE}"/>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4017126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D112-2C24-2E67-8FE2-9184C9602A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56BBBA-AFF1-8F99-03DB-984BB6BB18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AF6F1-9A9B-4354-AB25-F90153CFA54F}"/>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5" name="Footer Placeholder 4">
            <a:extLst>
              <a:ext uri="{FF2B5EF4-FFF2-40B4-BE49-F238E27FC236}">
                <a16:creationId xmlns:a16="http://schemas.microsoft.com/office/drawing/2014/main" id="{77586DE6-88AB-1AD0-19AB-E2E7A583B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F40DD-439E-54EE-EB60-89619E3CAD9B}"/>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254466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3407F-0CE2-55B3-F680-105B7F0634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B30C66-C5D3-4BCB-AEEA-17CF5A8539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C66EC-B161-8560-F319-1A42EF87E93A}"/>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5" name="Footer Placeholder 4">
            <a:extLst>
              <a:ext uri="{FF2B5EF4-FFF2-40B4-BE49-F238E27FC236}">
                <a16:creationId xmlns:a16="http://schemas.microsoft.com/office/drawing/2014/main" id="{799A86AA-8937-74A5-14B5-6F278CFB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112356-1174-C498-4817-FD1FD7DC3231}"/>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194701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3DCDDE-50C5-C882-B4F1-30B5F4C36DAE}"/>
              </a:ext>
            </a:extLst>
          </p:cNvPr>
          <p:cNvSpPr/>
          <p:nvPr userDrawn="1"/>
        </p:nvSpPr>
        <p:spPr>
          <a:xfrm>
            <a:off x="-6096" y="0"/>
            <a:ext cx="12198096"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Shape&#10;&#10;Description automatically generated">
            <a:extLst>
              <a:ext uri="{FF2B5EF4-FFF2-40B4-BE49-F238E27FC236}">
                <a16:creationId xmlns:a16="http://schemas.microsoft.com/office/drawing/2014/main" id="{AF3D19A2-F459-9A92-90DB-051FFA1519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50" y="0"/>
            <a:ext cx="12185650" cy="3428999"/>
          </a:xfrm>
          <a:prstGeom prst="rect">
            <a:avLst/>
          </a:prstGeom>
        </p:spPr>
      </p:pic>
      <p:pic>
        <p:nvPicPr>
          <p:cNvPr id="6" name="Picture 5">
            <a:extLst>
              <a:ext uri="{FF2B5EF4-FFF2-40B4-BE49-F238E27FC236}">
                <a16:creationId xmlns:a16="http://schemas.microsoft.com/office/drawing/2014/main" id="{77EF266D-8E6C-8B9A-3016-9E2B443598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8096" cy="61615"/>
          </a:xfrm>
          <a:prstGeom prst="rect">
            <a:avLst/>
          </a:prstGeom>
        </p:spPr>
      </p:pic>
      <p:sp>
        <p:nvSpPr>
          <p:cNvPr id="2" name="Title 1">
            <a:extLst>
              <a:ext uri="{FF2B5EF4-FFF2-40B4-BE49-F238E27FC236}">
                <a16:creationId xmlns:a16="http://schemas.microsoft.com/office/drawing/2014/main" id="{B87F381D-59AA-45AD-E6F9-CFF9B078ACDD}"/>
              </a:ext>
            </a:extLst>
          </p:cNvPr>
          <p:cNvSpPr>
            <a:spLocks noGrp="1"/>
          </p:cNvSpPr>
          <p:nvPr>
            <p:ph type="ctrTitle" hasCustomPrompt="1"/>
          </p:nvPr>
        </p:nvSpPr>
        <p:spPr>
          <a:xfrm>
            <a:off x="1524000" y="3428999"/>
            <a:ext cx="9144000" cy="907473"/>
          </a:xfrm>
          <a:prstGeom prst="rect">
            <a:avLst/>
          </a:prstGeom>
        </p:spPr>
        <p:txBody>
          <a:bodyPr lIns="0" tIns="0" rIns="0" bIns="0" anchor="t" anchorCtr="0">
            <a:noAutofit/>
          </a:bodyPr>
          <a:lstStyle>
            <a:lvl1pPr algn="ctr">
              <a:defRPr sz="3600" spc="200" baseline="0">
                <a:solidFill>
                  <a:schemeClr val="bg2"/>
                </a:solidFill>
              </a:defRPr>
            </a:lvl1pPr>
          </a:lstStyle>
          <a:p>
            <a:r>
              <a:rPr lang="en-US"/>
              <a:t>TITLE OF PRESENTATION</a:t>
            </a:r>
          </a:p>
        </p:txBody>
      </p:sp>
      <p:sp>
        <p:nvSpPr>
          <p:cNvPr id="3" name="Subtitle 2">
            <a:extLst>
              <a:ext uri="{FF2B5EF4-FFF2-40B4-BE49-F238E27FC236}">
                <a16:creationId xmlns:a16="http://schemas.microsoft.com/office/drawing/2014/main" id="{33F1F119-AC06-6087-358C-B1A8B45C0A79}"/>
              </a:ext>
            </a:extLst>
          </p:cNvPr>
          <p:cNvSpPr>
            <a:spLocks noGrp="1"/>
          </p:cNvSpPr>
          <p:nvPr>
            <p:ph type="subTitle" idx="1" hasCustomPrompt="1"/>
          </p:nvPr>
        </p:nvSpPr>
        <p:spPr>
          <a:xfrm>
            <a:off x="1524000" y="4516582"/>
            <a:ext cx="9144000" cy="365125"/>
          </a:xfrm>
        </p:spPr>
        <p:txBody>
          <a:bodyPr/>
          <a:lstStyle>
            <a:lvl1pPr marL="0" indent="0" algn="ctr">
              <a:buNone/>
              <a:defRPr sz="2400" b="0" i="0">
                <a:solidFill>
                  <a:schemeClr val="bg2"/>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 | DATE</a:t>
            </a:r>
          </a:p>
        </p:txBody>
      </p:sp>
      <p:pic>
        <p:nvPicPr>
          <p:cNvPr id="11" name="Picture 10">
            <a:extLst>
              <a:ext uri="{FF2B5EF4-FFF2-40B4-BE49-F238E27FC236}">
                <a16:creationId xmlns:a16="http://schemas.microsoft.com/office/drawing/2014/main" id="{61E6A0C0-4EFD-2F66-C4D4-4750222527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5630" b="5385"/>
          <a:stretch/>
        </p:blipFill>
        <p:spPr>
          <a:xfrm>
            <a:off x="4778237" y="5452912"/>
            <a:ext cx="2635527" cy="935320"/>
          </a:xfrm>
          <a:prstGeom prst="rect">
            <a:avLst/>
          </a:prstGeom>
        </p:spPr>
      </p:pic>
      <p:sp>
        <p:nvSpPr>
          <p:cNvPr id="10" name="Picture Placeholder 9">
            <a:extLst>
              <a:ext uri="{FF2B5EF4-FFF2-40B4-BE49-F238E27FC236}">
                <a16:creationId xmlns:a16="http://schemas.microsoft.com/office/drawing/2014/main" id="{76C24785-E893-3F26-72B7-B43207715FCE}"/>
              </a:ext>
            </a:extLst>
          </p:cNvPr>
          <p:cNvSpPr>
            <a:spLocks noGrp="1"/>
          </p:cNvSpPr>
          <p:nvPr>
            <p:ph type="pic" sz="quarter" idx="10"/>
          </p:nvPr>
        </p:nvSpPr>
        <p:spPr>
          <a:xfrm>
            <a:off x="498475" y="636588"/>
            <a:ext cx="1735138" cy="1736725"/>
          </a:xfrm>
        </p:spPr>
        <p:txBody>
          <a:bodyPr/>
          <a:lstStyle/>
          <a:p>
            <a:endParaRPr lang="en-US"/>
          </a:p>
        </p:txBody>
      </p:sp>
      <p:sp>
        <p:nvSpPr>
          <p:cNvPr id="12" name="Picture Placeholder 9">
            <a:extLst>
              <a:ext uri="{FF2B5EF4-FFF2-40B4-BE49-F238E27FC236}">
                <a16:creationId xmlns:a16="http://schemas.microsoft.com/office/drawing/2014/main" id="{3ED93A60-6465-9567-6281-045FCBAAEA4C}"/>
              </a:ext>
            </a:extLst>
          </p:cNvPr>
          <p:cNvSpPr>
            <a:spLocks noGrp="1"/>
          </p:cNvSpPr>
          <p:nvPr>
            <p:ph type="pic" sz="quarter" idx="11"/>
          </p:nvPr>
        </p:nvSpPr>
        <p:spPr>
          <a:xfrm>
            <a:off x="2375503" y="636588"/>
            <a:ext cx="1735138" cy="1736725"/>
          </a:xfrm>
        </p:spPr>
        <p:txBody>
          <a:bodyPr/>
          <a:lstStyle/>
          <a:p>
            <a:endParaRPr lang="en-US"/>
          </a:p>
        </p:txBody>
      </p:sp>
      <p:sp>
        <p:nvSpPr>
          <p:cNvPr id="13" name="Picture Placeholder 9">
            <a:extLst>
              <a:ext uri="{FF2B5EF4-FFF2-40B4-BE49-F238E27FC236}">
                <a16:creationId xmlns:a16="http://schemas.microsoft.com/office/drawing/2014/main" id="{B39CD626-ADB7-4363-99D8-2A57D6D9A31C}"/>
              </a:ext>
            </a:extLst>
          </p:cNvPr>
          <p:cNvSpPr>
            <a:spLocks noGrp="1"/>
          </p:cNvSpPr>
          <p:nvPr>
            <p:ph type="pic" sz="quarter" idx="12"/>
          </p:nvPr>
        </p:nvSpPr>
        <p:spPr>
          <a:xfrm>
            <a:off x="4288294" y="636588"/>
            <a:ext cx="1735138" cy="1736725"/>
          </a:xfrm>
        </p:spPr>
        <p:txBody>
          <a:bodyPr/>
          <a:lstStyle/>
          <a:p>
            <a:endParaRPr lang="en-US"/>
          </a:p>
        </p:txBody>
      </p:sp>
      <p:sp>
        <p:nvSpPr>
          <p:cNvPr id="14" name="Picture Placeholder 9">
            <a:extLst>
              <a:ext uri="{FF2B5EF4-FFF2-40B4-BE49-F238E27FC236}">
                <a16:creationId xmlns:a16="http://schemas.microsoft.com/office/drawing/2014/main" id="{93990862-9324-BA24-2D91-ABE0D8D33C83}"/>
              </a:ext>
            </a:extLst>
          </p:cNvPr>
          <p:cNvSpPr>
            <a:spLocks noGrp="1"/>
          </p:cNvSpPr>
          <p:nvPr>
            <p:ph type="pic" sz="quarter" idx="13"/>
          </p:nvPr>
        </p:nvSpPr>
        <p:spPr>
          <a:xfrm>
            <a:off x="6165322" y="636588"/>
            <a:ext cx="1735138" cy="1736725"/>
          </a:xfrm>
        </p:spPr>
        <p:txBody>
          <a:bodyPr/>
          <a:lstStyle/>
          <a:p>
            <a:endParaRPr lang="en-US"/>
          </a:p>
        </p:txBody>
      </p:sp>
      <p:sp>
        <p:nvSpPr>
          <p:cNvPr id="15" name="Picture Placeholder 9">
            <a:extLst>
              <a:ext uri="{FF2B5EF4-FFF2-40B4-BE49-F238E27FC236}">
                <a16:creationId xmlns:a16="http://schemas.microsoft.com/office/drawing/2014/main" id="{0933BE24-EDCB-4F41-C8C8-2AD3898560A5}"/>
              </a:ext>
            </a:extLst>
          </p:cNvPr>
          <p:cNvSpPr>
            <a:spLocks noGrp="1"/>
          </p:cNvSpPr>
          <p:nvPr>
            <p:ph type="pic" sz="quarter" idx="14"/>
          </p:nvPr>
        </p:nvSpPr>
        <p:spPr>
          <a:xfrm>
            <a:off x="8078113" y="636588"/>
            <a:ext cx="1735138" cy="1736725"/>
          </a:xfrm>
        </p:spPr>
        <p:txBody>
          <a:bodyPr/>
          <a:lstStyle/>
          <a:p>
            <a:endParaRPr lang="en-US"/>
          </a:p>
        </p:txBody>
      </p:sp>
      <p:sp>
        <p:nvSpPr>
          <p:cNvPr id="16" name="Picture Placeholder 9">
            <a:extLst>
              <a:ext uri="{FF2B5EF4-FFF2-40B4-BE49-F238E27FC236}">
                <a16:creationId xmlns:a16="http://schemas.microsoft.com/office/drawing/2014/main" id="{F1432384-E351-40AD-121F-F5E9B4EA7E5B}"/>
              </a:ext>
            </a:extLst>
          </p:cNvPr>
          <p:cNvSpPr>
            <a:spLocks noGrp="1"/>
          </p:cNvSpPr>
          <p:nvPr>
            <p:ph type="pic" sz="quarter" idx="15"/>
          </p:nvPr>
        </p:nvSpPr>
        <p:spPr>
          <a:xfrm>
            <a:off x="9958387" y="636588"/>
            <a:ext cx="1735138" cy="1736725"/>
          </a:xfrm>
        </p:spPr>
        <p:txBody>
          <a:bodyPr/>
          <a:lstStyle/>
          <a:p>
            <a:endParaRPr lang="en-US"/>
          </a:p>
        </p:txBody>
      </p:sp>
    </p:spTree>
    <p:extLst>
      <p:ext uri="{BB962C8B-B14F-4D97-AF65-F5344CB8AC3E}">
        <p14:creationId xmlns:p14="http://schemas.microsoft.com/office/powerpoint/2010/main" val="1948430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8">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79131E-C191-377C-77E5-D404FF5588F7}"/>
              </a:ext>
            </a:extLst>
          </p:cNvPr>
          <p:cNvSpPr/>
          <p:nvPr userDrawn="1"/>
        </p:nvSpPr>
        <p:spPr>
          <a:xfrm>
            <a:off x="-6096" y="0"/>
            <a:ext cx="12198096"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FD1994-0ED2-3799-C93B-E919534AAF21}"/>
              </a:ext>
            </a:extLst>
          </p:cNvPr>
          <p:cNvSpPr>
            <a:spLocks noGrp="1"/>
          </p:cNvSpPr>
          <p:nvPr>
            <p:ph idx="1"/>
          </p:nvPr>
        </p:nvSpPr>
        <p:spPr>
          <a:xfrm>
            <a:off x="1050473" y="706583"/>
            <a:ext cx="10091054" cy="5203112"/>
          </a:xfrm>
        </p:spPr>
        <p:txBody>
          <a:bodyPr lIns="0" tIns="0" rIns="0" bIns="0"/>
          <a:lstStyle>
            <a:lvl1pPr marL="233363" indent="-233363">
              <a:buFont typeface="Arial" panose="020B0604020202020204" pitchFamily="34" charset="0"/>
              <a:buChar char="•"/>
              <a:tabLst/>
              <a:defRPr>
                <a:solidFill>
                  <a:schemeClr val="bg1"/>
                </a:solidFill>
              </a:defRPr>
            </a:lvl1pPr>
            <a:lvl2pPr marL="171450" indent="0">
              <a:buFontTx/>
              <a:buNone/>
              <a:defRPr/>
            </a:lvl2pPr>
            <a:lvl3pPr marL="344487" indent="0">
              <a:buFontTx/>
              <a:buNone/>
              <a:defRPr/>
            </a:lvl3pPr>
            <a:lvl4pPr marL="517525" indent="0">
              <a:buFontTx/>
              <a:buNone/>
              <a:defRPr/>
            </a:lvl4pPr>
            <a:lvl5pPr marL="690562" indent="0">
              <a:buFontTx/>
              <a:buNone/>
              <a:defRPr/>
            </a:lvl5pPr>
          </a:lstStyle>
          <a:p>
            <a:pPr lvl="0"/>
            <a:r>
              <a:rPr lang="en-US"/>
              <a:t>Click to edit Master text style</a:t>
            </a:r>
          </a:p>
        </p:txBody>
      </p:sp>
      <p:pic>
        <p:nvPicPr>
          <p:cNvPr id="13" name="Picture 12">
            <a:extLst>
              <a:ext uri="{FF2B5EF4-FFF2-40B4-BE49-F238E27FC236}">
                <a16:creationId xmlns:a16="http://schemas.microsoft.com/office/drawing/2014/main" id="{4A8F0222-594A-40DF-02EA-E1FA897CBB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5696" y="6383173"/>
            <a:ext cx="366252" cy="265564"/>
          </a:xfrm>
          <a:prstGeom prst="rect">
            <a:avLst/>
          </a:prstGeom>
        </p:spPr>
      </p:pic>
      <p:pic>
        <p:nvPicPr>
          <p:cNvPr id="4" name="Picture 3">
            <a:extLst>
              <a:ext uri="{FF2B5EF4-FFF2-40B4-BE49-F238E27FC236}">
                <a16:creationId xmlns:a16="http://schemas.microsoft.com/office/drawing/2014/main" id="{AFAB5FB1-96B5-4216-DA1D-157BFE91B4CD}"/>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3404288" y="3398193"/>
            <a:ext cx="6858000" cy="61615"/>
          </a:xfrm>
          <a:prstGeom prst="rect">
            <a:avLst/>
          </a:prstGeom>
        </p:spPr>
      </p:pic>
      <p:sp>
        <p:nvSpPr>
          <p:cNvPr id="5" name="Slide Number Placeholder 4">
            <a:extLst>
              <a:ext uri="{FF2B5EF4-FFF2-40B4-BE49-F238E27FC236}">
                <a16:creationId xmlns:a16="http://schemas.microsoft.com/office/drawing/2014/main" id="{5CB07128-2772-F9E7-CEA4-CB27C4FFF7EA}"/>
              </a:ext>
            </a:extLst>
          </p:cNvPr>
          <p:cNvSpPr>
            <a:spLocks noGrp="1"/>
          </p:cNvSpPr>
          <p:nvPr>
            <p:ph type="sldNum" sz="quarter" idx="11"/>
          </p:nvPr>
        </p:nvSpPr>
        <p:spPr/>
        <p:txBody>
          <a:bodyPr/>
          <a:lstStyle/>
          <a:p>
            <a:fld id="{8113EECE-E407-A343-A894-336829F63D8F}" type="slidenum">
              <a:rPr lang="en-US" smtClean="0"/>
              <a:pPr/>
              <a:t>‹#›</a:t>
            </a:fld>
            <a:endParaRPr lang="en-US"/>
          </a:p>
        </p:txBody>
      </p:sp>
    </p:spTree>
    <p:extLst>
      <p:ext uri="{BB962C8B-B14F-4D97-AF65-F5344CB8AC3E}">
        <p14:creationId xmlns:p14="http://schemas.microsoft.com/office/powerpoint/2010/main" val="1844868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B3C6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DC2D57E-FEA9-8D62-2F84-0C4D1139CF61}"/>
              </a:ext>
            </a:extLst>
          </p:cNvPr>
          <p:cNvSpPr/>
          <p:nvPr userDrawn="1"/>
        </p:nvSpPr>
        <p:spPr>
          <a:xfrm>
            <a:off x="0" y="-1"/>
            <a:ext cx="12192000" cy="2107670"/>
          </a:xfrm>
          <a:prstGeom prst="rect">
            <a:avLst/>
          </a:prstGeom>
          <a:solidFill>
            <a:srgbClr val="1B9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A58BE-56F1-B10A-C6F0-68E9A087BFBA}"/>
              </a:ext>
            </a:extLst>
          </p:cNvPr>
          <p:cNvSpPr>
            <a:spLocks noGrp="1"/>
          </p:cNvSpPr>
          <p:nvPr>
            <p:ph type="ctrTitle" hasCustomPrompt="1"/>
          </p:nvPr>
        </p:nvSpPr>
        <p:spPr>
          <a:xfrm>
            <a:off x="1524000" y="2608445"/>
            <a:ext cx="9144000" cy="1325027"/>
          </a:xfrm>
        </p:spPr>
        <p:txBody>
          <a:bodyPr anchor="b">
            <a:normAutofit/>
          </a:bodyPr>
          <a:lstStyle>
            <a:lvl1pPr algn="ctr">
              <a:defRPr sz="4800" b="1">
                <a:solidFill>
                  <a:schemeClr val="bg1"/>
                </a:solidFill>
                <a:latin typeface="Calibri" panose="020F0502020204030204" pitchFamily="34" charset="0"/>
              </a:defRPr>
            </a:lvl1pPr>
          </a:lstStyle>
          <a:p>
            <a:r>
              <a:rPr lang="en-US"/>
              <a:t>TITLE OF PRESENTATION</a:t>
            </a:r>
          </a:p>
        </p:txBody>
      </p:sp>
      <p:sp>
        <p:nvSpPr>
          <p:cNvPr id="3" name="Subtitle 2">
            <a:extLst>
              <a:ext uri="{FF2B5EF4-FFF2-40B4-BE49-F238E27FC236}">
                <a16:creationId xmlns:a16="http://schemas.microsoft.com/office/drawing/2014/main" id="{9CD25043-0006-04B7-08EB-F6785DC0F9AB}"/>
              </a:ext>
            </a:extLst>
          </p:cNvPr>
          <p:cNvSpPr>
            <a:spLocks noGrp="1"/>
          </p:cNvSpPr>
          <p:nvPr>
            <p:ph type="subTitle" idx="1" hasCustomPrompt="1"/>
          </p:nvPr>
        </p:nvSpPr>
        <p:spPr>
          <a:xfrm>
            <a:off x="1524000" y="4025548"/>
            <a:ext cx="9144000" cy="87370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Slide Number Placeholder 5">
            <a:extLst>
              <a:ext uri="{FF2B5EF4-FFF2-40B4-BE49-F238E27FC236}">
                <a16:creationId xmlns:a16="http://schemas.microsoft.com/office/drawing/2014/main" id="{6E18BEFB-9538-679E-ED31-64C3BC58EFC3}"/>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10" name="Picture 9" descr="A picture containing shape&#10;&#10;Description automatically generated">
            <a:extLst>
              <a:ext uri="{FF2B5EF4-FFF2-40B4-BE49-F238E27FC236}">
                <a16:creationId xmlns:a16="http://schemas.microsoft.com/office/drawing/2014/main" id="{500E8BD3-46D8-36D4-AC36-152588EC74AF}"/>
              </a:ext>
            </a:extLst>
          </p:cNvPr>
          <p:cNvPicPr>
            <a:picLocks/>
          </p:cNvPicPr>
          <p:nvPr userDrawn="1"/>
        </p:nvPicPr>
        <p:blipFill rotWithShape="1">
          <a:blip r:embed="rId2"/>
          <a:srcRect b="99181"/>
          <a:stretch/>
        </p:blipFill>
        <p:spPr>
          <a:xfrm>
            <a:off x="6350" y="-1"/>
            <a:ext cx="12185650" cy="73152"/>
          </a:xfrm>
          <a:prstGeom prst="rect">
            <a:avLst/>
          </a:prstGeom>
          <a:ln>
            <a:noFill/>
          </a:ln>
        </p:spPr>
      </p:pic>
      <p:pic>
        <p:nvPicPr>
          <p:cNvPr id="11" name="Picture 10">
            <a:extLst>
              <a:ext uri="{FF2B5EF4-FFF2-40B4-BE49-F238E27FC236}">
                <a16:creationId xmlns:a16="http://schemas.microsoft.com/office/drawing/2014/main" id="{D5B45AB1-2AE5-B509-99FD-1EB949517779}"/>
              </a:ext>
            </a:extLst>
          </p:cNvPr>
          <p:cNvPicPr>
            <a:picLocks noChangeAspect="1"/>
          </p:cNvPicPr>
          <p:nvPr userDrawn="1"/>
        </p:nvPicPr>
        <p:blipFill>
          <a:blip r:embed="rId3"/>
          <a:srcRect/>
          <a:stretch/>
        </p:blipFill>
        <p:spPr>
          <a:xfrm>
            <a:off x="3344167" y="5215950"/>
            <a:ext cx="5503664" cy="2002391"/>
          </a:xfrm>
          <a:prstGeom prst="rect">
            <a:avLst/>
          </a:prstGeom>
        </p:spPr>
      </p:pic>
      <p:sp>
        <p:nvSpPr>
          <p:cNvPr id="13" name="Picture Placeholder 12">
            <a:extLst>
              <a:ext uri="{FF2B5EF4-FFF2-40B4-BE49-F238E27FC236}">
                <a16:creationId xmlns:a16="http://schemas.microsoft.com/office/drawing/2014/main" id="{E2FF081D-43AF-6121-9E5B-DA9B7767DBE5}"/>
              </a:ext>
            </a:extLst>
          </p:cNvPr>
          <p:cNvSpPr>
            <a:spLocks noGrp="1"/>
          </p:cNvSpPr>
          <p:nvPr>
            <p:ph type="pic" sz="quarter" idx="13"/>
          </p:nvPr>
        </p:nvSpPr>
        <p:spPr>
          <a:xfrm>
            <a:off x="390621" y="166518"/>
            <a:ext cx="1828800" cy="1828800"/>
          </a:xfrm>
        </p:spPr>
        <p:txBody>
          <a:bodyPr/>
          <a:lstStyle/>
          <a:p>
            <a:r>
              <a:rPr lang="en-US"/>
              <a:t>Click icon to add picture</a:t>
            </a:r>
          </a:p>
        </p:txBody>
      </p:sp>
      <p:sp>
        <p:nvSpPr>
          <p:cNvPr id="14" name="Picture Placeholder 12">
            <a:extLst>
              <a:ext uri="{FF2B5EF4-FFF2-40B4-BE49-F238E27FC236}">
                <a16:creationId xmlns:a16="http://schemas.microsoft.com/office/drawing/2014/main" id="{1435C076-8823-35B1-56C4-68CEB437FFE0}"/>
              </a:ext>
            </a:extLst>
          </p:cNvPr>
          <p:cNvSpPr>
            <a:spLocks noGrp="1"/>
          </p:cNvSpPr>
          <p:nvPr>
            <p:ph type="pic" sz="quarter" idx="14"/>
          </p:nvPr>
        </p:nvSpPr>
        <p:spPr>
          <a:xfrm>
            <a:off x="7577089" y="166518"/>
            <a:ext cx="1828800" cy="1828800"/>
          </a:xfrm>
        </p:spPr>
        <p:txBody>
          <a:bodyPr/>
          <a:lstStyle/>
          <a:p>
            <a:r>
              <a:rPr lang="en-US"/>
              <a:t>Click icon to add picture</a:t>
            </a:r>
          </a:p>
        </p:txBody>
      </p:sp>
      <p:sp>
        <p:nvSpPr>
          <p:cNvPr id="15" name="Picture Placeholder 12">
            <a:extLst>
              <a:ext uri="{FF2B5EF4-FFF2-40B4-BE49-F238E27FC236}">
                <a16:creationId xmlns:a16="http://schemas.microsoft.com/office/drawing/2014/main" id="{2F6E39DE-32F5-447B-C3A4-C07C28DC708C}"/>
              </a:ext>
            </a:extLst>
          </p:cNvPr>
          <p:cNvSpPr>
            <a:spLocks noGrp="1"/>
          </p:cNvSpPr>
          <p:nvPr>
            <p:ph type="pic" sz="quarter" idx="15"/>
          </p:nvPr>
        </p:nvSpPr>
        <p:spPr>
          <a:xfrm>
            <a:off x="2786110" y="166518"/>
            <a:ext cx="1828800" cy="1828800"/>
          </a:xfrm>
        </p:spPr>
        <p:txBody>
          <a:bodyPr/>
          <a:lstStyle/>
          <a:p>
            <a:r>
              <a:rPr lang="en-US"/>
              <a:t>Click icon to add picture</a:t>
            </a:r>
          </a:p>
        </p:txBody>
      </p:sp>
      <p:sp>
        <p:nvSpPr>
          <p:cNvPr id="16" name="Picture Placeholder 12">
            <a:extLst>
              <a:ext uri="{FF2B5EF4-FFF2-40B4-BE49-F238E27FC236}">
                <a16:creationId xmlns:a16="http://schemas.microsoft.com/office/drawing/2014/main" id="{802EE316-C543-67A4-6A6B-87C3A5D5812E}"/>
              </a:ext>
            </a:extLst>
          </p:cNvPr>
          <p:cNvSpPr>
            <a:spLocks noGrp="1"/>
          </p:cNvSpPr>
          <p:nvPr>
            <p:ph type="pic" sz="quarter" idx="16"/>
          </p:nvPr>
        </p:nvSpPr>
        <p:spPr>
          <a:xfrm>
            <a:off x="5181599" y="166518"/>
            <a:ext cx="1828800" cy="1828800"/>
          </a:xfrm>
        </p:spPr>
        <p:txBody>
          <a:bodyPr/>
          <a:lstStyle/>
          <a:p>
            <a:r>
              <a:rPr lang="en-US"/>
              <a:t>Click icon to add picture</a:t>
            </a:r>
          </a:p>
        </p:txBody>
      </p:sp>
      <p:sp>
        <p:nvSpPr>
          <p:cNvPr id="17" name="Picture Placeholder 12">
            <a:extLst>
              <a:ext uri="{FF2B5EF4-FFF2-40B4-BE49-F238E27FC236}">
                <a16:creationId xmlns:a16="http://schemas.microsoft.com/office/drawing/2014/main" id="{400EAD51-D9A4-FF79-09C3-63D5997E084C}"/>
              </a:ext>
            </a:extLst>
          </p:cNvPr>
          <p:cNvSpPr>
            <a:spLocks noGrp="1"/>
          </p:cNvSpPr>
          <p:nvPr>
            <p:ph type="pic" sz="quarter" idx="17"/>
          </p:nvPr>
        </p:nvSpPr>
        <p:spPr>
          <a:xfrm>
            <a:off x="9972579" y="166518"/>
            <a:ext cx="1828800" cy="1828800"/>
          </a:xfrm>
        </p:spPr>
        <p:txBody>
          <a:bodyPr/>
          <a:lstStyle/>
          <a:p>
            <a:r>
              <a:rPr lang="en-US"/>
              <a:t>Click icon to add picture</a:t>
            </a:r>
          </a:p>
        </p:txBody>
      </p:sp>
      <p:sp>
        <p:nvSpPr>
          <p:cNvPr id="20" name="Isosceles Triangle 19">
            <a:extLst>
              <a:ext uri="{FF2B5EF4-FFF2-40B4-BE49-F238E27FC236}">
                <a16:creationId xmlns:a16="http://schemas.microsoft.com/office/drawing/2014/main" id="{8B582A53-2E9A-15CA-41F8-5FF181241271}"/>
              </a:ext>
            </a:extLst>
          </p:cNvPr>
          <p:cNvSpPr/>
          <p:nvPr userDrawn="1"/>
        </p:nvSpPr>
        <p:spPr>
          <a:xfrm rot="10800000">
            <a:off x="5775960" y="2107668"/>
            <a:ext cx="640080" cy="384955"/>
          </a:xfrm>
          <a:prstGeom prst="triangle">
            <a:avLst/>
          </a:prstGeom>
          <a:solidFill>
            <a:srgbClr val="1B9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1">
            <a:extLst>
              <a:ext uri="{FF2B5EF4-FFF2-40B4-BE49-F238E27FC236}">
                <a16:creationId xmlns:a16="http://schemas.microsoft.com/office/drawing/2014/main" id="{9A94D888-A9AE-A666-150F-B58BC56A1B72}"/>
              </a:ext>
            </a:extLst>
          </p:cNvPr>
          <p:cNvSpPr>
            <a:spLocks noGrp="1"/>
          </p:cNvSpPr>
          <p:nvPr>
            <p:ph type="body" sz="quarter" idx="18" hasCustomPrompt="1"/>
          </p:nvPr>
        </p:nvSpPr>
        <p:spPr>
          <a:xfrm>
            <a:off x="1524000" y="4991101"/>
            <a:ext cx="9144000" cy="449698"/>
          </a:xfrm>
        </p:spPr>
        <p:txBody>
          <a:bodyPr>
            <a:normAutofit/>
          </a:bodyPr>
          <a:lstStyle>
            <a:lvl1pPr marL="0" indent="0" algn="ctr">
              <a:buNone/>
              <a:defRPr sz="2400">
                <a:latin typeface="Calibri" panose="020F0502020204030204" pitchFamily="34" charset="0"/>
              </a:defRPr>
            </a:lvl1pPr>
          </a:lstStyle>
          <a:p>
            <a:pPr lvl="0"/>
            <a:r>
              <a:rPr lang="en-US"/>
              <a:t>AUTHOR | DATE</a:t>
            </a:r>
          </a:p>
        </p:txBody>
      </p:sp>
    </p:spTree>
    <p:extLst>
      <p:ext uri="{BB962C8B-B14F-4D97-AF65-F5344CB8AC3E}">
        <p14:creationId xmlns:p14="http://schemas.microsoft.com/office/powerpoint/2010/main" val="3164419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side image on lef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DB4BD6D-5CB8-F3C1-0858-4A67EB7C8E3D}"/>
              </a:ext>
            </a:extLst>
          </p:cNvPr>
          <p:cNvSpPr/>
          <p:nvPr userDrawn="1"/>
        </p:nvSpPr>
        <p:spPr>
          <a:xfrm>
            <a:off x="6350" y="70721"/>
            <a:ext cx="12185650" cy="1190810"/>
          </a:xfrm>
          <a:prstGeom prst="rect">
            <a:avLst/>
          </a:prstGeom>
          <a:solidFill>
            <a:srgbClr val="1B9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324A615-2F92-5B68-C457-8466089C5FFA}"/>
              </a:ext>
            </a:extLst>
          </p:cNvPr>
          <p:cNvSpPr>
            <a:spLocks noGrp="1"/>
          </p:cNvSpPr>
          <p:nvPr>
            <p:ph type="sldNum" sz="quarter" idx="10"/>
          </p:nvPr>
        </p:nvSpPr>
        <p:spPr/>
        <p:txBody>
          <a:bodyPr/>
          <a:lstStyle/>
          <a:p>
            <a:r>
              <a:rPr lang="en-US">
                <a:latin typeface="Calibri" panose="020F0502020204030204" pitchFamily="34" charset="0"/>
              </a:rPr>
              <a:t>p</a:t>
            </a:r>
            <a:fld id="{C64C9FC3-A8CA-214E-8DEA-111E66453919}" type="slidenum">
              <a:rPr lang="en-US" smtClean="0">
                <a:latin typeface="Calibri" panose="020F0502020204030204" pitchFamily="34" charset="0"/>
              </a:rPr>
              <a:pPr/>
              <a:t>‹#›</a:t>
            </a:fld>
            <a:endParaRPr lang="en-US">
              <a:latin typeface="Calibri" panose="020F0502020204030204" pitchFamily="34" charset="0"/>
            </a:endParaRPr>
          </a:p>
        </p:txBody>
      </p:sp>
      <p:pic>
        <p:nvPicPr>
          <p:cNvPr id="6" name="Picture 5">
            <a:extLst>
              <a:ext uri="{FF2B5EF4-FFF2-40B4-BE49-F238E27FC236}">
                <a16:creationId xmlns:a16="http://schemas.microsoft.com/office/drawing/2014/main" id="{8C96778F-FEC5-38F9-5F20-AF384C7AE21D}"/>
              </a:ext>
              <a:ext uri="{C183D7F6-B498-43B3-948B-1728B52AA6E4}">
                <adec:decorative xmlns:adec="http://schemas.microsoft.com/office/drawing/2017/decorative" val="1"/>
              </a:ext>
            </a:extLst>
          </p:cNvPr>
          <p:cNvPicPr>
            <a:picLocks/>
          </p:cNvPicPr>
          <p:nvPr userDrawn="1"/>
        </p:nvPicPr>
        <p:blipFill rotWithShape="1">
          <a:blip r:embed="rId2"/>
          <a:srcRect b="99181"/>
          <a:stretch/>
        </p:blipFill>
        <p:spPr>
          <a:xfrm>
            <a:off x="6350" y="-2431"/>
            <a:ext cx="12185650" cy="73152"/>
          </a:xfrm>
          <a:prstGeom prst="rect">
            <a:avLst/>
          </a:prstGeom>
          <a:ln>
            <a:noFill/>
          </a:ln>
        </p:spPr>
      </p:pic>
      <p:sp>
        <p:nvSpPr>
          <p:cNvPr id="8" name="Picture Placeholder 7">
            <a:extLst>
              <a:ext uri="{FF2B5EF4-FFF2-40B4-BE49-F238E27FC236}">
                <a16:creationId xmlns:a16="http://schemas.microsoft.com/office/drawing/2014/main" id="{68A71C92-5E06-A053-F765-4D8626072D25}"/>
              </a:ext>
            </a:extLst>
          </p:cNvPr>
          <p:cNvSpPr>
            <a:spLocks noGrp="1"/>
          </p:cNvSpPr>
          <p:nvPr>
            <p:ph type="pic" sz="quarter" idx="11"/>
          </p:nvPr>
        </p:nvSpPr>
        <p:spPr>
          <a:xfrm>
            <a:off x="0" y="1271056"/>
            <a:ext cx="3786188" cy="5586944"/>
          </a:xfrm>
        </p:spPr>
        <p:txBody>
          <a:bodyPr/>
          <a:lstStyle/>
          <a:p>
            <a:r>
              <a:rPr lang="en-US"/>
              <a:t>Click icon to add picture</a:t>
            </a:r>
          </a:p>
        </p:txBody>
      </p:sp>
      <p:pic>
        <p:nvPicPr>
          <p:cNvPr id="12" name="Picture 11" descr="City of Virginia Beach logo">
            <a:extLst>
              <a:ext uri="{FF2B5EF4-FFF2-40B4-BE49-F238E27FC236}">
                <a16:creationId xmlns:a16="http://schemas.microsoft.com/office/drawing/2014/main" id="{3A723E21-B1B8-B6D4-EE4A-F1C6C35CCF1F}"/>
              </a:ext>
            </a:extLst>
          </p:cNvPr>
          <p:cNvPicPr>
            <a:picLocks noChangeAspect="1"/>
          </p:cNvPicPr>
          <p:nvPr userDrawn="1"/>
        </p:nvPicPr>
        <p:blipFill>
          <a:blip r:embed="rId3"/>
          <a:stretch>
            <a:fillRect/>
          </a:stretch>
        </p:blipFill>
        <p:spPr>
          <a:xfrm>
            <a:off x="11429717" y="6377761"/>
            <a:ext cx="350151" cy="253288"/>
          </a:xfrm>
          <a:prstGeom prst="rect">
            <a:avLst/>
          </a:prstGeom>
        </p:spPr>
      </p:pic>
      <p:sp>
        <p:nvSpPr>
          <p:cNvPr id="14" name="Text Placeholder 9">
            <a:extLst>
              <a:ext uri="{FF2B5EF4-FFF2-40B4-BE49-F238E27FC236}">
                <a16:creationId xmlns:a16="http://schemas.microsoft.com/office/drawing/2014/main" id="{7B300DAE-34AE-F2B9-2FE6-CBC04C4038C3}"/>
              </a:ext>
            </a:extLst>
          </p:cNvPr>
          <p:cNvSpPr>
            <a:spLocks noGrp="1"/>
          </p:cNvSpPr>
          <p:nvPr>
            <p:ph type="body" sz="quarter" idx="12"/>
          </p:nvPr>
        </p:nvSpPr>
        <p:spPr>
          <a:xfrm>
            <a:off x="3959225" y="1320865"/>
            <a:ext cx="8039100" cy="4948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B0C12D78-444F-1C0D-9B03-4ED047D7ED86}"/>
              </a:ext>
            </a:extLst>
          </p:cNvPr>
          <p:cNvSpPr>
            <a:spLocks noGrp="1"/>
          </p:cNvSpPr>
          <p:nvPr>
            <p:ph type="title" hasCustomPrompt="1"/>
          </p:nvPr>
        </p:nvSpPr>
        <p:spPr>
          <a:xfrm>
            <a:off x="190500" y="84193"/>
            <a:ext cx="11807824" cy="1186864"/>
          </a:xfrm>
        </p:spPr>
        <p:txBody>
          <a:bodyPr/>
          <a:lstStyle>
            <a:lvl1pPr>
              <a:defRPr/>
            </a:lvl1pPr>
          </a:lstStyle>
          <a:p>
            <a:r>
              <a:rPr lang="en-US"/>
              <a:t>SLIDE TITLE</a:t>
            </a:r>
          </a:p>
        </p:txBody>
      </p:sp>
    </p:spTree>
    <p:extLst>
      <p:ext uri="{BB962C8B-B14F-4D97-AF65-F5344CB8AC3E}">
        <p14:creationId xmlns:p14="http://schemas.microsoft.com/office/powerpoint/2010/main" val="2031143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umn with side image on left with sto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C80DCE-C8D3-8BCA-CD0E-5B376205C5D5}"/>
              </a:ext>
            </a:extLst>
          </p:cNvPr>
          <p:cNvSpPr/>
          <p:nvPr userDrawn="1"/>
        </p:nvSpPr>
        <p:spPr>
          <a:xfrm>
            <a:off x="6350" y="70721"/>
            <a:ext cx="12185650" cy="1190810"/>
          </a:xfrm>
          <a:prstGeom prst="rect">
            <a:avLst/>
          </a:prstGeom>
          <a:solidFill>
            <a:srgbClr val="1B9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324A615-2F92-5B68-C457-8466089C5FFA}"/>
              </a:ext>
            </a:extLst>
          </p:cNvPr>
          <p:cNvSpPr>
            <a:spLocks noGrp="1"/>
          </p:cNvSpPr>
          <p:nvPr>
            <p:ph type="sldNum" sz="quarter" idx="10"/>
          </p:nvPr>
        </p:nvSpPr>
        <p:spPr/>
        <p:txBody>
          <a:bodyPr/>
          <a:lstStyle/>
          <a:p>
            <a:r>
              <a:rPr lang="en-US">
                <a:latin typeface="Calibri" panose="020F0502020204030204" pitchFamily="34" charset="0"/>
              </a:rPr>
              <a:t>p</a:t>
            </a:r>
            <a:fld id="{C64C9FC3-A8CA-214E-8DEA-111E66453919}" type="slidenum">
              <a:rPr lang="en-US" smtClean="0">
                <a:latin typeface="Calibri" panose="020F0502020204030204" pitchFamily="34" charset="0"/>
              </a:rPr>
              <a:pPr/>
              <a:t>‹#›</a:t>
            </a:fld>
            <a:endParaRPr lang="en-US">
              <a:latin typeface="Calibri" panose="020F0502020204030204" pitchFamily="34" charset="0"/>
            </a:endParaRPr>
          </a:p>
        </p:txBody>
      </p:sp>
      <p:pic>
        <p:nvPicPr>
          <p:cNvPr id="6" name="Picture 5">
            <a:extLst>
              <a:ext uri="{FF2B5EF4-FFF2-40B4-BE49-F238E27FC236}">
                <a16:creationId xmlns:a16="http://schemas.microsoft.com/office/drawing/2014/main" id="{8C96778F-FEC5-38F9-5F20-AF384C7AE21D}"/>
              </a:ext>
              <a:ext uri="{C183D7F6-B498-43B3-948B-1728B52AA6E4}">
                <adec:decorative xmlns:adec="http://schemas.microsoft.com/office/drawing/2017/decorative" val="1"/>
              </a:ext>
            </a:extLst>
          </p:cNvPr>
          <p:cNvPicPr>
            <a:picLocks/>
          </p:cNvPicPr>
          <p:nvPr userDrawn="1"/>
        </p:nvPicPr>
        <p:blipFill rotWithShape="1">
          <a:blip r:embed="rId2"/>
          <a:srcRect b="99181"/>
          <a:stretch/>
        </p:blipFill>
        <p:spPr>
          <a:xfrm>
            <a:off x="6350" y="-2431"/>
            <a:ext cx="12185650" cy="73152"/>
          </a:xfrm>
          <a:prstGeom prst="rect">
            <a:avLst/>
          </a:prstGeom>
          <a:ln>
            <a:noFill/>
          </a:ln>
        </p:spPr>
      </p:pic>
      <p:sp>
        <p:nvSpPr>
          <p:cNvPr id="2" name="Title 1">
            <a:extLst>
              <a:ext uri="{FF2B5EF4-FFF2-40B4-BE49-F238E27FC236}">
                <a16:creationId xmlns:a16="http://schemas.microsoft.com/office/drawing/2014/main" id="{9E7A6FE8-74D8-22BF-9737-9EA9F2E18FED}"/>
              </a:ext>
            </a:extLst>
          </p:cNvPr>
          <p:cNvSpPr>
            <a:spLocks noGrp="1"/>
          </p:cNvSpPr>
          <p:nvPr>
            <p:ph type="title" hasCustomPrompt="1"/>
          </p:nvPr>
        </p:nvSpPr>
        <p:spPr>
          <a:xfrm>
            <a:off x="190500" y="84193"/>
            <a:ext cx="11807824" cy="1186864"/>
          </a:xfrm>
        </p:spPr>
        <p:txBody>
          <a:bodyPr/>
          <a:lstStyle>
            <a:lvl1pPr>
              <a:defRPr/>
            </a:lvl1pPr>
          </a:lstStyle>
          <a:p>
            <a:r>
              <a:rPr lang="en-US"/>
              <a:t>SLIDE TITLE</a:t>
            </a:r>
          </a:p>
        </p:txBody>
      </p:sp>
      <p:pic>
        <p:nvPicPr>
          <p:cNvPr id="12" name="Picture 11" descr="City of Virginia Beach logo">
            <a:extLst>
              <a:ext uri="{FF2B5EF4-FFF2-40B4-BE49-F238E27FC236}">
                <a16:creationId xmlns:a16="http://schemas.microsoft.com/office/drawing/2014/main" id="{3A723E21-B1B8-B6D4-EE4A-F1C6C35CCF1F}"/>
              </a:ext>
            </a:extLst>
          </p:cNvPr>
          <p:cNvPicPr>
            <a:picLocks noChangeAspect="1"/>
          </p:cNvPicPr>
          <p:nvPr userDrawn="1"/>
        </p:nvPicPr>
        <p:blipFill>
          <a:blip r:embed="rId3"/>
          <a:stretch>
            <a:fillRect/>
          </a:stretch>
        </p:blipFill>
        <p:spPr>
          <a:xfrm>
            <a:off x="11429717" y="6377761"/>
            <a:ext cx="350151" cy="253288"/>
          </a:xfrm>
          <a:prstGeom prst="rect">
            <a:avLst/>
          </a:prstGeom>
        </p:spPr>
      </p:pic>
      <p:pic>
        <p:nvPicPr>
          <p:cNvPr id="4" name="Picture 3" descr="Photo of King Neptune statue at Virginia Beach Oceanfront.">
            <a:extLst>
              <a:ext uri="{FF2B5EF4-FFF2-40B4-BE49-F238E27FC236}">
                <a16:creationId xmlns:a16="http://schemas.microsoft.com/office/drawing/2014/main" id="{131BA4E5-FB4C-27F9-42DC-03DE25125CE0}"/>
              </a:ext>
            </a:extLst>
          </p:cNvPr>
          <p:cNvPicPr>
            <a:picLocks noChangeAspect="1"/>
          </p:cNvPicPr>
          <p:nvPr userDrawn="1"/>
        </p:nvPicPr>
        <p:blipFill rotWithShape="1">
          <a:blip r:embed="rId4"/>
          <a:srcRect l="2008" t="6010" r="4420" b="1727"/>
          <a:stretch/>
        </p:blipFill>
        <p:spPr>
          <a:xfrm>
            <a:off x="-3478" y="1261530"/>
            <a:ext cx="3783934" cy="5596469"/>
          </a:xfrm>
          <a:prstGeom prst="rect">
            <a:avLst/>
          </a:prstGeom>
        </p:spPr>
      </p:pic>
      <p:sp>
        <p:nvSpPr>
          <p:cNvPr id="9" name="Text Placeholder 9">
            <a:extLst>
              <a:ext uri="{FF2B5EF4-FFF2-40B4-BE49-F238E27FC236}">
                <a16:creationId xmlns:a16="http://schemas.microsoft.com/office/drawing/2014/main" id="{BC6E9968-B96A-F0A2-A827-4FE9099390CF}"/>
              </a:ext>
            </a:extLst>
          </p:cNvPr>
          <p:cNvSpPr>
            <a:spLocks noGrp="1"/>
          </p:cNvSpPr>
          <p:nvPr>
            <p:ph type="body" sz="quarter" idx="12"/>
          </p:nvPr>
        </p:nvSpPr>
        <p:spPr>
          <a:xfrm>
            <a:off x="3959225" y="1320865"/>
            <a:ext cx="8039100" cy="4948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4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umn with side image on left with stock - option 2">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24A615-2F92-5B68-C457-8466089C5FFA}"/>
              </a:ext>
            </a:extLst>
          </p:cNvPr>
          <p:cNvSpPr>
            <a:spLocks noGrp="1"/>
          </p:cNvSpPr>
          <p:nvPr>
            <p:ph type="sldNum" sz="quarter" idx="10"/>
          </p:nvPr>
        </p:nvSpPr>
        <p:spPr/>
        <p:txBody>
          <a:bodyPr/>
          <a:lstStyle/>
          <a:p>
            <a:r>
              <a:rPr lang="en-US">
                <a:latin typeface="Calibri" panose="020F0502020204030204" pitchFamily="34" charset="0"/>
              </a:rPr>
              <a:t>p</a:t>
            </a:r>
            <a:fld id="{C64C9FC3-A8CA-214E-8DEA-111E66453919}" type="slidenum">
              <a:rPr lang="en-US" smtClean="0">
                <a:latin typeface="Calibri" panose="020F0502020204030204" pitchFamily="34" charset="0"/>
              </a:rPr>
              <a:pPr/>
              <a:t>‹#›</a:t>
            </a:fld>
            <a:endParaRPr lang="en-US">
              <a:latin typeface="Calibri" panose="020F0502020204030204" pitchFamily="34" charset="0"/>
            </a:endParaRPr>
          </a:p>
        </p:txBody>
      </p:sp>
      <p:sp>
        <p:nvSpPr>
          <p:cNvPr id="5" name="Rectangle 4">
            <a:extLst>
              <a:ext uri="{FF2B5EF4-FFF2-40B4-BE49-F238E27FC236}">
                <a16:creationId xmlns:a16="http://schemas.microsoft.com/office/drawing/2014/main" id="{B8C6FF6D-DA5D-CCC2-E9F3-17AA0C9ED20F}"/>
              </a:ext>
            </a:extLst>
          </p:cNvPr>
          <p:cNvSpPr/>
          <p:nvPr userDrawn="1"/>
        </p:nvSpPr>
        <p:spPr>
          <a:xfrm>
            <a:off x="6350" y="70721"/>
            <a:ext cx="12185650" cy="1190810"/>
          </a:xfrm>
          <a:prstGeom prst="rect">
            <a:avLst/>
          </a:prstGeom>
          <a:solidFill>
            <a:srgbClr val="1B9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C96778F-FEC5-38F9-5F20-AF384C7AE21D}"/>
              </a:ext>
              <a:ext uri="{C183D7F6-B498-43B3-948B-1728B52AA6E4}">
                <adec:decorative xmlns:adec="http://schemas.microsoft.com/office/drawing/2017/decorative" val="1"/>
              </a:ext>
            </a:extLst>
          </p:cNvPr>
          <p:cNvPicPr>
            <a:picLocks/>
          </p:cNvPicPr>
          <p:nvPr userDrawn="1"/>
        </p:nvPicPr>
        <p:blipFill rotWithShape="1">
          <a:blip r:embed="rId2"/>
          <a:srcRect b="99181"/>
          <a:stretch/>
        </p:blipFill>
        <p:spPr>
          <a:xfrm>
            <a:off x="6350" y="-2431"/>
            <a:ext cx="12185650" cy="73152"/>
          </a:xfrm>
          <a:prstGeom prst="rect">
            <a:avLst/>
          </a:prstGeom>
          <a:ln>
            <a:noFill/>
          </a:ln>
        </p:spPr>
      </p:pic>
      <p:sp>
        <p:nvSpPr>
          <p:cNvPr id="10" name="Text Placeholder 9">
            <a:extLst>
              <a:ext uri="{FF2B5EF4-FFF2-40B4-BE49-F238E27FC236}">
                <a16:creationId xmlns:a16="http://schemas.microsoft.com/office/drawing/2014/main" id="{7517C7D2-1DA0-018F-8B8E-77CA12D405B6}"/>
              </a:ext>
            </a:extLst>
          </p:cNvPr>
          <p:cNvSpPr>
            <a:spLocks noGrp="1"/>
          </p:cNvSpPr>
          <p:nvPr>
            <p:ph type="body" sz="quarter" idx="12"/>
          </p:nvPr>
        </p:nvSpPr>
        <p:spPr>
          <a:xfrm>
            <a:off x="3959225" y="1320865"/>
            <a:ext cx="8039100" cy="4948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City of Virginia Beach logo">
            <a:extLst>
              <a:ext uri="{FF2B5EF4-FFF2-40B4-BE49-F238E27FC236}">
                <a16:creationId xmlns:a16="http://schemas.microsoft.com/office/drawing/2014/main" id="{3A723E21-B1B8-B6D4-EE4A-F1C6C35CCF1F}"/>
              </a:ext>
            </a:extLst>
          </p:cNvPr>
          <p:cNvPicPr>
            <a:picLocks noChangeAspect="1"/>
          </p:cNvPicPr>
          <p:nvPr userDrawn="1"/>
        </p:nvPicPr>
        <p:blipFill>
          <a:blip r:embed="rId3"/>
          <a:stretch>
            <a:fillRect/>
          </a:stretch>
        </p:blipFill>
        <p:spPr>
          <a:xfrm>
            <a:off x="11429717" y="6377761"/>
            <a:ext cx="350151" cy="253288"/>
          </a:xfrm>
          <a:prstGeom prst="rect">
            <a:avLst/>
          </a:prstGeom>
        </p:spPr>
      </p:pic>
      <p:pic>
        <p:nvPicPr>
          <p:cNvPr id="7" name="Picture 6" descr="Sunrising over the water with bridge in distance.">
            <a:extLst>
              <a:ext uri="{FF2B5EF4-FFF2-40B4-BE49-F238E27FC236}">
                <a16:creationId xmlns:a16="http://schemas.microsoft.com/office/drawing/2014/main" id="{1F711A24-04C5-EF52-9A91-1DC637AB4613}"/>
              </a:ext>
            </a:extLst>
          </p:cNvPr>
          <p:cNvPicPr>
            <a:picLocks noChangeAspect="1"/>
          </p:cNvPicPr>
          <p:nvPr userDrawn="1"/>
        </p:nvPicPr>
        <p:blipFill rotWithShape="1">
          <a:blip r:embed="rId4"/>
          <a:srcRect l="908" t="2297" r="-35"/>
          <a:stretch/>
        </p:blipFill>
        <p:spPr>
          <a:xfrm>
            <a:off x="0" y="1261531"/>
            <a:ext cx="3780457" cy="5596469"/>
          </a:xfrm>
          <a:prstGeom prst="rect">
            <a:avLst/>
          </a:prstGeom>
        </p:spPr>
      </p:pic>
      <p:sp>
        <p:nvSpPr>
          <p:cNvPr id="8" name="Title 1">
            <a:extLst>
              <a:ext uri="{FF2B5EF4-FFF2-40B4-BE49-F238E27FC236}">
                <a16:creationId xmlns:a16="http://schemas.microsoft.com/office/drawing/2014/main" id="{58789FF8-095E-CD48-395A-E60ACC68029B}"/>
              </a:ext>
            </a:extLst>
          </p:cNvPr>
          <p:cNvSpPr>
            <a:spLocks noGrp="1"/>
          </p:cNvSpPr>
          <p:nvPr>
            <p:ph type="title" hasCustomPrompt="1"/>
          </p:nvPr>
        </p:nvSpPr>
        <p:spPr>
          <a:xfrm>
            <a:off x="190500" y="84193"/>
            <a:ext cx="11807824" cy="1186864"/>
          </a:xfrm>
        </p:spPr>
        <p:txBody>
          <a:bodyPr/>
          <a:lstStyle>
            <a:lvl1pPr>
              <a:defRPr/>
            </a:lvl1pPr>
          </a:lstStyle>
          <a:p>
            <a:r>
              <a:rPr lang="en-US"/>
              <a:t>SLIDE TITLE</a:t>
            </a:r>
          </a:p>
        </p:txBody>
      </p:sp>
    </p:spTree>
    <p:extLst>
      <p:ext uri="{BB962C8B-B14F-4D97-AF65-F5344CB8AC3E}">
        <p14:creationId xmlns:p14="http://schemas.microsoft.com/office/powerpoint/2010/main" val="235556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side image on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C0206C1-DA15-ECDE-2926-E69CD94D2459}"/>
              </a:ext>
            </a:extLst>
          </p:cNvPr>
          <p:cNvSpPr/>
          <p:nvPr userDrawn="1"/>
        </p:nvSpPr>
        <p:spPr>
          <a:xfrm>
            <a:off x="6350" y="70721"/>
            <a:ext cx="12185650" cy="1190810"/>
          </a:xfrm>
          <a:prstGeom prst="rect">
            <a:avLst/>
          </a:prstGeom>
          <a:solidFill>
            <a:srgbClr val="1B9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324A615-2F92-5B68-C457-8466089C5FFA}"/>
              </a:ext>
            </a:extLst>
          </p:cNvPr>
          <p:cNvSpPr>
            <a:spLocks noGrp="1"/>
          </p:cNvSpPr>
          <p:nvPr>
            <p:ph type="sldNum" sz="quarter" idx="10"/>
          </p:nvPr>
        </p:nvSpPr>
        <p:spPr/>
        <p:txBody>
          <a:bodyPr/>
          <a:lstStyle/>
          <a:p>
            <a:r>
              <a:rPr lang="en-US">
                <a:latin typeface="Calibri" panose="020F0502020204030204" pitchFamily="34" charset="0"/>
              </a:rPr>
              <a:t>p</a:t>
            </a:r>
            <a:fld id="{C64C9FC3-A8CA-214E-8DEA-111E66453919}" type="slidenum">
              <a:rPr lang="en-US" smtClean="0">
                <a:latin typeface="Calibri" panose="020F0502020204030204" pitchFamily="34" charset="0"/>
              </a:rPr>
              <a:pPr/>
              <a:t>‹#›</a:t>
            </a:fld>
            <a:endParaRPr lang="en-US">
              <a:latin typeface="Calibri" panose="020F0502020204030204" pitchFamily="34" charset="0"/>
            </a:endParaRPr>
          </a:p>
        </p:txBody>
      </p:sp>
      <p:pic>
        <p:nvPicPr>
          <p:cNvPr id="6" name="Picture 5">
            <a:extLst>
              <a:ext uri="{FF2B5EF4-FFF2-40B4-BE49-F238E27FC236}">
                <a16:creationId xmlns:a16="http://schemas.microsoft.com/office/drawing/2014/main" id="{8C96778F-FEC5-38F9-5F20-AF384C7AE21D}"/>
              </a:ext>
              <a:ext uri="{C183D7F6-B498-43B3-948B-1728B52AA6E4}">
                <adec:decorative xmlns:adec="http://schemas.microsoft.com/office/drawing/2017/decorative" val="1"/>
              </a:ext>
            </a:extLst>
          </p:cNvPr>
          <p:cNvPicPr>
            <a:picLocks/>
          </p:cNvPicPr>
          <p:nvPr userDrawn="1"/>
        </p:nvPicPr>
        <p:blipFill rotWithShape="1">
          <a:blip r:embed="rId2"/>
          <a:srcRect b="99181"/>
          <a:stretch/>
        </p:blipFill>
        <p:spPr>
          <a:xfrm>
            <a:off x="6350" y="-2431"/>
            <a:ext cx="12185650" cy="73152"/>
          </a:xfrm>
          <a:prstGeom prst="rect">
            <a:avLst/>
          </a:prstGeom>
          <a:ln>
            <a:noFill/>
          </a:ln>
        </p:spPr>
      </p:pic>
      <p:sp>
        <p:nvSpPr>
          <p:cNvPr id="8" name="Picture Placeholder 7">
            <a:extLst>
              <a:ext uri="{FF2B5EF4-FFF2-40B4-BE49-F238E27FC236}">
                <a16:creationId xmlns:a16="http://schemas.microsoft.com/office/drawing/2014/main" id="{68A71C92-5E06-A053-F765-4D8626072D25}"/>
              </a:ext>
            </a:extLst>
          </p:cNvPr>
          <p:cNvSpPr>
            <a:spLocks noGrp="1"/>
          </p:cNvSpPr>
          <p:nvPr>
            <p:ph type="pic" sz="quarter" idx="11"/>
          </p:nvPr>
        </p:nvSpPr>
        <p:spPr>
          <a:xfrm>
            <a:off x="8405812" y="1271056"/>
            <a:ext cx="3786188" cy="4948874"/>
          </a:xfrm>
        </p:spPr>
        <p:txBody>
          <a:bodyPr/>
          <a:lstStyle/>
          <a:p>
            <a:r>
              <a:rPr lang="en-US"/>
              <a:t>Click icon to add picture</a:t>
            </a:r>
          </a:p>
        </p:txBody>
      </p:sp>
      <p:pic>
        <p:nvPicPr>
          <p:cNvPr id="12" name="Picture 11" descr="City of Virginia Beach logo">
            <a:extLst>
              <a:ext uri="{FF2B5EF4-FFF2-40B4-BE49-F238E27FC236}">
                <a16:creationId xmlns:a16="http://schemas.microsoft.com/office/drawing/2014/main" id="{3A723E21-B1B8-B6D4-EE4A-F1C6C35CCF1F}"/>
              </a:ext>
            </a:extLst>
          </p:cNvPr>
          <p:cNvPicPr>
            <a:picLocks noChangeAspect="1"/>
          </p:cNvPicPr>
          <p:nvPr userDrawn="1"/>
        </p:nvPicPr>
        <p:blipFill>
          <a:blip r:embed="rId3"/>
          <a:stretch>
            <a:fillRect/>
          </a:stretch>
        </p:blipFill>
        <p:spPr>
          <a:xfrm>
            <a:off x="11429717" y="6377761"/>
            <a:ext cx="350151" cy="253288"/>
          </a:xfrm>
          <a:prstGeom prst="rect">
            <a:avLst/>
          </a:prstGeom>
        </p:spPr>
      </p:pic>
      <p:sp>
        <p:nvSpPr>
          <p:cNvPr id="4" name="Text Placeholder 9">
            <a:extLst>
              <a:ext uri="{FF2B5EF4-FFF2-40B4-BE49-F238E27FC236}">
                <a16:creationId xmlns:a16="http://schemas.microsoft.com/office/drawing/2014/main" id="{9E166A04-DC96-8ABB-B936-7B4EE1F7C369}"/>
              </a:ext>
            </a:extLst>
          </p:cNvPr>
          <p:cNvSpPr>
            <a:spLocks noGrp="1"/>
          </p:cNvSpPr>
          <p:nvPr>
            <p:ph type="body" sz="quarter" idx="12"/>
          </p:nvPr>
        </p:nvSpPr>
        <p:spPr>
          <a:xfrm>
            <a:off x="187325" y="1271056"/>
            <a:ext cx="8039100" cy="4948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A75F78D5-9AAF-7180-8E8E-F56DE7E5E970}"/>
              </a:ext>
            </a:extLst>
          </p:cNvPr>
          <p:cNvSpPr>
            <a:spLocks noGrp="1"/>
          </p:cNvSpPr>
          <p:nvPr>
            <p:ph type="title" hasCustomPrompt="1"/>
          </p:nvPr>
        </p:nvSpPr>
        <p:spPr>
          <a:xfrm>
            <a:off x="190500" y="84193"/>
            <a:ext cx="11807824" cy="1186864"/>
          </a:xfrm>
        </p:spPr>
        <p:txBody>
          <a:bodyPr/>
          <a:lstStyle>
            <a:lvl1pPr algn="l">
              <a:defRPr/>
            </a:lvl1pPr>
          </a:lstStyle>
          <a:p>
            <a:r>
              <a:rPr lang="en-US"/>
              <a:t>SLIDE TITLE</a:t>
            </a:r>
          </a:p>
        </p:txBody>
      </p:sp>
    </p:spTree>
    <p:extLst>
      <p:ext uri="{BB962C8B-B14F-4D97-AF65-F5344CB8AC3E}">
        <p14:creationId xmlns:p14="http://schemas.microsoft.com/office/powerpoint/2010/main" val="135950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side image on right with sto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9E672FA-CAAE-4D2C-627D-1EE4DE1069C7}"/>
              </a:ext>
            </a:extLst>
          </p:cNvPr>
          <p:cNvSpPr/>
          <p:nvPr userDrawn="1"/>
        </p:nvSpPr>
        <p:spPr>
          <a:xfrm>
            <a:off x="6350" y="70721"/>
            <a:ext cx="12185650" cy="1190810"/>
          </a:xfrm>
          <a:prstGeom prst="rect">
            <a:avLst/>
          </a:prstGeom>
          <a:solidFill>
            <a:srgbClr val="1B9A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324A615-2F92-5B68-C457-8466089C5FFA}"/>
              </a:ext>
            </a:extLst>
          </p:cNvPr>
          <p:cNvSpPr>
            <a:spLocks noGrp="1"/>
          </p:cNvSpPr>
          <p:nvPr>
            <p:ph type="sldNum" sz="quarter" idx="10"/>
          </p:nvPr>
        </p:nvSpPr>
        <p:spPr/>
        <p:txBody>
          <a:bodyPr/>
          <a:lstStyle/>
          <a:p>
            <a:r>
              <a:rPr lang="en-US">
                <a:latin typeface="Calibri" panose="020F0502020204030204" pitchFamily="34" charset="0"/>
              </a:rPr>
              <a:t>p</a:t>
            </a:r>
            <a:fld id="{C64C9FC3-A8CA-214E-8DEA-111E66453919}" type="slidenum">
              <a:rPr lang="en-US" smtClean="0">
                <a:latin typeface="Calibri" panose="020F0502020204030204" pitchFamily="34" charset="0"/>
              </a:rPr>
              <a:pPr/>
              <a:t>‹#›</a:t>
            </a:fld>
            <a:endParaRPr lang="en-US">
              <a:latin typeface="Calibri" panose="020F0502020204030204" pitchFamily="34" charset="0"/>
            </a:endParaRPr>
          </a:p>
        </p:txBody>
      </p:sp>
      <p:pic>
        <p:nvPicPr>
          <p:cNvPr id="6" name="Picture 5">
            <a:extLst>
              <a:ext uri="{FF2B5EF4-FFF2-40B4-BE49-F238E27FC236}">
                <a16:creationId xmlns:a16="http://schemas.microsoft.com/office/drawing/2014/main" id="{8C96778F-FEC5-38F9-5F20-AF384C7AE21D}"/>
              </a:ext>
              <a:ext uri="{C183D7F6-B498-43B3-948B-1728B52AA6E4}">
                <adec:decorative xmlns:adec="http://schemas.microsoft.com/office/drawing/2017/decorative" val="1"/>
              </a:ext>
            </a:extLst>
          </p:cNvPr>
          <p:cNvPicPr>
            <a:picLocks/>
          </p:cNvPicPr>
          <p:nvPr userDrawn="1"/>
        </p:nvPicPr>
        <p:blipFill rotWithShape="1">
          <a:blip r:embed="rId2"/>
          <a:srcRect b="99181"/>
          <a:stretch/>
        </p:blipFill>
        <p:spPr>
          <a:xfrm>
            <a:off x="6350" y="-2431"/>
            <a:ext cx="12185650" cy="73152"/>
          </a:xfrm>
          <a:prstGeom prst="rect">
            <a:avLst/>
          </a:prstGeom>
          <a:ln>
            <a:noFill/>
          </a:ln>
        </p:spPr>
      </p:pic>
      <p:pic>
        <p:nvPicPr>
          <p:cNvPr id="12" name="Picture 11" descr="City of Virginia Beach logo">
            <a:extLst>
              <a:ext uri="{FF2B5EF4-FFF2-40B4-BE49-F238E27FC236}">
                <a16:creationId xmlns:a16="http://schemas.microsoft.com/office/drawing/2014/main" id="{3A723E21-B1B8-B6D4-EE4A-F1C6C35CCF1F}"/>
              </a:ext>
            </a:extLst>
          </p:cNvPr>
          <p:cNvPicPr>
            <a:picLocks noChangeAspect="1"/>
          </p:cNvPicPr>
          <p:nvPr userDrawn="1"/>
        </p:nvPicPr>
        <p:blipFill>
          <a:blip r:embed="rId3"/>
          <a:stretch>
            <a:fillRect/>
          </a:stretch>
        </p:blipFill>
        <p:spPr>
          <a:xfrm>
            <a:off x="11429717" y="6377761"/>
            <a:ext cx="350151" cy="253288"/>
          </a:xfrm>
          <a:prstGeom prst="rect">
            <a:avLst/>
          </a:prstGeom>
        </p:spPr>
      </p:pic>
      <p:pic>
        <p:nvPicPr>
          <p:cNvPr id="4" name="Picture 3" descr="The Cape Henry lighthouse.">
            <a:extLst>
              <a:ext uri="{FF2B5EF4-FFF2-40B4-BE49-F238E27FC236}">
                <a16:creationId xmlns:a16="http://schemas.microsoft.com/office/drawing/2014/main" id="{9149430F-37BC-65E3-CDDE-5460E32549A5}"/>
              </a:ext>
            </a:extLst>
          </p:cNvPr>
          <p:cNvPicPr>
            <a:picLocks noChangeAspect="1"/>
          </p:cNvPicPr>
          <p:nvPr userDrawn="1"/>
        </p:nvPicPr>
        <p:blipFill rotWithShape="1">
          <a:blip r:embed="rId4"/>
          <a:srcRect l="22029" t="24321" r="25510" b="21252"/>
          <a:stretch/>
        </p:blipFill>
        <p:spPr>
          <a:xfrm>
            <a:off x="8411544" y="1254703"/>
            <a:ext cx="3780456" cy="4992111"/>
          </a:xfrm>
          <a:prstGeom prst="rect">
            <a:avLst/>
          </a:prstGeom>
        </p:spPr>
      </p:pic>
      <p:sp>
        <p:nvSpPr>
          <p:cNvPr id="7" name="Text Placeholder 9">
            <a:extLst>
              <a:ext uri="{FF2B5EF4-FFF2-40B4-BE49-F238E27FC236}">
                <a16:creationId xmlns:a16="http://schemas.microsoft.com/office/drawing/2014/main" id="{66050A56-9538-59BA-7C9B-592B0326AC32}"/>
              </a:ext>
            </a:extLst>
          </p:cNvPr>
          <p:cNvSpPr>
            <a:spLocks noGrp="1"/>
          </p:cNvSpPr>
          <p:nvPr>
            <p:ph type="body" sz="quarter" idx="12"/>
          </p:nvPr>
        </p:nvSpPr>
        <p:spPr>
          <a:xfrm>
            <a:off x="187325" y="1271056"/>
            <a:ext cx="8039100" cy="49488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A33928C4-CD28-D52C-E4C8-8B6DAB030DDB}"/>
              </a:ext>
            </a:extLst>
          </p:cNvPr>
          <p:cNvSpPr>
            <a:spLocks noGrp="1"/>
          </p:cNvSpPr>
          <p:nvPr>
            <p:ph type="title" hasCustomPrompt="1"/>
          </p:nvPr>
        </p:nvSpPr>
        <p:spPr>
          <a:xfrm>
            <a:off x="190500" y="84193"/>
            <a:ext cx="11807824" cy="1186864"/>
          </a:xfrm>
        </p:spPr>
        <p:txBody>
          <a:bodyPr/>
          <a:lstStyle>
            <a:lvl1pPr>
              <a:defRPr/>
            </a:lvl1pPr>
          </a:lstStyle>
          <a:p>
            <a:r>
              <a:rPr lang="en-US"/>
              <a:t>SLIDE TITLE</a:t>
            </a:r>
          </a:p>
        </p:txBody>
      </p:sp>
    </p:spTree>
    <p:extLst>
      <p:ext uri="{BB962C8B-B14F-4D97-AF65-F5344CB8AC3E}">
        <p14:creationId xmlns:p14="http://schemas.microsoft.com/office/powerpoint/2010/main" val="4112850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C7EE1-C41F-D4F4-EAA2-318A9AC5B1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A63B28-E2AC-BCD8-7979-7303BD01E9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6CF480-7FEF-1FE3-8DA5-8157A8C8BE15}"/>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5" name="Footer Placeholder 4">
            <a:extLst>
              <a:ext uri="{FF2B5EF4-FFF2-40B4-BE49-F238E27FC236}">
                <a16:creationId xmlns:a16="http://schemas.microsoft.com/office/drawing/2014/main" id="{49DFA6A3-5BE1-95B4-14A2-05B08D412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52660-4496-A889-D5E6-EAE16C6490E1}"/>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1590599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A1E79-9DD9-944E-7D2E-B12EB2F01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4FE918-AF36-E7E3-9D98-1705A25EE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B7E43D-C254-E4AE-097E-B1F1CBFABBC6}"/>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4" name="Picture 3">
            <a:extLst>
              <a:ext uri="{FF2B5EF4-FFF2-40B4-BE49-F238E27FC236}">
                <a16:creationId xmlns:a16="http://schemas.microsoft.com/office/drawing/2014/main" id="{7898F0FA-D497-7A63-E933-17FDB6E4A67D}"/>
              </a:ext>
              <a:ext uri="{C183D7F6-B498-43B3-948B-1728B52AA6E4}">
                <adec:decorative xmlns:adec="http://schemas.microsoft.com/office/drawing/2017/decorative" val="1"/>
              </a:ext>
            </a:extLst>
          </p:cNvPr>
          <p:cNvPicPr>
            <a:picLocks/>
          </p:cNvPicPr>
          <p:nvPr userDrawn="1"/>
        </p:nvPicPr>
        <p:blipFill rotWithShape="1">
          <a:blip r:embed="rId2"/>
          <a:srcRect r="98997"/>
          <a:stretch/>
        </p:blipFill>
        <p:spPr>
          <a:xfrm>
            <a:off x="0" y="0"/>
            <a:ext cx="173736" cy="6861574"/>
          </a:xfrm>
          <a:prstGeom prst="rect">
            <a:avLst/>
          </a:prstGeom>
        </p:spPr>
      </p:pic>
      <p:pic>
        <p:nvPicPr>
          <p:cNvPr id="5" name="Picture 4" descr="City of Virginia Beach logo">
            <a:extLst>
              <a:ext uri="{FF2B5EF4-FFF2-40B4-BE49-F238E27FC236}">
                <a16:creationId xmlns:a16="http://schemas.microsoft.com/office/drawing/2014/main" id="{38AF7413-7A99-A6BA-7E8F-1E7ABC70A0D5}"/>
              </a:ext>
            </a:extLst>
          </p:cNvPr>
          <p:cNvPicPr>
            <a:picLocks noChangeAspect="1"/>
          </p:cNvPicPr>
          <p:nvPr userDrawn="1"/>
        </p:nvPicPr>
        <p:blipFill>
          <a:blip r:embed="rId3"/>
          <a:stretch>
            <a:fillRect/>
          </a:stretch>
        </p:blipFill>
        <p:spPr>
          <a:xfrm>
            <a:off x="11429717" y="6377761"/>
            <a:ext cx="350151" cy="253288"/>
          </a:xfrm>
          <a:prstGeom prst="rect">
            <a:avLst/>
          </a:prstGeom>
        </p:spPr>
      </p:pic>
    </p:spTree>
    <p:extLst>
      <p:ext uri="{BB962C8B-B14F-4D97-AF65-F5344CB8AC3E}">
        <p14:creationId xmlns:p14="http://schemas.microsoft.com/office/powerpoint/2010/main" val="3137200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CAC2736F-1771-E3F4-BEFD-09E64B496548}"/>
              </a:ext>
            </a:extLst>
          </p:cNvPr>
          <p:cNvSpPr/>
          <p:nvPr userDrawn="1"/>
        </p:nvSpPr>
        <p:spPr>
          <a:xfrm rot="10800000">
            <a:off x="5775960" y="1555036"/>
            <a:ext cx="640080" cy="384955"/>
          </a:xfrm>
          <a:prstGeom prst="triangle">
            <a:avLst/>
          </a:prstGeom>
          <a:solidFill>
            <a:srgbClr val="1B9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BDEE02D-64F0-9FCD-7DBB-165235237573}"/>
              </a:ext>
            </a:extLst>
          </p:cNvPr>
          <p:cNvSpPr/>
          <p:nvPr userDrawn="1"/>
        </p:nvSpPr>
        <p:spPr>
          <a:xfrm>
            <a:off x="0" y="-1"/>
            <a:ext cx="12192000" cy="1555751"/>
          </a:xfrm>
          <a:prstGeom prst="rect">
            <a:avLst/>
          </a:prstGeom>
          <a:solidFill>
            <a:srgbClr val="1B9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6A1E79-9DD9-944E-7D2E-B12EB2F01AD7}"/>
              </a:ext>
            </a:extLst>
          </p:cNvPr>
          <p:cNvSpPr>
            <a:spLocks noGrp="1"/>
          </p:cNvSpPr>
          <p:nvPr>
            <p:ph type="title"/>
          </p:nvPr>
        </p:nvSpPr>
        <p:spPr>
          <a:xfrm>
            <a:off x="838200" y="182562"/>
            <a:ext cx="10515600" cy="11906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F4FE918-AF36-E7E3-9D98-1705A25EE4B3}"/>
              </a:ext>
            </a:extLst>
          </p:cNvPr>
          <p:cNvSpPr>
            <a:spLocks noGrp="1"/>
          </p:cNvSpPr>
          <p:nvPr>
            <p:ph idx="1"/>
          </p:nvPr>
        </p:nvSpPr>
        <p:spPr>
          <a:xfrm>
            <a:off x="838200" y="192610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B7E43D-C254-E4AE-097E-B1F1CBFABBC6}"/>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9" name="Picture 8" descr="City of Virginia Beach logo">
            <a:extLst>
              <a:ext uri="{FF2B5EF4-FFF2-40B4-BE49-F238E27FC236}">
                <a16:creationId xmlns:a16="http://schemas.microsoft.com/office/drawing/2014/main" id="{9CD63D4C-C3F4-F38E-167A-A2500C68F419}"/>
              </a:ext>
            </a:extLst>
          </p:cNvPr>
          <p:cNvPicPr>
            <a:picLocks noChangeAspect="1"/>
          </p:cNvPicPr>
          <p:nvPr userDrawn="1"/>
        </p:nvPicPr>
        <p:blipFill>
          <a:blip r:embed="rId2"/>
          <a:stretch>
            <a:fillRect/>
          </a:stretch>
        </p:blipFill>
        <p:spPr>
          <a:xfrm>
            <a:off x="11429717" y="6377761"/>
            <a:ext cx="350151" cy="253288"/>
          </a:xfrm>
          <a:prstGeom prst="rect">
            <a:avLst/>
          </a:prstGeom>
        </p:spPr>
      </p:pic>
      <p:pic>
        <p:nvPicPr>
          <p:cNvPr id="10" name="Picture 9">
            <a:extLst>
              <a:ext uri="{FF2B5EF4-FFF2-40B4-BE49-F238E27FC236}">
                <a16:creationId xmlns:a16="http://schemas.microsoft.com/office/drawing/2014/main" id="{AD0BADBC-A429-4464-226B-6312155276CA}"/>
              </a:ext>
              <a:ext uri="{C183D7F6-B498-43B3-948B-1728B52AA6E4}">
                <adec:decorative xmlns:adec="http://schemas.microsoft.com/office/drawing/2017/decorative" val="1"/>
              </a:ext>
            </a:extLst>
          </p:cNvPr>
          <p:cNvPicPr>
            <a:picLocks/>
          </p:cNvPicPr>
          <p:nvPr userDrawn="1"/>
        </p:nvPicPr>
        <p:blipFill rotWithShape="1">
          <a:blip r:embed="rId3"/>
          <a:srcRect b="99181"/>
          <a:stretch/>
        </p:blipFill>
        <p:spPr>
          <a:xfrm>
            <a:off x="6350" y="-1"/>
            <a:ext cx="12185650" cy="73152"/>
          </a:xfrm>
          <a:prstGeom prst="rect">
            <a:avLst/>
          </a:prstGeom>
          <a:ln>
            <a:noFill/>
          </a:ln>
        </p:spPr>
      </p:pic>
    </p:spTree>
    <p:extLst>
      <p:ext uri="{BB962C8B-B14F-4D97-AF65-F5344CB8AC3E}">
        <p14:creationId xmlns:p14="http://schemas.microsoft.com/office/powerpoint/2010/main" val="3546177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ll 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E0D911-07D7-C3F1-149B-B58793DDC694}"/>
              </a:ext>
            </a:extLst>
          </p:cNvPr>
          <p:cNvSpPr/>
          <p:nvPr userDrawn="1"/>
        </p:nvSpPr>
        <p:spPr>
          <a:xfrm>
            <a:off x="90436" y="-1"/>
            <a:ext cx="3868616" cy="6858001"/>
          </a:xfrm>
          <a:prstGeom prst="rect">
            <a:avLst/>
          </a:prstGeom>
          <a:solidFill>
            <a:srgbClr val="1B9AD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6A1E79-9DD9-944E-7D2E-B12EB2F01AD7}"/>
              </a:ext>
            </a:extLst>
          </p:cNvPr>
          <p:cNvSpPr>
            <a:spLocks noGrp="1"/>
          </p:cNvSpPr>
          <p:nvPr>
            <p:ph type="title"/>
          </p:nvPr>
        </p:nvSpPr>
        <p:spPr>
          <a:xfrm>
            <a:off x="341644" y="241160"/>
            <a:ext cx="3406391" cy="613660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F4FE918-AF36-E7E3-9D98-1705A25EE4B3}"/>
              </a:ext>
            </a:extLst>
          </p:cNvPr>
          <p:cNvSpPr>
            <a:spLocks noGrp="1"/>
          </p:cNvSpPr>
          <p:nvPr>
            <p:ph idx="1"/>
          </p:nvPr>
        </p:nvSpPr>
        <p:spPr>
          <a:xfrm>
            <a:off x="5004078" y="1185705"/>
            <a:ext cx="6349721" cy="50917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2B7E43D-C254-E4AE-097E-B1F1CBFABBC6}"/>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4" name="Picture 3" descr="Background pattern&#10;&#10;Description automatically generated">
            <a:extLst>
              <a:ext uri="{FF2B5EF4-FFF2-40B4-BE49-F238E27FC236}">
                <a16:creationId xmlns:a16="http://schemas.microsoft.com/office/drawing/2014/main" id="{7898F0FA-D497-7A63-E933-17FDB6E4A67D}"/>
              </a:ext>
            </a:extLst>
          </p:cNvPr>
          <p:cNvPicPr>
            <a:picLocks/>
          </p:cNvPicPr>
          <p:nvPr userDrawn="1"/>
        </p:nvPicPr>
        <p:blipFill rotWithShape="1">
          <a:blip r:embed="rId2"/>
          <a:srcRect r="98997"/>
          <a:stretch/>
        </p:blipFill>
        <p:spPr>
          <a:xfrm>
            <a:off x="0" y="0"/>
            <a:ext cx="173736" cy="6861574"/>
          </a:xfrm>
          <a:prstGeom prst="rect">
            <a:avLst/>
          </a:prstGeom>
        </p:spPr>
      </p:pic>
      <p:pic>
        <p:nvPicPr>
          <p:cNvPr id="11" name="Picture 10" descr="Quotation marks.">
            <a:extLst>
              <a:ext uri="{FF2B5EF4-FFF2-40B4-BE49-F238E27FC236}">
                <a16:creationId xmlns:a16="http://schemas.microsoft.com/office/drawing/2014/main" id="{8BBC5D15-6A77-480F-0E31-8D8D0E7809DB}"/>
              </a:ext>
            </a:extLst>
          </p:cNvPr>
          <p:cNvPicPr>
            <a:picLocks noChangeAspect="1"/>
          </p:cNvPicPr>
          <p:nvPr userDrawn="1"/>
        </p:nvPicPr>
        <p:blipFill rotWithShape="1">
          <a:blip r:embed="rId3"/>
          <a:srcRect l="8309" t="7805" r="82952" b="77536"/>
          <a:stretch/>
        </p:blipFill>
        <p:spPr>
          <a:xfrm>
            <a:off x="5004078" y="179865"/>
            <a:ext cx="1064899" cy="1005840"/>
          </a:xfrm>
          <a:prstGeom prst="rect">
            <a:avLst/>
          </a:prstGeom>
        </p:spPr>
      </p:pic>
      <p:pic>
        <p:nvPicPr>
          <p:cNvPr id="12" name="Picture 11" descr="City of Virginia Beach logo">
            <a:extLst>
              <a:ext uri="{FF2B5EF4-FFF2-40B4-BE49-F238E27FC236}">
                <a16:creationId xmlns:a16="http://schemas.microsoft.com/office/drawing/2014/main" id="{C090AE96-767F-E998-BD0D-5C0565477A33}"/>
              </a:ext>
            </a:extLst>
          </p:cNvPr>
          <p:cNvPicPr>
            <a:picLocks noChangeAspect="1"/>
          </p:cNvPicPr>
          <p:nvPr userDrawn="1"/>
        </p:nvPicPr>
        <p:blipFill>
          <a:blip r:embed="rId4"/>
          <a:stretch>
            <a:fillRect/>
          </a:stretch>
        </p:blipFill>
        <p:spPr>
          <a:xfrm>
            <a:off x="11429717" y="6377761"/>
            <a:ext cx="350151" cy="253288"/>
          </a:xfrm>
          <a:prstGeom prst="rect">
            <a:avLst/>
          </a:prstGeom>
        </p:spPr>
      </p:pic>
    </p:spTree>
    <p:extLst>
      <p:ext uri="{BB962C8B-B14F-4D97-AF65-F5344CB8AC3E}">
        <p14:creationId xmlns:p14="http://schemas.microsoft.com/office/powerpoint/2010/main" val="1055880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FA1D7-E85C-BA64-784B-0A9AA0333D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FDA258-BA64-FF36-E39B-B9AB03A9D6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E86A0B9F-571F-2584-6215-396FB3E9A297}"/>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sp>
        <p:nvSpPr>
          <p:cNvPr id="8" name="Isosceles Triangle 7">
            <a:extLst>
              <a:ext uri="{FF2B5EF4-FFF2-40B4-BE49-F238E27FC236}">
                <a16:creationId xmlns:a16="http://schemas.microsoft.com/office/drawing/2014/main" id="{532CADCF-7965-1C93-C6A4-A9034900718E}"/>
              </a:ext>
            </a:extLst>
          </p:cNvPr>
          <p:cNvSpPr/>
          <p:nvPr userDrawn="1"/>
        </p:nvSpPr>
        <p:spPr>
          <a:xfrm rot="10800000">
            <a:off x="5775960" y="1555036"/>
            <a:ext cx="640080" cy="384955"/>
          </a:xfrm>
          <a:prstGeom prst="triangle">
            <a:avLst/>
          </a:prstGeom>
          <a:solidFill>
            <a:srgbClr val="1B9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4AC3751-0C29-A71D-C4C4-015A5956591E}"/>
              </a:ext>
            </a:extLst>
          </p:cNvPr>
          <p:cNvSpPr/>
          <p:nvPr userDrawn="1"/>
        </p:nvSpPr>
        <p:spPr>
          <a:xfrm>
            <a:off x="0" y="-1"/>
            <a:ext cx="12192000" cy="1555751"/>
          </a:xfrm>
          <a:prstGeom prst="rect">
            <a:avLst/>
          </a:prstGeom>
          <a:solidFill>
            <a:srgbClr val="1B9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ity of Virginia Beach logo">
            <a:extLst>
              <a:ext uri="{FF2B5EF4-FFF2-40B4-BE49-F238E27FC236}">
                <a16:creationId xmlns:a16="http://schemas.microsoft.com/office/drawing/2014/main" id="{3ADC9B6C-75AB-D745-D377-E451AD6EABB8}"/>
              </a:ext>
            </a:extLst>
          </p:cNvPr>
          <p:cNvPicPr>
            <a:picLocks noChangeAspect="1"/>
          </p:cNvPicPr>
          <p:nvPr userDrawn="1"/>
        </p:nvPicPr>
        <p:blipFill>
          <a:blip r:embed="rId2"/>
          <a:stretch>
            <a:fillRect/>
          </a:stretch>
        </p:blipFill>
        <p:spPr>
          <a:xfrm>
            <a:off x="11429717" y="6377761"/>
            <a:ext cx="350151" cy="253288"/>
          </a:xfrm>
          <a:prstGeom prst="rect">
            <a:avLst/>
          </a:prstGeom>
        </p:spPr>
      </p:pic>
      <p:pic>
        <p:nvPicPr>
          <p:cNvPr id="11" name="Picture 10">
            <a:extLst>
              <a:ext uri="{FF2B5EF4-FFF2-40B4-BE49-F238E27FC236}">
                <a16:creationId xmlns:a16="http://schemas.microsoft.com/office/drawing/2014/main" id="{A7289AFE-8708-C70C-76CE-20CF71B91904}"/>
              </a:ext>
              <a:ext uri="{C183D7F6-B498-43B3-948B-1728B52AA6E4}">
                <adec:decorative xmlns:adec="http://schemas.microsoft.com/office/drawing/2017/decorative" val="1"/>
              </a:ext>
            </a:extLst>
          </p:cNvPr>
          <p:cNvPicPr>
            <a:picLocks/>
          </p:cNvPicPr>
          <p:nvPr userDrawn="1"/>
        </p:nvPicPr>
        <p:blipFill rotWithShape="1">
          <a:blip r:embed="rId3"/>
          <a:srcRect b="99181"/>
          <a:stretch/>
        </p:blipFill>
        <p:spPr>
          <a:xfrm>
            <a:off x="6350" y="-1"/>
            <a:ext cx="12185650" cy="73152"/>
          </a:xfrm>
          <a:prstGeom prst="rect">
            <a:avLst/>
          </a:prstGeom>
          <a:ln>
            <a:noFill/>
          </a:ln>
        </p:spPr>
      </p:pic>
    </p:spTree>
    <p:extLst>
      <p:ext uri="{BB962C8B-B14F-4D97-AF65-F5344CB8AC3E}">
        <p14:creationId xmlns:p14="http://schemas.microsoft.com/office/powerpoint/2010/main" val="2902511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DB5CF-3E78-20FA-AC2C-EC183F18C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0373BD-C739-767F-6D2E-4F37E1D6AF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09614-F471-69B9-A53A-A1A7445B76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86F616FC-05BA-529C-2DC3-90BDD2511A7B}"/>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9" name="Picture 8" descr="City of Virginia Beach logo">
            <a:extLst>
              <a:ext uri="{FF2B5EF4-FFF2-40B4-BE49-F238E27FC236}">
                <a16:creationId xmlns:a16="http://schemas.microsoft.com/office/drawing/2014/main" id="{87A28D4D-B76F-0801-1A93-F35857D842C5}"/>
              </a:ext>
            </a:extLst>
          </p:cNvPr>
          <p:cNvPicPr>
            <a:picLocks noChangeAspect="1"/>
          </p:cNvPicPr>
          <p:nvPr userDrawn="1"/>
        </p:nvPicPr>
        <p:blipFill>
          <a:blip r:embed="rId2"/>
          <a:stretch>
            <a:fillRect/>
          </a:stretch>
        </p:blipFill>
        <p:spPr>
          <a:xfrm>
            <a:off x="11429717" y="6377761"/>
            <a:ext cx="350151" cy="253288"/>
          </a:xfrm>
          <a:prstGeom prst="rect">
            <a:avLst/>
          </a:prstGeom>
        </p:spPr>
      </p:pic>
      <p:pic>
        <p:nvPicPr>
          <p:cNvPr id="10" name="Picture 9">
            <a:extLst>
              <a:ext uri="{FF2B5EF4-FFF2-40B4-BE49-F238E27FC236}">
                <a16:creationId xmlns:a16="http://schemas.microsoft.com/office/drawing/2014/main" id="{66B9358C-B236-F21E-DD09-E2347367D8A3}"/>
              </a:ext>
              <a:ext uri="{C183D7F6-B498-43B3-948B-1728B52AA6E4}">
                <adec:decorative xmlns:adec="http://schemas.microsoft.com/office/drawing/2017/decorative" val="1"/>
              </a:ext>
            </a:extLst>
          </p:cNvPr>
          <p:cNvPicPr>
            <a:picLocks/>
          </p:cNvPicPr>
          <p:nvPr userDrawn="1"/>
        </p:nvPicPr>
        <p:blipFill rotWithShape="1">
          <a:blip r:embed="rId3"/>
          <a:srcRect r="98997"/>
          <a:stretch/>
        </p:blipFill>
        <p:spPr>
          <a:xfrm>
            <a:off x="0" y="0"/>
            <a:ext cx="173736" cy="6861574"/>
          </a:xfrm>
          <a:prstGeom prst="rect">
            <a:avLst/>
          </a:prstGeom>
        </p:spPr>
      </p:pic>
    </p:spTree>
    <p:extLst>
      <p:ext uri="{BB962C8B-B14F-4D97-AF65-F5344CB8AC3E}">
        <p14:creationId xmlns:p14="http://schemas.microsoft.com/office/powerpoint/2010/main" val="4129706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1A83A-8055-B1ED-0BD3-89E4E5160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4C9C58-301D-BBD8-C553-3C6061A159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3C704F-1CDB-39BA-D2A9-67B3BF647A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8B295B1-F6E9-9F6B-8112-3F98F5202F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73C83B-22A4-8BE9-8135-D67087A3F9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5425333-82CE-12F9-7853-56D2DAA9DE93}"/>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11" name="Picture 10" descr="City of Virginia Beach logo">
            <a:extLst>
              <a:ext uri="{FF2B5EF4-FFF2-40B4-BE49-F238E27FC236}">
                <a16:creationId xmlns:a16="http://schemas.microsoft.com/office/drawing/2014/main" id="{B9817D04-9CF7-CF0A-51EC-8BEBD228045F}"/>
              </a:ext>
            </a:extLst>
          </p:cNvPr>
          <p:cNvPicPr>
            <a:picLocks noChangeAspect="1"/>
          </p:cNvPicPr>
          <p:nvPr userDrawn="1"/>
        </p:nvPicPr>
        <p:blipFill>
          <a:blip r:embed="rId2"/>
          <a:stretch>
            <a:fillRect/>
          </a:stretch>
        </p:blipFill>
        <p:spPr>
          <a:xfrm>
            <a:off x="11429717" y="6377761"/>
            <a:ext cx="350151" cy="253288"/>
          </a:xfrm>
          <a:prstGeom prst="rect">
            <a:avLst/>
          </a:prstGeom>
        </p:spPr>
      </p:pic>
      <p:pic>
        <p:nvPicPr>
          <p:cNvPr id="12" name="Picture 11">
            <a:extLst>
              <a:ext uri="{FF2B5EF4-FFF2-40B4-BE49-F238E27FC236}">
                <a16:creationId xmlns:a16="http://schemas.microsoft.com/office/drawing/2014/main" id="{BF11BFE4-B7BD-76D1-2987-6B9AEFF6E9D0}"/>
              </a:ext>
              <a:ext uri="{C183D7F6-B498-43B3-948B-1728B52AA6E4}">
                <adec:decorative xmlns:adec="http://schemas.microsoft.com/office/drawing/2017/decorative" val="1"/>
              </a:ext>
            </a:extLst>
          </p:cNvPr>
          <p:cNvPicPr>
            <a:picLocks/>
          </p:cNvPicPr>
          <p:nvPr userDrawn="1"/>
        </p:nvPicPr>
        <p:blipFill rotWithShape="1">
          <a:blip r:embed="rId3"/>
          <a:srcRect r="98997"/>
          <a:stretch/>
        </p:blipFill>
        <p:spPr>
          <a:xfrm>
            <a:off x="0" y="0"/>
            <a:ext cx="173736" cy="6861574"/>
          </a:xfrm>
          <a:prstGeom prst="rect">
            <a:avLst/>
          </a:prstGeom>
        </p:spPr>
      </p:pic>
    </p:spTree>
    <p:extLst>
      <p:ext uri="{BB962C8B-B14F-4D97-AF65-F5344CB8AC3E}">
        <p14:creationId xmlns:p14="http://schemas.microsoft.com/office/powerpoint/2010/main" val="6155314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F7039-8958-B52B-0DA8-D744C2486E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A20A10-06E8-55DC-406A-DF0BC9414C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1D3301-ACD7-6CC3-FB24-B97992CF5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CF1F39FC-5338-A0A9-6D70-41D436588AC6}"/>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9" name="Picture 8" descr="City of Virginia Beach logo">
            <a:extLst>
              <a:ext uri="{FF2B5EF4-FFF2-40B4-BE49-F238E27FC236}">
                <a16:creationId xmlns:a16="http://schemas.microsoft.com/office/drawing/2014/main" id="{ABDB57DD-233A-CA6C-A7D5-0CB11298C5E8}"/>
              </a:ext>
            </a:extLst>
          </p:cNvPr>
          <p:cNvPicPr>
            <a:picLocks noChangeAspect="1"/>
          </p:cNvPicPr>
          <p:nvPr userDrawn="1"/>
        </p:nvPicPr>
        <p:blipFill>
          <a:blip r:embed="rId2"/>
          <a:stretch>
            <a:fillRect/>
          </a:stretch>
        </p:blipFill>
        <p:spPr>
          <a:xfrm>
            <a:off x="11429717" y="6377761"/>
            <a:ext cx="350151" cy="253288"/>
          </a:xfrm>
          <a:prstGeom prst="rect">
            <a:avLst/>
          </a:prstGeom>
        </p:spPr>
      </p:pic>
      <p:pic>
        <p:nvPicPr>
          <p:cNvPr id="10" name="Picture 9">
            <a:extLst>
              <a:ext uri="{FF2B5EF4-FFF2-40B4-BE49-F238E27FC236}">
                <a16:creationId xmlns:a16="http://schemas.microsoft.com/office/drawing/2014/main" id="{EF526631-CA0D-49AF-718B-DDC538E8D516}"/>
              </a:ext>
              <a:ext uri="{C183D7F6-B498-43B3-948B-1728B52AA6E4}">
                <adec:decorative xmlns:adec="http://schemas.microsoft.com/office/drawing/2017/decorative" val="1"/>
              </a:ext>
            </a:extLst>
          </p:cNvPr>
          <p:cNvPicPr>
            <a:picLocks/>
          </p:cNvPicPr>
          <p:nvPr userDrawn="1"/>
        </p:nvPicPr>
        <p:blipFill rotWithShape="1">
          <a:blip r:embed="rId3"/>
          <a:srcRect r="98997"/>
          <a:stretch/>
        </p:blipFill>
        <p:spPr>
          <a:xfrm>
            <a:off x="0" y="0"/>
            <a:ext cx="173736" cy="6861574"/>
          </a:xfrm>
          <a:prstGeom prst="rect">
            <a:avLst/>
          </a:prstGeom>
        </p:spPr>
      </p:pic>
    </p:spTree>
    <p:extLst>
      <p:ext uri="{BB962C8B-B14F-4D97-AF65-F5344CB8AC3E}">
        <p14:creationId xmlns:p14="http://schemas.microsoft.com/office/powerpoint/2010/main" val="3815349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6E92B-2309-8B12-317E-8DA195F55F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859C16-9BAC-B548-0B66-BEEE6FDA70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B2315EA-CE3F-50D8-8535-699040766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01CDDB36-1741-E800-70D4-83DFB08D827A}"/>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9" name="Picture 8" descr="City of Virginia Beach logo">
            <a:extLst>
              <a:ext uri="{FF2B5EF4-FFF2-40B4-BE49-F238E27FC236}">
                <a16:creationId xmlns:a16="http://schemas.microsoft.com/office/drawing/2014/main" id="{6B952068-E155-E93D-D7AB-F54EDD770150}"/>
              </a:ext>
            </a:extLst>
          </p:cNvPr>
          <p:cNvPicPr>
            <a:picLocks noChangeAspect="1"/>
          </p:cNvPicPr>
          <p:nvPr userDrawn="1"/>
        </p:nvPicPr>
        <p:blipFill>
          <a:blip r:embed="rId2"/>
          <a:stretch>
            <a:fillRect/>
          </a:stretch>
        </p:blipFill>
        <p:spPr>
          <a:xfrm>
            <a:off x="11429717" y="6377761"/>
            <a:ext cx="350151" cy="253288"/>
          </a:xfrm>
          <a:prstGeom prst="rect">
            <a:avLst/>
          </a:prstGeom>
        </p:spPr>
      </p:pic>
      <p:pic>
        <p:nvPicPr>
          <p:cNvPr id="10" name="Picture 9">
            <a:extLst>
              <a:ext uri="{FF2B5EF4-FFF2-40B4-BE49-F238E27FC236}">
                <a16:creationId xmlns:a16="http://schemas.microsoft.com/office/drawing/2014/main" id="{B97F6846-DD5C-C10B-15D4-15B99C40894F}"/>
              </a:ext>
              <a:ext uri="{C183D7F6-B498-43B3-948B-1728B52AA6E4}">
                <adec:decorative xmlns:adec="http://schemas.microsoft.com/office/drawing/2017/decorative" val="1"/>
              </a:ext>
            </a:extLst>
          </p:cNvPr>
          <p:cNvPicPr>
            <a:picLocks/>
          </p:cNvPicPr>
          <p:nvPr userDrawn="1"/>
        </p:nvPicPr>
        <p:blipFill rotWithShape="1">
          <a:blip r:embed="rId3"/>
          <a:srcRect r="98997"/>
          <a:stretch/>
        </p:blipFill>
        <p:spPr>
          <a:xfrm>
            <a:off x="0" y="0"/>
            <a:ext cx="173736" cy="6861574"/>
          </a:xfrm>
          <a:prstGeom prst="rect">
            <a:avLst/>
          </a:prstGeom>
        </p:spPr>
      </p:pic>
    </p:spTree>
    <p:extLst>
      <p:ext uri="{BB962C8B-B14F-4D97-AF65-F5344CB8AC3E}">
        <p14:creationId xmlns:p14="http://schemas.microsoft.com/office/powerpoint/2010/main" val="3353854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d Card">
    <p:bg>
      <p:bgPr>
        <a:solidFill>
          <a:srgbClr val="0B3C6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DC2D57E-FEA9-8D62-2F84-0C4D1139CF61}"/>
              </a:ext>
            </a:extLst>
          </p:cNvPr>
          <p:cNvSpPr/>
          <p:nvPr userDrawn="1"/>
        </p:nvSpPr>
        <p:spPr>
          <a:xfrm>
            <a:off x="0" y="-1"/>
            <a:ext cx="12192000" cy="2107670"/>
          </a:xfrm>
          <a:prstGeom prst="rect">
            <a:avLst/>
          </a:prstGeom>
          <a:solidFill>
            <a:srgbClr val="1B9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A58BE-56F1-B10A-C6F0-68E9A087BFBA}"/>
              </a:ext>
            </a:extLst>
          </p:cNvPr>
          <p:cNvSpPr>
            <a:spLocks noGrp="1"/>
          </p:cNvSpPr>
          <p:nvPr>
            <p:ph type="ctrTitle" hasCustomPrompt="1"/>
          </p:nvPr>
        </p:nvSpPr>
        <p:spPr>
          <a:xfrm>
            <a:off x="1524000" y="347090"/>
            <a:ext cx="9144000" cy="1325027"/>
          </a:xfrm>
        </p:spPr>
        <p:txBody>
          <a:bodyPr anchor="b">
            <a:normAutofit/>
          </a:bodyPr>
          <a:lstStyle>
            <a:lvl1pPr algn="ctr">
              <a:defRPr sz="4800" b="1">
                <a:solidFill>
                  <a:schemeClr val="bg1"/>
                </a:solidFill>
                <a:latin typeface="Calibri" panose="020F0502020204030204" pitchFamily="34" charset="0"/>
              </a:defRPr>
            </a:lvl1pPr>
          </a:lstStyle>
          <a:p>
            <a:r>
              <a:rPr lang="en-US"/>
              <a:t>THANK YOU</a:t>
            </a:r>
          </a:p>
        </p:txBody>
      </p:sp>
      <p:sp>
        <p:nvSpPr>
          <p:cNvPr id="3" name="Subtitle 2">
            <a:extLst>
              <a:ext uri="{FF2B5EF4-FFF2-40B4-BE49-F238E27FC236}">
                <a16:creationId xmlns:a16="http://schemas.microsoft.com/office/drawing/2014/main" id="{9CD25043-0006-04B7-08EB-F6785DC0F9AB}"/>
              </a:ext>
            </a:extLst>
          </p:cNvPr>
          <p:cNvSpPr>
            <a:spLocks noGrp="1"/>
          </p:cNvSpPr>
          <p:nvPr>
            <p:ph type="subTitle" idx="1" hasCustomPrompt="1"/>
          </p:nvPr>
        </p:nvSpPr>
        <p:spPr>
          <a:xfrm>
            <a:off x="1524000" y="3112530"/>
            <a:ext cx="9144000" cy="87370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QUESTIONS?</a:t>
            </a:r>
          </a:p>
        </p:txBody>
      </p:sp>
      <p:sp>
        <p:nvSpPr>
          <p:cNvPr id="6" name="Slide Number Placeholder 5">
            <a:extLst>
              <a:ext uri="{FF2B5EF4-FFF2-40B4-BE49-F238E27FC236}">
                <a16:creationId xmlns:a16="http://schemas.microsoft.com/office/drawing/2014/main" id="{6E18BEFB-9538-679E-ED31-64C3BC58EFC3}"/>
              </a:ext>
            </a:extLst>
          </p:cNvPr>
          <p:cNvSpPr>
            <a:spLocks noGrp="1"/>
          </p:cNvSpPr>
          <p:nvPr>
            <p:ph type="sldNum" sz="quarter" idx="12"/>
          </p:nvPr>
        </p:nvSpPr>
        <p:spPr/>
        <p:txBody>
          <a:bodyPr/>
          <a:lstStyle>
            <a:lvl1pPr>
              <a:defRPr>
                <a:latin typeface="Calibri" panose="020F0502020204030204" pitchFamily="34" charset="0"/>
              </a:defRPr>
            </a:lvl1pPr>
          </a:lstStyle>
          <a:p>
            <a:fld id="{C64C9FC3-A8CA-214E-8DEA-111E66453919}" type="slidenum">
              <a:rPr lang="en-US" smtClean="0"/>
              <a:pPr/>
              <a:t>‹#›</a:t>
            </a:fld>
            <a:endParaRPr lang="en-US"/>
          </a:p>
        </p:txBody>
      </p:sp>
      <p:pic>
        <p:nvPicPr>
          <p:cNvPr id="10" name="Picture 9" descr="A picture containing shape&#10;&#10;Description automatically generated">
            <a:extLst>
              <a:ext uri="{FF2B5EF4-FFF2-40B4-BE49-F238E27FC236}">
                <a16:creationId xmlns:a16="http://schemas.microsoft.com/office/drawing/2014/main" id="{500E8BD3-46D8-36D4-AC36-152588EC74AF}"/>
              </a:ext>
            </a:extLst>
          </p:cNvPr>
          <p:cNvPicPr>
            <a:picLocks/>
          </p:cNvPicPr>
          <p:nvPr userDrawn="1"/>
        </p:nvPicPr>
        <p:blipFill rotWithShape="1">
          <a:blip r:embed="rId2"/>
          <a:srcRect b="99181"/>
          <a:stretch/>
        </p:blipFill>
        <p:spPr>
          <a:xfrm>
            <a:off x="6350" y="-1"/>
            <a:ext cx="12185650" cy="73152"/>
          </a:xfrm>
          <a:prstGeom prst="rect">
            <a:avLst/>
          </a:prstGeom>
          <a:ln>
            <a:noFill/>
          </a:ln>
        </p:spPr>
      </p:pic>
      <p:pic>
        <p:nvPicPr>
          <p:cNvPr id="11" name="Picture 10">
            <a:extLst>
              <a:ext uri="{FF2B5EF4-FFF2-40B4-BE49-F238E27FC236}">
                <a16:creationId xmlns:a16="http://schemas.microsoft.com/office/drawing/2014/main" id="{D5B45AB1-2AE5-B509-99FD-1EB949517779}"/>
              </a:ext>
            </a:extLst>
          </p:cNvPr>
          <p:cNvPicPr>
            <a:picLocks noChangeAspect="1"/>
          </p:cNvPicPr>
          <p:nvPr userDrawn="1"/>
        </p:nvPicPr>
        <p:blipFill>
          <a:blip r:embed="rId3"/>
          <a:srcRect/>
          <a:stretch/>
        </p:blipFill>
        <p:spPr>
          <a:xfrm>
            <a:off x="3418107" y="4606146"/>
            <a:ext cx="5995866" cy="2181469"/>
          </a:xfrm>
          <a:prstGeom prst="rect">
            <a:avLst/>
          </a:prstGeom>
        </p:spPr>
      </p:pic>
      <p:sp>
        <p:nvSpPr>
          <p:cNvPr id="20" name="Isosceles Triangle 19">
            <a:extLst>
              <a:ext uri="{FF2B5EF4-FFF2-40B4-BE49-F238E27FC236}">
                <a16:creationId xmlns:a16="http://schemas.microsoft.com/office/drawing/2014/main" id="{8B582A53-2E9A-15CA-41F8-5FF181241271}"/>
              </a:ext>
            </a:extLst>
          </p:cNvPr>
          <p:cNvSpPr/>
          <p:nvPr userDrawn="1"/>
        </p:nvSpPr>
        <p:spPr>
          <a:xfrm rot="10800000">
            <a:off x="5775960" y="2107668"/>
            <a:ext cx="640080" cy="384955"/>
          </a:xfrm>
          <a:prstGeom prst="triangle">
            <a:avLst/>
          </a:prstGeom>
          <a:solidFill>
            <a:srgbClr val="1B9A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115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Start-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3DCDDE-50C5-C882-B4F1-30B5F4C36DAE}"/>
              </a:ext>
            </a:extLst>
          </p:cNvPr>
          <p:cNvSpPr/>
          <p:nvPr userDrawn="1"/>
        </p:nvSpPr>
        <p:spPr>
          <a:xfrm>
            <a:off x="-6096" y="0"/>
            <a:ext cx="12198096"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Picture 17" descr="Shape&#10;&#10;Description automatically generated">
            <a:extLst>
              <a:ext uri="{FF2B5EF4-FFF2-40B4-BE49-F238E27FC236}">
                <a16:creationId xmlns:a16="http://schemas.microsoft.com/office/drawing/2014/main" id="{AF3D19A2-F459-9A92-90DB-051FFA1519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349" y="2"/>
            <a:ext cx="12185651" cy="3428999"/>
          </a:xfrm>
          <a:prstGeom prst="rect">
            <a:avLst/>
          </a:prstGeom>
        </p:spPr>
      </p:pic>
      <p:pic>
        <p:nvPicPr>
          <p:cNvPr id="6" name="Picture 5">
            <a:extLst>
              <a:ext uri="{FF2B5EF4-FFF2-40B4-BE49-F238E27FC236}">
                <a16:creationId xmlns:a16="http://schemas.microsoft.com/office/drawing/2014/main" id="{77EF266D-8E6C-8B9A-3016-9E2B4435988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2"/>
            <a:ext cx="12198096" cy="61615"/>
          </a:xfrm>
          <a:prstGeom prst="rect">
            <a:avLst/>
          </a:prstGeom>
        </p:spPr>
      </p:pic>
      <p:sp>
        <p:nvSpPr>
          <p:cNvPr id="2" name="Title 1">
            <a:extLst>
              <a:ext uri="{FF2B5EF4-FFF2-40B4-BE49-F238E27FC236}">
                <a16:creationId xmlns:a16="http://schemas.microsoft.com/office/drawing/2014/main" id="{B87F381D-59AA-45AD-E6F9-CFF9B078ACDD}"/>
              </a:ext>
            </a:extLst>
          </p:cNvPr>
          <p:cNvSpPr>
            <a:spLocks noGrp="1"/>
          </p:cNvSpPr>
          <p:nvPr>
            <p:ph type="ctrTitle" hasCustomPrompt="1"/>
          </p:nvPr>
        </p:nvSpPr>
        <p:spPr>
          <a:xfrm>
            <a:off x="1520952" y="4236028"/>
            <a:ext cx="9144000" cy="907473"/>
          </a:xfrm>
          <a:prstGeom prst="rect">
            <a:avLst/>
          </a:prstGeom>
        </p:spPr>
        <p:txBody>
          <a:bodyPr lIns="0" tIns="0" rIns="0" bIns="0" anchor="t" anchorCtr="0">
            <a:noAutofit/>
          </a:bodyPr>
          <a:lstStyle>
            <a:lvl1pPr algn="ctr">
              <a:defRPr sz="3000" spc="150" baseline="0">
                <a:solidFill>
                  <a:schemeClr val="bg2"/>
                </a:solidFill>
              </a:defRPr>
            </a:lvl1pPr>
          </a:lstStyle>
          <a:p>
            <a:r>
              <a:rPr lang="en-US" dirty="0"/>
              <a:t>TITLE OF SECTION</a:t>
            </a:r>
          </a:p>
        </p:txBody>
      </p:sp>
      <p:sp>
        <p:nvSpPr>
          <p:cNvPr id="12" name="Picture Placeholder 9">
            <a:extLst>
              <a:ext uri="{FF2B5EF4-FFF2-40B4-BE49-F238E27FC236}">
                <a16:creationId xmlns:a16="http://schemas.microsoft.com/office/drawing/2014/main" id="{3ED93A60-6465-9567-6281-045FCBAAEA4C}"/>
              </a:ext>
            </a:extLst>
          </p:cNvPr>
          <p:cNvSpPr>
            <a:spLocks noGrp="1"/>
          </p:cNvSpPr>
          <p:nvPr>
            <p:ph type="pic" sz="quarter" idx="11"/>
          </p:nvPr>
        </p:nvSpPr>
        <p:spPr>
          <a:xfrm>
            <a:off x="2374079" y="625230"/>
            <a:ext cx="7437748" cy="1736725"/>
          </a:xfrm>
        </p:spPr>
        <p:txBody>
          <a:bodyPr/>
          <a:lstStyle/>
          <a:p>
            <a:endParaRPr lang="en-US"/>
          </a:p>
        </p:txBody>
      </p:sp>
      <p:sp>
        <p:nvSpPr>
          <p:cNvPr id="5" name="Footer Placeholder 4">
            <a:extLst>
              <a:ext uri="{FF2B5EF4-FFF2-40B4-BE49-F238E27FC236}">
                <a16:creationId xmlns:a16="http://schemas.microsoft.com/office/drawing/2014/main" id="{FA9610FA-81B0-656B-4513-96D293056B4D}"/>
              </a:ext>
            </a:extLst>
          </p:cNvPr>
          <p:cNvSpPr>
            <a:spLocks noGrp="1"/>
          </p:cNvSpPr>
          <p:nvPr>
            <p:ph type="ftr" sz="quarter" idx="12"/>
          </p:nvPr>
        </p:nvSpPr>
        <p:spPr/>
        <p:txBody>
          <a:bodyPr/>
          <a:lstStyle/>
          <a:p>
            <a:r>
              <a:rPr lang="en-US"/>
              <a:t>PRESENTATION NAME</a:t>
            </a:r>
            <a:endParaRPr lang="en-US" dirty="0"/>
          </a:p>
        </p:txBody>
      </p:sp>
      <p:sp>
        <p:nvSpPr>
          <p:cNvPr id="7" name="Slide Number Placeholder 6">
            <a:extLst>
              <a:ext uri="{FF2B5EF4-FFF2-40B4-BE49-F238E27FC236}">
                <a16:creationId xmlns:a16="http://schemas.microsoft.com/office/drawing/2014/main" id="{EC67D5DC-173D-6D94-AB1B-09CDEFBD3059}"/>
              </a:ext>
            </a:extLst>
          </p:cNvPr>
          <p:cNvSpPr>
            <a:spLocks noGrp="1"/>
          </p:cNvSpPr>
          <p:nvPr>
            <p:ph type="sldNum" sz="quarter" idx="13"/>
          </p:nvPr>
        </p:nvSpPr>
        <p:spPr/>
        <p:txBody>
          <a:bodyPr/>
          <a:lstStyle/>
          <a:p>
            <a:fld id="{8113EECE-E407-A343-A894-336829F63D8F}" type="slidenum">
              <a:rPr lang="en-US" smtClean="0"/>
              <a:pPr/>
              <a:t>‹#›</a:t>
            </a:fld>
            <a:endParaRPr lang="en-US" dirty="0"/>
          </a:p>
        </p:txBody>
      </p:sp>
    </p:spTree>
    <p:extLst>
      <p:ext uri="{BB962C8B-B14F-4D97-AF65-F5344CB8AC3E}">
        <p14:creationId xmlns:p14="http://schemas.microsoft.com/office/powerpoint/2010/main" val="1149945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ED42-A6E2-EC64-448F-45932B47D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BFA0A3-1874-B6BF-983E-1D721B3391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F6BC9C-B746-71C2-73AC-0D92AB312C61}"/>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5" name="Footer Placeholder 4">
            <a:extLst>
              <a:ext uri="{FF2B5EF4-FFF2-40B4-BE49-F238E27FC236}">
                <a16:creationId xmlns:a16="http://schemas.microsoft.com/office/drawing/2014/main" id="{35EE6E4E-F1DB-F091-D306-B957AF96D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85156-E5EC-836C-E0B3-922117987E6C}"/>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7060813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79131E-C191-377C-77E5-D404FF5588F7}"/>
              </a:ext>
            </a:extLst>
          </p:cNvPr>
          <p:cNvSpPr/>
          <p:nvPr userDrawn="1"/>
        </p:nvSpPr>
        <p:spPr>
          <a:xfrm>
            <a:off x="-6096" y="0"/>
            <a:ext cx="12198096"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Content Placeholder 2">
            <a:extLst>
              <a:ext uri="{FF2B5EF4-FFF2-40B4-BE49-F238E27FC236}">
                <a16:creationId xmlns:a16="http://schemas.microsoft.com/office/drawing/2014/main" id="{1DFD1994-0ED2-3799-C93B-E919534AAF21}"/>
              </a:ext>
            </a:extLst>
          </p:cNvPr>
          <p:cNvSpPr>
            <a:spLocks noGrp="1"/>
          </p:cNvSpPr>
          <p:nvPr>
            <p:ph idx="1"/>
          </p:nvPr>
        </p:nvSpPr>
        <p:spPr>
          <a:xfrm>
            <a:off x="1058990" y="2344922"/>
            <a:ext cx="2647951" cy="2747693"/>
          </a:xfrm>
        </p:spPr>
        <p:txBody>
          <a:bodyPr lIns="0" tIns="0" rIns="0" bIns="0"/>
          <a:lstStyle>
            <a:lvl1pPr marL="0" indent="0" algn="ctr">
              <a:buFontTx/>
              <a:buNone/>
              <a:tabLst/>
              <a:defRPr>
                <a:solidFill>
                  <a:schemeClr val="bg1"/>
                </a:solidFill>
              </a:defRPr>
            </a:lvl1pPr>
            <a:lvl2pPr marL="128588" indent="0">
              <a:buFontTx/>
              <a:buNone/>
              <a:defRPr/>
            </a:lvl2pPr>
            <a:lvl3pPr marL="258365" indent="0">
              <a:buFontTx/>
              <a:buNone/>
              <a:defRPr/>
            </a:lvl3pPr>
            <a:lvl4pPr marL="388144" indent="0">
              <a:buFontTx/>
              <a:buNone/>
              <a:defRPr/>
            </a:lvl4pPr>
            <a:lvl5pPr marL="517922" indent="0">
              <a:buFontTx/>
              <a:buNone/>
              <a:defRPr/>
            </a:lvl5pPr>
          </a:lstStyle>
          <a:p>
            <a:pPr lvl="0"/>
            <a:r>
              <a:rPr lang="en-US" dirty="0"/>
              <a:t>Click to edit Master text style</a:t>
            </a:r>
          </a:p>
        </p:txBody>
      </p:sp>
      <p:pic>
        <p:nvPicPr>
          <p:cNvPr id="19" name="Picture 18" descr="Shape&#10;&#10;Description automatically generated">
            <a:extLst>
              <a:ext uri="{FF2B5EF4-FFF2-40B4-BE49-F238E27FC236}">
                <a16:creationId xmlns:a16="http://schemas.microsoft.com/office/drawing/2014/main" id="{37EC40EA-BCF2-2380-751B-DC0D1A285E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574"/>
            <a:ext cx="12204501" cy="1903494"/>
          </a:xfrm>
          <a:prstGeom prst="rect">
            <a:avLst/>
          </a:prstGeom>
        </p:spPr>
      </p:pic>
      <p:pic>
        <p:nvPicPr>
          <p:cNvPr id="13" name="Picture 12">
            <a:extLst>
              <a:ext uri="{FF2B5EF4-FFF2-40B4-BE49-F238E27FC236}">
                <a16:creationId xmlns:a16="http://schemas.microsoft.com/office/drawing/2014/main" id="{4A8F0222-594A-40DF-02EA-E1FA897CBB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575697" y="6383173"/>
            <a:ext cx="366252" cy="265564"/>
          </a:xfrm>
          <a:prstGeom prst="rect">
            <a:avLst/>
          </a:prstGeom>
        </p:spPr>
      </p:pic>
      <p:cxnSp>
        <p:nvCxnSpPr>
          <p:cNvPr id="15" name="Straight Connector 14">
            <a:extLst>
              <a:ext uri="{FF2B5EF4-FFF2-40B4-BE49-F238E27FC236}">
                <a16:creationId xmlns:a16="http://schemas.microsoft.com/office/drawing/2014/main" id="{66A255A1-33D5-6B70-B99B-B8A71027C5B1}"/>
              </a:ext>
            </a:extLst>
          </p:cNvPr>
          <p:cNvCxnSpPr/>
          <p:nvPr userDrawn="1"/>
        </p:nvCxnSpPr>
        <p:spPr>
          <a:xfrm>
            <a:off x="11095867" y="6383173"/>
            <a:ext cx="0" cy="2655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6C8FF87-ACED-1DA6-5A9C-03948FC9F7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2"/>
            <a:ext cx="12198096" cy="61615"/>
          </a:xfrm>
          <a:prstGeom prst="rect">
            <a:avLst/>
          </a:prstGeom>
        </p:spPr>
      </p:pic>
      <p:sp>
        <p:nvSpPr>
          <p:cNvPr id="2" name="Title 1">
            <a:extLst>
              <a:ext uri="{FF2B5EF4-FFF2-40B4-BE49-F238E27FC236}">
                <a16:creationId xmlns:a16="http://schemas.microsoft.com/office/drawing/2014/main" id="{3A4C4C4B-D74C-3F93-D5A8-D6DA346BAD32}"/>
              </a:ext>
            </a:extLst>
          </p:cNvPr>
          <p:cNvSpPr>
            <a:spLocks noGrp="1"/>
          </p:cNvSpPr>
          <p:nvPr>
            <p:ph type="title" hasCustomPrompt="1"/>
          </p:nvPr>
        </p:nvSpPr>
        <p:spPr>
          <a:xfrm>
            <a:off x="3911126" y="565020"/>
            <a:ext cx="4363655" cy="546745"/>
          </a:xfrm>
          <a:prstGeom prst="rect">
            <a:avLst/>
          </a:prstGeom>
        </p:spPr>
        <p:txBody>
          <a:bodyPr lIns="0" tIns="0" rIns="0" bIns="0" anchor="t" anchorCtr="0">
            <a:noAutofit/>
          </a:bodyPr>
          <a:lstStyle>
            <a:lvl1pPr algn="ctr">
              <a:defRPr sz="2400" b="1" i="0" spc="150" baseline="0">
                <a:solidFill>
                  <a:schemeClr val="bg1"/>
                </a:solidFill>
                <a:latin typeface="Calibri" panose="020F0502020204030204" pitchFamily="34" charset="0"/>
                <a:cs typeface="Calibri" panose="020F0502020204030204" pitchFamily="34" charset="0"/>
              </a:defRPr>
            </a:lvl1pPr>
          </a:lstStyle>
          <a:p>
            <a:r>
              <a:rPr lang="en-US" dirty="0"/>
              <a:t>PAGE TITLE</a:t>
            </a:r>
          </a:p>
        </p:txBody>
      </p:sp>
      <p:sp>
        <p:nvSpPr>
          <p:cNvPr id="21" name="Content Placeholder 2">
            <a:extLst>
              <a:ext uri="{FF2B5EF4-FFF2-40B4-BE49-F238E27FC236}">
                <a16:creationId xmlns:a16="http://schemas.microsoft.com/office/drawing/2014/main" id="{825C7502-BE64-C3D8-52F7-6A726A1A186A}"/>
              </a:ext>
            </a:extLst>
          </p:cNvPr>
          <p:cNvSpPr>
            <a:spLocks noGrp="1"/>
          </p:cNvSpPr>
          <p:nvPr>
            <p:ph idx="13"/>
          </p:nvPr>
        </p:nvSpPr>
        <p:spPr>
          <a:xfrm>
            <a:off x="8485061" y="2344922"/>
            <a:ext cx="2647951" cy="2747693"/>
          </a:xfrm>
        </p:spPr>
        <p:txBody>
          <a:bodyPr lIns="0" tIns="0" rIns="0" bIns="0"/>
          <a:lstStyle>
            <a:lvl1pPr marL="0" indent="0" algn="ctr">
              <a:buFontTx/>
              <a:buNone/>
              <a:tabLst/>
              <a:defRPr>
                <a:solidFill>
                  <a:schemeClr val="bg1"/>
                </a:solidFill>
              </a:defRPr>
            </a:lvl1pPr>
            <a:lvl2pPr marL="128588" indent="0">
              <a:buFontTx/>
              <a:buNone/>
              <a:defRPr/>
            </a:lvl2pPr>
            <a:lvl3pPr marL="258365" indent="0">
              <a:buFontTx/>
              <a:buNone/>
              <a:defRPr/>
            </a:lvl3pPr>
            <a:lvl4pPr marL="388144" indent="0">
              <a:buFontTx/>
              <a:buNone/>
              <a:defRPr/>
            </a:lvl4pPr>
            <a:lvl5pPr marL="517922" indent="0">
              <a:buFontTx/>
              <a:buNone/>
              <a:defRPr/>
            </a:lvl5pPr>
          </a:lstStyle>
          <a:p>
            <a:pPr lvl="0"/>
            <a:r>
              <a:rPr lang="en-US" dirty="0"/>
              <a:t>Click to edit Master text style</a:t>
            </a:r>
          </a:p>
        </p:txBody>
      </p:sp>
      <p:sp>
        <p:nvSpPr>
          <p:cNvPr id="20" name="Content Placeholder 2">
            <a:extLst>
              <a:ext uri="{FF2B5EF4-FFF2-40B4-BE49-F238E27FC236}">
                <a16:creationId xmlns:a16="http://schemas.microsoft.com/office/drawing/2014/main" id="{A29E836C-E670-F6B9-65AE-F40037A53B89}"/>
              </a:ext>
            </a:extLst>
          </p:cNvPr>
          <p:cNvSpPr>
            <a:spLocks noGrp="1"/>
          </p:cNvSpPr>
          <p:nvPr>
            <p:ph idx="1"/>
          </p:nvPr>
        </p:nvSpPr>
        <p:spPr>
          <a:xfrm>
            <a:off x="4772026" y="2344922"/>
            <a:ext cx="2647951" cy="2747693"/>
          </a:xfrm>
        </p:spPr>
        <p:txBody>
          <a:bodyPr lIns="0" tIns="0" rIns="0" bIns="0"/>
          <a:lstStyle>
            <a:lvl1pPr marL="0" indent="0" algn="ctr">
              <a:buFontTx/>
              <a:buNone/>
              <a:tabLst/>
              <a:defRPr>
                <a:solidFill>
                  <a:schemeClr val="bg1"/>
                </a:solidFill>
              </a:defRPr>
            </a:lvl1pPr>
            <a:lvl2pPr marL="128588" indent="0">
              <a:buFontTx/>
              <a:buNone/>
              <a:defRPr/>
            </a:lvl2pPr>
            <a:lvl3pPr marL="258365" indent="0">
              <a:buFontTx/>
              <a:buNone/>
              <a:defRPr/>
            </a:lvl3pPr>
            <a:lvl4pPr marL="388144" indent="0">
              <a:buFontTx/>
              <a:buNone/>
              <a:defRPr/>
            </a:lvl4pPr>
            <a:lvl5pPr marL="517922" indent="0">
              <a:buFontTx/>
              <a:buNone/>
              <a:defRPr/>
            </a:lvl5pPr>
          </a:lstStyle>
          <a:p>
            <a:pPr lvl="0"/>
            <a:r>
              <a:rPr lang="en-US" dirty="0"/>
              <a:t>Click to edit Master text style</a:t>
            </a:r>
          </a:p>
        </p:txBody>
      </p:sp>
      <p:sp>
        <p:nvSpPr>
          <p:cNvPr id="6" name="Footer Placeholder 5">
            <a:extLst>
              <a:ext uri="{FF2B5EF4-FFF2-40B4-BE49-F238E27FC236}">
                <a16:creationId xmlns:a16="http://schemas.microsoft.com/office/drawing/2014/main" id="{D4604888-BF70-516D-10BC-050AAF8927CB}"/>
              </a:ext>
            </a:extLst>
          </p:cNvPr>
          <p:cNvSpPr>
            <a:spLocks noGrp="1"/>
          </p:cNvSpPr>
          <p:nvPr>
            <p:ph type="ftr" sz="quarter" idx="14"/>
          </p:nvPr>
        </p:nvSpPr>
        <p:spPr/>
        <p:txBody>
          <a:bodyPr/>
          <a:lstStyle/>
          <a:p>
            <a:r>
              <a:rPr lang="en-US"/>
              <a:t>PRESENTATION NAME</a:t>
            </a:r>
            <a:endParaRPr lang="en-US" dirty="0"/>
          </a:p>
        </p:txBody>
      </p:sp>
      <p:sp>
        <p:nvSpPr>
          <p:cNvPr id="7" name="Slide Number Placeholder 6">
            <a:extLst>
              <a:ext uri="{FF2B5EF4-FFF2-40B4-BE49-F238E27FC236}">
                <a16:creationId xmlns:a16="http://schemas.microsoft.com/office/drawing/2014/main" id="{62095232-0C6A-98D3-A4EE-A9EFD5E75364}"/>
              </a:ext>
            </a:extLst>
          </p:cNvPr>
          <p:cNvSpPr>
            <a:spLocks noGrp="1"/>
          </p:cNvSpPr>
          <p:nvPr>
            <p:ph type="sldNum" sz="quarter" idx="15"/>
          </p:nvPr>
        </p:nvSpPr>
        <p:spPr/>
        <p:txBody>
          <a:bodyPr/>
          <a:lstStyle/>
          <a:p>
            <a:fld id="{8113EECE-E407-A343-A894-336829F63D8F}" type="slidenum">
              <a:rPr lang="en-US" smtClean="0"/>
              <a:pPr/>
              <a:t>‹#›</a:t>
            </a:fld>
            <a:endParaRPr lang="en-US" dirty="0"/>
          </a:p>
        </p:txBody>
      </p:sp>
    </p:spTree>
    <p:extLst>
      <p:ext uri="{BB962C8B-B14F-4D97-AF65-F5344CB8AC3E}">
        <p14:creationId xmlns:p14="http://schemas.microsoft.com/office/powerpoint/2010/main" val="1303810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and Content-7">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D1994-0ED2-3799-C93B-E919534AAF21}"/>
              </a:ext>
            </a:extLst>
          </p:cNvPr>
          <p:cNvSpPr>
            <a:spLocks noGrp="1"/>
          </p:cNvSpPr>
          <p:nvPr>
            <p:ph idx="1"/>
          </p:nvPr>
        </p:nvSpPr>
        <p:spPr>
          <a:xfrm>
            <a:off x="4724400" y="1204613"/>
            <a:ext cx="6629400" cy="4705081"/>
          </a:xfrm>
        </p:spPr>
        <p:txBody>
          <a:bodyPr lIns="0" tIns="0" rIns="0" bIns="0"/>
          <a:lstStyle>
            <a:lvl1pPr marL="233363" indent="-233363">
              <a:buFont typeface="Arial" panose="020B0604020202020204" pitchFamily="34" charset="0"/>
              <a:buChar char="•"/>
              <a:tabLst/>
              <a:defRPr>
                <a:solidFill>
                  <a:schemeClr val="tx1"/>
                </a:solidFill>
              </a:defRPr>
            </a:lvl1pPr>
            <a:lvl2pPr marL="171450" indent="0">
              <a:buFontTx/>
              <a:buNone/>
              <a:defRPr/>
            </a:lvl2pPr>
            <a:lvl3pPr marL="344487" indent="0">
              <a:buFontTx/>
              <a:buNone/>
              <a:defRPr/>
            </a:lvl3pPr>
            <a:lvl4pPr marL="517525" indent="0">
              <a:buFontTx/>
              <a:buNone/>
              <a:defRPr/>
            </a:lvl4pPr>
            <a:lvl5pPr marL="690562" indent="0">
              <a:buFontTx/>
              <a:buNone/>
              <a:defRPr/>
            </a:lvl5pPr>
          </a:lstStyle>
          <a:p>
            <a:pPr lvl="0"/>
            <a:r>
              <a:rPr lang="en-US" dirty="0"/>
              <a:t>Click to edit Master text style</a:t>
            </a:r>
          </a:p>
        </p:txBody>
      </p:sp>
      <p:pic>
        <p:nvPicPr>
          <p:cNvPr id="13" name="Picture 12">
            <a:extLst>
              <a:ext uri="{FF2B5EF4-FFF2-40B4-BE49-F238E27FC236}">
                <a16:creationId xmlns:a16="http://schemas.microsoft.com/office/drawing/2014/main" id="{4A8F0222-594A-40DF-02EA-E1FA897CBB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75696" y="6383173"/>
            <a:ext cx="366252" cy="265564"/>
          </a:xfrm>
          <a:prstGeom prst="rect">
            <a:avLst/>
          </a:prstGeom>
        </p:spPr>
      </p:pic>
      <p:cxnSp>
        <p:nvCxnSpPr>
          <p:cNvPr id="15" name="Straight Connector 14">
            <a:extLst>
              <a:ext uri="{FF2B5EF4-FFF2-40B4-BE49-F238E27FC236}">
                <a16:creationId xmlns:a16="http://schemas.microsoft.com/office/drawing/2014/main" id="{66A255A1-33D5-6B70-B99B-B8A71027C5B1}"/>
              </a:ext>
            </a:extLst>
          </p:cNvPr>
          <p:cNvCxnSpPr/>
          <p:nvPr userDrawn="1"/>
        </p:nvCxnSpPr>
        <p:spPr>
          <a:xfrm>
            <a:off x="11095867" y="6383173"/>
            <a:ext cx="0" cy="26556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EB4D2EAF-FE7D-A6D4-CD67-8451C117D5B0}"/>
              </a:ext>
            </a:extLst>
          </p:cNvPr>
          <p:cNvSpPr>
            <a:spLocks noGrp="1"/>
          </p:cNvSpPr>
          <p:nvPr>
            <p:ph type="title" hasCustomPrompt="1"/>
          </p:nvPr>
        </p:nvSpPr>
        <p:spPr>
          <a:xfrm>
            <a:off x="4724400" y="459045"/>
            <a:ext cx="6629400" cy="348138"/>
          </a:xfrm>
          <a:prstGeom prst="rect">
            <a:avLst/>
          </a:prstGeom>
        </p:spPr>
        <p:txBody>
          <a:bodyPr lIns="0" tIns="0" rIns="0" bIns="0" anchor="t" anchorCtr="0">
            <a:noAutofit/>
          </a:bodyPr>
          <a:lstStyle>
            <a:lvl1pPr algn="l">
              <a:defRPr sz="2400" b="1" i="0" spc="200" baseline="0">
                <a:solidFill>
                  <a:schemeClr val="tx1"/>
                </a:solidFill>
                <a:latin typeface="Calibri" panose="020F0502020204030204" pitchFamily="34" charset="0"/>
                <a:cs typeface="Calibri" panose="020F0502020204030204" pitchFamily="34" charset="0"/>
              </a:defRPr>
            </a:lvl1pPr>
          </a:lstStyle>
          <a:p>
            <a:r>
              <a:rPr lang="en-US" dirty="0"/>
              <a:t>PAGE TITLE</a:t>
            </a:r>
          </a:p>
        </p:txBody>
      </p:sp>
      <p:sp>
        <p:nvSpPr>
          <p:cNvPr id="14" name="Picture Placeholder 13">
            <a:extLst>
              <a:ext uri="{FF2B5EF4-FFF2-40B4-BE49-F238E27FC236}">
                <a16:creationId xmlns:a16="http://schemas.microsoft.com/office/drawing/2014/main" id="{29630875-3F22-F7D1-E18A-48EC1356A347}"/>
              </a:ext>
            </a:extLst>
          </p:cNvPr>
          <p:cNvSpPr>
            <a:spLocks noGrp="1"/>
          </p:cNvSpPr>
          <p:nvPr>
            <p:ph type="pic" sz="quarter" idx="13"/>
          </p:nvPr>
        </p:nvSpPr>
        <p:spPr>
          <a:xfrm>
            <a:off x="114300" y="0"/>
            <a:ext cx="3646488" cy="6858000"/>
          </a:xfrm>
        </p:spPr>
        <p:txBody>
          <a:bodyPr/>
          <a:lstStyle/>
          <a:p>
            <a:endParaRPr lang="en-US"/>
          </a:p>
        </p:txBody>
      </p:sp>
      <p:sp>
        <p:nvSpPr>
          <p:cNvPr id="2" name="Footer Placeholder 1">
            <a:extLst>
              <a:ext uri="{FF2B5EF4-FFF2-40B4-BE49-F238E27FC236}">
                <a16:creationId xmlns:a16="http://schemas.microsoft.com/office/drawing/2014/main" id="{4FF959BB-048B-4ED3-15CE-2A8C5201EBA5}"/>
              </a:ext>
            </a:extLst>
          </p:cNvPr>
          <p:cNvSpPr>
            <a:spLocks noGrp="1"/>
          </p:cNvSpPr>
          <p:nvPr>
            <p:ph type="ftr" sz="quarter" idx="14"/>
          </p:nvPr>
        </p:nvSpPr>
        <p:spPr/>
        <p:txBody>
          <a:bodyPr/>
          <a:lstStyle>
            <a:lvl1pPr>
              <a:defRPr>
                <a:solidFill>
                  <a:schemeClr val="tx1"/>
                </a:solidFill>
              </a:defRPr>
            </a:lvl1pPr>
          </a:lstStyle>
          <a:p>
            <a:r>
              <a:rPr lang="en-US" dirty="0"/>
              <a:t>PRESENTATION NAME</a:t>
            </a:r>
          </a:p>
        </p:txBody>
      </p:sp>
      <p:sp>
        <p:nvSpPr>
          <p:cNvPr id="5" name="Slide Number Placeholder 4">
            <a:extLst>
              <a:ext uri="{FF2B5EF4-FFF2-40B4-BE49-F238E27FC236}">
                <a16:creationId xmlns:a16="http://schemas.microsoft.com/office/drawing/2014/main" id="{8695447D-09CB-5FCC-B8CF-3D24168A34A3}"/>
              </a:ext>
            </a:extLst>
          </p:cNvPr>
          <p:cNvSpPr>
            <a:spLocks noGrp="1"/>
          </p:cNvSpPr>
          <p:nvPr>
            <p:ph type="sldNum" sz="quarter" idx="15"/>
          </p:nvPr>
        </p:nvSpPr>
        <p:spPr/>
        <p:txBody>
          <a:bodyPr/>
          <a:lstStyle>
            <a:lvl1pPr>
              <a:defRPr>
                <a:solidFill>
                  <a:schemeClr val="tx1"/>
                </a:solidFill>
              </a:defRPr>
            </a:lvl1pPr>
          </a:lstStyle>
          <a:p>
            <a:fld id="{8113EECE-E407-A343-A894-336829F63D8F}" type="slidenum">
              <a:rPr lang="en-US" smtClean="0"/>
              <a:pPr/>
              <a:t>‹#›</a:t>
            </a:fld>
            <a:endParaRPr lang="en-US" dirty="0"/>
          </a:p>
        </p:txBody>
      </p:sp>
      <p:pic>
        <p:nvPicPr>
          <p:cNvPr id="7" name="Picture 6">
            <a:extLst>
              <a:ext uri="{FF2B5EF4-FFF2-40B4-BE49-F238E27FC236}">
                <a16:creationId xmlns:a16="http://schemas.microsoft.com/office/drawing/2014/main" id="{47D9248C-A394-0A32-CEF0-E15606AFEC4D}"/>
              </a:ext>
            </a:extLst>
          </p:cNvPr>
          <p:cNvPicPr>
            <a:picLocks noChangeAspect="1"/>
          </p:cNvPicPr>
          <p:nvPr userDrawn="1"/>
        </p:nvPicPr>
        <p:blipFill>
          <a:blip r:embed="rId3"/>
          <a:stretch>
            <a:fillRect/>
          </a:stretch>
        </p:blipFill>
        <p:spPr>
          <a:xfrm>
            <a:off x="0" y="0"/>
            <a:ext cx="114300" cy="6858000"/>
          </a:xfrm>
          <a:prstGeom prst="rect">
            <a:avLst/>
          </a:prstGeom>
        </p:spPr>
      </p:pic>
    </p:spTree>
    <p:extLst>
      <p:ext uri="{BB962C8B-B14F-4D97-AF65-F5344CB8AC3E}">
        <p14:creationId xmlns:p14="http://schemas.microsoft.com/office/powerpoint/2010/main" val="3517556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ACCCB526-77F5-4BED-92C4-B7564960DDC7}" type="slidenum">
              <a:rPr lang="en-US"/>
              <a:pPr>
                <a:defRPr/>
              </a:pPr>
              <a:t>‹#›</a:t>
            </a:fld>
            <a:endParaRPr lang="en-US" dirty="0"/>
          </a:p>
        </p:txBody>
      </p:sp>
    </p:spTree>
    <p:extLst>
      <p:ext uri="{BB962C8B-B14F-4D97-AF65-F5344CB8AC3E}">
        <p14:creationId xmlns:p14="http://schemas.microsoft.com/office/powerpoint/2010/main" val="1734102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CAEC-69C0-7D63-ADE1-6D52E4FF3C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19503-2944-2E6B-8DF7-D130EC4532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6F2CDA-29B1-EDED-2125-23C97D845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5F9F38-B5AA-12D8-02F9-B929A7F5DAAD}"/>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6" name="Footer Placeholder 5">
            <a:extLst>
              <a:ext uri="{FF2B5EF4-FFF2-40B4-BE49-F238E27FC236}">
                <a16:creationId xmlns:a16="http://schemas.microsoft.com/office/drawing/2014/main" id="{8D65F8FF-9336-4CA2-1043-F19160C04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77C4E9-3E70-6021-2DBE-DE9284FD2AF1}"/>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248318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C0446-00BD-BF81-1A2B-8F6A110CA7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3AD15C-FD12-79CC-2D07-CBC8C40E7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0D87CC-8580-6228-51F2-69759EE14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95F9DB-78D4-3831-293F-4CF2DAFC9B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EE05C9-72F4-EE78-38D9-9E36C06A09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EDF8EC-4C8E-ABB4-C128-9F05132185F5}"/>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8" name="Footer Placeholder 7">
            <a:extLst>
              <a:ext uri="{FF2B5EF4-FFF2-40B4-BE49-F238E27FC236}">
                <a16:creationId xmlns:a16="http://schemas.microsoft.com/office/drawing/2014/main" id="{3A639F00-9B3B-E285-88BC-5994319A94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C6E7BF-E432-B49F-6865-9AC09087EC24}"/>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3101314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7DA9-9A96-F4E6-417D-098796855C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66E34F-72AF-3ABD-7068-BD098397C4DD}"/>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4" name="Footer Placeholder 3">
            <a:extLst>
              <a:ext uri="{FF2B5EF4-FFF2-40B4-BE49-F238E27FC236}">
                <a16:creationId xmlns:a16="http://schemas.microsoft.com/office/drawing/2014/main" id="{006041BB-F881-E99E-E87C-226CD055BD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BD165E-6C93-3606-3C23-B1E488B09EB4}"/>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2908751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725EC-3433-1265-C64E-E085A693AFD9}"/>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3" name="Footer Placeholder 2">
            <a:extLst>
              <a:ext uri="{FF2B5EF4-FFF2-40B4-BE49-F238E27FC236}">
                <a16:creationId xmlns:a16="http://schemas.microsoft.com/office/drawing/2014/main" id="{F70ED87F-7B3E-7560-F042-BFF6BA7363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87FB97-4A78-B159-1F50-FD71A4C74FAD}"/>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2655969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3E625-4C81-E6A1-EC09-B0F1B6287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0AC5EA-54C0-5A24-7696-856764889B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0E5B0A-3EB8-1413-6BF3-3AA54AA61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D843A-4D9A-D6C2-0F3A-B5221A59D4E0}"/>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6" name="Footer Placeholder 5">
            <a:extLst>
              <a:ext uri="{FF2B5EF4-FFF2-40B4-BE49-F238E27FC236}">
                <a16:creationId xmlns:a16="http://schemas.microsoft.com/office/drawing/2014/main" id="{5BA04CC3-2B29-3292-05ED-752EC13F07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723187-4EF9-562D-588B-5524DECE0AA2}"/>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182723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7506-A53D-7835-7A53-6180DAB529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EDA249-0979-0207-5190-5D693E3EE9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76733A-2AF6-1EBA-CADC-12A5D9828C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1A4F85-E7C5-A1BA-51FE-C48DA54719E4}"/>
              </a:ext>
            </a:extLst>
          </p:cNvPr>
          <p:cNvSpPr>
            <a:spLocks noGrp="1"/>
          </p:cNvSpPr>
          <p:nvPr>
            <p:ph type="dt" sz="half" idx="10"/>
          </p:nvPr>
        </p:nvSpPr>
        <p:spPr/>
        <p:txBody>
          <a:bodyPr/>
          <a:lstStyle/>
          <a:p>
            <a:fld id="{4E7ACC9B-DB19-4EBA-A8EF-33EF8DF697EA}" type="datetimeFigureOut">
              <a:rPr lang="en-US" smtClean="0"/>
              <a:t>1/8/2026</a:t>
            </a:fld>
            <a:endParaRPr lang="en-US"/>
          </a:p>
        </p:txBody>
      </p:sp>
      <p:sp>
        <p:nvSpPr>
          <p:cNvPr id="6" name="Footer Placeholder 5">
            <a:extLst>
              <a:ext uri="{FF2B5EF4-FFF2-40B4-BE49-F238E27FC236}">
                <a16:creationId xmlns:a16="http://schemas.microsoft.com/office/drawing/2014/main" id="{CF4CD95F-C80F-C0E3-1E7C-58D2052957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52AF9E-E010-A0C8-DCC7-2C020E1E5776}"/>
              </a:ext>
            </a:extLst>
          </p:cNvPr>
          <p:cNvSpPr>
            <a:spLocks noGrp="1"/>
          </p:cNvSpPr>
          <p:nvPr>
            <p:ph type="sldNum" sz="quarter" idx="12"/>
          </p:nvPr>
        </p:nvSpPr>
        <p:spPr/>
        <p:txBody>
          <a:bodyPr/>
          <a:lstStyle/>
          <a:p>
            <a:fld id="{42A687BA-2836-428D-90BC-23BF719A945E}" type="slidenum">
              <a:rPr lang="en-US" smtClean="0"/>
              <a:t>‹#›</a:t>
            </a:fld>
            <a:endParaRPr lang="en-US"/>
          </a:p>
        </p:txBody>
      </p:sp>
    </p:spTree>
    <p:extLst>
      <p:ext uri="{BB962C8B-B14F-4D97-AF65-F5344CB8AC3E}">
        <p14:creationId xmlns:p14="http://schemas.microsoft.com/office/powerpoint/2010/main" val="1363081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A077C9-EFD6-82CC-2340-507D747ABF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F13F70-17A7-98A6-544B-D19687221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C88E4-CE41-01F2-C7E0-3888BF5A3B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7ACC9B-DB19-4EBA-A8EF-33EF8DF697EA}" type="datetimeFigureOut">
              <a:rPr lang="en-US" smtClean="0"/>
              <a:t>1/8/2026</a:t>
            </a:fld>
            <a:endParaRPr lang="en-US"/>
          </a:p>
        </p:txBody>
      </p:sp>
      <p:sp>
        <p:nvSpPr>
          <p:cNvPr id="5" name="Footer Placeholder 4">
            <a:extLst>
              <a:ext uri="{FF2B5EF4-FFF2-40B4-BE49-F238E27FC236}">
                <a16:creationId xmlns:a16="http://schemas.microsoft.com/office/drawing/2014/main" id="{6995C5A4-BF56-80FD-FB0E-BC4194F1C3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6EC98E-7761-B798-D74E-C1C0E4EDDD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A687BA-2836-428D-90BC-23BF719A945E}" type="slidenum">
              <a:rPr lang="en-US" smtClean="0"/>
              <a:t>‹#›</a:t>
            </a:fld>
            <a:endParaRPr lang="en-US"/>
          </a:p>
        </p:txBody>
      </p:sp>
    </p:spTree>
    <p:extLst>
      <p:ext uri="{BB962C8B-B14F-4D97-AF65-F5344CB8AC3E}">
        <p14:creationId xmlns:p14="http://schemas.microsoft.com/office/powerpoint/2010/main" val="1721969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B3C6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966BE-2BF5-C91B-4B7F-E5A025439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647DB3-306D-7519-4CE7-6D9B41C3DA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ED1FACA-CCE0-BF63-8F26-6CA95F1FCDE3}"/>
              </a:ext>
            </a:extLst>
          </p:cNvPr>
          <p:cNvSpPr>
            <a:spLocks noGrp="1"/>
          </p:cNvSpPr>
          <p:nvPr>
            <p:ph type="sldNum" sz="quarter" idx="4"/>
          </p:nvPr>
        </p:nvSpPr>
        <p:spPr>
          <a:xfrm>
            <a:off x="8600979" y="6311900"/>
            <a:ext cx="2743200" cy="365125"/>
          </a:xfrm>
          <a:prstGeom prst="rect">
            <a:avLst/>
          </a:prstGeom>
        </p:spPr>
        <p:txBody>
          <a:bodyPr vert="horz" lIns="91440" tIns="45720" rIns="91440" bIns="45720" rtlCol="0" anchor="ctr"/>
          <a:lstStyle>
            <a:lvl1pPr algn="r">
              <a:defRPr sz="1400" b="1">
                <a:solidFill>
                  <a:schemeClr val="bg1"/>
                </a:solidFill>
                <a:latin typeface="Metropolis"/>
              </a:defRPr>
            </a:lvl1pPr>
          </a:lstStyle>
          <a:p>
            <a:r>
              <a:rPr lang="en-US">
                <a:latin typeface="Calibri" panose="020F0502020204030204" pitchFamily="34" charset="0"/>
              </a:rPr>
              <a:t>p</a:t>
            </a:r>
            <a:fld id="{C64C9FC3-A8CA-214E-8DEA-111E66453919}" type="slidenum">
              <a:rPr lang="en-US" smtClean="0">
                <a:latin typeface="Calibri" panose="020F0502020204030204" pitchFamily="34" charset="0"/>
              </a:rPr>
              <a:pPr/>
              <a:t>‹#›</a:t>
            </a:fld>
            <a:endParaRPr lang="en-US">
              <a:latin typeface="Calibri" panose="020F0502020204030204" pitchFamily="34" charset="0"/>
            </a:endParaRPr>
          </a:p>
        </p:txBody>
      </p:sp>
    </p:spTree>
    <p:extLst>
      <p:ext uri="{BB962C8B-B14F-4D97-AF65-F5344CB8AC3E}">
        <p14:creationId xmlns:p14="http://schemas.microsoft.com/office/powerpoint/2010/main" val="333811570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80" r:id="rId16"/>
    <p:sldLayoutId id="2147483682" r:id="rId17"/>
    <p:sldLayoutId id="2147483686" r:id="rId18"/>
    <p:sldLayoutId id="2147483687" r:id="rId19"/>
  </p:sldLayoutIdLst>
  <p:txStyles>
    <p:titleStyle>
      <a:lvl1pPr algn="l" defTabSz="914400" rtl="0" eaLnBrk="1" latinLnBrk="0" hangingPunct="1">
        <a:lnSpc>
          <a:spcPct val="90000"/>
        </a:lnSpc>
        <a:spcBef>
          <a:spcPct val="0"/>
        </a:spcBef>
        <a:buNone/>
        <a:defRPr sz="4800" b="1" kern="1200">
          <a:solidFill>
            <a:schemeClr val="bg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1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hyperlink" Target="https://hs.virginiabeach.gov/social-services/childrens-services-act" TargetMode="External"/><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52D6-D674-5D29-A65D-A516AE133A54}"/>
              </a:ext>
            </a:extLst>
          </p:cNvPr>
          <p:cNvSpPr>
            <a:spLocks noGrp="1"/>
          </p:cNvSpPr>
          <p:nvPr>
            <p:ph type="ctrTitle"/>
          </p:nvPr>
        </p:nvSpPr>
        <p:spPr/>
        <p:txBody>
          <a:bodyPr/>
          <a:lstStyle/>
          <a:p>
            <a:r>
              <a:rPr lang="en-US" sz="4400" dirty="0">
                <a:latin typeface="Calibri"/>
                <a:ea typeface="Verdana"/>
                <a:cs typeface="Calibri"/>
              </a:rPr>
              <a:t>CHILDREN’S SERVICES ACT</a:t>
            </a:r>
            <a:br>
              <a:rPr lang="en-US" sz="4400" dirty="0"/>
            </a:br>
            <a:r>
              <a:rPr lang="en-US" sz="4400" dirty="0">
                <a:latin typeface="Calibri"/>
                <a:ea typeface="Verdana"/>
                <a:cs typeface="Calibri"/>
              </a:rPr>
              <a:t>CSA</a:t>
            </a:r>
            <a:endParaRPr lang="en-US" sz="4400" dirty="0"/>
          </a:p>
        </p:txBody>
      </p:sp>
      <p:sp>
        <p:nvSpPr>
          <p:cNvPr id="3" name="Subtitle 2">
            <a:extLst>
              <a:ext uri="{FF2B5EF4-FFF2-40B4-BE49-F238E27FC236}">
                <a16:creationId xmlns:a16="http://schemas.microsoft.com/office/drawing/2014/main" id="{4666340F-7093-25C4-0F07-B38CBEB20003}"/>
              </a:ext>
            </a:extLst>
          </p:cNvPr>
          <p:cNvSpPr>
            <a:spLocks noGrp="1"/>
          </p:cNvSpPr>
          <p:nvPr>
            <p:ph type="subTitle" idx="1"/>
          </p:nvPr>
        </p:nvSpPr>
        <p:spPr>
          <a:xfrm>
            <a:off x="1451432" y="4807039"/>
            <a:ext cx="9144000" cy="365125"/>
          </a:xfrm>
        </p:spPr>
        <p:txBody>
          <a:bodyPr>
            <a:normAutofit fontScale="70000" lnSpcReduction="20000"/>
          </a:bodyPr>
          <a:lstStyle/>
          <a:p>
            <a:r>
              <a:rPr lang="en-US" sz="2900" dirty="0"/>
              <a:t>Dayna Bandy, CSA Administrator and Rachel Evans, Esq. Office of the City Attorney</a:t>
            </a:r>
          </a:p>
          <a:p>
            <a:endParaRPr lang="en-US" dirty="0"/>
          </a:p>
          <a:p>
            <a:endParaRPr lang="en-US" dirty="0"/>
          </a:p>
        </p:txBody>
      </p:sp>
      <p:pic>
        <p:nvPicPr>
          <p:cNvPr id="11" name="Picture Placeholder 10" descr="A lighthouse in a field&#10;&#10;Description automatically generated with low confidence">
            <a:extLst>
              <a:ext uri="{FF2B5EF4-FFF2-40B4-BE49-F238E27FC236}">
                <a16:creationId xmlns:a16="http://schemas.microsoft.com/office/drawing/2014/main" id="{709E5EC8-5795-477C-65BC-47747C30F43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498475" y="636588"/>
            <a:ext cx="1735138" cy="1736725"/>
          </a:xfrm>
        </p:spPr>
      </p:pic>
      <p:pic>
        <p:nvPicPr>
          <p:cNvPr id="13" name="Picture Placeholder 12" descr="A path in the woods&#10;&#10;Description automatically generated with low confidence">
            <a:extLst>
              <a:ext uri="{FF2B5EF4-FFF2-40B4-BE49-F238E27FC236}">
                <a16:creationId xmlns:a16="http://schemas.microsoft.com/office/drawing/2014/main" id="{1474BE41-36E3-F27F-B53D-034E03ACB0B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2375503" y="636588"/>
            <a:ext cx="1735138" cy="1736725"/>
          </a:xfrm>
        </p:spPr>
      </p:pic>
      <p:pic>
        <p:nvPicPr>
          <p:cNvPr id="15" name="Picture Placeholder 14" descr="A person paddle boarding in the ocean&#10;&#10;Description automatically generated with medium confidence">
            <a:extLst>
              <a:ext uri="{FF2B5EF4-FFF2-40B4-BE49-F238E27FC236}">
                <a16:creationId xmlns:a16="http://schemas.microsoft.com/office/drawing/2014/main" id="{BC523210-7C88-6086-A4DD-91DF87B67DB3}"/>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4288294" y="636588"/>
            <a:ext cx="1735138" cy="1736725"/>
          </a:xfrm>
        </p:spPr>
      </p:pic>
      <p:pic>
        <p:nvPicPr>
          <p:cNvPr id="17" name="Picture Placeholder 16" descr="A picture containing grass, outdoor, grassy&#10;&#10;Description automatically generated">
            <a:extLst>
              <a:ext uri="{FF2B5EF4-FFF2-40B4-BE49-F238E27FC236}">
                <a16:creationId xmlns:a16="http://schemas.microsoft.com/office/drawing/2014/main" id="{E6AFEEE6-3CE3-355D-B01E-6DEEE272927E}"/>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pic>
        <p:nvPicPr>
          <p:cNvPr id="19" name="Picture Placeholder 18" descr="A picture containing outdoor, sky, city, hill&#10;&#10;Description automatically generated">
            <a:extLst>
              <a:ext uri="{FF2B5EF4-FFF2-40B4-BE49-F238E27FC236}">
                <a16:creationId xmlns:a16="http://schemas.microsoft.com/office/drawing/2014/main" id="{7310F425-EE9B-5D53-0BC3-30A9136EF7E8}"/>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a:stretch/>
        </p:blipFill>
        <p:spPr>
          <a:xfrm>
            <a:off x="8078113" y="636588"/>
            <a:ext cx="1735138" cy="1736725"/>
          </a:xfrm>
        </p:spPr>
      </p:pic>
      <p:pic>
        <p:nvPicPr>
          <p:cNvPr id="21" name="Picture Placeholder 20" descr="A picture containing outdoor, sky, water, beach&#10;&#10;Description automatically generated">
            <a:extLst>
              <a:ext uri="{FF2B5EF4-FFF2-40B4-BE49-F238E27FC236}">
                <a16:creationId xmlns:a16="http://schemas.microsoft.com/office/drawing/2014/main" id="{276F3BB0-A135-00C0-D2D2-74E15519C08A}"/>
              </a:ext>
            </a:extLst>
          </p:cNvPr>
          <p:cNvPicPr>
            <a:picLocks noGrp="1" noChangeAspect="1"/>
          </p:cNvPicPr>
          <p:nvPr>
            <p:ph type="pic" sz="quarter" idx="15"/>
          </p:nvPr>
        </p:nvPicPr>
        <p:blipFill rotWithShape="1">
          <a:blip r:embed="rId7" cstate="screen">
            <a:extLst>
              <a:ext uri="{28A0092B-C50C-407E-A947-70E740481C1C}">
                <a14:useLocalDpi xmlns:a14="http://schemas.microsoft.com/office/drawing/2010/main"/>
              </a:ext>
            </a:extLst>
          </a:blip>
          <a:srcRect/>
          <a:stretch/>
        </p:blipFill>
        <p:spPr>
          <a:xfrm>
            <a:off x="9958387" y="636588"/>
            <a:ext cx="1735138" cy="1736725"/>
          </a:xfrm>
        </p:spPr>
      </p:pic>
    </p:spTree>
    <p:extLst>
      <p:ext uri="{BB962C8B-B14F-4D97-AF65-F5344CB8AC3E}">
        <p14:creationId xmlns:p14="http://schemas.microsoft.com/office/powerpoint/2010/main" val="3299428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B3924F-C6CF-FF18-A11B-8F5232738144}"/>
              </a:ext>
            </a:extLst>
          </p:cNvPr>
          <p:cNvSpPr>
            <a:spLocks noGrp="1"/>
          </p:cNvSpPr>
          <p:nvPr>
            <p:ph type="title"/>
          </p:nvPr>
        </p:nvSpPr>
        <p:spPr/>
        <p:txBody>
          <a:bodyPr/>
          <a:lstStyle/>
          <a:p>
            <a:pPr algn="ctr"/>
            <a:r>
              <a:rPr lang="en-US" dirty="0"/>
              <a:t>FAPT Data</a:t>
            </a:r>
          </a:p>
        </p:txBody>
      </p:sp>
      <p:sp>
        <p:nvSpPr>
          <p:cNvPr id="5" name="Text Placeholder 4">
            <a:extLst>
              <a:ext uri="{FF2B5EF4-FFF2-40B4-BE49-F238E27FC236}">
                <a16:creationId xmlns:a16="http://schemas.microsoft.com/office/drawing/2014/main" id="{4B85BD03-4D3D-2CC8-3BC7-23CC60BCD930}"/>
              </a:ext>
            </a:extLst>
          </p:cNvPr>
          <p:cNvSpPr>
            <a:spLocks noGrp="1"/>
          </p:cNvSpPr>
          <p:nvPr>
            <p:ph idx="1"/>
          </p:nvPr>
        </p:nvSpPr>
        <p:spPr/>
        <p:txBody>
          <a:bodyPr>
            <a:normAutofit/>
          </a:bodyPr>
          <a:lstStyle/>
          <a:p>
            <a:pPr marL="0" indent="0" algn="ctr">
              <a:buNone/>
            </a:pPr>
            <a:r>
              <a:rPr lang="en-US" b="1" dirty="0">
                <a:solidFill>
                  <a:schemeClr val="accent4"/>
                </a:solidFill>
                <a:latin typeface="Times New Roman" panose="02020603050405020304" pitchFamily="18" charset="0"/>
                <a:cs typeface="Times New Roman" panose="02020603050405020304" pitchFamily="18" charset="0"/>
              </a:rPr>
              <a:t>TOTAL CASES HEARD: 1200</a:t>
            </a:r>
          </a:p>
          <a:p>
            <a:pPr marL="0" indent="0">
              <a:buNone/>
            </a:pPr>
            <a:endParaRPr lang="en-US" dirty="0"/>
          </a:p>
        </p:txBody>
      </p:sp>
      <p:graphicFrame>
        <p:nvGraphicFramePr>
          <p:cNvPr id="2" name="Chart 1">
            <a:extLst>
              <a:ext uri="{FF2B5EF4-FFF2-40B4-BE49-F238E27FC236}">
                <a16:creationId xmlns:a16="http://schemas.microsoft.com/office/drawing/2014/main" id="{FA1D3988-81DD-324E-D969-BD0B1D7644C9}"/>
              </a:ext>
            </a:extLst>
          </p:cNvPr>
          <p:cNvGraphicFramePr>
            <a:graphicFrameLocks/>
          </p:cNvGraphicFramePr>
          <p:nvPr>
            <p:extLst>
              <p:ext uri="{D42A27DB-BD31-4B8C-83A1-F6EECF244321}">
                <p14:modId xmlns:p14="http://schemas.microsoft.com/office/powerpoint/2010/main" val="12179924"/>
              </p:ext>
            </p:extLst>
          </p:nvPr>
        </p:nvGraphicFramePr>
        <p:xfrm>
          <a:off x="494637" y="2571751"/>
          <a:ext cx="5003193" cy="38407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EDFC89A0-D83A-AAF4-3F16-CD7C091C12DA}"/>
              </a:ext>
            </a:extLst>
          </p:cNvPr>
          <p:cNvGraphicFramePr>
            <a:graphicFrameLocks/>
          </p:cNvGraphicFramePr>
          <p:nvPr>
            <p:extLst>
              <p:ext uri="{D42A27DB-BD31-4B8C-83A1-F6EECF244321}">
                <p14:modId xmlns:p14="http://schemas.microsoft.com/office/powerpoint/2010/main" val="941031821"/>
              </p:ext>
            </p:extLst>
          </p:nvPr>
        </p:nvGraphicFramePr>
        <p:xfrm>
          <a:off x="5657850" y="2571752"/>
          <a:ext cx="6389370" cy="38407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349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2FA9C-E8E4-3A71-1679-EE8DDA751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53F0A2-02C9-EDEA-61AB-E3DA39F12C56}"/>
              </a:ext>
            </a:extLst>
          </p:cNvPr>
          <p:cNvSpPr>
            <a:spLocks noGrp="1"/>
          </p:cNvSpPr>
          <p:nvPr>
            <p:ph type="title"/>
          </p:nvPr>
        </p:nvSpPr>
        <p:spPr>
          <a:xfrm>
            <a:off x="838200" y="182562"/>
            <a:ext cx="10515600" cy="1190625"/>
          </a:xfrm>
        </p:spPr>
        <p:txBody>
          <a:bodyPr anchor="ctr">
            <a:normAutofit/>
          </a:bodyPr>
          <a:lstStyle/>
          <a:p>
            <a:r>
              <a:rPr lang="en-US" cap="all"/>
              <a:t>Eligible Populations Served</a:t>
            </a:r>
            <a:endParaRPr lang="en-US"/>
          </a:p>
        </p:txBody>
      </p:sp>
      <p:sp>
        <p:nvSpPr>
          <p:cNvPr id="3" name="Content Placeholder 2">
            <a:extLst>
              <a:ext uri="{FF2B5EF4-FFF2-40B4-BE49-F238E27FC236}">
                <a16:creationId xmlns:a16="http://schemas.microsoft.com/office/drawing/2014/main" id="{80D10AC2-D6FE-3213-8AE5-BEFC3A9AE84D}"/>
              </a:ext>
            </a:extLst>
          </p:cNvPr>
          <p:cNvSpPr>
            <a:spLocks noGrp="1"/>
          </p:cNvSpPr>
          <p:nvPr>
            <p:ph idx="1"/>
          </p:nvPr>
        </p:nvSpPr>
        <p:spPr>
          <a:xfrm>
            <a:off x="838200" y="1926106"/>
            <a:ext cx="10515600" cy="4351338"/>
          </a:xfrm>
        </p:spPr>
        <p:txBody>
          <a:bodyPr>
            <a:normAutofit/>
          </a:bodyPr>
          <a:lstStyle/>
          <a:p>
            <a:pPr lvl="1" fontAlgn="t">
              <a:buFont typeface="Wingdings" panose="05000000000000000000" pitchFamily="2" charset="2"/>
              <a:buChar char="§"/>
            </a:pPr>
            <a:r>
              <a:rPr lang="en-US" dirty="0"/>
              <a:t>Children ​in Foster Care</a:t>
            </a:r>
          </a:p>
          <a:p>
            <a:pPr lvl="1" fontAlgn="t">
              <a:buFont typeface="Wingdings" panose="05000000000000000000" pitchFamily="2" charset="2"/>
              <a:buChar char="§"/>
            </a:pPr>
            <a:r>
              <a:rPr lang="en-US" dirty="0"/>
              <a:t>Children At-Risk of Foster Care (In Home / Family Support (previously</a:t>
            </a:r>
          </a:p>
          <a:p>
            <a:pPr marL="457200" lvl="1" indent="0" fontAlgn="t">
              <a:buNone/>
            </a:pPr>
            <a:r>
              <a:rPr lang="en-US" dirty="0"/>
              <a:t>	known as ongoing/prevention)​</a:t>
            </a:r>
          </a:p>
          <a:p>
            <a:pPr lvl="1" fontAlgn="t">
              <a:buFont typeface="Wingdings" panose="05000000000000000000" pitchFamily="2" charset="2"/>
              <a:buChar char="§"/>
            </a:pPr>
            <a:r>
              <a:rPr lang="en-US" dirty="0"/>
              <a:t>Kinship Guardianship</a:t>
            </a:r>
          </a:p>
          <a:p>
            <a:pPr lvl="1" fontAlgn="t">
              <a:buFont typeface="Wingdings" panose="05000000000000000000" pitchFamily="2" charset="2"/>
              <a:buChar char="§"/>
            </a:pPr>
            <a:r>
              <a:rPr lang="en-US" dirty="0"/>
              <a:t>Children with Serious Emotional or Behavioral Issues, are at Risk of Out-of-Home Placement, at Risk to Themselves or Others – (Children in Need of Services – CHINS) ​ Determined by FAPT</a:t>
            </a:r>
          </a:p>
          <a:p>
            <a:pPr lvl="1" fontAlgn="t">
              <a:buFont typeface="Wingdings" panose="05000000000000000000" pitchFamily="2" charset="2"/>
              <a:buChar char="§"/>
            </a:pPr>
            <a:r>
              <a:rPr lang="en-US" dirty="0"/>
              <a:t>Children found by J&amp;DR court to be In Need of Services in accordance with 16.1-228 (CHINS) Determined by courts</a:t>
            </a:r>
          </a:p>
          <a:p>
            <a:pPr lvl="1" fontAlgn="t">
              <a:buFont typeface="Wingdings" panose="05000000000000000000" pitchFamily="2" charset="2"/>
              <a:buChar char="§"/>
            </a:pPr>
            <a:r>
              <a:rPr lang="en-US" dirty="0"/>
              <a:t>Children who cannot be educated in public schools and require a private day or residential education setting​</a:t>
            </a:r>
          </a:p>
          <a:p>
            <a:pPr lvl="1"/>
            <a:endParaRPr lang="en-US" dirty="0"/>
          </a:p>
          <a:p>
            <a:pPr lvl="1"/>
            <a:endParaRPr lang="en-US" dirty="0"/>
          </a:p>
        </p:txBody>
      </p:sp>
      <p:sp>
        <p:nvSpPr>
          <p:cNvPr id="4" name="Slide Number Placeholder 3" hidden="1">
            <a:extLst>
              <a:ext uri="{FF2B5EF4-FFF2-40B4-BE49-F238E27FC236}">
                <a16:creationId xmlns:a16="http://schemas.microsoft.com/office/drawing/2014/main" id="{E3B0E194-BE81-EB29-07C6-4D71E0E8065C}"/>
              </a:ext>
            </a:extLst>
          </p:cNvPr>
          <p:cNvSpPr>
            <a:spLocks noGrp="1"/>
          </p:cNvSpPr>
          <p:nvPr>
            <p:ph type="sldNum" sz="quarter" idx="12"/>
          </p:nvPr>
        </p:nvSpPr>
        <p:spPr/>
        <p:txBody>
          <a:bodyPr/>
          <a:lstStyle/>
          <a:p>
            <a:pPr>
              <a:spcAft>
                <a:spcPts val="600"/>
              </a:spcAft>
            </a:pPr>
            <a:fld id="{4C8A3EBB-B534-4E1D-9BE0-0E679652D349}" type="slidenum">
              <a:rPr lang="en-US" smtClean="0"/>
              <a:pPr>
                <a:spcAft>
                  <a:spcPts val="600"/>
                </a:spcAft>
              </a:pPr>
              <a:t>11</a:t>
            </a:fld>
            <a:endParaRPr lang="en-US"/>
          </a:p>
        </p:txBody>
      </p:sp>
    </p:spTree>
    <p:extLst>
      <p:ext uri="{BB962C8B-B14F-4D97-AF65-F5344CB8AC3E}">
        <p14:creationId xmlns:p14="http://schemas.microsoft.com/office/powerpoint/2010/main" val="3305605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91BF6-F9A5-10B3-75B5-8BE259F6C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144C3-386F-072B-405A-1C19EE3FD66E}"/>
              </a:ext>
            </a:extLst>
          </p:cNvPr>
          <p:cNvSpPr>
            <a:spLocks noGrp="1"/>
          </p:cNvSpPr>
          <p:nvPr>
            <p:ph type="title"/>
          </p:nvPr>
        </p:nvSpPr>
        <p:spPr>
          <a:xfrm>
            <a:off x="190500" y="84193"/>
            <a:ext cx="11807824" cy="1186864"/>
          </a:xfrm>
        </p:spPr>
        <p:txBody>
          <a:bodyPr anchor="ctr">
            <a:normAutofit/>
          </a:bodyPr>
          <a:lstStyle/>
          <a:p>
            <a:r>
              <a:rPr lang="en-US" cap="all" dirty="0"/>
              <a:t>Services Offered</a:t>
            </a:r>
            <a:endParaRPr lang="en-US" dirty="0"/>
          </a:p>
        </p:txBody>
      </p:sp>
      <p:sp>
        <p:nvSpPr>
          <p:cNvPr id="3" name="Content Placeholder 2">
            <a:extLst>
              <a:ext uri="{FF2B5EF4-FFF2-40B4-BE49-F238E27FC236}">
                <a16:creationId xmlns:a16="http://schemas.microsoft.com/office/drawing/2014/main" id="{AF43CB4F-905E-5C91-A30D-514545F402C2}"/>
              </a:ext>
            </a:extLst>
          </p:cNvPr>
          <p:cNvSpPr>
            <a:spLocks noGrp="1"/>
          </p:cNvSpPr>
          <p:nvPr>
            <p:ph type="body" sz="quarter" idx="12"/>
          </p:nvPr>
        </p:nvSpPr>
        <p:spPr>
          <a:xfrm>
            <a:off x="3959225" y="1320865"/>
            <a:ext cx="8039100" cy="4948874"/>
          </a:xfrm>
        </p:spPr>
        <p:txBody>
          <a:bodyPr>
            <a:normAutofit/>
          </a:bodyPr>
          <a:lstStyle/>
          <a:p>
            <a:pPr marL="457200" indent="-457200" fontAlgn="t">
              <a:buFont typeface="Wingdings" panose="05000000000000000000" pitchFamily="2" charset="2"/>
              <a:buChar char="§"/>
            </a:pPr>
            <a:r>
              <a:rPr lang="en-US" dirty="0"/>
              <a:t>If the child meets eligibility, FAPT may identify services to meet the needs and vision of the family to include, but not limited to:  ​</a:t>
            </a:r>
          </a:p>
          <a:p>
            <a:pPr marL="914400" lvl="1" indent="-457200" fontAlgn="t">
              <a:buFont typeface="Wingdings" panose="05000000000000000000" pitchFamily="2" charset="2"/>
              <a:buChar char="ü"/>
            </a:pPr>
            <a:endParaRPr lang="en-US" sz="2800" dirty="0"/>
          </a:p>
          <a:p>
            <a:pPr marL="914400" lvl="1" indent="-457200" fontAlgn="t">
              <a:buFont typeface="Wingdings" panose="05000000000000000000" pitchFamily="2" charset="2"/>
              <a:buChar char="ü"/>
            </a:pPr>
            <a:r>
              <a:rPr lang="en-US" sz="2800" dirty="0"/>
              <a:t>Mentoring​</a:t>
            </a:r>
          </a:p>
          <a:p>
            <a:pPr marL="914400" lvl="1" indent="-457200" fontAlgn="t">
              <a:buFont typeface="Wingdings" panose="05000000000000000000" pitchFamily="2" charset="2"/>
              <a:buChar char="ü"/>
            </a:pPr>
            <a:r>
              <a:rPr lang="en-US" sz="2800" dirty="0"/>
              <a:t>Drug Testing​</a:t>
            </a:r>
          </a:p>
          <a:p>
            <a:pPr marL="914400" lvl="1" indent="-457200" fontAlgn="t">
              <a:buFont typeface="Wingdings" panose="05000000000000000000" pitchFamily="2" charset="2"/>
              <a:buChar char="ü"/>
            </a:pPr>
            <a:r>
              <a:rPr lang="en-US" sz="2800" dirty="0"/>
              <a:t>Parent Support Partners</a:t>
            </a:r>
          </a:p>
          <a:p>
            <a:pPr marL="914400" lvl="1" indent="-457200" fontAlgn="t">
              <a:buFont typeface="Wingdings" panose="05000000000000000000" pitchFamily="2" charset="2"/>
              <a:buChar char="ü"/>
            </a:pPr>
            <a:r>
              <a:rPr lang="en-US" sz="2800" dirty="0"/>
              <a:t>Substance Abuse Evaluation and Treatment​</a:t>
            </a:r>
          </a:p>
          <a:p>
            <a:pPr marL="914400" lvl="1" indent="-457200" fontAlgn="t">
              <a:buFont typeface="Wingdings" panose="05000000000000000000" pitchFamily="2" charset="2"/>
              <a:buChar char="ü"/>
            </a:pPr>
            <a:r>
              <a:rPr lang="en-US" sz="2800" dirty="0"/>
              <a:t>Domestic Violence Counseling</a:t>
            </a:r>
          </a:p>
          <a:p>
            <a:pPr lvl="1"/>
            <a:endParaRPr lang="en-US" sz="2800" dirty="0"/>
          </a:p>
          <a:p>
            <a:pPr lvl="1"/>
            <a:endParaRPr lang="en-US" sz="2800" dirty="0"/>
          </a:p>
        </p:txBody>
      </p:sp>
      <p:sp>
        <p:nvSpPr>
          <p:cNvPr id="4" name="Slide Number Placeholder 3" hidden="1">
            <a:extLst>
              <a:ext uri="{FF2B5EF4-FFF2-40B4-BE49-F238E27FC236}">
                <a16:creationId xmlns:a16="http://schemas.microsoft.com/office/drawing/2014/main" id="{9C6C617D-13E9-FFFE-0D22-098F18D5D886}"/>
              </a:ext>
            </a:extLst>
          </p:cNvPr>
          <p:cNvSpPr>
            <a:spLocks noGrp="1"/>
          </p:cNvSpPr>
          <p:nvPr>
            <p:ph type="sldNum" sz="quarter" idx="4294967295"/>
          </p:nvPr>
        </p:nvSpPr>
        <p:spPr>
          <a:xfrm>
            <a:off x="8600979" y="6311900"/>
            <a:ext cx="2743200" cy="365125"/>
          </a:xfrm>
        </p:spPr>
        <p:txBody>
          <a:bodyPr/>
          <a:lstStyle/>
          <a:p>
            <a:pPr>
              <a:spcAft>
                <a:spcPts val="600"/>
              </a:spcAft>
            </a:pPr>
            <a:fld id="{4C8A3EBB-B534-4E1D-9BE0-0E679652D349}" type="slidenum">
              <a:rPr lang="en-US" smtClean="0"/>
              <a:pPr>
                <a:spcAft>
                  <a:spcPts val="600"/>
                </a:spcAft>
              </a:pPr>
              <a:t>12</a:t>
            </a:fld>
            <a:endParaRPr lang="en-US"/>
          </a:p>
        </p:txBody>
      </p:sp>
    </p:spTree>
    <p:extLst>
      <p:ext uri="{BB962C8B-B14F-4D97-AF65-F5344CB8AC3E}">
        <p14:creationId xmlns:p14="http://schemas.microsoft.com/office/powerpoint/2010/main" val="836589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3FD33-42B2-98A4-B6E8-8B50F59AAC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225BC-D8F5-7F5C-E1B5-F8C8261EC75F}"/>
              </a:ext>
            </a:extLst>
          </p:cNvPr>
          <p:cNvSpPr>
            <a:spLocks noGrp="1"/>
          </p:cNvSpPr>
          <p:nvPr>
            <p:ph type="title"/>
          </p:nvPr>
        </p:nvSpPr>
        <p:spPr/>
        <p:txBody>
          <a:bodyPr anchor="ctr">
            <a:noAutofit/>
          </a:bodyPr>
          <a:lstStyle/>
          <a:p>
            <a:r>
              <a:rPr lang="en-US" sz="5400" cap="all" dirty="0">
                <a:solidFill>
                  <a:schemeClr val="bg2">
                    <a:lumMod val="95000"/>
                  </a:schemeClr>
                </a:solidFill>
              </a:rPr>
              <a:t>Typical Contracted Services</a:t>
            </a:r>
            <a:endParaRPr lang="en-US" sz="5400" dirty="0">
              <a:solidFill>
                <a:schemeClr val="bg2">
                  <a:lumMod val="95000"/>
                </a:schemeClr>
              </a:solidFill>
            </a:endParaRPr>
          </a:p>
        </p:txBody>
      </p:sp>
      <p:sp>
        <p:nvSpPr>
          <p:cNvPr id="3" name="Content Placeholder 2">
            <a:extLst>
              <a:ext uri="{FF2B5EF4-FFF2-40B4-BE49-F238E27FC236}">
                <a16:creationId xmlns:a16="http://schemas.microsoft.com/office/drawing/2014/main" id="{A1CDA679-C1BB-16A6-6585-36BEA9C5AACF}"/>
              </a:ext>
            </a:extLst>
          </p:cNvPr>
          <p:cNvSpPr>
            <a:spLocks noGrp="1"/>
          </p:cNvSpPr>
          <p:nvPr>
            <p:ph sz="half" idx="1"/>
          </p:nvPr>
        </p:nvSpPr>
        <p:spPr>
          <a:xfrm>
            <a:off x="838200" y="1825625"/>
            <a:ext cx="5181600" cy="1971824"/>
          </a:xfrm>
        </p:spPr>
        <p:txBody>
          <a:bodyPr>
            <a:normAutofit fontScale="77500" lnSpcReduction="20000"/>
          </a:bodyPr>
          <a:lstStyle/>
          <a:p>
            <a:pPr marL="457200" indent="-457200" fontAlgn="t">
              <a:buFont typeface="Wingdings" panose="05000000000000000000" pitchFamily="2" charset="2"/>
              <a:buChar char="§"/>
            </a:pPr>
            <a:r>
              <a:rPr lang="en-US" dirty="0">
                <a:solidFill>
                  <a:schemeClr val="bg2">
                    <a:lumMod val="95000"/>
                  </a:schemeClr>
                </a:solidFill>
              </a:rPr>
              <a:t>Out of Home </a:t>
            </a:r>
          </a:p>
          <a:p>
            <a:pPr marL="914400" lvl="1" indent="-457200" fontAlgn="t">
              <a:buFont typeface="Wingdings" panose="05000000000000000000" pitchFamily="2" charset="2"/>
              <a:buChar char="ü"/>
            </a:pPr>
            <a:r>
              <a:rPr lang="en-US" dirty="0">
                <a:solidFill>
                  <a:schemeClr val="bg2">
                    <a:lumMod val="95000"/>
                  </a:schemeClr>
                </a:solidFill>
              </a:rPr>
              <a:t>Residential ​</a:t>
            </a:r>
          </a:p>
          <a:p>
            <a:pPr marL="914400" lvl="1" indent="-457200" fontAlgn="t">
              <a:buFont typeface="Wingdings" panose="05000000000000000000" pitchFamily="2" charset="2"/>
              <a:buChar char="ü"/>
            </a:pPr>
            <a:r>
              <a:rPr lang="en-US" dirty="0">
                <a:solidFill>
                  <a:schemeClr val="bg2">
                    <a:lumMod val="95000"/>
                  </a:schemeClr>
                </a:solidFill>
              </a:rPr>
              <a:t>Group Homes​</a:t>
            </a:r>
          </a:p>
          <a:p>
            <a:pPr marL="914400" lvl="1" indent="-457200" fontAlgn="t">
              <a:buFont typeface="Wingdings" panose="05000000000000000000" pitchFamily="2" charset="2"/>
              <a:buChar char="ü"/>
            </a:pPr>
            <a:r>
              <a:rPr lang="en-US" dirty="0">
                <a:solidFill>
                  <a:schemeClr val="bg2">
                    <a:lumMod val="95000"/>
                  </a:schemeClr>
                </a:solidFill>
              </a:rPr>
              <a:t>Therapeutic Foster Homes (TFC)​</a:t>
            </a:r>
          </a:p>
          <a:p>
            <a:pPr marL="914400" lvl="1" indent="-457200" fontAlgn="t">
              <a:buFont typeface="Wingdings" panose="05000000000000000000" pitchFamily="2" charset="2"/>
              <a:buChar char="ü"/>
            </a:pPr>
            <a:r>
              <a:rPr lang="en-US" dirty="0">
                <a:solidFill>
                  <a:schemeClr val="bg2">
                    <a:lumMod val="95000"/>
                  </a:schemeClr>
                </a:solidFill>
              </a:rPr>
              <a:t>Sponsored Residential</a:t>
            </a:r>
          </a:p>
          <a:p>
            <a:pPr marL="914400" lvl="1" indent="-457200" fontAlgn="t">
              <a:buFont typeface="Wingdings" panose="05000000000000000000" pitchFamily="2" charset="2"/>
              <a:buChar char="ü"/>
            </a:pPr>
            <a:r>
              <a:rPr lang="en-US" dirty="0">
                <a:solidFill>
                  <a:schemeClr val="bg2">
                    <a:lumMod val="95000"/>
                  </a:schemeClr>
                </a:solidFill>
              </a:rPr>
              <a:t>Assessment and Diagnostic Services </a:t>
            </a:r>
          </a:p>
          <a:p>
            <a:pPr marL="457200" lvl="1" indent="0" fontAlgn="t">
              <a:buNone/>
            </a:pPr>
            <a:r>
              <a:rPr lang="en-US" dirty="0">
                <a:solidFill>
                  <a:schemeClr val="bg2">
                    <a:lumMod val="95000"/>
                  </a:schemeClr>
                </a:solidFill>
              </a:rPr>
              <a:t>(out of home facility)​</a:t>
            </a:r>
          </a:p>
          <a:p>
            <a:pPr lvl="1"/>
            <a:endParaRPr lang="en-US" sz="2800" dirty="0"/>
          </a:p>
          <a:p>
            <a:pPr lvl="1"/>
            <a:endParaRPr lang="en-US" sz="2800" dirty="0"/>
          </a:p>
          <a:p>
            <a:pPr lvl="1"/>
            <a:endParaRPr lang="en-US" sz="2800" dirty="0"/>
          </a:p>
        </p:txBody>
      </p:sp>
      <p:sp>
        <p:nvSpPr>
          <p:cNvPr id="5" name="Content Placeholder 4">
            <a:extLst>
              <a:ext uri="{FF2B5EF4-FFF2-40B4-BE49-F238E27FC236}">
                <a16:creationId xmlns:a16="http://schemas.microsoft.com/office/drawing/2014/main" id="{32D86C4D-1884-4947-C94D-470F943C202C}"/>
              </a:ext>
            </a:extLst>
          </p:cNvPr>
          <p:cNvSpPr>
            <a:spLocks noGrp="1"/>
          </p:cNvSpPr>
          <p:nvPr>
            <p:ph sz="half" idx="2"/>
          </p:nvPr>
        </p:nvSpPr>
        <p:spPr/>
        <p:txBody>
          <a:bodyPr>
            <a:normAutofit fontScale="77500" lnSpcReduction="20000"/>
          </a:bodyPr>
          <a:lstStyle/>
          <a:p>
            <a:pPr marL="457200" indent="-457200" fontAlgn="t">
              <a:buFont typeface="Wingdings" panose="05000000000000000000" pitchFamily="2" charset="2"/>
              <a:buChar char="§"/>
            </a:pPr>
            <a:r>
              <a:rPr lang="en-US" dirty="0">
                <a:solidFill>
                  <a:schemeClr val="bg2">
                    <a:lumMod val="95000"/>
                  </a:schemeClr>
                </a:solidFill>
              </a:rPr>
              <a:t>Community Based</a:t>
            </a:r>
            <a:endParaRPr lang="en-US" sz="2400" dirty="0">
              <a:solidFill>
                <a:schemeClr val="bg2">
                  <a:lumMod val="95000"/>
                </a:schemeClr>
              </a:solidFill>
            </a:endParaRPr>
          </a:p>
          <a:p>
            <a:pPr marL="914400" lvl="1" indent="-457200" fontAlgn="t">
              <a:buFont typeface="Wingdings" panose="05000000000000000000" pitchFamily="2" charset="2"/>
              <a:buChar char="ü"/>
            </a:pPr>
            <a:r>
              <a:rPr lang="en-US" dirty="0">
                <a:solidFill>
                  <a:schemeClr val="bg2">
                    <a:lumMod val="95000"/>
                  </a:schemeClr>
                </a:solidFill>
              </a:rPr>
              <a:t>Assessment and Diagnostic Services (PCE, Psychological, Psychosexual, Etc.)​</a:t>
            </a:r>
          </a:p>
          <a:p>
            <a:pPr marL="914400" lvl="1" indent="-457200" fontAlgn="t">
              <a:buFont typeface="Wingdings" panose="05000000000000000000" pitchFamily="2" charset="2"/>
              <a:buChar char="ü"/>
            </a:pPr>
            <a:r>
              <a:rPr lang="en-US" dirty="0">
                <a:solidFill>
                  <a:schemeClr val="bg2">
                    <a:lumMod val="95000"/>
                  </a:schemeClr>
                </a:solidFill>
              </a:rPr>
              <a:t>Substance Abuse Programs​</a:t>
            </a:r>
          </a:p>
          <a:p>
            <a:pPr marL="914400" lvl="1" indent="-457200" fontAlgn="t">
              <a:buFont typeface="Wingdings" panose="05000000000000000000" pitchFamily="2" charset="2"/>
              <a:buChar char="ü"/>
            </a:pPr>
            <a:r>
              <a:rPr lang="en-US" dirty="0">
                <a:solidFill>
                  <a:schemeClr val="bg2">
                    <a:lumMod val="95000"/>
                  </a:schemeClr>
                </a:solidFill>
              </a:rPr>
              <a:t>Therapeutic Mentoring​</a:t>
            </a:r>
          </a:p>
          <a:p>
            <a:pPr marL="914400" lvl="1" indent="-457200" fontAlgn="t">
              <a:buFont typeface="Wingdings" panose="05000000000000000000" pitchFamily="2" charset="2"/>
              <a:buChar char="ü"/>
            </a:pPr>
            <a:r>
              <a:rPr lang="en-US" dirty="0">
                <a:solidFill>
                  <a:schemeClr val="bg2">
                    <a:lumMod val="95000"/>
                  </a:schemeClr>
                </a:solidFill>
              </a:rPr>
              <a:t>Outpatient Therapy- MH/SU ​</a:t>
            </a:r>
          </a:p>
          <a:p>
            <a:pPr marL="914400" lvl="1" indent="-457200" fontAlgn="t">
              <a:buFont typeface="Wingdings" panose="05000000000000000000" pitchFamily="2" charset="2"/>
              <a:buChar char="ü"/>
            </a:pPr>
            <a:r>
              <a:rPr lang="en-US" dirty="0">
                <a:solidFill>
                  <a:schemeClr val="bg2">
                    <a:lumMod val="95000"/>
                  </a:schemeClr>
                </a:solidFill>
              </a:rPr>
              <a:t>Parent Coaching</a:t>
            </a:r>
          </a:p>
          <a:p>
            <a:pPr marL="457200" indent="-457200" fontAlgn="t">
              <a:buFont typeface="Wingdings" panose="05000000000000000000" pitchFamily="2" charset="2"/>
              <a:buChar char="ü"/>
            </a:pPr>
            <a:r>
              <a:rPr lang="en-US" sz="2400" dirty="0">
                <a:solidFill>
                  <a:schemeClr val="bg2">
                    <a:lumMod val="95000"/>
                  </a:schemeClr>
                </a:solidFill>
              </a:rPr>
              <a:t>Private Day Schools​</a:t>
            </a:r>
          </a:p>
          <a:p>
            <a:pPr marL="457200" indent="-457200" fontAlgn="t">
              <a:buFont typeface="Wingdings" panose="05000000000000000000" pitchFamily="2" charset="2"/>
              <a:buChar char="ü"/>
            </a:pPr>
            <a:r>
              <a:rPr lang="en-US" sz="2400" dirty="0">
                <a:solidFill>
                  <a:schemeClr val="bg2">
                    <a:lumMod val="95000"/>
                  </a:schemeClr>
                </a:solidFill>
              </a:rPr>
              <a:t>Evidenced Based Programs (EBP’s)​</a:t>
            </a:r>
          </a:p>
          <a:p>
            <a:pPr marL="457200" indent="-457200" fontAlgn="t">
              <a:buFont typeface="Wingdings" panose="05000000000000000000" pitchFamily="2" charset="2"/>
              <a:buChar char="ü"/>
            </a:pPr>
            <a:r>
              <a:rPr lang="en-US" sz="2400" dirty="0">
                <a:solidFill>
                  <a:schemeClr val="bg2">
                    <a:lumMod val="95000"/>
                  </a:schemeClr>
                </a:solidFill>
              </a:rPr>
              <a:t>Independent Living Programs/ Apts.​</a:t>
            </a:r>
          </a:p>
          <a:p>
            <a:pPr marL="457200" indent="-457200" fontAlgn="t">
              <a:buFont typeface="Wingdings" panose="05000000000000000000" pitchFamily="2" charset="2"/>
              <a:buChar char="ü"/>
            </a:pPr>
            <a:r>
              <a:rPr lang="en-US" sz="2400" dirty="0">
                <a:solidFill>
                  <a:schemeClr val="bg2">
                    <a:lumMod val="95000"/>
                  </a:schemeClr>
                </a:solidFill>
              </a:rPr>
              <a:t>Respite ​</a:t>
            </a:r>
          </a:p>
          <a:p>
            <a:pPr marL="457200" indent="-457200" fontAlgn="t">
              <a:buFont typeface="Wingdings" panose="05000000000000000000" pitchFamily="2" charset="2"/>
              <a:buChar char="ü"/>
            </a:pPr>
            <a:r>
              <a:rPr lang="en-US" sz="2400" dirty="0">
                <a:solidFill>
                  <a:schemeClr val="bg2">
                    <a:lumMod val="95000"/>
                  </a:schemeClr>
                </a:solidFill>
              </a:rPr>
              <a:t>Sex Offender Treatment​</a:t>
            </a:r>
          </a:p>
          <a:p>
            <a:pPr marL="457200" indent="-457200" fontAlgn="t">
              <a:buFont typeface="Wingdings" panose="05000000000000000000" pitchFamily="2" charset="2"/>
              <a:buChar char="ü"/>
            </a:pPr>
            <a:r>
              <a:rPr lang="en-US" sz="2400" dirty="0">
                <a:solidFill>
                  <a:schemeClr val="bg2">
                    <a:lumMod val="95000"/>
                  </a:schemeClr>
                </a:solidFill>
              </a:rPr>
              <a:t>Medication Management</a:t>
            </a:r>
          </a:p>
          <a:p>
            <a:endParaRPr lang="en-US" dirty="0"/>
          </a:p>
        </p:txBody>
      </p:sp>
      <p:sp>
        <p:nvSpPr>
          <p:cNvPr id="4" name="Slide Number Placeholder 3" hidden="1">
            <a:extLst>
              <a:ext uri="{FF2B5EF4-FFF2-40B4-BE49-F238E27FC236}">
                <a16:creationId xmlns:a16="http://schemas.microsoft.com/office/drawing/2014/main" id="{44CE12BC-138D-569E-64B7-2F1BCD855085}"/>
              </a:ext>
            </a:extLst>
          </p:cNvPr>
          <p:cNvSpPr>
            <a:spLocks noGrp="1"/>
          </p:cNvSpPr>
          <p:nvPr>
            <p:ph type="sldNum" sz="quarter" idx="12"/>
          </p:nvPr>
        </p:nvSpPr>
        <p:spPr/>
        <p:txBody>
          <a:bodyPr/>
          <a:lstStyle/>
          <a:p>
            <a:pPr>
              <a:spcAft>
                <a:spcPts val="600"/>
              </a:spcAft>
            </a:pPr>
            <a:fld id="{4C8A3EBB-B534-4E1D-9BE0-0E679652D349}" type="slidenum">
              <a:rPr lang="en-US" smtClean="0"/>
              <a:pPr>
                <a:spcAft>
                  <a:spcPts val="600"/>
                </a:spcAft>
              </a:pPr>
              <a:t>13</a:t>
            </a:fld>
            <a:endParaRPr lang="en-US"/>
          </a:p>
        </p:txBody>
      </p:sp>
      <p:pic>
        <p:nvPicPr>
          <p:cNvPr id="6" name="Picture 2">
            <a:extLst>
              <a:ext uri="{FF2B5EF4-FFF2-40B4-BE49-F238E27FC236}">
                <a16:creationId xmlns:a16="http://schemas.microsoft.com/office/drawing/2014/main" id="{61F1D9C9-5B42-95B3-3801-F48D653B3A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682" y="3797449"/>
            <a:ext cx="4371975"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596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25579-28DA-1EA3-2D84-9FCCAE9804E8}"/>
              </a:ext>
            </a:extLst>
          </p:cNvPr>
          <p:cNvSpPr>
            <a:spLocks noGrp="1"/>
          </p:cNvSpPr>
          <p:nvPr>
            <p:ph type="title"/>
          </p:nvPr>
        </p:nvSpPr>
        <p:spPr>
          <a:xfrm>
            <a:off x="838200" y="18255"/>
            <a:ext cx="10515600" cy="1164369"/>
          </a:xfrm>
        </p:spPr>
        <p:txBody>
          <a:bodyPr>
            <a:normAutofit/>
          </a:bodyPr>
          <a:lstStyle/>
          <a:p>
            <a:r>
              <a:rPr lang="en-US" sz="4400" dirty="0"/>
              <a:t>CSA Service Provider Contracts = 77</a:t>
            </a:r>
          </a:p>
        </p:txBody>
      </p:sp>
      <p:sp>
        <p:nvSpPr>
          <p:cNvPr id="3" name="Content Placeholder 2">
            <a:extLst>
              <a:ext uri="{FF2B5EF4-FFF2-40B4-BE49-F238E27FC236}">
                <a16:creationId xmlns:a16="http://schemas.microsoft.com/office/drawing/2014/main" id="{242E2A35-5875-DCAD-A9CF-484D6F6A9486}"/>
              </a:ext>
            </a:extLst>
          </p:cNvPr>
          <p:cNvSpPr>
            <a:spLocks noGrp="1"/>
          </p:cNvSpPr>
          <p:nvPr>
            <p:ph sz="half" idx="1"/>
          </p:nvPr>
        </p:nvSpPr>
        <p:spPr>
          <a:xfrm>
            <a:off x="617517" y="1182624"/>
            <a:ext cx="5581401" cy="4010684"/>
          </a:xfrm>
        </p:spPr>
        <p:txBody>
          <a:bodyPr>
            <a:normAutofit fontScale="47500" lnSpcReduction="20000"/>
          </a:bodyPr>
          <a:lstStyle/>
          <a:p>
            <a:pPr marL="342900" lvl="0" indent="-342900">
              <a:spcBef>
                <a:spcPts val="0"/>
              </a:spcBef>
              <a:buFont typeface="Symbol" panose="05050102010706020507" pitchFamily="18" charset="2"/>
              <a:buChar char=""/>
              <a:defRPr/>
            </a:pPr>
            <a:r>
              <a:rPr lang="en-US" sz="3600" b="1" u="sng" kern="100" dirty="0">
                <a:latin typeface="Times New Roman" panose="02020603050405020304" pitchFamily="18" charset="0"/>
                <a:cs typeface="Times New Roman" panose="02020603050405020304" pitchFamily="18" charset="0"/>
              </a:rPr>
              <a:t>Psychiatric Residential Treatment Facilities</a:t>
            </a:r>
          </a:p>
          <a:p>
            <a:pPr marL="342900" lvl="0" indent="-342900">
              <a:spcBef>
                <a:spcPts val="0"/>
              </a:spcBef>
              <a:buFont typeface="Symbol" panose="05050102010706020507" pitchFamily="18" charset="2"/>
              <a:buChar char=""/>
              <a:defRPr/>
            </a:pPr>
            <a:endParaRPr lang="en-US" sz="3600" b="1" kern="100" dirty="0">
              <a:latin typeface="Times New Roman" panose="02020603050405020304" pitchFamily="18" charset="0"/>
              <a:cs typeface="Times New Roman" panose="02020603050405020304" pitchFamily="18" charset="0"/>
            </a:endParaRPr>
          </a:p>
          <a:p>
            <a:pPr marL="685800" indent="-342900">
              <a:spcBef>
                <a:spcPts val="0"/>
              </a:spcBef>
              <a:buFont typeface="Wingdings" panose="05000000000000000000" pitchFamily="2" charset="2"/>
              <a:buChar char="q"/>
              <a:defRPr/>
            </a:pPr>
            <a:r>
              <a:rPr lang="en-US" sz="3600" b="1" kern="100" dirty="0">
                <a:latin typeface="Times New Roman" panose="02020603050405020304" pitchFamily="18" charset="0"/>
                <a:cs typeface="Times New Roman" panose="02020603050405020304" pitchFamily="18" charset="0"/>
              </a:rPr>
              <a:t>Total of 21</a:t>
            </a:r>
          </a:p>
          <a:p>
            <a:pPr marL="685800" indent="-342900">
              <a:spcBef>
                <a:spcPts val="0"/>
              </a:spcBef>
              <a:buFont typeface="Wingdings" panose="05000000000000000000" pitchFamily="2" charset="2"/>
              <a:buChar char="q"/>
              <a:defRPr/>
            </a:pPr>
            <a:endParaRPr lang="en-US" sz="3600" b="1" kern="100" dirty="0">
              <a:latin typeface="Times New Roman" panose="02020603050405020304" pitchFamily="18" charset="0"/>
              <a:cs typeface="Times New Roman" panose="02020603050405020304" pitchFamily="18" charset="0"/>
            </a:endParaRPr>
          </a:p>
          <a:p>
            <a:pPr marL="342900" lvl="0" indent="-342900">
              <a:spcBef>
                <a:spcPts val="0"/>
              </a:spcBef>
              <a:buFont typeface="Symbol" panose="05050102010706020507" pitchFamily="18" charset="2"/>
              <a:buChar char=""/>
              <a:defRPr/>
            </a:pPr>
            <a:r>
              <a:rPr lang="en-US" sz="3600" b="1" u="sng" kern="100" dirty="0">
                <a:latin typeface="Times New Roman" panose="02020603050405020304" pitchFamily="18" charset="0"/>
                <a:cs typeface="Times New Roman" panose="02020603050405020304" pitchFamily="18" charset="0"/>
              </a:rPr>
              <a:t>Sponsored Residential Agencies</a:t>
            </a:r>
          </a:p>
          <a:p>
            <a:pPr marL="342900" lvl="0" indent="-342900">
              <a:spcBef>
                <a:spcPts val="0"/>
              </a:spcBef>
              <a:buFont typeface="Symbol" panose="05050102010706020507" pitchFamily="18" charset="2"/>
              <a:buChar char=""/>
              <a:defRPr/>
            </a:pPr>
            <a:endParaRPr lang="en-US" sz="3600" b="1" kern="100" dirty="0">
              <a:latin typeface="Times New Roman" panose="02020603050405020304" pitchFamily="18" charset="0"/>
              <a:cs typeface="Times New Roman" panose="02020603050405020304" pitchFamily="18" charset="0"/>
            </a:endParaRPr>
          </a:p>
          <a:p>
            <a:pPr marL="685800" indent="-342900">
              <a:spcBef>
                <a:spcPts val="0"/>
              </a:spcBef>
              <a:buFont typeface="Wingdings" panose="05000000000000000000" pitchFamily="2" charset="2"/>
              <a:buChar char="q"/>
              <a:defRPr/>
            </a:pPr>
            <a:r>
              <a:rPr lang="en-US" sz="3600" b="1" kern="100" dirty="0">
                <a:latin typeface="Times New Roman" panose="02020603050405020304" pitchFamily="18" charset="0"/>
                <a:cs typeface="Times New Roman" panose="02020603050405020304" pitchFamily="18" charset="0"/>
              </a:rPr>
              <a:t>2 Approved</a:t>
            </a:r>
          </a:p>
          <a:p>
            <a:pPr marL="342900" lvl="0" indent="-342900">
              <a:spcBef>
                <a:spcPts val="0"/>
              </a:spcBef>
              <a:buFont typeface="Symbol" panose="05050102010706020507" pitchFamily="18" charset="2"/>
              <a:buChar char=""/>
              <a:defRPr/>
            </a:pPr>
            <a:endParaRPr lang="en-US" sz="3600" b="1" kern="100" dirty="0">
              <a:latin typeface="Times New Roman" panose="02020603050405020304" pitchFamily="18" charset="0"/>
              <a:cs typeface="Times New Roman" panose="02020603050405020304" pitchFamily="18" charset="0"/>
            </a:endParaRPr>
          </a:p>
          <a:p>
            <a:pPr marL="342900" lvl="0" indent="-342900">
              <a:spcBef>
                <a:spcPts val="0"/>
              </a:spcBef>
              <a:buFont typeface="Symbol" panose="05050102010706020507" pitchFamily="18" charset="2"/>
              <a:buChar char=""/>
              <a:defRPr/>
            </a:pPr>
            <a:endParaRPr lang="en-US" sz="3600" b="1" kern="100" dirty="0">
              <a:latin typeface="Times New Roman" panose="02020603050405020304" pitchFamily="18" charset="0"/>
              <a:cs typeface="Times New Roman" panose="02020603050405020304" pitchFamily="18" charset="0"/>
            </a:endParaRPr>
          </a:p>
          <a:p>
            <a:pPr marL="342900" lvl="0" indent="-342900">
              <a:spcBef>
                <a:spcPts val="0"/>
              </a:spcBef>
              <a:buFont typeface="Symbol" panose="05050102010706020507" pitchFamily="18" charset="2"/>
              <a:buChar char=""/>
              <a:defRPr/>
            </a:pPr>
            <a:r>
              <a:rPr lang="en-US" sz="3600" b="1" u="sng" kern="100" dirty="0">
                <a:latin typeface="Times New Roman" panose="02020603050405020304" pitchFamily="18" charset="0"/>
                <a:cs typeface="Times New Roman" panose="02020603050405020304" pitchFamily="18" charset="0"/>
              </a:rPr>
              <a:t>Therapeutic Group Homes</a:t>
            </a:r>
          </a:p>
          <a:p>
            <a:pPr marL="404813" lvl="0" indent="-52388">
              <a:spcBef>
                <a:spcPts val="0"/>
              </a:spcBef>
              <a:buFont typeface="Symbol" panose="05050102010706020507" pitchFamily="18" charset="2"/>
              <a:buChar char=""/>
              <a:defRPr/>
            </a:pPr>
            <a:endParaRPr lang="en-US" sz="3600" b="1" kern="100" dirty="0">
              <a:latin typeface="Times New Roman" panose="02020603050405020304" pitchFamily="18" charset="0"/>
              <a:cs typeface="Times New Roman" panose="02020603050405020304" pitchFamily="18" charset="0"/>
            </a:endParaRPr>
          </a:p>
          <a:p>
            <a:pPr marL="342900" lvl="0" indent="0">
              <a:spcBef>
                <a:spcPts val="0"/>
              </a:spcBef>
              <a:buFont typeface="Wingdings" panose="05000000000000000000" pitchFamily="2" charset="2"/>
              <a:buChar char="q"/>
              <a:defRPr/>
            </a:pPr>
            <a:r>
              <a:rPr lang="en-US" sz="3600" b="1" kern="100" dirty="0">
                <a:latin typeface="Times New Roman" panose="02020603050405020304" pitchFamily="18" charset="0"/>
                <a:cs typeface="Times New Roman" panose="02020603050405020304" pitchFamily="18" charset="0"/>
              </a:rPr>
              <a:t>   Total of 14</a:t>
            </a:r>
          </a:p>
          <a:p>
            <a:pPr lvl="0" indent="114300">
              <a:spcBef>
                <a:spcPts val="0"/>
              </a:spcBef>
              <a:buFont typeface="Wingdings" panose="05000000000000000000" pitchFamily="2" charset="2"/>
              <a:buChar char="q"/>
              <a:defRPr/>
            </a:pPr>
            <a:endParaRPr lang="en-US" sz="3600" b="1" kern="100" dirty="0">
              <a:latin typeface="Times New Roman" panose="02020603050405020304" pitchFamily="18" charset="0"/>
              <a:cs typeface="Times New Roman" panose="02020603050405020304" pitchFamily="18" charset="0"/>
            </a:endParaRPr>
          </a:p>
          <a:p>
            <a:pPr marL="914400" lvl="0" indent="-342900">
              <a:spcBef>
                <a:spcPts val="0"/>
              </a:spcBef>
              <a:buFont typeface="Courier New" panose="02070309020205020404" pitchFamily="49" charset="0"/>
              <a:buChar char="o"/>
              <a:defRPr/>
            </a:pPr>
            <a:r>
              <a:rPr lang="en-US" sz="3600" b="1" kern="100" dirty="0">
                <a:latin typeface="Times New Roman" panose="02020603050405020304" pitchFamily="18" charset="0"/>
                <a:cs typeface="Times New Roman" panose="02020603050405020304" pitchFamily="18" charset="0"/>
              </a:rPr>
              <a:t> Boys-4</a:t>
            </a:r>
          </a:p>
          <a:p>
            <a:pPr marL="571500" lvl="0" indent="228600">
              <a:spcBef>
                <a:spcPts val="0"/>
              </a:spcBef>
              <a:buFont typeface="Wingdings" panose="05000000000000000000" pitchFamily="2" charset="2"/>
              <a:buChar char="v"/>
              <a:defRPr/>
            </a:pPr>
            <a:endParaRPr lang="en-US" sz="3600" b="1" kern="100" dirty="0">
              <a:latin typeface="Times New Roman" panose="02020603050405020304" pitchFamily="18" charset="0"/>
              <a:cs typeface="Times New Roman" panose="02020603050405020304" pitchFamily="18" charset="0"/>
            </a:endParaRPr>
          </a:p>
          <a:p>
            <a:pPr marL="914400" lvl="0" indent="-342900">
              <a:spcBef>
                <a:spcPts val="0"/>
              </a:spcBef>
              <a:buFont typeface="Courier New" panose="02070309020205020404" pitchFamily="49" charset="0"/>
              <a:buChar char="o"/>
              <a:defRPr/>
            </a:pPr>
            <a:r>
              <a:rPr lang="en-US" sz="3600" b="1" kern="100" dirty="0">
                <a:latin typeface="Times New Roman" panose="02020603050405020304" pitchFamily="18" charset="0"/>
                <a:cs typeface="Times New Roman" panose="02020603050405020304" pitchFamily="18" charset="0"/>
              </a:rPr>
              <a:t> Girls -4</a:t>
            </a:r>
          </a:p>
          <a:p>
            <a:pPr marL="633413" lvl="0" indent="-61913">
              <a:spcBef>
                <a:spcPts val="0"/>
              </a:spcBef>
              <a:buFont typeface="Wingdings" panose="05000000000000000000" pitchFamily="2" charset="2"/>
              <a:buChar char="v"/>
              <a:defRPr/>
            </a:pPr>
            <a:endParaRPr lang="en-US" sz="3600" b="1" kern="100" dirty="0">
              <a:latin typeface="Times New Roman" panose="02020603050405020304" pitchFamily="18" charset="0"/>
              <a:cs typeface="Times New Roman" panose="02020603050405020304" pitchFamily="18" charset="0"/>
            </a:endParaRPr>
          </a:p>
          <a:p>
            <a:pPr marL="914400" lvl="0" indent="-342900">
              <a:spcBef>
                <a:spcPts val="0"/>
              </a:spcBef>
              <a:buFont typeface="Courier New" panose="02070309020205020404" pitchFamily="49" charset="0"/>
              <a:buChar char="o"/>
              <a:defRPr/>
            </a:pPr>
            <a:r>
              <a:rPr lang="en-US" sz="3600" b="1" kern="100" dirty="0">
                <a:latin typeface="Times New Roman" panose="02020603050405020304" pitchFamily="18" charset="0"/>
                <a:cs typeface="Times New Roman" panose="02020603050405020304" pitchFamily="18" charset="0"/>
              </a:rPr>
              <a:t>Boys &amp; Girls-4</a:t>
            </a:r>
          </a:p>
          <a:p>
            <a:pPr marL="862013" lvl="0" indent="-290513">
              <a:spcBef>
                <a:spcPts val="0"/>
              </a:spcBef>
              <a:buFont typeface="Wingdings" panose="05000000000000000000" pitchFamily="2" charset="2"/>
              <a:buChar char="v"/>
              <a:defRPr/>
            </a:pPr>
            <a:endParaRPr lang="en-US" sz="3600" b="1" kern="100" dirty="0">
              <a:latin typeface="Times New Roman" panose="02020603050405020304" pitchFamily="18" charset="0"/>
              <a:cs typeface="Times New Roman" panose="02020603050405020304" pitchFamily="18" charset="0"/>
            </a:endParaRPr>
          </a:p>
          <a:p>
            <a:pPr marL="914400" lvl="0" indent="-342900">
              <a:spcBef>
                <a:spcPts val="0"/>
              </a:spcBef>
              <a:buFont typeface="Courier New" panose="02070309020205020404" pitchFamily="49" charset="0"/>
              <a:buChar char="o"/>
              <a:defRPr/>
            </a:pPr>
            <a:r>
              <a:rPr lang="en-US" sz="3600" b="1" kern="100" dirty="0">
                <a:latin typeface="Times New Roman" panose="02020603050405020304" pitchFamily="18" charset="0"/>
                <a:cs typeface="Times New Roman" panose="02020603050405020304" pitchFamily="18" charset="0"/>
              </a:rPr>
              <a:t>Sex Trafficked Group Home (Housing)-1</a:t>
            </a:r>
          </a:p>
          <a:p>
            <a:pPr marL="571500" lvl="0" indent="0">
              <a:spcBef>
                <a:spcPts val="0"/>
              </a:spcBef>
              <a:buNone/>
              <a:defRPr/>
            </a:pPr>
            <a:endParaRPr lang="en-US" b="1" kern="100" dirty="0">
              <a:latin typeface="Times New Roman" panose="02020603050405020304" pitchFamily="18" charset="0"/>
              <a:cs typeface="Times New Roman" panose="02020603050405020304" pitchFamily="18" charset="0"/>
            </a:endParaRPr>
          </a:p>
          <a:p>
            <a:pPr marL="571500" lvl="0" indent="0">
              <a:spcBef>
                <a:spcPts val="0"/>
              </a:spcBef>
              <a:buNone/>
              <a:defRPr/>
            </a:pPr>
            <a:endParaRPr lang="en-US" b="1" kern="100"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Content Placeholder 3">
            <a:extLst>
              <a:ext uri="{FF2B5EF4-FFF2-40B4-BE49-F238E27FC236}">
                <a16:creationId xmlns:a16="http://schemas.microsoft.com/office/drawing/2014/main" id="{2327B74F-156E-3A31-219B-0E9B3DF922D0}"/>
              </a:ext>
            </a:extLst>
          </p:cNvPr>
          <p:cNvSpPr>
            <a:spLocks noGrp="1"/>
          </p:cNvSpPr>
          <p:nvPr>
            <p:ph sz="half" idx="2"/>
          </p:nvPr>
        </p:nvSpPr>
        <p:spPr>
          <a:xfrm>
            <a:off x="7517081" y="1182624"/>
            <a:ext cx="4240479" cy="3538855"/>
          </a:xfrm>
        </p:spPr>
        <p:txBody>
          <a:bodyPr>
            <a:normAutofit fontScale="47500" lnSpcReduction="20000"/>
          </a:bodyPr>
          <a:lstStyle/>
          <a:p>
            <a:pPr marL="342900" lvl="0" indent="-342900">
              <a:spcBef>
                <a:spcPts val="0"/>
              </a:spcBef>
              <a:buFont typeface="Symbol" panose="05050102010706020507" pitchFamily="18" charset="2"/>
              <a:buChar char=""/>
              <a:defRPr/>
            </a:pPr>
            <a:r>
              <a:rPr lang="en-US" sz="3600" b="1" u="sng" kern="100" dirty="0">
                <a:latin typeface="Times New Roman" panose="02020603050405020304" pitchFamily="18" charset="0"/>
                <a:cs typeface="Times New Roman" panose="02020603050405020304" pitchFamily="18" charset="0"/>
              </a:rPr>
              <a:t>Private Day Schools</a:t>
            </a:r>
          </a:p>
          <a:p>
            <a:pPr lvl="0" indent="0">
              <a:spcBef>
                <a:spcPts val="0"/>
              </a:spcBef>
              <a:buNone/>
              <a:defRPr/>
            </a:pPr>
            <a:endParaRPr lang="en-US" sz="3600" b="1" kern="100" dirty="0">
              <a:latin typeface="Times New Roman" panose="02020603050405020304" pitchFamily="18" charset="0"/>
              <a:cs typeface="Times New Roman" panose="02020603050405020304" pitchFamily="18" charset="0"/>
            </a:endParaRPr>
          </a:p>
          <a:p>
            <a:pPr marL="342900" indent="0">
              <a:spcBef>
                <a:spcPts val="0"/>
              </a:spcBef>
              <a:buFont typeface="Wingdings" panose="05000000000000000000" pitchFamily="2" charset="2"/>
              <a:buChar char="q"/>
              <a:tabLst>
                <a:tab pos="290513" algn="l"/>
              </a:tabLst>
              <a:defRPr/>
            </a:pPr>
            <a:r>
              <a:rPr lang="en-US" sz="3600" b="1" kern="100" dirty="0">
                <a:latin typeface="Times New Roman" panose="02020603050405020304" pitchFamily="18" charset="0"/>
                <a:cs typeface="Times New Roman" panose="02020603050405020304" pitchFamily="18" charset="0"/>
              </a:rPr>
              <a:t>    Total of 12</a:t>
            </a:r>
          </a:p>
          <a:p>
            <a:endParaRPr lang="en-US" sz="3600" dirty="0"/>
          </a:p>
          <a:p>
            <a:pPr marL="342900" lvl="0" indent="-342900">
              <a:spcBef>
                <a:spcPts val="0"/>
              </a:spcBef>
              <a:buFont typeface="Symbol" panose="05050102010706020507" pitchFamily="18" charset="2"/>
              <a:buChar char=""/>
              <a:defRPr/>
            </a:pPr>
            <a:r>
              <a:rPr lang="en-US" sz="3600" b="1" u="sng" kern="100" dirty="0">
                <a:latin typeface="Times New Roman" panose="02020603050405020304" pitchFamily="18" charset="0"/>
                <a:cs typeface="Times New Roman" panose="02020603050405020304" pitchFamily="18" charset="0"/>
              </a:rPr>
              <a:t>Emergency Shelter</a:t>
            </a:r>
          </a:p>
          <a:p>
            <a:pPr marL="1028700" indent="-457200">
              <a:spcBef>
                <a:spcPts val="0"/>
              </a:spcBef>
              <a:defRPr/>
            </a:pPr>
            <a:endParaRPr lang="en-US" sz="3600" b="1" kern="100" dirty="0">
              <a:latin typeface="Times New Roman" panose="02020603050405020304" pitchFamily="18" charset="0"/>
              <a:cs typeface="Times New Roman" panose="02020603050405020304" pitchFamily="18" charset="0"/>
            </a:endParaRPr>
          </a:p>
          <a:p>
            <a:pPr marL="290513" lvl="0" indent="52388">
              <a:spcBef>
                <a:spcPts val="0"/>
              </a:spcBef>
              <a:buFont typeface="Wingdings" panose="05000000000000000000" pitchFamily="2" charset="2"/>
              <a:buChar char="q"/>
              <a:defRPr/>
            </a:pPr>
            <a:r>
              <a:rPr lang="en-US" sz="3600" b="1" kern="100" dirty="0">
                <a:latin typeface="Times New Roman" panose="02020603050405020304" pitchFamily="18" charset="0"/>
                <a:cs typeface="Times New Roman" panose="02020603050405020304" pitchFamily="18" charset="0"/>
              </a:rPr>
              <a:t> Total – 1 (Seton House)</a:t>
            </a:r>
          </a:p>
          <a:p>
            <a:endParaRPr lang="en-US" dirty="0"/>
          </a:p>
        </p:txBody>
      </p:sp>
      <p:sp>
        <p:nvSpPr>
          <p:cNvPr id="8" name="TextBox 7">
            <a:extLst>
              <a:ext uri="{FF2B5EF4-FFF2-40B4-BE49-F238E27FC236}">
                <a16:creationId xmlns:a16="http://schemas.microsoft.com/office/drawing/2014/main" id="{7B64AD85-7AB5-94FF-B565-6210E55FEBDA}"/>
              </a:ext>
            </a:extLst>
          </p:cNvPr>
          <p:cNvSpPr txBox="1"/>
          <p:nvPr/>
        </p:nvSpPr>
        <p:spPr>
          <a:xfrm>
            <a:off x="1940388" y="5193308"/>
            <a:ext cx="10012680" cy="2052613"/>
          </a:xfrm>
          <a:prstGeom prst="rect">
            <a:avLst/>
          </a:prstGeom>
          <a:noFill/>
        </p:spPr>
        <p:txBody>
          <a:bodyPr wrap="square" rtlCol="0">
            <a:spAutoFit/>
          </a:bodyPr>
          <a:lstStyle/>
          <a:p>
            <a:pPr marL="342900" lvl="0" indent="-342900" algn="ctr">
              <a:lnSpc>
                <a:spcPct val="107000"/>
              </a:lnSpc>
              <a:spcBef>
                <a:spcPts val="0"/>
              </a:spcBef>
              <a:buFont typeface="Symbol" panose="05050102010706020507" pitchFamily="18" charset="2"/>
              <a:buChar char=""/>
              <a:defRPr/>
            </a:pPr>
            <a:r>
              <a:rPr lang="en-US" sz="2400" b="1"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Of the 77 providers we found</a:t>
            </a:r>
            <a:r>
              <a:rPr lang="en-US" sz="2400"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Courier New" panose="02070309020205020404" pitchFamily="49" charset="0"/>
              <a:buChar char="o"/>
              <a:defRPr/>
            </a:pPr>
            <a:r>
              <a:rPr lang="en-US" sz="2400" b="1" u="sng"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29%</a:t>
            </a:r>
            <a:r>
              <a:rPr lang="en-US" sz="2400"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of the providers are owned by women.</a:t>
            </a:r>
            <a:endParaRPr lang="en-US" sz="24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Bef>
                <a:spcPts val="0"/>
              </a:spcBef>
              <a:buFont typeface="Courier New" panose="02070309020205020404" pitchFamily="49" charset="0"/>
              <a:buChar char="o"/>
              <a:defRPr/>
            </a:pPr>
            <a:r>
              <a:rPr lang="en-US" sz="2400" b="1" u="sng"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23%</a:t>
            </a:r>
            <a:r>
              <a:rPr lang="en-US" sz="2400"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of the providers are minority owned.</a:t>
            </a:r>
            <a:endParaRPr lang="en-US" sz="2400" kern="1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a:p>
            <a:pPr marL="742950" lvl="1" indent="-285750">
              <a:lnSpc>
                <a:spcPct val="107000"/>
              </a:lnSpc>
              <a:spcBef>
                <a:spcPts val="0"/>
              </a:spcBef>
              <a:spcAft>
                <a:spcPts val="800"/>
              </a:spcAft>
              <a:buFont typeface="Courier New" panose="02070309020205020404" pitchFamily="49" charset="0"/>
              <a:buChar char="o"/>
              <a:defRPr/>
            </a:pPr>
            <a:r>
              <a:rPr lang="en-US" sz="2400" b="1" u="sng"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17 %</a:t>
            </a:r>
            <a:r>
              <a:rPr lang="en-US" sz="2400" kern="100"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 of the providers are both minority and women</a:t>
            </a:r>
            <a:endParaRPr lang="en-US" sz="2400" dirty="0"/>
          </a:p>
          <a:p>
            <a:pPr algn="ctr"/>
            <a:endParaRPr lang="en-US" dirty="0"/>
          </a:p>
        </p:txBody>
      </p:sp>
    </p:spTree>
    <p:extLst>
      <p:ext uri="{BB962C8B-B14F-4D97-AF65-F5344CB8AC3E}">
        <p14:creationId xmlns:p14="http://schemas.microsoft.com/office/powerpoint/2010/main" val="1107553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F773D-54AD-6C1A-1303-95315F72ECD4}"/>
              </a:ext>
            </a:extLst>
          </p:cNvPr>
          <p:cNvSpPr>
            <a:spLocks noGrp="1"/>
          </p:cNvSpPr>
          <p:nvPr>
            <p:ph type="title"/>
          </p:nvPr>
        </p:nvSpPr>
        <p:spPr/>
        <p:txBody>
          <a:bodyPr/>
          <a:lstStyle/>
          <a:p>
            <a:r>
              <a:rPr lang="en-US" dirty="0"/>
              <a:t>Who we serve! (1of4)</a:t>
            </a:r>
          </a:p>
        </p:txBody>
      </p:sp>
      <p:sp>
        <p:nvSpPr>
          <p:cNvPr id="3" name="TextBox 2">
            <a:extLst>
              <a:ext uri="{FF2B5EF4-FFF2-40B4-BE49-F238E27FC236}">
                <a16:creationId xmlns:a16="http://schemas.microsoft.com/office/drawing/2014/main" id="{F45EBA22-F1D2-2A50-1E9E-7249949E1133}"/>
              </a:ext>
            </a:extLst>
          </p:cNvPr>
          <p:cNvSpPr txBox="1"/>
          <p:nvPr/>
        </p:nvSpPr>
        <p:spPr>
          <a:xfrm>
            <a:off x="838200" y="1870045"/>
            <a:ext cx="6094206" cy="584775"/>
          </a:xfrm>
          <a:prstGeom prst="rect">
            <a:avLst/>
          </a:prstGeom>
          <a:noFill/>
        </p:spPr>
        <p:txBody>
          <a:bodyPr wrap="square">
            <a:spAutoFit/>
          </a:bodyPr>
          <a:lstStyle/>
          <a:p>
            <a:pPr marL="0" indent="0">
              <a:buNone/>
            </a:pPr>
            <a:r>
              <a:rPr lang="en-US" sz="3200" b="1" dirty="0">
                <a:solidFill>
                  <a:schemeClr val="accent4"/>
                </a:solidFill>
                <a:latin typeface="Times New Roman" panose="02020603050405020304" pitchFamily="18" charset="0"/>
                <a:cs typeface="Times New Roman" panose="02020603050405020304" pitchFamily="18" charset="0"/>
              </a:rPr>
              <a:t>Distinct Child Count FY25: 463</a:t>
            </a:r>
          </a:p>
        </p:txBody>
      </p:sp>
      <p:graphicFrame>
        <p:nvGraphicFramePr>
          <p:cNvPr id="7" name="Chart 6">
            <a:extLst>
              <a:ext uri="{FF2B5EF4-FFF2-40B4-BE49-F238E27FC236}">
                <a16:creationId xmlns:a16="http://schemas.microsoft.com/office/drawing/2014/main" id="{56ABE4AE-9BD1-EEDA-4ADC-31E085673AE5}"/>
              </a:ext>
            </a:extLst>
          </p:cNvPr>
          <p:cNvGraphicFramePr>
            <a:graphicFrameLocks/>
          </p:cNvGraphicFramePr>
          <p:nvPr>
            <p:extLst>
              <p:ext uri="{D42A27DB-BD31-4B8C-83A1-F6EECF244321}">
                <p14:modId xmlns:p14="http://schemas.microsoft.com/office/powerpoint/2010/main" val="3958937177"/>
              </p:ext>
            </p:extLst>
          </p:nvPr>
        </p:nvGraphicFramePr>
        <p:xfrm>
          <a:off x="202882" y="2753958"/>
          <a:ext cx="5662782" cy="37935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32D25983-30AD-AE89-03BE-958AFDF77A5D}"/>
              </a:ext>
            </a:extLst>
          </p:cNvPr>
          <p:cNvGraphicFramePr>
            <a:graphicFrameLocks/>
          </p:cNvGraphicFramePr>
          <p:nvPr>
            <p:extLst>
              <p:ext uri="{D42A27DB-BD31-4B8C-83A1-F6EECF244321}">
                <p14:modId xmlns:p14="http://schemas.microsoft.com/office/powerpoint/2010/main" val="2873187195"/>
              </p:ext>
            </p:extLst>
          </p:nvPr>
        </p:nvGraphicFramePr>
        <p:xfrm>
          <a:off x="6096000" y="2684706"/>
          <a:ext cx="5893118" cy="39414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5584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E44C-FE92-786F-3765-18B660EE3943}"/>
              </a:ext>
            </a:extLst>
          </p:cNvPr>
          <p:cNvSpPr>
            <a:spLocks noGrp="1"/>
          </p:cNvSpPr>
          <p:nvPr>
            <p:ph type="title"/>
          </p:nvPr>
        </p:nvSpPr>
        <p:spPr/>
        <p:txBody>
          <a:bodyPr/>
          <a:lstStyle/>
          <a:p>
            <a:r>
              <a:rPr lang="en-US" dirty="0"/>
              <a:t>Who we serve (Demographics 2 of 4)</a:t>
            </a:r>
          </a:p>
        </p:txBody>
      </p:sp>
      <p:graphicFrame>
        <p:nvGraphicFramePr>
          <p:cNvPr id="6" name="Chart 5">
            <a:extLst>
              <a:ext uri="{FF2B5EF4-FFF2-40B4-BE49-F238E27FC236}">
                <a16:creationId xmlns:a16="http://schemas.microsoft.com/office/drawing/2014/main" id="{5815EEB2-F1DA-E193-DD59-AD2B73F19508}"/>
              </a:ext>
            </a:extLst>
          </p:cNvPr>
          <p:cNvGraphicFramePr>
            <a:graphicFrameLocks/>
          </p:cNvGraphicFramePr>
          <p:nvPr>
            <p:extLst>
              <p:ext uri="{D42A27DB-BD31-4B8C-83A1-F6EECF244321}">
                <p14:modId xmlns:p14="http://schemas.microsoft.com/office/powerpoint/2010/main" val="1609921325"/>
              </p:ext>
            </p:extLst>
          </p:nvPr>
        </p:nvGraphicFramePr>
        <p:xfrm>
          <a:off x="210026" y="2388870"/>
          <a:ext cx="5470684" cy="41709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ontent Placeholder 7">
            <a:extLst>
              <a:ext uri="{FF2B5EF4-FFF2-40B4-BE49-F238E27FC236}">
                <a16:creationId xmlns:a16="http://schemas.microsoft.com/office/drawing/2014/main" id="{46B0A5EB-B91A-ABE5-E2F7-769242190DC7}"/>
              </a:ext>
            </a:extLst>
          </p:cNvPr>
          <p:cNvGraphicFramePr>
            <a:graphicFrameLocks noGrp="1"/>
          </p:cNvGraphicFramePr>
          <p:nvPr>
            <p:ph idx="1"/>
            <p:extLst>
              <p:ext uri="{D42A27DB-BD31-4B8C-83A1-F6EECF244321}">
                <p14:modId xmlns:p14="http://schemas.microsoft.com/office/powerpoint/2010/main" val="4172635817"/>
              </p:ext>
            </p:extLst>
          </p:nvPr>
        </p:nvGraphicFramePr>
        <p:xfrm>
          <a:off x="6096000" y="2388870"/>
          <a:ext cx="5885974" cy="41709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30114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E00E-FD1E-EF8D-3FDB-E815AC96E3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C0A944-E8E6-F374-FCD4-C655E9FF0436}"/>
              </a:ext>
            </a:extLst>
          </p:cNvPr>
          <p:cNvSpPr>
            <a:spLocks noGrp="1"/>
          </p:cNvSpPr>
          <p:nvPr>
            <p:ph type="title"/>
          </p:nvPr>
        </p:nvSpPr>
        <p:spPr/>
        <p:txBody>
          <a:bodyPr/>
          <a:lstStyle/>
          <a:p>
            <a:r>
              <a:rPr lang="en-US" dirty="0"/>
              <a:t>Who we serve (Demographics 3 of 4)</a:t>
            </a:r>
          </a:p>
        </p:txBody>
      </p:sp>
      <p:sp>
        <p:nvSpPr>
          <p:cNvPr id="4" name="Content Placeholder 3">
            <a:extLst>
              <a:ext uri="{FF2B5EF4-FFF2-40B4-BE49-F238E27FC236}">
                <a16:creationId xmlns:a16="http://schemas.microsoft.com/office/drawing/2014/main" id="{DE8B2D38-B135-6DAE-FF58-979AB3C187C7}"/>
              </a:ext>
            </a:extLst>
          </p:cNvPr>
          <p:cNvSpPr>
            <a:spLocks noGrp="1"/>
          </p:cNvSpPr>
          <p:nvPr>
            <p:ph idx="1"/>
          </p:nvPr>
        </p:nvSpPr>
        <p:spPr/>
        <p:txBody>
          <a:bodyPr/>
          <a:lstStyle/>
          <a:p>
            <a:endParaRPr lang="en-US"/>
          </a:p>
        </p:txBody>
      </p:sp>
      <p:graphicFrame>
        <p:nvGraphicFramePr>
          <p:cNvPr id="5" name="Chart 4">
            <a:extLst>
              <a:ext uri="{FF2B5EF4-FFF2-40B4-BE49-F238E27FC236}">
                <a16:creationId xmlns:a16="http://schemas.microsoft.com/office/drawing/2014/main" id="{F5197614-2272-889A-44E4-71A10244EABF}"/>
              </a:ext>
            </a:extLst>
          </p:cNvPr>
          <p:cNvGraphicFramePr>
            <a:graphicFrameLocks/>
          </p:cNvGraphicFramePr>
          <p:nvPr>
            <p:extLst>
              <p:ext uri="{D42A27DB-BD31-4B8C-83A1-F6EECF244321}">
                <p14:modId xmlns:p14="http://schemas.microsoft.com/office/powerpoint/2010/main" val="4286038720"/>
              </p:ext>
            </p:extLst>
          </p:nvPr>
        </p:nvGraphicFramePr>
        <p:xfrm>
          <a:off x="328612" y="2069774"/>
          <a:ext cx="5226367" cy="4351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2AC36F79-229D-71FE-4759-73DF05452D94}"/>
              </a:ext>
            </a:extLst>
          </p:cNvPr>
          <p:cNvGraphicFramePr>
            <a:graphicFrameLocks/>
          </p:cNvGraphicFramePr>
          <p:nvPr>
            <p:extLst>
              <p:ext uri="{D42A27DB-BD31-4B8C-83A1-F6EECF244321}">
                <p14:modId xmlns:p14="http://schemas.microsoft.com/office/powerpoint/2010/main" val="2919897596"/>
              </p:ext>
            </p:extLst>
          </p:nvPr>
        </p:nvGraphicFramePr>
        <p:xfrm>
          <a:off x="5829300" y="2115019"/>
          <a:ext cx="6034088" cy="41624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97790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8C25A-80EA-D974-18D9-B7C0D2431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798A59-BFA2-A0B5-69BB-17DDB3A54D79}"/>
              </a:ext>
            </a:extLst>
          </p:cNvPr>
          <p:cNvSpPr>
            <a:spLocks noGrp="1"/>
          </p:cNvSpPr>
          <p:nvPr>
            <p:ph type="title"/>
          </p:nvPr>
        </p:nvSpPr>
        <p:spPr>
          <a:xfrm>
            <a:off x="914400" y="-180439"/>
            <a:ext cx="10515600" cy="1325563"/>
          </a:xfrm>
        </p:spPr>
        <p:txBody>
          <a:bodyPr>
            <a:normAutofit/>
          </a:bodyPr>
          <a:lstStyle/>
          <a:p>
            <a:r>
              <a:rPr lang="en-US" sz="4400" dirty="0"/>
              <a:t>Who we serve (Demographics 4 of 4)</a:t>
            </a:r>
          </a:p>
        </p:txBody>
      </p:sp>
      <p:graphicFrame>
        <p:nvGraphicFramePr>
          <p:cNvPr id="9" name="Chart 8">
            <a:extLst>
              <a:ext uri="{FF2B5EF4-FFF2-40B4-BE49-F238E27FC236}">
                <a16:creationId xmlns:a16="http://schemas.microsoft.com/office/drawing/2014/main" id="{85BB665F-B8AA-9D29-68EC-6765BF2F0346}"/>
              </a:ext>
            </a:extLst>
          </p:cNvPr>
          <p:cNvGraphicFramePr>
            <a:graphicFrameLocks/>
          </p:cNvGraphicFramePr>
          <p:nvPr>
            <p:extLst>
              <p:ext uri="{D42A27DB-BD31-4B8C-83A1-F6EECF244321}">
                <p14:modId xmlns:p14="http://schemas.microsoft.com/office/powerpoint/2010/main" val="3183133383"/>
              </p:ext>
            </p:extLst>
          </p:nvPr>
        </p:nvGraphicFramePr>
        <p:xfrm>
          <a:off x="838200" y="966580"/>
          <a:ext cx="4577715" cy="27698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A78703CE-BA61-49CD-B75C-C0EDA420F33D}"/>
              </a:ext>
            </a:extLst>
          </p:cNvPr>
          <p:cNvGraphicFramePr>
            <a:graphicFrameLocks/>
          </p:cNvGraphicFramePr>
          <p:nvPr>
            <p:extLst>
              <p:ext uri="{D42A27DB-BD31-4B8C-83A1-F6EECF244321}">
                <p14:modId xmlns:p14="http://schemas.microsoft.com/office/powerpoint/2010/main" val="716392264"/>
              </p:ext>
            </p:extLst>
          </p:nvPr>
        </p:nvGraphicFramePr>
        <p:xfrm>
          <a:off x="6332220" y="872491"/>
          <a:ext cx="4945380" cy="27698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89890381-1839-24FA-44C8-D78AD7787BB1}"/>
              </a:ext>
            </a:extLst>
          </p:cNvPr>
          <p:cNvGraphicFramePr>
            <a:graphicFrameLocks/>
          </p:cNvGraphicFramePr>
          <p:nvPr>
            <p:extLst>
              <p:ext uri="{D42A27DB-BD31-4B8C-83A1-F6EECF244321}">
                <p14:modId xmlns:p14="http://schemas.microsoft.com/office/powerpoint/2010/main" val="2404392322"/>
              </p:ext>
            </p:extLst>
          </p:nvPr>
        </p:nvGraphicFramePr>
        <p:xfrm>
          <a:off x="838200" y="3859530"/>
          <a:ext cx="4572000" cy="27736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573F3D18-CD86-7CA2-AFD0-3E9257708F4F}"/>
              </a:ext>
            </a:extLst>
          </p:cNvPr>
          <p:cNvGraphicFramePr>
            <a:graphicFrameLocks/>
          </p:cNvGraphicFramePr>
          <p:nvPr>
            <p:extLst>
              <p:ext uri="{D42A27DB-BD31-4B8C-83A1-F6EECF244321}">
                <p14:modId xmlns:p14="http://schemas.microsoft.com/office/powerpoint/2010/main" val="2661792370"/>
              </p:ext>
            </p:extLst>
          </p:nvPr>
        </p:nvGraphicFramePr>
        <p:xfrm>
          <a:off x="5707380" y="3736450"/>
          <a:ext cx="5722620" cy="3029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712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F6E03-DD7F-D142-27C3-0EEBEBCCA9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4199D4-1719-F27D-6B53-8DA497FB21E5}"/>
              </a:ext>
            </a:extLst>
          </p:cNvPr>
          <p:cNvSpPr>
            <a:spLocks noGrp="1"/>
          </p:cNvSpPr>
          <p:nvPr>
            <p:ph type="title"/>
          </p:nvPr>
        </p:nvSpPr>
        <p:spPr/>
        <p:txBody>
          <a:bodyPr/>
          <a:lstStyle/>
          <a:p>
            <a:r>
              <a:rPr lang="en-US" dirty="0"/>
              <a:t>How we serve!! (Finances)</a:t>
            </a:r>
          </a:p>
        </p:txBody>
      </p:sp>
      <p:graphicFrame>
        <p:nvGraphicFramePr>
          <p:cNvPr id="7" name="Chart 6">
            <a:extLst>
              <a:ext uri="{FF2B5EF4-FFF2-40B4-BE49-F238E27FC236}">
                <a16:creationId xmlns:a16="http://schemas.microsoft.com/office/drawing/2014/main" id="{CDF94B29-3C25-32E6-DDC9-DA9397430176}"/>
              </a:ext>
            </a:extLst>
          </p:cNvPr>
          <p:cNvGraphicFramePr>
            <a:graphicFrameLocks/>
          </p:cNvGraphicFramePr>
          <p:nvPr>
            <p:extLst>
              <p:ext uri="{D42A27DB-BD31-4B8C-83A1-F6EECF244321}">
                <p14:modId xmlns:p14="http://schemas.microsoft.com/office/powerpoint/2010/main" val="429308681"/>
              </p:ext>
            </p:extLst>
          </p:nvPr>
        </p:nvGraphicFramePr>
        <p:xfrm>
          <a:off x="5482099" y="2054711"/>
          <a:ext cx="6537007" cy="46207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2">
            <a:extLst>
              <a:ext uri="{FF2B5EF4-FFF2-40B4-BE49-F238E27FC236}">
                <a16:creationId xmlns:a16="http://schemas.microsoft.com/office/drawing/2014/main" id="{4ABE5B9D-B50C-2AEB-EE07-B27F5BCF8245}"/>
              </a:ext>
            </a:extLst>
          </p:cNvPr>
          <p:cNvGraphicFramePr>
            <a:graphicFrameLocks noGrp="1"/>
          </p:cNvGraphicFramePr>
          <p:nvPr>
            <p:ph idx="1"/>
            <p:extLst>
              <p:ext uri="{D42A27DB-BD31-4B8C-83A1-F6EECF244321}">
                <p14:modId xmlns:p14="http://schemas.microsoft.com/office/powerpoint/2010/main" val="470405379"/>
              </p:ext>
            </p:extLst>
          </p:nvPr>
        </p:nvGraphicFramePr>
        <p:xfrm>
          <a:off x="111162" y="2323653"/>
          <a:ext cx="5260546" cy="3821287"/>
        </p:xfrm>
        <a:graphic>
          <a:graphicData uri="http://schemas.openxmlformats.org/drawingml/2006/table">
            <a:tbl>
              <a:tblPr firstRow="1" firstCol="1" bandRow="1">
                <a:tableStyleId>{5C22544A-7EE6-4342-B048-85BDC9FD1C3A}</a:tableStyleId>
              </a:tblPr>
              <a:tblGrid>
                <a:gridCol w="1265866">
                  <a:extLst>
                    <a:ext uri="{9D8B030D-6E8A-4147-A177-3AD203B41FA5}">
                      <a16:colId xmlns:a16="http://schemas.microsoft.com/office/drawing/2014/main" val="3460247799"/>
                    </a:ext>
                  </a:extLst>
                </a:gridCol>
                <a:gridCol w="798936">
                  <a:extLst>
                    <a:ext uri="{9D8B030D-6E8A-4147-A177-3AD203B41FA5}">
                      <a16:colId xmlns:a16="http://schemas.microsoft.com/office/drawing/2014/main" val="4001177583"/>
                    </a:ext>
                  </a:extLst>
                </a:gridCol>
                <a:gridCol w="798936">
                  <a:extLst>
                    <a:ext uri="{9D8B030D-6E8A-4147-A177-3AD203B41FA5}">
                      <a16:colId xmlns:a16="http://schemas.microsoft.com/office/drawing/2014/main" val="1601043607"/>
                    </a:ext>
                  </a:extLst>
                </a:gridCol>
                <a:gridCol w="798936">
                  <a:extLst>
                    <a:ext uri="{9D8B030D-6E8A-4147-A177-3AD203B41FA5}">
                      <a16:colId xmlns:a16="http://schemas.microsoft.com/office/drawing/2014/main" val="3924514598"/>
                    </a:ext>
                  </a:extLst>
                </a:gridCol>
                <a:gridCol w="798936">
                  <a:extLst>
                    <a:ext uri="{9D8B030D-6E8A-4147-A177-3AD203B41FA5}">
                      <a16:colId xmlns:a16="http://schemas.microsoft.com/office/drawing/2014/main" val="241472133"/>
                    </a:ext>
                  </a:extLst>
                </a:gridCol>
                <a:gridCol w="798936">
                  <a:extLst>
                    <a:ext uri="{9D8B030D-6E8A-4147-A177-3AD203B41FA5}">
                      <a16:colId xmlns:a16="http://schemas.microsoft.com/office/drawing/2014/main" val="3369157727"/>
                    </a:ext>
                  </a:extLst>
                </a:gridCol>
              </a:tblGrid>
              <a:tr h="582820">
                <a:tc gridSpan="6">
                  <a:txBody>
                    <a:bodyPr/>
                    <a:lstStyle/>
                    <a:p>
                      <a:pPr marL="0" marR="0" algn="ctr">
                        <a:lnSpc>
                          <a:spcPct val="115000"/>
                        </a:lnSpc>
                        <a:spcAft>
                          <a:spcPts val="800"/>
                        </a:spcAft>
                        <a:buNone/>
                      </a:pPr>
                      <a:r>
                        <a:rPr lang="en-US" sz="2400" kern="100" dirty="0">
                          <a:effectLst/>
                        </a:rPr>
                        <a:t>At-A-Glance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4265563"/>
                  </a:ext>
                </a:extLst>
              </a:tr>
              <a:tr h="778324">
                <a:tc>
                  <a:txBody>
                    <a:bodyPr/>
                    <a:lstStyle/>
                    <a:p>
                      <a:pPr marL="0" marR="0">
                        <a:lnSpc>
                          <a:spcPct val="115000"/>
                        </a:lnSpc>
                        <a:spcAft>
                          <a:spcPts val="800"/>
                        </a:spcAft>
                        <a:buNone/>
                      </a:pPr>
                      <a:r>
                        <a:rPr lang="en-US" sz="1600" b="1" kern="100" dirty="0">
                          <a:effectLst/>
                        </a:rPr>
                        <a:t>Year</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dirty="0">
                          <a:effectLst/>
                        </a:rPr>
                        <a:t>2021</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dirty="0">
                          <a:effectLst/>
                        </a:rPr>
                        <a:t>2022</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dirty="0">
                          <a:effectLst/>
                        </a:rPr>
                        <a:t>2023</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2024</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dirty="0">
                          <a:effectLst/>
                        </a:rPr>
                        <a:t>2025</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563992190"/>
                  </a:ext>
                </a:extLst>
              </a:tr>
              <a:tr h="811892">
                <a:tc>
                  <a:txBody>
                    <a:bodyPr/>
                    <a:lstStyle/>
                    <a:p>
                      <a:pPr marL="0" marR="0">
                        <a:lnSpc>
                          <a:spcPct val="115000"/>
                        </a:lnSpc>
                        <a:spcAft>
                          <a:spcPts val="800"/>
                        </a:spcAft>
                        <a:buNone/>
                      </a:pPr>
                      <a:r>
                        <a:rPr lang="en-US" sz="1600" b="1" kern="100">
                          <a:effectLst/>
                        </a:rPr>
                        <a:t>Distinct Child Count</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461</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448</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dirty="0">
                          <a:effectLst/>
                        </a:rPr>
                        <a:t>456</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461</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463</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2650195327"/>
                  </a:ext>
                </a:extLst>
              </a:tr>
              <a:tr h="811892">
                <a:tc>
                  <a:txBody>
                    <a:bodyPr/>
                    <a:lstStyle/>
                    <a:p>
                      <a:pPr marL="0" marR="0">
                        <a:lnSpc>
                          <a:spcPct val="115000"/>
                        </a:lnSpc>
                        <a:spcAft>
                          <a:spcPts val="800"/>
                        </a:spcAft>
                        <a:buNone/>
                      </a:pPr>
                      <a:r>
                        <a:rPr lang="en-US" sz="1600" b="1" kern="100">
                          <a:effectLst/>
                        </a:rPr>
                        <a:t>Net Expenditures</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$15.3M</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$15.0M</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$15.4M</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dirty="0">
                          <a:effectLst/>
                        </a:rPr>
                        <a:t>$15.1</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dirty="0">
                          <a:effectLst/>
                        </a:rPr>
                        <a:t>$15.5</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1705195143"/>
                  </a:ext>
                </a:extLst>
              </a:tr>
              <a:tr h="817672">
                <a:tc>
                  <a:txBody>
                    <a:bodyPr/>
                    <a:lstStyle/>
                    <a:p>
                      <a:pPr marL="0" marR="0">
                        <a:lnSpc>
                          <a:spcPct val="115000"/>
                        </a:lnSpc>
                        <a:spcAft>
                          <a:spcPts val="800"/>
                        </a:spcAft>
                        <a:buNone/>
                      </a:pPr>
                      <a:r>
                        <a:rPr lang="en-US" sz="1600" b="1" kern="100" dirty="0">
                          <a:effectLst/>
                        </a:rPr>
                        <a:t>Average Expenditure (per child)</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$33,205 </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$33,432 </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$33,814 </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a:effectLst/>
                        </a:rPr>
                        <a:t>$32,667 </a:t>
                      </a:r>
                      <a:endParaRPr lang="en-US" sz="1600" b="1"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tc>
                  <a:txBody>
                    <a:bodyPr/>
                    <a:lstStyle/>
                    <a:p>
                      <a:pPr marL="0" marR="0">
                        <a:lnSpc>
                          <a:spcPct val="115000"/>
                        </a:lnSpc>
                        <a:spcAft>
                          <a:spcPts val="800"/>
                        </a:spcAft>
                        <a:buNone/>
                      </a:pPr>
                      <a:r>
                        <a:rPr lang="en-US" sz="1600" b="1" kern="100" dirty="0">
                          <a:effectLst/>
                        </a:rPr>
                        <a:t>$33,484</a:t>
                      </a:r>
                      <a:endParaRPr lang="en-US" sz="16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9525" marB="0"/>
                </a:tc>
                <a:extLst>
                  <a:ext uri="{0D108BD9-81ED-4DB2-BD59-A6C34878D82A}">
                    <a16:rowId xmlns:a16="http://schemas.microsoft.com/office/drawing/2014/main" val="304979021"/>
                  </a:ext>
                </a:extLst>
              </a:tr>
            </a:tbl>
          </a:graphicData>
        </a:graphic>
      </p:graphicFrame>
    </p:spTree>
    <p:extLst>
      <p:ext uri="{BB962C8B-B14F-4D97-AF65-F5344CB8AC3E}">
        <p14:creationId xmlns:p14="http://schemas.microsoft.com/office/powerpoint/2010/main" val="236133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8EAAA-02B2-1121-5627-18EC1890700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0632007-B92B-DA22-5324-D4A82BB87335}"/>
              </a:ext>
            </a:extLst>
          </p:cNvPr>
          <p:cNvSpPr>
            <a:spLocks noGrp="1"/>
          </p:cNvSpPr>
          <p:nvPr>
            <p:ph type="body" sz="quarter" idx="12"/>
          </p:nvPr>
        </p:nvSpPr>
        <p:spPr>
          <a:xfrm>
            <a:off x="187325" y="1271056"/>
            <a:ext cx="8039100" cy="4948874"/>
          </a:xfrm>
        </p:spPr>
        <p:txBody>
          <a:bodyPr>
            <a:normAutofit/>
          </a:bodyPr>
          <a:lstStyle/>
          <a:p>
            <a:pPr fontAlgn="t"/>
            <a:r>
              <a:rPr lang="en-US" dirty="0"/>
              <a:t>"…The Comprehensive Services Act (CSA) was passed in 1992  and enacted in 1993 to "create a collaborative system of services and funding that is child-centered, family-focused and community-based when addressing the strengths and needs of youth and their families in the Commonwealth." ​</a:t>
            </a:r>
          </a:p>
          <a:p>
            <a:pPr marL="0" indent="0" fontAlgn="t">
              <a:buNone/>
            </a:pPr>
            <a:endParaRPr lang="en-US" dirty="0"/>
          </a:p>
          <a:p>
            <a:pPr fontAlgn="t"/>
            <a:r>
              <a:rPr lang="en-US" dirty="0"/>
              <a:t>Effective July1, 2015, the name changed to:​</a:t>
            </a:r>
          </a:p>
          <a:p>
            <a:pPr fontAlgn="t"/>
            <a:endParaRPr lang="en-US" dirty="0"/>
          </a:p>
          <a:p>
            <a:pPr marL="0" indent="0" algn="ctr" fontAlgn="t">
              <a:buNone/>
            </a:pPr>
            <a:r>
              <a:rPr lang="en-US" sz="4000" b="1" u="sng" dirty="0"/>
              <a:t>Children’s Services Act</a:t>
            </a:r>
          </a:p>
          <a:p>
            <a:endParaRPr lang="en-US" dirty="0"/>
          </a:p>
        </p:txBody>
      </p:sp>
      <p:sp>
        <p:nvSpPr>
          <p:cNvPr id="4" name="Title 3">
            <a:extLst>
              <a:ext uri="{FF2B5EF4-FFF2-40B4-BE49-F238E27FC236}">
                <a16:creationId xmlns:a16="http://schemas.microsoft.com/office/drawing/2014/main" id="{2465C36E-2F19-EF56-BF6C-C308139F9345}"/>
              </a:ext>
            </a:extLst>
          </p:cNvPr>
          <p:cNvSpPr>
            <a:spLocks noGrp="1"/>
          </p:cNvSpPr>
          <p:nvPr>
            <p:ph type="title"/>
          </p:nvPr>
        </p:nvSpPr>
        <p:spPr>
          <a:xfrm>
            <a:off x="190500" y="84193"/>
            <a:ext cx="11807824" cy="1186864"/>
          </a:xfrm>
        </p:spPr>
        <p:txBody>
          <a:bodyPr anchor="ctr">
            <a:normAutofit/>
          </a:bodyPr>
          <a:lstStyle/>
          <a:p>
            <a:r>
              <a:rPr lang="en-US" cap="all"/>
              <a:t>CHILDREN’S SERVICES ACT (CSA)</a:t>
            </a:r>
            <a:endParaRPr lang="en-US"/>
          </a:p>
        </p:txBody>
      </p:sp>
    </p:spTree>
    <p:extLst>
      <p:ext uri="{BB962C8B-B14F-4D97-AF65-F5344CB8AC3E}">
        <p14:creationId xmlns:p14="http://schemas.microsoft.com/office/powerpoint/2010/main" val="396949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0F9F07-7CDF-1383-6103-A473583F971D}"/>
              </a:ext>
            </a:extLst>
          </p:cNvPr>
          <p:cNvSpPr>
            <a:spLocks noGrp="1"/>
          </p:cNvSpPr>
          <p:nvPr>
            <p:ph type="title"/>
          </p:nvPr>
        </p:nvSpPr>
        <p:spPr>
          <a:xfrm>
            <a:off x="838201" y="258184"/>
            <a:ext cx="10515597" cy="1054250"/>
          </a:xfrm>
        </p:spPr>
        <p:txBody>
          <a:bodyPr anchor="ctr">
            <a:normAutofit fontScale="90000"/>
          </a:bodyPr>
          <a:lstStyle/>
          <a:p>
            <a:r>
              <a:rPr lang="en-US" sz="4400" b="1" i="0" u="none" strike="noStrike" cap="all" dirty="0">
                <a:effectLst/>
              </a:rPr>
              <a:t>ACCESS TO CSA AND FAMILY ASSESSMENT AND PLANNING TEAM (FAPT)</a:t>
            </a:r>
            <a:endParaRPr lang="en-US" sz="4400" dirty="0"/>
          </a:p>
        </p:txBody>
      </p:sp>
      <p:sp>
        <p:nvSpPr>
          <p:cNvPr id="20" name="Content Placeholder 19">
            <a:extLst>
              <a:ext uri="{FF2B5EF4-FFF2-40B4-BE49-F238E27FC236}">
                <a16:creationId xmlns:a16="http://schemas.microsoft.com/office/drawing/2014/main" id="{C57FE379-427A-3DFE-2DC1-E7F662F8E8AB}"/>
              </a:ext>
            </a:extLst>
          </p:cNvPr>
          <p:cNvSpPr>
            <a:spLocks noGrp="1"/>
          </p:cNvSpPr>
          <p:nvPr>
            <p:ph idx="13"/>
          </p:nvPr>
        </p:nvSpPr>
        <p:spPr>
          <a:xfrm>
            <a:off x="8188588" y="1588770"/>
            <a:ext cx="3433258" cy="4801027"/>
          </a:xfrm>
        </p:spPr>
        <p:txBody>
          <a:bodyPr/>
          <a:lstStyle/>
          <a:p>
            <a:r>
              <a:rPr lang="en-US" sz="3200" b="1" dirty="0"/>
              <a:t>Want to Learn More?</a:t>
            </a:r>
          </a:p>
          <a:p>
            <a:r>
              <a:rPr lang="en-US" sz="1800" dirty="0">
                <a:solidFill>
                  <a:schemeClr val="bg2"/>
                </a:solidFill>
                <a:hlinkClick r:id="rId3">
                  <a:extLst>
                    <a:ext uri="{A12FA001-AC4F-418D-AE19-62706E023703}">
                      <ahyp:hlinkClr xmlns:ahyp="http://schemas.microsoft.com/office/drawing/2018/hyperlinkcolor" val="tx"/>
                    </a:ext>
                  </a:extLst>
                </a:hlinkClick>
              </a:rPr>
              <a:t>City of Virginia Beach CSA</a:t>
            </a:r>
            <a:endParaRPr lang="en-US" sz="1800" dirty="0">
              <a:solidFill>
                <a:schemeClr val="bg2"/>
              </a:solidFill>
            </a:endParaRPr>
          </a:p>
          <a:p>
            <a:endParaRPr lang="en-US" sz="1800" dirty="0"/>
          </a:p>
          <a:p>
            <a:endParaRPr lang="en-US" sz="1800" dirty="0"/>
          </a:p>
          <a:p>
            <a:endParaRPr lang="en-US" sz="1800" dirty="0"/>
          </a:p>
          <a:p>
            <a:endParaRPr lang="en-US" sz="1800" dirty="0"/>
          </a:p>
          <a:p>
            <a:r>
              <a:rPr lang="en-US" sz="1800" b="1" dirty="0"/>
              <a:t>OR</a:t>
            </a:r>
          </a:p>
          <a:p>
            <a:r>
              <a:rPr lang="en-US" sz="1800" u="sng" dirty="0">
                <a:solidFill>
                  <a:schemeClr val="bg2"/>
                </a:solidFill>
              </a:rPr>
              <a:t>Office of Children Services </a:t>
            </a:r>
          </a:p>
          <a:p>
            <a:endParaRPr lang="en-US" sz="1800" u="sng" dirty="0">
              <a:solidFill>
                <a:schemeClr val="bg2"/>
              </a:solidFill>
            </a:endParaRPr>
          </a:p>
          <a:p>
            <a:endParaRPr lang="en-US" sz="1800" dirty="0">
              <a:solidFill>
                <a:schemeClr val="bg2"/>
              </a:solidFill>
            </a:endParaRPr>
          </a:p>
          <a:p>
            <a:endParaRPr lang="en-US" sz="1800" dirty="0"/>
          </a:p>
        </p:txBody>
      </p:sp>
      <p:sp>
        <p:nvSpPr>
          <p:cNvPr id="16" name="Content Placeholder 15">
            <a:extLst>
              <a:ext uri="{FF2B5EF4-FFF2-40B4-BE49-F238E27FC236}">
                <a16:creationId xmlns:a16="http://schemas.microsoft.com/office/drawing/2014/main" id="{1AEF4A17-8D9C-73A6-60DF-308F2BB6204A}"/>
              </a:ext>
            </a:extLst>
          </p:cNvPr>
          <p:cNvSpPr>
            <a:spLocks noGrp="1"/>
          </p:cNvSpPr>
          <p:nvPr>
            <p:ph idx="1"/>
          </p:nvPr>
        </p:nvSpPr>
        <p:spPr>
          <a:xfrm>
            <a:off x="441064" y="1893346"/>
            <a:ext cx="3562351" cy="4706470"/>
          </a:xfrm>
        </p:spPr>
        <p:txBody>
          <a:bodyPr>
            <a:normAutofit fontScale="77500" lnSpcReduction="20000"/>
          </a:bodyPr>
          <a:lstStyle/>
          <a:p>
            <a:pPr lvl="0"/>
            <a:r>
              <a:rPr lang="en-US" sz="4100" b="1" dirty="0"/>
              <a:t>One of the Four Participating Case Manager</a:t>
            </a:r>
          </a:p>
          <a:p>
            <a:pPr lvl="0" algn="l"/>
            <a:r>
              <a:rPr lang="en-US" u="sng" dirty="0"/>
              <a:t>Social Services </a:t>
            </a:r>
            <a:r>
              <a:rPr lang="en-US" dirty="0"/>
              <a:t>– Foster Care or Child Protective Services Ongoing​</a:t>
            </a:r>
          </a:p>
          <a:p>
            <a:pPr lvl="0" algn="l"/>
            <a:r>
              <a:rPr lang="en-US" u="sng" dirty="0"/>
              <a:t>Court Services Unit </a:t>
            </a:r>
            <a:r>
              <a:rPr lang="en-US" dirty="0"/>
              <a:t>for the Virginia Beach Juvenile Court​</a:t>
            </a:r>
          </a:p>
          <a:p>
            <a:pPr lvl="0" algn="l"/>
            <a:r>
              <a:rPr lang="en-US" u="sng" dirty="0"/>
              <a:t>Virginia Beach Public Schools </a:t>
            </a:r>
            <a:r>
              <a:rPr lang="en-US" dirty="0"/>
              <a:t>– Special Education Services​</a:t>
            </a:r>
          </a:p>
          <a:p>
            <a:pPr lvl="0" algn="l"/>
            <a:r>
              <a:rPr lang="en-US" u="sng" dirty="0"/>
              <a:t>Children’s Behavioral Health Services </a:t>
            </a:r>
            <a:r>
              <a:rPr lang="en-US" dirty="0"/>
              <a:t>for Mental Health and Individuals with Disabilities</a:t>
            </a:r>
          </a:p>
          <a:p>
            <a:endParaRPr lang="en-US" dirty="0"/>
          </a:p>
        </p:txBody>
      </p:sp>
      <p:sp>
        <p:nvSpPr>
          <p:cNvPr id="3" name="Slide Number Placeholder 2" hidden="1">
            <a:extLst>
              <a:ext uri="{FF2B5EF4-FFF2-40B4-BE49-F238E27FC236}">
                <a16:creationId xmlns:a16="http://schemas.microsoft.com/office/drawing/2014/main" id="{3BA4CF8F-46E7-0351-E40D-DFBA270315E9}"/>
              </a:ext>
            </a:extLst>
          </p:cNvPr>
          <p:cNvSpPr>
            <a:spLocks noGrp="1"/>
          </p:cNvSpPr>
          <p:nvPr>
            <p:ph type="sldNum" sz="quarter" idx="15"/>
          </p:nvPr>
        </p:nvSpPr>
        <p:spPr/>
        <p:txBody>
          <a:bodyPr/>
          <a:lstStyle/>
          <a:p>
            <a:pPr>
              <a:spcAft>
                <a:spcPts val="600"/>
              </a:spcAft>
            </a:pPr>
            <a:fld id="{8113EECE-E407-A343-A894-336829F63D8F}" type="slidenum">
              <a:rPr lang="en-US" smtClean="0"/>
              <a:pPr>
                <a:spcAft>
                  <a:spcPts val="600"/>
                </a:spcAft>
              </a:pPr>
              <a:t>20</a:t>
            </a:fld>
            <a:endParaRPr lang="en-US"/>
          </a:p>
        </p:txBody>
      </p:sp>
      <p:sp>
        <p:nvSpPr>
          <p:cNvPr id="18" name="Content Placeholder 17">
            <a:extLst>
              <a:ext uri="{FF2B5EF4-FFF2-40B4-BE49-F238E27FC236}">
                <a16:creationId xmlns:a16="http://schemas.microsoft.com/office/drawing/2014/main" id="{95CE8BEB-C99A-0D43-DB6C-90FF108113CD}"/>
              </a:ext>
            </a:extLst>
          </p:cNvPr>
          <p:cNvSpPr>
            <a:spLocks noGrp="1"/>
          </p:cNvSpPr>
          <p:nvPr>
            <p:ph idx="1"/>
          </p:nvPr>
        </p:nvSpPr>
        <p:spPr>
          <a:xfrm>
            <a:off x="4462853" y="1939951"/>
            <a:ext cx="3725734" cy="4098663"/>
          </a:xfrm>
        </p:spPr>
        <p:txBody>
          <a:bodyPr>
            <a:normAutofit lnSpcReduction="10000"/>
          </a:bodyPr>
          <a:lstStyle/>
          <a:p>
            <a:r>
              <a:rPr lang="en-US" sz="3200" b="1" dirty="0"/>
              <a:t>Parents Whose Child is Not Directly Being Served by One of the Core Agencies?</a:t>
            </a:r>
            <a:endParaRPr lang="en-US" sz="3200" dirty="0"/>
          </a:p>
          <a:p>
            <a:endParaRPr lang="en-US" dirty="0"/>
          </a:p>
          <a:p>
            <a:r>
              <a:rPr lang="en-US" sz="2400" dirty="0"/>
              <a:t>Step 1:Call Directly to the CSA Office </a:t>
            </a:r>
          </a:p>
          <a:p>
            <a:r>
              <a:rPr lang="en-US" sz="2400" dirty="0"/>
              <a:t>Step 2: Ask to speak to the FAPT Coordinator  or CSA Administrator</a:t>
            </a:r>
          </a:p>
          <a:p>
            <a:endParaRPr lang="en-US" dirty="0"/>
          </a:p>
        </p:txBody>
      </p:sp>
      <p:pic>
        <p:nvPicPr>
          <p:cNvPr id="4" name="Picture 3" descr="Qr code&#10;&#10;AI-generated content may be incorrect.">
            <a:extLst>
              <a:ext uri="{FF2B5EF4-FFF2-40B4-BE49-F238E27FC236}">
                <a16:creationId xmlns:a16="http://schemas.microsoft.com/office/drawing/2014/main" id="{AEC5BE28-9293-6054-7303-2CB74E4D5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216" y="5146673"/>
            <a:ext cx="1623844" cy="1623844"/>
          </a:xfrm>
          <a:prstGeom prst="rect">
            <a:avLst/>
          </a:prstGeom>
        </p:spPr>
      </p:pic>
      <p:pic>
        <p:nvPicPr>
          <p:cNvPr id="6" name="Picture 5" descr="Qr code&#10;&#10;AI-generated content may be incorrect.">
            <a:extLst>
              <a:ext uri="{FF2B5EF4-FFF2-40B4-BE49-F238E27FC236}">
                <a16:creationId xmlns:a16="http://schemas.microsoft.com/office/drawing/2014/main" id="{0A72D957-8115-83B4-EA32-D40CD65188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3216" y="2888191"/>
            <a:ext cx="1519459" cy="1519459"/>
          </a:xfrm>
          <a:prstGeom prst="rect">
            <a:avLst/>
          </a:prstGeom>
        </p:spPr>
      </p:pic>
    </p:spTree>
    <p:extLst>
      <p:ext uri="{BB962C8B-B14F-4D97-AF65-F5344CB8AC3E}">
        <p14:creationId xmlns:p14="http://schemas.microsoft.com/office/powerpoint/2010/main" val="767272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8E9E022-571A-13A7-FA5B-28F7086861D3}"/>
              </a:ext>
            </a:extLst>
          </p:cNvPr>
          <p:cNvSpPr>
            <a:spLocks noGrp="1"/>
          </p:cNvSpPr>
          <p:nvPr>
            <p:ph type="title"/>
          </p:nvPr>
        </p:nvSpPr>
        <p:spPr>
          <a:xfrm>
            <a:off x="341644" y="241160"/>
            <a:ext cx="3406391" cy="6136601"/>
          </a:xfrm>
        </p:spPr>
        <p:txBody>
          <a:bodyPr/>
          <a:lstStyle/>
          <a:p>
            <a:r>
              <a:rPr lang="en-US" dirty="0"/>
              <a:t>Questions </a:t>
            </a:r>
          </a:p>
        </p:txBody>
      </p:sp>
      <p:pic>
        <p:nvPicPr>
          <p:cNvPr id="4" name="Content Placeholder 4" descr="Back of people's heads and raised hands at corporate presentation with speaker and whiteboard out of focus in background">
            <a:extLst>
              <a:ext uri="{FF2B5EF4-FFF2-40B4-BE49-F238E27FC236}">
                <a16:creationId xmlns:a16="http://schemas.microsoft.com/office/drawing/2014/main" id="{C1569D6E-F74B-D395-C0C6-5D5D0EF21B1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04078" y="2175893"/>
            <a:ext cx="6349721" cy="3111363"/>
          </a:xfrm>
          <a:prstGeom prst="rect">
            <a:avLst/>
          </a:prstGeom>
          <a:noFill/>
          <a:ln>
            <a:noFill/>
          </a:ln>
          <a:effectLst>
            <a:glow rad="228600">
              <a:schemeClr val="accent6">
                <a:satMod val="175000"/>
                <a:alpha val="40000"/>
              </a:schemeClr>
            </a:glow>
            <a:outerShdw blurRad="292100" dist="139700" dir="2700000" algn="tl" rotWithShape="0">
              <a:srgbClr val="333333">
                <a:alpha val="65000"/>
              </a:srgbClr>
            </a:outerShdw>
            <a:softEdge rad="12700"/>
          </a:effectLst>
        </p:spPr>
      </p:pic>
    </p:spTree>
    <p:extLst>
      <p:ext uri="{BB962C8B-B14F-4D97-AF65-F5344CB8AC3E}">
        <p14:creationId xmlns:p14="http://schemas.microsoft.com/office/powerpoint/2010/main" val="3530050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DF277-E5E3-DB0E-D4A2-9557F5B2408A}"/>
              </a:ext>
            </a:extLst>
          </p:cNvPr>
          <p:cNvSpPr>
            <a:spLocks noGrp="1"/>
          </p:cNvSpPr>
          <p:nvPr>
            <p:ph type="title"/>
          </p:nvPr>
        </p:nvSpPr>
        <p:spPr>
          <a:xfrm>
            <a:off x="838200" y="182562"/>
            <a:ext cx="10515600" cy="1190625"/>
          </a:xfrm>
        </p:spPr>
        <p:txBody>
          <a:bodyPr anchor="ctr">
            <a:normAutofit/>
          </a:bodyPr>
          <a:lstStyle/>
          <a:p>
            <a:r>
              <a:rPr lang="en-US" sz="4400" dirty="0"/>
              <a:t>CHILDRENS SERVICES ACT (CSA)- § 2.2-5200​</a:t>
            </a:r>
          </a:p>
        </p:txBody>
      </p:sp>
      <p:sp>
        <p:nvSpPr>
          <p:cNvPr id="3" name="Content Placeholder 2">
            <a:extLst>
              <a:ext uri="{FF2B5EF4-FFF2-40B4-BE49-F238E27FC236}">
                <a16:creationId xmlns:a16="http://schemas.microsoft.com/office/drawing/2014/main" id="{1EA40281-21D2-9E2E-9C9A-3E81125A530E}"/>
              </a:ext>
            </a:extLst>
          </p:cNvPr>
          <p:cNvSpPr>
            <a:spLocks noGrp="1"/>
          </p:cNvSpPr>
          <p:nvPr>
            <p:ph idx="1"/>
          </p:nvPr>
        </p:nvSpPr>
        <p:spPr>
          <a:xfrm>
            <a:off x="838200" y="1926106"/>
            <a:ext cx="10515600" cy="4351338"/>
          </a:xfrm>
        </p:spPr>
        <p:txBody>
          <a:bodyPr>
            <a:normAutofit/>
          </a:bodyPr>
          <a:lstStyle/>
          <a:p>
            <a:r>
              <a:rPr lang="en-US" dirty="0"/>
              <a:t>This law </a:t>
            </a:r>
            <a:r>
              <a:rPr lang="en-US" b="0" i="0" dirty="0">
                <a:effectLst/>
              </a:rPr>
              <a:t>established a single state pool of funds to support services for eligible youth and their families. </a:t>
            </a:r>
          </a:p>
          <a:p>
            <a:endParaRPr lang="en-US" b="0" i="0" dirty="0">
              <a:effectLst/>
            </a:endParaRPr>
          </a:p>
          <a:p>
            <a:r>
              <a:rPr lang="en-US" b="0" i="0" dirty="0">
                <a:effectLst/>
              </a:rPr>
              <a:t>State funds, combined with local community funds, are managed by local interagency teams called Community Policy and Management Teams (CPMT) who plan and oversee services to youth.  They are the governing body for CSA.</a:t>
            </a:r>
            <a:endParaRPr lang="en-US" dirty="0"/>
          </a:p>
          <a:p>
            <a:pPr marL="0" indent="0">
              <a:buNone/>
            </a:pPr>
            <a:endParaRPr lang="en-US" dirty="0"/>
          </a:p>
        </p:txBody>
      </p:sp>
    </p:spTree>
    <p:extLst>
      <p:ext uri="{BB962C8B-B14F-4D97-AF65-F5344CB8AC3E}">
        <p14:creationId xmlns:p14="http://schemas.microsoft.com/office/powerpoint/2010/main" val="4175037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E95CE8-EFE7-0784-D41C-B74E0D615E7C}"/>
              </a:ext>
            </a:extLst>
          </p:cNvPr>
          <p:cNvSpPr>
            <a:spLocks noGrp="1"/>
          </p:cNvSpPr>
          <p:nvPr>
            <p:ph type="title"/>
          </p:nvPr>
        </p:nvSpPr>
        <p:spPr/>
        <p:txBody>
          <a:bodyPr>
            <a:normAutofit fontScale="90000"/>
          </a:bodyPr>
          <a:lstStyle/>
          <a:p>
            <a:pPr algn="ctr"/>
            <a:r>
              <a:rPr lang="en-US"/>
              <a:t>Community Policy and Management Team (CPMT)</a:t>
            </a:r>
            <a:endParaRPr lang="en-US" dirty="0"/>
          </a:p>
        </p:txBody>
      </p:sp>
      <p:sp>
        <p:nvSpPr>
          <p:cNvPr id="5" name="Content Placeholder 4">
            <a:extLst>
              <a:ext uri="{FF2B5EF4-FFF2-40B4-BE49-F238E27FC236}">
                <a16:creationId xmlns:a16="http://schemas.microsoft.com/office/drawing/2014/main" id="{695958C9-92FB-657A-C80A-3E83E8F03609}"/>
              </a:ext>
            </a:extLst>
          </p:cNvPr>
          <p:cNvSpPr>
            <a:spLocks noGrp="1"/>
          </p:cNvSpPr>
          <p:nvPr>
            <p:ph idx="1"/>
          </p:nvPr>
        </p:nvSpPr>
        <p:spPr/>
        <p:txBody>
          <a:bodyPr>
            <a:normAutofit fontScale="92500" lnSpcReduction="20000"/>
          </a:bodyPr>
          <a:lstStyle/>
          <a:p>
            <a:r>
              <a:rPr lang="en-US" dirty="0"/>
              <a:t>CPMT was mandated in order to increase the level of collaboration at the local level between child and family service agencies as well as ensure children and families receive the services that are best matched with their needs.  </a:t>
            </a:r>
          </a:p>
          <a:p>
            <a:r>
              <a:rPr lang="en-US" dirty="0"/>
              <a:t>Members are appointed  to CPMT by the City Council and in accordance with § 2.2-5201 shall include “local agency heads” from the local social services agency, Juvenile court services unit, Public School division, Community Services Board, and the Department of Health. The team shall also include a parent representative, a children’s/family private service provider, children’s services public agency, and a governing official.  </a:t>
            </a:r>
          </a:p>
          <a:p>
            <a:r>
              <a:rPr lang="en-US" dirty="0"/>
              <a:t>The team is responsible for establishing fiscal and interagency policies, funding authorizations, utilization review, long range planning and the appointment of Family Assessment and Planning Team (FAPT) members. </a:t>
            </a:r>
          </a:p>
          <a:p>
            <a:endParaRPr lang="en-US" dirty="0"/>
          </a:p>
        </p:txBody>
      </p:sp>
    </p:spTree>
    <p:extLst>
      <p:ext uri="{BB962C8B-B14F-4D97-AF65-F5344CB8AC3E}">
        <p14:creationId xmlns:p14="http://schemas.microsoft.com/office/powerpoint/2010/main" val="1880571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8839A-CC4C-DDF0-B450-D628778EE77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5FB805-9759-A940-D05F-E9E1E2C6A0A1}"/>
              </a:ext>
            </a:extLst>
          </p:cNvPr>
          <p:cNvSpPr>
            <a:spLocks noGrp="1"/>
          </p:cNvSpPr>
          <p:nvPr>
            <p:ph type="title"/>
          </p:nvPr>
        </p:nvSpPr>
        <p:spPr>
          <a:xfrm>
            <a:off x="190500" y="84193"/>
            <a:ext cx="11807824" cy="1186864"/>
          </a:xfrm>
        </p:spPr>
        <p:txBody>
          <a:bodyPr anchor="ctr">
            <a:normAutofit/>
          </a:bodyPr>
          <a:lstStyle/>
          <a:p>
            <a:r>
              <a:rPr lang="en-US"/>
              <a:t>Family Assessment and Planning Team (FAPT)</a:t>
            </a:r>
          </a:p>
        </p:txBody>
      </p:sp>
      <p:sp>
        <p:nvSpPr>
          <p:cNvPr id="5" name="Content Placeholder 4">
            <a:extLst>
              <a:ext uri="{FF2B5EF4-FFF2-40B4-BE49-F238E27FC236}">
                <a16:creationId xmlns:a16="http://schemas.microsoft.com/office/drawing/2014/main" id="{94CB5CAB-EEBA-607F-3551-706223DCD382}"/>
              </a:ext>
            </a:extLst>
          </p:cNvPr>
          <p:cNvSpPr>
            <a:spLocks noGrp="1"/>
          </p:cNvSpPr>
          <p:nvPr>
            <p:ph type="body" sz="quarter" idx="12"/>
          </p:nvPr>
        </p:nvSpPr>
        <p:spPr>
          <a:xfrm>
            <a:off x="3959225" y="1320865"/>
            <a:ext cx="8039100" cy="4948874"/>
          </a:xfrm>
        </p:spPr>
        <p:txBody>
          <a:bodyPr>
            <a:normAutofit/>
          </a:bodyPr>
          <a:lstStyle/>
          <a:p>
            <a:pPr>
              <a:lnSpc>
                <a:spcPct val="100000"/>
              </a:lnSpc>
            </a:pPr>
            <a:r>
              <a:rPr lang="en-US" sz="2600" dirty="0"/>
              <a:t>The CPMT is required to appoint a multi-disciplinary team known as FAPT which is responsible for assessing each child and their family’s needs to preserve the family and maintain or return the child to their home community by recommending the appropriate services. </a:t>
            </a:r>
            <a:endParaRPr lang="en-US" sz="2600" u="sng" dirty="0"/>
          </a:p>
          <a:p>
            <a:pPr>
              <a:lnSpc>
                <a:spcPct val="100000"/>
              </a:lnSpc>
            </a:pPr>
            <a:r>
              <a:rPr lang="en-US" sz="2600" dirty="0"/>
              <a:t>Each participating agency dedicates a staff member two full days per week to serve on the Virginia Beach FAPT.  </a:t>
            </a:r>
          </a:p>
          <a:p>
            <a:pPr>
              <a:lnSpc>
                <a:spcPct val="100000"/>
              </a:lnSpc>
            </a:pPr>
            <a:r>
              <a:rPr lang="en-US" sz="2600" dirty="0"/>
              <a:t>The CPMT is required to review the FAPT recommendations and authorize the funding of all services for children and youth.   </a:t>
            </a:r>
          </a:p>
          <a:p>
            <a:endParaRPr lang="en-US" sz="2600" dirty="0"/>
          </a:p>
        </p:txBody>
      </p:sp>
    </p:spTree>
    <p:extLst>
      <p:ext uri="{BB962C8B-B14F-4D97-AF65-F5344CB8AC3E}">
        <p14:creationId xmlns:p14="http://schemas.microsoft.com/office/powerpoint/2010/main" val="463804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FAMILY ASSESSMENT AND PLANNING TEAM</a:t>
            </a:r>
            <a:endParaRPr lang="en-US" sz="3200" dirty="0"/>
          </a:p>
        </p:txBody>
      </p:sp>
      <p:sp>
        <p:nvSpPr>
          <p:cNvPr id="3" name="Content Placeholder 2"/>
          <p:cNvSpPr>
            <a:spLocks noGrp="1"/>
          </p:cNvSpPr>
          <p:nvPr>
            <p:ph idx="1"/>
          </p:nvPr>
        </p:nvSpPr>
        <p:spPr/>
        <p:txBody>
          <a:bodyPr/>
          <a:lstStyle/>
          <a:p>
            <a:pPr marL="114300" indent="0">
              <a:buNone/>
            </a:pPr>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4C8A3EBB-B534-4E1D-9BE0-0E679652D349}" type="slidenum">
              <a:rPr lang="en-US" smtClean="0"/>
              <a:pPr/>
              <a:t>6</a:t>
            </a:fld>
            <a:endParaRPr lang="en-US" dirty="0"/>
          </a:p>
        </p:txBody>
      </p:sp>
      <p:pic>
        <p:nvPicPr>
          <p:cNvPr id="4108" name="Picture 12" descr="C:\Users\bchina\AppData\Local\Microsoft\Windows\Temporary Internet Files\Content.IE5\DA3LJVUX\negociacic3b3n-pmbok-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775848"/>
            <a:ext cx="6172200" cy="460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112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20C03-ECBA-34F5-FFC7-52E7C7A26FE3}"/>
            </a:ext>
          </a:extLst>
        </p:cNvPr>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2A8AF580-F26D-DF49-916C-117641BDAB2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51062" r="10818" b="1"/>
          <a:stretch>
            <a:fillRect/>
          </a:stretch>
        </p:blipFill>
        <p:spPr>
          <a:xfrm>
            <a:off x="20" y="1271056"/>
            <a:ext cx="3786168" cy="5586944"/>
          </a:xfrm>
          <a:noFill/>
        </p:spPr>
      </p:pic>
      <p:sp>
        <p:nvSpPr>
          <p:cNvPr id="5" name="Content Placeholder 4">
            <a:extLst>
              <a:ext uri="{FF2B5EF4-FFF2-40B4-BE49-F238E27FC236}">
                <a16:creationId xmlns:a16="http://schemas.microsoft.com/office/drawing/2014/main" id="{22BC324F-9C6B-733C-6398-45075B659C48}"/>
              </a:ext>
            </a:extLst>
          </p:cNvPr>
          <p:cNvSpPr>
            <a:spLocks noGrp="1"/>
          </p:cNvSpPr>
          <p:nvPr>
            <p:ph type="body" sz="quarter" idx="12"/>
          </p:nvPr>
        </p:nvSpPr>
        <p:spPr>
          <a:xfrm>
            <a:off x="3959225" y="1320865"/>
            <a:ext cx="8039100" cy="4948874"/>
          </a:xfrm>
        </p:spPr>
        <p:txBody>
          <a:bodyPr>
            <a:normAutofit/>
          </a:bodyPr>
          <a:lstStyle/>
          <a:p>
            <a:pPr marL="457200" indent="-457200" fontAlgn="t">
              <a:buFont typeface="Wingdings" panose="05000000000000000000" pitchFamily="2" charset="2"/>
              <a:buChar char="§"/>
            </a:pPr>
            <a:r>
              <a:rPr lang="en-US" sz="2400" dirty="0"/>
              <a:t>FAPT is the multi-disciplinary team for the Virginia Beach CSA program​</a:t>
            </a:r>
          </a:p>
          <a:p>
            <a:pPr marL="457200" indent="-457200" fontAlgn="t">
              <a:buFont typeface="Wingdings" panose="05000000000000000000" pitchFamily="2" charset="2"/>
              <a:buChar char="§"/>
            </a:pPr>
            <a:r>
              <a:rPr lang="en-US" sz="2400" dirty="0"/>
              <a:t>The team is composed of representatives from our community’s child serving agencies​</a:t>
            </a:r>
          </a:p>
          <a:p>
            <a:pPr marL="914400" lvl="1" indent="-457200" fontAlgn="t">
              <a:buFont typeface="Wingdings" panose="05000000000000000000" pitchFamily="2" charset="2"/>
              <a:buChar char="ü"/>
            </a:pPr>
            <a:endParaRPr lang="en-US" dirty="0"/>
          </a:p>
          <a:p>
            <a:pPr marL="914400" lvl="1" indent="-457200" fontAlgn="t">
              <a:buFont typeface="Wingdings" panose="05000000000000000000" pitchFamily="2" charset="2"/>
              <a:buChar char="ü"/>
            </a:pPr>
            <a:r>
              <a:rPr lang="en-US" dirty="0"/>
              <a:t>Court Services Unit​</a:t>
            </a:r>
          </a:p>
          <a:p>
            <a:pPr marL="914400" lvl="1" indent="-457200" fontAlgn="t">
              <a:buFont typeface="Wingdings" panose="05000000000000000000" pitchFamily="2" charset="2"/>
              <a:buChar char="ü"/>
            </a:pPr>
            <a:r>
              <a:rPr lang="en-US" dirty="0"/>
              <a:t>Social Services​</a:t>
            </a:r>
          </a:p>
          <a:p>
            <a:pPr marL="914400" lvl="1" indent="-457200" fontAlgn="t">
              <a:buFont typeface="Wingdings" panose="05000000000000000000" pitchFamily="2" charset="2"/>
              <a:buChar char="ü"/>
            </a:pPr>
            <a:r>
              <a:rPr lang="en-US" dirty="0"/>
              <a:t>VB Public Schools​</a:t>
            </a:r>
          </a:p>
          <a:p>
            <a:pPr marL="914400" lvl="1" indent="-457200" fontAlgn="t">
              <a:buFont typeface="Wingdings" panose="05000000000000000000" pitchFamily="2" charset="2"/>
              <a:buChar char="ü"/>
            </a:pPr>
            <a:r>
              <a:rPr lang="en-US" dirty="0"/>
              <a:t>Child Behavioral Health &amp; Developmental Services ​</a:t>
            </a:r>
          </a:p>
          <a:p>
            <a:pPr marL="914400" lvl="1" indent="-457200" fontAlgn="t">
              <a:buFont typeface="Wingdings" panose="05000000000000000000" pitchFamily="2" charset="2"/>
              <a:buChar char="ü"/>
            </a:pPr>
            <a:r>
              <a:rPr lang="en-US" dirty="0"/>
              <a:t>Public Provider- Tidewater Youth Services Commission​</a:t>
            </a:r>
          </a:p>
          <a:p>
            <a:pPr marL="914400" lvl="1" indent="-457200" fontAlgn="t">
              <a:buFont typeface="Wingdings" panose="05000000000000000000" pitchFamily="2" charset="2"/>
              <a:buChar char="ü"/>
            </a:pPr>
            <a:r>
              <a:rPr lang="en-US" dirty="0"/>
              <a:t>Health Department</a:t>
            </a:r>
          </a:p>
          <a:p>
            <a:pPr marL="914400" lvl="1" indent="-457200" fontAlgn="t">
              <a:buFont typeface="Wingdings" panose="05000000000000000000" pitchFamily="2" charset="2"/>
              <a:buChar char="ü"/>
            </a:pPr>
            <a:r>
              <a:rPr lang="en-US" dirty="0"/>
              <a:t>Parent Representative</a:t>
            </a:r>
          </a:p>
        </p:txBody>
      </p:sp>
      <p:sp>
        <p:nvSpPr>
          <p:cNvPr id="4" name="Title 3">
            <a:extLst>
              <a:ext uri="{FF2B5EF4-FFF2-40B4-BE49-F238E27FC236}">
                <a16:creationId xmlns:a16="http://schemas.microsoft.com/office/drawing/2014/main" id="{3905E05C-3843-16D8-4A31-173A7CC8B916}"/>
              </a:ext>
            </a:extLst>
          </p:cNvPr>
          <p:cNvSpPr>
            <a:spLocks noGrp="1"/>
          </p:cNvSpPr>
          <p:nvPr>
            <p:ph type="title"/>
          </p:nvPr>
        </p:nvSpPr>
        <p:spPr>
          <a:xfrm>
            <a:off x="190500" y="84193"/>
            <a:ext cx="11807824" cy="1186864"/>
          </a:xfrm>
        </p:spPr>
        <p:txBody>
          <a:bodyPr anchor="ctr">
            <a:normAutofit/>
          </a:bodyPr>
          <a:lstStyle/>
          <a:p>
            <a:r>
              <a:rPr lang="en-US" sz="3700" cap="all"/>
              <a:t>WHAT IS THE FAMILY ASSESSMENT ​PlANNING TEAM (FAPT)?</a:t>
            </a:r>
            <a:endParaRPr lang="en-US" sz="3700"/>
          </a:p>
        </p:txBody>
      </p:sp>
    </p:spTree>
    <p:extLst>
      <p:ext uri="{BB962C8B-B14F-4D97-AF65-F5344CB8AC3E}">
        <p14:creationId xmlns:p14="http://schemas.microsoft.com/office/powerpoint/2010/main" val="874515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7915"/>
          </a:xfrm>
        </p:spPr>
        <p:txBody>
          <a:bodyPr anchor="ctr">
            <a:normAutofit/>
          </a:bodyPr>
          <a:lstStyle/>
          <a:p>
            <a:r>
              <a:rPr lang="en-US" sz="4000" dirty="0"/>
              <a:t>FAPT Duties Mandated by State Code § 2.2-5208</a:t>
            </a:r>
          </a:p>
        </p:txBody>
      </p:sp>
      <p:sp>
        <p:nvSpPr>
          <p:cNvPr id="3" name="Content Placeholder 2"/>
          <p:cNvSpPr>
            <a:spLocks noGrp="1"/>
          </p:cNvSpPr>
          <p:nvPr>
            <p:ph idx="1"/>
          </p:nvPr>
        </p:nvSpPr>
        <p:spPr>
          <a:xfrm>
            <a:off x="838200" y="1463040"/>
            <a:ext cx="10515600" cy="4713923"/>
          </a:xfrm>
        </p:spPr>
        <p:txBody>
          <a:bodyPr>
            <a:normAutofit/>
          </a:bodyPr>
          <a:lstStyle/>
          <a:p>
            <a:pPr marL="411480" lvl="1" indent="0">
              <a:buNone/>
            </a:pPr>
            <a:r>
              <a:rPr lang="en-US" sz="2200" dirty="0"/>
              <a:t>Receives new referrals: </a:t>
            </a:r>
          </a:p>
          <a:p>
            <a:pPr lvl="1"/>
            <a:r>
              <a:rPr lang="en-US" sz="2200" dirty="0"/>
              <a:t>Assess for eligibility</a:t>
            </a:r>
          </a:p>
          <a:p>
            <a:pPr lvl="1"/>
            <a:r>
              <a:rPr lang="en-US" sz="2200" dirty="0"/>
              <a:t>Assess strengths and needs </a:t>
            </a:r>
          </a:p>
          <a:p>
            <a:pPr lvl="1"/>
            <a:r>
              <a:rPr lang="en-US" sz="2200" dirty="0"/>
              <a:t>Promotes youth and family voice and choice</a:t>
            </a:r>
          </a:p>
          <a:p>
            <a:pPr lvl="1"/>
            <a:r>
              <a:rPr lang="en-US" sz="2200" dirty="0"/>
              <a:t>Identify Gaps in Services</a:t>
            </a:r>
          </a:p>
          <a:p>
            <a:pPr lvl="1"/>
            <a:r>
              <a:rPr lang="en-US" sz="2200" dirty="0"/>
              <a:t>Develop Individualized Family Service Plan (IFSP)</a:t>
            </a:r>
          </a:p>
          <a:p>
            <a:pPr lvl="1"/>
            <a:r>
              <a:rPr lang="en-US" sz="2200" dirty="0"/>
              <a:t>Recommend Services for CSA funding</a:t>
            </a:r>
          </a:p>
          <a:p>
            <a:pPr lvl="1"/>
            <a:r>
              <a:rPr lang="en-US" sz="2200" dirty="0"/>
              <a:t>Explore other funding sources </a:t>
            </a:r>
          </a:p>
          <a:p>
            <a:pPr lvl="2"/>
            <a:r>
              <a:rPr lang="en-US" sz="2200" dirty="0"/>
              <a:t>Medicaid, Private insurance</a:t>
            </a:r>
          </a:p>
          <a:p>
            <a:pPr lvl="2"/>
            <a:r>
              <a:rPr lang="en-US" sz="2200" dirty="0"/>
              <a:t>Grants, Prevention Funds and other resources (FPSP, PSSF, 830, VJCCCA, CIF, etc.)</a:t>
            </a:r>
          </a:p>
          <a:p>
            <a:pPr lvl="1"/>
            <a:r>
              <a:rPr lang="en-US" sz="2200" dirty="0"/>
              <a:t>Match providers with families based on family needs</a:t>
            </a:r>
          </a:p>
          <a:p>
            <a:pPr lvl="1"/>
            <a:endParaRPr lang="en-US" sz="2200" dirty="0"/>
          </a:p>
          <a:p>
            <a:pPr lvl="1"/>
            <a:endParaRPr lang="en-US" sz="2200" dirty="0"/>
          </a:p>
        </p:txBody>
      </p:sp>
      <p:sp>
        <p:nvSpPr>
          <p:cNvPr id="4" name="Slide Number Placeholder 3" hidden="1"/>
          <p:cNvSpPr>
            <a:spLocks noGrp="1"/>
          </p:cNvSpPr>
          <p:nvPr>
            <p:ph type="sldNum" sz="quarter" idx="12"/>
          </p:nvPr>
        </p:nvSpPr>
        <p:spPr/>
        <p:txBody>
          <a:bodyPr/>
          <a:lstStyle/>
          <a:p>
            <a:pPr>
              <a:spcAft>
                <a:spcPts val="600"/>
              </a:spcAft>
            </a:pPr>
            <a:fld id="{4C8A3EBB-B534-4E1D-9BE0-0E679652D349}" type="slidenum">
              <a:rPr lang="en-US" smtClean="0"/>
              <a:pPr>
                <a:spcAft>
                  <a:spcPts val="600"/>
                </a:spcAft>
              </a:pPr>
              <a:t>8</a:t>
            </a:fld>
            <a:endParaRPr lang="en-US"/>
          </a:p>
        </p:txBody>
      </p:sp>
    </p:spTree>
    <p:extLst>
      <p:ext uri="{BB962C8B-B14F-4D97-AF65-F5344CB8AC3E}">
        <p14:creationId xmlns:p14="http://schemas.microsoft.com/office/powerpoint/2010/main" val="2412164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2"/>
          </p:nvPr>
        </p:nvSpPr>
        <p:spPr>
          <a:xfrm>
            <a:off x="3959225" y="1320865"/>
            <a:ext cx="8039100" cy="4948874"/>
          </a:xfrm>
        </p:spPr>
        <p:txBody>
          <a:bodyPr>
            <a:normAutofit/>
          </a:bodyPr>
          <a:lstStyle/>
          <a:p>
            <a:r>
              <a:rPr lang="en-US" sz="2000" dirty="0"/>
              <a:t>Provides ongoing Utilization Review (UR):</a:t>
            </a:r>
          </a:p>
          <a:p>
            <a:pPr lvl="1"/>
            <a:r>
              <a:rPr lang="en-US" sz="2000" dirty="0"/>
              <a:t>Re-assess for changes in eligibility</a:t>
            </a:r>
          </a:p>
          <a:p>
            <a:pPr lvl="1"/>
            <a:r>
              <a:rPr lang="en-US" sz="2000" dirty="0"/>
              <a:t>Re-assess strengths and needs- CANS </a:t>
            </a:r>
          </a:p>
          <a:p>
            <a:pPr lvl="1"/>
            <a:r>
              <a:rPr lang="en-US" sz="2000" dirty="0"/>
              <a:t>Continues  to encourage youth and family voice and choice and assess the families involvement in services</a:t>
            </a:r>
          </a:p>
          <a:p>
            <a:pPr lvl="1"/>
            <a:r>
              <a:rPr lang="en-US" sz="2000" dirty="0"/>
              <a:t>Clarify/Identify any Gaps in Services</a:t>
            </a:r>
          </a:p>
          <a:p>
            <a:pPr lvl="1"/>
            <a:r>
              <a:rPr lang="en-US" sz="2000" dirty="0"/>
              <a:t>Update the Individualized Family Service Plan (IFSP)</a:t>
            </a:r>
          </a:p>
          <a:p>
            <a:pPr lvl="1"/>
            <a:r>
              <a:rPr lang="en-US" sz="2000" dirty="0"/>
              <a:t>Evaluate the necessity, effectiveness and efficiency of services  provided </a:t>
            </a:r>
          </a:p>
          <a:p>
            <a:pPr lvl="1"/>
            <a:r>
              <a:rPr lang="en-US" sz="2000" dirty="0"/>
              <a:t>Recommend Services for CSA funding based on updated information</a:t>
            </a:r>
          </a:p>
          <a:p>
            <a:pPr lvl="1"/>
            <a:r>
              <a:rPr lang="en-US" sz="2000" dirty="0"/>
              <a:t>Evaluate continued funding eligibility (Medicaid, Private insurance)</a:t>
            </a:r>
          </a:p>
          <a:p>
            <a:pPr lvl="1"/>
            <a:r>
              <a:rPr lang="en-US" sz="2000" dirty="0"/>
              <a:t>Match providers with families based on family needs</a:t>
            </a:r>
          </a:p>
          <a:p>
            <a:pPr lvl="1"/>
            <a:r>
              <a:rPr lang="en-US" sz="2000" dirty="0"/>
              <a:t>Facilitate evaluation of each provider by all stakeholders</a:t>
            </a:r>
          </a:p>
          <a:p>
            <a:pPr lvl="1"/>
            <a:endParaRPr lang="en-US" sz="2000" dirty="0"/>
          </a:p>
          <a:p>
            <a:endParaRPr lang="en-US" sz="2000" dirty="0"/>
          </a:p>
        </p:txBody>
      </p:sp>
      <p:sp>
        <p:nvSpPr>
          <p:cNvPr id="2" name="Title 1"/>
          <p:cNvSpPr>
            <a:spLocks noGrp="1"/>
          </p:cNvSpPr>
          <p:nvPr>
            <p:ph type="title"/>
          </p:nvPr>
        </p:nvSpPr>
        <p:spPr>
          <a:xfrm>
            <a:off x="190500" y="84193"/>
            <a:ext cx="11807824" cy="1186864"/>
          </a:xfrm>
        </p:spPr>
        <p:txBody>
          <a:bodyPr anchor="ctr">
            <a:normAutofit fontScale="90000"/>
          </a:bodyPr>
          <a:lstStyle/>
          <a:p>
            <a:r>
              <a:rPr lang="en-US" dirty="0"/>
              <a:t>FAPT Duties Mandated by State Code § 2.2-5208</a:t>
            </a:r>
          </a:p>
        </p:txBody>
      </p:sp>
      <p:sp>
        <p:nvSpPr>
          <p:cNvPr id="4" name="Slide Number Placeholder 3" hidden="1"/>
          <p:cNvSpPr>
            <a:spLocks noGrp="1"/>
          </p:cNvSpPr>
          <p:nvPr>
            <p:ph type="sldNum" sz="quarter" idx="4294967295"/>
          </p:nvPr>
        </p:nvSpPr>
        <p:spPr>
          <a:xfrm>
            <a:off x="8600979" y="6311900"/>
            <a:ext cx="2743200" cy="365125"/>
          </a:xfrm>
        </p:spPr>
        <p:txBody>
          <a:bodyPr/>
          <a:lstStyle/>
          <a:p>
            <a:pPr>
              <a:spcAft>
                <a:spcPts val="600"/>
              </a:spcAft>
            </a:pPr>
            <a:fld id="{4C8A3EBB-B534-4E1D-9BE0-0E679652D349}" type="slidenum">
              <a:rPr lang="en-US" smtClean="0"/>
              <a:pPr>
                <a:spcAft>
                  <a:spcPts val="600"/>
                </a:spcAft>
              </a:pPr>
              <a:t>9</a:t>
            </a:fld>
            <a:endParaRPr lang="en-US"/>
          </a:p>
        </p:txBody>
      </p:sp>
    </p:spTree>
    <p:extLst>
      <p:ext uri="{BB962C8B-B14F-4D97-AF65-F5344CB8AC3E}">
        <p14:creationId xmlns:p14="http://schemas.microsoft.com/office/powerpoint/2010/main" val="5400605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ity Council Presentation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B Branded PPT Templates" id="{76E7F8EB-C117-493F-AC64-124C2FD90877}" vid="{5E070E31-6F65-46D7-A8C1-8F5E8D0E2F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980</TotalTime>
  <Words>2539</Words>
  <Application>Microsoft Office PowerPoint</Application>
  <PresentationFormat>Widescreen</PresentationFormat>
  <Paragraphs>288</Paragraphs>
  <Slides>21</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21</vt:i4>
      </vt:variant>
    </vt:vector>
  </HeadingPairs>
  <TitlesOfParts>
    <vt:vector size="33" baseType="lpstr">
      <vt:lpstr>Aptos</vt:lpstr>
      <vt:lpstr>Aptos Display</vt:lpstr>
      <vt:lpstr>Arial</vt:lpstr>
      <vt:lpstr>Calibri</vt:lpstr>
      <vt:lpstr>Calibri Light</vt:lpstr>
      <vt:lpstr>Courier New</vt:lpstr>
      <vt:lpstr>Garamond</vt:lpstr>
      <vt:lpstr>Symbol</vt:lpstr>
      <vt:lpstr>Times New Roman</vt:lpstr>
      <vt:lpstr>Wingdings</vt:lpstr>
      <vt:lpstr>Office Theme</vt:lpstr>
      <vt:lpstr>City Council Presentation Templates</vt:lpstr>
      <vt:lpstr>CHILDREN’S SERVICES ACT CSA</vt:lpstr>
      <vt:lpstr>CHILDREN’S SERVICES ACT (CSA)</vt:lpstr>
      <vt:lpstr>CHILDRENS SERVICES ACT (CSA)- § 2.2-5200​</vt:lpstr>
      <vt:lpstr>Community Policy and Management Team (CPMT)</vt:lpstr>
      <vt:lpstr>Family Assessment and Planning Team (FAPT)</vt:lpstr>
      <vt:lpstr>FAMILY ASSESSMENT AND PLANNING TEAM</vt:lpstr>
      <vt:lpstr>WHAT IS THE FAMILY ASSESSMENT ​PlANNING TEAM (FAPT)?</vt:lpstr>
      <vt:lpstr>FAPT Duties Mandated by State Code § 2.2-5208</vt:lpstr>
      <vt:lpstr>FAPT Duties Mandated by State Code § 2.2-5208</vt:lpstr>
      <vt:lpstr>FAPT Data</vt:lpstr>
      <vt:lpstr>Eligible Populations Served</vt:lpstr>
      <vt:lpstr>Services Offered</vt:lpstr>
      <vt:lpstr>Typical Contracted Services</vt:lpstr>
      <vt:lpstr>CSA Service Provider Contracts = 77</vt:lpstr>
      <vt:lpstr>Who we serve! (1of4)</vt:lpstr>
      <vt:lpstr>Who we serve (Demographics 2 of 4)</vt:lpstr>
      <vt:lpstr>Who we serve (Demographics 3 of 4)</vt:lpstr>
      <vt:lpstr>Who we serve (Demographics 4 of 4)</vt:lpstr>
      <vt:lpstr>How we serve!! (Finances)</vt:lpstr>
      <vt:lpstr>ACCESS TO CSA AND FAMILY ASSESSMENT AND PLANNING TEAM (FAPT)</vt:lpstr>
      <vt:lpstr>Questions </vt:lpstr>
    </vt:vector>
  </TitlesOfParts>
  <Company>City of Virginia Beach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Dayna W. Bandy</dc:creator>
  <cp:lastModifiedBy>Katherine Kosky</cp:lastModifiedBy>
  <cp:revision>13</cp:revision>
  <dcterms:created xsi:type="dcterms:W3CDTF">2025-10-29T18:55:01Z</dcterms:created>
  <dcterms:modified xsi:type="dcterms:W3CDTF">2026-01-08T21:38:57Z</dcterms:modified>
</cp:coreProperties>
</file>