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cherus Grotesque Bold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</p:embeddedFont>
    <p:embeddedFont>
      <p:font typeface="TT Norms" panose="020B0604020202020204" charset="0"/>
      <p:regular r:id="rId17"/>
    </p:embeddedFont>
    <p:embeddedFont>
      <p:font typeface="TT Norms Bold" panose="020B0604020202020204" charset="0"/>
      <p:regular r:id="rId18"/>
    </p:embeddedFont>
    <p:embeddedFont>
      <p:font typeface="TT Norms Std Condense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17.12.2025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CASAs keep GALs informed and know when it may be necessary to file motions when there are safety concerns for the child.</a:t>
            </a:r>
          </a:p>
          <a:p>
            <a:endParaRPr lang="en-US" dirty="0"/>
          </a:p>
          <a:p>
            <a:r>
              <a:rPr lang="en-US" dirty="0"/>
              <a:t>Counsels can help CASAs be effective by encouraging their clients to communicate with them.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51.png"/><Relationship Id="rId7" Type="http://schemas.openxmlformats.org/officeDocument/2006/relationships/image" Target="../media/image40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5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72.png"/><Relationship Id="rId3" Type="http://schemas.openxmlformats.org/officeDocument/2006/relationships/image" Target="../media/image92.png"/><Relationship Id="rId7" Type="http://schemas.openxmlformats.org/officeDocument/2006/relationships/image" Target="../media/image49.png"/><Relationship Id="rId12" Type="http://schemas.openxmlformats.org/officeDocument/2006/relationships/image" Target="../media/image5.svg"/><Relationship Id="rId2" Type="http://schemas.openxmlformats.org/officeDocument/2006/relationships/image" Target="../media/image91.jpeg"/><Relationship Id="rId16" Type="http://schemas.openxmlformats.org/officeDocument/2006/relationships/image" Target="../media/image9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svg"/><Relationship Id="rId11" Type="http://schemas.openxmlformats.org/officeDocument/2006/relationships/image" Target="../media/image4.png"/><Relationship Id="rId5" Type="http://schemas.openxmlformats.org/officeDocument/2006/relationships/image" Target="../media/image94.png"/><Relationship Id="rId15" Type="http://schemas.openxmlformats.org/officeDocument/2006/relationships/image" Target="../media/image98.png"/><Relationship Id="rId10" Type="http://schemas.openxmlformats.org/officeDocument/2006/relationships/image" Target="../media/image97.svg"/><Relationship Id="rId4" Type="http://schemas.openxmlformats.org/officeDocument/2006/relationships/image" Target="../media/image93.svg"/><Relationship Id="rId9" Type="http://schemas.openxmlformats.org/officeDocument/2006/relationships/image" Target="../media/image96.png"/><Relationship Id="rId14" Type="http://schemas.openxmlformats.org/officeDocument/2006/relationships/image" Target="../media/image7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sv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sv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image" Target="../media/image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image" Target="../media/image29.svg"/><Relationship Id="rId4" Type="http://schemas.openxmlformats.org/officeDocument/2006/relationships/image" Target="../media/image3.svg"/><Relationship Id="rId9" Type="http://schemas.openxmlformats.org/officeDocument/2006/relationships/image" Target="../media/image28.png"/><Relationship Id="rId14" Type="http://schemas.openxmlformats.org/officeDocument/2006/relationships/image" Target="../media/image4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.svg"/><Relationship Id="rId17" Type="http://schemas.openxmlformats.org/officeDocument/2006/relationships/image" Target="../media/image56.jpeg"/><Relationship Id="rId2" Type="http://schemas.openxmlformats.org/officeDocument/2006/relationships/image" Target="../media/image12.jpeg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4.png"/><Relationship Id="rId5" Type="http://schemas.openxmlformats.org/officeDocument/2006/relationships/image" Target="../media/image47.png"/><Relationship Id="rId15" Type="http://schemas.openxmlformats.org/officeDocument/2006/relationships/image" Target="../media/image8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Relationship Id="rId14" Type="http://schemas.openxmlformats.org/officeDocument/2006/relationships/image" Target="../media/image5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40.pn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60.svg"/><Relationship Id="rId17" Type="http://schemas.openxmlformats.org/officeDocument/2006/relationships/image" Target="../media/image63.jpeg"/><Relationship Id="rId2" Type="http://schemas.openxmlformats.org/officeDocument/2006/relationships/image" Target="../media/image12.jpeg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59.png"/><Relationship Id="rId5" Type="http://schemas.openxmlformats.org/officeDocument/2006/relationships/image" Target="../media/image49.png"/><Relationship Id="rId15" Type="http://schemas.openxmlformats.org/officeDocument/2006/relationships/image" Target="../media/image61.png"/><Relationship Id="rId10" Type="http://schemas.openxmlformats.org/officeDocument/2006/relationships/image" Target="../media/image58.svg"/><Relationship Id="rId4" Type="http://schemas.openxmlformats.org/officeDocument/2006/relationships/image" Target="../media/image21.svg"/><Relationship Id="rId9" Type="http://schemas.openxmlformats.org/officeDocument/2006/relationships/image" Target="../media/image57.png"/><Relationship Id="rId1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3.sv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60.svg"/><Relationship Id="rId5" Type="http://schemas.openxmlformats.org/officeDocument/2006/relationships/image" Target="../media/image67.svg"/><Relationship Id="rId15" Type="http://schemas.openxmlformats.org/officeDocument/2006/relationships/image" Target="../media/image75.svg"/><Relationship Id="rId10" Type="http://schemas.openxmlformats.org/officeDocument/2006/relationships/image" Target="../media/image59.png"/><Relationship Id="rId4" Type="http://schemas.openxmlformats.org/officeDocument/2006/relationships/image" Target="../media/image66.png"/><Relationship Id="rId9" Type="http://schemas.openxmlformats.org/officeDocument/2006/relationships/image" Target="../media/image71.svg"/><Relationship Id="rId14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1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4.svg"/><Relationship Id="rId5" Type="http://schemas.openxmlformats.org/officeDocument/2006/relationships/image" Target="../media/image80.sv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19.svg"/><Relationship Id="rId14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4.svg"/><Relationship Id="rId3" Type="http://schemas.openxmlformats.org/officeDocument/2006/relationships/image" Target="../media/image12.jpeg"/><Relationship Id="rId7" Type="http://schemas.openxmlformats.org/officeDocument/2006/relationships/image" Target="../media/image19.svg"/><Relationship Id="rId12" Type="http://schemas.openxmlformats.org/officeDocument/2006/relationships/image" Target="../media/image83.png"/><Relationship Id="rId17" Type="http://schemas.openxmlformats.org/officeDocument/2006/relationships/image" Target="../media/image89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0.svg"/><Relationship Id="rId5" Type="http://schemas.openxmlformats.org/officeDocument/2006/relationships/image" Target="../media/image82.svg"/><Relationship Id="rId15" Type="http://schemas.openxmlformats.org/officeDocument/2006/relationships/image" Target="../media/image41.svg"/><Relationship Id="rId10" Type="http://schemas.openxmlformats.org/officeDocument/2006/relationships/image" Target="../media/image79.png"/><Relationship Id="rId4" Type="http://schemas.openxmlformats.org/officeDocument/2006/relationships/image" Target="../media/image81.png"/><Relationship Id="rId9" Type="http://schemas.openxmlformats.org/officeDocument/2006/relationships/image" Target="../media/image87.sv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9334500" y="-443877"/>
            <a:ext cx="13168026" cy="11316273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3387" y="0"/>
              <a:ext cx="806026" cy="698500"/>
            </a:xfrm>
            <a:custGeom>
              <a:avLst/>
              <a:gdLst/>
              <a:ahLst/>
              <a:cxnLst/>
              <a:rect l="l" t="t" r="r" b="b"/>
              <a:pathLst>
                <a:path w="806026" h="698500">
                  <a:moveTo>
                    <a:pt x="800543" y="364495"/>
                  </a:moveTo>
                  <a:lnTo>
                    <a:pt x="615083" y="683255"/>
                  </a:lnTo>
                  <a:cubicBezTo>
                    <a:pt x="609591" y="692693"/>
                    <a:pt x="599495" y="698500"/>
                    <a:pt x="588575" y="698500"/>
                  </a:cubicBezTo>
                  <a:lnTo>
                    <a:pt x="217451" y="698500"/>
                  </a:lnTo>
                  <a:cubicBezTo>
                    <a:pt x="206531" y="698500"/>
                    <a:pt x="196435" y="692693"/>
                    <a:pt x="190943" y="683255"/>
                  </a:cubicBezTo>
                  <a:lnTo>
                    <a:pt x="5483" y="364495"/>
                  </a:lnTo>
                  <a:cubicBezTo>
                    <a:pt x="0" y="355071"/>
                    <a:pt x="0" y="343429"/>
                    <a:pt x="5483" y="334005"/>
                  </a:cubicBezTo>
                  <a:lnTo>
                    <a:pt x="190943" y="15245"/>
                  </a:lnTo>
                  <a:cubicBezTo>
                    <a:pt x="196435" y="5807"/>
                    <a:pt x="206531" y="0"/>
                    <a:pt x="217451" y="0"/>
                  </a:cubicBezTo>
                  <a:lnTo>
                    <a:pt x="588575" y="0"/>
                  </a:lnTo>
                  <a:cubicBezTo>
                    <a:pt x="599495" y="0"/>
                    <a:pt x="609591" y="5807"/>
                    <a:pt x="615083" y="15245"/>
                  </a:cubicBezTo>
                  <a:lnTo>
                    <a:pt x="800543" y="334005"/>
                  </a:lnTo>
                  <a:cubicBezTo>
                    <a:pt x="806026" y="343429"/>
                    <a:pt x="806026" y="355071"/>
                    <a:pt x="800543" y="364495"/>
                  </a:cubicBez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86950" y="-2642796"/>
            <a:ext cx="13708112" cy="11783448"/>
            <a:chOff x="0" y="0"/>
            <a:chExt cx="812800" cy="698680"/>
          </a:xfrm>
        </p:grpSpPr>
        <p:sp>
          <p:nvSpPr>
            <p:cNvPr id="7" name="Freeform 7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81393" y="7918934"/>
            <a:ext cx="4883744" cy="427327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5185256" y="9686925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3"/>
                </a:lnTo>
                <a:lnTo>
                  <a:pt x="0" y="1221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9733712" y="-1378656"/>
            <a:ext cx="3352042" cy="2933037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FBFDFD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615187" y="-2501277"/>
            <a:ext cx="4656068" cy="4114800"/>
          </a:xfrm>
          <a:custGeom>
            <a:avLst/>
            <a:gdLst/>
            <a:ahLst/>
            <a:cxnLst/>
            <a:rect l="l" t="t" r="r" b="b"/>
            <a:pathLst>
              <a:path w="4656068" h="4114800">
                <a:moveTo>
                  <a:pt x="0" y="0"/>
                </a:moveTo>
                <a:lnTo>
                  <a:pt x="4656068" y="0"/>
                </a:lnTo>
                <a:lnTo>
                  <a:pt x="46560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5185256" y="-339102"/>
            <a:ext cx="3111500" cy="1221264"/>
          </a:xfrm>
          <a:custGeom>
            <a:avLst/>
            <a:gdLst/>
            <a:ahLst/>
            <a:cxnLst/>
            <a:rect l="l" t="t" r="r" b="b"/>
            <a:pathLst>
              <a:path w="3111500" h="1221264">
                <a:moveTo>
                  <a:pt x="0" y="0"/>
                </a:moveTo>
                <a:lnTo>
                  <a:pt x="3111500" y="0"/>
                </a:lnTo>
                <a:lnTo>
                  <a:pt x="3111500" y="1221264"/>
                </a:lnTo>
                <a:lnTo>
                  <a:pt x="0" y="12212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9779036" y="882162"/>
            <a:ext cx="7486261" cy="6878003"/>
          </a:xfrm>
          <a:custGeom>
            <a:avLst/>
            <a:gdLst/>
            <a:ahLst/>
            <a:cxnLst/>
            <a:rect l="l" t="t" r="r" b="b"/>
            <a:pathLst>
              <a:path w="7486261" h="6878003">
                <a:moveTo>
                  <a:pt x="0" y="0"/>
                </a:moveTo>
                <a:lnTo>
                  <a:pt x="7486261" y="0"/>
                </a:lnTo>
                <a:lnTo>
                  <a:pt x="7486261" y="6878002"/>
                </a:lnTo>
                <a:lnTo>
                  <a:pt x="0" y="68780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10046427" y="1287867"/>
            <a:ext cx="9137786" cy="7852785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69576" y="2097636"/>
            <a:ext cx="8959054" cy="6233247"/>
            <a:chOff x="0" y="0"/>
            <a:chExt cx="1003955" cy="698500"/>
          </a:xfrm>
        </p:grpSpPr>
        <p:sp>
          <p:nvSpPr>
            <p:cNvPr id="27" name="Freeform 27"/>
            <p:cNvSpPr/>
            <p:nvPr/>
          </p:nvSpPr>
          <p:spPr>
            <a:xfrm>
              <a:off x="4978" y="0"/>
              <a:ext cx="993999" cy="698500"/>
            </a:xfrm>
            <a:custGeom>
              <a:avLst/>
              <a:gdLst/>
              <a:ahLst/>
              <a:cxnLst/>
              <a:rect l="l" t="t" r="r" b="b"/>
              <a:pathLst>
                <a:path w="993999" h="698500">
                  <a:moveTo>
                    <a:pt x="985940" y="371658"/>
                  </a:moveTo>
                  <a:lnTo>
                    <a:pt x="808814" y="676092"/>
                  </a:lnTo>
                  <a:cubicBezTo>
                    <a:pt x="800743" y="689965"/>
                    <a:pt x="785903" y="698500"/>
                    <a:pt x="769853" y="698500"/>
                  </a:cubicBezTo>
                  <a:lnTo>
                    <a:pt x="224146" y="698500"/>
                  </a:lnTo>
                  <a:cubicBezTo>
                    <a:pt x="208096" y="698500"/>
                    <a:pt x="193256" y="689965"/>
                    <a:pt x="185185" y="676092"/>
                  </a:cubicBezTo>
                  <a:lnTo>
                    <a:pt x="8059" y="371658"/>
                  </a:lnTo>
                  <a:cubicBezTo>
                    <a:pt x="0" y="357806"/>
                    <a:pt x="0" y="340694"/>
                    <a:pt x="8059" y="326842"/>
                  </a:cubicBezTo>
                  <a:lnTo>
                    <a:pt x="185185" y="22408"/>
                  </a:lnTo>
                  <a:cubicBezTo>
                    <a:pt x="193256" y="8535"/>
                    <a:pt x="208096" y="0"/>
                    <a:pt x="224146" y="0"/>
                  </a:cubicBezTo>
                  <a:lnTo>
                    <a:pt x="769853" y="0"/>
                  </a:lnTo>
                  <a:cubicBezTo>
                    <a:pt x="785903" y="0"/>
                    <a:pt x="800743" y="8535"/>
                    <a:pt x="808814" y="22408"/>
                  </a:cubicBezTo>
                  <a:lnTo>
                    <a:pt x="985940" y="326842"/>
                  </a:lnTo>
                  <a:cubicBezTo>
                    <a:pt x="993999" y="340694"/>
                    <a:pt x="993999" y="357806"/>
                    <a:pt x="985940" y="371658"/>
                  </a:cubicBezTo>
                  <a:close/>
                </a:path>
              </a:pathLst>
            </a:custGeom>
            <a:blipFill>
              <a:blip r:embed="rId11"/>
              <a:stretch>
                <a:fillRect l="-2125" r="-2125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688931" y="8295005"/>
            <a:ext cx="4445506" cy="1391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82"/>
              </a:lnSpc>
            </a:pPr>
            <a:r>
              <a:rPr lang="en-US" sz="2630" dirty="0">
                <a:solidFill>
                  <a:srgbClr val="FBFDFD"/>
                </a:solidFill>
                <a:latin typeface="Canva Sans"/>
                <a:ea typeface="Canva Sans"/>
                <a:cs typeface="Canva Sans"/>
                <a:sym typeface="Canva Sans"/>
              </a:rPr>
              <a:t>Presenter:</a:t>
            </a:r>
          </a:p>
          <a:p>
            <a:pPr algn="ctr">
              <a:lnSpc>
                <a:spcPts val="3682"/>
              </a:lnSpc>
            </a:pPr>
            <a:r>
              <a:rPr lang="en-US" sz="2630" dirty="0">
                <a:solidFill>
                  <a:srgbClr val="FBFDFD"/>
                </a:solidFill>
                <a:latin typeface="Canva Sans"/>
                <a:ea typeface="Canva Sans"/>
                <a:cs typeface="Canva Sans"/>
                <a:sym typeface="Canva Sans"/>
              </a:rPr>
              <a:t>Kate Kosky</a:t>
            </a:r>
          </a:p>
          <a:p>
            <a:pPr algn="ctr">
              <a:lnSpc>
                <a:spcPts val="3682"/>
              </a:lnSpc>
            </a:pPr>
            <a:r>
              <a:rPr lang="en-US" sz="2630" dirty="0">
                <a:solidFill>
                  <a:srgbClr val="FBFDFD"/>
                </a:solidFill>
                <a:latin typeface="Canva Sans"/>
                <a:ea typeface="Canva Sans"/>
                <a:cs typeface="Canva Sans"/>
                <a:sym typeface="Canva Sans"/>
              </a:rPr>
              <a:t>CEO, Virginia Beach CASA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0" y="5038725"/>
            <a:ext cx="9618857" cy="3043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 b="1">
                <a:solidFill>
                  <a:srgbClr val="FBFDFD"/>
                </a:solidFill>
                <a:latin typeface="TT Norms Bold"/>
                <a:ea typeface="TT Norms Bold"/>
                <a:cs typeface="TT Norms Bold"/>
                <a:sym typeface="TT Norms Bold"/>
              </a:rPr>
              <a:t>The CASA Advantage: Impacting Cases with Advocacy</a:t>
            </a:r>
          </a:p>
        </p:txBody>
      </p:sp>
      <p:pic>
        <p:nvPicPr>
          <p:cNvPr id="32" name="Picture 31" descr="Text&#10;&#10;AI-generated content may be incorrect.">
            <a:extLst>
              <a:ext uri="{FF2B5EF4-FFF2-40B4-BE49-F238E27FC236}">
                <a16:creationId xmlns:a16="http://schemas.microsoft.com/office/drawing/2014/main" id="{288AF8D3-DCE9-801B-C61C-982DE9F822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56" y="920116"/>
            <a:ext cx="7023090" cy="38277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256964"/>
            <a:ext cx="6522357" cy="888854"/>
            <a:chOff x="0" y="0"/>
            <a:chExt cx="1717822" cy="2341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7822" cy="234102"/>
            </a:xfrm>
            <a:custGeom>
              <a:avLst/>
              <a:gdLst/>
              <a:ahLst/>
              <a:cxnLst/>
              <a:rect l="l" t="t" r="r" b="b"/>
              <a:pathLst>
                <a:path w="1717822" h="234102">
                  <a:moveTo>
                    <a:pt x="11870" y="0"/>
                  </a:moveTo>
                  <a:lnTo>
                    <a:pt x="1705953" y="0"/>
                  </a:lnTo>
                  <a:cubicBezTo>
                    <a:pt x="1709101" y="0"/>
                    <a:pt x="1712120" y="1251"/>
                    <a:pt x="1714346" y="3477"/>
                  </a:cubicBezTo>
                  <a:cubicBezTo>
                    <a:pt x="1716572" y="5703"/>
                    <a:pt x="1717822" y="8722"/>
                    <a:pt x="1717822" y="11870"/>
                  </a:cubicBezTo>
                  <a:lnTo>
                    <a:pt x="1717822" y="222232"/>
                  </a:lnTo>
                  <a:cubicBezTo>
                    <a:pt x="1717822" y="228787"/>
                    <a:pt x="1712508" y="234102"/>
                    <a:pt x="1705953" y="234102"/>
                  </a:cubicBezTo>
                  <a:lnTo>
                    <a:pt x="11870" y="234102"/>
                  </a:lnTo>
                  <a:cubicBezTo>
                    <a:pt x="8722" y="234102"/>
                    <a:pt x="5703" y="232851"/>
                    <a:pt x="3477" y="230625"/>
                  </a:cubicBezTo>
                  <a:cubicBezTo>
                    <a:pt x="1251" y="228399"/>
                    <a:pt x="0" y="225380"/>
                    <a:pt x="0" y="222232"/>
                  </a:cubicBezTo>
                  <a:lnTo>
                    <a:pt x="0" y="11870"/>
                  </a:lnTo>
                  <a:cubicBezTo>
                    <a:pt x="0" y="8722"/>
                    <a:pt x="1251" y="5703"/>
                    <a:pt x="3477" y="3477"/>
                  </a:cubicBezTo>
                  <a:cubicBezTo>
                    <a:pt x="5703" y="1251"/>
                    <a:pt x="8722" y="0"/>
                    <a:pt x="11870" y="0"/>
                  </a:cubicBezTo>
                  <a:close/>
                </a:path>
              </a:pathLst>
            </a:custGeom>
            <a:solidFill>
              <a:srgbClr val="ADC8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717822" cy="272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604006" y="954622"/>
            <a:ext cx="11945087" cy="12492557"/>
            <a:chOff x="0" y="0"/>
            <a:chExt cx="759608" cy="794422"/>
          </a:xfrm>
        </p:grpSpPr>
        <p:sp>
          <p:nvSpPr>
            <p:cNvPr id="6" name="Freeform 6"/>
            <p:cNvSpPr/>
            <p:nvPr/>
          </p:nvSpPr>
          <p:spPr>
            <a:xfrm>
              <a:off x="3294" y="0"/>
              <a:ext cx="753019" cy="794422"/>
            </a:xfrm>
            <a:custGeom>
              <a:avLst/>
              <a:gdLst/>
              <a:ahLst/>
              <a:cxnLst/>
              <a:rect l="l" t="t" r="r" b="b"/>
              <a:pathLst>
                <a:path w="753019" h="794422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25637" y="1466378"/>
            <a:ext cx="12298130" cy="11469044"/>
            <a:chOff x="0" y="0"/>
            <a:chExt cx="851850" cy="794422"/>
          </a:xfrm>
        </p:grpSpPr>
        <p:sp>
          <p:nvSpPr>
            <p:cNvPr id="9" name="Freeform 9"/>
            <p:cNvSpPr/>
            <p:nvPr/>
          </p:nvSpPr>
          <p:spPr>
            <a:xfrm>
              <a:off x="4267" y="0"/>
              <a:ext cx="843317" cy="794422"/>
            </a:xfrm>
            <a:custGeom>
              <a:avLst/>
              <a:gdLst/>
              <a:ahLst/>
              <a:cxnLst/>
              <a:rect l="l" t="t" r="r" b="b"/>
              <a:pathLst>
                <a:path w="843317" h="794422">
                  <a:moveTo>
                    <a:pt x="836115" y="419629"/>
                  </a:moveTo>
                  <a:lnTo>
                    <a:pt x="655851" y="772005"/>
                  </a:lnTo>
                  <a:cubicBezTo>
                    <a:pt x="648812" y="785765"/>
                    <a:pt x="634658" y="794422"/>
                    <a:pt x="619202" y="794422"/>
                  </a:cubicBezTo>
                  <a:lnTo>
                    <a:pt x="224114" y="794422"/>
                  </a:lnTo>
                  <a:cubicBezTo>
                    <a:pt x="208658" y="794422"/>
                    <a:pt x="194504" y="785765"/>
                    <a:pt x="187465" y="772005"/>
                  </a:cubicBezTo>
                  <a:lnTo>
                    <a:pt x="7201" y="419629"/>
                  </a:lnTo>
                  <a:cubicBezTo>
                    <a:pt x="0" y="405551"/>
                    <a:pt x="0" y="388871"/>
                    <a:pt x="7201" y="374793"/>
                  </a:cubicBezTo>
                  <a:lnTo>
                    <a:pt x="187465" y="22418"/>
                  </a:lnTo>
                  <a:cubicBezTo>
                    <a:pt x="194504" y="8658"/>
                    <a:pt x="208658" y="0"/>
                    <a:pt x="224114" y="0"/>
                  </a:cubicBezTo>
                  <a:lnTo>
                    <a:pt x="619202" y="0"/>
                  </a:lnTo>
                  <a:cubicBezTo>
                    <a:pt x="634658" y="0"/>
                    <a:pt x="648812" y="8658"/>
                    <a:pt x="655851" y="22418"/>
                  </a:cubicBezTo>
                  <a:lnTo>
                    <a:pt x="836115" y="374793"/>
                  </a:lnTo>
                  <a:cubicBezTo>
                    <a:pt x="843317" y="388871"/>
                    <a:pt x="843317" y="405551"/>
                    <a:pt x="836115" y="419629"/>
                  </a:cubicBezTo>
                  <a:close/>
                </a:path>
              </a:pathLst>
            </a:custGeom>
            <a:solidFill>
              <a:srgbClr val="ADC8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66675"/>
              <a:ext cx="623250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95146" y="1864771"/>
            <a:ext cx="11236214" cy="10672259"/>
            <a:chOff x="0" y="0"/>
            <a:chExt cx="836402" cy="794422"/>
          </a:xfrm>
        </p:grpSpPr>
        <p:sp>
          <p:nvSpPr>
            <p:cNvPr id="12" name="Freeform 12"/>
            <p:cNvSpPr/>
            <p:nvPr/>
          </p:nvSpPr>
          <p:spPr>
            <a:xfrm>
              <a:off x="3502" y="0"/>
              <a:ext cx="829397" cy="794422"/>
            </a:xfrm>
            <a:custGeom>
              <a:avLst/>
              <a:gdLst/>
              <a:ahLst/>
              <a:cxnLst/>
              <a:rect l="l" t="t" r="r" b="b"/>
              <a:pathLst>
                <a:path w="829397" h="794422">
                  <a:moveTo>
                    <a:pt x="823486" y="415613"/>
                  </a:moveTo>
                  <a:lnTo>
                    <a:pt x="639114" y="776020"/>
                  </a:lnTo>
                  <a:cubicBezTo>
                    <a:pt x="633336" y="787315"/>
                    <a:pt x="621717" y="794422"/>
                    <a:pt x="609029" y="794422"/>
                  </a:cubicBezTo>
                  <a:lnTo>
                    <a:pt x="220368" y="794422"/>
                  </a:lnTo>
                  <a:cubicBezTo>
                    <a:pt x="207681" y="794422"/>
                    <a:pt x="196062" y="787315"/>
                    <a:pt x="190284" y="776020"/>
                  </a:cubicBezTo>
                  <a:lnTo>
                    <a:pt x="5912" y="415613"/>
                  </a:lnTo>
                  <a:cubicBezTo>
                    <a:pt x="0" y="404057"/>
                    <a:pt x="0" y="390365"/>
                    <a:pt x="5912" y="378809"/>
                  </a:cubicBezTo>
                  <a:lnTo>
                    <a:pt x="190284" y="18402"/>
                  </a:lnTo>
                  <a:cubicBezTo>
                    <a:pt x="196062" y="7107"/>
                    <a:pt x="207681" y="0"/>
                    <a:pt x="220368" y="0"/>
                  </a:cubicBezTo>
                  <a:lnTo>
                    <a:pt x="609029" y="0"/>
                  </a:lnTo>
                  <a:cubicBezTo>
                    <a:pt x="621717" y="0"/>
                    <a:pt x="633336" y="7107"/>
                    <a:pt x="639114" y="18402"/>
                  </a:cubicBezTo>
                  <a:lnTo>
                    <a:pt x="823486" y="378809"/>
                  </a:lnTo>
                  <a:cubicBezTo>
                    <a:pt x="829398" y="390365"/>
                    <a:pt x="829398" y="404057"/>
                    <a:pt x="823486" y="415613"/>
                  </a:cubicBezTo>
                  <a:close/>
                </a:path>
              </a:pathLst>
            </a:custGeom>
            <a:blipFill>
              <a:blip r:embed="rId2"/>
              <a:stretch>
                <a:fillRect l="-22139" r="-22139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ADC8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5176500" y="-292020"/>
            <a:ext cx="4035505" cy="818745"/>
            <a:chOff x="0" y="0"/>
            <a:chExt cx="5380674" cy="1091660"/>
          </a:xfrm>
        </p:grpSpPr>
        <p:sp>
          <p:nvSpPr>
            <p:cNvPr id="18" name="Freeform 18"/>
            <p:cNvSpPr/>
            <p:nvPr/>
          </p:nvSpPr>
          <p:spPr>
            <a:xfrm>
              <a:off x="2599374" y="0"/>
              <a:ext cx="2781300" cy="1091660"/>
            </a:xfrm>
            <a:custGeom>
              <a:avLst/>
              <a:gdLst/>
              <a:ahLst/>
              <a:cxnLst/>
              <a:rect l="l" t="t" r="r" b="b"/>
              <a:pathLst>
                <a:path w="2781300" h="109166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487304" cy="1091660"/>
            </a:xfrm>
            <a:custGeom>
              <a:avLst/>
              <a:gdLst/>
              <a:ahLst/>
              <a:cxnLst/>
              <a:rect l="l" t="t" r="r" b="b"/>
              <a:pathLst>
                <a:path w="2487304" h="1091660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-465592" y="9677400"/>
            <a:ext cx="2085975" cy="818745"/>
          </a:xfrm>
          <a:custGeom>
            <a:avLst/>
            <a:gdLst/>
            <a:ahLst/>
            <a:cxnLst/>
            <a:rect l="l" t="t" r="r" b="b"/>
            <a:pathLst>
              <a:path w="2085975" h="81874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7707066" y="967740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001088" y="288025"/>
            <a:ext cx="6124168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F.A.Q.s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1776" y="2844705"/>
            <a:ext cx="9300454" cy="445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124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background and training do</a:t>
            </a:r>
          </a:p>
          <a:p>
            <a:pPr algn="just">
              <a:lnSpc>
                <a:spcPts val="3500"/>
              </a:lnSpc>
            </a:pPr>
            <a:r>
              <a:rPr lang="en-US" sz="2500" b="1" dirty="0">
                <a:solidFill>
                  <a:srgbClr val="124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CASAs receive?</a:t>
            </a:r>
          </a:p>
          <a:p>
            <a:pPr algn="just">
              <a:lnSpc>
                <a:spcPts val="3500"/>
              </a:lnSpc>
            </a:pPr>
            <a:endParaRPr lang="en-US" sz="2500" b="1" dirty="0">
              <a:solidFill>
                <a:srgbClr val="12406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124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many cases can a CASA receive at one time?</a:t>
            </a:r>
          </a:p>
          <a:p>
            <a:pPr algn="just">
              <a:lnSpc>
                <a:spcPts val="3500"/>
              </a:lnSpc>
            </a:pPr>
            <a:endParaRPr lang="en-US" sz="2500" b="1" dirty="0">
              <a:solidFill>
                <a:srgbClr val="12406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124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Can a CASA volunteer be appointed in Circuit Court?</a:t>
            </a:r>
          </a:p>
          <a:p>
            <a:pPr algn="just">
              <a:lnSpc>
                <a:spcPts val="3500"/>
              </a:lnSpc>
            </a:pPr>
            <a:endParaRPr lang="en-US" sz="2500" b="1" dirty="0">
              <a:solidFill>
                <a:srgbClr val="12406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539764" lvl="1" indent="-269882" algn="just">
              <a:lnSpc>
                <a:spcPts val="3500"/>
              </a:lnSpc>
              <a:buFont typeface="Arial"/>
              <a:buChar char="•"/>
            </a:pPr>
            <a:r>
              <a:rPr lang="en-US" sz="2500" b="1" dirty="0">
                <a:solidFill>
                  <a:srgbClr val="12406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If a case is transferred to another jurisdiction can the CASA volunteer remain?</a:t>
            </a:r>
          </a:p>
          <a:p>
            <a:pPr algn="just">
              <a:lnSpc>
                <a:spcPts val="3500"/>
              </a:lnSpc>
            </a:pPr>
            <a:endParaRPr lang="en-US" sz="2500" b="1" dirty="0">
              <a:solidFill>
                <a:srgbClr val="12406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141960" y="2170520"/>
            <a:ext cx="21147006" cy="7269283"/>
          </a:xfrm>
          <a:custGeom>
            <a:avLst/>
            <a:gdLst/>
            <a:ahLst/>
            <a:cxnLst/>
            <a:rect l="l" t="t" r="r" b="b"/>
            <a:pathLst>
              <a:path w="21147006" h="7269283">
                <a:moveTo>
                  <a:pt x="21147006" y="0"/>
                </a:moveTo>
                <a:lnTo>
                  <a:pt x="0" y="0"/>
                </a:lnTo>
                <a:lnTo>
                  <a:pt x="0" y="7269283"/>
                </a:lnTo>
                <a:lnTo>
                  <a:pt x="21147006" y="7269283"/>
                </a:lnTo>
                <a:lnTo>
                  <a:pt x="21147006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620750" y="-1533177"/>
            <a:ext cx="5555395" cy="2218077"/>
            <a:chOff x="0" y="0"/>
            <a:chExt cx="890604" cy="355587"/>
          </a:xfrm>
        </p:grpSpPr>
        <p:sp>
          <p:nvSpPr>
            <p:cNvPr id="5" name="Freeform 5"/>
            <p:cNvSpPr/>
            <p:nvPr/>
          </p:nvSpPr>
          <p:spPr>
            <a:xfrm>
              <a:off x="10968" y="0"/>
              <a:ext cx="868668" cy="355587"/>
            </a:xfrm>
            <a:custGeom>
              <a:avLst/>
              <a:gdLst/>
              <a:ahLst/>
              <a:cxnLst/>
              <a:rect l="l" t="t" r="r" b="b"/>
              <a:pathLst>
                <a:path w="868668" h="355587">
                  <a:moveTo>
                    <a:pt x="648564" y="0"/>
                  </a:moveTo>
                  <a:lnTo>
                    <a:pt x="16904" y="0"/>
                  </a:lnTo>
                  <a:cubicBezTo>
                    <a:pt x="11138" y="0"/>
                    <a:pt x="5808" y="3069"/>
                    <a:pt x="2914" y="8056"/>
                  </a:cubicBezTo>
                  <a:cubicBezTo>
                    <a:pt x="20" y="13043"/>
                    <a:pt x="0" y="19193"/>
                    <a:pt x="2861" y="24199"/>
                  </a:cubicBezTo>
                  <a:lnTo>
                    <a:pt x="178403" y="331388"/>
                  </a:lnTo>
                  <a:cubicBezTo>
                    <a:pt x="186955" y="346352"/>
                    <a:pt x="202869" y="355587"/>
                    <a:pt x="220104" y="355587"/>
                  </a:cubicBezTo>
                  <a:lnTo>
                    <a:pt x="851764" y="355587"/>
                  </a:lnTo>
                  <a:cubicBezTo>
                    <a:pt x="857530" y="355587"/>
                    <a:pt x="862860" y="352518"/>
                    <a:pt x="865754" y="347531"/>
                  </a:cubicBezTo>
                  <a:cubicBezTo>
                    <a:pt x="868647" y="342544"/>
                    <a:pt x="868668" y="336394"/>
                    <a:pt x="865807" y="331388"/>
                  </a:cubicBezTo>
                  <a:lnTo>
                    <a:pt x="690265" y="24199"/>
                  </a:lnTo>
                  <a:cubicBezTo>
                    <a:pt x="681713" y="9235"/>
                    <a:pt x="665799" y="0"/>
                    <a:pt x="648564" y="0"/>
                  </a:cubicBez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66675"/>
              <a:ext cx="687404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2203448">
            <a:off x="16559554" y="-485845"/>
            <a:ext cx="1860169" cy="1904610"/>
          </a:xfrm>
          <a:custGeom>
            <a:avLst/>
            <a:gdLst/>
            <a:ahLst/>
            <a:cxnLst/>
            <a:rect l="l" t="t" r="r" b="b"/>
            <a:pathLst>
              <a:path w="1860169" h="1904610">
                <a:moveTo>
                  <a:pt x="0" y="0"/>
                </a:moveTo>
                <a:lnTo>
                  <a:pt x="1860168" y="0"/>
                </a:lnTo>
                <a:lnTo>
                  <a:pt x="1860168" y="1904609"/>
                </a:lnTo>
                <a:lnTo>
                  <a:pt x="0" y="19046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792112" y="9973203"/>
            <a:ext cx="17956546" cy="2418629"/>
          </a:xfrm>
          <a:custGeom>
            <a:avLst/>
            <a:gdLst/>
            <a:ahLst/>
            <a:cxnLst/>
            <a:rect l="l" t="t" r="r" b="b"/>
            <a:pathLst>
              <a:path w="17956546" h="2418629">
                <a:moveTo>
                  <a:pt x="0" y="0"/>
                </a:moveTo>
                <a:lnTo>
                  <a:pt x="17956546" y="0"/>
                </a:lnTo>
                <a:lnTo>
                  <a:pt x="17956546" y="2418629"/>
                </a:lnTo>
                <a:lnTo>
                  <a:pt x="0" y="24186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483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186161" y="-3719540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5486400" y="3140964"/>
            <a:ext cx="7315200" cy="4005072"/>
          </a:xfrm>
          <a:custGeom>
            <a:avLst/>
            <a:gdLst/>
            <a:ahLst/>
            <a:cxnLst/>
            <a:rect l="l" t="t" r="r" b="b"/>
            <a:pathLst>
              <a:path w="7315200" h="4005072">
                <a:moveTo>
                  <a:pt x="0" y="0"/>
                </a:moveTo>
                <a:lnTo>
                  <a:pt x="7315200" y="0"/>
                </a:lnTo>
                <a:lnTo>
                  <a:pt x="7315200" y="4005072"/>
                </a:lnTo>
                <a:lnTo>
                  <a:pt x="0" y="40050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2076271" y="51372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0273261" y="51372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2076271" y="61659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73261" y="61659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 rot="5400000">
            <a:off x="1213310" y="4499273"/>
            <a:ext cx="500647" cy="438066"/>
            <a:chOff x="0" y="0"/>
            <a:chExt cx="812800" cy="711200"/>
          </a:xfrm>
        </p:grpSpPr>
        <p:sp>
          <p:nvSpPr>
            <p:cNvPr id="8" name="Freeform 8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410299" y="4499273"/>
            <a:ext cx="500647" cy="438066"/>
            <a:chOff x="0" y="0"/>
            <a:chExt cx="812800" cy="711200"/>
          </a:xfrm>
        </p:grpSpPr>
        <p:sp>
          <p:nvSpPr>
            <p:cNvPr id="11" name="Freeform 11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213310" y="5527973"/>
            <a:ext cx="500647" cy="438066"/>
            <a:chOff x="0" y="0"/>
            <a:chExt cx="812800" cy="711200"/>
          </a:xfrm>
        </p:grpSpPr>
        <p:sp>
          <p:nvSpPr>
            <p:cNvPr id="14" name="Freeform 14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410299" y="5597824"/>
            <a:ext cx="500647" cy="438066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2076271" y="71946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2076271" y="8248650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0273261" y="7194673"/>
            <a:ext cx="5809568" cy="0"/>
          </a:xfrm>
          <a:prstGeom prst="line">
            <a:avLst/>
          </a:prstGeom>
          <a:ln w="19050" cap="flat">
            <a:solidFill>
              <a:srgbClr val="B73844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 rot="5400000">
            <a:off x="1213310" y="6556673"/>
            <a:ext cx="500647" cy="438066"/>
            <a:chOff x="0" y="0"/>
            <a:chExt cx="812800" cy="711200"/>
          </a:xfrm>
        </p:grpSpPr>
        <p:sp>
          <p:nvSpPr>
            <p:cNvPr id="23" name="Freeform 23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213310" y="7606963"/>
            <a:ext cx="500647" cy="438066"/>
            <a:chOff x="0" y="0"/>
            <a:chExt cx="812800" cy="711200"/>
          </a:xfrm>
        </p:grpSpPr>
        <p:sp>
          <p:nvSpPr>
            <p:cNvPr id="26" name="Freeform 26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9410299" y="6619672"/>
            <a:ext cx="500647" cy="438066"/>
            <a:chOff x="0" y="0"/>
            <a:chExt cx="812800" cy="711200"/>
          </a:xfrm>
        </p:grpSpPr>
        <p:sp>
          <p:nvSpPr>
            <p:cNvPr id="29" name="Freeform 29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 rot="-5400000">
            <a:off x="-377917" y="4370418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10800000">
            <a:off x="-912042" y="9972675"/>
            <a:ext cx="18171342" cy="1488977"/>
          </a:xfrm>
          <a:custGeom>
            <a:avLst/>
            <a:gdLst/>
            <a:ahLst/>
            <a:cxnLst/>
            <a:rect l="l" t="t" r="r" b="b"/>
            <a:pathLst>
              <a:path w="18171342" h="1488977">
                <a:moveTo>
                  <a:pt x="0" y="0"/>
                </a:moveTo>
                <a:lnTo>
                  <a:pt x="18171342" y="0"/>
                </a:lnTo>
                <a:lnTo>
                  <a:pt x="18171342" y="1488977"/>
                </a:lnTo>
                <a:lnTo>
                  <a:pt x="0" y="14889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5422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9289414" y="1082004"/>
            <a:ext cx="490323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1">
                <a:solidFill>
                  <a:srgbClr val="92ADBD"/>
                </a:solidFill>
                <a:latin typeface="TT Norms Bold"/>
                <a:ea typeface="TT Norms Bold"/>
                <a:cs typeface="TT Norms Bold"/>
                <a:sym typeface="TT Norms Bold"/>
              </a:rPr>
              <a:t>AGENDA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-1147664" y="-1005277"/>
            <a:ext cx="9394899" cy="4117412"/>
            <a:chOff x="0" y="0"/>
            <a:chExt cx="1455516" cy="63789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455516" cy="637895"/>
            </a:xfrm>
            <a:custGeom>
              <a:avLst/>
              <a:gdLst/>
              <a:ahLst/>
              <a:cxnLst/>
              <a:rect l="l" t="t" r="r" b="b"/>
              <a:pathLst>
                <a:path w="1455516" h="637895">
                  <a:moveTo>
                    <a:pt x="0" y="0"/>
                  </a:moveTo>
                  <a:lnTo>
                    <a:pt x="1455516" y="0"/>
                  </a:lnTo>
                  <a:lnTo>
                    <a:pt x="1455516" y="637895"/>
                  </a:lnTo>
                  <a:lnTo>
                    <a:pt x="0" y="637895"/>
                  </a:lnTo>
                  <a:close/>
                </a:path>
              </a:pathLst>
            </a:custGeom>
            <a:blipFill>
              <a:blip r:embed="rId7"/>
              <a:stretch>
                <a:fillRect t="-26010" b="-260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873230" y="-429546"/>
            <a:ext cx="9272041" cy="3541681"/>
            <a:chOff x="0" y="0"/>
            <a:chExt cx="930920" cy="355587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30920" cy="355587"/>
            </a:xfrm>
            <a:custGeom>
              <a:avLst/>
              <a:gdLst/>
              <a:ahLst/>
              <a:cxnLst/>
              <a:rect l="l" t="t" r="r" b="b"/>
              <a:pathLst>
                <a:path w="930920" h="355587">
                  <a:moveTo>
                    <a:pt x="727720" y="0"/>
                  </a:moveTo>
                  <a:lnTo>
                    <a:pt x="0" y="0"/>
                  </a:lnTo>
                  <a:lnTo>
                    <a:pt x="203200" y="355587"/>
                  </a:lnTo>
                  <a:lnTo>
                    <a:pt x="930920" y="355587"/>
                  </a:lnTo>
                  <a:lnTo>
                    <a:pt x="727720" y="0"/>
                  </a:ln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-10800000">
            <a:off x="4986388" y="-589970"/>
            <a:ext cx="4612179" cy="3862529"/>
            <a:chOff x="0" y="0"/>
            <a:chExt cx="812800" cy="680690"/>
          </a:xfrm>
        </p:grpSpPr>
        <p:sp>
          <p:nvSpPr>
            <p:cNvPr id="40" name="Freeform 40"/>
            <p:cNvSpPr/>
            <p:nvPr/>
          </p:nvSpPr>
          <p:spPr>
            <a:xfrm>
              <a:off x="20421" y="28584"/>
              <a:ext cx="771959" cy="652106"/>
            </a:xfrm>
            <a:custGeom>
              <a:avLst/>
              <a:gdLst/>
              <a:ahLst/>
              <a:cxnLst/>
              <a:rect l="l" t="t" r="r" b="b"/>
              <a:pathLst>
                <a:path w="771959" h="652106">
                  <a:moveTo>
                    <a:pt x="411794" y="14654"/>
                  </a:moveTo>
                  <a:lnTo>
                    <a:pt x="766564" y="608868"/>
                  </a:lnTo>
                  <a:cubicBezTo>
                    <a:pt x="771838" y="617701"/>
                    <a:pt x="771958" y="628686"/>
                    <a:pt x="766880" y="637632"/>
                  </a:cubicBezTo>
                  <a:cubicBezTo>
                    <a:pt x="761802" y="646578"/>
                    <a:pt x="752309" y="652106"/>
                    <a:pt x="742022" y="652106"/>
                  </a:cubicBezTo>
                  <a:lnTo>
                    <a:pt x="29936" y="652106"/>
                  </a:lnTo>
                  <a:cubicBezTo>
                    <a:pt x="19649" y="652106"/>
                    <a:pt x="10156" y="646578"/>
                    <a:pt x="5078" y="637632"/>
                  </a:cubicBezTo>
                  <a:cubicBezTo>
                    <a:pt x="0" y="628686"/>
                    <a:pt x="120" y="617701"/>
                    <a:pt x="5394" y="608868"/>
                  </a:cubicBezTo>
                  <a:lnTo>
                    <a:pt x="360164" y="14654"/>
                  </a:lnTo>
                  <a:cubicBezTo>
                    <a:pt x="365590" y="5566"/>
                    <a:pt x="375395" y="0"/>
                    <a:pt x="385979" y="0"/>
                  </a:cubicBezTo>
                  <a:cubicBezTo>
                    <a:pt x="396563" y="0"/>
                    <a:pt x="406368" y="5566"/>
                    <a:pt x="411794" y="14654"/>
                  </a:cubicBezTo>
                  <a:close/>
                </a:path>
              </a:pathLst>
            </a:custGeom>
            <a:solidFill>
              <a:srgbClr val="B73844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27000" y="249360"/>
              <a:ext cx="558800" cy="382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297359" y="-429546"/>
            <a:ext cx="14319000" cy="3541681"/>
            <a:chOff x="0" y="0"/>
            <a:chExt cx="1437638" cy="355587"/>
          </a:xfrm>
        </p:grpSpPr>
        <p:sp>
          <p:nvSpPr>
            <p:cNvPr id="43" name="Freeform 43"/>
            <p:cNvSpPr/>
            <p:nvPr/>
          </p:nvSpPr>
          <p:spPr>
            <a:xfrm>
              <a:off x="6383" y="0"/>
              <a:ext cx="1424873" cy="355587"/>
            </a:xfrm>
            <a:custGeom>
              <a:avLst/>
              <a:gdLst/>
              <a:ahLst/>
              <a:cxnLst/>
              <a:rect l="l" t="t" r="r" b="b"/>
              <a:pathLst>
                <a:path w="1424873" h="355587">
                  <a:moveTo>
                    <a:pt x="1211835" y="0"/>
                  </a:moveTo>
                  <a:lnTo>
                    <a:pt x="9837" y="0"/>
                  </a:lnTo>
                  <a:cubicBezTo>
                    <a:pt x="6482" y="0"/>
                    <a:pt x="3380" y="1786"/>
                    <a:pt x="1696" y="4688"/>
                  </a:cubicBezTo>
                  <a:cubicBezTo>
                    <a:pt x="12" y="7590"/>
                    <a:pt x="0" y="11170"/>
                    <a:pt x="1665" y="14083"/>
                  </a:cubicBezTo>
                  <a:lnTo>
                    <a:pt x="188769" y="341504"/>
                  </a:lnTo>
                  <a:cubicBezTo>
                    <a:pt x="193746" y="350213"/>
                    <a:pt x="203007" y="355587"/>
                    <a:pt x="213037" y="355587"/>
                  </a:cubicBezTo>
                  <a:lnTo>
                    <a:pt x="1415035" y="355587"/>
                  </a:lnTo>
                  <a:cubicBezTo>
                    <a:pt x="1418391" y="355587"/>
                    <a:pt x="1421492" y="353801"/>
                    <a:pt x="1423176" y="350899"/>
                  </a:cubicBezTo>
                  <a:cubicBezTo>
                    <a:pt x="1424861" y="347997"/>
                    <a:pt x="1424872" y="344418"/>
                    <a:pt x="1423208" y="341504"/>
                  </a:cubicBezTo>
                  <a:lnTo>
                    <a:pt x="1236103" y="14083"/>
                  </a:lnTo>
                  <a:cubicBezTo>
                    <a:pt x="1231127" y="5374"/>
                    <a:pt x="1221865" y="0"/>
                    <a:pt x="1211835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1600" y="-66675"/>
              <a:ext cx="1234438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 rot="2513844" flipH="1">
            <a:off x="13393500" y="-665480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2076271" y="4347333"/>
            <a:ext cx="4816156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History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273261" y="4347333"/>
            <a:ext cx="4903239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The Benefit of CASA involvement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076271" y="5376033"/>
            <a:ext cx="4816156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What is a CASA?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273261" y="5376033"/>
            <a:ext cx="4903239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F.A.Qs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076271" y="6404733"/>
            <a:ext cx="4816156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Our Role in a Dependency Case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076271" y="7455023"/>
            <a:ext cx="4816156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Get Appointed!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89414" y="1082004"/>
            <a:ext cx="4903239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00"/>
              </a:lnSpc>
            </a:pPr>
            <a:r>
              <a:rPr lang="en-US" sz="8000" b="1">
                <a:solidFill>
                  <a:srgbClr val="92ADBD"/>
                </a:solidFill>
                <a:latin typeface="TT Norms Bold"/>
                <a:ea typeface="TT Norms Bold"/>
                <a:cs typeface="TT Norms Bold"/>
                <a:sym typeface="TT Norms Bold"/>
              </a:rPr>
              <a:t>AGENDA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242032" y="6460881"/>
            <a:ext cx="4903239" cy="565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250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Q &amp; 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3272775" y="3752703"/>
            <a:ext cx="17089578" cy="6103255"/>
            <a:chOff x="0" y="0"/>
            <a:chExt cx="1258095" cy="405309"/>
          </a:xfrm>
        </p:grpSpPr>
        <p:sp>
          <p:nvSpPr>
            <p:cNvPr id="4" name="Freeform 4"/>
            <p:cNvSpPr/>
            <p:nvPr/>
          </p:nvSpPr>
          <p:spPr>
            <a:xfrm>
              <a:off x="4787" y="0"/>
              <a:ext cx="1248521" cy="405309"/>
            </a:xfrm>
            <a:custGeom>
              <a:avLst/>
              <a:gdLst/>
              <a:ahLst/>
              <a:cxnLst/>
              <a:rect l="l" t="t" r="r" b="b"/>
              <a:pathLst>
                <a:path w="1248521" h="405309">
                  <a:moveTo>
                    <a:pt x="1036517" y="0"/>
                  </a:moveTo>
                  <a:lnTo>
                    <a:pt x="8804" y="0"/>
                  </a:lnTo>
                  <a:cubicBezTo>
                    <a:pt x="5894" y="0"/>
                    <a:pt x="3193" y="1507"/>
                    <a:pt x="1665" y="3983"/>
                  </a:cubicBezTo>
                  <a:cubicBezTo>
                    <a:pt x="137" y="6458"/>
                    <a:pt x="0" y="9549"/>
                    <a:pt x="1304" y="12149"/>
                  </a:cubicBezTo>
                  <a:lnTo>
                    <a:pt x="192322" y="393160"/>
                  </a:lnTo>
                  <a:cubicBezTo>
                    <a:pt x="196056" y="400607"/>
                    <a:pt x="203673" y="405309"/>
                    <a:pt x="212004" y="405309"/>
                  </a:cubicBezTo>
                  <a:lnTo>
                    <a:pt x="1239717" y="405309"/>
                  </a:lnTo>
                  <a:cubicBezTo>
                    <a:pt x="1242626" y="405309"/>
                    <a:pt x="1245328" y="403802"/>
                    <a:pt x="1246856" y="401326"/>
                  </a:cubicBezTo>
                  <a:cubicBezTo>
                    <a:pt x="1248384" y="398851"/>
                    <a:pt x="1248521" y="395761"/>
                    <a:pt x="1247217" y="393160"/>
                  </a:cubicBezTo>
                  <a:lnTo>
                    <a:pt x="1056199" y="12149"/>
                  </a:lnTo>
                  <a:cubicBezTo>
                    <a:pt x="1052465" y="4702"/>
                    <a:pt x="1044848" y="0"/>
                    <a:pt x="1036517" y="0"/>
                  </a:cubicBez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1054895" cy="47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93800" y="4701769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211900" y="6569312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242050" y="4701769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93800" y="6569312"/>
            <a:ext cx="1654131" cy="1654131"/>
          </a:xfrm>
          <a:custGeom>
            <a:avLst/>
            <a:gdLst/>
            <a:ahLst/>
            <a:cxnLst/>
            <a:rect l="l" t="t" r="r" b="b"/>
            <a:pathLst>
              <a:path w="1654131" h="1654131">
                <a:moveTo>
                  <a:pt x="0" y="0"/>
                </a:moveTo>
                <a:lnTo>
                  <a:pt x="1654131" y="0"/>
                </a:lnTo>
                <a:lnTo>
                  <a:pt x="1654131" y="1654131"/>
                </a:lnTo>
                <a:lnTo>
                  <a:pt x="0" y="1654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1229999" y="-3234257"/>
            <a:ext cx="11945087" cy="12492557"/>
            <a:chOff x="0" y="0"/>
            <a:chExt cx="759608" cy="794422"/>
          </a:xfrm>
        </p:grpSpPr>
        <p:sp>
          <p:nvSpPr>
            <p:cNvPr id="11" name="Freeform 11"/>
            <p:cNvSpPr/>
            <p:nvPr/>
          </p:nvSpPr>
          <p:spPr>
            <a:xfrm>
              <a:off x="3294" y="0"/>
              <a:ext cx="753019" cy="794422"/>
            </a:xfrm>
            <a:custGeom>
              <a:avLst/>
              <a:gdLst/>
              <a:ahLst/>
              <a:cxnLst/>
              <a:rect l="l" t="t" r="r" b="b"/>
              <a:pathLst>
                <a:path w="753019" h="794422">
                  <a:moveTo>
                    <a:pt x="747458" y="414521"/>
                  </a:moveTo>
                  <a:lnTo>
                    <a:pt x="561969" y="777112"/>
                  </a:lnTo>
                  <a:cubicBezTo>
                    <a:pt x="556534" y="787737"/>
                    <a:pt x="545605" y="794422"/>
                    <a:pt x="533670" y="794422"/>
                  </a:cubicBezTo>
                  <a:lnTo>
                    <a:pt x="219350" y="794422"/>
                  </a:lnTo>
                  <a:cubicBezTo>
                    <a:pt x="207415" y="794422"/>
                    <a:pt x="196486" y="787737"/>
                    <a:pt x="191051" y="777112"/>
                  </a:cubicBezTo>
                  <a:lnTo>
                    <a:pt x="5561" y="414521"/>
                  </a:lnTo>
                  <a:cubicBezTo>
                    <a:pt x="0" y="403651"/>
                    <a:pt x="0" y="390771"/>
                    <a:pt x="5561" y="379901"/>
                  </a:cubicBezTo>
                  <a:lnTo>
                    <a:pt x="191051" y="17310"/>
                  </a:lnTo>
                  <a:cubicBezTo>
                    <a:pt x="196486" y="6685"/>
                    <a:pt x="207415" y="0"/>
                    <a:pt x="219350" y="0"/>
                  </a:cubicBezTo>
                  <a:lnTo>
                    <a:pt x="533670" y="0"/>
                  </a:lnTo>
                  <a:cubicBezTo>
                    <a:pt x="545605" y="0"/>
                    <a:pt x="556534" y="6685"/>
                    <a:pt x="561969" y="17310"/>
                  </a:cubicBezTo>
                  <a:lnTo>
                    <a:pt x="747458" y="379901"/>
                  </a:lnTo>
                  <a:cubicBezTo>
                    <a:pt x="753019" y="390771"/>
                    <a:pt x="753019" y="403651"/>
                    <a:pt x="747458" y="414521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66675"/>
              <a:ext cx="531008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4750" y="4701769"/>
            <a:ext cx="1358900" cy="13589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1977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64461" y="4716179"/>
            <a:ext cx="1358900" cy="135890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1994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9747" y="6378566"/>
            <a:ext cx="1358900" cy="135890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1982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350397" y="6330284"/>
            <a:ext cx="1358900" cy="13589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2025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870680" y="-2722500"/>
            <a:ext cx="9825247" cy="11469044"/>
            <a:chOff x="0" y="0"/>
            <a:chExt cx="680562" cy="794422"/>
          </a:xfrm>
        </p:grpSpPr>
        <p:sp>
          <p:nvSpPr>
            <p:cNvPr id="26" name="Freeform 26"/>
            <p:cNvSpPr/>
            <p:nvPr/>
          </p:nvSpPr>
          <p:spPr>
            <a:xfrm>
              <a:off x="5340" y="0"/>
              <a:ext cx="669881" cy="794422"/>
            </a:xfrm>
            <a:custGeom>
              <a:avLst/>
              <a:gdLst/>
              <a:ahLst/>
              <a:cxnLst/>
              <a:rect l="l" t="t" r="r" b="b"/>
              <a:pathLst>
                <a:path w="669881" h="794422">
                  <a:moveTo>
                    <a:pt x="660867" y="425271"/>
                  </a:moveTo>
                  <a:lnTo>
                    <a:pt x="486376" y="766362"/>
                  </a:lnTo>
                  <a:cubicBezTo>
                    <a:pt x="477566" y="783586"/>
                    <a:pt x="459850" y="794422"/>
                    <a:pt x="440503" y="794422"/>
                  </a:cubicBezTo>
                  <a:lnTo>
                    <a:pt x="229378" y="794422"/>
                  </a:lnTo>
                  <a:cubicBezTo>
                    <a:pt x="210032" y="794422"/>
                    <a:pt x="192316" y="783586"/>
                    <a:pt x="183505" y="766362"/>
                  </a:cubicBezTo>
                  <a:lnTo>
                    <a:pt x="9015" y="425271"/>
                  </a:lnTo>
                  <a:cubicBezTo>
                    <a:pt x="0" y="407650"/>
                    <a:pt x="0" y="386772"/>
                    <a:pt x="9015" y="369151"/>
                  </a:cubicBezTo>
                  <a:lnTo>
                    <a:pt x="183505" y="28060"/>
                  </a:lnTo>
                  <a:cubicBezTo>
                    <a:pt x="192316" y="10837"/>
                    <a:pt x="210032" y="0"/>
                    <a:pt x="229378" y="0"/>
                  </a:cubicBezTo>
                  <a:lnTo>
                    <a:pt x="440503" y="0"/>
                  </a:lnTo>
                  <a:cubicBezTo>
                    <a:pt x="459850" y="0"/>
                    <a:pt x="477566" y="10837"/>
                    <a:pt x="486376" y="28060"/>
                  </a:cubicBezTo>
                  <a:lnTo>
                    <a:pt x="660867" y="369151"/>
                  </a:lnTo>
                  <a:cubicBezTo>
                    <a:pt x="669882" y="386772"/>
                    <a:pt x="669882" y="407650"/>
                    <a:pt x="660867" y="425271"/>
                  </a:cubicBez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4300" y="-66675"/>
              <a:ext cx="451962" cy="861097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187931" y="-2324108"/>
            <a:ext cx="9455738" cy="10672259"/>
            <a:chOff x="0" y="0"/>
            <a:chExt cx="703867" cy="794422"/>
          </a:xfrm>
        </p:grpSpPr>
        <p:sp>
          <p:nvSpPr>
            <p:cNvPr id="29" name="Freeform 29"/>
            <p:cNvSpPr/>
            <p:nvPr/>
          </p:nvSpPr>
          <p:spPr>
            <a:xfrm>
              <a:off x="4162" y="0"/>
              <a:ext cx="695543" cy="794422"/>
            </a:xfrm>
            <a:custGeom>
              <a:avLst/>
              <a:gdLst/>
              <a:ahLst/>
              <a:cxnLst/>
              <a:rect l="l" t="t" r="r" b="b"/>
              <a:pathLst>
                <a:path w="695543" h="794422">
                  <a:moveTo>
                    <a:pt x="688518" y="419078"/>
                  </a:moveTo>
                  <a:lnTo>
                    <a:pt x="507691" y="772555"/>
                  </a:lnTo>
                  <a:cubicBezTo>
                    <a:pt x="500825" y="785977"/>
                    <a:pt x="487019" y="794422"/>
                    <a:pt x="471942" y="794422"/>
                  </a:cubicBezTo>
                  <a:lnTo>
                    <a:pt x="223601" y="794422"/>
                  </a:lnTo>
                  <a:cubicBezTo>
                    <a:pt x="208524" y="794422"/>
                    <a:pt x="194718" y="785977"/>
                    <a:pt x="187851" y="772555"/>
                  </a:cubicBezTo>
                  <a:lnTo>
                    <a:pt x="7025" y="419078"/>
                  </a:lnTo>
                  <a:cubicBezTo>
                    <a:pt x="0" y="405347"/>
                    <a:pt x="0" y="389076"/>
                    <a:pt x="7025" y="375344"/>
                  </a:cubicBezTo>
                  <a:lnTo>
                    <a:pt x="187851" y="21867"/>
                  </a:lnTo>
                  <a:cubicBezTo>
                    <a:pt x="194718" y="8445"/>
                    <a:pt x="208524" y="0"/>
                    <a:pt x="223601" y="0"/>
                  </a:cubicBezTo>
                  <a:lnTo>
                    <a:pt x="471942" y="0"/>
                  </a:lnTo>
                  <a:cubicBezTo>
                    <a:pt x="487019" y="0"/>
                    <a:pt x="500825" y="8445"/>
                    <a:pt x="507691" y="21867"/>
                  </a:cubicBezTo>
                  <a:lnTo>
                    <a:pt x="688518" y="375344"/>
                  </a:lnTo>
                  <a:cubicBezTo>
                    <a:pt x="695543" y="389076"/>
                    <a:pt x="695543" y="405347"/>
                    <a:pt x="688518" y="419078"/>
                  </a:cubicBezTo>
                  <a:close/>
                </a:path>
              </a:pathLst>
            </a:custGeom>
            <a:blipFill>
              <a:blip r:embed="rId8"/>
              <a:stretch>
                <a:fillRect l="-114" t="-15572" r="-114" b="-15572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31" name="Freeform 31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BFDF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0800000">
            <a:off x="-435741" y="9972675"/>
            <a:ext cx="17403799" cy="2759967"/>
          </a:xfrm>
          <a:custGeom>
            <a:avLst/>
            <a:gdLst/>
            <a:ahLst/>
            <a:cxnLst/>
            <a:rect l="l" t="t" r="r" b="b"/>
            <a:pathLst>
              <a:path w="17403799" h="2759967">
                <a:moveTo>
                  <a:pt x="0" y="0"/>
                </a:moveTo>
                <a:lnTo>
                  <a:pt x="17403799" y="0"/>
                </a:lnTo>
                <a:lnTo>
                  <a:pt x="17403799" y="2759967"/>
                </a:lnTo>
                <a:lnTo>
                  <a:pt x="0" y="2759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2657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-1431866" y="4448102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33376" y="4960605"/>
            <a:ext cx="3374088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Seattle Judge David W. Soukup founded the first CASA program.</a:t>
            </a:r>
          </a:p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 </a:t>
            </a:r>
          </a:p>
          <a:p>
            <a:pPr algn="l">
              <a:lnSpc>
                <a:spcPts val="2800"/>
              </a:lnSpc>
            </a:pPr>
            <a:endParaRPr lang="en-US" sz="2000" spc="10" dirty="0">
              <a:solidFill>
                <a:srgbClr val="12406B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2729113" y="6658897"/>
            <a:ext cx="3618401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National Expansion: National CASA Association established.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37464" y="8152193"/>
            <a:ext cx="3366674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First CASA Programs launched in Virginia -Roanoke and Norfolk.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799427" y="6330284"/>
            <a:ext cx="3796450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Growth: Now includes over 939 local programs in 49 states across the U.S.  serving more than 270,000 children annually.</a:t>
            </a:r>
          </a:p>
          <a:p>
            <a:pPr algn="l">
              <a:lnSpc>
                <a:spcPts val="2800"/>
              </a:lnSpc>
            </a:pPr>
            <a:endParaRPr lang="en-US" sz="2000" spc="10" dirty="0">
              <a:solidFill>
                <a:srgbClr val="12406B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817742" y="780150"/>
            <a:ext cx="11530819" cy="284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HISTORY OF THE NATIONAL CASA/GAL PROGRAM</a:t>
            </a:r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F794B82F-5525-E107-C8D5-4725093076DA}"/>
              </a:ext>
            </a:extLst>
          </p:cNvPr>
          <p:cNvGrpSpPr/>
          <p:nvPr/>
        </p:nvGrpSpPr>
        <p:grpSpPr>
          <a:xfrm>
            <a:off x="1193578" y="8124930"/>
            <a:ext cx="1358900" cy="1358900"/>
            <a:chOff x="0" y="0"/>
            <a:chExt cx="812800" cy="812800"/>
          </a:xfrm>
        </p:grpSpPr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9B255E30-D7B8-C56D-FB57-FB81A485315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48D167FA-1BF4-086F-013B-25A5A55D837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1985</a:t>
              </a:r>
            </a:p>
          </p:txBody>
        </p:sp>
      </p:grpSp>
      <p:grpSp>
        <p:nvGrpSpPr>
          <p:cNvPr id="46" name="Group 22">
            <a:extLst>
              <a:ext uri="{FF2B5EF4-FFF2-40B4-BE49-F238E27FC236}">
                <a16:creationId xmlns:a16="http://schemas.microsoft.com/office/drawing/2014/main" id="{68DAE028-3327-AB37-3618-C4CC0D1D1599}"/>
              </a:ext>
            </a:extLst>
          </p:cNvPr>
          <p:cNvGrpSpPr/>
          <p:nvPr/>
        </p:nvGrpSpPr>
        <p:grpSpPr>
          <a:xfrm>
            <a:off x="6359515" y="8124930"/>
            <a:ext cx="1358900" cy="1358900"/>
            <a:chOff x="0" y="0"/>
            <a:chExt cx="812800" cy="812800"/>
          </a:xfrm>
        </p:grpSpPr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B10F6FCD-F697-D320-9F9C-D6F0D3C672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F1F359C7-CC3C-272C-F9D9-9D88F34BB78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b="1" dirty="0">
                  <a:solidFill>
                    <a:srgbClr val="FB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Today</a:t>
              </a:r>
            </a:p>
          </p:txBody>
        </p:sp>
      </p:grpSp>
      <p:sp>
        <p:nvSpPr>
          <p:cNvPr id="52" name="TextBox 39">
            <a:extLst>
              <a:ext uri="{FF2B5EF4-FFF2-40B4-BE49-F238E27FC236}">
                <a16:creationId xmlns:a16="http://schemas.microsoft.com/office/drawing/2014/main" id="{32BEA5E0-D277-595F-8DF7-030D7F285061}"/>
              </a:ext>
            </a:extLst>
          </p:cNvPr>
          <p:cNvSpPr txBox="1"/>
          <p:nvPr/>
        </p:nvSpPr>
        <p:spPr>
          <a:xfrm>
            <a:off x="7799427" y="4810362"/>
            <a:ext cx="3796450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Virginia Beach CASA became incorporated in May 1994 and is recognized as a 501(c)3 Non-Profit Organization</a:t>
            </a:r>
          </a:p>
          <a:p>
            <a:pPr algn="l">
              <a:lnSpc>
                <a:spcPts val="2800"/>
              </a:lnSpc>
            </a:pPr>
            <a:endParaRPr lang="en-US" sz="2000" spc="10" dirty="0">
              <a:solidFill>
                <a:srgbClr val="12406B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53" name="TextBox 39">
            <a:extLst>
              <a:ext uri="{FF2B5EF4-FFF2-40B4-BE49-F238E27FC236}">
                <a16:creationId xmlns:a16="http://schemas.microsoft.com/office/drawing/2014/main" id="{CF39DCD2-922E-AFCF-A6B8-133501B781E1}"/>
              </a:ext>
            </a:extLst>
          </p:cNvPr>
          <p:cNvSpPr txBox="1"/>
          <p:nvPr/>
        </p:nvSpPr>
        <p:spPr>
          <a:xfrm>
            <a:off x="7828521" y="8068207"/>
            <a:ext cx="4698308" cy="1782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10" dirty="0">
                <a:solidFill>
                  <a:srgbClr val="12406B"/>
                </a:solidFill>
                <a:latin typeface="TT Norms"/>
                <a:ea typeface="TT Norms"/>
                <a:cs typeface="TT Norms"/>
                <a:sym typeface="TT Norms"/>
              </a:rPr>
              <a:t>Virginia Beach CASA served 160 children in FY25 with over 70 CASA volunteers. Has served over 3,300 children since conception.</a:t>
            </a:r>
          </a:p>
          <a:p>
            <a:pPr algn="l">
              <a:lnSpc>
                <a:spcPts val="2800"/>
              </a:lnSpc>
            </a:pPr>
            <a:endParaRPr lang="en-US" sz="2000" spc="10" dirty="0">
              <a:solidFill>
                <a:srgbClr val="12406B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-10492175" y="6448902"/>
            <a:ext cx="15839091" cy="8353315"/>
            <a:chOff x="0" y="0"/>
            <a:chExt cx="1324457" cy="698500"/>
          </a:xfrm>
        </p:grpSpPr>
        <p:sp>
          <p:nvSpPr>
            <p:cNvPr id="4" name="Freeform 4"/>
            <p:cNvSpPr/>
            <p:nvPr/>
          </p:nvSpPr>
          <p:spPr>
            <a:xfrm>
              <a:off x="1408" y="0"/>
              <a:ext cx="1321641" cy="698500"/>
            </a:xfrm>
            <a:custGeom>
              <a:avLst/>
              <a:gdLst/>
              <a:ahLst/>
              <a:cxnLst/>
              <a:rect l="l" t="t" r="r" b="b"/>
              <a:pathLst>
                <a:path w="1321641" h="698500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-1016880" y="9651350"/>
            <a:ext cx="4035505" cy="818745"/>
            <a:chOff x="0" y="0"/>
            <a:chExt cx="5380674" cy="1091660"/>
          </a:xfrm>
        </p:grpSpPr>
        <p:sp>
          <p:nvSpPr>
            <p:cNvPr id="7" name="Freeform 7"/>
            <p:cNvSpPr/>
            <p:nvPr/>
          </p:nvSpPr>
          <p:spPr>
            <a:xfrm>
              <a:off x="2599374" y="0"/>
              <a:ext cx="2781300" cy="1091660"/>
            </a:xfrm>
            <a:custGeom>
              <a:avLst/>
              <a:gdLst/>
              <a:ahLst/>
              <a:cxnLst/>
              <a:rect l="l" t="t" r="r" b="b"/>
              <a:pathLst>
                <a:path w="2781300" h="109166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2487304" cy="1091660"/>
            </a:xfrm>
            <a:custGeom>
              <a:avLst/>
              <a:gdLst/>
              <a:ahLst/>
              <a:cxnLst/>
              <a:rect l="l" t="t" r="r" b="b"/>
              <a:pathLst>
                <a:path w="2487304" h="1091660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 rot="-10800000">
            <a:off x="-2082884" y="-1416578"/>
            <a:ext cx="4307273" cy="3015761"/>
            <a:chOff x="0" y="0"/>
            <a:chExt cx="505660" cy="354041"/>
          </a:xfrm>
        </p:grpSpPr>
        <p:sp>
          <p:nvSpPr>
            <p:cNvPr id="10" name="Freeform 10"/>
            <p:cNvSpPr/>
            <p:nvPr/>
          </p:nvSpPr>
          <p:spPr>
            <a:xfrm>
              <a:off x="24845" y="0"/>
              <a:ext cx="455970" cy="354041"/>
            </a:xfrm>
            <a:custGeom>
              <a:avLst/>
              <a:gdLst/>
              <a:ahLst/>
              <a:cxnLst/>
              <a:rect l="l" t="t" r="r" b="b"/>
              <a:pathLst>
                <a:path w="455970" h="354041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-378756" y="-275047"/>
            <a:ext cx="1118845" cy="911859"/>
          </a:xfrm>
          <a:custGeom>
            <a:avLst/>
            <a:gdLst/>
            <a:ahLst/>
            <a:cxnLst/>
            <a:rect l="l" t="t" r="r" b="b"/>
            <a:pathLst>
              <a:path w="1118845" h="911859">
                <a:moveTo>
                  <a:pt x="0" y="0"/>
                </a:moveTo>
                <a:lnTo>
                  <a:pt x="1118845" y="0"/>
                </a:lnTo>
                <a:lnTo>
                  <a:pt x="1118845" y="911859"/>
                </a:lnTo>
                <a:lnTo>
                  <a:pt x="0" y="911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4051209" y="10009713"/>
            <a:ext cx="7315200" cy="707451"/>
          </a:xfrm>
          <a:custGeom>
            <a:avLst/>
            <a:gdLst/>
            <a:ahLst/>
            <a:cxnLst/>
            <a:rect l="l" t="t" r="r" b="b"/>
            <a:pathLst>
              <a:path w="7315200" h="707451">
                <a:moveTo>
                  <a:pt x="0" y="0"/>
                </a:moveTo>
                <a:lnTo>
                  <a:pt x="7315200" y="0"/>
                </a:lnTo>
                <a:lnTo>
                  <a:pt x="7315200" y="707451"/>
                </a:lnTo>
                <a:lnTo>
                  <a:pt x="0" y="7074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41959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16436483" y="-2840784"/>
            <a:ext cx="5114374" cy="4395165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809791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7259300" y="7096804"/>
            <a:ext cx="2057400" cy="807530"/>
          </a:xfrm>
          <a:custGeom>
            <a:avLst/>
            <a:gdLst/>
            <a:ahLst/>
            <a:cxnLst/>
            <a:rect l="l" t="t" r="r" b="b"/>
            <a:pathLst>
              <a:path w="2057400" h="807530">
                <a:moveTo>
                  <a:pt x="0" y="0"/>
                </a:moveTo>
                <a:lnTo>
                  <a:pt x="2057400" y="0"/>
                </a:lnTo>
                <a:lnTo>
                  <a:pt x="2057400" y="807530"/>
                </a:lnTo>
                <a:lnTo>
                  <a:pt x="0" y="8075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193891" y="-3622115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0" y="636812"/>
            <a:ext cx="7422464" cy="8783981"/>
          </a:xfrm>
          <a:custGeom>
            <a:avLst/>
            <a:gdLst/>
            <a:ahLst/>
            <a:cxnLst/>
            <a:rect l="l" t="t" r="r" b="b"/>
            <a:pathLst>
              <a:path w="7422464" h="8783981">
                <a:moveTo>
                  <a:pt x="0" y="0"/>
                </a:moveTo>
                <a:lnTo>
                  <a:pt x="7422464" y="0"/>
                </a:lnTo>
                <a:lnTo>
                  <a:pt x="7422464" y="8783981"/>
                </a:lnTo>
                <a:lnTo>
                  <a:pt x="0" y="878398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797387" y="4153460"/>
            <a:ext cx="4793008" cy="5706527"/>
          </a:xfrm>
          <a:custGeom>
            <a:avLst/>
            <a:gdLst/>
            <a:ahLst/>
            <a:cxnLst/>
            <a:rect l="l" t="t" r="r" b="b"/>
            <a:pathLst>
              <a:path w="4793008" h="5706527">
                <a:moveTo>
                  <a:pt x="0" y="0"/>
                </a:moveTo>
                <a:lnTo>
                  <a:pt x="4793008" y="0"/>
                </a:lnTo>
                <a:lnTo>
                  <a:pt x="4793008" y="5706527"/>
                </a:lnTo>
                <a:lnTo>
                  <a:pt x="0" y="570652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723447" y="4153460"/>
            <a:ext cx="5160788" cy="5706527"/>
          </a:xfrm>
          <a:custGeom>
            <a:avLst/>
            <a:gdLst/>
            <a:ahLst/>
            <a:cxnLst/>
            <a:rect l="l" t="t" r="r" b="b"/>
            <a:pathLst>
              <a:path w="5160788" h="5706527">
                <a:moveTo>
                  <a:pt x="0" y="0"/>
                </a:moveTo>
                <a:lnTo>
                  <a:pt x="5160788" y="0"/>
                </a:lnTo>
                <a:lnTo>
                  <a:pt x="5160788" y="5706527"/>
                </a:lnTo>
                <a:lnTo>
                  <a:pt x="0" y="57065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137249" y="1388035"/>
            <a:ext cx="7855318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000000"/>
                </a:solidFill>
                <a:latin typeface="TT Norms Bold"/>
                <a:ea typeface="TT Norms Bold"/>
                <a:cs typeface="TT Norms Bold"/>
                <a:sym typeface="TT Norms Bold"/>
              </a:rPr>
              <a:t>PROGRAMS IN HAMPTON ROADS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106999" y="-4092905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8860626" y="0"/>
            <a:ext cx="10399005" cy="10281761"/>
            <a:chOff x="0" y="0"/>
            <a:chExt cx="406400" cy="4018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00" cy="401818"/>
            </a:xfrm>
            <a:custGeom>
              <a:avLst/>
              <a:gdLst/>
              <a:ahLst/>
              <a:cxnLst/>
              <a:rect l="l" t="t" r="r" b="b"/>
              <a:pathLst>
                <a:path w="406400" h="401818">
                  <a:moveTo>
                    <a:pt x="203200" y="0"/>
                  </a:moveTo>
                  <a:lnTo>
                    <a:pt x="406400" y="0"/>
                  </a:lnTo>
                  <a:lnTo>
                    <a:pt x="203200" y="401818"/>
                  </a:lnTo>
                  <a:lnTo>
                    <a:pt x="0" y="4018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203200" cy="468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292460" y="-4624142"/>
            <a:ext cx="15839091" cy="8353315"/>
            <a:chOff x="0" y="0"/>
            <a:chExt cx="1324457" cy="698500"/>
          </a:xfrm>
        </p:grpSpPr>
        <p:sp>
          <p:nvSpPr>
            <p:cNvPr id="7" name="Freeform 7"/>
            <p:cNvSpPr/>
            <p:nvPr/>
          </p:nvSpPr>
          <p:spPr>
            <a:xfrm>
              <a:off x="1408" y="0"/>
              <a:ext cx="1321641" cy="698500"/>
            </a:xfrm>
            <a:custGeom>
              <a:avLst/>
              <a:gdLst/>
              <a:ahLst/>
              <a:cxnLst/>
              <a:rect l="l" t="t" r="r" b="b"/>
              <a:pathLst>
                <a:path w="1321641" h="698500">
                  <a:moveTo>
                    <a:pt x="1319362" y="355587"/>
                  </a:moveTo>
                  <a:lnTo>
                    <a:pt x="1123536" y="692163"/>
                  </a:lnTo>
                  <a:cubicBezTo>
                    <a:pt x="1121253" y="696086"/>
                    <a:pt x="1117056" y="698500"/>
                    <a:pt x="1112517" y="698500"/>
                  </a:cubicBezTo>
                  <a:lnTo>
                    <a:pt x="209124" y="698500"/>
                  </a:lnTo>
                  <a:cubicBezTo>
                    <a:pt x="204585" y="698500"/>
                    <a:pt x="200388" y="696086"/>
                    <a:pt x="198105" y="692163"/>
                  </a:cubicBezTo>
                  <a:lnTo>
                    <a:pt x="2279" y="355587"/>
                  </a:lnTo>
                  <a:cubicBezTo>
                    <a:pt x="0" y="351670"/>
                    <a:pt x="0" y="346830"/>
                    <a:pt x="2279" y="342913"/>
                  </a:cubicBezTo>
                  <a:lnTo>
                    <a:pt x="198105" y="6337"/>
                  </a:lnTo>
                  <a:cubicBezTo>
                    <a:pt x="200388" y="2414"/>
                    <a:pt x="204585" y="0"/>
                    <a:pt x="209124" y="0"/>
                  </a:cubicBezTo>
                  <a:lnTo>
                    <a:pt x="1112517" y="0"/>
                  </a:lnTo>
                  <a:cubicBezTo>
                    <a:pt x="1117056" y="0"/>
                    <a:pt x="1121253" y="2414"/>
                    <a:pt x="1123536" y="6337"/>
                  </a:cubicBezTo>
                  <a:lnTo>
                    <a:pt x="1319362" y="342913"/>
                  </a:lnTo>
                  <a:cubicBezTo>
                    <a:pt x="1321641" y="346830"/>
                    <a:pt x="1321641" y="351670"/>
                    <a:pt x="1319362" y="355587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66675"/>
              <a:ext cx="1095857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57377" y="961785"/>
            <a:ext cx="11838246" cy="9805715"/>
            <a:chOff x="0" y="0"/>
            <a:chExt cx="485107" cy="401818"/>
          </a:xfrm>
        </p:grpSpPr>
        <p:sp>
          <p:nvSpPr>
            <p:cNvPr id="10" name="Freeform 10"/>
            <p:cNvSpPr/>
            <p:nvPr/>
          </p:nvSpPr>
          <p:spPr>
            <a:xfrm>
              <a:off x="11604" y="0"/>
              <a:ext cx="461898" cy="401818"/>
            </a:xfrm>
            <a:custGeom>
              <a:avLst/>
              <a:gdLst/>
              <a:ahLst/>
              <a:cxnLst/>
              <a:rect l="l" t="t" r="r" b="b"/>
              <a:pathLst>
                <a:path w="461898" h="401818">
                  <a:moveTo>
                    <a:pt x="224295" y="0"/>
                  </a:moveTo>
                  <a:lnTo>
                    <a:pt x="440804" y="0"/>
                  </a:lnTo>
                  <a:cubicBezTo>
                    <a:pt x="447789" y="0"/>
                    <a:pt x="454273" y="3625"/>
                    <a:pt x="457932" y="9575"/>
                  </a:cubicBezTo>
                  <a:cubicBezTo>
                    <a:pt x="461590" y="15525"/>
                    <a:pt x="461899" y="22947"/>
                    <a:pt x="458747" y="29180"/>
                  </a:cubicBezTo>
                  <a:lnTo>
                    <a:pt x="285059" y="372638"/>
                  </a:lnTo>
                  <a:cubicBezTo>
                    <a:pt x="276009" y="390535"/>
                    <a:pt x="257659" y="401818"/>
                    <a:pt x="237604" y="401818"/>
                  </a:cubicBezTo>
                  <a:lnTo>
                    <a:pt x="21095" y="401818"/>
                  </a:lnTo>
                  <a:cubicBezTo>
                    <a:pt x="14110" y="401818"/>
                    <a:pt x="7626" y="398193"/>
                    <a:pt x="3967" y="392243"/>
                  </a:cubicBezTo>
                  <a:cubicBezTo>
                    <a:pt x="309" y="386293"/>
                    <a:pt x="0" y="378871"/>
                    <a:pt x="3152" y="372638"/>
                  </a:cubicBezTo>
                  <a:lnTo>
                    <a:pt x="176840" y="29180"/>
                  </a:lnTo>
                  <a:cubicBezTo>
                    <a:pt x="185890" y="11283"/>
                    <a:pt x="204240" y="0"/>
                    <a:pt x="224295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281907" cy="4684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8770" y="9252508"/>
            <a:ext cx="1305987" cy="818745"/>
          </a:xfrm>
          <a:custGeom>
            <a:avLst/>
            <a:gdLst/>
            <a:ahLst/>
            <a:cxnLst/>
            <a:rect l="l" t="t" r="r" b="b"/>
            <a:pathLst>
              <a:path w="2085975" h="818745">
                <a:moveTo>
                  <a:pt x="0" y="0"/>
                </a:moveTo>
                <a:lnTo>
                  <a:pt x="2085975" y="0"/>
                </a:lnTo>
                <a:lnTo>
                  <a:pt x="2085975" y="818745"/>
                </a:lnTo>
                <a:lnTo>
                  <a:pt x="0" y="818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84226" y="7604130"/>
            <a:ext cx="7334275" cy="1050844"/>
          </a:xfrm>
          <a:custGeom>
            <a:avLst/>
            <a:gdLst/>
            <a:ahLst/>
            <a:cxnLst/>
            <a:rect l="l" t="t" r="r" b="b"/>
            <a:pathLst>
              <a:path w="5410171" h="1050844">
                <a:moveTo>
                  <a:pt x="0" y="0"/>
                </a:moveTo>
                <a:lnTo>
                  <a:pt x="5410171" y="0"/>
                </a:lnTo>
                <a:lnTo>
                  <a:pt x="5410171" y="1050844"/>
                </a:lnTo>
                <a:lnTo>
                  <a:pt x="0" y="105084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94102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>
            <a:off x="254266" y="6524380"/>
            <a:ext cx="5875762" cy="956408"/>
            <a:chOff x="0" y="0"/>
            <a:chExt cx="1547526" cy="25189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47526" cy="251894"/>
            </a:xfrm>
            <a:custGeom>
              <a:avLst/>
              <a:gdLst/>
              <a:ahLst/>
              <a:cxnLst/>
              <a:rect l="l" t="t" r="r" b="b"/>
              <a:pathLst>
                <a:path w="1547526" h="251894">
                  <a:moveTo>
                    <a:pt x="19764" y="0"/>
                  </a:moveTo>
                  <a:lnTo>
                    <a:pt x="1527762" y="0"/>
                  </a:lnTo>
                  <a:cubicBezTo>
                    <a:pt x="1533004" y="0"/>
                    <a:pt x="1538031" y="2082"/>
                    <a:pt x="1541737" y="5789"/>
                  </a:cubicBezTo>
                  <a:cubicBezTo>
                    <a:pt x="1545444" y="9495"/>
                    <a:pt x="1547526" y="14522"/>
                    <a:pt x="1547526" y="19764"/>
                  </a:cubicBezTo>
                  <a:lnTo>
                    <a:pt x="1547526" y="232130"/>
                  </a:lnTo>
                  <a:cubicBezTo>
                    <a:pt x="1547526" y="237371"/>
                    <a:pt x="1545444" y="242398"/>
                    <a:pt x="1541737" y="246105"/>
                  </a:cubicBezTo>
                  <a:cubicBezTo>
                    <a:pt x="1538031" y="249811"/>
                    <a:pt x="1533004" y="251894"/>
                    <a:pt x="1527762" y="251894"/>
                  </a:cubicBezTo>
                  <a:lnTo>
                    <a:pt x="19764" y="251894"/>
                  </a:lnTo>
                  <a:cubicBezTo>
                    <a:pt x="14522" y="251894"/>
                    <a:pt x="9495" y="249811"/>
                    <a:pt x="5789" y="246105"/>
                  </a:cubicBezTo>
                  <a:cubicBezTo>
                    <a:pt x="2082" y="242398"/>
                    <a:pt x="0" y="237371"/>
                    <a:pt x="0" y="232130"/>
                  </a:cubicBezTo>
                  <a:lnTo>
                    <a:pt x="0" y="19764"/>
                  </a:lnTo>
                  <a:cubicBezTo>
                    <a:pt x="0" y="14522"/>
                    <a:pt x="2082" y="9495"/>
                    <a:pt x="5789" y="5789"/>
                  </a:cubicBezTo>
                  <a:cubicBezTo>
                    <a:pt x="9495" y="2082"/>
                    <a:pt x="14522" y="0"/>
                    <a:pt x="19764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547526" cy="318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176500" y="-292020"/>
            <a:ext cx="4035505" cy="818745"/>
            <a:chOff x="0" y="0"/>
            <a:chExt cx="5380674" cy="1091660"/>
          </a:xfrm>
        </p:grpSpPr>
        <p:sp>
          <p:nvSpPr>
            <p:cNvPr id="18" name="Freeform 18"/>
            <p:cNvSpPr/>
            <p:nvPr/>
          </p:nvSpPr>
          <p:spPr>
            <a:xfrm>
              <a:off x="2599374" y="0"/>
              <a:ext cx="2781300" cy="1091660"/>
            </a:xfrm>
            <a:custGeom>
              <a:avLst/>
              <a:gdLst/>
              <a:ahLst/>
              <a:cxnLst/>
              <a:rect l="l" t="t" r="r" b="b"/>
              <a:pathLst>
                <a:path w="2781300" h="109166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2487304" cy="1091660"/>
            </a:xfrm>
            <a:custGeom>
              <a:avLst/>
              <a:gdLst/>
              <a:ahLst/>
              <a:cxnLst/>
              <a:rect l="l" t="t" r="r" b="b"/>
              <a:pathLst>
                <a:path w="2487304" h="1091660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970737" y="8578892"/>
            <a:ext cx="4307273" cy="3015761"/>
            <a:chOff x="0" y="0"/>
            <a:chExt cx="505660" cy="354041"/>
          </a:xfrm>
        </p:grpSpPr>
        <p:sp>
          <p:nvSpPr>
            <p:cNvPr id="21" name="Freeform 21"/>
            <p:cNvSpPr/>
            <p:nvPr/>
          </p:nvSpPr>
          <p:spPr>
            <a:xfrm>
              <a:off x="24845" y="0"/>
              <a:ext cx="455970" cy="354041"/>
            </a:xfrm>
            <a:custGeom>
              <a:avLst/>
              <a:gdLst/>
              <a:ahLst/>
              <a:cxnLst/>
              <a:rect l="l" t="t" r="r" b="b"/>
              <a:pathLst>
                <a:path w="455970" h="354041">
                  <a:moveTo>
                    <a:pt x="241264" y="0"/>
                  </a:moveTo>
                  <a:lnTo>
                    <a:pt x="417906" y="0"/>
                  </a:lnTo>
                  <a:cubicBezTo>
                    <a:pt x="430904" y="0"/>
                    <a:pt x="442917" y="6926"/>
                    <a:pt x="449431" y="18174"/>
                  </a:cubicBezTo>
                  <a:cubicBezTo>
                    <a:pt x="455944" y="29422"/>
                    <a:pt x="455970" y="43288"/>
                    <a:pt x="449500" y="54561"/>
                  </a:cubicBezTo>
                  <a:lnTo>
                    <a:pt x="308931" y="299480"/>
                  </a:lnTo>
                  <a:cubicBezTo>
                    <a:pt x="289560" y="333229"/>
                    <a:pt x="253619" y="354041"/>
                    <a:pt x="214706" y="354041"/>
                  </a:cubicBezTo>
                  <a:lnTo>
                    <a:pt x="38064" y="354041"/>
                  </a:lnTo>
                  <a:cubicBezTo>
                    <a:pt x="25066" y="354041"/>
                    <a:pt x="13053" y="347115"/>
                    <a:pt x="6540" y="335867"/>
                  </a:cubicBezTo>
                  <a:cubicBezTo>
                    <a:pt x="27" y="324619"/>
                    <a:pt x="0" y="310753"/>
                    <a:pt x="6470" y="299480"/>
                  </a:cubicBezTo>
                  <a:lnTo>
                    <a:pt x="147040" y="54561"/>
                  </a:lnTo>
                  <a:cubicBezTo>
                    <a:pt x="166410" y="20812"/>
                    <a:pt x="202351" y="0"/>
                    <a:pt x="241264" y="0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302460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3349299" y="-2840784"/>
            <a:ext cx="5114374" cy="4395165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4360" y="0"/>
              <a:ext cx="804080" cy="698500"/>
            </a:xfrm>
            <a:custGeom>
              <a:avLst/>
              <a:gdLst/>
              <a:ahLst/>
              <a:cxnLst/>
              <a:rect l="l" t="t" r="r" b="b"/>
              <a:pathLst>
                <a:path w="804080" h="698500">
                  <a:moveTo>
                    <a:pt x="797021" y="368876"/>
                  </a:moveTo>
                  <a:lnTo>
                    <a:pt x="616659" y="678874"/>
                  </a:lnTo>
                  <a:cubicBezTo>
                    <a:pt x="609589" y="691025"/>
                    <a:pt x="596592" y="698500"/>
                    <a:pt x="582534" y="698500"/>
                  </a:cubicBezTo>
                  <a:lnTo>
                    <a:pt x="221546" y="698500"/>
                  </a:lnTo>
                  <a:cubicBezTo>
                    <a:pt x="207488" y="698500"/>
                    <a:pt x="194491" y="691025"/>
                    <a:pt x="187421" y="678874"/>
                  </a:cubicBezTo>
                  <a:lnTo>
                    <a:pt x="7059" y="368876"/>
                  </a:lnTo>
                  <a:cubicBezTo>
                    <a:pt x="0" y="356744"/>
                    <a:pt x="0" y="341756"/>
                    <a:pt x="7059" y="329624"/>
                  </a:cubicBezTo>
                  <a:lnTo>
                    <a:pt x="187421" y="19626"/>
                  </a:lnTo>
                  <a:cubicBezTo>
                    <a:pt x="194491" y="7475"/>
                    <a:pt x="207488" y="0"/>
                    <a:pt x="221546" y="0"/>
                  </a:cubicBezTo>
                  <a:lnTo>
                    <a:pt x="582534" y="0"/>
                  </a:lnTo>
                  <a:cubicBezTo>
                    <a:pt x="596592" y="0"/>
                    <a:pt x="609589" y="7475"/>
                    <a:pt x="616659" y="19626"/>
                  </a:cubicBezTo>
                  <a:lnTo>
                    <a:pt x="797021" y="329624"/>
                  </a:lnTo>
                  <a:cubicBezTo>
                    <a:pt x="804080" y="341756"/>
                    <a:pt x="804080" y="356744"/>
                    <a:pt x="797021" y="368876"/>
                  </a:cubicBezTo>
                  <a:close/>
                </a:path>
              </a:pathLst>
            </a:custGeom>
            <a:solidFill>
              <a:srgbClr val="F21F3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7674864" y="9720423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0732730" y="-3588075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890386" y="672495"/>
            <a:ext cx="7141260" cy="6561033"/>
          </a:xfrm>
          <a:custGeom>
            <a:avLst/>
            <a:gdLst/>
            <a:ahLst/>
            <a:cxnLst/>
            <a:rect l="l" t="t" r="r" b="b"/>
            <a:pathLst>
              <a:path w="7141260" h="6561033">
                <a:moveTo>
                  <a:pt x="0" y="0"/>
                </a:moveTo>
                <a:lnTo>
                  <a:pt x="7141260" y="0"/>
                </a:lnTo>
                <a:lnTo>
                  <a:pt x="7141260" y="6561033"/>
                </a:lnTo>
                <a:lnTo>
                  <a:pt x="0" y="656103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6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115170" y="1298114"/>
            <a:ext cx="9557980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WHAT IS A CASA?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8391039" y="1269539"/>
            <a:ext cx="12952146" cy="9544221"/>
            <a:chOff x="0" y="0"/>
            <a:chExt cx="545061" cy="401646"/>
          </a:xfrm>
        </p:grpSpPr>
        <p:sp>
          <p:nvSpPr>
            <p:cNvPr id="32" name="Freeform 32"/>
            <p:cNvSpPr/>
            <p:nvPr/>
          </p:nvSpPr>
          <p:spPr>
            <a:xfrm>
              <a:off x="10610" y="0"/>
              <a:ext cx="523840" cy="401646"/>
            </a:xfrm>
            <a:custGeom>
              <a:avLst/>
              <a:gdLst/>
              <a:ahLst/>
              <a:cxnLst/>
              <a:rect l="l" t="t" r="r" b="b"/>
              <a:pathLst>
                <a:path w="523840" h="401646">
                  <a:moveTo>
                    <a:pt x="222477" y="0"/>
                  </a:moveTo>
                  <a:lnTo>
                    <a:pt x="504564" y="0"/>
                  </a:lnTo>
                  <a:cubicBezTo>
                    <a:pt x="510947" y="0"/>
                    <a:pt x="516873" y="3313"/>
                    <a:pt x="520216" y="8751"/>
                  </a:cubicBezTo>
                  <a:cubicBezTo>
                    <a:pt x="523559" y="14189"/>
                    <a:pt x="523841" y="20972"/>
                    <a:pt x="520959" y="26668"/>
                  </a:cubicBezTo>
                  <a:lnTo>
                    <a:pt x="344742" y="374978"/>
                  </a:lnTo>
                  <a:cubicBezTo>
                    <a:pt x="336467" y="391335"/>
                    <a:pt x="319695" y="401646"/>
                    <a:pt x="301364" y="401646"/>
                  </a:cubicBezTo>
                  <a:lnTo>
                    <a:pt x="19277" y="401646"/>
                  </a:lnTo>
                  <a:cubicBezTo>
                    <a:pt x="12893" y="401646"/>
                    <a:pt x="6967" y="398333"/>
                    <a:pt x="3624" y="392895"/>
                  </a:cubicBezTo>
                  <a:cubicBezTo>
                    <a:pt x="281" y="387457"/>
                    <a:pt x="0" y="380674"/>
                    <a:pt x="2882" y="374978"/>
                  </a:cubicBezTo>
                  <a:lnTo>
                    <a:pt x="179098" y="26668"/>
                  </a:lnTo>
                  <a:cubicBezTo>
                    <a:pt x="187373" y="10311"/>
                    <a:pt x="204146" y="0"/>
                    <a:pt x="222477" y="0"/>
                  </a:cubicBezTo>
                  <a:close/>
                </a:path>
              </a:pathLst>
            </a:custGeom>
            <a:blipFill>
              <a:blip r:embed="rId17"/>
              <a:stretch>
                <a:fillRect l="-7750" r="-7750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35873" y="7775711"/>
            <a:ext cx="9151743" cy="1453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/>
              <a:t>Virginia Beach Court Appointed Special Advocates (VB CASA) recruits, trains, and supports volunteers to champion the best interests of abused or neglected children in the local court system.</a:t>
            </a:r>
            <a:endParaRPr lang="en-US" sz="2800" spc="10" dirty="0">
              <a:solidFill>
                <a:srgbClr val="000000"/>
              </a:solidFill>
              <a:latin typeface="TT Norms"/>
              <a:ea typeface="TT Norms"/>
              <a:cs typeface="TT Norms"/>
              <a:sym typeface="TT Norm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31297" y="6733469"/>
            <a:ext cx="4521700" cy="571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3600" b="1" dirty="0">
                <a:solidFill>
                  <a:srgbClr val="FBFDFD"/>
                </a:solidFill>
                <a:latin typeface="TT Norms Bold"/>
                <a:ea typeface="TT Norms Bold"/>
                <a:cs typeface="TT Norms Bold"/>
                <a:sym typeface="TT Norms Bold"/>
              </a:rPr>
              <a:t>Mission Statement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359217" y="6364490"/>
            <a:ext cx="9525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endParaRPr/>
          </a:p>
        </p:txBody>
      </p:sp>
      <p:sp>
        <p:nvSpPr>
          <p:cNvPr id="36" name="TextBox 36"/>
          <p:cNvSpPr txBox="1"/>
          <p:nvPr/>
        </p:nvSpPr>
        <p:spPr>
          <a:xfrm>
            <a:off x="330867" y="2900667"/>
            <a:ext cx="10398321" cy="3579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1"/>
              </a:lnSpc>
            </a:pPr>
            <a:r>
              <a:rPr lang="en-US" sz="20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</a:t>
            </a:r>
          </a:p>
          <a:p>
            <a:pPr marL="441312" lvl="1" indent="-220656" algn="just">
              <a:lnSpc>
                <a:spcPts val="2861"/>
              </a:lnSpc>
              <a:buFont typeface="Arial"/>
              <a:buChar char="•"/>
            </a:pPr>
            <a:r>
              <a:rPr lang="en-US" sz="20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Trained and sworn volunteer appointed by the court</a:t>
            </a:r>
          </a:p>
          <a:p>
            <a:pPr algn="just">
              <a:lnSpc>
                <a:spcPts val="2861"/>
              </a:lnSpc>
            </a:pPr>
            <a:endParaRPr lang="en-US" sz="2044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41312" lvl="1" indent="-220656" algn="just">
              <a:lnSpc>
                <a:spcPts val="2861"/>
              </a:lnSpc>
              <a:buFont typeface="Arial"/>
              <a:buChar char="•"/>
            </a:pPr>
            <a:r>
              <a:rPr lang="en-US" sz="20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Independent investigator</a:t>
            </a:r>
          </a:p>
          <a:p>
            <a:pPr algn="just">
              <a:lnSpc>
                <a:spcPts val="2861"/>
              </a:lnSpc>
            </a:pPr>
            <a:endParaRPr lang="en-US" sz="2044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41312" lvl="1" indent="-220656" algn="just">
              <a:lnSpc>
                <a:spcPts val="2861"/>
              </a:lnSpc>
              <a:buFont typeface="Arial"/>
              <a:buChar char="•"/>
            </a:pPr>
            <a:r>
              <a:rPr lang="en-US" sz="20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Provides unbiased representation for the best interest of the child</a:t>
            </a:r>
          </a:p>
          <a:p>
            <a:pPr algn="just">
              <a:lnSpc>
                <a:spcPts val="2861"/>
              </a:lnSpc>
            </a:pPr>
            <a:endParaRPr lang="en-US" sz="2044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41312" lvl="1" indent="-220656" algn="just">
              <a:lnSpc>
                <a:spcPts val="2861"/>
              </a:lnSpc>
              <a:buFont typeface="Arial"/>
              <a:buChar char="•"/>
            </a:pPr>
            <a:r>
              <a:rPr lang="en-US" sz="20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Specifically advocate for abused and neglected children ages 0 to18 (or 21*) until permanency is established.</a:t>
            </a:r>
          </a:p>
          <a:p>
            <a:pPr algn="just">
              <a:lnSpc>
                <a:spcPts val="2581"/>
              </a:lnSpc>
            </a:pPr>
            <a:r>
              <a:rPr lang="en-US" sz="1844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3805" y="2110914"/>
            <a:ext cx="11222980" cy="934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12406B"/>
                </a:solidFill>
                <a:latin typeface="Acherus Grotesque Bold"/>
                <a:ea typeface="Acherus Grotesque Bold"/>
                <a:cs typeface="Acherus Grotesque Bold"/>
                <a:sym typeface="Acherus Grotesque Bold"/>
              </a:rPr>
              <a:t>Court Appointed Special Advocate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  <p:txBody>
          <a:bodyPr/>
          <a:lstStyle/>
          <a:p>
            <a:endParaRPr lang="en-US" sz="2400" dirty="0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465755" y="3515315"/>
            <a:ext cx="500647" cy="438066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1465755" y="4975430"/>
            <a:ext cx="500647" cy="438066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461939" y="6473027"/>
            <a:ext cx="500647" cy="43806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22068" y="-4163460"/>
            <a:ext cx="11145501" cy="9752314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10933" y="16124"/>
              <a:ext cx="790933" cy="695076"/>
            </a:xfrm>
            <a:custGeom>
              <a:avLst/>
              <a:gdLst/>
              <a:ahLst/>
              <a:cxnLst/>
              <a:rect l="l" t="t" r="r" b="b"/>
              <a:pathLst>
                <a:path w="790933" h="695076">
                  <a:moveTo>
                    <a:pt x="409252" y="8000"/>
                  </a:moveTo>
                  <a:lnTo>
                    <a:pt x="788082" y="670952"/>
                  </a:lnTo>
                  <a:cubicBezTo>
                    <a:pt x="790934" y="675942"/>
                    <a:pt x="790913" y="682074"/>
                    <a:pt x="788028" y="687045"/>
                  </a:cubicBezTo>
                  <a:cubicBezTo>
                    <a:pt x="785143" y="692016"/>
                    <a:pt x="779830" y="695076"/>
                    <a:pt x="774082" y="695076"/>
                  </a:cubicBezTo>
                  <a:lnTo>
                    <a:pt x="16852" y="695076"/>
                  </a:lnTo>
                  <a:cubicBezTo>
                    <a:pt x="11104" y="695076"/>
                    <a:pt x="5791" y="692016"/>
                    <a:pt x="2906" y="687045"/>
                  </a:cubicBezTo>
                  <a:cubicBezTo>
                    <a:pt x="21" y="682074"/>
                    <a:pt x="0" y="675942"/>
                    <a:pt x="2852" y="670952"/>
                  </a:cubicBezTo>
                  <a:lnTo>
                    <a:pt x="381682" y="8000"/>
                  </a:lnTo>
                  <a:cubicBezTo>
                    <a:pt x="384509" y="3053"/>
                    <a:pt x="389769" y="0"/>
                    <a:pt x="395467" y="0"/>
                  </a:cubicBezTo>
                  <a:cubicBezTo>
                    <a:pt x="401165" y="0"/>
                    <a:pt x="406425" y="3053"/>
                    <a:pt x="409252" y="8000"/>
                  </a:cubicBezTo>
                  <a:close/>
                </a:path>
              </a:pathLst>
            </a:custGeom>
            <a:solidFill>
              <a:srgbClr val="B73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10800000">
            <a:off x="11377362" y="-406136"/>
            <a:ext cx="4180138" cy="3657620"/>
            <a:chOff x="0" y="0"/>
            <a:chExt cx="812800" cy="711200"/>
          </a:xfrm>
        </p:grpSpPr>
        <p:sp>
          <p:nvSpPr>
            <p:cNvPr id="16" name="Freeform 16"/>
            <p:cNvSpPr/>
            <p:nvPr/>
          </p:nvSpPr>
          <p:spPr>
            <a:xfrm>
              <a:off x="29152" y="42992"/>
              <a:ext cx="754496" cy="668208"/>
            </a:xfrm>
            <a:custGeom>
              <a:avLst/>
              <a:gdLst/>
              <a:ahLst/>
              <a:cxnLst/>
              <a:rect l="l" t="t" r="r" b="b"/>
              <a:pathLst>
                <a:path w="754496" h="668208">
                  <a:moveTo>
                    <a:pt x="414003" y="21330"/>
                  </a:moveTo>
                  <a:lnTo>
                    <a:pt x="746893" y="603886"/>
                  </a:lnTo>
                  <a:cubicBezTo>
                    <a:pt x="754496" y="617192"/>
                    <a:pt x="754441" y="633540"/>
                    <a:pt x="746749" y="646795"/>
                  </a:cubicBezTo>
                  <a:cubicBezTo>
                    <a:pt x="739057" y="660050"/>
                    <a:pt x="724890" y="668208"/>
                    <a:pt x="709565" y="668208"/>
                  </a:cubicBezTo>
                  <a:lnTo>
                    <a:pt x="44931" y="668208"/>
                  </a:lnTo>
                  <a:cubicBezTo>
                    <a:pt x="29606" y="668208"/>
                    <a:pt x="15439" y="660050"/>
                    <a:pt x="7747" y="646795"/>
                  </a:cubicBezTo>
                  <a:cubicBezTo>
                    <a:pt x="55" y="633540"/>
                    <a:pt x="0" y="617192"/>
                    <a:pt x="7603" y="603886"/>
                  </a:cubicBezTo>
                  <a:lnTo>
                    <a:pt x="340493" y="21330"/>
                  </a:lnTo>
                  <a:cubicBezTo>
                    <a:pt x="348030" y="8140"/>
                    <a:pt x="362056" y="0"/>
                    <a:pt x="377248" y="0"/>
                  </a:cubicBezTo>
                  <a:cubicBezTo>
                    <a:pt x="392440" y="0"/>
                    <a:pt x="406466" y="8140"/>
                    <a:pt x="414003" y="21330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444764" y="2989577"/>
            <a:ext cx="8794187" cy="7694914"/>
            <a:chOff x="0" y="0"/>
            <a:chExt cx="812800" cy="711200"/>
          </a:xfrm>
        </p:grpSpPr>
        <p:sp>
          <p:nvSpPr>
            <p:cNvPr id="19" name="Freeform 19"/>
            <p:cNvSpPr/>
            <p:nvPr/>
          </p:nvSpPr>
          <p:spPr>
            <a:xfrm>
              <a:off x="13857" y="20435"/>
              <a:ext cx="785086" cy="690765"/>
            </a:xfrm>
            <a:custGeom>
              <a:avLst/>
              <a:gdLst/>
              <a:ahLst/>
              <a:cxnLst/>
              <a:rect l="l" t="t" r="r" b="b"/>
              <a:pathLst>
                <a:path w="785086" h="690765">
                  <a:moveTo>
                    <a:pt x="410014" y="10139"/>
                  </a:moveTo>
                  <a:lnTo>
                    <a:pt x="781472" y="660191"/>
                  </a:lnTo>
                  <a:cubicBezTo>
                    <a:pt x="785086" y="666516"/>
                    <a:pt x="785060" y="674286"/>
                    <a:pt x="781404" y="680587"/>
                  </a:cubicBezTo>
                  <a:cubicBezTo>
                    <a:pt x="777748" y="686887"/>
                    <a:pt x="771014" y="690765"/>
                    <a:pt x="763729" y="690765"/>
                  </a:cubicBezTo>
                  <a:lnTo>
                    <a:pt x="21357" y="690765"/>
                  </a:lnTo>
                  <a:cubicBezTo>
                    <a:pt x="14072" y="690765"/>
                    <a:pt x="7338" y="686887"/>
                    <a:pt x="3682" y="680587"/>
                  </a:cubicBezTo>
                  <a:cubicBezTo>
                    <a:pt x="26" y="674286"/>
                    <a:pt x="0" y="666516"/>
                    <a:pt x="3614" y="660191"/>
                  </a:cubicBezTo>
                  <a:lnTo>
                    <a:pt x="375072" y="10139"/>
                  </a:lnTo>
                  <a:cubicBezTo>
                    <a:pt x="378655" y="3870"/>
                    <a:pt x="385322" y="0"/>
                    <a:pt x="392543" y="0"/>
                  </a:cubicBezTo>
                  <a:cubicBezTo>
                    <a:pt x="399764" y="0"/>
                    <a:pt x="406431" y="3870"/>
                    <a:pt x="410014" y="10139"/>
                  </a:cubicBezTo>
                  <a:close/>
                </a:path>
              </a:pathLst>
            </a:custGeom>
            <a:solidFill>
              <a:srgbClr val="B73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622068" y="7617932"/>
            <a:ext cx="3885376" cy="3399704"/>
            <a:chOff x="0" y="0"/>
            <a:chExt cx="812800" cy="711200"/>
          </a:xfrm>
        </p:grpSpPr>
        <p:sp>
          <p:nvSpPr>
            <p:cNvPr id="22" name="Freeform 22"/>
            <p:cNvSpPr/>
            <p:nvPr/>
          </p:nvSpPr>
          <p:spPr>
            <a:xfrm>
              <a:off x="31363" y="46254"/>
              <a:ext cx="750073" cy="664946"/>
            </a:xfrm>
            <a:custGeom>
              <a:avLst/>
              <a:gdLst/>
              <a:ahLst/>
              <a:cxnLst/>
              <a:rect l="l" t="t" r="r" b="b"/>
              <a:pathLst>
                <a:path w="750073" h="664946">
                  <a:moveTo>
                    <a:pt x="414581" y="22948"/>
                  </a:moveTo>
                  <a:lnTo>
                    <a:pt x="741893" y="595744"/>
                  </a:lnTo>
                  <a:cubicBezTo>
                    <a:pt x="750074" y="610060"/>
                    <a:pt x="750015" y="627648"/>
                    <a:pt x="741739" y="641908"/>
                  </a:cubicBezTo>
                  <a:cubicBezTo>
                    <a:pt x="733463" y="656169"/>
                    <a:pt x="718222" y="664946"/>
                    <a:pt x="701734" y="664946"/>
                  </a:cubicBezTo>
                  <a:lnTo>
                    <a:pt x="48340" y="664946"/>
                  </a:lnTo>
                  <a:cubicBezTo>
                    <a:pt x="31852" y="664946"/>
                    <a:pt x="16611" y="656169"/>
                    <a:pt x="8335" y="641908"/>
                  </a:cubicBezTo>
                  <a:cubicBezTo>
                    <a:pt x="59" y="627648"/>
                    <a:pt x="0" y="610060"/>
                    <a:pt x="8181" y="595744"/>
                  </a:cubicBezTo>
                  <a:lnTo>
                    <a:pt x="335493" y="22948"/>
                  </a:lnTo>
                  <a:cubicBezTo>
                    <a:pt x="343602" y="8757"/>
                    <a:pt x="358693" y="0"/>
                    <a:pt x="375037" y="0"/>
                  </a:cubicBezTo>
                  <a:cubicBezTo>
                    <a:pt x="391381" y="0"/>
                    <a:pt x="406472" y="8757"/>
                    <a:pt x="414581" y="22948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-465592" y="9702769"/>
            <a:ext cx="2021342" cy="793377"/>
          </a:xfrm>
          <a:custGeom>
            <a:avLst/>
            <a:gdLst/>
            <a:ahLst/>
            <a:cxnLst/>
            <a:rect l="l" t="t" r="r" b="b"/>
            <a:pathLst>
              <a:path w="2021342" h="793377">
                <a:moveTo>
                  <a:pt x="0" y="0"/>
                </a:moveTo>
                <a:lnTo>
                  <a:pt x="2021342" y="0"/>
                </a:lnTo>
                <a:lnTo>
                  <a:pt x="2021342" y="793376"/>
                </a:lnTo>
                <a:lnTo>
                  <a:pt x="0" y="793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16106620" y="303325"/>
            <a:ext cx="4035505" cy="818745"/>
            <a:chOff x="0" y="0"/>
            <a:chExt cx="5380674" cy="1091660"/>
          </a:xfrm>
        </p:grpSpPr>
        <p:sp>
          <p:nvSpPr>
            <p:cNvPr id="26" name="Freeform 26"/>
            <p:cNvSpPr/>
            <p:nvPr/>
          </p:nvSpPr>
          <p:spPr>
            <a:xfrm>
              <a:off x="2599374" y="0"/>
              <a:ext cx="2781300" cy="1091660"/>
            </a:xfrm>
            <a:custGeom>
              <a:avLst/>
              <a:gdLst/>
              <a:ahLst/>
              <a:cxnLst/>
              <a:rect l="l" t="t" r="r" b="b"/>
              <a:pathLst>
                <a:path w="2781300" h="1091660">
                  <a:moveTo>
                    <a:pt x="0" y="0"/>
                  </a:moveTo>
                  <a:lnTo>
                    <a:pt x="2781300" y="0"/>
                  </a:lnTo>
                  <a:lnTo>
                    <a:pt x="2781300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2487304" cy="1091660"/>
            </a:xfrm>
            <a:custGeom>
              <a:avLst/>
              <a:gdLst/>
              <a:ahLst/>
              <a:cxnLst/>
              <a:rect l="l" t="t" r="r" b="b"/>
              <a:pathLst>
                <a:path w="2487304" h="1091660">
                  <a:moveTo>
                    <a:pt x="0" y="0"/>
                  </a:moveTo>
                  <a:lnTo>
                    <a:pt x="2487304" y="0"/>
                  </a:lnTo>
                  <a:lnTo>
                    <a:pt x="2487304" y="1091660"/>
                  </a:lnTo>
                  <a:lnTo>
                    <a:pt x="0" y="10916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r="-1181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17674864" y="9720423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8" y="0"/>
                </a:lnTo>
                <a:lnTo>
                  <a:pt x="899018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2199196" flipH="1">
            <a:off x="-1587894" y="-1960574"/>
            <a:ext cx="3285470" cy="3108876"/>
          </a:xfrm>
          <a:custGeom>
            <a:avLst/>
            <a:gdLst/>
            <a:ahLst/>
            <a:cxnLst/>
            <a:rect l="l" t="t" r="r" b="b"/>
            <a:pathLst>
              <a:path w="3285470" h="3108876">
                <a:moveTo>
                  <a:pt x="3285469" y="0"/>
                </a:moveTo>
                <a:lnTo>
                  <a:pt x="0" y="0"/>
                </a:lnTo>
                <a:lnTo>
                  <a:pt x="0" y="3108876"/>
                </a:lnTo>
                <a:lnTo>
                  <a:pt x="3285469" y="3108876"/>
                </a:lnTo>
                <a:lnTo>
                  <a:pt x="3285469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0737512" y="-3729574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9845023" y="1422674"/>
            <a:ext cx="8279350" cy="7606653"/>
          </a:xfrm>
          <a:custGeom>
            <a:avLst/>
            <a:gdLst/>
            <a:ahLst/>
            <a:cxnLst/>
            <a:rect l="l" t="t" r="r" b="b"/>
            <a:pathLst>
              <a:path w="8279350" h="7606653">
                <a:moveTo>
                  <a:pt x="0" y="0"/>
                </a:moveTo>
                <a:lnTo>
                  <a:pt x="8279350" y="0"/>
                </a:lnTo>
                <a:lnTo>
                  <a:pt x="8279350" y="7606653"/>
                </a:lnTo>
                <a:lnTo>
                  <a:pt x="0" y="760665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9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0430048" y="1422674"/>
            <a:ext cx="11520205" cy="7606653"/>
            <a:chOff x="0" y="0"/>
            <a:chExt cx="1057872" cy="698500"/>
          </a:xfrm>
        </p:grpSpPr>
        <p:sp>
          <p:nvSpPr>
            <p:cNvPr id="34" name="Freeform 34"/>
            <p:cNvSpPr/>
            <p:nvPr/>
          </p:nvSpPr>
          <p:spPr>
            <a:xfrm>
              <a:off x="5162" y="0"/>
              <a:ext cx="1047548" cy="698500"/>
            </a:xfrm>
            <a:custGeom>
              <a:avLst/>
              <a:gdLst/>
              <a:ahLst/>
              <a:cxnLst/>
              <a:rect l="l" t="t" r="r" b="b"/>
              <a:pathLst>
                <a:path w="1047548" h="698500">
                  <a:moveTo>
                    <a:pt x="1039191" y="372485"/>
                  </a:moveTo>
                  <a:lnTo>
                    <a:pt x="863028" y="675265"/>
                  </a:lnTo>
                  <a:cubicBezTo>
                    <a:pt x="854659" y="689650"/>
                    <a:pt x="839271" y="698500"/>
                    <a:pt x="822629" y="698500"/>
                  </a:cubicBezTo>
                  <a:lnTo>
                    <a:pt x="224919" y="698500"/>
                  </a:lnTo>
                  <a:cubicBezTo>
                    <a:pt x="208276" y="698500"/>
                    <a:pt x="192889" y="689650"/>
                    <a:pt x="184520" y="675265"/>
                  </a:cubicBezTo>
                  <a:lnTo>
                    <a:pt x="8356" y="372485"/>
                  </a:lnTo>
                  <a:cubicBezTo>
                    <a:pt x="0" y="358122"/>
                    <a:pt x="0" y="340378"/>
                    <a:pt x="8356" y="326015"/>
                  </a:cubicBezTo>
                  <a:lnTo>
                    <a:pt x="184520" y="23235"/>
                  </a:lnTo>
                  <a:cubicBezTo>
                    <a:pt x="192889" y="8850"/>
                    <a:pt x="208276" y="0"/>
                    <a:pt x="224919" y="0"/>
                  </a:cubicBezTo>
                  <a:lnTo>
                    <a:pt x="822629" y="0"/>
                  </a:lnTo>
                  <a:cubicBezTo>
                    <a:pt x="839271" y="0"/>
                    <a:pt x="854659" y="8850"/>
                    <a:pt x="863028" y="23235"/>
                  </a:cubicBezTo>
                  <a:lnTo>
                    <a:pt x="1039191" y="326015"/>
                  </a:lnTo>
                  <a:cubicBezTo>
                    <a:pt x="1047548" y="340378"/>
                    <a:pt x="1047548" y="358122"/>
                    <a:pt x="1039191" y="372485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4300" y="-66675"/>
              <a:ext cx="829272" cy="765175"/>
            </a:xfrm>
            <a:prstGeom prst="rect">
              <a:avLst/>
            </a:prstGeom>
          </p:spPr>
          <p:txBody>
            <a:bodyPr lIns="59834" tIns="59834" rIns="59834" bIns="59834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737512" y="1686901"/>
            <a:ext cx="9844078" cy="7078198"/>
            <a:chOff x="0" y="0"/>
            <a:chExt cx="971446" cy="698500"/>
          </a:xfrm>
        </p:grpSpPr>
        <p:sp>
          <p:nvSpPr>
            <p:cNvPr id="37" name="Freeform 37"/>
            <p:cNvSpPr/>
            <p:nvPr/>
          </p:nvSpPr>
          <p:spPr>
            <a:xfrm>
              <a:off x="4531" y="0"/>
              <a:ext cx="962385" cy="698500"/>
            </a:xfrm>
            <a:custGeom>
              <a:avLst/>
              <a:gdLst/>
              <a:ahLst/>
              <a:cxnLst/>
              <a:rect l="l" t="t" r="r" b="b"/>
              <a:pathLst>
                <a:path w="962385" h="698500">
                  <a:moveTo>
                    <a:pt x="955050" y="369643"/>
                  </a:moveTo>
                  <a:lnTo>
                    <a:pt x="775580" y="678107"/>
                  </a:lnTo>
                  <a:cubicBezTo>
                    <a:pt x="768234" y="690733"/>
                    <a:pt x="754729" y="698500"/>
                    <a:pt x="740121" y="698500"/>
                  </a:cubicBezTo>
                  <a:lnTo>
                    <a:pt x="222263" y="698500"/>
                  </a:lnTo>
                  <a:cubicBezTo>
                    <a:pt x="207655" y="698500"/>
                    <a:pt x="194150" y="690733"/>
                    <a:pt x="186804" y="678107"/>
                  </a:cubicBezTo>
                  <a:lnTo>
                    <a:pt x="7334" y="369643"/>
                  </a:lnTo>
                  <a:cubicBezTo>
                    <a:pt x="0" y="357037"/>
                    <a:pt x="0" y="341463"/>
                    <a:pt x="7334" y="328857"/>
                  </a:cubicBezTo>
                  <a:lnTo>
                    <a:pt x="186804" y="20393"/>
                  </a:lnTo>
                  <a:cubicBezTo>
                    <a:pt x="194150" y="7767"/>
                    <a:pt x="207655" y="0"/>
                    <a:pt x="222263" y="0"/>
                  </a:cubicBezTo>
                  <a:lnTo>
                    <a:pt x="740121" y="0"/>
                  </a:lnTo>
                  <a:cubicBezTo>
                    <a:pt x="754729" y="0"/>
                    <a:pt x="768234" y="7767"/>
                    <a:pt x="775580" y="20393"/>
                  </a:cubicBezTo>
                  <a:lnTo>
                    <a:pt x="955050" y="328857"/>
                  </a:lnTo>
                  <a:cubicBezTo>
                    <a:pt x="962385" y="341463"/>
                    <a:pt x="962385" y="357037"/>
                    <a:pt x="955050" y="369643"/>
                  </a:cubicBezTo>
                  <a:close/>
                </a:path>
              </a:pathLst>
            </a:custGeom>
            <a:blipFill>
              <a:blip r:embed="rId17"/>
              <a:stretch>
                <a:fillRect l="-8496" r="-5873"/>
              </a:stretch>
            </a:blip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/>
          <p:nvPr/>
        </p:nvGrpSpPr>
        <p:grpSpPr>
          <a:xfrm rot="5400000">
            <a:off x="1461939" y="8142956"/>
            <a:ext cx="500647" cy="438066"/>
            <a:chOff x="0" y="0"/>
            <a:chExt cx="812800" cy="711200"/>
          </a:xfrm>
        </p:grpSpPr>
        <p:sp>
          <p:nvSpPr>
            <p:cNvPr id="39" name="Freeform 39"/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158866" y="326565"/>
            <a:ext cx="11854175" cy="290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 dirty="0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CORE FUNCTIONS OF </a:t>
            </a:r>
          </a:p>
          <a:p>
            <a:pPr algn="l">
              <a:lnSpc>
                <a:spcPts val="7474"/>
              </a:lnSpc>
            </a:pPr>
            <a:r>
              <a:rPr lang="en-US" sz="6499" b="1" dirty="0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THE CASA VOLUNTEER</a:t>
            </a:r>
          </a:p>
          <a:p>
            <a:r>
              <a:rPr lang="en-US" sz="3200" dirty="0">
                <a:solidFill>
                  <a:srgbClr val="000000"/>
                </a:solidFill>
                <a:latin typeface="Canva Sans Bold" panose="020B0604020202020204" charset="0"/>
              </a:rPr>
              <a:t> Per the Code of Virginia § 9.1-153, the five core </a:t>
            </a:r>
          </a:p>
          <a:p>
            <a:r>
              <a:rPr lang="en-US" sz="3200" dirty="0">
                <a:solidFill>
                  <a:srgbClr val="000000"/>
                </a:solidFill>
                <a:latin typeface="Canva Sans Bold" panose="020B0604020202020204" charset="0"/>
              </a:rPr>
              <a:t> duties of the volunteer are as follows: </a:t>
            </a:r>
            <a:endParaRPr lang="en-US" sz="3200" b="1" dirty="0">
              <a:solidFill>
                <a:srgbClr val="12406B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137325" y="3441505"/>
            <a:ext cx="8603333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fontAlgn="base"/>
            <a:r>
              <a:rPr lang="en-US" sz="2200" dirty="0">
                <a:latin typeface="Canva Sans Bold" panose="020B0604020202020204" charset="0"/>
              </a:rPr>
              <a:t>Investigate - Investigating the case assigned to provide independent factual information to the court. </a:t>
            </a:r>
            <a:r>
              <a:rPr lang="en-US" sz="2200" spc="10" dirty="0">
                <a:latin typeface="Canva Sans Bold" panose="020B0604020202020204" charset="0"/>
                <a:ea typeface="TT Norms"/>
                <a:cs typeface="TT Norms"/>
                <a:sym typeface="TT Norms"/>
              </a:rPr>
              <a:t>Talking with the child, family, school officials, healthcare providers, daycares, etc. and review records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Canva Sans Bold" panose="020B0604020202020204" charset="0"/>
              </a:rPr>
              <a:t> 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153106" y="4938681"/>
            <a:ext cx="7944807" cy="1908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b="1" dirty="0">
                <a:latin typeface="Canva Sans Bold" panose="020B0604020202020204" charset="0"/>
                <a:ea typeface="TT Norms Bold"/>
                <a:cs typeface="TT Norms Bold"/>
                <a:sym typeface="TT Norms Bold"/>
              </a:rPr>
              <a:t>Facilitate - </a:t>
            </a:r>
            <a:r>
              <a:rPr lang="en-US" sz="2200" dirty="0">
                <a:latin typeface="Canva Sans Bold" panose="020B0604020202020204" charset="0"/>
              </a:rPr>
              <a:t>Assisting the appointed GAL to represent the child in providing effective representation of the child's needs and best interests.  </a:t>
            </a:r>
            <a:r>
              <a:rPr lang="en-US" sz="2200" spc="10" dirty="0">
                <a:latin typeface="Canva Sans Bold" panose="020B0604020202020204" charset="0"/>
                <a:ea typeface="TT Norms"/>
                <a:cs typeface="TT Norms"/>
                <a:sym typeface="TT Norms"/>
              </a:rPr>
              <a:t>Collaborating with the parties to identify resources and services for the child.</a:t>
            </a:r>
          </a:p>
          <a:p>
            <a:endParaRPr lang="en-US" dirty="0">
              <a:solidFill>
                <a:srgbClr val="000000"/>
              </a:solidFill>
              <a:latin typeface="Canva Sans Bold" panose="020B0604020202020204" charset="0"/>
            </a:endParaRPr>
          </a:p>
          <a:p>
            <a:pPr algn="l"/>
            <a:endParaRPr lang="en-US" b="1" dirty="0">
              <a:solidFill>
                <a:srgbClr val="12406B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2140682" y="8061354"/>
            <a:ext cx="9670014" cy="18049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200" b="1" dirty="0">
                <a:latin typeface="Canva Sans Bold" panose="020B0604020202020204" charset="0"/>
                <a:ea typeface="TT Norms Bold"/>
                <a:cs typeface="TT Norms Bold"/>
                <a:sym typeface="TT Norms Bold"/>
              </a:rPr>
              <a:t>Monitor- </a:t>
            </a:r>
            <a:r>
              <a:rPr lang="en-US" sz="2200" dirty="0">
                <a:latin typeface="Canva Sans Bold" panose="020B0604020202020204" charset="0"/>
              </a:rPr>
              <a:t>Monitoring the case assigned to ensure compliance with the court's orders and </a:t>
            </a:r>
            <a:r>
              <a:rPr lang="en-US" sz="2200" spc="10" dirty="0">
                <a:latin typeface="Canva Sans Bold" panose="020B0604020202020204" charset="0"/>
                <a:ea typeface="TT Norms"/>
                <a:cs typeface="TT Norms"/>
                <a:sym typeface="TT Norms"/>
              </a:rPr>
              <a:t>services to be provided to the child and family.</a:t>
            </a:r>
          </a:p>
          <a:p>
            <a:pPr>
              <a:lnSpc>
                <a:spcPts val="4499"/>
              </a:lnSpc>
            </a:pPr>
            <a:endParaRPr lang="en-US" sz="2000" dirty="0">
              <a:solidFill>
                <a:srgbClr val="000000"/>
              </a:solidFill>
              <a:latin typeface="Canva Sans Bold" panose="020B0604020202020204" charset="0"/>
            </a:endParaRPr>
          </a:p>
          <a:p>
            <a:pPr algn="l">
              <a:lnSpc>
                <a:spcPts val="4499"/>
              </a:lnSpc>
            </a:pPr>
            <a:endParaRPr lang="en-US" sz="2000" b="1" dirty="0">
              <a:solidFill>
                <a:srgbClr val="12406B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142003" y="6459545"/>
            <a:ext cx="8455661" cy="1902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b="1" dirty="0">
                <a:latin typeface="Canva Sans Bold" panose="020B0604020202020204" charset="0"/>
                <a:ea typeface="TT Norms Bold"/>
                <a:cs typeface="TT Norms Bold"/>
                <a:sym typeface="TT Norms Bold"/>
              </a:rPr>
              <a:t>Advocate – </a:t>
            </a:r>
            <a:r>
              <a:rPr lang="en-US" sz="2200" spc="10" dirty="0">
                <a:latin typeface="Canva Sans Bold" panose="020B0604020202020204" charset="0"/>
                <a:ea typeface="TT Norms"/>
                <a:cs typeface="TT Norms"/>
                <a:sym typeface="TT Norms"/>
              </a:rPr>
              <a:t>Speaking up for the needs of the child by s</a:t>
            </a:r>
            <a:r>
              <a:rPr lang="en-US" sz="2200" dirty="0">
                <a:latin typeface="Canva Sans Bold" panose="020B0604020202020204" charset="0"/>
              </a:rPr>
              <a:t>ubmitting to the court a written report of the investigation in compliance with the provisions of § 16.1-274. The report will include recommendations as to the child's welfare. </a:t>
            </a:r>
            <a:endParaRPr lang="en-US" sz="2200" dirty="0">
              <a:solidFill>
                <a:srgbClr val="000000"/>
              </a:solidFill>
              <a:latin typeface="Canva Sans Bold" panose="020B0604020202020204" charset="0"/>
            </a:endParaRPr>
          </a:p>
          <a:p>
            <a:pPr algn="l">
              <a:lnSpc>
                <a:spcPts val="4499"/>
              </a:lnSpc>
            </a:pPr>
            <a:endParaRPr lang="en-US" sz="2999" b="1" dirty="0">
              <a:solidFill>
                <a:srgbClr val="12406B"/>
              </a:solidFill>
              <a:latin typeface="TT Norms Bold"/>
              <a:ea typeface="TT Norms Bold"/>
              <a:cs typeface="TT Norms Bold"/>
              <a:sym typeface="TT Norms Bold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F2EE8FF-973B-D36A-06CF-E4107EE93BDD}"/>
              </a:ext>
            </a:extLst>
          </p:cNvPr>
          <p:cNvSpPr txBox="1"/>
          <p:nvPr/>
        </p:nvSpPr>
        <p:spPr>
          <a:xfrm>
            <a:off x="2137325" y="9050742"/>
            <a:ext cx="124074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Canva Sans Bold" panose="020B0604020202020204" charset="0"/>
              </a:rPr>
              <a:t>Reporting a suspected abused or neglected child pursuant </a:t>
            </a:r>
          </a:p>
          <a:p>
            <a:pPr algn="l" rtl="0" fontAlgn="base"/>
            <a:r>
              <a:rPr lang="en-US" sz="2200" b="0" i="0" dirty="0">
                <a:solidFill>
                  <a:srgbClr val="000000"/>
                </a:solidFill>
                <a:effectLst/>
                <a:latin typeface="Canva Sans Bold" panose="020B0604020202020204" charset="0"/>
              </a:rPr>
              <a:t>to § 63.1-248.3.  </a:t>
            </a:r>
          </a:p>
        </p:txBody>
      </p:sp>
      <p:grpSp>
        <p:nvGrpSpPr>
          <p:cNvPr id="54" name="Group 38">
            <a:extLst>
              <a:ext uri="{FF2B5EF4-FFF2-40B4-BE49-F238E27FC236}">
                <a16:creationId xmlns:a16="http://schemas.microsoft.com/office/drawing/2014/main" id="{5586DAE3-D1A7-59AE-3A90-3E479050828B}"/>
              </a:ext>
            </a:extLst>
          </p:cNvPr>
          <p:cNvGrpSpPr/>
          <p:nvPr/>
        </p:nvGrpSpPr>
        <p:grpSpPr>
          <a:xfrm rot="5400000">
            <a:off x="1471896" y="9115256"/>
            <a:ext cx="500647" cy="438066"/>
            <a:chOff x="0" y="0"/>
            <a:chExt cx="812800" cy="711200"/>
          </a:xfrm>
        </p:grpSpPr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387AE4DE-4822-9E11-F9D7-46881A5B2E28}"/>
                </a:ext>
              </a:extLst>
            </p:cNvPr>
            <p:cNvSpPr/>
            <p:nvPr/>
          </p:nvSpPr>
          <p:spPr>
            <a:xfrm>
              <a:off x="60851" y="89740"/>
              <a:ext cx="691098" cy="621460"/>
            </a:xfrm>
            <a:custGeom>
              <a:avLst/>
              <a:gdLst/>
              <a:ahLst/>
              <a:cxnLst/>
              <a:rect l="l" t="t" r="r" b="b"/>
              <a:pathLst>
                <a:path w="691098" h="621460">
                  <a:moveTo>
                    <a:pt x="422271" y="44524"/>
                  </a:moveTo>
                  <a:lnTo>
                    <a:pt x="675227" y="487196"/>
                  </a:lnTo>
                  <a:cubicBezTo>
                    <a:pt x="691098" y="514971"/>
                    <a:pt x="690984" y="549095"/>
                    <a:pt x="674928" y="576763"/>
                  </a:cubicBezTo>
                  <a:cubicBezTo>
                    <a:pt x="658871" y="604431"/>
                    <a:pt x="629300" y="621460"/>
                    <a:pt x="597311" y="621460"/>
                  </a:cubicBezTo>
                  <a:lnTo>
                    <a:pt x="93787" y="621460"/>
                  </a:lnTo>
                  <a:cubicBezTo>
                    <a:pt x="61798" y="621460"/>
                    <a:pt x="32227" y="604431"/>
                    <a:pt x="16170" y="576763"/>
                  </a:cubicBezTo>
                  <a:cubicBezTo>
                    <a:pt x="114" y="549095"/>
                    <a:pt x="0" y="514971"/>
                    <a:pt x="15871" y="487196"/>
                  </a:cubicBezTo>
                  <a:lnTo>
                    <a:pt x="268827" y="44524"/>
                  </a:lnTo>
                  <a:cubicBezTo>
                    <a:pt x="284560" y="16991"/>
                    <a:pt x="313839" y="0"/>
                    <a:pt x="345549" y="0"/>
                  </a:cubicBezTo>
                  <a:cubicBezTo>
                    <a:pt x="377259" y="0"/>
                    <a:pt x="406538" y="16991"/>
                    <a:pt x="422271" y="44524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40">
              <a:extLst>
                <a:ext uri="{FF2B5EF4-FFF2-40B4-BE49-F238E27FC236}">
                  <a16:creationId xmlns:a16="http://schemas.microsoft.com/office/drawing/2014/main" id="{9E811378-2F29-5DFD-268A-4472B8C9B82F}"/>
                </a:ext>
              </a:extLst>
            </p:cNvPr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8018945" y="-449027"/>
            <a:ext cx="2250111" cy="2506427"/>
            <a:chOff x="0" y="0"/>
            <a:chExt cx="812800" cy="905388"/>
          </a:xfrm>
        </p:grpSpPr>
        <p:sp>
          <p:nvSpPr>
            <p:cNvPr id="3" name="Freeform 3"/>
            <p:cNvSpPr/>
            <p:nvPr/>
          </p:nvSpPr>
          <p:spPr>
            <a:xfrm>
              <a:off x="32990" y="66810"/>
              <a:ext cx="746819" cy="838579"/>
            </a:xfrm>
            <a:custGeom>
              <a:avLst/>
              <a:gdLst/>
              <a:ahLst/>
              <a:cxnLst/>
              <a:rect l="l" t="t" r="r" b="b"/>
              <a:pathLst>
                <a:path w="746819" h="838579">
                  <a:moveTo>
                    <a:pt x="415679" y="27359"/>
                  </a:moveTo>
                  <a:lnTo>
                    <a:pt x="737541" y="744409"/>
                  </a:lnTo>
                  <a:cubicBezTo>
                    <a:pt x="746820" y="765082"/>
                    <a:pt x="744988" y="789048"/>
                    <a:pt x="732676" y="808071"/>
                  </a:cubicBezTo>
                  <a:cubicBezTo>
                    <a:pt x="720364" y="827093"/>
                    <a:pt x="699249" y="838578"/>
                    <a:pt x="676590" y="838578"/>
                  </a:cubicBezTo>
                  <a:lnTo>
                    <a:pt x="70231" y="838578"/>
                  </a:lnTo>
                  <a:cubicBezTo>
                    <a:pt x="47571" y="838578"/>
                    <a:pt x="26456" y="827093"/>
                    <a:pt x="14144" y="808071"/>
                  </a:cubicBezTo>
                  <a:cubicBezTo>
                    <a:pt x="1832" y="789048"/>
                    <a:pt x="0" y="765082"/>
                    <a:pt x="9279" y="744409"/>
                  </a:cubicBezTo>
                  <a:lnTo>
                    <a:pt x="331141" y="27359"/>
                  </a:lnTo>
                  <a:cubicBezTo>
                    <a:pt x="338613" y="10711"/>
                    <a:pt x="355162" y="0"/>
                    <a:pt x="373410" y="0"/>
                  </a:cubicBezTo>
                  <a:cubicBezTo>
                    <a:pt x="391658" y="0"/>
                    <a:pt x="408207" y="10711"/>
                    <a:pt x="415679" y="27359"/>
                  </a:cubicBezTo>
                  <a:close/>
                </a:path>
              </a:pathLst>
            </a:custGeom>
            <a:solidFill>
              <a:srgbClr val="12406B">
                <a:alpha val="8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27000" y="353684"/>
              <a:ext cx="558800" cy="487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7794485" y="2781329"/>
            <a:ext cx="306763" cy="1333471"/>
          </a:xfrm>
          <a:custGeom>
            <a:avLst/>
            <a:gdLst/>
            <a:ahLst/>
            <a:cxnLst/>
            <a:rect l="l" t="t" r="r" b="b"/>
            <a:pathLst>
              <a:path w="306763" h="1333471">
                <a:moveTo>
                  <a:pt x="0" y="0"/>
                </a:moveTo>
                <a:lnTo>
                  <a:pt x="306763" y="0"/>
                </a:lnTo>
                <a:lnTo>
                  <a:pt x="306763" y="1333471"/>
                </a:lnTo>
                <a:lnTo>
                  <a:pt x="0" y="13334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0108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-10800000">
            <a:off x="15722224" y="4594602"/>
            <a:ext cx="5310317" cy="5136277"/>
            <a:chOff x="0" y="0"/>
            <a:chExt cx="812800" cy="786161"/>
          </a:xfrm>
        </p:grpSpPr>
        <p:sp>
          <p:nvSpPr>
            <p:cNvPr id="7" name="Freeform 7"/>
            <p:cNvSpPr/>
            <p:nvPr/>
          </p:nvSpPr>
          <p:spPr>
            <a:xfrm>
              <a:off x="15818" y="26626"/>
              <a:ext cx="781165" cy="759535"/>
            </a:xfrm>
            <a:custGeom>
              <a:avLst/>
              <a:gdLst/>
              <a:ahLst/>
              <a:cxnLst/>
              <a:rect l="l" t="t" r="r" b="b"/>
              <a:pathLst>
                <a:path w="781165" h="759535">
                  <a:moveTo>
                    <a:pt x="410667" y="12227"/>
                  </a:moveTo>
                  <a:lnTo>
                    <a:pt x="776897" y="720682"/>
                  </a:lnTo>
                  <a:cubicBezTo>
                    <a:pt x="781164" y="728937"/>
                    <a:pt x="780820" y="738818"/>
                    <a:pt x="775988" y="746755"/>
                  </a:cubicBezTo>
                  <a:cubicBezTo>
                    <a:pt x="771156" y="754691"/>
                    <a:pt x="762537" y="759535"/>
                    <a:pt x="753245" y="759535"/>
                  </a:cubicBezTo>
                  <a:lnTo>
                    <a:pt x="27919" y="759535"/>
                  </a:lnTo>
                  <a:cubicBezTo>
                    <a:pt x="18627" y="759535"/>
                    <a:pt x="10008" y="754691"/>
                    <a:pt x="5176" y="746755"/>
                  </a:cubicBezTo>
                  <a:cubicBezTo>
                    <a:pt x="344" y="738818"/>
                    <a:pt x="0" y="728937"/>
                    <a:pt x="4267" y="720682"/>
                  </a:cubicBezTo>
                  <a:lnTo>
                    <a:pt x="370497" y="12227"/>
                  </a:lnTo>
                  <a:cubicBezTo>
                    <a:pt x="374380" y="4717"/>
                    <a:pt x="382128" y="0"/>
                    <a:pt x="390582" y="0"/>
                  </a:cubicBezTo>
                  <a:cubicBezTo>
                    <a:pt x="399036" y="0"/>
                    <a:pt x="406784" y="4717"/>
                    <a:pt x="410667" y="12227"/>
                  </a:cubicBezTo>
                  <a:close/>
                </a:path>
              </a:pathLst>
            </a:custGeom>
            <a:solidFill>
              <a:srgbClr val="B73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27000" y="298328"/>
              <a:ext cx="558800" cy="4316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896472" y="4594602"/>
            <a:ext cx="22080944" cy="4969855"/>
            <a:chOff x="0" y="0"/>
            <a:chExt cx="1800779" cy="405309"/>
          </a:xfrm>
        </p:grpSpPr>
        <p:sp>
          <p:nvSpPr>
            <p:cNvPr id="10" name="Freeform 10"/>
            <p:cNvSpPr/>
            <p:nvPr/>
          </p:nvSpPr>
          <p:spPr>
            <a:xfrm>
              <a:off x="3705" y="0"/>
              <a:ext cx="1793369" cy="405309"/>
            </a:xfrm>
            <a:custGeom>
              <a:avLst/>
              <a:gdLst/>
              <a:ahLst/>
              <a:cxnLst/>
              <a:rect l="l" t="t" r="r" b="b"/>
              <a:pathLst>
                <a:path w="1793369" h="405309">
                  <a:moveTo>
                    <a:pt x="1583355" y="0"/>
                  </a:moveTo>
                  <a:lnTo>
                    <a:pt x="6813" y="0"/>
                  </a:lnTo>
                  <a:cubicBezTo>
                    <a:pt x="4562" y="0"/>
                    <a:pt x="2471" y="1166"/>
                    <a:pt x="1288" y="3082"/>
                  </a:cubicBezTo>
                  <a:cubicBezTo>
                    <a:pt x="106" y="4998"/>
                    <a:pt x="0" y="7390"/>
                    <a:pt x="1009" y="9403"/>
                  </a:cubicBezTo>
                  <a:lnTo>
                    <a:pt x="194781" y="395906"/>
                  </a:lnTo>
                  <a:cubicBezTo>
                    <a:pt x="197671" y="401670"/>
                    <a:pt x="203566" y="405309"/>
                    <a:pt x="210013" y="405309"/>
                  </a:cubicBezTo>
                  <a:lnTo>
                    <a:pt x="1786555" y="405309"/>
                  </a:lnTo>
                  <a:cubicBezTo>
                    <a:pt x="1788807" y="405309"/>
                    <a:pt x="1790898" y="404143"/>
                    <a:pt x="1792080" y="402227"/>
                  </a:cubicBezTo>
                  <a:cubicBezTo>
                    <a:pt x="1793263" y="400311"/>
                    <a:pt x="1793369" y="397919"/>
                    <a:pt x="1792360" y="395906"/>
                  </a:cubicBezTo>
                  <a:lnTo>
                    <a:pt x="1598588" y="9403"/>
                  </a:lnTo>
                  <a:cubicBezTo>
                    <a:pt x="1595698" y="3639"/>
                    <a:pt x="1589803" y="0"/>
                    <a:pt x="1583355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1597579" cy="471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10481927" flipH="1">
            <a:off x="16784572" y="4861938"/>
            <a:ext cx="4338708" cy="4105502"/>
          </a:xfrm>
          <a:custGeom>
            <a:avLst/>
            <a:gdLst/>
            <a:ahLst/>
            <a:cxnLst/>
            <a:rect l="l" t="t" r="r" b="b"/>
            <a:pathLst>
              <a:path w="4338708" h="4105502">
                <a:moveTo>
                  <a:pt x="4338707" y="0"/>
                </a:moveTo>
                <a:lnTo>
                  <a:pt x="0" y="0"/>
                </a:lnTo>
                <a:lnTo>
                  <a:pt x="0" y="4105502"/>
                </a:lnTo>
                <a:lnTo>
                  <a:pt x="4338707" y="4105502"/>
                </a:lnTo>
                <a:lnTo>
                  <a:pt x="4338707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2269885" y="-2139480"/>
            <a:ext cx="3825635" cy="3380905"/>
          </a:xfrm>
          <a:custGeom>
            <a:avLst/>
            <a:gdLst/>
            <a:ahLst/>
            <a:cxnLst/>
            <a:rect l="l" t="t" r="r" b="b"/>
            <a:pathLst>
              <a:path w="3825635" h="3380905">
                <a:moveTo>
                  <a:pt x="0" y="0"/>
                </a:moveTo>
                <a:lnTo>
                  <a:pt x="3825635" y="0"/>
                </a:lnTo>
                <a:lnTo>
                  <a:pt x="3825635" y="3380905"/>
                </a:lnTo>
                <a:lnTo>
                  <a:pt x="0" y="33809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-397581" y="9002682"/>
            <a:ext cx="1022473" cy="511236"/>
          </a:xfrm>
          <a:custGeom>
            <a:avLst/>
            <a:gdLst/>
            <a:ahLst/>
            <a:cxnLst/>
            <a:rect l="l" t="t" r="r" b="b"/>
            <a:pathLst>
              <a:path w="1022473" h="511236">
                <a:moveTo>
                  <a:pt x="0" y="0"/>
                </a:moveTo>
                <a:lnTo>
                  <a:pt x="1022473" y="0"/>
                </a:lnTo>
                <a:lnTo>
                  <a:pt x="1022473" y="511236"/>
                </a:lnTo>
                <a:lnTo>
                  <a:pt x="0" y="511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8234" y="385226"/>
            <a:ext cx="899017" cy="732699"/>
          </a:xfrm>
          <a:custGeom>
            <a:avLst/>
            <a:gdLst/>
            <a:ahLst/>
            <a:cxnLst/>
            <a:rect l="l" t="t" r="r" b="b"/>
            <a:pathLst>
              <a:path w="899017" h="732699">
                <a:moveTo>
                  <a:pt x="0" y="0"/>
                </a:moveTo>
                <a:lnTo>
                  <a:pt x="899017" y="0"/>
                </a:lnTo>
                <a:lnTo>
                  <a:pt x="899017" y="732699"/>
                </a:lnTo>
                <a:lnTo>
                  <a:pt x="0" y="7326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7381258" y="-251724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209791" y="4995420"/>
            <a:ext cx="877723" cy="1170298"/>
          </a:xfrm>
          <a:custGeom>
            <a:avLst/>
            <a:gdLst/>
            <a:ahLst/>
            <a:cxnLst/>
            <a:rect l="l" t="t" r="r" b="b"/>
            <a:pathLst>
              <a:path w="877723" h="1170298">
                <a:moveTo>
                  <a:pt x="0" y="0"/>
                </a:moveTo>
                <a:lnTo>
                  <a:pt x="877724" y="0"/>
                </a:lnTo>
                <a:lnTo>
                  <a:pt x="877724" y="1170298"/>
                </a:lnTo>
                <a:lnTo>
                  <a:pt x="0" y="1170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137476" y="1759859"/>
            <a:ext cx="13584747" cy="7641420"/>
          </a:xfrm>
          <a:custGeom>
            <a:avLst/>
            <a:gdLst/>
            <a:ahLst/>
            <a:cxnLst/>
            <a:rect l="l" t="t" r="r" b="b"/>
            <a:pathLst>
              <a:path w="13584747" h="7641420">
                <a:moveTo>
                  <a:pt x="0" y="0"/>
                </a:moveTo>
                <a:lnTo>
                  <a:pt x="13584748" y="0"/>
                </a:lnTo>
                <a:lnTo>
                  <a:pt x="13584748" y="7641420"/>
                </a:lnTo>
                <a:lnTo>
                  <a:pt x="0" y="76414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12620" y="5676426"/>
            <a:ext cx="19897984" cy="2686228"/>
          </a:xfrm>
          <a:custGeom>
            <a:avLst/>
            <a:gdLst/>
            <a:ahLst/>
            <a:cxnLst/>
            <a:rect l="l" t="t" r="r" b="b"/>
            <a:pathLst>
              <a:path w="19897984" h="2686228">
                <a:moveTo>
                  <a:pt x="0" y="0"/>
                </a:moveTo>
                <a:lnTo>
                  <a:pt x="19897984" y="0"/>
                </a:lnTo>
                <a:lnTo>
                  <a:pt x="19897984" y="2686228"/>
                </a:lnTo>
                <a:lnTo>
                  <a:pt x="0" y="26862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174750" y="4310050"/>
            <a:ext cx="1670990" cy="167099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00"/>
                </a:lnSpc>
              </a:pPr>
              <a:r>
                <a:rPr lang="en-US" sz="2000" b="1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Child Protective Orders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317162" y="3709810"/>
            <a:ext cx="1670990" cy="16709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500" b="1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CHINS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832197" y="3709810"/>
            <a:ext cx="1670990" cy="167099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500" b="1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Relief of Custody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847751" y="2281518"/>
            <a:ext cx="1725903" cy="1670990"/>
            <a:chOff x="50824" y="-11387"/>
            <a:chExt cx="839511" cy="812800"/>
          </a:xfrm>
        </p:grpSpPr>
        <p:sp>
          <p:nvSpPr>
            <p:cNvPr id="13" name="Freeform 13"/>
            <p:cNvSpPr/>
            <p:nvPr/>
          </p:nvSpPr>
          <p:spPr>
            <a:xfrm>
              <a:off x="50824" y="-11387"/>
              <a:ext cx="839511" cy="812800"/>
            </a:xfrm>
            <a:custGeom>
              <a:avLst/>
              <a:gdLst/>
              <a:ahLst/>
              <a:cxnLst/>
              <a:rect l="l" t="t" r="r" b="b"/>
              <a:pathLst>
                <a:path w="839511" h="812800">
                  <a:moveTo>
                    <a:pt x="419755" y="0"/>
                  </a:moveTo>
                  <a:cubicBezTo>
                    <a:pt x="187931" y="0"/>
                    <a:pt x="0" y="181951"/>
                    <a:pt x="0" y="406400"/>
                  </a:cubicBezTo>
                  <a:cubicBezTo>
                    <a:pt x="0" y="630849"/>
                    <a:pt x="187931" y="812800"/>
                    <a:pt x="419755" y="812800"/>
                  </a:cubicBezTo>
                  <a:cubicBezTo>
                    <a:pt x="651580" y="812800"/>
                    <a:pt x="839511" y="630849"/>
                    <a:pt x="839511" y="406400"/>
                  </a:cubicBezTo>
                  <a:cubicBezTo>
                    <a:pt x="839511" y="181951"/>
                    <a:pt x="651580" y="0"/>
                    <a:pt x="419755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8704" y="9525"/>
              <a:ext cx="776803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r>
                <a:rPr lang="en-US" sz="2100" b="1" dirty="0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Protective Order 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-387376" y="9972675"/>
            <a:ext cx="17646676" cy="1656163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2801522" y="-1114950"/>
            <a:ext cx="7335291" cy="2801892"/>
            <a:chOff x="0" y="0"/>
            <a:chExt cx="930920" cy="355587"/>
          </a:xfrm>
        </p:grpSpPr>
        <p:sp>
          <p:nvSpPr>
            <p:cNvPr id="17" name="Freeform 17"/>
            <p:cNvSpPr/>
            <p:nvPr/>
          </p:nvSpPr>
          <p:spPr>
            <a:xfrm>
              <a:off x="12460" y="0"/>
              <a:ext cx="906000" cy="355587"/>
            </a:xfrm>
            <a:custGeom>
              <a:avLst/>
              <a:gdLst/>
              <a:ahLst/>
              <a:cxnLst/>
              <a:rect l="l" t="t" r="r" b="b"/>
              <a:pathLst>
                <a:path w="906000" h="355587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B73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2203448">
            <a:off x="16087195" y="-567063"/>
            <a:ext cx="2401361" cy="2458731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-2822215" y="-1659968"/>
            <a:ext cx="18379715" cy="3888558"/>
            <a:chOff x="0" y="0"/>
            <a:chExt cx="1673415" cy="354041"/>
          </a:xfrm>
        </p:grpSpPr>
        <p:sp>
          <p:nvSpPr>
            <p:cNvPr id="21" name="Freeform 21"/>
            <p:cNvSpPr/>
            <p:nvPr/>
          </p:nvSpPr>
          <p:spPr>
            <a:xfrm>
              <a:off x="5822" y="0"/>
              <a:ext cx="1661771" cy="354041"/>
            </a:xfrm>
            <a:custGeom>
              <a:avLst/>
              <a:gdLst/>
              <a:ahLst/>
              <a:cxnLst/>
              <a:rect l="l" t="t" r="r" b="b"/>
              <a:pathLst>
                <a:path w="1661771" h="354041">
                  <a:moveTo>
                    <a:pt x="212121" y="0"/>
                  </a:moveTo>
                  <a:lnTo>
                    <a:pt x="1652851" y="0"/>
                  </a:lnTo>
                  <a:cubicBezTo>
                    <a:pt x="1655897" y="0"/>
                    <a:pt x="1658712" y="1623"/>
                    <a:pt x="1660239" y="4259"/>
                  </a:cubicBezTo>
                  <a:cubicBezTo>
                    <a:pt x="1661765" y="6895"/>
                    <a:pt x="1661771" y="10145"/>
                    <a:pt x="1660255" y="12786"/>
                  </a:cubicBezTo>
                  <a:lnTo>
                    <a:pt x="1471732" y="341255"/>
                  </a:lnTo>
                  <a:cubicBezTo>
                    <a:pt x="1467193" y="349164"/>
                    <a:pt x="1458770" y="354041"/>
                    <a:pt x="1449651" y="354041"/>
                  </a:cubicBezTo>
                  <a:lnTo>
                    <a:pt x="8921" y="354041"/>
                  </a:lnTo>
                  <a:cubicBezTo>
                    <a:pt x="5875" y="354041"/>
                    <a:pt x="3059" y="352418"/>
                    <a:pt x="1533" y="349782"/>
                  </a:cubicBezTo>
                  <a:cubicBezTo>
                    <a:pt x="7" y="347146"/>
                    <a:pt x="0" y="343896"/>
                    <a:pt x="1517" y="341255"/>
                  </a:cubicBezTo>
                  <a:lnTo>
                    <a:pt x="190039" y="12786"/>
                  </a:lnTo>
                  <a:cubicBezTo>
                    <a:pt x="194579" y="4877"/>
                    <a:pt x="203002" y="0"/>
                    <a:pt x="212121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01600" y="-66675"/>
              <a:ext cx="1470215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-4021186" flipH="1">
            <a:off x="-2164000" y="-580014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8">
              <a:alphaModFix amt="5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565251" y="-3510381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-1383500" y="884743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265385" y="2395711"/>
            <a:ext cx="1670990" cy="1670990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r>
                <a:rPr lang="en-US" sz="2500" b="1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Abuse &amp; Neglect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921128" y="2365631"/>
            <a:ext cx="1670990" cy="167099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50"/>
                </a:lnSpc>
              </a:pPr>
              <a:r>
                <a:rPr lang="en-US" sz="2100" b="1">
                  <a:solidFill>
                    <a:srgbClr val="FBFDFD"/>
                  </a:solidFill>
                  <a:latin typeface="TT Norms Bold"/>
                  <a:ea typeface="TT Norms Bold"/>
                  <a:cs typeface="TT Norms Bold"/>
                  <a:sym typeface="TT Norms Bold"/>
                </a:rPr>
                <a:t>Custody &amp; Visitation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7291051" y="6866700"/>
            <a:ext cx="3490642" cy="836993"/>
          </a:xfrm>
          <a:custGeom>
            <a:avLst/>
            <a:gdLst/>
            <a:ahLst/>
            <a:cxnLst/>
            <a:rect l="l" t="t" r="r" b="b"/>
            <a:pathLst>
              <a:path w="3490642" h="836993">
                <a:moveTo>
                  <a:pt x="0" y="0"/>
                </a:moveTo>
                <a:lnTo>
                  <a:pt x="3490642" y="0"/>
                </a:lnTo>
                <a:lnTo>
                  <a:pt x="3490642" y="836993"/>
                </a:lnTo>
                <a:lnTo>
                  <a:pt x="0" y="8369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1135955" y="690878"/>
            <a:ext cx="12429296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FBFDFD"/>
                </a:solidFill>
                <a:latin typeface="TT Norms Bold"/>
                <a:ea typeface="TT Norms Bold"/>
                <a:cs typeface="TT Norms Bold"/>
                <a:sym typeface="TT Norms Bold"/>
              </a:rPr>
              <a:t>“I WANT CASA ON THE CASE!”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00880" y="7438037"/>
            <a:ext cx="10054311" cy="309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8"/>
              </a:lnSpc>
              <a:spcBef>
                <a:spcPct val="0"/>
              </a:spcBef>
            </a:pPr>
            <a:r>
              <a:rPr lang="en-US" sz="2598" u="none" strike="noStrike" dirty="0">
                <a:solidFill>
                  <a:srgbClr val="000000"/>
                </a:solidFill>
                <a:latin typeface="TT Norms Std Condensed"/>
                <a:ea typeface="TT Norms Std Condensed"/>
                <a:cs typeface="TT Norms Std Condensed"/>
                <a:sym typeface="TT Norms Std Condensed"/>
              </a:rPr>
              <a:t>The Program shall provide services in accordance with this article to children who are subjects of judicial proceedings (</a:t>
            </a:r>
            <a:r>
              <a:rPr lang="en-US" sz="2598" u="none" strike="noStrike" dirty="0" err="1">
                <a:solidFill>
                  <a:srgbClr val="000000"/>
                </a:solidFill>
                <a:latin typeface="TT Norms Std Condensed"/>
                <a:ea typeface="TT Norms Std Condensed"/>
                <a:cs typeface="TT Norms Std Condensed"/>
                <a:sym typeface="TT Norms Std Condensed"/>
              </a:rPr>
              <a:t>i</a:t>
            </a:r>
            <a:r>
              <a:rPr lang="en-US" sz="2598" u="none" strike="noStrike" dirty="0">
                <a:solidFill>
                  <a:srgbClr val="000000"/>
                </a:solidFill>
                <a:latin typeface="TT Norms Std Condensed"/>
                <a:ea typeface="TT Norms Std Condensed"/>
                <a:cs typeface="TT Norms Std Condensed"/>
                <a:sym typeface="TT Norms Std Condensed"/>
              </a:rPr>
              <a:t>)involving allegations that the child is abused, neglected, in need of services, or in need of supervision or(ii) for the restoration of parental rights pursuant to §16.1-283.2 and for whom the juvenile and domestic relations court judge determines such services are appropriate.</a:t>
            </a:r>
          </a:p>
          <a:p>
            <a:pPr marL="0" lvl="0" indent="0" algn="ctr">
              <a:lnSpc>
                <a:spcPts val="6702"/>
              </a:lnSpc>
              <a:spcBef>
                <a:spcPct val="0"/>
              </a:spcBef>
            </a:pPr>
            <a:endParaRPr lang="en-US" sz="2598" u="none" strike="noStrike" dirty="0">
              <a:solidFill>
                <a:srgbClr val="000000"/>
              </a:solidFill>
              <a:latin typeface="TT Norms Std Condensed"/>
              <a:ea typeface="TT Norms Std Condensed"/>
              <a:cs typeface="TT Norms Std Condensed"/>
              <a:sym typeface="TT Norms Std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4000500" y="-400050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3"/>
            <a:stretch>
              <a:fillRect l="-12888" r="-12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2801522" y="-1114950"/>
            <a:ext cx="7335291" cy="2801892"/>
            <a:chOff x="0" y="0"/>
            <a:chExt cx="930920" cy="355587"/>
          </a:xfrm>
        </p:grpSpPr>
        <p:sp>
          <p:nvSpPr>
            <p:cNvPr id="4" name="Freeform 4"/>
            <p:cNvSpPr/>
            <p:nvPr/>
          </p:nvSpPr>
          <p:spPr>
            <a:xfrm>
              <a:off x="12460" y="0"/>
              <a:ext cx="906000" cy="355587"/>
            </a:xfrm>
            <a:custGeom>
              <a:avLst/>
              <a:gdLst/>
              <a:ahLst/>
              <a:cxnLst/>
              <a:rect l="l" t="t" r="r" b="b"/>
              <a:pathLst>
                <a:path w="906000" h="355587">
                  <a:moveTo>
                    <a:pt x="683597" y="0"/>
                  </a:moveTo>
                  <a:lnTo>
                    <a:pt x="19203" y="0"/>
                  </a:lnTo>
                  <a:cubicBezTo>
                    <a:pt x="12653" y="0"/>
                    <a:pt x="6598" y="3487"/>
                    <a:pt x="3311" y="9152"/>
                  </a:cubicBezTo>
                  <a:cubicBezTo>
                    <a:pt x="23" y="14817"/>
                    <a:pt x="0" y="21804"/>
                    <a:pt x="3250" y="27491"/>
                  </a:cubicBezTo>
                  <a:lnTo>
                    <a:pt x="175030" y="328096"/>
                  </a:lnTo>
                  <a:cubicBezTo>
                    <a:pt x="184745" y="345096"/>
                    <a:pt x="202823" y="355587"/>
                    <a:pt x="222403" y="355587"/>
                  </a:cubicBezTo>
                  <a:lnTo>
                    <a:pt x="886797" y="355587"/>
                  </a:lnTo>
                  <a:cubicBezTo>
                    <a:pt x="893347" y="355587"/>
                    <a:pt x="899402" y="352101"/>
                    <a:pt x="902689" y="346435"/>
                  </a:cubicBezTo>
                  <a:cubicBezTo>
                    <a:pt x="905977" y="340770"/>
                    <a:pt x="906000" y="333783"/>
                    <a:pt x="902750" y="328096"/>
                  </a:cubicBezTo>
                  <a:lnTo>
                    <a:pt x="730970" y="27491"/>
                  </a:lnTo>
                  <a:cubicBezTo>
                    <a:pt x="721255" y="10491"/>
                    <a:pt x="703177" y="0"/>
                    <a:pt x="683597" y="0"/>
                  </a:cubicBezTo>
                  <a:close/>
                </a:path>
              </a:pathLst>
            </a:custGeom>
            <a:solidFill>
              <a:srgbClr val="B7384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01600" y="-66675"/>
              <a:ext cx="727720" cy="4222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203448">
            <a:off x="16087195" y="-567063"/>
            <a:ext cx="2401361" cy="2458731"/>
          </a:xfrm>
          <a:custGeom>
            <a:avLst/>
            <a:gdLst/>
            <a:ahLst/>
            <a:cxnLst/>
            <a:rect l="l" t="t" r="r" b="b"/>
            <a:pathLst>
              <a:path w="2401361" h="2458731">
                <a:moveTo>
                  <a:pt x="0" y="0"/>
                </a:moveTo>
                <a:lnTo>
                  <a:pt x="2401360" y="0"/>
                </a:lnTo>
                <a:lnTo>
                  <a:pt x="2401360" y="2458731"/>
                </a:lnTo>
                <a:lnTo>
                  <a:pt x="0" y="2458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-2822215" y="-1659968"/>
            <a:ext cx="18379715" cy="3888558"/>
            <a:chOff x="0" y="0"/>
            <a:chExt cx="1673415" cy="354041"/>
          </a:xfrm>
        </p:grpSpPr>
        <p:sp>
          <p:nvSpPr>
            <p:cNvPr id="8" name="Freeform 8"/>
            <p:cNvSpPr/>
            <p:nvPr/>
          </p:nvSpPr>
          <p:spPr>
            <a:xfrm>
              <a:off x="5822" y="0"/>
              <a:ext cx="1661771" cy="354041"/>
            </a:xfrm>
            <a:custGeom>
              <a:avLst/>
              <a:gdLst/>
              <a:ahLst/>
              <a:cxnLst/>
              <a:rect l="l" t="t" r="r" b="b"/>
              <a:pathLst>
                <a:path w="1661771" h="354041">
                  <a:moveTo>
                    <a:pt x="212121" y="0"/>
                  </a:moveTo>
                  <a:lnTo>
                    <a:pt x="1652851" y="0"/>
                  </a:lnTo>
                  <a:cubicBezTo>
                    <a:pt x="1655897" y="0"/>
                    <a:pt x="1658712" y="1623"/>
                    <a:pt x="1660239" y="4259"/>
                  </a:cubicBezTo>
                  <a:cubicBezTo>
                    <a:pt x="1661765" y="6895"/>
                    <a:pt x="1661771" y="10145"/>
                    <a:pt x="1660255" y="12786"/>
                  </a:cubicBezTo>
                  <a:lnTo>
                    <a:pt x="1471732" y="341255"/>
                  </a:lnTo>
                  <a:cubicBezTo>
                    <a:pt x="1467193" y="349164"/>
                    <a:pt x="1458770" y="354041"/>
                    <a:pt x="1449651" y="354041"/>
                  </a:cubicBezTo>
                  <a:lnTo>
                    <a:pt x="8921" y="354041"/>
                  </a:lnTo>
                  <a:cubicBezTo>
                    <a:pt x="5875" y="354041"/>
                    <a:pt x="3059" y="352418"/>
                    <a:pt x="1533" y="349782"/>
                  </a:cubicBezTo>
                  <a:cubicBezTo>
                    <a:pt x="7" y="347146"/>
                    <a:pt x="0" y="343896"/>
                    <a:pt x="1517" y="341255"/>
                  </a:cubicBezTo>
                  <a:lnTo>
                    <a:pt x="190039" y="12786"/>
                  </a:lnTo>
                  <a:cubicBezTo>
                    <a:pt x="194579" y="4877"/>
                    <a:pt x="203002" y="0"/>
                    <a:pt x="212121" y="0"/>
                  </a:cubicBezTo>
                  <a:close/>
                </a:path>
              </a:pathLst>
            </a:custGeom>
            <a:solidFill>
              <a:srgbClr val="12406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66675"/>
              <a:ext cx="1470215" cy="4207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4021186" flipH="1">
            <a:off x="-2164000" y="-580014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483858" y="4310050"/>
            <a:ext cx="988811" cy="852849"/>
          </a:xfrm>
          <a:custGeom>
            <a:avLst/>
            <a:gdLst/>
            <a:ahLst/>
            <a:cxnLst/>
            <a:rect l="l" t="t" r="r" b="b"/>
            <a:pathLst>
              <a:path w="988811" h="852849">
                <a:moveTo>
                  <a:pt x="0" y="0"/>
                </a:moveTo>
                <a:lnTo>
                  <a:pt x="988811" y="0"/>
                </a:lnTo>
                <a:lnTo>
                  <a:pt x="988811" y="852849"/>
                </a:lnTo>
                <a:lnTo>
                  <a:pt x="0" y="8528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387376" y="9972675"/>
            <a:ext cx="17646676" cy="1656163"/>
          </a:xfrm>
          <a:custGeom>
            <a:avLst/>
            <a:gdLst/>
            <a:ahLst/>
            <a:cxnLst/>
            <a:rect l="l" t="t" r="r" b="b"/>
            <a:pathLst>
              <a:path w="17646676" h="1656163">
                <a:moveTo>
                  <a:pt x="0" y="0"/>
                </a:moveTo>
                <a:lnTo>
                  <a:pt x="17646676" y="0"/>
                </a:lnTo>
                <a:lnTo>
                  <a:pt x="17646676" y="1656163"/>
                </a:lnTo>
                <a:lnTo>
                  <a:pt x="0" y="165616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2902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565251" y="-3510381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383500" y="8847436"/>
            <a:ext cx="1992249" cy="4114800"/>
          </a:xfrm>
          <a:custGeom>
            <a:avLst/>
            <a:gdLst/>
            <a:ahLst/>
            <a:cxnLst/>
            <a:rect l="l" t="t" r="r" b="b"/>
            <a:pathLst>
              <a:path w="1992249" h="4114800">
                <a:moveTo>
                  <a:pt x="0" y="0"/>
                </a:moveTo>
                <a:lnTo>
                  <a:pt x="1992249" y="0"/>
                </a:lnTo>
                <a:lnTo>
                  <a:pt x="19922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319179" y="3237043"/>
            <a:ext cx="4400856" cy="4114800"/>
          </a:xfrm>
          <a:custGeom>
            <a:avLst/>
            <a:gdLst/>
            <a:ahLst/>
            <a:cxnLst/>
            <a:rect l="l" t="t" r="r" b="b"/>
            <a:pathLst>
              <a:path w="4400856" h="4114800">
                <a:moveTo>
                  <a:pt x="0" y="0"/>
                </a:moveTo>
                <a:lnTo>
                  <a:pt x="4400855" y="0"/>
                </a:lnTo>
                <a:lnTo>
                  <a:pt x="44008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718638" y="3774570"/>
            <a:ext cx="6229065" cy="469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4551" lvl="1" indent="-242276" algn="just">
              <a:lnSpc>
                <a:spcPts val="3142"/>
              </a:lnSpc>
              <a:buFont typeface="Arial"/>
              <a:buChar char="•"/>
            </a:pPr>
            <a:r>
              <a:rPr lang="en-US" sz="2244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Additional set of eyes and ears</a:t>
            </a: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4551" lvl="1" indent="-242276" algn="just">
              <a:lnSpc>
                <a:spcPts val="3142"/>
              </a:lnSpc>
              <a:buFont typeface="Arial"/>
              <a:buChar char="•"/>
            </a:pPr>
            <a:r>
              <a:rPr lang="en-US" sz="2244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Collaboration during the investigation</a:t>
            </a: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4551" lvl="1" indent="-242276" algn="just">
              <a:lnSpc>
                <a:spcPts val="3142"/>
              </a:lnSpc>
              <a:buFont typeface="Arial"/>
              <a:buChar char="•"/>
            </a:pPr>
            <a:r>
              <a:rPr lang="en-US" sz="2244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Thorough reports to the court</a:t>
            </a: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4551" lvl="1" indent="-242276" algn="just">
              <a:lnSpc>
                <a:spcPts val="3142"/>
              </a:lnSpc>
              <a:buFont typeface="Arial"/>
              <a:buChar char="•"/>
            </a:pPr>
            <a:r>
              <a:rPr lang="en-US" sz="2244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Enhanced Advocacy </a:t>
            </a: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84551" lvl="1" indent="-242276" algn="just">
              <a:lnSpc>
                <a:spcPts val="3142"/>
              </a:lnSpc>
              <a:buFont typeface="Arial"/>
              <a:buChar char="•"/>
            </a:pPr>
            <a:r>
              <a:rPr lang="en-US" sz="2244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Independent, consistent support for the child.</a:t>
            </a: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just">
              <a:lnSpc>
                <a:spcPts val="3142"/>
              </a:lnSpc>
            </a:pPr>
            <a:endParaRPr lang="en-US" sz="2244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809202" y="93663"/>
            <a:ext cx="12002337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74"/>
              </a:lnSpc>
            </a:pPr>
            <a:r>
              <a:rPr lang="en-US" sz="6499" b="1">
                <a:solidFill>
                  <a:srgbClr val="FBFDFD"/>
                </a:solidFill>
                <a:latin typeface="TT Norms Bold"/>
                <a:ea typeface="TT Norms Bold"/>
                <a:cs typeface="TT Norms Bold"/>
                <a:sym typeface="TT Norms Bold"/>
              </a:rPr>
              <a:t>BENEFIT OF CASA INVOLVEMENT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7620" y="2858963"/>
            <a:ext cx="3106483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 b="1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Guardian Ad Litem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91818" y="2858963"/>
            <a:ext cx="4696057" cy="42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12406B"/>
                </a:solidFill>
                <a:latin typeface="TT Norms Bold"/>
                <a:ea typeface="TT Norms Bold"/>
                <a:cs typeface="TT Norms Bold"/>
                <a:sym typeface="TT Norms Bold"/>
              </a:rPr>
              <a:t> Counsel for the Parents or DHS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091509" y="3505343"/>
            <a:ext cx="6027879" cy="859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2"/>
              </a:lnSpc>
            </a:pPr>
            <a:endParaRPr dirty="0"/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Independent perspective on the family</a:t>
            </a:r>
          </a:p>
          <a:p>
            <a:pPr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 Monitoring and accountability of other parties</a:t>
            </a:r>
          </a:p>
          <a:p>
            <a:pPr marL="247685" lvl="1"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Volunteers can be called as witnesses</a:t>
            </a:r>
          </a:p>
          <a:p>
            <a:pPr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Support for reunification when appropriate</a:t>
            </a:r>
          </a:p>
          <a:p>
            <a:pPr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Valuable information for case strategy</a:t>
            </a:r>
          </a:p>
          <a:p>
            <a:pPr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marL="495370" lvl="1" indent="-247685" algn="l">
              <a:lnSpc>
                <a:spcPts val="3212"/>
              </a:lnSpc>
              <a:buFont typeface="Arial"/>
              <a:buChar char="•"/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Collaboration can reduce conflict</a:t>
            </a:r>
          </a:p>
          <a:p>
            <a:pPr algn="l">
              <a:lnSpc>
                <a:spcPts val="3212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3212"/>
              </a:lnSpc>
            </a:pPr>
            <a:r>
              <a:rPr lang="en-US" sz="2294" dirty="0">
                <a:solidFill>
                  <a:srgbClr val="12406B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083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368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368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ctr">
              <a:lnSpc>
                <a:spcPts val="4368"/>
              </a:lnSpc>
            </a:pPr>
            <a:endParaRPr lang="en-US" sz="2294" dirty="0">
              <a:solidFill>
                <a:srgbClr val="12406B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679</Words>
  <Application>Microsoft Office PowerPoint</Application>
  <PresentationFormat>Custom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TT Norms Bold</vt:lpstr>
      <vt:lpstr>Calibri</vt:lpstr>
      <vt:lpstr>Acherus Grotesque Bold</vt:lpstr>
      <vt:lpstr>Arial</vt:lpstr>
      <vt:lpstr>Canva Sans</vt:lpstr>
      <vt:lpstr>Canva Sans Bold</vt:lpstr>
      <vt:lpstr>TT Norms</vt:lpstr>
      <vt:lpstr>TT Norms Std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CASA CLE</dc:title>
  <dc:creator>Natasha Knight</dc:creator>
  <cp:lastModifiedBy>Katherine Kosky</cp:lastModifiedBy>
  <cp:revision>7</cp:revision>
  <dcterms:created xsi:type="dcterms:W3CDTF">2006-08-16T00:00:00Z</dcterms:created>
  <dcterms:modified xsi:type="dcterms:W3CDTF">2025-12-17T14:45:46Z</dcterms:modified>
  <dc:identifier>DAGsxrAD4II</dc:identifier>
</cp:coreProperties>
</file>