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9" r:id="rId5"/>
    <p:sldId id="265" r:id="rId6"/>
    <p:sldId id="268" r:id="rId7"/>
    <p:sldId id="280" r:id="rId8"/>
    <p:sldId id="285" r:id="rId9"/>
    <p:sldId id="287" r:id="rId10"/>
    <p:sldId id="284" r:id="rId11"/>
    <p:sldId id="283" r:id="rId1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C62"/>
    <a:srgbClr val="1B9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7" autoAdjust="0"/>
    <p:restoredTop sz="94701"/>
  </p:normalViewPr>
  <p:slideViewPr>
    <p:cSldViewPr snapToGrid="0">
      <p:cViewPr varScale="1">
        <p:scale>
          <a:sx n="93" d="100"/>
          <a:sy n="93" d="100"/>
        </p:scale>
        <p:origin x="14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5D10831-5851-45A5-A5AD-1914B6134C4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E60F068-26CC-41A3-B930-10B31B1E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1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F068-26CC-41A3-B930-10B31B1E43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9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B3C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DC2D57E-FEA9-8D62-2F84-0C4D1139CF61}"/>
              </a:ext>
            </a:extLst>
          </p:cNvPr>
          <p:cNvSpPr/>
          <p:nvPr userDrawn="1"/>
        </p:nvSpPr>
        <p:spPr>
          <a:xfrm>
            <a:off x="0" y="-1"/>
            <a:ext cx="12192000" cy="2107670"/>
          </a:xfrm>
          <a:prstGeom prst="rect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A58BE-56F1-B10A-C6F0-68E9A087BF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08445"/>
            <a:ext cx="9144000" cy="132502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25043-0006-04B7-08EB-F6785DC0F9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25548"/>
            <a:ext cx="9144000" cy="873709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8BEFB-9538-679E-ED31-64C3BC58E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64C9FC3-A8CA-214E-8DEA-111E66453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00E8BD3-46D8-36D4-AC36-152588EC74AF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b="99181"/>
          <a:stretch/>
        </p:blipFill>
        <p:spPr>
          <a:xfrm>
            <a:off x="6350" y="-1"/>
            <a:ext cx="12185650" cy="73152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FF081D-43AF-6121-9E5B-DA9B7767DB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621" y="166518"/>
            <a:ext cx="1828800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435C076-8823-35B1-56C4-68CEB437FF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7089" y="166518"/>
            <a:ext cx="1828800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2F6E39DE-32F5-447B-C3A4-C07C28DC70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86110" y="166518"/>
            <a:ext cx="1828800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802EE316-C543-67A4-6A6B-87C3A5D581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1599" y="166518"/>
            <a:ext cx="1828800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00EAD51-D9A4-FF79-09C3-63D5997E08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72579" y="166518"/>
            <a:ext cx="1828800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8B582A53-2E9A-15CA-41F8-5FF181241271}"/>
              </a:ext>
            </a:extLst>
          </p:cNvPr>
          <p:cNvSpPr/>
          <p:nvPr userDrawn="1"/>
        </p:nvSpPr>
        <p:spPr>
          <a:xfrm rot="10800000">
            <a:off x="5775960" y="2107668"/>
            <a:ext cx="640080" cy="384955"/>
          </a:xfrm>
          <a:prstGeom prst="triangle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A94D888-A9AE-A666-150F-B58BC56A1B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4991101"/>
            <a:ext cx="9144000" cy="44969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AUTHOR |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D6D87-8595-DEC8-0DC7-81CFF6BB1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95" t="21363" r="9774" b="26806"/>
          <a:stretch/>
        </p:blipFill>
        <p:spPr>
          <a:xfrm>
            <a:off x="4439288" y="5504570"/>
            <a:ext cx="3661359" cy="11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9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FA1D7-E85C-BA64-784B-0A9AA033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DA258-BA64-FF36-E39B-B9AB03A9D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A0B9F-571F-2584-6215-396FB3E9A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64C9FC3-A8CA-214E-8DEA-111E664539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32CADCF-7965-1C93-C6A4-A9034900718E}"/>
              </a:ext>
            </a:extLst>
          </p:cNvPr>
          <p:cNvSpPr/>
          <p:nvPr userDrawn="1"/>
        </p:nvSpPr>
        <p:spPr>
          <a:xfrm rot="10800000">
            <a:off x="5775960" y="1555036"/>
            <a:ext cx="640080" cy="384955"/>
          </a:xfrm>
          <a:prstGeom prst="triangle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AC3751-0C29-A71D-C4C4-015A5956591E}"/>
              </a:ext>
            </a:extLst>
          </p:cNvPr>
          <p:cNvSpPr/>
          <p:nvPr userDrawn="1"/>
        </p:nvSpPr>
        <p:spPr>
          <a:xfrm>
            <a:off x="0" y="-1"/>
            <a:ext cx="12192000" cy="1555751"/>
          </a:xfrm>
          <a:prstGeom prst="rect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ity of Virginia Beach logo">
            <a:extLst>
              <a:ext uri="{FF2B5EF4-FFF2-40B4-BE49-F238E27FC236}">
                <a16:creationId xmlns:a16="http://schemas.microsoft.com/office/drawing/2014/main" id="{3ADC9B6C-75AB-D745-D377-E451AD6EA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89AFE-8708-C70C-76CE-20CF71B91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b="99181"/>
          <a:stretch/>
        </p:blipFill>
        <p:spPr>
          <a:xfrm>
            <a:off x="6350" y="-1"/>
            <a:ext cx="12185650" cy="731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7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DB5CF-3E78-20FA-AC2C-EC183F18C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373BD-C739-767F-6D2E-4F37E1D6A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09614-F471-69B9-A53A-A1A7445B7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616FC-05BA-529C-2DC3-90BDD251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64C9FC3-A8CA-214E-8DEA-111E66453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ity of Virginia Beach logo">
            <a:extLst>
              <a:ext uri="{FF2B5EF4-FFF2-40B4-BE49-F238E27FC236}">
                <a16:creationId xmlns:a16="http://schemas.microsoft.com/office/drawing/2014/main" id="{87A28D4D-B76F-0801-1A93-F35857D842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B9358C-B236-F21E-DD09-E2347367D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98997"/>
          <a:stretch/>
        </p:blipFill>
        <p:spPr>
          <a:xfrm>
            <a:off x="0" y="0"/>
            <a:ext cx="173736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68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1A83A-8055-B1ED-0BD3-89E4E5160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C9C58-301D-BBD8-C553-3C6061A15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C704F-1CDB-39BA-D2A9-67B3BF647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295B1-F6E9-9F6B-8112-3F98F5202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73C83B-22A4-8BE9-8135-D67087A3F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25333-82CE-12F9-7853-56D2DAA9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64C9FC3-A8CA-214E-8DEA-111E66453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ity of Virginia Beach logo">
            <a:extLst>
              <a:ext uri="{FF2B5EF4-FFF2-40B4-BE49-F238E27FC236}">
                <a16:creationId xmlns:a16="http://schemas.microsoft.com/office/drawing/2014/main" id="{B9817D04-9CF7-CF0A-51EC-8BEBD2280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11BFE4-B7BD-76D1-2987-6B9AEFF6E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98997"/>
          <a:stretch/>
        </p:blipFill>
        <p:spPr>
          <a:xfrm>
            <a:off x="0" y="0"/>
            <a:ext cx="173736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0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25333-82CE-12F9-7853-56D2DAA9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64C9FC3-A8CA-214E-8DEA-111E66453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ity of Virginia Beach logo">
            <a:extLst>
              <a:ext uri="{FF2B5EF4-FFF2-40B4-BE49-F238E27FC236}">
                <a16:creationId xmlns:a16="http://schemas.microsoft.com/office/drawing/2014/main" id="{B9817D04-9CF7-CF0A-51EC-8BEBD2280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11BFE4-B7BD-76D1-2987-6B9AEFF6E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98997"/>
          <a:stretch/>
        </p:blipFill>
        <p:spPr>
          <a:xfrm>
            <a:off x="0" y="0"/>
            <a:ext cx="173736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43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7039-8958-B52B-0DA8-D744C248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20A10-06E8-55DC-406A-DF0BC9414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D3301-ACD7-6CC3-FB24-B97992CF5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F39FC-5338-A0A9-6D70-41D4365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64C9FC3-A8CA-214E-8DEA-111E66453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ity of Virginia Beach logo">
            <a:extLst>
              <a:ext uri="{FF2B5EF4-FFF2-40B4-BE49-F238E27FC236}">
                <a16:creationId xmlns:a16="http://schemas.microsoft.com/office/drawing/2014/main" id="{ABDB57DD-233A-CA6C-A7D5-0CB11298C5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26631-CA0D-49AF-718B-DDC538E8D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98997"/>
          <a:stretch/>
        </p:blipFill>
        <p:spPr>
          <a:xfrm>
            <a:off x="0" y="0"/>
            <a:ext cx="173736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19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6E92B-2309-8B12-317E-8DA195F5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59C16-9BAC-B548-0B66-BEEE6FDA7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315EA-CE3F-50D8-8535-699040766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DDB36-1741-E800-70D4-83DFB08D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64C9FC3-A8CA-214E-8DEA-111E66453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ity of Virginia Beach logo">
            <a:extLst>
              <a:ext uri="{FF2B5EF4-FFF2-40B4-BE49-F238E27FC236}">
                <a16:creationId xmlns:a16="http://schemas.microsoft.com/office/drawing/2014/main" id="{6B952068-E155-E93D-D7AB-F54EDD770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7F6846-DD5C-C10B-15D4-15B99C408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r="98997"/>
          <a:stretch/>
        </p:blipFill>
        <p:spPr>
          <a:xfrm>
            <a:off x="0" y="0"/>
            <a:ext cx="173736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42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">
    <p:bg>
      <p:bgPr>
        <a:solidFill>
          <a:srgbClr val="0B3C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DC2D57E-FEA9-8D62-2F84-0C4D1139CF61}"/>
              </a:ext>
            </a:extLst>
          </p:cNvPr>
          <p:cNvSpPr/>
          <p:nvPr userDrawn="1"/>
        </p:nvSpPr>
        <p:spPr>
          <a:xfrm>
            <a:off x="0" y="-1"/>
            <a:ext cx="12192000" cy="2107670"/>
          </a:xfrm>
          <a:prstGeom prst="rect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A58BE-56F1-B10A-C6F0-68E9A087BF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47090"/>
            <a:ext cx="9144000" cy="132502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25043-0006-04B7-08EB-F6785DC0F9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12530"/>
            <a:ext cx="9144000" cy="873709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8BEFB-9538-679E-ED31-64C3BC58E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64C9FC3-A8CA-214E-8DEA-111E66453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00E8BD3-46D8-36D4-AC36-152588EC74AF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b="99181"/>
          <a:stretch/>
        </p:blipFill>
        <p:spPr>
          <a:xfrm>
            <a:off x="6350" y="-1"/>
            <a:ext cx="12185650" cy="73152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8B582A53-2E9A-15CA-41F8-5FF181241271}"/>
              </a:ext>
            </a:extLst>
          </p:cNvPr>
          <p:cNvSpPr/>
          <p:nvPr userDrawn="1"/>
        </p:nvSpPr>
        <p:spPr>
          <a:xfrm rot="10800000">
            <a:off x="5775960" y="2107668"/>
            <a:ext cx="640080" cy="384955"/>
          </a:xfrm>
          <a:prstGeom prst="triangle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7DB4D-0A15-7FA5-25D3-91B1232E3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95" t="21363" r="9774" b="26806"/>
          <a:stretch/>
        </p:blipFill>
        <p:spPr>
          <a:xfrm>
            <a:off x="4439288" y="5504570"/>
            <a:ext cx="3661359" cy="11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DB4BD6D-5CB8-F3C1-0858-4A67EB7C8E3D}"/>
              </a:ext>
            </a:extLst>
          </p:cNvPr>
          <p:cNvSpPr/>
          <p:nvPr userDrawn="1"/>
        </p:nvSpPr>
        <p:spPr>
          <a:xfrm>
            <a:off x="6350" y="70721"/>
            <a:ext cx="12185650" cy="1190810"/>
          </a:xfrm>
          <a:prstGeom prst="rect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24A615-2F92-5B68-C457-8466089C5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p</a:t>
            </a:r>
            <a:fld id="{C64C9FC3-A8CA-214E-8DEA-111E66453919}" type="slidenum">
              <a:rPr lang="en-US" smtClean="0">
                <a:latin typeface="Calibri" panose="020F0502020204030204" pitchFamily="34" charset="0"/>
              </a:rPr>
              <a:pPr/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6778F-FEC5-38F9-5F20-AF384C7AE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b="99181"/>
          <a:stretch/>
        </p:blipFill>
        <p:spPr>
          <a:xfrm>
            <a:off x="6350" y="-2431"/>
            <a:ext cx="12185650" cy="73152"/>
          </a:xfrm>
          <a:prstGeom prst="rect">
            <a:avLst/>
          </a:prstGeom>
          <a:ln>
            <a:noFill/>
          </a:ln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A71C92-5E06-A053-F765-4D8626072D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71056"/>
            <a:ext cx="3786188" cy="5586944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 descr="City of Virginia Beach logo">
            <a:extLst>
              <a:ext uri="{FF2B5EF4-FFF2-40B4-BE49-F238E27FC236}">
                <a16:creationId xmlns:a16="http://schemas.microsoft.com/office/drawing/2014/main" id="{3A723E21-B1B8-B6D4-EE4A-F1C6C35CCF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300DAE-34AE-F2B9-2FE6-CBC04C403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9225" y="1320865"/>
            <a:ext cx="8039100" cy="4948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0C12D78-444F-1C0D-9B03-4ED047D7ED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84193"/>
            <a:ext cx="11807824" cy="11868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0016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with side image on left with st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C80DCE-C8D3-8BCA-CD0E-5B376205C5D5}"/>
              </a:ext>
            </a:extLst>
          </p:cNvPr>
          <p:cNvSpPr/>
          <p:nvPr userDrawn="1"/>
        </p:nvSpPr>
        <p:spPr>
          <a:xfrm>
            <a:off x="6350" y="70721"/>
            <a:ext cx="12185650" cy="1190810"/>
          </a:xfrm>
          <a:prstGeom prst="rect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24A615-2F92-5B68-C457-8466089C5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p</a:t>
            </a:r>
            <a:fld id="{C64C9FC3-A8CA-214E-8DEA-111E66453919}" type="slidenum">
              <a:rPr lang="en-US" smtClean="0">
                <a:latin typeface="Calibri" panose="020F0502020204030204" pitchFamily="34" charset="0"/>
              </a:rPr>
              <a:pPr/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6778F-FEC5-38F9-5F20-AF384C7AE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b="99181"/>
          <a:stretch/>
        </p:blipFill>
        <p:spPr>
          <a:xfrm>
            <a:off x="6350" y="-2431"/>
            <a:ext cx="12185650" cy="7315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A6FE8-74D8-22BF-9737-9EA9F2E18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84193"/>
            <a:ext cx="11807824" cy="11868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12" name="Picture 11" descr="City of Virginia Beach logo">
            <a:extLst>
              <a:ext uri="{FF2B5EF4-FFF2-40B4-BE49-F238E27FC236}">
                <a16:creationId xmlns:a16="http://schemas.microsoft.com/office/drawing/2014/main" id="{3A723E21-B1B8-B6D4-EE4A-F1C6C35CCF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C6E9968-B96A-F0A2-A827-4FE9099390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9225" y="1320865"/>
            <a:ext cx="8039100" cy="4948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1E2224-0FB1-46A0-3BFF-41226EC158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0" y="1271587"/>
            <a:ext cx="3785616" cy="55961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6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with side image on left with stock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24A615-2F92-5B68-C457-8466089C5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p</a:t>
            </a:r>
            <a:fld id="{C64C9FC3-A8CA-214E-8DEA-111E66453919}" type="slidenum">
              <a:rPr lang="en-US" smtClean="0">
                <a:latin typeface="Calibri" panose="020F0502020204030204" pitchFamily="34" charset="0"/>
              </a:rPr>
              <a:pPr/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C6FF6D-DA5D-CCC2-E9F3-17AA0C9ED20F}"/>
              </a:ext>
            </a:extLst>
          </p:cNvPr>
          <p:cNvSpPr/>
          <p:nvPr userDrawn="1"/>
        </p:nvSpPr>
        <p:spPr>
          <a:xfrm>
            <a:off x="6350" y="70721"/>
            <a:ext cx="12185650" cy="1190810"/>
          </a:xfrm>
          <a:prstGeom prst="rect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6778F-FEC5-38F9-5F20-AF384C7AE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b="99181"/>
          <a:stretch/>
        </p:blipFill>
        <p:spPr>
          <a:xfrm>
            <a:off x="6350" y="-2431"/>
            <a:ext cx="12185650" cy="73152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17C7D2-1DA0-018F-8B8E-77CA12D405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9225" y="1320865"/>
            <a:ext cx="8039100" cy="4948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City of Virginia Beach logo">
            <a:extLst>
              <a:ext uri="{FF2B5EF4-FFF2-40B4-BE49-F238E27FC236}">
                <a16:creationId xmlns:a16="http://schemas.microsoft.com/office/drawing/2014/main" id="{3A723E21-B1B8-B6D4-EE4A-F1C6C35CCF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pic>
        <p:nvPicPr>
          <p:cNvPr id="7" name="Picture 6" descr="Sunrising over the water with bridge in distance.">
            <a:extLst>
              <a:ext uri="{FF2B5EF4-FFF2-40B4-BE49-F238E27FC236}">
                <a16:creationId xmlns:a16="http://schemas.microsoft.com/office/drawing/2014/main" id="{1F711A24-04C5-EF52-9A91-1DC637AB4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08" t="2297" r="-35"/>
          <a:stretch/>
        </p:blipFill>
        <p:spPr>
          <a:xfrm>
            <a:off x="0" y="1261531"/>
            <a:ext cx="3780457" cy="55964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8789FF8-095E-CD48-395A-E60ACC680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84193"/>
            <a:ext cx="11807824" cy="11868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54920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0206C1-DA15-ECDE-2926-E69CD94D2459}"/>
              </a:ext>
            </a:extLst>
          </p:cNvPr>
          <p:cNvSpPr/>
          <p:nvPr userDrawn="1"/>
        </p:nvSpPr>
        <p:spPr>
          <a:xfrm>
            <a:off x="6350" y="70721"/>
            <a:ext cx="12185650" cy="1190810"/>
          </a:xfrm>
          <a:prstGeom prst="rect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24A615-2F92-5B68-C457-8466089C5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p</a:t>
            </a:r>
            <a:fld id="{C64C9FC3-A8CA-214E-8DEA-111E66453919}" type="slidenum">
              <a:rPr lang="en-US" smtClean="0">
                <a:latin typeface="Calibri" panose="020F0502020204030204" pitchFamily="34" charset="0"/>
              </a:rPr>
              <a:pPr/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6778F-FEC5-38F9-5F20-AF384C7AE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b="99181"/>
          <a:stretch/>
        </p:blipFill>
        <p:spPr>
          <a:xfrm>
            <a:off x="6350" y="-2431"/>
            <a:ext cx="12185650" cy="73152"/>
          </a:xfrm>
          <a:prstGeom prst="rect">
            <a:avLst/>
          </a:prstGeom>
          <a:ln>
            <a:noFill/>
          </a:ln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A71C92-5E06-A053-F765-4D8626072D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05812" y="1271056"/>
            <a:ext cx="3786188" cy="4948874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 descr="City of Virginia Beach logo">
            <a:extLst>
              <a:ext uri="{FF2B5EF4-FFF2-40B4-BE49-F238E27FC236}">
                <a16:creationId xmlns:a16="http://schemas.microsoft.com/office/drawing/2014/main" id="{3A723E21-B1B8-B6D4-EE4A-F1C6C35CCF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166A04-DC96-8ABB-B936-7B4EE1F7C3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325" y="1271056"/>
            <a:ext cx="8039100" cy="4948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5F78D5-9AAF-7180-8E8E-F56DE7E5E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84193"/>
            <a:ext cx="11807824" cy="118686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8291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 on right with st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E672FA-CAAE-4D2C-627D-1EE4DE1069C7}"/>
              </a:ext>
            </a:extLst>
          </p:cNvPr>
          <p:cNvSpPr/>
          <p:nvPr userDrawn="1"/>
        </p:nvSpPr>
        <p:spPr>
          <a:xfrm>
            <a:off x="6350" y="70721"/>
            <a:ext cx="12185650" cy="1190810"/>
          </a:xfrm>
          <a:prstGeom prst="rect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24A615-2F92-5B68-C457-8466089C5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p</a:t>
            </a:r>
            <a:fld id="{C64C9FC3-A8CA-214E-8DEA-111E66453919}" type="slidenum">
              <a:rPr lang="en-US" smtClean="0">
                <a:latin typeface="Calibri" panose="020F0502020204030204" pitchFamily="34" charset="0"/>
              </a:rPr>
              <a:pPr/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6778F-FEC5-38F9-5F20-AF384C7AE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b="99181"/>
          <a:stretch/>
        </p:blipFill>
        <p:spPr>
          <a:xfrm>
            <a:off x="6350" y="-2431"/>
            <a:ext cx="12185650" cy="73152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City of Virginia Beach logo">
            <a:extLst>
              <a:ext uri="{FF2B5EF4-FFF2-40B4-BE49-F238E27FC236}">
                <a16:creationId xmlns:a16="http://schemas.microsoft.com/office/drawing/2014/main" id="{3A723E21-B1B8-B6D4-EE4A-F1C6C35CCF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6050A56-9538-59BA-7C9B-592B0326AC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325" y="1271056"/>
            <a:ext cx="8039100" cy="4948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3928C4-CD28-D52C-E4C8-8B6DAB030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84193"/>
            <a:ext cx="11807824" cy="11868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582DA9-4770-674D-6368-67973C47F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6425" y="1262063"/>
            <a:ext cx="3776472" cy="49926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1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A1E79-9DD9-944E-7D2E-B12EB2F01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E918-AF36-E7E3-9D98-1705A25EE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7E43D-C254-E4AE-097E-B1F1CBFAB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64C9FC3-A8CA-214E-8DEA-111E66453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8F0FA-D497-7A63-E933-17FDB6E4A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r="98997"/>
          <a:stretch/>
        </p:blipFill>
        <p:spPr>
          <a:xfrm>
            <a:off x="0" y="0"/>
            <a:ext cx="173736" cy="6861574"/>
          </a:xfrm>
          <a:prstGeom prst="rect">
            <a:avLst/>
          </a:prstGeom>
        </p:spPr>
      </p:pic>
      <p:pic>
        <p:nvPicPr>
          <p:cNvPr id="5" name="Picture 4" descr="City of Virginia Beach logo">
            <a:extLst>
              <a:ext uri="{FF2B5EF4-FFF2-40B4-BE49-F238E27FC236}">
                <a16:creationId xmlns:a16="http://schemas.microsoft.com/office/drawing/2014/main" id="{38AF7413-7A99-A6BA-7E8F-1E7ABC70A0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1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AC2736F-1771-E3F4-BEFD-09E64B496548}"/>
              </a:ext>
            </a:extLst>
          </p:cNvPr>
          <p:cNvSpPr/>
          <p:nvPr userDrawn="1"/>
        </p:nvSpPr>
        <p:spPr>
          <a:xfrm rot="10800000">
            <a:off x="5775960" y="1555036"/>
            <a:ext cx="640080" cy="384955"/>
          </a:xfrm>
          <a:prstGeom prst="triangle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DEE02D-64F0-9FCD-7DBB-165235237573}"/>
              </a:ext>
            </a:extLst>
          </p:cNvPr>
          <p:cNvSpPr/>
          <p:nvPr userDrawn="1"/>
        </p:nvSpPr>
        <p:spPr>
          <a:xfrm>
            <a:off x="0" y="-1"/>
            <a:ext cx="12192000" cy="1555751"/>
          </a:xfrm>
          <a:prstGeom prst="rect">
            <a:avLst/>
          </a:prstGeom>
          <a:solidFill>
            <a:srgbClr val="1B9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A1E79-9DD9-944E-7D2E-B12EB2F0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"/>
            <a:ext cx="10515600" cy="1190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E918-AF36-E7E3-9D98-1705A25EE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106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7E43D-C254-E4AE-097E-B1F1CBFAB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64C9FC3-A8CA-214E-8DEA-111E66453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ity of Virginia Beach logo">
            <a:extLst>
              <a:ext uri="{FF2B5EF4-FFF2-40B4-BE49-F238E27FC236}">
                <a16:creationId xmlns:a16="http://schemas.microsoft.com/office/drawing/2014/main" id="{9CD63D4C-C3F4-F38E-167A-A2500C68F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BADBC-A429-4464-226B-631215527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b="99181"/>
          <a:stretch/>
        </p:blipFill>
        <p:spPr>
          <a:xfrm>
            <a:off x="6350" y="-1"/>
            <a:ext cx="12185650" cy="731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72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E0D911-07D7-C3F1-149B-B58793DDC694}"/>
              </a:ext>
            </a:extLst>
          </p:cNvPr>
          <p:cNvSpPr/>
          <p:nvPr userDrawn="1"/>
        </p:nvSpPr>
        <p:spPr>
          <a:xfrm>
            <a:off x="90436" y="-1"/>
            <a:ext cx="3868616" cy="6858001"/>
          </a:xfrm>
          <a:prstGeom prst="rect">
            <a:avLst/>
          </a:prstGeom>
          <a:solidFill>
            <a:srgbClr val="1B9A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A1E79-9DD9-944E-7D2E-B12EB2F0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44" y="241160"/>
            <a:ext cx="3406391" cy="61366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E918-AF36-E7E3-9D98-1705A25EE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078" y="1185705"/>
            <a:ext cx="6349721" cy="5091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7E43D-C254-E4AE-097E-B1F1CBFAB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64C9FC3-A8CA-214E-8DEA-111E66453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898F0FA-D497-7A63-E933-17FDB6E4A67D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r="98997"/>
          <a:stretch/>
        </p:blipFill>
        <p:spPr>
          <a:xfrm>
            <a:off x="0" y="0"/>
            <a:ext cx="173736" cy="6861574"/>
          </a:xfrm>
          <a:prstGeom prst="rect">
            <a:avLst/>
          </a:prstGeom>
        </p:spPr>
      </p:pic>
      <p:pic>
        <p:nvPicPr>
          <p:cNvPr id="12" name="Picture 11" descr="City of Virginia Beach logo">
            <a:extLst>
              <a:ext uri="{FF2B5EF4-FFF2-40B4-BE49-F238E27FC236}">
                <a16:creationId xmlns:a16="http://schemas.microsoft.com/office/drawing/2014/main" id="{C090AE96-767F-E998-BD0D-5C0565477A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9717" y="6377761"/>
            <a:ext cx="350151" cy="2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47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C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A966BE-2BF5-C91B-4B7F-E5A025439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47DB3-306D-7519-4CE7-6D9B41C3D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1FACA-CCE0-BF63-8F26-6CA95F1FC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979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Metropolis"/>
              </a:defRPr>
            </a:lvl1pPr>
          </a:lstStyle>
          <a:p>
            <a:r>
              <a:rPr lang="en-US">
                <a:latin typeface="Calibri" panose="020F0502020204030204" pitchFamily="34" charset="0"/>
              </a:rPr>
              <a:t>p</a:t>
            </a:r>
            <a:fld id="{C64C9FC3-A8CA-214E-8DEA-111E66453919}" type="slidenum">
              <a:rPr lang="en-US" smtClean="0">
                <a:latin typeface="Calibri" panose="020F0502020204030204" pitchFamily="34" charset="0"/>
              </a:rPr>
              <a:pPr/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7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5" r:id="rId3"/>
    <p:sldLayoutId id="2147483667" r:id="rId4"/>
    <p:sldLayoutId id="2147483664" r:id="rId5"/>
    <p:sldLayoutId id="2147483666" r:id="rId6"/>
    <p:sldLayoutId id="2147483661" r:id="rId7"/>
    <p:sldLayoutId id="2147483662" r:id="rId8"/>
    <p:sldLayoutId id="2147483663" r:id="rId9"/>
    <p:sldLayoutId id="2147483651" r:id="rId10"/>
    <p:sldLayoutId id="2147483652" r:id="rId11"/>
    <p:sldLayoutId id="2147483653" r:id="rId12"/>
    <p:sldLayoutId id="2147483669" r:id="rId13"/>
    <p:sldLayoutId id="2147483656" r:id="rId14"/>
    <p:sldLayoutId id="2147483657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stop-panneau-de-signalisation-145896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E8ACC-4D21-DC77-20D8-AD4E8E5438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VBPD &amp; SCHOOLS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662EC-5D8E-613C-421D-113ED896D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6100"/>
            <a:ext cx="9144000" cy="87370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Lieutenant Kevin Lokey</a:t>
            </a:r>
          </a:p>
          <a:p>
            <a:r>
              <a:rPr lang="en-US" dirty="0"/>
              <a:t>Commanding Officer, Youth Services Unit</a:t>
            </a:r>
          </a:p>
        </p:txBody>
      </p:sp>
      <p:pic>
        <p:nvPicPr>
          <p:cNvPr id="10" name="Picture Placeholder 10">
            <a:extLst>
              <a:ext uri="{FF2B5EF4-FFF2-40B4-BE49-F238E27FC236}">
                <a16:creationId xmlns:a16="http://schemas.microsoft.com/office/drawing/2014/main" id="{61100521-5DD9-CD7F-2A7F-E2E3EC2B2A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200" t="7211" r="18405" b="13597"/>
          <a:stretch/>
        </p:blipFill>
        <p:spPr>
          <a:xfrm>
            <a:off x="390621" y="166518"/>
            <a:ext cx="1828800" cy="182880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032D556-F12F-EEFA-9026-10702F4E943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0637" r="12763"/>
          <a:stretch/>
        </p:blipFill>
        <p:spPr>
          <a:xfrm>
            <a:off x="2786110" y="166518"/>
            <a:ext cx="1828800" cy="1828800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44EF880-5C1E-0E64-38DD-B56C38DCA43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3875" r="21125"/>
          <a:stretch/>
        </p:blipFill>
        <p:spPr>
          <a:xfrm rot="5400000">
            <a:off x="5181599" y="166518"/>
            <a:ext cx="1828800" cy="1828800"/>
          </a:xfrm>
          <a:prstGeom prst="rect">
            <a:avLst/>
          </a:prstGeo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26D22A23-6234-A68D-9593-E155B6B30D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4639" t="16458" r="-4109" b="16458"/>
          <a:stretch/>
        </p:blipFill>
        <p:spPr>
          <a:xfrm>
            <a:off x="7577089" y="166518"/>
            <a:ext cx="1828800" cy="1828800"/>
          </a:xfrm>
          <a:prstGeom prst="rect">
            <a:avLst/>
          </a:prstGeo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5B1CD805-C311-3D76-822F-EC35E6ED135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l="18851" t="14186" r="10100" b="32527"/>
          <a:stretch/>
        </p:blipFill>
        <p:spPr>
          <a:xfrm>
            <a:off x="9972579" y="16651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7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CD5B-CE10-62DD-CC94-C1C87D62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72" y="-21734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SCHOOL RESOURCE OFFICER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89428-7548-BA33-CFD7-D7476FAC26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67" y="1363529"/>
            <a:ext cx="5930284" cy="4833082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28 SROs &amp; 4 SRO Sergeants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Assigned to all middle and high schools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Augmented by School Security Officers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YSU lieutenant oversees the SRO program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Ensures consistency throughout each precinct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Serves as liaison with VBCPS</a:t>
            </a:r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sz="1800" dirty="0"/>
              <a:t>85 schools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Point of contact for any issues with schools, students, &amp; teachers (arrests, serious injuries, deaths, etc.)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Develops training for the SROs</a:t>
            </a:r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sz="1800" dirty="0"/>
              <a:t>Annual in-service in August</a:t>
            </a:r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sz="1800" dirty="0"/>
              <a:t>Active Threat training 3x/year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Works with DCJS &amp; Training Bureau to ensure SROs meet certification requirements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Monitor school threats &amp; investigations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Works closely with VBCPS OSEM to ensure safety of students, staff, and visitors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B701C7-49C8-237D-26D0-72C4A6E685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345" r="5345"/>
          <a:stretch/>
        </p:blipFill>
        <p:spPr>
          <a:xfrm>
            <a:off x="6559061" y="1567718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659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1A4BE4-256B-91A3-F35F-2964CA57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VBCPS PUBLIC SAFETY CLASSES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C641F1D-6B89-CBCD-91E4-7C8F1B289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6062"/>
            <a:ext cx="5181600" cy="4570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Public Safety Program at Technical &amp; Career Education Center</a:t>
            </a:r>
          </a:p>
          <a:p>
            <a:r>
              <a:rPr lang="en-US" dirty="0"/>
              <a:t>YSU coordinates with VBCPS</a:t>
            </a:r>
          </a:p>
          <a:p>
            <a:pPr lvl="1"/>
            <a:r>
              <a:rPr lang="en-US" sz="2000" dirty="0"/>
              <a:t>Schedule instructors from PD</a:t>
            </a:r>
          </a:p>
          <a:p>
            <a:pPr lvl="1"/>
            <a:r>
              <a:rPr lang="en-US" sz="2000" dirty="0"/>
              <a:t>Assist with competitions </a:t>
            </a:r>
          </a:p>
          <a:p>
            <a:pPr lvl="1"/>
            <a:r>
              <a:rPr lang="en-US" sz="2000" dirty="0"/>
              <a:t>Facilitate field trips to PD sites</a:t>
            </a:r>
          </a:p>
          <a:p>
            <a:pPr lvl="1"/>
            <a:r>
              <a:rPr lang="en-US" sz="2000" dirty="0"/>
              <a:t>Scenario training</a:t>
            </a:r>
          </a:p>
          <a:p>
            <a:r>
              <a:rPr lang="en-US" dirty="0"/>
              <a:t>Goal is to have students graduate &amp; work as Patrol Aides until they are old enough for the Police Academy</a:t>
            </a:r>
          </a:p>
        </p:txBody>
      </p:sp>
      <p:pic>
        <p:nvPicPr>
          <p:cNvPr id="8" name="Picture Placeholder 7" descr="A group of people posing for a photo in front of a car&#10;&#10;Description automatically generated with medium confidence">
            <a:extLst>
              <a:ext uri="{FF2B5EF4-FFF2-40B4-BE49-F238E27FC236}">
                <a16:creationId xmlns:a16="http://schemas.microsoft.com/office/drawing/2014/main" id="{C0B378C3-6BCB-CD0C-1C5D-BE90295B9A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7" b="-3"/>
          <a:stretch/>
        </p:blipFill>
        <p:spPr>
          <a:xfrm>
            <a:off x="6172199" y="1606062"/>
            <a:ext cx="5443057" cy="4570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380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B0245-9FEF-A841-546F-983631E06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1015" y="1078523"/>
            <a:ext cx="7702061" cy="5424145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Safe driving program for HS students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Focus on dangers of drinking and driving, distracted driving (texting), speeding, and drugged driving (marijuana)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Mock crash scene at high school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Students volunteer to play critical roles to demonstrate the gravity of the situation and the investigative process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Assembly with mock funeral the next day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Held at different high school each year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Partnership with multiple agencies: VBFD, VBEMS, Sentara, funeral home, towing company, AAA, VBSO, VBCPS, etc.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AC3255-27FD-FCA1-E357-94037CFC20A3}"/>
              </a:ext>
            </a:extLst>
          </p:cNvPr>
          <p:cNvSpPr txBox="1">
            <a:spLocks/>
          </p:cNvSpPr>
          <p:nvPr/>
        </p:nvSpPr>
        <p:spPr>
          <a:xfrm>
            <a:off x="4021015" y="256381"/>
            <a:ext cx="7995119" cy="1431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800" dirty="0"/>
              <a:t>ARRIVE ALIVE VB</a:t>
            </a:r>
          </a:p>
        </p:txBody>
      </p:sp>
      <p:pic>
        <p:nvPicPr>
          <p:cNvPr id="6" name="Picture 5" descr="A group of police officers&#10;&#10;Description automatically generated with low confidence">
            <a:extLst>
              <a:ext uri="{FF2B5EF4-FFF2-40B4-BE49-F238E27FC236}">
                <a16:creationId xmlns:a16="http://schemas.microsoft.com/office/drawing/2014/main" id="{940FAA3D-D807-166A-A445-CBABA51AF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175865" y="0"/>
            <a:ext cx="3626136" cy="2297199"/>
          </a:xfrm>
          <a:prstGeom prst="rect">
            <a:avLst/>
          </a:prstGeom>
        </p:spPr>
      </p:pic>
      <p:pic>
        <p:nvPicPr>
          <p:cNvPr id="7" name="Picture 6" descr="A picture containing tree, outdoor, road, person&#10;&#10;Description automatically generated">
            <a:extLst>
              <a:ext uri="{FF2B5EF4-FFF2-40B4-BE49-F238E27FC236}">
                <a16:creationId xmlns:a16="http://schemas.microsoft.com/office/drawing/2014/main" id="{03A098E8-82D0-7635-BA87-7E517BBA24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175865" y="2297199"/>
            <a:ext cx="3626138" cy="2297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83266E-5EA3-B9C1-E974-57E702C523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86" b="2486"/>
          <a:stretch/>
        </p:blipFill>
        <p:spPr>
          <a:xfrm>
            <a:off x="175865" y="4594397"/>
            <a:ext cx="3626136" cy="229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03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A39A6-1F86-F9B7-DDDA-6FC61E5FB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500" y="1271056"/>
            <a:ext cx="8656946" cy="5586943"/>
          </a:xfrm>
        </p:spPr>
        <p:txBody>
          <a:bodyPr>
            <a:noAutofit/>
          </a:bodyPr>
          <a:lstStyle/>
          <a:p>
            <a:r>
              <a:rPr lang="en-US" sz="2200" dirty="0"/>
              <a:t>Law Enforcement Against Drugs and Violence</a:t>
            </a:r>
          </a:p>
          <a:p>
            <a:r>
              <a:rPr lang="en-US" sz="2200" dirty="0"/>
              <a:t>K-12 Program</a:t>
            </a:r>
          </a:p>
          <a:p>
            <a:r>
              <a:rPr lang="en-US" sz="2200" dirty="0"/>
              <a:t>10-15-week program</a:t>
            </a:r>
          </a:p>
          <a:p>
            <a:r>
              <a:rPr lang="en-US" sz="2200" dirty="0"/>
              <a:t>Taught by SROs and YSU officers</a:t>
            </a:r>
          </a:p>
          <a:p>
            <a:r>
              <a:rPr lang="en-US" sz="2200" dirty="0"/>
              <a:t>Curriculum includes:</a:t>
            </a:r>
          </a:p>
          <a:p>
            <a:pPr lvl="1"/>
            <a:r>
              <a:rPr lang="en-US" sz="2200" dirty="0"/>
              <a:t>Drug and alcohol awareness</a:t>
            </a:r>
          </a:p>
          <a:p>
            <a:pPr lvl="1"/>
            <a:r>
              <a:rPr lang="en-US" sz="2200" dirty="0"/>
              <a:t>Decision making</a:t>
            </a:r>
          </a:p>
          <a:p>
            <a:pPr lvl="1"/>
            <a:r>
              <a:rPr lang="en-US" sz="2200" dirty="0"/>
              <a:t>Goal setting</a:t>
            </a:r>
          </a:p>
          <a:p>
            <a:pPr lvl="1"/>
            <a:r>
              <a:rPr lang="en-US" sz="2200" dirty="0"/>
              <a:t>Communication</a:t>
            </a:r>
          </a:p>
          <a:p>
            <a:pPr lvl="1"/>
            <a:r>
              <a:rPr lang="en-US" sz="2200" dirty="0"/>
              <a:t>Conflict resolution</a:t>
            </a:r>
          </a:p>
          <a:p>
            <a:r>
              <a:rPr lang="en-US" sz="2200" dirty="0"/>
              <a:t>Taught during summer camps, evening classes, and YPA</a:t>
            </a:r>
          </a:p>
          <a:p>
            <a:r>
              <a:rPr lang="en-US" sz="2200" dirty="0"/>
              <a:t>Will be taught to students in select middle schools (6</a:t>
            </a:r>
            <a:r>
              <a:rPr lang="en-US" sz="2200" baseline="30000" dirty="0"/>
              <a:t>th</a:t>
            </a:r>
            <a:r>
              <a:rPr lang="en-US" sz="2200" dirty="0"/>
              <a:t> grade) and Renaissance Academy starting in February</a:t>
            </a:r>
          </a:p>
          <a:p>
            <a:pPr lvl="1"/>
            <a:r>
              <a:rPr lang="en-US" sz="2200" dirty="0"/>
              <a:t>Expanded to additional schools next year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D60467-96FE-DA1D-3652-7E218E2F6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4193"/>
            <a:ext cx="11807824" cy="1186864"/>
          </a:xfrm>
        </p:spPr>
        <p:txBody>
          <a:bodyPr anchor="ctr">
            <a:normAutofit/>
          </a:bodyPr>
          <a:lstStyle/>
          <a:p>
            <a:r>
              <a:rPr lang="en-US" dirty="0"/>
              <a:t>L.E.A.D.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71CEF59B-8CC8-59F0-E8FB-2F17DE58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2235" y="294079"/>
            <a:ext cx="1326089" cy="1465291"/>
          </a:xfrm>
          <a:prstGeom prst="rect">
            <a:avLst/>
          </a:prstGeom>
          <a:noFill/>
        </p:spPr>
      </p:pic>
      <p:pic>
        <p:nvPicPr>
          <p:cNvPr id="6" name="Picture 5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37C37F50-93B1-6CD0-EEB6-6B2127518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354" y="2137558"/>
            <a:ext cx="4351475" cy="33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43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183BB-BF7E-DCEF-2F7F-4AC699E67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8AAF-C6FE-FD70-EBBA-8A2343DFDE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325" y="1271055"/>
            <a:ext cx="7233276" cy="5502751"/>
          </a:xfrm>
        </p:spPr>
        <p:txBody>
          <a:bodyPr>
            <a:normAutofit/>
          </a:bodyPr>
          <a:lstStyle/>
          <a:p>
            <a:r>
              <a:rPr lang="en-US" sz="2600" dirty="0"/>
              <a:t>School safety and school threat awareness program</a:t>
            </a:r>
          </a:p>
          <a:p>
            <a:r>
              <a:rPr lang="en-US" sz="2600" dirty="0"/>
              <a:t>Curriculum developed by VBPD, VBCPS, Court Services, and Commonwealth’s Attorney</a:t>
            </a:r>
          </a:p>
          <a:p>
            <a:r>
              <a:rPr lang="en-US" sz="2600" dirty="0"/>
              <a:t>Hour-long class</a:t>
            </a:r>
          </a:p>
          <a:p>
            <a:r>
              <a:rPr lang="en-US" sz="2600" dirty="0"/>
              <a:t>Taught by YSU personnel or SROs</a:t>
            </a:r>
          </a:p>
          <a:p>
            <a:r>
              <a:rPr lang="en-US" sz="2600" dirty="0"/>
              <a:t>Covers roles and responsibilities, warning signs, school safety protocols, school threat investigations, laws, consequences, and available resources</a:t>
            </a:r>
          </a:p>
          <a:p>
            <a:r>
              <a:rPr lang="en-US" sz="2600" dirty="0"/>
              <a:t>Will be taught in public schools (primarily MS)</a:t>
            </a:r>
          </a:p>
          <a:p>
            <a:r>
              <a:rPr lang="en-US" sz="2600" dirty="0"/>
              <a:t>Currently taught in camps and community meetings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4D87D-49A2-5F14-4C8D-278CC080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4193"/>
            <a:ext cx="11807824" cy="1186864"/>
          </a:xfrm>
        </p:spPr>
        <p:txBody>
          <a:bodyPr anchor="ctr">
            <a:normAutofit/>
          </a:bodyPr>
          <a:lstStyle/>
          <a:p>
            <a:r>
              <a:rPr lang="en-US" dirty="0"/>
              <a:t>IT’S NOT A JOKE</a:t>
            </a:r>
          </a:p>
        </p:txBody>
      </p:sp>
      <p:pic>
        <p:nvPicPr>
          <p:cNvPr id="5" name="Picture 4" descr="A person giving a presentation&#10;&#10;AI-generated content may be incorrect.">
            <a:extLst>
              <a:ext uri="{FF2B5EF4-FFF2-40B4-BE49-F238E27FC236}">
                <a16:creationId xmlns:a16="http://schemas.microsoft.com/office/drawing/2014/main" id="{9AE4DFC7-4425-50DB-0F0C-BC3AB77B91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33" t="31095" r="15936" b="9076"/>
          <a:stretch/>
        </p:blipFill>
        <p:spPr>
          <a:xfrm>
            <a:off x="7420601" y="2006930"/>
            <a:ext cx="4677298" cy="36995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4087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E3CB-A197-E340-BDAA-CC7F80E53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72" y="182562"/>
            <a:ext cx="10515600" cy="1190625"/>
          </a:xfrm>
        </p:spPr>
        <p:txBody>
          <a:bodyPr/>
          <a:lstStyle/>
          <a:p>
            <a:r>
              <a:rPr lang="en-US" dirty="0"/>
              <a:t>STOP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67E4E-1121-40D0-4C48-3F3201375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80" y="1926106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School Threat Offenses Program</a:t>
            </a:r>
          </a:p>
          <a:p>
            <a:r>
              <a:rPr lang="en-US" dirty="0"/>
              <a:t>Collaboration with Court Services Unit </a:t>
            </a:r>
          </a:p>
          <a:p>
            <a:r>
              <a:rPr lang="en-US" dirty="0"/>
              <a:t>Court-ordered program that addresses school threat cases </a:t>
            </a:r>
          </a:p>
          <a:p>
            <a:r>
              <a:rPr lang="en-US" dirty="0"/>
              <a:t>5-week program</a:t>
            </a:r>
          </a:p>
          <a:p>
            <a:r>
              <a:rPr lang="en-US" dirty="0"/>
              <a:t>Parental involvement required </a:t>
            </a:r>
          </a:p>
          <a:p>
            <a:r>
              <a:rPr lang="en-US" dirty="0"/>
              <a:t>Topics include bullying, laws, school rules, conflict resolution, and making good choices</a:t>
            </a:r>
          </a:p>
          <a:p>
            <a:r>
              <a:rPr lang="en-US" dirty="0"/>
              <a:t>Final project </a:t>
            </a:r>
          </a:p>
          <a:p>
            <a:r>
              <a:rPr lang="en-US" dirty="0"/>
              <a:t>Middle school students charged with misdemeanor offenses</a:t>
            </a:r>
          </a:p>
          <a:p>
            <a:pPr lvl="1"/>
            <a:r>
              <a:rPr lang="en-US" dirty="0"/>
              <a:t>Weapons charges and felonies are not eligible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B4162FF6-980C-6DB4-E817-FE895F01D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8265" y="317241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8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3E8EE-F850-BFEE-74D9-C1B006B11C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BFE247-5942-5064-DFC6-DD0063247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20373"/>
            <a:ext cx="9144000" cy="873709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B7EF3-C947-AEA8-5829-F50031A3764D}"/>
              </a:ext>
            </a:extLst>
          </p:cNvPr>
          <p:cNvSpPr txBox="1"/>
          <p:nvPr/>
        </p:nvSpPr>
        <p:spPr>
          <a:xfrm>
            <a:off x="3200399" y="3594082"/>
            <a:ext cx="5791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Lt. Kevin Lokey</a:t>
            </a:r>
            <a:b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Youth Services Unit</a:t>
            </a:r>
            <a:endParaRPr lang="en-US" sz="18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dirty="0" err="1">
                <a:solidFill>
                  <a:srgbClr val="FFFFFF"/>
                </a:solidFill>
              </a:rPr>
              <a:t>kalokey@vbgov.com</a:t>
            </a:r>
            <a:endParaRPr lang="en-US" sz="18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(757) 385-7214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dirty="0" err="1">
                <a:solidFill>
                  <a:srgbClr val="FFFFFF"/>
                </a:solidFill>
              </a:rPr>
              <a:t>police.virginiabeach.gov</a:t>
            </a:r>
            <a:r>
              <a:rPr lang="en-US" sz="1800" dirty="0">
                <a:solidFill>
                  <a:srgbClr val="FFFFFF"/>
                </a:solidFill>
              </a:rPr>
              <a:t>/community/youth-services</a:t>
            </a:r>
            <a:endParaRPr lang="en-US" sz="18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Qr code&#10;&#10;AI-generated content may be incorrect.">
            <a:extLst>
              <a:ext uri="{FF2B5EF4-FFF2-40B4-BE49-F238E27FC236}">
                <a16:creationId xmlns:a16="http://schemas.microsoft.com/office/drawing/2014/main" id="{08D522E3-6112-5156-241C-5DB2494BA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338" y="4611086"/>
            <a:ext cx="1899824" cy="18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40057"/>
      </p:ext>
    </p:extLst>
  </p:cSld>
  <p:clrMapOvr>
    <a:masterClrMapping/>
  </p:clrMapOvr>
</p:sld>
</file>

<file path=ppt/theme/theme1.xml><?xml version="1.0" encoding="utf-8"?>
<a:theme xmlns:a="http://schemas.openxmlformats.org/drawingml/2006/main" name="City Council Presentation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B Branded Template" id="{E65F1248-DE77-FD4F-B3AD-854F6FA3DD18}" vid="{8EA24B33-261F-D741-A702-CC234E5266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00A742E7C4DD45A31999E5F8CE2B6E" ma:contentTypeVersion="13" ma:contentTypeDescription="Create a new document." ma:contentTypeScope="" ma:versionID="b1b8a70a7ea38697017e2f94ed221019">
  <xsd:schema xmlns:xsd="http://www.w3.org/2001/XMLSchema" xmlns:xs="http://www.w3.org/2001/XMLSchema" xmlns:p="http://schemas.microsoft.com/office/2006/metadata/properties" xmlns:ns2="f8706010-580a-475a-9271-e08e2fdf0196" xmlns:ns3="46c786a2-e6a7-4b34-ae9a-39b0336d9f55" targetNamespace="http://schemas.microsoft.com/office/2006/metadata/properties" ma:root="true" ma:fieldsID="1b804321d0eefc8c9175e2a065b936e7" ns2:_="" ns3:_="">
    <xsd:import namespace="f8706010-580a-475a-9271-e08e2fdf0196"/>
    <xsd:import namespace="46c786a2-e6a7-4b34-ae9a-39b0336d9f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06010-580a-475a-9271-e08e2fdf0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8c776c8-3240-4a81-9097-123094f609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786a2-e6a7-4b34-ae9a-39b0336d9f5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3d55ef0-385c-4ec9-9202-18071b0c4b75}" ma:internalName="TaxCatchAll" ma:showField="CatchAllData" ma:web="46c786a2-e6a7-4b34-ae9a-39b0336d9f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c786a2-e6a7-4b34-ae9a-39b0336d9f55" xsi:nil="true"/>
    <lcf76f155ced4ddcb4097134ff3c332f xmlns="f8706010-580a-475a-9271-e08e2fdf0196">
      <Terms xmlns="http://schemas.microsoft.com/office/infopath/2007/PartnerControls"/>
    </lcf76f155ced4ddcb4097134ff3c332f>
    <SharedWithUsers xmlns="46c786a2-e6a7-4b34-ae9a-39b0336d9f55">
      <UserInfo>
        <DisplayName>Bryan C. Clark</DisplayName>
        <AccountId>163</AccountId>
        <AccountType/>
      </UserInfo>
      <UserInfo>
        <DisplayName>Julie A. Sanchez</DisplayName>
        <AccountId>864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D8E2BFF-AA00-4D47-B6C1-1E3234DD8C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A4BE36-EEAB-4004-B03E-5E5F67281695}">
  <ds:schemaRefs>
    <ds:schemaRef ds:uri="46c786a2-e6a7-4b34-ae9a-39b0336d9f55"/>
    <ds:schemaRef ds:uri="f8706010-580a-475a-9271-e08e2fdf019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E373EC-C3E7-4887-9401-2B87DD78DD0C}">
  <ds:schemaRefs>
    <ds:schemaRef ds:uri="46c786a2-e6a7-4b34-ae9a-39b0336d9f55"/>
    <ds:schemaRef ds:uri="http://purl.org/dc/terms/"/>
    <ds:schemaRef ds:uri="f8706010-580a-475a-9271-e08e2fdf019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4522</TotalTime>
  <Words>496</Words>
  <Application>Microsoft Office PowerPoint</Application>
  <PresentationFormat>Widescreen</PresentationFormat>
  <Paragraphs>73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City Council Presentation Templates</vt:lpstr>
      <vt:lpstr>VBPD &amp; SCHOOLS</vt:lpstr>
      <vt:lpstr>SCHOOL RESOURCE OFFICER PROGRAM</vt:lpstr>
      <vt:lpstr>VBCPS PUBLIC SAFETY CLASSES</vt:lpstr>
      <vt:lpstr>PowerPoint Presentation</vt:lpstr>
      <vt:lpstr>L.E.A.D.</vt:lpstr>
      <vt:lpstr>IT’S NOT A JOKE</vt:lpstr>
      <vt:lpstr>STOP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BCClark@vbgov.com</dc:creator>
  <cp:lastModifiedBy>Katherine Kosky</cp:lastModifiedBy>
  <cp:revision>114</cp:revision>
  <cp:lastPrinted>2024-06-13T12:31:44Z</cp:lastPrinted>
  <dcterms:created xsi:type="dcterms:W3CDTF">2022-12-18T17:19:02Z</dcterms:created>
  <dcterms:modified xsi:type="dcterms:W3CDTF">2026-01-06T16:06:07Z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0x010100A100A742E7C4DD45A31999E5F8CE2B6E</vt:lpwstr>
  </property>
  <property fmtid="{D5CDD505-2E9C-101B-9397-08002B2CF9AE}" pid="3" name="MediaServiceImageTags">
    <vt:lpwstr/>
  </property>
</Properties>
</file>