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2" r:id="rId5"/>
  </p:sldMasterIdLst>
  <p:notesMasterIdLst>
    <p:notesMasterId r:id="rId21"/>
  </p:notesMasterIdLst>
  <p:sldIdLst>
    <p:sldId id="261" r:id="rId6"/>
    <p:sldId id="284" r:id="rId7"/>
    <p:sldId id="285" r:id="rId8"/>
    <p:sldId id="305" r:id="rId9"/>
    <p:sldId id="286" r:id="rId10"/>
    <p:sldId id="287" r:id="rId11"/>
    <p:sldId id="288" r:id="rId12"/>
    <p:sldId id="289" r:id="rId13"/>
    <p:sldId id="290" r:id="rId14"/>
    <p:sldId id="291" r:id="rId15"/>
    <p:sldId id="292" r:id="rId16"/>
    <p:sldId id="260" r:id="rId17"/>
    <p:sldId id="293" r:id="rId18"/>
    <p:sldId id="294"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5031" autoAdjust="0"/>
  </p:normalViewPr>
  <p:slideViewPr>
    <p:cSldViewPr snapToGrid="0">
      <p:cViewPr varScale="1">
        <p:scale>
          <a:sx n="84" d="100"/>
          <a:sy n="84" d="100"/>
        </p:scale>
        <p:origin x="13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9B82A-CC08-4D0F-B35C-66DB780C0DA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333BE80-BE30-49DE-A382-4541DE2B9B21}">
      <dgm:prSet/>
      <dgm:spPr/>
      <dgm:t>
        <a:bodyPr/>
        <a:lstStyle/>
        <a:p>
          <a:r>
            <a:rPr lang="en-US" dirty="0"/>
            <a:t>Why is a ROC necessary?  What is the reason? </a:t>
          </a:r>
        </a:p>
      </dgm:t>
    </dgm:pt>
    <dgm:pt modelId="{B3E9F31B-F744-4D34-9FCB-6CDAAB5769FD}" type="parTrans" cxnId="{E9DBE7A0-064F-41E4-B528-4DD14DF611C6}">
      <dgm:prSet/>
      <dgm:spPr/>
      <dgm:t>
        <a:bodyPr/>
        <a:lstStyle/>
        <a:p>
          <a:endParaRPr lang="en-US"/>
        </a:p>
      </dgm:t>
    </dgm:pt>
    <dgm:pt modelId="{2FC23957-5615-432F-9E3D-3A7852CF5818}" type="sibTrans" cxnId="{E9DBE7A0-064F-41E4-B528-4DD14DF611C6}">
      <dgm:prSet/>
      <dgm:spPr/>
      <dgm:t>
        <a:bodyPr/>
        <a:lstStyle/>
        <a:p>
          <a:endParaRPr lang="en-US"/>
        </a:p>
      </dgm:t>
    </dgm:pt>
    <dgm:pt modelId="{81D9CBD8-4256-42F6-A931-306FB09EC20F}">
      <dgm:prSet/>
      <dgm:spPr/>
      <dgm:t>
        <a:bodyPr/>
        <a:lstStyle/>
        <a:p>
          <a:r>
            <a:rPr lang="en-US" dirty="0"/>
            <a:t>Is there a less restrictive alternative? </a:t>
          </a:r>
        </a:p>
      </dgm:t>
    </dgm:pt>
    <dgm:pt modelId="{26348785-1B55-40E0-961B-1FAD607CC262}" type="parTrans" cxnId="{87C157A4-FACD-481F-B808-2C9481A6C050}">
      <dgm:prSet/>
      <dgm:spPr/>
      <dgm:t>
        <a:bodyPr/>
        <a:lstStyle/>
        <a:p>
          <a:endParaRPr lang="en-US"/>
        </a:p>
      </dgm:t>
    </dgm:pt>
    <dgm:pt modelId="{4D04EFC3-C51E-470D-8F38-8E25AE25E184}" type="sibTrans" cxnId="{87C157A4-FACD-481F-B808-2C9481A6C050}">
      <dgm:prSet/>
      <dgm:spPr/>
      <dgm:t>
        <a:bodyPr/>
        <a:lstStyle/>
        <a:p>
          <a:endParaRPr lang="en-US"/>
        </a:p>
      </dgm:t>
    </dgm:pt>
    <dgm:pt modelId="{44404321-1736-46EC-B111-A9AA952EA1E3}">
      <dgm:prSet/>
      <dgm:spPr/>
      <dgm:t>
        <a:bodyPr/>
        <a:lstStyle/>
        <a:p>
          <a:r>
            <a:rPr lang="en-US"/>
            <a:t>What services and treatment have been provided to the family and by whom prior to the filing of the ROC? </a:t>
          </a:r>
        </a:p>
      </dgm:t>
    </dgm:pt>
    <dgm:pt modelId="{EF1D0FCB-D7BA-4FE4-925E-CDC587544DE9}" type="parTrans" cxnId="{610D855E-E7F0-4E38-BB1E-48AE80C8D187}">
      <dgm:prSet/>
      <dgm:spPr/>
      <dgm:t>
        <a:bodyPr/>
        <a:lstStyle/>
        <a:p>
          <a:endParaRPr lang="en-US"/>
        </a:p>
      </dgm:t>
    </dgm:pt>
    <dgm:pt modelId="{C9ED4C2F-E1DB-43C9-AB81-81769EB7DFB8}" type="sibTrans" cxnId="{610D855E-E7F0-4E38-BB1E-48AE80C8D187}">
      <dgm:prSet/>
      <dgm:spPr/>
      <dgm:t>
        <a:bodyPr/>
        <a:lstStyle/>
        <a:p>
          <a:endParaRPr lang="en-US"/>
        </a:p>
      </dgm:t>
    </dgm:pt>
    <dgm:pt modelId="{9CB4CBC5-B980-453D-85B5-7BB2286C4BA5}">
      <dgm:prSet/>
      <dgm:spPr/>
      <dgm:t>
        <a:bodyPr/>
        <a:lstStyle/>
        <a:p>
          <a:r>
            <a:rPr lang="en-US"/>
            <a:t>Diligent search for relatives and fictive kin</a:t>
          </a:r>
        </a:p>
      </dgm:t>
    </dgm:pt>
    <dgm:pt modelId="{76FA890B-A6E8-4E97-8DB7-3331A2D54059}" type="parTrans" cxnId="{7A429DA2-B578-4677-8810-76D3C3167B07}">
      <dgm:prSet/>
      <dgm:spPr/>
      <dgm:t>
        <a:bodyPr/>
        <a:lstStyle/>
        <a:p>
          <a:endParaRPr lang="en-US"/>
        </a:p>
      </dgm:t>
    </dgm:pt>
    <dgm:pt modelId="{D6B49F27-0AC7-40AE-9201-5C83B9681338}" type="sibTrans" cxnId="{7A429DA2-B578-4677-8810-76D3C3167B07}">
      <dgm:prSet/>
      <dgm:spPr/>
      <dgm:t>
        <a:bodyPr/>
        <a:lstStyle/>
        <a:p>
          <a:endParaRPr lang="en-US"/>
        </a:p>
      </dgm:t>
    </dgm:pt>
    <dgm:pt modelId="{80226AFC-4EF6-461D-8FD7-427B075521B2}">
      <dgm:prSet/>
      <dgm:spPr/>
      <dgm:t>
        <a:bodyPr/>
        <a:lstStyle/>
        <a:p>
          <a:r>
            <a:rPr lang="en-US"/>
            <a:t>Family Partnership Meeting</a:t>
          </a:r>
        </a:p>
      </dgm:t>
    </dgm:pt>
    <dgm:pt modelId="{0870DA40-4D52-441C-92B7-A0938A443587}" type="parTrans" cxnId="{628444C4-80C2-4346-B4AA-7321653BDE96}">
      <dgm:prSet/>
      <dgm:spPr/>
      <dgm:t>
        <a:bodyPr/>
        <a:lstStyle/>
        <a:p>
          <a:endParaRPr lang="en-US"/>
        </a:p>
      </dgm:t>
    </dgm:pt>
    <dgm:pt modelId="{C76F41D4-4717-41F2-8984-0C5B9419E0FA}" type="sibTrans" cxnId="{628444C4-80C2-4346-B4AA-7321653BDE96}">
      <dgm:prSet/>
      <dgm:spPr/>
      <dgm:t>
        <a:bodyPr/>
        <a:lstStyle/>
        <a:p>
          <a:endParaRPr lang="en-US"/>
        </a:p>
      </dgm:t>
    </dgm:pt>
    <dgm:pt modelId="{7F92C9EA-7CDA-47F1-B289-36FB375BA022}">
      <dgm:prSet/>
      <dgm:spPr/>
      <dgm:t>
        <a:bodyPr/>
        <a:lstStyle/>
        <a:p>
          <a:r>
            <a:rPr lang="en-US" dirty="0"/>
            <a:t>Agency investigation is mandatory and cannot be “delegated to another agency or to the GAL” </a:t>
          </a:r>
        </a:p>
      </dgm:t>
    </dgm:pt>
    <dgm:pt modelId="{73940892-6D98-49A1-8159-8102F03EA986}" type="parTrans" cxnId="{195DC280-7578-466B-BBD4-F3117845A7D1}">
      <dgm:prSet/>
      <dgm:spPr/>
      <dgm:t>
        <a:bodyPr/>
        <a:lstStyle/>
        <a:p>
          <a:endParaRPr lang="en-US"/>
        </a:p>
      </dgm:t>
    </dgm:pt>
    <dgm:pt modelId="{12B4F5E6-5613-4848-962A-5B30E293B122}" type="sibTrans" cxnId="{195DC280-7578-466B-BBD4-F3117845A7D1}">
      <dgm:prSet/>
      <dgm:spPr/>
      <dgm:t>
        <a:bodyPr/>
        <a:lstStyle/>
        <a:p>
          <a:endParaRPr lang="en-US"/>
        </a:p>
      </dgm:t>
    </dgm:pt>
    <dgm:pt modelId="{810AD70C-8009-4BB8-8AE6-65D0513B9544}" type="pres">
      <dgm:prSet presAssocID="{0A89B82A-CC08-4D0F-B35C-66DB780C0DA8}" presName="linear" presStyleCnt="0">
        <dgm:presLayoutVars>
          <dgm:animLvl val="lvl"/>
          <dgm:resizeHandles val="exact"/>
        </dgm:presLayoutVars>
      </dgm:prSet>
      <dgm:spPr/>
    </dgm:pt>
    <dgm:pt modelId="{87DBB5B4-18C6-4962-BDED-F37C19503A51}" type="pres">
      <dgm:prSet presAssocID="{8333BE80-BE30-49DE-A382-4541DE2B9B21}" presName="parentText" presStyleLbl="node1" presStyleIdx="0" presStyleCnt="6">
        <dgm:presLayoutVars>
          <dgm:chMax val="0"/>
          <dgm:bulletEnabled val="1"/>
        </dgm:presLayoutVars>
      </dgm:prSet>
      <dgm:spPr/>
    </dgm:pt>
    <dgm:pt modelId="{482843BE-640D-493E-9A9E-F56A7EEF227C}" type="pres">
      <dgm:prSet presAssocID="{2FC23957-5615-432F-9E3D-3A7852CF5818}" presName="spacer" presStyleCnt="0"/>
      <dgm:spPr/>
    </dgm:pt>
    <dgm:pt modelId="{67FD9F3D-6554-49B2-9678-42F9278B2A55}" type="pres">
      <dgm:prSet presAssocID="{81D9CBD8-4256-42F6-A931-306FB09EC20F}" presName="parentText" presStyleLbl="node1" presStyleIdx="1" presStyleCnt="6">
        <dgm:presLayoutVars>
          <dgm:chMax val="0"/>
          <dgm:bulletEnabled val="1"/>
        </dgm:presLayoutVars>
      </dgm:prSet>
      <dgm:spPr/>
    </dgm:pt>
    <dgm:pt modelId="{7B47A38F-9A90-47A2-BD2D-D33887228D24}" type="pres">
      <dgm:prSet presAssocID="{4D04EFC3-C51E-470D-8F38-8E25AE25E184}" presName="spacer" presStyleCnt="0"/>
      <dgm:spPr/>
    </dgm:pt>
    <dgm:pt modelId="{0BD84A0F-8758-436E-BC2F-174C30A33B45}" type="pres">
      <dgm:prSet presAssocID="{44404321-1736-46EC-B111-A9AA952EA1E3}" presName="parentText" presStyleLbl="node1" presStyleIdx="2" presStyleCnt="6">
        <dgm:presLayoutVars>
          <dgm:chMax val="0"/>
          <dgm:bulletEnabled val="1"/>
        </dgm:presLayoutVars>
      </dgm:prSet>
      <dgm:spPr/>
    </dgm:pt>
    <dgm:pt modelId="{95067774-37B7-4705-9064-C8A9B5C77837}" type="pres">
      <dgm:prSet presAssocID="{C9ED4C2F-E1DB-43C9-AB81-81769EB7DFB8}" presName="spacer" presStyleCnt="0"/>
      <dgm:spPr/>
    </dgm:pt>
    <dgm:pt modelId="{A4721CD3-A45B-4AB4-8D6E-3FE7BD968D3C}" type="pres">
      <dgm:prSet presAssocID="{9CB4CBC5-B980-453D-85B5-7BB2286C4BA5}" presName="parentText" presStyleLbl="node1" presStyleIdx="3" presStyleCnt="6">
        <dgm:presLayoutVars>
          <dgm:chMax val="0"/>
          <dgm:bulletEnabled val="1"/>
        </dgm:presLayoutVars>
      </dgm:prSet>
      <dgm:spPr/>
    </dgm:pt>
    <dgm:pt modelId="{608FCFCE-EDFB-4CF4-ACD0-435C2894F6B2}" type="pres">
      <dgm:prSet presAssocID="{D6B49F27-0AC7-40AE-9201-5C83B9681338}" presName="spacer" presStyleCnt="0"/>
      <dgm:spPr/>
    </dgm:pt>
    <dgm:pt modelId="{AEE954E3-6B75-4CA5-B05A-A1E67949A639}" type="pres">
      <dgm:prSet presAssocID="{80226AFC-4EF6-461D-8FD7-427B075521B2}" presName="parentText" presStyleLbl="node1" presStyleIdx="4" presStyleCnt="6">
        <dgm:presLayoutVars>
          <dgm:chMax val="0"/>
          <dgm:bulletEnabled val="1"/>
        </dgm:presLayoutVars>
      </dgm:prSet>
      <dgm:spPr/>
    </dgm:pt>
    <dgm:pt modelId="{A6B465AB-667D-49C3-9B09-5C0DEDBE1600}" type="pres">
      <dgm:prSet presAssocID="{C76F41D4-4717-41F2-8984-0C5B9419E0FA}" presName="spacer" presStyleCnt="0"/>
      <dgm:spPr/>
    </dgm:pt>
    <dgm:pt modelId="{F2160B32-6132-465C-80D3-53E16DD34290}" type="pres">
      <dgm:prSet presAssocID="{7F92C9EA-7CDA-47F1-B289-36FB375BA022}" presName="parentText" presStyleLbl="node1" presStyleIdx="5" presStyleCnt="6">
        <dgm:presLayoutVars>
          <dgm:chMax val="0"/>
          <dgm:bulletEnabled val="1"/>
        </dgm:presLayoutVars>
      </dgm:prSet>
      <dgm:spPr/>
    </dgm:pt>
  </dgm:ptLst>
  <dgm:cxnLst>
    <dgm:cxn modelId="{06A6853A-DBC9-48DB-8AAD-BEF4860E2282}" type="presOf" srcId="{7F92C9EA-7CDA-47F1-B289-36FB375BA022}" destId="{F2160B32-6132-465C-80D3-53E16DD34290}" srcOrd="0" destOrd="0" presId="urn:microsoft.com/office/officeart/2005/8/layout/vList2"/>
    <dgm:cxn modelId="{610D855E-E7F0-4E38-BB1E-48AE80C8D187}" srcId="{0A89B82A-CC08-4D0F-B35C-66DB780C0DA8}" destId="{44404321-1736-46EC-B111-A9AA952EA1E3}" srcOrd="2" destOrd="0" parTransId="{EF1D0FCB-D7BA-4FE4-925E-CDC587544DE9}" sibTransId="{C9ED4C2F-E1DB-43C9-AB81-81769EB7DFB8}"/>
    <dgm:cxn modelId="{E8823B43-2A2E-4D88-96ED-33E52975AA7A}" type="presOf" srcId="{44404321-1736-46EC-B111-A9AA952EA1E3}" destId="{0BD84A0F-8758-436E-BC2F-174C30A33B45}" srcOrd="0" destOrd="0" presId="urn:microsoft.com/office/officeart/2005/8/layout/vList2"/>
    <dgm:cxn modelId="{54F17356-D7AB-49B2-89EB-CFA1853895A3}" type="presOf" srcId="{81D9CBD8-4256-42F6-A931-306FB09EC20F}" destId="{67FD9F3D-6554-49B2-9678-42F9278B2A55}" srcOrd="0" destOrd="0" presId="urn:microsoft.com/office/officeart/2005/8/layout/vList2"/>
    <dgm:cxn modelId="{39019278-3043-4E49-96A0-CCD5526D3F30}" type="presOf" srcId="{0A89B82A-CC08-4D0F-B35C-66DB780C0DA8}" destId="{810AD70C-8009-4BB8-8AE6-65D0513B9544}" srcOrd="0" destOrd="0" presId="urn:microsoft.com/office/officeart/2005/8/layout/vList2"/>
    <dgm:cxn modelId="{B4CE7D5A-0478-4ABF-9DC5-E0E9E989B5FB}" type="presOf" srcId="{80226AFC-4EF6-461D-8FD7-427B075521B2}" destId="{AEE954E3-6B75-4CA5-B05A-A1E67949A639}" srcOrd="0" destOrd="0" presId="urn:microsoft.com/office/officeart/2005/8/layout/vList2"/>
    <dgm:cxn modelId="{195DC280-7578-466B-BBD4-F3117845A7D1}" srcId="{0A89B82A-CC08-4D0F-B35C-66DB780C0DA8}" destId="{7F92C9EA-7CDA-47F1-B289-36FB375BA022}" srcOrd="5" destOrd="0" parTransId="{73940892-6D98-49A1-8159-8102F03EA986}" sibTransId="{12B4F5E6-5613-4848-962A-5B30E293B122}"/>
    <dgm:cxn modelId="{E9DBE7A0-064F-41E4-B528-4DD14DF611C6}" srcId="{0A89B82A-CC08-4D0F-B35C-66DB780C0DA8}" destId="{8333BE80-BE30-49DE-A382-4541DE2B9B21}" srcOrd="0" destOrd="0" parTransId="{B3E9F31B-F744-4D34-9FCB-6CDAAB5769FD}" sibTransId="{2FC23957-5615-432F-9E3D-3A7852CF5818}"/>
    <dgm:cxn modelId="{7A429DA2-B578-4677-8810-76D3C3167B07}" srcId="{0A89B82A-CC08-4D0F-B35C-66DB780C0DA8}" destId="{9CB4CBC5-B980-453D-85B5-7BB2286C4BA5}" srcOrd="3" destOrd="0" parTransId="{76FA890B-A6E8-4E97-8DB7-3331A2D54059}" sibTransId="{D6B49F27-0AC7-40AE-9201-5C83B9681338}"/>
    <dgm:cxn modelId="{87C157A4-FACD-481F-B808-2C9481A6C050}" srcId="{0A89B82A-CC08-4D0F-B35C-66DB780C0DA8}" destId="{81D9CBD8-4256-42F6-A931-306FB09EC20F}" srcOrd="1" destOrd="0" parTransId="{26348785-1B55-40E0-961B-1FAD607CC262}" sibTransId="{4D04EFC3-C51E-470D-8F38-8E25AE25E184}"/>
    <dgm:cxn modelId="{C7BA33BD-B121-418A-976E-D3828D4DD05D}" type="presOf" srcId="{8333BE80-BE30-49DE-A382-4541DE2B9B21}" destId="{87DBB5B4-18C6-4962-BDED-F37C19503A51}" srcOrd="0" destOrd="0" presId="urn:microsoft.com/office/officeart/2005/8/layout/vList2"/>
    <dgm:cxn modelId="{628444C4-80C2-4346-B4AA-7321653BDE96}" srcId="{0A89B82A-CC08-4D0F-B35C-66DB780C0DA8}" destId="{80226AFC-4EF6-461D-8FD7-427B075521B2}" srcOrd="4" destOrd="0" parTransId="{0870DA40-4D52-441C-92B7-A0938A443587}" sibTransId="{C76F41D4-4717-41F2-8984-0C5B9419E0FA}"/>
    <dgm:cxn modelId="{797E3AF4-248F-467E-9E7A-6E993F2C60B6}" type="presOf" srcId="{9CB4CBC5-B980-453D-85B5-7BB2286C4BA5}" destId="{A4721CD3-A45B-4AB4-8D6E-3FE7BD968D3C}" srcOrd="0" destOrd="0" presId="urn:microsoft.com/office/officeart/2005/8/layout/vList2"/>
    <dgm:cxn modelId="{E2C20EE1-8E30-456A-B146-75C6A94BD018}" type="presParOf" srcId="{810AD70C-8009-4BB8-8AE6-65D0513B9544}" destId="{87DBB5B4-18C6-4962-BDED-F37C19503A51}" srcOrd="0" destOrd="0" presId="urn:microsoft.com/office/officeart/2005/8/layout/vList2"/>
    <dgm:cxn modelId="{5FB1917A-6D2D-4C0B-B3D3-46ED8EB4C202}" type="presParOf" srcId="{810AD70C-8009-4BB8-8AE6-65D0513B9544}" destId="{482843BE-640D-493E-9A9E-F56A7EEF227C}" srcOrd="1" destOrd="0" presId="urn:microsoft.com/office/officeart/2005/8/layout/vList2"/>
    <dgm:cxn modelId="{9BC4F473-AFF2-4600-8605-C77188123EA0}" type="presParOf" srcId="{810AD70C-8009-4BB8-8AE6-65D0513B9544}" destId="{67FD9F3D-6554-49B2-9678-42F9278B2A55}" srcOrd="2" destOrd="0" presId="urn:microsoft.com/office/officeart/2005/8/layout/vList2"/>
    <dgm:cxn modelId="{55AA3F52-4D6D-4C52-B409-19B39E1C2328}" type="presParOf" srcId="{810AD70C-8009-4BB8-8AE6-65D0513B9544}" destId="{7B47A38F-9A90-47A2-BD2D-D33887228D24}" srcOrd="3" destOrd="0" presId="urn:microsoft.com/office/officeart/2005/8/layout/vList2"/>
    <dgm:cxn modelId="{D381D2F5-CCB1-4D0B-A736-912C87D35DC6}" type="presParOf" srcId="{810AD70C-8009-4BB8-8AE6-65D0513B9544}" destId="{0BD84A0F-8758-436E-BC2F-174C30A33B45}" srcOrd="4" destOrd="0" presId="urn:microsoft.com/office/officeart/2005/8/layout/vList2"/>
    <dgm:cxn modelId="{3029D777-965F-478D-8655-53BE82DF2B88}" type="presParOf" srcId="{810AD70C-8009-4BB8-8AE6-65D0513B9544}" destId="{95067774-37B7-4705-9064-C8A9B5C77837}" srcOrd="5" destOrd="0" presId="urn:microsoft.com/office/officeart/2005/8/layout/vList2"/>
    <dgm:cxn modelId="{7F77B154-8BB0-4077-AD14-1BC13D0ECAF3}" type="presParOf" srcId="{810AD70C-8009-4BB8-8AE6-65D0513B9544}" destId="{A4721CD3-A45B-4AB4-8D6E-3FE7BD968D3C}" srcOrd="6" destOrd="0" presId="urn:microsoft.com/office/officeart/2005/8/layout/vList2"/>
    <dgm:cxn modelId="{18C8C1E2-2074-4CD4-AF1F-9ADFB3A11007}" type="presParOf" srcId="{810AD70C-8009-4BB8-8AE6-65D0513B9544}" destId="{608FCFCE-EDFB-4CF4-ACD0-435C2894F6B2}" srcOrd="7" destOrd="0" presId="urn:microsoft.com/office/officeart/2005/8/layout/vList2"/>
    <dgm:cxn modelId="{1099F323-540C-472E-995C-0D0E876DA992}" type="presParOf" srcId="{810AD70C-8009-4BB8-8AE6-65D0513B9544}" destId="{AEE954E3-6B75-4CA5-B05A-A1E67949A639}" srcOrd="8" destOrd="0" presId="urn:microsoft.com/office/officeart/2005/8/layout/vList2"/>
    <dgm:cxn modelId="{3CD2BED9-5ABD-4517-8845-B57A12678FD4}" type="presParOf" srcId="{810AD70C-8009-4BB8-8AE6-65D0513B9544}" destId="{A6B465AB-667D-49C3-9B09-5C0DEDBE1600}" srcOrd="9" destOrd="0" presId="urn:microsoft.com/office/officeart/2005/8/layout/vList2"/>
    <dgm:cxn modelId="{36CFBF87-6478-40BD-B88B-A4A5F0D3EC72}" type="presParOf" srcId="{810AD70C-8009-4BB8-8AE6-65D0513B9544}" destId="{F2160B32-6132-465C-80D3-53E16DD3429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0467C-A7EE-4819-886E-F38DB5B9F22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0EADF66-AC11-4C2E-BCA9-D864B74B3C7B}">
      <dgm:prSet/>
      <dgm:spPr/>
      <dgm:t>
        <a:bodyPr/>
        <a:lstStyle/>
        <a:p>
          <a:pPr>
            <a:lnSpc>
              <a:spcPct val="100000"/>
            </a:lnSpc>
          </a:pPr>
          <a:r>
            <a:rPr lang="en-US" dirty="0"/>
            <a:t>Out of home placement? Long term? Short term? </a:t>
          </a:r>
        </a:p>
      </dgm:t>
    </dgm:pt>
    <dgm:pt modelId="{B5857C85-A945-414E-AE18-79F600E88E11}" type="parTrans" cxnId="{C121A5D7-A1C0-426A-9E4A-8413063940C5}">
      <dgm:prSet/>
      <dgm:spPr/>
      <dgm:t>
        <a:bodyPr/>
        <a:lstStyle/>
        <a:p>
          <a:endParaRPr lang="en-US"/>
        </a:p>
      </dgm:t>
    </dgm:pt>
    <dgm:pt modelId="{3306A042-A806-4C0A-BBF1-0D3A8B5CCAC1}" type="sibTrans" cxnId="{C121A5D7-A1C0-426A-9E4A-8413063940C5}">
      <dgm:prSet/>
      <dgm:spPr/>
      <dgm:t>
        <a:bodyPr/>
        <a:lstStyle/>
        <a:p>
          <a:endParaRPr lang="en-US"/>
        </a:p>
      </dgm:t>
    </dgm:pt>
    <dgm:pt modelId="{1AEF8704-2FB5-4030-97FF-78533F789BA5}">
      <dgm:prSet/>
      <dgm:spPr/>
      <dgm:t>
        <a:bodyPr/>
        <a:lstStyle/>
        <a:p>
          <a:pPr>
            <a:lnSpc>
              <a:spcPct val="100000"/>
            </a:lnSpc>
          </a:pPr>
          <a:r>
            <a:rPr lang="en-US"/>
            <a:t>Residential Treatment?</a:t>
          </a:r>
        </a:p>
      </dgm:t>
    </dgm:pt>
    <dgm:pt modelId="{EFF88EB0-E1BD-4E3B-87C2-8D64B2F1E53D}" type="parTrans" cxnId="{284A80A1-9BC2-48AF-8A42-108CF03EA2E0}">
      <dgm:prSet/>
      <dgm:spPr/>
      <dgm:t>
        <a:bodyPr/>
        <a:lstStyle/>
        <a:p>
          <a:endParaRPr lang="en-US"/>
        </a:p>
      </dgm:t>
    </dgm:pt>
    <dgm:pt modelId="{878658AD-F56E-4DF6-BF36-4C329B26BE8E}" type="sibTrans" cxnId="{284A80A1-9BC2-48AF-8A42-108CF03EA2E0}">
      <dgm:prSet/>
      <dgm:spPr/>
      <dgm:t>
        <a:bodyPr/>
        <a:lstStyle/>
        <a:p>
          <a:endParaRPr lang="en-US"/>
        </a:p>
      </dgm:t>
    </dgm:pt>
    <dgm:pt modelId="{D4A3D555-8EEE-4AE3-897D-7FB97969AF2B}">
      <dgm:prSet/>
      <dgm:spPr/>
      <dgm:t>
        <a:bodyPr/>
        <a:lstStyle/>
        <a:p>
          <a:pPr>
            <a:lnSpc>
              <a:spcPct val="100000"/>
            </a:lnSpc>
          </a:pPr>
          <a:r>
            <a:rPr lang="en-US"/>
            <a:t>Intensive In-home Services? </a:t>
          </a:r>
        </a:p>
      </dgm:t>
    </dgm:pt>
    <dgm:pt modelId="{F0BF8A7D-9A84-48B3-B4D9-7D8C753CB39C}" type="parTrans" cxnId="{4241B441-3ABD-4493-BB64-1C1D1F0B48EC}">
      <dgm:prSet/>
      <dgm:spPr/>
      <dgm:t>
        <a:bodyPr/>
        <a:lstStyle/>
        <a:p>
          <a:endParaRPr lang="en-US"/>
        </a:p>
      </dgm:t>
    </dgm:pt>
    <dgm:pt modelId="{9C06E0FB-4743-435C-989C-C2DE8A6072C2}" type="sibTrans" cxnId="{4241B441-3ABD-4493-BB64-1C1D1F0B48EC}">
      <dgm:prSet/>
      <dgm:spPr/>
      <dgm:t>
        <a:bodyPr/>
        <a:lstStyle/>
        <a:p>
          <a:endParaRPr lang="en-US"/>
        </a:p>
      </dgm:t>
    </dgm:pt>
    <dgm:pt modelId="{7A76649B-FED4-44AB-880F-267E5E964C15}">
      <dgm:prSet/>
      <dgm:spPr/>
      <dgm:t>
        <a:bodyPr/>
        <a:lstStyle/>
        <a:p>
          <a:pPr>
            <a:lnSpc>
              <a:spcPct val="100000"/>
            </a:lnSpc>
          </a:pPr>
          <a:r>
            <a:rPr lang="en-US"/>
            <a:t>Total severance of legal ties?</a:t>
          </a:r>
        </a:p>
      </dgm:t>
    </dgm:pt>
    <dgm:pt modelId="{3978B707-17D1-4EBD-B36F-0A86F09245DF}" type="parTrans" cxnId="{B34A9939-D250-4358-830D-4DBE0772A050}">
      <dgm:prSet/>
      <dgm:spPr/>
      <dgm:t>
        <a:bodyPr/>
        <a:lstStyle/>
        <a:p>
          <a:endParaRPr lang="en-US"/>
        </a:p>
      </dgm:t>
    </dgm:pt>
    <dgm:pt modelId="{EC166ADE-EA26-4D86-80B5-89E4298D738D}" type="sibTrans" cxnId="{B34A9939-D250-4358-830D-4DBE0772A050}">
      <dgm:prSet/>
      <dgm:spPr/>
      <dgm:t>
        <a:bodyPr/>
        <a:lstStyle/>
        <a:p>
          <a:endParaRPr lang="en-US"/>
        </a:p>
      </dgm:t>
    </dgm:pt>
    <dgm:pt modelId="{633A7BA5-55AA-4D0D-8248-0AF0E983CDAC}" type="pres">
      <dgm:prSet presAssocID="{8AA0467C-A7EE-4819-886E-F38DB5B9F228}" presName="root" presStyleCnt="0">
        <dgm:presLayoutVars>
          <dgm:dir/>
          <dgm:resizeHandles val="exact"/>
        </dgm:presLayoutVars>
      </dgm:prSet>
      <dgm:spPr/>
    </dgm:pt>
    <dgm:pt modelId="{10184B40-4432-4D1F-8010-2FADC7F71CB4}" type="pres">
      <dgm:prSet presAssocID="{E0EADF66-AC11-4C2E-BCA9-D864B74B3C7B}" presName="compNode" presStyleCnt="0"/>
      <dgm:spPr/>
    </dgm:pt>
    <dgm:pt modelId="{D0C33D8D-5CCA-4D97-9503-33FF06A0B5CA}" type="pres">
      <dgm:prSet presAssocID="{E0EADF66-AC11-4C2E-BCA9-D864B74B3C7B}" presName="bgRect" presStyleLbl="bgShp" presStyleIdx="0" presStyleCnt="4"/>
      <dgm:spPr/>
    </dgm:pt>
    <dgm:pt modelId="{F5D72010-1ACE-466A-B471-213895DDDA3F}" type="pres">
      <dgm:prSet presAssocID="{E0EADF66-AC11-4C2E-BCA9-D864B74B3C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85114D42-E797-4967-8B8A-5810BD6A5D42}" type="pres">
      <dgm:prSet presAssocID="{E0EADF66-AC11-4C2E-BCA9-D864B74B3C7B}" presName="spaceRect" presStyleCnt="0"/>
      <dgm:spPr/>
    </dgm:pt>
    <dgm:pt modelId="{2EEDE393-215B-4082-9948-B564D46C6839}" type="pres">
      <dgm:prSet presAssocID="{E0EADF66-AC11-4C2E-BCA9-D864B74B3C7B}" presName="parTx" presStyleLbl="revTx" presStyleIdx="0" presStyleCnt="4">
        <dgm:presLayoutVars>
          <dgm:chMax val="0"/>
          <dgm:chPref val="0"/>
        </dgm:presLayoutVars>
      </dgm:prSet>
      <dgm:spPr/>
    </dgm:pt>
    <dgm:pt modelId="{D9F6CD8D-8149-4A5D-B285-E247753BFFCE}" type="pres">
      <dgm:prSet presAssocID="{3306A042-A806-4C0A-BBF1-0D3A8B5CCAC1}" presName="sibTrans" presStyleCnt="0"/>
      <dgm:spPr/>
    </dgm:pt>
    <dgm:pt modelId="{D6F7513B-AAAD-425E-B3AE-DBCE6B2504FC}" type="pres">
      <dgm:prSet presAssocID="{1AEF8704-2FB5-4030-97FF-78533F789BA5}" presName="compNode" presStyleCnt="0"/>
      <dgm:spPr/>
    </dgm:pt>
    <dgm:pt modelId="{99343955-9C09-48E9-AA67-67DBFAF6367C}" type="pres">
      <dgm:prSet presAssocID="{1AEF8704-2FB5-4030-97FF-78533F789BA5}" presName="bgRect" presStyleLbl="bgShp" presStyleIdx="1" presStyleCnt="4"/>
      <dgm:spPr/>
    </dgm:pt>
    <dgm:pt modelId="{77E306C1-83EA-40A8-8271-ADBF997DD5F8}" type="pres">
      <dgm:prSet presAssocID="{1AEF8704-2FB5-4030-97FF-78533F789B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A37CE6AC-2331-46FC-94E5-1B60B8743225}" type="pres">
      <dgm:prSet presAssocID="{1AEF8704-2FB5-4030-97FF-78533F789BA5}" presName="spaceRect" presStyleCnt="0"/>
      <dgm:spPr/>
    </dgm:pt>
    <dgm:pt modelId="{2851708A-B8AB-482D-982D-16D7D5FC1706}" type="pres">
      <dgm:prSet presAssocID="{1AEF8704-2FB5-4030-97FF-78533F789BA5}" presName="parTx" presStyleLbl="revTx" presStyleIdx="1" presStyleCnt="4">
        <dgm:presLayoutVars>
          <dgm:chMax val="0"/>
          <dgm:chPref val="0"/>
        </dgm:presLayoutVars>
      </dgm:prSet>
      <dgm:spPr/>
    </dgm:pt>
    <dgm:pt modelId="{CF032C90-F103-4AFB-89F4-193A9B27914E}" type="pres">
      <dgm:prSet presAssocID="{878658AD-F56E-4DF6-BF36-4C329B26BE8E}" presName="sibTrans" presStyleCnt="0"/>
      <dgm:spPr/>
    </dgm:pt>
    <dgm:pt modelId="{CC63D374-4657-4A37-9671-B04C4C6D3F2E}" type="pres">
      <dgm:prSet presAssocID="{D4A3D555-8EEE-4AE3-897D-7FB97969AF2B}" presName="compNode" presStyleCnt="0"/>
      <dgm:spPr/>
    </dgm:pt>
    <dgm:pt modelId="{3F63C525-FB5B-4920-964D-66393603F1DC}" type="pres">
      <dgm:prSet presAssocID="{D4A3D555-8EEE-4AE3-897D-7FB97969AF2B}" presName="bgRect" presStyleLbl="bgShp" presStyleIdx="2" presStyleCnt="4"/>
      <dgm:spPr/>
    </dgm:pt>
    <dgm:pt modelId="{384A0BEB-DE29-4D82-B3B3-4CC3BF58C658}" type="pres">
      <dgm:prSet presAssocID="{D4A3D555-8EEE-4AE3-897D-7FB97969AF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A1041B30-017C-46C4-8A75-AF705177142E}" type="pres">
      <dgm:prSet presAssocID="{D4A3D555-8EEE-4AE3-897D-7FB97969AF2B}" presName="spaceRect" presStyleCnt="0"/>
      <dgm:spPr/>
    </dgm:pt>
    <dgm:pt modelId="{671A1C3E-F72E-426B-BC6E-0392C374BADF}" type="pres">
      <dgm:prSet presAssocID="{D4A3D555-8EEE-4AE3-897D-7FB97969AF2B}" presName="parTx" presStyleLbl="revTx" presStyleIdx="2" presStyleCnt="4">
        <dgm:presLayoutVars>
          <dgm:chMax val="0"/>
          <dgm:chPref val="0"/>
        </dgm:presLayoutVars>
      </dgm:prSet>
      <dgm:spPr/>
    </dgm:pt>
    <dgm:pt modelId="{82DD1035-83BF-4BBD-A11A-11A131B2D4E5}" type="pres">
      <dgm:prSet presAssocID="{9C06E0FB-4743-435C-989C-C2DE8A6072C2}" presName="sibTrans" presStyleCnt="0"/>
      <dgm:spPr/>
    </dgm:pt>
    <dgm:pt modelId="{F60B1B5D-F670-4558-99BA-8C9C305DCAEF}" type="pres">
      <dgm:prSet presAssocID="{7A76649B-FED4-44AB-880F-267E5E964C15}" presName="compNode" presStyleCnt="0"/>
      <dgm:spPr/>
    </dgm:pt>
    <dgm:pt modelId="{8EC4B430-54B0-4FBE-8F3E-D1D26720D1B6}" type="pres">
      <dgm:prSet presAssocID="{7A76649B-FED4-44AB-880F-267E5E964C15}" presName="bgRect" presStyleLbl="bgShp" presStyleIdx="3" presStyleCnt="4"/>
      <dgm:spPr/>
    </dgm:pt>
    <dgm:pt modelId="{B2CA74B0-F42D-429A-B57C-2ED7F77486C2}" type="pres">
      <dgm:prSet presAssocID="{7A76649B-FED4-44AB-880F-267E5E964C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C3140162-63D6-492B-AB8D-5F30CF34DDE0}" type="pres">
      <dgm:prSet presAssocID="{7A76649B-FED4-44AB-880F-267E5E964C15}" presName="spaceRect" presStyleCnt="0"/>
      <dgm:spPr/>
    </dgm:pt>
    <dgm:pt modelId="{E16AA70E-A482-49BB-9219-8A9BB8B08701}" type="pres">
      <dgm:prSet presAssocID="{7A76649B-FED4-44AB-880F-267E5E964C15}" presName="parTx" presStyleLbl="revTx" presStyleIdx="3" presStyleCnt="4">
        <dgm:presLayoutVars>
          <dgm:chMax val="0"/>
          <dgm:chPref val="0"/>
        </dgm:presLayoutVars>
      </dgm:prSet>
      <dgm:spPr/>
    </dgm:pt>
  </dgm:ptLst>
  <dgm:cxnLst>
    <dgm:cxn modelId="{68188E31-0E51-431C-99C9-C371207A302A}" type="presOf" srcId="{1AEF8704-2FB5-4030-97FF-78533F789BA5}" destId="{2851708A-B8AB-482D-982D-16D7D5FC1706}" srcOrd="0" destOrd="0" presId="urn:microsoft.com/office/officeart/2018/2/layout/IconVerticalSolidList"/>
    <dgm:cxn modelId="{B34A9939-D250-4358-830D-4DBE0772A050}" srcId="{8AA0467C-A7EE-4819-886E-F38DB5B9F228}" destId="{7A76649B-FED4-44AB-880F-267E5E964C15}" srcOrd="3" destOrd="0" parTransId="{3978B707-17D1-4EBD-B36F-0A86F09245DF}" sibTransId="{EC166ADE-EA26-4D86-80B5-89E4298D738D}"/>
    <dgm:cxn modelId="{A716333E-1EB8-4FAC-8412-92DA798924DE}" type="presOf" srcId="{D4A3D555-8EEE-4AE3-897D-7FB97969AF2B}" destId="{671A1C3E-F72E-426B-BC6E-0392C374BADF}" srcOrd="0" destOrd="0" presId="urn:microsoft.com/office/officeart/2018/2/layout/IconVerticalSolidList"/>
    <dgm:cxn modelId="{321EBB5D-EC33-4360-B886-FE2249F5A1CF}" type="presOf" srcId="{8AA0467C-A7EE-4819-886E-F38DB5B9F228}" destId="{633A7BA5-55AA-4D0D-8248-0AF0E983CDAC}" srcOrd="0" destOrd="0" presId="urn:microsoft.com/office/officeart/2018/2/layout/IconVerticalSolidList"/>
    <dgm:cxn modelId="{4241B441-3ABD-4493-BB64-1C1D1F0B48EC}" srcId="{8AA0467C-A7EE-4819-886E-F38DB5B9F228}" destId="{D4A3D555-8EEE-4AE3-897D-7FB97969AF2B}" srcOrd="2" destOrd="0" parTransId="{F0BF8A7D-9A84-48B3-B4D9-7D8C753CB39C}" sibTransId="{9C06E0FB-4743-435C-989C-C2DE8A6072C2}"/>
    <dgm:cxn modelId="{26D9A873-43C9-4A93-9331-F6EB1C891C86}" type="presOf" srcId="{E0EADF66-AC11-4C2E-BCA9-D864B74B3C7B}" destId="{2EEDE393-215B-4082-9948-B564D46C6839}" srcOrd="0" destOrd="0" presId="urn:microsoft.com/office/officeart/2018/2/layout/IconVerticalSolidList"/>
    <dgm:cxn modelId="{284A80A1-9BC2-48AF-8A42-108CF03EA2E0}" srcId="{8AA0467C-A7EE-4819-886E-F38DB5B9F228}" destId="{1AEF8704-2FB5-4030-97FF-78533F789BA5}" srcOrd="1" destOrd="0" parTransId="{EFF88EB0-E1BD-4E3B-87C2-8D64B2F1E53D}" sibTransId="{878658AD-F56E-4DF6-BF36-4C329B26BE8E}"/>
    <dgm:cxn modelId="{C121A5D7-A1C0-426A-9E4A-8413063940C5}" srcId="{8AA0467C-A7EE-4819-886E-F38DB5B9F228}" destId="{E0EADF66-AC11-4C2E-BCA9-D864B74B3C7B}" srcOrd="0" destOrd="0" parTransId="{B5857C85-A945-414E-AE18-79F600E88E11}" sibTransId="{3306A042-A806-4C0A-BBF1-0D3A8B5CCAC1}"/>
    <dgm:cxn modelId="{AAE652E7-A690-4309-8653-347F23B9A1E2}" type="presOf" srcId="{7A76649B-FED4-44AB-880F-267E5E964C15}" destId="{E16AA70E-A482-49BB-9219-8A9BB8B08701}" srcOrd="0" destOrd="0" presId="urn:microsoft.com/office/officeart/2018/2/layout/IconVerticalSolidList"/>
    <dgm:cxn modelId="{5C4ECBF5-A1E7-45A1-96CA-5468E2853899}" type="presParOf" srcId="{633A7BA5-55AA-4D0D-8248-0AF0E983CDAC}" destId="{10184B40-4432-4D1F-8010-2FADC7F71CB4}" srcOrd="0" destOrd="0" presId="urn:microsoft.com/office/officeart/2018/2/layout/IconVerticalSolidList"/>
    <dgm:cxn modelId="{C2D8B704-41AC-489C-A5D1-2F1651D1A6B4}" type="presParOf" srcId="{10184B40-4432-4D1F-8010-2FADC7F71CB4}" destId="{D0C33D8D-5CCA-4D97-9503-33FF06A0B5CA}" srcOrd="0" destOrd="0" presId="urn:microsoft.com/office/officeart/2018/2/layout/IconVerticalSolidList"/>
    <dgm:cxn modelId="{2B4D7BB8-8010-48A7-9DC1-99B874439DDD}" type="presParOf" srcId="{10184B40-4432-4D1F-8010-2FADC7F71CB4}" destId="{F5D72010-1ACE-466A-B471-213895DDDA3F}" srcOrd="1" destOrd="0" presId="urn:microsoft.com/office/officeart/2018/2/layout/IconVerticalSolidList"/>
    <dgm:cxn modelId="{573DB8BF-7F86-46BB-8243-73139E396CD9}" type="presParOf" srcId="{10184B40-4432-4D1F-8010-2FADC7F71CB4}" destId="{85114D42-E797-4967-8B8A-5810BD6A5D42}" srcOrd="2" destOrd="0" presId="urn:microsoft.com/office/officeart/2018/2/layout/IconVerticalSolidList"/>
    <dgm:cxn modelId="{71E5C778-F3C6-4B13-9996-A3969E26CFFC}" type="presParOf" srcId="{10184B40-4432-4D1F-8010-2FADC7F71CB4}" destId="{2EEDE393-215B-4082-9948-B564D46C6839}" srcOrd="3" destOrd="0" presId="urn:microsoft.com/office/officeart/2018/2/layout/IconVerticalSolidList"/>
    <dgm:cxn modelId="{858391DE-27B0-4DB8-A010-75BEF94B4092}" type="presParOf" srcId="{633A7BA5-55AA-4D0D-8248-0AF0E983CDAC}" destId="{D9F6CD8D-8149-4A5D-B285-E247753BFFCE}" srcOrd="1" destOrd="0" presId="urn:microsoft.com/office/officeart/2018/2/layout/IconVerticalSolidList"/>
    <dgm:cxn modelId="{90CA8DA8-179E-432B-9BDD-75149DAAD9A2}" type="presParOf" srcId="{633A7BA5-55AA-4D0D-8248-0AF0E983CDAC}" destId="{D6F7513B-AAAD-425E-B3AE-DBCE6B2504FC}" srcOrd="2" destOrd="0" presId="urn:microsoft.com/office/officeart/2018/2/layout/IconVerticalSolidList"/>
    <dgm:cxn modelId="{0800A898-4324-4028-A1BE-AE00FFBCC58C}" type="presParOf" srcId="{D6F7513B-AAAD-425E-B3AE-DBCE6B2504FC}" destId="{99343955-9C09-48E9-AA67-67DBFAF6367C}" srcOrd="0" destOrd="0" presId="urn:microsoft.com/office/officeart/2018/2/layout/IconVerticalSolidList"/>
    <dgm:cxn modelId="{FCFDF7B4-C8D1-4C24-B135-EF996608B748}" type="presParOf" srcId="{D6F7513B-AAAD-425E-B3AE-DBCE6B2504FC}" destId="{77E306C1-83EA-40A8-8271-ADBF997DD5F8}" srcOrd="1" destOrd="0" presId="urn:microsoft.com/office/officeart/2018/2/layout/IconVerticalSolidList"/>
    <dgm:cxn modelId="{E7D55CB7-4713-4DEB-83EA-EEE0835DC663}" type="presParOf" srcId="{D6F7513B-AAAD-425E-B3AE-DBCE6B2504FC}" destId="{A37CE6AC-2331-46FC-94E5-1B60B8743225}" srcOrd="2" destOrd="0" presId="urn:microsoft.com/office/officeart/2018/2/layout/IconVerticalSolidList"/>
    <dgm:cxn modelId="{C420C35A-D8C8-4A0D-87D6-72D916C74413}" type="presParOf" srcId="{D6F7513B-AAAD-425E-B3AE-DBCE6B2504FC}" destId="{2851708A-B8AB-482D-982D-16D7D5FC1706}" srcOrd="3" destOrd="0" presId="urn:microsoft.com/office/officeart/2018/2/layout/IconVerticalSolidList"/>
    <dgm:cxn modelId="{68E11571-E958-4142-A335-7C5A616F216D}" type="presParOf" srcId="{633A7BA5-55AA-4D0D-8248-0AF0E983CDAC}" destId="{CF032C90-F103-4AFB-89F4-193A9B27914E}" srcOrd="3" destOrd="0" presId="urn:microsoft.com/office/officeart/2018/2/layout/IconVerticalSolidList"/>
    <dgm:cxn modelId="{00AF63EC-1046-4CC8-8E83-24DA1AC0FF87}" type="presParOf" srcId="{633A7BA5-55AA-4D0D-8248-0AF0E983CDAC}" destId="{CC63D374-4657-4A37-9671-B04C4C6D3F2E}" srcOrd="4" destOrd="0" presId="urn:microsoft.com/office/officeart/2018/2/layout/IconVerticalSolidList"/>
    <dgm:cxn modelId="{BFA34B52-9B44-4BD5-A86C-9D096EB3A855}" type="presParOf" srcId="{CC63D374-4657-4A37-9671-B04C4C6D3F2E}" destId="{3F63C525-FB5B-4920-964D-66393603F1DC}" srcOrd="0" destOrd="0" presId="urn:microsoft.com/office/officeart/2018/2/layout/IconVerticalSolidList"/>
    <dgm:cxn modelId="{795C49EC-64BB-469D-B2CA-B8E3DE59221A}" type="presParOf" srcId="{CC63D374-4657-4A37-9671-B04C4C6D3F2E}" destId="{384A0BEB-DE29-4D82-B3B3-4CC3BF58C658}" srcOrd="1" destOrd="0" presId="urn:microsoft.com/office/officeart/2018/2/layout/IconVerticalSolidList"/>
    <dgm:cxn modelId="{D13500FC-B570-40AB-AE7E-927FBF34521E}" type="presParOf" srcId="{CC63D374-4657-4A37-9671-B04C4C6D3F2E}" destId="{A1041B30-017C-46C4-8A75-AF705177142E}" srcOrd="2" destOrd="0" presId="urn:microsoft.com/office/officeart/2018/2/layout/IconVerticalSolidList"/>
    <dgm:cxn modelId="{143948AE-98B2-44C2-B9FD-2E3FB9103444}" type="presParOf" srcId="{CC63D374-4657-4A37-9671-B04C4C6D3F2E}" destId="{671A1C3E-F72E-426B-BC6E-0392C374BADF}" srcOrd="3" destOrd="0" presId="urn:microsoft.com/office/officeart/2018/2/layout/IconVerticalSolidList"/>
    <dgm:cxn modelId="{335D563F-72BB-411C-8897-A06709F54C09}" type="presParOf" srcId="{633A7BA5-55AA-4D0D-8248-0AF0E983CDAC}" destId="{82DD1035-83BF-4BBD-A11A-11A131B2D4E5}" srcOrd="5" destOrd="0" presId="urn:microsoft.com/office/officeart/2018/2/layout/IconVerticalSolidList"/>
    <dgm:cxn modelId="{6F0C022F-5AE4-460E-B5AA-A10EE2918DDB}" type="presParOf" srcId="{633A7BA5-55AA-4D0D-8248-0AF0E983CDAC}" destId="{F60B1B5D-F670-4558-99BA-8C9C305DCAEF}" srcOrd="6" destOrd="0" presId="urn:microsoft.com/office/officeart/2018/2/layout/IconVerticalSolidList"/>
    <dgm:cxn modelId="{0BEA3EBA-03E5-4289-8A47-9CE6E51A6625}" type="presParOf" srcId="{F60B1B5D-F670-4558-99BA-8C9C305DCAEF}" destId="{8EC4B430-54B0-4FBE-8F3E-D1D26720D1B6}" srcOrd="0" destOrd="0" presId="urn:microsoft.com/office/officeart/2018/2/layout/IconVerticalSolidList"/>
    <dgm:cxn modelId="{8236EF7E-8DA6-4649-9361-C82660C87DCC}" type="presParOf" srcId="{F60B1B5D-F670-4558-99BA-8C9C305DCAEF}" destId="{B2CA74B0-F42D-429A-B57C-2ED7F77486C2}" srcOrd="1" destOrd="0" presId="urn:microsoft.com/office/officeart/2018/2/layout/IconVerticalSolidList"/>
    <dgm:cxn modelId="{9B82904A-0F8C-423D-A68D-5EBAA3D06A70}" type="presParOf" srcId="{F60B1B5D-F670-4558-99BA-8C9C305DCAEF}" destId="{C3140162-63D6-492B-AB8D-5F30CF34DDE0}" srcOrd="2" destOrd="0" presId="urn:microsoft.com/office/officeart/2018/2/layout/IconVerticalSolidList"/>
    <dgm:cxn modelId="{74DFAB68-0138-49BA-AA71-73644A5EED06}" type="presParOf" srcId="{F60B1B5D-F670-4558-99BA-8C9C305DCAEF}" destId="{E16AA70E-A482-49BB-9219-8A9BB8B087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46E4B3-BF00-4E2F-81D8-E84601FFD729}"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A72EA66-3E8E-4BCB-8CAB-F27599CC8942}">
      <dgm:prSet/>
      <dgm:spPr/>
      <dgm:t>
        <a:bodyPr/>
        <a:lstStyle/>
        <a:p>
          <a:r>
            <a:rPr lang="en-US"/>
            <a:t>Referrals received from Court, Court Liaison, community providers, and walk-ins</a:t>
          </a:r>
        </a:p>
      </dgm:t>
    </dgm:pt>
    <dgm:pt modelId="{19BA59C3-65DC-4D26-89B2-9C01F62CF01C}" type="parTrans" cxnId="{FC26244C-81EC-4DE2-BFAE-519E140049CC}">
      <dgm:prSet/>
      <dgm:spPr/>
      <dgm:t>
        <a:bodyPr/>
        <a:lstStyle/>
        <a:p>
          <a:endParaRPr lang="en-US"/>
        </a:p>
      </dgm:t>
    </dgm:pt>
    <dgm:pt modelId="{E3399776-8439-4FB8-ACC0-6FA41894A09C}" type="sibTrans" cxnId="{FC26244C-81EC-4DE2-BFAE-519E140049CC}">
      <dgm:prSet/>
      <dgm:spPr/>
      <dgm:t>
        <a:bodyPr/>
        <a:lstStyle/>
        <a:p>
          <a:endParaRPr lang="en-US"/>
        </a:p>
      </dgm:t>
    </dgm:pt>
    <dgm:pt modelId="{5DFBD9C0-0232-4803-9AB7-E7BDA5A101D7}">
      <dgm:prSet/>
      <dgm:spPr/>
      <dgm:t>
        <a:bodyPr/>
        <a:lstStyle/>
        <a:p>
          <a:r>
            <a:rPr lang="en-US" dirty="0"/>
            <a:t>Ideally, referrals are received prior to a relief of custody petition being filed</a:t>
          </a:r>
        </a:p>
      </dgm:t>
    </dgm:pt>
    <dgm:pt modelId="{FC14E663-14EA-45E3-B463-FD46C88F8D47}" type="parTrans" cxnId="{EFC79CCB-5A82-489E-BC77-06442A2C862F}">
      <dgm:prSet/>
      <dgm:spPr/>
      <dgm:t>
        <a:bodyPr/>
        <a:lstStyle/>
        <a:p>
          <a:endParaRPr lang="en-US"/>
        </a:p>
      </dgm:t>
    </dgm:pt>
    <dgm:pt modelId="{AB92C9DF-179D-4811-9093-D130AFB6F562}" type="sibTrans" cxnId="{EFC79CCB-5A82-489E-BC77-06442A2C862F}">
      <dgm:prSet/>
      <dgm:spPr/>
      <dgm:t>
        <a:bodyPr/>
        <a:lstStyle/>
        <a:p>
          <a:endParaRPr lang="en-US"/>
        </a:p>
      </dgm:t>
    </dgm:pt>
    <dgm:pt modelId="{6A6F5666-3097-43DD-BDAD-77B7BDFE5EE2}">
      <dgm:prSet/>
      <dgm:spPr/>
      <dgm:t>
        <a:bodyPr/>
        <a:lstStyle/>
        <a:p>
          <a:r>
            <a:rPr lang="en-US"/>
            <a:t>Families are referred to the Foster Care Prevention/Family Support Team</a:t>
          </a:r>
        </a:p>
      </dgm:t>
    </dgm:pt>
    <dgm:pt modelId="{BD19F34A-E039-4234-90F4-BE7B91798888}" type="parTrans" cxnId="{99D7B521-2BAB-42F5-B99A-87D334275535}">
      <dgm:prSet/>
      <dgm:spPr/>
      <dgm:t>
        <a:bodyPr/>
        <a:lstStyle/>
        <a:p>
          <a:endParaRPr lang="en-US"/>
        </a:p>
      </dgm:t>
    </dgm:pt>
    <dgm:pt modelId="{DBC29476-EB01-415E-B965-EC956666D24D}" type="sibTrans" cxnId="{99D7B521-2BAB-42F5-B99A-87D334275535}">
      <dgm:prSet/>
      <dgm:spPr/>
      <dgm:t>
        <a:bodyPr/>
        <a:lstStyle/>
        <a:p>
          <a:endParaRPr lang="en-US"/>
        </a:p>
      </dgm:t>
    </dgm:pt>
    <dgm:pt modelId="{C15DAC02-E56A-4B13-915F-480E7BFA00A4}">
      <dgm:prSet/>
      <dgm:spPr/>
      <dgm:t>
        <a:bodyPr/>
        <a:lstStyle/>
        <a:p>
          <a:r>
            <a:rPr lang="en-US"/>
            <a:t>What is the agency’s perspective?</a:t>
          </a:r>
        </a:p>
      </dgm:t>
    </dgm:pt>
    <dgm:pt modelId="{30C061BB-F5CB-41F7-AA0D-1016F299D288}" type="parTrans" cxnId="{6C25A080-88B9-4954-A37A-BCAF96DE0D8B}">
      <dgm:prSet/>
      <dgm:spPr/>
      <dgm:t>
        <a:bodyPr/>
        <a:lstStyle/>
        <a:p>
          <a:endParaRPr lang="en-US"/>
        </a:p>
      </dgm:t>
    </dgm:pt>
    <dgm:pt modelId="{ED4848E7-1F53-402F-B9D7-A0B9B1928619}" type="sibTrans" cxnId="{6C25A080-88B9-4954-A37A-BCAF96DE0D8B}">
      <dgm:prSet/>
      <dgm:spPr/>
      <dgm:t>
        <a:bodyPr/>
        <a:lstStyle/>
        <a:p>
          <a:endParaRPr lang="en-US"/>
        </a:p>
      </dgm:t>
    </dgm:pt>
    <dgm:pt modelId="{940BDD1F-5681-4BA0-BE82-66CA4E77F0B1}" type="pres">
      <dgm:prSet presAssocID="{E746E4B3-BF00-4E2F-81D8-E84601FFD729}" presName="outerComposite" presStyleCnt="0">
        <dgm:presLayoutVars>
          <dgm:chMax val="5"/>
          <dgm:dir/>
          <dgm:resizeHandles val="exact"/>
        </dgm:presLayoutVars>
      </dgm:prSet>
      <dgm:spPr/>
    </dgm:pt>
    <dgm:pt modelId="{868BB6FF-A19B-45B0-94C8-8192D24D9EC3}" type="pres">
      <dgm:prSet presAssocID="{E746E4B3-BF00-4E2F-81D8-E84601FFD729}" presName="dummyMaxCanvas" presStyleCnt="0">
        <dgm:presLayoutVars/>
      </dgm:prSet>
      <dgm:spPr/>
    </dgm:pt>
    <dgm:pt modelId="{305D87E6-9782-4AF7-8D93-611426C2EC9E}" type="pres">
      <dgm:prSet presAssocID="{E746E4B3-BF00-4E2F-81D8-E84601FFD729}" presName="FourNodes_1" presStyleLbl="node1" presStyleIdx="0" presStyleCnt="4">
        <dgm:presLayoutVars>
          <dgm:bulletEnabled val="1"/>
        </dgm:presLayoutVars>
      </dgm:prSet>
      <dgm:spPr/>
    </dgm:pt>
    <dgm:pt modelId="{629006F9-AFBA-4C7F-8163-21DAA8EEDB84}" type="pres">
      <dgm:prSet presAssocID="{E746E4B3-BF00-4E2F-81D8-E84601FFD729}" presName="FourNodes_2" presStyleLbl="node1" presStyleIdx="1" presStyleCnt="4">
        <dgm:presLayoutVars>
          <dgm:bulletEnabled val="1"/>
        </dgm:presLayoutVars>
      </dgm:prSet>
      <dgm:spPr/>
    </dgm:pt>
    <dgm:pt modelId="{0688DB5E-0920-4792-B0EF-A03EACD423A0}" type="pres">
      <dgm:prSet presAssocID="{E746E4B3-BF00-4E2F-81D8-E84601FFD729}" presName="FourNodes_3" presStyleLbl="node1" presStyleIdx="2" presStyleCnt="4">
        <dgm:presLayoutVars>
          <dgm:bulletEnabled val="1"/>
        </dgm:presLayoutVars>
      </dgm:prSet>
      <dgm:spPr/>
    </dgm:pt>
    <dgm:pt modelId="{1472342C-8EE0-4E68-8268-35A51D634F2B}" type="pres">
      <dgm:prSet presAssocID="{E746E4B3-BF00-4E2F-81D8-E84601FFD729}" presName="FourNodes_4" presStyleLbl="node1" presStyleIdx="3" presStyleCnt="4">
        <dgm:presLayoutVars>
          <dgm:bulletEnabled val="1"/>
        </dgm:presLayoutVars>
      </dgm:prSet>
      <dgm:spPr/>
    </dgm:pt>
    <dgm:pt modelId="{6314EEBD-BD4C-48ED-A674-36E4E3572347}" type="pres">
      <dgm:prSet presAssocID="{E746E4B3-BF00-4E2F-81D8-E84601FFD729}" presName="FourConn_1-2" presStyleLbl="fgAccFollowNode1" presStyleIdx="0" presStyleCnt="3">
        <dgm:presLayoutVars>
          <dgm:bulletEnabled val="1"/>
        </dgm:presLayoutVars>
      </dgm:prSet>
      <dgm:spPr/>
    </dgm:pt>
    <dgm:pt modelId="{11A2CEA8-6B39-4F3A-A046-DF14A2AA31E4}" type="pres">
      <dgm:prSet presAssocID="{E746E4B3-BF00-4E2F-81D8-E84601FFD729}" presName="FourConn_2-3" presStyleLbl="fgAccFollowNode1" presStyleIdx="1" presStyleCnt="3">
        <dgm:presLayoutVars>
          <dgm:bulletEnabled val="1"/>
        </dgm:presLayoutVars>
      </dgm:prSet>
      <dgm:spPr/>
    </dgm:pt>
    <dgm:pt modelId="{32A50BF1-B239-4C22-884C-70F081FE3242}" type="pres">
      <dgm:prSet presAssocID="{E746E4B3-BF00-4E2F-81D8-E84601FFD729}" presName="FourConn_3-4" presStyleLbl="fgAccFollowNode1" presStyleIdx="2" presStyleCnt="3">
        <dgm:presLayoutVars>
          <dgm:bulletEnabled val="1"/>
        </dgm:presLayoutVars>
      </dgm:prSet>
      <dgm:spPr/>
    </dgm:pt>
    <dgm:pt modelId="{103F83F3-1AE8-4B37-844B-D39067E3BB5C}" type="pres">
      <dgm:prSet presAssocID="{E746E4B3-BF00-4E2F-81D8-E84601FFD729}" presName="FourNodes_1_text" presStyleLbl="node1" presStyleIdx="3" presStyleCnt="4">
        <dgm:presLayoutVars>
          <dgm:bulletEnabled val="1"/>
        </dgm:presLayoutVars>
      </dgm:prSet>
      <dgm:spPr/>
    </dgm:pt>
    <dgm:pt modelId="{C4AD11F9-2492-48CD-9C5C-E8AC82D58062}" type="pres">
      <dgm:prSet presAssocID="{E746E4B3-BF00-4E2F-81D8-E84601FFD729}" presName="FourNodes_2_text" presStyleLbl="node1" presStyleIdx="3" presStyleCnt="4">
        <dgm:presLayoutVars>
          <dgm:bulletEnabled val="1"/>
        </dgm:presLayoutVars>
      </dgm:prSet>
      <dgm:spPr/>
    </dgm:pt>
    <dgm:pt modelId="{213473D2-5835-496D-8A9A-5F7579D54D72}" type="pres">
      <dgm:prSet presAssocID="{E746E4B3-BF00-4E2F-81D8-E84601FFD729}" presName="FourNodes_3_text" presStyleLbl="node1" presStyleIdx="3" presStyleCnt="4">
        <dgm:presLayoutVars>
          <dgm:bulletEnabled val="1"/>
        </dgm:presLayoutVars>
      </dgm:prSet>
      <dgm:spPr/>
    </dgm:pt>
    <dgm:pt modelId="{66FC3493-78C8-459B-A08D-917EDCCB36D0}" type="pres">
      <dgm:prSet presAssocID="{E746E4B3-BF00-4E2F-81D8-E84601FFD729}" presName="FourNodes_4_text" presStyleLbl="node1" presStyleIdx="3" presStyleCnt="4">
        <dgm:presLayoutVars>
          <dgm:bulletEnabled val="1"/>
        </dgm:presLayoutVars>
      </dgm:prSet>
      <dgm:spPr/>
    </dgm:pt>
  </dgm:ptLst>
  <dgm:cxnLst>
    <dgm:cxn modelId="{9DBF5E15-5974-4D2B-AFDF-1854CF5FBA3E}" type="presOf" srcId="{5DFBD9C0-0232-4803-9AB7-E7BDA5A101D7}" destId="{C4AD11F9-2492-48CD-9C5C-E8AC82D58062}" srcOrd="1" destOrd="0" presId="urn:microsoft.com/office/officeart/2005/8/layout/vProcess5"/>
    <dgm:cxn modelId="{37E82B18-FD6C-4D5B-A38F-A9137B1710E3}" type="presOf" srcId="{6A6F5666-3097-43DD-BDAD-77B7BDFE5EE2}" destId="{0688DB5E-0920-4792-B0EF-A03EACD423A0}" srcOrd="0" destOrd="0" presId="urn:microsoft.com/office/officeart/2005/8/layout/vProcess5"/>
    <dgm:cxn modelId="{99D7B521-2BAB-42F5-B99A-87D334275535}" srcId="{E746E4B3-BF00-4E2F-81D8-E84601FFD729}" destId="{6A6F5666-3097-43DD-BDAD-77B7BDFE5EE2}" srcOrd="2" destOrd="0" parTransId="{BD19F34A-E039-4234-90F4-BE7B91798888}" sibTransId="{DBC29476-EB01-415E-B965-EC956666D24D}"/>
    <dgm:cxn modelId="{ED8A5644-FB0E-4D53-A1E4-5473F54D421F}" type="presOf" srcId="{6A6F5666-3097-43DD-BDAD-77B7BDFE5EE2}" destId="{213473D2-5835-496D-8A9A-5F7579D54D72}" srcOrd="1" destOrd="0" presId="urn:microsoft.com/office/officeart/2005/8/layout/vProcess5"/>
    <dgm:cxn modelId="{FC26244C-81EC-4DE2-BFAE-519E140049CC}" srcId="{E746E4B3-BF00-4E2F-81D8-E84601FFD729}" destId="{5A72EA66-3E8E-4BCB-8CAB-F27599CC8942}" srcOrd="0" destOrd="0" parTransId="{19BA59C3-65DC-4D26-89B2-9C01F62CF01C}" sibTransId="{E3399776-8439-4FB8-ACC0-6FA41894A09C}"/>
    <dgm:cxn modelId="{D027B44F-C6EE-4753-8339-C7841451AAC5}" type="presOf" srcId="{E3399776-8439-4FB8-ACC0-6FA41894A09C}" destId="{6314EEBD-BD4C-48ED-A674-36E4E3572347}" srcOrd="0" destOrd="0" presId="urn:microsoft.com/office/officeart/2005/8/layout/vProcess5"/>
    <dgm:cxn modelId="{0B5C9776-E7AB-48A9-A33B-15C89A03803C}" type="presOf" srcId="{C15DAC02-E56A-4B13-915F-480E7BFA00A4}" destId="{66FC3493-78C8-459B-A08D-917EDCCB36D0}" srcOrd="1" destOrd="0" presId="urn:microsoft.com/office/officeart/2005/8/layout/vProcess5"/>
    <dgm:cxn modelId="{CC7B4A7B-72E3-4870-9CD3-3F828E96CF10}" type="presOf" srcId="{DBC29476-EB01-415E-B965-EC956666D24D}" destId="{32A50BF1-B239-4C22-884C-70F081FE3242}" srcOrd="0" destOrd="0" presId="urn:microsoft.com/office/officeart/2005/8/layout/vProcess5"/>
    <dgm:cxn modelId="{6C25A080-88B9-4954-A37A-BCAF96DE0D8B}" srcId="{E746E4B3-BF00-4E2F-81D8-E84601FFD729}" destId="{C15DAC02-E56A-4B13-915F-480E7BFA00A4}" srcOrd="3" destOrd="0" parTransId="{30C061BB-F5CB-41F7-AA0D-1016F299D288}" sibTransId="{ED4848E7-1F53-402F-B9D7-A0B9B1928619}"/>
    <dgm:cxn modelId="{9DF4169C-DC96-42D6-9497-FBE3F0BAADAA}" type="presOf" srcId="{5DFBD9C0-0232-4803-9AB7-E7BDA5A101D7}" destId="{629006F9-AFBA-4C7F-8163-21DAA8EEDB84}" srcOrd="0" destOrd="0" presId="urn:microsoft.com/office/officeart/2005/8/layout/vProcess5"/>
    <dgm:cxn modelId="{BE9421BC-648F-4511-AF20-66E2F7998008}" type="presOf" srcId="{C15DAC02-E56A-4B13-915F-480E7BFA00A4}" destId="{1472342C-8EE0-4E68-8268-35A51D634F2B}" srcOrd="0" destOrd="0" presId="urn:microsoft.com/office/officeart/2005/8/layout/vProcess5"/>
    <dgm:cxn modelId="{7998D8BD-0581-4065-B3C3-80D53C253778}" type="presOf" srcId="{5A72EA66-3E8E-4BCB-8CAB-F27599CC8942}" destId="{305D87E6-9782-4AF7-8D93-611426C2EC9E}" srcOrd="0" destOrd="0" presId="urn:microsoft.com/office/officeart/2005/8/layout/vProcess5"/>
    <dgm:cxn modelId="{EFC79CCB-5A82-489E-BC77-06442A2C862F}" srcId="{E746E4B3-BF00-4E2F-81D8-E84601FFD729}" destId="{5DFBD9C0-0232-4803-9AB7-E7BDA5A101D7}" srcOrd="1" destOrd="0" parTransId="{FC14E663-14EA-45E3-B463-FD46C88F8D47}" sibTransId="{AB92C9DF-179D-4811-9093-D130AFB6F562}"/>
    <dgm:cxn modelId="{15BF15E3-70D7-42D1-8C41-81994A1C6737}" type="presOf" srcId="{AB92C9DF-179D-4811-9093-D130AFB6F562}" destId="{11A2CEA8-6B39-4F3A-A046-DF14A2AA31E4}" srcOrd="0" destOrd="0" presId="urn:microsoft.com/office/officeart/2005/8/layout/vProcess5"/>
    <dgm:cxn modelId="{A9D590E7-A418-421D-9F88-F5E58B695B09}" type="presOf" srcId="{5A72EA66-3E8E-4BCB-8CAB-F27599CC8942}" destId="{103F83F3-1AE8-4B37-844B-D39067E3BB5C}" srcOrd="1" destOrd="0" presId="urn:microsoft.com/office/officeart/2005/8/layout/vProcess5"/>
    <dgm:cxn modelId="{5DA11BFE-8D05-4414-858E-E664A625D68E}" type="presOf" srcId="{E746E4B3-BF00-4E2F-81D8-E84601FFD729}" destId="{940BDD1F-5681-4BA0-BE82-66CA4E77F0B1}" srcOrd="0" destOrd="0" presId="urn:microsoft.com/office/officeart/2005/8/layout/vProcess5"/>
    <dgm:cxn modelId="{8E748DDE-00D6-4C8C-B76B-679EC42040EF}" type="presParOf" srcId="{940BDD1F-5681-4BA0-BE82-66CA4E77F0B1}" destId="{868BB6FF-A19B-45B0-94C8-8192D24D9EC3}" srcOrd="0" destOrd="0" presId="urn:microsoft.com/office/officeart/2005/8/layout/vProcess5"/>
    <dgm:cxn modelId="{CCF1E76B-0B43-4BE1-810B-7592D80EEEF6}" type="presParOf" srcId="{940BDD1F-5681-4BA0-BE82-66CA4E77F0B1}" destId="{305D87E6-9782-4AF7-8D93-611426C2EC9E}" srcOrd="1" destOrd="0" presId="urn:microsoft.com/office/officeart/2005/8/layout/vProcess5"/>
    <dgm:cxn modelId="{82AFD0E4-B72C-4AF3-996B-26A1B0F59B29}" type="presParOf" srcId="{940BDD1F-5681-4BA0-BE82-66CA4E77F0B1}" destId="{629006F9-AFBA-4C7F-8163-21DAA8EEDB84}" srcOrd="2" destOrd="0" presId="urn:microsoft.com/office/officeart/2005/8/layout/vProcess5"/>
    <dgm:cxn modelId="{0A4DADD8-B316-4F59-A829-0766E8476E59}" type="presParOf" srcId="{940BDD1F-5681-4BA0-BE82-66CA4E77F0B1}" destId="{0688DB5E-0920-4792-B0EF-A03EACD423A0}" srcOrd="3" destOrd="0" presId="urn:microsoft.com/office/officeart/2005/8/layout/vProcess5"/>
    <dgm:cxn modelId="{81D4190F-6D87-42C6-9906-CA1E3BE95E9A}" type="presParOf" srcId="{940BDD1F-5681-4BA0-BE82-66CA4E77F0B1}" destId="{1472342C-8EE0-4E68-8268-35A51D634F2B}" srcOrd="4" destOrd="0" presId="urn:microsoft.com/office/officeart/2005/8/layout/vProcess5"/>
    <dgm:cxn modelId="{A58A3D89-26C7-48D9-9DA7-AC14AFC6C9EA}" type="presParOf" srcId="{940BDD1F-5681-4BA0-BE82-66CA4E77F0B1}" destId="{6314EEBD-BD4C-48ED-A674-36E4E3572347}" srcOrd="5" destOrd="0" presId="urn:microsoft.com/office/officeart/2005/8/layout/vProcess5"/>
    <dgm:cxn modelId="{09A00821-0D8C-450F-87F5-CD5243783FA1}" type="presParOf" srcId="{940BDD1F-5681-4BA0-BE82-66CA4E77F0B1}" destId="{11A2CEA8-6B39-4F3A-A046-DF14A2AA31E4}" srcOrd="6" destOrd="0" presId="urn:microsoft.com/office/officeart/2005/8/layout/vProcess5"/>
    <dgm:cxn modelId="{34917A87-F76D-4DCE-8068-56BB853D156A}" type="presParOf" srcId="{940BDD1F-5681-4BA0-BE82-66CA4E77F0B1}" destId="{32A50BF1-B239-4C22-884C-70F081FE3242}" srcOrd="7" destOrd="0" presId="urn:microsoft.com/office/officeart/2005/8/layout/vProcess5"/>
    <dgm:cxn modelId="{F55576A6-29F8-43BA-A756-32C4A0BAABC7}" type="presParOf" srcId="{940BDD1F-5681-4BA0-BE82-66CA4E77F0B1}" destId="{103F83F3-1AE8-4B37-844B-D39067E3BB5C}" srcOrd="8" destOrd="0" presId="urn:microsoft.com/office/officeart/2005/8/layout/vProcess5"/>
    <dgm:cxn modelId="{7EC43516-C7B7-4E44-BECD-759F13D599C9}" type="presParOf" srcId="{940BDD1F-5681-4BA0-BE82-66CA4E77F0B1}" destId="{C4AD11F9-2492-48CD-9C5C-E8AC82D58062}" srcOrd="9" destOrd="0" presId="urn:microsoft.com/office/officeart/2005/8/layout/vProcess5"/>
    <dgm:cxn modelId="{7F85A9E1-7213-4386-835F-211225DF5481}" type="presParOf" srcId="{940BDD1F-5681-4BA0-BE82-66CA4E77F0B1}" destId="{213473D2-5835-496D-8A9A-5F7579D54D72}" srcOrd="10" destOrd="0" presId="urn:microsoft.com/office/officeart/2005/8/layout/vProcess5"/>
    <dgm:cxn modelId="{3A2C1531-08B2-4401-96C9-A5D5A10D923D}" type="presParOf" srcId="{940BDD1F-5681-4BA0-BE82-66CA4E77F0B1}" destId="{66FC3493-78C8-459B-A08D-917EDCCB36D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BB5B4-18C6-4962-BDED-F37C19503A51}">
      <dsp:nvSpPr>
        <dsp:cNvPr id="0" name=""/>
        <dsp:cNvSpPr/>
      </dsp:nvSpPr>
      <dsp:spPr>
        <a:xfrm>
          <a:off x="0" y="318"/>
          <a:ext cx="8596313" cy="6084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Why is a ROC necessary?  What is the reason? </a:t>
          </a:r>
        </a:p>
      </dsp:txBody>
      <dsp:txXfrm>
        <a:off x="29700" y="30018"/>
        <a:ext cx="8536913" cy="549000"/>
      </dsp:txXfrm>
    </dsp:sp>
    <dsp:sp modelId="{67FD9F3D-6554-49B2-9678-42F9278B2A55}">
      <dsp:nvSpPr>
        <dsp:cNvPr id="0" name=""/>
        <dsp:cNvSpPr/>
      </dsp:nvSpPr>
      <dsp:spPr>
        <a:xfrm>
          <a:off x="0" y="654798"/>
          <a:ext cx="8596313" cy="608400"/>
        </a:xfrm>
        <a:prstGeom prst="roundRect">
          <a:avLst/>
        </a:prstGeom>
        <a:solidFill>
          <a:schemeClr val="accent5">
            <a:hueOff val="1202141"/>
            <a:satOff val="-5276"/>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Is there a less restrictive alternative? </a:t>
          </a:r>
        </a:p>
      </dsp:txBody>
      <dsp:txXfrm>
        <a:off x="29700" y="684498"/>
        <a:ext cx="8536913" cy="549000"/>
      </dsp:txXfrm>
    </dsp:sp>
    <dsp:sp modelId="{0BD84A0F-8758-436E-BC2F-174C30A33B45}">
      <dsp:nvSpPr>
        <dsp:cNvPr id="0" name=""/>
        <dsp:cNvSpPr/>
      </dsp:nvSpPr>
      <dsp:spPr>
        <a:xfrm>
          <a:off x="0" y="1309278"/>
          <a:ext cx="8596313" cy="608400"/>
        </a:xfrm>
        <a:prstGeom prst="roundRect">
          <a:avLst/>
        </a:prstGeom>
        <a:solidFill>
          <a:schemeClr val="accent5">
            <a:hueOff val="2404281"/>
            <a:satOff val="-10552"/>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What services and treatment have been provided to the family and by whom prior to the filing of the ROC? </a:t>
          </a:r>
        </a:p>
      </dsp:txBody>
      <dsp:txXfrm>
        <a:off x="29700" y="1338978"/>
        <a:ext cx="8536913" cy="549000"/>
      </dsp:txXfrm>
    </dsp:sp>
    <dsp:sp modelId="{A4721CD3-A45B-4AB4-8D6E-3FE7BD968D3C}">
      <dsp:nvSpPr>
        <dsp:cNvPr id="0" name=""/>
        <dsp:cNvSpPr/>
      </dsp:nvSpPr>
      <dsp:spPr>
        <a:xfrm>
          <a:off x="0" y="1963758"/>
          <a:ext cx="8596313" cy="608400"/>
        </a:xfrm>
        <a:prstGeom prst="roundRect">
          <a:avLst/>
        </a:prstGeom>
        <a:solidFill>
          <a:schemeClr val="accent5">
            <a:hueOff val="3606422"/>
            <a:satOff val="-15828"/>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Diligent search for relatives and fictive kin</a:t>
          </a:r>
        </a:p>
      </dsp:txBody>
      <dsp:txXfrm>
        <a:off x="29700" y="1993458"/>
        <a:ext cx="8536913" cy="549000"/>
      </dsp:txXfrm>
    </dsp:sp>
    <dsp:sp modelId="{AEE954E3-6B75-4CA5-B05A-A1E67949A639}">
      <dsp:nvSpPr>
        <dsp:cNvPr id="0" name=""/>
        <dsp:cNvSpPr/>
      </dsp:nvSpPr>
      <dsp:spPr>
        <a:xfrm>
          <a:off x="0" y="2618238"/>
          <a:ext cx="8596313" cy="608400"/>
        </a:xfrm>
        <a:prstGeom prst="roundRect">
          <a:avLst/>
        </a:prstGeom>
        <a:solidFill>
          <a:schemeClr val="accent5">
            <a:hueOff val="4808562"/>
            <a:satOff val="-21104"/>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Family Partnership Meeting</a:t>
          </a:r>
        </a:p>
      </dsp:txBody>
      <dsp:txXfrm>
        <a:off x="29700" y="2647938"/>
        <a:ext cx="8536913" cy="549000"/>
      </dsp:txXfrm>
    </dsp:sp>
    <dsp:sp modelId="{F2160B32-6132-465C-80D3-53E16DD34290}">
      <dsp:nvSpPr>
        <dsp:cNvPr id="0" name=""/>
        <dsp:cNvSpPr/>
      </dsp:nvSpPr>
      <dsp:spPr>
        <a:xfrm>
          <a:off x="0" y="3272718"/>
          <a:ext cx="8596313" cy="608400"/>
        </a:xfrm>
        <a:prstGeom prst="roundRect">
          <a:avLst/>
        </a:prstGeom>
        <a:solidFill>
          <a:schemeClr val="accent5">
            <a:hueOff val="6010703"/>
            <a:satOff val="-26380"/>
            <a:lumOff val="7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Agency investigation is mandatory and cannot be “delegated to another agency or to the GAL” </a:t>
          </a:r>
        </a:p>
      </dsp:txBody>
      <dsp:txXfrm>
        <a:off x="29700" y="3302418"/>
        <a:ext cx="8536913" cy="549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33D8D-5CCA-4D97-9503-33FF06A0B5CA}">
      <dsp:nvSpPr>
        <dsp:cNvPr id="0" name=""/>
        <dsp:cNvSpPr/>
      </dsp:nvSpPr>
      <dsp:spPr>
        <a:xfrm>
          <a:off x="0" y="1698"/>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72010-1ACE-466A-B471-213895DDDA3F}">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EEDE393-215B-4082-9948-B564D46C6839}">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100000"/>
            </a:lnSpc>
            <a:spcBef>
              <a:spcPct val="0"/>
            </a:spcBef>
            <a:spcAft>
              <a:spcPct val="35000"/>
            </a:spcAft>
            <a:buNone/>
          </a:pPr>
          <a:r>
            <a:rPr lang="en-US" sz="2200" kern="1200" dirty="0"/>
            <a:t>Out of home placement? Long term? Short term? </a:t>
          </a:r>
        </a:p>
      </dsp:txBody>
      <dsp:txXfrm>
        <a:off x="994536" y="1698"/>
        <a:ext cx="8623596" cy="861070"/>
      </dsp:txXfrm>
    </dsp:sp>
    <dsp:sp modelId="{99343955-9C09-48E9-AA67-67DBFAF6367C}">
      <dsp:nvSpPr>
        <dsp:cNvPr id="0" name=""/>
        <dsp:cNvSpPr/>
      </dsp:nvSpPr>
      <dsp:spPr>
        <a:xfrm>
          <a:off x="0" y="1078036"/>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306C1-83EA-40A8-8271-ADBF997DD5F8}">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51708A-B8AB-482D-982D-16D7D5FC1706}">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100000"/>
            </a:lnSpc>
            <a:spcBef>
              <a:spcPct val="0"/>
            </a:spcBef>
            <a:spcAft>
              <a:spcPct val="35000"/>
            </a:spcAft>
            <a:buNone/>
          </a:pPr>
          <a:r>
            <a:rPr lang="en-US" sz="2200" kern="1200"/>
            <a:t>Residential Treatment?</a:t>
          </a:r>
        </a:p>
      </dsp:txBody>
      <dsp:txXfrm>
        <a:off x="994536" y="1078036"/>
        <a:ext cx="8623596" cy="861070"/>
      </dsp:txXfrm>
    </dsp:sp>
    <dsp:sp modelId="{3F63C525-FB5B-4920-964D-66393603F1DC}">
      <dsp:nvSpPr>
        <dsp:cNvPr id="0" name=""/>
        <dsp:cNvSpPr/>
      </dsp:nvSpPr>
      <dsp:spPr>
        <a:xfrm>
          <a:off x="0" y="2154374"/>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4A0BEB-DE29-4D82-B3B3-4CC3BF58C658}">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1A1C3E-F72E-426B-BC6E-0392C374BADF}">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100000"/>
            </a:lnSpc>
            <a:spcBef>
              <a:spcPct val="0"/>
            </a:spcBef>
            <a:spcAft>
              <a:spcPct val="35000"/>
            </a:spcAft>
            <a:buNone/>
          </a:pPr>
          <a:r>
            <a:rPr lang="en-US" sz="2200" kern="1200"/>
            <a:t>Intensive In-home Services? </a:t>
          </a:r>
        </a:p>
      </dsp:txBody>
      <dsp:txXfrm>
        <a:off x="994536" y="2154374"/>
        <a:ext cx="8623596" cy="861070"/>
      </dsp:txXfrm>
    </dsp:sp>
    <dsp:sp modelId="{8EC4B430-54B0-4FBE-8F3E-D1D26720D1B6}">
      <dsp:nvSpPr>
        <dsp:cNvPr id="0" name=""/>
        <dsp:cNvSpPr/>
      </dsp:nvSpPr>
      <dsp:spPr>
        <a:xfrm>
          <a:off x="0" y="3230712"/>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A74B0-F42D-429A-B57C-2ED7F77486C2}">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6AA70E-A482-49BB-9219-8A9BB8B08701}">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100000"/>
            </a:lnSpc>
            <a:spcBef>
              <a:spcPct val="0"/>
            </a:spcBef>
            <a:spcAft>
              <a:spcPct val="35000"/>
            </a:spcAft>
            <a:buNone/>
          </a:pPr>
          <a:r>
            <a:rPr lang="en-US" sz="2200" kern="1200"/>
            <a:t>Total severance of legal ties?</a:t>
          </a:r>
        </a:p>
      </dsp:txBody>
      <dsp:txXfrm>
        <a:off x="994536" y="3230712"/>
        <a:ext cx="8623596" cy="861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D87E6-9782-4AF7-8D93-611426C2EC9E}">
      <dsp:nvSpPr>
        <dsp:cNvPr id="0" name=""/>
        <dsp:cNvSpPr/>
      </dsp:nvSpPr>
      <dsp:spPr>
        <a:xfrm>
          <a:off x="0" y="0"/>
          <a:ext cx="7827010" cy="75156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Referrals received from Court, Court Liaison, community providers, and walk-ins</a:t>
          </a:r>
        </a:p>
      </dsp:txBody>
      <dsp:txXfrm>
        <a:off x="22013" y="22013"/>
        <a:ext cx="6952504" cy="707539"/>
      </dsp:txXfrm>
    </dsp:sp>
    <dsp:sp modelId="{629006F9-AFBA-4C7F-8163-21DAA8EEDB84}">
      <dsp:nvSpPr>
        <dsp:cNvPr id="0" name=""/>
        <dsp:cNvSpPr/>
      </dsp:nvSpPr>
      <dsp:spPr>
        <a:xfrm>
          <a:off x="655512" y="888213"/>
          <a:ext cx="7827010" cy="751565"/>
        </a:xfrm>
        <a:prstGeom prst="roundRect">
          <a:avLst>
            <a:gd name="adj" fmla="val 10000"/>
          </a:avLst>
        </a:prstGeom>
        <a:solidFill>
          <a:schemeClr val="accent2">
            <a:hueOff val="37813"/>
            <a:satOff val="4346"/>
            <a:lumOff val="-346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Ideally, referrals are received prior to a relief of custody petition being filed</a:t>
          </a:r>
        </a:p>
      </dsp:txBody>
      <dsp:txXfrm>
        <a:off x="677525" y="910226"/>
        <a:ext cx="6638954" cy="707539"/>
      </dsp:txXfrm>
    </dsp:sp>
    <dsp:sp modelId="{0688DB5E-0920-4792-B0EF-A03EACD423A0}">
      <dsp:nvSpPr>
        <dsp:cNvPr id="0" name=""/>
        <dsp:cNvSpPr/>
      </dsp:nvSpPr>
      <dsp:spPr>
        <a:xfrm>
          <a:off x="1301240" y="1776426"/>
          <a:ext cx="7827010" cy="751565"/>
        </a:xfrm>
        <a:prstGeom prst="roundRect">
          <a:avLst>
            <a:gd name="adj" fmla="val 10000"/>
          </a:avLst>
        </a:prstGeom>
        <a:solidFill>
          <a:schemeClr val="accent2">
            <a:hueOff val="75626"/>
            <a:satOff val="8693"/>
            <a:lumOff val="-69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Families are referred to the Foster Care Prevention/Family Support Team</a:t>
          </a:r>
        </a:p>
      </dsp:txBody>
      <dsp:txXfrm>
        <a:off x="1323253" y="1798439"/>
        <a:ext cx="6648738" cy="707539"/>
      </dsp:txXfrm>
    </dsp:sp>
    <dsp:sp modelId="{1472342C-8EE0-4E68-8268-35A51D634F2B}">
      <dsp:nvSpPr>
        <dsp:cNvPr id="0" name=""/>
        <dsp:cNvSpPr/>
      </dsp:nvSpPr>
      <dsp:spPr>
        <a:xfrm>
          <a:off x="1956752" y="2664639"/>
          <a:ext cx="7827010" cy="751565"/>
        </a:xfrm>
        <a:prstGeom prst="roundRect">
          <a:avLst>
            <a:gd name="adj" fmla="val 10000"/>
          </a:avLst>
        </a:prstGeom>
        <a:solidFill>
          <a:schemeClr val="accent2">
            <a:hueOff val="113439"/>
            <a:satOff val="13039"/>
            <a:lumOff val="-1039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is the agency’s perspective?</a:t>
          </a:r>
        </a:p>
      </dsp:txBody>
      <dsp:txXfrm>
        <a:off x="1978765" y="2686652"/>
        <a:ext cx="6638954" cy="707539"/>
      </dsp:txXfrm>
    </dsp:sp>
    <dsp:sp modelId="{6314EEBD-BD4C-48ED-A674-36E4E3572347}">
      <dsp:nvSpPr>
        <dsp:cNvPr id="0" name=""/>
        <dsp:cNvSpPr/>
      </dsp:nvSpPr>
      <dsp:spPr>
        <a:xfrm>
          <a:off x="7338493" y="575630"/>
          <a:ext cx="488517" cy="488517"/>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448409" y="575630"/>
        <a:ext cx="268685" cy="367609"/>
      </dsp:txXfrm>
    </dsp:sp>
    <dsp:sp modelId="{11A2CEA8-6B39-4F3A-A046-DF14A2AA31E4}">
      <dsp:nvSpPr>
        <dsp:cNvPr id="0" name=""/>
        <dsp:cNvSpPr/>
      </dsp:nvSpPr>
      <dsp:spPr>
        <a:xfrm>
          <a:off x="7994005" y="1463843"/>
          <a:ext cx="488517" cy="488517"/>
        </a:xfrm>
        <a:prstGeom prst="downArrow">
          <a:avLst>
            <a:gd name="adj1" fmla="val 55000"/>
            <a:gd name="adj2" fmla="val 45000"/>
          </a:avLst>
        </a:prstGeom>
        <a:solidFill>
          <a:schemeClr val="accent2">
            <a:tint val="40000"/>
            <a:alpha val="90000"/>
            <a:hueOff val="214651"/>
            <a:satOff val="3964"/>
            <a:lumOff val="-442"/>
            <a:alphaOff val="0"/>
          </a:schemeClr>
        </a:solidFill>
        <a:ln w="19050" cap="rnd" cmpd="sng" algn="ctr">
          <a:solidFill>
            <a:schemeClr val="accent2">
              <a:tint val="40000"/>
              <a:alpha val="90000"/>
              <a:hueOff val="214651"/>
              <a:satOff val="3964"/>
              <a:lumOff val="-4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103921" y="1463843"/>
        <a:ext cx="268685" cy="367609"/>
      </dsp:txXfrm>
    </dsp:sp>
    <dsp:sp modelId="{32A50BF1-B239-4C22-884C-70F081FE3242}">
      <dsp:nvSpPr>
        <dsp:cNvPr id="0" name=""/>
        <dsp:cNvSpPr/>
      </dsp:nvSpPr>
      <dsp:spPr>
        <a:xfrm>
          <a:off x="8639733" y="2352057"/>
          <a:ext cx="488517" cy="488517"/>
        </a:xfrm>
        <a:prstGeom prst="downArrow">
          <a:avLst>
            <a:gd name="adj1" fmla="val 55000"/>
            <a:gd name="adj2" fmla="val 45000"/>
          </a:avLst>
        </a:prstGeom>
        <a:solidFill>
          <a:schemeClr val="accent2">
            <a:tint val="40000"/>
            <a:alpha val="90000"/>
            <a:hueOff val="429303"/>
            <a:satOff val="7928"/>
            <a:lumOff val="-885"/>
            <a:alphaOff val="0"/>
          </a:schemeClr>
        </a:solidFill>
        <a:ln w="19050" cap="rnd" cmpd="sng" algn="ctr">
          <a:solidFill>
            <a:schemeClr val="accent2">
              <a:tint val="40000"/>
              <a:alpha val="90000"/>
              <a:hueOff val="429303"/>
              <a:satOff val="7928"/>
              <a:lumOff val="-8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749649" y="2352057"/>
        <a:ext cx="268685" cy="3676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06863-8E7F-4B2F-8665-3D6305CBD2D2}"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51EFE-7DA1-43D7-859D-C6D5AEFD99A1}" type="slidenum">
              <a:rPr lang="en-US" smtClean="0"/>
              <a:t>‹#›</a:t>
            </a:fld>
            <a:endParaRPr lang="en-US"/>
          </a:p>
        </p:txBody>
      </p:sp>
    </p:spTree>
    <p:extLst>
      <p:ext uri="{BB962C8B-B14F-4D97-AF65-F5344CB8AC3E}">
        <p14:creationId xmlns:p14="http://schemas.microsoft.com/office/powerpoint/2010/main" val="281687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A51EFE-7DA1-43D7-859D-C6D5AEFD99A1}" type="slidenum">
              <a:rPr lang="en-US" smtClean="0"/>
              <a:t>3</a:t>
            </a:fld>
            <a:endParaRPr lang="en-US"/>
          </a:p>
        </p:txBody>
      </p:sp>
    </p:spTree>
    <p:extLst>
      <p:ext uri="{BB962C8B-B14F-4D97-AF65-F5344CB8AC3E}">
        <p14:creationId xmlns:p14="http://schemas.microsoft.com/office/powerpoint/2010/main" val="422034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87C9-B231-8D01-E75C-54D9A795C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4E51A-15B4-0912-47A0-AC8CFECED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E3409-B985-3539-9D34-8CA9600D2B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DF4312-4598-31F3-BC4A-A60164B73B3D}"/>
              </a:ext>
            </a:extLst>
          </p:cNvPr>
          <p:cNvSpPr>
            <a:spLocks noGrp="1"/>
          </p:cNvSpPr>
          <p:nvPr>
            <p:ph type="sldNum" sz="quarter" idx="5"/>
          </p:nvPr>
        </p:nvSpPr>
        <p:spPr/>
        <p:txBody>
          <a:bodyPr/>
          <a:lstStyle/>
          <a:p>
            <a:fld id="{FBA51EFE-7DA1-43D7-859D-C6D5AEFD99A1}" type="slidenum">
              <a:rPr lang="en-US" smtClean="0"/>
              <a:t>4</a:t>
            </a:fld>
            <a:endParaRPr lang="en-US"/>
          </a:p>
        </p:txBody>
      </p:sp>
    </p:spTree>
    <p:extLst>
      <p:ext uri="{BB962C8B-B14F-4D97-AF65-F5344CB8AC3E}">
        <p14:creationId xmlns:p14="http://schemas.microsoft.com/office/powerpoint/2010/main" val="2767842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myedmondsnews.com/2018/04/live-in-edmonds-what-do-you-call-yourself/"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3" name="Oval 12">
            <a:extLst>
              <a:ext uri="{FF2B5EF4-FFF2-40B4-BE49-F238E27FC236}">
                <a16:creationId xmlns:a16="http://schemas.microsoft.com/office/drawing/2014/main" id="{2E5C2ABF-E913-4FE4-91FE-6B686EE0EE75}"/>
              </a:ext>
            </a:extLst>
          </p:cNvPr>
          <p:cNvSpPr/>
          <p:nvPr userDrawn="1"/>
        </p:nvSpPr>
        <p:spPr>
          <a:xfrm>
            <a:off x="712953" y="730686"/>
            <a:ext cx="5303520" cy="5303520"/>
          </a:xfrm>
          <a:prstGeom prst="ellipse">
            <a:avLst/>
          </a:prstGeom>
          <a:blipFill>
            <a:blip r:embed="rId2">
              <a:extLst>
                <a:ext uri="{28A0092B-C50C-407E-A947-70E740481C1C}">
                  <a14:useLocalDpi xmlns:a14="http://schemas.microsoft.com/office/drawing/2010/main" val="0"/>
                </a:ext>
              </a:extLst>
            </a:blip>
            <a:stretch>
              <a:fillRect l="-36635" t="-8191" r="-28741" b="-20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0F018EC-87F6-4315-BA99-E56C60C79108}"/>
              </a:ext>
            </a:extLst>
          </p:cNvPr>
          <p:cNvPicPr>
            <a:picLocks noChangeAspect="1"/>
          </p:cNvPicPr>
          <p:nvPr userDrawn="1"/>
        </p:nvPicPr>
        <p:blipFill rotWithShape="1">
          <a:blip r:embed="rId3"/>
          <a:srcRect l="2473" r="9235"/>
          <a:stretch/>
        </p:blipFill>
        <p:spPr>
          <a:xfrm>
            <a:off x="6323771" y="597470"/>
            <a:ext cx="5411940" cy="1325880"/>
          </a:xfrm>
          <a:prstGeom prst="rect">
            <a:avLst/>
          </a:prstGeom>
          <a:effectLst>
            <a:outerShdw blurRad="50800" dist="38100" dir="5400000" algn="t" rotWithShape="0">
              <a:prstClr val="black">
                <a:alpha val="40000"/>
              </a:prstClr>
            </a:outerShdw>
          </a:effectLst>
        </p:spPr>
      </p:pic>
      <p:sp>
        <p:nvSpPr>
          <p:cNvPr id="11" name="Title 1">
            <a:extLst>
              <a:ext uri="{FF2B5EF4-FFF2-40B4-BE49-F238E27FC236}">
                <a16:creationId xmlns:a16="http://schemas.microsoft.com/office/drawing/2014/main" id="{9C7DBF57-C912-41AD-A46A-E47641A140C5}"/>
              </a:ext>
            </a:extLst>
          </p:cNvPr>
          <p:cNvSpPr>
            <a:spLocks noGrp="1"/>
          </p:cNvSpPr>
          <p:nvPr>
            <p:ph type="ctrTitle" hasCustomPrompt="1"/>
          </p:nvPr>
        </p:nvSpPr>
        <p:spPr>
          <a:xfrm>
            <a:off x="6343649" y="2173288"/>
            <a:ext cx="5543551" cy="2090808"/>
          </a:xfrm>
        </p:spPr>
        <p:txBody>
          <a:bodyPr anchor="b">
            <a:noAutofit/>
          </a:bodyPr>
          <a:lstStyle>
            <a:lvl1pPr algn="l">
              <a:defRPr sz="5400" b="1" cap="all" baseline="0">
                <a:solidFill>
                  <a:schemeClr val="bg1"/>
                </a:solidFill>
                <a:latin typeface="+mj-lt"/>
              </a:defRPr>
            </a:lvl1pPr>
          </a:lstStyle>
          <a:p>
            <a:r>
              <a:rPr lang="en-US" noProof="0" dirty="0"/>
              <a:t>Your Presentation Title</a:t>
            </a:r>
          </a:p>
        </p:txBody>
      </p:sp>
      <p:cxnSp>
        <p:nvCxnSpPr>
          <p:cNvPr id="20" name="Straight Connector 19">
            <a:extLst>
              <a:ext uri="{FF2B5EF4-FFF2-40B4-BE49-F238E27FC236}">
                <a16:creationId xmlns:a16="http://schemas.microsoft.com/office/drawing/2014/main" id="{34C37886-DCF9-407E-A9C4-4E686933F03E}"/>
              </a:ext>
            </a:extLst>
          </p:cNvPr>
          <p:cNvCxnSpPr>
            <a:cxnSpLocks/>
          </p:cNvCxnSpPr>
          <p:nvPr userDrawn="1"/>
        </p:nvCxnSpPr>
        <p:spPr>
          <a:xfrm>
            <a:off x="6469778" y="4233582"/>
            <a:ext cx="54174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ubtitle 2">
            <a:extLst>
              <a:ext uri="{FF2B5EF4-FFF2-40B4-BE49-F238E27FC236}">
                <a16:creationId xmlns:a16="http://schemas.microsoft.com/office/drawing/2014/main" id="{EF5561B3-12F2-41D5-A639-1E2AA4B33954}"/>
              </a:ext>
            </a:extLst>
          </p:cNvPr>
          <p:cNvSpPr>
            <a:spLocks noGrp="1"/>
          </p:cNvSpPr>
          <p:nvPr>
            <p:ph type="subTitle" idx="1" hasCustomPrompt="1"/>
          </p:nvPr>
        </p:nvSpPr>
        <p:spPr>
          <a:xfrm>
            <a:off x="6343649" y="5378236"/>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of presenters</a:t>
            </a:r>
          </a:p>
        </p:txBody>
      </p:sp>
      <p:sp>
        <p:nvSpPr>
          <p:cNvPr id="23" name="Text Placeholder 6">
            <a:extLst>
              <a:ext uri="{FF2B5EF4-FFF2-40B4-BE49-F238E27FC236}">
                <a16:creationId xmlns:a16="http://schemas.microsoft.com/office/drawing/2014/main" id="{17859F28-BE5C-4442-9954-F72B8583195D}"/>
              </a:ext>
            </a:extLst>
          </p:cNvPr>
          <p:cNvSpPr>
            <a:spLocks noGrp="1"/>
          </p:cNvSpPr>
          <p:nvPr>
            <p:ph type="body" sz="quarter" idx="10" hasCustomPrompt="1"/>
          </p:nvPr>
        </p:nvSpPr>
        <p:spPr>
          <a:xfrm>
            <a:off x="6343650" y="4846700"/>
            <a:ext cx="5143499" cy="501650"/>
          </a:xfrm>
        </p:spPr>
        <p:txBody>
          <a:bodyPr>
            <a:normAutofit/>
          </a:bodyPr>
          <a:lstStyle>
            <a:lvl1pPr marL="0" indent="0">
              <a:buNone/>
              <a:defRPr sz="1800">
                <a:solidFill>
                  <a:schemeClr val="bg1"/>
                </a:solidFill>
              </a:defRPr>
            </a:lvl1pPr>
          </a:lstStyle>
          <a:p>
            <a:pPr lvl="0"/>
            <a:r>
              <a:rPr lang="en-US" dirty="0"/>
              <a:t>NAME OF DIVISION</a:t>
            </a:r>
          </a:p>
        </p:txBody>
      </p:sp>
      <p:sp>
        <p:nvSpPr>
          <p:cNvPr id="24" name="Text Placeholder 2">
            <a:extLst>
              <a:ext uri="{FF2B5EF4-FFF2-40B4-BE49-F238E27FC236}">
                <a16:creationId xmlns:a16="http://schemas.microsoft.com/office/drawing/2014/main" id="{F1301E14-4511-4CA9-BE51-D8D9FE6B4DE1}"/>
              </a:ext>
            </a:extLst>
          </p:cNvPr>
          <p:cNvSpPr>
            <a:spLocks noGrp="1"/>
          </p:cNvSpPr>
          <p:nvPr>
            <p:ph type="body" sz="quarter" idx="11" hasCustomPrompt="1"/>
          </p:nvPr>
        </p:nvSpPr>
        <p:spPr>
          <a:xfrm>
            <a:off x="6343648" y="4343717"/>
            <a:ext cx="5143501" cy="503166"/>
          </a:xfrm>
        </p:spPr>
        <p:txBody>
          <a:bodyPr>
            <a:normAutofit/>
          </a:bodyPr>
          <a:lstStyle>
            <a:lvl1pPr marL="0" indent="0">
              <a:buNone/>
              <a:defRPr sz="1800">
                <a:solidFill>
                  <a:schemeClr val="bg1"/>
                </a:solidFill>
              </a:defRPr>
            </a:lvl1pPr>
          </a:lstStyle>
          <a:p>
            <a:pPr lvl="0"/>
            <a:r>
              <a:rPr lang="en-US" dirty="0"/>
              <a:t>DATE OF PRESENTATION</a:t>
            </a:r>
          </a:p>
        </p:txBody>
      </p:sp>
    </p:spTree>
    <p:extLst>
      <p:ext uri="{BB962C8B-B14F-4D97-AF65-F5344CB8AC3E}">
        <p14:creationId xmlns:p14="http://schemas.microsoft.com/office/powerpoint/2010/main" val="859136173"/>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 Gree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03CCC48-638D-45E3-8502-7E9035CD6B0E}"/>
              </a:ext>
            </a:extLst>
          </p:cNvPr>
          <p:cNvGrpSpPr/>
          <p:nvPr userDrawn="1"/>
        </p:nvGrpSpPr>
        <p:grpSpPr>
          <a:xfrm rot="8650774" flipH="1" flipV="1">
            <a:off x="8971462" y="-1843126"/>
            <a:ext cx="4436224" cy="5482435"/>
            <a:chOff x="11114088" y="2241550"/>
            <a:chExt cx="1905000" cy="2354263"/>
          </a:xfrm>
          <a:solidFill>
            <a:schemeClr val="accent4">
              <a:alpha val="39000"/>
            </a:schemeClr>
          </a:solidFill>
        </p:grpSpPr>
        <p:sp>
          <p:nvSpPr>
            <p:cNvPr id="8" name="Freeform 5">
              <a:extLst>
                <a:ext uri="{FF2B5EF4-FFF2-40B4-BE49-F238E27FC236}">
                  <a16:creationId xmlns:a16="http://schemas.microsoft.com/office/drawing/2014/main" id="{CBF72EA9-161D-42CA-A699-2E65B40AC03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 name="Freeform 6">
              <a:extLst>
                <a:ext uri="{FF2B5EF4-FFF2-40B4-BE49-F238E27FC236}">
                  <a16:creationId xmlns:a16="http://schemas.microsoft.com/office/drawing/2014/main" id="{4D15F625-BD48-4FC5-A041-5B5DFB60DD91}"/>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7">
              <a:extLst>
                <a:ext uri="{FF2B5EF4-FFF2-40B4-BE49-F238E27FC236}">
                  <a16:creationId xmlns:a16="http://schemas.microsoft.com/office/drawing/2014/main" id="{C1C05222-8868-4C78-A5AA-4D67F37FEEE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F2126EA0-05F5-405F-8970-9CE5216C6F55}"/>
              </a:ext>
            </a:extLst>
          </p:cNvPr>
          <p:cNvSpPr>
            <a:spLocks noGrp="1"/>
          </p:cNvSpPr>
          <p:nvPr>
            <p:ph type="title"/>
          </p:nvPr>
        </p:nvSpPr>
        <p:spPr>
          <a:xfrm>
            <a:off x="839788" y="457200"/>
            <a:ext cx="3932237" cy="1600200"/>
          </a:xfrm>
        </p:spPr>
        <p:txBody>
          <a:bodyPr anchor="b"/>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74639F1-7B2F-49AA-ABF8-0C1DB969B2FE}"/>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305FF041-14A3-465F-88BA-D9C915F9DA3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Oval 13">
            <a:extLst>
              <a:ext uri="{FF2B5EF4-FFF2-40B4-BE49-F238E27FC236}">
                <a16:creationId xmlns:a16="http://schemas.microsoft.com/office/drawing/2014/main" id="{F1775F1C-D266-4A78-B26A-864E4747A5A1}"/>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Slide Number Placeholder 5">
            <a:extLst>
              <a:ext uri="{FF2B5EF4-FFF2-40B4-BE49-F238E27FC236}">
                <a16:creationId xmlns:a16="http://schemas.microsoft.com/office/drawing/2014/main" id="{6490F70F-E59B-489B-A4F5-A077D9D2406B}"/>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Content Placeholder 2">
            <a:extLst>
              <a:ext uri="{FF2B5EF4-FFF2-40B4-BE49-F238E27FC236}">
                <a16:creationId xmlns:a16="http://schemas.microsoft.com/office/drawing/2014/main" id="{E749F0F8-6429-4032-8FB5-625A3CB154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16043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800"/>
            </a:lvl1pPr>
            <a:lvl2pPr>
              <a:defRPr sz="2400"/>
            </a:lvl2pPr>
            <a:lvl3pPr>
              <a:defRPr sz="20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1">
              <a:alpha val="20000"/>
            </a:schemeClr>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6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9487375"/>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4000" b="1" cap="all" baseline="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20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20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52791777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7023651" y="1648186"/>
            <a:ext cx="4628070"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540279" y="1648186"/>
            <a:ext cx="462806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4000" b="1" cap="all" baseline="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l">
              <a:buNone/>
              <a:defRPr sz="20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2869228"/>
            <a:ext cx="4074002" cy="2834508"/>
          </a:xfrm>
        </p:spPr>
        <p:txBody>
          <a:bodyPr lIns="0" tIns="0" rIns="0" bIns="0" anchor="t" anchorCtr="0">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1901439"/>
            <a:ext cx="3445566" cy="495389"/>
          </a:xfrm>
        </p:spPr>
        <p:txBody>
          <a:bodyPr lIns="0" tIns="0" rIns="0" bIns="0" anchor="ctr">
            <a:noAutofit/>
          </a:bodyPr>
          <a:lstStyle>
            <a:lvl1pPr marL="0" indent="0" algn="l">
              <a:buNone/>
              <a:defRPr sz="20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95319"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293525"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11094782" y="1648185"/>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11292988" y="1846391"/>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56261687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green accent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F0557A-3364-40C3-960F-AA1A4BB1A330}"/>
              </a:ext>
            </a:extLst>
          </p:cNvPr>
          <p:cNvGrpSpPr/>
          <p:nvPr userDrawn="1"/>
        </p:nvGrpSpPr>
        <p:grpSpPr>
          <a:xfrm rot="8650774" flipH="1" flipV="1">
            <a:off x="8971462" y="-1843126"/>
            <a:ext cx="4436224" cy="5482435"/>
            <a:chOff x="11114088" y="2241550"/>
            <a:chExt cx="1905000" cy="2354263"/>
          </a:xfrm>
          <a:solidFill>
            <a:schemeClr val="bg1">
              <a:alpha val="39000"/>
            </a:schemeClr>
          </a:solidFill>
        </p:grpSpPr>
        <p:sp>
          <p:nvSpPr>
            <p:cNvPr id="17" name="Freeform 5">
              <a:extLst>
                <a:ext uri="{FF2B5EF4-FFF2-40B4-BE49-F238E27FC236}">
                  <a16:creationId xmlns:a16="http://schemas.microsoft.com/office/drawing/2014/main" id="{93E62CEF-1C4C-4342-B975-E3D9B63E752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8" name="Freeform 6">
              <a:extLst>
                <a:ext uri="{FF2B5EF4-FFF2-40B4-BE49-F238E27FC236}">
                  <a16:creationId xmlns:a16="http://schemas.microsoft.com/office/drawing/2014/main" id="{9BC1C6A9-8EF2-4C5B-8E38-F96D03DC0947}"/>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Freeform 7">
              <a:extLst>
                <a:ext uri="{FF2B5EF4-FFF2-40B4-BE49-F238E27FC236}">
                  <a16:creationId xmlns:a16="http://schemas.microsoft.com/office/drawing/2014/main" id="{1FAECB13-80BB-40C1-B7A6-DD99975B339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normAutofit/>
          </a:bodyPr>
          <a:lstStyle>
            <a:lvl1pPr>
              <a:defRPr sz="3200"/>
            </a:lvl1pPr>
            <a:lvl2pPr>
              <a:defRPr sz="2800"/>
            </a:lvl2pPr>
            <a:lvl3pPr>
              <a:defRPr sz="24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40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97175852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Blank/green acce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E591947-2C02-4BB9-9706-3872168605E7}"/>
              </a:ext>
            </a:extLst>
          </p:cNvPr>
          <p:cNvGrpSpPr/>
          <p:nvPr userDrawn="1"/>
        </p:nvGrpSpPr>
        <p:grpSpPr>
          <a:xfrm rot="8650774" flipH="1" flipV="1">
            <a:off x="8971462" y="-1843126"/>
            <a:ext cx="4436224" cy="5482435"/>
            <a:chOff x="11114088" y="2241550"/>
            <a:chExt cx="1905000" cy="2354263"/>
          </a:xfrm>
          <a:solidFill>
            <a:schemeClr val="bg1">
              <a:alpha val="39000"/>
            </a:schemeClr>
          </a:solidFill>
        </p:grpSpPr>
        <p:sp>
          <p:nvSpPr>
            <p:cNvPr id="24" name="Freeform 5">
              <a:extLst>
                <a:ext uri="{FF2B5EF4-FFF2-40B4-BE49-F238E27FC236}">
                  <a16:creationId xmlns:a16="http://schemas.microsoft.com/office/drawing/2014/main" id="{E9376773-DCA9-447F-829D-FE6899665BC5}"/>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7416B429-E662-4FED-918F-0A7D6C3F18DD}"/>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A50A6AA5-293B-478E-BD44-F1A586517FEF}"/>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normAutofit/>
          </a:bodyPr>
          <a:lstStyle>
            <a:lvl1pPr>
              <a:defRPr sz="2800"/>
            </a:lvl1pPr>
            <a:lvl2pPr>
              <a:defRPr sz="2400"/>
            </a:lvl2pPr>
            <a:lvl3pPr>
              <a:defRPr sz="20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40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426093425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ank w/Headers">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779D3C0-A6CE-43AE-AD1C-5C7583936363}"/>
              </a:ext>
            </a:extLst>
          </p:cNvPr>
          <p:cNvGrpSpPr/>
          <p:nvPr userDrawn="1"/>
        </p:nvGrpSpPr>
        <p:grpSpPr>
          <a:xfrm rot="8650774" flipH="1" flipV="1">
            <a:off x="8971462" y="-1843126"/>
            <a:ext cx="4436224" cy="5482435"/>
            <a:chOff x="11114088" y="2241550"/>
            <a:chExt cx="1905000" cy="2354263"/>
          </a:xfrm>
          <a:solidFill>
            <a:schemeClr val="bg1">
              <a:alpha val="39000"/>
            </a:schemeClr>
          </a:solidFill>
        </p:grpSpPr>
        <p:sp>
          <p:nvSpPr>
            <p:cNvPr id="29" name="Freeform 5">
              <a:extLst>
                <a:ext uri="{FF2B5EF4-FFF2-40B4-BE49-F238E27FC236}">
                  <a16:creationId xmlns:a16="http://schemas.microsoft.com/office/drawing/2014/main" id="{2402A458-1DBB-4703-8BE5-7C5132AE5C1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6">
              <a:extLst>
                <a:ext uri="{FF2B5EF4-FFF2-40B4-BE49-F238E27FC236}">
                  <a16:creationId xmlns:a16="http://schemas.microsoft.com/office/drawing/2014/main" id="{17DD6C2B-BF3A-4A24-8B99-694F7E1B28DE}"/>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7">
              <a:extLst>
                <a:ext uri="{FF2B5EF4-FFF2-40B4-BE49-F238E27FC236}">
                  <a16:creationId xmlns:a16="http://schemas.microsoft.com/office/drawing/2014/main" id="{D96FC569-B489-4861-8DE4-9BCF173A203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4000" b="1" cap="all" baseline="0"/>
            </a:lvl1pPr>
          </a:lstStyle>
          <a:p>
            <a:r>
              <a:rPr lang="en-US" noProof="0"/>
              <a:t>Click to edit Master title style</a:t>
            </a:r>
            <a:endParaRPr lang="en-US" noProof="0" dirty="0"/>
          </a:p>
        </p:txBody>
      </p:sp>
      <p:sp>
        <p:nvSpPr>
          <p:cNvPr id="26" name="Oval 25">
            <a:extLst>
              <a:ext uri="{FF2B5EF4-FFF2-40B4-BE49-F238E27FC236}">
                <a16:creationId xmlns:a16="http://schemas.microsoft.com/office/drawing/2014/main" id="{33EF9FEE-51A7-48FC-B149-3CE3BD609D36}"/>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Slide Number Placeholder 5">
            <a:extLst>
              <a:ext uri="{FF2B5EF4-FFF2-40B4-BE49-F238E27FC236}">
                <a16:creationId xmlns:a16="http://schemas.microsoft.com/office/drawing/2014/main" id="{C39D3AB6-1867-4E35-8055-968E85E293FB}"/>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248955520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Gree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accent4">
              <a:alpha val="39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6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normAutofit/>
          </a:bodyPr>
          <a:lstStyle>
            <a:lvl1pPr marL="0" indent="0">
              <a:buFont typeface="Arial" panose="020B0604020202020204" pitchFamily="34" charse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Oval 8">
            <a:extLst>
              <a:ext uri="{FF2B5EF4-FFF2-40B4-BE49-F238E27FC236}">
                <a16:creationId xmlns:a16="http://schemas.microsoft.com/office/drawing/2014/main" id="{E9BC4C0D-0EF8-497D-8F6F-BA06F8D3942C}"/>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3E800422-5A23-42F5-B5F6-0272DBDE5D28}"/>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295388558"/>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show End Green">
    <p:bg>
      <p:bgPr>
        <a:solidFill>
          <a:schemeClr val="accent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2CE9908F-CF81-43F9-880A-401D0C0FB2ED}"/>
              </a:ext>
            </a:extLst>
          </p:cNvPr>
          <p:cNvSpPr>
            <a:spLocks noGrp="1"/>
          </p:cNvSpPr>
          <p:nvPr>
            <p:ph type="title" hasCustomPrompt="1"/>
          </p:nvPr>
        </p:nvSpPr>
        <p:spPr>
          <a:xfrm>
            <a:off x="6469777" y="3429000"/>
            <a:ext cx="5089431" cy="651448"/>
          </a:xfrm>
          <a:noFill/>
        </p:spPr>
        <p:txBody>
          <a:bodyPr wrap="square" rtlCol="0">
            <a:noAutofit/>
          </a:bodyPr>
          <a:lstStyle>
            <a:lvl1pPr>
              <a:defRPr lang="en-US" sz="6000" b="1" cap="all" baseline="0">
                <a:solidFill>
                  <a:schemeClr val="bg1"/>
                </a:solidFill>
                <a:ea typeface="+mn-ea"/>
                <a:cs typeface="+mn-cs"/>
              </a:defRPr>
            </a:lvl1pPr>
          </a:lstStyle>
          <a:p>
            <a:pPr marL="0" lvl="0"/>
            <a:r>
              <a:rPr lang="en-US" noProof="0" dirty="0"/>
              <a:t>Questions?</a:t>
            </a:r>
          </a:p>
        </p:txBody>
      </p:sp>
      <p:pic>
        <p:nvPicPr>
          <p:cNvPr id="9" name="Picture 8">
            <a:extLst>
              <a:ext uri="{FF2B5EF4-FFF2-40B4-BE49-F238E27FC236}">
                <a16:creationId xmlns:a16="http://schemas.microsoft.com/office/drawing/2014/main" id="{E76B6C82-A434-4FE0-A30C-7E47047124C3}"/>
              </a:ext>
            </a:extLst>
          </p:cNvPr>
          <p:cNvPicPr>
            <a:picLocks noChangeAspect="1"/>
          </p:cNvPicPr>
          <p:nvPr userDrawn="1"/>
        </p:nvPicPr>
        <p:blipFill>
          <a:blip r:embed="rId2"/>
          <a:srcRect/>
          <a:stretch/>
        </p:blipFill>
        <p:spPr>
          <a:xfrm>
            <a:off x="6298671" y="4317144"/>
            <a:ext cx="6129492" cy="1325872"/>
          </a:xfrm>
          <a:prstGeom prst="rect">
            <a:avLst/>
          </a:prstGeom>
          <a:effectLst>
            <a:outerShdw blurRad="50800" dist="38100" dir="5400000" algn="t" rotWithShape="0">
              <a:prstClr val="black">
                <a:alpha val="40000"/>
              </a:prstClr>
            </a:outerShdw>
          </a:effectLst>
        </p:spPr>
      </p:pic>
      <p:cxnSp>
        <p:nvCxnSpPr>
          <p:cNvPr id="10" name="Straight Connector 9">
            <a:extLst>
              <a:ext uri="{FF2B5EF4-FFF2-40B4-BE49-F238E27FC236}">
                <a16:creationId xmlns:a16="http://schemas.microsoft.com/office/drawing/2014/main" id="{A903CED4-8AAB-4B32-BFF8-F78FD8863CAE}"/>
              </a:ext>
            </a:extLst>
          </p:cNvPr>
          <p:cNvCxnSpPr>
            <a:cxnSpLocks/>
          </p:cNvCxnSpPr>
          <p:nvPr userDrawn="1"/>
        </p:nvCxnSpPr>
        <p:spPr>
          <a:xfrm>
            <a:off x="6469778" y="4233582"/>
            <a:ext cx="54174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Placeholder 17">
            <a:extLst>
              <a:ext uri="{FF2B5EF4-FFF2-40B4-BE49-F238E27FC236}">
                <a16:creationId xmlns:a16="http://schemas.microsoft.com/office/drawing/2014/main" id="{BA6D45B5-2626-4DDE-8AB4-3EE1A805E182}"/>
              </a:ext>
            </a:extLst>
          </p:cNvPr>
          <p:cNvPicPr>
            <a:picLocks noChangeAspect="1"/>
          </p:cNvPicPr>
          <p:nvPr userDrawn="1"/>
        </p:nvPicPr>
        <p:blipFill>
          <a:blip r:embed="rId3">
            <a:extLst>
              <a:ext uri="{837473B0-CC2E-450A-ABE3-18F120FF3D39}">
                <a1611:picAttrSrcUrl xmlns:a1611="http://schemas.microsoft.com/office/drawing/2016/11/main" r:id="rId4"/>
              </a:ext>
            </a:extLst>
          </a:blip>
          <a:srcRect/>
          <a:stretch>
            <a:fillRect/>
          </a:stretch>
        </p:blipFill>
        <p:spPr>
          <a:xfrm>
            <a:off x="710812" y="728545"/>
            <a:ext cx="5305661" cy="5305661"/>
          </a:xfrm>
          <a:prstGeom prst="ellipse">
            <a:avLst/>
          </a:prstGeom>
        </p:spPr>
      </p:pic>
    </p:spTree>
    <p:extLst>
      <p:ext uri="{BB962C8B-B14F-4D97-AF65-F5344CB8AC3E}">
        <p14:creationId xmlns:p14="http://schemas.microsoft.com/office/powerpoint/2010/main" val="1910841488"/>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04DE6-8C8C-4709-8F9A-A19AE0C83F85}"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61927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en w/People">
    <p:bg>
      <p:bgPr>
        <a:solidFill>
          <a:schemeClr val="accent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4" name="Oval 3">
            <a:extLst>
              <a:ext uri="{FF2B5EF4-FFF2-40B4-BE49-F238E27FC236}">
                <a16:creationId xmlns:a16="http://schemas.microsoft.com/office/drawing/2014/main" id="{E62E26E5-984C-4CB5-B454-AD73B98B31F0}"/>
              </a:ext>
            </a:extLst>
          </p:cNvPr>
          <p:cNvSpPr/>
          <p:nvPr userDrawn="1"/>
        </p:nvSpPr>
        <p:spPr>
          <a:xfrm>
            <a:off x="712953" y="730686"/>
            <a:ext cx="5303520" cy="5303520"/>
          </a:xfrm>
          <a:prstGeom prst="ellipse">
            <a:avLst/>
          </a:prstGeom>
          <a:blipFill>
            <a:blip r:embed="rId2"/>
            <a:srcRect/>
            <a:stretch>
              <a:fillRect l="-46031" t="-6908" r="-85239" b="-86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5BC505F-7120-4D67-8A53-8EDDE34BCB96}"/>
              </a:ext>
            </a:extLst>
          </p:cNvPr>
          <p:cNvPicPr>
            <a:picLocks noChangeAspect="1"/>
          </p:cNvPicPr>
          <p:nvPr userDrawn="1"/>
        </p:nvPicPr>
        <p:blipFill rotWithShape="1">
          <a:blip r:embed="rId3"/>
          <a:srcRect l="2473" r="9235"/>
          <a:stretch/>
        </p:blipFill>
        <p:spPr>
          <a:xfrm>
            <a:off x="6323771" y="597470"/>
            <a:ext cx="5411940" cy="1325880"/>
          </a:xfrm>
          <a:prstGeom prst="rect">
            <a:avLst/>
          </a:prstGeom>
          <a:effectLst>
            <a:outerShdw blurRad="50800" dist="38100" dir="5400000" algn="t" rotWithShape="0">
              <a:prstClr val="black">
                <a:alpha val="40000"/>
              </a:prstClr>
            </a:outerShdw>
          </a:effectLst>
        </p:spPr>
      </p:pic>
      <p:sp>
        <p:nvSpPr>
          <p:cNvPr id="10" name="Title 1">
            <a:extLst>
              <a:ext uri="{FF2B5EF4-FFF2-40B4-BE49-F238E27FC236}">
                <a16:creationId xmlns:a16="http://schemas.microsoft.com/office/drawing/2014/main" id="{96AA18CB-B0AA-492D-BCC6-D5A1F51FC4B5}"/>
              </a:ext>
            </a:extLst>
          </p:cNvPr>
          <p:cNvSpPr>
            <a:spLocks noGrp="1"/>
          </p:cNvSpPr>
          <p:nvPr>
            <p:ph type="ctrTitle" hasCustomPrompt="1"/>
          </p:nvPr>
        </p:nvSpPr>
        <p:spPr>
          <a:xfrm>
            <a:off x="6343649" y="2173288"/>
            <a:ext cx="5543551" cy="2090808"/>
          </a:xfrm>
        </p:spPr>
        <p:txBody>
          <a:bodyPr anchor="b">
            <a:noAutofit/>
          </a:bodyPr>
          <a:lstStyle>
            <a:lvl1pPr algn="l">
              <a:defRPr sz="5400" b="1" cap="all" baseline="0">
                <a:solidFill>
                  <a:schemeClr val="bg1"/>
                </a:solidFill>
                <a:latin typeface="+mj-lt"/>
              </a:defRPr>
            </a:lvl1pPr>
          </a:lstStyle>
          <a:p>
            <a:r>
              <a:rPr lang="en-US" noProof="0" dirty="0"/>
              <a:t>Your Presentation Title</a:t>
            </a:r>
          </a:p>
        </p:txBody>
      </p:sp>
      <p:cxnSp>
        <p:nvCxnSpPr>
          <p:cNvPr id="18" name="Straight Connector 17">
            <a:extLst>
              <a:ext uri="{FF2B5EF4-FFF2-40B4-BE49-F238E27FC236}">
                <a16:creationId xmlns:a16="http://schemas.microsoft.com/office/drawing/2014/main" id="{6048B800-7566-485B-AB9A-9C5E103A4E0F}"/>
              </a:ext>
            </a:extLst>
          </p:cNvPr>
          <p:cNvCxnSpPr>
            <a:cxnSpLocks/>
          </p:cNvCxnSpPr>
          <p:nvPr userDrawn="1"/>
        </p:nvCxnSpPr>
        <p:spPr>
          <a:xfrm>
            <a:off x="6469778" y="4233582"/>
            <a:ext cx="54174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35BFE9F-51B1-4548-A231-7FDC4A95DC4C}"/>
              </a:ext>
            </a:extLst>
          </p:cNvPr>
          <p:cNvSpPr>
            <a:spLocks noGrp="1"/>
          </p:cNvSpPr>
          <p:nvPr>
            <p:ph type="subTitle" idx="1" hasCustomPrompt="1"/>
          </p:nvPr>
        </p:nvSpPr>
        <p:spPr>
          <a:xfrm>
            <a:off x="6343649" y="5378236"/>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of presenters</a:t>
            </a:r>
          </a:p>
        </p:txBody>
      </p:sp>
      <p:sp>
        <p:nvSpPr>
          <p:cNvPr id="19" name="Text Placeholder 6">
            <a:extLst>
              <a:ext uri="{FF2B5EF4-FFF2-40B4-BE49-F238E27FC236}">
                <a16:creationId xmlns:a16="http://schemas.microsoft.com/office/drawing/2014/main" id="{1226F816-12BA-4641-8A14-E7908F3713CA}"/>
              </a:ext>
            </a:extLst>
          </p:cNvPr>
          <p:cNvSpPr>
            <a:spLocks noGrp="1"/>
          </p:cNvSpPr>
          <p:nvPr>
            <p:ph type="body" sz="quarter" idx="10" hasCustomPrompt="1"/>
          </p:nvPr>
        </p:nvSpPr>
        <p:spPr>
          <a:xfrm>
            <a:off x="6343650" y="4846700"/>
            <a:ext cx="5143499" cy="501650"/>
          </a:xfrm>
        </p:spPr>
        <p:txBody>
          <a:bodyPr>
            <a:normAutofit/>
          </a:bodyPr>
          <a:lstStyle>
            <a:lvl1pPr marL="0" indent="0">
              <a:buNone/>
              <a:defRPr sz="1800">
                <a:solidFill>
                  <a:schemeClr val="bg1"/>
                </a:solidFill>
              </a:defRPr>
            </a:lvl1pPr>
          </a:lstStyle>
          <a:p>
            <a:pPr lvl="0"/>
            <a:r>
              <a:rPr lang="en-US" dirty="0"/>
              <a:t>NAME OF DIVISION</a:t>
            </a:r>
          </a:p>
        </p:txBody>
      </p:sp>
      <p:sp>
        <p:nvSpPr>
          <p:cNvPr id="20" name="Text Placeholder 2">
            <a:extLst>
              <a:ext uri="{FF2B5EF4-FFF2-40B4-BE49-F238E27FC236}">
                <a16:creationId xmlns:a16="http://schemas.microsoft.com/office/drawing/2014/main" id="{74F57049-179F-417C-BF9E-5E85C1062377}"/>
              </a:ext>
            </a:extLst>
          </p:cNvPr>
          <p:cNvSpPr>
            <a:spLocks noGrp="1"/>
          </p:cNvSpPr>
          <p:nvPr>
            <p:ph type="body" sz="quarter" idx="11" hasCustomPrompt="1"/>
          </p:nvPr>
        </p:nvSpPr>
        <p:spPr>
          <a:xfrm>
            <a:off x="6343648" y="4343717"/>
            <a:ext cx="5143501" cy="503166"/>
          </a:xfrm>
        </p:spPr>
        <p:txBody>
          <a:bodyPr>
            <a:normAutofit/>
          </a:bodyPr>
          <a:lstStyle>
            <a:lvl1pPr marL="0" indent="0">
              <a:buNone/>
              <a:defRPr sz="1800">
                <a:solidFill>
                  <a:schemeClr val="bg1"/>
                </a:solidFill>
              </a:defRPr>
            </a:lvl1pPr>
          </a:lstStyle>
          <a:p>
            <a:pPr lvl="0"/>
            <a:r>
              <a:rPr lang="en-US" dirty="0"/>
              <a:t>DATE OF PRESENTATION</a:t>
            </a:r>
          </a:p>
        </p:txBody>
      </p:sp>
    </p:spTree>
    <p:extLst>
      <p:ext uri="{BB962C8B-B14F-4D97-AF65-F5344CB8AC3E}">
        <p14:creationId xmlns:p14="http://schemas.microsoft.com/office/powerpoint/2010/main" val="360395817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204DE6-8C8C-4709-8F9A-A19AE0C83F85}"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1724383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204DE6-8C8C-4709-8F9A-A19AE0C83F85}" type="datetimeFigureOut">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1594495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204DE6-8C8C-4709-8F9A-A19AE0C83F85}" type="datetimeFigureOut">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2793574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204DE6-8C8C-4709-8F9A-A19AE0C83F85}"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2185664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204DE6-8C8C-4709-8F9A-A19AE0C83F85}"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4245227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04DE6-8C8C-4709-8F9A-A19AE0C83F85}"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2715647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2049D-DB38-458A-A24E-C44A12FCA180}"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9354159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204DE6-8C8C-4709-8F9A-A19AE0C83F85}"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2860792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204DE6-8C8C-4709-8F9A-A19AE0C83F85}" type="datetimeFigureOut">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910125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204DE6-8C8C-4709-8F9A-A19AE0C83F85}" type="datetimeFigureOut">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76175-09A6-402B-9E0B-E9AFFDD0E91C}" type="slidenum">
              <a:rPr lang="en-US" smtClean="0"/>
              <a:t>‹#›</a:t>
            </a:fld>
            <a:endParaRPr lang="en-US"/>
          </a:p>
        </p:txBody>
      </p:sp>
    </p:spTree>
    <p:extLst>
      <p:ext uri="{BB962C8B-B14F-4D97-AF65-F5344CB8AC3E}">
        <p14:creationId xmlns:p14="http://schemas.microsoft.com/office/powerpoint/2010/main" val="225673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E1D978-3B09-438A-9AE2-C1DBC32A03F2}"/>
              </a:ext>
            </a:extLst>
          </p:cNvPr>
          <p:cNvSpPr>
            <a:spLocks noGrp="1"/>
          </p:cNvSpPr>
          <p:nvPr>
            <p:ph type="sldNum" sz="quarter" idx="12"/>
          </p:nvPr>
        </p:nvSpPr>
        <p:spPr/>
        <p:txBody>
          <a:bodyPr/>
          <a:lstStyle/>
          <a:p>
            <a:fld id="{9EC71654-96A5-4280-94F3-931C61A9F92C}" type="slidenum">
              <a:rPr lang="en-US" noProof="0" smtClean="0"/>
              <a:pPr/>
              <a:t>‹#›</a:t>
            </a:fld>
            <a:endParaRPr lang="en-US" noProof="0" dirty="0"/>
          </a:p>
        </p:txBody>
      </p:sp>
      <p:sp>
        <p:nvSpPr>
          <p:cNvPr id="8" name="Oval 7">
            <a:extLst>
              <a:ext uri="{FF2B5EF4-FFF2-40B4-BE49-F238E27FC236}">
                <a16:creationId xmlns:a16="http://schemas.microsoft.com/office/drawing/2014/main" id="{B9D37070-3EF1-472F-880F-5866586907AB}"/>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4" name="Group 13">
            <a:extLst>
              <a:ext uri="{FF2B5EF4-FFF2-40B4-BE49-F238E27FC236}">
                <a16:creationId xmlns:a16="http://schemas.microsoft.com/office/drawing/2014/main" id="{506B9642-24DE-4865-884F-F9177EFE0BE1}"/>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8F860149-4637-4F04-8145-7D3BFD7B0FE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007CAC55-CC19-445C-8901-24473A2AD5FE}"/>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460424105"/>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2049D-DB38-458A-A24E-C44A12FCA180}" type="datetimeFigureOut">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95167621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2049D-DB38-458A-A24E-C44A12FCA180}"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162853547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5" name="Date Placeholder 4"/>
          <p:cNvSpPr>
            <a:spLocks noGrp="1"/>
          </p:cNvSpPr>
          <p:nvPr>
            <p:ph type="dt" sz="half" idx="10"/>
          </p:nvPr>
        </p:nvSpPr>
        <p:spPr/>
        <p:txBody>
          <a:bodyPr/>
          <a:lstStyle/>
          <a:p>
            <a:fld id="{62D2049D-DB38-458A-A24E-C44A12FCA180}" type="datetimeFigureOut">
              <a:rPr lang="en-US" smtClean="0"/>
              <a:t>1/6/2026</a:t>
            </a:fld>
            <a:endParaRPr lang="en-US"/>
          </a:p>
        </p:txBody>
      </p:sp>
    </p:spTree>
    <p:extLst>
      <p:ext uri="{BB962C8B-B14F-4D97-AF65-F5344CB8AC3E}">
        <p14:creationId xmlns:p14="http://schemas.microsoft.com/office/powerpoint/2010/main" val="376901515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1/6/2026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368115859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1/6/2026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7593300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2049D-DB38-458A-A24E-C44A12FCA180}"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18714899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1/6/2026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616179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1/6/2026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70837283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2049D-DB38-458A-A24E-C44A12FCA180}"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371574400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2049D-DB38-458A-A24E-C44A12FCA180}"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61960355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title Green">
    <p:bg>
      <p:bgPr>
        <a:solidFill>
          <a:schemeClr val="accent4"/>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12" name="Group 11">
            <a:extLst>
              <a:ext uri="{FF2B5EF4-FFF2-40B4-BE49-F238E27FC236}">
                <a16:creationId xmlns:a16="http://schemas.microsoft.com/office/drawing/2014/main" id="{15E264FB-E211-4557-BED2-70DFCD017877}"/>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3" name="Freeform 5">
              <a:extLst>
                <a:ext uri="{FF2B5EF4-FFF2-40B4-BE49-F238E27FC236}">
                  <a16:creationId xmlns:a16="http://schemas.microsoft.com/office/drawing/2014/main" id="{FF069826-003F-49FF-B418-6A2B0B2E25B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6">
              <a:extLst>
                <a:ext uri="{FF2B5EF4-FFF2-40B4-BE49-F238E27FC236}">
                  <a16:creationId xmlns:a16="http://schemas.microsoft.com/office/drawing/2014/main" id="{573FF03D-4809-4467-87B2-0CF3321BD3A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0" name="Content Placeholder 8">
            <a:extLst>
              <a:ext uri="{FF2B5EF4-FFF2-40B4-BE49-F238E27FC236}">
                <a16:creationId xmlns:a16="http://schemas.microsoft.com/office/drawing/2014/main" id="{3185E279-E3DA-44A3-AD10-CBF71219A44A}"/>
              </a:ext>
            </a:extLst>
          </p:cNvPr>
          <p:cNvSpPr>
            <a:spLocks noGrp="1"/>
          </p:cNvSpPr>
          <p:nvPr>
            <p:ph sz="quarter" idx="13" hasCustomPrompt="1"/>
          </p:nvPr>
        </p:nvSpPr>
        <p:spPr>
          <a:xfrm>
            <a:off x="831850" y="1122363"/>
            <a:ext cx="10528301" cy="5045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Your content goes here</a:t>
            </a:r>
          </a:p>
        </p:txBody>
      </p:sp>
    </p:spTree>
    <p:extLst>
      <p:ext uri="{BB962C8B-B14F-4D97-AF65-F5344CB8AC3E}">
        <p14:creationId xmlns:p14="http://schemas.microsoft.com/office/powerpoint/2010/main" val="1015680436"/>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Green">
    <p:bg>
      <p:bgPr>
        <a:solidFill>
          <a:schemeClr val="accent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3" name="Oval 12">
            <a:extLst>
              <a:ext uri="{FF2B5EF4-FFF2-40B4-BE49-F238E27FC236}">
                <a16:creationId xmlns:a16="http://schemas.microsoft.com/office/drawing/2014/main" id="{2E5C2ABF-E913-4FE4-91FE-6B686EE0EE75}"/>
              </a:ext>
            </a:extLst>
          </p:cNvPr>
          <p:cNvSpPr/>
          <p:nvPr userDrawn="1"/>
        </p:nvSpPr>
        <p:spPr>
          <a:xfrm>
            <a:off x="712953" y="730686"/>
            <a:ext cx="5303520" cy="5303520"/>
          </a:xfrm>
          <a:prstGeom prst="ellipse">
            <a:avLst/>
          </a:prstGeom>
          <a:blipFill>
            <a:blip r:embed="rId2">
              <a:extLst>
                <a:ext uri="{28A0092B-C50C-407E-A947-70E740481C1C}">
                  <a14:useLocalDpi xmlns:a14="http://schemas.microsoft.com/office/drawing/2010/main" val="0"/>
                </a:ext>
              </a:extLst>
            </a:blip>
            <a:stretch>
              <a:fillRect l="-36635" t="-8191" r="-28741" b="-20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0F018EC-87F6-4315-BA99-E56C60C79108}"/>
              </a:ext>
            </a:extLst>
          </p:cNvPr>
          <p:cNvPicPr>
            <a:picLocks noChangeAspect="1"/>
          </p:cNvPicPr>
          <p:nvPr userDrawn="1"/>
        </p:nvPicPr>
        <p:blipFill rotWithShape="1">
          <a:blip r:embed="rId3"/>
          <a:srcRect l="2473" r="9235"/>
          <a:stretch/>
        </p:blipFill>
        <p:spPr>
          <a:xfrm>
            <a:off x="6323771" y="597470"/>
            <a:ext cx="5411940" cy="1325880"/>
          </a:xfrm>
          <a:prstGeom prst="rect">
            <a:avLst/>
          </a:prstGeom>
          <a:effectLst>
            <a:outerShdw blurRad="50800" dist="38100" dir="5400000" algn="t" rotWithShape="0">
              <a:prstClr val="black">
                <a:alpha val="40000"/>
              </a:prstClr>
            </a:outerShdw>
          </a:effectLst>
        </p:spPr>
      </p:pic>
      <p:sp>
        <p:nvSpPr>
          <p:cNvPr id="11" name="Title 1">
            <a:extLst>
              <a:ext uri="{FF2B5EF4-FFF2-40B4-BE49-F238E27FC236}">
                <a16:creationId xmlns:a16="http://schemas.microsoft.com/office/drawing/2014/main" id="{9C7DBF57-C912-41AD-A46A-E47641A140C5}"/>
              </a:ext>
            </a:extLst>
          </p:cNvPr>
          <p:cNvSpPr>
            <a:spLocks noGrp="1"/>
          </p:cNvSpPr>
          <p:nvPr>
            <p:ph type="ctrTitle" hasCustomPrompt="1"/>
          </p:nvPr>
        </p:nvSpPr>
        <p:spPr>
          <a:xfrm>
            <a:off x="6343649" y="2173288"/>
            <a:ext cx="5543551" cy="2090808"/>
          </a:xfrm>
        </p:spPr>
        <p:txBody>
          <a:bodyPr anchor="b">
            <a:noAutofit/>
          </a:bodyPr>
          <a:lstStyle>
            <a:lvl1pPr algn="l">
              <a:defRPr sz="5400" b="1" cap="all" baseline="0">
                <a:solidFill>
                  <a:schemeClr val="bg1"/>
                </a:solidFill>
                <a:latin typeface="+mj-lt"/>
              </a:defRPr>
            </a:lvl1pPr>
          </a:lstStyle>
          <a:p>
            <a:r>
              <a:rPr lang="en-US" noProof="0" dirty="0"/>
              <a:t>Your Presentation Title</a:t>
            </a:r>
          </a:p>
        </p:txBody>
      </p:sp>
      <p:cxnSp>
        <p:nvCxnSpPr>
          <p:cNvPr id="20" name="Straight Connector 19">
            <a:extLst>
              <a:ext uri="{FF2B5EF4-FFF2-40B4-BE49-F238E27FC236}">
                <a16:creationId xmlns:a16="http://schemas.microsoft.com/office/drawing/2014/main" id="{34C37886-DCF9-407E-A9C4-4E686933F03E}"/>
              </a:ext>
            </a:extLst>
          </p:cNvPr>
          <p:cNvCxnSpPr>
            <a:cxnSpLocks/>
          </p:cNvCxnSpPr>
          <p:nvPr userDrawn="1"/>
        </p:nvCxnSpPr>
        <p:spPr>
          <a:xfrm>
            <a:off x="6469778" y="4233582"/>
            <a:ext cx="54174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ubtitle 2">
            <a:extLst>
              <a:ext uri="{FF2B5EF4-FFF2-40B4-BE49-F238E27FC236}">
                <a16:creationId xmlns:a16="http://schemas.microsoft.com/office/drawing/2014/main" id="{EF5561B3-12F2-41D5-A639-1E2AA4B33954}"/>
              </a:ext>
            </a:extLst>
          </p:cNvPr>
          <p:cNvSpPr>
            <a:spLocks noGrp="1"/>
          </p:cNvSpPr>
          <p:nvPr>
            <p:ph type="subTitle" idx="1" hasCustomPrompt="1"/>
          </p:nvPr>
        </p:nvSpPr>
        <p:spPr>
          <a:xfrm>
            <a:off x="6343649" y="5378236"/>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of presenters</a:t>
            </a:r>
          </a:p>
        </p:txBody>
      </p:sp>
      <p:sp>
        <p:nvSpPr>
          <p:cNvPr id="23" name="Text Placeholder 6">
            <a:extLst>
              <a:ext uri="{FF2B5EF4-FFF2-40B4-BE49-F238E27FC236}">
                <a16:creationId xmlns:a16="http://schemas.microsoft.com/office/drawing/2014/main" id="{17859F28-BE5C-4442-9954-F72B8583195D}"/>
              </a:ext>
            </a:extLst>
          </p:cNvPr>
          <p:cNvSpPr>
            <a:spLocks noGrp="1"/>
          </p:cNvSpPr>
          <p:nvPr>
            <p:ph type="body" sz="quarter" idx="10" hasCustomPrompt="1"/>
          </p:nvPr>
        </p:nvSpPr>
        <p:spPr>
          <a:xfrm>
            <a:off x="6343650" y="4846700"/>
            <a:ext cx="5143499" cy="501650"/>
          </a:xfrm>
        </p:spPr>
        <p:txBody>
          <a:bodyPr>
            <a:normAutofit/>
          </a:bodyPr>
          <a:lstStyle>
            <a:lvl1pPr marL="0" indent="0">
              <a:buNone/>
              <a:defRPr sz="1800">
                <a:solidFill>
                  <a:schemeClr val="bg1"/>
                </a:solidFill>
              </a:defRPr>
            </a:lvl1pPr>
          </a:lstStyle>
          <a:p>
            <a:pPr lvl="0"/>
            <a:r>
              <a:rPr lang="en-US" dirty="0"/>
              <a:t>NAME OF DIVISION</a:t>
            </a:r>
          </a:p>
        </p:txBody>
      </p:sp>
      <p:sp>
        <p:nvSpPr>
          <p:cNvPr id="24" name="Text Placeholder 2">
            <a:extLst>
              <a:ext uri="{FF2B5EF4-FFF2-40B4-BE49-F238E27FC236}">
                <a16:creationId xmlns:a16="http://schemas.microsoft.com/office/drawing/2014/main" id="{F1301E14-4511-4CA9-BE51-D8D9FE6B4DE1}"/>
              </a:ext>
            </a:extLst>
          </p:cNvPr>
          <p:cNvSpPr>
            <a:spLocks noGrp="1"/>
          </p:cNvSpPr>
          <p:nvPr>
            <p:ph type="body" sz="quarter" idx="11" hasCustomPrompt="1"/>
          </p:nvPr>
        </p:nvSpPr>
        <p:spPr>
          <a:xfrm>
            <a:off x="6343648" y="4343717"/>
            <a:ext cx="5143501" cy="503166"/>
          </a:xfrm>
        </p:spPr>
        <p:txBody>
          <a:bodyPr>
            <a:normAutofit/>
          </a:bodyPr>
          <a:lstStyle>
            <a:lvl1pPr marL="0" indent="0">
              <a:buNone/>
              <a:defRPr sz="1800">
                <a:solidFill>
                  <a:schemeClr val="bg1"/>
                </a:solidFill>
              </a:defRPr>
            </a:lvl1pPr>
          </a:lstStyle>
          <a:p>
            <a:pPr lvl="0"/>
            <a:r>
              <a:rPr lang="en-US" dirty="0"/>
              <a:t>DATE OF PRESENTATION</a:t>
            </a:r>
          </a:p>
        </p:txBody>
      </p:sp>
    </p:spTree>
    <p:extLst>
      <p:ext uri="{BB962C8B-B14F-4D97-AF65-F5344CB8AC3E}">
        <p14:creationId xmlns:p14="http://schemas.microsoft.com/office/powerpoint/2010/main" val="1346858977"/>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Header w/title Green">
    <p:bg>
      <p:bgPr>
        <a:solidFill>
          <a:schemeClr val="accent4"/>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12" name="Group 11">
            <a:extLst>
              <a:ext uri="{FF2B5EF4-FFF2-40B4-BE49-F238E27FC236}">
                <a16:creationId xmlns:a16="http://schemas.microsoft.com/office/drawing/2014/main" id="{15E264FB-E211-4557-BED2-70DFCD017877}"/>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3" name="Freeform 5">
              <a:extLst>
                <a:ext uri="{FF2B5EF4-FFF2-40B4-BE49-F238E27FC236}">
                  <a16:creationId xmlns:a16="http://schemas.microsoft.com/office/drawing/2014/main" id="{FF069826-003F-49FF-B418-6A2B0B2E25B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6">
              <a:extLst>
                <a:ext uri="{FF2B5EF4-FFF2-40B4-BE49-F238E27FC236}">
                  <a16:creationId xmlns:a16="http://schemas.microsoft.com/office/drawing/2014/main" id="{573FF03D-4809-4467-87B2-0CF3321BD3A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0" name="Content Placeholder 8">
            <a:extLst>
              <a:ext uri="{FF2B5EF4-FFF2-40B4-BE49-F238E27FC236}">
                <a16:creationId xmlns:a16="http://schemas.microsoft.com/office/drawing/2014/main" id="{3185E279-E3DA-44A3-AD10-CBF71219A44A}"/>
              </a:ext>
            </a:extLst>
          </p:cNvPr>
          <p:cNvSpPr>
            <a:spLocks noGrp="1"/>
          </p:cNvSpPr>
          <p:nvPr>
            <p:ph sz="quarter" idx="13" hasCustomPrompt="1"/>
          </p:nvPr>
        </p:nvSpPr>
        <p:spPr>
          <a:xfrm>
            <a:off x="831850" y="1122363"/>
            <a:ext cx="10528301" cy="5045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Your content goes here</a:t>
            </a:r>
          </a:p>
        </p:txBody>
      </p:sp>
    </p:spTree>
    <p:extLst>
      <p:ext uri="{BB962C8B-B14F-4D97-AF65-F5344CB8AC3E}">
        <p14:creationId xmlns:p14="http://schemas.microsoft.com/office/powerpoint/2010/main" val="3747695861"/>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Header Green">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E1D978-3B09-438A-9AE2-C1DBC32A03F2}"/>
              </a:ext>
            </a:extLst>
          </p:cNvPr>
          <p:cNvSpPr>
            <a:spLocks noGrp="1"/>
          </p:cNvSpPr>
          <p:nvPr>
            <p:ph type="sldNum" sz="quarter" idx="12"/>
          </p:nvPr>
        </p:nvSpPr>
        <p:spPr/>
        <p:txBody>
          <a:bodyPr/>
          <a:lstStyle/>
          <a:p>
            <a:fld id="{9EC71654-96A5-4280-94F3-931C61A9F92C}" type="slidenum">
              <a:rPr lang="en-US" noProof="0" smtClean="0"/>
              <a:pPr/>
              <a:t>‹#›</a:t>
            </a:fld>
            <a:endParaRPr lang="en-US" noProof="0" dirty="0"/>
          </a:p>
        </p:txBody>
      </p:sp>
      <p:sp>
        <p:nvSpPr>
          <p:cNvPr id="8" name="Oval 7">
            <a:extLst>
              <a:ext uri="{FF2B5EF4-FFF2-40B4-BE49-F238E27FC236}">
                <a16:creationId xmlns:a16="http://schemas.microsoft.com/office/drawing/2014/main" id="{B9D37070-3EF1-472F-880F-5866586907AB}"/>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4" name="Group 13">
            <a:extLst>
              <a:ext uri="{FF2B5EF4-FFF2-40B4-BE49-F238E27FC236}">
                <a16:creationId xmlns:a16="http://schemas.microsoft.com/office/drawing/2014/main" id="{506B9642-24DE-4865-884F-F9177EFE0BE1}"/>
              </a:ext>
            </a:extLst>
          </p:cNvPr>
          <p:cNvGrpSpPr/>
          <p:nvPr userDrawn="1"/>
        </p:nvGrpSpPr>
        <p:grpSpPr>
          <a:xfrm>
            <a:off x="-1728305" y="-2049517"/>
            <a:ext cx="8917229" cy="10769768"/>
            <a:chOff x="11114088" y="2241550"/>
            <a:chExt cx="1905000" cy="2354263"/>
          </a:xfrm>
          <a:solidFill>
            <a:schemeClr val="bg1">
              <a:alpha val="38000"/>
            </a:schemeClr>
          </a:solidFill>
        </p:grpSpPr>
        <p:sp>
          <p:nvSpPr>
            <p:cNvPr id="15" name="Freeform 5">
              <a:extLst>
                <a:ext uri="{FF2B5EF4-FFF2-40B4-BE49-F238E27FC236}">
                  <a16:creationId xmlns:a16="http://schemas.microsoft.com/office/drawing/2014/main" id="{8F860149-4637-4F04-8145-7D3BFD7B0FE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007CAC55-CC19-445C-8901-24473A2AD5FE}"/>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710933358"/>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mage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tx1"/>
                </a:solidFill>
              </a:defRPr>
            </a:lvl1p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24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pPr/>
              <a:t>‹#›</a:t>
            </a:fld>
            <a:endParaRPr lang="en-US"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a:ln w="19050">
            <a:solidFill>
              <a:schemeClr val="tx1"/>
            </a:solidFill>
          </a:ln>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669810450"/>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mage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24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a:ln w="19050">
            <a:solidFill>
              <a:schemeClr val="tx1"/>
            </a:solidFill>
          </a:ln>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229628957"/>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e Four Pillar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3C472A-0B36-4F81-92BD-3B3FEA654651}"/>
              </a:ext>
            </a:extLst>
          </p:cNvPr>
          <p:cNvSpPr txBox="1"/>
          <p:nvPr userDrawn="1"/>
        </p:nvSpPr>
        <p:spPr>
          <a:xfrm>
            <a:off x="838200" y="667512"/>
            <a:ext cx="66221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kumimoji="0" lang="en-US" sz="4000" b="1" i="0" u="none" strike="noStrike" kern="1200" cap="all" spc="0" normalizeH="0" baseline="0" noProof="0" dirty="0">
                <a:ln>
                  <a:noFill/>
                </a:ln>
                <a:solidFill>
                  <a:srgbClr val="3F3F3F"/>
                </a:solidFill>
                <a:effectLst/>
                <a:uLnTx/>
                <a:uFillTx/>
                <a:latin typeface="News Gothic MT" panose="020B0604020202020204" pitchFamily="34" charset="0"/>
                <a:ea typeface="+mj-ea"/>
                <a:cs typeface="+mj-cs"/>
              </a:rPr>
              <a:t>The Four Pillars</a:t>
            </a:r>
            <a:endParaRPr lang="en-US" sz="4000" dirty="0"/>
          </a:p>
        </p:txBody>
      </p:sp>
      <p:grpSp>
        <p:nvGrpSpPr>
          <p:cNvPr id="29" name="Group 28">
            <a:extLst>
              <a:ext uri="{FF2B5EF4-FFF2-40B4-BE49-F238E27FC236}">
                <a16:creationId xmlns:a16="http://schemas.microsoft.com/office/drawing/2014/main" id="{3077FF78-94AF-41EC-B0BF-9636E1F5BE1B}"/>
              </a:ext>
            </a:extLst>
          </p:cNvPr>
          <p:cNvGrpSpPr/>
          <p:nvPr userDrawn="1"/>
        </p:nvGrpSpPr>
        <p:grpSpPr>
          <a:xfrm>
            <a:off x="2299747" y="1468937"/>
            <a:ext cx="7599633" cy="5066043"/>
            <a:chOff x="2189488" y="1392737"/>
            <a:chExt cx="7820357" cy="5267766"/>
          </a:xfrm>
        </p:grpSpPr>
        <p:grpSp>
          <p:nvGrpSpPr>
            <p:cNvPr id="24" name="Group 23">
              <a:extLst>
                <a:ext uri="{FF2B5EF4-FFF2-40B4-BE49-F238E27FC236}">
                  <a16:creationId xmlns:a16="http://schemas.microsoft.com/office/drawing/2014/main" id="{D9AFEF19-E40C-49CD-9FB4-C0B0E840ED59}"/>
                </a:ext>
              </a:extLst>
            </p:cNvPr>
            <p:cNvGrpSpPr/>
            <p:nvPr userDrawn="1"/>
          </p:nvGrpSpPr>
          <p:grpSpPr>
            <a:xfrm>
              <a:off x="2189488" y="1392737"/>
              <a:ext cx="1659834" cy="5021544"/>
              <a:chOff x="1729707" y="1335587"/>
              <a:chExt cx="1659834" cy="5021544"/>
            </a:xfrm>
          </p:grpSpPr>
          <p:pic>
            <p:nvPicPr>
              <p:cNvPr id="10" name="Picture 9">
                <a:extLst>
                  <a:ext uri="{FF2B5EF4-FFF2-40B4-BE49-F238E27FC236}">
                    <a16:creationId xmlns:a16="http://schemas.microsoft.com/office/drawing/2014/main" id="{DD4FD5BA-F28A-49EE-8753-F5AFB9BC73ED}"/>
                  </a:ext>
                </a:extLst>
              </p:cNvPr>
              <p:cNvPicPr>
                <a:picLocks noChangeAspect="1"/>
              </p:cNvPicPr>
              <p:nvPr userDrawn="1"/>
            </p:nvPicPr>
            <p:blipFill>
              <a:blip r:embed="rId2"/>
              <a:stretch>
                <a:fillRect/>
              </a:stretch>
            </p:blipFill>
            <p:spPr>
              <a:xfrm>
                <a:off x="1982592" y="1335587"/>
                <a:ext cx="1234440" cy="4389120"/>
              </a:xfrm>
              <a:prstGeom prst="rect">
                <a:avLst/>
              </a:prstGeom>
            </p:spPr>
          </p:pic>
          <p:sp>
            <p:nvSpPr>
              <p:cNvPr id="18" name="TextBox 17">
                <a:extLst>
                  <a:ext uri="{FF2B5EF4-FFF2-40B4-BE49-F238E27FC236}">
                    <a16:creationId xmlns:a16="http://schemas.microsoft.com/office/drawing/2014/main" id="{939333AA-C5D3-46F8-8936-5472B826A846}"/>
                  </a:ext>
                </a:extLst>
              </p:cNvPr>
              <p:cNvSpPr txBox="1"/>
              <p:nvPr userDrawn="1"/>
            </p:nvSpPr>
            <p:spPr>
              <a:xfrm>
                <a:off x="1729707" y="5772356"/>
                <a:ext cx="1659834" cy="584775"/>
              </a:xfrm>
              <a:prstGeom prst="rect">
                <a:avLst/>
              </a:prstGeom>
              <a:noFill/>
            </p:spPr>
            <p:txBody>
              <a:bodyPr wrap="square" rtlCol="0">
                <a:spAutoFit/>
              </a:bodyPr>
              <a:lstStyle/>
              <a:p>
                <a:pPr algn="ctr"/>
                <a:r>
                  <a:rPr lang="en-US" sz="1600" b="1" dirty="0">
                    <a:solidFill>
                      <a:schemeClr val="tx2"/>
                    </a:solidFill>
                    <a:latin typeface="+mj-lt"/>
                  </a:rPr>
                  <a:t>SERVICE INTEGRATION</a:t>
                </a:r>
              </a:p>
            </p:txBody>
          </p:sp>
        </p:grpSp>
        <p:grpSp>
          <p:nvGrpSpPr>
            <p:cNvPr id="25" name="Group 24">
              <a:extLst>
                <a:ext uri="{FF2B5EF4-FFF2-40B4-BE49-F238E27FC236}">
                  <a16:creationId xmlns:a16="http://schemas.microsoft.com/office/drawing/2014/main" id="{F9F2F1E3-086C-4622-8FF7-E2AF785F55DF}"/>
                </a:ext>
              </a:extLst>
            </p:cNvPr>
            <p:cNvGrpSpPr/>
            <p:nvPr userDrawn="1"/>
          </p:nvGrpSpPr>
          <p:grpSpPr>
            <a:xfrm>
              <a:off x="3904213" y="1392737"/>
              <a:ext cx="1659834" cy="5021544"/>
              <a:chOff x="4037355" y="1335587"/>
              <a:chExt cx="1659834" cy="5021544"/>
            </a:xfrm>
          </p:grpSpPr>
          <p:pic>
            <p:nvPicPr>
              <p:cNvPr id="12" name="Picture 11">
                <a:extLst>
                  <a:ext uri="{FF2B5EF4-FFF2-40B4-BE49-F238E27FC236}">
                    <a16:creationId xmlns:a16="http://schemas.microsoft.com/office/drawing/2014/main" id="{C4A83C92-693B-4384-85AC-587577195D36}"/>
                  </a:ext>
                </a:extLst>
              </p:cNvPr>
              <p:cNvPicPr>
                <a:picLocks noChangeAspect="1"/>
              </p:cNvPicPr>
              <p:nvPr userDrawn="1"/>
            </p:nvPicPr>
            <p:blipFill>
              <a:blip r:embed="rId3"/>
              <a:stretch>
                <a:fillRect/>
              </a:stretch>
            </p:blipFill>
            <p:spPr>
              <a:xfrm>
                <a:off x="4369264" y="1335587"/>
                <a:ext cx="1148080" cy="4389120"/>
              </a:xfrm>
              <a:prstGeom prst="rect">
                <a:avLst/>
              </a:prstGeom>
            </p:spPr>
          </p:pic>
          <p:sp>
            <p:nvSpPr>
              <p:cNvPr id="21" name="TextBox 20">
                <a:extLst>
                  <a:ext uri="{FF2B5EF4-FFF2-40B4-BE49-F238E27FC236}">
                    <a16:creationId xmlns:a16="http://schemas.microsoft.com/office/drawing/2014/main" id="{FCD4CC08-2C38-499E-AAC3-2BD4A4BD6611}"/>
                  </a:ext>
                </a:extLst>
              </p:cNvPr>
              <p:cNvSpPr txBox="1"/>
              <p:nvPr userDrawn="1"/>
            </p:nvSpPr>
            <p:spPr>
              <a:xfrm>
                <a:off x="4037355" y="5772356"/>
                <a:ext cx="1659834" cy="584775"/>
              </a:xfrm>
              <a:prstGeom prst="rect">
                <a:avLst/>
              </a:prstGeom>
              <a:noFill/>
            </p:spPr>
            <p:txBody>
              <a:bodyPr wrap="square" rtlCol="0">
                <a:spAutoFit/>
              </a:bodyPr>
              <a:lstStyle/>
              <a:p>
                <a:pPr algn="ctr"/>
                <a:r>
                  <a:rPr lang="en-US" sz="1600" b="1" dirty="0">
                    <a:solidFill>
                      <a:schemeClr val="accent3"/>
                    </a:solidFill>
                    <a:latin typeface="+mj-lt"/>
                  </a:rPr>
                  <a:t>ACCESS </a:t>
                </a:r>
                <a:br>
                  <a:rPr lang="en-US" sz="1600" b="1" dirty="0">
                    <a:solidFill>
                      <a:schemeClr val="accent3"/>
                    </a:solidFill>
                    <a:latin typeface="+mj-lt"/>
                  </a:rPr>
                </a:br>
                <a:r>
                  <a:rPr lang="en-US" sz="1600" b="1" dirty="0">
                    <a:solidFill>
                      <a:schemeClr val="accent3"/>
                    </a:solidFill>
                    <a:latin typeface="+mj-lt"/>
                  </a:rPr>
                  <a:t>TO SERVICE</a:t>
                </a:r>
              </a:p>
            </p:txBody>
          </p:sp>
        </p:grpSp>
        <p:grpSp>
          <p:nvGrpSpPr>
            <p:cNvPr id="26" name="Group 25">
              <a:extLst>
                <a:ext uri="{FF2B5EF4-FFF2-40B4-BE49-F238E27FC236}">
                  <a16:creationId xmlns:a16="http://schemas.microsoft.com/office/drawing/2014/main" id="{7408AA01-AE87-4D33-A82B-92AF9ED8011B}"/>
                </a:ext>
              </a:extLst>
            </p:cNvPr>
            <p:cNvGrpSpPr/>
            <p:nvPr userDrawn="1"/>
          </p:nvGrpSpPr>
          <p:grpSpPr>
            <a:xfrm>
              <a:off x="5806846" y="1392737"/>
              <a:ext cx="2070388" cy="5267766"/>
              <a:chOff x="6645797" y="1335587"/>
              <a:chExt cx="2070388" cy="5267766"/>
            </a:xfrm>
          </p:grpSpPr>
          <p:pic>
            <p:nvPicPr>
              <p:cNvPr id="14" name="Picture 13">
                <a:extLst>
                  <a:ext uri="{FF2B5EF4-FFF2-40B4-BE49-F238E27FC236}">
                    <a16:creationId xmlns:a16="http://schemas.microsoft.com/office/drawing/2014/main" id="{7417FB4D-2649-406A-87F0-45F1AB7F620E}"/>
                  </a:ext>
                </a:extLst>
              </p:cNvPr>
              <p:cNvPicPr>
                <a:picLocks noChangeAspect="1"/>
              </p:cNvPicPr>
              <p:nvPr userDrawn="1"/>
            </p:nvPicPr>
            <p:blipFill>
              <a:blip r:embed="rId4"/>
              <a:stretch>
                <a:fillRect/>
              </a:stretch>
            </p:blipFill>
            <p:spPr>
              <a:xfrm>
                <a:off x="7030919" y="1335587"/>
                <a:ext cx="1148080" cy="4389120"/>
              </a:xfrm>
              <a:prstGeom prst="rect">
                <a:avLst/>
              </a:prstGeom>
            </p:spPr>
          </p:pic>
          <p:sp>
            <p:nvSpPr>
              <p:cNvPr id="22" name="TextBox 21">
                <a:extLst>
                  <a:ext uri="{FF2B5EF4-FFF2-40B4-BE49-F238E27FC236}">
                    <a16:creationId xmlns:a16="http://schemas.microsoft.com/office/drawing/2014/main" id="{82FC7026-449D-43B0-BCCD-109B43BABAB9}"/>
                  </a:ext>
                </a:extLst>
              </p:cNvPr>
              <p:cNvSpPr txBox="1"/>
              <p:nvPr userDrawn="1"/>
            </p:nvSpPr>
            <p:spPr>
              <a:xfrm>
                <a:off x="6645797" y="5772356"/>
                <a:ext cx="2070388" cy="830997"/>
              </a:xfrm>
              <a:prstGeom prst="rect">
                <a:avLst/>
              </a:prstGeom>
              <a:noFill/>
            </p:spPr>
            <p:txBody>
              <a:bodyPr wrap="square" rtlCol="0">
                <a:spAutoFit/>
              </a:bodyPr>
              <a:lstStyle/>
              <a:p>
                <a:pPr algn="ctr"/>
                <a:r>
                  <a:rPr lang="en-US" sz="1600" b="1" dirty="0">
                    <a:solidFill>
                      <a:schemeClr val="accent4"/>
                    </a:solidFill>
                    <a:latin typeface="+mj-lt"/>
                  </a:rPr>
                  <a:t>COMMUNICATION &amp; COMMUNITY ENGAGEMENT</a:t>
                </a:r>
              </a:p>
            </p:txBody>
          </p:sp>
        </p:grpSp>
        <p:grpSp>
          <p:nvGrpSpPr>
            <p:cNvPr id="27" name="Group 26">
              <a:extLst>
                <a:ext uri="{FF2B5EF4-FFF2-40B4-BE49-F238E27FC236}">
                  <a16:creationId xmlns:a16="http://schemas.microsoft.com/office/drawing/2014/main" id="{A7734AFF-D414-43BF-BE80-ED546EDEBBAC}"/>
                </a:ext>
              </a:extLst>
            </p:cNvPr>
            <p:cNvGrpSpPr/>
            <p:nvPr userDrawn="1"/>
          </p:nvGrpSpPr>
          <p:grpSpPr>
            <a:xfrm>
              <a:off x="7939457" y="1392737"/>
              <a:ext cx="2070388" cy="5267766"/>
              <a:chOff x="8821458" y="1335587"/>
              <a:chExt cx="2070388" cy="5267766"/>
            </a:xfrm>
          </p:grpSpPr>
          <p:pic>
            <p:nvPicPr>
              <p:cNvPr id="16" name="Picture 15">
                <a:extLst>
                  <a:ext uri="{FF2B5EF4-FFF2-40B4-BE49-F238E27FC236}">
                    <a16:creationId xmlns:a16="http://schemas.microsoft.com/office/drawing/2014/main" id="{2AC0C9C5-DD1D-4966-BE37-3661EC2D9FA0}"/>
                  </a:ext>
                </a:extLst>
              </p:cNvPr>
              <p:cNvPicPr>
                <a:picLocks noChangeAspect="1"/>
              </p:cNvPicPr>
              <p:nvPr userDrawn="1"/>
            </p:nvPicPr>
            <p:blipFill>
              <a:blip r:embed="rId5"/>
              <a:stretch>
                <a:fillRect/>
              </a:stretch>
            </p:blipFill>
            <p:spPr>
              <a:xfrm>
                <a:off x="9189372" y="1335587"/>
                <a:ext cx="1239520" cy="4389120"/>
              </a:xfrm>
              <a:prstGeom prst="rect">
                <a:avLst/>
              </a:prstGeom>
            </p:spPr>
          </p:pic>
          <p:sp>
            <p:nvSpPr>
              <p:cNvPr id="23" name="TextBox 22">
                <a:extLst>
                  <a:ext uri="{FF2B5EF4-FFF2-40B4-BE49-F238E27FC236}">
                    <a16:creationId xmlns:a16="http://schemas.microsoft.com/office/drawing/2014/main" id="{401B04D1-2AEB-454D-8617-E068E84A4317}"/>
                  </a:ext>
                </a:extLst>
              </p:cNvPr>
              <p:cNvSpPr txBox="1"/>
              <p:nvPr userDrawn="1"/>
            </p:nvSpPr>
            <p:spPr>
              <a:xfrm>
                <a:off x="8821458" y="5772356"/>
                <a:ext cx="2070388" cy="830997"/>
              </a:xfrm>
              <a:prstGeom prst="rect">
                <a:avLst/>
              </a:prstGeom>
              <a:noFill/>
            </p:spPr>
            <p:txBody>
              <a:bodyPr wrap="square" rtlCol="0">
                <a:spAutoFit/>
              </a:bodyPr>
              <a:lstStyle/>
              <a:p>
                <a:pPr algn="ctr"/>
                <a:r>
                  <a:rPr lang="en-US" sz="1600" b="1" dirty="0">
                    <a:solidFill>
                      <a:schemeClr val="accent1"/>
                    </a:solidFill>
                    <a:latin typeface="+mj-lt"/>
                  </a:rPr>
                  <a:t>TALENT ACQUISITION &amp; DEVELOPMENT</a:t>
                </a:r>
              </a:p>
            </p:txBody>
          </p:sp>
        </p:grpSp>
      </p:grpSp>
      <p:sp>
        <p:nvSpPr>
          <p:cNvPr id="30" name="Rectangle 29">
            <a:extLst>
              <a:ext uri="{FF2B5EF4-FFF2-40B4-BE49-F238E27FC236}">
                <a16:creationId xmlns:a16="http://schemas.microsoft.com/office/drawing/2014/main" id="{36387CAA-5618-4ED5-BBBC-9208D1552C1B}"/>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9" name="Oval 18">
            <a:extLst>
              <a:ext uri="{FF2B5EF4-FFF2-40B4-BE49-F238E27FC236}">
                <a16:creationId xmlns:a16="http://schemas.microsoft.com/office/drawing/2014/main" id="{5E8624AE-356E-4D4D-9D92-07686DF13219}"/>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Slide Number Placeholder 5">
            <a:extLst>
              <a:ext uri="{FF2B5EF4-FFF2-40B4-BE49-F238E27FC236}">
                <a16:creationId xmlns:a16="http://schemas.microsoft.com/office/drawing/2014/main" id="{D41CB4B3-C274-41A8-91B7-91219720EC36}"/>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475883871"/>
      </p:ext>
    </p:extLst>
  </p:cSld>
  <p:clrMapOvr>
    <a:masterClrMapping/>
  </p:clrMapOvr>
  <p:transition spd="med">
    <p:pull/>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nior &amp; City Leadership">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268643" flipH="1" flipV="1">
            <a:off x="10434058" y="-177548"/>
            <a:ext cx="4436224" cy="5482435"/>
            <a:chOff x="11114088" y="2241550"/>
            <a:chExt cx="1905000" cy="2354263"/>
          </a:xfrm>
          <a:solidFill>
            <a:schemeClr val="accent4">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9" name="TextBox 18">
            <a:extLst>
              <a:ext uri="{FF2B5EF4-FFF2-40B4-BE49-F238E27FC236}">
                <a16:creationId xmlns:a16="http://schemas.microsoft.com/office/drawing/2014/main" id="{1D842E4C-FD66-46F4-8D3D-8A5D151DE24D}"/>
              </a:ext>
            </a:extLst>
          </p:cNvPr>
          <p:cNvSpPr txBox="1"/>
          <p:nvPr userDrawn="1"/>
        </p:nvSpPr>
        <p:spPr>
          <a:xfrm>
            <a:off x="442458" y="663186"/>
            <a:ext cx="11160124"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b="1" dirty="0">
                <a:solidFill>
                  <a:schemeClr val="tx1"/>
                </a:solidFill>
                <a:latin typeface="+mj-lt"/>
              </a:rPr>
              <a:t>CITY &amp; DEPARTMENT LEADERSHIP</a:t>
            </a:r>
          </a:p>
        </p:txBody>
      </p:sp>
      <p:grpSp>
        <p:nvGrpSpPr>
          <p:cNvPr id="8" name="Group 7">
            <a:extLst>
              <a:ext uri="{FF2B5EF4-FFF2-40B4-BE49-F238E27FC236}">
                <a16:creationId xmlns:a16="http://schemas.microsoft.com/office/drawing/2014/main" id="{91999124-A963-4E6E-9D3B-3587003D9B9C}"/>
              </a:ext>
            </a:extLst>
          </p:cNvPr>
          <p:cNvGrpSpPr/>
          <p:nvPr userDrawn="1"/>
        </p:nvGrpSpPr>
        <p:grpSpPr>
          <a:xfrm>
            <a:off x="3375425" y="1368658"/>
            <a:ext cx="2587752" cy="2556280"/>
            <a:chOff x="3375425" y="1368658"/>
            <a:chExt cx="2587752" cy="2556280"/>
          </a:xfrm>
        </p:grpSpPr>
        <p:sp>
          <p:nvSpPr>
            <p:cNvPr id="23" name="Oval 22">
              <a:extLst>
                <a:ext uri="{FF2B5EF4-FFF2-40B4-BE49-F238E27FC236}">
                  <a16:creationId xmlns:a16="http://schemas.microsoft.com/office/drawing/2014/main" id="{687010E4-ADF2-486D-8DF7-B0FF38C6DADF}"/>
                </a:ext>
              </a:extLst>
            </p:cNvPr>
            <p:cNvSpPr/>
            <p:nvPr userDrawn="1"/>
          </p:nvSpPr>
          <p:spPr>
            <a:xfrm>
              <a:off x="3804635" y="1368658"/>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4009063" y="144344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Oval 40">
              <a:extLst>
                <a:ext uri="{FF2B5EF4-FFF2-40B4-BE49-F238E27FC236}">
                  <a16:creationId xmlns:a16="http://schemas.microsoft.com/office/drawing/2014/main" id="{067A27DF-296F-43C1-B299-4125E86315EB}"/>
                </a:ext>
              </a:extLst>
            </p:cNvPr>
            <p:cNvSpPr/>
            <p:nvPr userDrawn="1"/>
          </p:nvSpPr>
          <p:spPr>
            <a:xfrm>
              <a:off x="3956069" y="1520092"/>
              <a:ext cx="1426464" cy="1426464"/>
            </a:xfrm>
            <a:prstGeom prst="ellipse">
              <a:avLst/>
            </a:prstGeom>
            <a:blipFill>
              <a:blip r:embed="rId2"/>
              <a:srcRect/>
              <a:stretch>
                <a:fillRect l="-585" t="-7546" r="585" b="-174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44273BD-46F1-45D3-8402-BA6EB02B5181}"/>
                </a:ext>
              </a:extLst>
            </p:cNvPr>
            <p:cNvSpPr txBox="1"/>
            <p:nvPr userDrawn="1"/>
          </p:nvSpPr>
          <p:spPr>
            <a:xfrm>
              <a:off x="3678701" y="3586384"/>
              <a:ext cx="1981200" cy="338554"/>
            </a:xfrm>
            <a:prstGeom prst="rect">
              <a:avLst/>
            </a:prstGeom>
            <a:noFill/>
          </p:spPr>
          <p:txBody>
            <a:bodyPr wrap="square" rtlCol="0">
              <a:spAutoFit/>
            </a:bodyPr>
            <a:lstStyle/>
            <a:p>
              <a:pPr algn="ctr"/>
              <a:r>
                <a:rPr lang="en-US" sz="1600" b="0" dirty="0"/>
                <a:t>City Manager</a:t>
              </a:r>
            </a:p>
          </p:txBody>
        </p:sp>
        <p:sp>
          <p:nvSpPr>
            <p:cNvPr id="47" name="TextBox 46">
              <a:extLst>
                <a:ext uri="{FF2B5EF4-FFF2-40B4-BE49-F238E27FC236}">
                  <a16:creationId xmlns:a16="http://schemas.microsoft.com/office/drawing/2014/main" id="{1AFE4E92-7511-4D71-B0D9-60AD22660C15}"/>
                </a:ext>
              </a:extLst>
            </p:cNvPr>
            <p:cNvSpPr txBox="1"/>
            <p:nvPr userDrawn="1"/>
          </p:nvSpPr>
          <p:spPr>
            <a:xfrm>
              <a:off x="3375425" y="3247830"/>
              <a:ext cx="2587752" cy="338554"/>
            </a:xfrm>
            <a:prstGeom prst="rect">
              <a:avLst/>
            </a:prstGeom>
            <a:noFill/>
          </p:spPr>
          <p:txBody>
            <a:bodyPr wrap="square" rtlCol="0" anchor="ctr" anchorCtr="0">
              <a:spAutoFit/>
            </a:bodyPr>
            <a:lstStyle/>
            <a:p>
              <a:pPr lvl="0" algn="ctr"/>
              <a:r>
                <a:rPr lang="en-US" sz="1600" b="1" noProof="0" dirty="0">
                  <a:solidFill>
                    <a:schemeClr val="tx2"/>
                  </a:solidFill>
                  <a:latin typeface="+mj-lt"/>
                </a:rPr>
                <a:t>PATRICK A. DUHANEY</a:t>
              </a:r>
            </a:p>
          </p:txBody>
        </p:sp>
      </p:grpSp>
      <p:grpSp>
        <p:nvGrpSpPr>
          <p:cNvPr id="5" name="Group 4">
            <a:extLst>
              <a:ext uri="{FF2B5EF4-FFF2-40B4-BE49-F238E27FC236}">
                <a16:creationId xmlns:a16="http://schemas.microsoft.com/office/drawing/2014/main" id="{3C5B1605-1966-4301-8B66-5EB8C1E7BE16}"/>
              </a:ext>
            </a:extLst>
          </p:cNvPr>
          <p:cNvGrpSpPr/>
          <p:nvPr userDrawn="1"/>
        </p:nvGrpSpPr>
        <p:grpSpPr>
          <a:xfrm>
            <a:off x="5930641" y="1332705"/>
            <a:ext cx="3184117" cy="2592233"/>
            <a:chOff x="5930641" y="1698469"/>
            <a:chExt cx="3184117" cy="2592233"/>
          </a:xfrm>
        </p:grpSpPr>
        <p:sp>
          <p:nvSpPr>
            <p:cNvPr id="24" name="Oval 23">
              <a:extLst>
                <a:ext uri="{FF2B5EF4-FFF2-40B4-BE49-F238E27FC236}">
                  <a16:creationId xmlns:a16="http://schemas.microsoft.com/office/drawing/2014/main" id="{9159AA79-2237-4A27-BBC2-D44032158D19}"/>
                </a:ext>
              </a:extLst>
            </p:cNvPr>
            <p:cNvSpPr/>
            <p:nvPr userDrawn="1"/>
          </p:nvSpPr>
          <p:spPr>
            <a:xfrm>
              <a:off x="6658034"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6862462"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Oval 39">
              <a:extLst>
                <a:ext uri="{FF2B5EF4-FFF2-40B4-BE49-F238E27FC236}">
                  <a16:creationId xmlns:a16="http://schemas.microsoft.com/office/drawing/2014/main" id="{DEA302EA-E13A-46B7-AA07-C0D68021B7CF}"/>
                </a:ext>
              </a:extLst>
            </p:cNvPr>
            <p:cNvSpPr/>
            <p:nvPr userDrawn="1"/>
          </p:nvSpPr>
          <p:spPr>
            <a:xfrm>
              <a:off x="6809468" y="1849903"/>
              <a:ext cx="1426464" cy="1426464"/>
            </a:xfrm>
            <a:prstGeom prst="ellipse">
              <a:avLst/>
            </a:prstGeom>
            <a:blipFill>
              <a:blip r:embed="rId3"/>
              <a:srcRect/>
              <a:stretch>
                <a:fillRect t="-668" b="-243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4CA991A-DC7E-432A-9F0B-25D742ACFCC3}"/>
                </a:ext>
              </a:extLst>
            </p:cNvPr>
            <p:cNvSpPr txBox="1"/>
            <p:nvPr userDrawn="1"/>
          </p:nvSpPr>
          <p:spPr>
            <a:xfrm>
              <a:off x="6155653" y="3952148"/>
              <a:ext cx="2734092" cy="338554"/>
            </a:xfrm>
            <a:prstGeom prst="rect">
              <a:avLst/>
            </a:prstGeom>
            <a:noFill/>
          </p:spPr>
          <p:txBody>
            <a:bodyPr wrap="square" rtlCol="0">
              <a:spAutoFit/>
            </a:bodyPr>
            <a:lstStyle/>
            <a:p>
              <a:pPr algn="ctr"/>
              <a:r>
                <a:rPr lang="en-US" sz="1600" b="0" dirty="0"/>
                <a:t>Deputy City Manager</a:t>
              </a:r>
            </a:p>
          </p:txBody>
        </p:sp>
        <p:sp>
          <p:nvSpPr>
            <p:cNvPr id="48" name="TextBox 47">
              <a:extLst>
                <a:ext uri="{FF2B5EF4-FFF2-40B4-BE49-F238E27FC236}">
                  <a16:creationId xmlns:a16="http://schemas.microsoft.com/office/drawing/2014/main" id="{A6CB9E34-AD90-48CB-965F-B91906B49A84}"/>
                </a:ext>
              </a:extLst>
            </p:cNvPr>
            <p:cNvSpPr txBox="1"/>
            <p:nvPr userDrawn="1"/>
          </p:nvSpPr>
          <p:spPr>
            <a:xfrm>
              <a:off x="5930641" y="3613594"/>
              <a:ext cx="3184117" cy="338554"/>
            </a:xfrm>
            <a:prstGeom prst="rect">
              <a:avLst/>
            </a:prstGeom>
            <a:noFill/>
          </p:spPr>
          <p:txBody>
            <a:bodyPr wrap="square" rtlCol="0" anchor="ctr" anchorCtr="0">
              <a:spAutoFit/>
            </a:bodyPr>
            <a:lstStyle/>
            <a:p>
              <a:pPr algn="ctr"/>
              <a:r>
                <a:rPr lang="en-US" sz="1600" b="1" dirty="0">
                  <a:solidFill>
                    <a:schemeClr val="tx2"/>
                  </a:solidFill>
                  <a:latin typeface="+mj-lt"/>
                </a:rPr>
                <a:t>DR. KENNETH L. CHANDLER</a:t>
              </a:r>
            </a:p>
          </p:txBody>
        </p:sp>
      </p:grpSp>
      <p:sp>
        <p:nvSpPr>
          <p:cNvPr id="26" name="Oval 25">
            <a:extLst>
              <a:ext uri="{FF2B5EF4-FFF2-40B4-BE49-F238E27FC236}">
                <a16:creationId xmlns:a16="http://schemas.microsoft.com/office/drawing/2014/main" id="{3B114D5B-9FDE-4C47-9704-255BCB581D27}"/>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Slide Number Placeholder 5">
            <a:extLst>
              <a:ext uri="{FF2B5EF4-FFF2-40B4-BE49-F238E27FC236}">
                <a16:creationId xmlns:a16="http://schemas.microsoft.com/office/drawing/2014/main" id="{EF77FC80-EE81-4B02-8BC0-703E553C9ABE}"/>
              </a:ext>
            </a:extLst>
          </p:cNvPr>
          <p:cNvSpPr>
            <a:spLocks noGrp="1"/>
          </p:cNvSpPr>
          <p:nvPr userDrawn="1">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grpSp>
        <p:nvGrpSpPr>
          <p:cNvPr id="18" name="Group 17">
            <a:extLst>
              <a:ext uri="{FF2B5EF4-FFF2-40B4-BE49-F238E27FC236}">
                <a16:creationId xmlns:a16="http://schemas.microsoft.com/office/drawing/2014/main" id="{74FA64D7-37A9-4895-AD7A-AA9DCFDBB53C}"/>
              </a:ext>
            </a:extLst>
          </p:cNvPr>
          <p:cNvGrpSpPr/>
          <p:nvPr userDrawn="1"/>
        </p:nvGrpSpPr>
        <p:grpSpPr>
          <a:xfrm>
            <a:off x="1663155" y="4035916"/>
            <a:ext cx="8865690" cy="2556280"/>
            <a:chOff x="1752600" y="4035916"/>
            <a:chExt cx="8865690" cy="2556280"/>
          </a:xfrm>
        </p:grpSpPr>
        <p:grpSp>
          <p:nvGrpSpPr>
            <p:cNvPr id="12" name="Group 11">
              <a:extLst>
                <a:ext uri="{FF2B5EF4-FFF2-40B4-BE49-F238E27FC236}">
                  <a16:creationId xmlns:a16="http://schemas.microsoft.com/office/drawing/2014/main" id="{1F953B26-32A9-448C-85BA-08D134106F68}"/>
                </a:ext>
              </a:extLst>
            </p:cNvPr>
            <p:cNvGrpSpPr/>
            <p:nvPr userDrawn="1"/>
          </p:nvGrpSpPr>
          <p:grpSpPr>
            <a:xfrm>
              <a:off x="1752600" y="4035916"/>
              <a:ext cx="2587752" cy="2556280"/>
              <a:chOff x="1752600" y="4035916"/>
              <a:chExt cx="2587752" cy="2556280"/>
            </a:xfrm>
          </p:grpSpPr>
          <p:sp>
            <p:nvSpPr>
              <p:cNvPr id="25" name="Oval 24">
                <a:extLst>
                  <a:ext uri="{FF2B5EF4-FFF2-40B4-BE49-F238E27FC236}">
                    <a16:creationId xmlns:a16="http://schemas.microsoft.com/office/drawing/2014/main" id="{0272B962-9566-42D2-B4C3-E7AA81884A83}"/>
                  </a:ext>
                </a:extLst>
              </p:cNvPr>
              <p:cNvSpPr/>
              <p:nvPr userDrawn="1"/>
            </p:nvSpPr>
            <p:spPr>
              <a:xfrm>
                <a:off x="2181810" y="4035916"/>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2386238" y="4115659"/>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BCEE8626-B196-4506-A04D-33025927B7E9}"/>
                  </a:ext>
                </a:extLst>
              </p:cNvPr>
              <p:cNvSpPr/>
              <p:nvPr userDrawn="1"/>
            </p:nvSpPr>
            <p:spPr>
              <a:xfrm>
                <a:off x="2333244" y="4187350"/>
                <a:ext cx="1426464" cy="1426464"/>
              </a:xfrm>
              <a:prstGeom prst="ellipse">
                <a:avLst/>
              </a:prstGeom>
              <a:blipFill>
                <a:blip r:embed="rId4"/>
                <a:srcRect/>
                <a:stretch>
                  <a:fillRect l="-26" t="-1814" r="458" b="-167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A0273E0E-B396-40B5-9390-AE488BEA7123}"/>
                  </a:ext>
                </a:extLst>
              </p:cNvPr>
              <p:cNvSpPr txBox="1"/>
              <p:nvPr userDrawn="1"/>
            </p:nvSpPr>
            <p:spPr>
              <a:xfrm>
                <a:off x="2284843" y="6253642"/>
                <a:ext cx="1532415" cy="338554"/>
              </a:xfrm>
              <a:prstGeom prst="rect">
                <a:avLst/>
              </a:prstGeom>
              <a:noFill/>
            </p:spPr>
            <p:txBody>
              <a:bodyPr wrap="square" rtlCol="0">
                <a:spAutoFit/>
              </a:bodyPr>
              <a:lstStyle/>
              <a:p>
                <a:pPr algn="ctr"/>
                <a:r>
                  <a:rPr lang="en-US" sz="1600" b="0" dirty="0"/>
                  <a:t>DHS Director</a:t>
                </a:r>
              </a:p>
            </p:txBody>
          </p:sp>
          <p:sp>
            <p:nvSpPr>
              <p:cNvPr id="49" name="TextBox 48">
                <a:extLst>
                  <a:ext uri="{FF2B5EF4-FFF2-40B4-BE49-F238E27FC236}">
                    <a16:creationId xmlns:a16="http://schemas.microsoft.com/office/drawing/2014/main" id="{27C78BA7-B901-43B8-A43D-929C523804FB}"/>
                  </a:ext>
                </a:extLst>
              </p:cNvPr>
              <p:cNvSpPr txBox="1"/>
              <p:nvPr userDrawn="1"/>
            </p:nvSpPr>
            <p:spPr>
              <a:xfrm>
                <a:off x="1752600" y="5915088"/>
                <a:ext cx="2587752" cy="338554"/>
              </a:xfrm>
              <a:prstGeom prst="rect">
                <a:avLst/>
              </a:prstGeom>
              <a:noFill/>
            </p:spPr>
            <p:txBody>
              <a:bodyPr wrap="square" rtlCol="0" anchor="ctr" anchorCtr="1">
                <a:spAutoFit/>
              </a:bodyPr>
              <a:lstStyle/>
              <a:p>
                <a:pPr algn="ctr"/>
                <a:r>
                  <a:rPr lang="en-US" sz="1600" b="1" dirty="0">
                    <a:solidFill>
                      <a:schemeClr val="tx2"/>
                    </a:solidFill>
                    <a:latin typeface="+mj-lt"/>
                  </a:rPr>
                  <a:t>AILEEN L. SMITH</a:t>
                </a:r>
              </a:p>
            </p:txBody>
          </p:sp>
        </p:grpSp>
        <p:grpSp>
          <p:nvGrpSpPr>
            <p:cNvPr id="14" name="Group 13">
              <a:extLst>
                <a:ext uri="{FF2B5EF4-FFF2-40B4-BE49-F238E27FC236}">
                  <a16:creationId xmlns:a16="http://schemas.microsoft.com/office/drawing/2014/main" id="{2BC85F44-0186-4B76-BF35-E7CE8CDDDF7E}"/>
                </a:ext>
              </a:extLst>
            </p:cNvPr>
            <p:cNvGrpSpPr/>
            <p:nvPr userDrawn="1"/>
          </p:nvGrpSpPr>
          <p:grpSpPr>
            <a:xfrm>
              <a:off x="8030538" y="4035916"/>
              <a:ext cx="2587752" cy="2556280"/>
              <a:chOff x="8030538" y="4035916"/>
              <a:chExt cx="2587752" cy="2556280"/>
            </a:xfrm>
          </p:grpSpPr>
          <p:sp>
            <p:nvSpPr>
              <p:cNvPr id="33" name="Oval 32">
                <a:extLst>
                  <a:ext uri="{FF2B5EF4-FFF2-40B4-BE49-F238E27FC236}">
                    <a16:creationId xmlns:a16="http://schemas.microsoft.com/office/drawing/2014/main" id="{F0CCCD15-DD2A-45F7-B30A-D9682FA9B5AE}"/>
                  </a:ext>
                </a:extLst>
              </p:cNvPr>
              <p:cNvSpPr/>
              <p:nvPr userDrawn="1"/>
            </p:nvSpPr>
            <p:spPr>
              <a:xfrm>
                <a:off x="8459748" y="4035916"/>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EBAD3C7-5EE2-4381-8BD3-5BEA464FF86E}"/>
                  </a:ext>
                </a:extLst>
              </p:cNvPr>
              <p:cNvSpPr/>
              <p:nvPr userDrawn="1"/>
            </p:nvSpPr>
            <p:spPr>
              <a:xfrm>
                <a:off x="8664176" y="4115659"/>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Oval 38">
                <a:extLst>
                  <a:ext uri="{FF2B5EF4-FFF2-40B4-BE49-F238E27FC236}">
                    <a16:creationId xmlns:a16="http://schemas.microsoft.com/office/drawing/2014/main" id="{B42BE488-171B-41F0-8F2F-B55092E15207}"/>
                  </a:ext>
                </a:extLst>
              </p:cNvPr>
              <p:cNvSpPr/>
              <p:nvPr userDrawn="1"/>
            </p:nvSpPr>
            <p:spPr>
              <a:xfrm>
                <a:off x="8611182" y="4187350"/>
                <a:ext cx="1426464" cy="1426464"/>
              </a:xfrm>
              <a:prstGeom prst="ellipse">
                <a:avLst/>
              </a:prstGeom>
              <a:blipFill>
                <a:blip r:embed="rId5"/>
                <a:srcRect/>
                <a:stretch>
                  <a:fillRect t="-3156" b="-227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815E59BE-9AB1-41CB-AF37-DAC216665EF5}"/>
                  </a:ext>
                </a:extLst>
              </p:cNvPr>
              <p:cNvSpPr txBox="1"/>
              <p:nvPr userDrawn="1"/>
            </p:nvSpPr>
            <p:spPr>
              <a:xfrm>
                <a:off x="8069060" y="6253642"/>
                <a:ext cx="2510707" cy="338554"/>
              </a:xfrm>
              <a:prstGeom prst="rect">
                <a:avLst/>
              </a:prstGeom>
              <a:noFill/>
            </p:spPr>
            <p:txBody>
              <a:bodyPr wrap="square" rtlCol="0">
                <a:spAutoFit/>
              </a:bodyPr>
              <a:lstStyle/>
              <a:p>
                <a:pPr algn="ctr"/>
                <a:r>
                  <a:rPr lang="en-US" sz="1600" b="0" dirty="0"/>
                  <a:t>BHDS Deputy Director</a:t>
                </a:r>
              </a:p>
            </p:txBody>
          </p:sp>
          <p:sp>
            <p:nvSpPr>
              <p:cNvPr id="44" name="TextBox 43">
                <a:extLst>
                  <a:ext uri="{FF2B5EF4-FFF2-40B4-BE49-F238E27FC236}">
                    <a16:creationId xmlns:a16="http://schemas.microsoft.com/office/drawing/2014/main" id="{4314E180-744B-45C2-9786-46EA92D5BE66}"/>
                  </a:ext>
                </a:extLst>
              </p:cNvPr>
              <p:cNvSpPr txBox="1"/>
              <p:nvPr userDrawn="1"/>
            </p:nvSpPr>
            <p:spPr>
              <a:xfrm>
                <a:off x="8030538" y="5915088"/>
                <a:ext cx="2587752" cy="338554"/>
              </a:xfrm>
              <a:prstGeom prst="rect">
                <a:avLst/>
              </a:prstGeom>
              <a:noFill/>
            </p:spPr>
            <p:txBody>
              <a:bodyPr wrap="square" rtlCol="0" anchor="ctr" anchorCtr="1">
                <a:spAutoFit/>
              </a:bodyPr>
              <a:lstStyle/>
              <a:p>
                <a:pPr algn="ctr"/>
                <a:r>
                  <a:rPr lang="en-US" sz="1600" b="1" dirty="0">
                    <a:solidFill>
                      <a:schemeClr val="tx2"/>
                    </a:solidFill>
                    <a:latin typeface="+mj-lt"/>
                  </a:rPr>
                  <a:t>ANGELA HICKS</a:t>
                </a:r>
              </a:p>
            </p:txBody>
          </p:sp>
        </p:grpSp>
        <p:grpSp>
          <p:nvGrpSpPr>
            <p:cNvPr id="13" name="Group 12">
              <a:extLst>
                <a:ext uri="{FF2B5EF4-FFF2-40B4-BE49-F238E27FC236}">
                  <a16:creationId xmlns:a16="http://schemas.microsoft.com/office/drawing/2014/main" id="{81794281-0C28-42BE-8366-319FAA6BB01E}"/>
                </a:ext>
              </a:extLst>
            </p:cNvPr>
            <p:cNvGrpSpPr/>
            <p:nvPr userDrawn="1"/>
          </p:nvGrpSpPr>
          <p:grpSpPr>
            <a:xfrm>
              <a:off x="4461806" y="4035916"/>
              <a:ext cx="3447279" cy="2556280"/>
              <a:chOff x="4358464" y="4035916"/>
              <a:chExt cx="3447279" cy="2556280"/>
            </a:xfrm>
          </p:grpSpPr>
          <p:sp>
            <p:nvSpPr>
              <p:cNvPr id="50" name="Oval 49">
                <a:extLst>
                  <a:ext uri="{FF2B5EF4-FFF2-40B4-BE49-F238E27FC236}">
                    <a16:creationId xmlns:a16="http://schemas.microsoft.com/office/drawing/2014/main" id="{0DD672D0-BBAD-42F7-84C6-07005D2D07CD}"/>
                  </a:ext>
                </a:extLst>
              </p:cNvPr>
              <p:cNvSpPr/>
              <p:nvPr userDrawn="1"/>
            </p:nvSpPr>
            <p:spPr>
              <a:xfrm>
                <a:off x="5217438" y="4035916"/>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1" name="Freeform: Shape 50">
                <a:extLst>
                  <a:ext uri="{FF2B5EF4-FFF2-40B4-BE49-F238E27FC236}">
                    <a16:creationId xmlns:a16="http://schemas.microsoft.com/office/drawing/2014/main" id="{7AEBCBE5-5346-4517-BA4D-93F5BB9C1C4B}"/>
                  </a:ext>
                </a:extLst>
              </p:cNvPr>
              <p:cNvSpPr/>
              <p:nvPr userDrawn="1"/>
            </p:nvSpPr>
            <p:spPr>
              <a:xfrm>
                <a:off x="5421866" y="4115659"/>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Oval 51">
                <a:extLst>
                  <a:ext uri="{FF2B5EF4-FFF2-40B4-BE49-F238E27FC236}">
                    <a16:creationId xmlns:a16="http://schemas.microsoft.com/office/drawing/2014/main" id="{1679AE44-FCF6-426C-AE85-2A1FA1F151D9}"/>
                  </a:ext>
                </a:extLst>
              </p:cNvPr>
              <p:cNvSpPr/>
              <p:nvPr userDrawn="1"/>
            </p:nvSpPr>
            <p:spPr>
              <a:xfrm>
                <a:off x="5368872" y="4187350"/>
                <a:ext cx="1426464" cy="1426464"/>
              </a:xfrm>
              <a:prstGeom prst="ellipse">
                <a:avLst/>
              </a:prstGeom>
              <a:blipFill>
                <a:blip r:embed="rId6"/>
                <a:srcRect/>
                <a:stretch>
                  <a:fillRect l="-15501" t="-3390" r="-61313" b="-380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0CECAD79-53A7-4CC3-8FC3-B7F397ACAD82}"/>
                  </a:ext>
                </a:extLst>
              </p:cNvPr>
              <p:cNvSpPr txBox="1"/>
              <p:nvPr userDrawn="1"/>
            </p:nvSpPr>
            <p:spPr>
              <a:xfrm>
                <a:off x="4358464" y="6253642"/>
                <a:ext cx="3447279" cy="338554"/>
              </a:xfrm>
              <a:prstGeom prst="rect">
                <a:avLst/>
              </a:prstGeom>
              <a:noFill/>
            </p:spPr>
            <p:txBody>
              <a:bodyPr wrap="square" rtlCol="0">
                <a:spAutoFit/>
              </a:bodyPr>
              <a:lstStyle/>
              <a:p>
                <a:pPr algn="ctr"/>
                <a:r>
                  <a:rPr lang="en-US" sz="1600" b="0" dirty="0"/>
                  <a:t>Social Services Deputy Director</a:t>
                </a:r>
              </a:p>
            </p:txBody>
          </p:sp>
          <p:sp>
            <p:nvSpPr>
              <p:cNvPr id="54" name="TextBox 53">
                <a:extLst>
                  <a:ext uri="{FF2B5EF4-FFF2-40B4-BE49-F238E27FC236}">
                    <a16:creationId xmlns:a16="http://schemas.microsoft.com/office/drawing/2014/main" id="{EF6CC22D-DC1E-4923-BB00-32E3CB36642F}"/>
                  </a:ext>
                </a:extLst>
              </p:cNvPr>
              <p:cNvSpPr txBox="1"/>
              <p:nvPr userDrawn="1"/>
            </p:nvSpPr>
            <p:spPr>
              <a:xfrm>
                <a:off x="4788228" y="5915088"/>
                <a:ext cx="2587752" cy="338554"/>
              </a:xfrm>
              <a:prstGeom prst="rect">
                <a:avLst/>
              </a:prstGeom>
              <a:noFill/>
            </p:spPr>
            <p:txBody>
              <a:bodyPr wrap="square" rtlCol="0" anchor="ctr" anchorCtr="1">
                <a:spAutoFit/>
              </a:bodyPr>
              <a:lstStyle/>
              <a:p>
                <a:pPr algn="ctr"/>
                <a:r>
                  <a:rPr lang="en-US" sz="1600" b="1" dirty="0">
                    <a:solidFill>
                      <a:schemeClr val="tx2"/>
                    </a:solidFill>
                    <a:latin typeface="+mj-lt"/>
                  </a:rPr>
                  <a:t>DEIDRIA W. BOLDEN</a:t>
                </a:r>
              </a:p>
            </p:txBody>
          </p:sp>
        </p:grpSp>
      </p:grpSp>
    </p:spTree>
    <p:extLst>
      <p:ext uri="{BB962C8B-B14F-4D97-AF65-F5344CB8AC3E}">
        <p14:creationId xmlns:p14="http://schemas.microsoft.com/office/powerpoint/2010/main" val="283222764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600" b="1" cap="all" baseline="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800"/>
            </a:lvl1pPr>
            <a:lvl2pPr>
              <a:defRPr sz="2400"/>
            </a:lvl2pPr>
            <a:lvl3pPr>
              <a:defRPr sz="2000"/>
            </a:lvl3pPr>
            <a:lvl4pPr>
              <a:defRPr sz="1800"/>
            </a:lvl4pPr>
            <a:lvl5pPr>
              <a:defRPr sz="1800"/>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62871" y="988536"/>
            <a:ext cx="4329129" cy="4880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649731210"/>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44263-C55E-4A2F-B672-2083C9CFE4E4}"/>
              </a:ext>
            </a:extLst>
          </p:cNvPr>
          <p:cNvSpPr>
            <a:spLocks noGrp="1"/>
          </p:cNvSpPr>
          <p:nvPr>
            <p:ph type="title"/>
          </p:nvPr>
        </p:nvSpPr>
        <p:spPr>
          <a:xfrm>
            <a:off x="838200" y="365125"/>
            <a:ext cx="10515600" cy="1325563"/>
          </a:xfrm>
          <a:prstGeom prst="rect">
            <a:avLst/>
          </a:prstGeom>
          <a:effectLst>
            <a:outerShdw blurRad="50800" dist="38100" dir="5400000" algn="t" rotWithShape="0">
              <a:prstClr val="black">
                <a:alpha val="40000"/>
              </a:prstClr>
            </a:outerShdw>
          </a:effectLst>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2F435D-91E0-4CCE-B558-BFC8A9078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86A9EAA-49C0-4167-BE6D-646B6546CBFC}"/>
              </a:ext>
            </a:extLst>
          </p:cNvPr>
          <p:cNvSpPr>
            <a:spLocks noGrp="1"/>
          </p:cNvSpPr>
          <p:nvPr>
            <p:ph type="sldNum" sz="quarter" idx="4"/>
          </p:nvPr>
        </p:nvSpPr>
        <p:spPr>
          <a:xfrm>
            <a:off x="8610600" y="6294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4172544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1" r:id="rId19"/>
    <p:sldLayoutId id="2147483682" r:id="rId20"/>
    <p:sldLayoutId id="2147483683" r:id="rId21"/>
    <p:sldLayoutId id="2147483684" r:id="rId22"/>
    <p:sldLayoutId id="2147483685" r:id="rId23"/>
  </p:sldLayoutIdLst>
  <p:transition spd="med">
    <p:pull/>
  </p:transition>
  <p:hf hdr="0" ftr="0" dt="0"/>
  <p:txStyles>
    <p:titleStyle>
      <a:lvl1pPr algn="l" defTabSz="914400" rtl="0" eaLnBrk="1" latinLnBrk="0" hangingPunct="1">
        <a:lnSpc>
          <a:spcPct val="90000"/>
        </a:lnSpc>
        <a:spcBef>
          <a:spcPct val="0"/>
        </a:spcBef>
        <a:buNone/>
        <a:defRPr sz="4400" b="1" kern="1200" cap="all" baseline="0">
          <a:solidFill>
            <a:schemeClr val="tx1"/>
          </a:solidFill>
          <a:latin typeface="News Gothic MT" panose="020B060402020202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1/6/2026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650428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Lst>
  <p:transition spd="med">
    <p:pull/>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https://advance.lexis.com/search/?pdmfid=1000516&amp;crid=25c1f5f9-61c8-4ffb-a6a3-45ccd7fc0080&amp;pdsearchterms=Virginia+Code+Sec.+16.1-277.02&amp;pdtypeofsearch=searchboxclick&amp;pdsearchtype=SearchBox&amp;pdstartin=hlct%3A1%3A1&amp;pdpsf=&amp;pdqttype=and&amp;pdquerytemplateid=&amp;pdsavestartin=true&amp;ecomp=pys5kkk&amp;earg=pdsf&amp;prid=8a90a5b8-4073-4351-b298-d68359a18a3d"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law.lis.virginia.gov/vacode/16.1-277.02/"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D4A-F2E1-4F33-B956-4F14F80F1B85}"/>
              </a:ext>
            </a:extLst>
          </p:cNvPr>
          <p:cNvSpPr>
            <a:spLocks noGrp="1"/>
          </p:cNvSpPr>
          <p:nvPr>
            <p:ph type="ctrTitle"/>
          </p:nvPr>
        </p:nvSpPr>
        <p:spPr/>
        <p:txBody>
          <a:bodyPr/>
          <a:lstStyle/>
          <a:p>
            <a:r>
              <a:rPr lang="en-US" dirty="0"/>
              <a:t>Relief of Custody</a:t>
            </a:r>
            <a:br>
              <a:rPr lang="en-US" dirty="0"/>
            </a:br>
            <a:endParaRPr lang="en-US" sz="2400" dirty="0"/>
          </a:p>
        </p:txBody>
      </p:sp>
      <p:sp>
        <p:nvSpPr>
          <p:cNvPr id="3" name="Subtitle 2">
            <a:extLst>
              <a:ext uri="{FF2B5EF4-FFF2-40B4-BE49-F238E27FC236}">
                <a16:creationId xmlns:a16="http://schemas.microsoft.com/office/drawing/2014/main" id="{E7596433-0A0D-4119-A984-EE5D2AA1C4F3}"/>
              </a:ext>
            </a:extLst>
          </p:cNvPr>
          <p:cNvSpPr>
            <a:spLocks noGrp="1"/>
          </p:cNvSpPr>
          <p:nvPr>
            <p:ph type="subTitle" idx="1"/>
          </p:nvPr>
        </p:nvSpPr>
        <p:spPr>
          <a:xfrm>
            <a:off x="6343649" y="5378236"/>
            <a:ext cx="5143500" cy="1192246"/>
          </a:xfrm>
        </p:spPr>
        <p:txBody>
          <a:bodyPr/>
          <a:lstStyle/>
          <a:p>
            <a:r>
              <a:rPr lang="en-US" sz="1200" dirty="0"/>
              <a:t>BRAD HUDGINS, Associate City Attorney, </a:t>
            </a:r>
          </a:p>
          <a:p>
            <a:r>
              <a:rPr lang="en-US" sz="1200" dirty="0"/>
              <a:t>Kyle Massey, VBDHS-Court liaison, </a:t>
            </a:r>
          </a:p>
        </p:txBody>
      </p:sp>
      <p:sp>
        <p:nvSpPr>
          <p:cNvPr id="4" name="Text Placeholder 3">
            <a:extLst>
              <a:ext uri="{FF2B5EF4-FFF2-40B4-BE49-F238E27FC236}">
                <a16:creationId xmlns:a16="http://schemas.microsoft.com/office/drawing/2014/main" id="{E1E4BA68-CC76-4E5B-940B-50BC09A70A10}"/>
              </a:ext>
            </a:extLst>
          </p:cNvPr>
          <p:cNvSpPr>
            <a:spLocks noGrp="1"/>
          </p:cNvSpPr>
          <p:nvPr>
            <p:ph type="body" sz="quarter" idx="10"/>
          </p:nvPr>
        </p:nvSpPr>
        <p:spPr/>
        <p:txBody>
          <a:bodyPr>
            <a:normAutofit/>
          </a:bodyPr>
          <a:lstStyle/>
          <a:p>
            <a:r>
              <a:rPr lang="en-US" dirty="0"/>
              <a:t>Human Services &amp; City Attorney’s Office	</a:t>
            </a:r>
          </a:p>
        </p:txBody>
      </p:sp>
      <p:sp>
        <p:nvSpPr>
          <p:cNvPr id="5" name="Text Placeholder 4">
            <a:extLst>
              <a:ext uri="{FF2B5EF4-FFF2-40B4-BE49-F238E27FC236}">
                <a16:creationId xmlns:a16="http://schemas.microsoft.com/office/drawing/2014/main" id="{F5AFEEDB-4A67-4391-8450-92A141263F53}"/>
              </a:ext>
            </a:extLst>
          </p:cNvPr>
          <p:cNvSpPr>
            <a:spLocks noGrp="1"/>
          </p:cNvSpPr>
          <p:nvPr>
            <p:ph type="body" sz="quarter" idx="11"/>
          </p:nvPr>
        </p:nvSpPr>
        <p:spPr/>
        <p:txBody>
          <a:bodyPr/>
          <a:lstStyle/>
          <a:p>
            <a:r>
              <a:rPr lang="en-US" dirty="0"/>
              <a:t>January 16, 2026</a:t>
            </a:r>
          </a:p>
        </p:txBody>
      </p:sp>
    </p:spTree>
    <p:extLst>
      <p:ext uri="{BB962C8B-B14F-4D97-AF65-F5344CB8AC3E}">
        <p14:creationId xmlns:p14="http://schemas.microsoft.com/office/powerpoint/2010/main" val="129697811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166938"/>
            <a:ext cx="2528888" cy="2524125"/>
          </a:xfrm>
        </p:spPr>
        <p:txBody>
          <a:bodyPr anchor="ctr">
            <a:normAutofit/>
          </a:bodyPr>
          <a:lstStyle/>
          <a:p>
            <a:pPr algn="r"/>
            <a:r>
              <a:rPr lang="en-US" sz="1800" dirty="0"/>
              <a:t>Engaging, Empowering, and Equipping Families</a:t>
            </a:r>
          </a:p>
        </p:txBody>
      </p:sp>
      <p:sp>
        <p:nvSpPr>
          <p:cNvPr id="2" name="Title 1"/>
          <p:cNvSpPr>
            <a:spLocks noGrp="1"/>
          </p:cNvSpPr>
          <p:nvPr>
            <p:ph type="ctrTitle" idx="4294967295"/>
          </p:nvPr>
        </p:nvSpPr>
        <p:spPr>
          <a:xfrm>
            <a:off x="5911850" y="2166938"/>
            <a:ext cx="6280150" cy="2524125"/>
          </a:xfrm>
        </p:spPr>
        <p:txBody>
          <a:bodyPr>
            <a:normAutofit fontScale="90000"/>
          </a:bodyPr>
          <a:lstStyle/>
          <a:p>
            <a:r>
              <a:rPr lang="en-US" sz="4400" dirty="0">
                <a:latin typeface="Georgia Pro Cond Black" panose="02040A06050405020203" pitchFamily="18" charset="0"/>
              </a:rPr>
              <a:t>Foster Care Prevention-Family Support Services</a:t>
            </a:r>
            <a:br>
              <a:rPr lang="en-US" sz="4400" dirty="0"/>
            </a:br>
            <a:br>
              <a:rPr lang="en-US" sz="1800" b="1" dirty="0"/>
            </a:br>
            <a:r>
              <a:rPr lang="en-US" sz="1800" dirty="0" err="1"/>
              <a:t>KyLe</a:t>
            </a:r>
            <a:r>
              <a:rPr lang="en-US" sz="1800" dirty="0"/>
              <a:t> Massey, VBDHS-Court liaison </a:t>
            </a:r>
            <a:br>
              <a:rPr lang="en-US" sz="1800" b="1" dirty="0">
                <a:solidFill>
                  <a:schemeClr val="tx2"/>
                </a:solidFill>
              </a:rPr>
            </a:br>
            <a:endParaRPr lang="en-US" sz="1800" b="1" dirty="0">
              <a:solidFill>
                <a:schemeClr val="tx2"/>
              </a:solidFill>
            </a:endParaRPr>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7848-B5F6-4725-A462-676343D0700D}"/>
              </a:ext>
            </a:extLst>
          </p:cNvPr>
          <p:cNvSpPr>
            <a:spLocks noGrp="1"/>
          </p:cNvSpPr>
          <p:nvPr>
            <p:ph type="title"/>
          </p:nvPr>
        </p:nvSpPr>
        <p:spPr>
          <a:xfrm>
            <a:off x="1202919" y="284176"/>
            <a:ext cx="9784080" cy="1508760"/>
          </a:xfrm>
        </p:spPr>
        <p:txBody>
          <a:bodyPr>
            <a:normAutofit/>
          </a:bodyPr>
          <a:lstStyle/>
          <a:p>
            <a:r>
              <a:rPr lang="en-US" dirty="0">
                <a:latin typeface="Georgia Pro Cond Black" panose="02040A06050405020203" pitchFamily="18" charset="0"/>
              </a:rPr>
              <a:t>Relief of custody</a:t>
            </a:r>
          </a:p>
        </p:txBody>
      </p:sp>
      <p:graphicFrame>
        <p:nvGraphicFramePr>
          <p:cNvPr id="5" name="Content Placeholder 2">
            <a:extLst>
              <a:ext uri="{FF2B5EF4-FFF2-40B4-BE49-F238E27FC236}">
                <a16:creationId xmlns:a16="http://schemas.microsoft.com/office/drawing/2014/main" id="{23FFEBC8-76F3-4659-82E8-E38D3BCF2B13}"/>
              </a:ext>
            </a:extLst>
          </p:cNvPr>
          <p:cNvGraphicFramePr>
            <a:graphicFrameLocks noGrp="1"/>
          </p:cNvGraphicFramePr>
          <p:nvPr>
            <p:ph idx="1"/>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762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89" y="360416"/>
            <a:ext cx="3670874" cy="1508760"/>
          </a:xfrm>
        </p:spPr>
        <p:txBody>
          <a:bodyPr vert="horz" lIns="91440" tIns="45720" rIns="91440" bIns="45720" rtlCol="0" anchor="ctr">
            <a:noAutofit/>
          </a:bodyPr>
          <a:lstStyle/>
          <a:p>
            <a:r>
              <a:rPr lang="en-US" sz="3600" dirty="0">
                <a:latin typeface="Georgia Pro Cond Black" panose="02040A06050405020203" pitchFamily="18" charset="0"/>
              </a:rPr>
              <a:t>Local Agency Perspective  </a:t>
            </a:r>
          </a:p>
        </p:txBody>
      </p:sp>
      <p:sp>
        <p:nvSpPr>
          <p:cNvPr id="3" name="Content Placeholder 2"/>
          <p:cNvSpPr>
            <a:spLocks noGrp="1"/>
          </p:cNvSpPr>
          <p:nvPr>
            <p:ph sz="half" idx="1"/>
          </p:nvPr>
        </p:nvSpPr>
        <p:spPr>
          <a:xfrm>
            <a:off x="634277" y="2011680"/>
            <a:ext cx="3676678" cy="4206240"/>
          </a:xfrm>
        </p:spPr>
        <p:txBody>
          <a:bodyPr vert="horz" lIns="91440" tIns="45720" rIns="91440" bIns="45720" rtlCol="0">
            <a:normAutofit fontScale="92500" lnSpcReduction="20000"/>
          </a:bodyPr>
          <a:lstStyle/>
          <a:p>
            <a:pPr marL="457200"/>
            <a:endParaRPr lang="en-US" sz="2000" b="1" dirty="0">
              <a:solidFill>
                <a:schemeClr val="bg1"/>
              </a:solidFill>
            </a:endParaRPr>
          </a:p>
          <a:p>
            <a:pPr marL="457200"/>
            <a:r>
              <a:rPr lang="en-US" sz="2000" b="1" dirty="0"/>
              <a:t>The goal of prevention services is to strengthen families by ensuring the safety, permanency, and well-being of children.</a:t>
            </a:r>
          </a:p>
          <a:p>
            <a:pPr marL="457200"/>
            <a:endParaRPr lang="en-US" sz="2000" b="1" dirty="0"/>
          </a:p>
          <a:p>
            <a:pPr marL="457200"/>
            <a:endParaRPr lang="en-US" sz="2000" b="1" dirty="0"/>
          </a:p>
          <a:p>
            <a:pPr marL="0"/>
            <a:endParaRPr lang="en-US" sz="2000" b="1" dirty="0"/>
          </a:p>
          <a:p>
            <a:pPr marL="457200"/>
            <a:r>
              <a:rPr lang="en-US" sz="2000" b="1" dirty="0"/>
              <a:t>Primary objectives are to prevent abuse, neglect and family separation.  Services are provided with the goal of family stabilization.</a:t>
            </a:r>
          </a:p>
          <a:p>
            <a:pPr marL="457200"/>
            <a:endParaRPr lang="en-US" sz="1700" dirty="0">
              <a:solidFill>
                <a:schemeClr val="bg1"/>
              </a:solidFill>
            </a:endParaRPr>
          </a:p>
          <a:p>
            <a:pPr marL="457200"/>
            <a:endParaRPr lang="en-US" sz="1700" dirty="0">
              <a:solidFill>
                <a:schemeClr val="bg1"/>
              </a:solidFill>
            </a:endParaRPr>
          </a:p>
          <a:p>
            <a:pPr marL="457200"/>
            <a:endParaRPr lang="en-US" sz="1700" dirty="0">
              <a:solidFill>
                <a:schemeClr val="bg1"/>
              </a:solidFill>
            </a:endParaRPr>
          </a:p>
          <a:p>
            <a:pPr marL="457200"/>
            <a:endParaRPr lang="en-US" sz="1700" dirty="0">
              <a:solidFill>
                <a:schemeClr val="bg1"/>
              </a:solidFill>
            </a:endParaRPr>
          </a:p>
        </p:txBody>
      </p:sp>
      <p:pic>
        <p:nvPicPr>
          <p:cNvPr id="1027" name="Picture 3" descr="C:\Users\npearson\AppData\Local\Microsoft\Windows\Temporary Internet Files\Content.IE5\THD3EIIY\family_dinner_table_silhouette_by_mike44nh-d4uswsc[1].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262368" y="1358253"/>
            <a:ext cx="6283602" cy="410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42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284176"/>
            <a:ext cx="9784080" cy="1508760"/>
          </a:xfrm>
        </p:spPr>
        <p:txBody>
          <a:bodyPr>
            <a:normAutofit/>
          </a:bodyPr>
          <a:lstStyle/>
          <a:p>
            <a:r>
              <a:rPr lang="en-US" sz="3600" dirty="0">
                <a:solidFill>
                  <a:srgbClr val="FFFFFF"/>
                </a:solidFill>
              </a:rPr>
              <a:t> </a:t>
            </a:r>
            <a:r>
              <a:rPr lang="en-US" sz="3600" dirty="0">
                <a:latin typeface="Georgia Pro Cond Black" panose="02040A06050405020203" pitchFamily="18" charset="0"/>
              </a:rPr>
              <a:t>Agency practice Model</a:t>
            </a:r>
          </a:p>
        </p:txBody>
      </p:sp>
      <p:sp>
        <p:nvSpPr>
          <p:cNvPr id="3" name="Content Placeholder 2"/>
          <p:cNvSpPr>
            <a:spLocks noGrp="1"/>
          </p:cNvSpPr>
          <p:nvPr>
            <p:ph idx="1"/>
          </p:nvPr>
        </p:nvSpPr>
        <p:spPr>
          <a:xfrm>
            <a:off x="1202919" y="1034143"/>
            <a:ext cx="7570420" cy="5183777"/>
          </a:xfrm>
        </p:spPr>
        <p:txBody>
          <a:bodyPr>
            <a:normAutofit/>
          </a:bodyPr>
          <a:lstStyle/>
          <a:p>
            <a:pPr marL="0" indent="0">
              <a:buNone/>
            </a:pPr>
            <a:r>
              <a:rPr lang="en-US" sz="1500" b="1" dirty="0"/>
              <a:t>The Virginia Children’s Practice Model embraces family engagement and acknowledges that all children deserve to be safe and raised by their families when possible.  It recognizes the following:</a:t>
            </a:r>
          </a:p>
          <a:p>
            <a:pPr marL="457200" indent="-457200">
              <a:buFont typeface="Arial" pitchFamily="34" charset="0"/>
              <a:buChar char="•"/>
            </a:pPr>
            <a:r>
              <a:rPr lang="en-US" sz="1500" b="1" dirty="0"/>
              <a:t>Families are experts on themselves and all families have strengths</a:t>
            </a:r>
          </a:p>
          <a:p>
            <a:pPr marL="457200" indent="-457200">
              <a:buFont typeface="Arial" pitchFamily="34" charset="0"/>
              <a:buChar char="•"/>
            </a:pPr>
            <a:r>
              <a:rPr lang="en-US" sz="1500" b="1" dirty="0"/>
              <a:t>Families should be treated with respect and have the right to say what happens with them</a:t>
            </a:r>
          </a:p>
          <a:p>
            <a:pPr marL="457200" indent="-457200">
              <a:buFont typeface="Arial" pitchFamily="34" charset="0"/>
              <a:buChar char="•"/>
            </a:pPr>
            <a:r>
              <a:rPr lang="en-US" sz="1500" b="1" dirty="0"/>
              <a:t>It is our role to help support and strengthen a family’s capacity to provide care of their children in the context of their own communities</a:t>
            </a:r>
          </a:p>
          <a:p>
            <a:pPr marL="457200" indent="-457200">
              <a:buFont typeface="Arial" pitchFamily="34" charset="0"/>
              <a:buChar char="•"/>
            </a:pPr>
            <a:r>
              <a:rPr lang="en-US" sz="1500" b="1" dirty="0"/>
              <a:t>All children deserve permanent families and permanent connections</a:t>
            </a:r>
          </a:p>
          <a:p>
            <a:pPr marL="457200" indent="-457200">
              <a:buFont typeface="Arial" pitchFamily="34" charset="0"/>
              <a:buChar char="•"/>
            </a:pPr>
            <a:r>
              <a:rPr lang="en-US" sz="1500" b="1" dirty="0"/>
              <a:t>Children should have family settings and that out-of-home placements should be temporary and pursued when no capable kinship connections exist</a:t>
            </a:r>
          </a:p>
          <a:p>
            <a:pPr marL="457200" indent="-457200">
              <a:buFont typeface="Arial" pitchFamily="34" charset="0"/>
              <a:buChar char="•"/>
            </a:pPr>
            <a:r>
              <a:rPr lang="en-US" sz="1500" b="1" dirty="0"/>
              <a:t>Families deserve to interact with skilled and trained professionals who work collaboratively with community providers and stakeholders to support children and families</a:t>
            </a:r>
          </a:p>
          <a:p>
            <a:pPr marL="457200" indent="-457200">
              <a:buFont typeface="Arial" pitchFamily="34" charset="0"/>
              <a:buChar char="•"/>
            </a:pPr>
            <a:r>
              <a:rPr lang="en-US" sz="1500" b="1" dirty="0"/>
              <a:t>Agencies must collect and track outcome date for the purpose of continuous quality improvement and data driven informed practice approaches</a:t>
            </a:r>
          </a:p>
          <a:p>
            <a:endParaRPr lang="en-US" sz="1200" dirty="0"/>
          </a:p>
        </p:txBody>
      </p:sp>
    </p:spTree>
    <p:extLst>
      <p:ext uri="{BB962C8B-B14F-4D97-AF65-F5344CB8AC3E}">
        <p14:creationId xmlns:p14="http://schemas.microsoft.com/office/powerpoint/2010/main" val="162490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ro Cond Black" panose="02040A06050405020203" pitchFamily="18" charset="0"/>
              </a:rPr>
              <a:t>What can A family Expect from the Local Agency?</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400" dirty="0"/>
              <a:t>Family assessments</a:t>
            </a:r>
          </a:p>
          <a:p>
            <a:pPr marL="457200" indent="-457200">
              <a:buFont typeface="Arial" panose="020B0604020202020204" pitchFamily="34" charset="0"/>
              <a:buChar char="•"/>
            </a:pPr>
            <a:r>
              <a:rPr lang="en-US" sz="2400" dirty="0"/>
              <a:t>Service referrals to competent providers </a:t>
            </a:r>
          </a:p>
          <a:p>
            <a:pPr marL="457200" indent="-457200">
              <a:buFont typeface="Arial" panose="020B0604020202020204" pitchFamily="34" charset="0"/>
              <a:buChar char="•"/>
            </a:pPr>
            <a:r>
              <a:rPr lang="en-US" sz="2400" dirty="0"/>
              <a:t>Relative searches to identify supports</a:t>
            </a:r>
          </a:p>
          <a:p>
            <a:pPr marL="457200" indent="-457200">
              <a:buFont typeface="Arial" panose="020B0604020202020204" pitchFamily="34" charset="0"/>
              <a:buChar char="•"/>
            </a:pPr>
            <a:r>
              <a:rPr lang="en-US" sz="2400" dirty="0"/>
              <a:t>Collaboration with community providers</a:t>
            </a:r>
          </a:p>
          <a:p>
            <a:pPr marL="457200" indent="-457200">
              <a:buFont typeface="Arial" panose="020B0604020202020204" pitchFamily="34" charset="0"/>
              <a:buChar char="•"/>
            </a:pPr>
            <a:r>
              <a:rPr lang="en-US" sz="2400" dirty="0"/>
              <a:t>Family Partnership Meetings (FPM)</a:t>
            </a:r>
          </a:p>
          <a:p>
            <a:pPr marL="457200" indent="-457200">
              <a:buFont typeface="Arial" panose="020B0604020202020204" pitchFamily="34" charset="0"/>
              <a:buChar char="•"/>
            </a:pPr>
            <a:r>
              <a:rPr lang="en-US" sz="2400" dirty="0"/>
              <a:t>Team Consultation Meetings (TCM)</a:t>
            </a:r>
            <a:endParaRPr lang="en-US" dirty="0"/>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108585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E29E-047D-47FA-B550-C8BC18F1A0A8}"/>
              </a:ext>
            </a:extLst>
          </p:cNvPr>
          <p:cNvSpPr>
            <a:spLocks noGrp="1"/>
          </p:cNvSpPr>
          <p:nvPr>
            <p:ph type="title"/>
          </p:nvPr>
        </p:nvSpPr>
        <p:spPr>
          <a:xfrm>
            <a:off x="321732" y="804334"/>
            <a:ext cx="4171696" cy="5219948"/>
          </a:xfrm>
        </p:spPr>
        <p:txBody>
          <a:bodyPr anchor="t">
            <a:normAutofit/>
          </a:bodyPr>
          <a:lstStyle/>
          <a:p>
            <a:r>
              <a:rPr lang="en-US" dirty="0">
                <a:latin typeface="Georgia Pro Cond Black" panose="02040A06050405020203" pitchFamily="18" charset="0"/>
              </a:rPr>
              <a:t>Overview of Foster care Prevention and Family Support</a:t>
            </a:r>
          </a:p>
        </p:txBody>
      </p:sp>
      <p:sp>
        <p:nvSpPr>
          <p:cNvPr id="3" name="Content Placeholder 2">
            <a:extLst>
              <a:ext uri="{FF2B5EF4-FFF2-40B4-BE49-F238E27FC236}">
                <a16:creationId xmlns:a16="http://schemas.microsoft.com/office/drawing/2014/main" id="{FB1EE98A-D340-43AA-B49E-B7409F85BB0E}"/>
              </a:ext>
            </a:extLst>
          </p:cNvPr>
          <p:cNvSpPr>
            <a:spLocks noGrp="1"/>
          </p:cNvSpPr>
          <p:nvPr>
            <p:ph idx="1"/>
          </p:nvPr>
        </p:nvSpPr>
        <p:spPr>
          <a:xfrm>
            <a:off x="5136893" y="804333"/>
            <a:ext cx="6733371" cy="5219949"/>
          </a:xfrm>
        </p:spPr>
        <p:txBody>
          <a:bodyPr anchor="t">
            <a:normAutofit/>
          </a:bodyPr>
          <a:lstStyle/>
          <a:p>
            <a:pPr>
              <a:buFont typeface="Arial" panose="020B0604020202020204" pitchFamily="34" charset="0"/>
              <a:buChar char="•"/>
            </a:pPr>
            <a:r>
              <a:rPr lang="en-US" sz="2400" dirty="0"/>
              <a:t>Family Strengths</a:t>
            </a:r>
          </a:p>
          <a:p>
            <a:pPr>
              <a:buFont typeface="Arial" panose="020B0604020202020204" pitchFamily="34" charset="0"/>
              <a:buChar char="•"/>
            </a:pPr>
            <a:r>
              <a:rPr lang="en-US" sz="2400" dirty="0"/>
              <a:t>Linkage to Services</a:t>
            </a:r>
          </a:p>
          <a:p>
            <a:pPr>
              <a:buFont typeface="Arial" panose="020B0604020202020204" pitchFamily="34" charset="0"/>
              <a:buChar char="•"/>
            </a:pPr>
            <a:r>
              <a:rPr lang="en-US" sz="2400" dirty="0"/>
              <a:t>Community Partnerships</a:t>
            </a:r>
          </a:p>
          <a:p>
            <a:pPr>
              <a:buFont typeface="Arial" panose="020B0604020202020204" pitchFamily="34" charset="0"/>
              <a:buChar char="•"/>
            </a:pPr>
            <a:r>
              <a:rPr lang="en-US" sz="2400" dirty="0"/>
              <a:t>Trauma Informed Care</a:t>
            </a:r>
          </a:p>
          <a:p>
            <a:pPr>
              <a:buFont typeface="Arial" panose="020B0604020202020204" pitchFamily="34" charset="0"/>
              <a:buChar char="•"/>
            </a:pPr>
            <a:r>
              <a:rPr lang="en-US" sz="2400" dirty="0"/>
              <a:t>Equal Access</a:t>
            </a:r>
          </a:p>
          <a:p>
            <a:pPr>
              <a:buFont typeface="Arial" panose="020B0604020202020204" pitchFamily="34" charset="0"/>
              <a:buChar char="•"/>
            </a:pPr>
            <a:r>
              <a:rPr lang="en-US" sz="2400" dirty="0"/>
              <a:t>Exploration of Relatives and Family Supports</a:t>
            </a:r>
          </a:p>
          <a:p>
            <a:pPr lvl="3">
              <a:buFont typeface="Arial" panose="020B0604020202020204" pitchFamily="34" charset="0"/>
              <a:buChar char="•"/>
            </a:pPr>
            <a:endParaRPr lang="en-US" sz="2400" dirty="0"/>
          </a:p>
          <a:p>
            <a:pPr lvl="3">
              <a:buFont typeface="Arial" panose="020B0604020202020204" pitchFamily="34" charset="0"/>
              <a:buChar char="•"/>
            </a:pPr>
            <a:endParaRPr lang="en-US" sz="2400" dirty="0"/>
          </a:p>
        </p:txBody>
      </p:sp>
    </p:spTree>
    <p:extLst>
      <p:ext uri="{BB962C8B-B14F-4D97-AF65-F5344CB8AC3E}">
        <p14:creationId xmlns:p14="http://schemas.microsoft.com/office/powerpoint/2010/main" val="113165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15" y="515072"/>
            <a:ext cx="10515600" cy="940181"/>
          </a:xfrm>
        </p:spPr>
        <p:txBody>
          <a:bodyPr anchor="ctr">
            <a:normAutofit fontScale="90000"/>
          </a:bodyPr>
          <a:lstStyle/>
          <a:p>
            <a:pPr algn="l"/>
            <a:r>
              <a:rPr lang="en-US" sz="5600" dirty="0">
                <a:latin typeface="Georgia Pro Cond Black" panose="02040A06050405020203" pitchFamily="18" charset="0"/>
              </a:rPr>
              <a:t>Relief of Custody from the Legal Perspective</a:t>
            </a:r>
          </a:p>
        </p:txBody>
      </p:sp>
      <p:sp>
        <p:nvSpPr>
          <p:cNvPr id="3" name="Subtitle 2"/>
          <p:cNvSpPr>
            <a:spLocks noGrp="1"/>
          </p:cNvSpPr>
          <p:nvPr>
            <p:ph sz="quarter" idx="13"/>
          </p:nvPr>
        </p:nvSpPr>
        <p:spPr>
          <a:xfrm>
            <a:off x="463715" y="5159973"/>
            <a:ext cx="10528301" cy="5045075"/>
          </a:xfrm>
        </p:spPr>
        <p:txBody>
          <a:bodyPr>
            <a:noAutofit/>
          </a:bodyPr>
          <a:lstStyle/>
          <a:p>
            <a:pPr algn="r"/>
            <a:r>
              <a:rPr lang="en-US" b="1" dirty="0">
                <a:latin typeface="Georgia Pro Cond Black" panose="02040A06050405020203" pitchFamily="18" charset="0"/>
              </a:rPr>
              <a:t>Brad Hudgins, Associate City Attorney</a:t>
            </a:r>
          </a:p>
          <a:p>
            <a:pPr algn="r"/>
            <a:r>
              <a:rPr lang="en-US" b="1" dirty="0">
                <a:latin typeface="Georgia Pro Cond Black" panose="02040A06050405020203" pitchFamily="18" charset="0"/>
              </a:rPr>
              <a:t>Office of the Virginia Beach City Attorney</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latin typeface="Georgia Pro Cond Black" panose="02040A06050405020203" pitchFamily="18" charset="0"/>
              </a:rPr>
              <a:t>Relief of Custody from a Statutory Perspective </a:t>
            </a:r>
          </a:p>
        </p:txBody>
      </p:sp>
      <p:sp>
        <p:nvSpPr>
          <p:cNvPr id="3" name="Content Placeholder 2"/>
          <p:cNvSpPr>
            <a:spLocks noGrp="1"/>
          </p:cNvSpPr>
          <p:nvPr>
            <p:ph idx="1"/>
          </p:nvPr>
        </p:nvSpPr>
        <p:spPr>
          <a:xfrm>
            <a:off x="4691743" y="213360"/>
            <a:ext cx="7315200" cy="6370320"/>
          </a:xfrm>
        </p:spPr>
        <p:txBody>
          <a:bodyPr anchor="ctr">
            <a:normAutofit lnSpcReduction="10000"/>
          </a:bodyPr>
          <a:lstStyle/>
          <a:p>
            <a:pPr marL="0" marR="0">
              <a:lnSpc>
                <a:spcPct val="90000"/>
              </a:lnSpc>
              <a:spcBef>
                <a:spcPts val="0"/>
              </a:spcBef>
              <a:spcAft>
                <a:spcPts val="0"/>
              </a:spcAft>
            </a:pP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16.1-277.02. (Effective January 1, 2026) Petition for relief of care and custody</a:t>
            </a:r>
          </a:p>
          <a:p>
            <a:pPr marL="0" marR="0">
              <a:lnSpc>
                <a:spcPct val="90000"/>
              </a:lnSpc>
              <a:spcBef>
                <a:spcPts val="0"/>
              </a:spcBef>
              <a:spcAft>
                <a:spcPts val="0"/>
              </a:spcAft>
            </a:pPr>
            <a:endParaRPr lang="en-US" sz="1600"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A.</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Requests for petitions for relief of the care and custody of a child shall be </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referred initially to the local department of social services for investigation and the provision of services, if appropriate, in accordance with the provisions of </a:t>
            </a:r>
            <a:r>
              <a:rPr lang="en-US" sz="1600" b="1"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63.2-319</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or Chapter 15 (</a:t>
            </a:r>
            <a:r>
              <a:rPr lang="en-US" sz="1600" b="1"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63.2-1500</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et seq.) of Title 63.2. </a:t>
            </a:r>
            <a:r>
              <a:rPr lang="en-US" sz="1600" dirty="0">
                <a:solidFill>
                  <a:srgbClr val="FFFFFF"/>
                </a:solidFill>
                <a:latin typeface="Arial Nova Light" panose="020B0304020202020204" pitchFamily="34" charset="0"/>
                <a:ea typeface="Times New Roman" panose="02020603050405020304" pitchFamily="18" charset="0"/>
                <a:cs typeface="Helvetica" panose="020B0604020202020204" pitchFamily="34" charset="0"/>
              </a:rPr>
              <a:t>The local department of social services shall, as part of its investigation, (i) refer the parent to the local family assessment and planning team and (ii) create a written report regarding the history of the child and family. A referral to the local family assessment and planning team in accordance with clause (i) shall not interfere with or delay any proceeding or hearing related to the petition unless the court determines that any recommendations made by or information gathered from the family assessment and planning team is necessary for the court to make a final disposition in the matter. </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Upon the filing of a petition for relief of a child's care and custody pursuant to subdivision A 4 of </a:t>
            </a:r>
            <a:r>
              <a:rPr lang="en-US" sz="1600"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16.1-241</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the court shall appoint a guardian </a:t>
            </a:r>
            <a:r>
              <a:rPr lang="en-US" sz="1600" i="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ad litem </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to represent the child in accordance with the provisions of </a:t>
            </a:r>
            <a:r>
              <a:rPr lang="en-US" sz="1600"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16.1-266</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and shall schedule the matter for a hearing. Such hearing on the petition may include a partial or final disposition of the matter. The court shall provide notice of the hearing and a copy of the petition to the following, each of whom shall be a party entitled to participate in the proceeding:</a:t>
            </a:r>
          </a:p>
          <a:p>
            <a:pPr marL="0" marR="0" indent="0">
              <a:lnSpc>
                <a:spcPct val="90000"/>
              </a:lnSpc>
              <a:spcBef>
                <a:spcPts val="0"/>
              </a:spcBef>
              <a:spcAft>
                <a:spcPts val="0"/>
              </a:spcAft>
              <a:buNone/>
            </a:pPr>
            <a:endParaRPr lang="en-US" sz="1600"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1. The child, if he is 12 years of age or older;</a:t>
            </a:r>
            <a:endParaRPr lang="en-US" sz="1600"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2. The guardian </a:t>
            </a:r>
            <a:r>
              <a:rPr lang="en-US" sz="1600" i="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ad litem </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for the child;</a:t>
            </a:r>
            <a:endParaRPr lang="en-US" sz="1600"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3. The child's parents, custodian or other person standing </a:t>
            </a:r>
            <a:r>
              <a:rPr lang="en-US" sz="1600" i="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in loco parentis </a:t>
            </a: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to the child. </a:t>
            </a:r>
            <a:endParaRPr lang="en-US" sz="1600"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600"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4. The local board of social services. Upon receiving notice of the hearing pursuant to this section, the local board of social services </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shall investigate the matter and provide services, as appropriate, in accordance with the provisions of </a:t>
            </a:r>
            <a:r>
              <a:rPr lang="en-US" sz="1600" b="1"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63.2-319</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or Chapter 15 (</a:t>
            </a:r>
            <a:r>
              <a:rPr lang="en-US" sz="1600" b="1" u="sng" dirty="0">
                <a:solidFill>
                  <a:srgbClr val="FFFFFF"/>
                </a:solidFill>
                <a:effectLst/>
                <a:latin typeface="Arial Nova Light" panose="020B03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63.2-1500</a:t>
            </a:r>
            <a:r>
              <a:rPr lang="en-US" sz="1600" b="1" dirty="0">
                <a:solidFill>
                  <a:srgbClr val="FFFFFF"/>
                </a:solidFill>
                <a:effectLst/>
                <a:latin typeface="Arial Nova Light" panose="020B0304020202020204" pitchFamily="34" charset="0"/>
                <a:ea typeface="Times New Roman" panose="02020603050405020304" pitchFamily="18" charset="0"/>
                <a:cs typeface="Helvetica" panose="020B0604020202020204" pitchFamily="34" charset="0"/>
              </a:rPr>
              <a:t> et seq.) of Title 63.2.</a:t>
            </a:r>
            <a:endParaRPr lang="en-US" sz="1600" b="1" dirty="0">
              <a:solidFill>
                <a:srgbClr val="FFFFFF"/>
              </a:solidFill>
              <a:effectLst/>
              <a:latin typeface="Arial Nova Light" panose="020B0304020202020204" pitchFamily="34" charset="0"/>
              <a:ea typeface="Calibri" panose="020F0502020204030204" pitchFamily="34" charset="0"/>
              <a:cs typeface="Times New Roman" panose="02020603050405020304" pitchFamily="18" charset="0"/>
            </a:endParaRPr>
          </a:p>
          <a:p>
            <a:pPr>
              <a:lnSpc>
                <a:spcPct val="90000"/>
              </a:lnSpc>
            </a:pPr>
            <a:endParaRPr lang="en-US" sz="1100" dirty="0">
              <a:solidFill>
                <a:srgbClr val="FFFFFF"/>
              </a:solidFill>
            </a:endParaRPr>
          </a:p>
        </p:txBody>
      </p:sp>
    </p:spTree>
    <p:extLst>
      <p:ext uri="{BB962C8B-B14F-4D97-AF65-F5344CB8AC3E}">
        <p14:creationId xmlns:p14="http://schemas.microsoft.com/office/powerpoint/2010/main" val="3327456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18FDA07-D52B-14B6-7FAF-669CD7D40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C00A0-041C-AE87-B6FA-819F5FEA338E}"/>
              </a:ext>
            </a:extLst>
          </p:cNvPr>
          <p:cNvSpPr>
            <a:spLocks noGrp="1"/>
          </p:cNvSpPr>
          <p:nvPr>
            <p:ph type="title"/>
          </p:nvPr>
        </p:nvSpPr>
        <p:spPr/>
        <p:txBody>
          <a:bodyPr>
            <a:normAutofit/>
          </a:bodyPr>
          <a:lstStyle/>
          <a:p>
            <a:r>
              <a:rPr lang="en-US" dirty="0">
                <a:solidFill>
                  <a:schemeClr val="tx1"/>
                </a:solidFill>
                <a:latin typeface="Georgia Pro Cond Black" panose="02040A06050405020203" pitchFamily="18" charset="0"/>
              </a:rPr>
              <a:t>Relief of Custody from a Statutory Perspective </a:t>
            </a:r>
          </a:p>
        </p:txBody>
      </p:sp>
      <p:sp>
        <p:nvSpPr>
          <p:cNvPr id="3" name="Content Placeholder 2">
            <a:extLst>
              <a:ext uri="{FF2B5EF4-FFF2-40B4-BE49-F238E27FC236}">
                <a16:creationId xmlns:a16="http://schemas.microsoft.com/office/drawing/2014/main" id="{D0C085F7-AA5A-035A-8E8B-1636AFBF126B}"/>
              </a:ext>
            </a:extLst>
          </p:cNvPr>
          <p:cNvSpPr>
            <a:spLocks noGrp="1"/>
          </p:cNvSpPr>
          <p:nvPr>
            <p:ph idx="1"/>
          </p:nvPr>
        </p:nvSpPr>
        <p:spPr>
          <a:xfrm>
            <a:off x="677334" y="1930400"/>
            <a:ext cx="8596668" cy="4110962"/>
          </a:xfrm>
        </p:spPr>
        <p:txBody>
          <a:bodyPr>
            <a:normAutofit lnSpcReduction="10000"/>
          </a:bodyPr>
          <a:lstStyle/>
          <a:p>
            <a:pPr>
              <a:lnSpc>
                <a:spcPct val="90000"/>
              </a:lnSpc>
            </a:pPr>
            <a:r>
              <a:rPr lang="en-US" sz="1400" dirty="0">
                <a:latin typeface="Arial Nova Light" panose="020B0304020202020204" pitchFamily="34" charset="0"/>
              </a:rPr>
              <a:t>Upon § </a:t>
            </a:r>
            <a:r>
              <a:rPr lang="en-US" sz="1400" dirty="0">
                <a:latin typeface="Arial Nova Light" panose="020B0304020202020204" pitchFamily="34" charset="0"/>
                <a:hlinkClick r:id="rId3"/>
              </a:rPr>
              <a:t>16.1-277.02</a:t>
            </a:r>
            <a:r>
              <a:rPr lang="en-US" sz="1400" dirty="0">
                <a:latin typeface="Arial Nova Light" panose="020B0304020202020204" pitchFamily="34" charset="0"/>
              </a:rPr>
              <a:t> of the Code of Virginia being amended and reenacted, the General Assembly of Virginia required the following to occur as part of HB1733 which was approved March 19, 2025</a:t>
            </a:r>
          </a:p>
          <a:p>
            <a:pPr>
              <a:lnSpc>
                <a:spcPct val="90000"/>
              </a:lnSpc>
            </a:pPr>
            <a:r>
              <a:rPr lang="en-US" sz="1400" dirty="0">
                <a:latin typeface="Arial Nova Light" panose="020B0304020202020204" pitchFamily="34" charset="0"/>
              </a:rPr>
              <a:t>1. That the Department of Social Services shall, in collaboration with the Virginia League of Social Services Executives, create a template for the written report that the local department of social services is required to create pursuant to § </a:t>
            </a:r>
            <a:r>
              <a:rPr lang="en-US" sz="1400" dirty="0">
                <a:latin typeface="Arial Nova Light" panose="020B0304020202020204" pitchFamily="34" charset="0"/>
                <a:hlinkClick r:id="rId3"/>
              </a:rPr>
              <a:t>16.1-277.02</a:t>
            </a:r>
            <a:r>
              <a:rPr lang="en-US" sz="1400" dirty="0">
                <a:latin typeface="Arial Nova Light" panose="020B0304020202020204" pitchFamily="34" charset="0"/>
              </a:rPr>
              <a:t> of the Code of Virginia, as amended by this act, as a part of its investigation prior to a proceeding. The template for the written report shall include (i) a complete background of the child and family, including medical and mental health history, legal history, educational history, and any information from providers in these fields; (ii) the exploration of all relatives and fictive kin; and (iii) information on what services are being or have been offered or provided to the child and the family, including the potential effectiveness of a family partnership meeting.</a:t>
            </a:r>
          </a:p>
          <a:p>
            <a:pPr>
              <a:lnSpc>
                <a:spcPct val="90000"/>
              </a:lnSpc>
            </a:pPr>
            <a:r>
              <a:rPr lang="en-US" sz="1400" dirty="0">
                <a:latin typeface="Arial Nova Light" panose="020B0304020202020204" pitchFamily="34" charset="0"/>
              </a:rPr>
              <a:t>2. That the Office of the Children's Ombudsman shall convene a work group to determine the factors a court should consider for good cause shown to grant a petitioner's petition for relief of care and custody of a child. The work group shall also explore the potential benefits and considerations of raising the standard of evidence for granting temporary relief of custody from the current standard of preponderance of the evidence to clear and convincing evidence. The work group shall be composed of judges of juvenile and domestic relations district courts, a representative from the Office of the Executive Secretary of the Supreme Court of Virginia, one or more representatives from the Department of Social Services, representatives from local departments of social services and court services units, and other relevant stakeholders. The Office of the Children's Ombudsman shall submit a report of the work group's findings and recommendations to the Chairs of the House and Senate Committees for Courts of Justice and the Virginia Commission on Youth by November 1, 2025.</a:t>
            </a:r>
          </a:p>
          <a:p>
            <a:pPr>
              <a:lnSpc>
                <a:spcPct val="90000"/>
              </a:lnSpc>
            </a:pPr>
            <a:endParaRPr lang="en-US" sz="1100" dirty="0"/>
          </a:p>
        </p:txBody>
      </p:sp>
    </p:spTree>
    <p:extLst>
      <p:ext uri="{BB962C8B-B14F-4D97-AF65-F5344CB8AC3E}">
        <p14:creationId xmlns:p14="http://schemas.microsoft.com/office/powerpoint/2010/main" val="3031202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730AEA21-6F89-483E-83FF-0640604B35ED}"/>
              </a:ext>
            </a:extLst>
          </p:cNvPr>
          <p:cNvGraphicFramePr>
            <a:graphicFrameLocks noGrp="1"/>
          </p:cNvGraphicFramePr>
          <p:nvPr>
            <p:ph idx="4294967295"/>
            <p:extLst>
              <p:ext uri="{D42A27DB-BD31-4B8C-83A1-F6EECF244321}">
                <p14:modId xmlns:p14="http://schemas.microsoft.com/office/powerpoint/2010/main" val="2001259047"/>
              </p:ext>
            </p:extLst>
          </p:nvPr>
        </p:nvGraphicFramePr>
        <p:xfrm>
          <a:off x="0" y="2160588"/>
          <a:ext cx="8596313"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38207F8-8280-4577-95C0-06ACE428C1D6}"/>
              </a:ext>
            </a:extLst>
          </p:cNvPr>
          <p:cNvSpPr>
            <a:spLocks noGrp="1"/>
          </p:cNvSpPr>
          <p:nvPr>
            <p:ph type="title" idx="4294967295"/>
          </p:nvPr>
        </p:nvSpPr>
        <p:spPr>
          <a:xfrm>
            <a:off x="0" y="609600"/>
            <a:ext cx="8596313" cy="1320800"/>
          </a:xfrm>
        </p:spPr>
        <p:txBody>
          <a:bodyPr vert="horz" lIns="91440" tIns="45720" rIns="91440" bIns="45720" rtlCol="0" anchor="t">
            <a:normAutofit/>
          </a:bodyPr>
          <a:lstStyle/>
          <a:p>
            <a:r>
              <a:rPr lang="en-US" i="1"/>
              <a:t>Referral to the Local Department</a:t>
            </a:r>
          </a:p>
        </p:txBody>
      </p:sp>
    </p:spTree>
    <p:extLst>
      <p:ext uri="{BB962C8B-B14F-4D97-AF65-F5344CB8AC3E}">
        <p14:creationId xmlns:p14="http://schemas.microsoft.com/office/powerpoint/2010/main" val="185651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D338-9C07-489E-BFC4-DB49020CD0BE}"/>
              </a:ext>
            </a:extLst>
          </p:cNvPr>
          <p:cNvSpPr>
            <a:spLocks noGrp="1"/>
          </p:cNvSpPr>
          <p:nvPr>
            <p:ph type="title"/>
          </p:nvPr>
        </p:nvSpPr>
        <p:spPr>
          <a:xfrm>
            <a:off x="1286933" y="609600"/>
            <a:ext cx="10197494" cy="1099457"/>
          </a:xfrm>
        </p:spPr>
        <p:txBody>
          <a:bodyPr>
            <a:normAutofit/>
          </a:bodyPr>
          <a:lstStyle/>
          <a:p>
            <a:pPr>
              <a:lnSpc>
                <a:spcPct val="90000"/>
              </a:lnSpc>
            </a:pPr>
            <a:r>
              <a:rPr lang="en-US">
                <a:latin typeface="Georgia Pro Cond Black" panose="02040A06050405020203" pitchFamily="18" charset="0"/>
              </a:rPr>
              <a:t>What is the Petitioner trying to accomplish</a:t>
            </a:r>
            <a:r>
              <a:rPr lang="en-US"/>
              <a:t>?	</a:t>
            </a:r>
          </a:p>
        </p:txBody>
      </p:sp>
      <p:graphicFrame>
        <p:nvGraphicFramePr>
          <p:cNvPr id="5" name="Content Placeholder 2">
            <a:extLst>
              <a:ext uri="{FF2B5EF4-FFF2-40B4-BE49-F238E27FC236}">
                <a16:creationId xmlns:a16="http://schemas.microsoft.com/office/drawing/2014/main" id="{09B0E306-D69A-4B57-ADD0-3FF1D2B44EB1}"/>
              </a:ext>
            </a:extLst>
          </p:cNvPr>
          <p:cNvGraphicFramePr>
            <a:graphicFrameLocks noGrp="1"/>
          </p:cNvGraphicFramePr>
          <p:nvPr>
            <p:ph idx="1"/>
            <p:extLst>
              <p:ext uri="{D42A27DB-BD31-4B8C-83A1-F6EECF244321}">
                <p14:modId xmlns:p14="http://schemas.microsoft.com/office/powerpoint/2010/main" val="5526787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15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3600" dirty="0">
                <a:latin typeface="Georgia Pro Cond Black" panose="02040A06050405020203" pitchFamily="18" charset="0"/>
              </a:rPr>
              <a:t>ROC vs. Parental Agreement (“PA”)</a:t>
            </a:r>
          </a:p>
        </p:txBody>
      </p:sp>
      <p:sp>
        <p:nvSpPr>
          <p:cNvPr id="7" name="Text Placeholder 6"/>
          <p:cNvSpPr>
            <a:spLocks noGrp="1"/>
          </p:cNvSpPr>
          <p:nvPr>
            <p:ph type="body" idx="1"/>
          </p:nvPr>
        </p:nvSpPr>
        <p:spPr>
          <a:xfrm>
            <a:off x="675745" y="1744304"/>
            <a:ext cx="4185623" cy="576262"/>
          </a:xfrm>
        </p:spPr>
        <p:txBody>
          <a:bodyPr/>
          <a:lstStyle/>
          <a:p>
            <a:r>
              <a:rPr lang="en-US" dirty="0"/>
              <a:t>Relief of Custody </a:t>
            </a:r>
          </a:p>
        </p:txBody>
      </p:sp>
      <p:sp>
        <p:nvSpPr>
          <p:cNvPr id="8" name="Content Placeholder 7"/>
          <p:cNvSpPr>
            <a:spLocks noGrp="1"/>
          </p:cNvSpPr>
          <p:nvPr>
            <p:ph sz="half" idx="2"/>
          </p:nvPr>
        </p:nvSpPr>
        <p:spPr>
          <a:xfrm>
            <a:off x="560127" y="2473639"/>
            <a:ext cx="4185623" cy="3304117"/>
          </a:xfrm>
        </p:spPr>
        <p:txBody>
          <a:bodyPr>
            <a:normAutofit fontScale="70000" lnSpcReduction="20000"/>
          </a:bodyPr>
          <a:lstStyle/>
          <a:p>
            <a:r>
              <a:rPr lang="en-US" sz="2400" dirty="0"/>
              <a:t>Child is placed in foster care  (into the custody of VBDHS)</a:t>
            </a:r>
          </a:p>
          <a:p>
            <a:r>
              <a:rPr lang="en-US" sz="2400" dirty="0"/>
              <a:t>Court reviews occur on statutory mandated timeline</a:t>
            </a:r>
          </a:p>
          <a:p>
            <a:r>
              <a:rPr lang="en-US" sz="2400" dirty="0"/>
              <a:t>Parents pay child support to the state </a:t>
            </a:r>
          </a:p>
          <a:p>
            <a:r>
              <a:rPr lang="en-US" sz="2400" dirty="0"/>
              <a:t>Parents/caretakers/former guardians are expected to </a:t>
            </a:r>
            <a:r>
              <a:rPr lang="en-US" sz="2400" b="1" dirty="0"/>
              <a:t>work</a:t>
            </a:r>
            <a:r>
              <a:rPr lang="en-US" sz="2400" dirty="0"/>
              <a:t> the Foster Care Service Plan unless parental rights are terminated  </a:t>
            </a:r>
          </a:p>
          <a:p>
            <a:r>
              <a:rPr lang="en-US" sz="2400" dirty="0"/>
              <a:t>The ‘15/22’ month rule applies </a:t>
            </a:r>
          </a:p>
          <a:p>
            <a:endParaRPr lang="en-US" dirty="0"/>
          </a:p>
          <a:p>
            <a:endParaRPr lang="en-US" dirty="0"/>
          </a:p>
        </p:txBody>
      </p:sp>
      <p:sp>
        <p:nvSpPr>
          <p:cNvPr id="9" name="Text Placeholder 8"/>
          <p:cNvSpPr>
            <a:spLocks noGrp="1"/>
          </p:cNvSpPr>
          <p:nvPr>
            <p:ph type="body" sz="quarter" idx="3"/>
          </p:nvPr>
        </p:nvSpPr>
        <p:spPr/>
        <p:txBody>
          <a:bodyPr/>
          <a:lstStyle/>
          <a:p>
            <a:r>
              <a:rPr lang="en-US" dirty="0"/>
              <a:t>Parental Agreement </a:t>
            </a:r>
          </a:p>
          <a:p>
            <a:endParaRPr lang="en-US" dirty="0"/>
          </a:p>
        </p:txBody>
      </p:sp>
      <p:sp>
        <p:nvSpPr>
          <p:cNvPr id="10" name="Content Placeholder 9"/>
          <p:cNvSpPr>
            <a:spLocks noGrp="1"/>
          </p:cNvSpPr>
          <p:nvPr>
            <p:ph sz="quarter" idx="4"/>
          </p:nvPr>
        </p:nvSpPr>
        <p:spPr>
          <a:xfrm>
            <a:off x="5044634" y="2455300"/>
            <a:ext cx="4572000" cy="3868005"/>
          </a:xfrm>
        </p:spPr>
        <p:txBody>
          <a:bodyPr>
            <a:normAutofit fontScale="70000" lnSpcReduction="20000"/>
          </a:bodyPr>
          <a:lstStyle/>
          <a:p>
            <a:r>
              <a:rPr lang="en-US" dirty="0"/>
              <a:t>Child is not in foster care; custody remains with guardian/parent</a:t>
            </a:r>
          </a:p>
          <a:p>
            <a:r>
              <a:rPr lang="en-US" dirty="0"/>
              <a:t>No court involvement, review hearings</a:t>
            </a:r>
          </a:p>
          <a:p>
            <a:r>
              <a:rPr lang="en-US" dirty="0"/>
              <a:t>A Sliding Scale Co-Payment is borne by the parent/guardian </a:t>
            </a:r>
          </a:p>
          <a:p>
            <a:r>
              <a:rPr lang="en-US" dirty="0"/>
              <a:t>Child can receive almost all services child could receive while in foster care through PA- even RTC and VRTC</a:t>
            </a:r>
          </a:p>
          <a:p>
            <a:r>
              <a:rPr lang="en-US" dirty="0"/>
              <a:t>“Return to home” must be the goal within 6-12 months</a:t>
            </a:r>
          </a:p>
          <a:p>
            <a:r>
              <a:rPr lang="en-US" dirty="0"/>
              <a:t>Parents/former guardians must participate in treatment plan, services and all meetings</a:t>
            </a:r>
          </a:p>
          <a:p>
            <a:r>
              <a:rPr lang="en-US" dirty="0"/>
              <a:t>ROC is still an option if PA fails </a:t>
            </a:r>
          </a:p>
          <a:p>
            <a:endParaRPr lang="en-US" dirty="0"/>
          </a:p>
          <a:p>
            <a:endParaRPr lang="en-US" dirty="0"/>
          </a:p>
        </p:txBody>
      </p:sp>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023B-065A-45F8-AC9C-92049CB409DF}"/>
              </a:ext>
            </a:extLst>
          </p:cNvPr>
          <p:cNvSpPr>
            <a:spLocks noGrp="1"/>
          </p:cNvSpPr>
          <p:nvPr>
            <p:ph type="title"/>
          </p:nvPr>
        </p:nvSpPr>
        <p:spPr>
          <a:xfrm>
            <a:off x="321732" y="804334"/>
            <a:ext cx="4171696" cy="5219948"/>
          </a:xfrm>
        </p:spPr>
        <p:txBody>
          <a:bodyPr anchor="t">
            <a:normAutofit/>
          </a:bodyPr>
          <a:lstStyle/>
          <a:p>
            <a:r>
              <a:rPr lang="en-US" dirty="0">
                <a:latin typeface="Georgia Pro Cond Black" panose="02040A06050405020203" pitchFamily="18" charset="0"/>
              </a:rPr>
              <a:t>Other options </a:t>
            </a:r>
            <a:r>
              <a:rPr lang="en-US" dirty="0">
                <a:solidFill>
                  <a:schemeClr val="tx2"/>
                </a:solidFill>
              </a:rPr>
              <a:t>	 </a:t>
            </a:r>
          </a:p>
        </p:txBody>
      </p:sp>
      <p:sp>
        <p:nvSpPr>
          <p:cNvPr id="3" name="Content Placeholder 2">
            <a:extLst>
              <a:ext uri="{FF2B5EF4-FFF2-40B4-BE49-F238E27FC236}">
                <a16:creationId xmlns:a16="http://schemas.microsoft.com/office/drawing/2014/main" id="{AB3A6C11-0CDC-42F7-89A5-5F1BECC99934}"/>
              </a:ext>
            </a:extLst>
          </p:cNvPr>
          <p:cNvSpPr>
            <a:spLocks noGrp="1"/>
          </p:cNvSpPr>
          <p:nvPr>
            <p:ph idx="1"/>
          </p:nvPr>
        </p:nvSpPr>
        <p:spPr>
          <a:xfrm>
            <a:off x="1845053" y="1901613"/>
            <a:ext cx="6733371" cy="5219949"/>
          </a:xfrm>
        </p:spPr>
        <p:txBody>
          <a:bodyPr anchor="t">
            <a:normAutofit/>
          </a:bodyPr>
          <a:lstStyle/>
          <a:p>
            <a:r>
              <a:rPr lang="en-US" sz="2400" dirty="0"/>
              <a:t>Relative Placement with services through C&amp;Y (or foster care prevention)</a:t>
            </a:r>
          </a:p>
          <a:p>
            <a:r>
              <a:rPr lang="en-US" sz="2400" dirty="0"/>
              <a:t>Fictive Kin Placement with Services through C&amp;Y (or foster care prevention)</a:t>
            </a:r>
          </a:p>
          <a:p>
            <a:r>
              <a:rPr lang="en-US" sz="2400" dirty="0"/>
              <a:t>RTC through FAPT and C&amp;Y</a:t>
            </a:r>
          </a:p>
          <a:p>
            <a:r>
              <a:rPr lang="en-US" sz="2400" dirty="0"/>
              <a:t>VRTC through FAPT and C&amp;Y</a:t>
            </a:r>
          </a:p>
          <a:p>
            <a:r>
              <a:rPr lang="en-US" sz="2400" dirty="0"/>
              <a:t>Case Management through C&amp;Y</a:t>
            </a:r>
          </a:p>
        </p:txBody>
      </p:sp>
    </p:spTree>
    <p:extLst>
      <p:ext uri="{BB962C8B-B14F-4D97-AF65-F5344CB8AC3E}">
        <p14:creationId xmlns:p14="http://schemas.microsoft.com/office/powerpoint/2010/main" val="265228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7F2E-3A49-4617-ABCC-AECEDED1855C}"/>
              </a:ext>
            </a:extLst>
          </p:cNvPr>
          <p:cNvSpPr>
            <a:spLocks noGrp="1"/>
          </p:cNvSpPr>
          <p:nvPr>
            <p:ph type="title" idx="4294967295"/>
          </p:nvPr>
        </p:nvSpPr>
        <p:spPr>
          <a:xfrm>
            <a:off x="719138" y="2166938"/>
            <a:ext cx="11472862" cy="1738312"/>
          </a:xfrm>
        </p:spPr>
        <p:txBody>
          <a:bodyPr vert="horz" lIns="91440" tIns="45720" rIns="91440" bIns="45720" rtlCol="0" anchor="ctr">
            <a:normAutofit/>
          </a:bodyPr>
          <a:lstStyle/>
          <a:p>
            <a:pPr algn="ctr">
              <a:lnSpc>
                <a:spcPct val="80000"/>
              </a:lnSpc>
            </a:pPr>
            <a:r>
              <a:rPr lang="en-US" sz="6000" b="1" spc="150" dirty="0">
                <a:latin typeface="Georgia Pro Cond Black" panose="02040A06050405020203" pitchFamily="18" charset="0"/>
              </a:rPr>
              <a:t>QUESTIONS?????????????</a:t>
            </a:r>
          </a:p>
        </p:txBody>
      </p:sp>
    </p:spTree>
    <p:extLst>
      <p:ext uri="{BB962C8B-B14F-4D97-AF65-F5344CB8AC3E}">
        <p14:creationId xmlns:p14="http://schemas.microsoft.com/office/powerpoint/2010/main" val="32968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HS-Green">
  <a:themeElements>
    <a:clrScheme name="Custom 1">
      <a:dk1>
        <a:srgbClr val="3F3F3F"/>
      </a:dk1>
      <a:lt1>
        <a:srgbClr val="FFFFFF"/>
      </a:lt1>
      <a:dk2>
        <a:srgbClr val="0B60B5"/>
      </a:dk2>
      <a:lt2>
        <a:srgbClr val="C4C7B9"/>
      </a:lt2>
      <a:accent1>
        <a:srgbClr val="EB8E2F"/>
      </a:accent1>
      <a:accent2>
        <a:srgbClr val="0B60B5"/>
      </a:accent2>
      <a:accent3>
        <a:srgbClr val="B54C0B"/>
      </a:accent3>
      <a:accent4>
        <a:srgbClr val="498854"/>
      </a:accent4>
      <a:accent5>
        <a:srgbClr val="4B9FF4"/>
      </a:accent5>
      <a:accent6>
        <a:srgbClr val="B0D4B6"/>
      </a:accent6>
      <a:hlink>
        <a:srgbClr val="4B9FF4"/>
      </a:hlink>
      <a:folHlink>
        <a:srgbClr val="005827"/>
      </a:folHlink>
    </a:clrScheme>
    <a:fontScheme name="DHS">
      <a:majorFont>
        <a:latin typeface="News Gothic M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S PowerPoint Template 2021 - Green" id="{D98D3DF2-511E-49F7-A11F-6153CDF01898}" vid="{D83F949A-4514-4FAD-86BF-1675473FF5B0}"/>
    </a:ext>
  </a:extLst>
</a:theme>
</file>

<file path=ppt/theme/theme2.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7D315FBC73D4B9FB7819D5F75BC6A" ma:contentTypeVersion="17" ma:contentTypeDescription="Create a new document." ma:contentTypeScope="" ma:versionID="8492f693c664c1486222a89b3dc34c40">
  <xsd:schema xmlns:xsd="http://www.w3.org/2001/XMLSchema" xmlns:xs="http://www.w3.org/2001/XMLSchema" xmlns:p="http://schemas.microsoft.com/office/2006/metadata/properties" xmlns:ns1="http://schemas.microsoft.com/sharepoint/v3" xmlns:ns2="baea5e14-2d7a-4ff3-a52b-d8b8743d7540" xmlns:ns3="6a83e15e-a315-4212-9691-0bd6fcbd2652" targetNamespace="http://schemas.microsoft.com/office/2006/metadata/properties" ma:root="true" ma:fieldsID="bca12aec86c751d986aa0c320ab50643" ns1:_="" ns2:_="" ns3:_="">
    <xsd:import namespace="http://schemas.microsoft.com/sharepoint/v3"/>
    <xsd:import namespace="baea5e14-2d7a-4ff3-a52b-d8b8743d7540"/>
    <xsd:import namespace="6a83e15e-a315-4212-9691-0bd6fcbd2652"/>
    <xsd:element name="properties">
      <xsd:complexType>
        <xsd:sequence>
          <xsd:element name="documentManagement">
            <xsd:complexType>
              <xsd:all>
                <xsd:element ref="ns1:PublishingStartDate" minOccurs="0"/>
                <xsd:element ref="ns1:PublishingExpirationDate" minOccurs="0"/>
                <xsd:element ref="ns2:Document_x0020_Type" minOccurs="0"/>
                <xsd:element ref="ns2:SME_x002f_Owner" minOccurs="0"/>
                <xsd:element ref="ns2:Document_x0020_Name" minOccurs="0"/>
                <xsd:element ref="ns2:Unit_x002f_Program"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ea5e14-2d7a-4ff3-a52b-d8b8743d7540" elementFormDefault="qualified">
    <xsd:import namespace="http://schemas.microsoft.com/office/2006/documentManagement/types"/>
    <xsd:import namespace="http://schemas.microsoft.com/office/infopath/2007/PartnerControls"/>
    <xsd:element name="Document_x0020_Type" ma:index="6" nillable="true" ma:displayName="Document Type" ma:internalName="Document_x0020_Type" ma:readOnly="false">
      <xsd:simpleType>
        <xsd:restriction base="dms:Text">
          <xsd:maxLength value="55"/>
        </xsd:restriction>
      </xsd:simpleType>
    </xsd:element>
    <xsd:element name="SME_x002f_Owner" ma:index="8" nillable="true" ma:displayName="SME/Owner" ma:list="UserInfo" ma:SearchPeopleOnly="false" ma:SharePointGroup="0" ma:internalName="SME_x002f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Name" ma:index="9" nillable="true" ma:displayName="Document Name" ma:format="Hyperlink" ma:internalName="Document_x0020_Nam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Unit_x002f_Program" ma:index="10" nillable="true" ma:displayName="Unit/Program" ma:internalName="Unit_x002f_Program" ma:readOnly="false">
      <xsd:simpleType>
        <xsd:restriction base="dms:Text">
          <xsd:maxLength value="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3e15e-a315-4212-9691-0bd6fcbd26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Name xmlns="baea5e14-2d7a-4ff3-a52b-d8b8743d7540">
      <Url>https://vbgov.sharepoint.com/:p:/s/dhshome/EbIInv5lq81BjpJHKcP8sBEBj3LzIrjJJ1S3LR62-8YBxg?Download=1</Url>
      <Description>DHS PowerPoint Template - Green</Description>
    </Document_x0020_Name>
    <Unit_x002f_Program xmlns="baea5e14-2d7a-4ff3-a52b-d8b8743d7540" xsi:nil="true"/>
    <SME_x002f_Owner xmlns="baea5e14-2d7a-4ff3-a52b-d8b8743d7540">
      <UserInfo>
        <DisplayName/>
        <AccountId xsi:nil="true"/>
        <AccountType/>
      </UserInfo>
    </SME_x002f_Owner>
    <PublishingExpirationDate xmlns="http://schemas.microsoft.com/sharepoint/v3" xsi:nil="true"/>
    <PublishingStartDate xmlns="http://schemas.microsoft.com/sharepoint/v3" xsi:nil="true"/>
    <Document_x0020_Type xmlns="baea5e14-2d7a-4ff3-a52b-d8b8743d7540">Template</Document_x0020_Type>
  </documentManagement>
</p:properties>
</file>

<file path=customXml/itemProps1.xml><?xml version="1.0" encoding="utf-8"?>
<ds:datastoreItem xmlns:ds="http://schemas.openxmlformats.org/officeDocument/2006/customXml" ds:itemID="{450C920E-66A7-4D76-A479-F7CAA5291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ea5e14-2d7a-4ff3-a52b-d8b8743d7540"/>
    <ds:schemaRef ds:uri="6a83e15e-a315-4212-9691-0bd6fcbd2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E30AB9-BBFF-4A3C-BB9B-0594062372A7}">
  <ds:schemaRefs>
    <ds:schemaRef ds:uri="http://schemas.microsoft.com/sharepoint/v3/contenttype/forms"/>
  </ds:schemaRefs>
</ds:datastoreItem>
</file>

<file path=customXml/itemProps3.xml><?xml version="1.0" encoding="utf-8"?>
<ds:datastoreItem xmlns:ds="http://schemas.openxmlformats.org/officeDocument/2006/customXml" ds:itemID="{B7323BAE-E14C-479F-9202-7CFCCB7DB443}">
  <ds:schemaRefs>
    <ds:schemaRef ds:uri="http://schemas.microsoft.com/office/2006/metadata/properties"/>
    <ds:schemaRef ds:uri="http://schemas.microsoft.com/office/infopath/2007/PartnerControls"/>
    <ds:schemaRef ds:uri="baea5e14-2d7a-4ff3-a52b-d8b8743d754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Relief of Custody Training Final Version</Template>
  <TotalTime>79</TotalTime>
  <Words>1461</Words>
  <Application>Microsoft Office PowerPoint</Application>
  <PresentationFormat>Widescreen</PresentationFormat>
  <Paragraphs>96</Paragraphs>
  <Slides>15</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Arial</vt:lpstr>
      <vt:lpstr>Arial Nova Light</vt:lpstr>
      <vt:lpstr>Georgia Pro Cond Black</vt:lpstr>
      <vt:lpstr>News Gothic MT</vt:lpstr>
      <vt:lpstr>Trebuchet MS</vt:lpstr>
      <vt:lpstr>Verdana</vt:lpstr>
      <vt:lpstr>Wingdings 3</vt:lpstr>
      <vt:lpstr>DHS-Green</vt:lpstr>
      <vt:lpstr>Facet</vt:lpstr>
      <vt:lpstr>Relief of Custody </vt:lpstr>
      <vt:lpstr>Relief of Custody from the Legal Perspective</vt:lpstr>
      <vt:lpstr>Relief of Custody from a Statutory Perspective </vt:lpstr>
      <vt:lpstr>Relief of Custody from a Statutory Perspective </vt:lpstr>
      <vt:lpstr>Referral to the Local Department</vt:lpstr>
      <vt:lpstr>What is the Petitioner trying to accomplish? </vt:lpstr>
      <vt:lpstr>ROC vs. Parental Agreement (“PA”)</vt:lpstr>
      <vt:lpstr>Other options   </vt:lpstr>
      <vt:lpstr>QUESTIONS?????????????</vt:lpstr>
      <vt:lpstr>Foster Care Prevention-Family Support Services  KyLe Massey, VBDHS-Court liaison  </vt:lpstr>
      <vt:lpstr>Relief of custody</vt:lpstr>
      <vt:lpstr>Local Agency Perspective  </vt:lpstr>
      <vt:lpstr> Agency practice Model</vt:lpstr>
      <vt:lpstr>What can A family Expect from the Local Agency?</vt:lpstr>
      <vt:lpstr>Overview of Foster care Prevention and Family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Relief of Custody A Multi-Agency Presentation</dc:title>
  <dc:creator>Kyle Massey</dc:creator>
  <cp:lastModifiedBy>Katherine Kosky</cp:lastModifiedBy>
  <cp:revision>13</cp:revision>
  <dcterms:created xsi:type="dcterms:W3CDTF">2021-06-24T16:47:21Z</dcterms:created>
  <dcterms:modified xsi:type="dcterms:W3CDTF">2026-01-06T16:03:59Z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0x01010033C7D315FBC73D4B9FB7819D5F75BC6A</vt:lpwstr>
  </property>
</Properties>
</file>