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92" r:id="rId5"/>
    <p:sldId id="297" r:id="rId6"/>
    <p:sldId id="296" r:id="rId7"/>
    <p:sldId id="285" r:id="rId8"/>
    <p:sldId id="288" r:id="rId9"/>
    <p:sldId id="305" r:id="rId10"/>
    <p:sldId id="298" r:id="rId11"/>
    <p:sldId id="300" r:id="rId12"/>
    <p:sldId id="301" r:id="rId13"/>
    <p:sldId id="302" r:id="rId14"/>
    <p:sldId id="303" r:id="rId15"/>
    <p:sldId id="299" r:id="rId16"/>
    <p:sldId id="304" r:id="rId17"/>
    <p:sldId id="306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54"/>
    <a:srgbClr val="01BF81"/>
    <a:srgbClr val="A8E001"/>
    <a:srgbClr val="EFEAD7"/>
    <a:srgbClr val="F8EACF"/>
    <a:srgbClr val="AE9CFF"/>
    <a:srgbClr val="01CAFE"/>
    <a:srgbClr val="6122B5"/>
    <a:srgbClr val="000000"/>
    <a:srgbClr val="FF5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8FDB6-DB13-3440-9CFB-4A147915EDDB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D910D-661B-FB4B-80B6-19C361D7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51140-0347-9822-F793-4FDC1FD9A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BAE575-709A-4759-708C-46236AFDB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C9D505-E298-6794-51A7-6C9C6E696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2BD92-9DD2-E287-8E1F-006F525A3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D910D-661B-FB4B-80B6-19C361D706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30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2049A-B939-0AAE-B62D-3B062A0F0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D4EC58-89AD-3CCD-FFE3-1B9E9610D3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40BB5-4B00-C0F6-9C42-8D804BFE9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3E769-B615-79DE-0C07-3B859B2EF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D910D-661B-FB4B-80B6-19C361D706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9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653F5-16BC-FDD9-E5C0-B823E86E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74507A-8C97-57BD-C93C-3E6813922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825FEB-DB92-38D5-77E6-834326CA7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C555B-CC86-E4AD-F733-F383CF2E3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D910D-661B-FB4B-80B6-19C361D706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78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FC6AC-171D-B260-7A8A-A3CE4DCC6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B5941-DC3D-9485-B41F-D4ACD15D45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CEF493-2FC5-5FA7-9928-4F82C1203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47E2A-106E-8FD9-C2C7-464F4C638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D910D-661B-FB4B-80B6-19C361D706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49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6FC6B-55AF-5556-CACE-DE98D434A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343F2B-75DB-A870-B0F0-3591DAD6A1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3D4E84-4827-CAE3-77B9-83D150981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4F42E-ECFF-3BB3-BF57-D0A0BDA16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D910D-661B-FB4B-80B6-19C361D706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29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D910D-661B-FB4B-80B6-19C361D706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9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B18C0-22EA-2388-1186-AA6CFB75A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2C8B73-C973-8D00-0FDB-0D9216A964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E768F2-AF2B-99DB-B48A-A6B4F242D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7F8DC-F369-E2CF-9246-9E90624B9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D910D-661B-FB4B-80B6-19C361D706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90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D910D-661B-FB4B-80B6-19C361D706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03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D910D-661B-FB4B-80B6-19C361D706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32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12326-CF9E-1E02-DD08-D90DD131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68BF1-A337-DB5B-6115-C002C950B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8BE55D-5653-0E3C-5894-2BB93E24C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AF393-443C-D18A-6A75-2A5BF9FB5E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D910D-661B-FB4B-80B6-19C361D706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3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C7431-EE5A-78E4-DEE0-B7069E596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B984B2-2EBF-1A0F-E851-8CA8DA223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ECCA81-99F4-19EC-23A6-54BD26324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6009C-9C5A-4D06-9DAF-7DFCF6E08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D910D-661B-FB4B-80B6-19C361D706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56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B5BE4-9435-560A-9942-A082906AE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B1F2B-3DBE-8B6A-ECB1-88DB6CF31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3B0BD-4BA4-DDE7-ED19-7A91C08B0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2E228-1D14-D3FB-7DD4-CF1FD1D0D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D910D-661B-FB4B-80B6-19C361D706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72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1BE84-B191-44AA-F1BE-CE7C6474D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D00361-218D-3BF2-38B0-CBCE69AA9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07E71-11C3-41A8-2B55-B29CA8EE7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20225-1502-5DA0-D4DF-DC439A5ED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D910D-661B-FB4B-80B6-19C361D706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1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1E51C-6FE3-A129-E1EB-C275B65A7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71549-77E0-91A4-FA30-E8F02877F0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EA8549-EC71-3B13-FB33-93C0DA07A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AABF6-8912-FB03-A5AA-D599E3229A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D910D-661B-FB4B-80B6-19C361D706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4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7F52-7CDB-FF99-91F6-47862B889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7B803-3A23-35FF-6A28-2D8D11D42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147E5-CB39-07A5-5871-B8D2E174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3CAF-A1B3-5340-A3F5-FAE04758000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FA56A-A0A8-7C80-CD91-F90BB53F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CE186-A158-7E60-E0A9-F6ADD4E5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9F2A-C61C-DA4B-B775-7329CCD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3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782E-F52D-4842-AA2F-4F229755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8ADBC-D8FE-6131-8025-C6CEA30CE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0F189-2800-3C5F-4DCE-4EC4E03C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3CAF-A1B3-5340-A3F5-FAE04758000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76263-E1C8-3C42-45F2-01094E20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C9405-EAAF-559B-DAB4-47429317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9F2A-C61C-DA4B-B775-7329CCD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2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A8EC1-3AB4-F485-1A4D-D4455AFF9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487D4-6996-7871-EB81-85CA86845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E8029-04CA-9FBC-9878-DD5BEE86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3CAF-A1B3-5340-A3F5-FAE04758000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19F3F-304D-A380-958E-DC25FE5C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4192A-AA0A-8B54-A8B4-5200A6AB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9F2A-C61C-DA4B-B775-7329CCD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89CE-7BD5-DCA8-D2C4-BA31481C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2A3F4-A0D8-C71D-8D26-599507FC3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A903B-E6D2-B96E-9511-2B2C192B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3CAF-A1B3-5340-A3F5-FAE04758000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81ADD-F9B3-1884-E4A7-FB6B6008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DD9C9-0CC8-ED25-7C56-6BF20A04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9F2A-C61C-DA4B-B775-7329CCD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5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37B5-B908-BFA0-2044-CF51DC2C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537D4-1042-39A3-D8FE-8C598AA68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3E19A-8BCE-E70E-6609-16A40AB7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3CAF-A1B3-5340-A3F5-FAE04758000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6614B-655C-3EFE-946D-A206E835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F1F69-F76F-A3E1-2A29-42D1182F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9F2A-C61C-DA4B-B775-7329CCD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2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FC1F-E564-80B2-815F-D1803733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D587E-B1AB-D16E-5526-F7D9FB5A8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D310C-4713-B86A-DA21-D4101C68D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1852C-016A-6A4D-736A-BDFFAA2A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3CAF-A1B3-5340-A3F5-FAE04758000D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AE812-4515-FA0C-315F-8D8D2F1E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892D1-CB03-E2A8-AE77-EDDB9BFB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9F2A-C61C-DA4B-B775-7329CCD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7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9B50-0F7D-BB21-B9A7-140D9CF7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FB8DA-84F9-61C8-5E08-A9EFD6ACE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EA623-0978-2633-DCB5-46018C00A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C090A-81CB-B121-4D9F-313E20B35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0811-E1D0-28A0-1D76-57E2CA113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34DBAA-4A43-D203-DDF6-387EF4B6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3CAF-A1B3-5340-A3F5-FAE04758000D}" type="datetimeFigureOut">
              <a:rPr lang="en-US" smtClean="0"/>
              <a:t>3/4/26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B23561-1739-290F-0622-26C23698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E232D1-98F4-24DA-350F-037ADBD3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9F2A-C61C-DA4B-B775-7329CCD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1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FA07-77AD-2C4C-0E95-07949B9F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0419D-3353-A120-9808-F1F3FC97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3CAF-A1B3-5340-A3F5-FAE04758000D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19332-D2CE-9FDE-C160-3EA83DA2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83B37-C7AF-673A-D88E-D482F8D9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9F2A-C61C-DA4B-B775-7329CCD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1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A00CD-0550-D486-FF38-F5BA6D14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3CAF-A1B3-5340-A3F5-FAE04758000D}" type="datetimeFigureOut">
              <a:rPr lang="en-US" smtClean="0"/>
              <a:t>3/4/26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71BE8-6A98-7683-0A16-23A14334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4B894-E668-26FB-F429-F2F05C33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9F2A-C61C-DA4B-B775-7329CCD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6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7A3A-75A1-8670-EEC7-3080C1EA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012BA-B439-305A-6127-CAA5AC26A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EF342-18D1-38C1-4A23-C33467729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8C64D-39CB-B147-633B-A81CE6DA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3CAF-A1B3-5340-A3F5-FAE04758000D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90C6D-9291-0989-AB23-8BFD8E2F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53220-2944-422F-8843-AE1DA672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9F2A-C61C-DA4B-B775-7329CCD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5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57CE-6B16-A684-EFDE-4E2FB419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18F09-1D23-E382-ACC6-5C40514BD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90986-3A33-8189-1EBA-F8BF79C83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D537A-45B7-95CD-0AFB-EEF18C88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3CAF-A1B3-5340-A3F5-FAE04758000D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1E94C-1E3D-4C23-1F8F-909488F7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D6000-DE4B-A561-3CAE-66D68113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9F2A-C61C-DA4B-B775-7329CCD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9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8BE71-03E2-FCE7-3BA2-D7C99345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106F1-5098-32EC-4806-87521E386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AACC6-DF26-0240-D9D6-28A04E986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063CAF-A1B3-5340-A3F5-FAE04758000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3A589-EC61-714A-F1C2-280083C1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0FC9E-67C0-55CA-F144-89B798355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149F2A-C61C-DA4B-B775-7329CCD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4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EF8C2-DAD3-A621-34F5-8AE7EF5A9E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t="7422" r="14999" b="7422"/>
          <a:stretch/>
        </p:blipFill>
        <p:spPr>
          <a:xfrm>
            <a:off x="0" y="0"/>
            <a:ext cx="466344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F38D41-BD27-F3D4-4774-CCF4719538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52211" y="0"/>
            <a:ext cx="7539789" cy="6858000"/>
          </a:xfrm>
          <a:prstGeom prst="rect">
            <a:avLst/>
          </a:prstGeom>
          <a:solidFill>
            <a:srgbClr val="004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een logo with black text&#10;&#10;AI-generated content may be incorrect.">
            <a:extLst>
              <a:ext uri="{FF2B5EF4-FFF2-40B4-BE49-F238E27FC236}">
                <a16:creationId xmlns:a16="http://schemas.microsoft.com/office/drawing/2014/main" id="{FFCBC564-257C-E6FA-E7ED-0C8E5E04F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482" y="5049968"/>
            <a:ext cx="1359243" cy="13592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2E8ABED-9FC8-4B41-576E-052A2D3BDF04}"/>
              </a:ext>
            </a:extLst>
          </p:cNvPr>
          <p:cNvSpPr/>
          <p:nvPr/>
        </p:nvSpPr>
        <p:spPr>
          <a:xfrm>
            <a:off x="4652209" y="0"/>
            <a:ext cx="9144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F31DA7-A5A2-CEC1-5420-7628A2C4DC34}"/>
              </a:ext>
            </a:extLst>
          </p:cNvPr>
          <p:cNvSpPr txBox="1"/>
          <p:nvPr/>
        </p:nvSpPr>
        <p:spPr>
          <a:xfrm>
            <a:off x="4696998" y="1646384"/>
            <a:ext cx="744834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Prospective Student Leader Meeting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F5603-6E45-321C-0D8B-1A1226EDBFD8}"/>
              </a:ext>
            </a:extLst>
          </p:cNvPr>
          <p:cNvCxnSpPr>
            <a:cxnSpLocks/>
          </p:cNvCxnSpPr>
          <p:nvPr/>
        </p:nvCxnSpPr>
        <p:spPr>
          <a:xfrm>
            <a:off x="6976002" y="3769347"/>
            <a:ext cx="2888471" cy="0"/>
          </a:xfrm>
          <a:prstGeom prst="line">
            <a:avLst/>
          </a:prstGeom>
          <a:ln w="25400">
            <a:solidFill>
              <a:srgbClr val="01BF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B8225F5-EFEC-B2D4-7230-34E80A984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13" y="2156519"/>
            <a:ext cx="4045874" cy="21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DB9483-AC89-2E5C-3CCC-3469BA3B3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1DD373-7AC6-DAA6-FB6D-0A25038613E4}"/>
              </a:ext>
            </a:extLst>
          </p:cNvPr>
          <p:cNvCxnSpPr>
            <a:cxnSpLocks/>
          </p:cNvCxnSpPr>
          <p:nvPr/>
        </p:nvCxnSpPr>
        <p:spPr>
          <a:xfrm>
            <a:off x="1055227" y="1460500"/>
            <a:ext cx="4572000" cy="0"/>
          </a:xfrm>
          <a:prstGeom prst="line">
            <a:avLst/>
          </a:prstGeom>
          <a:ln w="25400">
            <a:solidFill>
              <a:srgbClr val="01BF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8">
            <a:extLst>
              <a:ext uri="{FF2B5EF4-FFF2-40B4-BE49-F238E27FC236}">
                <a16:creationId xmlns:a16="http://schemas.microsoft.com/office/drawing/2014/main" id="{237EA18D-A2A0-9503-6BAF-A62E8B31668B}"/>
              </a:ext>
            </a:extLst>
          </p:cNvPr>
          <p:cNvSpPr txBox="1"/>
          <p:nvPr/>
        </p:nvSpPr>
        <p:spPr>
          <a:xfrm>
            <a:off x="1055228" y="705535"/>
            <a:ext cx="106209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job description?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F977E0D-FA4D-D5E7-3435-B0700E7EA02D}"/>
              </a:ext>
            </a:extLst>
          </p:cNvPr>
          <p:cNvSpPr txBox="1"/>
          <p:nvPr/>
        </p:nvSpPr>
        <p:spPr>
          <a:xfrm>
            <a:off x="1055228" y="1642821"/>
            <a:ext cx="8545972" cy="3598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Disciple of King Jesus (And your adult leaders)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Huddle Leader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Ambassador of the gospel (The FOUR)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Influencer/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Discipler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Athlete (Currently)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Spiritual Warrior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30942D-390F-2CB5-6E1B-8AA4A313D6F8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1BF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logo with black text&#10;&#10;AI-generated content may be incorrect.">
            <a:extLst>
              <a:ext uri="{FF2B5EF4-FFF2-40B4-BE49-F238E27FC236}">
                <a16:creationId xmlns:a16="http://schemas.microsoft.com/office/drawing/2014/main" id="{48F99BF1-815C-4E5E-B08C-5867EE19D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556" y="5639527"/>
            <a:ext cx="912466" cy="9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1067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CD8015-2A00-EB5F-5636-5A34A45F8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306A644-36F2-6B2C-538D-C2969E1C8F85}"/>
              </a:ext>
            </a:extLst>
          </p:cNvPr>
          <p:cNvCxnSpPr>
            <a:cxnSpLocks/>
          </p:cNvCxnSpPr>
          <p:nvPr/>
        </p:nvCxnSpPr>
        <p:spPr>
          <a:xfrm>
            <a:off x="1055227" y="1460500"/>
            <a:ext cx="4572000" cy="0"/>
          </a:xfrm>
          <a:prstGeom prst="line">
            <a:avLst/>
          </a:prstGeom>
          <a:ln w="25400">
            <a:solidFill>
              <a:srgbClr val="01BF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8">
            <a:extLst>
              <a:ext uri="{FF2B5EF4-FFF2-40B4-BE49-F238E27FC236}">
                <a16:creationId xmlns:a16="http://schemas.microsoft.com/office/drawing/2014/main" id="{FB1304C3-7D63-F55B-4A60-E035D1164A74}"/>
              </a:ext>
            </a:extLst>
          </p:cNvPr>
          <p:cNvSpPr txBox="1"/>
          <p:nvPr/>
        </p:nvSpPr>
        <p:spPr>
          <a:xfrm>
            <a:off x="1055228" y="705535"/>
            <a:ext cx="106209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expect from you?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3B18D7F-AD56-1319-2CDB-7D695930FE2F}"/>
              </a:ext>
            </a:extLst>
          </p:cNvPr>
          <p:cNvSpPr txBox="1"/>
          <p:nvPr/>
        </p:nvSpPr>
        <p:spPr>
          <a:xfrm>
            <a:off x="1055228" y="1642821"/>
            <a:ext cx="8880080" cy="4780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Serving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Sacrifice your time, resources, and influence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the same at huddles and on the weekend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Teamwork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Communicate, take ownership, be accountable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risks, get creative, stay committed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DED36C-F58A-C2A2-0BEA-7F8912767CF0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1BF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logo with black text&#10;&#10;AI-generated content may be incorrect.">
            <a:extLst>
              <a:ext uri="{FF2B5EF4-FFF2-40B4-BE49-F238E27FC236}">
                <a16:creationId xmlns:a16="http://schemas.microsoft.com/office/drawing/2014/main" id="{0CC477A6-F3E8-6B64-A8C2-0B1D803E3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556" y="5639527"/>
            <a:ext cx="912466" cy="9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5631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979262-901D-869D-A677-F21C30BD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713F9B-2B56-2627-7C34-F443071F7604}"/>
              </a:ext>
            </a:extLst>
          </p:cNvPr>
          <p:cNvCxnSpPr>
            <a:cxnSpLocks/>
          </p:cNvCxnSpPr>
          <p:nvPr/>
        </p:nvCxnSpPr>
        <p:spPr>
          <a:xfrm>
            <a:off x="1055227" y="1460500"/>
            <a:ext cx="4572000" cy="0"/>
          </a:xfrm>
          <a:prstGeom prst="line">
            <a:avLst/>
          </a:prstGeom>
          <a:ln w="25400">
            <a:solidFill>
              <a:srgbClr val="01BF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8">
            <a:extLst>
              <a:ext uri="{FF2B5EF4-FFF2-40B4-BE49-F238E27FC236}">
                <a16:creationId xmlns:a16="http://schemas.microsoft.com/office/drawing/2014/main" id="{472F62A1-F4FD-E853-743C-552140463D22}"/>
              </a:ext>
            </a:extLst>
          </p:cNvPr>
          <p:cNvSpPr txBox="1"/>
          <p:nvPr/>
        </p:nvSpPr>
        <p:spPr>
          <a:xfrm>
            <a:off x="1055228" y="705535"/>
            <a:ext cx="106209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time commitment?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5E2D6C6-64A4-5E9D-D760-F86C6827D9A2}"/>
              </a:ext>
            </a:extLst>
          </p:cNvPr>
          <p:cNvSpPr txBox="1"/>
          <p:nvPr/>
        </p:nvSpPr>
        <p:spPr>
          <a:xfrm>
            <a:off x="1055228" y="1642821"/>
            <a:ext cx="9047134" cy="4780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2x per month multi-sport huddles (minimum)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1x per month leader meetings (minimum)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E3 discipleship integrated throughout</a:t>
            </a:r>
          </a:p>
          <a:p>
            <a:pPr marL="1028700" lvl="1" indent="-5715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MISSION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Promotional events (club fair, HC parade, game table, etc.)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Fields of Faith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Occasional FCA trainings outside of school hours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BB9293-E106-2CFE-B719-1F03493731AF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1BF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logo with black text&#10;&#10;AI-generated content may be incorrect.">
            <a:extLst>
              <a:ext uri="{FF2B5EF4-FFF2-40B4-BE49-F238E27FC236}">
                <a16:creationId xmlns:a16="http://schemas.microsoft.com/office/drawing/2014/main" id="{DCE83210-C862-1CA4-0D29-5EE88E3A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556" y="5639527"/>
            <a:ext cx="912466" cy="9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6143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725C3-473C-33E5-6B98-77057DFB2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F78FCF7-36A9-0991-E293-56D4EDC0DFA7}"/>
              </a:ext>
            </a:extLst>
          </p:cNvPr>
          <p:cNvCxnSpPr>
            <a:cxnSpLocks/>
          </p:cNvCxnSpPr>
          <p:nvPr/>
        </p:nvCxnSpPr>
        <p:spPr>
          <a:xfrm>
            <a:off x="1055227" y="1460500"/>
            <a:ext cx="4572000" cy="0"/>
          </a:xfrm>
          <a:prstGeom prst="line">
            <a:avLst/>
          </a:prstGeom>
          <a:ln w="25400">
            <a:solidFill>
              <a:srgbClr val="01BF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8">
            <a:extLst>
              <a:ext uri="{FF2B5EF4-FFF2-40B4-BE49-F238E27FC236}">
                <a16:creationId xmlns:a16="http://schemas.microsoft.com/office/drawing/2014/main" id="{E0D4C3D8-3329-ED29-F48B-4BE914404797}"/>
              </a:ext>
            </a:extLst>
          </p:cNvPr>
          <p:cNvSpPr txBox="1"/>
          <p:nvPr/>
        </p:nvSpPr>
        <p:spPr>
          <a:xfrm>
            <a:off x="1055228" y="705535"/>
            <a:ext cx="106209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next step?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3FF6C59-AE60-6C4F-1E9B-DD8D5AD7B22B}"/>
              </a:ext>
            </a:extLst>
          </p:cNvPr>
          <p:cNvSpPr txBox="1"/>
          <p:nvPr/>
        </p:nvSpPr>
        <p:spPr>
          <a:xfrm>
            <a:off x="1055228" y="1642821"/>
            <a:ext cx="9047134" cy="4780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Pray, pray, pray!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current student leaders &amp; adult leaders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Pray some more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parents, pastors, trusted friends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FCA leader applications (current leaders as well)</a:t>
            </a:r>
          </a:p>
          <a:p>
            <a:pPr marL="1028700" lvl="1" indent="-5715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by end of March (reach out to Josh for link)</a:t>
            </a:r>
          </a:p>
          <a:p>
            <a:pPr marL="1028700" lvl="1" indent="-5715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on a laptop &amp; use personal email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 with current leadership team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321CEB-7BFE-4AE4-91E0-D2E5511BB8E0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1BF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logo with black text&#10;&#10;AI-generated content may be incorrect.">
            <a:extLst>
              <a:ext uri="{FF2B5EF4-FFF2-40B4-BE49-F238E27FC236}">
                <a16:creationId xmlns:a16="http://schemas.microsoft.com/office/drawing/2014/main" id="{554D1E7D-D99E-8417-212F-9CD1A45C7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556" y="5639527"/>
            <a:ext cx="912466" cy="9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7992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F8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BECF90-BA02-E9B4-7C79-A328359C9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halftone background&#10;&#10;AI-generated content may be incorrect.">
            <a:extLst>
              <a:ext uri="{FF2B5EF4-FFF2-40B4-BE49-F238E27FC236}">
                <a16:creationId xmlns:a16="http://schemas.microsoft.com/office/drawing/2014/main" id="{22CAF062-57FE-EF0C-44CC-592F1EDDDA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1000"/>
          </a:blip>
          <a:srcRect l="-1" t="-1" r="17431" b="25"/>
          <a:stretch/>
        </p:blipFill>
        <p:spPr>
          <a:xfrm rot="16200000">
            <a:off x="2665477" y="-2665476"/>
            <a:ext cx="6858000" cy="12188952"/>
          </a:xfrm>
          <a:prstGeom prst="rect">
            <a:avLst/>
          </a:prstGeom>
        </p:spPr>
      </p:pic>
      <p:pic>
        <p:nvPicPr>
          <p:cNvPr id="7" name="Picture 6" descr="A blue and white light&#10;&#10;AI-generated content may be incorrect.">
            <a:extLst>
              <a:ext uri="{FF2B5EF4-FFF2-40B4-BE49-F238E27FC236}">
                <a16:creationId xmlns:a16="http://schemas.microsoft.com/office/drawing/2014/main" id="{3FC5D47D-5C4F-CDF7-0F77-7518C1D76D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" t="-32" r="41889" b="47662"/>
          <a:stretch/>
        </p:blipFill>
        <p:spPr>
          <a:xfrm>
            <a:off x="8717280" y="4937760"/>
            <a:ext cx="3474720" cy="1920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1AE649-6958-6E9F-C249-FD105FEA167E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04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877140C-6E6E-8CDC-45E4-BB5962B335A6}"/>
              </a:ext>
            </a:extLst>
          </p:cNvPr>
          <p:cNvSpPr txBox="1"/>
          <p:nvPr/>
        </p:nvSpPr>
        <p:spPr>
          <a:xfrm>
            <a:off x="3173674" y="2828834"/>
            <a:ext cx="584160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Questions?</a:t>
            </a:r>
            <a:endParaRPr lang="en-US" sz="7200">
              <a:solidFill>
                <a:schemeClr val="bg1"/>
              </a:solidFill>
              <a:effectLst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1562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halftone background&#10;&#10;AI-generated content may be incorrect.">
            <a:extLst>
              <a:ext uri="{FF2B5EF4-FFF2-40B4-BE49-F238E27FC236}">
                <a16:creationId xmlns:a16="http://schemas.microsoft.com/office/drawing/2014/main" id="{ED7A55DE-A0FF-23AC-A90C-A1EACC5CC7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1000"/>
          </a:blip>
          <a:srcRect l="-1" t="-1" r="17431" b="25"/>
          <a:stretch/>
        </p:blipFill>
        <p:spPr>
          <a:xfrm rot="16200000">
            <a:off x="2665477" y="-2665476"/>
            <a:ext cx="6858000" cy="12188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DE74D6-D500-B74F-9DC5-B4A6FA679A1A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004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AE03AE8-3297-DD77-D20E-C3516142C017}"/>
              </a:ext>
            </a:extLst>
          </p:cNvPr>
          <p:cNvCxnSpPr>
            <a:cxnSpLocks/>
          </p:cNvCxnSpPr>
          <p:nvPr/>
        </p:nvCxnSpPr>
        <p:spPr>
          <a:xfrm>
            <a:off x="4651765" y="4736120"/>
            <a:ext cx="2888471" cy="0"/>
          </a:xfrm>
          <a:prstGeom prst="line">
            <a:avLst/>
          </a:prstGeom>
          <a:ln w="25400">
            <a:solidFill>
              <a:srgbClr val="A8E0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78414C1A-C4E6-75AB-D0CB-7013637547C1}"/>
              </a:ext>
            </a:extLst>
          </p:cNvPr>
          <p:cNvSpPr txBox="1"/>
          <p:nvPr/>
        </p:nvSpPr>
        <p:spPr>
          <a:xfrm>
            <a:off x="3395199" y="4855937"/>
            <a:ext cx="540160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</a:t>
            </a:r>
            <a:r>
              <a:rPr lang="en-US" sz="3200" b="1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15:8</a:t>
            </a:r>
            <a:endParaRPr lang="en-US" sz="320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3F4AE255-C1D9-BE1C-AD4C-DBE691551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539" y="367616"/>
            <a:ext cx="3576917" cy="1889374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8246CF94-D5FD-00F5-30D3-81AF5BBD4CA8}"/>
              </a:ext>
            </a:extLst>
          </p:cNvPr>
          <p:cNvSpPr txBox="1"/>
          <p:nvPr/>
        </p:nvSpPr>
        <p:spPr>
          <a:xfrm>
            <a:off x="3173674" y="3046644"/>
            <a:ext cx="5841604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 Father is glorified by this: that you produce much fruit and prove to be my disciples.</a:t>
            </a:r>
            <a:endParaRPr lang="en-US" sz="320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8806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8E936-4598-0400-6D86-97CA45232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2D6443B-85BE-56FB-CF75-96E1C1CEEC63}"/>
              </a:ext>
            </a:extLst>
          </p:cNvPr>
          <p:cNvCxnSpPr>
            <a:cxnSpLocks/>
          </p:cNvCxnSpPr>
          <p:nvPr/>
        </p:nvCxnSpPr>
        <p:spPr>
          <a:xfrm>
            <a:off x="1055227" y="1460500"/>
            <a:ext cx="4572000" cy="0"/>
          </a:xfrm>
          <a:prstGeom prst="line">
            <a:avLst/>
          </a:prstGeom>
          <a:ln w="25400">
            <a:solidFill>
              <a:srgbClr val="01BF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8">
            <a:extLst>
              <a:ext uri="{FF2B5EF4-FFF2-40B4-BE49-F238E27FC236}">
                <a16:creationId xmlns:a16="http://schemas.microsoft.com/office/drawing/2014/main" id="{33E18F69-21A5-145B-227D-AAA9401009EB}"/>
              </a:ext>
            </a:extLst>
          </p:cNvPr>
          <p:cNvSpPr txBox="1"/>
          <p:nvPr/>
        </p:nvSpPr>
        <p:spPr>
          <a:xfrm>
            <a:off x="1055228" y="613202"/>
            <a:ext cx="1062095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it mean to be a leader?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6262DCA-64AD-0C05-AC49-9719B2C34F2B}"/>
              </a:ext>
            </a:extLst>
          </p:cNvPr>
          <p:cNvSpPr txBox="1"/>
          <p:nvPr/>
        </p:nvSpPr>
        <p:spPr>
          <a:xfrm>
            <a:off x="1055228" y="1642821"/>
            <a:ext cx="8545972" cy="4036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 is </a:t>
            </a:r>
            <a:r>
              <a:rPr lang="en-US" sz="36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have all been given influence…how will you use it?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 is NOT perfection but it is </a:t>
            </a:r>
            <a:r>
              <a:rPr lang="en-US" sz="360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Christian leadership starts with discipleship</a:t>
            </a:r>
            <a:endParaRPr sz="3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29C2CB-7A78-EEEE-4F82-2DA70EED42CD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1BF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logo with black text&#10;&#10;AI-generated content may be incorrect.">
            <a:extLst>
              <a:ext uri="{FF2B5EF4-FFF2-40B4-BE49-F238E27FC236}">
                <a16:creationId xmlns:a16="http://schemas.microsoft.com/office/drawing/2014/main" id="{48A97429-6A73-AD7C-2150-BF04F1517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556" y="5639527"/>
            <a:ext cx="912466" cy="9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2882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A5E1AA-509F-9515-7667-2B44FC9C4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F7FC64-A69F-69E2-E029-F397766C6D2C}"/>
              </a:ext>
            </a:extLst>
          </p:cNvPr>
          <p:cNvCxnSpPr>
            <a:cxnSpLocks/>
          </p:cNvCxnSpPr>
          <p:nvPr/>
        </p:nvCxnSpPr>
        <p:spPr>
          <a:xfrm>
            <a:off x="1055227" y="1460500"/>
            <a:ext cx="4572000" cy="0"/>
          </a:xfrm>
          <a:prstGeom prst="line">
            <a:avLst/>
          </a:prstGeom>
          <a:ln w="25400">
            <a:solidFill>
              <a:srgbClr val="01BF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8">
            <a:extLst>
              <a:ext uri="{FF2B5EF4-FFF2-40B4-BE49-F238E27FC236}">
                <a16:creationId xmlns:a16="http://schemas.microsoft.com/office/drawing/2014/main" id="{B7D8870B-F180-7AF4-9CF5-DEF2FD35F34A}"/>
              </a:ext>
            </a:extLst>
          </p:cNvPr>
          <p:cNvSpPr txBox="1"/>
          <p:nvPr/>
        </p:nvSpPr>
        <p:spPr>
          <a:xfrm>
            <a:off x="1055228" y="613202"/>
            <a:ext cx="1062095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Jesus say about leadership?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D4B8A06-4328-62C1-65B1-5A385F2108BE}"/>
              </a:ext>
            </a:extLst>
          </p:cNvPr>
          <p:cNvSpPr txBox="1"/>
          <p:nvPr/>
        </p:nvSpPr>
        <p:spPr>
          <a:xfrm>
            <a:off x="1055228" y="1683281"/>
            <a:ext cx="10305989" cy="452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algn="ctr"/>
            <a:endParaRPr lang="en-US" sz="3200">
              <a:solidFill>
                <a:schemeClr val="bg1"/>
              </a:solidFill>
              <a:latin typeface="Calibri"/>
              <a:ea typeface="Calibri"/>
              <a:cs typeface="Calibri"/>
              <a:sym typeface="Comfortaa"/>
            </a:endParaRPr>
          </a:p>
          <a:p>
            <a:pPr lvl="0" algn="ctr"/>
            <a:r>
              <a:rPr lang="en-US" sz="3200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“All </a:t>
            </a:r>
            <a:r>
              <a:rPr lang="en-US" sz="32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authority i</a:t>
            </a:r>
            <a:r>
              <a:rPr lang="en-US" sz="3200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n heaven and on earth </a:t>
            </a:r>
            <a:r>
              <a:rPr lang="en-US" sz="3200" u="sng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has been given to Me</a:t>
            </a:r>
            <a:r>
              <a:rPr lang="en-US" sz="3200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. Therefore, go and </a:t>
            </a:r>
            <a:r>
              <a:rPr lang="en-US" sz="32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make disciples</a:t>
            </a:r>
            <a:r>
              <a:rPr lang="en-US" sz="3200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 of all nations, baptizing them in the name of the Father and the Son, and the Holy Spirit. </a:t>
            </a:r>
            <a:r>
              <a:rPr lang="en-US" sz="32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Teach them</a:t>
            </a:r>
            <a:r>
              <a:rPr lang="en-US" sz="3200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 to obey all the commands I have given you. And be sure of this: </a:t>
            </a:r>
            <a:r>
              <a:rPr lang="en-US" sz="3200" u="sng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I am with you always</a:t>
            </a:r>
            <a:r>
              <a:rPr lang="en-US" sz="3200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, even to the end of the age.” </a:t>
            </a:r>
            <a:endParaRPr lang="en-US" sz="32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lvl="0" algn="ctr"/>
            <a:endParaRPr lang="en-US" sz="32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lvl="0" algn="ctr"/>
            <a:r>
              <a:rPr lang="en-US" sz="3200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-Matthew 28:18-20</a:t>
            </a:r>
            <a:endParaRPr lang="en-US" sz="32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4CA6C9-5F98-8682-62E1-D438FA92E59F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1BF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logo with black text&#10;&#10;AI-generated content may be incorrect.">
            <a:extLst>
              <a:ext uri="{FF2B5EF4-FFF2-40B4-BE49-F238E27FC236}">
                <a16:creationId xmlns:a16="http://schemas.microsoft.com/office/drawing/2014/main" id="{4EB927D6-E34B-CE34-BE22-54D322454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556" y="5639527"/>
            <a:ext cx="912466" cy="9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2078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41D8C99-38AB-BCC5-F7A8-40FD75BF5456}"/>
              </a:ext>
            </a:extLst>
          </p:cNvPr>
          <p:cNvCxnSpPr>
            <a:cxnSpLocks/>
          </p:cNvCxnSpPr>
          <p:nvPr/>
        </p:nvCxnSpPr>
        <p:spPr>
          <a:xfrm>
            <a:off x="732498" y="1460500"/>
            <a:ext cx="4572000" cy="0"/>
          </a:xfrm>
          <a:prstGeom prst="line">
            <a:avLst/>
          </a:prstGeom>
          <a:ln w="25400">
            <a:solidFill>
              <a:srgbClr val="01BF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8">
            <a:extLst>
              <a:ext uri="{FF2B5EF4-FFF2-40B4-BE49-F238E27FC236}">
                <a16:creationId xmlns:a16="http://schemas.microsoft.com/office/drawing/2014/main" id="{D833413E-F07E-385B-C40B-A58834479B46}"/>
              </a:ext>
            </a:extLst>
          </p:cNvPr>
          <p:cNvSpPr txBox="1"/>
          <p:nvPr/>
        </p:nvSpPr>
        <p:spPr>
          <a:xfrm>
            <a:off x="732499" y="736312"/>
            <a:ext cx="599850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Discovery Bible Study Method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FE5E9B5-B8F5-2E56-DDC5-1E3A7ED2671F}"/>
              </a:ext>
            </a:extLst>
          </p:cNvPr>
          <p:cNvSpPr txBox="1"/>
          <p:nvPr/>
        </p:nvSpPr>
        <p:spPr>
          <a:xfrm>
            <a:off x="732499" y="1642821"/>
            <a:ext cx="5401602" cy="493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  <a:defRPr sz="1600"/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passage a 2</a:t>
            </a:r>
            <a:r>
              <a:rPr lang="en-US" sz="2400" baseline="30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time, but this time, close your eyes and listen.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 sz="1600"/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 to a partner and retell the story in as much detail as possible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 sz="1600"/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this say about God?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 sz="1600"/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this say about people?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 sz="1600"/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context of this passage? Does this say anything about the meaning of this passage?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 sz="1600"/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this change the way we approach discipleship and leadership?</a:t>
            </a:r>
            <a:endParaRPr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FE454-E4E5-A1A8-6809-35617ABEF88F}"/>
              </a:ext>
            </a:extLst>
          </p:cNvPr>
          <p:cNvSpPr/>
          <p:nvPr/>
        </p:nvSpPr>
        <p:spPr>
          <a:xfrm>
            <a:off x="7162800" y="0"/>
            <a:ext cx="457200" cy="6858000"/>
          </a:xfrm>
          <a:prstGeom prst="rect">
            <a:avLst/>
          </a:prstGeom>
          <a:solidFill>
            <a:srgbClr val="01BF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FF4F760-D3A0-D7A3-602B-8DE7D9F1EE67}"/>
              </a:ext>
            </a:extLst>
          </p:cNvPr>
          <p:cNvSpPr txBox="1"/>
          <p:nvPr/>
        </p:nvSpPr>
        <p:spPr>
          <a:xfrm>
            <a:off x="7930662" y="184638"/>
            <a:ext cx="4088423" cy="655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lvl="0" algn="ctr"/>
            <a:r>
              <a:rPr lang="en-US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“All </a:t>
            </a:r>
            <a:r>
              <a:rPr lang="en-US" sz="2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authority i</a:t>
            </a:r>
            <a:r>
              <a:rPr lang="en-US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n heaven and on earth </a:t>
            </a:r>
            <a:r>
              <a:rPr lang="en-US" sz="2800" u="sng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has been given to Me</a:t>
            </a:r>
            <a:r>
              <a:rPr lang="en-US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. Therefore, go and </a:t>
            </a:r>
            <a:r>
              <a:rPr lang="en-US" sz="2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make disciples</a:t>
            </a:r>
            <a:r>
              <a:rPr lang="en-US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 of all nations, baptizing them in the name of the Father and the Son, and the Holy Spirit. </a:t>
            </a:r>
            <a:r>
              <a:rPr lang="en-US" sz="2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Teach them</a:t>
            </a:r>
            <a:r>
              <a:rPr lang="en-US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 to obey all the commands I have given you. And be sure of this: </a:t>
            </a:r>
            <a:r>
              <a:rPr lang="en-US" sz="2800" u="sng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I am with you always</a:t>
            </a:r>
            <a:r>
              <a:rPr lang="en-US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, even to the end of the age.” </a:t>
            </a:r>
            <a:endParaRPr lang="en-US" sz="28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lvl="0" algn="ctr"/>
            <a:endParaRPr lang="en-US" sz="28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lvl="0" algn="ctr"/>
            <a:r>
              <a:rPr lang="en-US" sz="2800">
                <a:solidFill>
                  <a:schemeClr val="bg1"/>
                </a:solidFill>
                <a:latin typeface="Calibri"/>
                <a:ea typeface="Calibri"/>
                <a:cs typeface="Calibri"/>
                <a:sym typeface="Comfortaa"/>
              </a:rPr>
              <a:t>-Matthew 28:18-20</a:t>
            </a:r>
            <a:endParaRPr lang="en-US" sz="28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10890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41D8C99-38AB-BCC5-F7A8-40FD75BF5456}"/>
              </a:ext>
            </a:extLst>
          </p:cNvPr>
          <p:cNvCxnSpPr>
            <a:cxnSpLocks/>
          </p:cNvCxnSpPr>
          <p:nvPr/>
        </p:nvCxnSpPr>
        <p:spPr>
          <a:xfrm>
            <a:off x="1055227" y="1460500"/>
            <a:ext cx="4572000" cy="0"/>
          </a:xfrm>
          <a:prstGeom prst="line">
            <a:avLst/>
          </a:prstGeom>
          <a:ln w="25400">
            <a:solidFill>
              <a:srgbClr val="01BF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8">
            <a:extLst>
              <a:ext uri="{FF2B5EF4-FFF2-40B4-BE49-F238E27FC236}">
                <a16:creationId xmlns:a16="http://schemas.microsoft.com/office/drawing/2014/main" id="{D833413E-F07E-385B-C40B-A58834479B46}"/>
              </a:ext>
            </a:extLst>
          </p:cNvPr>
          <p:cNvSpPr txBox="1"/>
          <p:nvPr/>
        </p:nvSpPr>
        <p:spPr>
          <a:xfrm>
            <a:off x="1055228" y="705535"/>
            <a:ext cx="106209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Discipleship = Biblical Leadership Through Influence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FE5E9B5-B8F5-2E56-DDC5-1E3A7ED2671F}"/>
              </a:ext>
            </a:extLst>
          </p:cNvPr>
          <p:cNvSpPr txBox="1"/>
          <p:nvPr/>
        </p:nvSpPr>
        <p:spPr>
          <a:xfrm>
            <a:off x="1055228" y="1642821"/>
            <a:ext cx="8545972" cy="4036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Jesus’ disciples are to make disciples</a:t>
            </a:r>
          </a:p>
          <a:p>
            <a:pPr>
              <a:lnSpc>
                <a:spcPct val="120000"/>
              </a:lnSpc>
              <a:defRPr sz="1600"/>
            </a:pPr>
            <a:endParaRPr lang="en-US" sz="3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transformation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endParaRPr lang="en-US" sz="3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multiplication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1600"/>
            </a:pPr>
            <a:endParaRPr sz="3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FE454-E4E5-A1A8-6809-35617ABEF88F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1BF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logo with black text&#10;&#10;AI-generated content may be incorrect.">
            <a:extLst>
              <a:ext uri="{FF2B5EF4-FFF2-40B4-BE49-F238E27FC236}">
                <a16:creationId xmlns:a16="http://schemas.microsoft.com/office/drawing/2014/main" id="{F5DE6138-58F3-053E-35ED-9666B47CF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556" y="5639527"/>
            <a:ext cx="912466" cy="9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5009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F8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C30204-E53D-2A6F-58D0-219AB1C24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halftone background&#10;&#10;AI-generated content may be incorrect.">
            <a:extLst>
              <a:ext uri="{FF2B5EF4-FFF2-40B4-BE49-F238E27FC236}">
                <a16:creationId xmlns:a16="http://schemas.microsoft.com/office/drawing/2014/main" id="{8DDBA14B-1E3E-6043-9E98-442CDB4270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1000"/>
          </a:blip>
          <a:srcRect l="-1" t="-1" r="17431" b="25"/>
          <a:stretch/>
        </p:blipFill>
        <p:spPr>
          <a:xfrm rot="16200000">
            <a:off x="2665477" y="-2665476"/>
            <a:ext cx="6858000" cy="12188952"/>
          </a:xfrm>
          <a:prstGeom prst="rect">
            <a:avLst/>
          </a:prstGeom>
        </p:spPr>
      </p:pic>
      <p:pic>
        <p:nvPicPr>
          <p:cNvPr id="7" name="Picture 6" descr="A blue and white light&#10;&#10;AI-generated content may be incorrect.">
            <a:extLst>
              <a:ext uri="{FF2B5EF4-FFF2-40B4-BE49-F238E27FC236}">
                <a16:creationId xmlns:a16="http://schemas.microsoft.com/office/drawing/2014/main" id="{F49535F0-3C17-F870-40F3-06B5B2AA29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" t="-32" r="41889" b="47662"/>
          <a:stretch/>
        </p:blipFill>
        <p:spPr>
          <a:xfrm>
            <a:off x="8717280" y="4937760"/>
            <a:ext cx="3474720" cy="1920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87E42B-B13E-581C-D552-DFE04E373D99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04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C47E30D-7F9D-EA1E-5501-1E28E2CFF896}"/>
              </a:ext>
            </a:extLst>
          </p:cNvPr>
          <p:cNvSpPr txBox="1"/>
          <p:nvPr/>
        </p:nvSpPr>
        <p:spPr>
          <a:xfrm>
            <a:off x="3173674" y="2274837"/>
            <a:ext cx="5841604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Student Leader Testimonies</a:t>
            </a:r>
            <a:endParaRPr lang="en-US" sz="7200">
              <a:solidFill>
                <a:schemeClr val="bg1"/>
              </a:solidFill>
              <a:effectLst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010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463D42-4C6F-9B23-D3E0-DC12B796E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67FA0EC-BC26-8EFA-470F-3DE5F4A03C2B}"/>
              </a:ext>
            </a:extLst>
          </p:cNvPr>
          <p:cNvCxnSpPr>
            <a:cxnSpLocks/>
          </p:cNvCxnSpPr>
          <p:nvPr/>
        </p:nvCxnSpPr>
        <p:spPr>
          <a:xfrm>
            <a:off x="1055227" y="1460500"/>
            <a:ext cx="4572000" cy="0"/>
          </a:xfrm>
          <a:prstGeom prst="line">
            <a:avLst/>
          </a:prstGeom>
          <a:ln w="25400">
            <a:solidFill>
              <a:srgbClr val="01BF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8">
            <a:extLst>
              <a:ext uri="{FF2B5EF4-FFF2-40B4-BE49-F238E27FC236}">
                <a16:creationId xmlns:a16="http://schemas.microsoft.com/office/drawing/2014/main" id="{DE0E7C50-4097-D9C3-6E4B-11F5DCC85F37}"/>
              </a:ext>
            </a:extLst>
          </p:cNvPr>
          <p:cNvSpPr txBox="1"/>
          <p:nvPr/>
        </p:nvSpPr>
        <p:spPr>
          <a:xfrm>
            <a:off x="1055228" y="705535"/>
            <a:ext cx="106209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FCA Vision &amp; Mission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C428771-107C-C57E-56B4-002459165C58}"/>
              </a:ext>
            </a:extLst>
          </p:cNvPr>
          <p:cNvSpPr txBox="1"/>
          <p:nvPr/>
        </p:nvSpPr>
        <p:spPr>
          <a:xfrm>
            <a:off x="1055228" y="1642821"/>
            <a:ext cx="8545972" cy="4701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20000"/>
              </a:lnSpc>
              <a:defRPr sz="1600"/>
            </a:pPr>
            <a:r>
              <a:rPr lang="en-US" sz="360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To see the world transformed by Jesus Christ </a:t>
            </a:r>
            <a:r>
              <a:rPr lang="en-US" sz="36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en-US" sz="36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influence of Coaches and Athletes.</a:t>
            </a:r>
          </a:p>
          <a:p>
            <a:pPr>
              <a:lnSpc>
                <a:spcPct val="120000"/>
              </a:lnSpc>
              <a:defRPr sz="1600"/>
            </a:pPr>
            <a:endParaRPr lang="en-US" sz="3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defRPr sz="1600"/>
            </a:pPr>
            <a:r>
              <a:rPr lang="en-US" sz="360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To lead </a:t>
            </a:r>
            <a:r>
              <a:rPr lang="en-US" sz="36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en-US" sz="36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 and Athlete into a </a:t>
            </a:r>
            <a:r>
              <a:rPr lang="en-US" sz="36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growing</a:t>
            </a:r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with Jesus Christ and His Church.</a:t>
            </a:r>
            <a:endParaRPr sz="3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E4F6DA-A52B-6AB9-3491-881A8DF532E6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1BF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logo with black text&#10;&#10;AI-generated content may be incorrect.">
            <a:extLst>
              <a:ext uri="{FF2B5EF4-FFF2-40B4-BE49-F238E27FC236}">
                <a16:creationId xmlns:a16="http://schemas.microsoft.com/office/drawing/2014/main" id="{FA236E9B-94BF-B576-E67C-37C16046C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556" y="5639527"/>
            <a:ext cx="912466" cy="9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381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7B3617-2ED5-98A4-17FF-D9220B182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B9A7B2E-4433-3494-25EA-047E6B6C4467}"/>
              </a:ext>
            </a:extLst>
          </p:cNvPr>
          <p:cNvCxnSpPr>
            <a:cxnSpLocks/>
          </p:cNvCxnSpPr>
          <p:nvPr/>
        </p:nvCxnSpPr>
        <p:spPr>
          <a:xfrm>
            <a:off x="1055227" y="1460500"/>
            <a:ext cx="4572000" cy="0"/>
          </a:xfrm>
          <a:prstGeom prst="line">
            <a:avLst/>
          </a:prstGeom>
          <a:ln w="25400">
            <a:solidFill>
              <a:srgbClr val="01BF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8">
            <a:extLst>
              <a:ext uri="{FF2B5EF4-FFF2-40B4-BE49-F238E27FC236}">
                <a16:creationId xmlns:a16="http://schemas.microsoft.com/office/drawing/2014/main" id="{CD59F528-D205-EC98-72EC-3872B41B5D33}"/>
              </a:ext>
            </a:extLst>
          </p:cNvPr>
          <p:cNvSpPr txBox="1"/>
          <p:nvPr/>
        </p:nvSpPr>
        <p:spPr>
          <a:xfrm>
            <a:off x="1055228" y="705535"/>
            <a:ext cx="106209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FCA Discipleship Strategy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BF699F8-92C0-6022-80B7-06D2691A2E56}"/>
              </a:ext>
            </a:extLst>
          </p:cNvPr>
          <p:cNvSpPr txBox="1"/>
          <p:nvPr/>
        </p:nvSpPr>
        <p:spPr>
          <a:xfrm>
            <a:off x="1055228" y="1642821"/>
            <a:ext cx="8545972" cy="4189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20000"/>
              </a:lnSpc>
              <a:defRPr sz="1600"/>
            </a:pPr>
            <a:r>
              <a:rPr lang="en-US" sz="320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</a:t>
            </a: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Engage coaches &amp; athletes through genuine relationships by sharing our lives and the gospel.</a:t>
            </a:r>
          </a:p>
          <a:p>
            <a:pPr>
              <a:lnSpc>
                <a:spcPct val="120000"/>
              </a:lnSpc>
              <a:defRPr sz="1600"/>
            </a:pPr>
            <a:r>
              <a:rPr lang="en-US" sz="320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</a:t>
            </a: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Equip coaches &amp; athletes to grow in Christ through God’s word.</a:t>
            </a:r>
          </a:p>
          <a:p>
            <a:pPr>
              <a:lnSpc>
                <a:spcPct val="120000"/>
              </a:lnSpc>
              <a:defRPr sz="1600"/>
            </a:pPr>
            <a:r>
              <a:rPr lang="en-US" sz="320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Empower</a:t>
            </a: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Empower coaches &amp; athletes to bring others along with them on the journey.</a:t>
            </a:r>
            <a:endParaRPr lang="en-US" sz="3200" u="sng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E3292E-63A4-AFFA-808B-3F7DE15516B4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1BF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logo with black text&#10;&#10;AI-generated content may be incorrect.">
            <a:extLst>
              <a:ext uri="{FF2B5EF4-FFF2-40B4-BE49-F238E27FC236}">
                <a16:creationId xmlns:a16="http://schemas.microsoft.com/office/drawing/2014/main" id="{A1C78C4F-CEBB-CEDC-A6CA-08253C007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556" y="5639527"/>
            <a:ext cx="912466" cy="9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912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ADC529-D3EF-FEBD-0C9E-BC71C6CC7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FEC0AC-8FFD-B3F9-6A01-189701D4B0D1}"/>
              </a:ext>
            </a:extLst>
          </p:cNvPr>
          <p:cNvCxnSpPr>
            <a:cxnSpLocks/>
          </p:cNvCxnSpPr>
          <p:nvPr/>
        </p:nvCxnSpPr>
        <p:spPr>
          <a:xfrm>
            <a:off x="1055227" y="1460500"/>
            <a:ext cx="4572000" cy="0"/>
          </a:xfrm>
          <a:prstGeom prst="line">
            <a:avLst/>
          </a:prstGeom>
          <a:ln w="25400">
            <a:solidFill>
              <a:srgbClr val="01BF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8">
            <a:extLst>
              <a:ext uri="{FF2B5EF4-FFF2-40B4-BE49-F238E27FC236}">
                <a16:creationId xmlns:a16="http://schemas.microsoft.com/office/drawing/2014/main" id="{D54C007E-FE7B-76E7-79CA-17D0D5121EFC}"/>
              </a:ext>
            </a:extLst>
          </p:cNvPr>
          <p:cNvSpPr txBox="1"/>
          <p:nvPr/>
        </p:nvSpPr>
        <p:spPr>
          <a:xfrm>
            <a:off x="1055228" y="705535"/>
            <a:ext cx="106209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Huddle?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B623967-178B-D120-EF54-559459DEAB58}"/>
              </a:ext>
            </a:extLst>
          </p:cNvPr>
          <p:cNvSpPr txBox="1"/>
          <p:nvPr/>
        </p:nvSpPr>
        <p:spPr>
          <a:xfrm>
            <a:off x="1055228" y="1642821"/>
            <a:ext cx="8545972" cy="4780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20000"/>
              </a:lnSpc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environment within the sports community where two or more coaches and/or athletes meet on a regular basis to grow in their relationship with Jesus Christ and His Church.</a:t>
            </a:r>
          </a:p>
          <a:p>
            <a:pPr>
              <a:lnSpc>
                <a:spcPct val="120000"/>
              </a:lnSpc>
              <a:defRPr sz="1600"/>
            </a:pPr>
            <a:endParaRPr lang="en-US" sz="3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include prayer, worship, scripture reading, group discussion, etc.</a:t>
            </a:r>
          </a:p>
          <a:p>
            <a:pPr>
              <a:lnSpc>
                <a:spcPct val="120000"/>
              </a:lnSpc>
              <a:defRPr sz="1600"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focused on Jesus!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032B4A-CB65-165C-57D1-EC0F8A330652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1BF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logo with black text&#10;&#10;AI-generated content may be incorrect.">
            <a:extLst>
              <a:ext uri="{FF2B5EF4-FFF2-40B4-BE49-F238E27FC236}">
                <a16:creationId xmlns:a16="http://schemas.microsoft.com/office/drawing/2014/main" id="{D073D7EF-4185-FA27-40E6-79B36DC32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556" y="5639527"/>
            <a:ext cx="912466" cy="9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0259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C50A1637EB6548885F831E9DE2F03D" ma:contentTypeVersion="14" ma:contentTypeDescription="Create a new document." ma:contentTypeScope="" ma:versionID="eb9ddb202da0eb7887ef3e0dd67d2832">
  <xsd:schema xmlns:xsd="http://www.w3.org/2001/XMLSchema" xmlns:xs="http://www.w3.org/2001/XMLSchema" xmlns:p="http://schemas.microsoft.com/office/2006/metadata/properties" xmlns:ns2="3fdd442d-07f6-4de0-9c01-bc3eea7e39f2" xmlns:ns3="262e7935-91f8-4237-ad96-f6e83ad1c0e4" targetNamespace="http://schemas.microsoft.com/office/2006/metadata/properties" ma:root="true" ma:fieldsID="49bdc48748bed866dbd3f92ddc0b16f3" ns2:_="" ns3:_="">
    <xsd:import namespace="3fdd442d-07f6-4de0-9c01-bc3eea7e39f2"/>
    <xsd:import namespace="262e7935-91f8-4237-ad96-f6e83ad1c0e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  <xsd:element ref="ns3:MediaServiceDateTaken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d442d-07f6-4de0-9c01-bc3eea7e39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e7935-91f8-4237-ad96-f6e83ad1c0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bc4d56e-9d85-4caa-80ad-4858aa0dba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2e7935-91f8-4237-ad96-f6e83ad1c0e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DAA50F-CF71-4418-B9FB-13EAB8583D59}">
  <ds:schemaRefs>
    <ds:schemaRef ds:uri="262e7935-91f8-4237-ad96-f6e83ad1c0e4"/>
    <ds:schemaRef ds:uri="3fdd442d-07f6-4de0-9c01-bc3eea7e39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10A7D60-1BE0-467A-A9A1-215D9B913AA4}">
  <ds:schemaRefs>
    <ds:schemaRef ds:uri="262e7935-91f8-4237-ad96-f6e83ad1c0e4"/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99BC3331-24C3-4CE1-9174-9473A50A26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Macintosh PowerPoint</Application>
  <PresentationFormat>Widescreen</PresentationFormat>
  <Paragraphs>91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Bryan</dc:creator>
  <cp:lastModifiedBy>Josh Yagel</cp:lastModifiedBy>
  <cp:revision>3</cp:revision>
  <dcterms:created xsi:type="dcterms:W3CDTF">2024-12-05T14:36:09Z</dcterms:created>
  <dcterms:modified xsi:type="dcterms:W3CDTF">2026-03-04T14:50:30Z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0x010100C0C50A1637EB6548885F831E9DE2F03D</vt:lpwstr>
  </property>
  <property fmtid="{D5CDD505-2E9C-101B-9397-08002B2CF9AE}" pid="3" name="MediaServiceImageTags">
    <vt:lpwstr/>
  </property>
</Properties>
</file>