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6"/>
  </p:notesMasterIdLst>
  <p:sldIdLst>
    <p:sldId id="290" r:id="rId5"/>
    <p:sldId id="257" r:id="rId6"/>
    <p:sldId id="258" r:id="rId7"/>
    <p:sldId id="259" r:id="rId8"/>
    <p:sldId id="260" r:id="rId9"/>
    <p:sldId id="261" r:id="rId10"/>
    <p:sldId id="262" r:id="rId11"/>
    <p:sldId id="264" r:id="rId12"/>
    <p:sldId id="265" r:id="rId13"/>
    <p:sldId id="268" r:id="rId14"/>
    <p:sldId id="294" r:id="rId15"/>
  </p:sldIdLst>
  <p:sldSz cx="9144000" cy="6858000" type="screen4x3"/>
  <p:notesSz cx="6858000" cy="9144000"/>
  <p:defaultTextStyle>
    <a:defPPr>
      <a:defRPr lang="en-NZ"/>
    </a:defPPr>
    <a:lvl1pPr algn="l" defTabSz="457200" rtl="0" fontAlgn="base">
      <a:spcBef>
        <a:spcPct val="0"/>
      </a:spcBef>
      <a:spcAft>
        <a:spcPct val="0"/>
      </a:spcAft>
      <a:defRPr sz="2400" kern="1200">
        <a:solidFill>
          <a:schemeClr val="tx1"/>
        </a:solidFill>
        <a:latin typeface="Calibri" panose="020F0502020204030204" pitchFamily="34" charset="0"/>
        <a:ea typeface="MS PGothic" panose="020B0600070205080204" pitchFamily="34" charset="-128"/>
        <a:cs typeface="+mn-cs"/>
      </a:defRPr>
    </a:lvl1pPr>
    <a:lvl2pPr marL="457200" algn="l" defTabSz="457200" rtl="0" fontAlgn="base">
      <a:spcBef>
        <a:spcPct val="0"/>
      </a:spcBef>
      <a:spcAft>
        <a:spcPct val="0"/>
      </a:spcAft>
      <a:defRPr sz="2400" kern="1200">
        <a:solidFill>
          <a:schemeClr val="tx1"/>
        </a:solidFill>
        <a:latin typeface="Calibri" panose="020F0502020204030204" pitchFamily="34" charset="0"/>
        <a:ea typeface="MS PGothic" panose="020B0600070205080204" pitchFamily="34" charset="-128"/>
        <a:cs typeface="+mn-cs"/>
      </a:defRPr>
    </a:lvl2pPr>
    <a:lvl3pPr marL="914400" algn="l" defTabSz="457200" rtl="0" fontAlgn="base">
      <a:spcBef>
        <a:spcPct val="0"/>
      </a:spcBef>
      <a:spcAft>
        <a:spcPct val="0"/>
      </a:spcAft>
      <a:defRPr sz="2400" kern="1200">
        <a:solidFill>
          <a:schemeClr val="tx1"/>
        </a:solidFill>
        <a:latin typeface="Calibri" panose="020F0502020204030204" pitchFamily="34" charset="0"/>
        <a:ea typeface="MS PGothic" panose="020B0600070205080204" pitchFamily="34" charset="-128"/>
        <a:cs typeface="+mn-cs"/>
      </a:defRPr>
    </a:lvl3pPr>
    <a:lvl4pPr marL="1371600" algn="l" defTabSz="457200" rtl="0" fontAlgn="base">
      <a:spcBef>
        <a:spcPct val="0"/>
      </a:spcBef>
      <a:spcAft>
        <a:spcPct val="0"/>
      </a:spcAft>
      <a:defRPr sz="2400" kern="1200">
        <a:solidFill>
          <a:schemeClr val="tx1"/>
        </a:solidFill>
        <a:latin typeface="Calibri" panose="020F0502020204030204" pitchFamily="34" charset="0"/>
        <a:ea typeface="MS PGothic" panose="020B0600070205080204" pitchFamily="34" charset="-128"/>
        <a:cs typeface="+mn-cs"/>
      </a:defRPr>
    </a:lvl4pPr>
    <a:lvl5pPr marL="1828800" algn="l" defTabSz="457200" rtl="0" fontAlgn="base">
      <a:spcBef>
        <a:spcPct val="0"/>
      </a:spcBef>
      <a:spcAft>
        <a:spcPct val="0"/>
      </a:spcAft>
      <a:defRPr sz="2400"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Calibri" panose="020F0502020204030204" pitchFamily="34" charset="0"/>
        <a:ea typeface="MS PGothic" panose="020B0600070205080204" pitchFamily="34" charset="-128"/>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A2194"/>
    <a:srgbClr val="003A49"/>
    <a:srgbClr val="002F3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86" autoAdjust="0"/>
    <p:restoredTop sz="58882" autoAdjust="0"/>
  </p:normalViewPr>
  <p:slideViewPr>
    <p:cSldViewPr snapToGrid="0" snapToObjects="1">
      <p:cViewPr varScale="1">
        <p:scale>
          <a:sx n="37" d="100"/>
          <a:sy n="37" d="100"/>
        </p:scale>
        <p:origin x="2152"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e Webber" userId="3a9381a0-b950-4b1e-b3db-c05c2f61bcf9" providerId="ADAL" clId="{84A6C1F6-D9B1-4552-B89D-5AF1719A1F9A}"/>
    <pc:docChg chg="delSld">
      <pc:chgData name="Marie Webber" userId="3a9381a0-b950-4b1e-b3db-c05c2f61bcf9" providerId="ADAL" clId="{84A6C1F6-D9B1-4552-B89D-5AF1719A1F9A}" dt="2022-01-24T00:03:33.145" v="1" actId="47"/>
      <pc:docMkLst>
        <pc:docMk/>
      </pc:docMkLst>
      <pc:sldChg chg="del">
        <pc:chgData name="Marie Webber" userId="3a9381a0-b950-4b1e-b3db-c05c2f61bcf9" providerId="ADAL" clId="{84A6C1F6-D9B1-4552-B89D-5AF1719A1F9A}" dt="2022-01-24T00:03:30.781" v="0" actId="47"/>
        <pc:sldMkLst>
          <pc:docMk/>
          <pc:sldMk cId="0" sldId="270"/>
        </pc:sldMkLst>
      </pc:sldChg>
      <pc:sldChg chg="del">
        <pc:chgData name="Marie Webber" userId="3a9381a0-b950-4b1e-b3db-c05c2f61bcf9" providerId="ADAL" clId="{84A6C1F6-D9B1-4552-B89D-5AF1719A1F9A}" dt="2022-01-24T00:03:33.145" v="1" actId="47"/>
        <pc:sldMkLst>
          <pc:docMk/>
          <pc:sldMk cId="1995105646" sldId="29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F4A1C5-0BDB-4578-BEB0-CE083FDD2247}" type="datetimeFigureOut">
              <a:rPr lang="en-NZ" smtClean="0"/>
              <a:t>24/01/2022</a:t>
            </a:fld>
            <a:endParaRPr lang="en-NZ"/>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DBC982-B78B-476E-AFB9-F21B3EAF4DF6}" type="slidenum">
              <a:rPr lang="en-NZ" smtClean="0"/>
              <a:t>‹#›</a:t>
            </a:fld>
            <a:endParaRPr lang="en-NZ"/>
          </a:p>
        </p:txBody>
      </p:sp>
    </p:spTree>
    <p:extLst>
      <p:ext uri="{BB962C8B-B14F-4D97-AF65-F5344CB8AC3E}">
        <p14:creationId xmlns:p14="http://schemas.microsoft.com/office/powerpoint/2010/main" val="3879382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Intro session to introduce the concept of internal customer service</a:t>
            </a:r>
          </a:p>
          <a:p>
            <a:r>
              <a:rPr lang="en-NZ" dirty="0"/>
              <a:t>Allow 1.5 to 2hrs</a:t>
            </a:r>
          </a:p>
          <a:p>
            <a:endParaRPr lang="en-NZ" dirty="0"/>
          </a:p>
          <a:p>
            <a:r>
              <a:rPr lang="en-NZ" b="1" u="sng" dirty="0"/>
              <a:t>Materials</a:t>
            </a:r>
            <a:br>
              <a:rPr lang="en-NZ" dirty="0"/>
            </a:br>
            <a:r>
              <a:rPr lang="en-NZ" dirty="0"/>
              <a:t>Flipcharts and pens</a:t>
            </a:r>
            <a:br>
              <a:rPr lang="en-NZ" dirty="0"/>
            </a:br>
            <a:r>
              <a:rPr lang="en-NZ" dirty="0"/>
              <a:t>Blank A4 paper – one piece each</a:t>
            </a:r>
          </a:p>
          <a:p>
            <a:r>
              <a:rPr lang="en-NZ" dirty="0"/>
              <a:t>Handouts of slides with notes sections</a:t>
            </a:r>
          </a:p>
          <a:p>
            <a:r>
              <a:rPr lang="en-NZ" dirty="0"/>
              <a:t>Internet connection for clip</a:t>
            </a:r>
          </a:p>
          <a:p>
            <a:endParaRPr lang="en-NZ" dirty="0"/>
          </a:p>
          <a:p>
            <a:br>
              <a:rPr lang="en-NZ" dirty="0"/>
            </a:br>
            <a:r>
              <a:rPr lang="en-NZ" dirty="0"/>
              <a:t>Welcome the group</a:t>
            </a:r>
          </a:p>
          <a:p>
            <a:endParaRPr lang="en-NZ" dirty="0"/>
          </a:p>
        </p:txBody>
      </p:sp>
      <p:sp>
        <p:nvSpPr>
          <p:cNvPr id="4" name="Slide Number Placeholder 3"/>
          <p:cNvSpPr>
            <a:spLocks noGrp="1"/>
          </p:cNvSpPr>
          <p:nvPr>
            <p:ph type="sldNum" sz="quarter" idx="5"/>
          </p:nvPr>
        </p:nvSpPr>
        <p:spPr/>
        <p:txBody>
          <a:bodyPr/>
          <a:lstStyle/>
          <a:p>
            <a:fld id="{6EDBC982-B78B-476E-AFB9-F21B3EAF4DF6}" type="slidenum">
              <a:rPr lang="en-NZ" smtClean="0"/>
              <a:t>1</a:t>
            </a:fld>
            <a:endParaRPr lang="en-NZ"/>
          </a:p>
        </p:txBody>
      </p:sp>
    </p:spTree>
    <p:extLst>
      <p:ext uri="{BB962C8B-B14F-4D97-AF65-F5344CB8AC3E}">
        <p14:creationId xmlns:p14="http://schemas.microsoft.com/office/powerpoint/2010/main" val="28552340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NZ" altLang="en-US" dirty="0">
                <a:latin typeface="Century Gothic" pitchFamily="34" charset="0"/>
              </a:rPr>
              <a:t>Want to be brilliant at Internal Customer Service? </a:t>
            </a:r>
          </a:p>
          <a:p>
            <a:pPr eaLnBrk="1" hangingPunct="1"/>
            <a:r>
              <a:rPr lang="en-NZ" altLang="en-US" dirty="0">
                <a:latin typeface="Century Gothic" pitchFamily="34" charset="0"/>
              </a:rPr>
              <a:t>There are three activities you’ll need to undertake: </a:t>
            </a:r>
            <a:r>
              <a:rPr lang="en-NZ" altLang="en-US" i="1" dirty="0">
                <a:latin typeface="Century Gothic" pitchFamily="34" charset="0"/>
              </a:rPr>
              <a:t>talk through</a:t>
            </a:r>
          </a:p>
          <a:p>
            <a:endParaRPr lang="en-NZ" dirty="0"/>
          </a:p>
        </p:txBody>
      </p:sp>
      <p:sp>
        <p:nvSpPr>
          <p:cNvPr id="4" name="Slide Number Placeholder 3"/>
          <p:cNvSpPr>
            <a:spLocks noGrp="1"/>
          </p:cNvSpPr>
          <p:nvPr>
            <p:ph type="sldNum" sz="quarter" idx="10"/>
          </p:nvPr>
        </p:nvSpPr>
        <p:spPr/>
        <p:txBody>
          <a:bodyPr/>
          <a:lstStyle/>
          <a:p>
            <a:fld id="{6EDBC982-B78B-476E-AFB9-F21B3EAF4DF6}" type="slidenum">
              <a:rPr lang="en-NZ" smtClean="0"/>
              <a:t>10</a:t>
            </a:fld>
            <a:endParaRPr lang="en-NZ"/>
          </a:p>
        </p:txBody>
      </p:sp>
    </p:spTree>
    <p:extLst>
      <p:ext uri="{BB962C8B-B14F-4D97-AF65-F5344CB8AC3E}">
        <p14:creationId xmlns:p14="http://schemas.microsoft.com/office/powerpoint/2010/main" val="5078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Any questions?</a:t>
            </a:r>
          </a:p>
        </p:txBody>
      </p:sp>
      <p:sp>
        <p:nvSpPr>
          <p:cNvPr id="4" name="Slide Number Placeholder 3"/>
          <p:cNvSpPr>
            <a:spLocks noGrp="1"/>
          </p:cNvSpPr>
          <p:nvPr>
            <p:ph type="sldNum" sz="quarter" idx="5"/>
          </p:nvPr>
        </p:nvSpPr>
        <p:spPr/>
        <p:txBody>
          <a:bodyPr/>
          <a:lstStyle/>
          <a:p>
            <a:fld id="{6EDBC982-B78B-476E-AFB9-F21B3EAF4DF6}" type="slidenum">
              <a:rPr lang="en-NZ" smtClean="0"/>
              <a:t>11</a:t>
            </a:fld>
            <a:endParaRPr lang="en-NZ"/>
          </a:p>
        </p:txBody>
      </p:sp>
    </p:spTree>
    <p:extLst>
      <p:ext uri="{BB962C8B-B14F-4D97-AF65-F5344CB8AC3E}">
        <p14:creationId xmlns:p14="http://schemas.microsoft.com/office/powerpoint/2010/main" val="1937533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Lets start by talking about customer service in general. </a:t>
            </a:r>
            <a:br>
              <a:rPr lang="en-NZ" dirty="0"/>
            </a:br>
            <a:r>
              <a:rPr lang="en-NZ" dirty="0"/>
              <a:t>Think of an example you have had lately of what you would consider to be really great customer service.</a:t>
            </a:r>
            <a:br>
              <a:rPr lang="en-NZ" dirty="0"/>
            </a:br>
            <a:r>
              <a:rPr lang="en-NZ" dirty="0"/>
              <a:t>Move your chair to form small groups of 2-3. Discuss what it was in your example that made the experience such a good experience for you as the customer. </a:t>
            </a:r>
          </a:p>
          <a:p>
            <a:r>
              <a:rPr lang="en-NZ" dirty="0"/>
              <a:t>After a few minutes, have the group brainstorm onto a flipchart some of the characteristics of great customer service. </a:t>
            </a:r>
          </a:p>
          <a:p>
            <a:endParaRPr lang="en-NZ" dirty="0"/>
          </a:p>
          <a:p>
            <a:r>
              <a:rPr lang="en-NZ" dirty="0"/>
              <a:t>Now think of an experience you’ve had lately of very poor customer service. </a:t>
            </a:r>
          </a:p>
          <a:p>
            <a:r>
              <a:rPr lang="en-NZ" dirty="0">
                <a:solidFill>
                  <a:srgbClr val="0000FF"/>
                </a:solidFill>
              </a:rPr>
              <a:t>Again, quickly discuss in your small groups.</a:t>
            </a:r>
          </a:p>
          <a:p>
            <a:r>
              <a:rPr lang="en-NZ" dirty="0">
                <a:solidFill>
                  <a:srgbClr val="0000FF"/>
                </a:solidFill>
              </a:rPr>
              <a:t>Again, brainstorm onto a flipchart. </a:t>
            </a:r>
          </a:p>
          <a:p>
            <a:pPr eaLnBrk="1" hangingPunct="1"/>
            <a:r>
              <a:rPr lang="en-NZ" dirty="0"/>
              <a:t>______________________________________________</a:t>
            </a:r>
            <a:br>
              <a:rPr lang="en-NZ" dirty="0"/>
            </a:br>
            <a:r>
              <a:rPr lang="en-NZ" altLang="en-US" i="1" dirty="0">
                <a:latin typeface="Century Gothic" pitchFamily="34" charset="0"/>
              </a:rPr>
              <a:t>Hand out an A4 piece of paper to everyone. </a:t>
            </a:r>
          </a:p>
          <a:p>
            <a:pPr eaLnBrk="1" hangingPunct="1"/>
            <a:endParaRPr lang="en-NZ" altLang="en-US" dirty="0">
              <a:latin typeface="Century Gothic" pitchFamily="34" charset="0"/>
            </a:endParaRPr>
          </a:p>
          <a:p>
            <a:pPr eaLnBrk="1" hangingPunct="1"/>
            <a:r>
              <a:rPr lang="en-NZ" altLang="en-US" dirty="0">
                <a:latin typeface="Century Gothic" pitchFamily="34" charset="0"/>
              </a:rPr>
              <a:t>Thinking about the customer service you receive from your current bank, on a scale of 0 to 10, write a number on your paper that demonstrates how likely you would be to recommend your bank to a friend or colleague.  (1 being the least likely, 10 being the most likely). </a:t>
            </a:r>
          </a:p>
          <a:p>
            <a:pPr eaLnBrk="1" hangingPunct="1"/>
            <a:endParaRPr lang="en-NZ" altLang="en-US" dirty="0">
              <a:latin typeface="Century Gothic" pitchFamily="34" charset="0"/>
            </a:endParaRPr>
          </a:p>
          <a:p>
            <a:pPr eaLnBrk="1" hangingPunct="1"/>
            <a:r>
              <a:rPr lang="en-NZ" altLang="en-US" dirty="0">
                <a:latin typeface="Century Gothic" pitchFamily="34" charset="0"/>
              </a:rPr>
              <a:t>Now armed with your score, form a continuum from zero to ten. </a:t>
            </a:r>
          </a:p>
          <a:p>
            <a:endParaRPr lang="en-NZ" dirty="0"/>
          </a:p>
        </p:txBody>
      </p:sp>
      <p:sp>
        <p:nvSpPr>
          <p:cNvPr id="4" name="Slide Number Placeholder 3"/>
          <p:cNvSpPr>
            <a:spLocks noGrp="1"/>
          </p:cNvSpPr>
          <p:nvPr>
            <p:ph type="sldNum" sz="quarter" idx="10"/>
          </p:nvPr>
        </p:nvSpPr>
        <p:spPr/>
        <p:txBody>
          <a:bodyPr/>
          <a:lstStyle/>
          <a:p>
            <a:fld id="{6EDBC982-B78B-476E-AFB9-F21B3EAF4DF6}" type="slidenum">
              <a:rPr lang="en-NZ" smtClean="0"/>
              <a:t>2</a:t>
            </a:fld>
            <a:endParaRPr lang="en-NZ"/>
          </a:p>
        </p:txBody>
      </p:sp>
    </p:spTree>
    <p:extLst>
      <p:ext uri="{BB962C8B-B14F-4D97-AF65-F5344CB8AC3E}">
        <p14:creationId xmlns:p14="http://schemas.microsoft.com/office/powerpoint/2010/main" val="15248745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NZ" altLang="en-US" dirty="0">
                <a:latin typeface="Century Gothic" pitchFamily="34" charset="0"/>
              </a:rPr>
              <a:t>Has anyone heard of a NET PROMOTER SCORE before? </a:t>
            </a:r>
          </a:p>
          <a:p>
            <a:pPr eaLnBrk="1" hangingPunct="1"/>
            <a:r>
              <a:rPr lang="en-NZ" altLang="en-US" dirty="0">
                <a:latin typeface="Century Gothic" pitchFamily="34" charset="0"/>
              </a:rPr>
              <a:t>It breaks customers into promoters, detractors, and passive people. A promoter will make a conscious effort to recommend your business – they are loyal enthusiasts. A detractor, if asked, will generally speak negatively about your business. </a:t>
            </a:r>
          </a:p>
          <a:p>
            <a:pPr eaLnBrk="1" hangingPunct="1"/>
            <a:endParaRPr lang="en-NZ" altLang="en-US" dirty="0">
              <a:latin typeface="Century Gothic" pitchFamily="34" charset="0"/>
            </a:endParaRPr>
          </a:p>
          <a:p>
            <a:pPr eaLnBrk="1" hangingPunct="1"/>
            <a:r>
              <a:rPr lang="en-NZ" altLang="en-US" dirty="0">
                <a:latin typeface="Century Gothic" pitchFamily="34" charset="0"/>
              </a:rPr>
              <a:t>Which group of people here do you think would be detractors? (Answer – 0-6)</a:t>
            </a:r>
          </a:p>
          <a:p>
            <a:pPr eaLnBrk="1" hangingPunct="1"/>
            <a:r>
              <a:rPr lang="en-NZ" altLang="en-US" dirty="0">
                <a:latin typeface="Century Gothic" pitchFamily="34" charset="0"/>
              </a:rPr>
              <a:t>What about promoters? (Answer – 9-10)</a:t>
            </a:r>
          </a:p>
          <a:p>
            <a:pPr eaLnBrk="1" hangingPunct="1"/>
            <a:endParaRPr lang="en-NZ" altLang="en-US" dirty="0">
              <a:latin typeface="Century Gothic" pitchFamily="34" charset="0"/>
            </a:endParaRPr>
          </a:p>
          <a:p>
            <a:pPr eaLnBrk="1" hangingPunct="1"/>
            <a:r>
              <a:rPr lang="en-NZ" altLang="en-US" dirty="0">
                <a:latin typeface="Century Gothic" pitchFamily="34" charset="0"/>
              </a:rPr>
              <a:t>So group in the middle – 7-8 are considered neutral. </a:t>
            </a:r>
          </a:p>
          <a:p>
            <a:pPr eaLnBrk="1" hangingPunct="1"/>
            <a:endParaRPr lang="en-NZ" altLang="en-US" dirty="0">
              <a:latin typeface="Century Gothic" pitchFamily="34" charset="0"/>
            </a:endParaRPr>
          </a:p>
          <a:p>
            <a:endParaRPr lang="en-NZ" dirty="0"/>
          </a:p>
        </p:txBody>
      </p:sp>
      <p:sp>
        <p:nvSpPr>
          <p:cNvPr id="4" name="Slide Number Placeholder 3"/>
          <p:cNvSpPr>
            <a:spLocks noGrp="1"/>
          </p:cNvSpPr>
          <p:nvPr>
            <p:ph type="sldNum" sz="quarter" idx="10"/>
          </p:nvPr>
        </p:nvSpPr>
        <p:spPr/>
        <p:txBody>
          <a:bodyPr/>
          <a:lstStyle/>
          <a:p>
            <a:fld id="{6EDBC982-B78B-476E-AFB9-F21B3EAF4DF6}" type="slidenum">
              <a:rPr lang="en-NZ" smtClean="0"/>
              <a:t>3</a:t>
            </a:fld>
            <a:endParaRPr lang="en-NZ"/>
          </a:p>
        </p:txBody>
      </p:sp>
    </p:spTree>
    <p:extLst>
      <p:ext uri="{BB962C8B-B14F-4D97-AF65-F5344CB8AC3E}">
        <p14:creationId xmlns:p14="http://schemas.microsoft.com/office/powerpoint/2010/main" val="99465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NZ" altLang="en-US" dirty="0"/>
              <a:t>NPS is calculated by subtracting the percentage of customers who are Detractors from the percentage of customers who are Promoters.</a:t>
            </a:r>
            <a:endParaRPr lang="en-NZ" altLang="en-US" baseline="30000" dirty="0"/>
          </a:p>
          <a:p>
            <a:pPr eaLnBrk="1" hangingPunct="1"/>
            <a:r>
              <a:rPr lang="en-NZ" altLang="en-US" dirty="0">
                <a:latin typeface="Century Gothic" pitchFamily="34" charset="0"/>
              </a:rPr>
              <a:t>  In our example, what would our NPS be? </a:t>
            </a:r>
          </a:p>
          <a:p>
            <a:pPr eaLnBrk="1" hangingPunct="1"/>
            <a:endParaRPr lang="en-NZ" altLang="en-US" dirty="0">
              <a:latin typeface="Century Gothic" pitchFamily="34" charset="0"/>
            </a:endParaRPr>
          </a:p>
          <a:p>
            <a:pPr eaLnBrk="1" hangingPunct="1"/>
            <a:r>
              <a:rPr lang="en-NZ" altLang="en-US" dirty="0">
                <a:latin typeface="Century Gothic" pitchFamily="34" charset="0"/>
              </a:rPr>
              <a:t>Anything positive is considered good, and above 50 is excellent. </a:t>
            </a:r>
          </a:p>
          <a:p>
            <a:pPr eaLnBrk="1" hangingPunct="1"/>
            <a:endParaRPr lang="en-NZ" altLang="en-US" dirty="0">
              <a:latin typeface="Century Gothic" pitchFamily="34" charset="0"/>
            </a:endParaRPr>
          </a:p>
          <a:p>
            <a:pPr eaLnBrk="1" hangingPunct="1"/>
            <a:r>
              <a:rPr lang="en-NZ" altLang="en-US" dirty="0">
                <a:latin typeface="Century Gothic" pitchFamily="34" charset="0"/>
              </a:rPr>
              <a:t>So thinking about the passive people in the NPS, they may be satisfied for now, but chances are they would move if they got a better offer. </a:t>
            </a:r>
          </a:p>
          <a:p>
            <a:pPr eaLnBrk="1" hangingPunct="1"/>
            <a:r>
              <a:rPr lang="en-NZ" altLang="en-US" dirty="0">
                <a:latin typeface="Century Gothic" pitchFamily="34" charset="0"/>
              </a:rPr>
              <a:t>EG. Air New Zealand – I think they’re a great airline, and would use them all the time if I could. But if I can get a cheaper offer elsewhere, I’ll probably take it. </a:t>
            </a:r>
          </a:p>
          <a:p>
            <a:pPr eaLnBrk="1" hangingPunct="1"/>
            <a:endParaRPr lang="en-NZ" altLang="en-US" dirty="0">
              <a:latin typeface="Century Gothic" pitchFamily="34" charset="0"/>
            </a:endParaRPr>
          </a:p>
          <a:p>
            <a:pPr eaLnBrk="1" hangingPunct="1"/>
            <a:r>
              <a:rPr lang="en-NZ" altLang="en-US" b="1" dirty="0"/>
              <a:t>Key point:</a:t>
            </a:r>
          </a:p>
          <a:p>
            <a:pPr eaLnBrk="1" hangingPunct="1"/>
            <a:r>
              <a:rPr lang="en-NZ" altLang="en-US" dirty="0"/>
              <a:t>A good percentage of customers at any one time are likely on the lookout for a new supplier. </a:t>
            </a:r>
          </a:p>
          <a:p>
            <a:endParaRPr lang="en-NZ" dirty="0"/>
          </a:p>
        </p:txBody>
      </p:sp>
      <p:sp>
        <p:nvSpPr>
          <p:cNvPr id="4" name="Slide Number Placeholder 3"/>
          <p:cNvSpPr>
            <a:spLocks noGrp="1"/>
          </p:cNvSpPr>
          <p:nvPr>
            <p:ph type="sldNum" sz="quarter" idx="10"/>
          </p:nvPr>
        </p:nvSpPr>
        <p:spPr/>
        <p:txBody>
          <a:bodyPr/>
          <a:lstStyle/>
          <a:p>
            <a:fld id="{6EDBC982-B78B-476E-AFB9-F21B3EAF4DF6}" type="slidenum">
              <a:rPr lang="en-NZ" smtClean="0"/>
              <a:t>4</a:t>
            </a:fld>
            <a:endParaRPr lang="en-NZ"/>
          </a:p>
        </p:txBody>
      </p:sp>
    </p:spTree>
    <p:extLst>
      <p:ext uri="{BB962C8B-B14F-4D97-AF65-F5344CB8AC3E}">
        <p14:creationId xmlns:p14="http://schemas.microsoft.com/office/powerpoint/2010/main" val="197317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What the NPS has really starkly brought home for many businesses, is the level of excellence needed in customer service to build a loyal customer base. </a:t>
            </a:r>
          </a:p>
          <a:p>
            <a:r>
              <a:rPr lang="en-NZ" dirty="0"/>
              <a:t>Just doing the minimum will probably not even get you to a passive level. </a:t>
            </a:r>
          </a:p>
          <a:p>
            <a:endParaRPr lang="en-NZ" dirty="0"/>
          </a:p>
          <a:p>
            <a:r>
              <a:rPr lang="en-NZ" dirty="0"/>
              <a:t>And yet, when we look at Dilbert here, many organisations are still missing this point – particularly those that don’t have their customer right in front of them. </a:t>
            </a:r>
          </a:p>
        </p:txBody>
      </p:sp>
      <p:sp>
        <p:nvSpPr>
          <p:cNvPr id="4" name="Slide Number Placeholder 3"/>
          <p:cNvSpPr>
            <a:spLocks noGrp="1"/>
          </p:cNvSpPr>
          <p:nvPr>
            <p:ph type="sldNum" sz="quarter" idx="10"/>
          </p:nvPr>
        </p:nvSpPr>
        <p:spPr/>
        <p:txBody>
          <a:bodyPr/>
          <a:lstStyle/>
          <a:p>
            <a:fld id="{6EDBC982-B78B-476E-AFB9-F21B3EAF4DF6}" type="slidenum">
              <a:rPr lang="en-NZ" smtClean="0"/>
              <a:t>5</a:t>
            </a:fld>
            <a:endParaRPr lang="en-NZ"/>
          </a:p>
        </p:txBody>
      </p:sp>
    </p:spTree>
    <p:extLst>
      <p:ext uri="{BB962C8B-B14F-4D97-AF65-F5344CB8AC3E}">
        <p14:creationId xmlns:p14="http://schemas.microsoft.com/office/powerpoint/2010/main" val="24405224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NZ" altLang="en-US" dirty="0"/>
              <a:t>When I say internal customer, what does that concept mean to you?</a:t>
            </a:r>
          </a:p>
          <a:p>
            <a:pPr eaLnBrk="1" hangingPunct="1"/>
            <a:r>
              <a:rPr lang="en-NZ" altLang="en-US" i="1" dirty="0"/>
              <a:t>Discuss as large group</a:t>
            </a:r>
          </a:p>
          <a:p>
            <a:pPr eaLnBrk="1" hangingPunct="1"/>
            <a:endParaRPr lang="en-NZ" altLang="en-US" i="1" dirty="0"/>
          </a:p>
          <a:p>
            <a:pPr eaLnBrk="1" hangingPunct="1"/>
            <a:r>
              <a:rPr lang="en-NZ" sz="1200" b="0" i="0" kern="1200" dirty="0">
                <a:solidFill>
                  <a:schemeClr val="tx1"/>
                </a:solidFill>
                <a:effectLst/>
                <a:latin typeface="+mn-lt"/>
                <a:ea typeface="+mn-ea"/>
                <a:cs typeface="+mn-cs"/>
              </a:rPr>
              <a:t>A simple definition of an internal customer is anyone within an organisation who at any time is dependent on anyone else within the organisation.</a:t>
            </a:r>
            <a:endParaRPr lang="en-NZ" altLang="en-US" i="1" dirty="0"/>
          </a:p>
          <a:p>
            <a:pPr eaLnBrk="1" hangingPunct="1"/>
            <a:br>
              <a:rPr lang="en-NZ" sz="1200" b="0" i="0" kern="1200" dirty="0">
                <a:solidFill>
                  <a:schemeClr val="tx1"/>
                </a:solidFill>
                <a:effectLst/>
                <a:latin typeface="+mn-lt"/>
                <a:ea typeface="+mn-ea"/>
                <a:cs typeface="+mn-cs"/>
              </a:rPr>
            </a:br>
            <a:r>
              <a:rPr lang="en-NZ" sz="1200" b="0" i="0" kern="1200" dirty="0">
                <a:solidFill>
                  <a:schemeClr val="tx1"/>
                </a:solidFill>
                <a:effectLst/>
                <a:latin typeface="+mn-lt"/>
                <a:ea typeface="+mn-ea"/>
                <a:cs typeface="+mn-cs"/>
              </a:rPr>
              <a:t>An example of an internal customer may be someone in payroll. Let’s say this payroll person is dependent on managers from various departments to approve payroll info on time. If a manager is late or doesn’t report payroll properly, then the payroll person can’t do his or her job, which is getting people paid correctly and on time. The manager failed his or her internal customer.</a:t>
            </a:r>
          </a:p>
          <a:p>
            <a:pPr eaLnBrk="1" hangingPunct="1"/>
            <a:endParaRPr lang="en-NZ" altLang="en-US" sz="1200" b="0" i="0" kern="1200" dirty="0">
              <a:solidFill>
                <a:schemeClr val="tx1"/>
              </a:solidFill>
              <a:effectLst/>
              <a:latin typeface="+mn-lt"/>
              <a:ea typeface="+mn-ea"/>
              <a:cs typeface="+mn-cs"/>
            </a:endParaRPr>
          </a:p>
          <a:p>
            <a:pPr eaLnBrk="1" hangingPunct="1"/>
            <a:r>
              <a:rPr lang="en-NZ" sz="1200" b="0" i="0" kern="1200" dirty="0">
                <a:solidFill>
                  <a:schemeClr val="tx1"/>
                </a:solidFill>
                <a:effectLst/>
                <a:latin typeface="+mn-lt"/>
                <a:ea typeface="+mn-ea"/>
                <a:cs typeface="+mn-cs"/>
              </a:rPr>
              <a:t>Customer service has to be a total company effort. It just can’t be the front line who deals with the outside customers </a:t>
            </a:r>
            <a:r>
              <a:rPr lang="en-US" sz="1200" kern="1200" dirty="0">
                <a:solidFill>
                  <a:schemeClr val="tx1"/>
                </a:solidFill>
                <a:effectLst/>
                <a:latin typeface="+mn-lt"/>
                <a:ea typeface="+mn-ea"/>
                <a:cs typeface="+mn-cs"/>
              </a:rPr>
              <a:t>(or patients, or students, or audiences)</a:t>
            </a:r>
            <a:r>
              <a:rPr lang="en-NZ" sz="1200" b="0" i="0" kern="1200" dirty="0">
                <a:solidFill>
                  <a:schemeClr val="tx1"/>
                </a:solidFill>
                <a:effectLst/>
                <a:latin typeface="+mn-lt"/>
                <a:ea typeface="+mn-ea"/>
                <a:cs typeface="+mn-cs"/>
              </a:rPr>
              <a:t>, the ones that use our products and services. The front line needs the support of everyone within the organisation. This is the root of internal service. It is the understanding that everybody supports everybody else in the organisation.</a:t>
            </a:r>
          </a:p>
          <a:p>
            <a:pPr eaLnBrk="1" hangingPunct="1"/>
            <a:endParaRPr lang="en-NZ" altLang="en-US" sz="1200" b="0" i="0" kern="1200" dirty="0">
              <a:solidFill>
                <a:schemeClr val="tx1"/>
              </a:solidFill>
              <a:effectLst/>
              <a:latin typeface="+mn-lt"/>
              <a:ea typeface="+mn-ea"/>
              <a:cs typeface="+mn-cs"/>
            </a:endParaRPr>
          </a:p>
          <a:p>
            <a:pPr eaLnBrk="1" hangingPunct="1"/>
            <a:r>
              <a:rPr lang="en-NZ" altLang="en-US" sz="1200" b="0" i="0" kern="1200" dirty="0">
                <a:solidFill>
                  <a:schemeClr val="tx1"/>
                </a:solidFill>
                <a:effectLst/>
                <a:latin typeface="+mn-lt"/>
                <a:ea typeface="+mn-ea"/>
                <a:cs typeface="+mn-cs"/>
              </a:rPr>
              <a:t>The concept of the internal customer can transform a culture of an organisation from people thinking largely about what they need, to thinking about what others need of them. </a:t>
            </a:r>
            <a:endParaRPr lang="en-NZ" altLang="en-US" i="1" dirty="0"/>
          </a:p>
          <a:p>
            <a:pPr eaLnBrk="1" hangingPunct="1"/>
            <a:endParaRPr lang="en-NZ" altLang="en-US" dirty="0"/>
          </a:p>
          <a:p>
            <a:pPr eaLnBrk="1" hangingPunct="1"/>
            <a:r>
              <a:rPr lang="en-NZ" altLang="en-US" dirty="0"/>
              <a:t>If I said to you that some business commentators now believe internal customer service to be MORE important than external customer service, would that surprise you?</a:t>
            </a:r>
          </a:p>
          <a:p>
            <a:pPr eaLnBrk="1" hangingPunct="1"/>
            <a:endParaRPr lang="en-NZ" altLang="en-US" dirty="0"/>
          </a:p>
          <a:p>
            <a:pPr eaLnBrk="1" hangingPunct="1"/>
            <a:r>
              <a:rPr lang="en-NZ" altLang="en-US" dirty="0"/>
              <a:t>Why do you think that might be? </a:t>
            </a:r>
          </a:p>
          <a:p>
            <a:pPr eaLnBrk="1" hangingPunct="1"/>
            <a:r>
              <a:rPr lang="en-NZ" altLang="en-US" i="1" dirty="0"/>
              <a:t>Discuss as large group – lead to – external customer service will only ever be as good as internal customer service. If you want it to be great externally, it must be great internally. </a:t>
            </a:r>
            <a:endParaRPr lang="en-NZ" altLang="en-US" dirty="0"/>
          </a:p>
          <a:p>
            <a:pPr eaLnBrk="1" hangingPunct="1"/>
            <a:br>
              <a:rPr lang="en-NZ" altLang="en-US" i="1" dirty="0"/>
            </a:br>
            <a:r>
              <a:rPr lang="en-NZ" altLang="en-US" i="1" dirty="0"/>
              <a:t>Lets have a look at an example of particularly painful internal</a:t>
            </a:r>
            <a:r>
              <a:rPr lang="en-NZ" altLang="en-US" i="1" baseline="0" dirty="0"/>
              <a:t> </a:t>
            </a:r>
            <a:r>
              <a:rPr lang="en-NZ" altLang="en-US" i="1" dirty="0"/>
              <a:t>customer service –</a:t>
            </a:r>
          </a:p>
          <a:p>
            <a:pPr eaLnBrk="1" hangingPunct="1"/>
            <a:r>
              <a:rPr lang="en-NZ" i="0" dirty="0"/>
              <a:t>What stood out to you? </a:t>
            </a:r>
          </a:p>
          <a:p>
            <a:pPr eaLnBrk="1" hangingPunct="1"/>
            <a:endParaRPr lang="en-NZ" i="0" dirty="0"/>
          </a:p>
          <a:p>
            <a:pPr marL="330265" indent="-330265" eaLnBrk="1" hangingPunct="1">
              <a:lnSpc>
                <a:spcPct val="80000"/>
              </a:lnSpc>
              <a:defRPr/>
            </a:pPr>
            <a:r>
              <a:rPr lang="en-NZ" altLang="en-US" dirty="0">
                <a:latin typeface="Century Gothic" pitchFamily="34" charset="0"/>
              </a:rPr>
              <a:t>Get into groups of 4ish around flip charts. Now discuss and record what you  would expect to see from GREAT internal customer service.</a:t>
            </a:r>
          </a:p>
          <a:p>
            <a:pPr eaLnBrk="1" hangingPunct="1">
              <a:defRPr/>
            </a:pPr>
            <a:endParaRPr lang="en-NZ" altLang="en-US" i="1" dirty="0">
              <a:latin typeface="Century Gothic" pitchFamily="34" charset="0"/>
            </a:endParaRPr>
          </a:p>
          <a:p>
            <a:pPr defTabSz="914582" eaLnBrk="1" hangingPunct="1">
              <a:defRPr/>
            </a:pPr>
            <a:r>
              <a:rPr lang="en-NZ" altLang="en-US" i="1" dirty="0">
                <a:latin typeface="Century Gothic" pitchFamily="34" charset="0"/>
              </a:rPr>
              <a:t>Go around groups and discuss</a:t>
            </a:r>
          </a:p>
          <a:p>
            <a:pPr defTabSz="914582" eaLnBrk="1" hangingPunct="1">
              <a:defRPr/>
            </a:pPr>
            <a:endParaRPr lang="en-NZ" altLang="en-US" i="1" dirty="0">
              <a:latin typeface="Century Gothic" pitchFamily="34" charset="0"/>
            </a:endParaRPr>
          </a:p>
          <a:p>
            <a:pPr defTabSz="914582" eaLnBrk="1" hangingPunct="1">
              <a:defRPr/>
            </a:pPr>
            <a:r>
              <a:rPr lang="en-NZ" altLang="en-US" i="0" dirty="0">
                <a:latin typeface="Century Gothic" pitchFamily="34" charset="0"/>
              </a:rPr>
              <a:t>If these things were prevalent in our organisations all the time, what would it be like to work there? </a:t>
            </a:r>
          </a:p>
          <a:p>
            <a:pPr defTabSz="914582" eaLnBrk="1" hangingPunct="1">
              <a:defRPr/>
            </a:pPr>
            <a:r>
              <a:rPr lang="en-NZ" altLang="en-US" i="1" dirty="0">
                <a:latin typeface="Century Gothic" pitchFamily="34" charset="0"/>
              </a:rPr>
              <a:t>Discuss</a:t>
            </a:r>
          </a:p>
          <a:p>
            <a:pPr defTabSz="914582" eaLnBrk="1" hangingPunct="1">
              <a:defRPr/>
            </a:pPr>
            <a:endParaRPr lang="en-NZ" altLang="en-US" i="1" dirty="0">
              <a:latin typeface="Century Gothic" pitchFamily="34" charset="0"/>
            </a:endParaRPr>
          </a:p>
          <a:p>
            <a:pPr eaLnBrk="1" hangingPunct="1">
              <a:defRPr/>
            </a:pPr>
            <a:endParaRPr lang="en-NZ" altLang="en-US" dirty="0">
              <a:latin typeface="Century Gothic" pitchFamily="34" charset="0"/>
            </a:endParaRPr>
          </a:p>
          <a:p>
            <a:pPr eaLnBrk="1" hangingPunct="1"/>
            <a:endParaRPr lang="en-NZ" i="0" dirty="0"/>
          </a:p>
        </p:txBody>
      </p:sp>
      <p:sp>
        <p:nvSpPr>
          <p:cNvPr id="4" name="Slide Number Placeholder 3"/>
          <p:cNvSpPr>
            <a:spLocks noGrp="1"/>
          </p:cNvSpPr>
          <p:nvPr>
            <p:ph type="sldNum" sz="quarter" idx="10"/>
          </p:nvPr>
        </p:nvSpPr>
        <p:spPr/>
        <p:txBody>
          <a:bodyPr/>
          <a:lstStyle/>
          <a:p>
            <a:fld id="{6EDBC982-B78B-476E-AFB9-F21B3EAF4DF6}" type="slidenum">
              <a:rPr lang="en-NZ" smtClean="0"/>
              <a:t>6</a:t>
            </a:fld>
            <a:endParaRPr lang="en-NZ"/>
          </a:p>
        </p:txBody>
      </p:sp>
    </p:spTree>
    <p:extLst>
      <p:ext uri="{BB962C8B-B14F-4D97-AF65-F5344CB8AC3E}">
        <p14:creationId xmlns:p14="http://schemas.microsoft.com/office/powerpoint/2010/main" val="15067668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NZ" altLang="en-US" dirty="0">
                <a:latin typeface="Century Gothic" pitchFamily="34" charset="0"/>
              </a:rPr>
              <a:t>In a normal workplace situation, how much choice do you think our internal customers have as to who they do business with?</a:t>
            </a:r>
          </a:p>
          <a:p>
            <a:pPr eaLnBrk="1" hangingPunct="1">
              <a:defRPr/>
            </a:pPr>
            <a:r>
              <a:rPr lang="en-NZ" altLang="en-US" i="1" dirty="0">
                <a:latin typeface="Century Gothic" pitchFamily="34" charset="0"/>
              </a:rPr>
              <a:t>Lead group to – very little choice, can’t generally go elsewhere</a:t>
            </a:r>
          </a:p>
          <a:p>
            <a:pPr eaLnBrk="1" hangingPunct="1">
              <a:defRPr/>
            </a:pPr>
            <a:endParaRPr lang="en-NZ" altLang="en-US" i="1" dirty="0">
              <a:latin typeface="Century Gothic" pitchFamily="34" charset="0"/>
            </a:endParaRPr>
          </a:p>
          <a:p>
            <a:pPr eaLnBrk="1" hangingPunct="1">
              <a:defRPr/>
            </a:pPr>
            <a:r>
              <a:rPr lang="en-NZ" altLang="en-US" dirty="0">
                <a:latin typeface="Century Gothic" pitchFamily="34" charset="0"/>
              </a:rPr>
              <a:t>Now imagine this for a second…</a:t>
            </a:r>
          </a:p>
          <a:p>
            <a:pPr eaLnBrk="1" hangingPunct="1">
              <a:defRPr/>
            </a:pPr>
            <a:r>
              <a:rPr lang="en-NZ" altLang="en-US" i="1" dirty="0">
                <a:latin typeface="Century Gothic" pitchFamily="34" charset="0"/>
              </a:rPr>
              <a:t>WHAT IF OUR INTERNAL CUSTOMERS DID HAVE A CHOICE ABOUT DOING BUSINESS WITH US OR SOMEONE ELSE?</a:t>
            </a:r>
          </a:p>
          <a:p>
            <a:pPr eaLnBrk="1" hangingPunct="1"/>
            <a:endParaRPr lang="en-NZ" altLang="en-US" dirty="0">
              <a:latin typeface="Century Gothic" pitchFamily="34" charset="0"/>
            </a:endParaRPr>
          </a:p>
          <a:p>
            <a:pPr eaLnBrk="1" hangingPunct="1"/>
            <a:r>
              <a:rPr lang="en-NZ" altLang="en-US" dirty="0">
                <a:latin typeface="Century Gothic" pitchFamily="34" charset="0"/>
              </a:rPr>
              <a:t>Think about this for your own internal customers for a second. </a:t>
            </a:r>
          </a:p>
          <a:p>
            <a:pPr eaLnBrk="1" hangingPunct="1"/>
            <a:endParaRPr lang="en-NZ" altLang="en-US" dirty="0">
              <a:latin typeface="Century Gothic" pitchFamily="34" charset="0"/>
            </a:endParaRPr>
          </a:p>
          <a:p>
            <a:pPr eaLnBrk="1" hangingPunct="1"/>
            <a:r>
              <a:rPr lang="en-NZ" altLang="en-US" dirty="0">
                <a:latin typeface="Century Gothic" pitchFamily="34" charset="0"/>
              </a:rPr>
              <a:t>Which leads us to have to ask this question:</a:t>
            </a:r>
          </a:p>
          <a:p>
            <a:pPr eaLnBrk="1" hangingPunct="1"/>
            <a:r>
              <a:rPr lang="en-NZ" altLang="en-US" i="1" dirty="0">
                <a:latin typeface="Century Gothic" pitchFamily="34" charset="0"/>
              </a:rPr>
              <a:t>Play qu. </a:t>
            </a:r>
          </a:p>
          <a:p>
            <a:pPr eaLnBrk="1" hangingPunct="1"/>
            <a:endParaRPr lang="en-NZ" altLang="en-US" i="1" dirty="0">
              <a:latin typeface="Century Gothic" pitchFamily="34" charset="0"/>
            </a:endParaRPr>
          </a:p>
          <a:p>
            <a:pPr eaLnBrk="1" hangingPunct="1"/>
            <a:r>
              <a:rPr lang="en-NZ" altLang="en-US" dirty="0">
                <a:latin typeface="Century Gothic" pitchFamily="34" charset="0"/>
              </a:rPr>
              <a:t>Just sit and consider this for yourselves for a second, in relation to the aspects of great internal customer service we just identified. How do you measure up? This is about having a moment of real honesty with yourself. </a:t>
            </a:r>
          </a:p>
          <a:p>
            <a:pPr eaLnBrk="1" hangingPunct="1"/>
            <a:endParaRPr lang="en-NZ" altLang="en-US" dirty="0">
              <a:latin typeface="Century Gothic" pitchFamily="34" charset="0"/>
            </a:endParaRPr>
          </a:p>
          <a:p>
            <a:pPr eaLnBrk="1" hangingPunct="1"/>
            <a:r>
              <a:rPr lang="en-NZ" altLang="en-US" dirty="0">
                <a:latin typeface="Century Gothic" pitchFamily="34" charset="0"/>
              </a:rPr>
              <a:t>Now if we bring a Net promoter score measure to this, would you consider your internal customers would mostly fall into the detractor, passive, or promoter category? </a:t>
            </a:r>
          </a:p>
          <a:p>
            <a:pPr eaLnBrk="1" hangingPunct="1"/>
            <a:endParaRPr lang="en-NZ" altLang="en-US" dirty="0">
              <a:latin typeface="Century Gothic" pitchFamily="34" charset="0"/>
            </a:endParaRPr>
          </a:p>
          <a:p>
            <a:pPr eaLnBrk="1" hangingPunct="1"/>
            <a:r>
              <a:rPr lang="en-NZ" altLang="en-US" dirty="0">
                <a:latin typeface="Century Gothic" pitchFamily="34" charset="0"/>
              </a:rPr>
              <a:t>Stand up if you think detractor? Now passive? Now promoter? </a:t>
            </a:r>
          </a:p>
          <a:p>
            <a:pPr eaLnBrk="1" hangingPunct="1"/>
            <a:endParaRPr lang="en-NZ" altLang="en-US" i="1" dirty="0">
              <a:latin typeface="Century Gothic" pitchFamily="34" charset="0"/>
            </a:endParaRPr>
          </a:p>
          <a:p>
            <a:pPr eaLnBrk="1" hangingPunct="1"/>
            <a:endParaRPr lang="en-NZ" altLang="en-US" i="1" dirty="0">
              <a:latin typeface="Century Gothic" pitchFamily="34" charset="0"/>
            </a:endParaRPr>
          </a:p>
          <a:p>
            <a:endParaRPr lang="en-NZ" dirty="0"/>
          </a:p>
        </p:txBody>
      </p:sp>
      <p:sp>
        <p:nvSpPr>
          <p:cNvPr id="4" name="Slide Number Placeholder 3"/>
          <p:cNvSpPr>
            <a:spLocks noGrp="1"/>
          </p:cNvSpPr>
          <p:nvPr>
            <p:ph type="sldNum" sz="quarter" idx="10"/>
          </p:nvPr>
        </p:nvSpPr>
        <p:spPr/>
        <p:txBody>
          <a:bodyPr/>
          <a:lstStyle/>
          <a:p>
            <a:fld id="{6EDBC982-B78B-476E-AFB9-F21B3EAF4DF6}" type="slidenum">
              <a:rPr lang="en-NZ" smtClean="0"/>
              <a:t>7</a:t>
            </a:fld>
            <a:endParaRPr lang="en-NZ"/>
          </a:p>
        </p:txBody>
      </p:sp>
    </p:spTree>
    <p:extLst>
      <p:ext uri="{BB962C8B-B14F-4D97-AF65-F5344CB8AC3E}">
        <p14:creationId xmlns:p14="http://schemas.microsoft.com/office/powerpoint/2010/main" val="9591950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NZ" altLang="en-US" dirty="0">
                <a:latin typeface="Century Gothic" pitchFamily="34" charset="0"/>
              </a:rPr>
              <a:t>We’d now like you to consider 1-3 actions you could take in order to lift your net promoter score. </a:t>
            </a:r>
            <a:br>
              <a:rPr lang="en-NZ" altLang="en-US" dirty="0">
                <a:latin typeface="Century Gothic" pitchFamily="34" charset="0"/>
              </a:rPr>
            </a:br>
            <a:r>
              <a:rPr lang="en-NZ" altLang="en-US" dirty="0">
                <a:latin typeface="Century Gothic" pitchFamily="34" charset="0"/>
              </a:rPr>
              <a:t>Remember to make your actions as specific, time bound and measurable as possible. </a:t>
            </a:r>
          </a:p>
          <a:p>
            <a:pPr eaLnBrk="1" hangingPunct="1"/>
            <a:r>
              <a:rPr lang="en-NZ" altLang="en-US" i="1" dirty="0">
                <a:latin typeface="Century Gothic" pitchFamily="34" charset="0"/>
              </a:rPr>
              <a:t>Allow 10min</a:t>
            </a:r>
          </a:p>
          <a:p>
            <a:pPr eaLnBrk="1" hangingPunct="1"/>
            <a:endParaRPr lang="en-NZ" altLang="en-US" dirty="0">
              <a:latin typeface="Century Gothic" pitchFamily="34" charset="0"/>
            </a:endParaRPr>
          </a:p>
          <a:p>
            <a:pPr eaLnBrk="1" hangingPunct="1"/>
            <a:r>
              <a:rPr lang="en-NZ" altLang="en-US" i="1" dirty="0">
                <a:latin typeface="Century Gothic" pitchFamily="34" charset="0"/>
              </a:rPr>
              <a:t>Have everyone share one each</a:t>
            </a:r>
            <a:r>
              <a:rPr lang="en-NZ" altLang="en-US" dirty="0">
                <a:latin typeface="Century Gothic" pitchFamily="34" charset="0"/>
              </a:rPr>
              <a:t>. </a:t>
            </a:r>
          </a:p>
          <a:p>
            <a:endParaRPr lang="en-NZ" dirty="0"/>
          </a:p>
        </p:txBody>
      </p:sp>
      <p:sp>
        <p:nvSpPr>
          <p:cNvPr id="4" name="Slide Number Placeholder 3"/>
          <p:cNvSpPr>
            <a:spLocks noGrp="1"/>
          </p:cNvSpPr>
          <p:nvPr>
            <p:ph type="sldNum" sz="quarter" idx="10"/>
          </p:nvPr>
        </p:nvSpPr>
        <p:spPr/>
        <p:txBody>
          <a:bodyPr/>
          <a:lstStyle/>
          <a:p>
            <a:fld id="{6EDBC982-B78B-476E-AFB9-F21B3EAF4DF6}" type="slidenum">
              <a:rPr lang="en-NZ" smtClean="0"/>
              <a:t>8</a:t>
            </a:fld>
            <a:endParaRPr lang="en-NZ"/>
          </a:p>
        </p:txBody>
      </p:sp>
    </p:spTree>
    <p:extLst>
      <p:ext uri="{BB962C8B-B14F-4D97-AF65-F5344CB8AC3E}">
        <p14:creationId xmlns:p14="http://schemas.microsoft.com/office/powerpoint/2010/main" val="13956928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NZ" altLang="en-US" dirty="0">
                <a:latin typeface="Century Gothic" pitchFamily="34" charset="0"/>
              </a:rPr>
              <a:t>What do you think a false customer might be? </a:t>
            </a:r>
          </a:p>
          <a:p>
            <a:pPr eaLnBrk="1" hangingPunct="1"/>
            <a:r>
              <a:rPr lang="en-NZ" altLang="en-US" i="1" dirty="0">
                <a:latin typeface="Century Gothic" pitchFamily="34" charset="0"/>
              </a:rPr>
              <a:t>(If needed, offer “someone who acts as an unnecessary mailbox or filter)</a:t>
            </a:r>
          </a:p>
          <a:p>
            <a:pPr eaLnBrk="1" hangingPunct="1"/>
            <a:r>
              <a:rPr lang="en-NZ" altLang="en-US" dirty="0">
                <a:latin typeface="Century Gothic" pitchFamily="34" charset="0"/>
              </a:rPr>
              <a:t>A false customer is someone that ends up involved in a process or exchange of information, where they themselves are actually not adding any value. </a:t>
            </a:r>
          </a:p>
          <a:p>
            <a:pPr eaLnBrk="1" hangingPunct="1"/>
            <a:endParaRPr lang="en-NZ" altLang="en-US" dirty="0">
              <a:latin typeface="Century Gothic" pitchFamily="34" charset="0"/>
            </a:endParaRPr>
          </a:p>
          <a:p>
            <a:pPr eaLnBrk="1" hangingPunct="1"/>
            <a:r>
              <a:rPr lang="en-NZ" altLang="en-US" dirty="0">
                <a:latin typeface="Century Gothic" pitchFamily="34" charset="0"/>
              </a:rPr>
              <a:t>We can often make ourselves a false customer because we are trying to give great customer service. </a:t>
            </a:r>
          </a:p>
          <a:p>
            <a:pPr eaLnBrk="1" hangingPunct="1"/>
            <a:endParaRPr lang="en-NZ" altLang="en-US" dirty="0">
              <a:latin typeface="Century Gothic" pitchFamily="34" charset="0"/>
            </a:endParaRPr>
          </a:p>
          <a:p>
            <a:pPr eaLnBrk="1" hangingPunct="1"/>
            <a:r>
              <a:rPr lang="en-NZ" altLang="en-US" dirty="0">
                <a:latin typeface="Century Gothic" pitchFamily="34" charset="0"/>
              </a:rPr>
              <a:t>What do you think false customers do to a process? </a:t>
            </a:r>
          </a:p>
          <a:p>
            <a:pPr eaLnBrk="1" hangingPunct="1"/>
            <a:r>
              <a:rPr lang="en-NZ" altLang="en-US" i="1" dirty="0">
                <a:latin typeface="Century Gothic" pitchFamily="34" charset="0"/>
              </a:rPr>
              <a:t>(Lead group to key points – adds cost, delays, unnecessary effort, confusion…)</a:t>
            </a:r>
          </a:p>
          <a:p>
            <a:pPr eaLnBrk="1" hangingPunct="1"/>
            <a:endParaRPr lang="en-NZ" altLang="en-US" dirty="0">
              <a:latin typeface="Century Gothic" pitchFamily="34" charset="0"/>
            </a:endParaRPr>
          </a:p>
          <a:p>
            <a:pPr eaLnBrk="1" hangingPunct="1">
              <a:buFontTx/>
              <a:buChar char="•"/>
            </a:pPr>
            <a:r>
              <a:rPr lang="en-NZ" altLang="en-US" dirty="0">
                <a:latin typeface="Century Gothic" pitchFamily="34" charset="0"/>
              </a:rPr>
              <a:t>If you are a false customer, spend the time to redirect your colleague to the appropriate person. </a:t>
            </a:r>
          </a:p>
          <a:p>
            <a:pPr eaLnBrk="1" hangingPunct="1">
              <a:buFontTx/>
              <a:buChar char="•"/>
            </a:pPr>
            <a:r>
              <a:rPr lang="en-NZ" altLang="en-US" dirty="0">
                <a:latin typeface="Century Gothic" pitchFamily="34" charset="0"/>
              </a:rPr>
              <a:t>Think when you approach someone for help – are they the right person? Are you doing enough to find out? </a:t>
            </a:r>
          </a:p>
          <a:p>
            <a:endParaRPr lang="en-NZ" dirty="0"/>
          </a:p>
        </p:txBody>
      </p:sp>
      <p:sp>
        <p:nvSpPr>
          <p:cNvPr id="4" name="Slide Number Placeholder 3"/>
          <p:cNvSpPr>
            <a:spLocks noGrp="1"/>
          </p:cNvSpPr>
          <p:nvPr>
            <p:ph type="sldNum" sz="quarter" idx="10"/>
          </p:nvPr>
        </p:nvSpPr>
        <p:spPr/>
        <p:txBody>
          <a:bodyPr/>
          <a:lstStyle/>
          <a:p>
            <a:fld id="{6EDBC982-B78B-476E-AFB9-F21B3EAF4DF6}" type="slidenum">
              <a:rPr lang="en-NZ" smtClean="0"/>
              <a:t>9</a:t>
            </a:fld>
            <a:endParaRPr lang="en-NZ"/>
          </a:p>
        </p:txBody>
      </p:sp>
    </p:spTree>
    <p:extLst>
      <p:ext uri="{BB962C8B-B14F-4D97-AF65-F5344CB8AC3E}">
        <p14:creationId xmlns:p14="http://schemas.microsoft.com/office/powerpoint/2010/main" val="17852402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6" descr="Background.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Placeholder 1"/>
          <p:cNvSpPr>
            <a:spLocks noGrp="1"/>
          </p:cNvSpPr>
          <p:nvPr>
            <p:ph type="title"/>
          </p:nvPr>
        </p:nvSpPr>
        <p:spPr>
          <a:xfrm>
            <a:off x="4537075" y="1160992"/>
            <a:ext cx="4183904" cy="2446867"/>
          </a:xfrm>
          <a:prstGeom prst="rect">
            <a:avLst/>
          </a:prstGeom>
        </p:spPr>
        <p:txBody>
          <a:bodyPr rtlCol="0">
            <a:noAutofit/>
          </a:bodyPr>
          <a:lstStyle>
            <a:lvl1pPr>
              <a:lnSpc>
                <a:spcPts val="7840"/>
              </a:lnSpc>
              <a:defRPr sz="7200" baseline="0">
                <a:solidFill>
                  <a:srgbClr val="003A49"/>
                </a:solidFill>
              </a:defRPr>
            </a:lvl1pPr>
          </a:lstStyle>
          <a:p>
            <a:r>
              <a:rPr lang="en-US" dirty="0"/>
              <a:t>Click to edit Master title style</a:t>
            </a:r>
          </a:p>
        </p:txBody>
      </p:sp>
      <p:pic>
        <p:nvPicPr>
          <p:cNvPr id="6" name="Picture 5">
            <a:extLst>
              <a:ext uri="{FF2B5EF4-FFF2-40B4-BE49-F238E27FC236}">
                <a16:creationId xmlns:a16="http://schemas.microsoft.com/office/drawing/2014/main" id="{136A7192-48BE-4CBF-9743-17514B1A1BE8}"/>
              </a:ext>
            </a:extLst>
          </p:cNvPr>
          <p:cNvPicPr/>
          <p:nvPr userDrawn="1"/>
        </p:nvPicPr>
        <p:blipFill>
          <a:blip r:embed="rId3">
            <a:extLst>
              <a:ext uri="{28A0092B-C50C-407E-A947-70E740481C1C}">
                <a14:useLocalDpi xmlns:a14="http://schemas.microsoft.com/office/drawing/2010/main" val="0"/>
              </a:ext>
            </a:extLst>
          </a:blip>
          <a:stretch>
            <a:fillRect/>
          </a:stretch>
        </p:blipFill>
        <p:spPr>
          <a:xfrm>
            <a:off x="6391275" y="5540376"/>
            <a:ext cx="2427287" cy="1246188"/>
          </a:xfrm>
          <a:prstGeom prst="rect">
            <a:avLst/>
          </a:prstGeom>
        </p:spPr>
      </p:pic>
      <p:sp>
        <p:nvSpPr>
          <p:cNvPr id="5" name="Rectangle 4"/>
          <p:cNvSpPr/>
          <p:nvPr/>
        </p:nvSpPr>
        <p:spPr>
          <a:xfrm>
            <a:off x="325438" y="6499225"/>
            <a:ext cx="8423275" cy="34925"/>
          </a:xfrm>
          <a:prstGeom prst="rect">
            <a:avLst/>
          </a:prstGeom>
          <a:solidFill>
            <a:srgbClr val="002F39"/>
          </a:solidFill>
          <a:ln>
            <a:solidFill>
              <a:srgbClr val="002F39"/>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800"/>
          </a:p>
        </p:txBody>
      </p:sp>
    </p:spTree>
    <p:extLst>
      <p:ext uri="{BB962C8B-B14F-4D97-AF65-F5344CB8AC3E}">
        <p14:creationId xmlns:p14="http://schemas.microsoft.com/office/powerpoint/2010/main" val="1598008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p:nvSpPr>
        <p:spPr>
          <a:xfrm>
            <a:off x="368300" y="6499225"/>
            <a:ext cx="5976938" cy="44450"/>
          </a:xfrm>
          <a:prstGeom prst="rect">
            <a:avLst/>
          </a:prstGeom>
          <a:solidFill>
            <a:srgbClr val="002F39"/>
          </a:solidFill>
          <a:ln>
            <a:solidFill>
              <a:srgbClr val="002F39"/>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800" dirty="0"/>
              <a:t>  </a:t>
            </a:r>
          </a:p>
        </p:txBody>
      </p:sp>
      <p:sp>
        <p:nvSpPr>
          <p:cNvPr id="5" name="Rectangle 7"/>
          <p:cNvSpPr>
            <a:spLocks noChangeArrowheads="1"/>
          </p:cNvSpPr>
          <p:nvPr/>
        </p:nvSpPr>
        <p:spPr bwMode="auto">
          <a:xfrm>
            <a:off x="6294438" y="6407150"/>
            <a:ext cx="25876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r" eaLnBrk="1" hangingPunct="1"/>
            <a:r>
              <a:rPr lang="en-NZ" altLang="en-US" sz="700" b="1">
                <a:latin typeface="Arial" panose="020B0604020202020204" pitchFamily="34" charset="0"/>
                <a:cs typeface="Arial" panose="020B0604020202020204" pitchFamily="34" charset="0"/>
              </a:rPr>
              <a:t>Culture by Design</a:t>
            </a:r>
            <a:r>
              <a:rPr lang="en-NZ" altLang="en-US" sz="700">
                <a:latin typeface="Arial" panose="020B0604020202020204" pitchFamily="34" charset="0"/>
                <a:cs typeface="Arial" panose="020B0604020202020204" pitchFamily="34" charset="0"/>
              </a:rPr>
              <a:t>  |  Presentation title  |  Month 2016  |  </a:t>
            </a:r>
            <a:fld id="{DB2488D0-AC35-41A5-A1A0-C807E9793081}" type="slidenum">
              <a:rPr lang="en-NZ" altLang="en-US" sz="700">
                <a:latin typeface="Arial" panose="020B0604020202020204" pitchFamily="34" charset="0"/>
                <a:cs typeface="Arial" panose="020B0604020202020204" pitchFamily="34" charset="0"/>
              </a:rPr>
              <a:pPr algn="r" eaLnBrk="1" hangingPunct="1"/>
              <a:t>‹#›</a:t>
            </a:fld>
            <a:r>
              <a:rPr lang="en-AU" altLang="en-US" sz="700">
                <a:latin typeface="Arial" panose="020B0604020202020204" pitchFamily="34" charset="0"/>
                <a:cs typeface="Arial" panose="020B0604020202020204" pitchFamily="34" charset="0"/>
              </a:rPr>
              <a:t> </a:t>
            </a:r>
            <a:r>
              <a:rPr lang="en-NZ" altLang="en-US" sz="700">
                <a:latin typeface="Arial" panose="020B0604020202020204" pitchFamily="34" charset="0"/>
                <a:cs typeface="Arial" panose="020B0604020202020204" pitchFamily="34" charset="0"/>
              </a:rPr>
              <a:t>     </a:t>
            </a:r>
          </a:p>
        </p:txBody>
      </p:sp>
      <p:sp>
        <p:nvSpPr>
          <p:cNvPr id="2" name="Title 1"/>
          <p:cNvSpPr>
            <a:spLocks noGrp="1"/>
          </p:cNvSpPr>
          <p:nvPr>
            <p:ph type="title"/>
          </p:nvPr>
        </p:nvSpPr>
        <p:spPr>
          <a:xfrm>
            <a:off x="368300" y="427044"/>
            <a:ext cx="8407400" cy="1143000"/>
          </a:xfrm>
        </p:spPr>
        <p:txBody>
          <a:bodyPr/>
          <a:lstStyle>
            <a:lvl1pPr>
              <a:defRPr>
                <a:solidFill>
                  <a:srgbClr val="003A49"/>
                </a:solidFill>
              </a:defRPr>
            </a:lvl1pPr>
          </a:lstStyle>
          <a:p>
            <a:r>
              <a:rPr lang="en-US"/>
              <a:t>Click to edit Master title style</a:t>
            </a:r>
            <a:endParaRPr lang="en-US" dirty="0"/>
          </a:p>
        </p:txBody>
      </p:sp>
      <p:sp>
        <p:nvSpPr>
          <p:cNvPr id="3" name="Content Placeholder 2"/>
          <p:cNvSpPr>
            <a:spLocks noGrp="1"/>
          </p:cNvSpPr>
          <p:nvPr>
            <p:ph idx="1"/>
          </p:nvPr>
        </p:nvSpPr>
        <p:spPr>
          <a:xfrm>
            <a:off x="368301" y="1683265"/>
            <a:ext cx="8407400" cy="4525963"/>
          </a:xfrm>
        </p:spPr>
        <p:txBody>
          <a:bodyPr/>
          <a:lstStyle>
            <a:lvl1pPr marL="0" indent="0">
              <a:buNone/>
              <a:defRPr sz="1200">
                <a:solidFill>
                  <a:srgbClr val="003A49"/>
                </a:solidFill>
                <a:latin typeface="Raleway" panose="020B0003030101060003" pitchFamily="34" charset="0"/>
              </a:defRPr>
            </a:lvl1pPr>
          </a:lstStyle>
          <a:p>
            <a:pPr lvl="0"/>
            <a:r>
              <a:rPr lang="en-US"/>
              <a:t>Edit Master text styles</a:t>
            </a:r>
          </a:p>
        </p:txBody>
      </p:sp>
    </p:spTree>
    <p:extLst>
      <p:ext uri="{BB962C8B-B14F-4D97-AF65-F5344CB8AC3E}">
        <p14:creationId xmlns:p14="http://schemas.microsoft.com/office/powerpoint/2010/main" val="1308340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p:nvPr/>
        </p:nvSpPr>
        <p:spPr>
          <a:xfrm>
            <a:off x="368300" y="6499225"/>
            <a:ext cx="5976938" cy="44450"/>
          </a:xfrm>
          <a:prstGeom prst="rect">
            <a:avLst/>
          </a:prstGeom>
          <a:solidFill>
            <a:srgbClr val="002F39"/>
          </a:solidFill>
          <a:ln>
            <a:solidFill>
              <a:srgbClr val="002F39"/>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800" dirty="0"/>
              <a:t>  </a:t>
            </a:r>
          </a:p>
        </p:txBody>
      </p:sp>
      <p:sp>
        <p:nvSpPr>
          <p:cNvPr id="5" name="Rectangle 7"/>
          <p:cNvSpPr>
            <a:spLocks noChangeArrowheads="1"/>
          </p:cNvSpPr>
          <p:nvPr/>
        </p:nvSpPr>
        <p:spPr bwMode="auto">
          <a:xfrm>
            <a:off x="6294438" y="6407150"/>
            <a:ext cx="25876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r" eaLnBrk="1" hangingPunct="1"/>
            <a:r>
              <a:rPr lang="en-NZ" altLang="en-US" sz="700" b="1">
                <a:latin typeface="Arial" panose="020B0604020202020204" pitchFamily="34" charset="0"/>
                <a:cs typeface="Arial" panose="020B0604020202020204" pitchFamily="34" charset="0"/>
              </a:rPr>
              <a:t>Culture by Design</a:t>
            </a:r>
            <a:r>
              <a:rPr lang="en-NZ" altLang="en-US" sz="700">
                <a:latin typeface="Arial" panose="020B0604020202020204" pitchFamily="34" charset="0"/>
                <a:cs typeface="Arial" panose="020B0604020202020204" pitchFamily="34" charset="0"/>
              </a:rPr>
              <a:t>  |  Presentation title  |  Month 2016  |  </a:t>
            </a:r>
            <a:fld id="{3FE39D6E-D6E9-4C84-B968-02CE252DAA79}" type="slidenum">
              <a:rPr lang="en-NZ" altLang="en-US" sz="700">
                <a:latin typeface="Arial" panose="020B0604020202020204" pitchFamily="34" charset="0"/>
                <a:cs typeface="Arial" panose="020B0604020202020204" pitchFamily="34" charset="0"/>
              </a:rPr>
              <a:pPr algn="r" eaLnBrk="1" hangingPunct="1"/>
              <a:t>‹#›</a:t>
            </a:fld>
            <a:r>
              <a:rPr lang="en-AU" altLang="en-US" sz="700">
                <a:latin typeface="Arial" panose="020B0604020202020204" pitchFamily="34" charset="0"/>
                <a:cs typeface="Arial" panose="020B0604020202020204" pitchFamily="34" charset="0"/>
              </a:rPr>
              <a:t> </a:t>
            </a:r>
            <a:r>
              <a:rPr lang="en-NZ" altLang="en-US" sz="700">
                <a:latin typeface="Arial" panose="020B0604020202020204" pitchFamily="34" charset="0"/>
                <a:cs typeface="Arial" panose="020B0604020202020204" pitchFamily="34" charset="0"/>
              </a:rPr>
              <a:t>     </a:t>
            </a:r>
          </a:p>
        </p:txBody>
      </p:sp>
      <p:sp>
        <p:nvSpPr>
          <p:cNvPr id="2" name="Title 1"/>
          <p:cNvSpPr>
            <a:spLocks noGrp="1"/>
          </p:cNvSpPr>
          <p:nvPr>
            <p:ph type="title"/>
          </p:nvPr>
        </p:nvSpPr>
        <p:spPr>
          <a:xfrm>
            <a:off x="368300" y="427044"/>
            <a:ext cx="8407400" cy="1143000"/>
          </a:xfrm>
        </p:spPr>
        <p:txBody>
          <a:bodyPr/>
          <a:lstStyle>
            <a:lvl1pPr>
              <a:defRPr>
                <a:solidFill>
                  <a:srgbClr val="003A49"/>
                </a:solidFill>
              </a:defRPr>
            </a:lvl1pPr>
          </a:lstStyle>
          <a:p>
            <a:r>
              <a:rPr lang="en-US"/>
              <a:t>Click to edit Master title style</a:t>
            </a:r>
            <a:endParaRPr lang="en-US" dirty="0"/>
          </a:p>
        </p:txBody>
      </p:sp>
      <p:sp>
        <p:nvSpPr>
          <p:cNvPr id="3" name="Content Placeholder 2"/>
          <p:cNvSpPr>
            <a:spLocks noGrp="1"/>
          </p:cNvSpPr>
          <p:nvPr>
            <p:ph idx="1"/>
          </p:nvPr>
        </p:nvSpPr>
        <p:spPr>
          <a:xfrm>
            <a:off x="368301" y="1683265"/>
            <a:ext cx="8407400" cy="4525963"/>
          </a:xfrm>
        </p:spPr>
        <p:txBody>
          <a:bodyPr numCol="2" spcCol="360000"/>
          <a:lstStyle>
            <a:lvl1pPr marL="0" indent="0">
              <a:buNone/>
              <a:defRPr sz="1200">
                <a:solidFill>
                  <a:srgbClr val="003A49"/>
                </a:solidFill>
                <a:latin typeface="Raleway" panose="020B0003030101060003" pitchFamily="34" charset="0"/>
              </a:defRPr>
            </a:lvl1pPr>
          </a:lstStyle>
          <a:p>
            <a:pPr lvl="0"/>
            <a:r>
              <a:rPr lang="en-US"/>
              <a:t>Edit Master text styles</a:t>
            </a:r>
          </a:p>
        </p:txBody>
      </p:sp>
    </p:spTree>
    <p:extLst>
      <p:ext uri="{BB962C8B-B14F-4D97-AF65-F5344CB8AC3E}">
        <p14:creationId xmlns:p14="http://schemas.microsoft.com/office/powerpoint/2010/main" val="1185730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4" name="Rectangle 3"/>
          <p:cNvSpPr/>
          <p:nvPr/>
        </p:nvSpPr>
        <p:spPr>
          <a:xfrm>
            <a:off x="368300" y="6499225"/>
            <a:ext cx="5976938" cy="44450"/>
          </a:xfrm>
          <a:prstGeom prst="rect">
            <a:avLst/>
          </a:prstGeom>
          <a:solidFill>
            <a:srgbClr val="002F39"/>
          </a:solidFill>
          <a:ln>
            <a:solidFill>
              <a:srgbClr val="002F39"/>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800" dirty="0"/>
              <a:t>  </a:t>
            </a:r>
          </a:p>
        </p:txBody>
      </p:sp>
      <p:sp>
        <p:nvSpPr>
          <p:cNvPr id="5" name="Rectangle 7"/>
          <p:cNvSpPr>
            <a:spLocks noChangeArrowheads="1"/>
          </p:cNvSpPr>
          <p:nvPr/>
        </p:nvSpPr>
        <p:spPr bwMode="auto">
          <a:xfrm>
            <a:off x="6294438" y="6407150"/>
            <a:ext cx="25876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r" eaLnBrk="1" hangingPunct="1"/>
            <a:r>
              <a:rPr lang="en-NZ" altLang="en-US" sz="700" b="1">
                <a:latin typeface="Arial" panose="020B0604020202020204" pitchFamily="34" charset="0"/>
                <a:cs typeface="Arial" panose="020B0604020202020204" pitchFamily="34" charset="0"/>
              </a:rPr>
              <a:t>Culture by Design</a:t>
            </a:r>
            <a:r>
              <a:rPr lang="en-NZ" altLang="en-US" sz="700">
                <a:latin typeface="Arial" panose="020B0604020202020204" pitchFamily="34" charset="0"/>
                <a:cs typeface="Arial" panose="020B0604020202020204" pitchFamily="34" charset="0"/>
              </a:rPr>
              <a:t>  |  Presentation title  |  Month 2016  |  </a:t>
            </a:r>
            <a:fld id="{018F3BBD-8F35-423A-89D6-A89AE6FFA717}" type="slidenum">
              <a:rPr lang="en-NZ" altLang="en-US" sz="700">
                <a:latin typeface="Arial" panose="020B0604020202020204" pitchFamily="34" charset="0"/>
                <a:cs typeface="Arial" panose="020B0604020202020204" pitchFamily="34" charset="0"/>
              </a:rPr>
              <a:pPr algn="r" eaLnBrk="1" hangingPunct="1"/>
              <a:t>‹#›</a:t>
            </a:fld>
            <a:r>
              <a:rPr lang="en-AU" altLang="en-US" sz="700">
                <a:latin typeface="Arial" panose="020B0604020202020204" pitchFamily="34" charset="0"/>
                <a:cs typeface="Arial" panose="020B0604020202020204" pitchFamily="34" charset="0"/>
              </a:rPr>
              <a:t> </a:t>
            </a:r>
            <a:r>
              <a:rPr lang="en-NZ" altLang="en-US" sz="700">
                <a:latin typeface="Arial" panose="020B0604020202020204" pitchFamily="34" charset="0"/>
                <a:cs typeface="Arial" panose="020B0604020202020204" pitchFamily="34" charset="0"/>
              </a:rPr>
              <a:t>     </a:t>
            </a:r>
          </a:p>
        </p:txBody>
      </p:sp>
      <p:sp>
        <p:nvSpPr>
          <p:cNvPr id="2" name="Title 1"/>
          <p:cNvSpPr>
            <a:spLocks noGrp="1"/>
          </p:cNvSpPr>
          <p:nvPr>
            <p:ph type="title"/>
          </p:nvPr>
        </p:nvSpPr>
        <p:spPr>
          <a:xfrm>
            <a:off x="368300" y="427044"/>
            <a:ext cx="8407400" cy="1143000"/>
          </a:xfrm>
        </p:spPr>
        <p:txBody>
          <a:bodyPr/>
          <a:lstStyle>
            <a:lvl1pPr>
              <a:defRPr>
                <a:solidFill>
                  <a:srgbClr val="003A49"/>
                </a:solidFill>
              </a:defRPr>
            </a:lvl1pPr>
          </a:lstStyle>
          <a:p>
            <a:r>
              <a:rPr lang="en-US"/>
              <a:t>Click to edit Master title style</a:t>
            </a:r>
            <a:endParaRPr lang="en-US" dirty="0"/>
          </a:p>
        </p:txBody>
      </p:sp>
      <p:sp>
        <p:nvSpPr>
          <p:cNvPr id="3" name="Content Placeholder 2"/>
          <p:cNvSpPr>
            <a:spLocks noGrp="1"/>
          </p:cNvSpPr>
          <p:nvPr>
            <p:ph idx="1"/>
          </p:nvPr>
        </p:nvSpPr>
        <p:spPr>
          <a:xfrm>
            <a:off x="368301" y="1683265"/>
            <a:ext cx="8407400" cy="4525963"/>
          </a:xfrm>
        </p:spPr>
        <p:txBody>
          <a:bodyPr numCol="3" spcCol="288000"/>
          <a:lstStyle>
            <a:lvl1pPr marL="0" indent="0">
              <a:buNone/>
              <a:defRPr sz="1200">
                <a:solidFill>
                  <a:srgbClr val="003A49"/>
                </a:solidFill>
                <a:latin typeface="Raleway" panose="020B0003030101060003" pitchFamily="34" charset="0"/>
              </a:defRPr>
            </a:lvl1pPr>
          </a:lstStyle>
          <a:p>
            <a:pPr lvl="0"/>
            <a:r>
              <a:rPr lang="en-US"/>
              <a:t>Edit Master text styles</a:t>
            </a:r>
          </a:p>
        </p:txBody>
      </p:sp>
    </p:spTree>
    <p:extLst>
      <p:ext uri="{BB962C8B-B14F-4D97-AF65-F5344CB8AC3E}">
        <p14:creationId xmlns:p14="http://schemas.microsoft.com/office/powerpoint/2010/main" val="495331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5" name="Rectangle 4"/>
          <p:cNvSpPr/>
          <p:nvPr/>
        </p:nvSpPr>
        <p:spPr>
          <a:xfrm>
            <a:off x="368300" y="6499225"/>
            <a:ext cx="5976938" cy="44450"/>
          </a:xfrm>
          <a:prstGeom prst="rect">
            <a:avLst/>
          </a:prstGeom>
          <a:solidFill>
            <a:srgbClr val="002F39"/>
          </a:solidFill>
          <a:ln>
            <a:solidFill>
              <a:srgbClr val="002F39"/>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800" dirty="0"/>
              <a:t>  </a:t>
            </a:r>
          </a:p>
        </p:txBody>
      </p:sp>
      <p:sp>
        <p:nvSpPr>
          <p:cNvPr id="6" name="Rectangle 7"/>
          <p:cNvSpPr>
            <a:spLocks noChangeArrowheads="1"/>
          </p:cNvSpPr>
          <p:nvPr/>
        </p:nvSpPr>
        <p:spPr bwMode="auto">
          <a:xfrm>
            <a:off x="6294438" y="6407150"/>
            <a:ext cx="25876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r" eaLnBrk="1" hangingPunct="1"/>
            <a:r>
              <a:rPr lang="en-NZ" altLang="en-US" sz="700" b="1">
                <a:latin typeface="Arial" panose="020B0604020202020204" pitchFamily="34" charset="0"/>
                <a:cs typeface="Arial" panose="020B0604020202020204" pitchFamily="34" charset="0"/>
              </a:rPr>
              <a:t>Culture by Design</a:t>
            </a:r>
            <a:r>
              <a:rPr lang="en-NZ" altLang="en-US" sz="700">
                <a:latin typeface="Arial" panose="020B0604020202020204" pitchFamily="34" charset="0"/>
                <a:cs typeface="Arial" panose="020B0604020202020204" pitchFamily="34" charset="0"/>
              </a:rPr>
              <a:t>  |  Presentation title  |  Month 2016  |  </a:t>
            </a:r>
            <a:fld id="{51B6DD9A-CDF0-4BAF-AA62-599CADC36B26}" type="slidenum">
              <a:rPr lang="en-NZ" altLang="en-US" sz="700">
                <a:latin typeface="Arial" panose="020B0604020202020204" pitchFamily="34" charset="0"/>
                <a:cs typeface="Arial" panose="020B0604020202020204" pitchFamily="34" charset="0"/>
              </a:rPr>
              <a:pPr algn="r" eaLnBrk="1" hangingPunct="1"/>
              <a:t>‹#›</a:t>
            </a:fld>
            <a:r>
              <a:rPr lang="en-AU" altLang="en-US" sz="700">
                <a:latin typeface="Arial" panose="020B0604020202020204" pitchFamily="34" charset="0"/>
                <a:cs typeface="Arial" panose="020B0604020202020204" pitchFamily="34" charset="0"/>
              </a:rPr>
              <a:t> </a:t>
            </a:r>
            <a:r>
              <a:rPr lang="en-NZ" altLang="en-US" sz="700">
                <a:latin typeface="Arial" panose="020B0604020202020204" pitchFamily="34" charset="0"/>
                <a:cs typeface="Arial" panose="020B0604020202020204" pitchFamily="34" charset="0"/>
              </a:rPr>
              <a:t>     </a:t>
            </a:r>
          </a:p>
        </p:txBody>
      </p:sp>
      <p:sp>
        <p:nvSpPr>
          <p:cNvPr id="11" name="Title 1"/>
          <p:cNvSpPr>
            <a:spLocks noGrp="1"/>
          </p:cNvSpPr>
          <p:nvPr>
            <p:ph type="title"/>
          </p:nvPr>
        </p:nvSpPr>
        <p:spPr>
          <a:xfrm>
            <a:off x="368300" y="427044"/>
            <a:ext cx="8407400" cy="1143000"/>
          </a:xfrm>
        </p:spPr>
        <p:txBody>
          <a:bodyPr/>
          <a:lstStyle>
            <a:lvl1pPr>
              <a:defRPr>
                <a:solidFill>
                  <a:srgbClr val="002F39"/>
                </a:solidFill>
              </a:defRPr>
            </a:lvl1pPr>
          </a:lstStyle>
          <a:p>
            <a:r>
              <a:rPr lang="en-US"/>
              <a:t>Click to edit Master title style</a:t>
            </a:r>
            <a:endParaRPr lang="en-US" dirty="0"/>
          </a:p>
        </p:txBody>
      </p:sp>
      <p:sp>
        <p:nvSpPr>
          <p:cNvPr id="12" name="Content Placeholder 2"/>
          <p:cNvSpPr>
            <a:spLocks noGrp="1"/>
          </p:cNvSpPr>
          <p:nvPr>
            <p:ph idx="1"/>
          </p:nvPr>
        </p:nvSpPr>
        <p:spPr>
          <a:xfrm>
            <a:off x="368302" y="1683265"/>
            <a:ext cx="2954866" cy="4525963"/>
          </a:xfrm>
        </p:spPr>
        <p:txBody>
          <a:bodyPr/>
          <a:lstStyle>
            <a:lvl1pPr marL="0" indent="0">
              <a:buNone/>
              <a:defRPr sz="1200">
                <a:solidFill>
                  <a:srgbClr val="002F39"/>
                </a:solidFill>
                <a:latin typeface="Raleway" panose="020B0003030101060003" pitchFamily="34" charset="0"/>
              </a:defRPr>
            </a:lvl1pPr>
          </a:lstStyle>
          <a:p>
            <a:pPr lvl="0"/>
            <a:r>
              <a:rPr lang="en-US"/>
              <a:t>Edit Master text styles</a:t>
            </a:r>
          </a:p>
        </p:txBody>
      </p:sp>
      <p:sp>
        <p:nvSpPr>
          <p:cNvPr id="14" name="Picture Placeholder 13"/>
          <p:cNvSpPr>
            <a:spLocks noGrp="1"/>
          </p:cNvSpPr>
          <p:nvPr>
            <p:ph type="pic" sz="quarter" idx="10"/>
          </p:nvPr>
        </p:nvSpPr>
        <p:spPr>
          <a:xfrm>
            <a:off x="3520723" y="1683265"/>
            <a:ext cx="5254978" cy="4525448"/>
          </a:xfrm>
        </p:spPr>
        <p:txBody>
          <a:bodyPr/>
          <a:lstStyle>
            <a:lvl1pPr>
              <a:defRPr>
                <a:latin typeface="Raleway" panose="020B0003030101060003" pitchFamily="34" charset="0"/>
              </a:defRPr>
            </a:lvl1pPr>
          </a:lstStyle>
          <a:p>
            <a:pPr lvl="0"/>
            <a:r>
              <a:rPr lang="en-US" noProof="0"/>
              <a:t>Click icon to add picture</a:t>
            </a:r>
            <a:endParaRPr lang="en-US" noProof="0" dirty="0"/>
          </a:p>
        </p:txBody>
      </p:sp>
    </p:spTree>
    <p:extLst>
      <p:ext uri="{BB962C8B-B14F-4D97-AF65-F5344CB8AC3E}">
        <p14:creationId xmlns:p14="http://schemas.microsoft.com/office/powerpoint/2010/main" val="1612421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Rectangle 6"/>
          <p:cNvSpPr/>
          <p:nvPr/>
        </p:nvSpPr>
        <p:spPr>
          <a:xfrm>
            <a:off x="368300" y="6499225"/>
            <a:ext cx="5976938" cy="44450"/>
          </a:xfrm>
          <a:prstGeom prst="rect">
            <a:avLst/>
          </a:prstGeom>
          <a:solidFill>
            <a:srgbClr val="002F39"/>
          </a:solidFill>
          <a:ln>
            <a:solidFill>
              <a:srgbClr val="002F39"/>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800" dirty="0"/>
              <a:t>  </a:t>
            </a:r>
          </a:p>
        </p:txBody>
      </p:sp>
      <p:sp>
        <p:nvSpPr>
          <p:cNvPr id="8" name="Rectangle 7"/>
          <p:cNvSpPr>
            <a:spLocks noChangeArrowheads="1"/>
          </p:cNvSpPr>
          <p:nvPr/>
        </p:nvSpPr>
        <p:spPr bwMode="auto">
          <a:xfrm>
            <a:off x="6294438" y="6407150"/>
            <a:ext cx="25876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r" eaLnBrk="1" hangingPunct="1"/>
            <a:r>
              <a:rPr lang="en-NZ" altLang="en-US" sz="700" b="1">
                <a:latin typeface="Arial" panose="020B0604020202020204" pitchFamily="34" charset="0"/>
                <a:cs typeface="Arial" panose="020B0604020202020204" pitchFamily="34" charset="0"/>
              </a:rPr>
              <a:t>Culture by Design</a:t>
            </a:r>
            <a:r>
              <a:rPr lang="en-NZ" altLang="en-US" sz="700">
                <a:latin typeface="Arial" panose="020B0604020202020204" pitchFamily="34" charset="0"/>
                <a:cs typeface="Arial" panose="020B0604020202020204" pitchFamily="34" charset="0"/>
              </a:rPr>
              <a:t>  |  Presentation title  |  Month 2016  |  </a:t>
            </a:r>
            <a:fld id="{EA8F7E57-4C41-44DD-A04A-688E4A42BC10}" type="slidenum">
              <a:rPr lang="en-NZ" altLang="en-US" sz="700">
                <a:latin typeface="Arial" panose="020B0604020202020204" pitchFamily="34" charset="0"/>
                <a:cs typeface="Arial" panose="020B0604020202020204" pitchFamily="34" charset="0"/>
              </a:rPr>
              <a:pPr algn="r" eaLnBrk="1" hangingPunct="1"/>
              <a:t>‹#›</a:t>
            </a:fld>
            <a:r>
              <a:rPr lang="en-AU" altLang="en-US" sz="700">
                <a:latin typeface="Arial" panose="020B0604020202020204" pitchFamily="34" charset="0"/>
                <a:cs typeface="Arial" panose="020B0604020202020204" pitchFamily="34" charset="0"/>
              </a:rPr>
              <a:t> </a:t>
            </a:r>
            <a:r>
              <a:rPr lang="en-NZ" altLang="en-US" sz="700">
                <a:latin typeface="Arial" panose="020B0604020202020204" pitchFamily="34" charset="0"/>
                <a:cs typeface="Arial" panose="020B0604020202020204" pitchFamily="34" charset="0"/>
              </a:rPr>
              <a:t>     </a:t>
            </a:r>
          </a:p>
        </p:txBody>
      </p:sp>
      <p:sp>
        <p:nvSpPr>
          <p:cNvPr id="3" name="Text Placeholder 2"/>
          <p:cNvSpPr>
            <a:spLocks noGrp="1"/>
          </p:cNvSpPr>
          <p:nvPr>
            <p:ph type="body" idx="1"/>
          </p:nvPr>
        </p:nvSpPr>
        <p:spPr>
          <a:xfrm>
            <a:off x="368300" y="1862669"/>
            <a:ext cx="4040188" cy="354542"/>
          </a:xfrm>
        </p:spPr>
        <p:txBody>
          <a:bodyPr anchor="b"/>
          <a:lstStyle>
            <a:lvl1pPr marL="0" indent="0">
              <a:buNone/>
              <a:defRPr sz="1600" b="0">
                <a:latin typeface="Raleway" panose="020B00030301010600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368300" y="2427111"/>
            <a:ext cx="4040188" cy="3727276"/>
          </a:xfrm>
        </p:spPr>
        <p:txBody>
          <a:bodyPr/>
          <a:lstStyle>
            <a:lvl1pPr marL="342900" indent="-342900">
              <a:buFontTx/>
              <a:buBlip>
                <a:blip r:embed="rId2"/>
              </a:buBlip>
              <a:defRPr sz="1200">
                <a:latin typeface="Raleway" panose="020B0003030101060003" pitchFamily="34" charset="0"/>
              </a:defRPr>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p:txBody>
      </p:sp>
      <p:sp>
        <p:nvSpPr>
          <p:cNvPr id="10" name="Title 1"/>
          <p:cNvSpPr>
            <a:spLocks noGrp="1"/>
          </p:cNvSpPr>
          <p:nvPr>
            <p:ph type="title"/>
          </p:nvPr>
        </p:nvSpPr>
        <p:spPr>
          <a:xfrm>
            <a:off x="368300" y="427044"/>
            <a:ext cx="8407400" cy="1143000"/>
          </a:xfrm>
        </p:spPr>
        <p:txBody>
          <a:bodyPr/>
          <a:lstStyle>
            <a:lvl1pPr>
              <a:defRPr>
                <a:solidFill>
                  <a:srgbClr val="002F39"/>
                </a:solidFill>
              </a:defRPr>
            </a:lvl1pPr>
          </a:lstStyle>
          <a:p>
            <a:r>
              <a:rPr lang="en-US"/>
              <a:t>Click to edit Master title style</a:t>
            </a:r>
            <a:endParaRPr lang="en-US" dirty="0"/>
          </a:p>
        </p:txBody>
      </p:sp>
      <p:sp>
        <p:nvSpPr>
          <p:cNvPr id="11" name="Text Placeholder 2"/>
          <p:cNvSpPr>
            <a:spLocks noGrp="1"/>
          </p:cNvSpPr>
          <p:nvPr>
            <p:ph type="body" idx="13"/>
          </p:nvPr>
        </p:nvSpPr>
        <p:spPr>
          <a:xfrm>
            <a:off x="4735512" y="1862669"/>
            <a:ext cx="4040188" cy="354542"/>
          </a:xfrm>
        </p:spPr>
        <p:txBody>
          <a:bodyPr anchor="b"/>
          <a:lstStyle>
            <a:lvl1pPr marL="0" indent="0">
              <a:buNone/>
              <a:defRPr sz="1600" b="0">
                <a:latin typeface="Raleway" panose="020B00030301010600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p:cNvSpPr>
            <a:spLocks noGrp="1"/>
          </p:cNvSpPr>
          <p:nvPr>
            <p:ph sz="half" idx="14"/>
          </p:nvPr>
        </p:nvSpPr>
        <p:spPr>
          <a:xfrm>
            <a:off x="4735512" y="2427111"/>
            <a:ext cx="4040188" cy="3727276"/>
          </a:xfrm>
        </p:spPr>
        <p:txBody>
          <a:bodyPr/>
          <a:lstStyle>
            <a:lvl1pPr marL="171450" indent="-171450">
              <a:buFontTx/>
              <a:buBlip>
                <a:blip r:embed="rId3"/>
              </a:buBlip>
              <a:defRPr sz="1200">
                <a:latin typeface="Raleway" panose="020B0003030101060003" pitchFamily="34" charset="0"/>
              </a:defRPr>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p:txBody>
      </p:sp>
    </p:spTree>
    <p:extLst>
      <p:ext uri="{BB962C8B-B14F-4D97-AF65-F5344CB8AC3E}">
        <p14:creationId xmlns:p14="http://schemas.microsoft.com/office/powerpoint/2010/main" val="422843994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NZ" alt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NZ"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041C5181-5328-46A3-A8FA-80AAE21D9093}" type="datetimeFigureOut">
              <a:rPr lang="en-AU" altLang="en-US"/>
              <a:pPr/>
              <a:t>24/01/2022</a:t>
            </a:fld>
            <a:endParaRPr lang="en-NZ"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B2439BD1-0E07-4F37-A9EE-C37F9DBE8D1E}" type="slidenum">
              <a:rPr lang="en-NZ" altLang="en-US"/>
              <a:pPr/>
              <a:t>‹#›</a:t>
            </a:fld>
            <a:endParaRPr lang="en-NZ" altLang="en-US"/>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lgn="l" defTabSz="457200" rtl="0" eaLnBrk="1" fontAlgn="base" hangingPunct="1">
        <a:spcBef>
          <a:spcPct val="0"/>
        </a:spcBef>
        <a:spcAft>
          <a:spcPct val="0"/>
        </a:spcAft>
        <a:defRPr sz="4000" kern="1200">
          <a:solidFill>
            <a:schemeClr val="tx1"/>
          </a:solidFill>
          <a:latin typeface="Georgia"/>
          <a:ea typeface="MS PGothic" panose="020B0600070205080204" pitchFamily="34" charset="-128"/>
          <a:cs typeface="Georgia"/>
        </a:defRPr>
      </a:lvl1pPr>
      <a:lvl2pPr algn="l" defTabSz="457200" rtl="0" eaLnBrk="1" fontAlgn="base" hangingPunct="1">
        <a:spcBef>
          <a:spcPct val="0"/>
        </a:spcBef>
        <a:spcAft>
          <a:spcPct val="0"/>
        </a:spcAft>
        <a:defRPr sz="4000">
          <a:solidFill>
            <a:schemeClr val="tx1"/>
          </a:solidFill>
          <a:latin typeface="Georgia" charset="0"/>
          <a:ea typeface="MS PGothic" panose="020B0600070205080204" pitchFamily="34" charset="-128"/>
        </a:defRPr>
      </a:lvl2pPr>
      <a:lvl3pPr algn="l" defTabSz="457200" rtl="0" eaLnBrk="1" fontAlgn="base" hangingPunct="1">
        <a:spcBef>
          <a:spcPct val="0"/>
        </a:spcBef>
        <a:spcAft>
          <a:spcPct val="0"/>
        </a:spcAft>
        <a:defRPr sz="4000">
          <a:solidFill>
            <a:schemeClr val="tx1"/>
          </a:solidFill>
          <a:latin typeface="Georgia" charset="0"/>
          <a:ea typeface="MS PGothic" panose="020B0600070205080204" pitchFamily="34" charset="-128"/>
        </a:defRPr>
      </a:lvl3pPr>
      <a:lvl4pPr algn="l" defTabSz="457200" rtl="0" eaLnBrk="1" fontAlgn="base" hangingPunct="1">
        <a:spcBef>
          <a:spcPct val="0"/>
        </a:spcBef>
        <a:spcAft>
          <a:spcPct val="0"/>
        </a:spcAft>
        <a:defRPr sz="4000">
          <a:solidFill>
            <a:schemeClr val="tx1"/>
          </a:solidFill>
          <a:latin typeface="Georgia" charset="0"/>
          <a:ea typeface="MS PGothic" panose="020B0600070205080204" pitchFamily="34" charset="-128"/>
        </a:defRPr>
      </a:lvl4pPr>
      <a:lvl5pPr algn="l" defTabSz="457200" rtl="0" eaLnBrk="1" fontAlgn="base" hangingPunct="1">
        <a:spcBef>
          <a:spcPct val="0"/>
        </a:spcBef>
        <a:spcAft>
          <a:spcPct val="0"/>
        </a:spcAft>
        <a:defRPr sz="4000">
          <a:solidFill>
            <a:schemeClr val="tx1"/>
          </a:solidFill>
          <a:latin typeface="Georgia" charset="0"/>
          <a:ea typeface="MS PGothic" panose="020B0600070205080204" pitchFamily="34" charset="-128"/>
        </a:defRPr>
      </a:lvl5pPr>
      <a:lvl6pPr marL="457200" algn="l" defTabSz="457200" rtl="0" eaLnBrk="1" fontAlgn="base" hangingPunct="1">
        <a:spcBef>
          <a:spcPct val="0"/>
        </a:spcBef>
        <a:spcAft>
          <a:spcPct val="0"/>
        </a:spcAft>
        <a:defRPr sz="4000">
          <a:solidFill>
            <a:schemeClr val="tx1"/>
          </a:solidFill>
          <a:latin typeface="Georgia" charset="0"/>
          <a:ea typeface="ＭＳ Ｐゴシック" charset="0"/>
        </a:defRPr>
      </a:lvl6pPr>
      <a:lvl7pPr marL="914400" algn="l" defTabSz="457200" rtl="0" eaLnBrk="1" fontAlgn="base" hangingPunct="1">
        <a:spcBef>
          <a:spcPct val="0"/>
        </a:spcBef>
        <a:spcAft>
          <a:spcPct val="0"/>
        </a:spcAft>
        <a:defRPr sz="4000">
          <a:solidFill>
            <a:schemeClr val="tx1"/>
          </a:solidFill>
          <a:latin typeface="Georgia" charset="0"/>
          <a:ea typeface="ＭＳ Ｐゴシック" charset="0"/>
        </a:defRPr>
      </a:lvl7pPr>
      <a:lvl8pPr marL="1371600" algn="l" defTabSz="457200" rtl="0" eaLnBrk="1" fontAlgn="base" hangingPunct="1">
        <a:spcBef>
          <a:spcPct val="0"/>
        </a:spcBef>
        <a:spcAft>
          <a:spcPct val="0"/>
        </a:spcAft>
        <a:defRPr sz="4000">
          <a:solidFill>
            <a:schemeClr val="tx1"/>
          </a:solidFill>
          <a:latin typeface="Georgia" charset="0"/>
          <a:ea typeface="ＭＳ Ｐゴシック" charset="0"/>
        </a:defRPr>
      </a:lvl8pPr>
      <a:lvl9pPr marL="1828800" algn="l" defTabSz="457200" rtl="0" eaLnBrk="1" fontAlgn="base" hangingPunct="1">
        <a:spcBef>
          <a:spcPct val="0"/>
        </a:spcBef>
        <a:spcAft>
          <a:spcPct val="0"/>
        </a:spcAft>
        <a:defRPr sz="4000">
          <a:solidFill>
            <a:schemeClr val="tx1"/>
          </a:solidFill>
          <a:latin typeface="Georgia" charset="0"/>
          <a:ea typeface="ＭＳ Ｐゴシック" charset="0"/>
        </a:defRPr>
      </a:lvl9pPr>
    </p:titleStyle>
    <p:bodyStyle>
      <a:lvl1pPr marL="342900" indent="-342900" algn="l" defTabSz="457200" rtl="0" eaLnBrk="1" fontAlgn="base" hangingPunct="1">
        <a:spcBef>
          <a:spcPct val="20000"/>
        </a:spcBef>
        <a:spcAft>
          <a:spcPct val="0"/>
        </a:spcAft>
        <a:buFont typeface="Arial" panose="020B0604020202020204" pitchFamily="34" charset="0"/>
        <a:buChar char="•"/>
        <a:defRPr sz="1400" kern="1200">
          <a:solidFill>
            <a:schemeClr val="tx1"/>
          </a:solidFill>
          <a:latin typeface="Arial"/>
          <a:ea typeface="MS PGothic" panose="020B0600070205080204" pitchFamily="34" charset="-128"/>
          <a:cs typeface="Arial"/>
        </a:defRPr>
      </a:lvl1pPr>
      <a:lvl2pPr marL="742950" indent="-285750" algn="l" defTabSz="457200" rtl="0" eaLnBrk="1" fontAlgn="base" hangingPunct="1">
        <a:spcBef>
          <a:spcPct val="20000"/>
        </a:spcBef>
        <a:spcAft>
          <a:spcPct val="0"/>
        </a:spcAft>
        <a:buFont typeface="Arial" panose="020B0604020202020204" pitchFamily="34" charset="0"/>
        <a:buChar char="•"/>
        <a:defRPr sz="1400" kern="1200">
          <a:solidFill>
            <a:schemeClr val="tx1"/>
          </a:solidFill>
          <a:latin typeface="Arial"/>
          <a:ea typeface="MS PGothic" panose="020B0600070205080204" pitchFamily="34" charset="-128"/>
          <a:cs typeface="Arial"/>
        </a:defRPr>
      </a:lvl2pPr>
      <a:lvl3pPr marL="1143000" indent="-228600" algn="l" defTabSz="457200" rtl="0" eaLnBrk="1" fontAlgn="base" hangingPunct="1">
        <a:spcBef>
          <a:spcPct val="20000"/>
        </a:spcBef>
        <a:spcAft>
          <a:spcPct val="0"/>
        </a:spcAft>
        <a:buFont typeface="Arial" panose="020B0604020202020204" pitchFamily="34" charset="0"/>
        <a:buChar char="•"/>
        <a:defRPr sz="1400" kern="1200">
          <a:solidFill>
            <a:schemeClr val="tx1"/>
          </a:solidFill>
          <a:latin typeface="Arial"/>
          <a:ea typeface="MS PGothic" panose="020B0600070205080204" pitchFamily="34" charset="-128"/>
          <a:cs typeface="Arial"/>
        </a:defRPr>
      </a:lvl3pPr>
      <a:lvl4pPr marL="1600200" indent="-228600" algn="l" defTabSz="457200" rtl="0" eaLnBrk="1" fontAlgn="base" hangingPunct="1">
        <a:spcBef>
          <a:spcPct val="20000"/>
        </a:spcBef>
        <a:spcAft>
          <a:spcPct val="0"/>
        </a:spcAft>
        <a:buFont typeface="Arial" panose="020B0604020202020204" pitchFamily="34" charset="0"/>
        <a:buChar char="•"/>
        <a:defRPr sz="1400" kern="1200">
          <a:solidFill>
            <a:schemeClr val="tx1"/>
          </a:solidFill>
          <a:latin typeface="Arial"/>
          <a:ea typeface="MS PGothic" panose="020B0600070205080204" pitchFamily="34" charset="-128"/>
          <a:cs typeface="Arial"/>
        </a:defRPr>
      </a:lvl4pPr>
      <a:lvl5pPr marL="2057400" indent="-228600" algn="l" defTabSz="457200" rtl="0" eaLnBrk="1" fontAlgn="base" hangingPunct="1">
        <a:spcBef>
          <a:spcPct val="20000"/>
        </a:spcBef>
        <a:spcAft>
          <a:spcPct val="0"/>
        </a:spcAft>
        <a:buFont typeface="Arial" panose="020B0604020202020204" pitchFamily="34" charset="0"/>
        <a:buChar char="•"/>
        <a:defRPr sz="1400" kern="1200">
          <a:solidFill>
            <a:schemeClr val="tx1"/>
          </a:solidFill>
          <a:latin typeface="Arial"/>
          <a:ea typeface="MS PGothic" panose="020B0600070205080204" pitchFamily="34"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5.jpg"/></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hyperlink" Target="https://youtu.be/G277C1ck9H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9.jp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01F7F24-D7DE-4484-95BC-F6F0CBDC89BE}"/>
              </a:ext>
            </a:extLst>
          </p:cNvPr>
          <p:cNvPicPr/>
          <p:nvPr/>
        </p:nvPicPr>
        <p:blipFill>
          <a:blip r:embed="rId3">
            <a:extLst>
              <a:ext uri="{28A0092B-C50C-407E-A947-70E740481C1C}">
                <a14:useLocalDpi xmlns:a14="http://schemas.microsoft.com/office/drawing/2010/main" val="0"/>
              </a:ext>
            </a:extLst>
          </a:blip>
          <a:stretch>
            <a:fillRect/>
          </a:stretch>
        </p:blipFill>
        <p:spPr>
          <a:xfrm>
            <a:off x="6707206" y="5637396"/>
            <a:ext cx="2305050" cy="1152525"/>
          </a:xfrm>
          <a:prstGeom prst="rect">
            <a:avLst/>
          </a:prstGeom>
        </p:spPr>
      </p:pic>
      <p:sp>
        <p:nvSpPr>
          <p:cNvPr id="3" name="Rectangle 2">
            <a:extLst>
              <a:ext uri="{FF2B5EF4-FFF2-40B4-BE49-F238E27FC236}">
                <a16:creationId xmlns:a16="http://schemas.microsoft.com/office/drawing/2014/main" id="{EE91B631-3F19-4F17-9566-6360CEA0CAAD}"/>
              </a:ext>
            </a:extLst>
          </p:cNvPr>
          <p:cNvSpPr/>
          <p:nvPr/>
        </p:nvSpPr>
        <p:spPr>
          <a:xfrm>
            <a:off x="325438" y="6499225"/>
            <a:ext cx="8423275" cy="34925"/>
          </a:xfrm>
          <a:prstGeom prst="rect">
            <a:avLst/>
          </a:prstGeom>
          <a:solidFill>
            <a:srgbClr val="002F39"/>
          </a:solidFill>
          <a:ln>
            <a:solidFill>
              <a:srgbClr val="002F39"/>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800"/>
          </a:p>
        </p:txBody>
      </p:sp>
      <p:pic>
        <p:nvPicPr>
          <p:cNvPr id="6" name="Picture 5">
            <a:extLst>
              <a:ext uri="{FF2B5EF4-FFF2-40B4-BE49-F238E27FC236}">
                <a16:creationId xmlns:a16="http://schemas.microsoft.com/office/drawing/2014/main" id="{8C6A5742-301E-4270-B4BB-0C18A2BBDADF}"/>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flipV="1">
            <a:off x="1899138" y="-5"/>
            <a:ext cx="7244861" cy="689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reeform: Shape 6">
            <a:extLst>
              <a:ext uri="{FF2B5EF4-FFF2-40B4-BE49-F238E27FC236}">
                <a16:creationId xmlns:a16="http://schemas.microsoft.com/office/drawing/2014/main" id="{17A6A11D-6CC7-46A2-85A3-21D7AC4311F1}"/>
              </a:ext>
            </a:extLst>
          </p:cNvPr>
          <p:cNvSpPr/>
          <p:nvPr/>
        </p:nvSpPr>
        <p:spPr>
          <a:xfrm>
            <a:off x="166659" y="-35168"/>
            <a:ext cx="4613134" cy="6893168"/>
          </a:xfrm>
          <a:custGeom>
            <a:avLst/>
            <a:gdLst>
              <a:gd name="connsiteX0" fmla="*/ 4431323 w 4431323"/>
              <a:gd name="connsiteY0" fmla="*/ 23446 h 6940061"/>
              <a:gd name="connsiteX1" fmla="*/ 0 w 4431323"/>
              <a:gd name="connsiteY1" fmla="*/ 0 h 6940061"/>
              <a:gd name="connsiteX2" fmla="*/ 0 w 4431323"/>
              <a:gd name="connsiteY2" fmla="*/ 6940061 h 6940061"/>
              <a:gd name="connsiteX3" fmla="*/ 1899138 w 4431323"/>
              <a:gd name="connsiteY3" fmla="*/ 6940061 h 6940061"/>
              <a:gd name="connsiteX4" fmla="*/ 4431323 w 4431323"/>
              <a:gd name="connsiteY4" fmla="*/ 23446 h 6940061"/>
              <a:gd name="connsiteX0" fmla="*/ 4431323 w 4431323"/>
              <a:gd name="connsiteY0" fmla="*/ 23446 h 6940061"/>
              <a:gd name="connsiteX1" fmla="*/ 0 w 4431323"/>
              <a:gd name="connsiteY1" fmla="*/ 0 h 6940061"/>
              <a:gd name="connsiteX2" fmla="*/ 0 w 4431323"/>
              <a:gd name="connsiteY2" fmla="*/ 6940061 h 6940061"/>
              <a:gd name="connsiteX3" fmla="*/ 1899138 w 4431323"/>
              <a:gd name="connsiteY3" fmla="*/ 6940061 h 6940061"/>
              <a:gd name="connsiteX4" fmla="*/ 4384431 w 4431323"/>
              <a:gd name="connsiteY4" fmla="*/ 2625969 h 6940061"/>
              <a:gd name="connsiteX5" fmla="*/ 4431323 w 4431323"/>
              <a:gd name="connsiteY5" fmla="*/ 23446 h 6940061"/>
              <a:gd name="connsiteX0" fmla="*/ 4431323 w 4431323"/>
              <a:gd name="connsiteY0" fmla="*/ 23446 h 6940061"/>
              <a:gd name="connsiteX1" fmla="*/ 0 w 4431323"/>
              <a:gd name="connsiteY1" fmla="*/ 0 h 6940061"/>
              <a:gd name="connsiteX2" fmla="*/ 0 w 4431323"/>
              <a:gd name="connsiteY2" fmla="*/ 6940061 h 6940061"/>
              <a:gd name="connsiteX3" fmla="*/ 1899138 w 4431323"/>
              <a:gd name="connsiteY3" fmla="*/ 6940061 h 6940061"/>
              <a:gd name="connsiteX4" fmla="*/ 3540369 w 4431323"/>
              <a:gd name="connsiteY4" fmla="*/ 4923692 h 6940061"/>
              <a:gd name="connsiteX5" fmla="*/ 4384431 w 4431323"/>
              <a:gd name="connsiteY5" fmla="*/ 2625969 h 6940061"/>
              <a:gd name="connsiteX6" fmla="*/ 4431323 w 4431323"/>
              <a:gd name="connsiteY6" fmla="*/ 23446 h 6940061"/>
              <a:gd name="connsiteX0" fmla="*/ 4431323 w 4595446"/>
              <a:gd name="connsiteY0" fmla="*/ 23446 h 6940061"/>
              <a:gd name="connsiteX1" fmla="*/ 0 w 4595446"/>
              <a:gd name="connsiteY1" fmla="*/ 0 h 6940061"/>
              <a:gd name="connsiteX2" fmla="*/ 0 w 4595446"/>
              <a:gd name="connsiteY2" fmla="*/ 6940061 h 6940061"/>
              <a:gd name="connsiteX3" fmla="*/ 1899138 w 4595446"/>
              <a:gd name="connsiteY3" fmla="*/ 6940061 h 6940061"/>
              <a:gd name="connsiteX4" fmla="*/ 3540369 w 4595446"/>
              <a:gd name="connsiteY4" fmla="*/ 4923692 h 6940061"/>
              <a:gd name="connsiteX5" fmla="*/ 4384431 w 4595446"/>
              <a:gd name="connsiteY5" fmla="*/ 2625969 h 6940061"/>
              <a:gd name="connsiteX6" fmla="*/ 4595446 w 4595446"/>
              <a:gd name="connsiteY6" fmla="*/ 1664677 h 6940061"/>
              <a:gd name="connsiteX7" fmla="*/ 4431323 w 4595446"/>
              <a:gd name="connsiteY7" fmla="*/ 23446 h 6940061"/>
              <a:gd name="connsiteX0" fmla="*/ 4431323 w 4595446"/>
              <a:gd name="connsiteY0" fmla="*/ 23446 h 6940061"/>
              <a:gd name="connsiteX1" fmla="*/ 0 w 4595446"/>
              <a:gd name="connsiteY1" fmla="*/ 0 h 6940061"/>
              <a:gd name="connsiteX2" fmla="*/ 0 w 4595446"/>
              <a:gd name="connsiteY2" fmla="*/ 6940061 h 6940061"/>
              <a:gd name="connsiteX3" fmla="*/ 1899138 w 4595446"/>
              <a:gd name="connsiteY3" fmla="*/ 6940061 h 6940061"/>
              <a:gd name="connsiteX4" fmla="*/ 3540369 w 4595446"/>
              <a:gd name="connsiteY4" fmla="*/ 4923692 h 6940061"/>
              <a:gd name="connsiteX5" fmla="*/ 4384431 w 4595446"/>
              <a:gd name="connsiteY5" fmla="*/ 2625969 h 6940061"/>
              <a:gd name="connsiteX6" fmla="*/ 4595446 w 4595446"/>
              <a:gd name="connsiteY6" fmla="*/ 1664677 h 6940061"/>
              <a:gd name="connsiteX7" fmla="*/ 4431323 w 4595446"/>
              <a:gd name="connsiteY7" fmla="*/ 23446 h 6940061"/>
              <a:gd name="connsiteX0" fmla="*/ 4431323 w 4501662"/>
              <a:gd name="connsiteY0" fmla="*/ 23446 h 6940061"/>
              <a:gd name="connsiteX1" fmla="*/ 0 w 4501662"/>
              <a:gd name="connsiteY1" fmla="*/ 0 h 6940061"/>
              <a:gd name="connsiteX2" fmla="*/ 0 w 4501662"/>
              <a:gd name="connsiteY2" fmla="*/ 6940061 h 6940061"/>
              <a:gd name="connsiteX3" fmla="*/ 1899138 w 4501662"/>
              <a:gd name="connsiteY3" fmla="*/ 6940061 h 6940061"/>
              <a:gd name="connsiteX4" fmla="*/ 3540369 w 4501662"/>
              <a:gd name="connsiteY4" fmla="*/ 4923692 h 6940061"/>
              <a:gd name="connsiteX5" fmla="*/ 4384431 w 4501662"/>
              <a:gd name="connsiteY5" fmla="*/ 2625969 h 6940061"/>
              <a:gd name="connsiteX6" fmla="*/ 4501662 w 4501662"/>
              <a:gd name="connsiteY6" fmla="*/ 1570893 h 6940061"/>
              <a:gd name="connsiteX7" fmla="*/ 4431323 w 4501662"/>
              <a:gd name="connsiteY7" fmla="*/ 23446 h 6940061"/>
              <a:gd name="connsiteX0" fmla="*/ 4431323 w 4501662"/>
              <a:gd name="connsiteY0" fmla="*/ 23446 h 6940061"/>
              <a:gd name="connsiteX1" fmla="*/ 0 w 4501662"/>
              <a:gd name="connsiteY1" fmla="*/ 0 h 6940061"/>
              <a:gd name="connsiteX2" fmla="*/ 0 w 4501662"/>
              <a:gd name="connsiteY2" fmla="*/ 6940061 h 6940061"/>
              <a:gd name="connsiteX3" fmla="*/ 1899138 w 4501662"/>
              <a:gd name="connsiteY3" fmla="*/ 6940061 h 6940061"/>
              <a:gd name="connsiteX4" fmla="*/ 3634154 w 4501662"/>
              <a:gd name="connsiteY4" fmla="*/ 4923692 h 6940061"/>
              <a:gd name="connsiteX5" fmla="*/ 4384431 w 4501662"/>
              <a:gd name="connsiteY5" fmla="*/ 2625969 h 6940061"/>
              <a:gd name="connsiteX6" fmla="*/ 4501662 w 4501662"/>
              <a:gd name="connsiteY6" fmla="*/ 1570893 h 6940061"/>
              <a:gd name="connsiteX7" fmla="*/ 4431323 w 4501662"/>
              <a:gd name="connsiteY7" fmla="*/ 23446 h 6940061"/>
              <a:gd name="connsiteX0" fmla="*/ 4431323 w 4501662"/>
              <a:gd name="connsiteY0" fmla="*/ 23446 h 6940061"/>
              <a:gd name="connsiteX1" fmla="*/ 0 w 4501662"/>
              <a:gd name="connsiteY1" fmla="*/ 0 h 6940061"/>
              <a:gd name="connsiteX2" fmla="*/ 0 w 4501662"/>
              <a:gd name="connsiteY2" fmla="*/ 6940061 h 6940061"/>
              <a:gd name="connsiteX3" fmla="*/ 1899138 w 4501662"/>
              <a:gd name="connsiteY3" fmla="*/ 6940061 h 6940061"/>
              <a:gd name="connsiteX4" fmla="*/ 3563816 w 4501662"/>
              <a:gd name="connsiteY4" fmla="*/ 4876800 h 6940061"/>
              <a:gd name="connsiteX5" fmla="*/ 4384431 w 4501662"/>
              <a:gd name="connsiteY5" fmla="*/ 2625969 h 6940061"/>
              <a:gd name="connsiteX6" fmla="*/ 4501662 w 4501662"/>
              <a:gd name="connsiteY6" fmla="*/ 1570893 h 6940061"/>
              <a:gd name="connsiteX7" fmla="*/ 4431323 w 4501662"/>
              <a:gd name="connsiteY7" fmla="*/ 23446 h 6940061"/>
              <a:gd name="connsiteX0" fmla="*/ 4431323 w 4501662"/>
              <a:gd name="connsiteY0" fmla="*/ 23446 h 6940061"/>
              <a:gd name="connsiteX1" fmla="*/ 0 w 4501662"/>
              <a:gd name="connsiteY1" fmla="*/ 0 h 6940061"/>
              <a:gd name="connsiteX2" fmla="*/ 0 w 4501662"/>
              <a:gd name="connsiteY2" fmla="*/ 6940061 h 6940061"/>
              <a:gd name="connsiteX3" fmla="*/ 1899138 w 4501662"/>
              <a:gd name="connsiteY3" fmla="*/ 6940061 h 6940061"/>
              <a:gd name="connsiteX4" fmla="*/ 3610708 w 4501662"/>
              <a:gd name="connsiteY4" fmla="*/ 4900246 h 6940061"/>
              <a:gd name="connsiteX5" fmla="*/ 4384431 w 4501662"/>
              <a:gd name="connsiteY5" fmla="*/ 2625969 h 6940061"/>
              <a:gd name="connsiteX6" fmla="*/ 4501662 w 4501662"/>
              <a:gd name="connsiteY6" fmla="*/ 1570893 h 6940061"/>
              <a:gd name="connsiteX7" fmla="*/ 4431323 w 4501662"/>
              <a:gd name="connsiteY7" fmla="*/ 23446 h 694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01662" h="6940061">
                <a:moveTo>
                  <a:pt x="4431323" y="23446"/>
                </a:moveTo>
                <a:lnTo>
                  <a:pt x="0" y="0"/>
                </a:lnTo>
                <a:lnTo>
                  <a:pt x="0" y="6940061"/>
                </a:lnTo>
                <a:lnTo>
                  <a:pt x="1899138" y="6940061"/>
                </a:lnTo>
                <a:cubicBezTo>
                  <a:pt x="2454030" y="6525846"/>
                  <a:pt x="3196493" y="5619261"/>
                  <a:pt x="3610708" y="4900246"/>
                </a:cubicBezTo>
                <a:cubicBezTo>
                  <a:pt x="4024924" y="4181231"/>
                  <a:pt x="4235939" y="3137877"/>
                  <a:pt x="4384431" y="2625969"/>
                </a:cubicBezTo>
                <a:cubicBezTo>
                  <a:pt x="4400062" y="2368061"/>
                  <a:pt x="4486031" y="1828801"/>
                  <a:pt x="4501662" y="1570893"/>
                </a:cubicBezTo>
                <a:lnTo>
                  <a:pt x="4431323" y="23446"/>
                </a:lnTo>
                <a:close/>
              </a:path>
            </a:pathLst>
          </a:custGeom>
          <a:solidFill>
            <a:schemeClr val="bg2"/>
          </a:solidFill>
          <a:ln>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dirty="0"/>
          </a:p>
        </p:txBody>
      </p:sp>
      <p:sp>
        <p:nvSpPr>
          <p:cNvPr id="9" name="Freeform: Shape 8">
            <a:extLst>
              <a:ext uri="{FF2B5EF4-FFF2-40B4-BE49-F238E27FC236}">
                <a16:creationId xmlns:a16="http://schemas.microsoft.com/office/drawing/2014/main" id="{48A8B657-77A8-4044-B67F-FBEA5925B14E}"/>
              </a:ext>
            </a:extLst>
          </p:cNvPr>
          <p:cNvSpPr/>
          <p:nvPr/>
        </p:nvSpPr>
        <p:spPr>
          <a:xfrm>
            <a:off x="-5" y="-35170"/>
            <a:ext cx="4613134" cy="6893169"/>
          </a:xfrm>
          <a:custGeom>
            <a:avLst/>
            <a:gdLst>
              <a:gd name="connsiteX0" fmla="*/ 4431323 w 4431323"/>
              <a:gd name="connsiteY0" fmla="*/ 23446 h 6940061"/>
              <a:gd name="connsiteX1" fmla="*/ 0 w 4431323"/>
              <a:gd name="connsiteY1" fmla="*/ 0 h 6940061"/>
              <a:gd name="connsiteX2" fmla="*/ 0 w 4431323"/>
              <a:gd name="connsiteY2" fmla="*/ 6940061 h 6940061"/>
              <a:gd name="connsiteX3" fmla="*/ 1899138 w 4431323"/>
              <a:gd name="connsiteY3" fmla="*/ 6940061 h 6940061"/>
              <a:gd name="connsiteX4" fmla="*/ 4431323 w 4431323"/>
              <a:gd name="connsiteY4" fmla="*/ 23446 h 6940061"/>
              <a:gd name="connsiteX0" fmla="*/ 4431323 w 4431323"/>
              <a:gd name="connsiteY0" fmla="*/ 23446 h 6940061"/>
              <a:gd name="connsiteX1" fmla="*/ 0 w 4431323"/>
              <a:gd name="connsiteY1" fmla="*/ 0 h 6940061"/>
              <a:gd name="connsiteX2" fmla="*/ 0 w 4431323"/>
              <a:gd name="connsiteY2" fmla="*/ 6940061 h 6940061"/>
              <a:gd name="connsiteX3" fmla="*/ 1899138 w 4431323"/>
              <a:gd name="connsiteY3" fmla="*/ 6940061 h 6940061"/>
              <a:gd name="connsiteX4" fmla="*/ 4384431 w 4431323"/>
              <a:gd name="connsiteY4" fmla="*/ 2625969 h 6940061"/>
              <a:gd name="connsiteX5" fmla="*/ 4431323 w 4431323"/>
              <a:gd name="connsiteY5" fmla="*/ 23446 h 6940061"/>
              <a:gd name="connsiteX0" fmla="*/ 4431323 w 4431323"/>
              <a:gd name="connsiteY0" fmla="*/ 23446 h 6940061"/>
              <a:gd name="connsiteX1" fmla="*/ 0 w 4431323"/>
              <a:gd name="connsiteY1" fmla="*/ 0 h 6940061"/>
              <a:gd name="connsiteX2" fmla="*/ 0 w 4431323"/>
              <a:gd name="connsiteY2" fmla="*/ 6940061 h 6940061"/>
              <a:gd name="connsiteX3" fmla="*/ 1899138 w 4431323"/>
              <a:gd name="connsiteY3" fmla="*/ 6940061 h 6940061"/>
              <a:gd name="connsiteX4" fmla="*/ 3540369 w 4431323"/>
              <a:gd name="connsiteY4" fmla="*/ 4923692 h 6940061"/>
              <a:gd name="connsiteX5" fmla="*/ 4384431 w 4431323"/>
              <a:gd name="connsiteY5" fmla="*/ 2625969 h 6940061"/>
              <a:gd name="connsiteX6" fmla="*/ 4431323 w 4431323"/>
              <a:gd name="connsiteY6" fmla="*/ 23446 h 6940061"/>
              <a:gd name="connsiteX0" fmla="*/ 4431323 w 4595446"/>
              <a:gd name="connsiteY0" fmla="*/ 23446 h 6940061"/>
              <a:gd name="connsiteX1" fmla="*/ 0 w 4595446"/>
              <a:gd name="connsiteY1" fmla="*/ 0 h 6940061"/>
              <a:gd name="connsiteX2" fmla="*/ 0 w 4595446"/>
              <a:gd name="connsiteY2" fmla="*/ 6940061 h 6940061"/>
              <a:gd name="connsiteX3" fmla="*/ 1899138 w 4595446"/>
              <a:gd name="connsiteY3" fmla="*/ 6940061 h 6940061"/>
              <a:gd name="connsiteX4" fmla="*/ 3540369 w 4595446"/>
              <a:gd name="connsiteY4" fmla="*/ 4923692 h 6940061"/>
              <a:gd name="connsiteX5" fmla="*/ 4384431 w 4595446"/>
              <a:gd name="connsiteY5" fmla="*/ 2625969 h 6940061"/>
              <a:gd name="connsiteX6" fmla="*/ 4595446 w 4595446"/>
              <a:gd name="connsiteY6" fmla="*/ 1664677 h 6940061"/>
              <a:gd name="connsiteX7" fmla="*/ 4431323 w 4595446"/>
              <a:gd name="connsiteY7" fmla="*/ 23446 h 6940061"/>
              <a:gd name="connsiteX0" fmla="*/ 4431323 w 4595446"/>
              <a:gd name="connsiteY0" fmla="*/ 23446 h 6940061"/>
              <a:gd name="connsiteX1" fmla="*/ 0 w 4595446"/>
              <a:gd name="connsiteY1" fmla="*/ 0 h 6940061"/>
              <a:gd name="connsiteX2" fmla="*/ 0 w 4595446"/>
              <a:gd name="connsiteY2" fmla="*/ 6940061 h 6940061"/>
              <a:gd name="connsiteX3" fmla="*/ 1899138 w 4595446"/>
              <a:gd name="connsiteY3" fmla="*/ 6940061 h 6940061"/>
              <a:gd name="connsiteX4" fmla="*/ 3540369 w 4595446"/>
              <a:gd name="connsiteY4" fmla="*/ 4923692 h 6940061"/>
              <a:gd name="connsiteX5" fmla="*/ 4384431 w 4595446"/>
              <a:gd name="connsiteY5" fmla="*/ 2625969 h 6940061"/>
              <a:gd name="connsiteX6" fmla="*/ 4595446 w 4595446"/>
              <a:gd name="connsiteY6" fmla="*/ 1664677 h 6940061"/>
              <a:gd name="connsiteX7" fmla="*/ 4431323 w 4595446"/>
              <a:gd name="connsiteY7" fmla="*/ 23446 h 6940061"/>
              <a:gd name="connsiteX0" fmla="*/ 4431323 w 4501662"/>
              <a:gd name="connsiteY0" fmla="*/ 23446 h 6940061"/>
              <a:gd name="connsiteX1" fmla="*/ 0 w 4501662"/>
              <a:gd name="connsiteY1" fmla="*/ 0 h 6940061"/>
              <a:gd name="connsiteX2" fmla="*/ 0 w 4501662"/>
              <a:gd name="connsiteY2" fmla="*/ 6940061 h 6940061"/>
              <a:gd name="connsiteX3" fmla="*/ 1899138 w 4501662"/>
              <a:gd name="connsiteY3" fmla="*/ 6940061 h 6940061"/>
              <a:gd name="connsiteX4" fmla="*/ 3540369 w 4501662"/>
              <a:gd name="connsiteY4" fmla="*/ 4923692 h 6940061"/>
              <a:gd name="connsiteX5" fmla="*/ 4384431 w 4501662"/>
              <a:gd name="connsiteY5" fmla="*/ 2625969 h 6940061"/>
              <a:gd name="connsiteX6" fmla="*/ 4501662 w 4501662"/>
              <a:gd name="connsiteY6" fmla="*/ 1570893 h 6940061"/>
              <a:gd name="connsiteX7" fmla="*/ 4431323 w 4501662"/>
              <a:gd name="connsiteY7" fmla="*/ 23446 h 6940061"/>
              <a:gd name="connsiteX0" fmla="*/ 4431323 w 4501662"/>
              <a:gd name="connsiteY0" fmla="*/ 23446 h 6940061"/>
              <a:gd name="connsiteX1" fmla="*/ 0 w 4501662"/>
              <a:gd name="connsiteY1" fmla="*/ 0 h 6940061"/>
              <a:gd name="connsiteX2" fmla="*/ 0 w 4501662"/>
              <a:gd name="connsiteY2" fmla="*/ 6940061 h 6940061"/>
              <a:gd name="connsiteX3" fmla="*/ 1899138 w 4501662"/>
              <a:gd name="connsiteY3" fmla="*/ 6940061 h 6940061"/>
              <a:gd name="connsiteX4" fmla="*/ 3634154 w 4501662"/>
              <a:gd name="connsiteY4" fmla="*/ 4923692 h 6940061"/>
              <a:gd name="connsiteX5" fmla="*/ 4384431 w 4501662"/>
              <a:gd name="connsiteY5" fmla="*/ 2625969 h 6940061"/>
              <a:gd name="connsiteX6" fmla="*/ 4501662 w 4501662"/>
              <a:gd name="connsiteY6" fmla="*/ 1570893 h 6940061"/>
              <a:gd name="connsiteX7" fmla="*/ 4431323 w 4501662"/>
              <a:gd name="connsiteY7" fmla="*/ 23446 h 6940061"/>
              <a:gd name="connsiteX0" fmla="*/ 4431323 w 4501662"/>
              <a:gd name="connsiteY0" fmla="*/ 23446 h 6940061"/>
              <a:gd name="connsiteX1" fmla="*/ 0 w 4501662"/>
              <a:gd name="connsiteY1" fmla="*/ 0 h 6940061"/>
              <a:gd name="connsiteX2" fmla="*/ 0 w 4501662"/>
              <a:gd name="connsiteY2" fmla="*/ 6940061 h 6940061"/>
              <a:gd name="connsiteX3" fmla="*/ 1899138 w 4501662"/>
              <a:gd name="connsiteY3" fmla="*/ 6940061 h 6940061"/>
              <a:gd name="connsiteX4" fmla="*/ 3563816 w 4501662"/>
              <a:gd name="connsiteY4" fmla="*/ 4876800 h 6940061"/>
              <a:gd name="connsiteX5" fmla="*/ 4384431 w 4501662"/>
              <a:gd name="connsiteY5" fmla="*/ 2625969 h 6940061"/>
              <a:gd name="connsiteX6" fmla="*/ 4501662 w 4501662"/>
              <a:gd name="connsiteY6" fmla="*/ 1570893 h 6940061"/>
              <a:gd name="connsiteX7" fmla="*/ 4431323 w 4501662"/>
              <a:gd name="connsiteY7" fmla="*/ 23446 h 6940061"/>
              <a:gd name="connsiteX0" fmla="*/ 4431323 w 4501662"/>
              <a:gd name="connsiteY0" fmla="*/ 23446 h 6940061"/>
              <a:gd name="connsiteX1" fmla="*/ 0 w 4501662"/>
              <a:gd name="connsiteY1" fmla="*/ 0 h 6940061"/>
              <a:gd name="connsiteX2" fmla="*/ 0 w 4501662"/>
              <a:gd name="connsiteY2" fmla="*/ 6940061 h 6940061"/>
              <a:gd name="connsiteX3" fmla="*/ 1899138 w 4501662"/>
              <a:gd name="connsiteY3" fmla="*/ 6940061 h 6940061"/>
              <a:gd name="connsiteX4" fmla="*/ 3610708 w 4501662"/>
              <a:gd name="connsiteY4" fmla="*/ 4900246 h 6940061"/>
              <a:gd name="connsiteX5" fmla="*/ 4384431 w 4501662"/>
              <a:gd name="connsiteY5" fmla="*/ 2625969 h 6940061"/>
              <a:gd name="connsiteX6" fmla="*/ 4501662 w 4501662"/>
              <a:gd name="connsiteY6" fmla="*/ 1570893 h 6940061"/>
              <a:gd name="connsiteX7" fmla="*/ 4431323 w 4501662"/>
              <a:gd name="connsiteY7" fmla="*/ 23446 h 694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01662" h="6940061">
                <a:moveTo>
                  <a:pt x="4431323" y="23446"/>
                </a:moveTo>
                <a:lnTo>
                  <a:pt x="0" y="0"/>
                </a:lnTo>
                <a:lnTo>
                  <a:pt x="0" y="6940061"/>
                </a:lnTo>
                <a:lnTo>
                  <a:pt x="1899138" y="6940061"/>
                </a:lnTo>
                <a:cubicBezTo>
                  <a:pt x="2454030" y="6525846"/>
                  <a:pt x="3196493" y="5619261"/>
                  <a:pt x="3610708" y="4900246"/>
                </a:cubicBezTo>
                <a:cubicBezTo>
                  <a:pt x="4024924" y="4181231"/>
                  <a:pt x="4235939" y="3137877"/>
                  <a:pt x="4384431" y="2625969"/>
                </a:cubicBezTo>
                <a:cubicBezTo>
                  <a:pt x="4400062" y="2368061"/>
                  <a:pt x="4486031" y="1828801"/>
                  <a:pt x="4501662" y="1570893"/>
                </a:cubicBezTo>
                <a:lnTo>
                  <a:pt x="4431323" y="23446"/>
                </a:lnTo>
                <a:close/>
              </a:path>
            </a:pathLst>
          </a:cu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dirty="0"/>
          </a:p>
        </p:txBody>
      </p:sp>
      <p:sp>
        <p:nvSpPr>
          <p:cNvPr id="10" name="Rectangle 9">
            <a:extLst>
              <a:ext uri="{FF2B5EF4-FFF2-40B4-BE49-F238E27FC236}">
                <a16:creationId xmlns:a16="http://schemas.microsoft.com/office/drawing/2014/main" id="{02BED8A9-84C2-48D7-9D4C-04B60B3BB3D0}"/>
              </a:ext>
            </a:extLst>
          </p:cNvPr>
          <p:cNvSpPr/>
          <p:nvPr/>
        </p:nvSpPr>
        <p:spPr>
          <a:xfrm>
            <a:off x="0" y="514350"/>
            <a:ext cx="9144000" cy="276605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dirty="0"/>
          </a:p>
        </p:txBody>
      </p:sp>
      <p:pic>
        <p:nvPicPr>
          <p:cNvPr id="11" name="Picture 10" descr="A close up of a sign&#10;&#10;Description automatically generated">
            <a:extLst>
              <a:ext uri="{FF2B5EF4-FFF2-40B4-BE49-F238E27FC236}">
                <a16:creationId xmlns:a16="http://schemas.microsoft.com/office/drawing/2014/main" id="{3FF7724D-EEFD-4879-BD8C-FD56F4438CE4}"/>
              </a:ext>
            </a:extLst>
          </p:cNvPr>
          <p:cNvPicPr>
            <a:picLocks noChangeAspect="1"/>
          </p:cNvPicPr>
          <p:nvPr/>
        </p:nvPicPr>
        <p:blipFill>
          <a:blip r:embed="rId5"/>
          <a:stretch>
            <a:fillRect/>
          </a:stretch>
        </p:blipFill>
        <p:spPr>
          <a:xfrm>
            <a:off x="519506" y="1150147"/>
            <a:ext cx="4940370" cy="1494463"/>
          </a:xfrm>
          <a:prstGeom prst="rect">
            <a:avLst/>
          </a:prstGeom>
        </p:spPr>
      </p:pic>
      <p:sp>
        <p:nvSpPr>
          <p:cNvPr id="12" name="Title 1">
            <a:extLst>
              <a:ext uri="{FF2B5EF4-FFF2-40B4-BE49-F238E27FC236}">
                <a16:creationId xmlns:a16="http://schemas.microsoft.com/office/drawing/2014/main" id="{519EC686-02EC-4D9A-9648-34501C89E8FE}"/>
              </a:ext>
            </a:extLst>
          </p:cNvPr>
          <p:cNvSpPr txBox="1">
            <a:spLocks/>
          </p:cNvSpPr>
          <p:nvPr/>
        </p:nvSpPr>
        <p:spPr bwMode="auto">
          <a:xfrm>
            <a:off x="224828" y="3528357"/>
            <a:ext cx="8624494" cy="3028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lvl1pPr algn="l" defTabSz="457200" rtl="0" eaLnBrk="1" fontAlgn="base" hangingPunct="1">
              <a:lnSpc>
                <a:spcPts val="7840"/>
              </a:lnSpc>
              <a:spcBef>
                <a:spcPct val="0"/>
              </a:spcBef>
              <a:spcAft>
                <a:spcPct val="0"/>
              </a:spcAft>
              <a:defRPr sz="7200" kern="1200" baseline="0">
                <a:solidFill>
                  <a:srgbClr val="003A49"/>
                </a:solidFill>
                <a:latin typeface="Georgia"/>
                <a:ea typeface="MS PGothic" panose="020B0600070205080204" pitchFamily="34" charset="-128"/>
                <a:cs typeface="Georgia"/>
              </a:defRPr>
            </a:lvl1pPr>
            <a:lvl2pPr algn="l" defTabSz="457200" rtl="0" eaLnBrk="1" fontAlgn="base" hangingPunct="1">
              <a:spcBef>
                <a:spcPct val="0"/>
              </a:spcBef>
              <a:spcAft>
                <a:spcPct val="0"/>
              </a:spcAft>
              <a:defRPr sz="4000">
                <a:solidFill>
                  <a:schemeClr val="tx1"/>
                </a:solidFill>
                <a:latin typeface="Georgia" charset="0"/>
                <a:ea typeface="MS PGothic" panose="020B0600070205080204" pitchFamily="34" charset="-128"/>
              </a:defRPr>
            </a:lvl2pPr>
            <a:lvl3pPr algn="l" defTabSz="457200" rtl="0" eaLnBrk="1" fontAlgn="base" hangingPunct="1">
              <a:spcBef>
                <a:spcPct val="0"/>
              </a:spcBef>
              <a:spcAft>
                <a:spcPct val="0"/>
              </a:spcAft>
              <a:defRPr sz="4000">
                <a:solidFill>
                  <a:schemeClr val="tx1"/>
                </a:solidFill>
                <a:latin typeface="Georgia" charset="0"/>
                <a:ea typeface="MS PGothic" panose="020B0600070205080204" pitchFamily="34" charset="-128"/>
              </a:defRPr>
            </a:lvl3pPr>
            <a:lvl4pPr algn="l" defTabSz="457200" rtl="0" eaLnBrk="1" fontAlgn="base" hangingPunct="1">
              <a:spcBef>
                <a:spcPct val="0"/>
              </a:spcBef>
              <a:spcAft>
                <a:spcPct val="0"/>
              </a:spcAft>
              <a:defRPr sz="4000">
                <a:solidFill>
                  <a:schemeClr val="tx1"/>
                </a:solidFill>
                <a:latin typeface="Georgia" charset="0"/>
                <a:ea typeface="MS PGothic" panose="020B0600070205080204" pitchFamily="34" charset="-128"/>
              </a:defRPr>
            </a:lvl4pPr>
            <a:lvl5pPr algn="l" defTabSz="457200" rtl="0" eaLnBrk="1" fontAlgn="base" hangingPunct="1">
              <a:spcBef>
                <a:spcPct val="0"/>
              </a:spcBef>
              <a:spcAft>
                <a:spcPct val="0"/>
              </a:spcAft>
              <a:defRPr sz="4000">
                <a:solidFill>
                  <a:schemeClr val="tx1"/>
                </a:solidFill>
                <a:latin typeface="Georgia" charset="0"/>
                <a:ea typeface="MS PGothic" panose="020B0600070205080204" pitchFamily="34" charset="-128"/>
              </a:defRPr>
            </a:lvl5pPr>
            <a:lvl6pPr marL="457200" algn="l" defTabSz="457200" rtl="0" eaLnBrk="1" fontAlgn="base" hangingPunct="1">
              <a:spcBef>
                <a:spcPct val="0"/>
              </a:spcBef>
              <a:spcAft>
                <a:spcPct val="0"/>
              </a:spcAft>
              <a:defRPr sz="4000">
                <a:solidFill>
                  <a:schemeClr val="tx1"/>
                </a:solidFill>
                <a:latin typeface="Georgia" charset="0"/>
                <a:ea typeface="ＭＳ Ｐゴシック" charset="0"/>
              </a:defRPr>
            </a:lvl6pPr>
            <a:lvl7pPr marL="914400" algn="l" defTabSz="457200" rtl="0" eaLnBrk="1" fontAlgn="base" hangingPunct="1">
              <a:spcBef>
                <a:spcPct val="0"/>
              </a:spcBef>
              <a:spcAft>
                <a:spcPct val="0"/>
              </a:spcAft>
              <a:defRPr sz="4000">
                <a:solidFill>
                  <a:schemeClr val="tx1"/>
                </a:solidFill>
                <a:latin typeface="Georgia" charset="0"/>
                <a:ea typeface="ＭＳ Ｐゴシック" charset="0"/>
              </a:defRPr>
            </a:lvl7pPr>
            <a:lvl8pPr marL="1371600" algn="l" defTabSz="457200" rtl="0" eaLnBrk="1" fontAlgn="base" hangingPunct="1">
              <a:spcBef>
                <a:spcPct val="0"/>
              </a:spcBef>
              <a:spcAft>
                <a:spcPct val="0"/>
              </a:spcAft>
              <a:defRPr sz="4000">
                <a:solidFill>
                  <a:schemeClr val="tx1"/>
                </a:solidFill>
                <a:latin typeface="Georgia" charset="0"/>
                <a:ea typeface="ＭＳ Ｐゴシック" charset="0"/>
              </a:defRPr>
            </a:lvl8pPr>
            <a:lvl9pPr marL="1828800" algn="l" defTabSz="457200" rtl="0" eaLnBrk="1" fontAlgn="base" hangingPunct="1">
              <a:spcBef>
                <a:spcPct val="0"/>
              </a:spcBef>
              <a:spcAft>
                <a:spcPct val="0"/>
              </a:spcAft>
              <a:defRPr sz="4000">
                <a:solidFill>
                  <a:schemeClr val="tx1"/>
                </a:solidFill>
                <a:latin typeface="Georgia" charset="0"/>
                <a:ea typeface="ＭＳ Ｐゴシック" charset="0"/>
              </a:defRPr>
            </a:lvl9pPr>
          </a:lstStyle>
          <a:p>
            <a:pPr algn="r">
              <a:lnSpc>
                <a:spcPts val="7838"/>
              </a:lnSpc>
            </a:pPr>
            <a:r>
              <a:rPr lang="en-US" altLang="en-US" sz="6000" dirty="0">
                <a:solidFill>
                  <a:schemeClr val="bg1"/>
                </a:solidFill>
                <a:latin typeface="Georgia" panose="02040502050405020303" pitchFamily="18" charset="0"/>
              </a:rPr>
              <a:t>A focus on </a:t>
            </a:r>
          </a:p>
          <a:p>
            <a:pPr algn="r">
              <a:lnSpc>
                <a:spcPts val="7838"/>
              </a:lnSpc>
            </a:pPr>
            <a:r>
              <a:rPr lang="en-US" altLang="en-US" sz="6000" dirty="0">
                <a:solidFill>
                  <a:schemeClr val="bg1"/>
                </a:solidFill>
                <a:latin typeface="Georgia" panose="02040502050405020303" pitchFamily="18" charset="0"/>
              </a:rPr>
              <a:t>your Internal </a:t>
            </a:r>
            <a:br>
              <a:rPr lang="en-US" altLang="en-US" sz="6000" dirty="0">
                <a:solidFill>
                  <a:schemeClr val="bg1"/>
                </a:solidFill>
                <a:latin typeface="Georgia" panose="02040502050405020303" pitchFamily="18" charset="0"/>
              </a:rPr>
            </a:br>
            <a:r>
              <a:rPr lang="en-US" altLang="en-US" sz="6000" dirty="0">
                <a:solidFill>
                  <a:schemeClr val="bg1"/>
                </a:solidFill>
                <a:latin typeface="Georgia" panose="02040502050405020303" pitchFamily="18" charset="0"/>
              </a:rPr>
              <a:t>Customers</a:t>
            </a:r>
          </a:p>
        </p:txBody>
      </p:sp>
    </p:spTree>
    <p:extLst>
      <p:ext uri="{BB962C8B-B14F-4D97-AF65-F5344CB8AC3E}">
        <p14:creationId xmlns:p14="http://schemas.microsoft.com/office/powerpoint/2010/main" val="8261650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Arrow Connector 14"/>
          <p:cNvCxnSpPr/>
          <p:nvPr/>
        </p:nvCxnSpPr>
        <p:spPr>
          <a:xfrm>
            <a:off x="5899901" y="2872458"/>
            <a:ext cx="488444" cy="0"/>
          </a:xfrm>
          <a:prstGeom prst="straightConnector1">
            <a:avLst/>
          </a:prstGeom>
          <a:ln w="76200">
            <a:tailEnd type="triangle"/>
          </a:ln>
        </p:spPr>
        <p:style>
          <a:lnRef idx="2">
            <a:schemeClr val="dk1"/>
          </a:lnRef>
          <a:fillRef idx="0">
            <a:schemeClr val="dk1"/>
          </a:fillRef>
          <a:effectRef idx="1">
            <a:schemeClr val="dk1"/>
          </a:effectRef>
          <a:fontRef idx="minor">
            <a:schemeClr val="tx1"/>
          </a:fontRef>
        </p:style>
      </p:cxnSp>
      <p:sp>
        <p:nvSpPr>
          <p:cNvPr id="9217" name="Title 1"/>
          <p:cNvSpPr>
            <a:spLocks noGrp="1"/>
          </p:cNvSpPr>
          <p:nvPr>
            <p:ph type="title"/>
          </p:nvPr>
        </p:nvSpPr>
        <p:spPr>
          <a:xfrm>
            <a:off x="449263" y="427038"/>
            <a:ext cx="8407400" cy="1143000"/>
          </a:xfrm>
        </p:spPr>
        <p:txBody>
          <a:bodyPr/>
          <a:lstStyle/>
          <a:p>
            <a:pPr eaLnBrk="1" hangingPunct="1"/>
            <a:r>
              <a:rPr lang="en-US" altLang="en-US" dirty="0">
                <a:latin typeface="Georgia" panose="02040502050405020303" pitchFamily="18" charset="0"/>
              </a:rPr>
              <a:t>Excellence in Internal CS</a:t>
            </a:r>
          </a:p>
        </p:txBody>
      </p:sp>
      <p:grpSp>
        <p:nvGrpSpPr>
          <p:cNvPr id="2" name="Group 1"/>
          <p:cNvGrpSpPr/>
          <p:nvPr/>
        </p:nvGrpSpPr>
        <p:grpSpPr>
          <a:xfrm>
            <a:off x="-111241" y="960734"/>
            <a:ext cx="9760788" cy="4644425"/>
            <a:chOff x="-111241" y="960734"/>
            <a:chExt cx="9760788" cy="4644425"/>
          </a:xfrm>
        </p:grpSpPr>
        <p:sp>
          <p:nvSpPr>
            <p:cNvPr id="17" name="Arc 16"/>
            <p:cNvSpPr/>
            <p:nvPr/>
          </p:nvSpPr>
          <p:spPr>
            <a:xfrm rot="11202469">
              <a:off x="1744580" y="3350122"/>
              <a:ext cx="2086606" cy="1766329"/>
            </a:xfrm>
            <a:prstGeom prst="arc">
              <a:avLst/>
            </a:prstGeom>
            <a:ln w="76200">
              <a:solidFill>
                <a:srgbClr val="002F39"/>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NZ" dirty="0"/>
            </a:p>
          </p:txBody>
        </p:sp>
        <p:sp>
          <p:nvSpPr>
            <p:cNvPr id="13" name="Arc 12"/>
            <p:cNvSpPr/>
            <p:nvPr/>
          </p:nvSpPr>
          <p:spPr>
            <a:xfrm rot="5556879">
              <a:off x="5882344" y="3129358"/>
              <a:ext cx="2127344" cy="1803213"/>
            </a:xfrm>
            <a:prstGeom prst="arc">
              <a:avLst/>
            </a:prstGeom>
            <a:ln w="76200">
              <a:solidFill>
                <a:srgbClr val="002F39"/>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NZ" dirty="0"/>
            </a:p>
          </p:txBody>
        </p:sp>
        <p:pic>
          <p:nvPicPr>
            <p:cNvPr id="4" name="Picture 3"/>
            <p:cNvPicPr>
              <a:picLocks noChangeAspect="1"/>
            </p:cNvPicPr>
            <p:nvPr/>
          </p:nvPicPr>
          <p:blipFill>
            <a:blip r:embed="rId3"/>
            <a:stretch>
              <a:fillRect/>
            </a:stretch>
          </p:blipFill>
          <p:spPr>
            <a:xfrm>
              <a:off x="-111241" y="969478"/>
              <a:ext cx="3929094" cy="3929094"/>
            </a:xfrm>
            <a:prstGeom prst="rect">
              <a:avLst/>
            </a:prstGeom>
          </p:spPr>
        </p:pic>
        <p:sp>
          <p:nvSpPr>
            <p:cNvPr id="5" name="TextBox 4"/>
            <p:cNvSpPr txBox="1"/>
            <p:nvPr/>
          </p:nvSpPr>
          <p:spPr>
            <a:xfrm>
              <a:off x="661087" y="2403307"/>
              <a:ext cx="2325189" cy="830997"/>
            </a:xfrm>
            <a:prstGeom prst="rect">
              <a:avLst/>
            </a:prstGeom>
            <a:noFill/>
          </p:spPr>
          <p:txBody>
            <a:bodyPr wrap="square" rtlCol="0">
              <a:spAutoFit/>
            </a:bodyPr>
            <a:lstStyle/>
            <a:p>
              <a:r>
                <a:rPr lang="en-NZ" b="1" dirty="0">
                  <a:solidFill>
                    <a:schemeClr val="bg1"/>
                  </a:solidFill>
                  <a:latin typeface="Raleway" panose="020B0003030101060003" pitchFamily="34" charset="0"/>
                </a:rPr>
                <a:t>WHO ARE MY CUSTOMERS?</a:t>
              </a:r>
            </a:p>
          </p:txBody>
        </p:sp>
        <p:pic>
          <p:nvPicPr>
            <p:cNvPr id="8" name="Picture 7"/>
            <p:cNvPicPr>
              <a:picLocks noChangeAspect="1"/>
            </p:cNvPicPr>
            <p:nvPr/>
          </p:nvPicPr>
          <p:blipFill>
            <a:blip r:embed="rId3"/>
            <a:stretch>
              <a:fillRect/>
            </a:stretch>
          </p:blipFill>
          <p:spPr>
            <a:xfrm>
              <a:off x="2794328" y="1008667"/>
              <a:ext cx="3929094" cy="3929094"/>
            </a:xfrm>
            <a:prstGeom prst="rect">
              <a:avLst/>
            </a:prstGeom>
          </p:spPr>
        </p:pic>
        <p:pic>
          <p:nvPicPr>
            <p:cNvPr id="9" name="Picture 8"/>
            <p:cNvPicPr>
              <a:picLocks noChangeAspect="1"/>
            </p:cNvPicPr>
            <p:nvPr/>
          </p:nvPicPr>
          <p:blipFill>
            <a:blip r:embed="rId3"/>
            <a:stretch>
              <a:fillRect/>
            </a:stretch>
          </p:blipFill>
          <p:spPr>
            <a:xfrm>
              <a:off x="5720453" y="960734"/>
              <a:ext cx="3929094" cy="3929094"/>
            </a:xfrm>
            <a:prstGeom prst="rect">
              <a:avLst/>
            </a:prstGeom>
          </p:spPr>
        </p:pic>
        <p:sp>
          <p:nvSpPr>
            <p:cNvPr id="10" name="TextBox 9"/>
            <p:cNvSpPr txBox="1"/>
            <p:nvPr/>
          </p:nvSpPr>
          <p:spPr>
            <a:xfrm>
              <a:off x="3574712" y="2308836"/>
              <a:ext cx="2325189" cy="1200329"/>
            </a:xfrm>
            <a:prstGeom prst="rect">
              <a:avLst/>
            </a:prstGeom>
            <a:noFill/>
          </p:spPr>
          <p:txBody>
            <a:bodyPr wrap="square" rtlCol="0">
              <a:spAutoFit/>
            </a:bodyPr>
            <a:lstStyle/>
            <a:p>
              <a:pPr algn="ctr"/>
              <a:r>
                <a:rPr lang="en-NZ" b="1" dirty="0">
                  <a:solidFill>
                    <a:schemeClr val="bg1"/>
                  </a:solidFill>
                  <a:latin typeface="Raleway" panose="020B0003030101060003" pitchFamily="34" charset="0"/>
                </a:rPr>
                <a:t>WHAT DO THEY NEED FROM ME?</a:t>
              </a:r>
            </a:p>
          </p:txBody>
        </p:sp>
        <p:sp>
          <p:nvSpPr>
            <p:cNvPr id="11" name="TextBox 10"/>
            <p:cNvSpPr txBox="1"/>
            <p:nvPr/>
          </p:nvSpPr>
          <p:spPr>
            <a:xfrm>
              <a:off x="6531474" y="2400017"/>
              <a:ext cx="2325189" cy="830997"/>
            </a:xfrm>
            <a:prstGeom prst="rect">
              <a:avLst/>
            </a:prstGeom>
            <a:noFill/>
          </p:spPr>
          <p:txBody>
            <a:bodyPr wrap="square" rtlCol="0">
              <a:spAutoFit/>
            </a:bodyPr>
            <a:lstStyle/>
            <a:p>
              <a:pPr algn="ctr"/>
              <a:r>
                <a:rPr lang="en-NZ" b="1" dirty="0">
                  <a:solidFill>
                    <a:schemeClr val="bg1"/>
                  </a:solidFill>
                  <a:latin typeface="Raleway" panose="020B0003030101060003" pitchFamily="34" charset="0"/>
                </a:rPr>
                <a:t>HOW DO I MEASURE UP?</a:t>
              </a:r>
            </a:p>
          </p:txBody>
        </p:sp>
        <p:sp>
          <p:nvSpPr>
            <p:cNvPr id="6" name="Rectangle: Rounded Corners 5"/>
            <p:cNvSpPr/>
            <p:nvPr/>
          </p:nvSpPr>
          <p:spPr>
            <a:xfrm>
              <a:off x="2581935" y="4586257"/>
              <a:ext cx="4310742" cy="1018902"/>
            </a:xfrm>
            <a:prstGeom prst="round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NZ" b="1" dirty="0">
                  <a:latin typeface="Raleway" panose="020B0003030101060003" pitchFamily="34" charset="0"/>
                </a:rPr>
                <a:t>REGULAR REVIEW</a:t>
              </a:r>
            </a:p>
          </p:txBody>
        </p:sp>
      </p:grpSp>
      <p:cxnSp>
        <p:nvCxnSpPr>
          <p:cNvPr id="12" name="Straight Arrow Connector 11"/>
          <p:cNvCxnSpPr/>
          <p:nvPr/>
        </p:nvCxnSpPr>
        <p:spPr>
          <a:xfrm>
            <a:off x="2986276" y="2815515"/>
            <a:ext cx="488444" cy="0"/>
          </a:xfrm>
          <a:prstGeom prst="straightConnector1">
            <a:avLst/>
          </a:prstGeom>
          <a:ln w="76200">
            <a:tailEnd type="triangle"/>
          </a:ln>
        </p:spPr>
        <p:style>
          <a:lnRef idx="2">
            <a:schemeClr val="dk1"/>
          </a:lnRef>
          <a:fillRef idx="0">
            <a:schemeClr val="dk1"/>
          </a:fillRef>
          <a:effectRef idx="1">
            <a:schemeClr val="dk1"/>
          </a:effectRef>
          <a:fontRef idx="minor">
            <a:schemeClr val="tx1"/>
          </a:fontRef>
        </p:style>
      </p:cxnSp>
      <p:grpSp>
        <p:nvGrpSpPr>
          <p:cNvPr id="16" name="Group 15">
            <a:extLst>
              <a:ext uri="{FF2B5EF4-FFF2-40B4-BE49-F238E27FC236}">
                <a16:creationId xmlns:a16="http://schemas.microsoft.com/office/drawing/2014/main" id="{CCC9911B-4D39-4112-ADB3-79F3AADA52B6}"/>
              </a:ext>
            </a:extLst>
          </p:cNvPr>
          <p:cNvGrpSpPr/>
          <p:nvPr/>
        </p:nvGrpSpPr>
        <p:grpSpPr>
          <a:xfrm>
            <a:off x="4267200" y="6284260"/>
            <a:ext cx="4748463" cy="478577"/>
            <a:chOff x="4267200" y="6281887"/>
            <a:chExt cx="4748463" cy="478577"/>
          </a:xfrm>
        </p:grpSpPr>
        <p:sp>
          <p:nvSpPr>
            <p:cNvPr id="18" name="Rectangle 17">
              <a:extLst>
                <a:ext uri="{FF2B5EF4-FFF2-40B4-BE49-F238E27FC236}">
                  <a16:creationId xmlns:a16="http://schemas.microsoft.com/office/drawing/2014/main" id="{C44FF09A-F4F9-4F7E-9D20-B5B70BC89F2A}"/>
                </a:ext>
              </a:extLst>
            </p:cNvPr>
            <p:cNvSpPr/>
            <p:nvPr/>
          </p:nvSpPr>
          <p:spPr>
            <a:xfrm>
              <a:off x="6400800" y="6281887"/>
              <a:ext cx="2614863"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pic>
          <p:nvPicPr>
            <p:cNvPr id="19" name="Picture 18" descr="Logo&#10;&#10;Description automatically generated">
              <a:extLst>
                <a:ext uri="{FF2B5EF4-FFF2-40B4-BE49-F238E27FC236}">
                  <a16:creationId xmlns:a16="http://schemas.microsoft.com/office/drawing/2014/main" id="{66DD5249-8296-4919-AD0F-AA8F24AC0BD5}"/>
                </a:ext>
              </a:extLst>
            </p:cNvPr>
            <p:cNvPicPr>
              <a:picLocks noChangeAspect="1"/>
            </p:cNvPicPr>
            <p:nvPr/>
          </p:nvPicPr>
          <p:blipFill>
            <a:blip r:embed="rId4"/>
            <a:stretch>
              <a:fillRect/>
            </a:stretch>
          </p:blipFill>
          <p:spPr>
            <a:xfrm>
              <a:off x="7748606" y="6281887"/>
              <a:ext cx="1080000" cy="327500"/>
            </a:xfrm>
            <a:prstGeom prst="rect">
              <a:avLst/>
            </a:prstGeom>
          </p:spPr>
        </p:pic>
        <p:cxnSp>
          <p:nvCxnSpPr>
            <p:cNvPr id="20" name="Straight Connector 19">
              <a:extLst>
                <a:ext uri="{FF2B5EF4-FFF2-40B4-BE49-F238E27FC236}">
                  <a16:creationId xmlns:a16="http://schemas.microsoft.com/office/drawing/2014/main" id="{E445CF0D-75FE-46D8-BA98-435ACEA13380}"/>
                </a:ext>
              </a:extLst>
            </p:cNvPr>
            <p:cNvCxnSpPr/>
            <p:nvPr/>
          </p:nvCxnSpPr>
          <p:spPr>
            <a:xfrm>
              <a:off x="4267200" y="6521226"/>
              <a:ext cx="33046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nvGrpSpPr>
          <p:cNvPr id="21" name="Group 20">
            <a:extLst>
              <a:ext uri="{FF2B5EF4-FFF2-40B4-BE49-F238E27FC236}">
                <a16:creationId xmlns:a16="http://schemas.microsoft.com/office/drawing/2014/main" id="{661564D0-F108-49E3-9408-B8C155E7C885}"/>
              </a:ext>
            </a:extLst>
          </p:cNvPr>
          <p:cNvGrpSpPr/>
          <p:nvPr/>
        </p:nvGrpSpPr>
        <p:grpSpPr>
          <a:xfrm>
            <a:off x="312269" y="6300548"/>
            <a:ext cx="8703395" cy="478577"/>
            <a:chOff x="312269" y="6300548"/>
            <a:chExt cx="8703395" cy="478577"/>
          </a:xfrm>
        </p:grpSpPr>
        <p:sp>
          <p:nvSpPr>
            <p:cNvPr id="22" name="Rectangle 21">
              <a:extLst>
                <a:ext uri="{FF2B5EF4-FFF2-40B4-BE49-F238E27FC236}">
                  <a16:creationId xmlns:a16="http://schemas.microsoft.com/office/drawing/2014/main" id="{E0FDD9B2-29FC-462A-BE1D-C90FF8D6C3F8}"/>
                </a:ext>
              </a:extLst>
            </p:cNvPr>
            <p:cNvSpPr/>
            <p:nvPr/>
          </p:nvSpPr>
          <p:spPr>
            <a:xfrm>
              <a:off x="312269" y="6300548"/>
              <a:ext cx="8703395"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grpSp>
          <p:nvGrpSpPr>
            <p:cNvPr id="23" name="Group 22">
              <a:extLst>
                <a:ext uri="{FF2B5EF4-FFF2-40B4-BE49-F238E27FC236}">
                  <a16:creationId xmlns:a16="http://schemas.microsoft.com/office/drawing/2014/main" id="{A2849573-275B-40F8-947C-7ADC746B17DF}"/>
                </a:ext>
              </a:extLst>
            </p:cNvPr>
            <p:cNvGrpSpPr/>
            <p:nvPr/>
          </p:nvGrpSpPr>
          <p:grpSpPr>
            <a:xfrm>
              <a:off x="371425" y="6300548"/>
              <a:ext cx="8460306" cy="327500"/>
              <a:chOff x="368300" y="6300548"/>
              <a:chExt cx="8460306" cy="327500"/>
            </a:xfrm>
          </p:grpSpPr>
          <p:pic>
            <p:nvPicPr>
              <p:cNvPr id="24" name="Picture 23" descr="Logo&#10;&#10;Description automatically generated">
                <a:extLst>
                  <a:ext uri="{FF2B5EF4-FFF2-40B4-BE49-F238E27FC236}">
                    <a16:creationId xmlns:a16="http://schemas.microsoft.com/office/drawing/2014/main" id="{BCBF9DAE-3435-41C4-AE0D-F0AB19921619}"/>
                  </a:ext>
                </a:extLst>
              </p:cNvPr>
              <p:cNvPicPr>
                <a:picLocks noChangeAspect="1"/>
              </p:cNvPicPr>
              <p:nvPr/>
            </p:nvPicPr>
            <p:blipFill>
              <a:blip r:embed="rId4"/>
              <a:stretch>
                <a:fillRect/>
              </a:stretch>
            </p:blipFill>
            <p:spPr>
              <a:xfrm>
                <a:off x="7748606" y="6300548"/>
                <a:ext cx="1080000" cy="327500"/>
              </a:xfrm>
              <a:prstGeom prst="rect">
                <a:avLst/>
              </a:prstGeom>
            </p:spPr>
          </p:pic>
          <p:cxnSp>
            <p:nvCxnSpPr>
              <p:cNvPr id="25" name="Straight Connector 24">
                <a:extLst>
                  <a:ext uri="{FF2B5EF4-FFF2-40B4-BE49-F238E27FC236}">
                    <a16:creationId xmlns:a16="http://schemas.microsoft.com/office/drawing/2014/main" id="{D797F107-88C0-4B2A-8390-8D2F48E9A500}"/>
                  </a:ext>
                </a:extLst>
              </p:cNvPr>
              <p:cNvCxnSpPr>
                <a:cxnSpLocks/>
              </p:cNvCxnSpPr>
              <p:nvPr/>
            </p:nvCxnSpPr>
            <p:spPr>
              <a:xfrm>
                <a:off x="368300" y="6539887"/>
                <a:ext cx="72035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1945022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39661F2-911A-43AD-9980-5742B3CDB43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1143458" y="-1142540"/>
            <a:ext cx="6857085" cy="914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bject 3">
            <a:extLst>
              <a:ext uri="{FF2B5EF4-FFF2-40B4-BE49-F238E27FC236}">
                <a16:creationId xmlns:a16="http://schemas.microsoft.com/office/drawing/2014/main" id="{CBB989D2-4C6C-48AC-AFC7-442D4632922A}"/>
              </a:ext>
            </a:extLst>
          </p:cNvPr>
          <p:cNvSpPr/>
          <p:nvPr/>
        </p:nvSpPr>
        <p:spPr>
          <a:xfrm>
            <a:off x="0" y="3346804"/>
            <a:ext cx="7143750" cy="3510279"/>
          </a:xfrm>
          <a:custGeom>
            <a:avLst/>
            <a:gdLst/>
            <a:ahLst/>
            <a:cxnLst/>
            <a:rect l="l" t="t" r="r" b="b"/>
            <a:pathLst>
              <a:path w="7143750" h="3510279">
                <a:moveTo>
                  <a:pt x="6540134" y="0"/>
                </a:moveTo>
                <a:lnTo>
                  <a:pt x="0" y="1123804"/>
                </a:lnTo>
                <a:lnTo>
                  <a:pt x="0" y="3510006"/>
                </a:lnTo>
                <a:lnTo>
                  <a:pt x="7143269" y="3510006"/>
                </a:lnTo>
                <a:lnTo>
                  <a:pt x="6540134" y="0"/>
                </a:lnTo>
                <a:close/>
              </a:path>
            </a:pathLst>
          </a:custGeom>
          <a:solidFill>
            <a:srgbClr val="40AD49">
              <a:alpha val="88998"/>
            </a:srgbClr>
          </a:solidFill>
        </p:spPr>
        <p:txBody>
          <a:bodyPr wrap="square" lIns="0" tIns="0" rIns="0" bIns="0" rtlCol="0"/>
          <a:lstStyle/>
          <a:p>
            <a:endParaRPr dirty="0"/>
          </a:p>
        </p:txBody>
      </p:sp>
      <p:sp>
        <p:nvSpPr>
          <p:cNvPr id="9" name="Rectangle 8">
            <a:extLst>
              <a:ext uri="{FF2B5EF4-FFF2-40B4-BE49-F238E27FC236}">
                <a16:creationId xmlns:a16="http://schemas.microsoft.com/office/drawing/2014/main" id="{5E5ED17A-A0DC-4B0E-8DF8-FB11D7E1442B}"/>
              </a:ext>
            </a:extLst>
          </p:cNvPr>
          <p:cNvSpPr/>
          <p:nvPr/>
        </p:nvSpPr>
        <p:spPr>
          <a:xfrm rot="701903">
            <a:off x="6407466" y="-1028160"/>
            <a:ext cx="3403599" cy="2392399"/>
          </a:xfrm>
          <a:prstGeom prst="rect">
            <a:avLst/>
          </a:prstGeom>
          <a:solidFill>
            <a:srgbClr val="0131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8193" name="Title 1"/>
          <p:cNvSpPr>
            <a:spLocks noGrp="1"/>
          </p:cNvSpPr>
          <p:nvPr>
            <p:ph type="title"/>
          </p:nvPr>
        </p:nvSpPr>
        <p:spPr>
          <a:xfrm>
            <a:off x="-658287" y="4343301"/>
            <a:ext cx="6858560" cy="1932753"/>
          </a:xfrm>
        </p:spPr>
        <p:txBody>
          <a:bodyPr/>
          <a:lstStyle/>
          <a:p>
            <a:pPr algn="r" eaLnBrk="1" hangingPunct="1">
              <a:lnSpc>
                <a:spcPts val="7838"/>
              </a:lnSpc>
            </a:pPr>
            <a:r>
              <a:rPr lang="en-US" altLang="en-US" dirty="0">
                <a:solidFill>
                  <a:schemeClr val="bg1"/>
                </a:solidFill>
                <a:latin typeface="Georgia" panose="02040502050405020303" pitchFamily="18" charset="0"/>
              </a:rPr>
              <a:t>Thank You</a:t>
            </a:r>
          </a:p>
        </p:txBody>
      </p:sp>
      <p:pic>
        <p:nvPicPr>
          <p:cNvPr id="4" name="Picture 3" descr="Logo&#10;&#10;Description automatically generated">
            <a:extLst>
              <a:ext uri="{FF2B5EF4-FFF2-40B4-BE49-F238E27FC236}">
                <a16:creationId xmlns:a16="http://schemas.microsoft.com/office/drawing/2014/main" id="{73461372-DA46-429F-856A-CE93934C5ECF}"/>
              </a:ext>
            </a:extLst>
          </p:cNvPr>
          <p:cNvPicPr>
            <a:picLocks noChangeAspect="1"/>
          </p:cNvPicPr>
          <p:nvPr/>
        </p:nvPicPr>
        <p:blipFill rotWithShape="1">
          <a:blip r:embed="rId4"/>
          <a:srcRect l="33200" t="31411" r="36021" b="43738"/>
          <a:stretch/>
        </p:blipFill>
        <p:spPr>
          <a:xfrm>
            <a:off x="6652184" y="118664"/>
            <a:ext cx="2244050" cy="723357"/>
          </a:xfrm>
          <a:prstGeom prst="rect">
            <a:avLst/>
          </a:prstGeom>
        </p:spPr>
      </p:pic>
    </p:spTree>
    <p:extLst>
      <p:ext uri="{BB962C8B-B14F-4D97-AF65-F5344CB8AC3E}">
        <p14:creationId xmlns:p14="http://schemas.microsoft.com/office/powerpoint/2010/main" val="42201099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45422" y="320040"/>
            <a:ext cx="9399024" cy="1143000"/>
          </a:xfrm>
        </p:spPr>
        <p:txBody>
          <a:bodyPr/>
          <a:lstStyle/>
          <a:p>
            <a:pPr eaLnBrk="1" hangingPunct="1"/>
            <a:r>
              <a:rPr lang="en-US" altLang="en-US" dirty="0">
                <a:latin typeface="Georgia" panose="02040502050405020303" pitchFamily="18" charset="0"/>
              </a:rPr>
              <a:t>The Good and Bad of Customer Service</a:t>
            </a:r>
          </a:p>
        </p:txBody>
      </p:sp>
      <p:pic>
        <p:nvPicPr>
          <p:cNvPr id="3" name="Content Placeholder 2"/>
          <p:cNvPicPr>
            <a:picLocks noGrp="1" noChangeAspect="1"/>
          </p:cNvPicPr>
          <p:nvPr>
            <p:ph idx="1"/>
          </p:nvPr>
        </p:nvPicPr>
        <p:blipFill>
          <a:blip r:embed="rId3"/>
          <a:stretch>
            <a:fillRect/>
          </a:stretch>
        </p:blipFill>
        <p:spPr>
          <a:xfrm>
            <a:off x="-211620" y="1410789"/>
            <a:ext cx="9355620" cy="5447211"/>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449263" y="427038"/>
            <a:ext cx="8407400" cy="1143000"/>
          </a:xfrm>
        </p:spPr>
        <p:txBody>
          <a:bodyPr/>
          <a:lstStyle/>
          <a:p>
            <a:pPr eaLnBrk="1" hangingPunct="1"/>
            <a:r>
              <a:rPr lang="en-US" altLang="en-US" dirty="0">
                <a:latin typeface="Georgia" panose="02040502050405020303" pitchFamily="18" charset="0"/>
              </a:rPr>
              <a:t>Net Promoter Scores</a:t>
            </a:r>
          </a:p>
        </p:txBody>
      </p:sp>
      <p:pic>
        <p:nvPicPr>
          <p:cNvPr id="2050" name="Picture 2" descr="Feedback, Review, Opinion, Satisfac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08989"/>
            <a:ext cx="7794886" cy="5397680"/>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a:extLst>
              <a:ext uri="{FF2B5EF4-FFF2-40B4-BE49-F238E27FC236}">
                <a16:creationId xmlns:a16="http://schemas.microsoft.com/office/drawing/2014/main" id="{3EFD4678-364E-4922-9C6E-D22FFE56737A}"/>
              </a:ext>
            </a:extLst>
          </p:cNvPr>
          <p:cNvGrpSpPr/>
          <p:nvPr/>
        </p:nvGrpSpPr>
        <p:grpSpPr>
          <a:xfrm>
            <a:off x="4267200" y="6284260"/>
            <a:ext cx="4748463" cy="478577"/>
            <a:chOff x="4267200" y="6281887"/>
            <a:chExt cx="4748463" cy="478577"/>
          </a:xfrm>
        </p:grpSpPr>
        <p:sp>
          <p:nvSpPr>
            <p:cNvPr id="5" name="Rectangle 4">
              <a:extLst>
                <a:ext uri="{FF2B5EF4-FFF2-40B4-BE49-F238E27FC236}">
                  <a16:creationId xmlns:a16="http://schemas.microsoft.com/office/drawing/2014/main" id="{70FC31A3-8FC1-4982-81D7-D89E38C1B609}"/>
                </a:ext>
              </a:extLst>
            </p:cNvPr>
            <p:cNvSpPr/>
            <p:nvPr/>
          </p:nvSpPr>
          <p:spPr>
            <a:xfrm>
              <a:off x="6400800" y="6281887"/>
              <a:ext cx="2614863"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pic>
          <p:nvPicPr>
            <p:cNvPr id="6" name="Picture 5" descr="Logo&#10;&#10;Description automatically generated">
              <a:extLst>
                <a:ext uri="{FF2B5EF4-FFF2-40B4-BE49-F238E27FC236}">
                  <a16:creationId xmlns:a16="http://schemas.microsoft.com/office/drawing/2014/main" id="{56ACDE06-7F4F-4A9E-91A1-B10518F42088}"/>
                </a:ext>
              </a:extLst>
            </p:cNvPr>
            <p:cNvPicPr>
              <a:picLocks noChangeAspect="1"/>
            </p:cNvPicPr>
            <p:nvPr/>
          </p:nvPicPr>
          <p:blipFill>
            <a:blip r:embed="rId4"/>
            <a:stretch>
              <a:fillRect/>
            </a:stretch>
          </p:blipFill>
          <p:spPr>
            <a:xfrm>
              <a:off x="7748606" y="6281887"/>
              <a:ext cx="1080000" cy="327500"/>
            </a:xfrm>
            <a:prstGeom prst="rect">
              <a:avLst/>
            </a:prstGeom>
          </p:spPr>
        </p:pic>
        <p:cxnSp>
          <p:nvCxnSpPr>
            <p:cNvPr id="7" name="Straight Connector 6">
              <a:extLst>
                <a:ext uri="{FF2B5EF4-FFF2-40B4-BE49-F238E27FC236}">
                  <a16:creationId xmlns:a16="http://schemas.microsoft.com/office/drawing/2014/main" id="{BD445D84-A659-4A9F-98A2-6958E90A7B96}"/>
                </a:ext>
              </a:extLst>
            </p:cNvPr>
            <p:cNvCxnSpPr/>
            <p:nvPr/>
          </p:nvCxnSpPr>
          <p:spPr>
            <a:xfrm>
              <a:off x="4267200" y="6521226"/>
              <a:ext cx="33046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nvGrpSpPr>
          <p:cNvPr id="8" name="Group 7">
            <a:extLst>
              <a:ext uri="{FF2B5EF4-FFF2-40B4-BE49-F238E27FC236}">
                <a16:creationId xmlns:a16="http://schemas.microsoft.com/office/drawing/2014/main" id="{AA5FDC5B-9DD7-42CF-AFB1-33B37C2B9BA4}"/>
              </a:ext>
            </a:extLst>
          </p:cNvPr>
          <p:cNvGrpSpPr/>
          <p:nvPr/>
        </p:nvGrpSpPr>
        <p:grpSpPr>
          <a:xfrm>
            <a:off x="312269" y="6300548"/>
            <a:ext cx="8703395" cy="478577"/>
            <a:chOff x="312269" y="6300548"/>
            <a:chExt cx="8703395" cy="478577"/>
          </a:xfrm>
        </p:grpSpPr>
        <p:sp>
          <p:nvSpPr>
            <p:cNvPr id="9" name="Rectangle 8">
              <a:extLst>
                <a:ext uri="{FF2B5EF4-FFF2-40B4-BE49-F238E27FC236}">
                  <a16:creationId xmlns:a16="http://schemas.microsoft.com/office/drawing/2014/main" id="{F4237A8D-444E-491E-94DE-14D162AD76F2}"/>
                </a:ext>
              </a:extLst>
            </p:cNvPr>
            <p:cNvSpPr/>
            <p:nvPr/>
          </p:nvSpPr>
          <p:spPr>
            <a:xfrm>
              <a:off x="312269" y="6300548"/>
              <a:ext cx="8703395"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grpSp>
          <p:nvGrpSpPr>
            <p:cNvPr id="10" name="Group 9">
              <a:extLst>
                <a:ext uri="{FF2B5EF4-FFF2-40B4-BE49-F238E27FC236}">
                  <a16:creationId xmlns:a16="http://schemas.microsoft.com/office/drawing/2014/main" id="{7E4072AD-9B93-45C8-A9F7-4826A6C49242}"/>
                </a:ext>
              </a:extLst>
            </p:cNvPr>
            <p:cNvGrpSpPr/>
            <p:nvPr/>
          </p:nvGrpSpPr>
          <p:grpSpPr>
            <a:xfrm>
              <a:off x="371425" y="6300548"/>
              <a:ext cx="8460306" cy="327500"/>
              <a:chOff x="368300" y="6300548"/>
              <a:chExt cx="8460306" cy="327500"/>
            </a:xfrm>
          </p:grpSpPr>
          <p:pic>
            <p:nvPicPr>
              <p:cNvPr id="11" name="Picture 10" descr="Logo&#10;&#10;Description automatically generated">
                <a:extLst>
                  <a:ext uri="{FF2B5EF4-FFF2-40B4-BE49-F238E27FC236}">
                    <a16:creationId xmlns:a16="http://schemas.microsoft.com/office/drawing/2014/main" id="{FED23FE6-FB55-4B11-8F18-A0FEFD246F78}"/>
                  </a:ext>
                </a:extLst>
              </p:cNvPr>
              <p:cNvPicPr>
                <a:picLocks noChangeAspect="1"/>
              </p:cNvPicPr>
              <p:nvPr/>
            </p:nvPicPr>
            <p:blipFill>
              <a:blip r:embed="rId4"/>
              <a:stretch>
                <a:fillRect/>
              </a:stretch>
            </p:blipFill>
            <p:spPr>
              <a:xfrm>
                <a:off x="7748606" y="6300548"/>
                <a:ext cx="1080000" cy="327500"/>
              </a:xfrm>
              <a:prstGeom prst="rect">
                <a:avLst/>
              </a:prstGeom>
            </p:spPr>
          </p:pic>
          <p:cxnSp>
            <p:nvCxnSpPr>
              <p:cNvPr id="12" name="Straight Connector 11">
                <a:extLst>
                  <a:ext uri="{FF2B5EF4-FFF2-40B4-BE49-F238E27FC236}">
                    <a16:creationId xmlns:a16="http://schemas.microsoft.com/office/drawing/2014/main" id="{36ABC917-D39A-43E1-8FCC-9970FDAC2BB6}"/>
                  </a:ext>
                </a:extLst>
              </p:cNvPr>
              <p:cNvCxnSpPr>
                <a:cxnSpLocks/>
              </p:cNvCxnSpPr>
              <p:nvPr/>
            </p:nvCxnSpPr>
            <p:spPr>
              <a:xfrm>
                <a:off x="368300" y="6539887"/>
                <a:ext cx="72035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27774330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449263" y="427038"/>
            <a:ext cx="8407400" cy="1143000"/>
          </a:xfrm>
        </p:spPr>
        <p:txBody>
          <a:bodyPr/>
          <a:lstStyle/>
          <a:p>
            <a:r>
              <a:rPr lang="en-US" altLang="en-US" dirty="0">
                <a:latin typeface="Georgia" panose="02040502050405020303" pitchFamily="18" charset="0"/>
              </a:rPr>
              <a:t>Net Promoter Scores</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235131" y="1749110"/>
            <a:ext cx="8803741" cy="4377370"/>
          </a:xfrm>
        </p:spPr>
      </p:pic>
      <p:grpSp>
        <p:nvGrpSpPr>
          <p:cNvPr id="5" name="Group 4">
            <a:extLst>
              <a:ext uri="{FF2B5EF4-FFF2-40B4-BE49-F238E27FC236}">
                <a16:creationId xmlns:a16="http://schemas.microsoft.com/office/drawing/2014/main" id="{204A82E7-57C8-4359-8978-1F9CE7954E7C}"/>
              </a:ext>
            </a:extLst>
          </p:cNvPr>
          <p:cNvGrpSpPr/>
          <p:nvPr/>
        </p:nvGrpSpPr>
        <p:grpSpPr>
          <a:xfrm>
            <a:off x="4267200" y="6284260"/>
            <a:ext cx="4748463" cy="478577"/>
            <a:chOff x="4267200" y="6281887"/>
            <a:chExt cx="4748463" cy="478577"/>
          </a:xfrm>
        </p:grpSpPr>
        <p:sp>
          <p:nvSpPr>
            <p:cNvPr id="6" name="Rectangle 5">
              <a:extLst>
                <a:ext uri="{FF2B5EF4-FFF2-40B4-BE49-F238E27FC236}">
                  <a16:creationId xmlns:a16="http://schemas.microsoft.com/office/drawing/2014/main" id="{FFB91298-94ED-46FC-89A6-3D9C92A25531}"/>
                </a:ext>
              </a:extLst>
            </p:cNvPr>
            <p:cNvSpPr/>
            <p:nvPr/>
          </p:nvSpPr>
          <p:spPr>
            <a:xfrm>
              <a:off x="6400800" y="6281887"/>
              <a:ext cx="2614863"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pic>
          <p:nvPicPr>
            <p:cNvPr id="7" name="Picture 6" descr="Logo&#10;&#10;Description automatically generated">
              <a:extLst>
                <a:ext uri="{FF2B5EF4-FFF2-40B4-BE49-F238E27FC236}">
                  <a16:creationId xmlns:a16="http://schemas.microsoft.com/office/drawing/2014/main" id="{ECBF9396-14E8-4B92-A7E8-4358FB1F9B75}"/>
                </a:ext>
              </a:extLst>
            </p:cNvPr>
            <p:cNvPicPr>
              <a:picLocks noChangeAspect="1"/>
            </p:cNvPicPr>
            <p:nvPr/>
          </p:nvPicPr>
          <p:blipFill>
            <a:blip r:embed="rId4"/>
            <a:stretch>
              <a:fillRect/>
            </a:stretch>
          </p:blipFill>
          <p:spPr>
            <a:xfrm>
              <a:off x="7748606" y="6281887"/>
              <a:ext cx="1080000" cy="327500"/>
            </a:xfrm>
            <a:prstGeom prst="rect">
              <a:avLst/>
            </a:prstGeom>
          </p:spPr>
        </p:pic>
        <p:cxnSp>
          <p:nvCxnSpPr>
            <p:cNvPr id="8" name="Straight Connector 7">
              <a:extLst>
                <a:ext uri="{FF2B5EF4-FFF2-40B4-BE49-F238E27FC236}">
                  <a16:creationId xmlns:a16="http://schemas.microsoft.com/office/drawing/2014/main" id="{64C68888-185E-4247-8D3E-35C495E8FFBC}"/>
                </a:ext>
              </a:extLst>
            </p:cNvPr>
            <p:cNvCxnSpPr/>
            <p:nvPr/>
          </p:nvCxnSpPr>
          <p:spPr>
            <a:xfrm>
              <a:off x="4267200" y="6521226"/>
              <a:ext cx="33046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nvGrpSpPr>
          <p:cNvPr id="9" name="Group 8">
            <a:extLst>
              <a:ext uri="{FF2B5EF4-FFF2-40B4-BE49-F238E27FC236}">
                <a16:creationId xmlns:a16="http://schemas.microsoft.com/office/drawing/2014/main" id="{D3272AA0-9E60-4A22-A0B6-49EB8999FA4A}"/>
              </a:ext>
            </a:extLst>
          </p:cNvPr>
          <p:cNvGrpSpPr/>
          <p:nvPr/>
        </p:nvGrpSpPr>
        <p:grpSpPr>
          <a:xfrm>
            <a:off x="312269" y="6300548"/>
            <a:ext cx="8703395" cy="478577"/>
            <a:chOff x="312269" y="6300548"/>
            <a:chExt cx="8703395" cy="478577"/>
          </a:xfrm>
        </p:grpSpPr>
        <p:sp>
          <p:nvSpPr>
            <p:cNvPr id="10" name="Rectangle 9">
              <a:extLst>
                <a:ext uri="{FF2B5EF4-FFF2-40B4-BE49-F238E27FC236}">
                  <a16:creationId xmlns:a16="http://schemas.microsoft.com/office/drawing/2014/main" id="{49084638-FFDB-4AEB-8C6E-AD1AF4D6E398}"/>
                </a:ext>
              </a:extLst>
            </p:cNvPr>
            <p:cNvSpPr/>
            <p:nvPr/>
          </p:nvSpPr>
          <p:spPr>
            <a:xfrm>
              <a:off x="312269" y="6300548"/>
              <a:ext cx="8703395"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grpSp>
          <p:nvGrpSpPr>
            <p:cNvPr id="11" name="Group 10">
              <a:extLst>
                <a:ext uri="{FF2B5EF4-FFF2-40B4-BE49-F238E27FC236}">
                  <a16:creationId xmlns:a16="http://schemas.microsoft.com/office/drawing/2014/main" id="{BF7AAA5C-4225-42D6-89CD-25D1654D7F90}"/>
                </a:ext>
              </a:extLst>
            </p:cNvPr>
            <p:cNvGrpSpPr/>
            <p:nvPr/>
          </p:nvGrpSpPr>
          <p:grpSpPr>
            <a:xfrm>
              <a:off x="371425" y="6300548"/>
              <a:ext cx="8460306" cy="327500"/>
              <a:chOff x="368300" y="6300548"/>
              <a:chExt cx="8460306" cy="327500"/>
            </a:xfrm>
          </p:grpSpPr>
          <p:pic>
            <p:nvPicPr>
              <p:cNvPr id="12" name="Picture 11" descr="Logo&#10;&#10;Description automatically generated">
                <a:extLst>
                  <a:ext uri="{FF2B5EF4-FFF2-40B4-BE49-F238E27FC236}">
                    <a16:creationId xmlns:a16="http://schemas.microsoft.com/office/drawing/2014/main" id="{494085B7-9FD3-4512-9826-D9F8431E5ECC}"/>
                  </a:ext>
                </a:extLst>
              </p:cNvPr>
              <p:cNvPicPr>
                <a:picLocks noChangeAspect="1"/>
              </p:cNvPicPr>
              <p:nvPr/>
            </p:nvPicPr>
            <p:blipFill>
              <a:blip r:embed="rId4"/>
              <a:stretch>
                <a:fillRect/>
              </a:stretch>
            </p:blipFill>
            <p:spPr>
              <a:xfrm>
                <a:off x="7748606" y="6300548"/>
                <a:ext cx="1080000" cy="327500"/>
              </a:xfrm>
              <a:prstGeom prst="rect">
                <a:avLst/>
              </a:prstGeom>
            </p:spPr>
          </p:pic>
          <p:cxnSp>
            <p:nvCxnSpPr>
              <p:cNvPr id="13" name="Straight Connector 12">
                <a:extLst>
                  <a:ext uri="{FF2B5EF4-FFF2-40B4-BE49-F238E27FC236}">
                    <a16:creationId xmlns:a16="http://schemas.microsoft.com/office/drawing/2014/main" id="{0ED3C0D7-729B-4C95-B477-0502B3586D36}"/>
                  </a:ext>
                </a:extLst>
              </p:cNvPr>
              <p:cNvCxnSpPr>
                <a:cxnSpLocks/>
              </p:cNvCxnSpPr>
              <p:nvPr/>
            </p:nvCxnSpPr>
            <p:spPr>
              <a:xfrm>
                <a:off x="368300" y="6539887"/>
                <a:ext cx="72035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39317766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449263" y="427038"/>
            <a:ext cx="8407400" cy="1143000"/>
          </a:xfrm>
        </p:spPr>
        <p:txBody>
          <a:bodyPr/>
          <a:lstStyle/>
          <a:p>
            <a:pPr eaLnBrk="1" hangingPunct="1"/>
            <a:r>
              <a:rPr lang="en-US" altLang="en-US" dirty="0">
                <a:latin typeface="Georgia" panose="02040502050405020303" pitchFamily="18" charset="0"/>
              </a:rPr>
              <a:t>Customer Focus – or not…</a:t>
            </a:r>
          </a:p>
        </p:txBody>
      </p:sp>
      <p:pic>
        <p:nvPicPr>
          <p:cNvPr id="3" name="Content Placeholder 2"/>
          <p:cNvPicPr>
            <a:picLocks noGrp="1" noChangeAspect="1"/>
          </p:cNvPicPr>
          <p:nvPr>
            <p:ph idx="1"/>
          </p:nvPr>
        </p:nvPicPr>
        <p:blipFill>
          <a:blip r:embed="rId3"/>
          <a:stretch>
            <a:fillRect/>
          </a:stretch>
        </p:blipFill>
        <p:spPr>
          <a:xfrm>
            <a:off x="449263" y="2316479"/>
            <a:ext cx="8126984" cy="2526984"/>
          </a:xfrm>
        </p:spPr>
      </p:pic>
      <p:grpSp>
        <p:nvGrpSpPr>
          <p:cNvPr id="4" name="Group 3">
            <a:extLst>
              <a:ext uri="{FF2B5EF4-FFF2-40B4-BE49-F238E27FC236}">
                <a16:creationId xmlns:a16="http://schemas.microsoft.com/office/drawing/2014/main" id="{8A491DF4-D2D4-40F8-BCA6-5EB38D84D5EA}"/>
              </a:ext>
            </a:extLst>
          </p:cNvPr>
          <p:cNvGrpSpPr/>
          <p:nvPr/>
        </p:nvGrpSpPr>
        <p:grpSpPr>
          <a:xfrm>
            <a:off x="4267200" y="6284260"/>
            <a:ext cx="4748463" cy="478577"/>
            <a:chOff x="4267200" y="6281887"/>
            <a:chExt cx="4748463" cy="478577"/>
          </a:xfrm>
        </p:grpSpPr>
        <p:sp>
          <p:nvSpPr>
            <p:cNvPr id="5" name="Rectangle 4">
              <a:extLst>
                <a:ext uri="{FF2B5EF4-FFF2-40B4-BE49-F238E27FC236}">
                  <a16:creationId xmlns:a16="http://schemas.microsoft.com/office/drawing/2014/main" id="{C6CE59E7-3DA3-47B2-84A2-490061E5DCAE}"/>
                </a:ext>
              </a:extLst>
            </p:cNvPr>
            <p:cNvSpPr/>
            <p:nvPr/>
          </p:nvSpPr>
          <p:spPr>
            <a:xfrm>
              <a:off x="6400800" y="6281887"/>
              <a:ext cx="2614863"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pic>
          <p:nvPicPr>
            <p:cNvPr id="6" name="Picture 5" descr="Logo&#10;&#10;Description automatically generated">
              <a:extLst>
                <a:ext uri="{FF2B5EF4-FFF2-40B4-BE49-F238E27FC236}">
                  <a16:creationId xmlns:a16="http://schemas.microsoft.com/office/drawing/2014/main" id="{4BB3206E-B5A6-4168-A66E-F7906BA079EC}"/>
                </a:ext>
              </a:extLst>
            </p:cNvPr>
            <p:cNvPicPr>
              <a:picLocks noChangeAspect="1"/>
            </p:cNvPicPr>
            <p:nvPr/>
          </p:nvPicPr>
          <p:blipFill>
            <a:blip r:embed="rId4"/>
            <a:stretch>
              <a:fillRect/>
            </a:stretch>
          </p:blipFill>
          <p:spPr>
            <a:xfrm>
              <a:off x="7748606" y="6281887"/>
              <a:ext cx="1080000" cy="327500"/>
            </a:xfrm>
            <a:prstGeom prst="rect">
              <a:avLst/>
            </a:prstGeom>
          </p:spPr>
        </p:pic>
        <p:cxnSp>
          <p:nvCxnSpPr>
            <p:cNvPr id="7" name="Straight Connector 6">
              <a:extLst>
                <a:ext uri="{FF2B5EF4-FFF2-40B4-BE49-F238E27FC236}">
                  <a16:creationId xmlns:a16="http://schemas.microsoft.com/office/drawing/2014/main" id="{17DFD6E5-42C7-49CC-9554-20BAE216A376}"/>
                </a:ext>
              </a:extLst>
            </p:cNvPr>
            <p:cNvCxnSpPr/>
            <p:nvPr/>
          </p:nvCxnSpPr>
          <p:spPr>
            <a:xfrm>
              <a:off x="4267200" y="6521226"/>
              <a:ext cx="33046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nvGrpSpPr>
          <p:cNvPr id="8" name="Group 7">
            <a:extLst>
              <a:ext uri="{FF2B5EF4-FFF2-40B4-BE49-F238E27FC236}">
                <a16:creationId xmlns:a16="http://schemas.microsoft.com/office/drawing/2014/main" id="{01451762-9040-48EA-A24B-D4F893CDB913}"/>
              </a:ext>
            </a:extLst>
          </p:cNvPr>
          <p:cNvGrpSpPr/>
          <p:nvPr/>
        </p:nvGrpSpPr>
        <p:grpSpPr>
          <a:xfrm>
            <a:off x="312269" y="6300548"/>
            <a:ext cx="8703395" cy="478577"/>
            <a:chOff x="312269" y="6300548"/>
            <a:chExt cx="8703395" cy="478577"/>
          </a:xfrm>
        </p:grpSpPr>
        <p:sp>
          <p:nvSpPr>
            <p:cNvPr id="9" name="Rectangle 8">
              <a:extLst>
                <a:ext uri="{FF2B5EF4-FFF2-40B4-BE49-F238E27FC236}">
                  <a16:creationId xmlns:a16="http://schemas.microsoft.com/office/drawing/2014/main" id="{BFD2DB1C-DE6D-43E0-8DCF-DD6B2EB37367}"/>
                </a:ext>
              </a:extLst>
            </p:cNvPr>
            <p:cNvSpPr/>
            <p:nvPr/>
          </p:nvSpPr>
          <p:spPr>
            <a:xfrm>
              <a:off x="312269" y="6300548"/>
              <a:ext cx="8703395"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grpSp>
          <p:nvGrpSpPr>
            <p:cNvPr id="10" name="Group 9">
              <a:extLst>
                <a:ext uri="{FF2B5EF4-FFF2-40B4-BE49-F238E27FC236}">
                  <a16:creationId xmlns:a16="http://schemas.microsoft.com/office/drawing/2014/main" id="{F80C7362-5ADC-405A-82E6-ADEEE7B407B2}"/>
                </a:ext>
              </a:extLst>
            </p:cNvPr>
            <p:cNvGrpSpPr/>
            <p:nvPr/>
          </p:nvGrpSpPr>
          <p:grpSpPr>
            <a:xfrm>
              <a:off x="371425" y="6300548"/>
              <a:ext cx="8460306" cy="327500"/>
              <a:chOff x="368300" y="6300548"/>
              <a:chExt cx="8460306" cy="327500"/>
            </a:xfrm>
          </p:grpSpPr>
          <p:pic>
            <p:nvPicPr>
              <p:cNvPr id="11" name="Picture 10" descr="Logo&#10;&#10;Description automatically generated">
                <a:extLst>
                  <a:ext uri="{FF2B5EF4-FFF2-40B4-BE49-F238E27FC236}">
                    <a16:creationId xmlns:a16="http://schemas.microsoft.com/office/drawing/2014/main" id="{1121B9C8-4CFF-4262-AA24-B5C4B45F0206}"/>
                  </a:ext>
                </a:extLst>
              </p:cNvPr>
              <p:cNvPicPr>
                <a:picLocks noChangeAspect="1"/>
              </p:cNvPicPr>
              <p:nvPr/>
            </p:nvPicPr>
            <p:blipFill>
              <a:blip r:embed="rId4"/>
              <a:stretch>
                <a:fillRect/>
              </a:stretch>
            </p:blipFill>
            <p:spPr>
              <a:xfrm>
                <a:off x="7748606" y="6300548"/>
                <a:ext cx="1080000" cy="327500"/>
              </a:xfrm>
              <a:prstGeom prst="rect">
                <a:avLst/>
              </a:prstGeom>
            </p:spPr>
          </p:pic>
          <p:cxnSp>
            <p:nvCxnSpPr>
              <p:cNvPr id="12" name="Straight Connector 11">
                <a:extLst>
                  <a:ext uri="{FF2B5EF4-FFF2-40B4-BE49-F238E27FC236}">
                    <a16:creationId xmlns:a16="http://schemas.microsoft.com/office/drawing/2014/main" id="{3ABBF62E-FC9D-4350-AFC1-D8239FF95CD8}"/>
                  </a:ext>
                </a:extLst>
              </p:cNvPr>
              <p:cNvCxnSpPr>
                <a:cxnSpLocks/>
              </p:cNvCxnSpPr>
              <p:nvPr/>
            </p:nvCxnSpPr>
            <p:spPr>
              <a:xfrm>
                <a:off x="368300" y="6539887"/>
                <a:ext cx="72035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7233451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449263" y="427038"/>
            <a:ext cx="8407400" cy="1143000"/>
          </a:xfrm>
        </p:spPr>
        <p:txBody>
          <a:bodyPr/>
          <a:lstStyle/>
          <a:p>
            <a:pPr eaLnBrk="1" hangingPunct="1"/>
            <a:r>
              <a:rPr lang="en-US" altLang="en-US" dirty="0">
                <a:latin typeface="Georgia" panose="02040502050405020303" pitchFamily="18" charset="0"/>
              </a:rPr>
              <a:t>The Internal Customer</a:t>
            </a:r>
          </a:p>
        </p:txBody>
      </p:sp>
      <p:pic>
        <p:nvPicPr>
          <p:cNvPr id="4" name="Content Placeholder 3"/>
          <p:cNvPicPr>
            <a:picLocks noGrp="1" noChangeAspect="1"/>
          </p:cNvPicPr>
          <p:nvPr>
            <p:ph idx="1"/>
          </p:nvPr>
        </p:nvPicPr>
        <p:blipFill>
          <a:blip r:embed="rId3"/>
          <a:stretch>
            <a:fillRect/>
          </a:stretch>
        </p:blipFill>
        <p:spPr>
          <a:xfrm>
            <a:off x="1551827" y="864733"/>
            <a:ext cx="6202272" cy="6202272"/>
          </a:xfrm>
          <a:prstGeom prst="rect">
            <a:avLst/>
          </a:prstGeom>
        </p:spPr>
      </p:pic>
      <p:sp>
        <p:nvSpPr>
          <p:cNvPr id="5" name="Isosceles Triangle 4">
            <a:hlinkClick r:id="rId4"/>
          </p:cNvPr>
          <p:cNvSpPr/>
          <p:nvPr/>
        </p:nvSpPr>
        <p:spPr>
          <a:xfrm rot="5400000">
            <a:off x="3983804" y="3194966"/>
            <a:ext cx="1338317" cy="1280553"/>
          </a:xfrm>
          <a:prstGeom prst="triangl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dirty="0"/>
          </a:p>
        </p:txBody>
      </p:sp>
      <p:grpSp>
        <p:nvGrpSpPr>
          <p:cNvPr id="6" name="Group 5">
            <a:extLst>
              <a:ext uri="{FF2B5EF4-FFF2-40B4-BE49-F238E27FC236}">
                <a16:creationId xmlns:a16="http://schemas.microsoft.com/office/drawing/2014/main" id="{C9E6622C-5B9D-4FB4-B75A-CA12F230E0D1}"/>
              </a:ext>
            </a:extLst>
          </p:cNvPr>
          <p:cNvGrpSpPr/>
          <p:nvPr/>
        </p:nvGrpSpPr>
        <p:grpSpPr>
          <a:xfrm>
            <a:off x="4267200" y="6284260"/>
            <a:ext cx="4748463" cy="478577"/>
            <a:chOff x="4267200" y="6281887"/>
            <a:chExt cx="4748463" cy="478577"/>
          </a:xfrm>
        </p:grpSpPr>
        <p:sp>
          <p:nvSpPr>
            <p:cNvPr id="7" name="Rectangle 6">
              <a:extLst>
                <a:ext uri="{FF2B5EF4-FFF2-40B4-BE49-F238E27FC236}">
                  <a16:creationId xmlns:a16="http://schemas.microsoft.com/office/drawing/2014/main" id="{59E3645E-855C-4887-B1B8-74DE9487B576}"/>
                </a:ext>
              </a:extLst>
            </p:cNvPr>
            <p:cNvSpPr/>
            <p:nvPr/>
          </p:nvSpPr>
          <p:spPr>
            <a:xfrm>
              <a:off x="6400800" y="6281887"/>
              <a:ext cx="2614863"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pic>
          <p:nvPicPr>
            <p:cNvPr id="8" name="Picture 7" descr="Logo&#10;&#10;Description automatically generated">
              <a:extLst>
                <a:ext uri="{FF2B5EF4-FFF2-40B4-BE49-F238E27FC236}">
                  <a16:creationId xmlns:a16="http://schemas.microsoft.com/office/drawing/2014/main" id="{8827331B-BFED-41E6-8CAB-47B8066AE5FB}"/>
                </a:ext>
              </a:extLst>
            </p:cNvPr>
            <p:cNvPicPr>
              <a:picLocks noChangeAspect="1"/>
            </p:cNvPicPr>
            <p:nvPr/>
          </p:nvPicPr>
          <p:blipFill>
            <a:blip r:embed="rId5"/>
            <a:stretch>
              <a:fillRect/>
            </a:stretch>
          </p:blipFill>
          <p:spPr>
            <a:xfrm>
              <a:off x="7748606" y="6281887"/>
              <a:ext cx="1080000" cy="327500"/>
            </a:xfrm>
            <a:prstGeom prst="rect">
              <a:avLst/>
            </a:prstGeom>
          </p:spPr>
        </p:pic>
        <p:cxnSp>
          <p:nvCxnSpPr>
            <p:cNvPr id="9" name="Straight Connector 8">
              <a:extLst>
                <a:ext uri="{FF2B5EF4-FFF2-40B4-BE49-F238E27FC236}">
                  <a16:creationId xmlns:a16="http://schemas.microsoft.com/office/drawing/2014/main" id="{7AAAF25A-BA9D-49C9-883D-73E19CA280E3}"/>
                </a:ext>
              </a:extLst>
            </p:cNvPr>
            <p:cNvCxnSpPr/>
            <p:nvPr/>
          </p:nvCxnSpPr>
          <p:spPr>
            <a:xfrm>
              <a:off x="4267200" y="6521226"/>
              <a:ext cx="33046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nvGrpSpPr>
          <p:cNvPr id="10" name="Group 9">
            <a:extLst>
              <a:ext uri="{FF2B5EF4-FFF2-40B4-BE49-F238E27FC236}">
                <a16:creationId xmlns:a16="http://schemas.microsoft.com/office/drawing/2014/main" id="{98385A2E-B3AB-4926-BD9C-6291CDEA06EF}"/>
              </a:ext>
            </a:extLst>
          </p:cNvPr>
          <p:cNvGrpSpPr/>
          <p:nvPr/>
        </p:nvGrpSpPr>
        <p:grpSpPr>
          <a:xfrm>
            <a:off x="312269" y="6300548"/>
            <a:ext cx="8703395" cy="478577"/>
            <a:chOff x="312269" y="6300548"/>
            <a:chExt cx="8703395" cy="478577"/>
          </a:xfrm>
        </p:grpSpPr>
        <p:sp>
          <p:nvSpPr>
            <p:cNvPr id="11" name="Rectangle 10">
              <a:extLst>
                <a:ext uri="{FF2B5EF4-FFF2-40B4-BE49-F238E27FC236}">
                  <a16:creationId xmlns:a16="http://schemas.microsoft.com/office/drawing/2014/main" id="{ADB5CBAC-F16B-487C-B6FB-3994019ACB41}"/>
                </a:ext>
              </a:extLst>
            </p:cNvPr>
            <p:cNvSpPr/>
            <p:nvPr/>
          </p:nvSpPr>
          <p:spPr>
            <a:xfrm>
              <a:off x="312269" y="6300548"/>
              <a:ext cx="8703395"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grpSp>
          <p:nvGrpSpPr>
            <p:cNvPr id="12" name="Group 11">
              <a:extLst>
                <a:ext uri="{FF2B5EF4-FFF2-40B4-BE49-F238E27FC236}">
                  <a16:creationId xmlns:a16="http://schemas.microsoft.com/office/drawing/2014/main" id="{C33B6AF4-2732-46D8-905F-568D07208EE7}"/>
                </a:ext>
              </a:extLst>
            </p:cNvPr>
            <p:cNvGrpSpPr/>
            <p:nvPr/>
          </p:nvGrpSpPr>
          <p:grpSpPr>
            <a:xfrm>
              <a:off x="371425" y="6300548"/>
              <a:ext cx="8460306" cy="327500"/>
              <a:chOff x="368300" y="6300548"/>
              <a:chExt cx="8460306" cy="327500"/>
            </a:xfrm>
          </p:grpSpPr>
          <p:pic>
            <p:nvPicPr>
              <p:cNvPr id="13" name="Picture 12" descr="Logo&#10;&#10;Description automatically generated">
                <a:extLst>
                  <a:ext uri="{FF2B5EF4-FFF2-40B4-BE49-F238E27FC236}">
                    <a16:creationId xmlns:a16="http://schemas.microsoft.com/office/drawing/2014/main" id="{05187EC3-4382-4CF9-BBB7-E42135EB354A}"/>
                  </a:ext>
                </a:extLst>
              </p:cNvPr>
              <p:cNvPicPr>
                <a:picLocks noChangeAspect="1"/>
              </p:cNvPicPr>
              <p:nvPr/>
            </p:nvPicPr>
            <p:blipFill>
              <a:blip r:embed="rId5"/>
              <a:stretch>
                <a:fillRect/>
              </a:stretch>
            </p:blipFill>
            <p:spPr>
              <a:xfrm>
                <a:off x="7748606" y="6300548"/>
                <a:ext cx="1080000" cy="327500"/>
              </a:xfrm>
              <a:prstGeom prst="rect">
                <a:avLst/>
              </a:prstGeom>
            </p:spPr>
          </p:pic>
          <p:cxnSp>
            <p:nvCxnSpPr>
              <p:cNvPr id="14" name="Straight Connector 13">
                <a:extLst>
                  <a:ext uri="{FF2B5EF4-FFF2-40B4-BE49-F238E27FC236}">
                    <a16:creationId xmlns:a16="http://schemas.microsoft.com/office/drawing/2014/main" id="{B9236E32-CE95-44D5-96CF-73CD2D28EB0B}"/>
                  </a:ext>
                </a:extLst>
              </p:cNvPr>
              <p:cNvCxnSpPr>
                <a:cxnSpLocks/>
              </p:cNvCxnSpPr>
              <p:nvPr/>
            </p:nvCxnSpPr>
            <p:spPr>
              <a:xfrm>
                <a:off x="368300" y="6539887"/>
                <a:ext cx="72035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42928297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449263" y="427038"/>
            <a:ext cx="8407400" cy="1143000"/>
          </a:xfrm>
        </p:spPr>
        <p:txBody>
          <a:bodyPr/>
          <a:lstStyle/>
          <a:p>
            <a:pPr eaLnBrk="1" hangingPunct="1"/>
            <a:r>
              <a:rPr lang="en-US" altLang="en-US" dirty="0">
                <a:latin typeface="Georgia" panose="02040502050405020303" pitchFamily="18" charset="0"/>
              </a:rPr>
              <a:t>The Internal Customer</a:t>
            </a:r>
          </a:p>
        </p:txBody>
      </p:sp>
      <p:sp>
        <p:nvSpPr>
          <p:cNvPr id="9218" name="Content Placeholder 2"/>
          <p:cNvSpPr>
            <a:spLocks noGrp="1"/>
          </p:cNvSpPr>
          <p:nvPr>
            <p:ph idx="1"/>
          </p:nvPr>
        </p:nvSpPr>
        <p:spPr>
          <a:xfrm>
            <a:off x="449263" y="2175070"/>
            <a:ext cx="8407400" cy="4525963"/>
          </a:xfrm>
        </p:spPr>
        <p:txBody>
          <a:bodyPr/>
          <a:lstStyle/>
          <a:p>
            <a:pPr algn="ctr"/>
            <a:r>
              <a:rPr lang="en-NZ" altLang="en-US" sz="3600" b="1" dirty="0">
                <a:solidFill>
                  <a:srgbClr val="FF0000"/>
                </a:solidFill>
              </a:rPr>
              <a:t>How well do YOU treat and take care of your internal customers?</a:t>
            </a:r>
          </a:p>
          <a:p>
            <a:pPr algn="ctr"/>
            <a:endParaRPr lang="en-NZ" altLang="en-US" sz="4000" b="1" u="sng" dirty="0">
              <a:solidFill>
                <a:srgbClr val="FF0000"/>
              </a:solidFill>
            </a:endParaRPr>
          </a:p>
          <a:p>
            <a:pPr eaLnBrk="1" hangingPunct="1"/>
            <a:endParaRPr lang="en-US" altLang="en-US" dirty="0">
              <a:latin typeface="Arial" panose="020B0604020202020204" pitchFamily="34" charset="0"/>
            </a:endParaRPr>
          </a:p>
        </p:txBody>
      </p:sp>
      <p:pic>
        <p:nvPicPr>
          <p:cNvPr id="4" name="Picture 2" descr="Feedback, Review, Opinion, Satisfac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8820" y="3317249"/>
            <a:ext cx="4886583" cy="3383784"/>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a:extLst>
              <a:ext uri="{FF2B5EF4-FFF2-40B4-BE49-F238E27FC236}">
                <a16:creationId xmlns:a16="http://schemas.microsoft.com/office/drawing/2014/main" id="{4DB9736C-DDC7-4881-B082-0574F7552C2D}"/>
              </a:ext>
            </a:extLst>
          </p:cNvPr>
          <p:cNvGrpSpPr/>
          <p:nvPr/>
        </p:nvGrpSpPr>
        <p:grpSpPr>
          <a:xfrm>
            <a:off x="4267200" y="6284260"/>
            <a:ext cx="4748463" cy="478577"/>
            <a:chOff x="4267200" y="6281887"/>
            <a:chExt cx="4748463" cy="478577"/>
          </a:xfrm>
        </p:grpSpPr>
        <p:sp>
          <p:nvSpPr>
            <p:cNvPr id="6" name="Rectangle 5">
              <a:extLst>
                <a:ext uri="{FF2B5EF4-FFF2-40B4-BE49-F238E27FC236}">
                  <a16:creationId xmlns:a16="http://schemas.microsoft.com/office/drawing/2014/main" id="{02CDA3B2-F47F-4BB4-9FE4-5C6478DB04E4}"/>
                </a:ext>
              </a:extLst>
            </p:cNvPr>
            <p:cNvSpPr/>
            <p:nvPr/>
          </p:nvSpPr>
          <p:spPr>
            <a:xfrm>
              <a:off x="6400800" y="6281887"/>
              <a:ext cx="2614863"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pic>
          <p:nvPicPr>
            <p:cNvPr id="7" name="Picture 6" descr="Logo&#10;&#10;Description automatically generated">
              <a:extLst>
                <a:ext uri="{FF2B5EF4-FFF2-40B4-BE49-F238E27FC236}">
                  <a16:creationId xmlns:a16="http://schemas.microsoft.com/office/drawing/2014/main" id="{F8D02F1F-4867-4E8C-ADAB-D8C044545D99}"/>
                </a:ext>
              </a:extLst>
            </p:cNvPr>
            <p:cNvPicPr>
              <a:picLocks noChangeAspect="1"/>
            </p:cNvPicPr>
            <p:nvPr/>
          </p:nvPicPr>
          <p:blipFill>
            <a:blip r:embed="rId4"/>
            <a:stretch>
              <a:fillRect/>
            </a:stretch>
          </p:blipFill>
          <p:spPr>
            <a:xfrm>
              <a:off x="7748606" y="6281887"/>
              <a:ext cx="1080000" cy="327500"/>
            </a:xfrm>
            <a:prstGeom prst="rect">
              <a:avLst/>
            </a:prstGeom>
          </p:spPr>
        </p:pic>
        <p:cxnSp>
          <p:nvCxnSpPr>
            <p:cNvPr id="8" name="Straight Connector 7">
              <a:extLst>
                <a:ext uri="{FF2B5EF4-FFF2-40B4-BE49-F238E27FC236}">
                  <a16:creationId xmlns:a16="http://schemas.microsoft.com/office/drawing/2014/main" id="{BE623D1F-6AAB-4205-9997-1221AE341732}"/>
                </a:ext>
              </a:extLst>
            </p:cNvPr>
            <p:cNvCxnSpPr/>
            <p:nvPr/>
          </p:nvCxnSpPr>
          <p:spPr>
            <a:xfrm>
              <a:off x="4267200" y="6521226"/>
              <a:ext cx="33046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nvGrpSpPr>
          <p:cNvPr id="9" name="Group 8">
            <a:extLst>
              <a:ext uri="{FF2B5EF4-FFF2-40B4-BE49-F238E27FC236}">
                <a16:creationId xmlns:a16="http://schemas.microsoft.com/office/drawing/2014/main" id="{10234093-301C-4840-8F4D-CA9990ED5FD0}"/>
              </a:ext>
            </a:extLst>
          </p:cNvPr>
          <p:cNvGrpSpPr/>
          <p:nvPr/>
        </p:nvGrpSpPr>
        <p:grpSpPr>
          <a:xfrm>
            <a:off x="312269" y="6300548"/>
            <a:ext cx="8703395" cy="478577"/>
            <a:chOff x="312269" y="6300548"/>
            <a:chExt cx="8703395" cy="478577"/>
          </a:xfrm>
        </p:grpSpPr>
        <p:sp>
          <p:nvSpPr>
            <p:cNvPr id="10" name="Rectangle 9">
              <a:extLst>
                <a:ext uri="{FF2B5EF4-FFF2-40B4-BE49-F238E27FC236}">
                  <a16:creationId xmlns:a16="http://schemas.microsoft.com/office/drawing/2014/main" id="{675835F1-19D8-42EE-8409-EC8FC3F54289}"/>
                </a:ext>
              </a:extLst>
            </p:cNvPr>
            <p:cNvSpPr/>
            <p:nvPr/>
          </p:nvSpPr>
          <p:spPr>
            <a:xfrm>
              <a:off x="312269" y="6300548"/>
              <a:ext cx="8703395"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grpSp>
          <p:nvGrpSpPr>
            <p:cNvPr id="11" name="Group 10">
              <a:extLst>
                <a:ext uri="{FF2B5EF4-FFF2-40B4-BE49-F238E27FC236}">
                  <a16:creationId xmlns:a16="http://schemas.microsoft.com/office/drawing/2014/main" id="{E0BB5A35-1998-4D54-ABFB-5370F04E6E49}"/>
                </a:ext>
              </a:extLst>
            </p:cNvPr>
            <p:cNvGrpSpPr/>
            <p:nvPr/>
          </p:nvGrpSpPr>
          <p:grpSpPr>
            <a:xfrm>
              <a:off x="371425" y="6300548"/>
              <a:ext cx="8460306" cy="327500"/>
              <a:chOff x="368300" y="6300548"/>
              <a:chExt cx="8460306" cy="327500"/>
            </a:xfrm>
          </p:grpSpPr>
          <p:pic>
            <p:nvPicPr>
              <p:cNvPr id="12" name="Picture 11" descr="Logo&#10;&#10;Description automatically generated">
                <a:extLst>
                  <a:ext uri="{FF2B5EF4-FFF2-40B4-BE49-F238E27FC236}">
                    <a16:creationId xmlns:a16="http://schemas.microsoft.com/office/drawing/2014/main" id="{5D53C85D-8C8C-4BBE-A0D8-9CD5602975EC}"/>
                  </a:ext>
                </a:extLst>
              </p:cNvPr>
              <p:cNvPicPr>
                <a:picLocks noChangeAspect="1"/>
              </p:cNvPicPr>
              <p:nvPr/>
            </p:nvPicPr>
            <p:blipFill>
              <a:blip r:embed="rId4"/>
              <a:stretch>
                <a:fillRect/>
              </a:stretch>
            </p:blipFill>
            <p:spPr>
              <a:xfrm>
                <a:off x="7748606" y="6300548"/>
                <a:ext cx="1080000" cy="327500"/>
              </a:xfrm>
              <a:prstGeom prst="rect">
                <a:avLst/>
              </a:prstGeom>
            </p:spPr>
          </p:pic>
          <p:cxnSp>
            <p:nvCxnSpPr>
              <p:cNvPr id="13" name="Straight Connector 12">
                <a:extLst>
                  <a:ext uri="{FF2B5EF4-FFF2-40B4-BE49-F238E27FC236}">
                    <a16:creationId xmlns:a16="http://schemas.microsoft.com/office/drawing/2014/main" id="{0D112926-AC8B-46BA-B5DC-0094FA32545F}"/>
                  </a:ext>
                </a:extLst>
              </p:cNvPr>
              <p:cNvCxnSpPr>
                <a:cxnSpLocks/>
              </p:cNvCxnSpPr>
              <p:nvPr/>
            </p:nvCxnSpPr>
            <p:spPr>
              <a:xfrm>
                <a:off x="368300" y="6539887"/>
                <a:ext cx="72035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3284444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449263" y="427038"/>
            <a:ext cx="8407400" cy="1143000"/>
          </a:xfrm>
        </p:spPr>
        <p:txBody>
          <a:bodyPr/>
          <a:lstStyle/>
          <a:p>
            <a:pPr eaLnBrk="1" hangingPunct="1"/>
            <a:r>
              <a:rPr lang="en-US" altLang="en-US" dirty="0">
                <a:latin typeface="Georgia" panose="02040502050405020303" pitchFamily="18" charset="0"/>
              </a:rPr>
              <a:t>Take Action!</a:t>
            </a:r>
          </a:p>
        </p:txBody>
      </p:sp>
      <p:pic>
        <p:nvPicPr>
          <p:cNvPr id="4" name="Picture 3"/>
          <p:cNvPicPr>
            <a:picLocks noChangeAspect="1"/>
          </p:cNvPicPr>
          <p:nvPr/>
        </p:nvPicPr>
        <p:blipFill>
          <a:blip r:embed="rId3">
            <a:extLst>
              <a:ext uri="{BEBA8EAE-BF5A-486C-A8C5-ECC9F3942E4B}">
                <a14:imgProps xmlns:a14="http://schemas.microsoft.com/office/drawing/2010/main">
                  <a14:imgLayer r:embed="rId4">
                    <a14:imgEffect>
                      <a14:backgroundRemoval t="9120" b="94880" l="6828" r="93314">
                        <a14:foregroundMark x1="9815" y1="25760" x2="9531" y2="28320"/>
                        <a14:foregroundMark x1="7255" y1="27680" x2="6970" y2="29120"/>
                        <a14:foregroundMark x1="61166" y1="90080" x2="69417" y2="94880"/>
                        <a14:foregroundMark x1="69417" y1="94880" x2="72262" y2="88960"/>
                        <a14:foregroundMark x1="89189" y1="36000" x2="89189" y2="43200"/>
                        <a14:foregroundMark x1="92603" y1="36960" x2="91465" y2="41920"/>
                        <a14:foregroundMark x1="66430" y1="11680" x2="74395" y2="9280"/>
                        <a14:foregroundMark x1="16927" y1="23200" x2="14225" y2="21120"/>
                        <a14:foregroundMark x1="15789" y1="21920" x2="15789" y2="21920"/>
                        <a14:foregroundMark x1="17212" y1="22720" x2="17212" y2="22720"/>
                        <a14:foregroundMark x1="18350" y1="23360" x2="18350" y2="23360"/>
                        <a14:foregroundMark x1="93314" y1="36480" x2="93314" y2="36480"/>
                      </a14:backgroundRemoval>
                    </a14:imgEffect>
                  </a14:imgLayer>
                </a14:imgProps>
              </a:ext>
            </a:extLst>
          </a:blip>
          <a:stretch>
            <a:fillRect/>
          </a:stretch>
        </p:blipFill>
        <p:spPr>
          <a:xfrm>
            <a:off x="1473942" y="683205"/>
            <a:ext cx="6272332" cy="5576397"/>
          </a:xfrm>
          <a:prstGeom prst="rect">
            <a:avLst/>
          </a:prstGeom>
        </p:spPr>
      </p:pic>
      <p:grpSp>
        <p:nvGrpSpPr>
          <p:cNvPr id="5" name="Group 4">
            <a:extLst>
              <a:ext uri="{FF2B5EF4-FFF2-40B4-BE49-F238E27FC236}">
                <a16:creationId xmlns:a16="http://schemas.microsoft.com/office/drawing/2014/main" id="{DEE3F2D3-8830-4573-8699-689B03D3A560}"/>
              </a:ext>
            </a:extLst>
          </p:cNvPr>
          <p:cNvGrpSpPr/>
          <p:nvPr/>
        </p:nvGrpSpPr>
        <p:grpSpPr>
          <a:xfrm>
            <a:off x="4267200" y="6284260"/>
            <a:ext cx="4748463" cy="478577"/>
            <a:chOff x="4267200" y="6281887"/>
            <a:chExt cx="4748463" cy="478577"/>
          </a:xfrm>
        </p:grpSpPr>
        <p:sp>
          <p:nvSpPr>
            <p:cNvPr id="6" name="Rectangle 5">
              <a:extLst>
                <a:ext uri="{FF2B5EF4-FFF2-40B4-BE49-F238E27FC236}">
                  <a16:creationId xmlns:a16="http://schemas.microsoft.com/office/drawing/2014/main" id="{EC86A446-998F-4A59-825A-2CD504057534}"/>
                </a:ext>
              </a:extLst>
            </p:cNvPr>
            <p:cNvSpPr/>
            <p:nvPr/>
          </p:nvSpPr>
          <p:spPr>
            <a:xfrm>
              <a:off x="6400800" y="6281887"/>
              <a:ext cx="2614863"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pic>
          <p:nvPicPr>
            <p:cNvPr id="7" name="Picture 6" descr="Logo&#10;&#10;Description automatically generated">
              <a:extLst>
                <a:ext uri="{FF2B5EF4-FFF2-40B4-BE49-F238E27FC236}">
                  <a16:creationId xmlns:a16="http://schemas.microsoft.com/office/drawing/2014/main" id="{493A1451-8CF2-43A6-A3E8-EA938C0D91AA}"/>
                </a:ext>
              </a:extLst>
            </p:cNvPr>
            <p:cNvPicPr>
              <a:picLocks noChangeAspect="1"/>
            </p:cNvPicPr>
            <p:nvPr/>
          </p:nvPicPr>
          <p:blipFill>
            <a:blip r:embed="rId5"/>
            <a:stretch>
              <a:fillRect/>
            </a:stretch>
          </p:blipFill>
          <p:spPr>
            <a:xfrm>
              <a:off x="7748606" y="6281887"/>
              <a:ext cx="1080000" cy="327500"/>
            </a:xfrm>
            <a:prstGeom prst="rect">
              <a:avLst/>
            </a:prstGeom>
          </p:spPr>
        </p:pic>
        <p:cxnSp>
          <p:nvCxnSpPr>
            <p:cNvPr id="8" name="Straight Connector 7">
              <a:extLst>
                <a:ext uri="{FF2B5EF4-FFF2-40B4-BE49-F238E27FC236}">
                  <a16:creationId xmlns:a16="http://schemas.microsoft.com/office/drawing/2014/main" id="{76D08F0C-3F3D-4D70-A62F-12851BA8D8EA}"/>
                </a:ext>
              </a:extLst>
            </p:cNvPr>
            <p:cNvCxnSpPr/>
            <p:nvPr/>
          </p:nvCxnSpPr>
          <p:spPr>
            <a:xfrm>
              <a:off x="4267200" y="6521226"/>
              <a:ext cx="33046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nvGrpSpPr>
          <p:cNvPr id="9" name="Group 8">
            <a:extLst>
              <a:ext uri="{FF2B5EF4-FFF2-40B4-BE49-F238E27FC236}">
                <a16:creationId xmlns:a16="http://schemas.microsoft.com/office/drawing/2014/main" id="{D4419449-1498-4DFD-B72E-A6698B5ECCE3}"/>
              </a:ext>
            </a:extLst>
          </p:cNvPr>
          <p:cNvGrpSpPr/>
          <p:nvPr/>
        </p:nvGrpSpPr>
        <p:grpSpPr>
          <a:xfrm>
            <a:off x="312269" y="6300548"/>
            <a:ext cx="8703395" cy="478577"/>
            <a:chOff x="312269" y="6300548"/>
            <a:chExt cx="8703395" cy="478577"/>
          </a:xfrm>
        </p:grpSpPr>
        <p:sp>
          <p:nvSpPr>
            <p:cNvPr id="10" name="Rectangle 9">
              <a:extLst>
                <a:ext uri="{FF2B5EF4-FFF2-40B4-BE49-F238E27FC236}">
                  <a16:creationId xmlns:a16="http://schemas.microsoft.com/office/drawing/2014/main" id="{365721F6-6549-46CA-B871-FCFFE5B2EE46}"/>
                </a:ext>
              </a:extLst>
            </p:cNvPr>
            <p:cNvSpPr/>
            <p:nvPr/>
          </p:nvSpPr>
          <p:spPr>
            <a:xfrm>
              <a:off x="312269" y="6300548"/>
              <a:ext cx="8703395" cy="4785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grpSp>
          <p:nvGrpSpPr>
            <p:cNvPr id="11" name="Group 10">
              <a:extLst>
                <a:ext uri="{FF2B5EF4-FFF2-40B4-BE49-F238E27FC236}">
                  <a16:creationId xmlns:a16="http://schemas.microsoft.com/office/drawing/2014/main" id="{13377083-90A8-499F-82BE-94FE8A99F9AA}"/>
                </a:ext>
              </a:extLst>
            </p:cNvPr>
            <p:cNvGrpSpPr/>
            <p:nvPr/>
          </p:nvGrpSpPr>
          <p:grpSpPr>
            <a:xfrm>
              <a:off x="371425" y="6300548"/>
              <a:ext cx="8460306" cy="327500"/>
              <a:chOff x="368300" y="6300548"/>
              <a:chExt cx="8460306" cy="327500"/>
            </a:xfrm>
          </p:grpSpPr>
          <p:pic>
            <p:nvPicPr>
              <p:cNvPr id="12" name="Picture 11" descr="Logo&#10;&#10;Description automatically generated">
                <a:extLst>
                  <a:ext uri="{FF2B5EF4-FFF2-40B4-BE49-F238E27FC236}">
                    <a16:creationId xmlns:a16="http://schemas.microsoft.com/office/drawing/2014/main" id="{FD7E022F-8668-44DE-A140-3E645BE88BC4}"/>
                  </a:ext>
                </a:extLst>
              </p:cNvPr>
              <p:cNvPicPr>
                <a:picLocks noChangeAspect="1"/>
              </p:cNvPicPr>
              <p:nvPr/>
            </p:nvPicPr>
            <p:blipFill>
              <a:blip r:embed="rId5"/>
              <a:stretch>
                <a:fillRect/>
              </a:stretch>
            </p:blipFill>
            <p:spPr>
              <a:xfrm>
                <a:off x="7748606" y="6300548"/>
                <a:ext cx="1080000" cy="327500"/>
              </a:xfrm>
              <a:prstGeom prst="rect">
                <a:avLst/>
              </a:prstGeom>
            </p:spPr>
          </p:pic>
          <p:cxnSp>
            <p:nvCxnSpPr>
              <p:cNvPr id="13" name="Straight Connector 12">
                <a:extLst>
                  <a:ext uri="{FF2B5EF4-FFF2-40B4-BE49-F238E27FC236}">
                    <a16:creationId xmlns:a16="http://schemas.microsoft.com/office/drawing/2014/main" id="{D7DF8A1F-58DD-41B7-8B84-FF95ABCC3FFE}"/>
                  </a:ext>
                </a:extLst>
              </p:cNvPr>
              <p:cNvCxnSpPr>
                <a:cxnSpLocks/>
              </p:cNvCxnSpPr>
              <p:nvPr/>
            </p:nvCxnSpPr>
            <p:spPr>
              <a:xfrm>
                <a:off x="368300" y="6539887"/>
                <a:ext cx="7203574" cy="0"/>
              </a:xfrm>
              <a:prstGeom prst="line">
                <a:avLst/>
              </a:prstGeom>
              <a:ln w="57150">
                <a:solidFill>
                  <a:srgbClr val="002F39"/>
                </a:solidFill>
              </a:ln>
              <a:effectLst/>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36322776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449263" y="0"/>
            <a:ext cx="8407400" cy="1143000"/>
          </a:xfrm>
        </p:spPr>
        <p:txBody>
          <a:bodyPr/>
          <a:lstStyle/>
          <a:p>
            <a:pPr eaLnBrk="1" hangingPunct="1"/>
            <a:r>
              <a:rPr lang="en-US" altLang="en-US" dirty="0">
                <a:latin typeface="Georgia" panose="02040502050405020303" pitchFamily="18" charset="0"/>
              </a:rPr>
              <a:t>Beware of the False Customer</a:t>
            </a:r>
          </a:p>
        </p:txBody>
      </p:sp>
      <p:pic>
        <p:nvPicPr>
          <p:cNvPr id="4" name="Picture 1"/>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0" y="993089"/>
            <a:ext cx="9144000" cy="6084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62982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CbD Powerpoint Template" id="{07DA9D91-7AF8-4248-850D-2FF48057C3FD}" vid="{3EA16C54-798B-4E52-AB8F-AC8A57C8EEF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F2AA6DC894449BCDF871F0340D1CC" ma:contentTypeVersion="13" ma:contentTypeDescription="Create a new document." ma:contentTypeScope="" ma:versionID="0ddae9fc18278bf7b7a1f64e635ec35f">
  <xsd:schema xmlns:xsd="http://www.w3.org/2001/XMLSchema" xmlns:xs="http://www.w3.org/2001/XMLSchema" xmlns:p="http://schemas.microsoft.com/office/2006/metadata/properties" xmlns:ns2="05473fb2-02f4-4159-9838-e4313552dbe6" xmlns:ns3="f0e87bf3-135e-4af9-8f90-017ae4caf735" targetNamespace="http://schemas.microsoft.com/office/2006/metadata/properties" ma:root="true" ma:fieldsID="5ed890a1f0c09ae42d2684b6fbf05cc5" ns2:_="" ns3:_="">
    <xsd:import namespace="05473fb2-02f4-4159-9838-e4313552dbe6"/>
    <xsd:import namespace="f0e87bf3-135e-4af9-8f90-017ae4caf73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AutoKeyPoints" minOccurs="0"/>
                <xsd:element ref="ns2:MediaServiceKeyPoints" minOccurs="0"/>
                <xsd:element ref="ns2:MediaServiceGenerationTime" minOccurs="0"/>
                <xsd:element ref="ns2:MediaServiceEventHashCode" minOccurs="0"/>
                <xsd:element ref="ns2:MediaServiceOCR"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5473fb2-02f4-4159-9838-e4313552dbe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9ca9007a-31c0-468b-8633-4dcf289dde68"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0e87bf3-135e-4af9-8f90-017ae4caf735"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583a30c2-a2ad-4e5f-8f35-f84142285151}" ma:internalName="TaxCatchAll" ma:showField="CatchAllData" ma:web="f0e87bf3-135e-4af9-8f90-017ae4caf73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ediaLengthInSeconds xmlns="05473fb2-02f4-4159-9838-e4313552dbe6" xsi:nil="true"/>
    <TaxCatchAll xmlns="f0e87bf3-135e-4af9-8f90-017ae4caf735" xsi:nil="true"/>
    <lcf76f155ced4ddcb4097134ff3c332f xmlns="05473fb2-02f4-4159-9838-e4313552dbe6">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D95314B-2A0E-4FA9-8093-05F190A5E80D}"/>
</file>

<file path=customXml/itemProps2.xml><?xml version="1.0" encoding="utf-8"?>
<ds:datastoreItem xmlns:ds="http://schemas.openxmlformats.org/officeDocument/2006/customXml" ds:itemID="{78FD706E-D052-4806-8E83-EE5ED929863A}">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A24AA48-114E-416E-BBCF-2C5AC4E408F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CbD Powerpoint Template</Template>
  <TotalTime>894</TotalTime>
  <Words>1375</Words>
  <Application>Microsoft Office PowerPoint</Application>
  <PresentationFormat>On-screen Show (4:3)</PresentationFormat>
  <Paragraphs>127</Paragraphs>
  <Slides>11</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Century Gothic</vt:lpstr>
      <vt:lpstr>Georgia</vt:lpstr>
      <vt:lpstr>Raleway</vt:lpstr>
      <vt:lpstr>Office Theme</vt:lpstr>
      <vt:lpstr>PowerPoint Presentation</vt:lpstr>
      <vt:lpstr>The Good and Bad of Customer Service</vt:lpstr>
      <vt:lpstr>Net Promoter Scores</vt:lpstr>
      <vt:lpstr>Net Promoter Scores</vt:lpstr>
      <vt:lpstr>Customer Focus – or not…</vt:lpstr>
      <vt:lpstr>The Internal Customer</vt:lpstr>
      <vt:lpstr>The Internal Customer</vt:lpstr>
      <vt:lpstr>Take Action!</vt:lpstr>
      <vt:lpstr>Beware of the False Customer</vt:lpstr>
      <vt:lpstr>Excellence in Internal CS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Internal Customers</dc:title>
  <dc:creator>Marie Johnston</dc:creator>
  <cp:lastModifiedBy>Marie Webber</cp:lastModifiedBy>
  <cp:revision>53</cp:revision>
  <dcterms:created xsi:type="dcterms:W3CDTF">2017-04-27T21:30:26Z</dcterms:created>
  <dcterms:modified xsi:type="dcterms:W3CDTF">2022-01-24T00:03:57Z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0x0101000EBF2AA6DC894449BCDF871F0340D1CC</vt:lpwstr>
  </property>
  <property fmtid="{D5CDD505-2E9C-101B-9397-08002B2CF9AE}" pid="3" name="_SourceUrl">
    <vt:lpwstr/>
  </property>
  <property fmtid="{D5CDD505-2E9C-101B-9397-08002B2CF9AE}" pid="4" name="_SharedFileIndex">
    <vt:lpwstr/>
  </property>
  <property fmtid="{D5CDD505-2E9C-101B-9397-08002B2CF9AE}" pid="5" name="ComplianceAssetId">
    <vt:lpwstr/>
  </property>
  <property fmtid="{D5CDD505-2E9C-101B-9397-08002B2CF9AE}" pid="6" name="_ExtendedDescription">
    <vt:lpwstr/>
  </property>
  <property fmtid="{D5CDD505-2E9C-101B-9397-08002B2CF9AE}" pid="7" name="TriggerFlowInfo">
    <vt:lpwstr/>
  </property>
  <property fmtid="{D5CDD505-2E9C-101B-9397-08002B2CF9AE}" pid="8" name="xd_Signature">
    <vt:bool>false</vt:bool>
  </property>
  <property fmtid="{D5CDD505-2E9C-101B-9397-08002B2CF9AE}" pid="9" name="xd_ProgID">
    <vt:lpwstr/>
  </property>
  <property fmtid="{D5CDD505-2E9C-101B-9397-08002B2CF9AE}" pid="10" name="TemplateUrl">
    <vt:lpwstr/>
  </property>
</Properties>
</file>