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6"/>
  </p:notesMasterIdLst>
  <p:sldIdLst>
    <p:sldId id="290" r:id="rId5"/>
    <p:sldId id="257" r:id="rId6"/>
    <p:sldId id="258" r:id="rId7"/>
    <p:sldId id="259" r:id="rId8"/>
    <p:sldId id="260" r:id="rId9"/>
    <p:sldId id="261" r:id="rId10"/>
    <p:sldId id="270" r:id="rId11"/>
    <p:sldId id="271" r:id="rId12"/>
    <p:sldId id="273" r:id="rId13"/>
    <p:sldId id="272" r:id="rId14"/>
    <p:sldId id="274" r:id="rId15"/>
    <p:sldId id="275" r:id="rId16"/>
    <p:sldId id="276" r:id="rId17"/>
    <p:sldId id="277" r:id="rId18"/>
    <p:sldId id="278" r:id="rId19"/>
    <p:sldId id="281" r:id="rId20"/>
    <p:sldId id="279" r:id="rId21"/>
    <p:sldId id="280" r:id="rId22"/>
    <p:sldId id="282" r:id="rId23"/>
    <p:sldId id="284" r:id="rId24"/>
    <p:sldId id="294" r:id="rId25"/>
  </p:sldIdLst>
  <p:sldSz cx="9144000" cy="6858000" type="screen4x3"/>
  <p:notesSz cx="6858000" cy="9144000"/>
  <p:defaultTextStyle>
    <a:defPPr>
      <a:defRPr lang="en-NZ"/>
    </a:defPPr>
    <a:lvl1pPr algn="l" defTabSz="457200" rtl="0" fontAlgn="base">
      <a:spcBef>
        <a:spcPct val="0"/>
      </a:spcBef>
      <a:spcAft>
        <a:spcPct val="0"/>
      </a:spcAft>
      <a:defRPr sz="2400" kern="1200">
        <a:solidFill>
          <a:schemeClr val="tx1"/>
        </a:solidFill>
        <a:latin typeface="Calibri" panose="020F0502020204030204" pitchFamily="34" charset="0"/>
        <a:ea typeface="MS PGothic" panose="020B0600070205080204" pitchFamily="34" charset="-128"/>
        <a:cs typeface="+mn-cs"/>
      </a:defRPr>
    </a:lvl1pPr>
    <a:lvl2pPr marL="457200" algn="l" defTabSz="457200" rtl="0" fontAlgn="base">
      <a:spcBef>
        <a:spcPct val="0"/>
      </a:spcBef>
      <a:spcAft>
        <a:spcPct val="0"/>
      </a:spcAft>
      <a:defRPr sz="2400" kern="1200">
        <a:solidFill>
          <a:schemeClr val="tx1"/>
        </a:solidFill>
        <a:latin typeface="Calibri" panose="020F0502020204030204" pitchFamily="34" charset="0"/>
        <a:ea typeface="MS PGothic" panose="020B0600070205080204" pitchFamily="34" charset="-128"/>
        <a:cs typeface="+mn-cs"/>
      </a:defRPr>
    </a:lvl2pPr>
    <a:lvl3pPr marL="914400" algn="l" defTabSz="457200" rtl="0" fontAlgn="base">
      <a:spcBef>
        <a:spcPct val="0"/>
      </a:spcBef>
      <a:spcAft>
        <a:spcPct val="0"/>
      </a:spcAft>
      <a:defRPr sz="2400" kern="1200">
        <a:solidFill>
          <a:schemeClr val="tx1"/>
        </a:solidFill>
        <a:latin typeface="Calibri" panose="020F0502020204030204" pitchFamily="34" charset="0"/>
        <a:ea typeface="MS PGothic" panose="020B0600070205080204" pitchFamily="34" charset="-128"/>
        <a:cs typeface="+mn-cs"/>
      </a:defRPr>
    </a:lvl3pPr>
    <a:lvl4pPr marL="1371600" algn="l" defTabSz="457200" rtl="0" fontAlgn="base">
      <a:spcBef>
        <a:spcPct val="0"/>
      </a:spcBef>
      <a:spcAft>
        <a:spcPct val="0"/>
      </a:spcAft>
      <a:defRPr sz="2400" kern="1200">
        <a:solidFill>
          <a:schemeClr val="tx1"/>
        </a:solidFill>
        <a:latin typeface="Calibri" panose="020F0502020204030204" pitchFamily="34" charset="0"/>
        <a:ea typeface="MS PGothic" panose="020B0600070205080204" pitchFamily="34" charset="-128"/>
        <a:cs typeface="+mn-cs"/>
      </a:defRPr>
    </a:lvl4pPr>
    <a:lvl5pPr marL="1828800" algn="l" defTabSz="457200" rtl="0" fontAlgn="base">
      <a:spcBef>
        <a:spcPct val="0"/>
      </a:spcBef>
      <a:spcAft>
        <a:spcPct val="0"/>
      </a:spcAft>
      <a:defRPr sz="2400"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Calibri" panose="020F0502020204030204" pitchFamily="34" charset="0"/>
        <a:ea typeface="MS PGothic" panose="020B0600070205080204" pitchFamily="34" charset="-128"/>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2194"/>
    <a:srgbClr val="003A49"/>
    <a:srgbClr val="002F3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86" autoAdjust="0"/>
    <p:restoredTop sz="58882" autoAdjust="0"/>
  </p:normalViewPr>
  <p:slideViewPr>
    <p:cSldViewPr snapToGrid="0" snapToObjects="1">
      <p:cViewPr varScale="1">
        <p:scale>
          <a:sx n="37" d="100"/>
          <a:sy n="37" d="100"/>
        </p:scale>
        <p:origin x="2152"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e Webber" userId="3a9381a0-b950-4b1e-b3db-c05c2f61bcf9" providerId="ADAL" clId="{F5D47E2A-0BE1-4AFB-91F9-588A65FC96A4}"/>
    <pc:docChg chg="delSld modSld">
      <pc:chgData name="Marie Webber" userId="3a9381a0-b950-4b1e-b3db-c05c2f61bcf9" providerId="ADAL" clId="{F5D47E2A-0BE1-4AFB-91F9-588A65FC96A4}" dt="2022-01-24T00:10:44.845" v="5" actId="20577"/>
      <pc:docMkLst>
        <pc:docMk/>
      </pc:docMkLst>
      <pc:sldChg chg="modNotesTx">
        <pc:chgData name="Marie Webber" userId="3a9381a0-b950-4b1e-b3db-c05c2f61bcf9" providerId="ADAL" clId="{F5D47E2A-0BE1-4AFB-91F9-588A65FC96A4}" dt="2022-01-24T00:10:10.952" v="2" actId="20577"/>
        <pc:sldMkLst>
          <pc:docMk/>
          <pc:sldMk cId="582107951" sldId="276"/>
        </pc:sldMkLst>
      </pc:sldChg>
      <pc:sldChg chg="modNotesTx">
        <pc:chgData name="Marie Webber" userId="3a9381a0-b950-4b1e-b3db-c05c2f61bcf9" providerId="ADAL" clId="{F5D47E2A-0BE1-4AFB-91F9-588A65FC96A4}" dt="2022-01-24T00:10:44.845" v="5" actId="20577"/>
        <pc:sldMkLst>
          <pc:docMk/>
          <pc:sldMk cId="1258114354" sldId="277"/>
        </pc:sldMkLst>
      </pc:sldChg>
      <pc:sldChg chg="del">
        <pc:chgData name="Marie Webber" userId="3a9381a0-b950-4b1e-b3db-c05c2f61bcf9" providerId="ADAL" clId="{F5D47E2A-0BE1-4AFB-91F9-588A65FC96A4}" dt="2022-01-24T00:07:12.789" v="0" actId="47"/>
        <pc:sldMkLst>
          <pc:docMk/>
          <pc:sldMk cId="0" sldId="285"/>
        </pc:sldMkLst>
      </pc:sldChg>
      <pc:sldChg chg="del">
        <pc:chgData name="Marie Webber" userId="3a9381a0-b950-4b1e-b3db-c05c2f61bcf9" providerId="ADAL" clId="{F5D47E2A-0BE1-4AFB-91F9-588A65FC96A4}" dt="2022-01-24T00:07:13.572" v="1" actId="47"/>
        <pc:sldMkLst>
          <pc:docMk/>
          <pc:sldMk cId="1995105646" sldId="29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F4A1C5-0BDB-4578-BEB0-CE083FDD2247}" type="datetimeFigureOut">
              <a:rPr lang="en-NZ" smtClean="0"/>
              <a:t>24/01/2022</a:t>
            </a:fld>
            <a:endParaRPr lang="en-NZ"/>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DBC982-B78B-476E-AFB9-F21B3EAF4DF6}" type="slidenum">
              <a:rPr lang="en-NZ" smtClean="0"/>
              <a:t>‹#›</a:t>
            </a:fld>
            <a:endParaRPr lang="en-NZ"/>
          </a:p>
        </p:txBody>
      </p:sp>
    </p:spTree>
    <p:extLst>
      <p:ext uri="{BB962C8B-B14F-4D97-AF65-F5344CB8AC3E}">
        <p14:creationId xmlns:p14="http://schemas.microsoft.com/office/powerpoint/2010/main" val="38793824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Intro to Internal Customer Service, followed by customer mapping</a:t>
            </a:r>
          </a:p>
          <a:p>
            <a:r>
              <a:rPr lang="en-NZ" dirty="0"/>
              <a:t>Allow 3.5hrs including a 15min break</a:t>
            </a:r>
          </a:p>
          <a:p>
            <a:endParaRPr lang="en-NZ" dirty="0"/>
          </a:p>
          <a:p>
            <a:r>
              <a:rPr lang="en-NZ" b="1" u="sng" dirty="0"/>
              <a:t>Materials</a:t>
            </a:r>
            <a:br>
              <a:rPr lang="en-NZ" dirty="0"/>
            </a:br>
            <a:r>
              <a:rPr lang="en-NZ" dirty="0"/>
              <a:t>Flipcharts and pens</a:t>
            </a:r>
            <a:br>
              <a:rPr lang="en-NZ" dirty="0"/>
            </a:br>
            <a:r>
              <a:rPr lang="en-NZ" dirty="0"/>
              <a:t>Blank A4 paper – one piece each</a:t>
            </a:r>
          </a:p>
          <a:p>
            <a:r>
              <a:rPr lang="en-NZ" dirty="0"/>
              <a:t>Handouts of slides with notes sections</a:t>
            </a:r>
          </a:p>
          <a:p>
            <a:endParaRPr lang="en-NZ" dirty="0"/>
          </a:p>
          <a:p>
            <a:br>
              <a:rPr lang="en-NZ" dirty="0"/>
            </a:br>
            <a:r>
              <a:rPr lang="en-NZ" dirty="0"/>
              <a:t>Welcome the group</a:t>
            </a:r>
          </a:p>
          <a:p>
            <a:endParaRPr lang="en-NZ" dirty="0"/>
          </a:p>
        </p:txBody>
      </p:sp>
      <p:sp>
        <p:nvSpPr>
          <p:cNvPr id="4" name="Slide Number Placeholder 3"/>
          <p:cNvSpPr>
            <a:spLocks noGrp="1"/>
          </p:cNvSpPr>
          <p:nvPr>
            <p:ph type="sldNum" sz="quarter" idx="5"/>
          </p:nvPr>
        </p:nvSpPr>
        <p:spPr/>
        <p:txBody>
          <a:bodyPr/>
          <a:lstStyle/>
          <a:p>
            <a:fld id="{6EDBC982-B78B-476E-AFB9-F21B3EAF4DF6}" type="slidenum">
              <a:rPr lang="en-NZ" smtClean="0"/>
              <a:t>1</a:t>
            </a:fld>
            <a:endParaRPr lang="en-NZ"/>
          </a:p>
        </p:txBody>
      </p:sp>
    </p:spTree>
    <p:extLst>
      <p:ext uri="{BB962C8B-B14F-4D97-AF65-F5344CB8AC3E}">
        <p14:creationId xmlns:p14="http://schemas.microsoft.com/office/powerpoint/2010/main" val="2196782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Z" sz="1200" kern="1200" dirty="0">
                <a:solidFill>
                  <a:schemeClr val="tx1"/>
                </a:solidFill>
                <a:effectLst/>
                <a:latin typeface="+mn-lt"/>
                <a:ea typeface="+mn-ea"/>
                <a:cs typeface="+mn-cs"/>
              </a:rPr>
              <a:t>Now identify and note in the part of the map labelled `immediate’ the types of persons or departments (that is, departments within your company but outside your unit) who directly initiate your unit’s actions. (Next Slide)</a:t>
            </a:r>
            <a:endParaRPr lang="en-NZ" dirty="0"/>
          </a:p>
        </p:txBody>
      </p:sp>
      <p:sp>
        <p:nvSpPr>
          <p:cNvPr id="4" name="Slide Number Placeholder 3"/>
          <p:cNvSpPr>
            <a:spLocks noGrp="1"/>
          </p:cNvSpPr>
          <p:nvPr>
            <p:ph type="sldNum" sz="quarter" idx="10"/>
          </p:nvPr>
        </p:nvSpPr>
        <p:spPr/>
        <p:txBody>
          <a:bodyPr/>
          <a:lstStyle/>
          <a:p>
            <a:fld id="{6EDBC982-B78B-476E-AFB9-F21B3EAF4DF6}" type="slidenum">
              <a:rPr lang="en-NZ" smtClean="0"/>
              <a:t>10</a:t>
            </a:fld>
            <a:endParaRPr lang="en-NZ"/>
          </a:p>
        </p:txBody>
      </p:sp>
    </p:spTree>
    <p:extLst>
      <p:ext uri="{BB962C8B-B14F-4D97-AF65-F5344CB8AC3E}">
        <p14:creationId xmlns:p14="http://schemas.microsoft.com/office/powerpoint/2010/main" val="41321738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Z" sz="1200" kern="1200" dirty="0">
                <a:solidFill>
                  <a:schemeClr val="tx1"/>
                </a:solidFill>
                <a:effectLst/>
                <a:latin typeface="+mn-lt"/>
                <a:ea typeface="+mn-ea"/>
                <a:cs typeface="+mn-cs"/>
              </a:rPr>
              <a:t>In our HR example, these are PEOPLE LEADERS, EXISTING STAFF, and CANDIDATES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NZ"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NZ" sz="1200" kern="1200" dirty="0">
                <a:solidFill>
                  <a:schemeClr val="tx1"/>
                </a:solidFill>
                <a:effectLst/>
                <a:latin typeface="+mn-lt"/>
                <a:ea typeface="+mn-ea"/>
                <a:cs typeface="+mn-cs"/>
              </a:rPr>
              <a:t>These are your immediate customers. </a:t>
            </a:r>
          </a:p>
          <a:p>
            <a:endParaRPr lang="en-NZ" dirty="0"/>
          </a:p>
        </p:txBody>
      </p:sp>
      <p:sp>
        <p:nvSpPr>
          <p:cNvPr id="4" name="Slide Number Placeholder 3"/>
          <p:cNvSpPr>
            <a:spLocks noGrp="1"/>
          </p:cNvSpPr>
          <p:nvPr>
            <p:ph type="sldNum" sz="quarter" idx="10"/>
          </p:nvPr>
        </p:nvSpPr>
        <p:spPr/>
        <p:txBody>
          <a:bodyPr/>
          <a:lstStyle/>
          <a:p>
            <a:fld id="{6EDBC982-B78B-476E-AFB9-F21B3EAF4DF6}" type="slidenum">
              <a:rPr lang="en-NZ" smtClean="0"/>
              <a:t>11</a:t>
            </a:fld>
            <a:endParaRPr lang="en-NZ"/>
          </a:p>
        </p:txBody>
      </p:sp>
    </p:spTree>
    <p:extLst>
      <p:ext uri="{BB962C8B-B14F-4D97-AF65-F5344CB8AC3E}">
        <p14:creationId xmlns:p14="http://schemas.microsoft.com/office/powerpoint/2010/main" val="14007242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kern="1200" dirty="0">
                <a:solidFill>
                  <a:schemeClr val="tx1"/>
                </a:solidFill>
                <a:effectLst/>
                <a:latin typeface="+mn-lt"/>
                <a:ea typeface="+mn-ea"/>
                <a:cs typeface="+mn-cs"/>
              </a:rPr>
              <a:t>Identify and note in the `ultimate’ part of the map, the names of the types of persons or types of companies who initiate action by your immediate customers. Remember that the mapping process seeks to identify customer/supplier relationships and these do not necessarily follow the physical flow of goods.</a:t>
            </a:r>
          </a:p>
          <a:p>
            <a:endParaRPr lang="en-NZ" sz="1200" kern="1200" dirty="0">
              <a:solidFill>
                <a:schemeClr val="tx1"/>
              </a:solidFill>
              <a:effectLst/>
              <a:latin typeface="+mn-lt"/>
              <a:ea typeface="+mn-ea"/>
              <a:cs typeface="+mn-cs"/>
            </a:endParaRPr>
          </a:p>
          <a:p>
            <a:r>
              <a:rPr lang="en-NZ" sz="1200" kern="1200" dirty="0">
                <a:solidFill>
                  <a:schemeClr val="tx1"/>
                </a:solidFill>
                <a:effectLst/>
                <a:latin typeface="+mn-lt"/>
                <a:ea typeface="+mn-ea"/>
                <a:cs typeface="+mn-cs"/>
              </a:rPr>
              <a:t>In our HR example, Ultimate customers include SENIOR LEADERS, EXTERNAL CUSTOMERS, FAMILY OR EXISTING STAFF AND RECRUITERS</a:t>
            </a:r>
            <a:endParaRPr lang="en-NZ" dirty="0"/>
          </a:p>
        </p:txBody>
      </p:sp>
      <p:sp>
        <p:nvSpPr>
          <p:cNvPr id="4" name="Slide Number Placeholder 3"/>
          <p:cNvSpPr>
            <a:spLocks noGrp="1"/>
          </p:cNvSpPr>
          <p:nvPr>
            <p:ph type="sldNum" sz="quarter" idx="10"/>
          </p:nvPr>
        </p:nvSpPr>
        <p:spPr/>
        <p:txBody>
          <a:bodyPr/>
          <a:lstStyle/>
          <a:p>
            <a:fld id="{6EDBC982-B78B-476E-AFB9-F21B3EAF4DF6}" type="slidenum">
              <a:rPr lang="en-NZ" smtClean="0"/>
              <a:t>12</a:t>
            </a:fld>
            <a:endParaRPr lang="en-NZ"/>
          </a:p>
        </p:txBody>
      </p:sp>
    </p:spTree>
    <p:extLst>
      <p:ext uri="{BB962C8B-B14F-4D97-AF65-F5344CB8AC3E}">
        <p14:creationId xmlns:p14="http://schemas.microsoft.com/office/powerpoint/2010/main" val="33389290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Z" sz="1200" kern="1200" dirty="0">
                <a:solidFill>
                  <a:schemeClr val="tx1"/>
                </a:solidFill>
                <a:effectLst/>
                <a:latin typeface="+mn-lt"/>
                <a:ea typeface="+mn-ea"/>
                <a:cs typeface="+mn-cs"/>
              </a:rPr>
              <a:t>Connect all the boxes drawn on the map with lines and arrowheads to indicate the direction in which information about customer needs flows.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NZ"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NZ" sz="1200" kern="1200" dirty="0">
                <a:solidFill>
                  <a:schemeClr val="tx1"/>
                </a:solidFill>
                <a:effectLst/>
                <a:latin typeface="+mn-lt"/>
                <a:ea typeface="+mn-ea"/>
                <a:cs typeface="+mn-cs"/>
              </a:rPr>
              <a:t>For example, increased external customer demand in a particular area leads a People Leader to determine they need to recruit extra team members into their team. The people leader then reaches out to Recruitment, who also relies on HR Admin during the recruitment process.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NZ"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NZ" sz="1200" kern="1200" dirty="0">
                <a:solidFill>
                  <a:schemeClr val="tx1"/>
                </a:solidFill>
                <a:effectLst/>
                <a:latin typeface="+mn-lt"/>
                <a:ea typeface="+mn-ea"/>
                <a:cs typeface="+mn-cs"/>
              </a:rPr>
              <a:t>Note – sometimes the chain will stop at IMMEDIATE, as there may not be another customer in the chain. For example – CANDIDATES </a:t>
            </a:r>
          </a:p>
          <a:p>
            <a:pPr marL="0" marR="0" lvl="0" indent="0" algn="l" defTabSz="914400" rtl="0" eaLnBrk="1" fontAlgn="auto" latinLnBrk="0" hangingPunct="1">
              <a:lnSpc>
                <a:spcPct val="100000"/>
              </a:lnSpc>
              <a:spcBef>
                <a:spcPts val="0"/>
              </a:spcBef>
              <a:spcAft>
                <a:spcPts val="0"/>
              </a:spcAft>
              <a:buClrTx/>
              <a:buSzTx/>
              <a:buFontTx/>
              <a:buNone/>
              <a:tabLst/>
              <a:defRPr/>
            </a:pPr>
            <a:r>
              <a:rPr lang="en-NZ" sz="1200" kern="1200" dirty="0">
                <a:solidFill>
                  <a:schemeClr val="tx1"/>
                </a:solidFill>
                <a:effectLst/>
                <a:latin typeface="+mn-lt"/>
                <a:ea typeface="+mn-ea"/>
                <a:cs typeface="+mn-cs"/>
              </a:rPr>
              <a:t>Arrows can connect sideways as well as downward. </a:t>
            </a:r>
            <a:endParaRPr lang="en-NZ" dirty="0"/>
          </a:p>
        </p:txBody>
      </p:sp>
      <p:sp>
        <p:nvSpPr>
          <p:cNvPr id="4" name="Slide Number Placeholder 3"/>
          <p:cNvSpPr>
            <a:spLocks noGrp="1"/>
          </p:cNvSpPr>
          <p:nvPr>
            <p:ph type="sldNum" sz="quarter" idx="10"/>
          </p:nvPr>
        </p:nvSpPr>
        <p:spPr/>
        <p:txBody>
          <a:bodyPr/>
          <a:lstStyle/>
          <a:p>
            <a:fld id="{6EDBC982-B78B-476E-AFB9-F21B3EAF4DF6}" type="slidenum">
              <a:rPr lang="en-NZ" smtClean="0"/>
              <a:t>13</a:t>
            </a:fld>
            <a:endParaRPr lang="en-NZ"/>
          </a:p>
        </p:txBody>
      </p:sp>
    </p:spTree>
    <p:extLst>
      <p:ext uri="{BB962C8B-B14F-4D97-AF65-F5344CB8AC3E}">
        <p14:creationId xmlns:p14="http://schemas.microsoft.com/office/powerpoint/2010/main" val="6194981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Z" sz="1200" kern="1200" dirty="0">
                <a:solidFill>
                  <a:schemeClr val="tx1"/>
                </a:solidFill>
                <a:effectLst/>
                <a:latin typeface="+mn-lt"/>
                <a:ea typeface="+mn-ea"/>
                <a:cs typeface="+mn-cs"/>
              </a:rPr>
              <a:t>Complete the `suppliers’ part of the map as the final stage of the process. </a:t>
            </a:r>
          </a:p>
          <a:p>
            <a:pPr marL="0" marR="0" lvl="0" indent="0" algn="l" defTabSz="914400" rtl="0" eaLnBrk="1" fontAlgn="auto" latinLnBrk="0" hangingPunct="1">
              <a:lnSpc>
                <a:spcPct val="100000"/>
              </a:lnSpc>
              <a:spcBef>
                <a:spcPts val="0"/>
              </a:spcBef>
              <a:spcAft>
                <a:spcPts val="0"/>
              </a:spcAft>
              <a:buClrTx/>
              <a:buSzTx/>
              <a:buFontTx/>
              <a:buNone/>
              <a:tabLst/>
              <a:defRPr/>
            </a:pPr>
            <a:r>
              <a:rPr lang="en-NZ" sz="1200" kern="1200" dirty="0">
                <a:solidFill>
                  <a:schemeClr val="tx1"/>
                </a:solidFill>
                <a:effectLst/>
                <a:latin typeface="+mn-lt"/>
                <a:ea typeface="+mn-ea"/>
                <a:cs typeface="+mn-cs"/>
              </a:rPr>
              <a:t>Suppliers are the persons, companies, or other departments on whom your business unit places its demands.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NZ"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NZ" sz="1200" kern="1200" dirty="0">
                <a:solidFill>
                  <a:schemeClr val="tx1"/>
                </a:solidFill>
                <a:effectLst/>
                <a:latin typeface="+mn-lt"/>
                <a:ea typeface="+mn-ea"/>
                <a:cs typeface="+mn-cs"/>
              </a:rPr>
              <a:t>Note – it’s possible you may have </a:t>
            </a:r>
            <a:r>
              <a:rPr lang="en-NZ" sz="1200" kern="1200" dirty="0" err="1">
                <a:solidFill>
                  <a:schemeClr val="tx1"/>
                </a:solidFill>
                <a:effectLst/>
                <a:latin typeface="+mn-lt"/>
                <a:ea typeface="+mn-ea"/>
                <a:cs typeface="+mn-cs"/>
              </a:rPr>
              <a:t>depts</a:t>
            </a:r>
            <a:r>
              <a:rPr lang="en-NZ" sz="1200" kern="1200" dirty="0">
                <a:solidFill>
                  <a:schemeClr val="tx1"/>
                </a:solidFill>
                <a:effectLst/>
                <a:latin typeface="+mn-lt"/>
                <a:ea typeface="+mn-ea"/>
                <a:cs typeface="+mn-cs"/>
              </a:rPr>
              <a:t> or people who appear both as customers and suppliers. Take Payroll’s relationship with HR Admin for example. Sometimes Payroll requires information from HR Admin, and sometimes HR Admin require services from Payroll. </a:t>
            </a:r>
            <a:endParaRPr lang="en-NZ" dirty="0"/>
          </a:p>
        </p:txBody>
      </p:sp>
      <p:sp>
        <p:nvSpPr>
          <p:cNvPr id="4" name="Slide Number Placeholder 3"/>
          <p:cNvSpPr>
            <a:spLocks noGrp="1"/>
          </p:cNvSpPr>
          <p:nvPr>
            <p:ph type="sldNum" sz="quarter" idx="10"/>
          </p:nvPr>
        </p:nvSpPr>
        <p:spPr/>
        <p:txBody>
          <a:bodyPr/>
          <a:lstStyle/>
          <a:p>
            <a:fld id="{6EDBC982-B78B-476E-AFB9-F21B3EAF4DF6}" type="slidenum">
              <a:rPr lang="en-NZ" smtClean="0"/>
              <a:t>14</a:t>
            </a:fld>
            <a:endParaRPr lang="en-NZ"/>
          </a:p>
        </p:txBody>
      </p:sp>
    </p:spTree>
    <p:extLst>
      <p:ext uri="{BB962C8B-B14F-4D97-AF65-F5344CB8AC3E}">
        <p14:creationId xmlns:p14="http://schemas.microsoft.com/office/powerpoint/2010/main" val="9370866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NZ" altLang="en-US" dirty="0">
                <a:latin typeface="Century Gothic" pitchFamily="34" charset="0"/>
              </a:rPr>
              <a:t>Mapping your customers and suppliers can be a complex process. </a:t>
            </a:r>
            <a:br>
              <a:rPr lang="en-NZ" altLang="en-US" dirty="0">
                <a:latin typeface="Century Gothic" pitchFamily="34" charset="0"/>
              </a:rPr>
            </a:br>
            <a:r>
              <a:rPr lang="en-NZ" altLang="en-US" dirty="0">
                <a:latin typeface="Century Gothic" pitchFamily="34" charset="0"/>
              </a:rPr>
              <a:t>What I recommend is that you place your map somewhere that your team can continue to work on it over the next week, as other customers, suppliers and relationships will continue to come to mind the more you think about it. </a:t>
            </a:r>
            <a:endParaRPr lang="en-NZ" sz="1200" kern="1200" dirty="0">
              <a:solidFill>
                <a:schemeClr val="tx1"/>
              </a:solidFill>
              <a:effectLst/>
              <a:latin typeface="+mn-lt"/>
              <a:ea typeface="+mn-ea"/>
              <a:cs typeface="+mn-cs"/>
            </a:endParaRPr>
          </a:p>
          <a:p>
            <a:endParaRPr lang="en-NZ" dirty="0"/>
          </a:p>
        </p:txBody>
      </p:sp>
      <p:sp>
        <p:nvSpPr>
          <p:cNvPr id="4" name="Slide Number Placeholder 3"/>
          <p:cNvSpPr>
            <a:spLocks noGrp="1"/>
          </p:cNvSpPr>
          <p:nvPr>
            <p:ph type="sldNum" sz="quarter" idx="10"/>
          </p:nvPr>
        </p:nvSpPr>
        <p:spPr/>
        <p:txBody>
          <a:bodyPr/>
          <a:lstStyle/>
          <a:p>
            <a:fld id="{6EDBC982-B78B-476E-AFB9-F21B3EAF4DF6}" type="slidenum">
              <a:rPr lang="en-NZ" smtClean="0"/>
              <a:t>15</a:t>
            </a:fld>
            <a:endParaRPr lang="en-NZ"/>
          </a:p>
        </p:txBody>
      </p:sp>
    </p:spTree>
    <p:extLst>
      <p:ext uri="{BB962C8B-B14F-4D97-AF65-F5344CB8AC3E}">
        <p14:creationId xmlns:p14="http://schemas.microsoft.com/office/powerpoint/2010/main" val="34384931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NZ" altLang="en-US" dirty="0">
                <a:latin typeface="Century Gothic" pitchFamily="34" charset="0"/>
              </a:rPr>
              <a:t>We talked about external customers earlier, and customer service in general. There is one big difference however between internal and external customers. </a:t>
            </a:r>
          </a:p>
          <a:p>
            <a:pPr eaLnBrk="1" hangingPunct="1">
              <a:defRPr/>
            </a:pPr>
            <a:r>
              <a:rPr lang="en-NZ" altLang="en-US" dirty="0">
                <a:latin typeface="Century Gothic" pitchFamily="34" charset="0"/>
              </a:rPr>
              <a:t>Any guesses as to what it is?</a:t>
            </a:r>
          </a:p>
          <a:p>
            <a:pPr eaLnBrk="1" hangingPunct="1">
              <a:defRPr/>
            </a:pPr>
            <a:endParaRPr lang="en-NZ" altLang="en-US" dirty="0">
              <a:latin typeface="Century Gothic" pitchFamily="34" charset="0"/>
            </a:endParaRPr>
          </a:p>
          <a:p>
            <a:pPr eaLnBrk="1" hangingPunct="1">
              <a:defRPr/>
            </a:pPr>
            <a:r>
              <a:rPr lang="en-NZ" altLang="en-US" i="1" dirty="0">
                <a:latin typeface="Century Gothic" pitchFamily="34" charset="0"/>
              </a:rPr>
              <a:t>Lead to – external customers have choice – they can choose another provider if they don’t like you. </a:t>
            </a:r>
          </a:p>
          <a:p>
            <a:pPr eaLnBrk="1" hangingPunct="1">
              <a:defRPr/>
            </a:pPr>
            <a:endParaRPr lang="en-NZ" altLang="en-US" dirty="0">
              <a:latin typeface="Century Gothic" pitchFamily="34" charset="0"/>
            </a:endParaRPr>
          </a:p>
          <a:p>
            <a:pPr eaLnBrk="1" hangingPunct="1">
              <a:defRPr/>
            </a:pPr>
            <a:r>
              <a:rPr lang="en-NZ" altLang="en-US" dirty="0">
                <a:latin typeface="Century Gothic" pitchFamily="34" charset="0"/>
              </a:rPr>
              <a:t>In a normal workplace situation, how much choice do you think our internal customers have as to who they do business with?</a:t>
            </a:r>
          </a:p>
          <a:p>
            <a:pPr eaLnBrk="1" hangingPunct="1">
              <a:defRPr/>
            </a:pPr>
            <a:r>
              <a:rPr lang="en-NZ" altLang="en-US" i="1" dirty="0">
                <a:latin typeface="Century Gothic" pitchFamily="34" charset="0"/>
              </a:rPr>
              <a:t>Lead group to – very little choice, can’t generally go elsewhere</a:t>
            </a:r>
          </a:p>
          <a:p>
            <a:pPr eaLnBrk="1" hangingPunct="1">
              <a:defRPr/>
            </a:pPr>
            <a:endParaRPr lang="en-NZ" altLang="en-US" i="1" dirty="0">
              <a:latin typeface="Century Gothic" pitchFamily="34" charset="0"/>
            </a:endParaRPr>
          </a:p>
          <a:p>
            <a:pPr eaLnBrk="1" hangingPunct="1">
              <a:defRPr/>
            </a:pPr>
            <a:r>
              <a:rPr lang="en-NZ" altLang="en-US" dirty="0">
                <a:latin typeface="Century Gothic" pitchFamily="34" charset="0"/>
              </a:rPr>
              <a:t>Now imagine this for a second…</a:t>
            </a:r>
          </a:p>
          <a:p>
            <a:pPr eaLnBrk="1" hangingPunct="1">
              <a:defRPr/>
            </a:pPr>
            <a:r>
              <a:rPr lang="en-NZ" altLang="en-US" i="1" dirty="0">
                <a:latin typeface="Century Gothic" pitchFamily="34" charset="0"/>
              </a:rPr>
              <a:t>WHAT IF OUR INTERNAL CUSTOMERS DID HAVE A CHOICE ABOUT DOING BUSINESS WITH US OR SOMEONE ELSE?</a:t>
            </a:r>
          </a:p>
          <a:p>
            <a:pPr eaLnBrk="1" hangingPunct="1"/>
            <a:endParaRPr lang="en-NZ" altLang="en-US" dirty="0">
              <a:latin typeface="Century Gothic" pitchFamily="34" charset="0"/>
            </a:endParaRPr>
          </a:p>
          <a:p>
            <a:pPr eaLnBrk="1" hangingPunct="1"/>
            <a:r>
              <a:rPr lang="en-NZ" altLang="en-US" dirty="0">
                <a:latin typeface="Century Gothic" pitchFamily="34" charset="0"/>
              </a:rPr>
              <a:t>Think about this for your own internal customers for a second. </a:t>
            </a:r>
          </a:p>
          <a:p>
            <a:pPr eaLnBrk="1" hangingPunct="1"/>
            <a:endParaRPr lang="en-NZ" altLang="en-US" dirty="0">
              <a:latin typeface="Century Gothic" pitchFamily="34" charset="0"/>
            </a:endParaRPr>
          </a:p>
          <a:p>
            <a:pPr eaLnBrk="1" hangingPunct="1"/>
            <a:r>
              <a:rPr lang="en-NZ" altLang="en-US" dirty="0">
                <a:latin typeface="Century Gothic" pitchFamily="34" charset="0"/>
              </a:rPr>
              <a:t>Which leads us to have to ask this question:</a:t>
            </a:r>
          </a:p>
          <a:p>
            <a:pPr eaLnBrk="1" hangingPunct="1"/>
            <a:r>
              <a:rPr lang="en-NZ" altLang="en-US" i="1" dirty="0">
                <a:latin typeface="Century Gothic" pitchFamily="34" charset="0"/>
              </a:rPr>
              <a:t>Play qu. </a:t>
            </a:r>
          </a:p>
          <a:p>
            <a:pPr eaLnBrk="1" hangingPunct="1"/>
            <a:endParaRPr lang="en-NZ" altLang="en-US" i="1" dirty="0">
              <a:latin typeface="Century Gothic" pitchFamily="34" charset="0"/>
            </a:endParaRPr>
          </a:p>
          <a:p>
            <a:pPr eaLnBrk="1" hangingPunct="1"/>
            <a:r>
              <a:rPr lang="en-NZ" altLang="en-US" dirty="0">
                <a:latin typeface="Century Gothic" pitchFamily="34" charset="0"/>
              </a:rPr>
              <a:t>Just sit and consider this for yourselves for a second, in relation to the aspects of great internal customer service we identified earlier. How do you measure up? This is about having a moment of real honesty with yourself. </a:t>
            </a:r>
          </a:p>
          <a:p>
            <a:pPr eaLnBrk="1" hangingPunct="1"/>
            <a:endParaRPr lang="en-NZ" altLang="en-US" dirty="0">
              <a:latin typeface="Century Gothic" pitchFamily="34" charset="0"/>
            </a:endParaRPr>
          </a:p>
          <a:p>
            <a:pPr eaLnBrk="1" hangingPunct="1"/>
            <a:r>
              <a:rPr lang="en-NZ" altLang="en-US" dirty="0">
                <a:latin typeface="Century Gothic" pitchFamily="34" charset="0"/>
              </a:rPr>
              <a:t>Now if we bring a Net promoter score measure to this, would you consider your internal customers would mostly fall into the detractor, passive, or promoter category? </a:t>
            </a:r>
          </a:p>
          <a:p>
            <a:pPr eaLnBrk="1" hangingPunct="1"/>
            <a:endParaRPr lang="en-NZ" altLang="en-US" dirty="0">
              <a:latin typeface="Century Gothic" pitchFamily="34" charset="0"/>
            </a:endParaRPr>
          </a:p>
          <a:p>
            <a:pPr eaLnBrk="1" hangingPunct="1"/>
            <a:r>
              <a:rPr lang="en-NZ" altLang="en-US" dirty="0">
                <a:latin typeface="Century Gothic" pitchFamily="34" charset="0"/>
              </a:rPr>
              <a:t>Stand up if you think detractor? Now passive? Now promoter? </a:t>
            </a:r>
          </a:p>
          <a:p>
            <a:pPr eaLnBrk="1" hangingPunct="1"/>
            <a:endParaRPr lang="en-NZ" altLang="en-US" i="1" dirty="0">
              <a:latin typeface="Century Gothic" pitchFamily="34" charset="0"/>
            </a:endParaRPr>
          </a:p>
          <a:p>
            <a:pPr eaLnBrk="1" hangingPunct="1"/>
            <a:endParaRPr lang="en-NZ" altLang="en-US" i="1" dirty="0">
              <a:latin typeface="Century Gothic" pitchFamily="34" charset="0"/>
            </a:endParaRPr>
          </a:p>
          <a:p>
            <a:endParaRPr lang="en-NZ" dirty="0"/>
          </a:p>
        </p:txBody>
      </p:sp>
      <p:sp>
        <p:nvSpPr>
          <p:cNvPr id="4" name="Slide Number Placeholder 3"/>
          <p:cNvSpPr>
            <a:spLocks noGrp="1"/>
          </p:cNvSpPr>
          <p:nvPr>
            <p:ph type="sldNum" sz="quarter" idx="10"/>
          </p:nvPr>
        </p:nvSpPr>
        <p:spPr/>
        <p:txBody>
          <a:bodyPr/>
          <a:lstStyle/>
          <a:p>
            <a:fld id="{6EDBC982-B78B-476E-AFB9-F21B3EAF4DF6}" type="slidenum">
              <a:rPr lang="en-NZ" smtClean="0"/>
              <a:t>16</a:t>
            </a:fld>
            <a:endParaRPr lang="en-NZ"/>
          </a:p>
        </p:txBody>
      </p:sp>
    </p:spTree>
    <p:extLst>
      <p:ext uri="{BB962C8B-B14F-4D97-AF65-F5344CB8AC3E}">
        <p14:creationId xmlns:p14="http://schemas.microsoft.com/office/powerpoint/2010/main" val="8768037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NZ" altLang="en-US" dirty="0">
                <a:latin typeface="Century Gothic" pitchFamily="34" charset="0"/>
              </a:rPr>
              <a:t>If you want to truly delight your customer, the place you must start is by fully understanding their needs. </a:t>
            </a:r>
          </a:p>
          <a:p>
            <a:pPr eaLnBrk="1" hangingPunct="1"/>
            <a:endParaRPr lang="en-NZ" sz="1200" kern="1200" dirty="0">
              <a:solidFill>
                <a:schemeClr val="tx1"/>
              </a:solidFill>
              <a:effectLst/>
              <a:latin typeface="Century Gothic" pitchFamily="34" charset="0"/>
              <a:ea typeface="+mn-ea"/>
              <a:cs typeface="+mn-cs"/>
            </a:endParaRPr>
          </a:p>
          <a:p>
            <a:pPr eaLnBrk="1" hangingPunct="1"/>
            <a:r>
              <a:rPr lang="en-NZ" sz="1200" kern="1200" dirty="0">
                <a:solidFill>
                  <a:schemeClr val="tx1"/>
                </a:solidFill>
                <a:effectLst/>
                <a:latin typeface="Century Gothic" pitchFamily="34" charset="0"/>
                <a:ea typeface="+mn-ea"/>
                <a:cs typeface="+mn-cs"/>
              </a:rPr>
              <a:t>What is the best way to do this?  </a:t>
            </a:r>
          </a:p>
          <a:p>
            <a:pPr eaLnBrk="1" hangingPunct="1"/>
            <a:r>
              <a:rPr lang="en-NZ" sz="1200" i="1" kern="1200" dirty="0">
                <a:solidFill>
                  <a:schemeClr val="tx1"/>
                </a:solidFill>
                <a:effectLst/>
                <a:latin typeface="Century Gothic" pitchFamily="34" charset="0"/>
                <a:ea typeface="+mn-ea"/>
                <a:cs typeface="+mn-cs"/>
              </a:rPr>
              <a:t>Lead to – ask them!</a:t>
            </a:r>
            <a:endParaRPr lang="en-NZ" sz="1200" i="1" kern="1200" dirty="0">
              <a:solidFill>
                <a:schemeClr val="tx1"/>
              </a:solidFill>
              <a:effectLst/>
              <a:latin typeface="+mn-lt"/>
              <a:ea typeface="+mn-ea"/>
              <a:cs typeface="+mn-cs"/>
            </a:endParaRPr>
          </a:p>
          <a:p>
            <a:endParaRPr lang="en-NZ" dirty="0"/>
          </a:p>
          <a:p>
            <a:r>
              <a:rPr lang="en-NZ" dirty="0"/>
              <a:t>When was the last time someone came and told you what it was they needed? Pretty common right? </a:t>
            </a:r>
          </a:p>
          <a:p>
            <a:r>
              <a:rPr lang="en-NZ" dirty="0"/>
              <a:t>But how about this – when was the last time someone came and asked you what you needed from them? </a:t>
            </a:r>
          </a:p>
          <a:p>
            <a:r>
              <a:rPr lang="en-NZ" dirty="0"/>
              <a:t>That would be a pretty awesome show of internal customer service right there, don’t you think? </a:t>
            </a:r>
          </a:p>
          <a:p>
            <a:endParaRPr lang="en-NZ" dirty="0"/>
          </a:p>
          <a:p>
            <a:r>
              <a:rPr lang="en-NZ" dirty="0"/>
              <a:t>It’s also a great way to verify your map – because without asking your immediate customers, you can’t guarantee you actually know and understand their customer relationships. </a:t>
            </a:r>
          </a:p>
          <a:p>
            <a:endParaRPr lang="en-NZ" dirty="0"/>
          </a:p>
          <a:p>
            <a:r>
              <a:rPr lang="en-NZ" dirty="0"/>
              <a:t>Here’s the clincher though – if you are going to have a conversation with an internal customer, something has to come out of that conversation. Otherwise, this person will be left feeling like you were just paying them lip service – which can actually harm the relationship. So an important part of this process is to take the information away that you’ve gained, consider it and come up with some specific actions – things you can do differently to improve your service. These may not be big things, sometimes little things make the biggest difference. But you MUST go back to your internal customer and tell them what you are planning to do differently – and then DO IT!!</a:t>
            </a:r>
          </a:p>
          <a:p>
            <a:endParaRPr lang="en-NZ" dirty="0"/>
          </a:p>
          <a:p>
            <a:r>
              <a:rPr lang="en-NZ" dirty="0"/>
              <a:t>You’ll find a generic template for a conversation with an internal customer at the back of your workbook. Think of an internal customer you’d like to focus on. Spend 5 minutes customising the template so that it would form a good basis for a conversation with this customer. </a:t>
            </a:r>
          </a:p>
          <a:p>
            <a:endParaRPr lang="en-NZ" dirty="0"/>
          </a:p>
          <a:p>
            <a:r>
              <a:rPr lang="en-NZ" dirty="0"/>
              <a:t>How do you think this would work with your internal customers? Do you see any issues? </a:t>
            </a:r>
          </a:p>
          <a:p>
            <a:r>
              <a:rPr lang="en-NZ" i="1" dirty="0"/>
              <a:t>Facilitate a discussion. Draw out any concerns and discuss – </a:t>
            </a:r>
            <a:r>
              <a:rPr lang="en-NZ" i="1" dirty="0" err="1"/>
              <a:t>e.g</a:t>
            </a:r>
            <a:r>
              <a:rPr lang="en-NZ" i="1" dirty="0"/>
              <a:t>:</a:t>
            </a:r>
            <a:br>
              <a:rPr lang="en-NZ" i="1" dirty="0"/>
            </a:br>
            <a:r>
              <a:rPr lang="en-NZ" b="1" dirty="0"/>
              <a:t>When an internal customer has unrealistic expectations </a:t>
            </a:r>
            <a:r>
              <a:rPr lang="en-NZ" dirty="0"/>
              <a:t>– this can also be the case with external customers. Important to explain why you cannot meet everything they ask for and help them brainstorm other ways they can get their needs met</a:t>
            </a:r>
          </a:p>
          <a:p>
            <a:r>
              <a:rPr lang="en-NZ" b="1" dirty="0"/>
              <a:t>When your customer is EVERYONE </a:t>
            </a:r>
            <a:r>
              <a:rPr lang="en-NZ" dirty="0"/>
              <a:t>(e.g. all staff or all managers), not one person you can meet with - In this instance, getting a representative group of these people together in a focus group is a useful way to draw out their needs.</a:t>
            </a:r>
            <a:br>
              <a:rPr lang="en-NZ" dirty="0"/>
            </a:br>
            <a:r>
              <a:rPr lang="en-NZ" b="1" dirty="0"/>
              <a:t>When you have many different internal customers with many different needs </a:t>
            </a:r>
            <a:r>
              <a:rPr lang="en-NZ" dirty="0"/>
              <a:t>– try to prioritise the top 2-3 customers and deal with those initially. Try to select actions that will make a difference to not just them but a broad range of your customers. </a:t>
            </a:r>
          </a:p>
          <a:p>
            <a:endParaRPr lang="en-NZ" dirty="0"/>
          </a:p>
        </p:txBody>
      </p:sp>
      <p:sp>
        <p:nvSpPr>
          <p:cNvPr id="4" name="Slide Number Placeholder 3"/>
          <p:cNvSpPr>
            <a:spLocks noGrp="1"/>
          </p:cNvSpPr>
          <p:nvPr>
            <p:ph type="sldNum" sz="quarter" idx="10"/>
          </p:nvPr>
        </p:nvSpPr>
        <p:spPr/>
        <p:txBody>
          <a:bodyPr/>
          <a:lstStyle/>
          <a:p>
            <a:fld id="{6EDBC982-B78B-476E-AFB9-F21B3EAF4DF6}" type="slidenum">
              <a:rPr lang="en-NZ" smtClean="0"/>
              <a:t>17</a:t>
            </a:fld>
            <a:endParaRPr lang="en-NZ"/>
          </a:p>
        </p:txBody>
      </p:sp>
    </p:spTree>
    <p:extLst>
      <p:ext uri="{BB962C8B-B14F-4D97-AF65-F5344CB8AC3E}">
        <p14:creationId xmlns:p14="http://schemas.microsoft.com/office/powerpoint/2010/main" val="29786118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So, you have identified your internal customers, you have had conversations and you have committed to some actions, which is all excellent. </a:t>
            </a:r>
          </a:p>
          <a:p>
            <a:endParaRPr lang="en-NZ" dirty="0"/>
          </a:p>
          <a:p>
            <a:r>
              <a:rPr lang="en-NZ" dirty="0"/>
              <a:t>Next you need to have some way of determining how well you are doing. As we talked about earlier, many large companies run constant Net Promotor Score surveys with their customers to continually monitor how they’re doing. </a:t>
            </a:r>
          </a:p>
          <a:p>
            <a:endParaRPr lang="en-NZ" dirty="0"/>
          </a:p>
          <a:p>
            <a:r>
              <a:rPr lang="en-NZ" dirty="0"/>
              <a:t>What could you do to gather feedback and monitor your internal customer performance over time? </a:t>
            </a:r>
          </a:p>
          <a:p>
            <a:r>
              <a:rPr lang="en-NZ" dirty="0"/>
              <a:t>Have people discuss in small groups, then full group discussion. </a:t>
            </a:r>
          </a:p>
          <a:p>
            <a:endParaRPr lang="en-NZ" dirty="0"/>
          </a:p>
          <a:p>
            <a:r>
              <a:rPr lang="en-NZ" dirty="0"/>
              <a:t>It’s important to select a method that will work for you and your team – and is sustainable!!</a:t>
            </a:r>
          </a:p>
        </p:txBody>
      </p:sp>
      <p:sp>
        <p:nvSpPr>
          <p:cNvPr id="4" name="Slide Number Placeholder 3"/>
          <p:cNvSpPr>
            <a:spLocks noGrp="1"/>
          </p:cNvSpPr>
          <p:nvPr>
            <p:ph type="sldNum" sz="quarter" idx="10"/>
          </p:nvPr>
        </p:nvSpPr>
        <p:spPr/>
        <p:txBody>
          <a:bodyPr/>
          <a:lstStyle/>
          <a:p>
            <a:fld id="{6EDBC982-B78B-476E-AFB9-F21B3EAF4DF6}" type="slidenum">
              <a:rPr lang="en-NZ" smtClean="0"/>
              <a:t>18</a:t>
            </a:fld>
            <a:endParaRPr lang="en-NZ"/>
          </a:p>
        </p:txBody>
      </p:sp>
    </p:spTree>
    <p:extLst>
      <p:ext uri="{BB962C8B-B14F-4D97-AF65-F5344CB8AC3E}">
        <p14:creationId xmlns:p14="http://schemas.microsoft.com/office/powerpoint/2010/main" val="5173345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FACT: Customer needs change over time</a:t>
            </a:r>
          </a:p>
          <a:p>
            <a:r>
              <a:rPr lang="en-NZ" dirty="0"/>
              <a:t>FACT: Who your customers are will change over time</a:t>
            </a:r>
          </a:p>
          <a:p>
            <a:r>
              <a:rPr lang="en-NZ" dirty="0"/>
              <a:t>FACT: What you do, and are capable of, will change over time</a:t>
            </a:r>
          </a:p>
          <a:p>
            <a:endParaRPr lang="en-NZ" dirty="0"/>
          </a:p>
          <a:p>
            <a:r>
              <a:rPr lang="en-NZ" dirty="0"/>
              <a:t>Therefore, if you want to SUSTAIN a superior level of customer service over time, it’s critical that the sort of process you’ve gone through today to map your customers, and the process you will go through over the next few weeks to interview them and identify their needs, happens at regular intervals. </a:t>
            </a:r>
          </a:p>
          <a:p>
            <a:endParaRPr lang="en-NZ" dirty="0"/>
          </a:p>
          <a:p>
            <a:r>
              <a:rPr lang="en-NZ" dirty="0"/>
              <a:t>If you have a feedback process in place throughout the year, probably going through this process annually is enough. The key is having the discipline to make it happen! </a:t>
            </a:r>
            <a:br>
              <a:rPr lang="en-NZ" dirty="0"/>
            </a:br>
            <a:r>
              <a:rPr lang="en-NZ" dirty="0"/>
              <a:t>Either tie it to another process you complete annually, or diary it as a recurring annual appointment into everyone’s calendar. </a:t>
            </a:r>
          </a:p>
        </p:txBody>
      </p:sp>
      <p:sp>
        <p:nvSpPr>
          <p:cNvPr id="4" name="Slide Number Placeholder 3"/>
          <p:cNvSpPr>
            <a:spLocks noGrp="1"/>
          </p:cNvSpPr>
          <p:nvPr>
            <p:ph type="sldNum" sz="quarter" idx="10"/>
          </p:nvPr>
        </p:nvSpPr>
        <p:spPr/>
        <p:txBody>
          <a:bodyPr/>
          <a:lstStyle/>
          <a:p>
            <a:fld id="{6EDBC982-B78B-476E-AFB9-F21B3EAF4DF6}" type="slidenum">
              <a:rPr lang="en-NZ" smtClean="0"/>
              <a:t>19</a:t>
            </a:fld>
            <a:endParaRPr lang="en-NZ"/>
          </a:p>
        </p:txBody>
      </p:sp>
    </p:spTree>
    <p:extLst>
      <p:ext uri="{BB962C8B-B14F-4D97-AF65-F5344CB8AC3E}">
        <p14:creationId xmlns:p14="http://schemas.microsoft.com/office/powerpoint/2010/main" val="3157572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Lets start by talking about customer service in general. </a:t>
            </a:r>
            <a:br>
              <a:rPr lang="en-NZ" dirty="0"/>
            </a:br>
            <a:r>
              <a:rPr lang="en-NZ" dirty="0"/>
              <a:t>Think of an example you have had lately of what you would consider to be really great customer service.</a:t>
            </a:r>
            <a:br>
              <a:rPr lang="en-NZ" dirty="0"/>
            </a:br>
            <a:r>
              <a:rPr lang="en-NZ" dirty="0"/>
              <a:t>Move your chair to form small groups of 2-3. Discuss what it was in your example that made the experience such a good experience for you as the customer. </a:t>
            </a:r>
          </a:p>
          <a:p>
            <a:r>
              <a:rPr lang="en-NZ" dirty="0"/>
              <a:t>After a few minutes, have the group brainstorm onto a flipchart some of the characteristics of great customer service. </a:t>
            </a:r>
          </a:p>
          <a:p>
            <a:endParaRPr lang="en-NZ" dirty="0"/>
          </a:p>
          <a:p>
            <a:r>
              <a:rPr lang="en-NZ" dirty="0"/>
              <a:t>Now think of an experience you’ve had lately of very poor customer service. </a:t>
            </a:r>
          </a:p>
          <a:p>
            <a:r>
              <a:rPr lang="en-NZ" dirty="0"/>
              <a:t>Again, quickly discuss in your small groups.</a:t>
            </a:r>
          </a:p>
          <a:p>
            <a:r>
              <a:rPr lang="en-NZ" dirty="0"/>
              <a:t>Again, brainstorm onto a flipchart. </a:t>
            </a:r>
          </a:p>
          <a:p>
            <a:pPr eaLnBrk="1" hangingPunct="1"/>
            <a:r>
              <a:rPr lang="en-NZ" dirty="0"/>
              <a:t>______________________________________________</a:t>
            </a:r>
            <a:br>
              <a:rPr lang="en-NZ" dirty="0"/>
            </a:br>
            <a:r>
              <a:rPr lang="en-NZ" altLang="en-US" i="1" dirty="0">
                <a:latin typeface="Century Gothic" pitchFamily="34" charset="0"/>
              </a:rPr>
              <a:t>Hand out an A4 piece of paper to everyone. </a:t>
            </a:r>
          </a:p>
          <a:p>
            <a:pPr eaLnBrk="1" hangingPunct="1"/>
            <a:endParaRPr lang="en-NZ" altLang="en-US" dirty="0">
              <a:latin typeface="Century Gothic" pitchFamily="34" charset="0"/>
            </a:endParaRPr>
          </a:p>
          <a:p>
            <a:pPr eaLnBrk="1" hangingPunct="1"/>
            <a:r>
              <a:rPr lang="en-NZ" altLang="en-US" dirty="0">
                <a:latin typeface="Century Gothic" pitchFamily="34" charset="0"/>
              </a:rPr>
              <a:t>Thinking about the customer service you receive from your current bank, on a scale of 0 to 10, write a number on your paper that demonstrates how likely you would be to recommend your bank to a friend or colleague.  (1 being the least likely, 10 being the most likely). </a:t>
            </a:r>
          </a:p>
          <a:p>
            <a:pPr eaLnBrk="1" hangingPunct="1"/>
            <a:endParaRPr lang="en-NZ" altLang="en-US" dirty="0">
              <a:latin typeface="Century Gothic" pitchFamily="34" charset="0"/>
            </a:endParaRPr>
          </a:p>
          <a:p>
            <a:pPr eaLnBrk="1" hangingPunct="1"/>
            <a:r>
              <a:rPr lang="en-NZ" altLang="en-US" dirty="0">
                <a:latin typeface="Century Gothic" pitchFamily="34" charset="0"/>
              </a:rPr>
              <a:t>Now armed with your score, form a continuum from zero to ten. </a:t>
            </a:r>
          </a:p>
          <a:p>
            <a:endParaRPr lang="en-NZ" dirty="0"/>
          </a:p>
        </p:txBody>
      </p:sp>
      <p:sp>
        <p:nvSpPr>
          <p:cNvPr id="4" name="Slide Number Placeholder 3"/>
          <p:cNvSpPr>
            <a:spLocks noGrp="1"/>
          </p:cNvSpPr>
          <p:nvPr>
            <p:ph type="sldNum" sz="quarter" idx="10"/>
          </p:nvPr>
        </p:nvSpPr>
        <p:spPr/>
        <p:txBody>
          <a:bodyPr/>
          <a:lstStyle/>
          <a:p>
            <a:fld id="{6EDBC982-B78B-476E-AFB9-F21B3EAF4DF6}" type="slidenum">
              <a:rPr lang="en-NZ" smtClean="0"/>
              <a:t>2</a:t>
            </a:fld>
            <a:endParaRPr lang="en-NZ"/>
          </a:p>
        </p:txBody>
      </p:sp>
    </p:spTree>
    <p:extLst>
      <p:ext uri="{BB962C8B-B14F-4D97-AF65-F5344CB8AC3E}">
        <p14:creationId xmlns:p14="http://schemas.microsoft.com/office/powerpoint/2010/main" val="15248745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6EDBC982-B78B-476E-AFB9-F21B3EAF4DF6}" type="slidenum">
              <a:rPr lang="en-NZ" smtClean="0"/>
              <a:t>20</a:t>
            </a:fld>
            <a:endParaRPr lang="en-NZ"/>
          </a:p>
        </p:txBody>
      </p:sp>
    </p:spTree>
    <p:extLst>
      <p:ext uri="{BB962C8B-B14F-4D97-AF65-F5344CB8AC3E}">
        <p14:creationId xmlns:p14="http://schemas.microsoft.com/office/powerpoint/2010/main" val="22574275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Any questions?</a:t>
            </a:r>
          </a:p>
        </p:txBody>
      </p:sp>
      <p:sp>
        <p:nvSpPr>
          <p:cNvPr id="4" name="Slide Number Placeholder 3"/>
          <p:cNvSpPr>
            <a:spLocks noGrp="1"/>
          </p:cNvSpPr>
          <p:nvPr>
            <p:ph type="sldNum" sz="quarter" idx="5"/>
          </p:nvPr>
        </p:nvSpPr>
        <p:spPr/>
        <p:txBody>
          <a:bodyPr/>
          <a:lstStyle/>
          <a:p>
            <a:fld id="{6EDBC982-B78B-476E-AFB9-F21B3EAF4DF6}" type="slidenum">
              <a:rPr lang="en-NZ" smtClean="0"/>
              <a:t>21</a:t>
            </a:fld>
            <a:endParaRPr lang="en-NZ"/>
          </a:p>
        </p:txBody>
      </p:sp>
    </p:spTree>
    <p:extLst>
      <p:ext uri="{BB962C8B-B14F-4D97-AF65-F5344CB8AC3E}">
        <p14:creationId xmlns:p14="http://schemas.microsoft.com/office/powerpoint/2010/main" val="1937533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NZ" altLang="en-US" dirty="0">
                <a:latin typeface="Century Gothic" pitchFamily="34" charset="0"/>
              </a:rPr>
              <a:t>Has anyone heard of a NET PROMOTER SCORE before? </a:t>
            </a:r>
          </a:p>
          <a:p>
            <a:pPr eaLnBrk="1" hangingPunct="1"/>
            <a:r>
              <a:rPr lang="en-NZ" altLang="en-US" dirty="0">
                <a:latin typeface="Century Gothic" pitchFamily="34" charset="0"/>
              </a:rPr>
              <a:t>It breaks customers into promoters, detractors, and passive people. A promoter will make a conscious effort to recommend your business – they are loyal enthusiasts. A detractor, if asked, will generally speak negatively about your business. </a:t>
            </a:r>
          </a:p>
          <a:p>
            <a:pPr eaLnBrk="1" hangingPunct="1"/>
            <a:endParaRPr lang="en-NZ" altLang="en-US" dirty="0">
              <a:latin typeface="Century Gothic" pitchFamily="34" charset="0"/>
            </a:endParaRPr>
          </a:p>
          <a:p>
            <a:pPr eaLnBrk="1" hangingPunct="1"/>
            <a:r>
              <a:rPr lang="en-NZ" altLang="en-US" dirty="0">
                <a:latin typeface="Century Gothic" pitchFamily="34" charset="0"/>
              </a:rPr>
              <a:t>Which group of people here do you think would be detractors? (Answer – 0-6)</a:t>
            </a:r>
          </a:p>
          <a:p>
            <a:pPr eaLnBrk="1" hangingPunct="1"/>
            <a:r>
              <a:rPr lang="en-NZ" altLang="en-US" dirty="0">
                <a:latin typeface="Century Gothic" pitchFamily="34" charset="0"/>
              </a:rPr>
              <a:t>What about promoters? (Answer – 9-10)</a:t>
            </a:r>
          </a:p>
          <a:p>
            <a:pPr eaLnBrk="1" hangingPunct="1"/>
            <a:endParaRPr lang="en-NZ" altLang="en-US" dirty="0">
              <a:latin typeface="Century Gothic" pitchFamily="34" charset="0"/>
            </a:endParaRPr>
          </a:p>
          <a:p>
            <a:pPr eaLnBrk="1" hangingPunct="1"/>
            <a:r>
              <a:rPr lang="en-NZ" altLang="en-US" dirty="0">
                <a:latin typeface="Century Gothic" pitchFamily="34" charset="0"/>
              </a:rPr>
              <a:t>So group in the middle – 7-8 are considered neutral. </a:t>
            </a:r>
          </a:p>
          <a:p>
            <a:pPr eaLnBrk="1" hangingPunct="1"/>
            <a:endParaRPr lang="en-NZ" altLang="en-US" dirty="0">
              <a:latin typeface="Century Gothic" pitchFamily="34" charset="0"/>
            </a:endParaRPr>
          </a:p>
          <a:p>
            <a:endParaRPr lang="en-NZ" dirty="0"/>
          </a:p>
        </p:txBody>
      </p:sp>
      <p:sp>
        <p:nvSpPr>
          <p:cNvPr id="4" name="Slide Number Placeholder 3"/>
          <p:cNvSpPr>
            <a:spLocks noGrp="1"/>
          </p:cNvSpPr>
          <p:nvPr>
            <p:ph type="sldNum" sz="quarter" idx="10"/>
          </p:nvPr>
        </p:nvSpPr>
        <p:spPr/>
        <p:txBody>
          <a:bodyPr/>
          <a:lstStyle/>
          <a:p>
            <a:fld id="{6EDBC982-B78B-476E-AFB9-F21B3EAF4DF6}" type="slidenum">
              <a:rPr lang="en-NZ" smtClean="0"/>
              <a:t>3</a:t>
            </a:fld>
            <a:endParaRPr lang="en-NZ"/>
          </a:p>
        </p:txBody>
      </p:sp>
    </p:spTree>
    <p:extLst>
      <p:ext uri="{BB962C8B-B14F-4D97-AF65-F5344CB8AC3E}">
        <p14:creationId xmlns:p14="http://schemas.microsoft.com/office/powerpoint/2010/main" val="99465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NZ" altLang="en-US" dirty="0"/>
              <a:t>NPS is calculated by subtracting the percentage of customers who are Detractors from the percentage of customers who are Promoters.</a:t>
            </a:r>
            <a:endParaRPr lang="en-NZ" altLang="en-US" baseline="30000" dirty="0"/>
          </a:p>
          <a:p>
            <a:pPr eaLnBrk="1" hangingPunct="1"/>
            <a:r>
              <a:rPr lang="en-NZ" altLang="en-US" dirty="0">
                <a:latin typeface="Century Gothic" pitchFamily="34" charset="0"/>
              </a:rPr>
              <a:t>  In our example, what would our NPS be? </a:t>
            </a:r>
          </a:p>
          <a:p>
            <a:pPr eaLnBrk="1" hangingPunct="1"/>
            <a:endParaRPr lang="en-NZ" altLang="en-US" dirty="0">
              <a:latin typeface="Century Gothic" pitchFamily="34" charset="0"/>
            </a:endParaRPr>
          </a:p>
          <a:p>
            <a:pPr eaLnBrk="1" hangingPunct="1"/>
            <a:r>
              <a:rPr lang="en-NZ" altLang="en-US" dirty="0">
                <a:latin typeface="Century Gothic" pitchFamily="34" charset="0"/>
              </a:rPr>
              <a:t>Anything positive is considered good, and above 50 is excellent. </a:t>
            </a:r>
          </a:p>
          <a:p>
            <a:pPr eaLnBrk="1" hangingPunct="1"/>
            <a:endParaRPr lang="en-NZ" altLang="en-US" dirty="0">
              <a:latin typeface="Century Gothic" pitchFamily="34" charset="0"/>
            </a:endParaRPr>
          </a:p>
          <a:p>
            <a:pPr eaLnBrk="1" hangingPunct="1"/>
            <a:r>
              <a:rPr lang="en-NZ" altLang="en-US" dirty="0">
                <a:latin typeface="Century Gothic" pitchFamily="34" charset="0"/>
              </a:rPr>
              <a:t>So thinking about the passive people in the NPS, they may be satisfied for now, but chances are they would move if they got a better offer. </a:t>
            </a:r>
          </a:p>
          <a:p>
            <a:pPr eaLnBrk="1" hangingPunct="1"/>
            <a:r>
              <a:rPr lang="en-NZ" altLang="en-US" dirty="0">
                <a:latin typeface="Century Gothic" pitchFamily="34" charset="0"/>
              </a:rPr>
              <a:t>EG. Air New Zealand – I think they’re a great airline, and would use them all the time if I could. But if I can get a cheaper offer elsewhere, I’ll probably take it. </a:t>
            </a:r>
          </a:p>
          <a:p>
            <a:pPr eaLnBrk="1" hangingPunct="1"/>
            <a:endParaRPr lang="en-NZ" altLang="en-US" dirty="0">
              <a:latin typeface="Century Gothic" pitchFamily="34" charset="0"/>
            </a:endParaRPr>
          </a:p>
          <a:p>
            <a:pPr eaLnBrk="1" hangingPunct="1"/>
            <a:r>
              <a:rPr lang="en-NZ" altLang="en-US" b="1" dirty="0"/>
              <a:t>Key point:</a:t>
            </a:r>
          </a:p>
          <a:p>
            <a:pPr eaLnBrk="1" hangingPunct="1"/>
            <a:r>
              <a:rPr lang="en-NZ" altLang="en-US" dirty="0"/>
              <a:t>A good percentage of customers at any one time are likely on the lookout for a new supplier. </a:t>
            </a:r>
          </a:p>
          <a:p>
            <a:endParaRPr lang="en-NZ" dirty="0"/>
          </a:p>
        </p:txBody>
      </p:sp>
      <p:sp>
        <p:nvSpPr>
          <p:cNvPr id="4" name="Slide Number Placeholder 3"/>
          <p:cNvSpPr>
            <a:spLocks noGrp="1"/>
          </p:cNvSpPr>
          <p:nvPr>
            <p:ph type="sldNum" sz="quarter" idx="10"/>
          </p:nvPr>
        </p:nvSpPr>
        <p:spPr/>
        <p:txBody>
          <a:bodyPr/>
          <a:lstStyle/>
          <a:p>
            <a:fld id="{6EDBC982-B78B-476E-AFB9-F21B3EAF4DF6}" type="slidenum">
              <a:rPr lang="en-NZ" smtClean="0"/>
              <a:t>4</a:t>
            </a:fld>
            <a:endParaRPr lang="en-NZ"/>
          </a:p>
        </p:txBody>
      </p:sp>
    </p:spTree>
    <p:extLst>
      <p:ext uri="{BB962C8B-B14F-4D97-AF65-F5344CB8AC3E}">
        <p14:creationId xmlns:p14="http://schemas.microsoft.com/office/powerpoint/2010/main" val="197317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What the NPS has really starkly brought home for many businesses, is the level of excellence needed in customer service to build a loyal customer base. </a:t>
            </a:r>
          </a:p>
          <a:p>
            <a:r>
              <a:rPr lang="en-NZ" dirty="0"/>
              <a:t>Just doing the minimum will probably not even get you to a passive level. </a:t>
            </a:r>
          </a:p>
          <a:p>
            <a:endParaRPr lang="en-NZ" dirty="0"/>
          </a:p>
          <a:p>
            <a:r>
              <a:rPr lang="en-NZ" dirty="0"/>
              <a:t>And yet, when we look at Dilbert here, many organisations are still missing this point – particularly those that don’t have their customer right in front of them. </a:t>
            </a:r>
          </a:p>
        </p:txBody>
      </p:sp>
      <p:sp>
        <p:nvSpPr>
          <p:cNvPr id="4" name="Slide Number Placeholder 3"/>
          <p:cNvSpPr>
            <a:spLocks noGrp="1"/>
          </p:cNvSpPr>
          <p:nvPr>
            <p:ph type="sldNum" sz="quarter" idx="10"/>
          </p:nvPr>
        </p:nvSpPr>
        <p:spPr/>
        <p:txBody>
          <a:bodyPr/>
          <a:lstStyle/>
          <a:p>
            <a:fld id="{6EDBC982-B78B-476E-AFB9-F21B3EAF4DF6}" type="slidenum">
              <a:rPr lang="en-NZ" smtClean="0"/>
              <a:t>5</a:t>
            </a:fld>
            <a:endParaRPr lang="en-NZ"/>
          </a:p>
        </p:txBody>
      </p:sp>
    </p:spTree>
    <p:extLst>
      <p:ext uri="{BB962C8B-B14F-4D97-AF65-F5344CB8AC3E}">
        <p14:creationId xmlns:p14="http://schemas.microsoft.com/office/powerpoint/2010/main" val="24405224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NZ" altLang="en-US" dirty="0"/>
              <a:t>When I say internal customer, what does that concept mean to you?</a:t>
            </a:r>
          </a:p>
          <a:p>
            <a:pPr eaLnBrk="1" hangingPunct="1"/>
            <a:r>
              <a:rPr lang="en-NZ" altLang="en-US" i="1" dirty="0"/>
              <a:t>Discuss as large group</a:t>
            </a:r>
          </a:p>
          <a:p>
            <a:pPr eaLnBrk="1" hangingPunct="1"/>
            <a:endParaRPr lang="en-NZ" altLang="en-US" i="1" dirty="0"/>
          </a:p>
          <a:p>
            <a:pPr eaLnBrk="1" hangingPunct="1"/>
            <a:r>
              <a:rPr lang="en-NZ" sz="1200" b="0" i="0" kern="1200" dirty="0">
                <a:solidFill>
                  <a:schemeClr val="tx1"/>
                </a:solidFill>
                <a:effectLst/>
                <a:latin typeface="+mn-lt"/>
                <a:ea typeface="+mn-ea"/>
                <a:cs typeface="+mn-cs"/>
              </a:rPr>
              <a:t>A simple definition of an internal customer is anyone within an organisation who at any time is dependent on anyone else within the organisation.</a:t>
            </a:r>
            <a:endParaRPr lang="en-NZ" altLang="en-US" i="1" dirty="0"/>
          </a:p>
          <a:p>
            <a:pPr eaLnBrk="1" hangingPunct="1"/>
            <a:br>
              <a:rPr lang="en-NZ" sz="1200" b="0" i="0" kern="1200" dirty="0">
                <a:solidFill>
                  <a:schemeClr val="tx1"/>
                </a:solidFill>
                <a:effectLst/>
                <a:latin typeface="+mn-lt"/>
                <a:ea typeface="+mn-ea"/>
                <a:cs typeface="+mn-cs"/>
              </a:rPr>
            </a:br>
            <a:r>
              <a:rPr lang="en-NZ" sz="1200" b="0" i="0" kern="1200" dirty="0">
                <a:solidFill>
                  <a:schemeClr val="tx1"/>
                </a:solidFill>
                <a:effectLst/>
                <a:latin typeface="+mn-lt"/>
                <a:ea typeface="+mn-ea"/>
                <a:cs typeface="+mn-cs"/>
              </a:rPr>
              <a:t>An example of an internal customer may be someone in payroll. Let’s say this payroll person is dependent on managers from various departments to approve payroll info on time. If a manager is late or doesn’t report payroll properly, then the payroll person can’t do his or her job, which is getting people paid correctly and on time. The manager failed his or her internal customer.</a:t>
            </a:r>
          </a:p>
          <a:p>
            <a:pPr eaLnBrk="1" hangingPunct="1"/>
            <a:endParaRPr lang="en-NZ" altLang="en-US" sz="1200" b="0" i="0" kern="1200" dirty="0">
              <a:solidFill>
                <a:schemeClr val="tx1"/>
              </a:solidFill>
              <a:effectLst/>
              <a:latin typeface="+mn-lt"/>
              <a:ea typeface="+mn-ea"/>
              <a:cs typeface="+mn-cs"/>
            </a:endParaRPr>
          </a:p>
          <a:p>
            <a:pPr eaLnBrk="1" hangingPunct="1"/>
            <a:r>
              <a:rPr lang="en-NZ" sz="1200" b="0" i="0" kern="1200" dirty="0">
                <a:solidFill>
                  <a:schemeClr val="tx1"/>
                </a:solidFill>
                <a:effectLst/>
                <a:latin typeface="+mn-lt"/>
                <a:ea typeface="+mn-ea"/>
                <a:cs typeface="+mn-cs"/>
              </a:rPr>
              <a:t>Customer service has to be a total company effort. It just can’t be the front line who deals with the outside customers, the ones that use our products and services. The front line needs the support of everyone within the organisation. This is the root of internal service. It is the understanding that everybody supports everybody else in the organisation.</a:t>
            </a:r>
            <a:endParaRPr lang="en-NZ" altLang="en-US" i="1" dirty="0"/>
          </a:p>
          <a:p>
            <a:pPr eaLnBrk="1" hangingPunct="1"/>
            <a:endParaRPr lang="en-NZ" altLang="en-US" dirty="0"/>
          </a:p>
          <a:p>
            <a:pPr eaLnBrk="1" hangingPunct="1"/>
            <a:r>
              <a:rPr lang="en-NZ" altLang="en-US" dirty="0"/>
              <a:t>If I said to you that some business commentators now believe internal customer service to be MORE important than external customer service, would that surprise you?</a:t>
            </a:r>
          </a:p>
          <a:p>
            <a:pPr eaLnBrk="1" hangingPunct="1"/>
            <a:endParaRPr lang="en-NZ" altLang="en-US" dirty="0"/>
          </a:p>
          <a:p>
            <a:pPr eaLnBrk="1" hangingPunct="1"/>
            <a:r>
              <a:rPr lang="en-NZ" altLang="en-US" dirty="0"/>
              <a:t>Why do you think that might be? </a:t>
            </a:r>
          </a:p>
          <a:p>
            <a:pPr eaLnBrk="1" hangingPunct="1"/>
            <a:r>
              <a:rPr lang="en-NZ" altLang="en-US" i="1" dirty="0"/>
              <a:t>Discuss as large group – lead to – external customer service will only ever be as good as internal customer service. If you want it to be great externally, it must be great internally. </a:t>
            </a:r>
            <a:endParaRPr lang="en-NZ" altLang="en-US" dirty="0"/>
          </a:p>
          <a:p>
            <a:pPr eaLnBrk="1" hangingPunct="1"/>
            <a:br>
              <a:rPr lang="en-NZ" altLang="en-US" i="1" dirty="0"/>
            </a:br>
            <a:r>
              <a:rPr lang="en-NZ" altLang="en-US" i="1" dirty="0"/>
              <a:t>Lets have a look at an example of particularly painful internal</a:t>
            </a:r>
            <a:r>
              <a:rPr lang="en-NZ" altLang="en-US" i="1" baseline="0" dirty="0"/>
              <a:t> </a:t>
            </a:r>
            <a:r>
              <a:rPr lang="en-NZ" altLang="en-US" i="1" dirty="0"/>
              <a:t>customer service –</a:t>
            </a:r>
          </a:p>
          <a:p>
            <a:pPr eaLnBrk="1" hangingPunct="1"/>
            <a:r>
              <a:rPr lang="en-NZ" i="0" dirty="0"/>
              <a:t>What stood out to you? </a:t>
            </a:r>
          </a:p>
          <a:p>
            <a:pPr eaLnBrk="1" hangingPunct="1"/>
            <a:endParaRPr lang="en-NZ" i="0" dirty="0"/>
          </a:p>
          <a:p>
            <a:pPr marL="330265" indent="-330265" eaLnBrk="1" hangingPunct="1">
              <a:lnSpc>
                <a:spcPct val="80000"/>
              </a:lnSpc>
              <a:defRPr/>
            </a:pPr>
            <a:r>
              <a:rPr lang="en-NZ" altLang="en-US" dirty="0">
                <a:latin typeface="Century Gothic" pitchFamily="34" charset="0"/>
              </a:rPr>
              <a:t>Get into groups of 4ish around flip charts. Now discuss and record what you  would expect to see from GREAT internal customer service.</a:t>
            </a:r>
          </a:p>
          <a:p>
            <a:pPr eaLnBrk="1" hangingPunct="1">
              <a:defRPr/>
            </a:pPr>
            <a:endParaRPr lang="en-NZ" altLang="en-US" i="1" dirty="0">
              <a:latin typeface="Century Gothic" pitchFamily="34" charset="0"/>
            </a:endParaRPr>
          </a:p>
          <a:p>
            <a:pPr defTabSz="914582" eaLnBrk="1" hangingPunct="1">
              <a:defRPr/>
            </a:pPr>
            <a:r>
              <a:rPr lang="en-NZ" altLang="en-US" i="1" dirty="0">
                <a:latin typeface="Century Gothic" pitchFamily="34" charset="0"/>
              </a:rPr>
              <a:t>Go around groups and discuss</a:t>
            </a:r>
          </a:p>
          <a:p>
            <a:pPr defTabSz="914582" eaLnBrk="1" hangingPunct="1">
              <a:defRPr/>
            </a:pPr>
            <a:endParaRPr lang="en-NZ" altLang="en-US" i="1" dirty="0">
              <a:latin typeface="Century Gothic" pitchFamily="34" charset="0"/>
            </a:endParaRPr>
          </a:p>
          <a:p>
            <a:pPr defTabSz="914582" eaLnBrk="1" hangingPunct="1">
              <a:defRPr/>
            </a:pPr>
            <a:r>
              <a:rPr lang="en-NZ" altLang="en-US" i="0" dirty="0">
                <a:latin typeface="Century Gothic" pitchFamily="34" charset="0"/>
              </a:rPr>
              <a:t>If these things were prevalent in our organisations all the time, what would it be like to work there? </a:t>
            </a:r>
          </a:p>
          <a:p>
            <a:pPr defTabSz="914582" eaLnBrk="1" hangingPunct="1">
              <a:defRPr/>
            </a:pPr>
            <a:r>
              <a:rPr lang="en-NZ" altLang="en-US" i="1" dirty="0">
                <a:latin typeface="Century Gothic" pitchFamily="34" charset="0"/>
              </a:rPr>
              <a:t>Discuss</a:t>
            </a:r>
          </a:p>
          <a:p>
            <a:pPr defTabSz="914582" eaLnBrk="1" hangingPunct="1">
              <a:defRPr/>
            </a:pPr>
            <a:endParaRPr lang="en-NZ" altLang="en-US" i="1" dirty="0">
              <a:latin typeface="Century Gothic" pitchFamily="34" charset="0"/>
            </a:endParaRPr>
          </a:p>
          <a:p>
            <a:pPr eaLnBrk="1" hangingPunct="1">
              <a:defRPr/>
            </a:pPr>
            <a:endParaRPr lang="en-NZ" altLang="en-US" dirty="0">
              <a:latin typeface="Century Gothic" pitchFamily="34" charset="0"/>
            </a:endParaRPr>
          </a:p>
          <a:p>
            <a:pPr eaLnBrk="1" hangingPunct="1"/>
            <a:endParaRPr lang="en-NZ" i="0" dirty="0"/>
          </a:p>
        </p:txBody>
      </p:sp>
      <p:sp>
        <p:nvSpPr>
          <p:cNvPr id="4" name="Slide Number Placeholder 3"/>
          <p:cNvSpPr>
            <a:spLocks noGrp="1"/>
          </p:cNvSpPr>
          <p:nvPr>
            <p:ph type="sldNum" sz="quarter" idx="10"/>
          </p:nvPr>
        </p:nvSpPr>
        <p:spPr/>
        <p:txBody>
          <a:bodyPr/>
          <a:lstStyle/>
          <a:p>
            <a:fld id="{6EDBC982-B78B-476E-AFB9-F21B3EAF4DF6}" type="slidenum">
              <a:rPr lang="en-NZ" smtClean="0"/>
              <a:t>6</a:t>
            </a:fld>
            <a:endParaRPr lang="en-NZ"/>
          </a:p>
        </p:txBody>
      </p:sp>
    </p:spTree>
    <p:extLst>
      <p:ext uri="{BB962C8B-B14F-4D97-AF65-F5344CB8AC3E}">
        <p14:creationId xmlns:p14="http://schemas.microsoft.com/office/powerpoint/2010/main" val="15067668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NZ" altLang="en-US" dirty="0">
                <a:latin typeface="Century Gothic" pitchFamily="34" charset="0"/>
              </a:rPr>
              <a:t>So, if you want to be great at Internal Customer Service, here are the steps you need to consider:</a:t>
            </a:r>
          </a:p>
          <a:p>
            <a:pPr eaLnBrk="1" hangingPunct="1"/>
            <a:r>
              <a:rPr lang="en-NZ" altLang="en-US" i="1" dirty="0">
                <a:latin typeface="Century Gothic" pitchFamily="34" charset="0"/>
              </a:rPr>
              <a:t>Talk through slide</a:t>
            </a:r>
          </a:p>
          <a:p>
            <a:pPr eaLnBrk="1" hangingPunct="1"/>
            <a:endParaRPr lang="en-NZ" altLang="en-US" i="1" dirty="0">
              <a:latin typeface="Century Gothic" pitchFamily="34" charset="0"/>
            </a:endParaRPr>
          </a:p>
          <a:p>
            <a:pPr eaLnBrk="1" hangingPunct="1"/>
            <a:endParaRPr lang="en-NZ" altLang="en-US" i="1" dirty="0">
              <a:latin typeface="Century Gothic" pitchFamily="34" charset="0"/>
            </a:endParaRPr>
          </a:p>
          <a:p>
            <a:pPr eaLnBrk="1" hangingPunct="1"/>
            <a:r>
              <a:rPr lang="en-NZ" altLang="en-US" i="1" dirty="0">
                <a:latin typeface="Century Gothic" pitchFamily="34" charset="0"/>
              </a:rPr>
              <a:t>BREAK – 15min</a:t>
            </a:r>
          </a:p>
          <a:p>
            <a:endParaRPr lang="en-NZ" dirty="0"/>
          </a:p>
        </p:txBody>
      </p:sp>
      <p:sp>
        <p:nvSpPr>
          <p:cNvPr id="4" name="Slide Number Placeholder 3"/>
          <p:cNvSpPr>
            <a:spLocks noGrp="1"/>
          </p:cNvSpPr>
          <p:nvPr>
            <p:ph type="sldNum" sz="quarter" idx="10"/>
          </p:nvPr>
        </p:nvSpPr>
        <p:spPr/>
        <p:txBody>
          <a:bodyPr/>
          <a:lstStyle/>
          <a:p>
            <a:fld id="{6EDBC982-B78B-476E-AFB9-F21B3EAF4DF6}" type="slidenum">
              <a:rPr lang="en-NZ" smtClean="0"/>
              <a:t>7</a:t>
            </a:fld>
            <a:endParaRPr lang="en-NZ"/>
          </a:p>
        </p:txBody>
      </p:sp>
    </p:spTree>
    <p:extLst>
      <p:ext uri="{BB962C8B-B14F-4D97-AF65-F5344CB8AC3E}">
        <p14:creationId xmlns:p14="http://schemas.microsoft.com/office/powerpoint/2010/main" val="40086943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NZ" altLang="en-US" dirty="0">
                <a:latin typeface="Century Gothic" pitchFamily="34" charset="0"/>
              </a:rPr>
              <a:t>What we’re going to look at today, is an exercise to identify who your customers are. </a:t>
            </a:r>
            <a:br>
              <a:rPr lang="en-NZ" altLang="en-US" dirty="0">
                <a:latin typeface="Century Gothic" pitchFamily="34" charset="0"/>
              </a:rPr>
            </a:br>
            <a:r>
              <a:rPr lang="en-NZ" altLang="en-US" dirty="0">
                <a:latin typeface="Century Gothic" pitchFamily="34" charset="0"/>
              </a:rPr>
              <a:t>While this may seem obvious to you at the moment, it can be more difficult than you might think.</a:t>
            </a:r>
            <a:endParaRPr lang="en-NZ" altLang="en-US" i="1" dirty="0">
              <a:latin typeface="Century Gothic" pitchFamily="34" charset="0"/>
            </a:endParaRPr>
          </a:p>
          <a:p>
            <a:endParaRPr lang="en-NZ" dirty="0"/>
          </a:p>
          <a:p>
            <a:r>
              <a:rPr lang="en-NZ" dirty="0"/>
              <a:t>We’re going to use a process called customer mapping. </a:t>
            </a:r>
            <a:br>
              <a:rPr lang="en-NZ" dirty="0"/>
            </a:br>
            <a:r>
              <a:rPr lang="en-NZ" dirty="0"/>
              <a:t>Has anyone been through a customer mapping process before? </a:t>
            </a:r>
          </a:p>
          <a:p>
            <a:endParaRPr lang="en-NZ" dirty="0"/>
          </a:p>
          <a:p>
            <a:r>
              <a:rPr lang="en-NZ" sz="1200" kern="1200" dirty="0">
                <a:solidFill>
                  <a:schemeClr val="tx1"/>
                </a:solidFill>
                <a:effectLst/>
                <a:latin typeface="+mn-lt"/>
                <a:ea typeface="+mn-ea"/>
                <a:cs typeface="+mn-cs"/>
              </a:rPr>
              <a:t>Customer/Supplier mapping is essentially a flowcharting exercise, with a number of key differences. Instead of charting steps in a process, you chart the relationship between the elements of your operation and your customers and suppliers. Boxes on the chart will identify:</a:t>
            </a:r>
          </a:p>
          <a:p>
            <a:pPr marL="171450" lvl="0" indent="-171450">
              <a:buFont typeface="Arial" panose="020B0604020202020204" pitchFamily="34" charset="0"/>
              <a:buChar char="•"/>
            </a:pPr>
            <a:r>
              <a:rPr lang="en-NZ" sz="1200" kern="1200" dirty="0">
                <a:solidFill>
                  <a:schemeClr val="tx1"/>
                </a:solidFill>
                <a:effectLst/>
                <a:latin typeface="+mn-lt"/>
                <a:ea typeface="+mn-ea"/>
                <a:cs typeface="+mn-cs"/>
              </a:rPr>
              <a:t>Ultimate and immediate customers</a:t>
            </a:r>
          </a:p>
          <a:p>
            <a:pPr marL="171450" lvl="0" indent="-171450">
              <a:buFont typeface="Arial" panose="020B0604020202020204" pitchFamily="34" charset="0"/>
              <a:buChar char="•"/>
            </a:pPr>
            <a:r>
              <a:rPr lang="en-NZ" sz="1200" kern="1200" dirty="0">
                <a:solidFill>
                  <a:schemeClr val="tx1"/>
                </a:solidFill>
                <a:effectLst/>
                <a:latin typeface="+mn-lt"/>
                <a:ea typeface="+mn-ea"/>
                <a:cs typeface="+mn-cs"/>
              </a:rPr>
              <a:t>Functions, departments or persons within your business or business unit</a:t>
            </a:r>
          </a:p>
          <a:p>
            <a:pPr marL="171450" lvl="0" indent="-171450">
              <a:buFont typeface="Arial" panose="020B0604020202020204" pitchFamily="34" charset="0"/>
              <a:buChar char="•"/>
            </a:pPr>
            <a:r>
              <a:rPr lang="en-NZ" sz="1200" kern="1200" dirty="0">
                <a:solidFill>
                  <a:schemeClr val="tx1"/>
                </a:solidFill>
                <a:effectLst/>
                <a:latin typeface="+mn-lt"/>
                <a:ea typeface="+mn-ea"/>
                <a:cs typeface="+mn-cs"/>
              </a:rPr>
              <a:t>Suppliers</a:t>
            </a:r>
          </a:p>
          <a:p>
            <a:pPr marL="0" lvl="0" indent="0">
              <a:buFont typeface="Arial" panose="020B0604020202020204" pitchFamily="34" charset="0"/>
              <a:buNone/>
            </a:pPr>
            <a:endParaRPr lang="en-NZ" sz="1200" kern="1200" dirty="0">
              <a:solidFill>
                <a:schemeClr val="tx1"/>
              </a:solidFill>
              <a:effectLst/>
              <a:latin typeface="+mn-lt"/>
              <a:ea typeface="+mn-ea"/>
              <a:cs typeface="+mn-cs"/>
            </a:endParaRPr>
          </a:p>
          <a:p>
            <a:pPr marL="0" lvl="0" indent="0">
              <a:buFont typeface="Arial" panose="020B0604020202020204" pitchFamily="34" charset="0"/>
              <a:buNone/>
            </a:pPr>
            <a:r>
              <a:rPr lang="en-NZ" sz="1200" kern="1200" dirty="0">
                <a:solidFill>
                  <a:schemeClr val="tx1"/>
                </a:solidFill>
                <a:effectLst/>
                <a:latin typeface="+mn-lt"/>
                <a:ea typeface="+mn-ea"/>
                <a:cs typeface="+mn-cs"/>
              </a:rPr>
              <a:t>This process not only identifies your direct customers, but also their customers, and also who supplies to you. This is important because it allows you to see and understand the whole flow of requirements from beginning to end.  Plus, you cannot truly understand the needs of your customers, if you don’t understand what customer needs they’re trying to serve. </a:t>
            </a:r>
          </a:p>
          <a:p>
            <a:pPr marL="171450" lvl="0" indent="-171450">
              <a:buFont typeface="Arial" panose="020B0604020202020204" pitchFamily="34" charset="0"/>
              <a:buChar char="•"/>
            </a:pPr>
            <a:endParaRPr lang="en-NZ" sz="1200" kern="1200" dirty="0">
              <a:solidFill>
                <a:schemeClr val="tx1"/>
              </a:solidFill>
              <a:effectLst/>
              <a:latin typeface="+mn-lt"/>
              <a:ea typeface="+mn-ea"/>
              <a:cs typeface="+mn-cs"/>
            </a:endParaRPr>
          </a:p>
          <a:p>
            <a:pPr marL="0" lvl="0" indent="0">
              <a:buFont typeface="Arial" panose="020B0604020202020204" pitchFamily="34" charset="0"/>
              <a:buNone/>
            </a:pPr>
            <a:r>
              <a:rPr lang="en-NZ" sz="1200" kern="1200" dirty="0">
                <a:solidFill>
                  <a:schemeClr val="tx1"/>
                </a:solidFill>
                <a:effectLst/>
                <a:latin typeface="+mn-lt"/>
                <a:ea typeface="+mn-ea"/>
                <a:cs typeface="+mn-cs"/>
              </a:rPr>
              <a:t>Steer the group to a flipchart or whiteboard and ask them to set it up like this: (NEXT SLIDE)</a:t>
            </a:r>
          </a:p>
          <a:p>
            <a:endParaRPr lang="en-NZ" dirty="0"/>
          </a:p>
        </p:txBody>
      </p:sp>
      <p:sp>
        <p:nvSpPr>
          <p:cNvPr id="4" name="Slide Number Placeholder 3"/>
          <p:cNvSpPr>
            <a:spLocks noGrp="1"/>
          </p:cNvSpPr>
          <p:nvPr>
            <p:ph type="sldNum" sz="quarter" idx="10"/>
          </p:nvPr>
        </p:nvSpPr>
        <p:spPr/>
        <p:txBody>
          <a:bodyPr/>
          <a:lstStyle/>
          <a:p>
            <a:fld id="{6EDBC982-B78B-476E-AFB9-F21B3EAF4DF6}" type="slidenum">
              <a:rPr lang="en-NZ" smtClean="0"/>
              <a:t>8</a:t>
            </a:fld>
            <a:endParaRPr lang="en-NZ"/>
          </a:p>
        </p:txBody>
      </p:sp>
    </p:spTree>
    <p:extLst>
      <p:ext uri="{BB962C8B-B14F-4D97-AF65-F5344CB8AC3E}">
        <p14:creationId xmlns:p14="http://schemas.microsoft.com/office/powerpoint/2010/main" val="38665976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kern="1200" dirty="0">
                <a:solidFill>
                  <a:schemeClr val="tx1"/>
                </a:solidFill>
                <a:effectLst/>
                <a:latin typeface="+mn-lt"/>
                <a:ea typeface="+mn-ea"/>
                <a:cs typeface="+mn-cs"/>
              </a:rPr>
              <a:t>Go to the part of the map labelled `US’ first and write in the names of each section or function of your business unit or operation, drawing boxes around them as you go. </a:t>
            </a:r>
          </a:p>
          <a:p>
            <a:endParaRPr lang="en-NZ" sz="1200" kern="1200" dirty="0">
              <a:solidFill>
                <a:schemeClr val="tx1"/>
              </a:solidFill>
              <a:effectLst/>
              <a:latin typeface="+mn-lt"/>
              <a:ea typeface="+mn-ea"/>
              <a:cs typeface="+mn-cs"/>
            </a:endParaRPr>
          </a:p>
          <a:p>
            <a:r>
              <a:rPr lang="en-NZ" sz="1200" kern="1200" dirty="0">
                <a:solidFill>
                  <a:schemeClr val="tx1"/>
                </a:solidFill>
                <a:effectLst/>
                <a:latin typeface="+mn-lt"/>
                <a:ea typeface="+mn-ea"/>
                <a:cs typeface="+mn-cs"/>
              </a:rPr>
              <a:t>E.G. An HR team might have RECRUITMENT, HR ADVISORS and HR ADMIN – show next slide</a:t>
            </a:r>
            <a:endParaRPr lang="en-NZ" dirty="0"/>
          </a:p>
          <a:p>
            <a:endParaRPr lang="en-NZ" dirty="0"/>
          </a:p>
        </p:txBody>
      </p:sp>
      <p:sp>
        <p:nvSpPr>
          <p:cNvPr id="4" name="Slide Number Placeholder 3"/>
          <p:cNvSpPr>
            <a:spLocks noGrp="1"/>
          </p:cNvSpPr>
          <p:nvPr>
            <p:ph type="sldNum" sz="quarter" idx="10"/>
          </p:nvPr>
        </p:nvSpPr>
        <p:spPr/>
        <p:txBody>
          <a:bodyPr/>
          <a:lstStyle/>
          <a:p>
            <a:fld id="{6EDBC982-B78B-476E-AFB9-F21B3EAF4DF6}" type="slidenum">
              <a:rPr lang="en-NZ" smtClean="0"/>
              <a:t>9</a:t>
            </a:fld>
            <a:endParaRPr lang="en-NZ"/>
          </a:p>
        </p:txBody>
      </p:sp>
    </p:spTree>
    <p:extLst>
      <p:ext uri="{BB962C8B-B14F-4D97-AF65-F5344CB8AC3E}">
        <p14:creationId xmlns:p14="http://schemas.microsoft.com/office/powerpoint/2010/main" val="25260577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Picture 6" descr="Background.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Placeholder 1"/>
          <p:cNvSpPr>
            <a:spLocks noGrp="1"/>
          </p:cNvSpPr>
          <p:nvPr>
            <p:ph type="title"/>
          </p:nvPr>
        </p:nvSpPr>
        <p:spPr>
          <a:xfrm>
            <a:off x="4572000" y="1255186"/>
            <a:ext cx="4183904" cy="2446867"/>
          </a:xfrm>
          <a:prstGeom prst="rect">
            <a:avLst/>
          </a:prstGeom>
        </p:spPr>
        <p:txBody>
          <a:bodyPr rtlCol="0">
            <a:noAutofit/>
          </a:bodyPr>
          <a:lstStyle>
            <a:lvl1pPr>
              <a:lnSpc>
                <a:spcPts val="7840"/>
              </a:lnSpc>
              <a:defRPr sz="7200" baseline="0">
                <a:solidFill>
                  <a:srgbClr val="003A49"/>
                </a:solidFill>
              </a:defRPr>
            </a:lvl1pPr>
          </a:lstStyle>
          <a:p>
            <a:r>
              <a:rPr lang="en-US" dirty="0"/>
              <a:t>Click to edit Master title style</a:t>
            </a:r>
          </a:p>
        </p:txBody>
      </p:sp>
      <p:pic>
        <p:nvPicPr>
          <p:cNvPr id="6" name="Picture 5">
            <a:extLst>
              <a:ext uri="{FF2B5EF4-FFF2-40B4-BE49-F238E27FC236}">
                <a16:creationId xmlns:a16="http://schemas.microsoft.com/office/drawing/2014/main" id="{136A7192-48BE-4CBF-9743-17514B1A1BE8}"/>
              </a:ext>
            </a:extLst>
          </p:cNvPr>
          <p:cNvPicPr/>
          <p:nvPr userDrawn="1"/>
        </p:nvPicPr>
        <p:blipFill>
          <a:blip r:embed="rId3">
            <a:extLst>
              <a:ext uri="{28A0092B-C50C-407E-A947-70E740481C1C}">
                <a14:useLocalDpi xmlns:a14="http://schemas.microsoft.com/office/drawing/2010/main" val="0"/>
              </a:ext>
            </a:extLst>
          </a:blip>
          <a:stretch>
            <a:fillRect/>
          </a:stretch>
        </p:blipFill>
        <p:spPr>
          <a:xfrm>
            <a:off x="6391227" y="5536406"/>
            <a:ext cx="2555129" cy="1321594"/>
          </a:xfrm>
          <a:prstGeom prst="rect">
            <a:avLst/>
          </a:prstGeom>
        </p:spPr>
      </p:pic>
      <p:sp>
        <p:nvSpPr>
          <p:cNvPr id="5" name="Rectangle 4"/>
          <p:cNvSpPr/>
          <p:nvPr/>
        </p:nvSpPr>
        <p:spPr>
          <a:xfrm>
            <a:off x="325438" y="6499225"/>
            <a:ext cx="8423275" cy="34925"/>
          </a:xfrm>
          <a:prstGeom prst="rect">
            <a:avLst/>
          </a:prstGeom>
          <a:solidFill>
            <a:srgbClr val="002F39"/>
          </a:solidFill>
          <a:ln>
            <a:solidFill>
              <a:srgbClr val="002F39"/>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800"/>
          </a:p>
        </p:txBody>
      </p:sp>
    </p:spTree>
    <p:extLst>
      <p:ext uri="{BB962C8B-B14F-4D97-AF65-F5344CB8AC3E}">
        <p14:creationId xmlns:p14="http://schemas.microsoft.com/office/powerpoint/2010/main" val="1598008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p:nvSpPr>
        <p:spPr>
          <a:xfrm>
            <a:off x="368300" y="6499225"/>
            <a:ext cx="5976938" cy="44450"/>
          </a:xfrm>
          <a:prstGeom prst="rect">
            <a:avLst/>
          </a:prstGeom>
          <a:solidFill>
            <a:srgbClr val="002F39"/>
          </a:solidFill>
          <a:ln>
            <a:solidFill>
              <a:srgbClr val="002F39"/>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800" dirty="0"/>
              <a:t>  </a:t>
            </a:r>
          </a:p>
        </p:txBody>
      </p:sp>
      <p:sp>
        <p:nvSpPr>
          <p:cNvPr id="5" name="Rectangle 7"/>
          <p:cNvSpPr>
            <a:spLocks noChangeArrowheads="1"/>
          </p:cNvSpPr>
          <p:nvPr/>
        </p:nvSpPr>
        <p:spPr bwMode="auto">
          <a:xfrm>
            <a:off x="6294438" y="6407150"/>
            <a:ext cx="25876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r" eaLnBrk="1" hangingPunct="1"/>
            <a:r>
              <a:rPr lang="en-NZ" altLang="en-US" sz="700" b="1">
                <a:latin typeface="Arial" panose="020B0604020202020204" pitchFamily="34" charset="0"/>
                <a:cs typeface="Arial" panose="020B0604020202020204" pitchFamily="34" charset="0"/>
              </a:rPr>
              <a:t>Culture by Design</a:t>
            </a:r>
            <a:r>
              <a:rPr lang="en-NZ" altLang="en-US" sz="700">
                <a:latin typeface="Arial" panose="020B0604020202020204" pitchFamily="34" charset="0"/>
                <a:cs typeface="Arial" panose="020B0604020202020204" pitchFamily="34" charset="0"/>
              </a:rPr>
              <a:t>  |  Presentation title  |  Month 2016  |  </a:t>
            </a:r>
            <a:fld id="{DB2488D0-AC35-41A5-A1A0-C807E9793081}" type="slidenum">
              <a:rPr lang="en-NZ" altLang="en-US" sz="700">
                <a:latin typeface="Arial" panose="020B0604020202020204" pitchFamily="34" charset="0"/>
                <a:cs typeface="Arial" panose="020B0604020202020204" pitchFamily="34" charset="0"/>
              </a:rPr>
              <a:pPr algn="r" eaLnBrk="1" hangingPunct="1"/>
              <a:t>‹#›</a:t>
            </a:fld>
            <a:r>
              <a:rPr lang="en-AU" altLang="en-US" sz="700">
                <a:latin typeface="Arial" panose="020B0604020202020204" pitchFamily="34" charset="0"/>
                <a:cs typeface="Arial" panose="020B0604020202020204" pitchFamily="34" charset="0"/>
              </a:rPr>
              <a:t> </a:t>
            </a:r>
            <a:r>
              <a:rPr lang="en-NZ" altLang="en-US" sz="700">
                <a:latin typeface="Arial" panose="020B0604020202020204" pitchFamily="34" charset="0"/>
                <a:cs typeface="Arial" panose="020B0604020202020204" pitchFamily="34" charset="0"/>
              </a:rPr>
              <a:t>     </a:t>
            </a:r>
          </a:p>
        </p:txBody>
      </p:sp>
      <p:sp>
        <p:nvSpPr>
          <p:cNvPr id="2" name="Title 1"/>
          <p:cNvSpPr>
            <a:spLocks noGrp="1"/>
          </p:cNvSpPr>
          <p:nvPr>
            <p:ph type="title"/>
          </p:nvPr>
        </p:nvSpPr>
        <p:spPr>
          <a:xfrm>
            <a:off x="368300" y="427044"/>
            <a:ext cx="8407400" cy="1143000"/>
          </a:xfrm>
        </p:spPr>
        <p:txBody>
          <a:bodyPr/>
          <a:lstStyle>
            <a:lvl1pPr>
              <a:defRPr>
                <a:solidFill>
                  <a:srgbClr val="003A49"/>
                </a:solidFill>
              </a:defRPr>
            </a:lvl1pPr>
          </a:lstStyle>
          <a:p>
            <a:r>
              <a:rPr lang="en-US"/>
              <a:t>Click to edit Master title style</a:t>
            </a:r>
            <a:endParaRPr lang="en-US" dirty="0"/>
          </a:p>
        </p:txBody>
      </p:sp>
      <p:sp>
        <p:nvSpPr>
          <p:cNvPr id="3" name="Content Placeholder 2"/>
          <p:cNvSpPr>
            <a:spLocks noGrp="1"/>
          </p:cNvSpPr>
          <p:nvPr>
            <p:ph idx="1"/>
          </p:nvPr>
        </p:nvSpPr>
        <p:spPr>
          <a:xfrm>
            <a:off x="368301" y="1683265"/>
            <a:ext cx="8407400" cy="4525963"/>
          </a:xfrm>
        </p:spPr>
        <p:txBody>
          <a:bodyPr/>
          <a:lstStyle>
            <a:lvl1pPr marL="0" indent="0">
              <a:buNone/>
              <a:defRPr sz="1200">
                <a:solidFill>
                  <a:srgbClr val="003A49"/>
                </a:solidFill>
                <a:latin typeface="Raleway" panose="020B0003030101060003" pitchFamily="34" charset="0"/>
              </a:defRPr>
            </a:lvl1pPr>
          </a:lstStyle>
          <a:p>
            <a:pPr lvl="0"/>
            <a:r>
              <a:rPr lang="en-US"/>
              <a:t>Edit Master text styles</a:t>
            </a:r>
          </a:p>
        </p:txBody>
      </p:sp>
    </p:spTree>
    <p:extLst>
      <p:ext uri="{BB962C8B-B14F-4D97-AF65-F5344CB8AC3E}">
        <p14:creationId xmlns:p14="http://schemas.microsoft.com/office/powerpoint/2010/main" val="1308340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p:nvPr/>
        </p:nvSpPr>
        <p:spPr>
          <a:xfrm>
            <a:off x="368300" y="6499225"/>
            <a:ext cx="5976938" cy="44450"/>
          </a:xfrm>
          <a:prstGeom prst="rect">
            <a:avLst/>
          </a:prstGeom>
          <a:solidFill>
            <a:srgbClr val="002F39"/>
          </a:solidFill>
          <a:ln>
            <a:solidFill>
              <a:srgbClr val="002F39"/>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800" dirty="0"/>
              <a:t>  </a:t>
            </a:r>
          </a:p>
        </p:txBody>
      </p:sp>
      <p:sp>
        <p:nvSpPr>
          <p:cNvPr id="5" name="Rectangle 7"/>
          <p:cNvSpPr>
            <a:spLocks noChangeArrowheads="1"/>
          </p:cNvSpPr>
          <p:nvPr/>
        </p:nvSpPr>
        <p:spPr bwMode="auto">
          <a:xfrm>
            <a:off x="6294438" y="6407150"/>
            <a:ext cx="25876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r" eaLnBrk="1" hangingPunct="1"/>
            <a:r>
              <a:rPr lang="en-NZ" altLang="en-US" sz="700" b="1">
                <a:latin typeface="Arial" panose="020B0604020202020204" pitchFamily="34" charset="0"/>
                <a:cs typeface="Arial" panose="020B0604020202020204" pitchFamily="34" charset="0"/>
              </a:rPr>
              <a:t>Culture by Design</a:t>
            </a:r>
            <a:r>
              <a:rPr lang="en-NZ" altLang="en-US" sz="700">
                <a:latin typeface="Arial" panose="020B0604020202020204" pitchFamily="34" charset="0"/>
                <a:cs typeface="Arial" panose="020B0604020202020204" pitchFamily="34" charset="0"/>
              </a:rPr>
              <a:t>  |  Presentation title  |  Month 2016  |  </a:t>
            </a:r>
            <a:fld id="{3FE39D6E-D6E9-4C84-B968-02CE252DAA79}" type="slidenum">
              <a:rPr lang="en-NZ" altLang="en-US" sz="700">
                <a:latin typeface="Arial" panose="020B0604020202020204" pitchFamily="34" charset="0"/>
                <a:cs typeface="Arial" panose="020B0604020202020204" pitchFamily="34" charset="0"/>
              </a:rPr>
              <a:pPr algn="r" eaLnBrk="1" hangingPunct="1"/>
              <a:t>‹#›</a:t>
            </a:fld>
            <a:r>
              <a:rPr lang="en-AU" altLang="en-US" sz="700">
                <a:latin typeface="Arial" panose="020B0604020202020204" pitchFamily="34" charset="0"/>
                <a:cs typeface="Arial" panose="020B0604020202020204" pitchFamily="34" charset="0"/>
              </a:rPr>
              <a:t> </a:t>
            </a:r>
            <a:r>
              <a:rPr lang="en-NZ" altLang="en-US" sz="700">
                <a:latin typeface="Arial" panose="020B0604020202020204" pitchFamily="34" charset="0"/>
                <a:cs typeface="Arial" panose="020B0604020202020204" pitchFamily="34" charset="0"/>
              </a:rPr>
              <a:t>     </a:t>
            </a:r>
          </a:p>
        </p:txBody>
      </p:sp>
      <p:sp>
        <p:nvSpPr>
          <p:cNvPr id="2" name="Title 1"/>
          <p:cNvSpPr>
            <a:spLocks noGrp="1"/>
          </p:cNvSpPr>
          <p:nvPr>
            <p:ph type="title"/>
          </p:nvPr>
        </p:nvSpPr>
        <p:spPr>
          <a:xfrm>
            <a:off x="368300" y="427044"/>
            <a:ext cx="8407400" cy="1143000"/>
          </a:xfrm>
        </p:spPr>
        <p:txBody>
          <a:bodyPr/>
          <a:lstStyle>
            <a:lvl1pPr>
              <a:defRPr>
                <a:solidFill>
                  <a:srgbClr val="003A49"/>
                </a:solidFill>
              </a:defRPr>
            </a:lvl1pPr>
          </a:lstStyle>
          <a:p>
            <a:r>
              <a:rPr lang="en-US"/>
              <a:t>Click to edit Master title style</a:t>
            </a:r>
            <a:endParaRPr lang="en-US" dirty="0"/>
          </a:p>
        </p:txBody>
      </p:sp>
      <p:sp>
        <p:nvSpPr>
          <p:cNvPr id="3" name="Content Placeholder 2"/>
          <p:cNvSpPr>
            <a:spLocks noGrp="1"/>
          </p:cNvSpPr>
          <p:nvPr>
            <p:ph idx="1"/>
          </p:nvPr>
        </p:nvSpPr>
        <p:spPr>
          <a:xfrm>
            <a:off x="368301" y="1683265"/>
            <a:ext cx="8407400" cy="4525963"/>
          </a:xfrm>
        </p:spPr>
        <p:txBody>
          <a:bodyPr numCol="2" spcCol="360000"/>
          <a:lstStyle>
            <a:lvl1pPr marL="0" indent="0">
              <a:buNone/>
              <a:defRPr sz="1200">
                <a:solidFill>
                  <a:srgbClr val="003A49"/>
                </a:solidFill>
                <a:latin typeface="Raleway" panose="020B0003030101060003" pitchFamily="34" charset="0"/>
              </a:defRPr>
            </a:lvl1pPr>
          </a:lstStyle>
          <a:p>
            <a:pPr lvl="0"/>
            <a:r>
              <a:rPr lang="en-US"/>
              <a:t>Edit Master text styles</a:t>
            </a:r>
          </a:p>
        </p:txBody>
      </p:sp>
    </p:spTree>
    <p:extLst>
      <p:ext uri="{BB962C8B-B14F-4D97-AF65-F5344CB8AC3E}">
        <p14:creationId xmlns:p14="http://schemas.microsoft.com/office/powerpoint/2010/main" val="11857302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4" name="Rectangle 3"/>
          <p:cNvSpPr/>
          <p:nvPr/>
        </p:nvSpPr>
        <p:spPr>
          <a:xfrm>
            <a:off x="368300" y="6499225"/>
            <a:ext cx="5976938" cy="44450"/>
          </a:xfrm>
          <a:prstGeom prst="rect">
            <a:avLst/>
          </a:prstGeom>
          <a:solidFill>
            <a:srgbClr val="002F39"/>
          </a:solidFill>
          <a:ln>
            <a:solidFill>
              <a:srgbClr val="002F39"/>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800" dirty="0"/>
              <a:t>  </a:t>
            </a:r>
          </a:p>
        </p:txBody>
      </p:sp>
      <p:sp>
        <p:nvSpPr>
          <p:cNvPr id="5" name="Rectangle 7"/>
          <p:cNvSpPr>
            <a:spLocks noChangeArrowheads="1"/>
          </p:cNvSpPr>
          <p:nvPr/>
        </p:nvSpPr>
        <p:spPr bwMode="auto">
          <a:xfrm>
            <a:off x="6294438" y="6407150"/>
            <a:ext cx="25876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r" eaLnBrk="1" hangingPunct="1"/>
            <a:r>
              <a:rPr lang="en-NZ" altLang="en-US" sz="700" b="1">
                <a:latin typeface="Arial" panose="020B0604020202020204" pitchFamily="34" charset="0"/>
                <a:cs typeface="Arial" panose="020B0604020202020204" pitchFamily="34" charset="0"/>
              </a:rPr>
              <a:t>Culture by Design</a:t>
            </a:r>
            <a:r>
              <a:rPr lang="en-NZ" altLang="en-US" sz="700">
                <a:latin typeface="Arial" panose="020B0604020202020204" pitchFamily="34" charset="0"/>
                <a:cs typeface="Arial" panose="020B0604020202020204" pitchFamily="34" charset="0"/>
              </a:rPr>
              <a:t>  |  Presentation title  |  Month 2016  |  </a:t>
            </a:r>
            <a:fld id="{018F3BBD-8F35-423A-89D6-A89AE6FFA717}" type="slidenum">
              <a:rPr lang="en-NZ" altLang="en-US" sz="700">
                <a:latin typeface="Arial" panose="020B0604020202020204" pitchFamily="34" charset="0"/>
                <a:cs typeface="Arial" panose="020B0604020202020204" pitchFamily="34" charset="0"/>
              </a:rPr>
              <a:pPr algn="r" eaLnBrk="1" hangingPunct="1"/>
              <a:t>‹#›</a:t>
            </a:fld>
            <a:r>
              <a:rPr lang="en-AU" altLang="en-US" sz="700">
                <a:latin typeface="Arial" panose="020B0604020202020204" pitchFamily="34" charset="0"/>
                <a:cs typeface="Arial" panose="020B0604020202020204" pitchFamily="34" charset="0"/>
              </a:rPr>
              <a:t> </a:t>
            </a:r>
            <a:r>
              <a:rPr lang="en-NZ" altLang="en-US" sz="700">
                <a:latin typeface="Arial" panose="020B0604020202020204" pitchFamily="34" charset="0"/>
                <a:cs typeface="Arial" panose="020B0604020202020204" pitchFamily="34" charset="0"/>
              </a:rPr>
              <a:t>     </a:t>
            </a:r>
          </a:p>
        </p:txBody>
      </p:sp>
      <p:sp>
        <p:nvSpPr>
          <p:cNvPr id="2" name="Title 1"/>
          <p:cNvSpPr>
            <a:spLocks noGrp="1"/>
          </p:cNvSpPr>
          <p:nvPr>
            <p:ph type="title"/>
          </p:nvPr>
        </p:nvSpPr>
        <p:spPr>
          <a:xfrm>
            <a:off x="368300" y="427044"/>
            <a:ext cx="8407400" cy="1143000"/>
          </a:xfrm>
        </p:spPr>
        <p:txBody>
          <a:bodyPr/>
          <a:lstStyle>
            <a:lvl1pPr>
              <a:defRPr>
                <a:solidFill>
                  <a:srgbClr val="003A49"/>
                </a:solidFill>
              </a:defRPr>
            </a:lvl1pPr>
          </a:lstStyle>
          <a:p>
            <a:r>
              <a:rPr lang="en-US"/>
              <a:t>Click to edit Master title style</a:t>
            </a:r>
            <a:endParaRPr lang="en-US" dirty="0"/>
          </a:p>
        </p:txBody>
      </p:sp>
      <p:sp>
        <p:nvSpPr>
          <p:cNvPr id="3" name="Content Placeholder 2"/>
          <p:cNvSpPr>
            <a:spLocks noGrp="1"/>
          </p:cNvSpPr>
          <p:nvPr>
            <p:ph idx="1"/>
          </p:nvPr>
        </p:nvSpPr>
        <p:spPr>
          <a:xfrm>
            <a:off x="368301" y="1683265"/>
            <a:ext cx="8407400" cy="4525963"/>
          </a:xfrm>
        </p:spPr>
        <p:txBody>
          <a:bodyPr numCol="3" spcCol="288000"/>
          <a:lstStyle>
            <a:lvl1pPr marL="0" indent="0">
              <a:buNone/>
              <a:defRPr sz="1200">
                <a:solidFill>
                  <a:srgbClr val="003A49"/>
                </a:solidFill>
                <a:latin typeface="Raleway" panose="020B0003030101060003" pitchFamily="34" charset="0"/>
              </a:defRPr>
            </a:lvl1pPr>
          </a:lstStyle>
          <a:p>
            <a:pPr lvl="0"/>
            <a:r>
              <a:rPr lang="en-US"/>
              <a:t>Edit Master text styles</a:t>
            </a:r>
          </a:p>
        </p:txBody>
      </p:sp>
    </p:spTree>
    <p:extLst>
      <p:ext uri="{BB962C8B-B14F-4D97-AF65-F5344CB8AC3E}">
        <p14:creationId xmlns:p14="http://schemas.microsoft.com/office/powerpoint/2010/main" val="495331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5" name="Rectangle 4"/>
          <p:cNvSpPr/>
          <p:nvPr/>
        </p:nvSpPr>
        <p:spPr>
          <a:xfrm>
            <a:off x="368300" y="6499225"/>
            <a:ext cx="5976938" cy="44450"/>
          </a:xfrm>
          <a:prstGeom prst="rect">
            <a:avLst/>
          </a:prstGeom>
          <a:solidFill>
            <a:srgbClr val="002F39"/>
          </a:solidFill>
          <a:ln>
            <a:solidFill>
              <a:srgbClr val="002F39"/>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800" dirty="0"/>
              <a:t>  </a:t>
            </a:r>
          </a:p>
        </p:txBody>
      </p:sp>
      <p:sp>
        <p:nvSpPr>
          <p:cNvPr id="6" name="Rectangle 7"/>
          <p:cNvSpPr>
            <a:spLocks noChangeArrowheads="1"/>
          </p:cNvSpPr>
          <p:nvPr/>
        </p:nvSpPr>
        <p:spPr bwMode="auto">
          <a:xfrm>
            <a:off x="6294438" y="6407150"/>
            <a:ext cx="25876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r" eaLnBrk="1" hangingPunct="1"/>
            <a:r>
              <a:rPr lang="en-NZ" altLang="en-US" sz="700" b="1">
                <a:latin typeface="Arial" panose="020B0604020202020204" pitchFamily="34" charset="0"/>
                <a:cs typeface="Arial" panose="020B0604020202020204" pitchFamily="34" charset="0"/>
              </a:rPr>
              <a:t>Culture by Design</a:t>
            </a:r>
            <a:r>
              <a:rPr lang="en-NZ" altLang="en-US" sz="700">
                <a:latin typeface="Arial" panose="020B0604020202020204" pitchFamily="34" charset="0"/>
                <a:cs typeface="Arial" panose="020B0604020202020204" pitchFamily="34" charset="0"/>
              </a:rPr>
              <a:t>  |  Presentation title  |  Month 2016  |  </a:t>
            </a:r>
            <a:fld id="{51B6DD9A-CDF0-4BAF-AA62-599CADC36B26}" type="slidenum">
              <a:rPr lang="en-NZ" altLang="en-US" sz="700">
                <a:latin typeface="Arial" panose="020B0604020202020204" pitchFamily="34" charset="0"/>
                <a:cs typeface="Arial" panose="020B0604020202020204" pitchFamily="34" charset="0"/>
              </a:rPr>
              <a:pPr algn="r" eaLnBrk="1" hangingPunct="1"/>
              <a:t>‹#›</a:t>
            </a:fld>
            <a:r>
              <a:rPr lang="en-AU" altLang="en-US" sz="700">
                <a:latin typeface="Arial" panose="020B0604020202020204" pitchFamily="34" charset="0"/>
                <a:cs typeface="Arial" panose="020B0604020202020204" pitchFamily="34" charset="0"/>
              </a:rPr>
              <a:t> </a:t>
            </a:r>
            <a:r>
              <a:rPr lang="en-NZ" altLang="en-US" sz="700">
                <a:latin typeface="Arial" panose="020B0604020202020204" pitchFamily="34" charset="0"/>
                <a:cs typeface="Arial" panose="020B0604020202020204" pitchFamily="34" charset="0"/>
              </a:rPr>
              <a:t>     </a:t>
            </a:r>
          </a:p>
        </p:txBody>
      </p:sp>
      <p:sp>
        <p:nvSpPr>
          <p:cNvPr id="11" name="Title 1"/>
          <p:cNvSpPr>
            <a:spLocks noGrp="1"/>
          </p:cNvSpPr>
          <p:nvPr>
            <p:ph type="title"/>
          </p:nvPr>
        </p:nvSpPr>
        <p:spPr>
          <a:xfrm>
            <a:off x="368300" y="427044"/>
            <a:ext cx="8407400" cy="1143000"/>
          </a:xfrm>
        </p:spPr>
        <p:txBody>
          <a:bodyPr/>
          <a:lstStyle>
            <a:lvl1pPr>
              <a:defRPr>
                <a:solidFill>
                  <a:srgbClr val="002F39"/>
                </a:solidFill>
              </a:defRPr>
            </a:lvl1pPr>
          </a:lstStyle>
          <a:p>
            <a:r>
              <a:rPr lang="en-US"/>
              <a:t>Click to edit Master title style</a:t>
            </a:r>
            <a:endParaRPr lang="en-US" dirty="0"/>
          </a:p>
        </p:txBody>
      </p:sp>
      <p:sp>
        <p:nvSpPr>
          <p:cNvPr id="12" name="Content Placeholder 2"/>
          <p:cNvSpPr>
            <a:spLocks noGrp="1"/>
          </p:cNvSpPr>
          <p:nvPr>
            <p:ph idx="1"/>
          </p:nvPr>
        </p:nvSpPr>
        <p:spPr>
          <a:xfrm>
            <a:off x="368302" y="1683265"/>
            <a:ext cx="2954866" cy="4525963"/>
          </a:xfrm>
        </p:spPr>
        <p:txBody>
          <a:bodyPr/>
          <a:lstStyle>
            <a:lvl1pPr marL="0" indent="0">
              <a:buNone/>
              <a:defRPr sz="1200">
                <a:solidFill>
                  <a:srgbClr val="002F39"/>
                </a:solidFill>
                <a:latin typeface="Raleway" panose="020B0003030101060003" pitchFamily="34" charset="0"/>
              </a:defRPr>
            </a:lvl1pPr>
          </a:lstStyle>
          <a:p>
            <a:pPr lvl="0"/>
            <a:r>
              <a:rPr lang="en-US"/>
              <a:t>Edit Master text styles</a:t>
            </a:r>
          </a:p>
        </p:txBody>
      </p:sp>
      <p:sp>
        <p:nvSpPr>
          <p:cNvPr id="14" name="Picture Placeholder 13"/>
          <p:cNvSpPr>
            <a:spLocks noGrp="1"/>
          </p:cNvSpPr>
          <p:nvPr>
            <p:ph type="pic" sz="quarter" idx="10"/>
          </p:nvPr>
        </p:nvSpPr>
        <p:spPr>
          <a:xfrm>
            <a:off x="3520723" y="1683265"/>
            <a:ext cx="5254978" cy="4525448"/>
          </a:xfrm>
        </p:spPr>
        <p:txBody>
          <a:bodyPr/>
          <a:lstStyle>
            <a:lvl1pPr>
              <a:defRPr>
                <a:latin typeface="Raleway" panose="020B0003030101060003" pitchFamily="34" charset="0"/>
              </a:defRPr>
            </a:lvl1pPr>
          </a:lstStyle>
          <a:p>
            <a:pPr lvl="0"/>
            <a:r>
              <a:rPr lang="en-US" noProof="0"/>
              <a:t>Click icon to add picture</a:t>
            </a:r>
            <a:endParaRPr lang="en-US" noProof="0" dirty="0"/>
          </a:p>
        </p:txBody>
      </p:sp>
    </p:spTree>
    <p:extLst>
      <p:ext uri="{BB962C8B-B14F-4D97-AF65-F5344CB8AC3E}">
        <p14:creationId xmlns:p14="http://schemas.microsoft.com/office/powerpoint/2010/main" val="1612421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Rectangle 6"/>
          <p:cNvSpPr/>
          <p:nvPr/>
        </p:nvSpPr>
        <p:spPr>
          <a:xfrm>
            <a:off x="368300" y="6499225"/>
            <a:ext cx="5976938" cy="44450"/>
          </a:xfrm>
          <a:prstGeom prst="rect">
            <a:avLst/>
          </a:prstGeom>
          <a:solidFill>
            <a:srgbClr val="002F39"/>
          </a:solidFill>
          <a:ln>
            <a:solidFill>
              <a:srgbClr val="002F39"/>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800" dirty="0"/>
              <a:t>  </a:t>
            </a:r>
          </a:p>
        </p:txBody>
      </p:sp>
      <p:sp>
        <p:nvSpPr>
          <p:cNvPr id="8" name="Rectangle 7"/>
          <p:cNvSpPr>
            <a:spLocks noChangeArrowheads="1"/>
          </p:cNvSpPr>
          <p:nvPr/>
        </p:nvSpPr>
        <p:spPr bwMode="auto">
          <a:xfrm>
            <a:off x="6294438" y="6407150"/>
            <a:ext cx="25876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r" eaLnBrk="1" hangingPunct="1"/>
            <a:r>
              <a:rPr lang="en-NZ" altLang="en-US" sz="700" b="1">
                <a:latin typeface="Arial" panose="020B0604020202020204" pitchFamily="34" charset="0"/>
                <a:cs typeface="Arial" panose="020B0604020202020204" pitchFamily="34" charset="0"/>
              </a:rPr>
              <a:t>Culture by Design</a:t>
            </a:r>
            <a:r>
              <a:rPr lang="en-NZ" altLang="en-US" sz="700">
                <a:latin typeface="Arial" panose="020B0604020202020204" pitchFamily="34" charset="0"/>
                <a:cs typeface="Arial" panose="020B0604020202020204" pitchFamily="34" charset="0"/>
              </a:rPr>
              <a:t>  |  Presentation title  |  Month 2016  |  </a:t>
            </a:r>
            <a:fld id="{EA8F7E57-4C41-44DD-A04A-688E4A42BC10}" type="slidenum">
              <a:rPr lang="en-NZ" altLang="en-US" sz="700">
                <a:latin typeface="Arial" panose="020B0604020202020204" pitchFamily="34" charset="0"/>
                <a:cs typeface="Arial" panose="020B0604020202020204" pitchFamily="34" charset="0"/>
              </a:rPr>
              <a:pPr algn="r" eaLnBrk="1" hangingPunct="1"/>
              <a:t>‹#›</a:t>
            </a:fld>
            <a:r>
              <a:rPr lang="en-AU" altLang="en-US" sz="700">
                <a:latin typeface="Arial" panose="020B0604020202020204" pitchFamily="34" charset="0"/>
                <a:cs typeface="Arial" panose="020B0604020202020204" pitchFamily="34" charset="0"/>
              </a:rPr>
              <a:t> </a:t>
            </a:r>
            <a:r>
              <a:rPr lang="en-NZ" altLang="en-US" sz="700">
                <a:latin typeface="Arial" panose="020B0604020202020204" pitchFamily="34" charset="0"/>
                <a:cs typeface="Arial" panose="020B0604020202020204" pitchFamily="34" charset="0"/>
              </a:rPr>
              <a:t>     </a:t>
            </a:r>
          </a:p>
        </p:txBody>
      </p:sp>
      <p:sp>
        <p:nvSpPr>
          <p:cNvPr id="3" name="Text Placeholder 2"/>
          <p:cNvSpPr>
            <a:spLocks noGrp="1"/>
          </p:cNvSpPr>
          <p:nvPr>
            <p:ph type="body" idx="1"/>
          </p:nvPr>
        </p:nvSpPr>
        <p:spPr>
          <a:xfrm>
            <a:off x="368300" y="1862669"/>
            <a:ext cx="4040188" cy="354542"/>
          </a:xfrm>
        </p:spPr>
        <p:txBody>
          <a:bodyPr anchor="b"/>
          <a:lstStyle>
            <a:lvl1pPr marL="0" indent="0">
              <a:buNone/>
              <a:defRPr sz="1600" b="0">
                <a:latin typeface="Raleway" panose="020B00030301010600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368300" y="2427111"/>
            <a:ext cx="4040188" cy="3727276"/>
          </a:xfrm>
        </p:spPr>
        <p:txBody>
          <a:bodyPr/>
          <a:lstStyle>
            <a:lvl1pPr marL="342900" indent="-342900">
              <a:buFontTx/>
              <a:buBlip>
                <a:blip r:embed="rId2"/>
              </a:buBlip>
              <a:defRPr sz="1200">
                <a:latin typeface="Raleway" panose="020B0003030101060003" pitchFamily="34" charset="0"/>
              </a:defRPr>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p:txBody>
      </p:sp>
      <p:sp>
        <p:nvSpPr>
          <p:cNvPr id="10" name="Title 1"/>
          <p:cNvSpPr>
            <a:spLocks noGrp="1"/>
          </p:cNvSpPr>
          <p:nvPr>
            <p:ph type="title"/>
          </p:nvPr>
        </p:nvSpPr>
        <p:spPr>
          <a:xfrm>
            <a:off x="368300" y="427044"/>
            <a:ext cx="8407400" cy="1143000"/>
          </a:xfrm>
        </p:spPr>
        <p:txBody>
          <a:bodyPr/>
          <a:lstStyle>
            <a:lvl1pPr>
              <a:defRPr>
                <a:solidFill>
                  <a:srgbClr val="002F39"/>
                </a:solidFill>
              </a:defRPr>
            </a:lvl1pPr>
          </a:lstStyle>
          <a:p>
            <a:r>
              <a:rPr lang="en-US"/>
              <a:t>Click to edit Master title style</a:t>
            </a:r>
            <a:endParaRPr lang="en-US" dirty="0"/>
          </a:p>
        </p:txBody>
      </p:sp>
      <p:sp>
        <p:nvSpPr>
          <p:cNvPr id="11" name="Text Placeholder 2"/>
          <p:cNvSpPr>
            <a:spLocks noGrp="1"/>
          </p:cNvSpPr>
          <p:nvPr>
            <p:ph type="body" idx="13"/>
          </p:nvPr>
        </p:nvSpPr>
        <p:spPr>
          <a:xfrm>
            <a:off x="4735512" y="1862669"/>
            <a:ext cx="4040188" cy="354542"/>
          </a:xfrm>
        </p:spPr>
        <p:txBody>
          <a:bodyPr anchor="b"/>
          <a:lstStyle>
            <a:lvl1pPr marL="0" indent="0">
              <a:buNone/>
              <a:defRPr sz="1600" b="0">
                <a:latin typeface="Raleway" panose="020B00030301010600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Content Placeholder 3"/>
          <p:cNvSpPr>
            <a:spLocks noGrp="1"/>
          </p:cNvSpPr>
          <p:nvPr>
            <p:ph sz="half" idx="14"/>
          </p:nvPr>
        </p:nvSpPr>
        <p:spPr>
          <a:xfrm>
            <a:off x="4735512" y="2427111"/>
            <a:ext cx="4040188" cy="3727276"/>
          </a:xfrm>
        </p:spPr>
        <p:txBody>
          <a:bodyPr/>
          <a:lstStyle>
            <a:lvl1pPr marL="171450" indent="-171450">
              <a:buFontTx/>
              <a:buBlip>
                <a:blip r:embed="rId3"/>
              </a:buBlip>
              <a:defRPr sz="1200">
                <a:latin typeface="Raleway" panose="020B0003030101060003" pitchFamily="34" charset="0"/>
              </a:defRPr>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p:txBody>
      </p:sp>
    </p:spTree>
    <p:extLst>
      <p:ext uri="{BB962C8B-B14F-4D97-AF65-F5344CB8AC3E}">
        <p14:creationId xmlns:p14="http://schemas.microsoft.com/office/powerpoint/2010/main" val="422843994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NZ" alt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NZ"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041C5181-5328-46A3-A8FA-80AAE21D9093}" type="datetimeFigureOut">
              <a:rPr lang="en-AU" altLang="en-US"/>
              <a:pPr/>
              <a:t>24/01/2022</a:t>
            </a:fld>
            <a:endParaRPr lang="en-NZ"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B2439BD1-0E07-4F37-A9EE-C37F9DBE8D1E}" type="slidenum">
              <a:rPr lang="en-NZ" altLang="en-US"/>
              <a:pPr/>
              <a:t>‹#›</a:t>
            </a:fld>
            <a:endParaRPr lang="en-NZ" altLang="en-US"/>
          </a:p>
        </p:txBody>
      </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xStyles>
    <p:titleStyle>
      <a:lvl1pPr algn="l" defTabSz="457200" rtl="0" eaLnBrk="1" fontAlgn="base" hangingPunct="1">
        <a:spcBef>
          <a:spcPct val="0"/>
        </a:spcBef>
        <a:spcAft>
          <a:spcPct val="0"/>
        </a:spcAft>
        <a:defRPr sz="4000" kern="1200">
          <a:solidFill>
            <a:schemeClr val="tx1"/>
          </a:solidFill>
          <a:latin typeface="Georgia"/>
          <a:ea typeface="MS PGothic" panose="020B0600070205080204" pitchFamily="34" charset="-128"/>
          <a:cs typeface="Georgia"/>
        </a:defRPr>
      </a:lvl1pPr>
      <a:lvl2pPr algn="l" defTabSz="457200" rtl="0" eaLnBrk="1" fontAlgn="base" hangingPunct="1">
        <a:spcBef>
          <a:spcPct val="0"/>
        </a:spcBef>
        <a:spcAft>
          <a:spcPct val="0"/>
        </a:spcAft>
        <a:defRPr sz="4000">
          <a:solidFill>
            <a:schemeClr val="tx1"/>
          </a:solidFill>
          <a:latin typeface="Georgia" charset="0"/>
          <a:ea typeface="MS PGothic" panose="020B0600070205080204" pitchFamily="34" charset="-128"/>
        </a:defRPr>
      </a:lvl2pPr>
      <a:lvl3pPr algn="l" defTabSz="457200" rtl="0" eaLnBrk="1" fontAlgn="base" hangingPunct="1">
        <a:spcBef>
          <a:spcPct val="0"/>
        </a:spcBef>
        <a:spcAft>
          <a:spcPct val="0"/>
        </a:spcAft>
        <a:defRPr sz="4000">
          <a:solidFill>
            <a:schemeClr val="tx1"/>
          </a:solidFill>
          <a:latin typeface="Georgia" charset="0"/>
          <a:ea typeface="MS PGothic" panose="020B0600070205080204" pitchFamily="34" charset="-128"/>
        </a:defRPr>
      </a:lvl3pPr>
      <a:lvl4pPr algn="l" defTabSz="457200" rtl="0" eaLnBrk="1" fontAlgn="base" hangingPunct="1">
        <a:spcBef>
          <a:spcPct val="0"/>
        </a:spcBef>
        <a:spcAft>
          <a:spcPct val="0"/>
        </a:spcAft>
        <a:defRPr sz="4000">
          <a:solidFill>
            <a:schemeClr val="tx1"/>
          </a:solidFill>
          <a:latin typeface="Georgia" charset="0"/>
          <a:ea typeface="MS PGothic" panose="020B0600070205080204" pitchFamily="34" charset="-128"/>
        </a:defRPr>
      </a:lvl4pPr>
      <a:lvl5pPr algn="l" defTabSz="457200" rtl="0" eaLnBrk="1" fontAlgn="base" hangingPunct="1">
        <a:spcBef>
          <a:spcPct val="0"/>
        </a:spcBef>
        <a:spcAft>
          <a:spcPct val="0"/>
        </a:spcAft>
        <a:defRPr sz="4000">
          <a:solidFill>
            <a:schemeClr val="tx1"/>
          </a:solidFill>
          <a:latin typeface="Georgia" charset="0"/>
          <a:ea typeface="MS PGothic" panose="020B0600070205080204" pitchFamily="34" charset="-128"/>
        </a:defRPr>
      </a:lvl5pPr>
      <a:lvl6pPr marL="457200" algn="l" defTabSz="457200" rtl="0" eaLnBrk="1" fontAlgn="base" hangingPunct="1">
        <a:spcBef>
          <a:spcPct val="0"/>
        </a:spcBef>
        <a:spcAft>
          <a:spcPct val="0"/>
        </a:spcAft>
        <a:defRPr sz="4000">
          <a:solidFill>
            <a:schemeClr val="tx1"/>
          </a:solidFill>
          <a:latin typeface="Georgia" charset="0"/>
          <a:ea typeface="ＭＳ Ｐゴシック" charset="0"/>
        </a:defRPr>
      </a:lvl6pPr>
      <a:lvl7pPr marL="914400" algn="l" defTabSz="457200" rtl="0" eaLnBrk="1" fontAlgn="base" hangingPunct="1">
        <a:spcBef>
          <a:spcPct val="0"/>
        </a:spcBef>
        <a:spcAft>
          <a:spcPct val="0"/>
        </a:spcAft>
        <a:defRPr sz="4000">
          <a:solidFill>
            <a:schemeClr val="tx1"/>
          </a:solidFill>
          <a:latin typeface="Georgia" charset="0"/>
          <a:ea typeface="ＭＳ Ｐゴシック" charset="0"/>
        </a:defRPr>
      </a:lvl7pPr>
      <a:lvl8pPr marL="1371600" algn="l" defTabSz="457200" rtl="0" eaLnBrk="1" fontAlgn="base" hangingPunct="1">
        <a:spcBef>
          <a:spcPct val="0"/>
        </a:spcBef>
        <a:spcAft>
          <a:spcPct val="0"/>
        </a:spcAft>
        <a:defRPr sz="4000">
          <a:solidFill>
            <a:schemeClr val="tx1"/>
          </a:solidFill>
          <a:latin typeface="Georgia" charset="0"/>
          <a:ea typeface="ＭＳ Ｐゴシック" charset="0"/>
        </a:defRPr>
      </a:lvl8pPr>
      <a:lvl9pPr marL="1828800" algn="l" defTabSz="457200" rtl="0" eaLnBrk="1" fontAlgn="base" hangingPunct="1">
        <a:spcBef>
          <a:spcPct val="0"/>
        </a:spcBef>
        <a:spcAft>
          <a:spcPct val="0"/>
        </a:spcAft>
        <a:defRPr sz="4000">
          <a:solidFill>
            <a:schemeClr val="tx1"/>
          </a:solidFill>
          <a:latin typeface="Georgia" charset="0"/>
          <a:ea typeface="ＭＳ Ｐゴシック" charset="0"/>
        </a:defRPr>
      </a:lvl9pPr>
    </p:titleStyle>
    <p:bodyStyle>
      <a:lvl1pPr marL="342900" indent="-342900" algn="l" defTabSz="457200" rtl="0" eaLnBrk="1" fontAlgn="base" hangingPunct="1">
        <a:spcBef>
          <a:spcPct val="20000"/>
        </a:spcBef>
        <a:spcAft>
          <a:spcPct val="0"/>
        </a:spcAft>
        <a:buFont typeface="Arial" panose="020B0604020202020204" pitchFamily="34" charset="0"/>
        <a:buChar char="•"/>
        <a:defRPr sz="1400" kern="1200">
          <a:solidFill>
            <a:schemeClr val="tx1"/>
          </a:solidFill>
          <a:latin typeface="Arial"/>
          <a:ea typeface="MS PGothic" panose="020B0600070205080204" pitchFamily="34" charset="-128"/>
          <a:cs typeface="Arial"/>
        </a:defRPr>
      </a:lvl1pPr>
      <a:lvl2pPr marL="742950" indent="-285750" algn="l" defTabSz="457200" rtl="0" eaLnBrk="1" fontAlgn="base" hangingPunct="1">
        <a:spcBef>
          <a:spcPct val="20000"/>
        </a:spcBef>
        <a:spcAft>
          <a:spcPct val="0"/>
        </a:spcAft>
        <a:buFont typeface="Arial" panose="020B0604020202020204" pitchFamily="34" charset="0"/>
        <a:buChar char="•"/>
        <a:defRPr sz="1400" kern="1200">
          <a:solidFill>
            <a:schemeClr val="tx1"/>
          </a:solidFill>
          <a:latin typeface="Arial"/>
          <a:ea typeface="MS PGothic" panose="020B0600070205080204" pitchFamily="34" charset="-128"/>
          <a:cs typeface="Arial"/>
        </a:defRPr>
      </a:lvl2pPr>
      <a:lvl3pPr marL="1143000" indent="-228600" algn="l" defTabSz="457200" rtl="0" eaLnBrk="1" fontAlgn="base" hangingPunct="1">
        <a:spcBef>
          <a:spcPct val="20000"/>
        </a:spcBef>
        <a:spcAft>
          <a:spcPct val="0"/>
        </a:spcAft>
        <a:buFont typeface="Arial" panose="020B0604020202020204" pitchFamily="34" charset="0"/>
        <a:buChar char="•"/>
        <a:defRPr sz="1400" kern="1200">
          <a:solidFill>
            <a:schemeClr val="tx1"/>
          </a:solidFill>
          <a:latin typeface="Arial"/>
          <a:ea typeface="MS PGothic" panose="020B0600070205080204" pitchFamily="34" charset="-128"/>
          <a:cs typeface="Arial"/>
        </a:defRPr>
      </a:lvl3pPr>
      <a:lvl4pPr marL="1600200" indent="-228600" algn="l" defTabSz="457200" rtl="0" eaLnBrk="1" fontAlgn="base" hangingPunct="1">
        <a:spcBef>
          <a:spcPct val="20000"/>
        </a:spcBef>
        <a:spcAft>
          <a:spcPct val="0"/>
        </a:spcAft>
        <a:buFont typeface="Arial" panose="020B0604020202020204" pitchFamily="34" charset="0"/>
        <a:buChar char="•"/>
        <a:defRPr sz="1400" kern="1200">
          <a:solidFill>
            <a:schemeClr val="tx1"/>
          </a:solidFill>
          <a:latin typeface="Arial"/>
          <a:ea typeface="MS PGothic" panose="020B0600070205080204" pitchFamily="34" charset="-128"/>
          <a:cs typeface="Arial"/>
        </a:defRPr>
      </a:lvl4pPr>
      <a:lvl5pPr marL="2057400" indent="-228600" algn="l" defTabSz="457200" rtl="0" eaLnBrk="1" fontAlgn="base" hangingPunct="1">
        <a:spcBef>
          <a:spcPct val="20000"/>
        </a:spcBef>
        <a:spcAft>
          <a:spcPct val="0"/>
        </a:spcAft>
        <a:buFont typeface="Arial" panose="020B0604020202020204" pitchFamily="34" charset="0"/>
        <a:buChar char="•"/>
        <a:defRPr sz="1400" kern="1200">
          <a:solidFill>
            <a:schemeClr val="tx1"/>
          </a:solidFill>
          <a:latin typeface="Arial"/>
          <a:ea typeface="MS PGothic" panose="020B0600070205080204" pitchFamily="34"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1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18.jp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hyperlink" Target="https://youtu.be/G277C1ck9Hg"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01F7F24-D7DE-4484-95BC-F6F0CBDC89BE}"/>
              </a:ext>
            </a:extLst>
          </p:cNvPr>
          <p:cNvPicPr/>
          <p:nvPr/>
        </p:nvPicPr>
        <p:blipFill>
          <a:blip r:embed="rId3">
            <a:extLst>
              <a:ext uri="{28A0092B-C50C-407E-A947-70E740481C1C}">
                <a14:useLocalDpi xmlns:a14="http://schemas.microsoft.com/office/drawing/2010/main" val="0"/>
              </a:ext>
            </a:extLst>
          </a:blip>
          <a:stretch>
            <a:fillRect/>
          </a:stretch>
        </p:blipFill>
        <p:spPr>
          <a:xfrm>
            <a:off x="6707206" y="5637396"/>
            <a:ext cx="2305050" cy="1152525"/>
          </a:xfrm>
          <a:prstGeom prst="rect">
            <a:avLst/>
          </a:prstGeom>
        </p:spPr>
      </p:pic>
      <p:sp>
        <p:nvSpPr>
          <p:cNvPr id="3" name="Rectangle 2">
            <a:extLst>
              <a:ext uri="{FF2B5EF4-FFF2-40B4-BE49-F238E27FC236}">
                <a16:creationId xmlns:a16="http://schemas.microsoft.com/office/drawing/2014/main" id="{EE91B631-3F19-4F17-9566-6360CEA0CAAD}"/>
              </a:ext>
            </a:extLst>
          </p:cNvPr>
          <p:cNvSpPr/>
          <p:nvPr/>
        </p:nvSpPr>
        <p:spPr>
          <a:xfrm>
            <a:off x="325438" y="6499225"/>
            <a:ext cx="8423275" cy="34925"/>
          </a:xfrm>
          <a:prstGeom prst="rect">
            <a:avLst/>
          </a:prstGeom>
          <a:solidFill>
            <a:srgbClr val="002F39"/>
          </a:solidFill>
          <a:ln>
            <a:solidFill>
              <a:srgbClr val="002F39"/>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800"/>
          </a:p>
        </p:txBody>
      </p:sp>
      <p:pic>
        <p:nvPicPr>
          <p:cNvPr id="6" name="Picture 5">
            <a:extLst>
              <a:ext uri="{FF2B5EF4-FFF2-40B4-BE49-F238E27FC236}">
                <a16:creationId xmlns:a16="http://schemas.microsoft.com/office/drawing/2014/main" id="{8C6A5742-301E-4270-B4BB-0C18A2BBDADF}"/>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flipV="1">
            <a:off x="1899138" y="-5"/>
            <a:ext cx="7244861" cy="689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reeform: Shape 6">
            <a:extLst>
              <a:ext uri="{FF2B5EF4-FFF2-40B4-BE49-F238E27FC236}">
                <a16:creationId xmlns:a16="http://schemas.microsoft.com/office/drawing/2014/main" id="{17A6A11D-6CC7-46A2-85A3-21D7AC4311F1}"/>
              </a:ext>
            </a:extLst>
          </p:cNvPr>
          <p:cNvSpPr/>
          <p:nvPr/>
        </p:nvSpPr>
        <p:spPr>
          <a:xfrm>
            <a:off x="166659" y="-35168"/>
            <a:ext cx="4613134" cy="6893168"/>
          </a:xfrm>
          <a:custGeom>
            <a:avLst/>
            <a:gdLst>
              <a:gd name="connsiteX0" fmla="*/ 4431323 w 4431323"/>
              <a:gd name="connsiteY0" fmla="*/ 23446 h 6940061"/>
              <a:gd name="connsiteX1" fmla="*/ 0 w 4431323"/>
              <a:gd name="connsiteY1" fmla="*/ 0 h 6940061"/>
              <a:gd name="connsiteX2" fmla="*/ 0 w 4431323"/>
              <a:gd name="connsiteY2" fmla="*/ 6940061 h 6940061"/>
              <a:gd name="connsiteX3" fmla="*/ 1899138 w 4431323"/>
              <a:gd name="connsiteY3" fmla="*/ 6940061 h 6940061"/>
              <a:gd name="connsiteX4" fmla="*/ 4431323 w 4431323"/>
              <a:gd name="connsiteY4" fmla="*/ 23446 h 6940061"/>
              <a:gd name="connsiteX0" fmla="*/ 4431323 w 4431323"/>
              <a:gd name="connsiteY0" fmla="*/ 23446 h 6940061"/>
              <a:gd name="connsiteX1" fmla="*/ 0 w 4431323"/>
              <a:gd name="connsiteY1" fmla="*/ 0 h 6940061"/>
              <a:gd name="connsiteX2" fmla="*/ 0 w 4431323"/>
              <a:gd name="connsiteY2" fmla="*/ 6940061 h 6940061"/>
              <a:gd name="connsiteX3" fmla="*/ 1899138 w 4431323"/>
              <a:gd name="connsiteY3" fmla="*/ 6940061 h 6940061"/>
              <a:gd name="connsiteX4" fmla="*/ 4384431 w 4431323"/>
              <a:gd name="connsiteY4" fmla="*/ 2625969 h 6940061"/>
              <a:gd name="connsiteX5" fmla="*/ 4431323 w 4431323"/>
              <a:gd name="connsiteY5" fmla="*/ 23446 h 6940061"/>
              <a:gd name="connsiteX0" fmla="*/ 4431323 w 4431323"/>
              <a:gd name="connsiteY0" fmla="*/ 23446 h 6940061"/>
              <a:gd name="connsiteX1" fmla="*/ 0 w 4431323"/>
              <a:gd name="connsiteY1" fmla="*/ 0 h 6940061"/>
              <a:gd name="connsiteX2" fmla="*/ 0 w 4431323"/>
              <a:gd name="connsiteY2" fmla="*/ 6940061 h 6940061"/>
              <a:gd name="connsiteX3" fmla="*/ 1899138 w 4431323"/>
              <a:gd name="connsiteY3" fmla="*/ 6940061 h 6940061"/>
              <a:gd name="connsiteX4" fmla="*/ 3540369 w 4431323"/>
              <a:gd name="connsiteY4" fmla="*/ 4923692 h 6940061"/>
              <a:gd name="connsiteX5" fmla="*/ 4384431 w 4431323"/>
              <a:gd name="connsiteY5" fmla="*/ 2625969 h 6940061"/>
              <a:gd name="connsiteX6" fmla="*/ 4431323 w 4431323"/>
              <a:gd name="connsiteY6" fmla="*/ 23446 h 6940061"/>
              <a:gd name="connsiteX0" fmla="*/ 4431323 w 4595446"/>
              <a:gd name="connsiteY0" fmla="*/ 23446 h 6940061"/>
              <a:gd name="connsiteX1" fmla="*/ 0 w 4595446"/>
              <a:gd name="connsiteY1" fmla="*/ 0 h 6940061"/>
              <a:gd name="connsiteX2" fmla="*/ 0 w 4595446"/>
              <a:gd name="connsiteY2" fmla="*/ 6940061 h 6940061"/>
              <a:gd name="connsiteX3" fmla="*/ 1899138 w 4595446"/>
              <a:gd name="connsiteY3" fmla="*/ 6940061 h 6940061"/>
              <a:gd name="connsiteX4" fmla="*/ 3540369 w 4595446"/>
              <a:gd name="connsiteY4" fmla="*/ 4923692 h 6940061"/>
              <a:gd name="connsiteX5" fmla="*/ 4384431 w 4595446"/>
              <a:gd name="connsiteY5" fmla="*/ 2625969 h 6940061"/>
              <a:gd name="connsiteX6" fmla="*/ 4595446 w 4595446"/>
              <a:gd name="connsiteY6" fmla="*/ 1664677 h 6940061"/>
              <a:gd name="connsiteX7" fmla="*/ 4431323 w 4595446"/>
              <a:gd name="connsiteY7" fmla="*/ 23446 h 6940061"/>
              <a:gd name="connsiteX0" fmla="*/ 4431323 w 4595446"/>
              <a:gd name="connsiteY0" fmla="*/ 23446 h 6940061"/>
              <a:gd name="connsiteX1" fmla="*/ 0 w 4595446"/>
              <a:gd name="connsiteY1" fmla="*/ 0 h 6940061"/>
              <a:gd name="connsiteX2" fmla="*/ 0 w 4595446"/>
              <a:gd name="connsiteY2" fmla="*/ 6940061 h 6940061"/>
              <a:gd name="connsiteX3" fmla="*/ 1899138 w 4595446"/>
              <a:gd name="connsiteY3" fmla="*/ 6940061 h 6940061"/>
              <a:gd name="connsiteX4" fmla="*/ 3540369 w 4595446"/>
              <a:gd name="connsiteY4" fmla="*/ 4923692 h 6940061"/>
              <a:gd name="connsiteX5" fmla="*/ 4384431 w 4595446"/>
              <a:gd name="connsiteY5" fmla="*/ 2625969 h 6940061"/>
              <a:gd name="connsiteX6" fmla="*/ 4595446 w 4595446"/>
              <a:gd name="connsiteY6" fmla="*/ 1664677 h 6940061"/>
              <a:gd name="connsiteX7" fmla="*/ 4431323 w 4595446"/>
              <a:gd name="connsiteY7" fmla="*/ 23446 h 6940061"/>
              <a:gd name="connsiteX0" fmla="*/ 4431323 w 4501662"/>
              <a:gd name="connsiteY0" fmla="*/ 23446 h 6940061"/>
              <a:gd name="connsiteX1" fmla="*/ 0 w 4501662"/>
              <a:gd name="connsiteY1" fmla="*/ 0 h 6940061"/>
              <a:gd name="connsiteX2" fmla="*/ 0 w 4501662"/>
              <a:gd name="connsiteY2" fmla="*/ 6940061 h 6940061"/>
              <a:gd name="connsiteX3" fmla="*/ 1899138 w 4501662"/>
              <a:gd name="connsiteY3" fmla="*/ 6940061 h 6940061"/>
              <a:gd name="connsiteX4" fmla="*/ 3540369 w 4501662"/>
              <a:gd name="connsiteY4" fmla="*/ 4923692 h 6940061"/>
              <a:gd name="connsiteX5" fmla="*/ 4384431 w 4501662"/>
              <a:gd name="connsiteY5" fmla="*/ 2625969 h 6940061"/>
              <a:gd name="connsiteX6" fmla="*/ 4501662 w 4501662"/>
              <a:gd name="connsiteY6" fmla="*/ 1570893 h 6940061"/>
              <a:gd name="connsiteX7" fmla="*/ 4431323 w 4501662"/>
              <a:gd name="connsiteY7" fmla="*/ 23446 h 6940061"/>
              <a:gd name="connsiteX0" fmla="*/ 4431323 w 4501662"/>
              <a:gd name="connsiteY0" fmla="*/ 23446 h 6940061"/>
              <a:gd name="connsiteX1" fmla="*/ 0 w 4501662"/>
              <a:gd name="connsiteY1" fmla="*/ 0 h 6940061"/>
              <a:gd name="connsiteX2" fmla="*/ 0 w 4501662"/>
              <a:gd name="connsiteY2" fmla="*/ 6940061 h 6940061"/>
              <a:gd name="connsiteX3" fmla="*/ 1899138 w 4501662"/>
              <a:gd name="connsiteY3" fmla="*/ 6940061 h 6940061"/>
              <a:gd name="connsiteX4" fmla="*/ 3634154 w 4501662"/>
              <a:gd name="connsiteY4" fmla="*/ 4923692 h 6940061"/>
              <a:gd name="connsiteX5" fmla="*/ 4384431 w 4501662"/>
              <a:gd name="connsiteY5" fmla="*/ 2625969 h 6940061"/>
              <a:gd name="connsiteX6" fmla="*/ 4501662 w 4501662"/>
              <a:gd name="connsiteY6" fmla="*/ 1570893 h 6940061"/>
              <a:gd name="connsiteX7" fmla="*/ 4431323 w 4501662"/>
              <a:gd name="connsiteY7" fmla="*/ 23446 h 6940061"/>
              <a:gd name="connsiteX0" fmla="*/ 4431323 w 4501662"/>
              <a:gd name="connsiteY0" fmla="*/ 23446 h 6940061"/>
              <a:gd name="connsiteX1" fmla="*/ 0 w 4501662"/>
              <a:gd name="connsiteY1" fmla="*/ 0 h 6940061"/>
              <a:gd name="connsiteX2" fmla="*/ 0 w 4501662"/>
              <a:gd name="connsiteY2" fmla="*/ 6940061 h 6940061"/>
              <a:gd name="connsiteX3" fmla="*/ 1899138 w 4501662"/>
              <a:gd name="connsiteY3" fmla="*/ 6940061 h 6940061"/>
              <a:gd name="connsiteX4" fmla="*/ 3563816 w 4501662"/>
              <a:gd name="connsiteY4" fmla="*/ 4876800 h 6940061"/>
              <a:gd name="connsiteX5" fmla="*/ 4384431 w 4501662"/>
              <a:gd name="connsiteY5" fmla="*/ 2625969 h 6940061"/>
              <a:gd name="connsiteX6" fmla="*/ 4501662 w 4501662"/>
              <a:gd name="connsiteY6" fmla="*/ 1570893 h 6940061"/>
              <a:gd name="connsiteX7" fmla="*/ 4431323 w 4501662"/>
              <a:gd name="connsiteY7" fmla="*/ 23446 h 6940061"/>
              <a:gd name="connsiteX0" fmla="*/ 4431323 w 4501662"/>
              <a:gd name="connsiteY0" fmla="*/ 23446 h 6940061"/>
              <a:gd name="connsiteX1" fmla="*/ 0 w 4501662"/>
              <a:gd name="connsiteY1" fmla="*/ 0 h 6940061"/>
              <a:gd name="connsiteX2" fmla="*/ 0 w 4501662"/>
              <a:gd name="connsiteY2" fmla="*/ 6940061 h 6940061"/>
              <a:gd name="connsiteX3" fmla="*/ 1899138 w 4501662"/>
              <a:gd name="connsiteY3" fmla="*/ 6940061 h 6940061"/>
              <a:gd name="connsiteX4" fmla="*/ 3610708 w 4501662"/>
              <a:gd name="connsiteY4" fmla="*/ 4900246 h 6940061"/>
              <a:gd name="connsiteX5" fmla="*/ 4384431 w 4501662"/>
              <a:gd name="connsiteY5" fmla="*/ 2625969 h 6940061"/>
              <a:gd name="connsiteX6" fmla="*/ 4501662 w 4501662"/>
              <a:gd name="connsiteY6" fmla="*/ 1570893 h 6940061"/>
              <a:gd name="connsiteX7" fmla="*/ 4431323 w 4501662"/>
              <a:gd name="connsiteY7" fmla="*/ 23446 h 694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01662" h="6940061">
                <a:moveTo>
                  <a:pt x="4431323" y="23446"/>
                </a:moveTo>
                <a:lnTo>
                  <a:pt x="0" y="0"/>
                </a:lnTo>
                <a:lnTo>
                  <a:pt x="0" y="6940061"/>
                </a:lnTo>
                <a:lnTo>
                  <a:pt x="1899138" y="6940061"/>
                </a:lnTo>
                <a:cubicBezTo>
                  <a:pt x="2454030" y="6525846"/>
                  <a:pt x="3196493" y="5619261"/>
                  <a:pt x="3610708" y="4900246"/>
                </a:cubicBezTo>
                <a:cubicBezTo>
                  <a:pt x="4024924" y="4181231"/>
                  <a:pt x="4235939" y="3137877"/>
                  <a:pt x="4384431" y="2625969"/>
                </a:cubicBezTo>
                <a:cubicBezTo>
                  <a:pt x="4400062" y="2368061"/>
                  <a:pt x="4486031" y="1828801"/>
                  <a:pt x="4501662" y="1570893"/>
                </a:cubicBezTo>
                <a:lnTo>
                  <a:pt x="4431323" y="23446"/>
                </a:lnTo>
                <a:close/>
              </a:path>
            </a:pathLst>
          </a:custGeom>
          <a:solidFill>
            <a:schemeClr val="bg2"/>
          </a:solidFill>
          <a:ln>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dirty="0"/>
          </a:p>
        </p:txBody>
      </p:sp>
      <p:sp>
        <p:nvSpPr>
          <p:cNvPr id="9" name="Freeform: Shape 8">
            <a:extLst>
              <a:ext uri="{FF2B5EF4-FFF2-40B4-BE49-F238E27FC236}">
                <a16:creationId xmlns:a16="http://schemas.microsoft.com/office/drawing/2014/main" id="{48A8B657-77A8-4044-B67F-FBEA5925B14E}"/>
              </a:ext>
            </a:extLst>
          </p:cNvPr>
          <p:cNvSpPr/>
          <p:nvPr/>
        </p:nvSpPr>
        <p:spPr>
          <a:xfrm>
            <a:off x="-5" y="-35170"/>
            <a:ext cx="4613134" cy="6893169"/>
          </a:xfrm>
          <a:custGeom>
            <a:avLst/>
            <a:gdLst>
              <a:gd name="connsiteX0" fmla="*/ 4431323 w 4431323"/>
              <a:gd name="connsiteY0" fmla="*/ 23446 h 6940061"/>
              <a:gd name="connsiteX1" fmla="*/ 0 w 4431323"/>
              <a:gd name="connsiteY1" fmla="*/ 0 h 6940061"/>
              <a:gd name="connsiteX2" fmla="*/ 0 w 4431323"/>
              <a:gd name="connsiteY2" fmla="*/ 6940061 h 6940061"/>
              <a:gd name="connsiteX3" fmla="*/ 1899138 w 4431323"/>
              <a:gd name="connsiteY3" fmla="*/ 6940061 h 6940061"/>
              <a:gd name="connsiteX4" fmla="*/ 4431323 w 4431323"/>
              <a:gd name="connsiteY4" fmla="*/ 23446 h 6940061"/>
              <a:gd name="connsiteX0" fmla="*/ 4431323 w 4431323"/>
              <a:gd name="connsiteY0" fmla="*/ 23446 h 6940061"/>
              <a:gd name="connsiteX1" fmla="*/ 0 w 4431323"/>
              <a:gd name="connsiteY1" fmla="*/ 0 h 6940061"/>
              <a:gd name="connsiteX2" fmla="*/ 0 w 4431323"/>
              <a:gd name="connsiteY2" fmla="*/ 6940061 h 6940061"/>
              <a:gd name="connsiteX3" fmla="*/ 1899138 w 4431323"/>
              <a:gd name="connsiteY3" fmla="*/ 6940061 h 6940061"/>
              <a:gd name="connsiteX4" fmla="*/ 4384431 w 4431323"/>
              <a:gd name="connsiteY4" fmla="*/ 2625969 h 6940061"/>
              <a:gd name="connsiteX5" fmla="*/ 4431323 w 4431323"/>
              <a:gd name="connsiteY5" fmla="*/ 23446 h 6940061"/>
              <a:gd name="connsiteX0" fmla="*/ 4431323 w 4431323"/>
              <a:gd name="connsiteY0" fmla="*/ 23446 h 6940061"/>
              <a:gd name="connsiteX1" fmla="*/ 0 w 4431323"/>
              <a:gd name="connsiteY1" fmla="*/ 0 h 6940061"/>
              <a:gd name="connsiteX2" fmla="*/ 0 w 4431323"/>
              <a:gd name="connsiteY2" fmla="*/ 6940061 h 6940061"/>
              <a:gd name="connsiteX3" fmla="*/ 1899138 w 4431323"/>
              <a:gd name="connsiteY3" fmla="*/ 6940061 h 6940061"/>
              <a:gd name="connsiteX4" fmla="*/ 3540369 w 4431323"/>
              <a:gd name="connsiteY4" fmla="*/ 4923692 h 6940061"/>
              <a:gd name="connsiteX5" fmla="*/ 4384431 w 4431323"/>
              <a:gd name="connsiteY5" fmla="*/ 2625969 h 6940061"/>
              <a:gd name="connsiteX6" fmla="*/ 4431323 w 4431323"/>
              <a:gd name="connsiteY6" fmla="*/ 23446 h 6940061"/>
              <a:gd name="connsiteX0" fmla="*/ 4431323 w 4595446"/>
              <a:gd name="connsiteY0" fmla="*/ 23446 h 6940061"/>
              <a:gd name="connsiteX1" fmla="*/ 0 w 4595446"/>
              <a:gd name="connsiteY1" fmla="*/ 0 h 6940061"/>
              <a:gd name="connsiteX2" fmla="*/ 0 w 4595446"/>
              <a:gd name="connsiteY2" fmla="*/ 6940061 h 6940061"/>
              <a:gd name="connsiteX3" fmla="*/ 1899138 w 4595446"/>
              <a:gd name="connsiteY3" fmla="*/ 6940061 h 6940061"/>
              <a:gd name="connsiteX4" fmla="*/ 3540369 w 4595446"/>
              <a:gd name="connsiteY4" fmla="*/ 4923692 h 6940061"/>
              <a:gd name="connsiteX5" fmla="*/ 4384431 w 4595446"/>
              <a:gd name="connsiteY5" fmla="*/ 2625969 h 6940061"/>
              <a:gd name="connsiteX6" fmla="*/ 4595446 w 4595446"/>
              <a:gd name="connsiteY6" fmla="*/ 1664677 h 6940061"/>
              <a:gd name="connsiteX7" fmla="*/ 4431323 w 4595446"/>
              <a:gd name="connsiteY7" fmla="*/ 23446 h 6940061"/>
              <a:gd name="connsiteX0" fmla="*/ 4431323 w 4595446"/>
              <a:gd name="connsiteY0" fmla="*/ 23446 h 6940061"/>
              <a:gd name="connsiteX1" fmla="*/ 0 w 4595446"/>
              <a:gd name="connsiteY1" fmla="*/ 0 h 6940061"/>
              <a:gd name="connsiteX2" fmla="*/ 0 w 4595446"/>
              <a:gd name="connsiteY2" fmla="*/ 6940061 h 6940061"/>
              <a:gd name="connsiteX3" fmla="*/ 1899138 w 4595446"/>
              <a:gd name="connsiteY3" fmla="*/ 6940061 h 6940061"/>
              <a:gd name="connsiteX4" fmla="*/ 3540369 w 4595446"/>
              <a:gd name="connsiteY4" fmla="*/ 4923692 h 6940061"/>
              <a:gd name="connsiteX5" fmla="*/ 4384431 w 4595446"/>
              <a:gd name="connsiteY5" fmla="*/ 2625969 h 6940061"/>
              <a:gd name="connsiteX6" fmla="*/ 4595446 w 4595446"/>
              <a:gd name="connsiteY6" fmla="*/ 1664677 h 6940061"/>
              <a:gd name="connsiteX7" fmla="*/ 4431323 w 4595446"/>
              <a:gd name="connsiteY7" fmla="*/ 23446 h 6940061"/>
              <a:gd name="connsiteX0" fmla="*/ 4431323 w 4501662"/>
              <a:gd name="connsiteY0" fmla="*/ 23446 h 6940061"/>
              <a:gd name="connsiteX1" fmla="*/ 0 w 4501662"/>
              <a:gd name="connsiteY1" fmla="*/ 0 h 6940061"/>
              <a:gd name="connsiteX2" fmla="*/ 0 w 4501662"/>
              <a:gd name="connsiteY2" fmla="*/ 6940061 h 6940061"/>
              <a:gd name="connsiteX3" fmla="*/ 1899138 w 4501662"/>
              <a:gd name="connsiteY3" fmla="*/ 6940061 h 6940061"/>
              <a:gd name="connsiteX4" fmla="*/ 3540369 w 4501662"/>
              <a:gd name="connsiteY4" fmla="*/ 4923692 h 6940061"/>
              <a:gd name="connsiteX5" fmla="*/ 4384431 w 4501662"/>
              <a:gd name="connsiteY5" fmla="*/ 2625969 h 6940061"/>
              <a:gd name="connsiteX6" fmla="*/ 4501662 w 4501662"/>
              <a:gd name="connsiteY6" fmla="*/ 1570893 h 6940061"/>
              <a:gd name="connsiteX7" fmla="*/ 4431323 w 4501662"/>
              <a:gd name="connsiteY7" fmla="*/ 23446 h 6940061"/>
              <a:gd name="connsiteX0" fmla="*/ 4431323 w 4501662"/>
              <a:gd name="connsiteY0" fmla="*/ 23446 h 6940061"/>
              <a:gd name="connsiteX1" fmla="*/ 0 w 4501662"/>
              <a:gd name="connsiteY1" fmla="*/ 0 h 6940061"/>
              <a:gd name="connsiteX2" fmla="*/ 0 w 4501662"/>
              <a:gd name="connsiteY2" fmla="*/ 6940061 h 6940061"/>
              <a:gd name="connsiteX3" fmla="*/ 1899138 w 4501662"/>
              <a:gd name="connsiteY3" fmla="*/ 6940061 h 6940061"/>
              <a:gd name="connsiteX4" fmla="*/ 3634154 w 4501662"/>
              <a:gd name="connsiteY4" fmla="*/ 4923692 h 6940061"/>
              <a:gd name="connsiteX5" fmla="*/ 4384431 w 4501662"/>
              <a:gd name="connsiteY5" fmla="*/ 2625969 h 6940061"/>
              <a:gd name="connsiteX6" fmla="*/ 4501662 w 4501662"/>
              <a:gd name="connsiteY6" fmla="*/ 1570893 h 6940061"/>
              <a:gd name="connsiteX7" fmla="*/ 4431323 w 4501662"/>
              <a:gd name="connsiteY7" fmla="*/ 23446 h 6940061"/>
              <a:gd name="connsiteX0" fmla="*/ 4431323 w 4501662"/>
              <a:gd name="connsiteY0" fmla="*/ 23446 h 6940061"/>
              <a:gd name="connsiteX1" fmla="*/ 0 w 4501662"/>
              <a:gd name="connsiteY1" fmla="*/ 0 h 6940061"/>
              <a:gd name="connsiteX2" fmla="*/ 0 w 4501662"/>
              <a:gd name="connsiteY2" fmla="*/ 6940061 h 6940061"/>
              <a:gd name="connsiteX3" fmla="*/ 1899138 w 4501662"/>
              <a:gd name="connsiteY3" fmla="*/ 6940061 h 6940061"/>
              <a:gd name="connsiteX4" fmla="*/ 3563816 w 4501662"/>
              <a:gd name="connsiteY4" fmla="*/ 4876800 h 6940061"/>
              <a:gd name="connsiteX5" fmla="*/ 4384431 w 4501662"/>
              <a:gd name="connsiteY5" fmla="*/ 2625969 h 6940061"/>
              <a:gd name="connsiteX6" fmla="*/ 4501662 w 4501662"/>
              <a:gd name="connsiteY6" fmla="*/ 1570893 h 6940061"/>
              <a:gd name="connsiteX7" fmla="*/ 4431323 w 4501662"/>
              <a:gd name="connsiteY7" fmla="*/ 23446 h 6940061"/>
              <a:gd name="connsiteX0" fmla="*/ 4431323 w 4501662"/>
              <a:gd name="connsiteY0" fmla="*/ 23446 h 6940061"/>
              <a:gd name="connsiteX1" fmla="*/ 0 w 4501662"/>
              <a:gd name="connsiteY1" fmla="*/ 0 h 6940061"/>
              <a:gd name="connsiteX2" fmla="*/ 0 w 4501662"/>
              <a:gd name="connsiteY2" fmla="*/ 6940061 h 6940061"/>
              <a:gd name="connsiteX3" fmla="*/ 1899138 w 4501662"/>
              <a:gd name="connsiteY3" fmla="*/ 6940061 h 6940061"/>
              <a:gd name="connsiteX4" fmla="*/ 3610708 w 4501662"/>
              <a:gd name="connsiteY4" fmla="*/ 4900246 h 6940061"/>
              <a:gd name="connsiteX5" fmla="*/ 4384431 w 4501662"/>
              <a:gd name="connsiteY5" fmla="*/ 2625969 h 6940061"/>
              <a:gd name="connsiteX6" fmla="*/ 4501662 w 4501662"/>
              <a:gd name="connsiteY6" fmla="*/ 1570893 h 6940061"/>
              <a:gd name="connsiteX7" fmla="*/ 4431323 w 4501662"/>
              <a:gd name="connsiteY7" fmla="*/ 23446 h 694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01662" h="6940061">
                <a:moveTo>
                  <a:pt x="4431323" y="23446"/>
                </a:moveTo>
                <a:lnTo>
                  <a:pt x="0" y="0"/>
                </a:lnTo>
                <a:lnTo>
                  <a:pt x="0" y="6940061"/>
                </a:lnTo>
                <a:lnTo>
                  <a:pt x="1899138" y="6940061"/>
                </a:lnTo>
                <a:cubicBezTo>
                  <a:pt x="2454030" y="6525846"/>
                  <a:pt x="3196493" y="5619261"/>
                  <a:pt x="3610708" y="4900246"/>
                </a:cubicBezTo>
                <a:cubicBezTo>
                  <a:pt x="4024924" y="4181231"/>
                  <a:pt x="4235939" y="3137877"/>
                  <a:pt x="4384431" y="2625969"/>
                </a:cubicBezTo>
                <a:cubicBezTo>
                  <a:pt x="4400062" y="2368061"/>
                  <a:pt x="4486031" y="1828801"/>
                  <a:pt x="4501662" y="1570893"/>
                </a:cubicBezTo>
                <a:lnTo>
                  <a:pt x="4431323" y="23446"/>
                </a:lnTo>
                <a:close/>
              </a:path>
            </a:pathLst>
          </a:cu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dirty="0"/>
          </a:p>
        </p:txBody>
      </p:sp>
      <p:sp>
        <p:nvSpPr>
          <p:cNvPr id="10" name="Rectangle 9">
            <a:extLst>
              <a:ext uri="{FF2B5EF4-FFF2-40B4-BE49-F238E27FC236}">
                <a16:creationId xmlns:a16="http://schemas.microsoft.com/office/drawing/2014/main" id="{02BED8A9-84C2-48D7-9D4C-04B60B3BB3D0}"/>
              </a:ext>
            </a:extLst>
          </p:cNvPr>
          <p:cNvSpPr/>
          <p:nvPr/>
        </p:nvSpPr>
        <p:spPr>
          <a:xfrm>
            <a:off x="0" y="514350"/>
            <a:ext cx="9144000" cy="276605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dirty="0"/>
          </a:p>
        </p:txBody>
      </p:sp>
      <p:pic>
        <p:nvPicPr>
          <p:cNvPr id="11" name="Picture 10" descr="A close up of a sign&#10;&#10;Description automatically generated">
            <a:extLst>
              <a:ext uri="{FF2B5EF4-FFF2-40B4-BE49-F238E27FC236}">
                <a16:creationId xmlns:a16="http://schemas.microsoft.com/office/drawing/2014/main" id="{3FF7724D-EEFD-4879-BD8C-FD56F4438CE4}"/>
              </a:ext>
            </a:extLst>
          </p:cNvPr>
          <p:cNvPicPr>
            <a:picLocks noChangeAspect="1"/>
          </p:cNvPicPr>
          <p:nvPr/>
        </p:nvPicPr>
        <p:blipFill>
          <a:blip r:embed="rId5"/>
          <a:stretch>
            <a:fillRect/>
          </a:stretch>
        </p:blipFill>
        <p:spPr>
          <a:xfrm>
            <a:off x="519506" y="1150147"/>
            <a:ext cx="4940370" cy="1494463"/>
          </a:xfrm>
          <a:prstGeom prst="rect">
            <a:avLst/>
          </a:prstGeom>
        </p:spPr>
      </p:pic>
      <p:sp>
        <p:nvSpPr>
          <p:cNvPr id="12" name="Title 1">
            <a:extLst>
              <a:ext uri="{FF2B5EF4-FFF2-40B4-BE49-F238E27FC236}">
                <a16:creationId xmlns:a16="http://schemas.microsoft.com/office/drawing/2014/main" id="{5EA20EA6-6550-4CB9-B577-7FB8DF5E83BA}"/>
              </a:ext>
            </a:extLst>
          </p:cNvPr>
          <p:cNvSpPr txBox="1">
            <a:spLocks/>
          </p:cNvSpPr>
          <p:nvPr/>
        </p:nvSpPr>
        <p:spPr bwMode="auto">
          <a:xfrm>
            <a:off x="-482738" y="3877900"/>
            <a:ext cx="8763000" cy="2446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lvl1pPr algn="l" defTabSz="457200" rtl="0" eaLnBrk="1" fontAlgn="base" hangingPunct="1">
              <a:lnSpc>
                <a:spcPts val="7840"/>
              </a:lnSpc>
              <a:spcBef>
                <a:spcPct val="0"/>
              </a:spcBef>
              <a:spcAft>
                <a:spcPct val="0"/>
              </a:spcAft>
              <a:defRPr sz="7200" kern="1200" baseline="0">
                <a:solidFill>
                  <a:srgbClr val="003A49"/>
                </a:solidFill>
                <a:latin typeface="Georgia"/>
                <a:ea typeface="MS PGothic" panose="020B0600070205080204" pitchFamily="34" charset="-128"/>
                <a:cs typeface="Georgia"/>
              </a:defRPr>
            </a:lvl1pPr>
            <a:lvl2pPr algn="l" defTabSz="457200" rtl="0" eaLnBrk="1" fontAlgn="base" hangingPunct="1">
              <a:spcBef>
                <a:spcPct val="0"/>
              </a:spcBef>
              <a:spcAft>
                <a:spcPct val="0"/>
              </a:spcAft>
              <a:defRPr sz="4000">
                <a:solidFill>
                  <a:schemeClr val="tx1"/>
                </a:solidFill>
                <a:latin typeface="Georgia" charset="0"/>
                <a:ea typeface="MS PGothic" panose="020B0600070205080204" pitchFamily="34" charset="-128"/>
              </a:defRPr>
            </a:lvl2pPr>
            <a:lvl3pPr algn="l" defTabSz="457200" rtl="0" eaLnBrk="1" fontAlgn="base" hangingPunct="1">
              <a:spcBef>
                <a:spcPct val="0"/>
              </a:spcBef>
              <a:spcAft>
                <a:spcPct val="0"/>
              </a:spcAft>
              <a:defRPr sz="4000">
                <a:solidFill>
                  <a:schemeClr val="tx1"/>
                </a:solidFill>
                <a:latin typeface="Georgia" charset="0"/>
                <a:ea typeface="MS PGothic" panose="020B0600070205080204" pitchFamily="34" charset="-128"/>
              </a:defRPr>
            </a:lvl3pPr>
            <a:lvl4pPr algn="l" defTabSz="457200" rtl="0" eaLnBrk="1" fontAlgn="base" hangingPunct="1">
              <a:spcBef>
                <a:spcPct val="0"/>
              </a:spcBef>
              <a:spcAft>
                <a:spcPct val="0"/>
              </a:spcAft>
              <a:defRPr sz="4000">
                <a:solidFill>
                  <a:schemeClr val="tx1"/>
                </a:solidFill>
                <a:latin typeface="Georgia" charset="0"/>
                <a:ea typeface="MS PGothic" panose="020B0600070205080204" pitchFamily="34" charset="-128"/>
              </a:defRPr>
            </a:lvl4pPr>
            <a:lvl5pPr algn="l" defTabSz="457200" rtl="0" eaLnBrk="1" fontAlgn="base" hangingPunct="1">
              <a:spcBef>
                <a:spcPct val="0"/>
              </a:spcBef>
              <a:spcAft>
                <a:spcPct val="0"/>
              </a:spcAft>
              <a:defRPr sz="4000">
                <a:solidFill>
                  <a:schemeClr val="tx1"/>
                </a:solidFill>
                <a:latin typeface="Georgia" charset="0"/>
                <a:ea typeface="MS PGothic" panose="020B0600070205080204" pitchFamily="34" charset="-128"/>
              </a:defRPr>
            </a:lvl5pPr>
            <a:lvl6pPr marL="457200" algn="l" defTabSz="457200" rtl="0" eaLnBrk="1" fontAlgn="base" hangingPunct="1">
              <a:spcBef>
                <a:spcPct val="0"/>
              </a:spcBef>
              <a:spcAft>
                <a:spcPct val="0"/>
              </a:spcAft>
              <a:defRPr sz="4000">
                <a:solidFill>
                  <a:schemeClr val="tx1"/>
                </a:solidFill>
                <a:latin typeface="Georgia" charset="0"/>
                <a:ea typeface="ＭＳ Ｐゴシック" charset="0"/>
              </a:defRPr>
            </a:lvl6pPr>
            <a:lvl7pPr marL="914400" algn="l" defTabSz="457200" rtl="0" eaLnBrk="1" fontAlgn="base" hangingPunct="1">
              <a:spcBef>
                <a:spcPct val="0"/>
              </a:spcBef>
              <a:spcAft>
                <a:spcPct val="0"/>
              </a:spcAft>
              <a:defRPr sz="4000">
                <a:solidFill>
                  <a:schemeClr val="tx1"/>
                </a:solidFill>
                <a:latin typeface="Georgia" charset="0"/>
                <a:ea typeface="ＭＳ Ｐゴシック" charset="0"/>
              </a:defRPr>
            </a:lvl7pPr>
            <a:lvl8pPr marL="1371600" algn="l" defTabSz="457200" rtl="0" eaLnBrk="1" fontAlgn="base" hangingPunct="1">
              <a:spcBef>
                <a:spcPct val="0"/>
              </a:spcBef>
              <a:spcAft>
                <a:spcPct val="0"/>
              </a:spcAft>
              <a:defRPr sz="4000">
                <a:solidFill>
                  <a:schemeClr val="tx1"/>
                </a:solidFill>
                <a:latin typeface="Georgia" charset="0"/>
                <a:ea typeface="ＭＳ Ｐゴシック" charset="0"/>
              </a:defRPr>
            </a:lvl8pPr>
            <a:lvl9pPr marL="1828800" algn="l" defTabSz="457200" rtl="0" eaLnBrk="1" fontAlgn="base" hangingPunct="1">
              <a:spcBef>
                <a:spcPct val="0"/>
              </a:spcBef>
              <a:spcAft>
                <a:spcPct val="0"/>
              </a:spcAft>
              <a:defRPr sz="4000">
                <a:solidFill>
                  <a:schemeClr val="tx1"/>
                </a:solidFill>
                <a:latin typeface="Georgia" charset="0"/>
                <a:ea typeface="ＭＳ Ｐゴシック" charset="0"/>
              </a:defRPr>
            </a:lvl9pPr>
          </a:lstStyle>
          <a:p>
            <a:pPr algn="r">
              <a:lnSpc>
                <a:spcPts val="7838"/>
              </a:lnSpc>
            </a:pPr>
            <a:r>
              <a:rPr lang="en-US" altLang="en-US" sz="6000" dirty="0">
                <a:solidFill>
                  <a:schemeClr val="bg1"/>
                </a:solidFill>
                <a:latin typeface="Georgia" panose="02040502050405020303" pitchFamily="18" charset="0"/>
              </a:rPr>
              <a:t>Internal </a:t>
            </a:r>
          </a:p>
          <a:p>
            <a:pPr algn="r">
              <a:lnSpc>
                <a:spcPts val="7838"/>
              </a:lnSpc>
            </a:pPr>
            <a:r>
              <a:rPr lang="en-US" altLang="en-US" sz="6000" dirty="0">
                <a:solidFill>
                  <a:schemeClr val="bg1"/>
                </a:solidFill>
                <a:latin typeface="Georgia" panose="02040502050405020303" pitchFamily="18" charset="0"/>
              </a:rPr>
              <a:t>Customer </a:t>
            </a:r>
          </a:p>
          <a:p>
            <a:pPr algn="r">
              <a:lnSpc>
                <a:spcPts val="7838"/>
              </a:lnSpc>
            </a:pPr>
            <a:r>
              <a:rPr lang="en-US" altLang="en-US" sz="6000" dirty="0">
                <a:solidFill>
                  <a:schemeClr val="bg1"/>
                </a:solidFill>
                <a:latin typeface="Georgia" panose="02040502050405020303" pitchFamily="18" charset="0"/>
              </a:rPr>
              <a:t>Mapping</a:t>
            </a:r>
          </a:p>
        </p:txBody>
      </p:sp>
    </p:spTree>
    <p:extLst>
      <p:ext uri="{BB962C8B-B14F-4D97-AF65-F5344CB8AC3E}">
        <p14:creationId xmlns:p14="http://schemas.microsoft.com/office/powerpoint/2010/main" val="8261650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574712" y="2308836"/>
            <a:ext cx="2325189" cy="1200329"/>
          </a:xfrm>
          <a:prstGeom prst="rect">
            <a:avLst/>
          </a:prstGeom>
          <a:noFill/>
        </p:spPr>
        <p:txBody>
          <a:bodyPr wrap="square" rtlCol="0">
            <a:spAutoFit/>
          </a:bodyPr>
          <a:lstStyle/>
          <a:p>
            <a:pPr algn="ctr"/>
            <a:r>
              <a:rPr lang="en-NZ" b="1" dirty="0">
                <a:solidFill>
                  <a:schemeClr val="bg1"/>
                </a:solidFill>
                <a:latin typeface="Raleway" panose="020B0003030101060003" pitchFamily="34" charset="0"/>
              </a:rPr>
              <a:t>WHAT DO THEY NEED FROM ME?</a:t>
            </a:r>
          </a:p>
        </p:txBody>
      </p:sp>
      <p:sp>
        <p:nvSpPr>
          <p:cNvPr id="11" name="TextBox 10"/>
          <p:cNvSpPr txBox="1"/>
          <p:nvPr/>
        </p:nvSpPr>
        <p:spPr>
          <a:xfrm>
            <a:off x="6531474" y="2400017"/>
            <a:ext cx="2325189" cy="830997"/>
          </a:xfrm>
          <a:prstGeom prst="rect">
            <a:avLst/>
          </a:prstGeom>
          <a:noFill/>
        </p:spPr>
        <p:txBody>
          <a:bodyPr wrap="square" rtlCol="0">
            <a:spAutoFit/>
          </a:bodyPr>
          <a:lstStyle/>
          <a:p>
            <a:pPr algn="ctr"/>
            <a:r>
              <a:rPr lang="en-NZ" b="1" dirty="0">
                <a:solidFill>
                  <a:schemeClr val="bg1"/>
                </a:solidFill>
                <a:latin typeface="Raleway" panose="020B0003030101060003" pitchFamily="34" charset="0"/>
              </a:rPr>
              <a:t>HOW DO I MEASURE UP?</a:t>
            </a:r>
          </a:p>
        </p:txBody>
      </p:sp>
      <p:graphicFrame>
        <p:nvGraphicFramePr>
          <p:cNvPr id="6" name="Table 5"/>
          <p:cNvGraphicFramePr>
            <a:graphicFrameLocks noGrp="1"/>
          </p:cNvGraphicFramePr>
          <p:nvPr>
            <p:extLst>
              <p:ext uri="{D42A27DB-BD31-4B8C-83A1-F6EECF244321}">
                <p14:modId xmlns:p14="http://schemas.microsoft.com/office/powerpoint/2010/main" val="3107381930"/>
              </p:ext>
            </p:extLst>
          </p:nvPr>
        </p:nvGraphicFramePr>
        <p:xfrm>
          <a:off x="23648" y="-16165"/>
          <a:ext cx="9144000" cy="6858004"/>
        </p:xfrm>
        <a:graphic>
          <a:graphicData uri="http://schemas.openxmlformats.org/drawingml/2006/table">
            <a:tbl>
              <a:tblPr firstRow="1" bandRow="1">
                <a:tableStyleId>{2D5ABB26-0587-4C30-8999-92F81FD0307C}</a:tableStyleId>
              </a:tblPr>
              <a:tblGrid>
                <a:gridCol w="9144000">
                  <a:extLst>
                    <a:ext uri="{9D8B030D-6E8A-4147-A177-3AD203B41FA5}">
                      <a16:colId xmlns:a16="http://schemas.microsoft.com/office/drawing/2014/main" val="826402052"/>
                    </a:ext>
                  </a:extLst>
                </a:gridCol>
              </a:tblGrid>
              <a:tr h="1714501">
                <a:tc>
                  <a:txBody>
                    <a:bodyPr/>
                    <a:lstStyle/>
                    <a:p>
                      <a:endParaRPr lang="en-NZ" dirty="0"/>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55027903"/>
                  </a:ext>
                </a:extLst>
              </a:tr>
              <a:tr h="1714501">
                <a:tc>
                  <a:txBody>
                    <a:bodyPr/>
                    <a:lstStyle/>
                    <a:p>
                      <a:endParaRPr lang="en-NZ"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3385389"/>
                  </a:ext>
                </a:extLst>
              </a:tr>
              <a:tr h="1714501">
                <a:tc>
                  <a:txBody>
                    <a:bodyPr/>
                    <a:lstStyle/>
                    <a:p>
                      <a:endParaRPr lang="en-NZ"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9548557"/>
                  </a:ext>
                </a:extLst>
              </a:tr>
              <a:tr h="1714501">
                <a:tc>
                  <a:txBody>
                    <a:bodyPr/>
                    <a:lstStyle/>
                    <a:p>
                      <a:endParaRPr lang="en-NZ" dirty="0"/>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475456591"/>
                  </a:ext>
                </a:extLst>
              </a:tr>
            </a:tbl>
          </a:graphicData>
        </a:graphic>
      </p:graphicFrame>
      <p:sp>
        <p:nvSpPr>
          <p:cNvPr id="7" name="TextBox 6"/>
          <p:cNvSpPr txBox="1"/>
          <p:nvPr/>
        </p:nvSpPr>
        <p:spPr>
          <a:xfrm>
            <a:off x="0" y="0"/>
            <a:ext cx="2538248" cy="461665"/>
          </a:xfrm>
          <a:prstGeom prst="rect">
            <a:avLst/>
          </a:prstGeom>
          <a:noFill/>
        </p:spPr>
        <p:txBody>
          <a:bodyPr wrap="square" rtlCol="0">
            <a:spAutoFit/>
          </a:bodyPr>
          <a:lstStyle/>
          <a:p>
            <a:r>
              <a:rPr lang="en-NZ" b="1" dirty="0">
                <a:solidFill>
                  <a:srgbClr val="00B050"/>
                </a:solidFill>
                <a:latin typeface="Raleway" panose="020B0003030101060003" pitchFamily="34" charset="0"/>
              </a:rPr>
              <a:t>ULTIMATE</a:t>
            </a:r>
          </a:p>
        </p:txBody>
      </p:sp>
      <p:sp>
        <p:nvSpPr>
          <p:cNvPr id="12" name="TextBox 11"/>
          <p:cNvSpPr txBox="1"/>
          <p:nvPr/>
        </p:nvSpPr>
        <p:spPr>
          <a:xfrm>
            <a:off x="0" y="1706418"/>
            <a:ext cx="2538248" cy="461665"/>
          </a:xfrm>
          <a:prstGeom prst="rect">
            <a:avLst/>
          </a:prstGeom>
          <a:noFill/>
        </p:spPr>
        <p:txBody>
          <a:bodyPr wrap="square" rtlCol="0">
            <a:spAutoFit/>
          </a:bodyPr>
          <a:lstStyle/>
          <a:p>
            <a:r>
              <a:rPr lang="en-NZ" b="1" dirty="0">
                <a:solidFill>
                  <a:srgbClr val="7030A0"/>
                </a:solidFill>
                <a:latin typeface="Raleway" panose="020B0003030101060003" pitchFamily="34" charset="0"/>
              </a:rPr>
              <a:t>IMMEDIATE</a:t>
            </a:r>
          </a:p>
        </p:txBody>
      </p:sp>
      <p:sp>
        <p:nvSpPr>
          <p:cNvPr id="13" name="TextBox 12"/>
          <p:cNvSpPr txBox="1"/>
          <p:nvPr/>
        </p:nvSpPr>
        <p:spPr>
          <a:xfrm>
            <a:off x="0" y="3412837"/>
            <a:ext cx="2538248" cy="461665"/>
          </a:xfrm>
          <a:prstGeom prst="rect">
            <a:avLst/>
          </a:prstGeom>
          <a:noFill/>
        </p:spPr>
        <p:txBody>
          <a:bodyPr wrap="square" rtlCol="0">
            <a:spAutoFit/>
          </a:bodyPr>
          <a:lstStyle/>
          <a:p>
            <a:r>
              <a:rPr lang="en-NZ" b="1" dirty="0">
                <a:solidFill>
                  <a:srgbClr val="0070C0"/>
                </a:solidFill>
                <a:latin typeface="Raleway" panose="020B0003030101060003" pitchFamily="34" charset="0"/>
              </a:rPr>
              <a:t>US</a:t>
            </a:r>
          </a:p>
        </p:txBody>
      </p:sp>
      <p:sp>
        <p:nvSpPr>
          <p:cNvPr id="14" name="TextBox 13"/>
          <p:cNvSpPr txBox="1"/>
          <p:nvPr/>
        </p:nvSpPr>
        <p:spPr>
          <a:xfrm>
            <a:off x="0" y="5139558"/>
            <a:ext cx="2538248" cy="461665"/>
          </a:xfrm>
          <a:prstGeom prst="rect">
            <a:avLst/>
          </a:prstGeom>
          <a:noFill/>
        </p:spPr>
        <p:txBody>
          <a:bodyPr wrap="square" rtlCol="0">
            <a:spAutoFit/>
          </a:bodyPr>
          <a:lstStyle/>
          <a:p>
            <a:r>
              <a:rPr lang="en-NZ" b="1" dirty="0">
                <a:solidFill>
                  <a:srgbClr val="C00000"/>
                </a:solidFill>
                <a:latin typeface="Raleway" panose="020B0003030101060003" pitchFamily="34" charset="0"/>
              </a:rPr>
              <a:t>SUPPLIERS</a:t>
            </a:r>
          </a:p>
        </p:txBody>
      </p:sp>
      <p:sp>
        <p:nvSpPr>
          <p:cNvPr id="8" name="Rectangle: Rounded Corners 7"/>
          <p:cNvSpPr/>
          <p:nvPr/>
        </p:nvSpPr>
        <p:spPr>
          <a:xfrm>
            <a:off x="220717" y="6385034"/>
            <a:ext cx="8749862" cy="299545"/>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dirty="0"/>
          </a:p>
        </p:txBody>
      </p:sp>
      <p:sp>
        <p:nvSpPr>
          <p:cNvPr id="9" name="TextBox 8"/>
          <p:cNvSpPr txBox="1"/>
          <p:nvPr/>
        </p:nvSpPr>
        <p:spPr>
          <a:xfrm>
            <a:off x="456962" y="4098176"/>
            <a:ext cx="2475186" cy="461665"/>
          </a:xfrm>
          <a:prstGeom prst="rect">
            <a:avLst/>
          </a:prstGeom>
          <a:noFill/>
          <a:ln>
            <a:solidFill>
              <a:srgbClr val="003A49"/>
            </a:solidFill>
          </a:ln>
        </p:spPr>
        <p:txBody>
          <a:bodyPr wrap="square" rtlCol="0">
            <a:spAutoFit/>
          </a:bodyPr>
          <a:lstStyle/>
          <a:p>
            <a:r>
              <a:rPr lang="en-NZ" dirty="0">
                <a:latin typeface="Comic Sans MS" panose="030F0702030302020204" pitchFamily="66" charset="0"/>
              </a:rPr>
              <a:t>RECRUITMENT</a:t>
            </a:r>
          </a:p>
        </p:txBody>
      </p:sp>
      <p:sp>
        <p:nvSpPr>
          <p:cNvPr id="16" name="TextBox 15"/>
          <p:cNvSpPr txBox="1"/>
          <p:nvPr/>
        </p:nvSpPr>
        <p:spPr>
          <a:xfrm>
            <a:off x="3424715" y="4097320"/>
            <a:ext cx="2475186" cy="461665"/>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HR ADVISORS</a:t>
            </a:r>
          </a:p>
        </p:txBody>
      </p:sp>
      <p:sp>
        <p:nvSpPr>
          <p:cNvPr id="17" name="TextBox 16"/>
          <p:cNvSpPr txBox="1"/>
          <p:nvPr/>
        </p:nvSpPr>
        <p:spPr>
          <a:xfrm>
            <a:off x="6359356" y="4098177"/>
            <a:ext cx="2475186" cy="461665"/>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HR ADMIN</a:t>
            </a:r>
          </a:p>
        </p:txBody>
      </p:sp>
    </p:spTree>
    <p:extLst>
      <p:ext uri="{BB962C8B-B14F-4D97-AF65-F5344CB8AC3E}">
        <p14:creationId xmlns:p14="http://schemas.microsoft.com/office/powerpoint/2010/main" val="3098240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574712" y="2308836"/>
            <a:ext cx="2325189" cy="1200329"/>
          </a:xfrm>
          <a:prstGeom prst="rect">
            <a:avLst/>
          </a:prstGeom>
          <a:noFill/>
        </p:spPr>
        <p:txBody>
          <a:bodyPr wrap="square" rtlCol="0">
            <a:spAutoFit/>
          </a:bodyPr>
          <a:lstStyle/>
          <a:p>
            <a:pPr algn="ctr"/>
            <a:r>
              <a:rPr lang="en-NZ" b="1" dirty="0">
                <a:solidFill>
                  <a:schemeClr val="bg1"/>
                </a:solidFill>
                <a:latin typeface="Raleway" panose="020B0003030101060003" pitchFamily="34" charset="0"/>
              </a:rPr>
              <a:t>WHAT DO THEY NEED FROM ME?</a:t>
            </a:r>
          </a:p>
        </p:txBody>
      </p:sp>
      <p:sp>
        <p:nvSpPr>
          <p:cNvPr id="11" name="TextBox 10"/>
          <p:cNvSpPr txBox="1"/>
          <p:nvPr/>
        </p:nvSpPr>
        <p:spPr>
          <a:xfrm>
            <a:off x="6531474" y="2400017"/>
            <a:ext cx="2325189" cy="830997"/>
          </a:xfrm>
          <a:prstGeom prst="rect">
            <a:avLst/>
          </a:prstGeom>
          <a:noFill/>
        </p:spPr>
        <p:txBody>
          <a:bodyPr wrap="square" rtlCol="0">
            <a:spAutoFit/>
          </a:bodyPr>
          <a:lstStyle/>
          <a:p>
            <a:pPr algn="ctr"/>
            <a:r>
              <a:rPr lang="en-NZ" b="1" dirty="0">
                <a:solidFill>
                  <a:schemeClr val="bg1"/>
                </a:solidFill>
                <a:latin typeface="Raleway" panose="020B0003030101060003" pitchFamily="34" charset="0"/>
              </a:rPr>
              <a:t>HOW DO I MEASURE UP?</a:t>
            </a:r>
          </a:p>
        </p:txBody>
      </p:sp>
      <p:graphicFrame>
        <p:nvGraphicFramePr>
          <p:cNvPr id="6" name="Table 5"/>
          <p:cNvGraphicFramePr>
            <a:graphicFrameLocks noGrp="1"/>
          </p:cNvGraphicFramePr>
          <p:nvPr/>
        </p:nvGraphicFramePr>
        <p:xfrm>
          <a:off x="23648" y="-16165"/>
          <a:ext cx="9144000" cy="6858004"/>
        </p:xfrm>
        <a:graphic>
          <a:graphicData uri="http://schemas.openxmlformats.org/drawingml/2006/table">
            <a:tbl>
              <a:tblPr firstRow="1" bandRow="1">
                <a:tableStyleId>{2D5ABB26-0587-4C30-8999-92F81FD0307C}</a:tableStyleId>
              </a:tblPr>
              <a:tblGrid>
                <a:gridCol w="9144000">
                  <a:extLst>
                    <a:ext uri="{9D8B030D-6E8A-4147-A177-3AD203B41FA5}">
                      <a16:colId xmlns:a16="http://schemas.microsoft.com/office/drawing/2014/main" val="826402052"/>
                    </a:ext>
                  </a:extLst>
                </a:gridCol>
              </a:tblGrid>
              <a:tr h="1714501">
                <a:tc>
                  <a:txBody>
                    <a:bodyPr/>
                    <a:lstStyle/>
                    <a:p>
                      <a:endParaRPr lang="en-NZ" dirty="0"/>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55027903"/>
                  </a:ext>
                </a:extLst>
              </a:tr>
              <a:tr h="1714501">
                <a:tc>
                  <a:txBody>
                    <a:bodyPr/>
                    <a:lstStyle/>
                    <a:p>
                      <a:endParaRPr lang="en-NZ"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3385389"/>
                  </a:ext>
                </a:extLst>
              </a:tr>
              <a:tr h="1714501">
                <a:tc>
                  <a:txBody>
                    <a:bodyPr/>
                    <a:lstStyle/>
                    <a:p>
                      <a:endParaRPr lang="en-NZ"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9548557"/>
                  </a:ext>
                </a:extLst>
              </a:tr>
              <a:tr h="1714501">
                <a:tc>
                  <a:txBody>
                    <a:bodyPr/>
                    <a:lstStyle/>
                    <a:p>
                      <a:endParaRPr lang="en-NZ" dirty="0"/>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475456591"/>
                  </a:ext>
                </a:extLst>
              </a:tr>
            </a:tbl>
          </a:graphicData>
        </a:graphic>
      </p:graphicFrame>
      <p:sp>
        <p:nvSpPr>
          <p:cNvPr id="7" name="TextBox 6"/>
          <p:cNvSpPr txBox="1"/>
          <p:nvPr/>
        </p:nvSpPr>
        <p:spPr>
          <a:xfrm>
            <a:off x="0" y="0"/>
            <a:ext cx="2538248" cy="461665"/>
          </a:xfrm>
          <a:prstGeom prst="rect">
            <a:avLst/>
          </a:prstGeom>
          <a:noFill/>
        </p:spPr>
        <p:txBody>
          <a:bodyPr wrap="square" rtlCol="0">
            <a:spAutoFit/>
          </a:bodyPr>
          <a:lstStyle/>
          <a:p>
            <a:r>
              <a:rPr lang="en-NZ" b="1" dirty="0">
                <a:solidFill>
                  <a:srgbClr val="00B050"/>
                </a:solidFill>
                <a:latin typeface="Raleway" panose="020B0003030101060003" pitchFamily="34" charset="0"/>
              </a:rPr>
              <a:t>ULTIMATE</a:t>
            </a:r>
          </a:p>
        </p:txBody>
      </p:sp>
      <p:sp>
        <p:nvSpPr>
          <p:cNvPr id="12" name="TextBox 11"/>
          <p:cNvSpPr txBox="1"/>
          <p:nvPr/>
        </p:nvSpPr>
        <p:spPr>
          <a:xfrm>
            <a:off x="0" y="1706418"/>
            <a:ext cx="2538248" cy="461665"/>
          </a:xfrm>
          <a:prstGeom prst="rect">
            <a:avLst/>
          </a:prstGeom>
          <a:noFill/>
        </p:spPr>
        <p:txBody>
          <a:bodyPr wrap="square" rtlCol="0">
            <a:spAutoFit/>
          </a:bodyPr>
          <a:lstStyle/>
          <a:p>
            <a:r>
              <a:rPr lang="en-NZ" b="1" dirty="0">
                <a:solidFill>
                  <a:srgbClr val="7030A0"/>
                </a:solidFill>
                <a:latin typeface="Raleway" panose="020B0003030101060003" pitchFamily="34" charset="0"/>
              </a:rPr>
              <a:t>IMMEDIATE</a:t>
            </a:r>
          </a:p>
        </p:txBody>
      </p:sp>
      <p:sp>
        <p:nvSpPr>
          <p:cNvPr id="13" name="TextBox 12"/>
          <p:cNvSpPr txBox="1"/>
          <p:nvPr/>
        </p:nvSpPr>
        <p:spPr>
          <a:xfrm>
            <a:off x="0" y="3412837"/>
            <a:ext cx="2538248" cy="461665"/>
          </a:xfrm>
          <a:prstGeom prst="rect">
            <a:avLst/>
          </a:prstGeom>
          <a:noFill/>
        </p:spPr>
        <p:txBody>
          <a:bodyPr wrap="square" rtlCol="0">
            <a:spAutoFit/>
          </a:bodyPr>
          <a:lstStyle/>
          <a:p>
            <a:r>
              <a:rPr lang="en-NZ" b="1" dirty="0">
                <a:solidFill>
                  <a:srgbClr val="0070C0"/>
                </a:solidFill>
                <a:latin typeface="Raleway" panose="020B0003030101060003" pitchFamily="34" charset="0"/>
              </a:rPr>
              <a:t>US</a:t>
            </a:r>
          </a:p>
        </p:txBody>
      </p:sp>
      <p:sp>
        <p:nvSpPr>
          <p:cNvPr id="14" name="TextBox 13"/>
          <p:cNvSpPr txBox="1"/>
          <p:nvPr/>
        </p:nvSpPr>
        <p:spPr>
          <a:xfrm>
            <a:off x="0" y="5139558"/>
            <a:ext cx="2538248" cy="461665"/>
          </a:xfrm>
          <a:prstGeom prst="rect">
            <a:avLst/>
          </a:prstGeom>
          <a:noFill/>
        </p:spPr>
        <p:txBody>
          <a:bodyPr wrap="square" rtlCol="0">
            <a:spAutoFit/>
          </a:bodyPr>
          <a:lstStyle/>
          <a:p>
            <a:r>
              <a:rPr lang="en-NZ" b="1" dirty="0">
                <a:solidFill>
                  <a:srgbClr val="C00000"/>
                </a:solidFill>
                <a:latin typeface="Raleway" panose="020B0003030101060003" pitchFamily="34" charset="0"/>
              </a:rPr>
              <a:t>SUPPLIERS</a:t>
            </a:r>
          </a:p>
        </p:txBody>
      </p:sp>
      <p:sp>
        <p:nvSpPr>
          <p:cNvPr id="8" name="Rectangle: Rounded Corners 7"/>
          <p:cNvSpPr/>
          <p:nvPr/>
        </p:nvSpPr>
        <p:spPr>
          <a:xfrm>
            <a:off x="220717" y="6385034"/>
            <a:ext cx="8749862" cy="299545"/>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dirty="0"/>
          </a:p>
        </p:txBody>
      </p:sp>
      <p:sp>
        <p:nvSpPr>
          <p:cNvPr id="9" name="TextBox 8"/>
          <p:cNvSpPr txBox="1"/>
          <p:nvPr/>
        </p:nvSpPr>
        <p:spPr>
          <a:xfrm>
            <a:off x="456962" y="4098176"/>
            <a:ext cx="2475186" cy="461665"/>
          </a:xfrm>
          <a:prstGeom prst="rect">
            <a:avLst/>
          </a:prstGeom>
          <a:noFill/>
          <a:ln>
            <a:solidFill>
              <a:srgbClr val="003A49"/>
            </a:solidFill>
          </a:ln>
        </p:spPr>
        <p:txBody>
          <a:bodyPr wrap="square" rtlCol="0">
            <a:spAutoFit/>
          </a:bodyPr>
          <a:lstStyle/>
          <a:p>
            <a:r>
              <a:rPr lang="en-NZ" dirty="0">
                <a:latin typeface="Comic Sans MS" panose="030F0702030302020204" pitchFamily="66" charset="0"/>
              </a:rPr>
              <a:t>RECRUITMENT</a:t>
            </a:r>
          </a:p>
        </p:txBody>
      </p:sp>
      <p:sp>
        <p:nvSpPr>
          <p:cNvPr id="16" name="TextBox 15"/>
          <p:cNvSpPr txBox="1"/>
          <p:nvPr/>
        </p:nvSpPr>
        <p:spPr>
          <a:xfrm>
            <a:off x="3424715" y="4097320"/>
            <a:ext cx="2475186" cy="461665"/>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HR ADVISORS</a:t>
            </a:r>
          </a:p>
        </p:txBody>
      </p:sp>
      <p:sp>
        <p:nvSpPr>
          <p:cNvPr id="17" name="TextBox 16"/>
          <p:cNvSpPr txBox="1"/>
          <p:nvPr/>
        </p:nvSpPr>
        <p:spPr>
          <a:xfrm>
            <a:off x="6359356" y="4098177"/>
            <a:ext cx="2475186" cy="461665"/>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HR ADMIN</a:t>
            </a:r>
          </a:p>
        </p:txBody>
      </p:sp>
      <p:sp>
        <p:nvSpPr>
          <p:cNvPr id="15" name="TextBox 14"/>
          <p:cNvSpPr txBox="1"/>
          <p:nvPr/>
        </p:nvSpPr>
        <p:spPr>
          <a:xfrm>
            <a:off x="426565" y="2441592"/>
            <a:ext cx="2475186" cy="461665"/>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CANDIDATES</a:t>
            </a:r>
          </a:p>
        </p:txBody>
      </p:sp>
      <p:sp>
        <p:nvSpPr>
          <p:cNvPr id="18" name="TextBox 17"/>
          <p:cNvSpPr txBox="1"/>
          <p:nvPr/>
        </p:nvSpPr>
        <p:spPr>
          <a:xfrm>
            <a:off x="6359356" y="2168083"/>
            <a:ext cx="2475186" cy="461665"/>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PAYROLL</a:t>
            </a:r>
          </a:p>
        </p:txBody>
      </p:sp>
      <p:sp>
        <p:nvSpPr>
          <p:cNvPr id="19" name="TextBox 18"/>
          <p:cNvSpPr txBox="1"/>
          <p:nvPr/>
        </p:nvSpPr>
        <p:spPr>
          <a:xfrm>
            <a:off x="3435524" y="2168083"/>
            <a:ext cx="2475186" cy="830997"/>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PEOPLE LEADERS</a:t>
            </a:r>
          </a:p>
        </p:txBody>
      </p:sp>
    </p:spTree>
    <p:extLst>
      <p:ext uri="{BB962C8B-B14F-4D97-AF65-F5344CB8AC3E}">
        <p14:creationId xmlns:p14="http://schemas.microsoft.com/office/powerpoint/2010/main" val="18920575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574712" y="2308836"/>
            <a:ext cx="2325189" cy="1200329"/>
          </a:xfrm>
          <a:prstGeom prst="rect">
            <a:avLst/>
          </a:prstGeom>
          <a:noFill/>
        </p:spPr>
        <p:txBody>
          <a:bodyPr wrap="square" rtlCol="0">
            <a:spAutoFit/>
          </a:bodyPr>
          <a:lstStyle/>
          <a:p>
            <a:pPr algn="ctr"/>
            <a:r>
              <a:rPr lang="en-NZ" b="1" dirty="0">
                <a:solidFill>
                  <a:schemeClr val="bg1"/>
                </a:solidFill>
                <a:latin typeface="Raleway" panose="020B0003030101060003" pitchFamily="34" charset="0"/>
              </a:rPr>
              <a:t>WHAT DO THEY NEED FROM ME?</a:t>
            </a:r>
          </a:p>
        </p:txBody>
      </p:sp>
      <p:sp>
        <p:nvSpPr>
          <p:cNvPr id="11" name="TextBox 10"/>
          <p:cNvSpPr txBox="1"/>
          <p:nvPr/>
        </p:nvSpPr>
        <p:spPr>
          <a:xfrm>
            <a:off x="6531474" y="2400017"/>
            <a:ext cx="2325189" cy="830997"/>
          </a:xfrm>
          <a:prstGeom prst="rect">
            <a:avLst/>
          </a:prstGeom>
          <a:noFill/>
        </p:spPr>
        <p:txBody>
          <a:bodyPr wrap="square" rtlCol="0">
            <a:spAutoFit/>
          </a:bodyPr>
          <a:lstStyle/>
          <a:p>
            <a:pPr algn="ctr"/>
            <a:r>
              <a:rPr lang="en-NZ" b="1" dirty="0">
                <a:solidFill>
                  <a:schemeClr val="bg1"/>
                </a:solidFill>
                <a:latin typeface="Raleway" panose="020B0003030101060003" pitchFamily="34" charset="0"/>
              </a:rPr>
              <a:t>HOW DO I MEASURE UP?</a:t>
            </a:r>
          </a:p>
        </p:txBody>
      </p:sp>
      <p:graphicFrame>
        <p:nvGraphicFramePr>
          <p:cNvPr id="6" name="Table 5"/>
          <p:cNvGraphicFramePr>
            <a:graphicFrameLocks noGrp="1"/>
          </p:cNvGraphicFramePr>
          <p:nvPr/>
        </p:nvGraphicFramePr>
        <p:xfrm>
          <a:off x="23648" y="-16165"/>
          <a:ext cx="9144000" cy="6858004"/>
        </p:xfrm>
        <a:graphic>
          <a:graphicData uri="http://schemas.openxmlformats.org/drawingml/2006/table">
            <a:tbl>
              <a:tblPr firstRow="1" bandRow="1">
                <a:tableStyleId>{2D5ABB26-0587-4C30-8999-92F81FD0307C}</a:tableStyleId>
              </a:tblPr>
              <a:tblGrid>
                <a:gridCol w="9144000">
                  <a:extLst>
                    <a:ext uri="{9D8B030D-6E8A-4147-A177-3AD203B41FA5}">
                      <a16:colId xmlns:a16="http://schemas.microsoft.com/office/drawing/2014/main" val="826402052"/>
                    </a:ext>
                  </a:extLst>
                </a:gridCol>
              </a:tblGrid>
              <a:tr h="1714501">
                <a:tc>
                  <a:txBody>
                    <a:bodyPr/>
                    <a:lstStyle/>
                    <a:p>
                      <a:endParaRPr lang="en-NZ" dirty="0"/>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55027903"/>
                  </a:ext>
                </a:extLst>
              </a:tr>
              <a:tr h="1714501">
                <a:tc>
                  <a:txBody>
                    <a:bodyPr/>
                    <a:lstStyle/>
                    <a:p>
                      <a:endParaRPr lang="en-NZ"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3385389"/>
                  </a:ext>
                </a:extLst>
              </a:tr>
              <a:tr h="1714501">
                <a:tc>
                  <a:txBody>
                    <a:bodyPr/>
                    <a:lstStyle/>
                    <a:p>
                      <a:endParaRPr lang="en-NZ"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9548557"/>
                  </a:ext>
                </a:extLst>
              </a:tr>
              <a:tr h="1714501">
                <a:tc>
                  <a:txBody>
                    <a:bodyPr/>
                    <a:lstStyle/>
                    <a:p>
                      <a:endParaRPr lang="en-NZ" dirty="0"/>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475456591"/>
                  </a:ext>
                </a:extLst>
              </a:tr>
            </a:tbl>
          </a:graphicData>
        </a:graphic>
      </p:graphicFrame>
      <p:sp>
        <p:nvSpPr>
          <p:cNvPr id="7" name="TextBox 6"/>
          <p:cNvSpPr txBox="1"/>
          <p:nvPr/>
        </p:nvSpPr>
        <p:spPr>
          <a:xfrm>
            <a:off x="0" y="0"/>
            <a:ext cx="2538248" cy="461665"/>
          </a:xfrm>
          <a:prstGeom prst="rect">
            <a:avLst/>
          </a:prstGeom>
          <a:noFill/>
        </p:spPr>
        <p:txBody>
          <a:bodyPr wrap="square" rtlCol="0">
            <a:spAutoFit/>
          </a:bodyPr>
          <a:lstStyle/>
          <a:p>
            <a:r>
              <a:rPr lang="en-NZ" b="1" dirty="0">
                <a:solidFill>
                  <a:srgbClr val="00B050"/>
                </a:solidFill>
                <a:latin typeface="Raleway" panose="020B0003030101060003" pitchFamily="34" charset="0"/>
              </a:rPr>
              <a:t>ULTIMATE</a:t>
            </a:r>
          </a:p>
        </p:txBody>
      </p:sp>
      <p:sp>
        <p:nvSpPr>
          <p:cNvPr id="12" name="TextBox 11"/>
          <p:cNvSpPr txBox="1"/>
          <p:nvPr/>
        </p:nvSpPr>
        <p:spPr>
          <a:xfrm>
            <a:off x="0" y="1706418"/>
            <a:ext cx="2538248" cy="461665"/>
          </a:xfrm>
          <a:prstGeom prst="rect">
            <a:avLst/>
          </a:prstGeom>
          <a:noFill/>
        </p:spPr>
        <p:txBody>
          <a:bodyPr wrap="square" rtlCol="0">
            <a:spAutoFit/>
          </a:bodyPr>
          <a:lstStyle/>
          <a:p>
            <a:r>
              <a:rPr lang="en-NZ" b="1" dirty="0">
                <a:solidFill>
                  <a:srgbClr val="7030A0"/>
                </a:solidFill>
                <a:latin typeface="Raleway" panose="020B0003030101060003" pitchFamily="34" charset="0"/>
              </a:rPr>
              <a:t>IMMEDIATE</a:t>
            </a:r>
          </a:p>
        </p:txBody>
      </p:sp>
      <p:sp>
        <p:nvSpPr>
          <p:cNvPr id="13" name="TextBox 12"/>
          <p:cNvSpPr txBox="1"/>
          <p:nvPr/>
        </p:nvSpPr>
        <p:spPr>
          <a:xfrm>
            <a:off x="0" y="3412837"/>
            <a:ext cx="2538248" cy="461665"/>
          </a:xfrm>
          <a:prstGeom prst="rect">
            <a:avLst/>
          </a:prstGeom>
          <a:noFill/>
        </p:spPr>
        <p:txBody>
          <a:bodyPr wrap="square" rtlCol="0">
            <a:spAutoFit/>
          </a:bodyPr>
          <a:lstStyle/>
          <a:p>
            <a:r>
              <a:rPr lang="en-NZ" b="1" dirty="0">
                <a:solidFill>
                  <a:srgbClr val="0070C0"/>
                </a:solidFill>
                <a:latin typeface="Raleway" panose="020B0003030101060003" pitchFamily="34" charset="0"/>
              </a:rPr>
              <a:t>US</a:t>
            </a:r>
          </a:p>
        </p:txBody>
      </p:sp>
      <p:sp>
        <p:nvSpPr>
          <p:cNvPr id="14" name="TextBox 13"/>
          <p:cNvSpPr txBox="1"/>
          <p:nvPr/>
        </p:nvSpPr>
        <p:spPr>
          <a:xfrm>
            <a:off x="0" y="5139558"/>
            <a:ext cx="2538248" cy="461665"/>
          </a:xfrm>
          <a:prstGeom prst="rect">
            <a:avLst/>
          </a:prstGeom>
          <a:noFill/>
        </p:spPr>
        <p:txBody>
          <a:bodyPr wrap="square" rtlCol="0">
            <a:spAutoFit/>
          </a:bodyPr>
          <a:lstStyle/>
          <a:p>
            <a:r>
              <a:rPr lang="en-NZ" b="1" dirty="0">
                <a:solidFill>
                  <a:srgbClr val="C00000"/>
                </a:solidFill>
                <a:latin typeface="Raleway" panose="020B0003030101060003" pitchFamily="34" charset="0"/>
              </a:rPr>
              <a:t>SUPPLIERS</a:t>
            </a:r>
          </a:p>
        </p:txBody>
      </p:sp>
      <p:sp>
        <p:nvSpPr>
          <p:cNvPr id="8" name="Rectangle: Rounded Corners 7"/>
          <p:cNvSpPr/>
          <p:nvPr/>
        </p:nvSpPr>
        <p:spPr>
          <a:xfrm>
            <a:off x="220717" y="6385034"/>
            <a:ext cx="8749862" cy="299545"/>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dirty="0"/>
          </a:p>
        </p:txBody>
      </p:sp>
      <p:sp>
        <p:nvSpPr>
          <p:cNvPr id="9" name="TextBox 8"/>
          <p:cNvSpPr txBox="1"/>
          <p:nvPr/>
        </p:nvSpPr>
        <p:spPr>
          <a:xfrm>
            <a:off x="456962" y="4098176"/>
            <a:ext cx="2475186" cy="461665"/>
          </a:xfrm>
          <a:prstGeom prst="rect">
            <a:avLst/>
          </a:prstGeom>
          <a:noFill/>
          <a:ln>
            <a:solidFill>
              <a:srgbClr val="003A49"/>
            </a:solidFill>
          </a:ln>
        </p:spPr>
        <p:txBody>
          <a:bodyPr wrap="square" rtlCol="0">
            <a:spAutoFit/>
          </a:bodyPr>
          <a:lstStyle/>
          <a:p>
            <a:r>
              <a:rPr lang="en-NZ" dirty="0">
                <a:latin typeface="Comic Sans MS" panose="030F0702030302020204" pitchFamily="66" charset="0"/>
              </a:rPr>
              <a:t>RECRUITMENT</a:t>
            </a:r>
          </a:p>
        </p:txBody>
      </p:sp>
      <p:sp>
        <p:nvSpPr>
          <p:cNvPr id="16" name="TextBox 15"/>
          <p:cNvSpPr txBox="1"/>
          <p:nvPr/>
        </p:nvSpPr>
        <p:spPr>
          <a:xfrm>
            <a:off x="3424715" y="4097320"/>
            <a:ext cx="2475186" cy="461665"/>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HR ADVISORS</a:t>
            </a:r>
          </a:p>
        </p:txBody>
      </p:sp>
      <p:sp>
        <p:nvSpPr>
          <p:cNvPr id="17" name="TextBox 16"/>
          <p:cNvSpPr txBox="1"/>
          <p:nvPr/>
        </p:nvSpPr>
        <p:spPr>
          <a:xfrm>
            <a:off x="6359356" y="4098177"/>
            <a:ext cx="2475186" cy="461665"/>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HR ADMIN</a:t>
            </a:r>
          </a:p>
        </p:txBody>
      </p:sp>
      <p:sp>
        <p:nvSpPr>
          <p:cNvPr id="15" name="TextBox 14"/>
          <p:cNvSpPr txBox="1"/>
          <p:nvPr/>
        </p:nvSpPr>
        <p:spPr>
          <a:xfrm>
            <a:off x="220717" y="2419492"/>
            <a:ext cx="2475186" cy="461665"/>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CANDIDATES</a:t>
            </a:r>
          </a:p>
        </p:txBody>
      </p:sp>
      <p:sp>
        <p:nvSpPr>
          <p:cNvPr id="18" name="TextBox 17"/>
          <p:cNvSpPr txBox="1"/>
          <p:nvPr/>
        </p:nvSpPr>
        <p:spPr>
          <a:xfrm>
            <a:off x="6229072" y="2228486"/>
            <a:ext cx="2475186" cy="461665"/>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PAYROLL</a:t>
            </a:r>
          </a:p>
        </p:txBody>
      </p:sp>
      <p:sp>
        <p:nvSpPr>
          <p:cNvPr id="19" name="TextBox 18"/>
          <p:cNvSpPr txBox="1"/>
          <p:nvPr/>
        </p:nvSpPr>
        <p:spPr>
          <a:xfrm>
            <a:off x="3290497" y="2216450"/>
            <a:ext cx="2475186" cy="830997"/>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PEOPLE LEADERS</a:t>
            </a:r>
          </a:p>
        </p:txBody>
      </p:sp>
      <p:sp>
        <p:nvSpPr>
          <p:cNvPr id="22" name="TextBox 21"/>
          <p:cNvSpPr txBox="1"/>
          <p:nvPr/>
        </p:nvSpPr>
        <p:spPr>
          <a:xfrm>
            <a:off x="3164918" y="546583"/>
            <a:ext cx="2475186" cy="830997"/>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EXTERNAL CUSTOMERS</a:t>
            </a:r>
          </a:p>
        </p:txBody>
      </p:sp>
      <p:sp>
        <p:nvSpPr>
          <p:cNvPr id="23" name="TextBox 22"/>
          <p:cNvSpPr txBox="1"/>
          <p:nvPr/>
        </p:nvSpPr>
        <p:spPr>
          <a:xfrm>
            <a:off x="100764" y="685339"/>
            <a:ext cx="2475186" cy="830997"/>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SENIOR LEADERS</a:t>
            </a:r>
          </a:p>
        </p:txBody>
      </p:sp>
      <p:sp>
        <p:nvSpPr>
          <p:cNvPr id="20" name="TextBox 19"/>
          <p:cNvSpPr txBox="1"/>
          <p:nvPr/>
        </p:nvSpPr>
        <p:spPr>
          <a:xfrm>
            <a:off x="6359356" y="730261"/>
            <a:ext cx="1650430" cy="461665"/>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STAFF</a:t>
            </a:r>
          </a:p>
        </p:txBody>
      </p:sp>
    </p:spTree>
    <p:extLst>
      <p:ext uri="{BB962C8B-B14F-4D97-AF65-F5344CB8AC3E}">
        <p14:creationId xmlns:p14="http://schemas.microsoft.com/office/powerpoint/2010/main" val="15977355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574712" y="2308836"/>
            <a:ext cx="2325189" cy="1200329"/>
          </a:xfrm>
          <a:prstGeom prst="rect">
            <a:avLst/>
          </a:prstGeom>
          <a:noFill/>
        </p:spPr>
        <p:txBody>
          <a:bodyPr wrap="square" rtlCol="0">
            <a:spAutoFit/>
          </a:bodyPr>
          <a:lstStyle/>
          <a:p>
            <a:pPr algn="ctr"/>
            <a:r>
              <a:rPr lang="en-NZ" b="1" dirty="0">
                <a:solidFill>
                  <a:schemeClr val="bg1"/>
                </a:solidFill>
                <a:latin typeface="Raleway" panose="020B0003030101060003" pitchFamily="34" charset="0"/>
              </a:rPr>
              <a:t>WHAT DO THEY NEED FROM ME?</a:t>
            </a:r>
          </a:p>
        </p:txBody>
      </p:sp>
      <p:sp>
        <p:nvSpPr>
          <p:cNvPr id="11" name="TextBox 10"/>
          <p:cNvSpPr txBox="1"/>
          <p:nvPr/>
        </p:nvSpPr>
        <p:spPr>
          <a:xfrm>
            <a:off x="6531474" y="2400017"/>
            <a:ext cx="2325189" cy="830997"/>
          </a:xfrm>
          <a:prstGeom prst="rect">
            <a:avLst/>
          </a:prstGeom>
          <a:noFill/>
        </p:spPr>
        <p:txBody>
          <a:bodyPr wrap="square" rtlCol="0">
            <a:spAutoFit/>
          </a:bodyPr>
          <a:lstStyle/>
          <a:p>
            <a:pPr algn="ctr"/>
            <a:r>
              <a:rPr lang="en-NZ" b="1" dirty="0">
                <a:solidFill>
                  <a:schemeClr val="bg1"/>
                </a:solidFill>
                <a:latin typeface="Raleway" panose="020B0003030101060003" pitchFamily="34" charset="0"/>
              </a:rPr>
              <a:t>HOW DO I MEASURE UP?</a:t>
            </a:r>
          </a:p>
        </p:txBody>
      </p:sp>
      <p:graphicFrame>
        <p:nvGraphicFramePr>
          <p:cNvPr id="6" name="Table 5"/>
          <p:cNvGraphicFramePr>
            <a:graphicFrameLocks noGrp="1"/>
          </p:cNvGraphicFramePr>
          <p:nvPr>
            <p:extLst>
              <p:ext uri="{D42A27DB-BD31-4B8C-83A1-F6EECF244321}">
                <p14:modId xmlns:p14="http://schemas.microsoft.com/office/powerpoint/2010/main" val="3709060704"/>
              </p:ext>
            </p:extLst>
          </p:nvPr>
        </p:nvGraphicFramePr>
        <p:xfrm>
          <a:off x="23648" y="-16165"/>
          <a:ext cx="9144000" cy="6858004"/>
        </p:xfrm>
        <a:graphic>
          <a:graphicData uri="http://schemas.openxmlformats.org/drawingml/2006/table">
            <a:tbl>
              <a:tblPr firstRow="1" bandRow="1">
                <a:tableStyleId>{2D5ABB26-0587-4C30-8999-92F81FD0307C}</a:tableStyleId>
              </a:tblPr>
              <a:tblGrid>
                <a:gridCol w="9144000">
                  <a:extLst>
                    <a:ext uri="{9D8B030D-6E8A-4147-A177-3AD203B41FA5}">
                      <a16:colId xmlns:a16="http://schemas.microsoft.com/office/drawing/2014/main" val="826402052"/>
                    </a:ext>
                  </a:extLst>
                </a:gridCol>
              </a:tblGrid>
              <a:tr h="1714501">
                <a:tc>
                  <a:txBody>
                    <a:bodyPr/>
                    <a:lstStyle/>
                    <a:p>
                      <a:endParaRPr lang="en-NZ" dirty="0"/>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55027903"/>
                  </a:ext>
                </a:extLst>
              </a:tr>
              <a:tr h="1714501">
                <a:tc>
                  <a:txBody>
                    <a:bodyPr/>
                    <a:lstStyle/>
                    <a:p>
                      <a:endParaRPr lang="en-NZ"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3385389"/>
                  </a:ext>
                </a:extLst>
              </a:tr>
              <a:tr h="1714501">
                <a:tc>
                  <a:txBody>
                    <a:bodyPr/>
                    <a:lstStyle/>
                    <a:p>
                      <a:endParaRPr lang="en-NZ"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9548557"/>
                  </a:ext>
                </a:extLst>
              </a:tr>
              <a:tr h="1714501">
                <a:tc>
                  <a:txBody>
                    <a:bodyPr/>
                    <a:lstStyle/>
                    <a:p>
                      <a:endParaRPr lang="en-NZ" dirty="0"/>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475456591"/>
                  </a:ext>
                </a:extLst>
              </a:tr>
            </a:tbl>
          </a:graphicData>
        </a:graphic>
      </p:graphicFrame>
      <p:sp>
        <p:nvSpPr>
          <p:cNvPr id="7" name="TextBox 6"/>
          <p:cNvSpPr txBox="1"/>
          <p:nvPr/>
        </p:nvSpPr>
        <p:spPr>
          <a:xfrm>
            <a:off x="0" y="0"/>
            <a:ext cx="2538248" cy="461665"/>
          </a:xfrm>
          <a:prstGeom prst="rect">
            <a:avLst/>
          </a:prstGeom>
          <a:noFill/>
        </p:spPr>
        <p:txBody>
          <a:bodyPr wrap="square" rtlCol="0">
            <a:spAutoFit/>
          </a:bodyPr>
          <a:lstStyle/>
          <a:p>
            <a:r>
              <a:rPr lang="en-NZ" b="1" dirty="0">
                <a:solidFill>
                  <a:srgbClr val="00B050"/>
                </a:solidFill>
                <a:latin typeface="Raleway" panose="020B0003030101060003" pitchFamily="34" charset="0"/>
              </a:rPr>
              <a:t>ULTIMATE</a:t>
            </a:r>
          </a:p>
        </p:txBody>
      </p:sp>
      <p:sp>
        <p:nvSpPr>
          <p:cNvPr id="12" name="TextBox 11"/>
          <p:cNvSpPr txBox="1"/>
          <p:nvPr/>
        </p:nvSpPr>
        <p:spPr>
          <a:xfrm>
            <a:off x="0" y="1706418"/>
            <a:ext cx="2538248" cy="461665"/>
          </a:xfrm>
          <a:prstGeom prst="rect">
            <a:avLst/>
          </a:prstGeom>
          <a:noFill/>
        </p:spPr>
        <p:txBody>
          <a:bodyPr wrap="square" rtlCol="0">
            <a:spAutoFit/>
          </a:bodyPr>
          <a:lstStyle/>
          <a:p>
            <a:r>
              <a:rPr lang="en-NZ" b="1" dirty="0">
                <a:solidFill>
                  <a:srgbClr val="7030A0"/>
                </a:solidFill>
                <a:latin typeface="Raleway" panose="020B0003030101060003" pitchFamily="34" charset="0"/>
              </a:rPr>
              <a:t>IMMEDIATE</a:t>
            </a:r>
          </a:p>
        </p:txBody>
      </p:sp>
      <p:sp>
        <p:nvSpPr>
          <p:cNvPr id="13" name="TextBox 12"/>
          <p:cNvSpPr txBox="1"/>
          <p:nvPr/>
        </p:nvSpPr>
        <p:spPr>
          <a:xfrm>
            <a:off x="0" y="3412837"/>
            <a:ext cx="2538248" cy="461665"/>
          </a:xfrm>
          <a:prstGeom prst="rect">
            <a:avLst/>
          </a:prstGeom>
          <a:noFill/>
        </p:spPr>
        <p:txBody>
          <a:bodyPr wrap="square" rtlCol="0">
            <a:spAutoFit/>
          </a:bodyPr>
          <a:lstStyle/>
          <a:p>
            <a:r>
              <a:rPr lang="en-NZ" b="1" dirty="0">
                <a:solidFill>
                  <a:srgbClr val="0070C0"/>
                </a:solidFill>
                <a:latin typeface="Raleway" panose="020B0003030101060003" pitchFamily="34" charset="0"/>
              </a:rPr>
              <a:t>US</a:t>
            </a:r>
          </a:p>
        </p:txBody>
      </p:sp>
      <p:sp>
        <p:nvSpPr>
          <p:cNvPr id="14" name="TextBox 13"/>
          <p:cNvSpPr txBox="1"/>
          <p:nvPr/>
        </p:nvSpPr>
        <p:spPr>
          <a:xfrm>
            <a:off x="0" y="5139558"/>
            <a:ext cx="2538248" cy="461665"/>
          </a:xfrm>
          <a:prstGeom prst="rect">
            <a:avLst/>
          </a:prstGeom>
          <a:noFill/>
        </p:spPr>
        <p:txBody>
          <a:bodyPr wrap="square" rtlCol="0">
            <a:spAutoFit/>
          </a:bodyPr>
          <a:lstStyle/>
          <a:p>
            <a:r>
              <a:rPr lang="en-NZ" b="1" dirty="0">
                <a:solidFill>
                  <a:srgbClr val="C00000"/>
                </a:solidFill>
                <a:latin typeface="Raleway" panose="020B0003030101060003" pitchFamily="34" charset="0"/>
              </a:rPr>
              <a:t>SUPPLIERS</a:t>
            </a:r>
          </a:p>
        </p:txBody>
      </p:sp>
      <p:sp>
        <p:nvSpPr>
          <p:cNvPr id="8" name="Rectangle: Rounded Corners 7"/>
          <p:cNvSpPr/>
          <p:nvPr/>
        </p:nvSpPr>
        <p:spPr>
          <a:xfrm>
            <a:off x="220717" y="6385034"/>
            <a:ext cx="8749862" cy="299545"/>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dirty="0"/>
          </a:p>
        </p:txBody>
      </p:sp>
      <p:sp>
        <p:nvSpPr>
          <p:cNvPr id="9" name="TextBox 8"/>
          <p:cNvSpPr txBox="1"/>
          <p:nvPr/>
        </p:nvSpPr>
        <p:spPr>
          <a:xfrm>
            <a:off x="403675" y="4098176"/>
            <a:ext cx="2475186" cy="461665"/>
          </a:xfrm>
          <a:prstGeom prst="rect">
            <a:avLst/>
          </a:prstGeom>
          <a:noFill/>
          <a:ln>
            <a:solidFill>
              <a:srgbClr val="003A49"/>
            </a:solidFill>
          </a:ln>
        </p:spPr>
        <p:txBody>
          <a:bodyPr wrap="square" rtlCol="0">
            <a:spAutoFit/>
          </a:bodyPr>
          <a:lstStyle/>
          <a:p>
            <a:r>
              <a:rPr lang="en-NZ" dirty="0">
                <a:latin typeface="Comic Sans MS" panose="030F0702030302020204" pitchFamily="66" charset="0"/>
              </a:rPr>
              <a:t>RECRUITMENT</a:t>
            </a:r>
          </a:p>
        </p:txBody>
      </p:sp>
      <p:sp>
        <p:nvSpPr>
          <p:cNvPr id="16" name="TextBox 15"/>
          <p:cNvSpPr txBox="1"/>
          <p:nvPr/>
        </p:nvSpPr>
        <p:spPr>
          <a:xfrm>
            <a:off x="3424715" y="4097320"/>
            <a:ext cx="2475186" cy="461665"/>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HR ADVISORS</a:t>
            </a:r>
          </a:p>
        </p:txBody>
      </p:sp>
      <p:sp>
        <p:nvSpPr>
          <p:cNvPr id="17" name="TextBox 16"/>
          <p:cNvSpPr txBox="1"/>
          <p:nvPr/>
        </p:nvSpPr>
        <p:spPr>
          <a:xfrm>
            <a:off x="6294175" y="4469931"/>
            <a:ext cx="2475186" cy="461665"/>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HR ADMIN</a:t>
            </a:r>
          </a:p>
        </p:txBody>
      </p:sp>
      <p:sp>
        <p:nvSpPr>
          <p:cNvPr id="15" name="TextBox 14"/>
          <p:cNvSpPr txBox="1"/>
          <p:nvPr/>
        </p:nvSpPr>
        <p:spPr>
          <a:xfrm>
            <a:off x="118788" y="2443492"/>
            <a:ext cx="2475186" cy="461665"/>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CANDIDATES</a:t>
            </a:r>
          </a:p>
        </p:txBody>
      </p:sp>
      <p:sp>
        <p:nvSpPr>
          <p:cNvPr id="18" name="TextBox 17"/>
          <p:cNvSpPr txBox="1"/>
          <p:nvPr/>
        </p:nvSpPr>
        <p:spPr>
          <a:xfrm>
            <a:off x="6273962" y="2185496"/>
            <a:ext cx="2475186" cy="461665"/>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PAYROLL</a:t>
            </a:r>
          </a:p>
        </p:txBody>
      </p:sp>
      <p:sp>
        <p:nvSpPr>
          <p:cNvPr id="19" name="TextBox 18"/>
          <p:cNvSpPr txBox="1"/>
          <p:nvPr/>
        </p:nvSpPr>
        <p:spPr>
          <a:xfrm>
            <a:off x="3185870" y="2173112"/>
            <a:ext cx="2475186" cy="830997"/>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PEOPLE LEADERS</a:t>
            </a:r>
          </a:p>
        </p:txBody>
      </p:sp>
      <p:sp>
        <p:nvSpPr>
          <p:cNvPr id="22" name="TextBox 21"/>
          <p:cNvSpPr txBox="1"/>
          <p:nvPr/>
        </p:nvSpPr>
        <p:spPr>
          <a:xfrm>
            <a:off x="2890042" y="670435"/>
            <a:ext cx="2475186" cy="830997"/>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EXTERNAL CUSTOMERS</a:t>
            </a:r>
          </a:p>
        </p:txBody>
      </p:sp>
      <p:sp>
        <p:nvSpPr>
          <p:cNvPr id="23" name="TextBox 22"/>
          <p:cNvSpPr txBox="1"/>
          <p:nvPr/>
        </p:nvSpPr>
        <p:spPr>
          <a:xfrm>
            <a:off x="100764" y="685339"/>
            <a:ext cx="2475186" cy="830997"/>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SENIOR LEADERS</a:t>
            </a:r>
          </a:p>
        </p:txBody>
      </p:sp>
      <p:cxnSp>
        <p:nvCxnSpPr>
          <p:cNvPr id="3" name="Straight Arrow Connector 2"/>
          <p:cNvCxnSpPr>
            <a:cxnSpLocks/>
          </p:cNvCxnSpPr>
          <p:nvPr/>
        </p:nvCxnSpPr>
        <p:spPr>
          <a:xfrm>
            <a:off x="1948375" y="1516336"/>
            <a:ext cx="1259315" cy="701504"/>
          </a:xfrm>
          <a:prstGeom prst="straightConnector1">
            <a:avLst/>
          </a:prstGeom>
          <a:ln>
            <a:solidFill>
              <a:srgbClr val="0A2194"/>
            </a:solidFill>
            <a:tailEnd type="triangle"/>
          </a:ln>
        </p:spPr>
        <p:style>
          <a:lnRef idx="3">
            <a:schemeClr val="accent2"/>
          </a:lnRef>
          <a:fillRef idx="0">
            <a:schemeClr val="accent2"/>
          </a:fillRef>
          <a:effectRef idx="2">
            <a:schemeClr val="accent2"/>
          </a:effectRef>
          <a:fontRef idx="minor">
            <a:schemeClr val="tx1"/>
          </a:fontRef>
        </p:style>
      </p:cxnSp>
      <p:cxnSp>
        <p:nvCxnSpPr>
          <p:cNvPr id="25" name="Straight Arrow Connector 24"/>
          <p:cNvCxnSpPr>
            <a:cxnSpLocks/>
          </p:cNvCxnSpPr>
          <p:nvPr/>
        </p:nvCxnSpPr>
        <p:spPr>
          <a:xfrm>
            <a:off x="1641268" y="2905157"/>
            <a:ext cx="121701" cy="1192163"/>
          </a:xfrm>
          <a:prstGeom prst="straightConnector1">
            <a:avLst/>
          </a:prstGeom>
          <a:ln>
            <a:solidFill>
              <a:srgbClr val="0A2194"/>
            </a:solidFill>
            <a:tailEnd type="triangle"/>
          </a:ln>
        </p:spPr>
        <p:style>
          <a:lnRef idx="3">
            <a:schemeClr val="accent2"/>
          </a:lnRef>
          <a:fillRef idx="0">
            <a:schemeClr val="accent2"/>
          </a:fillRef>
          <a:effectRef idx="2">
            <a:schemeClr val="accent2"/>
          </a:effectRef>
          <a:fontRef idx="minor">
            <a:schemeClr val="tx1"/>
          </a:fontRef>
        </p:style>
      </p:cxnSp>
      <p:cxnSp>
        <p:nvCxnSpPr>
          <p:cNvPr id="26" name="Straight Arrow Connector 25"/>
          <p:cNvCxnSpPr>
            <a:cxnSpLocks/>
          </p:cNvCxnSpPr>
          <p:nvPr/>
        </p:nvCxnSpPr>
        <p:spPr>
          <a:xfrm flipH="1">
            <a:off x="2878862" y="3016493"/>
            <a:ext cx="501727" cy="1081684"/>
          </a:xfrm>
          <a:prstGeom prst="straightConnector1">
            <a:avLst/>
          </a:prstGeom>
          <a:ln>
            <a:solidFill>
              <a:srgbClr val="0A2194"/>
            </a:solidFill>
            <a:tailEnd type="triangle"/>
          </a:ln>
        </p:spPr>
        <p:style>
          <a:lnRef idx="3">
            <a:schemeClr val="accent2"/>
          </a:lnRef>
          <a:fillRef idx="0">
            <a:schemeClr val="accent2"/>
          </a:fillRef>
          <a:effectRef idx="2">
            <a:schemeClr val="accent2"/>
          </a:effectRef>
          <a:fontRef idx="minor">
            <a:schemeClr val="tx1"/>
          </a:fontRef>
        </p:style>
      </p:cxnSp>
      <p:cxnSp>
        <p:nvCxnSpPr>
          <p:cNvPr id="27" name="Straight Arrow Connector 26"/>
          <p:cNvCxnSpPr>
            <a:cxnSpLocks/>
          </p:cNvCxnSpPr>
          <p:nvPr/>
        </p:nvCxnSpPr>
        <p:spPr>
          <a:xfrm>
            <a:off x="7416208" y="2647161"/>
            <a:ext cx="58783" cy="1822770"/>
          </a:xfrm>
          <a:prstGeom prst="straightConnector1">
            <a:avLst/>
          </a:prstGeom>
          <a:ln>
            <a:solidFill>
              <a:srgbClr val="0A2194"/>
            </a:solidFill>
            <a:tailEnd type="triangle"/>
          </a:ln>
        </p:spPr>
        <p:style>
          <a:lnRef idx="3">
            <a:schemeClr val="accent2"/>
          </a:lnRef>
          <a:fillRef idx="0">
            <a:schemeClr val="accent2"/>
          </a:fillRef>
          <a:effectRef idx="2">
            <a:schemeClr val="accent2"/>
          </a:effectRef>
          <a:fontRef idx="minor">
            <a:schemeClr val="tx1"/>
          </a:fontRef>
        </p:style>
      </p:cxnSp>
      <p:cxnSp>
        <p:nvCxnSpPr>
          <p:cNvPr id="28" name="Straight Arrow Connector 27"/>
          <p:cNvCxnSpPr>
            <a:cxnSpLocks/>
          </p:cNvCxnSpPr>
          <p:nvPr/>
        </p:nvCxnSpPr>
        <p:spPr>
          <a:xfrm>
            <a:off x="4385859" y="1501432"/>
            <a:ext cx="16165" cy="671680"/>
          </a:xfrm>
          <a:prstGeom prst="straightConnector1">
            <a:avLst/>
          </a:prstGeom>
          <a:ln>
            <a:solidFill>
              <a:srgbClr val="0A2194"/>
            </a:solidFill>
            <a:tailEnd type="triangle"/>
          </a:ln>
        </p:spPr>
        <p:style>
          <a:lnRef idx="3">
            <a:schemeClr val="accent2"/>
          </a:lnRef>
          <a:fillRef idx="0">
            <a:schemeClr val="accent2"/>
          </a:fillRef>
          <a:effectRef idx="2">
            <a:schemeClr val="accent2"/>
          </a:effectRef>
          <a:fontRef idx="minor">
            <a:schemeClr val="tx1"/>
          </a:fontRef>
        </p:style>
      </p:cxnSp>
      <p:cxnSp>
        <p:nvCxnSpPr>
          <p:cNvPr id="34" name="Straight Arrow Connector 33"/>
          <p:cNvCxnSpPr>
            <a:cxnSpLocks/>
          </p:cNvCxnSpPr>
          <p:nvPr/>
        </p:nvCxnSpPr>
        <p:spPr>
          <a:xfrm>
            <a:off x="4471694" y="3016493"/>
            <a:ext cx="268609" cy="1068424"/>
          </a:xfrm>
          <a:prstGeom prst="straightConnector1">
            <a:avLst/>
          </a:prstGeom>
          <a:ln>
            <a:solidFill>
              <a:srgbClr val="0A2194"/>
            </a:solidFill>
            <a:tailEnd type="triangle"/>
          </a:ln>
        </p:spPr>
        <p:style>
          <a:lnRef idx="3">
            <a:schemeClr val="accent2"/>
          </a:lnRef>
          <a:fillRef idx="0">
            <a:schemeClr val="accent2"/>
          </a:fillRef>
          <a:effectRef idx="2">
            <a:schemeClr val="accent2"/>
          </a:effectRef>
          <a:fontRef idx="minor">
            <a:schemeClr val="tx1"/>
          </a:fontRef>
        </p:style>
      </p:cxnSp>
      <p:cxnSp>
        <p:nvCxnSpPr>
          <p:cNvPr id="37" name="Straight Arrow Connector 36"/>
          <p:cNvCxnSpPr>
            <a:cxnSpLocks/>
          </p:cNvCxnSpPr>
          <p:nvPr/>
        </p:nvCxnSpPr>
        <p:spPr>
          <a:xfrm flipV="1">
            <a:off x="1762969" y="4823309"/>
            <a:ext cx="4556560" cy="3446"/>
          </a:xfrm>
          <a:prstGeom prst="straightConnector1">
            <a:avLst/>
          </a:prstGeom>
          <a:ln>
            <a:solidFill>
              <a:srgbClr val="0A2194"/>
            </a:solidFill>
            <a:tailEnd type="triangle"/>
          </a:ln>
        </p:spPr>
        <p:style>
          <a:lnRef idx="3">
            <a:schemeClr val="accent2"/>
          </a:lnRef>
          <a:fillRef idx="0">
            <a:schemeClr val="accent2"/>
          </a:fillRef>
          <a:effectRef idx="2">
            <a:schemeClr val="accent2"/>
          </a:effectRef>
          <a:fontRef idx="minor">
            <a:schemeClr val="tx1"/>
          </a:fontRef>
        </p:style>
      </p:cxnSp>
      <p:cxnSp>
        <p:nvCxnSpPr>
          <p:cNvPr id="38" name="Straight Arrow Connector 37"/>
          <p:cNvCxnSpPr>
            <a:cxnSpLocks/>
          </p:cNvCxnSpPr>
          <p:nvPr/>
        </p:nvCxnSpPr>
        <p:spPr>
          <a:xfrm>
            <a:off x="5899901" y="4330680"/>
            <a:ext cx="394274" cy="144716"/>
          </a:xfrm>
          <a:prstGeom prst="straightConnector1">
            <a:avLst/>
          </a:prstGeom>
          <a:ln>
            <a:solidFill>
              <a:srgbClr val="0A2194"/>
            </a:solidFill>
            <a:tailEnd type="triangle"/>
          </a:ln>
        </p:spPr>
        <p:style>
          <a:lnRef idx="3">
            <a:schemeClr val="accent2"/>
          </a:lnRef>
          <a:fillRef idx="0">
            <a:schemeClr val="accent2"/>
          </a:fillRef>
          <a:effectRef idx="2">
            <a:schemeClr val="accent2"/>
          </a:effectRef>
          <a:fontRef idx="minor">
            <a:schemeClr val="tx1"/>
          </a:fontRef>
        </p:style>
      </p:cxnSp>
      <p:cxnSp>
        <p:nvCxnSpPr>
          <p:cNvPr id="52" name="Straight Connector 51"/>
          <p:cNvCxnSpPr/>
          <p:nvPr/>
        </p:nvCxnSpPr>
        <p:spPr>
          <a:xfrm>
            <a:off x="1762969" y="4558985"/>
            <a:ext cx="0" cy="264324"/>
          </a:xfrm>
          <a:prstGeom prst="line">
            <a:avLst/>
          </a:prstGeom>
          <a:ln>
            <a:solidFill>
              <a:srgbClr val="0A2194"/>
            </a:solidFill>
          </a:ln>
        </p:spPr>
        <p:style>
          <a:lnRef idx="3">
            <a:schemeClr val="accent1"/>
          </a:lnRef>
          <a:fillRef idx="0">
            <a:schemeClr val="accent1"/>
          </a:fillRef>
          <a:effectRef idx="2">
            <a:schemeClr val="accent1"/>
          </a:effectRef>
          <a:fontRef idx="minor">
            <a:schemeClr val="tx1"/>
          </a:fontRef>
        </p:style>
      </p:cxnSp>
      <p:cxnSp>
        <p:nvCxnSpPr>
          <p:cNvPr id="60" name="Straight Arrow Connector 59"/>
          <p:cNvCxnSpPr>
            <a:cxnSpLocks/>
            <a:stCxn id="18" idx="1"/>
            <a:endCxn id="19" idx="3"/>
          </p:cNvCxnSpPr>
          <p:nvPr/>
        </p:nvCxnSpPr>
        <p:spPr>
          <a:xfrm flipH="1">
            <a:off x="5661056" y="2416329"/>
            <a:ext cx="612906" cy="172282"/>
          </a:xfrm>
          <a:prstGeom prst="straightConnector1">
            <a:avLst/>
          </a:prstGeom>
          <a:ln>
            <a:solidFill>
              <a:srgbClr val="0A2194"/>
            </a:solidFill>
            <a:tailEnd type="triangle"/>
          </a:ln>
        </p:spPr>
        <p:style>
          <a:lnRef idx="3">
            <a:schemeClr val="accent2"/>
          </a:lnRef>
          <a:fillRef idx="0">
            <a:schemeClr val="accent2"/>
          </a:fillRef>
          <a:effectRef idx="2">
            <a:schemeClr val="accent2"/>
          </a:effectRef>
          <a:fontRef idx="minor">
            <a:schemeClr val="tx1"/>
          </a:fontRef>
        </p:style>
      </p:cxnSp>
      <p:sp>
        <p:nvSpPr>
          <p:cNvPr id="67" name="TextBox 66"/>
          <p:cNvSpPr txBox="1"/>
          <p:nvPr/>
        </p:nvSpPr>
        <p:spPr>
          <a:xfrm>
            <a:off x="6097038" y="565203"/>
            <a:ext cx="1650430" cy="461665"/>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STAFF</a:t>
            </a:r>
          </a:p>
        </p:txBody>
      </p:sp>
      <p:cxnSp>
        <p:nvCxnSpPr>
          <p:cNvPr id="68" name="Straight Arrow Connector 67"/>
          <p:cNvCxnSpPr>
            <a:cxnSpLocks/>
            <a:stCxn id="67" idx="2"/>
          </p:cNvCxnSpPr>
          <p:nvPr/>
        </p:nvCxnSpPr>
        <p:spPr>
          <a:xfrm>
            <a:off x="6922253" y="1026868"/>
            <a:ext cx="462707" cy="1158628"/>
          </a:xfrm>
          <a:prstGeom prst="straightConnector1">
            <a:avLst/>
          </a:prstGeom>
          <a:ln>
            <a:solidFill>
              <a:srgbClr val="0A2194"/>
            </a:solidFill>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5821079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574712" y="2308836"/>
            <a:ext cx="2325189" cy="1200329"/>
          </a:xfrm>
          <a:prstGeom prst="rect">
            <a:avLst/>
          </a:prstGeom>
          <a:noFill/>
        </p:spPr>
        <p:txBody>
          <a:bodyPr wrap="square" rtlCol="0">
            <a:spAutoFit/>
          </a:bodyPr>
          <a:lstStyle/>
          <a:p>
            <a:pPr algn="ctr"/>
            <a:r>
              <a:rPr lang="en-NZ" b="1" dirty="0">
                <a:solidFill>
                  <a:schemeClr val="bg1"/>
                </a:solidFill>
                <a:latin typeface="Raleway" panose="020B0003030101060003" pitchFamily="34" charset="0"/>
              </a:rPr>
              <a:t>WHAT DO THEY NEED FROM ME?</a:t>
            </a:r>
          </a:p>
        </p:txBody>
      </p:sp>
      <p:sp>
        <p:nvSpPr>
          <p:cNvPr id="11" name="TextBox 10"/>
          <p:cNvSpPr txBox="1"/>
          <p:nvPr/>
        </p:nvSpPr>
        <p:spPr>
          <a:xfrm>
            <a:off x="6531474" y="2400017"/>
            <a:ext cx="2325189" cy="830997"/>
          </a:xfrm>
          <a:prstGeom prst="rect">
            <a:avLst/>
          </a:prstGeom>
          <a:noFill/>
        </p:spPr>
        <p:txBody>
          <a:bodyPr wrap="square" rtlCol="0">
            <a:spAutoFit/>
          </a:bodyPr>
          <a:lstStyle/>
          <a:p>
            <a:pPr algn="ctr"/>
            <a:r>
              <a:rPr lang="en-NZ" b="1" dirty="0">
                <a:solidFill>
                  <a:schemeClr val="bg1"/>
                </a:solidFill>
                <a:latin typeface="Raleway" panose="020B0003030101060003" pitchFamily="34" charset="0"/>
              </a:rPr>
              <a:t>HOW DO I MEASURE UP?</a:t>
            </a:r>
          </a:p>
        </p:txBody>
      </p:sp>
      <p:graphicFrame>
        <p:nvGraphicFramePr>
          <p:cNvPr id="6" name="Table 5"/>
          <p:cNvGraphicFramePr>
            <a:graphicFrameLocks noGrp="1"/>
          </p:cNvGraphicFramePr>
          <p:nvPr>
            <p:extLst>
              <p:ext uri="{D42A27DB-BD31-4B8C-83A1-F6EECF244321}">
                <p14:modId xmlns:p14="http://schemas.microsoft.com/office/powerpoint/2010/main" val="4057330834"/>
              </p:ext>
            </p:extLst>
          </p:nvPr>
        </p:nvGraphicFramePr>
        <p:xfrm>
          <a:off x="23648" y="-16165"/>
          <a:ext cx="9144000" cy="6858004"/>
        </p:xfrm>
        <a:graphic>
          <a:graphicData uri="http://schemas.openxmlformats.org/drawingml/2006/table">
            <a:tbl>
              <a:tblPr firstRow="1" bandRow="1">
                <a:tableStyleId>{2D5ABB26-0587-4C30-8999-92F81FD0307C}</a:tableStyleId>
              </a:tblPr>
              <a:tblGrid>
                <a:gridCol w="9144000">
                  <a:extLst>
                    <a:ext uri="{9D8B030D-6E8A-4147-A177-3AD203B41FA5}">
                      <a16:colId xmlns:a16="http://schemas.microsoft.com/office/drawing/2014/main" val="826402052"/>
                    </a:ext>
                  </a:extLst>
                </a:gridCol>
              </a:tblGrid>
              <a:tr h="1714501">
                <a:tc>
                  <a:txBody>
                    <a:bodyPr/>
                    <a:lstStyle/>
                    <a:p>
                      <a:endParaRPr lang="en-NZ" dirty="0"/>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55027903"/>
                  </a:ext>
                </a:extLst>
              </a:tr>
              <a:tr h="1714501">
                <a:tc>
                  <a:txBody>
                    <a:bodyPr/>
                    <a:lstStyle/>
                    <a:p>
                      <a:endParaRPr lang="en-NZ"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3385389"/>
                  </a:ext>
                </a:extLst>
              </a:tr>
              <a:tr h="1714501">
                <a:tc>
                  <a:txBody>
                    <a:bodyPr/>
                    <a:lstStyle/>
                    <a:p>
                      <a:endParaRPr lang="en-NZ"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9548557"/>
                  </a:ext>
                </a:extLst>
              </a:tr>
              <a:tr h="1714501">
                <a:tc>
                  <a:txBody>
                    <a:bodyPr/>
                    <a:lstStyle/>
                    <a:p>
                      <a:endParaRPr lang="en-NZ" dirty="0"/>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475456591"/>
                  </a:ext>
                </a:extLst>
              </a:tr>
            </a:tbl>
          </a:graphicData>
        </a:graphic>
      </p:graphicFrame>
      <p:sp>
        <p:nvSpPr>
          <p:cNvPr id="7" name="TextBox 6"/>
          <p:cNvSpPr txBox="1"/>
          <p:nvPr/>
        </p:nvSpPr>
        <p:spPr>
          <a:xfrm>
            <a:off x="0" y="0"/>
            <a:ext cx="2538248" cy="461665"/>
          </a:xfrm>
          <a:prstGeom prst="rect">
            <a:avLst/>
          </a:prstGeom>
          <a:noFill/>
        </p:spPr>
        <p:txBody>
          <a:bodyPr wrap="square" rtlCol="0">
            <a:spAutoFit/>
          </a:bodyPr>
          <a:lstStyle/>
          <a:p>
            <a:r>
              <a:rPr lang="en-NZ" b="1" dirty="0">
                <a:solidFill>
                  <a:srgbClr val="00B050"/>
                </a:solidFill>
                <a:latin typeface="Raleway" panose="020B0003030101060003" pitchFamily="34" charset="0"/>
              </a:rPr>
              <a:t>ULTIMATE</a:t>
            </a:r>
          </a:p>
        </p:txBody>
      </p:sp>
      <p:sp>
        <p:nvSpPr>
          <p:cNvPr id="12" name="TextBox 11"/>
          <p:cNvSpPr txBox="1"/>
          <p:nvPr/>
        </p:nvSpPr>
        <p:spPr>
          <a:xfrm>
            <a:off x="0" y="1706418"/>
            <a:ext cx="2538248" cy="461665"/>
          </a:xfrm>
          <a:prstGeom prst="rect">
            <a:avLst/>
          </a:prstGeom>
          <a:noFill/>
        </p:spPr>
        <p:txBody>
          <a:bodyPr wrap="square" rtlCol="0">
            <a:spAutoFit/>
          </a:bodyPr>
          <a:lstStyle/>
          <a:p>
            <a:r>
              <a:rPr lang="en-NZ" b="1" dirty="0">
                <a:solidFill>
                  <a:srgbClr val="7030A0"/>
                </a:solidFill>
                <a:latin typeface="Raleway" panose="020B0003030101060003" pitchFamily="34" charset="0"/>
              </a:rPr>
              <a:t>IMMEDIATE</a:t>
            </a:r>
          </a:p>
        </p:txBody>
      </p:sp>
      <p:sp>
        <p:nvSpPr>
          <p:cNvPr id="13" name="TextBox 12"/>
          <p:cNvSpPr txBox="1"/>
          <p:nvPr/>
        </p:nvSpPr>
        <p:spPr>
          <a:xfrm>
            <a:off x="0" y="3412837"/>
            <a:ext cx="2538248" cy="461665"/>
          </a:xfrm>
          <a:prstGeom prst="rect">
            <a:avLst/>
          </a:prstGeom>
          <a:noFill/>
        </p:spPr>
        <p:txBody>
          <a:bodyPr wrap="square" rtlCol="0">
            <a:spAutoFit/>
          </a:bodyPr>
          <a:lstStyle/>
          <a:p>
            <a:r>
              <a:rPr lang="en-NZ" b="1" dirty="0">
                <a:solidFill>
                  <a:srgbClr val="0070C0"/>
                </a:solidFill>
                <a:latin typeface="Raleway" panose="020B0003030101060003" pitchFamily="34" charset="0"/>
              </a:rPr>
              <a:t>US</a:t>
            </a:r>
          </a:p>
        </p:txBody>
      </p:sp>
      <p:sp>
        <p:nvSpPr>
          <p:cNvPr id="14" name="TextBox 13"/>
          <p:cNvSpPr txBox="1"/>
          <p:nvPr/>
        </p:nvSpPr>
        <p:spPr>
          <a:xfrm>
            <a:off x="0" y="5139558"/>
            <a:ext cx="2538248" cy="461665"/>
          </a:xfrm>
          <a:prstGeom prst="rect">
            <a:avLst/>
          </a:prstGeom>
          <a:noFill/>
        </p:spPr>
        <p:txBody>
          <a:bodyPr wrap="square" rtlCol="0">
            <a:spAutoFit/>
          </a:bodyPr>
          <a:lstStyle/>
          <a:p>
            <a:r>
              <a:rPr lang="en-NZ" b="1" dirty="0">
                <a:solidFill>
                  <a:srgbClr val="C00000"/>
                </a:solidFill>
                <a:latin typeface="Raleway" panose="020B0003030101060003" pitchFamily="34" charset="0"/>
              </a:rPr>
              <a:t>SUPPLIERS</a:t>
            </a:r>
          </a:p>
        </p:txBody>
      </p:sp>
      <p:sp>
        <p:nvSpPr>
          <p:cNvPr id="8" name="Rectangle: Rounded Corners 7"/>
          <p:cNvSpPr/>
          <p:nvPr/>
        </p:nvSpPr>
        <p:spPr>
          <a:xfrm>
            <a:off x="220717" y="6385034"/>
            <a:ext cx="8749862" cy="299545"/>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dirty="0"/>
          </a:p>
        </p:txBody>
      </p:sp>
      <p:sp>
        <p:nvSpPr>
          <p:cNvPr id="9" name="TextBox 8"/>
          <p:cNvSpPr txBox="1"/>
          <p:nvPr/>
        </p:nvSpPr>
        <p:spPr>
          <a:xfrm>
            <a:off x="403675" y="4098176"/>
            <a:ext cx="2475186" cy="461665"/>
          </a:xfrm>
          <a:prstGeom prst="rect">
            <a:avLst/>
          </a:prstGeom>
          <a:noFill/>
          <a:ln>
            <a:solidFill>
              <a:srgbClr val="003A49"/>
            </a:solidFill>
          </a:ln>
        </p:spPr>
        <p:txBody>
          <a:bodyPr wrap="square" rtlCol="0">
            <a:spAutoFit/>
          </a:bodyPr>
          <a:lstStyle/>
          <a:p>
            <a:r>
              <a:rPr lang="en-NZ" dirty="0">
                <a:latin typeface="Comic Sans MS" panose="030F0702030302020204" pitchFamily="66" charset="0"/>
              </a:rPr>
              <a:t>RECRUITMENT</a:t>
            </a:r>
          </a:p>
        </p:txBody>
      </p:sp>
      <p:sp>
        <p:nvSpPr>
          <p:cNvPr id="16" name="TextBox 15"/>
          <p:cNvSpPr txBox="1"/>
          <p:nvPr/>
        </p:nvSpPr>
        <p:spPr>
          <a:xfrm>
            <a:off x="3424715" y="4097320"/>
            <a:ext cx="2475186" cy="461665"/>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HR ADVISORS</a:t>
            </a:r>
          </a:p>
        </p:txBody>
      </p:sp>
      <p:sp>
        <p:nvSpPr>
          <p:cNvPr id="17" name="TextBox 16"/>
          <p:cNvSpPr txBox="1"/>
          <p:nvPr/>
        </p:nvSpPr>
        <p:spPr>
          <a:xfrm>
            <a:off x="6294175" y="4469931"/>
            <a:ext cx="2475186" cy="461665"/>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HR ADMIN</a:t>
            </a:r>
          </a:p>
        </p:txBody>
      </p:sp>
      <p:sp>
        <p:nvSpPr>
          <p:cNvPr id="15" name="TextBox 14"/>
          <p:cNvSpPr txBox="1"/>
          <p:nvPr/>
        </p:nvSpPr>
        <p:spPr>
          <a:xfrm>
            <a:off x="118788" y="2443492"/>
            <a:ext cx="2475186" cy="461665"/>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CANDIDATES</a:t>
            </a:r>
          </a:p>
        </p:txBody>
      </p:sp>
      <p:sp>
        <p:nvSpPr>
          <p:cNvPr id="18" name="TextBox 17"/>
          <p:cNvSpPr txBox="1"/>
          <p:nvPr/>
        </p:nvSpPr>
        <p:spPr>
          <a:xfrm>
            <a:off x="6273962" y="2185496"/>
            <a:ext cx="2475186" cy="461665"/>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PAYROLL</a:t>
            </a:r>
          </a:p>
        </p:txBody>
      </p:sp>
      <p:sp>
        <p:nvSpPr>
          <p:cNvPr id="19" name="TextBox 18"/>
          <p:cNvSpPr txBox="1"/>
          <p:nvPr/>
        </p:nvSpPr>
        <p:spPr>
          <a:xfrm>
            <a:off x="3185870" y="2173112"/>
            <a:ext cx="2475186" cy="830997"/>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PEOPLE LEADERS</a:t>
            </a:r>
          </a:p>
        </p:txBody>
      </p:sp>
      <p:sp>
        <p:nvSpPr>
          <p:cNvPr id="21" name="TextBox 20"/>
          <p:cNvSpPr txBox="1"/>
          <p:nvPr/>
        </p:nvSpPr>
        <p:spPr>
          <a:xfrm>
            <a:off x="6027023" y="592175"/>
            <a:ext cx="1930579" cy="461665"/>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STAFF</a:t>
            </a:r>
          </a:p>
        </p:txBody>
      </p:sp>
      <p:sp>
        <p:nvSpPr>
          <p:cNvPr id="22" name="TextBox 21"/>
          <p:cNvSpPr txBox="1"/>
          <p:nvPr/>
        </p:nvSpPr>
        <p:spPr>
          <a:xfrm>
            <a:off x="2904215" y="687268"/>
            <a:ext cx="2475186" cy="830997"/>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EXTERNAL CUSTOMERS</a:t>
            </a:r>
          </a:p>
        </p:txBody>
      </p:sp>
      <p:sp>
        <p:nvSpPr>
          <p:cNvPr id="23" name="TextBox 22"/>
          <p:cNvSpPr txBox="1"/>
          <p:nvPr/>
        </p:nvSpPr>
        <p:spPr>
          <a:xfrm>
            <a:off x="100764" y="685339"/>
            <a:ext cx="2475186" cy="830997"/>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SENIOR LEADERS</a:t>
            </a:r>
          </a:p>
        </p:txBody>
      </p:sp>
      <p:cxnSp>
        <p:nvCxnSpPr>
          <p:cNvPr id="3" name="Straight Arrow Connector 2"/>
          <p:cNvCxnSpPr>
            <a:cxnSpLocks/>
          </p:cNvCxnSpPr>
          <p:nvPr/>
        </p:nvCxnSpPr>
        <p:spPr>
          <a:xfrm>
            <a:off x="1948375" y="1516336"/>
            <a:ext cx="1259315" cy="701504"/>
          </a:xfrm>
          <a:prstGeom prst="straightConnector1">
            <a:avLst/>
          </a:prstGeom>
          <a:ln>
            <a:solidFill>
              <a:srgbClr val="0A2194"/>
            </a:solidFill>
            <a:tailEnd type="triangle"/>
          </a:ln>
        </p:spPr>
        <p:style>
          <a:lnRef idx="3">
            <a:schemeClr val="accent2"/>
          </a:lnRef>
          <a:fillRef idx="0">
            <a:schemeClr val="accent2"/>
          </a:fillRef>
          <a:effectRef idx="2">
            <a:schemeClr val="accent2"/>
          </a:effectRef>
          <a:fontRef idx="minor">
            <a:schemeClr val="tx1"/>
          </a:fontRef>
        </p:style>
      </p:cxnSp>
      <p:cxnSp>
        <p:nvCxnSpPr>
          <p:cNvPr id="25" name="Straight Arrow Connector 24"/>
          <p:cNvCxnSpPr>
            <a:cxnSpLocks/>
          </p:cNvCxnSpPr>
          <p:nvPr/>
        </p:nvCxnSpPr>
        <p:spPr>
          <a:xfrm>
            <a:off x="1641268" y="2905157"/>
            <a:ext cx="121701" cy="1192163"/>
          </a:xfrm>
          <a:prstGeom prst="straightConnector1">
            <a:avLst/>
          </a:prstGeom>
          <a:ln>
            <a:solidFill>
              <a:srgbClr val="0A2194"/>
            </a:solidFill>
            <a:tailEnd type="triangle"/>
          </a:ln>
        </p:spPr>
        <p:style>
          <a:lnRef idx="3">
            <a:schemeClr val="accent2"/>
          </a:lnRef>
          <a:fillRef idx="0">
            <a:schemeClr val="accent2"/>
          </a:fillRef>
          <a:effectRef idx="2">
            <a:schemeClr val="accent2"/>
          </a:effectRef>
          <a:fontRef idx="minor">
            <a:schemeClr val="tx1"/>
          </a:fontRef>
        </p:style>
      </p:cxnSp>
      <p:cxnSp>
        <p:nvCxnSpPr>
          <p:cNvPr id="26" name="Straight Arrow Connector 25"/>
          <p:cNvCxnSpPr>
            <a:cxnSpLocks/>
          </p:cNvCxnSpPr>
          <p:nvPr/>
        </p:nvCxnSpPr>
        <p:spPr>
          <a:xfrm flipH="1">
            <a:off x="2878862" y="3016493"/>
            <a:ext cx="501727" cy="1081684"/>
          </a:xfrm>
          <a:prstGeom prst="straightConnector1">
            <a:avLst/>
          </a:prstGeom>
          <a:ln>
            <a:solidFill>
              <a:srgbClr val="0A2194"/>
            </a:solidFill>
            <a:tailEnd type="triangle"/>
          </a:ln>
        </p:spPr>
        <p:style>
          <a:lnRef idx="3">
            <a:schemeClr val="accent2"/>
          </a:lnRef>
          <a:fillRef idx="0">
            <a:schemeClr val="accent2"/>
          </a:fillRef>
          <a:effectRef idx="2">
            <a:schemeClr val="accent2"/>
          </a:effectRef>
          <a:fontRef idx="minor">
            <a:schemeClr val="tx1"/>
          </a:fontRef>
        </p:style>
      </p:cxnSp>
      <p:cxnSp>
        <p:nvCxnSpPr>
          <p:cNvPr id="27" name="Straight Arrow Connector 26"/>
          <p:cNvCxnSpPr>
            <a:cxnSpLocks/>
            <a:stCxn id="18" idx="2"/>
          </p:cNvCxnSpPr>
          <p:nvPr/>
        </p:nvCxnSpPr>
        <p:spPr>
          <a:xfrm flipH="1">
            <a:off x="7474991" y="2647161"/>
            <a:ext cx="36564" cy="1822770"/>
          </a:xfrm>
          <a:prstGeom prst="straightConnector1">
            <a:avLst/>
          </a:prstGeom>
          <a:ln>
            <a:solidFill>
              <a:srgbClr val="0A2194"/>
            </a:solidFill>
            <a:tailEnd type="triangle"/>
          </a:ln>
        </p:spPr>
        <p:style>
          <a:lnRef idx="3">
            <a:schemeClr val="accent2"/>
          </a:lnRef>
          <a:fillRef idx="0">
            <a:schemeClr val="accent2"/>
          </a:fillRef>
          <a:effectRef idx="2">
            <a:schemeClr val="accent2"/>
          </a:effectRef>
          <a:fontRef idx="minor">
            <a:schemeClr val="tx1"/>
          </a:fontRef>
        </p:style>
      </p:cxnSp>
      <p:cxnSp>
        <p:nvCxnSpPr>
          <p:cNvPr id="28" name="Straight Arrow Connector 27"/>
          <p:cNvCxnSpPr>
            <a:cxnSpLocks/>
          </p:cNvCxnSpPr>
          <p:nvPr/>
        </p:nvCxnSpPr>
        <p:spPr>
          <a:xfrm>
            <a:off x="4270355" y="1511463"/>
            <a:ext cx="0" cy="674033"/>
          </a:xfrm>
          <a:prstGeom prst="straightConnector1">
            <a:avLst/>
          </a:prstGeom>
          <a:ln>
            <a:solidFill>
              <a:srgbClr val="0A2194"/>
            </a:solidFill>
            <a:tailEnd type="triangle"/>
          </a:ln>
        </p:spPr>
        <p:style>
          <a:lnRef idx="3">
            <a:schemeClr val="accent2"/>
          </a:lnRef>
          <a:fillRef idx="0">
            <a:schemeClr val="accent2"/>
          </a:fillRef>
          <a:effectRef idx="2">
            <a:schemeClr val="accent2"/>
          </a:effectRef>
          <a:fontRef idx="minor">
            <a:schemeClr val="tx1"/>
          </a:fontRef>
        </p:style>
      </p:cxnSp>
      <p:cxnSp>
        <p:nvCxnSpPr>
          <p:cNvPr id="30" name="Straight Arrow Connector 29"/>
          <p:cNvCxnSpPr>
            <a:cxnSpLocks/>
            <a:stCxn id="21" idx="2"/>
          </p:cNvCxnSpPr>
          <p:nvPr/>
        </p:nvCxnSpPr>
        <p:spPr>
          <a:xfrm>
            <a:off x="6992313" y="1053840"/>
            <a:ext cx="499542" cy="1131656"/>
          </a:xfrm>
          <a:prstGeom prst="straightConnector1">
            <a:avLst/>
          </a:prstGeom>
          <a:ln>
            <a:solidFill>
              <a:srgbClr val="0A2194"/>
            </a:solidFill>
            <a:tailEnd type="triangle"/>
          </a:ln>
        </p:spPr>
        <p:style>
          <a:lnRef idx="3">
            <a:schemeClr val="accent2"/>
          </a:lnRef>
          <a:fillRef idx="0">
            <a:schemeClr val="accent2"/>
          </a:fillRef>
          <a:effectRef idx="2">
            <a:schemeClr val="accent2"/>
          </a:effectRef>
          <a:fontRef idx="minor">
            <a:schemeClr val="tx1"/>
          </a:fontRef>
        </p:style>
      </p:cxnSp>
      <p:cxnSp>
        <p:nvCxnSpPr>
          <p:cNvPr id="34" name="Straight Arrow Connector 33"/>
          <p:cNvCxnSpPr>
            <a:cxnSpLocks/>
            <a:stCxn id="19" idx="2"/>
          </p:cNvCxnSpPr>
          <p:nvPr/>
        </p:nvCxnSpPr>
        <p:spPr>
          <a:xfrm>
            <a:off x="4423463" y="3004109"/>
            <a:ext cx="266177" cy="1104718"/>
          </a:xfrm>
          <a:prstGeom prst="straightConnector1">
            <a:avLst/>
          </a:prstGeom>
          <a:ln>
            <a:solidFill>
              <a:srgbClr val="0A2194"/>
            </a:solidFill>
            <a:tailEnd type="triangle"/>
          </a:ln>
        </p:spPr>
        <p:style>
          <a:lnRef idx="3">
            <a:schemeClr val="accent2"/>
          </a:lnRef>
          <a:fillRef idx="0">
            <a:schemeClr val="accent2"/>
          </a:fillRef>
          <a:effectRef idx="2">
            <a:schemeClr val="accent2"/>
          </a:effectRef>
          <a:fontRef idx="minor">
            <a:schemeClr val="tx1"/>
          </a:fontRef>
        </p:style>
      </p:cxnSp>
      <p:cxnSp>
        <p:nvCxnSpPr>
          <p:cNvPr id="37" name="Straight Arrow Connector 36"/>
          <p:cNvCxnSpPr>
            <a:cxnSpLocks/>
          </p:cNvCxnSpPr>
          <p:nvPr/>
        </p:nvCxnSpPr>
        <p:spPr>
          <a:xfrm>
            <a:off x="1762969" y="4823309"/>
            <a:ext cx="4556560" cy="0"/>
          </a:xfrm>
          <a:prstGeom prst="straightConnector1">
            <a:avLst/>
          </a:prstGeom>
          <a:ln>
            <a:solidFill>
              <a:srgbClr val="0A2194"/>
            </a:solidFill>
            <a:tailEnd type="triangle"/>
          </a:ln>
        </p:spPr>
        <p:style>
          <a:lnRef idx="3">
            <a:schemeClr val="accent2"/>
          </a:lnRef>
          <a:fillRef idx="0">
            <a:schemeClr val="accent2"/>
          </a:fillRef>
          <a:effectRef idx="2">
            <a:schemeClr val="accent2"/>
          </a:effectRef>
          <a:fontRef idx="minor">
            <a:schemeClr val="tx1"/>
          </a:fontRef>
        </p:style>
      </p:cxnSp>
      <p:cxnSp>
        <p:nvCxnSpPr>
          <p:cNvPr id="38" name="Straight Arrow Connector 37"/>
          <p:cNvCxnSpPr>
            <a:cxnSpLocks/>
          </p:cNvCxnSpPr>
          <p:nvPr/>
        </p:nvCxnSpPr>
        <p:spPr>
          <a:xfrm>
            <a:off x="5899901" y="4330680"/>
            <a:ext cx="394274" cy="144716"/>
          </a:xfrm>
          <a:prstGeom prst="straightConnector1">
            <a:avLst/>
          </a:prstGeom>
          <a:ln>
            <a:solidFill>
              <a:srgbClr val="0A2194"/>
            </a:solidFill>
            <a:tailEnd type="triangle"/>
          </a:ln>
        </p:spPr>
        <p:style>
          <a:lnRef idx="3">
            <a:schemeClr val="accent2"/>
          </a:lnRef>
          <a:fillRef idx="0">
            <a:schemeClr val="accent2"/>
          </a:fillRef>
          <a:effectRef idx="2">
            <a:schemeClr val="accent2"/>
          </a:effectRef>
          <a:fontRef idx="minor">
            <a:schemeClr val="tx1"/>
          </a:fontRef>
        </p:style>
      </p:cxnSp>
      <p:cxnSp>
        <p:nvCxnSpPr>
          <p:cNvPr id="52" name="Straight Connector 51"/>
          <p:cNvCxnSpPr/>
          <p:nvPr/>
        </p:nvCxnSpPr>
        <p:spPr>
          <a:xfrm>
            <a:off x="1762969" y="4558985"/>
            <a:ext cx="0" cy="264324"/>
          </a:xfrm>
          <a:prstGeom prst="line">
            <a:avLst/>
          </a:prstGeom>
          <a:ln>
            <a:solidFill>
              <a:srgbClr val="0A2194"/>
            </a:solidFill>
          </a:ln>
        </p:spPr>
        <p:style>
          <a:lnRef idx="3">
            <a:schemeClr val="accent1"/>
          </a:lnRef>
          <a:fillRef idx="0">
            <a:schemeClr val="accent1"/>
          </a:fillRef>
          <a:effectRef idx="2">
            <a:schemeClr val="accent1"/>
          </a:effectRef>
          <a:fontRef idx="minor">
            <a:schemeClr val="tx1"/>
          </a:fontRef>
        </p:style>
      </p:cxnSp>
      <p:cxnSp>
        <p:nvCxnSpPr>
          <p:cNvPr id="60" name="Straight Arrow Connector 59"/>
          <p:cNvCxnSpPr>
            <a:cxnSpLocks/>
            <a:stCxn id="18" idx="1"/>
            <a:endCxn id="19" idx="3"/>
          </p:cNvCxnSpPr>
          <p:nvPr/>
        </p:nvCxnSpPr>
        <p:spPr>
          <a:xfrm flipH="1">
            <a:off x="5661056" y="2416329"/>
            <a:ext cx="612906" cy="172282"/>
          </a:xfrm>
          <a:prstGeom prst="straightConnector1">
            <a:avLst/>
          </a:prstGeom>
          <a:ln>
            <a:solidFill>
              <a:srgbClr val="0A2194"/>
            </a:solidFill>
            <a:tailEnd type="triangle"/>
          </a:ln>
        </p:spPr>
        <p:style>
          <a:lnRef idx="3">
            <a:schemeClr val="accent2"/>
          </a:lnRef>
          <a:fillRef idx="0">
            <a:schemeClr val="accent2"/>
          </a:fillRef>
          <a:effectRef idx="2">
            <a:schemeClr val="accent2"/>
          </a:effectRef>
          <a:fontRef idx="minor">
            <a:schemeClr val="tx1"/>
          </a:fontRef>
        </p:style>
      </p:cxnSp>
      <p:sp>
        <p:nvSpPr>
          <p:cNvPr id="31" name="TextBox 30"/>
          <p:cNvSpPr txBox="1"/>
          <p:nvPr/>
        </p:nvSpPr>
        <p:spPr>
          <a:xfrm>
            <a:off x="6294175" y="5721281"/>
            <a:ext cx="2475186" cy="461665"/>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PAYROLL</a:t>
            </a:r>
          </a:p>
        </p:txBody>
      </p:sp>
      <p:sp>
        <p:nvSpPr>
          <p:cNvPr id="32" name="TextBox 31"/>
          <p:cNvSpPr txBox="1"/>
          <p:nvPr/>
        </p:nvSpPr>
        <p:spPr>
          <a:xfrm>
            <a:off x="3258890" y="5582636"/>
            <a:ext cx="2475186" cy="830997"/>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EMPLOYMENT LAWYERS</a:t>
            </a:r>
          </a:p>
        </p:txBody>
      </p:sp>
      <p:sp>
        <p:nvSpPr>
          <p:cNvPr id="33" name="TextBox 32"/>
          <p:cNvSpPr txBox="1"/>
          <p:nvPr/>
        </p:nvSpPr>
        <p:spPr>
          <a:xfrm>
            <a:off x="245079" y="5782446"/>
            <a:ext cx="2475186" cy="461665"/>
          </a:xfrm>
          <a:prstGeom prst="rect">
            <a:avLst/>
          </a:prstGeom>
          <a:noFill/>
          <a:ln>
            <a:solidFill>
              <a:srgbClr val="003A49"/>
            </a:solidFill>
          </a:ln>
        </p:spPr>
        <p:txBody>
          <a:bodyPr wrap="square" rtlCol="0">
            <a:spAutoFit/>
          </a:bodyPr>
          <a:lstStyle/>
          <a:p>
            <a:pPr algn="ctr"/>
            <a:r>
              <a:rPr lang="en-NZ" dirty="0">
                <a:latin typeface="Comic Sans MS" panose="030F0702030302020204" pitchFamily="66" charset="0"/>
              </a:rPr>
              <a:t>RECRUITERS</a:t>
            </a:r>
          </a:p>
        </p:txBody>
      </p:sp>
      <p:cxnSp>
        <p:nvCxnSpPr>
          <p:cNvPr id="35" name="Straight Arrow Connector 34"/>
          <p:cNvCxnSpPr>
            <a:cxnSpLocks/>
          </p:cNvCxnSpPr>
          <p:nvPr/>
        </p:nvCxnSpPr>
        <p:spPr>
          <a:xfrm>
            <a:off x="2215653" y="4564866"/>
            <a:ext cx="0" cy="1217580"/>
          </a:xfrm>
          <a:prstGeom prst="straightConnector1">
            <a:avLst/>
          </a:prstGeom>
          <a:ln>
            <a:solidFill>
              <a:srgbClr val="0A2194"/>
            </a:solidFill>
            <a:tailEnd type="triangle"/>
          </a:ln>
        </p:spPr>
        <p:style>
          <a:lnRef idx="3">
            <a:schemeClr val="accent2"/>
          </a:lnRef>
          <a:fillRef idx="0">
            <a:schemeClr val="accent2"/>
          </a:fillRef>
          <a:effectRef idx="2">
            <a:schemeClr val="accent2"/>
          </a:effectRef>
          <a:fontRef idx="minor">
            <a:schemeClr val="tx1"/>
          </a:fontRef>
        </p:style>
      </p:cxnSp>
      <p:cxnSp>
        <p:nvCxnSpPr>
          <p:cNvPr id="36" name="Straight Arrow Connector 35"/>
          <p:cNvCxnSpPr>
            <a:cxnSpLocks/>
            <a:endCxn id="32" idx="0"/>
          </p:cNvCxnSpPr>
          <p:nvPr/>
        </p:nvCxnSpPr>
        <p:spPr>
          <a:xfrm flipH="1">
            <a:off x="4496483" y="4559841"/>
            <a:ext cx="194356" cy="1022795"/>
          </a:xfrm>
          <a:prstGeom prst="straightConnector1">
            <a:avLst/>
          </a:prstGeom>
          <a:ln>
            <a:solidFill>
              <a:srgbClr val="0A2194"/>
            </a:solidFill>
            <a:tailEnd type="triangle"/>
          </a:ln>
        </p:spPr>
        <p:style>
          <a:lnRef idx="3">
            <a:schemeClr val="accent2"/>
          </a:lnRef>
          <a:fillRef idx="0">
            <a:schemeClr val="accent2"/>
          </a:fillRef>
          <a:effectRef idx="2">
            <a:schemeClr val="accent2"/>
          </a:effectRef>
          <a:fontRef idx="minor">
            <a:schemeClr val="tx1"/>
          </a:fontRef>
        </p:style>
      </p:cxnSp>
      <p:cxnSp>
        <p:nvCxnSpPr>
          <p:cNvPr id="39" name="Straight Arrow Connector 38"/>
          <p:cNvCxnSpPr>
            <a:cxnSpLocks/>
            <a:endCxn id="31" idx="0"/>
          </p:cNvCxnSpPr>
          <p:nvPr/>
        </p:nvCxnSpPr>
        <p:spPr>
          <a:xfrm>
            <a:off x="7491855" y="4934533"/>
            <a:ext cx="39913" cy="786748"/>
          </a:xfrm>
          <a:prstGeom prst="straightConnector1">
            <a:avLst/>
          </a:prstGeom>
          <a:ln>
            <a:solidFill>
              <a:srgbClr val="0A2194"/>
            </a:solidFill>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2581143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a:xfrm>
            <a:off x="449263" y="427038"/>
            <a:ext cx="8407400" cy="1143000"/>
          </a:xfrm>
        </p:spPr>
        <p:txBody>
          <a:bodyPr/>
          <a:lstStyle/>
          <a:p>
            <a:pPr eaLnBrk="1" hangingPunct="1"/>
            <a:r>
              <a:rPr lang="en-US" altLang="en-US" dirty="0">
                <a:latin typeface="Georgia" panose="02040502050405020303" pitchFamily="18" charset="0"/>
              </a:rPr>
              <a:t>Customer Mapping</a:t>
            </a:r>
          </a:p>
        </p:txBody>
      </p:sp>
      <p:sp>
        <p:nvSpPr>
          <p:cNvPr id="10" name="TextBox 9"/>
          <p:cNvSpPr txBox="1"/>
          <p:nvPr/>
        </p:nvSpPr>
        <p:spPr>
          <a:xfrm>
            <a:off x="3574712" y="2308836"/>
            <a:ext cx="2325189" cy="1200329"/>
          </a:xfrm>
          <a:prstGeom prst="rect">
            <a:avLst/>
          </a:prstGeom>
          <a:noFill/>
        </p:spPr>
        <p:txBody>
          <a:bodyPr wrap="square" rtlCol="0">
            <a:spAutoFit/>
          </a:bodyPr>
          <a:lstStyle/>
          <a:p>
            <a:pPr algn="ctr"/>
            <a:r>
              <a:rPr lang="en-NZ" b="1" dirty="0">
                <a:solidFill>
                  <a:schemeClr val="bg1"/>
                </a:solidFill>
                <a:latin typeface="Raleway" panose="020B0003030101060003" pitchFamily="34" charset="0"/>
              </a:rPr>
              <a:t>WHAT DO THEY NEED FROM ME?</a:t>
            </a:r>
          </a:p>
        </p:txBody>
      </p:sp>
      <p:sp>
        <p:nvSpPr>
          <p:cNvPr id="11" name="TextBox 10"/>
          <p:cNvSpPr txBox="1"/>
          <p:nvPr/>
        </p:nvSpPr>
        <p:spPr>
          <a:xfrm>
            <a:off x="6531474" y="2400017"/>
            <a:ext cx="2325189" cy="830997"/>
          </a:xfrm>
          <a:prstGeom prst="rect">
            <a:avLst/>
          </a:prstGeom>
          <a:noFill/>
        </p:spPr>
        <p:txBody>
          <a:bodyPr wrap="square" rtlCol="0">
            <a:spAutoFit/>
          </a:bodyPr>
          <a:lstStyle/>
          <a:p>
            <a:pPr algn="ctr"/>
            <a:r>
              <a:rPr lang="en-NZ" b="1" dirty="0">
                <a:solidFill>
                  <a:schemeClr val="bg1"/>
                </a:solidFill>
                <a:latin typeface="Raleway" panose="020B0003030101060003" pitchFamily="34" charset="0"/>
              </a:rPr>
              <a:t>HOW DO I MEASURE UP?</a:t>
            </a:r>
          </a:p>
        </p:txBody>
      </p:sp>
      <p:pic>
        <p:nvPicPr>
          <p:cNvPr id="2" name="Picture 1"/>
          <p:cNvPicPr>
            <a:picLocks noChangeAspect="1"/>
          </p:cNvPicPr>
          <p:nvPr/>
        </p:nvPicPr>
        <p:blipFill>
          <a:blip r:embed="rId3"/>
          <a:stretch>
            <a:fillRect/>
          </a:stretch>
        </p:blipFill>
        <p:spPr>
          <a:xfrm>
            <a:off x="868419" y="1917700"/>
            <a:ext cx="6560468" cy="4109611"/>
          </a:xfrm>
          <a:prstGeom prst="rect">
            <a:avLst/>
          </a:prstGeom>
        </p:spPr>
      </p:pic>
      <p:grpSp>
        <p:nvGrpSpPr>
          <p:cNvPr id="3" name="Group 2"/>
          <p:cNvGrpSpPr/>
          <p:nvPr/>
        </p:nvGrpSpPr>
        <p:grpSpPr>
          <a:xfrm>
            <a:off x="5214906" y="363148"/>
            <a:ext cx="3929094" cy="3929094"/>
            <a:chOff x="-140865" y="969478"/>
            <a:chExt cx="3929094" cy="3929094"/>
          </a:xfrm>
        </p:grpSpPr>
        <p:pic>
          <p:nvPicPr>
            <p:cNvPr id="4" name="Picture 3"/>
            <p:cNvPicPr>
              <a:picLocks noChangeAspect="1"/>
            </p:cNvPicPr>
            <p:nvPr/>
          </p:nvPicPr>
          <p:blipFill>
            <a:blip r:embed="rId4"/>
            <a:stretch>
              <a:fillRect/>
            </a:stretch>
          </p:blipFill>
          <p:spPr>
            <a:xfrm>
              <a:off x="-140865" y="969478"/>
              <a:ext cx="3929094" cy="3929094"/>
            </a:xfrm>
            <a:prstGeom prst="rect">
              <a:avLst/>
            </a:prstGeom>
          </p:spPr>
        </p:pic>
        <p:sp>
          <p:nvSpPr>
            <p:cNvPr id="5" name="TextBox 4"/>
            <p:cNvSpPr txBox="1"/>
            <p:nvPr/>
          </p:nvSpPr>
          <p:spPr>
            <a:xfrm>
              <a:off x="661087" y="2403307"/>
              <a:ext cx="2325189" cy="830997"/>
            </a:xfrm>
            <a:prstGeom prst="rect">
              <a:avLst/>
            </a:prstGeom>
            <a:noFill/>
          </p:spPr>
          <p:txBody>
            <a:bodyPr wrap="square" rtlCol="0">
              <a:spAutoFit/>
            </a:bodyPr>
            <a:lstStyle/>
            <a:p>
              <a:r>
                <a:rPr lang="en-NZ" b="1" dirty="0">
                  <a:solidFill>
                    <a:schemeClr val="bg1"/>
                  </a:solidFill>
                  <a:latin typeface="Raleway" panose="020B0003030101060003" pitchFamily="34" charset="0"/>
                </a:rPr>
                <a:t>WHO ARE MY CUSTOMERS?</a:t>
              </a:r>
            </a:p>
          </p:txBody>
        </p:sp>
      </p:grpSp>
      <p:grpSp>
        <p:nvGrpSpPr>
          <p:cNvPr id="9" name="Group 8">
            <a:extLst>
              <a:ext uri="{FF2B5EF4-FFF2-40B4-BE49-F238E27FC236}">
                <a16:creationId xmlns:a16="http://schemas.microsoft.com/office/drawing/2014/main" id="{96606B86-DF5E-4F1E-A2E3-D0283CE0004F}"/>
              </a:ext>
            </a:extLst>
          </p:cNvPr>
          <p:cNvGrpSpPr/>
          <p:nvPr/>
        </p:nvGrpSpPr>
        <p:grpSpPr>
          <a:xfrm>
            <a:off x="4267200" y="6287863"/>
            <a:ext cx="4748463" cy="478577"/>
            <a:chOff x="4267200" y="6281887"/>
            <a:chExt cx="4748463" cy="478577"/>
          </a:xfrm>
        </p:grpSpPr>
        <p:sp>
          <p:nvSpPr>
            <p:cNvPr id="12" name="Rectangle 11">
              <a:extLst>
                <a:ext uri="{FF2B5EF4-FFF2-40B4-BE49-F238E27FC236}">
                  <a16:creationId xmlns:a16="http://schemas.microsoft.com/office/drawing/2014/main" id="{CC7DDE4C-6550-4213-84EB-43DFD10F1E91}"/>
                </a:ext>
              </a:extLst>
            </p:cNvPr>
            <p:cNvSpPr/>
            <p:nvPr/>
          </p:nvSpPr>
          <p:spPr>
            <a:xfrm>
              <a:off x="6400800" y="6281887"/>
              <a:ext cx="2614863"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pic>
          <p:nvPicPr>
            <p:cNvPr id="13" name="Picture 12" descr="Logo&#10;&#10;Description automatically generated">
              <a:extLst>
                <a:ext uri="{FF2B5EF4-FFF2-40B4-BE49-F238E27FC236}">
                  <a16:creationId xmlns:a16="http://schemas.microsoft.com/office/drawing/2014/main" id="{708B0F23-C6EC-4A4D-80BB-379CC94ECF18}"/>
                </a:ext>
              </a:extLst>
            </p:cNvPr>
            <p:cNvPicPr>
              <a:picLocks noChangeAspect="1"/>
            </p:cNvPicPr>
            <p:nvPr/>
          </p:nvPicPr>
          <p:blipFill>
            <a:blip r:embed="rId5"/>
            <a:stretch>
              <a:fillRect/>
            </a:stretch>
          </p:blipFill>
          <p:spPr>
            <a:xfrm>
              <a:off x="7748606" y="6281887"/>
              <a:ext cx="1080000" cy="327500"/>
            </a:xfrm>
            <a:prstGeom prst="rect">
              <a:avLst/>
            </a:prstGeom>
          </p:spPr>
        </p:pic>
        <p:cxnSp>
          <p:nvCxnSpPr>
            <p:cNvPr id="14" name="Straight Connector 13">
              <a:extLst>
                <a:ext uri="{FF2B5EF4-FFF2-40B4-BE49-F238E27FC236}">
                  <a16:creationId xmlns:a16="http://schemas.microsoft.com/office/drawing/2014/main" id="{40606DC4-5FC9-4C02-8121-8F7012F07CC4}"/>
                </a:ext>
              </a:extLst>
            </p:cNvPr>
            <p:cNvCxnSpPr/>
            <p:nvPr/>
          </p:nvCxnSpPr>
          <p:spPr>
            <a:xfrm>
              <a:off x="4267200" y="6521226"/>
              <a:ext cx="33046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nvGrpSpPr>
          <p:cNvPr id="15" name="Group 14">
            <a:extLst>
              <a:ext uri="{FF2B5EF4-FFF2-40B4-BE49-F238E27FC236}">
                <a16:creationId xmlns:a16="http://schemas.microsoft.com/office/drawing/2014/main" id="{E8C93E39-5859-46FF-8D86-EB377D3C4D9B}"/>
              </a:ext>
            </a:extLst>
          </p:cNvPr>
          <p:cNvGrpSpPr/>
          <p:nvPr/>
        </p:nvGrpSpPr>
        <p:grpSpPr>
          <a:xfrm>
            <a:off x="312269" y="6300548"/>
            <a:ext cx="8703395" cy="478577"/>
            <a:chOff x="312269" y="6300548"/>
            <a:chExt cx="8703395" cy="478577"/>
          </a:xfrm>
        </p:grpSpPr>
        <p:sp>
          <p:nvSpPr>
            <p:cNvPr id="16" name="Rectangle 15">
              <a:extLst>
                <a:ext uri="{FF2B5EF4-FFF2-40B4-BE49-F238E27FC236}">
                  <a16:creationId xmlns:a16="http://schemas.microsoft.com/office/drawing/2014/main" id="{B800C294-D802-4945-8EB0-8B51C1015BA9}"/>
                </a:ext>
              </a:extLst>
            </p:cNvPr>
            <p:cNvSpPr/>
            <p:nvPr/>
          </p:nvSpPr>
          <p:spPr>
            <a:xfrm>
              <a:off x="312269" y="6300548"/>
              <a:ext cx="8703395"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grpSp>
          <p:nvGrpSpPr>
            <p:cNvPr id="17" name="Group 16">
              <a:extLst>
                <a:ext uri="{FF2B5EF4-FFF2-40B4-BE49-F238E27FC236}">
                  <a16:creationId xmlns:a16="http://schemas.microsoft.com/office/drawing/2014/main" id="{143BCDFB-EA2B-4220-B835-8F6D2B5D146A}"/>
                </a:ext>
              </a:extLst>
            </p:cNvPr>
            <p:cNvGrpSpPr/>
            <p:nvPr/>
          </p:nvGrpSpPr>
          <p:grpSpPr>
            <a:xfrm>
              <a:off x="371425" y="6300548"/>
              <a:ext cx="8460306" cy="327500"/>
              <a:chOff x="368300" y="6300548"/>
              <a:chExt cx="8460306" cy="327500"/>
            </a:xfrm>
          </p:grpSpPr>
          <p:pic>
            <p:nvPicPr>
              <p:cNvPr id="18" name="Picture 17" descr="Logo&#10;&#10;Description automatically generated">
                <a:extLst>
                  <a:ext uri="{FF2B5EF4-FFF2-40B4-BE49-F238E27FC236}">
                    <a16:creationId xmlns:a16="http://schemas.microsoft.com/office/drawing/2014/main" id="{B23C88A5-5932-4426-B68E-FB06BBF09767}"/>
                  </a:ext>
                </a:extLst>
              </p:cNvPr>
              <p:cNvPicPr>
                <a:picLocks noChangeAspect="1"/>
              </p:cNvPicPr>
              <p:nvPr/>
            </p:nvPicPr>
            <p:blipFill>
              <a:blip r:embed="rId5"/>
              <a:stretch>
                <a:fillRect/>
              </a:stretch>
            </p:blipFill>
            <p:spPr>
              <a:xfrm>
                <a:off x="7748606" y="6300548"/>
                <a:ext cx="1080000" cy="327500"/>
              </a:xfrm>
              <a:prstGeom prst="rect">
                <a:avLst/>
              </a:prstGeom>
            </p:spPr>
          </p:pic>
          <p:cxnSp>
            <p:nvCxnSpPr>
              <p:cNvPr id="19" name="Straight Connector 18">
                <a:extLst>
                  <a:ext uri="{FF2B5EF4-FFF2-40B4-BE49-F238E27FC236}">
                    <a16:creationId xmlns:a16="http://schemas.microsoft.com/office/drawing/2014/main" id="{65B567F6-F7D3-40F0-A0A9-FB4A41DEADF7}"/>
                  </a:ext>
                </a:extLst>
              </p:cNvPr>
              <p:cNvCxnSpPr>
                <a:cxnSpLocks/>
              </p:cNvCxnSpPr>
              <p:nvPr/>
            </p:nvCxnSpPr>
            <p:spPr>
              <a:xfrm>
                <a:off x="368300" y="6539887"/>
                <a:ext cx="72035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spTree>
    <p:extLst>
      <p:ext uri="{BB962C8B-B14F-4D97-AF65-F5344CB8AC3E}">
        <p14:creationId xmlns:p14="http://schemas.microsoft.com/office/powerpoint/2010/main" val="14644116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a:xfrm>
            <a:off x="449263" y="427038"/>
            <a:ext cx="8407400" cy="1143000"/>
          </a:xfrm>
        </p:spPr>
        <p:txBody>
          <a:bodyPr/>
          <a:lstStyle/>
          <a:p>
            <a:pPr eaLnBrk="1" hangingPunct="1"/>
            <a:r>
              <a:rPr lang="en-US" altLang="en-US" dirty="0">
                <a:latin typeface="Georgia" panose="02040502050405020303" pitchFamily="18" charset="0"/>
              </a:rPr>
              <a:t>The Internal Customer</a:t>
            </a:r>
          </a:p>
        </p:txBody>
      </p:sp>
      <p:sp>
        <p:nvSpPr>
          <p:cNvPr id="9218" name="Content Placeholder 2"/>
          <p:cNvSpPr>
            <a:spLocks noGrp="1"/>
          </p:cNvSpPr>
          <p:nvPr>
            <p:ph idx="1"/>
          </p:nvPr>
        </p:nvSpPr>
        <p:spPr>
          <a:xfrm>
            <a:off x="449263" y="2146585"/>
            <a:ext cx="8407400" cy="4525963"/>
          </a:xfrm>
        </p:spPr>
        <p:txBody>
          <a:bodyPr/>
          <a:lstStyle/>
          <a:p>
            <a:pPr algn="ctr"/>
            <a:r>
              <a:rPr lang="en-NZ" altLang="en-US" sz="3600" b="1" dirty="0">
                <a:solidFill>
                  <a:srgbClr val="FF0000"/>
                </a:solidFill>
              </a:rPr>
              <a:t>How well do YOU treat and take care of your internal customers?</a:t>
            </a:r>
          </a:p>
          <a:p>
            <a:pPr algn="ctr"/>
            <a:endParaRPr lang="en-NZ" altLang="en-US" sz="4000" b="1" u="sng" dirty="0">
              <a:solidFill>
                <a:srgbClr val="FF0000"/>
              </a:solidFill>
            </a:endParaRPr>
          </a:p>
          <a:p>
            <a:pPr eaLnBrk="1" hangingPunct="1"/>
            <a:endParaRPr lang="en-US" altLang="en-US" dirty="0">
              <a:latin typeface="Arial" panose="020B0604020202020204" pitchFamily="34" charset="0"/>
            </a:endParaRPr>
          </a:p>
        </p:txBody>
      </p:sp>
      <p:pic>
        <p:nvPicPr>
          <p:cNvPr id="4" name="Picture 2" descr="Feedback, Review, Opinion, Satisfac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8820" y="3317249"/>
            <a:ext cx="4886583" cy="3383784"/>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up 4">
            <a:extLst>
              <a:ext uri="{FF2B5EF4-FFF2-40B4-BE49-F238E27FC236}">
                <a16:creationId xmlns:a16="http://schemas.microsoft.com/office/drawing/2014/main" id="{66831CEE-41C4-4DD8-8409-0CB67262D396}"/>
              </a:ext>
            </a:extLst>
          </p:cNvPr>
          <p:cNvGrpSpPr/>
          <p:nvPr/>
        </p:nvGrpSpPr>
        <p:grpSpPr>
          <a:xfrm>
            <a:off x="4267200" y="6287863"/>
            <a:ext cx="4748463" cy="478577"/>
            <a:chOff x="4267200" y="6281887"/>
            <a:chExt cx="4748463" cy="478577"/>
          </a:xfrm>
        </p:grpSpPr>
        <p:sp>
          <p:nvSpPr>
            <p:cNvPr id="6" name="Rectangle 5">
              <a:extLst>
                <a:ext uri="{FF2B5EF4-FFF2-40B4-BE49-F238E27FC236}">
                  <a16:creationId xmlns:a16="http://schemas.microsoft.com/office/drawing/2014/main" id="{87390C5A-B158-492D-BB8B-182C460CECD1}"/>
                </a:ext>
              </a:extLst>
            </p:cNvPr>
            <p:cNvSpPr/>
            <p:nvPr/>
          </p:nvSpPr>
          <p:spPr>
            <a:xfrm>
              <a:off x="6400800" y="6281887"/>
              <a:ext cx="2614863"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pic>
          <p:nvPicPr>
            <p:cNvPr id="7" name="Picture 6" descr="Logo&#10;&#10;Description automatically generated">
              <a:extLst>
                <a:ext uri="{FF2B5EF4-FFF2-40B4-BE49-F238E27FC236}">
                  <a16:creationId xmlns:a16="http://schemas.microsoft.com/office/drawing/2014/main" id="{3969DB2E-1736-4BA7-ADA0-045D8C0F2926}"/>
                </a:ext>
              </a:extLst>
            </p:cNvPr>
            <p:cNvPicPr>
              <a:picLocks noChangeAspect="1"/>
            </p:cNvPicPr>
            <p:nvPr/>
          </p:nvPicPr>
          <p:blipFill>
            <a:blip r:embed="rId4"/>
            <a:stretch>
              <a:fillRect/>
            </a:stretch>
          </p:blipFill>
          <p:spPr>
            <a:xfrm>
              <a:off x="7748606" y="6281887"/>
              <a:ext cx="1080000" cy="327500"/>
            </a:xfrm>
            <a:prstGeom prst="rect">
              <a:avLst/>
            </a:prstGeom>
          </p:spPr>
        </p:pic>
        <p:cxnSp>
          <p:nvCxnSpPr>
            <p:cNvPr id="8" name="Straight Connector 7">
              <a:extLst>
                <a:ext uri="{FF2B5EF4-FFF2-40B4-BE49-F238E27FC236}">
                  <a16:creationId xmlns:a16="http://schemas.microsoft.com/office/drawing/2014/main" id="{D849922E-3EAB-42D0-BDC3-73BC7C94B5DB}"/>
                </a:ext>
              </a:extLst>
            </p:cNvPr>
            <p:cNvCxnSpPr/>
            <p:nvPr/>
          </p:nvCxnSpPr>
          <p:spPr>
            <a:xfrm>
              <a:off x="4267200" y="6521226"/>
              <a:ext cx="33046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nvGrpSpPr>
          <p:cNvPr id="9" name="Group 8">
            <a:extLst>
              <a:ext uri="{FF2B5EF4-FFF2-40B4-BE49-F238E27FC236}">
                <a16:creationId xmlns:a16="http://schemas.microsoft.com/office/drawing/2014/main" id="{7B9EDC14-8CCF-4F7A-86D1-C1E2D46B6B42}"/>
              </a:ext>
            </a:extLst>
          </p:cNvPr>
          <p:cNvGrpSpPr/>
          <p:nvPr/>
        </p:nvGrpSpPr>
        <p:grpSpPr>
          <a:xfrm>
            <a:off x="312269" y="6300548"/>
            <a:ext cx="8703395" cy="478577"/>
            <a:chOff x="312269" y="6300548"/>
            <a:chExt cx="8703395" cy="478577"/>
          </a:xfrm>
        </p:grpSpPr>
        <p:sp>
          <p:nvSpPr>
            <p:cNvPr id="10" name="Rectangle 9">
              <a:extLst>
                <a:ext uri="{FF2B5EF4-FFF2-40B4-BE49-F238E27FC236}">
                  <a16:creationId xmlns:a16="http://schemas.microsoft.com/office/drawing/2014/main" id="{94065F9A-A471-4406-9743-006300A22D74}"/>
                </a:ext>
              </a:extLst>
            </p:cNvPr>
            <p:cNvSpPr/>
            <p:nvPr/>
          </p:nvSpPr>
          <p:spPr>
            <a:xfrm>
              <a:off x="312269" y="6300548"/>
              <a:ext cx="8703395"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grpSp>
          <p:nvGrpSpPr>
            <p:cNvPr id="11" name="Group 10">
              <a:extLst>
                <a:ext uri="{FF2B5EF4-FFF2-40B4-BE49-F238E27FC236}">
                  <a16:creationId xmlns:a16="http://schemas.microsoft.com/office/drawing/2014/main" id="{B690D4C3-0F57-4EF3-B0A4-03F1B3B756CD}"/>
                </a:ext>
              </a:extLst>
            </p:cNvPr>
            <p:cNvGrpSpPr/>
            <p:nvPr/>
          </p:nvGrpSpPr>
          <p:grpSpPr>
            <a:xfrm>
              <a:off x="371425" y="6300548"/>
              <a:ext cx="8460306" cy="327500"/>
              <a:chOff x="368300" y="6300548"/>
              <a:chExt cx="8460306" cy="327500"/>
            </a:xfrm>
          </p:grpSpPr>
          <p:pic>
            <p:nvPicPr>
              <p:cNvPr id="12" name="Picture 11" descr="Logo&#10;&#10;Description automatically generated">
                <a:extLst>
                  <a:ext uri="{FF2B5EF4-FFF2-40B4-BE49-F238E27FC236}">
                    <a16:creationId xmlns:a16="http://schemas.microsoft.com/office/drawing/2014/main" id="{67299493-39EC-41C2-810A-A27872912EBA}"/>
                  </a:ext>
                </a:extLst>
              </p:cNvPr>
              <p:cNvPicPr>
                <a:picLocks noChangeAspect="1"/>
              </p:cNvPicPr>
              <p:nvPr/>
            </p:nvPicPr>
            <p:blipFill>
              <a:blip r:embed="rId4"/>
              <a:stretch>
                <a:fillRect/>
              </a:stretch>
            </p:blipFill>
            <p:spPr>
              <a:xfrm>
                <a:off x="7748606" y="6300548"/>
                <a:ext cx="1080000" cy="327500"/>
              </a:xfrm>
              <a:prstGeom prst="rect">
                <a:avLst/>
              </a:prstGeom>
            </p:spPr>
          </p:pic>
          <p:cxnSp>
            <p:nvCxnSpPr>
              <p:cNvPr id="13" name="Straight Connector 12">
                <a:extLst>
                  <a:ext uri="{FF2B5EF4-FFF2-40B4-BE49-F238E27FC236}">
                    <a16:creationId xmlns:a16="http://schemas.microsoft.com/office/drawing/2014/main" id="{50192B64-FF19-46BD-A4B2-64C6B0EA6156}"/>
                  </a:ext>
                </a:extLst>
              </p:cNvPr>
              <p:cNvCxnSpPr>
                <a:cxnSpLocks/>
              </p:cNvCxnSpPr>
              <p:nvPr/>
            </p:nvCxnSpPr>
            <p:spPr>
              <a:xfrm>
                <a:off x="368300" y="6539887"/>
                <a:ext cx="72035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spTree>
    <p:extLst>
      <p:ext uri="{BB962C8B-B14F-4D97-AF65-F5344CB8AC3E}">
        <p14:creationId xmlns:p14="http://schemas.microsoft.com/office/powerpoint/2010/main" val="1595202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904545" y="1787568"/>
            <a:ext cx="6470616" cy="4307003"/>
          </a:xfrm>
          <a:prstGeom prst="rect">
            <a:avLst/>
          </a:prstGeom>
        </p:spPr>
      </p:pic>
      <p:sp>
        <p:nvSpPr>
          <p:cNvPr id="9217" name="Title 1"/>
          <p:cNvSpPr>
            <a:spLocks noGrp="1"/>
          </p:cNvSpPr>
          <p:nvPr>
            <p:ph type="title"/>
          </p:nvPr>
        </p:nvSpPr>
        <p:spPr>
          <a:xfrm>
            <a:off x="449263" y="427038"/>
            <a:ext cx="8407400" cy="1143000"/>
          </a:xfrm>
        </p:spPr>
        <p:txBody>
          <a:bodyPr/>
          <a:lstStyle/>
          <a:p>
            <a:pPr eaLnBrk="1" hangingPunct="1"/>
            <a:r>
              <a:rPr lang="en-US" altLang="en-US" dirty="0">
                <a:latin typeface="Georgia" panose="02040502050405020303" pitchFamily="18" charset="0"/>
              </a:rPr>
              <a:t>Customer Requirements</a:t>
            </a:r>
          </a:p>
        </p:txBody>
      </p:sp>
      <p:grpSp>
        <p:nvGrpSpPr>
          <p:cNvPr id="3" name="Group 2"/>
          <p:cNvGrpSpPr/>
          <p:nvPr/>
        </p:nvGrpSpPr>
        <p:grpSpPr>
          <a:xfrm>
            <a:off x="5410614" y="242650"/>
            <a:ext cx="3929094" cy="3929094"/>
            <a:chOff x="1079810" y="147931"/>
            <a:chExt cx="3929094" cy="3929094"/>
          </a:xfrm>
        </p:grpSpPr>
        <p:pic>
          <p:nvPicPr>
            <p:cNvPr id="4" name="Picture 3"/>
            <p:cNvPicPr>
              <a:picLocks noChangeAspect="1"/>
            </p:cNvPicPr>
            <p:nvPr/>
          </p:nvPicPr>
          <p:blipFill>
            <a:blip r:embed="rId4"/>
            <a:stretch>
              <a:fillRect/>
            </a:stretch>
          </p:blipFill>
          <p:spPr>
            <a:xfrm>
              <a:off x="1079810" y="147931"/>
              <a:ext cx="3929094" cy="3929094"/>
            </a:xfrm>
            <a:prstGeom prst="rect">
              <a:avLst/>
            </a:prstGeom>
          </p:spPr>
        </p:pic>
        <p:sp>
          <p:nvSpPr>
            <p:cNvPr id="5" name="TextBox 4"/>
            <p:cNvSpPr txBox="1"/>
            <p:nvPr/>
          </p:nvSpPr>
          <p:spPr>
            <a:xfrm>
              <a:off x="1814925" y="1499763"/>
              <a:ext cx="2325189" cy="1200329"/>
            </a:xfrm>
            <a:prstGeom prst="rect">
              <a:avLst/>
            </a:prstGeom>
            <a:noFill/>
          </p:spPr>
          <p:txBody>
            <a:bodyPr wrap="square" rtlCol="0">
              <a:spAutoFit/>
            </a:bodyPr>
            <a:lstStyle/>
            <a:p>
              <a:pPr algn="ctr"/>
              <a:r>
                <a:rPr lang="en-NZ" b="1" dirty="0">
                  <a:solidFill>
                    <a:schemeClr val="bg1"/>
                  </a:solidFill>
                  <a:latin typeface="Raleway" panose="020B0003030101060003" pitchFamily="34" charset="0"/>
                </a:rPr>
                <a:t>WHAT DO THEY NEED FROM ME?</a:t>
              </a:r>
            </a:p>
          </p:txBody>
        </p:sp>
      </p:grpSp>
      <p:grpSp>
        <p:nvGrpSpPr>
          <p:cNvPr id="8" name="Group 7">
            <a:extLst>
              <a:ext uri="{FF2B5EF4-FFF2-40B4-BE49-F238E27FC236}">
                <a16:creationId xmlns:a16="http://schemas.microsoft.com/office/drawing/2014/main" id="{4E01FF90-A8B7-463A-9D30-18BAC931426A}"/>
              </a:ext>
            </a:extLst>
          </p:cNvPr>
          <p:cNvGrpSpPr/>
          <p:nvPr/>
        </p:nvGrpSpPr>
        <p:grpSpPr>
          <a:xfrm>
            <a:off x="4267200" y="6287863"/>
            <a:ext cx="4748463" cy="478577"/>
            <a:chOff x="4267200" y="6281887"/>
            <a:chExt cx="4748463" cy="478577"/>
          </a:xfrm>
        </p:grpSpPr>
        <p:sp>
          <p:nvSpPr>
            <p:cNvPr id="9" name="Rectangle 8">
              <a:extLst>
                <a:ext uri="{FF2B5EF4-FFF2-40B4-BE49-F238E27FC236}">
                  <a16:creationId xmlns:a16="http://schemas.microsoft.com/office/drawing/2014/main" id="{C7D47545-259F-4424-90EB-1E91894AA90D}"/>
                </a:ext>
              </a:extLst>
            </p:cNvPr>
            <p:cNvSpPr/>
            <p:nvPr/>
          </p:nvSpPr>
          <p:spPr>
            <a:xfrm>
              <a:off x="6400800" y="6281887"/>
              <a:ext cx="2614863"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pic>
          <p:nvPicPr>
            <p:cNvPr id="10" name="Picture 9" descr="Logo&#10;&#10;Description automatically generated">
              <a:extLst>
                <a:ext uri="{FF2B5EF4-FFF2-40B4-BE49-F238E27FC236}">
                  <a16:creationId xmlns:a16="http://schemas.microsoft.com/office/drawing/2014/main" id="{5C0AB3A0-91DD-4B4C-8BF0-6CB160620F4B}"/>
                </a:ext>
              </a:extLst>
            </p:cNvPr>
            <p:cNvPicPr>
              <a:picLocks noChangeAspect="1"/>
            </p:cNvPicPr>
            <p:nvPr/>
          </p:nvPicPr>
          <p:blipFill>
            <a:blip r:embed="rId5"/>
            <a:stretch>
              <a:fillRect/>
            </a:stretch>
          </p:blipFill>
          <p:spPr>
            <a:xfrm>
              <a:off x="7748606" y="6281887"/>
              <a:ext cx="1080000" cy="327500"/>
            </a:xfrm>
            <a:prstGeom prst="rect">
              <a:avLst/>
            </a:prstGeom>
          </p:spPr>
        </p:pic>
        <p:cxnSp>
          <p:nvCxnSpPr>
            <p:cNvPr id="11" name="Straight Connector 10">
              <a:extLst>
                <a:ext uri="{FF2B5EF4-FFF2-40B4-BE49-F238E27FC236}">
                  <a16:creationId xmlns:a16="http://schemas.microsoft.com/office/drawing/2014/main" id="{A09B7EB9-CF2C-4FB8-984C-8608F72D6910}"/>
                </a:ext>
              </a:extLst>
            </p:cNvPr>
            <p:cNvCxnSpPr/>
            <p:nvPr/>
          </p:nvCxnSpPr>
          <p:spPr>
            <a:xfrm>
              <a:off x="4267200" y="6521226"/>
              <a:ext cx="33046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nvGrpSpPr>
          <p:cNvPr id="12" name="Group 11">
            <a:extLst>
              <a:ext uri="{FF2B5EF4-FFF2-40B4-BE49-F238E27FC236}">
                <a16:creationId xmlns:a16="http://schemas.microsoft.com/office/drawing/2014/main" id="{DDBAD818-5A58-4932-B76F-AC04C7A8F673}"/>
              </a:ext>
            </a:extLst>
          </p:cNvPr>
          <p:cNvGrpSpPr/>
          <p:nvPr/>
        </p:nvGrpSpPr>
        <p:grpSpPr>
          <a:xfrm>
            <a:off x="312269" y="6300548"/>
            <a:ext cx="8703395" cy="478577"/>
            <a:chOff x="312269" y="6300548"/>
            <a:chExt cx="8703395" cy="478577"/>
          </a:xfrm>
        </p:grpSpPr>
        <p:sp>
          <p:nvSpPr>
            <p:cNvPr id="13" name="Rectangle 12">
              <a:extLst>
                <a:ext uri="{FF2B5EF4-FFF2-40B4-BE49-F238E27FC236}">
                  <a16:creationId xmlns:a16="http://schemas.microsoft.com/office/drawing/2014/main" id="{07B62079-8BB8-450E-857B-7529017E391F}"/>
                </a:ext>
              </a:extLst>
            </p:cNvPr>
            <p:cNvSpPr/>
            <p:nvPr/>
          </p:nvSpPr>
          <p:spPr>
            <a:xfrm>
              <a:off x="312269" y="6300548"/>
              <a:ext cx="8703395"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grpSp>
          <p:nvGrpSpPr>
            <p:cNvPr id="14" name="Group 13">
              <a:extLst>
                <a:ext uri="{FF2B5EF4-FFF2-40B4-BE49-F238E27FC236}">
                  <a16:creationId xmlns:a16="http://schemas.microsoft.com/office/drawing/2014/main" id="{99B736E4-863B-4AAB-A636-3668F71611BB}"/>
                </a:ext>
              </a:extLst>
            </p:cNvPr>
            <p:cNvGrpSpPr/>
            <p:nvPr/>
          </p:nvGrpSpPr>
          <p:grpSpPr>
            <a:xfrm>
              <a:off x="371425" y="6300548"/>
              <a:ext cx="8460306" cy="327500"/>
              <a:chOff x="368300" y="6300548"/>
              <a:chExt cx="8460306" cy="327500"/>
            </a:xfrm>
          </p:grpSpPr>
          <p:pic>
            <p:nvPicPr>
              <p:cNvPr id="15" name="Picture 14" descr="Logo&#10;&#10;Description automatically generated">
                <a:extLst>
                  <a:ext uri="{FF2B5EF4-FFF2-40B4-BE49-F238E27FC236}">
                    <a16:creationId xmlns:a16="http://schemas.microsoft.com/office/drawing/2014/main" id="{2DB1DB99-2225-4888-9309-BC3FE6E08E8B}"/>
                  </a:ext>
                </a:extLst>
              </p:cNvPr>
              <p:cNvPicPr>
                <a:picLocks noChangeAspect="1"/>
              </p:cNvPicPr>
              <p:nvPr/>
            </p:nvPicPr>
            <p:blipFill>
              <a:blip r:embed="rId5"/>
              <a:stretch>
                <a:fillRect/>
              </a:stretch>
            </p:blipFill>
            <p:spPr>
              <a:xfrm>
                <a:off x="7748606" y="6300548"/>
                <a:ext cx="1080000" cy="327500"/>
              </a:xfrm>
              <a:prstGeom prst="rect">
                <a:avLst/>
              </a:prstGeom>
            </p:spPr>
          </p:pic>
          <p:cxnSp>
            <p:nvCxnSpPr>
              <p:cNvPr id="16" name="Straight Connector 15">
                <a:extLst>
                  <a:ext uri="{FF2B5EF4-FFF2-40B4-BE49-F238E27FC236}">
                    <a16:creationId xmlns:a16="http://schemas.microsoft.com/office/drawing/2014/main" id="{D79B4EF1-A9AB-4391-88B6-C08F15CE0235}"/>
                  </a:ext>
                </a:extLst>
              </p:cNvPr>
              <p:cNvCxnSpPr>
                <a:cxnSpLocks/>
              </p:cNvCxnSpPr>
              <p:nvPr/>
            </p:nvCxnSpPr>
            <p:spPr>
              <a:xfrm>
                <a:off x="368300" y="6539887"/>
                <a:ext cx="72035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spTree>
    <p:extLst>
      <p:ext uri="{BB962C8B-B14F-4D97-AF65-F5344CB8AC3E}">
        <p14:creationId xmlns:p14="http://schemas.microsoft.com/office/powerpoint/2010/main" val="12565592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a:xfrm>
            <a:off x="449263" y="427038"/>
            <a:ext cx="8407400" cy="1143000"/>
          </a:xfrm>
        </p:spPr>
        <p:txBody>
          <a:bodyPr/>
          <a:lstStyle/>
          <a:p>
            <a:pPr eaLnBrk="1" hangingPunct="1"/>
            <a:r>
              <a:rPr lang="en-US" altLang="en-US" dirty="0">
                <a:latin typeface="Georgia" panose="02040502050405020303" pitchFamily="18" charset="0"/>
              </a:rPr>
              <a:t>Customer Requirements</a:t>
            </a:r>
          </a:p>
        </p:txBody>
      </p:sp>
      <p:pic>
        <p:nvPicPr>
          <p:cNvPr id="1026" name="Picture 2" descr="Scale, Market, Measure, Food, Weigh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0795" y="1974773"/>
            <a:ext cx="5739630" cy="3826420"/>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p:cNvGrpSpPr/>
          <p:nvPr/>
        </p:nvGrpSpPr>
        <p:grpSpPr>
          <a:xfrm>
            <a:off x="5410614" y="189216"/>
            <a:ext cx="3929094" cy="3929094"/>
            <a:chOff x="1079810" y="147931"/>
            <a:chExt cx="3929094" cy="3929094"/>
          </a:xfrm>
        </p:grpSpPr>
        <p:pic>
          <p:nvPicPr>
            <p:cNvPr id="4" name="Picture 3"/>
            <p:cNvPicPr>
              <a:picLocks noChangeAspect="1"/>
            </p:cNvPicPr>
            <p:nvPr/>
          </p:nvPicPr>
          <p:blipFill>
            <a:blip r:embed="rId4"/>
            <a:stretch>
              <a:fillRect/>
            </a:stretch>
          </p:blipFill>
          <p:spPr>
            <a:xfrm>
              <a:off x="1079810" y="147931"/>
              <a:ext cx="3929094" cy="3929094"/>
            </a:xfrm>
            <a:prstGeom prst="rect">
              <a:avLst/>
            </a:prstGeom>
          </p:spPr>
        </p:pic>
        <p:sp>
          <p:nvSpPr>
            <p:cNvPr id="5" name="TextBox 4"/>
            <p:cNvSpPr txBox="1"/>
            <p:nvPr/>
          </p:nvSpPr>
          <p:spPr>
            <a:xfrm>
              <a:off x="1814925" y="1499763"/>
              <a:ext cx="2325189" cy="830997"/>
            </a:xfrm>
            <a:prstGeom prst="rect">
              <a:avLst/>
            </a:prstGeom>
            <a:noFill/>
          </p:spPr>
          <p:txBody>
            <a:bodyPr wrap="square" rtlCol="0">
              <a:spAutoFit/>
            </a:bodyPr>
            <a:lstStyle/>
            <a:p>
              <a:pPr algn="ctr"/>
              <a:r>
                <a:rPr lang="en-NZ" b="1" dirty="0">
                  <a:solidFill>
                    <a:schemeClr val="bg1"/>
                  </a:solidFill>
                  <a:latin typeface="Raleway" panose="020B0003030101060003" pitchFamily="34" charset="0"/>
                </a:rPr>
                <a:t>HOW DO I MEASURE UP?</a:t>
              </a:r>
            </a:p>
          </p:txBody>
        </p:sp>
      </p:grpSp>
      <p:grpSp>
        <p:nvGrpSpPr>
          <p:cNvPr id="7" name="Group 6">
            <a:extLst>
              <a:ext uri="{FF2B5EF4-FFF2-40B4-BE49-F238E27FC236}">
                <a16:creationId xmlns:a16="http://schemas.microsoft.com/office/drawing/2014/main" id="{83C5AEDB-3AE5-40B0-971C-43AC0B5B1315}"/>
              </a:ext>
            </a:extLst>
          </p:cNvPr>
          <p:cNvGrpSpPr/>
          <p:nvPr/>
        </p:nvGrpSpPr>
        <p:grpSpPr>
          <a:xfrm>
            <a:off x="4267200" y="6287863"/>
            <a:ext cx="4748463" cy="478577"/>
            <a:chOff x="4267200" y="6281887"/>
            <a:chExt cx="4748463" cy="478577"/>
          </a:xfrm>
        </p:grpSpPr>
        <p:sp>
          <p:nvSpPr>
            <p:cNvPr id="8" name="Rectangle 7">
              <a:extLst>
                <a:ext uri="{FF2B5EF4-FFF2-40B4-BE49-F238E27FC236}">
                  <a16:creationId xmlns:a16="http://schemas.microsoft.com/office/drawing/2014/main" id="{0F60B0AC-225D-4055-B50F-27DEDA0A52D9}"/>
                </a:ext>
              </a:extLst>
            </p:cNvPr>
            <p:cNvSpPr/>
            <p:nvPr/>
          </p:nvSpPr>
          <p:spPr>
            <a:xfrm>
              <a:off x="6400800" y="6281887"/>
              <a:ext cx="2614863"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pic>
          <p:nvPicPr>
            <p:cNvPr id="9" name="Picture 8" descr="Logo&#10;&#10;Description automatically generated">
              <a:extLst>
                <a:ext uri="{FF2B5EF4-FFF2-40B4-BE49-F238E27FC236}">
                  <a16:creationId xmlns:a16="http://schemas.microsoft.com/office/drawing/2014/main" id="{EFA615C8-3EF9-478D-A089-399C26A6B856}"/>
                </a:ext>
              </a:extLst>
            </p:cNvPr>
            <p:cNvPicPr>
              <a:picLocks noChangeAspect="1"/>
            </p:cNvPicPr>
            <p:nvPr/>
          </p:nvPicPr>
          <p:blipFill>
            <a:blip r:embed="rId5"/>
            <a:stretch>
              <a:fillRect/>
            </a:stretch>
          </p:blipFill>
          <p:spPr>
            <a:xfrm>
              <a:off x="7748606" y="6281887"/>
              <a:ext cx="1080000" cy="327500"/>
            </a:xfrm>
            <a:prstGeom prst="rect">
              <a:avLst/>
            </a:prstGeom>
          </p:spPr>
        </p:pic>
        <p:cxnSp>
          <p:nvCxnSpPr>
            <p:cNvPr id="10" name="Straight Connector 9">
              <a:extLst>
                <a:ext uri="{FF2B5EF4-FFF2-40B4-BE49-F238E27FC236}">
                  <a16:creationId xmlns:a16="http://schemas.microsoft.com/office/drawing/2014/main" id="{E9A7255D-F551-42D6-BA7C-195E097018E6}"/>
                </a:ext>
              </a:extLst>
            </p:cNvPr>
            <p:cNvCxnSpPr/>
            <p:nvPr/>
          </p:nvCxnSpPr>
          <p:spPr>
            <a:xfrm>
              <a:off x="4267200" y="6521226"/>
              <a:ext cx="33046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nvGrpSpPr>
          <p:cNvPr id="11" name="Group 10">
            <a:extLst>
              <a:ext uri="{FF2B5EF4-FFF2-40B4-BE49-F238E27FC236}">
                <a16:creationId xmlns:a16="http://schemas.microsoft.com/office/drawing/2014/main" id="{0087DABC-57E3-40DA-A5D6-7C124B2C04B2}"/>
              </a:ext>
            </a:extLst>
          </p:cNvPr>
          <p:cNvGrpSpPr/>
          <p:nvPr/>
        </p:nvGrpSpPr>
        <p:grpSpPr>
          <a:xfrm>
            <a:off x="312269" y="6300548"/>
            <a:ext cx="8703395" cy="478577"/>
            <a:chOff x="312269" y="6300548"/>
            <a:chExt cx="8703395" cy="478577"/>
          </a:xfrm>
        </p:grpSpPr>
        <p:sp>
          <p:nvSpPr>
            <p:cNvPr id="12" name="Rectangle 11">
              <a:extLst>
                <a:ext uri="{FF2B5EF4-FFF2-40B4-BE49-F238E27FC236}">
                  <a16:creationId xmlns:a16="http://schemas.microsoft.com/office/drawing/2014/main" id="{8631D0E2-21D8-4023-BA6C-5BC06BA8607B}"/>
                </a:ext>
              </a:extLst>
            </p:cNvPr>
            <p:cNvSpPr/>
            <p:nvPr/>
          </p:nvSpPr>
          <p:spPr>
            <a:xfrm>
              <a:off x="312269" y="6300548"/>
              <a:ext cx="8703395"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grpSp>
          <p:nvGrpSpPr>
            <p:cNvPr id="13" name="Group 12">
              <a:extLst>
                <a:ext uri="{FF2B5EF4-FFF2-40B4-BE49-F238E27FC236}">
                  <a16:creationId xmlns:a16="http://schemas.microsoft.com/office/drawing/2014/main" id="{BE2C53F1-033F-4755-B6C4-49F40931C486}"/>
                </a:ext>
              </a:extLst>
            </p:cNvPr>
            <p:cNvGrpSpPr/>
            <p:nvPr/>
          </p:nvGrpSpPr>
          <p:grpSpPr>
            <a:xfrm>
              <a:off x="371425" y="6300548"/>
              <a:ext cx="8460306" cy="327500"/>
              <a:chOff x="368300" y="6300548"/>
              <a:chExt cx="8460306" cy="327500"/>
            </a:xfrm>
          </p:grpSpPr>
          <p:pic>
            <p:nvPicPr>
              <p:cNvPr id="14" name="Picture 13" descr="Logo&#10;&#10;Description automatically generated">
                <a:extLst>
                  <a:ext uri="{FF2B5EF4-FFF2-40B4-BE49-F238E27FC236}">
                    <a16:creationId xmlns:a16="http://schemas.microsoft.com/office/drawing/2014/main" id="{63E23BF1-168A-4A01-A040-443BAEDD9D0F}"/>
                  </a:ext>
                </a:extLst>
              </p:cNvPr>
              <p:cNvPicPr>
                <a:picLocks noChangeAspect="1"/>
              </p:cNvPicPr>
              <p:nvPr/>
            </p:nvPicPr>
            <p:blipFill>
              <a:blip r:embed="rId5"/>
              <a:stretch>
                <a:fillRect/>
              </a:stretch>
            </p:blipFill>
            <p:spPr>
              <a:xfrm>
                <a:off x="7748606" y="6300548"/>
                <a:ext cx="1080000" cy="327500"/>
              </a:xfrm>
              <a:prstGeom prst="rect">
                <a:avLst/>
              </a:prstGeom>
            </p:spPr>
          </p:pic>
          <p:cxnSp>
            <p:nvCxnSpPr>
              <p:cNvPr id="15" name="Straight Connector 14">
                <a:extLst>
                  <a:ext uri="{FF2B5EF4-FFF2-40B4-BE49-F238E27FC236}">
                    <a16:creationId xmlns:a16="http://schemas.microsoft.com/office/drawing/2014/main" id="{E07B07E9-54FD-4ADB-9D80-B8A931026302}"/>
                  </a:ext>
                </a:extLst>
              </p:cNvPr>
              <p:cNvCxnSpPr>
                <a:cxnSpLocks/>
              </p:cNvCxnSpPr>
              <p:nvPr/>
            </p:nvCxnSpPr>
            <p:spPr>
              <a:xfrm>
                <a:off x="368300" y="6539887"/>
                <a:ext cx="72035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spTree>
    <p:extLst>
      <p:ext uri="{BB962C8B-B14F-4D97-AF65-F5344CB8AC3E}">
        <p14:creationId xmlns:p14="http://schemas.microsoft.com/office/powerpoint/2010/main" val="32237114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a:xfrm>
            <a:off x="449263" y="427038"/>
            <a:ext cx="8407400" cy="1143000"/>
          </a:xfrm>
        </p:spPr>
        <p:txBody>
          <a:bodyPr/>
          <a:lstStyle/>
          <a:p>
            <a:pPr eaLnBrk="1" hangingPunct="1"/>
            <a:r>
              <a:rPr lang="en-US" altLang="en-US" dirty="0">
                <a:latin typeface="Georgia" panose="02040502050405020303" pitchFamily="18" charset="0"/>
              </a:rPr>
              <a:t>Customer Requirements</a:t>
            </a:r>
          </a:p>
        </p:txBody>
      </p:sp>
      <p:pic>
        <p:nvPicPr>
          <p:cNvPr id="4098" name="Picture 2" descr="Stars, Rating, Travel, Four, Hote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17698" y="1813968"/>
            <a:ext cx="5270526" cy="3506807"/>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Rounded Corners 7"/>
          <p:cNvSpPr/>
          <p:nvPr/>
        </p:nvSpPr>
        <p:spPr>
          <a:xfrm>
            <a:off x="1515597" y="4811324"/>
            <a:ext cx="6274727" cy="1018902"/>
          </a:xfrm>
          <a:prstGeom prst="round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NZ" b="1" dirty="0">
                <a:latin typeface="Raleway" panose="020B0003030101060003" pitchFamily="34" charset="0"/>
              </a:rPr>
              <a:t>REGULAR REVIEW</a:t>
            </a:r>
          </a:p>
        </p:txBody>
      </p:sp>
      <p:grpSp>
        <p:nvGrpSpPr>
          <p:cNvPr id="5" name="Group 4">
            <a:extLst>
              <a:ext uri="{FF2B5EF4-FFF2-40B4-BE49-F238E27FC236}">
                <a16:creationId xmlns:a16="http://schemas.microsoft.com/office/drawing/2014/main" id="{E3D1B551-667A-41A3-A014-95A190B5F480}"/>
              </a:ext>
            </a:extLst>
          </p:cNvPr>
          <p:cNvGrpSpPr/>
          <p:nvPr/>
        </p:nvGrpSpPr>
        <p:grpSpPr>
          <a:xfrm>
            <a:off x="4267200" y="6287863"/>
            <a:ext cx="4748463" cy="478577"/>
            <a:chOff x="4267200" y="6281887"/>
            <a:chExt cx="4748463" cy="478577"/>
          </a:xfrm>
        </p:grpSpPr>
        <p:sp>
          <p:nvSpPr>
            <p:cNvPr id="6" name="Rectangle 5">
              <a:extLst>
                <a:ext uri="{FF2B5EF4-FFF2-40B4-BE49-F238E27FC236}">
                  <a16:creationId xmlns:a16="http://schemas.microsoft.com/office/drawing/2014/main" id="{6C916773-039D-40F3-B80B-8674D33D82D2}"/>
                </a:ext>
              </a:extLst>
            </p:cNvPr>
            <p:cNvSpPr/>
            <p:nvPr/>
          </p:nvSpPr>
          <p:spPr>
            <a:xfrm>
              <a:off x="6400800" y="6281887"/>
              <a:ext cx="2614863"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pic>
          <p:nvPicPr>
            <p:cNvPr id="7" name="Picture 6" descr="Logo&#10;&#10;Description automatically generated">
              <a:extLst>
                <a:ext uri="{FF2B5EF4-FFF2-40B4-BE49-F238E27FC236}">
                  <a16:creationId xmlns:a16="http://schemas.microsoft.com/office/drawing/2014/main" id="{381C0CEB-4C6A-47E5-86E1-45E8A9933F71}"/>
                </a:ext>
              </a:extLst>
            </p:cNvPr>
            <p:cNvPicPr>
              <a:picLocks noChangeAspect="1"/>
            </p:cNvPicPr>
            <p:nvPr/>
          </p:nvPicPr>
          <p:blipFill>
            <a:blip r:embed="rId4"/>
            <a:stretch>
              <a:fillRect/>
            </a:stretch>
          </p:blipFill>
          <p:spPr>
            <a:xfrm>
              <a:off x="7748606" y="6281887"/>
              <a:ext cx="1080000" cy="327500"/>
            </a:xfrm>
            <a:prstGeom prst="rect">
              <a:avLst/>
            </a:prstGeom>
          </p:spPr>
        </p:pic>
        <p:cxnSp>
          <p:nvCxnSpPr>
            <p:cNvPr id="9" name="Straight Connector 8">
              <a:extLst>
                <a:ext uri="{FF2B5EF4-FFF2-40B4-BE49-F238E27FC236}">
                  <a16:creationId xmlns:a16="http://schemas.microsoft.com/office/drawing/2014/main" id="{2CD86E0F-82BE-4AF8-977B-046BBC18B430}"/>
                </a:ext>
              </a:extLst>
            </p:cNvPr>
            <p:cNvCxnSpPr/>
            <p:nvPr/>
          </p:nvCxnSpPr>
          <p:spPr>
            <a:xfrm>
              <a:off x="4267200" y="6521226"/>
              <a:ext cx="33046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nvGrpSpPr>
          <p:cNvPr id="10" name="Group 9">
            <a:extLst>
              <a:ext uri="{FF2B5EF4-FFF2-40B4-BE49-F238E27FC236}">
                <a16:creationId xmlns:a16="http://schemas.microsoft.com/office/drawing/2014/main" id="{96C42B9B-6DB7-4195-AAC6-2F124F4D6E23}"/>
              </a:ext>
            </a:extLst>
          </p:cNvPr>
          <p:cNvGrpSpPr/>
          <p:nvPr/>
        </p:nvGrpSpPr>
        <p:grpSpPr>
          <a:xfrm>
            <a:off x="312269" y="6300548"/>
            <a:ext cx="8703395" cy="478577"/>
            <a:chOff x="312269" y="6300548"/>
            <a:chExt cx="8703395" cy="478577"/>
          </a:xfrm>
        </p:grpSpPr>
        <p:sp>
          <p:nvSpPr>
            <p:cNvPr id="11" name="Rectangle 10">
              <a:extLst>
                <a:ext uri="{FF2B5EF4-FFF2-40B4-BE49-F238E27FC236}">
                  <a16:creationId xmlns:a16="http://schemas.microsoft.com/office/drawing/2014/main" id="{3500403B-2EF0-4140-8BFB-0CA7A4E9749A}"/>
                </a:ext>
              </a:extLst>
            </p:cNvPr>
            <p:cNvSpPr/>
            <p:nvPr/>
          </p:nvSpPr>
          <p:spPr>
            <a:xfrm>
              <a:off x="312269" y="6300548"/>
              <a:ext cx="8703395"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grpSp>
          <p:nvGrpSpPr>
            <p:cNvPr id="12" name="Group 11">
              <a:extLst>
                <a:ext uri="{FF2B5EF4-FFF2-40B4-BE49-F238E27FC236}">
                  <a16:creationId xmlns:a16="http://schemas.microsoft.com/office/drawing/2014/main" id="{96FCFAC5-D331-4B14-818D-3FC295FE96DB}"/>
                </a:ext>
              </a:extLst>
            </p:cNvPr>
            <p:cNvGrpSpPr/>
            <p:nvPr/>
          </p:nvGrpSpPr>
          <p:grpSpPr>
            <a:xfrm>
              <a:off x="371425" y="6300548"/>
              <a:ext cx="8460306" cy="327500"/>
              <a:chOff x="368300" y="6300548"/>
              <a:chExt cx="8460306" cy="327500"/>
            </a:xfrm>
          </p:grpSpPr>
          <p:pic>
            <p:nvPicPr>
              <p:cNvPr id="13" name="Picture 12" descr="Logo&#10;&#10;Description automatically generated">
                <a:extLst>
                  <a:ext uri="{FF2B5EF4-FFF2-40B4-BE49-F238E27FC236}">
                    <a16:creationId xmlns:a16="http://schemas.microsoft.com/office/drawing/2014/main" id="{734FB2C6-099D-4337-A60A-C18798FE34B6}"/>
                  </a:ext>
                </a:extLst>
              </p:cNvPr>
              <p:cNvPicPr>
                <a:picLocks noChangeAspect="1"/>
              </p:cNvPicPr>
              <p:nvPr/>
            </p:nvPicPr>
            <p:blipFill>
              <a:blip r:embed="rId4"/>
              <a:stretch>
                <a:fillRect/>
              </a:stretch>
            </p:blipFill>
            <p:spPr>
              <a:xfrm>
                <a:off x="7748606" y="6300548"/>
                <a:ext cx="1080000" cy="327500"/>
              </a:xfrm>
              <a:prstGeom prst="rect">
                <a:avLst/>
              </a:prstGeom>
            </p:spPr>
          </p:pic>
          <p:cxnSp>
            <p:nvCxnSpPr>
              <p:cNvPr id="14" name="Straight Connector 13">
                <a:extLst>
                  <a:ext uri="{FF2B5EF4-FFF2-40B4-BE49-F238E27FC236}">
                    <a16:creationId xmlns:a16="http://schemas.microsoft.com/office/drawing/2014/main" id="{176CF62C-55AF-42D5-A670-0AF38D6CF9B0}"/>
                  </a:ext>
                </a:extLst>
              </p:cNvPr>
              <p:cNvCxnSpPr>
                <a:cxnSpLocks/>
              </p:cNvCxnSpPr>
              <p:nvPr/>
            </p:nvCxnSpPr>
            <p:spPr>
              <a:xfrm>
                <a:off x="368300" y="6539887"/>
                <a:ext cx="72035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spTree>
    <p:extLst>
      <p:ext uri="{BB962C8B-B14F-4D97-AF65-F5344CB8AC3E}">
        <p14:creationId xmlns:p14="http://schemas.microsoft.com/office/powerpoint/2010/main" val="4838226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a:xfrm>
            <a:off x="45422" y="320040"/>
            <a:ext cx="9399024" cy="1143000"/>
          </a:xfrm>
        </p:spPr>
        <p:txBody>
          <a:bodyPr/>
          <a:lstStyle/>
          <a:p>
            <a:pPr eaLnBrk="1" hangingPunct="1"/>
            <a:r>
              <a:rPr lang="en-US" altLang="en-US" dirty="0">
                <a:latin typeface="Georgia" panose="02040502050405020303" pitchFamily="18" charset="0"/>
              </a:rPr>
              <a:t>The Good and Bad of Customer Service</a:t>
            </a:r>
          </a:p>
        </p:txBody>
      </p:sp>
      <p:pic>
        <p:nvPicPr>
          <p:cNvPr id="3" name="Content Placeholder 2"/>
          <p:cNvPicPr>
            <a:picLocks noGrp="1" noChangeAspect="1"/>
          </p:cNvPicPr>
          <p:nvPr>
            <p:ph idx="1"/>
          </p:nvPr>
        </p:nvPicPr>
        <p:blipFill>
          <a:blip r:embed="rId3"/>
          <a:stretch>
            <a:fillRect/>
          </a:stretch>
        </p:blipFill>
        <p:spPr>
          <a:xfrm>
            <a:off x="-211620" y="1410789"/>
            <a:ext cx="9355620" cy="5447211"/>
          </a:xfr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a:xfrm>
            <a:off x="449263" y="427038"/>
            <a:ext cx="8407400" cy="1143000"/>
          </a:xfrm>
        </p:spPr>
        <p:txBody>
          <a:bodyPr/>
          <a:lstStyle/>
          <a:p>
            <a:pPr eaLnBrk="1" hangingPunct="1"/>
            <a:r>
              <a:rPr lang="en-US" altLang="en-US" dirty="0">
                <a:latin typeface="Georgia" panose="02040502050405020303" pitchFamily="18" charset="0"/>
              </a:rPr>
              <a:t>Actions from Here:</a:t>
            </a:r>
          </a:p>
        </p:txBody>
      </p:sp>
      <p:sp>
        <p:nvSpPr>
          <p:cNvPr id="5" name="Content Placeholder 2"/>
          <p:cNvSpPr>
            <a:spLocks noGrp="1"/>
          </p:cNvSpPr>
          <p:nvPr>
            <p:ph idx="1"/>
          </p:nvPr>
        </p:nvSpPr>
        <p:spPr>
          <a:xfrm>
            <a:off x="329341" y="1726861"/>
            <a:ext cx="8407400" cy="3937340"/>
          </a:xfrm>
        </p:spPr>
        <p:txBody>
          <a:bodyPr/>
          <a:lstStyle/>
          <a:p>
            <a:pPr marL="571500" indent="-571500">
              <a:buBlip>
                <a:blip r:embed="rId3"/>
              </a:buBlip>
            </a:pPr>
            <a:r>
              <a:rPr lang="en-NZ" altLang="en-US" sz="2400" b="1" dirty="0">
                <a:solidFill>
                  <a:srgbClr val="002060"/>
                </a:solidFill>
              </a:rPr>
              <a:t>Continue to work on your customer map over the next week</a:t>
            </a:r>
          </a:p>
          <a:p>
            <a:pPr marL="571500" indent="-571500">
              <a:buBlip>
                <a:blip r:embed="rId3"/>
              </a:buBlip>
            </a:pPr>
            <a:r>
              <a:rPr lang="en-NZ" altLang="en-US" sz="2400" b="1" dirty="0">
                <a:solidFill>
                  <a:srgbClr val="002060"/>
                </a:solidFill>
              </a:rPr>
              <a:t>Set up meetings with key Internal Customers</a:t>
            </a:r>
          </a:p>
          <a:p>
            <a:pPr marL="571500" indent="-571500">
              <a:buBlip>
                <a:blip r:embed="rId3"/>
              </a:buBlip>
            </a:pPr>
            <a:r>
              <a:rPr lang="en-NZ" altLang="en-US" sz="2400" b="1" dirty="0">
                <a:solidFill>
                  <a:srgbClr val="002060"/>
                </a:solidFill>
              </a:rPr>
              <a:t>Determine any changes and feed back to your customers</a:t>
            </a:r>
          </a:p>
          <a:p>
            <a:pPr marL="571500" indent="-571500">
              <a:buBlip>
                <a:blip r:embed="rId3"/>
              </a:buBlip>
            </a:pPr>
            <a:r>
              <a:rPr lang="en-NZ" altLang="en-US" sz="2400" b="1" dirty="0">
                <a:solidFill>
                  <a:srgbClr val="002060"/>
                </a:solidFill>
              </a:rPr>
              <a:t>Put changes in place</a:t>
            </a:r>
          </a:p>
          <a:p>
            <a:pPr marL="571500" indent="-571500">
              <a:buBlip>
                <a:blip r:embed="rId3"/>
              </a:buBlip>
            </a:pPr>
            <a:r>
              <a:rPr lang="en-NZ" altLang="en-US" sz="2400" b="1" dirty="0">
                <a:solidFill>
                  <a:srgbClr val="002060"/>
                </a:solidFill>
              </a:rPr>
              <a:t>Decide on a mechanism to receive feedback from your customers</a:t>
            </a:r>
          </a:p>
          <a:p>
            <a:pPr marL="571500" indent="-571500">
              <a:buBlip>
                <a:blip r:embed="rId3"/>
              </a:buBlip>
            </a:pPr>
            <a:r>
              <a:rPr lang="en-NZ" altLang="en-US" sz="2400" b="1" dirty="0">
                <a:solidFill>
                  <a:srgbClr val="002060"/>
                </a:solidFill>
              </a:rPr>
              <a:t>Diary your next annual review</a:t>
            </a:r>
          </a:p>
          <a:p>
            <a:pPr algn="ctr"/>
            <a:br>
              <a:rPr lang="en-NZ" altLang="en-US" sz="2400" b="1" dirty="0">
                <a:solidFill>
                  <a:srgbClr val="002060"/>
                </a:solidFill>
              </a:rPr>
            </a:br>
            <a:r>
              <a:rPr lang="en-NZ" altLang="en-US" sz="3200" b="1" dirty="0">
                <a:solidFill>
                  <a:srgbClr val="C00000"/>
                </a:solidFill>
              </a:rPr>
              <a:t>EXCELLENCE IS YOURS !!</a:t>
            </a:r>
            <a:endParaRPr lang="en-NZ" altLang="en-US" sz="4000" b="1" dirty="0">
              <a:solidFill>
                <a:srgbClr val="C00000"/>
              </a:solidFill>
            </a:endParaRPr>
          </a:p>
          <a:p>
            <a:pPr eaLnBrk="1" hangingPunct="1"/>
            <a:endParaRPr lang="en-US" altLang="en-US" dirty="0">
              <a:latin typeface="Arial" panose="020B0604020202020204" pitchFamily="34" charset="0"/>
            </a:endParaRPr>
          </a:p>
        </p:txBody>
      </p:sp>
      <p:grpSp>
        <p:nvGrpSpPr>
          <p:cNvPr id="4" name="Group 3">
            <a:extLst>
              <a:ext uri="{FF2B5EF4-FFF2-40B4-BE49-F238E27FC236}">
                <a16:creationId xmlns:a16="http://schemas.microsoft.com/office/drawing/2014/main" id="{E59FA377-69CB-4EF3-BAC7-161DDBD63EF1}"/>
              </a:ext>
            </a:extLst>
          </p:cNvPr>
          <p:cNvGrpSpPr/>
          <p:nvPr/>
        </p:nvGrpSpPr>
        <p:grpSpPr>
          <a:xfrm>
            <a:off x="4267200" y="6287863"/>
            <a:ext cx="4748463" cy="478577"/>
            <a:chOff x="4267200" y="6281887"/>
            <a:chExt cx="4748463" cy="478577"/>
          </a:xfrm>
        </p:grpSpPr>
        <p:sp>
          <p:nvSpPr>
            <p:cNvPr id="6" name="Rectangle 5">
              <a:extLst>
                <a:ext uri="{FF2B5EF4-FFF2-40B4-BE49-F238E27FC236}">
                  <a16:creationId xmlns:a16="http://schemas.microsoft.com/office/drawing/2014/main" id="{3DC482E5-534B-4027-AE5C-2163C56A8B25}"/>
                </a:ext>
              </a:extLst>
            </p:cNvPr>
            <p:cNvSpPr/>
            <p:nvPr/>
          </p:nvSpPr>
          <p:spPr>
            <a:xfrm>
              <a:off x="6400800" y="6281887"/>
              <a:ext cx="2614863"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pic>
          <p:nvPicPr>
            <p:cNvPr id="7" name="Picture 6" descr="Logo&#10;&#10;Description automatically generated">
              <a:extLst>
                <a:ext uri="{FF2B5EF4-FFF2-40B4-BE49-F238E27FC236}">
                  <a16:creationId xmlns:a16="http://schemas.microsoft.com/office/drawing/2014/main" id="{1832ADB5-3449-4C23-B671-6956E5EFA1B9}"/>
                </a:ext>
              </a:extLst>
            </p:cNvPr>
            <p:cNvPicPr>
              <a:picLocks noChangeAspect="1"/>
            </p:cNvPicPr>
            <p:nvPr/>
          </p:nvPicPr>
          <p:blipFill>
            <a:blip r:embed="rId4"/>
            <a:stretch>
              <a:fillRect/>
            </a:stretch>
          </p:blipFill>
          <p:spPr>
            <a:xfrm>
              <a:off x="7748606" y="6281887"/>
              <a:ext cx="1080000" cy="327500"/>
            </a:xfrm>
            <a:prstGeom prst="rect">
              <a:avLst/>
            </a:prstGeom>
          </p:spPr>
        </p:pic>
        <p:cxnSp>
          <p:nvCxnSpPr>
            <p:cNvPr id="8" name="Straight Connector 7">
              <a:extLst>
                <a:ext uri="{FF2B5EF4-FFF2-40B4-BE49-F238E27FC236}">
                  <a16:creationId xmlns:a16="http://schemas.microsoft.com/office/drawing/2014/main" id="{4C1E82E7-E89C-4045-B096-87297AB4C4AC}"/>
                </a:ext>
              </a:extLst>
            </p:cNvPr>
            <p:cNvCxnSpPr/>
            <p:nvPr/>
          </p:nvCxnSpPr>
          <p:spPr>
            <a:xfrm>
              <a:off x="4267200" y="6521226"/>
              <a:ext cx="33046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nvGrpSpPr>
          <p:cNvPr id="9" name="Group 8">
            <a:extLst>
              <a:ext uri="{FF2B5EF4-FFF2-40B4-BE49-F238E27FC236}">
                <a16:creationId xmlns:a16="http://schemas.microsoft.com/office/drawing/2014/main" id="{202175C4-33C3-4A4E-87CE-C73DC6486F8F}"/>
              </a:ext>
            </a:extLst>
          </p:cNvPr>
          <p:cNvGrpSpPr/>
          <p:nvPr/>
        </p:nvGrpSpPr>
        <p:grpSpPr>
          <a:xfrm>
            <a:off x="312269" y="6300548"/>
            <a:ext cx="8703395" cy="478577"/>
            <a:chOff x="312269" y="6300548"/>
            <a:chExt cx="8703395" cy="478577"/>
          </a:xfrm>
        </p:grpSpPr>
        <p:sp>
          <p:nvSpPr>
            <p:cNvPr id="10" name="Rectangle 9">
              <a:extLst>
                <a:ext uri="{FF2B5EF4-FFF2-40B4-BE49-F238E27FC236}">
                  <a16:creationId xmlns:a16="http://schemas.microsoft.com/office/drawing/2014/main" id="{570020DA-845F-4976-936D-C4BD87489BFD}"/>
                </a:ext>
              </a:extLst>
            </p:cNvPr>
            <p:cNvSpPr/>
            <p:nvPr/>
          </p:nvSpPr>
          <p:spPr>
            <a:xfrm>
              <a:off x="312269" y="6300548"/>
              <a:ext cx="8703395"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grpSp>
          <p:nvGrpSpPr>
            <p:cNvPr id="11" name="Group 10">
              <a:extLst>
                <a:ext uri="{FF2B5EF4-FFF2-40B4-BE49-F238E27FC236}">
                  <a16:creationId xmlns:a16="http://schemas.microsoft.com/office/drawing/2014/main" id="{2C11BC59-671C-4042-B823-596314B53F96}"/>
                </a:ext>
              </a:extLst>
            </p:cNvPr>
            <p:cNvGrpSpPr/>
            <p:nvPr/>
          </p:nvGrpSpPr>
          <p:grpSpPr>
            <a:xfrm>
              <a:off x="371425" y="6300548"/>
              <a:ext cx="8460306" cy="327500"/>
              <a:chOff x="368300" y="6300548"/>
              <a:chExt cx="8460306" cy="327500"/>
            </a:xfrm>
          </p:grpSpPr>
          <p:pic>
            <p:nvPicPr>
              <p:cNvPr id="12" name="Picture 11" descr="Logo&#10;&#10;Description automatically generated">
                <a:extLst>
                  <a:ext uri="{FF2B5EF4-FFF2-40B4-BE49-F238E27FC236}">
                    <a16:creationId xmlns:a16="http://schemas.microsoft.com/office/drawing/2014/main" id="{501BB72F-7398-4548-98E6-59D6DCCF69C2}"/>
                  </a:ext>
                </a:extLst>
              </p:cNvPr>
              <p:cNvPicPr>
                <a:picLocks noChangeAspect="1"/>
              </p:cNvPicPr>
              <p:nvPr/>
            </p:nvPicPr>
            <p:blipFill>
              <a:blip r:embed="rId4"/>
              <a:stretch>
                <a:fillRect/>
              </a:stretch>
            </p:blipFill>
            <p:spPr>
              <a:xfrm>
                <a:off x="7748606" y="6300548"/>
                <a:ext cx="1080000" cy="327500"/>
              </a:xfrm>
              <a:prstGeom prst="rect">
                <a:avLst/>
              </a:prstGeom>
            </p:spPr>
          </p:pic>
          <p:cxnSp>
            <p:nvCxnSpPr>
              <p:cNvPr id="13" name="Straight Connector 12">
                <a:extLst>
                  <a:ext uri="{FF2B5EF4-FFF2-40B4-BE49-F238E27FC236}">
                    <a16:creationId xmlns:a16="http://schemas.microsoft.com/office/drawing/2014/main" id="{BADD2191-6ECA-4F32-94F7-6F4016980901}"/>
                  </a:ext>
                </a:extLst>
              </p:cNvPr>
              <p:cNvCxnSpPr>
                <a:cxnSpLocks/>
              </p:cNvCxnSpPr>
              <p:nvPr/>
            </p:nvCxnSpPr>
            <p:spPr>
              <a:xfrm>
                <a:off x="368300" y="6539887"/>
                <a:ext cx="72035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spTree>
    <p:extLst>
      <p:ext uri="{BB962C8B-B14F-4D97-AF65-F5344CB8AC3E}">
        <p14:creationId xmlns:p14="http://schemas.microsoft.com/office/powerpoint/2010/main" val="1953845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39661F2-911A-43AD-9980-5742B3CDB43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1143458" y="-1142540"/>
            <a:ext cx="6857085" cy="914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bject 3">
            <a:extLst>
              <a:ext uri="{FF2B5EF4-FFF2-40B4-BE49-F238E27FC236}">
                <a16:creationId xmlns:a16="http://schemas.microsoft.com/office/drawing/2014/main" id="{CBB989D2-4C6C-48AC-AFC7-442D4632922A}"/>
              </a:ext>
            </a:extLst>
          </p:cNvPr>
          <p:cNvSpPr/>
          <p:nvPr/>
        </p:nvSpPr>
        <p:spPr>
          <a:xfrm>
            <a:off x="0" y="3346804"/>
            <a:ext cx="7143750" cy="3510279"/>
          </a:xfrm>
          <a:custGeom>
            <a:avLst/>
            <a:gdLst/>
            <a:ahLst/>
            <a:cxnLst/>
            <a:rect l="l" t="t" r="r" b="b"/>
            <a:pathLst>
              <a:path w="7143750" h="3510279">
                <a:moveTo>
                  <a:pt x="6540134" y="0"/>
                </a:moveTo>
                <a:lnTo>
                  <a:pt x="0" y="1123804"/>
                </a:lnTo>
                <a:lnTo>
                  <a:pt x="0" y="3510006"/>
                </a:lnTo>
                <a:lnTo>
                  <a:pt x="7143269" y="3510006"/>
                </a:lnTo>
                <a:lnTo>
                  <a:pt x="6540134" y="0"/>
                </a:lnTo>
                <a:close/>
              </a:path>
            </a:pathLst>
          </a:custGeom>
          <a:solidFill>
            <a:srgbClr val="40AD49">
              <a:alpha val="88998"/>
            </a:srgbClr>
          </a:solidFill>
        </p:spPr>
        <p:txBody>
          <a:bodyPr wrap="square" lIns="0" tIns="0" rIns="0" bIns="0" rtlCol="0"/>
          <a:lstStyle/>
          <a:p>
            <a:endParaRPr dirty="0"/>
          </a:p>
        </p:txBody>
      </p:sp>
      <p:sp>
        <p:nvSpPr>
          <p:cNvPr id="9" name="Rectangle 8">
            <a:extLst>
              <a:ext uri="{FF2B5EF4-FFF2-40B4-BE49-F238E27FC236}">
                <a16:creationId xmlns:a16="http://schemas.microsoft.com/office/drawing/2014/main" id="{5E5ED17A-A0DC-4B0E-8DF8-FB11D7E1442B}"/>
              </a:ext>
            </a:extLst>
          </p:cNvPr>
          <p:cNvSpPr/>
          <p:nvPr/>
        </p:nvSpPr>
        <p:spPr>
          <a:xfrm rot="701903">
            <a:off x="6407466" y="-1028160"/>
            <a:ext cx="3403599" cy="2392399"/>
          </a:xfrm>
          <a:prstGeom prst="rect">
            <a:avLst/>
          </a:prstGeom>
          <a:solidFill>
            <a:srgbClr val="0131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8193" name="Title 1"/>
          <p:cNvSpPr>
            <a:spLocks noGrp="1"/>
          </p:cNvSpPr>
          <p:nvPr>
            <p:ph type="title"/>
          </p:nvPr>
        </p:nvSpPr>
        <p:spPr>
          <a:xfrm>
            <a:off x="-658287" y="4343301"/>
            <a:ext cx="6858560" cy="1932753"/>
          </a:xfrm>
        </p:spPr>
        <p:txBody>
          <a:bodyPr/>
          <a:lstStyle/>
          <a:p>
            <a:pPr algn="r" eaLnBrk="1" hangingPunct="1">
              <a:lnSpc>
                <a:spcPts val="7838"/>
              </a:lnSpc>
            </a:pPr>
            <a:r>
              <a:rPr lang="en-US" altLang="en-US" dirty="0">
                <a:solidFill>
                  <a:schemeClr val="bg1"/>
                </a:solidFill>
                <a:latin typeface="Georgia" panose="02040502050405020303" pitchFamily="18" charset="0"/>
              </a:rPr>
              <a:t>Thank You</a:t>
            </a:r>
          </a:p>
        </p:txBody>
      </p:sp>
      <p:pic>
        <p:nvPicPr>
          <p:cNvPr id="4" name="Picture 3" descr="Logo&#10;&#10;Description automatically generated">
            <a:extLst>
              <a:ext uri="{FF2B5EF4-FFF2-40B4-BE49-F238E27FC236}">
                <a16:creationId xmlns:a16="http://schemas.microsoft.com/office/drawing/2014/main" id="{73461372-DA46-429F-856A-CE93934C5ECF}"/>
              </a:ext>
            </a:extLst>
          </p:cNvPr>
          <p:cNvPicPr>
            <a:picLocks noChangeAspect="1"/>
          </p:cNvPicPr>
          <p:nvPr/>
        </p:nvPicPr>
        <p:blipFill rotWithShape="1">
          <a:blip r:embed="rId4"/>
          <a:srcRect l="33200" t="31411" r="36021" b="43738"/>
          <a:stretch/>
        </p:blipFill>
        <p:spPr>
          <a:xfrm>
            <a:off x="6652184" y="118664"/>
            <a:ext cx="2244050" cy="723357"/>
          </a:xfrm>
          <a:prstGeom prst="rect">
            <a:avLst/>
          </a:prstGeom>
        </p:spPr>
      </p:pic>
    </p:spTree>
    <p:extLst>
      <p:ext uri="{BB962C8B-B14F-4D97-AF65-F5344CB8AC3E}">
        <p14:creationId xmlns:p14="http://schemas.microsoft.com/office/powerpoint/2010/main" val="42201099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a:xfrm>
            <a:off x="449263" y="427038"/>
            <a:ext cx="8407400" cy="1143000"/>
          </a:xfrm>
        </p:spPr>
        <p:txBody>
          <a:bodyPr/>
          <a:lstStyle/>
          <a:p>
            <a:pPr eaLnBrk="1" hangingPunct="1"/>
            <a:r>
              <a:rPr lang="en-US" altLang="en-US" dirty="0">
                <a:latin typeface="Georgia" panose="02040502050405020303" pitchFamily="18" charset="0"/>
              </a:rPr>
              <a:t>Net Promoter Scores</a:t>
            </a:r>
          </a:p>
        </p:txBody>
      </p:sp>
      <p:pic>
        <p:nvPicPr>
          <p:cNvPr id="2050" name="Picture 2" descr="Feedback, Review, Opinion, Satisfac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08989"/>
            <a:ext cx="7794886" cy="5397680"/>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a:extLst>
              <a:ext uri="{FF2B5EF4-FFF2-40B4-BE49-F238E27FC236}">
                <a16:creationId xmlns:a16="http://schemas.microsoft.com/office/drawing/2014/main" id="{99BE2963-98DF-46CB-83D0-58A1443652F2}"/>
              </a:ext>
            </a:extLst>
          </p:cNvPr>
          <p:cNvGrpSpPr/>
          <p:nvPr/>
        </p:nvGrpSpPr>
        <p:grpSpPr>
          <a:xfrm>
            <a:off x="4267200" y="6287863"/>
            <a:ext cx="4748463" cy="478577"/>
            <a:chOff x="4267200" y="6281887"/>
            <a:chExt cx="4748463" cy="478577"/>
          </a:xfrm>
        </p:grpSpPr>
        <p:sp>
          <p:nvSpPr>
            <p:cNvPr id="5" name="Rectangle 4">
              <a:extLst>
                <a:ext uri="{FF2B5EF4-FFF2-40B4-BE49-F238E27FC236}">
                  <a16:creationId xmlns:a16="http://schemas.microsoft.com/office/drawing/2014/main" id="{B5F19D8E-BEE8-467C-A823-AE6C72EBB56E}"/>
                </a:ext>
              </a:extLst>
            </p:cNvPr>
            <p:cNvSpPr/>
            <p:nvPr/>
          </p:nvSpPr>
          <p:spPr>
            <a:xfrm>
              <a:off x="6400800" y="6281887"/>
              <a:ext cx="2614863"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pic>
          <p:nvPicPr>
            <p:cNvPr id="6" name="Picture 5" descr="Logo&#10;&#10;Description automatically generated">
              <a:extLst>
                <a:ext uri="{FF2B5EF4-FFF2-40B4-BE49-F238E27FC236}">
                  <a16:creationId xmlns:a16="http://schemas.microsoft.com/office/drawing/2014/main" id="{355EB4C5-8AC7-4FDF-BFEB-7CE664993D04}"/>
                </a:ext>
              </a:extLst>
            </p:cNvPr>
            <p:cNvPicPr>
              <a:picLocks noChangeAspect="1"/>
            </p:cNvPicPr>
            <p:nvPr/>
          </p:nvPicPr>
          <p:blipFill>
            <a:blip r:embed="rId4"/>
            <a:stretch>
              <a:fillRect/>
            </a:stretch>
          </p:blipFill>
          <p:spPr>
            <a:xfrm>
              <a:off x="7748606" y="6281887"/>
              <a:ext cx="1080000" cy="327500"/>
            </a:xfrm>
            <a:prstGeom prst="rect">
              <a:avLst/>
            </a:prstGeom>
          </p:spPr>
        </p:pic>
        <p:cxnSp>
          <p:nvCxnSpPr>
            <p:cNvPr id="7" name="Straight Connector 6">
              <a:extLst>
                <a:ext uri="{FF2B5EF4-FFF2-40B4-BE49-F238E27FC236}">
                  <a16:creationId xmlns:a16="http://schemas.microsoft.com/office/drawing/2014/main" id="{24A01FF5-922A-44BD-A48D-8B93E17AA681}"/>
                </a:ext>
              </a:extLst>
            </p:cNvPr>
            <p:cNvCxnSpPr/>
            <p:nvPr/>
          </p:nvCxnSpPr>
          <p:spPr>
            <a:xfrm>
              <a:off x="4267200" y="6521226"/>
              <a:ext cx="33046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nvGrpSpPr>
          <p:cNvPr id="8" name="Group 7">
            <a:extLst>
              <a:ext uri="{FF2B5EF4-FFF2-40B4-BE49-F238E27FC236}">
                <a16:creationId xmlns:a16="http://schemas.microsoft.com/office/drawing/2014/main" id="{AA796836-A0F5-4150-B64C-1A5085D9D911}"/>
              </a:ext>
            </a:extLst>
          </p:cNvPr>
          <p:cNvGrpSpPr/>
          <p:nvPr/>
        </p:nvGrpSpPr>
        <p:grpSpPr>
          <a:xfrm>
            <a:off x="312269" y="6300548"/>
            <a:ext cx="8703395" cy="478577"/>
            <a:chOff x="312269" y="6300548"/>
            <a:chExt cx="8703395" cy="478577"/>
          </a:xfrm>
        </p:grpSpPr>
        <p:sp>
          <p:nvSpPr>
            <p:cNvPr id="9" name="Rectangle 8">
              <a:extLst>
                <a:ext uri="{FF2B5EF4-FFF2-40B4-BE49-F238E27FC236}">
                  <a16:creationId xmlns:a16="http://schemas.microsoft.com/office/drawing/2014/main" id="{0104E91B-B18B-49DD-9E3C-C45D56742566}"/>
                </a:ext>
              </a:extLst>
            </p:cNvPr>
            <p:cNvSpPr/>
            <p:nvPr/>
          </p:nvSpPr>
          <p:spPr>
            <a:xfrm>
              <a:off x="312269" y="6300548"/>
              <a:ext cx="8703395"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grpSp>
          <p:nvGrpSpPr>
            <p:cNvPr id="10" name="Group 9">
              <a:extLst>
                <a:ext uri="{FF2B5EF4-FFF2-40B4-BE49-F238E27FC236}">
                  <a16:creationId xmlns:a16="http://schemas.microsoft.com/office/drawing/2014/main" id="{A392E59C-EB23-42F3-AB45-C84B0BF111D0}"/>
                </a:ext>
              </a:extLst>
            </p:cNvPr>
            <p:cNvGrpSpPr/>
            <p:nvPr/>
          </p:nvGrpSpPr>
          <p:grpSpPr>
            <a:xfrm>
              <a:off x="371425" y="6300548"/>
              <a:ext cx="8460306" cy="327500"/>
              <a:chOff x="368300" y="6300548"/>
              <a:chExt cx="8460306" cy="327500"/>
            </a:xfrm>
          </p:grpSpPr>
          <p:pic>
            <p:nvPicPr>
              <p:cNvPr id="11" name="Picture 10" descr="Logo&#10;&#10;Description automatically generated">
                <a:extLst>
                  <a:ext uri="{FF2B5EF4-FFF2-40B4-BE49-F238E27FC236}">
                    <a16:creationId xmlns:a16="http://schemas.microsoft.com/office/drawing/2014/main" id="{745E77BE-7142-4E85-AA90-DEC801E1A2F1}"/>
                  </a:ext>
                </a:extLst>
              </p:cNvPr>
              <p:cNvPicPr>
                <a:picLocks noChangeAspect="1"/>
              </p:cNvPicPr>
              <p:nvPr/>
            </p:nvPicPr>
            <p:blipFill>
              <a:blip r:embed="rId4"/>
              <a:stretch>
                <a:fillRect/>
              </a:stretch>
            </p:blipFill>
            <p:spPr>
              <a:xfrm>
                <a:off x="7748606" y="6300548"/>
                <a:ext cx="1080000" cy="327500"/>
              </a:xfrm>
              <a:prstGeom prst="rect">
                <a:avLst/>
              </a:prstGeom>
            </p:spPr>
          </p:pic>
          <p:cxnSp>
            <p:nvCxnSpPr>
              <p:cNvPr id="12" name="Straight Connector 11">
                <a:extLst>
                  <a:ext uri="{FF2B5EF4-FFF2-40B4-BE49-F238E27FC236}">
                    <a16:creationId xmlns:a16="http://schemas.microsoft.com/office/drawing/2014/main" id="{686E604F-9EEC-4F11-9B15-FABA8BA050EB}"/>
                  </a:ext>
                </a:extLst>
              </p:cNvPr>
              <p:cNvCxnSpPr>
                <a:cxnSpLocks/>
              </p:cNvCxnSpPr>
              <p:nvPr/>
            </p:nvCxnSpPr>
            <p:spPr>
              <a:xfrm>
                <a:off x="368300" y="6539887"/>
                <a:ext cx="72035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spTree>
    <p:extLst>
      <p:ext uri="{BB962C8B-B14F-4D97-AF65-F5344CB8AC3E}">
        <p14:creationId xmlns:p14="http://schemas.microsoft.com/office/powerpoint/2010/main" val="27774330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a:xfrm>
            <a:off x="449263" y="427038"/>
            <a:ext cx="8407400" cy="1143000"/>
          </a:xfrm>
        </p:spPr>
        <p:txBody>
          <a:bodyPr/>
          <a:lstStyle/>
          <a:p>
            <a:r>
              <a:rPr lang="en-US" altLang="en-US" dirty="0">
                <a:latin typeface="Georgia" panose="02040502050405020303" pitchFamily="18" charset="0"/>
              </a:rPr>
              <a:t>Net Promoter Scores</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235131" y="1749110"/>
            <a:ext cx="8803741" cy="4377370"/>
          </a:xfrm>
        </p:spPr>
      </p:pic>
      <p:grpSp>
        <p:nvGrpSpPr>
          <p:cNvPr id="5" name="Group 4">
            <a:extLst>
              <a:ext uri="{FF2B5EF4-FFF2-40B4-BE49-F238E27FC236}">
                <a16:creationId xmlns:a16="http://schemas.microsoft.com/office/drawing/2014/main" id="{CEF1A757-B148-4B80-9F6D-6D29B8C0A841}"/>
              </a:ext>
            </a:extLst>
          </p:cNvPr>
          <p:cNvGrpSpPr/>
          <p:nvPr/>
        </p:nvGrpSpPr>
        <p:grpSpPr>
          <a:xfrm>
            <a:off x="4267200" y="6287863"/>
            <a:ext cx="4748463" cy="478577"/>
            <a:chOff x="4267200" y="6281887"/>
            <a:chExt cx="4748463" cy="478577"/>
          </a:xfrm>
        </p:grpSpPr>
        <p:sp>
          <p:nvSpPr>
            <p:cNvPr id="6" name="Rectangle 5">
              <a:extLst>
                <a:ext uri="{FF2B5EF4-FFF2-40B4-BE49-F238E27FC236}">
                  <a16:creationId xmlns:a16="http://schemas.microsoft.com/office/drawing/2014/main" id="{8C5D11CF-9A95-4289-9881-E11EC1038545}"/>
                </a:ext>
              </a:extLst>
            </p:cNvPr>
            <p:cNvSpPr/>
            <p:nvPr/>
          </p:nvSpPr>
          <p:spPr>
            <a:xfrm>
              <a:off x="6400800" y="6281887"/>
              <a:ext cx="2614863"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pic>
          <p:nvPicPr>
            <p:cNvPr id="7" name="Picture 6" descr="Logo&#10;&#10;Description automatically generated">
              <a:extLst>
                <a:ext uri="{FF2B5EF4-FFF2-40B4-BE49-F238E27FC236}">
                  <a16:creationId xmlns:a16="http://schemas.microsoft.com/office/drawing/2014/main" id="{0224C4B2-CBD5-4A9E-A140-240832F6945F}"/>
                </a:ext>
              </a:extLst>
            </p:cNvPr>
            <p:cNvPicPr>
              <a:picLocks noChangeAspect="1"/>
            </p:cNvPicPr>
            <p:nvPr/>
          </p:nvPicPr>
          <p:blipFill>
            <a:blip r:embed="rId4"/>
            <a:stretch>
              <a:fillRect/>
            </a:stretch>
          </p:blipFill>
          <p:spPr>
            <a:xfrm>
              <a:off x="7748606" y="6281887"/>
              <a:ext cx="1080000" cy="327500"/>
            </a:xfrm>
            <a:prstGeom prst="rect">
              <a:avLst/>
            </a:prstGeom>
          </p:spPr>
        </p:pic>
        <p:cxnSp>
          <p:nvCxnSpPr>
            <p:cNvPr id="8" name="Straight Connector 7">
              <a:extLst>
                <a:ext uri="{FF2B5EF4-FFF2-40B4-BE49-F238E27FC236}">
                  <a16:creationId xmlns:a16="http://schemas.microsoft.com/office/drawing/2014/main" id="{DE2EC9D4-F437-4B5E-80C6-BC925649CEE5}"/>
                </a:ext>
              </a:extLst>
            </p:cNvPr>
            <p:cNvCxnSpPr/>
            <p:nvPr/>
          </p:nvCxnSpPr>
          <p:spPr>
            <a:xfrm>
              <a:off x="4267200" y="6521226"/>
              <a:ext cx="33046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nvGrpSpPr>
          <p:cNvPr id="9" name="Group 8">
            <a:extLst>
              <a:ext uri="{FF2B5EF4-FFF2-40B4-BE49-F238E27FC236}">
                <a16:creationId xmlns:a16="http://schemas.microsoft.com/office/drawing/2014/main" id="{500FCF6F-CA34-4524-A7FE-D16756423F26}"/>
              </a:ext>
            </a:extLst>
          </p:cNvPr>
          <p:cNvGrpSpPr/>
          <p:nvPr/>
        </p:nvGrpSpPr>
        <p:grpSpPr>
          <a:xfrm>
            <a:off x="312269" y="6300548"/>
            <a:ext cx="8703395" cy="478577"/>
            <a:chOff x="312269" y="6300548"/>
            <a:chExt cx="8703395" cy="478577"/>
          </a:xfrm>
        </p:grpSpPr>
        <p:sp>
          <p:nvSpPr>
            <p:cNvPr id="10" name="Rectangle 9">
              <a:extLst>
                <a:ext uri="{FF2B5EF4-FFF2-40B4-BE49-F238E27FC236}">
                  <a16:creationId xmlns:a16="http://schemas.microsoft.com/office/drawing/2014/main" id="{594CA7D8-32B2-45F1-8FB1-FFC244F6E5F0}"/>
                </a:ext>
              </a:extLst>
            </p:cNvPr>
            <p:cNvSpPr/>
            <p:nvPr/>
          </p:nvSpPr>
          <p:spPr>
            <a:xfrm>
              <a:off x="312269" y="6300548"/>
              <a:ext cx="8703395"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grpSp>
          <p:nvGrpSpPr>
            <p:cNvPr id="11" name="Group 10">
              <a:extLst>
                <a:ext uri="{FF2B5EF4-FFF2-40B4-BE49-F238E27FC236}">
                  <a16:creationId xmlns:a16="http://schemas.microsoft.com/office/drawing/2014/main" id="{D4281313-B0FD-40EC-9618-C484F522236E}"/>
                </a:ext>
              </a:extLst>
            </p:cNvPr>
            <p:cNvGrpSpPr/>
            <p:nvPr/>
          </p:nvGrpSpPr>
          <p:grpSpPr>
            <a:xfrm>
              <a:off x="371425" y="6300548"/>
              <a:ext cx="8460306" cy="327500"/>
              <a:chOff x="368300" y="6300548"/>
              <a:chExt cx="8460306" cy="327500"/>
            </a:xfrm>
          </p:grpSpPr>
          <p:pic>
            <p:nvPicPr>
              <p:cNvPr id="12" name="Picture 11" descr="Logo&#10;&#10;Description automatically generated">
                <a:extLst>
                  <a:ext uri="{FF2B5EF4-FFF2-40B4-BE49-F238E27FC236}">
                    <a16:creationId xmlns:a16="http://schemas.microsoft.com/office/drawing/2014/main" id="{F27E113F-F523-4C03-BBE8-D22A3E4A2A71}"/>
                  </a:ext>
                </a:extLst>
              </p:cNvPr>
              <p:cNvPicPr>
                <a:picLocks noChangeAspect="1"/>
              </p:cNvPicPr>
              <p:nvPr/>
            </p:nvPicPr>
            <p:blipFill>
              <a:blip r:embed="rId4"/>
              <a:stretch>
                <a:fillRect/>
              </a:stretch>
            </p:blipFill>
            <p:spPr>
              <a:xfrm>
                <a:off x="7748606" y="6300548"/>
                <a:ext cx="1080000" cy="327500"/>
              </a:xfrm>
              <a:prstGeom prst="rect">
                <a:avLst/>
              </a:prstGeom>
            </p:spPr>
          </p:pic>
          <p:cxnSp>
            <p:nvCxnSpPr>
              <p:cNvPr id="13" name="Straight Connector 12">
                <a:extLst>
                  <a:ext uri="{FF2B5EF4-FFF2-40B4-BE49-F238E27FC236}">
                    <a16:creationId xmlns:a16="http://schemas.microsoft.com/office/drawing/2014/main" id="{D4F4E898-A767-47AF-853C-CE875FE63D43}"/>
                  </a:ext>
                </a:extLst>
              </p:cNvPr>
              <p:cNvCxnSpPr>
                <a:cxnSpLocks/>
              </p:cNvCxnSpPr>
              <p:nvPr/>
            </p:nvCxnSpPr>
            <p:spPr>
              <a:xfrm>
                <a:off x="368300" y="6539887"/>
                <a:ext cx="72035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spTree>
    <p:extLst>
      <p:ext uri="{BB962C8B-B14F-4D97-AF65-F5344CB8AC3E}">
        <p14:creationId xmlns:p14="http://schemas.microsoft.com/office/powerpoint/2010/main" val="39317766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a:xfrm>
            <a:off x="449263" y="427038"/>
            <a:ext cx="8407400" cy="1143000"/>
          </a:xfrm>
        </p:spPr>
        <p:txBody>
          <a:bodyPr/>
          <a:lstStyle/>
          <a:p>
            <a:pPr eaLnBrk="1" hangingPunct="1"/>
            <a:r>
              <a:rPr lang="en-US" altLang="en-US" dirty="0">
                <a:latin typeface="Georgia" panose="02040502050405020303" pitchFamily="18" charset="0"/>
              </a:rPr>
              <a:t>Customer Focus – or not…</a:t>
            </a:r>
          </a:p>
        </p:txBody>
      </p:sp>
      <p:pic>
        <p:nvPicPr>
          <p:cNvPr id="3" name="Content Placeholder 2"/>
          <p:cNvPicPr>
            <a:picLocks noGrp="1" noChangeAspect="1"/>
          </p:cNvPicPr>
          <p:nvPr>
            <p:ph idx="1"/>
          </p:nvPr>
        </p:nvPicPr>
        <p:blipFill>
          <a:blip r:embed="rId3"/>
          <a:stretch>
            <a:fillRect/>
          </a:stretch>
        </p:blipFill>
        <p:spPr>
          <a:xfrm>
            <a:off x="449263" y="2316479"/>
            <a:ext cx="8126984" cy="2526984"/>
          </a:xfrm>
        </p:spPr>
      </p:pic>
      <p:grpSp>
        <p:nvGrpSpPr>
          <p:cNvPr id="4" name="Group 3">
            <a:extLst>
              <a:ext uri="{FF2B5EF4-FFF2-40B4-BE49-F238E27FC236}">
                <a16:creationId xmlns:a16="http://schemas.microsoft.com/office/drawing/2014/main" id="{B6C2828F-02A7-4312-9129-D2DBEDF5AF10}"/>
              </a:ext>
            </a:extLst>
          </p:cNvPr>
          <p:cNvGrpSpPr/>
          <p:nvPr/>
        </p:nvGrpSpPr>
        <p:grpSpPr>
          <a:xfrm>
            <a:off x="4267200" y="6287863"/>
            <a:ext cx="4748463" cy="478577"/>
            <a:chOff x="4267200" y="6281887"/>
            <a:chExt cx="4748463" cy="478577"/>
          </a:xfrm>
        </p:grpSpPr>
        <p:sp>
          <p:nvSpPr>
            <p:cNvPr id="5" name="Rectangle 4">
              <a:extLst>
                <a:ext uri="{FF2B5EF4-FFF2-40B4-BE49-F238E27FC236}">
                  <a16:creationId xmlns:a16="http://schemas.microsoft.com/office/drawing/2014/main" id="{B26BBC69-1416-49E2-A094-487A7A475104}"/>
                </a:ext>
              </a:extLst>
            </p:cNvPr>
            <p:cNvSpPr/>
            <p:nvPr/>
          </p:nvSpPr>
          <p:spPr>
            <a:xfrm>
              <a:off x="6400800" y="6281887"/>
              <a:ext cx="2614863"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pic>
          <p:nvPicPr>
            <p:cNvPr id="6" name="Picture 5" descr="Logo&#10;&#10;Description automatically generated">
              <a:extLst>
                <a:ext uri="{FF2B5EF4-FFF2-40B4-BE49-F238E27FC236}">
                  <a16:creationId xmlns:a16="http://schemas.microsoft.com/office/drawing/2014/main" id="{4A772321-6A92-4107-B227-8C2B97D138D3}"/>
                </a:ext>
              </a:extLst>
            </p:cNvPr>
            <p:cNvPicPr>
              <a:picLocks noChangeAspect="1"/>
            </p:cNvPicPr>
            <p:nvPr/>
          </p:nvPicPr>
          <p:blipFill>
            <a:blip r:embed="rId4"/>
            <a:stretch>
              <a:fillRect/>
            </a:stretch>
          </p:blipFill>
          <p:spPr>
            <a:xfrm>
              <a:off x="7748606" y="6281887"/>
              <a:ext cx="1080000" cy="327500"/>
            </a:xfrm>
            <a:prstGeom prst="rect">
              <a:avLst/>
            </a:prstGeom>
          </p:spPr>
        </p:pic>
        <p:cxnSp>
          <p:nvCxnSpPr>
            <p:cNvPr id="7" name="Straight Connector 6">
              <a:extLst>
                <a:ext uri="{FF2B5EF4-FFF2-40B4-BE49-F238E27FC236}">
                  <a16:creationId xmlns:a16="http://schemas.microsoft.com/office/drawing/2014/main" id="{6D358532-64C3-4D96-92D1-FE77B81216C8}"/>
                </a:ext>
              </a:extLst>
            </p:cNvPr>
            <p:cNvCxnSpPr/>
            <p:nvPr/>
          </p:nvCxnSpPr>
          <p:spPr>
            <a:xfrm>
              <a:off x="4267200" y="6521226"/>
              <a:ext cx="33046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nvGrpSpPr>
          <p:cNvPr id="8" name="Group 7">
            <a:extLst>
              <a:ext uri="{FF2B5EF4-FFF2-40B4-BE49-F238E27FC236}">
                <a16:creationId xmlns:a16="http://schemas.microsoft.com/office/drawing/2014/main" id="{1C37E4C5-A2CD-4BFB-8CCD-20FDD7899545}"/>
              </a:ext>
            </a:extLst>
          </p:cNvPr>
          <p:cNvGrpSpPr/>
          <p:nvPr/>
        </p:nvGrpSpPr>
        <p:grpSpPr>
          <a:xfrm>
            <a:off x="312269" y="6300548"/>
            <a:ext cx="8703395" cy="478577"/>
            <a:chOff x="312269" y="6300548"/>
            <a:chExt cx="8703395" cy="478577"/>
          </a:xfrm>
        </p:grpSpPr>
        <p:sp>
          <p:nvSpPr>
            <p:cNvPr id="9" name="Rectangle 8">
              <a:extLst>
                <a:ext uri="{FF2B5EF4-FFF2-40B4-BE49-F238E27FC236}">
                  <a16:creationId xmlns:a16="http://schemas.microsoft.com/office/drawing/2014/main" id="{F72DF5A1-3794-491D-93E5-90F3F8BBE98A}"/>
                </a:ext>
              </a:extLst>
            </p:cNvPr>
            <p:cNvSpPr/>
            <p:nvPr/>
          </p:nvSpPr>
          <p:spPr>
            <a:xfrm>
              <a:off x="312269" y="6300548"/>
              <a:ext cx="8703395"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grpSp>
          <p:nvGrpSpPr>
            <p:cNvPr id="10" name="Group 9">
              <a:extLst>
                <a:ext uri="{FF2B5EF4-FFF2-40B4-BE49-F238E27FC236}">
                  <a16:creationId xmlns:a16="http://schemas.microsoft.com/office/drawing/2014/main" id="{A77A7A20-F7A6-4F4E-85AB-2F5B1027E350}"/>
                </a:ext>
              </a:extLst>
            </p:cNvPr>
            <p:cNvGrpSpPr/>
            <p:nvPr/>
          </p:nvGrpSpPr>
          <p:grpSpPr>
            <a:xfrm>
              <a:off x="371425" y="6300548"/>
              <a:ext cx="8460306" cy="327500"/>
              <a:chOff x="368300" y="6300548"/>
              <a:chExt cx="8460306" cy="327500"/>
            </a:xfrm>
          </p:grpSpPr>
          <p:pic>
            <p:nvPicPr>
              <p:cNvPr id="11" name="Picture 10" descr="Logo&#10;&#10;Description automatically generated">
                <a:extLst>
                  <a:ext uri="{FF2B5EF4-FFF2-40B4-BE49-F238E27FC236}">
                    <a16:creationId xmlns:a16="http://schemas.microsoft.com/office/drawing/2014/main" id="{8E9203C9-6C48-443E-91A8-B0F649394C8F}"/>
                  </a:ext>
                </a:extLst>
              </p:cNvPr>
              <p:cNvPicPr>
                <a:picLocks noChangeAspect="1"/>
              </p:cNvPicPr>
              <p:nvPr/>
            </p:nvPicPr>
            <p:blipFill>
              <a:blip r:embed="rId4"/>
              <a:stretch>
                <a:fillRect/>
              </a:stretch>
            </p:blipFill>
            <p:spPr>
              <a:xfrm>
                <a:off x="7748606" y="6300548"/>
                <a:ext cx="1080000" cy="327500"/>
              </a:xfrm>
              <a:prstGeom prst="rect">
                <a:avLst/>
              </a:prstGeom>
            </p:spPr>
          </p:pic>
          <p:cxnSp>
            <p:nvCxnSpPr>
              <p:cNvPr id="12" name="Straight Connector 11">
                <a:extLst>
                  <a:ext uri="{FF2B5EF4-FFF2-40B4-BE49-F238E27FC236}">
                    <a16:creationId xmlns:a16="http://schemas.microsoft.com/office/drawing/2014/main" id="{C5452FD2-A6B8-4A35-801D-B7D709A44C61}"/>
                  </a:ext>
                </a:extLst>
              </p:cNvPr>
              <p:cNvCxnSpPr>
                <a:cxnSpLocks/>
              </p:cNvCxnSpPr>
              <p:nvPr/>
            </p:nvCxnSpPr>
            <p:spPr>
              <a:xfrm>
                <a:off x="368300" y="6539887"/>
                <a:ext cx="72035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spTree>
    <p:extLst>
      <p:ext uri="{BB962C8B-B14F-4D97-AF65-F5344CB8AC3E}">
        <p14:creationId xmlns:p14="http://schemas.microsoft.com/office/powerpoint/2010/main" val="7233451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a:xfrm>
            <a:off x="449263" y="427038"/>
            <a:ext cx="8407400" cy="1143000"/>
          </a:xfrm>
        </p:spPr>
        <p:txBody>
          <a:bodyPr/>
          <a:lstStyle/>
          <a:p>
            <a:pPr eaLnBrk="1" hangingPunct="1"/>
            <a:r>
              <a:rPr lang="en-US" altLang="en-US" dirty="0">
                <a:latin typeface="Georgia" panose="02040502050405020303" pitchFamily="18" charset="0"/>
              </a:rPr>
              <a:t>The Internal Customer</a:t>
            </a:r>
          </a:p>
        </p:txBody>
      </p:sp>
      <p:pic>
        <p:nvPicPr>
          <p:cNvPr id="4" name="Content Placeholder 3"/>
          <p:cNvPicPr>
            <a:picLocks noGrp="1" noChangeAspect="1"/>
          </p:cNvPicPr>
          <p:nvPr>
            <p:ph idx="1"/>
          </p:nvPr>
        </p:nvPicPr>
        <p:blipFill>
          <a:blip r:embed="rId3"/>
          <a:stretch>
            <a:fillRect/>
          </a:stretch>
        </p:blipFill>
        <p:spPr>
          <a:xfrm>
            <a:off x="1551827" y="864733"/>
            <a:ext cx="6202272" cy="6202272"/>
          </a:xfrm>
          <a:prstGeom prst="rect">
            <a:avLst/>
          </a:prstGeom>
        </p:spPr>
      </p:pic>
      <p:sp>
        <p:nvSpPr>
          <p:cNvPr id="5" name="Isosceles Triangle 4">
            <a:hlinkClick r:id="rId4"/>
          </p:cNvPr>
          <p:cNvSpPr/>
          <p:nvPr/>
        </p:nvSpPr>
        <p:spPr>
          <a:xfrm rot="5400000">
            <a:off x="3983804" y="3194966"/>
            <a:ext cx="1338317" cy="1280553"/>
          </a:xfrm>
          <a:prstGeom prst="triangl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dirty="0"/>
          </a:p>
        </p:txBody>
      </p:sp>
      <p:grpSp>
        <p:nvGrpSpPr>
          <p:cNvPr id="6" name="Group 5">
            <a:extLst>
              <a:ext uri="{FF2B5EF4-FFF2-40B4-BE49-F238E27FC236}">
                <a16:creationId xmlns:a16="http://schemas.microsoft.com/office/drawing/2014/main" id="{0F733C96-8618-43BD-BD27-ECD12B58C544}"/>
              </a:ext>
            </a:extLst>
          </p:cNvPr>
          <p:cNvGrpSpPr/>
          <p:nvPr/>
        </p:nvGrpSpPr>
        <p:grpSpPr>
          <a:xfrm>
            <a:off x="4267200" y="6287863"/>
            <a:ext cx="4748463" cy="478577"/>
            <a:chOff x="4267200" y="6281887"/>
            <a:chExt cx="4748463" cy="478577"/>
          </a:xfrm>
        </p:grpSpPr>
        <p:sp>
          <p:nvSpPr>
            <p:cNvPr id="7" name="Rectangle 6">
              <a:extLst>
                <a:ext uri="{FF2B5EF4-FFF2-40B4-BE49-F238E27FC236}">
                  <a16:creationId xmlns:a16="http://schemas.microsoft.com/office/drawing/2014/main" id="{B342DA98-E5A0-49E1-9FF8-B8C1C577C135}"/>
                </a:ext>
              </a:extLst>
            </p:cNvPr>
            <p:cNvSpPr/>
            <p:nvPr/>
          </p:nvSpPr>
          <p:spPr>
            <a:xfrm>
              <a:off x="6400800" y="6281887"/>
              <a:ext cx="2614863"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pic>
          <p:nvPicPr>
            <p:cNvPr id="8" name="Picture 7" descr="Logo&#10;&#10;Description automatically generated">
              <a:extLst>
                <a:ext uri="{FF2B5EF4-FFF2-40B4-BE49-F238E27FC236}">
                  <a16:creationId xmlns:a16="http://schemas.microsoft.com/office/drawing/2014/main" id="{6147B447-6CE5-4A45-B287-97ED9051C3C0}"/>
                </a:ext>
              </a:extLst>
            </p:cNvPr>
            <p:cNvPicPr>
              <a:picLocks noChangeAspect="1"/>
            </p:cNvPicPr>
            <p:nvPr/>
          </p:nvPicPr>
          <p:blipFill>
            <a:blip r:embed="rId5"/>
            <a:stretch>
              <a:fillRect/>
            </a:stretch>
          </p:blipFill>
          <p:spPr>
            <a:xfrm>
              <a:off x="7748606" y="6281887"/>
              <a:ext cx="1080000" cy="327500"/>
            </a:xfrm>
            <a:prstGeom prst="rect">
              <a:avLst/>
            </a:prstGeom>
          </p:spPr>
        </p:pic>
        <p:cxnSp>
          <p:nvCxnSpPr>
            <p:cNvPr id="9" name="Straight Connector 8">
              <a:extLst>
                <a:ext uri="{FF2B5EF4-FFF2-40B4-BE49-F238E27FC236}">
                  <a16:creationId xmlns:a16="http://schemas.microsoft.com/office/drawing/2014/main" id="{7F89DADB-1C72-4FB2-8E64-C3838419584E}"/>
                </a:ext>
              </a:extLst>
            </p:cNvPr>
            <p:cNvCxnSpPr/>
            <p:nvPr/>
          </p:nvCxnSpPr>
          <p:spPr>
            <a:xfrm>
              <a:off x="4267200" y="6521226"/>
              <a:ext cx="33046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nvGrpSpPr>
          <p:cNvPr id="10" name="Group 9">
            <a:extLst>
              <a:ext uri="{FF2B5EF4-FFF2-40B4-BE49-F238E27FC236}">
                <a16:creationId xmlns:a16="http://schemas.microsoft.com/office/drawing/2014/main" id="{6D97FE2D-FAD1-4E90-B5CF-6D7A1519EFE1}"/>
              </a:ext>
            </a:extLst>
          </p:cNvPr>
          <p:cNvGrpSpPr/>
          <p:nvPr/>
        </p:nvGrpSpPr>
        <p:grpSpPr>
          <a:xfrm>
            <a:off x="312269" y="6300548"/>
            <a:ext cx="8703395" cy="478577"/>
            <a:chOff x="312269" y="6300548"/>
            <a:chExt cx="8703395" cy="478577"/>
          </a:xfrm>
        </p:grpSpPr>
        <p:sp>
          <p:nvSpPr>
            <p:cNvPr id="11" name="Rectangle 10">
              <a:extLst>
                <a:ext uri="{FF2B5EF4-FFF2-40B4-BE49-F238E27FC236}">
                  <a16:creationId xmlns:a16="http://schemas.microsoft.com/office/drawing/2014/main" id="{522A5EDF-4846-4709-AF95-40DEE5B15C1C}"/>
                </a:ext>
              </a:extLst>
            </p:cNvPr>
            <p:cNvSpPr/>
            <p:nvPr/>
          </p:nvSpPr>
          <p:spPr>
            <a:xfrm>
              <a:off x="312269" y="6300548"/>
              <a:ext cx="8703395"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grpSp>
          <p:nvGrpSpPr>
            <p:cNvPr id="12" name="Group 11">
              <a:extLst>
                <a:ext uri="{FF2B5EF4-FFF2-40B4-BE49-F238E27FC236}">
                  <a16:creationId xmlns:a16="http://schemas.microsoft.com/office/drawing/2014/main" id="{BB65338A-0C86-4AF2-9E5B-A1E0690AD55D}"/>
                </a:ext>
              </a:extLst>
            </p:cNvPr>
            <p:cNvGrpSpPr/>
            <p:nvPr/>
          </p:nvGrpSpPr>
          <p:grpSpPr>
            <a:xfrm>
              <a:off x="371425" y="6300548"/>
              <a:ext cx="8460306" cy="327500"/>
              <a:chOff x="368300" y="6300548"/>
              <a:chExt cx="8460306" cy="327500"/>
            </a:xfrm>
          </p:grpSpPr>
          <p:pic>
            <p:nvPicPr>
              <p:cNvPr id="13" name="Picture 12" descr="Logo&#10;&#10;Description automatically generated">
                <a:extLst>
                  <a:ext uri="{FF2B5EF4-FFF2-40B4-BE49-F238E27FC236}">
                    <a16:creationId xmlns:a16="http://schemas.microsoft.com/office/drawing/2014/main" id="{C53898DD-FE4E-4608-A80B-882A2EF14744}"/>
                  </a:ext>
                </a:extLst>
              </p:cNvPr>
              <p:cNvPicPr>
                <a:picLocks noChangeAspect="1"/>
              </p:cNvPicPr>
              <p:nvPr/>
            </p:nvPicPr>
            <p:blipFill>
              <a:blip r:embed="rId5"/>
              <a:stretch>
                <a:fillRect/>
              </a:stretch>
            </p:blipFill>
            <p:spPr>
              <a:xfrm>
                <a:off x="7748606" y="6300548"/>
                <a:ext cx="1080000" cy="327500"/>
              </a:xfrm>
              <a:prstGeom prst="rect">
                <a:avLst/>
              </a:prstGeom>
            </p:spPr>
          </p:pic>
          <p:cxnSp>
            <p:nvCxnSpPr>
              <p:cNvPr id="14" name="Straight Connector 13">
                <a:extLst>
                  <a:ext uri="{FF2B5EF4-FFF2-40B4-BE49-F238E27FC236}">
                    <a16:creationId xmlns:a16="http://schemas.microsoft.com/office/drawing/2014/main" id="{7FC1C72D-4C55-4380-972F-B571B1862A4E}"/>
                  </a:ext>
                </a:extLst>
              </p:cNvPr>
              <p:cNvCxnSpPr>
                <a:cxnSpLocks/>
              </p:cNvCxnSpPr>
              <p:nvPr/>
            </p:nvCxnSpPr>
            <p:spPr>
              <a:xfrm>
                <a:off x="368300" y="6539887"/>
                <a:ext cx="72035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spTree>
    <p:extLst>
      <p:ext uri="{BB962C8B-B14F-4D97-AF65-F5344CB8AC3E}">
        <p14:creationId xmlns:p14="http://schemas.microsoft.com/office/powerpoint/2010/main" val="42928297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Arc 16"/>
          <p:cNvSpPr/>
          <p:nvPr/>
        </p:nvSpPr>
        <p:spPr>
          <a:xfrm rot="11202469">
            <a:off x="1744580" y="3350122"/>
            <a:ext cx="2086606" cy="1766329"/>
          </a:xfrm>
          <a:prstGeom prst="arc">
            <a:avLst/>
          </a:prstGeom>
          <a:ln w="76200">
            <a:solidFill>
              <a:srgbClr val="002F39"/>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NZ" dirty="0"/>
          </a:p>
        </p:txBody>
      </p:sp>
      <p:sp>
        <p:nvSpPr>
          <p:cNvPr id="13" name="Arc 12"/>
          <p:cNvSpPr/>
          <p:nvPr/>
        </p:nvSpPr>
        <p:spPr>
          <a:xfrm rot="5556879">
            <a:off x="5882344" y="3129358"/>
            <a:ext cx="2127344" cy="1803213"/>
          </a:xfrm>
          <a:prstGeom prst="arc">
            <a:avLst/>
          </a:prstGeom>
          <a:ln w="76200">
            <a:solidFill>
              <a:srgbClr val="002F39"/>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NZ" dirty="0"/>
          </a:p>
        </p:txBody>
      </p:sp>
      <p:cxnSp>
        <p:nvCxnSpPr>
          <p:cNvPr id="15" name="Straight Arrow Connector 14"/>
          <p:cNvCxnSpPr/>
          <p:nvPr/>
        </p:nvCxnSpPr>
        <p:spPr>
          <a:xfrm>
            <a:off x="5899901" y="2872458"/>
            <a:ext cx="488444" cy="0"/>
          </a:xfrm>
          <a:prstGeom prst="straightConnector1">
            <a:avLst/>
          </a:prstGeom>
          <a:ln w="76200">
            <a:tailEnd type="triangle"/>
          </a:ln>
        </p:spPr>
        <p:style>
          <a:lnRef idx="2">
            <a:schemeClr val="dk1"/>
          </a:lnRef>
          <a:fillRef idx="0">
            <a:schemeClr val="dk1"/>
          </a:fillRef>
          <a:effectRef idx="1">
            <a:schemeClr val="dk1"/>
          </a:effectRef>
          <a:fontRef idx="minor">
            <a:schemeClr val="tx1"/>
          </a:fontRef>
        </p:style>
      </p:cxnSp>
      <p:sp>
        <p:nvSpPr>
          <p:cNvPr id="9217" name="Title 1"/>
          <p:cNvSpPr>
            <a:spLocks noGrp="1"/>
          </p:cNvSpPr>
          <p:nvPr>
            <p:ph type="title"/>
          </p:nvPr>
        </p:nvSpPr>
        <p:spPr>
          <a:xfrm>
            <a:off x="449263" y="427038"/>
            <a:ext cx="8407400" cy="1143000"/>
          </a:xfrm>
        </p:spPr>
        <p:txBody>
          <a:bodyPr/>
          <a:lstStyle/>
          <a:p>
            <a:pPr eaLnBrk="1" hangingPunct="1"/>
            <a:r>
              <a:rPr lang="en-US" altLang="en-US" dirty="0">
                <a:latin typeface="Georgia" panose="02040502050405020303" pitchFamily="18" charset="0"/>
              </a:rPr>
              <a:t>Excellence in Internal CS</a:t>
            </a:r>
          </a:p>
        </p:txBody>
      </p:sp>
      <p:pic>
        <p:nvPicPr>
          <p:cNvPr id="4" name="Picture 3"/>
          <p:cNvPicPr>
            <a:picLocks noChangeAspect="1"/>
          </p:cNvPicPr>
          <p:nvPr/>
        </p:nvPicPr>
        <p:blipFill>
          <a:blip r:embed="rId3"/>
          <a:stretch>
            <a:fillRect/>
          </a:stretch>
        </p:blipFill>
        <p:spPr>
          <a:xfrm>
            <a:off x="-140865" y="969478"/>
            <a:ext cx="3929094" cy="3929094"/>
          </a:xfrm>
          <a:prstGeom prst="rect">
            <a:avLst/>
          </a:prstGeom>
        </p:spPr>
      </p:pic>
      <p:sp>
        <p:nvSpPr>
          <p:cNvPr id="5" name="TextBox 4"/>
          <p:cNvSpPr txBox="1"/>
          <p:nvPr/>
        </p:nvSpPr>
        <p:spPr>
          <a:xfrm>
            <a:off x="661087" y="2403307"/>
            <a:ext cx="2325189" cy="830997"/>
          </a:xfrm>
          <a:prstGeom prst="rect">
            <a:avLst/>
          </a:prstGeom>
          <a:noFill/>
        </p:spPr>
        <p:txBody>
          <a:bodyPr wrap="square" rtlCol="0">
            <a:spAutoFit/>
          </a:bodyPr>
          <a:lstStyle/>
          <a:p>
            <a:r>
              <a:rPr lang="en-NZ" b="1" dirty="0">
                <a:solidFill>
                  <a:schemeClr val="bg1"/>
                </a:solidFill>
                <a:latin typeface="Raleway" panose="020B0003030101060003" pitchFamily="34" charset="0"/>
              </a:rPr>
              <a:t>WHO ARE MY CUSTOMERS?</a:t>
            </a:r>
          </a:p>
        </p:txBody>
      </p:sp>
      <p:pic>
        <p:nvPicPr>
          <p:cNvPr id="8" name="Picture 7"/>
          <p:cNvPicPr>
            <a:picLocks noChangeAspect="1"/>
          </p:cNvPicPr>
          <p:nvPr/>
        </p:nvPicPr>
        <p:blipFill>
          <a:blip r:embed="rId3"/>
          <a:stretch>
            <a:fillRect/>
          </a:stretch>
        </p:blipFill>
        <p:spPr>
          <a:xfrm>
            <a:off x="2794328" y="1008667"/>
            <a:ext cx="3929094" cy="3929094"/>
          </a:xfrm>
          <a:prstGeom prst="rect">
            <a:avLst/>
          </a:prstGeom>
        </p:spPr>
      </p:pic>
      <p:pic>
        <p:nvPicPr>
          <p:cNvPr id="9" name="Picture 8"/>
          <p:cNvPicPr>
            <a:picLocks noChangeAspect="1"/>
          </p:cNvPicPr>
          <p:nvPr/>
        </p:nvPicPr>
        <p:blipFill>
          <a:blip r:embed="rId3"/>
          <a:stretch>
            <a:fillRect/>
          </a:stretch>
        </p:blipFill>
        <p:spPr>
          <a:xfrm>
            <a:off x="5720453" y="960734"/>
            <a:ext cx="3929094" cy="3929094"/>
          </a:xfrm>
          <a:prstGeom prst="rect">
            <a:avLst/>
          </a:prstGeom>
        </p:spPr>
      </p:pic>
      <p:sp>
        <p:nvSpPr>
          <p:cNvPr id="10" name="TextBox 9"/>
          <p:cNvSpPr txBox="1"/>
          <p:nvPr/>
        </p:nvSpPr>
        <p:spPr>
          <a:xfrm>
            <a:off x="3574712" y="2308836"/>
            <a:ext cx="2325189" cy="1200329"/>
          </a:xfrm>
          <a:prstGeom prst="rect">
            <a:avLst/>
          </a:prstGeom>
          <a:noFill/>
        </p:spPr>
        <p:txBody>
          <a:bodyPr wrap="square" rtlCol="0">
            <a:spAutoFit/>
          </a:bodyPr>
          <a:lstStyle/>
          <a:p>
            <a:pPr algn="ctr"/>
            <a:r>
              <a:rPr lang="en-NZ" b="1" dirty="0">
                <a:solidFill>
                  <a:schemeClr val="bg1"/>
                </a:solidFill>
                <a:latin typeface="Raleway" panose="020B0003030101060003" pitchFamily="34" charset="0"/>
              </a:rPr>
              <a:t>WHAT DO THEY NEED FROM ME?</a:t>
            </a:r>
          </a:p>
        </p:txBody>
      </p:sp>
      <p:sp>
        <p:nvSpPr>
          <p:cNvPr id="11" name="TextBox 10"/>
          <p:cNvSpPr txBox="1"/>
          <p:nvPr/>
        </p:nvSpPr>
        <p:spPr>
          <a:xfrm>
            <a:off x="6531474" y="2400017"/>
            <a:ext cx="2325189" cy="830997"/>
          </a:xfrm>
          <a:prstGeom prst="rect">
            <a:avLst/>
          </a:prstGeom>
          <a:noFill/>
        </p:spPr>
        <p:txBody>
          <a:bodyPr wrap="square" rtlCol="0">
            <a:spAutoFit/>
          </a:bodyPr>
          <a:lstStyle/>
          <a:p>
            <a:pPr algn="ctr"/>
            <a:r>
              <a:rPr lang="en-NZ" b="1" dirty="0">
                <a:solidFill>
                  <a:schemeClr val="bg1"/>
                </a:solidFill>
                <a:latin typeface="Raleway" panose="020B0003030101060003" pitchFamily="34" charset="0"/>
              </a:rPr>
              <a:t>HOW DO I MEASURE UP?</a:t>
            </a:r>
          </a:p>
        </p:txBody>
      </p:sp>
      <p:sp>
        <p:nvSpPr>
          <p:cNvPr id="6" name="Rectangle: Rounded Corners 5"/>
          <p:cNvSpPr/>
          <p:nvPr/>
        </p:nvSpPr>
        <p:spPr>
          <a:xfrm>
            <a:off x="2581935" y="4586257"/>
            <a:ext cx="4310742" cy="1018902"/>
          </a:xfrm>
          <a:prstGeom prst="round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NZ" b="1" dirty="0">
                <a:latin typeface="Raleway" panose="020B0003030101060003" pitchFamily="34" charset="0"/>
              </a:rPr>
              <a:t>REGULAR REVIEW</a:t>
            </a:r>
          </a:p>
        </p:txBody>
      </p:sp>
      <p:cxnSp>
        <p:nvCxnSpPr>
          <p:cNvPr id="12" name="Straight Arrow Connector 11"/>
          <p:cNvCxnSpPr/>
          <p:nvPr/>
        </p:nvCxnSpPr>
        <p:spPr>
          <a:xfrm>
            <a:off x="2986276" y="2815515"/>
            <a:ext cx="488444" cy="0"/>
          </a:xfrm>
          <a:prstGeom prst="straightConnector1">
            <a:avLst/>
          </a:prstGeom>
          <a:ln w="76200">
            <a:tailEnd type="triangle"/>
          </a:ln>
        </p:spPr>
        <p:style>
          <a:lnRef idx="2">
            <a:schemeClr val="dk1"/>
          </a:lnRef>
          <a:fillRef idx="0">
            <a:schemeClr val="dk1"/>
          </a:fillRef>
          <a:effectRef idx="1">
            <a:schemeClr val="dk1"/>
          </a:effectRef>
          <a:fontRef idx="minor">
            <a:schemeClr val="tx1"/>
          </a:fontRef>
        </p:style>
      </p:cxnSp>
      <p:grpSp>
        <p:nvGrpSpPr>
          <p:cNvPr id="14" name="Group 13">
            <a:extLst>
              <a:ext uri="{FF2B5EF4-FFF2-40B4-BE49-F238E27FC236}">
                <a16:creationId xmlns:a16="http://schemas.microsoft.com/office/drawing/2014/main" id="{C34F5436-33AA-4A2C-8E30-0859F5340435}"/>
              </a:ext>
            </a:extLst>
          </p:cNvPr>
          <p:cNvGrpSpPr/>
          <p:nvPr/>
        </p:nvGrpSpPr>
        <p:grpSpPr>
          <a:xfrm>
            <a:off x="4267200" y="6287863"/>
            <a:ext cx="4748463" cy="478577"/>
            <a:chOff x="4267200" y="6281887"/>
            <a:chExt cx="4748463" cy="478577"/>
          </a:xfrm>
        </p:grpSpPr>
        <p:sp>
          <p:nvSpPr>
            <p:cNvPr id="16" name="Rectangle 15">
              <a:extLst>
                <a:ext uri="{FF2B5EF4-FFF2-40B4-BE49-F238E27FC236}">
                  <a16:creationId xmlns:a16="http://schemas.microsoft.com/office/drawing/2014/main" id="{E547A356-5224-4756-9A83-6A0336690489}"/>
                </a:ext>
              </a:extLst>
            </p:cNvPr>
            <p:cNvSpPr/>
            <p:nvPr/>
          </p:nvSpPr>
          <p:spPr>
            <a:xfrm>
              <a:off x="6400800" y="6281887"/>
              <a:ext cx="2614863"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pic>
          <p:nvPicPr>
            <p:cNvPr id="18" name="Picture 17" descr="Logo&#10;&#10;Description automatically generated">
              <a:extLst>
                <a:ext uri="{FF2B5EF4-FFF2-40B4-BE49-F238E27FC236}">
                  <a16:creationId xmlns:a16="http://schemas.microsoft.com/office/drawing/2014/main" id="{6896249D-6EBE-4F7E-A682-EAFF56E9CC33}"/>
                </a:ext>
              </a:extLst>
            </p:cNvPr>
            <p:cNvPicPr>
              <a:picLocks noChangeAspect="1"/>
            </p:cNvPicPr>
            <p:nvPr/>
          </p:nvPicPr>
          <p:blipFill>
            <a:blip r:embed="rId4"/>
            <a:stretch>
              <a:fillRect/>
            </a:stretch>
          </p:blipFill>
          <p:spPr>
            <a:xfrm>
              <a:off x="7748606" y="6281887"/>
              <a:ext cx="1080000" cy="327500"/>
            </a:xfrm>
            <a:prstGeom prst="rect">
              <a:avLst/>
            </a:prstGeom>
          </p:spPr>
        </p:pic>
        <p:cxnSp>
          <p:nvCxnSpPr>
            <p:cNvPr id="19" name="Straight Connector 18">
              <a:extLst>
                <a:ext uri="{FF2B5EF4-FFF2-40B4-BE49-F238E27FC236}">
                  <a16:creationId xmlns:a16="http://schemas.microsoft.com/office/drawing/2014/main" id="{26C299B8-123B-4A83-853E-6D0912CD953C}"/>
                </a:ext>
              </a:extLst>
            </p:cNvPr>
            <p:cNvCxnSpPr/>
            <p:nvPr/>
          </p:nvCxnSpPr>
          <p:spPr>
            <a:xfrm>
              <a:off x="4267200" y="6521226"/>
              <a:ext cx="33046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nvGrpSpPr>
          <p:cNvPr id="20" name="Group 19">
            <a:extLst>
              <a:ext uri="{FF2B5EF4-FFF2-40B4-BE49-F238E27FC236}">
                <a16:creationId xmlns:a16="http://schemas.microsoft.com/office/drawing/2014/main" id="{2328BE55-A939-4E5E-B51E-2FC1F59B2A46}"/>
              </a:ext>
            </a:extLst>
          </p:cNvPr>
          <p:cNvGrpSpPr/>
          <p:nvPr/>
        </p:nvGrpSpPr>
        <p:grpSpPr>
          <a:xfrm>
            <a:off x="312269" y="6300548"/>
            <a:ext cx="8703395" cy="478577"/>
            <a:chOff x="312269" y="6300548"/>
            <a:chExt cx="8703395" cy="478577"/>
          </a:xfrm>
        </p:grpSpPr>
        <p:sp>
          <p:nvSpPr>
            <p:cNvPr id="21" name="Rectangle 20">
              <a:extLst>
                <a:ext uri="{FF2B5EF4-FFF2-40B4-BE49-F238E27FC236}">
                  <a16:creationId xmlns:a16="http://schemas.microsoft.com/office/drawing/2014/main" id="{C1764347-8B65-4559-BAEF-6CDD6AA6AAB4}"/>
                </a:ext>
              </a:extLst>
            </p:cNvPr>
            <p:cNvSpPr/>
            <p:nvPr/>
          </p:nvSpPr>
          <p:spPr>
            <a:xfrm>
              <a:off x="312269" y="6300548"/>
              <a:ext cx="8703395"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grpSp>
          <p:nvGrpSpPr>
            <p:cNvPr id="22" name="Group 21">
              <a:extLst>
                <a:ext uri="{FF2B5EF4-FFF2-40B4-BE49-F238E27FC236}">
                  <a16:creationId xmlns:a16="http://schemas.microsoft.com/office/drawing/2014/main" id="{CCC1A727-E248-4DE0-AB42-9DF2EB3B07AE}"/>
                </a:ext>
              </a:extLst>
            </p:cNvPr>
            <p:cNvGrpSpPr/>
            <p:nvPr/>
          </p:nvGrpSpPr>
          <p:grpSpPr>
            <a:xfrm>
              <a:off x="371425" y="6300548"/>
              <a:ext cx="8460306" cy="327500"/>
              <a:chOff x="368300" y="6300548"/>
              <a:chExt cx="8460306" cy="327500"/>
            </a:xfrm>
          </p:grpSpPr>
          <p:pic>
            <p:nvPicPr>
              <p:cNvPr id="23" name="Picture 22" descr="Logo&#10;&#10;Description automatically generated">
                <a:extLst>
                  <a:ext uri="{FF2B5EF4-FFF2-40B4-BE49-F238E27FC236}">
                    <a16:creationId xmlns:a16="http://schemas.microsoft.com/office/drawing/2014/main" id="{E916E663-97BF-46B1-A55E-EA6A9FAF2415}"/>
                  </a:ext>
                </a:extLst>
              </p:cNvPr>
              <p:cNvPicPr>
                <a:picLocks noChangeAspect="1"/>
              </p:cNvPicPr>
              <p:nvPr/>
            </p:nvPicPr>
            <p:blipFill>
              <a:blip r:embed="rId4"/>
              <a:stretch>
                <a:fillRect/>
              </a:stretch>
            </p:blipFill>
            <p:spPr>
              <a:xfrm>
                <a:off x="7748606" y="6300548"/>
                <a:ext cx="1080000" cy="327500"/>
              </a:xfrm>
              <a:prstGeom prst="rect">
                <a:avLst/>
              </a:prstGeom>
            </p:spPr>
          </p:pic>
          <p:cxnSp>
            <p:nvCxnSpPr>
              <p:cNvPr id="24" name="Straight Connector 23">
                <a:extLst>
                  <a:ext uri="{FF2B5EF4-FFF2-40B4-BE49-F238E27FC236}">
                    <a16:creationId xmlns:a16="http://schemas.microsoft.com/office/drawing/2014/main" id="{AD0B13EC-08D5-4219-8A3B-BF4C2436D441}"/>
                  </a:ext>
                </a:extLst>
              </p:cNvPr>
              <p:cNvCxnSpPr>
                <a:cxnSpLocks/>
              </p:cNvCxnSpPr>
              <p:nvPr/>
            </p:nvCxnSpPr>
            <p:spPr>
              <a:xfrm>
                <a:off x="368300" y="6539887"/>
                <a:ext cx="72035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spTree>
    <p:extLst>
      <p:ext uri="{BB962C8B-B14F-4D97-AF65-F5344CB8AC3E}">
        <p14:creationId xmlns:p14="http://schemas.microsoft.com/office/powerpoint/2010/main" val="1814077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a:xfrm>
            <a:off x="449263" y="427038"/>
            <a:ext cx="8407400" cy="1143000"/>
          </a:xfrm>
        </p:spPr>
        <p:txBody>
          <a:bodyPr/>
          <a:lstStyle/>
          <a:p>
            <a:pPr eaLnBrk="1" hangingPunct="1"/>
            <a:r>
              <a:rPr lang="en-US" altLang="en-US" dirty="0">
                <a:latin typeface="Georgia" panose="02040502050405020303" pitchFamily="18" charset="0"/>
              </a:rPr>
              <a:t>Customer Mapping</a:t>
            </a:r>
          </a:p>
        </p:txBody>
      </p:sp>
      <p:sp>
        <p:nvSpPr>
          <p:cNvPr id="10" name="TextBox 9"/>
          <p:cNvSpPr txBox="1"/>
          <p:nvPr/>
        </p:nvSpPr>
        <p:spPr>
          <a:xfrm>
            <a:off x="3574712" y="2308836"/>
            <a:ext cx="2325189" cy="1200329"/>
          </a:xfrm>
          <a:prstGeom prst="rect">
            <a:avLst/>
          </a:prstGeom>
          <a:noFill/>
        </p:spPr>
        <p:txBody>
          <a:bodyPr wrap="square" rtlCol="0">
            <a:spAutoFit/>
          </a:bodyPr>
          <a:lstStyle/>
          <a:p>
            <a:pPr algn="ctr"/>
            <a:r>
              <a:rPr lang="en-NZ" b="1" dirty="0">
                <a:solidFill>
                  <a:schemeClr val="bg1"/>
                </a:solidFill>
                <a:latin typeface="Raleway" panose="020B0003030101060003" pitchFamily="34" charset="0"/>
              </a:rPr>
              <a:t>WHAT DO THEY NEED FROM ME?</a:t>
            </a:r>
          </a:p>
        </p:txBody>
      </p:sp>
      <p:sp>
        <p:nvSpPr>
          <p:cNvPr id="11" name="TextBox 10"/>
          <p:cNvSpPr txBox="1"/>
          <p:nvPr/>
        </p:nvSpPr>
        <p:spPr>
          <a:xfrm>
            <a:off x="6531474" y="2400017"/>
            <a:ext cx="2325189" cy="830997"/>
          </a:xfrm>
          <a:prstGeom prst="rect">
            <a:avLst/>
          </a:prstGeom>
          <a:noFill/>
        </p:spPr>
        <p:txBody>
          <a:bodyPr wrap="square" rtlCol="0">
            <a:spAutoFit/>
          </a:bodyPr>
          <a:lstStyle/>
          <a:p>
            <a:pPr algn="ctr"/>
            <a:r>
              <a:rPr lang="en-NZ" b="1" dirty="0">
                <a:solidFill>
                  <a:schemeClr val="bg1"/>
                </a:solidFill>
                <a:latin typeface="Raleway" panose="020B0003030101060003" pitchFamily="34" charset="0"/>
              </a:rPr>
              <a:t>HOW DO I MEASURE UP?</a:t>
            </a:r>
          </a:p>
        </p:txBody>
      </p:sp>
      <p:pic>
        <p:nvPicPr>
          <p:cNvPr id="2" name="Picture 1"/>
          <p:cNvPicPr>
            <a:picLocks noChangeAspect="1"/>
          </p:cNvPicPr>
          <p:nvPr/>
        </p:nvPicPr>
        <p:blipFill>
          <a:blip r:embed="rId3"/>
          <a:stretch>
            <a:fillRect/>
          </a:stretch>
        </p:blipFill>
        <p:spPr>
          <a:xfrm>
            <a:off x="1294378" y="2193616"/>
            <a:ext cx="6120003" cy="3833695"/>
          </a:xfrm>
          <a:prstGeom prst="rect">
            <a:avLst/>
          </a:prstGeom>
        </p:spPr>
      </p:pic>
      <p:grpSp>
        <p:nvGrpSpPr>
          <p:cNvPr id="3" name="Group 2"/>
          <p:cNvGrpSpPr/>
          <p:nvPr/>
        </p:nvGrpSpPr>
        <p:grpSpPr>
          <a:xfrm>
            <a:off x="4927569" y="644568"/>
            <a:ext cx="3929094" cy="3929094"/>
            <a:chOff x="-140865" y="969478"/>
            <a:chExt cx="3929094" cy="3929094"/>
          </a:xfrm>
        </p:grpSpPr>
        <p:pic>
          <p:nvPicPr>
            <p:cNvPr id="4" name="Picture 3"/>
            <p:cNvPicPr>
              <a:picLocks noChangeAspect="1"/>
            </p:cNvPicPr>
            <p:nvPr/>
          </p:nvPicPr>
          <p:blipFill>
            <a:blip r:embed="rId4"/>
            <a:stretch>
              <a:fillRect/>
            </a:stretch>
          </p:blipFill>
          <p:spPr>
            <a:xfrm>
              <a:off x="-140865" y="969478"/>
              <a:ext cx="3929094" cy="3929094"/>
            </a:xfrm>
            <a:prstGeom prst="rect">
              <a:avLst/>
            </a:prstGeom>
          </p:spPr>
        </p:pic>
        <p:sp>
          <p:nvSpPr>
            <p:cNvPr id="5" name="TextBox 4"/>
            <p:cNvSpPr txBox="1"/>
            <p:nvPr/>
          </p:nvSpPr>
          <p:spPr>
            <a:xfrm>
              <a:off x="661087" y="2403307"/>
              <a:ext cx="2325189" cy="830997"/>
            </a:xfrm>
            <a:prstGeom prst="rect">
              <a:avLst/>
            </a:prstGeom>
            <a:noFill/>
          </p:spPr>
          <p:txBody>
            <a:bodyPr wrap="square" rtlCol="0">
              <a:spAutoFit/>
            </a:bodyPr>
            <a:lstStyle/>
            <a:p>
              <a:r>
                <a:rPr lang="en-NZ" b="1" dirty="0">
                  <a:solidFill>
                    <a:schemeClr val="bg1"/>
                  </a:solidFill>
                  <a:latin typeface="Raleway" panose="020B0003030101060003" pitchFamily="34" charset="0"/>
                </a:rPr>
                <a:t>WHO ARE MY CUSTOMERS?</a:t>
              </a:r>
            </a:p>
          </p:txBody>
        </p:sp>
      </p:grpSp>
      <p:grpSp>
        <p:nvGrpSpPr>
          <p:cNvPr id="9" name="Group 8">
            <a:extLst>
              <a:ext uri="{FF2B5EF4-FFF2-40B4-BE49-F238E27FC236}">
                <a16:creationId xmlns:a16="http://schemas.microsoft.com/office/drawing/2014/main" id="{EF5A353D-2D45-4A81-BA5A-E845CEBC1BB8}"/>
              </a:ext>
            </a:extLst>
          </p:cNvPr>
          <p:cNvGrpSpPr/>
          <p:nvPr/>
        </p:nvGrpSpPr>
        <p:grpSpPr>
          <a:xfrm>
            <a:off x="4267200" y="6287863"/>
            <a:ext cx="4748463" cy="478577"/>
            <a:chOff x="4267200" y="6281887"/>
            <a:chExt cx="4748463" cy="478577"/>
          </a:xfrm>
        </p:grpSpPr>
        <p:sp>
          <p:nvSpPr>
            <p:cNvPr id="12" name="Rectangle 11">
              <a:extLst>
                <a:ext uri="{FF2B5EF4-FFF2-40B4-BE49-F238E27FC236}">
                  <a16:creationId xmlns:a16="http://schemas.microsoft.com/office/drawing/2014/main" id="{0D5232F9-227E-42A0-9A58-BC77D9B28BD3}"/>
                </a:ext>
              </a:extLst>
            </p:cNvPr>
            <p:cNvSpPr/>
            <p:nvPr/>
          </p:nvSpPr>
          <p:spPr>
            <a:xfrm>
              <a:off x="6400800" y="6281887"/>
              <a:ext cx="2614863"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pic>
          <p:nvPicPr>
            <p:cNvPr id="13" name="Picture 12" descr="Logo&#10;&#10;Description automatically generated">
              <a:extLst>
                <a:ext uri="{FF2B5EF4-FFF2-40B4-BE49-F238E27FC236}">
                  <a16:creationId xmlns:a16="http://schemas.microsoft.com/office/drawing/2014/main" id="{4AB0BB16-4C75-47FF-A4DC-4A066755D650}"/>
                </a:ext>
              </a:extLst>
            </p:cNvPr>
            <p:cNvPicPr>
              <a:picLocks noChangeAspect="1"/>
            </p:cNvPicPr>
            <p:nvPr/>
          </p:nvPicPr>
          <p:blipFill>
            <a:blip r:embed="rId5"/>
            <a:stretch>
              <a:fillRect/>
            </a:stretch>
          </p:blipFill>
          <p:spPr>
            <a:xfrm>
              <a:off x="7748606" y="6281887"/>
              <a:ext cx="1080000" cy="327500"/>
            </a:xfrm>
            <a:prstGeom prst="rect">
              <a:avLst/>
            </a:prstGeom>
          </p:spPr>
        </p:pic>
        <p:cxnSp>
          <p:nvCxnSpPr>
            <p:cNvPr id="14" name="Straight Connector 13">
              <a:extLst>
                <a:ext uri="{FF2B5EF4-FFF2-40B4-BE49-F238E27FC236}">
                  <a16:creationId xmlns:a16="http://schemas.microsoft.com/office/drawing/2014/main" id="{CE384123-F534-4F09-9DB3-8F4AE8F8C9EC}"/>
                </a:ext>
              </a:extLst>
            </p:cNvPr>
            <p:cNvCxnSpPr/>
            <p:nvPr/>
          </p:nvCxnSpPr>
          <p:spPr>
            <a:xfrm>
              <a:off x="4267200" y="6521226"/>
              <a:ext cx="33046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nvGrpSpPr>
          <p:cNvPr id="15" name="Group 14">
            <a:extLst>
              <a:ext uri="{FF2B5EF4-FFF2-40B4-BE49-F238E27FC236}">
                <a16:creationId xmlns:a16="http://schemas.microsoft.com/office/drawing/2014/main" id="{6D05C131-9879-4986-B2CA-9DACAAFB596B}"/>
              </a:ext>
            </a:extLst>
          </p:cNvPr>
          <p:cNvGrpSpPr/>
          <p:nvPr/>
        </p:nvGrpSpPr>
        <p:grpSpPr>
          <a:xfrm>
            <a:off x="312269" y="6300548"/>
            <a:ext cx="8703395" cy="478577"/>
            <a:chOff x="312269" y="6300548"/>
            <a:chExt cx="8703395" cy="478577"/>
          </a:xfrm>
        </p:grpSpPr>
        <p:sp>
          <p:nvSpPr>
            <p:cNvPr id="16" name="Rectangle 15">
              <a:extLst>
                <a:ext uri="{FF2B5EF4-FFF2-40B4-BE49-F238E27FC236}">
                  <a16:creationId xmlns:a16="http://schemas.microsoft.com/office/drawing/2014/main" id="{D881C4F0-E9FE-4E58-99C1-74BA0D5CC560}"/>
                </a:ext>
              </a:extLst>
            </p:cNvPr>
            <p:cNvSpPr/>
            <p:nvPr/>
          </p:nvSpPr>
          <p:spPr>
            <a:xfrm>
              <a:off x="312269" y="6300548"/>
              <a:ext cx="8703395"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grpSp>
          <p:nvGrpSpPr>
            <p:cNvPr id="17" name="Group 16">
              <a:extLst>
                <a:ext uri="{FF2B5EF4-FFF2-40B4-BE49-F238E27FC236}">
                  <a16:creationId xmlns:a16="http://schemas.microsoft.com/office/drawing/2014/main" id="{138F27DA-29DA-4425-AC89-732BD21B0028}"/>
                </a:ext>
              </a:extLst>
            </p:cNvPr>
            <p:cNvGrpSpPr/>
            <p:nvPr/>
          </p:nvGrpSpPr>
          <p:grpSpPr>
            <a:xfrm>
              <a:off x="371425" y="6300548"/>
              <a:ext cx="8460306" cy="327500"/>
              <a:chOff x="368300" y="6300548"/>
              <a:chExt cx="8460306" cy="327500"/>
            </a:xfrm>
          </p:grpSpPr>
          <p:pic>
            <p:nvPicPr>
              <p:cNvPr id="18" name="Picture 17" descr="Logo&#10;&#10;Description automatically generated">
                <a:extLst>
                  <a:ext uri="{FF2B5EF4-FFF2-40B4-BE49-F238E27FC236}">
                    <a16:creationId xmlns:a16="http://schemas.microsoft.com/office/drawing/2014/main" id="{20CDCD57-435F-4B3E-9A02-49ABF694DDD9}"/>
                  </a:ext>
                </a:extLst>
              </p:cNvPr>
              <p:cNvPicPr>
                <a:picLocks noChangeAspect="1"/>
              </p:cNvPicPr>
              <p:nvPr/>
            </p:nvPicPr>
            <p:blipFill>
              <a:blip r:embed="rId5"/>
              <a:stretch>
                <a:fillRect/>
              </a:stretch>
            </p:blipFill>
            <p:spPr>
              <a:xfrm>
                <a:off x="7748606" y="6300548"/>
                <a:ext cx="1080000" cy="327500"/>
              </a:xfrm>
              <a:prstGeom prst="rect">
                <a:avLst/>
              </a:prstGeom>
            </p:spPr>
          </p:pic>
          <p:cxnSp>
            <p:nvCxnSpPr>
              <p:cNvPr id="19" name="Straight Connector 18">
                <a:extLst>
                  <a:ext uri="{FF2B5EF4-FFF2-40B4-BE49-F238E27FC236}">
                    <a16:creationId xmlns:a16="http://schemas.microsoft.com/office/drawing/2014/main" id="{DED3D490-2DAB-409E-8108-B2B000834D28}"/>
                  </a:ext>
                </a:extLst>
              </p:cNvPr>
              <p:cNvCxnSpPr>
                <a:cxnSpLocks/>
              </p:cNvCxnSpPr>
              <p:nvPr/>
            </p:nvCxnSpPr>
            <p:spPr>
              <a:xfrm>
                <a:off x="368300" y="6539887"/>
                <a:ext cx="72035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spTree>
    <p:extLst>
      <p:ext uri="{BB962C8B-B14F-4D97-AF65-F5344CB8AC3E}">
        <p14:creationId xmlns:p14="http://schemas.microsoft.com/office/powerpoint/2010/main" val="5315204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574712" y="2308836"/>
            <a:ext cx="2325189" cy="1200329"/>
          </a:xfrm>
          <a:prstGeom prst="rect">
            <a:avLst/>
          </a:prstGeom>
          <a:noFill/>
        </p:spPr>
        <p:txBody>
          <a:bodyPr wrap="square" rtlCol="0">
            <a:spAutoFit/>
          </a:bodyPr>
          <a:lstStyle/>
          <a:p>
            <a:pPr algn="ctr"/>
            <a:r>
              <a:rPr lang="en-NZ" b="1" dirty="0">
                <a:solidFill>
                  <a:schemeClr val="bg1"/>
                </a:solidFill>
                <a:latin typeface="Raleway" panose="020B0003030101060003" pitchFamily="34" charset="0"/>
              </a:rPr>
              <a:t>WHAT DO THEY NEED FROM ME?</a:t>
            </a:r>
          </a:p>
        </p:txBody>
      </p:sp>
      <p:sp>
        <p:nvSpPr>
          <p:cNvPr id="11" name="TextBox 10"/>
          <p:cNvSpPr txBox="1"/>
          <p:nvPr/>
        </p:nvSpPr>
        <p:spPr>
          <a:xfrm>
            <a:off x="6531474" y="2400017"/>
            <a:ext cx="2325189" cy="830997"/>
          </a:xfrm>
          <a:prstGeom prst="rect">
            <a:avLst/>
          </a:prstGeom>
          <a:noFill/>
        </p:spPr>
        <p:txBody>
          <a:bodyPr wrap="square" rtlCol="0">
            <a:spAutoFit/>
          </a:bodyPr>
          <a:lstStyle/>
          <a:p>
            <a:pPr algn="ctr"/>
            <a:r>
              <a:rPr lang="en-NZ" b="1" dirty="0">
                <a:solidFill>
                  <a:schemeClr val="bg1"/>
                </a:solidFill>
                <a:latin typeface="Raleway" panose="020B0003030101060003" pitchFamily="34" charset="0"/>
              </a:rPr>
              <a:t>HOW DO I MEASURE UP?</a:t>
            </a:r>
          </a:p>
        </p:txBody>
      </p:sp>
      <p:graphicFrame>
        <p:nvGraphicFramePr>
          <p:cNvPr id="6" name="Table 5"/>
          <p:cNvGraphicFramePr>
            <a:graphicFrameLocks noGrp="1"/>
          </p:cNvGraphicFramePr>
          <p:nvPr/>
        </p:nvGraphicFramePr>
        <p:xfrm>
          <a:off x="0" y="-2"/>
          <a:ext cx="9144000" cy="6858004"/>
        </p:xfrm>
        <a:graphic>
          <a:graphicData uri="http://schemas.openxmlformats.org/drawingml/2006/table">
            <a:tbl>
              <a:tblPr firstRow="1" bandRow="1">
                <a:tableStyleId>{2D5ABB26-0587-4C30-8999-92F81FD0307C}</a:tableStyleId>
              </a:tblPr>
              <a:tblGrid>
                <a:gridCol w="9144000">
                  <a:extLst>
                    <a:ext uri="{9D8B030D-6E8A-4147-A177-3AD203B41FA5}">
                      <a16:colId xmlns:a16="http://schemas.microsoft.com/office/drawing/2014/main" val="826402052"/>
                    </a:ext>
                  </a:extLst>
                </a:gridCol>
              </a:tblGrid>
              <a:tr h="1714501">
                <a:tc>
                  <a:txBody>
                    <a:bodyPr/>
                    <a:lstStyle/>
                    <a:p>
                      <a:endParaRPr lang="en-NZ" dirty="0"/>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55027903"/>
                  </a:ext>
                </a:extLst>
              </a:tr>
              <a:tr h="1714501">
                <a:tc>
                  <a:txBody>
                    <a:bodyPr/>
                    <a:lstStyle/>
                    <a:p>
                      <a:endParaRPr lang="en-NZ"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3385389"/>
                  </a:ext>
                </a:extLst>
              </a:tr>
              <a:tr h="1714501">
                <a:tc>
                  <a:txBody>
                    <a:bodyPr/>
                    <a:lstStyle/>
                    <a:p>
                      <a:endParaRPr lang="en-NZ"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9548557"/>
                  </a:ext>
                </a:extLst>
              </a:tr>
              <a:tr h="1714501">
                <a:tc>
                  <a:txBody>
                    <a:bodyPr/>
                    <a:lstStyle/>
                    <a:p>
                      <a:endParaRPr lang="en-NZ" dirty="0"/>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475456591"/>
                  </a:ext>
                </a:extLst>
              </a:tr>
            </a:tbl>
          </a:graphicData>
        </a:graphic>
      </p:graphicFrame>
      <p:sp>
        <p:nvSpPr>
          <p:cNvPr id="7" name="TextBox 6"/>
          <p:cNvSpPr txBox="1"/>
          <p:nvPr/>
        </p:nvSpPr>
        <p:spPr>
          <a:xfrm>
            <a:off x="0" y="0"/>
            <a:ext cx="2538248" cy="461665"/>
          </a:xfrm>
          <a:prstGeom prst="rect">
            <a:avLst/>
          </a:prstGeom>
          <a:noFill/>
        </p:spPr>
        <p:txBody>
          <a:bodyPr wrap="square" rtlCol="0">
            <a:spAutoFit/>
          </a:bodyPr>
          <a:lstStyle/>
          <a:p>
            <a:r>
              <a:rPr lang="en-NZ" b="1" dirty="0">
                <a:solidFill>
                  <a:srgbClr val="00B050"/>
                </a:solidFill>
                <a:latin typeface="Raleway" panose="020B0003030101060003" pitchFamily="34" charset="0"/>
              </a:rPr>
              <a:t>ULTIMATE</a:t>
            </a:r>
          </a:p>
        </p:txBody>
      </p:sp>
      <p:sp>
        <p:nvSpPr>
          <p:cNvPr id="12" name="TextBox 11"/>
          <p:cNvSpPr txBox="1"/>
          <p:nvPr/>
        </p:nvSpPr>
        <p:spPr>
          <a:xfrm>
            <a:off x="0" y="1706418"/>
            <a:ext cx="2538248" cy="461665"/>
          </a:xfrm>
          <a:prstGeom prst="rect">
            <a:avLst/>
          </a:prstGeom>
          <a:noFill/>
        </p:spPr>
        <p:txBody>
          <a:bodyPr wrap="square" rtlCol="0">
            <a:spAutoFit/>
          </a:bodyPr>
          <a:lstStyle/>
          <a:p>
            <a:r>
              <a:rPr lang="en-NZ" b="1" dirty="0">
                <a:solidFill>
                  <a:srgbClr val="7030A0"/>
                </a:solidFill>
                <a:latin typeface="Raleway" panose="020B0003030101060003" pitchFamily="34" charset="0"/>
              </a:rPr>
              <a:t>IMMEDIATE</a:t>
            </a:r>
          </a:p>
        </p:txBody>
      </p:sp>
      <p:sp>
        <p:nvSpPr>
          <p:cNvPr id="13" name="TextBox 12"/>
          <p:cNvSpPr txBox="1"/>
          <p:nvPr/>
        </p:nvSpPr>
        <p:spPr>
          <a:xfrm>
            <a:off x="0" y="3412837"/>
            <a:ext cx="2538248" cy="461665"/>
          </a:xfrm>
          <a:prstGeom prst="rect">
            <a:avLst/>
          </a:prstGeom>
          <a:noFill/>
        </p:spPr>
        <p:txBody>
          <a:bodyPr wrap="square" rtlCol="0">
            <a:spAutoFit/>
          </a:bodyPr>
          <a:lstStyle/>
          <a:p>
            <a:r>
              <a:rPr lang="en-NZ" b="1" dirty="0">
                <a:solidFill>
                  <a:srgbClr val="0070C0"/>
                </a:solidFill>
                <a:latin typeface="Raleway" panose="020B0003030101060003" pitchFamily="34" charset="0"/>
              </a:rPr>
              <a:t>US</a:t>
            </a:r>
          </a:p>
        </p:txBody>
      </p:sp>
      <p:sp>
        <p:nvSpPr>
          <p:cNvPr id="14" name="TextBox 13"/>
          <p:cNvSpPr txBox="1"/>
          <p:nvPr/>
        </p:nvSpPr>
        <p:spPr>
          <a:xfrm>
            <a:off x="0" y="5139558"/>
            <a:ext cx="2538248" cy="461665"/>
          </a:xfrm>
          <a:prstGeom prst="rect">
            <a:avLst/>
          </a:prstGeom>
          <a:noFill/>
        </p:spPr>
        <p:txBody>
          <a:bodyPr wrap="square" rtlCol="0">
            <a:spAutoFit/>
          </a:bodyPr>
          <a:lstStyle/>
          <a:p>
            <a:r>
              <a:rPr lang="en-NZ" b="1" dirty="0">
                <a:solidFill>
                  <a:srgbClr val="C00000"/>
                </a:solidFill>
                <a:latin typeface="Raleway" panose="020B0003030101060003" pitchFamily="34" charset="0"/>
              </a:rPr>
              <a:t>SUPPLIERS</a:t>
            </a:r>
          </a:p>
        </p:txBody>
      </p:sp>
      <p:sp>
        <p:nvSpPr>
          <p:cNvPr id="8" name="Rectangle: Rounded Corners 7"/>
          <p:cNvSpPr/>
          <p:nvPr/>
        </p:nvSpPr>
        <p:spPr>
          <a:xfrm>
            <a:off x="220717" y="6385034"/>
            <a:ext cx="8749862" cy="299545"/>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dirty="0"/>
          </a:p>
        </p:txBody>
      </p:sp>
    </p:spTree>
    <p:extLst>
      <p:ext uri="{BB962C8B-B14F-4D97-AF65-F5344CB8AC3E}">
        <p14:creationId xmlns:p14="http://schemas.microsoft.com/office/powerpoint/2010/main" val="20437296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CbD Powerpoint Template" id="{07DA9D91-7AF8-4248-850D-2FF48057C3FD}" vid="{3EA16C54-798B-4E52-AB8F-AC8A57C8EEF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LengthInSeconds xmlns="05473fb2-02f4-4159-9838-e4313552dbe6" xsi:nil="true"/>
    <TaxCatchAll xmlns="f0e87bf3-135e-4af9-8f90-017ae4caf735" xsi:nil="true"/>
    <lcf76f155ced4ddcb4097134ff3c332f xmlns="05473fb2-02f4-4159-9838-e4313552dbe6">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EBF2AA6DC894449BCDF871F0340D1CC" ma:contentTypeVersion="13" ma:contentTypeDescription="Create a new document." ma:contentTypeScope="" ma:versionID="0ddae9fc18278bf7b7a1f64e635ec35f">
  <xsd:schema xmlns:xsd="http://www.w3.org/2001/XMLSchema" xmlns:xs="http://www.w3.org/2001/XMLSchema" xmlns:p="http://schemas.microsoft.com/office/2006/metadata/properties" xmlns:ns2="05473fb2-02f4-4159-9838-e4313552dbe6" xmlns:ns3="f0e87bf3-135e-4af9-8f90-017ae4caf735" targetNamespace="http://schemas.microsoft.com/office/2006/metadata/properties" ma:root="true" ma:fieldsID="5ed890a1f0c09ae42d2684b6fbf05cc5" ns2:_="" ns3:_="">
    <xsd:import namespace="05473fb2-02f4-4159-9838-e4313552dbe6"/>
    <xsd:import namespace="f0e87bf3-135e-4af9-8f90-017ae4caf735"/>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AutoKeyPoints" minOccurs="0"/>
                <xsd:element ref="ns2:MediaServiceKeyPoints" minOccurs="0"/>
                <xsd:element ref="ns2:MediaServiceGenerationTime" minOccurs="0"/>
                <xsd:element ref="ns2:MediaServiceEventHashCode" minOccurs="0"/>
                <xsd:element ref="ns2:MediaServiceOCR"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5473fb2-02f4-4159-9838-e4313552dbe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9ca9007a-31c0-468b-8633-4dcf289dde68"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0e87bf3-135e-4af9-8f90-017ae4caf735"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583a30c2-a2ad-4e5f-8f35-f84142285151}" ma:internalName="TaxCatchAll" ma:showField="CatchAllData" ma:web="f0e87bf3-135e-4af9-8f90-017ae4caf73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4D71641-15EF-4893-8A69-F83685833193}">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AD92AB21-6DA3-4956-9287-A00F2AF77B56}">
  <ds:schemaRefs>
    <ds:schemaRef ds:uri="http://schemas.microsoft.com/sharepoint/v3/contenttype/forms"/>
  </ds:schemaRefs>
</ds:datastoreItem>
</file>

<file path=customXml/itemProps3.xml><?xml version="1.0" encoding="utf-8"?>
<ds:datastoreItem xmlns:ds="http://schemas.openxmlformats.org/officeDocument/2006/customXml" ds:itemID="{BEC6CFFB-4325-4599-87A5-B20BAA359904}"/>
</file>

<file path=docProps/app.xml><?xml version="1.0" encoding="utf-8"?>
<Properties xmlns="http://schemas.openxmlformats.org/officeDocument/2006/extended-properties" xmlns:vt="http://schemas.openxmlformats.org/officeDocument/2006/docPropsVTypes">
  <Template>CbD Powerpoint Template</Template>
  <TotalTime>939</TotalTime>
  <Words>2869</Words>
  <Application>Microsoft Office PowerPoint</Application>
  <PresentationFormat>On-screen Show (4:3)</PresentationFormat>
  <Paragraphs>289</Paragraphs>
  <Slides>21</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Century Gothic</vt:lpstr>
      <vt:lpstr>Comic Sans MS</vt:lpstr>
      <vt:lpstr>Georgia</vt:lpstr>
      <vt:lpstr>Raleway</vt:lpstr>
      <vt:lpstr>Office Theme</vt:lpstr>
      <vt:lpstr>PowerPoint Presentation</vt:lpstr>
      <vt:lpstr>The Good and Bad of Customer Service</vt:lpstr>
      <vt:lpstr>Net Promoter Scores</vt:lpstr>
      <vt:lpstr>Net Promoter Scores</vt:lpstr>
      <vt:lpstr>Customer Focus – or not…</vt:lpstr>
      <vt:lpstr>The Internal Customer</vt:lpstr>
      <vt:lpstr>Excellence in Internal CS</vt:lpstr>
      <vt:lpstr>Customer Mapping</vt:lpstr>
      <vt:lpstr>PowerPoint Presentation</vt:lpstr>
      <vt:lpstr>PowerPoint Presentation</vt:lpstr>
      <vt:lpstr>PowerPoint Presentation</vt:lpstr>
      <vt:lpstr>PowerPoint Presentation</vt:lpstr>
      <vt:lpstr>PowerPoint Presentation</vt:lpstr>
      <vt:lpstr>PowerPoint Presentation</vt:lpstr>
      <vt:lpstr>Customer Mapping</vt:lpstr>
      <vt:lpstr>The Internal Customer</vt:lpstr>
      <vt:lpstr>Customer Requirements</vt:lpstr>
      <vt:lpstr>Customer Requirements</vt:lpstr>
      <vt:lpstr>Customer Requirements</vt:lpstr>
      <vt:lpstr>Actions from Here:</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Internal Customers</dc:title>
  <dc:creator>Marie Johnston</dc:creator>
  <cp:lastModifiedBy>Marie Webber</cp:lastModifiedBy>
  <cp:revision>53</cp:revision>
  <dcterms:created xsi:type="dcterms:W3CDTF">2017-04-27T21:30:26Z</dcterms:created>
  <dcterms:modified xsi:type="dcterms:W3CDTF">2022-01-24T00:11:09Z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0x0101000EBF2AA6DC894449BCDF871F0340D1CC</vt:lpwstr>
  </property>
  <property fmtid="{D5CDD505-2E9C-101B-9397-08002B2CF9AE}" pid="3" name="_SourceUrl">
    <vt:lpwstr/>
  </property>
  <property fmtid="{D5CDD505-2E9C-101B-9397-08002B2CF9AE}" pid="4" name="_SharedFileIndex">
    <vt:lpwstr/>
  </property>
  <property fmtid="{D5CDD505-2E9C-101B-9397-08002B2CF9AE}" pid="5" name="ComplianceAssetId">
    <vt:lpwstr/>
  </property>
  <property fmtid="{D5CDD505-2E9C-101B-9397-08002B2CF9AE}" pid="6" name="_ExtendedDescription">
    <vt:lpwstr/>
  </property>
  <property fmtid="{D5CDD505-2E9C-101B-9397-08002B2CF9AE}" pid="7" name="TriggerFlowInfo">
    <vt:lpwstr/>
  </property>
  <property fmtid="{D5CDD505-2E9C-101B-9397-08002B2CF9AE}" pid="8" name="xd_Signature">
    <vt:bool>false</vt:bool>
  </property>
  <property fmtid="{D5CDD505-2E9C-101B-9397-08002B2CF9AE}" pid="9" name="xd_ProgID">
    <vt:lpwstr/>
  </property>
  <property fmtid="{D5CDD505-2E9C-101B-9397-08002B2CF9AE}" pid="10" name="TemplateUrl">
    <vt:lpwstr/>
  </property>
</Properties>
</file>