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Lst>
  <p:notesMasterIdLst>
    <p:notesMasterId r:id="rId38"/>
  </p:notesMasterIdLst>
  <p:sldIdLst>
    <p:sldId id="544" r:id="rId3"/>
    <p:sldId id="355" r:id="rId4"/>
    <p:sldId id="356" r:id="rId5"/>
    <p:sldId id="357" r:id="rId6"/>
    <p:sldId id="358" r:id="rId7"/>
    <p:sldId id="359" r:id="rId8"/>
    <p:sldId id="360" r:id="rId9"/>
    <p:sldId id="512" r:id="rId10"/>
    <p:sldId id="513" r:id="rId11"/>
    <p:sldId id="272" r:id="rId12"/>
    <p:sldId id="365" r:id="rId13"/>
    <p:sldId id="367" r:id="rId14"/>
    <p:sldId id="368" r:id="rId15"/>
    <p:sldId id="369" r:id="rId16"/>
    <p:sldId id="370" r:id="rId17"/>
    <p:sldId id="371" r:id="rId18"/>
    <p:sldId id="372" r:id="rId19"/>
    <p:sldId id="373" r:id="rId20"/>
    <p:sldId id="374" r:id="rId21"/>
    <p:sldId id="375" r:id="rId22"/>
    <p:sldId id="376" r:id="rId23"/>
    <p:sldId id="377" r:id="rId24"/>
    <p:sldId id="380" r:id="rId25"/>
    <p:sldId id="381" r:id="rId26"/>
    <p:sldId id="382" r:id="rId27"/>
    <p:sldId id="383" r:id="rId28"/>
    <p:sldId id="384" r:id="rId29"/>
    <p:sldId id="385" r:id="rId30"/>
    <p:sldId id="386" r:id="rId31"/>
    <p:sldId id="319" r:id="rId32"/>
    <p:sldId id="322" r:id="rId33"/>
    <p:sldId id="543" r:id="rId34"/>
    <p:sldId id="323" r:id="rId35"/>
    <p:sldId id="324" r:id="rId36"/>
    <p:sldId id="27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CCDEBC-530A-4FCF-A03A-21C6D21A7491}" v="22" dt="2026-03-09T19:44:55.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Robert" userId="40357114-de16-4ab1-940f-fc88cb345ce9" providerId="ADAL" clId="{DED509E1-B1EB-41A6-B8D4-3BE19860F4D0}"/>
    <pc:docChg chg="undo custSel addSld delSld modSld modMainMaster">
      <pc:chgData name="Johanna Robert" userId="40357114-de16-4ab1-940f-fc88cb345ce9" providerId="ADAL" clId="{DED509E1-B1EB-41A6-B8D4-3BE19860F4D0}" dt="2026-03-09T19:49:49.106" v="174" actId="404"/>
      <pc:docMkLst>
        <pc:docMk/>
      </pc:docMkLst>
      <pc:sldChg chg="modSp mod modClrScheme chgLayout">
        <pc:chgData name="Johanna Robert" userId="40357114-de16-4ab1-940f-fc88cb345ce9" providerId="ADAL" clId="{DED509E1-B1EB-41A6-B8D4-3BE19860F4D0}" dt="2026-03-09T19:41:02.266" v="88"/>
        <pc:sldMkLst>
          <pc:docMk/>
          <pc:sldMk cId="1302023056" sldId="272"/>
        </pc:sldMkLst>
        <pc:spChg chg="mod">
          <ac:chgData name="Johanna Robert" userId="40357114-de16-4ab1-940f-fc88cb345ce9" providerId="ADAL" clId="{DED509E1-B1EB-41A6-B8D4-3BE19860F4D0}" dt="2026-03-09T19:41:02.266" v="88"/>
          <ac:spMkLst>
            <pc:docMk/>
            <pc:sldMk cId="1302023056" sldId="272"/>
            <ac:spMk id="2" creationId="{00000000-0000-0000-0000-000000000000}"/>
          </ac:spMkLst>
        </pc:spChg>
        <pc:spChg chg="mod">
          <ac:chgData name="Johanna Robert" userId="40357114-de16-4ab1-940f-fc88cb345ce9" providerId="ADAL" clId="{DED509E1-B1EB-41A6-B8D4-3BE19860F4D0}" dt="2026-03-09T19:41:02.266" v="88"/>
          <ac:spMkLst>
            <pc:docMk/>
            <pc:sldMk cId="1302023056" sldId="272"/>
            <ac:spMk id="3" creationId="{00000000-0000-0000-0000-000000000000}"/>
          </ac:spMkLst>
        </pc:spChg>
        <pc:picChg chg="mod">
          <ac:chgData name="Johanna Robert" userId="40357114-de16-4ab1-940f-fc88cb345ce9" providerId="ADAL" clId="{DED509E1-B1EB-41A6-B8D4-3BE19860F4D0}" dt="2026-03-09T19:32:31.121" v="13" actId="14100"/>
          <ac:picMkLst>
            <pc:docMk/>
            <pc:sldMk cId="1302023056" sldId="272"/>
            <ac:picMk id="6" creationId="{280CF6E3-659A-4C60-83BC-85F1EDAA5DD6}"/>
          </ac:picMkLst>
        </pc:picChg>
      </pc:sldChg>
      <pc:sldChg chg="modSp mod">
        <pc:chgData name="Johanna Robert" userId="40357114-de16-4ab1-940f-fc88cb345ce9" providerId="ADAL" clId="{DED509E1-B1EB-41A6-B8D4-3BE19860F4D0}" dt="2026-03-05T21:30:37.668" v="2" actId="1076"/>
        <pc:sldMkLst>
          <pc:docMk/>
          <pc:sldMk cId="655284994" sldId="274"/>
        </pc:sldMkLst>
        <pc:spChg chg="mod">
          <ac:chgData name="Johanna Robert" userId="40357114-de16-4ab1-940f-fc88cb345ce9" providerId="ADAL" clId="{DED509E1-B1EB-41A6-B8D4-3BE19860F4D0}" dt="2026-03-05T21:30:37.668" v="2" actId="1076"/>
          <ac:spMkLst>
            <pc:docMk/>
            <pc:sldMk cId="655284994" sldId="274"/>
            <ac:spMk id="6" creationId="{FA06E411-E385-DE87-C8BD-12A787F1945E}"/>
          </ac:spMkLst>
        </pc:spChg>
        <pc:picChg chg="mod">
          <ac:chgData name="Johanna Robert" userId="40357114-de16-4ab1-940f-fc88cb345ce9" providerId="ADAL" clId="{DED509E1-B1EB-41A6-B8D4-3BE19860F4D0}" dt="2026-03-05T21:30:32.406" v="1" actId="1076"/>
          <ac:picMkLst>
            <pc:docMk/>
            <pc:sldMk cId="655284994" sldId="274"/>
            <ac:picMk id="7" creationId="{C323BEEF-A80B-58F4-9231-7DF9FB30C0FF}"/>
          </ac:picMkLst>
        </pc:picChg>
      </pc:sldChg>
      <pc:sldChg chg="modSp mod">
        <pc:chgData name="Johanna Robert" userId="40357114-de16-4ab1-940f-fc88cb345ce9" providerId="ADAL" clId="{DED509E1-B1EB-41A6-B8D4-3BE19860F4D0}" dt="2026-03-09T19:49:49.106" v="174" actId="404"/>
        <pc:sldMkLst>
          <pc:docMk/>
          <pc:sldMk cId="3249012364" sldId="319"/>
        </pc:sldMkLst>
        <pc:spChg chg="mod">
          <ac:chgData name="Johanna Robert" userId="40357114-de16-4ab1-940f-fc88cb345ce9" providerId="ADAL" clId="{DED509E1-B1EB-41A6-B8D4-3BE19860F4D0}" dt="2026-03-09T19:49:49.106" v="174" actId="404"/>
          <ac:spMkLst>
            <pc:docMk/>
            <pc:sldMk cId="3249012364" sldId="319"/>
            <ac:spMk id="2" creationId="{00000000-0000-0000-0000-000000000000}"/>
          </ac:spMkLst>
        </pc:spChg>
        <pc:spChg chg="mod">
          <ac:chgData name="Johanna Robert" userId="40357114-de16-4ab1-940f-fc88cb345ce9" providerId="ADAL" clId="{DED509E1-B1EB-41A6-B8D4-3BE19860F4D0}" dt="2026-03-09T19:48:30.252" v="155" actId="403"/>
          <ac:spMkLst>
            <pc:docMk/>
            <pc:sldMk cId="3249012364" sldId="319"/>
            <ac:spMk id="8" creationId="{00000000-0000-0000-0000-000000000000}"/>
          </ac:spMkLst>
        </pc:spChg>
      </pc:sldChg>
      <pc:sldChg chg="modSp mod modClrScheme chgLayout">
        <pc:chgData name="Johanna Robert" userId="40357114-de16-4ab1-940f-fc88cb345ce9" providerId="ADAL" clId="{DED509E1-B1EB-41A6-B8D4-3BE19860F4D0}" dt="2026-03-09T19:41:02.266" v="88"/>
        <pc:sldMkLst>
          <pc:docMk/>
          <pc:sldMk cId="1033785117" sldId="322"/>
        </pc:sldMkLst>
        <pc:spChg chg="mod">
          <ac:chgData name="Johanna Robert" userId="40357114-de16-4ab1-940f-fc88cb345ce9" providerId="ADAL" clId="{DED509E1-B1EB-41A6-B8D4-3BE19860F4D0}" dt="2026-03-09T19:41:02.266" v="88"/>
          <ac:spMkLst>
            <pc:docMk/>
            <pc:sldMk cId="1033785117" sldId="322"/>
            <ac:spMk id="2" creationId="{00000000-0000-0000-0000-000000000000}"/>
          </ac:spMkLst>
        </pc:spChg>
        <pc:spChg chg="mod">
          <ac:chgData name="Johanna Robert" userId="40357114-de16-4ab1-940f-fc88cb345ce9" providerId="ADAL" clId="{DED509E1-B1EB-41A6-B8D4-3BE19860F4D0}" dt="2026-03-09T19:41:02.266" v="88"/>
          <ac:spMkLst>
            <pc:docMk/>
            <pc:sldMk cId="1033785117" sldId="322"/>
            <ac:spMk id="4" creationId="{00000000-0000-0000-0000-000000000000}"/>
          </ac:spMkLst>
        </pc:spChg>
      </pc:sldChg>
      <pc:sldChg chg="modSp mod">
        <pc:chgData name="Johanna Robert" userId="40357114-de16-4ab1-940f-fc88cb345ce9" providerId="ADAL" clId="{DED509E1-B1EB-41A6-B8D4-3BE19860F4D0}" dt="2026-03-09T19:48:38.911" v="156" actId="403"/>
        <pc:sldMkLst>
          <pc:docMk/>
          <pc:sldMk cId="412806280" sldId="323"/>
        </pc:sldMkLst>
        <pc:spChg chg="mod">
          <ac:chgData name="Johanna Robert" userId="40357114-de16-4ab1-940f-fc88cb345ce9" providerId="ADAL" clId="{DED509E1-B1EB-41A6-B8D4-3BE19860F4D0}" dt="2026-03-09T19:41:02.266" v="88"/>
          <ac:spMkLst>
            <pc:docMk/>
            <pc:sldMk cId="412806280" sldId="323"/>
            <ac:spMk id="2" creationId="{00000000-0000-0000-0000-000000000000}"/>
          </ac:spMkLst>
        </pc:spChg>
        <pc:spChg chg="mod">
          <ac:chgData name="Johanna Robert" userId="40357114-de16-4ab1-940f-fc88cb345ce9" providerId="ADAL" clId="{DED509E1-B1EB-41A6-B8D4-3BE19860F4D0}" dt="2026-03-09T19:48:38.911" v="156" actId="403"/>
          <ac:spMkLst>
            <pc:docMk/>
            <pc:sldMk cId="412806280" sldId="323"/>
            <ac:spMk id="3" creationId="{00000000-0000-0000-0000-000000000000}"/>
          </ac:spMkLst>
        </pc:spChg>
      </pc:sldChg>
      <pc:sldChg chg="modSp mod">
        <pc:chgData name="Johanna Robert" userId="40357114-de16-4ab1-940f-fc88cb345ce9" providerId="ADAL" clId="{DED509E1-B1EB-41A6-B8D4-3BE19860F4D0}" dt="2026-03-09T19:48:45.430" v="157" actId="403"/>
        <pc:sldMkLst>
          <pc:docMk/>
          <pc:sldMk cId="517509789" sldId="324"/>
        </pc:sldMkLst>
        <pc:spChg chg="mod">
          <ac:chgData name="Johanna Robert" userId="40357114-de16-4ab1-940f-fc88cb345ce9" providerId="ADAL" clId="{DED509E1-B1EB-41A6-B8D4-3BE19860F4D0}" dt="2026-03-09T19:48:45.430" v="157" actId="403"/>
          <ac:spMkLst>
            <pc:docMk/>
            <pc:sldMk cId="517509789" sldId="324"/>
            <ac:spMk id="6" creationId="{00000000-0000-0000-0000-000000000000}"/>
          </ac:spMkLst>
        </pc:spChg>
      </pc:sldChg>
      <pc:sldChg chg="delSp modSp del mod delDesignElem">
        <pc:chgData name="Johanna Robert" userId="40357114-de16-4ab1-940f-fc88cb345ce9" providerId="ADAL" clId="{DED509E1-B1EB-41A6-B8D4-3BE19860F4D0}" dt="2026-03-09T19:43:30.883" v="112" actId="2696"/>
        <pc:sldMkLst>
          <pc:docMk/>
          <pc:sldMk cId="3108498843" sldId="354"/>
        </pc:sldMkLst>
        <pc:spChg chg="mod">
          <ac:chgData name="Johanna Robert" userId="40357114-de16-4ab1-940f-fc88cb345ce9" providerId="ADAL" clId="{DED509E1-B1EB-41A6-B8D4-3BE19860F4D0}" dt="2026-03-09T19:42:39.479" v="107" actId="255"/>
          <ac:spMkLst>
            <pc:docMk/>
            <pc:sldMk cId="3108498843" sldId="354"/>
            <ac:spMk id="2" creationId="{00000000-0000-0000-0000-000000000000}"/>
          </ac:spMkLst>
        </pc:spChg>
        <pc:spChg chg="mod">
          <ac:chgData name="Johanna Robert" userId="40357114-de16-4ab1-940f-fc88cb345ce9" providerId="ADAL" clId="{DED509E1-B1EB-41A6-B8D4-3BE19860F4D0}" dt="2026-03-09T19:42:05.514" v="101" actId="207"/>
          <ac:spMkLst>
            <pc:docMk/>
            <pc:sldMk cId="3108498843" sldId="354"/>
            <ac:spMk id="3" creationId="{00000000-0000-0000-0000-000000000000}"/>
          </ac:spMkLst>
        </pc:spChg>
        <pc:spChg chg="del">
          <ac:chgData name="Johanna Robert" userId="40357114-de16-4ab1-940f-fc88cb345ce9" providerId="ADAL" clId="{DED509E1-B1EB-41A6-B8D4-3BE19860F4D0}" dt="2026-03-09T19:31:23.072" v="5"/>
          <ac:spMkLst>
            <pc:docMk/>
            <pc:sldMk cId="3108498843" sldId="354"/>
            <ac:spMk id="15" creationId="{00000000-0000-0000-0000-000000000000}"/>
          </ac:spMkLst>
        </pc:spChg>
        <pc:spChg chg="del">
          <ac:chgData name="Johanna Robert" userId="40357114-de16-4ab1-940f-fc88cb345ce9" providerId="ADAL" clId="{DED509E1-B1EB-41A6-B8D4-3BE19860F4D0}" dt="2026-03-09T19:31:23.072" v="5"/>
          <ac:spMkLst>
            <pc:docMk/>
            <pc:sldMk cId="3108498843" sldId="354"/>
            <ac:spMk id="17" creationId="{00000000-0000-0000-0000-000000000000}"/>
          </ac:spMkLst>
        </pc:spChg>
        <pc:cxnChg chg="del">
          <ac:chgData name="Johanna Robert" userId="40357114-de16-4ab1-940f-fc88cb345ce9" providerId="ADAL" clId="{DED509E1-B1EB-41A6-B8D4-3BE19860F4D0}" dt="2026-03-09T19:31:23.072" v="5"/>
          <ac:cxnSpMkLst>
            <pc:docMk/>
            <pc:sldMk cId="3108498843" sldId="354"/>
            <ac:cxnSpMk id="14" creationId="{00000000-0000-0000-0000-000000000000}"/>
          </ac:cxnSpMkLst>
        </pc:cxnChg>
        <pc:cxnChg chg="del">
          <ac:chgData name="Johanna Robert" userId="40357114-de16-4ab1-940f-fc88cb345ce9" providerId="ADAL" clId="{DED509E1-B1EB-41A6-B8D4-3BE19860F4D0}" dt="2026-03-09T19:31:23.072" v="5"/>
          <ac:cxnSpMkLst>
            <pc:docMk/>
            <pc:sldMk cId="3108498843" sldId="354"/>
            <ac:cxnSpMk id="16" creationId="{00000000-0000-0000-0000-000000000000}"/>
          </ac:cxnSpMkLst>
        </pc:cxnChg>
      </pc:sldChg>
      <pc:sldChg chg="addSp delSp modSp mod modClrScheme chgLayout">
        <pc:chgData name="Johanna Robert" userId="40357114-de16-4ab1-940f-fc88cb345ce9" providerId="ADAL" clId="{DED509E1-B1EB-41A6-B8D4-3BE19860F4D0}" dt="2026-03-09T19:41:50.218" v="100" actId="403"/>
        <pc:sldMkLst>
          <pc:docMk/>
          <pc:sldMk cId="2933922590" sldId="355"/>
        </pc:sldMkLst>
        <pc:spChg chg="mod ord">
          <ac:chgData name="Johanna Robert" userId="40357114-de16-4ab1-940f-fc88cb345ce9" providerId="ADAL" clId="{DED509E1-B1EB-41A6-B8D4-3BE19860F4D0}" dt="2026-03-09T19:41:50.218" v="100" actId="403"/>
          <ac:spMkLst>
            <pc:docMk/>
            <pc:sldMk cId="2933922590" sldId="355"/>
            <ac:spMk id="9" creationId="{00000000-0000-0000-0000-000000000000}"/>
          </ac:spMkLst>
        </pc:spChg>
        <pc:spChg chg="add del mod">
          <ac:chgData name="Johanna Robert" userId="40357114-de16-4ab1-940f-fc88cb345ce9" providerId="ADAL" clId="{DED509E1-B1EB-41A6-B8D4-3BE19860F4D0}" dt="2026-03-09T19:41:20.178" v="90" actId="478"/>
          <ac:spMkLst>
            <pc:docMk/>
            <pc:sldMk cId="2933922590" sldId="355"/>
            <ac:spMk id="14" creationId="{2BC77142-81AE-CC59-0EE5-CBEC928E53B5}"/>
          </ac:spMkLst>
        </pc:spChg>
        <pc:picChg chg="mod">
          <ac:chgData name="Johanna Robert" userId="40357114-de16-4ab1-940f-fc88cb345ce9" providerId="ADAL" clId="{DED509E1-B1EB-41A6-B8D4-3BE19860F4D0}" dt="2026-03-09T19:41:32.330" v="94" actId="1076"/>
          <ac:picMkLst>
            <pc:docMk/>
            <pc:sldMk cId="2933922590" sldId="355"/>
            <ac:picMk id="5" creationId="{00000000-0000-0000-0000-000000000000}"/>
          </ac:picMkLst>
        </pc:picChg>
      </pc:sldChg>
      <pc:sldChg chg="addSp delSp modSp mod modClrScheme chgLayout">
        <pc:chgData name="Johanna Robert" userId="40357114-de16-4ab1-940f-fc88cb345ce9" providerId="ADAL" clId="{DED509E1-B1EB-41A6-B8D4-3BE19860F4D0}" dt="2026-03-09T19:40:33.273" v="85" actId="404"/>
        <pc:sldMkLst>
          <pc:docMk/>
          <pc:sldMk cId="1027508509" sldId="356"/>
        </pc:sldMkLst>
        <pc:spChg chg="mod">
          <ac:chgData name="Johanna Robert" userId="40357114-de16-4ab1-940f-fc88cb345ce9" providerId="ADAL" clId="{DED509E1-B1EB-41A6-B8D4-3BE19860F4D0}" dt="2026-03-09T19:40:33.273" v="85" actId="404"/>
          <ac:spMkLst>
            <pc:docMk/>
            <pc:sldMk cId="1027508509" sldId="356"/>
            <ac:spMk id="4" creationId="{00000000-0000-0000-0000-000000000000}"/>
          </ac:spMkLst>
        </pc:spChg>
        <pc:spChg chg="add del mod">
          <ac:chgData name="Johanna Robert" userId="40357114-de16-4ab1-940f-fc88cb345ce9" providerId="ADAL" clId="{DED509E1-B1EB-41A6-B8D4-3BE19860F4D0}" dt="2026-03-09T19:39:46.820" v="68" actId="478"/>
          <ac:spMkLst>
            <pc:docMk/>
            <pc:sldMk cId="1027508509" sldId="356"/>
            <ac:spMk id="12" creationId="{00BE6A92-CB20-5A47-2CA5-41DF40004676}"/>
          </ac:spMkLst>
        </pc:spChg>
        <pc:picChg chg="mod">
          <ac:chgData name="Johanna Robert" userId="40357114-de16-4ab1-940f-fc88cb345ce9" providerId="ADAL" clId="{DED509E1-B1EB-41A6-B8D4-3BE19860F4D0}" dt="2026-03-09T19:39:58.624" v="71" actId="14100"/>
          <ac:picMkLst>
            <pc:docMk/>
            <pc:sldMk cId="1027508509" sldId="356"/>
            <ac:picMk id="7" creationId="{00000000-0000-0000-0000-000000000000}"/>
          </ac:picMkLst>
        </pc:picChg>
      </pc:sldChg>
      <pc:sldChg chg="modSp mod">
        <pc:chgData name="Johanna Robert" userId="40357114-de16-4ab1-940f-fc88cb345ce9" providerId="ADAL" clId="{DED509E1-B1EB-41A6-B8D4-3BE19860F4D0}" dt="2026-03-09T19:39:03.056" v="64" actId="122"/>
        <pc:sldMkLst>
          <pc:docMk/>
          <pc:sldMk cId="1634015276" sldId="357"/>
        </pc:sldMkLst>
        <pc:spChg chg="mod">
          <ac:chgData name="Johanna Robert" userId="40357114-de16-4ab1-940f-fc88cb345ce9" providerId="ADAL" clId="{DED509E1-B1EB-41A6-B8D4-3BE19860F4D0}" dt="2026-03-09T19:38:51.202" v="62" actId="403"/>
          <ac:spMkLst>
            <pc:docMk/>
            <pc:sldMk cId="1634015276" sldId="357"/>
            <ac:spMk id="2" creationId="{00000000-0000-0000-0000-000000000000}"/>
          </ac:spMkLst>
        </pc:spChg>
        <pc:spChg chg="mod">
          <ac:chgData name="Johanna Robert" userId="40357114-de16-4ab1-940f-fc88cb345ce9" providerId="ADAL" clId="{DED509E1-B1EB-41A6-B8D4-3BE19860F4D0}" dt="2026-03-09T19:39:03.056" v="64" actId="122"/>
          <ac:spMkLst>
            <pc:docMk/>
            <pc:sldMk cId="1634015276" sldId="357"/>
            <ac:spMk id="3" creationId="{00000000-0000-0000-0000-000000000000}"/>
          </ac:spMkLst>
        </pc:spChg>
      </pc:sldChg>
      <pc:sldChg chg="modSp mod">
        <pc:chgData name="Johanna Robert" userId="40357114-de16-4ab1-940f-fc88cb345ce9" providerId="ADAL" clId="{DED509E1-B1EB-41A6-B8D4-3BE19860F4D0}" dt="2026-03-09T19:38:16.898" v="56" actId="403"/>
        <pc:sldMkLst>
          <pc:docMk/>
          <pc:sldMk cId="1045498111" sldId="358"/>
        </pc:sldMkLst>
        <pc:spChg chg="mod">
          <ac:chgData name="Johanna Robert" userId="40357114-de16-4ab1-940f-fc88cb345ce9" providerId="ADAL" clId="{DED509E1-B1EB-41A6-B8D4-3BE19860F4D0}" dt="2026-03-09T19:38:07.959" v="55" actId="403"/>
          <ac:spMkLst>
            <pc:docMk/>
            <pc:sldMk cId="1045498111" sldId="358"/>
            <ac:spMk id="2" creationId="{00000000-0000-0000-0000-000000000000}"/>
          </ac:spMkLst>
        </pc:spChg>
        <pc:spChg chg="mod">
          <ac:chgData name="Johanna Robert" userId="40357114-de16-4ab1-940f-fc88cb345ce9" providerId="ADAL" clId="{DED509E1-B1EB-41A6-B8D4-3BE19860F4D0}" dt="2026-03-09T19:38:16.898" v="56" actId="403"/>
          <ac:spMkLst>
            <pc:docMk/>
            <pc:sldMk cId="1045498111" sldId="358"/>
            <ac:spMk id="3" creationId="{00000000-0000-0000-0000-000000000000}"/>
          </ac:spMkLst>
        </pc:spChg>
      </pc:sldChg>
      <pc:sldChg chg="modSp mod">
        <pc:chgData name="Johanna Robert" userId="40357114-de16-4ab1-940f-fc88cb345ce9" providerId="ADAL" clId="{DED509E1-B1EB-41A6-B8D4-3BE19860F4D0}" dt="2026-03-09T19:41:02.266" v="88"/>
        <pc:sldMkLst>
          <pc:docMk/>
          <pc:sldMk cId="4246248984" sldId="359"/>
        </pc:sldMkLst>
        <pc:spChg chg="mod">
          <ac:chgData name="Johanna Robert" userId="40357114-de16-4ab1-940f-fc88cb345ce9" providerId="ADAL" clId="{DED509E1-B1EB-41A6-B8D4-3BE19860F4D0}" dt="2026-03-09T19:41:02.266" v="88"/>
          <ac:spMkLst>
            <pc:docMk/>
            <pc:sldMk cId="4246248984" sldId="359"/>
            <ac:spMk id="2" creationId="{00000000-0000-0000-0000-000000000000}"/>
          </ac:spMkLst>
        </pc:spChg>
        <pc:spChg chg="mod">
          <ac:chgData name="Johanna Robert" userId="40357114-de16-4ab1-940f-fc88cb345ce9" providerId="ADAL" clId="{DED509E1-B1EB-41A6-B8D4-3BE19860F4D0}" dt="2026-03-09T19:41:02.266" v="88"/>
          <ac:spMkLst>
            <pc:docMk/>
            <pc:sldMk cId="4246248984" sldId="359"/>
            <ac:spMk id="3" creationId="{00000000-0000-0000-0000-000000000000}"/>
          </ac:spMkLst>
        </pc:spChg>
      </pc:sldChg>
      <pc:sldChg chg="modSp mod">
        <pc:chgData name="Johanna Robert" userId="40357114-de16-4ab1-940f-fc88cb345ce9" providerId="ADAL" clId="{DED509E1-B1EB-41A6-B8D4-3BE19860F4D0}" dt="2026-03-09T19:38:32.591" v="59" actId="1076"/>
        <pc:sldMkLst>
          <pc:docMk/>
          <pc:sldMk cId="3305465624" sldId="360"/>
        </pc:sldMkLst>
        <pc:spChg chg="mod">
          <ac:chgData name="Johanna Robert" userId="40357114-de16-4ab1-940f-fc88cb345ce9" providerId="ADAL" clId="{DED509E1-B1EB-41A6-B8D4-3BE19860F4D0}" dt="2026-03-09T19:37:43.019" v="49" actId="122"/>
          <ac:spMkLst>
            <pc:docMk/>
            <pc:sldMk cId="3305465624" sldId="360"/>
            <ac:spMk id="2" creationId="{00000000-0000-0000-0000-000000000000}"/>
          </ac:spMkLst>
        </pc:spChg>
        <pc:spChg chg="mod">
          <ac:chgData name="Johanna Robert" userId="40357114-de16-4ab1-940f-fc88cb345ce9" providerId="ADAL" clId="{DED509E1-B1EB-41A6-B8D4-3BE19860F4D0}" dt="2026-03-09T19:38:32.591" v="59" actId="1076"/>
          <ac:spMkLst>
            <pc:docMk/>
            <pc:sldMk cId="3305465624" sldId="360"/>
            <ac:spMk id="3" creationId="{00000000-0000-0000-0000-000000000000}"/>
          </ac:spMkLst>
        </pc:spChg>
      </pc:sldChg>
      <pc:sldChg chg="modSp mod">
        <pc:chgData name="Johanna Robert" userId="40357114-de16-4ab1-940f-fc88cb345ce9" providerId="ADAL" clId="{DED509E1-B1EB-41A6-B8D4-3BE19860F4D0}" dt="2026-03-09T19:45:54.259" v="129" actId="403"/>
        <pc:sldMkLst>
          <pc:docMk/>
          <pc:sldMk cId="145863152" sldId="365"/>
        </pc:sldMkLst>
        <pc:spChg chg="mod">
          <ac:chgData name="Johanna Robert" userId="40357114-de16-4ab1-940f-fc88cb345ce9" providerId="ADAL" clId="{DED509E1-B1EB-41A6-B8D4-3BE19860F4D0}" dt="2026-03-09T19:45:54.259" v="129" actId="403"/>
          <ac:spMkLst>
            <pc:docMk/>
            <pc:sldMk cId="145863152" sldId="365"/>
            <ac:spMk id="2" creationId="{00000000-0000-0000-0000-000000000000}"/>
          </ac:spMkLst>
        </pc:spChg>
        <pc:spChg chg="mod">
          <ac:chgData name="Johanna Robert" userId="40357114-de16-4ab1-940f-fc88cb345ce9" providerId="ADAL" clId="{DED509E1-B1EB-41A6-B8D4-3BE19860F4D0}" dt="2026-03-09T19:45:50.090" v="127" actId="403"/>
          <ac:spMkLst>
            <pc:docMk/>
            <pc:sldMk cId="145863152" sldId="365"/>
            <ac:spMk id="3" creationId="{00000000-0000-0000-0000-000000000000}"/>
          </ac:spMkLst>
        </pc:spChg>
      </pc:sldChg>
      <pc:sldChg chg="modSp mod modClrScheme chgLayout">
        <pc:chgData name="Johanna Robert" userId="40357114-de16-4ab1-940f-fc88cb345ce9" providerId="ADAL" clId="{DED509E1-B1EB-41A6-B8D4-3BE19860F4D0}" dt="2026-03-09T19:41:02.266" v="88"/>
        <pc:sldMkLst>
          <pc:docMk/>
          <pc:sldMk cId="2949531849" sldId="367"/>
        </pc:sldMkLst>
        <pc:spChg chg="mod">
          <ac:chgData name="Johanna Robert" userId="40357114-de16-4ab1-940f-fc88cb345ce9" providerId="ADAL" clId="{DED509E1-B1EB-41A6-B8D4-3BE19860F4D0}" dt="2026-03-09T19:41:02.266" v="88"/>
          <ac:spMkLst>
            <pc:docMk/>
            <pc:sldMk cId="2949531849" sldId="367"/>
            <ac:spMk id="2" creationId="{00000000-0000-0000-0000-000000000000}"/>
          </ac:spMkLst>
        </pc:spChg>
        <pc:spChg chg="mod">
          <ac:chgData name="Johanna Robert" userId="40357114-de16-4ab1-940f-fc88cb345ce9" providerId="ADAL" clId="{DED509E1-B1EB-41A6-B8D4-3BE19860F4D0}" dt="2026-03-09T19:41:02.266" v="88"/>
          <ac:spMkLst>
            <pc:docMk/>
            <pc:sldMk cId="2949531849" sldId="367"/>
            <ac:spMk id="3" creationId="{00000000-0000-0000-0000-000000000000}"/>
          </ac:spMkLst>
        </pc:spChg>
      </pc:sldChg>
      <pc:sldChg chg="modSp mod modClrScheme chgLayout">
        <pc:chgData name="Johanna Robert" userId="40357114-de16-4ab1-940f-fc88cb345ce9" providerId="ADAL" clId="{DED509E1-B1EB-41A6-B8D4-3BE19860F4D0}" dt="2026-03-09T19:41:02.266" v="88"/>
        <pc:sldMkLst>
          <pc:docMk/>
          <pc:sldMk cId="3823473760" sldId="368"/>
        </pc:sldMkLst>
        <pc:spChg chg="mod">
          <ac:chgData name="Johanna Robert" userId="40357114-de16-4ab1-940f-fc88cb345ce9" providerId="ADAL" clId="{DED509E1-B1EB-41A6-B8D4-3BE19860F4D0}" dt="2026-03-09T19:41:02.266" v="88"/>
          <ac:spMkLst>
            <pc:docMk/>
            <pc:sldMk cId="3823473760" sldId="368"/>
            <ac:spMk id="2" creationId="{00000000-0000-0000-0000-000000000000}"/>
          </ac:spMkLst>
        </pc:spChg>
        <pc:spChg chg="mod">
          <ac:chgData name="Johanna Robert" userId="40357114-de16-4ab1-940f-fc88cb345ce9" providerId="ADAL" clId="{DED509E1-B1EB-41A6-B8D4-3BE19860F4D0}" dt="2026-03-09T19:41:02.266" v="88"/>
          <ac:spMkLst>
            <pc:docMk/>
            <pc:sldMk cId="3823473760" sldId="368"/>
            <ac:spMk id="3" creationId="{00000000-0000-0000-0000-000000000000}"/>
          </ac:spMkLst>
        </pc:spChg>
      </pc:sldChg>
      <pc:sldChg chg="modSp mod">
        <pc:chgData name="Johanna Robert" userId="40357114-de16-4ab1-940f-fc88cb345ce9" providerId="ADAL" clId="{DED509E1-B1EB-41A6-B8D4-3BE19860F4D0}" dt="2026-03-09T19:46:29.294" v="134" actId="403"/>
        <pc:sldMkLst>
          <pc:docMk/>
          <pc:sldMk cId="889461640" sldId="370"/>
        </pc:sldMkLst>
        <pc:spChg chg="mod">
          <ac:chgData name="Johanna Robert" userId="40357114-de16-4ab1-940f-fc88cb345ce9" providerId="ADAL" clId="{DED509E1-B1EB-41A6-B8D4-3BE19860F4D0}" dt="2026-03-09T19:46:29.294" v="134" actId="403"/>
          <ac:spMkLst>
            <pc:docMk/>
            <pc:sldMk cId="889461640" sldId="370"/>
            <ac:spMk id="2" creationId="{00000000-0000-0000-0000-000000000000}"/>
          </ac:spMkLst>
        </pc:spChg>
        <pc:spChg chg="mod">
          <ac:chgData name="Johanna Robert" userId="40357114-de16-4ab1-940f-fc88cb345ce9" providerId="ADAL" clId="{DED509E1-B1EB-41A6-B8D4-3BE19860F4D0}" dt="2026-03-09T19:46:21.670" v="133" actId="403"/>
          <ac:spMkLst>
            <pc:docMk/>
            <pc:sldMk cId="889461640" sldId="370"/>
            <ac:spMk id="3" creationId="{00000000-0000-0000-0000-000000000000}"/>
          </ac:spMkLst>
        </pc:spChg>
      </pc:sldChg>
      <pc:sldChg chg="modSp mod">
        <pc:chgData name="Johanna Robert" userId="40357114-de16-4ab1-940f-fc88cb345ce9" providerId="ADAL" clId="{DED509E1-B1EB-41A6-B8D4-3BE19860F4D0}" dt="2026-03-09T19:47:16.236" v="141" actId="1076"/>
        <pc:sldMkLst>
          <pc:docMk/>
          <pc:sldMk cId="557999807" sldId="371"/>
        </pc:sldMkLst>
        <pc:spChg chg="mod">
          <ac:chgData name="Johanna Robert" userId="40357114-de16-4ab1-940f-fc88cb345ce9" providerId="ADAL" clId="{DED509E1-B1EB-41A6-B8D4-3BE19860F4D0}" dt="2026-03-09T19:47:09.870" v="140" actId="122"/>
          <ac:spMkLst>
            <pc:docMk/>
            <pc:sldMk cId="557999807" sldId="371"/>
            <ac:spMk id="2" creationId="{00000000-0000-0000-0000-000000000000}"/>
          </ac:spMkLst>
        </pc:spChg>
        <pc:spChg chg="mod">
          <ac:chgData name="Johanna Robert" userId="40357114-de16-4ab1-940f-fc88cb345ce9" providerId="ADAL" clId="{DED509E1-B1EB-41A6-B8D4-3BE19860F4D0}" dt="2026-03-09T19:47:01.052" v="139" actId="1076"/>
          <ac:spMkLst>
            <pc:docMk/>
            <pc:sldMk cId="557999807" sldId="371"/>
            <ac:spMk id="3" creationId="{00000000-0000-0000-0000-000000000000}"/>
          </ac:spMkLst>
        </pc:spChg>
        <pc:spChg chg="mod">
          <ac:chgData name="Johanna Robert" userId="40357114-de16-4ab1-940f-fc88cb345ce9" providerId="ADAL" clId="{DED509E1-B1EB-41A6-B8D4-3BE19860F4D0}" dt="2026-03-09T19:47:16.236" v="141" actId="1076"/>
          <ac:spMkLst>
            <pc:docMk/>
            <pc:sldMk cId="557999807" sldId="371"/>
            <ac:spMk id="6" creationId="{00000000-0000-0000-0000-000000000000}"/>
          </ac:spMkLst>
        </pc:spChg>
      </pc:sldChg>
      <pc:sldChg chg="modSp mod modClrScheme chgLayout">
        <pc:chgData name="Johanna Robert" userId="40357114-de16-4ab1-940f-fc88cb345ce9" providerId="ADAL" clId="{DED509E1-B1EB-41A6-B8D4-3BE19860F4D0}" dt="2026-03-09T19:47:32.659" v="144" actId="1076"/>
        <pc:sldMkLst>
          <pc:docMk/>
          <pc:sldMk cId="1851697180" sldId="372"/>
        </pc:sldMkLst>
        <pc:spChg chg="mod">
          <ac:chgData name="Johanna Robert" userId="40357114-de16-4ab1-940f-fc88cb345ce9" providerId="ADAL" clId="{DED509E1-B1EB-41A6-B8D4-3BE19860F4D0}" dt="2026-03-09T19:41:02.266" v="88"/>
          <ac:spMkLst>
            <pc:docMk/>
            <pc:sldMk cId="1851697180" sldId="372"/>
            <ac:spMk id="2" creationId="{00000000-0000-0000-0000-000000000000}"/>
          </ac:spMkLst>
        </pc:spChg>
        <pc:spChg chg="mod">
          <ac:chgData name="Johanna Robert" userId="40357114-de16-4ab1-940f-fc88cb345ce9" providerId="ADAL" clId="{DED509E1-B1EB-41A6-B8D4-3BE19860F4D0}" dt="2026-03-09T19:47:32.659" v="144" actId="1076"/>
          <ac:spMkLst>
            <pc:docMk/>
            <pc:sldMk cId="1851697180" sldId="372"/>
            <ac:spMk id="3" creationId="{00000000-0000-0000-0000-000000000000}"/>
          </ac:spMkLst>
        </pc:spChg>
        <pc:picChg chg="mod">
          <ac:chgData name="Johanna Robert" userId="40357114-de16-4ab1-940f-fc88cb345ce9" providerId="ADAL" clId="{DED509E1-B1EB-41A6-B8D4-3BE19860F4D0}" dt="2026-03-09T19:33:44.278" v="17" actId="1076"/>
          <ac:picMkLst>
            <pc:docMk/>
            <pc:sldMk cId="1851697180" sldId="372"/>
            <ac:picMk id="7174" creationId="{00000000-0000-0000-0000-000000000000}"/>
          </ac:picMkLst>
        </pc:picChg>
      </pc:sldChg>
      <pc:sldChg chg="modSp mod modClrScheme chgLayout">
        <pc:chgData name="Johanna Robert" userId="40357114-de16-4ab1-940f-fc88cb345ce9" providerId="ADAL" clId="{DED509E1-B1EB-41A6-B8D4-3BE19860F4D0}" dt="2026-03-09T19:41:02.266" v="88"/>
        <pc:sldMkLst>
          <pc:docMk/>
          <pc:sldMk cId="1358749220" sldId="373"/>
        </pc:sldMkLst>
        <pc:spChg chg="mod">
          <ac:chgData name="Johanna Robert" userId="40357114-de16-4ab1-940f-fc88cb345ce9" providerId="ADAL" clId="{DED509E1-B1EB-41A6-B8D4-3BE19860F4D0}" dt="2026-03-09T19:41:02.266" v="88"/>
          <ac:spMkLst>
            <pc:docMk/>
            <pc:sldMk cId="1358749220" sldId="373"/>
            <ac:spMk id="2" creationId="{00000000-0000-0000-0000-000000000000}"/>
          </ac:spMkLst>
        </pc:spChg>
        <pc:spChg chg="mod">
          <ac:chgData name="Johanna Robert" userId="40357114-de16-4ab1-940f-fc88cb345ce9" providerId="ADAL" clId="{DED509E1-B1EB-41A6-B8D4-3BE19860F4D0}" dt="2026-03-09T19:41:02.266" v="88"/>
          <ac:spMkLst>
            <pc:docMk/>
            <pc:sldMk cId="1358749220" sldId="373"/>
            <ac:spMk id="3" creationId="{00000000-0000-0000-0000-000000000000}"/>
          </ac:spMkLst>
        </pc:spChg>
        <pc:picChg chg="mod">
          <ac:chgData name="Johanna Robert" userId="40357114-de16-4ab1-940f-fc88cb345ce9" providerId="ADAL" clId="{DED509E1-B1EB-41A6-B8D4-3BE19860F4D0}" dt="2026-03-09T19:34:21.219" v="28" actId="26606"/>
          <ac:picMkLst>
            <pc:docMk/>
            <pc:sldMk cId="1358749220" sldId="373"/>
            <ac:picMk id="1028" creationId="{00000000-0000-0000-0000-000000000000}"/>
          </ac:picMkLst>
        </pc:picChg>
      </pc:sldChg>
      <pc:sldChg chg="modSp mod">
        <pc:chgData name="Johanna Robert" userId="40357114-de16-4ab1-940f-fc88cb345ce9" providerId="ADAL" clId="{DED509E1-B1EB-41A6-B8D4-3BE19860F4D0}" dt="2026-03-09T19:36:07.870" v="39" actId="403"/>
        <pc:sldMkLst>
          <pc:docMk/>
          <pc:sldMk cId="3963905316" sldId="374"/>
        </pc:sldMkLst>
        <pc:spChg chg="mod">
          <ac:chgData name="Johanna Robert" userId="40357114-de16-4ab1-940f-fc88cb345ce9" providerId="ADAL" clId="{DED509E1-B1EB-41A6-B8D4-3BE19860F4D0}" dt="2026-03-09T19:36:07.870" v="39" actId="403"/>
          <ac:spMkLst>
            <pc:docMk/>
            <pc:sldMk cId="3963905316" sldId="374"/>
            <ac:spMk id="2" creationId="{00000000-0000-0000-0000-000000000000}"/>
          </ac:spMkLst>
        </pc:spChg>
      </pc:sldChg>
      <pc:sldChg chg="modSp mod">
        <pc:chgData name="Johanna Robert" userId="40357114-de16-4ab1-940f-fc88cb345ce9" providerId="ADAL" clId="{DED509E1-B1EB-41A6-B8D4-3BE19860F4D0}" dt="2026-03-09T19:41:02.266" v="88"/>
        <pc:sldMkLst>
          <pc:docMk/>
          <pc:sldMk cId="1464674458" sldId="375"/>
        </pc:sldMkLst>
        <pc:spChg chg="mod">
          <ac:chgData name="Johanna Robert" userId="40357114-de16-4ab1-940f-fc88cb345ce9" providerId="ADAL" clId="{DED509E1-B1EB-41A6-B8D4-3BE19860F4D0}" dt="2026-03-09T19:41:02.266" v="88"/>
          <ac:spMkLst>
            <pc:docMk/>
            <pc:sldMk cId="1464674458" sldId="375"/>
            <ac:spMk id="2" creationId="{00000000-0000-0000-0000-000000000000}"/>
          </ac:spMkLst>
        </pc:spChg>
      </pc:sldChg>
      <pc:sldChg chg="modSp">
        <pc:chgData name="Johanna Robert" userId="40357114-de16-4ab1-940f-fc88cb345ce9" providerId="ADAL" clId="{DED509E1-B1EB-41A6-B8D4-3BE19860F4D0}" dt="2026-03-09T19:41:02.266" v="88"/>
        <pc:sldMkLst>
          <pc:docMk/>
          <pc:sldMk cId="1437843100" sldId="376"/>
        </pc:sldMkLst>
        <pc:spChg chg="mod">
          <ac:chgData name="Johanna Robert" userId="40357114-de16-4ab1-940f-fc88cb345ce9" providerId="ADAL" clId="{DED509E1-B1EB-41A6-B8D4-3BE19860F4D0}" dt="2026-03-09T19:41:02.266" v="88"/>
          <ac:spMkLst>
            <pc:docMk/>
            <pc:sldMk cId="1437843100" sldId="376"/>
            <ac:spMk id="2" creationId="{00000000-0000-0000-0000-000000000000}"/>
          </ac:spMkLst>
        </pc:spChg>
      </pc:sldChg>
      <pc:sldChg chg="modSp mod modClrScheme chgLayout">
        <pc:chgData name="Johanna Robert" userId="40357114-de16-4ab1-940f-fc88cb345ce9" providerId="ADAL" clId="{DED509E1-B1EB-41A6-B8D4-3BE19860F4D0}" dt="2026-03-09T19:41:02.266" v="88"/>
        <pc:sldMkLst>
          <pc:docMk/>
          <pc:sldMk cId="3741563460" sldId="377"/>
        </pc:sldMkLst>
        <pc:spChg chg="mod">
          <ac:chgData name="Johanna Robert" userId="40357114-de16-4ab1-940f-fc88cb345ce9" providerId="ADAL" clId="{DED509E1-B1EB-41A6-B8D4-3BE19860F4D0}" dt="2026-03-09T19:41:02.266" v="88"/>
          <ac:spMkLst>
            <pc:docMk/>
            <pc:sldMk cId="3741563460" sldId="377"/>
            <ac:spMk id="2" creationId="{00000000-0000-0000-0000-000000000000}"/>
          </ac:spMkLst>
        </pc:spChg>
        <pc:spChg chg="mod">
          <ac:chgData name="Johanna Robert" userId="40357114-de16-4ab1-940f-fc88cb345ce9" providerId="ADAL" clId="{DED509E1-B1EB-41A6-B8D4-3BE19860F4D0}" dt="2026-03-09T19:41:02.266" v="88"/>
          <ac:spMkLst>
            <pc:docMk/>
            <pc:sldMk cId="3741563460" sldId="377"/>
            <ac:spMk id="3" creationId="{00000000-0000-0000-0000-000000000000}"/>
          </ac:spMkLst>
        </pc:spChg>
      </pc:sldChg>
      <pc:sldChg chg="modSp">
        <pc:chgData name="Johanna Robert" userId="40357114-de16-4ab1-940f-fc88cb345ce9" providerId="ADAL" clId="{DED509E1-B1EB-41A6-B8D4-3BE19860F4D0}" dt="2026-03-09T19:41:02.266" v="88"/>
        <pc:sldMkLst>
          <pc:docMk/>
          <pc:sldMk cId="1790669357" sldId="380"/>
        </pc:sldMkLst>
        <pc:spChg chg="mod">
          <ac:chgData name="Johanna Robert" userId="40357114-de16-4ab1-940f-fc88cb345ce9" providerId="ADAL" clId="{DED509E1-B1EB-41A6-B8D4-3BE19860F4D0}" dt="2026-03-09T19:41:02.266" v="88"/>
          <ac:spMkLst>
            <pc:docMk/>
            <pc:sldMk cId="1790669357" sldId="380"/>
            <ac:spMk id="2" creationId="{00000000-0000-0000-0000-000000000000}"/>
          </ac:spMkLst>
        </pc:spChg>
      </pc:sldChg>
      <pc:sldChg chg="modSp mod modClrScheme chgLayout">
        <pc:chgData name="Johanna Robert" userId="40357114-de16-4ab1-940f-fc88cb345ce9" providerId="ADAL" clId="{DED509E1-B1EB-41A6-B8D4-3BE19860F4D0}" dt="2026-03-09T19:41:02.266" v="88"/>
        <pc:sldMkLst>
          <pc:docMk/>
          <pc:sldMk cId="3083395791" sldId="381"/>
        </pc:sldMkLst>
        <pc:spChg chg="mod">
          <ac:chgData name="Johanna Robert" userId="40357114-de16-4ab1-940f-fc88cb345ce9" providerId="ADAL" clId="{DED509E1-B1EB-41A6-B8D4-3BE19860F4D0}" dt="2026-03-09T19:41:02.266" v="88"/>
          <ac:spMkLst>
            <pc:docMk/>
            <pc:sldMk cId="3083395791" sldId="381"/>
            <ac:spMk id="2" creationId="{00000000-0000-0000-0000-000000000000}"/>
          </ac:spMkLst>
        </pc:spChg>
        <pc:spChg chg="mod">
          <ac:chgData name="Johanna Robert" userId="40357114-de16-4ab1-940f-fc88cb345ce9" providerId="ADAL" clId="{DED509E1-B1EB-41A6-B8D4-3BE19860F4D0}" dt="2026-03-09T19:41:02.266" v="88"/>
          <ac:spMkLst>
            <pc:docMk/>
            <pc:sldMk cId="3083395791" sldId="381"/>
            <ac:spMk id="3" creationId="{00000000-0000-0000-0000-000000000000}"/>
          </ac:spMkLst>
        </pc:spChg>
      </pc:sldChg>
      <pc:sldChg chg="modSp mod modClrScheme chgLayout">
        <pc:chgData name="Johanna Robert" userId="40357114-de16-4ab1-940f-fc88cb345ce9" providerId="ADAL" clId="{DED509E1-B1EB-41A6-B8D4-3BE19860F4D0}" dt="2026-03-09T19:41:02.266" v="88"/>
        <pc:sldMkLst>
          <pc:docMk/>
          <pc:sldMk cId="3069368880" sldId="382"/>
        </pc:sldMkLst>
        <pc:spChg chg="mod">
          <ac:chgData name="Johanna Robert" userId="40357114-de16-4ab1-940f-fc88cb345ce9" providerId="ADAL" clId="{DED509E1-B1EB-41A6-B8D4-3BE19860F4D0}" dt="2026-03-09T19:41:02.266" v="88"/>
          <ac:spMkLst>
            <pc:docMk/>
            <pc:sldMk cId="3069368880" sldId="382"/>
            <ac:spMk id="2" creationId="{00000000-0000-0000-0000-000000000000}"/>
          </ac:spMkLst>
        </pc:spChg>
        <pc:spChg chg="mod">
          <ac:chgData name="Johanna Robert" userId="40357114-de16-4ab1-940f-fc88cb345ce9" providerId="ADAL" clId="{DED509E1-B1EB-41A6-B8D4-3BE19860F4D0}" dt="2026-03-09T19:41:02.266" v="88"/>
          <ac:spMkLst>
            <pc:docMk/>
            <pc:sldMk cId="3069368880" sldId="382"/>
            <ac:spMk id="3" creationId="{00000000-0000-0000-0000-000000000000}"/>
          </ac:spMkLst>
        </pc:spChg>
      </pc:sldChg>
      <pc:sldChg chg="modSp mod">
        <pc:chgData name="Johanna Robert" userId="40357114-de16-4ab1-940f-fc88cb345ce9" providerId="ADAL" clId="{DED509E1-B1EB-41A6-B8D4-3BE19860F4D0}" dt="2026-03-09T19:47:59.248" v="152" actId="14100"/>
        <pc:sldMkLst>
          <pc:docMk/>
          <pc:sldMk cId="1634432639" sldId="383"/>
        </pc:sldMkLst>
        <pc:spChg chg="mod">
          <ac:chgData name="Johanna Robert" userId="40357114-de16-4ab1-940f-fc88cb345ce9" providerId="ADAL" clId="{DED509E1-B1EB-41A6-B8D4-3BE19860F4D0}" dt="2026-03-09T19:47:59.248" v="152" actId="14100"/>
          <ac:spMkLst>
            <pc:docMk/>
            <pc:sldMk cId="1634432639" sldId="383"/>
            <ac:spMk id="3" creationId="{00000000-0000-0000-0000-000000000000}"/>
          </ac:spMkLst>
        </pc:spChg>
      </pc:sldChg>
      <pc:sldChg chg="modSp mod">
        <pc:chgData name="Johanna Robert" userId="40357114-de16-4ab1-940f-fc88cb345ce9" providerId="ADAL" clId="{DED509E1-B1EB-41A6-B8D4-3BE19860F4D0}" dt="2026-03-09T19:48:17.110" v="153" actId="403"/>
        <pc:sldMkLst>
          <pc:docMk/>
          <pc:sldMk cId="1531551686" sldId="384"/>
        </pc:sldMkLst>
        <pc:spChg chg="mod">
          <ac:chgData name="Johanna Robert" userId="40357114-de16-4ab1-940f-fc88cb345ce9" providerId="ADAL" clId="{DED509E1-B1EB-41A6-B8D4-3BE19860F4D0}" dt="2026-03-09T19:48:17.110" v="153" actId="403"/>
          <ac:spMkLst>
            <pc:docMk/>
            <pc:sldMk cId="1531551686" sldId="384"/>
            <ac:spMk id="2" creationId="{00000000-0000-0000-0000-000000000000}"/>
          </ac:spMkLst>
        </pc:spChg>
      </pc:sldChg>
      <pc:sldChg chg="modSp">
        <pc:chgData name="Johanna Robert" userId="40357114-de16-4ab1-940f-fc88cb345ce9" providerId="ADAL" clId="{DED509E1-B1EB-41A6-B8D4-3BE19860F4D0}" dt="2026-03-09T19:41:02.266" v="88"/>
        <pc:sldMkLst>
          <pc:docMk/>
          <pc:sldMk cId="2572534670" sldId="385"/>
        </pc:sldMkLst>
        <pc:spChg chg="mod">
          <ac:chgData name="Johanna Robert" userId="40357114-de16-4ab1-940f-fc88cb345ce9" providerId="ADAL" clId="{DED509E1-B1EB-41A6-B8D4-3BE19860F4D0}" dt="2026-03-09T19:41:02.266" v="88"/>
          <ac:spMkLst>
            <pc:docMk/>
            <pc:sldMk cId="2572534670" sldId="385"/>
            <ac:spMk id="2" creationId="{00000000-0000-0000-0000-000000000000}"/>
          </ac:spMkLst>
        </pc:spChg>
      </pc:sldChg>
      <pc:sldChg chg="modSp mod">
        <pc:chgData name="Johanna Robert" userId="40357114-de16-4ab1-940f-fc88cb345ce9" providerId="ADAL" clId="{DED509E1-B1EB-41A6-B8D4-3BE19860F4D0}" dt="2026-03-09T19:49:05.026" v="160" actId="403"/>
        <pc:sldMkLst>
          <pc:docMk/>
          <pc:sldMk cId="2475364261" sldId="386"/>
        </pc:sldMkLst>
        <pc:spChg chg="mod">
          <ac:chgData name="Johanna Robert" userId="40357114-de16-4ab1-940f-fc88cb345ce9" providerId="ADAL" clId="{DED509E1-B1EB-41A6-B8D4-3BE19860F4D0}" dt="2026-03-09T19:49:05.026" v="160" actId="403"/>
          <ac:spMkLst>
            <pc:docMk/>
            <pc:sldMk cId="2475364261" sldId="386"/>
            <ac:spMk id="2" creationId="{00000000-0000-0000-0000-000000000000}"/>
          </ac:spMkLst>
        </pc:spChg>
        <pc:spChg chg="mod">
          <ac:chgData name="Johanna Robert" userId="40357114-de16-4ab1-940f-fc88cb345ce9" providerId="ADAL" clId="{DED509E1-B1EB-41A6-B8D4-3BE19860F4D0}" dt="2026-03-09T19:48:57.013" v="158" actId="403"/>
          <ac:spMkLst>
            <pc:docMk/>
            <pc:sldMk cId="2475364261" sldId="386"/>
            <ac:spMk id="3" creationId="{00000000-0000-0000-0000-000000000000}"/>
          </ac:spMkLst>
        </pc:spChg>
      </pc:sldChg>
      <pc:sldChg chg="addSp delSp modSp mod delDesignElem">
        <pc:chgData name="Johanna Robert" userId="40357114-de16-4ab1-940f-fc88cb345ce9" providerId="ADAL" clId="{DED509E1-B1EB-41A6-B8D4-3BE19860F4D0}" dt="2026-03-09T19:44:55.838" v="122" actId="478"/>
        <pc:sldMkLst>
          <pc:docMk/>
          <pc:sldMk cId="2703224520" sldId="512"/>
        </pc:sldMkLst>
        <pc:spChg chg="mod">
          <ac:chgData name="Johanna Robert" userId="40357114-de16-4ab1-940f-fc88cb345ce9" providerId="ADAL" clId="{DED509E1-B1EB-41A6-B8D4-3BE19860F4D0}" dt="2026-03-09T19:37:15.138" v="43" actId="1076"/>
          <ac:spMkLst>
            <pc:docMk/>
            <pc:sldMk cId="2703224520" sldId="512"/>
            <ac:spMk id="2" creationId="{00000000-0000-0000-0000-000000000000}"/>
          </ac:spMkLst>
        </pc:spChg>
        <pc:spChg chg="mod">
          <ac:chgData name="Johanna Robert" userId="40357114-de16-4ab1-940f-fc88cb345ce9" providerId="ADAL" clId="{DED509E1-B1EB-41A6-B8D4-3BE19860F4D0}" dt="2026-03-09T19:36:59.830" v="40" actId="1076"/>
          <ac:spMkLst>
            <pc:docMk/>
            <pc:sldMk cId="2703224520" sldId="512"/>
            <ac:spMk id="3" creationId="{00000000-0000-0000-0000-000000000000}"/>
          </ac:spMkLst>
        </pc:spChg>
        <pc:spChg chg="del">
          <ac:chgData name="Johanna Robert" userId="40357114-de16-4ab1-940f-fc88cb345ce9" providerId="ADAL" clId="{DED509E1-B1EB-41A6-B8D4-3BE19860F4D0}" dt="2026-03-09T19:31:23.072" v="5"/>
          <ac:spMkLst>
            <pc:docMk/>
            <pc:sldMk cId="2703224520" sldId="512"/>
            <ac:spMk id="5127" creationId="{00000000-0000-0000-0000-000000000000}"/>
          </ac:spMkLst>
        </pc:spChg>
        <pc:grpChg chg="del">
          <ac:chgData name="Johanna Robert" userId="40357114-de16-4ab1-940f-fc88cb345ce9" providerId="ADAL" clId="{DED509E1-B1EB-41A6-B8D4-3BE19860F4D0}" dt="2026-03-09T19:31:23.072" v="5"/>
          <ac:grpSpMkLst>
            <pc:docMk/>
            <pc:sldMk cId="2703224520" sldId="512"/>
            <ac:grpSpMk id="73" creationId="{00000000-0000-0000-0000-000000000000}"/>
          </ac:grpSpMkLst>
        </pc:grpChg>
        <pc:picChg chg="add del mod">
          <ac:chgData name="Johanna Robert" userId="40357114-de16-4ab1-940f-fc88cb345ce9" providerId="ADAL" clId="{DED509E1-B1EB-41A6-B8D4-3BE19860F4D0}" dt="2026-03-09T19:44:55.838" v="122" actId="478"/>
          <ac:picMkLst>
            <pc:docMk/>
            <pc:sldMk cId="2703224520" sldId="512"/>
            <ac:picMk id="5122" creationId="{00000000-0000-0000-0000-000000000000}"/>
          </ac:picMkLst>
        </pc:picChg>
        <pc:cxnChg chg="del mod">
          <ac:chgData name="Johanna Robert" userId="40357114-de16-4ab1-940f-fc88cb345ce9" providerId="ADAL" clId="{DED509E1-B1EB-41A6-B8D4-3BE19860F4D0}" dt="2026-03-09T19:44:24.023" v="120" actId="478"/>
          <ac:cxnSpMkLst>
            <pc:docMk/>
            <pc:sldMk cId="2703224520" sldId="512"/>
            <ac:cxnSpMk id="6" creationId="{00000000-0000-0000-0000-000000000000}"/>
          </ac:cxnSpMkLst>
        </pc:cxnChg>
      </pc:sldChg>
      <pc:sldChg chg="modSp mod">
        <pc:chgData name="Johanna Robert" userId="40357114-de16-4ab1-940f-fc88cb345ce9" providerId="ADAL" clId="{DED509E1-B1EB-41A6-B8D4-3BE19860F4D0}" dt="2026-03-09T19:45:35.667" v="126" actId="122"/>
        <pc:sldMkLst>
          <pc:docMk/>
          <pc:sldMk cId="1044452508" sldId="513"/>
        </pc:sldMkLst>
        <pc:spChg chg="mod">
          <ac:chgData name="Johanna Robert" userId="40357114-de16-4ab1-940f-fc88cb345ce9" providerId="ADAL" clId="{DED509E1-B1EB-41A6-B8D4-3BE19860F4D0}" dt="2026-03-09T19:45:35.667" v="126" actId="122"/>
          <ac:spMkLst>
            <pc:docMk/>
            <pc:sldMk cId="1044452508" sldId="513"/>
            <ac:spMk id="2" creationId="{00000000-0000-0000-0000-000000000000}"/>
          </ac:spMkLst>
        </pc:spChg>
        <pc:spChg chg="mod">
          <ac:chgData name="Johanna Robert" userId="40357114-de16-4ab1-940f-fc88cb345ce9" providerId="ADAL" clId="{DED509E1-B1EB-41A6-B8D4-3BE19860F4D0}" dt="2026-03-09T19:45:28.003" v="123" actId="403"/>
          <ac:spMkLst>
            <pc:docMk/>
            <pc:sldMk cId="1044452508" sldId="513"/>
            <ac:spMk id="3" creationId="{00000000-0000-0000-0000-000000000000}"/>
          </ac:spMkLst>
        </pc:spChg>
      </pc:sldChg>
      <pc:sldChg chg="modSp mod modClrScheme chgLayout">
        <pc:chgData name="Johanna Robert" userId="40357114-de16-4ab1-940f-fc88cb345ce9" providerId="ADAL" clId="{DED509E1-B1EB-41A6-B8D4-3BE19860F4D0}" dt="2026-03-09T19:41:02.266" v="88"/>
        <pc:sldMkLst>
          <pc:docMk/>
          <pc:sldMk cId="2106334595" sldId="543"/>
        </pc:sldMkLst>
        <pc:spChg chg="mod">
          <ac:chgData name="Johanna Robert" userId="40357114-de16-4ab1-940f-fc88cb345ce9" providerId="ADAL" clId="{DED509E1-B1EB-41A6-B8D4-3BE19860F4D0}" dt="2026-03-09T19:41:02.266" v="88"/>
          <ac:spMkLst>
            <pc:docMk/>
            <pc:sldMk cId="2106334595" sldId="543"/>
            <ac:spMk id="2" creationId="{00000000-0000-0000-0000-000000000000}"/>
          </ac:spMkLst>
        </pc:spChg>
        <pc:spChg chg="mod">
          <ac:chgData name="Johanna Robert" userId="40357114-de16-4ab1-940f-fc88cb345ce9" providerId="ADAL" clId="{DED509E1-B1EB-41A6-B8D4-3BE19860F4D0}" dt="2026-03-09T19:41:02.266" v="88"/>
          <ac:spMkLst>
            <pc:docMk/>
            <pc:sldMk cId="2106334595" sldId="543"/>
            <ac:spMk id="4" creationId="{00000000-0000-0000-0000-000000000000}"/>
          </ac:spMkLst>
        </pc:spChg>
      </pc:sldChg>
      <pc:sldChg chg="modSp add mod">
        <pc:chgData name="Johanna Robert" userId="40357114-de16-4ab1-940f-fc88cb345ce9" providerId="ADAL" clId="{DED509E1-B1EB-41A6-B8D4-3BE19860F4D0}" dt="2026-03-09T19:43:40.061" v="115" actId="403"/>
        <pc:sldMkLst>
          <pc:docMk/>
          <pc:sldMk cId="2606540519" sldId="544"/>
        </pc:sldMkLst>
        <pc:spChg chg="mod">
          <ac:chgData name="Johanna Robert" userId="40357114-de16-4ab1-940f-fc88cb345ce9" providerId="ADAL" clId="{DED509E1-B1EB-41A6-B8D4-3BE19860F4D0}" dt="2026-03-09T19:43:40.061" v="115" actId="403"/>
          <ac:spMkLst>
            <pc:docMk/>
            <pc:sldMk cId="2606540519" sldId="544"/>
            <ac:spMk id="2" creationId="{00000000-0000-0000-0000-000000000000}"/>
          </ac:spMkLst>
        </pc:spChg>
      </pc:sldChg>
      <pc:sldChg chg="addSp delSp add del delDesignElem">
        <pc:chgData name="Johanna Robert" userId="40357114-de16-4ab1-940f-fc88cb345ce9" providerId="ADAL" clId="{DED509E1-B1EB-41A6-B8D4-3BE19860F4D0}" dt="2026-03-09T19:43:22.302" v="110"/>
        <pc:sldMkLst>
          <pc:docMk/>
          <pc:sldMk cId="2958215825" sldId="544"/>
        </pc:sldMkLst>
        <pc:spChg chg="add del">
          <ac:chgData name="Johanna Robert" userId="40357114-de16-4ab1-940f-fc88cb345ce9" providerId="ADAL" clId="{DED509E1-B1EB-41A6-B8D4-3BE19860F4D0}" dt="2026-03-09T19:43:22.302" v="110"/>
          <ac:spMkLst>
            <pc:docMk/>
            <pc:sldMk cId="2958215825" sldId="544"/>
            <ac:spMk id="15" creationId="{00000000-0000-0000-0000-000000000000}"/>
          </ac:spMkLst>
        </pc:spChg>
        <pc:spChg chg="add del">
          <ac:chgData name="Johanna Robert" userId="40357114-de16-4ab1-940f-fc88cb345ce9" providerId="ADAL" clId="{DED509E1-B1EB-41A6-B8D4-3BE19860F4D0}" dt="2026-03-09T19:43:22.302" v="110"/>
          <ac:spMkLst>
            <pc:docMk/>
            <pc:sldMk cId="2958215825" sldId="544"/>
            <ac:spMk id="17" creationId="{00000000-0000-0000-0000-000000000000}"/>
          </ac:spMkLst>
        </pc:spChg>
        <pc:cxnChg chg="add del">
          <ac:chgData name="Johanna Robert" userId="40357114-de16-4ab1-940f-fc88cb345ce9" providerId="ADAL" clId="{DED509E1-B1EB-41A6-B8D4-3BE19860F4D0}" dt="2026-03-09T19:43:22.302" v="110"/>
          <ac:cxnSpMkLst>
            <pc:docMk/>
            <pc:sldMk cId="2958215825" sldId="544"/>
            <ac:cxnSpMk id="14" creationId="{00000000-0000-0000-0000-000000000000}"/>
          </ac:cxnSpMkLst>
        </pc:cxnChg>
        <pc:cxnChg chg="add del">
          <ac:chgData name="Johanna Robert" userId="40357114-de16-4ab1-940f-fc88cb345ce9" providerId="ADAL" clId="{DED509E1-B1EB-41A6-B8D4-3BE19860F4D0}" dt="2026-03-09T19:43:22.302" v="110"/>
          <ac:cxnSpMkLst>
            <pc:docMk/>
            <pc:sldMk cId="2958215825" sldId="544"/>
            <ac:cxnSpMk id="16" creationId="{00000000-0000-0000-0000-000000000000}"/>
          </ac:cxnSpMkLst>
        </pc:cxnChg>
      </pc:sldChg>
      <pc:sldMasterChg chg="modSldLayout">
        <pc:chgData name="Johanna Robert" userId="40357114-de16-4ab1-940f-fc88cb345ce9" providerId="ADAL" clId="{DED509E1-B1EB-41A6-B8D4-3BE19860F4D0}" dt="2026-03-09T19:31:23.072" v="5"/>
        <pc:sldMasterMkLst>
          <pc:docMk/>
          <pc:sldMasterMk cId="3923121529" sldId="2147483690"/>
        </pc:sldMasterMkLst>
        <pc:sldLayoutChg chg="addSp">
          <pc:chgData name="Johanna Robert" userId="40357114-de16-4ab1-940f-fc88cb345ce9" providerId="ADAL" clId="{DED509E1-B1EB-41A6-B8D4-3BE19860F4D0}" dt="2026-03-09T19:31:23.072" v="5"/>
          <pc:sldLayoutMkLst>
            <pc:docMk/>
            <pc:sldMasterMk cId="3923121529" sldId="2147483690"/>
            <pc:sldLayoutMk cId="622689494" sldId="2147483691"/>
          </pc:sldLayoutMkLst>
          <pc:picChg chg="add">
            <ac:chgData name="Johanna Robert" userId="40357114-de16-4ab1-940f-fc88cb345ce9" providerId="ADAL" clId="{DED509E1-B1EB-41A6-B8D4-3BE19860F4D0}" dt="2026-03-09T19:31:23.072" v="5"/>
            <ac:picMkLst>
              <pc:docMk/>
              <pc:sldMasterMk cId="3923121529" sldId="2147483690"/>
              <pc:sldLayoutMk cId="622689494" sldId="2147483691"/>
              <ac:picMk id="7" creationId="{C1F6796C-0B71-12F0-7874-92DB2BF0DB28}"/>
            </ac:picMkLst>
          </pc:picChg>
        </pc:sldLayoutChg>
      </pc:sldMasterChg>
      <pc:sldMasterChg chg="delSldLayout modSldLayout">
        <pc:chgData name="Johanna Robert" userId="40357114-de16-4ab1-940f-fc88cb345ce9" providerId="ADAL" clId="{DED509E1-B1EB-41A6-B8D4-3BE19860F4D0}" dt="2026-03-09T19:43:30.883" v="112" actId="2696"/>
        <pc:sldMasterMkLst>
          <pc:docMk/>
          <pc:sldMasterMk cId="2036318406" sldId="2147483711"/>
        </pc:sldMasterMkLst>
        <pc:sldLayoutChg chg="addSp">
          <pc:chgData name="Johanna Robert" userId="40357114-de16-4ab1-940f-fc88cb345ce9" providerId="ADAL" clId="{DED509E1-B1EB-41A6-B8D4-3BE19860F4D0}" dt="2026-03-09T19:31:33.425" v="8"/>
          <pc:sldLayoutMkLst>
            <pc:docMk/>
            <pc:sldMasterMk cId="2036318406" sldId="2147483711"/>
            <pc:sldLayoutMk cId="3725564290" sldId="2147483712"/>
          </pc:sldLayoutMkLst>
          <pc:picChg chg="add">
            <ac:chgData name="Johanna Robert" userId="40357114-de16-4ab1-940f-fc88cb345ce9" providerId="ADAL" clId="{DED509E1-B1EB-41A6-B8D4-3BE19860F4D0}" dt="2026-03-09T19:31:33.425" v="8"/>
            <ac:picMkLst>
              <pc:docMk/>
              <pc:sldMasterMk cId="2036318406" sldId="2147483711"/>
              <pc:sldLayoutMk cId="3725564290" sldId="2147483712"/>
              <ac:picMk id="7" creationId="{6DD1DA46-6622-529C-678E-BA599FEBFF63}"/>
            </ac:picMkLst>
          </pc:picChg>
        </pc:sldLayoutChg>
        <pc:sldLayoutChg chg="del">
          <pc:chgData name="Johanna Robert" userId="40357114-de16-4ab1-940f-fc88cb345ce9" providerId="ADAL" clId="{DED509E1-B1EB-41A6-B8D4-3BE19860F4D0}" dt="2026-03-09T19:43:30.883" v="112" actId="2696"/>
          <pc:sldLayoutMkLst>
            <pc:docMk/>
            <pc:sldMasterMk cId="2036318406" sldId="2147483711"/>
            <pc:sldLayoutMk cId="2105302306" sldId="214748372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19D1D-87CE-49DA-988A-2AC1695F70DB}"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76992-D764-4491-BA1A-E8F8C473F9B1}" type="slidenum">
              <a:rPr lang="en-US" smtClean="0"/>
              <a:t>‹#›</a:t>
            </a:fld>
            <a:endParaRPr lang="en-US"/>
          </a:p>
        </p:txBody>
      </p:sp>
    </p:spTree>
    <p:extLst>
      <p:ext uri="{BB962C8B-B14F-4D97-AF65-F5344CB8AC3E}">
        <p14:creationId xmlns:p14="http://schemas.microsoft.com/office/powerpoint/2010/main" val="96005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Civil</a:t>
            </a:r>
            <a:r>
              <a:rPr lang="en-US" baseline="0" dirty="0"/>
              <a:t> Rights training </a:t>
            </a:r>
            <a:r>
              <a:rPr lang="en-US" dirty="0"/>
              <a:t>is required for all staff and volunteers who work with The Emergency Food Assistance Program (TEFAP)</a:t>
            </a:r>
            <a:r>
              <a:rPr lang="en-US" baseline="0" dirty="0"/>
              <a:t>. Ensure that every person who attends the training is documented and the training record is kept for at least three years after the close of the current fiscal year.</a:t>
            </a:r>
          </a:p>
          <a:p>
            <a:endParaRPr lang="en-US" baseline="0" dirty="0"/>
          </a:p>
          <a:p>
            <a:r>
              <a:rPr lang="en-US" baseline="0" dirty="0"/>
              <a:t>Photo credit: https://www.flickr.com/photos/84568447@N00/25128122112 Fred Selbert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40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chemeClr val="accent1"/>
              </a:buClr>
              <a:defRPr/>
            </a:pPr>
            <a:r>
              <a:rPr lang="en-US" sz="2900" dirty="0">
                <a:latin typeface="Arial" pitchFamily="34" charset="0"/>
                <a:cs typeface="Arial" pitchFamily="34" charset="0"/>
              </a:rPr>
              <a:t>It is required that every agency participating in TEFAP or  have the And Justice for All Poster. Ensure a current copy is posted in your facility at the client or sub-distributor point of service (w</a:t>
            </a:r>
            <a:r>
              <a:rPr lang="en-US" sz="2400" dirty="0">
                <a:latin typeface="Arial" pitchFamily="34" charset="0"/>
                <a:cs typeface="Arial" pitchFamily="34" charset="0"/>
              </a:rPr>
              <a:t>here the eligibility forms are completed or where the food/meals are being distributed/served). </a:t>
            </a:r>
            <a:r>
              <a:rPr lang="en-US" sz="1200" dirty="0">
                <a:latin typeface="Arial" pitchFamily="34" charset="0"/>
                <a:cs typeface="Arial" pitchFamily="34" charset="0"/>
              </a:rPr>
              <a:t>This is the most current And Justice for All poster.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93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It is important that all client information collected by staff or volunteers be kept secure and confidential. </a:t>
            </a:r>
          </a:p>
          <a:p>
            <a:r>
              <a:rPr lang="en-US" altLang="en-US" dirty="0">
                <a:latin typeface="Arial" panose="020B0604020202020204" pitchFamily="34" charset="0"/>
              </a:rPr>
              <a:t>USDA does not require the annual reporting of the race and ethnicity of for TEFAP clients.  This information should be used by agencies to identify underserved populations in their program service area.  Similar information could be used by an agency to evaluate TEFAP participation, though collection of the data is not required at this time.   </a:t>
            </a:r>
          </a:p>
          <a:p>
            <a:pPr eaLnBrk="1" hangingPunct="1"/>
            <a:endParaRPr lang="en-US" altLang="en-US" sz="800" dirty="0">
              <a:solidFill>
                <a:schemeClr val="bg1"/>
              </a:solidFill>
              <a:latin typeface="Gill Sans MT" panose="020B0502020104020203" pitchFamily="34" charset="0"/>
            </a:endParaRPr>
          </a:p>
          <a:p>
            <a:pPr marL="174708" indent="-174708">
              <a:buFont typeface="Arial" panose="020B0604020202020204" pitchFamily="34" charset="0"/>
              <a:buChar char="•"/>
            </a:pPr>
            <a:r>
              <a:rPr lang="en-US" altLang="en-US" dirty="0">
                <a:solidFill>
                  <a:schemeClr val="bg1"/>
                </a:solidFill>
                <a:latin typeface="Gill Sans MT" panose="020B0502020104020203" pitchFamily="34" charset="0"/>
              </a:rPr>
              <a:t>Participants may self-declare racial/ethnic data.</a:t>
            </a:r>
          </a:p>
          <a:p>
            <a:pPr marL="174708" indent="-174708">
              <a:buFont typeface="Arial" panose="020B0604020202020204" pitchFamily="34" charset="0"/>
              <a:buChar char="•"/>
            </a:pPr>
            <a:r>
              <a:rPr lang="en-US" altLang="en-US" dirty="0">
                <a:solidFill>
                  <a:schemeClr val="bg1"/>
                </a:solidFill>
                <a:latin typeface="Gill Sans MT" panose="020B0502020104020203" pitchFamily="34" charset="0"/>
              </a:rPr>
              <a:t>If a participant refuses to provide data they are to be advised that the information will be collected based on observation.</a:t>
            </a:r>
          </a:p>
          <a:p>
            <a:pPr marL="174708" indent="-174708">
              <a:buFont typeface="Arial" panose="020B0604020202020204" pitchFamily="34" charset="0"/>
              <a:buChar char="•"/>
            </a:pPr>
            <a:r>
              <a:rPr lang="en-US" altLang="en-US" dirty="0">
                <a:solidFill>
                  <a:schemeClr val="bg1"/>
                </a:solidFill>
                <a:latin typeface="Gill Sans MT" panose="020B0502020104020203" pitchFamily="34" charset="0"/>
              </a:rPr>
              <a:t>Maintain all records for three years after the close of the current fiscal year</a:t>
            </a:r>
          </a:p>
          <a:p>
            <a:pPr marL="174708" indent="-174708">
              <a:buFont typeface="Arial" panose="020B0604020202020204" pitchFamily="34" charset="0"/>
              <a:buChar char="•"/>
            </a:pPr>
            <a:r>
              <a:rPr lang="en-US" dirty="0"/>
              <a:t>Applicants shall be assured that the information is required for and used for statistical purposes only and has no effect on eligibility criteria.</a:t>
            </a:r>
            <a:endParaRPr lang="en-US" altLang="en-US" dirty="0">
              <a:solidFill>
                <a:schemeClr val="bg1"/>
              </a:solidFill>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18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dirty="0">
                <a:solidFill>
                  <a:schemeClr val="bg1"/>
                </a:solidFill>
                <a:latin typeface="Gill Sans MT" panose="020B0502020104020203" pitchFamily="34" charset="0"/>
              </a:rPr>
              <a:t>Convey the message of equal opportunity through photos and graphics in program-related information</a:t>
            </a:r>
            <a:r>
              <a:rPr lang="en-US" altLang="en-US" sz="1400" dirty="0">
                <a:solidFill>
                  <a:schemeClr val="bg1"/>
                </a:solidFill>
                <a:latin typeface="Gill Sans MT" panose="020B0502020104020203" pitchFamily="34" charset="0"/>
              </a:rPr>
              <a:t>.</a:t>
            </a:r>
          </a:p>
          <a:p>
            <a:pPr eaLnBrk="1" hangingPunct="1"/>
            <a:endParaRPr lang="en-US" altLang="en-US" sz="1400" dirty="0">
              <a:solidFill>
                <a:schemeClr val="bg1"/>
              </a:solidFill>
              <a:latin typeface="Gill Sans MT" panose="020B0502020104020203"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353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no. It is never okay to distribute program information without the non-discrimination statement.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14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spcBef>
                <a:spcPct val="20000"/>
              </a:spcBef>
              <a:buClr>
                <a:srgbClr val="FFCC00"/>
              </a:buClr>
              <a:defRPr/>
            </a:pPr>
            <a:r>
              <a:rPr lang="en-US" dirty="0"/>
              <a:t>Agencies must take into consideration individuals who do not speak English as their primary language and who have a limited ability to read, speak, write, or understand English. If someone came to your agency and they only spoke Creole, would you be prepared to offer them service? If not, there is a potential for a “National Origin” civil</a:t>
            </a:r>
            <a:r>
              <a:rPr lang="en-US" baseline="0" dirty="0"/>
              <a:t> rights complaint. </a:t>
            </a:r>
            <a:endParaRPr lang="en-US" dirty="0"/>
          </a:p>
          <a:p>
            <a:pPr marL="349415" indent="-349415">
              <a:spcBef>
                <a:spcPct val="20000"/>
              </a:spcBef>
              <a:buClr>
                <a:srgbClr val="FFCC00"/>
              </a:buClr>
              <a:defRPr/>
            </a:pPr>
            <a:endParaRPr lang="en-US" sz="2400" dirty="0">
              <a:latin typeface="Trebuchet MS" pitchFamily="34" charset="0"/>
            </a:endParaRPr>
          </a:p>
          <a:p>
            <a:pPr marL="349415" indent="-349415">
              <a:spcBef>
                <a:spcPct val="20000"/>
              </a:spcBef>
              <a:buClr>
                <a:srgbClr val="FFCC00"/>
              </a:buClr>
              <a:defRPr/>
            </a:pPr>
            <a:r>
              <a:rPr lang="en-US" sz="2400" dirty="0">
                <a:latin typeface="Trebuchet MS" pitchFamily="34" charset="0"/>
              </a:rPr>
              <a:t>All agencies participating in TEFAP and  have the responsibility to take reasonable steps to ensure meaningful access to their programs and activities by persons with limited English proficiency (LEP). </a:t>
            </a:r>
            <a:endParaRPr lang="en-US" altLang="en-US" dirty="0">
              <a:solidFill>
                <a:schemeClr val="bg1"/>
              </a:solidFill>
              <a:latin typeface="Gill Sans MT" panose="020B0502020104020203" pitchFamily="34" charset="0"/>
            </a:endParaRPr>
          </a:p>
          <a:p>
            <a:pPr eaLnBrk="1" hangingPunct="1">
              <a:buClr>
                <a:schemeClr val="bg1"/>
              </a:buClr>
            </a:pPr>
            <a:endParaRPr lang="en-US" altLang="en-US" dirty="0">
              <a:solidFill>
                <a:schemeClr val="bg1"/>
              </a:solidFill>
              <a:latin typeface="Gill Sans MT" panose="020B0502020104020203" pitchFamily="34" charset="0"/>
            </a:endParaRPr>
          </a:p>
          <a:p>
            <a:pPr eaLnBrk="1" hangingPunct="1">
              <a:buClr>
                <a:schemeClr val="bg1"/>
              </a:buClr>
            </a:pPr>
            <a:r>
              <a:rPr lang="en-US" altLang="en-US" dirty="0">
                <a:solidFill>
                  <a:schemeClr val="bg1"/>
                </a:solidFill>
                <a:latin typeface="Gill Sans MT" panose="020B0502020104020203" pitchFamily="34" charset="0"/>
              </a:rPr>
              <a:t>Interpreters: Volunteers may be used as interpreters and must maintain participant confidentiality. Children should not be used as interpreters.</a:t>
            </a:r>
          </a:p>
          <a:p>
            <a:pPr eaLnBrk="1" hangingPunct="1">
              <a:buClr>
                <a:schemeClr val="bg1"/>
              </a:buClr>
            </a:pPr>
            <a:endParaRPr lang="en-US" altLang="en-US" dirty="0">
              <a:solidFill>
                <a:schemeClr val="bg1"/>
              </a:solidFill>
              <a:latin typeface="Gill Sans MT" panose="020B0502020104020203" pitchFamily="34" charset="0"/>
            </a:endParaRPr>
          </a:p>
          <a:p>
            <a:pPr eaLnBrk="1" hangingPunct="1">
              <a:buClr>
                <a:schemeClr val="bg1"/>
              </a:buClr>
            </a:pPr>
            <a:endParaRPr lang="en-US" altLang="en-US" dirty="0">
              <a:solidFill>
                <a:schemeClr val="bg1"/>
              </a:solidFill>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032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a:spcBef>
                <a:spcPct val="20000"/>
              </a:spcBef>
              <a:buClr>
                <a:srgbClr val="FFCC00"/>
              </a:buClr>
              <a:defRPr/>
            </a:pPr>
            <a:r>
              <a:rPr lang="en-US" altLang="en-US" dirty="0">
                <a:solidFill>
                  <a:schemeClr val="bg1"/>
                </a:solidFill>
                <a:latin typeface="Gill Sans MT" panose="020B0502020104020203" pitchFamily="34" charset="0"/>
              </a:rPr>
              <a:t>Service must be provided, but there is some flexibility on methods used.</a:t>
            </a:r>
          </a:p>
          <a:p>
            <a:pPr marL="349415" indent="-349415">
              <a:spcBef>
                <a:spcPct val="20000"/>
              </a:spcBef>
              <a:buClr>
                <a:srgbClr val="FFCC00"/>
              </a:buClr>
              <a:defRPr/>
            </a:pPr>
            <a:r>
              <a:rPr lang="en-US" dirty="0">
                <a:latin typeface="Trebuchet MS" pitchFamily="34" charset="0"/>
              </a:rPr>
              <a:t>Factors to consider with addressing Limited English Proficiency are</a:t>
            </a:r>
          </a:p>
          <a:p>
            <a:pPr marL="349415" indent="-349415">
              <a:spcBef>
                <a:spcPct val="20000"/>
              </a:spcBef>
              <a:buClr>
                <a:srgbClr val="FFCC00"/>
              </a:buClr>
              <a:buFontTx/>
              <a:buChar char="•"/>
              <a:defRPr/>
            </a:pPr>
            <a:r>
              <a:rPr lang="en-US" dirty="0">
                <a:latin typeface="Trebuchet MS" pitchFamily="34" charset="0"/>
              </a:rPr>
              <a:t>Number or proportion of LEP persons served or encountered in the eligible population</a:t>
            </a:r>
          </a:p>
          <a:p>
            <a:pPr marL="349415" indent="-349415">
              <a:spcBef>
                <a:spcPct val="20000"/>
              </a:spcBef>
              <a:buClr>
                <a:srgbClr val="FFCC00"/>
              </a:buClr>
              <a:buFontTx/>
              <a:buChar char="•"/>
              <a:defRPr/>
            </a:pPr>
            <a:r>
              <a:rPr lang="en-US" dirty="0">
                <a:latin typeface="Trebuchet MS" pitchFamily="34" charset="0"/>
              </a:rPr>
              <a:t>Frequency with which LEP individuals come in contact with the program</a:t>
            </a:r>
          </a:p>
          <a:p>
            <a:pPr marL="349415" indent="-349415">
              <a:spcBef>
                <a:spcPct val="20000"/>
              </a:spcBef>
              <a:buClr>
                <a:srgbClr val="FFCC00"/>
              </a:buClr>
              <a:buFontTx/>
              <a:buChar char="•"/>
              <a:defRPr/>
            </a:pPr>
            <a:r>
              <a:rPr lang="en-US" dirty="0">
                <a:latin typeface="Trebuchet MS" pitchFamily="34" charset="0"/>
              </a:rPr>
              <a:t>Nature and importance of the program, activity, or service provided by the program</a:t>
            </a:r>
          </a:p>
          <a:p>
            <a:pPr marL="349415" indent="-349415">
              <a:spcBef>
                <a:spcPct val="20000"/>
              </a:spcBef>
              <a:buClr>
                <a:srgbClr val="FFCC00"/>
              </a:buClr>
              <a:buFontTx/>
              <a:buChar char="•"/>
              <a:defRPr/>
            </a:pPr>
            <a:r>
              <a:rPr lang="en-US" dirty="0">
                <a:latin typeface="Trebuchet MS" pitchFamily="34" charset="0"/>
              </a:rPr>
              <a:t>Resources available to the recipient </a:t>
            </a:r>
          </a:p>
          <a:p>
            <a:pPr marL="349415" indent="-349415">
              <a:spcBef>
                <a:spcPct val="20000"/>
              </a:spcBef>
              <a:buClr>
                <a:srgbClr val="FFCC00"/>
              </a:buClr>
              <a:buFontTx/>
              <a:buChar char="•"/>
              <a:defRPr/>
            </a:pPr>
            <a:r>
              <a:rPr lang="en-US" dirty="0">
                <a:latin typeface="Trebuchet MS" pitchFamily="34" charset="0"/>
              </a:rPr>
              <a:t>Costs</a:t>
            </a:r>
            <a:endParaRPr lang="en-US" dirty="0"/>
          </a:p>
          <a:p>
            <a:pPr marL="349415" indent="-349415">
              <a:spcBef>
                <a:spcPct val="20000"/>
              </a:spcBef>
              <a:buClr>
                <a:srgbClr val="FFCC00"/>
              </a:buClr>
              <a:defRPr/>
            </a:pPr>
            <a:endParaRPr lang="en-US" dirty="0">
              <a:latin typeface="Trebuchet MS" pitchFamily="34" charset="0"/>
            </a:endParaRPr>
          </a:p>
          <a:p>
            <a:pPr defTabSz="931774">
              <a:buClr>
                <a:schemeClr val="bg1"/>
              </a:buClr>
              <a:defRPr/>
            </a:pPr>
            <a:r>
              <a:rPr lang="en-US" dirty="0">
                <a:latin typeface="Trebuchet MS" pitchFamily="34" charset="0"/>
              </a:rPr>
              <a:t>If an agency has a need for a language translation other than the ones provided by FDACS, please contact our office for assistance.</a:t>
            </a:r>
          </a:p>
          <a:p>
            <a:pPr eaLnBrk="1" hangingPunct="1">
              <a:buClr>
                <a:schemeClr val="bg1"/>
              </a:buClr>
            </a:pPr>
            <a:endParaRPr lang="en-US" altLang="en-US" dirty="0">
              <a:solidFill>
                <a:schemeClr val="bg1"/>
              </a:solidFill>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93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Americans with Disabilities Act </a:t>
            </a:r>
          </a:p>
          <a:p>
            <a:pPr algn="just">
              <a:buNone/>
            </a:pPr>
            <a:r>
              <a:rPr lang="en-US" dirty="0"/>
              <a:t>•   Section 504 of the Rehabilitation Act of 1973 </a:t>
            </a:r>
          </a:p>
          <a:p>
            <a:pPr>
              <a:buNone/>
            </a:pPr>
            <a:r>
              <a:rPr lang="en-US" dirty="0"/>
              <a:t>•   7CFR Part 15b </a:t>
            </a:r>
          </a:p>
          <a:p>
            <a:pPr>
              <a:buNone/>
            </a:pPr>
            <a:r>
              <a:rPr lang="en-US" dirty="0"/>
              <a:t>    Prohibits discrimination on the basis of disability in all services, programs and activities provided to the public by state and local governments. Reasonable accommodations that do not cause undue hardship must be provided.</a:t>
            </a:r>
          </a:p>
          <a:p>
            <a:endParaRPr lang="en-US" dirty="0"/>
          </a:p>
          <a:p>
            <a:r>
              <a:rPr lang="en-US" dirty="0"/>
              <a:t>A person with disability</a:t>
            </a:r>
            <a:r>
              <a:rPr lang="en-US" baseline="0" dirty="0"/>
              <a:t> is defined as a</a:t>
            </a:r>
            <a:r>
              <a:rPr lang="en-US" dirty="0"/>
              <a:t> person who has a physical or mental impairment which substantially limits one or more major life activities, has a record of such an impairment, or is regarded as having such an impairment. </a:t>
            </a:r>
          </a:p>
          <a:p>
            <a:endParaRPr lang="en-US" dirty="0"/>
          </a:p>
          <a:p>
            <a:r>
              <a:rPr lang="en-US" dirty="0"/>
              <a:t>Major life activity means functions such as caring for one’s self, performing manual tasks, walking, seeing, hearing, speaking, breathing, learning and working.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350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There is an obligation to ensure that members of the public are provided accommodations in order to access program information, applications and assistance (i.e. Braille, large print, and audio tape) </a:t>
            </a:r>
          </a:p>
          <a:p>
            <a:endParaRPr lang="en-US" dirty="0"/>
          </a:p>
          <a:p>
            <a:pPr marL="174708" indent="-174708">
              <a:buClr>
                <a:schemeClr val="bg1"/>
              </a:buClr>
              <a:buFont typeface="Arial" panose="020B0604020202020204" pitchFamily="34" charset="0"/>
              <a:buChar char="•"/>
            </a:pPr>
            <a:r>
              <a:rPr lang="en-US" altLang="en-US" dirty="0"/>
              <a:t>Handicap Accessible Facilities: This should include the parking lot, entrances, exits, hallways, elevators, restrooms, and Braille signage. </a:t>
            </a:r>
          </a:p>
          <a:p>
            <a:pPr eaLnBrk="1" hangingPunct="1">
              <a:buClr>
                <a:schemeClr val="bg1"/>
              </a:buClr>
            </a:pPr>
            <a:endParaRPr lang="en-US" altLang="en-US" dirty="0"/>
          </a:p>
          <a:p>
            <a:pPr eaLnBrk="1" hangingPunct="1">
              <a:buClr>
                <a:schemeClr val="bg1"/>
              </a:buClr>
            </a:pPr>
            <a:endParaRPr lang="en-US" alt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487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Clr>
                <a:schemeClr val="bg1"/>
              </a:buClr>
              <a:buFont typeface="Arial" panose="020B0604020202020204" pitchFamily="34" charset="0"/>
              <a:buChar char="•"/>
            </a:pPr>
            <a:r>
              <a:rPr lang="en-US" altLang="en-US" dirty="0"/>
              <a:t>Always have assistance available for people with disabilities</a:t>
            </a:r>
          </a:p>
          <a:p>
            <a:pPr marL="174708" indent="-174708">
              <a:buClr>
                <a:schemeClr val="bg1"/>
              </a:buClr>
              <a:buFont typeface="Arial" panose="020B0604020202020204" pitchFamily="34" charset="0"/>
              <a:buChar char="•"/>
            </a:pPr>
            <a:r>
              <a:rPr lang="en-US" altLang="en-US" dirty="0"/>
              <a:t>Provide alternative arrangements for service</a:t>
            </a:r>
          </a:p>
          <a:p>
            <a:pPr marL="174708" indent="-174708">
              <a:buClr>
                <a:schemeClr val="bg1"/>
              </a:buClr>
              <a:buFont typeface="Arial" panose="020B0604020202020204" pitchFamily="34" charset="0"/>
              <a:buChar char="•"/>
            </a:pPr>
            <a:r>
              <a:rPr lang="en-US" altLang="en-US" dirty="0"/>
              <a:t>Sign language interpreters may be needed: </a:t>
            </a:r>
            <a:r>
              <a:rPr lang="en-US" dirty="0"/>
              <a:t>Providing American Sign Language (ASL) interpreters for persons with hearing disabilities may be necessary to be able to adequately communicate with these applicants and participants. </a:t>
            </a:r>
            <a:endParaRPr lang="en-US" altLang="en-US" dirty="0"/>
          </a:p>
          <a:p>
            <a:pPr marL="174708" indent="-174708">
              <a:buClr>
                <a:schemeClr val="bg1"/>
              </a:buClr>
              <a:buFont typeface="Arial" panose="020B0604020202020204" pitchFamily="34" charset="0"/>
              <a:buChar char="•"/>
            </a:pPr>
            <a:r>
              <a:rPr lang="en-US" altLang="en-US" dirty="0"/>
              <a:t>Service</a:t>
            </a:r>
            <a:r>
              <a:rPr lang="en-US" altLang="en-US" baseline="0" dirty="0"/>
              <a:t> animals must be allowed in facilities</a:t>
            </a:r>
            <a:endParaRPr lang="en-US" altLang="en-US" dirty="0"/>
          </a:p>
          <a:p>
            <a:pPr eaLnBrk="1" hangingPunct="1">
              <a:buClr>
                <a:schemeClr val="bg1"/>
              </a:buClr>
            </a:pPr>
            <a:endParaRPr lang="en-US" alt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104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1"/>
              </a:buClr>
              <a:buFontTx/>
              <a:buChar char="•"/>
              <a:defRPr/>
            </a:pPr>
            <a:r>
              <a:rPr lang="en-US" dirty="0"/>
              <a:t>Can be verbal or written</a:t>
            </a:r>
          </a:p>
          <a:p>
            <a:pPr>
              <a:buClr>
                <a:schemeClr val="accent1"/>
              </a:buClr>
              <a:buFontTx/>
              <a:buChar char="•"/>
              <a:defRPr/>
            </a:pPr>
            <a:r>
              <a:rPr lang="en-US" dirty="0"/>
              <a:t>Must be discrimination based on one or more of the 6 protected classes</a:t>
            </a:r>
          </a:p>
          <a:p>
            <a:pPr>
              <a:buClr>
                <a:schemeClr val="accent1"/>
              </a:buClr>
              <a:buFontTx/>
              <a:buChar char="•"/>
              <a:defRPr/>
            </a:pPr>
            <a:r>
              <a:rPr lang="en-US" dirty="0"/>
              <a:t>Can be made to any volunteer or staff member at the sub-distributor/agency, the RA/food ban, the Florida Department of Agriculture and Consumer Services or USDA</a:t>
            </a:r>
          </a:p>
          <a:p>
            <a:pPr>
              <a:buClr>
                <a:schemeClr val="accent1"/>
              </a:buClr>
              <a:buFontTx/>
              <a:buChar char="•"/>
              <a:defRPr/>
            </a:pPr>
            <a:r>
              <a:rPr lang="en-US" dirty="0"/>
              <a:t>Agencies should have a specific complaint process and procedure</a:t>
            </a:r>
          </a:p>
          <a:p>
            <a:endParaRPr lang="en-US" dirty="0"/>
          </a:p>
          <a:p>
            <a:pPr marL="349415" indent="-349415">
              <a:spcBef>
                <a:spcPct val="20000"/>
              </a:spcBef>
              <a:buClr>
                <a:srgbClr val="FFCC00"/>
              </a:buClr>
              <a:defRPr/>
            </a:pPr>
            <a:r>
              <a:rPr lang="en-US" dirty="0"/>
              <a:t>Make sure</a:t>
            </a:r>
            <a:r>
              <a:rPr lang="en-US" baseline="0" dirty="0"/>
              <a:t> to recognize the difference between a program complaint and a civil rights complaint. </a:t>
            </a:r>
            <a:r>
              <a:rPr lang="en-US" sz="2900" u="sng" dirty="0">
                <a:solidFill>
                  <a:srgbClr val="FFCC00"/>
                </a:solidFill>
                <a:latin typeface="Trebuchet MS" pitchFamily="34" charset="0"/>
              </a:rPr>
              <a:t>PROGRAM</a:t>
            </a:r>
            <a:r>
              <a:rPr lang="en-US" sz="2900" dirty="0">
                <a:solidFill>
                  <a:schemeClr val="bg1"/>
                </a:solidFill>
                <a:effectLst>
                  <a:outerShdw blurRad="38100" dist="38100" dir="2700000" algn="tl">
                    <a:srgbClr val="000000"/>
                  </a:outerShdw>
                </a:effectLst>
                <a:latin typeface="Trebuchet MS" pitchFamily="34" charset="0"/>
              </a:rPr>
              <a:t> </a:t>
            </a:r>
            <a:r>
              <a:rPr lang="en-US" sz="2900" dirty="0">
                <a:latin typeface="Trebuchet MS" pitchFamily="34" charset="0"/>
              </a:rPr>
              <a:t>complaints are not civil rights complaints, although equally important, and are NOT based on one of the 6 protected classes. You should have a different complaint process for handling these.</a:t>
            </a:r>
          </a:p>
          <a:p>
            <a:pPr marL="349415" indent="-349415">
              <a:spcBef>
                <a:spcPct val="20000"/>
              </a:spcBef>
              <a:buClr>
                <a:srgbClr val="FFCC00"/>
              </a:buClr>
              <a:defRPr/>
            </a:pPr>
            <a:r>
              <a:rPr lang="en-US" sz="2900" dirty="0">
                <a:latin typeface="Trebuchet MS" pitchFamily="34" charset="0"/>
              </a:rPr>
              <a:t>Examples of program complaints:</a:t>
            </a:r>
          </a:p>
          <a:p>
            <a:pPr marL="757066" lvl="1" indent="-291179">
              <a:spcBef>
                <a:spcPct val="20000"/>
              </a:spcBef>
              <a:buClr>
                <a:srgbClr val="FFCC00"/>
              </a:buClr>
              <a:buFontTx/>
              <a:buChar char="–"/>
              <a:defRPr/>
            </a:pPr>
            <a:r>
              <a:rPr lang="en-US" sz="2900" dirty="0">
                <a:latin typeface="Trebuchet MS" pitchFamily="34" charset="0"/>
              </a:rPr>
              <a:t>Classes NOT protected by the TEFAP program</a:t>
            </a:r>
          </a:p>
          <a:p>
            <a:pPr marL="757066" lvl="1" indent="-291179">
              <a:spcBef>
                <a:spcPct val="20000"/>
              </a:spcBef>
              <a:buClr>
                <a:srgbClr val="FFCC00"/>
              </a:buClr>
              <a:buFontTx/>
              <a:buChar char="–"/>
              <a:defRPr/>
            </a:pPr>
            <a:r>
              <a:rPr lang="en-US" sz="2900" dirty="0">
                <a:latin typeface="Trebuchet MS" pitchFamily="34" charset="0"/>
              </a:rPr>
              <a:t>Food Safety/Quality</a:t>
            </a:r>
          </a:p>
          <a:p>
            <a:pPr marL="757066" lvl="1" indent="-291179">
              <a:spcBef>
                <a:spcPct val="20000"/>
              </a:spcBef>
              <a:buClr>
                <a:srgbClr val="FFCC00"/>
              </a:buClr>
              <a:buFontTx/>
              <a:buChar char="–"/>
              <a:defRPr/>
            </a:pPr>
            <a:r>
              <a:rPr lang="en-US" sz="2900" dirty="0">
                <a:latin typeface="Trebuchet MS" pitchFamily="34" charset="0"/>
              </a:rPr>
              <a:t>Customer Service such as standing in a long line to receive the foods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51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go over all the areas required by USDA</a:t>
            </a:r>
            <a:r>
              <a:rPr lang="en-US" baseline="0" dirty="0"/>
              <a:t> to complete annual Civil Rights training. The goals of this training are to learn:</a:t>
            </a:r>
          </a:p>
          <a:p>
            <a:pPr marL="174708" indent="-174708">
              <a:buFont typeface="Arial" panose="020B0604020202020204" pitchFamily="34" charset="0"/>
              <a:buChar char="•"/>
            </a:pPr>
            <a:r>
              <a:rPr lang="en-US" baseline="0" dirty="0"/>
              <a:t>How the federal government defines discrimination in TEFAP</a:t>
            </a:r>
          </a:p>
          <a:p>
            <a:pPr marL="174708" indent="-174708">
              <a:buFont typeface="Arial" panose="020B0604020202020204" pitchFamily="34" charset="0"/>
              <a:buChar char="•"/>
            </a:pPr>
            <a:r>
              <a:rPr lang="en-US" baseline="0" dirty="0"/>
              <a:t>What racial and ethnic data is required to be collected; </a:t>
            </a:r>
          </a:p>
          <a:p>
            <a:pPr marL="174708" indent="-174708">
              <a:buFont typeface="Arial" panose="020B0604020202020204" pitchFamily="34" charset="0"/>
              <a:buChar char="•"/>
            </a:pPr>
            <a:r>
              <a:rPr lang="en-US" baseline="0" dirty="0"/>
              <a:t>How to notify clients and potential clients of our programs and their civil rights as it relates to them;</a:t>
            </a:r>
          </a:p>
          <a:p>
            <a:pPr marL="174708" indent="-174708">
              <a:buFont typeface="Arial" panose="020B0604020202020204" pitchFamily="34" charset="0"/>
              <a:buChar char="•"/>
            </a:pPr>
            <a:r>
              <a:rPr lang="en-US" dirty="0"/>
              <a:t>The</a:t>
            </a:r>
            <a:r>
              <a:rPr lang="en-US" baseline="0" dirty="0"/>
              <a:t> requirements for communicating with clients and potential clients who do not speak English;</a:t>
            </a:r>
          </a:p>
          <a:p>
            <a:pPr marL="174708" indent="-174708">
              <a:buFont typeface="Arial" panose="020B0604020202020204" pitchFamily="34" charset="0"/>
              <a:buChar char="•"/>
            </a:pPr>
            <a:r>
              <a:rPr lang="en-US" baseline="0" dirty="0"/>
              <a:t>How to ensure our facilities and outreach tools do not discriminate against persons with disabilities;</a:t>
            </a:r>
          </a:p>
          <a:p>
            <a:pPr marL="174708" indent="-174708">
              <a:buFont typeface="Arial" panose="020B0604020202020204" pitchFamily="34" charset="0"/>
              <a:buChar char="•"/>
            </a:pPr>
            <a:r>
              <a:rPr lang="en-US" baseline="0" dirty="0"/>
              <a:t>How to identify and process a civil rights complaint;</a:t>
            </a:r>
          </a:p>
          <a:p>
            <a:pPr marL="174708" indent="-174708">
              <a:buFont typeface="Arial" panose="020B0604020202020204" pitchFamily="34" charset="0"/>
              <a:buChar char="•"/>
            </a:pPr>
            <a:r>
              <a:rPr lang="en-US" baseline="0" dirty="0"/>
              <a:t>The process for monitoring agencies for civil rights compliance;</a:t>
            </a:r>
          </a:p>
          <a:p>
            <a:pPr marL="174708" indent="-174708">
              <a:buFont typeface="Arial" panose="020B0604020202020204" pitchFamily="34" charset="0"/>
              <a:buChar char="•"/>
            </a:pPr>
            <a:r>
              <a:rPr lang="en-US" baseline="0" dirty="0"/>
              <a:t>What happens when an agency is not in compliance;</a:t>
            </a:r>
          </a:p>
          <a:p>
            <a:pPr marL="174708" indent="-174708">
              <a:buFont typeface="Arial" panose="020B0604020202020204" pitchFamily="34" charset="0"/>
              <a:buChar char="•"/>
            </a:pPr>
            <a:r>
              <a:rPr lang="en-US" baseline="0" dirty="0"/>
              <a:t>And effective customer service and conflict resolution techniques.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283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spcBef>
                <a:spcPct val="20000"/>
              </a:spcBef>
              <a:buClr>
                <a:srgbClr val="FFCC00"/>
              </a:buClr>
              <a:defRPr/>
            </a:pPr>
            <a:r>
              <a:rPr lang="en-US" dirty="0"/>
              <a:t>Make sure</a:t>
            </a:r>
            <a:r>
              <a:rPr lang="en-US" baseline="0" dirty="0"/>
              <a:t> to recognize the difference between a program complaint and a civil rights complaint. </a:t>
            </a:r>
            <a:r>
              <a:rPr lang="en-US" sz="2900" u="sng" dirty="0">
                <a:solidFill>
                  <a:srgbClr val="FFCC00"/>
                </a:solidFill>
                <a:latin typeface="Trebuchet MS" pitchFamily="34" charset="0"/>
              </a:rPr>
              <a:t>PROGRAM</a:t>
            </a:r>
            <a:r>
              <a:rPr lang="en-US" sz="2900" dirty="0">
                <a:solidFill>
                  <a:schemeClr val="bg1"/>
                </a:solidFill>
                <a:effectLst>
                  <a:outerShdw blurRad="38100" dist="38100" dir="2700000" algn="tl">
                    <a:srgbClr val="000000"/>
                  </a:outerShdw>
                </a:effectLst>
                <a:latin typeface="Trebuchet MS" pitchFamily="34" charset="0"/>
              </a:rPr>
              <a:t> </a:t>
            </a:r>
            <a:r>
              <a:rPr lang="en-US" sz="2900" dirty="0">
                <a:latin typeface="Trebuchet MS" pitchFamily="34" charset="0"/>
              </a:rPr>
              <a:t>complaints are not civil rights complaints, although equally important, and are NOT based on one of the 6 protected classes. You should have a different complaint process for handling these.</a:t>
            </a:r>
          </a:p>
          <a:p>
            <a:pPr marL="349415" indent="-349415">
              <a:spcBef>
                <a:spcPct val="20000"/>
              </a:spcBef>
              <a:buClr>
                <a:srgbClr val="FFCC00"/>
              </a:buClr>
              <a:defRPr/>
            </a:pPr>
            <a:r>
              <a:rPr lang="en-US" sz="2900" dirty="0">
                <a:latin typeface="Trebuchet MS" pitchFamily="34" charset="0"/>
              </a:rPr>
              <a:t>Examples of program complaints:</a:t>
            </a:r>
          </a:p>
          <a:p>
            <a:pPr marL="757066" lvl="1" indent="-291179">
              <a:spcBef>
                <a:spcPct val="20000"/>
              </a:spcBef>
              <a:buClr>
                <a:srgbClr val="FFCC00"/>
              </a:buClr>
              <a:buFontTx/>
              <a:buChar char="–"/>
              <a:defRPr/>
            </a:pPr>
            <a:r>
              <a:rPr lang="en-US" sz="2900" dirty="0">
                <a:latin typeface="Trebuchet MS" pitchFamily="34" charset="0"/>
              </a:rPr>
              <a:t>Classes NOT protected by the TEFAP program</a:t>
            </a:r>
          </a:p>
          <a:p>
            <a:pPr marL="757066" lvl="1" indent="-291179">
              <a:spcBef>
                <a:spcPct val="20000"/>
              </a:spcBef>
              <a:buClr>
                <a:srgbClr val="FFCC00"/>
              </a:buClr>
              <a:buFontTx/>
              <a:buChar char="–"/>
              <a:defRPr/>
            </a:pPr>
            <a:r>
              <a:rPr lang="en-US" sz="2900" dirty="0">
                <a:latin typeface="Trebuchet MS" pitchFamily="34" charset="0"/>
              </a:rPr>
              <a:t>Food Safety/Quality</a:t>
            </a:r>
          </a:p>
          <a:p>
            <a:pPr marL="757066" lvl="1" indent="-291179">
              <a:spcBef>
                <a:spcPct val="20000"/>
              </a:spcBef>
              <a:buClr>
                <a:srgbClr val="FFCC00"/>
              </a:buClr>
              <a:buFontTx/>
              <a:buChar char="–"/>
              <a:defRPr/>
            </a:pPr>
            <a:r>
              <a:rPr lang="en-US" sz="2900" dirty="0">
                <a:latin typeface="Trebuchet MS" pitchFamily="34" charset="0"/>
              </a:rPr>
              <a:t>Customer Service such as standing in a long line to receive the foods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880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When</a:t>
            </a:r>
            <a:r>
              <a:rPr lang="en-US" baseline="0" dirty="0"/>
              <a:t> processing the Civil Rights Complaint;</a:t>
            </a:r>
          </a:p>
          <a:p>
            <a:pPr>
              <a:lnSpc>
                <a:spcPct val="120000"/>
              </a:lnSpc>
            </a:pPr>
            <a:r>
              <a:rPr lang="en-US" dirty="0"/>
              <a:t>Step 1. Refer the client to USDA’s website, supply the client with a copy of the USDA complaint form (or your own version) or take down the complaint with as much information as possible</a:t>
            </a:r>
            <a:r>
              <a:rPr lang="en-US" baseline="0" dirty="0"/>
              <a:t>. </a:t>
            </a:r>
            <a:endParaRPr lang="en-US" dirty="0"/>
          </a:p>
          <a:p>
            <a:pPr>
              <a:lnSpc>
                <a:spcPct val="120000"/>
              </a:lnSpc>
            </a:pPr>
            <a:r>
              <a:rPr lang="en-US" dirty="0"/>
              <a:t>Step 2. The client may file the complaint directly with USDA. If not, the agency must send through their RA to FDACS.</a:t>
            </a:r>
          </a:p>
          <a:p>
            <a:pPr>
              <a:lnSpc>
                <a:spcPct val="120000"/>
              </a:lnSpc>
            </a:pPr>
            <a:r>
              <a:rPr lang="en-US" dirty="0"/>
              <a:t>Step 3. FDACS notifies USDA within 3 days</a:t>
            </a:r>
            <a:r>
              <a:rPr lang="en-US" baseline="0" dirty="0"/>
              <a:t> of receiving the complaint.</a:t>
            </a:r>
            <a:endParaRPr lang="en-US" dirty="0"/>
          </a:p>
          <a:p>
            <a:pPr>
              <a:lnSpc>
                <a:spcPct val="120000"/>
              </a:lnSpc>
            </a:pPr>
            <a:r>
              <a:rPr lang="en-US" dirty="0"/>
              <a:t>Step 4. Complaint is investigated and a resolution is determined by USDA.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396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handling a complaint it is crucial to follow these steps to ensure that it is handled with the upmost attention to detail.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30FCFF-E884-479B-9A4A-469209356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264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a compliance review is to examine activities to determine Civil Rights compliance. </a:t>
            </a:r>
          </a:p>
          <a:p>
            <a:r>
              <a:rPr lang="en-US" dirty="0"/>
              <a:t>There are 3 types</a:t>
            </a:r>
          </a:p>
          <a:p>
            <a:pPr marL="171450" indent="-171450">
              <a:buFontTx/>
              <a:buChar char="-"/>
            </a:pPr>
            <a:r>
              <a:rPr lang="en-US" dirty="0"/>
              <a:t>Pre-award Compliance Review</a:t>
            </a:r>
          </a:p>
          <a:p>
            <a:pPr marL="171450" indent="-171450">
              <a:buFontTx/>
              <a:buChar char="-"/>
            </a:pPr>
            <a:r>
              <a:rPr lang="en-US" dirty="0"/>
              <a:t>Routine Compliance Review </a:t>
            </a:r>
          </a:p>
          <a:p>
            <a:pPr marL="171450" indent="-171450">
              <a:buFontTx/>
              <a:buChar char="-"/>
            </a:pPr>
            <a:r>
              <a:rPr lang="en-US" dirty="0"/>
              <a:t>Special Compliance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761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Pre-award</a:t>
            </a:r>
            <a:r>
              <a:rPr lang="en-US" baseline="0" dirty="0"/>
              <a:t> compliance reviews for Local Distributing Agencies are conducted by their Contracted Distributing Agency</a:t>
            </a:r>
          </a:p>
          <a:p>
            <a:r>
              <a:rPr lang="en-US" baseline="0" dirty="0"/>
              <a:t>The RA ensures the agency is ready to comply with Civil Rights regulations before distributing food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28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Routine Compliance Review encompasses the following:</a:t>
            </a:r>
          </a:p>
          <a:p>
            <a:pPr marL="171450" indent="-171450">
              <a:buFontTx/>
              <a:buChar char="-"/>
            </a:pPr>
            <a:r>
              <a:rPr lang="en-US" dirty="0"/>
              <a:t>Scheduled</a:t>
            </a:r>
          </a:p>
          <a:p>
            <a:pPr marL="171450" indent="-171450">
              <a:buFontTx/>
              <a:buChar char="-"/>
            </a:pPr>
            <a:r>
              <a:rPr lang="en-US" dirty="0"/>
              <a:t>Part of a regular program review</a:t>
            </a:r>
          </a:p>
          <a:p>
            <a:r>
              <a:rPr lang="en-US" sz="1200" dirty="0"/>
              <a:t>-   Looks for non-discrimination statement on printed</a:t>
            </a:r>
          </a:p>
          <a:p>
            <a:pPr marL="0" indent="0">
              <a:buNone/>
            </a:pPr>
            <a:r>
              <a:rPr lang="en-US" sz="1200" dirty="0"/>
              <a:t>    materials, And Justice for All poster, reasonable          </a:t>
            </a:r>
          </a:p>
          <a:p>
            <a:pPr marL="0" indent="0">
              <a:buNone/>
            </a:pPr>
            <a:r>
              <a:rPr lang="en-US" sz="1200" dirty="0"/>
              <a:t>    accommodations for people with disabilities, etc.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286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To follow-up on previous findings of noncompliance; </a:t>
            </a:r>
          </a:p>
          <a:p>
            <a:pPr marL="174708" indent="-174708">
              <a:buFont typeface="Arial" panose="020B0604020202020204" pitchFamily="34" charset="0"/>
              <a:buChar char="•"/>
            </a:pPr>
            <a:r>
              <a:rPr lang="en-US" dirty="0"/>
              <a:t>To investigate reports of noncompliance by other agencies, media, or grassroots organizations; </a:t>
            </a:r>
          </a:p>
          <a:p>
            <a:pPr marL="174708" indent="-174708">
              <a:buFont typeface="Arial" panose="020B0604020202020204" pitchFamily="34" charset="0"/>
              <a:buChar char="•"/>
            </a:pPr>
            <a:r>
              <a:rPr lang="en-US" dirty="0"/>
              <a:t>May be specific to an incident or policy; </a:t>
            </a:r>
          </a:p>
          <a:p>
            <a:pPr marL="174708" indent="-174708">
              <a:buFont typeface="Arial" panose="020B0604020202020204" pitchFamily="34" charset="0"/>
              <a:buChar char="•"/>
            </a:pPr>
            <a:r>
              <a:rPr lang="en-US" dirty="0"/>
              <a:t>History of statistical underrepresentation of particular group(s); </a:t>
            </a:r>
          </a:p>
          <a:p>
            <a:pPr marL="174708" indent="-174708">
              <a:buFont typeface="Arial" panose="020B0604020202020204" pitchFamily="34" charset="0"/>
              <a:buChar char="•"/>
            </a:pPr>
            <a:r>
              <a:rPr lang="en-US" dirty="0"/>
              <a:t>Pattern of complaints of discrimination.</a:t>
            </a:r>
          </a:p>
          <a:p>
            <a:pPr marL="174708" indent="-174708" defTabSz="931774">
              <a:buFont typeface="Arial" panose="020B0604020202020204" pitchFamily="34" charset="0"/>
              <a:buChar char="•"/>
              <a:defRPr/>
            </a:pPr>
            <a:r>
              <a:rPr lang="en-US" dirty="0"/>
              <a:t>May be scheduled or unscheduled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849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1"/>
              </a:buClr>
              <a:buNone/>
              <a:defRPr/>
            </a:pPr>
            <a:r>
              <a:rPr lang="en-US" dirty="0"/>
              <a:t>Definition of Noncompliance: A factual finding that any civil rights requirement, as provided by law, regulation, policy, instruction, or guidelines, is not being adhered to by a state agency, local agency or sub-recipient.</a:t>
            </a:r>
          </a:p>
          <a:p>
            <a:endParaRPr lang="en-US" dirty="0"/>
          </a:p>
          <a:p>
            <a:pPr>
              <a:buNone/>
            </a:pPr>
            <a:r>
              <a:rPr lang="en-US" dirty="0"/>
              <a:t>To achieve voluntary compliance, the state agency must provide immediate written notice to the noncomplying agency indicating:</a:t>
            </a:r>
          </a:p>
          <a:p>
            <a:pPr marL="640594" lvl="1" indent="-174708">
              <a:buFont typeface="Arial" panose="020B0604020202020204" pitchFamily="34" charset="0"/>
              <a:buChar char="•"/>
            </a:pPr>
            <a:r>
              <a:rPr lang="en-US" dirty="0"/>
              <a:t>The areas of noncompliance</a:t>
            </a:r>
          </a:p>
          <a:p>
            <a:pPr marL="640594" lvl="1" indent="-174708">
              <a:buFont typeface="Arial" panose="020B0604020202020204" pitchFamily="34" charset="0"/>
              <a:buChar char="•"/>
            </a:pPr>
            <a:r>
              <a:rPr lang="en-US" dirty="0"/>
              <a:t>The action required to correct the situation </a:t>
            </a:r>
          </a:p>
          <a:p>
            <a:pPr marL="0" lvl="1"/>
            <a:endParaRPr lang="en-US" dirty="0"/>
          </a:p>
          <a:p>
            <a:pPr marL="0" lvl="1"/>
            <a:r>
              <a:rPr lang="en-US" dirty="0"/>
              <a:t>The state agency will collaborate with the local agency to achieve compliance.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938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90000"/>
              </a:lnSpc>
              <a:buClr>
                <a:schemeClr val="bg1"/>
              </a:buClr>
              <a:defRPr/>
            </a:pPr>
            <a:r>
              <a:rPr lang="en-US" altLang="en-US" dirty="0">
                <a:solidFill>
                  <a:schemeClr val="bg1"/>
                </a:solidFill>
                <a:latin typeface="Gill Sans MT" panose="020B0502020104020203" pitchFamily="34" charset="0"/>
              </a:rPr>
              <a:t>Make sure that the clients receive equal treatment and service. “Equal” does not mean “Identical”. For example, one participant can receive corn while another receives green beans. </a:t>
            </a:r>
          </a:p>
          <a:p>
            <a:pPr defTabSz="931774">
              <a:lnSpc>
                <a:spcPct val="90000"/>
              </a:lnSpc>
              <a:buClr>
                <a:schemeClr val="bg1"/>
              </a:buClr>
              <a:defRPr/>
            </a:pPr>
            <a:endParaRPr lang="en-US" altLang="en-US" dirty="0">
              <a:solidFill>
                <a:schemeClr val="bg1"/>
              </a:solidFill>
              <a:latin typeface="Gill Sans MT" panose="020B0502020104020203" pitchFamily="34" charset="0"/>
            </a:endParaRPr>
          </a:p>
          <a:p>
            <a:pPr defTabSz="931774">
              <a:lnSpc>
                <a:spcPct val="90000"/>
              </a:lnSpc>
              <a:buClr>
                <a:schemeClr val="bg1"/>
              </a:buClr>
              <a:defRPr/>
            </a:pPr>
            <a:r>
              <a:rPr lang="en-US" dirty="0"/>
              <a:t>Make people feel welcomed - </a:t>
            </a:r>
            <a:r>
              <a:rPr lang="en-US" altLang="en-US" dirty="0">
                <a:solidFill>
                  <a:schemeClr val="bg1"/>
                </a:solidFill>
                <a:latin typeface="Gill Sans MT" panose="020B0502020104020203" pitchFamily="34" charset="0"/>
              </a:rPr>
              <a:t>Treat everyone with dignity and respect and make people feel welcomed. Be patient and polite.</a:t>
            </a:r>
          </a:p>
          <a:p>
            <a:pPr defTabSz="931774">
              <a:lnSpc>
                <a:spcPct val="90000"/>
              </a:lnSpc>
              <a:buClr>
                <a:schemeClr val="bg1"/>
              </a:buClr>
              <a:defRPr/>
            </a:pPr>
            <a:endParaRPr lang="en-US" altLang="en-US" dirty="0">
              <a:solidFill>
                <a:schemeClr val="bg1"/>
              </a:solidFill>
              <a:latin typeface="Gill Sans MT" panose="020B0502020104020203" pitchFamily="34" charset="0"/>
            </a:endParaRPr>
          </a:p>
          <a:p>
            <a:pPr defTabSz="931774">
              <a:lnSpc>
                <a:spcPct val="90000"/>
              </a:lnSpc>
              <a:buClr>
                <a:schemeClr val="bg1"/>
              </a:buClr>
              <a:defRPr/>
            </a:pPr>
            <a:r>
              <a:rPr lang="en-US" altLang="en-US" dirty="0">
                <a:solidFill>
                  <a:schemeClr val="bg1"/>
                </a:solidFill>
                <a:latin typeface="Gill Sans MT" panose="020B0502020104020203" pitchFamily="34" charset="0"/>
              </a:rPr>
              <a:t>Communicate – It is important to communicate the clients’ rights as well as the process for picking up food or receiving meals. Respond to any questions in a non-threatening manner.</a:t>
            </a:r>
          </a:p>
          <a:p>
            <a:pPr eaLnBrk="1" hangingPunct="1">
              <a:lnSpc>
                <a:spcPct val="90000"/>
              </a:lnSpc>
              <a:buClr>
                <a:schemeClr val="bg1"/>
              </a:buClr>
            </a:pPr>
            <a:endParaRPr lang="en-US" altLang="en-US" sz="800" dirty="0">
              <a:solidFill>
                <a:schemeClr val="bg1"/>
              </a:solidFill>
              <a:latin typeface="Gill Sans MT" panose="020B0502020104020203" pitchFamily="34" charset="0"/>
            </a:endParaRPr>
          </a:p>
          <a:p>
            <a:pPr defTabSz="931774">
              <a:lnSpc>
                <a:spcPct val="90000"/>
              </a:lnSpc>
              <a:buClr>
                <a:schemeClr val="bg1"/>
              </a:buClr>
              <a:defRPr/>
            </a:pPr>
            <a:r>
              <a:rPr lang="en-US" dirty="0"/>
              <a:t>No special favors</a:t>
            </a:r>
            <a:r>
              <a:rPr lang="en-US" baseline="0" dirty="0"/>
              <a:t> - </a:t>
            </a:r>
            <a:r>
              <a:rPr lang="en-US" altLang="en-US" dirty="0">
                <a:solidFill>
                  <a:schemeClr val="bg1"/>
                </a:solidFill>
                <a:latin typeface="Gill Sans MT" panose="020B0502020104020203" pitchFamily="34" charset="0"/>
              </a:rPr>
              <a:t>Do not do special favors for anyone that you are not prepared to provide for everyone. Disabilities and Language needs are not considered “special favors” since they are required.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192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bg1"/>
              </a:buClr>
              <a:buSzTx/>
              <a:buFontTx/>
              <a:buNone/>
              <a:tabLst/>
              <a:defRPr/>
            </a:pPr>
            <a:r>
              <a:rPr lang="en-US" sz="1200" dirty="0"/>
              <a:t>Post your agency’s policy for unacceptable behavior and conflicts</a:t>
            </a:r>
          </a:p>
          <a:p>
            <a:pPr eaLnBrk="1" hangingPunct="1">
              <a:buClr>
                <a:schemeClr val="bg1"/>
              </a:buClr>
            </a:pPr>
            <a:r>
              <a:rPr lang="en-US" altLang="en-US" dirty="0">
                <a:solidFill>
                  <a:schemeClr val="bg1"/>
                </a:solidFill>
                <a:latin typeface="Gill Sans MT" panose="020B0502020104020203" pitchFamily="34" charset="0"/>
              </a:rPr>
              <a:t>When conflict arises be sure to follow these steps:</a:t>
            </a:r>
          </a:p>
          <a:p>
            <a:pPr lvl="1">
              <a:buFont typeface="Wingdings" panose="05000000000000000000" pitchFamily="2" charset="2"/>
              <a:buChar char="§"/>
            </a:pPr>
            <a:r>
              <a:rPr lang="en-US" sz="2000" dirty="0"/>
              <a:t>Stay calm</a:t>
            </a:r>
          </a:p>
          <a:p>
            <a:pPr lvl="1">
              <a:buFont typeface="Wingdings" panose="05000000000000000000" pitchFamily="2" charset="2"/>
              <a:buChar char="§"/>
            </a:pPr>
            <a:r>
              <a:rPr lang="en-US" sz="2000" dirty="0"/>
              <a:t>Don’t interrupt</a:t>
            </a:r>
          </a:p>
          <a:p>
            <a:pPr lvl="1">
              <a:buFont typeface="Wingdings" panose="05000000000000000000" pitchFamily="2" charset="2"/>
              <a:buChar char="§"/>
            </a:pPr>
            <a:r>
              <a:rPr lang="en-US" sz="2000" dirty="0"/>
              <a:t>Listen, be understanding and do not be judgmental</a:t>
            </a:r>
          </a:p>
          <a:p>
            <a:pPr lvl="1">
              <a:buFont typeface="Wingdings" panose="05000000000000000000" pitchFamily="2" charset="2"/>
              <a:buChar char="§"/>
            </a:pPr>
            <a:r>
              <a:rPr lang="en-US" sz="2000" dirty="0"/>
              <a:t>Identify the problem and possible solutions</a:t>
            </a:r>
          </a:p>
          <a:p>
            <a:pPr lvl="1">
              <a:buFont typeface="Wingdings" panose="05000000000000000000" pitchFamily="2" charset="2"/>
              <a:buChar char="§"/>
            </a:pPr>
            <a:r>
              <a:rPr lang="en-US" sz="2000" dirty="0"/>
              <a:t>Follow up with the client</a:t>
            </a:r>
          </a:p>
          <a:p>
            <a:pPr lvl="1">
              <a:buFont typeface="Wingdings" panose="05000000000000000000" pitchFamily="2" charset="2"/>
              <a:buChar char="§"/>
            </a:pPr>
            <a:r>
              <a:rPr lang="en-US" sz="2000" dirty="0"/>
              <a:t>Get help if you feel threatened or uncomfortable</a:t>
            </a:r>
          </a:p>
          <a:p>
            <a:pPr eaLnBrk="1" hangingPunct="1">
              <a:buClr>
                <a:schemeClr val="bg1"/>
              </a:buClr>
            </a:pPr>
            <a:endParaRPr lang="en-US" altLang="en-US" dirty="0">
              <a:solidFill>
                <a:schemeClr val="bg1"/>
              </a:solidFill>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28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todays agenda for the Civil rights portion of our training.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30FCFF-E884-479B-9A4A-469209356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452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30FCFF-E884-479B-9A4A-469209356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415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30FCFF-E884-479B-9A4A-469209356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192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some cases, a referral option may not be available. What constitutes “reasonable efforts” will depend on the situation. Organizations should at a minimum attempt to identify an alternative provider, determine what services the alternative provider offers, and determine whether the alternative provider is accepting new referrals.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30FCFF-E884-479B-9A4A-469209356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476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30FCFF-E884-479B-9A4A-469209356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925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30FCFF-E884-479B-9A4A-469209356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34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Discrimination happens when a person is treated differently than others for reasons outside of their control, such as their age, race, disability, etc.</a:t>
            </a:r>
            <a:r>
              <a:rPr lang="en-US" baseline="0" dirty="0"/>
              <a:t> Sometimes discrimination happens on purpose- and sometimes it happens because organizations were not properly prepared to meet the needs of all program participants.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549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TEFAP recipients are protected from being</a:t>
            </a:r>
            <a:r>
              <a:rPr lang="en-US" baseline="0" dirty="0"/>
              <a:t> treated differently because of any of the following reasons – disability, national origin, age, race, color and sex. These are called the protected classes. If someone files a civil rights complaint, they are also protected from retaliation. Retaliation happens when they are treated differently because they filed a complaint. </a:t>
            </a:r>
          </a:p>
          <a:p>
            <a:pPr defTabSz="931774">
              <a:defRPr/>
            </a:pPr>
            <a:endParaRPr lang="en-US" baseline="0" dirty="0"/>
          </a:p>
          <a:p>
            <a:pPr defTabSz="931774">
              <a:defRPr/>
            </a:pPr>
            <a:r>
              <a:rPr lang="en-US" baseline="0" dirty="0"/>
              <a:t>Do you think this scenario could be discriminatory? A food pantry that distributes TEFAP foods is located on the second floor of a building that does not have an elevator. Is this discriminatory? Why or why not?</a:t>
            </a:r>
          </a:p>
          <a:p>
            <a:pPr defTabSz="931774">
              <a:defRPr/>
            </a:pPr>
            <a:endParaRPr lang="en-US" baseline="0" dirty="0"/>
          </a:p>
          <a:p>
            <a:pPr defTabSz="931774">
              <a:defRPr/>
            </a:pPr>
            <a:r>
              <a:rPr lang="en-US" baseline="0" dirty="0"/>
              <a:t>The answer is yes, it could be discriminatory against people with disabilities. The pantry should attempt to make their building handicap accessible. If that is not possible, some other options would be bringing distribution for USDA programs downstairs or providing home delivery service for people with disabilities.</a:t>
            </a: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8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Unintentional</a:t>
            </a:r>
            <a:r>
              <a:rPr lang="en-US" baseline="0" dirty="0"/>
              <a:t> discrimination can be combated by making sure everyone in the organization understands Civil Rights. Review your polices and procedures for any unintentional discriminatory actions. It is important to ensure that all participants in your program have equal opportunities to access and receive food.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378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Intentional</a:t>
            </a:r>
            <a:r>
              <a:rPr lang="en-US" baseline="0" dirty="0"/>
              <a:t> discrimination is more obvious. Denying someone food because they are of a certain descent is an example of intentional discrimination. Retaliation is also a form of intentional discrimination. If you witness anyone in your organization practice discrimination, you should report it immediately.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060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full Non-Discrimination Statement from USDA.</a:t>
            </a:r>
            <a:r>
              <a:rPr lang="en-US" baseline="0" dirty="0"/>
              <a:t> The statement tells clients what their civil rights are and how to report a complaint.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536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chemeClr val="bg1"/>
                </a:solidFill>
                <a:latin typeface="Gill Sans MT" pitchFamily="34" charset="0"/>
              </a:rPr>
              <a:t>The “USDA Non-Discrimination Statement” must be included on </a:t>
            </a:r>
            <a:r>
              <a:rPr lang="en-US" u="sng" dirty="0">
                <a:solidFill>
                  <a:schemeClr val="bg1"/>
                </a:solidFill>
                <a:latin typeface="Gill Sans MT" pitchFamily="34" charset="0"/>
              </a:rPr>
              <a:t>all</a:t>
            </a:r>
            <a:r>
              <a:rPr lang="en-US" dirty="0">
                <a:solidFill>
                  <a:schemeClr val="bg1"/>
                </a:solidFill>
                <a:latin typeface="Gill Sans MT" pitchFamily="34" charset="0"/>
              </a:rPr>
              <a:t> materials that mentions TEFAP.</a:t>
            </a:r>
            <a:endParaRPr lang="en-US" sz="200" dirty="0">
              <a:solidFill>
                <a:schemeClr val="bg1"/>
              </a:solidFill>
              <a:latin typeface="Gill Sans MT" pitchFamily="34" charset="0"/>
            </a:endParaRPr>
          </a:p>
          <a:p>
            <a:pPr>
              <a:defRPr/>
            </a:pPr>
            <a:endParaRPr lang="en-US" dirty="0">
              <a:solidFill>
                <a:schemeClr val="bg1"/>
              </a:solidFill>
              <a:latin typeface="Gill Sans MT" pitchFamily="34" charset="0"/>
            </a:endParaRPr>
          </a:p>
          <a:p>
            <a:pPr>
              <a:defRPr/>
            </a:pPr>
            <a:r>
              <a:rPr lang="en-US" dirty="0">
                <a:solidFill>
                  <a:schemeClr val="bg1"/>
                </a:solidFill>
                <a:latin typeface="Gill Sans MT" pitchFamily="34" charset="0"/>
              </a:rPr>
              <a:t>There is both a “long’ and “short’ version. If there is room on your document, please use the long version. It is ok to use the short version when you do not have room for the full version. However, client eligibility forms or any materials explaining client rights and responsibilities must have the long version.</a:t>
            </a:r>
          </a:p>
          <a:p>
            <a:pPr marL="349415" indent="-349415">
              <a:spcBef>
                <a:spcPct val="20000"/>
              </a:spcBef>
              <a:buClr>
                <a:srgbClr val="FFCC00"/>
              </a:buClr>
              <a:buFontTx/>
              <a:buChar char="•"/>
              <a:defRPr/>
            </a:pPr>
            <a:r>
              <a:rPr lang="en-US" dirty="0">
                <a:latin typeface="Trebuchet MS" pitchFamily="34" charset="0"/>
              </a:rPr>
              <a:t>Any public program material must have the non-discrimination statement printed on it. This includes handouts, signs, web sites, forms, etc.</a:t>
            </a:r>
          </a:p>
          <a:p>
            <a:pPr marL="349415" indent="-349415">
              <a:spcBef>
                <a:spcPct val="20000"/>
              </a:spcBef>
              <a:buClr>
                <a:srgbClr val="FFCC00"/>
              </a:buClr>
              <a:buFontTx/>
              <a:buChar char="•"/>
              <a:defRPr/>
            </a:pPr>
            <a:r>
              <a:rPr lang="en-US" dirty="0">
                <a:latin typeface="Trebuchet MS" pitchFamily="34" charset="0"/>
              </a:rPr>
              <a:t>Web sites must have the statement on the first page only. It is not required to be on each page of the site</a:t>
            </a:r>
            <a:endParaRPr lang="en-US" dirty="0"/>
          </a:p>
          <a:p>
            <a:pPr>
              <a:defRPr/>
            </a:pPr>
            <a:endParaRPr lang="en-US" dirty="0">
              <a:solidFill>
                <a:schemeClr val="bg1"/>
              </a:solidFill>
              <a:latin typeface="Gill Sans MT" pitchFamily="34" charset="0"/>
            </a:endParaRPr>
          </a:p>
          <a:p>
            <a:pPr>
              <a:defRPr/>
            </a:pPr>
            <a:r>
              <a:rPr lang="en-US" sz="200" dirty="0">
                <a:solidFill>
                  <a:schemeClr val="bg1"/>
                </a:solidFill>
                <a:latin typeface="Gill Sans MT" pitchFamily="34" charset="0"/>
              </a:rPr>
              <a:t>The </a:t>
            </a:r>
            <a:r>
              <a:rPr lang="en-US" dirty="0">
                <a:solidFill>
                  <a:schemeClr val="bg1"/>
                </a:solidFill>
                <a:latin typeface="Gill Sans MT" pitchFamily="34" charset="0"/>
              </a:rPr>
              <a:t>font size should not be any smaller than the rest of your text to ensure that participants can read it.</a:t>
            </a:r>
          </a:p>
          <a:p>
            <a:pPr>
              <a:defRPr/>
            </a:pPr>
            <a:endParaRPr lang="en-US" dirty="0">
              <a:solidFill>
                <a:schemeClr val="bg1"/>
              </a:solidFill>
              <a:latin typeface="Gill Sans MT"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89409-BB79-4ED0-BBA0-3E14E4862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123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FNW_PPT_Template_SlideSm-02.png"/>
          <p:cNvPicPr>
            <a:picLocks noChangeAspect="1"/>
          </p:cNvPicPr>
          <p:nvPr userDrawn="1"/>
        </p:nvPicPr>
        <p:blipFill>
          <a:blip r:embed="rId2"/>
          <a:stretch>
            <a:fillRect/>
          </a:stretch>
        </p:blipFill>
        <p:spPr>
          <a:xfrm>
            <a:off x="0" y="0"/>
            <a:ext cx="12192000" cy="6858000"/>
          </a:xfrm>
          <a:prstGeom prst="rect">
            <a:avLst/>
          </a:prstGeom>
        </p:spPr>
      </p:pic>
      <p:sp>
        <p:nvSpPr>
          <p:cNvPr id="6" name="Title 1"/>
          <p:cNvSpPr>
            <a:spLocks noGrp="1"/>
          </p:cNvSpPr>
          <p:nvPr>
            <p:ph type="ctrTitle"/>
          </p:nvPr>
        </p:nvSpPr>
        <p:spPr>
          <a:xfrm>
            <a:off x="1751012" y="1832841"/>
            <a:ext cx="8686800" cy="1881910"/>
          </a:xfrm>
        </p:spPr>
        <p:txBody>
          <a:bodyPr/>
          <a:lstStyle>
            <a:lvl1pPr algn="ctr">
              <a:defRPr b="1"/>
            </a:lvl1pPr>
          </a:lstStyle>
          <a:p>
            <a:endParaRPr lang="en-US" dirty="0"/>
          </a:p>
        </p:txBody>
      </p:sp>
      <p:sp>
        <p:nvSpPr>
          <p:cNvPr id="7" name="Subtitle 2"/>
          <p:cNvSpPr>
            <a:spLocks noGrp="1"/>
          </p:cNvSpPr>
          <p:nvPr>
            <p:ph type="subTitle" idx="1" hasCustomPrompt="1"/>
          </p:nvPr>
        </p:nvSpPr>
        <p:spPr>
          <a:xfrm>
            <a:off x="1751012" y="3771903"/>
            <a:ext cx="8686800" cy="1028699"/>
          </a:xfrm>
        </p:spPr>
        <p:txBody>
          <a:bodyPr/>
          <a:lstStyle>
            <a:lvl1pPr marL="0" indent="0" algn="ctr">
              <a:buNone/>
              <a:defRPr>
                <a:solidFill>
                  <a:schemeClr val="bg1">
                    <a:lumMod val="50000"/>
                  </a:schemeClr>
                </a:solidFill>
              </a:defRPr>
            </a:lvl1pPr>
          </a:lstStyle>
          <a:p>
            <a:r>
              <a:rPr lang="en-US" dirty="0"/>
              <a:t>Date goes here</a:t>
            </a:r>
          </a:p>
        </p:txBody>
      </p:sp>
    </p:spTree>
    <p:extLst>
      <p:ext uri="{BB962C8B-B14F-4D97-AF65-F5344CB8AC3E}">
        <p14:creationId xmlns:p14="http://schemas.microsoft.com/office/powerpoint/2010/main" val="212103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pic>
        <p:nvPicPr>
          <p:cNvPr id="5" name="Picture 4" descr="FNW_PPT_Template_SlideSm-06.png"/>
          <p:cNvPicPr>
            <a:picLocks noChangeAspect="1"/>
          </p:cNvPicPr>
          <p:nvPr userDrawn="1"/>
        </p:nvPicPr>
        <p:blipFill rotWithShape="1">
          <a:blip r:embed="rId2"/>
          <a:srcRect l="-3027" r="9348"/>
          <a:stretch/>
        </p:blipFill>
        <p:spPr>
          <a:xfrm>
            <a:off x="770634" y="0"/>
            <a:ext cx="11421367" cy="6858000"/>
          </a:xfrm>
          <a:prstGeom prst="rect">
            <a:avLst/>
          </a:prstGeom>
        </p:spPr>
      </p:pic>
      <p:sp>
        <p:nvSpPr>
          <p:cNvPr id="4" name="Title 3"/>
          <p:cNvSpPr>
            <a:spLocks noGrp="1"/>
          </p:cNvSpPr>
          <p:nvPr>
            <p:ph type="title"/>
          </p:nvPr>
        </p:nvSpPr>
        <p:spPr>
          <a:xfrm>
            <a:off x="532437" y="1041031"/>
            <a:ext cx="9302752" cy="2729915"/>
          </a:xfrm>
        </p:spPr>
        <p:txBody>
          <a:bodyPr/>
          <a:lstStyle>
            <a:lvl1pPr>
              <a:defRPr b="1">
                <a:solidFill>
                  <a:srgbClr val="124479"/>
                </a:solidFill>
              </a:defRPr>
            </a:lvl1pPr>
          </a:lstStyle>
          <a:p>
            <a:endParaRPr lang="en-US" dirty="0"/>
          </a:p>
        </p:txBody>
      </p:sp>
      <p:sp>
        <p:nvSpPr>
          <p:cNvPr id="7" name="Text Placeholder 5"/>
          <p:cNvSpPr>
            <a:spLocks noGrp="1"/>
          </p:cNvSpPr>
          <p:nvPr>
            <p:ph type="body" sz="half" idx="13"/>
          </p:nvPr>
        </p:nvSpPr>
        <p:spPr>
          <a:xfrm>
            <a:off x="806871" y="3778474"/>
            <a:ext cx="8752299" cy="594788"/>
          </a:xfrm>
        </p:spPr>
        <p:txBody>
          <a:bodyPr>
            <a:normAutofit/>
          </a:bodyPr>
          <a:lstStyle>
            <a:lvl1pPr marL="0" indent="0" algn="ctr">
              <a:buNone/>
              <a:defRPr sz="2400"/>
            </a:lvl1pPr>
          </a:lstStyle>
          <a:p>
            <a:endParaRPr lang="en-US" dirty="0"/>
          </a:p>
        </p:txBody>
      </p:sp>
      <p:sp>
        <p:nvSpPr>
          <p:cNvPr id="8" name="Text Placeholder 4"/>
          <p:cNvSpPr>
            <a:spLocks noGrp="1"/>
          </p:cNvSpPr>
          <p:nvPr>
            <p:ph type="body" sz="half" idx="2"/>
          </p:nvPr>
        </p:nvSpPr>
        <p:spPr>
          <a:xfrm>
            <a:off x="1" y="4541240"/>
            <a:ext cx="10364452" cy="1421053"/>
          </a:xfrm>
        </p:spPr>
        <p:txBody>
          <a:bodyPr>
            <a:normAutofit/>
          </a:bodyPr>
          <a:lstStyle>
            <a:lvl1pPr marL="0" indent="0" algn="ctr">
              <a:buNone/>
              <a:defRPr sz="2400"/>
            </a:lvl1pPr>
          </a:lstStyle>
          <a:p>
            <a:endParaRPr lang="en-US" dirty="0"/>
          </a:p>
        </p:txBody>
      </p:sp>
    </p:spTree>
    <p:extLst>
      <p:ext uri="{BB962C8B-B14F-4D97-AF65-F5344CB8AC3E}">
        <p14:creationId xmlns:p14="http://schemas.microsoft.com/office/powerpoint/2010/main" val="411371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FNW_PPT_Template_SlideSm-11.png"/>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p:cNvSpPr>
            <a:spLocks noGrp="1"/>
          </p:cNvSpPr>
          <p:nvPr>
            <p:ph idx="1" hasCustomPrompt="1"/>
          </p:nvPr>
        </p:nvSpPr>
        <p:spPr>
          <a:xfrm>
            <a:off x="6408436" y="273050"/>
            <a:ext cx="5445145" cy="6366300"/>
          </a:xfrm>
          <a:prstGeom prst="rect">
            <a:avLst/>
          </a:prstGeom>
        </p:spPr>
        <p:txBody>
          <a:bodyPr/>
          <a:lstStyle>
            <a:lvl1pPr>
              <a:defRPr sz="3200">
                <a:solidFill>
                  <a:schemeClr val="bg1"/>
                </a:solidFill>
              </a:defRPr>
            </a:lvl1pPr>
            <a:lvl2pP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hasCustomPrompt="1"/>
          </p:nvPr>
        </p:nvSpPr>
        <p:spPr>
          <a:xfrm>
            <a:off x="609601" y="5490963"/>
            <a:ext cx="4957223" cy="1148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10" name="Picture Placeholder 2"/>
          <p:cNvSpPr>
            <a:spLocks noGrp="1"/>
          </p:cNvSpPr>
          <p:nvPr>
            <p:ph type="pic" idx="10"/>
          </p:nvPr>
        </p:nvSpPr>
        <p:spPr>
          <a:xfrm>
            <a:off x="609601" y="273050"/>
            <a:ext cx="4957223" cy="50734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302286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pic>
        <p:nvPicPr>
          <p:cNvPr id="8" name="Picture 7" descr="FNW_PPT_Template_SlideSm-12.png"/>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2"/>
          <p:cNvSpPr>
            <a:spLocks noGrp="1"/>
          </p:cNvSpPr>
          <p:nvPr>
            <p:ph idx="1" hasCustomPrompt="1"/>
          </p:nvPr>
        </p:nvSpPr>
        <p:spPr>
          <a:xfrm>
            <a:off x="6408436" y="273050"/>
            <a:ext cx="5445145" cy="6366300"/>
          </a:xfrm>
          <a:prstGeom prst="rect">
            <a:avLst/>
          </a:prstGeom>
        </p:spPr>
        <p:txBody>
          <a:bodyPr/>
          <a:lstStyle>
            <a:lvl1pPr>
              <a:defRPr sz="3200"/>
            </a:lvl1pPr>
            <a:lvl2pPr>
              <a:defRPr sz="2800"/>
            </a:lvl2pPr>
            <a:lvl3pPr marL="1143000" indent="-228600">
              <a:buFont typeface="Courier New" panose="02070309020205020404" pitchFamily="49" charset="0"/>
              <a:buChar char="o"/>
              <a:defRPr sz="2400">
                <a:solidFill>
                  <a:srgbClr val="124479"/>
                </a:solidFill>
              </a:defRPr>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10" name="Text Placeholder 3"/>
          <p:cNvSpPr>
            <a:spLocks noGrp="1"/>
          </p:cNvSpPr>
          <p:nvPr>
            <p:ph type="body" sz="half" idx="2"/>
          </p:nvPr>
        </p:nvSpPr>
        <p:spPr>
          <a:xfrm>
            <a:off x="609601" y="5490963"/>
            <a:ext cx="4957223" cy="1148387"/>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Picture Placeholder 2"/>
          <p:cNvSpPr>
            <a:spLocks noGrp="1"/>
          </p:cNvSpPr>
          <p:nvPr>
            <p:ph type="pic" idx="10"/>
          </p:nvPr>
        </p:nvSpPr>
        <p:spPr>
          <a:xfrm>
            <a:off x="609601" y="273050"/>
            <a:ext cx="4957223" cy="50734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81371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n-Discrimination Statement">
    <p:spTree>
      <p:nvGrpSpPr>
        <p:cNvPr id="1" name=""/>
        <p:cNvGrpSpPr/>
        <p:nvPr/>
      </p:nvGrpSpPr>
      <p:grpSpPr>
        <a:xfrm>
          <a:off x="0" y="0"/>
          <a:ext cx="0" cy="0"/>
          <a:chOff x="0" y="0"/>
          <a:chExt cx="0" cy="0"/>
        </a:xfrm>
      </p:grpSpPr>
      <p:pic>
        <p:nvPicPr>
          <p:cNvPr id="2" name="Picture 1" descr="FNW_PPT_Template_SlideSm-02.png"/>
          <p:cNvPicPr>
            <a:picLocks noChangeAspect="1"/>
          </p:cNvPicPr>
          <p:nvPr userDrawn="1"/>
        </p:nvPicPr>
        <p:blipFill>
          <a:blip r:embed="rId2"/>
          <a:stretch>
            <a:fillRect/>
          </a:stretch>
        </p:blipFill>
        <p:spPr>
          <a:xfrm>
            <a:off x="0" y="0"/>
            <a:ext cx="12192000" cy="6858000"/>
          </a:xfrm>
          <a:prstGeom prst="rect">
            <a:avLst/>
          </a:prstGeom>
        </p:spPr>
      </p:pic>
      <p:sp>
        <p:nvSpPr>
          <p:cNvPr id="4" name="TextBox 3"/>
          <p:cNvSpPr txBox="1"/>
          <p:nvPr userDrawn="1"/>
        </p:nvSpPr>
        <p:spPr>
          <a:xfrm>
            <a:off x="2693325" y="6093229"/>
            <a:ext cx="680535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This institution is an equal opportunity provider.</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1632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11" name="Shape 11"/>
          <p:cNvSpPr txBox="1">
            <a:spLocks noGrp="1"/>
          </p:cNvSpPr>
          <p:nvPr>
            <p:ph type="ctrTitle"/>
          </p:nvPr>
        </p:nvSpPr>
        <p:spPr>
          <a:xfrm>
            <a:off x="864400" y="4234602"/>
            <a:ext cx="4707600" cy="1575999"/>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Tree>
    <p:extLst>
      <p:ext uri="{BB962C8B-B14F-4D97-AF65-F5344CB8AC3E}">
        <p14:creationId xmlns:p14="http://schemas.microsoft.com/office/powerpoint/2010/main" val="4069572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1 column + image">
    <p:spTree>
      <p:nvGrpSpPr>
        <p:cNvPr id="1" name="Shape 17"/>
        <p:cNvGrpSpPr/>
        <p:nvPr/>
      </p:nvGrpSpPr>
      <p:grpSpPr>
        <a:xfrm>
          <a:off x="0" y="0"/>
          <a:ext cx="0" cy="0"/>
          <a:chOff x="0" y="0"/>
          <a:chExt cx="0" cy="0"/>
        </a:xfrm>
      </p:grpSpPr>
      <p:sp>
        <p:nvSpPr>
          <p:cNvPr id="20" name="Shape 20"/>
          <p:cNvSpPr txBox="1">
            <a:spLocks noGrp="1"/>
          </p:cNvSpPr>
          <p:nvPr>
            <p:ph type="title"/>
          </p:nvPr>
        </p:nvSpPr>
        <p:spPr>
          <a:xfrm>
            <a:off x="1117747" y="2410535"/>
            <a:ext cx="4197599" cy="6475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1117669" y="3225800"/>
            <a:ext cx="4197599" cy="3007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548541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2AC932-F67C-44DC-B000-BC4780E445FA}"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A0BB1-2E64-47E7-8FFF-E6882080E237}" type="slidenum">
              <a:rPr lang="en-US" smtClean="0"/>
              <a:t>‹#›</a:t>
            </a:fld>
            <a:endParaRPr lang="en-US"/>
          </a:p>
        </p:txBody>
      </p:sp>
    </p:spTree>
    <p:extLst>
      <p:ext uri="{BB962C8B-B14F-4D97-AF65-F5344CB8AC3E}">
        <p14:creationId xmlns:p14="http://schemas.microsoft.com/office/powerpoint/2010/main" val="428458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4DEC5A-29E0-4947-9EED-0BF5DC019B25}"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02946-475F-48D9-A2B6-29043A342AC3}" type="slidenum">
              <a:rPr lang="en-US" smtClean="0"/>
              <a:t>‹#›</a:t>
            </a:fld>
            <a:endParaRPr lang="en-US"/>
          </a:p>
        </p:txBody>
      </p:sp>
      <p:pic>
        <p:nvPicPr>
          <p:cNvPr id="7" name="Picture 6" descr="FNW_PPT_Template_SlideSm-02.png">
            <a:extLst>
              <a:ext uri="{FF2B5EF4-FFF2-40B4-BE49-F238E27FC236}">
                <a16:creationId xmlns:a16="http://schemas.microsoft.com/office/drawing/2014/main" id="{6DD1DA46-6622-529C-678E-BA599FEBFF6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25564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FA61D6-8D55-B049-B859-7A24E84744EB}" type="datetimeFigureOut">
              <a:rPr lang="en-US" smtClean="0"/>
              <a:pPr/>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D4737-A93D-784D-BF17-0F71FB5ADDB3}" type="slidenum">
              <a:rPr lang="en-US" smtClean="0"/>
              <a:pPr/>
              <a:t>‹#›</a:t>
            </a:fld>
            <a:endParaRPr lang="en-US" dirty="0"/>
          </a:p>
        </p:txBody>
      </p:sp>
    </p:spTree>
    <p:extLst>
      <p:ext uri="{BB962C8B-B14F-4D97-AF65-F5344CB8AC3E}">
        <p14:creationId xmlns:p14="http://schemas.microsoft.com/office/powerpoint/2010/main" val="3920892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FA61D6-8D55-B049-B859-7A24E84744EB}" type="datetimeFigureOut">
              <a:rPr lang="en-US" smtClean="0"/>
              <a:pPr/>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D4737-A93D-784D-BF17-0F71FB5ADDB3}" type="slidenum">
              <a:rPr lang="en-US" smtClean="0"/>
              <a:pPr/>
              <a:t>‹#›</a:t>
            </a:fld>
            <a:endParaRPr lang="en-US" dirty="0"/>
          </a:p>
        </p:txBody>
      </p:sp>
    </p:spTree>
    <p:extLst>
      <p:ext uri="{BB962C8B-B14F-4D97-AF65-F5344CB8AC3E}">
        <p14:creationId xmlns:p14="http://schemas.microsoft.com/office/powerpoint/2010/main" val="269911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pic>
        <p:nvPicPr>
          <p:cNvPr id="8" name="Picture 7" descr="FNW_PPT_Template_SlideSm-02.png"/>
          <p:cNvPicPr>
            <a:picLocks noChangeAspect="1"/>
          </p:cNvPicPr>
          <p:nvPr userDrawn="1"/>
        </p:nvPicPr>
        <p:blipFill rotWithShape="1">
          <a:blip r:embed="rId2"/>
          <a:srcRect b="65965"/>
          <a:stretch/>
        </p:blipFill>
        <p:spPr>
          <a:xfrm>
            <a:off x="0" y="0"/>
            <a:ext cx="12192000" cy="2334126"/>
          </a:xfrm>
          <a:prstGeom prst="rect">
            <a:avLst/>
          </a:prstGeom>
        </p:spPr>
      </p:pic>
      <p:sp>
        <p:nvSpPr>
          <p:cNvPr id="5" name="Title 1"/>
          <p:cNvSpPr>
            <a:spLocks noGrp="1"/>
          </p:cNvSpPr>
          <p:nvPr>
            <p:ph type="ctrTitle"/>
          </p:nvPr>
        </p:nvSpPr>
        <p:spPr>
          <a:xfrm>
            <a:off x="1751012" y="1832841"/>
            <a:ext cx="8686800" cy="1881910"/>
          </a:xfrm>
        </p:spPr>
        <p:txBody>
          <a:bodyPr>
            <a:normAutofit/>
          </a:bodyPr>
          <a:lstStyle>
            <a:lvl1pPr algn="ctr">
              <a:defRPr sz="7200" b="1"/>
            </a:lvl1pPr>
          </a:lstStyle>
          <a:p>
            <a:endParaRPr lang="en-US" dirty="0"/>
          </a:p>
        </p:txBody>
      </p:sp>
    </p:spTree>
    <p:extLst>
      <p:ext uri="{BB962C8B-B14F-4D97-AF65-F5344CB8AC3E}">
        <p14:creationId xmlns:p14="http://schemas.microsoft.com/office/powerpoint/2010/main" val="632633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FA61D6-8D55-B049-B859-7A24E84744EB}" type="datetimeFigureOut">
              <a:rPr lang="en-US" smtClean="0"/>
              <a:pPr/>
              <a:t>3/9/2026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8D4737-A93D-784D-BF17-0F71FB5ADDB3}" type="slidenum">
              <a:rPr lang="en-US" smtClean="0"/>
              <a:pPr/>
              <a:t>‹#›</a:t>
            </a:fld>
            <a:endParaRPr lang="en-US" dirty="0"/>
          </a:p>
        </p:txBody>
      </p:sp>
    </p:spTree>
    <p:extLst>
      <p:ext uri="{BB962C8B-B14F-4D97-AF65-F5344CB8AC3E}">
        <p14:creationId xmlns:p14="http://schemas.microsoft.com/office/powerpoint/2010/main" val="3559895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FA61D6-8D55-B049-B859-7A24E84744EB}" type="datetimeFigureOut">
              <a:rPr lang="en-US" smtClean="0"/>
              <a:pPr/>
              <a:t>3/9/2026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8D4737-A93D-784D-BF17-0F71FB5ADDB3}" type="slidenum">
              <a:rPr lang="en-US" smtClean="0"/>
              <a:pPr/>
              <a:t>‹#›</a:t>
            </a:fld>
            <a:endParaRPr lang="en-US" dirty="0"/>
          </a:p>
        </p:txBody>
      </p:sp>
    </p:spTree>
    <p:extLst>
      <p:ext uri="{BB962C8B-B14F-4D97-AF65-F5344CB8AC3E}">
        <p14:creationId xmlns:p14="http://schemas.microsoft.com/office/powerpoint/2010/main" val="405891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FA61D6-8D55-B049-B859-7A24E84744EB}" type="datetimeFigureOut">
              <a:rPr lang="en-US" smtClean="0"/>
              <a:pPr/>
              <a:t>3/9/2026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8D4737-A93D-784D-BF17-0F71FB5ADDB3}" type="slidenum">
              <a:rPr lang="en-US" smtClean="0"/>
              <a:pPr/>
              <a:t>‹#›</a:t>
            </a:fld>
            <a:endParaRPr lang="en-US" dirty="0"/>
          </a:p>
        </p:txBody>
      </p:sp>
    </p:spTree>
    <p:extLst>
      <p:ext uri="{BB962C8B-B14F-4D97-AF65-F5344CB8AC3E}">
        <p14:creationId xmlns:p14="http://schemas.microsoft.com/office/powerpoint/2010/main" val="356831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A61D6-8D55-B049-B859-7A24E84744EB}" type="datetimeFigureOut">
              <a:rPr lang="en-US" smtClean="0"/>
              <a:pPr/>
              <a:t>3/9/2026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8D4737-A93D-784D-BF17-0F71FB5ADDB3}" type="slidenum">
              <a:rPr lang="en-US" smtClean="0"/>
              <a:pPr/>
              <a:t>‹#›</a:t>
            </a:fld>
            <a:endParaRPr lang="en-US" dirty="0"/>
          </a:p>
        </p:txBody>
      </p:sp>
    </p:spTree>
    <p:extLst>
      <p:ext uri="{BB962C8B-B14F-4D97-AF65-F5344CB8AC3E}">
        <p14:creationId xmlns:p14="http://schemas.microsoft.com/office/powerpoint/2010/main" val="3647500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FA61D6-8D55-B049-B859-7A24E84744EB}" type="datetimeFigureOut">
              <a:rPr lang="en-US" smtClean="0"/>
              <a:pPr/>
              <a:t>3/9/2026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8D4737-A93D-784D-BF17-0F71FB5ADDB3}" type="slidenum">
              <a:rPr lang="en-US" smtClean="0"/>
              <a:pPr/>
              <a:t>‹#›</a:t>
            </a:fld>
            <a:endParaRPr lang="en-US" dirty="0"/>
          </a:p>
        </p:txBody>
      </p:sp>
    </p:spTree>
    <p:extLst>
      <p:ext uri="{BB962C8B-B14F-4D97-AF65-F5344CB8AC3E}">
        <p14:creationId xmlns:p14="http://schemas.microsoft.com/office/powerpoint/2010/main" val="2448474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FA61D6-8D55-B049-B859-7A24E84744EB}" type="datetimeFigureOut">
              <a:rPr lang="en-US" smtClean="0"/>
              <a:pPr/>
              <a:t>3/9/2026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8D4737-A93D-784D-BF17-0F71FB5ADDB3}" type="slidenum">
              <a:rPr lang="en-US" smtClean="0"/>
              <a:pPr/>
              <a:t>‹#›</a:t>
            </a:fld>
            <a:endParaRPr lang="en-US" dirty="0"/>
          </a:p>
        </p:txBody>
      </p:sp>
    </p:spTree>
    <p:extLst>
      <p:ext uri="{BB962C8B-B14F-4D97-AF65-F5344CB8AC3E}">
        <p14:creationId xmlns:p14="http://schemas.microsoft.com/office/powerpoint/2010/main" val="4068586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FA61D6-8D55-B049-B859-7A24E84744EB}" type="datetimeFigureOut">
              <a:rPr lang="en-US" smtClean="0"/>
              <a:pPr/>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D4737-A93D-784D-BF17-0F71FB5ADDB3}" type="slidenum">
              <a:rPr lang="en-US" smtClean="0"/>
              <a:pPr/>
              <a:t>‹#›</a:t>
            </a:fld>
            <a:endParaRPr lang="en-US" dirty="0"/>
          </a:p>
        </p:txBody>
      </p:sp>
    </p:spTree>
    <p:extLst>
      <p:ext uri="{BB962C8B-B14F-4D97-AF65-F5344CB8AC3E}">
        <p14:creationId xmlns:p14="http://schemas.microsoft.com/office/powerpoint/2010/main" val="3649871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FA61D6-8D55-B049-B859-7A24E84744EB}" type="datetimeFigureOut">
              <a:rPr lang="en-US" smtClean="0"/>
              <a:pPr/>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D4737-A93D-784D-BF17-0F71FB5ADDB3}" type="slidenum">
              <a:rPr lang="en-US" smtClean="0"/>
              <a:pPr/>
              <a:t>‹#›</a:t>
            </a:fld>
            <a:endParaRPr lang="en-US" dirty="0"/>
          </a:p>
        </p:txBody>
      </p:sp>
    </p:spTree>
    <p:extLst>
      <p:ext uri="{BB962C8B-B14F-4D97-AF65-F5344CB8AC3E}">
        <p14:creationId xmlns:p14="http://schemas.microsoft.com/office/powerpoint/2010/main" val="3948340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8" name="Picture 7" descr="FNW_PPT_Template_SlideSm-11.png"/>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p:cNvSpPr>
            <a:spLocks noGrp="1"/>
          </p:cNvSpPr>
          <p:nvPr>
            <p:ph idx="1" hasCustomPrompt="1"/>
          </p:nvPr>
        </p:nvSpPr>
        <p:spPr>
          <a:xfrm>
            <a:off x="6408436" y="273050"/>
            <a:ext cx="5445145" cy="6366300"/>
          </a:xfrm>
          <a:prstGeom prst="rect">
            <a:avLst/>
          </a:prstGeom>
        </p:spPr>
        <p:txBody>
          <a:bodyPr/>
          <a:lstStyle>
            <a:lvl1pPr>
              <a:defRPr sz="3200">
                <a:solidFill>
                  <a:schemeClr val="bg1"/>
                </a:solidFill>
              </a:defRPr>
            </a:lvl1pPr>
            <a:lvl2pP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hasCustomPrompt="1"/>
          </p:nvPr>
        </p:nvSpPr>
        <p:spPr>
          <a:xfrm>
            <a:off x="609601" y="5490963"/>
            <a:ext cx="4957223" cy="1148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10" name="Picture Placeholder 2"/>
          <p:cNvSpPr>
            <a:spLocks noGrp="1"/>
          </p:cNvSpPr>
          <p:nvPr>
            <p:ph type="pic" idx="10"/>
          </p:nvPr>
        </p:nvSpPr>
        <p:spPr>
          <a:xfrm>
            <a:off x="609601" y="273050"/>
            <a:ext cx="4957223" cy="50734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739844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ture with Caption 2">
    <p:spTree>
      <p:nvGrpSpPr>
        <p:cNvPr id="1" name=""/>
        <p:cNvGrpSpPr/>
        <p:nvPr/>
      </p:nvGrpSpPr>
      <p:grpSpPr>
        <a:xfrm>
          <a:off x="0" y="0"/>
          <a:ext cx="0" cy="0"/>
          <a:chOff x="0" y="0"/>
          <a:chExt cx="0" cy="0"/>
        </a:xfrm>
      </p:grpSpPr>
      <p:pic>
        <p:nvPicPr>
          <p:cNvPr id="8" name="Picture 7" descr="FNW_PPT_Template_SlideSm-12.png"/>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2"/>
          <p:cNvSpPr>
            <a:spLocks noGrp="1"/>
          </p:cNvSpPr>
          <p:nvPr>
            <p:ph idx="1" hasCustomPrompt="1"/>
          </p:nvPr>
        </p:nvSpPr>
        <p:spPr>
          <a:xfrm>
            <a:off x="6408436" y="273050"/>
            <a:ext cx="5445145" cy="6366300"/>
          </a:xfrm>
          <a:prstGeom prst="rect">
            <a:avLst/>
          </a:prstGeom>
        </p:spPr>
        <p:txBody>
          <a:bodyPr/>
          <a:lstStyle>
            <a:lvl1pPr>
              <a:defRPr sz="3200"/>
            </a:lvl1pPr>
            <a:lvl2pPr>
              <a:defRPr sz="2800"/>
            </a:lvl2pPr>
            <a:lvl3pPr marL="1143000" indent="-228600">
              <a:buFont typeface="Courier New" panose="02070309020205020404" pitchFamily="49" charset="0"/>
              <a:buChar char="o"/>
              <a:defRPr sz="2400">
                <a:solidFill>
                  <a:srgbClr val="124479"/>
                </a:solidFill>
              </a:defRPr>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10" name="Text Placeholder 3"/>
          <p:cNvSpPr>
            <a:spLocks noGrp="1"/>
          </p:cNvSpPr>
          <p:nvPr>
            <p:ph type="body" sz="half" idx="2"/>
          </p:nvPr>
        </p:nvSpPr>
        <p:spPr>
          <a:xfrm>
            <a:off x="609601" y="5490963"/>
            <a:ext cx="4957223" cy="1148387"/>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Picture Placeholder 2"/>
          <p:cNvSpPr>
            <a:spLocks noGrp="1"/>
          </p:cNvSpPr>
          <p:nvPr>
            <p:ph type="pic" idx="10"/>
          </p:nvPr>
        </p:nvSpPr>
        <p:spPr>
          <a:xfrm>
            <a:off x="609601" y="273050"/>
            <a:ext cx="4957223" cy="50734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26344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FNW_PPT_Template_SlideSm-03.png"/>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815052"/>
            <a:ext cx="10972800" cy="1143000"/>
          </a:xfrm>
          <a:prstGeom prst="rect">
            <a:avLst/>
          </a:prstGeom>
        </p:spPr>
        <p:txBody>
          <a:bodyPr/>
          <a:lstStyle>
            <a:lvl1pPr>
              <a:defRPr b="1"/>
            </a:lvl1pPr>
          </a:lstStyle>
          <a:p>
            <a:r>
              <a:rPr lang="en-US" dirty="0"/>
              <a:t>Click to add title</a:t>
            </a:r>
          </a:p>
        </p:txBody>
      </p:sp>
      <p:sp>
        <p:nvSpPr>
          <p:cNvPr id="5" name="Content Placeholder 4"/>
          <p:cNvSpPr>
            <a:spLocks noGrp="1"/>
          </p:cNvSpPr>
          <p:nvPr>
            <p:ph sz="quarter" idx="13" hasCustomPrompt="1"/>
          </p:nvPr>
        </p:nvSpPr>
        <p:spPr>
          <a:xfrm>
            <a:off x="913773" y="2367094"/>
            <a:ext cx="10363827" cy="3424107"/>
          </a:xfrm>
        </p:spPr>
        <p:txBody>
          <a:bodyPr/>
          <a:lstStyle>
            <a:lvl1pPr>
              <a:defRPr/>
            </a:lvl1pPr>
            <a:lvl3pPr marL="1143000" indent="-228600">
              <a:buFont typeface="Courier New" panose="02070309020205020404" pitchFamily="49" charset="0"/>
              <a:buChar char="o"/>
              <a:defRPr/>
            </a:lvl3pPr>
          </a:lstStyle>
          <a:p>
            <a:r>
              <a:rPr lang="en-US" dirty="0"/>
              <a:t>Click to add text</a:t>
            </a:r>
          </a:p>
          <a:p>
            <a:pPr lvl="1"/>
            <a:r>
              <a:rPr lang="en-US" dirty="0"/>
              <a:t>Click to add text</a:t>
            </a:r>
          </a:p>
          <a:p>
            <a:pPr lvl="2"/>
            <a:r>
              <a:rPr lang="en-US" dirty="0"/>
              <a:t>Click to add text</a:t>
            </a:r>
          </a:p>
        </p:txBody>
      </p:sp>
    </p:spTree>
    <p:extLst>
      <p:ext uri="{BB962C8B-B14F-4D97-AF65-F5344CB8AC3E}">
        <p14:creationId xmlns:p14="http://schemas.microsoft.com/office/powerpoint/2010/main" val="2837279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Quote with Caption">
    <p:spTree>
      <p:nvGrpSpPr>
        <p:cNvPr id="1" name=""/>
        <p:cNvGrpSpPr/>
        <p:nvPr/>
      </p:nvGrpSpPr>
      <p:grpSpPr>
        <a:xfrm>
          <a:off x="0" y="0"/>
          <a:ext cx="0" cy="0"/>
          <a:chOff x="0" y="0"/>
          <a:chExt cx="0" cy="0"/>
        </a:xfrm>
      </p:grpSpPr>
      <p:pic>
        <p:nvPicPr>
          <p:cNvPr id="5" name="Picture 4" descr="FNW_PPT_Template_SlideSm-06.png"/>
          <p:cNvPicPr>
            <a:picLocks noChangeAspect="1"/>
          </p:cNvPicPr>
          <p:nvPr userDrawn="1"/>
        </p:nvPicPr>
        <p:blipFill rotWithShape="1">
          <a:blip r:embed="rId2"/>
          <a:srcRect l="-3027" r="9348"/>
          <a:stretch/>
        </p:blipFill>
        <p:spPr>
          <a:xfrm>
            <a:off x="770634" y="0"/>
            <a:ext cx="11421367" cy="6858000"/>
          </a:xfrm>
          <a:prstGeom prst="rect">
            <a:avLst/>
          </a:prstGeom>
        </p:spPr>
      </p:pic>
      <p:sp>
        <p:nvSpPr>
          <p:cNvPr id="4" name="Title 3"/>
          <p:cNvSpPr>
            <a:spLocks noGrp="1"/>
          </p:cNvSpPr>
          <p:nvPr>
            <p:ph type="title"/>
          </p:nvPr>
        </p:nvSpPr>
        <p:spPr>
          <a:xfrm>
            <a:off x="532437" y="1041031"/>
            <a:ext cx="9302752" cy="2729915"/>
          </a:xfrm>
        </p:spPr>
        <p:txBody>
          <a:bodyPr/>
          <a:lstStyle>
            <a:lvl1pPr>
              <a:defRPr b="1">
                <a:solidFill>
                  <a:srgbClr val="124479"/>
                </a:solidFill>
              </a:defRPr>
            </a:lvl1pPr>
          </a:lstStyle>
          <a:p>
            <a:endParaRPr lang="en-US" dirty="0"/>
          </a:p>
        </p:txBody>
      </p:sp>
      <p:sp>
        <p:nvSpPr>
          <p:cNvPr id="7" name="Text Placeholder 5"/>
          <p:cNvSpPr>
            <a:spLocks noGrp="1"/>
          </p:cNvSpPr>
          <p:nvPr>
            <p:ph type="body" sz="half" idx="13"/>
          </p:nvPr>
        </p:nvSpPr>
        <p:spPr>
          <a:xfrm>
            <a:off x="806871" y="3778474"/>
            <a:ext cx="8752299" cy="594788"/>
          </a:xfrm>
        </p:spPr>
        <p:txBody>
          <a:bodyPr>
            <a:normAutofit/>
          </a:bodyPr>
          <a:lstStyle>
            <a:lvl1pPr marL="0" indent="0" algn="ctr">
              <a:buNone/>
              <a:defRPr sz="2400"/>
            </a:lvl1pPr>
          </a:lstStyle>
          <a:p>
            <a:endParaRPr lang="en-US" dirty="0"/>
          </a:p>
        </p:txBody>
      </p:sp>
      <p:sp>
        <p:nvSpPr>
          <p:cNvPr id="8" name="Text Placeholder 4"/>
          <p:cNvSpPr>
            <a:spLocks noGrp="1"/>
          </p:cNvSpPr>
          <p:nvPr>
            <p:ph type="body" sz="half" idx="2"/>
          </p:nvPr>
        </p:nvSpPr>
        <p:spPr>
          <a:xfrm>
            <a:off x="1" y="4541240"/>
            <a:ext cx="10364452" cy="1421053"/>
          </a:xfrm>
        </p:spPr>
        <p:txBody>
          <a:bodyPr>
            <a:normAutofit/>
          </a:bodyPr>
          <a:lstStyle>
            <a:lvl1pPr marL="0" indent="0" algn="ctr">
              <a:buNone/>
              <a:defRPr sz="2400"/>
            </a:lvl1pPr>
          </a:lstStyle>
          <a:p>
            <a:endParaRPr lang="en-US" dirty="0"/>
          </a:p>
        </p:txBody>
      </p:sp>
    </p:spTree>
    <p:extLst>
      <p:ext uri="{BB962C8B-B14F-4D97-AF65-F5344CB8AC3E}">
        <p14:creationId xmlns:p14="http://schemas.microsoft.com/office/powerpoint/2010/main" val="3835035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and Caption">
    <p:spTree>
      <p:nvGrpSpPr>
        <p:cNvPr id="1" name=""/>
        <p:cNvGrpSpPr/>
        <p:nvPr/>
      </p:nvGrpSpPr>
      <p:grpSpPr>
        <a:xfrm>
          <a:off x="0" y="0"/>
          <a:ext cx="0" cy="0"/>
          <a:chOff x="0" y="0"/>
          <a:chExt cx="0" cy="0"/>
        </a:xfrm>
      </p:grpSpPr>
      <p:pic>
        <p:nvPicPr>
          <p:cNvPr id="6" name="Picture 5" descr="FNW_PPT_Template_SlideSm-05.png"/>
          <p:cNvPicPr>
            <a:picLocks noChangeAspect="1"/>
          </p:cNvPicPr>
          <p:nvPr userDrawn="1"/>
        </p:nvPicPr>
        <p:blipFill rotWithShape="1">
          <a:blip r:embed="rId2"/>
          <a:srcRect l="11316"/>
          <a:stretch/>
        </p:blipFill>
        <p:spPr>
          <a:xfrm>
            <a:off x="0" y="0"/>
            <a:ext cx="10812379" cy="6858000"/>
          </a:xfrm>
          <a:prstGeom prst="rect">
            <a:avLst/>
          </a:prstGeom>
        </p:spPr>
      </p:pic>
      <p:sp>
        <p:nvSpPr>
          <p:cNvPr id="4" name="Title 3"/>
          <p:cNvSpPr>
            <a:spLocks noGrp="1"/>
          </p:cNvSpPr>
          <p:nvPr>
            <p:ph type="title"/>
          </p:nvPr>
        </p:nvSpPr>
        <p:spPr>
          <a:xfrm>
            <a:off x="2301963" y="872589"/>
            <a:ext cx="9302752" cy="2729915"/>
          </a:xfrm>
        </p:spPr>
        <p:txBody>
          <a:bodyPr/>
          <a:lstStyle>
            <a:lvl1pPr>
              <a:defRPr b="1"/>
            </a:lvl1pPr>
          </a:lstStyle>
          <a:p>
            <a:endParaRPr lang="en-US" dirty="0"/>
          </a:p>
        </p:txBody>
      </p:sp>
      <p:sp>
        <p:nvSpPr>
          <p:cNvPr id="5" name="Text Placeholder 5"/>
          <p:cNvSpPr>
            <a:spLocks noGrp="1"/>
          </p:cNvSpPr>
          <p:nvPr>
            <p:ph type="body" sz="half" idx="13"/>
          </p:nvPr>
        </p:nvSpPr>
        <p:spPr>
          <a:xfrm>
            <a:off x="2576396" y="3610032"/>
            <a:ext cx="8752299" cy="594788"/>
          </a:xfrm>
        </p:spPr>
        <p:txBody>
          <a:bodyPr>
            <a:normAutofit/>
          </a:bodyPr>
          <a:lstStyle>
            <a:lvl1pPr marL="0" indent="0" algn="ctr">
              <a:buNone/>
              <a:defRPr sz="2400"/>
            </a:lvl1pPr>
          </a:lstStyle>
          <a:p>
            <a:endParaRPr lang="en-US" dirty="0"/>
          </a:p>
        </p:txBody>
      </p:sp>
      <p:sp>
        <p:nvSpPr>
          <p:cNvPr id="7" name="Text Placeholder 4"/>
          <p:cNvSpPr>
            <a:spLocks noGrp="1"/>
          </p:cNvSpPr>
          <p:nvPr>
            <p:ph type="body" sz="half" idx="2"/>
          </p:nvPr>
        </p:nvSpPr>
        <p:spPr>
          <a:xfrm>
            <a:off x="1769526" y="4372798"/>
            <a:ext cx="10364452" cy="1421053"/>
          </a:xfrm>
        </p:spPr>
        <p:txBody>
          <a:bodyPr>
            <a:normAutofit/>
          </a:bodyPr>
          <a:lstStyle>
            <a:lvl1pPr marL="0" indent="0" algn="ctr">
              <a:buNone/>
              <a:defRPr sz="2400"/>
            </a:lvl1pPr>
          </a:lstStyle>
          <a:p>
            <a:endParaRPr lang="en-US" dirty="0"/>
          </a:p>
        </p:txBody>
      </p:sp>
    </p:spTree>
    <p:extLst>
      <p:ext uri="{BB962C8B-B14F-4D97-AF65-F5344CB8AC3E}">
        <p14:creationId xmlns:p14="http://schemas.microsoft.com/office/powerpoint/2010/main" val="355278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FNW_PPT_Template_SlideSm-03.png"/>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815052"/>
            <a:ext cx="10972800" cy="1143000"/>
          </a:xfrm>
          <a:prstGeom prst="rect">
            <a:avLst/>
          </a:prstGeom>
        </p:spPr>
        <p:txBody>
          <a:bodyPr/>
          <a:lstStyle>
            <a:lvl1pPr>
              <a:defRPr b="1"/>
            </a:lvl1pPr>
          </a:lstStyle>
          <a:p>
            <a:r>
              <a:rPr lang="en-US" dirty="0"/>
              <a:t>Click to add title</a:t>
            </a:r>
          </a:p>
        </p:txBody>
      </p:sp>
      <p:sp>
        <p:nvSpPr>
          <p:cNvPr id="5" name="Content Placeholder 4"/>
          <p:cNvSpPr>
            <a:spLocks noGrp="1"/>
          </p:cNvSpPr>
          <p:nvPr>
            <p:ph sz="quarter" idx="13" hasCustomPrompt="1"/>
          </p:nvPr>
        </p:nvSpPr>
        <p:spPr>
          <a:xfrm>
            <a:off x="913773" y="2367094"/>
            <a:ext cx="10363827" cy="3424107"/>
          </a:xfrm>
        </p:spPr>
        <p:txBody>
          <a:bodyPr/>
          <a:lstStyle>
            <a:lvl1pPr>
              <a:defRPr/>
            </a:lvl1pPr>
            <a:lvl3pPr marL="1143000" indent="-228600">
              <a:buFont typeface="Courier New" panose="02070309020205020404" pitchFamily="49" charset="0"/>
              <a:buChar char="o"/>
              <a:defRPr/>
            </a:lvl3pPr>
          </a:lstStyle>
          <a:p>
            <a:r>
              <a:rPr lang="en-US" dirty="0"/>
              <a:t>Click to add text</a:t>
            </a:r>
          </a:p>
          <a:p>
            <a:pPr lvl="1"/>
            <a:r>
              <a:rPr lang="en-US" dirty="0"/>
              <a:t>Click to add text</a:t>
            </a:r>
          </a:p>
          <a:p>
            <a:pPr lvl="2"/>
            <a:r>
              <a:rPr lang="en-US" dirty="0"/>
              <a:t>Click to add text</a:t>
            </a:r>
          </a:p>
        </p:txBody>
      </p:sp>
    </p:spTree>
    <p:extLst>
      <p:ext uri="{BB962C8B-B14F-4D97-AF65-F5344CB8AC3E}">
        <p14:creationId xmlns:p14="http://schemas.microsoft.com/office/powerpoint/2010/main" val="3006608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icture with Title and Text">
    <p:spTree>
      <p:nvGrpSpPr>
        <p:cNvPr id="1" name=""/>
        <p:cNvGrpSpPr/>
        <p:nvPr/>
      </p:nvGrpSpPr>
      <p:grpSpPr>
        <a:xfrm>
          <a:off x="0" y="0"/>
          <a:ext cx="0" cy="0"/>
          <a:chOff x="0" y="0"/>
          <a:chExt cx="0" cy="0"/>
        </a:xfrm>
      </p:grpSpPr>
      <p:pic>
        <p:nvPicPr>
          <p:cNvPr id="8" name="Picture 7" descr="FNW_PPT_Template_SlideSm-09.png"/>
          <p:cNvPicPr>
            <a:picLocks noChangeAspect="1"/>
          </p:cNvPicPr>
          <p:nvPr userDrawn="1"/>
        </p:nvPicPr>
        <p:blipFill rotWithShape="1">
          <a:blip r:embed="rId2"/>
          <a:srcRect r="13439"/>
          <a:stretch/>
        </p:blipFill>
        <p:spPr>
          <a:xfrm>
            <a:off x="0" y="0"/>
            <a:ext cx="12192000" cy="6858000"/>
          </a:xfrm>
          <a:prstGeom prst="rect">
            <a:avLst/>
          </a:prstGeom>
        </p:spPr>
      </p:pic>
      <p:sp>
        <p:nvSpPr>
          <p:cNvPr id="12" name="Title 1"/>
          <p:cNvSpPr>
            <a:spLocks noGrp="1"/>
          </p:cNvSpPr>
          <p:nvPr>
            <p:ph type="title"/>
          </p:nvPr>
        </p:nvSpPr>
        <p:spPr>
          <a:xfrm>
            <a:off x="661387" y="753980"/>
            <a:ext cx="5506157" cy="956452"/>
          </a:xfrm>
        </p:spPr>
        <p:txBody>
          <a:bodyPr>
            <a:normAutofit/>
          </a:bodyPr>
          <a:lstStyle>
            <a:lvl1pPr algn="l">
              <a:defRPr sz="4000" b="1">
                <a:solidFill>
                  <a:schemeClr val="bg1"/>
                </a:solidFill>
              </a:defRPr>
            </a:lvl1pPr>
          </a:lstStyle>
          <a:p>
            <a:endParaRPr lang="en-US" dirty="0"/>
          </a:p>
        </p:txBody>
      </p:sp>
      <p:sp>
        <p:nvSpPr>
          <p:cNvPr id="13" name="Picture Placeholder 2"/>
          <p:cNvSpPr>
            <a:spLocks noGrp="1"/>
          </p:cNvSpPr>
          <p:nvPr>
            <p:ph type="pic" idx="1"/>
          </p:nvPr>
        </p:nvSpPr>
        <p:spPr>
          <a:xfrm>
            <a:off x="6419953" y="838200"/>
            <a:ext cx="4007801" cy="5181600"/>
          </a:xfrm>
        </p:spPr>
      </p:sp>
      <p:sp>
        <p:nvSpPr>
          <p:cNvPr id="14" name="Text Placeholder 3"/>
          <p:cNvSpPr>
            <a:spLocks noGrp="1"/>
          </p:cNvSpPr>
          <p:nvPr>
            <p:ph type="body" sz="half" idx="2"/>
          </p:nvPr>
        </p:nvSpPr>
        <p:spPr>
          <a:xfrm>
            <a:off x="661387" y="1816769"/>
            <a:ext cx="5506139" cy="4118811"/>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712615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icture with Title and Text 2">
    <p:spTree>
      <p:nvGrpSpPr>
        <p:cNvPr id="1" name=""/>
        <p:cNvGrpSpPr/>
        <p:nvPr/>
      </p:nvGrpSpPr>
      <p:grpSpPr>
        <a:xfrm>
          <a:off x="0" y="0"/>
          <a:ext cx="0" cy="0"/>
          <a:chOff x="0" y="0"/>
          <a:chExt cx="0" cy="0"/>
        </a:xfrm>
      </p:grpSpPr>
      <p:pic>
        <p:nvPicPr>
          <p:cNvPr id="10" name="Picture 9" descr="FNW_PPT_Template_SlideSm-10.png"/>
          <p:cNvPicPr>
            <a:picLocks noChangeAspect="1"/>
          </p:cNvPicPr>
          <p:nvPr userDrawn="1"/>
        </p:nvPicPr>
        <p:blipFill rotWithShape="1">
          <a:blip r:embed="rId2"/>
          <a:srcRect l="10166"/>
          <a:stretch/>
        </p:blipFill>
        <p:spPr>
          <a:xfrm>
            <a:off x="0" y="0"/>
            <a:ext cx="12192000" cy="6858000"/>
          </a:xfrm>
          <a:prstGeom prst="rect">
            <a:avLst/>
          </a:prstGeom>
        </p:spPr>
      </p:pic>
      <p:sp>
        <p:nvSpPr>
          <p:cNvPr id="7" name="Title 1"/>
          <p:cNvSpPr>
            <a:spLocks noGrp="1"/>
          </p:cNvSpPr>
          <p:nvPr>
            <p:ph type="title"/>
          </p:nvPr>
        </p:nvSpPr>
        <p:spPr>
          <a:xfrm>
            <a:off x="6158859" y="946484"/>
            <a:ext cx="5506157" cy="956452"/>
          </a:xfrm>
        </p:spPr>
        <p:txBody>
          <a:bodyPr>
            <a:normAutofit/>
          </a:bodyPr>
          <a:lstStyle>
            <a:lvl1pPr algn="l">
              <a:defRPr sz="4000" b="1">
                <a:solidFill>
                  <a:schemeClr val="bg1"/>
                </a:solidFill>
              </a:defRPr>
            </a:lvl1pPr>
          </a:lstStyle>
          <a:p>
            <a:endParaRPr lang="en-US" dirty="0"/>
          </a:p>
        </p:txBody>
      </p:sp>
      <p:sp>
        <p:nvSpPr>
          <p:cNvPr id="8" name="Picture Placeholder 2"/>
          <p:cNvSpPr>
            <a:spLocks noGrp="1"/>
          </p:cNvSpPr>
          <p:nvPr>
            <p:ph type="pic" idx="1"/>
          </p:nvPr>
        </p:nvSpPr>
        <p:spPr>
          <a:xfrm>
            <a:off x="1703574" y="946484"/>
            <a:ext cx="4007801" cy="5181600"/>
          </a:xfrm>
        </p:spPr>
      </p:sp>
      <p:sp>
        <p:nvSpPr>
          <p:cNvPr id="9" name="Text Placeholder 3"/>
          <p:cNvSpPr>
            <a:spLocks noGrp="1"/>
          </p:cNvSpPr>
          <p:nvPr>
            <p:ph type="body" sz="half" idx="2"/>
          </p:nvPr>
        </p:nvSpPr>
        <p:spPr>
          <a:xfrm>
            <a:off x="6158859" y="2009273"/>
            <a:ext cx="5506139" cy="4118811"/>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209034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mparison">
    <p:spTree>
      <p:nvGrpSpPr>
        <p:cNvPr id="1" name=""/>
        <p:cNvGrpSpPr/>
        <p:nvPr/>
      </p:nvGrpSpPr>
      <p:grpSpPr>
        <a:xfrm>
          <a:off x="0" y="0"/>
          <a:ext cx="0" cy="0"/>
          <a:chOff x="0" y="0"/>
          <a:chExt cx="0" cy="0"/>
        </a:xfrm>
      </p:grpSpPr>
      <p:pic>
        <p:nvPicPr>
          <p:cNvPr id="7" name="Picture 6" descr="FNW_PPT_Template_SlideSm-07.png"/>
          <p:cNvPicPr>
            <a:picLocks noChangeAspect="1"/>
          </p:cNvPicPr>
          <p:nvPr userDrawn="1"/>
        </p:nvPicPr>
        <p:blipFill>
          <a:blip r:embed="rId2"/>
          <a:stretch>
            <a:fillRect/>
          </a:stretch>
        </p:blipFill>
        <p:spPr>
          <a:xfrm>
            <a:off x="0" y="0"/>
            <a:ext cx="12192000" cy="6858000"/>
          </a:xfrm>
          <a:prstGeom prst="rect">
            <a:avLst/>
          </a:prstGeom>
        </p:spPr>
      </p:pic>
      <p:sp>
        <p:nvSpPr>
          <p:cNvPr id="5" name="Title 3"/>
          <p:cNvSpPr>
            <a:spLocks noGrp="1"/>
          </p:cNvSpPr>
          <p:nvPr>
            <p:ph type="title"/>
          </p:nvPr>
        </p:nvSpPr>
        <p:spPr>
          <a:xfrm>
            <a:off x="913776" y="-179571"/>
            <a:ext cx="10364451" cy="1596177"/>
          </a:xfrm>
        </p:spPr>
        <p:txBody>
          <a:bodyPr/>
          <a:lstStyle>
            <a:lvl1pPr>
              <a:defRPr b="1">
                <a:solidFill>
                  <a:schemeClr val="bg1"/>
                </a:solidFill>
              </a:defRPr>
            </a:lvl1pPr>
          </a:lstStyle>
          <a:p>
            <a:endParaRPr lang="en-US" dirty="0"/>
          </a:p>
        </p:txBody>
      </p:sp>
      <p:sp>
        <p:nvSpPr>
          <p:cNvPr id="6" name="Text Placeholder 4"/>
          <p:cNvSpPr>
            <a:spLocks noGrp="1"/>
          </p:cNvSpPr>
          <p:nvPr>
            <p:ph type="body" idx="1"/>
          </p:nvPr>
        </p:nvSpPr>
        <p:spPr>
          <a:xfrm>
            <a:off x="913776" y="1747218"/>
            <a:ext cx="4873475" cy="679994"/>
          </a:xfrm>
        </p:spPr>
        <p:txBody>
          <a:bodyPr/>
          <a:lstStyle/>
          <a:p>
            <a:endParaRPr lang="en-US" dirty="0"/>
          </a:p>
        </p:txBody>
      </p:sp>
      <p:sp>
        <p:nvSpPr>
          <p:cNvPr id="8" name="Content Placeholder 6"/>
          <p:cNvSpPr>
            <a:spLocks noGrp="1"/>
          </p:cNvSpPr>
          <p:nvPr>
            <p:ph sz="quarter" idx="13"/>
          </p:nvPr>
        </p:nvSpPr>
        <p:spPr>
          <a:xfrm>
            <a:off x="913775" y="2606783"/>
            <a:ext cx="5106027" cy="3215598"/>
          </a:xfrm>
        </p:spPr>
        <p:txBody>
          <a:bodyPr/>
          <a:lstStyle/>
          <a:p>
            <a:endParaRPr lang="en-US"/>
          </a:p>
        </p:txBody>
      </p:sp>
      <p:sp>
        <p:nvSpPr>
          <p:cNvPr id="9" name="Text Placeholder 5"/>
          <p:cNvSpPr>
            <a:spLocks noGrp="1"/>
          </p:cNvSpPr>
          <p:nvPr>
            <p:ph type="body" sz="quarter" idx="3"/>
          </p:nvPr>
        </p:nvSpPr>
        <p:spPr>
          <a:xfrm>
            <a:off x="6172201" y="1747218"/>
            <a:ext cx="4881804" cy="679994"/>
          </a:xfrm>
        </p:spPr>
        <p:txBody>
          <a:bodyPr/>
          <a:lstStyle/>
          <a:p>
            <a:endParaRPr lang="en-US" dirty="0"/>
          </a:p>
        </p:txBody>
      </p:sp>
      <p:sp>
        <p:nvSpPr>
          <p:cNvPr id="10" name="Content Placeholder 7"/>
          <p:cNvSpPr>
            <a:spLocks noGrp="1"/>
          </p:cNvSpPr>
          <p:nvPr>
            <p:ph sz="quarter" idx="14"/>
          </p:nvPr>
        </p:nvSpPr>
        <p:spPr>
          <a:xfrm>
            <a:off x="6172201" y="2606783"/>
            <a:ext cx="5105401" cy="3215598"/>
          </a:xfrm>
        </p:spPr>
        <p:txBody>
          <a:bodyPr/>
          <a:lstStyle/>
          <a:p>
            <a:endParaRPr lang="en-US" dirty="0"/>
          </a:p>
        </p:txBody>
      </p:sp>
    </p:spTree>
    <p:extLst>
      <p:ext uri="{BB962C8B-B14F-4D97-AF65-F5344CB8AC3E}">
        <p14:creationId xmlns:p14="http://schemas.microsoft.com/office/powerpoint/2010/main" val="368607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pic>
        <p:nvPicPr>
          <p:cNvPr id="7" name="Picture 6" descr="FNW_PPT_Template_SlideSm-04.png"/>
          <p:cNvPicPr>
            <a:picLocks noChangeAspect="1"/>
          </p:cNvPicPr>
          <p:nvPr userDrawn="1"/>
        </p:nvPicPr>
        <p:blipFill>
          <a:blip r:embed="rId2"/>
          <a:stretch>
            <a:fillRect/>
          </a:stretch>
        </p:blipFill>
        <p:spPr>
          <a:xfrm>
            <a:off x="0" y="0"/>
            <a:ext cx="12192000" cy="6858000"/>
          </a:xfrm>
          <a:prstGeom prst="rect">
            <a:avLst/>
          </a:prstGeom>
        </p:spPr>
      </p:pic>
      <p:sp>
        <p:nvSpPr>
          <p:cNvPr id="4" name="Title 3"/>
          <p:cNvSpPr>
            <a:spLocks noGrp="1"/>
          </p:cNvSpPr>
          <p:nvPr>
            <p:ph type="title"/>
          </p:nvPr>
        </p:nvSpPr>
        <p:spPr>
          <a:xfrm>
            <a:off x="913776" y="618519"/>
            <a:ext cx="10364451" cy="1596177"/>
          </a:xfrm>
        </p:spPr>
        <p:txBody>
          <a:bodyPr/>
          <a:lstStyle>
            <a:lvl1pPr>
              <a:defRPr b="1">
                <a:solidFill>
                  <a:srgbClr val="124479"/>
                </a:solidFill>
              </a:defRPr>
            </a:lvl1pPr>
          </a:lstStyle>
          <a:p>
            <a:endParaRPr lang="en-US" dirty="0"/>
          </a:p>
        </p:txBody>
      </p:sp>
      <p:sp>
        <p:nvSpPr>
          <p:cNvPr id="5" name="Content Placeholder 4"/>
          <p:cNvSpPr>
            <a:spLocks noGrp="1"/>
          </p:cNvSpPr>
          <p:nvPr>
            <p:ph sz="quarter" idx="13" hasCustomPrompt="1"/>
          </p:nvPr>
        </p:nvSpPr>
        <p:spPr>
          <a:xfrm>
            <a:off x="913773" y="2367094"/>
            <a:ext cx="5106027" cy="3424107"/>
          </a:xfrm>
        </p:spPr>
        <p:txBody>
          <a:bodyPr>
            <a:normAutofit/>
          </a:bodyPr>
          <a:lstStyle>
            <a:lvl1pPr>
              <a:defRPr sz="2000"/>
            </a:lvl1pPr>
          </a:lstStyle>
          <a:p>
            <a:r>
              <a:rPr lang="en-US" dirty="0"/>
              <a:t>Click to add text</a:t>
            </a:r>
          </a:p>
        </p:txBody>
      </p:sp>
      <p:sp>
        <p:nvSpPr>
          <p:cNvPr id="6" name="Content Placeholder 5"/>
          <p:cNvSpPr>
            <a:spLocks noGrp="1"/>
          </p:cNvSpPr>
          <p:nvPr>
            <p:ph sz="quarter" idx="14" hasCustomPrompt="1"/>
          </p:nvPr>
        </p:nvSpPr>
        <p:spPr>
          <a:xfrm>
            <a:off x="6172200" y="2367094"/>
            <a:ext cx="5105400" cy="3424107"/>
          </a:xfrm>
        </p:spPr>
        <p:txBody>
          <a:bodyPr>
            <a:normAutofit/>
          </a:bodyPr>
          <a:lstStyle>
            <a:lvl1pPr>
              <a:defRPr sz="2000"/>
            </a:lvl1pPr>
          </a:lstStyle>
          <a:p>
            <a:r>
              <a:rPr lang="en-US" sz="2000" dirty="0"/>
              <a:t>Click to add image</a:t>
            </a:r>
            <a:endParaRPr lang="en-US" dirty="0"/>
          </a:p>
        </p:txBody>
      </p:sp>
    </p:spTree>
    <p:extLst>
      <p:ext uri="{BB962C8B-B14F-4D97-AF65-F5344CB8AC3E}">
        <p14:creationId xmlns:p14="http://schemas.microsoft.com/office/powerpoint/2010/main" val="305897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FNW_PPT_Template_SlideSm-08.png"/>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itle 6"/>
          <p:cNvSpPr>
            <a:spLocks noGrp="1"/>
          </p:cNvSpPr>
          <p:nvPr>
            <p:ph type="title"/>
          </p:nvPr>
        </p:nvSpPr>
        <p:spPr>
          <a:xfrm>
            <a:off x="913776" y="-179571"/>
            <a:ext cx="10364451" cy="1596177"/>
          </a:xfrm>
        </p:spPr>
        <p:txBody>
          <a:bodyPr/>
          <a:lstStyle>
            <a:lvl1pPr>
              <a:defRPr b="1">
                <a:solidFill>
                  <a:schemeClr val="bg1"/>
                </a:solidFill>
              </a:defRPr>
            </a:lvl1pPr>
          </a:lstStyle>
          <a:p>
            <a:endParaRPr lang="en-US" dirty="0"/>
          </a:p>
        </p:txBody>
      </p:sp>
      <p:sp>
        <p:nvSpPr>
          <p:cNvPr id="5" name="Content Placeholder 4"/>
          <p:cNvSpPr>
            <a:spLocks noGrp="1"/>
          </p:cNvSpPr>
          <p:nvPr>
            <p:ph sz="quarter" idx="13" hasCustomPrompt="1"/>
          </p:nvPr>
        </p:nvSpPr>
        <p:spPr>
          <a:xfrm>
            <a:off x="913773" y="2367094"/>
            <a:ext cx="5106027" cy="3424107"/>
          </a:xfrm>
        </p:spPr>
        <p:txBody>
          <a:bodyPr>
            <a:normAutofit/>
          </a:bodyPr>
          <a:lstStyle>
            <a:lvl1pPr>
              <a:defRPr sz="2000"/>
            </a:lvl1pPr>
          </a:lstStyle>
          <a:p>
            <a:r>
              <a:rPr lang="en-US" dirty="0"/>
              <a:t>Click to add text</a:t>
            </a:r>
          </a:p>
        </p:txBody>
      </p:sp>
      <p:sp>
        <p:nvSpPr>
          <p:cNvPr id="7" name="Content Placeholder 5"/>
          <p:cNvSpPr>
            <a:spLocks noGrp="1"/>
          </p:cNvSpPr>
          <p:nvPr>
            <p:ph sz="quarter" idx="14" hasCustomPrompt="1"/>
          </p:nvPr>
        </p:nvSpPr>
        <p:spPr>
          <a:xfrm>
            <a:off x="6172200" y="2367094"/>
            <a:ext cx="5105400" cy="3424107"/>
          </a:xfrm>
        </p:spPr>
        <p:txBody>
          <a:bodyPr>
            <a:normAutofit/>
          </a:bodyPr>
          <a:lstStyle>
            <a:lvl1pPr>
              <a:defRPr sz="2000"/>
            </a:lvl1pPr>
          </a:lstStyle>
          <a:p>
            <a:r>
              <a:rPr lang="en-US" sz="2000" dirty="0"/>
              <a:t>Click to add image</a:t>
            </a:r>
            <a:endParaRPr lang="en-US" dirty="0"/>
          </a:p>
        </p:txBody>
      </p:sp>
      <p:sp>
        <p:nvSpPr>
          <p:cNvPr id="8" name="Text Placeholder 4"/>
          <p:cNvSpPr>
            <a:spLocks noGrp="1"/>
          </p:cNvSpPr>
          <p:nvPr>
            <p:ph type="body" idx="1"/>
          </p:nvPr>
        </p:nvSpPr>
        <p:spPr>
          <a:xfrm>
            <a:off x="913776" y="1747218"/>
            <a:ext cx="4873475" cy="679994"/>
          </a:xfrm>
        </p:spPr>
        <p:txBody>
          <a:bodyPr/>
          <a:lstStyle/>
          <a:p>
            <a:endParaRPr lang="en-US" dirty="0"/>
          </a:p>
        </p:txBody>
      </p:sp>
      <p:sp>
        <p:nvSpPr>
          <p:cNvPr id="9" name="Text Placeholder 5"/>
          <p:cNvSpPr>
            <a:spLocks noGrp="1"/>
          </p:cNvSpPr>
          <p:nvPr>
            <p:ph type="body" sz="quarter" idx="3"/>
          </p:nvPr>
        </p:nvSpPr>
        <p:spPr>
          <a:xfrm>
            <a:off x="6172201" y="1747218"/>
            <a:ext cx="4881804" cy="679994"/>
          </a:xfrm>
        </p:spPr>
        <p:txBody>
          <a:bodyPr/>
          <a:lstStyle/>
          <a:p>
            <a:endParaRPr lang="en-US" dirty="0"/>
          </a:p>
        </p:txBody>
      </p:sp>
    </p:spTree>
    <p:extLst>
      <p:ext uri="{BB962C8B-B14F-4D97-AF65-F5344CB8AC3E}">
        <p14:creationId xmlns:p14="http://schemas.microsoft.com/office/powerpoint/2010/main" val="126823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mparison">
    <p:spTree>
      <p:nvGrpSpPr>
        <p:cNvPr id="1" name=""/>
        <p:cNvGrpSpPr/>
        <p:nvPr/>
      </p:nvGrpSpPr>
      <p:grpSpPr>
        <a:xfrm>
          <a:off x="0" y="0"/>
          <a:ext cx="0" cy="0"/>
          <a:chOff x="0" y="0"/>
          <a:chExt cx="0" cy="0"/>
        </a:xfrm>
      </p:grpSpPr>
      <p:pic>
        <p:nvPicPr>
          <p:cNvPr id="7" name="Picture 6" descr="FNW_PPT_Template_SlideSm-07.png"/>
          <p:cNvPicPr>
            <a:picLocks noChangeAspect="1"/>
          </p:cNvPicPr>
          <p:nvPr userDrawn="1"/>
        </p:nvPicPr>
        <p:blipFill>
          <a:blip r:embed="rId2"/>
          <a:stretch>
            <a:fillRect/>
          </a:stretch>
        </p:blipFill>
        <p:spPr>
          <a:xfrm>
            <a:off x="0" y="0"/>
            <a:ext cx="12192000" cy="6858000"/>
          </a:xfrm>
          <a:prstGeom prst="rect">
            <a:avLst/>
          </a:prstGeom>
        </p:spPr>
      </p:pic>
      <p:sp>
        <p:nvSpPr>
          <p:cNvPr id="5" name="Title 3"/>
          <p:cNvSpPr>
            <a:spLocks noGrp="1"/>
          </p:cNvSpPr>
          <p:nvPr>
            <p:ph type="title"/>
          </p:nvPr>
        </p:nvSpPr>
        <p:spPr>
          <a:xfrm>
            <a:off x="913776" y="-179571"/>
            <a:ext cx="10364451" cy="1596177"/>
          </a:xfrm>
        </p:spPr>
        <p:txBody>
          <a:bodyPr/>
          <a:lstStyle>
            <a:lvl1pPr>
              <a:defRPr b="1">
                <a:solidFill>
                  <a:schemeClr val="bg1"/>
                </a:solidFill>
              </a:defRPr>
            </a:lvl1pPr>
          </a:lstStyle>
          <a:p>
            <a:endParaRPr lang="en-US" dirty="0"/>
          </a:p>
        </p:txBody>
      </p:sp>
      <p:sp>
        <p:nvSpPr>
          <p:cNvPr id="6" name="Text Placeholder 4"/>
          <p:cNvSpPr>
            <a:spLocks noGrp="1"/>
          </p:cNvSpPr>
          <p:nvPr>
            <p:ph type="body" idx="1"/>
          </p:nvPr>
        </p:nvSpPr>
        <p:spPr>
          <a:xfrm>
            <a:off x="913776" y="1747218"/>
            <a:ext cx="4873475" cy="679994"/>
          </a:xfrm>
        </p:spPr>
        <p:txBody>
          <a:bodyPr/>
          <a:lstStyle/>
          <a:p>
            <a:endParaRPr lang="en-US" dirty="0"/>
          </a:p>
        </p:txBody>
      </p:sp>
      <p:sp>
        <p:nvSpPr>
          <p:cNvPr id="8" name="Content Placeholder 6"/>
          <p:cNvSpPr>
            <a:spLocks noGrp="1"/>
          </p:cNvSpPr>
          <p:nvPr>
            <p:ph sz="quarter" idx="13"/>
          </p:nvPr>
        </p:nvSpPr>
        <p:spPr>
          <a:xfrm>
            <a:off x="913775" y="2606783"/>
            <a:ext cx="5106027" cy="3215598"/>
          </a:xfrm>
        </p:spPr>
        <p:txBody>
          <a:bodyPr/>
          <a:lstStyle/>
          <a:p>
            <a:endParaRPr lang="en-US"/>
          </a:p>
        </p:txBody>
      </p:sp>
      <p:sp>
        <p:nvSpPr>
          <p:cNvPr id="9" name="Text Placeholder 5"/>
          <p:cNvSpPr>
            <a:spLocks noGrp="1"/>
          </p:cNvSpPr>
          <p:nvPr>
            <p:ph type="body" sz="quarter" idx="3"/>
          </p:nvPr>
        </p:nvSpPr>
        <p:spPr>
          <a:xfrm>
            <a:off x="6172201" y="1747218"/>
            <a:ext cx="4881804" cy="679994"/>
          </a:xfrm>
        </p:spPr>
        <p:txBody>
          <a:bodyPr/>
          <a:lstStyle/>
          <a:p>
            <a:endParaRPr lang="en-US" dirty="0"/>
          </a:p>
        </p:txBody>
      </p:sp>
      <p:sp>
        <p:nvSpPr>
          <p:cNvPr id="10" name="Content Placeholder 7"/>
          <p:cNvSpPr>
            <a:spLocks noGrp="1"/>
          </p:cNvSpPr>
          <p:nvPr>
            <p:ph sz="quarter" idx="14"/>
          </p:nvPr>
        </p:nvSpPr>
        <p:spPr>
          <a:xfrm>
            <a:off x="6172201" y="2606783"/>
            <a:ext cx="5105401" cy="3215598"/>
          </a:xfrm>
        </p:spPr>
        <p:txBody>
          <a:bodyPr/>
          <a:lstStyle/>
          <a:p>
            <a:endParaRPr lang="en-US" dirty="0"/>
          </a:p>
        </p:txBody>
      </p:sp>
    </p:spTree>
    <p:extLst>
      <p:ext uri="{BB962C8B-B14F-4D97-AF65-F5344CB8AC3E}">
        <p14:creationId xmlns:p14="http://schemas.microsoft.com/office/powerpoint/2010/main" val="190537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Title and Text">
    <p:spTree>
      <p:nvGrpSpPr>
        <p:cNvPr id="1" name=""/>
        <p:cNvGrpSpPr/>
        <p:nvPr/>
      </p:nvGrpSpPr>
      <p:grpSpPr>
        <a:xfrm>
          <a:off x="0" y="0"/>
          <a:ext cx="0" cy="0"/>
          <a:chOff x="0" y="0"/>
          <a:chExt cx="0" cy="0"/>
        </a:xfrm>
      </p:grpSpPr>
      <p:pic>
        <p:nvPicPr>
          <p:cNvPr id="8" name="Picture 7" descr="FNW_PPT_Template_SlideSm-09.png"/>
          <p:cNvPicPr>
            <a:picLocks noChangeAspect="1"/>
          </p:cNvPicPr>
          <p:nvPr userDrawn="1"/>
        </p:nvPicPr>
        <p:blipFill rotWithShape="1">
          <a:blip r:embed="rId2"/>
          <a:srcRect r="13439"/>
          <a:stretch/>
        </p:blipFill>
        <p:spPr>
          <a:xfrm>
            <a:off x="0" y="0"/>
            <a:ext cx="12192000" cy="6858000"/>
          </a:xfrm>
          <a:prstGeom prst="rect">
            <a:avLst/>
          </a:prstGeom>
        </p:spPr>
      </p:pic>
      <p:sp>
        <p:nvSpPr>
          <p:cNvPr id="12" name="Title 1"/>
          <p:cNvSpPr>
            <a:spLocks noGrp="1"/>
          </p:cNvSpPr>
          <p:nvPr>
            <p:ph type="title"/>
          </p:nvPr>
        </p:nvSpPr>
        <p:spPr>
          <a:xfrm>
            <a:off x="661387" y="753980"/>
            <a:ext cx="5506157" cy="956452"/>
          </a:xfrm>
        </p:spPr>
        <p:txBody>
          <a:bodyPr>
            <a:normAutofit/>
          </a:bodyPr>
          <a:lstStyle>
            <a:lvl1pPr algn="l">
              <a:defRPr sz="4000" b="1">
                <a:solidFill>
                  <a:schemeClr val="bg1"/>
                </a:solidFill>
              </a:defRPr>
            </a:lvl1pPr>
          </a:lstStyle>
          <a:p>
            <a:endParaRPr lang="en-US" dirty="0"/>
          </a:p>
        </p:txBody>
      </p:sp>
      <p:sp>
        <p:nvSpPr>
          <p:cNvPr id="13" name="Picture Placeholder 2"/>
          <p:cNvSpPr>
            <a:spLocks noGrp="1"/>
          </p:cNvSpPr>
          <p:nvPr>
            <p:ph type="pic" idx="1"/>
          </p:nvPr>
        </p:nvSpPr>
        <p:spPr>
          <a:xfrm>
            <a:off x="6419953" y="838200"/>
            <a:ext cx="4007801" cy="5181600"/>
          </a:xfrm>
        </p:spPr>
      </p:sp>
      <p:sp>
        <p:nvSpPr>
          <p:cNvPr id="14" name="Text Placeholder 3"/>
          <p:cNvSpPr>
            <a:spLocks noGrp="1"/>
          </p:cNvSpPr>
          <p:nvPr>
            <p:ph type="body" sz="half" idx="2"/>
          </p:nvPr>
        </p:nvSpPr>
        <p:spPr>
          <a:xfrm>
            <a:off x="661387" y="1816769"/>
            <a:ext cx="5506139" cy="4118811"/>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14520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Title and Text 2">
    <p:spTree>
      <p:nvGrpSpPr>
        <p:cNvPr id="1" name=""/>
        <p:cNvGrpSpPr/>
        <p:nvPr/>
      </p:nvGrpSpPr>
      <p:grpSpPr>
        <a:xfrm>
          <a:off x="0" y="0"/>
          <a:ext cx="0" cy="0"/>
          <a:chOff x="0" y="0"/>
          <a:chExt cx="0" cy="0"/>
        </a:xfrm>
      </p:grpSpPr>
      <p:pic>
        <p:nvPicPr>
          <p:cNvPr id="10" name="Picture 9" descr="FNW_PPT_Template_SlideSm-10.png"/>
          <p:cNvPicPr>
            <a:picLocks noChangeAspect="1"/>
          </p:cNvPicPr>
          <p:nvPr userDrawn="1"/>
        </p:nvPicPr>
        <p:blipFill rotWithShape="1">
          <a:blip r:embed="rId2"/>
          <a:srcRect l="10166"/>
          <a:stretch/>
        </p:blipFill>
        <p:spPr>
          <a:xfrm>
            <a:off x="0" y="0"/>
            <a:ext cx="12192000" cy="6858000"/>
          </a:xfrm>
          <a:prstGeom prst="rect">
            <a:avLst/>
          </a:prstGeom>
        </p:spPr>
      </p:pic>
      <p:sp>
        <p:nvSpPr>
          <p:cNvPr id="7" name="Title 1"/>
          <p:cNvSpPr>
            <a:spLocks noGrp="1"/>
          </p:cNvSpPr>
          <p:nvPr>
            <p:ph type="title"/>
          </p:nvPr>
        </p:nvSpPr>
        <p:spPr>
          <a:xfrm>
            <a:off x="6158859" y="946484"/>
            <a:ext cx="5506157" cy="956452"/>
          </a:xfrm>
        </p:spPr>
        <p:txBody>
          <a:bodyPr>
            <a:normAutofit/>
          </a:bodyPr>
          <a:lstStyle>
            <a:lvl1pPr algn="l">
              <a:defRPr sz="4000" b="1">
                <a:solidFill>
                  <a:schemeClr val="bg1"/>
                </a:solidFill>
              </a:defRPr>
            </a:lvl1pPr>
          </a:lstStyle>
          <a:p>
            <a:endParaRPr lang="en-US" dirty="0"/>
          </a:p>
        </p:txBody>
      </p:sp>
      <p:sp>
        <p:nvSpPr>
          <p:cNvPr id="8" name="Picture Placeholder 2"/>
          <p:cNvSpPr>
            <a:spLocks noGrp="1"/>
          </p:cNvSpPr>
          <p:nvPr>
            <p:ph type="pic" idx="1"/>
          </p:nvPr>
        </p:nvSpPr>
        <p:spPr>
          <a:xfrm>
            <a:off x="1703574" y="946484"/>
            <a:ext cx="4007801" cy="5181600"/>
          </a:xfrm>
        </p:spPr>
      </p:sp>
      <p:sp>
        <p:nvSpPr>
          <p:cNvPr id="9" name="Text Placeholder 3"/>
          <p:cNvSpPr>
            <a:spLocks noGrp="1"/>
          </p:cNvSpPr>
          <p:nvPr>
            <p:ph type="body" sz="half" idx="2"/>
          </p:nvPr>
        </p:nvSpPr>
        <p:spPr>
          <a:xfrm>
            <a:off x="6158859" y="2009273"/>
            <a:ext cx="5506139" cy="4118811"/>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28318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pic>
        <p:nvPicPr>
          <p:cNvPr id="6" name="Picture 5" descr="FNW_PPT_Template_SlideSm-05.png"/>
          <p:cNvPicPr>
            <a:picLocks noChangeAspect="1"/>
          </p:cNvPicPr>
          <p:nvPr userDrawn="1"/>
        </p:nvPicPr>
        <p:blipFill rotWithShape="1">
          <a:blip r:embed="rId2"/>
          <a:srcRect l="11316"/>
          <a:stretch/>
        </p:blipFill>
        <p:spPr>
          <a:xfrm>
            <a:off x="0" y="0"/>
            <a:ext cx="10812379" cy="6858000"/>
          </a:xfrm>
          <a:prstGeom prst="rect">
            <a:avLst/>
          </a:prstGeom>
        </p:spPr>
      </p:pic>
      <p:sp>
        <p:nvSpPr>
          <p:cNvPr id="4" name="Title 3"/>
          <p:cNvSpPr>
            <a:spLocks noGrp="1"/>
          </p:cNvSpPr>
          <p:nvPr>
            <p:ph type="title"/>
          </p:nvPr>
        </p:nvSpPr>
        <p:spPr>
          <a:xfrm>
            <a:off x="2301963" y="872589"/>
            <a:ext cx="9302752" cy="2729915"/>
          </a:xfrm>
        </p:spPr>
        <p:txBody>
          <a:bodyPr/>
          <a:lstStyle>
            <a:lvl1pPr>
              <a:defRPr b="1"/>
            </a:lvl1pPr>
          </a:lstStyle>
          <a:p>
            <a:endParaRPr lang="en-US" dirty="0"/>
          </a:p>
        </p:txBody>
      </p:sp>
      <p:sp>
        <p:nvSpPr>
          <p:cNvPr id="5" name="Text Placeholder 5"/>
          <p:cNvSpPr>
            <a:spLocks noGrp="1"/>
          </p:cNvSpPr>
          <p:nvPr>
            <p:ph type="body" sz="half" idx="13"/>
          </p:nvPr>
        </p:nvSpPr>
        <p:spPr>
          <a:xfrm>
            <a:off x="2576396" y="3610032"/>
            <a:ext cx="8752299" cy="594788"/>
          </a:xfrm>
        </p:spPr>
        <p:txBody>
          <a:bodyPr>
            <a:normAutofit/>
          </a:bodyPr>
          <a:lstStyle>
            <a:lvl1pPr marL="0" indent="0" algn="ctr">
              <a:buNone/>
              <a:defRPr sz="2400"/>
            </a:lvl1pPr>
          </a:lstStyle>
          <a:p>
            <a:endParaRPr lang="en-US" dirty="0"/>
          </a:p>
        </p:txBody>
      </p:sp>
      <p:sp>
        <p:nvSpPr>
          <p:cNvPr id="7" name="Text Placeholder 4"/>
          <p:cNvSpPr>
            <a:spLocks noGrp="1"/>
          </p:cNvSpPr>
          <p:nvPr>
            <p:ph type="body" sz="half" idx="2"/>
          </p:nvPr>
        </p:nvSpPr>
        <p:spPr>
          <a:xfrm>
            <a:off x="1769526" y="4372798"/>
            <a:ext cx="10364452" cy="1421053"/>
          </a:xfrm>
        </p:spPr>
        <p:txBody>
          <a:bodyPr>
            <a:normAutofit/>
          </a:bodyPr>
          <a:lstStyle>
            <a:lvl1pPr marL="0" indent="0" algn="ctr">
              <a:buNone/>
              <a:defRPr sz="2400"/>
            </a:lvl1pPr>
          </a:lstStyle>
          <a:p>
            <a:endParaRPr lang="en-US" dirty="0"/>
          </a:p>
        </p:txBody>
      </p:sp>
    </p:spTree>
    <p:extLst>
      <p:ext uri="{BB962C8B-B14F-4D97-AF65-F5344CB8AC3E}">
        <p14:creationId xmlns:p14="http://schemas.microsoft.com/office/powerpoint/2010/main" val="27278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3FA61D6-8D55-B049-B859-7A24E84744EB}" type="datetimeFigureOut">
              <a:rPr lang="en-US" smtClean="0"/>
              <a:pPr/>
              <a:t>3/9/2026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68D4737-A93D-784D-BF17-0F71FB5ADDB3}" type="slidenum">
              <a:rPr lang="en-US" smtClean="0"/>
              <a:pPr/>
              <a:t>‹#›</a:t>
            </a:fld>
            <a:endParaRPr lang="en-US" dirty="0"/>
          </a:p>
        </p:txBody>
      </p:sp>
    </p:spTree>
    <p:extLst>
      <p:ext uri="{BB962C8B-B14F-4D97-AF65-F5344CB8AC3E}">
        <p14:creationId xmlns:p14="http://schemas.microsoft.com/office/powerpoint/2010/main" val="4224636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9" r:id="rId16"/>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FA61D6-8D55-B049-B859-7A24E84744EB}" type="datetimeFigureOut">
              <a:rPr lang="en-US" smtClean="0"/>
              <a:pPr/>
              <a:t>3/9/2026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8D4737-A93D-784D-BF17-0F71FB5ADDB3}" type="slidenum">
              <a:rPr lang="en-US" smtClean="0"/>
              <a:pPr/>
              <a:t>‹#›</a:t>
            </a:fld>
            <a:endParaRPr lang="en-US" dirty="0"/>
          </a:p>
        </p:txBody>
      </p:sp>
    </p:spTree>
    <p:extLst>
      <p:ext uri="{BB962C8B-B14F-4D97-AF65-F5344CB8AC3E}">
        <p14:creationId xmlns:p14="http://schemas.microsoft.com/office/powerpoint/2010/main" val="203631840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hyperlink" Target="mailto:program.intake@usda.gov" TargetMode="External"/><Relationship Id="rId5" Type="http://schemas.openxmlformats.org/officeDocument/2006/relationships/hyperlink" Target="http://www.ascr.usda.gov/complaint_filing_cust.html" TargetMode="External"/><Relationship Id="rId4" Type="http://schemas.openxmlformats.org/officeDocument/2006/relationships/hyperlink" Target="http://www.ocio.usda.gov/sites/default/files/docs/2012/Complain_combined_6_8_12.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4000" cy="6858000"/>
          </a:xfrm>
          <a:prstGeom prst="rect">
            <a:avLst/>
          </a:prstGeom>
          <a:solidFill>
            <a:schemeClr val="bg1"/>
          </a:soli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5" name="Picture 4" descr="Image result for american"/>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20908" b="-1"/>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4251490"/>
            <a:ext cx="9141618"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1524000" y="4126832"/>
            <a:ext cx="9141618"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1524000" y="6448927"/>
            <a:ext cx="9141618"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997016" y="4337523"/>
            <a:ext cx="8188542" cy="1327380"/>
          </a:xfrm>
        </p:spPr>
        <p:txBody>
          <a:bodyPr vert="horz" lIns="91440" tIns="45720" rIns="91440" bIns="45720" rtlCol="0" anchor="b">
            <a:normAutofit/>
          </a:bodyPr>
          <a:lstStyle/>
          <a:p>
            <a:pPr defTabSz="914400">
              <a:lnSpc>
                <a:spcPct val="90000"/>
              </a:lnSpc>
            </a:pPr>
            <a:r>
              <a:rPr lang="en-US" sz="4000" dirty="0">
                <a:solidFill>
                  <a:srgbClr val="124479"/>
                </a:solidFill>
                <a:latin typeface="+mj-lt"/>
                <a:cs typeface="+mj-cs"/>
              </a:rPr>
              <a:t>Civil Rights</a:t>
            </a:r>
          </a:p>
        </p:txBody>
      </p:sp>
      <p:sp>
        <p:nvSpPr>
          <p:cNvPr id="3" name="Subtitle 2"/>
          <p:cNvSpPr>
            <a:spLocks noGrp="1"/>
          </p:cNvSpPr>
          <p:nvPr>
            <p:ph type="subTitle" idx="4294967295"/>
          </p:nvPr>
        </p:nvSpPr>
        <p:spPr>
          <a:xfrm>
            <a:off x="1997016" y="5750937"/>
            <a:ext cx="8188542" cy="468888"/>
          </a:xfrm>
        </p:spPr>
        <p:txBody>
          <a:bodyPr vert="horz" lIns="91440" tIns="45720" rIns="91440" bIns="45720" rtlCol="0">
            <a:noAutofit/>
          </a:bodyPr>
          <a:lstStyle/>
          <a:p>
            <a:pPr marL="0" indent="0" algn="ctr" defTabSz="914400">
              <a:lnSpc>
                <a:spcPct val="90000"/>
              </a:lnSpc>
              <a:spcBef>
                <a:spcPts val="1000"/>
              </a:spcBef>
              <a:buNone/>
            </a:pPr>
            <a:r>
              <a:rPr lang="en-US" sz="2000" dirty="0">
                <a:solidFill>
                  <a:schemeClr val="tx1">
                    <a:lumMod val="65000"/>
                    <a:lumOff val="35000"/>
                  </a:schemeClr>
                </a:solidFill>
                <a:latin typeface="+mn-lt"/>
                <a:cs typeface="+mn-cs"/>
              </a:rPr>
              <a:t>Annual Civil Rights Training for TEFAP Agencies</a:t>
            </a:r>
          </a:p>
        </p:txBody>
      </p:sp>
    </p:spTree>
    <p:extLst>
      <p:ext uri="{BB962C8B-B14F-4D97-AF65-F5344CB8AC3E}">
        <p14:creationId xmlns:p14="http://schemas.microsoft.com/office/powerpoint/2010/main" val="2606540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And Justice for All Poster</a:t>
            </a:r>
          </a:p>
        </p:txBody>
      </p:sp>
      <p:sp>
        <p:nvSpPr>
          <p:cNvPr id="3" name="Content Placeholder 2"/>
          <p:cNvSpPr>
            <a:spLocks noGrp="1"/>
          </p:cNvSpPr>
          <p:nvPr>
            <p:ph sz="half" idx="1"/>
          </p:nvPr>
        </p:nvSpPr>
        <p:spPr/>
        <p:txBody>
          <a:bodyPr>
            <a:normAutofit/>
          </a:bodyPr>
          <a:lstStyle/>
          <a:p>
            <a:r>
              <a:rPr lang="en-US" dirty="0"/>
              <a:t>This is the most current poster</a:t>
            </a:r>
          </a:p>
          <a:p>
            <a:r>
              <a:rPr lang="en-US" dirty="0"/>
              <a:t>Must be posted where eligibility forms are completed and/or where food or meals are being distributed</a:t>
            </a:r>
          </a:p>
          <a:p>
            <a:r>
              <a:rPr lang="en-US" dirty="0"/>
              <a:t>Should be visible for all to see</a:t>
            </a:r>
          </a:p>
        </p:txBody>
      </p:sp>
      <p:pic>
        <p:nvPicPr>
          <p:cNvPr id="6" name="Picture 5" descr="A close up of text on a white background&#10;&#10;Description generated with very high confidence">
            <a:extLst>
              <a:ext uri="{FF2B5EF4-FFF2-40B4-BE49-F238E27FC236}">
                <a16:creationId xmlns:a16="http://schemas.microsoft.com/office/drawing/2014/main" id="{280CF6E3-659A-4C60-83BC-85F1EDAA5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253" y="56"/>
            <a:ext cx="4440517" cy="6857943"/>
          </a:xfrm>
          <a:prstGeom prst="rect">
            <a:avLst/>
          </a:prstGeom>
          <a:noFill/>
        </p:spPr>
      </p:pic>
    </p:spTree>
    <p:extLst>
      <p:ext uri="{BB962C8B-B14F-4D97-AF65-F5344CB8AC3E}">
        <p14:creationId xmlns:p14="http://schemas.microsoft.com/office/powerpoint/2010/main" val="1302023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Data Collection</a:t>
            </a:r>
          </a:p>
        </p:txBody>
      </p:sp>
      <p:sp>
        <p:nvSpPr>
          <p:cNvPr id="3" name="Content Placeholder 2"/>
          <p:cNvSpPr>
            <a:spLocks noGrp="1"/>
          </p:cNvSpPr>
          <p:nvPr>
            <p:ph sz="quarter" idx="13"/>
          </p:nvPr>
        </p:nvSpPr>
        <p:spPr>
          <a:xfrm>
            <a:off x="2209330" y="2307459"/>
            <a:ext cx="7772870" cy="4252368"/>
          </a:xfrm>
        </p:spPr>
        <p:txBody>
          <a:bodyPr>
            <a:normAutofit/>
          </a:bodyPr>
          <a:lstStyle/>
          <a:p>
            <a:pPr marL="0" indent="0">
              <a:buNone/>
            </a:pPr>
            <a:r>
              <a:rPr lang="en-US" sz="2400" dirty="0"/>
              <a:t>Race and ethnicity are not required for TEFAP</a:t>
            </a:r>
          </a:p>
          <a:p>
            <a:pPr lvl="1">
              <a:buFont typeface="Arial" panose="020B0604020202020204" pitchFamily="34" charset="0"/>
              <a:buChar char="•"/>
            </a:pPr>
            <a:r>
              <a:rPr lang="en-US" dirty="0"/>
              <a:t>Self-declared on forms</a:t>
            </a:r>
          </a:p>
          <a:p>
            <a:pPr lvl="1">
              <a:buFont typeface="Arial" panose="020B0604020202020204" pitchFamily="34" charset="0"/>
              <a:buChar char="•"/>
            </a:pPr>
            <a:r>
              <a:rPr lang="en-US" dirty="0"/>
              <a:t>If not declared, they must be advised that the information will be collected based on observation</a:t>
            </a:r>
          </a:p>
          <a:p>
            <a:pPr lvl="1">
              <a:buFont typeface="Arial" panose="020B0604020202020204" pitchFamily="34" charset="0"/>
              <a:buChar char="•"/>
            </a:pPr>
            <a:r>
              <a:rPr lang="en-US" dirty="0"/>
              <a:t>Secure and confidential</a:t>
            </a:r>
          </a:p>
          <a:p>
            <a:pPr lvl="1">
              <a:buFont typeface="Arial" panose="020B0604020202020204" pitchFamily="34" charset="0"/>
              <a:buChar char="•"/>
            </a:pPr>
            <a:r>
              <a:rPr lang="en-US" dirty="0"/>
              <a:t>Maintain records</a:t>
            </a:r>
          </a:p>
          <a:p>
            <a:pPr lvl="1">
              <a:buFont typeface="Arial" panose="020B0604020202020204" pitchFamily="34" charset="0"/>
              <a:buChar char="•"/>
            </a:pPr>
            <a:r>
              <a:rPr lang="en-US" dirty="0"/>
              <a:t>Applicants shall be assured that the information has no effect on eligibility criteria</a:t>
            </a:r>
          </a:p>
        </p:txBody>
      </p:sp>
    </p:spTree>
    <p:extLst>
      <p:ext uri="{BB962C8B-B14F-4D97-AF65-F5344CB8AC3E}">
        <p14:creationId xmlns:p14="http://schemas.microsoft.com/office/powerpoint/2010/main" val="14586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Reaching Prospective Clients</a:t>
            </a:r>
          </a:p>
        </p:txBody>
      </p:sp>
      <p:sp>
        <p:nvSpPr>
          <p:cNvPr id="3" name="Content Placeholder 2"/>
          <p:cNvSpPr>
            <a:spLocks noGrp="1"/>
          </p:cNvSpPr>
          <p:nvPr>
            <p:ph sz="quarter" idx="13"/>
          </p:nvPr>
        </p:nvSpPr>
        <p:spPr/>
        <p:txBody>
          <a:bodyPr>
            <a:normAutofit/>
          </a:bodyPr>
          <a:lstStyle/>
          <a:p>
            <a:pPr marL="0" indent="0">
              <a:buClr>
                <a:schemeClr val="bg1"/>
              </a:buClr>
              <a:buNone/>
            </a:pPr>
            <a:r>
              <a:rPr lang="en-US"/>
              <a:t>Public Notification/Outreach Methods</a:t>
            </a:r>
          </a:p>
          <a:p>
            <a:pPr lvl="1">
              <a:buClr>
                <a:schemeClr val="bg1"/>
              </a:buClr>
              <a:buFont typeface="Arial" panose="020B0604020202020204" pitchFamily="34" charset="0"/>
              <a:buChar char="•"/>
            </a:pPr>
            <a:r>
              <a:rPr lang="en-US" sz="2800"/>
              <a:t>Press releases – newspaper, TV station, online</a:t>
            </a:r>
          </a:p>
          <a:p>
            <a:pPr lvl="1">
              <a:buClr>
                <a:schemeClr val="bg1"/>
              </a:buClr>
              <a:buFont typeface="Arial" panose="020B0604020202020204" pitchFamily="34" charset="0"/>
              <a:buChar char="•"/>
            </a:pPr>
            <a:r>
              <a:rPr lang="en-US" sz="2800"/>
              <a:t>Advertisements – newspaper, social media, TV</a:t>
            </a:r>
          </a:p>
          <a:p>
            <a:pPr lvl="1">
              <a:buClr>
                <a:schemeClr val="bg1"/>
              </a:buClr>
              <a:buFont typeface="Arial" panose="020B0604020202020204" pitchFamily="34" charset="0"/>
              <a:buChar char="•"/>
            </a:pPr>
            <a:r>
              <a:rPr lang="en-US" sz="2800"/>
              <a:t>Signs – outside your facility, post serving times</a:t>
            </a:r>
          </a:p>
          <a:p>
            <a:pPr lvl="1">
              <a:buClr>
                <a:schemeClr val="bg1"/>
              </a:buClr>
              <a:buFont typeface="Arial" panose="020B0604020202020204" pitchFamily="34" charset="0"/>
              <a:buChar char="•"/>
            </a:pPr>
            <a:r>
              <a:rPr lang="en-US" sz="2800"/>
              <a:t>Flyers – clinics, public assistance offices, schools, libraries, etc.</a:t>
            </a:r>
          </a:p>
          <a:p>
            <a:endParaRPr lang="en-US" dirty="0"/>
          </a:p>
          <a:p>
            <a:pPr lvl="1"/>
            <a:endParaRPr lang="en-US" sz="2800"/>
          </a:p>
        </p:txBody>
      </p:sp>
    </p:spTree>
    <p:extLst>
      <p:ext uri="{BB962C8B-B14F-4D97-AF65-F5344CB8AC3E}">
        <p14:creationId xmlns:p14="http://schemas.microsoft.com/office/powerpoint/2010/main" val="2949531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What would you do?</a:t>
            </a:r>
          </a:p>
        </p:txBody>
      </p:sp>
      <p:sp>
        <p:nvSpPr>
          <p:cNvPr id="3" name="Content Placeholder 2"/>
          <p:cNvSpPr>
            <a:spLocks noGrp="1"/>
          </p:cNvSpPr>
          <p:nvPr>
            <p:ph idx="1"/>
          </p:nvPr>
        </p:nvSpPr>
        <p:spPr/>
        <p:txBody>
          <a:bodyPr>
            <a:normAutofit/>
          </a:bodyPr>
          <a:lstStyle/>
          <a:p>
            <a:r>
              <a:rPr lang="en-US"/>
              <a:t>There is small Italian community in your service area that may benefit from TEFAP. Your organization wants to create a flyer in Italian to distribute. </a:t>
            </a:r>
          </a:p>
          <a:p>
            <a:endParaRPr lang="en-US"/>
          </a:p>
          <a:p>
            <a:r>
              <a:rPr lang="en-US"/>
              <a:t>You have paid a translator, created and printed the flyer, but realized that you forgot the non-discrimination statement. </a:t>
            </a:r>
          </a:p>
          <a:p>
            <a:r>
              <a:rPr lang="en-US" b="1"/>
              <a:t>Is it still okay to distribute the flyer?</a:t>
            </a:r>
          </a:p>
        </p:txBody>
      </p:sp>
    </p:spTree>
    <p:extLst>
      <p:ext uri="{BB962C8B-B14F-4D97-AF65-F5344CB8AC3E}">
        <p14:creationId xmlns:p14="http://schemas.microsoft.com/office/powerpoint/2010/main" val="3823473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15052"/>
            <a:ext cx="8229600" cy="1143000"/>
          </a:xfrm>
        </p:spPr>
        <p:txBody>
          <a:bodyPr>
            <a:normAutofit/>
          </a:bodyPr>
          <a:lstStyle/>
          <a:p>
            <a:r>
              <a:rPr lang="en-US" sz="3000" dirty="0"/>
              <a:t>Limited English Proficiency</a:t>
            </a:r>
          </a:p>
        </p:txBody>
      </p:sp>
      <p:sp>
        <p:nvSpPr>
          <p:cNvPr id="3" name="Content Placeholder 2"/>
          <p:cNvSpPr>
            <a:spLocks noGrp="1"/>
          </p:cNvSpPr>
          <p:nvPr>
            <p:ph sz="quarter" idx="13"/>
          </p:nvPr>
        </p:nvSpPr>
        <p:spPr>
          <a:xfrm>
            <a:off x="2209565" y="2293496"/>
            <a:ext cx="7772870" cy="3749453"/>
          </a:xfrm>
        </p:spPr>
        <p:txBody>
          <a:bodyPr>
            <a:normAutofit lnSpcReduction="10000"/>
          </a:bodyPr>
          <a:lstStyle/>
          <a:p>
            <a:r>
              <a:rPr lang="en-US" sz="2200" dirty="0"/>
              <a:t>Persons with LEP are those who have the limited ability to read, speak, write or understand English</a:t>
            </a:r>
          </a:p>
          <a:p>
            <a:endParaRPr lang="en-US" sz="2200" dirty="0"/>
          </a:p>
          <a:p>
            <a:r>
              <a:rPr lang="en-US" sz="2200" dirty="0"/>
              <a:t>Agencies must take reasonable steps to ensure meaningful access to services</a:t>
            </a:r>
          </a:p>
          <a:p>
            <a:endParaRPr lang="en-US" sz="2200" dirty="0"/>
          </a:p>
          <a:p>
            <a:r>
              <a:rPr lang="en-US" sz="2200" dirty="0"/>
              <a:t>Consider the possible LEP clients in your area for both outreach and food distribution</a:t>
            </a:r>
          </a:p>
          <a:p>
            <a:endParaRPr lang="en-US" sz="2200" dirty="0"/>
          </a:p>
          <a:p>
            <a:r>
              <a:rPr lang="en-US" sz="2200" dirty="0"/>
              <a:t>Interpreters</a:t>
            </a:r>
          </a:p>
          <a:p>
            <a:endParaRPr lang="en-US" dirty="0"/>
          </a:p>
        </p:txBody>
      </p:sp>
    </p:spTree>
    <p:extLst>
      <p:ext uri="{BB962C8B-B14F-4D97-AF65-F5344CB8AC3E}">
        <p14:creationId xmlns:p14="http://schemas.microsoft.com/office/powerpoint/2010/main" val="176106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Limited English Proficiency</a:t>
            </a:r>
          </a:p>
        </p:txBody>
      </p:sp>
      <p:sp>
        <p:nvSpPr>
          <p:cNvPr id="3" name="Content Placeholder 2"/>
          <p:cNvSpPr>
            <a:spLocks noGrp="1"/>
          </p:cNvSpPr>
          <p:nvPr>
            <p:ph sz="quarter" idx="13"/>
          </p:nvPr>
        </p:nvSpPr>
        <p:spPr>
          <a:xfrm>
            <a:off x="2120022" y="1490594"/>
            <a:ext cx="7773339" cy="5220757"/>
          </a:xfrm>
        </p:spPr>
        <p:txBody>
          <a:bodyPr>
            <a:noAutofit/>
          </a:bodyPr>
          <a:lstStyle/>
          <a:p>
            <a:pPr marL="0" indent="0">
              <a:buNone/>
            </a:pPr>
            <a:r>
              <a:rPr lang="en-US" sz="2400" dirty="0"/>
              <a:t>Factors to consider:</a:t>
            </a:r>
          </a:p>
          <a:p>
            <a:pPr marL="0" indent="0">
              <a:buNone/>
            </a:pPr>
            <a:endParaRPr lang="en-US" sz="2000" dirty="0"/>
          </a:p>
          <a:p>
            <a:pPr>
              <a:buFontTx/>
              <a:buChar char="•"/>
              <a:defRPr/>
            </a:pPr>
            <a:r>
              <a:rPr lang="en-US" sz="2000" dirty="0"/>
              <a:t>Number or proportion of LEP persons served or encountered in the eligible population</a:t>
            </a:r>
          </a:p>
          <a:p>
            <a:pPr>
              <a:buFontTx/>
              <a:buChar char="•"/>
              <a:defRPr/>
            </a:pPr>
            <a:endParaRPr lang="en-US" sz="2000" dirty="0"/>
          </a:p>
          <a:p>
            <a:pPr>
              <a:buFontTx/>
              <a:buChar char="•"/>
              <a:defRPr/>
            </a:pPr>
            <a:r>
              <a:rPr lang="en-US" sz="2000" dirty="0"/>
              <a:t>Frequency with which LEP individuals come in contact with the program</a:t>
            </a:r>
          </a:p>
          <a:p>
            <a:pPr>
              <a:buFontTx/>
              <a:buChar char="•"/>
              <a:defRPr/>
            </a:pPr>
            <a:endParaRPr lang="en-US" sz="2000" dirty="0"/>
          </a:p>
          <a:p>
            <a:pPr>
              <a:buFontTx/>
              <a:buChar char="•"/>
              <a:defRPr/>
            </a:pPr>
            <a:r>
              <a:rPr lang="en-US" sz="2000" dirty="0"/>
              <a:t>Nature and importance of the program, activity, or service provided by the program</a:t>
            </a:r>
          </a:p>
          <a:p>
            <a:pPr>
              <a:buFontTx/>
              <a:buChar char="•"/>
              <a:defRPr/>
            </a:pPr>
            <a:endParaRPr lang="en-US" sz="2000" dirty="0"/>
          </a:p>
          <a:p>
            <a:pPr>
              <a:buFontTx/>
              <a:buChar char="•"/>
              <a:defRPr/>
            </a:pPr>
            <a:r>
              <a:rPr lang="en-US" sz="2000" dirty="0"/>
              <a:t>Resources available to the recipient</a:t>
            </a:r>
          </a:p>
          <a:p>
            <a:pPr marL="0" indent="0">
              <a:buNone/>
              <a:defRPr/>
            </a:pPr>
            <a:endParaRPr lang="en-US" sz="2000" dirty="0"/>
          </a:p>
          <a:p>
            <a:pPr>
              <a:buFontTx/>
              <a:buChar char="•"/>
              <a:defRPr/>
            </a:pPr>
            <a:r>
              <a:rPr lang="en-US" sz="2000" dirty="0"/>
              <a:t>Costs</a:t>
            </a:r>
          </a:p>
        </p:txBody>
      </p:sp>
    </p:spTree>
    <p:extLst>
      <p:ext uri="{BB962C8B-B14F-4D97-AF65-F5344CB8AC3E}">
        <p14:creationId xmlns:p14="http://schemas.microsoft.com/office/powerpoint/2010/main" val="88946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472" y="56427"/>
            <a:ext cx="6811886" cy="1773569"/>
          </a:xfrm>
        </p:spPr>
        <p:txBody>
          <a:bodyPr vert="horz" lIns="91440" tIns="45720" rIns="91440" bIns="45720" rtlCol="0" anchor="ctr">
            <a:normAutofit/>
          </a:bodyPr>
          <a:lstStyle/>
          <a:p>
            <a:pPr algn="ctr" defTabSz="914400">
              <a:lnSpc>
                <a:spcPct val="90000"/>
              </a:lnSpc>
            </a:pPr>
            <a:r>
              <a:rPr lang="en-US" sz="3200" dirty="0">
                <a:latin typeface="+mj-lt"/>
                <a:cs typeface="+mj-cs"/>
              </a:rPr>
              <a:t>Persons with Disabilities</a:t>
            </a:r>
          </a:p>
        </p:txBody>
      </p:sp>
      <p:sp>
        <p:nvSpPr>
          <p:cNvPr id="3" name="Content Placeholder 2"/>
          <p:cNvSpPr>
            <a:spLocks noGrp="1"/>
          </p:cNvSpPr>
          <p:nvPr>
            <p:ph type="body" sz="half" idx="2"/>
          </p:nvPr>
        </p:nvSpPr>
        <p:spPr>
          <a:xfrm>
            <a:off x="2920237" y="4280984"/>
            <a:ext cx="3736179" cy="1773569"/>
          </a:xfrm>
        </p:spPr>
        <p:txBody>
          <a:bodyPr vert="horz" lIns="91440" tIns="45720" rIns="91440" bIns="45720" rtlCol="0">
            <a:normAutofit/>
          </a:bodyPr>
          <a:lstStyle/>
          <a:p>
            <a:pPr defTabSz="914400">
              <a:lnSpc>
                <a:spcPct val="90000"/>
              </a:lnSpc>
            </a:pPr>
            <a:r>
              <a:rPr lang="en-US" sz="2000" b="1" dirty="0">
                <a:solidFill>
                  <a:srgbClr val="F47421"/>
                </a:solidFill>
                <a:latin typeface="+mn-lt"/>
                <a:cs typeface="+mn-cs"/>
              </a:rPr>
              <a:t>Major life activity </a:t>
            </a:r>
            <a:r>
              <a:rPr lang="en-US" sz="2000" dirty="0">
                <a:latin typeface="+mn-lt"/>
                <a:cs typeface="+mn-cs"/>
              </a:rPr>
              <a:t>means functions such as caring for one’s self, performing manual tasks, walking, seeing, hearing, speaking, breathing, learning and working. </a:t>
            </a:r>
          </a:p>
        </p:txBody>
      </p:sp>
      <p:pic>
        <p:nvPicPr>
          <p:cNvPr id="6148" name="Picture 4" descr="Image result for disabil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823" y="2096290"/>
            <a:ext cx="3420588" cy="34205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20237" y="1628470"/>
            <a:ext cx="3736178" cy="2557623"/>
          </a:xfrm>
          <a:prstGeom prst="rect">
            <a:avLst/>
          </a:prstGeom>
        </p:spPr>
        <p:txBody>
          <a:bodyPr wrap="square">
            <a:spAutoFit/>
          </a:bodyPr>
          <a:lstStyle/>
          <a:p>
            <a:pPr algn="ctr">
              <a:lnSpc>
                <a:spcPct val="90000"/>
              </a:lnSpc>
              <a:defRPr/>
            </a:pPr>
            <a:r>
              <a:rPr lang="en-US" sz="2000" b="1" u="sng" dirty="0">
                <a:solidFill>
                  <a:prstClr val="black"/>
                </a:solidFill>
                <a:latin typeface="Arial" panose="020B0604020202020204"/>
              </a:rPr>
              <a:t>Disabled person</a:t>
            </a:r>
            <a:br>
              <a:rPr lang="en-US" sz="2000" dirty="0">
                <a:solidFill>
                  <a:prstClr val="black"/>
                </a:solidFill>
                <a:latin typeface="Arial" panose="020B0604020202020204"/>
              </a:rPr>
            </a:br>
            <a:r>
              <a:rPr lang="en-US" sz="2000" dirty="0">
                <a:solidFill>
                  <a:prstClr val="black"/>
                </a:solidFill>
                <a:latin typeface="Arial" panose="020B0604020202020204"/>
              </a:rPr>
              <a:t>A person who has a physical or mental impairment which substantially limits one or more </a:t>
            </a:r>
            <a:r>
              <a:rPr lang="en-US" sz="2000" b="1" dirty="0">
                <a:solidFill>
                  <a:srgbClr val="F47421"/>
                </a:solidFill>
                <a:latin typeface="Arial" panose="020B0604020202020204"/>
              </a:rPr>
              <a:t>major life activities</a:t>
            </a:r>
            <a:r>
              <a:rPr lang="en-US" sz="2000" dirty="0">
                <a:solidFill>
                  <a:prstClr val="black"/>
                </a:solidFill>
                <a:latin typeface="Arial" panose="020B0604020202020204"/>
              </a:rPr>
              <a:t>, has a record of such an impairment, or is regarded as having such an impairment. </a:t>
            </a:r>
          </a:p>
          <a:p>
            <a:pPr>
              <a:lnSpc>
                <a:spcPct val="90000"/>
              </a:lnSpc>
              <a:defRPr/>
            </a:pPr>
            <a:endParaRPr lang="en-US" dirty="0">
              <a:solidFill>
                <a:prstClr val="black"/>
              </a:solidFill>
              <a:latin typeface="Arial" panose="020B0604020202020204"/>
            </a:endParaRPr>
          </a:p>
        </p:txBody>
      </p:sp>
    </p:spTree>
    <p:extLst>
      <p:ext uri="{BB962C8B-B14F-4D97-AF65-F5344CB8AC3E}">
        <p14:creationId xmlns:p14="http://schemas.microsoft.com/office/powerpoint/2010/main" val="55799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defTabSz="914400"/>
            <a:r>
              <a:rPr lang="en-US" dirty="0"/>
              <a:t>Persons with Disabilities</a:t>
            </a:r>
          </a:p>
        </p:txBody>
      </p:sp>
      <p:pic>
        <p:nvPicPr>
          <p:cNvPr id="7174" name="Picture 6" descr="Image result for handicap"/>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381760" y="1417268"/>
            <a:ext cx="2763053" cy="491209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a:xfrm>
            <a:off x="6172200" y="1765240"/>
            <a:ext cx="5181600" cy="4351338"/>
          </a:xfrm>
        </p:spPr>
        <p:txBody>
          <a:bodyPr vert="horz" lIns="91440" tIns="45720" rIns="91440" bIns="45720" rtlCol="0">
            <a:normAutofit fontScale="92500" lnSpcReduction="10000"/>
          </a:bodyPr>
          <a:lstStyle/>
          <a:p>
            <a:pPr indent="-228600" defTabSz="914400">
              <a:buFont typeface="Arial" panose="020B0604020202020204" pitchFamily="34" charset="0"/>
              <a:buChar char="•"/>
            </a:pPr>
            <a:r>
              <a:rPr lang="en-US" sz="2400" dirty="0"/>
              <a:t>Reasonable accommodations that do not cause undue hardship must be provided.</a:t>
            </a:r>
          </a:p>
          <a:p>
            <a:pPr indent="-228600" defTabSz="914400">
              <a:buFont typeface="Arial" panose="020B0604020202020204" pitchFamily="34" charset="0"/>
              <a:buChar char="•"/>
            </a:pPr>
            <a:endParaRPr lang="en-US" sz="2400" dirty="0"/>
          </a:p>
          <a:p>
            <a:pPr indent="-228600" defTabSz="914400">
              <a:buFont typeface="Arial" panose="020B0604020202020204" pitchFamily="34" charset="0"/>
              <a:buChar char="•"/>
            </a:pPr>
            <a:r>
              <a:rPr lang="en-US" sz="2400" dirty="0"/>
              <a:t>A handicap accessible facility considers:</a:t>
            </a:r>
          </a:p>
          <a:p>
            <a:pPr marL="857250" lvl="1" indent="-342900" defTabSz="914400">
              <a:buFont typeface="Wingdings" panose="05000000000000000000" pitchFamily="2" charset="2"/>
              <a:buChar char="§"/>
            </a:pPr>
            <a:r>
              <a:rPr lang="en-US" dirty="0"/>
              <a:t>Parking lot</a:t>
            </a:r>
          </a:p>
          <a:p>
            <a:pPr marL="857250" lvl="1" indent="-342900" defTabSz="914400">
              <a:buFont typeface="Wingdings" panose="05000000000000000000" pitchFamily="2" charset="2"/>
              <a:buChar char="§"/>
            </a:pPr>
            <a:r>
              <a:rPr lang="en-US" dirty="0"/>
              <a:t>Entrances</a:t>
            </a:r>
          </a:p>
          <a:p>
            <a:pPr marL="857250" lvl="1" indent="-342900" defTabSz="914400">
              <a:buFont typeface="Wingdings" panose="05000000000000000000" pitchFamily="2" charset="2"/>
              <a:buChar char="§"/>
            </a:pPr>
            <a:r>
              <a:rPr lang="en-US" dirty="0"/>
              <a:t>Exits</a:t>
            </a:r>
          </a:p>
          <a:p>
            <a:pPr marL="857250" lvl="1" indent="-342900" defTabSz="914400">
              <a:buFont typeface="Wingdings" panose="05000000000000000000" pitchFamily="2" charset="2"/>
              <a:buChar char="§"/>
            </a:pPr>
            <a:r>
              <a:rPr lang="en-US" dirty="0"/>
              <a:t>Hallways</a:t>
            </a:r>
          </a:p>
          <a:p>
            <a:pPr marL="857250" lvl="1" indent="-342900" defTabSz="914400">
              <a:buFont typeface="Wingdings" panose="05000000000000000000" pitchFamily="2" charset="2"/>
              <a:buChar char="§"/>
            </a:pPr>
            <a:r>
              <a:rPr lang="en-US" dirty="0"/>
              <a:t>Elevators</a:t>
            </a:r>
          </a:p>
          <a:p>
            <a:pPr marL="857250" lvl="1" indent="-342900" defTabSz="914400">
              <a:buFont typeface="Wingdings" panose="05000000000000000000" pitchFamily="2" charset="2"/>
              <a:buChar char="§"/>
            </a:pPr>
            <a:r>
              <a:rPr lang="en-US" dirty="0"/>
              <a:t>Restrooms</a:t>
            </a:r>
          </a:p>
          <a:p>
            <a:pPr marL="857250" lvl="1" indent="-342900" defTabSz="914400">
              <a:buFont typeface="Wingdings" panose="05000000000000000000" pitchFamily="2" charset="2"/>
              <a:buChar char="§"/>
            </a:pPr>
            <a:r>
              <a:rPr lang="en-US" dirty="0"/>
              <a:t>Braille signage</a:t>
            </a:r>
          </a:p>
          <a:p>
            <a:pPr indent="-228600" defTabSz="914400">
              <a:buFont typeface="Arial" panose="020B0604020202020204" pitchFamily="34" charset="0"/>
              <a:buChar char="•"/>
            </a:pPr>
            <a:endParaRPr lang="en-US" sz="2400" dirty="0"/>
          </a:p>
        </p:txBody>
      </p:sp>
    </p:spTree>
    <p:extLst>
      <p:ext uri="{BB962C8B-B14F-4D97-AF65-F5344CB8AC3E}">
        <p14:creationId xmlns:p14="http://schemas.microsoft.com/office/powerpoint/2010/main" val="1851697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defTabSz="914400"/>
            <a:r>
              <a:rPr lang="en-US"/>
              <a:t>Persons with Disabilities</a:t>
            </a:r>
          </a:p>
        </p:txBody>
      </p:sp>
      <p:sp>
        <p:nvSpPr>
          <p:cNvPr id="3" name="Content Placeholder 2"/>
          <p:cNvSpPr>
            <a:spLocks noGrp="1"/>
          </p:cNvSpPr>
          <p:nvPr>
            <p:ph sz="half" idx="1"/>
          </p:nvPr>
        </p:nvSpPr>
        <p:spPr/>
        <p:txBody>
          <a:bodyPr vert="horz" lIns="91440" tIns="45720" rIns="91440" bIns="45720" rtlCol="0">
            <a:normAutofit/>
          </a:bodyPr>
          <a:lstStyle/>
          <a:p>
            <a:pPr indent="-228600" defTabSz="914400">
              <a:buFont typeface="Arial" panose="020B0604020202020204" pitchFamily="34" charset="0"/>
              <a:buChar char="•"/>
            </a:pPr>
            <a:r>
              <a:rPr lang="en-US" sz="2600"/>
              <a:t>Always have assistance available for people with disabilities</a:t>
            </a:r>
          </a:p>
          <a:p>
            <a:pPr indent="-228600" defTabSz="914400">
              <a:buFont typeface="Arial" panose="020B0604020202020204" pitchFamily="34" charset="0"/>
              <a:buChar char="•"/>
            </a:pPr>
            <a:endParaRPr lang="en-US" sz="2600"/>
          </a:p>
          <a:p>
            <a:pPr indent="-228600" defTabSz="914400">
              <a:buFont typeface="Arial" panose="020B0604020202020204" pitchFamily="34" charset="0"/>
              <a:buChar char="•"/>
            </a:pPr>
            <a:r>
              <a:rPr lang="en-US" sz="2600"/>
              <a:t>Provide alternative arrangements for service</a:t>
            </a:r>
          </a:p>
          <a:p>
            <a:pPr indent="-228600" defTabSz="914400">
              <a:buFont typeface="Arial" panose="020B0604020202020204" pitchFamily="34" charset="0"/>
              <a:buChar char="•"/>
            </a:pPr>
            <a:endParaRPr lang="en-US" sz="2600"/>
          </a:p>
          <a:p>
            <a:pPr indent="-228600" defTabSz="914400">
              <a:buFont typeface="Arial" panose="020B0604020202020204" pitchFamily="34" charset="0"/>
              <a:buChar char="•"/>
            </a:pPr>
            <a:r>
              <a:rPr lang="en-US" sz="2600"/>
              <a:t>Sign language interpreters </a:t>
            </a:r>
          </a:p>
          <a:p>
            <a:pPr indent="-228600" defTabSz="914400">
              <a:buFont typeface="Arial" panose="020B0604020202020204" pitchFamily="34" charset="0"/>
              <a:buChar char="•"/>
            </a:pPr>
            <a:endParaRPr lang="en-US" sz="2600"/>
          </a:p>
          <a:p>
            <a:pPr indent="-228600" defTabSz="914400">
              <a:buFont typeface="Arial" panose="020B0604020202020204" pitchFamily="34" charset="0"/>
              <a:buChar char="•"/>
            </a:pPr>
            <a:r>
              <a:rPr lang="en-US" sz="2600"/>
              <a:t>Service animals</a:t>
            </a:r>
          </a:p>
          <a:p>
            <a:pPr indent="-228600" defTabSz="914400">
              <a:buFont typeface="Arial" panose="020B0604020202020204" pitchFamily="34" charset="0"/>
              <a:buChar char="•"/>
            </a:pPr>
            <a:endParaRPr lang="en-US" sz="2600"/>
          </a:p>
        </p:txBody>
      </p:sp>
      <p:pic>
        <p:nvPicPr>
          <p:cNvPr id="1028" name="Picture 4" descr="Image result for service dog"/>
          <p:cNvPicPr>
            <a:picLocks noChangeAspect="1" noChangeArrowheads="1"/>
          </p:cNvPicPr>
          <p:nvPr/>
        </p:nvPicPr>
        <p:blipFill rotWithShape="1">
          <a:blip r:embed="rId3">
            <a:extLst>
              <a:ext uri="{28A0092B-C50C-407E-A947-70E740481C1C}">
                <a14:useLocalDpi xmlns:a14="http://schemas.microsoft.com/office/drawing/2010/main" val="0"/>
              </a:ext>
            </a:extLst>
          </a:blip>
          <a:srcRect r="25653"/>
          <a:stretch/>
        </p:blipFill>
        <p:spPr bwMode="auto">
          <a:xfrm>
            <a:off x="6606275" y="1825625"/>
            <a:ext cx="4313449" cy="435133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749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328" y="281011"/>
            <a:ext cx="6977064" cy="1386425"/>
          </a:xfrm>
        </p:spPr>
        <p:txBody>
          <a:bodyPr>
            <a:normAutofit/>
          </a:bodyPr>
          <a:lstStyle/>
          <a:p>
            <a:r>
              <a:rPr lang="en-US" sz="3600" dirty="0"/>
              <a:t>Civil Rights Complaints</a:t>
            </a:r>
          </a:p>
        </p:txBody>
      </p:sp>
      <p:sp>
        <p:nvSpPr>
          <p:cNvPr id="3" name="Content Placeholder 2"/>
          <p:cNvSpPr>
            <a:spLocks noGrp="1"/>
          </p:cNvSpPr>
          <p:nvPr>
            <p:ph type="body" sz="half" idx="2"/>
          </p:nvPr>
        </p:nvSpPr>
        <p:spPr>
          <a:xfrm>
            <a:off x="2363540" y="1574761"/>
            <a:ext cx="6438241" cy="4381994"/>
          </a:xfrm>
        </p:spPr>
        <p:txBody>
          <a:bodyPr>
            <a:noAutofit/>
          </a:bodyPr>
          <a:lstStyle/>
          <a:p>
            <a:pPr marL="342900" indent="-342900" algn="l">
              <a:buFont typeface="Arial" panose="020B0604020202020204" pitchFamily="34" charset="0"/>
              <a:buChar char="•"/>
            </a:pPr>
            <a:r>
              <a:rPr lang="en-US" sz="2000" dirty="0"/>
              <a:t>Verbal, written or anonymous</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Can be made to any person at any level</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Civil rights complaint is based on the 6 protected classes</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Other complaints are program complaints</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Have specific process and procedures for your agency</a:t>
            </a:r>
          </a:p>
        </p:txBody>
      </p:sp>
    </p:spTree>
    <p:extLst>
      <p:ext uri="{BB962C8B-B14F-4D97-AF65-F5344CB8AC3E}">
        <p14:creationId xmlns:p14="http://schemas.microsoft.com/office/powerpoint/2010/main" val="396390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american"/>
          <p:cNvPicPr>
            <a:picLocks noChangeAspect="1" noChangeArrowheads="1"/>
          </p:cNvPicPr>
          <p:nvPr/>
        </p:nvPicPr>
        <p:blipFill rotWithShape="1">
          <a:blip r:embed="rId3">
            <a:extLst>
              <a:ext uri="{28A0092B-C50C-407E-A947-70E740481C1C}">
                <a14:useLocalDpi xmlns:a14="http://schemas.microsoft.com/office/drawing/2010/main" val="0"/>
              </a:ext>
            </a:extLst>
          </a:blip>
          <a:srcRect l="-1" t="9091" r="62509" b="-1"/>
          <a:stretch/>
        </p:blipFill>
        <p:spPr bwMode="auto">
          <a:xfrm>
            <a:off x="656173" y="0"/>
            <a:ext cx="4334546" cy="68580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half" idx="2"/>
          </p:nvPr>
        </p:nvSpPr>
        <p:spPr>
          <a:xfrm>
            <a:off x="5659120" y="670560"/>
            <a:ext cx="5694680" cy="5506403"/>
          </a:xfrm>
        </p:spPr>
        <p:txBody>
          <a:bodyPr>
            <a:normAutofit/>
          </a:bodyPr>
          <a:lstStyle/>
          <a:p>
            <a:pPr marL="0" indent="0">
              <a:buNone/>
            </a:pPr>
            <a:r>
              <a:rPr lang="en-US" b="1" dirty="0"/>
              <a:t>Agenda</a:t>
            </a:r>
          </a:p>
          <a:p>
            <a:pPr marL="0" indent="0">
              <a:buNone/>
            </a:pPr>
            <a:endParaRPr lang="en-US" sz="2000" dirty="0"/>
          </a:p>
          <a:p>
            <a:pPr>
              <a:buClr>
                <a:schemeClr val="bg1"/>
              </a:buClr>
              <a:buFont typeface="Arial" panose="020B0604020202020204" pitchFamily="34" charset="0"/>
              <a:buChar char="•"/>
              <a:defRPr/>
            </a:pPr>
            <a:r>
              <a:rPr lang="en-US" sz="2000" dirty="0"/>
              <a:t>What is Discrimination?</a:t>
            </a:r>
          </a:p>
          <a:p>
            <a:pPr>
              <a:buClr>
                <a:schemeClr val="bg1"/>
              </a:buClr>
              <a:buFont typeface="Arial" panose="020B0604020202020204" pitchFamily="34" charset="0"/>
              <a:buChar char="•"/>
              <a:defRPr/>
            </a:pPr>
            <a:endParaRPr lang="en-US" sz="2000" dirty="0"/>
          </a:p>
          <a:p>
            <a:pPr>
              <a:buClr>
                <a:schemeClr val="bg1"/>
              </a:buClr>
              <a:buFont typeface="Arial" panose="020B0604020202020204" pitchFamily="34" charset="0"/>
              <a:buChar char="•"/>
              <a:defRPr/>
            </a:pPr>
            <a:r>
              <a:rPr lang="en-US" sz="2000" dirty="0"/>
              <a:t>Collection and Use of Client Data</a:t>
            </a:r>
          </a:p>
          <a:p>
            <a:pPr>
              <a:buClr>
                <a:schemeClr val="bg1"/>
              </a:buClr>
              <a:buFont typeface="Arial" panose="020B0604020202020204" pitchFamily="34" charset="0"/>
              <a:buChar char="•"/>
              <a:defRPr/>
            </a:pPr>
            <a:endParaRPr lang="en-US" sz="2000" dirty="0"/>
          </a:p>
          <a:p>
            <a:pPr>
              <a:buClr>
                <a:schemeClr val="bg1"/>
              </a:buClr>
              <a:buFont typeface="Arial" panose="020B0604020202020204" pitchFamily="34" charset="0"/>
              <a:buChar char="•"/>
              <a:defRPr/>
            </a:pPr>
            <a:r>
              <a:rPr lang="en-US" sz="2000" dirty="0"/>
              <a:t>Effective Public Notification Systems</a:t>
            </a:r>
          </a:p>
          <a:p>
            <a:pPr>
              <a:buClr>
                <a:schemeClr val="bg1"/>
              </a:buClr>
              <a:buFont typeface="Arial" panose="020B0604020202020204" pitchFamily="34" charset="0"/>
              <a:buChar char="•"/>
              <a:defRPr/>
            </a:pPr>
            <a:endParaRPr lang="en-US" sz="2000" dirty="0"/>
          </a:p>
          <a:p>
            <a:pPr>
              <a:buClr>
                <a:schemeClr val="bg1"/>
              </a:buClr>
              <a:buFont typeface="Arial" panose="020B0604020202020204" pitchFamily="34" charset="0"/>
              <a:buChar char="•"/>
              <a:defRPr/>
            </a:pPr>
            <a:r>
              <a:rPr lang="en-US" sz="2000" dirty="0"/>
              <a:t>Requirements for Language Assistance</a:t>
            </a:r>
          </a:p>
          <a:p>
            <a:pPr>
              <a:buClr>
                <a:schemeClr val="bg1"/>
              </a:buClr>
              <a:buFont typeface="Arial" panose="020B0604020202020204" pitchFamily="34" charset="0"/>
              <a:buChar char="•"/>
              <a:defRPr/>
            </a:pPr>
            <a:endParaRPr lang="en-US" sz="2000" dirty="0"/>
          </a:p>
          <a:p>
            <a:pPr>
              <a:buClr>
                <a:schemeClr val="bg1"/>
              </a:buClr>
              <a:buFont typeface="Arial" panose="020B0604020202020204" pitchFamily="34" charset="0"/>
              <a:buChar char="•"/>
              <a:defRPr/>
            </a:pPr>
            <a:r>
              <a:rPr lang="en-US" sz="2000" dirty="0"/>
              <a:t>Reasonable Accommodation of Persons with Disabilities </a:t>
            </a:r>
          </a:p>
        </p:txBody>
      </p:sp>
    </p:spTree>
    <p:extLst>
      <p:ext uri="{BB962C8B-B14F-4D97-AF65-F5344CB8AC3E}">
        <p14:creationId xmlns:p14="http://schemas.microsoft.com/office/powerpoint/2010/main" val="293392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Program Complaints</a:t>
            </a:r>
          </a:p>
        </p:txBody>
      </p:sp>
      <p:sp>
        <p:nvSpPr>
          <p:cNvPr id="3" name="Content Placeholder 2"/>
          <p:cNvSpPr>
            <a:spLocks noGrp="1"/>
          </p:cNvSpPr>
          <p:nvPr>
            <p:ph sz="quarter" idx="13"/>
          </p:nvPr>
        </p:nvSpPr>
        <p:spPr>
          <a:xfrm>
            <a:off x="2209331" y="2220686"/>
            <a:ext cx="7223635" cy="4286992"/>
          </a:xfrm>
        </p:spPr>
        <p:txBody>
          <a:bodyPr>
            <a:normAutofit/>
          </a:bodyPr>
          <a:lstStyle/>
          <a:p>
            <a:r>
              <a:rPr lang="en-US" sz="2000" dirty="0"/>
              <a:t>Program complaints are still very important</a:t>
            </a:r>
          </a:p>
          <a:p>
            <a:endParaRPr lang="en-US" sz="2000" dirty="0"/>
          </a:p>
          <a:p>
            <a:r>
              <a:rPr lang="en-US" sz="2000" dirty="0"/>
              <a:t>Have a different complaint process for handling these</a:t>
            </a:r>
          </a:p>
          <a:p>
            <a:endParaRPr lang="en-US" sz="2000" dirty="0"/>
          </a:p>
          <a:p>
            <a:r>
              <a:rPr lang="en-US" sz="2000" dirty="0"/>
              <a:t>Examples of program complaints</a:t>
            </a:r>
          </a:p>
          <a:p>
            <a:pPr lvl="1">
              <a:spcBef>
                <a:spcPct val="20000"/>
              </a:spcBef>
              <a:buClr>
                <a:schemeClr val="tx1"/>
              </a:buClr>
              <a:buFont typeface="Wingdings" panose="05000000000000000000" pitchFamily="2" charset="2"/>
              <a:buChar char="§"/>
              <a:defRPr/>
            </a:pPr>
            <a:r>
              <a:rPr lang="en-US" sz="2000" dirty="0"/>
              <a:t>Not one of the six protected classes</a:t>
            </a:r>
          </a:p>
          <a:p>
            <a:pPr lvl="1">
              <a:spcBef>
                <a:spcPct val="20000"/>
              </a:spcBef>
              <a:buClr>
                <a:schemeClr val="tx1"/>
              </a:buClr>
              <a:buFont typeface="Wingdings" panose="05000000000000000000" pitchFamily="2" charset="2"/>
              <a:buChar char="§"/>
              <a:defRPr/>
            </a:pPr>
            <a:r>
              <a:rPr lang="en-US" sz="2000" dirty="0"/>
              <a:t>Food safety/quality issues</a:t>
            </a:r>
          </a:p>
          <a:p>
            <a:pPr lvl="1">
              <a:spcBef>
                <a:spcPct val="20000"/>
              </a:spcBef>
              <a:buClr>
                <a:schemeClr val="tx1"/>
              </a:buClr>
              <a:buFont typeface="Wingdings" panose="05000000000000000000" pitchFamily="2" charset="2"/>
              <a:buChar char="§"/>
              <a:defRPr/>
            </a:pPr>
            <a:r>
              <a:rPr lang="en-US" sz="2000" dirty="0"/>
              <a:t>Customer service, such as standing in a long line to receive food</a:t>
            </a:r>
          </a:p>
          <a:p>
            <a:pPr lvl="1"/>
            <a:endParaRPr lang="en-US" dirty="0"/>
          </a:p>
        </p:txBody>
      </p:sp>
    </p:spTree>
    <p:extLst>
      <p:ext uri="{BB962C8B-B14F-4D97-AF65-F5344CB8AC3E}">
        <p14:creationId xmlns:p14="http://schemas.microsoft.com/office/powerpoint/2010/main" val="1464674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Processing a Civil Rights Complaint</a:t>
            </a:r>
          </a:p>
        </p:txBody>
      </p:sp>
      <p:sp>
        <p:nvSpPr>
          <p:cNvPr id="3" name="Content Placeholder 2"/>
          <p:cNvSpPr>
            <a:spLocks noGrp="1"/>
          </p:cNvSpPr>
          <p:nvPr>
            <p:ph sz="quarter" idx="13"/>
          </p:nvPr>
        </p:nvSpPr>
        <p:spPr>
          <a:xfrm>
            <a:off x="2209330" y="2367093"/>
            <a:ext cx="8001470" cy="4164336"/>
          </a:xfrm>
        </p:spPr>
        <p:txBody>
          <a:bodyPr>
            <a:normAutofit/>
          </a:bodyPr>
          <a:lstStyle/>
          <a:p>
            <a:pPr marL="0" indent="0">
              <a:lnSpc>
                <a:spcPct val="120000"/>
              </a:lnSpc>
              <a:buNone/>
            </a:pPr>
            <a:r>
              <a:rPr lang="en-US" sz="2000" dirty="0"/>
              <a:t>Step 1</a:t>
            </a:r>
            <a:r>
              <a:rPr lang="en-US" sz="2000" dirty="0">
                <a:solidFill>
                  <a:srgbClr val="124479"/>
                </a:solidFill>
              </a:rPr>
              <a:t>. </a:t>
            </a:r>
            <a:r>
              <a:rPr lang="en-US" sz="2000" dirty="0"/>
              <a:t>Supply client with USDA complaint form or take down all information</a:t>
            </a:r>
          </a:p>
          <a:p>
            <a:pPr marL="0" indent="0">
              <a:lnSpc>
                <a:spcPct val="120000"/>
              </a:lnSpc>
              <a:buNone/>
            </a:pPr>
            <a:endParaRPr lang="en-US" sz="2000" dirty="0"/>
          </a:p>
          <a:p>
            <a:pPr marL="0" indent="0">
              <a:lnSpc>
                <a:spcPct val="120000"/>
              </a:lnSpc>
              <a:buNone/>
            </a:pPr>
            <a:r>
              <a:rPr lang="en-US" sz="2000" dirty="0"/>
              <a:t>Step 2</a:t>
            </a:r>
            <a:r>
              <a:rPr lang="en-US" sz="2000" dirty="0">
                <a:solidFill>
                  <a:srgbClr val="124479"/>
                </a:solidFill>
              </a:rPr>
              <a:t>. </a:t>
            </a:r>
            <a:r>
              <a:rPr lang="en-US" sz="2000" dirty="0"/>
              <a:t>Complaint is filed direct by client or sent to FDACS by agency</a:t>
            </a:r>
          </a:p>
          <a:p>
            <a:pPr marL="0" indent="0">
              <a:lnSpc>
                <a:spcPct val="120000"/>
              </a:lnSpc>
              <a:buNone/>
            </a:pPr>
            <a:endParaRPr lang="en-US" sz="2000" dirty="0"/>
          </a:p>
          <a:p>
            <a:pPr marL="0" indent="0">
              <a:lnSpc>
                <a:spcPct val="120000"/>
              </a:lnSpc>
              <a:buNone/>
            </a:pPr>
            <a:r>
              <a:rPr lang="en-US" sz="2000" dirty="0"/>
              <a:t>Step 3.</a:t>
            </a:r>
            <a:r>
              <a:rPr lang="en-US" sz="2000" dirty="0">
                <a:solidFill>
                  <a:srgbClr val="124479"/>
                </a:solidFill>
              </a:rPr>
              <a:t> </a:t>
            </a:r>
            <a:r>
              <a:rPr lang="en-US" sz="2000" dirty="0"/>
              <a:t>FDACS notifies USDA</a:t>
            </a:r>
          </a:p>
          <a:p>
            <a:pPr marL="0" indent="0">
              <a:lnSpc>
                <a:spcPct val="120000"/>
              </a:lnSpc>
              <a:buNone/>
            </a:pPr>
            <a:endParaRPr lang="en-US" sz="2000" dirty="0"/>
          </a:p>
          <a:p>
            <a:pPr marL="0" indent="0">
              <a:lnSpc>
                <a:spcPct val="120000"/>
              </a:lnSpc>
              <a:buNone/>
            </a:pPr>
            <a:r>
              <a:rPr lang="en-US" sz="2000" dirty="0"/>
              <a:t>Step 4.</a:t>
            </a:r>
            <a:r>
              <a:rPr lang="en-US" sz="2000" dirty="0">
                <a:solidFill>
                  <a:srgbClr val="124479"/>
                </a:solidFill>
              </a:rPr>
              <a:t> </a:t>
            </a:r>
            <a:r>
              <a:rPr lang="en-US" sz="2000" dirty="0"/>
              <a:t>Investigation</a:t>
            </a:r>
          </a:p>
        </p:txBody>
      </p:sp>
    </p:spTree>
    <p:extLst>
      <p:ext uri="{BB962C8B-B14F-4D97-AF65-F5344CB8AC3E}">
        <p14:creationId xmlns:p14="http://schemas.microsoft.com/office/powerpoint/2010/main" val="143784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Handling a Complaint</a:t>
            </a:r>
          </a:p>
        </p:txBody>
      </p:sp>
      <p:sp>
        <p:nvSpPr>
          <p:cNvPr id="3" name="Content Placeholder 2"/>
          <p:cNvSpPr>
            <a:spLocks noGrp="1"/>
          </p:cNvSpPr>
          <p:nvPr>
            <p:ph idx="1"/>
          </p:nvPr>
        </p:nvSpPr>
        <p:spPr/>
        <p:txBody>
          <a:bodyPr>
            <a:normAutofit/>
          </a:bodyPr>
          <a:lstStyle/>
          <a:p>
            <a:pPr marL="0" indent="0">
              <a:buNone/>
            </a:pPr>
            <a:r>
              <a:rPr lang="en-US" sz="2600" b="1"/>
              <a:t>Handling a Civil Rights Complaint requires careful attention to detail.  </a:t>
            </a:r>
          </a:p>
          <a:p>
            <a:pPr marL="0" indent="0">
              <a:buNone/>
            </a:pPr>
            <a:endParaRPr lang="en-US" sz="2600" b="1"/>
          </a:p>
          <a:p>
            <a:pPr marL="400050">
              <a:buClr>
                <a:schemeClr val="bg1"/>
              </a:buClr>
              <a:buFont typeface="Arial" panose="020B0604020202020204" pitchFamily="34" charset="0"/>
              <a:buChar char="•"/>
              <a:defRPr/>
            </a:pPr>
            <a:r>
              <a:rPr lang="en-US" sz="2600"/>
              <a:t>Listen to the person making the complaint</a:t>
            </a:r>
          </a:p>
          <a:p>
            <a:pPr marL="400050">
              <a:buClr>
                <a:schemeClr val="bg1"/>
              </a:buClr>
              <a:buFont typeface="Arial" panose="020B0604020202020204" pitchFamily="34" charset="0"/>
              <a:buChar char="•"/>
              <a:defRPr/>
            </a:pPr>
            <a:endParaRPr lang="en-US" sz="2600"/>
          </a:p>
          <a:p>
            <a:pPr marL="400050">
              <a:buClr>
                <a:schemeClr val="bg1"/>
              </a:buClr>
              <a:buFont typeface="Arial" panose="020B0604020202020204" pitchFamily="34" charset="0"/>
              <a:buChar char="•"/>
              <a:defRPr/>
            </a:pPr>
            <a:r>
              <a:rPr lang="en-US" sz="2600"/>
              <a:t>Practice good customer service</a:t>
            </a:r>
          </a:p>
          <a:p>
            <a:pPr marL="400050">
              <a:buClr>
                <a:schemeClr val="bg1"/>
              </a:buClr>
              <a:buFont typeface="Arial" panose="020B0604020202020204" pitchFamily="34" charset="0"/>
              <a:buChar char="•"/>
              <a:defRPr/>
            </a:pPr>
            <a:endParaRPr lang="en-US" sz="2600"/>
          </a:p>
          <a:p>
            <a:pPr marL="400050">
              <a:buClr>
                <a:schemeClr val="bg1"/>
              </a:buClr>
              <a:buFont typeface="Arial" panose="020B0604020202020204" pitchFamily="34" charset="0"/>
              <a:buChar char="•"/>
              <a:defRPr/>
            </a:pPr>
            <a:r>
              <a:rPr lang="en-US" sz="2600"/>
              <a:t>Write it down using an established form</a:t>
            </a:r>
          </a:p>
          <a:p>
            <a:pPr marL="400050">
              <a:buClr>
                <a:schemeClr val="bg1"/>
              </a:buClr>
              <a:buFont typeface="Arial" panose="020B0604020202020204" pitchFamily="34" charset="0"/>
              <a:buChar char="•"/>
              <a:defRPr/>
            </a:pPr>
            <a:endParaRPr lang="en-US" sz="2600"/>
          </a:p>
          <a:p>
            <a:pPr marL="400050">
              <a:buClr>
                <a:schemeClr val="bg1"/>
              </a:buClr>
              <a:buFont typeface="Arial" panose="020B0604020202020204" pitchFamily="34" charset="0"/>
              <a:buChar char="•"/>
              <a:defRPr/>
            </a:pPr>
            <a:r>
              <a:rPr lang="en-US" sz="2600"/>
              <a:t>Immediately move complaint up to person in charge</a:t>
            </a:r>
          </a:p>
          <a:p>
            <a:pPr marL="0" indent="0">
              <a:buNone/>
            </a:pPr>
            <a:endParaRPr lang="en-US" sz="2600"/>
          </a:p>
        </p:txBody>
      </p:sp>
    </p:spTree>
    <p:extLst>
      <p:ext uri="{BB962C8B-B14F-4D97-AF65-F5344CB8AC3E}">
        <p14:creationId xmlns:p14="http://schemas.microsoft.com/office/powerpoint/2010/main" val="3741563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Compliance Reviews</a:t>
            </a:r>
          </a:p>
        </p:txBody>
      </p:sp>
      <p:sp>
        <p:nvSpPr>
          <p:cNvPr id="3" name="Content Placeholder 2"/>
          <p:cNvSpPr>
            <a:spLocks noGrp="1"/>
          </p:cNvSpPr>
          <p:nvPr>
            <p:ph sz="quarter" idx="13"/>
          </p:nvPr>
        </p:nvSpPr>
        <p:spPr>
          <a:xfrm>
            <a:off x="2209330" y="2095019"/>
            <a:ext cx="7772870" cy="3696182"/>
          </a:xfrm>
        </p:spPr>
        <p:txBody>
          <a:bodyPr>
            <a:normAutofit/>
          </a:bodyPr>
          <a:lstStyle/>
          <a:p>
            <a:r>
              <a:rPr lang="en-US" sz="2000" dirty="0"/>
              <a:t>Compliance reviews examine activities to determine Civil Rights compliance</a:t>
            </a:r>
          </a:p>
          <a:p>
            <a:pPr marL="0" indent="0">
              <a:buNone/>
            </a:pPr>
            <a:endParaRPr lang="en-US" sz="2000" dirty="0"/>
          </a:p>
          <a:p>
            <a:r>
              <a:rPr lang="en-US" sz="2000" dirty="0"/>
              <a:t>Three types</a:t>
            </a:r>
          </a:p>
          <a:p>
            <a:pPr lvl="1">
              <a:buFont typeface="Wingdings" panose="05000000000000000000" pitchFamily="2" charset="2"/>
              <a:buChar char="§"/>
            </a:pPr>
            <a:r>
              <a:rPr lang="en-US" sz="2000" dirty="0"/>
              <a:t>Pre-award compliance review</a:t>
            </a:r>
          </a:p>
          <a:p>
            <a:pPr lvl="1">
              <a:buFont typeface="Wingdings" panose="05000000000000000000" pitchFamily="2" charset="2"/>
              <a:buChar char="§"/>
            </a:pPr>
            <a:r>
              <a:rPr lang="en-US" sz="2000" dirty="0"/>
              <a:t>Routine compliance review</a:t>
            </a:r>
          </a:p>
          <a:p>
            <a:pPr lvl="1">
              <a:buFont typeface="Wingdings" panose="05000000000000000000" pitchFamily="2" charset="2"/>
              <a:buChar char="§"/>
            </a:pPr>
            <a:r>
              <a:rPr lang="en-US" sz="2000" dirty="0"/>
              <a:t>Special compliance review</a:t>
            </a:r>
          </a:p>
        </p:txBody>
      </p:sp>
    </p:spTree>
    <p:extLst>
      <p:ext uri="{BB962C8B-B14F-4D97-AF65-F5344CB8AC3E}">
        <p14:creationId xmlns:p14="http://schemas.microsoft.com/office/powerpoint/2010/main" val="1790669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Pre-Award Compliance Review</a:t>
            </a:r>
          </a:p>
        </p:txBody>
      </p:sp>
      <p:sp>
        <p:nvSpPr>
          <p:cNvPr id="3" name="Content Placeholder 2"/>
          <p:cNvSpPr>
            <a:spLocks noGrp="1"/>
          </p:cNvSpPr>
          <p:nvPr>
            <p:ph sz="quarter" idx="13"/>
          </p:nvPr>
        </p:nvSpPr>
        <p:spPr/>
        <p:txBody>
          <a:bodyPr>
            <a:normAutofit/>
          </a:bodyPr>
          <a:lstStyle/>
          <a:p>
            <a:r>
              <a:rPr lang="en-US"/>
              <a:t>Occurs before you receive any food (or financial assistance, if applicable)</a:t>
            </a:r>
          </a:p>
          <a:p>
            <a:pPr marL="0" indent="0">
              <a:buNone/>
            </a:pPr>
            <a:endParaRPr lang="en-US"/>
          </a:p>
          <a:p>
            <a:r>
              <a:rPr lang="en-US"/>
              <a:t>Happens at all levels</a:t>
            </a:r>
          </a:p>
        </p:txBody>
      </p:sp>
    </p:spTree>
    <p:extLst>
      <p:ext uri="{BB962C8B-B14F-4D97-AF65-F5344CB8AC3E}">
        <p14:creationId xmlns:p14="http://schemas.microsoft.com/office/powerpoint/2010/main" val="3083395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Routine Compliance Review</a:t>
            </a:r>
          </a:p>
        </p:txBody>
      </p:sp>
      <p:sp>
        <p:nvSpPr>
          <p:cNvPr id="3" name="Content Placeholder 2"/>
          <p:cNvSpPr>
            <a:spLocks noGrp="1"/>
          </p:cNvSpPr>
          <p:nvPr>
            <p:ph idx="1"/>
          </p:nvPr>
        </p:nvSpPr>
        <p:spPr/>
        <p:txBody>
          <a:bodyPr>
            <a:normAutofit/>
          </a:bodyPr>
          <a:lstStyle/>
          <a:p>
            <a:r>
              <a:rPr lang="en-US"/>
              <a:t>Scheduled</a:t>
            </a:r>
          </a:p>
          <a:p>
            <a:endParaRPr lang="en-US"/>
          </a:p>
          <a:p>
            <a:r>
              <a:rPr lang="en-US"/>
              <a:t>Part of regular program review</a:t>
            </a:r>
          </a:p>
          <a:p>
            <a:endParaRPr lang="en-US"/>
          </a:p>
          <a:p>
            <a:r>
              <a:rPr lang="en-US"/>
              <a:t>Looks for non-discrimination statement on printed</a:t>
            </a:r>
          </a:p>
          <a:p>
            <a:pPr marL="0" indent="0">
              <a:buNone/>
            </a:pPr>
            <a:r>
              <a:rPr lang="en-US"/>
              <a:t>     materials, And Justice for All poster, reasonable          </a:t>
            </a:r>
          </a:p>
          <a:p>
            <a:pPr marL="0" indent="0">
              <a:buNone/>
            </a:pPr>
            <a:r>
              <a:rPr lang="en-US"/>
              <a:t>     accommodations for people with disabilities, etc. </a:t>
            </a:r>
          </a:p>
          <a:p>
            <a:pPr lvl="1"/>
            <a:endParaRPr lang="en-US" sz="2800"/>
          </a:p>
          <a:p>
            <a:endParaRPr lang="en-US" dirty="0"/>
          </a:p>
        </p:txBody>
      </p:sp>
    </p:spTree>
    <p:extLst>
      <p:ext uri="{BB962C8B-B14F-4D97-AF65-F5344CB8AC3E}">
        <p14:creationId xmlns:p14="http://schemas.microsoft.com/office/powerpoint/2010/main" val="3069368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075" y="372529"/>
            <a:ext cx="6977064" cy="1877612"/>
          </a:xfrm>
        </p:spPr>
        <p:txBody>
          <a:bodyPr>
            <a:normAutofit/>
          </a:bodyPr>
          <a:lstStyle/>
          <a:p>
            <a:pPr algn="l"/>
            <a:r>
              <a:rPr lang="en-US" sz="3000" dirty="0"/>
              <a:t>Special Compliance Reviews</a:t>
            </a:r>
          </a:p>
        </p:txBody>
      </p:sp>
      <p:sp>
        <p:nvSpPr>
          <p:cNvPr id="3" name="Content Placeholder 2"/>
          <p:cNvSpPr>
            <a:spLocks noGrp="1"/>
          </p:cNvSpPr>
          <p:nvPr>
            <p:ph type="body" sz="half" idx="2"/>
          </p:nvPr>
        </p:nvSpPr>
        <p:spPr>
          <a:xfrm>
            <a:off x="2963603" y="2161426"/>
            <a:ext cx="7374011" cy="2945412"/>
          </a:xfrm>
        </p:spPr>
        <p:txBody>
          <a:bodyPr>
            <a:noAutofit/>
          </a:bodyPr>
          <a:lstStyle/>
          <a:p>
            <a:pPr marL="342900" indent="-342900" algn="l">
              <a:buFont typeface="Arial" panose="020B0604020202020204" pitchFamily="34" charset="0"/>
              <a:buChar char="•"/>
            </a:pPr>
            <a:r>
              <a:rPr lang="en-US" sz="2000" dirty="0"/>
              <a:t>Follow up on previous findings</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Investigate reports of noncompliance</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Pattern for complaints of discrimination</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May be scheduled or unscheduled</a:t>
            </a:r>
          </a:p>
        </p:txBody>
      </p:sp>
    </p:spTree>
    <p:extLst>
      <p:ext uri="{BB962C8B-B14F-4D97-AF65-F5344CB8AC3E}">
        <p14:creationId xmlns:p14="http://schemas.microsoft.com/office/powerpoint/2010/main" val="1634432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Resolution of Noncompliance</a:t>
            </a:r>
          </a:p>
        </p:txBody>
      </p:sp>
      <p:sp>
        <p:nvSpPr>
          <p:cNvPr id="3" name="Content Placeholder 2"/>
          <p:cNvSpPr>
            <a:spLocks noGrp="1"/>
          </p:cNvSpPr>
          <p:nvPr>
            <p:ph sz="quarter" idx="13"/>
          </p:nvPr>
        </p:nvSpPr>
        <p:spPr>
          <a:xfrm>
            <a:off x="2209566" y="2113808"/>
            <a:ext cx="7639038" cy="2244437"/>
          </a:xfrm>
        </p:spPr>
        <p:txBody>
          <a:bodyPr>
            <a:normAutofit/>
          </a:bodyPr>
          <a:lstStyle/>
          <a:p>
            <a:pPr marL="0" indent="0" algn="ctr">
              <a:buNone/>
            </a:pPr>
            <a:r>
              <a:rPr lang="en-US" sz="2200" dirty="0"/>
              <a:t>A factual finding that any civil rights requirement, as provided by law, regulation, policy, instruction, or guidelines, is not being adhered to by a state agency, local agency or sub-recipient.</a:t>
            </a:r>
          </a:p>
          <a:p>
            <a:pPr marL="0" indent="0">
              <a:buNone/>
            </a:pPr>
            <a:endParaRPr lang="en-US" dirty="0"/>
          </a:p>
        </p:txBody>
      </p:sp>
      <p:sp>
        <p:nvSpPr>
          <p:cNvPr id="4" name="Content Placeholder 2"/>
          <p:cNvSpPr txBox="1">
            <a:spLocks/>
          </p:cNvSpPr>
          <p:nvPr/>
        </p:nvSpPr>
        <p:spPr>
          <a:xfrm>
            <a:off x="2152650" y="4108862"/>
            <a:ext cx="7886700" cy="1784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dirty="0">
                <a:solidFill>
                  <a:prstClr val="black"/>
                </a:solidFill>
                <a:latin typeface="Arial" panose="020B0604020202020204"/>
              </a:rPr>
              <a:t>You will receive written notice indicating:</a:t>
            </a:r>
          </a:p>
          <a:p>
            <a:pPr lvl="1">
              <a:spcBef>
                <a:spcPts val="1000"/>
              </a:spcBef>
              <a:buClr>
                <a:prstClr val="black"/>
              </a:buClr>
              <a:defRPr/>
            </a:pPr>
            <a:r>
              <a:rPr lang="en-US" sz="2000" dirty="0">
                <a:solidFill>
                  <a:prstClr val="black"/>
                </a:solidFill>
                <a:latin typeface="Arial" panose="020B0604020202020204"/>
              </a:rPr>
              <a:t>Areas of noncompliance</a:t>
            </a:r>
          </a:p>
          <a:p>
            <a:pPr lvl="1">
              <a:spcBef>
                <a:spcPts val="1000"/>
              </a:spcBef>
              <a:buClr>
                <a:prstClr val="black"/>
              </a:buClr>
              <a:defRPr/>
            </a:pPr>
            <a:r>
              <a:rPr lang="en-US" sz="2000" dirty="0">
                <a:solidFill>
                  <a:prstClr val="black"/>
                </a:solidFill>
                <a:latin typeface="Arial" panose="020B0604020202020204"/>
              </a:rPr>
              <a:t>Action required to correct the situation</a:t>
            </a:r>
          </a:p>
          <a:p>
            <a:pPr marL="0" indent="0">
              <a:buNone/>
              <a:defRPr/>
            </a:pPr>
            <a:endParaRPr lang="en-US" dirty="0">
              <a:solidFill>
                <a:prstClr val="black"/>
              </a:solidFill>
              <a:latin typeface="Arial" panose="020B0604020202020204"/>
            </a:endParaRPr>
          </a:p>
        </p:txBody>
      </p:sp>
    </p:spTree>
    <p:extLst>
      <p:ext uri="{BB962C8B-B14F-4D97-AF65-F5344CB8AC3E}">
        <p14:creationId xmlns:p14="http://schemas.microsoft.com/office/powerpoint/2010/main" val="153155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TEFAP"/>
          <p:cNvPicPr>
            <a:picLocks noChangeAspect="1" noChangeArrowheads="1"/>
          </p:cNvPicPr>
          <p:nvPr/>
        </p:nvPicPr>
        <p:blipFill rotWithShape="1">
          <a:blip r:embed="rId3">
            <a:extLst>
              <a:ext uri="{28A0092B-C50C-407E-A947-70E740481C1C}">
                <a14:useLocalDpi xmlns:a14="http://schemas.microsoft.com/office/drawing/2010/main" val="0"/>
              </a:ext>
            </a:extLst>
          </a:blip>
          <a:srcRect l="4862" t="-1" r="21400" b="4"/>
          <a:stretch/>
        </p:blipFill>
        <p:spPr bwMode="auto">
          <a:xfrm>
            <a:off x="2209332" y="1674421"/>
            <a:ext cx="3418826" cy="474302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000" dirty="0"/>
              <a:t>Customer Service</a:t>
            </a:r>
          </a:p>
        </p:txBody>
      </p:sp>
      <p:sp>
        <p:nvSpPr>
          <p:cNvPr id="13" name="Content Placeholder 12"/>
          <p:cNvSpPr>
            <a:spLocks noGrp="1"/>
          </p:cNvSpPr>
          <p:nvPr>
            <p:ph sz="quarter" idx="13"/>
          </p:nvPr>
        </p:nvSpPr>
        <p:spPr>
          <a:xfrm>
            <a:off x="6153151" y="1852551"/>
            <a:ext cx="3829051" cy="3969830"/>
          </a:xfrm>
        </p:spPr>
        <p:txBody>
          <a:bodyPr>
            <a:normAutofit/>
          </a:bodyPr>
          <a:lstStyle/>
          <a:p>
            <a:r>
              <a:rPr lang="en-US" sz="2000" dirty="0"/>
              <a:t>Equal treatment and service for all clients</a:t>
            </a:r>
          </a:p>
          <a:p>
            <a:endParaRPr lang="en-US" sz="2000" dirty="0"/>
          </a:p>
          <a:p>
            <a:r>
              <a:rPr lang="en-US" sz="2000" dirty="0"/>
              <a:t>Make people feel welcomed</a:t>
            </a:r>
          </a:p>
          <a:p>
            <a:endParaRPr lang="en-US" sz="2000" dirty="0"/>
          </a:p>
          <a:p>
            <a:r>
              <a:rPr lang="en-US" sz="2000" dirty="0"/>
              <a:t>Communicate</a:t>
            </a:r>
          </a:p>
          <a:p>
            <a:endParaRPr lang="en-US" sz="2000" dirty="0"/>
          </a:p>
          <a:p>
            <a:r>
              <a:rPr lang="en-US" sz="2000" dirty="0"/>
              <a:t>No special favors</a:t>
            </a:r>
          </a:p>
          <a:p>
            <a:endParaRPr lang="en-US" dirty="0"/>
          </a:p>
        </p:txBody>
      </p:sp>
    </p:spTree>
    <p:extLst>
      <p:ext uri="{BB962C8B-B14F-4D97-AF65-F5344CB8AC3E}">
        <p14:creationId xmlns:p14="http://schemas.microsoft.com/office/powerpoint/2010/main" val="2572534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626" y="688992"/>
            <a:ext cx="8229600" cy="1143000"/>
          </a:xfrm>
        </p:spPr>
        <p:txBody>
          <a:bodyPr>
            <a:normAutofit/>
          </a:bodyPr>
          <a:lstStyle/>
          <a:p>
            <a:r>
              <a:rPr lang="en-US" sz="3600" dirty="0"/>
              <a:t>Conflict Resolution</a:t>
            </a:r>
          </a:p>
        </p:txBody>
      </p:sp>
      <p:sp>
        <p:nvSpPr>
          <p:cNvPr id="3" name="Content Placeholder 2"/>
          <p:cNvSpPr>
            <a:spLocks noGrp="1"/>
          </p:cNvSpPr>
          <p:nvPr>
            <p:ph sz="quarter" idx="13"/>
          </p:nvPr>
        </p:nvSpPr>
        <p:spPr>
          <a:xfrm>
            <a:off x="2209330" y="1804019"/>
            <a:ext cx="8071044" cy="4815445"/>
          </a:xfrm>
        </p:spPr>
        <p:txBody>
          <a:bodyPr>
            <a:normAutofit/>
          </a:bodyPr>
          <a:lstStyle/>
          <a:p>
            <a:r>
              <a:rPr lang="en-US" sz="2400" dirty="0"/>
              <a:t>Post your agency’s policy for unacceptable behavior and conflicts</a:t>
            </a:r>
          </a:p>
          <a:p>
            <a:pPr marL="0" indent="0">
              <a:buNone/>
            </a:pPr>
            <a:endParaRPr lang="en-US" sz="2400" dirty="0"/>
          </a:p>
          <a:p>
            <a:r>
              <a:rPr lang="en-US" sz="2400" dirty="0"/>
              <a:t>When conflict arises:</a:t>
            </a:r>
          </a:p>
          <a:p>
            <a:pPr lvl="1">
              <a:buFont typeface="Wingdings" panose="05000000000000000000" pitchFamily="2" charset="2"/>
              <a:buChar char="§"/>
            </a:pPr>
            <a:r>
              <a:rPr lang="en-US" dirty="0"/>
              <a:t>Stay calm</a:t>
            </a:r>
          </a:p>
          <a:p>
            <a:pPr lvl="1">
              <a:buFont typeface="Wingdings" panose="05000000000000000000" pitchFamily="2" charset="2"/>
              <a:buChar char="§"/>
            </a:pPr>
            <a:r>
              <a:rPr lang="en-US" dirty="0"/>
              <a:t>Don’t interrupt</a:t>
            </a:r>
          </a:p>
          <a:p>
            <a:pPr lvl="1">
              <a:buFont typeface="Wingdings" panose="05000000000000000000" pitchFamily="2" charset="2"/>
              <a:buChar char="§"/>
            </a:pPr>
            <a:r>
              <a:rPr lang="en-US" dirty="0"/>
              <a:t>Listen, be understanding and do not be judgmental</a:t>
            </a:r>
          </a:p>
          <a:p>
            <a:pPr lvl="1">
              <a:buFont typeface="Wingdings" panose="05000000000000000000" pitchFamily="2" charset="2"/>
              <a:buChar char="§"/>
            </a:pPr>
            <a:r>
              <a:rPr lang="en-US" dirty="0"/>
              <a:t>Identify the problem and possible solutions</a:t>
            </a:r>
          </a:p>
          <a:p>
            <a:pPr lvl="1">
              <a:buFont typeface="Wingdings" panose="05000000000000000000" pitchFamily="2" charset="2"/>
              <a:buChar char="§"/>
            </a:pPr>
            <a:r>
              <a:rPr lang="en-US" dirty="0"/>
              <a:t>Follow up with the client</a:t>
            </a:r>
          </a:p>
          <a:p>
            <a:pPr lvl="1">
              <a:buFont typeface="Wingdings" panose="05000000000000000000" pitchFamily="2" charset="2"/>
              <a:buChar char="§"/>
            </a:pPr>
            <a:r>
              <a:rPr lang="en-US" dirty="0"/>
              <a:t>Get help if you feel threatened or uncomfortable</a:t>
            </a:r>
          </a:p>
        </p:txBody>
      </p:sp>
    </p:spTree>
    <p:extLst>
      <p:ext uri="{BB962C8B-B14F-4D97-AF65-F5344CB8AC3E}">
        <p14:creationId xmlns:p14="http://schemas.microsoft.com/office/powerpoint/2010/main" val="247536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163320" y="951865"/>
            <a:ext cx="4116046" cy="4517282"/>
          </a:xfrm>
        </p:spPr>
        <p:txBody>
          <a:bodyPr>
            <a:normAutofit fontScale="92500" lnSpcReduction="20000"/>
          </a:bodyPr>
          <a:lstStyle/>
          <a:p>
            <a:pPr marL="0" indent="0">
              <a:buClr>
                <a:schemeClr val="tx1"/>
              </a:buClr>
              <a:buNone/>
              <a:defRPr/>
            </a:pPr>
            <a:r>
              <a:rPr lang="en-US" sz="3000" b="1" dirty="0"/>
              <a:t>Agenda</a:t>
            </a:r>
          </a:p>
          <a:p>
            <a:pPr marL="285750" indent="-285750">
              <a:buClr>
                <a:schemeClr val="tx1"/>
              </a:buClr>
              <a:buFont typeface="Arial" panose="020B0604020202020204" pitchFamily="34" charset="0"/>
              <a:buChar char="•"/>
              <a:defRPr/>
            </a:pPr>
            <a:endParaRPr lang="en-US" sz="2400" dirty="0"/>
          </a:p>
          <a:p>
            <a:pPr>
              <a:buClr>
                <a:schemeClr val="bg1"/>
              </a:buClr>
              <a:defRPr/>
            </a:pPr>
            <a:r>
              <a:rPr lang="en-US" sz="2400" dirty="0"/>
              <a:t>Complaint Procedures</a:t>
            </a:r>
          </a:p>
          <a:p>
            <a:pPr>
              <a:buClr>
                <a:schemeClr val="bg1"/>
              </a:buClr>
              <a:defRPr/>
            </a:pPr>
            <a:endParaRPr lang="en-US" sz="2400" dirty="0"/>
          </a:p>
          <a:p>
            <a:pPr>
              <a:buClr>
                <a:schemeClr val="bg1"/>
              </a:buClr>
              <a:defRPr/>
            </a:pPr>
            <a:r>
              <a:rPr lang="en-US" sz="2400" dirty="0"/>
              <a:t>Compliance Reviews</a:t>
            </a:r>
          </a:p>
          <a:p>
            <a:pPr>
              <a:buClr>
                <a:schemeClr val="bg1"/>
              </a:buClr>
              <a:defRPr/>
            </a:pPr>
            <a:endParaRPr lang="en-US" sz="2400" dirty="0"/>
          </a:p>
          <a:p>
            <a:pPr>
              <a:buClr>
                <a:schemeClr val="bg1"/>
              </a:buClr>
              <a:defRPr/>
            </a:pPr>
            <a:r>
              <a:rPr lang="en-US" sz="2400" dirty="0"/>
              <a:t>Resolution of </a:t>
            </a:r>
            <a:br>
              <a:rPr lang="en-US" sz="2400" dirty="0"/>
            </a:br>
            <a:r>
              <a:rPr lang="en-US" sz="2400" dirty="0"/>
              <a:t>Non-Compliance</a:t>
            </a:r>
          </a:p>
          <a:p>
            <a:pPr>
              <a:buClr>
                <a:schemeClr val="bg1"/>
              </a:buClr>
              <a:defRPr/>
            </a:pPr>
            <a:endParaRPr lang="en-US" sz="2400" dirty="0"/>
          </a:p>
          <a:p>
            <a:pPr>
              <a:buClr>
                <a:schemeClr val="bg1"/>
              </a:buClr>
              <a:defRPr/>
            </a:pPr>
            <a:r>
              <a:rPr lang="en-US" sz="2400" dirty="0"/>
              <a:t>Customer Service </a:t>
            </a:r>
          </a:p>
          <a:p>
            <a:pPr>
              <a:buClr>
                <a:schemeClr val="bg1"/>
              </a:buClr>
              <a:defRPr/>
            </a:pPr>
            <a:endParaRPr lang="en-US" sz="2400" dirty="0"/>
          </a:p>
          <a:p>
            <a:pPr>
              <a:buClr>
                <a:schemeClr val="bg1"/>
              </a:buClr>
              <a:defRPr/>
            </a:pPr>
            <a:r>
              <a:rPr lang="en-US" sz="2400" dirty="0"/>
              <a:t>Conflict Resolution</a:t>
            </a:r>
          </a:p>
        </p:txBody>
      </p:sp>
      <p:pic>
        <p:nvPicPr>
          <p:cNvPr id="7" name="Picture 6" descr="Image result for american"/>
          <p:cNvPicPr>
            <a:picLocks noChangeAspect="1" noChangeArrowheads="1"/>
          </p:cNvPicPr>
          <p:nvPr/>
        </p:nvPicPr>
        <p:blipFill rotWithShape="1">
          <a:blip r:embed="rId3">
            <a:extLst>
              <a:ext uri="{28A0092B-C50C-407E-A947-70E740481C1C}">
                <a14:useLocalDpi xmlns:a14="http://schemas.microsoft.com/office/drawing/2010/main" val="0"/>
              </a:ext>
            </a:extLst>
          </a:blip>
          <a:srcRect l="-1" t="9091" r="62509" b="-1"/>
          <a:stretch/>
        </p:blipFill>
        <p:spPr bwMode="auto">
          <a:xfrm>
            <a:off x="7387884" y="0"/>
            <a:ext cx="4550115" cy="68580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508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889" y="126829"/>
            <a:ext cx="8584176" cy="1167134"/>
          </a:xfrm>
        </p:spPr>
        <p:txBody>
          <a:bodyPr>
            <a:normAutofit/>
          </a:bodyPr>
          <a:lstStyle/>
          <a:p>
            <a:pPr algn="ctr"/>
            <a:r>
              <a:rPr lang="en-US" sz="3200" dirty="0"/>
              <a:t>Beneficiary Protections:  Written Notice</a:t>
            </a:r>
          </a:p>
        </p:txBody>
      </p:sp>
      <p:sp>
        <p:nvSpPr>
          <p:cNvPr id="8" name="Text Placeholder 7"/>
          <p:cNvSpPr>
            <a:spLocks noGrp="1"/>
          </p:cNvSpPr>
          <p:nvPr>
            <p:ph type="body" idx="1"/>
          </p:nvPr>
        </p:nvSpPr>
        <p:spPr>
          <a:xfrm>
            <a:off x="2209332" y="1782176"/>
            <a:ext cx="8029460" cy="4239062"/>
          </a:xfrm>
        </p:spPr>
        <p:txBody>
          <a:bodyPr>
            <a:normAutofit/>
          </a:bodyPr>
          <a:lstStyle/>
          <a:p>
            <a:r>
              <a:rPr lang="en-US" sz="2400" dirty="0"/>
              <a:t>Per 7 CFR Part 16.4(f)  </a:t>
            </a:r>
          </a:p>
          <a:p>
            <a:pPr marL="0" indent="0">
              <a:buNone/>
            </a:pPr>
            <a:r>
              <a:rPr lang="en-US" sz="2400" dirty="0"/>
              <a:t>Faith-based or religious organizations that receive USDA foods or administrative funds for TEFAP or  must give written notice as prescribed by policy FD-138 to prospective participants/applicants of the right to be referred to an alternate provider when available</a:t>
            </a:r>
          </a:p>
        </p:txBody>
      </p:sp>
    </p:spTree>
    <p:extLst>
      <p:ext uri="{BB962C8B-B14F-4D97-AF65-F5344CB8AC3E}">
        <p14:creationId xmlns:p14="http://schemas.microsoft.com/office/powerpoint/2010/main" val="3249012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Beneficiary Protections: Referrals</a:t>
            </a:r>
          </a:p>
        </p:txBody>
      </p:sp>
      <p:sp>
        <p:nvSpPr>
          <p:cNvPr id="4" name="Text Placeholder 3"/>
          <p:cNvSpPr>
            <a:spLocks noGrp="1"/>
          </p:cNvSpPr>
          <p:nvPr>
            <p:ph sz="quarter" idx="13"/>
          </p:nvPr>
        </p:nvSpPr>
        <p:spPr/>
        <p:txBody>
          <a:bodyPr>
            <a:normAutofit/>
          </a:bodyPr>
          <a:lstStyle/>
          <a:p>
            <a:r>
              <a:rPr lang="en-US" sz="2000"/>
              <a:t>Religious organizations providing TEFAP services can comply with the federal regulations and meet the requirements of this guidance by posting a written notice, which includes a complete list of beneficiary protections as described, at the distribution locations in a prominent place visible to all participants and prospective participants</a:t>
            </a:r>
          </a:p>
          <a:p>
            <a:pPr marL="0" indent="0">
              <a:buNone/>
            </a:pPr>
            <a:endParaRPr lang="en-US" sz="2000"/>
          </a:p>
          <a:p>
            <a:pPr>
              <a:buFont typeface="Wingdings" panose="05000000000000000000" pitchFamily="2" charset="2"/>
              <a:buChar char="Ø"/>
            </a:pPr>
            <a:r>
              <a:rPr lang="en-US" sz="2000"/>
              <a:t>	This exception applies only to TEFAP</a:t>
            </a:r>
          </a:p>
          <a:p>
            <a:endParaRPr lang="en-US" sz="2000"/>
          </a:p>
          <a:p>
            <a:r>
              <a:rPr lang="en-US" sz="2000"/>
              <a:t>For religious organizations operating , individual written notice of beneficiary protections provided under 7 CFR Part 16, including the right to be referred to another organization, must be given to all applicants at the time that they apply for  benefits </a:t>
            </a:r>
          </a:p>
        </p:txBody>
      </p:sp>
    </p:spTree>
    <p:extLst>
      <p:ext uri="{BB962C8B-B14F-4D97-AF65-F5344CB8AC3E}">
        <p14:creationId xmlns:p14="http://schemas.microsoft.com/office/powerpoint/2010/main" val="1033785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Beneficiary Protections: Referrals</a:t>
            </a:r>
            <a:endParaRPr lang="en-US"/>
          </a:p>
        </p:txBody>
      </p:sp>
      <p:sp>
        <p:nvSpPr>
          <p:cNvPr id="4" name="Text Placeholder 3"/>
          <p:cNvSpPr>
            <a:spLocks noGrp="1"/>
          </p:cNvSpPr>
          <p:nvPr>
            <p:ph idx="1"/>
          </p:nvPr>
        </p:nvSpPr>
        <p:spPr/>
        <p:txBody>
          <a:bodyPr>
            <a:normAutofit/>
          </a:bodyPr>
          <a:lstStyle/>
          <a:p>
            <a:pPr marL="0" indent="0">
              <a:buNone/>
            </a:pPr>
            <a:r>
              <a:rPr lang="en-US" dirty="0"/>
              <a:t>If a participant or prospective participant objects to the religious character of an organization that provides TEFAP/, that organization must promptly make reasonable efforts to identify and refer the participant to an alternate provider, if available, to which the prospective participant has no objection</a:t>
            </a:r>
          </a:p>
        </p:txBody>
      </p:sp>
    </p:spTree>
    <p:extLst>
      <p:ext uri="{BB962C8B-B14F-4D97-AF65-F5344CB8AC3E}">
        <p14:creationId xmlns:p14="http://schemas.microsoft.com/office/powerpoint/2010/main" val="2106334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Beneficiary Protections: Referrals</a:t>
            </a:r>
          </a:p>
        </p:txBody>
      </p:sp>
      <p:sp>
        <p:nvSpPr>
          <p:cNvPr id="3" name="Content Placeholder 2"/>
          <p:cNvSpPr>
            <a:spLocks noGrp="1"/>
          </p:cNvSpPr>
          <p:nvPr>
            <p:ph sz="quarter" idx="13"/>
          </p:nvPr>
        </p:nvSpPr>
        <p:spPr>
          <a:xfrm>
            <a:off x="1981200" y="2011153"/>
            <a:ext cx="8001000" cy="4195072"/>
          </a:xfrm>
        </p:spPr>
        <p:txBody>
          <a:bodyPr>
            <a:normAutofit/>
          </a:bodyPr>
          <a:lstStyle/>
          <a:p>
            <a:pPr marL="0" indent="0">
              <a:buNone/>
            </a:pPr>
            <a:r>
              <a:rPr lang="en-US" sz="2400" dirty="0"/>
              <a:t>The referral must be to an alternate  provider, if available, that:</a:t>
            </a:r>
          </a:p>
          <a:p>
            <a:pPr lvl="1">
              <a:lnSpc>
                <a:spcPct val="150000"/>
              </a:lnSpc>
              <a:buFont typeface="Wingdings" panose="05000000000000000000" pitchFamily="2" charset="2"/>
              <a:buChar char="§"/>
            </a:pPr>
            <a:r>
              <a:rPr lang="en-US" dirty="0"/>
              <a:t>Is in reasonable geographic proximity</a:t>
            </a:r>
          </a:p>
          <a:p>
            <a:pPr lvl="1">
              <a:lnSpc>
                <a:spcPct val="150000"/>
              </a:lnSpc>
              <a:buFont typeface="Wingdings" panose="05000000000000000000" pitchFamily="2" charset="2"/>
              <a:buChar char="§"/>
            </a:pPr>
            <a:r>
              <a:rPr lang="en-US" dirty="0"/>
              <a:t>Offers services that are similar in substance and quality</a:t>
            </a:r>
          </a:p>
          <a:p>
            <a:pPr lvl="1">
              <a:lnSpc>
                <a:spcPct val="150000"/>
              </a:lnSpc>
              <a:buFont typeface="Wingdings" panose="05000000000000000000" pitchFamily="2" charset="2"/>
              <a:buChar char="§"/>
            </a:pPr>
            <a:r>
              <a:rPr lang="en-US" dirty="0"/>
              <a:t>Has the capacity to accept additional clients</a:t>
            </a:r>
          </a:p>
        </p:txBody>
      </p:sp>
    </p:spTree>
    <p:extLst>
      <p:ext uri="{BB962C8B-B14F-4D97-AF65-F5344CB8AC3E}">
        <p14:creationId xmlns:p14="http://schemas.microsoft.com/office/powerpoint/2010/main" val="412806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6608" y="353945"/>
            <a:ext cx="6977064" cy="1958950"/>
          </a:xfrm>
        </p:spPr>
        <p:txBody>
          <a:bodyPr>
            <a:normAutofit/>
          </a:bodyPr>
          <a:lstStyle/>
          <a:p>
            <a:r>
              <a:rPr lang="en-US" sz="3000" dirty="0"/>
              <a:t>Beneficiary Protections: Referrals</a:t>
            </a:r>
          </a:p>
        </p:txBody>
      </p:sp>
      <p:sp>
        <p:nvSpPr>
          <p:cNvPr id="6" name="Text Placeholder 5"/>
          <p:cNvSpPr>
            <a:spLocks noGrp="1"/>
          </p:cNvSpPr>
          <p:nvPr>
            <p:ph type="body" sz="half" idx="2"/>
          </p:nvPr>
        </p:nvSpPr>
        <p:spPr>
          <a:xfrm>
            <a:off x="2056609" y="1990847"/>
            <a:ext cx="7415073" cy="4560406"/>
          </a:xfrm>
        </p:spPr>
        <p:txBody>
          <a:bodyPr>
            <a:normAutofit/>
          </a:bodyPr>
          <a:lstStyle/>
          <a:p>
            <a:pPr algn="l"/>
            <a:r>
              <a:rPr lang="en-US" dirty="0"/>
              <a:t>Recipient Agencies may assist their local distributing agencies by providing them with information regarding alternate providers.</a:t>
            </a:r>
          </a:p>
          <a:p>
            <a:pPr algn="l"/>
            <a:endParaRPr lang="en-US" dirty="0"/>
          </a:p>
          <a:p>
            <a:pPr marL="800100" indent="-342900" algn="l">
              <a:buFont typeface="Wingdings" panose="05000000000000000000" pitchFamily="2" charset="2"/>
              <a:buChar char="§"/>
            </a:pPr>
            <a:r>
              <a:rPr lang="en-US" dirty="0"/>
              <a:t>Examples: Websites, hotlines or a list of other agencies in the proximity providing TEFAP, and non-TEFAP foods or .	</a:t>
            </a:r>
          </a:p>
          <a:p>
            <a:pPr marL="338137" algn="l"/>
            <a:endParaRPr lang="en-US" dirty="0"/>
          </a:p>
          <a:p>
            <a:pPr marL="338137" algn="l"/>
            <a:endParaRPr lang="en-US" sz="2800" dirty="0"/>
          </a:p>
        </p:txBody>
      </p:sp>
    </p:spTree>
    <p:extLst>
      <p:ext uri="{BB962C8B-B14F-4D97-AF65-F5344CB8AC3E}">
        <p14:creationId xmlns:p14="http://schemas.microsoft.com/office/powerpoint/2010/main" val="517509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60FBF-4E1F-3683-9B48-20855B18103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A06E411-E385-DE87-C8BD-12A787F1945E}"/>
              </a:ext>
            </a:extLst>
          </p:cNvPr>
          <p:cNvSpPr txBox="1"/>
          <p:nvPr/>
        </p:nvSpPr>
        <p:spPr>
          <a:xfrm>
            <a:off x="3192063" y="1452477"/>
            <a:ext cx="5807871" cy="2246769"/>
          </a:xfrm>
          <a:prstGeom prst="rect">
            <a:avLst/>
          </a:prstGeom>
          <a:noFill/>
        </p:spPr>
        <p:txBody>
          <a:bodyPr wrap="square">
            <a:spAutoFit/>
          </a:bodyPr>
          <a:lstStyle/>
          <a:p>
            <a:pPr algn="ctr"/>
            <a:r>
              <a:rPr lang="en-US" sz="2000" dirty="0">
                <a:solidFill>
                  <a:srgbClr val="3C3C3C"/>
                </a:solidFill>
                <a:latin typeface="Montserrat Medium" panose="00000600000000000000" pitchFamily="2" charset="0"/>
              </a:rPr>
              <a:t>Contact us at:</a:t>
            </a:r>
          </a:p>
          <a:p>
            <a:pPr algn="ctr"/>
            <a:endParaRPr lang="en-US" sz="2000" dirty="0">
              <a:solidFill>
                <a:srgbClr val="3C3C3C"/>
              </a:solidFill>
              <a:latin typeface="Montserrat Medium" panose="00000600000000000000" pitchFamily="2" charset="0"/>
            </a:endParaRPr>
          </a:p>
          <a:p>
            <a:r>
              <a:rPr lang="en-US" sz="2000" dirty="0">
                <a:solidFill>
                  <a:srgbClr val="3C3C3C"/>
                </a:solidFill>
                <a:latin typeface="Montserrat Medium" panose="00000600000000000000" pitchFamily="2" charset="0"/>
              </a:rPr>
              <a:t>Email: Agency@pbcfoodbank.org</a:t>
            </a:r>
          </a:p>
          <a:p>
            <a:pPr algn="ctr"/>
            <a:r>
              <a:rPr lang="en-US" sz="2000" dirty="0">
                <a:solidFill>
                  <a:srgbClr val="3C3C3C"/>
                </a:solidFill>
                <a:latin typeface="Montserrat Medium" panose="00000600000000000000" pitchFamily="2" charset="0"/>
              </a:rPr>
              <a:t>or </a:t>
            </a:r>
          </a:p>
          <a:p>
            <a:r>
              <a:rPr lang="en-US" sz="2000" dirty="0">
                <a:solidFill>
                  <a:srgbClr val="3C3C3C"/>
                </a:solidFill>
                <a:latin typeface="Montserrat Medium" panose="00000600000000000000" pitchFamily="2" charset="0"/>
              </a:rPr>
              <a:t>Phone #: 561-670-2518</a:t>
            </a:r>
          </a:p>
          <a:p>
            <a:pPr marL="342900" indent="-342900">
              <a:buFontTx/>
              <a:buChar char="-"/>
            </a:pPr>
            <a:r>
              <a:rPr lang="en-US" dirty="0">
                <a:solidFill>
                  <a:srgbClr val="3C3C3C"/>
                </a:solidFill>
                <a:latin typeface="Montserrat Medium" panose="00000600000000000000" pitchFamily="2" charset="0"/>
              </a:rPr>
              <a:t>Liz Cabral (Director of Programs) ext. 304</a:t>
            </a:r>
          </a:p>
          <a:p>
            <a:pPr marL="342900" indent="-342900">
              <a:buFontTx/>
              <a:buChar char="-"/>
            </a:pPr>
            <a:r>
              <a:rPr lang="en-US" dirty="0">
                <a:solidFill>
                  <a:srgbClr val="3C3C3C"/>
                </a:solidFill>
                <a:latin typeface="Montserrat Medium" panose="00000600000000000000" pitchFamily="2" charset="0"/>
              </a:rPr>
              <a:t>Johanna Robert (Programs Specialist) ext. 313</a:t>
            </a:r>
          </a:p>
        </p:txBody>
      </p:sp>
      <p:pic>
        <p:nvPicPr>
          <p:cNvPr id="11" name="Picture 10" descr="A logo for a food bank&#10;&#10;AI-generated content may be incorrect.">
            <a:extLst>
              <a:ext uri="{FF2B5EF4-FFF2-40B4-BE49-F238E27FC236}">
                <a16:creationId xmlns:a16="http://schemas.microsoft.com/office/drawing/2014/main" id="{C195477A-884A-F7DE-A760-0163D6973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28" y="130636"/>
            <a:ext cx="1767162" cy="2968425"/>
          </a:xfrm>
          <a:prstGeom prst="rect">
            <a:avLst/>
          </a:prstGeom>
        </p:spPr>
      </p:pic>
      <p:pic>
        <p:nvPicPr>
          <p:cNvPr id="5" name="Picture 4" descr="A black background with orange letters&#10;&#10;AI-generated content may be incorrect.">
            <a:extLst>
              <a:ext uri="{FF2B5EF4-FFF2-40B4-BE49-F238E27FC236}">
                <a16:creationId xmlns:a16="http://schemas.microsoft.com/office/drawing/2014/main" id="{558FD8ED-C89E-307C-E052-88225009DCC0}"/>
              </a:ext>
            </a:extLst>
          </p:cNvPr>
          <p:cNvPicPr>
            <a:picLocks noChangeAspect="1"/>
          </p:cNvPicPr>
          <p:nvPr/>
        </p:nvPicPr>
        <p:blipFill>
          <a:blip r:embed="rId3"/>
          <a:stretch>
            <a:fillRect/>
          </a:stretch>
        </p:blipFill>
        <p:spPr>
          <a:xfrm>
            <a:off x="3745441" y="5733060"/>
            <a:ext cx="4701117" cy="938421"/>
          </a:xfrm>
          <a:prstGeom prst="rect">
            <a:avLst/>
          </a:prstGeom>
        </p:spPr>
      </p:pic>
      <p:pic>
        <p:nvPicPr>
          <p:cNvPr id="7" name="Picture 6" descr="A blue text on a black background&#10;&#10;AI-generated content may be incorrect.">
            <a:extLst>
              <a:ext uri="{FF2B5EF4-FFF2-40B4-BE49-F238E27FC236}">
                <a16:creationId xmlns:a16="http://schemas.microsoft.com/office/drawing/2014/main" id="{C323BEEF-A80B-58F4-9231-7DF9FB30C0FF}"/>
              </a:ext>
            </a:extLst>
          </p:cNvPr>
          <p:cNvPicPr>
            <a:picLocks noChangeAspect="1"/>
          </p:cNvPicPr>
          <p:nvPr/>
        </p:nvPicPr>
        <p:blipFill>
          <a:blip r:embed="rId4"/>
          <a:stretch>
            <a:fillRect/>
          </a:stretch>
        </p:blipFill>
        <p:spPr>
          <a:xfrm>
            <a:off x="2254407" y="105035"/>
            <a:ext cx="7367463" cy="1517043"/>
          </a:xfrm>
          <a:prstGeom prst="rect">
            <a:avLst/>
          </a:prstGeom>
        </p:spPr>
      </p:pic>
      <p:sp>
        <p:nvSpPr>
          <p:cNvPr id="2" name="Rectangle 1">
            <a:extLst>
              <a:ext uri="{FF2B5EF4-FFF2-40B4-BE49-F238E27FC236}">
                <a16:creationId xmlns:a16="http://schemas.microsoft.com/office/drawing/2014/main" id="{BA91D16A-4D00-2F63-85CA-85EF80AB87E1}"/>
              </a:ext>
            </a:extLst>
          </p:cNvPr>
          <p:cNvSpPr>
            <a:spLocks noChangeArrowheads="1"/>
          </p:cNvSpPr>
          <p:nvPr/>
        </p:nvSpPr>
        <p:spPr bwMode="auto">
          <a:xfrm>
            <a:off x="3500956" y="4288166"/>
            <a:ext cx="1964184" cy="646331"/>
          </a:xfrm>
          <a:prstGeom prst="rect">
            <a:avLst/>
          </a:prstGeom>
          <a:noFill/>
          <a:ln>
            <a:noFill/>
          </a:ln>
          <a:effectLst>
            <a:outerShdw dist="35921" dir="2700000" algn="ctr" rotWithShape="0">
              <a:schemeClr val="bg2"/>
            </a:out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dirty="0">
                <a:solidFill>
                  <a:srgbClr val="1D1052"/>
                </a:solidFill>
                <a:latin typeface="Oswald"/>
              </a:rPr>
              <a:t>PBCFB Partner Marketplace</a:t>
            </a:r>
          </a:p>
        </p:txBody>
      </p:sp>
      <p:pic>
        <p:nvPicPr>
          <p:cNvPr id="4" name="Picture 3" descr="The image depicts a QR code with a black background.&#10;&#10;AI-generated content may be incorrect.">
            <a:extLst>
              <a:ext uri="{FF2B5EF4-FFF2-40B4-BE49-F238E27FC236}">
                <a16:creationId xmlns:a16="http://schemas.microsoft.com/office/drawing/2014/main" id="{D7405C77-5146-072A-A25C-5C143AF2EA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250" y="3734061"/>
            <a:ext cx="1964184" cy="1964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528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3328" y="1041032"/>
            <a:ext cx="6977064" cy="692878"/>
          </a:xfrm>
        </p:spPr>
        <p:txBody>
          <a:bodyPr anchor="t">
            <a:normAutofit/>
          </a:bodyPr>
          <a:lstStyle/>
          <a:p>
            <a:pPr algn="ctr"/>
            <a:r>
              <a:rPr lang="en-US" sz="3600" dirty="0"/>
              <a:t>What is discrimination?</a:t>
            </a:r>
          </a:p>
        </p:txBody>
      </p:sp>
      <p:sp>
        <p:nvSpPr>
          <p:cNvPr id="2" name="Text Placeholder 1"/>
          <p:cNvSpPr>
            <a:spLocks noGrp="1"/>
          </p:cNvSpPr>
          <p:nvPr>
            <p:ph type="body" sz="half" idx="2"/>
          </p:nvPr>
        </p:nvSpPr>
        <p:spPr>
          <a:xfrm>
            <a:off x="2129153" y="2168878"/>
            <a:ext cx="6564224" cy="1998197"/>
          </a:xfrm>
        </p:spPr>
        <p:txBody>
          <a:bodyPr>
            <a:noAutofit/>
          </a:bodyPr>
          <a:lstStyle/>
          <a:p>
            <a:r>
              <a:rPr lang="en-US" dirty="0"/>
              <a:t>The act of distinguishing one person or group of persons from others, either intentionally, by neglect or by the effect of actions or lack of actions based on their protected classes.</a:t>
            </a:r>
          </a:p>
          <a:p>
            <a:endParaRPr lang="en-US" sz="3600" dirty="0"/>
          </a:p>
        </p:txBody>
      </p:sp>
    </p:spTree>
    <p:extLst>
      <p:ext uri="{BB962C8B-B14F-4D97-AF65-F5344CB8AC3E}">
        <p14:creationId xmlns:p14="http://schemas.microsoft.com/office/powerpoint/2010/main" val="163401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720" y="237033"/>
            <a:ext cx="6977064" cy="1229457"/>
          </a:xfrm>
        </p:spPr>
        <p:txBody>
          <a:bodyPr>
            <a:normAutofit/>
          </a:bodyPr>
          <a:lstStyle/>
          <a:p>
            <a:r>
              <a:rPr lang="en-US" sz="3600" dirty="0"/>
              <a:t>Protected Classes</a:t>
            </a:r>
          </a:p>
        </p:txBody>
      </p:sp>
      <p:sp>
        <p:nvSpPr>
          <p:cNvPr id="3" name="Content Placeholder 2"/>
          <p:cNvSpPr>
            <a:spLocks noGrp="1"/>
          </p:cNvSpPr>
          <p:nvPr>
            <p:ph type="body" sz="half" idx="2"/>
          </p:nvPr>
        </p:nvSpPr>
        <p:spPr>
          <a:xfrm>
            <a:off x="3910942" y="1615037"/>
            <a:ext cx="6282047" cy="3574472"/>
          </a:xfrm>
        </p:spPr>
        <p:txBody>
          <a:bodyPr>
            <a:noAutofit/>
          </a:bodyPr>
          <a:lstStyle/>
          <a:p>
            <a:pPr algn="l"/>
            <a:r>
              <a:rPr lang="en-US" dirty="0"/>
              <a:t>For civil rights in TEFAP, the protected classes are:</a:t>
            </a:r>
          </a:p>
          <a:p>
            <a:pPr marL="400050" lvl="1" indent="-342900">
              <a:buClr>
                <a:schemeClr val="tx1"/>
              </a:buClr>
              <a:buFont typeface="Arial" panose="020B0604020202020204" pitchFamily="34" charset="0"/>
              <a:buChar char="•"/>
            </a:pPr>
            <a:r>
              <a:rPr lang="en-US" dirty="0"/>
              <a:t>Disability</a:t>
            </a:r>
          </a:p>
          <a:p>
            <a:pPr marL="400050" lvl="1" indent="-342900">
              <a:buClr>
                <a:schemeClr val="tx1"/>
              </a:buClr>
              <a:buFont typeface="Arial" panose="020B0604020202020204" pitchFamily="34" charset="0"/>
              <a:buChar char="•"/>
            </a:pPr>
            <a:r>
              <a:rPr lang="en-US" dirty="0"/>
              <a:t>National Origin</a:t>
            </a:r>
          </a:p>
          <a:p>
            <a:pPr marL="400050" lvl="1" indent="-342900">
              <a:buClr>
                <a:schemeClr val="tx1"/>
              </a:buClr>
              <a:buFont typeface="Arial" panose="020B0604020202020204" pitchFamily="34" charset="0"/>
              <a:buChar char="•"/>
            </a:pPr>
            <a:r>
              <a:rPr lang="en-US" dirty="0"/>
              <a:t>Age</a:t>
            </a:r>
          </a:p>
          <a:p>
            <a:pPr marL="400050" lvl="1" indent="-342900">
              <a:buClr>
                <a:schemeClr val="tx1"/>
              </a:buClr>
              <a:buFont typeface="Arial" panose="020B0604020202020204" pitchFamily="34" charset="0"/>
              <a:buChar char="•"/>
            </a:pPr>
            <a:r>
              <a:rPr lang="en-US" dirty="0"/>
              <a:t>Race</a:t>
            </a:r>
          </a:p>
          <a:p>
            <a:pPr marL="400050" lvl="1" indent="-342900">
              <a:buClr>
                <a:schemeClr val="tx1"/>
              </a:buClr>
              <a:buFont typeface="Arial" panose="020B0604020202020204" pitchFamily="34" charset="0"/>
              <a:buChar char="•"/>
            </a:pPr>
            <a:r>
              <a:rPr lang="en-US" dirty="0"/>
              <a:t>Color</a:t>
            </a:r>
          </a:p>
          <a:p>
            <a:pPr marL="400050" lvl="1" indent="-342900">
              <a:buClr>
                <a:schemeClr val="tx1"/>
              </a:buClr>
              <a:buFont typeface="Arial" panose="020B0604020202020204" pitchFamily="34" charset="0"/>
              <a:buChar char="•"/>
            </a:pPr>
            <a:r>
              <a:rPr lang="en-US" dirty="0"/>
              <a:t>Sex</a:t>
            </a:r>
          </a:p>
          <a:p>
            <a:pPr algn="l"/>
            <a:endParaRPr lang="en-US" dirty="0"/>
          </a:p>
          <a:p>
            <a:pPr algn="l"/>
            <a:r>
              <a:rPr lang="en-US" dirty="0"/>
              <a:t>People are also protected from </a:t>
            </a:r>
            <a:r>
              <a:rPr lang="en-US" b="1" dirty="0"/>
              <a:t>retaliation</a:t>
            </a:r>
            <a:r>
              <a:rPr lang="en-US" sz="2800" dirty="0"/>
              <a:t> </a:t>
            </a:r>
          </a:p>
        </p:txBody>
      </p:sp>
    </p:spTree>
    <p:extLst>
      <p:ext uri="{BB962C8B-B14F-4D97-AF65-F5344CB8AC3E}">
        <p14:creationId xmlns:p14="http://schemas.microsoft.com/office/powerpoint/2010/main" val="104549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Unintentional Discrimination</a:t>
            </a:r>
          </a:p>
        </p:txBody>
      </p:sp>
      <p:sp>
        <p:nvSpPr>
          <p:cNvPr id="3" name="Content Placeholder 2"/>
          <p:cNvSpPr>
            <a:spLocks noGrp="1"/>
          </p:cNvSpPr>
          <p:nvPr>
            <p:ph sz="quarter" idx="13"/>
          </p:nvPr>
        </p:nvSpPr>
        <p:spPr/>
        <p:txBody>
          <a:bodyPr>
            <a:normAutofit/>
          </a:bodyPr>
          <a:lstStyle/>
          <a:p>
            <a:pPr marL="0" indent="0">
              <a:buNone/>
            </a:pPr>
            <a:r>
              <a:rPr lang="en-US" sz="2400" dirty="0"/>
              <a:t>Unintentional - refers to policies, practices, rules or other systems that appear to be neutral, but result in a disproportionate impact on protected groups.</a:t>
            </a:r>
          </a:p>
        </p:txBody>
      </p:sp>
    </p:spTree>
    <p:extLst>
      <p:ext uri="{BB962C8B-B14F-4D97-AF65-F5344CB8AC3E}">
        <p14:creationId xmlns:p14="http://schemas.microsoft.com/office/powerpoint/2010/main" val="4246248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15052"/>
            <a:ext cx="8229600" cy="1143000"/>
          </a:xfrm>
        </p:spPr>
        <p:txBody>
          <a:bodyPr>
            <a:normAutofit/>
          </a:bodyPr>
          <a:lstStyle/>
          <a:p>
            <a:pPr algn="ctr"/>
            <a:r>
              <a:rPr lang="en-US" sz="3600" dirty="0"/>
              <a:t>Intentional Discrimination</a:t>
            </a:r>
          </a:p>
        </p:txBody>
      </p:sp>
      <p:sp>
        <p:nvSpPr>
          <p:cNvPr id="3" name="Content Placeholder 2"/>
          <p:cNvSpPr>
            <a:spLocks noGrp="1"/>
          </p:cNvSpPr>
          <p:nvPr>
            <p:ph sz="quarter" idx="13"/>
          </p:nvPr>
        </p:nvSpPr>
        <p:spPr>
          <a:xfrm>
            <a:off x="2209565" y="2030664"/>
            <a:ext cx="7772870" cy="3424107"/>
          </a:xfrm>
        </p:spPr>
        <p:txBody>
          <a:bodyPr>
            <a:normAutofit/>
          </a:bodyPr>
          <a:lstStyle/>
          <a:p>
            <a:pPr marL="0" indent="0">
              <a:buNone/>
            </a:pPr>
            <a:r>
              <a:rPr lang="en-US" sz="2400" dirty="0"/>
              <a:t>Intentional - to treat people differently based on their race or other protected characteristics</a:t>
            </a:r>
          </a:p>
          <a:p>
            <a:pPr marL="0" indent="0">
              <a:buNone/>
            </a:pPr>
            <a:endParaRPr lang="en-US" sz="2400" dirty="0">
              <a:solidFill>
                <a:srgbClr val="124479"/>
              </a:solidFill>
            </a:endParaRPr>
          </a:p>
          <a:p>
            <a:pPr marL="0" indent="0">
              <a:buNone/>
            </a:pPr>
            <a:r>
              <a:rPr lang="en-US" sz="2400" dirty="0"/>
              <a:t>Reprisal/Retaliation – Negative treatment due to prior civil rights activity by an individual or his/her family or known associates or for cooperating with an investigation</a:t>
            </a:r>
            <a:r>
              <a:rPr lang="en-US" dirty="0"/>
              <a:t> </a:t>
            </a:r>
          </a:p>
          <a:p>
            <a:endParaRPr lang="en-US" sz="3200" dirty="0"/>
          </a:p>
        </p:txBody>
      </p:sp>
    </p:spTree>
    <p:extLst>
      <p:ext uri="{BB962C8B-B14F-4D97-AF65-F5344CB8AC3E}">
        <p14:creationId xmlns:p14="http://schemas.microsoft.com/office/powerpoint/2010/main" val="330546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american"/>
          <p:cNvPicPr>
            <a:picLocks noChangeAspect="1" noChangeArrowheads="1"/>
          </p:cNvPicPr>
          <p:nvPr/>
        </p:nvPicPr>
        <p:blipFill rotWithShape="1">
          <a:blip r:embed="rId3">
            <a:extLst>
              <a:ext uri="{28A0092B-C50C-407E-A947-70E740481C1C}">
                <a14:useLocalDpi xmlns:a14="http://schemas.microsoft.com/office/drawing/2010/main" val="0"/>
              </a:ext>
            </a:extLst>
          </a:blip>
          <a:srcRect l="38130" r="27792" b="-1"/>
          <a:stretch/>
        </p:blipFill>
        <p:spPr bwMode="auto">
          <a:xfrm>
            <a:off x="193061" y="0"/>
            <a:ext cx="350116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03023" y="182424"/>
            <a:ext cx="6155705" cy="1232745"/>
          </a:xfrm>
        </p:spPr>
        <p:txBody>
          <a:bodyPr vert="horz" lIns="91440" tIns="45720" rIns="91440" bIns="45720" rtlCol="0" anchor="ctr">
            <a:normAutofit/>
          </a:bodyPr>
          <a:lstStyle/>
          <a:p>
            <a:pPr algn="l" defTabSz="914400">
              <a:lnSpc>
                <a:spcPct val="90000"/>
              </a:lnSpc>
            </a:pPr>
            <a:r>
              <a:rPr lang="en-US" sz="3200" dirty="0"/>
              <a:t>Non-Discrimination Statement</a:t>
            </a:r>
          </a:p>
        </p:txBody>
      </p:sp>
      <p:sp>
        <p:nvSpPr>
          <p:cNvPr id="3" name="Content Placeholder 2"/>
          <p:cNvSpPr>
            <a:spLocks noGrp="1"/>
          </p:cNvSpPr>
          <p:nvPr>
            <p:ph type="body" sz="half" idx="2"/>
          </p:nvPr>
        </p:nvSpPr>
        <p:spPr>
          <a:xfrm>
            <a:off x="3973226" y="1249296"/>
            <a:ext cx="6415300" cy="5294771"/>
          </a:xfrm>
        </p:spPr>
        <p:txBody>
          <a:bodyPr vert="horz" lIns="91440" tIns="45720" rIns="91440" bIns="45720" rtlCol="0">
            <a:normAutofit fontScale="92500" lnSpcReduction="10000"/>
          </a:bodyPr>
          <a:lstStyle/>
          <a:p>
            <a:pPr algn="l" defTabSz="914400">
              <a:lnSpc>
                <a:spcPct val="90000"/>
              </a:lnSpc>
              <a:spcBef>
                <a:spcPts val="400"/>
              </a:spcBef>
            </a:pPr>
            <a:r>
              <a:rPr lang="en-US" sz="1300" dirty="0">
                <a:solidFill>
                  <a:srgbClr val="124479"/>
                </a:solidFill>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algn="l" defTabSz="914400">
              <a:lnSpc>
                <a:spcPct val="90000"/>
              </a:lnSpc>
              <a:spcBef>
                <a:spcPts val="400"/>
              </a:spcBef>
            </a:pPr>
            <a:endParaRPr lang="en-US" sz="1300" dirty="0">
              <a:solidFill>
                <a:srgbClr val="124479"/>
              </a:solidFill>
            </a:endParaRPr>
          </a:p>
          <a:p>
            <a:pPr algn="l" defTabSz="914400">
              <a:lnSpc>
                <a:spcPct val="90000"/>
              </a:lnSpc>
              <a:spcBef>
                <a:spcPts val="400"/>
              </a:spcBef>
            </a:pPr>
            <a:r>
              <a:rPr lang="en-US" sz="1300" dirty="0">
                <a:solidFill>
                  <a:srgbClr val="124479"/>
                </a:solidFill>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algn="l" defTabSz="914400">
              <a:lnSpc>
                <a:spcPct val="90000"/>
              </a:lnSpc>
              <a:spcBef>
                <a:spcPts val="400"/>
              </a:spcBef>
            </a:pPr>
            <a:endParaRPr lang="en-US" sz="1300" dirty="0">
              <a:solidFill>
                <a:srgbClr val="124479"/>
              </a:solidFill>
            </a:endParaRPr>
          </a:p>
          <a:p>
            <a:pPr algn="l" defTabSz="914400">
              <a:lnSpc>
                <a:spcPct val="90000"/>
              </a:lnSpc>
              <a:spcBef>
                <a:spcPts val="400"/>
              </a:spcBef>
            </a:pPr>
            <a:r>
              <a:rPr lang="en-US" sz="1300" dirty="0">
                <a:solidFill>
                  <a:srgbClr val="124479"/>
                </a:solidFill>
              </a:rPr>
              <a:t>To file a program complaint of discrimination, complete the </a:t>
            </a:r>
            <a:r>
              <a:rPr lang="en-US" sz="1300" dirty="0">
                <a:solidFill>
                  <a:srgbClr val="124479"/>
                </a:solidFill>
                <a:hlinkClick r:id="rId4" tooltip="Opens in new window."/>
              </a:rPr>
              <a:t>USDA Program Discrimination Complaint Form</a:t>
            </a:r>
            <a:r>
              <a:rPr lang="en-US" sz="1300" dirty="0">
                <a:solidFill>
                  <a:srgbClr val="124479"/>
                </a:solidFill>
              </a:rPr>
              <a:t>, (AD-3027) found online at: </a:t>
            </a:r>
            <a:r>
              <a:rPr lang="en-US" sz="1300" dirty="0">
                <a:solidFill>
                  <a:srgbClr val="124479"/>
                </a:solidFill>
                <a:hlinkClick r:id="rId5"/>
              </a:rPr>
              <a:t>http://www.ascr.usda.gov/complaint_filing_cust.html</a:t>
            </a:r>
            <a:r>
              <a:rPr lang="en-US" sz="1300" dirty="0">
                <a:solidFill>
                  <a:srgbClr val="124479"/>
                </a:solidFill>
              </a:rPr>
              <a:t>, and at any USDA office, or write a letter addressed to USDA and provide in the letter all of the information requested in the form. To request a copy of the complaint form, call (866) 632-9992. Submit your completed form or letter to USDA by:   </a:t>
            </a:r>
          </a:p>
          <a:p>
            <a:pPr algn="l" defTabSz="914400">
              <a:lnSpc>
                <a:spcPct val="90000"/>
              </a:lnSpc>
              <a:spcBef>
                <a:spcPts val="400"/>
              </a:spcBef>
            </a:pPr>
            <a:endParaRPr lang="en-US" sz="1300" dirty="0">
              <a:solidFill>
                <a:srgbClr val="124479"/>
              </a:solidFill>
            </a:endParaRPr>
          </a:p>
          <a:p>
            <a:pPr algn="l" defTabSz="914400">
              <a:lnSpc>
                <a:spcPct val="90000"/>
              </a:lnSpc>
              <a:spcBef>
                <a:spcPts val="400"/>
              </a:spcBef>
            </a:pPr>
            <a:r>
              <a:rPr lang="en-US" sz="1300" dirty="0">
                <a:solidFill>
                  <a:srgbClr val="124479"/>
                </a:solidFill>
              </a:rPr>
              <a:t>(1) mail: U.S. Department of Agriculture </a:t>
            </a:r>
          </a:p>
          <a:p>
            <a:pPr algn="l" defTabSz="914400">
              <a:lnSpc>
                <a:spcPct val="90000"/>
              </a:lnSpc>
              <a:spcBef>
                <a:spcPts val="400"/>
              </a:spcBef>
            </a:pPr>
            <a:r>
              <a:rPr lang="en-US" sz="1300" dirty="0">
                <a:solidFill>
                  <a:srgbClr val="124479"/>
                </a:solidFill>
              </a:rPr>
              <a:t>Office of the Assistant Secretary for Civil Rights</a:t>
            </a:r>
          </a:p>
          <a:p>
            <a:pPr algn="l" defTabSz="914400">
              <a:lnSpc>
                <a:spcPct val="90000"/>
              </a:lnSpc>
              <a:spcBef>
                <a:spcPts val="400"/>
              </a:spcBef>
            </a:pPr>
            <a:r>
              <a:rPr lang="en-US" sz="1300" dirty="0">
                <a:solidFill>
                  <a:srgbClr val="124479"/>
                </a:solidFill>
              </a:rPr>
              <a:t>1400 Independence Avenue, SW </a:t>
            </a:r>
          </a:p>
          <a:p>
            <a:pPr algn="l" defTabSz="914400">
              <a:lnSpc>
                <a:spcPct val="90000"/>
              </a:lnSpc>
              <a:spcBef>
                <a:spcPts val="400"/>
              </a:spcBef>
            </a:pPr>
            <a:r>
              <a:rPr lang="en-US" sz="1300" dirty="0">
                <a:solidFill>
                  <a:srgbClr val="124479"/>
                </a:solidFill>
              </a:rPr>
              <a:t>Washington, D.C. 20250-9410; </a:t>
            </a:r>
          </a:p>
          <a:p>
            <a:pPr algn="l" defTabSz="914400">
              <a:lnSpc>
                <a:spcPct val="90000"/>
              </a:lnSpc>
              <a:spcBef>
                <a:spcPts val="400"/>
              </a:spcBef>
            </a:pPr>
            <a:r>
              <a:rPr lang="en-US" sz="1300" dirty="0">
                <a:solidFill>
                  <a:srgbClr val="124479"/>
                </a:solidFill>
              </a:rPr>
              <a:t>(2) fax: (202) 690-7442; or </a:t>
            </a:r>
          </a:p>
          <a:p>
            <a:pPr algn="l" defTabSz="914400">
              <a:lnSpc>
                <a:spcPct val="90000"/>
              </a:lnSpc>
              <a:spcBef>
                <a:spcPts val="400"/>
              </a:spcBef>
            </a:pPr>
            <a:r>
              <a:rPr lang="en-US" sz="1300" dirty="0">
                <a:solidFill>
                  <a:srgbClr val="124479"/>
                </a:solidFill>
              </a:rPr>
              <a:t>(3) email: </a:t>
            </a:r>
            <a:r>
              <a:rPr lang="en-US" sz="1300" dirty="0">
                <a:solidFill>
                  <a:srgbClr val="124479"/>
                </a:solidFill>
                <a:hlinkClick r:id="rId6"/>
              </a:rPr>
              <a:t>program.intake@usda.gov</a:t>
            </a:r>
            <a:r>
              <a:rPr lang="en-US" sz="1300" dirty="0">
                <a:solidFill>
                  <a:srgbClr val="124479"/>
                </a:solidFill>
              </a:rPr>
              <a:t>.</a:t>
            </a:r>
          </a:p>
          <a:p>
            <a:pPr algn="l" defTabSz="914400">
              <a:lnSpc>
                <a:spcPct val="90000"/>
              </a:lnSpc>
              <a:spcBef>
                <a:spcPts val="400"/>
              </a:spcBef>
            </a:pPr>
            <a:endParaRPr lang="en-US" sz="1300" dirty="0">
              <a:solidFill>
                <a:srgbClr val="124479"/>
              </a:solidFill>
            </a:endParaRPr>
          </a:p>
          <a:p>
            <a:pPr defTabSz="914400">
              <a:lnSpc>
                <a:spcPct val="90000"/>
              </a:lnSpc>
              <a:spcBef>
                <a:spcPts val="400"/>
              </a:spcBef>
            </a:pPr>
            <a:r>
              <a:rPr lang="en-US" sz="1300" dirty="0">
                <a:solidFill>
                  <a:srgbClr val="124479"/>
                </a:solidFill>
              </a:rPr>
              <a:t> This institution is an equal opportunity provider.”</a:t>
            </a:r>
            <a:endParaRPr lang="en-US" sz="900" dirty="0">
              <a:solidFill>
                <a:srgbClr val="124479"/>
              </a:solidFill>
              <a:latin typeface="+mn-lt"/>
              <a:cs typeface="+mn-cs"/>
            </a:endParaRPr>
          </a:p>
        </p:txBody>
      </p:sp>
    </p:spTree>
    <p:extLst>
      <p:ext uri="{BB962C8B-B14F-4D97-AF65-F5344CB8AC3E}">
        <p14:creationId xmlns:p14="http://schemas.microsoft.com/office/powerpoint/2010/main" val="270322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472" y="326324"/>
            <a:ext cx="6977064" cy="1421795"/>
          </a:xfrm>
        </p:spPr>
        <p:txBody>
          <a:bodyPr>
            <a:normAutofit/>
          </a:bodyPr>
          <a:lstStyle/>
          <a:p>
            <a:pPr algn="ctr"/>
            <a:r>
              <a:rPr lang="en-US" sz="3600" dirty="0"/>
              <a:t>Non-Discrimination Statement</a:t>
            </a:r>
          </a:p>
        </p:txBody>
      </p:sp>
      <p:sp>
        <p:nvSpPr>
          <p:cNvPr id="3" name="Content Placeholder 2"/>
          <p:cNvSpPr>
            <a:spLocks noGrp="1"/>
          </p:cNvSpPr>
          <p:nvPr>
            <p:ph type="body" sz="half" idx="2"/>
          </p:nvPr>
        </p:nvSpPr>
        <p:spPr>
          <a:xfrm>
            <a:off x="3223577" y="2021950"/>
            <a:ext cx="6977065" cy="3194461"/>
          </a:xfrm>
        </p:spPr>
        <p:txBody>
          <a:bodyPr>
            <a:normAutofit/>
          </a:bodyPr>
          <a:lstStyle/>
          <a:p>
            <a:pPr marL="342900" indent="-342900" algn="l">
              <a:buClr>
                <a:schemeClr val="tx1"/>
              </a:buClr>
              <a:buFont typeface="Arial" panose="020B0604020202020204" pitchFamily="34" charset="0"/>
              <a:buChar char="•"/>
            </a:pPr>
            <a:r>
              <a:rPr lang="en-US" dirty="0"/>
              <a:t>All public information related to TEFAP must contain the Non-Discrimination Statement</a:t>
            </a:r>
          </a:p>
          <a:p>
            <a:pPr marL="342900" indent="-342900" algn="l">
              <a:buClr>
                <a:schemeClr val="tx1"/>
              </a:buClr>
              <a:buFont typeface="Arial" panose="020B0604020202020204" pitchFamily="34" charset="0"/>
              <a:buChar char="•"/>
            </a:pPr>
            <a:r>
              <a:rPr lang="en-US" dirty="0"/>
              <a:t>Long version vs short version</a:t>
            </a:r>
          </a:p>
          <a:p>
            <a:pPr marL="1085850" lvl="1" indent="-342900">
              <a:buClr>
                <a:schemeClr val="tx1"/>
              </a:buClr>
              <a:buFont typeface="Wingdings" panose="05000000000000000000" pitchFamily="2" charset="2"/>
              <a:buChar char="§"/>
            </a:pPr>
            <a:r>
              <a:rPr lang="en-US" i="1" dirty="0"/>
              <a:t>“This institution is an equal opportunity provider.”</a:t>
            </a:r>
          </a:p>
        </p:txBody>
      </p:sp>
    </p:spTree>
    <p:extLst>
      <p:ext uri="{BB962C8B-B14F-4D97-AF65-F5344CB8AC3E}">
        <p14:creationId xmlns:p14="http://schemas.microsoft.com/office/powerpoint/2010/main" val="1044452508"/>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5C63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3924</Words>
  <Application>Microsoft Office PowerPoint</Application>
  <PresentationFormat>Widescreen</PresentationFormat>
  <Paragraphs>409</Paragraphs>
  <Slides>35</Slides>
  <Notes>34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Aptos</vt:lpstr>
      <vt:lpstr>Aptos Display</vt:lpstr>
      <vt:lpstr>Arial</vt:lpstr>
      <vt:lpstr>Calibri</vt:lpstr>
      <vt:lpstr>Courier New</vt:lpstr>
      <vt:lpstr>Gill Sans MT</vt:lpstr>
      <vt:lpstr>Montserrat Medium</vt:lpstr>
      <vt:lpstr>Oswald</vt:lpstr>
      <vt:lpstr>Trebuchet MS</vt:lpstr>
      <vt:lpstr>Wingdings</vt:lpstr>
      <vt:lpstr>3_Office Theme</vt:lpstr>
      <vt:lpstr>Office Theme</vt:lpstr>
      <vt:lpstr>Civil Rights</vt:lpstr>
      <vt:lpstr>PowerPoint Presentation</vt:lpstr>
      <vt:lpstr>PowerPoint Presentation</vt:lpstr>
      <vt:lpstr>What is discrimination?</vt:lpstr>
      <vt:lpstr>Protected Classes</vt:lpstr>
      <vt:lpstr>Unintentional Discrimination</vt:lpstr>
      <vt:lpstr>Intentional Discrimination</vt:lpstr>
      <vt:lpstr>Non-Discrimination Statement</vt:lpstr>
      <vt:lpstr>Non-Discrimination Statement</vt:lpstr>
      <vt:lpstr>And Justice for All Poster</vt:lpstr>
      <vt:lpstr>Data Collection</vt:lpstr>
      <vt:lpstr>Reaching Prospective Clients</vt:lpstr>
      <vt:lpstr>What would you do?</vt:lpstr>
      <vt:lpstr>Limited English Proficiency</vt:lpstr>
      <vt:lpstr>Limited English Proficiency</vt:lpstr>
      <vt:lpstr>Persons with Disabilities</vt:lpstr>
      <vt:lpstr>Persons with Disabilities</vt:lpstr>
      <vt:lpstr>Persons with Disabilities</vt:lpstr>
      <vt:lpstr>Civil Rights Complaints</vt:lpstr>
      <vt:lpstr>Program Complaints</vt:lpstr>
      <vt:lpstr>Processing a Civil Rights Complaint</vt:lpstr>
      <vt:lpstr>Handling a Complaint</vt:lpstr>
      <vt:lpstr>Compliance Reviews</vt:lpstr>
      <vt:lpstr>Pre-Award Compliance Review</vt:lpstr>
      <vt:lpstr>Routine Compliance Review</vt:lpstr>
      <vt:lpstr>Special Compliance Reviews</vt:lpstr>
      <vt:lpstr>Resolution of Noncompliance</vt:lpstr>
      <vt:lpstr>Customer Service</vt:lpstr>
      <vt:lpstr>Conflict Resolution</vt:lpstr>
      <vt:lpstr>Beneficiary Protections:  Written Notice</vt:lpstr>
      <vt:lpstr>Beneficiary Protections: Referrals</vt:lpstr>
      <vt:lpstr>Beneficiary Protections: Referrals</vt:lpstr>
      <vt:lpstr>Beneficiary Protections: Referrals</vt:lpstr>
      <vt:lpstr>Beneficiary Protections: Referrals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dc:title>
  <dc:creator>Wright, William</dc:creator>
  <cp:lastModifiedBy>Johanna Robert</cp:lastModifiedBy>
  <cp:revision>2</cp:revision>
  <dcterms:created xsi:type="dcterms:W3CDTF">2021-09-01T15:44:30Z</dcterms:created>
  <dcterms:modified xsi:type="dcterms:W3CDTF">2026-03-09T19:49:55Z</dcterms:modified>
</cp:coreProperties>
</file>