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sldIdLst>
    <p:sldId id="256" r:id="rId2"/>
    <p:sldId id="258" r:id="rId3"/>
    <p:sldId id="263" r:id="rId4"/>
    <p:sldId id="259" r:id="rId5"/>
    <p:sldId id="260" r:id="rId6"/>
    <p:sldId id="264" r:id="rId7"/>
    <p:sldId id="262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54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83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777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07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69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756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136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75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349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37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496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1360-E4D2-48C0-86D8-EA6347AD86D4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8C0-DA48-4E77-89D2-3490620818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69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cthsmb@mymts.net" TargetMode="External"/><Relationship Id="rId13" Type="http://schemas.openxmlformats.org/officeDocument/2006/relationships/hyperlink" Target="mailto:Adrienne.herron@gov.ab.ca" TargetMode="External"/><Relationship Id="rId3" Type="http://schemas.openxmlformats.org/officeDocument/2006/relationships/hyperlink" Target="http://www.cthsnational.com/" TargetMode="External"/><Relationship Id="rId7" Type="http://schemas.openxmlformats.org/officeDocument/2006/relationships/hyperlink" Target="http://www.cthsbc.com/" TargetMode="External"/><Relationship Id="rId12" Type="http://schemas.openxmlformats.org/officeDocument/2006/relationships/hyperlink" Target="mailto:mitchellmatheson@yahoo.ca" TargetMode="External"/><Relationship Id="rId2" Type="http://schemas.openxmlformats.org/officeDocument/2006/relationships/hyperlink" Target="mailto:info@cthsnationa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thsbc@cthsbc.org" TargetMode="External"/><Relationship Id="rId11" Type="http://schemas.openxmlformats.org/officeDocument/2006/relationships/hyperlink" Target="http://www.cthsont.com/" TargetMode="External"/><Relationship Id="rId5" Type="http://schemas.openxmlformats.org/officeDocument/2006/relationships/hyperlink" Target="http://www.cthsalta.com/" TargetMode="External"/><Relationship Id="rId10" Type="http://schemas.openxmlformats.org/officeDocument/2006/relationships/hyperlink" Target="mailto:cthsont@idirect.com" TargetMode="External"/><Relationship Id="rId4" Type="http://schemas.openxmlformats.org/officeDocument/2006/relationships/hyperlink" Target="mailto:cthsweb@cthsalta.com" TargetMode="External"/><Relationship Id="rId9" Type="http://schemas.openxmlformats.org/officeDocument/2006/relationships/hyperlink" Target="http://www.cthsm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764704"/>
            <a:ext cx="6172200" cy="1966370"/>
          </a:xfrm>
        </p:spPr>
        <p:txBody>
          <a:bodyPr>
            <a:noAutofit/>
          </a:bodyPr>
          <a:lstStyle/>
          <a:p>
            <a:pPr algn="ctr"/>
            <a:r>
              <a:rPr lang="en-CA" sz="6000" dirty="0" smtClean="0"/>
              <a:t>Microchipping Media</a:t>
            </a:r>
            <a:endParaRPr lang="en-CA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3068960"/>
            <a:ext cx="6172200" cy="2160240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A collection of media, including videos, regarding </a:t>
            </a:r>
            <a:r>
              <a:rPr lang="en-CA" dirty="0"/>
              <a:t>t</a:t>
            </a:r>
            <a:r>
              <a:rPr lang="en-CA" dirty="0" smtClean="0"/>
              <a:t>he </a:t>
            </a:r>
            <a:r>
              <a:rPr lang="en-CA" dirty="0"/>
              <a:t>implant location of a nasal </a:t>
            </a:r>
            <a:r>
              <a:rPr lang="en-CA" dirty="0" smtClean="0"/>
              <a:t>microchip.</a:t>
            </a:r>
          </a:p>
          <a:p>
            <a:endParaRPr lang="en-CA" dirty="0" smtClean="0"/>
          </a:p>
          <a:p>
            <a:r>
              <a:rPr lang="en-CA" dirty="0" smtClean="0"/>
              <a:t>If the videos do not play, you may have to update your media player.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60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CA" dirty="0" smtClean="0"/>
              <a:t>Contact Information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003232" cy="4968552"/>
          </a:xfrm>
        </p:spPr>
        <p:txBody>
          <a:bodyPr>
            <a:normAutofit lnSpcReduction="10000"/>
          </a:bodyPr>
          <a:lstStyle/>
          <a:p>
            <a:r>
              <a:rPr lang="en-CA" sz="1200" b="1" dirty="0"/>
              <a:t>Canadian Thoroughbred Horse </a:t>
            </a:r>
            <a:r>
              <a:rPr lang="en-CA" sz="1200" b="1" dirty="0" smtClean="0"/>
              <a:t>Society</a:t>
            </a:r>
            <a:r>
              <a:rPr lang="en-CA" sz="1200" dirty="0"/>
              <a:t> </a:t>
            </a:r>
            <a:r>
              <a:rPr lang="en-CA" sz="1200" b="1" dirty="0" smtClean="0"/>
              <a:t>(National </a:t>
            </a:r>
            <a:r>
              <a:rPr lang="en-CA" sz="1200" b="1" dirty="0"/>
              <a:t>Office)</a:t>
            </a:r>
            <a:endParaRPr lang="en-CA" sz="1200" dirty="0"/>
          </a:p>
          <a:p>
            <a:r>
              <a:rPr lang="en-CA" sz="1200" dirty="0" smtClean="0"/>
              <a:t>Phone</a:t>
            </a:r>
            <a:r>
              <a:rPr lang="en-CA" sz="1200" dirty="0"/>
              <a:t>: </a:t>
            </a:r>
            <a:r>
              <a:rPr lang="en-CA" sz="1200" dirty="0" smtClean="0"/>
              <a:t>416-675-1370	    Fax</a:t>
            </a:r>
            <a:r>
              <a:rPr lang="en-CA" sz="1200" dirty="0"/>
              <a:t>: </a:t>
            </a:r>
            <a:r>
              <a:rPr lang="en-CA" sz="1200" dirty="0" smtClean="0"/>
              <a:t> 416-675-9405     E-mail</a:t>
            </a:r>
            <a:r>
              <a:rPr lang="en-CA" sz="1200" dirty="0"/>
              <a:t>:  </a:t>
            </a:r>
            <a:r>
              <a:rPr lang="en-CA" sz="1200" dirty="0" smtClean="0">
                <a:hlinkClick r:id="rId2"/>
              </a:rPr>
              <a:t>info@cthsnational.com</a:t>
            </a:r>
            <a:r>
              <a:rPr lang="en-CA" sz="1200" dirty="0"/>
              <a:t>	</a:t>
            </a:r>
            <a:r>
              <a:rPr lang="en-CA" sz="1200" dirty="0" smtClean="0"/>
              <a:t>Web </a:t>
            </a:r>
            <a:r>
              <a:rPr lang="en-CA" sz="1200" dirty="0"/>
              <a:t>Site:  </a:t>
            </a:r>
            <a:r>
              <a:rPr lang="en-CA" sz="1200" u="sng" dirty="0">
                <a:hlinkClick r:id="rId3"/>
              </a:rPr>
              <a:t>www.cthsnational.com</a:t>
            </a:r>
            <a:endParaRPr lang="en-CA" sz="1200" dirty="0"/>
          </a:p>
          <a:p>
            <a:r>
              <a:rPr lang="en-CA" sz="1200" dirty="0"/>
              <a:t>National </a:t>
            </a:r>
            <a:r>
              <a:rPr lang="en-CA" sz="1200" dirty="0" smtClean="0"/>
              <a:t>General Manager</a:t>
            </a:r>
            <a:r>
              <a:rPr lang="en-CA" sz="1200" dirty="0"/>
              <a:t>: Caitlin </a:t>
            </a:r>
            <a:r>
              <a:rPr lang="en-CA" sz="1200" dirty="0" smtClean="0"/>
              <a:t>Grguric</a:t>
            </a:r>
          </a:p>
          <a:p>
            <a:endParaRPr lang="en-CA" sz="800" dirty="0" smtClean="0"/>
          </a:p>
          <a:p>
            <a:r>
              <a:rPr lang="en-CA" sz="1200" b="1" dirty="0" smtClean="0"/>
              <a:t>Canadian Thoroughbred Horse Society (Alberta 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403-229-3609</a:t>
            </a:r>
            <a:r>
              <a:rPr lang="en-CA" sz="1200" dirty="0"/>
              <a:t>	    Fax:  </a:t>
            </a:r>
            <a:r>
              <a:rPr lang="en-CA" sz="1200" dirty="0" smtClean="0"/>
              <a:t>403-244-6909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4"/>
              </a:rPr>
              <a:t>cthsweb@cthsalta.com</a:t>
            </a:r>
            <a:r>
              <a:rPr lang="en-CA" sz="1200" dirty="0" smtClean="0"/>
              <a:t>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5"/>
              </a:rPr>
              <a:t>www.cthsalta.com</a:t>
            </a:r>
            <a:endParaRPr lang="en-CA" sz="1200" dirty="0"/>
          </a:p>
          <a:p>
            <a:r>
              <a:rPr lang="en-CA" sz="1200" dirty="0" smtClean="0"/>
              <a:t>General Manager</a:t>
            </a:r>
            <a:r>
              <a:rPr lang="en-CA" sz="1200" dirty="0"/>
              <a:t>: </a:t>
            </a:r>
            <a:r>
              <a:rPr lang="en-CA" sz="1200" dirty="0" smtClean="0"/>
              <a:t>Jean Kruse</a:t>
            </a:r>
          </a:p>
          <a:p>
            <a:endParaRPr lang="en-CA" sz="800" dirty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(British Columbia 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604-534-0415</a:t>
            </a:r>
            <a:r>
              <a:rPr lang="en-CA" sz="1200" dirty="0"/>
              <a:t>	    Fax:  </a:t>
            </a:r>
            <a:r>
              <a:rPr lang="en-CA" sz="1200" dirty="0" smtClean="0"/>
              <a:t>4604-534-2847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6"/>
              </a:rPr>
              <a:t>cthsbc@cthsbc.org</a:t>
            </a:r>
            <a:r>
              <a:rPr lang="en-CA" sz="1200" dirty="0" smtClean="0"/>
              <a:t> 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7"/>
              </a:rPr>
              <a:t>www.cthsbc.com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Bette-Jean (B-J) Davidson</a:t>
            </a:r>
          </a:p>
          <a:p>
            <a:endParaRPr lang="en-CA" sz="800" dirty="0" smtClean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(Manitoba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204-832-1702</a:t>
            </a:r>
            <a:r>
              <a:rPr lang="en-CA" sz="1200" dirty="0"/>
              <a:t>	    Fax:  </a:t>
            </a:r>
            <a:r>
              <a:rPr lang="en-CA" sz="1200" dirty="0" smtClean="0"/>
              <a:t>204-831-6735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8"/>
              </a:rPr>
              <a:t>cthsmb@mymts.net</a:t>
            </a:r>
            <a:r>
              <a:rPr lang="en-CA" sz="1200" dirty="0" smtClean="0"/>
              <a:t> 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9"/>
              </a:rPr>
              <a:t>www.cthsmb.com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Jill Withers</a:t>
            </a:r>
          </a:p>
          <a:p>
            <a:endParaRPr lang="en-CA" sz="800" dirty="0" smtClean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(Ontario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416-675-3602</a:t>
            </a:r>
            <a:r>
              <a:rPr lang="en-CA" sz="1200" dirty="0"/>
              <a:t>	    Fax:  </a:t>
            </a:r>
            <a:r>
              <a:rPr lang="en-CA" sz="1200" dirty="0" smtClean="0"/>
              <a:t>416-675-9405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10"/>
              </a:rPr>
              <a:t>cthsont@idirect.com</a:t>
            </a:r>
            <a:r>
              <a:rPr lang="en-CA" sz="1200" dirty="0" smtClean="0"/>
              <a:t>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11"/>
              </a:rPr>
              <a:t>www.cthsont.com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Julie Coulter</a:t>
            </a:r>
            <a:endParaRPr lang="en-CA" sz="1200" dirty="0"/>
          </a:p>
          <a:p>
            <a:endParaRPr lang="en-CA" sz="1200" dirty="0"/>
          </a:p>
          <a:p>
            <a:r>
              <a:rPr lang="en-CA" sz="1200" b="1" dirty="0"/>
              <a:t>Heather </a:t>
            </a:r>
            <a:r>
              <a:rPr lang="en-CA" sz="1200" b="1" dirty="0" smtClean="0"/>
              <a:t>Matheson-Bird</a:t>
            </a:r>
            <a:r>
              <a:rPr lang="en-CA" sz="1200" dirty="0"/>
              <a:t> </a:t>
            </a:r>
            <a:r>
              <a:rPr lang="en-CA" sz="1200" b="1" dirty="0" smtClean="0"/>
              <a:t>(Alberta </a:t>
            </a:r>
            <a:r>
              <a:rPr lang="en-CA" sz="1200" b="1" smtClean="0"/>
              <a:t>Thoroughbred Microchipping Project </a:t>
            </a:r>
            <a:r>
              <a:rPr lang="en-CA" sz="1200" b="1" dirty="0" smtClean="0"/>
              <a:t>Manager) </a:t>
            </a:r>
          </a:p>
          <a:p>
            <a:r>
              <a:rPr lang="en-CA" sz="1200" dirty="0" smtClean="0"/>
              <a:t>Cell</a:t>
            </a:r>
            <a:r>
              <a:rPr lang="en-CA" sz="1200" dirty="0"/>
              <a:t>: </a:t>
            </a:r>
            <a:r>
              <a:rPr lang="en-CA" sz="1200" dirty="0" smtClean="0"/>
              <a:t>403-554-7542 	E-mail:  </a:t>
            </a:r>
            <a:r>
              <a:rPr lang="en-CA" sz="1200" u="sng" dirty="0">
                <a:hlinkClick r:id="rId12"/>
              </a:rPr>
              <a:t>mitchellmatheson@yahoo.ca</a:t>
            </a:r>
            <a:r>
              <a:rPr lang="en-CA" sz="1200" dirty="0"/>
              <a:t> </a:t>
            </a:r>
            <a:endParaRPr lang="en-CA" sz="1200" dirty="0" smtClean="0"/>
          </a:p>
          <a:p>
            <a:endParaRPr lang="en-CA" sz="1200" dirty="0"/>
          </a:p>
          <a:p>
            <a:r>
              <a:rPr lang="en-CA" sz="1200" dirty="0"/>
              <a:t> </a:t>
            </a:r>
            <a:r>
              <a:rPr lang="en-CA" sz="1200" b="1" dirty="0" smtClean="0"/>
              <a:t>Adrienne </a:t>
            </a:r>
            <a:r>
              <a:rPr lang="en-CA" sz="1200" b="1" dirty="0"/>
              <a:t>Herron</a:t>
            </a:r>
            <a:r>
              <a:rPr lang="en-CA" sz="1200" dirty="0"/>
              <a:t>, Traceability Systems Specialist/Provincial Equine Specialist, Alberta </a:t>
            </a:r>
            <a:r>
              <a:rPr lang="en-CA" sz="1200" dirty="0" smtClean="0"/>
              <a:t>Agriculture and Forestry </a:t>
            </a:r>
          </a:p>
          <a:p>
            <a:r>
              <a:rPr lang="en-CA" sz="1200" dirty="0" smtClean="0"/>
              <a:t>Cell</a:t>
            </a:r>
            <a:r>
              <a:rPr lang="en-CA" sz="1200" dirty="0"/>
              <a:t>: </a:t>
            </a:r>
            <a:r>
              <a:rPr lang="en-CA" sz="1200" dirty="0" smtClean="0"/>
              <a:t>403-755-2047 	E-mail:  </a:t>
            </a:r>
            <a:r>
              <a:rPr lang="en-CA" sz="1200" u="sng" dirty="0">
                <a:hlinkClick r:id="rId13"/>
              </a:rPr>
              <a:t>Adrienne.herron@gov.ab.ca</a:t>
            </a:r>
            <a:endParaRPr lang="en-CA" sz="1200" dirty="0"/>
          </a:p>
          <a:p>
            <a:endParaRPr lang="en-CA" sz="1200" dirty="0"/>
          </a:p>
          <a:p>
            <a:endParaRPr lang="en-CA" sz="1200" b="1" dirty="0"/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55512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CA" dirty="0" smtClean="0"/>
              <a:t>Microchip Location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7467600" cy="1468760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The </a:t>
            </a:r>
            <a:r>
              <a:rPr lang="en-CA" dirty="0"/>
              <a:t>implant location of a nasal microchip occurs on the upper midline frenulum with the microchip ending up in the rostral </a:t>
            </a:r>
            <a:r>
              <a:rPr lang="en-CA" dirty="0" err="1"/>
              <a:t>interincisive</a:t>
            </a:r>
            <a:r>
              <a:rPr lang="en-CA" dirty="0"/>
              <a:t> canal.</a:t>
            </a:r>
          </a:p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390905" cy="3416566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2087762" y="4293096"/>
            <a:ext cx="150467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161583" cy="3416566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6768244" y="4941168"/>
            <a:ext cx="216024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8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008313" cy="1859806"/>
          </a:xfrm>
        </p:spPr>
        <p:txBody>
          <a:bodyPr>
            <a:noAutofit/>
          </a:bodyPr>
          <a:lstStyle/>
          <a:p>
            <a:pPr algn="ctr"/>
            <a:r>
              <a:rPr lang="en-CA" sz="3600" dirty="0"/>
              <a:t>R</a:t>
            </a:r>
            <a:r>
              <a:rPr lang="en-CA" sz="3600" dirty="0" smtClean="0"/>
              <a:t>ostral </a:t>
            </a:r>
            <a:r>
              <a:rPr lang="en-CA" sz="3600" dirty="0" err="1"/>
              <a:t>I</a:t>
            </a:r>
            <a:r>
              <a:rPr lang="en-CA" sz="3600" dirty="0" err="1" smtClean="0"/>
              <a:t>nterincisive</a:t>
            </a:r>
            <a:r>
              <a:rPr lang="en-CA" sz="3600" dirty="0" smtClean="0"/>
              <a:t> Canal</a:t>
            </a:r>
            <a:endParaRPr lang="en-CA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59" y="520636"/>
            <a:ext cx="4016932" cy="5357941"/>
          </a:xfrm>
        </p:spPr>
      </p:pic>
      <p:sp>
        <p:nvSpPr>
          <p:cNvPr id="8" name="Up Arrow 7"/>
          <p:cNvSpPr/>
          <p:nvPr/>
        </p:nvSpPr>
        <p:spPr>
          <a:xfrm>
            <a:off x="6012160" y="4293096"/>
            <a:ext cx="216024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67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>Scanning Horses </a:t>
            </a:r>
            <a:r>
              <a:rPr lang="en-CA" sz="2000" dirty="0" smtClean="0"/>
              <a:t/>
            </a:r>
            <a:br>
              <a:rPr lang="en-CA" sz="2000" dirty="0" smtClean="0"/>
            </a:br>
            <a:r>
              <a:rPr lang="en-CA" sz="2000" dirty="0" smtClean="0"/>
              <a:t>The videos on the next two slides demonstrate that with a nasal microchip implant, it is easier and safer to scan horses than  if the horse had a nuchal ligament microchip implant. </a:t>
            </a: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7756004" cy="1368152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Scanning the neck and nose, on a restrained and unrestrained horse. </a:t>
            </a:r>
          </a:p>
          <a:p>
            <a:r>
              <a:rPr lang="en-CA" dirty="0" smtClean="0"/>
              <a:t>With a nasal microchip implant location, we are using the horse’s natural behaviour of investigating new objects with their noses when they are scanned for a microchip number.</a:t>
            </a:r>
            <a:endParaRPr lang="en-CA" dirty="0"/>
          </a:p>
        </p:txBody>
      </p:sp>
      <p:pic>
        <p:nvPicPr>
          <p:cNvPr id="6" name="Video - 2016 Microchiping - Bay Horse - nasal scan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643" y="3645024"/>
            <a:ext cx="3962326" cy="2232248"/>
          </a:xfrm>
        </p:spPr>
      </p:pic>
      <p:pic>
        <p:nvPicPr>
          <p:cNvPr id="7" name="Video - 2016 Microchiping - Grey Horse - neck sca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3645024"/>
            <a:ext cx="3929236" cy="22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93022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Scanning Horses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sz="2200" dirty="0" smtClean="0"/>
              <a:t>Nasal microchip implants allow for faster and easier identification of horses. </a:t>
            </a:r>
            <a:endParaRPr lang="en-CA" sz="2200" dirty="0"/>
          </a:p>
        </p:txBody>
      </p:sp>
      <p:pic>
        <p:nvPicPr>
          <p:cNvPr id="5" name="Video - 2015 Microchipping - Barn Scan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725738"/>
            <a:ext cx="4038600" cy="2274887"/>
          </a:xfrm>
        </p:spPr>
      </p:pic>
      <p:pic>
        <p:nvPicPr>
          <p:cNvPr id="6" name="Video - 2016 Microchiping - Trailer Scan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725738"/>
            <a:ext cx="4038600" cy="2274887"/>
          </a:xfrm>
        </p:spPr>
      </p:pic>
    </p:spTree>
    <p:extLst>
      <p:ext uri="{BB962C8B-B14F-4D97-AF65-F5344CB8AC3E}">
        <p14:creationId xmlns:p14="http://schemas.microsoft.com/office/powerpoint/2010/main" val="4548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2075830"/>
          </a:xfrm>
        </p:spPr>
        <p:txBody>
          <a:bodyPr>
            <a:noAutofit/>
          </a:bodyPr>
          <a:lstStyle/>
          <a:p>
            <a:pPr algn="ctr"/>
            <a:r>
              <a:rPr lang="en-CA" sz="3200" dirty="0"/>
              <a:t>The N</a:t>
            </a:r>
            <a:r>
              <a:rPr lang="en-CA" sz="3200" dirty="0" smtClean="0"/>
              <a:t>asal </a:t>
            </a:r>
            <a:r>
              <a:rPr lang="en-CA" sz="3200" dirty="0"/>
              <a:t>M</a:t>
            </a:r>
            <a:r>
              <a:rPr lang="en-CA" sz="3200" dirty="0" smtClean="0"/>
              <a:t>icrochip </a:t>
            </a:r>
            <a:r>
              <a:rPr lang="en-CA" sz="3200" dirty="0"/>
              <a:t>I</a:t>
            </a:r>
            <a:r>
              <a:rPr lang="en-CA" sz="3200" dirty="0" smtClean="0"/>
              <a:t>mplant </a:t>
            </a:r>
            <a:r>
              <a:rPr lang="en-CA" sz="3200" dirty="0"/>
              <a:t>P</a:t>
            </a:r>
            <a:r>
              <a:rPr lang="en-CA" sz="3200" dirty="0" smtClean="0"/>
              <a:t>rocedure </a:t>
            </a:r>
            <a:endParaRPr lang="en-CA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2708920"/>
            <a:ext cx="3008313" cy="3417243"/>
          </a:xfrm>
        </p:spPr>
        <p:txBody>
          <a:bodyPr/>
          <a:lstStyle/>
          <a:p>
            <a:r>
              <a:rPr lang="en-CA" sz="1800" dirty="0"/>
              <a:t>There is no need for any preparation of the nasal area prior to implanting the microchip. </a:t>
            </a:r>
          </a:p>
          <a:p>
            <a:endParaRPr lang="en-CA" dirty="0"/>
          </a:p>
        </p:txBody>
      </p:sp>
      <p:pic>
        <p:nvPicPr>
          <p:cNvPr id="4" name="MOV0151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098719" y="941841"/>
            <a:ext cx="6603420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Nasal Microchip Implant Procedure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03232" cy="892696"/>
          </a:xfrm>
        </p:spPr>
        <p:txBody>
          <a:bodyPr>
            <a:normAutofit lnSpcReduction="10000"/>
          </a:bodyPr>
          <a:lstStyle/>
          <a:p>
            <a:r>
              <a:rPr lang="en-CA" dirty="0"/>
              <a:t>It is a quick procedure that may require some restraint, and should not require any sedation. </a:t>
            </a:r>
          </a:p>
          <a:p>
            <a:endParaRPr lang="en-CA" dirty="0"/>
          </a:p>
        </p:txBody>
      </p:sp>
      <p:pic>
        <p:nvPicPr>
          <p:cNvPr id="5" name="Video - 2015 Microchipping - Chipping Fo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2564904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new alternative microchip implant location in the nasal area was chosen for several </a:t>
            </a:r>
            <a:r>
              <a:rPr lang="en-US" sz="1600" dirty="0" smtClean="0"/>
              <a:t>reasons:</a:t>
            </a:r>
          </a:p>
          <a:p>
            <a:r>
              <a:rPr lang="en-US" sz="1600" dirty="0" smtClean="0"/>
              <a:t>First </a:t>
            </a:r>
            <a:r>
              <a:rPr lang="en-US" sz="1600" dirty="0"/>
              <a:t>and foremost the ease of scanning the nose and in-turn the safety of horse and handler. </a:t>
            </a:r>
            <a:endParaRPr lang="en-US" sz="1600" dirty="0" smtClean="0"/>
          </a:p>
          <a:p>
            <a:r>
              <a:rPr lang="en-US" sz="1600" dirty="0" smtClean="0"/>
              <a:t>There is no preparation needed for a nasal implant compared to a nuchal ligament implant. </a:t>
            </a:r>
          </a:p>
          <a:p>
            <a:r>
              <a:rPr lang="en-US" sz="1600" dirty="0" smtClean="0"/>
              <a:t>There </a:t>
            </a:r>
            <a:r>
              <a:rPr lang="en-US" sz="1600" dirty="0"/>
              <a:t>is no confusion as to the location of a microchip implanted in the nasal area, compared to the “neck area</a:t>
            </a:r>
            <a:r>
              <a:rPr lang="en-US" sz="1600" dirty="0" smtClean="0"/>
              <a:t>” (poll, withers, mid-neck, my left, the horses left </a:t>
            </a:r>
            <a:r>
              <a:rPr lang="en-US" sz="1600" dirty="0" err="1" smtClean="0"/>
              <a:t>etc</a:t>
            </a:r>
            <a:r>
              <a:rPr lang="en-US" sz="1600" dirty="0" smtClean="0"/>
              <a:t>…). </a:t>
            </a:r>
          </a:p>
          <a:p>
            <a:r>
              <a:rPr lang="en-US" sz="1600" dirty="0" smtClean="0"/>
              <a:t>There </a:t>
            </a:r>
            <a:r>
              <a:rPr lang="en-US" sz="1600" dirty="0"/>
              <a:t>is a next to negligible loss and rate of migration of a microchip implanted in the nasal area. </a:t>
            </a:r>
            <a:endParaRPr lang="en-US" sz="1600" dirty="0" smtClean="0"/>
          </a:p>
          <a:p>
            <a:r>
              <a:rPr lang="en-US" sz="1600" dirty="0" smtClean="0"/>
              <a:t>Oral </a:t>
            </a:r>
            <a:r>
              <a:rPr lang="en-US" sz="1600" dirty="0"/>
              <a:t>tissue is ideal for implantation with very rapid healing and lack of scar tissue formation.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nasal area implant provides an opportunity to work with a horse’s natural behavior, which allows for reading horses in situations without restraint. </a:t>
            </a:r>
            <a:endParaRPr lang="en-US" sz="1600" dirty="0" smtClean="0"/>
          </a:p>
          <a:p>
            <a:r>
              <a:rPr lang="en-CA" sz="1600" dirty="0" smtClean="0"/>
              <a:t>Of </a:t>
            </a:r>
            <a:r>
              <a:rPr lang="en-CA" sz="1600" dirty="0"/>
              <a:t>the nearly 1700 horses chipped so far, with the majority of them being </a:t>
            </a:r>
            <a:r>
              <a:rPr lang="en-CA" sz="1600" dirty="0" smtClean="0"/>
              <a:t>Thoroughbreds </a:t>
            </a:r>
            <a:r>
              <a:rPr lang="en-CA" sz="1600" dirty="0"/>
              <a:t>on farm and at the track, not one horse as of yet has offered to strike or move towards the person performing the procedure in any aggressive manner.  </a:t>
            </a:r>
            <a:endParaRPr lang="en-CA" sz="1600" dirty="0" smtClean="0"/>
          </a:p>
          <a:p>
            <a:r>
              <a:rPr lang="en-CA" sz="1600" dirty="0" smtClean="0"/>
              <a:t>Chips </a:t>
            </a:r>
            <a:r>
              <a:rPr lang="en-CA" sz="1600" dirty="0"/>
              <a:t>have been inserted into horses that have a </a:t>
            </a:r>
            <a:r>
              <a:rPr lang="en-CA" sz="1600" dirty="0" smtClean="0"/>
              <a:t>lip </a:t>
            </a:r>
            <a:r>
              <a:rPr lang="en-CA" sz="1600" dirty="0"/>
              <a:t>twitch as well and this works nicely.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17214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CA" dirty="0" smtClean="0"/>
              <a:t>Quick Numbers &amp; Facts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en-CA" sz="2000" dirty="0" smtClean="0"/>
              <a:t>Over 1700 horses (as of </a:t>
            </a:r>
            <a:r>
              <a:rPr lang="en-CA" sz="2000" dirty="0"/>
              <a:t>J</a:t>
            </a:r>
            <a:r>
              <a:rPr lang="en-CA" sz="2000" dirty="0" smtClean="0"/>
              <a:t>anuary 1, 2017) have been microchipped with a nasal implant since 2014.</a:t>
            </a:r>
          </a:p>
          <a:p>
            <a:r>
              <a:rPr lang="en-CA" sz="2000" dirty="0" smtClean="0"/>
              <a:t>All registered Thoroughbreds, starting with the foal crop of 2017 will require a microchip to complete the registration process, either nasal area or nuchal ligament. </a:t>
            </a:r>
          </a:p>
          <a:p>
            <a:r>
              <a:rPr lang="en-CA" sz="2000" dirty="0" smtClean="0"/>
              <a:t>Registered Thoroughbred horse born prior to 2017 may or may not have a microchip implant (nasal area or nuchal ligament).</a:t>
            </a:r>
          </a:p>
          <a:p>
            <a:pPr lvl="1"/>
            <a:r>
              <a:rPr lang="en-CA" sz="1600" dirty="0" smtClean="0"/>
              <a:t>Check the registration papers and </a:t>
            </a:r>
            <a:r>
              <a:rPr lang="en-CA" sz="1600" b="1" dirty="0" smtClean="0"/>
              <a:t>scan</a:t>
            </a:r>
            <a:r>
              <a:rPr lang="en-CA" sz="1600" dirty="0" smtClean="0"/>
              <a:t> the </a:t>
            </a:r>
            <a:r>
              <a:rPr lang="en-CA" sz="1600" b="1" dirty="0" smtClean="0"/>
              <a:t>nose </a:t>
            </a:r>
            <a:r>
              <a:rPr lang="en-CA" sz="1600" dirty="0" smtClean="0"/>
              <a:t>and the neck for a microchip.</a:t>
            </a:r>
          </a:p>
          <a:p>
            <a:r>
              <a:rPr lang="en-CA" sz="2000" dirty="0" smtClean="0"/>
              <a:t>Retention rate is &gt;99% - if the nasal microchip implant remains after 24 hours, there will be negligible migration or loss. </a:t>
            </a:r>
          </a:p>
          <a:p>
            <a:r>
              <a:rPr lang="en-CA" sz="2000" dirty="0" smtClean="0"/>
              <a:t>Sedation rate is &lt;99.8% - very few horses require sedation, if at all. It depends on the comfort level of the handler and the one performing the implant procedure. </a:t>
            </a:r>
          </a:p>
          <a:p>
            <a:r>
              <a:rPr lang="en-CA" sz="2000" dirty="0" smtClean="0"/>
              <a:t>Animal Health Technologists and farm managers can and have been trained and are successfully using the nasal implant location.</a:t>
            </a:r>
          </a:p>
          <a:p>
            <a:r>
              <a:rPr lang="en-CA" sz="2000" smtClean="0"/>
              <a:t>International Standards Organization </a:t>
            </a:r>
            <a:r>
              <a:rPr lang="en-CA" sz="2000" dirty="0" smtClean="0"/>
              <a:t>(ISO) are engaged and interested in this new microchip implant location and technique.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12630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573</Words>
  <Application>Microsoft Office PowerPoint</Application>
  <PresentationFormat>On-screen Show (4:3)</PresentationFormat>
  <Paragraphs>61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Microchipping Media</vt:lpstr>
      <vt:lpstr>Microchip Location </vt:lpstr>
      <vt:lpstr>Rostral Interincisive Canal</vt:lpstr>
      <vt:lpstr>Scanning Horses  The videos on the next two slides demonstrate that with a nasal microchip implant, it is easier and safer to scan horses than  if the horse had a nuchal ligament microchip implant. </vt:lpstr>
      <vt:lpstr>Scanning Horses  Nasal microchip implants allow for faster and easier identification of horses. </vt:lpstr>
      <vt:lpstr>The Nasal Microchip Implant Procedure </vt:lpstr>
      <vt:lpstr>The Nasal Microchip Implant Procedure</vt:lpstr>
      <vt:lpstr>Conclusion </vt:lpstr>
      <vt:lpstr>Quick Numbers &amp; Facts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Grguric</dc:creator>
  <cp:lastModifiedBy>Caitlin Grguric</cp:lastModifiedBy>
  <cp:revision>36</cp:revision>
  <dcterms:created xsi:type="dcterms:W3CDTF">2016-12-02T17:35:59Z</dcterms:created>
  <dcterms:modified xsi:type="dcterms:W3CDTF">2017-04-06T15:40:29Z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