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3" r:id="rId3"/>
    <p:sldId id="257" r:id="rId4"/>
    <p:sldId id="264" r:id="rId5"/>
    <p:sldId id="258" r:id="rId6"/>
    <p:sldId id="259" r:id="rId7"/>
    <p:sldId id="260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0D7EE-8BF1-4BC5-8429-2D9284A04F65}" type="datetimeFigureOut">
              <a:rPr lang="en-CA" smtClean="0"/>
              <a:t>06/04/2017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BC3C7-6A3D-4CAF-82E2-795E405FAD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99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0D7EE-8BF1-4BC5-8429-2D9284A04F65}" type="datetimeFigureOut">
              <a:rPr lang="en-CA" smtClean="0"/>
              <a:t>06/04/2017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BC3C7-6A3D-4CAF-82E2-795E405FAD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309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0D7EE-8BF1-4BC5-8429-2D9284A04F65}" type="datetimeFigureOut">
              <a:rPr lang="en-CA" smtClean="0"/>
              <a:t>06/04/2017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BC3C7-6A3D-4CAF-82E2-795E405FAD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665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0D7EE-8BF1-4BC5-8429-2D9284A04F65}" type="datetimeFigureOut">
              <a:rPr lang="en-CA" smtClean="0"/>
              <a:t>06/04/2017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BC3C7-6A3D-4CAF-82E2-795E405FAD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0669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0D7EE-8BF1-4BC5-8429-2D9284A04F65}" type="datetimeFigureOut">
              <a:rPr lang="en-CA" smtClean="0"/>
              <a:t>06/04/2017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BC3C7-6A3D-4CAF-82E2-795E405FAD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0798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0D7EE-8BF1-4BC5-8429-2D9284A04F65}" type="datetimeFigureOut">
              <a:rPr lang="en-CA" smtClean="0"/>
              <a:t>06/04/2017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BC3C7-6A3D-4CAF-82E2-795E405FAD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3891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0D7EE-8BF1-4BC5-8429-2D9284A04F65}" type="datetimeFigureOut">
              <a:rPr lang="en-CA" smtClean="0"/>
              <a:t>06/04/2017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BC3C7-6A3D-4CAF-82E2-795E405FAD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4646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0D7EE-8BF1-4BC5-8429-2D9284A04F65}" type="datetimeFigureOut">
              <a:rPr lang="en-CA" smtClean="0"/>
              <a:t>06/04/2017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BC3C7-6A3D-4CAF-82E2-795E405FAD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2062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0D7EE-8BF1-4BC5-8429-2D9284A04F65}" type="datetimeFigureOut">
              <a:rPr lang="en-CA" smtClean="0"/>
              <a:t>06/04/2017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BC3C7-6A3D-4CAF-82E2-795E405FAD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1083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0D7EE-8BF1-4BC5-8429-2D9284A04F65}" type="datetimeFigureOut">
              <a:rPr lang="en-CA" smtClean="0"/>
              <a:t>06/04/2017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BC3C7-6A3D-4CAF-82E2-795E405FAD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1240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0D7EE-8BF1-4BC5-8429-2D9284A04F65}" type="datetimeFigureOut">
              <a:rPr lang="en-CA" smtClean="0"/>
              <a:t>06/04/2017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BC3C7-6A3D-4CAF-82E2-795E405FAD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0736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0D7EE-8BF1-4BC5-8429-2D9284A04F65}" type="datetimeFigureOut">
              <a:rPr lang="en-CA" smtClean="0"/>
              <a:t>06/04/2017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BC3C7-6A3D-4CAF-82E2-795E405FAD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549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mailto:cthsmb@mymts.net" TargetMode="External"/><Relationship Id="rId13" Type="http://schemas.openxmlformats.org/officeDocument/2006/relationships/hyperlink" Target="mailto:Adrienne.herron@gov.ab.ca" TargetMode="External"/><Relationship Id="rId3" Type="http://schemas.openxmlformats.org/officeDocument/2006/relationships/hyperlink" Target="http://www.cthsnational.com/" TargetMode="External"/><Relationship Id="rId7" Type="http://schemas.openxmlformats.org/officeDocument/2006/relationships/hyperlink" Target="http://www.cthsbc.com/" TargetMode="External"/><Relationship Id="rId12" Type="http://schemas.openxmlformats.org/officeDocument/2006/relationships/hyperlink" Target="mailto:mitchellmatheson@yahoo.ca" TargetMode="External"/><Relationship Id="rId2" Type="http://schemas.openxmlformats.org/officeDocument/2006/relationships/hyperlink" Target="mailto:info@cthsnational.com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cthsbc@cthsbc.org" TargetMode="External"/><Relationship Id="rId11" Type="http://schemas.openxmlformats.org/officeDocument/2006/relationships/hyperlink" Target="http://www.cthsont.com/" TargetMode="External"/><Relationship Id="rId5" Type="http://schemas.openxmlformats.org/officeDocument/2006/relationships/hyperlink" Target="http://www.cthsalta.com/" TargetMode="External"/><Relationship Id="rId10" Type="http://schemas.openxmlformats.org/officeDocument/2006/relationships/hyperlink" Target="mailto:cthsont@idirect.com" TargetMode="External"/><Relationship Id="rId4" Type="http://schemas.openxmlformats.org/officeDocument/2006/relationships/hyperlink" Target="mailto:cthsweb@cthsalta.com" TargetMode="External"/><Relationship Id="rId9" Type="http://schemas.openxmlformats.org/officeDocument/2006/relationships/hyperlink" Target="http://www.cthsmb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764704"/>
            <a:ext cx="6172200" cy="1966370"/>
          </a:xfrm>
        </p:spPr>
        <p:txBody>
          <a:bodyPr>
            <a:noAutofit/>
          </a:bodyPr>
          <a:lstStyle/>
          <a:p>
            <a:pPr algn="ctr"/>
            <a:r>
              <a:rPr lang="en-CA" sz="6000" dirty="0" smtClean="0"/>
              <a:t>Microchipping Media 2</a:t>
            </a:r>
            <a:endParaRPr lang="en-CA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9672" y="3068960"/>
            <a:ext cx="6172200" cy="2160240"/>
          </a:xfrm>
        </p:spPr>
        <p:txBody>
          <a:bodyPr>
            <a:normAutofit fontScale="77500" lnSpcReduction="20000"/>
          </a:bodyPr>
          <a:lstStyle/>
          <a:p>
            <a:r>
              <a:rPr lang="en-CA" dirty="0" smtClean="0"/>
              <a:t>A collection of media, including videos, regarding </a:t>
            </a:r>
            <a:r>
              <a:rPr lang="en-CA" dirty="0"/>
              <a:t>t</a:t>
            </a:r>
            <a:r>
              <a:rPr lang="en-CA" dirty="0" smtClean="0"/>
              <a:t>he </a:t>
            </a:r>
            <a:r>
              <a:rPr lang="en-CA" dirty="0"/>
              <a:t>implant location of a nasal </a:t>
            </a:r>
            <a:r>
              <a:rPr lang="en-CA" dirty="0" smtClean="0"/>
              <a:t>microchip.</a:t>
            </a:r>
          </a:p>
          <a:p>
            <a:endParaRPr lang="en-CA" dirty="0" smtClean="0"/>
          </a:p>
          <a:p>
            <a:r>
              <a:rPr lang="en-CA" dirty="0" smtClean="0"/>
              <a:t>If the videos do not play, you may have to update your media player. 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4955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en-CA" dirty="0" smtClean="0"/>
              <a:t>Microchip Location	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84882"/>
            <a:ext cx="2664296" cy="5224438"/>
          </a:xfrm>
        </p:spPr>
        <p:txBody>
          <a:bodyPr>
            <a:normAutofit/>
          </a:bodyPr>
          <a:lstStyle/>
          <a:p>
            <a:r>
              <a:rPr lang="en-CA" sz="2400" dirty="0" smtClean="0"/>
              <a:t>The </a:t>
            </a:r>
            <a:r>
              <a:rPr lang="en-CA" sz="2400" dirty="0"/>
              <a:t>implant location of a nasal microchip occurs on the upper midline frenulum with the microchip ending up in the rostral </a:t>
            </a:r>
            <a:r>
              <a:rPr lang="en-CA" sz="2400" dirty="0" err="1"/>
              <a:t>interincisive</a:t>
            </a:r>
            <a:r>
              <a:rPr lang="en-CA" sz="2400" dirty="0"/>
              <a:t> canal.</a:t>
            </a:r>
          </a:p>
          <a:p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084882"/>
            <a:ext cx="5864704" cy="534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20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r>
              <a:rPr lang="en-CA" sz="2800" dirty="0" smtClean="0"/>
              <a:t>Scanning Horses </a:t>
            </a:r>
            <a:r>
              <a:rPr lang="en-CA" sz="2000" dirty="0" smtClean="0"/>
              <a:t/>
            </a:r>
            <a:br>
              <a:rPr lang="en-CA" sz="2000" dirty="0" smtClean="0"/>
            </a:br>
            <a:r>
              <a:rPr lang="en-CA" sz="2000" dirty="0" smtClean="0"/>
              <a:t>•The video below demonstrate that with a nasal microchip implant, it is easier and safer to scan horses than  if the horse had a nuchal ligament microchip implant. •Scanning nasal area microchips on Racehorses prior to racing at Northlands Park. </a:t>
            </a:r>
            <a:br>
              <a:rPr lang="en-CA" sz="2000" dirty="0" smtClean="0"/>
            </a:b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B92C13-1049-4613-B3CB-27DB36930DB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5" name="07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1844824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5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109" y="382669"/>
            <a:ext cx="4834880" cy="106613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The Nasal Microchip Implant Procedure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2132856"/>
            <a:ext cx="4608512" cy="2160240"/>
          </a:xfrm>
        </p:spPr>
        <p:txBody>
          <a:bodyPr>
            <a:normAutofit/>
          </a:bodyPr>
          <a:lstStyle/>
          <a:p>
            <a:r>
              <a:rPr lang="en-CA" dirty="0"/>
              <a:t>It is a quick procedure that may require some restraint, and should not require any sedation. </a:t>
            </a:r>
          </a:p>
          <a:p>
            <a:endParaRPr lang="en-CA" dirty="0"/>
          </a:p>
        </p:txBody>
      </p:sp>
      <p:pic>
        <p:nvPicPr>
          <p:cNvPr id="4" name="Video - 2016 Microchipping - Chestnut Weanl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2080" y="381000"/>
            <a:ext cx="33528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Conclusion	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The new alternative microchip implant location in the nasal area was chosen for several </a:t>
            </a:r>
            <a:r>
              <a:rPr lang="en-US" sz="1600" dirty="0" smtClean="0"/>
              <a:t>reasons:</a:t>
            </a:r>
          </a:p>
          <a:p>
            <a:r>
              <a:rPr lang="en-US" sz="1600" dirty="0" smtClean="0"/>
              <a:t>First </a:t>
            </a:r>
            <a:r>
              <a:rPr lang="en-US" sz="1600" dirty="0"/>
              <a:t>and foremost the ease of scanning the nose and in-turn the safety of horse and handler. </a:t>
            </a:r>
            <a:endParaRPr lang="en-US" sz="1600" dirty="0" smtClean="0"/>
          </a:p>
          <a:p>
            <a:r>
              <a:rPr lang="en-US" sz="1600" dirty="0" smtClean="0"/>
              <a:t>There is no preparation needed for a nasal implant compared to a nuchal ligament implant. </a:t>
            </a:r>
          </a:p>
          <a:p>
            <a:r>
              <a:rPr lang="en-US" sz="1600" dirty="0" smtClean="0"/>
              <a:t>There </a:t>
            </a:r>
            <a:r>
              <a:rPr lang="en-US" sz="1600" dirty="0"/>
              <a:t>is no confusion as to the location of a microchip implanted in the nasal area, compared to the “neck area</a:t>
            </a:r>
            <a:r>
              <a:rPr lang="en-US" sz="1600" dirty="0" smtClean="0"/>
              <a:t>” (poll, withers, mid-neck, my left, the horses left </a:t>
            </a:r>
            <a:r>
              <a:rPr lang="en-US" sz="1600" dirty="0" err="1" smtClean="0"/>
              <a:t>etc</a:t>
            </a:r>
            <a:r>
              <a:rPr lang="en-US" sz="1600" dirty="0" smtClean="0"/>
              <a:t>…). </a:t>
            </a:r>
          </a:p>
          <a:p>
            <a:r>
              <a:rPr lang="en-US" sz="1600" dirty="0" smtClean="0"/>
              <a:t>There </a:t>
            </a:r>
            <a:r>
              <a:rPr lang="en-US" sz="1600" dirty="0"/>
              <a:t>is a next to negligible loss and rate of migration of a microchip implanted in the nasal area. </a:t>
            </a:r>
            <a:endParaRPr lang="en-US" sz="1600" dirty="0" smtClean="0"/>
          </a:p>
          <a:p>
            <a:r>
              <a:rPr lang="en-US" sz="1600" dirty="0" smtClean="0"/>
              <a:t>Oral </a:t>
            </a:r>
            <a:r>
              <a:rPr lang="en-US" sz="1600" dirty="0"/>
              <a:t>tissue is ideal for implantation with very rapid healing and lack of scar tissue formation. </a:t>
            </a:r>
            <a:endParaRPr lang="en-US" sz="1600" dirty="0" smtClean="0"/>
          </a:p>
          <a:p>
            <a:r>
              <a:rPr lang="en-US" sz="1600" dirty="0" smtClean="0"/>
              <a:t>The </a:t>
            </a:r>
            <a:r>
              <a:rPr lang="en-US" sz="1600" dirty="0"/>
              <a:t>nasal area implant provides an opportunity to work with a horse’s natural behavior, which allows for reading horses in situations without restraint. </a:t>
            </a:r>
            <a:endParaRPr lang="en-US" sz="1600" dirty="0" smtClean="0"/>
          </a:p>
          <a:p>
            <a:r>
              <a:rPr lang="en-CA" sz="1600" dirty="0" smtClean="0"/>
              <a:t>Of </a:t>
            </a:r>
            <a:r>
              <a:rPr lang="en-CA" sz="1600" dirty="0"/>
              <a:t>the nearly 1700 horses chipped so far, with the majority of them being </a:t>
            </a:r>
            <a:r>
              <a:rPr lang="en-CA" sz="1600" dirty="0" smtClean="0"/>
              <a:t>Thoroughbreds </a:t>
            </a:r>
            <a:r>
              <a:rPr lang="en-CA" sz="1600" dirty="0"/>
              <a:t>on farm and at the track, not one horse as of yet has offered to strike or move towards the person performing the procedure in any aggressive manner.  </a:t>
            </a:r>
            <a:endParaRPr lang="en-CA" sz="1600" dirty="0" smtClean="0"/>
          </a:p>
          <a:p>
            <a:r>
              <a:rPr lang="en-CA" sz="1600" dirty="0" smtClean="0"/>
              <a:t>Chips </a:t>
            </a:r>
            <a:r>
              <a:rPr lang="en-CA" sz="1600" dirty="0"/>
              <a:t>have been inserted into horses that have a </a:t>
            </a:r>
            <a:r>
              <a:rPr lang="en-CA" sz="1600" dirty="0" smtClean="0"/>
              <a:t>lip </a:t>
            </a:r>
            <a:r>
              <a:rPr lang="en-CA" sz="1600" dirty="0"/>
              <a:t>twitch as well and this works nicely.</a:t>
            </a:r>
          </a:p>
          <a:p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4007421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CA" dirty="0" smtClean="0"/>
              <a:t>Quick Numbers &amp; Facts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256584"/>
          </a:xfrm>
        </p:spPr>
        <p:txBody>
          <a:bodyPr>
            <a:normAutofit lnSpcReduction="10000"/>
          </a:bodyPr>
          <a:lstStyle/>
          <a:p>
            <a:r>
              <a:rPr lang="en-CA" sz="2000" dirty="0" smtClean="0"/>
              <a:t>Over 1700 horses (as of </a:t>
            </a:r>
            <a:r>
              <a:rPr lang="en-CA" sz="2000" dirty="0"/>
              <a:t>J</a:t>
            </a:r>
            <a:r>
              <a:rPr lang="en-CA" sz="2000" dirty="0" smtClean="0"/>
              <a:t>anuary 1, 2017) have been microchipped with a nasal implant since 2014.</a:t>
            </a:r>
          </a:p>
          <a:p>
            <a:r>
              <a:rPr lang="en-CA" sz="2000" dirty="0" smtClean="0"/>
              <a:t>All registered Thoroughbreds, starting with the foal crop of 2017 will require a microchip to complete the registration process, either nasal area or nuchal ligament. </a:t>
            </a:r>
          </a:p>
          <a:p>
            <a:r>
              <a:rPr lang="en-CA" sz="2000" dirty="0" smtClean="0"/>
              <a:t>Registered Thoroughbred horse born prior to 2017 may or may not have a microchip implant (nasal area or nuchal ligament).</a:t>
            </a:r>
          </a:p>
          <a:p>
            <a:pPr lvl="1"/>
            <a:r>
              <a:rPr lang="en-CA" sz="1600" dirty="0" smtClean="0"/>
              <a:t>Check the registration papers and </a:t>
            </a:r>
            <a:r>
              <a:rPr lang="en-CA" sz="1600" b="1" dirty="0" smtClean="0"/>
              <a:t>scan</a:t>
            </a:r>
            <a:r>
              <a:rPr lang="en-CA" sz="1600" dirty="0" smtClean="0"/>
              <a:t> the </a:t>
            </a:r>
            <a:r>
              <a:rPr lang="en-CA" sz="1600" b="1" dirty="0" smtClean="0"/>
              <a:t>nose </a:t>
            </a:r>
            <a:r>
              <a:rPr lang="en-CA" sz="1600" dirty="0" smtClean="0"/>
              <a:t>and the neck for a microchip.</a:t>
            </a:r>
          </a:p>
          <a:p>
            <a:r>
              <a:rPr lang="en-CA" sz="2000" dirty="0" smtClean="0"/>
              <a:t>Retention rate is &gt;99% - if the nasal microchip implant remains after 24 hours, there will be negligible migration or loss. </a:t>
            </a:r>
          </a:p>
          <a:p>
            <a:r>
              <a:rPr lang="en-CA" sz="2000" dirty="0" smtClean="0"/>
              <a:t>Sedation rate is &lt;99.8% - very few horses require sedation, if at all. It depends on the comfort level of the handler and the one performing the implant procedure. </a:t>
            </a:r>
          </a:p>
          <a:p>
            <a:r>
              <a:rPr lang="en-CA" sz="2000" dirty="0" smtClean="0"/>
              <a:t>Animal Health Technologists and farm managers can and have been trained and are successfully using the nasal implant location.</a:t>
            </a:r>
          </a:p>
          <a:p>
            <a:r>
              <a:rPr lang="en-CA" sz="2000" dirty="0" smtClean="0"/>
              <a:t>International Standards Organization (ISO) are engaged and interested in this new microchip implant location and technique.</a:t>
            </a:r>
          </a:p>
          <a:p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1777714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CA" dirty="0" smtClean="0"/>
              <a:t>Contact Information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8003232" cy="4968552"/>
          </a:xfrm>
        </p:spPr>
        <p:txBody>
          <a:bodyPr>
            <a:normAutofit lnSpcReduction="10000"/>
          </a:bodyPr>
          <a:lstStyle/>
          <a:p>
            <a:r>
              <a:rPr lang="en-CA" sz="1200" b="1" dirty="0"/>
              <a:t>Canadian Thoroughbred Horse </a:t>
            </a:r>
            <a:r>
              <a:rPr lang="en-CA" sz="1200" b="1" dirty="0" smtClean="0"/>
              <a:t>Society</a:t>
            </a:r>
            <a:r>
              <a:rPr lang="en-CA" sz="1200" dirty="0"/>
              <a:t> </a:t>
            </a:r>
            <a:r>
              <a:rPr lang="en-CA" sz="1200" b="1" dirty="0" smtClean="0"/>
              <a:t>(National </a:t>
            </a:r>
            <a:r>
              <a:rPr lang="en-CA" sz="1200" b="1" dirty="0"/>
              <a:t>Office)</a:t>
            </a:r>
            <a:endParaRPr lang="en-CA" sz="1200" dirty="0"/>
          </a:p>
          <a:p>
            <a:r>
              <a:rPr lang="en-CA" sz="1200" dirty="0" smtClean="0"/>
              <a:t>Phone</a:t>
            </a:r>
            <a:r>
              <a:rPr lang="en-CA" sz="1200" dirty="0"/>
              <a:t>: </a:t>
            </a:r>
            <a:r>
              <a:rPr lang="en-CA" sz="1200" dirty="0" smtClean="0"/>
              <a:t>416-675-1370	    Fax</a:t>
            </a:r>
            <a:r>
              <a:rPr lang="en-CA" sz="1200" dirty="0"/>
              <a:t>: </a:t>
            </a:r>
            <a:r>
              <a:rPr lang="en-CA" sz="1200" dirty="0" smtClean="0"/>
              <a:t> 416-675-9405     E-mail</a:t>
            </a:r>
            <a:r>
              <a:rPr lang="en-CA" sz="1200" dirty="0"/>
              <a:t>:  </a:t>
            </a:r>
            <a:r>
              <a:rPr lang="en-CA" sz="1200" dirty="0" smtClean="0">
                <a:hlinkClick r:id="rId2"/>
              </a:rPr>
              <a:t>info@cthsnational.com</a:t>
            </a:r>
            <a:r>
              <a:rPr lang="en-CA" sz="1200" dirty="0"/>
              <a:t>	</a:t>
            </a:r>
            <a:r>
              <a:rPr lang="en-CA" sz="1200" dirty="0" smtClean="0"/>
              <a:t>Web </a:t>
            </a:r>
            <a:r>
              <a:rPr lang="en-CA" sz="1200" dirty="0"/>
              <a:t>Site:  </a:t>
            </a:r>
            <a:r>
              <a:rPr lang="en-CA" sz="1200" u="sng" dirty="0">
                <a:hlinkClick r:id="rId3"/>
              </a:rPr>
              <a:t>www.cthsnational.com</a:t>
            </a:r>
            <a:endParaRPr lang="en-CA" sz="1200" dirty="0"/>
          </a:p>
          <a:p>
            <a:r>
              <a:rPr lang="en-CA" sz="1200" dirty="0"/>
              <a:t>National </a:t>
            </a:r>
            <a:r>
              <a:rPr lang="en-CA" sz="1200" dirty="0" smtClean="0"/>
              <a:t>General Manager</a:t>
            </a:r>
            <a:r>
              <a:rPr lang="en-CA" sz="1200" dirty="0"/>
              <a:t>: Caitlin </a:t>
            </a:r>
            <a:r>
              <a:rPr lang="en-CA" sz="1200" dirty="0" smtClean="0"/>
              <a:t>Grguric</a:t>
            </a:r>
          </a:p>
          <a:p>
            <a:endParaRPr lang="en-CA" sz="800" dirty="0" smtClean="0"/>
          </a:p>
          <a:p>
            <a:r>
              <a:rPr lang="en-CA" sz="1200" b="1" dirty="0" smtClean="0"/>
              <a:t>Canadian Thoroughbred Horse Society (Alberta Division)</a:t>
            </a:r>
          </a:p>
          <a:p>
            <a:r>
              <a:rPr lang="en-CA" sz="1200" dirty="0"/>
              <a:t>Phone: </a:t>
            </a:r>
            <a:r>
              <a:rPr lang="en-CA" sz="1200" dirty="0" smtClean="0"/>
              <a:t>403-229-3609</a:t>
            </a:r>
            <a:r>
              <a:rPr lang="en-CA" sz="1200" dirty="0"/>
              <a:t>	    Fax:  </a:t>
            </a:r>
            <a:r>
              <a:rPr lang="en-CA" sz="1200" dirty="0" smtClean="0"/>
              <a:t>403-244-6909     </a:t>
            </a:r>
            <a:r>
              <a:rPr lang="en-CA" sz="1200" dirty="0"/>
              <a:t>E-mail:  </a:t>
            </a:r>
            <a:r>
              <a:rPr lang="en-CA" sz="1200" dirty="0" smtClean="0">
                <a:hlinkClick r:id="rId4"/>
              </a:rPr>
              <a:t>cthsweb@cthsalta.com</a:t>
            </a:r>
            <a:r>
              <a:rPr lang="en-CA" sz="1200" dirty="0" smtClean="0"/>
              <a:t> </a:t>
            </a:r>
            <a:r>
              <a:rPr lang="en-CA" sz="1200" dirty="0"/>
              <a:t>	Web Site:  </a:t>
            </a:r>
            <a:r>
              <a:rPr lang="en-CA" sz="1200" u="sng" dirty="0" smtClean="0">
                <a:hlinkClick r:id="rId5"/>
              </a:rPr>
              <a:t>www.cthsalta.com</a:t>
            </a:r>
            <a:endParaRPr lang="en-CA" sz="1200" dirty="0"/>
          </a:p>
          <a:p>
            <a:r>
              <a:rPr lang="en-CA" sz="1200" dirty="0" smtClean="0"/>
              <a:t>General Manager</a:t>
            </a:r>
            <a:r>
              <a:rPr lang="en-CA" sz="1200" dirty="0"/>
              <a:t>: </a:t>
            </a:r>
            <a:r>
              <a:rPr lang="en-CA" sz="1200" dirty="0" smtClean="0"/>
              <a:t>Jean Kruse</a:t>
            </a:r>
          </a:p>
          <a:p>
            <a:endParaRPr lang="en-CA" sz="800" dirty="0"/>
          </a:p>
          <a:p>
            <a:r>
              <a:rPr lang="en-CA" sz="1200" b="1" dirty="0"/>
              <a:t>Canadian Thoroughbred Horse Society </a:t>
            </a:r>
            <a:r>
              <a:rPr lang="en-CA" sz="1200" b="1" dirty="0" smtClean="0"/>
              <a:t>(British Columbia  </a:t>
            </a:r>
            <a:r>
              <a:rPr lang="en-CA" sz="1200" b="1" dirty="0"/>
              <a:t>Division)</a:t>
            </a:r>
          </a:p>
          <a:p>
            <a:r>
              <a:rPr lang="en-CA" sz="1200" dirty="0"/>
              <a:t>Phone: </a:t>
            </a:r>
            <a:r>
              <a:rPr lang="en-CA" sz="1200" dirty="0" smtClean="0"/>
              <a:t>604-534-0415</a:t>
            </a:r>
            <a:r>
              <a:rPr lang="en-CA" sz="1200" dirty="0"/>
              <a:t>	    Fax:  </a:t>
            </a:r>
            <a:r>
              <a:rPr lang="en-CA" sz="1200" dirty="0" smtClean="0"/>
              <a:t>4604-534-2847     </a:t>
            </a:r>
            <a:r>
              <a:rPr lang="en-CA" sz="1200" dirty="0"/>
              <a:t>E-mail:  </a:t>
            </a:r>
            <a:r>
              <a:rPr lang="en-CA" sz="1200" dirty="0" smtClean="0">
                <a:hlinkClick r:id="rId6"/>
              </a:rPr>
              <a:t>cthsbc@cthsbc.org</a:t>
            </a:r>
            <a:r>
              <a:rPr lang="en-CA" sz="1200" dirty="0" smtClean="0"/>
              <a:t>  </a:t>
            </a:r>
            <a:r>
              <a:rPr lang="en-CA" sz="1200" dirty="0"/>
              <a:t>	Web Site:  </a:t>
            </a:r>
            <a:r>
              <a:rPr lang="en-CA" sz="1200" u="sng" dirty="0" smtClean="0">
                <a:hlinkClick r:id="rId7"/>
              </a:rPr>
              <a:t>www.cthsbc.com</a:t>
            </a:r>
            <a:endParaRPr lang="en-CA" sz="1200" dirty="0"/>
          </a:p>
          <a:p>
            <a:r>
              <a:rPr lang="en-CA" sz="1200" dirty="0"/>
              <a:t>General Manager: </a:t>
            </a:r>
            <a:r>
              <a:rPr lang="en-CA" sz="1200" dirty="0" smtClean="0"/>
              <a:t>Bette-Jean (B-J) Davidson</a:t>
            </a:r>
          </a:p>
          <a:p>
            <a:endParaRPr lang="en-CA" sz="800" dirty="0" smtClean="0"/>
          </a:p>
          <a:p>
            <a:r>
              <a:rPr lang="en-CA" sz="1200" b="1" dirty="0"/>
              <a:t>Canadian Thoroughbred Horse Society </a:t>
            </a:r>
            <a:r>
              <a:rPr lang="en-CA" sz="1200" b="1" dirty="0" smtClean="0"/>
              <a:t>(Manitoba </a:t>
            </a:r>
            <a:r>
              <a:rPr lang="en-CA" sz="1200" b="1" dirty="0"/>
              <a:t>Division)</a:t>
            </a:r>
          </a:p>
          <a:p>
            <a:r>
              <a:rPr lang="en-CA" sz="1200" dirty="0"/>
              <a:t>Phone: </a:t>
            </a:r>
            <a:r>
              <a:rPr lang="en-CA" sz="1200" dirty="0" smtClean="0"/>
              <a:t>204-832-1702</a:t>
            </a:r>
            <a:r>
              <a:rPr lang="en-CA" sz="1200" dirty="0"/>
              <a:t>	    Fax:  </a:t>
            </a:r>
            <a:r>
              <a:rPr lang="en-CA" sz="1200" dirty="0" smtClean="0"/>
              <a:t>204-831-6735    </a:t>
            </a:r>
            <a:r>
              <a:rPr lang="en-CA" sz="1200" dirty="0"/>
              <a:t>E-mail:  </a:t>
            </a:r>
            <a:r>
              <a:rPr lang="en-CA" sz="1200" dirty="0" smtClean="0">
                <a:hlinkClick r:id="rId8"/>
              </a:rPr>
              <a:t>cthsmb@mymts.net</a:t>
            </a:r>
            <a:r>
              <a:rPr lang="en-CA" sz="1200" dirty="0" smtClean="0"/>
              <a:t>  </a:t>
            </a:r>
            <a:r>
              <a:rPr lang="en-CA" sz="1200" dirty="0"/>
              <a:t>	Web Site:  </a:t>
            </a:r>
            <a:r>
              <a:rPr lang="en-CA" sz="1200" u="sng" dirty="0" smtClean="0">
                <a:hlinkClick r:id="rId9"/>
              </a:rPr>
              <a:t>www.cthsmb.com</a:t>
            </a:r>
            <a:endParaRPr lang="en-CA" sz="1200" dirty="0"/>
          </a:p>
          <a:p>
            <a:r>
              <a:rPr lang="en-CA" sz="1200" dirty="0"/>
              <a:t>General Manager: </a:t>
            </a:r>
            <a:r>
              <a:rPr lang="en-CA" sz="1200" dirty="0" smtClean="0"/>
              <a:t>Jill Withers</a:t>
            </a:r>
          </a:p>
          <a:p>
            <a:endParaRPr lang="en-CA" sz="800" dirty="0" smtClean="0"/>
          </a:p>
          <a:p>
            <a:r>
              <a:rPr lang="en-CA" sz="1200" b="1" dirty="0"/>
              <a:t>Canadian Thoroughbred Horse Society </a:t>
            </a:r>
            <a:r>
              <a:rPr lang="en-CA" sz="1200" b="1" dirty="0" smtClean="0"/>
              <a:t>(Ontario </a:t>
            </a:r>
            <a:r>
              <a:rPr lang="en-CA" sz="1200" b="1" dirty="0"/>
              <a:t>Division)</a:t>
            </a:r>
          </a:p>
          <a:p>
            <a:r>
              <a:rPr lang="en-CA" sz="1200" dirty="0"/>
              <a:t>Phone: </a:t>
            </a:r>
            <a:r>
              <a:rPr lang="en-CA" sz="1200" dirty="0" smtClean="0"/>
              <a:t>416-675-3602</a:t>
            </a:r>
            <a:r>
              <a:rPr lang="en-CA" sz="1200" dirty="0"/>
              <a:t>	    Fax:  </a:t>
            </a:r>
            <a:r>
              <a:rPr lang="en-CA" sz="1200" dirty="0" smtClean="0"/>
              <a:t>416-675-9405     </a:t>
            </a:r>
            <a:r>
              <a:rPr lang="en-CA" sz="1200" dirty="0"/>
              <a:t>E-mail:  </a:t>
            </a:r>
            <a:r>
              <a:rPr lang="en-CA" sz="1200" dirty="0" smtClean="0">
                <a:hlinkClick r:id="rId10"/>
              </a:rPr>
              <a:t>cthsont@idirect.com</a:t>
            </a:r>
            <a:r>
              <a:rPr lang="en-CA" sz="1200" dirty="0" smtClean="0"/>
              <a:t> </a:t>
            </a:r>
            <a:r>
              <a:rPr lang="en-CA" sz="1200" dirty="0"/>
              <a:t>	Web Site:  </a:t>
            </a:r>
            <a:r>
              <a:rPr lang="en-CA" sz="1200" u="sng" dirty="0" smtClean="0">
                <a:hlinkClick r:id="rId11"/>
              </a:rPr>
              <a:t>www.cthsont.com</a:t>
            </a:r>
            <a:endParaRPr lang="en-CA" sz="1200" dirty="0"/>
          </a:p>
          <a:p>
            <a:r>
              <a:rPr lang="en-CA" sz="1200" dirty="0"/>
              <a:t>General Manager: </a:t>
            </a:r>
            <a:r>
              <a:rPr lang="en-CA" sz="1200" dirty="0" smtClean="0"/>
              <a:t>Julie Coulter</a:t>
            </a:r>
            <a:endParaRPr lang="en-CA" sz="1200" dirty="0"/>
          </a:p>
          <a:p>
            <a:endParaRPr lang="en-CA" sz="1200" dirty="0"/>
          </a:p>
          <a:p>
            <a:r>
              <a:rPr lang="en-CA" sz="1200" b="1" dirty="0"/>
              <a:t>Heather </a:t>
            </a:r>
            <a:r>
              <a:rPr lang="en-CA" sz="1200" b="1" dirty="0" smtClean="0"/>
              <a:t>Matheson-Bird</a:t>
            </a:r>
            <a:r>
              <a:rPr lang="en-CA" sz="1200" dirty="0"/>
              <a:t> </a:t>
            </a:r>
            <a:r>
              <a:rPr lang="en-CA" sz="1200" b="1" dirty="0" smtClean="0"/>
              <a:t>(Alberta </a:t>
            </a:r>
            <a:r>
              <a:rPr lang="en-CA" sz="1200" b="1" smtClean="0"/>
              <a:t>Thoroughbred Microchipping Project </a:t>
            </a:r>
            <a:r>
              <a:rPr lang="en-CA" sz="1200" b="1" dirty="0" smtClean="0"/>
              <a:t>Manager) </a:t>
            </a:r>
          </a:p>
          <a:p>
            <a:r>
              <a:rPr lang="en-CA" sz="1200" dirty="0" smtClean="0"/>
              <a:t>Cell</a:t>
            </a:r>
            <a:r>
              <a:rPr lang="en-CA" sz="1200" dirty="0"/>
              <a:t>: </a:t>
            </a:r>
            <a:r>
              <a:rPr lang="en-CA" sz="1200" dirty="0" smtClean="0"/>
              <a:t>403-554-7542 	E-mail:  </a:t>
            </a:r>
            <a:r>
              <a:rPr lang="en-CA" sz="1200" u="sng" dirty="0">
                <a:hlinkClick r:id="rId12"/>
              </a:rPr>
              <a:t>mitchellmatheson@yahoo.ca</a:t>
            </a:r>
            <a:r>
              <a:rPr lang="en-CA" sz="1200" dirty="0"/>
              <a:t> </a:t>
            </a:r>
            <a:endParaRPr lang="en-CA" sz="1200" dirty="0" smtClean="0"/>
          </a:p>
          <a:p>
            <a:endParaRPr lang="en-CA" sz="1200" dirty="0"/>
          </a:p>
          <a:p>
            <a:r>
              <a:rPr lang="en-CA" sz="1200" dirty="0"/>
              <a:t> </a:t>
            </a:r>
            <a:r>
              <a:rPr lang="en-CA" sz="1200" b="1" dirty="0" smtClean="0"/>
              <a:t>Adrienne </a:t>
            </a:r>
            <a:r>
              <a:rPr lang="en-CA" sz="1200" b="1" dirty="0"/>
              <a:t>Herron</a:t>
            </a:r>
            <a:r>
              <a:rPr lang="en-CA" sz="1200" dirty="0"/>
              <a:t>, Traceability Systems Specialist/Provincial Equine Specialist, Alberta </a:t>
            </a:r>
            <a:r>
              <a:rPr lang="en-CA" sz="1200" dirty="0" smtClean="0"/>
              <a:t>Agriculture and Forestry </a:t>
            </a:r>
          </a:p>
          <a:p>
            <a:r>
              <a:rPr lang="en-CA" sz="1200" dirty="0" smtClean="0"/>
              <a:t>Cell</a:t>
            </a:r>
            <a:r>
              <a:rPr lang="en-CA" sz="1200" dirty="0"/>
              <a:t>: </a:t>
            </a:r>
            <a:r>
              <a:rPr lang="en-CA" sz="1200" dirty="0" smtClean="0"/>
              <a:t>403-755-2047 	E-mail:  </a:t>
            </a:r>
            <a:r>
              <a:rPr lang="en-CA" sz="1200" u="sng" dirty="0">
                <a:hlinkClick r:id="rId13"/>
              </a:rPr>
              <a:t>Adrienne.herron@gov.ab.ca</a:t>
            </a:r>
            <a:endParaRPr lang="en-CA" sz="1200" dirty="0"/>
          </a:p>
          <a:p>
            <a:endParaRPr lang="en-CA" sz="1200" dirty="0"/>
          </a:p>
          <a:p>
            <a:endParaRPr lang="en-CA" sz="1200" b="1" dirty="0"/>
          </a:p>
          <a:p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24528649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505</Words>
  <Application>Microsoft Office PowerPoint</Application>
  <PresentationFormat>On-screen Show (4:3)</PresentationFormat>
  <Paragraphs>56</Paragraphs>
  <Slides>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Microchipping Media 2</vt:lpstr>
      <vt:lpstr>Microchip Location </vt:lpstr>
      <vt:lpstr>Scanning Horses  •The video below demonstrate that with a nasal microchip implant, it is easier and safer to scan horses than  if the horse had a nuchal ligament microchip implant. •Scanning nasal area microchips on Racehorses prior to racing at Northlands Park.  </vt:lpstr>
      <vt:lpstr>The Nasal Microchip Implant Procedure</vt:lpstr>
      <vt:lpstr>Conclusion </vt:lpstr>
      <vt:lpstr>Quick Numbers &amp; Facts</vt:lpstr>
      <vt:lpstr>Contact Information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Caitlin Grguric</dc:creator>
  <cp:lastModifiedBy>Caitlin Grguric</cp:lastModifiedBy>
  <cp:revision>11</cp:revision>
  <dcterms:created xsi:type="dcterms:W3CDTF">2017-04-04T15:44:04Z</dcterms:created>
  <dcterms:modified xsi:type="dcterms:W3CDTF">2017-04-06T19:29:45Z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