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3" r:id="rId6"/>
    <p:sldMasterId id="2147483675" r:id="rId7"/>
  </p:sldMasterIdLst>
  <p:notesMasterIdLst>
    <p:notesMasterId r:id="rId28"/>
  </p:notesMasterIdLst>
  <p:sldIdLst>
    <p:sldId id="256" r:id="rId8"/>
    <p:sldId id="257" r:id="rId9"/>
    <p:sldId id="265" r:id="rId10"/>
    <p:sldId id="1132" r:id="rId11"/>
    <p:sldId id="267" r:id="rId12"/>
    <p:sldId id="1184" r:id="rId13"/>
    <p:sldId id="1134" r:id="rId14"/>
    <p:sldId id="1135" r:id="rId15"/>
    <p:sldId id="278" r:id="rId16"/>
    <p:sldId id="262" r:id="rId17"/>
    <p:sldId id="1136" r:id="rId18"/>
    <p:sldId id="1137" r:id="rId19"/>
    <p:sldId id="1133" r:id="rId20"/>
    <p:sldId id="1138" r:id="rId21"/>
    <p:sldId id="1140" r:id="rId22"/>
    <p:sldId id="1186" r:id="rId23"/>
    <p:sldId id="1185" r:id="rId24"/>
    <p:sldId id="1142" r:id="rId25"/>
    <p:sldId id="277"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03F329-040A-8A27-91AB-1DEB9FEE73A7}" name="Gennie Sheer" initials="GS" userId="S::gennie@ruok.org.au::7ec2a2e5-8126-4ae2-9914-ce8352191de2" providerId="AD"/>
  <p188:author id="{33C1E095-D7B6-26A0-8F06-6C5A1988C9FD}" name="Hannah Brown" initials="HB" userId="S::hannah@ruok.org.au::24edd61d-cdc1-45e3-96e0-89c1be3d11bf" providerId="AD"/>
  <p188:author id="{80F25BD8-2162-D2D6-1A16-96934EB269DD}" name="Holly Broadhurst" initials="HB" userId="S::Holly@ruok.org.au::6384c3a7-8800-4ae3-a072-e825b5caee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682A32-6598-9F6E-2E3F-D7FB964D62C3}" v="3" dt="2026-08-26T03:05:08.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10"/>
    <p:restoredTop sz="61037"/>
  </p:normalViewPr>
  <p:slideViewPr>
    <p:cSldViewPr snapToGrid="0">
      <p:cViewPr varScale="1">
        <p:scale>
          <a:sx n="68" d="100"/>
          <a:sy n="68" d="100"/>
        </p:scale>
        <p:origin x="129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C848D-0DAF-C042-8595-AC74C3DAD767}" type="datetimeFigureOut">
              <a:rPr lang="en-US" smtClean="0"/>
              <a:t>8/27/26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5DD8C3-4DDF-AB42-AD9C-AD75806E3574}" type="slidenum">
              <a:rPr lang="en-US" smtClean="0"/>
              <a:t>‹#›</a:t>
            </a:fld>
            <a:endParaRPr lang="en-US"/>
          </a:p>
        </p:txBody>
      </p:sp>
    </p:spTree>
    <p:extLst>
      <p:ext uri="{BB962C8B-B14F-4D97-AF65-F5344CB8AC3E}">
        <p14:creationId xmlns:p14="http://schemas.microsoft.com/office/powerpoint/2010/main" val="3990335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Insert your school name and year group into the slide if relevant. If not, you can delete this text from the slide.</a:t>
            </a:r>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3D5DD8C3-4DDF-AB42-AD9C-AD75806E3574}" type="slidenum">
              <a:rPr lang="en-US" smtClean="0"/>
              <a:t>1</a:t>
            </a:fld>
            <a:endParaRPr lang="en-US"/>
          </a:p>
        </p:txBody>
      </p:sp>
    </p:spTree>
    <p:extLst>
      <p:ext uri="{BB962C8B-B14F-4D97-AF65-F5344CB8AC3E}">
        <p14:creationId xmlns:p14="http://schemas.microsoft.com/office/powerpoint/2010/main" val="4101787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The good news is that more Australians understand the importance of checking in with the people around them.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say they’ve been asking people if they’re OK more often over the past year.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But one in four still hesitate, even when they think someone might be struggling.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That’s why this year’s message is so simple: </a:t>
            </a:r>
            <a:r>
              <a:rPr lang="en-AU" sz="1200" b="1" kern="1200">
                <a:solidFill>
                  <a:schemeClr val="tx1"/>
                </a:solidFill>
                <a:effectLst/>
                <a:latin typeface="+mn-lt"/>
                <a:ea typeface="+mn-ea"/>
                <a:cs typeface="+mn-cs"/>
              </a:rPr>
              <a:t>If you’re thinking it, ask </a:t>
            </a:r>
            <a:r>
              <a:rPr lang="en-AU" b="1"/>
              <a:t>R U OK? Any Day.</a:t>
            </a:r>
            <a:r>
              <a:rPr lang="en-AU" sz="1200" b="1" kern="1200">
                <a:solidFill>
                  <a:schemeClr val="tx1"/>
                </a:solidFill>
                <a:effectLst/>
                <a:latin typeface="+mn-lt"/>
                <a:ea typeface="+mn-ea"/>
                <a:cs typeface="+mn-cs"/>
              </a:rPr>
              <a:t> </a:t>
            </a:r>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813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Before supporting someone else, take a moment to check in with yourself.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Are you in the right headspace to really listen?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set aside the time you might need for the conversation?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chosen somewhere comfortable and relatively private in the classroom or off the playground?</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It might be more comfortable for the person to be side-by-side with you (e.g. walking or sitting at lunchtime together) rather than face-to-face.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Remember, you don’t need to solve someone’s problems. Your role is to listen, show you care and help them think about what support might help 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5251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R U OK? uses a simple, easy to remember, four-step conversation guide called ALEC:</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A</a:t>
            </a:r>
            <a:r>
              <a:rPr lang="en-AU" sz="1200" kern="1200" dirty="0">
                <a:solidFill>
                  <a:schemeClr val="tx1"/>
                </a:solidFill>
                <a:effectLst/>
                <a:latin typeface="+mn-lt"/>
                <a:ea typeface="+mn-ea"/>
                <a:cs typeface="+mn-cs"/>
              </a:rPr>
              <a:t>sk R U OK?</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L</a:t>
            </a:r>
            <a:r>
              <a:rPr lang="en-AU" sz="1200" kern="1200" dirty="0">
                <a:solidFill>
                  <a:schemeClr val="tx1"/>
                </a:solidFill>
                <a:effectLst/>
                <a:latin typeface="+mn-lt"/>
                <a:ea typeface="+mn-ea"/>
                <a:cs typeface="+mn-cs"/>
              </a:rPr>
              <a:t>isten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E</a:t>
            </a:r>
            <a:r>
              <a:rPr lang="en-AU" sz="1200" kern="1200" dirty="0">
                <a:solidFill>
                  <a:schemeClr val="tx1"/>
                </a:solidFill>
                <a:effectLst/>
                <a:latin typeface="+mn-lt"/>
                <a:ea typeface="+mn-ea"/>
                <a:cs typeface="+mn-cs"/>
              </a:rPr>
              <a:t>ncourage action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C</a:t>
            </a:r>
            <a:r>
              <a:rPr lang="en-AU" sz="1200" kern="1200" dirty="0">
                <a:solidFill>
                  <a:schemeClr val="tx1"/>
                </a:solidFill>
                <a:effectLst/>
                <a:latin typeface="+mn-lt"/>
                <a:ea typeface="+mn-ea"/>
                <a:cs typeface="+mn-cs"/>
              </a:rPr>
              <a:t>heck in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506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one: Ask R U OK?</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Start the conversation at a time and in a place where you’ll both be comfortable to chat.  </a:t>
            </a:r>
          </a:p>
          <a:p>
            <a:pPr marL="171450" indent="-171450">
              <a:buFont typeface="Arial" panose="020B0604020202020204" pitchFamily="34" charset="0"/>
              <a:buChar char="•"/>
            </a:pPr>
            <a:r>
              <a:rPr lang="en-US" dirty="0"/>
              <a:t>Be relaxed and friendly in your approach. Think about how you can ease into the conversation.  </a:t>
            </a:r>
          </a:p>
          <a:p>
            <a:pPr marL="171450" indent="-171450">
              <a:buFont typeface="Arial" panose="020B0604020202020204" pitchFamily="34" charset="0"/>
              <a:buChar char="•"/>
            </a:pPr>
            <a:r>
              <a:rPr lang="en-US" dirty="0"/>
              <a:t>Ask R U OK? in a way that feels natural to you and your relationship with the other person. See some examples of how to ask on the slide. </a:t>
            </a:r>
          </a:p>
          <a:p>
            <a:pPr marL="171450" indent="-171450">
              <a:buFont typeface="Arial" panose="020B0604020202020204" pitchFamily="34" charset="0"/>
              <a:buChar char="•"/>
            </a:pPr>
            <a:r>
              <a:rPr lang="en-US" dirty="0"/>
              <a:t>You can start by letting them know you’ve noticed a change. You could say something like:  – “I’ve noticed a few changes in what you’ve been saying/doing. How are things going for you?”  – “I know there’s been some big life changes for you recently, how are you managing?” OR  – “You don’t seem yourself lately – want to talk about it?”  </a:t>
            </a:r>
          </a:p>
          <a:p>
            <a:pPr marL="171450" indent="-171450">
              <a:buFont typeface="Arial" panose="020B0604020202020204" pitchFamily="34" charset="0"/>
              <a:buChar char="•"/>
            </a:pPr>
            <a:r>
              <a:rPr lang="en-US" dirty="0"/>
              <a:t>If they don’t want to talk, let them know you’ll be there when they are ready or ask them if there’s someone else they’d be more comfortable chatting to.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835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two: Listen</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It’s important you genuinely listen with an open mind and without judgment. </a:t>
            </a:r>
          </a:p>
          <a:p>
            <a:pPr marL="171450" indent="-171450">
              <a:buFont typeface="Arial" panose="020B0604020202020204" pitchFamily="34" charset="0"/>
              <a:buChar char="•"/>
            </a:pPr>
            <a:r>
              <a:rPr lang="en-US" dirty="0"/>
              <a:t>It can be tempting to jump in and try to push someone’s worries away or offer a ‘quick fix’, but it’s best to avoid rushing the conversation.  </a:t>
            </a:r>
          </a:p>
          <a:p>
            <a:pPr marL="171450" indent="-171450">
              <a:buFont typeface="Arial" panose="020B0604020202020204" pitchFamily="34" charset="0"/>
              <a:buChar char="•"/>
            </a:pPr>
            <a:r>
              <a:rPr lang="en-US" dirty="0"/>
              <a:t>Don’t be afraid to sit in silence and give the person some space and quiet so they can find the words to express what they’re going through.  </a:t>
            </a:r>
          </a:p>
          <a:p>
            <a:pPr marL="171450" indent="-171450">
              <a:buFont typeface="Arial" panose="020B0604020202020204" pitchFamily="34" charset="0"/>
              <a:buChar char="•"/>
            </a:pPr>
            <a:r>
              <a:rPr lang="en-US" dirty="0"/>
              <a:t>Acknowledge what they’re going through. </a:t>
            </a:r>
          </a:p>
          <a:p>
            <a:pPr marL="171450" indent="-171450">
              <a:buFont typeface="Arial" panose="020B0604020202020204" pitchFamily="34" charset="0"/>
              <a:buChar char="•"/>
            </a:pPr>
            <a:r>
              <a:rPr lang="en-US" dirty="0"/>
              <a:t>You could say:  – “I’m here to listen if you want to talk more”  – “How are you feeling about that?” OR  – “I’m not going to pretend I know what it’s like for you, but I’m here to listen to why you feel the way you do.”  </a:t>
            </a:r>
          </a:p>
          <a:p>
            <a:pPr marL="171450" indent="-171450">
              <a:buFont typeface="Arial" panose="020B0604020202020204" pitchFamily="34" charset="0"/>
              <a:buChar char="•"/>
            </a:pPr>
            <a:r>
              <a:rPr lang="en-US" dirty="0"/>
              <a:t>It can be really hard to hear that someone is in pain or struggling – but try and sit with the discomfort and remind yourself that your support can be crucial.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844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three: Encourage action</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Once they’ve shared what they’re going through, you might suggest to them that they think about one small step they might be able to take to improve their situation.  </a:t>
            </a:r>
          </a:p>
          <a:p>
            <a:pPr marL="171450" indent="-171450">
              <a:buFont typeface="Arial" panose="020B0604020202020204" pitchFamily="34" charset="0"/>
              <a:buChar char="•"/>
            </a:pPr>
            <a:r>
              <a:rPr lang="en-US" dirty="0"/>
              <a:t>You don’t have to have the answers or be able to offer professional health advice, but you can help them consider the next steps and actions they can take to manage their situation.  </a:t>
            </a:r>
          </a:p>
          <a:p>
            <a:pPr marL="171450" indent="-171450">
              <a:buFont typeface="Arial" panose="020B0604020202020204" pitchFamily="34" charset="0"/>
              <a:buChar char="•"/>
            </a:pPr>
            <a:r>
              <a:rPr lang="en-US" dirty="0"/>
              <a:t>Some good options might include talking to a teacher, the school counsellor, a family member or a trusted friend. </a:t>
            </a:r>
          </a:p>
          <a:p>
            <a:pPr marL="171450" indent="-171450">
              <a:buFont typeface="Arial" panose="020B0604020202020204" pitchFamily="34" charset="0"/>
              <a:buChar char="•"/>
            </a:pPr>
            <a:r>
              <a:rPr lang="en-US" dirty="0"/>
              <a:t>If they’ve been feeling this way for a while, they might need to talk to a trusted adult.  </a:t>
            </a:r>
          </a:p>
          <a:p>
            <a:pPr marL="171450" indent="-171450">
              <a:buFont typeface="Arial" panose="020B0604020202020204" pitchFamily="34" charset="0"/>
              <a:buChar char="•"/>
            </a:pPr>
            <a:r>
              <a:rPr lang="en-US" dirty="0"/>
              <a:t>You could say:  – “What do you think is a first step that would help you through this?”  – “What can I do right now to support you?”  – “Have you spoken to the teacher about this?” OR  – “What’s something you enjoy doing? Making time for that can really help.”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956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help services that you can call for help as well. These services connect you with a professional who is trained to support you and guide you through whatever you need to talk about. You can call them to ask for advice on how to support your friend or your friend can call them.</a:t>
            </a:r>
          </a:p>
          <a:p>
            <a:endParaRPr lang="en-US"/>
          </a:p>
          <a:p>
            <a:r>
              <a:rPr lang="en-US" b="1"/>
              <a:t>Add a slide to include any local support services available at your school or in your local community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DD8C3-4DDF-AB42-AD9C-AD75806E357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3343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don’t like speaking on the phone, Lifeline, Beyond Blue, and Kids Helpline all have webchat available.</a:t>
            </a:r>
          </a:p>
          <a:p>
            <a:endParaRPr lang="en-US" dirty="0"/>
          </a:p>
          <a:p>
            <a:r>
              <a:rPr lang="en-US" dirty="0"/>
              <a:t>Lifeline also has a text service available, which is again helpful if people don't feel comfortable having a phone call.</a:t>
            </a:r>
          </a:p>
          <a:p>
            <a:endParaRPr lang="en-US" dirty="0"/>
          </a:p>
          <a:p>
            <a:r>
              <a:rPr lang="en-US" dirty="0"/>
              <a:t>You can also call Lifeline, Beyond Blue, Kids Helpline, and 13 YARN on behalf of someone else, and they will all provide guidance on how to support them.</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DD8C3-4DDF-AB42-AD9C-AD75806E357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032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The conversation doesn’t end after you ask R U OK?.</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Checking back in lets someone know they’re important and that your care wasn’t just for one moment.</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 quick message, or chat between subjects can make all the difference.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Staying connected is one of the most powerful ways we can support the people around us.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Having the ALEC slide in here like in last year’s deck is good as an option. It’s good pedogeological practice to reinforce messaging at the end for knowledge retention. </a:t>
            </a:r>
          </a:p>
          <a:p>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450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conversation tips, or advice for how to support your mates through specific struggles, you can always head to </a:t>
            </a:r>
            <a:r>
              <a:rPr lang="en-US" dirty="0" err="1"/>
              <a:t>ruok.org.au</a:t>
            </a:r>
            <a:r>
              <a:rPr lang="en-US" dirty="0"/>
              <a:t>/</a:t>
            </a:r>
            <a:r>
              <a:rPr lang="en-US" dirty="0" err="1"/>
              <a:t>friendbetter</a:t>
            </a:r>
            <a:endParaRPr lang="en-US" dirty="0"/>
          </a:p>
        </p:txBody>
      </p:sp>
      <p:sp>
        <p:nvSpPr>
          <p:cNvPr id="4" name="Slide Number Placeholder 3"/>
          <p:cNvSpPr>
            <a:spLocks noGrp="1"/>
          </p:cNvSpPr>
          <p:nvPr>
            <p:ph type="sldNum" sz="quarter" idx="5"/>
          </p:nvPr>
        </p:nvSpPr>
        <p:spPr/>
        <p:txBody>
          <a:bodyPr/>
          <a:lstStyle/>
          <a:p>
            <a:fld id="{3D5DD8C3-4DDF-AB42-AD9C-AD75806E3574}" type="slidenum">
              <a:rPr lang="en-US" smtClean="0"/>
              <a:t>19</a:t>
            </a:fld>
            <a:endParaRPr lang="en-US"/>
          </a:p>
        </p:txBody>
      </p:sp>
    </p:spTree>
    <p:extLst>
      <p:ext uri="{BB962C8B-B14F-4D97-AF65-F5344CB8AC3E}">
        <p14:creationId xmlns:p14="http://schemas.microsoft.com/office/powerpoint/2010/main" val="327794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u="none" strike="noStrike" kern="1200" dirty="0">
                <a:solidFill>
                  <a:schemeClr val="tx1"/>
                </a:solidFill>
                <a:effectLst/>
                <a:latin typeface="+mn-lt"/>
                <a:ea typeface="+mn-ea"/>
                <a:cs typeface="+mn-cs"/>
              </a:rPr>
              <a:t>Acknowledgement of Country</a:t>
            </a:r>
          </a:p>
          <a:p>
            <a:r>
              <a:rPr lang="en-AU" sz="1200" kern="1200" dirty="0">
                <a:solidFill>
                  <a:schemeClr val="tx1"/>
                </a:solidFill>
                <a:effectLst/>
                <a:latin typeface="+mn-lt"/>
                <a:ea typeface="+mn-ea"/>
                <a:cs typeface="+mn-cs"/>
              </a:rPr>
              <a:t>Acknowledge the Traditional Owners of the land on which you’re meeting and pay your respects to Elders past, present. </a:t>
            </a:r>
          </a:p>
          <a:p>
            <a:r>
              <a:rPr lang="en-AU" sz="1200" kern="1200" dirty="0">
                <a:solidFill>
                  <a:schemeClr val="tx1"/>
                </a:solidFill>
                <a:effectLst/>
                <a:latin typeface="+mn-lt"/>
                <a:ea typeface="+mn-ea"/>
                <a:cs typeface="+mn-cs"/>
              </a:rPr>
              <a:t>It doesn’t have to be long, but don’t rush and try to deliver with authenticity.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I acknowledge the Traditional Owners of the land on which we are meeting today and pay my respect to Elders past and present. </a:t>
            </a:r>
          </a:p>
        </p:txBody>
      </p:sp>
      <p:sp>
        <p:nvSpPr>
          <p:cNvPr id="4" name="Slide Number Placeholder 3"/>
          <p:cNvSpPr>
            <a:spLocks noGrp="1"/>
          </p:cNvSpPr>
          <p:nvPr>
            <p:ph type="sldNum" sz="quarter" idx="5"/>
          </p:nvPr>
        </p:nvSpPr>
        <p:spPr/>
        <p:txBody>
          <a:bodyPr/>
          <a:lstStyle/>
          <a:p>
            <a:fld id="{3D5DD8C3-4DDF-AB42-AD9C-AD75806E3574}" type="slidenum">
              <a:rPr lang="en-US" smtClean="0"/>
              <a:t>2</a:t>
            </a:fld>
            <a:endParaRPr lang="en-US"/>
          </a:p>
        </p:txBody>
      </p:sp>
    </p:spTree>
    <p:extLst>
      <p:ext uri="{BB962C8B-B14F-4D97-AF65-F5344CB8AC3E}">
        <p14:creationId xmlns:p14="http://schemas.microsoft.com/office/powerpoint/2010/main" val="4150421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encourage you to think about who you can regularly check in with and ask R U OK? Any Day. Or if you are in need of support, I encourage you to reach out to someone today, or even one of </a:t>
            </a:r>
            <a:r>
              <a:rPr lang="en-US"/>
              <a:t>the helplines.</a:t>
            </a:r>
            <a:endParaRPr lang="en-US" dirty="0"/>
          </a:p>
          <a:p>
            <a:endParaRPr lang="en-US" dirty="0"/>
          </a:p>
          <a:p>
            <a:r>
              <a:rPr lang="en-US" dirty="0"/>
              <a:t>Take some time today to do something nice for yourself- to make sure you are refilling your cup and looking after yourself. </a:t>
            </a:r>
          </a:p>
        </p:txBody>
      </p:sp>
      <p:sp>
        <p:nvSpPr>
          <p:cNvPr id="4" name="Slide Number Placeholder 3"/>
          <p:cNvSpPr>
            <a:spLocks noGrp="1"/>
          </p:cNvSpPr>
          <p:nvPr>
            <p:ph type="sldNum" sz="quarter" idx="5"/>
          </p:nvPr>
        </p:nvSpPr>
        <p:spPr/>
        <p:txBody>
          <a:bodyPr/>
          <a:lstStyle/>
          <a:p>
            <a:fld id="{3D5DD8C3-4DDF-AB42-AD9C-AD75806E3574}" type="slidenum">
              <a:rPr lang="en-US" smtClean="0"/>
              <a:t>20</a:t>
            </a:fld>
            <a:endParaRPr lang="en-US"/>
          </a:p>
        </p:txBody>
      </p:sp>
    </p:spTree>
    <p:extLst>
      <p:ext uri="{BB962C8B-B14F-4D97-AF65-F5344CB8AC3E}">
        <p14:creationId xmlns:p14="http://schemas.microsoft.com/office/powerpoint/2010/main" val="2728399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i="1" dirty="0"/>
              <a:t>Recognise</a:t>
            </a:r>
            <a:r>
              <a:rPr lang="en-AU" sz="1200" b="1" i="1" u="none" strike="noStrike" kern="1200" dirty="0">
                <a:solidFill>
                  <a:schemeClr val="tx1"/>
                </a:solidFill>
                <a:effectLst/>
                <a:latin typeface="+mn-lt"/>
                <a:ea typeface="+mn-ea"/>
                <a:cs typeface="+mn-cs"/>
              </a:rPr>
              <a:t> lived experience</a:t>
            </a:r>
            <a:endParaRPr lang="en-AU" sz="1200" b="0" i="1" kern="1200" dirty="0">
              <a:solidFill>
                <a:schemeClr val="tx1"/>
              </a:solidFill>
              <a:effectLst/>
              <a:latin typeface="+mn-lt"/>
              <a:ea typeface="+mn-ea"/>
              <a:cs typeface="+mn-cs"/>
            </a:endParaRPr>
          </a:p>
          <a:p>
            <a:pPr marL="285750" indent="-285750">
              <a:buFont typeface="Arial"/>
              <a:buChar char="•"/>
            </a:pPr>
            <a:r>
              <a:rPr lang="en-AU"/>
              <a:t>I’d also like to take this moment to recognise those with lived or living experience </a:t>
            </a:r>
            <a:r>
              <a:rPr lang="en-AU" b="0" kern="1200">
                <a:effectLst/>
              </a:rPr>
              <a:t>of mental </a:t>
            </a:r>
            <a:r>
              <a:rPr lang="en-AU"/>
              <a:t>ill-health or </a:t>
            </a:r>
            <a:r>
              <a:rPr lang="en-AU" b="0" kern="1200">
                <a:effectLst/>
              </a:rPr>
              <a:t>suicide. </a:t>
            </a:r>
            <a:r>
              <a:rPr lang="en-AU"/>
              <a:t> </a:t>
            </a:r>
            <a:endParaRPr lang="en-AU">
              <a:ea typeface="Calibri"/>
              <a:cs typeface="Calibri"/>
            </a:endParaRPr>
          </a:p>
          <a:p>
            <a:pPr marL="285750" indent="-285750">
              <a:buFont typeface="Arial"/>
              <a:buChar char="•"/>
              <a:defRPr/>
            </a:pPr>
            <a:r>
              <a:rPr lang="en-AU"/>
              <a:t>Sometimes talking about mental health and wellbeing </a:t>
            </a:r>
            <a:r>
              <a:rPr lang="en-AU" b="0" u="none" strike="noStrike" kern="1200">
                <a:effectLst/>
              </a:rPr>
              <a:t>can bring up tough emotions</a:t>
            </a:r>
            <a:r>
              <a:rPr lang="en-AU"/>
              <a:t>. If today’s talk brings anything up</a:t>
            </a:r>
            <a:r>
              <a:rPr lang="en-AU" b="0" u="none" strike="noStrike" kern="1200">
                <a:effectLst/>
              </a:rPr>
              <a:t> for </a:t>
            </a:r>
            <a:r>
              <a:rPr lang="en-AU"/>
              <a:t>you, </a:t>
            </a:r>
            <a:r>
              <a:rPr lang="en-AU" b="0" u="none" strike="noStrike" kern="1200">
                <a:effectLst/>
              </a:rPr>
              <a:t>it’s OK to excuse yourself.</a:t>
            </a:r>
            <a:r>
              <a:rPr lang="en-AU"/>
              <a:t>  </a:t>
            </a:r>
            <a:endParaRPr lang="en-AU">
              <a:ea typeface="Calibri"/>
              <a:cs typeface="Calibri"/>
            </a:endParaRPr>
          </a:p>
          <a:p>
            <a:pPr marL="285750" indent="-285750">
              <a:buFont typeface="Arial,Sans-Serif"/>
              <a:buChar char="•"/>
            </a:pPr>
            <a:r>
              <a:rPr lang="en-AU" b="0" kern="1200">
                <a:effectLst/>
              </a:rPr>
              <a:t>If you need </a:t>
            </a:r>
            <a:r>
              <a:rPr lang="en-AU"/>
              <a:t>some extra </a:t>
            </a:r>
            <a:r>
              <a:rPr lang="en-AU" b="0" kern="1200">
                <a:effectLst/>
              </a:rPr>
              <a:t>support, </a:t>
            </a:r>
            <a:r>
              <a:rPr lang="en-AU"/>
              <a:t>I strongly encourage you to open-up </a:t>
            </a:r>
            <a:r>
              <a:rPr lang="en-AU" b="0" kern="1200">
                <a:effectLst/>
              </a:rPr>
              <a:t>to </a:t>
            </a:r>
            <a:r>
              <a:rPr lang="en-AU"/>
              <a:t>someone you trust, connect with a trusted health professional, or access a support service like Kids Helpline which is available 24/7 </a:t>
            </a:r>
            <a:r>
              <a:rPr lang="en-AU" b="0" kern="1200">
                <a:effectLst/>
              </a:rPr>
              <a:t>on </a:t>
            </a:r>
            <a:r>
              <a:rPr lang="en-AU"/>
              <a:t>1800 55 1800.  </a:t>
            </a:r>
            <a:endParaRPr lang="en-AU">
              <a:ea typeface="Calibri"/>
              <a:cs typeface="Calibri"/>
            </a:endParaRPr>
          </a:p>
          <a:p>
            <a:pPr marL="285750" indent="-285750">
              <a:buFont typeface="Arial"/>
              <a:buChar char="•"/>
            </a:pPr>
            <a:endParaRPr lang="en-AU" dirty="0"/>
          </a:p>
          <a:p>
            <a:pPr marL="285750" indent="-285750">
              <a:buFont typeface="Arial"/>
              <a:buChar char="•"/>
            </a:pPr>
            <a:r>
              <a:rPr lang="en-AU" dirty="0"/>
              <a:t>You can find other services and</a:t>
            </a:r>
            <a:r>
              <a:rPr lang="en-AU" b="0" kern="1200" dirty="0">
                <a:effectLst/>
              </a:rPr>
              <a:t> support </a:t>
            </a:r>
            <a:r>
              <a:rPr lang="en-AU" dirty="0"/>
              <a:t>organisations </a:t>
            </a:r>
            <a:r>
              <a:rPr lang="en-AU" b="0" kern="1200" dirty="0">
                <a:effectLst/>
              </a:rPr>
              <a:t>on the R</a:t>
            </a:r>
            <a:r>
              <a:rPr lang="en-AU" dirty="0"/>
              <a:t> </a:t>
            </a:r>
            <a:r>
              <a:rPr lang="en-AU" b="0" kern="1200" dirty="0">
                <a:effectLst/>
              </a:rPr>
              <a:t>U</a:t>
            </a:r>
            <a:r>
              <a:rPr lang="en-AU" dirty="0"/>
              <a:t> </a:t>
            </a:r>
            <a:r>
              <a:rPr lang="en-AU" b="0" kern="1200" dirty="0">
                <a:effectLst/>
              </a:rPr>
              <a:t>OK? website</a:t>
            </a:r>
            <a:r>
              <a:rPr lang="en-AU" dirty="0"/>
              <a:t> at ruok.org.au/</a:t>
            </a:r>
            <a:r>
              <a:rPr lang="en-AU" dirty="0" err="1"/>
              <a:t>findhelp</a:t>
            </a:r>
            <a:r>
              <a:rPr lang="en-AU" dirty="0"/>
              <a:t>.  </a:t>
            </a:r>
            <a:endParaRPr lang="en-AU" dirty="0">
              <a:ea typeface="Calibri"/>
              <a:cs typeface="Calibri"/>
            </a:endParaRPr>
          </a:p>
          <a:p>
            <a:endParaRPr lang="en-AU" dirty="0"/>
          </a:p>
          <a:p>
            <a:r>
              <a:rPr lang="en-AU"/>
              <a:t>If available and relevant you can also:  </a:t>
            </a:r>
            <a:endParaRPr lang="en-AU">
              <a:ea typeface="Calibri" panose="020F0502020204030204"/>
              <a:cs typeface="Calibri" panose="020F0502020204030204"/>
            </a:endParaRPr>
          </a:p>
          <a:p>
            <a:pPr marL="285750" indent="-285750">
              <a:buFont typeface="Arial"/>
              <a:buChar char="•"/>
            </a:pPr>
            <a:r>
              <a:rPr lang="en-AU"/>
              <a:t>Identify the location of a quiet/safe space people can go to if they need to excuse themselves</a:t>
            </a:r>
            <a:r>
              <a:rPr lang="en-AU" b="0" kern="1200">
                <a:effectLst/>
              </a:rPr>
              <a:t>. </a:t>
            </a:r>
            <a:r>
              <a:rPr lang="en-AU"/>
              <a:t> </a:t>
            </a:r>
            <a:endParaRPr lang="en-AU">
              <a:ea typeface="Calibri"/>
              <a:cs typeface="Calibri"/>
            </a:endParaRPr>
          </a:p>
          <a:p>
            <a:pPr marL="285750" indent="-285750">
              <a:buFont typeface="Arial"/>
              <a:buChar char="•"/>
            </a:pPr>
            <a:r>
              <a:rPr lang="en-AU"/>
              <a:t>Mention information about how to access the Employee Assistance Program (EAP) or any other support person/services that may be in attendance.</a:t>
            </a:r>
            <a:endParaRPr lang="en-AU">
              <a:ea typeface="Calibri"/>
              <a:cs typeface="Calibri"/>
            </a:endParaRPr>
          </a:p>
          <a:p>
            <a:pPr marL="171450" lvl="0" indent="-171450">
              <a:buFont typeface="Arial" panose="020B0604020202020204" pitchFamily="34" charset="0"/>
              <a:buChar char="•"/>
            </a:pPr>
            <a:endParaRPr lang="en-AU" sz="1200" b="0" i="1" kern="1200" dirty="0">
              <a:solidFill>
                <a:schemeClr val="tx1"/>
              </a:solidFill>
              <a:effectLst/>
              <a:latin typeface="+mn-lt"/>
              <a:ea typeface="Calibri"/>
              <a:cs typeface="Calibri"/>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900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 U OK? is all about encouraging people to stay connected and have conversations that can help others through difficult times.</a:t>
            </a:r>
          </a:p>
          <a:p>
            <a:endParaRPr lang="en-US" dirty="0"/>
          </a:p>
          <a:p>
            <a:r>
              <a:rPr lang="en-US" dirty="0"/>
              <a:t>This is a photo of the late Gavin Larkin. He started R U OK? in 2009, hoping to protect others from experiencing the pain his family felt when he lost his father to suicide. </a:t>
            </a:r>
          </a:p>
          <a:p>
            <a:endParaRPr lang="en-US" dirty="0"/>
          </a:p>
          <a:p>
            <a:r>
              <a:rPr lang="en-US" dirty="0"/>
              <a:t>He believed that ‘in the time it takes to have a </a:t>
            </a:r>
            <a:r>
              <a:rPr lang="en-US" dirty="0" err="1"/>
              <a:t>cuppa</a:t>
            </a:r>
            <a:r>
              <a:rPr lang="en-US" dirty="0"/>
              <a:t>, you could start a conversation that could change a life’ – his message is that we can support other people by checking in with them and asking R U OK?.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85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conversations are important because life happens every day.</a:t>
            </a:r>
          </a:p>
          <a:p>
            <a:endParaRPr lang="en-US" dirty="0"/>
          </a:p>
          <a:p>
            <a:r>
              <a:rPr lang="en-US" dirty="0"/>
              <a:t>Some things that your peers might be struggling with include:</a:t>
            </a:r>
          </a:p>
          <a:p>
            <a:pPr marL="171450" indent="-171450">
              <a:buFont typeface="Arial" panose="020B0604020202020204" pitchFamily="34" charset="0"/>
              <a:buChar char="•"/>
            </a:pPr>
            <a:r>
              <a:rPr lang="en-US" dirty="0"/>
              <a:t>Procrastination (finding it hard to be motivated and complete tasks)</a:t>
            </a:r>
          </a:p>
          <a:p>
            <a:pPr marL="171450" indent="-171450">
              <a:buFont typeface="Arial" panose="020B0604020202020204" pitchFamily="34" charset="0"/>
              <a:buChar char="•"/>
            </a:pPr>
            <a:r>
              <a:rPr lang="en-US" dirty="0"/>
              <a:t>Exams and academic pressure</a:t>
            </a:r>
          </a:p>
          <a:p>
            <a:pPr marL="171450" indent="-171450">
              <a:buFont typeface="Arial" panose="020B0604020202020204" pitchFamily="34" charset="0"/>
              <a:buChar char="•"/>
            </a:pPr>
            <a:r>
              <a:rPr lang="en-US" dirty="0"/>
              <a:t>Self-esteem (not feeling confident in yourself)</a:t>
            </a:r>
          </a:p>
          <a:p>
            <a:pPr marL="171450" indent="-171450">
              <a:buFont typeface="Arial" panose="020B0604020202020204" pitchFamily="34" charset="0"/>
              <a:buChar char="•"/>
            </a:pPr>
            <a:r>
              <a:rPr lang="en-US" dirty="0"/>
              <a:t>Money (being able to afford things)</a:t>
            </a:r>
          </a:p>
          <a:p>
            <a:pPr marL="171450" indent="-171450">
              <a:buFont typeface="Arial" panose="020B0604020202020204" pitchFamily="34" charset="0"/>
              <a:buChar char="•"/>
            </a:pPr>
            <a:r>
              <a:rPr lang="en-US" dirty="0"/>
              <a:t>Mental ill health (including conditions such as depression and anxiety)</a:t>
            </a:r>
          </a:p>
          <a:p>
            <a:pPr marL="171450" indent="-171450">
              <a:buFont typeface="Arial" panose="020B0604020202020204" pitchFamily="34" charset="0"/>
              <a:buChar char="•"/>
            </a:pPr>
            <a:r>
              <a:rPr lang="en-US" dirty="0"/>
              <a:t>Sexuality and gender (people might be exploring their sexual or gender identity)</a:t>
            </a:r>
          </a:p>
          <a:p>
            <a:pPr marL="171450" indent="-171450">
              <a:buFont typeface="Arial" panose="020B0604020202020204" pitchFamily="34" charset="0"/>
              <a:buChar char="•"/>
            </a:pPr>
            <a:r>
              <a:rPr lang="en-US" dirty="0"/>
              <a:t>Online </a:t>
            </a:r>
            <a:r>
              <a:rPr lang="en-US" dirty="0" err="1"/>
              <a:t>behaviour</a:t>
            </a:r>
            <a:r>
              <a:rPr lang="en-US" dirty="0"/>
              <a:t> (such as finding it hard to limit time on devices, or dealing with the </a:t>
            </a:r>
            <a:r>
              <a:rPr lang="en-US" dirty="0" err="1"/>
              <a:t>behaviour</a:t>
            </a:r>
            <a:r>
              <a:rPr lang="en-US" dirty="0"/>
              <a:t> of others on social media)</a:t>
            </a:r>
          </a:p>
          <a:p>
            <a:pPr marL="171450" indent="-171450">
              <a:buFont typeface="Arial" panose="020B0604020202020204" pitchFamily="34" charset="0"/>
              <a:buChar char="•"/>
            </a:pPr>
            <a:r>
              <a:rPr lang="en-US" dirty="0"/>
              <a:t>Bullying</a:t>
            </a:r>
          </a:p>
          <a:p>
            <a:pPr marL="171450" indent="-171450">
              <a:buFont typeface="Arial" panose="020B0604020202020204" pitchFamily="34" charset="0"/>
              <a:buChar char="•"/>
            </a:pPr>
            <a:r>
              <a:rPr lang="en-US" dirty="0"/>
              <a:t>Grief and loss (if someone they know has passed away or even moved to another town)</a:t>
            </a:r>
          </a:p>
          <a:p>
            <a:pPr marL="171450" indent="-171450">
              <a:buFont typeface="Arial" panose="020B0604020202020204" pitchFamily="34" charset="0"/>
              <a:buChar char="•"/>
            </a:pPr>
            <a:r>
              <a:rPr lang="en-US" dirty="0"/>
              <a:t>Uncertainty about the future (such as what you might do after school, or world events like climate change)</a:t>
            </a:r>
          </a:p>
          <a:p>
            <a:endParaRPr lang="en-US" dirty="0"/>
          </a:p>
          <a:p>
            <a:r>
              <a:rPr lang="en-US" u="sng" dirty="0"/>
              <a:t>Question for the class</a:t>
            </a:r>
            <a:r>
              <a:rPr lang="en-US" dirty="0"/>
              <a:t>: Can you think of any other things that might be tough to manage?</a:t>
            </a:r>
          </a:p>
          <a:p>
            <a:endParaRPr lang="en-US" dirty="0"/>
          </a:p>
          <a:p>
            <a:r>
              <a:rPr lang="en-US" dirty="0"/>
              <a:t>Whatever it is, it’s important to remember that the people around us – our friends, siblings, classmates, cousins and teammates - go through life’s ups and downs every day.</a:t>
            </a:r>
          </a:p>
        </p:txBody>
      </p:sp>
      <p:sp>
        <p:nvSpPr>
          <p:cNvPr id="4" name="Slide Number Placeholder 3"/>
          <p:cNvSpPr>
            <a:spLocks noGrp="1"/>
          </p:cNvSpPr>
          <p:nvPr>
            <p:ph type="sldNum" sz="quarter" idx="5"/>
          </p:nvPr>
        </p:nvSpPr>
        <p:spPr/>
        <p:txBody>
          <a:bodyPr/>
          <a:lstStyle/>
          <a:p>
            <a:fld id="{3D5DD8C3-4DDF-AB42-AD9C-AD75806E3574}" type="slidenum">
              <a:rPr lang="en-US" smtClean="0"/>
              <a:t>5</a:t>
            </a:fld>
            <a:endParaRPr lang="en-US"/>
          </a:p>
        </p:txBody>
      </p:sp>
    </p:spTree>
    <p:extLst>
      <p:ext uri="{BB962C8B-B14F-4D97-AF65-F5344CB8AC3E}">
        <p14:creationId xmlns:p14="http://schemas.microsoft.com/office/powerpoint/2010/main" val="3203369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But what you can do is have regular R U OK? conversations and check in with each other.</a:t>
            </a:r>
          </a:p>
          <a:p>
            <a:pPr marL="171450" indent="-171450">
              <a:buFont typeface="Arial" panose="020B0604020202020204" pitchFamily="34" charset="0"/>
              <a:buChar char="•"/>
            </a:pPr>
            <a:r>
              <a:rPr lang="en-US" dirty="0"/>
              <a:t>That way you’re providing regular opportunities for them to open up and share what’s going on in their life. </a:t>
            </a:r>
          </a:p>
          <a:p>
            <a:pPr marL="171450" indent="-171450">
              <a:buFont typeface="Arial" panose="020B0604020202020204" pitchFamily="34" charset="0"/>
              <a:buChar char="•"/>
            </a:pPr>
            <a:r>
              <a:rPr lang="en-US" u="sng" dirty="0"/>
              <a:t>Question for the class</a:t>
            </a:r>
            <a:r>
              <a:rPr lang="en-US" dirty="0"/>
              <a:t>: How do conversations make a difference?</a:t>
            </a:r>
          </a:p>
          <a:p>
            <a:pPr marL="171450" indent="-171450">
              <a:buFont typeface="Arial" panose="020B0604020202020204" pitchFamily="34" charset="0"/>
              <a:buChar char="•"/>
              <a:defRPr/>
            </a:pPr>
            <a:r>
              <a:rPr lang="en-US" dirty="0"/>
              <a:t>Conversations can help them to process and manage what they’re going through, to prevent little things from becoming big things.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DD8C3-4DDF-AB42-AD9C-AD75806E357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4236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Now we’re going to talk through the steps of an R U OK? Conversation.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087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when should you ask R U OK? </a:t>
            </a:r>
          </a:p>
          <a:p>
            <a:r>
              <a:rPr lang="en-US" dirty="0"/>
              <a:t>Whenever you notice a change in what someone’s saying or doing or if you know there are things happening in their life that might be putting them under pressure or causing stress.  </a:t>
            </a:r>
          </a:p>
          <a:p>
            <a:endParaRPr lang="en-US" dirty="0"/>
          </a:p>
          <a:p>
            <a:r>
              <a:rPr lang="en-US" u="sng" dirty="0"/>
              <a:t>Question for the class</a:t>
            </a:r>
            <a:r>
              <a:rPr lang="en-US" dirty="0"/>
              <a:t>: What are some examples of signs that could indicate someone needs your support?</a:t>
            </a:r>
          </a:p>
          <a:p>
            <a:endParaRPr lang="en-US" dirty="0"/>
          </a:p>
          <a:p>
            <a:pPr marL="171450" indent="-171450">
              <a:buFont typeface="Arial" panose="020B0604020202020204" pitchFamily="34" charset="0"/>
              <a:buChar char="•"/>
            </a:pPr>
            <a:r>
              <a:rPr lang="en-US" dirty="0"/>
              <a:t>There being more quiet and withdrawn than usual.</a:t>
            </a:r>
          </a:p>
          <a:p>
            <a:pPr marL="171450" indent="-171450">
              <a:buFont typeface="Arial" panose="020B0604020202020204" pitchFamily="34" charset="0"/>
              <a:buChar char="•"/>
            </a:pPr>
            <a:r>
              <a:rPr lang="en-US" dirty="0"/>
              <a:t>You notice a change in their appearance, such as their hair is usually really neat and they’re not brushing it anymore.</a:t>
            </a:r>
          </a:p>
          <a:p>
            <a:pPr marL="171450" indent="-171450">
              <a:buFont typeface="Arial" panose="020B0604020202020204" pitchFamily="34" charset="0"/>
              <a:buChar char="•"/>
            </a:pPr>
            <a:r>
              <a:rPr lang="en-US" dirty="0"/>
              <a:t>They seem confused or distracted</a:t>
            </a:r>
          </a:p>
          <a:p>
            <a:pPr marL="171450" indent="-171450">
              <a:buFont typeface="Arial" panose="020B0604020202020204" pitchFamily="34" charset="0"/>
              <a:buChar char="•"/>
            </a:pPr>
            <a:r>
              <a:rPr lang="en-US" dirty="0"/>
              <a:t>They’re unable to ‘switch off’</a:t>
            </a:r>
          </a:p>
          <a:p>
            <a:pPr marL="171450" indent="-171450">
              <a:buFont typeface="Arial" panose="020B0604020202020204" pitchFamily="34" charset="0"/>
              <a:buChar char="•"/>
            </a:pPr>
            <a:r>
              <a:rPr lang="en-US" dirty="0"/>
              <a:t>They’re having mood swings</a:t>
            </a:r>
          </a:p>
          <a:p>
            <a:pPr marL="171450" indent="-171450">
              <a:buFont typeface="Arial" panose="020B0604020202020204" pitchFamily="34" charset="0"/>
              <a:buChar char="•"/>
            </a:pPr>
            <a:r>
              <a:rPr lang="en-US" dirty="0"/>
              <a:t>They’re no longer interested in things they used to love</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829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important to remember that you don’t always have to wait until you spot the signs – ask early and ask often. Even if they’re doing OK, it’s good to know someone cares enough to ask.</a:t>
            </a:r>
          </a:p>
          <a:p>
            <a:pPr marL="171450" lvl="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There’s not just one sign that tells us someone isn’t coping. </a:t>
            </a:r>
            <a:r>
              <a:rPr lang="en-US"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Sometimes the changes are obvious. Sometimes they’re subtle. </a:t>
            </a:r>
            <a:r>
              <a:rPr lang="en-US"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Someone might seem quieter than usual, more withdrawn, distracted or overwhelmed. Sometimes it can be the opposite, e.g. they’re going out after work all the time. It’s about looking for a change in their world, words or behaviour. </a:t>
            </a:r>
            <a:r>
              <a:rPr lang="en-US"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Or maybe nothing obvious has changed — you just have a feeling something isn’t right. </a:t>
            </a:r>
            <a:r>
              <a:rPr lang="en-US"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Trust your instincts. If you’re thinking it, ask it. </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D5DD8C3-4DDF-AB42-AD9C-AD75806E3574}" type="slidenum">
              <a:rPr lang="en-US" smtClean="0"/>
              <a:t>9</a:t>
            </a:fld>
            <a:endParaRPr lang="en-US"/>
          </a:p>
        </p:txBody>
      </p:sp>
    </p:spTree>
    <p:extLst>
      <p:ext uri="{BB962C8B-B14F-4D97-AF65-F5344CB8AC3E}">
        <p14:creationId xmlns:p14="http://schemas.microsoft.com/office/powerpoint/2010/main" val="1007931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A0723-5796-FC08-C8D9-F86CB50FD6D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1BC619B-8EF0-8B0B-C9B1-080C48C6E3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A718840-24F4-D001-8829-7FEAB513779A}"/>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DF1BA421-F1F3-84F4-1690-FD06B966D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E81EB-01C2-9E24-E076-25B4D15B1851}"/>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1936539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6FD7-0BFF-76E5-21AA-D2D81CC829E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2064543-335D-C5AA-0AD8-E6979B467F6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824F8A-FDC0-CADB-AA1B-D2EAF8E54144}"/>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3765B237-5BC1-6C53-6919-90DE915378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EE857E-0942-4961-B51D-1DAAB2098582}"/>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240287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5C18C-95D5-49C2-EA2F-81B63D8DA30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0EC04BE-8D87-7711-5841-3E33E1A35B8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352CEC1-5161-BAF7-D007-F84AA9CC8848}"/>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D39E7CC6-3048-9A61-839D-DE7B358CC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C885C-EE67-BABC-C0B7-76ABD30FFBAA}"/>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65923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64735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69241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883392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10597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02752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03953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202414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12784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E5078-46F6-B15A-97F1-D86B9F61F54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B40D78A-140E-0485-EBC3-7B2603922BE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E61AA5-EBC9-11DF-5AD8-ABB5C5F3E0A0}"/>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A09F6395-8A27-147B-A0A1-0E066D610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EBC9E7-A972-B7AD-219C-25CD02685009}"/>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1415160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987083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4597127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350359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763336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781300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89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4234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8FBDDF98-AC48-FF40-EC4B-64184E03B5D6}"/>
              </a:ext>
            </a:extLst>
          </p:cNvPr>
          <p:cNvSpPr/>
          <p:nvPr userDrawn="1"/>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231F20"/>
          </a:solidFill>
        </p:spPr>
        <p:txBody>
          <a:bodyPr wrap="square" lIns="0" tIns="0" rIns="0" bIns="0" rtlCol="0"/>
          <a:lstStyle/>
          <a:p>
            <a:endParaRPr/>
          </a:p>
        </p:txBody>
      </p:sp>
      <p:sp>
        <p:nvSpPr>
          <p:cNvPr id="10" name="bg object 17">
            <a:extLst>
              <a:ext uri="{FF2B5EF4-FFF2-40B4-BE49-F238E27FC236}">
                <a16:creationId xmlns:a16="http://schemas.microsoft.com/office/drawing/2014/main" id="{C3D36450-CF9C-CC82-9C2D-1A3F8B973F77}"/>
              </a:ext>
            </a:extLst>
          </p:cNvPr>
          <p:cNvSpPr/>
          <p:nvPr userDrawn="1"/>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chemeClr val="bg1"/>
          </a:solidFill>
        </p:spPr>
        <p:txBody>
          <a:bodyPr wrap="square" lIns="0" tIns="0" rIns="0" bIns="0" rtlCol="0"/>
          <a:lstStyle/>
          <a:p>
            <a:endParaRPr/>
          </a:p>
        </p:txBody>
      </p:sp>
      <p:sp>
        <p:nvSpPr>
          <p:cNvPr id="11" name="bg object 18">
            <a:extLst>
              <a:ext uri="{FF2B5EF4-FFF2-40B4-BE49-F238E27FC236}">
                <a16:creationId xmlns:a16="http://schemas.microsoft.com/office/drawing/2014/main" id="{A9F20E6F-A915-A83B-E53B-612898B0C9F9}"/>
              </a:ext>
            </a:extLst>
          </p:cNvPr>
          <p:cNvSpPr/>
          <p:nvPr userDrawn="1"/>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12" name="Picture 11" descr="A picture containing text, clipart&#10;&#10;Description automatically generated">
            <a:extLst>
              <a:ext uri="{FF2B5EF4-FFF2-40B4-BE49-F238E27FC236}">
                <a16:creationId xmlns:a16="http://schemas.microsoft.com/office/drawing/2014/main" id="{5A2EAC96-B5DA-FA31-1F88-297412FF679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3996531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920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2877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69845-DE78-E7BA-A436-11A262CFE01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5C6AD13-FC63-745E-731F-2941EEA083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C2B11F4-F4FE-9241-6C8C-9672B08EE3E7}"/>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237B138B-B3D1-3A23-8229-FBAFF1AB79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BF7AAB-A224-105E-D7B3-276FABE4BABB}"/>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4263892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59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9994D-7FB7-3436-DD88-F1107D88B58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D479D2A-14C0-B8F3-70FF-F35B9BB1B5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04D9F08-872A-7005-A3EB-4E20EEC8F46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37D90E9-1985-8DAC-FD06-8B9726537C3A}"/>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6" name="Footer Placeholder 5">
            <a:extLst>
              <a:ext uri="{FF2B5EF4-FFF2-40B4-BE49-F238E27FC236}">
                <a16:creationId xmlns:a16="http://schemas.microsoft.com/office/drawing/2014/main" id="{8BD11702-0377-5E02-C446-BB4CE58F94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B28295-A588-1926-731D-79D05170CC2F}"/>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2349188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CC95-6829-F68C-8A59-FB2DB13305E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A8AE658-E93E-9309-1BFB-5106C74C3E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374ACEB-0FE3-6C69-0677-2C7FCC88FB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623708-F1ED-27AA-ECBB-35E845946B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6A34D4C-EFAE-7FA6-A94E-C61D2DF74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F5D904D-3763-CCF2-755E-1D029528E48F}"/>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8" name="Footer Placeholder 7">
            <a:extLst>
              <a:ext uri="{FF2B5EF4-FFF2-40B4-BE49-F238E27FC236}">
                <a16:creationId xmlns:a16="http://schemas.microsoft.com/office/drawing/2014/main" id="{4C8C3A07-36B2-8643-3D6A-62C6D43672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6576DA-3C2A-38EF-594F-20119CDC825D}"/>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415102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94E9A-311A-A34D-DC48-1DF4C9AC394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5A85E57-9B38-8560-A2EF-2AD8092E0ADB}"/>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4" name="Footer Placeholder 3">
            <a:extLst>
              <a:ext uri="{FF2B5EF4-FFF2-40B4-BE49-F238E27FC236}">
                <a16:creationId xmlns:a16="http://schemas.microsoft.com/office/drawing/2014/main" id="{8B65F1E5-72E6-2AFF-C2D6-C413797BCD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59A7C1-EE03-3892-BD34-199BA2BD493F}"/>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98341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6C2CC6-937B-1328-6A57-123FA69F91F2}"/>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3" name="Footer Placeholder 2">
            <a:extLst>
              <a:ext uri="{FF2B5EF4-FFF2-40B4-BE49-F238E27FC236}">
                <a16:creationId xmlns:a16="http://schemas.microsoft.com/office/drawing/2014/main" id="{1AF9B2D8-3E2A-D6D4-87B8-9835131300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DF277C-4C7F-F906-9274-944612FFFE48}"/>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49411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2E10-8116-1296-58B4-7C91D12EE7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BEA2644-53E7-3B88-46BD-9E16708EBF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310BC88-AA4E-9A6E-5D93-3752FA5F4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860ADF-9216-7F45-6572-F0CE7432824A}"/>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6" name="Footer Placeholder 5">
            <a:extLst>
              <a:ext uri="{FF2B5EF4-FFF2-40B4-BE49-F238E27FC236}">
                <a16:creationId xmlns:a16="http://schemas.microsoft.com/office/drawing/2014/main" id="{0763ECC9-7C35-4B28-8AB5-268C15609B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DAC13C-40B7-F62F-D415-635D3E08AC95}"/>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2417300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BA86-63FE-74BB-EBFB-9E407D4D1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2D8C1FD-E86C-CE57-B701-8243521213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C30D59-9B34-40B6-C65A-DE183D6EFF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506711C-1736-114A-7AB9-857A7D1D7BD7}"/>
              </a:ext>
            </a:extLst>
          </p:cNvPr>
          <p:cNvSpPr>
            <a:spLocks noGrp="1"/>
          </p:cNvSpPr>
          <p:nvPr>
            <p:ph type="dt" sz="half" idx="10"/>
          </p:nvPr>
        </p:nvSpPr>
        <p:spPr/>
        <p:txBody>
          <a:bodyPr/>
          <a:lstStyle/>
          <a:p>
            <a:fld id="{490E51D2-8163-A14D-8531-F285A8A536C6}" type="datetimeFigureOut">
              <a:rPr lang="en-US" smtClean="0"/>
              <a:t>8/27/26</a:t>
            </a:fld>
            <a:endParaRPr lang="en-US"/>
          </a:p>
        </p:txBody>
      </p:sp>
      <p:sp>
        <p:nvSpPr>
          <p:cNvPr id="6" name="Footer Placeholder 5">
            <a:extLst>
              <a:ext uri="{FF2B5EF4-FFF2-40B4-BE49-F238E27FC236}">
                <a16:creationId xmlns:a16="http://schemas.microsoft.com/office/drawing/2014/main" id="{0969C88C-F1AE-B2E1-E134-FB0293B014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C716D-B2BA-A4C2-DFB3-740F944ED315}"/>
              </a:ext>
            </a:extLst>
          </p:cNvPr>
          <p:cNvSpPr>
            <a:spLocks noGrp="1"/>
          </p:cNvSpPr>
          <p:nvPr>
            <p:ph type="sldNum" sz="quarter" idx="12"/>
          </p:nvPr>
        </p:nvSpPr>
        <p:spPr/>
        <p:txBody>
          <a:bodyPr/>
          <a:lstStyle/>
          <a:p>
            <a:fld id="{77C4F248-C961-1240-AD89-F5928DB15237}" type="slidenum">
              <a:rPr lang="en-US" smtClean="0"/>
              <a:t>‹#›</a:t>
            </a:fld>
            <a:endParaRPr lang="en-US"/>
          </a:p>
        </p:txBody>
      </p:sp>
    </p:spTree>
    <p:extLst>
      <p:ext uri="{BB962C8B-B14F-4D97-AF65-F5344CB8AC3E}">
        <p14:creationId xmlns:p14="http://schemas.microsoft.com/office/powerpoint/2010/main" val="1214817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04634D-5F3C-1CFD-4056-B368F84DE7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D847D88-9109-5204-68BD-0C057E0A2D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350C0E1-D5B3-C929-1E8A-1645173C22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0E51D2-8163-A14D-8531-F285A8A536C6}" type="datetimeFigureOut">
              <a:rPr lang="en-US" smtClean="0"/>
              <a:t>8/27/26</a:t>
            </a:fld>
            <a:endParaRPr lang="en-US"/>
          </a:p>
        </p:txBody>
      </p:sp>
      <p:sp>
        <p:nvSpPr>
          <p:cNvPr id="5" name="Footer Placeholder 4">
            <a:extLst>
              <a:ext uri="{FF2B5EF4-FFF2-40B4-BE49-F238E27FC236}">
                <a16:creationId xmlns:a16="http://schemas.microsoft.com/office/drawing/2014/main" id="{0A69900F-BE3D-1671-B103-7AFAE9914F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D3ACC43-DC1F-8D70-96AE-A35A47DF06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C4F248-C961-1240-AD89-F5928DB15237}" type="slidenum">
              <a:rPr lang="en-US" smtClean="0"/>
              <a:t>‹#›</a:t>
            </a:fld>
            <a:endParaRPr lang="en-US"/>
          </a:p>
        </p:txBody>
      </p:sp>
    </p:spTree>
    <p:extLst>
      <p:ext uri="{BB962C8B-B14F-4D97-AF65-F5344CB8AC3E}">
        <p14:creationId xmlns:p14="http://schemas.microsoft.com/office/powerpoint/2010/main" val="3228225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39107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8C3AA-1315-AC28-3949-56B81891E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5DC2B5-9875-47B6-25EA-D76788CA5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E2E360-7770-7D0F-DA36-F42D5FF67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0C47-D126-A846-9C15-C7004F238108}" type="datetimeFigureOut">
              <a:rPr lang="en-US" smtClean="0"/>
              <a:t>8/27/26</a:t>
            </a:fld>
            <a:endParaRPr lang="en-US"/>
          </a:p>
        </p:txBody>
      </p:sp>
      <p:sp>
        <p:nvSpPr>
          <p:cNvPr id="5" name="Footer Placeholder 4">
            <a:extLst>
              <a:ext uri="{FF2B5EF4-FFF2-40B4-BE49-F238E27FC236}">
                <a16:creationId xmlns:a16="http://schemas.microsoft.com/office/drawing/2014/main" id="{877DA646-FF77-71AA-B6BD-EA7E05ADA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0EFE34-970F-79FD-9D60-0020BC65B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20E67-651C-3944-9CFE-080BF53F64FA}" type="slidenum">
              <a:rPr lang="en-US" smtClean="0"/>
              <a:t>‹#›</a:t>
            </a:fld>
            <a:endParaRPr lang="en-US"/>
          </a:p>
        </p:txBody>
      </p:sp>
    </p:spTree>
    <p:extLst>
      <p:ext uri="{BB962C8B-B14F-4D97-AF65-F5344CB8AC3E}">
        <p14:creationId xmlns:p14="http://schemas.microsoft.com/office/powerpoint/2010/main" val="85735922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000000"/>
          </a:solidFill>
        </p:spPr>
        <p:txBody>
          <a:bodyPr wrap="square" lIns="0" tIns="0" rIns="0" bIns="0" rtlCol="0"/>
          <a:lstStyle/>
          <a:p>
            <a:endParaRPr/>
          </a:p>
        </p:txBody>
      </p:sp>
      <p:sp>
        <p:nvSpPr>
          <p:cNvPr id="17" name="bg object 17"/>
          <p:cNvSpPr/>
          <p:nvPr/>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rgbClr val="FFC731"/>
          </a:solidFill>
        </p:spPr>
        <p:txBody>
          <a:bodyPr wrap="square" lIns="0" tIns="0" rIns="0" bIns="0" rtlCol="0"/>
          <a:lstStyle/>
          <a:p>
            <a:endParaRPr/>
          </a:p>
        </p:txBody>
      </p:sp>
      <p:sp>
        <p:nvSpPr>
          <p:cNvPr id="18" name="bg object 18"/>
          <p:cNvSpPr/>
          <p:nvPr/>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25" name="Picture 24" descr="A picture containing text, clipart&#10;&#10;Description automatically generated">
            <a:extLst>
              <a:ext uri="{FF2B5EF4-FFF2-40B4-BE49-F238E27FC236}">
                <a16:creationId xmlns:a16="http://schemas.microsoft.com/office/drawing/2014/main" id="{2DB97F93-B3B7-B4BF-7AA9-139AFC28A9DC}"/>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192352112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gif"/><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6.gif"/></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7.gif"/></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9.gif"/></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CAFA16-1FC6-40A2-0D09-E10D601AFD79}"/>
              </a:ext>
            </a:extLst>
          </p:cNvPr>
          <p:cNvSpPr txBox="1"/>
          <p:nvPr/>
        </p:nvSpPr>
        <p:spPr>
          <a:xfrm>
            <a:off x="2821459" y="5226784"/>
            <a:ext cx="6549081" cy="1169551"/>
          </a:xfrm>
          <a:prstGeom prst="rect">
            <a:avLst/>
          </a:prstGeom>
          <a:noFill/>
        </p:spPr>
        <p:txBody>
          <a:bodyPr wrap="square" rtlCol="0">
            <a:spAutoFit/>
          </a:bodyPr>
          <a:lstStyle/>
          <a:p>
            <a:pPr algn="ctr"/>
            <a:r>
              <a:rPr lang="en-AU" sz="4000" b="1" dirty="0">
                <a:latin typeface="Arial" panose="020B0604020202020204" pitchFamily="34" charset="0"/>
                <a:cs typeface="Arial" panose="020B0604020202020204" pitchFamily="34" charset="0"/>
              </a:rPr>
              <a:t>Insert school name</a:t>
            </a:r>
            <a:endParaRPr lang="en-AU" sz="4000" b="1" dirty="0">
              <a:effectLst/>
              <a:latin typeface="Arial" panose="020B0604020202020204" pitchFamily="34" charset="0"/>
              <a:cs typeface="Arial" panose="020B0604020202020204" pitchFamily="34" charset="0"/>
            </a:endParaRPr>
          </a:p>
          <a:p>
            <a:pPr algn="ctr"/>
            <a:r>
              <a:rPr lang="en-AU" sz="3000" dirty="0">
                <a:effectLst/>
                <a:latin typeface="Arial" panose="020B0604020202020204" pitchFamily="34" charset="0"/>
                <a:cs typeface="Arial" panose="020B0604020202020204" pitchFamily="34" charset="0"/>
              </a:rPr>
              <a:t>Insert school year</a:t>
            </a:r>
            <a:endParaRPr lang="en-US"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1928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80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D026A6-C689-0E51-681F-222307439543}"/>
              </a:ext>
            </a:extLst>
          </p:cNvPr>
          <p:cNvPicPr>
            <a:picLocks noChangeAspect="1"/>
          </p:cNvPicPr>
          <p:nvPr/>
        </p:nvPicPr>
        <p:blipFill>
          <a:blip r:embed="rId4"/>
          <a:stretch>
            <a:fillRect/>
          </a:stretch>
        </p:blipFill>
        <p:spPr>
          <a:xfrm>
            <a:off x="1549400" y="1066800"/>
            <a:ext cx="5588000" cy="5588000"/>
          </a:xfrm>
          <a:prstGeom prst="rect">
            <a:avLst/>
          </a:prstGeom>
        </p:spPr>
      </p:pic>
    </p:spTree>
    <p:extLst>
      <p:ext uri="{BB962C8B-B14F-4D97-AF65-F5344CB8AC3E}">
        <p14:creationId xmlns:p14="http://schemas.microsoft.com/office/powerpoint/2010/main" val="4012600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311759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F1A100-8E3C-18B3-F9C7-D1CD126589E6}"/>
              </a:ext>
            </a:extLst>
          </p:cNvPr>
          <p:cNvPicPr>
            <a:picLocks noChangeAspect="1"/>
          </p:cNvPicPr>
          <p:nvPr/>
        </p:nvPicPr>
        <p:blipFill>
          <a:blip r:embed="rId4"/>
          <a:srcRect/>
          <a:stretch/>
        </p:blipFill>
        <p:spPr>
          <a:xfrm>
            <a:off x="520700" y="381000"/>
            <a:ext cx="4724400" cy="4724400"/>
          </a:xfrm>
          <a:prstGeom prst="rect">
            <a:avLst/>
          </a:prstGeom>
        </p:spPr>
      </p:pic>
    </p:spTree>
    <p:extLst>
      <p:ext uri="{BB962C8B-B14F-4D97-AF65-F5344CB8AC3E}">
        <p14:creationId xmlns:p14="http://schemas.microsoft.com/office/powerpoint/2010/main" val="3829431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DB701D-C1DF-9582-51D0-198C6C8C6200}"/>
              </a:ext>
            </a:extLst>
          </p:cNvPr>
          <p:cNvPicPr>
            <a:picLocks noChangeAspect="1"/>
          </p:cNvPicPr>
          <p:nvPr/>
        </p:nvPicPr>
        <p:blipFill>
          <a:blip r:embed="rId4"/>
          <a:srcRect/>
          <a:stretch/>
        </p:blipFill>
        <p:spPr>
          <a:xfrm>
            <a:off x="520700" y="571500"/>
            <a:ext cx="4724400" cy="4724400"/>
          </a:xfrm>
          <a:prstGeom prst="rect">
            <a:avLst/>
          </a:prstGeom>
        </p:spPr>
      </p:pic>
    </p:spTree>
    <p:extLst>
      <p:ext uri="{BB962C8B-B14F-4D97-AF65-F5344CB8AC3E}">
        <p14:creationId xmlns:p14="http://schemas.microsoft.com/office/powerpoint/2010/main" val="4160020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397999-A37F-C52A-FD9F-D2B5BB23D6C5}"/>
              </a:ext>
            </a:extLst>
          </p:cNvPr>
          <p:cNvPicPr>
            <a:picLocks noChangeAspect="1"/>
          </p:cNvPicPr>
          <p:nvPr/>
        </p:nvPicPr>
        <p:blipFill>
          <a:blip r:embed="rId4"/>
          <a:srcRect/>
          <a:stretch/>
        </p:blipFill>
        <p:spPr>
          <a:xfrm>
            <a:off x="533400" y="292100"/>
            <a:ext cx="4724400" cy="4724400"/>
          </a:xfrm>
          <a:prstGeom prst="rect">
            <a:avLst/>
          </a:prstGeom>
        </p:spPr>
      </p:pic>
    </p:spTree>
    <p:extLst>
      <p:ext uri="{BB962C8B-B14F-4D97-AF65-F5344CB8AC3E}">
        <p14:creationId xmlns:p14="http://schemas.microsoft.com/office/powerpoint/2010/main" val="3195794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747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706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140F2-5DEB-D103-389E-61CB9CED1F0B}"/>
              </a:ext>
            </a:extLst>
          </p:cNvPr>
          <p:cNvPicPr>
            <a:picLocks noChangeAspect="1"/>
          </p:cNvPicPr>
          <p:nvPr/>
        </p:nvPicPr>
        <p:blipFill>
          <a:blip r:embed="rId4"/>
          <a:srcRect/>
          <a:stretch/>
        </p:blipFill>
        <p:spPr>
          <a:xfrm>
            <a:off x="685800" y="482600"/>
            <a:ext cx="4394200" cy="4394200"/>
          </a:xfrm>
          <a:prstGeom prst="rect">
            <a:avLst/>
          </a:prstGeom>
        </p:spPr>
      </p:pic>
    </p:spTree>
    <p:extLst>
      <p:ext uri="{BB962C8B-B14F-4D97-AF65-F5344CB8AC3E}">
        <p14:creationId xmlns:p14="http://schemas.microsoft.com/office/powerpoint/2010/main" val="2449363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476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019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426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75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93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940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62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229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09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063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min_Office_RUOK_GeneralPPT_Template_250527" id="{78EA52ED-A796-CD49-B2B6-89D9DFC948D2}" vid="{A539D209-905B-8D49-9A62-A7260EA1D2B2}"/>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c41802b-ab72-4f65-ad3a-8e186cc6aef3" xsi:nil="true"/>
    <lcf76f155ced4ddcb4097134ff3c332f xmlns="ad830d45-dfc4-4592-a597-0e8b6b83787c">
      <Terms xmlns="http://schemas.microsoft.com/office/infopath/2007/PartnerControls"/>
    </lcf76f155ced4ddcb4097134ff3c332f>
    <Shortlist xmlns="ad830d45-dfc4-4592-a597-0e8b6b83787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2ADDDB9F7D9954D9430563EB83902D6" ma:contentTypeVersion="24" ma:contentTypeDescription="Create a new document." ma:contentTypeScope="" ma:versionID="94beb71ec0544ca29dce9967aedacc11">
  <xsd:schema xmlns:xsd="http://www.w3.org/2001/XMLSchema" xmlns:xs="http://www.w3.org/2001/XMLSchema" xmlns:p="http://schemas.microsoft.com/office/2006/metadata/properties" xmlns:ns2="cc41802b-ab72-4f65-ad3a-8e186cc6aef3" xmlns:ns3="ad830d45-dfc4-4592-a597-0e8b6b83787c" targetNamespace="http://schemas.microsoft.com/office/2006/metadata/properties" ma:root="true" ma:fieldsID="9397145b046bd4f8fb7a49ee6016244f" ns2:_="" ns3:_="">
    <xsd:import namespace="cc41802b-ab72-4f65-ad3a-8e186cc6aef3"/>
    <xsd:import namespace="ad830d45-dfc4-4592-a597-0e8b6b83787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Shortlis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1802b-ab72-4f65-ad3a-8e186cc6aef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30b944f-a694-4043-b6b5-5b44227601c3}" ma:internalName="TaxCatchAll" ma:showField="CatchAllData" ma:web="cc41802b-ab72-4f65-ad3a-8e186cc6aef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d830d45-dfc4-4592-a597-0e8b6b83787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f54af48-ab67-41e8-ae32-8d8f0fc7e0c8"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Shortlist" ma:index="23" nillable="true" ma:displayName="Shortlist" ma:description="Short List of Images" ma:format="Dropdown" ma:internalName="Shortlist">
      <xsd:simpleType>
        <xsd:restriction base="dms:Choice">
          <xsd:enumeration value="Choice 1"/>
          <xsd:enumeration value="Choice 2"/>
          <xsd:enumeration value="Choice 3"/>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C8E03B-E0FD-4D36-8FA1-B129108FC9CA}">
  <ds:schemaRefs>
    <ds:schemaRef ds:uri="cd544f9d-9196-4ed9-a8ed-1b3de3869a6c"/>
    <ds:schemaRef ds:uri="http://schemas.microsoft.com/office/2006/metadata/properties"/>
    <ds:schemaRef ds:uri="http://schemas.microsoft.com/office/2006/documentManagement/types"/>
    <ds:schemaRef ds:uri="http://purl.org/dc/elements/1.1/"/>
    <ds:schemaRef ds:uri="http://purl.org/dc/terms/"/>
    <ds:schemaRef ds:uri="http://www.w3.org/XML/1998/namespace"/>
    <ds:schemaRef ds:uri="856128fa-b240-4d77-b393-ccebd440bc2f"/>
    <ds:schemaRef ds:uri="http://schemas.microsoft.com/office/infopath/2007/PartnerControls"/>
    <ds:schemaRef ds:uri="http://schemas.openxmlformats.org/package/2006/metadata/core-properties"/>
    <ds:schemaRef ds:uri="http://purl.org/dc/dcmitype/"/>
    <ds:schemaRef ds:uri="cc41802b-ab72-4f65-ad3a-8e186cc6aef3"/>
    <ds:schemaRef ds:uri="ad830d45-dfc4-4592-a597-0e8b6b83787c"/>
  </ds:schemaRefs>
</ds:datastoreItem>
</file>

<file path=customXml/itemProps2.xml><?xml version="1.0" encoding="utf-8"?>
<ds:datastoreItem xmlns:ds="http://schemas.openxmlformats.org/officeDocument/2006/customXml" ds:itemID="{D8FB6522-4E28-46F0-92CD-99CFB31740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41802b-ab72-4f65-ad3a-8e186cc6aef3"/>
    <ds:schemaRef ds:uri="ad830d45-dfc4-4592-a597-0e8b6b8378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9D8926-D738-4D94-B03A-D3B233A3D1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221</TotalTime>
  <Words>2025</Words>
  <Application>Microsoft Macintosh PowerPoint</Application>
  <PresentationFormat>Widescreen</PresentationFormat>
  <Paragraphs>135</Paragraphs>
  <Slides>20</Slides>
  <Notes>20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20</vt:i4>
      </vt:variant>
    </vt:vector>
  </HeadingPairs>
  <TitlesOfParts>
    <vt:vector size="32" baseType="lpstr">
      <vt:lpstr>Aptos</vt:lpstr>
      <vt:lpstr>Aptos Display</vt:lpstr>
      <vt:lpstr>Arial</vt:lpstr>
      <vt:lpstr>Arial,Sans-Serif</vt:lpstr>
      <vt:lpstr>Calibri</vt:lpstr>
      <vt:lpstr>Calibri Light</vt:lpstr>
      <vt:lpstr>Omnes Regular</vt:lpstr>
      <vt:lpstr>Omnes Semibold</vt:lpstr>
      <vt:lpstr>Office Theme</vt:lpstr>
      <vt:lpstr>1_DEFAULT SLIDE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Dorran Wajsman</dc:creator>
  <cp:lastModifiedBy>Holly Broadhurst</cp:lastModifiedBy>
  <cp:revision>62</cp:revision>
  <dcterms:created xsi:type="dcterms:W3CDTF">2024-07-22T07:45:05Z</dcterms:created>
  <dcterms:modified xsi:type="dcterms:W3CDTF">2026-08-27T00:49:33Z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0x01010072ADDDB9F7D9954D9430563EB83902D6</vt:lpwstr>
  </property>
  <property fmtid="{D5CDD505-2E9C-101B-9397-08002B2CF9AE}" pid="3" name="MediaServiceImageTags">
    <vt:lpwstr/>
  </property>
</Properties>
</file>